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39"/>
  </p:notesMasterIdLst>
  <p:handoutMasterIdLst>
    <p:handoutMasterId r:id="rId40"/>
  </p:handoutMasterIdLst>
  <p:sldIdLst>
    <p:sldId id="376" r:id="rId2"/>
    <p:sldId id="377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403" r:id="rId29"/>
    <p:sldId id="404" r:id="rId30"/>
    <p:sldId id="405" r:id="rId31"/>
    <p:sldId id="406" r:id="rId32"/>
    <p:sldId id="407" r:id="rId33"/>
    <p:sldId id="408" r:id="rId34"/>
    <p:sldId id="409" r:id="rId35"/>
    <p:sldId id="410" r:id="rId36"/>
    <p:sldId id="411" r:id="rId37"/>
    <p:sldId id="412" r:id="rId38"/>
  </p:sldIdLst>
  <p:sldSz cx="9144000" cy="6858000" type="screen4x3"/>
  <p:notesSz cx="6784975" cy="985678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FF"/>
    <a:srgbClr val="008000"/>
    <a:srgbClr val="0000FF"/>
    <a:srgbClr val="0066FF"/>
    <a:srgbClr val="CCFFFF"/>
    <a:srgbClr val="0033CC"/>
    <a:srgbClr val="00CC00"/>
    <a:srgbClr val="800000"/>
    <a:srgbClr val="0099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5377" autoAdjust="0"/>
  </p:normalViewPr>
  <p:slideViewPr>
    <p:cSldViewPr>
      <p:cViewPr varScale="1">
        <p:scale>
          <a:sx n="76" d="100"/>
          <a:sy n="76" d="100"/>
        </p:scale>
        <p:origin x="164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88" y="648"/>
      </p:cViewPr>
      <p:guideLst>
        <p:guide orient="horz" pos="2167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799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746125"/>
            <a:ext cx="4910138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681538"/>
            <a:ext cx="4976812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fld id="{6F73246D-02BB-461D-823D-487AB6E1A5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540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C3CA44E-CC5E-4E28-BF84-3A65885CCE5B}" type="slidenum">
              <a:rPr lang="en-GB" sz="1000">
                <a:latin typeface="Arial" charset="0"/>
              </a:rPr>
              <a:pPr/>
              <a:t>1</a:t>
            </a:fld>
            <a:endParaRPr lang="en-GB" sz="1000" dirty="0">
              <a:latin typeface="Arial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14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57256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958843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40152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43360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49941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308749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515089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881487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585956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1  2  3  4  5  6  7  8  9  10  11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1435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7C9A4F-5CE7-4443-B25D-B5AB2799076E}" type="slidenum">
              <a:rPr lang="zh-CN" altLang="en-GB" smtClean="0"/>
              <a:pPr/>
              <a:t>2</a:t>
            </a:fld>
            <a:endParaRPr lang="en-GB" altLang="zh-CN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807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6  4  2  1  3  5  8  7  10  9  11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33547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1  3  2  5  4  7  9  11  10  8  6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8524343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6  4  8  2  5  7  10  1  3  9  11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5097496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340868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7883672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234639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803899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5576419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51541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106341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24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6246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624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452D6C-C7A2-40C6-9197-E6F6F3660151}" type="slidenum">
              <a:rPr lang="zh-CN" altLang="en-GB" smtClean="0"/>
              <a:pPr/>
              <a:t>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3775258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30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5341164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31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15823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32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559725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33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4882930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34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908673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35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6799737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36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9209624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9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849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849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EC11A3-859B-4DA1-AB7E-8FB61097C294}" type="slidenum">
              <a:rPr lang="zh-CN" altLang="en-GB" smtClean="0"/>
              <a:pPr/>
              <a:t>37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89997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76950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635266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367122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08705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18000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16685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60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65C40F34-B04C-4010-AF6A-290752D05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D74EC182-B4D6-430F-90F4-6447F58F8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77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919D6695-9D65-41CD-B358-D1B6D5FA5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3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765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20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898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3AB58B8B-E877-4321-9F0F-4A9028D7E0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2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29B76250-1D13-463E-9B75-237760DF6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B213905C-15B9-438C-8FFC-2EF2972A82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6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447ACB60-1944-4C41-8F75-FA99A6836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7D769E21-3D3B-4426-B1FE-79E477115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 userDrawn="1"/>
        </p:nvSpPr>
        <p:spPr bwMode="auto">
          <a:xfrm>
            <a:off x="1538288" y="6324600"/>
            <a:ext cx="2805112" cy="367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lvl="1" algn="ctr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Diploma </a:t>
            </a:r>
            <a:r>
              <a:rPr lang="en-US" sz="1200">
                <a:latin typeface="Arial Narrow" pitchFamily="34" charset="0"/>
              </a:rPr>
              <a:t>in CSF, IT</a:t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     </a:t>
            </a:r>
            <a:r>
              <a:rPr lang="en-US" sz="1200">
                <a:latin typeface="Arial Narrow" pitchFamily="34" charset="0"/>
              </a:rPr>
              <a:t>Year 2/3 (2020/21), Semester 4/6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1029" name="Line 17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43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0" scaled="1"/>
            <a:tileRect/>
          </a:gra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pic>
        <p:nvPicPr>
          <p:cNvPr id="1032" name="Picture 22" descr="School of IC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 txBox="1">
            <a:spLocks noChangeArrowheads="1"/>
          </p:cNvSpPr>
          <p:nvPr userDrawn="1"/>
        </p:nvSpPr>
        <p:spPr bwMode="auto">
          <a:xfrm>
            <a:off x="4343400" y="633095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  Last Update: </a:t>
            </a:r>
            <a:r>
              <a:rPr lang="en-US"/>
              <a:t>27 Nov 2020</a:t>
            </a:r>
            <a:endParaRPr lang="en-US" dirty="0"/>
          </a:p>
        </p:txBody>
      </p:sp>
      <p:sp>
        <p:nvSpPr>
          <p:cNvPr id="10" name="Rectangle 15"/>
          <p:cNvSpPr txBox="1">
            <a:spLocks noChangeArrowheads="1"/>
          </p:cNvSpPr>
          <p:nvPr userDrawn="1"/>
        </p:nvSpPr>
        <p:spPr bwMode="auto">
          <a:xfrm>
            <a:off x="6629400" y="6311153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fld id="{AC737DDC-275D-4A59-B60C-94ACFB3E4BD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MSIPCMContentMarking" descr="{&quot;HashCode&quot;:-1818968269,&quot;Placement&quot;:&quot;Header&quot;}"/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rgbClr val="0070C0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gradFill flip="none" rotWithShape="1">
            <a:gsLst>
              <a:gs pos="74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89321" y="1600200"/>
            <a:ext cx="5410200" cy="2057400"/>
          </a:xfrm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endParaRPr lang="en-GB" sz="4400" b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defRPr/>
            </a:pPr>
            <a:r>
              <a:rPr lang="en-GB" sz="2800">
                <a:effectLst>
                  <a:outerShdw blurRad="38100" dist="38100" dir="2700000" algn="tl">
                    <a:srgbClr val="C0C0C0"/>
                  </a:outerShdw>
                </a:effectLst>
                <a:latin typeface="Avenir Next LT Pro" panose="020B0504020202020204" pitchFamily="34" charset="0"/>
              </a:rPr>
              <a:t>Week 9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venir Next LT Pro" panose="020B0504020202020204" pitchFamily="34" charset="0"/>
            </a:endParaRP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60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 b="1" dirty="0">
                <a:solidFill>
                  <a:schemeClr val="bg1"/>
                </a:solidFill>
                <a:latin typeface="Tahoma" pitchFamily="34" charset="0"/>
              </a:rPr>
              <a:t>DSA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304800" y="5622925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667000" y="4632325"/>
            <a:ext cx="5486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>
                <a:latin typeface="Segoe UI" panose="020B0502040204020203" pitchFamily="34" charset="0"/>
                <a:cs typeface="Segoe UI" panose="020B0502040204020203" pitchFamily="34" charset="0"/>
              </a:rPr>
              <a:t>Data Structures and Algorithms (DSA)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>
                <a:latin typeface="Segoe UI" panose="020B0502040204020203" pitchFamily="34" charset="0"/>
                <a:cs typeface="Segoe UI" panose="020B0502040204020203" pitchFamily="34" charset="0"/>
              </a:rPr>
              <a:t>Diploma in CSF, IT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>
                <a:latin typeface="Segoe UI" panose="020B0502040204020203" pitchFamily="34" charset="0"/>
                <a:cs typeface="Segoe UI" panose="020B0502040204020203" pitchFamily="34" charset="0"/>
              </a:rPr>
              <a:t>Year 2/3 (2020/21), Semester 4/6</a:t>
            </a:r>
            <a:endParaRPr kumimoji="1" lang="en-GB" sz="4000" dirty="0"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80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081" name="Picture 16" descr="School of 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2667000" y="1752600"/>
            <a:ext cx="5638800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enir Next LT Pro" panose="020B0504020202020204" pitchFamily="34" charset="0"/>
                <a:cs typeface="Segoe UI" panose="020B0502040204020203" pitchFamily="34" charset="0"/>
              </a:rPr>
              <a:t>Trees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3. Types of Trees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2400" b="1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venir Next LT Pro" panose="020B0504020202020204" pitchFamily="34" charset="0"/>
                <a:cs typeface="Arial" pitchFamily="34" charset="0"/>
              </a:rPr>
              <a:t>General</a:t>
            </a:r>
            <a:r>
              <a:rPr kumimoji="1" lang="en-US" sz="2400" b="1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venir Next LT Pro" panose="020B0504020202020204" pitchFamily="34" charset="0"/>
                <a:cs typeface="Arial" pitchFamily="34" charset="0"/>
              </a:rPr>
              <a:t> Tree</a:t>
            </a:r>
          </a:p>
          <a:p>
            <a:pPr marL="363538" marR="0" lvl="0" indent="-3635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1" lang="en-US" i="1" kern="0" dirty="0">
                <a:latin typeface="Avenir Next LT Pro" panose="020B0504020202020204" pitchFamily="34" charset="0"/>
                <a:cs typeface="Arial" pitchFamily="34" charset="0"/>
              </a:rPr>
              <a:t>a</a:t>
            </a:r>
            <a:r>
              <a:rPr kumimoji="1" lang="en-US" i="1" kern="0" baseline="0" dirty="0">
                <a:latin typeface="Avenir Next LT Pro" panose="020B0504020202020204" pitchFamily="34" charset="0"/>
                <a:cs typeface="Arial" pitchFamily="34" charset="0"/>
              </a:rPr>
              <a:t> tree with </a:t>
            </a:r>
            <a:r>
              <a:rPr kumimoji="1" lang="en-US" i="1" u="sng" kern="0" baseline="0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any number</a:t>
            </a:r>
            <a:r>
              <a:rPr kumimoji="1" lang="en-US" i="1" kern="0" baseline="0" dirty="0">
                <a:latin typeface="Avenir Next LT Pro" panose="020B0504020202020204" pitchFamily="34" charset="0"/>
                <a:cs typeface="Arial" pitchFamily="34" charset="0"/>
              </a:rPr>
              <a:t> of </a:t>
            </a:r>
            <a:r>
              <a:rPr kumimoji="1" lang="en-US" i="1" kern="0" baseline="0" dirty="0" err="1">
                <a:latin typeface="Avenir Next LT Pro" panose="020B0504020202020204" pitchFamily="34" charset="0"/>
                <a:cs typeface="Arial" pitchFamily="34" charset="0"/>
              </a:rPr>
              <a:t>subtrees</a:t>
            </a:r>
            <a:endParaRPr kumimoji="1" lang="en-US" i="1" kern="0" baseline="0" dirty="0">
              <a:latin typeface="Avenir Next LT Pro" panose="020B0504020202020204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1000" kern="0" baseline="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2400" b="1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venir Next LT Pro" panose="020B0504020202020204" pitchFamily="34" charset="0"/>
                <a:cs typeface="Arial" pitchFamily="34" charset="0"/>
              </a:rPr>
              <a:t>Binary Tree</a:t>
            </a:r>
          </a:p>
          <a:p>
            <a:pPr marL="363538" indent="-363538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/>
            </a:pPr>
            <a:r>
              <a:rPr kumimoji="1" lang="en-US" i="1" kern="0" dirty="0">
                <a:latin typeface="Avenir Next LT Pro" panose="020B0504020202020204" pitchFamily="34" charset="0"/>
                <a:cs typeface="Arial" pitchFamily="34" charset="0"/>
              </a:rPr>
              <a:t>a tree with at most </a:t>
            </a:r>
            <a:r>
              <a:rPr kumimoji="1" lang="en-US" i="1" u="sng" kern="0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2</a:t>
            </a:r>
            <a:r>
              <a:rPr kumimoji="1" lang="en-US" i="1" kern="0" dirty="0">
                <a:latin typeface="Avenir Next LT Pro" panose="020B0504020202020204" pitchFamily="34" charset="0"/>
                <a:cs typeface="Arial" pitchFamily="34" charset="0"/>
              </a:rPr>
              <a:t> </a:t>
            </a:r>
            <a:r>
              <a:rPr kumimoji="1" lang="en-US" i="1" kern="0" dirty="0" err="1">
                <a:latin typeface="Avenir Next LT Pro" panose="020B0504020202020204" pitchFamily="34" charset="0"/>
                <a:cs typeface="Arial" pitchFamily="34" charset="0"/>
              </a:rPr>
              <a:t>subtrees</a:t>
            </a:r>
            <a:endParaRPr kumimoji="1" lang="en-US" i="1" kern="0" dirty="0">
              <a:latin typeface="Avenir Next LT Pro" panose="020B0504020202020204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1000" kern="0" baseline="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2400" b="1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venir Next LT Pro" panose="020B0504020202020204" pitchFamily="34" charset="0"/>
                <a:cs typeface="Arial" pitchFamily="34" charset="0"/>
              </a:rPr>
              <a:t>Binary Search </a:t>
            </a:r>
            <a:r>
              <a:rPr kumimoji="1" lang="en-US" b="1" kern="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T</a:t>
            </a:r>
            <a:r>
              <a:rPr kumimoji="1" lang="en-US" sz="2400" b="1" strike="noStrike" kern="0" cap="none" spc="0" normalizeH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venir Next LT Pro" panose="020B0504020202020204" pitchFamily="34" charset="0"/>
                <a:cs typeface="Arial" pitchFamily="34" charset="0"/>
              </a:rPr>
              <a:t>ree</a:t>
            </a:r>
            <a:endParaRPr kumimoji="1" lang="en-US" sz="2400" b="1" strike="noStrike" kern="0" cap="none" spc="0" normalizeH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venir Next LT Pro" panose="020B0504020202020204" pitchFamily="34" charset="0"/>
              <a:cs typeface="Arial" pitchFamily="34" charset="0"/>
            </a:endParaRPr>
          </a:p>
          <a:p>
            <a:pPr marL="363538" marR="0" lvl="0" indent="-3635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1" lang="en-US" i="1" kern="0" dirty="0">
                <a:latin typeface="Avenir Next LT Pro" panose="020B0504020202020204" pitchFamily="34" charset="0"/>
                <a:cs typeface="Arial" pitchFamily="34" charset="0"/>
              </a:rPr>
              <a:t>a</a:t>
            </a:r>
            <a:r>
              <a:rPr kumimoji="1" lang="en-US" i="1" kern="0" baseline="0" dirty="0">
                <a:latin typeface="Avenir Next LT Pro" panose="020B0504020202020204" pitchFamily="34" charset="0"/>
                <a:cs typeface="Arial" pitchFamily="34" charset="0"/>
              </a:rPr>
              <a:t> binary tree</a:t>
            </a:r>
            <a:r>
              <a:rPr kumimoji="1" lang="en-US" i="1" kern="0" dirty="0">
                <a:latin typeface="Avenir Next LT Pro" panose="020B0504020202020204" pitchFamily="34" charset="0"/>
                <a:cs typeface="Arial" pitchFamily="34" charset="0"/>
              </a:rPr>
              <a:t> that is </a:t>
            </a:r>
            <a:r>
              <a:rPr kumimoji="1" lang="en-US" i="1" u="sng" kern="0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ordered</a:t>
            </a:r>
          </a:p>
          <a:p>
            <a:pPr marL="363538" marR="0" lvl="0" indent="-3635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tabLst/>
              <a:defRPr/>
            </a:pPr>
            <a:r>
              <a:rPr kumimoji="1" lang="en-US" i="1" kern="0" dirty="0">
                <a:latin typeface="Avenir Next LT Pro" panose="020B0504020202020204" pitchFamily="34" charset="0"/>
                <a:cs typeface="Arial" pitchFamily="34" charset="0"/>
              </a:rPr>
              <a:t>	i.e</a:t>
            </a:r>
            <a:r>
              <a:rPr kumimoji="1" lang="en-US" i="1" kern="0">
                <a:latin typeface="Avenir Next LT Pro" panose="020B0504020202020204" pitchFamily="34" charset="0"/>
                <a:cs typeface="Arial" pitchFamily="34" charset="0"/>
              </a:rPr>
              <a:t>. 	values </a:t>
            </a:r>
            <a:r>
              <a:rPr kumimoji="1" lang="en-US" i="1" kern="0" dirty="0">
                <a:latin typeface="Avenir Next LT Pro" panose="020B0504020202020204" pitchFamily="34" charset="0"/>
                <a:cs typeface="Arial" pitchFamily="34" charset="0"/>
              </a:rPr>
              <a:t>on the left </a:t>
            </a:r>
            <a:r>
              <a:rPr kumimoji="1" lang="en-US" i="1" kern="0" dirty="0" err="1">
                <a:latin typeface="Avenir Next LT Pro" panose="020B0504020202020204" pitchFamily="34" charset="0"/>
                <a:cs typeface="Arial" pitchFamily="34" charset="0"/>
              </a:rPr>
              <a:t>subtree</a:t>
            </a:r>
            <a:r>
              <a:rPr kumimoji="1" lang="en-US" i="1" kern="0" dirty="0">
                <a:latin typeface="Avenir Next LT Pro" panose="020B0504020202020204" pitchFamily="34" charset="0"/>
                <a:cs typeface="Arial" pitchFamily="34" charset="0"/>
              </a:rPr>
              <a:t>   &lt; value of parent</a:t>
            </a:r>
          </a:p>
          <a:p>
            <a:pPr marL="363538" indent="-363538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kumimoji="1" lang="en-US" i="1" kern="0" dirty="0">
                <a:latin typeface="Avenir Next LT Pro" panose="020B0504020202020204" pitchFamily="34" charset="0"/>
                <a:cs typeface="Arial" pitchFamily="34" charset="0"/>
              </a:rPr>
              <a:t>		values on the right </a:t>
            </a:r>
            <a:r>
              <a:rPr kumimoji="1" lang="en-US" i="1" kern="0" dirty="0" err="1">
                <a:latin typeface="Avenir Next LT Pro" panose="020B0504020202020204" pitchFamily="34" charset="0"/>
                <a:cs typeface="Arial" pitchFamily="34" charset="0"/>
              </a:rPr>
              <a:t>subtree</a:t>
            </a:r>
            <a:r>
              <a:rPr kumimoji="1" lang="en-US" i="1" kern="0" dirty="0">
                <a:latin typeface="Avenir Next LT Pro" panose="020B0504020202020204" pitchFamily="34" charset="0"/>
                <a:cs typeface="Arial" pitchFamily="34" charset="0"/>
              </a:rPr>
              <a:t> &gt; value of parent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1000" kern="0" baseline="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2400" b="1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venir Next LT Pro" panose="020B0504020202020204" pitchFamily="34" charset="0"/>
                <a:cs typeface="Arial" pitchFamily="34" charset="0"/>
              </a:rPr>
              <a:t>AVL Tree</a:t>
            </a:r>
          </a:p>
          <a:p>
            <a:pPr marL="363538" indent="-363538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/>
            </a:pPr>
            <a:r>
              <a:rPr kumimoji="1" lang="en-US" i="1" kern="0" dirty="0">
                <a:latin typeface="Avenir Next LT Pro" panose="020B0504020202020204" pitchFamily="34" charset="0"/>
                <a:cs typeface="Arial" pitchFamily="34" charset="0"/>
              </a:rPr>
              <a:t>a binary search tree that is </a:t>
            </a:r>
            <a:r>
              <a:rPr kumimoji="1" lang="en-US" i="1" u="sng" kern="0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balanced</a:t>
            </a:r>
          </a:p>
          <a:p>
            <a:pPr marL="363538" indent="-363538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lang="en-US" sz="2000" i="1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	the </a:t>
            </a:r>
            <a:r>
              <a:rPr lang="en-US" sz="2000" i="1" u="sng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heights</a:t>
            </a:r>
            <a:r>
              <a:rPr lang="en-US" sz="2000" i="1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of any node’s two </a:t>
            </a:r>
            <a:r>
              <a:rPr lang="en-US" sz="2000" i="1" dirty="0" err="1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subtrees</a:t>
            </a:r>
            <a:r>
              <a:rPr lang="en-US" sz="2000" i="1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differ by at most 1</a:t>
            </a:r>
            <a:endParaRPr kumimoji="1" lang="en-US" sz="2000" i="1" u="sng" kern="0" dirty="0">
              <a:latin typeface="Avenir Next LT Pro" panose="020B0504020202020204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1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463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4. Binary Trees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86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</a:rPr>
              <a:t>A </a:t>
            </a:r>
            <a:r>
              <a:rPr lang="en-US" b="1" i="1" dirty="0">
                <a:solidFill>
                  <a:srgbClr val="FF0000"/>
                </a:solidFill>
                <a:latin typeface="Avenir Next LT Pro" panose="020B0504020202020204" pitchFamily="34" charset="0"/>
              </a:rPr>
              <a:t>binary tree </a:t>
            </a: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</a:rPr>
              <a:t>is a tree that has at most </a:t>
            </a:r>
            <a:r>
              <a:rPr lang="en-US" u="sng" dirty="0">
                <a:solidFill>
                  <a:srgbClr val="0000FF"/>
                </a:solidFill>
                <a:latin typeface="Avenir Next LT Pro" panose="020B0504020202020204" pitchFamily="34" charset="0"/>
              </a:rPr>
              <a:t>2</a:t>
            </a: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venir Next LT Pro" panose="020B0504020202020204" pitchFamily="34" charset="0"/>
              </a:rPr>
              <a:t>subtrees</a:t>
            </a: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</a:rPr>
              <a:t>.</a:t>
            </a:r>
          </a:p>
          <a:p>
            <a:pPr lvl="0" algn="l"/>
            <a:r>
              <a:rPr kumimoji="1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venir Next LT Pro" panose="020B0504020202020204" pitchFamily="34" charset="0"/>
                <a:cs typeface="Arial" pitchFamily="34" charset="0"/>
              </a:rPr>
              <a:t>e.g. decision trees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6" name="Picture 7" descr="fg25_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209800"/>
            <a:ext cx="7467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8772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Binary Trees </a:t>
            </a:r>
            <a:r>
              <a:rPr lang="en-US" altLang="zh-CN" sz="3200" b="0" i="1" dirty="0">
                <a:ea typeface="宋体" charset="-122"/>
              </a:rPr>
              <a:t>- Examples</a:t>
            </a: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066800"/>
            <a:ext cx="8610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52634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Structure of a Binary Node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86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3538" marR="0" lvl="0" indent="-3635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990600"/>
            <a:ext cx="3657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2895600"/>
            <a:ext cx="8229600" cy="26670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0"/>
              </a:spcBef>
            </a:pPr>
            <a:r>
              <a:rPr lang="en-US" sz="2000" i="1" dirty="0">
                <a:solidFill>
                  <a:srgbClr val="008000"/>
                </a:solidFill>
                <a:latin typeface="Avenir Next LT Pro" panose="020B0504020202020204" pitchFamily="34" charset="0"/>
                <a:ea typeface="Verdana" pitchFamily="34" charset="0"/>
                <a:cs typeface="Segoe UI" panose="020B0502040204020203" pitchFamily="34" charset="0"/>
              </a:rPr>
              <a:t>// </a:t>
            </a:r>
            <a:r>
              <a:rPr lang="en-US" sz="2000" i="1" dirty="0" err="1">
                <a:solidFill>
                  <a:srgbClr val="008000"/>
                </a:solidFill>
                <a:latin typeface="Avenir Next LT Pro" panose="020B0504020202020204" pitchFamily="34" charset="0"/>
                <a:ea typeface="Verdana" pitchFamily="34" charset="0"/>
                <a:cs typeface="Segoe UI" panose="020B0502040204020203" pitchFamily="34" charset="0"/>
              </a:rPr>
              <a:t>BinaryNode.h</a:t>
            </a:r>
            <a:endParaRPr lang="en-US" sz="2000" i="1" dirty="0">
              <a:solidFill>
                <a:srgbClr val="008000"/>
              </a:solidFill>
              <a:latin typeface="Avenir Next LT Pro" panose="020B0504020202020204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algn="l">
              <a:spcBef>
                <a:spcPts val="0"/>
              </a:spcBef>
            </a:pPr>
            <a:endParaRPr lang="en-SG" sz="20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SG" sz="20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struct</a:t>
            </a:r>
            <a:r>
              <a:rPr lang="en-SG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SG" sz="20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BinaryNode</a:t>
            </a:r>
            <a:endParaRPr lang="en-SG" sz="2000" dirty="0">
              <a:solidFill>
                <a:srgbClr val="0000FF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SG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SG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SG" sz="200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ItemType</a:t>
            </a:r>
            <a:r>
              <a:rPr lang="en-SG" sz="200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item;      </a:t>
            </a:r>
            <a:r>
              <a:rPr lang="en-SG" sz="2000" i="1">
                <a:solidFill>
                  <a:srgbClr val="008000"/>
                </a:solidFill>
                <a:latin typeface="Avenir Next LT Pro" panose="020B0504020202020204" pitchFamily="34" charset="0"/>
                <a:ea typeface="Verdana" pitchFamily="34" charset="0"/>
                <a:cs typeface="Segoe UI" panose="020B0502040204020203" pitchFamily="34" charset="0"/>
              </a:rPr>
              <a:t>// </a:t>
            </a:r>
            <a:r>
              <a:rPr lang="en-SG" sz="2000" i="1" dirty="0">
                <a:solidFill>
                  <a:srgbClr val="008000"/>
                </a:solidFill>
                <a:latin typeface="Avenir Next LT Pro" panose="020B0504020202020204" pitchFamily="34" charset="0"/>
                <a:ea typeface="Verdana" pitchFamily="34" charset="0"/>
                <a:cs typeface="Segoe UI" panose="020B0502040204020203" pitchFamily="34" charset="0"/>
              </a:rPr>
              <a:t>data item</a:t>
            </a:r>
          </a:p>
          <a:p>
            <a:pPr algn="l">
              <a:spcBef>
                <a:spcPts val="0"/>
              </a:spcBef>
            </a:pPr>
            <a:r>
              <a:rPr lang="en-SG" sz="200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BinaryNode* left</a:t>
            </a:r>
            <a:r>
              <a:rPr lang="en-SG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;   </a:t>
            </a:r>
            <a:r>
              <a:rPr lang="en-SG" sz="2000" i="1" dirty="0">
                <a:solidFill>
                  <a:srgbClr val="008000"/>
                </a:solidFill>
                <a:latin typeface="Avenir Next LT Pro" panose="020B0504020202020204" pitchFamily="34" charset="0"/>
                <a:ea typeface="Verdana" pitchFamily="34" charset="0"/>
                <a:cs typeface="Segoe UI" panose="020B0502040204020203" pitchFamily="34" charset="0"/>
              </a:rPr>
              <a:t>// pointer pointing to left </a:t>
            </a:r>
            <a:r>
              <a:rPr lang="en-SG" sz="2000" i="1" dirty="0" err="1">
                <a:solidFill>
                  <a:srgbClr val="008000"/>
                </a:solidFill>
                <a:latin typeface="Avenir Next LT Pro" panose="020B0504020202020204" pitchFamily="34" charset="0"/>
                <a:ea typeface="Verdana" pitchFamily="34" charset="0"/>
                <a:cs typeface="Segoe UI" panose="020B0502040204020203" pitchFamily="34" charset="0"/>
              </a:rPr>
              <a:t>subtree</a:t>
            </a:r>
            <a:endParaRPr lang="en-SG" sz="2000" i="1" dirty="0">
              <a:solidFill>
                <a:srgbClr val="008000"/>
              </a:solidFill>
              <a:latin typeface="Avenir Next LT Pro" panose="020B0504020202020204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algn="l">
              <a:spcBef>
                <a:spcPts val="0"/>
              </a:spcBef>
            </a:pPr>
            <a:r>
              <a:rPr lang="en-SG" sz="200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BinaryNode* right</a:t>
            </a:r>
            <a:r>
              <a:rPr lang="en-SG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;  </a:t>
            </a:r>
            <a:r>
              <a:rPr lang="en-SG" sz="2000" i="1" dirty="0">
                <a:solidFill>
                  <a:srgbClr val="008000"/>
                </a:solidFill>
                <a:latin typeface="Avenir Next LT Pro" panose="020B0504020202020204" pitchFamily="34" charset="0"/>
                <a:ea typeface="Verdana" pitchFamily="34" charset="0"/>
                <a:cs typeface="Segoe UI" panose="020B0502040204020203" pitchFamily="34" charset="0"/>
              </a:rPr>
              <a:t>// pointer pointing to right </a:t>
            </a:r>
            <a:r>
              <a:rPr lang="en-SG" sz="2000" i="1" dirty="0" err="1">
                <a:solidFill>
                  <a:srgbClr val="008000"/>
                </a:solidFill>
                <a:latin typeface="Avenir Next LT Pro" panose="020B0504020202020204" pitchFamily="34" charset="0"/>
                <a:ea typeface="Verdana" pitchFamily="34" charset="0"/>
                <a:cs typeface="Segoe UI" panose="020B0502040204020203" pitchFamily="34" charset="0"/>
              </a:rPr>
              <a:t>subtree</a:t>
            </a:r>
            <a:endParaRPr lang="en-SG" sz="2000" i="1" dirty="0">
              <a:solidFill>
                <a:srgbClr val="008000"/>
              </a:solidFill>
              <a:latin typeface="Avenir Next LT Pro" panose="020B0504020202020204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algn="l">
              <a:spcBef>
                <a:spcPts val="0"/>
              </a:spcBef>
            </a:pPr>
            <a:r>
              <a:rPr lang="en-SG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en-SG" sz="20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rot="10800000" flipV="1">
            <a:off x="2057400" y="1828800"/>
            <a:ext cx="1143000" cy="609600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5715000" y="1828800"/>
            <a:ext cx="1219200" cy="609600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01222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Full Binary Trees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861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A binary tree is  </a:t>
            </a:r>
            <a:r>
              <a:rPr lang="en-US" b="1" i="1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full</a:t>
            </a: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if every node (except the leaf nodes) has two children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1000" kern="0" baseline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lvl="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74040" y="5105400"/>
            <a:ext cx="830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600"/>
              </a:spcAft>
            </a:pPr>
            <a:r>
              <a:rPr lang="en-US" sz="2000" dirty="0">
                <a:latin typeface="Avenir Next LT Pro" panose="020B0504020202020204" pitchFamily="34" charset="0"/>
                <a:cs typeface="Arial" pitchFamily="34" charset="0"/>
              </a:rPr>
              <a:t>The </a:t>
            </a:r>
            <a:r>
              <a:rPr lang="en-US" sz="2000" u="sng" dirty="0">
                <a:latin typeface="Avenir Next LT Pro" panose="020B0504020202020204" pitchFamily="34" charset="0"/>
                <a:cs typeface="Arial" pitchFamily="34" charset="0"/>
              </a:rPr>
              <a:t>number of nodes</a:t>
            </a:r>
            <a:r>
              <a:rPr lang="en-US" sz="2000" dirty="0">
                <a:latin typeface="Avenir Next LT Pro" panose="020B0504020202020204" pitchFamily="34" charset="0"/>
                <a:cs typeface="Arial" pitchFamily="34" charset="0"/>
              </a:rPr>
              <a:t> in a full binary tree of height  h,  </a:t>
            </a:r>
            <a:r>
              <a:rPr lang="en-US" sz="2000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n = 2</a:t>
            </a:r>
            <a:r>
              <a:rPr lang="en-US" sz="2000" baseline="30000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h</a:t>
            </a:r>
            <a:r>
              <a:rPr lang="en-US" sz="2000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 – 1</a:t>
            </a:r>
            <a:r>
              <a:rPr kumimoji="1" lang="en-US" sz="2000" kern="0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  </a:t>
            </a:r>
          </a:p>
          <a:p>
            <a:pPr algn="l">
              <a:spcAft>
                <a:spcPts val="600"/>
              </a:spcAft>
            </a:pPr>
            <a:r>
              <a:rPr lang="en-US" sz="2000">
                <a:latin typeface="Avenir Next LT Pro" panose="020B0504020202020204" pitchFamily="34" charset="0"/>
                <a:cs typeface="Arial" pitchFamily="34" charset="0"/>
              </a:rPr>
              <a:t>The </a:t>
            </a:r>
            <a:r>
              <a:rPr lang="en-US" sz="2000" u="sng">
                <a:latin typeface="Avenir Next LT Pro" panose="020B0504020202020204" pitchFamily="34" charset="0"/>
                <a:cs typeface="Arial" pitchFamily="34" charset="0"/>
              </a:rPr>
              <a:t>height</a:t>
            </a:r>
            <a:r>
              <a:rPr lang="en-US" sz="2000">
                <a:latin typeface="Avenir Next LT Pro" panose="020B0504020202020204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venir Next LT Pro" panose="020B0504020202020204" pitchFamily="34" charset="0"/>
                <a:cs typeface="Arial" pitchFamily="34" charset="0"/>
              </a:rPr>
              <a:t>of a full binary tree with </a:t>
            </a:r>
            <a:r>
              <a:rPr lang="en-US" sz="2000">
                <a:latin typeface="Avenir Next LT Pro" panose="020B0504020202020204" pitchFamily="34" charset="0"/>
                <a:cs typeface="Arial" pitchFamily="34" charset="0"/>
              </a:rPr>
              <a:t>n nodes </a:t>
            </a:r>
            <a:r>
              <a:rPr lang="en-US" sz="2000" dirty="0">
                <a:latin typeface="Avenir Next LT Pro" panose="020B0504020202020204" pitchFamily="34" charset="0"/>
                <a:cs typeface="Arial" pitchFamily="34" charset="0"/>
              </a:rPr>
              <a:t>is </a:t>
            </a:r>
            <a:r>
              <a:rPr lang="en-US" sz="2000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h = log</a:t>
            </a:r>
            <a:r>
              <a:rPr lang="en-US" sz="2000" baseline="-25000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2</a:t>
            </a:r>
            <a:r>
              <a:rPr lang="en-US" sz="2000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(n + </a:t>
            </a:r>
            <a:r>
              <a:rPr lang="en-US" sz="200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1)</a:t>
            </a: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venir Next LT Pro" panose="020B0504020202020204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981200"/>
            <a:ext cx="7620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6186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Complete Binary Trees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763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A binary tree is </a:t>
            </a:r>
            <a:r>
              <a:rPr lang="en-US" b="1" i="1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complete</a:t>
            </a: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if </a:t>
            </a:r>
            <a:b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</a:b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- it is full to all the levels except the last level and </a:t>
            </a:r>
          </a:p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- the last level is filled from left to right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kern="0" baseline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lvl="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438400"/>
            <a:ext cx="7238999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77678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Balanced Binary Trees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763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A binary tree is </a:t>
            </a:r>
            <a:r>
              <a:rPr lang="en-US" b="1" i="1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balanced  </a:t>
            </a: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if the </a:t>
            </a:r>
            <a:r>
              <a:rPr lang="en-US" u="sng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heights</a:t>
            </a: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of any node’s two </a:t>
            </a:r>
            <a:r>
              <a:rPr lang="en-US" dirty="0" err="1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subtrees</a:t>
            </a: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differ by at most 1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kern="0" baseline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lvl="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209800"/>
            <a:ext cx="3733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209800"/>
            <a:ext cx="4267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74661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Traversals of a Binary Tree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86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</a:rPr>
              <a:t>Traversing a binary tree visits each node in the binary tree</a:t>
            </a:r>
            <a:r>
              <a:rPr lang="en-US">
                <a:solidFill>
                  <a:srgbClr val="0000FF"/>
                </a:solidFill>
                <a:latin typeface="Avenir Next LT Pro" panose="020B0504020202020204" pitchFamily="34" charset="0"/>
              </a:rPr>
              <a:t>. </a:t>
            </a:r>
          </a:p>
          <a:p>
            <a:pPr algn="l"/>
            <a:endParaRPr lang="en-US" dirty="0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pPr algn="l">
              <a:spcAft>
                <a:spcPts val="600"/>
              </a:spcAft>
            </a:pPr>
            <a:r>
              <a:rPr lang="en-US" b="1" u="sng" dirty="0">
                <a:solidFill>
                  <a:srgbClr val="FF0000"/>
                </a:solidFill>
                <a:latin typeface="Avenir Next LT Pro" panose="020B0504020202020204" pitchFamily="34" charset="0"/>
              </a:rPr>
              <a:t>Traversals</a:t>
            </a:r>
            <a:r>
              <a:rPr lang="en-US" dirty="0">
                <a:latin typeface="Avenir Next LT Pro" panose="020B0504020202020204" pitchFamily="34" charset="0"/>
              </a:rPr>
              <a:t> of a Binary Tree</a:t>
            </a:r>
            <a:endParaRPr lang="en-SG" dirty="0">
              <a:latin typeface="Avenir Next LT Pro" panose="020B0504020202020204" pitchFamily="34" charset="0"/>
            </a:endParaRPr>
          </a:p>
          <a:p>
            <a:pPr marL="363538" lvl="0" indent="-363538" algn="l"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err="1">
                <a:solidFill>
                  <a:srgbClr val="0000FF"/>
                </a:solidFill>
                <a:latin typeface="Avenir Next LT Pro" panose="020B0504020202020204" pitchFamily="34" charset="0"/>
              </a:rPr>
              <a:t>Inorder</a:t>
            </a:r>
            <a:r>
              <a:rPr lang="en-US" dirty="0">
                <a:latin typeface="Avenir Next LT Pro" panose="020B0504020202020204" pitchFamily="34" charset="0"/>
              </a:rPr>
              <a:t>	</a:t>
            </a:r>
            <a:r>
              <a:rPr lang="en-US">
                <a:latin typeface="Avenir Next LT Pro" panose="020B0504020202020204" pitchFamily="34" charset="0"/>
              </a:rPr>
              <a:t>   : </a:t>
            </a:r>
            <a:r>
              <a:rPr lang="en-US" dirty="0">
                <a:latin typeface="Avenir Next LT Pro" panose="020B0504020202020204" pitchFamily="34" charset="0"/>
              </a:rPr>
              <a:t>Left-</a:t>
            </a:r>
            <a:r>
              <a:rPr lang="en-US" b="1" dirty="0">
                <a:latin typeface="Avenir Next LT Pro" panose="020B0504020202020204" pitchFamily="34" charset="0"/>
              </a:rPr>
              <a:t>Root</a:t>
            </a:r>
            <a:r>
              <a:rPr lang="en-US" dirty="0">
                <a:latin typeface="Avenir Next LT Pro" panose="020B0504020202020204" pitchFamily="34" charset="0"/>
              </a:rPr>
              <a:t>-Right</a:t>
            </a:r>
            <a:endParaRPr lang="en-SG" dirty="0">
              <a:latin typeface="Avenir Next LT Pro" panose="020B0504020202020204" pitchFamily="34" charset="0"/>
            </a:endParaRPr>
          </a:p>
          <a:p>
            <a:pPr marL="363538" lvl="0" indent="-363538" algn="l"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</a:rPr>
              <a:t>Preorder	</a:t>
            </a:r>
            <a:r>
              <a:rPr lang="en-US">
                <a:solidFill>
                  <a:srgbClr val="0000FF"/>
                </a:solidFill>
                <a:latin typeface="Avenir Next LT Pro" panose="020B0504020202020204" pitchFamily="34" charset="0"/>
              </a:rPr>
              <a:t>   </a:t>
            </a:r>
            <a:r>
              <a:rPr lang="en-US">
                <a:latin typeface="Avenir Next LT Pro" panose="020B0504020202020204" pitchFamily="34" charset="0"/>
              </a:rPr>
              <a:t>: </a:t>
            </a:r>
            <a:r>
              <a:rPr lang="en-US" b="1" dirty="0">
                <a:latin typeface="Avenir Next LT Pro" panose="020B0504020202020204" pitchFamily="34" charset="0"/>
              </a:rPr>
              <a:t>Root</a:t>
            </a:r>
            <a:r>
              <a:rPr lang="en-US" dirty="0">
                <a:latin typeface="Avenir Next LT Pro" panose="020B0504020202020204" pitchFamily="34" charset="0"/>
              </a:rPr>
              <a:t>-Left-Right</a:t>
            </a:r>
            <a:endParaRPr lang="en-SG" dirty="0">
              <a:latin typeface="Avenir Next LT Pro" panose="020B0504020202020204" pitchFamily="34" charset="0"/>
            </a:endParaRPr>
          </a:p>
          <a:p>
            <a:pPr marL="363538" lvl="0" indent="-363538" algn="l"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err="1">
                <a:solidFill>
                  <a:srgbClr val="0000FF"/>
                </a:solidFill>
                <a:latin typeface="Avenir Next LT Pro" panose="020B0504020202020204" pitchFamily="34" charset="0"/>
              </a:rPr>
              <a:t>Postorder</a:t>
            </a:r>
            <a:r>
              <a:rPr lang="en-US">
                <a:latin typeface="Avenir Next LT Pro" panose="020B0504020202020204" pitchFamily="34" charset="0"/>
              </a:rPr>
              <a:t>     : </a:t>
            </a:r>
            <a:r>
              <a:rPr lang="en-US" dirty="0">
                <a:latin typeface="Avenir Next LT Pro" panose="020B0504020202020204" pitchFamily="34" charset="0"/>
              </a:rPr>
              <a:t>Left-Right-</a:t>
            </a:r>
            <a:r>
              <a:rPr lang="en-US" b="1" dirty="0">
                <a:latin typeface="Avenir Next LT Pro" panose="020B0504020202020204" pitchFamily="34" charset="0"/>
              </a:rPr>
              <a:t>Root</a:t>
            </a:r>
            <a:endParaRPr lang="en-SG" b="1" dirty="0">
              <a:latin typeface="Avenir Next LT Pro" panose="020B0504020202020204" pitchFamily="34" charset="0"/>
            </a:endParaRPr>
          </a:p>
          <a:p>
            <a:pPr marL="363538" lvl="0" indent="-363538" algn="l"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</a:rPr>
              <a:t>Level order  </a:t>
            </a:r>
            <a:r>
              <a:rPr lang="en-US" dirty="0">
                <a:latin typeface="Avenir Next LT Pro" panose="020B0504020202020204" pitchFamily="34" charset="0"/>
              </a:rPr>
              <a:t>: Level by Level  </a:t>
            </a:r>
            <a:r>
              <a:rPr lang="en-US" dirty="0"/>
              <a:t> </a:t>
            </a:r>
            <a:endParaRPr lang="en-SG" dirty="0"/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19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>
                <a:ea typeface="宋体" charset="-122"/>
              </a:rPr>
              <a:t>Inorder</a:t>
            </a:r>
            <a:r>
              <a:rPr lang="en-US" altLang="zh-CN" sz="3200" dirty="0">
                <a:ea typeface="宋体" charset="-122"/>
              </a:rPr>
              <a:t> Traversal</a:t>
            </a:r>
            <a:r>
              <a:rPr lang="en-US" altLang="zh-CN" sz="3200" b="0" i="1" dirty="0">
                <a:ea typeface="宋体" charset="-122"/>
              </a:rPr>
              <a:t> - Algorithm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552763"/>
              </p:ext>
            </p:extLst>
          </p:nvPr>
        </p:nvGraphicFramePr>
        <p:xfrm>
          <a:off x="228600" y="990601"/>
          <a:ext cx="8610600" cy="3102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579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400" b="0" u="none" baseline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void </a:t>
                      </a:r>
                      <a:r>
                        <a:rPr lang="en-US" sz="2400" b="0" u="none" baseline="0" dirty="0" err="1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inorder</a:t>
                      </a:r>
                      <a:r>
                        <a:rPr lang="en-US" sz="2400" b="0" u="none" baseline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(BinaryNode* t</a:t>
                      </a:r>
                      <a:r>
                        <a:rPr lang="en-US" sz="2400" b="0" u="none" baseline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)</a:t>
                      </a:r>
                      <a:endParaRPr lang="en-US" sz="2400" b="0" u="none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1420">
                <a:tc>
                  <a:txBody>
                    <a:bodyPr/>
                    <a:lstStyle/>
                    <a:p>
                      <a:pPr marL="0" lvl="2" indent="0">
                        <a:lnSpc>
                          <a:spcPct val="80000"/>
                        </a:lnSpc>
                        <a:buFontTx/>
                        <a:buNone/>
                      </a:pPr>
                      <a:endParaRPr lang="en-US" sz="2000" b="0" dirty="0">
                        <a:solidFill>
                          <a:schemeClr val="tx2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lvl="2" indent="0">
                        <a:lnSpc>
                          <a:spcPct val="80000"/>
                        </a:lnSpc>
                        <a:buFontTx/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If (t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is not empty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)</a:t>
                      </a:r>
                    </a:p>
                    <a:p>
                      <a:pPr marL="0" lvl="2" indent="0">
                        <a:lnSpc>
                          <a:spcPct val="80000"/>
                        </a:lnSpc>
                        <a:buFontTx/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{  </a:t>
                      </a:r>
                    </a:p>
                    <a:p>
                      <a:pPr marL="0" lvl="2" indent="0">
                        <a:lnSpc>
                          <a:spcPct val="80000"/>
                        </a:lnSpc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en-US" sz="2400" b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    traverse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(Left 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subtree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of t)   </a:t>
                      </a:r>
                      <a:r>
                        <a:rPr lang="en-US" sz="2400" b="0" i="1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// recursive</a:t>
                      </a:r>
                    </a:p>
                    <a:p>
                      <a:pPr marL="0" lvl="2" indent="0">
                        <a:lnSpc>
                          <a:spcPct val="80000"/>
                        </a:lnSpc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    process</a:t>
                      </a:r>
                      <a:r>
                        <a:rPr lang="en-US" sz="2400" b="0" baseline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node   </a:t>
                      </a:r>
                      <a:endParaRPr lang="en-US" sz="2400" b="0" i="1" dirty="0">
                        <a:solidFill>
                          <a:srgbClr val="FF6600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lvl="2" indent="0">
                        <a:lnSpc>
                          <a:spcPct val="80000"/>
                        </a:lnSpc>
                        <a:buFontTx/>
                        <a:buNone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    traverse(Right 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subtree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of t) </a:t>
                      </a:r>
                      <a:r>
                        <a:rPr lang="en-US" sz="2400" b="0" i="1" dirty="0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// recursive</a:t>
                      </a:r>
                      <a:endParaRPr lang="en-US" sz="2400" b="0" dirty="0">
                        <a:solidFill>
                          <a:srgbClr val="008000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lvl="2" indent="0">
                        <a:lnSpc>
                          <a:spcPct val="80000"/>
                        </a:lnSpc>
                        <a:buFontTx/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}</a:t>
                      </a:r>
                    </a:p>
                    <a:p>
                      <a:endParaRPr lang="en-US" sz="2000" b="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92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>
                <a:ea typeface="宋体" charset="-122"/>
              </a:rPr>
              <a:t>Inorder</a:t>
            </a:r>
            <a:r>
              <a:rPr lang="en-US" altLang="zh-CN" sz="3200" dirty="0">
                <a:ea typeface="宋体" charset="-122"/>
              </a:rPr>
              <a:t> traversal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8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dirty="0" err="1">
                <a:solidFill>
                  <a:srgbClr val="0000FF"/>
                </a:solidFill>
                <a:latin typeface="Avenir Next LT Pro" panose="020B0504020202020204" pitchFamily="34" charset="0"/>
              </a:rPr>
              <a:t>Inorder</a:t>
            </a:r>
            <a:r>
              <a:rPr lang="en-US" dirty="0">
                <a:latin typeface="Avenir Next LT Pro" panose="020B0504020202020204" pitchFamily="34" charset="0"/>
              </a:rPr>
              <a:t> : Left-</a:t>
            </a:r>
            <a:r>
              <a:rPr lang="en-US" b="1" dirty="0">
                <a:latin typeface="Avenir Next LT Pro" panose="020B0504020202020204" pitchFamily="34" charset="0"/>
              </a:rPr>
              <a:t>Root</a:t>
            </a:r>
            <a:r>
              <a:rPr lang="en-US" dirty="0">
                <a:latin typeface="Avenir Next LT Pro" panose="020B0504020202020204" pitchFamily="34" charset="0"/>
              </a:rPr>
              <a:t>-Right</a:t>
            </a:r>
            <a:endParaRPr lang="en-SG" dirty="0">
              <a:latin typeface="Avenir Next LT Pro" panose="020B0504020202020204" pitchFamily="34" charset="0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752600"/>
            <a:ext cx="7162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5334000"/>
            <a:ext cx="85344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Clr>
                <a:schemeClr val="bg1"/>
              </a:buClr>
            </a:pPr>
            <a:r>
              <a:rPr lang="en-US" i="1" dirty="0">
                <a:solidFill>
                  <a:srgbClr val="FF0000"/>
                </a:solidFill>
                <a:latin typeface="Avenir Next LT Pro" panose="020B0504020202020204" pitchFamily="34" charset="0"/>
              </a:rPr>
              <a:t>What is the sequence in which the nodes are visited? </a:t>
            </a:r>
          </a:p>
        </p:txBody>
      </p:sp>
    </p:spTree>
    <p:extLst>
      <p:ext uri="{BB962C8B-B14F-4D97-AF65-F5344CB8AC3E}">
        <p14:creationId xmlns:p14="http://schemas.microsoft.com/office/powerpoint/2010/main" val="85848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spcBef>
                <a:spcPts val="1200"/>
              </a:spcBef>
              <a:buClr>
                <a:srgbClr val="0000FF"/>
              </a:buClr>
              <a:buSzTx/>
              <a:buFont typeface="+mj-lt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venir Next LT Pro" panose="020B0504020202020204" pitchFamily="34" charset="0"/>
              </a:rPr>
              <a:t>Introduction to Trees</a:t>
            </a:r>
          </a:p>
          <a:p>
            <a:pPr marL="533400" indent="-533400">
              <a:spcBef>
                <a:spcPts val="1200"/>
              </a:spcBef>
              <a:buClr>
                <a:srgbClr val="0000FF"/>
              </a:buClr>
              <a:buSzTx/>
              <a:buFont typeface="+mj-lt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venir Next LT Pro" panose="020B0504020202020204" pitchFamily="34" charset="0"/>
              </a:rPr>
              <a:t>Tree Terminology</a:t>
            </a:r>
          </a:p>
          <a:p>
            <a:pPr marL="533400" indent="-533400">
              <a:spcBef>
                <a:spcPts val="1200"/>
              </a:spcBef>
              <a:buClr>
                <a:srgbClr val="0000FF"/>
              </a:buClr>
              <a:buSzTx/>
              <a:buFont typeface="+mj-lt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venir Next LT Pro" panose="020B0504020202020204" pitchFamily="34" charset="0"/>
              </a:rPr>
              <a:t>Types of Trees</a:t>
            </a:r>
          </a:p>
          <a:p>
            <a:pPr marL="533400" indent="-533400">
              <a:spcBef>
                <a:spcPts val="1200"/>
              </a:spcBef>
              <a:buClr>
                <a:srgbClr val="0000FF"/>
              </a:buClr>
              <a:buSzTx/>
              <a:buFont typeface="+mj-lt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venir Next LT Pro" panose="020B0504020202020204" pitchFamily="34" charset="0"/>
              </a:rPr>
              <a:t>Binary Trees</a:t>
            </a:r>
          </a:p>
          <a:p>
            <a:pPr marL="533400" indent="-533400">
              <a:spcBef>
                <a:spcPts val="1200"/>
              </a:spcBef>
              <a:buClr>
                <a:srgbClr val="0000FF"/>
              </a:buClr>
              <a:buSzTx/>
              <a:buFont typeface="+mj-lt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venir Next LT Pro" panose="020B0504020202020204" pitchFamily="34" charset="0"/>
              </a:rPr>
              <a:t>Binary Tree Traversals</a:t>
            </a:r>
          </a:p>
          <a:p>
            <a:pPr marL="533400" indent="-533400">
              <a:spcBef>
                <a:spcPts val="1200"/>
              </a:spcBef>
              <a:buClr>
                <a:srgbClr val="0000FF"/>
              </a:buClr>
              <a:buSzTx/>
              <a:buFont typeface="+mj-lt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venir Next LT Pro" panose="020B0504020202020204" pitchFamily="34" charset="0"/>
              </a:rPr>
              <a:t>Binary Search Trees</a:t>
            </a:r>
          </a:p>
          <a:p>
            <a:pPr marL="533400" indent="-533400">
              <a:spcBef>
                <a:spcPts val="1200"/>
              </a:spcBef>
              <a:buClr>
                <a:srgbClr val="0000FF"/>
              </a:buClr>
              <a:buSzTx/>
              <a:buFont typeface="+mj-lt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venir Next LT Pro" panose="020B0504020202020204" pitchFamily="34" charset="0"/>
              </a:rPr>
              <a:t>Operations of a Binary Search Tree</a:t>
            </a:r>
            <a:endParaRPr lang="en-US" b="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660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Preorder traversal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8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3538" lvl="0" indent="-363538" algn="l">
              <a:buClr>
                <a:srgbClr val="0000FF"/>
              </a:buClr>
            </a:pP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</a:rPr>
              <a:t>Preorder </a:t>
            </a:r>
            <a:r>
              <a:rPr lang="en-US" dirty="0">
                <a:latin typeface="Avenir Next LT Pro" panose="020B0504020202020204" pitchFamily="34" charset="0"/>
              </a:rPr>
              <a:t>: </a:t>
            </a:r>
            <a:r>
              <a:rPr lang="en-US" b="1" dirty="0">
                <a:latin typeface="Avenir Next LT Pro" panose="020B0504020202020204" pitchFamily="34" charset="0"/>
              </a:rPr>
              <a:t>Root</a:t>
            </a:r>
            <a:r>
              <a:rPr lang="en-US" dirty="0">
                <a:latin typeface="Avenir Next LT Pro" panose="020B0504020202020204" pitchFamily="34" charset="0"/>
              </a:rPr>
              <a:t>-Left-Right</a:t>
            </a:r>
            <a:endParaRPr lang="en-SG" dirty="0">
              <a:latin typeface="Avenir Next LT Pro" panose="020B0504020202020204" pitchFamily="34" charset="0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752600"/>
            <a:ext cx="7162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5334000"/>
            <a:ext cx="85344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Clr>
                <a:schemeClr val="bg1"/>
              </a:buClr>
            </a:pPr>
            <a:r>
              <a:rPr lang="en-US" i="1" dirty="0">
                <a:solidFill>
                  <a:srgbClr val="FF0000"/>
                </a:solidFill>
                <a:latin typeface="Avenir Next LT Pro" panose="020B0504020202020204" pitchFamily="34" charset="0"/>
              </a:rPr>
              <a:t>What is the sequence in which the nodes are visited?</a:t>
            </a:r>
          </a:p>
          <a:p>
            <a:pPr algn="l">
              <a:buClr>
                <a:schemeClr val="bg1"/>
              </a:buClr>
            </a:pPr>
            <a:r>
              <a:rPr lang="en-US" i="1" dirty="0">
                <a:solidFill>
                  <a:srgbClr val="FF0000"/>
                </a:solidFill>
                <a:latin typeface="Avenir Next LT Pro" panose="020B0504020202020204" pitchFamily="34" charset="0"/>
              </a:rPr>
              <a:t>6,4,2,1,3,5,8,7,10,9,11 </a:t>
            </a:r>
          </a:p>
        </p:txBody>
      </p:sp>
    </p:spTree>
    <p:extLst>
      <p:ext uri="{BB962C8B-B14F-4D97-AF65-F5344CB8AC3E}">
        <p14:creationId xmlns:p14="http://schemas.microsoft.com/office/powerpoint/2010/main" val="159356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>
                <a:ea typeface="宋体" charset="-122"/>
              </a:rPr>
              <a:t>Postorder</a:t>
            </a:r>
            <a:r>
              <a:rPr lang="en-US" altLang="zh-CN" sz="3200" dirty="0">
                <a:ea typeface="宋体" charset="-122"/>
              </a:rPr>
              <a:t> traversal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8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3538" lvl="0" indent="-363538" algn="l">
              <a:buClr>
                <a:srgbClr val="0000FF"/>
              </a:buClr>
            </a:pPr>
            <a:r>
              <a:rPr lang="en-US" dirty="0" err="1">
                <a:solidFill>
                  <a:srgbClr val="0000FF"/>
                </a:solidFill>
                <a:latin typeface="Avenir Next LT Pro" panose="020B0504020202020204" pitchFamily="34" charset="0"/>
              </a:rPr>
              <a:t>Postorder</a:t>
            </a:r>
            <a:r>
              <a:rPr lang="en-US" dirty="0">
                <a:latin typeface="Avenir Next LT Pro" panose="020B0504020202020204" pitchFamily="34" charset="0"/>
              </a:rPr>
              <a:t> : Left-Right-</a:t>
            </a:r>
            <a:r>
              <a:rPr lang="en-US" b="1" dirty="0">
                <a:latin typeface="Avenir Next LT Pro" panose="020B0504020202020204" pitchFamily="34" charset="0"/>
              </a:rPr>
              <a:t>Root</a:t>
            </a:r>
            <a:endParaRPr lang="en-SG" b="1" dirty="0">
              <a:latin typeface="Avenir Next LT Pro" panose="020B0504020202020204" pitchFamily="34" charset="0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752600"/>
            <a:ext cx="7162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5334000"/>
            <a:ext cx="85344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Clr>
                <a:schemeClr val="bg1"/>
              </a:buClr>
            </a:pPr>
            <a:r>
              <a:rPr lang="en-US" i="1" dirty="0">
                <a:solidFill>
                  <a:srgbClr val="FF0000"/>
                </a:solidFill>
                <a:latin typeface="Avenir Next LT Pro" panose="020B0504020202020204" pitchFamily="34" charset="0"/>
              </a:rPr>
              <a:t>What is the sequence in which the nodes are visited?</a:t>
            </a:r>
          </a:p>
          <a:p>
            <a:pPr algn="l">
              <a:buClr>
                <a:schemeClr val="bg1"/>
              </a:buClr>
            </a:pPr>
            <a:r>
              <a:rPr lang="en-US" i="1" dirty="0">
                <a:solidFill>
                  <a:srgbClr val="FF0000"/>
                </a:solidFill>
                <a:latin typeface="Avenir Next LT Pro" panose="020B0504020202020204" pitchFamily="34" charset="0"/>
              </a:rPr>
              <a:t>1,3,2,5,4,7,9,11,10,8,6 </a:t>
            </a:r>
          </a:p>
        </p:txBody>
      </p:sp>
    </p:spTree>
    <p:extLst>
      <p:ext uri="{BB962C8B-B14F-4D97-AF65-F5344CB8AC3E}">
        <p14:creationId xmlns:p14="http://schemas.microsoft.com/office/powerpoint/2010/main" val="270208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Level order traversal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8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3538" lvl="0" indent="-363538" algn="l">
              <a:buClr>
                <a:srgbClr val="0000FF"/>
              </a:buClr>
            </a:pP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</a:rPr>
              <a:t>Level order </a:t>
            </a:r>
            <a:r>
              <a:rPr lang="en-US" dirty="0">
                <a:latin typeface="Avenir Next LT Pro" panose="020B0504020202020204" pitchFamily="34" charset="0"/>
              </a:rPr>
              <a:t>: Level by Level   </a:t>
            </a:r>
            <a:endParaRPr lang="en-SG" dirty="0">
              <a:latin typeface="Avenir Next LT Pro" panose="020B05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venir Next LT Pro" panose="020B0504020202020204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752600"/>
            <a:ext cx="7162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5334000"/>
            <a:ext cx="85344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Clr>
                <a:schemeClr val="bg1"/>
              </a:buClr>
            </a:pPr>
            <a:r>
              <a:rPr lang="en-US" i="1" dirty="0">
                <a:solidFill>
                  <a:srgbClr val="FF0000"/>
                </a:solidFill>
                <a:latin typeface="Avenir Next LT Pro" panose="020B0504020202020204" pitchFamily="34" charset="0"/>
              </a:rPr>
              <a:t>What is the sequence in which the nodes are visited? </a:t>
            </a:r>
          </a:p>
        </p:txBody>
      </p:sp>
    </p:spTree>
    <p:extLst>
      <p:ext uri="{BB962C8B-B14F-4D97-AF65-F5344CB8AC3E}">
        <p14:creationId xmlns:p14="http://schemas.microsoft.com/office/powerpoint/2010/main" val="86047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5. Binary Search Trees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763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3538" lvl="0" indent="-363538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kumimoji="1" lang="en-US" kern="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A </a:t>
            </a:r>
            <a:r>
              <a:rPr kumimoji="1" lang="en-US" b="1" i="1" kern="0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binary search tree </a:t>
            </a:r>
            <a:r>
              <a:rPr kumimoji="1" lang="en-US" kern="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is a binary tree that is </a:t>
            </a:r>
            <a:r>
              <a:rPr kumimoji="1" lang="en-US" u="sng" kern="0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ordered</a:t>
            </a:r>
          </a:p>
          <a:p>
            <a:pPr marL="363538" lvl="0" indent="-363538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kumimoji="1" lang="en-US" i="1" kern="0" dirty="0" err="1">
                <a:latin typeface="Avenir Next LT Pro" panose="020B0504020202020204" pitchFamily="34" charset="0"/>
                <a:cs typeface="Arial" pitchFamily="34" charset="0"/>
              </a:rPr>
              <a:t>i.e</a:t>
            </a:r>
            <a:r>
              <a:rPr kumimoji="1" lang="en-US" i="1" kern="0" dirty="0">
                <a:latin typeface="Avenir Next LT Pro" panose="020B0504020202020204" pitchFamily="34" charset="0"/>
                <a:cs typeface="Arial" pitchFamily="34" charset="0"/>
              </a:rPr>
              <a:t>  values in the left </a:t>
            </a:r>
            <a:r>
              <a:rPr kumimoji="1" lang="en-US" i="1" kern="0" dirty="0" err="1">
                <a:latin typeface="Avenir Next LT Pro" panose="020B0504020202020204" pitchFamily="34" charset="0"/>
                <a:cs typeface="Arial" pitchFamily="34" charset="0"/>
              </a:rPr>
              <a:t>subtree</a:t>
            </a:r>
            <a:r>
              <a:rPr kumimoji="1" lang="en-US" i="1" kern="0" dirty="0">
                <a:latin typeface="Avenir Next LT Pro" panose="020B0504020202020204" pitchFamily="34" charset="0"/>
                <a:cs typeface="Arial" pitchFamily="34" charset="0"/>
              </a:rPr>
              <a:t>   &lt;  value of parent</a:t>
            </a:r>
          </a:p>
          <a:p>
            <a:pPr marL="363538" indent="-363538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kumimoji="1" lang="en-US" i="1" kern="0" dirty="0">
                <a:latin typeface="Avenir Next LT Pro" panose="020B0504020202020204" pitchFamily="34" charset="0"/>
                <a:cs typeface="Arial" pitchFamily="34" charset="0"/>
              </a:rPr>
              <a:t>	 values in the right </a:t>
            </a:r>
            <a:r>
              <a:rPr kumimoji="1" lang="en-US" i="1" kern="0" err="1">
                <a:latin typeface="Avenir Next LT Pro" panose="020B0504020202020204" pitchFamily="34" charset="0"/>
                <a:cs typeface="Arial" pitchFamily="34" charset="0"/>
              </a:rPr>
              <a:t>subtree</a:t>
            </a:r>
            <a:r>
              <a:rPr kumimoji="1" lang="en-US" i="1" kern="0">
                <a:latin typeface="Avenir Next LT Pro" panose="020B0504020202020204" pitchFamily="34" charset="0"/>
                <a:cs typeface="Arial" pitchFamily="34" charset="0"/>
              </a:rPr>
              <a:t> &gt;  </a:t>
            </a:r>
            <a:r>
              <a:rPr kumimoji="1" lang="en-US" i="1" kern="0" dirty="0">
                <a:latin typeface="Avenir Next LT Pro" panose="020B0504020202020204" pitchFamily="34" charset="0"/>
                <a:cs typeface="Arial" pitchFamily="34" charset="0"/>
              </a:rPr>
              <a:t>value of parent</a:t>
            </a: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venir Next LT Pro" panose="020B0504020202020204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" name="Picture 8" descr="fig10_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667000"/>
            <a:ext cx="4038600" cy="2743200"/>
          </a:xfrm>
          <a:prstGeom prst="rect">
            <a:avLst/>
          </a:prstGeom>
          <a:noFill/>
        </p:spPr>
      </p:pic>
      <p:pic>
        <p:nvPicPr>
          <p:cNvPr id="5632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667000"/>
            <a:ext cx="4038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95722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Binary Search Trees </a:t>
            </a:r>
            <a:r>
              <a:rPr lang="en-US" altLang="zh-CN" sz="3200" b="0" i="1" dirty="0">
                <a:ea typeface="宋体" charset="-122"/>
              </a:rPr>
              <a:t>- Operations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86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2800" b="1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venir Next LT Pro" panose="020B0504020202020204" pitchFamily="34" charset="0"/>
                <a:cs typeface="Arial" pitchFamily="34" charset="0"/>
              </a:rPr>
              <a:t>Typical Operations</a:t>
            </a:r>
            <a:r>
              <a:rPr kumimoji="1" lang="en-US" sz="2800" b="0" i="0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venir Next LT Pro" panose="020B0504020202020204" pitchFamily="34" charset="0"/>
                <a:cs typeface="Arial" pitchFamily="34" charset="0"/>
              </a:rPr>
              <a:t> of a Binary </a:t>
            </a:r>
            <a:r>
              <a:rPr kumimoji="1" lang="en-US" sz="2800" b="0" i="0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venir Next LT Pro" panose="020B0504020202020204" pitchFamily="34" charset="0"/>
                <a:cs typeface="Arial" pitchFamily="34" charset="0"/>
              </a:rPr>
              <a:t>Search Tree</a:t>
            </a:r>
            <a:endParaRPr kumimoji="1" lang="en-US" sz="1000" kern="0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marL="363538" indent="-363538" algn="l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SzPct val="100000"/>
              <a:buFont typeface="Wingdings" pitchFamily="2" charset="2"/>
              <a:buChar char="§"/>
              <a:defRPr/>
            </a:pPr>
            <a:r>
              <a:rPr kumimoji="1" lang="en-US" kern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Search</a:t>
            </a:r>
            <a:endParaRPr kumimoji="1" lang="en-US" sz="1000" kern="0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marL="363538" marR="0" lvl="0" indent="-363538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1" lang="en-US" kern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Insert</a:t>
            </a:r>
            <a:endParaRPr kumimoji="1" lang="en-US" sz="1000" b="0" i="0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venir Next LT Pro" panose="020B0504020202020204" pitchFamily="34" charset="0"/>
              <a:cs typeface="Arial" pitchFamily="34" charset="0"/>
            </a:endParaRPr>
          </a:p>
          <a:p>
            <a:pPr marL="363538" marR="0" lvl="0" indent="-363538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1" lang="en-US" sz="2400" b="0" i="0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venir Next LT Pro" panose="020B0504020202020204" pitchFamily="34" charset="0"/>
                <a:cs typeface="Arial" pitchFamily="34" charset="0"/>
              </a:rPr>
              <a:t>Delete</a:t>
            </a:r>
            <a:endParaRPr kumimoji="1" lang="en-US" sz="1000" b="0" i="0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venir Next LT Pro" panose="020B0504020202020204" pitchFamily="34" charset="0"/>
              <a:cs typeface="Arial" pitchFamily="34" charset="0"/>
            </a:endParaRPr>
          </a:p>
          <a:p>
            <a:pPr marL="363538" marR="0" lvl="0" indent="-363538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1" lang="en-US" kern="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Traversal</a:t>
            </a:r>
          </a:p>
          <a:p>
            <a:pPr marL="363538" marR="0" lvl="0" indent="-3635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378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Searching an item in a Binary Search Tree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990600"/>
            <a:ext cx="2133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3538" marR="0" lvl="0" indent="-3635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tabLst/>
              <a:defRPr/>
            </a:pPr>
            <a:r>
              <a:rPr kumimoji="1" lang="en-US" kern="0" dirty="0">
                <a:latin typeface="Avenir Next LT Pro" panose="020B0504020202020204" pitchFamily="34" charset="0"/>
                <a:cs typeface="Arial" pitchFamily="34" charset="0"/>
              </a:rPr>
              <a:t>Search :</a:t>
            </a:r>
            <a:r>
              <a:rPr kumimoji="1" lang="en-US" kern="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5</a:t>
            </a:r>
          </a:p>
          <a:p>
            <a:pPr marL="363538" marR="0" lvl="0" indent="-3635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tabLst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524000"/>
            <a:ext cx="7010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 bwMode="auto">
          <a:xfrm>
            <a:off x="5486400" y="4419600"/>
            <a:ext cx="990600" cy="533400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16200000" flipH="1">
            <a:off x="4038600" y="1143000"/>
            <a:ext cx="457200" cy="304800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0800000" flipV="1">
            <a:off x="2971800" y="3962400"/>
            <a:ext cx="685800" cy="381000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10800000" flipV="1">
            <a:off x="3200400" y="1676400"/>
            <a:ext cx="838200" cy="3048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2667000" y="13716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go left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4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343400"/>
            <a:ext cx="28098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4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7000" y="4953000"/>
            <a:ext cx="590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Box 40"/>
          <p:cNvSpPr txBox="1"/>
          <p:nvPr/>
        </p:nvSpPr>
        <p:spPr>
          <a:xfrm>
            <a:off x="3429000" y="42672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go right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3124200" y="4572000"/>
            <a:ext cx="381000" cy="3048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06567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Search</a:t>
            </a:r>
            <a:r>
              <a:rPr lang="en-US" altLang="zh-CN" sz="3200" b="0" i="1" dirty="0">
                <a:ea typeface="宋体" charset="-122"/>
              </a:rPr>
              <a:t> - Algorithm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296863"/>
              </p:ext>
            </p:extLst>
          </p:nvPr>
        </p:nvGraphicFramePr>
        <p:xfrm>
          <a:off x="228600" y="990600"/>
          <a:ext cx="8610600" cy="4504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743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400" b="0" u="none" baseline="0" dirty="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BinaryNode</a:t>
                      </a: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* search</a:t>
                      </a:r>
                      <a:r>
                        <a:rPr lang="en-US" sz="2400" b="0" u="none" baseline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(BinaryNode* t</a:t>
                      </a: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, </a:t>
                      </a:r>
                      <a:r>
                        <a:rPr lang="en-US" sz="2400" b="0" u="none" baseline="0" dirty="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ItemType</a:t>
                      </a: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target)</a:t>
                      </a:r>
                      <a:endParaRPr lang="en-US" sz="2400" b="0" u="none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857">
                <a:tc>
                  <a:txBody>
                    <a:bodyPr/>
                    <a:lstStyle/>
                    <a:p>
                      <a:endParaRPr lang="en-SG" sz="2000" b="0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2200" b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If  (t is empty)   </a:t>
                      </a:r>
                      <a:r>
                        <a:rPr lang="en-SG" sz="2200" b="0" dirty="0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//</a:t>
                      </a:r>
                      <a:r>
                        <a:rPr lang="en-SG" sz="2200" b="0" baseline="0" dirty="0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item not found</a:t>
                      </a:r>
                      <a:endParaRPr lang="en-SG" sz="2200" b="0" dirty="0">
                        <a:solidFill>
                          <a:srgbClr val="008000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2200" b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   return null </a:t>
                      </a:r>
                    </a:p>
                    <a:p>
                      <a:r>
                        <a:rPr lang="en-SG" sz="2200" b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Else </a:t>
                      </a:r>
                    </a:p>
                    <a:p>
                      <a:r>
                        <a:rPr lang="en-SG" sz="2200" b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If  (item in t</a:t>
                      </a:r>
                      <a:r>
                        <a:rPr lang="en-SG" sz="2200" b="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== target</a:t>
                      </a:r>
                      <a:r>
                        <a:rPr lang="en-SG" sz="2200" b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)   </a:t>
                      </a:r>
                      <a:r>
                        <a:rPr lang="en-SG" sz="2200" b="0" dirty="0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//</a:t>
                      </a:r>
                      <a:r>
                        <a:rPr lang="en-SG" sz="2200" b="0" baseline="0" dirty="0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item found</a:t>
                      </a:r>
                      <a:endParaRPr lang="en-SG" sz="2200" b="0" dirty="0">
                        <a:solidFill>
                          <a:srgbClr val="008000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2200" b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   return t </a:t>
                      </a:r>
                    </a:p>
                    <a:p>
                      <a:r>
                        <a:rPr lang="en-SG" sz="2200" b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Else </a:t>
                      </a:r>
                    </a:p>
                    <a:p>
                      <a:r>
                        <a:rPr lang="en-SG" sz="2200" b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I</a:t>
                      </a:r>
                      <a:r>
                        <a:rPr lang="en-SG" sz="2200" b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f  </a:t>
                      </a:r>
                      <a:r>
                        <a:rPr lang="en-SG" sz="2200" b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(target</a:t>
                      </a:r>
                      <a:r>
                        <a:rPr lang="en-SG" sz="2200" b="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SG" sz="2200" b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&lt; item</a:t>
                      </a:r>
                      <a:r>
                        <a:rPr lang="en-SG" sz="2200" b="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in t</a:t>
                      </a:r>
                      <a:r>
                        <a:rPr lang="en-SG" sz="2200" b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) </a:t>
                      </a:r>
                    </a:p>
                    <a:p>
                      <a:r>
                        <a:rPr lang="en-SG" sz="2200" b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  </a:t>
                      </a:r>
                      <a:r>
                        <a:rPr lang="en-SG" sz="2200" b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return </a:t>
                      </a:r>
                      <a:r>
                        <a:rPr lang="en-SG" sz="2200" b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search (left </a:t>
                      </a:r>
                      <a:r>
                        <a:rPr lang="en-SG" sz="2200" b="0" dirty="0" err="1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subtree</a:t>
                      </a:r>
                      <a:r>
                        <a:rPr lang="en-SG" sz="2200" b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of t, target)  </a:t>
                      </a:r>
                      <a:r>
                        <a:rPr lang="en-SG" sz="2200" b="0" dirty="0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//</a:t>
                      </a:r>
                      <a:r>
                        <a:rPr lang="en-SG" sz="2200" b="0" baseline="0" dirty="0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search left </a:t>
                      </a:r>
                      <a:r>
                        <a:rPr lang="en-SG" sz="2200" b="0" baseline="0" dirty="0" err="1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subtree</a:t>
                      </a:r>
                      <a:endParaRPr lang="en-SG" sz="2200" b="0" dirty="0">
                        <a:solidFill>
                          <a:srgbClr val="008000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2200" b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E</a:t>
                      </a:r>
                      <a:r>
                        <a:rPr lang="en-SG" sz="2200" b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lse </a:t>
                      </a:r>
                      <a:endParaRPr lang="en-SG" sz="2200" b="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2200" b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  return </a:t>
                      </a:r>
                      <a:r>
                        <a:rPr lang="en-SG" sz="2200" b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search (right </a:t>
                      </a:r>
                      <a:r>
                        <a:rPr lang="en-SG" sz="2200" b="0" dirty="0" err="1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subtree</a:t>
                      </a:r>
                      <a:r>
                        <a:rPr lang="en-SG" sz="2200" b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of t, target) </a:t>
                      </a:r>
                      <a:r>
                        <a:rPr lang="en-SG" sz="2200" b="0" dirty="0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// search </a:t>
                      </a:r>
                      <a:r>
                        <a:rPr lang="en-SG" sz="2200" b="0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right subtree</a:t>
                      </a:r>
                    </a:p>
                    <a:p>
                      <a:endParaRPr lang="en-US" sz="2200" b="0" kern="1200" dirty="0">
                        <a:solidFill>
                          <a:srgbClr val="008000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792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altLang="zh-CN" sz="3200" dirty="0">
                <a:ea typeface="宋体" charset="-122"/>
              </a:rPr>
              <a:t>Search </a:t>
            </a:r>
            <a:r>
              <a:rPr lang="en-US" altLang="zh-CN" sz="3200" b="0" i="1" dirty="0">
                <a:ea typeface="宋体" charset="-122"/>
              </a:rPr>
              <a:t>- Implementation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382000" cy="5410200"/>
          </a:xfrm>
          <a:solidFill>
            <a:srgbClr val="CCFFFF"/>
          </a:solidFill>
          <a:ln>
            <a:solidFill>
              <a:schemeClr val="bg2"/>
            </a:solidFill>
          </a:ln>
        </p:spPr>
        <p:txBody>
          <a:bodyPr/>
          <a:lstStyle/>
          <a:p>
            <a:pPr>
              <a:spcBef>
                <a:spcPts val="300"/>
              </a:spcBef>
              <a:buNone/>
            </a:pPr>
            <a:r>
              <a:rPr lang="en-SG" sz="2000" b="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BinaryNode</a:t>
            </a: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* search</a:t>
            </a:r>
            <a:r>
              <a:rPr lang="en-SG" sz="2000" b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(BinaryNode* </a:t>
            </a: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t, </a:t>
            </a:r>
            <a:r>
              <a:rPr lang="en-SG" sz="2000" b="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ItemType</a:t>
            </a: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target)</a:t>
            </a:r>
          </a:p>
          <a:p>
            <a:pPr>
              <a:spcBef>
                <a:spcPts val="300"/>
              </a:spcBef>
              <a:buNone/>
            </a:pPr>
            <a:r>
              <a:rPr lang="en-SG" sz="2000" b="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300"/>
              </a:spcBef>
              <a:buNone/>
            </a:pPr>
            <a:r>
              <a:rPr lang="en-SG" sz="2000" b="0" dirty="0">
                <a:latin typeface="Consolas" panose="020B0609020204030204" pitchFamily="49" charset="0"/>
                <a:cs typeface="Courier New" pitchFamily="49" charset="0"/>
              </a:rPr>
              <a:t>	if (t == NULL)	</a:t>
            </a:r>
            <a:r>
              <a:rPr lang="en-SG" sz="2000" b="0" i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// item not found</a:t>
            </a:r>
          </a:p>
          <a:p>
            <a:pPr>
              <a:spcBef>
                <a:spcPts val="300"/>
              </a:spcBef>
              <a:buNone/>
            </a:pPr>
            <a:r>
              <a:rPr lang="en-SG" sz="2000" b="0" dirty="0">
                <a:latin typeface="Consolas" panose="020B0609020204030204" pitchFamily="49" charset="0"/>
                <a:cs typeface="Courier New" pitchFamily="49" charset="0"/>
              </a:rPr>
              <a:t>		return NULL;</a:t>
            </a:r>
          </a:p>
          <a:p>
            <a:pPr>
              <a:spcBef>
                <a:spcPts val="300"/>
              </a:spcBef>
              <a:buNone/>
            </a:pPr>
            <a:r>
              <a:rPr lang="en-SG" sz="2000" b="0" dirty="0">
                <a:latin typeface="Consolas" panose="020B0609020204030204" pitchFamily="49" charset="0"/>
                <a:cs typeface="Courier New" pitchFamily="49" charset="0"/>
              </a:rPr>
              <a:t>	else</a:t>
            </a:r>
          </a:p>
          <a:p>
            <a:pPr>
              <a:spcBef>
                <a:spcPts val="300"/>
              </a:spcBef>
              <a:buNone/>
            </a:pPr>
            <a:r>
              <a:rPr lang="en-SG" sz="2000" b="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>
              <a:spcBef>
                <a:spcPts val="300"/>
              </a:spcBef>
              <a:buNone/>
            </a:pPr>
            <a:r>
              <a:rPr lang="en-SG" sz="2000" b="0" dirty="0">
                <a:latin typeface="Consolas" panose="020B0609020204030204" pitchFamily="49" charset="0"/>
                <a:cs typeface="Courier New" pitchFamily="49" charset="0"/>
              </a:rPr>
              <a:t>	   if (t-&gt;item == target) </a:t>
            </a:r>
            <a:r>
              <a:rPr lang="en-SG" sz="2000" b="0" i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// item found</a:t>
            </a:r>
          </a:p>
          <a:p>
            <a:pPr>
              <a:spcBef>
                <a:spcPts val="300"/>
              </a:spcBef>
              <a:buNone/>
            </a:pPr>
            <a:r>
              <a:rPr lang="en-SG" sz="2000" b="0" dirty="0">
                <a:latin typeface="Consolas" panose="020B0609020204030204" pitchFamily="49" charset="0"/>
                <a:cs typeface="Courier New" pitchFamily="49" charset="0"/>
              </a:rPr>
              <a:t>		  return t;</a:t>
            </a:r>
          </a:p>
          <a:p>
            <a:pPr>
              <a:spcBef>
                <a:spcPts val="300"/>
              </a:spcBef>
              <a:buNone/>
            </a:pPr>
            <a:r>
              <a:rPr lang="en-SG" sz="2000" b="0" dirty="0">
                <a:latin typeface="Consolas" panose="020B0609020204030204" pitchFamily="49" charset="0"/>
                <a:cs typeface="Courier New" pitchFamily="49" charset="0"/>
              </a:rPr>
              <a:t>	   else</a:t>
            </a:r>
          </a:p>
          <a:p>
            <a:pPr>
              <a:spcBef>
                <a:spcPts val="300"/>
              </a:spcBef>
              <a:buNone/>
            </a:pPr>
            <a:r>
              <a:rPr lang="en-SG" sz="2000" b="0" dirty="0">
                <a:latin typeface="Consolas" panose="020B0609020204030204" pitchFamily="49" charset="0"/>
                <a:cs typeface="Courier New" pitchFamily="49" charset="0"/>
              </a:rPr>
              <a:t>	   if (target &lt; t-&gt;item) </a:t>
            </a:r>
            <a:r>
              <a:rPr lang="en-SG" sz="2000" b="0" i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// search in left </a:t>
            </a:r>
            <a:r>
              <a:rPr lang="en-SG" sz="2000" b="0" i="1" dirty="0" err="1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subtree</a:t>
            </a:r>
            <a:endParaRPr lang="en-SG" sz="2000" b="0" i="1" dirty="0">
              <a:solidFill>
                <a:srgbClr val="008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SG" sz="2000" b="0" dirty="0">
                <a:latin typeface="Consolas" panose="020B0609020204030204" pitchFamily="49" charset="0"/>
                <a:cs typeface="Courier New" pitchFamily="49" charset="0"/>
              </a:rPr>
              <a:t>		  return </a:t>
            </a: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search(t-&gt;left, target);  </a:t>
            </a:r>
          </a:p>
          <a:p>
            <a:pPr>
              <a:spcBef>
                <a:spcPts val="300"/>
              </a:spcBef>
              <a:buNone/>
            </a:pPr>
            <a:r>
              <a:rPr lang="en-SG" sz="2000" b="0" dirty="0">
                <a:latin typeface="Consolas" panose="020B0609020204030204" pitchFamily="49" charset="0"/>
                <a:cs typeface="Courier New" pitchFamily="49" charset="0"/>
              </a:rPr>
              <a:t>	   </a:t>
            </a:r>
            <a:r>
              <a:rPr lang="en-SG" sz="2000" b="0">
                <a:latin typeface="Consolas" panose="020B0609020204030204" pitchFamily="49" charset="0"/>
                <a:cs typeface="Courier New" pitchFamily="49" charset="0"/>
              </a:rPr>
              <a:t>else                  </a:t>
            </a:r>
            <a:r>
              <a:rPr lang="en-SG" sz="2000" b="0" i="1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en-SG" sz="2000" b="0" i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search in right </a:t>
            </a:r>
            <a:r>
              <a:rPr lang="en-SG" sz="2000" b="0" i="1" dirty="0" err="1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subtree</a:t>
            </a:r>
            <a:endParaRPr lang="en-SG" sz="2000" b="0" i="1" dirty="0">
              <a:solidFill>
                <a:srgbClr val="008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SG" sz="2000" b="0" dirty="0">
                <a:latin typeface="Consolas" panose="020B0609020204030204" pitchFamily="49" charset="0"/>
                <a:cs typeface="Courier New" pitchFamily="49" charset="0"/>
              </a:rPr>
              <a:t>		  return </a:t>
            </a: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search(t-&gt;right, target);  </a:t>
            </a:r>
          </a:p>
          <a:p>
            <a:pPr>
              <a:spcBef>
                <a:spcPts val="300"/>
              </a:spcBef>
              <a:buNone/>
            </a:pPr>
            <a:r>
              <a:rPr lang="en-SG" sz="2000" b="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300"/>
              </a:spcBef>
              <a:buNone/>
            </a:pPr>
            <a:r>
              <a:rPr lang="en-SG" sz="2000" b="0" dirty="0">
                <a:latin typeface="Consolas" panose="020B0609020204030204" pitchFamily="49" charset="0"/>
                <a:cs typeface="Courier New" pitchFamily="49" charset="0"/>
              </a:rPr>
              <a:t>}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228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Inserting an item to a Binary Search Tree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8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3538" marR="0" lvl="0" indent="-3635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tabLst/>
              <a:defRPr/>
            </a:pPr>
            <a:r>
              <a:rPr kumimoji="1" lang="en-US" kern="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Insert : </a:t>
            </a:r>
            <a:r>
              <a:rPr kumimoji="1" lang="en-US" kern="0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5</a:t>
            </a:r>
          </a:p>
          <a:p>
            <a:pPr marL="363538" marR="0" lvl="0" indent="-3635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tabLst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752600"/>
            <a:ext cx="69246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 bwMode="auto">
          <a:xfrm>
            <a:off x="3505200" y="1524000"/>
            <a:ext cx="762000" cy="3810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981200" y="2209800"/>
            <a:ext cx="762000" cy="3810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16200000" flipH="1">
            <a:off x="3200400" y="2895600"/>
            <a:ext cx="533400" cy="5334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505200" y="34290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  <a:endParaRPr lang="en-SG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533400" y="5029200"/>
            <a:ext cx="7543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  <a:latin typeface="Avenir Next LT Pro" panose="020B0504020202020204" pitchFamily="34" charset="0"/>
                <a:ea typeface="Verdana" pitchFamily="34" charset="0"/>
                <a:cs typeface="Verdana" pitchFamily="34" charset="0"/>
              </a:rPr>
              <a:t>Search for the item (pointer will point to null)</a:t>
            </a:r>
          </a:p>
          <a:p>
            <a:pPr algn="l"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  <a:latin typeface="Avenir Next LT Pro" panose="020B0504020202020204" pitchFamily="34" charset="0"/>
                <a:ea typeface="Verdana" pitchFamily="34" charset="0"/>
                <a:cs typeface="Verdana" pitchFamily="34" charset="0"/>
              </a:rPr>
              <a:t>Create a new node to store the item</a:t>
            </a:r>
          </a:p>
          <a:p>
            <a:pPr algn="l"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  <a:latin typeface="Avenir Next LT Pro" panose="020B0504020202020204" pitchFamily="34" charset="0"/>
                <a:ea typeface="Verdana" pitchFamily="34" charset="0"/>
                <a:cs typeface="Verdana" pitchFamily="34" charset="0"/>
              </a:rPr>
              <a:t>Set the pointer pointing to null to point to new node</a:t>
            </a:r>
            <a:endParaRPr lang="en-SG" sz="2000" dirty="0">
              <a:solidFill>
                <a:srgbClr val="0000FF"/>
              </a:solidFill>
              <a:latin typeface="Avenir Next LT Pro" panose="020B0504020202020204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61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Insert</a:t>
            </a:r>
            <a:r>
              <a:rPr lang="en-US" altLang="zh-CN" sz="3200" b="0" i="1" dirty="0">
                <a:ea typeface="宋体" charset="-122"/>
              </a:rPr>
              <a:t> - Algorithm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524074"/>
              </p:ext>
            </p:extLst>
          </p:nvPr>
        </p:nvGraphicFramePr>
        <p:xfrm>
          <a:off x="457200" y="990600"/>
          <a:ext cx="8382000" cy="4230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743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void insert(</a:t>
                      </a:r>
                      <a:r>
                        <a:rPr lang="en-US" sz="2400" b="0" u="none" baseline="0" dirty="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BinaryNode</a:t>
                      </a: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* </a:t>
                      </a:r>
                      <a:r>
                        <a:rPr lang="en-US" sz="2400" b="0" u="none" baseline="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&amp;</a:t>
                      </a: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t, </a:t>
                      </a:r>
                      <a:r>
                        <a:rPr lang="en-US" sz="2400" b="0" u="none" baseline="0" dirty="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ItemType</a:t>
                      </a: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item)</a:t>
                      </a:r>
                      <a:endParaRPr lang="en-US" sz="2400" b="0" u="none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857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SG" sz="2200"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en-SG" sz="2200"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If </a:t>
                      </a:r>
                      <a:r>
                        <a:rPr lang="en-SG" sz="2200" dirty="0"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(t is</a:t>
                      </a:r>
                      <a:r>
                        <a:rPr lang="en-SG" sz="2200" baseline="0" dirty="0"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empty</a:t>
                      </a:r>
                      <a:r>
                        <a:rPr lang="en-SG" sz="2200" dirty="0"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)</a:t>
                      </a:r>
                    </a:p>
                    <a:p>
                      <a:pPr>
                        <a:buNone/>
                      </a:pPr>
                      <a:r>
                        <a:rPr lang="en-SG" sz="2200" dirty="0"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  create a new node</a:t>
                      </a:r>
                    </a:p>
                    <a:p>
                      <a:pPr>
                        <a:buNone/>
                      </a:pPr>
                      <a:r>
                        <a:rPr lang="en-SG" sz="2200" baseline="0" dirty="0"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  store the item in new node</a:t>
                      </a:r>
                    </a:p>
                    <a:p>
                      <a:pPr>
                        <a:buNone/>
                      </a:pPr>
                      <a:r>
                        <a:rPr lang="en-SG" sz="2200" dirty="0"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  assign the new node to t;</a:t>
                      </a:r>
                    </a:p>
                    <a:p>
                      <a:pPr>
                        <a:buNone/>
                      </a:pPr>
                      <a:r>
                        <a:rPr lang="en-SG" sz="2200" dirty="0"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Else</a:t>
                      </a:r>
                    </a:p>
                    <a:p>
                      <a:pPr>
                        <a:buNone/>
                      </a:pPr>
                      <a:r>
                        <a:rPr lang="en-SG" sz="2200" dirty="0"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If (item &lt; t-&gt;item)</a:t>
                      </a:r>
                    </a:p>
                    <a:p>
                      <a:pPr>
                        <a:buNone/>
                      </a:pPr>
                      <a:r>
                        <a:rPr lang="en-SG" sz="2200" baseline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  </a:t>
                      </a:r>
                      <a:r>
                        <a:rPr lang="en-SG" sz="2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insert(t-&gt;left, item</a:t>
                      </a:r>
                      <a:r>
                        <a:rPr lang="en-SG" sz="220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);   </a:t>
                      </a:r>
                      <a:r>
                        <a:rPr lang="en-SG" sz="2200" b="0" i="1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// </a:t>
                      </a:r>
                      <a:r>
                        <a:rPr lang="en-SG" sz="2200" b="0" i="1" dirty="0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insert in left </a:t>
                      </a:r>
                      <a:r>
                        <a:rPr lang="en-SG" sz="2200" b="0" i="1" dirty="0" err="1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subtree</a:t>
                      </a:r>
                      <a:endParaRPr lang="en-SG" sz="2200" b="0" i="1" dirty="0">
                        <a:solidFill>
                          <a:srgbClr val="008000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en-SG" sz="2200" dirty="0"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Else</a:t>
                      </a:r>
                    </a:p>
                    <a:p>
                      <a:pPr>
                        <a:buNone/>
                      </a:pPr>
                      <a:r>
                        <a:rPr lang="en-SG" sz="2200" dirty="0"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  </a:t>
                      </a:r>
                      <a:r>
                        <a:rPr lang="en-SG" sz="2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insert(t-&gt;right, item); </a:t>
                      </a:r>
                      <a:r>
                        <a:rPr lang="en-SG" sz="2200" b="0" i="1" dirty="0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// insert in right </a:t>
                      </a:r>
                      <a:r>
                        <a:rPr lang="en-SG" sz="2200" b="0" i="1" dirty="0" err="1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subtree</a:t>
                      </a:r>
                      <a:endParaRPr lang="en-SG" sz="2200" kern="1200" dirty="0">
                        <a:solidFill>
                          <a:srgbClr val="008000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2400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926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References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534400" cy="49530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SzTx/>
              <a:buFont typeface="Wingdings" charset="2"/>
              <a:buNone/>
            </a:pPr>
            <a:r>
              <a:rPr lang="en-US" altLang="zh-CN" sz="2800" b="0" dirty="0">
                <a:latin typeface="Avenir Next LT Pro" panose="020B0504020202020204" pitchFamily="34" charset="0"/>
                <a:ea typeface="宋体" charset="-122"/>
              </a:rPr>
              <a:t>1.	Data Abstraction and Problem Solving with C++ 5</a:t>
            </a:r>
            <a:r>
              <a:rPr lang="en-US" altLang="zh-CN" sz="2800" b="0" baseline="30000" dirty="0">
                <a:latin typeface="Avenir Next LT Pro" panose="020B0504020202020204" pitchFamily="34" charset="0"/>
                <a:ea typeface="宋体" charset="-122"/>
              </a:rPr>
              <a:t>th</a:t>
            </a:r>
            <a:r>
              <a:rPr lang="en-US" altLang="zh-CN" sz="2800" b="0" dirty="0">
                <a:latin typeface="Avenir Next LT Pro" panose="020B0504020202020204" pitchFamily="34" charset="0"/>
                <a:ea typeface="宋体" charset="-122"/>
              </a:rPr>
              <a:t> Edition </a:t>
            </a:r>
          </a:p>
          <a:p>
            <a:pPr marL="514350" indent="-514350">
              <a:lnSpc>
                <a:spcPct val="90000"/>
              </a:lnSpc>
              <a:buSzTx/>
              <a:buFont typeface="Wingdings" charset="2"/>
              <a:buNone/>
            </a:pPr>
            <a:r>
              <a:rPr lang="en-US" altLang="zh-CN" sz="2800" b="0" dirty="0">
                <a:latin typeface="Arial" charset="0"/>
                <a:ea typeface="宋体" charset="-122"/>
              </a:rPr>
              <a:t>	</a:t>
            </a:r>
            <a:r>
              <a:rPr lang="en-US" sz="2800" dirty="0">
                <a:sym typeface="Wingdings" charset="2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Arial" charset="0"/>
                <a:cs typeface="Arial" charset="0"/>
                <a:sym typeface="Wingdings" charset="2"/>
              </a:rPr>
              <a:t></a:t>
            </a:r>
            <a:r>
              <a:rPr lang="en-US" sz="2800" dirty="0">
                <a:latin typeface="Arial" charset="0"/>
                <a:cs typeface="Arial" charset="0"/>
                <a:sym typeface="Wingdings" charset="2"/>
              </a:rPr>
              <a:t> </a:t>
            </a:r>
            <a:r>
              <a:rPr lang="en-US" sz="2800" b="0" dirty="0">
                <a:solidFill>
                  <a:srgbClr val="0000FF"/>
                </a:solidFill>
                <a:latin typeface="Courier New" charset="0"/>
                <a:ea typeface="宋体" charset="-122"/>
                <a:sym typeface="Wingdings" charset="2"/>
              </a:rPr>
              <a:t>c</a:t>
            </a:r>
            <a:r>
              <a:rPr lang="en-US" altLang="zh-CN" sz="2800" b="0" dirty="0">
                <a:solidFill>
                  <a:srgbClr val="0000FF"/>
                </a:solidFill>
                <a:latin typeface="Courier New" charset="0"/>
                <a:ea typeface="宋体" charset="-122"/>
                <a:cs typeface="Courier New" charset="0"/>
              </a:rPr>
              <a:t>hapter 10 (Trees)</a:t>
            </a:r>
          </a:p>
          <a:p>
            <a:pPr marL="514350" indent="-514350">
              <a:lnSpc>
                <a:spcPct val="90000"/>
              </a:lnSpc>
              <a:buSzTx/>
              <a:buFont typeface="Wingdings" charset="2"/>
              <a:buNone/>
            </a:pPr>
            <a:endParaRPr lang="en-US" altLang="zh-CN" sz="2800" b="0" dirty="0">
              <a:solidFill>
                <a:srgbClr val="0000FF"/>
              </a:solidFill>
              <a:latin typeface="Courier New" charset="0"/>
              <a:ea typeface="宋体" charset="-122"/>
              <a:cs typeface="Courier New" charset="0"/>
            </a:endParaRPr>
          </a:p>
          <a:p>
            <a:pPr marL="514350" indent="-514350">
              <a:lnSpc>
                <a:spcPct val="90000"/>
              </a:lnSpc>
              <a:buSzTx/>
              <a:buFont typeface="Wingdings" charset="2"/>
              <a:buNone/>
            </a:pPr>
            <a:r>
              <a:rPr lang="en-US" altLang="zh-CN" sz="2800" b="0" dirty="0">
                <a:latin typeface="Avenir Next LT Pro" panose="020B0504020202020204" pitchFamily="34" charset="0"/>
                <a:ea typeface="宋体" charset="-122"/>
              </a:rPr>
              <a:t>2.	Sample Program</a:t>
            </a:r>
          </a:p>
          <a:p>
            <a:pPr marL="514350" indent="-514350">
              <a:lnSpc>
                <a:spcPct val="90000"/>
              </a:lnSpc>
              <a:buSzTx/>
              <a:buFont typeface="Wingdings" charset="2"/>
              <a:buNone/>
            </a:pPr>
            <a:r>
              <a:rPr lang="en-US" altLang="zh-CN" sz="2800" b="0" dirty="0">
                <a:latin typeface="Arial" charset="0"/>
                <a:ea typeface="宋体" charset="-122"/>
              </a:rPr>
              <a:t>	</a:t>
            </a:r>
            <a:r>
              <a:rPr lang="en-US" sz="2800" dirty="0">
                <a:sym typeface="Wingdings" charset="2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Arial" charset="0"/>
                <a:cs typeface="Arial" charset="0"/>
                <a:sym typeface="Wingdings" charset="2"/>
              </a:rPr>
              <a:t></a:t>
            </a:r>
            <a:r>
              <a:rPr lang="en-US" sz="2800" dirty="0">
                <a:latin typeface="Arial" charset="0"/>
                <a:cs typeface="Arial" charset="0"/>
                <a:sym typeface="Wingdings" charset="2"/>
              </a:rPr>
              <a:t>  </a:t>
            </a:r>
            <a:r>
              <a:rPr lang="en-US" sz="2800" b="0" dirty="0">
                <a:solidFill>
                  <a:srgbClr val="0000FF"/>
                </a:solidFill>
                <a:latin typeface="Courier New" charset="0"/>
                <a:ea typeface="宋体" charset="-122"/>
                <a:sym typeface="Wingdings" charset="2"/>
              </a:rPr>
              <a:t>MEL </a:t>
            </a:r>
            <a:endParaRPr lang="en-US" altLang="zh-CN" sz="2800" b="0" dirty="0">
              <a:solidFill>
                <a:srgbClr val="0000FF"/>
              </a:solidFill>
              <a:latin typeface="Courier New" charset="0"/>
              <a:ea typeface="宋体" charset="-122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687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altLang="zh-CN" sz="3200" dirty="0">
                <a:ea typeface="宋体" charset="-122"/>
              </a:rPr>
              <a:t>Insert </a:t>
            </a:r>
            <a:r>
              <a:rPr lang="en-US" altLang="zh-CN" sz="3200" b="0" i="1" dirty="0">
                <a:ea typeface="宋体" charset="-122"/>
              </a:rPr>
              <a:t>- Implementation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05800" cy="5257800"/>
          </a:xfrm>
          <a:solidFill>
            <a:srgbClr val="CCFFFF"/>
          </a:solidFill>
          <a:ln>
            <a:solidFill>
              <a:schemeClr val="bg2"/>
            </a:solidFill>
          </a:ln>
        </p:spPr>
        <p:txBody>
          <a:bodyPr/>
          <a:lstStyle/>
          <a:p>
            <a:pPr>
              <a:buNone/>
            </a:pPr>
            <a:r>
              <a:rPr lang="en-SG" sz="18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void insert(</a:t>
            </a:r>
            <a:r>
              <a:rPr lang="en-SG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BinaryNode</a:t>
            </a:r>
            <a:r>
              <a:rPr lang="en-SG" sz="18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* </a:t>
            </a:r>
            <a:r>
              <a:rPr lang="en-SG" sz="1800" b="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&amp;</a:t>
            </a:r>
            <a:r>
              <a:rPr lang="en-SG" sz="18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t, </a:t>
            </a:r>
            <a:r>
              <a:rPr lang="en-SG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ItemType</a:t>
            </a:r>
            <a:r>
              <a:rPr lang="en-SG" sz="18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item)</a:t>
            </a:r>
          </a:p>
          <a:p>
            <a:pPr>
              <a:buNone/>
            </a:pPr>
            <a:r>
              <a:rPr lang="en-SG" sz="1800" b="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SG" sz="1800" b="0" dirty="0">
                <a:latin typeface="Consolas" panose="020B0609020204030204" pitchFamily="49" charset="0"/>
                <a:cs typeface="Courier New" pitchFamily="49" charset="0"/>
              </a:rPr>
              <a:t>	if (t == NULL)</a:t>
            </a:r>
          </a:p>
          <a:p>
            <a:pPr>
              <a:buNone/>
            </a:pPr>
            <a:r>
              <a:rPr lang="en-SG" sz="1800" b="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SG" sz="1800" b="0" dirty="0">
                <a:latin typeface="Consolas" panose="020B0609020204030204" pitchFamily="49" charset="0"/>
                <a:cs typeface="Courier New" pitchFamily="49" charset="0"/>
              </a:rPr>
              <a:t>	   </a:t>
            </a:r>
            <a:r>
              <a:rPr lang="en-SG" sz="1800" b="0" dirty="0" err="1">
                <a:latin typeface="Consolas" panose="020B0609020204030204" pitchFamily="49" charset="0"/>
                <a:cs typeface="Courier New" pitchFamily="49" charset="0"/>
              </a:rPr>
              <a:t>BinaryNode</a:t>
            </a:r>
            <a:r>
              <a:rPr lang="en-SG" sz="1800" b="0" dirty="0">
                <a:latin typeface="Consolas" panose="020B0609020204030204" pitchFamily="49" charset="0"/>
                <a:cs typeface="Courier New" pitchFamily="49" charset="0"/>
              </a:rPr>
              <a:t> *</a:t>
            </a:r>
            <a:r>
              <a:rPr lang="en-SG" sz="1800" b="0" dirty="0" err="1">
                <a:latin typeface="Consolas" panose="020B0609020204030204" pitchFamily="49" charset="0"/>
                <a:cs typeface="Courier New" pitchFamily="49" charset="0"/>
              </a:rPr>
              <a:t>newNode</a:t>
            </a:r>
            <a:r>
              <a:rPr lang="en-SG" sz="1800" b="0" dirty="0">
                <a:latin typeface="Consolas" panose="020B0609020204030204" pitchFamily="49" charset="0"/>
                <a:cs typeface="Courier New" pitchFamily="49" charset="0"/>
              </a:rPr>
              <a:t> = new </a:t>
            </a:r>
            <a:r>
              <a:rPr lang="en-SG" sz="1800" b="0" dirty="0" err="1">
                <a:latin typeface="Consolas" panose="020B0609020204030204" pitchFamily="49" charset="0"/>
                <a:cs typeface="Courier New" pitchFamily="49" charset="0"/>
              </a:rPr>
              <a:t>BinaryNode</a:t>
            </a:r>
            <a:r>
              <a:rPr lang="en-SG" sz="1800" b="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SG" sz="1800" b="0" dirty="0">
                <a:latin typeface="Consolas" panose="020B0609020204030204" pitchFamily="49" charset="0"/>
                <a:cs typeface="Courier New" pitchFamily="49" charset="0"/>
              </a:rPr>
              <a:t>	   </a:t>
            </a:r>
            <a:r>
              <a:rPr lang="en-SG" sz="1800" b="0" dirty="0" err="1">
                <a:latin typeface="Consolas" panose="020B0609020204030204" pitchFamily="49" charset="0"/>
                <a:cs typeface="Courier New" pitchFamily="49" charset="0"/>
              </a:rPr>
              <a:t>newNode</a:t>
            </a:r>
            <a:r>
              <a:rPr lang="en-SG" sz="1800" b="0" dirty="0">
                <a:latin typeface="Consolas" panose="020B0609020204030204" pitchFamily="49" charset="0"/>
                <a:cs typeface="Courier New" pitchFamily="49" charset="0"/>
              </a:rPr>
              <a:t>-&gt;item = item;</a:t>
            </a:r>
          </a:p>
          <a:p>
            <a:pPr>
              <a:buNone/>
            </a:pPr>
            <a:r>
              <a:rPr lang="en-SG" sz="1800" b="0" dirty="0">
                <a:latin typeface="Consolas" panose="020B0609020204030204" pitchFamily="49" charset="0"/>
                <a:cs typeface="Courier New" pitchFamily="49" charset="0"/>
              </a:rPr>
              <a:t>	   </a:t>
            </a:r>
            <a:r>
              <a:rPr lang="en-SG" sz="1800" b="0" dirty="0" err="1">
                <a:latin typeface="Consolas" panose="020B0609020204030204" pitchFamily="49" charset="0"/>
                <a:cs typeface="Courier New" pitchFamily="49" charset="0"/>
              </a:rPr>
              <a:t>newNode</a:t>
            </a:r>
            <a:r>
              <a:rPr lang="en-SG" sz="1800" b="0" dirty="0">
                <a:latin typeface="Consolas" panose="020B0609020204030204" pitchFamily="49" charset="0"/>
                <a:cs typeface="Courier New" pitchFamily="49" charset="0"/>
              </a:rPr>
              <a:t>-&gt;left = NULL;</a:t>
            </a:r>
          </a:p>
          <a:p>
            <a:pPr>
              <a:buNone/>
            </a:pPr>
            <a:r>
              <a:rPr lang="en-SG" sz="1800" b="0" dirty="0">
                <a:latin typeface="Consolas" panose="020B0609020204030204" pitchFamily="49" charset="0"/>
                <a:cs typeface="Courier New" pitchFamily="49" charset="0"/>
              </a:rPr>
              <a:t>	   </a:t>
            </a:r>
            <a:r>
              <a:rPr lang="en-SG" sz="1800" b="0" dirty="0" err="1">
                <a:latin typeface="Consolas" panose="020B0609020204030204" pitchFamily="49" charset="0"/>
                <a:cs typeface="Courier New" pitchFamily="49" charset="0"/>
              </a:rPr>
              <a:t>newNode</a:t>
            </a:r>
            <a:r>
              <a:rPr lang="en-SG" sz="1800" b="0" dirty="0">
                <a:latin typeface="Consolas" panose="020B0609020204030204" pitchFamily="49" charset="0"/>
                <a:cs typeface="Courier New" pitchFamily="49" charset="0"/>
              </a:rPr>
              <a:t>-&gt;right = NULL;</a:t>
            </a:r>
          </a:p>
          <a:p>
            <a:pPr>
              <a:buNone/>
            </a:pPr>
            <a:r>
              <a:rPr lang="en-SG" sz="1800" b="0" dirty="0">
                <a:latin typeface="Consolas" panose="020B0609020204030204" pitchFamily="49" charset="0"/>
                <a:cs typeface="Courier New" pitchFamily="49" charset="0"/>
              </a:rPr>
              <a:t>	   t = </a:t>
            </a:r>
            <a:r>
              <a:rPr lang="en-SG" sz="1800" b="0" dirty="0" err="1">
                <a:latin typeface="Consolas" panose="020B0609020204030204" pitchFamily="49" charset="0"/>
                <a:cs typeface="Courier New" pitchFamily="49" charset="0"/>
              </a:rPr>
              <a:t>newNode</a:t>
            </a:r>
            <a:r>
              <a:rPr lang="en-SG" sz="1800" b="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SG" sz="1800" b="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SG" sz="1800" b="0" dirty="0">
                <a:latin typeface="Consolas" panose="020B0609020204030204" pitchFamily="49" charset="0"/>
                <a:cs typeface="Courier New" pitchFamily="49" charset="0"/>
              </a:rPr>
              <a:t>	else</a:t>
            </a:r>
          </a:p>
          <a:p>
            <a:pPr>
              <a:buNone/>
            </a:pPr>
            <a:r>
              <a:rPr lang="en-SG" sz="1800" b="0" dirty="0">
                <a:latin typeface="Consolas" panose="020B0609020204030204" pitchFamily="49" charset="0"/>
                <a:cs typeface="Courier New" pitchFamily="49" charset="0"/>
              </a:rPr>
              <a:t>	if (item &lt; t-&gt;item)</a:t>
            </a:r>
          </a:p>
          <a:p>
            <a:pPr>
              <a:buNone/>
            </a:pPr>
            <a:r>
              <a:rPr lang="en-SG" sz="1800" b="0" dirty="0">
                <a:latin typeface="Consolas" panose="020B0609020204030204" pitchFamily="49" charset="0"/>
                <a:cs typeface="Courier New" pitchFamily="49" charset="0"/>
              </a:rPr>
              <a:t>	   </a:t>
            </a:r>
            <a:r>
              <a:rPr lang="en-SG" sz="18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insert(t-&gt;left, item);  </a:t>
            </a:r>
            <a:r>
              <a:rPr lang="en-SG" sz="1800" b="0" i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// insert in left </a:t>
            </a:r>
            <a:r>
              <a:rPr lang="en-SG" sz="1800" b="0" i="1" dirty="0" err="1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subtree</a:t>
            </a:r>
            <a:endParaRPr lang="en-SG" sz="1800" b="0" i="1" dirty="0">
              <a:solidFill>
                <a:srgbClr val="008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800" b="0" dirty="0">
                <a:latin typeface="Consolas" panose="020B0609020204030204" pitchFamily="49" charset="0"/>
                <a:cs typeface="Courier New" pitchFamily="49" charset="0"/>
              </a:rPr>
              <a:t>	else</a:t>
            </a:r>
          </a:p>
          <a:p>
            <a:pPr>
              <a:buNone/>
            </a:pPr>
            <a:r>
              <a:rPr lang="en-SG" sz="1800" b="0" dirty="0">
                <a:latin typeface="Consolas" panose="020B0609020204030204" pitchFamily="49" charset="0"/>
                <a:cs typeface="Courier New" pitchFamily="49" charset="0"/>
              </a:rPr>
              <a:t>	   </a:t>
            </a:r>
            <a:r>
              <a:rPr lang="en-SG" sz="18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insert(t-&gt;right, item); </a:t>
            </a:r>
            <a:r>
              <a:rPr lang="en-SG" sz="1800" b="0" i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// insert in right </a:t>
            </a:r>
            <a:r>
              <a:rPr lang="en-SG" sz="1800" b="0" i="1" dirty="0" err="1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subtree</a:t>
            </a:r>
            <a:endParaRPr lang="en-SG" sz="1800" b="0" i="1" dirty="0">
              <a:solidFill>
                <a:srgbClr val="008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800" b="0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sz="1800" b="0" dirty="0">
              <a:solidFill>
                <a:srgbClr val="0000FF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624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Deleting an item from a Binary Search Tree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914400"/>
            <a:ext cx="8610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Search for the node to be deleted</a:t>
            </a:r>
          </a:p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Case 1 :  node to be deleted has 0 child (is a leaf) </a:t>
            </a:r>
            <a:r>
              <a:rPr lang="en-US" dirty="0">
                <a:solidFill>
                  <a:schemeClr val="dk1"/>
                </a:solidFill>
                <a:latin typeface="Avenir Next LT Pro" panose="020B0504020202020204" pitchFamily="34" charset="0"/>
                <a:cs typeface="Arial" pitchFamily="34" charset="0"/>
              </a:rPr>
              <a:t>   </a:t>
            </a:r>
            <a:endParaRPr lang="en-SG" dirty="0">
              <a:solidFill>
                <a:schemeClr val="dk1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Case 2 :  node to be deleted has 1 child</a:t>
            </a:r>
            <a:endParaRPr lang="en-SG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Case 3 :  node to be deleted has 2 children</a:t>
            </a:r>
            <a:endParaRPr lang="en-SG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algn="l"/>
            <a:endParaRPr lang="en-SG" sz="1800" dirty="0">
              <a:solidFill>
                <a:schemeClr val="dk1"/>
              </a:solidFill>
            </a:endParaRPr>
          </a:p>
          <a:p>
            <a:pPr algn="l"/>
            <a:r>
              <a:rPr lang="en-SG" sz="1800" dirty="0">
                <a:solidFill>
                  <a:srgbClr val="0000FF"/>
                </a:solidFill>
                <a:ea typeface="Verdana" pitchFamily="34" charset="0"/>
                <a:cs typeface="Verdana" pitchFamily="34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95600"/>
            <a:ext cx="7162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 bwMode="auto">
          <a:xfrm rot="5400000" flipH="1" flipV="1">
            <a:off x="3429794" y="5028406"/>
            <a:ext cx="609600" cy="158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5400000" flipH="1" flipV="1">
            <a:off x="6630194" y="5028406"/>
            <a:ext cx="609600" cy="158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5400000" flipH="1" flipV="1">
            <a:off x="4267994" y="3580606"/>
            <a:ext cx="609600" cy="158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5031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Case 1 </a:t>
            </a:r>
            <a:r>
              <a:rPr lang="en-US" altLang="zh-CN" sz="3200" b="0" i="1" dirty="0">
                <a:ea typeface="宋体" charset="-122"/>
              </a:rPr>
              <a:t>- deleting a leaf node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914400"/>
            <a:ext cx="8610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Simply delete the node by setting the pointer pointing to it to point to </a:t>
            </a:r>
            <a:r>
              <a:rPr lang="en-US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NULL</a:t>
            </a: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.</a:t>
            </a:r>
            <a:endParaRPr lang="en-SG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marL="538163" indent="-538163" algn="l"/>
            <a:r>
              <a:rPr lang="en-US" i="1" dirty="0">
                <a:solidFill>
                  <a:schemeClr val="dk1"/>
                </a:solidFill>
                <a:latin typeface="Avenir Next LT Pro" panose="020B0504020202020204" pitchFamily="34" charset="0"/>
                <a:cs typeface="Arial" pitchFamily="34" charset="0"/>
              </a:rPr>
              <a:t>i.e.  if node to be deleted is the left child, then set the parent’s left child reference to null, otherwise set the parent’s right child reference to null</a:t>
            </a:r>
            <a:endParaRPr lang="en-SG" i="1" dirty="0">
              <a:solidFill>
                <a:schemeClr val="dk1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marL="363538" indent="-363538" algn="l"/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  </a:t>
            </a:r>
            <a:endParaRPr lang="en-SG" dirty="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124200"/>
            <a:ext cx="7162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 bwMode="auto">
          <a:xfrm rot="5400000" flipH="1" flipV="1">
            <a:off x="5258594" y="5257006"/>
            <a:ext cx="609600" cy="158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5343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Case 2 </a:t>
            </a:r>
            <a:r>
              <a:rPr lang="en-US" altLang="zh-CN" sz="3200" b="0" i="1" dirty="0">
                <a:ea typeface="宋体" charset="-122"/>
              </a:rPr>
              <a:t>- deleting a node with 1 child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914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Simply delete the node by setting the pointer pointing to it to point to the </a:t>
            </a:r>
            <a:r>
              <a:rPr lang="en-US" b="1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node’s child </a:t>
            </a: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(only 1 child)</a:t>
            </a:r>
          </a:p>
          <a:p>
            <a:pPr algn="l"/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		 </a:t>
            </a:r>
            <a:endParaRPr lang="en-SG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057400"/>
            <a:ext cx="7162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 bwMode="auto">
          <a:xfrm rot="5400000" flipH="1" flipV="1">
            <a:off x="6782594" y="4190206"/>
            <a:ext cx="609600" cy="158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8315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Case 3 </a:t>
            </a:r>
            <a:r>
              <a:rPr lang="en-US" altLang="zh-CN" sz="3200" b="0" i="1" dirty="0">
                <a:ea typeface="宋体" charset="-122"/>
              </a:rPr>
              <a:t>- deleting a node with 2 children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985520"/>
            <a:ext cx="8839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1. find the </a:t>
            </a:r>
            <a:r>
              <a:rPr lang="en-US" u="sng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successor</a:t>
            </a: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(next smaller value)</a:t>
            </a:r>
          </a:p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  i.e. the </a:t>
            </a:r>
            <a:r>
              <a:rPr lang="en-US" u="sng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rightmost child</a:t>
            </a: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in the node’s left </a:t>
            </a:r>
            <a:r>
              <a:rPr lang="en-US" dirty="0" err="1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subtree</a:t>
            </a:r>
            <a:endParaRPr lang="en-US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80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  </a:t>
            </a:r>
            <a:endParaRPr lang="en-SG" sz="800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2. Store the successor item in a temp variable</a:t>
            </a:r>
          </a:p>
          <a:p>
            <a:pPr algn="l">
              <a:spcBef>
                <a:spcPts val="0"/>
              </a:spcBef>
            </a:pPr>
            <a:r>
              <a:rPr lang="en-US" sz="80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  </a:t>
            </a:r>
            <a:endParaRPr lang="en-SG" sz="800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3. delete the </a:t>
            </a:r>
            <a:r>
              <a:rPr lang="en-US" u="sng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successor</a:t>
            </a: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recursively (either case 1 or case 2)</a:t>
            </a:r>
          </a:p>
          <a:p>
            <a:pPr algn="l">
              <a:spcBef>
                <a:spcPts val="0"/>
              </a:spcBef>
            </a:pPr>
            <a:r>
              <a:rPr lang="en-US" sz="80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 </a:t>
            </a:r>
          </a:p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4. replace the node’s entry with that of the </a:t>
            </a:r>
            <a:r>
              <a:rPr lang="en-US" u="sng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successor</a:t>
            </a: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(in temp)</a:t>
            </a:r>
          </a:p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			</a:t>
            </a:r>
            <a:endParaRPr lang="en-SG" dirty="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SG" dirty="0">
                <a:solidFill>
                  <a:srgbClr val="0000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276600"/>
            <a:ext cx="7162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 bwMode="auto">
          <a:xfrm rot="5400000" flipH="1" flipV="1">
            <a:off x="4266406" y="3997166"/>
            <a:ext cx="609600" cy="158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9058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Delete</a:t>
            </a:r>
            <a:r>
              <a:rPr lang="en-US" altLang="zh-CN" sz="3200" b="0" i="1" dirty="0">
                <a:ea typeface="宋体" charset="-122"/>
              </a:rPr>
              <a:t> - Algorithm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235326"/>
              </p:ext>
            </p:extLst>
          </p:nvPr>
        </p:nvGraphicFramePr>
        <p:xfrm>
          <a:off x="304800" y="990600"/>
          <a:ext cx="8534400" cy="5693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743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void remove(</a:t>
                      </a:r>
                      <a:r>
                        <a:rPr lang="en-US" sz="2400" b="0" u="none" baseline="0" dirty="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BinaryNode</a:t>
                      </a: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* </a:t>
                      </a:r>
                      <a:r>
                        <a:rPr lang="en-US" sz="2400" b="0" u="none" baseline="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&amp;</a:t>
                      </a: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t, </a:t>
                      </a:r>
                      <a:r>
                        <a:rPr lang="en-US" sz="2400" b="0" u="none" baseline="0" dirty="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ItemType</a:t>
                      </a: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target)</a:t>
                      </a:r>
                      <a:endParaRPr lang="en-US" sz="2400" b="0" u="none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857">
                <a:tc>
                  <a:txBody>
                    <a:bodyPr/>
                    <a:lstStyle/>
                    <a:p>
                      <a:r>
                        <a:rPr lang="en-US" sz="2000" b="1" u="none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Search for the node to be deleted  </a:t>
                      </a:r>
                    </a:p>
                    <a:p>
                      <a:r>
                        <a:rPr lang="en-US" sz="2000" b="1" u="none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If</a:t>
                      </a:r>
                      <a:r>
                        <a:rPr lang="en-US" sz="2000" b="1" u="none" kern="1200" baseline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node to be deleted has </a:t>
                      </a:r>
                      <a:r>
                        <a:rPr lang="en-US" sz="2000" b="1" u="sng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r>
                        <a:rPr lang="en-US" sz="2000" b="1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 child (is a leaf)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endParaRPr lang="en-SG" sz="2000" kern="1200" dirty="0">
                        <a:solidFill>
                          <a:schemeClr val="dk1"/>
                        </a:solidFill>
                        <a:latin typeface="Avenir Next LT Pro" panose="020B0504020202020204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363538" indent="0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Simply delete the node by setting the pointer pointing to it to null.</a:t>
                      </a:r>
                      <a:endParaRPr lang="en-SG" sz="2000" kern="1200" dirty="0">
                        <a:solidFill>
                          <a:schemeClr val="dk1"/>
                        </a:solidFill>
                        <a:latin typeface="Avenir Next LT Pro" panose="020B0504020202020204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712788" indent="-349250"/>
                      <a:r>
                        <a:rPr lang="en-US" sz="2000" i="1" kern="1200" dirty="0">
                          <a:solidFill>
                            <a:schemeClr val="dk1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i.e. if node to be deleted is the left child, then set the parent’s left child reference to null, otherwise set parent’s right child reference to null</a:t>
                      </a:r>
                      <a:endParaRPr lang="en-SG" sz="2000" kern="1200" dirty="0">
                        <a:solidFill>
                          <a:schemeClr val="dk1"/>
                        </a:solidFill>
                        <a:latin typeface="Avenir Next LT Pro" panose="020B0504020202020204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lang="en-US" sz="2000" b="1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else </a:t>
                      </a:r>
                    </a:p>
                    <a:p>
                      <a:r>
                        <a:rPr lang="en-US" sz="2000" b="1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if node to be deleted has </a:t>
                      </a:r>
                      <a:r>
                        <a:rPr lang="en-US" sz="2000" b="1" u="sng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lang="en-US" sz="2000" b="1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 child</a:t>
                      </a:r>
                      <a:endParaRPr lang="en-SG" sz="2000" kern="1200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363538" indent="0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Simply delete the node by setting the pointer pointing to it to point to the node’s child (only 1 child)</a:t>
                      </a:r>
                    </a:p>
                    <a:p>
                      <a:r>
                        <a:rPr lang="en-US" sz="2000" b="1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else</a:t>
                      </a:r>
                      <a:r>
                        <a:rPr lang="en-US" sz="2000" b="1" kern="1200" baseline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 (</a:t>
                      </a:r>
                      <a:r>
                        <a:rPr lang="en-US" sz="2000" b="1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node to be deleted has </a:t>
                      </a:r>
                      <a:r>
                        <a:rPr lang="en-US" sz="2000" b="1" u="sng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lang="en-US" sz="2000" b="1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 children)</a:t>
                      </a:r>
                      <a:endParaRPr lang="en-SG" sz="2000" kern="1200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363538" indent="0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find the </a:t>
                      </a:r>
                      <a:r>
                        <a:rPr lang="en-US" sz="2000" u="sng" kern="1200" dirty="0">
                          <a:solidFill>
                            <a:schemeClr val="dk1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successor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 ( </a:t>
                      </a:r>
                      <a:r>
                        <a:rPr lang="en-US" sz="2000" u="sng" kern="1200" dirty="0">
                          <a:solidFill>
                            <a:schemeClr val="dk1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rightmost child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 in the node’s left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subtree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  <a:p>
                      <a:pPr marL="363538" indent="0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Store the item in a temp variable</a:t>
                      </a:r>
                      <a:endParaRPr lang="en-SG" sz="2000" kern="1200" dirty="0">
                        <a:solidFill>
                          <a:schemeClr val="dk1"/>
                        </a:solidFill>
                        <a:latin typeface="Avenir Next LT Pro" panose="020B0504020202020204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363538" indent="0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remove the </a:t>
                      </a:r>
                      <a:r>
                        <a:rPr lang="en-US" sz="2000" u="sng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successor</a:t>
                      </a:r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 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(either case 1 or case 2)  </a:t>
                      </a:r>
                      <a:r>
                        <a:rPr lang="en-US" sz="2000" i="1" kern="1200" dirty="0">
                          <a:solidFill>
                            <a:srgbClr val="008000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// recursive</a:t>
                      </a:r>
                    </a:p>
                    <a:p>
                      <a:pPr marL="363538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replace the node’s item with that of the </a:t>
                      </a:r>
                      <a:r>
                        <a:rPr lang="en-US" sz="2000" u="sng" kern="1200" dirty="0">
                          <a:solidFill>
                            <a:schemeClr val="dk1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successor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 (in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temp variable)</a:t>
                      </a:r>
                      <a:endParaRPr lang="en-SG" sz="2000" kern="1200" dirty="0">
                        <a:solidFill>
                          <a:schemeClr val="dk1"/>
                        </a:solidFill>
                        <a:latin typeface="Avenir Next LT Pro" panose="020B0504020202020204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363538" indent="0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  	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			</a:t>
                      </a:r>
                      <a:endParaRPr lang="en-SG" sz="2000" kern="1200" dirty="0">
                        <a:solidFill>
                          <a:schemeClr val="dk1"/>
                        </a:solidFill>
                        <a:latin typeface="Avenir Next LT Pro" panose="020B0504020202020204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lang="en-US" sz="2000" i="1" kern="1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* </a:t>
                      </a:r>
                      <a:r>
                        <a:rPr lang="en-US" sz="2000" i="1" u="none" kern="1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delete</a:t>
                      </a:r>
                      <a:r>
                        <a:rPr lang="en-US" sz="2000" i="1" kern="1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Arial" pitchFamily="34" charset="0"/>
                        </a:rPr>
                        <a:t> is a reserved word in C++</a:t>
                      </a:r>
                      <a:endParaRPr lang="en-SG" sz="2000" kern="120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116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altLang="zh-CN" sz="3200" dirty="0">
                <a:ea typeface="宋体" charset="-122"/>
              </a:rPr>
              <a:t>Delete </a:t>
            </a:r>
            <a:r>
              <a:rPr lang="en-US" altLang="zh-CN" sz="3200" b="0" i="1" dirty="0">
                <a:ea typeface="宋体" charset="-122"/>
              </a:rPr>
              <a:t>- Implementation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5029200"/>
          </a:xfrm>
          <a:solidFill>
            <a:srgbClr val="CCFFFF"/>
          </a:solidFill>
          <a:ln>
            <a:solidFill>
              <a:schemeClr val="bg2"/>
            </a:solidFill>
          </a:ln>
        </p:spPr>
        <p:txBody>
          <a:bodyPr/>
          <a:lstStyle/>
          <a:p>
            <a:pPr>
              <a:buNone/>
            </a:pPr>
            <a:r>
              <a:rPr lang="en-SG" sz="24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void remove(</a:t>
            </a:r>
            <a:r>
              <a:rPr lang="en-SG" sz="2400" b="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BinaryNode</a:t>
            </a:r>
            <a:r>
              <a:rPr lang="en-SG" sz="24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* </a:t>
            </a:r>
            <a:r>
              <a:rPr lang="en-SG" sz="2400" b="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&amp;</a:t>
            </a:r>
            <a:r>
              <a:rPr lang="en-SG" sz="24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t, </a:t>
            </a:r>
            <a:r>
              <a:rPr lang="en-SG" sz="2400" b="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ItemType</a:t>
            </a:r>
            <a:r>
              <a:rPr lang="en-SG" sz="24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target)</a:t>
            </a:r>
          </a:p>
          <a:p>
            <a:pPr>
              <a:buNone/>
            </a:pPr>
            <a:r>
              <a:rPr lang="en-SG" sz="2400" b="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SG" sz="2400" b="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SG" sz="2400" b="0" i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// refer </a:t>
            </a:r>
            <a:r>
              <a:rPr lang="en-SG" sz="2400" b="0" i="1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to sample code on MEL</a:t>
            </a:r>
            <a:r>
              <a:rPr lang="en-SG" sz="2400" b="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SG" sz="2400" b="0" dirty="0">
                <a:latin typeface="Consolas" panose="020B0609020204030204" pitchFamily="49" charset="0"/>
                <a:cs typeface="Courier New" pitchFamily="49" charset="0"/>
              </a:rPr>
              <a:t>}</a:t>
            </a:r>
            <a:r>
              <a:rPr lang="en-US" sz="24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0870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82000" cy="3962400"/>
          </a:xfrm>
        </p:spPr>
        <p:txBody>
          <a:bodyPr/>
          <a:lstStyle/>
          <a:p>
            <a:pPr marL="533400" indent="-533400"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venir Next LT Pro" panose="020B0504020202020204" pitchFamily="34" charset="0"/>
              </a:rPr>
              <a:t>Introduction to Trees</a:t>
            </a:r>
          </a:p>
          <a:p>
            <a:pPr marL="533400" indent="-533400"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venir Next LT Pro" panose="020B0504020202020204" pitchFamily="34" charset="0"/>
              </a:rPr>
              <a:t>Tree Terminology</a:t>
            </a:r>
          </a:p>
          <a:p>
            <a:pPr marL="533400" indent="-533400"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venir Next LT Pro" panose="020B0504020202020204" pitchFamily="34" charset="0"/>
              </a:rPr>
              <a:t>Types of Trees</a:t>
            </a:r>
          </a:p>
          <a:p>
            <a:pPr marL="533400" indent="-533400"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venir Next LT Pro" panose="020B0504020202020204" pitchFamily="34" charset="0"/>
              </a:rPr>
              <a:t>Binary Trees</a:t>
            </a:r>
          </a:p>
          <a:p>
            <a:pPr marL="533400" indent="-533400"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venir Next LT Pro" panose="020B0504020202020204" pitchFamily="34" charset="0"/>
              </a:rPr>
              <a:t>Binary Tree Traversals</a:t>
            </a:r>
          </a:p>
          <a:p>
            <a:pPr marL="533400" indent="-533400"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venir Next LT Pro" panose="020B0504020202020204" pitchFamily="34" charset="0"/>
              </a:rPr>
              <a:t>Binary Search Trees</a:t>
            </a:r>
          </a:p>
          <a:p>
            <a:pPr marL="533400" indent="-533400"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venir Next LT Pro" panose="020B0504020202020204" pitchFamily="34" charset="0"/>
              </a:rPr>
              <a:t>Operations of a 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2107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1. Introduction to Trees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81000" y="1066800"/>
            <a:ext cx="8534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A tree is a data structure that organizes data in </a:t>
            </a:r>
            <a:r>
              <a:rPr lang="en-US" b="1" u="sng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hierarchical</a:t>
            </a:r>
            <a:r>
              <a:rPr lang="en-US" b="1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order.</a:t>
            </a:r>
            <a:endParaRPr lang="en-SG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marL="631825" indent="-617538" algn="l"/>
            <a:r>
              <a:rPr lang="en-US" i="1" dirty="0">
                <a:solidFill>
                  <a:srgbClr val="008000"/>
                </a:solidFill>
                <a:latin typeface="Avenir Next LT Pro" panose="020B0504020202020204" pitchFamily="34" charset="0"/>
                <a:cs typeface="Arial" pitchFamily="34" charset="0"/>
              </a:rPr>
              <a:t>e.g. organizational chart , game tree, family tree, file directories, expression trees, </a:t>
            </a:r>
            <a:r>
              <a:rPr lang="en-US" i="1">
                <a:solidFill>
                  <a:srgbClr val="008000"/>
                </a:solidFill>
                <a:latin typeface="Avenir Next LT Pro" panose="020B0504020202020204" pitchFamily="34" charset="0"/>
                <a:cs typeface="Arial" pitchFamily="34" charset="0"/>
              </a:rPr>
              <a:t>decision trees</a:t>
            </a: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1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9932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5516" y="2713196"/>
            <a:ext cx="4052888" cy="317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9305" y="2754630"/>
            <a:ext cx="383857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9841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Example</a:t>
            </a:r>
            <a:r>
              <a:rPr lang="en-US" altLang="zh-CN" sz="3200" b="0" i="1" dirty="0">
                <a:ea typeface="宋体" charset="-122"/>
              </a:rPr>
              <a:t> - File Directories</a:t>
            </a:r>
            <a:endParaRPr lang="en-US" altLang="zh-CN" sz="3200" dirty="0">
              <a:ea typeface="宋体" charset="-122"/>
            </a:endParaRPr>
          </a:p>
        </p:txBody>
      </p:sp>
      <p:pic>
        <p:nvPicPr>
          <p:cNvPr id="645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143000"/>
            <a:ext cx="821531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24237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Example</a:t>
            </a:r>
            <a:r>
              <a:rPr lang="en-US" altLang="zh-CN" sz="3200" b="0" i="1" dirty="0">
                <a:ea typeface="宋体" charset="-122"/>
              </a:rPr>
              <a:t> – Expression Trees</a:t>
            </a:r>
            <a:endParaRPr lang="en-US" altLang="zh-CN" sz="3200" dirty="0">
              <a:ea typeface="宋体" charset="-122"/>
            </a:endParaRPr>
          </a:p>
        </p:txBody>
      </p:sp>
      <p:pic>
        <p:nvPicPr>
          <p:cNvPr id="8" name="Picture 6" descr="fg25_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155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Example</a:t>
            </a:r>
            <a:r>
              <a:rPr lang="en-US" altLang="zh-CN" sz="3200" b="0" i="1" dirty="0">
                <a:ea typeface="宋体" charset="-122"/>
              </a:rPr>
              <a:t> – Decision Trees</a:t>
            </a:r>
            <a:endParaRPr lang="en-US" altLang="zh-CN" sz="3200" dirty="0">
              <a:ea typeface="宋体" charset="-122"/>
            </a:endParaRPr>
          </a:p>
        </p:txBody>
      </p:sp>
      <p:pic>
        <p:nvPicPr>
          <p:cNvPr id="5" name="Picture 7" descr="fg25_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9200"/>
            <a:ext cx="8077200" cy="432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7514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2. Tree Terminology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81000" y="91440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dirty="0">
                <a:solidFill>
                  <a:schemeClr val="tx2"/>
                </a:solidFill>
                <a:latin typeface="Avenir Next LT Pro" panose="020B0504020202020204" pitchFamily="34" charset="0"/>
              </a:rPr>
              <a:t>Trees are composed of </a:t>
            </a:r>
            <a:r>
              <a:rPr lang="en-US" u="sng" dirty="0">
                <a:solidFill>
                  <a:srgbClr val="0000FF"/>
                </a:solidFill>
                <a:latin typeface="Avenir Next LT Pro" panose="020B0504020202020204" pitchFamily="34" charset="0"/>
              </a:rPr>
              <a:t>nodes</a:t>
            </a:r>
            <a:r>
              <a:rPr lang="en-US" dirty="0">
                <a:solidFill>
                  <a:schemeClr val="tx2"/>
                </a:solidFill>
                <a:latin typeface="Avenir Next LT Pro" panose="020B0504020202020204" pitchFamily="34" charset="0"/>
              </a:rPr>
              <a:t> and </a:t>
            </a:r>
            <a:r>
              <a:rPr lang="en-US" u="sng" dirty="0">
                <a:solidFill>
                  <a:srgbClr val="0000FF"/>
                </a:solidFill>
                <a:latin typeface="Avenir Next LT Pro" panose="020B0504020202020204" pitchFamily="34" charset="0"/>
              </a:rPr>
              <a:t>edges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676400"/>
            <a:ext cx="8001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27373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Tree Terminology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81000" y="914400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Root</a:t>
            </a:r>
            <a:endParaRPr lang="en-SG" b="1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i="1" dirty="0">
                <a:solidFill>
                  <a:schemeClr val="tx2"/>
                </a:solidFill>
                <a:latin typeface="Avenir Next LT Pro" panose="020B0504020202020204" pitchFamily="34" charset="0"/>
                <a:cs typeface="Arial" pitchFamily="34" charset="0"/>
              </a:rPr>
              <a:t>- the node at the top of the tree</a:t>
            </a:r>
          </a:p>
          <a:p>
            <a:pPr lvl="0" algn="l">
              <a:spcBef>
                <a:spcPts val="0"/>
              </a:spcBef>
            </a:pPr>
            <a:r>
              <a:rPr lang="en-US" sz="80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</a:t>
            </a:r>
          </a:p>
          <a:p>
            <a:pPr lvl="0" algn="l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Leaf</a:t>
            </a:r>
          </a:p>
          <a:p>
            <a:pPr algn="l">
              <a:spcBef>
                <a:spcPts val="0"/>
              </a:spcBef>
            </a:pPr>
            <a:r>
              <a:rPr lang="en-US" i="1" dirty="0">
                <a:solidFill>
                  <a:schemeClr val="tx2"/>
                </a:solidFill>
                <a:latin typeface="Avenir Next LT Pro" panose="020B0504020202020204" pitchFamily="34" charset="0"/>
                <a:cs typeface="Arial" pitchFamily="34" charset="0"/>
              </a:rPr>
              <a:t>- a node with no children</a:t>
            </a:r>
            <a:endParaRPr lang="en-SG" i="1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lvl="0" algn="l">
              <a:spcBef>
                <a:spcPts val="0"/>
              </a:spcBef>
            </a:pPr>
            <a:r>
              <a:rPr lang="en-US" sz="80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</a:t>
            </a:r>
          </a:p>
          <a:p>
            <a:pPr lvl="0" algn="l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Level</a:t>
            </a:r>
            <a:endParaRPr lang="en-SG" b="1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i="1" dirty="0">
                <a:latin typeface="Avenir Next LT Pro" panose="020B0504020202020204" pitchFamily="34" charset="0"/>
                <a:cs typeface="Arial" pitchFamily="34" charset="0"/>
              </a:rPr>
              <a:t>- the </a:t>
            </a:r>
            <a:r>
              <a:rPr lang="en-US" i="1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number of generations </a:t>
            </a:r>
            <a:r>
              <a:rPr lang="en-US" i="1" dirty="0">
                <a:latin typeface="Avenir Next LT Pro" panose="020B0504020202020204" pitchFamily="34" charset="0"/>
                <a:cs typeface="Arial" pitchFamily="34" charset="0"/>
              </a:rPr>
              <a:t>from the root</a:t>
            </a:r>
          </a:p>
          <a:p>
            <a:pPr lvl="0" algn="l">
              <a:spcBef>
                <a:spcPts val="0"/>
              </a:spcBef>
            </a:pPr>
            <a:r>
              <a:rPr lang="en-US" sz="80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 </a:t>
            </a:r>
          </a:p>
          <a:p>
            <a:pPr lvl="0" algn="l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Height</a:t>
            </a:r>
          </a:p>
          <a:p>
            <a:pPr lvl="0" algn="l">
              <a:spcBef>
                <a:spcPts val="0"/>
              </a:spcBef>
            </a:pPr>
            <a:r>
              <a:rPr lang="en-US" i="1" dirty="0">
                <a:latin typeface="Avenir Next LT Pro" panose="020B0504020202020204" pitchFamily="34" charset="0"/>
                <a:cs typeface="Arial" pitchFamily="34" charset="0"/>
              </a:rPr>
              <a:t>- the </a:t>
            </a:r>
            <a:r>
              <a:rPr lang="en-US" i="1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number of levels </a:t>
            </a:r>
            <a:r>
              <a:rPr lang="en-US" i="1" dirty="0">
                <a:latin typeface="Avenir Next LT Pro" panose="020B0504020202020204" pitchFamily="34" charset="0"/>
                <a:cs typeface="Arial" pitchFamily="34" charset="0"/>
              </a:rPr>
              <a:t>in the tree</a:t>
            </a:r>
            <a:endParaRPr lang="en-US" i="1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lvl="0" algn="l">
              <a:spcBef>
                <a:spcPts val="0"/>
              </a:spcBef>
            </a:pPr>
            <a:r>
              <a:rPr lang="en-US" sz="80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 </a:t>
            </a:r>
          </a:p>
          <a:p>
            <a:pPr lvl="0" algn="l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Parent</a:t>
            </a:r>
            <a:endParaRPr lang="en-SG" b="1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i="1" dirty="0">
                <a:solidFill>
                  <a:schemeClr val="tx2"/>
                </a:solidFill>
                <a:latin typeface="Avenir Next LT Pro" panose="020B0504020202020204" pitchFamily="34" charset="0"/>
                <a:cs typeface="Arial" pitchFamily="34" charset="0"/>
              </a:rPr>
              <a:t>- node with nodes (children ) below it</a:t>
            </a:r>
          </a:p>
          <a:p>
            <a:pPr lvl="0" algn="l">
              <a:spcBef>
                <a:spcPts val="0"/>
              </a:spcBef>
            </a:pPr>
            <a:r>
              <a:rPr lang="en-US" sz="80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 </a:t>
            </a:r>
          </a:p>
          <a:p>
            <a:pPr lvl="0" algn="l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Children</a:t>
            </a:r>
          </a:p>
          <a:p>
            <a:pPr algn="l">
              <a:spcBef>
                <a:spcPts val="0"/>
              </a:spcBef>
            </a:pPr>
            <a:r>
              <a:rPr lang="en-US" i="1" dirty="0">
                <a:solidFill>
                  <a:schemeClr val="tx2"/>
                </a:solidFill>
                <a:latin typeface="Avenir Next LT Pro" panose="020B0504020202020204" pitchFamily="34" charset="0"/>
                <a:cs typeface="Arial" pitchFamily="34" charset="0"/>
              </a:rPr>
              <a:t>- nodes below a given node (parent) </a:t>
            </a:r>
            <a:endParaRPr lang="en-SG" i="1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lvl="0" algn="l"/>
            <a:endParaRPr lang="en-SG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281574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5921</TotalTime>
  <Words>2764</Words>
  <Application>Microsoft Office PowerPoint</Application>
  <PresentationFormat>On-screen Show (4:3)</PresentationFormat>
  <Paragraphs>379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Arial Narrow</vt:lpstr>
      <vt:lpstr>Avenir Next LT Pro</vt:lpstr>
      <vt:lpstr>Calibri</vt:lpstr>
      <vt:lpstr>Consolas</vt:lpstr>
      <vt:lpstr>Courier New</vt:lpstr>
      <vt:lpstr>Segoe UI</vt:lpstr>
      <vt:lpstr>Tahoma</vt:lpstr>
      <vt:lpstr>Verdana</vt:lpstr>
      <vt:lpstr>Wingdings</vt:lpstr>
      <vt:lpstr>Contport</vt:lpstr>
      <vt:lpstr>PowerPoint Presentation</vt:lpstr>
      <vt:lpstr>Topics</vt:lpstr>
      <vt:lpstr>References</vt:lpstr>
      <vt:lpstr>1. Introduction to Trees</vt:lpstr>
      <vt:lpstr>Example - File Directories</vt:lpstr>
      <vt:lpstr>Example – Expression Trees</vt:lpstr>
      <vt:lpstr>Example – Decision Trees</vt:lpstr>
      <vt:lpstr>2. Tree Terminology</vt:lpstr>
      <vt:lpstr>Tree Terminology</vt:lpstr>
      <vt:lpstr>3. Types of Trees</vt:lpstr>
      <vt:lpstr>4. Binary Trees</vt:lpstr>
      <vt:lpstr>Binary Trees - Examples</vt:lpstr>
      <vt:lpstr>Structure of a Binary Node</vt:lpstr>
      <vt:lpstr>Full Binary Trees</vt:lpstr>
      <vt:lpstr>Complete Binary Trees</vt:lpstr>
      <vt:lpstr>Balanced Binary Trees</vt:lpstr>
      <vt:lpstr>Traversals of a Binary Tree</vt:lpstr>
      <vt:lpstr>Inorder Traversal - Algorithm</vt:lpstr>
      <vt:lpstr>Inorder traversal</vt:lpstr>
      <vt:lpstr>Preorder traversal</vt:lpstr>
      <vt:lpstr>Postorder traversal</vt:lpstr>
      <vt:lpstr>Level order traversal</vt:lpstr>
      <vt:lpstr>5. Binary Search Trees</vt:lpstr>
      <vt:lpstr>Binary Search Trees - Operations</vt:lpstr>
      <vt:lpstr>Searching an item in a Binary Search Tree</vt:lpstr>
      <vt:lpstr>Search - Algorithm </vt:lpstr>
      <vt:lpstr>Search - Implementation</vt:lpstr>
      <vt:lpstr>Inserting an item to a Binary Search Tree</vt:lpstr>
      <vt:lpstr>Insert - Algorithm </vt:lpstr>
      <vt:lpstr>Insert - Implementation</vt:lpstr>
      <vt:lpstr>Deleting an item from a Binary Search Tree</vt:lpstr>
      <vt:lpstr>Case 1 - deleting a leaf node</vt:lpstr>
      <vt:lpstr>Case 2 - deleting a node with 1 child</vt:lpstr>
      <vt:lpstr>Case 3 - deleting a node with 2 children</vt:lpstr>
      <vt:lpstr>Delete - Algorithm </vt:lpstr>
      <vt:lpstr>Delete - Implementation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Charles</dc:creator>
  <cp:keywords>DSA</cp:keywords>
  <cp:lastModifiedBy>Lee Quan Sheng</cp:lastModifiedBy>
  <cp:revision>352</cp:revision>
  <cp:lastPrinted>2000-08-04T01:42:18Z</cp:lastPrinted>
  <dcterms:created xsi:type="dcterms:W3CDTF">1995-05-28T16:29:18Z</dcterms:created>
  <dcterms:modified xsi:type="dcterms:W3CDTF">2021-01-03T06:13:48Z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4f81056-721b-4b22-8334-0449c6cc893e_Enabled">
    <vt:lpwstr>True</vt:lpwstr>
  </property>
  <property fmtid="{D5CDD505-2E9C-101B-9397-08002B2CF9AE}" pid="3" name="MSIP_Label_84f81056-721b-4b22-8334-0449c6cc893e_SiteId">
    <vt:lpwstr>cba9e115-3016-4462-a1ab-a565cba0cdf1</vt:lpwstr>
  </property>
  <property fmtid="{D5CDD505-2E9C-101B-9397-08002B2CF9AE}" pid="4" name="MSIP_Label_84f81056-721b-4b22-8334-0449c6cc893e_Owner">
    <vt:lpwstr>lsm@np.edu.sg</vt:lpwstr>
  </property>
  <property fmtid="{D5CDD505-2E9C-101B-9397-08002B2CF9AE}" pid="5" name="MSIP_Label_84f81056-721b-4b22-8334-0449c6cc893e_SetDate">
    <vt:lpwstr>2019-12-27T05:25:41.0118794Z</vt:lpwstr>
  </property>
  <property fmtid="{D5CDD505-2E9C-101B-9397-08002B2CF9AE}" pid="6" name="MSIP_Label_84f81056-721b-4b22-8334-0449c6cc893e_Name">
    <vt:lpwstr>Official (Closed)</vt:lpwstr>
  </property>
  <property fmtid="{D5CDD505-2E9C-101B-9397-08002B2CF9AE}" pid="7" name="MSIP_Label_84f81056-721b-4b22-8334-0449c6cc893e_Application">
    <vt:lpwstr>Microsoft Azure Information Protection</vt:lpwstr>
  </property>
  <property fmtid="{D5CDD505-2E9C-101B-9397-08002B2CF9AE}" pid="8" name="MSIP_Label_84f81056-721b-4b22-8334-0449c6cc893e_ActionId">
    <vt:lpwstr>fed77bd8-57ae-413c-8083-6ab8643b7208</vt:lpwstr>
  </property>
  <property fmtid="{D5CDD505-2E9C-101B-9397-08002B2CF9AE}" pid="9" name="MSIP_Label_84f81056-721b-4b22-8334-0449c6cc893e_Extended_MSFT_Method">
    <vt:lpwstr>Automatic</vt:lpwstr>
  </property>
  <property fmtid="{D5CDD505-2E9C-101B-9397-08002B2CF9AE}" pid="10" name="MSIP_Label_30286cb9-b49f-4646-87a5-340028348160_Enabled">
    <vt:lpwstr>True</vt:lpwstr>
  </property>
  <property fmtid="{D5CDD505-2E9C-101B-9397-08002B2CF9AE}" pid="11" name="MSIP_Label_30286cb9-b49f-4646-87a5-340028348160_SiteId">
    <vt:lpwstr>cba9e115-3016-4462-a1ab-a565cba0cdf1</vt:lpwstr>
  </property>
  <property fmtid="{D5CDD505-2E9C-101B-9397-08002B2CF9AE}" pid="12" name="MSIP_Label_30286cb9-b49f-4646-87a5-340028348160_Owner">
    <vt:lpwstr>lsm@np.edu.sg</vt:lpwstr>
  </property>
  <property fmtid="{D5CDD505-2E9C-101B-9397-08002B2CF9AE}" pid="13" name="MSIP_Label_30286cb9-b49f-4646-87a5-340028348160_SetDate">
    <vt:lpwstr>2019-12-27T05:25:41.0118794Z</vt:lpwstr>
  </property>
  <property fmtid="{D5CDD505-2E9C-101B-9397-08002B2CF9AE}" pid="14" name="MSIP_Label_30286cb9-b49f-4646-87a5-340028348160_Name">
    <vt:lpwstr>Non Sensitive</vt:lpwstr>
  </property>
  <property fmtid="{D5CDD505-2E9C-101B-9397-08002B2CF9AE}" pid="15" name="MSIP_Label_30286cb9-b49f-4646-87a5-340028348160_Application">
    <vt:lpwstr>Microsoft Azure Information Protection</vt:lpwstr>
  </property>
  <property fmtid="{D5CDD505-2E9C-101B-9397-08002B2CF9AE}" pid="16" name="MSIP_Label_30286cb9-b49f-4646-87a5-340028348160_ActionId">
    <vt:lpwstr>fed77bd8-57ae-413c-8083-6ab8643b7208</vt:lpwstr>
  </property>
  <property fmtid="{D5CDD505-2E9C-101B-9397-08002B2CF9AE}" pid="17" name="MSIP_Label_30286cb9-b49f-4646-87a5-340028348160_Parent">
    <vt:lpwstr>84f81056-721b-4b22-8334-0449c6cc893e</vt:lpwstr>
  </property>
  <property fmtid="{D5CDD505-2E9C-101B-9397-08002B2CF9AE}" pid="18" name="MSIP_Label_30286cb9-b49f-4646-87a5-340028348160_Extended_MSFT_Method">
    <vt:lpwstr>Automatic</vt:lpwstr>
  </property>
  <property fmtid="{D5CDD505-2E9C-101B-9397-08002B2CF9AE}" pid="19" name="Sensitivity">
    <vt:lpwstr>Official (Closed) Non Sensitive</vt:lpwstr>
  </property>
</Properties>
</file>