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8288000" cy="10287000"/>
  <p:notesSz cx="6858000" cy="9144000"/>
  <p:embeddedFontLst>
    <p:embeddedFont>
      <p:font typeface="Arimo Bold" panose="020B0604020202020204" charset="0"/>
      <p:regular r:id="rId8"/>
    </p:embeddedFont>
    <p:embeddedFont>
      <p:font typeface="RoxboroughCF Bold" panose="020B0604020202020204" charset="-94"/>
      <p:regular r:id="rId9"/>
    </p:embeddedFont>
    <p:embeddedFont>
      <p:font typeface="Telegraf" panose="020B0604020202020204" charset="-94"/>
      <p:regular r:id="rId10"/>
    </p:embeddedFont>
    <p:embeddedFont>
      <p:font typeface="Telegraf Bold" panose="020B0604020202020204" charset="-94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22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1-(This analysis revealed significant imbalances in the target variable, highlighting the need for careful consideration in subsequent modeling steps. )</a:t>
            </a:r>
          </a:p>
          <a:p>
            <a:r>
              <a:rPr lang="en-US"/>
              <a:t>2-(These visualizations provided clear insights into the data's structure and patterns. )</a:t>
            </a:r>
          </a:p>
          <a:p>
            <a:r>
              <a:rPr lang="en-US"/>
              <a:t>3-(which allowed us to identify and visualize the relationships between different variables, further enhancing our understanding of the dataset.)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1-(This analysis revealed significant imbalances in the target variable, highlighting the need for careful consideration in subsequent modeling steps. )</a:t>
            </a:r>
          </a:p>
          <a:p>
            <a:r>
              <a:rPr lang="en-US"/>
              <a:t>2-(These visualizations provided clear insights into the data's structure and patterns. )</a:t>
            </a:r>
          </a:p>
          <a:p>
            <a:r>
              <a:rPr lang="en-US"/>
              <a:t>3-(which allowed us to identify and visualize the relationships between different variables, further enhancing our understanding of the dataset.)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1-(This analysis revealed significant imbalances in the target variable, highlighting the need for careful consideration in subsequent modeling steps. )</a:t>
            </a:r>
          </a:p>
          <a:p>
            <a:r>
              <a:rPr lang="en-US"/>
              <a:t>2-(These visualizations provided clear insights into the data's structure and patterns. )</a:t>
            </a:r>
          </a:p>
          <a:p>
            <a:r>
              <a:rPr lang="en-US"/>
              <a:t>3-(which allowed us to identify and visualize the relationships between different variables, further enhancing our understanding of the dataset.)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40817" y="4543140"/>
            <a:ext cx="11929445" cy="2385889"/>
          </a:xfrm>
          <a:custGeom>
            <a:avLst/>
            <a:gdLst/>
            <a:ahLst/>
            <a:cxnLst/>
            <a:rect l="l" t="t" r="r" b="b"/>
            <a:pathLst>
              <a:path w="11929445" h="2385889">
                <a:moveTo>
                  <a:pt x="0" y="0"/>
                </a:moveTo>
                <a:lnTo>
                  <a:pt x="11929445" y="0"/>
                </a:lnTo>
                <a:lnTo>
                  <a:pt x="11929445" y="2385889"/>
                </a:lnTo>
                <a:lnTo>
                  <a:pt x="0" y="2385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264614" y="3495784"/>
            <a:ext cx="16481852" cy="269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87"/>
              </a:lnSpc>
            </a:pPr>
            <a:r>
              <a:rPr lang="en-US" sz="9894" dirty="0">
                <a:solidFill>
                  <a:srgbClr val="000000"/>
                </a:solidFill>
                <a:latin typeface="RoxboroughCF Bold"/>
              </a:rPr>
              <a:t>ADA 442 FINAL PROJECT PRESENTATION</a:t>
            </a:r>
          </a:p>
        </p:txBody>
      </p:sp>
      <p:grpSp>
        <p:nvGrpSpPr>
          <p:cNvPr id="4" name="Group 4"/>
          <p:cNvGrpSpPr/>
          <p:nvPr/>
        </p:nvGrpSpPr>
        <p:grpSpPr>
          <a:xfrm rot="-376577">
            <a:off x="10289122" y="6737564"/>
            <a:ext cx="4533936" cy="2279736"/>
            <a:chOff x="0" y="0"/>
            <a:chExt cx="3409795" cy="1714500"/>
          </a:xfrm>
        </p:grpSpPr>
        <p:sp>
          <p:nvSpPr>
            <p:cNvPr id="5" name="Freeform 5"/>
            <p:cNvSpPr/>
            <p:nvPr/>
          </p:nvSpPr>
          <p:spPr>
            <a:xfrm>
              <a:off x="10160" y="16510"/>
              <a:ext cx="3386935" cy="1686560"/>
            </a:xfrm>
            <a:custGeom>
              <a:avLst/>
              <a:gdLst/>
              <a:ahLst/>
              <a:cxnLst/>
              <a:rect l="l" t="t" r="r" b="b"/>
              <a:pathLst>
                <a:path w="3386935" h="1686560">
                  <a:moveTo>
                    <a:pt x="3386935" y="1686560"/>
                  </a:moveTo>
                  <a:lnTo>
                    <a:pt x="0" y="1678940"/>
                  </a:lnTo>
                  <a:lnTo>
                    <a:pt x="0" y="598170"/>
                  </a:lnTo>
                  <a:lnTo>
                    <a:pt x="17780" y="19050"/>
                  </a:lnTo>
                  <a:lnTo>
                    <a:pt x="1686835" y="0"/>
                  </a:lnTo>
                  <a:lnTo>
                    <a:pt x="3367885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-3810" y="0"/>
              <a:ext cx="3416146" cy="1713230"/>
            </a:xfrm>
            <a:custGeom>
              <a:avLst/>
              <a:gdLst/>
              <a:ahLst/>
              <a:cxnLst/>
              <a:rect l="l" t="t" r="r" b="b"/>
              <a:pathLst>
                <a:path w="3416146" h="1713230">
                  <a:moveTo>
                    <a:pt x="3381855" y="21590"/>
                  </a:moveTo>
                  <a:cubicBezTo>
                    <a:pt x="3383125" y="34290"/>
                    <a:pt x="3383125" y="44450"/>
                    <a:pt x="3384396" y="54610"/>
                  </a:cubicBezTo>
                  <a:cubicBezTo>
                    <a:pt x="3386935" y="88900"/>
                    <a:pt x="3388205" y="124460"/>
                    <a:pt x="3390746" y="158750"/>
                  </a:cubicBezTo>
                  <a:cubicBezTo>
                    <a:pt x="3390746" y="208280"/>
                    <a:pt x="3403446" y="1184910"/>
                    <a:pt x="3409796" y="1234440"/>
                  </a:cubicBezTo>
                  <a:cubicBezTo>
                    <a:pt x="3416146" y="1309370"/>
                    <a:pt x="3412335" y="1385570"/>
                    <a:pt x="3412335" y="1460500"/>
                  </a:cubicBezTo>
                  <a:cubicBezTo>
                    <a:pt x="3412335" y="1526540"/>
                    <a:pt x="3413605" y="1587500"/>
                    <a:pt x="3414875" y="1652270"/>
                  </a:cubicBezTo>
                  <a:cubicBezTo>
                    <a:pt x="3414875" y="1673860"/>
                    <a:pt x="3414875" y="1687830"/>
                    <a:pt x="3414875" y="1711960"/>
                  </a:cubicBezTo>
                  <a:cubicBezTo>
                    <a:pt x="3392016" y="1711960"/>
                    <a:pt x="3371696" y="1713230"/>
                    <a:pt x="3345856" y="1711960"/>
                  </a:cubicBezTo>
                  <a:cubicBezTo>
                    <a:pt x="3175588" y="1706880"/>
                    <a:pt x="3002700" y="1713230"/>
                    <a:pt x="2832432" y="1708150"/>
                  </a:cubicBezTo>
                  <a:cubicBezTo>
                    <a:pt x="2730272" y="1704340"/>
                    <a:pt x="2630730" y="1706880"/>
                    <a:pt x="2528570" y="1704340"/>
                  </a:cubicBezTo>
                  <a:cubicBezTo>
                    <a:pt x="2481418" y="1703070"/>
                    <a:pt x="2434267" y="1701800"/>
                    <a:pt x="2387116" y="1700530"/>
                  </a:cubicBezTo>
                  <a:cubicBezTo>
                    <a:pt x="2358302" y="1700530"/>
                    <a:pt x="2332106" y="1701800"/>
                    <a:pt x="2303292" y="1701800"/>
                  </a:cubicBezTo>
                  <a:cubicBezTo>
                    <a:pt x="2229946" y="1700530"/>
                    <a:pt x="2028243" y="1701800"/>
                    <a:pt x="1954897" y="1700530"/>
                  </a:cubicBezTo>
                  <a:cubicBezTo>
                    <a:pt x="1902507" y="1699260"/>
                    <a:pt x="854704" y="1708150"/>
                    <a:pt x="802314" y="1706880"/>
                  </a:cubicBezTo>
                  <a:cubicBezTo>
                    <a:pt x="789216" y="1706880"/>
                    <a:pt x="773499" y="1708150"/>
                    <a:pt x="760402" y="1708150"/>
                  </a:cubicBezTo>
                  <a:cubicBezTo>
                    <a:pt x="728967" y="1708150"/>
                    <a:pt x="700153" y="1709420"/>
                    <a:pt x="668719" y="1709420"/>
                  </a:cubicBezTo>
                  <a:cubicBezTo>
                    <a:pt x="590134" y="1709420"/>
                    <a:pt x="514168" y="1708150"/>
                    <a:pt x="435583" y="1706880"/>
                  </a:cubicBezTo>
                  <a:cubicBezTo>
                    <a:pt x="388431" y="1705610"/>
                    <a:pt x="341280" y="1704340"/>
                    <a:pt x="296749" y="1703070"/>
                  </a:cubicBezTo>
                  <a:cubicBezTo>
                    <a:pt x="212924" y="1701800"/>
                    <a:pt x="129100" y="1700530"/>
                    <a:pt x="48260" y="1700530"/>
                  </a:cubicBezTo>
                  <a:cubicBezTo>
                    <a:pt x="38100" y="1700530"/>
                    <a:pt x="29210" y="1700530"/>
                    <a:pt x="19050" y="1699260"/>
                  </a:cubicBezTo>
                  <a:cubicBezTo>
                    <a:pt x="10160" y="1697990"/>
                    <a:pt x="5080" y="1691640"/>
                    <a:pt x="7620" y="1682750"/>
                  </a:cubicBezTo>
                  <a:cubicBezTo>
                    <a:pt x="16510" y="1651000"/>
                    <a:pt x="12700" y="1619250"/>
                    <a:pt x="11430" y="1586230"/>
                  </a:cubicBezTo>
                  <a:cubicBezTo>
                    <a:pt x="10160" y="1518920"/>
                    <a:pt x="6350" y="1452880"/>
                    <a:pt x="7620" y="1385570"/>
                  </a:cubicBezTo>
                  <a:cubicBezTo>
                    <a:pt x="5080" y="1301750"/>
                    <a:pt x="0" y="264160"/>
                    <a:pt x="7620" y="179070"/>
                  </a:cubicBezTo>
                  <a:cubicBezTo>
                    <a:pt x="8890" y="162560"/>
                    <a:pt x="7620" y="144780"/>
                    <a:pt x="8890" y="128270"/>
                  </a:cubicBezTo>
                  <a:cubicBezTo>
                    <a:pt x="10160" y="101600"/>
                    <a:pt x="12700" y="72390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3612" y="30480"/>
                    <a:pt x="105525" y="29210"/>
                  </a:cubicBezTo>
                  <a:cubicBezTo>
                    <a:pt x="176251" y="25400"/>
                    <a:pt x="246978" y="22860"/>
                    <a:pt x="320324" y="20320"/>
                  </a:cubicBezTo>
                  <a:cubicBezTo>
                    <a:pt x="370095" y="17780"/>
                    <a:pt x="419865" y="16510"/>
                    <a:pt x="467017" y="13970"/>
                  </a:cubicBezTo>
                  <a:cubicBezTo>
                    <a:pt x="514168" y="11430"/>
                    <a:pt x="563938" y="8890"/>
                    <a:pt x="611090" y="8890"/>
                  </a:cubicBezTo>
                  <a:cubicBezTo>
                    <a:pt x="663480" y="7620"/>
                    <a:pt x="715870" y="10160"/>
                    <a:pt x="768260" y="8890"/>
                  </a:cubicBezTo>
                  <a:cubicBezTo>
                    <a:pt x="833748" y="8890"/>
                    <a:pt x="2020385" y="6350"/>
                    <a:pt x="2085873" y="5080"/>
                  </a:cubicBezTo>
                  <a:cubicBezTo>
                    <a:pt x="2148741" y="3810"/>
                    <a:pt x="2211609" y="2540"/>
                    <a:pt x="2277097" y="2540"/>
                  </a:cubicBezTo>
                  <a:cubicBezTo>
                    <a:pt x="2384497" y="1270"/>
                    <a:pt x="2489277" y="0"/>
                    <a:pt x="2596677" y="0"/>
                  </a:cubicBezTo>
                  <a:cubicBezTo>
                    <a:pt x="2641209" y="0"/>
                    <a:pt x="2688360" y="2540"/>
                    <a:pt x="2732891" y="2540"/>
                  </a:cubicBezTo>
                  <a:cubicBezTo>
                    <a:pt x="2856008" y="3810"/>
                    <a:pt x="2981744" y="5080"/>
                    <a:pt x="3104861" y="7620"/>
                  </a:cubicBezTo>
                  <a:cubicBezTo>
                    <a:pt x="3170349" y="8890"/>
                    <a:pt x="3235837" y="12700"/>
                    <a:pt x="3301325" y="16510"/>
                  </a:cubicBezTo>
                  <a:cubicBezTo>
                    <a:pt x="3317041" y="16510"/>
                    <a:pt x="3332759" y="16510"/>
                    <a:pt x="3345856" y="16510"/>
                  </a:cubicBezTo>
                  <a:cubicBezTo>
                    <a:pt x="3362805" y="17780"/>
                    <a:pt x="3371696" y="20320"/>
                    <a:pt x="3381855" y="21590"/>
                  </a:cubicBezTo>
                  <a:close/>
                  <a:moveTo>
                    <a:pt x="3392016" y="1695450"/>
                  </a:moveTo>
                  <a:cubicBezTo>
                    <a:pt x="3393286" y="1678940"/>
                    <a:pt x="3394555" y="1666240"/>
                    <a:pt x="3394555" y="1653540"/>
                  </a:cubicBezTo>
                  <a:cubicBezTo>
                    <a:pt x="3393286" y="1581150"/>
                    <a:pt x="3392016" y="1513840"/>
                    <a:pt x="3392016" y="1441450"/>
                  </a:cubicBezTo>
                  <a:cubicBezTo>
                    <a:pt x="3392016" y="1408430"/>
                    <a:pt x="3394555" y="1375410"/>
                    <a:pt x="3393286" y="1342390"/>
                  </a:cubicBezTo>
                  <a:cubicBezTo>
                    <a:pt x="3393286" y="1311910"/>
                    <a:pt x="3392016" y="1280160"/>
                    <a:pt x="3390746" y="1249680"/>
                  </a:cubicBezTo>
                  <a:cubicBezTo>
                    <a:pt x="3385666" y="1202690"/>
                    <a:pt x="3374236" y="229870"/>
                    <a:pt x="3374236" y="182880"/>
                  </a:cubicBezTo>
                  <a:cubicBezTo>
                    <a:pt x="3371696" y="143510"/>
                    <a:pt x="3369155" y="102870"/>
                    <a:pt x="3366616" y="63500"/>
                  </a:cubicBezTo>
                  <a:cubicBezTo>
                    <a:pt x="3365346" y="44450"/>
                    <a:pt x="3364075" y="43180"/>
                    <a:pt x="3337998" y="41910"/>
                  </a:cubicBezTo>
                  <a:cubicBezTo>
                    <a:pt x="3330139" y="41910"/>
                    <a:pt x="3324900" y="41910"/>
                    <a:pt x="3317041" y="40640"/>
                  </a:cubicBezTo>
                  <a:cubicBezTo>
                    <a:pt x="3251554" y="36830"/>
                    <a:pt x="3183447" y="31750"/>
                    <a:pt x="3117959" y="30480"/>
                  </a:cubicBezTo>
                  <a:cubicBezTo>
                    <a:pt x="2958169" y="26670"/>
                    <a:pt x="2795760" y="25400"/>
                    <a:pt x="2635969" y="22860"/>
                  </a:cubicBezTo>
                  <a:cubicBezTo>
                    <a:pt x="2612394" y="22860"/>
                    <a:pt x="2586199" y="22860"/>
                    <a:pt x="2562623" y="22860"/>
                  </a:cubicBezTo>
                  <a:cubicBezTo>
                    <a:pt x="2523331" y="22860"/>
                    <a:pt x="2484038" y="22860"/>
                    <a:pt x="2447365" y="22860"/>
                  </a:cubicBezTo>
                  <a:cubicBezTo>
                    <a:pt x="2363541" y="22860"/>
                    <a:pt x="2279716" y="22860"/>
                    <a:pt x="2198512" y="24130"/>
                  </a:cubicBezTo>
                  <a:cubicBezTo>
                    <a:pt x="2127785" y="25400"/>
                    <a:pt x="935909" y="29210"/>
                    <a:pt x="865182" y="29210"/>
                  </a:cubicBezTo>
                  <a:cubicBezTo>
                    <a:pt x="749924" y="29210"/>
                    <a:pt x="634665" y="26670"/>
                    <a:pt x="519407" y="33020"/>
                  </a:cubicBezTo>
                  <a:cubicBezTo>
                    <a:pt x="459158" y="36830"/>
                    <a:pt x="401529" y="36830"/>
                    <a:pt x="343900" y="38100"/>
                  </a:cubicBezTo>
                  <a:cubicBezTo>
                    <a:pt x="244358" y="41910"/>
                    <a:pt x="144817" y="45720"/>
                    <a:pt x="49530" y="50800"/>
                  </a:cubicBezTo>
                  <a:cubicBezTo>
                    <a:pt x="36830" y="50800"/>
                    <a:pt x="34290" y="53340"/>
                    <a:pt x="33020" y="68580"/>
                  </a:cubicBezTo>
                  <a:cubicBezTo>
                    <a:pt x="31750" y="91440"/>
                    <a:pt x="31750" y="114300"/>
                    <a:pt x="30480" y="137160"/>
                  </a:cubicBezTo>
                  <a:cubicBezTo>
                    <a:pt x="29210" y="175260"/>
                    <a:pt x="26670" y="212090"/>
                    <a:pt x="25400" y="250190"/>
                  </a:cubicBezTo>
                  <a:cubicBezTo>
                    <a:pt x="20320" y="290830"/>
                    <a:pt x="26670" y="1283970"/>
                    <a:pt x="29210" y="1324610"/>
                  </a:cubicBezTo>
                  <a:cubicBezTo>
                    <a:pt x="29210" y="1367790"/>
                    <a:pt x="29210" y="1412240"/>
                    <a:pt x="30480" y="1455420"/>
                  </a:cubicBezTo>
                  <a:cubicBezTo>
                    <a:pt x="30480" y="1487170"/>
                    <a:pt x="33020" y="1518920"/>
                    <a:pt x="33020" y="1550670"/>
                  </a:cubicBezTo>
                  <a:cubicBezTo>
                    <a:pt x="33020" y="1584960"/>
                    <a:pt x="33020" y="1619250"/>
                    <a:pt x="31750" y="1653540"/>
                  </a:cubicBezTo>
                  <a:cubicBezTo>
                    <a:pt x="31750" y="1657350"/>
                    <a:pt x="31750" y="1659890"/>
                    <a:pt x="31750" y="1663700"/>
                  </a:cubicBezTo>
                  <a:cubicBezTo>
                    <a:pt x="31750" y="1673860"/>
                    <a:pt x="35560" y="1677670"/>
                    <a:pt x="44450" y="1677670"/>
                  </a:cubicBezTo>
                  <a:cubicBezTo>
                    <a:pt x="68851" y="1677670"/>
                    <a:pt x="105525" y="1678940"/>
                    <a:pt x="139578" y="1678940"/>
                  </a:cubicBezTo>
                  <a:cubicBezTo>
                    <a:pt x="189349" y="1678940"/>
                    <a:pt x="241739" y="1676400"/>
                    <a:pt x="291510" y="1678940"/>
                  </a:cubicBezTo>
                  <a:cubicBezTo>
                    <a:pt x="372714" y="1682750"/>
                    <a:pt x="453919" y="1685290"/>
                    <a:pt x="535124" y="1684020"/>
                  </a:cubicBezTo>
                  <a:cubicBezTo>
                    <a:pt x="587514" y="1682750"/>
                    <a:pt x="637285" y="1685290"/>
                    <a:pt x="689675" y="1685290"/>
                  </a:cubicBezTo>
                  <a:cubicBezTo>
                    <a:pt x="765641" y="1685290"/>
                    <a:pt x="841606" y="1684020"/>
                    <a:pt x="917572" y="1685290"/>
                  </a:cubicBezTo>
                  <a:cubicBezTo>
                    <a:pt x="1030211" y="1686560"/>
                    <a:pt x="2266619" y="1676400"/>
                    <a:pt x="2381877" y="1678940"/>
                  </a:cubicBezTo>
                  <a:cubicBezTo>
                    <a:pt x="2431648" y="1680210"/>
                    <a:pt x="2481418" y="1681480"/>
                    <a:pt x="2528570" y="1681480"/>
                  </a:cubicBezTo>
                  <a:cubicBezTo>
                    <a:pt x="2615013" y="1684020"/>
                    <a:pt x="2698838" y="1680210"/>
                    <a:pt x="2785282" y="1684020"/>
                  </a:cubicBezTo>
                  <a:cubicBezTo>
                    <a:pt x="2856008" y="1686560"/>
                    <a:pt x="2926735" y="1686560"/>
                    <a:pt x="2997462" y="1689100"/>
                  </a:cubicBezTo>
                  <a:cubicBezTo>
                    <a:pt x="3102242" y="1692910"/>
                    <a:pt x="3207022" y="1695450"/>
                    <a:pt x="3311803" y="1696720"/>
                  </a:cubicBezTo>
                  <a:cubicBezTo>
                    <a:pt x="3351095" y="1696720"/>
                    <a:pt x="3371696" y="1695450"/>
                    <a:pt x="3392016" y="169545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 rot="-413665">
            <a:off x="10557001" y="7310124"/>
            <a:ext cx="3995976" cy="1113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3"/>
              </a:lnSpc>
            </a:pPr>
            <a:r>
              <a:rPr lang="en-US" sz="3687">
                <a:solidFill>
                  <a:srgbClr val="000000"/>
                </a:solidFill>
                <a:latin typeface="Telegraf"/>
              </a:rPr>
              <a:t>Gülay YILMAZ</a:t>
            </a:r>
          </a:p>
          <a:p>
            <a:pPr marL="0" lvl="0" indent="0" algn="ctr">
              <a:lnSpc>
                <a:spcPts val="4203"/>
              </a:lnSpc>
              <a:spcBef>
                <a:spcPct val="0"/>
              </a:spcBef>
            </a:pPr>
            <a:r>
              <a:rPr lang="en-US" sz="3687">
                <a:solidFill>
                  <a:srgbClr val="000000"/>
                </a:solidFill>
                <a:latin typeface="Telegraf"/>
              </a:rPr>
              <a:t>İrem Su DOĞAN</a:t>
            </a:r>
          </a:p>
        </p:txBody>
      </p:sp>
      <p:sp>
        <p:nvSpPr>
          <p:cNvPr id="8" name="AutoShape 8"/>
          <p:cNvSpPr/>
          <p:nvPr/>
        </p:nvSpPr>
        <p:spPr>
          <a:xfrm rot="-578298">
            <a:off x="11828319" y="6682801"/>
            <a:ext cx="897347" cy="23106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1046503" y="952500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May 31,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094369"/>
            <a:ext cx="16230600" cy="7163931"/>
            <a:chOff x="0" y="0"/>
            <a:chExt cx="26225716" cy="11575617"/>
          </a:xfrm>
        </p:grpSpPr>
        <p:sp>
          <p:nvSpPr>
            <p:cNvPr id="3" name="Freeform 3"/>
            <p:cNvSpPr/>
            <p:nvPr/>
          </p:nvSpPr>
          <p:spPr>
            <a:xfrm>
              <a:off x="57150" y="58420"/>
              <a:ext cx="26155867" cy="11504497"/>
            </a:xfrm>
            <a:custGeom>
              <a:avLst/>
              <a:gdLst/>
              <a:ahLst/>
              <a:cxnLst/>
              <a:rect l="l" t="t" r="r" b="b"/>
              <a:pathLst>
                <a:path w="26155867" h="11504497">
                  <a:moveTo>
                    <a:pt x="26070775" y="11474017"/>
                  </a:moveTo>
                  <a:lnTo>
                    <a:pt x="0" y="11474017"/>
                  </a:lnTo>
                  <a:cubicBezTo>
                    <a:pt x="5080" y="11491797"/>
                    <a:pt x="21590" y="11504497"/>
                    <a:pt x="40640" y="11504497"/>
                  </a:cubicBezTo>
                  <a:lnTo>
                    <a:pt x="26112685" y="11504497"/>
                  </a:lnTo>
                  <a:cubicBezTo>
                    <a:pt x="26136817" y="11504497"/>
                    <a:pt x="26155867" y="11485447"/>
                    <a:pt x="26155867" y="11461317"/>
                  </a:cubicBezTo>
                  <a:lnTo>
                    <a:pt x="26155867" y="40640"/>
                  </a:lnTo>
                  <a:cubicBezTo>
                    <a:pt x="26155867" y="21590"/>
                    <a:pt x="26143167" y="6350"/>
                    <a:pt x="26126656" y="0"/>
                  </a:cubicBezTo>
                  <a:lnTo>
                    <a:pt x="26126656" y="11418137"/>
                  </a:lnTo>
                  <a:cubicBezTo>
                    <a:pt x="26126656" y="11448617"/>
                    <a:pt x="26101256" y="11474017"/>
                    <a:pt x="26070775" y="11474017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2700" y="12700"/>
              <a:ext cx="26158406" cy="11507037"/>
            </a:xfrm>
            <a:custGeom>
              <a:avLst/>
              <a:gdLst/>
              <a:ahLst/>
              <a:cxnLst/>
              <a:rect l="l" t="t" r="r" b="b"/>
              <a:pathLst>
                <a:path w="26158406" h="11507037">
                  <a:moveTo>
                    <a:pt x="43180" y="11507037"/>
                  </a:moveTo>
                  <a:lnTo>
                    <a:pt x="26115225" y="11507037"/>
                  </a:lnTo>
                  <a:cubicBezTo>
                    <a:pt x="26139356" y="11507037"/>
                    <a:pt x="26158406" y="11487987"/>
                    <a:pt x="26158406" y="11463857"/>
                  </a:cubicBezTo>
                  <a:lnTo>
                    <a:pt x="26158406" y="43180"/>
                  </a:lnTo>
                  <a:cubicBezTo>
                    <a:pt x="26158406" y="19050"/>
                    <a:pt x="26139356" y="0"/>
                    <a:pt x="26115225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11463857"/>
                  </a:lnTo>
                  <a:cubicBezTo>
                    <a:pt x="0" y="11487987"/>
                    <a:pt x="19050" y="11507037"/>
                    <a:pt x="43180" y="11507037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26225717" cy="11575617"/>
            </a:xfrm>
            <a:custGeom>
              <a:avLst/>
              <a:gdLst/>
              <a:ahLst/>
              <a:cxnLst/>
              <a:rect l="l" t="t" r="r" b="b"/>
              <a:pathLst>
                <a:path w="26225717" h="11575617">
                  <a:moveTo>
                    <a:pt x="26182535" y="44450"/>
                  </a:moveTo>
                  <a:cubicBezTo>
                    <a:pt x="26177456" y="19050"/>
                    <a:pt x="26154596" y="0"/>
                    <a:pt x="26127925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11476557"/>
                  </a:lnTo>
                  <a:cubicBezTo>
                    <a:pt x="0" y="11503227"/>
                    <a:pt x="17780" y="11524817"/>
                    <a:pt x="43180" y="11531167"/>
                  </a:cubicBezTo>
                  <a:cubicBezTo>
                    <a:pt x="48260" y="11556567"/>
                    <a:pt x="71120" y="11575617"/>
                    <a:pt x="97790" y="11575617"/>
                  </a:cubicBezTo>
                  <a:lnTo>
                    <a:pt x="26169835" y="11575617"/>
                  </a:lnTo>
                  <a:cubicBezTo>
                    <a:pt x="26200317" y="11575617"/>
                    <a:pt x="26225717" y="11550217"/>
                    <a:pt x="26225717" y="11519737"/>
                  </a:cubicBezTo>
                  <a:lnTo>
                    <a:pt x="26225717" y="99060"/>
                  </a:lnTo>
                  <a:cubicBezTo>
                    <a:pt x="26225717" y="72390"/>
                    <a:pt x="26207935" y="50800"/>
                    <a:pt x="26182535" y="44450"/>
                  </a:cubicBezTo>
                  <a:close/>
                  <a:moveTo>
                    <a:pt x="12700" y="11476557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26127925" y="12700"/>
                  </a:lnTo>
                  <a:cubicBezTo>
                    <a:pt x="26152056" y="12700"/>
                    <a:pt x="26171106" y="31750"/>
                    <a:pt x="26171106" y="55880"/>
                  </a:cubicBezTo>
                  <a:lnTo>
                    <a:pt x="26171106" y="11476557"/>
                  </a:lnTo>
                  <a:cubicBezTo>
                    <a:pt x="26171106" y="11500687"/>
                    <a:pt x="26152056" y="11519737"/>
                    <a:pt x="26127925" y="11519737"/>
                  </a:cubicBezTo>
                  <a:lnTo>
                    <a:pt x="55880" y="11519737"/>
                  </a:lnTo>
                  <a:cubicBezTo>
                    <a:pt x="31750" y="11519737"/>
                    <a:pt x="12700" y="11500687"/>
                    <a:pt x="12700" y="11476557"/>
                  </a:cubicBezTo>
                  <a:close/>
                  <a:moveTo>
                    <a:pt x="26213017" y="11519737"/>
                  </a:moveTo>
                  <a:cubicBezTo>
                    <a:pt x="26213017" y="11543867"/>
                    <a:pt x="26193967" y="11562917"/>
                    <a:pt x="26169835" y="11562917"/>
                  </a:cubicBezTo>
                  <a:lnTo>
                    <a:pt x="97790" y="11562917"/>
                  </a:lnTo>
                  <a:cubicBezTo>
                    <a:pt x="78740" y="11562917"/>
                    <a:pt x="62230" y="11550217"/>
                    <a:pt x="57150" y="11532437"/>
                  </a:cubicBezTo>
                  <a:lnTo>
                    <a:pt x="26127925" y="11532437"/>
                  </a:lnTo>
                  <a:cubicBezTo>
                    <a:pt x="26158406" y="11532437"/>
                    <a:pt x="26183806" y="11507037"/>
                    <a:pt x="26183806" y="11476557"/>
                  </a:cubicBezTo>
                  <a:lnTo>
                    <a:pt x="26183806" y="58420"/>
                  </a:lnTo>
                  <a:cubicBezTo>
                    <a:pt x="26200317" y="64770"/>
                    <a:pt x="26213017" y="80010"/>
                    <a:pt x="26213017" y="99060"/>
                  </a:cubicBezTo>
                  <a:lnTo>
                    <a:pt x="26213017" y="11519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824532"/>
            <a:ext cx="8284149" cy="709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64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RoxboroughCF Bold"/>
              </a:rPr>
              <a:t>Understanding the dataset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39115" y="2789224"/>
            <a:ext cx="15209770" cy="5101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8152" lvl="1" indent="-364076" algn="l">
              <a:lnSpc>
                <a:spcPts val="5800"/>
              </a:lnSpc>
              <a:buFont typeface="Arial"/>
              <a:buChar char="•"/>
            </a:pPr>
            <a:r>
              <a:rPr lang="en-US" sz="3372" dirty="0">
                <a:solidFill>
                  <a:srgbClr val="000000"/>
                </a:solidFill>
                <a:latin typeface="Arimo Bold"/>
              </a:rPr>
              <a:t>We closely examined the distribution of various variables to understand their characteristics. </a:t>
            </a:r>
          </a:p>
          <a:p>
            <a:pPr marL="728152" lvl="1" indent="-364076" algn="l">
              <a:lnSpc>
                <a:spcPts val="5800"/>
              </a:lnSpc>
              <a:buFont typeface="Arial"/>
              <a:buChar char="•"/>
            </a:pPr>
            <a:r>
              <a:rPr lang="en-US" sz="3372" dirty="0">
                <a:solidFill>
                  <a:srgbClr val="000000"/>
                </a:solidFill>
                <a:latin typeface="Arimo Bold"/>
              </a:rPr>
              <a:t>To visualize the data effectively, we employed a range of graphical techniques, including bar charts, histograms, count plots, and box plots. </a:t>
            </a:r>
          </a:p>
          <a:p>
            <a:pPr marL="728152" lvl="1" indent="-364076" algn="l">
              <a:lnSpc>
                <a:spcPts val="5800"/>
              </a:lnSpc>
              <a:buFont typeface="Arial"/>
              <a:buChar char="•"/>
            </a:pPr>
            <a:r>
              <a:rPr lang="en-US" sz="3372" dirty="0">
                <a:solidFill>
                  <a:srgbClr val="000000"/>
                </a:solidFill>
                <a:latin typeface="Arimo Bold"/>
              </a:rPr>
              <a:t>We conducted a correlation analysis by creating a correlation heatmap.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094369"/>
            <a:ext cx="16230600" cy="7163931"/>
            <a:chOff x="0" y="0"/>
            <a:chExt cx="26225716" cy="11575617"/>
          </a:xfrm>
        </p:grpSpPr>
        <p:sp>
          <p:nvSpPr>
            <p:cNvPr id="3" name="Freeform 3"/>
            <p:cNvSpPr/>
            <p:nvPr/>
          </p:nvSpPr>
          <p:spPr>
            <a:xfrm>
              <a:off x="57150" y="58420"/>
              <a:ext cx="26155867" cy="11504497"/>
            </a:xfrm>
            <a:custGeom>
              <a:avLst/>
              <a:gdLst/>
              <a:ahLst/>
              <a:cxnLst/>
              <a:rect l="l" t="t" r="r" b="b"/>
              <a:pathLst>
                <a:path w="26155867" h="11504497">
                  <a:moveTo>
                    <a:pt x="26070775" y="11474017"/>
                  </a:moveTo>
                  <a:lnTo>
                    <a:pt x="0" y="11474017"/>
                  </a:lnTo>
                  <a:cubicBezTo>
                    <a:pt x="5080" y="11491797"/>
                    <a:pt x="21590" y="11504497"/>
                    <a:pt x="40640" y="11504497"/>
                  </a:cubicBezTo>
                  <a:lnTo>
                    <a:pt x="26112685" y="11504497"/>
                  </a:lnTo>
                  <a:cubicBezTo>
                    <a:pt x="26136817" y="11504497"/>
                    <a:pt x="26155867" y="11485447"/>
                    <a:pt x="26155867" y="11461317"/>
                  </a:cubicBezTo>
                  <a:lnTo>
                    <a:pt x="26155867" y="40640"/>
                  </a:lnTo>
                  <a:cubicBezTo>
                    <a:pt x="26155867" y="21590"/>
                    <a:pt x="26143167" y="6350"/>
                    <a:pt x="26126656" y="0"/>
                  </a:cubicBezTo>
                  <a:lnTo>
                    <a:pt x="26126656" y="11418137"/>
                  </a:lnTo>
                  <a:cubicBezTo>
                    <a:pt x="26126656" y="11448617"/>
                    <a:pt x="26101256" y="11474017"/>
                    <a:pt x="26070775" y="11474017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2700" y="12700"/>
              <a:ext cx="26158406" cy="11507037"/>
            </a:xfrm>
            <a:custGeom>
              <a:avLst/>
              <a:gdLst/>
              <a:ahLst/>
              <a:cxnLst/>
              <a:rect l="l" t="t" r="r" b="b"/>
              <a:pathLst>
                <a:path w="26158406" h="11507037">
                  <a:moveTo>
                    <a:pt x="43180" y="11507037"/>
                  </a:moveTo>
                  <a:lnTo>
                    <a:pt x="26115225" y="11507037"/>
                  </a:lnTo>
                  <a:cubicBezTo>
                    <a:pt x="26139356" y="11507037"/>
                    <a:pt x="26158406" y="11487987"/>
                    <a:pt x="26158406" y="11463857"/>
                  </a:cubicBezTo>
                  <a:lnTo>
                    <a:pt x="26158406" y="43180"/>
                  </a:lnTo>
                  <a:cubicBezTo>
                    <a:pt x="26158406" y="19050"/>
                    <a:pt x="26139356" y="0"/>
                    <a:pt x="26115225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11463857"/>
                  </a:lnTo>
                  <a:cubicBezTo>
                    <a:pt x="0" y="11487987"/>
                    <a:pt x="19050" y="11507037"/>
                    <a:pt x="43180" y="11507037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26225717" cy="11575617"/>
            </a:xfrm>
            <a:custGeom>
              <a:avLst/>
              <a:gdLst/>
              <a:ahLst/>
              <a:cxnLst/>
              <a:rect l="l" t="t" r="r" b="b"/>
              <a:pathLst>
                <a:path w="26225717" h="11575617">
                  <a:moveTo>
                    <a:pt x="26182535" y="44450"/>
                  </a:moveTo>
                  <a:cubicBezTo>
                    <a:pt x="26177456" y="19050"/>
                    <a:pt x="26154596" y="0"/>
                    <a:pt x="26127925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11476557"/>
                  </a:lnTo>
                  <a:cubicBezTo>
                    <a:pt x="0" y="11503227"/>
                    <a:pt x="17780" y="11524817"/>
                    <a:pt x="43180" y="11531167"/>
                  </a:cubicBezTo>
                  <a:cubicBezTo>
                    <a:pt x="48260" y="11556567"/>
                    <a:pt x="71120" y="11575617"/>
                    <a:pt x="97790" y="11575617"/>
                  </a:cubicBezTo>
                  <a:lnTo>
                    <a:pt x="26169835" y="11575617"/>
                  </a:lnTo>
                  <a:cubicBezTo>
                    <a:pt x="26200317" y="11575617"/>
                    <a:pt x="26225717" y="11550217"/>
                    <a:pt x="26225717" y="11519737"/>
                  </a:cubicBezTo>
                  <a:lnTo>
                    <a:pt x="26225717" y="99060"/>
                  </a:lnTo>
                  <a:cubicBezTo>
                    <a:pt x="26225717" y="72390"/>
                    <a:pt x="26207935" y="50800"/>
                    <a:pt x="26182535" y="44450"/>
                  </a:cubicBezTo>
                  <a:close/>
                  <a:moveTo>
                    <a:pt x="12700" y="11476557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26127925" y="12700"/>
                  </a:lnTo>
                  <a:cubicBezTo>
                    <a:pt x="26152056" y="12700"/>
                    <a:pt x="26171106" y="31750"/>
                    <a:pt x="26171106" y="55880"/>
                  </a:cubicBezTo>
                  <a:lnTo>
                    <a:pt x="26171106" y="11476557"/>
                  </a:lnTo>
                  <a:cubicBezTo>
                    <a:pt x="26171106" y="11500687"/>
                    <a:pt x="26152056" y="11519737"/>
                    <a:pt x="26127925" y="11519737"/>
                  </a:cubicBezTo>
                  <a:lnTo>
                    <a:pt x="55880" y="11519737"/>
                  </a:lnTo>
                  <a:cubicBezTo>
                    <a:pt x="31750" y="11519737"/>
                    <a:pt x="12700" y="11500687"/>
                    <a:pt x="12700" y="11476557"/>
                  </a:cubicBezTo>
                  <a:close/>
                  <a:moveTo>
                    <a:pt x="26213017" y="11519737"/>
                  </a:moveTo>
                  <a:cubicBezTo>
                    <a:pt x="26213017" y="11543867"/>
                    <a:pt x="26193967" y="11562917"/>
                    <a:pt x="26169835" y="11562917"/>
                  </a:cubicBezTo>
                  <a:lnTo>
                    <a:pt x="97790" y="11562917"/>
                  </a:lnTo>
                  <a:cubicBezTo>
                    <a:pt x="78740" y="11562917"/>
                    <a:pt x="62230" y="11550217"/>
                    <a:pt x="57150" y="11532437"/>
                  </a:cubicBezTo>
                  <a:lnTo>
                    <a:pt x="26127925" y="11532437"/>
                  </a:lnTo>
                  <a:cubicBezTo>
                    <a:pt x="26158406" y="11532437"/>
                    <a:pt x="26183806" y="11507037"/>
                    <a:pt x="26183806" y="11476557"/>
                  </a:cubicBezTo>
                  <a:lnTo>
                    <a:pt x="26183806" y="58420"/>
                  </a:lnTo>
                  <a:cubicBezTo>
                    <a:pt x="26200317" y="64770"/>
                    <a:pt x="26213017" y="80010"/>
                    <a:pt x="26213017" y="99060"/>
                  </a:cubicBezTo>
                  <a:lnTo>
                    <a:pt x="26213017" y="11519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283908" y="1038225"/>
            <a:ext cx="15720185" cy="709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64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RoxboroughCF Bold"/>
              </a:rPr>
              <a:t>Data Cleaning, Preprocessing and Feature Selection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296787"/>
            <a:ext cx="16230600" cy="6568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8152" lvl="1" indent="-364076" algn="l">
              <a:lnSpc>
                <a:spcPts val="5800"/>
              </a:lnSpc>
              <a:buFont typeface="Arial"/>
              <a:buChar char="•"/>
            </a:pPr>
            <a:r>
              <a:rPr lang="en-US" sz="3372">
                <a:solidFill>
                  <a:srgbClr val="000000"/>
                </a:solidFill>
                <a:latin typeface="Arimo Bold"/>
              </a:rPr>
              <a:t>We found that there were no missing values.</a:t>
            </a:r>
          </a:p>
          <a:p>
            <a:pPr marL="728152" lvl="1" indent="-364076" algn="l">
              <a:lnSpc>
                <a:spcPts val="5800"/>
              </a:lnSpc>
              <a:buFont typeface="Arial"/>
              <a:buChar char="•"/>
            </a:pPr>
            <a:r>
              <a:rPr lang="en-US" sz="3372">
                <a:solidFill>
                  <a:srgbClr val="000000"/>
                </a:solidFill>
                <a:latin typeface="Arimo Bold"/>
              </a:rPr>
              <a:t>To prepare the data for machine learning models, we converted categorical variables into a suitable format using label encoding. </a:t>
            </a:r>
          </a:p>
          <a:p>
            <a:pPr marL="728152" lvl="1" indent="-364076" algn="l">
              <a:lnSpc>
                <a:spcPts val="5800"/>
              </a:lnSpc>
              <a:buFont typeface="Arial"/>
              <a:buChar char="•"/>
            </a:pPr>
            <a:r>
              <a:rPr lang="en-US" sz="3372">
                <a:solidFill>
                  <a:srgbClr val="000000"/>
                </a:solidFill>
                <a:latin typeface="Arimo Bold"/>
              </a:rPr>
              <a:t>To address imbalances in the dataset, we applied the oversampling technique.</a:t>
            </a:r>
          </a:p>
          <a:p>
            <a:pPr marL="728152" lvl="1" indent="-364076" algn="l">
              <a:lnSpc>
                <a:spcPts val="5800"/>
              </a:lnSpc>
              <a:buFont typeface="Arial"/>
              <a:buChar char="•"/>
            </a:pPr>
            <a:r>
              <a:rPr lang="en-US" sz="3372">
                <a:solidFill>
                  <a:srgbClr val="000000"/>
                </a:solidFill>
                <a:latin typeface="Arimo Bold"/>
              </a:rPr>
              <a:t>Numerical features were standardized through feature scaling to ensure uniformity across the dataset. </a:t>
            </a:r>
          </a:p>
          <a:p>
            <a:pPr marL="728152" lvl="1" indent="-364076" algn="l">
              <a:lnSpc>
                <a:spcPts val="5800"/>
              </a:lnSpc>
              <a:buFont typeface="Arial"/>
              <a:buChar char="•"/>
            </a:pPr>
            <a:r>
              <a:rPr lang="en-US" sz="3372">
                <a:solidFill>
                  <a:srgbClr val="000000"/>
                </a:solidFill>
                <a:latin typeface="Arimo Bold"/>
              </a:rPr>
              <a:t>We performed feature engineering to create new features, which provided deeper insights and enhanced the analytical capabilities of our models.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094369"/>
            <a:ext cx="16230600" cy="7163931"/>
            <a:chOff x="0" y="0"/>
            <a:chExt cx="26225716" cy="11575617"/>
          </a:xfrm>
        </p:grpSpPr>
        <p:sp>
          <p:nvSpPr>
            <p:cNvPr id="3" name="Freeform 3"/>
            <p:cNvSpPr/>
            <p:nvPr/>
          </p:nvSpPr>
          <p:spPr>
            <a:xfrm>
              <a:off x="57150" y="58420"/>
              <a:ext cx="26155867" cy="11504497"/>
            </a:xfrm>
            <a:custGeom>
              <a:avLst/>
              <a:gdLst/>
              <a:ahLst/>
              <a:cxnLst/>
              <a:rect l="l" t="t" r="r" b="b"/>
              <a:pathLst>
                <a:path w="26155867" h="11504497">
                  <a:moveTo>
                    <a:pt x="26070775" y="11474017"/>
                  </a:moveTo>
                  <a:lnTo>
                    <a:pt x="0" y="11474017"/>
                  </a:lnTo>
                  <a:cubicBezTo>
                    <a:pt x="5080" y="11491797"/>
                    <a:pt x="21590" y="11504497"/>
                    <a:pt x="40640" y="11504497"/>
                  </a:cubicBezTo>
                  <a:lnTo>
                    <a:pt x="26112685" y="11504497"/>
                  </a:lnTo>
                  <a:cubicBezTo>
                    <a:pt x="26136817" y="11504497"/>
                    <a:pt x="26155867" y="11485447"/>
                    <a:pt x="26155867" y="11461317"/>
                  </a:cubicBezTo>
                  <a:lnTo>
                    <a:pt x="26155867" y="40640"/>
                  </a:lnTo>
                  <a:cubicBezTo>
                    <a:pt x="26155867" y="21590"/>
                    <a:pt x="26143167" y="6350"/>
                    <a:pt x="26126656" y="0"/>
                  </a:cubicBezTo>
                  <a:lnTo>
                    <a:pt x="26126656" y="11418137"/>
                  </a:lnTo>
                  <a:cubicBezTo>
                    <a:pt x="26126656" y="11448617"/>
                    <a:pt x="26101256" y="11474017"/>
                    <a:pt x="26070775" y="11474017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2700" y="12700"/>
              <a:ext cx="26158406" cy="11507037"/>
            </a:xfrm>
            <a:custGeom>
              <a:avLst/>
              <a:gdLst/>
              <a:ahLst/>
              <a:cxnLst/>
              <a:rect l="l" t="t" r="r" b="b"/>
              <a:pathLst>
                <a:path w="26158406" h="11507037">
                  <a:moveTo>
                    <a:pt x="43180" y="11507037"/>
                  </a:moveTo>
                  <a:lnTo>
                    <a:pt x="26115225" y="11507037"/>
                  </a:lnTo>
                  <a:cubicBezTo>
                    <a:pt x="26139356" y="11507037"/>
                    <a:pt x="26158406" y="11487987"/>
                    <a:pt x="26158406" y="11463857"/>
                  </a:cubicBezTo>
                  <a:lnTo>
                    <a:pt x="26158406" y="43180"/>
                  </a:lnTo>
                  <a:cubicBezTo>
                    <a:pt x="26158406" y="19050"/>
                    <a:pt x="26139356" y="0"/>
                    <a:pt x="26115225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11463857"/>
                  </a:lnTo>
                  <a:cubicBezTo>
                    <a:pt x="0" y="11487987"/>
                    <a:pt x="19050" y="11507037"/>
                    <a:pt x="43180" y="11507037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26225717" cy="11575617"/>
            </a:xfrm>
            <a:custGeom>
              <a:avLst/>
              <a:gdLst/>
              <a:ahLst/>
              <a:cxnLst/>
              <a:rect l="l" t="t" r="r" b="b"/>
              <a:pathLst>
                <a:path w="26225717" h="11575617">
                  <a:moveTo>
                    <a:pt x="26182535" y="44450"/>
                  </a:moveTo>
                  <a:cubicBezTo>
                    <a:pt x="26177456" y="19050"/>
                    <a:pt x="26154596" y="0"/>
                    <a:pt x="26127925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11476557"/>
                  </a:lnTo>
                  <a:cubicBezTo>
                    <a:pt x="0" y="11503227"/>
                    <a:pt x="17780" y="11524817"/>
                    <a:pt x="43180" y="11531167"/>
                  </a:cubicBezTo>
                  <a:cubicBezTo>
                    <a:pt x="48260" y="11556567"/>
                    <a:pt x="71120" y="11575617"/>
                    <a:pt x="97790" y="11575617"/>
                  </a:cubicBezTo>
                  <a:lnTo>
                    <a:pt x="26169835" y="11575617"/>
                  </a:lnTo>
                  <a:cubicBezTo>
                    <a:pt x="26200317" y="11575617"/>
                    <a:pt x="26225717" y="11550217"/>
                    <a:pt x="26225717" y="11519737"/>
                  </a:cubicBezTo>
                  <a:lnTo>
                    <a:pt x="26225717" y="99060"/>
                  </a:lnTo>
                  <a:cubicBezTo>
                    <a:pt x="26225717" y="72390"/>
                    <a:pt x="26207935" y="50800"/>
                    <a:pt x="26182535" y="44450"/>
                  </a:cubicBezTo>
                  <a:close/>
                  <a:moveTo>
                    <a:pt x="12700" y="11476557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26127925" y="12700"/>
                  </a:lnTo>
                  <a:cubicBezTo>
                    <a:pt x="26152056" y="12700"/>
                    <a:pt x="26171106" y="31750"/>
                    <a:pt x="26171106" y="55880"/>
                  </a:cubicBezTo>
                  <a:lnTo>
                    <a:pt x="26171106" y="11476557"/>
                  </a:lnTo>
                  <a:cubicBezTo>
                    <a:pt x="26171106" y="11500687"/>
                    <a:pt x="26152056" y="11519737"/>
                    <a:pt x="26127925" y="11519737"/>
                  </a:cubicBezTo>
                  <a:lnTo>
                    <a:pt x="55880" y="11519737"/>
                  </a:lnTo>
                  <a:cubicBezTo>
                    <a:pt x="31750" y="11519737"/>
                    <a:pt x="12700" y="11500687"/>
                    <a:pt x="12700" y="11476557"/>
                  </a:cubicBezTo>
                  <a:close/>
                  <a:moveTo>
                    <a:pt x="26213017" y="11519737"/>
                  </a:moveTo>
                  <a:cubicBezTo>
                    <a:pt x="26213017" y="11543867"/>
                    <a:pt x="26193967" y="11562917"/>
                    <a:pt x="26169835" y="11562917"/>
                  </a:cubicBezTo>
                  <a:lnTo>
                    <a:pt x="97790" y="11562917"/>
                  </a:lnTo>
                  <a:cubicBezTo>
                    <a:pt x="78740" y="11562917"/>
                    <a:pt x="62230" y="11550217"/>
                    <a:pt x="57150" y="11532437"/>
                  </a:cubicBezTo>
                  <a:lnTo>
                    <a:pt x="26127925" y="11532437"/>
                  </a:lnTo>
                  <a:cubicBezTo>
                    <a:pt x="26158406" y="11532437"/>
                    <a:pt x="26183806" y="11507037"/>
                    <a:pt x="26183806" y="11476557"/>
                  </a:cubicBezTo>
                  <a:lnTo>
                    <a:pt x="26183806" y="58420"/>
                  </a:lnTo>
                  <a:cubicBezTo>
                    <a:pt x="26200317" y="64770"/>
                    <a:pt x="26213017" y="80010"/>
                    <a:pt x="26213017" y="99060"/>
                  </a:cubicBezTo>
                  <a:lnTo>
                    <a:pt x="26213017" y="11519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602108" y="678888"/>
            <a:ext cx="15083784" cy="709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64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RoxboroughCF Bold"/>
              </a:rPr>
              <a:t>Model Selection, Creating Pipeline and Deployment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296787"/>
            <a:ext cx="16230600" cy="6568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8152" lvl="1" indent="-364076" algn="l">
              <a:lnSpc>
                <a:spcPts val="5800"/>
              </a:lnSpc>
              <a:buFont typeface="Arial"/>
              <a:buChar char="•"/>
            </a:pPr>
            <a:r>
              <a:rPr lang="en-US" sz="3372">
                <a:solidFill>
                  <a:srgbClr val="000000"/>
                </a:solidFill>
                <a:latin typeface="Arimo Bold"/>
              </a:rPr>
              <a:t>We evaluated several models, including Logistic Regression, Random Forest, and Neural Networks, to determine the best fit for our data. </a:t>
            </a:r>
          </a:p>
          <a:p>
            <a:pPr marL="728152" lvl="1" indent="-364076" algn="l">
              <a:lnSpc>
                <a:spcPts val="5800"/>
              </a:lnSpc>
              <a:buFont typeface="Arial"/>
              <a:buChar char="•"/>
            </a:pPr>
            <a:r>
              <a:rPr lang="en-US" sz="3372">
                <a:solidFill>
                  <a:srgbClr val="000000"/>
                </a:solidFill>
                <a:latin typeface="Arimo Bold"/>
              </a:rPr>
              <a:t>Based on key metrics such as accuracy, F1-score, and ROC AUC, we selected the Random Forest model. </a:t>
            </a:r>
          </a:p>
          <a:p>
            <a:pPr marL="728152" lvl="1" indent="-364076" algn="l">
              <a:lnSpc>
                <a:spcPts val="5800"/>
              </a:lnSpc>
              <a:buFont typeface="Arial"/>
              <a:buChar char="•"/>
            </a:pPr>
            <a:r>
              <a:rPr lang="en-US" sz="3372">
                <a:solidFill>
                  <a:srgbClr val="000000"/>
                </a:solidFill>
                <a:latin typeface="Arimo Bold"/>
              </a:rPr>
              <a:t>To further enhance its performance, we optimized the model through hyperparameter tuning. </a:t>
            </a:r>
          </a:p>
          <a:p>
            <a:pPr marL="728152" lvl="1" indent="-364076" algn="l">
              <a:lnSpc>
                <a:spcPts val="5800"/>
              </a:lnSpc>
              <a:buFont typeface="Arial"/>
              <a:buChar char="•"/>
            </a:pPr>
            <a:r>
              <a:rPr lang="en-US" sz="3372">
                <a:solidFill>
                  <a:srgbClr val="000000"/>
                </a:solidFill>
                <a:latin typeface="Arimo Bold"/>
              </a:rPr>
              <a:t>To ensure readability and maintain consistency, we developed a pipeline. </a:t>
            </a:r>
          </a:p>
          <a:p>
            <a:pPr marL="728152" lvl="1" indent="-364076" algn="l">
              <a:lnSpc>
                <a:spcPts val="5800"/>
              </a:lnSpc>
              <a:buFont typeface="Arial"/>
              <a:buChar char="•"/>
            </a:pPr>
            <a:r>
              <a:rPr lang="en-US" sz="3372">
                <a:solidFill>
                  <a:srgbClr val="000000"/>
                </a:solidFill>
                <a:latin typeface="Arimo Bold"/>
              </a:rPr>
              <a:t>Finally, we deployed the model using a Streamlit web application, providing a simple user interface for users to interact with the model.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05212" y="3334922"/>
            <a:ext cx="10477575" cy="3617156"/>
            <a:chOff x="0" y="0"/>
            <a:chExt cx="16929867" cy="5844670"/>
          </a:xfrm>
        </p:grpSpPr>
        <p:sp>
          <p:nvSpPr>
            <p:cNvPr id="3" name="Freeform 3"/>
            <p:cNvSpPr/>
            <p:nvPr/>
          </p:nvSpPr>
          <p:spPr>
            <a:xfrm>
              <a:off x="57150" y="58420"/>
              <a:ext cx="16860017" cy="5773550"/>
            </a:xfrm>
            <a:custGeom>
              <a:avLst/>
              <a:gdLst/>
              <a:ahLst/>
              <a:cxnLst/>
              <a:rect l="l" t="t" r="r" b="b"/>
              <a:pathLst>
                <a:path w="16860017" h="5773550">
                  <a:moveTo>
                    <a:pt x="16774928" y="5743070"/>
                  </a:moveTo>
                  <a:lnTo>
                    <a:pt x="0" y="5743070"/>
                  </a:lnTo>
                  <a:cubicBezTo>
                    <a:pt x="5080" y="5760850"/>
                    <a:pt x="21590" y="5773550"/>
                    <a:pt x="40640" y="5773550"/>
                  </a:cubicBezTo>
                  <a:lnTo>
                    <a:pt x="16816837" y="5773550"/>
                  </a:lnTo>
                  <a:cubicBezTo>
                    <a:pt x="16840967" y="5773550"/>
                    <a:pt x="16860017" y="5754500"/>
                    <a:pt x="16860017" y="5730370"/>
                  </a:cubicBezTo>
                  <a:lnTo>
                    <a:pt x="16860017" y="40640"/>
                  </a:lnTo>
                  <a:cubicBezTo>
                    <a:pt x="16860017" y="21590"/>
                    <a:pt x="16847317" y="6350"/>
                    <a:pt x="16830807" y="0"/>
                  </a:cubicBezTo>
                  <a:lnTo>
                    <a:pt x="16830807" y="5687190"/>
                  </a:lnTo>
                  <a:cubicBezTo>
                    <a:pt x="16830807" y="5717670"/>
                    <a:pt x="16805407" y="5743070"/>
                    <a:pt x="16774928" y="574307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2700" y="12700"/>
              <a:ext cx="16862557" cy="5776090"/>
            </a:xfrm>
            <a:custGeom>
              <a:avLst/>
              <a:gdLst/>
              <a:ahLst/>
              <a:cxnLst/>
              <a:rect l="l" t="t" r="r" b="b"/>
              <a:pathLst>
                <a:path w="16862557" h="5776090">
                  <a:moveTo>
                    <a:pt x="43180" y="5776090"/>
                  </a:moveTo>
                  <a:lnTo>
                    <a:pt x="16819378" y="5776090"/>
                  </a:lnTo>
                  <a:cubicBezTo>
                    <a:pt x="16843507" y="5776090"/>
                    <a:pt x="16862557" y="5757040"/>
                    <a:pt x="16862557" y="5732910"/>
                  </a:cubicBezTo>
                  <a:lnTo>
                    <a:pt x="16862557" y="43180"/>
                  </a:lnTo>
                  <a:cubicBezTo>
                    <a:pt x="16862557" y="19050"/>
                    <a:pt x="16843507" y="0"/>
                    <a:pt x="16819378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5732910"/>
                  </a:lnTo>
                  <a:cubicBezTo>
                    <a:pt x="0" y="5757040"/>
                    <a:pt x="19050" y="5776090"/>
                    <a:pt x="43180" y="577609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6929867" cy="5844670"/>
            </a:xfrm>
            <a:custGeom>
              <a:avLst/>
              <a:gdLst/>
              <a:ahLst/>
              <a:cxnLst/>
              <a:rect l="l" t="t" r="r" b="b"/>
              <a:pathLst>
                <a:path w="16929867" h="5844670">
                  <a:moveTo>
                    <a:pt x="16886687" y="44450"/>
                  </a:moveTo>
                  <a:cubicBezTo>
                    <a:pt x="16881607" y="19050"/>
                    <a:pt x="16858748" y="0"/>
                    <a:pt x="16832078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5745610"/>
                  </a:lnTo>
                  <a:cubicBezTo>
                    <a:pt x="0" y="5772280"/>
                    <a:pt x="17780" y="5793870"/>
                    <a:pt x="43180" y="5800220"/>
                  </a:cubicBezTo>
                  <a:cubicBezTo>
                    <a:pt x="48260" y="5825620"/>
                    <a:pt x="71120" y="5844670"/>
                    <a:pt x="97790" y="5844670"/>
                  </a:cubicBezTo>
                  <a:lnTo>
                    <a:pt x="16873987" y="5844670"/>
                  </a:lnTo>
                  <a:cubicBezTo>
                    <a:pt x="16904467" y="5844670"/>
                    <a:pt x="16929867" y="5819270"/>
                    <a:pt x="16929867" y="5788790"/>
                  </a:cubicBezTo>
                  <a:lnTo>
                    <a:pt x="16929867" y="99060"/>
                  </a:lnTo>
                  <a:cubicBezTo>
                    <a:pt x="16929867" y="72390"/>
                    <a:pt x="16912087" y="50800"/>
                    <a:pt x="16886687" y="44450"/>
                  </a:cubicBezTo>
                  <a:close/>
                  <a:moveTo>
                    <a:pt x="12700" y="5745610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6832078" y="12700"/>
                  </a:lnTo>
                  <a:cubicBezTo>
                    <a:pt x="16856207" y="12700"/>
                    <a:pt x="16875257" y="31750"/>
                    <a:pt x="16875257" y="55880"/>
                  </a:cubicBezTo>
                  <a:lnTo>
                    <a:pt x="16875257" y="5745610"/>
                  </a:lnTo>
                  <a:cubicBezTo>
                    <a:pt x="16875257" y="5769740"/>
                    <a:pt x="16856207" y="5788790"/>
                    <a:pt x="16832078" y="5788790"/>
                  </a:cubicBezTo>
                  <a:lnTo>
                    <a:pt x="55880" y="5788790"/>
                  </a:lnTo>
                  <a:cubicBezTo>
                    <a:pt x="31750" y="5788790"/>
                    <a:pt x="12700" y="5769740"/>
                    <a:pt x="12700" y="5745610"/>
                  </a:cubicBezTo>
                  <a:close/>
                  <a:moveTo>
                    <a:pt x="16917167" y="5788790"/>
                  </a:moveTo>
                  <a:cubicBezTo>
                    <a:pt x="16917167" y="5812920"/>
                    <a:pt x="16898117" y="5831970"/>
                    <a:pt x="16873987" y="5831970"/>
                  </a:cubicBezTo>
                  <a:lnTo>
                    <a:pt x="97790" y="5831970"/>
                  </a:lnTo>
                  <a:cubicBezTo>
                    <a:pt x="78740" y="5831970"/>
                    <a:pt x="62230" y="5819270"/>
                    <a:pt x="57150" y="5801490"/>
                  </a:cubicBezTo>
                  <a:lnTo>
                    <a:pt x="16832078" y="5801490"/>
                  </a:lnTo>
                  <a:cubicBezTo>
                    <a:pt x="16862557" y="5801490"/>
                    <a:pt x="16887957" y="5776090"/>
                    <a:pt x="16887957" y="5745610"/>
                  </a:cubicBezTo>
                  <a:lnTo>
                    <a:pt x="16887957" y="58420"/>
                  </a:lnTo>
                  <a:cubicBezTo>
                    <a:pt x="16904467" y="64770"/>
                    <a:pt x="16917167" y="80010"/>
                    <a:pt x="16917167" y="99060"/>
                  </a:cubicBezTo>
                  <a:lnTo>
                    <a:pt x="16917167" y="5788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076995" y="4141448"/>
            <a:ext cx="10134010" cy="1737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17"/>
              </a:lnSpc>
            </a:pPr>
            <a:r>
              <a:rPr lang="en-US" sz="12469">
                <a:solidFill>
                  <a:srgbClr val="000000"/>
                </a:solidFill>
                <a:latin typeface="RoxboroughCF Bold"/>
              </a:rPr>
              <a:t>Thank you!</a:t>
            </a:r>
          </a:p>
        </p:txBody>
      </p:sp>
      <p:sp>
        <p:nvSpPr>
          <p:cNvPr id="7" name="Freeform 7"/>
          <p:cNvSpPr/>
          <p:nvPr/>
        </p:nvSpPr>
        <p:spPr>
          <a:xfrm rot="1043947">
            <a:off x="10108581" y="4107050"/>
            <a:ext cx="3333611" cy="2072900"/>
          </a:xfrm>
          <a:custGeom>
            <a:avLst/>
            <a:gdLst/>
            <a:ahLst/>
            <a:cxnLst/>
            <a:rect l="l" t="t" r="r" b="b"/>
            <a:pathLst>
              <a:path w="3333611" h="2072900">
                <a:moveTo>
                  <a:pt x="0" y="0"/>
                </a:moveTo>
                <a:lnTo>
                  <a:pt x="3333611" y="0"/>
                </a:lnTo>
                <a:lnTo>
                  <a:pt x="3333611" y="2072900"/>
                </a:lnTo>
                <a:lnTo>
                  <a:pt x="0" y="2072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 rot="280502">
            <a:off x="12254977" y="6235399"/>
            <a:ext cx="1897924" cy="2010179"/>
            <a:chOff x="0" y="0"/>
            <a:chExt cx="2530566" cy="2680239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140265"/>
              <a:ext cx="2530566" cy="2539973"/>
              <a:chOff x="0" y="0"/>
              <a:chExt cx="1708150" cy="17145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0160" y="16510"/>
                <a:ext cx="1685290" cy="1686560"/>
              </a:xfrm>
              <a:custGeom>
                <a:avLst/>
                <a:gdLst/>
                <a:ahLst/>
                <a:cxnLst/>
                <a:rect l="l" t="t" r="r" b="b"/>
                <a:pathLst>
                  <a:path w="1685290" h="1686560">
                    <a:moveTo>
                      <a:pt x="1685290" y="1686560"/>
                    </a:moveTo>
                    <a:lnTo>
                      <a:pt x="0" y="1678940"/>
                    </a:lnTo>
                    <a:lnTo>
                      <a:pt x="0" y="598170"/>
                    </a:lnTo>
                    <a:lnTo>
                      <a:pt x="17780" y="19050"/>
                    </a:lnTo>
                    <a:lnTo>
                      <a:pt x="838200" y="0"/>
                    </a:lnTo>
                    <a:lnTo>
                      <a:pt x="1666240" y="5080"/>
                    </a:lnTo>
                    <a:close/>
                  </a:path>
                </a:pathLst>
              </a:custGeom>
              <a:solidFill>
                <a:srgbClr val="84EBEB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11"/>
              <p:cNvSpPr/>
              <p:nvPr/>
            </p:nvSpPr>
            <p:spPr>
              <a:xfrm>
                <a:off x="-3810" y="0"/>
                <a:ext cx="1714500" cy="1713230"/>
              </a:xfrm>
              <a:custGeom>
                <a:avLst/>
                <a:gdLst/>
                <a:ahLst/>
                <a:cxnLst/>
                <a:rect l="l" t="t" r="r" b="b"/>
                <a:pathLst>
                  <a:path w="1714500" h="1713230">
                    <a:moveTo>
                      <a:pt x="1680210" y="21590"/>
                    </a:moveTo>
                    <a:cubicBezTo>
                      <a:pt x="1681480" y="34290"/>
                      <a:pt x="1681480" y="44450"/>
                      <a:pt x="1682750" y="54610"/>
                    </a:cubicBezTo>
                    <a:cubicBezTo>
                      <a:pt x="1685290" y="88900"/>
                      <a:pt x="1686560" y="124460"/>
                      <a:pt x="1689100" y="158750"/>
                    </a:cubicBezTo>
                    <a:cubicBezTo>
                      <a:pt x="1689100" y="208280"/>
                      <a:pt x="1701800" y="1184910"/>
                      <a:pt x="1708150" y="1234440"/>
                    </a:cubicBezTo>
                    <a:cubicBezTo>
                      <a:pt x="1714500" y="1309370"/>
                      <a:pt x="1710690" y="1385570"/>
                      <a:pt x="1710690" y="1460500"/>
                    </a:cubicBezTo>
                    <a:cubicBezTo>
                      <a:pt x="1710690" y="1526540"/>
                      <a:pt x="1711960" y="1587500"/>
                      <a:pt x="1713230" y="1652270"/>
                    </a:cubicBezTo>
                    <a:cubicBezTo>
                      <a:pt x="1713230" y="1673860"/>
                      <a:pt x="1713230" y="1687830"/>
                      <a:pt x="1713230" y="1711960"/>
                    </a:cubicBezTo>
                    <a:cubicBezTo>
                      <a:pt x="1690370" y="1711960"/>
                      <a:pt x="1670050" y="1713230"/>
                      <a:pt x="1649730" y="1711960"/>
                    </a:cubicBezTo>
                    <a:cubicBezTo>
                      <a:pt x="1567180" y="1706880"/>
                      <a:pt x="1483360" y="1713230"/>
                      <a:pt x="1400810" y="1708150"/>
                    </a:cubicBezTo>
                    <a:cubicBezTo>
                      <a:pt x="1351280" y="1704340"/>
                      <a:pt x="1303020" y="1706880"/>
                      <a:pt x="1253490" y="1704340"/>
                    </a:cubicBezTo>
                    <a:cubicBezTo>
                      <a:pt x="1230630" y="1703070"/>
                      <a:pt x="1207770" y="1701800"/>
                      <a:pt x="1184910" y="1700530"/>
                    </a:cubicBezTo>
                    <a:cubicBezTo>
                      <a:pt x="1170940" y="1700530"/>
                      <a:pt x="1158240" y="1701800"/>
                      <a:pt x="1144270" y="1701800"/>
                    </a:cubicBezTo>
                    <a:cubicBezTo>
                      <a:pt x="1108710" y="1700530"/>
                      <a:pt x="1010920" y="1701800"/>
                      <a:pt x="975360" y="1700530"/>
                    </a:cubicBezTo>
                    <a:cubicBezTo>
                      <a:pt x="949960" y="1699260"/>
                      <a:pt x="441960" y="1708150"/>
                      <a:pt x="416560" y="1706880"/>
                    </a:cubicBezTo>
                    <a:cubicBezTo>
                      <a:pt x="410210" y="1706880"/>
                      <a:pt x="402590" y="1708150"/>
                      <a:pt x="396240" y="1708150"/>
                    </a:cubicBezTo>
                    <a:cubicBezTo>
                      <a:pt x="381000" y="1708150"/>
                      <a:pt x="367030" y="1709420"/>
                      <a:pt x="351790" y="1709420"/>
                    </a:cubicBezTo>
                    <a:cubicBezTo>
                      <a:pt x="313690" y="1709420"/>
                      <a:pt x="276860" y="1708150"/>
                      <a:pt x="238760" y="1706880"/>
                    </a:cubicBezTo>
                    <a:cubicBezTo>
                      <a:pt x="215900" y="1705610"/>
                      <a:pt x="193040" y="1704340"/>
                      <a:pt x="171450" y="1703070"/>
                    </a:cubicBezTo>
                    <a:cubicBezTo>
                      <a:pt x="130810" y="1701800"/>
                      <a:pt x="90170" y="1700530"/>
                      <a:pt x="48260" y="1700530"/>
                    </a:cubicBezTo>
                    <a:cubicBezTo>
                      <a:pt x="38100" y="1700530"/>
                      <a:pt x="29210" y="1700530"/>
                      <a:pt x="19050" y="1699260"/>
                    </a:cubicBezTo>
                    <a:cubicBezTo>
                      <a:pt x="10160" y="1697990"/>
                      <a:pt x="5080" y="1691640"/>
                      <a:pt x="7620" y="1682750"/>
                    </a:cubicBezTo>
                    <a:cubicBezTo>
                      <a:pt x="16510" y="1651000"/>
                      <a:pt x="12700" y="1619250"/>
                      <a:pt x="11430" y="1586230"/>
                    </a:cubicBezTo>
                    <a:cubicBezTo>
                      <a:pt x="10160" y="1518920"/>
                      <a:pt x="6350" y="1452880"/>
                      <a:pt x="7620" y="1385570"/>
                    </a:cubicBezTo>
                    <a:cubicBezTo>
                      <a:pt x="5080" y="1301750"/>
                      <a:pt x="0" y="264160"/>
                      <a:pt x="7620" y="179070"/>
                    </a:cubicBezTo>
                    <a:cubicBezTo>
                      <a:pt x="8890" y="162560"/>
                      <a:pt x="7620" y="144780"/>
                      <a:pt x="8890" y="128270"/>
                    </a:cubicBezTo>
                    <a:cubicBezTo>
                      <a:pt x="10160" y="101600"/>
                      <a:pt x="12700" y="7239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58420" y="30480"/>
                      <a:pt x="78740" y="29210"/>
                    </a:cubicBezTo>
                    <a:cubicBezTo>
                      <a:pt x="113030" y="25400"/>
                      <a:pt x="147320" y="22860"/>
                      <a:pt x="182880" y="20320"/>
                    </a:cubicBezTo>
                    <a:cubicBezTo>
                      <a:pt x="207010" y="17780"/>
                      <a:pt x="231140" y="16510"/>
                      <a:pt x="254000" y="13970"/>
                    </a:cubicBezTo>
                    <a:cubicBezTo>
                      <a:pt x="276860" y="11430"/>
                      <a:pt x="300990" y="8890"/>
                      <a:pt x="323850" y="8890"/>
                    </a:cubicBezTo>
                    <a:cubicBezTo>
                      <a:pt x="349250" y="7620"/>
                      <a:pt x="374650" y="10160"/>
                      <a:pt x="400050" y="8890"/>
                    </a:cubicBezTo>
                    <a:cubicBezTo>
                      <a:pt x="431800" y="8890"/>
                      <a:pt x="1007110" y="6350"/>
                      <a:pt x="1038860" y="5080"/>
                    </a:cubicBezTo>
                    <a:cubicBezTo>
                      <a:pt x="1069340" y="3810"/>
                      <a:pt x="1099820" y="2540"/>
                      <a:pt x="1131570" y="2540"/>
                    </a:cubicBezTo>
                    <a:cubicBezTo>
                      <a:pt x="1183640" y="1270"/>
                      <a:pt x="1234440" y="0"/>
                      <a:pt x="1286510" y="0"/>
                    </a:cubicBezTo>
                    <a:cubicBezTo>
                      <a:pt x="1308100" y="0"/>
                      <a:pt x="1330960" y="2540"/>
                      <a:pt x="1352550" y="2540"/>
                    </a:cubicBezTo>
                    <a:cubicBezTo>
                      <a:pt x="1412240" y="3810"/>
                      <a:pt x="1473200" y="5080"/>
                      <a:pt x="1532890" y="7620"/>
                    </a:cubicBezTo>
                    <a:cubicBezTo>
                      <a:pt x="1564640" y="8890"/>
                      <a:pt x="1596390" y="12700"/>
                      <a:pt x="1628140" y="16510"/>
                    </a:cubicBezTo>
                    <a:cubicBezTo>
                      <a:pt x="1635760" y="16510"/>
                      <a:pt x="1643380" y="16510"/>
                      <a:pt x="1649730" y="16510"/>
                    </a:cubicBezTo>
                    <a:cubicBezTo>
                      <a:pt x="1661160" y="17780"/>
                      <a:pt x="1670050" y="20320"/>
                      <a:pt x="1680210" y="21590"/>
                    </a:cubicBezTo>
                    <a:close/>
                    <a:moveTo>
                      <a:pt x="1690370" y="1695450"/>
                    </a:moveTo>
                    <a:cubicBezTo>
                      <a:pt x="1691640" y="1678940"/>
                      <a:pt x="1692910" y="1666240"/>
                      <a:pt x="1692910" y="1653540"/>
                    </a:cubicBezTo>
                    <a:cubicBezTo>
                      <a:pt x="1691640" y="1581150"/>
                      <a:pt x="1690370" y="1513840"/>
                      <a:pt x="1690370" y="1441450"/>
                    </a:cubicBezTo>
                    <a:cubicBezTo>
                      <a:pt x="1690370" y="1408430"/>
                      <a:pt x="1692910" y="1375410"/>
                      <a:pt x="1691640" y="1342390"/>
                    </a:cubicBezTo>
                    <a:cubicBezTo>
                      <a:pt x="1691640" y="1311910"/>
                      <a:pt x="1690370" y="1280160"/>
                      <a:pt x="1689100" y="1249680"/>
                    </a:cubicBezTo>
                    <a:cubicBezTo>
                      <a:pt x="1684020" y="1202690"/>
                      <a:pt x="1672590" y="229870"/>
                      <a:pt x="1672590" y="182880"/>
                    </a:cubicBezTo>
                    <a:cubicBezTo>
                      <a:pt x="1670050" y="143510"/>
                      <a:pt x="1667510" y="102870"/>
                      <a:pt x="1664970" y="63500"/>
                    </a:cubicBezTo>
                    <a:cubicBezTo>
                      <a:pt x="1663700" y="44450"/>
                      <a:pt x="1662430" y="43180"/>
                      <a:pt x="1645920" y="41910"/>
                    </a:cubicBezTo>
                    <a:cubicBezTo>
                      <a:pt x="1642110" y="41910"/>
                      <a:pt x="1639570" y="41910"/>
                      <a:pt x="1635760" y="40640"/>
                    </a:cubicBezTo>
                    <a:cubicBezTo>
                      <a:pt x="1604010" y="36830"/>
                      <a:pt x="1570990" y="31750"/>
                      <a:pt x="1539240" y="30480"/>
                    </a:cubicBezTo>
                    <a:cubicBezTo>
                      <a:pt x="1461770" y="26670"/>
                      <a:pt x="1383030" y="25400"/>
                      <a:pt x="1305560" y="22860"/>
                    </a:cubicBezTo>
                    <a:cubicBezTo>
                      <a:pt x="1294130" y="22860"/>
                      <a:pt x="1281430" y="22860"/>
                      <a:pt x="1270000" y="22860"/>
                    </a:cubicBezTo>
                    <a:cubicBezTo>
                      <a:pt x="1250950" y="22860"/>
                      <a:pt x="1231900" y="22860"/>
                      <a:pt x="1214120" y="22860"/>
                    </a:cubicBezTo>
                    <a:cubicBezTo>
                      <a:pt x="1173480" y="22860"/>
                      <a:pt x="1132840" y="22860"/>
                      <a:pt x="1093470" y="24130"/>
                    </a:cubicBezTo>
                    <a:cubicBezTo>
                      <a:pt x="1059180" y="25400"/>
                      <a:pt x="481330" y="29210"/>
                      <a:pt x="447040" y="29210"/>
                    </a:cubicBezTo>
                    <a:cubicBezTo>
                      <a:pt x="391160" y="29210"/>
                      <a:pt x="335280" y="26670"/>
                      <a:pt x="279400" y="33020"/>
                    </a:cubicBezTo>
                    <a:cubicBezTo>
                      <a:pt x="250190" y="36830"/>
                      <a:pt x="222250" y="36830"/>
                      <a:pt x="194310" y="38100"/>
                    </a:cubicBezTo>
                    <a:cubicBezTo>
                      <a:pt x="146050" y="41910"/>
                      <a:pt x="97790" y="45720"/>
                      <a:pt x="49530" y="50800"/>
                    </a:cubicBezTo>
                    <a:cubicBezTo>
                      <a:pt x="36830" y="50800"/>
                      <a:pt x="34290" y="53340"/>
                      <a:pt x="33020" y="68580"/>
                    </a:cubicBezTo>
                    <a:cubicBezTo>
                      <a:pt x="31750" y="91440"/>
                      <a:pt x="31750" y="114300"/>
                      <a:pt x="30480" y="137160"/>
                    </a:cubicBezTo>
                    <a:cubicBezTo>
                      <a:pt x="29210" y="175260"/>
                      <a:pt x="26670" y="212090"/>
                      <a:pt x="25400" y="250190"/>
                    </a:cubicBezTo>
                    <a:cubicBezTo>
                      <a:pt x="20320" y="290830"/>
                      <a:pt x="26670" y="1283970"/>
                      <a:pt x="29210" y="1324610"/>
                    </a:cubicBezTo>
                    <a:cubicBezTo>
                      <a:pt x="29210" y="1367790"/>
                      <a:pt x="29210" y="1412240"/>
                      <a:pt x="30480" y="1455420"/>
                    </a:cubicBezTo>
                    <a:cubicBezTo>
                      <a:pt x="30480" y="1487170"/>
                      <a:pt x="33020" y="1518920"/>
                      <a:pt x="33020" y="1550670"/>
                    </a:cubicBezTo>
                    <a:cubicBezTo>
                      <a:pt x="33020" y="1584960"/>
                      <a:pt x="33020" y="1619250"/>
                      <a:pt x="31750" y="1653540"/>
                    </a:cubicBezTo>
                    <a:cubicBezTo>
                      <a:pt x="31750" y="1657350"/>
                      <a:pt x="31750" y="1659890"/>
                      <a:pt x="31750" y="1663700"/>
                    </a:cubicBezTo>
                    <a:cubicBezTo>
                      <a:pt x="31750" y="1673860"/>
                      <a:pt x="35560" y="1677670"/>
                      <a:pt x="44450" y="1677670"/>
                    </a:cubicBezTo>
                    <a:cubicBezTo>
                      <a:pt x="60960" y="1677670"/>
                      <a:pt x="78740" y="1678940"/>
                      <a:pt x="95250" y="1678940"/>
                    </a:cubicBezTo>
                    <a:cubicBezTo>
                      <a:pt x="119380" y="1678940"/>
                      <a:pt x="144780" y="1676400"/>
                      <a:pt x="168910" y="1678940"/>
                    </a:cubicBezTo>
                    <a:cubicBezTo>
                      <a:pt x="208280" y="1682750"/>
                      <a:pt x="247650" y="1685290"/>
                      <a:pt x="287020" y="1684020"/>
                    </a:cubicBezTo>
                    <a:cubicBezTo>
                      <a:pt x="312420" y="1682750"/>
                      <a:pt x="336550" y="1685290"/>
                      <a:pt x="361950" y="1685290"/>
                    </a:cubicBezTo>
                    <a:cubicBezTo>
                      <a:pt x="398780" y="1685290"/>
                      <a:pt x="435610" y="1684020"/>
                      <a:pt x="472440" y="1685290"/>
                    </a:cubicBezTo>
                    <a:cubicBezTo>
                      <a:pt x="527050" y="1686560"/>
                      <a:pt x="1126490" y="1676400"/>
                      <a:pt x="1182370" y="1678940"/>
                    </a:cubicBezTo>
                    <a:cubicBezTo>
                      <a:pt x="1206500" y="1680210"/>
                      <a:pt x="1230630" y="1681480"/>
                      <a:pt x="1253490" y="1681480"/>
                    </a:cubicBezTo>
                    <a:cubicBezTo>
                      <a:pt x="1295400" y="1684020"/>
                      <a:pt x="1336040" y="1680210"/>
                      <a:pt x="1377950" y="1684020"/>
                    </a:cubicBezTo>
                    <a:cubicBezTo>
                      <a:pt x="1412240" y="1686560"/>
                      <a:pt x="1446530" y="1686560"/>
                      <a:pt x="1480820" y="1689100"/>
                    </a:cubicBezTo>
                    <a:cubicBezTo>
                      <a:pt x="1531620" y="1692910"/>
                      <a:pt x="1582420" y="1695450"/>
                      <a:pt x="1633220" y="1696720"/>
                    </a:cubicBezTo>
                    <a:cubicBezTo>
                      <a:pt x="1652270" y="1696720"/>
                      <a:pt x="1670050" y="1695450"/>
                      <a:pt x="1690370" y="16954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269188" y="649206"/>
              <a:ext cx="2000744" cy="13719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22"/>
                </a:lnSpc>
              </a:pPr>
              <a:r>
                <a:rPr lang="en-US" sz="2300">
                  <a:solidFill>
                    <a:srgbClr val="000000"/>
                  </a:solidFill>
                  <a:latin typeface="Telegraf"/>
                </a:rPr>
                <a:t>Have</a:t>
              </a:r>
            </a:p>
            <a:p>
              <a:pPr marL="0" lvl="0" indent="0" algn="ctr">
                <a:lnSpc>
                  <a:spcPts val="2622"/>
                </a:lnSpc>
                <a:spcBef>
                  <a:spcPct val="0"/>
                </a:spcBef>
              </a:pPr>
              <a:r>
                <a:rPr lang="en-US" sz="2300">
                  <a:solidFill>
                    <a:srgbClr val="000000"/>
                  </a:solidFill>
                  <a:latin typeface="Telegraf"/>
                </a:rPr>
                <a:t>a good weekend!</a:t>
              </a:r>
            </a:p>
          </p:txBody>
        </p:sp>
        <p:sp>
          <p:nvSpPr>
            <p:cNvPr id="13" name="AutoShape 13"/>
            <p:cNvSpPr/>
            <p:nvPr/>
          </p:nvSpPr>
          <p:spPr>
            <a:xfrm rot="-201720">
              <a:off x="920712" y="20251"/>
              <a:ext cx="697696" cy="240028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 rot="-1203290">
            <a:off x="3454970" y="2696724"/>
            <a:ext cx="1244050" cy="1276396"/>
            <a:chOff x="0" y="0"/>
            <a:chExt cx="1658734" cy="170186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658734" cy="1701861"/>
            </a:xfrm>
            <a:custGeom>
              <a:avLst/>
              <a:gdLst/>
              <a:ahLst/>
              <a:cxnLst/>
              <a:rect l="l" t="t" r="r" b="b"/>
              <a:pathLst>
                <a:path w="1658734" h="1701861">
                  <a:moveTo>
                    <a:pt x="0" y="0"/>
                  </a:moveTo>
                  <a:lnTo>
                    <a:pt x="1658734" y="0"/>
                  </a:lnTo>
                  <a:lnTo>
                    <a:pt x="1658734" y="1701861"/>
                  </a:lnTo>
                  <a:lnTo>
                    <a:pt x="0" y="17018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02924" y="502530"/>
              <a:ext cx="1452886" cy="6968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955"/>
                </a:lnSpc>
                <a:spcBef>
                  <a:spcPct val="0"/>
                </a:spcBef>
              </a:pPr>
              <a:r>
                <a:rPr lang="en-US" sz="1845" u="none">
                  <a:solidFill>
                    <a:srgbClr val="FFFFFF"/>
                  </a:solidFill>
                  <a:latin typeface="Telegraf Bold"/>
                </a:rPr>
                <a:t>KEEP</a:t>
              </a:r>
            </a:p>
            <a:p>
              <a:pPr marL="0" lvl="0" indent="0" algn="ctr">
                <a:lnSpc>
                  <a:spcPts val="1955"/>
                </a:lnSpc>
                <a:spcBef>
                  <a:spcPct val="0"/>
                </a:spcBef>
              </a:pPr>
              <a:r>
                <a:rPr lang="en-US" sz="1845" u="none">
                  <a:solidFill>
                    <a:srgbClr val="FFFFFF"/>
                  </a:solidFill>
                  <a:latin typeface="Telegraf Bold"/>
                </a:rPr>
                <a:t>GOING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460</Words>
  <Application>Microsoft Office PowerPoint</Application>
  <PresentationFormat>Özel</PresentationFormat>
  <Paragraphs>40</Paragraphs>
  <Slides>5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2" baseType="lpstr">
      <vt:lpstr>Telegraf</vt:lpstr>
      <vt:lpstr>RoxboroughCF Bold</vt:lpstr>
      <vt:lpstr>Calibri</vt:lpstr>
      <vt:lpstr>Arial</vt:lpstr>
      <vt:lpstr>Telegraf Bold</vt:lpstr>
      <vt:lpstr>Arimo Bold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442 FINAL PROJECT PRESENTATION</dc:title>
  <cp:lastModifiedBy>Gülay YILMAZ</cp:lastModifiedBy>
  <cp:revision>3</cp:revision>
  <dcterms:created xsi:type="dcterms:W3CDTF">2006-08-16T00:00:00Z</dcterms:created>
  <dcterms:modified xsi:type="dcterms:W3CDTF">2024-05-30T17:54:38Z</dcterms:modified>
  <dc:identifier>DAGGszuV2Sc</dc:identifier>
</cp:coreProperties>
</file>