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1" r:id="rId5"/>
    <p:sldId id="259" r:id="rId6"/>
    <p:sldId id="262" r:id="rId7"/>
    <p:sldId id="266" r:id="rId8"/>
    <p:sldId id="265" r:id="rId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FFFFF"/>
    <a:srgbClr val="203864"/>
    <a:srgbClr val="E4EDFD"/>
    <a:srgbClr val="FF0000"/>
    <a:srgbClr val="EE1E14"/>
    <a:srgbClr val="D0AF91"/>
    <a:srgbClr val="B883BA"/>
    <a:srgbClr val="F5EE5E"/>
    <a:srgbClr val="C6C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5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2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5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A2E2-490B-49F0-881C-BB6F538E0FF5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DE43-653A-492F-8C69-E3141DFA8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476600-67D4-CC02-C55A-C901B95153F5}"/>
              </a:ext>
            </a:extLst>
          </p:cNvPr>
          <p:cNvSpPr/>
          <p:nvPr/>
        </p:nvSpPr>
        <p:spPr>
          <a:xfrm>
            <a:off x="0" y="4438272"/>
            <a:ext cx="9144000" cy="12767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92DAD-1887-8D66-3AB2-624F4BD31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56" y="867833"/>
            <a:ext cx="7417163" cy="1989667"/>
          </a:xfrm>
          <a:effectLst/>
        </p:spPr>
        <p:txBody>
          <a:bodyPr/>
          <a:lstStyle/>
          <a:p>
            <a:pPr algn="l"/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반도체 운전 조건 </a:t>
            </a:r>
            <a:br>
              <a:rPr lang="en-US" altLang="ko-KR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</a:br>
            <a:r>
              <a:rPr lang="ko-KR" altLang="en-US" b="1" spc="3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최적화를 통한 </a:t>
            </a:r>
            <a:r>
              <a:rPr lang="ko-KR" altLang="en-US" b="1" spc="300" dirty="0" err="1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수율</a:t>
            </a:r>
            <a:r>
              <a:rPr lang="ko-KR" altLang="en-US" b="1" spc="300" dirty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향상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02437-4C27-09D8-CCFE-07DCC977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457" y="3444384"/>
            <a:ext cx="6858000" cy="822816"/>
          </a:xfrm>
        </p:spPr>
        <p:txBody>
          <a:bodyPr>
            <a:normAutofit/>
          </a:bodyPr>
          <a:lstStyle/>
          <a:p>
            <a:pPr algn="l"/>
            <a:r>
              <a:rPr lang="en-US" altLang="ko-KR" b="1" spc="-150" dirty="0">
                <a:latin typeface="+mn-ea"/>
              </a:rPr>
              <a:t>B3</a:t>
            </a:r>
            <a:r>
              <a:rPr lang="ko-KR" altLang="en-US" b="1" spc="-150" dirty="0">
                <a:latin typeface="+mn-ea"/>
              </a:rPr>
              <a:t>조</a:t>
            </a:r>
            <a:endParaRPr lang="en-US" altLang="ko-KR" b="1" spc="-150" dirty="0">
              <a:latin typeface="+mn-ea"/>
            </a:endParaRPr>
          </a:p>
          <a:p>
            <a:pPr algn="l"/>
            <a:r>
              <a:rPr lang="ko-KR" altLang="en-US" sz="1600" spc="-150" dirty="0" err="1">
                <a:latin typeface="+mn-ea"/>
              </a:rPr>
              <a:t>경수민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박정빈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우정아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윤석희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 err="1">
                <a:latin typeface="+mn-ea"/>
              </a:rPr>
              <a:t>정규섭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주연지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6687F-2541-2907-8B2A-7C26A025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71" y="2757790"/>
            <a:ext cx="2240643" cy="16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A80D7-93D7-6A65-F18B-732DB772F4E1}"/>
              </a:ext>
            </a:extLst>
          </p:cNvPr>
          <p:cNvSpPr txBox="1"/>
          <p:nvPr/>
        </p:nvSpPr>
        <p:spPr>
          <a:xfrm>
            <a:off x="4938849" y="87086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청년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 Big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Data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아카데미 </a:t>
            </a:r>
            <a:r>
              <a:rPr lang="en-US" altLang="ko-KR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23</a:t>
            </a:r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기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D37B8E6C-654E-521C-092D-65128B47EED5}"/>
              </a:ext>
            </a:extLst>
          </p:cNvPr>
          <p:cNvSpPr/>
          <p:nvPr/>
        </p:nvSpPr>
        <p:spPr>
          <a:xfrm>
            <a:off x="293914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02FAD5BB-D27F-69D9-3CF8-1813FC91281F}"/>
              </a:ext>
            </a:extLst>
          </p:cNvPr>
          <p:cNvSpPr/>
          <p:nvPr/>
        </p:nvSpPr>
        <p:spPr>
          <a:xfrm>
            <a:off x="816428" y="4438272"/>
            <a:ext cx="595086" cy="1276728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7829E80-7910-29DB-5354-C092E58C3F32}"/>
              </a:ext>
            </a:extLst>
          </p:cNvPr>
          <p:cNvSpPr/>
          <p:nvPr/>
        </p:nvSpPr>
        <p:spPr>
          <a:xfrm>
            <a:off x="293914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296B76A-F107-056A-0204-6EBEC5DB54D1}"/>
              </a:ext>
            </a:extLst>
          </p:cNvPr>
          <p:cNvSpPr/>
          <p:nvPr/>
        </p:nvSpPr>
        <p:spPr>
          <a:xfrm>
            <a:off x="816428" y="0"/>
            <a:ext cx="595086" cy="791029"/>
          </a:xfrm>
          <a:prstGeom prst="chevron">
            <a:avLst>
              <a:gd name="adj" fmla="val 37805"/>
            </a:avLst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417" y="-116890"/>
            <a:ext cx="2462893" cy="1104636"/>
          </a:xfrm>
        </p:spPr>
        <p:txBody>
          <a:bodyPr/>
          <a:lstStyle/>
          <a:p>
            <a:r>
              <a:rPr lang="en-US" altLang="ko-KR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7DE30-34E1-5A55-16FD-8E145BA67C3D}"/>
              </a:ext>
            </a:extLst>
          </p:cNvPr>
          <p:cNvSpPr txBox="1"/>
          <p:nvPr/>
        </p:nvSpPr>
        <p:spPr>
          <a:xfrm>
            <a:off x="2072367" y="1054139"/>
            <a:ext cx="433977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사업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 특성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개선 기회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분석계획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시현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수행 모습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소감</a:t>
            </a:r>
            <a:endParaRPr lang="en-US" altLang="ko-KR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100A05-8B41-CD84-DC9B-295CD7A25415}"/>
              </a:ext>
            </a:extLst>
          </p:cNvPr>
          <p:cNvCxnSpPr>
            <a:cxnSpLocks/>
          </p:cNvCxnSpPr>
          <p:nvPr/>
        </p:nvCxnSpPr>
        <p:spPr>
          <a:xfrm>
            <a:off x="1669143" y="1114898"/>
            <a:ext cx="0" cy="409117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267AFF8D-ABD0-1111-806E-E333E1272EC0}"/>
              </a:ext>
            </a:extLst>
          </p:cNvPr>
          <p:cNvSpPr/>
          <p:nvPr/>
        </p:nvSpPr>
        <p:spPr>
          <a:xfrm>
            <a:off x="734568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D976DC5F-2BFD-B8C9-64B3-5F84F6D2AD9F}"/>
              </a:ext>
            </a:extLst>
          </p:cNvPr>
          <p:cNvSpPr/>
          <p:nvPr/>
        </p:nvSpPr>
        <p:spPr>
          <a:xfrm>
            <a:off x="8141970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A8900818-0726-D872-CC34-47A1EBF0F5F8}"/>
              </a:ext>
            </a:extLst>
          </p:cNvPr>
          <p:cNvSpPr/>
          <p:nvPr/>
        </p:nvSpPr>
        <p:spPr>
          <a:xfrm>
            <a:off x="573595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69F11834-1C80-701F-4F16-1652BCD63C60}"/>
              </a:ext>
            </a:extLst>
          </p:cNvPr>
          <p:cNvSpPr/>
          <p:nvPr/>
        </p:nvSpPr>
        <p:spPr>
          <a:xfrm>
            <a:off x="6532245" y="1321658"/>
            <a:ext cx="727710" cy="199359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2806247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반도체 공정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DB2A0C-AABF-5933-C795-AF544745C218}"/>
              </a:ext>
            </a:extLst>
          </p:cNvPr>
          <p:cNvGrpSpPr/>
          <p:nvPr/>
        </p:nvGrpSpPr>
        <p:grpSpPr>
          <a:xfrm>
            <a:off x="478970" y="2913745"/>
            <a:ext cx="8309430" cy="2807604"/>
            <a:chOff x="1306987" y="2041214"/>
            <a:chExt cx="9578025" cy="4582841"/>
          </a:xfrm>
        </p:grpSpPr>
        <p:pic>
          <p:nvPicPr>
            <p:cNvPr id="13" name="그림 12" descr="스크린샷, 직사각형, 라인, 도표이(가) 표시된 사진&#10;&#10;자동 생성된 설명">
              <a:extLst>
                <a:ext uri="{FF2B5EF4-FFF2-40B4-BE49-F238E27FC236}">
                  <a16:creationId xmlns:a16="http://schemas.microsoft.com/office/drawing/2014/main" id="{8A6E0E44-0548-B576-C4ED-92F0C30DB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2" t="29454" r="4685" b="16965"/>
            <a:stretch/>
          </p:blipFill>
          <p:spPr>
            <a:xfrm>
              <a:off x="1306987" y="2365942"/>
              <a:ext cx="9578025" cy="335753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CC37B1-7979-E959-C6CD-4E4E74D6BC30}"/>
                </a:ext>
              </a:extLst>
            </p:cNvPr>
            <p:cNvSpPr txBox="1"/>
            <p:nvPr/>
          </p:nvSpPr>
          <p:spPr>
            <a:xfrm>
              <a:off x="1369023" y="2041214"/>
              <a:ext cx="1364096" cy="92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웨이퍼제조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F716EA-7DD8-CB80-9817-42741C15350F}"/>
                </a:ext>
              </a:extLst>
            </p:cNvPr>
            <p:cNvSpPr txBox="1"/>
            <p:nvPr/>
          </p:nvSpPr>
          <p:spPr>
            <a:xfrm>
              <a:off x="2795155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산화공정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70CCE5-D6CD-7DC6-B88B-51F9B5E49161}"/>
                </a:ext>
              </a:extLst>
            </p:cNvPr>
            <p:cNvSpPr txBox="1"/>
            <p:nvPr/>
          </p:nvSpPr>
          <p:spPr>
            <a:xfrm>
              <a:off x="470335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포토공정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10041-B74F-7750-20B2-4354157E0216}"/>
                </a:ext>
              </a:extLst>
            </p:cNvPr>
            <p:cNvSpPr txBox="1"/>
            <p:nvPr/>
          </p:nvSpPr>
          <p:spPr>
            <a:xfrm>
              <a:off x="7677460" y="2041214"/>
              <a:ext cx="1364096" cy="51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식각공정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2D9B5-FAD1-1233-D4C7-61928773F23B}"/>
                </a:ext>
              </a:extLst>
            </p:cNvPr>
            <p:cNvSpPr txBox="1"/>
            <p:nvPr/>
          </p:nvSpPr>
          <p:spPr>
            <a:xfrm>
              <a:off x="8204775" y="5644409"/>
              <a:ext cx="1364096" cy="979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증착</a:t>
              </a:r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이온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주입공정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E7885-CCDD-F5B2-F9AF-4D3466449292}"/>
                </a:ext>
              </a:extLst>
            </p:cNvPr>
            <p:cNvSpPr txBox="1"/>
            <p:nvPr/>
          </p:nvSpPr>
          <p:spPr>
            <a:xfrm>
              <a:off x="5794085" y="5644410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금속 배선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50DC7-241E-2B9F-5D99-18DA939ED30D}"/>
                </a:ext>
              </a:extLst>
            </p:cNvPr>
            <p:cNvSpPr txBox="1"/>
            <p:nvPr/>
          </p:nvSpPr>
          <p:spPr>
            <a:xfrm>
              <a:off x="3383393" y="5657226"/>
              <a:ext cx="1364096" cy="427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EDS</a:t>
              </a:r>
              <a:r>
                <a:rPr lang="ko-KR" altLang="en-US" sz="11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02BAA-1D59-0A02-3A6B-D8BD9BBC0E7B}"/>
                </a:ext>
              </a:extLst>
            </p:cNvPr>
            <p:cNvSpPr txBox="1"/>
            <p:nvPr/>
          </p:nvSpPr>
          <p:spPr>
            <a:xfrm>
              <a:off x="1384876" y="5657226"/>
              <a:ext cx="1364096" cy="70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패키징공정</a:t>
              </a:r>
              <a:endParaRPr lang="en-US" altLang="ko-KR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482841-C95D-68AF-69EC-C1A079AFD70C}"/>
              </a:ext>
            </a:extLst>
          </p:cNvPr>
          <p:cNvGrpSpPr/>
          <p:nvPr/>
        </p:nvGrpSpPr>
        <p:grpSpPr>
          <a:xfrm>
            <a:off x="313047" y="873087"/>
            <a:ext cx="8591733" cy="1776893"/>
            <a:chOff x="274504" y="873087"/>
            <a:chExt cx="8591733" cy="17768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92EE89F-1F3D-40CF-37A6-C3324DDF4C1C}"/>
                </a:ext>
              </a:extLst>
            </p:cNvPr>
            <p:cNvGrpSpPr/>
            <p:nvPr/>
          </p:nvGrpSpPr>
          <p:grpSpPr>
            <a:xfrm>
              <a:off x="274504" y="873087"/>
              <a:ext cx="4010466" cy="1776893"/>
              <a:chOff x="274504" y="878091"/>
              <a:chExt cx="4010466" cy="177689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F4C8EF3-76E1-734B-8421-DF82F586014F}"/>
                  </a:ext>
                </a:extLst>
              </p:cNvPr>
              <p:cNvSpPr/>
              <p:nvPr/>
            </p:nvSpPr>
            <p:spPr>
              <a:xfrm>
                <a:off x="274504" y="878091"/>
                <a:ext cx="1335316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18EC-E136-2B4C-91DF-7C4C9817029C}"/>
                  </a:ext>
                </a:extLst>
              </p:cNvPr>
              <p:cNvSpPr txBox="1"/>
              <p:nvPr/>
            </p:nvSpPr>
            <p:spPr>
              <a:xfrm>
                <a:off x="305785" y="1397453"/>
                <a:ext cx="3949147" cy="1164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일정한 조건에서 전기전도성을 띄는 도체와 부도체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(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절연체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) 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사이의 물질</a:t>
                </a:r>
                <a:endParaRPr kumimoji="0" lang="en-US" altLang="ko-KR" sz="12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반도체 기업의 종류에는 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IDM,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칩리스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팹리스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</a:t>
                </a:r>
                <a:r>
                  <a:rPr kumimoji="0" lang="ko-KR" altLang="en-US" sz="1200" b="0" i="0" u="none" strike="noStrike" kern="120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파운더리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, OSAT</a:t>
                </a:r>
                <a:r>
                  <a:rPr kumimoji="0" lang="ko-KR" altLang="en-US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가 있다</a:t>
                </a:r>
                <a:r>
                  <a:rPr kumimoji="0" lang="en-US" altLang="ko-KR" sz="1200" b="0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. 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9519A35-C609-BAC6-DA24-BD957A78C391}"/>
                  </a:ext>
                </a:extLst>
              </p:cNvPr>
              <p:cNvSpPr/>
              <p:nvPr/>
            </p:nvSpPr>
            <p:spPr>
              <a:xfrm>
                <a:off x="277765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2A9D58E-8823-7A73-8B14-E320FD22BE1B}"/>
                </a:ext>
              </a:extLst>
            </p:cNvPr>
            <p:cNvGrpSpPr/>
            <p:nvPr/>
          </p:nvGrpSpPr>
          <p:grpSpPr>
            <a:xfrm>
              <a:off x="4859032" y="873087"/>
              <a:ext cx="4007205" cy="1776893"/>
              <a:chOff x="4859032" y="878091"/>
              <a:chExt cx="4007205" cy="177689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D043A3A-306C-93A2-D2E4-AF619E966F1B}"/>
                  </a:ext>
                </a:extLst>
              </p:cNvPr>
              <p:cNvSpPr/>
              <p:nvPr/>
            </p:nvSpPr>
            <p:spPr>
              <a:xfrm>
                <a:off x="4859032" y="878091"/>
                <a:ext cx="2177628" cy="435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반도체 기업 종류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BDE2AF-1543-4EEF-5EE4-3E337910BD45}"/>
                  </a:ext>
                </a:extLst>
              </p:cNvPr>
              <p:cNvSpPr/>
              <p:nvPr/>
            </p:nvSpPr>
            <p:spPr>
              <a:xfrm>
                <a:off x="4859032" y="1302602"/>
                <a:ext cx="4007205" cy="1352382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CABAD35-9674-E72D-67A3-1CBCB34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7735"/>
              </p:ext>
            </p:extLst>
          </p:nvPr>
        </p:nvGraphicFramePr>
        <p:xfrm>
          <a:off x="4897574" y="1300894"/>
          <a:ext cx="4007205" cy="134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1">
                  <a:extLst>
                    <a:ext uri="{9D8B030D-6E8A-4147-A177-3AD203B41FA5}">
                      <a16:colId xmlns:a16="http://schemas.microsoft.com/office/drawing/2014/main" val="4000786600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662308731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487274335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1045972382"/>
                    </a:ext>
                  </a:extLst>
                </a:gridCol>
                <a:gridCol w="801441">
                  <a:extLst>
                    <a:ext uri="{9D8B030D-6E8A-4147-A177-3AD203B41FA5}">
                      <a16:colId xmlns:a16="http://schemas.microsoft.com/office/drawing/2014/main" val="4186479364"/>
                    </a:ext>
                  </a:extLst>
                </a:gridCol>
              </a:tblGrid>
              <a:tr h="22357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웨이퍼 생산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패키징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판매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45720" marR="4572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945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IDM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91255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칩리스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24008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팹리스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213330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파운드리</a:t>
                      </a: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257841"/>
                  </a:ext>
                </a:extLst>
              </a:tr>
              <a:tr h="22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OSAT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988679"/>
                  </a:ext>
                </a:extLst>
              </a:tr>
            </a:tbl>
          </a:graphicData>
        </a:graphic>
      </p:graphicFrame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719E0D49-31D5-7039-E6D8-52785CCF1560}"/>
              </a:ext>
            </a:extLst>
          </p:cNvPr>
          <p:cNvSpPr/>
          <p:nvPr/>
        </p:nvSpPr>
        <p:spPr>
          <a:xfrm>
            <a:off x="5701665" y="1579269"/>
            <a:ext cx="3203114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D92581E8-4B11-DAFC-E7EA-004AF2490E7E}"/>
              </a:ext>
            </a:extLst>
          </p:cNvPr>
          <p:cNvSpPr/>
          <p:nvPr/>
        </p:nvSpPr>
        <p:spPr>
          <a:xfrm>
            <a:off x="5701665" y="1804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2C6BE030-49FA-2237-6373-54CE3D565ED5}"/>
              </a:ext>
            </a:extLst>
          </p:cNvPr>
          <p:cNvSpPr/>
          <p:nvPr/>
        </p:nvSpPr>
        <p:spPr>
          <a:xfrm>
            <a:off x="5701665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42BAF6D-6142-01AB-1CAC-BEA83D3A32A8}"/>
              </a:ext>
            </a:extLst>
          </p:cNvPr>
          <p:cNvSpPr/>
          <p:nvPr/>
        </p:nvSpPr>
        <p:spPr>
          <a:xfrm>
            <a:off x="8106727" y="2027586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FB329FA5-930B-B183-DF63-21CAF8515D5D}"/>
              </a:ext>
            </a:extLst>
          </p:cNvPr>
          <p:cNvSpPr/>
          <p:nvPr/>
        </p:nvSpPr>
        <p:spPr>
          <a:xfrm>
            <a:off x="7306627" y="2481777"/>
            <a:ext cx="790575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06898B97-3311-8FAE-43E8-5ACD9FF53D21}"/>
              </a:ext>
            </a:extLst>
          </p:cNvPr>
          <p:cNvSpPr/>
          <p:nvPr/>
        </p:nvSpPr>
        <p:spPr>
          <a:xfrm>
            <a:off x="6504305" y="2251988"/>
            <a:ext cx="1592897" cy="10451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추진 배경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BEBB23-B5A0-1C69-47B6-9D226789C6DA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차량에 사용되는 반도체 수요가 급속히 증가함에도 불구하고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당사의 매출 상승률은 감소함에 따라 지속적인 경쟁 우위 확보를 위한 </a:t>
            </a:r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수율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향상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06F042-057F-9574-640B-EAB71F8AEB5C}"/>
              </a:ext>
            </a:extLst>
          </p:cNvPr>
          <p:cNvSpPr/>
          <p:nvPr/>
        </p:nvSpPr>
        <p:spPr>
          <a:xfrm>
            <a:off x="319243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252B893B-8379-795E-8652-2343E1B5E4BC}"/>
              </a:ext>
            </a:extLst>
          </p:cNvPr>
          <p:cNvSpPr/>
          <p:nvPr/>
        </p:nvSpPr>
        <p:spPr>
          <a:xfrm>
            <a:off x="319243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차량용</a:t>
            </a:r>
            <a:r>
              <a:rPr kumimoji="0" lang="en-US" altLang="ko-KR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반도체 시장 규모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A441E7-DB7E-E3BC-1E2F-79C3B610EC88}"/>
              </a:ext>
            </a:extLst>
          </p:cNvPr>
          <p:cNvGrpSpPr/>
          <p:nvPr/>
        </p:nvGrpSpPr>
        <p:grpSpPr>
          <a:xfrm>
            <a:off x="206772" y="2202648"/>
            <a:ext cx="2861788" cy="2643518"/>
            <a:chOff x="206772" y="2041117"/>
            <a:chExt cx="2861788" cy="2643518"/>
          </a:xfrm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ECD6BB2-53A5-FC9D-6FB3-8B90F3C6A4EE}"/>
                </a:ext>
              </a:extLst>
            </p:cNvPr>
            <p:cNvCxnSpPr/>
            <p:nvPr/>
          </p:nvCxnSpPr>
          <p:spPr>
            <a:xfrm>
              <a:off x="266013" y="4446269"/>
              <a:ext cx="2759121" cy="0"/>
            </a:xfrm>
            <a:prstGeom prst="line">
              <a:avLst/>
            </a:prstGeom>
            <a:ln w="12700"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F4CF0A8-D3CD-5D8D-4C8C-01E0EE044FFB}"/>
                </a:ext>
              </a:extLst>
            </p:cNvPr>
            <p:cNvSpPr/>
            <p:nvPr/>
          </p:nvSpPr>
          <p:spPr>
            <a:xfrm>
              <a:off x="266019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CFE833B0-4C94-9E6B-32A9-8E90435B898B}"/>
                </a:ext>
              </a:extLst>
            </p:cNvPr>
            <p:cNvSpPr/>
            <p:nvPr/>
          </p:nvSpPr>
          <p:spPr>
            <a:xfrm>
              <a:off x="266013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AI </a:t>
              </a: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반도체 시장 규모</a:t>
              </a: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FB399C3-4BC6-43AE-3CE0-D79D14368197}"/>
                </a:ext>
              </a:extLst>
            </p:cNvPr>
            <p:cNvGrpSpPr/>
            <p:nvPr/>
          </p:nvGrpSpPr>
          <p:grpSpPr>
            <a:xfrm>
              <a:off x="331470" y="3272790"/>
              <a:ext cx="215265" cy="1173479"/>
              <a:chOff x="331470" y="3272790"/>
              <a:chExt cx="215265" cy="1173479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38614E-F0EB-D7FF-779A-F4199301C788}"/>
                  </a:ext>
                </a:extLst>
              </p:cNvPr>
              <p:cNvSpPr/>
              <p:nvPr/>
            </p:nvSpPr>
            <p:spPr>
              <a:xfrm>
                <a:off x="331470" y="4400396"/>
                <a:ext cx="215265" cy="45873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D5199D-AED0-1D97-78F9-1DE68788B57D}"/>
                  </a:ext>
                </a:extLst>
              </p:cNvPr>
              <p:cNvSpPr/>
              <p:nvPr/>
            </p:nvSpPr>
            <p:spPr>
              <a:xfrm>
                <a:off x="331470" y="3272790"/>
                <a:ext cx="215265" cy="112775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DB22B25-B83A-CFEA-C275-F9BD6F5A96FF}"/>
                </a:ext>
              </a:extLst>
            </p:cNvPr>
            <p:cNvGrpSpPr/>
            <p:nvPr/>
          </p:nvGrpSpPr>
          <p:grpSpPr>
            <a:xfrm>
              <a:off x="631111" y="3307080"/>
              <a:ext cx="215265" cy="1139190"/>
              <a:chOff x="632460" y="3307080"/>
              <a:chExt cx="215265" cy="11391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74DC6CF-7E1A-CC89-157C-E203202D9C34}"/>
                  </a:ext>
                </a:extLst>
              </p:cNvPr>
              <p:cNvSpPr/>
              <p:nvPr/>
            </p:nvSpPr>
            <p:spPr>
              <a:xfrm>
                <a:off x="632460" y="4371976"/>
                <a:ext cx="215265" cy="7429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95E843C-25C1-B5CD-E1E1-48056BC03B3E}"/>
                  </a:ext>
                </a:extLst>
              </p:cNvPr>
              <p:cNvSpPr/>
              <p:nvPr/>
            </p:nvSpPr>
            <p:spPr>
              <a:xfrm>
                <a:off x="632460" y="3307080"/>
                <a:ext cx="215265" cy="1064895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34B1122-4A12-2D34-31F3-0FD01667A487}"/>
                </a:ext>
              </a:extLst>
            </p:cNvPr>
            <p:cNvGrpSpPr/>
            <p:nvPr/>
          </p:nvGrpSpPr>
          <p:grpSpPr>
            <a:xfrm>
              <a:off x="930752" y="3362325"/>
              <a:ext cx="215265" cy="1083944"/>
              <a:chOff x="929640" y="3362325"/>
              <a:chExt cx="215265" cy="108394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C1199F-044E-2F5F-D230-472190E56772}"/>
                  </a:ext>
                </a:extLst>
              </p:cNvPr>
              <p:cNvSpPr/>
              <p:nvPr/>
            </p:nvSpPr>
            <p:spPr>
              <a:xfrm>
                <a:off x="929640" y="4351020"/>
                <a:ext cx="215265" cy="9524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D062A38-7C3C-DA48-1E3A-CD264906A820}"/>
                  </a:ext>
                </a:extLst>
              </p:cNvPr>
              <p:cNvSpPr/>
              <p:nvPr/>
            </p:nvSpPr>
            <p:spPr>
              <a:xfrm>
                <a:off x="929640" y="3362325"/>
                <a:ext cx="215265" cy="98869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B9F6CB8E-09DF-DB2A-398C-FD942FD9117D}"/>
                </a:ext>
              </a:extLst>
            </p:cNvPr>
            <p:cNvGrpSpPr/>
            <p:nvPr/>
          </p:nvGrpSpPr>
          <p:grpSpPr>
            <a:xfrm>
              <a:off x="1230393" y="3187066"/>
              <a:ext cx="215265" cy="1259203"/>
              <a:chOff x="1230630" y="3187066"/>
              <a:chExt cx="215265" cy="125920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5864E34-3B7E-0BA2-83FA-44BE3089AE7B}"/>
                  </a:ext>
                </a:extLst>
              </p:cNvPr>
              <p:cNvSpPr/>
              <p:nvPr/>
            </p:nvSpPr>
            <p:spPr>
              <a:xfrm>
                <a:off x="1230630" y="4282440"/>
                <a:ext cx="215265" cy="163829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FA135A7-B0FD-C1A8-9E51-51B5EC4767DB}"/>
                  </a:ext>
                </a:extLst>
              </p:cNvPr>
              <p:cNvSpPr/>
              <p:nvPr/>
            </p:nvSpPr>
            <p:spPr>
              <a:xfrm>
                <a:off x="1230630" y="3187066"/>
                <a:ext cx="215265" cy="1095374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E7458C1-34A2-8896-F471-E2676E32E303}"/>
                </a:ext>
              </a:extLst>
            </p:cNvPr>
            <p:cNvGrpSpPr/>
            <p:nvPr/>
          </p:nvGrpSpPr>
          <p:grpSpPr>
            <a:xfrm>
              <a:off x="1530034" y="3118486"/>
              <a:ext cx="215265" cy="1327784"/>
              <a:chOff x="1526540" y="3118486"/>
              <a:chExt cx="215265" cy="132778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48EF6C0-FF9A-BEF5-E54A-C3E238B94352}"/>
                  </a:ext>
                </a:extLst>
              </p:cNvPr>
              <p:cNvSpPr/>
              <p:nvPr/>
            </p:nvSpPr>
            <p:spPr>
              <a:xfrm>
                <a:off x="1526540" y="4231006"/>
                <a:ext cx="215265" cy="2152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9FBEEFF-4085-36C2-385F-2781895C2099}"/>
                  </a:ext>
                </a:extLst>
              </p:cNvPr>
              <p:cNvSpPr/>
              <p:nvPr/>
            </p:nvSpPr>
            <p:spPr>
              <a:xfrm>
                <a:off x="1526540" y="3118486"/>
                <a:ext cx="215265" cy="1112520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9E47EF75-EA6F-32B2-DD66-32C4CF007643}"/>
                </a:ext>
              </a:extLst>
            </p:cNvPr>
            <p:cNvGrpSpPr/>
            <p:nvPr/>
          </p:nvGrpSpPr>
          <p:grpSpPr>
            <a:xfrm>
              <a:off x="1829675" y="2985136"/>
              <a:ext cx="215265" cy="1461134"/>
              <a:chOff x="1827530" y="2985136"/>
              <a:chExt cx="215265" cy="146113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D41DA42-4BDC-BEEA-6EDA-9085C7D0C4FB}"/>
                  </a:ext>
                </a:extLst>
              </p:cNvPr>
              <p:cNvSpPr/>
              <p:nvPr/>
            </p:nvSpPr>
            <p:spPr>
              <a:xfrm>
                <a:off x="1827530" y="4185286"/>
                <a:ext cx="215265" cy="26098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2151FF-4E96-831C-BA42-0BACAEC675D0}"/>
                  </a:ext>
                </a:extLst>
              </p:cNvPr>
              <p:cNvSpPr/>
              <p:nvPr/>
            </p:nvSpPr>
            <p:spPr>
              <a:xfrm>
                <a:off x="1827530" y="2985136"/>
                <a:ext cx="215265" cy="120014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F8418B7-3AAA-6232-060F-864596AC3186}"/>
                </a:ext>
              </a:extLst>
            </p:cNvPr>
            <p:cNvGrpSpPr/>
            <p:nvPr/>
          </p:nvGrpSpPr>
          <p:grpSpPr>
            <a:xfrm>
              <a:off x="2129316" y="2899004"/>
              <a:ext cx="215265" cy="1547266"/>
              <a:chOff x="2131060" y="2899004"/>
              <a:chExt cx="215265" cy="1547266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CDE3B57-A1F3-0738-64AE-E9D20EC93F52}"/>
                  </a:ext>
                </a:extLst>
              </p:cNvPr>
              <p:cNvSpPr/>
              <p:nvPr/>
            </p:nvSpPr>
            <p:spPr>
              <a:xfrm>
                <a:off x="2131060" y="4128136"/>
                <a:ext cx="215265" cy="31813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2D0A329-D8B3-36FD-2074-3AF2321B0E8E}"/>
                  </a:ext>
                </a:extLst>
              </p:cNvPr>
              <p:cNvSpPr/>
              <p:nvPr/>
            </p:nvSpPr>
            <p:spPr>
              <a:xfrm>
                <a:off x="2131060" y="2899004"/>
                <a:ext cx="215265" cy="1229131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4006361-04AE-29D6-9489-FCF4AA13B32A}"/>
                </a:ext>
              </a:extLst>
            </p:cNvPr>
            <p:cNvGrpSpPr/>
            <p:nvPr/>
          </p:nvGrpSpPr>
          <p:grpSpPr>
            <a:xfrm>
              <a:off x="2428957" y="2790826"/>
              <a:ext cx="215265" cy="1655444"/>
              <a:chOff x="2432050" y="2790826"/>
              <a:chExt cx="215265" cy="1655444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FBCBFE8-FABE-387B-1EB8-FA9064577D63}"/>
                  </a:ext>
                </a:extLst>
              </p:cNvPr>
              <p:cNvSpPr/>
              <p:nvPr/>
            </p:nvSpPr>
            <p:spPr>
              <a:xfrm>
                <a:off x="2432050" y="4002406"/>
                <a:ext cx="215265" cy="4438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9AEDC08-F84C-480F-8688-BF5C5A4B68E6}"/>
                  </a:ext>
                </a:extLst>
              </p:cNvPr>
              <p:cNvSpPr/>
              <p:nvPr/>
            </p:nvSpPr>
            <p:spPr>
              <a:xfrm>
                <a:off x="2432050" y="27908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F46B67B-24CE-6740-A200-59CAF3139D7C}"/>
                </a:ext>
              </a:extLst>
            </p:cNvPr>
            <p:cNvGrpSpPr/>
            <p:nvPr/>
          </p:nvGrpSpPr>
          <p:grpSpPr>
            <a:xfrm>
              <a:off x="2728595" y="2676526"/>
              <a:ext cx="215265" cy="1769744"/>
              <a:chOff x="2728595" y="2676526"/>
              <a:chExt cx="215265" cy="1769744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3E8AD39-D67F-814A-C62C-BDE4E7B3E541}"/>
                  </a:ext>
                </a:extLst>
              </p:cNvPr>
              <p:cNvSpPr/>
              <p:nvPr/>
            </p:nvSpPr>
            <p:spPr>
              <a:xfrm>
                <a:off x="2728595" y="3888106"/>
                <a:ext cx="215265" cy="558164"/>
              </a:xfrm>
              <a:prstGeom prst="rect">
                <a:avLst/>
              </a:prstGeom>
              <a:solidFill>
                <a:srgbClr val="EE1E1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1FECF7-F7F7-436B-8D3B-647CA2C3ADF8}"/>
                  </a:ext>
                </a:extLst>
              </p:cNvPr>
              <p:cNvSpPr/>
              <p:nvPr/>
            </p:nvSpPr>
            <p:spPr>
              <a:xfrm>
                <a:off x="2728595" y="2676526"/>
                <a:ext cx="215265" cy="1211579"/>
              </a:xfrm>
              <a:prstGeom prst="rect">
                <a:avLst/>
              </a:prstGeom>
              <a:solidFill>
                <a:srgbClr val="C6C4B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99446B-4765-B450-47D1-CEDF8DAAF15B}"/>
                </a:ext>
              </a:extLst>
            </p:cNvPr>
            <p:cNvSpPr txBox="1"/>
            <p:nvPr/>
          </p:nvSpPr>
          <p:spPr>
            <a:xfrm>
              <a:off x="24709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548E066-195E-EE56-F580-29705C3221C2}"/>
                </a:ext>
              </a:extLst>
            </p:cNvPr>
            <p:cNvSpPr txBox="1"/>
            <p:nvPr/>
          </p:nvSpPr>
          <p:spPr>
            <a:xfrm>
              <a:off x="54672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E0A8F8-AD0A-4616-34E1-770992038E6D}"/>
                </a:ext>
              </a:extLst>
            </p:cNvPr>
            <p:cNvSpPr txBox="1"/>
            <p:nvPr/>
          </p:nvSpPr>
          <p:spPr>
            <a:xfrm>
              <a:off x="848272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48CA361-FE59-B2EF-8664-409B76EF2EE9}"/>
                </a:ext>
              </a:extLst>
            </p:cNvPr>
            <p:cNvSpPr txBox="1"/>
            <p:nvPr/>
          </p:nvSpPr>
          <p:spPr>
            <a:xfrm>
              <a:off x="1146509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B99E46-F06D-677B-C104-A3D0295E6C48}"/>
                </a:ext>
              </a:extLst>
            </p:cNvPr>
            <p:cNvSpPr txBox="1"/>
            <p:nvPr/>
          </p:nvSpPr>
          <p:spPr>
            <a:xfrm>
              <a:off x="1446144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1BE079E-D033-43B0-B193-C0FBE13432BD}"/>
                </a:ext>
              </a:extLst>
            </p:cNvPr>
            <p:cNvSpPr txBox="1"/>
            <p:nvPr/>
          </p:nvSpPr>
          <p:spPr>
            <a:xfrm>
              <a:off x="1747687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421313-DE48-385C-7752-2F5481B7AB7A}"/>
                </a:ext>
              </a:extLst>
            </p:cNvPr>
            <p:cNvSpPr txBox="1"/>
            <p:nvPr/>
          </p:nvSpPr>
          <p:spPr>
            <a:xfrm>
              <a:off x="2043750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20A182-1D42-4979-6F7D-D41EF5F0787C}"/>
                </a:ext>
              </a:extLst>
            </p:cNvPr>
            <p:cNvSpPr txBox="1"/>
            <p:nvPr/>
          </p:nvSpPr>
          <p:spPr>
            <a:xfrm>
              <a:off x="2343385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2028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FBA79C0-1BCB-E76E-8A30-DA311EC8B385}"/>
                </a:ext>
              </a:extLst>
            </p:cNvPr>
            <p:cNvSpPr txBox="1"/>
            <p:nvPr/>
          </p:nvSpPr>
          <p:spPr>
            <a:xfrm>
              <a:off x="2644928" y="4420893"/>
              <a:ext cx="3840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2030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16FCE-53C3-980B-675D-E0B07ABB05BB}"/>
                </a:ext>
              </a:extLst>
            </p:cNvPr>
            <p:cNvSpPr txBox="1"/>
            <p:nvPr/>
          </p:nvSpPr>
          <p:spPr>
            <a:xfrm>
              <a:off x="206772" y="412432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70.0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(2.8)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BAD0CC-76FB-70B5-9A5D-0F80925448AB}"/>
                </a:ext>
              </a:extLst>
            </p:cNvPr>
            <p:cNvSpPr txBox="1"/>
            <p:nvPr/>
          </p:nvSpPr>
          <p:spPr>
            <a:xfrm>
              <a:off x="506407" y="409477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123.1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(5.1)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F0643C-FF96-870C-FB06-5625D6ABA89E}"/>
                </a:ext>
              </a:extLst>
            </p:cNvPr>
            <p:cNvSpPr txBox="1"/>
            <p:nvPr/>
          </p:nvSpPr>
          <p:spPr>
            <a:xfrm>
              <a:off x="805572" y="407461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184.5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(8.0)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65A0C0-7D73-1D9B-5EBB-3F7C12D3DC54}"/>
                </a:ext>
              </a:extLst>
            </p:cNvPr>
            <p:cNvSpPr txBox="1"/>
            <p:nvPr/>
          </p:nvSpPr>
          <p:spPr>
            <a:xfrm>
              <a:off x="1104920" y="4004741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326.5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(12.1)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AB243E7-5DA9-4674-FD68-37919867A5D2}"/>
                </a:ext>
              </a:extLst>
            </p:cNvPr>
            <p:cNvSpPr txBox="1"/>
            <p:nvPr/>
          </p:nvSpPr>
          <p:spPr>
            <a:xfrm>
              <a:off x="1406666" y="395675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439.2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(15.5)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B3203-9264-8D4A-15D5-CEBC3E5E9746}"/>
                </a:ext>
              </a:extLst>
            </p:cNvPr>
            <p:cNvSpPr txBox="1"/>
            <p:nvPr/>
          </p:nvSpPr>
          <p:spPr>
            <a:xfrm>
              <a:off x="1704272" y="3909669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537.0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(17.3)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5D712-CBC5-356B-F6B2-BCB11404D948}"/>
                </a:ext>
              </a:extLst>
            </p:cNvPr>
            <p:cNvSpPr txBox="1"/>
            <p:nvPr/>
          </p:nvSpPr>
          <p:spPr>
            <a:xfrm>
              <a:off x="2003643" y="3850156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657.3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(19.9)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78BF117-297F-88D3-C34F-388A29666D96}"/>
                </a:ext>
              </a:extLst>
            </p:cNvPr>
            <p:cNvSpPr txBox="1"/>
            <p:nvPr/>
          </p:nvSpPr>
          <p:spPr>
            <a:xfrm>
              <a:off x="2303063" y="372849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927.2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(26.3)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6701E-6CB6-69FE-EAA8-13338863244E}"/>
                </a:ext>
              </a:extLst>
            </p:cNvPr>
            <p:cNvSpPr txBox="1"/>
            <p:nvPr/>
          </p:nvSpPr>
          <p:spPr>
            <a:xfrm>
              <a:off x="2603900" y="3611785"/>
              <a:ext cx="464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1179.5</a:t>
              </a:r>
            </a:p>
            <a:p>
              <a:pPr algn="ctr"/>
              <a:r>
                <a:rPr lang="en-US" altLang="ko-KR" sz="700" dirty="0">
                  <a:solidFill>
                    <a:srgbClr val="EE1E14"/>
                  </a:solidFill>
                  <a:latin typeface="+mn-ea"/>
                </a:rPr>
                <a:t>(31.3)</a:t>
              </a:r>
              <a:endParaRPr lang="ko-KR" altLang="en-US" sz="700" dirty="0">
                <a:solidFill>
                  <a:srgbClr val="EE1E14"/>
                </a:solidFill>
                <a:latin typeface="+mn-ea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3088F07-653B-6244-8DDB-D22EEAD02F51}"/>
                </a:ext>
              </a:extLst>
            </p:cNvPr>
            <p:cNvSpPr txBox="1"/>
            <p:nvPr/>
          </p:nvSpPr>
          <p:spPr>
            <a:xfrm>
              <a:off x="207009" y="312473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2485.0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3E6FFE-615F-7653-DCF2-A65F1843B20A}"/>
                </a:ext>
              </a:extLst>
            </p:cNvPr>
            <p:cNvSpPr txBox="1"/>
            <p:nvPr/>
          </p:nvSpPr>
          <p:spPr>
            <a:xfrm>
              <a:off x="509151" y="315607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2431.3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B220F26-08E8-7862-3AF9-870893E0E189}"/>
                </a:ext>
              </a:extLst>
            </p:cNvPr>
            <p:cNvSpPr txBox="1"/>
            <p:nvPr/>
          </p:nvSpPr>
          <p:spPr>
            <a:xfrm>
              <a:off x="807950" y="321344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2309.9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56ACD7-2672-7D6C-028C-97C73A03FB59}"/>
                </a:ext>
              </a:extLst>
            </p:cNvPr>
            <p:cNvSpPr txBox="1"/>
            <p:nvPr/>
          </p:nvSpPr>
          <p:spPr>
            <a:xfrm>
              <a:off x="1101892" y="3041596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2685.6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A6071E3-09C6-AD5E-6AC3-B94AF561D2D7}"/>
                </a:ext>
              </a:extLst>
            </p:cNvPr>
            <p:cNvSpPr txBox="1"/>
            <p:nvPr/>
          </p:nvSpPr>
          <p:spPr>
            <a:xfrm>
              <a:off x="1405336" y="2969541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2839.9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E273ED5-F25B-F55D-CA94-D9EC3A282474}"/>
                </a:ext>
              </a:extLst>
            </p:cNvPr>
            <p:cNvSpPr txBox="1"/>
            <p:nvPr/>
          </p:nvSpPr>
          <p:spPr>
            <a:xfrm>
              <a:off x="1705509" y="283564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3107.1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8624B34-2757-171A-2618-BCE71E6EFDC9}"/>
                </a:ext>
              </a:extLst>
            </p:cNvPr>
            <p:cNvSpPr txBox="1"/>
            <p:nvPr/>
          </p:nvSpPr>
          <p:spPr>
            <a:xfrm>
              <a:off x="2002720" y="274970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3309.1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7F2DC32-ED75-5A32-BDDC-6A2EE5D555FB}"/>
                </a:ext>
              </a:extLst>
            </p:cNvPr>
            <p:cNvSpPr txBox="1"/>
            <p:nvPr/>
          </p:nvSpPr>
          <p:spPr>
            <a:xfrm>
              <a:off x="2305625" y="2640570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3528.0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4F14677-3E59-9B29-ACC4-DCA0914AA7B1}"/>
                </a:ext>
              </a:extLst>
            </p:cNvPr>
            <p:cNvSpPr txBox="1"/>
            <p:nvPr/>
          </p:nvSpPr>
          <p:spPr>
            <a:xfrm>
              <a:off x="2603900" y="2526457"/>
              <a:ext cx="4646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3769.1</a:t>
              </a:r>
            </a:p>
          </p:txBody>
        </p:sp>
      </p:grpSp>
      <p:graphicFrame>
        <p:nvGraphicFramePr>
          <p:cNvPr id="141" name="표 141">
            <a:extLst>
              <a:ext uri="{FF2B5EF4-FFF2-40B4-BE49-F238E27FC236}">
                <a16:creationId xmlns:a16="http://schemas.microsoft.com/office/drawing/2014/main" id="{5DBC43DE-293E-2D45-376F-42D022D9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78973"/>
              </p:ext>
            </p:extLst>
          </p:nvPr>
        </p:nvGraphicFramePr>
        <p:xfrm>
          <a:off x="3382477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435B7516-C164-2F12-8913-C2664C80BE87}"/>
              </a:ext>
            </a:extLst>
          </p:cNvPr>
          <p:cNvGrpSpPr/>
          <p:nvPr/>
        </p:nvGrpSpPr>
        <p:grpSpPr>
          <a:xfrm>
            <a:off x="3380418" y="2918851"/>
            <a:ext cx="28739" cy="1317295"/>
            <a:chOff x="3380418" y="2757320"/>
            <a:chExt cx="28739" cy="1317295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6BA3C5-F11A-6486-D50D-96A4CAFEA055}"/>
                </a:ext>
              </a:extLst>
            </p:cNvPr>
            <p:cNvCxnSpPr/>
            <p:nvPr/>
          </p:nvCxnSpPr>
          <p:spPr>
            <a:xfrm>
              <a:off x="3380418" y="407461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7FA68F8-E660-0E60-8F40-737912CA3645}"/>
                </a:ext>
              </a:extLst>
            </p:cNvPr>
            <p:cNvCxnSpPr/>
            <p:nvPr/>
          </p:nvCxnSpPr>
          <p:spPr>
            <a:xfrm>
              <a:off x="3380418" y="374453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A5CC766-A6CA-6CDB-4B13-6D212F33E38B}"/>
                </a:ext>
              </a:extLst>
            </p:cNvPr>
            <p:cNvCxnSpPr/>
            <p:nvPr/>
          </p:nvCxnSpPr>
          <p:spPr>
            <a:xfrm>
              <a:off x="3380418" y="341540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8741131-27A6-F093-B8E1-313855A45291}"/>
                </a:ext>
              </a:extLst>
            </p:cNvPr>
            <p:cNvCxnSpPr/>
            <p:nvPr/>
          </p:nvCxnSpPr>
          <p:spPr>
            <a:xfrm>
              <a:off x="3380418" y="3085842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2D9E5D3-E32B-30BF-CF61-4EF266D7F50E}"/>
                </a:ext>
              </a:extLst>
            </p:cNvPr>
            <p:cNvCxnSpPr/>
            <p:nvPr/>
          </p:nvCxnSpPr>
          <p:spPr>
            <a:xfrm>
              <a:off x="3380418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8946464-05E4-129D-7EB0-0FC2E538A976}"/>
              </a:ext>
            </a:extLst>
          </p:cNvPr>
          <p:cNvSpPr txBox="1"/>
          <p:nvPr/>
        </p:nvSpPr>
        <p:spPr>
          <a:xfrm>
            <a:off x="3118336" y="414405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2261286-61C8-EE02-8D9C-A59B9BF72763}"/>
              </a:ext>
            </a:extLst>
          </p:cNvPr>
          <p:cNvSpPr txBox="1"/>
          <p:nvPr/>
        </p:nvSpPr>
        <p:spPr>
          <a:xfrm>
            <a:off x="3118336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AF4B605-1DF2-35DD-2FE0-0968F37DF768}"/>
              </a:ext>
            </a:extLst>
          </p:cNvPr>
          <p:cNvSpPr txBox="1"/>
          <p:nvPr/>
        </p:nvSpPr>
        <p:spPr>
          <a:xfrm>
            <a:off x="3118336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B9D6A7-0F65-6FEC-0001-112E3DD786FF}"/>
              </a:ext>
            </a:extLst>
          </p:cNvPr>
          <p:cNvSpPr txBox="1"/>
          <p:nvPr/>
        </p:nvSpPr>
        <p:spPr>
          <a:xfrm>
            <a:off x="3118336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B8D335-8079-463B-C889-2FED5A2D9FC4}"/>
              </a:ext>
            </a:extLst>
          </p:cNvPr>
          <p:cNvSpPr txBox="1"/>
          <p:nvPr/>
        </p:nvSpPr>
        <p:spPr>
          <a:xfrm>
            <a:off x="3118336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1501A7A-10DC-9873-9CB2-0FE1B1DBD354}"/>
              </a:ext>
            </a:extLst>
          </p:cNvPr>
          <p:cNvSpPr/>
          <p:nvPr/>
        </p:nvSpPr>
        <p:spPr>
          <a:xfrm>
            <a:off x="3464910" y="4076013"/>
            <a:ext cx="253649" cy="489561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D2780C7-4505-886E-E760-669C9CA97FA6}"/>
              </a:ext>
            </a:extLst>
          </p:cNvPr>
          <p:cNvSpPr/>
          <p:nvPr/>
        </p:nvSpPr>
        <p:spPr>
          <a:xfrm>
            <a:off x="3733512" y="3192147"/>
            <a:ext cx="253649" cy="137342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0" name="표 141">
            <a:extLst>
              <a:ext uri="{FF2B5EF4-FFF2-40B4-BE49-F238E27FC236}">
                <a16:creationId xmlns:a16="http://schemas.microsoft.com/office/drawing/2014/main" id="{D0B5D95D-1692-0007-CEE6-59A45A8B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65828"/>
              </p:ext>
            </p:extLst>
          </p:nvPr>
        </p:nvGraphicFramePr>
        <p:xfrm>
          <a:off x="4283981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D2AF4EA-C4B3-3212-6C18-58490349FF94}"/>
              </a:ext>
            </a:extLst>
          </p:cNvPr>
          <p:cNvCxnSpPr/>
          <p:nvPr/>
        </p:nvCxnSpPr>
        <p:spPr>
          <a:xfrm>
            <a:off x="4281922" y="4236146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065716D-9853-98C0-5472-9EEFA0620796}"/>
              </a:ext>
            </a:extLst>
          </p:cNvPr>
          <p:cNvCxnSpPr/>
          <p:nvPr/>
        </p:nvCxnSpPr>
        <p:spPr>
          <a:xfrm>
            <a:off x="4281922" y="3906069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F53DFE9-0839-B469-8863-8CC717B2976F}"/>
              </a:ext>
            </a:extLst>
          </p:cNvPr>
          <p:cNvCxnSpPr/>
          <p:nvPr/>
        </p:nvCxnSpPr>
        <p:spPr>
          <a:xfrm>
            <a:off x="4281922" y="3576937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BAFFBB-93AE-157D-ED4B-ED3C75F1DCF4}"/>
              </a:ext>
            </a:extLst>
          </p:cNvPr>
          <p:cNvCxnSpPr/>
          <p:nvPr/>
        </p:nvCxnSpPr>
        <p:spPr>
          <a:xfrm>
            <a:off x="4281922" y="3247373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D6C0E14-538C-01D5-5EC1-F1545D1A05A1}"/>
              </a:ext>
            </a:extLst>
          </p:cNvPr>
          <p:cNvCxnSpPr/>
          <p:nvPr/>
        </p:nvCxnSpPr>
        <p:spPr>
          <a:xfrm>
            <a:off x="4281922" y="2918851"/>
            <a:ext cx="28739" cy="0"/>
          </a:xfrm>
          <a:prstGeom prst="line">
            <a:avLst/>
          </a:prstGeom>
          <a:ln>
            <a:solidFill>
              <a:srgbClr val="C6C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EF63B18-CC6E-32A1-8C04-C57DE1ED1804}"/>
              </a:ext>
            </a:extLst>
          </p:cNvPr>
          <p:cNvSpPr txBox="1"/>
          <p:nvPr/>
        </p:nvSpPr>
        <p:spPr>
          <a:xfrm>
            <a:off x="4019840" y="414274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D6B8CF-3BAB-A88E-4CD0-AABA83C23D44}"/>
              </a:ext>
            </a:extLst>
          </p:cNvPr>
          <p:cNvSpPr txBox="1"/>
          <p:nvPr/>
        </p:nvSpPr>
        <p:spPr>
          <a:xfrm>
            <a:off x="4019840" y="381448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0FBE56-A50C-30EB-091C-2C6B82796E2B}"/>
              </a:ext>
            </a:extLst>
          </p:cNvPr>
          <p:cNvSpPr txBox="1"/>
          <p:nvPr/>
        </p:nvSpPr>
        <p:spPr>
          <a:xfrm>
            <a:off x="4019840" y="349043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26194AB-E71C-2268-D0FB-F9A2EC483669}"/>
              </a:ext>
            </a:extLst>
          </p:cNvPr>
          <p:cNvSpPr txBox="1"/>
          <p:nvPr/>
        </p:nvSpPr>
        <p:spPr>
          <a:xfrm>
            <a:off x="4019840" y="31575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EF01A2A-C21A-07E4-890E-599DFA1C09B8}"/>
              </a:ext>
            </a:extLst>
          </p:cNvPr>
          <p:cNvSpPr txBox="1"/>
          <p:nvPr/>
        </p:nvSpPr>
        <p:spPr>
          <a:xfrm>
            <a:off x="4019840" y="282651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AE9DFA5-7ECD-9021-EDED-D32C441A057B}"/>
              </a:ext>
            </a:extLst>
          </p:cNvPr>
          <p:cNvSpPr/>
          <p:nvPr/>
        </p:nvSpPr>
        <p:spPr>
          <a:xfrm>
            <a:off x="4366414" y="4177271"/>
            <a:ext cx="253649" cy="388303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771E52D-1B1A-2970-F423-07F36AF433CB}"/>
              </a:ext>
            </a:extLst>
          </p:cNvPr>
          <p:cNvSpPr/>
          <p:nvPr/>
        </p:nvSpPr>
        <p:spPr>
          <a:xfrm>
            <a:off x="4635016" y="3280017"/>
            <a:ext cx="253649" cy="1285558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5" name="표 141">
            <a:extLst>
              <a:ext uri="{FF2B5EF4-FFF2-40B4-BE49-F238E27FC236}">
                <a16:creationId xmlns:a16="http://schemas.microsoft.com/office/drawing/2014/main" id="{952C8E68-84DE-18FE-4897-F7E5378A9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06518"/>
              </p:ext>
            </p:extLst>
          </p:nvPr>
        </p:nvGraphicFramePr>
        <p:xfrm>
          <a:off x="5177070" y="2918851"/>
          <a:ext cx="702070" cy="1648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03159548"/>
                    </a:ext>
                  </a:extLst>
                </a:gridCol>
                <a:gridCol w="493790">
                  <a:extLst>
                    <a:ext uri="{9D8B030D-6E8A-4147-A177-3AD203B41FA5}">
                      <a16:colId xmlns:a16="http://schemas.microsoft.com/office/drawing/2014/main" val="1274358160"/>
                    </a:ext>
                  </a:extLst>
                </a:gridCol>
              </a:tblGrid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63873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94471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28071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33708"/>
                  </a:ext>
                </a:extLst>
              </a:tr>
              <a:tr h="329789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83312"/>
                  </a:ext>
                </a:extLst>
              </a:tr>
            </a:tbl>
          </a:graphicData>
        </a:graphic>
      </p:graphicFrame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EBCA66EC-EB86-C533-048F-E5FFA4886741}"/>
              </a:ext>
            </a:extLst>
          </p:cNvPr>
          <p:cNvSpPr/>
          <p:nvPr/>
        </p:nvSpPr>
        <p:spPr>
          <a:xfrm>
            <a:off x="5259503" y="2916629"/>
            <a:ext cx="253649" cy="1648945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CF5B0DB-3DDB-BF95-3ABB-F8180A3F16CB}"/>
              </a:ext>
            </a:extLst>
          </p:cNvPr>
          <p:cNvSpPr/>
          <p:nvPr/>
        </p:nvSpPr>
        <p:spPr>
          <a:xfrm>
            <a:off x="5528105" y="3722611"/>
            <a:ext cx="253649" cy="842964"/>
          </a:xfrm>
          <a:prstGeom prst="rect">
            <a:avLst/>
          </a:prstGeom>
          <a:gradFill>
            <a:gsLst>
              <a:gs pos="100000">
                <a:srgbClr val="F5EE5E"/>
              </a:gs>
              <a:gs pos="0">
                <a:srgbClr val="B883B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FF49669C-4CA1-FDC9-C716-B73DB5BD1C98}"/>
              </a:ext>
            </a:extLst>
          </p:cNvPr>
          <p:cNvGrpSpPr/>
          <p:nvPr/>
        </p:nvGrpSpPr>
        <p:grpSpPr>
          <a:xfrm>
            <a:off x="5178380" y="2918851"/>
            <a:ext cx="28739" cy="1427785"/>
            <a:chOff x="5178380" y="2757320"/>
            <a:chExt cx="28739" cy="1427785"/>
          </a:xfrm>
        </p:grpSpPr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FF1C5C8-5EDE-F023-CB8E-27A3B4F99799}"/>
                </a:ext>
              </a:extLst>
            </p:cNvPr>
            <p:cNvCxnSpPr/>
            <p:nvPr/>
          </p:nvCxnSpPr>
          <p:spPr>
            <a:xfrm>
              <a:off x="5178380" y="418510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67152B3-7935-CDE6-02D5-0CBCB1146460}"/>
                </a:ext>
              </a:extLst>
            </p:cNvPr>
            <p:cNvCxnSpPr/>
            <p:nvPr/>
          </p:nvCxnSpPr>
          <p:spPr>
            <a:xfrm>
              <a:off x="5178380" y="3981134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AFD951DE-37AA-5384-AFA3-57EA7B1252F2}"/>
                </a:ext>
              </a:extLst>
            </p:cNvPr>
            <p:cNvCxnSpPr/>
            <p:nvPr/>
          </p:nvCxnSpPr>
          <p:spPr>
            <a:xfrm>
              <a:off x="5178380" y="3777165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D684940-6C69-81B0-437C-03F9D233D072}"/>
                </a:ext>
              </a:extLst>
            </p:cNvPr>
            <p:cNvCxnSpPr/>
            <p:nvPr/>
          </p:nvCxnSpPr>
          <p:spPr>
            <a:xfrm>
              <a:off x="5178380" y="3573196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4AA1417-6C44-CA2C-08A4-3364FCF86C6A}"/>
                </a:ext>
              </a:extLst>
            </p:cNvPr>
            <p:cNvCxnSpPr/>
            <p:nvPr/>
          </p:nvCxnSpPr>
          <p:spPr>
            <a:xfrm>
              <a:off x="5178380" y="3369227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AF87C0F-1030-BFD5-F28B-0B51E33458EF}"/>
                </a:ext>
              </a:extLst>
            </p:cNvPr>
            <p:cNvCxnSpPr/>
            <p:nvPr/>
          </p:nvCxnSpPr>
          <p:spPr>
            <a:xfrm>
              <a:off x="5178380" y="3165258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651BF7-E71B-B947-8702-96CA8653C121}"/>
                </a:ext>
              </a:extLst>
            </p:cNvPr>
            <p:cNvCxnSpPr/>
            <p:nvPr/>
          </p:nvCxnSpPr>
          <p:spPr>
            <a:xfrm>
              <a:off x="5178380" y="2961289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88EEE39-EB72-481E-0998-15F896827419}"/>
                </a:ext>
              </a:extLst>
            </p:cNvPr>
            <p:cNvCxnSpPr/>
            <p:nvPr/>
          </p:nvCxnSpPr>
          <p:spPr>
            <a:xfrm>
              <a:off x="5178380" y="2757320"/>
              <a:ext cx="28739" cy="0"/>
            </a:xfrm>
            <a:prstGeom prst="line">
              <a:avLst/>
            </a:prstGeom>
            <a:ln>
              <a:solidFill>
                <a:srgbClr val="C6C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6675E31D-6045-AA76-AC61-10894A55609D}"/>
              </a:ext>
            </a:extLst>
          </p:cNvPr>
          <p:cNvSpPr txBox="1"/>
          <p:nvPr/>
        </p:nvSpPr>
        <p:spPr>
          <a:xfrm>
            <a:off x="3118336" y="447680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AE0003B-A2F8-5494-D811-638B1FFF8B99}"/>
              </a:ext>
            </a:extLst>
          </p:cNvPr>
          <p:cNvSpPr txBox="1"/>
          <p:nvPr/>
        </p:nvSpPr>
        <p:spPr>
          <a:xfrm>
            <a:off x="4019798" y="44803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1CB883-1BF0-894A-4FB7-74612755504E}"/>
              </a:ext>
            </a:extLst>
          </p:cNvPr>
          <p:cNvSpPr txBox="1"/>
          <p:nvPr/>
        </p:nvSpPr>
        <p:spPr>
          <a:xfrm>
            <a:off x="4914257" y="4467617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485A695-3CC3-3052-4478-7EA810FB7409}"/>
              </a:ext>
            </a:extLst>
          </p:cNvPr>
          <p:cNvSpPr txBox="1"/>
          <p:nvPr/>
        </p:nvSpPr>
        <p:spPr>
          <a:xfrm>
            <a:off x="4914257" y="2827464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B31AE-664F-24E1-329F-87F3AF3B36CA}"/>
              </a:ext>
            </a:extLst>
          </p:cNvPr>
          <p:cNvSpPr txBox="1"/>
          <p:nvPr/>
        </p:nvSpPr>
        <p:spPr>
          <a:xfrm>
            <a:off x="4914257" y="425507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626D41C-5B1C-EE56-9BFF-F320398F86CA}"/>
              </a:ext>
            </a:extLst>
          </p:cNvPr>
          <p:cNvSpPr txBox="1"/>
          <p:nvPr/>
        </p:nvSpPr>
        <p:spPr>
          <a:xfrm>
            <a:off x="4914257" y="4047642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E67D0C-9E24-A6BD-A46B-FD84AA88A302}"/>
              </a:ext>
            </a:extLst>
          </p:cNvPr>
          <p:cNvSpPr txBox="1"/>
          <p:nvPr/>
        </p:nvSpPr>
        <p:spPr>
          <a:xfrm>
            <a:off x="4914257" y="3841260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FB73EC-8B7E-375E-6C05-44A5454C6676}"/>
              </a:ext>
            </a:extLst>
          </p:cNvPr>
          <p:cNvSpPr txBox="1"/>
          <p:nvPr/>
        </p:nvSpPr>
        <p:spPr>
          <a:xfrm>
            <a:off x="4914257" y="3639293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A0D231D-EA3E-F51C-FB06-E5C852E785F0}"/>
              </a:ext>
            </a:extLst>
          </p:cNvPr>
          <p:cNvSpPr txBox="1"/>
          <p:nvPr/>
        </p:nvSpPr>
        <p:spPr>
          <a:xfrm>
            <a:off x="4914257" y="343815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9A83FE-8F9B-2D32-9D52-2DD99208A577}"/>
              </a:ext>
            </a:extLst>
          </p:cNvPr>
          <p:cNvSpPr txBox="1"/>
          <p:nvPr/>
        </p:nvSpPr>
        <p:spPr>
          <a:xfrm>
            <a:off x="4914257" y="3231099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25102F5-3969-97E2-557A-7D444A6F369A}"/>
              </a:ext>
            </a:extLst>
          </p:cNvPr>
          <p:cNvSpPr txBox="1"/>
          <p:nvPr/>
        </p:nvSpPr>
        <p:spPr>
          <a:xfrm>
            <a:off x="4914257" y="3035048"/>
            <a:ext cx="3267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7AAF68A-F670-9FD1-1941-740287378EC9}"/>
              </a:ext>
            </a:extLst>
          </p:cNvPr>
          <p:cNvSpPr txBox="1"/>
          <p:nvPr/>
        </p:nvSpPr>
        <p:spPr>
          <a:xfrm>
            <a:off x="339119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315A57-4174-DE4F-C415-E4020C57179B}"/>
              </a:ext>
            </a:extLst>
          </p:cNvPr>
          <p:cNvSpPr txBox="1"/>
          <p:nvPr/>
        </p:nvSpPr>
        <p:spPr>
          <a:xfrm>
            <a:off x="364386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AF1C441-3BE7-D12A-0FC0-C272F7CEF7A0}"/>
              </a:ext>
            </a:extLst>
          </p:cNvPr>
          <p:cNvSpPr txBox="1"/>
          <p:nvPr/>
        </p:nvSpPr>
        <p:spPr>
          <a:xfrm>
            <a:off x="4275396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FB7B677-7804-31EB-168D-32880E2047CB}"/>
              </a:ext>
            </a:extLst>
          </p:cNvPr>
          <p:cNvSpPr txBox="1"/>
          <p:nvPr/>
        </p:nvSpPr>
        <p:spPr>
          <a:xfrm>
            <a:off x="4546697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5E1A84-3422-5B3C-ED46-21757D4AC079}"/>
              </a:ext>
            </a:extLst>
          </p:cNvPr>
          <p:cNvSpPr txBox="1"/>
          <p:nvPr/>
        </p:nvSpPr>
        <p:spPr>
          <a:xfrm>
            <a:off x="5169834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565DC6E-A233-A73B-1815-FD48A4B19045}"/>
              </a:ext>
            </a:extLst>
          </p:cNvPr>
          <p:cNvSpPr txBox="1"/>
          <p:nvPr/>
        </p:nvSpPr>
        <p:spPr>
          <a:xfrm>
            <a:off x="5437732" y="4533506"/>
            <a:ext cx="432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B49DE9B-804C-B05F-7B8B-C1FFCDE42435}"/>
              </a:ext>
            </a:extLst>
          </p:cNvPr>
          <p:cNvSpPr txBox="1"/>
          <p:nvPr/>
        </p:nvSpPr>
        <p:spPr>
          <a:xfrm>
            <a:off x="3375241" y="3847045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E52F1AB-D4AA-5AC5-5C7C-A7B604B6E6F9}"/>
              </a:ext>
            </a:extLst>
          </p:cNvPr>
          <p:cNvSpPr txBox="1"/>
          <p:nvPr/>
        </p:nvSpPr>
        <p:spPr>
          <a:xfrm>
            <a:off x="3588397" y="296756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125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억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6B7C432-AB41-15A5-BADC-CD6D8F8F1ACA}"/>
              </a:ext>
            </a:extLst>
          </p:cNvPr>
          <p:cNvSpPr txBox="1"/>
          <p:nvPr/>
        </p:nvSpPr>
        <p:spPr>
          <a:xfrm>
            <a:off x="4281922" y="3946438"/>
            <a:ext cx="432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B50D98B-8216-1885-0B80-C6A5883D7BC2}"/>
              </a:ext>
            </a:extLst>
          </p:cNvPr>
          <p:cNvSpPr txBox="1"/>
          <p:nvPr/>
        </p:nvSpPr>
        <p:spPr>
          <a:xfrm>
            <a:off x="4498340" y="3052225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157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25371E-7693-FFBB-82D9-422C0FDEDC86}"/>
              </a:ext>
            </a:extLst>
          </p:cNvPr>
          <p:cNvSpPr txBox="1"/>
          <p:nvPr/>
        </p:nvSpPr>
        <p:spPr>
          <a:xfrm>
            <a:off x="5119055" y="2681567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7-8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64CA587-D478-147D-B414-AC5712304E4A}"/>
              </a:ext>
            </a:extLst>
          </p:cNvPr>
          <p:cNvSpPr txBox="1"/>
          <p:nvPr/>
        </p:nvSpPr>
        <p:spPr>
          <a:xfrm>
            <a:off x="5419129" y="3488553"/>
            <a:ext cx="528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3-4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</a:t>
            </a:r>
          </a:p>
        </p:txBody>
      </p:sp>
      <p:sp>
        <p:nvSpPr>
          <p:cNvPr id="220" name="화살표: 위쪽 219">
            <a:extLst>
              <a:ext uri="{FF2B5EF4-FFF2-40B4-BE49-F238E27FC236}">
                <a16:creationId xmlns:a16="http://schemas.microsoft.com/office/drawing/2014/main" id="{C2915527-B1E8-6162-BA04-288B97AB191E}"/>
              </a:ext>
            </a:extLst>
          </p:cNvPr>
          <p:cNvSpPr/>
          <p:nvPr/>
        </p:nvSpPr>
        <p:spPr>
          <a:xfrm rot="699997">
            <a:off x="3599626" y="3210778"/>
            <a:ext cx="109563" cy="639428"/>
          </a:xfrm>
          <a:prstGeom prst="upArrow">
            <a:avLst>
              <a:gd name="adj1" fmla="val 50000"/>
              <a:gd name="adj2" fmla="val 120188"/>
            </a:avLst>
          </a:prstGeom>
          <a:gradFill>
            <a:gsLst>
              <a:gs pos="100000">
                <a:srgbClr val="FFFFFF"/>
              </a:gs>
              <a:gs pos="56000">
                <a:srgbClr val="FF808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2335954-E8BF-6E33-1649-FAFD0A91A2E2}"/>
              </a:ext>
            </a:extLst>
          </p:cNvPr>
          <p:cNvSpPr txBox="1"/>
          <p:nvPr/>
        </p:nvSpPr>
        <p:spPr>
          <a:xfrm>
            <a:off x="3254966" y="3256295"/>
            <a:ext cx="5696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연평균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성장률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7" name="화살표: 굽음 226">
            <a:extLst>
              <a:ext uri="{FF2B5EF4-FFF2-40B4-BE49-F238E27FC236}">
                <a16:creationId xmlns:a16="http://schemas.microsoft.com/office/drawing/2014/main" id="{1898523D-692B-FAE3-5493-13D799A7E18A}"/>
              </a:ext>
            </a:extLst>
          </p:cNvPr>
          <p:cNvSpPr/>
          <p:nvPr/>
        </p:nvSpPr>
        <p:spPr>
          <a:xfrm>
            <a:off x="4487800" y="3129484"/>
            <a:ext cx="168385" cy="846615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888E4AA-7585-0D6E-1A0B-66A630D1F3DE}"/>
              </a:ext>
            </a:extLst>
          </p:cNvPr>
          <p:cNvSpPr txBox="1"/>
          <p:nvPr/>
        </p:nvSpPr>
        <p:spPr>
          <a:xfrm>
            <a:off x="4189292" y="3320192"/>
            <a:ext cx="432986" cy="253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</a:t>
            </a:r>
          </a:p>
        </p:txBody>
      </p:sp>
      <p:sp>
        <p:nvSpPr>
          <p:cNvPr id="231" name="화살표: 굽음 230">
            <a:extLst>
              <a:ext uri="{FF2B5EF4-FFF2-40B4-BE49-F238E27FC236}">
                <a16:creationId xmlns:a16="http://schemas.microsoft.com/office/drawing/2014/main" id="{41F9C0B5-FCFC-611F-26DC-8A55B9143A52}"/>
              </a:ext>
            </a:extLst>
          </p:cNvPr>
          <p:cNvSpPr/>
          <p:nvPr/>
        </p:nvSpPr>
        <p:spPr>
          <a:xfrm rot="5400000">
            <a:off x="5247562" y="3069197"/>
            <a:ext cx="739534" cy="163208"/>
          </a:xfrm>
          <a:prstGeom prst="bentArrow">
            <a:avLst>
              <a:gd name="adj1" fmla="val 15949"/>
              <a:gd name="adj2" fmla="val 25000"/>
              <a:gd name="adj3" fmla="val 39708"/>
              <a:gd name="adj4" fmla="val 222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12FA565-AFDD-721A-9DC6-25DF58F503FC}"/>
              </a:ext>
            </a:extLst>
          </p:cNvPr>
          <p:cNvSpPr txBox="1"/>
          <p:nvPr/>
        </p:nvSpPr>
        <p:spPr>
          <a:xfrm>
            <a:off x="5487661" y="2953542"/>
            <a:ext cx="5960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1/2</a:t>
            </a: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감소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D81CC2-B943-8223-601B-398DE3C90C4D}"/>
              </a:ext>
            </a:extLst>
          </p:cNvPr>
          <p:cNvGrpSpPr/>
          <p:nvPr/>
        </p:nvGrpSpPr>
        <p:grpSpPr>
          <a:xfrm>
            <a:off x="6118847" y="2202648"/>
            <a:ext cx="2759136" cy="2643518"/>
            <a:chOff x="6118847" y="2041117"/>
            <a:chExt cx="2759136" cy="264351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C0931475-F256-E090-951D-B1865A781AAA}"/>
                </a:ext>
              </a:extLst>
            </p:cNvPr>
            <p:cNvSpPr/>
            <p:nvPr/>
          </p:nvSpPr>
          <p:spPr>
            <a:xfrm>
              <a:off x="6512938" y="2798445"/>
              <a:ext cx="230590" cy="16489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7A4AD86-7534-5D1E-C8DA-B29627FB0708}"/>
                </a:ext>
              </a:extLst>
            </p:cNvPr>
            <p:cNvSpPr/>
            <p:nvPr/>
          </p:nvSpPr>
          <p:spPr>
            <a:xfrm>
              <a:off x="7111044" y="2940345"/>
              <a:ext cx="230590" cy="1507046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101C6E47-640B-15FD-C857-773484C4F7FB}"/>
                </a:ext>
              </a:extLst>
            </p:cNvPr>
            <p:cNvSpPr/>
            <p:nvPr/>
          </p:nvSpPr>
          <p:spPr>
            <a:xfrm>
              <a:off x="7709150" y="3126106"/>
              <a:ext cx="230590" cy="1321285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21B8D3-8167-5179-3AF6-470B64C4BAFC}"/>
                </a:ext>
              </a:extLst>
            </p:cNvPr>
            <p:cNvSpPr/>
            <p:nvPr/>
          </p:nvSpPr>
          <p:spPr>
            <a:xfrm>
              <a:off x="8307257" y="3363752"/>
              <a:ext cx="230590" cy="1083639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11E7B609-EE21-9E6E-A43F-1B9D26849631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80" y="4446269"/>
              <a:ext cx="2599087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0DA824-85E0-7D22-6E6A-DEC9ECB6949C}"/>
                </a:ext>
              </a:extLst>
            </p:cNvPr>
            <p:cNvSpPr/>
            <p:nvPr/>
          </p:nvSpPr>
          <p:spPr>
            <a:xfrm>
              <a:off x="6118862" y="2304573"/>
              <a:ext cx="2759121" cy="2380062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9CDCFDC3-167C-2D7E-4351-E188A6CF3ADE}"/>
                </a:ext>
              </a:extLst>
            </p:cNvPr>
            <p:cNvSpPr/>
            <p:nvPr/>
          </p:nvSpPr>
          <p:spPr>
            <a:xfrm>
              <a:off x="6118847" y="2041117"/>
              <a:ext cx="2759121" cy="263455"/>
            </a:xfrm>
            <a:prstGeom prst="round2SameRect">
              <a:avLst>
                <a:gd name="adj1" fmla="val 28236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icrosoft GothicNeo"/>
                  <a:ea typeface="맑은 고딕" panose="020B0503020000020004" pitchFamily="50" charset="-127"/>
                  <a:cs typeface="+mn-cs"/>
                </a:rPr>
                <a:t>당사 매출 상승률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0A3B3C64-C5AE-713F-B29C-E807FD70F958}"/>
                </a:ext>
              </a:extLst>
            </p:cNvPr>
            <p:cNvSpPr txBox="1"/>
            <p:nvPr/>
          </p:nvSpPr>
          <p:spPr>
            <a:xfrm>
              <a:off x="6331184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DDD4A5-95CE-9AB2-616A-93199AF78C76}"/>
                </a:ext>
              </a:extLst>
            </p:cNvPr>
            <p:cNvSpPr txBox="1"/>
            <p:nvPr/>
          </p:nvSpPr>
          <p:spPr>
            <a:xfrm>
              <a:off x="693298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167A699-DDC3-1378-F8BF-5E68AD9D07A4}"/>
                </a:ext>
              </a:extLst>
            </p:cNvPr>
            <p:cNvSpPr txBox="1"/>
            <p:nvPr/>
          </p:nvSpPr>
          <p:spPr>
            <a:xfrm>
              <a:off x="7531086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D773C61-ED4E-BFDB-88D2-8AF4D43C9A6E}"/>
                </a:ext>
              </a:extLst>
            </p:cNvPr>
            <p:cNvSpPr txBox="1"/>
            <p:nvPr/>
          </p:nvSpPr>
          <p:spPr>
            <a:xfrm>
              <a:off x="8128140" y="4446269"/>
              <a:ext cx="58671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분기</a:t>
              </a:r>
            </a:p>
          </p:txBody>
        </p: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550C5E5-FCB5-3C7E-6D6A-1CE1A618F7E4}"/>
                </a:ext>
              </a:extLst>
            </p:cNvPr>
            <p:cNvCxnSpPr>
              <a:cxnSpLocks/>
            </p:cNvCxnSpPr>
            <p:nvPr/>
          </p:nvCxnSpPr>
          <p:spPr>
            <a:xfrm>
              <a:off x="6743528" y="2806032"/>
              <a:ext cx="367516" cy="1343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BA7FC42-1E0A-42E2-51BC-360E314AF4AD}"/>
                </a:ext>
              </a:extLst>
            </p:cNvPr>
            <p:cNvSpPr txBox="1"/>
            <p:nvPr/>
          </p:nvSpPr>
          <p:spPr>
            <a:xfrm>
              <a:off x="6809899" y="2684801"/>
              <a:ext cx="59606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B3EC02B-D20C-829E-EB87-8464A62BFE35}"/>
                </a:ext>
              </a:extLst>
            </p:cNvPr>
            <p:cNvCxnSpPr>
              <a:cxnSpLocks/>
            </p:cNvCxnSpPr>
            <p:nvPr/>
          </p:nvCxnSpPr>
          <p:spPr>
            <a:xfrm>
              <a:off x="7327944" y="2938954"/>
              <a:ext cx="381206" cy="1857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93999DE7-6189-30F4-D6E9-04ECF72EEABC}"/>
                </a:ext>
              </a:extLst>
            </p:cNvPr>
            <p:cNvSpPr txBox="1"/>
            <p:nvPr/>
          </p:nvSpPr>
          <p:spPr>
            <a:xfrm>
              <a:off x="7397426" y="2845993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13%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577261CE-BE48-213F-188D-F977D81EB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9740" y="3124730"/>
              <a:ext cx="367516" cy="239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74B64F6-0CFF-301C-5362-EA82BD6CE437}"/>
                </a:ext>
              </a:extLst>
            </p:cNvPr>
            <p:cNvSpPr txBox="1"/>
            <p:nvPr/>
          </p:nvSpPr>
          <p:spPr>
            <a:xfrm>
              <a:off x="8006146" y="3082690"/>
              <a:ext cx="64468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17% </a:t>
              </a: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4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  <a:latin typeface="+mn-ea"/>
                <a:ea typeface="+mn-ea"/>
              </a:rPr>
              <a:t>KPI</a:t>
            </a:r>
            <a:endParaRPr lang="ko-KR" altLang="en-US" sz="3200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69" name="Table 6">
            <a:extLst>
              <a:ext uri="{FF2B5EF4-FFF2-40B4-BE49-F238E27FC236}">
                <a16:creationId xmlns:a16="http://schemas.microsoft.com/office/drawing/2014/main" id="{A4B57C80-DD15-18C0-2A6F-68200A71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99211"/>
              </p:ext>
            </p:extLst>
          </p:nvPr>
        </p:nvGraphicFramePr>
        <p:xfrm>
          <a:off x="543560" y="2301240"/>
          <a:ext cx="80568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249">
                  <a:extLst>
                    <a:ext uri="{9D8B030D-6E8A-4147-A177-3AD203B41FA5}">
                      <a16:colId xmlns:a16="http://schemas.microsoft.com/office/drawing/2014/main" val="611886196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2930395852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168194818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882527940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77158318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38587147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측정 지표(KPI)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가중치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현수준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목표 수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3336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2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수율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0.939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21598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7066BF95-F7F7-E94A-A9A8-F8C2DAC837CC}"/>
              </a:ext>
            </a:extLst>
          </p:cNvPr>
          <p:cNvSpPr txBox="1"/>
          <p:nvPr/>
        </p:nvSpPr>
        <p:spPr>
          <a:xfrm>
            <a:off x="543560" y="3419824"/>
            <a:ext cx="191018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수율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양품 웨이퍼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전체 웨이퍼</a:t>
            </a:r>
          </a:p>
        </p:txBody>
      </p:sp>
    </p:spTree>
    <p:extLst>
      <p:ext uri="{BB962C8B-B14F-4D97-AF65-F5344CB8AC3E}">
        <p14:creationId xmlns:p14="http://schemas.microsoft.com/office/powerpoint/2010/main" val="19276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데이터 분석 계획</a:t>
            </a:r>
          </a:p>
        </p:txBody>
      </p:sp>
      <p:graphicFrame>
        <p:nvGraphicFramePr>
          <p:cNvPr id="3" name="내용 개체 틀 12">
            <a:extLst>
              <a:ext uri="{FF2B5EF4-FFF2-40B4-BE49-F238E27FC236}">
                <a16:creationId xmlns:a16="http://schemas.microsoft.com/office/drawing/2014/main" id="{92E35FB8-A392-AA0C-58BE-436A73FDF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76712"/>
              </p:ext>
            </p:extLst>
          </p:nvPr>
        </p:nvGraphicFramePr>
        <p:xfrm>
          <a:off x="317129" y="933269"/>
          <a:ext cx="85097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86">
                  <a:extLst>
                    <a:ext uri="{9D8B030D-6E8A-4147-A177-3AD203B41FA5}">
                      <a16:colId xmlns:a16="http://schemas.microsoft.com/office/drawing/2014/main" val="3811389914"/>
                    </a:ext>
                  </a:extLst>
                </a:gridCol>
                <a:gridCol w="1383116">
                  <a:extLst>
                    <a:ext uri="{9D8B030D-6E8A-4147-A177-3AD203B41FA5}">
                      <a16:colId xmlns:a16="http://schemas.microsoft.com/office/drawing/2014/main" val="2148250211"/>
                    </a:ext>
                  </a:extLst>
                </a:gridCol>
                <a:gridCol w="4869441">
                  <a:extLst>
                    <a:ext uri="{9D8B030D-6E8A-4147-A177-3AD203B41FA5}">
                      <a16:colId xmlns:a16="http://schemas.microsoft.com/office/drawing/2014/main" val="1386826345"/>
                    </a:ext>
                  </a:extLst>
                </a:gridCol>
              </a:tblGrid>
              <a:tr h="245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분석계획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6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3652"/>
                  </a:ext>
                </a:extLst>
              </a:tr>
              <a:tr h="245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07498"/>
                  </a:ext>
                </a:extLst>
              </a:tr>
              <a:tr h="21372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공정별 데이터의 분포 특성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히스토그램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변수들의 분포 및 이상치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13187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298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1397"/>
                  </a:ext>
                </a:extLst>
              </a:tr>
              <a:tr h="88409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 주요 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파라미터간의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scatter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plot</a:t>
                      </a:r>
                      <a:b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파라미터 확인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thickness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Photo_softbake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resist_target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Photo_lithography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Line_CD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Etching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Selectivity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분포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Ion_Implantation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이온 주입량에 따른 분포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78943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공정별로 주요 변수들 간의 상관관계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27079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관한 파생변수와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간의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707216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막대그래프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chamber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공정 횟수로 과부화 여부 판단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6318"/>
                  </a:ext>
                </a:extLst>
              </a:tr>
              <a:tr h="2137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파라미터와의 불량률 관계 파악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공정을 합친 데이터셋을 생성한 후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파라미터와 불량률의 상관을 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5754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Correlation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ANOVA</a:t>
                      </a:r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선정한 유의한 파라미터로  중요도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67983"/>
                  </a:ext>
                </a:extLst>
              </a:tr>
              <a:tr h="21372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따른 설비 불량률 분류 모델 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불량에 영향을 미치는 주요 요인의 양품</a:t>
                      </a:r>
                      <a:r>
                        <a:rPr lang="en-US" altLang="ko-KR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 분류 모델링</a:t>
                      </a:r>
                      <a:b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지표를 종합적으로 고려하여 가장 높은 모형 선정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8921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의사결정나무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5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랜덤포레스트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30072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af-ZA" sz="9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Boosting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4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3775"/>
                  </a:ext>
                </a:extLst>
              </a:tr>
              <a:tr h="21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af-ZA" sz="9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LightGBM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2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2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프로세스의 안정성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프로세스의 안정화 여부에 따른 불량률 분석결과 불안정한 공정에서의 불량률이</a:t>
            </a: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높게 나타남에 따라 공정의 안정화 활동 필요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FFFAE3-D0C5-F8A5-3BD7-D94097334419}"/>
              </a:ext>
            </a:extLst>
          </p:cNvPr>
          <p:cNvSpPr/>
          <p:nvPr/>
        </p:nvSpPr>
        <p:spPr>
          <a:xfrm>
            <a:off x="266019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73FF6FF3-50B1-A0A7-648A-5E8B8D104D0F}"/>
              </a:ext>
            </a:extLst>
          </p:cNvPr>
          <p:cNvSpPr/>
          <p:nvPr/>
        </p:nvSpPr>
        <p:spPr>
          <a:xfrm>
            <a:off x="266013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GothicNeo"/>
                <a:ea typeface="맑은 고딕" panose="020B0503020000020004" pitchFamily="50" charset="-127"/>
                <a:cs typeface="+mn-cs"/>
              </a:rPr>
              <a:t>프로세스 안정화 사례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3082711" y="2466104"/>
            <a:ext cx="2759121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3082705" y="2202648"/>
            <a:ext cx="2759121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프로세스 불안정 사례</a:t>
            </a:r>
            <a:endParaRPr kumimoji="0" lang="ko-KR" altLang="en-US" sz="1400" b="1" i="0" u="none" strike="noStrike" kern="0" cap="none" spc="-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C378B5-2E50-0D8A-4F9F-C4DB12F969A0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C5F3A5-96A2-EF3F-CD80-3DF720EFBC5D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oogle Shape;203;p25">
            <a:extLst>
              <a:ext uri="{FF2B5EF4-FFF2-40B4-BE49-F238E27FC236}">
                <a16:creationId xmlns:a16="http://schemas.microsoft.com/office/drawing/2014/main" id="{425EC8FE-5198-4084-CE72-D6D11F8F3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059048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982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4,151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 err="1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정상칩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23,018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79,849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B94CD-B360-0267-3839-45BF67093FEE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89860-0968-F20C-B6E4-9195F469E053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0.049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9BFEB-7F5E-77AC-86D4-E8B3EDC16222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9957A-D2FB-C216-2D1C-1A7330146299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29.605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0.000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FA526-8A9C-4BD3-6A7C-C782F61D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" y="25500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701F71-B49A-15AC-D75F-67FE72CE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40" y="2550013"/>
            <a:ext cx="2248050" cy="22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A900C51F-3176-CF83-CD61-FB4396434537}"/>
              </a:ext>
            </a:extLst>
          </p:cNvPr>
          <p:cNvSpPr/>
          <p:nvPr/>
        </p:nvSpPr>
        <p:spPr>
          <a:xfrm>
            <a:off x="7292129" y="2274146"/>
            <a:ext cx="418108" cy="5517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3C09D-D8E7-1720-9DC4-80C4D5789CA9}"/>
              </a:ext>
            </a:extLst>
          </p:cNvPr>
          <p:cNvSpPr/>
          <p:nvPr/>
        </p:nvSpPr>
        <p:spPr>
          <a:xfrm>
            <a:off x="8143611" y="2113046"/>
            <a:ext cx="418108" cy="712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BE8D70-F017-54C8-FDC3-75010D32F1F4}"/>
              </a:ext>
            </a:extLst>
          </p:cNvPr>
          <p:cNvSpPr/>
          <p:nvPr/>
        </p:nvSpPr>
        <p:spPr>
          <a:xfrm>
            <a:off x="0" y="0"/>
            <a:ext cx="9144000" cy="79102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C2F4E0-B7E0-6DF0-A9F1-292E36AB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19" y="50800"/>
            <a:ext cx="8638761" cy="740229"/>
          </a:xfrm>
        </p:spPr>
        <p:txBody>
          <a:bodyPr>
            <a:norm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+mn-ea"/>
                <a:ea typeface="+mn-ea"/>
              </a:rPr>
              <a:t>프로세스 과부하에 따른 불량률 검증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C6ED7-3DE4-6421-A23E-474D441E7632}"/>
              </a:ext>
            </a:extLst>
          </p:cNvPr>
          <p:cNvSpPr txBox="1"/>
          <p:nvPr/>
        </p:nvSpPr>
        <p:spPr>
          <a:xfrm>
            <a:off x="314089" y="1146238"/>
            <a:ext cx="86119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공정흐름별 생산부하에 따른 불량률 분석결과 생산부하가 높을수록 불량률이 높게 나타남에 따라 공정흐름별 부하를 고려한 생산체제 운영 필요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F3FDF63-985D-9833-CFA8-AF28273DB165}"/>
              </a:ext>
            </a:extLst>
          </p:cNvPr>
          <p:cNvSpPr/>
          <p:nvPr/>
        </p:nvSpPr>
        <p:spPr>
          <a:xfrm>
            <a:off x="266014" y="2466104"/>
            <a:ext cx="5575818" cy="238006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  <p:sp>
        <p:nvSpPr>
          <p:cNvPr id="79" name="사각형: 둥근 위쪽 모서리 78">
            <a:extLst>
              <a:ext uri="{FF2B5EF4-FFF2-40B4-BE49-F238E27FC236}">
                <a16:creationId xmlns:a16="http://schemas.microsoft.com/office/drawing/2014/main" id="{6AA1BA13-E0A2-2E50-B4EF-13147EE72679}"/>
              </a:ext>
            </a:extLst>
          </p:cNvPr>
          <p:cNvSpPr/>
          <p:nvPr/>
        </p:nvSpPr>
        <p:spPr>
          <a:xfrm>
            <a:off x="266014" y="2202648"/>
            <a:ext cx="5575812" cy="263455"/>
          </a:xfrm>
          <a:prstGeom prst="round2SameRect">
            <a:avLst>
              <a:gd name="adj1" fmla="val 28236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Box Plot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을 통해 </a:t>
            </a:r>
            <a:r>
              <a:rPr lang="en-US" altLang="ko-KR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Path</a:t>
            </a:r>
            <a:r>
              <a:rPr lang="ko-KR" altLang="en-US" sz="1400" b="1" kern="0" spc="-150" dirty="0">
                <a:solidFill>
                  <a:srgbClr val="FFFFFF"/>
                </a:solidFill>
                <a:latin typeface="Microsoft GothicNeo"/>
                <a:ea typeface="맑은 고딕" panose="020B0503020000020004" pitchFamily="50" charset="-127"/>
              </a:rPr>
              <a:t>별 횟수를 확인한 결과</a:t>
            </a:r>
          </a:p>
        </p:txBody>
      </p:sp>
      <p:graphicFrame>
        <p:nvGraphicFramePr>
          <p:cNvPr id="80" name="Google Shape;203;p25">
            <a:extLst>
              <a:ext uri="{FF2B5EF4-FFF2-40B4-BE49-F238E27FC236}">
                <a16:creationId xmlns:a16="http://schemas.microsoft.com/office/drawing/2014/main" id="{E6D24D20-1F87-ABB4-AC52-D1DC4EF19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282942"/>
              </p:ext>
            </p:extLst>
          </p:nvPr>
        </p:nvGraphicFramePr>
        <p:xfrm>
          <a:off x="6237721" y="2828421"/>
          <a:ext cx="2526926" cy="120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 분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불안정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불량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32,936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7,637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3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1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양품</a:t>
                      </a:r>
                      <a:endParaRPr sz="1300" b="1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613,064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300" dirty="0">
                          <a:solidFill>
                            <a:srgbClr val="434343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136,363</a:t>
                      </a:r>
                      <a:endParaRPr sz="1300" dirty="0">
                        <a:solidFill>
                          <a:srgbClr val="434343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3EB54686-2F1F-F8A0-0255-DBB4A4994AB7}"/>
              </a:ext>
            </a:extLst>
          </p:cNvPr>
          <p:cNvSpPr txBox="1"/>
          <p:nvPr/>
        </p:nvSpPr>
        <p:spPr>
          <a:xfrm>
            <a:off x="7193202" y="202659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D65C93-78C3-518D-E936-24F47AAEB5D0}"/>
              </a:ext>
            </a:extLst>
          </p:cNvPr>
          <p:cNvSpPr txBox="1"/>
          <p:nvPr/>
        </p:nvSpPr>
        <p:spPr>
          <a:xfrm>
            <a:off x="8041522" y="18533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0.053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502EF-C9B9-F6BE-1E6C-2A1E6C9E1A23}"/>
              </a:ext>
            </a:extLst>
          </p:cNvPr>
          <p:cNvSpPr txBox="1"/>
          <p:nvPr/>
        </p:nvSpPr>
        <p:spPr>
          <a:xfrm>
            <a:off x="5862755" y="4090191"/>
            <a:ext cx="3276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카이제곱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검정 결과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없다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</a:t>
            </a:r>
            <a:r>
              <a:rPr lang="en-US" altLang="ko-KR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과부하 여부에 따른 불량률 차이가 있다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D2A9B-2747-735A-6EB2-EC7212E8AE97}"/>
              </a:ext>
            </a:extLst>
          </p:cNvPr>
          <p:cNvSpPr txBox="1"/>
          <p:nvPr/>
        </p:nvSpPr>
        <p:spPr>
          <a:xfrm>
            <a:off x="6237722" y="4708244"/>
            <a:ext cx="252692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600" b="1" dirty="0" err="1">
                <a:latin typeface="+mn-ea"/>
                <a:cs typeface="Microsoft GothicNeo" panose="020B0500000101010101" pitchFamily="50" charset="-127"/>
                <a:sym typeface="Nanum Gothic"/>
              </a:rPr>
              <a:t>chisq</a:t>
            </a:r>
            <a:r>
              <a:rPr lang="en-US" altLang="ko" sz="1600" b="1" dirty="0">
                <a:latin typeface="+mn-ea"/>
                <a:cs typeface="Microsoft GothicNeo" panose="020B0500000101010101" pitchFamily="50" charset="-127"/>
                <a:sym typeface="Nanum Gothic"/>
              </a:rPr>
              <a:t> : 10.117</a:t>
            </a:r>
            <a:endParaRPr lang="en-US" altLang="ko-KR" sz="1600" b="1" dirty="0">
              <a:latin typeface="+mn-ea"/>
              <a:cs typeface="Microsoft GothicNeo" panose="020B0500000101010101" pitchFamily="50" charset="-127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solidFill>
                  <a:srgbClr val="FF0000"/>
                </a:solidFill>
                <a:latin typeface="+mn-ea"/>
                <a:cs typeface="Microsoft GothicNeo" panose="020B0500000101010101" pitchFamily="50" charset="-127"/>
                <a:sym typeface="Nanum Gothic"/>
              </a:rPr>
              <a:t>p : 0.001</a:t>
            </a:r>
            <a:endParaRPr lang="en-US" altLang="ko-KR" b="1" dirty="0">
              <a:solidFill>
                <a:srgbClr val="FF0000"/>
              </a:solidFill>
              <a:latin typeface="+mn-ea"/>
              <a:cs typeface="Microsoft GothicNeo" panose="020B0500000101010101" pitchFamily="50" charset="-127"/>
              <a:sym typeface="Nanum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06F29-5C2D-984C-BFE3-FED0CD5C0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"/>
          <a:stretch/>
        </p:blipFill>
        <p:spPr bwMode="auto">
          <a:xfrm>
            <a:off x="484025" y="2506843"/>
            <a:ext cx="2323095" cy="222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16">
            <a:extLst>
              <a:ext uri="{FF2B5EF4-FFF2-40B4-BE49-F238E27FC236}">
                <a16:creationId xmlns:a16="http://schemas.microsoft.com/office/drawing/2014/main" id="{7A5341BF-6D28-07B8-F49A-FD9627ED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33263"/>
              </p:ext>
            </p:extLst>
          </p:nvPr>
        </p:nvGraphicFramePr>
        <p:xfrm>
          <a:off x="2851159" y="3970020"/>
          <a:ext cx="2804932" cy="680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233">
                  <a:extLst>
                    <a:ext uri="{9D8B030D-6E8A-4147-A177-3AD203B41FA5}">
                      <a16:colId xmlns:a16="http://schemas.microsoft.com/office/drawing/2014/main" val="1339120214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289062306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78389282"/>
                    </a:ext>
                  </a:extLst>
                </a:gridCol>
                <a:gridCol w="701233">
                  <a:extLst>
                    <a:ext uri="{9D8B030D-6E8A-4147-A177-3AD203B41FA5}">
                      <a16:colId xmlns:a16="http://schemas.microsoft.com/office/drawing/2014/main" val="332178310"/>
                    </a:ext>
                  </a:extLst>
                </a:gridCol>
              </a:tblGrid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최대값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최소값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평균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24180"/>
                  </a:ext>
                </a:extLst>
              </a:tr>
              <a:tr h="340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93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4CADFF-034F-705F-3254-DE795863826B}"/>
              </a:ext>
            </a:extLst>
          </p:cNvPr>
          <p:cNvSpPr txBox="1"/>
          <p:nvPr/>
        </p:nvSpPr>
        <p:spPr>
          <a:xfrm>
            <a:off x="1399280" y="4555364"/>
            <a:ext cx="6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492</TotalTime>
  <Words>636</Words>
  <Application>Microsoft Office PowerPoint</Application>
  <PresentationFormat>화면 슬라이드 쇼(16:10)</PresentationFormat>
  <Paragraphs>224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Microsoft GothicNeo</vt:lpstr>
      <vt:lpstr>Nanum Gothic</vt:lpstr>
      <vt:lpstr>맑은 고딕</vt:lpstr>
      <vt:lpstr>엘리스 디지털배움체</vt:lpstr>
      <vt:lpstr>Arial</vt:lpstr>
      <vt:lpstr>Calibri</vt:lpstr>
      <vt:lpstr>Calibri Light</vt:lpstr>
      <vt:lpstr>Wingdings</vt:lpstr>
      <vt:lpstr>Office 테마</vt:lpstr>
      <vt:lpstr>반도체 운전 조건  최적화를 통한 수율 향상</vt:lpstr>
      <vt:lpstr>INDEX</vt:lpstr>
      <vt:lpstr>반도체 공정</vt:lpstr>
      <vt:lpstr>추진 배경</vt:lpstr>
      <vt:lpstr>KPI</vt:lpstr>
      <vt:lpstr>데이터 분석 계획</vt:lpstr>
      <vt:lpstr>프로세스의 안정성 검증 결과</vt:lpstr>
      <vt:lpstr>프로세스 과부하에 따른 불량률 검증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woosangchul</dc:creator>
  <cp:lastModifiedBy>석희 윤</cp:lastModifiedBy>
  <cp:revision>223</cp:revision>
  <dcterms:created xsi:type="dcterms:W3CDTF">2023-08-15T06:05:37Z</dcterms:created>
  <dcterms:modified xsi:type="dcterms:W3CDTF">2023-08-15T15:23:03Z</dcterms:modified>
</cp:coreProperties>
</file>