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sldIdLst>
    <p:sldId id="486" r:id="rId5"/>
    <p:sldId id="433" r:id="rId6"/>
    <p:sldId id="560" r:id="rId7"/>
    <p:sldId id="561" r:id="rId8"/>
    <p:sldId id="562" r:id="rId9"/>
    <p:sldId id="513" r:id="rId10"/>
    <p:sldId id="483" r:id="rId11"/>
    <p:sldId id="565" r:id="rId12"/>
    <p:sldId id="564" r:id="rId13"/>
    <p:sldId id="544" r:id="rId14"/>
    <p:sldId id="516" r:id="rId15"/>
    <p:sldId id="489" r:id="rId16"/>
    <p:sldId id="490" r:id="rId17"/>
    <p:sldId id="478" r:id="rId18"/>
    <p:sldId id="508" r:id="rId19"/>
    <p:sldId id="509" r:id="rId20"/>
    <p:sldId id="510" r:id="rId21"/>
    <p:sldId id="511" r:id="rId22"/>
    <p:sldId id="512" r:id="rId23"/>
    <p:sldId id="507" r:id="rId24"/>
    <p:sldId id="526" r:id="rId25"/>
    <p:sldId id="527" r:id="rId26"/>
    <p:sldId id="528" r:id="rId27"/>
    <p:sldId id="539" r:id="rId28"/>
    <p:sldId id="529" r:id="rId29"/>
    <p:sldId id="520" r:id="rId30"/>
    <p:sldId id="531" r:id="rId31"/>
    <p:sldId id="532" r:id="rId32"/>
    <p:sldId id="533" r:id="rId33"/>
    <p:sldId id="534" r:id="rId34"/>
    <p:sldId id="519" r:id="rId35"/>
    <p:sldId id="537" r:id="rId36"/>
    <p:sldId id="541" r:id="rId37"/>
    <p:sldId id="563" r:id="rId38"/>
    <p:sldId id="542" r:id="rId39"/>
    <p:sldId id="543" r:id="rId40"/>
    <p:sldId id="568" r:id="rId41"/>
    <p:sldId id="546" r:id="rId42"/>
    <p:sldId id="569" r:id="rId43"/>
    <p:sldId id="506" r:id="rId44"/>
    <p:sldId id="550" r:id="rId45"/>
    <p:sldId id="570" r:id="rId46"/>
    <p:sldId id="551" r:id="rId47"/>
    <p:sldId id="571" r:id="rId48"/>
    <p:sldId id="553" r:id="rId49"/>
    <p:sldId id="555" r:id="rId50"/>
    <p:sldId id="557" r:id="rId51"/>
    <p:sldId id="505" r:id="rId52"/>
    <p:sldId id="492" r:id="rId53"/>
    <p:sldId id="493" r:id="rId54"/>
    <p:sldId id="572" r:id="rId55"/>
    <p:sldId id="501" r:id="rId56"/>
    <p:sldId id="566" r:id="rId57"/>
    <p:sldId id="523"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庸造 宮寺" initials="庸造" lastIdx="1" clrIdx="0">
    <p:extLst>
      <p:ext uri="{19B8F6BF-5375-455C-9EA6-DF929625EA0E}">
        <p15:presenceInfo xmlns:p15="http://schemas.microsoft.com/office/powerpoint/2012/main" userId="0971b99eabf31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CE7B"/>
    <a:srgbClr val="C2D3D0"/>
    <a:srgbClr val="629299"/>
    <a:srgbClr val="000000"/>
    <a:srgbClr val="D0CECE"/>
    <a:srgbClr val="F7F7F7"/>
    <a:srgbClr val="E7E6E6"/>
    <a:srgbClr val="FF0000"/>
    <a:srgbClr val="00B05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32"/>
    <p:restoredTop sz="72000"/>
  </p:normalViewPr>
  <p:slideViewPr>
    <p:cSldViewPr snapToGrid="0">
      <p:cViewPr varScale="1">
        <p:scale>
          <a:sx n="46" d="100"/>
          <a:sy n="46" d="100"/>
        </p:scale>
        <p:origin x="184" y="808"/>
      </p:cViewPr>
      <p:guideLst/>
    </p:cSldViewPr>
  </p:slideViewPr>
  <p:notesTextViewPr>
    <p:cViewPr>
      <p:scale>
        <a:sx n="130" d="100"/>
        <a:sy n="13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6676-CE7F-4540-9E56-6CAE54A39D46}" type="datetimeFigureOut">
              <a:rPr kumimoji="1" lang="ja-JP" altLang="en-US" smtClean="0"/>
              <a:t>2024/9/21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B5641-775C-FF47-BE3B-1A1B2DB121BB}" type="slidenum">
              <a:rPr kumimoji="1" lang="ja-JP" altLang="en-US" smtClean="0"/>
              <a:t>‹#›</a:t>
            </a:fld>
            <a:endParaRPr kumimoji="1" lang="ja-JP" altLang="en-US"/>
          </a:p>
        </p:txBody>
      </p:sp>
    </p:spTree>
    <p:extLst>
      <p:ext uri="{BB962C8B-B14F-4D97-AF65-F5344CB8AC3E}">
        <p14:creationId xmlns:p14="http://schemas.microsoft.com/office/powerpoint/2010/main" val="1092552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a:solidFill>
                  <a:schemeClr val="bg1"/>
                </a:solidFill>
                <a:latin typeface="Meiryo" panose="020B0604030504040204" pitchFamily="34" charset="-128"/>
                <a:ea typeface="Meiryo" panose="020B0604030504040204" pitchFamily="34" charset="-128"/>
              </a:rPr>
              <a:t>プログラムの構造に着目したソースコードのクラスタリングによる</a:t>
            </a:r>
            <a:endParaRPr kumimoji="1" lang="en-US" altLang="ja-JP" sz="1200" dirty="0">
              <a:solidFill>
                <a:schemeClr val="bg1"/>
              </a:solidFill>
              <a:latin typeface="Meiryo" panose="020B0604030504040204" pitchFamily="34" charset="-128"/>
              <a:ea typeface="Meiryo" panose="020B0604030504040204" pitchFamily="34" charset="-128"/>
            </a:endParaRPr>
          </a:p>
          <a:p>
            <a:r>
              <a:rPr kumimoji="1" lang="ja-JP" altLang="en-US" sz="1200">
                <a:solidFill>
                  <a:schemeClr val="bg1"/>
                </a:solidFill>
                <a:latin typeface="Meiryo" panose="020B0604030504040204" pitchFamily="34" charset="-128"/>
                <a:ea typeface="Meiryo" panose="020B0604030504040204" pitchFamily="34" charset="-128"/>
              </a:rPr>
              <a:t>論理エラーの推定方法</a:t>
            </a:r>
            <a:endParaRPr kumimoji="1" lang="en-US" altLang="ja-JP" sz="1200" dirty="0">
              <a:solidFill>
                <a:schemeClr val="bg1"/>
              </a:solidFill>
              <a:latin typeface="Meiryo" panose="020B0604030504040204" pitchFamily="34" charset="-128"/>
              <a:ea typeface="Meiryo" panose="020B0604030504040204" pitchFamily="34" charset="-128"/>
            </a:endParaRPr>
          </a:p>
          <a:p>
            <a:endParaRPr kumimoji="1" lang="en-US" altLang="ja-JP" sz="1200" dirty="0">
              <a:solidFill>
                <a:schemeClr val="bg1"/>
              </a:solidFill>
              <a:latin typeface="Meiryo" panose="020B0604030504040204" pitchFamily="34" charset="-128"/>
              <a:ea typeface="Meiryo" panose="020B0604030504040204" pitchFamily="34" charset="-128"/>
            </a:endParaRPr>
          </a:p>
          <a:p>
            <a:r>
              <a:rPr kumimoji="1" lang="ja-JP" altLang="en-US" sz="1200">
                <a:solidFill>
                  <a:schemeClr val="bg1"/>
                </a:solidFill>
                <a:latin typeface="Meiryo" panose="020B0604030504040204" pitchFamily="34" charset="-128"/>
                <a:ea typeface="Meiryo" panose="020B0604030504040204" pitchFamily="34" charset="-128"/>
              </a:rPr>
              <a:t>と題しまして</a:t>
            </a:r>
            <a:r>
              <a:rPr kumimoji="1" lang="en-US" altLang="ja-JP" sz="1200" dirty="0">
                <a:solidFill>
                  <a:schemeClr val="bg1"/>
                </a:solidFill>
                <a:latin typeface="Meiryo" panose="020B0604030504040204" pitchFamily="34" charset="-128"/>
                <a:ea typeface="Meiryo" panose="020B0604030504040204" pitchFamily="34" charset="-128"/>
              </a:rPr>
              <a:t>, </a:t>
            </a:r>
            <a:r>
              <a:rPr kumimoji="1" lang="ja-JP" altLang="en-US" sz="1200">
                <a:solidFill>
                  <a:schemeClr val="bg1"/>
                </a:solidFill>
                <a:latin typeface="Meiryo" panose="020B0604030504040204" pitchFamily="34" charset="-128"/>
                <a:ea typeface="Meiryo" panose="020B0604030504040204" pitchFamily="34" charset="-128"/>
              </a:rPr>
              <a:t>東京学芸大学の原田裕太が発表させていただきます</a:t>
            </a:r>
            <a:r>
              <a:rPr kumimoji="1" lang="en-US" altLang="ja-JP" sz="1200" dirty="0">
                <a:solidFill>
                  <a:schemeClr val="bg1"/>
                </a:solidFill>
                <a:latin typeface="Meiryo" panose="020B0604030504040204" pitchFamily="34" charset="-128"/>
                <a:ea typeface="Meiryo" panose="020B0604030504040204" pitchFamily="34" charset="-128"/>
              </a:rPr>
              <a:t>.</a:t>
            </a:r>
            <a:endParaRPr kumimoji="1" lang="ja-JP" altLang="en-US"/>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1</a:t>
            </a:fld>
            <a:endParaRPr kumimoji="1" lang="ja-JP" altLang="en-US"/>
          </a:p>
        </p:txBody>
      </p:sp>
    </p:spTree>
    <p:extLst>
      <p:ext uri="{BB962C8B-B14F-4D97-AF65-F5344CB8AC3E}">
        <p14:creationId xmlns:p14="http://schemas.microsoft.com/office/powerpoint/2010/main" val="156622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a:effectLst/>
                <a:latin typeface="+mn-lt"/>
                <a:ea typeface="クレー デミボールド" panose="02020600000000000000" pitchFamily="18" charset="-128"/>
                <a:cs typeface="Times New Roman" panose="02020603050405020304" pitchFamily="18" charset="0"/>
              </a:rPr>
              <a:t>他にも、論理エラーを対象とした行き詰まり箇所特定に関する研究がなされています。</a:t>
            </a:r>
            <a:endParaRPr lang="en-US" altLang="ja-JP" sz="1800" b="0" dirty="0">
              <a:effectLst/>
              <a:latin typeface="+mn-lt"/>
              <a:ea typeface="クレー デミボールド"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dirty="0">
              <a:effectLst/>
              <a:latin typeface="+mn-lt"/>
              <a:ea typeface="クレー デミボールド"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川崎の研究で</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は</a:t>
            </a:r>
            <a:r>
              <a:rPr lang="en-US" altLang="ja-JP" sz="1800" kern="0" dirty="0">
                <a:effectLst/>
                <a:latin typeface="Times New Roman" panose="02020603050405020304" pitchFamily="18" charset="0"/>
                <a:ea typeface="Klee Medium" panose="02020600000000000000" pitchFamily="18" charset="-128"/>
              </a:rPr>
              <a:t>, </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ある時点での実行ソースコードと事前に用意した正解ソースコードを比較し</a:t>
            </a:r>
            <a:r>
              <a:rPr lang="en-US" altLang="ja-JP" sz="1800" kern="0" dirty="0">
                <a:effectLst/>
                <a:latin typeface="Times New Roman" panose="02020603050405020304" pitchFamily="18" charset="0"/>
                <a:ea typeface="Klee Medium" panose="02020600000000000000" pitchFamily="18" charset="-128"/>
              </a:rPr>
              <a:t>, </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一定以上類似度が上昇していない場合にロジック構成面での躓きと推定し</a:t>
            </a: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ました。</a:t>
            </a:r>
            <a:endParaRPr lang="en-US" altLang="ja-JP" sz="2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この研究は、</a:t>
            </a:r>
            <a:r>
              <a:rPr lang="ja-JP" altLang="ja-JP" sz="1800">
                <a:effectLst/>
                <a:latin typeface="Times New Roman" panose="02020603050405020304" pitchFamily="18" charset="0"/>
                <a:ea typeface="Klee Medium" panose="02020600000000000000" pitchFamily="18" charset="-128"/>
              </a:rPr>
              <a:t>教授者が演習中に躓きの検出をすることを考慮してい</a:t>
            </a:r>
            <a:r>
              <a:rPr lang="ja-JP" altLang="en-US" sz="1800">
                <a:effectLst/>
                <a:latin typeface="Times New Roman" panose="02020603050405020304" pitchFamily="18" charset="0"/>
                <a:ea typeface="Klee Medium" panose="02020600000000000000" pitchFamily="18" charset="-128"/>
              </a:rPr>
              <a:t>ます</a:t>
            </a:r>
            <a:r>
              <a:rPr lang="ja-JP" altLang="ja-JP" sz="1800">
                <a:effectLst/>
                <a:latin typeface="Times New Roman" panose="02020603050405020304" pitchFamily="18" charset="0"/>
                <a:ea typeface="Klee Medium" panose="02020600000000000000" pitchFamily="18" charset="-128"/>
              </a:rPr>
              <a:t>が</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課題内容によってはその解法（正解ソースコード）は一つとは限らないため</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複数の解法がある課題には対応</a:t>
            </a:r>
            <a:r>
              <a:rPr lang="ja-JP" altLang="en-US" sz="1800">
                <a:effectLst/>
                <a:latin typeface="Times New Roman" panose="02020603050405020304" pitchFamily="18" charset="0"/>
                <a:ea typeface="Klee Medium" panose="02020600000000000000" pitchFamily="18" charset="-128"/>
              </a:rPr>
              <a:t>されていません。</a:t>
            </a:r>
            <a:endParaRPr lang="ja-JP" altLang="ja-JP" sz="1800">
              <a:effectLst/>
              <a:latin typeface="Times New Roman" panose="02020603050405020304" pitchFamily="18" charset="0"/>
              <a:ea typeface="Klee Medium" panose="02020600000000000000" pitchFamily="18" charset="-128"/>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10</a:t>
            </a:fld>
            <a:endParaRPr kumimoji="1" lang="ja-JP" altLang="en-US"/>
          </a:p>
        </p:txBody>
      </p:sp>
    </p:spTree>
    <p:extLst>
      <p:ext uri="{BB962C8B-B14F-4D97-AF65-F5344CB8AC3E}">
        <p14:creationId xmlns:p14="http://schemas.microsoft.com/office/powerpoint/2010/main" val="351236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また、学習状況推定に関する先行研究もなされています。</a:t>
            </a:r>
            <a:endParaRPr kumimoji="1" lang="en-US" altLang="ja-JP" dirty="0"/>
          </a:p>
          <a:p>
            <a:endParaRPr kumimoji="1" lang="en-US" altLang="ja-JP" dirty="0"/>
          </a:p>
          <a:p>
            <a:r>
              <a:rPr kumimoji="1" lang="ja-JP" altLang="en-US"/>
              <a:t>石和田の研究や川口の研究では、学習者のソースコードの編集履歴に基づいた学習状況の推定を行いました。</a:t>
            </a:r>
            <a:endParaRPr kumimoji="1" lang="en-US" altLang="ja-JP" dirty="0"/>
          </a:p>
          <a:p>
            <a:r>
              <a:rPr kumimoji="1" lang="ja-JP" altLang="en-US"/>
              <a:t>しかしこの研究は、トークンの書き換え情報をもとに論理エラーを推定しており、学習者の解法は考慮されていません。</a:t>
            </a:r>
            <a:endParaRPr kumimoji="1" lang="en-US" altLang="ja-JP" dirty="0"/>
          </a:p>
          <a:p>
            <a:endParaRPr kumimoji="1" lang="en-US" altLang="ja-JP" dirty="0"/>
          </a:p>
          <a:p>
            <a:endParaRPr kumimoji="1" lang="en-US" altLang="ja-JP" dirty="0"/>
          </a:p>
          <a:p>
            <a:r>
              <a:rPr kumimoji="1" lang="ja-JP" altLang="en-US"/>
              <a:t>このように、論理エラーに関する先行研究が複数行われていますが、学習者の解法を考慮した推定は未だ行われていません。</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11</a:t>
            </a:fld>
            <a:endParaRPr kumimoji="1" lang="ja-JP" altLang="en-US"/>
          </a:p>
        </p:txBody>
      </p:sp>
    </p:spTree>
    <p:extLst>
      <p:ext uri="{BB962C8B-B14F-4D97-AF65-F5344CB8AC3E}">
        <p14:creationId xmlns:p14="http://schemas.microsoft.com/office/powerpoint/2010/main" val="206412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a:t>
            </a:r>
            <a:r>
              <a:rPr kumimoji="1" lang="ja-JP" altLang="en-US" dirty="0"/>
              <a:t>研究の課題を整理すると，「学習者ごとに異なる解法を考慮した論理エラーに対する支援が未達成」であると言えます．</a:t>
            </a:r>
            <a:endParaRPr kumimoji="1" lang="en-US" altLang="ja-JP" dirty="0"/>
          </a:p>
          <a:p>
            <a:endParaRPr kumimoji="1" lang="en-US" altLang="ja-JP" dirty="0"/>
          </a:p>
          <a:p>
            <a:r>
              <a:rPr kumimoji="1" lang="ja-JP" altLang="en-US" dirty="0"/>
              <a:t>これを踏まえて、本研究の目的を、</a:t>
            </a:r>
            <a:endParaRPr kumimoji="1" lang="en-US" altLang="ja-JP" dirty="0"/>
          </a:p>
          <a:p>
            <a:r>
              <a:rPr kumimoji="1" lang="ja-JP" altLang="en-US" dirty="0"/>
              <a:t>「解法を考慮した上で、学習者が現在起こしている論理エラーを推定し、教授者に提示することで適応的な支援を可能にすること。」</a:t>
            </a:r>
            <a:endParaRPr kumimoji="1" lang="en-US" altLang="ja-JP" dirty="0"/>
          </a:p>
          <a:p>
            <a:r>
              <a:rPr kumimoji="1" lang="ja-JP" altLang="en-US" dirty="0"/>
              <a:t>とします。</a:t>
            </a:r>
            <a:endParaRPr kumimoji="1" lang="en-US" altLang="ja-JP" dirty="0"/>
          </a:p>
          <a:p>
            <a:endParaRPr kumimoji="1" lang="en-US" altLang="ja-JP" dirty="0"/>
          </a:p>
          <a:p>
            <a:r>
              <a:rPr kumimoji="1" lang="ja-JP" altLang="en-US" dirty="0"/>
              <a:t>本研究では特に、解法が表現されていると考えられるプログラムの構造に着目します。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12</a:t>
            </a:fld>
            <a:endParaRPr kumimoji="1" lang="ja-JP" altLang="en-US"/>
          </a:p>
        </p:txBody>
      </p:sp>
    </p:spTree>
    <p:extLst>
      <p:ext uri="{BB962C8B-B14F-4D97-AF65-F5344CB8AC3E}">
        <p14:creationId xmlns:p14="http://schemas.microsoft.com/office/powerpoint/2010/main" val="1363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trike="sngStrike" baseline="0" dirty="0"/>
              <a:t>本</a:t>
            </a:r>
            <a:r>
              <a:rPr kumimoji="1" lang="ja-JP" altLang="en-US" dirty="0"/>
              <a:t>研究の目的を解決させるために、</a:t>
            </a:r>
            <a:endParaRPr kumimoji="1" lang="en-US" altLang="ja-JP" dirty="0"/>
          </a:p>
          <a:p>
            <a:r>
              <a:rPr kumimoji="1" lang="ja-JP" altLang="en-US" strike="sngStrike" baseline="0" dirty="0"/>
              <a:t>私は、</a:t>
            </a:r>
            <a:r>
              <a:rPr kumimoji="1" lang="ja-JP" altLang="en-US" dirty="0"/>
              <a:t>本研究では、学習者の解法がプログラムの構造に表現されていることを仮定して、</a:t>
            </a:r>
            <a:endParaRPr kumimoji="1" lang="en-US" altLang="ja-JP" dirty="0"/>
          </a:p>
          <a:p>
            <a:endParaRPr kumimoji="1" lang="en-US" altLang="ja-JP" dirty="0"/>
          </a:p>
          <a:p>
            <a:r>
              <a:rPr kumimoji="1" lang="ja-JP" altLang="en-US" dirty="0"/>
              <a:t>プログラムの構造に着目したソースコードのクラスタリングを行い、解法別に分類し、またその中で論理エラーが分類できると予想を立てました。</a:t>
            </a:r>
            <a:endParaRPr kumimoji="1" lang="en-US" altLang="ja-JP" dirty="0"/>
          </a:p>
          <a:p>
            <a:endParaRPr kumimoji="1" lang="en-US" altLang="ja-JP" dirty="0"/>
          </a:p>
          <a:p>
            <a:r>
              <a:rPr kumimoji="1" lang="ja-JP" altLang="en-US" dirty="0"/>
              <a:t>これを本研究の目的達成のためのアプローチとして採用します。</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13</a:t>
            </a:fld>
            <a:endParaRPr kumimoji="1" lang="ja-JP" altLang="en-US"/>
          </a:p>
        </p:txBody>
      </p:sp>
    </p:spTree>
    <p:extLst>
      <p:ext uri="{BB962C8B-B14F-4D97-AF65-F5344CB8AC3E}">
        <p14:creationId xmlns:p14="http://schemas.microsoft.com/office/powerpoint/2010/main" val="205172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次に研究方針です。</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14</a:t>
            </a:fld>
            <a:endParaRPr kumimoji="1" lang="ja-JP" altLang="en-US"/>
          </a:p>
        </p:txBody>
      </p:sp>
    </p:spTree>
    <p:extLst>
      <p:ext uri="{BB962C8B-B14F-4D97-AF65-F5344CB8AC3E}">
        <p14:creationId xmlns:p14="http://schemas.microsoft.com/office/powerpoint/2010/main" val="335360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研究手法の概要について説明します。</a:t>
            </a:r>
            <a:endParaRPr kumimoji="1" lang="en-US" altLang="ja-JP" dirty="0"/>
          </a:p>
          <a:p>
            <a:endParaRPr kumimoji="1" lang="en-US" altLang="ja-JP" dirty="0"/>
          </a:p>
          <a:p>
            <a:r>
              <a:rPr kumimoji="1" lang="en-US" altLang="ja-JP" dirty="0"/>
              <a:t>①</a:t>
            </a:r>
            <a:r>
              <a:rPr kumimoji="1" lang="ja-JP" altLang="en-US" dirty="0"/>
              <a:t>まず、学習者の論理エラーを含むソースコードの収集を行います。</a:t>
            </a:r>
            <a:endParaRPr kumimoji="1" lang="en-US" altLang="ja-JP" dirty="0"/>
          </a:p>
          <a:p>
            <a:r>
              <a:rPr kumimoji="1" lang="ja-JP" altLang="en-US" dirty="0"/>
              <a:t>今回は、コンパイルは通っている一方で、</a:t>
            </a:r>
            <a:r>
              <a:rPr kumimoji="1" lang="ja-JP" altLang="en-US" strike="sngStrike" baseline="0" dirty="0"/>
              <a:t>提出条件を満たしていない</a:t>
            </a:r>
            <a:r>
              <a:rPr kumimoji="1" lang="ja-JP" altLang="en-US" dirty="0"/>
              <a:t>編集を繰り返し行っているソースコードを論理エラーが起きているソースコードとみなしました。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15</a:t>
            </a:fld>
            <a:endParaRPr kumimoji="1" lang="ja-JP" altLang="en-US"/>
          </a:p>
        </p:txBody>
      </p:sp>
    </p:spTree>
    <p:extLst>
      <p:ext uri="{BB962C8B-B14F-4D97-AF65-F5344CB8AC3E}">
        <p14:creationId xmlns:p14="http://schemas.microsoft.com/office/powerpoint/2010/main" val="90645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②次に収集したデータを訓練用データと検証用データに</a:t>
            </a:r>
            <a:r>
              <a:rPr kumimoji="1" lang="en-US" altLang="ja-JP" dirty="0"/>
              <a:t>9</a:t>
            </a:r>
            <a:r>
              <a:rPr kumimoji="1" lang="ja-JP" altLang="en-US"/>
              <a:t>：</a:t>
            </a:r>
            <a:r>
              <a:rPr kumimoji="1" lang="en-US" altLang="ja-JP" dirty="0"/>
              <a:t>1</a:t>
            </a:r>
            <a:r>
              <a:rPr kumimoji="1" lang="ja-JP" altLang="en-US"/>
              <a:t>の割合で分割します。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16</a:t>
            </a:fld>
            <a:endParaRPr kumimoji="1" lang="ja-JP" altLang="en-US"/>
          </a:p>
        </p:txBody>
      </p:sp>
    </p:spTree>
    <p:extLst>
      <p:ext uri="{BB962C8B-B14F-4D97-AF65-F5344CB8AC3E}">
        <p14:creationId xmlns:p14="http://schemas.microsoft.com/office/powerpoint/2010/main" val="423986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r>
              <a:rPr kumimoji="1" lang="en-US" altLang="ja-JP" dirty="0"/>
              <a:t>③</a:t>
            </a:r>
            <a:r>
              <a:rPr kumimoji="1" lang="ja-JP" altLang="en-US"/>
              <a:t>次に、ソースコードの類似度を算出します。収集したソースコードは、学習者によって変数名や関数名に細かな表記の違いがあるため、そのままで扱うことができません。そのため、ソースコードを、プログラムの構造は残したまま抽象化してから、トーレスが提唱するアルゴリズムに則って類似度を算出します。</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17</a:t>
            </a:fld>
            <a:endParaRPr kumimoji="1" lang="ja-JP" altLang="en-US"/>
          </a:p>
        </p:txBody>
      </p:sp>
    </p:spTree>
    <p:extLst>
      <p:ext uri="{BB962C8B-B14F-4D97-AF65-F5344CB8AC3E}">
        <p14:creationId xmlns:p14="http://schemas.microsoft.com/office/powerpoint/2010/main" val="2359095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④次に、類似度をもとにクラスタリングを行い、ソースコードを解法別、さらに論理エラー別に分類し、各論理エラーとその代表コードのセットであるデータセットを作成します。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18</a:t>
            </a:fld>
            <a:endParaRPr kumimoji="1" lang="ja-JP" altLang="en-US"/>
          </a:p>
        </p:txBody>
      </p:sp>
    </p:spTree>
    <p:extLst>
      <p:ext uri="{BB962C8B-B14F-4D97-AF65-F5344CB8AC3E}">
        <p14:creationId xmlns:p14="http://schemas.microsoft.com/office/powerpoint/2010/main" val="523203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⑤最後に、検証用データを新規の学習者とみなして、データセットとの類似度を計算し、最も似ているとされてたデータセットに紐付けられた論理エラーを学習者は起こしていると推定します。</a:t>
            </a:r>
            <a:r>
              <a:rPr kumimoji="1" lang="en-US" altLang="ja-JP" dirty="0"/>
              <a:t>(4:20)</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19</a:t>
            </a:fld>
            <a:endParaRPr kumimoji="1" lang="ja-JP" altLang="en-US"/>
          </a:p>
        </p:txBody>
      </p:sp>
    </p:spTree>
    <p:extLst>
      <p:ext uri="{BB962C8B-B14F-4D97-AF65-F5344CB8AC3E}">
        <p14:creationId xmlns:p14="http://schemas.microsoft.com/office/powerpoint/2010/main" val="289325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はじめに</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a:t>
            </a:fld>
            <a:endParaRPr kumimoji="1" lang="ja-JP" altLang="en-US"/>
          </a:p>
        </p:txBody>
      </p:sp>
    </p:spTree>
    <p:extLst>
      <p:ext uri="{BB962C8B-B14F-4D97-AF65-F5344CB8AC3E}">
        <p14:creationId xmlns:p14="http://schemas.microsoft.com/office/powerpoint/2010/main" val="1128826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次に、ソースコード間の類似度算出について述べます。</a:t>
            </a:r>
            <a:endParaRPr kumimoji="1" lang="en-US" altLang="ja-JP" dirty="0"/>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20</a:t>
            </a:fld>
            <a:endParaRPr kumimoji="1" lang="ja-JP" altLang="en-US"/>
          </a:p>
        </p:txBody>
      </p:sp>
    </p:spTree>
    <p:extLst>
      <p:ext uri="{BB962C8B-B14F-4D97-AF65-F5344CB8AC3E}">
        <p14:creationId xmlns:p14="http://schemas.microsoft.com/office/powerpoint/2010/main" val="4134557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論理エラーのデータセットを作成するために、</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過去の学習者が起こした論理エラーを含むソースコードを</a:t>
            </a:r>
            <a:r>
              <a:rPr lang="en-US" altLang="ja-JP" sz="1800" dirty="0">
                <a:effectLst/>
                <a:latin typeface="Times New Roman" panose="02020603050405020304" pitchFamily="18" charset="0"/>
                <a:ea typeface="ＭＳ 明朝" panose="02020609040205080304" pitchFamily="49" charset="-128"/>
              </a:rPr>
              <a:t>, </a:t>
            </a: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ソースコード間の類似度を算出して</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クラスタリングにかけ</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ます</a:t>
            </a:r>
            <a:endParaRPr kumimoji="1" lang="en-US" altLang="ja-JP" dirty="0"/>
          </a:p>
          <a:p>
            <a:endParaRPr kumimoji="1" lang="en-US" altLang="ja-JP" dirty="0"/>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ソースコードを比較する際に</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学習者によって変数名や関数名に細かな違いがあったり</a:t>
            </a:r>
            <a:r>
              <a:rPr lang="en-US" altLang="ja-JP" sz="1800" dirty="0">
                <a:effectLst/>
                <a:latin typeface="Times New Roman" panose="02020603050405020304" pitchFamily="18" charset="0"/>
                <a:ea typeface="ＭＳ 明朝" panose="02020609040205080304" pitchFamily="49" charset="-128"/>
              </a:rPr>
              <a:t>, </a:t>
            </a: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意味を持たないコードがプログラム内に混在していたりすることがあるため</a:t>
            </a:r>
            <a:r>
              <a:rPr lang="en-US" altLang="ja-JP" sz="1800" dirty="0">
                <a:effectLst/>
                <a:latin typeface="Times New Roman" panose="02020603050405020304" pitchFamily="18" charset="0"/>
                <a:ea typeface="ＭＳ 明朝" panose="02020609040205080304" pitchFamily="49" charset="-128"/>
              </a:rPr>
              <a:t>, </a:t>
            </a:r>
            <a:r>
              <a:rPr lang="ja-JP" altLang="en-US" sz="1800">
                <a:effectLst/>
                <a:latin typeface="Times New Roman" panose="02020603050405020304" pitchFamily="18" charset="0"/>
                <a:ea typeface="ＭＳ 明朝" panose="02020609040205080304" pitchFamily="49" charset="-128"/>
              </a:rPr>
              <a:t>プログラムの構造に着目した変換を</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する必要があ</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リます</a:t>
            </a:r>
            <a:endParaRPr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dirty="0"/>
          </a:p>
          <a:p>
            <a:r>
              <a:rPr kumimoji="1" lang="ja-JP" altLang="en-US"/>
              <a:t>そのため、ソースコードを、プログラムの構造は残したまま抽象化してから、トーレスが提唱するアルゴリズムに則って類似度を算出します。</a:t>
            </a:r>
            <a:endParaRPr kumimoji="1" lang="en-US" altLang="ja-JP" dirty="0"/>
          </a:p>
          <a:p>
            <a:endParaRPr kumimoji="1" lang="en-US" altLang="ja-JP" dirty="0"/>
          </a:p>
          <a:p>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21</a:t>
            </a:fld>
            <a:endParaRPr kumimoji="1" lang="ja-JP" altLang="en-US"/>
          </a:p>
        </p:txBody>
      </p:sp>
    </p:spTree>
    <p:extLst>
      <p:ext uri="{BB962C8B-B14F-4D97-AF65-F5344CB8AC3E}">
        <p14:creationId xmlns:p14="http://schemas.microsoft.com/office/powerpoint/2010/main" val="2335853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まず、ソースコードから抽象構文木を生成します。</a:t>
            </a:r>
            <a:endParaRPr kumimoji="1" lang="en-US" altLang="ja-JP" dirty="0"/>
          </a:p>
          <a:p>
            <a:endParaRPr kumimoji="1" lang="en-US" altLang="ja-JP" dirty="0"/>
          </a:p>
          <a:p>
            <a:r>
              <a:rPr kumimoji="1" lang="ja-JP" altLang="en-US"/>
              <a:t>今回は</a:t>
            </a:r>
            <a:r>
              <a:rPr kumimoji="1" lang="en-US" altLang="ja-JP" dirty="0"/>
              <a:t>LLVM</a:t>
            </a:r>
            <a:r>
              <a:rPr kumimoji="1" lang="ja-JP" altLang="en-US"/>
              <a:t>（</a:t>
            </a:r>
            <a:r>
              <a:rPr kumimoji="1" lang="en-US" altLang="ja-JP" dirty="0"/>
              <a:t>Low Level Virtual Machine</a:t>
            </a:r>
            <a:r>
              <a:rPr kumimoji="1" lang="ja-JP" altLang="en-US"/>
              <a:t>）を使用して抽象構文木を生成しました。</a:t>
            </a:r>
            <a:endParaRPr kumimoji="1" lang="en-US" altLang="ja-JP" dirty="0"/>
          </a:p>
          <a:p>
            <a:endParaRPr kumimoji="1" lang="en-US" altLang="ja-JP" dirty="0"/>
          </a:p>
          <a:p>
            <a:r>
              <a:rPr kumimoji="1" lang="ja-JP" altLang="en-US"/>
              <a:t>抽象構文木にはノード以外にも様々な情報が含まれていますが、本研究おいては、類似度を算出する際に用いるノードと木構造のみ保持し、その他は除去しました。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22</a:t>
            </a:fld>
            <a:endParaRPr kumimoji="1" lang="ja-JP" altLang="en-US"/>
          </a:p>
        </p:txBody>
      </p:sp>
    </p:spTree>
    <p:extLst>
      <p:ext uri="{BB962C8B-B14F-4D97-AF65-F5344CB8AC3E}">
        <p14:creationId xmlns:p14="http://schemas.microsoft.com/office/powerpoint/2010/main" val="3944182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次に、プログラムの構造情報を維持したままクラスタリングをかけるために、抽象構文木を数値情報に変換させる必要があります。</a:t>
            </a:r>
            <a:endParaRPr kumimoji="1" lang="en-US" altLang="ja-JP" dirty="0"/>
          </a:p>
          <a:p>
            <a:endParaRPr kumimoji="1" lang="en-US" altLang="ja-JP" dirty="0"/>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今回は</a:t>
            </a:r>
            <a:r>
              <a:rPr lang="en-US" altLang="ja-JP" sz="1800" dirty="0">
                <a:effectLst/>
                <a:latin typeface="Times New Roman" panose="02020603050405020304" pitchFamily="18" charset="0"/>
                <a:ea typeface="ＭＳ 明朝" panose="02020609040205080304" pitchFamily="49" charset="-128"/>
              </a:rPr>
              <a:t>, Torres</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の提唱するアルゴリズムに則って</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抽象構文木をトークン列に変換</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させます。</a:t>
            </a:r>
            <a:endParaRPr lang="en-US" altLang="ja-JP" sz="1800" dirty="0">
              <a:effectLst/>
              <a:latin typeface="Times New Roman" panose="02020603050405020304" pitchFamily="18" charset="0"/>
              <a:ea typeface="ＭＳ 明朝" panose="02020609040205080304" pitchFamily="49" charset="-128"/>
            </a:endParaRPr>
          </a:p>
          <a:p>
            <a:endParaRPr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生成されたトークン列は表現が冗長なので、</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4</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つの規則に従って圧縮を行います。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23</a:t>
            </a:fld>
            <a:endParaRPr kumimoji="1" lang="ja-JP" altLang="en-US"/>
          </a:p>
        </p:txBody>
      </p:sp>
    </p:spTree>
    <p:extLst>
      <p:ext uri="{BB962C8B-B14F-4D97-AF65-F5344CB8AC3E}">
        <p14:creationId xmlns:p14="http://schemas.microsoft.com/office/powerpoint/2010/main" val="122778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1</a:t>
            </a:r>
            <a:r>
              <a:rPr lang="ja-JP" altLang="en-US"/>
              <a:t>つ目は，連続するトークンは重みを合算します．</a:t>
            </a:r>
          </a:p>
          <a:p>
            <a:r>
              <a:rPr lang="ja-JP" altLang="en-US"/>
              <a:t>この</a:t>
            </a:r>
            <a:r>
              <a:rPr lang="en" altLang="ja-JP" dirty="0" err="1"/>
              <a:t>BinaryOperator</a:t>
            </a:r>
            <a:r>
              <a:rPr lang="ja-JP" altLang="en-US"/>
              <a:t>のように連続して同じリテラルを持つトークンは</a:t>
            </a:r>
            <a:r>
              <a:rPr lang="en-US" altLang="ja-JP" dirty="0"/>
              <a:t>1</a:t>
            </a:r>
            <a:r>
              <a:rPr lang="ja-JP" altLang="en-US"/>
              <a:t>つのトークンにまとめ，重みを合計します．</a:t>
            </a:r>
          </a:p>
          <a:p>
            <a:endParaRPr kumimoji="1" lang="en-US" altLang="ja-JP" dirty="0"/>
          </a:p>
          <a:p>
            <a:r>
              <a:rPr lang="en-US" altLang="ja-JP" dirty="0"/>
              <a:t>2</a:t>
            </a:r>
            <a:r>
              <a:rPr lang="ja-JP" altLang="en-US"/>
              <a:t>つ目は，キャスト式等は削除し，後続の重みに加算します．</a:t>
            </a:r>
          </a:p>
          <a:p>
            <a:r>
              <a:rPr lang="ja-JP" altLang="en-US"/>
              <a:t>このように</a:t>
            </a:r>
          </a:p>
          <a:p>
            <a:r>
              <a:rPr lang="en" altLang="ja-JP" dirty="0" err="1"/>
              <a:t>CStyleCastExpression</a:t>
            </a:r>
            <a:r>
              <a:rPr lang="ja-JP" altLang="en-US"/>
              <a:t>から</a:t>
            </a:r>
            <a:r>
              <a:rPr lang="en" altLang="ja-JP" dirty="0" err="1"/>
              <a:t>CallExpr</a:t>
            </a:r>
            <a:r>
              <a:rPr lang="ja-JP" altLang="en-US"/>
              <a:t>のトークンを削除し，それらの重みを後続のデクラレイション</a:t>
            </a:r>
            <a:r>
              <a:rPr lang="en" altLang="ja-JP" dirty="0" err="1"/>
              <a:t>ReferenceExpression</a:t>
            </a:r>
            <a:r>
              <a:rPr lang="ja-JP" altLang="en-US"/>
              <a:t>までの重みに加算します．</a:t>
            </a:r>
            <a:endParaRPr lang="en-US" altLang="ja-JP" dirty="0"/>
          </a:p>
          <a:p>
            <a:endParaRPr lang="en-US" altLang="ja-JP" dirty="0"/>
          </a:p>
          <a:p>
            <a:r>
              <a:rPr lang="en-US" altLang="ja-JP" dirty="0"/>
              <a:t>3</a:t>
            </a:r>
            <a:r>
              <a:rPr lang="ja-JP" altLang="en-US"/>
              <a:t>つ目は宣言文と</a:t>
            </a:r>
            <a:r>
              <a:rPr lang="en" altLang="ja-JP" dirty="0"/>
              <a:t>LEVEL_UP</a:t>
            </a:r>
            <a:r>
              <a:rPr lang="ja-JP" altLang="en-US"/>
              <a:t>の間は削除し前者に加算します．</a:t>
            </a:r>
          </a:p>
          <a:p>
            <a:r>
              <a:rPr lang="ja-JP" altLang="en-US"/>
              <a:t>このように，デクラレイションステイトメントからデクラレイション</a:t>
            </a:r>
            <a:r>
              <a:rPr lang="en" altLang="ja-JP" dirty="0" err="1"/>
              <a:t>ReferenceExpression</a:t>
            </a:r>
            <a:r>
              <a:rPr lang="ja-JP" altLang="en-US"/>
              <a:t>までを圧縮します</a:t>
            </a:r>
            <a:endParaRPr lang="en-US" altLang="ja-JP" dirty="0"/>
          </a:p>
          <a:p>
            <a:endParaRPr lang="en-US" altLang="ja-JP" dirty="0"/>
          </a:p>
          <a:p>
            <a:r>
              <a:rPr lang="ja-JP" altLang="en-US"/>
              <a:t>最後に，同じリテラルペアは重みを合計します．</a:t>
            </a:r>
          </a:p>
          <a:p>
            <a:r>
              <a:rPr lang="ja-JP" altLang="en-US"/>
              <a:t>このように，</a:t>
            </a:r>
            <a:r>
              <a:rPr lang="en" altLang="ja-JP" dirty="0" err="1"/>
              <a:t>IntegerLiteral</a:t>
            </a:r>
            <a:r>
              <a:rPr lang="ja-JP" altLang="en-US"/>
              <a:t>と</a:t>
            </a:r>
            <a:r>
              <a:rPr lang="en" altLang="ja-JP" dirty="0"/>
              <a:t>LEVEL_UP</a:t>
            </a:r>
            <a:r>
              <a:rPr lang="ja-JP" altLang="en-US"/>
              <a:t>のペアが連続しているとき，ペアを</a:t>
            </a:r>
            <a:r>
              <a:rPr lang="en-US" altLang="ja-JP" dirty="0"/>
              <a:t>1</a:t>
            </a:r>
            <a:r>
              <a:rPr lang="ja-JP" altLang="en-US"/>
              <a:t>つにまとめ，それぞれの重みを合計します．</a:t>
            </a:r>
          </a:p>
          <a:p>
            <a:endParaRPr lang="ja-JP" altLang="en-US"/>
          </a:p>
          <a:p>
            <a:endParaRPr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24</a:t>
            </a:fld>
            <a:endParaRPr kumimoji="1" lang="ja-JP" altLang="en-US"/>
          </a:p>
        </p:txBody>
      </p:sp>
    </p:spTree>
    <p:extLst>
      <p:ext uri="{BB962C8B-B14F-4D97-AF65-F5344CB8AC3E}">
        <p14:creationId xmlns:p14="http://schemas.microsoft.com/office/powerpoint/2010/main" val="2627271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その後、圧縮されたトークン列同士を比較し，それぞれ</a:t>
            </a:r>
            <a:r>
              <a:rPr lang="en-US" altLang="ja-JP" dirty="0"/>
              <a:t>3</a:t>
            </a:r>
            <a:r>
              <a:rPr lang="ja-JP" altLang="en-US"/>
              <a:t>次元のベクトルを生成します．</a:t>
            </a:r>
          </a:p>
          <a:p>
            <a:r>
              <a:rPr lang="ja-JP" altLang="en-US"/>
              <a:t>この</a:t>
            </a:r>
            <a:r>
              <a:rPr lang="en-US" altLang="ja-JP" dirty="0"/>
              <a:t>3</a:t>
            </a:r>
            <a:r>
              <a:rPr lang="ja-JP" altLang="en-US"/>
              <a:t>次元のベクトルは</a:t>
            </a:r>
            <a:r>
              <a:rPr lang="en-US" altLang="ja-JP" dirty="0"/>
              <a:t>2</a:t>
            </a:r>
            <a:r>
              <a:rPr lang="ja-JP" altLang="en-US"/>
              <a:t>つのトークン列間の最長一致部分の重みの合計を</a:t>
            </a:r>
            <a:r>
              <a:rPr lang="en-US" altLang="ja-JP" dirty="0"/>
              <a:t>1</a:t>
            </a:r>
            <a:r>
              <a:rPr lang="ja-JP" altLang="en-US"/>
              <a:t>次元目，次に長い一致部分の重みの合計を</a:t>
            </a:r>
            <a:r>
              <a:rPr lang="en-US" altLang="ja-JP" dirty="0"/>
              <a:t>2</a:t>
            </a:r>
            <a:r>
              <a:rPr lang="ja-JP" altLang="en-US"/>
              <a:t>次元目，さらにその次に長い一致部分の重みの合計を</a:t>
            </a:r>
            <a:r>
              <a:rPr lang="en-US" altLang="ja-JP" dirty="0"/>
              <a:t>3</a:t>
            </a:r>
            <a:r>
              <a:rPr lang="ja-JP" altLang="en-US"/>
              <a:t>次元目としています．</a:t>
            </a:r>
          </a:p>
          <a:p>
            <a:r>
              <a:rPr lang="ja-JP" altLang="en-US"/>
              <a:t>こうして生成されたベクトルとそれぞれのトークン列の重みの合計からコサイン類似度を求めます．</a:t>
            </a: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25</a:t>
            </a:fld>
            <a:endParaRPr kumimoji="1" lang="ja-JP" altLang="en-US"/>
          </a:p>
        </p:txBody>
      </p:sp>
    </p:spTree>
    <p:extLst>
      <p:ext uri="{BB962C8B-B14F-4D97-AF65-F5344CB8AC3E}">
        <p14:creationId xmlns:p14="http://schemas.microsoft.com/office/powerpoint/2010/main" val="2657655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次に、データセットの作成について述べます。</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26</a:t>
            </a:fld>
            <a:endParaRPr kumimoji="1" lang="ja-JP" altLang="en-US"/>
          </a:p>
        </p:txBody>
      </p:sp>
    </p:spTree>
    <p:extLst>
      <p:ext uri="{BB962C8B-B14F-4D97-AF65-F5344CB8AC3E}">
        <p14:creationId xmlns:p14="http://schemas.microsoft.com/office/powerpoint/2010/main" val="246103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前章で算出した類似度をもとにしたデータセットの作成を行います。</a:t>
            </a:r>
            <a:endParaRPr kumimoji="1" lang="en-US" altLang="ja-JP" dirty="0"/>
          </a:p>
          <a:p>
            <a:endParaRPr kumimoji="1" lang="en-US" altLang="ja-JP" dirty="0"/>
          </a:p>
          <a:p>
            <a:r>
              <a:rPr kumimoji="1" lang="ja-JP" altLang="en-US"/>
              <a:t>前章までで、ソースコード間の類似度を算出することができたので、教師なしの階層型クラスタリングを行います。</a:t>
            </a:r>
            <a:endParaRPr kumimoji="1" lang="en-US" altLang="ja-JP" dirty="0"/>
          </a:p>
          <a:p>
            <a:endParaRPr kumimoji="1" lang="en-US" altLang="ja-JP" dirty="0"/>
          </a:p>
          <a:p>
            <a:r>
              <a:rPr kumimoji="1" lang="ja-JP" altLang="en-US"/>
              <a:t>次に、クラスタリング結果をもとに、プログラムの解法別に、論理エラーごとにソースコードの分類を行い、論理エラーごとにデータセットを作成します。</a:t>
            </a:r>
            <a:endParaRPr kumimoji="1" lang="en-US" altLang="ja-JP" dirty="0"/>
          </a:p>
          <a:p>
            <a:endParaRPr kumimoji="1" lang="en-US" altLang="ja-JP" dirty="0"/>
          </a:p>
          <a:p>
            <a:r>
              <a:rPr kumimoji="1" lang="ja-JP" altLang="en-US"/>
              <a:t>データセットは、論理エラーとそのクラスタ内から任意に選んだ代表ソースコードのセットのことを指します。</a:t>
            </a:r>
            <a:endParaRPr kumimoji="1" lang="en-US" altLang="ja-JP" dirty="0"/>
          </a:p>
          <a:p>
            <a:endParaRPr kumimoji="1" lang="en-US" altLang="ja-JP" dirty="0"/>
          </a:p>
          <a:p>
            <a:r>
              <a:rPr kumimoji="1" lang="ja-JP" altLang="en-US"/>
              <a:t>これから各手順の詳細を述べます。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27</a:t>
            </a:fld>
            <a:endParaRPr kumimoji="1" lang="ja-JP" altLang="en-US"/>
          </a:p>
        </p:txBody>
      </p:sp>
    </p:spTree>
    <p:extLst>
      <p:ext uri="{BB962C8B-B14F-4D97-AF65-F5344CB8AC3E}">
        <p14:creationId xmlns:p14="http://schemas.microsoft.com/office/powerpoint/2010/main" val="2536609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4620" algn="just"/>
            <a:r>
              <a:rPr lang="ja-JP" altLang="ja-JP" sz="1800" kern="100">
                <a:effectLst/>
                <a:latin typeface="Times New Roman" panose="02020603050405020304" pitchFamily="18" charset="0"/>
                <a:ea typeface="ＭＳ 明朝" panose="02020609040205080304" pitchFamily="49" charset="-128"/>
              </a:rPr>
              <a:t>ソースコードの類似度を算出することができたので，</a:t>
            </a:r>
            <a:r>
              <a:rPr lang="en-US" altLang="ja-JP" sz="1800" kern="100" dirty="0">
                <a:effectLst/>
                <a:latin typeface="Times New Roman" panose="02020603050405020304" pitchFamily="18" charset="0"/>
                <a:ea typeface="ＭＳ 明朝" panose="02020609040205080304" pitchFamily="49" charset="-128"/>
              </a:rPr>
              <a:t>SciPy</a:t>
            </a:r>
            <a:r>
              <a:rPr lang="ja-JP" altLang="ja-JP" sz="1800" kern="100">
                <a:effectLst/>
                <a:latin typeface="Times New Roman" panose="02020603050405020304" pitchFamily="18" charset="0"/>
                <a:ea typeface="ＭＳ 明朝" panose="02020609040205080304" pitchFamily="49" charset="-128"/>
              </a:rPr>
              <a:t>の</a:t>
            </a:r>
            <a:r>
              <a:rPr lang="en-US" altLang="ja-JP" sz="1800" kern="100" dirty="0">
                <a:effectLst/>
                <a:latin typeface="Times New Roman" panose="02020603050405020304" pitchFamily="18" charset="0"/>
                <a:ea typeface="ＭＳ 明朝" panose="02020609040205080304" pitchFamily="49" charset="-128"/>
              </a:rPr>
              <a:t>linkage</a:t>
            </a:r>
            <a:r>
              <a:rPr lang="ja-JP" altLang="ja-JP" sz="1800" kern="100">
                <a:effectLst/>
                <a:latin typeface="Times New Roman" panose="02020603050405020304" pitchFamily="18" charset="0"/>
                <a:ea typeface="ＭＳ 明朝" panose="02020609040205080304" pitchFamily="49" charset="-128"/>
              </a:rPr>
              <a:t>関数を用いて教師なしの階層型クラスタリングを行</a:t>
            </a:r>
            <a:r>
              <a:rPr lang="ja-JP" altLang="en-US" sz="1800" kern="100">
                <a:effectLst/>
                <a:latin typeface="Times New Roman" panose="02020603050405020304" pitchFamily="18" charset="0"/>
                <a:ea typeface="ＭＳ 明朝" panose="02020609040205080304" pitchFamily="49" charset="-128"/>
              </a:rPr>
              <a:t>います。</a:t>
            </a:r>
            <a:endParaRPr lang="en-US" altLang="ja-JP" sz="1800" kern="100" dirty="0">
              <a:effectLst/>
              <a:latin typeface="Times New Roman" panose="02020603050405020304" pitchFamily="18" charset="0"/>
              <a:ea typeface="ＭＳ 明朝" panose="02020609040205080304" pitchFamily="49" charset="-128"/>
            </a:endParaRPr>
          </a:p>
          <a:p>
            <a:pPr indent="134620" algn="just"/>
            <a:endParaRPr lang="en-US" altLang="ja-JP" sz="1800" kern="100" dirty="0">
              <a:effectLst/>
              <a:latin typeface="Times New Roman" panose="02020603050405020304" pitchFamily="18" charset="0"/>
              <a:ea typeface="ＭＳ 明朝" panose="02020609040205080304" pitchFamily="49" charset="-128"/>
            </a:endParaRPr>
          </a:p>
          <a:p>
            <a:pPr indent="134620" algn="just"/>
            <a:r>
              <a:rPr lang="ja-JP" altLang="ja-JP" sz="1800" kern="100">
                <a:effectLst/>
                <a:latin typeface="Times New Roman" panose="02020603050405020304" pitchFamily="18" charset="0"/>
                <a:ea typeface="ＭＳ 明朝" panose="02020609040205080304" pitchFamily="49" charset="-128"/>
              </a:rPr>
              <a:t>本研究では</a:t>
            </a:r>
            <a:r>
              <a:rPr lang="en-US" altLang="ja-JP" sz="1800" kern="100" dirty="0">
                <a:effectLst/>
                <a:latin typeface="Times New Roman" panose="02020603050405020304" pitchFamily="18" charset="0"/>
                <a:ea typeface="ＭＳ 明朝" panose="02020609040205080304" pitchFamily="49" charset="-128"/>
              </a:rPr>
              <a:t>, </a:t>
            </a:r>
            <a:r>
              <a:rPr lang="ja-JP" altLang="ja-JP" sz="1800" kern="100">
                <a:effectLst/>
                <a:latin typeface="Times New Roman" panose="02020603050405020304" pitchFamily="18" charset="0"/>
                <a:ea typeface="ＭＳ 明朝" panose="02020609040205080304" pitchFamily="49" charset="-128"/>
              </a:rPr>
              <a:t>階層クラスタリングによってデータを可視化するためにデンドログラムを採用</a:t>
            </a:r>
            <a:r>
              <a:rPr lang="ja-JP" altLang="en-US" sz="1800" kern="100">
                <a:effectLst/>
                <a:latin typeface="Times New Roman" panose="02020603050405020304" pitchFamily="18" charset="0"/>
                <a:ea typeface="ＭＳ 明朝" panose="02020609040205080304" pitchFamily="49" charset="-128"/>
              </a:rPr>
              <a:t>します。</a:t>
            </a:r>
            <a:endParaRPr lang="en-US" altLang="ja-JP" sz="1800" kern="100" dirty="0">
              <a:effectLst/>
              <a:latin typeface="Times New Roman" panose="02020603050405020304" pitchFamily="18" charset="0"/>
              <a:ea typeface="ＭＳ 明朝" panose="02020609040205080304" pitchFamily="49" charset="-128"/>
            </a:endParaRPr>
          </a:p>
          <a:p>
            <a:pPr indent="134620" algn="just"/>
            <a:endParaRPr lang="ja-JP" altLang="ja-JP" sz="1800" kern="100">
              <a:effectLst/>
              <a:latin typeface="Times New Roman" panose="02020603050405020304" pitchFamily="18" charset="0"/>
              <a:ea typeface="ＭＳ 明朝" panose="02020609040205080304" pitchFamily="49" charset="-128"/>
            </a:endParaRP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クラスタリングの結果を示すデンドログラムの一例として，</a:t>
            </a:r>
            <a:r>
              <a:rPr kumimoji="1" lang="ja-JP" altLang="en-US"/>
              <a:t>課題</a:t>
            </a:r>
            <a:r>
              <a:rPr kumimoji="1" lang="en-US" altLang="ja-JP" dirty="0"/>
              <a:t>35</a:t>
            </a:r>
            <a:r>
              <a:rPr kumimoji="1" lang="ja-JP" altLang="en-US"/>
              <a:t>番において</a:t>
            </a:r>
            <a:r>
              <a:rPr kumimoji="1" lang="en-US" altLang="ja-JP" dirty="0"/>
              <a:t>, </a:t>
            </a:r>
            <a:r>
              <a:rPr kumimoji="1" lang="ja-JP" altLang="en-US"/>
              <a:t>類似度をもとにクラスタリングしたデンドログラムになります。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00">
                <a:effectLst/>
                <a:latin typeface="Times New Roman" panose="02020603050405020304" pitchFamily="18" charset="0"/>
                <a:ea typeface="ＭＳ 明朝" panose="02020609040205080304" pitchFamily="49" charset="-128"/>
              </a:rPr>
              <a:t>デンドログラムは</a:t>
            </a:r>
            <a:r>
              <a:rPr lang="en-US" altLang="ja-JP" sz="1200" kern="100" dirty="0">
                <a:effectLst/>
                <a:latin typeface="Times New Roman" panose="02020603050405020304" pitchFamily="18" charset="0"/>
                <a:ea typeface="ＭＳ 明朝" panose="02020609040205080304" pitchFamily="49" charset="-128"/>
              </a:rPr>
              <a:t>, </a:t>
            </a:r>
            <a:r>
              <a:rPr lang="ja-JP" altLang="ja-JP" sz="1200" kern="100">
                <a:effectLst/>
                <a:latin typeface="Times New Roman" panose="02020603050405020304" pitchFamily="18" charset="0"/>
                <a:ea typeface="ＭＳ 明朝" panose="02020609040205080304" pitchFamily="49" charset="-128"/>
              </a:rPr>
              <a:t>過去の学習者の論理エラーを含むソースコードを類似度に基づいてグループにまとめ</a:t>
            </a:r>
            <a:r>
              <a:rPr lang="en-US" altLang="ja-JP" sz="1200" kern="100" dirty="0">
                <a:effectLst/>
                <a:latin typeface="Times New Roman" panose="02020603050405020304" pitchFamily="18" charset="0"/>
                <a:ea typeface="ＭＳ 明朝" panose="02020609040205080304" pitchFamily="49" charset="-128"/>
              </a:rPr>
              <a:t>, </a:t>
            </a:r>
            <a:r>
              <a:rPr lang="ja-JP" altLang="ja-JP" sz="1200" kern="100">
                <a:effectLst/>
                <a:latin typeface="Times New Roman" panose="02020603050405020304" pitchFamily="18" charset="0"/>
                <a:ea typeface="ＭＳ 明朝" panose="02020609040205080304" pitchFamily="49" charset="-128"/>
              </a:rPr>
              <a:t>それらのまとまりがどの程度類似しているのかを木構造で表現してい</a:t>
            </a:r>
            <a:r>
              <a:rPr lang="ja-JP" altLang="en-US" sz="1200" kern="100">
                <a:effectLst/>
                <a:latin typeface="Times New Roman" panose="02020603050405020304" pitchFamily="18" charset="0"/>
                <a:ea typeface="ＭＳ 明朝" panose="02020609040205080304" pitchFamily="49" charset="-128"/>
              </a:rPr>
              <a:t>ます</a:t>
            </a:r>
            <a:endParaRPr kumimoji="1" lang="en-US" altLang="ja-JP" dirty="0"/>
          </a:p>
          <a:p>
            <a:endParaRPr kumimoji="1" lang="en-US" altLang="ja-JP" dirty="0"/>
          </a:p>
          <a:p>
            <a:r>
              <a:rPr kumimoji="1" lang="ja-JP" altLang="en-US"/>
              <a:t>デンドログラムの縦軸は、クラスタ間の距離を表す閾値となっており、小さくなればなるほどより細かいクラスタが形成されます。</a:t>
            </a:r>
            <a:endParaRPr kumimoji="1" lang="en-US" altLang="ja-JP" dirty="0"/>
          </a:p>
          <a:p>
            <a:endParaRPr kumimoji="1" lang="en-US" altLang="ja-JP" dirty="0"/>
          </a:p>
          <a:p>
            <a:r>
              <a:rPr kumimoji="1" lang="ja-JP" altLang="en-US"/>
              <a:t>本研究では、ソースコードを解法別、さらに論理エラー別に分類するために、適切な閾値を判断する必要があるため、様々な閾値で検証を行いました。</a:t>
            </a:r>
            <a:endParaRPr kumimoji="1" lang="en-US" altLang="ja-JP" dirty="0"/>
          </a:p>
          <a:p>
            <a:endParaRPr kumimoji="1" lang="en-US" altLang="ja-JP" dirty="0"/>
          </a:p>
          <a:p>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28</a:t>
            </a:fld>
            <a:endParaRPr kumimoji="1" lang="ja-JP" altLang="en-US"/>
          </a:p>
        </p:txBody>
      </p:sp>
    </p:spTree>
    <p:extLst>
      <p:ext uri="{BB962C8B-B14F-4D97-AF65-F5344CB8AC3E}">
        <p14:creationId xmlns:p14="http://schemas.microsoft.com/office/powerpoint/2010/main" val="1574923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また、先ほどのデンドログラムについて検証したところ、</a:t>
            </a:r>
            <a:endParaRPr kumimoji="1" lang="en-US" altLang="ja-JP" dirty="0"/>
          </a:p>
          <a:p>
            <a:endParaRPr kumimoji="1" lang="en-US" altLang="ja-JP" dirty="0"/>
          </a:p>
          <a:p>
            <a:r>
              <a:rPr kumimoji="1" lang="ja-JP" altLang="en-US"/>
              <a:t>閾値</a:t>
            </a:r>
            <a:r>
              <a:rPr kumimoji="1" lang="en-US" altLang="ja-JP" dirty="0"/>
              <a:t>20</a:t>
            </a:r>
            <a:r>
              <a:rPr kumimoji="1" lang="ja-JP" altLang="en-US"/>
              <a:t>において、</a:t>
            </a:r>
            <a:r>
              <a:rPr kumimoji="1" lang="en-US" altLang="ja-JP" dirty="0"/>
              <a:t>4</a:t>
            </a:r>
            <a:r>
              <a:rPr kumimoji="1" lang="ja-JP" altLang="en-US"/>
              <a:t>つに分かれているクラスタが、それぞれ異なる解法ごとにまとまっていることが確認されました。</a:t>
            </a:r>
            <a:endParaRPr kumimoji="1" lang="en-US" altLang="ja-JP" dirty="0"/>
          </a:p>
          <a:p>
            <a:endParaRPr kumimoji="1" lang="en-US" altLang="ja-JP" dirty="0"/>
          </a:p>
          <a:p>
            <a:r>
              <a:rPr kumimoji="1" lang="ja-JP" altLang="en-US"/>
              <a:t>また、さらに細かい閾値</a:t>
            </a:r>
            <a:r>
              <a:rPr kumimoji="1" lang="en-US" altLang="ja-JP" dirty="0"/>
              <a:t>12</a:t>
            </a:r>
            <a:r>
              <a:rPr kumimoji="1" lang="ja-JP" altLang="en-US"/>
              <a:t>において、論理エラーごとにソースコードがまとまっていることが確認できました。</a:t>
            </a:r>
            <a:endParaRPr kumimoji="1" lang="en-US" altLang="ja-JP" dirty="0"/>
          </a:p>
          <a:p>
            <a:endParaRPr kumimoji="1" lang="en-US" altLang="ja-JP" dirty="0"/>
          </a:p>
          <a:p>
            <a:r>
              <a:rPr kumimoji="1" lang="ja-JP" altLang="en-US"/>
              <a:t>このことから、クラスタリングによる、解法ごとの論理エラーの分類はある程度妥当であると示唆されました。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29</a:t>
            </a:fld>
            <a:endParaRPr kumimoji="1" lang="ja-JP" altLang="en-US"/>
          </a:p>
        </p:txBody>
      </p:sp>
    </p:spTree>
    <p:extLst>
      <p:ext uri="{BB962C8B-B14F-4D97-AF65-F5344CB8AC3E}">
        <p14:creationId xmlns:p14="http://schemas.microsoft.com/office/powerpoint/2010/main" val="171688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457200">
              <a:defRPr sz="2200"/>
            </a:pPr>
            <a:r>
              <a:rPr lang="ja-JP" altLang="en-US"/>
              <a:t>近年、大学などの教育機関では、プログラミング演習授業が広く行われています。</a:t>
            </a:r>
            <a:endParaRPr lang="en-US" altLang="ja-JP" dirty="0"/>
          </a:p>
          <a:p>
            <a:pPr defTabSz="457200">
              <a:defRPr sz="2200"/>
            </a:pPr>
            <a:r>
              <a:rPr lang="ja-JP" altLang="en-US"/>
              <a:t>プログラミング演習授業において、</a:t>
            </a:r>
          </a:p>
          <a:p>
            <a:pPr defTabSz="457200">
              <a:defRPr sz="2200"/>
            </a:pPr>
            <a:r>
              <a:rPr lang="ja-JP" altLang="en-US"/>
              <a:t>学習者は個々につまずく箇所や苦手な箇所が</a:t>
            </a:r>
          </a:p>
          <a:p>
            <a:pPr defTabSz="457200">
              <a:defRPr sz="2200"/>
            </a:pPr>
            <a:r>
              <a:rPr lang="ja-JP" altLang="en-US"/>
              <a:t>異なるという現状があります。</a:t>
            </a: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a:t>
            </a:fld>
            <a:endParaRPr kumimoji="1" lang="ja-JP" altLang="en-US"/>
          </a:p>
        </p:txBody>
      </p:sp>
    </p:spTree>
    <p:extLst>
      <p:ext uri="{BB962C8B-B14F-4D97-AF65-F5344CB8AC3E}">
        <p14:creationId xmlns:p14="http://schemas.microsoft.com/office/powerpoint/2010/main" val="1434141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クラスタリングの妥当性が示されたので、</a:t>
            </a:r>
            <a:endParaRPr kumimoji="1" lang="en-US" altLang="ja-JP" dirty="0"/>
          </a:p>
          <a:p>
            <a:r>
              <a:rPr kumimoji="1" lang="ja-JP" altLang="en-US"/>
              <a:t>クラスタリング結果を用いて論理エラーを推定するためのデータセットの作成を行います。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必要とされるデータセットは</a:t>
            </a:r>
            <a:r>
              <a:rPr lang="ja-JP" altLang="ja-JP" sz="1800" kern="100">
                <a:effectLst/>
                <a:latin typeface="Times New Roman" panose="02020603050405020304" pitchFamily="18" charset="0"/>
                <a:ea typeface="ＭＳ 明朝" panose="02020609040205080304" pitchFamily="49" charset="-128"/>
              </a:rPr>
              <a:t>解法を踏まえた論理エラーとその論理エラーを代表するソースコードのセットで</a:t>
            </a:r>
            <a:r>
              <a:rPr lang="ja-JP" altLang="en-US" sz="1800" kern="100">
                <a:effectLst/>
                <a:latin typeface="Times New Roman" panose="02020603050405020304" pitchFamily="18" charset="0"/>
                <a:ea typeface="ＭＳ 明朝" panose="02020609040205080304" pitchFamily="49" charset="-128"/>
              </a:rPr>
              <a:t>す。</a:t>
            </a:r>
            <a:endParaRPr lang="en-US" altLang="ja-JP" sz="1800" kern="100" dirty="0">
              <a:effectLst/>
              <a:latin typeface="Times New Roman" panose="02020603050405020304" pitchFamily="18" charset="0"/>
              <a:ea typeface="ＭＳ 明朝"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49" charset="-128"/>
              </a:rPr>
              <a:t>クラスタリングによる</a:t>
            </a:r>
            <a:r>
              <a:rPr lang="ja-JP" altLang="ja-JP" sz="1800" kern="100">
                <a:effectLst/>
                <a:latin typeface="Times New Roman" panose="02020603050405020304" pitchFamily="18" charset="0"/>
                <a:ea typeface="ＭＳ 明朝" panose="02020609040205080304" pitchFamily="49" charset="-128"/>
              </a:rPr>
              <a:t>論理エラーの分類結果をもとに</a:t>
            </a:r>
            <a:r>
              <a:rPr lang="en-US" altLang="ja-JP" sz="1800" kern="100" dirty="0">
                <a:effectLst/>
                <a:latin typeface="Times New Roman" panose="02020603050405020304" pitchFamily="18" charset="0"/>
                <a:ea typeface="ＭＳ 明朝" panose="02020609040205080304" pitchFamily="49" charset="-128"/>
              </a:rPr>
              <a:t>, </a:t>
            </a:r>
            <a:r>
              <a:rPr lang="ja-JP" altLang="ja-JP" sz="1800" kern="100">
                <a:effectLst/>
                <a:latin typeface="Times New Roman" panose="02020603050405020304" pitchFamily="18" charset="0"/>
                <a:ea typeface="ＭＳ 明朝" panose="02020609040205080304" pitchFamily="49" charset="-128"/>
              </a:rPr>
              <a:t>論理エラーごとに代表ソースコードを一つずつ選出し</a:t>
            </a:r>
            <a:r>
              <a:rPr lang="ja-JP" altLang="en-US" sz="1800" kern="100">
                <a:effectLst/>
                <a:latin typeface="Times New Roman" panose="02020603050405020304" pitchFamily="18" charset="0"/>
                <a:ea typeface="ＭＳ 明朝" panose="02020609040205080304" pitchFamily="49" charset="-128"/>
              </a:rPr>
              <a:t>ました。</a:t>
            </a:r>
            <a:endParaRPr lang="ja-JP" altLang="ja-JP" sz="1800" kern="100">
              <a:effectLst/>
              <a:latin typeface="Times New Roman" panose="02020603050405020304" pitchFamily="18" charset="0"/>
              <a:ea typeface="ＭＳ 明朝" panose="02020609040205080304" pitchFamily="49" charset="-128"/>
            </a:endParaRPr>
          </a:p>
          <a:p>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30</a:t>
            </a:fld>
            <a:endParaRPr kumimoji="1" lang="ja-JP" altLang="en-US"/>
          </a:p>
        </p:txBody>
      </p:sp>
    </p:spTree>
    <p:extLst>
      <p:ext uri="{BB962C8B-B14F-4D97-AF65-F5344CB8AC3E}">
        <p14:creationId xmlns:p14="http://schemas.microsoft.com/office/powerpoint/2010/main" val="4229645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次に、論理エラー推定手法の開発と評価に関して述べます。</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31</a:t>
            </a:fld>
            <a:endParaRPr kumimoji="1" lang="ja-JP" altLang="en-US"/>
          </a:p>
        </p:txBody>
      </p:sp>
    </p:spTree>
    <p:extLst>
      <p:ext uri="{BB962C8B-B14F-4D97-AF65-F5344CB8AC3E}">
        <p14:creationId xmlns:p14="http://schemas.microsoft.com/office/powerpoint/2010/main" val="4199661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前章で</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過去の学習者の論理エラーを含んだソースコードをもとに作成した複数のデータセットと</a:t>
            </a:r>
            <a:r>
              <a:rPr lang="en-US" altLang="ja-JP" sz="1800" dirty="0">
                <a:effectLst/>
                <a:latin typeface="Times New Roman" panose="02020603050405020304" pitchFamily="18" charset="0"/>
                <a:ea typeface="ＭＳ 明朝" panose="02020609040205080304" pitchFamily="49" charset="-128"/>
              </a:rPr>
              <a:t>, </a:t>
            </a: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新規の学習者が現在着手している論理エラーを含んだソースコードの類似度を算出して</a:t>
            </a:r>
            <a:r>
              <a:rPr lang="en-US" altLang="ja-JP" sz="1800" dirty="0">
                <a:effectLst/>
                <a:latin typeface="Times New Roman" panose="02020603050405020304" pitchFamily="18" charset="0"/>
                <a:ea typeface="ＭＳ 明朝" panose="02020609040205080304" pitchFamily="49" charset="-128"/>
              </a:rPr>
              <a:t>,</a:t>
            </a:r>
          </a:p>
          <a:p>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最も類似度が高いとされたデータセットに結び付けられている論理エラーを学習者が起こしていると推定して</a:t>
            </a:r>
            <a:r>
              <a:rPr lang="en-US" altLang="ja-JP" sz="1800" dirty="0">
                <a:effectLst/>
                <a:latin typeface="Times New Roman" panose="02020603050405020304" pitchFamily="18" charset="0"/>
                <a:ea typeface="ＭＳ 明朝" panose="02020609040205080304" pitchFamily="49" charset="-128"/>
              </a:rPr>
              <a:t>, </a:t>
            </a: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その結果を教授者に提示すること</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にしました。</a:t>
            </a:r>
            <a:endParaRPr lang="en-US" altLang="ja-JP" dirty="0">
              <a:effectLst/>
            </a:endParaRPr>
          </a:p>
          <a:p>
            <a:endParaRPr kumimoji="1" lang="en-US" altLang="ja-JP" dirty="0">
              <a:effectLst/>
            </a:endParaRP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本研究では</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学習者の論理エラーを含むソースコードを</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解法を踏まえた論理エラーごとに分類してデータセットを作成しており</a:t>
            </a:r>
            <a:r>
              <a:rPr lang="en-US" altLang="ja-JP" sz="1800" dirty="0">
                <a:effectLst/>
                <a:latin typeface="Times New Roman" panose="02020603050405020304" pitchFamily="18" charset="0"/>
                <a:ea typeface="ＭＳ 明朝" panose="02020609040205080304" pitchFamily="49" charset="-128"/>
              </a:rPr>
              <a:t>, </a:t>
            </a:r>
          </a:p>
          <a:p>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データセットは基本的に</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種類以上存在することから開発する論理エラー推定手法は多クラス分類と</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なります</a:t>
            </a:r>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32</a:t>
            </a:fld>
            <a:endParaRPr kumimoji="1" lang="ja-JP" altLang="en-US"/>
          </a:p>
        </p:txBody>
      </p:sp>
    </p:spTree>
    <p:extLst>
      <p:ext uri="{BB962C8B-B14F-4D97-AF65-F5344CB8AC3E}">
        <p14:creationId xmlns:p14="http://schemas.microsoft.com/office/powerpoint/2010/main" val="72065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本研究では</a:t>
            </a:r>
            <a:r>
              <a:rPr lang="en-US" altLang="ja-JP" sz="1800" dirty="0">
                <a:effectLst/>
                <a:latin typeface="Times New Roman" panose="02020603050405020304" pitchFamily="18" charset="0"/>
                <a:ea typeface="ＭＳ 明朝" panose="02020609040205080304" pitchFamily="49" charset="-128"/>
              </a:rPr>
              <a:t>, </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本学で実施されているプログラミング演習授業で出題されている全</a:t>
            </a:r>
            <a:r>
              <a:rPr lang="en-US" altLang="ja-JP" sz="1800" dirty="0">
                <a:effectLst/>
                <a:latin typeface="Times New Roman" panose="02020603050405020304" pitchFamily="18" charset="0"/>
                <a:ea typeface="ＭＳ 明朝" panose="02020609040205080304" pitchFamily="49" charset="-128"/>
              </a:rPr>
              <a:t>111</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個の課題のうち</a:t>
            </a:r>
            <a:r>
              <a:rPr lang="en-US" altLang="ja-JP" sz="1800" dirty="0">
                <a:effectLst/>
                <a:latin typeface="Times New Roman" panose="02020603050405020304" pitchFamily="18" charset="0"/>
                <a:ea typeface="ＭＳ 明朝" panose="02020609040205080304" pitchFamily="49" charset="-128"/>
              </a:rPr>
              <a:t>, </a:t>
            </a:r>
          </a:p>
          <a:p>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解法が複数存在して解法別に何種類かの論理エラーが見込まれる</a:t>
            </a:r>
            <a:r>
              <a:rPr lang="en-US" altLang="ja-JP" sz="1800" dirty="0">
                <a:effectLst/>
                <a:latin typeface="Times New Roman" panose="02020603050405020304" pitchFamily="18" charset="0"/>
                <a:ea typeface="ＭＳ 明朝" panose="02020609040205080304" pitchFamily="49" charset="-128"/>
              </a:rPr>
              <a:t>3</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個の演習課題を選び</a:t>
            </a:r>
            <a:r>
              <a:rPr lang="en-US" altLang="ja-JP" sz="1800" dirty="0">
                <a:effectLst/>
                <a:latin typeface="Times New Roman" panose="02020603050405020304" pitchFamily="18" charset="0"/>
                <a:ea typeface="ＭＳ 明朝" panose="02020609040205080304" pitchFamily="49" charset="-128"/>
              </a:rPr>
              <a:t>,</a:t>
            </a:r>
          </a:p>
          <a:p>
            <a:r>
              <a:rPr lang="en-US" altLang="ja-JP" sz="1800" dirty="0">
                <a:effectLst/>
                <a:latin typeface="Times New Roman" panose="02020603050405020304" pitchFamily="18" charset="0"/>
                <a:ea typeface="ＭＳ 明朝" panose="02020609040205080304" pitchFamily="49" charset="-128"/>
              </a:rPr>
              <a:t> </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それぞれ</a:t>
            </a:r>
            <a:r>
              <a:rPr lang="en-US" altLang="ja-JP" sz="1800" dirty="0">
                <a:effectLst/>
                <a:latin typeface="Times New Roman" panose="02020603050405020304" pitchFamily="18" charset="0"/>
                <a:ea typeface="ＭＳ 明朝" panose="02020609040205080304" pitchFamily="49" charset="-128"/>
              </a:rPr>
              <a:t>, </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論理エラー</a:t>
            </a:r>
            <a:r>
              <a:rPr lang="ja-JP" altLang="en-US" sz="1800" dirty="0">
                <a:effectLst/>
                <a:latin typeface="Times New Roman" panose="02020603050405020304" pitchFamily="18" charset="0"/>
                <a:ea typeface="ＭＳ 明朝" panose="02020609040205080304" pitchFamily="49" charset="-128"/>
                <a:cs typeface="Times New Roman" panose="02020603050405020304" pitchFamily="18" charset="0"/>
              </a:rPr>
              <a:t>の</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推定</a:t>
            </a:r>
            <a:r>
              <a:rPr lang="ja-JP" altLang="ja-JP" sz="1800" strike="sngStrike" baseline="0" dirty="0">
                <a:effectLst/>
                <a:latin typeface="Times New Roman" panose="02020603050405020304" pitchFamily="18" charset="0"/>
                <a:ea typeface="ＭＳ 明朝" panose="02020609040205080304" pitchFamily="49" charset="-128"/>
                <a:cs typeface="Times New Roman" panose="02020603050405020304" pitchFamily="18" charset="0"/>
              </a:rPr>
              <a:t>手法の開発</a:t>
            </a:r>
            <a:r>
              <a:rPr lang="ja-JP"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を試み</a:t>
            </a:r>
            <a:r>
              <a:rPr lang="ja-JP" altLang="en-US" sz="1800" dirty="0">
                <a:effectLst/>
                <a:latin typeface="Times New Roman" panose="02020603050405020304" pitchFamily="18" charset="0"/>
                <a:ea typeface="ＭＳ 明朝" panose="02020609040205080304" pitchFamily="49" charset="-128"/>
                <a:cs typeface="Times New Roman" panose="02020603050405020304" pitchFamily="18" charset="0"/>
              </a:rPr>
              <a:t>ました。</a:t>
            </a:r>
            <a:endParaRPr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33</a:t>
            </a:fld>
            <a:endParaRPr kumimoji="1" lang="ja-JP" altLang="en-US"/>
          </a:p>
        </p:txBody>
      </p:sp>
    </p:spTree>
    <p:extLst>
      <p:ext uri="{BB962C8B-B14F-4D97-AF65-F5344CB8AC3E}">
        <p14:creationId xmlns:p14="http://schemas.microsoft.com/office/powerpoint/2010/main" val="1556308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次に、論理エラー推定手法の評価に関して述べます。</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34</a:t>
            </a:fld>
            <a:endParaRPr kumimoji="1" lang="ja-JP" altLang="en-US"/>
          </a:p>
        </p:txBody>
      </p:sp>
    </p:spTree>
    <p:extLst>
      <p:ext uri="{BB962C8B-B14F-4D97-AF65-F5344CB8AC3E}">
        <p14:creationId xmlns:p14="http://schemas.microsoft.com/office/powerpoint/2010/main" val="63359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選出した課題のデータのサンプルを用いて、データセットの作成のための訓練用データと、検証用データを</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9</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1</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の割合で分けました。</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その後学習者の論理エラーと今回の手法で推定された論理エラーを比較して、適合率、再現率、</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F</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値を算出しました。</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また、今回は多クラス分類となるため、マクロ平均をとった上で、それらを結果としました。</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35</a:t>
            </a:fld>
            <a:endParaRPr kumimoji="1" lang="ja-JP" altLang="en-US"/>
          </a:p>
        </p:txBody>
      </p:sp>
    </p:spTree>
    <p:extLst>
      <p:ext uri="{BB962C8B-B14F-4D97-AF65-F5344CB8AC3E}">
        <p14:creationId xmlns:p14="http://schemas.microsoft.com/office/powerpoint/2010/main" val="3101531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選出した課題の一つ目である課題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番に関して</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課題内容は、</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m</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から</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n</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までの層をを求める再帰関数をもとに、結果を出力させるものになっています。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この課題を選出した理由としましては、漸化式の考え方で再帰関数を用いた解法と、数列の公式を用いた解法など、</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複数の解法が予想され、またそれぞれの解法で、エラーが発生していると考えたからです。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36</a:t>
            </a:fld>
            <a:endParaRPr kumimoji="1" lang="ja-JP" altLang="en-US"/>
          </a:p>
        </p:txBody>
      </p:sp>
    </p:spTree>
    <p:extLst>
      <p:ext uri="{BB962C8B-B14F-4D97-AF65-F5344CB8AC3E}">
        <p14:creationId xmlns:p14="http://schemas.microsoft.com/office/powerpoint/2010/main" val="405708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こちらは課題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閾値を</a:t>
            </a:r>
            <a:r>
              <a:rPr kumimoji="1" lang="en-US" altLang="ja-JP" sz="1800" dirty="0"/>
              <a:t>20</a:t>
            </a:r>
            <a:r>
              <a:rPr kumimoji="1" lang="ja-JP" altLang="en-US" sz="1800"/>
              <a:t>とした時、今回、クラスタは</a:t>
            </a:r>
            <a:r>
              <a:rPr kumimoji="1" lang="en-US" altLang="ja-JP" sz="1800" dirty="0"/>
              <a:t>4</a:t>
            </a:r>
            <a:r>
              <a:rPr kumimoji="1" lang="ja-JP" altLang="en-US" sz="1800"/>
              <a:t>つ形成されました。</a:t>
            </a:r>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37</a:t>
            </a:fld>
            <a:endParaRPr kumimoji="1" lang="ja-JP" altLang="en-US"/>
          </a:p>
        </p:txBody>
      </p:sp>
    </p:spTree>
    <p:extLst>
      <p:ext uri="{BB962C8B-B14F-4D97-AF65-F5344CB8AC3E}">
        <p14:creationId xmlns:p14="http://schemas.microsoft.com/office/powerpoint/2010/main" val="567515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800" dirty="0"/>
          </a:p>
          <a:p>
            <a:r>
              <a:rPr kumimoji="1" lang="ja-JP" altLang="en-US" sz="1800"/>
              <a:t>まず、クラスタ</a:t>
            </a:r>
            <a:r>
              <a:rPr kumimoji="1" lang="en-US" altLang="ja-JP" sz="1800" dirty="0"/>
              <a:t>1</a:t>
            </a:r>
            <a:r>
              <a:rPr kumimoji="1" lang="ja-JP" altLang="en-US" sz="1800"/>
              <a:t>は、</a:t>
            </a:r>
            <a:r>
              <a:rPr kumimoji="1" lang="en-US" altLang="ja-JP" sz="1800" dirty="0"/>
              <a:t>m</a:t>
            </a:r>
            <a:r>
              <a:rPr kumimoji="1" lang="ja-JP" altLang="en-US" sz="1800"/>
              <a:t>から</a:t>
            </a:r>
            <a:r>
              <a:rPr kumimoji="1" lang="en-US" altLang="ja-JP" sz="1800" dirty="0"/>
              <a:t>n</a:t>
            </a:r>
            <a:r>
              <a:rPr kumimoji="1" lang="ja-JP" altLang="en-US" sz="1800"/>
              <a:t>までの総和を漸化式を用いるような解法でまとまっていました。</a:t>
            </a:r>
            <a:endParaRPr kumimoji="1" lang="en-US" altLang="ja-JP" sz="1800" dirty="0"/>
          </a:p>
          <a:p>
            <a:r>
              <a:rPr kumimoji="1" lang="ja-JP" altLang="en-US" sz="1800"/>
              <a:t>また、クラスタ</a:t>
            </a:r>
            <a:r>
              <a:rPr kumimoji="1" lang="en-US" altLang="ja-JP" sz="1800" dirty="0"/>
              <a:t>2</a:t>
            </a:r>
            <a:r>
              <a:rPr kumimoji="1" lang="ja-JP" altLang="en-US" sz="1800"/>
              <a:t>では</a:t>
            </a:r>
            <a:r>
              <a:rPr kumimoji="1" lang="en-US" altLang="ja-JP" sz="1800" dirty="0"/>
              <a:t>1</a:t>
            </a:r>
            <a:r>
              <a:rPr kumimoji="1" lang="ja-JP" altLang="en-US" sz="1800"/>
              <a:t>から</a:t>
            </a:r>
            <a:r>
              <a:rPr kumimoji="1" lang="en-US" altLang="ja-JP" sz="1800" dirty="0"/>
              <a:t>m</a:t>
            </a:r>
            <a:r>
              <a:rPr kumimoji="1" lang="ja-JP" altLang="en-US" sz="1800"/>
              <a:t>までの総和と</a:t>
            </a:r>
            <a:r>
              <a:rPr kumimoji="1" lang="en-US" altLang="ja-JP" sz="1800" dirty="0"/>
              <a:t>1</a:t>
            </a:r>
            <a:r>
              <a:rPr kumimoji="1" lang="ja-JP" altLang="en-US" sz="1800"/>
              <a:t>から</a:t>
            </a:r>
            <a:r>
              <a:rPr kumimoji="1" lang="en-US" altLang="ja-JP" sz="1800" dirty="0"/>
              <a:t>n</a:t>
            </a:r>
            <a:r>
              <a:rPr kumimoji="1" lang="ja-JP" altLang="en-US" sz="1800"/>
              <a:t>までの総和の差をとった解法がまとまっていました。</a:t>
            </a:r>
            <a:endParaRPr kumimoji="1" lang="en-US" altLang="ja-JP" sz="1800" dirty="0"/>
          </a:p>
          <a:p>
            <a:r>
              <a:rPr kumimoji="1" lang="ja-JP" altLang="en-US" sz="1800"/>
              <a:t>次にクラスタ</a:t>
            </a:r>
            <a:r>
              <a:rPr kumimoji="1" lang="en-US" altLang="ja-JP" sz="1800" dirty="0"/>
              <a:t>3</a:t>
            </a:r>
            <a:r>
              <a:rPr kumimoji="1" lang="ja-JP" altLang="en-US" sz="1800"/>
              <a:t>では、クラスタ</a:t>
            </a:r>
            <a:r>
              <a:rPr kumimoji="1" lang="en-US" altLang="ja-JP" sz="1800" dirty="0"/>
              <a:t>2</a:t>
            </a:r>
            <a:r>
              <a:rPr kumimoji="1" lang="ja-JP" altLang="en-US" sz="1800"/>
              <a:t>と同様に総和の差をとった解法がまとまっていましたが、使用している再帰関数の数が違うといった特徴がありました。</a:t>
            </a:r>
            <a:endParaRPr kumimoji="1" lang="en-US" altLang="ja-JP" sz="1800" dirty="0"/>
          </a:p>
          <a:p>
            <a:r>
              <a:rPr kumimoji="1" lang="ja-JP" altLang="en-US" sz="1800"/>
              <a:t>最後にクラスタ</a:t>
            </a:r>
            <a:r>
              <a:rPr kumimoji="1" lang="en-US" altLang="ja-JP" sz="1800" dirty="0"/>
              <a:t>4</a:t>
            </a:r>
            <a:r>
              <a:rPr kumimoji="1" lang="ja-JP" altLang="en-US" sz="1800"/>
              <a:t>は、再帰関数内で再帰が適切に行えていないコードがまとまっていました。</a:t>
            </a:r>
            <a:endParaRPr kumimoji="1" lang="en-US" altLang="ja-JP" sz="1800" dirty="0"/>
          </a:p>
          <a:p>
            <a:endParaRPr kumimoji="1" lang="en-US" altLang="ja-JP" sz="1800" dirty="0"/>
          </a:p>
          <a:p>
            <a:r>
              <a:rPr kumimoji="1" lang="ja-JP" altLang="en-US" sz="1800"/>
              <a:t>このことから、閾値</a:t>
            </a:r>
            <a:r>
              <a:rPr kumimoji="1" lang="en-US" altLang="ja-JP" sz="1800" dirty="0"/>
              <a:t>20</a:t>
            </a:r>
            <a:r>
              <a:rPr kumimoji="1" lang="ja-JP" altLang="en-US" sz="1800"/>
              <a:t>において解法別に分類できることが示唆されました。</a:t>
            </a:r>
            <a:endParaRPr kumimoji="1" lang="en-US" altLang="ja-JP" sz="1800" dirty="0"/>
          </a:p>
          <a:p>
            <a:endParaRPr kumimoji="1" lang="en-US" altLang="ja-JP" sz="1800" dirty="0"/>
          </a:p>
          <a:p>
            <a:r>
              <a:rPr kumimoji="1" lang="ja-JP" altLang="en-US" sz="1800"/>
              <a:t>しかし、まだこれだけでは</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細かい論理エラーの推定までには結びつかないため</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さらに閾値を小さくすることで</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より細かい分析を行</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いました。</a:t>
            </a:r>
            <a:endParaRPr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38</a:t>
            </a:fld>
            <a:endParaRPr kumimoji="1" lang="ja-JP" altLang="en-US"/>
          </a:p>
        </p:txBody>
      </p:sp>
    </p:spTree>
    <p:extLst>
      <p:ext uri="{BB962C8B-B14F-4D97-AF65-F5344CB8AC3E}">
        <p14:creationId xmlns:p14="http://schemas.microsoft.com/office/powerpoint/2010/main" val="3142297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こちらは先ほどの課題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35</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閾値を</a:t>
            </a:r>
            <a:r>
              <a:rPr kumimoji="1" lang="en-US" altLang="ja-JP" sz="1800" dirty="0"/>
              <a:t>12</a:t>
            </a:r>
            <a:r>
              <a:rPr kumimoji="1" lang="ja-JP" altLang="en-US" sz="1800"/>
              <a:t>とした時、閾値</a:t>
            </a:r>
            <a:r>
              <a:rPr kumimoji="1" lang="en-US" altLang="ja-JP" sz="1800" dirty="0"/>
              <a:t>20</a:t>
            </a:r>
            <a:r>
              <a:rPr kumimoji="1" lang="ja-JP" altLang="en-US" sz="1800"/>
              <a:t>の時のクラスタ</a:t>
            </a:r>
            <a:r>
              <a:rPr kumimoji="1" lang="en-US" altLang="ja-JP" sz="1800" dirty="0"/>
              <a:t>1</a:t>
            </a:r>
            <a:r>
              <a:rPr kumimoji="1" lang="ja-JP" altLang="en-US" sz="1800"/>
              <a:t>はさらに二つに分かれます。</a:t>
            </a:r>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39</a:t>
            </a:fld>
            <a:endParaRPr kumimoji="1" lang="ja-JP" altLang="en-US"/>
          </a:p>
        </p:txBody>
      </p:sp>
    </p:spTree>
    <p:extLst>
      <p:ext uri="{BB962C8B-B14F-4D97-AF65-F5344CB8AC3E}">
        <p14:creationId xmlns:p14="http://schemas.microsoft.com/office/powerpoint/2010/main" val="177913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457200">
              <a:defRPr sz="2200"/>
            </a:pPr>
            <a:r>
              <a:rPr lang="ja-JP" altLang="en-US"/>
              <a:t>そのため、教授者は</a:t>
            </a:r>
          </a:p>
          <a:p>
            <a:pPr defTabSz="457200">
              <a:defRPr sz="2200"/>
            </a:pPr>
            <a:r>
              <a:rPr lang="ja-JP" altLang="en-US"/>
              <a:t>個々の学習者の学習状況を把握し、</a:t>
            </a:r>
          </a:p>
          <a:p>
            <a:pPr defTabSz="457200">
              <a:defRPr sz="2200"/>
            </a:pPr>
            <a:r>
              <a:rPr lang="ja-JP" altLang="en-US"/>
              <a:t>適切な指導を行う必要性があります。</a:t>
            </a:r>
          </a:p>
          <a:p>
            <a:endParaRPr kumimoji="1" lang="ja-JP" altLang="en-US"/>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a:t>
            </a:fld>
            <a:endParaRPr kumimoji="1" lang="ja-JP" altLang="en-US"/>
          </a:p>
        </p:txBody>
      </p:sp>
    </p:spTree>
    <p:extLst>
      <p:ext uri="{BB962C8B-B14F-4D97-AF65-F5344CB8AC3E}">
        <p14:creationId xmlns:p14="http://schemas.microsoft.com/office/powerpoint/2010/main" val="1101557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形成されたどちらのクラスタも漸化式を用いた解法になっていますが、</a:t>
            </a:r>
            <a:endParaRPr kumimoji="1" lang="en-US" altLang="ja-JP" dirty="0"/>
          </a:p>
          <a:p>
            <a:endParaRPr kumimoji="1" lang="en-US" altLang="ja-JP" dirty="0"/>
          </a:p>
          <a:p>
            <a:r>
              <a:rPr kumimoji="1" lang="ja-JP" altLang="en-US"/>
              <a:t>一方は再起終了のための</a:t>
            </a:r>
            <a:r>
              <a:rPr kumimoji="1" lang="en-US" altLang="ja-JP" dirty="0"/>
              <a:t>if</a:t>
            </a:r>
            <a:r>
              <a:rPr kumimoji="1" lang="ja-JP" altLang="en-US"/>
              <a:t>文の条件文が間違っているソースコードがまとまっており、</a:t>
            </a:r>
            <a:endParaRPr kumimoji="1" lang="en-US" altLang="ja-JP" dirty="0"/>
          </a:p>
          <a:p>
            <a:endParaRPr kumimoji="1" lang="en-US" altLang="ja-JP" dirty="0"/>
          </a:p>
          <a:p>
            <a:r>
              <a:rPr kumimoji="1" lang="ja-JP" altLang="en-US"/>
              <a:t>もう一方では、再起終了のための</a:t>
            </a:r>
            <a:r>
              <a:rPr kumimoji="1" lang="en-US" altLang="ja-JP" dirty="0"/>
              <a:t>if</a:t>
            </a:r>
            <a:r>
              <a:rPr kumimoji="1" lang="ja-JP" altLang="en-US"/>
              <a:t>文の構造そのものが間違っているソースコードがまとまっていました。</a:t>
            </a:r>
            <a:endParaRPr kumimoji="1" lang="en-US" altLang="ja-JP" dirty="0"/>
          </a:p>
          <a:p>
            <a:endParaRPr kumimoji="1" lang="en-US" altLang="ja-JP" dirty="0"/>
          </a:p>
          <a:p>
            <a:r>
              <a:rPr kumimoji="1" lang="ja-JP" altLang="en-US"/>
              <a:t>このことから、閾値をさらに小さくすることで、解法別の分類をさらに論理エラー別の分類をすることができました。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40</a:t>
            </a:fld>
            <a:endParaRPr kumimoji="1" lang="ja-JP" altLang="en-US"/>
          </a:p>
        </p:txBody>
      </p:sp>
    </p:spTree>
    <p:extLst>
      <p:ext uri="{BB962C8B-B14F-4D97-AF65-F5344CB8AC3E}">
        <p14:creationId xmlns:p14="http://schemas.microsoft.com/office/powerpoint/2010/main" val="3698307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次に課題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43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番に関して</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43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番は、入力した整数値を、再帰関数を使用して、逆順にしたものとそのままのものを繋げて出力させるといった内容です。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想定される解法としては、まずは、入力値の最下位桁を出力させて、最下位桁を取り除いた整数値を再帰的に処理をすることが考えられます。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再帰関数内の処理の順序で解法に違いがみられたり、再帰関数へ入れる引数などの箇所で論理エラーが起こると予想したため、この課題を選出いたしました。</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41</a:t>
            </a:fld>
            <a:endParaRPr kumimoji="1" lang="ja-JP" altLang="en-US"/>
          </a:p>
        </p:txBody>
      </p:sp>
    </p:spTree>
    <p:extLst>
      <p:ext uri="{BB962C8B-B14F-4D97-AF65-F5344CB8AC3E}">
        <p14:creationId xmlns:p14="http://schemas.microsoft.com/office/powerpoint/2010/main" val="3348230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こちらは課題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43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閾値を</a:t>
            </a:r>
            <a:r>
              <a:rPr kumimoji="1" lang="en-US" altLang="ja-JP" sz="1800" dirty="0"/>
              <a:t>40</a:t>
            </a:r>
            <a:r>
              <a:rPr kumimoji="1" lang="ja-JP" altLang="en-US" sz="1800"/>
              <a:t>とした時、今回、クラスタは</a:t>
            </a:r>
            <a:r>
              <a:rPr kumimoji="1" lang="en-US" altLang="ja-JP" sz="1800" dirty="0"/>
              <a:t>3</a:t>
            </a:r>
            <a:r>
              <a:rPr kumimoji="1" lang="ja-JP" altLang="en-US" sz="1800"/>
              <a:t>つ形成されました。</a:t>
            </a:r>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42</a:t>
            </a:fld>
            <a:endParaRPr kumimoji="1" lang="ja-JP" altLang="en-US"/>
          </a:p>
        </p:txBody>
      </p:sp>
    </p:spTree>
    <p:extLst>
      <p:ext uri="{BB962C8B-B14F-4D97-AF65-F5344CB8AC3E}">
        <p14:creationId xmlns:p14="http://schemas.microsoft.com/office/powerpoint/2010/main" val="2704196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t>閾値を</a:t>
            </a:r>
            <a:r>
              <a:rPr kumimoji="1" lang="en-US" altLang="ja-JP" sz="1800" dirty="0"/>
              <a:t>40</a:t>
            </a:r>
            <a:r>
              <a:rPr kumimoji="1" lang="ja-JP" altLang="en-US" sz="1800"/>
              <a:t>とした時、今回、クラスタは</a:t>
            </a:r>
            <a:r>
              <a:rPr kumimoji="1" lang="en-US" altLang="ja-JP" sz="1800" dirty="0"/>
              <a:t>3</a:t>
            </a:r>
            <a:r>
              <a:rPr kumimoji="1" lang="ja-JP" altLang="en-US" sz="1800"/>
              <a:t>つ形成されました。</a:t>
            </a:r>
            <a:endParaRPr kumimoji="1" lang="en-US" altLang="ja-JP" sz="1800" dirty="0"/>
          </a:p>
          <a:p>
            <a:endParaRPr kumimoji="1" lang="en-US" altLang="ja-JP" sz="1800" dirty="0"/>
          </a:p>
          <a:p>
            <a:r>
              <a:rPr kumimoji="1" lang="ja-JP" altLang="en-US" sz="1800"/>
              <a:t>クラスタ</a:t>
            </a:r>
            <a:r>
              <a:rPr kumimoji="1" lang="en-US" altLang="ja-JP" sz="1800" dirty="0"/>
              <a:t>1</a:t>
            </a:r>
            <a:r>
              <a:rPr kumimoji="1" lang="ja-JP" altLang="en-US" sz="1800"/>
              <a:t>は、再帰関数の返り値が無く、</a:t>
            </a:r>
            <a:r>
              <a:rPr kumimoji="1" lang="en-US" altLang="ja-JP" sz="1800" dirty="0"/>
              <a:t>void</a:t>
            </a:r>
            <a:r>
              <a:rPr kumimoji="1" lang="ja-JP" altLang="en-US" sz="1800"/>
              <a:t>型として定義されている解法でまとまっていました。</a:t>
            </a:r>
            <a:endParaRPr kumimoji="1" lang="en-US" altLang="ja-JP" sz="1800" dirty="0"/>
          </a:p>
          <a:p>
            <a:r>
              <a:rPr kumimoji="1" lang="ja-JP" altLang="en-US" sz="1800"/>
              <a:t>また、クラスタ</a:t>
            </a:r>
            <a:r>
              <a:rPr kumimoji="1" lang="en-US" altLang="ja-JP" sz="1800" dirty="0"/>
              <a:t>2</a:t>
            </a:r>
            <a:r>
              <a:rPr kumimoji="1" lang="ja-JP" altLang="en-US" sz="1800"/>
              <a:t>では、再帰関数の返り値があり、</a:t>
            </a:r>
            <a:r>
              <a:rPr kumimoji="1" lang="en-US" altLang="ja-JP" sz="1800" dirty="0"/>
              <a:t>int</a:t>
            </a:r>
            <a:r>
              <a:rPr kumimoji="1" lang="ja-JP" altLang="en-US" sz="1800"/>
              <a:t>型として定義されている解法でまとまっていました。</a:t>
            </a:r>
            <a:endParaRPr kumimoji="1" lang="en-US" altLang="ja-JP" sz="1800" dirty="0"/>
          </a:p>
          <a:p>
            <a:r>
              <a:rPr kumimoji="1" lang="ja-JP" altLang="en-US" sz="1800"/>
              <a:t>最後にクラスタ</a:t>
            </a:r>
            <a:r>
              <a:rPr kumimoji="1" lang="en-US" altLang="ja-JP" sz="1800" dirty="0"/>
              <a:t>3</a:t>
            </a:r>
            <a:r>
              <a:rPr kumimoji="1" lang="ja-JP" altLang="en-US" sz="1800"/>
              <a:t>では</a:t>
            </a:r>
            <a:r>
              <a:rPr kumimoji="1" lang="en-US" altLang="ja-JP" sz="1800" dirty="0"/>
              <a:t>,</a:t>
            </a:r>
            <a:r>
              <a:rPr kumimoji="1" lang="ja-JP" altLang="en-US" sz="1800"/>
              <a:t>再帰関数が</a:t>
            </a:r>
            <a:r>
              <a:rPr kumimoji="1" lang="en-US" altLang="ja-JP" sz="1800" dirty="0"/>
              <a:t>main</a:t>
            </a:r>
            <a:r>
              <a:rPr kumimoji="1" lang="ja-JP" altLang="en-US" sz="1800"/>
              <a:t>関数で適切に呼び出せていないソースコードがまとまっていることが確認されました。</a:t>
            </a:r>
            <a:endParaRPr kumimoji="1" lang="en-US" altLang="ja-JP" sz="1800" dirty="0"/>
          </a:p>
          <a:p>
            <a:endParaRPr kumimoji="1" lang="en-US" altLang="ja-JP" sz="1800" dirty="0"/>
          </a:p>
          <a:p>
            <a:r>
              <a:rPr kumimoji="1" lang="ja-JP" altLang="en-US" sz="1800"/>
              <a:t>このことから、閾値</a:t>
            </a:r>
            <a:r>
              <a:rPr kumimoji="1" lang="en-US" altLang="ja-JP" sz="1800" dirty="0"/>
              <a:t>40</a:t>
            </a:r>
            <a:r>
              <a:rPr kumimoji="1" lang="ja-JP" altLang="en-US" sz="1800"/>
              <a:t>においても解法別に分類ができました。</a:t>
            </a:r>
            <a:endParaRPr kumimoji="1" lang="en-US" altLang="ja-JP" sz="1800" dirty="0"/>
          </a:p>
          <a:p>
            <a:r>
              <a:rPr kumimoji="1" lang="ja-JP" altLang="en-US" sz="1800"/>
              <a:t>先ほどと同様に、まだこれだけでは</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細かい論理エラーの推定までには結びつかないため</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さらに閾値を小さくすることで</a:t>
            </a:r>
            <a:r>
              <a:rPr lang="en-US" altLang="ja-JP" sz="1800" dirty="0">
                <a:effectLst/>
                <a:latin typeface="Times New Roman" panose="02020603050405020304" pitchFamily="18" charset="0"/>
                <a:ea typeface="ＭＳ 明朝" panose="02020609040205080304" pitchFamily="49" charset="-128"/>
              </a:rPr>
              <a:t>, </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より細かい分析を行</a:t>
            </a:r>
            <a:r>
              <a:rPr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いました。</a:t>
            </a:r>
            <a:endParaRPr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43</a:t>
            </a:fld>
            <a:endParaRPr kumimoji="1" lang="ja-JP" altLang="en-US"/>
          </a:p>
        </p:txBody>
      </p:sp>
    </p:spTree>
    <p:extLst>
      <p:ext uri="{BB962C8B-B14F-4D97-AF65-F5344CB8AC3E}">
        <p14:creationId xmlns:p14="http://schemas.microsoft.com/office/powerpoint/2010/main" val="3401974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こちらは先ほどの課題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43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ばんのデンドログラムです。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閾値を</a:t>
            </a:r>
            <a:r>
              <a:rPr kumimoji="1" lang="en-US" altLang="ja-JP" sz="1800" dirty="0"/>
              <a:t>20</a:t>
            </a:r>
            <a:r>
              <a:rPr kumimoji="1" lang="ja-JP" altLang="en-US" sz="1800"/>
              <a:t>とした時、閾値</a:t>
            </a:r>
            <a:r>
              <a:rPr kumimoji="1" lang="en-US" altLang="ja-JP" sz="1800" dirty="0"/>
              <a:t>40</a:t>
            </a:r>
            <a:r>
              <a:rPr kumimoji="1" lang="ja-JP" altLang="en-US" sz="1800"/>
              <a:t>の時のクラスタ</a:t>
            </a:r>
            <a:r>
              <a:rPr kumimoji="1" lang="en-US" altLang="ja-JP" sz="1800" dirty="0"/>
              <a:t>1</a:t>
            </a:r>
            <a:r>
              <a:rPr kumimoji="1" lang="ja-JP" altLang="en-US" sz="1800"/>
              <a:t>はさらに</a:t>
            </a:r>
            <a:r>
              <a:rPr kumimoji="1" lang="en-US" altLang="ja-JP" sz="1800" dirty="0"/>
              <a:t>3</a:t>
            </a:r>
            <a:r>
              <a:rPr kumimoji="1" lang="ja-JP" altLang="en-US" sz="1800"/>
              <a:t>つに分かれます。</a:t>
            </a:r>
            <a:endParaRPr kumimoji="1" lang="en-US" altLang="ja-JP" sz="1800" dirty="0"/>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形成されたクラスタの特徴を分析して説明いたします。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44</a:t>
            </a:fld>
            <a:endParaRPr kumimoji="1" lang="ja-JP" altLang="en-US"/>
          </a:p>
        </p:txBody>
      </p:sp>
    </p:spTree>
    <p:extLst>
      <p:ext uri="{BB962C8B-B14F-4D97-AF65-F5344CB8AC3E}">
        <p14:creationId xmlns:p14="http://schemas.microsoft.com/office/powerpoint/2010/main" val="3483838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a:t>形成されたどのクラスタも再帰関数の返り値がない解法になっていますが、</a:t>
            </a:r>
            <a:endParaRPr kumimoji="1" lang="en-US" altLang="ja-JP" dirty="0"/>
          </a:p>
          <a:p>
            <a:endParaRPr kumimoji="1" lang="en-US" altLang="ja-JP" dirty="0"/>
          </a:p>
          <a:p>
            <a:r>
              <a:rPr kumimoji="1" lang="ja-JP" altLang="en-US"/>
              <a:t>一つ目はプログラムの解法が不適切なもの、二つ目と三つ目は</a:t>
            </a:r>
            <a:r>
              <a:rPr kumimoji="1" lang="en-US" altLang="ja-JP" dirty="0"/>
              <a:t>if</a:t>
            </a:r>
            <a:r>
              <a:rPr kumimoji="1" lang="ja-JP" altLang="en-US"/>
              <a:t>分の構造が不適切なものがまとまっていました。</a:t>
            </a:r>
            <a:endParaRPr kumimoji="1" lang="en-US" altLang="ja-JP" dirty="0"/>
          </a:p>
          <a:p>
            <a:endParaRPr kumimoji="1" lang="en-US" altLang="ja-JP" dirty="0"/>
          </a:p>
          <a:p>
            <a:r>
              <a:rPr kumimoji="1" lang="ja-JP" altLang="en-US"/>
              <a:t>このことから、課題</a:t>
            </a:r>
            <a:r>
              <a:rPr kumimoji="1" lang="en-US" altLang="ja-JP" dirty="0"/>
              <a:t>43</a:t>
            </a:r>
            <a:r>
              <a:rPr kumimoji="1" lang="ja-JP" altLang="en-US"/>
              <a:t>においても、解法別の論理エラー別の分類をすることができました。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45</a:t>
            </a:fld>
            <a:endParaRPr kumimoji="1" lang="ja-JP" altLang="en-US"/>
          </a:p>
        </p:txBody>
      </p:sp>
    </p:spTree>
    <p:extLst>
      <p:ext uri="{BB962C8B-B14F-4D97-AF65-F5344CB8AC3E}">
        <p14:creationId xmlns:p14="http://schemas.microsoft.com/office/powerpoint/2010/main" val="1726950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次に課題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73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番に関して</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課題</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73</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は、</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10</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進数を入力したときに、</a:t>
            </a:r>
            <a:r>
              <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rPr>
              <a:t>2</a:t>
            </a:r>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進数に変換して出力するプログラムです。ただし繰り返し構文と配列を使用することが条件です。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この課題を選出した理由としましては、繰り返し構文ないの処理の順序で複数の解法が予想され、</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r>
              <a:rPr kumimoji="1" lang="ja-JP" altLang="en-US" sz="1800">
                <a:effectLst/>
                <a:latin typeface="Times New Roman" panose="02020603050405020304" pitchFamily="18" charset="0"/>
                <a:ea typeface="ＭＳ 明朝" panose="02020609040205080304" pitchFamily="49" charset="-128"/>
                <a:cs typeface="Times New Roman" panose="02020603050405020304" pitchFamily="18" charset="0"/>
              </a:rPr>
              <a:t>また、繰り返しの条件部などで論理エラーが発生すると考えたからです。</a:t>
            </a:r>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46</a:t>
            </a:fld>
            <a:endParaRPr kumimoji="1" lang="ja-JP" altLang="en-US"/>
          </a:p>
        </p:txBody>
      </p:sp>
    </p:spTree>
    <p:extLst>
      <p:ext uri="{BB962C8B-B14F-4D97-AF65-F5344CB8AC3E}">
        <p14:creationId xmlns:p14="http://schemas.microsoft.com/office/powerpoint/2010/main" val="1997029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49" charset="-128"/>
              </a:rPr>
              <a:t>閾値</a:t>
            </a:r>
            <a:r>
              <a:rPr lang="en-US" altLang="ja-JP" sz="1800" kern="100" dirty="0">
                <a:effectLst/>
                <a:latin typeface="Times New Roman" panose="02020603050405020304" pitchFamily="18" charset="0"/>
                <a:ea typeface="ＭＳ 明朝" panose="02020609040205080304" pitchFamily="49" charset="-128"/>
              </a:rPr>
              <a:t>12</a:t>
            </a:r>
            <a:r>
              <a:rPr lang="ja-JP" altLang="en-US" sz="1800" kern="100">
                <a:effectLst/>
                <a:latin typeface="Times New Roman" panose="02020603050405020304" pitchFamily="18" charset="0"/>
                <a:ea typeface="ＭＳ 明朝" panose="02020609040205080304" pitchFamily="49" charset="-128"/>
              </a:rPr>
              <a:t>において、</a:t>
            </a:r>
            <a:r>
              <a:rPr lang="ja-JP" altLang="ja-JP" sz="1800" kern="100">
                <a:effectLst/>
                <a:latin typeface="Times New Roman" panose="02020603050405020304" pitchFamily="18" charset="0"/>
                <a:ea typeface="ＭＳ 明朝" panose="02020609040205080304" pitchFamily="49" charset="-128"/>
              </a:rPr>
              <a:t>クラスタごとに使用している文法やプログラムの構造が似ていることが見受けられたが</a:t>
            </a:r>
            <a:r>
              <a:rPr lang="en-US" altLang="ja-JP" sz="1800" kern="100" dirty="0">
                <a:effectLst/>
                <a:latin typeface="Times New Roman" panose="02020603050405020304" pitchFamily="18" charset="0"/>
                <a:ea typeface="ＭＳ 明朝" panose="02020609040205080304" pitchFamily="49"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Times New Roman" panose="02020603050405020304" pitchFamily="18" charset="0"/>
                <a:ea typeface="ＭＳ 明朝" panose="02020609040205080304" pitchFamily="49" charset="-128"/>
              </a:rPr>
              <a:t>解法や論理エラーの観点でまとまっていることが確認でき</a:t>
            </a:r>
            <a:r>
              <a:rPr lang="ja-JP" altLang="en-US" sz="1800" kern="100">
                <a:effectLst/>
                <a:latin typeface="Times New Roman" panose="02020603050405020304" pitchFamily="18" charset="0"/>
                <a:ea typeface="ＭＳ 明朝" panose="02020609040205080304" pitchFamily="49" charset="-128"/>
              </a:rPr>
              <a:t>ませんでした。</a:t>
            </a:r>
            <a:endParaRPr lang="ja-JP" altLang="ja-JP" sz="1800" kern="100">
              <a:effectLst/>
              <a:latin typeface="Times New Roman" panose="02020603050405020304" pitchFamily="18" charset="0"/>
              <a:ea typeface="ＭＳ 明朝" panose="02020609040205080304" pitchFamily="49" charset="-128"/>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Times New Roman" panose="02020603050405020304" pitchFamily="18" charset="0"/>
                <a:ea typeface="ＭＳ 明朝" panose="02020609040205080304" pitchFamily="49" charset="-128"/>
              </a:rPr>
              <a:t>課題</a:t>
            </a:r>
            <a:r>
              <a:rPr lang="en-US" altLang="ja-JP" sz="1800" kern="100" dirty="0">
                <a:effectLst/>
                <a:latin typeface="Times New Roman" panose="02020603050405020304" pitchFamily="18" charset="0"/>
                <a:ea typeface="ＭＳ 明朝" panose="02020609040205080304" pitchFamily="49" charset="-128"/>
              </a:rPr>
              <a:t>73</a:t>
            </a:r>
            <a:r>
              <a:rPr lang="ja-JP" altLang="ja-JP" sz="1800" kern="100">
                <a:effectLst/>
                <a:latin typeface="Times New Roman" panose="02020603050405020304" pitchFamily="18" charset="0"/>
                <a:ea typeface="ＭＳ 明朝" panose="02020609040205080304" pitchFamily="49" charset="-128"/>
              </a:rPr>
              <a:t>番は他</a:t>
            </a:r>
            <a:r>
              <a:rPr lang="en-US" altLang="ja-JP" sz="1800" kern="100" dirty="0">
                <a:effectLst/>
                <a:latin typeface="Times New Roman" panose="02020603050405020304" pitchFamily="18" charset="0"/>
                <a:ea typeface="ＭＳ 明朝" panose="02020609040205080304" pitchFamily="49" charset="-128"/>
              </a:rPr>
              <a:t>2</a:t>
            </a:r>
            <a:r>
              <a:rPr lang="ja-JP" altLang="ja-JP" sz="1800" kern="100">
                <a:effectLst/>
                <a:latin typeface="Times New Roman" panose="02020603050405020304" pitchFamily="18" charset="0"/>
                <a:ea typeface="ＭＳ 明朝" panose="02020609040205080304" pitchFamily="49" charset="-128"/>
              </a:rPr>
              <a:t>つの課題と比べてソースコード数が非常に多く</a:t>
            </a:r>
            <a:r>
              <a:rPr lang="en-US" altLang="ja-JP" sz="1800" kern="100" dirty="0">
                <a:effectLst/>
                <a:latin typeface="Times New Roman" panose="02020603050405020304" pitchFamily="18" charset="0"/>
                <a:ea typeface="ＭＳ 明朝" panose="02020609040205080304" pitchFamily="49" charset="-128"/>
              </a:rPr>
              <a:t>, 1</a:t>
            </a:r>
            <a:r>
              <a:rPr lang="ja-JP" altLang="ja-JP" sz="1800" kern="100">
                <a:effectLst/>
                <a:latin typeface="Times New Roman" panose="02020603050405020304" pitchFamily="18" charset="0"/>
                <a:ea typeface="ＭＳ 明朝" panose="02020609040205080304" pitchFamily="49" charset="-128"/>
              </a:rPr>
              <a:t>人に対して複数のソースコードが収集されてしまっている</a:t>
            </a:r>
            <a:r>
              <a:rPr lang="ja-JP" altLang="en-US" sz="1800" kern="100">
                <a:effectLst/>
                <a:latin typeface="Times New Roman" panose="02020603050405020304" pitchFamily="18" charset="0"/>
                <a:ea typeface="ＭＳ 明朝" panose="02020609040205080304" pitchFamily="49" charset="-128"/>
              </a:rPr>
              <a:t>ことが原因の一つとして考えられる</a:t>
            </a:r>
            <a:endParaRPr lang="en-US" altLang="ja-JP" sz="1800" kern="100" dirty="0">
              <a:effectLst/>
              <a:latin typeface="Times New Roman" panose="02020603050405020304" pitchFamily="18" charset="0"/>
              <a:ea typeface="ＭＳ 明朝"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49" charset="-128"/>
              </a:rPr>
              <a:t>1</a:t>
            </a:r>
            <a:r>
              <a:rPr lang="ja-JP" altLang="ja-JP" sz="1800" kern="100">
                <a:effectLst/>
                <a:latin typeface="Times New Roman" panose="02020603050405020304" pitchFamily="18" charset="0"/>
                <a:ea typeface="ＭＳ 明朝" panose="02020609040205080304" pitchFamily="49" charset="-128"/>
              </a:rPr>
              <a:t>人が</a:t>
            </a:r>
            <a:r>
              <a:rPr lang="en-US" altLang="ja-JP" sz="1800" kern="100" dirty="0">
                <a:effectLst/>
                <a:latin typeface="Times New Roman" panose="02020603050405020304" pitchFamily="18" charset="0"/>
                <a:ea typeface="ＭＳ 明朝" panose="02020609040205080304" pitchFamily="49" charset="-128"/>
              </a:rPr>
              <a:t>1</a:t>
            </a:r>
            <a:r>
              <a:rPr lang="ja-JP" altLang="ja-JP" sz="1800" kern="100">
                <a:effectLst/>
                <a:latin typeface="Times New Roman" panose="02020603050405020304" pitchFamily="18" charset="0"/>
                <a:ea typeface="ＭＳ 明朝" panose="02020609040205080304" pitchFamily="49" charset="-128"/>
              </a:rPr>
              <a:t>つのクラスタを形成してしまっている場合も見受けられ</a:t>
            </a:r>
            <a:r>
              <a:rPr lang="ja-JP" altLang="en-US" sz="1800" kern="100">
                <a:effectLst/>
                <a:latin typeface="Times New Roman" panose="02020603050405020304" pitchFamily="18" charset="0"/>
                <a:ea typeface="ＭＳ 明朝" panose="02020609040205080304" pitchFamily="49" charset="-128"/>
              </a:rPr>
              <a:t>ました。</a:t>
            </a:r>
            <a:endParaRPr lang="ja-JP" altLang="ja-JP" sz="1800" kern="100">
              <a:effectLst/>
              <a:latin typeface="Times New Roman" panose="02020603050405020304" pitchFamily="18" charset="0"/>
              <a:ea typeface="ＭＳ 明朝" panose="02020609040205080304" pitchFamily="49" charset="-128"/>
            </a:endParaRPr>
          </a:p>
          <a:p>
            <a:endParaRPr kumimoji="1" lang="en-US" altLang="ja-JP" sz="18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47</a:t>
            </a:fld>
            <a:endParaRPr kumimoji="1" lang="ja-JP" altLang="en-US"/>
          </a:p>
        </p:txBody>
      </p:sp>
    </p:spTree>
    <p:extLst>
      <p:ext uri="{BB962C8B-B14F-4D97-AF65-F5344CB8AC3E}">
        <p14:creationId xmlns:p14="http://schemas.microsoft.com/office/powerpoint/2010/main" val="15660562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評価実験では</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ホールドアウト法を</a:t>
            </a: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採用して、評価を行いました。</a:t>
            </a:r>
            <a:endParaRPr kumimoji="1"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effectLst/>
                <a:latin typeface="Times New Roman" panose="02020603050405020304" pitchFamily="18" charset="0"/>
                <a:ea typeface="Klee Medium" panose="02020600000000000000" pitchFamily="18" charset="-128"/>
              </a:rPr>
              <a:t>学習者の論理エラーと今回の手法で推定された論理エラーを比較して</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適合率</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再現率</a:t>
            </a:r>
            <a:r>
              <a:rPr lang="en-US" altLang="ja-JP" sz="1800" dirty="0">
                <a:effectLst/>
                <a:latin typeface="Times New Roman" panose="02020603050405020304" pitchFamily="18" charset="0"/>
                <a:ea typeface="Klee Medium" panose="02020600000000000000" pitchFamily="18" charset="-128"/>
              </a:rPr>
              <a:t>, F</a:t>
            </a:r>
            <a:r>
              <a:rPr lang="ja-JP" altLang="ja-JP" sz="1800">
                <a:effectLst/>
                <a:latin typeface="Times New Roman" panose="02020603050405020304" pitchFamily="18" charset="0"/>
                <a:ea typeface="Klee Medium" panose="02020600000000000000" pitchFamily="18" charset="-128"/>
              </a:rPr>
              <a:t>値を算出し</a:t>
            </a:r>
            <a:r>
              <a:rPr lang="ja-JP" altLang="en-US" sz="1800">
                <a:effectLst/>
                <a:latin typeface="Times New Roman" panose="02020603050405020304" pitchFamily="18" charset="0"/>
                <a:ea typeface="Klee Medium" panose="02020600000000000000" pitchFamily="18" charset="-128"/>
              </a:rPr>
              <a:t>ました</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また</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今回は多クラス分類であるため</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マクロ平均を取った上で</a:t>
            </a:r>
            <a:r>
              <a:rPr lang="en-US" altLang="ja-JP" sz="1800" dirty="0">
                <a:effectLst/>
                <a:latin typeface="Times New Roman" panose="02020603050405020304" pitchFamily="18" charset="0"/>
                <a:ea typeface="Klee Medium" panose="02020600000000000000" pitchFamily="18" charset="-128"/>
              </a:rPr>
              <a:t>, </a:t>
            </a:r>
            <a:r>
              <a:rPr lang="ja-JP" altLang="ja-JP" sz="1800">
                <a:effectLst/>
                <a:latin typeface="Times New Roman" panose="02020603050405020304" pitchFamily="18" charset="0"/>
                <a:ea typeface="Klee Medium" panose="02020600000000000000" pitchFamily="18" charset="-128"/>
              </a:rPr>
              <a:t>それらを結果とし</a:t>
            </a:r>
            <a:r>
              <a:rPr lang="ja-JP" altLang="en-US" sz="1800">
                <a:effectLst/>
                <a:latin typeface="Times New Roman" panose="02020603050405020304" pitchFamily="18" charset="0"/>
                <a:ea typeface="Klee Medium" panose="02020600000000000000" pitchFamily="18" charset="-128"/>
              </a:rPr>
              <a:t>ました</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その結果を表に示します。</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課題</a:t>
            </a:r>
            <a:r>
              <a:rPr lang="en-US" altLang="ja-JP" sz="1800" dirty="0">
                <a:effectLst/>
                <a:latin typeface="Times New Roman" panose="02020603050405020304" pitchFamily="18" charset="0"/>
                <a:ea typeface="Klee Medium" panose="02020600000000000000" pitchFamily="18" charset="-128"/>
              </a:rPr>
              <a:t>73</a:t>
            </a:r>
            <a:r>
              <a:rPr lang="ja-JP" altLang="en-US" sz="1800">
                <a:effectLst/>
                <a:latin typeface="Times New Roman" panose="02020603050405020304" pitchFamily="18" charset="0"/>
                <a:ea typeface="Klee Medium" panose="02020600000000000000" pitchFamily="18" charset="-128"/>
              </a:rPr>
              <a:t>に関しては、ソースコードの数が非常に多く、</a:t>
            </a:r>
            <a:r>
              <a:rPr lang="en-US" altLang="ja-JP" sz="1800" dirty="0">
                <a:effectLst/>
                <a:latin typeface="Times New Roman" panose="02020603050405020304" pitchFamily="18" charset="0"/>
                <a:ea typeface="Klee Medium" panose="02020600000000000000" pitchFamily="18" charset="-128"/>
              </a:rPr>
              <a:t>1</a:t>
            </a:r>
            <a:r>
              <a:rPr lang="ja-JP" altLang="en-US" sz="1800">
                <a:effectLst/>
                <a:latin typeface="Times New Roman" panose="02020603050405020304" pitchFamily="18" charset="0"/>
                <a:ea typeface="Klee Medium" panose="02020600000000000000" pitchFamily="18" charset="-128"/>
              </a:rPr>
              <a:t>人に対して複数のソースコードが収集されているため</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データセットを作成することができず</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評価実験を行うことができませんでした。</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effectLst/>
                <a:latin typeface="Times New Roman" panose="02020603050405020304" pitchFamily="18" charset="0"/>
                <a:ea typeface="Klee Medium" panose="02020600000000000000" pitchFamily="18" charset="-128"/>
              </a:rPr>
              <a:t>評価結果から</a:t>
            </a:r>
            <a:r>
              <a:rPr lang="en-US" altLang="ja-JP" sz="1800" dirty="0">
                <a:effectLst/>
                <a:latin typeface="Times New Roman" panose="02020603050405020304" pitchFamily="18" charset="0"/>
                <a:ea typeface="Klee Medium" panose="02020600000000000000" pitchFamily="18" charset="-128"/>
              </a:rPr>
              <a:t>, </a:t>
            </a:r>
            <a:r>
              <a:rPr lang="ja-JP" altLang="en-US" sz="1800">
                <a:effectLst/>
                <a:latin typeface="Times New Roman" panose="02020603050405020304" pitchFamily="18" charset="0"/>
                <a:ea typeface="Klee Medium" panose="02020600000000000000" pitchFamily="18" charset="-128"/>
              </a:rPr>
              <a:t>課題内容に依存しますが、</a:t>
            </a:r>
            <a:r>
              <a:rPr lang="ja-JP" altLang="ja-JP" sz="1800">
                <a:effectLst/>
                <a:latin typeface="Times New Roman" panose="02020603050405020304" pitchFamily="18" charset="0"/>
                <a:ea typeface="Klee Medium" panose="02020600000000000000" pitchFamily="18" charset="-128"/>
              </a:rPr>
              <a:t>プログラムの解法ごとに論理エラーを約</a:t>
            </a:r>
            <a:r>
              <a:rPr lang="en-US" altLang="ja-JP" sz="1800" dirty="0">
                <a:effectLst/>
                <a:latin typeface="Times New Roman" panose="02020603050405020304" pitchFamily="18" charset="0"/>
                <a:ea typeface="Klee Medium" panose="02020600000000000000" pitchFamily="18" charset="-128"/>
              </a:rPr>
              <a:t>70%</a:t>
            </a:r>
            <a:r>
              <a:rPr lang="ja-JP" altLang="ja-JP" sz="1800">
                <a:effectLst/>
                <a:latin typeface="Times New Roman" panose="02020603050405020304" pitchFamily="18" charset="0"/>
                <a:ea typeface="Klee Medium" panose="02020600000000000000" pitchFamily="18" charset="-128"/>
              </a:rPr>
              <a:t>の割合で推定できる手法が作成可能であることが示唆さ</a:t>
            </a:r>
            <a:r>
              <a:rPr lang="ja-JP" altLang="en-US" sz="1800">
                <a:effectLst/>
                <a:latin typeface="Times New Roman" panose="02020603050405020304" pitchFamily="18" charset="0"/>
                <a:ea typeface="Klee Medium" panose="02020600000000000000" pitchFamily="18" charset="-128"/>
              </a:rPr>
              <a:t>れました。</a:t>
            </a:r>
            <a:r>
              <a:rPr lang="en-US" altLang="ja-JP" sz="1800" dirty="0">
                <a:effectLst/>
                <a:latin typeface="Times New Roman" panose="02020603050405020304" pitchFamily="18" charset="0"/>
                <a:ea typeface="Klee Medium" panose="02020600000000000000" pitchFamily="18" charset="-128"/>
              </a:rPr>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a:effectLst/>
              <a:latin typeface="Times New Roman" panose="02020603050405020304" pitchFamily="18" charset="0"/>
              <a:ea typeface="Klee Medium" panose="02020600000000000000" pitchFamily="18" charset="-128"/>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48</a:t>
            </a:fld>
            <a:endParaRPr kumimoji="1" lang="ja-JP" altLang="en-US"/>
          </a:p>
        </p:txBody>
      </p:sp>
    </p:spTree>
    <p:extLst>
      <p:ext uri="{BB962C8B-B14F-4D97-AF65-F5344CB8AC3E}">
        <p14:creationId xmlns:p14="http://schemas.microsoft.com/office/powerpoint/2010/main" val="4163987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おわりに、</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49</a:t>
            </a:fld>
            <a:endParaRPr kumimoji="1" lang="ja-JP" altLang="en-US"/>
          </a:p>
        </p:txBody>
      </p:sp>
    </p:spTree>
    <p:extLst>
      <p:ext uri="{BB962C8B-B14F-4D97-AF65-F5344CB8AC3E}">
        <p14:creationId xmlns:p14="http://schemas.microsoft.com/office/powerpoint/2010/main" val="341190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457200">
              <a:defRPr sz="2200"/>
            </a:pPr>
            <a:r>
              <a:rPr lang="ja-JP" altLang="en-US"/>
              <a:t>しかし、少数の教授者が</a:t>
            </a:r>
          </a:p>
          <a:p>
            <a:pPr defTabSz="457200">
              <a:defRPr sz="2200"/>
            </a:pPr>
            <a:r>
              <a:rPr lang="ja-JP" altLang="en-US"/>
              <a:t>多数の学習者に対応する形態がほとんどであり、</a:t>
            </a:r>
          </a:p>
          <a:p>
            <a:endParaRPr kumimoji="1" lang="en-US" altLang="ja-JP" dirty="0"/>
          </a:p>
          <a:p>
            <a:pPr defTabSz="457200">
              <a:defRPr sz="2200"/>
            </a:pPr>
            <a:r>
              <a:rPr lang="ja-JP" altLang="en-US"/>
              <a:t>「個々の学習者の学習状況を把握するのには</a:t>
            </a:r>
          </a:p>
          <a:p>
            <a:pPr defTabSz="457200">
              <a:defRPr sz="2200"/>
            </a:pPr>
            <a:r>
              <a:rPr lang="ja-JP" altLang="en-US"/>
              <a:t>大きな負担がかかってしまう」という問題点が挙げられます。</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5</a:t>
            </a:fld>
            <a:endParaRPr kumimoji="1" lang="ja-JP" altLang="en-US"/>
          </a:p>
        </p:txBody>
      </p:sp>
    </p:spTree>
    <p:extLst>
      <p:ext uri="{BB962C8B-B14F-4D97-AF65-F5344CB8AC3E}">
        <p14:creationId xmlns:p14="http://schemas.microsoft.com/office/powerpoint/2010/main" val="3251953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本研究では、プログラムの解法がプログラムの構造に表現されていると仮定して、プログラムの構造に着目した分析に挑戦しました。</a:t>
            </a:r>
            <a:endParaRPr kumimoji="1" lang="en-US" altLang="ja-JP" dirty="0"/>
          </a:p>
          <a:p>
            <a:endParaRPr kumimoji="1" lang="en-US" altLang="ja-JP" dirty="0"/>
          </a:p>
          <a:p>
            <a:r>
              <a:rPr kumimoji="1" lang="ja-JP" altLang="en-US"/>
              <a:t>その結果、課題内容に依存しますが、ソースコードを解法別、さらに論理エラー別に分類することができ、新規の学習者の論理エラーを</a:t>
            </a:r>
            <a:r>
              <a:rPr kumimoji="1" lang="en-US" altLang="ja-JP" dirty="0"/>
              <a:t>7</a:t>
            </a:r>
            <a:r>
              <a:rPr kumimoji="1" lang="ja-JP" altLang="en-US"/>
              <a:t>割程度の精度で推定が行えることが考察されました。</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50</a:t>
            </a:fld>
            <a:endParaRPr kumimoji="1" lang="ja-JP" altLang="en-US"/>
          </a:p>
        </p:txBody>
      </p:sp>
    </p:spTree>
    <p:extLst>
      <p:ext uri="{BB962C8B-B14F-4D97-AF65-F5344CB8AC3E}">
        <p14:creationId xmlns:p14="http://schemas.microsoft.com/office/powerpoint/2010/main" val="3945539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この結果から、本研究の目的である、教授者によるプログラミング演習中の行き詰まりの把握に対する新たな支援の可能性が示唆されました。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51</a:t>
            </a:fld>
            <a:endParaRPr kumimoji="1" lang="ja-JP" altLang="en-US"/>
          </a:p>
        </p:txBody>
      </p:sp>
    </p:spTree>
    <p:extLst>
      <p:ext uri="{BB962C8B-B14F-4D97-AF65-F5344CB8AC3E}">
        <p14:creationId xmlns:p14="http://schemas.microsoft.com/office/powerpoint/2010/main" val="13489942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本研究は、</a:t>
            </a:r>
            <a:r>
              <a:rPr lang="ja-JP" altLang="en-US" dirty="0">
                <a:effectLst/>
                <a:latin typeface="Hiragino Sans" panose="020B0400000000000000" pitchFamily="34" charset="-128"/>
                <a:ea typeface="Hiragino Sans" panose="020B0400000000000000" pitchFamily="34" charset="-128"/>
              </a:rPr>
              <a:t>ある地点での構造に着目して、論理エラーの推定を行なってきましたが、ある地点だけでの推定ではその推定精度に限界があると考えられます。</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ffectLst/>
                <a:latin typeface="Hiragino Sans" panose="020B0400000000000000" pitchFamily="34" charset="-128"/>
                <a:ea typeface="Hiragino Sans" panose="020B0400000000000000" pitchFamily="34" charset="-128"/>
              </a:rPr>
              <a:t>そこで今後の課題として、本研究の手法に対して、</a:t>
            </a:r>
            <a:r>
              <a:rPr kumimoji="1" lang="ja-JP" altLang="en-US" dirty="0"/>
              <a:t>プログラムの編集過程を考慮した分析を加えた</a:t>
            </a:r>
            <a:r>
              <a:rPr kumimoji="1" lang="en-US" altLang="ja-JP" dirty="0"/>
              <a:t>, </a:t>
            </a:r>
            <a:r>
              <a:rPr kumimoji="1" lang="ja-JP" altLang="en-US" dirty="0"/>
              <a:t>新たな推定手法の開発をすることを考えています</a:t>
            </a:r>
            <a:r>
              <a:rPr kumimoji="1" lang="en-US" altLang="ja-JP" dirty="0"/>
              <a:t>. </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これにより、論理エラーの推定精度をさらに上げることが出来るのではないかと予想しています。</a:t>
            </a:r>
            <a:endParaRPr kumimoji="1" lang="en-US" altLang="ja-JP" dirty="0"/>
          </a:p>
          <a:p>
            <a:endParaRPr kumimoji="1" lang="en-US" altLang="ja-JP" dirty="0"/>
          </a:p>
          <a:p>
            <a:r>
              <a:rPr kumimoji="1" lang="ja-JP" altLang="en-US" dirty="0"/>
              <a:t>以上で発表を終わります。</a:t>
            </a:r>
            <a:endParaRPr kumimoji="1" lang="en-US" altLang="ja-JP" dirty="0"/>
          </a:p>
          <a:p>
            <a:r>
              <a:rPr kumimoji="1" lang="ja-JP" altLang="en-US" dirty="0"/>
              <a:t>ご清聴有難うございました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52</a:t>
            </a:fld>
            <a:endParaRPr kumimoji="1" lang="ja-JP" altLang="en-US"/>
          </a:p>
        </p:txBody>
      </p:sp>
    </p:spTree>
    <p:extLst>
      <p:ext uri="{BB962C8B-B14F-4D97-AF65-F5344CB8AC3E}">
        <p14:creationId xmlns:p14="http://schemas.microsoft.com/office/powerpoint/2010/main" val="2067869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ご清聴ありがとうございました</a:t>
            </a:r>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53</a:t>
            </a:fld>
            <a:endParaRPr kumimoji="1" lang="ja-JP" altLang="en-US"/>
          </a:p>
        </p:txBody>
      </p:sp>
    </p:spTree>
    <p:extLst>
      <p:ext uri="{BB962C8B-B14F-4D97-AF65-F5344CB8AC3E}">
        <p14:creationId xmlns:p14="http://schemas.microsoft.com/office/powerpoint/2010/main" val="3928290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CF239BC-1B57-9B45-95DE-B5180934F5C8}" type="slidenum">
              <a:rPr kumimoji="1" lang="ja-JP" altLang="en-US" smtClean="0"/>
              <a:t>54</a:t>
            </a:fld>
            <a:endParaRPr kumimoji="1" lang="ja-JP" altLang="en-US"/>
          </a:p>
        </p:txBody>
      </p:sp>
    </p:spTree>
    <p:extLst>
      <p:ext uri="{BB962C8B-B14F-4D97-AF65-F5344CB8AC3E}">
        <p14:creationId xmlns:p14="http://schemas.microsoft.com/office/powerpoint/2010/main" val="131588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特に、論理エラーと呼ばれるロジック構成面でのエラーは、コンパイルエラーに表出せず、自身で原因を探して修正を行う必要があるため</a:t>
            </a:r>
            <a:endParaRPr kumimoji="1" lang="en-US" altLang="ja-JP" dirty="0"/>
          </a:p>
          <a:p>
            <a:endParaRPr kumimoji="1" lang="en-US" altLang="ja-JP" dirty="0"/>
          </a:p>
          <a:p>
            <a:r>
              <a:rPr kumimoji="1" lang="ja-JP" altLang="en-US" dirty="0"/>
              <a:t>学習状況の把握をすることが困難です。</a:t>
            </a:r>
            <a:endParaRPr kumimoji="1" lang="en-US" altLang="ja-JP" dirty="0"/>
          </a:p>
          <a:p>
            <a:endParaRPr kumimoji="1" lang="en-US" altLang="ja-JP" dirty="0"/>
          </a:p>
          <a:p>
            <a:r>
              <a:rPr kumimoji="1" lang="ja-JP" altLang="en-US" dirty="0"/>
              <a:t>そのため</a:t>
            </a:r>
            <a:r>
              <a:rPr kumimoji="1" lang="en-US" altLang="ja-JP" dirty="0"/>
              <a:t>, </a:t>
            </a:r>
            <a:r>
              <a:rPr kumimoji="1" lang="ja-JP" altLang="en-US" dirty="0"/>
              <a:t>学習者のデバック対応の際、教授者は論理エラーを解決することが困難であるという問題点があります。</a:t>
            </a: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6</a:t>
            </a:fld>
            <a:endParaRPr kumimoji="1" lang="ja-JP" altLang="en-US"/>
          </a:p>
        </p:txBody>
      </p:sp>
    </p:spTree>
    <p:extLst>
      <p:ext uri="{BB962C8B-B14F-4D97-AF65-F5344CB8AC3E}">
        <p14:creationId xmlns:p14="http://schemas.microsoft.com/office/powerpoint/2010/main" val="330198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また、学習者の取り組む課題の解法は一つとは限らず、学習者ごとに解法が異なります。</a:t>
            </a:r>
            <a:endParaRPr kumimoji="1" lang="en-US" altLang="ja-JP" dirty="0"/>
          </a:p>
          <a:p>
            <a:endParaRPr kumimoji="1" lang="en-US" altLang="ja-JP" dirty="0"/>
          </a:p>
          <a:p>
            <a:r>
              <a:rPr kumimoji="1" lang="ja-JP" altLang="en-US" i="1" baseline="0">
                <a:solidFill>
                  <a:srgbClr val="FF0000"/>
                </a:solidFill>
              </a:rPr>
              <a:t>その</a:t>
            </a:r>
            <a:r>
              <a:rPr kumimoji="1" lang="ja-JP" altLang="en-US" i="1" baseline="0" dirty="0">
                <a:solidFill>
                  <a:srgbClr val="FF0000"/>
                </a:solidFill>
              </a:rPr>
              <a:t>ため，学習者ごとに異なる解法を考慮したうえで論理をエラーを推定し，学習者の解法に適応した支援が必要です．</a:t>
            </a:r>
            <a:endParaRPr kumimoji="1" lang="en-US" altLang="ja-JP" i="1" baseline="0" dirty="0">
              <a:solidFill>
                <a:srgbClr val="FF0000"/>
              </a:solidFill>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7</a:t>
            </a:fld>
            <a:endParaRPr kumimoji="1" lang="ja-JP" altLang="en-US"/>
          </a:p>
        </p:txBody>
      </p:sp>
    </p:spTree>
    <p:extLst>
      <p:ext uri="{BB962C8B-B14F-4D97-AF65-F5344CB8AC3E}">
        <p14:creationId xmlns:p14="http://schemas.microsoft.com/office/powerpoint/2010/main" val="10933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a:effectLst/>
                <a:latin typeface="+mn-lt"/>
                <a:ea typeface="クレー デミボールド" panose="02020600000000000000" pitchFamily="18" charset="-128"/>
                <a:cs typeface="Times New Roman" panose="02020603050405020304" pitchFamily="18" charset="0"/>
              </a:rPr>
              <a:t>これまでにも、学習者の学習状況に関する研究がなされてきました。</a:t>
            </a:r>
            <a:endParaRPr lang="en-US" altLang="ja-JP" sz="1800" b="0" dirty="0">
              <a:effectLst/>
              <a:latin typeface="+mn-lt"/>
              <a:ea typeface="クレー デミボールド"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dirty="0">
              <a:effectLst/>
              <a:latin typeface="+mn-lt"/>
              <a:ea typeface="クレー デミボールド"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市村の研究や</a:t>
            </a:r>
            <a:r>
              <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rPr>
              <a:t>Ali</a:t>
            </a: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の研究で</a:t>
            </a:r>
            <a:r>
              <a:rPr lang="ja-JP" altLang="ja-JP" sz="1800" kern="0">
                <a:effectLst/>
                <a:latin typeface="Times New Roman" panose="02020603050405020304" pitchFamily="18" charset="0"/>
                <a:ea typeface="Klee Medium" panose="02020600000000000000" pitchFamily="18" charset="-128"/>
                <a:cs typeface="Times New Roman" panose="02020603050405020304" pitchFamily="18" charset="0"/>
              </a:rPr>
              <a:t>は</a:t>
            </a:r>
            <a:r>
              <a:rPr lang="en-US" altLang="ja-JP" sz="1800" kern="0" dirty="0">
                <a:effectLst/>
                <a:latin typeface="Times New Roman" panose="02020603050405020304" pitchFamily="18" charset="0"/>
                <a:ea typeface="Klee Medium" panose="02020600000000000000" pitchFamily="18"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学習者のコンパイル履歴をもとに、プログラミング初学者が抱える問題を早期に発見できるシステムを構築し、</a:t>
            </a:r>
            <a:endPar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躓いている学習者の早期発見や、多くの学習者が共通に抱える問題の発見を試みました。</a:t>
            </a:r>
            <a:endPar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0">
                <a:effectLst/>
                <a:latin typeface="Times New Roman" panose="02020603050405020304" pitchFamily="18" charset="0"/>
                <a:ea typeface="Klee Medium" panose="02020600000000000000" pitchFamily="18" charset="-128"/>
                <a:cs typeface="Times New Roman" panose="02020603050405020304" pitchFamily="18" charset="0"/>
              </a:rPr>
              <a:t>しかし、これらの研究は、コンパイルエラーの分析による状況提示が大きいため、論理エラーには対応していません。</a:t>
            </a:r>
            <a:endParaRPr lang="en-US" altLang="ja-JP" sz="1800" kern="0" dirty="0">
              <a:effectLst/>
              <a:latin typeface="Times New Roman" panose="02020603050405020304" pitchFamily="18" charset="0"/>
              <a:ea typeface="Klee Medium" panose="020206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8</a:t>
            </a:fld>
            <a:endParaRPr kumimoji="1" lang="ja-JP" altLang="en-US"/>
          </a:p>
        </p:txBody>
      </p:sp>
    </p:spTree>
    <p:extLst>
      <p:ext uri="{BB962C8B-B14F-4D97-AF65-F5344CB8AC3E}">
        <p14:creationId xmlns:p14="http://schemas.microsoft.com/office/powerpoint/2010/main" val="18348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また、学習者の行き詰まりに焦点を当てた研究もなされています。</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浦上の研究では、学習者本人が最終的に完成させたソースコードを正解として、それまでのコンパイル履歴を遡り、</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学習者がいつどのタイミングで躓いていたのかを推定しました。</a:t>
            </a: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effectLst/>
              <a:latin typeface="Times New Roman" panose="02020603050405020304" pitchFamily="18" charset="0"/>
              <a:ea typeface="Klee Medium" panose="020206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a:effectLst/>
                <a:latin typeface="Times New Roman" panose="02020603050405020304" pitchFamily="18" charset="0"/>
                <a:ea typeface="Klee Medium" panose="02020600000000000000" pitchFamily="18" charset="-128"/>
              </a:rPr>
              <a:t>しかしこの研究では、演習中の躓き検出には対応していないことが課題として挙げられます。</a:t>
            </a:r>
            <a:endParaRPr lang="en-US" altLang="ja-JP" sz="1800" dirty="0">
              <a:effectLst/>
              <a:latin typeface="Times New Roman" panose="02020603050405020304" pitchFamily="18" charset="0"/>
              <a:ea typeface="Klee Medium" panose="02020600000000000000" pitchFamily="18" charset="-128"/>
            </a:endParaRPr>
          </a:p>
        </p:txBody>
      </p:sp>
      <p:sp>
        <p:nvSpPr>
          <p:cNvPr id="4" name="スライド番号プレースホルダー 3"/>
          <p:cNvSpPr>
            <a:spLocks noGrp="1"/>
          </p:cNvSpPr>
          <p:nvPr>
            <p:ph type="sldNum" sz="quarter" idx="5"/>
          </p:nvPr>
        </p:nvSpPr>
        <p:spPr/>
        <p:txBody>
          <a:bodyPr/>
          <a:lstStyle/>
          <a:p>
            <a:fld id="{431B5641-775C-FF47-BE3B-1A1B2DB121BB}" type="slidenum">
              <a:rPr kumimoji="1" lang="ja-JP" altLang="en-US" smtClean="0"/>
              <a:t>9</a:t>
            </a:fld>
            <a:endParaRPr kumimoji="1" lang="ja-JP" altLang="en-US"/>
          </a:p>
        </p:txBody>
      </p:sp>
    </p:spTree>
    <p:extLst>
      <p:ext uri="{BB962C8B-B14F-4D97-AF65-F5344CB8AC3E}">
        <p14:creationId xmlns:p14="http://schemas.microsoft.com/office/powerpoint/2010/main" val="271777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0761DF-45B1-74BB-80CF-898E8BD0B0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43486-A973-69AA-DC46-071B5257B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9329E5-3C10-35BF-4FF0-F72A835BBF4F}"/>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74CD5543-1765-4279-8369-C6BACF3CCB95}"/>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9662F65F-3BED-61B7-F49F-87B7FB47425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093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997B3-F692-DAFD-62E0-1265B9C5B75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9D2DE2-0F00-7ED4-B0D0-2A713AF425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8D55B-A2AC-D6D4-4B41-FBB28218674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8E6402D9-AE02-14F4-9786-39E4C3001EA2}"/>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05E121EE-C16E-43B8-7D55-9E3C04D2AC70}"/>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59499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2F480E-F719-A97C-AB0D-5B0F710405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B49DB5-423C-E816-6447-5828428DE5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FC0BFC-535A-7B62-2501-E4F831800E4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ED7433C5-B87B-5653-D71F-7F8E6A960758}"/>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C17EED42-FC7F-2DDB-C649-CDA40AF6DF22}"/>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04214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02CC-8138-DD1E-D0DA-597BB3E497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6150B8-E7BD-63F0-A664-EC11A9FDE0E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AF0442-6C04-4097-8273-91887065EDD3}"/>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F437193E-8C15-39CF-54AA-7F3112C3BEE7}"/>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4F1BE026-7AEA-567D-5CCB-C1644D315911}"/>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46306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546D6-B99C-6EC9-09B6-77A0516A5E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F9C589-2C6B-F4F1-CF49-E3DDD92E5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0B85C3-FBDD-E0F5-1597-BD3D4C9F7230}"/>
              </a:ext>
            </a:extLst>
          </p:cNvPr>
          <p:cNvSpPr>
            <a:spLocks noGrp="1"/>
          </p:cNvSpPr>
          <p:nvPr>
            <p:ph type="dt" sz="half" idx="10"/>
          </p:nvPr>
        </p:nvSpPr>
        <p:spPr/>
        <p:txBody>
          <a:body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A0E20261-DAB5-04C8-4E20-9569EF8B0A99}"/>
              </a:ext>
            </a:extLst>
          </p:cNvPr>
          <p:cNvSpPr>
            <a:spLocks noGrp="1"/>
          </p:cNvSpPr>
          <p:nvPr>
            <p:ph type="ftr" sz="quarter" idx="11"/>
          </p:nvPr>
        </p:nvSpPr>
        <p:spPr/>
        <p:txBody>
          <a:body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2D2ADCDE-921A-E4E5-F27A-902038BBAA2C}"/>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254413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2DACD-84F8-D5B0-BAEE-7A1D9D66A6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7B99BA-BE9A-E49D-753B-A2743E41AB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FA420B-B0C7-CBCD-2797-1C5008D14C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7FBCFD-CF00-66CE-F4D4-7817E5894FBE}"/>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ACE9B6EA-AED7-F3A7-15A6-201F819E1AB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58560F32-4172-ECC7-34EB-BC2A4A10DB3A}"/>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452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0FA64-7C9D-8F51-FC57-C007696A72D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F46DD6-900B-EA37-FB20-600569BC9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00E74EA-C208-A3B5-76B9-5D22F339910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1F72F8-DC01-3D21-427A-F22A060F0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11B110-B62B-9D59-86F3-3672F3ED4D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1719B4-C5CA-EEB3-7E26-205A7286193E}"/>
              </a:ext>
            </a:extLst>
          </p:cNvPr>
          <p:cNvSpPr>
            <a:spLocks noGrp="1"/>
          </p:cNvSpPr>
          <p:nvPr>
            <p:ph type="dt" sz="half" idx="10"/>
          </p:nvPr>
        </p:nvSpPr>
        <p:spPr/>
        <p:txBody>
          <a:bodyPr/>
          <a:lstStyle/>
          <a:p>
            <a:r>
              <a:rPr kumimoji="1" lang="en-US" altLang="ja-JP"/>
              <a:t>2023/04/13</a:t>
            </a:r>
            <a:endParaRPr kumimoji="1" lang="ja-JP" altLang="en-US"/>
          </a:p>
        </p:txBody>
      </p:sp>
      <p:sp>
        <p:nvSpPr>
          <p:cNvPr id="8" name="フッター プレースホルダー 7">
            <a:extLst>
              <a:ext uri="{FF2B5EF4-FFF2-40B4-BE49-F238E27FC236}">
                <a16:creationId xmlns:a16="http://schemas.microsoft.com/office/drawing/2014/main" id="{72127435-850E-1C7F-CA61-8F3E39F613F8}"/>
              </a:ext>
            </a:extLst>
          </p:cNvPr>
          <p:cNvSpPr>
            <a:spLocks noGrp="1"/>
          </p:cNvSpPr>
          <p:nvPr>
            <p:ph type="ftr" sz="quarter" idx="11"/>
          </p:nvPr>
        </p:nvSpPr>
        <p:spPr/>
        <p:txBody>
          <a:bodyPr/>
          <a:lstStyle/>
          <a:p>
            <a:r>
              <a:rPr kumimoji="1" lang="ja-JP" altLang="en-US"/>
              <a:t>福島大学・東京学芸大学　合同中間発表会</a:t>
            </a:r>
          </a:p>
        </p:txBody>
      </p:sp>
      <p:sp>
        <p:nvSpPr>
          <p:cNvPr id="9" name="スライド番号プレースホルダー 8">
            <a:extLst>
              <a:ext uri="{FF2B5EF4-FFF2-40B4-BE49-F238E27FC236}">
                <a16:creationId xmlns:a16="http://schemas.microsoft.com/office/drawing/2014/main" id="{F4287717-4022-CFD0-491E-83959F184DBE}"/>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7379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64077-87B8-D22F-DA3B-3316FBFAC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2DAB05D-0F36-1786-2259-300600F00D2C}"/>
              </a:ext>
            </a:extLst>
          </p:cNvPr>
          <p:cNvSpPr>
            <a:spLocks noGrp="1"/>
          </p:cNvSpPr>
          <p:nvPr>
            <p:ph type="dt" sz="half" idx="10"/>
          </p:nvPr>
        </p:nvSpPr>
        <p:spPr/>
        <p:txBody>
          <a:bodyPr/>
          <a:lstStyle/>
          <a:p>
            <a:r>
              <a:rPr kumimoji="1" lang="en-US" altLang="ja-JP"/>
              <a:t>2023/04/13</a:t>
            </a:r>
            <a:endParaRPr kumimoji="1" lang="ja-JP" altLang="en-US"/>
          </a:p>
        </p:txBody>
      </p:sp>
      <p:sp>
        <p:nvSpPr>
          <p:cNvPr id="4" name="フッター プレースホルダー 3">
            <a:extLst>
              <a:ext uri="{FF2B5EF4-FFF2-40B4-BE49-F238E27FC236}">
                <a16:creationId xmlns:a16="http://schemas.microsoft.com/office/drawing/2014/main" id="{8BDA22A6-F7DB-5BFB-F8E5-913B1707F1D0}"/>
              </a:ext>
            </a:extLst>
          </p:cNvPr>
          <p:cNvSpPr>
            <a:spLocks noGrp="1"/>
          </p:cNvSpPr>
          <p:nvPr>
            <p:ph type="ftr" sz="quarter" idx="11"/>
          </p:nvPr>
        </p:nvSpPr>
        <p:spPr/>
        <p:txBody>
          <a:bodyPr/>
          <a:lstStyle/>
          <a:p>
            <a:r>
              <a:rPr kumimoji="1" lang="ja-JP" altLang="en-US"/>
              <a:t>福島大学・東京学芸大学　合同中間発表会</a:t>
            </a:r>
          </a:p>
        </p:txBody>
      </p:sp>
      <p:sp>
        <p:nvSpPr>
          <p:cNvPr id="5" name="スライド番号プレースホルダー 4">
            <a:extLst>
              <a:ext uri="{FF2B5EF4-FFF2-40B4-BE49-F238E27FC236}">
                <a16:creationId xmlns:a16="http://schemas.microsoft.com/office/drawing/2014/main" id="{ED9AD2A6-52C2-8CB4-C354-2EDD88C2BEB5}"/>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8163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4EE870-E945-FFBE-2301-5C4DDF1851A3}"/>
              </a:ext>
            </a:extLst>
          </p:cNvPr>
          <p:cNvSpPr>
            <a:spLocks noGrp="1"/>
          </p:cNvSpPr>
          <p:nvPr>
            <p:ph type="dt" sz="half" idx="10"/>
          </p:nvPr>
        </p:nvSpPr>
        <p:spPr/>
        <p:txBody>
          <a:bodyPr/>
          <a:lstStyle/>
          <a:p>
            <a:r>
              <a:rPr kumimoji="1" lang="en-US" altLang="ja-JP"/>
              <a:t>2023/04/13</a:t>
            </a:r>
            <a:endParaRPr kumimoji="1" lang="ja-JP" altLang="en-US"/>
          </a:p>
        </p:txBody>
      </p:sp>
      <p:sp>
        <p:nvSpPr>
          <p:cNvPr id="3" name="フッター プレースホルダー 2">
            <a:extLst>
              <a:ext uri="{FF2B5EF4-FFF2-40B4-BE49-F238E27FC236}">
                <a16:creationId xmlns:a16="http://schemas.microsoft.com/office/drawing/2014/main" id="{B32E18E1-CFA5-62B4-F86F-060787FA0F6B}"/>
              </a:ext>
            </a:extLst>
          </p:cNvPr>
          <p:cNvSpPr>
            <a:spLocks noGrp="1"/>
          </p:cNvSpPr>
          <p:nvPr>
            <p:ph type="ftr" sz="quarter" idx="11"/>
          </p:nvPr>
        </p:nvSpPr>
        <p:spPr/>
        <p:txBody>
          <a:bodyPr/>
          <a:lstStyle/>
          <a:p>
            <a:r>
              <a:rPr kumimoji="1" lang="ja-JP" altLang="en-US"/>
              <a:t>福島大学・東京学芸大学　合同中間発表会</a:t>
            </a:r>
          </a:p>
        </p:txBody>
      </p:sp>
      <p:sp>
        <p:nvSpPr>
          <p:cNvPr id="4" name="スライド番号プレースホルダー 3">
            <a:extLst>
              <a:ext uri="{FF2B5EF4-FFF2-40B4-BE49-F238E27FC236}">
                <a16:creationId xmlns:a16="http://schemas.microsoft.com/office/drawing/2014/main" id="{DD7C92DD-2C46-3737-CFBA-4624A35C0433}"/>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428666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B661F-8A88-0A46-C8EE-DBF16FCFD1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1B15E8-DC33-D45F-93F7-EAB81A7E6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C9A16F-98A2-EB7D-D335-E23187C37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573687-2733-2C8A-5F49-2E160CE5AAE3}"/>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517EBBC3-21FC-8CB9-1482-AB6636B22301}"/>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B6E5555E-CFA5-1974-481D-D7140D457C47}"/>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3867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8DA78-B9B1-B583-8AF3-2FD3A0A10A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9C3E74-1AD8-FC86-BB42-BA3A730B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E5BD01-91DF-44BB-9545-2397582D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7E0F7D-69C5-ED3B-6661-A8CC67591391}"/>
              </a:ext>
            </a:extLst>
          </p:cNvPr>
          <p:cNvSpPr>
            <a:spLocks noGrp="1"/>
          </p:cNvSpPr>
          <p:nvPr>
            <p:ph type="dt" sz="half" idx="10"/>
          </p:nvPr>
        </p:nvSpPr>
        <p:spPr/>
        <p:txBody>
          <a:bodyPr/>
          <a:lstStyle/>
          <a:p>
            <a:r>
              <a:rPr kumimoji="1" lang="en-US" altLang="ja-JP"/>
              <a:t>2023/04/13</a:t>
            </a:r>
            <a:endParaRPr kumimoji="1" lang="ja-JP" altLang="en-US"/>
          </a:p>
        </p:txBody>
      </p:sp>
      <p:sp>
        <p:nvSpPr>
          <p:cNvPr id="6" name="フッター プレースホルダー 5">
            <a:extLst>
              <a:ext uri="{FF2B5EF4-FFF2-40B4-BE49-F238E27FC236}">
                <a16:creationId xmlns:a16="http://schemas.microsoft.com/office/drawing/2014/main" id="{0A97D1DA-A1EA-C9A1-A6BE-51D00C764960}"/>
              </a:ext>
            </a:extLst>
          </p:cNvPr>
          <p:cNvSpPr>
            <a:spLocks noGrp="1"/>
          </p:cNvSpPr>
          <p:nvPr>
            <p:ph type="ftr" sz="quarter" idx="11"/>
          </p:nvPr>
        </p:nvSpPr>
        <p:spPr/>
        <p:txBody>
          <a:bodyPr/>
          <a:lstStyle/>
          <a:p>
            <a:r>
              <a:rPr kumimoji="1" lang="ja-JP" altLang="en-US"/>
              <a:t>福島大学・東京学芸大学　合同中間発表会</a:t>
            </a:r>
          </a:p>
        </p:txBody>
      </p:sp>
      <p:sp>
        <p:nvSpPr>
          <p:cNvPr id="7" name="スライド番号プレースホルダー 6">
            <a:extLst>
              <a:ext uri="{FF2B5EF4-FFF2-40B4-BE49-F238E27FC236}">
                <a16:creationId xmlns:a16="http://schemas.microsoft.com/office/drawing/2014/main" id="{3A06C43A-6100-3E29-E2BC-48D956D2BFEB}"/>
              </a:ext>
            </a:extLst>
          </p:cNvPr>
          <p:cNvSpPr>
            <a:spLocks noGrp="1"/>
          </p:cNvSpPr>
          <p:nvPr>
            <p:ph type="sldNum" sz="quarter" idx="12"/>
          </p:nvPr>
        </p:nvSpPr>
        <p:spPr/>
        <p:txBody>
          <a:body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1261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96F858-1B5D-15A2-40EC-D89E2B4AC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D2CF7-8BA9-F319-A4E6-7CA8CDCE2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0630FE-9687-9283-85D4-A73FA7244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2023/04/13</a:t>
            </a:r>
            <a:endParaRPr kumimoji="1" lang="ja-JP" altLang="en-US"/>
          </a:p>
        </p:txBody>
      </p:sp>
      <p:sp>
        <p:nvSpPr>
          <p:cNvPr id="5" name="フッター プレースホルダー 4">
            <a:extLst>
              <a:ext uri="{FF2B5EF4-FFF2-40B4-BE49-F238E27FC236}">
                <a16:creationId xmlns:a16="http://schemas.microsoft.com/office/drawing/2014/main" id="{69A6CFFE-DCD7-61CE-B8EB-5E503AB58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福島大学・東京学芸大学　合同中間発表会</a:t>
            </a:r>
          </a:p>
        </p:txBody>
      </p:sp>
      <p:sp>
        <p:nvSpPr>
          <p:cNvPr id="6" name="スライド番号プレースホルダー 5">
            <a:extLst>
              <a:ext uri="{FF2B5EF4-FFF2-40B4-BE49-F238E27FC236}">
                <a16:creationId xmlns:a16="http://schemas.microsoft.com/office/drawing/2014/main" id="{8E5A0D28-DD27-27B3-7268-70F7C16FB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30FA-3220-B749-B9B7-0054D3B047B8}" type="slidenum">
              <a:rPr kumimoji="1" lang="ja-JP" altLang="en-US" smtClean="0"/>
              <a:t>‹#›</a:t>
            </a:fld>
            <a:endParaRPr kumimoji="1" lang="ja-JP" altLang="en-US"/>
          </a:p>
        </p:txBody>
      </p:sp>
    </p:spTree>
    <p:extLst>
      <p:ext uri="{BB962C8B-B14F-4D97-AF65-F5344CB8AC3E}">
        <p14:creationId xmlns:p14="http://schemas.microsoft.com/office/powerpoint/2010/main" val="345393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0C43806-30F5-36FF-AEEB-67AD7C31B0A8}"/>
              </a:ext>
            </a:extLst>
          </p:cNvPr>
          <p:cNvSpPr>
            <a:spLocks noGrp="1"/>
          </p:cNvSpPr>
          <p:nvPr>
            <p:ph type="ctrTitle"/>
          </p:nvPr>
        </p:nvSpPr>
        <p:spPr>
          <a:xfrm>
            <a:off x="268634" y="1906252"/>
            <a:ext cx="11654724" cy="1192335"/>
          </a:xfrm>
        </p:spPr>
        <p:txBody>
          <a:bodyPr>
            <a:noAutofit/>
          </a:bodyPr>
          <a:lstStyle/>
          <a:p>
            <a:pPr>
              <a:lnSpc>
                <a:spcPts val="4440"/>
              </a:lnSpc>
            </a:pPr>
            <a:r>
              <a:rPr lang="ja-JP" altLang="en-US" sz="2900" b="1">
                <a:solidFill>
                  <a:schemeClr val="bg1"/>
                </a:solidFill>
                <a:latin typeface="Yu Gothic" panose="020B0400000000000000" pitchFamily="34" charset="-128"/>
                <a:ea typeface="Yu Gothic" panose="020B0400000000000000" pitchFamily="34" charset="-128"/>
              </a:rPr>
              <a:t>プログラムの構造に着目したソースコードのクラスタリングによる</a:t>
            </a:r>
            <a:br>
              <a:rPr lang="en-US" altLang="ja-JP" sz="2900" b="1" dirty="0">
                <a:solidFill>
                  <a:schemeClr val="bg1"/>
                </a:solidFill>
                <a:latin typeface="Yu Gothic" panose="020B0400000000000000" pitchFamily="34" charset="-128"/>
                <a:ea typeface="Yu Gothic" panose="020B0400000000000000" pitchFamily="34" charset="-128"/>
              </a:rPr>
            </a:br>
            <a:r>
              <a:rPr lang="ja-JP" altLang="en-US" sz="2900" b="1">
                <a:solidFill>
                  <a:schemeClr val="bg1"/>
                </a:solidFill>
                <a:latin typeface="Yu Gothic" panose="020B0400000000000000" pitchFamily="34" charset="-128"/>
                <a:ea typeface="Yu Gothic" panose="020B0400000000000000" pitchFamily="34" charset="-128"/>
              </a:rPr>
              <a:t>論理エラーの推定方法</a:t>
            </a:r>
            <a:endParaRPr kumimoji="1" lang="ja-JP" altLang="en-US" sz="2900" b="1">
              <a:solidFill>
                <a:srgbClr val="EFCE7B"/>
              </a:solidFill>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F7082D8D-81C4-9F82-265F-22E41244370D}"/>
              </a:ext>
            </a:extLst>
          </p:cNvPr>
          <p:cNvSpPr txBox="1"/>
          <p:nvPr/>
        </p:nvSpPr>
        <p:spPr>
          <a:xfrm>
            <a:off x="2025670" y="3974807"/>
            <a:ext cx="8140651" cy="1364091"/>
          </a:xfrm>
          <a:prstGeom prst="rect">
            <a:avLst/>
          </a:prstGeom>
          <a:noFill/>
        </p:spPr>
        <p:txBody>
          <a:bodyPr wrap="square" rtlCol="0">
            <a:spAutoFit/>
          </a:bodyPr>
          <a:lstStyle/>
          <a:p>
            <a:pPr algn="ctr">
              <a:lnSpc>
                <a:spcPct val="200000"/>
              </a:lnSpc>
            </a:pPr>
            <a:r>
              <a:rPr lang="ja-JP" altLang="en-US" sz="2400" b="1">
                <a:solidFill>
                  <a:schemeClr val="bg1"/>
                </a:solidFill>
                <a:latin typeface="Yu Gothic" panose="020B0400000000000000" pitchFamily="34" charset="-128"/>
                <a:ea typeface="Yu Gothic" panose="020B0400000000000000" pitchFamily="34" charset="-128"/>
              </a:rPr>
              <a:t>原田裕太</a:t>
            </a:r>
            <a:r>
              <a:rPr lang="en-US" altLang="ja-JP" sz="2400" b="1" baseline="30000" dirty="0">
                <a:solidFill>
                  <a:schemeClr val="bg1"/>
                </a:solidFill>
                <a:latin typeface="Yu Gothic" panose="020B0400000000000000" pitchFamily="34" charset="-128"/>
                <a:ea typeface="Yu Gothic" panose="020B0400000000000000" pitchFamily="34" charset="-128"/>
              </a:rPr>
              <a:t>†</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佐藤綜一郎</a:t>
            </a:r>
            <a:r>
              <a:rPr lang="en-US" altLang="ja-JP" sz="2400" b="1" baseline="30000" dirty="0">
                <a:solidFill>
                  <a:schemeClr val="bg1"/>
                </a:solidFill>
                <a:latin typeface="Yu Gothic" panose="020B0400000000000000" pitchFamily="34" charset="-128"/>
                <a:ea typeface="Yu Gothic" panose="020B0400000000000000" pitchFamily="34" charset="-128"/>
              </a:rPr>
              <a:t>†</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中村勝一</a:t>
            </a:r>
            <a:r>
              <a:rPr lang="en-US" altLang="ja-JP" sz="2400" b="1" baseline="30000"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宮寺庸造</a:t>
            </a:r>
            <a:r>
              <a:rPr lang="en-US" altLang="ja-JP" sz="2400" b="1" baseline="30000" dirty="0">
                <a:solidFill>
                  <a:schemeClr val="bg1"/>
                </a:solidFill>
                <a:latin typeface="Yu Gothic" panose="020B0400000000000000" pitchFamily="34" charset="-128"/>
                <a:ea typeface="Yu Gothic" panose="020B0400000000000000" pitchFamily="34" charset="-128"/>
              </a:rPr>
              <a:t>†</a:t>
            </a:r>
            <a:endParaRPr lang="en-US" altLang="ja-JP" sz="2400" b="1" dirty="0">
              <a:solidFill>
                <a:schemeClr val="bg1"/>
              </a:solidFill>
              <a:latin typeface="Yu Gothic" panose="020B0400000000000000" pitchFamily="34" charset="-128"/>
              <a:ea typeface="Yu Gothic" panose="020B0400000000000000" pitchFamily="34" charset="-128"/>
            </a:endParaRPr>
          </a:p>
          <a:p>
            <a:pPr algn="ctr">
              <a:lnSpc>
                <a:spcPct val="200000"/>
              </a:lnSpc>
            </a:pPr>
            <a:r>
              <a:rPr lang="en-US" altLang="ja-JP" sz="2000" b="1" baseline="30000" dirty="0">
                <a:solidFill>
                  <a:schemeClr val="bg1"/>
                </a:solidFill>
                <a:latin typeface="Yu Gothic" panose="020B0400000000000000" pitchFamily="34" charset="-128"/>
                <a:ea typeface="Yu Gothic" panose="020B0400000000000000" pitchFamily="34" charset="-128"/>
              </a:rPr>
              <a:t>†</a:t>
            </a:r>
            <a:r>
              <a:rPr lang="ja-JP" altLang="en-US" sz="2000" b="1">
                <a:solidFill>
                  <a:schemeClr val="bg1"/>
                </a:solidFill>
                <a:latin typeface="Yu Gothic" panose="020B0400000000000000" pitchFamily="34" charset="-128"/>
                <a:ea typeface="Yu Gothic" panose="020B0400000000000000" pitchFamily="34" charset="-128"/>
              </a:rPr>
              <a:t>東京学芸大学　</a:t>
            </a:r>
            <a:r>
              <a:rPr lang="en-US" altLang="ja-JP" sz="2000" b="1" baseline="30000" dirty="0">
                <a:solidFill>
                  <a:schemeClr val="bg1"/>
                </a:solidFill>
                <a:latin typeface="Yu Gothic" panose="020B0400000000000000" pitchFamily="34" charset="-128"/>
                <a:ea typeface="Yu Gothic" panose="020B0400000000000000" pitchFamily="34" charset="-128"/>
              </a:rPr>
              <a:t> ††</a:t>
            </a:r>
            <a:r>
              <a:rPr lang="ja-JP" altLang="en-US" sz="2000" b="1">
                <a:solidFill>
                  <a:schemeClr val="bg1"/>
                </a:solidFill>
                <a:latin typeface="Yu Gothic" panose="020B0400000000000000" pitchFamily="34" charset="-128"/>
                <a:ea typeface="Yu Gothic" panose="020B0400000000000000" pitchFamily="34" charset="-128"/>
              </a:rPr>
              <a:t>福島大学</a:t>
            </a:r>
            <a:endParaRPr lang="en-US" altLang="ja-JP" sz="2000" b="1" baseline="30000" dirty="0">
              <a:solidFill>
                <a:schemeClr val="bg1"/>
              </a:solidFill>
              <a:latin typeface="Yu Gothic" panose="020B0400000000000000" pitchFamily="34" charset="-128"/>
              <a:ea typeface="Yu Gothic" panose="020B0400000000000000" pitchFamily="34" charset="-128"/>
            </a:endParaRPr>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1</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cxnSp>
        <p:nvCxnSpPr>
          <p:cNvPr id="3" name="直線コネクタ 2">
            <a:extLst>
              <a:ext uri="{FF2B5EF4-FFF2-40B4-BE49-F238E27FC236}">
                <a16:creationId xmlns:a16="http://schemas.microsoft.com/office/drawing/2014/main" id="{0844C09C-CD5A-4457-0DD4-7F8557E350B6}"/>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556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1-7. </a:t>
            </a:r>
            <a:r>
              <a:rPr lang="ja-JP" altLang="en-US" sz="2800" b="1">
                <a:solidFill>
                  <a:schemeClr val="bg1"/>
                </a:solidFill>
                <a:latin typeface="Yu Gothic" panose="020B0400000000000000" pitchFamily="34" charset="-128"/>
                <a:ea typeface="Yu Gothic" panose="020B0400000000000000" pitchFamily="34" charset="-128"/>
              </a:rPr>
              <a:t>行き詰まり箇所特定に関する先行研究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812582"/>
            <a:ext cx="11035048" cy="84271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054569"/>
            <a:ext cx="11035049" cy="697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000000"/>
                </a:solidFill>
                <a:latin typeface="Yu Gothic" panose="020B0400000000000000" pitchFamily="34" charset="-128"/>
                <a:ea typeface="Yu Gothic" panose="020B0400000000000000" pitchFamily="34" charset="-128"/>
              </a:rPr>
              <a:t>正解ソースコードが</a:t>
            </a:r>
            <a:r>
              <a:rPr lang="en-US" altLang="ja-JP" b="1" dirty="0">
                <a:solidFill>
                  <a:srgbClr val="000000"/>
                </a:solidFill>
                <a:latin typeface="Yu Gothic" panose="020B0400000000000000" pitchFamily="34" charset="-128"/>
                <a:ea typeface="Yu Gothic" panose="020B0400000000000000" pitchFamily="34" charset="-128"/>
              </a:rPr>
              <a:t>1</a:t>
            </a:r>
            <a:r>
              <a:rPr lang="ja-JP" altLang="en-US" b="1">
                <a:solidFill>
                  <a:srgbClr val="000000"/>
                </a:solidFill>
                <a:latin typeface="Yu Gothic" panose="020B0400000000000000" pitchFamily="34" charset="-128"/>
                <a:ea typeface="Yu Gothic" panose="020B0400000000000000" pitchFamily="34" charset="-128"/>
              </a:rPr>
              <a:t>つしかないため</a:t>
            </a:r>
            <a:r>
              <a:rPr lang="en-US" altLang="ja-JP" b="1" dirty="0">
                <a:solidFill>
                  <a:srgbClr val="000000"/>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複数の解法がある課題に対応不能</a:t>
            </a:r>
            <a:endParaRPr lang="en-US" altLang="ja-JP" b="1" dirty="0">
              <a:latin typeface="Yu Gothic" panose="020B0400000000000000" pitchFamily="34" charset="-128"/>
              <a:ea typeface="Yu Gothic" panose="020B0400000000000000" pitchFamily="34" charset="-128"/>
            </a:endParaRPr>
          </a:p>
        </p:txBody>
      </p:sp>
      <p:sp>
        <p:nvSpPr>
          <p:cNvPr id="8" name="コンテンツ プレースホルダー 2">
            <a:extLst>
              <a:ext uri="{FF2B5EF4-FFF2-40B4-BE49-F238E27FC236}">
                <a16:creationId xmlns:a16="http://schemas.microsoft.com/office/drawing/2014/main" id="{613297CC-2624-5C44-F9BB-E791EE751D3D}"/>
              </a:ext>
            </a:extLst>
          </p:cNvPr>
          <p:cNvSpPr txBox="1">
            <a:spLocks/>
          </p:cNvSpPr>
          <p:nvPr/>
        </p:nvSpPr>
        <p:spPr>
          <a:xfrm>
            <a:off x="451556" y="5758055"/>
            <a:ext cx="11288885" cy="3765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300" b="1" dirty="0">
                <a:latin typeface="Yu Gothic" panose="020B0400000000000000" pitchFamily="34" charset="-128"/>
                <a:ea typeface="Yu Gothic" panose="020B0400000000000000" pitchFamily="34" charset="-128"/>
              </a:rPr>
              <a:t>[4] “</a:t>
            </a:r>
            <a:r>
              <a:rPr lang="ja-JP" altLang="en-US" sz="1300" b="1">
                <a:latin typeface="Yu Gothic" panose="020B0400000000000000" pitchFamily="34" charset="-128"/>
                <a:ea typeface="Yu Gothic" panose="020B0400000000000000" pitchFamily="34" charset="-128"/>
              </a:rPr>
              <a:t>ロジック構成躓き把握支援のためのプログラミング演習における模索痕跡分析手法”</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川崎満広 他</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信学技報</a:t>
            </a:r>
            <a:r>
              <a:rPr lang="en-US" altLang="ja-JP" sz="1300" b="1" dirty="0">
                <a:latin typeface="Yu Gothic" panose="020B0400000000000000" pitchFamily="34" charset="-128"/>
                <a:ea typeface="Yu Gothic" panose="020B0400000000000000" pitchFamily="34" charset="-128"/>
              </a:rPr>
              <a:t>, Vol.123, No.184, pp.23-28, 2023</a:t>
            </a:r>
          </a:p>
        </p:txBody>
      </p:sp>
      <p:sp>
        <p:nvSpPr>
          <p:cNvPr id="15" name="正方形/長方形 14">
            <a:extLst>
              <a:ext uri="{FF2B5EF4-FFF2-40B4-BE49-F238E27FC236}">
                <a16:creationId xmlns:a16="http://schemas.microsoft.com/office/drawing/2014/main" id="{5ED070A9-4FFE-A089-F96C-3CC87D6DEF8C}"/>
              </a:ext>
            </a:extLst>
          </p:cNvPr>
          <p:cNvSpPr/>
          <p:nvPr/>
        </p:nvSpPr>
        <p:spPr>
          <a:xfrm>
            <a:off x="578470" y="1727889"/>
            <a:ext cx="11035048" cy="2619195"/>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B2125EA7-4287-8B8C-A1A1-3CFC860C797B}"/>
              </a:ext>
            </a:extLst>
          </p:cNvPr>
          <p:cNvSpPr txBox="1">
            <a:spLocks/>
          </p:cNvSpPr>
          <p:nvPr/>
        </p:nvSpPr>
        <p:spPr>
          <a:xfrm>
            <a:off x="578469" y="2052804"/>
            <a:ext cx="11035049" cy="1391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u="sng">
                <a:latin typeface="Yu Gothic" panose="020B0400000000000000" pitchFamily="34" charset="-128"/>
                <a:ea typeface="Yu Gothic" panose="020B0400000000000000" pitchFamily="34" charset="-128"/>
              </a:rPr>
              <a:t>事前に用意したソースコードを正解</a:t>
            </a:r>
            <a:r>
              <a:rPr lang="ja-JP" altLang="en-US" sz="2200" b="1">
                <a:latin typeface="Yu Gothic" panose="020B0400000000000000" pitchFamily="34" charset="-128"/>
                <a:ea typeface="Yu Gothic" panose="020B0400000000000000" pitchFamily="34" charset="-128"/>
              </a:rPr>
              <a:t>として</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ある時点での実行ソースコードを比較</a:t>
            </a:r>
            <a:endParaRPr lang="en-US" altLang="ja-JP" sz="2200" b="1" dirty="0">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052A9B13-7711-90CE-DC5A-A2FF396C7135}"/>
              </a:ext>
            </a:extLst>
          </p:cNvPr>
          <p:cNvSpPr txBox="1"/>
          <p:nvPr/>
        </p:nvSpPr>
        <p:spPr>
          <a:xfrm>
            <a:off x="3935786" y="1417991"/>
            <a:ext cx="4320413"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川崎の研究（</a:t>
            </a:r>
            <a:r>
              <a:rPr lang="en-US" altLang="ja-JP" sz="2800" b="1" dirty="0">
                <a:solidFill>
                  <a:srgbClr val="629299"/>
                </a:solidFill>
                <a:latin typeface="Yu Gothic" panose="020B0400000000000000" pitchFamily="34" charset="-128"/>
                <a:ea typeface="Yu Gothic" panose="020B0400000000000000" pitchFamily="34" charset="-128"/>
              </a:rPr>
              <a:t>2023</a:t>
            </a:r>
            <a:r>
              <a:rPr lang="ja-JP" altLang="en-US" sz="2800" b="1">
                <a:solidFill>
                  <a:srgbClr val="629299"/>
                </a:solidFill>
                <a:latin typeface="Yu Gothic" panose="020B0400000000000000" pitchFamily="34" charset="-128"/>
                <a:ea typeface="Yu Gothic" panose="020B0400000000000000" pitchFamily="34" charset="-128"/>
              </a:rPr>
              <a:t>）</a:t>
            </a:r>
            <a:r>
              <a:rPr lang="en-US" altLang="ja-JP" sz="2800" b="1" dirty="0">
                <a:solidFill>
                  <a:srgbClr val="629299"/>
                </a:solidFill>
                <a:latin typeface="Yu Gothic" panose="020B0400000000000000" pitchFamily="34" charset="-128"/>
                <a:ea typeface="Yu Gothic" panose="020B0400000000000000" pitchFamily="34" charset="-128"/>
              </a:rPr>
              <a:t> [4]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24" name="右矢印 23">
            <a:extLst>
              <a:ext uri="{FF2B5EF4-FFF2-40B4-BE49-F238E27FC236}">
                <a16:creationId xmlns:a16="http://schemas.microsoft.com/office/drawing/2014/main" id="{72B4CC67-9CBA-1EF7-5F34-BE73AB1AB2CA}"/>
              </a:ext>
            </a:extLst>
          </p:cNvPr>
          <p:cNvSpPr/>
          <p:nvPr/>
        </p:nvSpPr>
        <p:spPr>
          <a:xfrm rot="5400000">
            <a:off x="6007391" y="4348066"/>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9BF50A2B-B395-283A-3AC6-84A1899CDA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2968365" y="2712426"/>
            <a:ext cx="770396" cy="931962"/>
          </a:xfrm>
          <a:prstGeom prst="rect">
            <a:avLst/>
          </a:prstGeom>
        </p:spPr>
      </p:pic>
      <p:sp>
        <p:nvSpPr>
          <p:cNvPr id="13" name="テキスト ボックス 12">
            <a:extLst>
              <a:ext uri="{FF2B5EF4-FFF2-40B4-BE49-F238E27FC236}">
                <a16:creationId xmlns:a16="http://schemas.microsoft.com/office/drawing/2014/main" id="{2FC3F874-F9E6-75CE-5820-E23E546AAD05}"/>
              </a:ext>
            </a:extLst>
          </p:cNvPr>
          <p:cNvSpPr txBox="1"/>
          <p:nvPr/>
        </p:nvSpPr>
        <p:spPr>
          <a:xfrm>
            <a:off x="2684950" y="3723401"/>
            <a:ext cx="1337226" cy="338554"/>
          </a:xfrm>
          <a:prstGeom prst="rect">
            <a:avLst/>
          </a:prstGeom>
          <a:solidFill>
            <a:schemeClr val="bg1"/>
          </a:solidFill>
        </p:spPr>
        <p:txBody>
          <a:bodyPr wrap="none" rtlCol="0">
            <a:spAutoFit/>
          </a:bodyPr>
          <a:lstStyle/>
          <a:p>
            <a:pPr algn="ctr"/>
            <a:r>
              <a:rPr lang="en-US" altLang="ja-JP" sz="1600" b="1" dirty="0">
                <a:latin typeface="Yu Gothic" panose="020B0400000000000000" pitchFamily="34" charset="-128"/>
                <a:ea typeface="Yu Gothic" panose="020B0400000000000000" pitchFamily="34" charset="-128"/>
              </a:rPr>
              <a:t>n</a:t>
            </a:r>
            <a:r>
              <a:rPr lang="ja-JP" altLang="en-US" sz="1600" b="1">
                <a:latin typeface="Yu Gothic" panose="020B0400000000000000" pitchFamily="34" charset="-128"/>
                <a:ea typeface="Yu Gothic" panose="020B0400000000000000" pitchFamily="34" charset="-128"/>
              </a:rPr>
              <a:t>回目の実行</a:t>
            </a:r>
            <a:endParaRPr kumimoji="1" lang="ja-JP" altLang="en-US" sz="1600" b="1">
              <a:latin typeface="Yu Gothic" panose="020B0400000000000000" pitchFamily="34" charset="-128"/>
              <a:ea typeface="Yu Gothic" panose="020B0400000000000000" pitchFamily="34" charset="-128"/>
            </a:endParaRPr>
          </a:p>
        </p:txBody>
      </p:sp>
      <p:pic>
        <p:nvPicPr>
          <p:cNvPr id="19" name="図 18">
            <a:extLst>
              <a:ext uri="{FF2B5EF4-FFF2-40B4-BE49-F238E27FC236}">
                <a16:creationId xmlns:a16="http://schemas.microsoft.com/office/drawing/2014/main" id="{36775C27-0495-CCA2-5972-684E2973BAC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8448387" y="2712426"/>
            <a:ext cx="770396" cy="931962"/>
          </a:xfrm>
          <a:prstGeom prst="rect">
            <a:avLst/>
          </a:prstGeom>
        </p:spPr>
      </p:pic>
      <p:sp>
        <p:nvSpPr>
          <p:cNvPr id="21" name="右矢印 20">
            <a:extLst>
              <a:ext uri="{FF2B5EF4-FFF2-40B4-BE49-F238E27FC236}">
                <a16:creationId xmlns:a16="http://schemas.microsoft.com/office/drawing/2014/main" id="{5654B896-D1D7-0D9D-8B44-7E97B6D70CF9}"/>
              </a:ext>
            </a:extLst>
          </p:cNvPr>
          <p:cNvSpPr/>
          <p:nvPr/>
        </p:nvSpPr>
        <p:spPr>
          <a:xfrm>
            <a:off x="4363437" y="2795407"/>
            <a:ext cx="3465107" cy="665554"/>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D679388-4590-9592-240D-65E4FFD0055F}"/>
              </a:ext>
            </a:extLst>
          </p:cNvPr>
          <p:cNvSpPr txBox="1"/>
          <p:nvPr/>
        </p:nvSpPr>
        <p:spPr>
          <a:xfrm>
            <a:off x="8029188" y="3723401"/>
            <a:ext cx="1606529" cy="338554"/>
          </a:xfrm>
          <a:prstGeom prst="rect">
            <a:avLst/>
          </a:prstGeom>
          <a:solidFill>
            <a:schemeClr val="bg1"/>
          </a:solidFill>
        </p:spPr>
        <p:txBody>
          <a:bodyPr wrap="none" rtlCol="0">
            <a:spAutoFit/>
          </a:bodyPr>
          <a:lstStyle/>
          <a:p>
            <a:pPr algn="ctr"/>
            <a:r>
              <a:rPr lang="en-US" altLang="ja-JP" sz="1600" b="1" dirty="0">
                <a:latin typeface="Yu Gothic" panose="020B0400000000000000" pitchFamily="34" charset="-128"/>
                <a:ea typeface="Yu Gothic" panose="020B0400000000000000" pitchFamily="34" charset="-128"/>
              </a:rPr>
              <a:t>n+1</a:t>
            </a:r>
            <a:r>
              <a:rPr lang="ja-JP" altLang="en-US" sz="1600" b="1">
                <a:latin typeface="Yu Gothic" panose="020B0400000000000000" pitchFamily="34" charset="-128"/>
                <a:ea typeface="Yu Gothic" panose="020B0400000000000000" pitchFamily="34" charset="-128"/>
              </a:rPr>
              <a:t>回目の実行</a:t>
            </a:r>
            <a:endParaRPr kumimoji="1" lang="ja-JP" altLang="en-US" sz="1600" b="1">
              <a:latin typeface="Yu Gothic" panose="020B0400000000000000" pitchFamily="34" charset="-128"/>
              <a:ea typeface="Yu Gothic" panose="020B0400000000000000" pitchFamily="34" charset="-128"/>
            </a:endParaRPr>
          </a:p>
        </p:txBody>
      </p:sp>
      <p:sp>
        <p:nvSpPr>
          <p:cNvPr id="41" name="テキスト ボックス 40">
            <a:extLst>
              <a:ext uri="{FF2B5EF4-FFF2-40B4-BE49-F238E27FC236}">
                <a16:creationId xmlns:a16="http://schemas.microsoft.com/office/drawing/2014/main" id="{906C136A-83BF-9913-92ED-785C61A04724}"/>
              </a:ext>
            </a:extLst>
          </p:cNvPr>
          <p:cNvSpPr txBox="1"/>
          <p:nvPr/>
        </p:nvSpPr>
        <p:spPr>
          <a:xfrm>
            <a:off x="4358604" y="2972096"/>
            <a:ext cx="3469940" cy="338554"/>
          </a:xfrm>
          <a:prstGeom prst="rect">
            <a:avLst/>
          </a:prstGeom>
          <a:noFill/>
        </p:spPr>
        <p:txBody>
          <a:bodyPr wrap="square" rtlCol="0">
            <a:spAutoFit/>
          </a:bodyPr>
          <a:lstStyle/>
          <a:p>
            <a:r>
              <a:rPr kumimoji="1" lang="en-US" altLang="ja-JP" sz="1600" b="1" dirty="0">
                <a:solidFill>
                  <a:schemeClr val="bg1"/>
                </a:solidFill>
                <a:latin typeface="Yu Gothic" panose="020B0400000000000000" pitchFamily="34" charset="-128"/>
                <a:ea typeface="Yu Gothic" panose="020B0400000000000000" pitchFamily="34" charset="-128"/>
              </a:rPr>
              <a:t> </a:t>
            </a:r>
            <a:r>
              <a:rPr kumimoji="1" lang="ja-JP" altLang="en-US" sz="1600" b="1">
                <a:solidFill>
                  <a:schemeClr val="bg1"/>
                </a:solidFill>
                <a:latin typeface="Yu Gothic" panose="020B0400000000000000" pitchFamily="34" charset="-128"/>
                <a:ea typeface="Yu Gothic" panose="020B0400000000000000" pitchFamily="34" charset="-128"/>
              </a:rPr>
              <a:t>正解コードとの類似度</a:t>
            </a:r>
            <a:r>
              <a:rPr lang="ja-JP" altLang="en-US" sz="1600" b="1">
                <a:solidFill>
                  <a:srgbClr val="EFCE7B"/>
                </a:solidFill>
                <a:latin typeface="Yu Gothic" panose="020B0400000000000000" pitchFamily="34" charset="-128"/>
                <a:ea typeface="Yu Gothic" panose="020B0400000000000000" pitchFamily="34" charset="-128"/>
              </a:rPr>
              <a:t>が上昇停滞</a:t>
            </a:r>
            <a:r>
              <a:rPr kumimoji="1" lang="en-US" altLang="ja-JP" sz="1600" b="1" dirty="0">
                <a:solidFill>
                  <a:schemeClr val="bg1"/>
                </a:solidFill>
                <a:latin typeface="Yu Gothic" panose="020B0400000000000000" pitchFamily="34" charset="-128"/>
                <a:ea typeface="Yu Gothic" panose="020B0400000000000000" pitchFamily="34" charset="-128"/>
              </a:rPr>
              <a:t> </a:t>
            </a:r>
            <a:endParaRPr kumimoji="1" lang="ja-JP" altLang="en-US" sz="1600" b="1">
              <a:solidFill>
                <a:schemeClr val="bg1"/>
              </a:solidFill>
              <a:latin typeface="Yu Gothic" panose="020B0400000000000000" pitchFamily="34" charset="-128"/>
              <a:ea typeface="Yu Gothic" panose="020B0400000000000000" pitchFamily="34" charset="-128"/>
            </a:endParaRPr>
          </a:p>
        </p:txBody>
      </p:sp>
      <p:sp>
        <p:nvSpPr>
          <p:cNvPr id="43" name="テキスト ボックス 42">
            <a:extLst>
              <a:ext uri="{FF2B5EF4-FFF2-40B4-BE49-F238E27FC236}">
                <a16:creationId xmlns:a16="http://schemas.microsoft.com/office/drawing/2014/main" id="{5A258121-545F-54C0-206C-298612B50BAC}"/>
              </a:ext>
            </a:extLst>
          </p:cNvPr>
          <p:cNvSpPr txBox="1"/>
          <p:nvPr/>
        </p:nvSpPr>
        <p:spPr>
          <a:xfrm rot="5400000">
            <a:off x="5803810" y="3297841"/>
            <a:ext cx="543740" cy="523220"/>
          </a:xfrm>
          <a:prstGeom prst="rect">
            <a:avLst/>
          </a:prstGeom>
          <a:no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44" name="テキスト ボックス 43">
            <a:extLst>
              <a:ext uri="{FF2B5EF4-FFF2-40B4-BE49-F238E27FC236}">
                <a16:creationId xmlns:a16="http://schemas.microsoft.com/office/drawing/2014/main" id="{8F25796E-50AA-A37E-612D-6AD2AC3DC0F8}"/>
              </a:ext>
            </a:extLst>
          </p:cNvPr>
          <p:cNvSpPr txBox="1"/>
          <p:nvPr/>
        </p:nvSpPr>
        <p:spPr>
          <a:xfrm>
            <a:off x="4977735" y="3798828"/>
            <a:ext cx="2236510" cy="400110"/>
          </a:xfrm>
          <a:prstGeom prst="rect">
            <a:avLst/>
          </a:prstGeom>
          <a:solidFill>
            <a:schemeClr val="bg1"/>
          </a:solidFill>
        </p:spPr>
        <p:txBody>
          <a:bodyPr wrap="none" rtlCol="0">
            <a:spAutoFit/>
          </a:bodyPr>
          <a:lstStyle/>
          <a:p>
            <a:pPr algn="ctr"/>
            <a:r>
              <a:rPr kumimoji="1" lang="ja-JP" altLang="en-US" sz="2000" b="1">
                <a:solidFill>
                  <a:srgbClr val="629299"/>
                </a:solidFill>
                <a:latin typeface="Yu Gothic" panose="020B0400000000000000" pitchFamily="34" charset="-128"/>
                <a:ea typeface="Yu Gothic" panose="020B0400000000000000" pitchFamily="34" charset="-128"/>
              </a:rPr>
              <a:t>論理エラーと推定</a:t>
            </a:r>
          </a:p>
        </p:txBody>
      </p:sp>
      <p:sp>
        <p:nvSpPr>
          <p:cNvPr id="45" name="日付プレースホルダー 4">
            <a:extLst>
              <a:ext uri="{FF2B5EF4-FFF2-40B4-BE49-F238E27FC236}">
                <a16:creationId xmlns:a16="http://schemas.microsoft.com/office/drawing/2014/main" id="{819CEF29-4278-6645-CC04-5097AE84FAAA}"/>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46" name="スライド番号プレースホルダー 5">
            <a:extLst>
              <a:ext uri="{FF2B5EF4-FFF2-40B4-BE49-F238E27FC236}">
                <a16:creationId xmlns:a16="http://schemas.microsoft.com/office/drawing/2014/main" id="{D01E6876-71D5-529F-FF9D-A29590784C0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10</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47" name="フッター プレースホルダー 6">
            <a:extLst>
              <a:ext uri="{FF2B5EF4-FFF2-40B4-BE49-F238E27FC236}">
                <a16:creationId xmlns:a16="http://schemas.microsoft.com/office/drawing/2014/main" id="{E8E54FBC-59CE-D941-4121-157F4527AD8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23" name="グループ化 22">
            <a:extLst>
              <a:ext uri="{FF2B5EF4-FFF2-40B4-BE49-F238E27FC236}">
                <a16:creationId xmlns:a16="http://schemas.microsoft.com/office/drawing/2014/main" id="{813C2D97-1942-B542-44FF-BA06B96F48A5}"/>
              </a:ext>
            </a:extLst>
          </p:cNvPr>
          <p:cNvGrpSpPr/>
          <p:nvPr/>
        </p:nvGrpSpPr>
        <p:grpSpPr>
          <a:xfrm>
            <a:off x="451557" y="163454"/>
            <a:ext cx="2486626" cy="276236"/>
            <a:chOff x="1047553" y="1885269"/>
            <a:chExt cx="2345100" cy="241705"/>
          </a:xfrm>
        </p:grpSpPr>
        <p:sp>
          <p:nvSpPr>
            <p:cNvPr id="25" name="フリーフォーム 24">
              <a:extLst>
                <a:ext uri="{FF2B5EF4-FFF2-40B4-BE49-F238E27FC236}">
                  <a16:creationId xmlns:a16="http://schemas.microsoft.com/office/drawing/2014/main" id="{BC9F4A34-0AD7-1A49-66E3-0D61F686B52D}"/>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140EE7B1-BA00-E284-5FC2-0D4CE5E742E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7" name="フリーフォーム 26">
            <a:extLst>
              <a:ext uri="{FF2B5EF4-FFF2-40B4-BE49-F238E27FC236}">
                <a16:creationId xmlns:a16="http://schemas.microsoft.com/office/drawing/2014/main" id="{32258798-9E0C-B8C4-2A8C-C171BF1D4E79}"/>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A563511B-1F1C-8915-E65A-A0D274250A93}"/>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0D831B58-2160-006A-3AE4-1D323DCCD50C}"/>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B49ECD02-365E-B890-1933-764E0DC91800}"/>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3816FAD2-D9DA-1CEC-D196-469B90026F3A}"/>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21519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1-8. </a:t>
            </a:r>
            <a:r>
              <a:rPr lang="ja-JP" altLang="en-US" sz="2800" b="1">
                <a:solidFill>
                  <a:schemeClr val="bg1"/>
                </a:solidFill>
                <a:latin typeface="Yu Gothic" panose="020B0400000000000000" pitchFamily="34" charset="-128"/>
                <a:ea typeface="Yu Gothic" panose="020B0400000000000000" pitchFamily="34" charset="-128"/>
              </a:rPr>
              <a:t>ソースコード編集履歴に関する先行研究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554676"/>
            <a:ext cx="11035048" cy="84271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4796663"/>
            <a:ext cx="11035049" cy="697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トークンの書き換え情報をもとに推定しているため</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学習者の解法は無考慮</a:t>
            </a:r>
            <a:endParaRPr lang="en-US" altLang="ja-JP" b="1" dirty="0">
              <a:latin typeface="Yu Gothic" panose="020B0400000000000000" pitchFamily="34" charset="-128"/>
              <a:ea typeface="Yu Gothic" panose="020B0400000000000000" pitchFamily="34" charset="-128"/>
            </a:endParaRPr>
          </a:p>
        </p:txBody>
      </p:sp>
      <p:sp>
        <p:nvSpPr>
          <p:cNvPr id="8" name="コンテンツ プレースホルダー 2">
            <a:extLst>
              <a:ext uri="{FF2B5EF4-FFF2-40B4-BE49-F238E27FC236}">
                <a16:creationId xmlns:a16="http://schemas.microsoft.com/office/drawing/2014/main" id="{613297CC-2624-5C44-F9BB-E791EE751D3D}"/>
              </a:ext>
            </a:extLst>
          </p:cNvPr>
          <p:cNvSpPr txBox="1">
            <a:spLocks/>
          </p:cNvSpPr>
          <p:nvPr/>
        </p:nvSpPr>
        <p:spPr>
          <a:xfrm>
            <a:off x="578469" y="5841467"/>
            <a:ext cx="11035048" cy="376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000"/>
              </a:lnSpc>
            </a:pP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プログラミング演習授業における</a:t>
            </a:r>
            <a:r>
              <a:rPr lang="en-US" altLang="ja-JP" sz="1200" b="1" dirty="0">
                <a:latin typeface="Yu Gothic" panose="020B0400000000000000" pitchFamily="34" charset="-128"/>
                <a:ea typeface="Yu Gothic" panose="020B0400000000000000" pitchFamily="34" charset="-128"/>
              </a:rPr>
              <a:t>AI</a:t>
            </a:r>
            <a:r>
              <a:rPr lang="ja-JP" altLang="en-US" sz="1200" b="1">
                <a:latin typeface="Yu Gothic" panose="020B0400000000000000" pitchFamily="34" charset="-128"/>
                <a:ea typeface="Yu Gothic" panose="020B0400000000000000" pitchFamily="34" charset="-128"/>
              </a:rPr>
              <a:t>手法を用いた学習状況自動推定システム</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川口翔大</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他</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信学技報</a:t>
            </a:r>
            <a:r>
              <a:rPr lang="en-US" altLang="ja-JP" sz="1200" b="1" dirty="0">
                <a:latin typeface="Yu Gothic" panose="020B0400000000000000" pitchFamily="34" charset="-128"/>
                <a:ea typeface="Yu Gothic" panose="020B0400000000000000" pitchFamily="34" charset="-128"/>
              </a:rPr>
              <a:t>, vol .119, no. 468, pp. 141-146, 2020</a:t>
            </a:r>
          </a:p>
        </p:txBody>
      </p:sp>
      <p:sp>
        <p:nvSpPr>
          <p:cNvPr id="15" name="正方形/長方形 14">
            <a:extLst>
              <a:ext uri="{FF2B5EF4-FFF2-40B4-BE49-F238E27FC236}">
                <a16:creationId xmlns:a16="http://schemas.microsoft.com/office/drawing/2014/main" id="{5ED070A9-4FFE-A089-F96C-3CC87D6DEF8C}"/>
              </a:ext>
            </a:extLst>
          </p:cNvPr>
          <p:cNvSpPr/>
          <p:nvPr/>
        </p:nvSpPr>
        <p:spPr>
          <a:xfrm>
            <a:off x="578470" y="1727889"/>
            <a:ext cx="11035048" cy="2619195"/>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B2125EA7-4287-8B8C-A1A1-3CFC860C797B}"/>
              </a:ext>
            </a:extLst>
          </p:cNvPr>
          <p:cNvSpPr txBox="1">
            <a:spLocks/>
          </p:cNvSpPr>
          <p:nvPr/>
        </p:nvSpPr>
        <p:spPr>
          <a:xfrm>
            <a:off x="578469" y="2052804"/>
            <a:ext cx="11035049" cy="1391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ソースコードの編集履歴に基づいた学習状況推定</a:t>
            </a:r>
            <a:endParaRPr lang="en-US" altLang="ja-JP" b="1" dirty="0">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052A9B13-7711-90CE-DC5A-A2FF396C7135}"/>
              </a:ext>
            </a:extLst>
          </p:cNvPr>
          <p:cNvSpPr txBox="1"/>
          <p:nvPr/>
        </p:nvSpPr>
        <p:spPr>
          <a:xfrm>
            <a:off x="1560141" y="1417991"/>
            <a:ext cx="9071715"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石和田の研究（</a:t>
            </a:r>
            <a:r>
              <a:rPr lang="en-US" altLang="ja-JP" sz="2800" b="1" dirty="0">
                <a:solidFill>
                  <a:srgbClr val="629299"/>
                </a:solidFill>
                <a:latin typeface="Yu Gothic" panose="020B0400000000000000" pitchFamily="34" charset="-128"/>
                <a:ea typeface="Yu Gothic" panose="020B0400000000000000" pitchFamily="34" charset="-128"/>
              </a:rPr>
              <a:t>2017</a:t>
            </a:r>
            <a:r>
              <a:rPr lang="ja-JP" altLang="en-US" sz="2800" b="1">
                <a:solidFill>
                  <a:srgbClr val="629299"/>
                </a:solidFill>
                <a:latin typeface="Yu Gothic" panose="020B0400000000000000" pitchFamily="34" charset="-128"/>
                <a:ea typeface="Yu Gothic" panose="020B0400000000000000" pitchFamily="34" charset="-128"/>
              </a:rPr>
              <a:t>）</a:t>
            </a:r>
            <a:r>
              <a:rPr lang="en-US" altLang="ja-JP" sz="2800" b="1" dirty="0">
                <a:solidFill>
                  <a:srgbClr val="629299"/>
                </a:solidFill>
                <a:latin typeface="Yu Gothic" panose="020B0400000000000000" pitchFamily="34" charset="-128"/>
                <a:ea typeface="Yu Gothic" panose="020B0400000000000000" pitchFamily="34" charset="-128"/>
              </a:rPr>
              <a:t>[5] </a:t>
            </a:r>
            <a:r>
              <a:rPr lang="ja-JP" altLang="en-US" sz="2800" b="1">
                <a:solidFill>
                  <a:srgbClr val="629299"/>
                </a:solidFill>
                <a:latin typeface="Yu Gothic" panose="020B0400000000000000" pitchFamily="34" charset="-128"/>
                <a:ea typeface="Yu Gothic" panose="020B0400000000000000" pitchFamily="34" charset="-128"/>
              </a:rPr>
              <a:t>と</a:t>
            </a: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川口の研究（</a:t>
            </a:r>
            <a:r>
              <a:rPr lang="en-US" altLang="ja-JP" sz="2800" b="1" dirty="0">
                <a:solidFill>
                  <a:srgbClr val="629299"/>
                </a:solidFill>
                <a:latin typeface="Yu Gothic" panose="020B0400000000000000" pitchFamily="34" charset="-128"/>
                <a:ea typeface="Yu Gothic" panose="020B0400000000000000" pitchFamily="34" charset="-128"/>
              </a:rPr>
              <a:t>2020</a:t>
            </a:r>
            <a:r>
              <a:rPr lang="ja-JP" altLang="en-US" sz="2800" b="1">
                <a:solidFill>
                  <a:srgbClr val="629299"/>
                </a:solidFill>
                <a:latin typeface="Yu Gothic" panose="020B0400000000000000" pitchFamily="34" charset="-128"/>
                <a:ea typeface="Yu Gothic" panose="020B0400000000000000" pitchFamily="34" charset="-128"/>
              </a:rPr>
              <a:t>）</a:t>
            </a:r>
            <a:r>
              <a:rPr lang="en-US" altLang="ja-JP" sz="2800" b="1" dirty="0">
                <a:solidFill>
                  <a:srgbClr val="629299"/>
                </a:solidFill>
                <a:latin typeface="Yu Gothic" panose="020B0400000000000000" pitchFamily="34" charset="-128"/>
                <a:ea typeface="Yu Gothic" panose="020B0400000000000000" pitchFamily="34" charset="-128"/>
              </a:rPr>
              <a:t> [6]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23" name="グラフィックス 22" descr="歯車付きの頭 単色塗りつぶし">
            <a:extLst>
              <a:ext uri="{FF2B5EF4-FFF2-40B4-BE49-F238E27FC236}">
                <a16:creationId xmlns:a16="http://schemas.microsoft.com/office/drawing/2014/main" id="{42107BF2-243D-8429-F9A0-23BF14E563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674677" y="2902586"/>
            <a:ext cx="842627" cy="826624"/>
          </a:xfrm>
          <a:prstGeom prst="rect">
            <a:avLst/>
          </a:prstGeom>
        </p:spPr>
      </p:pic>
      <p:sp>
        <p:nvSpPr>
          <p:cNvPr id="25" name="テキスト ボックス 24">
            <a:extLst>
              <a:ext uri="{FF2B5EF4-FFF2-40B4-BE49-F238E27FC236}">
                <a16:creationId xmlns:a16="http://schemas.microsoft.com/office/drawing/2014/main" id="{5B1FA8D1-D5CB-3A91-D672-503C7C050EF2}"/>
              </a:ext>
            </a:extLst>
          </p:cNvPr>
          <p:cNvSpPr txBox="1"/>
          <p:nvPr/>
        </p:nvSpPr>
        <p:spPr>
          <a:xfrm>
            <a:off x="5285511" y="3830316"/>
            <a:ext cx="162095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機械学習モデル</a:t>
            </a:r>
          </a:p>
        </p:txBody>
      </p:sp>
      <p:pic>
        <p:nvPicPr>
          <p:cNvPr id="26" name="図 25">
            <a:extLst>
              <a:ext uri="{FF2B5EF4-FFF2-40B4-BE49-F238E27FC236}">
                <a16:creationId xmlns:a16="http://schemas.microsoft.com/office/drawing/2014/main" id="{36D08BA8-EE19-553F-CA53-09D79C9DC04E}"/>
              </a:ext>
            </a:extLst>
          </p:cNvPr>
          <p:cNvPicPr>
            <a:picLocks noChangeAspect="1"/>
          </p:cNvPicPr>
          <p:nvPr/>
        </p:nvPicPr>
        <p:blipFill>
          <a:blip r:embed="rId5"/>
          <a:stretch>
            <a:fillRect/>
          </a:stretch>
        </p:blipFill>
        <p:spPr>
          <a:xfrm>
            <a:off x="1330712" y="2917607"/>
            <a:ext cx="983648" cy="824698"/>
          </a:xfrm>
          <a:prstGeom prst="rect">
            <a:avLst/>
          </a:prstGeom>
        </p:spPr>
      </p:pic>
      <p:sp>
        <p:nvSpPr>
          <p:cNvPr id="27" name="テキスト ボックス 26">
            <a:extLst>
              <a:ext uri="{FF2B5EF4-FFF2-40B4-BE49-F238E27FC236}">
                <a16:creationId xmlns:a16="http://schemas.microsoft.com/office/drawing/2014/main" id="{4D6AEBE2-C174-71C2-F4AD-E383F4CC15E0}"/>
              </a:ext>
            </a:extLst>
          </p:cNvPr>
          <p:cNvSpPr txBox="1"/>
          <p:nvPr/>
        </p:nvSpPr>
        <p:spPr>
          <a:xfrm>
            <a:off x="1407197" y="3888818"/>
            <a:ext cx="83067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学習者</a:t>
            </a:r>
          </a:p>
        </p:txBody>
      </p:sp>
      <p:sp>
        <p:nvSpPr>
          <p:cNvPr id="28" name="右矢印 27">
            <a:extLst>
              <a:ext uri="{FF2B5EF4-FFF2-40B4-BE49-F238E27FC236}">
                <a16:creationId xmlns:a16="http://schemas.microsoft.com/office/drawing/2014/main" id="{E84FC760-E828-AEB3-F3D4-FDB8340D4028}"/>
              </a:ext>
            </a:extLst>
          </p:cNvPr>
          <p:cNvSpPr/>
          <p:nvPr/>
        </p:nvSpPr>
        <p:spPr>
          <a:xfrm>
            <a:off x="3807877" y="3171768"/>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73E31A8-F819-90C2-5B26-718B15B2AD90}"/>
              </a:ext>
            </a:extLst>
          </p:cNvPr>
          <p:cNvSpPr txBox="1"/>
          <p:nvPr/>
        </p:nvSpPr>
        <p:spPr>
          <a:xfrm>
            <a:off x="2313067" y="2610408"/>
            <a:ext cx="3251211" cy="369332"/>
          </a:xfrm>
          <a:prstGeom prst="rect">
            <a:avLst/>
          </a:prstGeom>
          <a:solidFill>
            <a:srgbClr val="629299"/>
          </a:solidFill>
        </p:spPr>
        <p:txBody>
          <a:bodyPr wrap="none" rtlCol="0">
            <a:spAutoFit/>
          </a:bodyPr>
          <a:lstStyle/>
          <a:p>
            <a:r>
              <a:rPr kumimoji="1" lang="en-US" altLang="ja-JP" b="1" dirty="0">
                <a:solidFill>
                  <a:srgbClr val="EFCE7B"/>
                </a:solidFill>
                <a:latin typeface="Yu Gothic" panose="020B0400000000000000" pitchFamily="34" charset="-128"/>
                <a:ea typeface="Yu Gothic" panose="020B0400000000000000" pitchFamily="34" charset="-128"/>
              </a:rPr>
              <a:t> </a:t>
            </a:r>
            <a:r>
              <a:rPr kumimoji="1" lang="ja-JP" altLang="en-US" b="1">
                <a:solidFill>
                  <a:srgbClr val="EFCE7B"/>
                </a:solidFill>
                <a:latin typeface="Yu Gothic" panose="020B0400000000000000" pitchFamily="34" charset="-128"/>
                <a:ea typeface="Yu Gothic" panose="020B0400000000000000" pitchFamily="34" charset="-128"/>
              </a:rPr>
              <a:t>入力：ソースコード編集履歴</a:t>
            </a:r>
          </a:p>
        </p:txBody>
      </p:sp>
      <p:sp>
        <p:nvSpPr>
          <p:cNvPr id="31" name="テキスト ボックス 30">
            <a:extLst>
              <a:ext uri="{FF2B5EF4-FFF2-40B4-BE49-F238E27FC236}">
                <a16:creationId xmlns:a16="http://schemas.microsoft.com/office/drawing/2014/main" id="{5CD8AFC1-BB0C-F112-6A49-34C8C7512BED}"/>
              </a:ext>
            </a:extLst>
          </p:cNvPr>
          <p:cNvSpPr txBox="1"/>
          <p:nvPr/>
        </p:nvSpPr>
        <p:spPr>
          <a:xfrm>
            <a:off x="7358889" y="2585229"/>
            <a:ext cx="1866217" cy="369332"/>
          </a:xfrm>
          <a:prstGeom prst="rect">
            <a:avLst/>
          </a:prstGeom>
          <a:solidFill>
            <a:srgbClr val="629299"/>
          </a:solidFill>
        </p:spPr>
        <p:txBody>
          <a:bodyPr wrap="none" rtlCol="0">
            <a:spAutoFit/>
          </a:bodyPr>
          <a:lstStyle/>
          <a:p>
            <a:r>
              <a:rPr kumimoji="1" lang="en-US" altLang="ja-JP" b="1" dirty="0">
                <a:solidFill>
                  <a:srgbClr val="EFCE7B"/>
                </a:solidFill>
                <a:latin typeface="Yu Gothic" panose="020B0400000000000000" pitchFamily="34" charset="-128"/>
                <a:ea typeface="Yu Gothic" panose="020B0400000000000000" pitchFamily="34" charset="-128"/>
              </a:rPr>
              <a:t> </a:t>
            </a:r>
            <a:r>
              <a:rPr lang="ja-JP" altLang="en-US" b="1">
                <a:solidFill>
                  <a:srgbClr val="EFCE7B"/>
                </a:solidFill>
                <a:latin typeface="Yu Gothic" panose="020B0400000000000000" pitchFamily="34" charset="-128"/>
                <a:ea typeface="Yu Gothic" panose="020B0400000000000000" pitchFamily="34" charset="-128"/>
              </a:rPr>
              <a:t>出</a:t>
            </a:r>
            <a:r>
              <a:rPr kumimoji="1" lang="ja-JP" altLang="en-US" b="1">
                <a:solidFill>
                  <a:srgbClr val="EFCE7B"/>
                </a:solidFill>
                <a:latin typeface="Yu Gothic" panose="020B0400000000000000" pitchFamily="34" charset="-128"/>
                <a:ea typeface="Yu Gothic" panose="020B0400000000000000" pitchFamily="34" charset="-128"/>
              </a:rPr>
              <a:t>力：学習状況</a:t>
            </a:r>
          </a:p>
        </p:txBody>
      </p:sp>
      <p:pic>
        <p:nvPicPr>
          <p:cNvPr id="32" name="図 31">
            <a:extLst>
              <a:ext uri="{FF2B5EF4-FFF2-40B4-BE49-F238E27FC236}">
                <a16:creationId xmlns:a16="http://schemas.microsoft.com/office/drawing/2014/main" id="{C0EF094D-1254-8AA8-9D51-989BA6C4CBCA}"/>
              </a:ext>
            </a:extLst>
          </p:cNvPr>
          <p:cNvPicPr>
            <a:picLocks noChangeAspect="1"/>
          </p:cNvPicPr>
          <p:nvPr/>
        </p:nvPicPr>
        <p:blipFill rotWithShape="1">
          <a:blip r:embed="rId6"/>
          <a:srcRect l="7773" t="4828" r="3401" b="6846"/>
          <a:stretch/>
        </p:blipFill>
        <p:spPr>
          <a:xfrm>
            <a:off x="10050658" y="2897842"/>
            <a:ext cx="498029" cy="826624"/>
          </a:xfrm>
          <a:prstGeom prst="rect">
            <a:avLst/>
          </a:prstGeom>
        </p:spPr>
      </p:pic>
      <p:pic>
        <p:nvPicPr>
          <p:cNvPr id="33" name="Picture 6" descr="モヤモヤマークイラスト／無料イラスト/フリー素材なら「イラストAC」">
            <a:extLst>
              <a:ext uri="{FF2B5EF4-FFF2-40B4-BE49-F238E27FC236}">
                <a16:creationId xmlns:a16="http://schemas.microsoft.com/office/drawing/2014/main" id="{9614EE6E-A68B-928A-1E3C-F434752A137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backgroundMark x1="56291" y1="67353" x2="56291" y2="67353"/>
                        <a14:backgroundMark x1="57616" y1="66176" x2="57616" y2="66176"/>
                        <a14:backgroundMark x1="58278" y1="66176" x2="58278" y2="66176"/>
                        <a14:backgroundMark x1="58278" y1="65294" x2="58278" y2="65294"/>
                      </a14:backgroundRemoval>
                    </a14:imgEffect>
                  </a14:imgLayer>
                </a14:imgProps>
              </a:ext>
              <a:ext uri="{28A0092B-C50C-407E-A947-70E740481C1C}">
                <a14:useLocalDpi xmlns:a14="http://schemas.microsoft.com/office/drawing/2010/main" val="0"/>
              </a:ext>
            </a:extLst>
          </a:blip>
          <a:srcRect/>
          <a:stretch>
            <a:fillRect/>
          </a:stretch>
        </p:blipFill>
        <p:spPr bwMode="auto">
          <a:xfrm rot="20923767">
            <a:off x="1246174" y="2670908"/>
            <a:ext cx="541844" cy="406683"/>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B613FC9E-820F-580A-4252-CA54C85EE143}"/>
              </a:ext>
            </a:extLst>
          </p:cNvPr>
          <p:cNvSpPr txBox="1"/>
          <p:nvPr/>
        </p:nvSpPr>
        <p:spPr>
          <a:xfrm>
            <a:off x="9888114" y="3830316"/>
            <a:ext cx="830677" cy="338554"/>
          </a:xfrm>
          <a:prstGeom prst="rect">
            <a:avLst/>
          </a:prstGeom>
          <a:solidFill>
            <a:schemeClr val="bg1"/>
          </a:solidFill>
        </p:spPr>
        <p:txBody>
          <a:bodyPr wrap="none" rtlCol="0">
            <a:spAutoFit/>
          </a:bodyPr>
          <a:lstStyle/>
          <a:p>
            <a:pPr algn="ctr"/>
            <a:r>
              <a:rPr kumimoji="1" lang="ja-JP" altLang="en-US" sz="1600" b="1">
                <a:latin typeface="Yu Gothic" panose="020B0400000000000000" pitchFamily="34" charset="-128"/>
                <a:ea typeface="Yu Gothic" panose="020B0400000000000000" pitchFamily="34" charset="-128"/>
              </a:rPr>
              <a:t>学習者</a:t>
            </a:r>
          </a:p>
        </p:txBody>
      </p:sp>
      <p:sp>
        <p:nvSpPr>
          <p:cNvPr id="5" name="右矢印 4">
            <a:extLst>
              <a:ext uri="{FF2B5EF4-FFF2-40B4-BE49-F238E27FC236}">
                <a16:creationId xmlns:a16="http://schemas.microsoft.com/office/drawing/2014/main" id="{727ED3E4-F0BA-6A7D-550B-C93A25CB2F9B}"/>
              </a:ext>
            </a:extLst>
          </p:cNvPr>
          <p:cNvSpPr/>
          <p:nvPr/>
        </p:nvSpPr>
        <p:spPr>
          <a:xfrm>
            <a:off x="8165148" y="3166473"/>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77BE2583-39CD-0BFE-11A0-CFAC279FAF21}"/>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0" name="スライド番号プレースホルダー 5">
            <a:extLst>
              <a:ext uri="{FF2B5EF4-FFF2-40B4-BE49-F238E27FC236}">
                <a16:creationId xmlns:a16="http://schemas.microsoft.com/office/drawing/2014/main" id="{90C8F863-2003-ADC2-88F6-663E0EDE7A5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2" name="フッター プレースホルダー 6">
            <a:extLst>
              <a:ext uri="{FF2B5EF4-FFF2-40B4-BE49-F238E27FC236}">
                <a16:creationId xmlns:a16="http://schemas.microsoft.com/office/drawing/2014/main" id="{D4E6DC54-6A05-77CD-A14C-8573C85DF50D}"/>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コンテンツ プレースホルダー 2">
            <a:extLst>
              <a:ext uri="{FF2B5EF4-FFF2-40B4-BE49-F238E27FC236}">
                <a16:creationId xmlns:a16="http://schemas.microsoft.com/office/drawing/2014/main" id="{32A99A50-BF00-5D43-48FA-29B19CEA09BE}"/>
              </a:ext>
            </a:extLst>
          </p:cNvPr>
          <p:cNvSpPr txBox="1">
            <a:spLocks/>
          </p:cNvSpPr>
          <p:nvPr/>
        </p:nvSpPr>
        <p:spPr>
          <a:xfrm>
            <a:off x="578470" y="5524131"/>
            <a:ext cx="11035048" cy="3765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000"/>
              </a:lnSpc>
            </a:pPr>
            <a:r>
              <a:rPr lang="en-US" altLang="ja-JP" sz="1200" b="1" dirty="0">
                <a:latin typeface="Yu Gothic" panose="020B0400000000000000" pitchFamily="34" charset="-128"/>
                <a:ea typeface="Yu Gothic" panose="020B0400000000000000" pitchFamily="34" charset="-128"/>
              </a:rPr>
              <a:t>[5] “</a:t>
            </a:r>
            <a:r>
              <a:rPr lang="ja-JP" altLang="en-US" sz="1200" b="1">
                <a:latin typeface="Yu Gothic" panose="020B0400000000000000" pitchFamily="34" charset="-128"/>
                <a:ea typeface="Yu Gothic" panose="020B0400000000000000" pitchFamily="34" charset="-128"/>
              </a:rPr>
              <a:t>プログラミング授業における学習状況推定のためのソースコード編集過程分析手法の開発</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石和田圭</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他</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信学技報</a:t>
            </a:r>
            <a:r>
              <a:rPr lang="en-US" altLang="ja-JP" sz="1200" b="1" dirty="0">
                <a:latin typeface="Yu Gothic" panose="020B0400000000000000" pitchFamily="34" charset="-128"/>
                <a:ea typeface="Yu Gothic" panose="020B0400000000000000" pitchFamily="34" charset="-128"/>
              </a:rPr>
              <a:t>, vol .116, no. 438, pp. 75-80, 2017</a:t>
            </a:r>
          </a:p>
        </p:txBody>
      </p:sp>
      <p:grpSp>
        <p:nvGrpSpPr>
          <p:cNvPr id="30" name="グループ化 29">
            <a:extLst>
              <a:ext uri="{FF2B5EF4-FFF2-40B4-BE49-F238E27FC236}">
                <a16:creationId xmlns:a16="http://schemas.microsoft.com/office/drawing/2014/main" id="{220A816C-FD7E-698D-7289-59F0B87C4B40}"/>
              </a:ext>
            </a:extLst>
          </p:cNvPr>
          <p:cNvGrpSpPr/>
          <p:nvPr/>
        </p:nvGrpSpPr>
        <p:grpSpPr>
          <a:xfrm>
            <a:off x="451557" y="163454"/>
            <a:ext cx="2486626" cy="276236"/>
            <a:chOff x="1047553" y="1885269"/>
            <a:chExt cx="2345100" cy="241705"/>
          </a:xfrm>
        </p:grpSpPr>
        <p:sp>
          <p:nvSpPr>
            <p:cNvPr id="35" name="フリーフォーム 34">
              <a:extLst>
                <a:ext uri="{FF2B5EF4-FFF2-40B4-BE49-F238E27FC236}">
                  <a16:creationId xmlns:a16="http://schemas.microsoft.com/office/drawing/2014/main" id="{6AB7165F-53A3-53CD-175E-129D6FBBDC9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41" name="フリーフォーム 40">
              <a:extLst>
                <a:ext uri="{FF2B5EF4-FFF2-40B4-BE49-F238E27FC236}">
                  <a16:creationId xmlns:a16="http://schemas.microsoft.com/office/drawing/2014/main" id="{C37A4EB7-1441-7BB0-8867-0B886F6A45C5}"/>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42" name="フリーフォーム 41">
            <a:extLst>
              <a:ext uri="{FF2B5EF4-FFF2-40B4-BE49-F238E27FC236}">
                <a16:creationId xmlns:a16="http://schemas.microsoft.com/office/drawing/2014/main" id="{6310E885-B188-7CB7-7BCD-52E4AC1F8AD9}"/>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43" name="フリーフォーム 42">
            <a:extLst>
              <a:ext uri="{FF2B5EF4-FFF2-40B4-BE49-F238E27FC236}">
                <a16:creationId xmlns:a16="http://schemas.microsoft.com/office/drawing/2014/main" id="{588D5D47-067F-9B0A-CB4C-18C7E4536C0D}"/>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44" name="フリーフォーム 43">
            <a:extLst>
              <a:ext uri="{FF2B5EF4-FFF2-40B4-BE49-F238E27FC236}">
                <a16:creationId xmlns:a16="http://schemas.microsoft.com/office/drawing/2014/main" id="{18781B94-0EC9-17DE-9425-AB8D0A9EB425}"/>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5" name="フリーフォーム 44">
            <a:extLst>
              <a:ext uri="{FF2B5EF4-FFF2-40B4-BE49-F238E27FC236}">
                <a16:creationId xmlns:a16="http://schemas.microsoft.com/office/drawing/2014/main" id="{8BECDA6A-97ED-AB0D-45CF-34748CDBDF80}"/>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6" name="フリーフォーム 45">
            <a:extLst>
              <a:ext uri="{FF2B5EF4-FFF2-40B4-BE49-F238E27FC236}">
                <a16:creationId xmlns:a16="http://schemas.microsoft.com/office/drawing/2014/main" id="{7E65B1EA-DB26-F499-AE8C-82C2EBB2954E}"/>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69234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1-9. </a:t>
            </a:r>
            <a:r>
              <a:rPr lang="ja-JP" altLang="en-US" sz="2800" b="1">
                <a:solidFill>
                  <a:schemeClr val="bg1"/>
                </a:solidFill>
                <a:latin typeface="Yu Gothic" panose="020B0400000000000000" pitchFamily="34" charset="-128"/>
                <a:ea typeface="Yu Gothic" panose="020B0400000000000000" pitchFamily="34" charset="-128"/>
              </a:rPr>
              <a:t>本研究の目的</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1727890"/>
            <a:ext cx="11035048" cy="120179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8" y="2137512"/>
            <a:ext cx="11035049" cy="10668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dirty="0">
                <a:solidFill>
                  <a:srgbClr val="629299"/>
                </a:solidFill>
                <a:latin typeface="Yu Gothic" panose="020B0400000000000000" pitchFamily="34" charset="-128"/>
                <a:ea typeface="Yu Gothic" panose="020B0400000000000000" pitchFamily="34" charset="-128"/>
              </a:rPr>
              <a:t>学習者ごとに異なる解法を考慮した論理エラーに対する支援が未達成</a:t>
            </a:r>
            <a:endParaRPr lang="en-US" altLang="ja-JP" b="1" dirty="0">
              <a:latin typeface="Yu Gothic" panose="020B0400000000000000" pitchFamily="34" charset="-128"/>
              <a:ea typeface="Yu Gothic" panose="020B0400000000000000" pitchFamily="34" charset="-128"/>
            </a:endParaRPr>
          </a:p>
        </p:txBody>
      </p:sp>
      <p:sp>
        <p:nvSpPr>
          <p:cNvPr id="15" name="右矢印 14">
            <a:extLst>
              <a:ext uri="{FF2B5EF4-FFF2-40B4-BE49-F238E27FC236}">
                <a16:creationId xmlns:a16="http://schemas.microsoft.com/office/drawing/2014/main" id="{9CF86501-D4C2-132E-2F1F-22C6787FB291}"/>
              </a:ext>
            </a:extLst>
          </p:cNvPr>
          <p:cNvSpPr/>
          <p:nvPr/>
        </p:nvSpPr>
        <p:spPr>
          <a:xfrm rot="5400000">
            <a:off x="6007399" y="3080006"/>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ECC9810-8ACD-3BEA-E20E-5B7DE9954E58}"/>
              </a:ext>
            </a:extLst>
          </p:cNvPr>
          <p:cNvSpPr/>
          <p:nvPr/>
        </p:nvSpPr>
        <p:spPr>
          <a:xfrm>
            <a:off x="578468" y="3934959"/>
            <a:ext cx="11035048" cy="1395246"/>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001EBF7-8139-41E0-A18E-A5C3903F3572}"/>
              </a:ext>
            </a:extLst>
          </p:cNvPr>
          <p:cNvSpPr txBox="1"/>
          <p:nvPr/>
        </p:nvSpPr>
        <p:spPr>
          <a:xfrm>
            <a:off x="4721256" y="3617020"/>
            <a:ext cx="274947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本研究の目的</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5" name="テキスト ボックス 4">
            <a:extLst>
              <a:ext uri="{FF2B5EF4-FFF2-40B4-BE49-F238E27FC236}">
                <a16:creationId xmlns:a16="http://schemas.microsoft.com/office/drawing/2014/main" id="{06076B24-F0FA-5474-3A64-23AF50552B04}"/>
              </a:ext>
            </a:extLst>
          </p:cNvPr>
          <p:cNvSpPr txBox="1"/>
          <p:nvPr/>
        </p:nvSpPr>
        <p:spPr>
          <a:xfrm>
            <a:off x="1570553" y="5492051"/>
            <a:ext cx="9050876" cy="369332"/>
          </a:xfrm>
          <a:prstGeom prst="rect">
            <a:avLst/>
          </a:prstGeom>
          <a:noFill/>
        </p:spPr>
        <p:txBody>
          <a:bodyPr wrap="none" rtlCol="0">
            <a:spAutoFit/>
          </a:bodyPr>
          <a:lstStyle/>
          <a:p>
            <a:r>
              <a:rPr lang="en-US" altLang="ja-JP" b="1" u="sng"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本研究では特に</a:t>
            </a:r>
            <a:r>
              <a:rPr lang="en-US" altLang="ja-JP" b="1" u="sng"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解法が表現されていると考えられるプログラムの構造に着目する</a:t>
            </a:r>
            <a:r>
              <a:rPr lang="en-US" altLang="ja-JP" b="1" u="sng" dirty="0">
                <a:latin typeface="Yu Gothic" panose="020B0400000000000000" pitchFamily="34" charset="-128"/>
                <a:ea typeface="Yu Gothic" panose="020B0400000000000000" pitchFamily="34" charset="-128"/>
              </a:rPr>
              <a:t>. </a:t>
            </a:r>
          </a:p>
        </p:txBody>
      </p:sp>
      <p:sp>
        <p:nvSpPr>
          <p:cNvPr id="8" name="テキスト ボックス 7">
            <a:extLst>
              <a:ext uri="{FF2B5EF4-FFF2-40B4-BE49-F238E27FC236}">
                <a16:creationId xmlns:a16="http://schemas.microsoft.com/office/drawing/2014/main" id="{9BBAF827-7B22-359F-769F-FC656C6EAE31}"/>
              </a:ext>
            </a:extLst>
          </p:cNvPr>
          <p:cNvSpPr txBox="1"/>
          <p:nvPr/>
        </p:nvSpPr>
        <p:spPr>
          <a:xfrm>
            <a:off x="4541719" y="1415403"/>
            <a:ext cx="310854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先行研究の課題</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0" name="コンテンツ プレースホルダー 2">
            <a:extLst>
              <a:ext uri="{FF2B5EF4-FFF2-40B4-BE49-F238E27FC236}">
                <a16:creationId xmlns:a16="http://schemas.microsoft.com/office/drawing/2014/main" id="{E51C9B54-110F-6BC1-FF2F-552CF00A2E27}"/>
              </a:ext>
            </a:extLst>
          </p:cNvPr>
          <p:cNvSpPr txBox="1">
            <a:spLocks/>
          </p:cNvSpPr>
          <p:nvPr/>
        </p:nvSpPr>
        <p:spPr>
          <a:xfrm>
            <a:off x="578468" y="4259851"/>
            <a:ext cx="11035049" cy="10668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dirty="0">
                <a:solidFill>
                  <a:srgbClr val="629299"/>
                </a:solidFill>
                <a:latin typeface="Yu Gothic" panose="020B0400000000000000" pitchFamily="34" charset="-128"/>
                <a:ea typeface="Yu Gothic" panose="020B0400000000000000" pitchFamily="34" charset="-128"/>
              </a:rPr>
              <a:t>解法を考慮した上で</a:t>
            </a:r>
            <a:r>
              <a:rPr lang="en-US" altLang="ja-JP" b="1" dirty="0">
                <a:latin typeface="Yu Gothic" panose="020B0400000000000000" pitchFamily="34" charset="-128"/>
                <a:ea typeface="Yu Gothic" panose="020B0400000000000000" pitchFamily="34" charset="-128"/>
              </a:rPr>
              <a:t>, </a:t>
            </a:r>
            <a:r>
              <a:rPr lang="ja-JP" altLang="en-US" b="1" dirty="0">
                <a:latin typeface="Yu Gothic" panose="020B0400000000000000" pitchFamily="34" charset="-128"/>
                <a:ea typeface="Yu Gothic" panose="020B0400000000000000" pitchFamily="34" charset="-128"/>
              </a:rPr>
              <a:t>学習者が現在起こしている</a:t>
            </a:r>
            <a:r>
              <a:rPr lang="ja-JP" altLang="en-US" b="1" dirty="0">
                <a:solidFill>
                  <a:srgbClr val="629299"/>
                </a:solidFill>
                <a:latin typeface="Yu Gothic" panose="020B0400000000000000" pitchFamily="34" charset="-128"/>
                <a:ea typeface="Yu Gothic" panose="020B0400000000000000" pitchFamily="34" charset="-128"/>
              </a:rPr>
              <a:t>論理エラーを推定</a:t>
            </a:r>
            <a:r>
              <a:rPr lang="ja-JP" altLang="en-US" b="1" dirty="0">
                <a:latin typeface="Yu Gothic" panose="020B0400000000000000" pitchFamily="34" charset="-128"/>
                <a:ea typeface="Yu Gothic" panose="020B0400000000000000" pitchFamily="34" charset="-128"/>
              </a:rPr>
              <a:t>し</a:t>
            </a:r>
            <a:r>
              <a:rPr lang="en-US" altLang="ja-JP" b="1" dirty="0">
                <a:latin typeface="Yu Gothic" panose="020B0400000000000000" pitchFamily="34" charset="-128"/>
                <a:ea typeface="Yu Gothic" panose="020B0400000000000000" pitchFamily="34" charset="-128"/>
              </a:rPr>
              <a:t>, </a:t>
            </a:r>
          </a:p>
          <a:p>
            <a:pPr>
              <a:lnSpc>
                <a:spcPts val="2500"/>
              </a:lnSpc>
            </a:pPr>
            <a:r>
              <a:rPr lang="ja-JP" altLang="en-US" b="1" dirty="0">
                <a:latin typeface="Yu Gothic" panose="020B0400000000000000" pitchFamily="34" charset="-128"/>
                <a:ea typeface="Yu Gothic" panose="020B0400000000000000" pitchFamily="34" charset="-128"/>
              </a:rPr>
              <a:t>教授者に提示することで適応的な支援を可能にすること</a:t>
            </a:r>
            <a:endParaRPr lang="en-US" altLang="ja-JP" b="1" dirty="0">
              <a:latin typeface="Yu Gothic" panose="020B0400000000000000" pitchFamily="34" charset="-128"/>
              <a:ea typeface="Yu Gothic" panose="020B0400000000000000" pitchFamily="34" charset="-128"/>
            </a:endParaRPr>
          </a:p>
        </p:txBody>
      </p:sp>
      <p:sp>
        <p:nvSpPr>
          <p:cNvPr id="6" name="日付プレースホルダー 4">
            <a:extLst>
              <a:ext uri="{FF2B5EF4-FFF2-40B4-BE49-F238E27FC236}">
                <a16:creationId xmlns:a16="http://schemas.microsoft.com/office/drawing/2014/main" id="{C79349DC-D760-FB4D-0F70-289E645CB474}"/>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1" name="スライド番号プレースホルダー 5">
            <a:extLst>
              <a:ext uri="{FF2B5EF4-FFF2-40B4-BE49-F238E27FC236}">
                <a16:creationId xmlns:a16="http://schemas.microsoft.com/office/drawing/2014/main" id="{954F8036-A5F6-F2A0-BD75-DB20D66C3053}"/>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3" name="フッター プレースホルダー 6">
            <a:extLst>
              <a:ext uri="{FF2B5EF4-FFF2-40B4-BE49-F238E27FC236}">
                <a16:creationId xmlns:a16="http://schemas.microsoft.com/office/drawing/2014/main" id="{EDB47966-E0FB-CD54-E079-1671422AA2B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22" name="グループ化 21">
            <a:extLst>
              <a:ext uri="{FF2B5EF4-FFF2-40B4-BE49-F238E27FC236}">
                <a16:creationId xmlns:a16="http://schemas.microsoft.com/office/drawing/2014/main" id="{A81AB1EE-2435-1B9F-6D10-2FFBA519EB5B}"/>
              </a:ext>
            </a:extLst>
          </p:cNvPr>
          <p:cNvGrpSpPr/>
          <p:nvPr/>
        </p:nvGrpSpPr>
        <p:grpSpPr>
          <a:xfrm>
            <a:off x="451557" y="163454"/>
            <a:ext cx="2486626" cy="276236"/>
            <a:chOff x="1047553" y="1885269"/>
            <a:chExt cx="2345100" cy="241705"/>
          </a:xfrm>
        </p:grpSpPr>
        <p:sp>
          <p:nvSpPr>
            <p:cNvPr id="23" name="フリーフォーム 22">
              <a:extLst>
                <a:ext uri="{FF2B5EF4-FFF2-40B4-BE49-F238E27FC236}">
                  <a16:creationId xmlns:a16="http://schemas.microsoft.com/office/drawing/2014/main" id="{A6EE2899-56AD-FA32-C165-6819D68B3557}"/>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7F3F9049-7FE4-6055-AD58-397B0CDB48C0}"/>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0" name="フリーフォーム 29">
            <a:extLst>
              <a:ext uri="{FF2B5EF4-FFF2-40B4-BE49-F238E27FC236}">
                <a16:creationId xmlns:a16="http://schemas.microsoft.com/office/drawing/2014/main" id="{FB89F28A-690C-0899-9FC4-9211CA167951}"/>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559BC638-6C06-8040-BC47-A7CC641A2103}"/>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DA4BF7AE-58A0-4039-7854-DC50B6B3F1E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3" name="フリーフォーム 32">
            <a:extLst>
              <a:ext uri="{FF2B5EF4-FFF2-40B4-BE49-F238E27FC236}">
                <a16:creationId xmlns:a16="http://schemas.microsoft.com/office/drawing/2014/main" id="{26CF3081-CF01-4C77-A8FC-40BD5A665577}"/>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4" name="フリーフォーム 33">
            <a:extLst>
              <a:ext uri="{FF2B5EF4-FFF2-40B4-BE49-F238E27FC236}">
                <a16:creationId xmlns:a16="http://schemas.microsoft.com/office/drawing/2014/main" id="{E29F90D8-32FB-885D-05CA-B734C9C7FC41}"/>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73820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1-10. </a:t>
            </a:r>
            <a:r>
              <a:rPr lang="ja-JP" altLang="en-US" sz="2800" b="1">
                <a:solidFill>
                  <a:schemeClr val="bg1"/>
                </a:solidFill>
                <a:latin typeface="Yu Gothic" panose="020B0400000000000000" pitchFamily="34" charset="-128"/>
                <a:ea typeface="Yu Gothic" panose="020B0400000000000000" pitchFamily="34" charset="-128"/>
              </a:rPr>
              <a:t>目的達成のためのアプローチ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8" name="正方形/長方形 7">
            <a:extLst>
              <a:ext uri="{FF2B5EF4-FFF2-40B4-BE49-F238E27FC236}">
                <a16:creationId xmlns:a16="http://schemas.microsoft.com/office/drawing/2014/main" id="{7C7830D3-C1CF-24EA-0170-167461C70AAE}"/>
              </a:ext>
            </a:extLst>
          </p:cNvPr>
          <p:cNvSpPr/>
          <p:nvPr/>
        </p:nvSpPr>
        <p:spPr>
          <a:xfrm>
            <a:off x="578470" y="1727890"/>
            <a:ext cx="11035048" cy="90151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A572C8B6-3463-A2F1-714D-64713A44D92A}"/>
              </a:ext>
            </a:extLst>
          </p:cNvPr>
          <p:cNvSpPr txBox="1">
            <a:spLocks/>
          </p:cNvSpPr>
          <p:nvPr/>
        </p:nvSpPr>
        <p:spPr>
          <a:xfrm>
            <a:off x="578470" y="2040373"/>
            <a:ext cx="11035049" cy="6625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学習者の解法が</a:t>
            </a:r>
            <a:r>
              <a:rPr lang="en-US" altLang="ja-JP" b="1"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プログラムの構造</a:t>
            </a:r>
            <a:r>
              <a:rPr lang="ja-JP" altLang="en-US" b="1">
                <a:latin typeface="Yu Gothic" panose="020B0400000000000000" pitchFamily="34" charset="-128"/>
                <a:ea typeface="Yu Gothic" panose="020B0400000000000000" pitchFamily="34" charset="-128"/>
              </a:rPr>
              <a:t>に表現されていること</a:t>
            </a:r>
            <a:endParaRPr lang="en-US" altLang="ja-JP" b="1" dirty="0">
              <a:latin typeface="Yu Gothic" panose="020B0400000000000000" pitchFamily="34" charset="-128"/>
              <a:ea typeface="Yu Gothic" panose="020B0400000000000000" pitchFamily="34" charset="-128"/>
            </a:endParaRPr>
          </a:p>
        </p:txBody>
      </p:sp>
      <p:sp>
        <p:nvSpPr>
          <p:cNvPr id="12" name="右矢印 11">
            <a:extLst>
              <a:ext uri="{FF2B5EF4-FFF2-40B4-BE49-F238E27FC236}">
                <a16:creationId xmlns:a16="http://schemas.microsoft.com/office/drawing/2014/main" id="{CAA23055-2A7F-F9A9-99C7-E878E3B63735}"/>
              </a:ext>
            </a:extLst>
          </p:cNvPr>
          <p:cNvSpPr/>
          <p:nvPr/>
        </p:nvSpPr>
        <p:spPr>
          <a:xfrm rot="5400000">
            <a:off x="6007399" y="2702835"/>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3949DFA-793E-F7E5-F4AD-60A814188079}"/>
              </a:ext>
            </a:extLst>
          </p:cNvPr>
          <p:cNvSpPr/>
          <p:nvPr/>
        </p:nvSpPr>
        <p:spPr>
          <a:xfrm>
            <a:off x="578470" y="3478331"/>
            <a:ext cx="11035048" cy="2566010"/>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1316EE6-3AB5-14B5-0372-4569D5D8C265}"/>
              </a:ext>
            </a:extLst>
          </p:cNvPr>
          <p:cNvSpPr txBox="1"/>
          <p:nvPr/>
        </p:nvSpPr>
        <p:spPr>
          <a:xfrm>
            <a:off x="5439401" y="3160392"/>
            <a:ext cx="131318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予想</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23" name="テキスト ボックス 22">
            <a:extLst>
              <a:ext uri="{FF2B5EF4-FFF2-40B4-BE49-F238E27FC236}">
                <a16:creationId xmlns:a16="http://schemas.microsoft.com/office/drawing/2014/main" id="{A912749D-BB17-8BE7-B1CC-3E7F6CC2B782}"/>
              </a:ext>
            </a:extLst>
          </p:cNvPr>
          <p:cNvSpPr txBox="1"/>
          <p:nvPr/>
        </p:nvSpPr>
        <p:spPr>
          <a:xfrm>
            <a:off x="5439399" y="1415403"/>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仮定</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25" name="図 24">
            <a:extLst>
              <a:ext uri="{FF2B5EF4-FFF2-40B4-BE49-F238E27FC236}">
                <a16:creationId xmlns:a16="http://schemas.microsoft.com/office/drawing/2014/main" id="{C3566320-521D-348A-1157-6937DF548687}"/>
              </a:ext>
            </a:extLst>
          </p:cNvPr>
          <p:cNvPicPr>
            <a:picLocks noChangeAspect="1"/>
          </p:cNvPicPr>
          <p:nvPr/>
        </p:nvPicPr>
        <p:blipFill>
          <a:blip r:embed="rId3"/>
          <a:stretch>
            <a:fillRect/>
          </a:stretch>
        </p:blipFill>
        <p:spPr>
          <a:xfrm rot="5400000">
            <a:off x="2121326" y="3581144"/>
            <a:ext cx="988572" cy="1644306"/>
          </a:xfrm>
          <a:prstGeom prst="rect">
            <a:avLst/>
          </a:prstGeom>
        </p:spPr>
      </p:pic>
      <p:sp>
        <p:nvSpPr>
          <p:cNvPr id="26" name="テキスト ボックス 25">
            <a:extLst>
              <a:ext uri="{FF2B5EF4-FFF2-40B4-BE49-F238E27FC236}">
                <a16:creationId xmlns:a16="http://schemas.microsoft.com/office/drawing/2014/main" id="{B6E032EF-3C92-FE23-BEC3-C74B87096C80}"/>
              </a:ext>
            </a:extLst>
          </p:cNvPr>
          <p:cNvSpPr txBox="1"/>
          <p:nvPr/>
        </p:nvSpPr>
        <p:spPr>
          <a:xfrm>
            <a:off x="860441" y="5185479"/>
            <a:ext cx="3416320"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プログラムの構造に着目した</a:t>
            </a:r>
            <a:endParaRPr kumimoji="1" lang="en-US" altLang="ja-JP" b="1" dirty="0">
              <a:latin typeface="Yu Gothic" panose="020B0400000000000000" pitchFamily="34" charset="-128"/>
              <a:ea typeface="Yu Gothic" panose="020B0400000000000000" pitchFamily="34" charset="-128"/>
            </a:endParaRPr>
          </a:p>
          <a:p>
            <a:pPr algn="ctr"/>
            <a:r>
              <a:rPr lang="ja-JP" altLang="en-US" b="1">
                <a:latin typeface="Yu Gothic" panose="020B0400000000000000" pitchFamily="34" charset="-128"/>
                <a:ea typeface="Yu Gothic" panose="020B0400000000000000" pitchFamily="34" charset="-128"/>
              </a:rPr>
              <a:t>ソースコードの</a:t>
            </a:r>
            <a:r>
              <a:rPr kumimoji="1" lang="ja-JP" altLang="en-US" b="1">
                <a:latin typeface="Yu Gothic" panose="020B0400000000000000" pitchFamily="34" charset="-128"/>
                <a:ea typeface="Yu Gothic" panose="020B0400000000000000" pitchFamily="34" charset="-128"/>
              </a:rPr>
              <a:t>クラスタリング</a:t>
            </a:r>
          </a:p>
        </p:txBody>
      </p:sp>
      <p:sp>
        <p:nvSpPr>
          <p:cNvPr id="28" name="右矢印 27">
            <a:extLst>
              <a:ext uri="{FF2B5EF4-FFF2-40B4-BE49-F238E27FC236}">
                <a16:creationId xmlns:a16="http://schemas.microsoft.com/office/drawing/2014/main" id="{D69E92A0-EB9E-5578-76A2-6A7DB46BEF1F}"/>
              </a:ext>
            </a:extLst>
          </p:cNvPr>
          <p:cNvSpPr/>
          <p:nvPr/>
        </p:nvSpPr>
        <p:spPr>
          <a:xfrm>
            <a:off x="4478206" y="4442948"/>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EED077-8758-1DE2-4710-45CE01716117}"/>
              </a:ext>
            </a:extLst>
          </p:cNvPr>
          <p:cNvSpPr txBox="1"/>
          <p:nvPr/>
        </p:nvSpPr>
        <p:spPr>
          <a:xfrm>
            <a:off x="5555082" y="5462478"/>
            <a:ext cx="1569660"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解法別に分類</a:t>
            </a:r>
          </a:p>
        </p:txBody>
      </p:sp>
      <p:sp>
        <p:nvSpPr>
          <p:cNvPr id="30" name="円/楕円 29">
            <a:extLst>
              <a:ext uri="{FF2B5EF4-FFF2-40B4-BE49-F238E27FC236}">
                <a16:creationId xmlns:a16="http://schemas.microsoft.com/office/drawing/2014/main" id="{C922A2D4-94EC-72CD-EF3E-425E687C6DD3}"/>
              </a:ext>
            </a:extLst>
          </p:cNvPr>
          <p:cNvSpPr/>
          <p:nvPr/>
        </p:nvSpPr>
        <p:spPr>
          <a:xfrm>
            <a:off x="5192531" y="3789334"/>
            <a:ext cx="1147381" cy="784769"/>
          </a:xfrm>
          <a:prstGeom prst="ellipse">
            <a:avLst/>
          </a:prstGeom>
          <a:solidFill>
            <a:srgbClr val="FF0000">
              <a:alpha val="3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8B12D4D8-F0E9-E398-D2C2-D6CC58EE3984}"/>
              </a:ext>
            </a:extLst>
          </p:cNvPr>
          <p:cNvSpPr/>
          <p:nvPr/>
        </p:nvSpPr>
        <p:spPr>
          <a:xfrm rot="19878993">
            <a:off x="6534432" y="3942171"/>
            <a:ext cx="968391" cy="631496"/>
          </a:xfrm>
          <a:prstGeom prst="ellipse">
            <a:avLst/>
          </a:prstGeom>
          <a:solidFill>
            <a:srgbClr val="00B0F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5ACC623-1210-CE95-C166-E3BBB45A4C1E}"/>
              </a:ext>
            </a:extLst>
          </p:cNvPr>
          <p:cNvSpPr/>
          <p:nvPr/>
        </p:nvSpPr>
        <p:spPr>
          <a:xfrm rot="654589">
            <a:off x="5847834" y="4550166"/>
            <a:ext cx="1005868" cy="784769"/>
          </a:xfrm>
          <a:prstGeom prst="ellipse">
            <a:avLst/>
          </a:prstGeom>
          <a:solidFill>
            <a:srgbClr val="00B05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EB65A15-4B4C-ABB5-3875-52893C7AF413}"/>
              </a:ext>
            </a:extLst>
          </p:cNvPr>
          <p:cNvSpPr txBox="1"/>
          <p:nvPr/>
        </p:nvSpPr>
        <p:spPr>
          <a:xfrm>
            <a:off x="8146074" y="5462478"/>
            <a:ext cx="3185487"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その中で論理エラー</a:t>
            </a:r>
            <a:r>
              <a:rPr kumimoji="1" lang="ja-JP" altLang="en-US" b="1">
                <a:latin typeface="Yu Gothic" panose="020B0400000000000000" pitchFamily="34" charset="-128"/>
                <a:ea typeface="Yu Gothic" panose="020B0400000000000000" pitchFamily="34" charset="-128"/>
              </a:rPr>
              <a:t>別に分類</a:t>
            </a:r>
          </a:p>
        </p:txBody>
      </p:sp>
      <p:sp>
        <p:nvSpPr>
          <p:cNvPr id="34" name="右矢印 33">
            <a:extLst>
              <a:ext uri="{FF2B5EF4-FFF2-40B4-BE49-F238E27FC236}">
                <a16:creationId xmlns:a16="http://schemas.microsoft.com/office/drawing/2014/main" id="{21A1BA41-00EF-40E1-0868-7F07ADD79FF4}"/>
              </a:ext>
            </a:extLst>
          </p:cNvPr>
          <p:cNvSpPr/>
          <p:nvPr/>
        </p:nvSpPr>
        <p:spPr>
          <a:xfrm>
            <a:off x="7845810" y="4403296"/>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0AC3C6AE-31EA-8C24-9661-7CAE18177F20}"/>
              </a:ext>
            </a:extLst>
          </p:cNvPr>
          <p:cNvSpPr/>
          <p:nvPr/>
        </p:nvSpPr>
        <p:spPr>
          <a:xfrm>
            <a:off x="8697125" y="3997052"/>
            <a:ext cx="2115420" cy="1348361"/>
          </a:xfrm>
          <a:prstGeom prst="ellipse">
            <a:avLst/>
          </a:prstGeom>
          <a:solidFill>
            <a:srgbClr val="FF000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6F6CCEC-7A9B-7237-61E3-679D35046986}"/>
              </a:ext>
            </a:extLst>
          </p:cNvPr>
          <p:cNvSpPr txBox="1"/>
          <p:nvPr/>
        </p:nvSpPr>
        <p:spPr>
          <a:xfrm>
            <a:off x="5395373" y="3997052"/>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7" name="テキスト ボックス 36">
            <a:extLst>
              <a:ext uri="{FF2B5EF4-FFF2-40B4-BE49-F238E27FC236}">
                <a16:creationId xmlns:a16="http://schemas.microsoft.com/office/drawing/2014/main" id="{1D099B10-F6EA-F92B-0881-D7BD5DE82C26}"/>
              </a:ext>
            </a:extLst>
          </p:cNvPr>
          <p:cNvSpPr txBox="1"/>
          <p:nvPr/>
        </p:nvSpPr>
        <p:spPr>
          <a:xfrm>
            <a:off x="6654614" y="4080424"/>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2</a:t>
            </a:r>
            <a:endParaRPr kumimoji="1" lang="en-US" altLang="ja-JP" b="1" dirty="0">
              <a:latin typeface="Yu Gothic" panose="020B0400000000000000" pitchFamily="34" charset="-128"/>
              <a:ea typeface="Yu Gothic" panose="020B0400000000000000" pitchFamily="34" charset="-128"/>
            </a:endParaRPr>
          </a:p>
        </p:txBody>
      </p:sp>
      <p:sp>
        <p:nvSpPr>
          <p:cNvPr id="38" name="テキスト ボックス 37">
            <a:extLst>
              <a:ext uri="{FF2B5EF4-FFF2-40B4-BE49-F238E27FC236}">
                <a16:creationId xmlns:a16="http://schemas.microsoft.com/office/drawing/2014/main" id="{2F12D5F6-869A-E476-EFD1-71A4982CC881}"/>
              </a:ext>
            </a:extLst>
          </p:cNvPr>
          <p:cNvSpPr txBox="1"/>
          <p:nvPr/>
        </p:nvSpPr>
        <p:spPr>
          <a:xfrm>
            <a:off x="5961432" y="4751683"/>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40" name="テキスト ボックス 39">
            <a:extLst>
              <a:ext uri="{FF2B5EF4-FFF2-40B4-BE49-F238E27FC236}">
                <a16:creationId xmlns:a16="http://schemas.microsoft.com/office/drawing/2014/main" id="{3FB581D8-C34A-78E4-8E4F-DCBB54524291}"/>
              </a:ext>
            </a:extLst>
          </p:cNvPr>
          <p:cNvSpPr txBox="1"/>
          <p:nvPr/>
        </p:nvSpPr>
        <p:spPr>
          <a:xfrm>
            <a:off x="9335686" y="3630642"/>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41" name="円/楕円 40">
            <a:extLst>
              <a:ext uri="{FF2B5EF4-FFF2-40B4-BE49-F238E27FC236}">
                <a16:creationId xmlns:a16="http://schemas.microsoft.com/office/drawing/2014/main" id="{7B7511F2-3A4C-6004-1F88-075CCD2BED4E}"/>
              </a:ext>
            </a:extLst>
          </p:cNvPr>
          <p:cNvSpPr/>
          <p:nvPr/>
        </p:nvSpPr>
        <p:spPr>
          <a:xfrm>
            <a:off x="8812509" y="4235561"/>
            <a:ext cx="951946" cy="72518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031A1F32-EB8B-EACA-13B7-F78BB329F685}"/>
              </a:ext>
            </a:extLst>
          </p:cNvPr>
          <p:cNvSpPr/>
          <p:nvPr/>
        </p:nvSpPr>
        <p:spPr>
          <a:xfrm>
            <a:off x="9822722" y="4259334"/>
            <a:ext cx="925945" cy="82515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24B45B76-744B-4953-09FF-80E72F7074C7}"/>
              </a:ext>
            </a:extLst>
          </p:cNvPr>
          <p:cNvSpPr txBox="1"/>
          <p:nvPr/>
        </p:nvSpPr>
        <p:spPr>
          <a:xfrm>
            <a:off x="8796600" y="4413487"/>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44" name="テキスト ボックス 43">
            <a:extLst>
              <a:ext uri="{FF2B5EF4-FFF2-40B4-BE49-F238E27FC236}">
                <a16:creationId xmlns:a16="http://schemas.microsoft.com/office/drawing/2014/main" id="{0B242FA0-BCFB-9F51-AC92-D0C39C39D4E8}"/>
              </a:ext>
            </a:extLst>
          </p:cNvPr>
          <p:cNvSpPr txBox="1"/>
          <p:nvPr/>
        </p:nvSpPr>
        <p:spPr>
          <a:xfrm>
            <a:off x="9780587" y="4502477"/>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lang="en-US" altLang="ja-JP" b="1" dirty="0">
                <a:latin typeface="Yu Gothic" panose="020B0400000000000000" pitchFamily="34" charset="-128"/>
                <a:ea typeface="Yu Gothic" panose="020B0400000000000000" pitchFamily="34" charset="-128"/>
              </a:rPr>
              <a:t>2</a:t>
            </a:r>
            <a:endParaRPr kumimoji="1" lang="ja-JP" altLang="en-US" b="1">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20" name="グループ化 19">
            <a:extLst>
              <a:ext uri="{FF2B5EF4-FFF2-40B4-BE49-F238E27FC236}">
                <a16:creationId xmlns:a16="http://schemas.microsoft.com/office/drawing/2014/main" id="{B9C69C63-A63F-8B05-F57C-B9F238C4F69F}"/>
              </a:ext>
            </a:extLst>
          </p:cNvPr>
          <p:cNvGrpSpPr/>
          <p:nvPr/>
        </p:nvGrpSpPr>
        <p:grpSpPr>
          <a:xfrm>
            <a:off x="451557" y="163454"/>
            <a:ext cx="2486626" cy="276236"/>
            <a:chOff x="1047553" y="1885269"/>
            <a:chExt cx="2345100" cy="241705"/>
          </a:xfrm>
        </p:grpSpPr>
        <p:sp>
          <p:nvSpPr>
            <p:cNvPr id="21" name="フリーフォーム 20">
              <a:extLst>
                <a:ext uri="{FF2B5EF4-FFF2-40B4-BE49-F238E27FC236}">
                  <a16:creationId xmlns:a16="http://schemas.microsoft.com/office/drawing/2014/main" id="{11110469-D25E-6F39-A016-5E8C19EC9D19}"/>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5E14EB41-C815-589F-0048-8BDE102FE37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4" name="フリーフォーム 23">
            <a:extLst>
              <a:ext uri="{FF2B5EF4-FFF2-40B4-BE49-F238E27FC236}">
                <a16:creationId xmlns:a16="http://schemas.microsoft.com/office/drawing/2014/main" id="{32B98C67-DFC9-4742-4EE5-6E78D5284087}"/>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7167E253-7E19-4B98-245B-829E6E492CB9}"/>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9" name="フリーフォーム 38">
            <a:extLst>
              <a:ext uri="{FF2B5EF4-FFF2-40B4-BE49-F238E27FC236}">
                <a16:creationId xmlns:a16="http://schemas.microsoft.com/office/drawing/2014/main" id="{45CC4296-F181-DD1A-C8F4-E1FD3B4ECAAC}"/>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5" name="フリーフォーム 44">
            <a:extLst>
              <a:ext uri="{FF2B5EF4-FFF2-40B4-BE49-F238E27FC236}">
                <a16:creationId xmlns:a16="http://schemas.microsoft.com/office/drawing/2014/main" id="{25BECDA9-C92D-82C3-FEF6-EC77A14AE621}"/>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6" name="フリーフォーム 45">
            <a:extLst>
              <a:ext uri="{FF2B5EF4-FFF2-40B4-BE49-F238E27FC236}">
                <a16:creationId xmlns:a16="http://schemas.microsoft.com/office/drawing/2014/main" id="{6A3B3506-EC3B-2CF8-C494-9E6B630CF54B}"/>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0290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2.</a:t>
            </a:r>
            <a:r>
              <a:rPr lang="ja-JP" altLang="en-US" sz="3600" b="1">
                <a:solidFill>
                  <a:schemeClr val="bg1"/>
                </a:solidFill>
                <a:latin typeface="Yu Gothic" panose="020B0400000000000000" pitchFamily="34" charset="-128"/>
                <a:ea typeface="Yu Gothic" panose="020B0400000000000000" pitchFamily="34" charset="-128"/>
              </a:rPr>
              <a:t>　研究方針</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8ABB1B77-557A-69B4-B8F5-538974220C67}"/>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84F83550-14E3-04E6-928C-C74AD33F63B8}"/>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14</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998D316A-D3F1-F571-2DE9-645E18A3050B}"/>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8916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四角形吹き出し 48">
            <a:extLst>
              <a:ext uri="{FF2B5EF4-FFF2-40B4-BE49-F238E27FC236}">
                <a16:creationId xmlns:a16="http://schemas.microsoft.com/office/drawing/2014/main" id="{B109A63A-E4C7-2BED-6CF9-51B7A2E17813}"/>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① </a:t>
            </a:r>
            <a:r>
              <a:rPr lang="ja-JP" altLang="en-US" sz="1700" b="1">
                <a:solidFill>
                  <a:schemeClr val="bg1"/>
                </a:solidFill>
                <a:latin typeface="Yu Gothic" panose="020B0400000000000000" pitchFamily="34" charset="-128"/>
                <a:ea typeface="Yu Gothic" panose="020B0400000000000000" pitchFamily="34" charset="-128"/>
              </a:rPr>
              <a:t>データを取得</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graphicFrame>
        <p:nvGraphicFramePr>
          <p:cNvPr id="50" name="表 40">
            <a:extLst>
              <a:ext uri="{FF2B5EF4-FFF2-40B4-BE49-F238E27FC236}">
                <a16:creationId xmlns:a16="http://schemas.microsoft.com/office/drawing/2014/main" id="{D2C9CC7B-DCF6-4877-CE41-8F947D129CA6}"/>
              </a:ext>
            </a:extLst>
          </p:cNvPr>
          <p:cNvGraphicFramePr>
            <a:graphicFrameLocks noGrp="1"/>
          </p:cNvGraphicFramePr>
          <p:nvPr>
            <p:extLst>
              <p:ext uri="{D42A27DB-BD31-4B8C-83A1-F6EECF244321}">
                <p14:modId xmlns:p14="http://schemas.microsoft.com/office/powerpoint/2010/main" val="79752127"/>
              </p:ext>
            </p:extLst>
          </p:nvPr>
        </p:nvGraphicFramePr>
        <p:xfrm>
          <a:off x="6439268" y="3872780"/>
          <a:ext cx="4670859" cy="1522128"/>
        </p:xfrm>
        <a:graphic>
          <a:graphicData uri="http://schemas.openxmlformats.org/drawingml/2006/table">
            <a:tbl>
              <a:tblPr firstRow="1" bandRow="1">
                <a:tableStyleId>{F5AB1C69-6EDB-4FF4-983F-18BD219EF322}</a:tableStyleId>
              </a:tblPr>
              <a:tblGrid>
                <a:gridCol w="564145">
                  <a:extLst>
                    <a:ext uri="{9D8B030D-6E8A-4147-A177-3AD203B41FA5}">
                      <a16:colId xmlns:a16="http://schemas.microsoft.com/office/drawing/2014/main" val="3854250103"/>
                    </a:ext>
                  </a:extLst>
                </a:gridCol>
                <a:gridCol w="957731">
                  <a:extLst>
                    <a:ext uri="{9D8B030D-6E8A-4147-A177-3AD203B41FA5}">
                      <a16:colId xmlns:a16="http://schemas.microsoft.com/office/drawing/2014/main" val="3960438600"/>
                    </a:ext>
                  </a:extLst>
                </a:gridCol>
                <a:gridCol w="1180764">
                  <a:extLst>
                    <a:ext uri="{9D8B030D-6E8A-4147-A177-3AD203B41FA5}">
                      <a16:colId xmlns:a16="http://schemas.microsoft.com/office/drawing/2014/main" val="1058260598"/>
                    </a:ext>
                  </a:extLst>
                </a:gridCol>
                <a:gridCol w="411883">
                  <a:extLst>
                    <a:ext uri="{9D8B030D-6E8A-4147-A177-3AD203B41FA5}">
                      <a16:colId xmlns:a16="http://schemas.microsoft.com/office/drawing/2014/main" val="3111211122"/>
                    </a:ext>
                  </a:extLst>
                </a:gridCol>
                <a:gridCol w="1556336">
                  <a:extLst>
                    <a:ext uri="{9D8B030D-6E8A-4147-A177-3AD203B41FA5}">
                      <a16:colId xmlns:a16="http://schemas.microsoft.com/office/drawing/2014/main" val="3296473115"/>
                    </a:ext>
                  </a:extLst>
                </a:gridCol>
              </a:tblGrid>
              <a:tr h="380532">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stu_id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task_id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code</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283329488"/>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323226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2</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5</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324485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8</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5834198"/>
                  </a:ext>
                </a:extLst>
              </a:tr>
            </a:tbl>
          </a:graphicData>
        </a:graphic>
      </p:graphicFrame>
      <p:sp>
        <p:nvSpPr>
          <p:cNvPr id="51" name="コンテンツ プレースホルダー 2">
            <a:extLst>
              <a:ext uri="{FF2B5EF4-FFF2-40B4-BE49-F238E27FC236}">
                <a16:creationId xmlns:a16="http://schemas.microsoft.com/office/drawing/2014/main" id="{90C14320-8346-855E-F054-C752F6341866}"/>
              </a:ext>
            </a:extLst>
          </p:cNvPr>
          <p:cNvSpPr txBox="1">
            <a:spLocks/>
          </p:cNvSpPr>
          <p:nvPr/>
        </p:nvSpPr>
        <p:spPr>
          <a:xfrm>
            <a:off x="6274030" y="2153036"/>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コンパイルは通っているが</a:t>
            </a:r>
            <a:r>
              <a:rPr lang="en-US" altLang="ja-JP" sz="2200" b="1" dirty="0">
                <a:latin typeface="Yu Gothic" panose="020B0400000000000000" pitchFamily="34" charset="-128"/>
                <a:ea typeface="Yu Gothic" panose="020B0400000000000000" pitchFamily="34" charset="-128"/>
              </a:rPr>
              <a:t>, </a:t>
            </a:r>
          </a:p>
          <a:p>
            <a:pPr>
              <a:lnSpc>
                <a:spcPts val="2300"/>
              </a:lnSpc>
            </a:pPr>
            <a:r>
              <a:rPr lang="ja-JP" altLang="en-US" sz="2200" b="1">
                <a:latin typeface="Yu Gothic" panose="020B0400000000000000" pitchFamily="34" charset="-128"/>
                <a:ea typeface="Yu Gothic" panose="020B0400000000000000" pitchFamily="34" charset="-128"/>
              </a:rPr>
              <a:t>提出できていないコードを抽出</a:t>
            </a:r>
            <a:endParaRPr lang="en-US" altLang="ja-JP" sz="2200" b="1" dirty="0">
              <a:latin typeface="Yu Gothic" panose="020B0400000000000000" pitchFamily="34" charset="-128"/>
              <a:ea typeface="Yu Gothic" panose="020B0400000000000000" pitchFamily="34" charset="-128"/>
            </a:endParaRPr>
          </a:p>
        </p:txBody>
      </p:sp>
      <p:sp>
        <p:nvSpPr>
          <p:cNvPr id="52" name="正方形/長方形 51">
            <a:extLst>
              <a:ext uri="{FF2B5EF4-FFF2-40B4-BE49-F238E27FC236}">
                <a16:creationId xmlns:a16="http://schemas.microsoft.com/office/drawing/2014/main" id="{586E1359-E895-E9B7-1E5A-BEA354E4E1E1}"/>
              </a:ext>
            </a:extLst>
          </p:cNvPr>
          <p:cNvSpPr/>
          <p:nvPr/>
        </p:nvSpPr>
        <p:spPr>
          <a:xfrm>
            <a:off x="6274030" y="1997334"/>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43F16BD-2F63-675D-B7BB-2FD4FB475A28}"/>
              </a:ext>
            </a:extLst>
          </p:cNvPr>
          <p:cNvCxnSpPr>
            <a:cxnSpLocks/>
          </p:cNvCxnSpPr>
          <p:nvPr/>
        </p:nvCxnSpPr>
        <p:spPr>
          <a:xfrm flipH="1">
            <a:off x="5201934" y="1924417"/>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sp>
        <p:nvSpPr>
          <p:cNvPr id="11" name="日付プレースホルダー 4">
            <a:extLst>
              <a:ext uri="{FF2B5EF4-FFF2-40B4-BE49-F238E27FC236}">
                <a16:creationId xmlns:a16="http://schemas.microsoft.com/office/drawing/2014/main" id="{0B24F830-590D-9387-A387-00101AEA7253}"/>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2" name="スライド番号プレースホルダー 5">
            <a:extLst>
              <a:ext uri="{FF2B5EF4-FFF2-40B4-BE49-F238E27FC236}">
                <a16:creationId xmlns:a16="http://schemas.microsoft.com/office/drawing/2014/main" id="{C1C9B38C-6655-34F9-583A-1BF296EB2C9C}"/>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3" name="フッター プレースホルダー 6">
            <a:extLst>
              <a:ext uri="{FF2B5EF4-FFF2-40B4-BE49-F238E27FC236}">
                <a16:creationId xmlns:a16="http://schemas.microsoft.com/office/drawing/2014/main" id="{E1F2C0E3-62C4-CC8E-5BAB-7825F72B5E4A}"/>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9" name="グループ化 8">
            <a:extLst>
              <a:ext uri="{FF2B5EF4-FFF2-40B4-BE49-F238E27FC236}">
                <a16:creationId xmlns:a16="http://schemas.microsoft.com/office/drawing/2014/main" id="{CF8C6416-16AD-C135-AC9C-4465D0F4C688}"/>
              </a:ext>
            </a:extLst>
          </p:cNvPr>
          <p:cNvGrpSpPr/>
          <p:nvPr/>
        </p:nvGrpSpPr>
        <p:grpSpPr>
          <a:xfrm>
            <a:off x="451557" y="163454"/>
            <a:ext cx="2486626" cy="276236"/>
            <a:chOff x="1047553" y="1885269"/>
            <a:chExt cx="2345100" cy="241705"/>
          </a:xfrm>
          <a:solidFill>
            <a:srgbClr val="C2D3D0"/>
          </a:solidFill>
        </p:grpSpPr>
        <p:sp>
          <p:nvSpPr>
            <p:cNvPr id="14" name="フリーフォーム 13">
              <a:extLst>
                <a:ext uri="{FF2B5EF4-FFF2-40B4-BE49-F238E27FC236}">
                  <a16:creationId xmlns:a16="http://schemas.microsoft.com/office/drawing/2014/main" id="{19BFA2CA-6982-FB9C-F799-247B6BD9D03C}"/>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33145DB5-3D72-581A-4B10-7633C935DD1B}"/>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6" name="フリーフォーム 15">
            <a:extLst>
              <a:ext uri="{FF2B5EF4-FFF2-40B4-BE49-F238E27FC236}">
                <a16:creationId xmlns:a16="http://schemas.microsoft.com/office/drawing/2014/main" id="{E8973466-EF28-81D4-0EF5-91DA80413D2C}"/>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48C0E496-9915-0C01-5401-FF5CB2D3C200}"/>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422603B1-8E4D-756C-6F00-A064016622A7}"/>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CCBDA73D-F4CC-282E-BE17-44FEA16980E3}"/>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2ACA3B7E-64F5-A018-00E2-8680F10D8A80}"/>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20629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② </a:t>
            </a:r>
            <a:r>
              <a:rPr lang="ja-JP" altLang="en-US" sz="1700" b="1">
                <a:solidFill>
                  <a:schemeClr val="bg1"/>
                </a:solidFill>
                <a:latin typeface="Yu Gothic" panose="020B0400000000000000" pitchFamily="34" charset="-128"/>
                <a:ea typeface="Yu Gothic" panose="020B0400000000000000" pitchFamily="34" charset="-128"/>
              </a:rPr>
              <a:t>データを分割</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4F9CF3D5-A08E-5E9D-7FE4-E2F26E03EB03}"/>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099CD74A-805A-DB1C-A1FB-A49AC73D1DF8}"/>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訓練用データと検証用データに</a:t>
            </a:r>
            <a:endParaRPr lang="en-US" altLang="ja-JP" sz="2200" b="1" dirty="0">
              <a:latin typeface="Yu Gothic" panose="020B0400000000000000" pitchFamily="34" charset="-128"/>
              <a:ea typeface="Yu Gothic" panose="020B0400000000000000" pitchFamily="34" charset="-128"/>
            </a:endParaRPr>
          </a:p>
          <a:p>
            <a:pPr>
              <a:lnSpc>
                <a:spcPts val="2300"/>
              </a:lnSpc>
            </a:pPr>
            <a:r>
              <a:rPr lang="en-US" altLang="ja-JP" sz="2200" b="1" dirty="0">
                <a:latin typeface="Yu Gothic" panose="020B0400000000000000" pitchFamily="34" charset="-128"/>
                <a:ea typeface="Yu Gothic" panose="020B0400000000000000" pitchFamily="34" charset="-128"/>
              </a:rPr>
              <a:t>9</a:t>
            </a:r>
            <a:r>
              <a:rPr lang="ja-JP" altLang="en-US" sz="2200" b="1">
                <a:latin typeface="Yu Gothic" panose="020B0400000000000000" pitchFamily="34" charset="-128"/>
                <a:ea typeface="Yu Gothic" panose="020B0400000000000000" pitchFamily="34" charset="-128"/>
              </a:rPr>
              <a:t>：</a:t>
            </a:r>
            <a:r>
              <a:rPr lang="en-US" altLang="ja-JP" sz="2200" b="1" dirty="0">
                <a:latin typeface="Yu Gothic" panose="020B0400000000000000" pitchFamily="34" charset="-128"/>
                <a:ea typeface="Yu Gothic" panose="020B0400000000000000" pitchFamily="34" charset="-128"/>
              </a:rPr>
              <a:t>1</a:t>
            </a:r>
            <a:r>
              <a:rPr lang="ja-JP" altLang="en-US" sz="2200" b="1">
                <a:latin typeface="Yu Gothic" panose="020B0400000000000000" pitchFamily="34" charset="-128"/>
                <a:ea typeface="Yu Gothic" panose="020B0400000000000000" pitchFamily="34" charset="-128"/>
              </a:rPr>
              <a:t>の割合で分割</a:t>
            </a:r>
            <a:endParaRPr lang="en-US" altLang="ja-JP" sz="2200" b="1" dirty="0">
              <a:latin typeface="Yu Gothic" panose="020B0400000000000000" pitchFamily="34" charset="-128"/>
              <a:ea typeface="Yu Gothic" panose="020B0400000000000000" pitchFamily="34" charset="-128"/>
            </a:endParaRPr>
          </a:p>
        </p:txBody>
      </p:sp>
      <p:sp>
        <p:nvSpPr>
          <p:cNvPr id="21" name="正方形/長方形 20">
            <a:extLst>
              <a:ext uri="{FF2B5EF4-FFF2-40B4-BE49-F238E27FC236}">
                <a16:creationId xmlns:a16="http://schemas.microsoft.com/office/drawing/2014/main" id="{3309357F-A755-0C64-14BC-1167DA7F5557}"/>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9203FDB9-CCDA-65E0-904D-06D0C0FDD7E8}"/>
              </a:ext>
            </a:extLst>
          </p:cNvPr>
          <p:cNvCxnSpPr>
            <a:cxnSpLocks/>
          </p:cNvCxnSpPr>
          <p:nvPr/>
        </p:nvCxnSpPr>
        <p:spPr>
          <a:xfrm flipH="1">
            <a:off x="5210865" y="2863531"/>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graphicFrame>
        <p:nvGraphicFramePr>
          <p:cNvPr id="23" name="表 40">
            <a:extLst>
              <a:ext uri="{FF2B5EF4-FFF2-40B4-BE49-F238E27FC236}">
                <a16:creationId xmlns:a16="http://schemas.microsoft.com/office/drawing/2014/main" id="{B63C6FA9-E84D-1467-CCCE-E5062D18246B}"/>
              </a:ext>
            </a:extLst>
          </p:cNvPr>
          <p:cNvGraphicFramePr>
            <a:graphicFrameLocks noGrp="1"/>
          </p:cNvGraphicFramePr>
          <p:nvPr>
            <p:extLst>
              <p:ext uri="{D42A27DB-BD31-4B8C-83A1-F6EECF244321}">
                <p14:modId xmlns:p14="http://schemas.microsoft.com/office/powerpoint/2010/main" val="1695680711"/>
              </p:ext>
            </p:extLst>
          </p:nvPr>
        </p:nvGraphicFramePr>
        <p:xfrm>
          <a:off x="6101847" y="3838769"/>
          <a:ext cx="4670859" cy="1522128"/>
        </p:xfrm>
        <a:graphic>
          <a:graphicData uri="http://schemas.openxmlformats.org/drawingml/2006/table">
            <a:tbl>
              <a:tblPr firstRow="1" bandRow="1">
                <a:tableStyleId>{F5AB1C69-6EDB-4FF4-983F-18BD219EF322}</a:tableStyleId>
              </a:tblPr>
              <a:tblGrid>
                <a:gridCol w="564145">
                  <a:extLst>
                    <a:ext uri="{9D8B030D-6E8A-4147-A177-3AD203B41FA5}">
                      <a16:colId xmlns:a16="http://schemas.microsoft.com/office/drawing/2014/main" val="3854250103"/>
                    </a:ext>
                  </a:extLst>
                </a:gridCol>
                <a:gridCol w="957731">
                  <a:extLst>
                    <a:ext uri="{9D8B030D-6E8A-4147-A177-3AD203B41FA5}">
                      <a16:colId xmlns:a16="http://schemas.microsoft.com/office/drawing/2014/main" val="3960438600"/>
                    </a:ext>
                  </a:extLst>
                </a:gridCol>
                <a:gridCol w="1180764">
                  <a:extLst>
                    <a:ext uri="{9D8B030D-6E8A-4147-A177-3AD203B41FA5}">
                      <a16:colId xmlns:a16="http://schemas.microsoft.com/office/drawing/2014/main" val="1058260598"/>
                    </a:ext>
                  </a:extLst>
                </a:gridCol>
                <a:gridCol w="411883">
                  <a:extLst>
                    <a:ext uri="{9D8B030D-6E8A-4147-A177-3AD203B41FA5}">
                      <a16:colId xmlns:a16="http://schemas.microsoft.com/office/drawing/2014/main" val="3111211122"/>
                    </a:ext>
                  </a:extLst>
                </a:gridCol>
                <a:gridCol w="1556336">
                  <a:extLst>
                    <a:ext uri="{9D8B030D-6E8A-4147-A177-3AD203B41FA5}">
                      <a16:colId xmlns:a16="http://schemas.microsoft.com/office/drawing/2014/main" val="3296473115"/>
                    </a:ext>
                  </a:extLst>
                </a:gridCol>
              </a:tblGrid>
              <a:tr h="380532">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stu_id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task_id</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kumimoji="1" lang="en-US" altLang="ja-JP" sz="1400" dirty="0">
                          <a:solidFill>
                            <a:schemeClr val="tx1"/>
                          </a:solidFill>
                          <a:latin typeface="Yu Gothic" panose="020B0400000000000000" pitchFamily="34" charset="-128"/>
                          <a:ea typeface="Yu Gothic" panose="020B0400000000000000" pitchFamily="34" charset="-128"/>
                        </a:rPr>
                        <a:t>code</a:t>
                      </a:r>
                      <a:endParaRPr kumimoji="1" lang="ja-JP" altLang="en-US" sz="1400">
                        <a:solidFill>
                          <a:schemeClr val="tx1"/>
                        </a:solidFill>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283329488"/>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323226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2</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5</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3244855"/>
                  </a:ext>
                </a:extLst>
              </a:tr>
              <a:tr h="380532">
                <a:tc>
                  <a:txBody>
                    <a:bodyPr/>
                    <a:lstStyle/>
                    <a:p>
                      <a:pPr algn="ctr"/>
                      <a:r>
                        <a:rPr kumimoji="1" lang="en-US" altLang="ja-JP" sz="1400" dirty="0">
                          <a:latin typeface="Yu Gothic" panose="020B0400000000000000" pitchFamily="34" charset="-128"/>
                          <a:ea typeface="Yu Gothic" panose="020B0400000000000000" pitchFamily="34" charset="-128"/>
                        </a:rPr>
                        <a:t>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8</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kumimoji="1" lang="en-US" altLang="ja-JP" sz="1400" dirty="0">
                          <a:latin typeface="Yu Gothic" panose="020B0400000000000000" pitchFamily="34" charset="-128"/>
                          <a:ea typeface="Yu Gothic" panose="020B0400000000000000" pitchFamily="34" charset="-128"/>
                        </a:rPr>
                        <a:t>43</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Yu Gothic" panose="020B0400000000000000" pitchFamily="34" charset="-128"/>
                          <a:ea typeface="Yu Gothic" panose="020B0400000000000000" pitchFamily="34" charset="-128"/>
                        </a:rPr>
                        <a:t>#include…</a:t>
                      </a:r>
                      <a:endParaRPr kumimoji="1" lang="ja-JP" altLang="en-US" sz="1400">
                        <a:latin typeface="Yu Gothic" panose="020B0400000000000000" pitchFamily="34" charset="-128"/>
                        <a:ea typeface="Yu Gothic" panose="020B0400000000000000" pitchFamily="34"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5834198"/>
                  </a:ext>
                </a:extLst>
              </a:tr>
            </a:tbl>
          </a:graphicData>
        </a:graphic>
      </p:graphicFrame>
      <p:sp>
        <p:nvSpPr>
          <p:cNvPr id="24" name="角丸四角形 23">
            <a:extLst>
              <a:ext uri="{FF2B5EF4-FFF2-40B4-BE49-F238E27FC236}">
                <a16:creationId xmlns:a16="http://schemas.microsoft.com/office/drawing/2014/main" id="{470D41AA-2400-7D5A-7E8A-27065C7E28C9}"/>
              </a:ext>
            </a:extLst>
          </p:cNvPr>
          <p:cNvSpPr/>
          <p:nvPr/>
        </p:nvSpPr>
        <p:spPr>
          <a:xfrm>
            <a:off x="6101847" y="4216848"/>
            <a:ext cx="4670860" cy="721603"/>
          </a:xfrm>
          <a:prstGeom prst="roundRect">
            <a:avLst/>
          </a:prstGeom>
          <a:noFill/>
          <a:ln w="38100">
            <a:solidFill>
              <a:srgbClr val="6292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8FBE8F6D-E3C7-6572-D81F-60EC3F54C160}"/>
              </a:ext>
            </a:extLst>
          </p:cNvPr>
          <p:cNvSpPr/>
          <p:nvPr/>
        </p:nvSpPr>
        <p:spPr>
          <a:xfrm>
            <a:off x="6096000" y="4975572"/>
            <a:ext cx="4676705" cy="401981"/>
          </a:xfrm>
          <a:prstGeom prst="roundRect">
            <a:avLst/>
          </a:prstGeom>
          <a:noFill/>
          <a:ln w="38100">
            <a:solidFill>
              <a:srgbClr val="EFCE7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2DA95F7-424D-F9AD-8F1E-1735428FD5BF}"/>
              </a:ext>
            </a:extLst>
          </p:cNvPr>
          <p:cNvSpPr txBox="1"/>
          <p:nvPr/>
        </p:nvSpPr>
        <p:spPr>
          <a:xfrm>
            <a:off x="10815292" y="4423760"/>
            <a:ext cx="717428" cy="307777"/>
          </a:xfrm>
          <a:prstGeom prst="rect">
            <a:avLst/>
          </a:prstGeom>
          <a:noFill/>
        </p:spPr>
        <p:txBody>
          <a:bodyPr wrap="square" rtlCol="0">
            <a:spAutoFit/>
          </a:bodyPr>
          <a:lstStyle/>
          <a:p>
            <a:r>
              <a:rPr lang="ja-JP" altLang="en-US" sz="1400" b="1">
                <a:latin typeface="Yu Gothic" panose="020B0400000000000000" pitchFamily="34" charset="-128"/>
                <a:ea typeface="Yu Gothic" panose="020B0400000000000000" pitchFamily="34" charset="-128"/>
              </a:rPr>
              <a:t>訓練用</a:t>
            </a:r>
            <a:endParaRPr kumimoji="1" lang="ja-JP" altLang="en-US" sz="1400" b="1">
              <a:latin typeface="Yu Gothic" panose="020B0400000000000000" pitchFamily="34" charset="-128"/>
              <a:ea typeface="Yu Gothic" panose="020B0400000000000000" pitchFamily="34" charset="-128"/>
            </a:endParaRPr>
          </a:p>
        </p:txBody>
      </p:sp>
      <p:sp>
        <p:nvSpPr>
          <p:cNvPr id="30" name="テキスト ボックス 29">
            <a:extLst>
              <a:ext uri="{FF2B5EF4-FFF2-40B4-BE49-F238E27FC236}">
                <a16:creationId xmlns:a16="http://schemas.microsoft.com/office/drawing/2014/main" id="{7EC23F8C-E413-1E49-FC2C-5408103ED988}"/>
              </a:ext>
            </a:extLst>
          </p:cNvPr>
          <p:cNvSpPr txBox="1"/>
          <p:nvPr/>
        </p:nvSpPr>
        <p:spPr>
          <a:xfrm>
            <a:off x="10809446" y="5022673"/>
            <a:ext cx="717428" cy="307777"/>
          </a:xfrm>
          <a:prstGeom prst="rect">
            <a:avLst/>
          </a:prstGeom>
          <a:noFill/>
        </p:spPr>
        <p:txBody>
          <a:bodyPr wrap="square" rtlCol="0">
            <a:spAutoFit/>
          </a:bodyPr>
          <a:lstStyle/>
          <a:p>
            <a:r>
              <a:rPr lang="ja-JP" altLang="en-US" sz="1400" b="1">
                <a:latin typeface="Yu Gothic" panose="020B0400000000000000" pitchFamily="34" charset="-128"/>
                <a:ea typeface="Yu Gothic" panose="020B0400000000000000" pitchFamily="34" charset="-128"/>
              </a:rPr>
              <a:t>検証用</a:t>
            </a:r>
            <a:endParaRPr kumimoji="1" lang="ja-JP" altLang="en-US" sz="1400" b="1">
              <a:latin typeface="Yu Gothic" panose="020B0400000000000000" pitchFamily="34" charset="-128"/>
              <a:ea typeface="Yu Gothic" panose="020B0400000000000000" pitchFamily="34" charset="-128"/>
            </a:endParaRPr>
          </a:p>
        </p:txBody>
      </p:sp>
      <p:sp>
        <p:nvSpPr>
          <p:cNvPr id="11" name="日付プレースホルダー 4">
            <a:extLst>
              <a:ext uri="{FF2B5EF4-FFF2-40B4-BE49-F238E27FC236}">
                <a16:creationId xmlns:a16="http://schemas.microsoft.com/office/drawing/2014/main" id="{9C04E85F-ED31-708A-2620-A1F1C7CAA9F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2" name="スライド番号プレースホルダー 5">
            <a:extLst>
              <a:ext uri="{FF2B5EF4-FFF2-40B4-BE49-F238E27FC236}">
                <a16:creationId xmlns:a16="http://schemas.microsoft.com/office/drawing/2014/main" id="{D9BB63B4-C672-B0F2-7C71-D0A94C5FA6C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3" name="フッター プレースホルダー 6">
            <a:extLst>
              <a:ext uri="{FF2B5EF4-FFF2-40B4-BE49-F238E27FC236}">
                <a16:creationId xmlns:a16="http://schemas.microsoft.com/office/drawing/2014/main" id="{58EF1E72-3955-325A-B48D-0D55BF071D08}"/>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36" name="グループ化 35">
            <a:extLst>
              <a:ext uri="{FF2B5EF4-FFF2-40B4-BE49-F238E27FC236}">
                <a16:creationId xmlns:a16="http://schemas.microsoft.com/office/drawing/2014/main" id="{8E0C16E5-2C8D-18B9-61EF-889DBED70550}"/>
              </a:ext>
            </a:extLst>
          </p:cNvPr>
          <p:cNvGrpSpPr/>
          <p:nvPr/>
        </p:nvGrpSpPr>
        <p:grpSpPr>
          <a:xfrm>
            <a:off x="451557" y="163454"/>
            <a:ext cx="2486626" cy="276236"/>
            <a:chOff x="1047553" y="1885269"/>
            <a:chExt cx="2345100" cy="241705"/>
          </a:xfrm>
          <a:solidFill>
            <a:srgbClr val="C2D3D0"/>
          </a:solidFill>
        </p:grpSpPr>
        <p:sp>
          <p:nvSpPr>
            <p:cNvPr id="37" name="フリーフォーム 36">
              <a:extLst>
                <a:ext uri="{FF2B5EF4-FFF2-40B4-BE49-F238E27FC236}">
                  <a16:creationId xmlns:a16="http://schemas.microsoft.com/office/drawing/2014/main" id="{342AAADA-732E-8927-67CE-D3CE39D9F197}"/>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8" name="フリーフォーム 37">
              <a:extLst>
                <a:ext uri="{FF2B5EF4-FFF2-40B4-BE49-F238E27FC236}">
                  <a16:creationId xmlns:a16="http://schemas.microsoft.com/office/drawing/2014/main" id="{9FBB8A2E-8F90-89AB-D27E-389BA832515B}"/>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40" name="フリーフォーム 39">
            <a:extLst>
              <a:ext uri="{FF2B5EF4-FFF2-40B4-BE49-F238E27FC236}">
                <a16:creationId xmlns:a16="http://schemas.microsoft.com/office/drawing/2014/main" id="{5C41DCBE-E9CA-5CCA-5B32-F6C3765F9B3E}"/>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42" name="フリーフォーム 41">
            <a:extLst>
              <a:ext uri="{FF2B5EF4-FFF2-40B4-BE49-F238E27FC236}">
                <a16:creationId xmlns:a16="http://schemas.microsoft.com/office/drawing/2014/main" id="{9DBBD439-A6D0-B597-5E02-048DE0EA0B1C}"/>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43" name="フリーフォーム 42">
            <a:extLst>
              <a:ext uri="{FF2B5EF4-FFF2-40B4-BE49-F238E27FC236}">
                <a16:creationId xmlns:a16="http://schemas.microsoft.com/office/drawing/2014/main" id="{B0F0E381-ADF9-5938-0874-E1A3EC8A9361}"/>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4" name="フリーフォーム 43">
            <a:extLst>
              <a:ext uri="{FF2B5EF4-FFF2-40B4-BE49-F238E27FC236}">
                <a16:creationId xmlns:a16="http://schemas.microsoft.com/office/drawing/2014/main" id="{39EE281A-AC7D-C8A4-B506-A82E6D805E1E}"/>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5" name="フリーフォーム 44">
            <a:extLst>
              <a:ext uri="{FF2B5EF4-FFF2-40B4-BE49-F238E27FC236}">
                <a16:creationId xmlns:a16="http://schemas.microsoft.com/office/drawing/2014/main" id="{456648E3-8667-439D-AEB9-332121E74C26}"/>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90490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a:t>
            </a:r>
            <a:r>
              <a:rPr lang="ja-JP" altLang="en-US" sz="1700" b="1">
                <a:solidFill>
                  <a:schemeClr val="bg1"/>
                </a:solidFill>
                <a:latin typeface="Yu Gothic" panose="020B0400000000000000" pitchFamily="34" charset="-128"/>
                <a:ea typeface="Yu Gothic" panose="020B0400000000000000" pitchFamily="34" charset="-128"/>
              </a:rPr>
              <a:t>③</a:t>
            </a:r>
            <a:r>
              <a:rPr lang="en-US" altLang="ja-JP" sz="1700" b="1" dirty="0">
                <a:solidFill>
                  <a:schemeClr val="bg1"/>
                </a:solidFill>
                <a:latin typeface="Yu Gothic" panose="020B0400000000000000" pitchFamily="34" charset="-128"/>
                <a:ea typeface="Yu Gothic" panose="020B0400000000000000" pitchFamily="34" charset="-128"/>
              </a:rPr>
              <a:t> </a:t>
            </a:r>
            <a:r>
              <a:rPr lang="ja-JP" altLang="en-US" sz="1700" b="1">
                <a:solidFill>
                  <a:schemeClr val="bg1"/>
                </a:solidFill>
                <a:latin typeface="Yu Gothic" panose="020B0400000000000000" pitchFamily="34" charset="-128"/>
                <a:ea typeface="Yu Gothic" panose="020B0400000000000000" pitchFamily="34" charset="-128"/>
              </a:rPr>
              <a:t>類似度を算出</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E216038C-1AFC-4305-01BF-5B3CCFE11BBF}"/>
              </a:ext>
            </a:extLst>
          </p:cNvPr>
          <p:cNvSpPr/>
          <p:nvPr/>
        </p:nvSpPr>
        <p:spPr>
          <a:xfrm rot="5400000">
            <a:off x="6986556" y="691700"/>
            <a:ext cx="3548767"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0B8ABFD1-E77D-5CA3-17A6-4E5A8A825179}"/>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000" b="1">
                <a:latin typeface="Yu Gothic" panose="020B0400000000000000" pitchFamily="34" charset="-128"/>
                <a:ea typeface="Yu Gothic" panose="020B0400000000000000" pitchFamily="34" charset="-128"/>
              </a:rPr>
              <a:t>抽象化してから</a:t>
            </a:r>
            <a:r>
              <a:rPr lang="en-US" altLang="ja-JP" sz="2000" b="1" dirty="0">
                <a:latin typeface="Yu Gothic" panose="020B0400000000000000" pitchFamily="34" charset="-128"/>
                <a:ea typeface="Yu Gothic" panose="020B0400000000000000" pitchFamily="34" charset="-128"/>
              </a:rPr>
              <a:t>, </a:t>
            </a:r>
          </a:p>
          <a:p>
            <a:pPr>
              <a:lnSpc>
                <a:spcPts val="2300"/>
              </a:lnSpc>
            </a:pPr>
            <a:r>
              <a:rPr lang="en-US" altLang="ja-JP" sz="2000" b="1" dirty="0">
                <a:latin typeface="Yu Gothic" panose="020B0400000000000000" pitchFamily="34" charset="-128"/>
                <a:ea typeface="Yu Gothic" panose="020B0400000000000000" pitchFamily="34" charset="-128"/>
              </a:rPr>
              <a:t>Torres[2]</a:t>
            </a:r>
            <a:r>
              <a:rPr lang="ja-JP" altLang="en-US" sz="2000" b="1">
                <a:latin typeface="Yu Gothic" panose="020B0400000000000000" pitchFamily="34" charset="-128"/>
                <a:ea typeface="Yu Gothic" panose="020B0400000000000000" pitchFamily="34" charset="-128"/>
              </a:rPr>
              <a:t>のアルゴリズムで類似度を算出</a:t>
            </a:r>
            <a:endParaRPr lang="en-US" altLang="ja-JP" sz="2000" b="1" dirty="0">
              <a:latin typeface="Yu Gothic" panose="020B0400000000000000" pitchFamily="34" charset="-128"/>
              <a:ea typeface="Yu Gothic" panose="020B0400000000000000" pitchFamily="34" charset="-128"/>
            </a:endParaRPr>
          </a:p>
        </p:txBody>
      </p:sp>
      <p:sp>
        <p:nvSpPr>
          <p:cNvPr id="11" name="正方形/長方形 10">
            <a:extLst>
              <a:ext uri="{FF2B5EF4-FFF2-40B4-BE49-F238E27FC236}">
                <a16:creationId xmlns:a16="http://schemas.microsoft.com/office/drawing/2014/main" id="{1155503E-F1A6-9270-9635-D4BFC74716BB}"/>
              </a:ext>
            </a:extLst>
          </p:cNvPr>
          <p:cNvSpPr/>
          <p:nvPr/>
        </p:nvSpPr>
        <p:spPr>
          <a:xfrm>
            <a:off x="6171255" y="1988910"/>
            <a:ext cx="517936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8E11650-2532-85F9-78A2-9D091D338390}"/>
              </a:ext>
            </a:extLst>
          </p:cNvPr>
          <p:cNvCxnSpPr>
            <a:cxnSpLocks/>
          </p:cNvCxnSpPr>
          <p:nvPr/>
        </p:nvCxnSpPr>
        <p:spPr>
          <a:xfrm flipH="1">
            <a:off x="5210865" y="3814055"/>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pic>
        <p:nvPicPr>
          <p:cNvPr id="25" name="図 24">
            <a:extLst>
              <a:ext uri="{FF2B5EF4-FFF2-40B4-BE49-F238E27FC236}">
                <a16:creationId xmlns:a16="http://schemas.microsoft.com/office/drawing/2014/main" id="{35860B9C-47CA-9C6C-2906-191D00C77231}"/>
              </a:ext>
            </a:extLst>
          </p:cNvPr>
          <p:cNvPicPr>
            <a:picLocks noChangeAspect="1"/>
          </p:cNvPicPr>
          <p:nvPr/>
        </p:nvPicPr>
        <p:blipFill>
          <a:blip r:embed="rId3"/>
          <a:stretch>
            <a:fillRect/>
          </a:stretch>
        </p:blipFill>
        <p:spPr>
          <a:xfrm>
            <a:off x="6486213" y="3286670"/>
            <a:ext cx="4584700" cy="1816100"/>
          </a:xfrm>
          <a:prstGeom prst="rect">
            <a:avLst/>
          </a:prstGeom>
        </p:spPr>
      </p:pic>
      <p:sp>
        <p:nvSpPr>
          <p:cNvPr id="30" name="コンテンツ プレースホルダー 2">
            <a:extLst>
              <a:ext uri="{FF2B5EF4-FFF2-40B4-BE49-F238E27FC236}">
                <a16:creationId xmlns:a16="http://schemas.microsoft.com/office/drawing/2014/main" id="{CD917F20-B43D-9D0D-FE2E-D08BEFFEC705}"/>
              </a:ext>
            </a:extLst>
          </p:cNvPr>
          <p:cNvSpPr txBox="1">
            <a:spLocks/>
          </p:cNvSpPr>
          <p:nvPr/>
        </p:nvSpPr>
        <p:spPr>
          <a:xfrm>
            <a:off x="5695657" y="5400195"/>
            <a:ext cx="6130561" cy="637156"/>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400" b="1" dirty="0">
                <a:latin typeface="Yu Gothic" panose="020B0400000000000000" pitchFamily="34" charset="-128"/>
                <a:ea typeface="Yu Gothic" panose="020B0400000000000000" pitchFamily="34" charset="-128"/>
              </a:rPr>
              <a:t>[7] “Comparison of Clang Abstract Syntax Trees Using String Kernels”, Raul Torres </a:t>
            </a:r>
            <a:r>
              <a:rPr lang="ja-JP" altLang="en-US" sz="1400" b="1">
                <a:latin typeface="Yu Gothic" panose="020B0400000000000000" pitchFamily="34" charset="-128"/>
                <a:ea typeface="Yu Gothic" panose="020B0400000000000000" pitchFamily="34" charset="-128"/>
              </a:rPr>
              <a:t>他</a:t>
            </a:r>
            <a:r>
              <a:rPr lang="en-US" altLang="ja-JP" sz="1400" b="1" dirty="0">
                <a:latin typeface="Yu Gothic" panose="020B0400000000000000" pitchFamily="34" charset="-128"/>
                <a:ea typeface="Yu Gothic" panose="020B0400000000000000" pitchFamily="34" charset="-128"/>
              </a:rPr>
              <a:t>, 2018 Int. Conf. on High Performance Computing &amp; Simulation, pp. 106-113, 2018.</a:t>
            </a:r>
          </a:p>
        </p:txBody>
      </p:sp>
      <p:sp>
        <p:nvSpPr>
          <p:cNvPr id="12" name="日付プレースホルダー 4">
            <a:extLst>
              <a:ext uri="{FF2B5EF4-FFF2-40B4-BE49-F238E27FC236}">
                <a16:creationId xmlns:a16="http://schemas.microsoft.com/office/drawing/2014/main" id="{01820E31-CFEA-A5CF-96D3-E1BC0CBB9C3E}"/>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5" name="スライド番号プレースホルダー 5">
            <a:extLst>
              <a:ext uri="{FF2B5EF4-FFF2-40B4-BE49-F238E27FC236}">
                <a16:creationId xmlns:a16="http://schemas.microsoft.com/office/drawing/2014/main" id="{25351A75-DAC5-7ADA-0DFC-6A10D3605D6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9" name="フッター プレースホルダー 6">
            <a:extLst>
              <a:ext uri="{FF2B5EF4-FFF2-40B4-BE49-F238E27FC236}">
                <a16:creationId xmlns:a16="http://schemas.microsoft.com/office/drawing/2014/main" id="{CF1427EB-E88A-9972-BF0F-1CE9664C7BE8}"/>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31" name="グループ化 30">
            <a:extLst>
              <a:ext uri="{FF2B5EF4-FFF2-40B4-BE49-F238E27FC236}">
                <a16:creationId xmlns:a16="http://schemas.microsoft.com/office/drawing/2014/main" id="{E271D4E7-5FB9-3501-71C1-34DBF312F64E}"/>
              </a:ext>
            </a:extLst>
          </p:cNvPr>
          <p:cNvGrpSpPr/>
          <p:nvPr/>
        </p:nvGrpSpPr>
        <p:grpSpPr>
          <a:xfrm>
            <a:off x="451557" y="163454"/>
            <a:ext cx="2486626" cy="276236"/>
            <a:chOff x="1047553" y="1885269"/>
            <a:chExt cx="2345100" cy="241705"/>
          </a:xfrm>
          <a:solidFill>
            <a:srgbClr val="C2D3D0"/>
          </a:solidFill>
        </p:grpSpPr>
        <p:sp>
          <p:nvSpPr>
            <p:cNvPr id="32" name="フリーフォーム 31">
              <a:extLst>
                <a:ext uri="{FF2B5EF4-FFF2-40B4-BE49-F238E27FC236}">
                  <a16:creationId xmlns:a16="http://schemas.microsoft.com/office/drawing/2014/main" id="{90F30BA4-268F-DA3C-478F-4ED3BADA97C9}"/>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3" name="フリーフォーム 32">
              <a:extLst>
                <a:ext uri="{FF2B5EF4-FFF2-40B4-BE49-F238E27FC236}">
                  <a16:creationId xmlns:a16="http://schemas.microsoft.com/office/drawing/2014/main" id="{EA60749C-4BC5-EE15-606C-0CB010065A0B}"/>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6" name="フリーフォーム 35">
            <a:extLst>
              <a:ext uri="{FF2B5EF4-FFF2-40B4-BE49-F238E27FC236}">
                <a16:creationId xmlns:a16="http://schemas.microsoft.com/office/drawing/2014/main" id="{EB30DB80-1402-4477-A801-A3EFF098C773}"/>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927F561F-BE4E-291F-DA3C-334099884E8F}"/>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8" name="フリーフォーム 37">
            <a:extLst>
              <a:ext uri="{FF2B5EF4-FFF2-40B4-BE49-F238E27FC236}">
                <a16:creationId xmlns:a16="http://schemas.microsoft.com/office/drawing/2014/main" id="{3775ADDA-9B98-735D-E72D-1ADBCE7FBEC5}"/>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0" name="フリーフォーム 39">
            <a:extLst>
              <a:ext uri="{FF2B5EF4-FFF2-40B4-BE49-F238E27FC236}">
                <a16:creationId xmlns:a16="http://schemas.microsoft.com/office/drawing/2014/main" id="{4F323FB0-FBE4-0CC1-527C-E841F48B3F75}"/>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2" name="フリーフォーム 41">
            <a:extLst>
              <a:ext uri="{FF2B5EF4-FFF2-40B4-BE49-F238E27FC236}">
                <a16:creationId xmlns:a16="http://schemas.microsoft.com/office/drawing/2014/main" id="{31E73A66-F252-EA17-0E80-9AF9D2D4C768}"/>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69393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④ </a:t>
            </a:r>
            <a:r>
              <a:rPr lang="ja-JP" altLang="en-US" sz="1700" b="1">
                <a:solidFill>
                  <a:schemeClr val="bg1"/>
                </a:solidFill>
                <a:latin typeface="Yu Gothic" panose="020B0400000000000000" pitchFamily="34" charset="-128"/>
                <a:ea typeface="Yu Gothic" panose="020B0400000000000000" pitchFamily="34" charset="-128"/>
              </a:rPr>
              <a:t>クラスタリングしてデータセットを作成</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⑤ </a:t>
            </a:r>
            <a:r>
              <a:rPr lang="ja-JP" altLang="en-US" sz="1700" b="1">
                <a:latin typeface="Yu Gothic" panose="020B0400000000000000" pitchFamily="34" charset="-128"/>
                <a:ea typeface="Yu Gothic" panose="020B0400000000000000" pitchFamily="34" charset="-128"/>
              </a:rPr>
              <a:t>論理エラーを推定</a:t>
            </a:r>
            <a:endParaRPr lang="en-US" altLang="ja-JP" sz="1700" b="1" dirty="0">
              <a:latin typeface="Yu Gothic" panose="020B0400000000000000" pitchFamily="34" charset="-128"/>
              <a:ea typeface="Yu Gothic" panose="020B0400000000000000" pitchFamily="34" charset="-128"/>
            </a:endParaRPr>
          </a:p>
        </p:txBody>
      </p:sp>
      <p:sp>
        <p:nvSpPr>
          <p:cNvPr id="6" name="四角形吹き出し 5">
            <a:extLst>
              <a:ext uri="{FF2B5EF4-FFF2-40B4-BE49-F238E27FC236}">
                <a16:creationId xmlns:a16="http://schemas.microsoft.com/office/drawing/2014/main" id="{2684077A-ED2C-79C7-F64D-72206C6A1558}"/>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473740EA-A1F5-CB0E-3327-0EDE69A7ED65}"/>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クラスタリング結果をもとに</a:t>
            </a:r>
            <a:endParaRPr lang="en-US" altLang="ja-JP" sz="2200" b="1" dirty="0">
              <a:latin typeface="Yu Gothic" panose="020B0400000000000000" pitchFamily="34" charset="-128"/>
              <a:ea typeface="Yu Gothic" panose="020B0400000000000000" pitchFamily="34" charset="-128"/>
            </a:endParaRPr>
          </a:p>
          <a:p>
            <a:pPr>
              <a:lnSpc>
                <a:spcPts val="2300"/>
              </a:lnSpc>
            </a:pPr>
            <a:r>
              <a:rPr lang="ja-JP" altLang="en-US" sz="2200" b="1">
                <a:latin typeface="Yu Gothic" panose="020B0400000000000000" pitchFamily="34" charset="-128"/>
                <a:ea typeface="Yu Gothic" panose="020B0400000000000000" pitchFamily="34" charset="-128"/>
              </a:rPr>
              <a:t>データセットを作成</a:t>
            </a:r>
            <a:endParaRPr lang="en-US" altLang="ja-JP" sz="2200" b="1" dirty="0">
              <a:latin typeface="Yu Gothic" panose="020B0400000000000000" pitchFamily="34" charset="-128"/>
              <a:ea typeface="Yu Gothic" panose="020B0400000000000000" pitchFamily="34" charset="-128"/>
            </a:endParaRPr>
          </a:p>
        </p:txBody>
      </p:sp>
      <p:sp>
        <p:nvSpPr>
          <p:cNvPr id="13" name="正方形/長方形 12">
            <a:extLst>
              <a:ext uri="{FF2B5EF4-FFF2-40B4-BE49-F238E27FC236}">
                <a16:creationId xmlns:a16="http://schemas.microsoft.com/office/drawing/2014/main" id="{42454734-1F91-FCCC-2635-7A6746AB0E64}"/>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429CD1DC-7E47-4064-D6DC-715C352B9CD5}"/>
              </a:ext>
            </a:extLst>
          </p:cNvPr>
          <p:cNvCxnSpPr>
            <a:cxnSpLocks/>
          </p:cNvCxnSpPr>
          <p:nvPr/>
        </p:nvCxnSpPr>
        <p:spPr>
          <a:xfrm flipH="1">
            <a:off x="5210865" y="4778828"/>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pic>
        <p:nvPicPr>
          <p:cNvPr id="24" name="図 23">
            <a:extLst>
              <a:ext uri="{FF2B5EF4-FFF2-40B4-BE49-F238E27FC236}">
                <a16:creationId xmlns:a16="http://schemas.microsoft.com/office/drawing/2014/main" id="{13C4126A-314C-DDFD-9C26-7F448429E71D}"/>
              </a:ext>
            </a:extLst>
          </p:cNvPr>
          <p:cNvPicPr>
            <a:picLocks noChangeAspect="1"/>
          </p:cNvPicPr>
          <p:nvPr/>
        </p:nvPicPr>
        <p:blipFill>
          <a:blip r:embed="rId3"/>
          <a:stretch>
            <a:fillRect/>
          </a:stretch>
        </p:blipFill>
        <p:spPr>
          <a:xfrm>
            <a:off x="6245518" y="3400056"/>
            <a:ext cx="5058360" cy="2236580"/>
          </a:xfrm>
          <a:prstGeom prst="rect">
            <a:avLst/>
          </a:prstGeom>
        </p:spPr>
      </p:pic>
      <p:sp>
        <p:nvSpPr>
          <p:cNvPr id="12" name="日付プレースホルダー 4">
            <a:extLst>
              <a:ext uri="{FF2B5EF4-FFF2-40B4-BE49-F238E27FC236}">
                <a16:creationId xmlns:a16="http://schemas.microsoft.com/office/drawing/2014/main" id="{3775E24F-C3FB-D3E8-C9D8-19958164464E}"/>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5" name="スライド番号プレースホルダー 5">
            <a:extLst>
              <a:ext uri="{FF2B5EF4-FFF2-40B4-BE49-F238E27FC236}">
                <a16:creationId xmlns:a16="http://schemas.microsoft.com/office/drawing/2014/main" id="{C7A2BA87-3224-DE0B-31FE-52E9AF76A96C}"/>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9" name="フッター プレースホルダー 6">
            <a:extLst>
              <a:ext uri="{FF2B5EF4-FFF2-40B4-BE49-F238E27FC236}">
                <a16:creationId xmlns:a16="http://schemas.microsoft.com/office/drawing/2014/main" id="{63A17D3C-AB64-3C61-4275-B3BA950A6520}"/>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30" name="グループ化 29">
            <a:extLst>
              <a:ext uri="{FF2B5EF4-FFF2-40B4-BE49-F238E27FC236}">
                <a16:creationId xmlns:a16="http://schemas.microsoft.com/office/drawing/2014/main" id="{50E55118-5ADD-CDB3-1DE5-1EB2CAB69AC4}"/>
              </a:ext>
            </a:extLst>
          </p:cNvPr>
          <p:cNvGrpSpPr/>
          <p:nvPr/>
        </p:nvGrpSpPr>
        <p:grpSpPr>
          <a:xfrm>
            <a:off x="451557" y="163454"/>
            <a:ext cx="2486626" cy="276236"/>
            <a:chOff x="1047553" y="1885269"/>
            <a:chExt cx="2345100" cy="241705"/>
          </a:xfrm>
          <a:solidFill>
            <a:srgbClr val="C2D3D0"/>
          </a:solidFill>
        </p:grpSpPr>
        <p:sp>
          <p:nvSpPr>
            <p:cNvPr id="31" name="フリーフォーム 30">
              <a:extLst>
                <a:ext uri="{FF2B5EF4-FFF2-40B4-BE49-F238E27FC236}">
                  <a16:creationId xmlns:a16="http://schemas.microsoft.com/office/drawing/2014/main" id="{73FEC9F8-F6D0-4A90-6DC6-0E12EA1CA9B2}"/>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748702CE-01CD-0DCA-34D2-F425A75EE4E6}"/>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3" name="フリーフォーム 32">
            <a:extLst>
              <a:ext uri="{FF2B5EF4-FFF2-40B4-BE49-F238E27FC236}">
                <a16:creationId xmlns:a16="http://schemas.microsoft.com/office/drawing/2014/main" id="{5C3ED373-2C09-3C4F-BB1D-43ED655C92D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6" name="フリーフォーム 35">
            <a:extLst>
              <a:ext uri="{FF2B5EF4-FFF2-40B4-BE49-F238E27FC236}">
                <a16:creationId xmlns:a16="http://schemas.microsoft.com/office/drawing/2014/main" id="{0C4F0859-8E00-126D-ED13-0EAB09268807}"/>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7BA4C6E6-30B4-317B-E1C4-DF2B1C85E7F8}"/>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8" name="フリーフォーム 37">
            <a:extLst>
              <a:ext uri="{FF2B5EF4-FFF2-40B4-BE49-F238E27FC236}">
                <a16:creationId xmlns:a16="http://schemas.microsoft.com/office/drawing/2014/main" id="{16439866-33DB-E121-FA0A-6EF7D03E4F7E}"/>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0" name="フリーフォーム 39">
            <a:extLst>
              <a:ext uri="{FF2B5EF4-FFF2-40B4-BE49-F238E27FC236}">
                <a16:creationId xmlns:a16="http://schemas.microsoft.com/office/drawing/2014/main" id="{2DEB73E2-AB4C-D520-21B7-EE265593D5A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684955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矢印 16">
            <a:extLst>
              <a:ext uri="{FF2B5EF4-FFF2-40B4-BE49-F238E27FC236}">
                <a16:creationId xmlns:a16="http://schemas.microsoft.com/office/drawing/2014/main" id="{88856466-C1B6-DB78-7953-8FA2087D70A9}"/>
              </a:ext>
            </a:extLst>
          </p:cNvPr>
          <p:cNvSpPr/>
          <p:nvPr/>
        </p:nvSpPr>
        <p:spPr>
          <a:xfrm rot="5400000">
            <a:off x="1167964" y="3626427"/>
            <a:ext cx="3457271" cy="263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2-1. </a:t>
            </a:r>
            <a:r>
              <a:rPr lang="ja-JP" altLang="en-US" sz="2800" b="1">
                <a:solidFill>
                  <a:schemeClr val="bg1"/>
                </a:solidFill>
                <a:latin typeface="Yu Gothic" panose="020B0400000000000000" pitchFamily="34" charset="-128"/>
                <a:ea typeface="Yu Gothic" panose="020B0400000000000000" pitchFamily="34" charset="-128"/>
              </a:rPr>
              <a:t>研究手法の概要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3C385E39-040D-C318-CDA6-7D1928A1CAD9}"/>
              </a:ext>
            </a:extLst>
          </p:cNvPr>
          <p:cNvSpPr/>
          <p:nvPr/>
        </p:nvSpPr>
        <p:spPr>
          <a:xfrm>
            <a:off x="578470" y="1654043"/>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7C2D71B8-34F7-FB2A-55BE-865B7BAC5C7F}"/>
              </a:ext>
            </a:extLst>
          </p:cNvPr>
          <p:cNvSpPr/>
          <p:nvPr/>
        </p:nvSpPr>
        <p:spPr>
          <a:xfrm>
            <a:off x="578470" y="2608811"/>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FCFAAB-4BF8-0978-1D21-97E2417F02B3}"/>
              </a:ext>
            </a:extLst>
          </p:cNvPr>
          <p:cNvSpPr/>
          <p:nvPr/>
        </p:nvSpPr>
        <p:spPr>
          <a:xfrm>
            <a:off x="578470" y="3563579"/>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596B65-1BF9-847C-251C-F7C40BC82A72}"/>
              </a:ext>
            </a:extLst>
          </p:cNvPr>
          <p:cNvSpPr/>
          <p:nvPr/>
        </p:nvSpPr>
        <p:spPr>
          <a:xfrm>
            <a:off x="578470" y="4518346"/>
            <a:ext cx="4628532"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4DBC7B7F-3A7E-7AE0-6FAB-945F2A34F076}"/>
              </a:ext>
            </a:extLst>
          </p:cNvPr>
          <p:cNvSpPr txBox="1">
            <a:spLocks/>
          </p:cNvSpPr>
          <p:nvPr/>
        </p:nvSpPr>
        <p:spPr>
          <a:xfrm>
            <a:off x="573402" y="4588542"/>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クラスタリングしてデータセットを作成</a:t>
            </a:r>
            <a:endParaRPr lang="en-US" altLang="ja-JP" sz="17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6C17D36-3604-8B7D-35E4-868B9561F996}"/>
              </a:ext>
            </a:extLst>
          </p:cNvPr>
          <p:cNvSpPr txBox="1">
            <a:spLocks/>
          </p:cNvSpPr>
          <p:nvPr/>
        </p:nvSpPr>
        <p:spPr>
          <a:xfrm>
            <a:off x="578470" y="3646653"/>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③</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類似度を算出</a:t>
            </a:r>
            <a:endParaRPr lang="en-US" altLang="ja-JP" sz="17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6A6F391B-622B-3A0B-CEB6-C57F19B8DB6B}"/>
              </a:ext>
            </a:extLst>
          </p:cNvPr>
          <p:cNvSpPr txBox="1">
            <a:spLocks/>
          </p:cNvSpPr>
          <p:nvPr/>
        </p:nvSpPr>
        <p:spPr>
          <a:xfrm>
            <a:off x="578470" y="2691885"/>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データを分割</a:t>
            </a:r>
            <a:endParaRPr lang="en-US" altLang="ja-JP" sz="1700" b="1" dirty="0">
              <a:latin typeface="Yu Gothic" panose="020B0400000000000000" pitchFamily="34" charset="-128"/>
              <a:ea typeface="Yu Gothic" panose="020B0400000000000000" pitchFamily="34" charset="-128"/>
            </a:endParaRPr>
          </a:p>
        </p:txBody>
      </p:sp>
      <p:sp>
        <p:nvSpPr>
          <p:cNvPr id="41" name="コンテンツ プレースホルダー 2">
            <a:extLst>
              <a:ext uri="{FF2B5EF4-FFF2-40B4-BE49-F238E27FC236}">
                <a16:creationId xmlns:a16="http://schemas.microsoft.com/office/drawing/2014/main" id="{DD24AF86-3B62-3D79-E756-F814DE3982B2}"/>
              </a:ext>
            </a:extLst>
          </p:cNvPr>
          <p:cNvSpPr txBox="1">
            <a:spLocks/>
          </p:cNvSpPr>
          <p:nvPr/>
        </p:nvSpPr>
        <p:spPr>
          <a:xfrm>
            <a:off x="578470" y="1722904"/>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データを取得</a:t>
            </a:r>
            <a:endParaRPr lang="en-US" altLang="ja-JP" sz="1700" b="1" dirty="0">
              <a:latin typeface="Yu Gothic" panose="020B0400000000000000" pitchFamily="34" charset="-128"/>
              <a:ea typeface="Yu Gothic" panose="020B0400000000000000" pitchFamily="34" charset="-128"/>
            </a:endParaRPr>
          </a:p>
        </p:txBody>
      </p:sp>
      <p:sp>
        <p:nvSpPr>
          <p:cNvPr id="47" name="正方形/長方形 46">
            <a:extLst>
              <a:ext uri="{FF2B5EF4-FFF2-40B4-BE49-F238E27FC236}">
                <a16:creationId xmlns:a16="http://schemas.microsoft.com/office/drawing/2014/main" id="{F1C4F997-7987-CBD3-0225-48C5F47A75AF}"/>
              </a:ext>
            </a:extLst>
          </p:cNvPr>
          <p:cNvSpPr/>
          <p:nvPr/>
        </p:nvSpPr>
        <p:spPr>
          <a:xfrm>
            <a:off x="578470" y="5473113"/>
            <a:ext cx="4628532" cy="540748"/>
          </a:xfrm>
          <a:prstGeom prst="rect">
            <a:avLst/>
          </a:prstGeom>
          <a:solidFill>
            <a:srgbClr val="62929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a:extLst>
              <a:ext uri="{FF2B5EF4-FFF2-40B4-BE49-F238E27FC236}">
                <a16:creationId xmlns:a16="http://schemas.microsoft.com/office/drawing/2014/main" id="{97D55B36-C73C-4434-8A8E-8A0B8C44EE46}"/>
              </a:ext>
            </a:extLst>
          </p:cNvPr>
          <p:cNvSpPr txBox="1">
            <a:spLocks/>
          </p:cNvSpPr>
          <p:nvPr/>
        </p:nvSpPr>
        <p:spPr>
          <a:xfrm>
            <a:off x="582333" y="5544980"/>
            <a:ext cx="4628532"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solidFill>
                  <a:schemeClr val="bg1"/>
                </a:solidFill>
                <a:latin typeface="Yu Gothic" panose="020B0400000000000000" pitchFamily="34" charset="-128"/>
                <a:ea typeface="Yu Gothic" panose="020B0400000000000000" pitchFamily="34" charset="-128"/>
              </a:rPr>
              <a:t> ⑤ </a:t>
            </a:r>
            <a:r>
              <a:rPr lang="ja-JP" altLang="en-US" sz="1700" b="1">
                <a:solidFill>
                  <a:schemeClr val="bg1"/>
                </a:solidFill>
                <a:latin typeface="Yu Gothic" panose="020B0400000000000000" pitchFamily="34" charset="-128"/>
                <a:ea typeface="Yu Gothic" panose="020B0400000000000000" pitchFamily="34" charset="-128"/>
              </a:rPr>
              <a:t>論理エラーを推定</a:t>
            </a:r>
            <a:endParaRPr lang="en-US" altLang="ja-JP" sz="1700" b="1" dirty="0">
              <a:solidFill>
                <a:schemeClr val="bg1"/>
              </a:solidFill>
              <a:latin typeface="Yu Gothic" panose="020B0400000000000000" pitchFamily="34" charset="-128"/>
              <a:ea typeface="Yu Gothic" panose="020B0400000000000000" pitchFamily="34" charset="-128"/>
            </a:endParaRPr>
          </a:p>
        </p:txBody>
      </p:sp>
      <p:sp>
        <p:nvSpPr>
          <p:cNvPr id="14" name="四角形吹き出し 13">
            <a:extLst>
              <a:ext uri="{FF2B5EF4-FFF2-40B4-BE49-F238E27FC236}">
                <a16:creationId xmlns:a16="http://schemas.microsoft.com/office/drawing/2014/main" id="{AB67545E-C5C0-8AEB-F1FD-3983D6306A22}"/>
              </a:ext>
            </a:extLst>
          </p:cNvPr>
          <p:cNvSpPr/>
          <p:nvPr/>
        </p:nvSpPr>
        <p:spPr>
          <a:xfrm rot="5400000">
            <a:off x="6679265" y="998988"/>
            <a:ext cx="4163349" cy="5669930"/>
          </a:xfrm>
          <a:prstGeom prst="wedgeRectCallout">
            <a:avLst>
              <a:gd name="adj1" fmla="val -41118"/>
              <a:gd name="adj2" fmla="val 37113"/>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0698053D-7E45-4E1E-D455-684F80A92EEB}"/>
              </a:ext>
            </a:extLst>
          </p:cNvPr>
          <p:cNvSpPr txBox="1">
            <a:spLocks/>
          </p:cNvSpPr>
          <p:nvPr/>
        </p:nvSpPr>
        <p:spPr>
          <a:xfrm>
            <a:off x="6274030" y="2145284"/>
            <a:ext cx="5001337" cy="866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300"/>
              </a:lnSpc>
            </a:pPr>
            <a:r>
              <a:rPr lang="ja-JP" altLang="en-US" sz="2200" b="1">
                <a:latin typeface="Yu Gothic" panose="020B0400000000000000" pitchFamily="34" charset="-128"/>
                <a:ea typeface="Yu Gothic" panose="020B0400000000000000" pitchFamily="34" charset="-128"/>
              </a:rPr>
              <a:t>データセットとの類似度を算出して</a:t>
            </a:r>
            <a:endParaRPr lang="en-US" altLang="ja-JP" sz="2200" b="1" dirty="0">
              <a:latin typeface="Yu Gothic" panose="020B0400000000000000" pitchFamily="34" charset="-128"/>
              <a:ea typeface="Yu Gothic" panose="020B0400000000000000" pitchFamily="34" charset="-128"/>
            </a:endParaRPr>
          </a:p>
          <a:p>
            <a:pPr>
              <a:lnSpc>
                <a:spcPts val="2300"/>
              </a:lnSpc>
            </a:pPr>
            <a:r>
              <a:rPr lang="ja-JP" altLang="en-US" sz="2200" b="1">
                <a:latin typeface="Yu Gothic" panose="020B0400000000000000" pitchFamily="34" charset="-128"/>
                <a:ea typeface="Yu Gothic" panose="020B0400000000000000" pitchFamily="34" charset="-128"/>
              </a:rPr>
              <a:t>論理エラーを推定</a:t>
            </a:r>
            <a:endParaRPr lang="en-US" altLang="ja-JP" sz="2200" b="1" dirty="0">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D972CEA6-7695-AC49-4FC3-2F34950B0928}"/>
              </a:ext>
            </a:extLst>
          </p:cNvPr>
          <p:cNvSpPr/>
          <p:nvPr/>
        </p:nvSpPr>
        <p:spPr>
          <a:xfrm>
            <a:off x="6274030" y="1989582"/>
            <a:ext cx="5001337" cy="106680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8141D60A-9BD6-9CC0-7A13-36B3F62BB70A}"/>
              </a:ext>
            </a:extLst>
          </p:cNvPr>
          <p:cNvCxnSpPr>
            <a:cxnSpLocks/>
          </p:cNvCxnSpPr>
          <p:nvPr/>
        </p:nvCxnSpPr>
        <p:spPr>
          <a:xfrm flipH="1">
            <a:off x="5201934" y="5730298"/>
            <a:ext cx="724040" cy="0"/>
          </a:xfrm>
          <a:prstGeom prst="line">
            <a:avLst/>
          </a:prstGeom>
          <a:ln w="57150">
            <a:solidFill>
              <a:srgbClr val="629299"/>
            </a:solidFill>
            <a:prstDash val="sysDot"/>
          </a:ln>
        </p:spPr>
        <p:style>
          <a:lnRef idx="3">
            <a:schemeClr val="dk1"/>
          </a:lnRef>
          <a:fillRef idx="0">
            <a:schemeClr val="dk1"/>
          </a:fillRef>
          <a:effectRef idx="2">
            <a:schemeClr val="dk1"/>
          </a:effectRef>
          <a:fontRef idx="minor">
            <a:schemeClr val="tx1"/>
          </a:fontRef>
        </p:style>
      </p:cxnSp>
      <p:sp>
        <p:nvSpPr>
          <p:cNvPr id="23" name="テキスト ボックス 22">
            <a:extLst>
              <a:ext uri="{FF2B5EF4-FFF2-40B4-BE49-F238E27FC236}">
                <a16:creationId xmlns:a16="http://schemas.microsoft.com/office/drawing/2014/main" id="{02104024-12D4-864E-4751-A176CDFB2452}"/>
              </a:ext>
            </a:extLst>
          </p:cNvPr>
          <p:cNvSpPr txBox="1"/>
          <p:nvPr/>
        </p:nvSpPr>
        <p:spPr>
          <a:xfrm>
            <a:off x="6870706" y="5026382"/>
            <a:ext cx="970402" cy="338554"/>
          </a:xfrm>
          <a:prstGeom prst="rect">
            <a:avLst/>
          </a:prstGeom>
          <a:solidFill>
            <a:schemeClr val="bg1"/>
          </a:solidFill>
        </p:spPr>
        <p:txBody>
          <a:bodyPr wrap="square" rtlCol="0">
            <a:spAutoFit/>
          </a:bodyPr>
          <a:lstStyle/>
          <a:p>
            <a:r>
              <a:rPr lang="ja-JP" altLang="en-US" sz="1600" b="1">
                <a:latin typeface="Yu Gothic" panose="020B0400000000000000" pitchFamily="34" charset="-128"/>
                <a:ea typeface="Yu Gothic" panose="020B0400000000000000" pitchFamily="34" charset="-128"/>
              </a:rPr>
              <a:t>検証用</a:t>
            </a:r>
            <a:endParaRPr kumimoji="1" lang="ja-JP" altLang="en-US" sz="1600" b="1">
              <a:latin typeface="Yu Gothic" panose="020B0400000000000000" pitchFamily="34" charset="-128"/>
              <a:ea typeface="Yu Gothic" panose="020B0400000000000000" pitchFamily="34" charset="-128"/>
            </a:endParaRPr>
          </a:p>
        </p:txBody>
      </p:sp>
      <p:pic>
        <p:nvPicPr>
          <p:cNvPr id="24" name="図 23">
            <a:extLst>
              <a:ext uri="{FF2B5EF4-FFF2-40B4-BE49-F238E27FC236}">
                <a16:creationId xmlns:a16="http://schemas.microsoft.com/office/drawing/2014/main" id="{656C0172-32BE-2E6F-5013-E6E63BE008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6733894" y="3646653"/>
            <a:ext cx="1107214" cy="1339416"/>
          </a:xfrm>
          <a:prstGeom prst="rect">
            <a:avLst/>
          </a:prstGeom>
        </p:spPr>
      </p:pic>
      <p:sp>
        <p:nvSpPr>
          <p:cNvPr id="25" name="右矢印 24">
            <a:extLst>
              <a:ext uri="{FF2B5EF4-FFF2-40B4-BE49-F238E27FC236}">
                <a16:creationId xmlns:a16="http://schemas.microsoft.com/office/drawing/2014/main" id="{00832ECA-FB71-57D2-1525-EFC6BBA7417D}"/>
              </a:ext>
            </a:extLst>
          </p:cNvPr>
          <p:cNvSpPr/>
          <p:nvPr/>
        </p:nvSpPr>
        <p:spPr>
          <a:xfrm>
            <a:off x="8342064" y="4179435"/>
            <a:ext cx="212971" cy="26482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AE95A42E-9083-6B5D-C46A-CC93E4996D84}"/>
              </a:ext>
            </a:extLst>
          </p:cNvPr>
          <p:cNvSpPr txBox="1"/>
          <p:nvPr/>
        </p:nvSpPr>
        <p:spPr>
          <a:xfrm>
            <a:off x="8997241" y="3994447"/>
            <a:ext cx="2031325" cy="740139"/>
          </a:xfrm>
          <a:prstGeom prst="rect">
            <a:avLst/>
          </a:prstGeom>
          <a:solidFill>
            <a:schemeClr val="bg1"/>
          </a:solidFill>
        </p:spPr>
        <p:txBody>
          <a:bodyPr wrap="none" rtlCol="0">
            <a:spAutoFit/>
          </a:bodyPr>
          <a:lstStyle/>
          <a:p>
            <a:pPr>
              <a:lnSpc>
                <a:spcPts val="2560"/>
              </a:lnSpc>
            </a:pPr>
            <a:r>
              <a:rPr kumimoji="1" lang="ja-JP" altLang="en-US" b="1">
                <a:latin typeface="Yu Gothic" panose="020B0400000000000000" pitchFamily="34" charset="-128"/>
                <a:ea typeface="Yu Gothic" panose="020B0400000000000000" pitchFamily="34" charset="-128"/>
              </a:rPr>
              <a:t>どの解法の</a:t>
            </a:r>
            <a:endParaRPr kumimoji="1" lang="en-US" altLang="ja-JP" b="1" dirty="0">
              <a:latin typeface="Yu Gothic" panose="020B0400000000000000" pitchFamily="34" charset="-128"/>
              <a:ea typeface="Yu Gothic" panose="020B0400000000000000" pitchFamily="34" charset="-128"/>
            </a:endParaRPr>
          </a:p>
          <a:p>
            <a:pPr>
              <a:lnSpc>
                <a:spcPts val="2560"/>
              </a:lnSpc>
            </a:pPr>
            <a:r>
              <a:rPr kumimoji="1" lang="ja-JP" altLang="en-US" b="1">
                <a:latin typeface="Yu Gothic" panose="020B0400000000000000" pitchFamily="34" charset="-128"/>
                <a:ea typeface="Yu Gothic" panose="020B0400000000000000" pitchFamily="34" charset="-128"/>
              </a:rPr>
              <a:t>どんな論理エラー</a:t>
            </a:r>
          </a:p>
        </p:txBody>
      </p:sp>
      <p:sp>
        <p:nvSpPr>
          <p:cNvPr id="9" name="日付プレースホルダー 4">
            <a:extLst>
              <a:ext uri="{FF2B5EF4-FFF2-40B4-BE49-F238E27FC236}">
                <a16:creationId xmlns:a16="http://schemas.microsoft.com/office/drawing/2014/main" id="{32EAD43F-7E27-4E24-73EC-F62A7DDEA01B}"/>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1" name="スライド番号プレースホルダー 5">
            <a:extLst>
              <a:ext uri="{FF2B5EF4-FFF2-40B4-BE49-F238E27FC236}">
                <a16:creationId xmlns:a16="http://schemas.microsoft.com/office/drawing/2014/main" id="{78BCC229-9DDA-9080-CB80-B3166189D128}"/>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19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2" name="フッター プレースホルダー 6">
            <a:extLst>
              <a:ext uri="{FF2B5EF4-FFF2-40B4-BE49-F238E27FC236}">
                <a16:creationId xmlns:a16="http://schemas.microsoft.com/office/drawing/2014/main" id="{63C54C22-D2DD-D7DC-4078-EF477C01BFAB}"/>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33" name="グループ化 32">
            <a:extLst>
              <a:ext uri="{FF2B5EF4-FFF2-40B4-BE49-F238E27FC236}">
                <a16:creationId xmlns:a16="http://schemas.microsoft.com/office/drawing/2014/main" id="{F44CBB64-3EDE-5769-E3BF-C998A6095815}"/>
              </a:ext>
            </a:extLst>
          </p:cNvPr>
          <p:cNvGrpSpPr/>
          <p:nvPr/>
        </p:nvGrpSpPr>
        <p:grpSpPr>
          <a:xfrm>
            <a:off x="451557" y="163454"/>
            <a:ext cx="2486626" cy="276236"/>
            <a:chOff x="1047553" y="1885269"/>
            <a:chExt cx="2345100" cy="241705"/>
          </a:xfrm>
          <a:solidFill>
            <a:srgbClr val="C2D3D0"/>
          </a:solidFill>
        </p:grpSpPr>
        <p:sp>
          <p:nvSpPr>
            <p:cNvPr id="36" name="フリーフォーム 35">
              <a:extLst>
                <a:ext uri="{FF2B5EF4-FFF2-40B4-BE49-F238E27FC236}">
                  <a16:creationId xmlns:a16="http://schemas.microsoft.com/office/drawing/2014/main" id="{0C4ABE39-3C32-1486-79A8-F0B42CE140CA}"/>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EFEFDCFD-092E-4DAB-5502-A350EF298DA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8" name="フリーフォーム 37">
            <a:extLst>
              <a:ext uri="{FF2B5EF4-FFF2-40B4-BE49-F238E27FC236}">
                <a16:creationId xmlns:a16="http://schemas.microsoft.com/office/drawing/2014/main" id="{404DC7E9-70BE-C690-069E-A1292762D891}"/>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40" name="フリーフォーム 39">
            <a:extLst>
              <a:ext uri="{FF2B5EF4-FFF2-40B4-BE49-F238E27FC236}">
                <a16:creationId xmlns:a16="http://schemas.microsoft.com/office/drawing/2014/main" id="{DE009AF7-753D-48C2-34BB-2BEA9440C5A7}"/>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42" name="フリーフォーム 41">
            <a:extLst>
              <a:ext uri="{FF2B5EF4-FFF2-40B4-BE49-F238E27FC236}">
                <a16:creationId xmlns:a16="http://schemas.microsoft.com/office/drawing/2014/main" id="{6869BECD-CEDE-03AA-8D4B-86C7D79D5408}"/>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3" name="フリーフォーム 42">
            <a:extLst>
              <a:ext uri="{FF2B5EF4-FFF2-40B4-BE49-F238E27FC236}">
                <a16:creationId xmlns:a16="http://schemas.microsoft.com/office/drawing/2014/main" id="{896AAF37-86DA-7410-7E88-9C42AA1AD2CD}"/>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44" name="フリーフォーム 43">
            <a:extLst>
              <a:ext uri="{FF2B5EF4-FFF2-40B4-BE49-F238E27FC236}">
                <a16:creationId xmlns:a16="http://schemas.microsoft.com/office/drawing/2014/main" id="{9B71BDDB-7342-8207-1C04-1C9631700E49}"/>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2447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1.</a:t>
            </a:r>
            <a:r>
              <a:rPr lang="ja-JP" altLang="en-US" sz="3600" b="1">
                <a:solidFill>
                  <a:schemeClr val="bg1"/>
                </a:solidFill>
                <a:latin typeface="Yu Gothic" panose="020B0400000000000000" pitchFamily="34" charset="-128"/>
                <a:ea typeface="Yu Gothic" panose="020B0400000000000000" pitchFamily="34" charset="-128"/>
              </a:rPr>
              <a:t>　はじめに</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6C5D467E-9DAC-4450-2C22-D1E3F6AFA67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BA270691-4CE0-6F29-C4EC-8589898E863D}"/>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53D2324B-8C4C-9B76-DF96-9E5AA2C7F518}"/>
              </a:ext>
            </a:extLst>
          </p:cNvPr>
          <p:cNvSpPr>
            <a:spLocks noGrp="1"/>
          </p:cNvSpPr>
          <p:nvPr>
            <p:ph type="ftr" sz="quarter" idx="11"/>
          </p:nvPr>
        </p:nvSpPr>
        <p:spPr>
          <a:xfrm>
            <a:off x="3807877"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2537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3.</a:t>
            </a:r>
            <a:r>
              <a:rPr lang="ja-JP" altLang="en-US" sz="3600" b="1">
                <a:solidFill>
                  <a:schemeClr val="bg1"/>
                </a:solidFill>
                <a:latin typeface="Yu Gothic" panose="020B0400000000000000" pitchFamily="34" charset="-128"/>
                <a:ea typeface="Yu Gothic" panose="020B0400000000000000" pitchFamily="34" charset="-128"/>
              </a:rPr>
              <a:t>　ソースコード間の類似度算出</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40918FD7-2CA5-F416-935A-F150114D7238}"/>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34F6ACD9-E006-4EA4-C6AC-D33C1CA2244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20</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280FF183-DD5E-3BE8-1BA8-1DF9894B0E1F}"/>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50442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右矢印 48">
            <a:extLst>
              <a:ext uri="{FF2B5EF4-FFF2-40B4-BE49-F238E27FC236}">
                <a16:creationId xmlns:a16="http://schemas.microsoft.com/office/drawing/2014/main" id="{75A29652-EE93-CEB7-38E1-1EA52D82F1C0}"/>
              </a:ext>
            </a:extLst>
          </p:cNvPr>
          <p:cNvSpPr/>
          <p:nvPr/>
        </p:nvSpPr>
        <p:spPr>
          <a:xfrm>
            <a:off x="2313521" y="3935585"/>
            <a:ext cx="7583661" cy="206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3-1. </a:t>
            </a:r>
            <a:r>
              <a:rPr lang="ja-JP" altLang="en-US" sz="2800" b="1">
                <a:solidFill>
                  <a:schemeClr val="bg1"/>
                </a:solidFill>
                <a:latin typeface="Yu Gothic" panose="020B0400000000000000" pitchFamily="34" charset="-128"/>
                <a:ea typeface="Yu Gothic" panose="020B0400000000000000" pitchFamily="34" charset="-128"/>
              </a:rPr>
              <a:t>類似度算出の概要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pic>
        <p:nvPicPr>
          <p:cNvPr id="7" name="図 6">
            <a:extLst>
              <a:ext uri="{FF2B5EF4-FFF2-40B4-BE49-F238E27FC236}">
                <a16:creationId xmlns:a16="http://schemas.microsoft.com/office/drawing/2014/main" id="{3CFF9612-09AF-3159-6B9F-E5C708D1047E}"/>
              </a:ext>
            </a:extLst>
          </p:cNvPr>
          <p:cNvPicPr>
            <a:picLocks noChangeAspect="1"/>
          </p:cNvPicPr>
          <p:nvPr/>
        </p:nvPicPr>
        <p:blipFill>
          <a:blip r:embed="rId3"/>
          <a:stretch>
            <a:fillRect/>
          </a:stretch>
        </p:blipFill>
        <p:spPr>
          <a:xfrm>
            <a:off x="878982" y="4603664"/>
            <a:ext cx="1063820" cy="1260825"/>
          </a:xfrm>
          <a:prstGeom prst="rect">
            <a:avLst/>
          </a:prstGeom>
        </p:spPr>
      </p:pic>
      <p:pic>
        <p:nvPicPr>
          <p:cNvPr id="9" name="図 8">
            <a:extLst>
              <a:ext uri="{FF2B5EF4-FFF2-40B4-BE49-F238E27FC236}">
                <a16:creationId xmlns:a16="http://schemas.microsoft.com/office/drawing/2014/main" id="{E01D9AF1-67F0-3639-E7E6-1FFCE2BB3779}"/>
              </a:ext>
            </a:extLst>
          </p:cNvPr>
          <p:cNvPicPr>
            <a:picLocks noChangeAspect="1"/>
          </p:cNvPicPr>
          <p:nvPr/>
        </p:nvPicPr>
        <p:blipFill>
          <a:blip r:embed="rId4"/>
          <a:stretch>
            <a:fillRect/>
          </a:stretch>
        </p:blipFill>
        <p:spPr>
          <a:xfrm>
            <a:off x="4005900" y="4619293"/>
            <a:ext cx="1073420" cy="1266217"/>
          </a:xfrm>
          <a:prstGeom prst="rect">
            <a:avLst/>
          </a:prstGeom>
        </p:spPr>
      </p:pic>
      <p:pic>
        <p:nvPicPr>
          <p:cNvPr id="16" name="図 15">
            <a:extLst>
              <a:ext uri="{FF2B5EF4-FFF2-40B4-BE49-F238E27FC236}">
                <a16:creationId xmlns:a16="http://schemas.microsoft.com/office/drawing/2014/main" id="{82ED66C2-9D9F-8898-9130-A41F8D82EF75}"/>
              </a:ext>
            </a:extLst>
          </p:cNvPr>
          <p:cNvPicPr>
            <a:picLocks noChangeAspect="1"/>
          </p:cNvPicPr>
          <p:nvPr/>
        </p:nvPicPr>
        <p:blipFill>
          <a:blip r:embed="rId5"/>
          <a:stretch>
            <a:fillRect/>
          </a:stretch>
        </p:blipFill>
        <p:spPr>
          <a:xfrm>
            <a:off x="7133810" y="4619293"/>
            <a:ext cx="1064458" cy="1266218"/>
          </a:xfrm>
          <a:prstGeom prst="rect">
            <a:avLst/>
          </a:prstGeom>
        </p:spPr>
      </p:pic>
      <p:pic>
        <p:nvPicPr>
          <p:cNvPr id="21" name="図 20">
            <a:extLst>
              <a:ext uri="{FF2B5EF4-FFF2-40B4-BE49-F238E27FC236}">
                <a16:creationId xmlns:a16="http://schemas.microsoft.com/office/drawing/2014/main" id="{AC947D16-41A0-7AF5-2D05-282A1BDC9888}"/>
              </a:ext>
            </a:extLst>
          </p:cNvPr>
          <p:cNvPicPr>
            <a:picLocks noChangeAspect="1"/>
          </p:cNvPicPr>
          <p:nvPr/>
        </p:nvPicPr>
        <p:blipFill>
          <a:blip r:embed="rId6"/>
          <a:stretch>
            <a:fillRect/>
          </a:stretch>
        </p:blipFill>
        <p:spPr>
          <a:xfrm>
            <a:off x="10261666" y="4536883"/>
            <a:ext cx="1063820" cy="1394386"/>
          </a:xfrm>
          <a:prstGeom prst="rect">
            <a:avLst/>
          </a:prstGeom>
        </p:spPr>
      </p:pic>
      <p:sp>
        <p:nvSpPr>
          <p:cNvPr id="22" name="正方形/長方形 21">
            <a:extLst>
              <a:ext uri="{FF2B5EF4-FFF2-40B4-BE49-F238E27FC236}">
                <a16:creationId xmlns:a16="http://schemas.microsoft.com/office/drawing/2014/main" id="{7B433A9C-B31F-6926-A65C-D733D00D233B}"/>
              </a:ext>
            </a:extLst>
          </p:cNvPr>
          <p:cNvSpPr/>
          <p:nvPr/>
        </p:nvSpPr>
        <p:spPr>
          <a:xfrm>
            <a:off x="514499"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コンテンツ プレースホルダー 2">
            <a:extLst>
              <a:ext uri="{FF2B5EF4-FFF2-40B4-BE49-F238E27FC236}">
                <a16:creationId xmlns:a16="http://schemas.microsoft.com/office/drawing/2014/main" id="{E21D278E-2B39-3AC6-880A-9FD780F560FF}"/>
              </a:ext>
            </a:extLst>
          </p:cNvPr>
          <p:cNvSpPr txBox="1">
            <a:spLocks/>
          </p:cNvSpPr>
          <p:nvPr/>
        </p:nvSpPr>
        <p:spPr>
          <a:xfrm>
            <a:off x="508264"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C</a:t>
            </a:r>
            <a:r>
              <a:rPr lang="ja-JP" altLang="en-US" sz="2000" b="1">
                <a:latin typeface="Yu Gothic" panose="020B0400000000000000" pitchFamily="34" charset="-128"/>
                <a:ea typeface="Yu Gothic" panose="020B0400000000000000" pitchFamily="34" charset="-128"/>
              </a:rPr>
              <a:t>ファイル</a:t>
            </a:r>
            <a:endParaRPr lang="en-US" altLang="ja-JP" sz="2000" b="1" dirty="0">
              <a:latin typeface="Yu Gothic" panose="020B0400000000000000" pitchFamily="34" charset="-128"/>
              <a:ea typeface="Yu Gothic" panose="020B0400000000000000" pitchFamily="34" charset="-128"/>
            </a:endParaRPr>
          </a:p>
        </p:txBody>
      </p:sp>
      <p:sp>
        <p:nvSpPr>
          <p:cNvPr id="27" name="正方形/長方形 26">
            <a:extLst>
              <a:ext uri="{FF2B5EF4-FFF2-40B4-BE49-F238E27FC236}">
                <a16:creationId xmlns:a16="http://schemas.microsoft.com/office/drawing/2014/main" id="{BD2D5D1B-8A2F-E224-0AF5-7FC8C0BA7BEF}"/>
              </a:ext>
            </a:extLst>
          </p:cNvPr>
          <p:cNvSpPr/>
          <p:nvPr/>
        </p:nvSpPr>
        <p:spPr>
          <a:xfrm>
            <a:off x="3639982" y="3774726"/>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正方形/長方形 38">
            <a:extLst>
              <a:ext uri="{FF2B5EF4-FFF2-40B4-BE49-F238E27FC236}">
                <a16:creationId xmlns:a16="http://schemas.microsoft.com/office/drawing/2014/main" id="{0609BE12-BCA9-454C-7BCB-13D2246BE537}"/>
              </a:ext>
            </a:extLst>
          </p:cNvPr>
          <p:cNvSpPr/>
          <p:nvPr/>
        </p:nvSpPr>
        <p:spPr>
          <a:xfrm>
            <a:off x="6765465" y="3782013"/>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正方形/長方形 44">
            <a:extLst>
              <a:ext uri="{FF2B5EF4-FFF2-40B4-BE49-F238E27FC236}">
                <a16:creationId xmlns:a16="http://schemas.microsoft.com/office/drawing/2014/main" id="{F075F61A-D66C-5CDD-D05C-D5F404F64B6A}"/>
              </a:ext>
            </a:extLst>
          </p:cNvPr>
          <p:cNvSpPr/>
          <p:nvPr/>
        </p:nvSpPr>
        <p:spPr>
          <a:xfrm>
            <a:off x="9890947"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コンテンツ プレースホルダー 2">
            <a:extLst>
              <a:ext uri="{FF2B5EF4-FFF2-40B4-BE49-F238E27FC236}">
                <a16:creationId xmlns:a16="http://schemas.microsoft.com/office/drawing/2014/main" id="{482EEA15-3C33-08A6-D80B-3F6B87273C78}"/>
              </a:ext>
            </a:extLst>
          </p:cNvPr>
          <p:cNvSpPr txBox="1">
            <a:spLocks/>
          </p:cNvSpPr>
          <p:nvPr/>
        </p:nvSpPr>
        <p:spPr>
          <a:xfrm>
            <a:off x="3639982"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抽象構文木</a:t>
            </a:r>
            <a:endParaRPr lang="en-US" altLang="ja-JP" sz="2000" b="1" dirty="0">
              <a:latin typeface="Yu Gothic" panose="020B0400000000000000" pitchFamily="34" charset="-128"/>
              <a:ea typeface="Yu Gothic" panose="020B0400000000000000" pitchFamily="34" charset="-128"/>
            </a:endParaRPr>
          </a:p>
        </p:txBody>
      </p:sp>
      <p:sp>
        <p:nvSpPr>
          <p:cNvPr id="47" name="コンテンツ プレースホルダー 2">
            <a:extLst>
              <a:ext uri="{FF2B5EF4-FFF2-40B4-BE49-F238E27FC236}">
                <a16:creationId xmlns:a16="http://schemas.microsoft.com/office/drawing/2014/main" id="{28B63D06-0331-4E6D-6960-77E996DEE823}"/>
              </a:ext>
            </a:extLst>
          </p:cNvPr>
          <p:cNvSpPr txBox="1">
            <a:spLocks/>
          </p:cNvSpPr>
          <p:nvPr/>
        </p:nvSpPr>
        <p:spPr>
          <a:xfrm>
            <a:off x="6763411"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トークン列</a:t>
            </a:r>
            <a:endParaRPr lang="en-US" altLang="ja-JP" sz="2000" b="1" dirty="0">
              <a:latin typeface="Yu Gothic" panose="020B0400000000000000" pitchFamily="34" charset="-128"/>
              <a:ea typeface="Yu Gothic" panose="020B0400000000000000" pitchFamily="34" charset="-128"/>
            </a:endParaRPr>
          </a:p>
        </p:txBody>
      </p:sp>
      <p:sp>
        <p:nvSpPr>
          <p:cNvPr id="48" name="コンテンツ プレースホルダー 2">
            <a:extLst>
              <a:ext uri="{FF2B5EF4-FFF2-40B4-BE49-F238E27FC236}">
                <a16:creationId xmlns:a16="http://schemas.microsoft.com/office/drawing/2014/main" id="{4FFD0E6C-179A-4788-3409-86C7556CA6EF}"/>
              </a:ext>
            </a:extLst>
          </p:cNvPr>
          <p:cNvSpPr txBox="1">
            <a:spLocks/>
          </p:cNvSpPr>
          <p:nvPr/>
        </p:nvSpPr>
        <p:spPr>
          <a:xfrm>
            <a:off x="9897183" y="385726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類似度</a:t>
            </a:r>
            <a:endParaRPr lang="en-US" altLang="ja-JP" sz="2000" b="1" dirty="0">
              <a:latin typeface="Yu Gothic" panose="020B0400000000000000" pitchFamily="34" charset="-128"/>
              <a:ea typeface="Yu Gothic" panose="020B0400000000000000" pitchFamily="34" charset="-128"/>
            </a:endParaRPr>
          </a:p>
        </p:txBody>
      </p:sp>
      <p:sp>
        <p:nvSpPr>
          <p:cNvPr id="56" name="コンテンツ プレースホルダー 2">
            <a:extLst>
              <a:ext uri="{FF2B5EF4-FFF2-40B4-BE49-F238E27FC236}">
                <a16:creationId xmlns:a16="http://schemas.microsoft.com/office/drawing/2014/main" id="{9126EDE0-23F2-DF27-0427-55C121BDB7BD}"/>
              </a:ext>
            </a:extLst>
          </p:cNvPr>
          <p:cNvSpPr txBox="1">
            <a:spLocks/>
          </p:cNvSpPr>
          <p:nvPr/>
        </p:nvSpPr>
        <p:spPr>
          <a:xfrm>
            <a:off x="2046251" y="3181061"/>
            <a:ext cx="1805257" cy="452244"/>
          </a:xfrm>
          <a:prstGeom prst="rect">
            <a:avLst/>
          </a:prstGeom>
          <a:ln w="38100">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solidFill>
                  <a:srgbClr val="629299"/>
                </a:solidFill>
                <a:latin typeface="Yu Gothic" panose="020B0400000000000000" pitchFamily="34" charset="-128"/>
                <a:ea typeface="Yu Gothic" panose="020B0400000000000000" pitchFamily="34" charset="-128"/>
              </a:rPr>
              <a:t>コンパイル</a:t>
            </a:r>
            <a:endParaRPr lang="en-US" altLang="ja-JP" sz="2000" b="1" dirty="0">
              <a:solidFill>
                <a:srgbClr val="629299"/>
              </a:solidFill>
              <a:latin typeface="Yu Gothic" panose="020B0400000000000000" pitchFamily="34" charset="-128"/>
              <a:ea typeface="Yu Gothic" panose="020B0400000000000000" pitchFamily="34" charset="-128"/>
            </a:endParaRPr>
          </a:p>
        </p:txBody>
      </p:sp>
      <p:sp>
        <p:nvSpPr>
          <p:cNvPr id="60" name="テキスト ボックス 59">
            <a:extLst>
              <a:ext uri="{FF2B5EF4-FFF2-40B4-BE49-F238E27FC236}">
                <a16:creationId xmlns:a16="http://schemas.microsoft.com/office/drawing/2014/main" id="{FF7F6681-E487-757C-E05C-BFF809930874}"/>
              </a:ext>
            </a:extLst>
          </p:cNvPr>
          <p:cNvSpPr txBox="1"/>
          <p:nvPr/>
        </p:nvSpPr>
        <p:spPr>
          <a:xfrm rot="5400000">
            <a:off x="2677010" y="3492808"/>
            <a:ext cx="543740" cy="523220"/>
          </a:xfrm>
          <a:prstGeom prst="rect">
            <a:avLst/>
          </a:prstGeom>
          <a:no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61" name="テキスト ボックス 60">
            <a:extLst>
              <a:ext uri="{FF2B5EF4-FFF2-40B4-BE49-F238E27FC236}">
                <a16:creationId xmlns:a16="http://schemas.microsoft.com/office/drawing/2014/main" id="{63F74DE0-5CC1-DFDF-6645-E6622917A862}"/>
              </a:ext>
            </a:extLst>
          </p:cNvPr>
          <p:cNvSpPr txBox="1"/>
          <p:nvPr/>
        </p:nvSpPr>
        <p:spPr>
          <a:xfrm rot="5400000">
            <a:off x="5817998" y="3492542"/>
            <a:ext cx="543740" cy="523220"/>
          </a:xfrm>
          <a:prstGeom prst="rect">
            <a:avLst/>
          </a:prstGeom>
          <a:no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62" name="コンテンツ プレースホルダー 2">
            <a:extLst>
              <a:ext uri="{FF2B5EF4-FFF2-40B4-BE49-F238E27FC236}">
                <a16:creationId xmlns:a16="http://schemas.microsoft.com/office/drawing/2014/main" id="{A61C831E-8A18-F3E0-BE24-A2EA43F77EDF}"/>
              </a:ext>
            </a:extLst>
          </p:cNvPr>
          <p:cNvSpPr txBox="1">
            <a:spLocks/>
          </p:cNvSpPr>
          <p:nvPr/>
        </p:nvSpPr>
        <p:spPr>
          <a:xfrm>
            <a:off x="5199597" y="3181061"/>
            <a:ext cx="1805257" cy="452244"/>
          </a:xfrm>
          <a:prstGeom prst="rect">
            <a:avLst/>
          </a:prstGeom>
          <a:ln w="38100">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solidFill>
                  <a:srgbClr val="629299"/>
                </a:solidFill>
                <a:latin typeface="Yu Gothic" panose="020B0400000000000000" pitchFamily="34" charset="-128"/>
                <a:ea typeface="Yu Gothic" panose="020B0400000000000000" pitchFamily="34" charset="-128"/>
              </a:rPr>
              <a:t>変換</a:t>
            </a:r>
            <a:endParaRPr lang="en-US" altLang="ja-JP" sz="2000" b="1" dirty="0">
              <a:solidFill>
                <a:srgbClr val="629299"/>
              </a:solidFill>
              <a:latin typeface="Yu Gothic" panose="020B0400000000000000" pitchFamily="34" charset="-128"/>
              <a:ea typeface="Yu Gothic" panose="020B0400000000000000" pitchFamily="34" charset="-128"/>
            </a:endParaRPr>
          </a:p>
        </p:txBody>
      </p:sp>
      <p:sp>
        <p:nvSpPr>
          <p:cNvPr id="66" name="コンテンツ プレースホルダー 2">
            <a:extLst>
              <a:ext uri="{FF2B5EF4-FFF2-40B4-BE49-F238E27FC236}">
                <a16:creationId xmlns:a16="http://schemas.microsoft.com/office/drawing/2014/main" id="{1F549E22-6C91-2C66-F38F-CD2FEF2DA008}"/>
              </a:ext>
            </a:extLst>
          </p:cNvPr>
          <p:cNvSpPr txBox="1">
            <a:spLocks/>
          </p:cNvSpPr>
          <p:nvPr/>
        </p:nvSpPr>
        <p:spPr>
          <a:xfrm>
            <a:off x="508264" y="1751359"/>
            <a:ext cx="11187941" cy="43273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b="1">
                <a:latin typeface="Yu Gothic" panose="020B0400000000000000" pitchFamily="34" charset="-128"/>
                <a:ea typeface="Yu Gothic" panose="020B0400000000000000" pitchFamily="34" charset="-128"/>
              </a:rPr>
              <a:t>ソースコードを比べる際に</a:t>
            </a:r>
            <a:r>
              <a:rPr lang="en-US" altLang="ja-JP" b="1"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プログラムの構造で比較できるような変換が必要</a:t>
            </a:r>
            <a:endParaRPr lang="en-US" altLang="ja-JP" b="1" u="sng" dirty="0">
              <a:latin typeface="Yu Gothic" panose="020B0400000000000000" pitchFamily="34" charset="-128"/>
              <a:ea typeface="Yu Gothic" panose="020B0400000000000000" pitchFamily="34" charset="-128"/>
            </a:endParaRPr>
          </a:p>
          <a:p>
            <a:pPr>
              <a:lnSpc>
                <a:spcPts val="3000"/>
              </a:lnSpc>
            </a:pP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学習者ごとに変数・関数名に細かな表記の違いがあったり</a:t>
            </a: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意味のないコードが混在することがあるため</a:t>
            </a:r>
            <a:endParaRPr lang="en-US" altLang="ja-JP" sz="1800" b="1" dirty="0">
              <a:latin typeface="Yu Gothic" panose="020B0400000000000000" pitchFamily="34" charset="-128"/>
              <a:ea typeface="Yu Gothic" panose="020B0400000000000000" pitchFamily="34" charset="-128"/>
            </a:endParaRPr>
          </a:p>
          <a:p>
            <a:pPr>
              <a:lnSpc>
                <a:spcPts val="3200"/>
              </a:lnSpc>
            </a:pPr>
            <a:endParaRPr lang="ja-JP" altLang="en-US">
              <a:solidFill>
                <a:srgbClr val="629299"/>
              </a:solidFill>
              <a:latin typeface="Yu Gothic" panose="020B0400000000000000" pitchFamily="34" charset="-128"/>
              <a:ea typeface="Yu Gothic" panose="020B0400000000000000" pitchFamily="34" charset="-128"/>
            </a:endParaRPr>
          </a:p>
        </p:txBody>
      </p:sp>
      <p:sp>
        <p:nvSpPr>
          <p:cNvPr id="8" name="正方形/長方形 7">
            <a:extLst>
              <a:ext uri="{FF2B5EF4-FFF2-40B4-BE49-F238E27FC236}">
                <a16:creationId xmlns:a16="http://schemas.microsoft.com/office/drawing/2014/main" id="{C93CF70A-251C-BFE0-3057-0F4A4088FDFC}"/>
              </a:ext>
            </a:extLst>
          </p:cNvPr>
          <p:cNvSpPr/>
          <p:nvPr/>
        </p:nvSpPr>
        <p:spPr>
          <a:xfrm>
            <a:off x="508264" y="1633084"/>
            <a:ext cx="11175472" cy="1196392"/>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495A454D-8C75-74EF-22B6-F1B1C266696D}"/>
              </a:ext>
            </a:extLst>
          </p:cNvPr>
          <p:cNvGrpSpPr/>
          <p:nvPr/>
        </p:nvGrpSpPr>
        <p:grpSpPr>
          <a:xfrm>
            <a:off x="451557" y="163454"/>
            <a:ext cx="2486626" cy="276236"/>
            <a:chOff x="1047553" y="1885269"/>
            <a:chExt cx="2345100" cy="241705"/>
          </a:xfrm>
          <a:solidFill>
            <a:srgbClr val="C2D3D0"/>
          </a:solidFill>
        </p:grpSpPr>
        <p:sp>
          <p:nvSpPr>
            <p:cNvPr id="11" name="フリーフォーム 10">
              <a:extLst>
                <a:ext uri="{FF2B5EF4-FFF2-40B4-BE49-F238E27FC236}">
                  <a16:creationId xmlns:a16="http://schemas.microsoft.com/office/drawing/2014/main" id="{CB350FBC-79E2-2414-CB8F-37D118C711A7}"/>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2" name="フリーフォーム 11">
              <a:extLst>
                <a:ext uri="{FF2B5EF4-FFF2-40B4-BE49-F238E27FC236}">
                  <a16:creationId xmlns:a16="http://schemas.microsoft.com/office/drawing/2014/main" id="{72D86DCA-0763-80D2-605D-DC5ED0C15E96}"/>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3" name="フリーフォーム 12">
            <a:extLst>
              <a:ext uri="{FF2B5EF4-FFF2-40B4-BE49-F238E27FC236}">
                <a16:creationId xmlns:a16="http://schemas.microsoft.com/office/drawing/2014/main" id="{2FE04F9D-793A-72F4-34AF-F431431DC33A}"/>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DC1B96AD-0123-B25C-319F-B09EFBAB5F4F}"/>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1A06846C-6D74-68AE-EAFA-8C88D4AF1401}"/>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548F6E8D-3E9B-8B75-513B-867D1C2E61A3}"/>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17617754-04AC-6A25-BA3E-625EC5B877C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707257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3-2. </a:t>
            </a:r>
            <a:r>
              <a:rPr lang="ja-JP" altLang="en-US" sz="2800" b="1">
                <a:solidFill>
                  <a:schemeClr val="bg1"/>
                </a:solidFill>
                <a:latin typeface="Yu Gothic" panose="020B0400000000000000" pitchFamily="34" charset="-128"/>
                <a:ea typeface="Yu Gothic" panose="020B0400000000000000" pitchFamily="34" charset="-128"/>
              </a:rPr>
              <a:t>抽象構文木の生成</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44" name="右矢印 43">
            <a:extLst>
              <a:ext uri="{FF2B5EF4-FFF2-40B4-BE49-F238E27FC236}">
                <a16:creationId xmlns:a16="http://schemas.microsoft.com/office/drawing/2014/main" id="{3DE32DAD-C080-269D-BB93-FC2D3E4B071C}"/>
              </a:ext>
            </a:extLst>
          </p:cNvPr>
          <p:cNvSpPr/>
          <p:nvPr/>
        </p:nvSpPr>
        <p:spPr>
          <a:xfrm>
            <a:off x="8576957" y="3935585"/>
            <a:ext cx="1320225" cy="206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a:extLst>
              <a:ext uri="{FF2B5EF4-FFF2-40B4-BE49-F238E27FC236}">
                <a16:creationId xmlns:a16="http://schemas.microsoft.com/office/drawing/2014/main" id="{7D2B14A8-D9E9-9699-48B5-474013E3FB92}"/>
              </a:ext>
            </a:extLst>
          </p:cNvPr>
          <p:cNvPicPr>
            <a:picLocks noChangeAspect="1"/>
          </p:cNvPicPr>
          <p:nvPr/>
        </p:nvPicPr>
        <p:blipFill>
          <a:blip r:embed="rId3"/>
          <a:stretch>
            <a:fillRect/>
          </a:stretch>
        </p:blipFill>
        <p:spPr>
          <a:xfrm>
            <a:off x="878982" y="4603664"/>
            <a:ext cx="1063820" cy="1260825"/>
          </a:xfrm>
          <a:prstGeom prst="rect">
            <a:avLst/>
          </a:prstGeom>
        </p:spPr>
      </p:pic>
      <p:pic>
        <p:nvPicPr>
          <p:cNvPr id="57" name="図 56">
            <a:extLst>
              <a:ext uri="{FF2B5EF4-FFF2-40B4-BE49-F238E27FC236}">
                <a16:creationId xmlns:a16="http://schemas.microsoft.com/office/drawing/2014/main" id="{72988366-F490-B42D-887F-5809758F8C28}"/>
              </a:ext>
            </a:extLst>
          </p:cNvPr>
          <p:cNvPicPr>
            <a:picLocks noChangeAspect="1"/>
          </p:cNvPicPr>
          <p:nvPr/>
        </p:nvPicPr>
        <p:blipFill>
          <a:blip r:embed="rId4"/>
          <a:stretch>
            <a:fillRect/>
          </a:stretch>
        </p:blipFill>
        <p:spPr>
          <a:xfrm>
            <a:off x="4005900" y="4619293"/>
            <a:ext cx="1073420" cy="1266217"/>
          </a:xfrm>
          <a:prstGeom prst="rect">
            <a:avLst/>
          </a:prstGeom>
        </p:spPr>
      </p:pic>
      <p:pic>
        <p:nvPicPr>
          <p:cNvPr id="58" name="図 57">
            <a:extLst>
              <a:ext uri="{FF2B5EF4-FFF2-40B4-BE49-F238E27FC236}">
                <a16:creationId xmlns:a16="http://schemas.microsoft.com/office/drawing/2014/main" id="{45EF15EC-4BE0-6173-6902-164E7EFA975E}"/>
              </a:ext>
            </a:extLst>
          </p:cNvPr>
          <p:cNvPicPr>
            <a:picLocks noChangeAspect="1"/>
          </p:cNvPicPr>
          <p:nvPr/>
        </p:nvPicPr>
        <p:blipFill>
          <a:blip r:embed="rId5"/>
          <a:stretch>
            <a:fillRect/>
          </a:stretch>
        </p:blipFill>
        <p:spPr>
          <a:xfrm>
            <a:off x="7133810" y="4619293"/>
            <a:ext cx="1064458" cy="1266218"/>
          </a:xfrm>
          <a:prstGeom prst="rect">
            <a:avLst/>
          </a:prstGeom>
        </p:spPr>
      </p:pic>
      <p:pic>
        <p:nvPicPr>
          <p:cNvPr id="59" name="図 58">
            <a:extLst>
              <a:ext uri="{FF2B5EF4-FFF2-40B4-BE49-F238E27FC236}">
                <a16:creationId xmlns:a16="http://schemas.microsoft.com/office/drawing/2014/main" id="{7B81490D-3CCF-5B6A-FBD5-053713DCA4CC}"/>
              </a:ext>
            </a:extLst>
          </p:cNvPr>
          <p:cNvPicPr>
            <a:picLocks noChangeAspect="1"/>
          </p:cNvPicPr>
          <p:nvPr/>
        </p:nvPicPr>
        <p:blipFill>
          <a:blip r:embed="rId6"/>
          <a:stretch>
            <a:fillRect/>
          </a:stretch>
        </p:blipFill>
        <p:spPr>
          <a:xfrm>
            <a:off x="10261666" y="4536883"/>
            <a:ext cx="1063820" cy="1394386"/>
          </a:xfrm>
          <a:prstGeom prst="rect">
            <a:avLst/>
          </a:prstGeom>
        </p:spPr>
      </p:pic>
      <p:sp>
        <p:nvSpPr>
          <p:cNvPr id="63" name="正方形/長方形 62">
            <a:extLst>
              <a:ext uri="{FF2B5EF4-FFF2-40B4-BE49-F238E27FC236}">
                <a16:creationId xmlns:a16="http://schemas.microsoft.com/office/drawing/2014/main" id="{4C42CF06-1190-AAE4-8A80-30F775BF2866}"/>
              </a:ext>
            </a:extLst>
          </p:cNvPr>
          <p:cNvSpPr/>
          <p:nvPr/>
        </p:nvSpPr>
        <p:spPr>
          <a:xfrm>
            <a:off x="514499"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コンテンツ プレースホルダー 2">
            <a:extLst>
              <a:ext uri="{FF2B5EF4-FFF2-40B4-BE49-F238E27FC236}">
                <a16:creationId xmlns:a16="http://schemas.microsoft.com/office/drawing/2014/main" id="{BFEA8BA6-CBE2-3CB1-863A-2FD023542CFD}"/>
              </a:ext>
            </a:extLst>
          </p:cNvPr>
          <p:cNvSpPr txBox="1">
            <a:spLocks/>
          </p:cNvSpPr>
          <p:nvPr/>
        </p:nvSpPr>
        <p:spPr>
          <a:xfrm>
            <a:off x="508264"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C</a:t>
            </a:r>
            <a:r>
              <a:rPr lang="ja-JP" altLang="en-US" sz="2000" b="1">
                <a:latin typeface="Yu Gothic" panose="020B0400000000000000" pitchFamily="34" charset="-128"/>
                <a:ea typeface="Yu Gothic" panose="020B0400000000000000" pitchFamily="34" charset="-128"/>
              </a:rPr>
              <a:t>ファイル</a:t>
            </a:r>
            <a:endParaRPr lang="en-US" altLang="ja-JP" sz="2000" b="1" dirty="0">
              <a:latin typeface="Yu Gothic" panose="020B0400000000000000" pitchFamily="34" charset="-128"/>
              <a:ea typeface="Yu Gothic" panose="020B0400000000000000" pitchFamily="34" charset="-128"/>
            </a:endParaRPr>
          </a:p>
        </p:txBody>
      </p:sp>
      <p:sp>
        <p:nvSpPr>
          <p:cNvPr id="65" name="正方形/長方形 64">
            <a:extLst>
              <a:ext uri="{FF2B5EF4-FFF2-40B4-BE49-F238E27FC236}">
                <a16:creationId xmlns:a16="http://schemas.microsoft.com/office/drawing/2014/main" id="{FCC07E7F-69CC-1F0B-3CED-2DCEB186D485}"/>
              </a:ext>
            </a:extLst>
          </p:cNvPr>
          <p:cNvSpPr/>
          <p:nvPr/>
        </p:nvSpPr>
        <p:spPr>
          <a:xfrm>
            <a:off x="3639982" y="3774726"/>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7D31600C-208F-63DD-8B59-8BECE4B42CCA}"/>
              </a:ext>
            </a:extLst>
          </p:cNvPr>
          <p:cNvSpPr/>
          <p:nvPr/>
        </p:nvSpPr>
        <p:spPr>
          <a:xfrm>
            <a:off x="6765465" y="3782013"/>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9B81DCC-3F81-1450-2F62-C431FBD43ABE}"/>
              </a:ext>
            </a:extLst>
          </p:cNvPr>
          <p:cNvSpPr/>
          <p:nvPr/>
        </p:nvSpPr>
        <p:spPr>
          <a:xfrm>
            <a:off x="9890947"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コンテンツ プレースホルダー 2">
            <a:extLst>
              <a:ext uri="{FF2B5EF4-FFF2-40B4-BE49-F238E27FC236}">
                <a16:creationId xmlns:a16="http://schemas.microsoft.com/office/drawing/2014/main" id="{E290CEB9-E5C8-9C7E-E7D9-19A97224632B}"/>
              </a:ext>
            </a:extLst>
          </p:cNvPr>
          <p:cNvSpPr txBox="1">
            <a:spLocks/>
          </p:cNvSpPr>
          <p:nvPr/>
        </p:nvSpPr>
        <p:spPr>
          <a:xfrm>
            <a:off x="3639982"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抽象構文木</a:t>
            </a:r>
            <a:endParaRPr lang="en-US" altLang="ja-JP" sz="2000" b="1" dirty="0">
              <a:latin typeface="Yu Gothic" panose="020B0400000000000000" pitchFamily="34" charset="-128"/>
              <a:ea typeface="Yu Gothic" panose="020B0400000000000000" pitchFamily="34" charset="-128"/>
            </a:endParaRPr>
          </a:p>
        </p:txBody>
      </p:sp>
      <p:sp>
        <p:nvSpPr>
          <p:cNvPr id="70" name="コンテンツ プレースホルダー 2">
            <a:extLst>
              <a:ext uri="{FF2B5EF4-FFF2-40B4-BE49-F238E27FC236}">
                <a16:creationId xmlns:a16="http://schemas.microsoft.com/office/drawing/2014/main" id="{3792A94C-EF19-0371-F811-26A1998AA77B}"/>
              </a:ext>
            </a:extLst>
          </p:cNvPr>
          <p:cNvSpPr txBox="1">
            <a:spLocks/>
          </p:cNvSpPr>
          <p:nvPr/>
        </p:nvSpPr>
        <p:spPr>
          <a:xfrm>
            <a:off x="6763411"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トークン列</a:t>
            </a:r>
            <a:endParaRPr lang="en-US" altLang="ja-JP" sz="2000" b="1" dirty="0">
              <a:latin typeface="Yu Gothic" panose="020B0400000000000000" pitchFamily="34" charset="-128"/>
              <a:ea typeface="Yu Gothic" panose="020B0400000000000000" pitchFamily="34" charset="-128"/>
            </a:endParaRPr>
          </a:p>
        </p:txBody>
      </p:sp>
      <p:sp>
        <p:nvSpPr>
          <p:cNvPr id="71" name="コンテンツ プレースホルダー 2">
            <a:extLst>
              <a:ext uri="{FF2B5EF4-FFF2-40B4-BE49-F238E27FC236}">
                <a16:creationId xmlns:a16="http://schemas.microsoft.com/office/drawing/2014/main" id="{45A6286B-1574-D235-27FD-F9DFA3C27D62}"/>
              </a:ext>
            </a:extLst>
          </p:cNvPr>
          <p:cNvSpPr txBox="1">
            <a:spLocks/>
          </p:cNvSpPr>
          <p:nvPr/>
        </p:nvSpPr>
        <p:spPr>
          <a:xfrm>
            <a:off x="9897183" y="385726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類似度</a:t>
            </a:r>
            <a:endParaRPr lang="en-US" altLang="ja-JP" sz="2000" b="1" dirty="0">
              <a:latin typeface="Yu Gothic" panose="020B0400000000000000" pitchFamily="34" charset="-128"/>
              <a:ea typeface="Yu Gothic" panose="020B0400000000000000" pitchFamily="34" charset="-128"/>
            </a:endParaRPr>
          </a:p>
        </p:txBody>
      </p:sp>
      <p:sp>
        <p:nvSpPr>
          <p:cNvPr id="73" name="テキスト ボックス 72">
            <a:extLst>
              <a:ext uri="{FF2B5EF4-FFF2-40B4-BE49-F238E27FC236}">
                <a16:creationId xmlns:a16="http://schemas.microsoft.com/office/drawing/2014/main" id="{3670361E-0569-3CF3-A201-A6D25D413121}"/>
              </a:ext>
            </a:extLst>
          </p:cNvPr>
          <p:cNvSpPr txBox="1"/>
          <p:nvPr/>
        </p:nvSpPr>
        <p:spPr>
          <a:xfrm rot="5400000">
            <a:off x="2302203" y="3171685"/>
            <a:ext cx="1261885" cy="523220"/>
          </a:xfrm>
          <a:prstGeom prst="rect">
            <a:avLst/>
          </a:prstGeom>
          <a:noFill/>
        </p:spPr>
        <p:txBody>
          <a:bodyPr wrap="none" rtlCol="0">
            <a:spAutoFit/>
          </a:bodyPr>
          <a:lstStyle/>
          <a:p>
            <a:pPr algn="ctr"/>
            <a:r>
              <a:rPr kumimoji="1" lang="en-US" altLang="ja-JP" sz="2800" b="1" dirty="0">
                <a:solidFill>
                  <a:srgbClr val="EFCE7B"/>
                </a:solidFill>
                <a:latin typeface="Yu Gothic" panose="020B0400000000000000" pitchFamily="34" charset="-128"/>
                <a:ea typeface="Yu Gothic" panose="020B0400000000000000" pitchFamily="34" charset="-128"/>
              </a:rPr>
              <a:t>………</a:t>
            </a:r>
            <a:endParaRPr kumimoji="1" lang="ja-JP" altLang="en-US" sz="2800" b="1">
              <a:solidFill>
                <a:srgbClr val="EFCE7B"/>
              </a:solidFill>
              <a:latin typeface="Yu Gothic" panose="020B0400000000000000" pitchFamily="34" charset="-128"/>
              <a:ea typeface="Yu Gothic" panose="020B0400000000000000" pitchFamily="34" charset="-128"/>
            </a:endParaRPr>
          </a:p>
        </p:txBody>
      </p:sp>
      <p:sp>
        <p:nvSpPr>
          <p:cNvPr id="76" name="右矢印 75">
            <a:extLst>
              <a:ext uri="{FF2B5EF4-FFF2-40B4-BE49-F238E27FC236}">
                <a16:creationId xmlns:a16="http://schemas.microsoft.com/office/drawing/2014/main" id="{3DE66FE3-AF68-FA65-E92D-71545F345296}"/>
              </a:ext>
            </a:extLst>
          </p:cNvPr>
          <p:cNvSpPr/>
          <p:nvPr/>
        </p:nvSpPr>
        <p:spPr>
          <a:xfrm>
            <a:off x="2313522" y="3935585"/>
            <a:ext cx="1326460" cy="206516"/>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65F9CF7D-CFD2-710E-A52E-A6B560524FEB}"/>
              </a:ext>
            </a:extLst>
          </p:cNvPr>
          <p:cNvSpPr/>
          <p:nvPr/>
        </p:nvSpPr>
        <p:spPr>
          <a:xfrm>
            <a:off x="508264" y="1633084"/>
            <a:ext cx="11175472" cy="1196392"/>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コンテンツ プレースホルダー 2">
            <a:extLst>
              <a:ext uri="{FF2B5EF4-FFF2-40B4-BE49-F238E27FC236}">
                <a16:creationId xmlns:a16="http://schemas.microsoft.com/office/drawing/2014/main" id="{6C315520-B14D-D36F-E106-3441DFF64908}"/>
              </a:ext>
            </a:extLst>
          </p:cNvPr>
          <p:cNvSpPr txBox="1">
            <a:spLocks/>
          </p:cNvSpPr>
          <p:nvPr/>
        </p:nvSpPr>
        <p:spPr>
          <a:xfrm>
            <a:off x="508264" y="1751359"/>
            <a:ext cx="11187941" cy="43273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US" altLang="ja-JP" b="1" dirty="0">
                <a:latin typeface="Yu Gothic" panose="020B0400000000000000" pitchFamily="34" charset="-128"/>
                <a:ea typeface="Yu Gothic" panose="020B0400000000000000" pitchFamily="34" charset="-128"/>
              </a:rPr>
              <a:t>LLVM</a:t>
            </a:r>
            <a:r>
              <a:rPr lang="ja-JP" altLang="en-US" b="1">
                <a:latin typeface="Yu Gothic" panose="020B0400000000000000" pitchFamily="34" charset="-128"/>
                <a:ea typeface="Yu Gothic" panose="020B0400000000000000" pitchFamily="34" charset="-128"/>
              </a:rPr>
              <a:t>（</a:t>
            </a:r>
            <a:r>
              <a:rPr lang="en-US" altLang="ja-JP" b="1" dirty="0">
                <a:latin typeface="Yu Gothic" panose="020B0400000000000000" pitchFamily="34" charset="-128"/>
                <a:ea typeface="Yu Gothic" panose="020B0400000000000000" pitchFamily="34" charset="-128"/>
              </a:rPr>
              <a:t>Low Level Virtual Machine</a:t>
            </a:r>
            <a:r>
              <a:rPr lang="ja-JP" altLang="en-US" b="1">
                <a:latin typeface="Yu Gothic" panose="020B0400000000000000" pitchFamily="34" charset="-128"/>
                <a:ea typeface="Yu Gothic" panose="020B0400000000000000" pitchFamily="34" charset="-128"/>
              </a:rPr>
              <a:t>）を用いて</a:t>
            </a:r>
            <a:r>
              <a:rPr lang="ja-JP" altLang="en-US" b="1" u="sng">
                <a:latin typeface="Yu Gothic" panose="020B0400000000000000" pitchFamily="34" charset="-128"/>
                <a:ea typeface="Yu Gothic" panose="020B0400000000000000" pitchFamily="34" charset="-128"/>
              </a:rPr>
              <a:t>抽象構文木を生成</a:t>
            </a:r>
            <a:endParaRPr lang="en-US" altLang="ja-JP" b="1" u="sng" dirty="0">
              <a:latin typeface="Yu Gothic" panose="020B0400000000000000" pitchFamily="34" charset="-128"/>
              <a:ea typeface="Yu Gothic" panose="020B0400000000000000" pitchFamily="34" charset="-128"/>
            </a:endParaRPr>
          </a:p>
          <a:p>
            <a:pPr>
              <a:lnSpc>
                <a:spcPts val="3000"/>
              </a:lnSpc>
            </a:pP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類似度を算出する際に用いるノードと木構造のみを保持</a:t>
            </a: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その他は除去</a:t>
            </a:r>
            <a:endParaRPr lang="ja-JP" altLang="en-US">
              <a:solidFill>
                <a:srgbClr val="629299"/>
              </a:solidFill>
              <a:latin typeface="Yu Gothic" panose="020B0400000000000000" pitchFamily="34" charset="-128"/>
              <a:ea typeface="Yu Gothic" panose="020B0400000000000000" pitchFamily="34" charset="-128"/>
            </a:endParaRPr>
          </a:p>
        </p:txBody>
      </p:sp>
      <p:sp>
        <p:nvSpPr>
          <p:cNvPr id="81" name="右矢印 80">
            <a:extLst>
              <a:ext uri="{FF2B5EF4-FFF2-40B4-BE49-F238E27FC236}">
                <a16:creationId xmlns:a16="http://schemas.microsoft.com/office/drawing/2014/main" id="{DFAC5360-9345-8DF4-FC04-B18913464848}"/>
              </a:ext>
            </a:extLst>
          </p:cNvPr>
          <p:cNvSpPr/>
          <p:nvPr/>
        </p:nvSpPr>
        <p:spPr>
          <a:xfrm>
            <a:off x="5443185" y="3935585"/>
            <a:ext cx="1320225" cy="206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F2C8DED7-4C38-B6DB-95AF-5D780568F0AE}"/>
              </a:ext>
            </a:extLst>
          </p:cNvPr>
          <p:cNvGrpSpPr/>
          <p:nvPr/>
        </p:nvGrpSpPr>
        <p:grpSpPr>
          <a:xfrm>
            <a:off x="451557" y="163454"/>
            <a:ext cx="2486626" cy="276236"/>
            <a:chOff x="1047553" y="1885269"/>
            <a:chExt cx="2345100" cy="241705"/>
          </a:xfrm>
          <a:solidFill>
            <a:srgbClr val="C2D3D0"/>
          </a:solidFill>
        </p:grpSpPr>
        <p:sp>
          <p:nvSpPr>
            <p:cNvPr id="13" name="フリーフォーム 12">
              <a:extLst>
                <a:ext uri="{FF2B5EF4-FFF2-40B4-BE49-F238E27FC236}">
                  <a16:creationId xmlns:a16="http://schemas.microsoft.com/office/drawing/2014/main" id="{B7BED006-6B57-5BAC-6C25-8889D59C866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1B2ACFDA-75C2-BF40-B3E7-4CFF7F5436EF}"/>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5" name="フリーフォーム 14">
            <a:extLst>
              <a:ext uri="{FF2B5EF4-FFF2-40B4-BE49-F238E27FC236}">
                <a16:creationId xmlns:a16="http://schemas.microsoft.com/office/drawing/2014/main" id="{7A24E5F4-2382-8DA7-115F-FD860AAE0F29}"/>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0F056D13-9200-185D-7A89-EE36B1AAD645}"/>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8F520AFA-9F57-1AD0-FCB1-E1D4367FE00E}"/>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EC5C30DD-1102-243E-C701-703AEC597AC8}"/>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1FE8B91D-4C93-E69A-86C0-00354F0C8DF1}"/>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585211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3-3. </a:t>
            </a:r>
            <a:r>
              <a:rPr lang="ja-JP" altLang="en-US" sz="2800" b="1">
                <a:solidFill>
                  <a:schemeClr val="bg1"/>
                </a:solidFill>
                <a:latin typeface="Yu Gothic" panose="020B0400000000000000" pitchFamily="34" charset="-128"/>
                <a:ea typeface="Yu Gothic" panose="020B0400000000000000" pitchFamily="34" charset="-128"/>
              </a:rPr>
              <a:t>トークン列への変換</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4" name="右矢印 13">
            <a:extLst>
              <a:ext uri="{FF2B5EF4-FFF2-40B4-BE49-F238E27FC236}">
                <a16:creationId xmlns:a16="http://schemas.microsoft.com/office/drawing/2014/main" id="{84F310D5-3706-1392-E358-512660C0E94C}"/>
              </a:ext>
            </a:extLst>
          </p:cNvPr>
          <p:cNvSpPr/>
          <p:nvPr/>
        </p:nvSpPr>
        <p:spPr>
          <a:xfrm>
            <a:off x="8576957" y="3935585"/>
            <a:ext cx="1320225" cy="206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4CE678A0-599A-8F38-1385-F31D21E8F72F}"/>
              </a:ext>
            </a:extLst>
          </p:cNvPr>
          <p:cNvPicPr>
            <a:picLocks noChangeAspect="1"/>
          </p:cNvPicPr>
          <p:nvPr/>
        </p:nvPicPr>
        <p:blipFill>
          <a:blip r:embed="rId3"/>
          <a:stretch>
            <a:fillRect/>
          </a:stretch>
        </p:blipFill>
        <p:spPr>
          <a:xfrm>
            <a:off x="878982" y="4603664"/>
            <a:ext cx="1063820" cy="1260825"/>
          </a:xfrm>
          <a:prstGeom prst="rect">
            <a:avLst/>
          </a:prstGeom>
        </p:spPr>
      </p:pic>
      <p:pic>
        <p:nvPicPr>
          <p:cNvPr id="16" name="図 15">
            <a:extLst>
              <a:ext uri="{FF2B5EF4-FFF2-40B4-BE49-F238E27FC236}">
                <a16:creationId xmlns:a16="http://schemas.microsoft.com/office/drawing/2014/main" id="{26487D12-5A38-7990-F306-030960815BE3}"/>
              </a:ext>
            </a:extLst>
          </p:cNvPr>
          <p:cNvPicPr>
            <a:picLocks noChangeAspect="1"/>
          </p:cNvPicPr>
          <p:nvPr/>
        </p:nvPicPr>
        <p:blipFill>
          <a:blip r:embed="rId4"/>
          <a:stretch>
            <a:fillRect/>
          </a:stretch>
        </p:blipFill>
        <p:spPr>
          <a:xfrm>
            <a:off x="4005900" y="4619293"/>
            <a:ext cx="1073420" cy="1266217"/>
          </a:xfrm>
          <a:prstGeom prst="rect">
            <a:avLst/>
          </a:prstGeom>
        </p:spPr>
      </p:pic>
      <p:pic>
        <p:nvPicPr>
          <p:cNvPr id="17" name="図 16">
            <a:extLst>
              <a:ext uri="{FF2B5EF4-FFF2-40B4-BE49-F238E27FC236}">
                <a16:creationId xmlns:a16="http://schemas.microsoft.com/office/drawing/2014/main" id="{2BB5BB01-0DD5-3864-7E3D-A436C5D02B2E}"/>
              </a:ext>
            </a:extLst>
          </p:cNvPr>
          <p:cNvPicPr>
            <a:picLocks noChangeAspect="1"/>
          </p:cNvPicPr>
          <p:nvPr/>
        </p:nvPicPr>
        <p:blipFill>
          <a:blip r:embed="rId5"/>
          <a:stretch>
            <a:fillRect/>
          </a:stretch>
        </p:blipFill>
        <p:spPr>
          <a:xfrm>
            <a:off x="7133810" y="4619293"/>
            <a:ext cx="1064458" cy="1266218"/>
          </a:xfrm>
          <a:prstGeom prst="rect">
            <a:avLst/>
          </a:prstGeom>
        </p:spPr>
      </p:pic>
      <p:pic>
        <p:nvPicPr>
          <p:cNvPr id="18" name="図 17">
            <a:extLst>
              <a:ext uri="{FF2B5EF4-FFF2-40B4-BE49-F238E27FC236}">
                <a16:creationId xmlns:a16="http://schemas.microsoft.com/office/drawing/2014/main" id="{91DA18B7-AA90-3FB9-E93B-D4D784832754}"/>
              </a:ext>
            </a:extLst>
          </p:cNvPr>
          <p:cNvPicPr>
            <a:picLocks noChangeAspect="1"/>
          </p:cNvPicPr>
          <p:nvPr/>
        </p:nvPicPr>
        <p:blipFill>
          <a:blip r:embed="rId6"/>
          <a:stretch>
            <a:fillRect/>
          </a:stretch>
        </p:blipFill>
        <p:spPr>
          <a:xfrm>
            <a:off x="10261666" y="4536883"/>
            <a:ext cx="1063820" cy="1394386"/>
          </a:xfrm>
          <a:prstGeom prst="rect">
            <a:avLst/>
          </a:prstGeom>
        </p:spPr>
      </p:pic>
      <p:sp>
        <p:nvSpPr>
          <p:cNvPr id="19" name="正方形/長方形 18">
            <a:extLst>
              <a:ext uri="{FF2B5EF4-FFF2-40B4-BE49-F238E27FC236}">
                <a16:creationId xmlns:a16="http://schemas.microsoft.com/office/drawing/2014/main" id="{7C88E1EA-A9AF-995C-9499-14685D9DC4FA}"/>
              </a:ext>
            </a:extLst>
          </p:cNvPr>
          <p:cNvSpPr/>
          <p:nvPr/>
        </p:nvSpPr>
        <p:spPr>
          <a:xfrm>
            <a:off x="514499"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コンテンツ プレースホルダー 2">
            <a:extLst>
              <a:ext uri="{FF2B5EF4-FFF2-40B4-BE49-F238E27FC236}">
                <a16:creationId xmlns:a16="http://schemas.microsoft.com/office/drawing/2014/main" id="{1108AE3A-3B4F-FE4F-F027-82DBD63D383D}"/>
              </a:ext>
            </a:extLst>
          </p:cNvPr>
          <p:cNvSpPr txBox="1">
            <a:spLocks/>
          </p:cNvSpPr>
          <p:nvPr/>
        </p:nvSpPr>
        <p:spPr>
          <a:xfrm>
            <a:off x="508264"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C</a:t>
            </a:r>
            <a:r>
              <a:rPr lang="ja-JP" altLang="en-US" sz="2000" b="1">
                <a:latin typeface="Yu Gothic" panose="020B0400000000000000" pitchFamily="34" charset="-128"/>
                <a:ea typeface="Yu Gothic" panose="020B0400000000000000" pitchFamily="34" charset="-128"/>
              </a:rPr>
              <a:t>ファイル</a:t>
            </a:r>
            <a:endParaRPr lang="en-US" altLang="ja-JP" sz="2000" b="1" dirty="0">
              <a:latin typeface="Yu Gothic" panose="020B0400000000000000" pitchFamily="34" charset="-128"/>
              <a:ea typeface="Yu Gothic" panose="020B0400000000000000" pitchFamily="34" charset="-128"/>
            </a:endParaRPr>
          </a:p>
        </p:txBody>
      </p:sp>
      <p:sp>
        <p:nvSpPr>
          <p:cNvPr id="21" name="正方形/長方形 20">
            <a:extLst>
              <a:ext uri="{FF2B5EF4-FFF2-40B4-BE49-F238E27FC236}">
                <a16:creationId xmlns:a16="http://schemas.microsoft.com/office/drawing/2014/main" id="{D1EE1076-5DA8-B508-716E-EECD8A10B25F}"/>
              </a:ext>
            </a:extLst>
          </p:cNvPr>
          <p:cNvSpPr/>
          <p:nvPr/>
        </p:nvSpPr>
        <p:spPr>
          <a:xfrm>
            <a:off x="3639982" y="3774726"/>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2B05CB5C-8BC7-2301-C997-3D7C27D8D6B2}"/>
              </a:ext>
            </a:extLst>
          </p:cNvPr>
          <p:cNvSpPr/>
          <p:nvPr/>
        </p:nvSpPr>
        <p:spPr>
          <a:xfrm>
            <a:off x="6765465" y="3782013"/>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EFD586A0-BD3D-73B1-3853-6ADBFE44B80D}"/>
              </a:ext>
            </a:extLst>
          </p:cNvPr>
          <p:cNvSpPr/>
          <p:nvPr/>
        </p:nvSpPr>
        <p:spPr>
          <a:xfrm>
            <a:off x="9890947" y="377798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コンテンツ プレースホルダー 2">
            <a:extLst>
              <a:ext uri="{FF2B5EF4-FFF2-40B4-BE49-F238E27FC236}">
                <a16:creationId xmlns:a16="http://schemas.microsoft.com/office/drawing/2014/main" id="{54DB4210-5D25-BB03-42B1-7A1FBA099DED}"/>
              </a:ext>
            </a:extLst>
          </p:cNvPr>
          <p:cNvSpPr txBox="1">
            <a:spLocks/>
          </p:cNvSpPr>
          <p:nvPr/>
        </p:nvSpPr>
        <p:spPr>
          <a:xfrm>
            <a:off x="3639982"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抽象構文木</a:t>
            </a:r>
            <a:endParaRPr lang="en-US" altLang="ja-JP" sz="2000" b="1" dirty="0">
              <a:latin typeface="Yu Gothic" panose="020B0400000000000000" pitchFamily="34" charset="-128"/>
              <a:ea typeface="Yu Gothic" panose="020B0400000000000000" pitchFamily="34" charset="-128"/>
            </a:endParaRPr>
          </a:p>
        </p:txBody>
      </p:sp>
      <p:sp>
        <p:nvSpPr>
          <p:cNvPr id="25" name="コンテンツ プレースホルダー 2">
            <a:extLst>
              <a:ext uri="{FF2B5EF4-FFF2-40B4-BE49-F238E27FC236}">
                <a16:creationId xmlns:a16="http://schemas.microsoft.com/office/drawing/2014/main" id="{1327A835-22B2-2ADF-0629-3AF78A734454}"/>
              </a:ext>
            </a:extLst>
          </p:cNvPr>
          <p:cNvSpPr txBox="1">
            <a:spLocks/>
          </p:cNvSpPr>
          <p:nvPr/>
        </p:nvSpPr>
        <p:spPr>
          <a:xfrm>
            <a:off x="6763411" y="3849978"/>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トークン列</a:t>
            </a:r>
            <a:endParaRPr lang="en-US" altLang="ja-JP" sz="2000" b="1" dirty="0">
              <a:latin typeface="Yu Gothic" panose="020B0400000000000000" pitchFamily="34" charset="-128"/>
              <a:ea typeface="Yu Gothic" panose="020B0400000000000000" pitchFamily="34" charset="-128"/>
            </a:endParaRPr>
          </a:p>
        </p:txBody>
      </p:sp>
      <p:sp>
        <p:nvSpPr>
          <p:cNvPr id="26" name="コンテンツ プレースホルダー 2">
            <a:extLst>
              <a:ext uri="{FF2B5EF4-FFF2-40B4-BE49-F238E27FC236}">
                <a16:creationId xmlns:a16="http://schemas.microsoft.com/office/drawing/2014/main" id="{6B39FD49-772E-3C1C-BA07-E13BAB6AA562}"/>
              </a:ext>
            </a:extLst>
          </p:cNvPr>
          <p:cNvSpPr txBox="1">
            <a:spLocks/>
          </p:cNvSpPr>
          <p:nvPr/>
        </p:nvSpPr>
        <p:spPr>
          <a:xfrm>
            <a:off x="9897183" y="385726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類似度</a:t>
            </a:r>
            <a:endParaRPr lang="en-US" altLang="ja-JP" sz="2000" b="1" dirty="0">
              <a:latin typeface="Yu Gothic" panose="020B0400000000000000" pitchFamily="34" charset="-128"/>
              <a:ea typeface="Yu Gothic" panose="020B0400000000000000" pitchFamily="34" charset="-128"/>
            </a:endParaRPr>
          </a:p>
        </p:txBody>
      </p:sp>
      <p:sp>
        <p:nvSpPr>
          <p:cNvPr id="27" name="テキスト ボックス 26">
            <a:extLst>
              <a:ext uri="{FF2B5EF4-FFF2-40B4-BE49-F238E27FC236}">
                <a16:creationId xmlns:a16="http://schemas.microsoft.com/office/drawing/2014/main" id="{3D006A85-A9D2-D0BB-7E84-F4E5F7B27D04}"/>
              </a:ext>
            </a:extLst>
          </p:cNvPr>
          <p:cNvSpPr txBox="1"/>
          <p:nvPr/>
        </p:nvSpPr>
        <p:spPr>
          <a:xfrm rot="5400000">
            <a:off x="5438944" y="3171685"/>
            <a:ext cx="1261885" cy="523220"/>
          </a:xfrm>
          <a:prstGeom prst="rect">
            <a:avLst/>
          </a:prstGeom>
          <a:noFill/>
        </p:spPr>
        <p:txBody>
          <a:bodyPr wrap="none" rtlCol="0">
            <a:spAutoFit/>
          </a:bodyPr>
          <a:lstStyle/>
          <a:p>
            <a:pPr algn="ctr"/>
            <a:r>
              <a:rPr kumimoji="1" lang="en-US" altLang="ja-JP" sz="2800" b="1" dirty="0">
                <a:solidFill>
                  <a:srgbClr val="EFCE7B"/>
                </a:solidFill>
                <a:latin typeface="Yu Gothic" panose="020B0400000000000000" pitchFamily="34" charset="-128"/>
                <a:ea typeface="Yu Gothic" panose="020B0400000000000000" pitchFamily="34" charset="-128"/>
              </a:rPr>
              <a:t>………</a:t>
            </a:r>
            <a:endParaRPr kumimoji="1" lang="ja-JP" altLang="en-US" sz="2800" b="1">
              <a:solidFill>
                <a:srgbClr val="EFCE7B"/>
              </a:solidFill>
              <a:latin typeface="Yu Gothic" panose="020B0400000000000000" pitchFamily="34" charset="-128"/>
              <a:ea typeface="Yu Gothic" panose="020B0400000000000000" pitchFamily="34" charset="-128"/>
            </a:endParaRPr>
          </a:p>
        </p:txBody>
      </p:sp>
      <p:sp>
        <p:nvSpPr>
          <p:cNvPr id="28" name="右矢印 27">
            <a:extLst>
              <a:ext uri="{FF2B5EF4-FFF2-40B4-BE49-F238E27FC236}">
                <a16:creationId xmlns:a16="http://schemas.microsoft.com/office/drawing/2014/main" id="{702C7DBA-F92D-12AB-4C1D-1D05DD718DF7}"/>
              </a:ext>
            </a:extLst>
          </p:cNvPr>
          <p:cNvSpPr/>
          <p:nvPr/>
        </p:nvSpPr>
        <p:spPr>
          <a:xfrm>
            <a:off x="2313522" y="3935585"/>
            <a:ext cx="1326460" cy="206516"/>
          </a:xfrm>
          <a:prstGeom prst="rightArrow">
            <a:avLst>
              <a:gd name="adj1" fmla="val 35849"/>
              <a:gd name="adj2" fmla="val 88525"/>
            </a:avLst>
          </a:prstGeom>
          <a:solidFill>
            <a:srgbClr val="629299"/>
          </a:solidFill>
          <a:ln>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471A7D2-5CE0-8EDE-793F-178CCFF0D31A}"/>
              </a:ext>
            </a:extLst>
          </p:cNvPr>
          <p:cNvSpPr/>
          <p:nvPr/>
        </p:nvSpPr>
        <p:spPr>
          <a:xfrm>
            <a:off x="508264" y="1633084"/>
            <a:ext cx="11175472" cy="1196392"/>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コンテンツ プレースホルダー 2">
            <a:extLst>
              <a:ext uri="{FF2B5EF4-FFF2-40B4-BE49-F238E27FC236}">
                <a16:creationId xmlns:a16="http://schemas.microsoft.com/office/drawing/2014/main" id="{0E083D73-1DE7-637C-E405-BF244D80F127}"/>
              </a:ext>
            </a:extLst>
          </p:cNvPr>
          <p:cNvSpPr txBox="1">
            <a:spLocks/>
          </p:cNvSpPr>
          <p:nvPr/>
        </p:nvSpPr>
        <p:spPr>
          <a:xfrm>
            <a:off x="508264" y="1751359"/>
            <a:ext cx="11187941" cy="1078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b="1" u="sng">
                <a:latin typeface="Yu Gothic" panose="020B0400000000000000" pitchFamily="34" charset="-128"/>
                <a:ea typeface="Yu Gothic" panose="020B0400000000000000" pitchFamily="34" charset="-128"/>
              </a:rPr>
              <a:t>抽象構文木をトークン列に変換</a:t>
            </a:r>
            <a:endParaRPr lang="en-US" altLang="ja-JP" b="1" u="sng" dirty="0">
              <a:latin typeface="Yu Gothic" panose="020B0400000000000000" pitchFamily="34" charset="-128"/>
              <a:ea typeface="Yu Gothic" panose="020B0400000000000000" pitchFamily="34" charset="-128"/>
            </a:endParaRPr>
          </a:p>
          <a:p>
            <a:pPr>
              <a:lnSpc>
                <a:spcPts val="3000"/>
              </a:lnSpc>
            </a:pP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生成されたトークン列は表現が冗長なため</a:t>
            </a:r>
            <a:r>
              <a:rPr lang="en-US" altLang="ja-JP" sz="1800" b="1" dirty="0">
                <a:latin typeface="Yu Gothic" panose="020B0400000000000000" pitchFamily="34" charset="-128"/>
                <a:ea typeface="Yu Gothic" panose="020B0400000000000000" pitchFamily="34" charset="-128"/>
              </a:rPr>
              <a:t>, 4</a:t>
            </a:r>
            <a:r>
              <a:rPr lang="ja-JP" altLang="en-US" sz="1800" b="1">
                <a:latin typeface="Yu Gothic" panose="020B0400000000000000" pitchFamily="34" charset="-128"/>
                <a:ea typeface="Yu Gothic" panose="020B0400000000000000" pitchFamily="34" charset="-128"/>
              </a:rPr>
              <a:t>つの規則に従って圧縮</a:t>
            </a:r>
            <a:endParaRPr lang="ja-JP" altLang="en-US">
              <a:solidFill>
                <a:srgbClr val="629299"/>
              </a:solidFill>
              <a:latin typeface="Yu Gothic" panose="020B0400000000000000" pitchFamily="34" charset="-128"/>
              <a:ea typeface="Yu Gothic" panose="020B0400000000000000" pitchFamily="34" charset="-128"/>
            </a:endParaRPr>
          </a:p>
        </p:txBody>
      </p:sp>
      <p:sp>
        <p:nvSpPr>
          <p:cNvPr id="31" name="右矢印 30">
            <a:extLst>
              <a:ext uri="{FF2B5EF4-FFF2-40B4-BE49-F238E27FC236}">
                <a16:creationId xmlns:a16="http://schemas.microsoft.com/office/drawing/2014/main" id="{348D334B-96F6-6407-045B-E2241E939EBE}"/>
              </a:ext>
            </a:extLst>
          </p:cNvPr>
          <p:cNvSpPr/>
          <p:nvPr/>
        </p:nvSpPr>
        <p:spPr>
          <a:xfrm>
            <a:off x="5451474" y="3932974"/>
            <a:ext cx="1320225" cy="206516"/>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BB57B501-A2B9-53B0-EF8E-A9ACBB565051}"/>
              </a:ext>
            </a:extLst>
          </p:cNvPr>
          <p:cNvGrpSpPr/>
          <p:nvPr/>
        </p:nvGrpSpPr>
        <p:grpSpPr>
          <a:xfrm>
            <a:off x="451557" y="163454"/>
            <a:ext cx="2486626" cy="276236"/>
            <a:chOff x="1047553" y="1885269"/>
            <a:chExt cx="2345100" cy="241705"/>
          </a:xfrm>
          <a:solidFill>
            <a:srgbClr val="C2D3D0"/>
          </a:solidFill>
        </p:grpSpPr>
        <p:sp>
          <p:nvSpPr>
            <p:cNvPr id="13" name="フリーフォーム 12">
              <a:extLst>
                <a:ext uri="{FF2B5EF4-FFF2-40B4-BE49-F238E27FC236}">
                  <a16:creationId xmlns:a16="http://schemas.microsoft.com/office/drawing/2014/main" id="{53E82F76-D0D9-5835-A3E2-550290C6B77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6F84F836-C81A-DD11-5C27-B6D01D9A7A71}"/>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3" name="フリーフォーム 32">
            <a:extLst>
              <a:ext uri="{FF2B5EF4-FFF2-40B4-BE49-F238E27FC236}">
                <a16:creationId xmlns:a16="http://schemas.microsoft.com/office/drawing/2014/main" id="{C64C30AD-99DC-E7A3-C0CE-567F28E6A14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4" name="フリーフォーム 33">
            <a:extLst>
              <a:ext uri="{FF2B5EF4-FFF2-40B4-BE49-F238E27FC236}">
                <a16:creationId xmlns:a16="http://schemas.microsoft.com/office/drawing/2014/main" id="{2011C268-852E-CAA9-FD89-AE7C1FD67058}"/>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D46CBAFB-77AE-C09D-C316-40B1747F87A2}"/>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6" name="フリーフォーム 35">
            <a:extLst>
              <a:ext uri="{FF2B5EF4-FFF2-40B4-BE49-F238E27FC236}">
                <a16:creationId xmlns:a16="http://schemas.microsoft.com/office/drawing/2014/main" id="{292B026C-75A2-390A-B916-59B63E25D4DD}"/>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B7601EF5-B542-E828-F53D-4A2791DE919A}"/>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026305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77AD860-D867-10FF-6BED-55275061BB59}"/>
              </a:ext>
            </a:extLst>
          </p:cNvPr>
          <p:cNvSpPr/>
          <p:nvPr/>
        </p:nvSpPr>
        <p:spPr>
          <a:xfrm>
            <a:off x="451556" y="1586356"/>
            <a:ext cx="4980552" cy="83099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3-3. </a:t>
            </a:r>
            <a:r>
              <a:rPr lang="ja-JP" altLang="en-US" sz="2800" b="1">
                <a:solidFill>
                  <a:schemeClr val="bg1"/>
                </a:solidFill>
                <a:latin typeface="Yu Gothic" panose="020B0400000000000000" pitchFamily="34" charset="-128"/>
                <a:ea typeface="Yu Gothic" panose="020B0400000000000000" pitchFamily="34" charset="-128"/>
              </a:rPr>
              <a:t>トークン列への変換（</a:t>
            </a:r>
            <a:r>
              <a:rPr lang="en-US" altLang="ja-JP" sz="2800" b="1" dirty="0">
                <a:solidFill>
                  <a:schemeClr val="bg1"/>
                </a:solidFill>
                <a:latin typeface="Yu Gothic" panose="020B0400000000000000" pitchFamily="34" charset="-128"/>
                <a:ea typeface="Yu Gothic" panose="020B0400000000000000" pitchFamily="34" charset="-128"/>
              </a:rPr>
              <a:t>4</a:t>
            </a:r>
            <a:r>
              <a:rPr lang="ja-JP" altLang="en-US" sz="2800" b="1">
                <a:solidFill>
                  <a:schemeClr val="bg1"/>
                </a:solidFill>
                <a:latin typeface="Yu Gothic" panose="020B0400000000000000" pitchFamily="34" charset="-128"/>
                <a:ea typeface="Yu Gothic" panose="020B0400000000000000" pitchFamily="34" charset="-128"/>
              </a:rPr>
              <a:t>つの規則）</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24</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テキスト ボックス 6">
            <a:extLst>
              <a:ext uri="{FF2B5EF4-FFF2-40B4-BE49-F238E27FC236}">
                <a16:creationId xmlns:a16="http://schemas.microsoft.com/office/drawing/2014/main" id="{418FD79F-5CB3-F732-B095-861C58CC932C}"/>
              </a:ext>
            </a:extLst>
          </p:cNvPr>
          <p:cNvSpPr txBox="1"/>
          <p:nvPr/>
        </p:nvSpPr>
        <p:spPr>
          <a:xfrm>
            <a:off x="5432108" y="1586373"/>
            <a:ext cx="6308332"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[BinaryOp]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[BinaryOp]</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0675C9BB-0747-6621-47B7-D5FF73CF4F7B}"/>
              </a:ext>
            </a:extLst>
          </p:cNvPr>
          <p:cNvSpPr txBox="1"/>
          <p:nvPr/>
        </p:nvSpPr>
        <p:spPr>
          <a:xfrm>
            <a:off x="5432109" y="2709999"/>
            <a:ext cx="6308331"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[CStyleCastExpr]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[CallExpr]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[DeclRefExpr]</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[DeclRefExpr]</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9" name="テキスト ボックス 8">
            <a:extLst>
              <a:ext uri="{FF2B5EF4-FFF2-40B4-BE49-F238E27FC236}">
                <a16:creationId xmlns:a16="http://schemas.microsoft.com/office/drawing/2014/main" id="{2761A05D-34D7-45C3-C8F0-93ED0BC8C14D}"/>
              </a:ext>
            </a:extLst>
          </p:cNvPr>
          <p:cNvSpPr txBox="1"/>
          <p:nvPr/>
        </p:nvSpPr>
        <p:spPr>
          <a:xfrm>
            <a:off x="5432111" y="3833625"/>
            <a:ext cx="6308328" cy="830997"/>
          </a:xfrm>
          <a:prstGeom prst="rect">
            <a:avLst/>
          </a:prstGeom>
          <a:noFill/>
          <a:ln w="19050">
            <a:solidFill>
              <a:schemeClr val="tx1"/>
            </a:solidFill>
          </a:ln>
        </p:spPr>
        <p:txBody>
          <a:bodyPr wrap="square" rtlCol="0">
            <a:spAutoFit/>
          </a:bodyPr>
          <a:lstStyle/>
          <a:p>
            <a:pPr algn="ctr"/>
            <a:r>
              <a:rPr kumimoji="1" lang="en-US" altLang="ja-JP" sz="1600" dirty="0">
                <a:latin typeface="Consolas" panose="020B0609020204030204" pitchFamily="49" charset="0"/>
                <a:cs typeface="Consolas" panose="020B0609020204030204" pitchFamily="49" charset="0"/>
              </a:rPr>
              <a:t>[DeclStmt]</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[VarDecl]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[DeclRefExpr]</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[DeclStmt]</a:t>
            </a:r>
            <a:r>
              <a:rPr kumimoji="1" lang="en-US" altLang="ja-JP" sz="1600" baseline="-25000" dirty="0">
                <a:latin typeface="Consolas" panose="020B0609020204030204" pitchFamily="49" charset="0"/>
                <a:cs typeface="Consolas" panose="020B0609020204030204" pitchFamily="49" charset="0"/>
              </a:rPr>
              <a:t>2</a:t>
            </a:r>
            <a:r>
              <a:rPr lang="en-US" altLang="ja-JP" sz="1600" dirty="0">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3</a:t>
            </a:r>
            <a:endParaRPr kumimoji="1" lang="ja-JP" altLang="en-US" sz="1600" baseline="-25000">
              <a:latin typeface="Consolas" panose="020B0609020204030204" pitchFamily="49" charset="0"/>
              <a:cs typeface="Consolas" panose="020B0609020204030204" pitchFamily="49" charset="0"/>
            </a:endParaRPr>
          </a:p>
        </p:txBody>
      </p:sp>
      <p:sp>
        <p:nvSpPr>
          <p:cNvPr id="10" name="テキスト ボックス 9">
            <a:extLst>
              <a:ext uri="{FF2B5EF4-FFF2-40B4-BE49-F238E27FC236}">
                <a16:creationId xmlns:a16="http://schemas.microsoft.com/office/drawing/2014/main" id="{80415F4E-28E2-9ABF-622A-0AC36BE71BB2}"/>
              </a:ext>
            </a:extLst>
          </p:cNvPr>
          <p:cNvSpPr txBox="1"/>
          <p:nvPr/>
        </p:nvSpPr>
        <p:spPr>
          <a:xfrm>
            <a:off x="5432111" y="4957251"/>
            <a:ext cx="6308328" cy="861774"/>
          </a:xfrm>
          <a:prstGeom prst="rect">
            <a:avLst/>
          </a:prstGeom>
          <a:noFill/>
          <a:ln w="19050">
            <a:solidFill>
              <a:schemeClr val="tx1"/>
            </a:solidFill>
          </a:ln>
        </p:spPr>
        <p:txBody>
          <a:bodyPr wrap="square" rtlCol="0">
            <a:spAutoFit/>
          </a:bodyPr>
          <a:lstStyle/>
          <a:p>
            <a:pPr algn="ctr"/>
            <a:r>
              <a:rPr kumimoji="1" lang="en-US" altLang="ja-JP" dirty="0">
                <a:latin typeface="Consolas" panose="020B0609020204030204" pitchFamily="49" charset="0"/>
                <a:cs typeface="Consolas" panose="020B0609020204030204" pitchFamily="49" charset="0"/>
              </a:rPr>
              <a:t>[</a:t>
            </a:r>
            <a:r>
              <a:rPr kumimoji="1" lang="en-US" altLang="ja-JP" sz="1600" dirty="0">
                <a:latin typeface="Consolas" panose="020B0609020204030204" pitchFamily="49" charset="0"/>
                <a:cs typeface="Consolas" panose="020B0609020204030204" pitchFamily="49" charset="0"/>
              </a:rPr>
              <a:t>IntegerLiteral]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3</a:t>
            </a:r>
            <a:r>
              <a:rPr kumimoji="1" lang="en-US" altLang="ja-JP" sz="1600" dirty="0">
                <a:latin typeface="Consolas" panose="020B0609020204030204" pitchFamily="49" charset="0"/>
                <a:cs typeface="Consolas" panose="020B0609020204030204" pitchFamily="49" charset="0"/>
              </a:rPr>
              <a:t>[IntegerLiteral]</a:t>
            </a:r>
            <a:r>
              <a:rPr kumimoji="1" lang="en-US" altLang="ja-JP" sz="1600" baseline="-25000" dirty="0">
                <a:latin typeface="Consolas" panose="020B0609020204030204" pitchFamily="49" charset="0"/>
                <a:cs typeface="Consolas" panose="020B0609020204030204" pitchFamily="49" charset="0"/>
              </a:rPr>
              <a:t>1</a:t>
            </a:r>
            <a:r>
              <a:rPr kumimoji="1" lang="en-US" altLang="ja-JP" sz="1600" dirty="0">
                <a:latin typeface="Consolas" panose="020B0609020204030204" pitchFamily="49" charset="0"/>
                <a:cs typeface="Consolas" panose="020B0609020204030204" pitchFamily="49" charset="0"/>
              </a:rPr>
              <a:t>[LEVEL_UP]</a:t>
            </a:r>
            <a:r>
              <a:rPr kumimoji="1" lang="en-US" altLang="ja-JP" sz="1600" baseline="-25000" dirty="0">
                <a:latin typeface="Consolas" panose="020B0609020204030204" pitchFamily="49" charset="0"/>
                <a:cs typeface="Consolas" panose="020B0609020204030204" pitchFamily="49" charset="0"/>
              </a:rPr>
              <a:t>1</a:t>
            </a:r>
            <a:endParaRPr kumimoji="1" lang="ja-JP" altLang="en-US" sz="1600" baseline="-25000">
              <a:latin typeface="Consolas" panose="020B0609020204030204" pitchFamily="49" charset="0"/>
              <a:cs typeface="Consolas" panose="020B0609020204030204" pitchFamily="49" charset="0"/>
            </a:endParaRPr>
          </a:p>
          <a:p>
            <a:pPr algn="ctr"/>
            <a:r>
              <a:rPr kumimoji="1" lang="ja-JP" altLang="en-US" sz="1600">
                <a:latin typeface="Consolas" panose="020B0609020204030204" pitchFamily="49" charset="0"/>
                <a:cs typeface="Consolas" panose="020B0609020204030204" pitchFamily="49" charset="0"/>
              </a:rPr>
              <a:t>↓</a:t>
            </a:r>
            <a:endParaRPr kumimoji="1" lang="en-US" altLang="ja-JP" sz="1600" dirty="0">
              <a:latin typeface="Consolas" panose="020B0609020204030204" pitchFamily="49" charset="0"/>
              <a:cs typeface="Consolas" panose="020B0609020204030204" pitchFamily="49" charset="0"/>
            </a:endParaRPr>
          </a:p>
          <a:p>
            <a:pPr algn="ctr"/>
            <a:r>
              <a:rPr kumimoji="1" lang="en-US" altLang="ja-JP" sz="1600" dirty="0">
                <a:latin typeface="Consolas" panose="020B0609020204030204" pitchFamily="49" charset="0"/>
                <a:cs typeface="Consolas" panose="020B0609020204030204" pitchFamily="49" charset="0"/>
              </a:rPr>
              <a:t>[IntegerLiteral]</a:t>
            </a:r>
            <a:r>
              <a:rPr lang="en-US" altLang="ja-JP" sz="1600" baseline="-25000" dirty="0">
                <a:latin typeface="Consolas" panose="020B0609020204030204" pitchFamily="49" charset="0"/>
                <a:cs typeface="Consolas" panose="020B0609020204030204" pitchFamily="49" charset="0"/>
              </a:rPr>
              <a:t>2</a:t>
            </a:r>
            <a:r>
              <a:rPr kumimoji="1" lang="en-US" altLang="ja-JP" sz="1600" dirty="0">
                <a:latin typeface="Consolas" panose="020B0609020204030204" pitchFamily="49" charset="0"/>
                <a:cs typeface="Consolas" panose="020B0609020204030204" pitchFamily="49" charset="0"/>
              </a:rPr>
              <a:t>[LEVEL_UP]</a:t>
            </a:r>
            <a:r>
              <a:rPr lang="en-US" altLang="ja-JP" sz="1600" baseline="-25000" dirty="0">
                <a:latin typeface="Consolas" panose="020B0609020204030204" pitchFamily="49" charset="0"/>
                <a:cs typeface="Consolas" panose="020B0609020204030204" pitchFamily="49" charset="0"/>
              </a:rPr>
              <a:t>4</a:t>
            </a:r>
            <a:endParaRPr kumimoji="1" lang="ja-JP" altLang="en-US" sz="1600" baseline="-25000">
              <a:latin typeface="Consolas" panose="020B0609020204030204" pitchFamily="49" charset="0"/>
              <a:cs typeface="Consolas" panose="020B0609020204030204" pitchFamily="49" charset="0"/>
            </a:endParaRPr>
          </a:p>
        </p:txBody>
      </p:sp>
      <p:sp>
        <p:nvSpPr>
          <p:cNvPr id="13" name="コンテンツ プレースホルダー 2">
            <a:extLst>
              <a:ext uri="{FF2B5EF4-FFF2-40B4-BE49-F238E27FC236}">
                <a16:creationId xmlns:a16="http://schemas.microsoft.com/office/drawing/2014/main" id="{4FB6B066-D856-9927-695A-209D290C2A44}"/>
              </a:ext>
            </a:extLst>
          </p:cNvPr>
          <p:cNvSpPr txBox="1">
            <a:spLocks/>
          </p:cNvSpPr>
          <p:nvPr/>
        </p:nvSpPr>
        <p:spPr>
          <a:xfrm>
            <a:off x="422157" y="1785236"/>
            <a:ext cx="4980554"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① </a:t>
            </a:r>
            <a:r>
              <a:rPr lang="ja-JP" altLang="en-US" sz="1700" b="1">
                <a:latin typeface="Yu Gothic" panose="020B0400000000000000" pitchFamily="34" charset="-128"/>
                <a:ea typeface="Yu Gothic" panose="020B0400000000000000" pitchFamily="34" charset="-128"/>
              </a:rPr>
              <a:t>連続するトークンは重みを合計</a:t>
            </a:r>
            <a:endParaRPr lang="en-US" altLang="ja-JP" sz="1700" b="1" dirty="0">
              <a:latin typeface="Yu Gothic" panose="020B0400000000000000" pitchFamily="34" charset="-128"/>
              <a:ea typeface="Yu Gothic" panose="020B0400000000000000" pitchFamily="34" charset="-128"/>
            </a:endParaRPr>
          </a:p>
        </p:txBody>
      </p:sp>
      <p:sp>
        <p:nvSpPr>
          <p:cNvPr id="14" name="正方形/長方形 13">
            <a:extLst>
              <a:ext uri="{FF2B5EF4-FFF2-40B4-BE49-F238E27FC236}">
                <a16:creationId xmlns:a16="http://schemas.microsoft.com/office/drawing/2014/main" id="{AF343DB7-0445-CB27-1DBF-5D171FED7C6B}"/>
              </a:ext>
            </a:extLst>
          </p:cNvPr>
          <p:cNvSpPr/>
          <p:nvPr/>
        </p:nvSpPr>
        <p:spPr>
          <a:xfrm>
            <a:off x="451556" y="2709982"/>
            <a:ext cx="4980553" cy="83099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コンテンツ プレースホルダー 2">
            <a:extLst>
              <a:ext uri="{FF2B5EF4-FFF2-40B4-BE49-F238E27FC236}">
                <a16:creationId xmlns:a16="http://schemas.microsoft.com/office/drawing/2014/main" id="{4E208CFB-844B-1D6D-97BD-843D49F8EED8}"/>
              </a:ext>
            </a:extLst>
          </p:cNvPr>
          <p:cNvSpPr txBox="1">
            <a:spLocks/>
          </p:cNvSpPr>
          <p:nvPr/>
        </p:nvSpPr>
        <p:spPr>
          <a:xfrm>
            <a:off x="422157" y="2908862"/>
            <a:ext cx="4980554"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② </a:t>
            </a:r>
            <a:r>
              <a:rPr lang="ja-JP" altLang="en-US" sz="1700" b="1">
                <a:latin typeface="Yu Gothic" panose="020B0400000000000000" pitchFamily="34" charset="-128"/>
                <a:ea typeface="Yu Gothic" panose="020B0400000000000000" pitchFamily="34" charset="-128"/>
              </a:rPr>
              <a:t>キャスト式等は削除し</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後続の重みへ加算</a:t>
            </a:r>
            <a:endParaRPr lang="en-US" altLang="ja-JP" sz="1700" b="1" dirty="0">
              <a:latin typeface="Yu Gothic" panose="020B0400000000000000" pitchFamily="34" charset="-128"/>
              <a:ea typeface="Yu Gothic" panose="020B0400000000000000" pitchFamily="34" charset="-128"/>
            </a:endParaRPr>
          </a:p>
        </p:txBody>
      </p:sp>
      <p:sp>
        <p:nvSpPr>
          <p:cNvPr id="16" name="正方形/長方形 15">
            <a:extLst>
              <a:ext uri="{FF2B5EF4-FFF2-40B4-BE49-F238E27FC236}">
                <a16:creationId xmlns:a16="http://schemas.microsoft.com/office/drawing/2014/main" id="{61CF1FD7-F8BD-BDD4-2199-A071124A5E6B}"/>
              </a:ext>
            </a:extLst>
          </p:cNvPr>
          <p:cNvSpPr/>
          <p:nvPr/>
        </p:nvSpPr>
        <p:spPr>
          <a:xfrm>
            <a:off x="451556" y="3833625"/>
            <a:ext cx="4980554" cy="830997"/>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コンテンツ プレースホルダー 2">
            <a:extLst>
              <a:ext uri="{FF2B5EF4-FFF2-40B4-BE49-F238E27FC236}">
                <a16:creationId xmlns:a16="http://schemas.microsoft.com/office/drawing/2014/main" id="{EF24AB59-6678-5EE3-9FDE-E27FF46349AB}"/>
              </a:ext>
            </a:extLst>
          </p:cNvPr>
          <p:cNvSpPr txBox="1">
            <a:spLocks/>
          </p:cNvSpPr>
          <p:nvPr/>
        </p:nvSpPr>
        <p:spPr>
          <a:xfrm>
            <a:off x="422156" y="4032505"/>
            <a:ext cx="5384877"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③ </a:t>
            </a:r>
            <a:r>
              <a:rPr lang="ja-JP" altLang="en-US" sz="1700" b="1">
                <a:latin typeface="Yu Gothic" panose="020B0400000000000000" pitchFamily="34" charset="-128"/>
                <a:ea typeface="Yu Gothic" panose="020B0400000000000000" pitchFamily="34" charset="-128"/>
              </a:rPr>
              <a:t>宣言文と</a:t>
            </a:r>
            <a:r>
              <a:rPr lang="en-US" altLang="ja-JP" sz="1700" b="1" dirty="0">
                <a:latin typeface="Yu Gothic" panose="020B0400000000000000" pitchFamily="34" charset="-128"/>
                <a:ea typeface="Yu Gothic" panose="020B0400000000000000" pitchFamily="34" charset="-128"/>
              </a:rPr>
              <a:t>LEVEL_UP</a:t>
            </a:r>
            <a:r>
              <a:rPr lang="ja-JP" altLang="en-US" sz="1700" b="1">
                <a:latin typeface="Yu Gothic" panose="020B0400000000000000" pitchFamily="34" charset="-128"/>
                <a:ea typeface="Yu Gothic" panose="020B0400000000000000" pitchFamily="34" charset="-128"/>
              </a:rPr>
              <a:t>の間は削除し</a:t>
            </a:r>
            <a:r>
              <a:rPr lang="en-US" altLang="ja-JP" sz="1700" b="1" dirty="0">
                <a:latin typeface="Yu Gothic" panose="020B0400000000000000" pitchFamily="34" charset="-128"/>
                <a:ea typeface="Yu Gothic" panose="020B0400000000000000" pitchFamily="34" charset="-128"/>
              </a:rPr>
              <a:t>, </a:t>
            </a:r>
            <a:r>
              <a:rPr lang="ja-JP" altLang="en-US" sz="1700" b="1">
                <a:latin typeface="Yu Gothic" panose="020B0400000000000000" pitchFamily="34" charset="-128"/>
                <a:ea typeface="Yu Gothic" panose="020B0400000000000000" pitchFamily="34" charset="-128"/>
              </a:rPr>
              <a:t>前者に加算</a:t>
            </a:r>
            <a:endParaRPr lang="en-US" altLang="ja-JP" sz="1700" b="1" dirty="0">
              <a:latin typeface="Yu Gothic" panose="020B0400000000000000" pitchFamily="34" charset="-128"/>
              <a:ea typeface="Yu Gothic" panose="020B0400000000000000" pitchFamily="34" charset="-128"/>
            </a:endParaRPr>
          </a:p>
        </p:txBody>
      </p:sp>
      <p:sp>
        <p:nvSpPr>
          <p:cNvPr id="20" name="正方形/長方形 19">
            <a:extLst>
              <a:ext uri="{FF2B5EF4-FFF2-40B4-BE49-F238E27FC236}">
                <a16:creationId xmlns:a16="http://schemas.microsoft.com/office/drawing/2014/main" id="{4E81AA4C-627C-8E9E-F2FB-942D9A4DA37F}"/>
              </a:ext>
            </a:extLst>
          </p:cNvPr>
          <p:cNvSpPr/>
          <p:nvPr/>
        </p:nvSpPr>
        <p:spPr>
          <a:xfrm>
            <a:off x="451554" y="4957251"/>
            <a:ext cx="4980554" cy="861774"/>
          </a:xfrm>
          <a:prstGeom prst="rect">
            <a:avLst/>
          </a:prstGeom>
          <a:solidFill>
            <a:srgbClr val="C2D3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コンテンツ プレースホルダー 2">
            <a:extLst>
              <a:ext uri="{FF2B5EF4-FFF2-40B4-BE49-F238E27FC236}">
                <a16:creationId xmlns:a16="http://schemas.microsoft.com/office/drawing/2014/main" id="{FC72251A-D39D-7E9C-3899-B2178CB8C735}"/>
              </a:ext>
            </a:extLst>
          </p:cNvPr>
          <p:cNvSpPr txBox="1">
            <a:spLocks/>
          </p:cNvSpPr>
          <p:nvPr/>
        </p:nvSpPr>
        <p:spPr>
          <a:xfrm>
            <a:off x="422154" y="5156131"/>
            <a:ext cx="5384877" cy="457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ts val="2500"/>
              </a:lnSpc>
            </a:pPr>
            <a:r>
              <a:rPr lang="en-US" altLang="ja-JP" sz="1700" b="1" dirty="0">
                <a:latin typeface="Yu Gothic" panose="020B0400000000000000" pitchFamily="34" charset="-128"/>
                <a:ea typeface="Yu Gothic" panose="020B0400000000000000" pitchFamily="34" charset="-128"/>
              </a:rPr>
              <a:t> ④ </a:t>
            </a:r>
            <a:r>
              <a:rPr lang="ja-JP" altLang="en-US" sz="1700" b="1">
                <a:latin typeface="Yu Gothic" panose="020B0400000000000000" pitchFamily="34" charset="-128"/>
                <a:ea typeface="Yu Gothic" panose="020B0400000000000000" pitchFamily="34" charset="-128"/>
              </a:rPr>
              <a:t>同じリテラルは重みを合計</a:t>
            </a:r>
            <a:endParaRPr lang="en-US" altLang="ja-JP" sz="1700" b="1" dirty="0">
              <a:latin typeface="Yu Gothic" panose="020B0400000000000000" pitchFamily="34" charset="-128"/>
              <a:ea typeface="Yu Gothic" panose="020B0400000000000000" pitchFamily="34" charset="-128"/>
            </a:endParaRPr>
          </a:p>
        </p:txBody>
      </p:sp>
      <p:grpSp>
        <p:nvGrpSpPr>
          <p:cNvPr id="24" name="グループ化 23">
            <a:extLst>
              <a:ext uri="{FF2B5EF4-FFF2-40B4-BE49-F238E27FC236}">
                <a16:creationId xmlns:a16="http://schemas.microsoft.com/office/drawing/2014/main" id="{C2041FCE-E8E6-9A38-D9A1-59D10B9E4DF4}"/>
              </a:ext>
            </a:extLst>
          </p:cNvPr>
          <p:cNvGrpSpPr/>
          <p:nvPr/>
        </p:nvGrpSpPr>
        <p:grpSpPr>
          <a:xfrm>
            <a:off x="451557" y="163454"/>
            <a:ext cx="2486626" cy="276236"/>
            <a:chOff x="1047553" y="1885269"/>
            <a:chExt cx="2345100" cy="241705"/>
          </a:xfrm>
          <a:solidFill>
            <a:srgbClr val="C2D3D0"/>
          </a:solidFill>
        </p:grpSpPr>
        <p:sp>
          <p:nvSpPr>
            <p:cNvPr id="25" name="フリーフォーム 24">
              <a:extLst>
                <a:ext uri="{FF2B5EF4-FFF2-40B4-BE49-F238E27FC236}">
                  <a16:creationId xmlns:a16="http://schemas.microsoft.com/office/drawing/2014/main" id="{1E07301C-719C-4F5A-E381-07C2EB1DA71F}"/>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C286E3A0-E8FA-CE95-E847-C412D94C4428}"/>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7" name="フリーフォーム 26">
            <a:extLst>
              <a:ext uri="{FF2B5EF4-FFF2-40B4-BE49-F238E27FC236}">
                <a16:creationId xmlns:a16="http://schemas.microsoft.com/office/drawing/2014/main" id="{A83B2F9A-054E-6832-CF88-7129AAA36C5F}"/>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594B6B13-5E89-3176-E996-2002D8DD99EA}"/>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4897EF53-855B-45DE-13DF-3F3C51600F0D}"/>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DA088F3D-76B7-E858-80E8-A88114B65CF1}"/>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0DE6C44F-DE49-75BE-9C79-E1BB8B3B31E0}"/>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02864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3-4. </a:t>
            </a:r>
            <a:r>
              <a:rPr lang="ja-JP" altLang="en-US" sz="2800" b="1">
                <a:solidFill>
                  <a:schemeClr val="bg1"/>
                </a:solidFill>
                <a:latin typeface="Yu Gothic" panose="020B0400000000000000" pitchFamily="34" charset="-128"/>
                <a:ea typeface="Yu Gothic" panose="020B0400000000000000" pitchFamily="34" charset="-128"/>
              </a:rPr>
              <a:t>類似度算出</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8" name="右矢印 7">
            <a:extLst>
              <a:ext uri="{FF2B5EF4-FFF2-40B4-BE49-F238E27FC236}">
                <a16:creationId xmlns:a16="http://schemas.microsoft.com/office/drawing/2014/main" id="{CCBFECD5-653C-B838-18B4-F4F72311FACF}"/>
              </a:ext>
            </a:extLst>
          </p:cNvPr>
          <p:cNvSpPr/>
          <p:nvPr/>
        </p:nvSpPr>
        <p:spPr>
          <a:xfrm>
            <a:off x="8576957" y="3234942"/>
            <a:ext cx="1320225" cy="206516"/>
          </a:xfrm>
          <a:prstGeom prst="rightArrow">
            <a:avLst>
              <a:gd name="adj1" fmla="val 35849"/>
              <a:gd name="adj2" fmla="val 88525"/>
            </a:avLst>
          </a:prstGeom>
          <a:solidFill>
            <a:srgbClr val="EFC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F977909-0A19-0635-5055-B4B4F77A999A}"/>
              </a:ext>
            </a:extLst>
          </p:cNvPr>
          <p:cNvPicPr>
            <a:picLocks noChangeAspect="1"/>
          </p:cNvPicPr>
          <p:nvPr/>
        </p:nvPicPr>
        <p:blipFill>
          <a:blip r:embed="rId3"/>
          <a:stretch>
            <a:fillRect/>
          </a:stretch>
        </p:blipFill>
        <p:spPr>
          <a:xfrm>
            <a:off x="878982" y="3903021"/>
            <a:ext cx="1063820" cy="1260825"/>
          </a:xfrm>
          <a:prstGeom prst="rect">
            <a:avLst/>
          </a:prstGeom>
        </p:spPr>
      </p:pic>
      <p:pic>
        <p:nvPicPr>
          <p:cNvPr id="10" name="図 9">
            <a:extLst>
              <a:ext uri="{FF2B5EF4-FFF2-40B4-BE49-F238E27FC236}">
                <a16:creationId xmlns:a16="http://schemas.microsoft.com/office/drawing/2014/main" id="{2C7A207D-F2FD-C7E5-1544-684B4D278637}"/>
              </a:ext>
            </a:extLst>
          </p:cNvPr>
          <p:cNvPicPr>
            <a:picLocks noChangeAspect="1"/>
          </p:cNvPicPr>
          <p:nvPr/>
        </p:nvPicPr>
        <p:blipFill>
          <a:blip r:embed="rId4"/>
          <a:stretch>
            <a:fillRect/>
          </a:stretch>
        </p:blipFill>
        <p:spPr>
          <a:xfrm>
            <a:off x="4005900" y="3918650"/>
            <a:ext cx="1073420" cy="1266217"/>
          </a:xfrm>
          <a:prstGeom prst="rect">
            <a:avLst/>
          </a:prstGeom>
        </p:spPr>
      </p:pic>
      <p:pic>
        <p:nvPicPr>
          <p:cNvPr id="11" name="図 10">
            <a:extLst>
              <a:ext uri="{FF2B5EF4-FFF2-40B4-BE49-F238E27FC236}">
                <a16:creationId xmlns:a16="http://schemas.microsoft.com/office/drawing/2014/main" id="{486DF0DE-3851-4099-B384-CEE6C6644F4E}"/>
              </a:ext>
            </a:extLst>
          </p:cNvPr>
          <p:cNvPicPr>
            <a:picLocks noChangeAspect="1"/>
          </p:cNvPicPr>
          <p:nvPr/>
        </p:nvPicPr>
        <p:blipFill>
          <a:blip r:embed="rId5"/>
          <a:stretch>
            <a:fillRect/>
          </a:stretch>
        </p:blipFill>
        <p:spPr>
          <a:xfrm>
            <a:off x="7133810" y="3918650"/>
            <a:ext cx="1064458" cy="1266218"/>
          </a:xfrm>
          <a:prstGeom prst="rect">
            <a:avLst/>
          </a:prstGeom>
        </p:spPr>
      </p:pic>
      <p:pic>
        <p:nvPicPr>
          <p:cNvPr id="12" name="図 11">
            <a:extLst>
              <a:ext uri="{FF2B5EF4-FFF2-40B4-BE49-F238E27FC236}">
                <a16:creationId xmlns:a16="http://schemas.microsoft.com/office/drawing/2014/main" id="{003A5F1C-2971-C252-CA4A-E6E3247764FC}"/>
              </a:ext>
            </a:extLst>
          </p:cNvPr>
          <p:cNvPicPr>
            <a:picLocks noChangeAspect="1"/>
          </p:cNvPicPr>
          <p:nvPr/>
        </p:nvPicPr>
        <p:blipFill>
          <a:blip r:embed="rId6"/>
          <a:stretch>
            <a:fillRect/>
          </a:stretch>
        </p:blipFill>
        <p:spPr>
          <a:xfrm>
            <a:off x="10261666" y="3836240"/>
            <a:ext cx="1063820" cy="1394386"/>
          </a:xfrm>
          <a:prstGeom prst="rect">
            <a:avLst/>
          </a:prstGeom>
        </p:spPr>
      </p:pic>
      <p:sp>
        <p:nvSpPr>
          <p:cNvPr id="13" name="正方形/長方形 12">
            <a:extLst>
              <a:ext uri="{FF2B5EF4-FFF2-40B4-BE49-F238E27FC236}">
                <a16:creationId xmlns:a16="http://schemas.microsoft.com/office/drawing/2014/main" id="{CBF338E9-68C5-C037-84C8-0A3ABEE2EA8B}"/>
              </a:ext>
            </a:extLst>
          </p:cNvPr>
          <p:cNvSpPr/>
          <p:nvPr/>
        </p:nvSpPr>
        <p:spPr>
          <a:xfrm>
            <a:off x="514499" y="3077337"/>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コンテンツ プレースホルダー 2">
            <a:extLst>
              <a:ext uri="{FF2B5EF4-FFF2-40B4-BE49-F238E27FC236}">
                <a16:creationId xmlns:a16="http://schemas.microsoft.com/office/drawing/2014/main" id="{3113F494-F5CA-BBAA-48A3-BC7FE150CB19}"/>
              </a:ext>
            </a:extLst>
          </p:cNvPr>
          <p:cNvSpPr txBox="1">
            <a:spLocks/>
          </p:cNvSpPr>
          <p:nvPr/>
        </p:nvSpPr>
        <p:spPr>
          <a:xfrm>
            <a:off x="508264" y="314933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C</a:t>
            </a:r>
            <a:r>
              <a:rPr lang="ja-JP" altLang="en-US" sz="2000" b="1">
                <a:latin typeface="Yu Gothic" panose="020B0400000000000000" pitchFamily="34" charset="-128"/>
                <a:ea typeface="Yu Gothic" panose="020B0400000000000000" pitchFamily="34" charset="-128"/>
              </a:rPr>
              <a:t>ファイル</a:t>
            </a:r>
            <a:endParaRPr lang="en-US" altLang="ja-JP" sz="2000" b="1" dirty="0">
              <a:latin typeface="Yu Gothic" panose="020B0400000000000000" pitchFamily="34" charset="-128"/>
              <a:ea typeface="Yu Gothic" panose="020B0400000000000000" pitchFamily="34" charset="-128"/>
            </a:endParaRPr>
          </a:p>
        </p:txBody>
      </p:sp>
      <p:sp>
        <p:nvSpPr>
          <p:cNvPr id="15" name="正方形/長方形 14">
            <a:extLst>
              <a:ext uri="{FF2B5EF4-FFF2-40B4-BE49-F238E27FC236}">
                <a16:creationId xmlns:a16="http://schemas.microsoft.com/office/drawing/2014/main" id="{95CF2641-CEDC-84BD-8688-31EC2C306616}"/>
              </a:ext>
            </a:extLst>
          </p:cNvPr>
          <p:cNvSpPr/>
          <p:nvPr/>
        </p:nvSpPr>
        <p:spPr>
          <a:xfrm>
            <a:off x="3639982" y="3074083"/>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288FAC4A-7246-AA4E-E8C3-ED0D99CD4D38}"/>
              </a:ext>
            </a:extLst>
          </p:cNvPr>
          <p:cNvSpPr/>
          <p:nvPr/>
        </p:nvSpPr>
        <p:spPr>
          <a:xfrm>
            <a:off x="6765465" y="3081370"/>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正方形/長方形 16">
            <a:extLst>
              <a:ext uri="{FF2B5EF4-FFF2-40B4-BE49-F238E27FC236}">
                <a16:creationId xmlns:a16="http://schemas.microsoft.com/office/drawing/2014/main" id="{6F9FE537-2484-E205-F920-76317992F9BD}"/>
              </a:ext>
            </a:extLst>
          </p:cNvPr>
          <p:cNvSpPr/>
          <p:nvPr/>
        </p:nvSpPr>
        <p:spPr>
          <a:xfrm>
            <a:off x="9890947" y="3077337"/>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コンテンツ プレースホルダー 2">
            <a:extLst>
              <a:ext uri="{FF2B5EF4-FFF2-40B4-BE49-F238E27FC236}">
                <a16:creationId xmlns:a16="http://schemas.microsoft.com/office/drawing/2014/main" id="{5D7B0A12-9EFB-9492-B2D8-F2FB246ED67D}"/>
              </a:ext>
            </a:extLst>
          </p:cNvPr>
          <p:cNvSpPr txBox="1">
            <a:spLocks/>
          </p:cNvSpPr>
          <p:nvPr/>
        </p:nvSpPr>
        <p:spPr>
          <a:xfrm>
            <a:off x="3639982" y="314933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抽象構文木</a:t>
            </a:r>
            <a:endParaRPr lang="en-US" altLang="ja-JP" sz="2000" b="1" dirty="0">
              <a:latin typeface="Yu Gothic" panose="020B0400000000000000" pitchFamily="34" charset="-128"/>
              <a:ea typeface="Yu Gothic" panose="020B0400000000000000" pitchFamily="34" charset="-128"/>
            </a:endParaRPr>
          </a:p>
        </p:txBody>
      </p:sp>
      <p:sp>
        <p:nvSpPr>
          <p:cNvPr id="19" name="コンテンツ プレースホルダー 2">
            <a:extLst>
              <a:ext uri="{FF2B5EF4-FFF2-40B4-BE49-F238E27FC236}">
                <a16:creationId xmlns:a16="http://schemas.microsoft.com/office/drawing/2014/main" id="{B252E52C-7AB6-6EC4-7685-B3FC2FC0B8EB}"/>
              </a:ext>
            </a:extLst>
          </p:cNvPr>
          <p:cNvSpPr txBox="1">
            <a:spLocks/>
          </p:cNvSpPr>
          <p:nvPr/>
        </p:nvSpPr>
        <p:spPr>
          <a:xfrm>
            <a:off x="6763411" y="3149335"/>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トークン列</a:t>
            </a:r>
            <a:endParaRPr lang="en-US" altLang="ja-JP" sz="20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398B6E78-D881-D35E-9B0E-12117AA6EC5F}"/>
              </a:ext>
            </a:extLst>
          </p:cNvPr>
          <p:cNvSpPr txBox="1">
            <a:spLocks/>
          </p:cNvSpPr>
          <p:nvPr/>
        </p:nvSpPr>
        <p:spPr>
          <a:xfrm>
            <a:off x="9897183" y="3156622"/>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類似度</a:t>
            </a:r>
            <a:endParaRPr lang="en-US" altLang="ja-JP" sz="2000" b="1" dirty="0">
              <a:latin typeface="Yu Gothic" panose="020B0400000000000000" pitchFamily="34" charset="-128"/>
              <a:ea typeface="Yu Gothic" panose="020B0400000000000000" pitchFamily="34" charset="-128"/>
            </a:endParaRPr>
          </a:p>
        </p:txBody>
      </p:sp>
      <p:sp>
        <p:nvSpPr>
          <p:cNvPr id="21" name="テキスト ボックス 20">
            <a:extLst>
              <a:ext uri="{FF2B5EF4-FFF2-40B4-BE49-F238E27FC236}">
                <a16:creationId xmlns:a16="http://schemas.microsoft.com/office/drawing/2014/main" id="{96813257-3A3B-8DEA-B7AB-2CC5A3CE6B36}"/>
              </a:ext>
            </a:extLst>
          </p:cNvPr>
          <p:cNvSpPr txBox="1"/>
          <p:nvPr/>
        </p:nvSpPr>
        <p:spPr>
          <a:xfrm rot="5400000">
            <a:off x="8777374" y="2639577"/>
            <a:ext cx="902811" cy="523220"/>
          </a:xfrm>
          <a:prstGeom prst="rect">
            <a:avLst/>
          </a:prstGeom>
          <a:noFill/>
        </p:spPr>
        <p:txBody>
          <a:bodyPr wrap="none" rtlCol="0">
            <a:spAutoFit/>
          </a:bodyPr>
          <a:lstStyle/>
          <a:p>
            <a:pPr algn="ctr"/>
            <a:r>
              <a:rPr kumimoji="1" lang="en-US" altLang="ja-JP" sz="2800" b="1" dirty="0">
                <a:solidFill>
                  <a:srgbClr val="EFCE7B"/>
                </a:solidFill>
                <a:latin typeface="Yu Gothic" panose="020B0400000000000000" pitchFamily="34" charset="-128"/>
                <a:ea typeface="Yu Gothic" panose="020B0400000000000000" pitchFamily="34" charset="-128"/>
              </a:rPr>
              <a:t>……</a:t>
            </a:r>
            <a:endParaRPr kumimoji="1" lang="ja-JP" altLang="en-US" sz="2800" b="1">
              <a:solidFill>
                <a:srgbClr val="EFCE7B"/>
              </a:solidFill>
              <a:latin typeface="Yu Gothic" panose="020B0400000000000000" pitchFamily="34" charset="-128"/>
              <a:ea typeface="Yu Gothic" panose="020B0400000000000000" pitchFamily="34" charset="-128"/>
            </a:endParaRPr>
          </a:p>
        </p:txBody>
      </p:sp>
      <p:sp>
        <p:nvSpPr>
          <p:cNvPr id="22" name="右矢印 21">
            <a:extLst>
              <a:ext uri="{FF2B5EF4-FFF2-40B4-BE49-F238E27FC236}">
                <a16:creationId xmlns:a16="http://schemas.microsoft.com/office/drawing/2014/main" id="{4287DADA-9188-8ABC-8298-1129A42EC215}"/>
              </a:ext>
            </a:extLst>
          </p:cNvPr>
          <p:cNvSpPr/>
          <p:nvPr/>
        </p:nvSpPr>
        <p:spPr>
          <a:xfrm>
            <a:off x="2313522" y="3234942"/>
            <a:ext cx="1326460" cy="206516"/>
          </a:xfrm>
          <a:prstGeom prst="rightArrow">
            <a:avLst>
              <a:gd name="adj1" fmla="val 35849"/>
              <a:gd name="adj2" fmla="val 88525"/>
            </a:avLst>
          </a:prstGeom>
          <a:solidFill>
            <a:srgbClr val="629299"/>
          </a:solidFill>
          <a:ln>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0F98E44-CA37-C6B2-476F-F15959D28EC1}"/>
              </a:ext>
            </a:extLst>
          </p:cNvPr>
          <p:cNvSpPr/>
          <p:nvPr/>
        </p:nvSpPr>
        <p:spPr>
          <a:xfrm>
            <a:off x="508264" y="1633084"/>
            <a:ext cx="11175472" cy="84538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a:extLst>
              <a:ext uri="{FF2B5EF4-FFF2-40B4-BE49-F238E27FC236}">
                <a16:creationId xmlns:a16="http://schemas.microsoft.com/office/drawing/2014/main" id="{77778319-2A79-BC6D-6F2A-47E628210D2E}"/>
              </a:ext>
            </a:extLst>
          </p:cNvPr>
          <p:cNvSpPr txBox="1">
            <a:spLocks/>
          </p:cNvSpPr>
          <p:nvPr/>
        </p:nvSpPr>
        <p:spPr>
          <a:xfrm>
            <a:off x="508264" y="1805049"/>
            <a:ext cx="11187941" cy="42736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en-US" altLang="ja-JP" b="1" dirty="0">
                <a:latin typeface="Yu Gothic" panose="020B0400000000000000" pitchFamily="34" charset="-128"/>
                <a:ea typeface="Yu Gothic" panose="020B0400000000000000" pitchFamily="34" charset="-128"/>
              </a:rPr>
              <a:t>Kast1 Spectrum Kernel [6]</a:t>
            </a:r>
            <a:r>
              <a:rPr lang="ja-JP" altLang="en-US" b="1">
                <a:latin typeface="Yu Gothic" panose="020B0400000000000000" pitchFamily="34" charset="-128"/>
                <a:ea typeface="Yu Gothic" panose="020B0400000000000000" pitchFamily="34" charset="-128"/>
              </a:rPr>
              <a:t>を用いて</a:t>
            </a:r>
            <a:r>
              <a:rPr lang="ja-JP" altLang="en-US" b="1" u="sng">
                <a:latin typeface="Yu Gothic" panose="020B0400000000000000" pitchFamily="34" charset="-128"/>
                <a:ea typeface="Yu Gothic" panose="020B0400000000000000" pitchFamily="34" charset="-128"/>
              </a:rPr>
              <a:t>ソースコード間の類似度を算出</a:t>
            </a:r>
            <a:endParaRPr lang="en-US" altLang="ja-JP" b="1" u="sng" dirty="0">
              <a:latin typeface="Yu Gothic" panose="020B0400000000000000" pitchFamily="34" charset="-128"/>
              <a:ea typeface="Yu Gothic" panose="020B0400000000000000" pitchFamily="34" charset="-128"/>
            </a:endParaRPr>
          </a:p>
        </p:txBody>
      </p:sp>
      <p:sp>
        <p:nvSpPr>
          <p:cNvPr id="25" name="右矢印 24">
            <a:extLst>
              <a:ext uri="{FF2B5EF4-FFF2-40B4-BE49-F238E27FC236}">
                <a16:creationId xmlns:a16="http://schemas.microsoft.com/office/drawing/2014/main" id="{FF1C96E5-1ABB-1329-A802-64D31C9468F1}"/>
              </a:ext>
            </a:extLst>
          </p:cNvPr>
          <p:cNvSpPr/>
          <p:nvPr/>
        </p:nvSpPr>
        <p:spPr>
          <a:xfrm>
            <a:off x="5451474" y="3244453"/>
            <a:ext cx="1320225" cy="206516"/>
          </a:xfrm>
          <a:prstGeom prst="rightArrow">
            <a:avLst>
              <a:gd name="adj1" fmla="val 35849"/>
              <a:gd name="adj2" fmla="val 88525"/>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0745683-A459-4E16-A675-D0E7CA5A3B72}"/>
              </a:ext>
            </a:extLst>
          </p:cNvPr>
          <p:cNvSpPr txBox="1"/>
          <p:nvPr/>
        </p:nvSpPr>
        <p:spPr>
          <a:xfrm>
            <a:off x="495795" y="5572686"/>
            <a:ext cx="11187940" cy="492443"/>
          </a:xfrm>
          <a:prstGeom prst="rect">
            <a:avLst/>
          </a:prstGeom>
          <a:noFill/>
        </p:spPr>
        <p:txBody>
          <a:bodyPr wrap="square">
            <a:spAutoFit/>
          </a:bodyPr>
          <a:lstStyle/>
          <a:p>
            <a:r>
              <a:rPr lang="ja-JP" altLang="en-US" sz="1300" b="1"/>
              <a:t>[</a:t>
            </a:r>
            <a:r>
              <a:rPr lang="en-US" altLang="ja-JP" sz="1300" b="1" dirty="0"/>
              <a:t>7</a:t>
            </a:r>
            <a:r>
              <a:rPr lang="ja-JP" altLang="en-US" sz="1300" b="1"/>
              <a:t>] “Comparison of Clang Abstract Syntax Trees Using String Kernels”, Raul Torres 他, 2018 Int. Conf. on High Performance Computing &amp; Simulation, pp. 106-113, 2018.</a:t>
            </a:r>
          </a:p>
        </p:txBody>
      </p:sp>
      <p:grpSp>
        <p:nvGrpSpPr>
          <p:cNvPr id="31" name="グループ化 30">
            <a:extLst>
              <a:ext uri="{FF2B5EF4-FFF2-40B4-BE49-F238E27FC236}">
                <a16:creationId xmlns:a16="http://schemas.microsoft.com/office/drawing/2014/main" id="{AA046998-6F52-186E-9800-568BD3EAC350}"/>
              </a:ext>
            </a:extLst>
          </p:cNvPr>
          <p:cNvGrpSpPr/>
          <p:nvPr/>
        </p:nvGrpSpPr>
        <p:grpSpPr>
          <a:xfrm>
            <a:off x="451557" y="163454"/>
            <a:ext cx="2486626" cy="276236"/>
            <a:chOff x="1047553" y="1885269"/>
            <a:chExt cx="2345100" cy="241705"/>
          </a:xfrm>
          <a:solidFill>
            <a:srgbClr val="C2D3D0"/>
          </a:solidFill>
        </p:grpSpPr>
        <p:sp>
          <p:nvSpPr>
            <p:cNvPr id="32" name="フリーフォーム 31">
              <a:extLst>
                <a:ext uri="{FF2B5EF4-FFF2-40B4-BE49-F238E27FC236}">
                  <a16:creationId xmlns:a16="http://schemas.microsoft.com/office/drawing/2014/main" id="{C2441BB5-2D25-3FDC-57F6-58103721C07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3" name="フリーフォーム 32">
              <a:extLst>
                <a:ext uri="{FF2B5EF4-FFF2-40B4-BE49-F238E27FC236}">
                  <a16:creationId xmlns:a16="http://schemas.microsoft.com/office/drawing/2014/main" id="{6CF4DE15-F000-0C6C-410D-6BEEBAA2F416}"/>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4" name="フリーフォーム 33">
            <a:extLst>
              <a:ext uri="{FF2B5EF4-FFF2-40B4-BE49-F238E27FC236}">
                <a16:creationId xmlns:a16="http://schemas.microsoft.com/office/drawing/2014/main" id="{6EF9E048-C3EC-3E32-A40E-9C5C3A8A8D72}"/>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333BF415-F477-CE56-0E86-DD544A43F05E}"/>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6" name="フリーフォーム 35">
            <a:extLst>
              <a:ext uri="{FF2B5EF4-FFF2-40B4-BE49-F238E27FC236}">
                <a16:creationId xmlns:a16="http://schemas.microsoft.com/office/drawing/2014/main" id="{18FFF449-FBBD-2A91-7DC0-29CCFDFB38E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52AE4E29-4D0F-1380-3410-12807CE1DF66}"/>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8" name="フリーフォーム 37">
            <a:extLst>
              <a:ext uri="{FF2B5EF4-FFF2-40B4-BE49-F238E27FC236}">
                <a16:creationId xmlns:a16="http://schemas.microsoft.com/office/drawing/2014/main" id="{11032214-1A30-0A67-B63A-680D2095BC0B}"/>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23477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4.</a:t>
            </a:r>
            <a:r>
              <a:rPr lang="ja-JP" altLang="en-US" sz="3600" b="1">
                <a:solidFill>
                  <a:schemeClr val="bg1"/>
                </a:solidFill>
                <a:latin typeface="Yu Gothic" panose="020B0400000000000000" pitchFamily="34" charset="-128"/>
                <a:ea typeface="Yu Gothic" panose="020B0400000000000000" pitchFamily="34" charset="-128"/>
              </a:rPr>
              <a:t>　データセットの作成</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7DA9EF50-C53A-B9EF-BB92-DFB6681EFA2A}"/>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A8911550-A1DA-A69B-C5F1-BAFBA30EDDA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26</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A0479722-C5A0-6AEE-DE3D-A9E56C410367}"/>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554380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4-1. </a:t>
            </a:r>
            <a:r>
              <a:rPr lang="ja-JP" altLang="en-US" sz="2800" b="1">
                <a:solidFill>
                  <a:schemeClr val="bg1"/>
                </a:solidFill>
                <a:latin typeface="Yu Gothic" panose="020B0400000000000000" pitchFamily="34" charset="-128"/>
                <a:ea typeface="Yu Gothic" panose="020B0400000000000000" pitchFamily="34" charset="-128"/>
              </a:rPr>
              <a:t>データセット作成の概要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80" name="正方形/長方形 79">
            <a:extLst>
              <a:ext uri="{FF2B5EF4-FFF2-40B4-BE49-F238E27FC236}">
                <a16:creationId xmlns:a16="http://schemas.microsoft.com/office/drawing/2014/main" id="{7EDA79FC-CEE6-29DE-BA57-B83164FF1CB4}"/>
              </a:ext>
            </a:extLst>
          </p:cNvPr>
          <p:cNvSpPr/>
          <p:nvPr/>
        </p:nvSpPr>
        <p:spPr>
          <a:xfrm>
            <a:off x="508264" y="1640525"/>
            <a:ext cx="11175472" cy="1201799"/>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FAAFB443-7FF5-2461-A432-62AC81112EC2}"/>
              </a:ext>
            </a:extLst>
          </p:cNvPr>
          <p:cNvSpPr txBox="1"/>
          <p:nvPr/>
        </p:nvSpPr>
        <p:spPr>
          <a:xfrm>
            <a:off x="4256867" y="3266313"/>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1</a:t>
            </a:r>
            <a:endParaRPr kumimoji="1" lang="ja-JP" altLang="en-US" b="1">
              <a:latin typeface="Yu Gothic" panose="020B0400000000000000" pitchFamily="34" charset="-128"/>
              <a:ea typeface="Yu Gothic" panose="020B0400000000000000" pitchFamily="34" charset="-128"/>
            </a:endParaRPr>
          </a:p>
        </p:txBody>
      </p:sp>
      <p:pic>
        <p:nvPicPr>
          <p:cNvPr id="85" name="図 84">
            <a:extLst>
              <a:ext uri="{FF2B5EF4-FFF2-40B4-BE49-F238E27FC236}">
                <a16:creationId xmlns:a16="http://schemas.microsoft.com/office/drawing/2014/main" id="{C9BF5923-780A-E91F-F19D-F71F706C6A80}"/>
              </a:ext>
            </a:extLst>
          </p:cNvPr>
          <p:cNvPicPr>
            <a:picLocks noChangeAspect="1"/>
          </p:cNvPicPr>
          <p:nvPr/>
        </p:nvPicPr>
        <p:blipFill>
          <a:blip r:embed="rId3"/>
          <a:stretch>
            <a:fillRect/>
          </a:stretch>
        </p:blipFill>
        <p:spPr>
          <a:xfrm>
            <a:off x="2797640" y="3324336"/>
            <a:ext cx="1495779" cy="2487950"/>
          </a:xfrm>
          <a:prstGeom prst="rect">
            <a:avLst/>
          </a:prstGeom>
        </p:spPr>
      </p:pic>
      <p:pic>
        <p:nvPicPr>
          <p:cNvPr id="87" name="図 86">
            <a:extLst>
              <a:ext uri="{FF2B5EF4-FFF2-40B4-BE49-F238E27FC236}">
                <a16:creationId xmlns:a16="http://schemas.microsoft.com/office/drawing/2014/main" id="{9453D868-0A78-B035-966E-F879046DA68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78160" y="3072727"/>
            <a:ext cx="635052" cy="768232"/>
          </a:xfrm>
          <a:prstGeom prst="rect">
            <a:avLst/>
          </a:prstGeom>
        </p:spPr>
      </p:pic>
      <p:pic>
        <p:nvPicPr>
          <p:cNvPr id="90" name="グラフィックス 89" descr="タグ 枠線">
            <a:extLst>
              <a:ext uri="{FF2B5EF4-FFF2-40B4-BE49-F238E27FC236}">
                <a16:creationId xmlns:a16="http://schemas.microsoft.com/office/drawing/2014/main" id="{1387A72A-C17D-5F34-2DBD-5BF75E06D3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19870" y="2692421"/>
            <a:ext cx="1314397" cy="1314397"/>
          </a:xfrm>
          <a:prstGeom prst="rect">
            <a:avLst/>
          </a:prstGeom>
        </p:spPr>
      </p:pic>
      <p:sp>
        <p:nvSpPr>
          <p:cNvPr id="98" name="コンテンツ プレースホルダー 2">
            <a:extLst>
              <a:ext uri="{FF2B5EF4-FFF2-40B4-BE49-F238E27FC236}">
                <a16:creationId xmlns:a16="http://schemas.microsoft.com/office/drawing/2014/main" id="{3770768B-338A-C488-283C-9500EC2BC2BE}"/>
              </a:ext>
            </a:extLst>
          </p:cNvPr>
          <p:cNvSpPr txBox="1">
            <a:spLocks/>
          </p:cNvSpPr>
          <p:nvPr/>
        </p:nvSpPr>
        <p:spPr>
          <a:xfrm>
            <a:off x="508264" y="1751359"/>
            <a:ext cx="11187941" cy="43273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sz="2200" b="1">
                <a:latin typeface="Yu Gothic" panose="020B0400000000000000" pitchFamily="34" charset="-128"/>
                <a:ea typeface="Yu Gothic" panose="020B0400000000000000" pitchFamily="34" charset="-128"/>
              </a:rPr>
              <a:t>算出した類似度をもとにクラスタリングを行い</a:t>
            </a:r>
            <a:r>
              <a:rPr lang="en-US" altLang="ja-JP" sz="2200" b="1" dirty="0">
                <a:latin typeface="Yu Gothic" panose="020B0400000000000000" pitchFamily="34" charset="-128"/>
                <a:ea typeface="Yu Gothic" panose="020B0400000000000000" pitchFamily="34" charset="-128"/>
              </a:rPr>
              <a:t>, </a:t>
            </a:r>
          </a:p>
          <a:p>
            <a:pPr>
              <a:lnSpc>
                <a:spcPts val="3000"/>
              </a:lnSpc>
            </a:pPr>
            <a:r>
              <a:rPr lang="ja-JP" altLang="en-US" sz="2200" b="1">
                <a:latin typeface="Yu Gothic" panose="020B0400000000000000" pitchFamily="34" charset="-128"/>
                <a:ea typeface="Yu Gothic" panose="020B0400000000000000" pitchFamily="34" charset="-128"/>
              </a:rPr>
              <a:t>論理エラーごとにデータセット（論理エラーとその代表ソースコード）を作成</a:t>
            </a:r>
            <a:endParaRPr lang="en-US" altLang="ja-JP" sz="2200" b="1" dirty="0">
              <a:latin typeface="Yu Gothic" panose="020B0400000000000000" pitchFamily="34" charset="-128"/>
              <a:ea typeface="Yu Gothic" panose="020B0400000000000000" pitchFamily="34" charset="-128"/>
            </a:endParaRPr>
          </a:p>
        </p:txBody>
      </p:sp>
      <p:sp>
        <p:nvSpPr>
          <p:cNvPr id="99" name="テキスト ボックス 98">
            <a:extLst>
              <a:ext uri="{FF2B5EF4-FFF2-40B4-BE49-F238E27FC236}">
                <a16:creationId xmlns:a16="http://schemas.microsoft.com/office/drawing/2014/main" id="{A27EE677-3F2C-B27E-641E-AB584BB67898}"/>
              </a:ext>
            </a:extLst>
          </p:cNvPr>
          <p:cNvSpPr txBox="1"/>
          <p:nvPr/>
        </p:nvSpPr>
        <p:spPr>
          <a:xfrm>
            <a:off x="4290660" y="4420970"/>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2</a:t>
            </a:r>
            <a:endParaRPr kumimoji="1" lang="ja-JP" altLang="en-US" b="1">
              <a:latin typeface="Yu Gothic" panose="020B0400000000000000" pitchFamily="34" charset="-128"/>
              <a:ea typeface="Yu Gothic" panose="020B0400000000000000" pitchFamily="34" charset="-128"/>
            </a:endParaRPr>
          </a:p>
        </p:txBody>
      </p:sp>
      <p:sp>
        <p:nvSpPr>
          <p:cNvPr id="100" name="テキスト ボックス 99">
            <a:extLst>
              <a:ext uri="{FF2B5EF4-FFF2-40B4-BE49-F238E27FC236}">
                <a16:creationId xmlns:a16="http://schemas.microsoft.com/office/drawing/2014/main" id="{2892E65C-12EC-B719-411C-A08DA9C6EFAE}"/>
              </a:ext>
            </a:extLst>
          </p:cNvPr>
          <p:cNvSpPr txBox="1"/>
          <p:nvPr/>
        </p:nvSpPr>
        <p:spPr>
          <a:xfrm>
            <a:off x="4290660" y="5533039"/>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101" name="右矢印 100">
            <a:extLst>
              <a:ext uri="{FF2B5EF4-FFF2-40B4-BE49-F238E27FC236}">
                <a16:creationId xmlns:a16="http://schemas.microsoft.com/office/drawing/2014/main" id="{781F7691-C0A3-8C9A-C016-6AAE7ABF8491}"/>
              </a:ext>
            </a:extLst>
          </p:cNvPr>
          <p:cNvSpPr/>
          <p:nvPr/>
        </p:nvSpPr>
        <p:spPr>
          <a:xfrm>
            <a:off x="5773870" y="3314683"/>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右矢印 101">
            <a:extLst>
              <a:ext uri="{FF2B5EF4-FFF2-40B4-BE49-F238E27FC236}">
                <a16:creationId xmlns:a16="http://schemas.microsoft.com/office/drawing/2014/main" id="{6E32FEBB-1824-A481-0F7D-61DDFBE633D6}"/>
              </a:ext>
            </a:extLst>
          </p:cNvPr>
          <p:cNvSpPr/>
          <p:nvPr/>
        </p:nvSpPr>
        <p:spPr>
          <a:xfrm>
            <a:off x="5773870" y="4469340"/>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右矢印 102">
            <a:extLst>
              <a:ext uri="{FF2B5EF4-FFF2-40B4-BE49-F238E27FC236}">
                <a16:creationId xmlns:a16="http://schemas.microsoft.com/office/drawing/2014/main" id="{DEB8957A-6401-0540-3D6E-32D4D9DD0709}"/>
              </a:ext>
            </a:extLst>
          </p:cNvPr>
          <p:cNvSpPr/>
          <p:nvPr/>
        </p:nvSpPr>
        <p:spPr>
          <a:xfrm>
            <a:off x="5786439" y="5536744"/>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 name="図 103">
            <a:extLst>
              <a:ext uri="{FF2B5EF4-FFF2-40B4-BE49-F238E27FC236}">
                <a16:creationId xmlns:a16="http://schemas.microsoft.com/office/drawing/2014/main" id="{29EA86AB-0583-3A94-C41B-091902435A9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78160" y="4180825"/>
            <a:ext cx="635052" cy="768232"/>
          </a:xfrm>
          <a:prstGeom prst="rect">
            <a:avLst/>
          </a:prstGeom>
        </p:spPr>
      </p:pic>
      <p:pic>
        <p:nvPicPr>
          <p:cNvPr id="105" name="図 104">
            <a:extLst>
              <a:ext uri="{FF2B5EF4-FFF2-40B4-BE49-F238E27FC236}">
                <a16:creationId xmlns:a16="http://schemas.microsoft.com/office/drawing/2014/main" id="{AB1D6FBC-348F-8098-4A7E-FD89C1DA16C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85062" y="5288924"/>
            <a:ext cx="635052" cy="768232"/>
          </a:xfrm>
          <a:prstGeom prst="rect">
            <a:avLst/>
          </a:prstGeom>
        </p:spPr>
      </p:pic>
      <p:pic>
        <p:nvPicPr>
          <p:cNvPr id="106" name="グラフィックス 105" descr="タグ 枠線">
            <a:extLst>
              <a:ext uri="{FF2B5EF4-FFF2-40B4-BE49-F238E27FC236}">
                <a16:creationId xmlns:a16="http://schemas.microsoft.com/office/drawing/2014/main" id="{964149B9-D939-D784-039E-2DC58C0A98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19870" y="3798897"/>
            <a:ext cx="1314397" cy="1314397"/>
          </a:xfrm>
          <a:prstGeom prst="rect">
            <a:avLst/>
          </a:prstGeom>
        </p:spPr>
      </p:pic>
      <p:pic>
        <p:nvPicPr>
          <p:cNvPr id="107" name="グラフィックス 106" descr="タグ 枠線">
            <a:extLst>
              <a:ext uri="{FF2B5EF4-FFF2-40B4-BE49-F238E27FC236}">
                <a16:creationId xmlns:a16="http://schemas.microsoft.com/office/drawing/2014/main" id="{D63AC0B8-7850-48BF-B922-7E8634B315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39342" y="4914238"/>
            <a:ext cx="1314397" cy="1314397"/>
          </a:xfrm>
          <a:prstGeom prst="rect">
            <a:avLst/>
          </a:prstGeom>
        </p:spPr>
      </p:pic>
      <p:sp>
        <p:nvSpPr>
          <p:cNvPr id="110" name="テキスト ボックス 109">
            <a:extLst>
              <a:ext uri="{FF2B5EF4-FFF2-40B4-BE49-F238E27FC236}">
                <a16:creationId xmlns:a16="http://schemas.microsoft.com/office/drawing/2014/main" id="{B0B329AF-C966-72DC-8714-26164EC01C63}"/>
              </a:ext>
            </a:extLst>
          </p:cNvPr>
          <p:cNvSpPr txBox="1"/>
          <p:nvPr/>
        </p:nvSpPr>
        <p:spPr>
          <a:xfrm rot="868531">
            <a:off x="8190662" y="3267752"/>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kumimoji="1" lang="en-US" altLang="ja-JP" sz="1200" b="1" dirty="0">
                <a:latin typeface="Yu Gothic" panose="020B0400000000000000" pitchFamily="34" charset="-128"/>
                <a:ea typeface="Yu Gothic" panose="020B0400000000000000" pitchFamily="34" charset="-128"/>
              </a:rPr>
              <a:t>①</a:t>
            </a:r>
            <a:endParaRPr kumimoji="1" lang="ja-JP" altLang="en-US" sz="1200" b="1">
              <a:latin typeface="Yu Gothic" panose="020B0400000000000000" pitchFamily="34" charset="-128"/>
              <a:ea typeface="Yu Gothic" panose="020B0400000000000000" pitchFamily="34" charset="-128"/>
            </a:endParaRPr>
          </a:p>
        </p:txBody>
      </p:sp>
      <p:sp>
        <p:nvSpPr>
          <p:cNvPr id="111" name="テキスト ボックス 110">
            <a:extLst>
              <a:ext uri="{FF2B5EF4-FFF2-40B4-BE49-F238E27FC236}">
                <a16:creationId xmlns:a16="http://schemas.microsoft.com/office/drawing/2014/main" id="{5F23825C-05CC-ABAC-0BC8-ACD347F777FD}"/>
              </a:ext>
            </a:extLst>
          </p:cNvPr>
          <p:cNvSpPr txBox="1"/>
          <p:nvPr/>
        </p:nvSpPr>
        <p:spPr>
          <a:xfrm rot="868531">
            <a:off x="8190661" y="4383095"/>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lang="en-US" altLang="ja-JP" sz="1200" b="1" dirty="0">
                <a:latin typeface="Yu Gothic" panose="020B0400000000000000" pitchFamily="34" charset="-128"/>
                <a:ea typeface="Yu Gothic" panose="020B0400000000000000" pitchFamily="34" charset="-128"/>
              </a:rPr>
              <a:t>②</a:t>
            </a:r>
            <a:endParaRPr kumimoji="1" lang="ja-JP" altLang="en-US" sz="1200" b="1">
              <a:latin typeface="Yu Gothic" panose="020B0400000000000000" pitchFamily="34" charset="-128"/>
              <a:ea typeface="Yu Gothic" panose="020B0400000000000000" pitchFamily="34" charset="-128"/>
            </a:endParaRPr>
          </a:p>
        </p:txBody>
      </p:sp>
      <p:sp>
        <p:nvSpPr>
          <p:cNvPr id="112" name="テキスト ボックス 111">
            <a:extLst>
              <a:ext uri="{FF2B5EF4-FFF2-40B4-BE49-F238E27FC236}">
                <a16:creationId xmlns:a16="http://schemas.microsoft.com/office/drawing/2014/main" id="{50166E20-103E-5915-447E-C595E62D504C}"/>
              </a:ext>
            </a:extLst>
          </p:cNvPr>
          <p:cNvSpPr txBox="1"/>
          <p:nvPr/>
        </p:nvSpPr>
        <p:spPr>
          <a:xfrm rot="868531">
            <a:off x="8190750" y="5499890"/>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lang="en-US" altLang="ja-JP" sz="1200" b="1" dirty="0">
                <a:latin typeface="Yu Gothic" panose="020B0400000000000000" pitchFamily="34" charset="-128"/>
                <a:ea typeface="Yu Gothic" panose="020B0400000000000000" pitchFamily="34" charset="-128"/>
              </a:rPr>
              <a:t>③</a:t>
            </a:r>
            <a:endParaRPr kumimoji="1" lang="ja-JP" altLang="en-US" sz="1200" b="1">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DBA3B5EC-0541-8A00-4361-749554A06E17}"/>
              </a:ext>
            </a:extLst>
          </p:cNvPr>
          <p:cNvGrpSpPr/>
          <p:nvPr/>
        </p:nvGrpSpPr>
        <p:grpSpPr>
          <a:xfrm>
            <a:off x="451557" y="163454"/>
            <a:ext cx="2486626" cy="276236"/>
            <a:chOff x="1047553" y="1885269"/>
            <a:chExt cx="2345100" cy="241705"/>
          </a:xfrm>
          <a:solidFill>
            <a:srgbClr val="C2D3D0"/>
          </a:solidFill>
        </p:grpSpPr>
        <p:sp>
          <p:nvSpPr>
            <p:cNvPr id="8" name="フリーフォーム 7">
              <a:extLst>
                <a:ext uri="{FF2B5EF4-FFF2-40B4-BE49-F238E27FC236}">
                  <a16:creationId xmlns:a16="http://schemas.microsoft.com/office/drawing/2014/main" id="{1766168C-B653-03B4-A3D7-6E9ED7A0E1B6}"/>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9" name="フリーフォーム 8">
              <a:extLst>
                <a:ext uri="{FF2B5EF4-FFF2-40B4-BE49-F238E27FC236}">
                  <a16:creationId xmlns:a16="http://schemas.microsoft.com/office/drawing/2014/main" id="{D811522A-EBDD-C6E9-6829-4D515FB1B49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0" name="フリーフォーム 9">
            <a:extLst>
              <a:ext uri="{FF2B5EF4-FFF2-40B4-BE49-F238E27FC236}">
                <a16:creationId xmlns:a16="http://schemas.microsoft.com/office/drawing/2014/main" id="{0E329976-787A-B72D-0ACE-AEDF72BD4109}"/>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52FA8766-A6B3-BF5D-6281-83E1A0F7C398}"/>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2" name="フリーフォーム 11">
            <a:extLst>
              <a:ext uri="{FF2B5EF4-FFF2-40B4-BE49-F238E27FC236}">
                <a16:creationId xmlns:a16="http://schemas.microsoft.com/office/drawing/2014/main" id="{A0AC0D56-C746-F75C-D609-A472A14E1352}"/>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0B22E0C1-1510-E558-C539-C6F02084396B}"/>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FEE31FCC-B585-CC1E-9649-97A9EE76E753}"/>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93550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4-2. </a:t>
            </a:r>
            <a:r>
              <a:rPr lang="ja-JP" altLang="en-US" sz="2800" b="1">
                <a:solidFill>
                  <a:schemeClr val="bg1"/>
                </a:solidFill>
                <a:latin typeface="Yu Gothic" panose="020B0400000000000000" pitchFamily="34" charset="-128"/>
                <a:ea typeface="Yu Gothic" panose="020B0400000000000000" pitchFamily="34" charset="-128"/>
              </a:rPr>
              <a:t>クラスタリングによる論理エラーの分類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2" name="正方形/長方形 11">
            <a:extLst>
              <a:ext uri="{FF2B5EF4-FFF2-40B4-BE49-F238E27FC236}">
                <a16:creationId xmlns:a16="http://schemas.microsoft.com/office/drawing/2014/main" id="{06E632CB-7F99-C89B-C7D3-21E94E4E0601}"/>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7AE10C04-C7B8-CB59-6E21-0E39753B981E}"/>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解法別</a:t>
            </a:r>
            <a:r>
              <a:rPr lang="en-US" altLang="ja-JP" sz="2000" b="1" dirty="0">
                <a:latin typeface="Yu Gothic" panose="020B0400000000000000" pitchFamily="34" charset="-128"/>
                <a:ea typeface="Yu Gothic" panose="020B0400000000000000" pitchFamily="34" charset="-128"/>
              </a:rPr>
              <a:t>, </a:t>
            </a:r>
            <a:r>
              <a:rPr lang="ja-JP" altLang="en-US" sz="2000" b="1">
                <a:latin typeface="Yu Gothic" panose="020B0400000000000000" pitchFamily="34" charset="-128"/>
                <a:ea typeface="Yu Gothic" panose="020B0400000000000000" pitchFamily="34" charset="-128"/>
              </a:rPr>
              <a:t>さらに論理エラー別に分類をするために</a:t>
            </a:r>
            <a:r>
              <a:rPr lang="en-US" altLang="ja-JP" sz="2000" b="1" dirty="0">
                <a:latin typeface="Yu Gothic" panose="020B0400000000000000" pitchFamily="34" charset="-128"/>
                <a:ea typeface="Yu Gothic" panose="020B0400000000000000" pitchFamily="34" charset="-128"/>
              </a:rPr>
              <a:t>, </a:t>
            </a:r>
            <a:r>
              <a:rPr lang="ja-JP" altLang="en-US" sz="2000" b="1">
                <a:solidFill>
                  <a:srgbClr val="629299"/>
                </a:solidFill>
                <a:latin typeface="Yu Gothic" panose="020B0400000000000000" pitchFamily="34" charset="-128"/>
                <a:ea typeface="Yu Gothic" panose="020B0400000000000000" pitchFamily="34" charset="-128"/>
              </a:rPr>
              <a:t>適切な閾値を検証すること</a:t>
            </a:r>
            <a:r>
              <a:rPr lang="ja-JP" altLang="en-US" sz="2000" b="1">
                <a:latin typeface="Yu Gothic" panose="020B0400000000000000" pitchFamily="34" charset="-128"/>
                <a:ea typeface="Yu Gothic" panose="020B0400000000000000" pitchFamily="34" charset="-128"/>
              </a:rPr>
              <a:t>が必要</a:t>
            </a:r>
            <a:endParaRPr lang="en-US" altLang="ja-JP" sz="2000" b="1" dirty="0">
              <a:latin typeface="Yu Gothic" panose="020B0400000000000000" pitchFamily="34" charset="-128"/>
              <a:ea typeface="Yu Gothic" panose="020B0400000000000000" pitchFamily="34" charset="-128"/>
            </a:endParaRPr>
          </a:p>
        </p:txBody>
      </p:sp>
      <p:pic>
        <p:nvPicPr>
          <p:cNvPr id="14" name="図 13">
            <a:extLst>
              <a:ext uri="{FF2B5EF4-FFF2-40B4-BE49-F238E27FC236}">
                <a16:creationId xmlns:a16="http://schemas.microsoft.com/office/drawing/2014/main" id="{826B7573-831C-22B9-4C0B-1F2C5F2FA26F}"/>
              </a:ext>
            </a:extLst>
          </p:cNvPr>
          <p:cNvPicPr>
            <a:picLocks noChangeAspect="1"/>
          </p:cNvPicPr>
          <p:nvPr/>
        </p:nvPicPr>
        <p:blipFill>
          <a:blip r:embed="rId3"/>
          <a:stretch>
            <a:fillRect/>
          </a:stretch>
        </p:blipFill>
        <p:spPr>
          <a:xfrm>
            <a:off x="3846944" y="2548023"/>
            <a:ext cx="4158062" cy="2602616"/>
          </a:xfrm>
          <a:prstGeom prst="rect">
            <a:avLst/>
          </a:prstGeom>
        </p:spPr>
      </p:pic>
      <p:sp>
        <p:nvSpPr>
          <p:cNvPr id="7" name="コンテンツ プレースホルダー 2">
            <a:extLst>
              <a:ext uri="{FF2B5EF4-FFF2-40B4-BE49-F238E27FC236}">
                <a16:creationId xmlns:a16="http://schemas.microsoft.com/office/drawing/2014/main" id="{63AD910F-5206-640B-6A85-64AD8DAC290D}"/>
              </a:ext>
            </a:extLst>
          </p:cNvPr>
          <p:cNvSpPr txBox="1">
            <a:spLocks/>
          </p:cNvSpPr>
          <p:nvPr/>
        </p:nvSpPr>
        <p:spPr>
          <a:xfrm>
            <a:off x="578468" y="1588106"/>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b="1" dirty="0">
                <a:latin typeface="Yu Gothic" panose="020B0400000000000000" pitchFamily="34" charset="-128"/>
                <a:ea typeface="Yu Gothic" panose="020B0400000000000000" pitchFamily="34" charset="-128"/>
              </a:rPr>
              <a:t>SciPy</a:t>
            </a:r>
            <a:r>
              <a:rPr lang="ja-JP" altLang="en-US" b="1">
                <a:latin typeface="Yu Gothic" panose="020B0400000000000000" pitchFamily="34" charset="-128"/>
                <a:ea typeface="Yu Gothic" panose="020B0400000000000000" pitchFamily="34" charset="-128"/>
              </a:rPr>
              <a:t>の</a:t>
            </a:r>
            <a:r>
              <a:rPr lang="en-US" altLang="ja-JP" b="1" dirty="0">
                <a:latin typeface="Yu Gothic" panose="020B0400000000000000" pitchFamily="34" charset="-128"/>
                <a:ea typeface="Yu Gothic" panose="020B0400000000000000" pitchFamily="34" charset="-128"/>
              </a:rPr>
              <a:t>linkage</a:t>
            </a:r>
            <a:r>
              <a:rPr lang="ja-JP" altLang="en-US" b="1">
                <a:latin typeface="Yu Gothic" panose="020B0400000000000000" pitchFamily="34" charset="-128"/>
                <a:ea typeface="Yu Gothic" panose="020B0400000000000000" pitchFamily="34" charset="-128"/>
              </a:rPr>
              <a:t>関数を用いて階層型クラスタリングを実施</a:t>
            </a:r>
            <a:endParaRPr lang="en-US" altLang="ja-JP" b="1" dirty="0">
              <a:latin typeface="Yu Gothic" panose="020B0400000000000000" pitchFamily="34" charset="-128"/>
              <a:ea typeface="Yu Gothic" panose="020B0400000000000000" pitchFamily="34" charset="-128"/>
            </a:endParaRPr>
          </a:p>
          <a:p>
            <a:pPr>
              <a:lnSpc>
                <a:spcPts val="2500"/>
              </a:lnSpc>
            </a:pP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データを可視化させるためデンドログラムを採用</a:t>
            </a:r>
            <a:endParaRPr lang="en-US" altLang="ja-JP" sz="1800" b="1" dirty="0">
              <a:latin typeface="Yu Gothic" panose="020B0400000000000000" pitchFamily="34" charset="-128"/>
              <a:ea typeface="Yu Gothic" panose="020B0400000000000000" pitchFamily="34" charset="-128"/>
            </a:endParaRPr>
          </a:p>
        </p:txBody>
      </p:sp>
      <p:grpSp>
        <p:nvGrpSpPr>
          <p:cNvPr id="16" name="グループ化 15">
            <a:extLst>
              <a:ext uri="{FF2B5EF4-FFF2-40B4-BE49-F238E27FC236}">
                <a16:creationId xmlns:a16="http://schemas.microsoft.com/office/drawing/2014/main" id="{F6131810-FFF7-143E-564C-B5E567A5E707}"/>
              </a:ext>
            </a:extLst>
          </p:cNvPr>
          <p:cNvGrpSpPr/>
          <p:nvPr/>
        </p:nvGrpSpPr>
        <p:grpSpPr>
          <a:xfrm>
            <a:off x="451557" y="163454"/>
            <a:ext cx="2486626" cy="276236"/>
            <a:chOff x="1047553" y="1885269"/>
            <a:chExt cx="2345100" cy="241705"/>
          </a:xfrm>
          <a:solidFill>
            <a:srgbClr val="C2D3D0"/>
          </a:solidFill>
        </p:grpSpPr>
        <p:sp>
          <p:nvSpPr>
            <p:cNvPr id="17" name="フリーフォーム 16">
              <a:extLst>
                <a:ext uri="{FF2B5EF4-FFF2-40B4-BE49-F238E27FC236}">
                  <a16:creationId xmlns:a16="http://schemas.microsoft.com/office/drawing/2014/main" id="{0F89A12D-5E5B-819A-A1C9-8B89C46C06CD}"/>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95E3F2D0-0713-AF63-D009-73E86A48536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9" name="フリーフォーム 18">
            <a:extLst>
              <a:ext uri="{FF2B5EF4-FFF2-40B4-BE49-F238E27FC236}">
                <a16:creationId xmlns:a16="http://schemas.microsoft.com/office/drawing/2014/main" id="{BFE16A6A-BC1D-C1A7-215C-F8121C4C625D}"/>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0" name="フリーフォーム 19">
            <a:extLst>
              <a:ext uri="{FF2B5EF4-FFF2-40B4-BE49-F238E27FC236}">
                <a16:creationId xmlns:a16="http://schemas.microsoft.com/office/drawing/2014/main" id="{BD415EF2-50BF-9F3D-321C-21B3CFFD398A}"/>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FD87C7D0-DBF0-EA63-2EAD-C6891B00A22B}"/>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C658F105-E1DF-E39C-1D56-5066FA00DB15}"/>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361DDC8F-838F-7500-DB92-4BEE6A9D5AFE}"/>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9507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4-3. </a:t>
            </a:r>
            <a:r>
              <a:rPr lang="ja-JP" altLang="en-US" sz="2800" b="1">
                <a:solidFill>
                  <a:schemeClr val="bg1"/>
                </a:solidFill>
                <a:latin typeface="Yu Gothic" panose="020B0400000000000000" pitchFamily="34" charset="-128"/>
                <a:ea typeface="Yu Gothic" panose="020B0400000000000000" pitchFamily="34" charset="-128"/>
              </a:rPr>
              <a:t>クラスタリング結果の検証</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29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A8D11952-5959-DE0B-D527-E66A564B0177}"/>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C5A5C789-4011-AA1F-DB71-A6CF2FC443CC}"/>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latin typeface="Yu Gothic" panose="020B0400000000000000" pitchFamily="34" charset="-128"/>
                <a:ea typeface="Yu Gothic" panose="020B0400000000000000" pitchFamily="34" charset="-128"/>
              </a:rPr>
              <a:t>クラスタリングによる</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解法ごとの論理エラーの分類はある程度可能</a:t>
            </a:r>
            <a:endParaRPr lang="en-US" altLang="ja-JP" sz="2200" b="1" dirty="0">
              <a:latin typeface="Yu Gothic" panose="020B0400000000000000" pitchFamily="34" charset="-128"/>
              <a:ea typeface="Yu Gothic" panose="020B0400000000000000" pitchFamily="34" charset="-128"/>
            </a:endParaRPr>
          </a:p>
        </p:txBody>
      </p:sp>
      <p:pic>
        <p:nvPicPr>
          <p:cNvPr id="9" name="図 8">
            <a:extLst>
              <a:ext uri="{FF2B5EF4-FFF2-40B4-BE49-F238E27FC236}">
                <a16:creationId xmlns:a16="http://schemas.microsoft.com/office/drawing/2014/main" id="{F7B5D488-1C9A-6172-B4E8-4A98C259C32A}"/>
              </a:ext>
            </a:extLst>
          </p:cNvPr>
          <p:cNvPicPr>
            <a:picLocks noChangeAspect="1"/>
          </p:cNvPicPr>
          <p:nvPr/>
        </p:nvPicPr>
        <p:blipFill>
          <a:blip r:embed="rId3"/>
          <a:stretch>
            <a:fillRect/>
          </a:stretch>
        </p:blipFill>
        <p:spPr>
          <a:xfrm>
            <a:off x="1362238" y="1365253"/>
            <a:ext cx="6046070" cy="3784359"/>
          </a:xfrm>
          <a:prstGeom prst="rect">
            <a:avLst/>
          </a:prstGeom>
        </p:spPr>
      </p:pic>
      <p:cxnSp>
        <p:nvCxnSpPr>
          <p:cNvPr id="10" name="直線コネクタ 9">
            <a:extLst>
              <a:ext uri="{FF2B5EF4-FFF2-40B4-BE49-F238E27FC236}">
                <a16:creationId xmlns:a16="http://schemas.microsoft.com/office/drawing/2014/main" id="{AF37C69E-236D-6C5F-800B-D25A23619985}"/>
              </a:ext>
            </a:extLst>
          </p:cNvPr>
          <p:cNvCxnSpPr>
            <a:cxnSpLocks/>
          </p:cNvCxnSpPr>
          <p:nvPr/>
        </p:nvCxnSpPr>
        <p:spPr>
          <a:xfrm>
            <a:off x="1590356" y="4255503"/>
            <a:ext cx="6006886" cy="0"/>
          </a:xfrm>
          <a:prstGeom prst="line">
            <a:avLst/>
          </a:prstGeom>
          <a:ln w="28575">
            <a:solidFill>
              <a:srgbClr val="629299"/>
            </a:solidFill>
            <a:prstDash val="sysDash"/>
          </a:ln>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F6C0FA03-B873-977B-6539-D96F5950FE9F}"/>
              </a:ext>
            </a:extLst>
          </p:cNvPr>
          <p:cNvCxnSpPr>
            <a:cxnSpLocks/>
          </p:cNvCxnSpPr>
          <p:nvPr/>
        </p:nvCxnSpPr>
        <p:spPr>
          <a:xfrm>
            <a:off x="1590356" y="4468460"/>
            <a:ext cx="6006886" cy="0"/>
          </a:xfrm>
          <a:prstGeom prst="line">
            <a:avLst/>
          </a:prstGeom>
          <a:ln w="28575">
            <a:solidFill>
              <a:schemeClr val="tx1"/>
            </a:solidFill>
            <a:prstDash val="sysDash"/>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64BDEF41-689B-6E23-F594-971A00643D32}"/>
              </a:ext>
            </a:extLst>
          </p:cNvPr>
          <p:cNvSpPr txBox="1"/>
          <p:nvPr/>
        </p:nvSpPr>
        <p:spPr>
          <a:xfrm>
            <a:off x="7710717" y="3512517"/>
            <a:ext cx="3647152" cy="369332"/>
          </a:xfrm>
          <a:prstGeom prst="rect">
            <a:avLst/>
          </a:prstGeom>
          <a:solidFill>
            <a:schemeClr val="bg1"/>
          </a:solidFill>
          <a:ln>
            <a:solidFill>
              <a:srgbClr val="629299"/>
            </a:solidFill>
          </a:ln>
        </p:spPr>
        <p:txBody>
          <a:bodyPr wrap="none" rtlCol="0">
            <a:spAutoFit/>
          </a:bodyPr>
          <a:lstStyle/>
          <a:p>
            <a:r>
              <a:rPr lang="ja-JP" altLang="en-US" b="1">
                <a:solidFill>
                  <a:srgbClr val="629299"/>
                </a:solidFill>
                <a:latin typeface="Yu Gothic" panose="020B0400000000000000" pitchFamily="34" charset="-128"/>
                <a:ea typeface="Yu Gothic" panose="020B0400000000000000" pitchFamily="34" charset="-128"/>
              </a:rPr>
              <a:t>クラスタごとに異なる解法を確認</a:t>
            </a:r>
            <a:endParaRPr kumimoji="1" lang="ja-JP" altLang="en-US" b="1">
              <a:solidFill>
                <a:srgbClr val="629299"/>
              </a:solidFill>
              <a:latin typeface="Yu Gothic" panose="020B0400000000000000" pitchFamily="34" charset="-128"/>
              <a:ea typeface="Yu Gothic" panose="020B0400000000000000" pitchFamily="34" charset="-128"/>
            </a:endParaRPr>
          </a:p>
        </p:txBody>
      </p:sp>
      <p:sp>
        <p:nvSpPr>
          <p:cNvPr id="16" name="テキスト ボックス 15">
            <a:extLst>
              <a:ext uri="{FF2B5EF4-FFF2-40B4-BE49-F238E27FC236}">
                <a16:creationId xmlns:a16="http://schemas.microsoft.com/office/drawing/2014/main" id="{69FBAEC0-5012-FC62-33EB-2D9DD382985B}"/>
              </a:ext>
            </a:extLst>
          </p:cNvPr>
          <p:cNvSpPr txBox="1"/>
          <p:nvPr/>
        </p:nvSpPr>
        <p:spPr>
          <a:xfrm>
            <a:off x="8172381" y="4306417"/>
            <a:ext cx="2723823" cy="646331"/>
          </a:xfrm>
          <a:prstGeom prst="rect">
            <a:avLst/>
          </a:prstGeom>
          <a:solidFill>
            <a:schemeClr val="bg1"/>
          </a:solidFill>
          <a:ln>
            <a:solidFill>
              <a:srgbClr val="629299"/>
            </a:solidFill>
          </a:ln>
        </p:spPr>
        <p:txBody>
          <a:bodyPr wrap="none" rtlCol="0">
            <a:spAutoFit/>
          </a:bodyPr>
          <a:lstStyle/>
          <a:p>
            <a:r>
              <a:rPr lang="ja-JP" altLang="en-US" b="1">
                <a:solidFill>
                  <a:srgbClr val="629299"/>
                </a:solidFill>
                <a:latin typeface="Yu Gothic" panose="020B0400000000000000" pitchFamily="34" charset="-128"/>
                <a:ea typeface="Yu Gothic" panose="020B0400000000000000" pitchFamily="34" charset="-128"/>
              </a:rPr>
              <a:t>さらに細かいクラスタで</a:t>
            </a:r>
            <a:endParaRPr lang="en-US" altLang="ja-JP" b="1" dirty="0">
              <a:solidFill>
                <a:srgbClr val="629299"/>
              </a:solidFill>
              <a:latin typeface="Yu Gothic" panose="020B0400000000000000" pitchFamily="34" charset="-128"/>
              <a:ea typeface="Yu Gothic" panose="020B0400000000000000" pitchFamily="34" charset="-128"/>
            </a:endParaRPr>
          </a:p>
          <a:p>
            <a:r>
              <a:rPr lang="ja-JP" altLang="en-US" b="1">
                <a:solidFill>
                  <a:srgbClr val="629299"/>
                </a:solidFill>
                <a:latin typeface="Yu Gothic" panose="020B0400000000000000" pitchFamily="34" charset="-128"/>
                <a:ea typeface="Yu Gothic" panose="020B0400000000000000" pitchFamily="34" charset="-128"/>
              </a:rPr>
              <a:t>異なる論理エラーを確認</a:t>
            </a:r>
            <a:endParaRPr kumimoji="1" lang="ja-JP" altLang="en-US" b="1">
              <a:solidFill>
                <a:srgbClr val="629299"/>
              </a:solidFill>
              <a:latin typeface="Yu Gothic" panose="020B0400000000000000" pitchFamily="34" charset="-128"/>
              <a:ea typeface="Yu Gothic" panose="020B0400000000000000" pitchFamily="34" charset="-128"/>
            </a:endParaRPr>
          </a:p>
        </p:txBody>
      </p:sp>
      <p:grpSp>
        <p:nvGrpSpPr>
          <p:cNvPr id="19" name="グループ化 18">
            <a:extLst>
              <a:ext uri="{FF2B5EF4-FFF2-40B4-BE49-F238E27FC236}">
                <a16:creationId xmlns:a16="http://schemas.microsoft.com/office/drawing/2014/main" id="{DADC24D8-AF34-B671-65B7-06AA236663B6}"/>
              </a:ext>
            </a:extLst>
          </p:cNvPr>
          <p:cNvGrpSpPr/>
          <p:nvPr/>
        </p:nvGrpSpPr>
        <p:grpSpPr>
          <a:xfrm>
            <a:off x="451557" y="163454"/>
            <a:ext cx="2486626" cy="276236"/>
            <a:chOff x="1047553" y="1885269"/>
            <a:chExt cx="2345100" cy="241705"/>
          </a:xfrm>
          <a:solidFill>
            <a:srgbClr val="C2D3D0"/>
          </a:solidFill>
        </p:grpSpPr>
        <p:sp>
          <p:nvSpPr>
            <p:cNvPr id="20" name="フリーフォーム 19">
              <a:extLst>
                <a:ext uri="{FF2B5EF4-FFF2-40B4-BE49-F238E27FC236}">
                  <a16:creationId xmlns:a16="http://schemas.microsoft.com/office/drawing/2014/main" id="{8CFDD52A-63DA-E417-3734-6C84E38B0D1D}"/>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A4C84836-2429-616C-B8EA-6A14C9CEC4B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2" name="フリーフォーム 21">
            <a:extLst>
              <a:ext uri="{FF2B5EF4-FFF2-40B4-BE49-F238E27FC236}">
                <a16:creationId xmlns:a16="http://schemas.microsoft.com/office/drawing/2014/main" id="{E01BFBA2-64C6-9FC3-9D82-1D25DC22CC98}"/>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AEEEE18C-7566-97C3-34E2-100A3AC2E0CC}"/>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EF5626B2-8561-9D54-EFB4-A99232E29F89}"/>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5" name="フリーフォーム 24">
            <a:extLst>
              <a:ext uri="{FF2B5EF4-FFF2-40B4-BE49-F238E27FC236}">
                <a16:creationId xmlns:a16="http://schemas.microsoft.com/office/drawing/2014/main" id="{79D62523-039F-0954-6D78-CDB212DA8371}"/>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041177E1-E0EE-D129-C863-FCD31D2EB65A}"/>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00062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380892"/>
            <a:ext cx="11035049" cy="600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学習者は個々に</a:t>
            </a:r>
            <a:r>
              <a:rPr lang="ja-JP" altLang="en-US" b="1">
                <a:solidFill>
                  <a:srgbClr val="629299"/>
                </a:solidFill>
                <a:latin typeface="Yu Gothic" panose="020B0400000000000000" pitchFamily="34" charset="-128"/>
                <a:ea typeface="Yu Gothic" panose="020B0400000000000000" pitchFamily="34" charset="-128"/>
              </a:rPr>
              <a:t>躓く箇所</a:t>
            </a:r>
            <a:r>
              <a:rPr lang="ja-JP" altLang="en-US" b="1">
                <a:latin typeface="Yu Gothic" panose="020B0400000000000000" pitchFamily="34" charset="-128"/>
                <a:ea typeface="Yu Gothic" panose="020B0400000000000000" pitchFamily="34" charset="-128"/>
              </a:rPr>
              <a:t>や</a:t>
            </a:r>
            <a:r>
              <a:rPr lang="ja-JP" altLang="en-US" b="1">
                <a:solidFill>
                  <a:srgbClr val="629299"/>
                </a:solidFill>
                <a:latin typeface="Yu Gothic" panose="020B0400000000000000" pitchFamily="34" charset="-128"/>
                <a:ea typeface="Yu Gothic" panose="020B0400000000000000" pitchFamily="34" charset="-128"/>
              </a:rPr>
              <a:t>苦手な箇所</a:t>
            </a:r>
            <a:r>
              <a:rPr lang="ja-JP" altLang="en-US" b="1">
                <a:latin typeface="Yu Gothic" panose="020B0400000000000000" pitchFamily="34" charset="-128"/>
                <a:ea typeface="Yu Gothic" panose="020B0400000000000000" pitchFamily="34" charset="-128"/>
              </a:rPr>
              <a:t>が異なる</a:t>
            </a:r>
            <a:endParaRPr lang="en-US" altLang="ja-JP" b="1" dirty="0">
              <a:latin typeface="Yu Gothic" panose="020B0400000000000000" pitchFamily="34" charset="-128"/>
              <a:ea typeface="Yu Gothic" panose="020B0400000000000000" pitchFamily="34" charset="-128"/>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1-1. </a:t>
            </a:r>
            <a:r>
              <a:rPr lang="ja-JP" altLang="en-US" sz="2800" b="1">
                <a:solidFill>
                  <a:schemeClr val="bg1"/>
                </a:solidFill>
                <a:latin typeface="Yu Gothic" panose="020B0400000000000000" pitchFamily="34" charset="-128"/>
                <a:ea typeface="Yu Gothic" panose="020B0400000000000000" pitchFamily="34" charset="-128"/>
              </a:rPr>
              <a:t>プログラミング演習授業の現状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69" y="5111088"/>
            <a:ext cx="11035049" cy="87035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8FCC2E31-DC36-F3BA-D929-C0718DE6ADB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pic>
        <p:nvPicPr>
          <p:cNvPr id="21" name="図 20">
            <a:extLst>
              <a:ext uri="{FF2B5EF4-FFF2-40B4-BE49-F238E27FC236}">
                <a16:creationId xmlns:a16="http://schemas.microsoft.com/office/drawing/2014/main" id="{310EC8F3-35B0-AD35-C0E0-FF9E442059C3}"/>
              </a:ext>
            </a:extLst>
          </p:cNvPr>
          <p:cNvPicPr>
            <a:picLocks noChangeAspect="1"/>
          </p:cNvPicPr>
          <p:nvPr/>
        </p:nvPicPr>
        <p:blipFill>
          <a:blip r:embed="rId3"/>
          <a:stretch>
            <a:fillRect/>
          </a:stretch>
        </p:blipFill>
        <p:spPr>
          <a:xfrm>
            <a:off x="2164383" y="1836360"/>
            <a:ext cx="7863233" cy="2899820"/>
          </a:xfrm>
          <a:prstGeom prst="rect">
            <a:avLst/>
          </a:prstGeom>
        </p:spPr>
      </p:pic>
      <p:grpSp>
        <p:nvGrpSpPr>
          <p:cNvPr id="5" name="グループ化 4">
            <a:extLst>
              <a:ext uri="{FF2B5EF4-FFF2-40B4-BE49-F238E27FC236}">
                <a16:creationId xmlns:a16="http://schemas.microsoft.com/office/drawing/2014/main" id="{87301AA9-E240-1393-E9DC-CFCB8766924E}"/>
              </a:ext>
            </a:extLst>
          </p:cNvPr>
          <p:cNvGrpSpPr/>
          <p:nvPr/>
        </p:nvGrpSpPr>
        <p:grpSpPr>
          <a:xfrm>
            <a:off x="451557" y="163454"/>
            <a:ext cx="2486626" cy="276236"/>
            <a:chOff x="1047553" y="1885269"/>
            <a:chExt cx="2345100" cy="241705"/>
          </a:xfrm>
        </p:grpSpPr>
        <p:sp>
          <p:nvSpPr>
            <p:cNvPr id="8" name="フリーフォーム 7">
              <a:extLst>
                <a:ext uri="{FF2B5EF4-FFF2-40B4-BE49-F238E27FC236}">
                  <a16:creationId xmlns:a16="http://schemas.microsoft.com/office/drawing/2014/main" id="{053C7187-51D1-70D8-A2E1-47786A1B1A70}"/>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0" name="フリーフォーム 9">
              <a:extLst>
                <a:ext uri="{FF2B5EF4-FFF2-40B4-BE49-F238E27FC236}">
                  <a16:creationId xmlns:a16="http://schemas.microsoft.com/office/drawing/2014/main" id="{DB113EA8-FE02-71A6-CBCD-00488541999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1" name="フリーフォーム 10">
            <a:extLst>
              <a:ext uri="{FF2B5EF4-FFF2-40B4-BE49-F238E27FC236}">
                <a16:creationId xmlns:a16="http://schemas.microsoft.com/office/drawing/2014/main" id="{3B008ADB-E858-AB2A-1A43-3C3084B6D42B}"/>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2B54567F-5F06-E332-9509-1FAFB5327800}"/>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361E0DE9-471D-12A8-7095-293395EDC1A1}"/>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2A7B2FE6-C456-C335-2E93-78434675ECB8}"/>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F613B3F8-4640-4E42-75BB-E34337B29B4A}"/>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361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4-4. </a:t>
            </a:r>
            <a:r>
              <a:rPr lang="ja-JP" altLang="en-US" sz="2800" b="1">
                <a:solidFill>
                  <a:schemeClr val="bg1"/>
                </a:solidFill>
                <a:latin typeface="Yu Gothic" panose="020B0400000000000000" pitchFamily="34" charset="-128"/>
                <a:ea typeface="Yu Gothic" panose="020B0400000000000000" pitchFamily="34" charset="-128"/>
              </a:rPr>
              <a:t>データセットの作成</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30</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24" name="正方形/長方形 23">
            <a:extLst>
              <a:ext uri="{FF2B5EF4-FFF2-40B4-BE49-F238E27FC236}">
                <a16:creationId xmlns:a16="http://schemas.microsoft.com/office/drawing/2014/main" id="{6F8B3E7D-1432-0775-53CA-3734EADC1A4A}"/>
              </a:ext>
            </a:extLst>
          </p:cNvPr>
          <p:cNvSpPr/>
          <p:nvPr/>
        </p:nvSpPr>
        <p:spPr>
          <a:xfrm>
            <a:off x="508264" y="1640525"/>
            <a:ext cx="11175472" cy="1201799"/>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D75E83DF-457D-1911-2420-623154234155}"/>
              </a:ext>
            </a:extLst>
          </p:cNvPr>
          <p:cNvSpPr txBox="1"/>
          <p:nvPr/>
        </p:nvSpPr>
        <p:spPr>
          <a:xfrm>
            <a:off x="4256867" y="3266313"/>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1</a:t>
            </a:r>
            <a:endParaRPr kumimoji="1" lang="ja-JP" altLang="en-US" b="1">
              <a:latin typeface="Yu Gothic" panose="020B0400000000000000" pitchFamily="34" charset="-128"/>
              <a:ea typeface="Yu Gothic" panose="020B0400000000000000" pitchFamily="34" charset="-128"/>
            </a:endParaRPr>
          </a:p>
        </p:txBody>
      </p:sp>
      <p:pic>
        <p:nvPicPr>
          <p:cNvPr id="26" name="図 25">
            <a:extLst>
              <a:ext uri="{FF2B5EF4-FFF2-40B4-BE49-F238E27FC236}">
                <a16:creationId xmlns:a16="http://schemas.microsoft.com/office/drawing/2014/main" id="{47DF7CA5-51F5-F6E2-ED61-3A20F8335A53}"/>
              </a:ext>
            </a:extLst>
          </p:cNvPr>
          <p:cNvPicPr>
            <a:picLocks noChangeAspect="1"/>
          </p:cNvPicPr>
          <p:nvPr/>
        </p:nvPicPr>
        <p:blipFill>
          <a:blip r:embed="rId3"/>
          <a:stretch>
            <a:fillRect/>
          </a:stretch>
        </p:blipFill>
        <p:spPr>
          <a:xfrm>
            <a:off x="2797640" y="3324336"/>
            <a:ext cx="1495779" cy="2487950"/>
          </a:xfrm>
          <a:prstGeom prst="rect">
            <a:avLst/>
          </a:prstGeom>
        </p:spPr>
      </p:pic>
      <p:pic>
        <p:nvPicPr>
          <p:cNvPr id="27" name="図 26">
            <a:extLst>
              <a:ext uri="{FF2B5EF4-FFF2-40B4-BE49-F238E27FC236}">
                <a16:creationId xmlns:a16="http://schemas.microsoft.com/office/drawing/2014/main" id="{6183D028-F8CA-BC2D-C749-C24D85B5B3A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78160" y="3072727"/>
            <a:ext cx="635052" cy="768232"/>
          </a:xfrm>
          <a:prstGeom prst="rect">
            <a:avLst/>
          </a:prstGeom>
        </p:spPr>
      </p:pic>
      <p:pic>
        <p:nvPicPr>
          <p:cNvPr id="28" name="グラフィックス 27" descr="タグ 枠線">
            <a:extLst>
              <a:ext uri="{FF2B5EF4-FFF2-40B4-BE49-F238E27FC236}">
                <a16:creationId xmlns:a16="http://schemas.microsoft.com/office/drawing/2014/main" id="{5FE65F96-CACF-FB70-47FA-CF840066A1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19870" y="2692421"/>
            <a:ext cx="1314397" cy="1314397"/>
          </a:xfrm>
          <a:prstGeom prst="rect">
            <a:avLst/>
          </a:prstGeom>
        </p:spPr>
      </p:pic>
      <p:sp>
        <p:nvSpPr>
          <p:cNvPr id="29" name="コンテンツ プレースホルダー 2">
            <a:extLst>
              <a:ext uri="{FF2B5EF4-FFF2-40B4-BE49-F238E27FC236}">
                <a16:creationId xmlns:a16="http://schemas.microsoft.com/office/drawing/2014/main" id="{1428C21D-0739-5D69-3595-A5DA16348FDE}"/>
              </a:ext>
            </a:extLst>
          </p:cNvPr>
          <p:cNvSpPr txBox="1">
            <a:spLocks/>
          </p:cNvSpPr>
          <p:nvPr/>
        </p:nvSpPr>
        <p:spPr>
          <a:xfrm>
            <a:off x="508264" y="1751359"/>
            <a:ext cx="11187941" cy="43273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sz="2200" b="1">
                <a:latin typeface="Yu Gothic" panose="020B0400000000000000" pitchFamily="34" charset="-128"/>
                <a:ea typeface="Yu Gothic" panose="020B0400000000000000" pitchFamily="34" charset="-128"/>
              </a:rPr>
              <a:t>クラスタリング結果を用いて</a:t>
            </a:r>
            <a:r>
              <a:rPr lang="en-US" altLang="ja-JP" sz="2200" b="1" dirty="0">
                <a:latin typeface="Yu Gothic" panose="020B0400000000000000" pitchFamily="34" charset="-128"/>
                <a:ea typeface="Yu Gothic" panose="020B0400000000000000" pitchFamily="34" charset="-128"/>
              </a:rPr>
              <a:t>, </a:t>
            </a:r>
          </a:p>
          <a:p>
            <a:pPr>
              <a:lnSpc>
                <a:spcPts val="3000"/>
              </a:lnSpc>
            </a:pPr>
            <a:r>
              <a:rPr lang="ja-JP" altLang="en-US" sz="2200" b="1">
                <a:latin typeface="Yu Gothic" panose="020B0400000000000000" pitchFamily="34" charset="-128"/>
                <a:ea typeface="Yu Gothic" panose="020B0400000000000000" pitchFamily="34" charset="-128"/>
              </a:rPr>
              <a:t>論理エラーごとにデータセット（論理エラーとその代表ソースコード）を作成</a:t>
            </a:r>
            <a:endParaRPr lang="en-US" altLang="ja-JP" sz="2200" b="1" dirty="0">
              <a:latin typeface="Yu Gothic" panose="020B0400000000000000" pitchFamily="34" charset="-128"/>
              <a:ea typeface="Yu Gothic" panose="020B0400000000000000" pitchFamily="34" charset="-128"/>
            </a:endParaRPr>
          </a:p>
        </p:txBody>
      </p:sp>
      <p:sp>
        <p:nvSpPr>
          <p:cNvPr id="30" name="テキスト ボックス 29">
            <a:extLst>
              <a:ext uri="{FF2B5EF4-FFF2-40B4-BE49-F238E27FC236}">
                <a16:creationId xmlns:a16="http://schemas.microsoft.com/office/drawing/2014/main" id="{98F77898-4A78-BE19-2C85-122747F1466D}"/>
              </a:ext>
            </a:extLst>
          </p:cNvPr>
          <p:cNvSpPr txBox="1"/>
          <p:nvPr/>
        </p:nvSpPr>
        <p:spPr>
          <a:xfrm>
            <a:off x="4290660" y="4420970"/>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2</a:t>
            </a:r>
            <a:endParaRPr kumimoji="1" lang="ja-JP" altLang="en-US" b="1">
              <a:latin typeface="Yu Gothic" panose="020B0400000000000000" pitchFamily="34" charset="-128"/>
              <a:ea typeface="Yu Gothic" panose="020B0400000000000000" pitchFamily="34" charset="-128"/>
            </a:endParaRPr>
          </a:p>
        </p:txBody>
      </p:sp>
      <p:sp>
        <p:nvSpPr>
          <p:cNvPr id="31" name="テキスト ボックス 30">
            <a:extLst>
              <a:ext uri="{FF2B5EF4-FFF2-40B4-BE49-F238E27FC236}">
                <a16:creationId xmlns:a16="http://schemas.microsoft.com/office/drawing/2014/main" id="{23C772D8-FE7B-9A01-1F9B-ABB5A58A8DBD}"/>
              </a:ext>
            </a:extLst>
          </p:cNvPr>
          <p:cNvSpPr txBox="1"/>
          <p:nvPr/>
        </p:nvSpPr>
        <p:spPr>
          <a:xfrm>
            <a:off x="4290660" y="5533039"/>
            <a:ext cx="1306768"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クラスタ</a:t>
            </a:r>
            <a:r>
              <a:rPr kumimoji="1" lang="en-US" altLang="ja-JP" b="1" dirty="0">
                <a:latin typeface="Yu Gothic" panose="020B0400000000000000" pitchFamily="34" charset="-128"/>
                <a:ea typeface="Yu Gothic" panose="020B0400000000000000" pitchFamily="34" charset="-128"/>
              </a:rPr>
              <a:t> </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32" name="右矢印 31">
            <a:extLst>
              <a:ext uri="{FF2B5EF4-FFF2-40B4-BE49-F238E27FC236}">
                <a16:creationId xmlns:a16="http://schemas.microsoft.com/office/drawing/2014/main" id="{6FCB5747-0C18-C484-D51C-BB8EFE474C39}"/>
              </a:ext>
            </a:extLst>
          </p:cNvPr>
          <p:cNvSpPr/>
          <p:nvPr/>
        </p:nvSpPr>
        <p:spPr>
          <a:xfrm>
            <a:off x="5773870" y="3314683"/>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a:extLst>
              <a:ext uri="{FF2B5EF4-FFF2-40B4-BE49-F238E27FC236}">
                <a16:creationId xmlns:a16="http://schemas.microsoft.com/office/drawing/2014/main" id="{1CC72CAB-765C-4BF0-EF40-E49598BBD955}"/>
              </a:ext>
            </a:extLst>
          </p:cNvPr>
          <p:cNvSpPr/>
          <p:nvPr/>
        </p:nvSpPr>
        <p:spPr>
          <a:xfrm>
            <a:off x="5773870" y="4469340"/>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a:extLst>
              <a:ext uri="{FF2B5EF4-FFF2-40B4-BE49-F238E27FC236}">
                <a16:creationId xmlns:a16="http://schemas.microsoft.com/office/drawing/2014/main" id="{33017019-01AD-A504-348F-EFE8805E4C84}"/>
              </a:ext>
            </a:extLst>
          </p:cNvPr>
          <p:cNvSpPr/>
          <p:nvPr/>
        </p:nvSpPr>
        <p:spPr>
          <a:xfrm>
            <a:off x="5786439" y="5536744"/>
            <a:ext cx="1022467" cy="272592"/>
          </a:xfrm>
          <a:prstGeom prst="rightArrow">
            <a:avLst>
              <a:gd name="adj1" fmla="val 35849"/>
              <a:gd name="adj2" fmla="val 88525"/>
            </a:avLst>
          </a:prstGeom>
          <a:solidFill>
            <a:srgbClr val="C2D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916821CC-2D59-BE38-DD24-34838421E5F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78160" y="4180825"/>
            <a:ext cx="635052" cy="768232"/>
          </a:xfrm>
          <a:prstGeom prst="rect">
            <a:avLst/>
          </a:prstGeom>
        </p:spPr>
      </p:pic>
      <p:pic>
        <p:nvPicPr>
          <p:cNvPr id="36" name="図 35">
            <a:extLst>
              <a:ext uri="{FF2B5EF4-FFF2-40B4-BE49-F238E27FC236}">
                <a16:creationId xmlns:a16="http://schemas.microsoft.com/office/drawing/2014/main" id="{1D3E23AC-28A1-AB34-4D92-4ECA7D3273B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7285062" y="5288924"/>
            <a:ext cx="635052" cy="768232"/>
          </a:xfrm>
          <a:prstGeom prst="rect">
            <a:avLst/>
          </a:prstGeom>
        </p:spPr>
      </p:pic>
      <p:pic>
        <p:nvPicPr>
          <p:cNvPr id="37" name="グラフィックス 36" descr="タグ 枠線">
            <a:extLst>
              <a:ext uri="{FF2B5EF4-FFF2-40B4-BE49-F238E27FC236}">
                <a16:creationId xmlns:a16="http://schemas.microsoft.com/office/drawing/2014/main" id="{0557B645-8BEF-79CB-5725-0A7C96B87E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19870" y="3798897"/>
            <a:ext cx="1314397" cy="1314397"/>
          </a:xfrm>
          <a:prstGeom prst="rect">
            <a:avLst/>
          </a:prstGeom>
        </p:spPr>
      </p:pic>
      <p:pic>
        <p:nvPicPr>
          <p:cNvPr id="38" name="グラフィックス 37" descr="タグ 枠線">
            <a:extLst>
              <a:ext uri="{FF2B5EF4-FFF2-40B4-BE49-F238E27FC236}">
                <a16:creationId xmlns:a16="http://schemas.microsoft.com/office/drawing/2014/main" id="{F34BF6B3-66DB-92DD-F627-1C888662AF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763581">
            <a:off x="7839342" y="4914238"/>
            <a:ext cx="1314397" cy="1314397"/>
          </a:xfrm>
          <a:prstGeom prst="rect">
            <a:avLst/>
          </a:prstGeom>
        </p:spPr>
      </p:pic>
      <p:sp>
        <p:nvSpPr>
          <p:cNvPr id="39" name="テキスト ボックス 38">
            <a:extLst>
              <a:ext uri="{FF2B5EF4-FFF2-40B4-BE49-F238E27FC236}">
                <a16:creationId xmlns:a16="http://schemas.microsoft.com/office/drawing/2014/main" id="{C1469054-FB09-47DA-8609-18B45BE90EC3}"/>
              </a:ext>
            </a:extLst>
          </p:cNvPr>
          <p:cNvSpPr txBox="1"/>
          <p:nvPr/>
        </p:nvSpPr>
        <p:spPr>
          <a:xfrm rot="868531">
            <a:off x="8190662" y="3267752"/>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kumimoji="1" lang="en-US" altLang="ja-JP" sz="1200" b="1" dirty="0">
                <a:latin typeface="Yu Gothic" panose="020B0400000000000000" pitchFamily="34" charset="-128"/>
                <a:ea typeface="Yu Gothic" panose="020B0400000000000000" pitchFamily="34" charset="-128"/>
              </a:rPr>
              <a:t>①</a:t>
            </a:r>
            <a:endParaRPr kumimoji="1" lang="ja-JP" altLang="en-US" sz="1200" b="1">
              <a:latin typeface="Yu Gothic" panose="020B0400000000000000" pitchFamily="34" charset="-128"/>
              <a:ea typeface="Yu Gothic" panose="020B0400000000000000" pitchFamily="34" charset="-128"/>
            </a:endParaRPr>
          </a:p>
        </p:txBody>
      </p:sp>
      <p:sp>
        <p:nvSpPr>
          <p:cNvPr id="40" name="テキスト ボックス 39">
            <a:extLst>
              <a:ext uri="{FF2B5EF4-FFF2-40B4-BE49-F238E27FC236}">
                <a16:creationId xmlns:a16="http://schemas.microsoft.com/office/drawing/2014/main" id="{C46B98C2-1BBC-7722-37D1-47CB67E07C76}"/>
              </a:ext>
            </a:extLst>
          </p:cNvPr>
          <p:cNvSpPr txBox="1"/>
          <p:nvPr/>
        </p:nvSpPr>
        <p:spPr>
          <a:xfrm rot="868531">
            <a:off x="8190661" y="4383095"/>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lang="en-US" altLang="ja-JP" sz="1200" b="1" dirty="0">
                <a:latin typeface="Yu Gothic" panose="020B0400000000000000" pitchFamily="34" charset="-128"/>
                <a:ea typeface="Yu Gothic" panose="020B0400000000000000" pitchFamily="34" charset="-128"/>
              </a:rPr>
              <a:t>②</a:t>
            </a:r>
            <a:endParaRPr kumimoji="1" lang="ja-JP" altLang="en-US" sz="1200" b="1">
              <a:latin typeface="Yu Gothic" panose="020B0400000000000000" pitchFamily="34" charset="-128"/>
              <a:ea typeface="Yu Gothic" panose="020B0400000000000000" pitchFamily="34" charset="-128"/>
            </a:endParaRPr>
          </a:p>
        </p:txBody>
      </p:sp>
      <p:sp>
        <p:nvSpPr>
          <p:cNvPr id="41" name="テキスト ボックス 40">
            <a:extLst>
              <a:ext uri="{FF2B5EF4-FFF2-40B4-BE49-F238E27FC236}">
                <a16:creationId xmlns:a16="http://schemas.microsoft.com/office/drawing/2014/main" id="{F61FA467-EBE9-42D8-8D77-8EC33680D138}"/>
              </a:ext>
            </a:extLst>
          </p:cNvPr>
          <p:cNvSpPr txBox="1"/>
          <p:nvPr/>
        </p:nvSpPr>
        <p:spPr>
          <a:xfrm rot="868531">
            <a:off x="8190750" y="5499890"/>
            <a:ext cx="808143" cy="276999"/>
          </a:xfrm>
          <a:prstGeom prst="rect">
            <a:avLst/>
          </a:prstGeom>
          <a:noFill/>
        </p:spPr>
        <p:txBody>
          <a:bodyPr wrap="square" rtlCol="0">
            <a:spAutoFit/>
          </a:bodyPr>
          <a:lstStyle/>
          <a:p>
            <a:r>
              <a:rPr kumimoji="1" lang="ja-JP" altLang="en-US" sz="1200" b="1">
                <a:latin typeface="Yu Gothic" panose="020B0400000000000000" pitchFamily="34" charset="-128"/>
                <a:ea typeface="Yu Gothic" panose="020B0400000000000000" pitchFamily="34" charset="-128"/>
              </a:rPr>
              <a:t>エラー</a:t>
            </a:r>
            <a:r>
              <a:rPr lang="en-US" altLang="ja-JP" sz="1200" b="1" dirty="0">
                <a:latin typeface="Yu Gothic" panose="020B0400000000000000" pitchFamily="34" charset="-128"/>
                <a:ea typeface="Yu Gothic" panose="020B0400000000000000" pitchFamily="34" charset="-128"/>
              </a:rPr>
              <a:t>③</a:t>
            </a:r>
            <a:endParaRPr kumimoji="1" lang="ja-JP" altLang="en-US" sz="1200" b="1">
              <a:latin typeface="Yu Gothic" panose="020B0400000000000000" pitchFamily="34" charset="-128"/>
              <a:ea typeface="Yu Gothic" panose="020B0400000000000000" pitchFamily="34" charset="-128"/>
            </a:endParaRPr>
          </a:p>
        </p:txBody>
      </p:sp>
      <p:grpSp>
        <p:nvGrpSpPr>
          <p:cNvPr id="12" name="グループ化 11">
            <a:extLst>
              <a:ext uri="{FF2B5EF4-FFF2-40B4-BE49-F238E27FC236}">
                <a16:creationId xmlns:a16="http://schemas.microsoft.com/office/drawing/2014/main" id="{394BDA02-8DDE-B4EC-3076-E8A1DAFAFD07}"/>
              </a:ext>
            </a:extLst>
          </p:cNvPr>
          <p:cNvGrpSpPr/>
          <p:nvPr/>
        </p:nvGrpSpPr>
        <p:grpSpPr>
          <a:xfrm>
            <a:off x="451557" y="163454"/>
            <a:ext cx="2486626" cy="276236"/>
            <a:chOff x="1047553" y="1885269"/>
            <a:chExt cx="2345100" cy="241705"/>
          </a:xfrm>
          <a:solidFill>
            <a:srgbClr val="C2D3D0"/>
          </a:solidFill>
        </p:grpSpPr>
        <p:sp>
          <p:nvSpPr>
            <p:cNvPr id="13" name="フリーフォーム 12">
              <a:extLst>
                <a:ext uri="{FF2B5EF4-FFF2-40B4-BE49-F238E27FC236}">
                  <a16:creationId xmlns:a16="http://schemas.microsoft.com/office/drawing/2014/main" id="{9C2D115C-438B-09C8-BF0A-BDB0785B3320}"/>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44F424E4-268E-2567-3B05-569D0134D857}"/>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5" name="フリーフォーム 14">
            <a:extLst>
              <a:ext uri="{FF2B5EF4-FFF2-40B4-BE49-F238E27FC236}">
                <a16:creationId xmlns:a16="http://schemas.microsoft.com/office/drawing/2014/main" id="{694E6C80-3F99-445A-FEE7-802DF8D334F2}"/>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0B2A2E52-E432-CB08-2CF7-568B64A087B3}"/>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E0769C23-D177-6BE4-49B9-F8E19228ED01}"/>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D0488DCC-592F-EEF3-6C6B-50D1DA965544}"/>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53064E7A-807A-0CC5-03B8-ED204A754445}"/>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1690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5.</a:t>
            </a:r>
            <a:r>
              <a:rPr lang="ja-JP" altLang="en-US" sz="3600" b="1">
                <a:solidFill>
                  <a:schemeClr val="bg1"/>
                </a:solidFill>
                <a:latin typeface="Yu Gothic" panose="020B0400000000000000" pitchFamily="34" charset="-128"/>
                <a:ea typeface="Yu Gothic" panose="020B0400000000000000" pitchFamily="34" charset="-128"/>
              </a:rPr>
              <a:t>　論理エラー推定手法の実施</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7DA9EF50-C53A-B9EF-BB92-DFB6681EFA2A}"/>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A8911550-A1DA-A69B-C5F1-BAFBA30EDDA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31</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A0479722-C5A0-6AEE-DE3D-A9E56C410367}"/>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0364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5-1. </a:t>
            </a:r>
            <a:r>
              <a:rPr lang="ja-JP" altLang="en-US" sz="2800" b="1">
                <a:solidFill>
                  <a:schemeClr val="bg1"/>
                </a:solidFill>
                <a:latin typeface="Yu Gothic" panose="020B0400000000000000" pitchFamily="34" charset="-128"/>
                <a:ea typeface="Yu Gothic" panose="020B0400000000000000" pitchFamily="34" charset="-128"/>
              </a:rPr>
              <a:t>論理エラー推定手法の概要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角丸四角形 6">
            <a:extLst>
              <a:ext uri="{FF2B5EF4-FFF2-40B4-BE49-F238E27FC236}">
                <a16:creationId xmlns:a16="http://schemas.microsoft.com/office/drawing/2014/main" id="{086E45FC-085F-3B51-6331-A72A83FBACF6}"/>
              </a:ext>
            </a:extLst>
          </p:cNvPr>
          <p:cNvSpPr/>
          <p:nvPr/>
        </p:nvSpPr>
        <p:spPr>
          <a:xfrm>
            <a:off x="4519933" y="1738151"/>
            <a:ext cx="7022710" cy="4214292"/>
          </a:xfrm>
          <a:prstGeom prst="roundRect">
            <a:avLst>
              <a:gd name="adj" fmla="val 2802"/>
            </a:avLst>
          </a:prstGeom>
          <a:noFill/>
          <a:ln w="38100">
            <a:solidFill>
              <a:srgbClr val="62929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F393358-04F2-C0C3-7CAB-0B23AA644022}"/>
              </a:ext>
            </a:extLst>
          </p:cNvPr>
          <p:cNvSpPr txBox="1"/>
          <p:nvPr/>
        </p:nvSpPr>
        <p:spPr>
          <a:xfrm rot="10800000" flipV="1">
            <a:off x="1123476" y="2957344"/>
            <a:ext cx="1173789" cy="369332"/>
          </a:xfrm>
          <a:prstGeom prst="rect">
            <a:avLst/>
          </a:prstGeom>
          <a:noFill/>
        </p:spPr>
        <p:txBody>
          <a:bodyPr wrap="square" rtlCol="0">
            <a:spAutoFit/>
          </a:bodyPr>
          <a:lstStyle/>
          <a:p>
            <a:pPr algn="ctr"/>
            <a:r>
              <a:rPr kumimoji="1" lang="ja-JP" altLang="en-US" b="1">
                <a:latin typeface="Yu Gothic" panose="020B0400000000000000" pitchFamily="34" charset="-128"/>
                <a:ea typeface="Yu Gothic" panose="020B0400000000000000" pitchFamily="34" charset="-128"/>
              </a:rPr>
              <a:t>学習者</a:t>
            </a:r>
          </a:p>
        </p:txBody>
      </p:sp>
      <p:pic>
        <p:nvPicPr>
          <p:cNvPr id="9" name="図 8">
            <a:extLst>
              <a:ext uri="{FF2B5EF4-FFF2-40B4-BE49-F238E27FC236}">
                <a16:creationId xmlns:a16="http://schemas.microsoft.com/office/drawing/2014/main" id="{721EAD10-97B3-6557-2059-20415E3703F1}"/>
              </a:ext>
            </a:extLst>
          </p:cNvPr>
          <p:cNvPicPr>
            <a:picLocks noChangeAspect="1"/>
          </p:cNvPicPr>
          <p:nvPr/>
        </p:nvPicPr>
        <p:blipFill>
          <a:blip r:embed="rId3"/>
          <a:stretch>
            <a:fillRect/>
          </a:stretch>
        </p:blipFill>
        <p:spPr>
          <a:xfrm>
            <a:off x="1177798" y="1809149"/>
            <a:ext cx="927551" cy="1095394"/>
          </a:xfrm>
          <a:prstGeom prst="rect">
            <a:avLst/>
          </a:prstGeom>
        </p:spPr>
      </p:pic>
      <p:sp>
        <p:nvSpPr>
          <p:cNvPr id="11" name="テキスト ボックス 10">
            <a:extLst>
              <a:ext uri="{FF2B5EF4-FFF2-40B4-BE49-F238E27FC236}">
                <a16:creationId xmlns:a16="http://schemas.microsoft.com/office/drawing/2014/main" id="{31E51F79-3057-5399-289D-C87417F74782}"/>
              </a:ext>
            </a:extLst>
          </p:cNvPr>
          <p:cNvSpPr txBox="1"/>
          <p:nvPr/>
        </p:nvSpPr>
        <p:spPr>
          <a:xfrm rot="10800000" flipV="1">
            <a:off x="1123474" y="5477751"/>
            <a:ext cx="1173789" cy="369332"/>
          </a:xfrm>
          <a:prstGeom prst="rect">
            <a:avLst/>
          </a:prstGeom>
          <a:noFill/>
        </p:spPr>
        <p:txBody>
          <a:bodyPr wrap="square" rtlCol="0">
            <a:spAutoFit/>
          </a:bodyPr>
          <a:lstStyle/>
          <a:p>
            <a:pPr algn="ctr"/>
            <a:r>
              <a:rPr lang="ja-JP" altLang="en-US" b="1">
                <a:latin typeface="Yu Gothic" panose="020B0400000000000000" pitchFamily="34" charset="-128"/>
                <a:ea typeface="Yu Gothic" panose="020B0400000000000000" pitchFamily="34" charset="-128"/>
              </a:rPr>
              <a:t>教授</a:t>
            </a:r>
            <a:r>
              <a:rPr kumimoji="1" lang="ja-JP" altLang="en-US" b="1">
                <a:latin typeface="Yu Gothic" panose="020B0400000000000000" pitchFamily="34" charset="-128"/>
                <a:ea typeface="Yu Gothic" panose="020B0400000000000000" pitchFamily="34" charset="-128"/>
              </a:rPr>
              <a:t>者</a:t>
            </a:r>
          </a:p>
        </p:txBody>
      </p:sp>
      <p:sp>
        <p:nvSpPr>
          <p:cNvPr id="13" name="右矢印 12">
            <a:extLst>
              <a:ext uri="{FF2B5EF4-FFF2-40B4-BE49-F238E27FC236}">
                <a16:creationId xmlns:a16="http://schemas.microsoft.com/office/drawing/2014/main" id="{69011378-E194-B550-5006-D802CC905930}"/>
              </a:ext>
            </a:extLst>
          </p:cNvPr>
          <p:cNvSpPr/>
          <p:nvPr/>
        </p:nvSpPr>
        <p:spPr>
          <a:xfrm rot="16200000">
            <a:off x="1424305" y="3602747"/>
            <a:ext cx="559544"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a:extLst>
              <a:ext uri="{FF2B5EF4-FFF2-40B4-BE49-F238E27FC236}">
                <a16:creationId xmlns:a16="http://schemas.microsoft.com/office/drawing/2014/main" id="{DD88671B-2141-63F2-A450-B0768A61A8F4}"/>
              </a:ext>
            </a:extLst>
          </p:cNvPr>
          <p:cNvSpPr/>
          <p:nvPr/>
        </p:nvSpPr>
        <p:spPr>
          <a:xfrm>
            <a:off x="2648942" y="2380483"/>
            <a:ext cx="3447058"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D6FB76E-31B9-6CBA-EE97-ABA41AC6D65E}"/>
              </a:ext>
            </a:extLst>
          </p:cNvPr>
          <p:cNvSpPr txBox="1"/>
          <p:nvPr/>
        </p:nvSpPr>
        <p:spPr>
          <a:xfrm rot="10800000" flipV="1">
            <a:off x="2461538" y="2085011"/>
            <a:ext cx="2187319" cy="369332"/>
          </a:xfrm>
          <a:prstGeom prst="rect">
            <a:avLst/>
          </a:prstGeom>
          <a:noFill/>
          <a:ln w="19050">
            <a:noFill/>
          </a:ln>
        </p:spPr>
        <p:txBody>
          <a:bodyPr wrap="square" rtlCol="0">
            <a:spAutoFit/>
          </a:bodyPr>
          <a:lstStyle/>
          <a:p>
            <a:pPr algn="ctr"/>
            <a:r>
              <a:rPr kumimoji="1" lang="ja-JP" altLang="en-US" b="1">
                <a:latin typeface="Yu Gothic" panose="020B0400000000000000" pitchFamily="34" charset="-128"/>
                <a:ea typeface="Yu Gothic" panose="020B0400000000000000" pitchFamily="34" charset="-128"/>
              </a:rPr>
              <a:t>①</a:t>
            </a:r>
            <a:r>
              <a:rPr kumimoji="1" lang="en-US" altLang="ja-JP" b="1" dirty="0">
                <a:latin typeface="Yu Gothic" panose="020B0400000000000000" pitchFamily="34" charset="-128"/>
                <a:ea typeface="Yu Gothic" panose="020B0400000000000000" pitchFamily="34" charset="-128"/>
              </a:rPr>
              <a:t> </a:t>
            </a:r>
            <a:r>
              <a:rPr kumimoji="1" lang="ja-JP" altLang="en-US" b="1">
                <a:latin typeface="Yu Gothic" panose="020B0400000000000000" pitchFamily="34" charset="-128"/>
                <a:ea typeface="Yu Gothic" panose="020B0400000000000000" pitchFamily="34" charset="-128"/>
              </a:rPr>
              <a:t>ソースコード</a:t>
            </a:r>
          </a:p>
        </p:txBody>
      </p:sp>
      <p:sp>
        <p:nvSpPr>
          <p:cNvPr id="16" name="テキスト ボックス 15">
            <a:extLst>
              <a:ext uri="{FF2B5EF4-FFF2-40B4-BE49-F238E27FC236}">
                <a16:creationId xmlns:a16="http://schemas.microsoft.com/office/drawing/2014/main" id="{9569D572-0F74-E1F1-1400-6DAD1431734F}"/>
              </a:ext>
            </a:extLst>
          </p:cNvPr>
          <p:cNvSpPr txBox="1"/>
          <p:nvPr/>
        </p:nvSpPr>
        <p:spPr>
          <a:xfrm rot="10800000" flipV="1">
            <a:off x="1893428" y="3607431"/>
            <a:ext cx="1072000" cy="369332"/>
          </a:xfrm>
          <a:prstGeom prst="rect">
            <a:avLst/>
          </a:prstGeom>
          <a:noFill/>
          <a:ln w="19050">
            <a:noFill/>
          </a:ln>
        </p:spPr>
        <p:txBody>
          <a:bodyPr wrap="square" rtlCol="0">
            <a:spAutoFit/>
          </a:bodyPr>
          <a:lstStyle/>
          <a:p>
            <a:pPr algn="ctr"/>
            <a:r>
              <a:rPr lang="ja-JP" altLang="en-US" b="1">
                <a:latin typeface="Yu Gothic" panose="020B0400000000000000" pitchFamily="34" charset="-128"/>
                <a:ea typeface="Yu Gothic" panose="020B0400000000000000" pitchFamily="34" charset="-128"/>
              </a:rPr>
              <a:t>③</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助言</a:t>
            </a:r>
            <a:endParaRPr kumimoji="1" lang="en-US" altLang="ja-JP" b="1" dirty="0">
              <a:latin typeface="Yu Gothic" panose="020B0400000000000000" pitchFamily="34" charset="-128"/>
              <a:ea typeface="Yu Gothic" panose="020B0400000000000000" pitchFamily="34" charset="-128"/>
            </a:endParaRPr>
          </a:p>
        </p:txBody>
      </p:sp>
      <p:sp>
        <p:nvSpPr>
          <p:cNvPr id="17" name="右矢印 16">
            <a:extLst>
              <a:ext uri="{FF2B5EF4-FFF2-40B4-BE49-F238E27FC236}">
                <a16:creationId xmlns:a16="http://schemas.microsoft.com/office/drawing/2014/main" id="{D4381B55-DDAB-27EF-3333-9ECB21B3687F}"/>
              </a:ext>
            </a:extLst>
          </p:cNvPr>
          <p:cNvSpPr/>
          <p:nvPr/>
        </p:nvSpPr>
        <p:spPr>
          <a:xfrm rot="10800000">
            <a:off x="2622146" y="4931407"/>
            <a:ext cx="2125466" cy="378702"/>
          </a:xfrm>
          <a:prstGeom prst="rightArrow">
            <a:avLst>
              <a:gd name="adj1" fmla="val 35849"/>
              <a:gd name="adj2" fmla="val 665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E0C8AEB-FCDC-DB1C-8C7C-5CDE05F98EDD}"/>
              </a:ext>
            </a:extLst>
          </p:cNvPr>
          <p:cNvSpPr txBox="1"/>
          <p:nvPr/>
        </p:nvSpPr>
        <p:spPr>
          <a:xfrm rot="10800000" flipV="1">
            <a:off x="2598185" y="4589603"/>
            <a:ext cx="2050672" cy="369332"/>
          </a:xfrm>
          <a:prstGeom prst="rect">
            <a:avLst/>
          </a:prstGeom>
          <a:noFill/>
          <a:ln w="19050">
            <a:noFill/>
          </a:ln>
        </p:spPr>
        <p:txBody>
          <a:bodyPr wrap="square" rtlCol="0">
            <a:spAutoFit/>
          </a:bodyPr>
          <a:lstStyle/>
          <a:p>
            <a:pPr algn="ctr"/>
            <a:r>
              <a:rPr kumimoji="1" lang="ja-JP" altLang="en-US" b="1">
                <a:latin typeface="Yu Gothic" panose="020B0400000000000000" pitchFamily="34" charset="-128"/>
                <a:ea typeface="Yu Gothic" panose="020B0400000000000000" pitchFamily="34" charset="-128"/>
              </a:rPr>
              <a:t>② 結果の提示</a:t>
            </a:r>
            <a:endParaRPr kumimoji="1" lang="en-US" altLang="ja-JP" b="1" dirty="0">
              <a:latin typeface="Yu Gothic" panose="020B0400000000000000" pitchFamily="34" charset="-128"/>
              <a:ea typeface="Yu Gothic" panose="020B0400000000000000" pitchFamily="34" charset="-128"/>
            </a:endParaRPr>
          </a:p>
        </p:txBody>
      </p:sp>
      <p:sp>
        <p:nvSpPr>
          <p:cNvPr id="19" name="テキスト ボックス 18">
            <a:extLst>
              <a:ext uri="{FF2B5EF4-FFF2-40B4-BE49-F238E27FC236}">
                <a16:creationId xmlns:a16="http://schemas.microsoft.com/office/drawing/2014/main" id="{69AEB503-6799-E5E7-7869-A2E59F83DD63}"/>
              </a:ext>
            </a:extLst>
          </p:cNvPr>
          <p:cNvSpPr txBox="1"/>
          <p:nvPr/>
        </p:nvSpPr>
        <p:spPr>
          <a:xfrm rot="10800000" flipV="1">
            <a:off x="6208620" y="1536488"/>
            <a:ext cx="3639436" cy="461665"/>
          </a:xfrm>
          <a:prstGeom prst="rect">
            <a:avLst/>
          </a:prstGeom>
          <a:solidFill>
            <a:schemeClr val="bg1"/>
          </a:solidFill>
          <a:ln w="19050">
            <a:noFill/>
          </a:ln>
        </p:spPr>
        <p:txBody>
          <a:bodyPr wrap="square" rtlCol="0">
            <a:spAutoFit/>
          </a:bodyPr>
          <a:lstStyle/>
          <a:p>
            <a:pPr algn="ctr"/>
            <a:r>
              <a:rPr kumimoji="1" lang="ja-JP" altLang="en-US" sz="2400" b="1">
                <a:latin typeface="Yu Gothic" panose="020B0400000000000000" pitchFamily="34" charset="-128"/>
                <a:ea typeface="Yu Gothic" panose="020B0400000000000000" pitchFamily="34" charset="-128"/>
              </a:rPr>
              <a:t>論理エラー推定手法</a:t>
            </a:r>
          </a:p>
        </p:txBody>
      </p:sp>
      <p:sp>
        <p:nvSpPr>
          <p:cNvPr id="20" name="角丸四角形 19">
            <a:extLst>
              <a:ext uri="{FF2B5EF4-FFF2-40B4-BE49-F238E27FC236}">
                <a16:creationId xmlns:a16="http://schemas.microsoft.com/office/drawing/2014/main" id="{8E907F9C-40EF-8D43-A907-32DDBB9F814D}"/>
              </a:ext>
            </a:extLst>
          </p:cNvPr>
          <p:cNvSpPr/>
          <p:nvPr/>
        </p:nvSpPr>
        <p:spPr>
          <a:xfrm>
            <a:off x="876204" y="1738150"/>
            <a:ext cx="1668331" cy="1663369"/>
          </a:xfrm>
          <a:prstGeom prst="roundRect">
            <a:avLst>
              <a:gd name="adj" fmla="val 6946"/>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a:extLst>
              <a:ext uri="{FF2B5EF4-FFF2-40B4-BE49-F238E27FC236}">
                <a16:creationId xmlns:a16="http://schemas.microsoft.com/office/drawing/2014/main" id="{D36C848A-5C5C-3CE1-EF11-9C3EBF442594}"/>
              </a:ext>
            </a:extLst>
          </p:cNvPr>
          <p:cNvPicPr>
            <a:picLocks noChangeAspect="1"/>
          </p:cNvPicPr>
          <p:nvPr/>
        </p:nvPicPr>
        <p:blipFill>
          <a:blip r:embed="rId4"/>
          <a:stretch>
            <a:fillRect/>
          </a:stretch>
        </p:blipFill>
        <p:spPr>
          <a:xfrm>
            <a:off x="1038037" y="4433350"/>
            <a:ext cx="1254173" cy="1068897"/>
          </a:xfrm>
          <a:prstGeom prst="rect">
            <a:avLst/>
          </a:prstGeom>
        </p:spPr>
      </p:pic>
      <p:sp>
        <p:nvSpPr>
          <p:cNvPr id="28" name="角丸四角形 27">
            <a:extLst>
              <a:ext uri="{FF2B5EF4-FFF2-40B4-BE49-F238E27FC236}">
                <a16:creationId xmlns:a16="http://schemas.microsoft.com/office/drawing/2014/main" id="{B8255B86-79AB-84DA-8C8C-D9185373C2DC}"/>
              </a:ext>
            </a:extLst>
          </p:cNvPr>
          <p:cNvSpPr/>
          <p:nvPr/>
        </p:nvSpPr>
        <p:spPr>
          <a:xfrm>
            <a:off x="869912" y="4289074"/>
            <a:ext cx="1668331" cy="1663369"/>
          </a:xfrm>
          <a:prstGeom prst="roundRect">
            <a:avLst>
              <a:gd name="adj" fmla="val 6946"/>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1604F9E-3355-D2EC-ECB1-2755294A0E40}"/>
              </a:ext>
            </a:extLst>
          </p:cNvPr>
          <p:cNvSpPr txBox="1"/>
          <p:nvPr/>
        </p:nvSpPr>
        <p:spPr>
          <a:xfrm rot="10800000" flipV="1">
            <a:off x="6546644" y="2369779"/>
            <a:ext cx="2963387" cy="400110"/>
          </a:xfrm>
          <a:prstGeom prst="rect">
            <a:avLst/>
          </a:prstGeom>
          <a:solidFill>
            <a:srgbClr val="C2D3D0"/>
          </a:solidFill>
          <a:ln w="28575">
            <a:noFill/>
          </a:ln>
        </p:spPr>
        <p:txBody>
          <a:bodyPr wrap="square" rtlCol="0">
            <a:spAutoFit/>
          </a:bodyPr>
          <a:lstStyle/>
          <a:p>
            <a:pPr algn="ctr"/>
            <a:r>
              <a:rPr kumimoji="1" lang="ja-JP" altLang="en-US" sz="2000" b="1">
                <a:latin typeface="Yu Gothic" panose="020B0400000000000000" pitchFamily="34" charset="-128"/>
                <a:ea typeface="Yu Gothic" panose="020B0400000000000000" pitchFamily="34" charset="-128"/>
              </a:rPr>
              <a:t>データセットと比較</a:t>
            </a:r>
          </a:p>
        </p:txBody>
      </p:sp>
      <p:sp>
        <p:nvSpPr>
          <p:cNvPr id="30" name="テキスト ボックス 29">
            <a:extLst>
              <a:ext uri="{FF2B5EF4-FFF2-40B4-BE49-F238E27FC236}">
                <a16:creationId xmlns:a16="http://schemas.microsoft.com/office/drawing/2014/main" id="{72312774-2688-0323-BBBB-3B2C01A529BB}"/>
              </a:ext>
            </a:extLst>
          </p:cNvPr>
          <p:cNvSpPr txBox="1"/>
          <p:nvPr/>
        </p:nvSpPr>
        <p:spPr>
          <a:xfrm rot="10800000" flipV="1">
            <a:off x="4945410" y="4932493"/>
            <a:ext cx="6165854" cy="400110"/>
          </a:xfrm>
          <a:prstGeom prst="rect">
            <a:avLst/>
          </a:prstGeom>
          <a:solidFill>
            <a:srgbClr val="C2D3D0"/>
          </a:solidFill>
          <a:ln w="28575">
            <a:noFill/>
          </a:ln>
        </p:spPr>
        <p:txBody>
          <a:bodyPr wrap="square" rtlCol="0">
            <a:spAutoFit/>
          </a:bodyPr>
          <a:lstStyle/>
          <a:p>
            <a:pPr algn="ctr"/>
            <a:r>
              <a:rPr kumimoji="1" lang="ja-JP" altLang="en-US" sz="2000" b="1">
                <a:latin typeface="Yu Gothic" panose="020B0400000000000000" pitchFamily="34" charset="-128"/>
                <a:ea typeface="Yu Gothic" panose="020B0400000000000000" pitchFamily="34" charset="-128"/>
              </a:rPr>
              <a:t>最も高い類似度の論理エラーを起こしていると推定</a:t>
            </a:r>
          </a:p>
        </p:txBody>
      </p:sp>
      <p:pic>
        <p:nvPicPr>
          <p:cNvPr id="31" name="図 30">
            <a:extLst>
              <a:ext uri="{FF2B5EF4-FFF2-40B4-BE49-F238E27FC236}">
                <a16:creationId xmlns:a16="http://schemas.microsoft.com/office/drawing/2014/main" id="{33833EDF-C1D9-7431-A86B-55B8BF6E1490}"/>
              </a:ext>
            </a:extLst>
          </p:cNvPr>
          <p:cNvPicPr>
            <a:picLocks noChangeAspect="1"/>
          </p:cNvPicPr>
          <p:nvPr/>
        </p:nvPicPr>
        <p:blipFill>
          <a:blip r:embed="rId5"/>
          <a:stretch>
            <a:fillRect/>
          </a:stretch>
        </p:blipFill>
        <p:spPr>
          <a:xfrm>
            <a:off x="4990479" y="2943068"/>
            <a:ext cx="6332977" cy="1193069"/>
          </a:xfrm>
          <a:prstGeom prst="rect">
            <a:avLst/>
          </a:prstGeom>
        </p:spPr>
      </p:pic>
      <p:sp>
        <p:nvSpPr>
          <p:cNvPr id="32" name="三角形 31">
            <a:extLst>
              <a:ext uri="{FF2B5EF4-FFF2-40B4-BE49-F238E27FC236}">
                <a16:creationId xmlns:a16="http://schemas.microsoft.com/office/drawing/2014/main" id="{877E000C-702F-59BC-C5C5-E391F3ECE965}"/>
              </a:ext>
            </a:extLst>
          </p:cNvPr>
          <p:cNvSpPr/>
          <p:nvPr/>
        </p:nvSpPr>
        <p:spPr>
          <a:xfrm rot="10800000">
            <a:off x="7663564" y="4402884"/>
            <a:ext cx="729546" cy="251404"/>
          </a:xfrm>
          <a:prstGeom prst="triangle">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6032377-B2C4-DCEA-0755-B600FCE0EA5D}"/>
              </a:ext>
            </a:extLst>
          </p:cNvPr>
          <p:cNvGrpSpPr/>
          <p:nvPr/>
        </p:nvGrpSpPr>
        <p:grpSpPr>
          <a:xfrm>
            <a:off x="451557" y="163454"/>
            <a:ext cx="2486626" cy="276236"/>
            <a:chOff x="1047553" y="1885269"/>
            <a:chExt cx="2345100" cy="241705"/>
          </a:xfrm>
          <a:solidFill>
            <a:srgbClr val="C2D3D0"/>
          </a:solidFill>
        </p:grpSpPr>
        <p:sp>
          <p:nvSpPr>
            <p:cNvPr id="12" name="フリーフォーム 11">
              <a:extLst>
                <a:ext uri="{FF2B5EF4-FFF2-40B4-BE49-F238E27FC236}">
                  <a16:creationId xmlns:a16="http://schemas.microsoft.com/office/drawing/2014/main" id="{48BD8814-E547-7785-36C1-79331BF9BB46}"/>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EA105798-D3CA-7601-96D5-0509B40307A4}"/>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2" name="フリーフォーム 21">
            <a:extLst>
              <a:ext uri="{FF2B5EF4-FFF2-40B4-BE49-F238E27FC236}">
                <a16:creationId xmlns:a16="http://schemas.microsoft.com/office/drawing/2014/main" id="{BEED0405-3A9A-955E-C3EC-EE721D7AAF58}"/>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7A0F07E0-8F1E-8D95-B598-DDE3B0348950}"/>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22D0864E-254D-775B-B2DE-A44153364010}"/>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5" name="フリーフォーム 24">
            <a:extLst>
              <a:ext uri="{FF2B5EF4-FFF2-40B4-BE49-F238E27FC236}">
                <a16:creationId xmlns:a16="http://schemas.microsoft.com/office/drawing/2014/main" id="{0382E88D-F3B9-72BC-3EEE-9704A87600B7}"/>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85B2BD07-02CC-CA71-C6D9-7253BFCC54E3}"/>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16023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C5BCA259-0C80-ABAD-7D3E-F13FB1300A39}"/>
              </a:ext>
            </a:extLst>
          </p:cNvPr>
          <p:cNvSpPr/>
          <p:nvPr/>
        </p:nvSpPr>
        <p:spPr>
          <a:xfrm>
            <a:off x="5103882" y="5194270"/>
            <a:ext cx="1685641" cy="707299"/>
          </a:xfrm>
          <a:prstGeom prst="rect">
            <a:avLst/>
          </a:prstGeom>
          <a:solidFill>
            <a:srgbClr val="D0CECE">
              <a:alpha val="50196"/>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5-2. </a:t>
            </a:r>
            <a:r>
              <a:rPr lang="ja-JP" altLang="en-US" sz="2800" b="1">
                <a:solidFill>
                  <a:schemeClr val="bg1"/>
                </a:solidFill>
                <a:latin typeface="Yu Gothic" panose="020B0400000000000000" pitchFamily="34" charset="-128"/>
                <a:ea typeface="Yu Gothic" panose="020B0400000000000000" pitchFamily="34" charset="-128"/>
              </a:rPr>
              <a:t>論理エラー推定手法の実施</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pic>
        <p:nvPicPr>
          <p:cNvPr id="22" name="図 21">
            <a:extLst>
              <a:ext uri="{FF2B5EF4-FFF2-40B4-BE49-F238E27FC236}">
                <a16:creationId xmlns:a16="http://schemas.microsoft.com/office/drawing/2014/main" id="{5DB84E88-5186-3F5C-F42D-2CF6C4678963}"/>
              </a:ext>
            </a:extLst>
          </p:cNvPr>
          <p:cNvPicPr>
            <a:picLocks noChangeAspect="1"/>
          </p:cNvPicPr>
          <p:nvPr/>
        </p:nvPicPr>
        <p:blipFill>
          <a:blip r:embed="rId3"/>
          <a:stretch>
            <a:fillRect/>
          </a:stretch>
        </p:blipFill>
        <p:spPr>
          <a:xfrm>
            <a:off x="1360759" y="3890155"/>
            <a:ext cx="832954" cy="993568"/>
          </a:xfrm>
          <a:prstGeom prst="rect">
            <a:avLst/>
          </a:prstGeom>
        </p:spPr>
      </p:pic>
      <p:pic>
        <p:nvPicPr>
          <p:cNvPr id="24" name="図 23">
            <a:extLst>
              <a:ext uri="{FF2B5EF4-FFF2-40B4-BE49-F238E27FC236}">
                <a16:creationId xmlns:a16="http://schemas.microsoft.com/office/drawing/2014/main" id="{C326730A-FB54-40FE-D9D8-BE40E5E2E7F3}"/>
              </a:ext>
            </a:extLst>
          </p:cNvPr>
          <p:cNvPicPr>
            <a:picLocks noChangeAspect="1"/>
          </p:cNvPicPr>
          <p:nvPr/>
        </p:nvPicPr>
        <p:blipFill>
          <a:blip r:embed="rId4"/>
          <a:stretch>
            <a:fillRect/>
          </a:stretch>
        </p:blipFill>
        <p:spPr>
          <a:xfrm>
            <a:off x="5529169" y="3985859"/>
            <a:ext cx="795371" cy="961277"/>
          </a:xfrm>
          <a:prstGeom prst="rect">
            <a:avLst/>
          </a:prstGeom>
        </p:spPr>
      </p:pic>
      <p:pic>
        <p:nvPicPr>
          <p:cNvPr id="25" name="図 24">
            <a:extLst>
              <a:ext uri="{FF2B5EF4-FFF2-40B4-BE49-F238E27FC236}">
                <a16:creationId xmlns:a16="http://schemas.microsoft.com/office/drawing/2014/main" id="{0C396B11-7E54-79CA-CAE8-4520AD886A94}"/>
              </a:ext>
            </a:extLst>
          </p:cNvPr>
          <p:cNvPicPr>
            <a:picLocks noChangeAspect="1"/>
          </p:cNvPicPr>
          <p:nvPr/>
        </p:nvPicPr>
        <p:blipFill>
          <a:blip r:embed="rId5"/>
          <a:stretch>
            <a:fillRect/>
          </a:stretch>
        </p:blipFill>
        <p:spPr>
          <a:xfrm>
            <a:off x="7836672" y="3985859"/>
            <a:ext cx="796317" cy="964392"/>
          </a:xfrm>
          <a:prstGeom prst="rect">
            <a:avLst/>
          </a:prstGeom>
        </p:spPr>
      </p:pic>
      <p:pic>
        <p:nvPicPr>
          <p:cNvPr id="26" name="図 25">
            <a:extLst>
              <a:ext uri="{FF2B5EF4-FFF2-40B4-BE49-F238E27FC236}">
                <a16:creationId xmlns:a16="http://schemas.microsoft.com/office/drawing/2014/main" id="{4959DAE3-C9FB-B4AC-2956-F67112CB2617}"/>
              </a:ext>
            </a:extLst>
          </p:cNvPr>
          <p:cNvPicPr>
            <a:picLocks noChangeAspect="1"/>
          </p:cNvPicPr>
          <p:nvPr/>
        </p:nvPicPr>
        <p:blipFill>
          <a:blip r:embed="rId6"/>
          <a:stretch>
            <a:fillRect/>
          </a:stretch>
        </p:blipFill>
        <p:spPr>
          <a:xfrm>
            <a:off x="10145121" y="3985859"/>
            <a:ext cx="799302" cy="964393"/>
          </a:xfrm>
          <a:prstGeom prst="rect">
            <a:avLst/>
          </a:prstGeom>
        </p:spPr>
      </p:pic>
      <p:sp>
        <p:nvSpPr>
          <p:cNvPr id="7" name="正方形/長方形 6">
            <a:extLst>
              <a:ext uri="{FF2B5EF4-FFF2-40B4-BE49-F238E27FC236}">
                <a16:creationId xmlns:a16="http://schemas.microsoft.com/office/drawing/2014/main" id="{E490499E-49FC-A421-1516-E330D01BD260}"/>
              </a:ext>
            </a:extLst>
          </p:cNvPr>
          <p:cNvSpPr/>
          <p:nvPr/>
        </p:nvSpPr>
        <p:spPr>
          <a:xfrm>
            <a:off x="508264" y="1633084"/>
            <a:ext cx="11175472" cy="83152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A65DF9CB-4570-9059-0174-D95EBBA3181C}"/>
              </a:ext>
            </a:extLst>
          </p:cNvPr>
          <p:cNvSpPr txBox="1">
            <a:spLocks/>
          </p:cNvSpPr>
          <p:nvPr/>
        </p:nvSpPr>
        <p:spPr>
          <a:xfrm>
            <a:off x="508264" y="1805049"/>
            <a:ext cx="11187941" cy="42736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b="1">
                <a:latin typeface="Yu Gothic" panose="020B0400000000000000" pitchFamily="34" charset="-128"/>
                <a:ea typeface="Yu Gothic" panose="020B0400000000000000" pitchFamily="34" charset="-128"/>
              </a:rPr>
              <a:t>全</a:t>
            </a:r>
            <a:r>
              <a:rPr lang="en-US" altLang="ja-JP" b="1" dirty="0">
                <a:latin typeface="Yu Gothic" panose="020B0400000000000000" pitchFamily="34" charset="-128"/>
                <a:ea typeface="Yu Gothic" panose="020B0400000000000000" pitchFamily="34" charset="-128"/>
              </a:rPr>
              <a:t>111</a:t>
            </a:r>
            <a:r>
              <a:rPr lang="ja-JP" altLang="en-US" b="1">
                <a:latin typeface="Yu Gothic" panose="020B0400000000000000" pitchFamily="34" charset="-128"/>
                <a:ea typeface="Yu Gothic" panose="020B0400000000000000" pitchFamily="34" charset="-128"/>
              </a:rPr>
              <a:t>個の課題のうち</a:t>
            </a:r>
            <a:r>
              <a:rPr lang="en-US" altLang="ja-JP" b="1"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複数の解法が見込まれる</a:t>
            </a:r>
            <a:r>
              <a:rPr lang="en-US" altLang="ja-JP" b="1" u="sng" dirty="0">
                <a:latin typeface="Yu Gothic" panose="020B0400000000000000" pitchFamily="34" charset="-128"/>
                <a:ea typeface="Yu Gothic" panose="020B0400000000000000" pitchFamily="34" charset="-128"/>
              </a:rPr>
              <a:t>3</a:t>
            </a:r>
            <a:r>
              <a:rPr lang="ja-JP" altLang="en-US" b="1" u="sng">
                <a:latin typeface="Yu Gothic" panose="020B0400000000000000" pitchFamily="34" charset="-128"/>
                <a:ea typeface="Yu Gothic" panose="020B0400000000000000" pitchFamily="34" charset="-128"/>
              </a:rPr>
              <a:t>個の課題を選出</a:t>
            </a:r>
            <a:endParaRPr lang="en-US" altLang="ja-JP" b="1" u="sng" dirty="0">
              <a:latin typeface="Yu Gothic" panose="020B0400000000000000" pitchFamily="34" charset="-128"/>
              <a:ea typeface="Yu Gothic" panose="020B0400000000000000" pitchFamily="34" charset="-128"/>
            </a:endParaRPr>
          </a:p>
        </p:txBody>
      </p:sp>
      <p:sp>
        <p:nvSpPr>
          <p:cNvPr id="9" name="正方形/長方形 8">
            <a:extLst>
              <a:ext uri="{FF2B5EF4-FFF2-40B4-BE49-F238E27FC236}">
                <a16:creationId xmlns:a16="http://schemas.microsoft.com/office/drawing/2014/main" id="{435F8798-190C-FC5E-BEE3-73A622EEAC60}"/>
              </a:ext>
            </a:extLst>
          </p:cNvPr>
          <p:cNvSpPr/>
          <p:nvPr/>
        </p:nvSpPr>
        <p:spPr>
          <a:xfrm>
            <a:off x="872136" y="2824367"/>
            <a:ext cx="180525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コンテンツ プレースホルダー 2">
            <a:extLst>
              <a:ext uri="{FF2B5EF4-FFF2-40B4-BE49-F238E27FC236}">
                <a16:creationId xmlns:a16="http://schemas.microsoft.com/office/drawing/2014/main" id="{48601BE4-089E-2C0D-951D-A5CA95E76EB4}"/>
              </a:ext>
            </a:extLst>
          </p:cNvPr>
          <p:cNvSpPr txBox="1">
            <a:spLocks/>
          </p:cNvSpPr>
          <p:nvPr/>
        </p:nvSpPr>
        <p:spPr>
          <a:xfrm>
            <a:off x="835807" y="2912871"/>
            <a:ext cx="1805257"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111</a:t>
            </a:r>
            <a:r>
              <a:rPr lang="ja-JP" altLang="en-US" sz="2000" b="1">
                <a:latin typeface="Yu Gothic" panose="020B0400000000000000" pitchFamily="34" charset="-128"/>
                <a:ea typeface="Yu Gothic" panose="020B0400000000000000" pitchFamily="34" charset="-128"/>
              </a:rPr>
              <a:t>個の課題</a:t>
            </a:r>
            <a:endParaRPr lang="en-US" altLang="ja-JP" sz="2000" b="1" dirty="0">
              <a:latin typeface="Yu Gothic" panose="020B0400000000000000" pitchFamily="34" charset="-128"/>
              <a:ea typeface="Yu Gothic" panose="020B0400000000000000" pitchFamily="34" charset="-128"/>
            </a:endParaRPr>
          </a:p>
        </p:txBody>
      </p:sp>
      <p:sp>
        <p:nvSpPr>
          <p:cNvPr id="13" name="正方形/長方形 12">
            <a:extLst>
              <a:ext uri="{FF2B5EF4-FFF2-40B4-BE49-F238E27FC236}">
                <a16:creationId xmlns:a16="http://schemas.microsoft.com/office/drawing/2014/main" id="{6BDC93E2-BD1E-B5E3-1D63-C0A31EC37C17}"/>
              </a:ext>
            </a:extLst>
          </p:cNvPr>
          <p:cNvSpPr/>
          <p:nvPr/>
        </p:nvSpPr>
        <p:spPr>
          <a:xfrm>
            <a:off x="6045697" y="2824367"/>
            <a:ext cx="4353417"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コンテンツ プレースホルダー 2">
            <a:extLst>
              <a:ext uri="{FF2B5EF4-FFF2-40B4-BE49-F238E27FC236}">
                <a16:creationId xmlns:a16="http://schemas.microsoft.com/office/drawing/2014/main" id="{97A39AAA-02D8-F34B-6F28-67889A34FE1B}"/>
              </a:ext>
            </a:extLst>
          </p:cNvPr>
          <p:cNvSpPr txBox="1">
            <a:spLocks/>
          </p:cNvSpPr>
          <p:nvPr/>
        </p:nvSpPr>
        <p:spPr>
          <a:xfrm>
            <a:off x="6055004" y="2912871"/>
            <a:ext cx="4359653"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複数の解法が見込まれる</a:t>
            </a:r>
            <a:r>
              <a:rPr lang="en-US" altLang="ja-JP" sz="2000" b="1" dirty="0">
                <a:latin typeface="Yu Gothic" panose="020B0400000000000000" pitchFamily="34" charset="-128"/>
                <a:ea typeface="Yu Gothic" panose="020B0400000000000000" pitchFamily="34" charset="-128"/>
              </a:rPr>
              <a:t>3</a:t>
            </a:r>
            <a:r>
              <a:rPr lang="ja-JP" altLang="en-US" sz="2000" b="1">
                <a:latin typeface="Yu Gothic" panose="020B0400000000000000" pitchFamily="34" charset="-128"/>
                <a:ea typeface="Yu Gothic" panose="020B0400000000000000" pitchFamily="34" charset="-128"/>
              </a:rPr>
              <a:t>個の課題</a:t>
            </a:r>
            <a:endParaRPr lang="en-US" altLang="ja-JP" sz="2000" b="1" dirty="0">
              <a:latin typeface="Yu Gothic" panose="020B0400000000000000" pitchFamily="34" charset="-128"/>
              <a:ea typeface="Yu Gothic" panose="020B0400000000000000" pitchFamily="34" charset="-128"/>
            </a:endParaRPr>
          </a:p>
        </p:txBody>
      </p:sp>
      <p:sp>
        <p:nvSpPr>
          <p:cNvPr id="15" name="右矢印 14">
            <a:extLst>
              <a:ext uri="{FF2B5EF4-FFF2-40B4-BE49-F238E27FC236}">
                <a16:creationId xmlns:a16="http://schemas.microsoft.com/office/drawing/2014/main" id="{592D52B6-9C05-4389-7590-4648FEA19A3C}"/>
              </a:ext>
            </a:extLst>
          </p:cNvPr>
          <p:cNvSpPr/>
          <p:nvPr/>
        </p:nvSpPr>
        <p:spPr>
          <a:xfrm>
            <a:off x="3377401" y="4027741"/>
            <a:ext cx="1293277" cy="731306"/>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0F799B7-7DF6-C846-5912-5440B2FFAD7F}"/>
              </a:ext>
            </a:extLst>
          </p:cNvPr>
          <p:cNvSpPr txBox="1"/>
          <p:nvPr/>
        </p:nvSpPr>
        <p:spPr>
          <a:xfrm>
            <a:off x="3488861" y="4193023"/>
            <a:ext cx="857478" cy="400110"/>
          </a:xfrm>
          <a:prstGeom prst="rect">
            <a:avLst/>
          </a:prstGeom>
          <a:noFill/>
        </p:spPr>
        <p:txBody>
          <a:bodyPr wrap="square" rtlCol="0">
            <a:spAutoFit/>
          </a:bodyPr>
          <a:lstStyle/>
          <a:p>
            <a:pPr algn="ctr"/>
            <a:r>
              <a:rPr kumimoji="1" lang="ja-JP" altLang="en-US" sz="2000" b="1">
                <a:solidFill>
                  <a:srgbClr val="EFCE7B"/>
                </a:solidFill>
                <a:latin typeface="Yu Gothic" panose="020B0400000000000000" pitchFamily="34" charset="-128"/>
                <a:ea typeface="Yu Gothic" panose="020B0400000000000000" pitchFamily="34" charset="-128"/>
              </a:rPr>
              <a:t>選出</a:t>
            </a:r>
            <a:r>
              <a:rPr kumimoji="1" lang="en-US" altLang="ja-JP" sz="2000" b="1" dirty="0">
                <a:solidFill>
                  <a:schemeClr val="bg1"/>
                </a:solidFill>
                <a:latin typeface="Yu Gothic" panose="020B0400000000000000" pitchFamily="34" charset="-128"/>
                <a:ea typeface="Yu Gothic" panose="020B0400000000000000" pitchFamily="34" charset="-128"/>
              </a:rPr>
              <a:t> </a:t>
            </a:r>
            <a:endParaRPr kumimoji="1" lang="ja-JP" altLang="en-US" sz="2000" b="1">
              <a:solidFill>
                <a:schemeClr val="bg1"/>
              </a:solidFill>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79AF3C17-2A90-E7C9-A501-25B8F3139E96}"/>
              </a:ext>
            </a:extLst>
          </p:cNvPr>
          <p:cNvSpPr txBox="1"/>
          <p:nvPr/>
        </p:nvSpPr>
        <p:spPr>
          <a:xfrm>
            <a:off x="5308548" y="5224755"/>
            <a:ext cx="1276310" cy="646331"/>
          </a:xfrm>
          <a:prstGeom prst="rect">
            <a:avLst/>
          </a:prstGeom>
          <a:noFill/>
        </p:spPr>
        <p:txBody>
          <a:bodyPr wrap="none" rtlCol="0">
            <a:spAutoFit/>
          </a:bodyPr>
          <a:lstStyle/>
          <a:p>
            <a:pPr algn="ctr"/>
            <a:r>
              <a:rPr lang="en-US" altLang="ja-JP" b="1" dirty="0">
                <a:latin typeface="Yu Gothic" panose="020B0400000000000000" pitchFamily="34" charset="-128"/>
                <a:ea typeface="Yu Gothic" panose="020B0400000000000000" pitchFamily="34" charset="-128"/>
              </a:rPr>
              <a:t>357</a:t>
            </a:r>
            <a:r>
              <a:rPr lang="ja-JP" altLang="en-US" b="1">
                <a:latin typeface="Yu Gothic" panose="020B0400000000000000" pitchFamily="34" charset="-128"/>
                <a:ea typeface="Yu Gothic" panose="020B0400000000000000" pitchFamily="34" charset="-128"/>
              </a:rPr>
              <a:t>コード</a:t>
            </a:r>
            <a:endParaRPr lang="en-US" altLang="ja-JP" b="1" dirty="0">
              <a:latin typeface="Yu Gothic" panose="020B0400000000000000" pitchFamily="34" charset="-128"/>
              <a:ea typeface="Yu Gothic" panose="020B0400000000000000" pitchFamily="34" charset="-128"/>
            </a:endParaRPr>
          </a:p>
          <a:p>
            <a:pPr algn="ctr"/>
            <a:r>
              <a:rPr kumimoji="1" lang="en-US" altLang="ja-JP" b="1" dirty="0">
                <a:latin typeface="Yu Gothic" panose="020B0400000000000000" pitchFamily="34" charset="-128"/>
                <a:ea typeface="Yu Gothic" panose="020B0400000000000000" pitchFamily="34" charset="-128"/>
              </a:rPr>
              <a:t>(94</a:t>
            </a:r>
            <a:r>
              <a:rPr kumimoji="1" lang="ja-JP" altLang="en-US" b="1">
                <a:latin typeface="Yu Gothic" panose="020B0400000000000000" pitchFamily="34" charset="-128"/>
                <a:ea typeface="Yu Gothic" panose="020B0400000000000000" pitchFamily="34" charset="-128"/>
              </a:rPr>
              <a:t>人分</a:t>
            </a:r>
            <a:r>
              <a:rPr kumimoji="1" lang="en-US" altLang="ja-JP" b="1" dirty="0">
                <a:latin typeface="Yu Gothic" panose="020B0400000000000000" pitchFamily="34" charset="-128"/>
                <a:ea typeface="Yu Gothic" panose="020B0400000000000000" pitchFamily="34" charset="-128"/>
              </a:rPr>
              <a:t>)</a:t>
            </a:r>
            <a:endParaRPr kumimoji="1" lang="ja-JP" altLang="en-US" b="1">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FC108CFB-F4B9-9BA3-99A0-EDB6291A05A7}"/>
              </a:ext>
            </a:extLst>
          </p:cNvPr>
          <p:cNvSpPr/>
          <p:nvPr/>
        </p:nvSpPr>
        <p:spPr>
          <a:xfrm>
            <a:off x="7392010" y="5197295"/>
            <a:ext cx="1685641" cy="707299"/>
          </a:xfrm>
          <a:prstGeom prst="rect">
            <a:avLst/>
          </a:prstGeom>
          <a:solidFill>
            <a:srgbClr val="D0CECE">
              <a:alpha val="50196"/>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DE418DB2-67EC-0804-A86B-9F3F0C9F3AFE}"/>
              </a:ext>
            </a:extLst>
          </p:cNvPr>
          <p:cNvSpPr txBox="1"/>
          <p:nvPr/>
        </p:nvSpPr>
        <p:spPr>
          <a:xfrm>
            <a:off x="7596676" y="5227780"/>
            <a:ext cx="1276311" cy="646331"/>
          </a:xfrm>
          <a:prstGeom prst="rect">
            <a:avLst/>
          </a:prstGeom>
          <a:noFill/>
        </p:spPr>
        <p:txBody>
          <a:bodyPr wrap="none" rtlCol="0">
            <a:spAutoFit/>
          </a:bodyPr>
          <a:lstStyle/>
          <a:p>
            <a:pPr algn="ctr"/>
            <a:r>
              <a:rPr lang="en-US" altLang="ja-JP" b="1" dirty="0">
                <a:latin typeface="Yu Gothic" panose="020B0400000000000000" pitchFamily="34" charset="-128"/>
                <a:ea typeface="Yu Gothic" panose="020B0400000000000000" pitchFamily="34" charset="-128"/>
              </a:rPr>
              <a:t>654</a:t>
            </a:r>
            <a:r>
              <a:rPr lang="ja-JP" altLang="en-US" b="1">
                <a:latin typeface="Yu Gothic" panose="020B0400000000000000" pitchFamily="34" charset="-128"/>
                <a:ea typeface="Yu Gothic" panose="020B0400000000000000" pitchFamily="34" charset="-128"/>
              </a:rPr>
              <a:t>コード</a:t>
            </a:r>
            <a:endParaRPr lang="en-US" altLang="ja-JP" b="1" dirty="0">
              <a:latin typeface="Yu Gothic" panose="020B0400000000000000" pitchFamily="34" charset="-128"/>
              <a:ea typeface="Yu Gothic" panose="020B0400000000000000" pitchFamily="34" charset="-128"/>
            </a:endParaRPr>
          </a:p>
          <a:p>
            <a:pPr algn="ctr"/>
            <a:r>
              <a:rPr kumimoji="1" lang="en-US" altLang="ja-JP" b="1" dirty="0">
                <a:latin typeface="Yu Gothic" panose="020B0400000000000000" pitchFamily="34" charset="-128"/>
                <a:ea typeface="Yu Gothic" panose="020B0400000000000000" pitchFamily="34" charset="-128"/>
              </a:rPr>
              <a:t>(112</a:t>
            </a:r>
            <a:r>
              <a:rPr kumimoji="1" lang="ja-JP" altLang="en-US" b="1">
                <a:latin typeface="Yu Gothic" panose="020B0400000000000000" pitchFamily="34" charset="-128"/>
                <a:ea typeface="Yu Gothic" panose="020B0400000000000000" pitchFamily="34" charset="-128"/>
              </a:rPr>
              <a:t>人分</a:t>
            </a:r>
            <a:r>
              <a:rPr kumimoji="1" lang="en-US" altLang="ja-JP" b="1" dirty="0">
                <a:latin typeface="Yu Gothic" panose="020B0400000000000000" pitchFamily="34" charset="-128"/>
                <a:ea typeface="Yu Gothic" panose="020B0400000000000000" pitchFamily="34" charset="-128"/>
              </a:rPr>
              <a:t>)</a:t>
            </a:r>
            <a:endParaRPr kumimoji="1" lang="ja-JP" altLang="en-US" b="1">
              <a:latin typeface="Yu Gothic" panose="020B0400000000000000" pitchFamily="34" charset="-128"/>
              <a:ea typeface="Yu Gothic" panose="020B0400000000000000" pitchFamily="34" charset="-128"/>
            </a:endParaRPr>
          </a:p>
        </p:txBody>
      </p:sp>
      <p:sp>
        <p:nvSpPr>
          <p:cNvPr id="27" name="正方形/長方形 26">
            <a:extLst>
              <a:ext uri="{FF2B5EF4-FFF2-40B4-BE49-F238E27FC236}">
                <a16:creationId xmlns:a16="http://schemas.microsoft.com/office/drawing/2014/main" id="{7B5068B6-0F3A-A3C8-313C-7CA3AEE8CEEE}"/>
              </a:ext>
            </a:extLst>
          </p:cNvPr>
          <p:cNvSpPr/>
          <p:nvPr/>
        </p:nvSpPr>
        <p:spPr>
          <a:xfrm>
            <a:off x="9733566" y="5194270"/>
            <a:ext cx="1685641" cy="707299"/>
          </a:xfrm>
          <a:prstGeom prst="rect">
            <a:avLst/>
          </a:prstGeom>
          <a:solidFill>
            <a:srgbClr val="D0CECE">
              <a:alpha val="50588"/>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0A38862F-33BA-B5EE-BACC-A299B3170133}"/>
              </a:ext>
            </a:extLst>
          </p:cNvPr>
          <p:cNvSpPr txBox="1"/>
          <p:nvPr/>
        </p:nvSpPr>
        <p:spPr>
          <a:xfrm>
            <a:off x="9938232" y="5224755"/>
            <a:ext cx="1276311" cy="646331"/>
          </a:xfrm>
          <a:prstGeom prst="rect">
            <a:avLst/>
          </a:prstGeom>
          <a:noFill/>
        </p:spPr>
        <p:txBody>
          <a:bodyPr wrap="none" rtlCol="0">
            <a:spAutoFit/>
          </a:bodyPr>
          <a:lstStyle/>
          <a:p>
            <a:pPr algn="ctr"/>
            <a:r>
              <a:rPr lang="en-US" altLang="ja-JP" b="1" dirty="0">
                <a:latin typeface="Yu Gothic" panose="020B0400000000000000" pitchFamily="34" charset="-128"/>
                <a:ea typeface="Yu Gothic" panose="020B0400000000000000" pitchFamily="34" charset="-128"/>
              </a:rPr>
              <a:t>934</a:t>
            </a:r>
            <a:r>
              <a:rPr lang="ja-JP" altLang="en-US" b="1">
                <a:latin typeface="Yu Gothic" panose="020B0400000000000000" pitchFamily="34" charset="-128"/>
                <a:ea typeface="Yu Gothic" panose="020B0400000000000000" pitchFamily="34" charset="-128"/>
              </a:rPr>
              <a:t>コード</a:t>
            </a:r>
            <a:endParaRPr lang="en-US" altLang="ja-JP" b="1" dirty="0">
              <a:latin typeface="Yu Gothic" panose="020B0400000000000000" pitchFamily="34" charset="-128"/>
              <a:ea typeface="Yu Gothic" panose="020B0400000000000000" pitchFamily="34" charset="-128"/>
            </a:endParaRPr>
          </a:p>
          <a:p>
            <a:pPr algn="ctr"/>
            <a:r>
              <a:rPr kumimoji="1" lang="en-US" altLang="ja-JP" b="1" dirty="0">
                <a:latin typeface="Yu Gothic" panose="020B0400000000000000" pitchFamily="34" charset="-128"/>
                <a:ea typeface="Yu Gothic" panose="020B0400000000000000" pitchFamily="34" charset="-128"/>
              </a:rPr>
              <a:t>(108</a:t>
            </a:r>
            <a:r>
              <a:rPr kumimoji="1" lang="ja-JP" altLang="en-US" b="1">
                <a:latin typeface="Yu Gothic" panose="020B0400000000000000" pitchFamily="34" charset="-128"/>
                <a:ea typeface="Yu Gothic" panose="020B0400000000000000" pitchFamily="34" charset="-128"/>
              </a:rPr>
              <a:t>人分</a:t>
            </a:r>
            <a:r>
              <a:rPr kumimoji="1" lang="en-US" altLang="ja-JP" b="1" dirty="0">
                <a:latin typeface="Yu Gothic" panose="020B0400000000000000" pitchFamily="34" charset="-128"/>
                <a:ea typeface="Yu Gothic" panose="020B0400000000000000" pitchFamily="34" charset="-128"/>
              </a:rPr>
              <a:t>)</a:t>
            </a:r>
            <a:endParaRPr kumimoji="1" lang="ja-JP" altLang="en-US" b="1">
              <a:latin typeface="Yu Gothic" panose="020B0400000000000000" pitchFamily="34" charset="-128"/>
              <a:ea typeface="Yu Gothic" panose="020B0400000000000000" pitchFamily="34" charset="-128"/>
            </a:endParaRPr>
          </a:p>
        </p:txBody>
      </p:sp>
      <p:grpSp>
        <p:nvGrpSpPr>
          <p:cNvPr id="10" name="グループ化 9">
            <a:extLst>
              <a:ext uri="{FF2B5EF4-FFF2-40B4-BE49-F238E27FC236}">
                <a16:creationId xmlns:a16="http://schemas.microsoft.com/office/drawing/2014/main" id="{0E338AB9-CC2F-0043-0154-976D2945A61A}"/>
              </a:ext>
            </a:extLst>
          </p:cNvPr>
          <p:cNvGrpSpPr/>
          <p:nvPr/>
        </p:nvGrpSpPr>
        <p:grpSpPr>
          <a:xfrm>
            <a:off x="451557" y="163454"/>
            <a:ext cx="2486626" cy="276236"/>
            <a:chOff x="1047553" y="1885269"/>
            <a:chExt cx="2345100" cy="241705"/>
          </a:xfrm>
          <a:solidFill>
            <a:srgbClr val="C2D3D0"/>
          </a:solidFill>
        </p:grpSpPr>
        <p:sp>
          <p:nvSpPr>
            <p:cNvPr id="12" name="フリーフォーム 11">
              <a:extLst>
                <a:ext uri="{FF2B5EF4-FFF2-40B4-BE49-F238E27FC236}">
                  <a16:creationId xmlns:a16="http://schemas.microsoft.com/office/drawing/2014/main" id="{79E0F699-A7C7-0E3B-9E9E-008D374FAC93}"/>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4CCD7DD8-ACDA-6844-46F0-975103A3148C}"/>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3" name="フリーフォーム 22">
            <a:extLst>
              <a:ext uri="{FF2B5EF4-FFF2-40B4-BE49-F238E27FC236}">
                <a16:creationId xmlns:a16="http://schemas.microsoft.com/office/drawing/2014/main" id="{470F2C77-1913-CA01-2DE1-442E55B3C1C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EA75A37B-F18F-1479-5D83-4A53EF753D5C}"/>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EE97F3F8-5BAA-487E-7EC3-5059AC851AA4}"/>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09070E7D-3B8D-1842-05E8-E57B734DEC2F}"/>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4F7FB556-B185-9673-58C1-2A0E39B50A55}"/>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405811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6.</a:t>
            </a:r>
            <a:r>
              <a:rPr lang="ja-JP" altLang="en-US" sz="3600" b="1">
                <a:solidFill>
                  <a:schemeClr val="bg1"/>
                </a:solidFill>
                <a:latin typeface="Yu Gothic" panose="020B0400000000000000" pitchFamily="34" charset="-128"/>
                <a:ea typeface="Yu Gothic" panose="020B0400000000000000" pitchFamily="34" charset="-128"/>
              </a:rPr>
              <a:t>　評価と考察</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7DA9EF50-C53A-B9EF-BB92-DFB6681EFA2A}"/>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A8911550-A1DA-A69B-C5F1-BAFBA30EDDA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34</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A0479722-C5A0-6AEE-DE3D-A9E56C410367}"/>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544241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6-1. </a:t>
            </a:r>
            <a:r>
              <a:rPr lang="ja-JP" altLang="en-US" sz="2800" b="1">
                <a:solidFill>
                  <a:schemeClr val="bg1"/>
                </a:solidFill>
                <a:latin typeface="Yu Gothic" panose="020B0400000000000000" pitchFamily="34" charset="-128"/>
                <a:ea typeface="Yu Gothic" panose="020B0400000000000000" pitchFamily="34" charset="-128"/>
              </a:rPr>
              <a:t>評価の概要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pic>
        <p:nvPicPr>
          <p:cNvPr id="9" name="図 8">
            <a:extLst>
              <a:ext uri="{FF2B5EF4-FFF2-40B4-BE49-F238E27FC236}">
                <a16:creationId xmlns:a16="http://schemas.microsoft.com/office/drawing/2014/main" id="{C43600BD-80D8-5A11-99BD-F73817B6DCAB}"/>
              </a:ext>
            </a:extLst>
          </p:cNvPr>
          <p:cNvPicPr>
            <a:picLocks noChangeAspect="1"/>
          </p:cNvPicPr>
          <p:nvPr/>
        </p:nvPicPr>
        <p:blipFill>
          <a:blip r:embed="rId3"/>
          <a:stretch>
            <a:fillRect/>
          </a:stretch>
        </p:blipFill>
        <p:spPr>
          <a:xfrm>
            <a:off x="1403087" y="2525829"/>
            <a:ext cx="1063820" cy="1260825"/>
          </a:xfrm>
          <a:prstGeom prst="rect">
            <a:avLst/>
          </a:prstGeom>
        </p:spPr>
      </p:pic>
      <p:sp>
        <p:nvSpPr>
          <p:cNvPr id="10" name="正方形/長方形 9">
            <a:extLst>
              <a:ext uri="{FF2B5EF4-FFF2-40B4-BE49-F238E27FC236}">
                <a16:creationId xmlns:a16="http://schemas.microsoft.com/office/drawing/2014/main" id="{B4314A6F-312D-5629-355A-C75CD21C4B7B}"/>
              </a:ext>
            </a:extLst>
          </p:cNvPr>
          <p:cNvSpPr/>
          <p:nvPr/>
        </p:nvSpPr>
        <p:spPr>
          <a:xfrm>
            <a:off x="919029" y="1675216"/>
            <a:ext cx="1988295"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コンテンツ プレースホルダー 2">
            <a:extLst>
              <a:ext uri="{FF2B5EF4-FFF2-40B4-BE49-F238E27FC236}">
                <a16:creationId xmlns:a16="http://schemas.microsoft.com/office/drawing/2014/main" id="{34FB92F3-0236-726E-9B7F-91FCD95E4F84}"/>
              </a:ext>
            </a:extLst>
          </p:cNvPr>
          <p:cNvSpPr txBox="1">
            <a:spLocks/>
          </p:cNvSpPr>
          <p:nvPr/>
        </p:nvSpPr>
        <p:spPr>
          <a:xfrm>
            <a:off x="919028" y="1763720"/>
            <a:ext cx="1988296"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選出した課題</a:t>
            </a:r>
            <a:endParaRPr lang="en-US" altLang="ja-JP" sz="2000" b="1" dirty="0">
              <a:latin typeface="Yu Gothic" panose="020B0400000000000000" pitchFamily="34" charset="-128"/>
              <a:ea typeface="Yu Gothic" panose="020B0400000000000000" pitchFamily="34" charset="-128"/>
            </a:endParaRPr>
          </a:p>
        </p:txBody>
      </p:sp>
      <p:sp>
        <p:nvSpPr>
          <p:cNvPr id="12" name="右矢印 11">
            <a:extLst>
              <a:ext uri="{FF2B5EF4-FFF2-40B4-BE49-F238E27FC236}">
                <a16:creationId xmlns:a16="http://schemas.microsoft.com/office/drawing/2014/main" id="{2BBB8AD0-DFF0-43F1-790E-D3CBD9EA13DE}"/>
              </a:ext>
            </a:extLst>
          </p:cNvPr>
          <p:cNvSpPr/>
          <p:nvPr/>
        </p:nvSpPr>
        <p:spPr>
          <a:xfrm>
            <a:off x="3377401" y="2620113"/>
            <a:ext cx="2718599" cy="731306"/>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BB53BA5-C3EA-25A6-6786-C13625CD165C}"/>
              </a:ext>
            </a:extLst>
          </p:cNvPr>
          <p:cNvSpPr txBox="1"/>
          <p:nvPr/>
        </p:nvSpPr>
        <p:spPr>
          <a:xfrm>
            <a:off x="3488860" y="2785395"/>
            <a:ext cx="2407847" cy="400110"/>
          </a:xfrm>
          <a:prstGeom prst="rect">
            <a:avLst/>
          </a:prstGeom>
          <a:noFill/>
        </p:spPr>
        <p:txBody>
          <a:bodyPr wrap="square" rtlCol="0">
            <a:spAutoFit/>
          </a:bodyPr>
          <a:lstStyle/>
          <a:p>
            <a:pPr algn="ctr"/>
            <a:r>
              <a:rPr lang="ja-JP" altLang="en-US" sz="2000" b="1">
                <a:solidFill>
                  <a:srgbClr val="EFCE7B"/>
                </a:solidFill>
                <a:latin typeface="Yu Gothic" panose="020B0400000000000000" pitchFamily="34" charset="-128"/>
                <a:ea typeface="Yu Gothic" panose="020B0400000000000000" pitchFamily="34" charset="-128"/>
              </a:rPr>
              <a:t>評価のために分割</a:t>
            </a:r>
            <a:r>
              <a:rPr kumimoji="1" lang="en-US" altLang="ja-JP" sz="2000" b="1" dirty="0">
                <a:solidFill>
                  <a:schemeClr val="bg1"/>
                </a:solidFill>
                <a:latin typeface="Yu Gothic" panose="020B0400000000000000" pitchFamily="34" charset="-128"/>
                <a:ea typeface="Yu Gothic" panose="020B0400000000000000" pitchFamily="34" charset="-128"/>
              </a:rPr>
              <a:t> </a:t>
            </a:r>
            <a:endParaRPr kumimoji="1" lang="ja-JP" altLang="en-US" sz="2000" b="1">
              <a:solidFill>
                <a:schemeClr val="bg1"/>
              </a:solidFill>
              <a:latin typeface="Yu Gothic" panose="020B0400000000000000" pitchFamily="34" charset="-128"/>
              <a:ea typeface="Yu Gothic" panose="020B0400000000000000" pitchFamily="34" charset="-128"/>
            </a:endParaRPr>
          </a:p>
        </p:txBody>
      </p:sp>
      <p:pic>
        <p:nvPicPr>
          <p:cNvPr id="14" name="図 13">
            <a:extLst>
              <a:ext uri="{FF2B5EF4-FFF2-40B4-BE49-F238E27FC236}">
                <a16:creationId xmlns:a16="http://schemas.microsoft.com/office/drawing/2014/main" id="{373248A7-5B01-7E00-2A09-21F5685A974E}"/>
              </a:ext>
            </a:extLst>
          </p:cNvPr>
          <p:cNvPicPr>
            <a:picLocks noChangeAspect="1"/>
          </p:cNvPicPr>
          <p:nvPr/>
        </p:nvPicPr>
        <p:blipFill>
          <a:blip r:embed="rId3"/>
          <a:stretch>
            <a:fillRect/>
          </a:stretch>
        </p:blipFill>
        <p:spPr>
          <a:xfrm>
            <a:off x="7006494" y="2525828"/>
            <a:ext cx="1063820" cy="1260825"/>
          </a:xfrm>
          <a:prstGeom prst="rect">
            <a:avLst/>
          </a:prstGeom>
        </p:spPr>
      </p:pic>
      <p:pic>
        <p:nvPicPr>
          <p:cNvPr id="15" name="図 14">
            <a:extLst>
              <a:ext uri="{FF2B5EF4-FFF2-40B4-BE49-F238E27FC236}">
                <a16:creationId xmlns:a16="http://schemas.microsoft.com/office/drawing/2014/main" id="{BCCFDD13-682B-1398-D615-0129C3D574AE}"/>
              </a:ext>
            </a:extLst>
          </p:cNvPr>
          <p:cNvPicPr>
            <a:picLocks noChangeAspect="1"/>
          </p:cNvPicPr>
          <p:nvPr/>
        </p:nvPicPr>
        <p:blipFill>
          <a:blip r:embed="rId3"/>
          <a:stretch>
            <a:fillRect/>
          </a:stretch>
        </p:blipFill>
        <p:spPr>
          <a:xfrm>
            <a:off x="9571767" y="2525828"/>
            <a:ext cx="1063820" cy="1260825"/>
          </a:xfrm>
          <a:prstGeom prst="rect">
            <a:avLst/>
          </a:prstGeom>
        </p:spPr>
      </p:pic>
      <p:sp>
        <p:nvSpPr>
          <p:cNvPr id="16" name="正方形/長方形 15">
            <a:extLst>
              <a:ext uri="{FF2B5EF4-FFF2-40B4-BE49-F238E27FC236}">
                <a16:creationId xmlns:a16="http://schemas.microsoft.com/office/drawing/2014/main" id="{DC821D8C-25F9-22F6-941E-86287E43F0DE}"/>
              </a:ext>
            </a:extLst>
          </p:cNvPr>
          <p:cNvSpPr/>
          <p:nvPr/>
        </p:nvSpPr>
        <p:spPr>
          <a:xfrm>
            <a:off x="6522660" y="1675216"/>
            <a:ext cx="1988295"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コンテンツ プレースホルダー 2">
            <a:extLst>
              <a:ext uri="{FF2B5EF4-FFF2-40B4-BE49-F238E27FC236}">
                <a16:creationId xmlns:a16="http://schemas.microsoft.com/office/drawing/2014/main" id="{3E1A6660-67E0-6079-BE49-F46ACA1EBF45}"/>
              </a:ext>
            </a:extLst>
          </p:cNvPr>
          <p:cNvSpPr txBox="1">
            <a:spLocks/>
          </p:cNvSpPr>
          <p:nvPr/>
        </p:nvSpPr>
        <p:spPr>
          <a:xfrm>
            <a:off x="6522659" y="1763720"/>
            <a:ext cx="1988296"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訓練用データ</a:t>
            </a:r>
            <a:endParaRPr lang="en-US" altLang="ja-JP" sz="2000" b="1" dirty="0">
              <a:latin typeface="Yu Gothic" panose="020B0400000000000000" pitchFamily="34" charset="-128"/>
              <a:ea typeface="Yu Gothic" panose="020B0400000000000000" pitchFamily="34" charset="-128"/>
            </a:endParaRPr>
          </a:p>
        </p:txBody>
      </p:sp>
      <p:sp>
        <p:nvSpPr>
          <p:cNvPr id="18" name="正方形/長方形 17">
            <a:extLst>
              <a:ext uri="{FF2B5EF4-FFF2-40B4-BE49-F238E27FC236}">
                <a16:creationId xmlns:a16="http://schemas.microsoft.com/office/drawing/2014/main" id="{4A7828A4-CECA-EF09-0EDE-24F08B77A47E}"/>
              </a:ext>
            </a:extLst>
          </p:cNvPr>
          <p:cNvSpPr/>
          <p:nvPr/>
        </p:nvSpPr>
        <p:spPr>
          <a:xfrm>
            <a:off x="9172075" y="1675216"/>
            <a:ext cx="1988295"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コンテンツ プレースホルダー 2">
            <a:extLst>
              <a:ext uri="{FF2B5EF4-FFF2-40B4-BE49-F238E27FC236}">
                <a16:creationId xmlns:a16="http://schemas.microsoft.com/office/drawing/2014/main" id="{39BA2306-5B70-3A04-299F-2F8FFD2A514B}"/>
              </a:ext>
            </a:extLst>
          </p:cNvPr>
          <p:cNvSpPr txBox="1">
            <a:spLocks/>
          </p:cNvSpPr>
          <p:nvPr/>
        </p:nvSpPr>
        <p:spPr>
          <a:xfrm>
            <a:off x="9172074" y="1763720"/>
            <a:ext cx="1988296"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検証用データ</a:t>
            </a:r>
            <a:endParaRPr lang="en-US" altLang="ja-JP" sz="2000" b="1" dirty="0">
              <a:latin typeface="Yu Gothic" panose="020B0400000000000000" pitchFamily="34" charset="-128"/>
              <a:ea typeface="Yu Gothic" panose="020B0400000000000000" pitchFamily="34" charset="-128"/>
            </a:endParaRPr>
          </a:p>
        </p:txBody>
      </p:sp>
      <p:sp>
        <p:nvSpPr>
          <p:cNvPr id="20" name="コンテンツ プレースホルダー 2">
            <a:extLst>
              <a:ext uri="{FF2B5EF4-FFF2-40B4-BE49-F238E27FC236}">
                <a16:creationId xmlns:a16="http://schemas.microsoft.com/office/drawing/2014/main" id="{00F74725-5CFA-2C17-1D19-475434BC4099}"/>
              </a:ext>
            </a:extLst>
          </p:cNvPr>
          <p:cNvSpPr txBox="1">
            <a:spLocks/>
          </p:cNvSpPr>
          <p:nvPr/>
        </p:nvSpPr>
        <p:spPr>
          <a:xfrm>
            <a:off x="7151671" y="3986795"/>
            <a:ext cx="3267494"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9</a:t>
            </a:r>
            <a:r>
              <a:rPr lang="ja-JP" altLang="en-US" sz="2000" b="1">
                <a:latin typeface="Yu Gothic" panose="020B0400000000000000" pitchFamily="34" charset="-128"/>
                <a:ea typeface="Yu Gothic" panose="020B0400000000000000" pitchFamily="34" charset="-128"/>
              </a:rPr>
              <a:t>　</a:t>
            </a:r>
            <a:r>
              <a:rPr lang="en-US" altLang="ja-JP" sz="2000" b="1" dirty="0">
                <a:latin typeface="Yu Gothic" panose="020B0400000000000000" pitchFamily="34" charset="-128"/>
                <a:ea typeface="Yu Gothic" panose="020B0400000000000000" pitchFamily="34" charset="-128"/>
              </a:rPr>
              <a:t> </a:t>
            </a:r>
            <a:r>
              <a:rPr lang="ja-JP" altLang="en-US" sz="2000" b="1">
                <a:latin typeface="Yu Gothic" panose="020B0400000000000000" pitchFamily="34" charset="-128"/>
                <a:ea typeface="Yu Gothic" panose="020B0400000000000000" pitchFamily="34" charset="-128"/>
              </a:rPr>
              <a:t>　　　：　　</a:t>
            </a:r>
            <a:r>
              <a:rPr lang="en-US" altLang="ja-JP" sz="2000" b="1" dirty="0">
                <a:latin typeface="Yu Gothic" panose="020B0400000000000000" pitchFamily="34" charset="-128"/>
                <a:ea typeface="Yu Gothic" panose="020B0400000000000000" pitchFamily="34" charset="-128"/>
              </a:rPr>
              <a:t> </a:t>
            </a:r>
            <a:r>
              <a:rPr lang="ja-JP" altLang="en-US" sz="2000" b="1">
                <a:latin typeface="Yu Gothic" panose="020B0400000000000000" pitchFamily="34" charset="-128"/>
                <a:ea typeface="Yu Gothic" panose="020B0400000000000000" pitchFamily="34" charset="-128"/>
              </a:rPr>
              <a:t>　　</a:t>
            </a:r>
            <a:r>
              <a:rPr lang="en-US" altLang="ja-JP" sz="2000" b="1" dirty="0">
                <a:latin typeface="Yu Gothic" panose="020B0400000000000000" pitchFamily="34" charset="-128"/>
                <a:ea typeface="Yu Gothic" panose="020B0400000000000000" pitchFamily="34" charset="-128"/>
              </a:rPr>
              <a:t>1</a:t>
            </a:r>
          </a:p>
        </p:txBody>
      </p:sp>
      <p:sp>
        <p:nvSpPr>
          <p:cNvPr id="21" name="正方形/長方形 20">
            <a:extLst>
              <a:ext uri="{FF2B5EF4-FFF2-40B4-BE49-F238E27FC236}">
                <a16:creationId xmlns:a16="http://schemas.microsoft.com/office/drawing/2014/main" id="{C323C823-8235-F394-9B77-3FC2CC253D1F}"/>
              </a:ext>
            </a:extLst>
          </p:cNvPr>
          <p:cNvSpPr/>
          <p:nvPr/>
        </p:nvSpPr>
        <p:spPr>
          <a:xfrm>
            <a:off x="514498" y="4713419"/>
            <a:ext cx="11175472" cy="1196392"/>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id="{CC1D34E7-C664-1048-21F8-413CA1F0A61C}"/>
              </a:ext>
            </a:extLst>
          </p:cNvPr>
          <p:cNvSpPr txBox="1">
            <a:spLocks/>
          </p:cNvSpPr>
          <p:nvPr/>
        </p:nvSpPr>
        <p:spPr>
          <a:xfrm>
            <a:off x="502029" y="4831694"/>
            <a:ext cx="11187941" cy="1078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b="1">
                <a:latin typeface="Yu Gothic" panose="020B0400000000000000" pitchFamily="34" charset="-128"/>
                <a:ea typeface="Yu Gothic" panose="020B0400000000000000" pitchFamily="34" charset="-128"/>
              </a:rPr>
              <a:t>推定した論理エラーが正しいかどうか</a:t>
            </a:r>
            <a:r>
              <a:rPr lang="en-US" altLang="ja-JP" b="1" dirty="0">
                <a:latin typeface="Yu Gothic" panose="020B0400000000000000" pitchFamily="34" charset="-128"/>
                <a:ea typeface="Yu Gothic" panose="020B0400000000000000" pitchFamily="34" charset="-128"/>
              </a:rPr>
              <a:t>,  </a:t>
            </a:r>
            <a:r>
              <a:rPr lang="ja-JP" altLang="en-US" b="1" u="sng">
                <a:latin typeface="Yu Gothic" panose="020B0400000000000000" pitchFamily="34" charset="-128"/>
                <a:ea typeface="Yu Gothic" panose="020B0400000000000000" pitchFamily="34" charset="-128"/>
              </a:rPr>
              <a:t>適合率・再現率・</a:t>
            </a:r>
            <a:r>
              <a:rPr lang="en-US" altLang="ja-JP" b="1" u="sng" dirty="0">
                <a:latin typeface="Yu Gothic" panose="020B0400000000000000" pitchFamily="34" charset="-128"/>
                <a:ea typeface="Yu Gothic" panose="020B0400000000000000" pitchFamily="34" charset="-128"/>
              </a:rPr>
              <a:t>F</a:t>
            </a:r>
            <a:r>
              <a:rPr lang="ja-JP" altLang="en-US" b="1" u="sng">
                <a:latin typeface="Yu Gothic" panose="020B0400000000000000" pitchFamily="34" charset="-128"/>
                <a:ea typeface="Yu Gothic" panose="020B0400000000000000" pitchFamily="34" charset="-128"/>
              </a:rPr>
              <a:t>値を算出</a:t>
            </a:r>
            <a:endParaRPr lang="en-US" altLang="ja-JP" b="1" u="sng" dirty="0">
              <a:latin typeface="Yu Gothic" panose="020B0400000000000000" pitchFamily="34" charset="-128"/>
              <a:ea typeface="Yu Gothic" panose="020B0400000000000000" pitchFamily="34" charset="-128"/>
            </a:endParaRPr>
          </a:p>
          <a:p>
            <a:pPr>
              <a:lnSpc>
                <a:spcPts val="3000"/>
              </a:lnSpc>
            </a:pP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今回は多クラス分類となるため</a:t>
            </a:r>
            <a:r>
              <a:rPr lang="en-US" altLang="ja-JP" sz="1800" b="1" dirty="0">
                <a:latin typeface="Yu Gothic" panose="020B0400000000000000" pitchFamily="34" charset="-128"/>
                <a:ea typeface="Yu Gothic" panose="020B0400000000000000" pitchFamily="34" charset="-128"/>
              </a:rPr>
              <a:t>, </a:t>
            </a:r>
            <a:r>
              <a:rPr lang="ja-JP" altLang="en-US" sz="1800" b="1">
                <a:latin typeface="Yu Gothic" panose="020B0400000000000000" pitchFamily="34" charset="-128"/>
                <a:ea typeface="Yu Gothic" panose="020B0400000000000000" pitchFamily="34" charset="-128"/>
              </a:rPr>
              <a:t>マクロ平均を結果とする</a:t>
            </a:r>
            <a:endParaRPr lang="ja-JP" altLang="en-US">
              <a:solidFill>
                <a:srgbClr val="629299"/>
              </a:solidFill>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073CB5AC-191C-3F9D-EDB1-C011AAECEE74}"/>
              </a:ext>
            </a:extLst>
          </p:cNvPr>
          <p:cNvGrpSpPr/>
          <p:nvPr/>
        </p:nvGrpSpPr>
        <p:grpSpPr>
          <a:xfrm>
            <a:off x="451557" y="163454"/>
            <a:ext cx="2486626" cy="276236"/>
            <a:chOff x="1047553" y="1885269"/>
            <a:chExt cx="2345100" cy="241705"/>
          </a:xfrm>
          <a:solidFill>
            <a:srgbClr val="C2D3D0"/>
          </a:solidFill>
        </p:grpSpPr>
        <p:sp>
          <p:nvSpPr>
            <p:cNvPr id="8" name="フリーフォーム 7">
              <a:extLst>
                <a:ext uri="{FF2B5EF4-FFF2-40B4-BE49-F238E27FC236}">
                  <a16:creationId xmlns:a16="http://schemas.microsoft.com/office/drawing/2014/main" id="{BA356E55-CCB4-C8C5-0AAD-F3529ED888EE}"/>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12DAA70B-FAC6-EE77-124B-5DF8B2C32CEE}"/>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4" name="フリーフォーム 23">
            <a:extLst>
              <a:ext uri="{FF2B5EF4-FFF2-40B4-BE49-F238E27FC236}">
                <a16:creationId xmlns:a16="http://schemas.microsoft.com/office/drawing/2014/main" id="{A125C708-BB53-EBE4-9509-557D2384A062}"/>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5" name="フリーフォーム 24">
            <a:extLst>
              <a:ext uri="{FF2B5EF4-FFF2-40B4-BE49-F238E27FC236}">
                <a16:creationId xmlns:a16="http://schemas.microsoft.com/office/drawing/2014/main" id="{61846713-665F-6EB5-4FFD-E98D35737B46}"/>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31B57135-6BE2-B1DF-E353-8712DEE079A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DE7633B6-1D2E-212A-096F-A3B70C4BC4D9}"/>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BE03F693-B3D3-D7BF-CB02-CE3EDD3C4EE6}"/>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35737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番における論理エラー推定</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78476" y="1697634"/>
            <a:ext cx="11035048" cy="990683"/>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52D7F68B-0E9F-E2FE-78CD-B8923E4E25EE}"/>
              </a:ext>
            </a:extLst>
          </p:cNvPr>
          <p:cNvSpPr txBox="1">
            <a:spLocks/>
          </p:cNvSpPr>
          <p:nvPr/>
        </p:nvSpPr>
        <p:spPr>
          <a:xfrm>
            <a:off x="578476" y="2039382"/>
            <a:ext cx="1103504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 altLang="ja-JP" b="1" dirty="0">
                <a:latin typeface="Yu Gothic" panose="020B0400000000000000" pitchFamily="34" charset="-128"/>
                <a:ea typeface="Yu Gothic" panose="020B0400000000000000" pitchFamily="34" charset="-128"/>
              </a:rPr>
              <a:t>m </a:t>
            </a:r>
            <a:r>
              <a:rPr lang="ja-JP" altLang="en-US" b="1">
                <a:latin typeface="Yu Gothic" panose="020B0400000000000000" pitchFamily="34" charset="-128"/>
                <a:ea typeface="Yu Gothic" panose="020B0400000000000000" pitchFamily="34" charset="-128"/>
              </a:rPr>
              <a:t>から </a:t>
            </a:r>
            <a:r>
              <a:rPr lang="en" altLang="ja-JP" b="1" dirty="0">
                <a:latin typeface="Yu Gothic" panose="020B0400000000000000" pitchFamily="34" charset="-128"/>
                <a:ea typeface="Yu Gothic" panose="020B0400000000000000" pitchFamily="34" charset="-128"/>
              </a:rPr>
              <a:t>n </a:t>
            </a:r>
            <a:r>
              <a:rPr lang="ja-JP" altLang="en-US" b="1">
                <a:latin typeface="Yu Gothic" panose="020B0400000000000000" pitchFamily="34" charset="-128"/>
                <a:ea typeface="Yu Gothic" panose="020B0400000000000000" pitchFamily="34" charset="-128"/>
              </a:rPr>
              <a:t>までの総和を求める再帰関数をもとに</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結果を出力するプログラム</a:t>
            </a:r>
            <a:endParaRPr lang="en-US" altLang="ja-JP" b="1" dirty="0">
              <a:latin typeface="Yu Gothic" panose="020B0400000000000000" pitchFamily="34" charset="-128"/>
              <a:ea typeface="Yu Gothic" panose="020B0400000000000000" pitchFamily="34" charset="-128"/>
            </a:endParaRPr>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5003393" y="1391757"/>
            <a:ext cx="218521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課題</a:t>
            </a:r>
            <a:r>
              <a:rPr lang="en-US" altLang="ja-JP" sz="2800" b="1" dirty="0">
                <a:solidFill>
                  <a:srgbClr val="629299"/>
                </a:solidFill>
                <a:latin typeface="Yu Gothic" panose="020B0400000000000000" pitchFamily="34" charset="-128"/>
                <a:ea typeface="Yu Gothic" panose="020B0400000000000000" pitchFamily="34" charset="-128"/>
              </a:rPr>
              <a:t> 35</a:t>
            </a:r>
            <a:r>
              <a:rPr lang="ja-JP" altLang="en-US" sz="2800" b="1">
                <a:solidFill>
                  <a:srgbClr val="629299"/>
                </a:solidFill>
                <a:latin typeface="Yu Gothic" panose="020B0400000000000000" pitchFamily="34" charset="-128"/>
                <a:ea typeface="Yu Gothic" panose="020B0400000000000000" pitchFamily="34" charset="-128"/>
              </a:rPr>
              <a:t>番</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0" name="正方形/長方形 9">
            <a:extLst>
              <a:ext uri="{FF2B5EF4-FFF2-40B4-BE49-F238E27FC236}">
                <a16:creationId xmlns:a16="http://schemas.microsoft.com/office/drawing/2014/main" id="{458E9F0C-0509-B3F6-5738-415534D8DEAF}"/>
              </a:ext>
            </a:extLst>
          </p:cNvPr>
          <p:cNvSpPr/>
          <p:nvPr/>
        </p:nvSpPr>
        <p:spPr>
          <a:xfrm>
            <a:off x="578470" y="3478331"/>
            <a:ext cx="11035048" cy="2566010"/>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96E59FD-A086-226B-7AFC-B3BC73844B69}"/>
              </a:ext>
            </a:extLst>
          </p:cNvPr>
          <p:cNvSpPr txBox="1"/>
          <p:nvPr/>
        </p:nvSpPr>
        <p:spPr>
          <a:xfrm>
            <a:off x="4003117" y="3160392"/>
            <a:ext cx="418576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選出した理由（</a:t>
            </a:r>
            <a:r>
              <a:rPr lang="ja-JP" altLang="en-US" sz="2800" b="1">
                <a:solidFill>
                  <a:srgbClr val="629299"/>
                </a:solidFill>
                <a:latin typeface="Yu Gothic" panose="020B0400000000000000" pitchFamily="34" charset="-128"/>
                <a:ea typeface="Yu Gothic" panose="020B0400000000000000" pitchFamily="34" charset="-128"/>
              </a:rPr>
              <a:t>予想）</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30" name="正方形/長方形 29">
            <a:extLst>
              <a:ext uri="{FF2B5EF4-FFF2-40B4-BE49-F238E27FC236}">
                <a16:creationId xmlns:a16="http://schemas.microsoft.com/office/drawing/2014/main" id="{0C9A3F89-EA7E-BAF6-50C0-E0227F5E0D07}"/>
              </a:ext>
            </a:extLst>
          </p:cNvPr>
          <p:cNvSpPr/>
          <p:nvPr/>
        </p:nvSpPr>
        <p:spPr>
          <a:xfrm>
            <a:off x="7216359" y="3945209"/>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コンテンツ プレースホルダー 2">
            <a:extLst>
              <a:ext uri="{FF2B5EF4-FFF2-40B4-BE49-F238E27FC236}">
                <a16:creationId xmlns:a16="http://schemas.microsoft.com/office/drawing/2014/main" id="{50A4FD77-D9FB-0BA3-3851-7A08C06C4884}"/>
              </a:ext>
            </a:extLst>
          </p:cNvPr>
          <p:cNvSpPr txBox="1">
            <a:spLocks/>
          </p:cNvSpPr>
          <p:nvPr/>
        </p:nvSpPr>
        <p:spPr>
          <a:xfrm>
            <a:off x="7252639" y="4023062"/>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公式を用いた解法</a:t>
            </a:r>
            <a:endParaRPr lang="en-US" altLang="ja-JP" sz="2000" b="1" dirty="0">
              <a:latin typeface="Yu Gothic" panose="020B0400000000000000" pitchFamily="34" charset="-128"/>
              <a:ea typeface="Yu Gothic" panose="020B0400000000000000" pitchFamily="34" charset="-128"/>
            </a:endParaRPr>
          </a:p>
        </p:txBody>
      </p:sp>
      <p:sp>
        <p:nvSpPr>
          <p:cNvPr id="32" name="正方形/長方形 31">
            <a:extLst>
              <a:ext uri="{FF2B5EF4-FFF2-40B4-BE49-F238E27FC236}">
                <a16:creationId xmlns:a16="http://schemas.microsoft.com/office/drawing/2014/main" id="{1D8B054C-6E96-87C4-EC6A-2D436E553225}"/>
              </a:ext>
            </a:extLst>
          </p:cNvPr>
          <p:cNvSpPr/>
          <p:nvPr/>
        </p:nvSpPr>
        <p:spPr>
          <a:xfrm>
            <a:off x="1943672" y="3945209"/>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コンテンツ プレースホルダー 2">
            <a:extLst>
              <a:ext uri="{FF2B5EF4-FFF2-40B4-BE49-F238E27FC236}">
                <a16:creationId xmlns:a16="http://schemas.microsoft.com/office/drawing/2014/main" id="{073F24EF-154D-0B15-A11C-0CCF4F658E94}"/>
              </a:ext>
            </a:extLst>
          </p:cNvPr>
          <p:cNvSpPr txBox="1">
            <a:spLocks/>
          </p:cNvSpPr>
          <p:nvPr/>
        </p:nvSpPr>
        <p:spPr>
          <a:xfrm>
            <a:off x="1979952" y="4023062"/>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漸化式を用いた解法</a:t>
            </a:r>
            <a:endParaRPr lang="en-US" altLang="ja-JP" sz="2000" b="1" dirty="0">
              <a:latin typeface="Yu Gothic" panose="020B0400000000000000" pitchFamily="34" charset="-128"/>
              <a:ea typeface="Yu Gothic" panose="020B0400000000000000" pitchFamily="34" charset="-128"/>
            </a:endParaRPr>
          </a:p>
        </p:txBody>
      </p:sp>
      <mc:AlternateContent xmlns:mc="http://schemas.openxmlformats.org/markup-compatibility/2006" xmlns:a14="http://schemas.microsoft.com/office/drawing/2010/main">
        <mc:Choice Requires="a14">
          <p:sp>
            <p:nvSpPr>
              <p:cNvPr id="34" name="コンテンツ プレースホルダー 2">
                <a:extLst>
                  <a:ext uri="{FF2B5EF4-FFF2-40B4-BE49-F238E27FC236}">
                    <a16:creationId xmlns:a16="http://schemas.microsoft.com/office/drawing/2014/main" id="{12C29C24-4562-6D50-196B-04D420515BBE}"/>
                  </a:ext>
                </a:extLst>
              </p:cNvPr>
              <p:cNvSpPr txBox="1">
                <a:spLocks/>
              </p:cNvSpPr>
              <p:nvPr/>
            </p:nvSpPr>
            <p:spPr>
              <a:xfrm>
                <a:off x="1318668" y="5105650"/>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ea typeface="Cambria Math" panose="02040503050406030204" pitchFamily="18" charset="0"/>
                        </a:rPr>
                        <m:t> </m:t>
                      </m:r>
                      <m:d>
                        <m:dPr>
                          <m:begChr m:val="{"/>
                          <m:endChr m:val="}"/>
                          <m:ctrlPr>
                            <a:rPr lang="en-US" altLang="ja-JP" sz="2800" b="1" i="1" smtClean="0">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𝒎</m:t>
                          </m:r>
                          <m:r>
                            <a:rPr lang="en-US" altLang="ja-JP" sz="2800" b="1" i="1">
                              <a:solidFill>
                                <a:schemeClr val="tx1"/>
                              </a:solidFill>
                              <a:latin typeface="Cambria Math" panose="02040503050406030204" pitchFamily="18" charset="0"/>
                              <a:ea typeface="Cambria Math" panose="02040503050406030204" pitchFamily="18" charset="0"/>
                            </a:rPr>
                            <m:t>+⋯+</m:t>
                          </m:r>
                          <m:d>
                            <m:dPr>
                              <m:ctrlPr>
                                <a:rPr lang="en-US" altLang="ja-JP" sz="2800" b="1" i="1">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𝒏</m:t>
                              </m:r>
                              <m:r>
                                <a:rPr lang="en-US" altLang="ja-JP" sz="2800" b="1" i="1">
                                  <a:solidFill>
                                    <a:schemeClr val="tx1"/>
                                  </a:solidFill>
                                  <a:latin typeface="Cambria Math" panose="02040503050406030204" pitchFamily="18" charset="0"/>
                                  <a:ea typeface="Cambria Math" panose="02040503050406030204" pitchFamily="18" charset="0"/>
                                </a:rPr>
                                <m:t>−</m:t>
                              </m:r>
                              <m:r>
                                <a:rPr lang="en-US" altLang="ja-JP" sz="2800" b="1" i="1">
                                  <a:solidFill>
                                    <a:schemeClr val="tx1"/>
                                  </a:solidFill>
                                  <a:latin typeface="Cambria Math" panose="02040503050406030204" pitchFamily="18" charset="0"/>
                                  <a:ea typeface="Cambria Math" panose="02040503050406030204" pitchFamily="18" charset="0"/>
                                </a:rPr>
                                <m:t>𝟏</m:t>
                              </m:r>
                            </m:e>
                          </m:d>
                        </m:e>
                      </m:d>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𝒏</m:t>
                      </m:r>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34" name="コンテンツ プレースホルダー 2">
                <a:extLst>
                  <a:ext uri="{FF2B5EF4-FFF2-40B4-BE49-F238E27FC236}">
                    <a16:creationId xmlns:a16="http://schemas.microsoft.com/office/drawing/2014/main" id="{12C29C24-4562-6D50-196B-04D420515BBE}"/>
                  </a:ext>
                </a:extLst>
              </p:cNvPr>
              <p:cNvSpPr txBox="1">
                <a:spLocks noRot="1" noChangeAspect="1" noMove="1" noResize="1" noEditPoints="1" noAdjustHandles="1" noChangeArrowheads="1" noChangeShapeType="1" noTextEdit="1"/>
              </p:cNvSpPr>
              <p:nvPr/>
            </p:nvSpPr>
            <p:spPr>
              <a:xfrm>
                <a:off x="1318668" y="5105650"/>
                <a:ext cx="4281979" cy="581888"/>
              </a:xfrm>
              <a:prstGeom prst="rect">
                <a:avLst/>
              </a:prstGeom>
              <a:blipFill>
                <a:blip r:embed="rId3"/>
                <a:stretch>
                  <a:fillRect t="-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コンテンツ プレースホルダー 2">
                <a:extLst>
                  <a:ext uri="{FF2B5EF4-FFF2-40B4-BE49-F238E27FC236}">
                    <a16:creationId xmlns:a16="http://schemas.microsoft.com/office/drawing/2014/main" id="{E1D479E1-C82E-A442-6045-41D252B45537}"/>
                  </a:ext>
                </a:extLst>
              </p:cNvPr>
              <p:cNvSpPr txBox="1">
                <a:spLocks/>
              </p:cNvSpPr>
              <p:nvPr/>
            </p:nvSpPr>
            <p:spPr>
              <a:xfrm>
                <a:off x="6591353" y="5105650"/>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solidFill>
                            <a:schemeClr val="tx1"/>
                          </a:solidFill>
                          <a:latin typeface="Cambria Math" panose="02040503050406030204" pitchFamily="18" charset="0"/>
                          <a:ea typeface="Cambria Math" panose="02040503050406030204" pitchFamily="18" charset="0"/>
                        </a:rPr>
                        <m:t> </m:t>
                      </m:r>
                      <m:f>
                        <m:fPr>
                          <m:ctrlPr>
                            <a:rPr lang="en-US" altLang="ja-JP" sz="2800" b="1" i="1" smtClean="0">
                              <a:solidFill>
                                <a:schemeClr val="tx1"/>
                              </a:solidFill>
                              <a:latin typeface="Cambria Math" panose="02040503050406030204" pitchFamily="18" charset="0"/>
                              <a:ea typeface="Cambria Math" panose="02040503050406030204" pitchFamily="18" charset="0"/>
                            </a:rPr>
                          </m:ctrlPr>
                        </m:fPr>
                        <m:num>
                          <m:r>
                            <a:rPr lang="en-US" altLang="ja-JP" sz="2800" b="1" i="1" smtClean="0">
                              <a:solidFill>
                                <a:schemeClr val="tx1"/>
                              </a:solidFill>
                              <a:latin typeface="Cambria Math" panose="02040503050406030204" pitchFamily="18" charset="0"/>
                              <a:ea typeface="Cambria Math" panose="02040503050406030204" pitchFamily="18" charset="0"/>
                            </a:rPr>
                            <m:t>𝒏</m:t>
                          </m:r>
                          <m:r>
                            <a:rPr lang="en-US" altLang="ja-JP" sz="2800" b="1" i="1" smtClean="0">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𝒏</m:t>
                          </m:r>
                          <m:r>
                            <a:rPr lang="en-US" altLang="ja-JP" sz="2800" b="1" i="1" smtClean="0">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𝟏</m:t>
                          </m:r>
                          <m:r>
                            <a:rPr lang="en-US" altLang="ja-JP" sz="2800" b="1" i="1" smtClean="0">
                              <a:solidFill>
                                <a:schemeClr val="tx1"/>
                              </a:solidFill>
                              <a:latin typeface="Cambria Math" panose="02040503050406030204" pitchFamily="18" charset="0"/>
                              <a:ea typeface="Cambria Math" panose="02040503050406030204" pitchFamily="18" charset="0"/>
                            </a:rPr>
                            <m:t>)</m:t>
                          </m:r>
                        </m:num>
                        <m:den>
                          <m:r>
                            <a:rPr lang="en-US" altLang="ja-JP" sz="2800" b="1" i="1" smtClean="0">
                              <a:solidFill>
                                <a:schemeClr val="tx1"/>
                              </a:solidFill>
                              <a:latin typeface="Cambria Math" panose="02040503050406030204" pitchFamily="18" charset="0"/>
                              <a:ea typeface="Cambria Math" panose="02040503050406030204" pitchFamily="18" charset="0"/>
                            </a:rPr>
                            <m:t>𝟐</m:t>
                          </m:r>
                        </m:den>
                      </m:f>
                      <m:r>
                        <a:rPr lang="en-US" altLang="ja-JP" sz="2800" b="1" i="0" smtClean="0">
                          <a:solidFill>
                            <a:schemeClr val="tx1"/>
                          </a:solidFill>
                          <a:latin typeface="Cambria Math" panose="02040503050406030204" pitchFamily="18" charset="0"/>
                          <a:ea typeface="Cambria Math" panose="02040503050406030204" pitchFamily="18" charset="0"/>
                        </a:rPr>
                        <m:t> − </m:t>
                      </m:r>
                      <m:f>
                        <m:fPr>
                          <m:ctrlPr>
                            <a:rPr lang="en-US" altLang="ja-JP" sz="2800" b="1" i="1" smtClean="0">
                              <a:solidFill>
                                <a:schemeClr val="tx1"/>
                              </a:solidFill>
                              <a:latin typeface="Cambria Math" panose="02040503050406030204" pitchFamily="18" charset="0"/>
                              <a:ea typeface="Cambria Math" panose="02040503050406030204" pitchFamily="18" charset="0"/>
                            </a:rPr>
                          </m:ctrlPr>
                        </m:fPr>
                        <m:num>
                          <m:r>
                            <a:rPr lang="en-US" altLang="ja-JP" sz="2800" b="1" i="1" smtClean="0">
                              <a:solidFill>
                                <a:schemeClr val="tx1"/>
                              </a:solidFill>
                              <a:latin typeface="Cambria Math" panose="02040503050406030204" pitchFamily="18" charset="0"/>
                              <a:ea typeface="Cambria Math" panose="02040503050406030204" pitchFamily="18" charset="0"/>
                            </a:rPr>
                            <m:t>𝒎</m:t>
                          </m:r>
                          <m:r>
                            <a:rPr lang="en-US" altLang="ja-JP" sz="2800" b="1" i="1" smtClean="0">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𝒎</m:t>
                          </m:r>
                          <m:r>
                            <a:rPr lang="en-US" altLang="ja-JP" sz="2800" b="1" i="1" smtClean="0">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𝟏</m:t>
                          </m:r>
                          <m:r>
                            <a:rPr lang="en-US" altLang="ja-JP" sz="2800" b="1" i="1" smtClean="0">
                              <a:solidFill>
                                <a:schemeClr val="tx1"/>
                              </a:solidFill>
                              <a:latin typeface="Cambria Math" panose="02040503050406030204" pitchFamily="18" charset="0"/>
                              <a:ea typeface="Cambria Math" panose="02040503050406030204" pitchFamily="18" charset="0"/>
                            </a:rPr>
                            <m:t>)</m:t>
                          </m:r>
                        </m:num>
                        <m:den>
                          <m:r>
                            <a:rPr lang="en-US" altLang="ja-JP" sz="2800" b="1" i="1" smtClean="0">
                              <a:solidFill>
                                <a:schemeClr val="tx1"/>
                              </a:solidFill>
                              <a:latin typeface="Cambria Math" panose="02040503050406030204" pitchFamily="18" charset="0"/>
                              <a:ea typeface="Cambria Math" panose="02040503050406030204" pitchFamily="18" charset="0"/>
                            </a:rPr>
                            <m:t>𝟐</m:t>
                          </m:r>
                        </m:den>
                      </m:f>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39" name="コンテンツ プレースホルダー 2">
                <a:extLst>
                  <a:ext uri="{FF2B5EF4-FFF2-40B4-BE49-F238E27FC236}">
                    <a16:creationId xmlns:a16="http://schemas.microsoft.com/office/drawing/2014/main" id="{E1D479E1-C82E-A442-6045-41D252B45537}"/>
                  </a:ext>
                </a:extLst>
              </p:cNvPr>
              <p:cNvSpPr txBox="1">
                <a:spLocks noRot="1" noChangeAspect="1" noMove="1" noResize="1" noEditPoints="1" noAdjustHandles="1" noChangeArrowheads="1" noChangeShapeType="1" noTextEdit="1"/>
              </p:cNvSpPr>
              <p:nvPr/>
            </p:nvSpPr>
            <p:spPr>
              <a:xfrm>
                <a:off x="6591353" y="5105650"/>
                <a:ext cx="4281979" cy="581888"/>
              </a:xfrm>
              <a:prstGeom prst="rect">
                <a:avLst/>
              </a:prstGeom>
              <a:blipFill>
                <a:blip r:embed="rId4"/>
                <a:stretch>
                  <a:fillRect t="-63043" b="-6522"/>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93F81236-B52D-115C-9FD0-8F37C4E8D5DC}"/>
              </a:ext>
            </a:extLst>
          </p:cNvPr>
          <p:cNvGrpSpPr/>
          <p:nvPr/>
        </p:nvGrpSpPr>
        <p:grpSpPr>
          <a:xfrm>
            <a:off x="451557" y="163454"/>
            <a:ext cx="2486626" cy="276236"/>
            <a:chOff x="1047553" y="1885269"/>
            <a:chExt cx="2345100" cy="241705"/>
          </a:xfrm>
          <a:solidFill>
            <a:srgbClr val="C2D3D0"/>
          </a:solidFill>
        </p:grpSpPr>
        <p:sp>
          <p:nvSpPr>
            <p:cNvPr id="13" name="フリーフォーム 12">
              <a:extLst>
                <a:ext uri="{FF2B5EF4-FFF2-40B4-BE49-F238E27FC236}">
                  <a16:creationId xmlns:a16="http://schemas.microsoft.com/office/drawing/2014/main" id="{10E404DA-F842-22EA-9314-7C37780E19B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026AFF43-9915-9B44-920F-BE5C5CD5A3E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5" name="フリーフォーム 14">
            <a:extLst>
              <a:ext uri="{FF2B5EF4-FFF2-40B4-BE49-F238E27FC236}">
                <a16:creationId xmlns:a16="http://schemas.microsoft.com/office/drawing/2014/main" id="{6FC9FE57-3E78-DC86-0AB7-3E0F188519A3}"/>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A85B0FE2-EDD0-FD8C-6BB9-1023482445A6}"/>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01767673-FBDF-D7EC-E80D-7749F5DB0295}"/>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2724A1D8-49D4-BE83-9A61-818862BAAE52}"/>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6A474209-F916-65DA-7F4D-EC91394E3E9B}"/>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862678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番のデンドログラム</a:t>
            </a:r>
            <a:r>
              <a:rPr lang="en-US" altLang="ja-JP" sz="2800" b="1" dirty="0">
                <a:solidFill>
                  <a:schemeClr val="bg1"/>
                </a:solidFill>
                <a:latin typeface="Yu Gothic" panose="020B0400000000000000" pitchFamily="34" charset="-128"/>
                <a:ea typeface="Yu Gothic" panose="020B0400000000000000" pitchFamily="34" charset="-128"/>
              </a:rPr>
              <a:t> ①</a:t>
            </a: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7" name="正方形/長方形 16">
            <a:extLst>
              <a:ext uri="{FF2B5EF4-FFF2-40B4-BE49-F238E27FC236}">
                <a16:creationId xmlns:a16="http://schemas.microsoft.com/office/drawing/2014/main" id="{22FADFD7-B17D-13CE-AE5C-EA9D166DDEE5}"/>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B8BE3A7-58F5-C7B0-2728-B1B4875258A6}"/>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20</a:t>
            </a:r>
            <a:r>
              <a:rPr lang="ja-JP" altLang="en-US" sz="2200" b="1">
                <a:latin typeface="Yu Gothic" panose="020B0400000000000000" pitchFamily="34" charset="-128"/>
                <a:ea typeface="Yu Gothic" panose="020B0400000000000000" pitchFamily="34" charset="-128"/>
              </a:rPr>
              <a:t>のとき</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今回はクラスタが</a:t>
            </a:r>
            <a:r>
              <a:rPr lang="en-US" altLang="ja-JP" sz="2200" b="1" dirty="0">
                <a:latin typeface="Yu Gothic" panose="020B0400000000000000" pitchFamily="34" charset="-128"/>
                <a:ea typeface="Yu Gothic" panose="020B0400000000000000" pitchFamily="34" charset="-128"/>
              </a:rPr>
              <a:t>4</a:t>
            </a:r>
            <a:r>
              <a:rPr lang="ja-JP" altLang="en-US" sz="2200" b="1">
                <a:latin typeface="Yu Gothic" panose="020B0400000000000000" pitchFamily="34" charset="-128"/>
                <a:ea typeface="Yu Gothic" panose="020B0400000000000000" pitchFamily="34" charset="-128"/>
              </a:rPr>
              <a:t>つ形成</a:t>
            </a:r>
            <a:endParaRPr lang="en-US" altLang="ja-JP" sz="2200" b="1" dirty="0">
              <a:latin typeface="Yu Gothic" panose="020B0400000000000000" pitchFamily="34" charset="-128"/>
              <a:ea typeface="Yu Gothic" panose="020B0400000000000000" pitchFamily="34" charset="-128"/>
            </a:endParaRPr>
          </a:p>
        </p:txBody>
      </p:sp>
      <p:pic>
        <p:nvPicPr>
          <p:cNvPr id="19" name="図 18">
            <a:extLst>
              <a:ext uri="{FF2B5EF4-FFF2-40B4-BE49-F238E27FC236}">
                <a16:creationId xmlns:a16="http://schemas.microsoft.com/office/drawing/2014/main" id="{1F499985-4157-524D-6ADB-30B388A412D8}"/>
              </a:ext>
            </a:extLst>
          </p:cNvPr>
          <p:cNvPicPr>
            <a:picLocks noChangeAspect="1"/>
          </p:cNvPicPr>
          <p:nvPr/>
        </p:nvPicPr>
        <p:blipFill>
          <a:blip r:embed="rId3"/>
          <a:stretch>
            <a:fillRect/>
          </a:stretch>
        </p:blipFill>
        <p:spPr>
          <a:xfrm>
            <a:off x="2951171" y="1457919"/>
            <a:ext cx="6046070" cy="3784359"/>
          </a:xfrm>
          <a:prstGeom prst="rect">
            <a:avLst/>
          </a:prstGeom>
        </p:spPr>
      </p:pic>
      <p:sp>
        <p:nvSpPr>
          <p:cNvPr id="24" name="円形吹き出し 23">
            <a:extLst>
              <a:ext uri="{FF2B5EF4-FFF2-40B4-BE49-F238E27FC236}">
                <a16:creationId xmlns:a16="http://schemas.microsoft.com/office/drawing/2014/main" id="{7A93B760-F18D-B9BD-5181-8A30EF6DCA79}"/>
              </a:ext>
            </a:extLst>
          </p:cNvPr>
          <p:cNvSpPr/>
          <p:nvPr/>
        </p:nvSpPr>
        <p:spPr>
          <a:xfrm>
            <a:off x="4234013" y="3767234"/>
            <a:ext cx="893199" cy="452586"/>
          </a:xfrm>
          <a:prstGeom prst="wedgeEllipseCallout">
            <a:avLst>
              <a:gd name="adj1" fmla="val 50834"/>
              <a:gd name="adj2" fmla="val 6527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7104C70-6BB0-86C4-62C0-A94B3D014BD6}"/>
              </a:ext>
            </a:extLst>
          </p:cNvPr>
          <p:cNvSpPr txBox="1"/>
          <p:nvPr/>
        </p:nvSpPr>
        <p:spPr>
          <a:xfrm rot="10800000" flipV="1">
            <a:off x="4234013" y="3784253"/>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1</a:t>
            </a:r>
            <a:endParaRPr kumimoji="1" lang="en-US" altLang="ja-JP" sz="1200" b="1" dirty="0">
              <a:latin typeface="Yu Gothic" panose="020B0400000000000000" pitchFamily="34" charset="-128"/>
              <a:ea typeface="Yu Gothic" panose="020B0400000000000000" pitchFamily="34" charset="-128"/>
            </a:endParaRPr>
          </a:p>
        </p:txBody>
      </p:sp>
      <p:cxnSp>
        <p:nvCxnSpPr>
          <p:cNvPr id="26" name="直線コネクタ 25">
            <a:extLst>
              <a:ext uri="{FF2B5EF4-FFF2-40B4-BE49-F238E27FC236}">
                <a16:creationId xmlns:a16="http://schemas.microsoft.com/office/drawing/2014/main" id="{70D50724-03A4-925D-C797-83A47F3222B0}"/>
              </a:ext>
            </a:extLst>
          </p:cNvPr>
          <p:cNvCxnSpPr>
            <a:cxnSpLocks/>
          </p:cNvCxnSpPr>
          <p:nvPr/>
        </p:nvCxnSpPr>
        <p:spPr>
          <a:xfrm>
            <a:off x="3184708" y="4347880"/>
            <a:ext cx="5802485" cy="0"/>
          </a:xfrm>
          <a:prstGeom prst="line">
            <a:avLst/>
          </a:prstGeom>
          <a:ln w="28575">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54715475-1917-2505-D176-A111917A3806}"/>
              </a:ext>
            </a:extLst>
          </p:cNvPr>
          <p:cNvSpPr txBox="1"/>
          <p:nvPr/>
        </p:nvSpPr>
        <p:spPr>
          <a:xfrm rot="10800000" flipV="1">
            <a:off x="2021430" y="4154237"/>
            <a:ext cx="1090248" cy="387286"/>
          </a:xfrm>
          <a:prstGeom prst="rect">
            <a:avLst/>
          </a:prstGeom>
          <a:noFill/>
        </p:spPr>
        <p:txBody>
          <a:bodyPr wrap="square" rtlCol="0">
            <a:spAutoFit/>
          </a:bodyPr>
          <a:lstStyle/>
          <a:p>
            <a:pPr algn="ctr">
              <a:lnSpc>
                <a:spcPts val="2320"/>
              </a:lnSpc>
            </a:pPr>
            <a:r>
              <a:rPr kumimoji="1" lang="ja-JP" altLang="en-US" sz="2000" b="1">
                <a:latin typeface="Yu Gothic" panose="020B0400000000000000" pitchFamily="34" charset="-128"/>
                <a:ea typeface="Yu Gothic" panose="020B0400000000000000" pitchFamily="34" charset="-128"/>
              </a:rPr>
              <a:t>閾値</a:t>
            </a:r>
            <a:r>
              <a:rPr lang="en-US" altLang="ja-JP" sz="2000" b="1" dirty="0">
                <a:latin typeface="Yu Gothic" panose="020B0400000000000000" pitchFamily="34" charset="-128"/>
                <a:ea typeface="Yu Gothic" panose="020B0400000000000000" pitchFamily="34" charset="-128"/>
              </a:rPr>
              <a:t>2</a:t>
            </a:r>
            <a:r>
              <a:rPr kumimoji="1" lang="en-US" altLang="ja-JP" sz="2000" b="1" dirty="0">
                <a:latin typeface="Yu Gothic" panose="020B0400000000000000" pitchFamily="34" charset="-128"/>
                <a:ea typeface="Yu Gothic" panose="020B0400000000000000" pitchFamily="34" charset="-128"/>
              </a:rPr>
              <a:t>0</a:t>
            </a:r>
          </a:p>
        </p:txBody>
      </p:sp>
      <p:sp>
        <p:nvSpPr>
          <p:cNvPr id="41" name="円形吹き出し 40">
            <a:extLst>
              <a:ext uri="{FF2B5EF4-FFF2-40B4-BE49-F238E27FC236}">
                <a16:creationId xmlns:a16="http://schemas.microsoft.com/office/drawing/2014/main" id="{F61EF923-D715-6286-1DAC-6FD96CF5E5D8}"/>
              </a:ext>
            </a:extLst>
          </p:cNvPr>
          <p:cNvSpPr/>
          <p:nvPr/>
        </p:nvSpPr>
        <p:spPr>
          <a:xfrm>
            <a:off x="5722425" y="3767234"/>
            <a:ext cx="893199" cy="452586"/>
          </a:xfrm>
          <a:prstGeom prst="wedgeEllipseCallout">
            <a:avLst>
              <a:gd name="adj1" fmla="val 54209"/>
              <a:gd name="adj2" fmla="val 7082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6D26767-23D5-25CD-01D6-4B20665B0121}"/>
              </a:ext>
            </a:extLst>
          </p:cNvPr>
          <p:cNvSpPr txBox="1"/>
          <p:nvPr/>
        </p:nvSpPr>
        <p:spPr>
          <a:xfrm rot="10800000" flipV="1">
            <a:off x="5722425" y="3784253"/>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2</a:t>
            </a:r>
            <a:endParaRPr kumimoji="1" lang="en-US" altLang="ja-JP" sz="1200" b="1" dirty="0">
              <a:latin typeface="Yu Gothic" panose="020B0400000000000000" pitchFamily="34" charset="-128"/>
              <a:ea typeface="Yu Gothic" panose="020B0400000000000000" pitchFamily="34" charset="-128"/>
            </a:endParaRPr>
          </a:p>
        </p:txBody>
      </p:sp>
      <p:sp>
        <p:nvSpPr>
          <p:cNvPr id="45" name="円形吹き出し 44">
            <a:extLst>
              <a:ext uri="{FF2B5EF4-FFF2-40B4-BE49-F238E27FC236}">
                <a16:creationId xmlns:a16="http://schemas.microsoft.com/office/drawing/2014/main" id="{53485A74-2186-074E-3AB2-A40C4A9108BB}"/>
              </a:ext>
            </a:extLst>
          </p:cNvPr>
          <p:cNvSpPr/>
          <p:nvPr/>
        </p:nvSpPr>
        <p:spPr>
          <a:xfrm>
            <a:off x="6721463" y="3767234"/>
            <a:ext cx="893199" cy="452586"/>
          </a:xfrm>
          <a:prstGeom prst="wedgeEllipseCallout">
            <a:avLst>
              <a:gd name="adj1" fmla="val 37897"/>
              <a:gd name="adj2" fmla="val 6971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3E3E440-6C8D-C713-2D12-11F57ACB3C94}"/>
              </a:ext>
            </a:extLst>
          </p:cNvPr>
          <p:cNvSpPr txBox="1"/>
          <p:nvPr/>
        </p:nvSpPr>
        <p:spPr>
          <a:xfrm rot="10800000" flipV="1">
            <a:off x="6721463" y="3784253"/>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3</a:t>
            </a:r>
            <a:endParaRPr kumimoji="1" lang="en-US" altLang="ja-JP" sz="1200" b="1" dirty="0">
              <a:latin typeface="Yu Gothic" panose="020B0400000000000000" pitchFamily="34" charset="-128"/>
              <a:ea typeface="Yu Gothic" panose="020B0400000000000000" pitchFamily="34" charset="-128"/>
            </a:endParaRPr>
          </a:p>
        </p:txBody>
      </p:sp>
      <p:sp>
        <p:nvSpPr>
          <p:cNvPr id="47" name="円形吹き出し 46">
            <a:extLst>
              <a:ext uri="{FF2B5EF4-FFF2-40B4-BE49-F238E27FC236}">
                <a16:creationId xmlns:a16="http://schemas.microsoft.com/office/drawing/2014/main" id="{159DCDD6-6CF2-2531-68C3-84A6351E2918}"/>
              </a:ext>
            </a:extLst>
          </p:cNvPr>
          <p:cNvSpPr/>
          <p:nvPr/>
        </p:nvSpPr>
        <p:spPr>
          <a:xfrm>
            <a:off x="8347632" y="3767234"/>
            <a:ext cx="893199" cy="452586"/>
          </a:xfrm>
          <a:prstGeom prst="wedgeEllipseCallout">
            <a:avLst>
              <a:gd name="adj1" fmla="val -49852"/>
              <a:gd name="adj2" fmla="val 6527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2DBAF476-A9B9-8153-8D56-AA747A3AA6B3}"/>
              </a:ext>
            </a:extLst>
          </p:cNvPr>
          <p:cNvSpPr txBox="1"/>
          <p:nvPr/>
        </p:nvSpPr>
        <p:spPr>
          <a:xfrm rot="10800000" flipV="1">
            <a:off x="8347632" y="3784253"/>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4</a:t>
            </a:r>
            <a:endParaRPr kumimoji="1" lang="en-US" altLang="ja-JP" sz="1200" b="1" dirty="0">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474EBDF7-652E-4961-824E-578634C1C1DA}"/>
              </a:ext>
            </a:extLst>
          </p:cNvPr>
          <p:cNvGrpSpPr/>
          <p:nvPr/>
        </p:nvGrpSpPr>
        <p:grpSpPr>
          <a:xfrm>
            <a:off x="451557" y="163454"/>
            <a:ext cx="2486626" cy="276236"/>
            <a:chOff x="1047553" y="1885269"/>
            <a:chExt cx="2345100" cy="241705"/>
          </a:xfrm>
          <a:solidFill>
            <a:srgbClr val="C2D3D0"/>
          </a:solidFill>
        </p:grpSpPr>
        <p:sp>
          <p:nvSpPr>
            <p:cNvPr id="8" name="フリーフォーム 7">
              <a:extLst>
                <a:ext uri="{FF2B5EF4-FFF2-40B4-BE49-F238E27FC236}">
                  <a16:creationId xmlns:a16="http://schemas.microsoft.com/office/drawing/2014/main" id="{7BAE5554-0FF7-A89C-B94A-817CF928C4A4}"/>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9" name="フリーフォーム 8">
              <a:extLst>
                <a:ext uri="{FF2B5EF4-FFF2-40B4-BE49-F238E27FC236}">
                  <a16:creationId xmlns:a16="http://schemas.microsoft.com/office/drawing/2014/main" id="{4E6C3688-CCEB-286A-0453-555F407152D4}"/>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0" name="フリーフォーム 9">
            <a:extLst>
              <a:ext uri="{FF2B5EF4-FFF2-40B4-BE49-F238E27FC236}">
                <a16:creationId xmlns:a16="http://schemas.microsoft.com/office/drawing/2014/main" id="{B61D78F3-06BC-111C-2433-32CB5E127E2C}"/>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EFDD5410-DB4A-B7AF-6A41-9771FE3BB462}"/>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2" name="フリーフォーム 11">
            <a:extLst>
              <a:ext uri="{FF2B5EF4-FFF2-40B4-BE49-F238E27FC236}">
                <a16:creationId xmlns:a16="http://schemas.microsoft.com/office/drawing/2014/main" id="{DA233E77-98F7-B603-AC8E-12370958D84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659C4356-4FB4-31F0-2DC5-CBBD04AF694B}"/>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D82E85DA-2154-E5D6-8C46-931C0DBBD12C}"/>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99310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　閾値</a:t>
            </a:r>
            <a:r>
              <a:rPr lang="en-US" altLang="ja-JP" sz="2800" b="1" dirty="0">
                <a:solidFill>
                  <a:schemeClr val="bg1"/>
                </a:solidFill>
                <a:latin typeface="Yu Gothic" panose="020B0400000000000000" pitchFamily="34" charset="-128"/>
                <a:ea typeface="Yu Gothic" panose="020B0400000000000000" pitchFamily="34" charset="-128"/>
              </a:rPr>
              <a:t>20</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74237" y="1631514"/>
            <a:ext cx="5284097" cy="15734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2293768" y="1400679"/>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1</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8" name="正方形/長方形 7">
            <a:extLst>
              <a:ext uri="{FF2B5EF4-FFF2-40B4-BE49-F238E27FC236}">
                <a16:creationId xmlns:a16="http://schemas.microsoft.com/office/drawing/2014/main" id="{F165D8AE-6B31-3CEF-30BA-87177C6164FF}"/>
              </a:ext>
            </a:extLst>
          </p:cNvPr>
          <p:cNvSpPr/>
          <p:nvPr/>
        </p:nvSpPr>
        <p:spPr>
          <a:xfrm>
            <a:off x="6329428" y="1631515"/>
            <a:ext cx="5284097" cy="15734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2AE4EF-808C-65ED-4776-742A9DB6F8BC}"/>
              </a:ext>
            </a:extLst>
          </p:cNvPr>
          <p:cNvSpPr txBox="1"/>
          <p:nvPr/>
        </p:nvSpPr>
        <p:spPr>
          <a:xfrm>
            <a:off x="7999087" y="1400679"/>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2  </a:t>
            </a:r>
            <a:endParaRPr kumimoji="1" lang="ja-JP" altLang="en-US" sz="2400" b="1">
              <a:latin typeface="Yu Gothic" panose="020B0400000000000000" pitchFamily="34" charset="-128"/>
              <a:ea typeface="Yu Gothic" panose="020B0400000000000000" pitchFamily="34" charset="-128"/>
            </a:endParaRPr>
          </a:p>
        </p:txBody>
      </p:sp>
      <p:sp>
        <p:nvSpPr>
          <p:cNvPr id="12" name="正方形/長方形 11">
            <a:extLst>
              <a:ext uri="{FF2B5EF4-FFF2-40B4-BE49-F238E27FC236}">
                <a16:creationId xmlns:a16="http://schemas.microsoft.com/office/drawing/2014/main" id="{549C8139-D250-BD34-F449-9F5C2FCE7E27}"/>
              </a:ext>
            </a:extLst>
          </p:cNvPr>
          <p:cNvSpPr/>
          <p:nvPr/>
        </p:nvSpPr>
        <p:spPr>
          <a:xfrm>
            <a:off x="1752841" y="1926121"/>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コンテンツ プレースホルダー 2">
            <a:extLst>
              <a:ext uri="{FF2B5EF4-FFF2-40B4-BE49-F238E27FC236}">
                <a16:creationId xmlns:a16="http://schemas.microsoft.com/office/drawing/2014/main" id="{156CEDF9-C3FB-CA0A-2111-09B38D173D5B}"/>
              </a:ext>
            </a:extLst>
          </p:cNvPr>
          <p:cNvSpPr txBox="1">
            <a:spLocks/>
          </p:cNvSpPr>
          <p:nvPr/>
        </p:nvSpPr>
        <p:spPr>
          <a:xfrm>
            <a:off x="1772174" y="2005189"/>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漸化式を用いた解法</a:t>
            </a:r>
            <a:endParaRPr lang="en-US" altLang="ja-JP" sz="1800" b="1" dirty="0">
              <a:latin typeface="Yu Gothic" panose="020B0400000000000000" pitchFamily="34" charset="-128"/>
              <a:ea typeface="Yu Gothic" panose="020B0400000000000000" pitchFamily="34" charset="-128"/>
            </a:endParaRPr>
          </a:p>
        </p:txBody>
      </p:sp>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6C142DE3-82B3-21C6-2D60-5057A31023DF}"/>
                  </a:ext>
                </a:extLst>
              </p:cNvPr>
              <p:cNvSpPr txBox="1">
                <a:spLocks/>
              </p:cNvSpPr>
              <p:nvPr/>
            </p:nvSpPr>
            <p:spPr>
              <a:xfrm>
                <a:off x="1109695" y="2636280"/>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ea typeface="Cambria Math" panose="02040503050406030204" pitchFamily="18" charset="0"/>
                        </a:rPr>
                        <m:t> </m:t>
                      </m:r>
                      <m:d>
                        <m:dPr>
                          <m:begChr m:val="{"/>
                          <m:endChr m:val="}"/>
                          <m:ctrlPr>
                            <a:rPr lang="en-US" altLang="ja-JP" sz="2800" b="1" i="1" smtClean="0">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𝒎</m:t>
                          </m:r>
                          <m:r>
                            <a:rPr lang="en-US" altLang="ja-JP" sz="2800" b="1" i="1">
                              <a:solidFill>
                                <a:schemeClr val="tx1"/>
                              </a:solidFill>
                              <a:latin typeface="Cambria Math" panose="02040503050406030204" pitchFamily="18" charset="0"/>
                              <a:ea typeface="Cambria Math" panose="02040503050406030204" pitchFamily="18" charset="0"/>
                            </a:rPr>
                            <m:t>+⋯+</m:t>
                          </m:r>
                          <m:d>
                            <m:dPr>
                              <m:ctrlPr>
                                <a:rPr lang="en-US" altLang="ja-JP" sz="2800" b="1" i="1">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𝒏</m:t>
                              </m:r>
                              <m:r>
                                <a:rPr lang="en-US" altLang="ja-JP" sz="2800" b="1" i="1">
                                  <a:solidFill>
                                    <a:schemeClr val="tx1"/>
                                  </a:solidFill>
                                  <a:latin typeface="Cambria Math" panose="02040503050406030204" pitchFamily="18" charset="0"/>
                                  <a:ea typeface="Cambria Math" panose="02040503050406030204" pitchFamily="18" charset="0"/>
                                </a:rPr>
                                <m:t>−</m:t>
                              </m:r>
                              <m:r>
                                <a:rPr lang="en-US" altLang="ja-JP" sz="2800" b="1" i="1">
                                  <a:solidFill>
                                    <a:schemeClr val="tx1"/>
                                  </a:solidFill>
                                  <a:latin typeface="Cambria Math" panose="02040503050406030204" pitchFamily="18" charset="0"/>
                                  <a:ea typeface="Cambria Math" panose="02040503050406030204" pitchFamily="18" charset="0"/>
                                </a:rPr>
                                <m:t>𝟏</m:t>
                              </m:r>
                            </m:e>
                          </m:d>
                        </m:e>
                      </m:d>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𝒏</m:t>
                      </m:r>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14" name="コンテンツ プレースホルダー 2">
                <a:extLst>
                  <a:ext uri="{FF2B5EF4-FFF2-40B4-BE49-F238E27FC236}">
                    <a16:creationId xmlns:a16="http://schemas.microsoft.com/office/drawing/2014/main" id="{6C142DE3-82B3-21C6-2D60-5057A31023DF}"/>
                  </a:ext>
                </a:extLst>
              </p:cNvPr>
              <p:cNvSpPr txBox="1">
                <a:spLocks noRot="1" noChangeAspect="1" noMove="1" noResize="1" noEditPoints="1" noAdjustHandles="1" noChangeArrowheads="1" noChangeShapeType="1" noTextEdit="1"/>
              </p:cNvSpPr>
              <p:nvPr/>
            </p:nvSpPr>
            <p:spPr>
              <a:xfrm>
                <a:off x="1109695" y="2636280"/>
                <a:ext cx="4281979" cy="581888"/>
              </a:xfrm>
              <a:prstGeom prst="rect">
                <a:avLst/>
              </a:prstGeom>
              <a:blipFill>
                <a:blip r:embed="rId3"/>
                <a:stretch>
                  <a:fillRect t="-12766"/>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349A8C3C-9FD7-0360-F457-03014B111382}"/>
              </a:ext>
            </a:extLst>
          </p:cNvPr>
          <p:cNvSpPr/>
          <p:nvPr/>
        </p:nvSpPr>
        <p:spPr>
          <a:xfrm>
            <a:off x="578470" y="5352188"/>
            <a:ext cx="11035048" cy="69215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03D43A8-774D-3ED7-F2DA-299FB3AF2540}"/>
              </a:ext>
            </a:extLst>
          </p:cNvPr>
          <p:cNvSpPr/>
          <p:nvPr/>
        </p:nvSpPr>
        <p:spPr>
          <a:xfrm>
            <a:off x="7333504" y="1919802"/>
            <a:ext cx="3327471"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コンテンツ プレースホルダー 2">
            <a:extLst>
              <a:ext uri="{FF2B5EF4-FFF2-40B4-BE49-F238E27FC236}">
                <a16:creationId xmlns:a16="http://schemas.microsoft.com/office/drawing/2014/main" id="{B7798CD3-6347-037E-F517-077F843A6473}"/>
              </a:ext>
            </a:extLst>
          </p:cNvPr>
          <p:cNvSpPr txBox="1">
            <a:spLocks/>
          </p:cNvSpPr>
          <p:nvPr/>
        </p:nvSpPr>
        <p:spPr>
          <a:xfrm>
            <a:off x="7481254" y="1991231"/>
            <a:ext cx="303196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総和の差を利用した解法</a:t>
            </a:r>
            <a:endParaRPr lang="en-US" altLang="ja-JP" sz="1800" b="1" dirty="0">
              <a:latin typeface="Yu Gothic" panose="020B0400000000000000" pitchFamily="34" charset="-128"/>
              <a:ea typeface="Yu Gothic" panose="020B0400000000000000" pitchFamily="34" charset="-128"/>
            </a:endParaRPr>
          </a:p>
        </p:txBody>
      </p:sp>
      <mc:AlternateContent xmlns:mc="http://schemas.openxmlformats.org/markup-compatibility/2006" xmlns:a14="http://schemas.microsoft.com/office/drawing/2010/main">
        <mc:Choice Requires="a14">
          <p:sp>
            <p:nvSpPr>
              <p:cNvPr id="18" name="コンテンツ プレースホルダー 2">
                <a:extLst>
                  <a:ext uri="{FF2B5EF4-FFF2-40B4-BE49-F238E27FC236}">
                    <a16:creationId xmlns:a16="http://schemas.microsoft.com/office/drawing/2014/main" id="{205B7706-8B7E-F683-EE87-93ADEDA6E174}"/>
                  </a:ext>
                </a:extLst>
              </p:cNvPr>
              <p:cNvSpPr txBox="1">
                <a:spLocks/>
              </p:cNvSpPr>
              <p:nvPr/>
            </p:nvSpPr>
            <p:spPr>
              <a:xfrm>
                <a:off x="6245408" y="2636280"/>
                <a:ext cx="550388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ea typeface="Cambria Math" panose="02040503050406030204" pitchFamily="18" charset="0"/>
                        </a:rPr>
                        <m:t> </m:t>
                      </m:r>
                      <m:d>
                        <m:dPr>
                          <m:begChr m:val="{"/>
                          <m:endChr m:val="}"/>
                          <m:ctrlPr>
                            <a:rPr lang="en-US" altLang="ja-JP" sz="2800" b="1" i="1" smtClean="0">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𝟏</m:t>
                          </m:r>
                          <m:r>
                            <a:rPr lang="en-US" altLang="ja-JP" sz="2800" b="1" i="1">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m:t>
                          </m:r>
                          <m:r>
                            <a:rPr lang="en-US" altLang="ja-JP" sz="2800" b="1" i="1" smtClean="0">
                              <a:solidFill>
                                <a:schemeClr val="tx1"/>
                              </a:solidFill>
                              <a:latin typeface="Cambria Math" panose="02040503050406030204" pitchFamily="18" charset="0"/>
                              <a:ea typeface="Cambria Math" panose="02040503050406030204" pitchFamily="18" charset="0"/>
                            </a:rPr>
                            <m:t>𝒏</m:t>
                          </m:r>
                        </m:e>
                      </m:d>
                      <m:r>
                        <a:rPr lang="en-US" altLang="ja-JP" sz="2800" b="1" i="1">
                          <a:latin typeface="Cambria Math" panose="02040503050406030204" pitchFamily="18" charset="0"/>
                          <a:ea typeface="Cambria Math" panose="02040503050406030204" pitchFamily="18" charset="0"/>
                        </a:rPr>
                        <m:t>−{</m:t>
                      </m:r>
                      <m:r>
                        <a:rPr lang="en-US" altLang="ja-JP" sz="2800" b="1" i="1">
                          <a:latin typeface="Cambria Math" panose="02040503050406030204" pitchFamily="18" charset="0"/>
                          <a:ea typeface="Cambria Math" panose="02040503050406030204" pitchFamily="18" charset="0"/>
                        </a:rPr>
                        <m:t>𝟏</m:t>
                      </m:r>
                      <m:r>
                        <a:rPr lang="en-US" altLang="ja-JP" sz="2800" b="1" i="1">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𝒎</m:t>
                      </m:r>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𝟏</m:t>
                      </m:r>
                      <m:r>
                        <a:rPr lang="en-US" altLang="ja-JP" sz="2800" b="1" i="1" smtClean="0">
                          <a:latin typeface="Cambria Math" panose="02040503050406030204" pitchFamily="18" charset="0"/>
                          <a:ea typeface="Cambria Math" panose="02040503050406030204" pitchFamily="18" charset="0"/>
                        </a:rPr>
                        <m:t>)}</m:t>
                      </m:r>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18" name="コンテンツ プレースホルダー 2">
                <a:extLst>
                  <a:ext uri="{FF2B5EF4-FFF2-40B4-BE49-F238E27FC236}">
                    <a16:creationId xmlns:a16="http://schemas.microsoft.com/office/drawing/2014/main" id="{205B7706-8B7E-F683-EE87-93ADEDA6E174}"/>
                  </a:ext>
                </a:extLst>
              </p:cNvPr>
              <p:cNvSpPr txBox="1">
                <a:spLocks noRot="1" noChangeAspect="1" noMove="1" noResize="1" noEditPoints="1" noAdjustHandles="1" noChangeArrowheads="1" noChangeShapeType="1" noTextEdit="1"/>
              </p:cNvSpPr>
              <p:nvPr/>
            </p:nvSpPr>
            <p:spPr>
              <a:xfrm>
                <a:off x="6245408" y="2636280"/>
                <a:ext cx="5503889" cy="581888"/>
              </a:xfrm>
              <a:prstGeom prst="rect">
                <a:avLst/>
              </a:prstGeom>
              <a:blipFill>
                <a:blip r:embed="rId4"/>
                <a:stretch>
                  <a:fillRect l="-1848" t="-12766"/>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FB61A547-5B9B-2F30-5F75-DE0F37CE2A77}"/>
              </a:ext>
            </a:extLst>
          </p:cNvPr>
          <p:cNvSpPr/>
          <p:nvPr/>
        </p:nvSpPr>
        <p:spPr>
          <a:xfrm>
            <a:off x="574238" y="3572039"/>
            <a:ext cx="5284096" cy="1468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F3004FD-32C5-8625-4FBC-84AF6451117A}"/>
              </a:ext>
            </a:extLst>
          </p:cNvPr>
          <p:cNvSpPr txBox="1"/>
          <p:nvPr/>
        </p:nvSpPr>
        <p:spPr>
          <a:xfrm>
            <a:off x="2293767" y="3341206"/>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3</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24" name="コンテンツ プレースホルダー 2">
            <a:extLst>
              <a:ext uri="{FF2B5EF4-FFF2-40B4-BE49-F238E27FC236}">
                <a16:creationId xmlns:a16="http://schemas.microsoft.com/office/drawing/2014/main" id="{F45996C8-78DF-2744-D304-E2F8BB0F83B6}"/>
              </a:ext>
            </a:extLst>
          </p:cNvPr>
          <p:cNvSpPr txBox="1">
            <a:spLocks/>
          </p:cNvSpPr>
          <p:nvPr/>
        </p:nvSpPr>
        <p:spPr>
          <a:xfrm>
            <a:off x="914016" y="4534022"/>
            <a:ext cx="4673335" cy="4616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クラスタ</a:t>
            </a:r>
            <a:r>
              <a:rPr lang="en-US" altLang="ja-JP" sz="2000" b="1" dirty="0">
                <a:latin typeface="Yu Gothic" panose="020B0400000000000000" pitchFamily="34" charset="-128"/>
                <a:ea typeface="Yu Gothic" panose="020B0400000000000000" pitchFamily="34" charset="-128"/>
              </a:rPr>
              <a:t>2</a:t>
            </a:r>
            <a:r>
              <a:rPr lang="ja-JP" altLang="en-US" sz="2000" b="1">
                <a:latin typeface="Yu Gothic" panose="020B0400000000000000" pitchFamily="34" charset="-128"/>
                <a:ea typeface="Yu Gothic" panose="020B0400000000000000" pitchFamily="34" charset="-128"/>
              </a:rPr>
              <a:t>と再帰関数の数が不一致</a:t>
            </a:r>
            <a:endParaRPr lang="en-US" altLang="ja-JP" sz="2000" b="1" dirty="0">
              <a:latin typeface="Yu Gothic" panose="020B0400000000000000" pitchFamily="34" charset="-128"/>
              <a:ea typeface="Yu Gothic" panose="020B0400000000000000" pitchFamily="34" charset="-128"/>
            </a:endParaRPr>
          </a:p>
        </p:txBody>
      </p:sp>
      <p:sp>
        <p:nvSpPr>
          <p:cNvPr id="25" name="正方形/長方形 24">
            <a:extLst>
              <a:ext uri="{FF2B5EF4-FFF2-40B4-BE49-F238E27FC236}">
                <a16:creationId xmlns:a16="http://schemas.microsoft.com/office/drawing/2014/main" id="{59619E4D-2292-1087-88EF-56D2D10924C3}"/>
              </a:ext>
            </a:extLst>
          </p:cNvPr>
          <p:cNvSpPr/>
          <p:nvPr/>
        </p:nvSpPr>
        <p:spPr>
          <a:xfrm>
            <a:off x="6329422" y="3572039"/>
            <a:ext cx="5284096" cy="14681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AE714CB-B93E-2754-B7BF-37D3D66386CC}"/>
              </a:ext>
            </a:extLst>
          </p:cNvPr>
          <p:cNvSpPr txBox="1"/>
          <p:nvPr/>
        </p:nvSpPr>
        <p:spPr>
          <a:xfrm>
            <a:off x="7999088" y="3341206"/>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4</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28" name="正方形/長方形 27">
            <a:extLst>
              <a:ext uri="{FF2B5EF4-FFF2-40B4-BE49-F238E27FC236}">
                <a16:creationId xmlns:a16="http://schemas.microsoft.com/office/drawing/2014/main" id="{761FEB23-B182-E8A6-0BA2-EF374FF67DA7}"/>
              </a:ext>
            </a:extLst>
          </p:cNvPr>
          <p:cNvSpPr/>
          <p:nvPr/>
        </p:nvSpPr>
        <p:spPr>
          <a:xfrm>
            <a:off x="1605089" y="3872342"/>
            <a:ext cx="3327471"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コンテンツ プレースホルダー 2">
            <a:extLst>
              <a:ext uri="{FF2B5EF4-FFF2-40B4-BE49-F238E27FC236}">
                <a16:creationId xmlns:a16="http://schemas.microsoft.com/office/drawing/2014/main" id="{16FEC872-0B8E-DFAF-81B8-2291DED324DF}"/>
              </a:ext>
            </a:extLst>
          </p:cNvPr>
          <p:cNvSpPr txBox="1">
            <a:spLocks/>
          </p:cNvSpPr>
          <p:nvPr/>
        </p:nvSpPr>
        <p:spPr>
          <a:xfrm>
            <a:off x="1700300" y="3954557"/>
            <a:ext cx="303196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総和の差を利用した解法</a:t>
            </a:r>
            <a:endParaRPr lang="en-US" altLang="ja-JP" sz="1800" b="1" dirty="0">
              <a:latin typeface="Yu Gothic" panose="020B0400000000000000" pitchFamily="34" charset="-128"/>
              <a:ea typeface="Yu Gothic" panose="020B0400000000000000" pitchFamily="34" charset="-128"/>
            </a:endParaRPr>
          </a:p>
        </p:txBody>
      </p:sp>
      <p:sp>
        <p:nvSpPr>
          <p:cNvPr id="32" name="正方形/長方形 31">
            <a:extLst>
              <a:ext uri="{FF2B5EF4-FFF2-40B4-BE49-F238E27FC236}">
                <a16:creationId xmlns:a16="http://schemas.microsoft.com/office/drawing/2014/main" id="{4B3B6B3C-CFD9-3C58-4DC5-A8A4D0BC2194}"/>
              </a:ext>
            </a:extLst>
          </p:cNvPr>
          <p:cNvSpPr/>
          <p:nvPr/>
        </p:nvSpPr>
        <p:spPr>
          <a:xfrm>
            <a:off x="6774807" y="3872342"/>
            <a:ext cx="4444861"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コンテンツ プレースホルダー 2">
            <a:extLst>
              <a:ext uri="{FF2B5EF4-FFF2-40B4-BE49-F238E27FC236}">
                <a16:creationId xmlns:a16="http://schemas.microsoft.com/office/drawing/2014/main" id="{F46E5192-22B2-9B04-11BE-AFE779CB2651}"/>
              </a:ext>
            </a:extLst>
          </p:cNvPr>
          <p:cNvSpPr txBox="1">
            <a:spLocks/>
          </p:cNvSpPr>
          <p:nvPr/>
        </p:nvSpPr>
        <p:spPr>
          <a:xfrm>
            <a:off x="6848484" y="3951241"/>
            <a:ext cx="4245968"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再帰関数内で再帰ができていない解法</a:t>
            </a:r>
            <a:endParaRPr lang="en-US" altLang="ja-JP" sz="1800" b="1" dirty="0">
              <a:latin typeface="Yu Gothic" panose="020B0400000000000000" pitchFamily="34" charset="-128"/>
              <a:ea typeface="Yu Gothic" panose="020B0400000000000000" pitchFamily="34" charset="-128"/>
            </a:endParaRPr>
          </a:p>
        </p:txBody>
      </p:sp>
      <p:sp>
        <p:nvSpPr>
          <p:cNvPr id="34" name="コンテンツ プレースホルダー 2">
            <a:extLst>
              <a:ext uri="{FF2B5EF4-FFF2-40B4-BE49-F238E27FC236}">
                <a16:creationId xmlns:a16="http://schemas.microsoft.com/office/drawing/2014/main" id="{347C923A-ED15-AAA0-0C66-50A7BBD012F7}"/>
              </a:ext>
            </a:extLst>
          </p:cNvPr>
          <p:cNvSpPr txBox="1">
            <a:spLocks/>
          </p:cNvSpPr>
          <p:nvPr/>
        </p:nvSpPr>
        <p:spPr>
          <a:xfrm>
            <a:off x="574237" y="5519057"/>
            <a:ext cx="11035049" cy="528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解法別の分類</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の達成</a:t>
            </a:r>
            <a:r>
              <a:rPr lang="en-US" altLang="ja-JP" b="1" dirty="0">
                <a:latin typeface="Yu Gothic" panose="020B0400000000000000" pitchFamily="34" charset="-128"/>
                <a:ea typeface="Yu Gothic" panose="020B0400000000000000" pitchFamily="34" charset="-128"/>
              </a:rPr>
              <a:t> </a:t>
            </a:r>
          </a:p>
        </p:txBody>
      </p:sp>
      <p:grpSp>
        <p:nvGrpSpPr>
          <p:cNvPr id="10" name="グループ化 9">
            <a:extLst>
              <a:ext uri="{FF2B5EF4-FFF2-40B4-BE49-F238E27FC236}">
                <a16:creationId xmlns:a16="http://schemas.microsoft.com/office/drawing/2014/main" id="{9B414F6F-B001-9D42-61AC-F5B210622F1A}"/>
              </a:ext>
            </a:extLst>
          </p:cNvPr>
          <p:cNvGrpSpPr/>
          <p:nvPr/>
        </p:nvGrpSpPr>
        <p:grpSpPr>
          <a:xfrm>
            <a:off x="451557" y="163454"/>
            <a:ext cx="2486626" cy="276236"/>
            <a:chOff x="1047553" y="1885269"/>
            <a:chExt cx="2345100" cy="241705"/>
          </a:xfrm>
          <a:solidFill>
            <a:srgbClr val="C2D3D0"/>
          </a:solidFill>
        </p:grpSpPr>
        <p:sp>
          <p:nvSpPr>
            <p:cNvPr id="21" name="フリーフォーム 20">
              <a:extLst>
                <a:ext uri="{FF2B5EF4-FFF2-40B4-BE49-F238E27FC236}">
                  <a16:creationId xmlns:a16="http://schemas.microsoft.com/office/drawing/2014/main" id="{76C91446-325F-4302-3105-656B1B1926BC}"/>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A98BE8FD-90E6-8C45-721E-84EF684F59F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3" name="フリーフォーム 22">
            <a:extLst>
              <a:ext uri="{FF2B5EF4-FFF2-40B4-BE49-F238E27FC236}">
                <a16:creationId xmlns:a16="http://schemas.microsoft.com/office/drawing/2014/main" id="{1A6156AF-A074-A12E-FE46-3404854E26F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907240FD-42D2-8F3E-45EB-E682B127260A}"/>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D207B094-EC56-7B0E-45B1-28EAFD0A48E8}"/>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176EB327-FFB1-842F-C96E-EAE55031E4C2}"/>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3DC357CD-1018-067D-98F9-91241099E2A6}"/>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361834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番のデンドログラム</a:t>
            </a:r>
            <a:r>
              <a:rPr lang="en-US" altLang="ja-JP" sz="2800" b="1" dirty="0">
                <a:solidFill>
                  <a:schemeClr val="bg1"/>
                </a:solidFill>
                <a:latin typeface="Yu Gothic" panose="020B0400000000000000" pitchFamily="34" charset="-128"/>
                <a:ea typeface="Yu Gothic" panose="020B0400000000000000" pitchFamily="34" charset="-128"/>
              </a:rPr>
              <a:t> ②</a:t>
            </a: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39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7" name="正方形/長方形 16">
            <a:extLst>
              <a:ext uri="{FF2B5EF4-FFF2-40B4-BE49-F238E27FC236}">
                <a16:creationId xmlns:a16="http://schemas.microsoft.com/office/drawing/2014/main" id="{22FADFD7-B17D-13CE-AE5C-EA9D166DDEE5}"/>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B8BE3A7-58F5-C7B0-2728-B1B4875258A6}"/>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20</a:t>
            </a:r>
            <a:r>
              <a:rPr lang="ja-JP" altLang="en-US" sz="2200" b="1">
                <a:latin typeface="Yu Gothic" panose="020B0400000000000000" pitchFamily="34" charset="-128"/>
                <a:ea typeface="Yu Gothic" panose="020B0400000000000000" pitchFamily="34" charset="-128"/>
              </a:rPr>
              <a:t>のときのクラスタ</a:t>
            </a:r>
            <a:r>
              <a:rPr lang="en-US" altLang="ja-JP" sz="2200" b="1" dirty="0">
                <a:latin typeface="Yu Gothic" panose="020B0400000000000000" pitchFamily="34" charset="-128"/>
                <a:ea typeface="Yu Gothic" panose="020B0400000000000000" pitchFamily="34" charset="-128"/>
              </a:rPr>
              <a:t>1</a:t>
            </a:r>
            <a:r>
              <a:rPr lang="ja-JP" altLang="en-US" sz="2200" b="1">
                <a:latin typeface="Yu Gothic" panose="020B0400000000000000" pitchFamily="34" charset="-128"/>
                <a:ea typeface="Yu Gothic" panose="020B0400000000000000" pitchFamily="34" charset="-128"/>
              </a:rPr>
              <a:t>が</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12</a:t>
            </a:r>
            <a:r>
              <a:rPr lang="ja-JP" altLang="en-US" sz="2200" b="1">
                <a:latin typeface="Yu Gothic" panose="020B0400000000000000" pitchFamily="34" charset="-128"/>
                <a:ea typeface="Yu Gothic" panose="020B0400000000000000" pitchFamily="34" charset="-128"/>
              </a:rPr>
              <a:t>において</a:t>
            </a:r>
            <a:r>
              <a:rPr lang="en-US" altLang="ja-JP" sz="2200" b="1" dirty="0">
                <a:solidFill>
                  <a:srgbClr val="629299"/>
                </a:solidFill>
                <a:latin typeface="Yu Gothic" panose="020B0400000000000000" pitchFamily="34" charset="-128"/>
                <a:ea typeface="Yu Gothic" panose="020B0400000000000000" pitchFamily="34" charset="-128"/>
              </a:rPr>
              <a:t>2</a:t>
            </a:r>
            <a:r>
              <a:rPr lang="ja-JP" altLang="en-US" sz="2200" b="1">
                <a:solidFill>
                  <a:srgbClr val="629299"/>
                </a:solidFill>
                <a:latin typeface="Yu Gothic" panose="020B0400000000000000" pitchFamily="34" charset="-128"/>
                <a:ea typeface="Yu Gothic" panose="020B0400000000000000" pitchFamily="34" charset="-128"/>
              </a:rPr>
              <a:t>つに分岐</a:t>
            </a:r>
            <a:endParaRPr lang="en-US" altLang="ja-JP" sz="2200" b="1" dirty="0">
              <a:solidFill>
                <a:srgbClr val="629299"/>
              </a:solidFill>
              <a:latin typeface="Yu Gothic" panose="020B0400000000000000" pitchFamily="34" charset="-128"/>
              <a:ea typeface="Yu Gothic" panose="020B0400000000000000" pitchFamily="34" charset="-128"/>
            </a:endParaRPr>
          </a:p>
        </p:txBody>
      </p:sp>
      <p:pic>
        <p:nvPicPr>
          <p:cNvPr id="19" name="図 18">
            <a:extLst>
              <a:ext uri="{FF2B5EF4-FFF2-40B4-BE49-F238E27FC236}">
                <a16:creationId xmlns:a16="http://schemas.microsoft.com/office/drawing/2014/main" id="{1F499985-4157-524D-6ADB-30B388A412D8}"/>
              </a:ext>
            </a:extLst>
          </p:cNvPr>
          <p:cNvPicPr>
            <a:picLocks noChangeAspect="1"/>
          </p:cNvPicPr>
          <p:nvPr/>
        </p:nvPicPr>
        <p:blipFill>
          <a:blip r:embed="rId3"/>
          <a:stretch>
            <a:fillRect/>
          </a:stretch>
        </p:blipFill>
        <p:spPr>
          <a:xfrm>
            <a:off x="2951171" y="1457919"/>
            <a:ext cx="6046070" cy="3784359"/>
          </a:xfrm>
          <a:prstGeom prst="rect">
            <a:avLst/>
          </a:prstGeom>
        </p:spPr>
      </p:pic>
      <p:sp>
        <p:nvSpPr>
          <p:cNvPr id="28" name="テキスト ボックス 27">
            <a:extLst>
              <a:ext uri="{FF2B5EF4-FFF2-40B4-BE49-F238E27FC236}">
                <a16:creationId xmlns:a16="http://schemas.microsoft.com/office/drawing/2014/main" id="{54715475-1917-2505-D176-A111917A3806}"/>
              </a:ext>
            </a:extLst>
          </p:cNvPr>
          <p:cNvSpPr txBox="1"/>
          <p:nvPr/>
        </p:nvSpPr>
        <p:spPr>
          <a:xfrm rot="10800000" flipV="1">
            <a:off x="2021430" y="4465736"/>
            <a:ext cx="1090248" cy="387286"/>
          </a:xfrm>
          <a:prstGeom prst="rect">
            <a:avLst/>
          </a:prstGeom>
          <a:noFill/>
        </p:spPr>
        <p:txBody>
          <a:bodyPr wrap="square" rtlCol="0">
            <a:spAutoFit/>
          </a:bodyPr>
          <a:lstStyle/>
          <a:p>
            <a:pPr algn="ctr">
              <a:lnSpc>
                <a:spcPts val="2320"/>
              </a:lnSpc>
            </a:pPr>
            <a:r>
              <a:rPr kumimoji="1" lang="ja-JP" altLang="en-US" sz="2000" b="1">
                <a:solidFill>
                  <a:srgbClr val="629299"/>
                </a:solidFill>
                <a:latin typeface="Yu Gothic" panose="020B0400000000000000" pitchFamily="34" charset="-128"/>
                <a:ea typeface="Yu Gothic" panose="020B0400000000000000" pitchFamily="34" charset="-128"/>
              </a:rPr>
              <a:t>閾値</a:t>
            </a:r>
            <a:r>
              <a:rPr kumimoji="1" lang="en-US" altLang="ja-JP" sz="2000" b="1" dirty="0">
                <a:solidFill>
                  <a:srgbClr val="629299"/>
                </a:solidFill>
                <a:latin typeface="Yu Gothic" panose="020B0400000000000000" pitchFamily="34" charset="-128"/>
                <a:ea typeface="Yu Gothic" panose="020B0400000000000000" pitchFamily="34" charset="-128"/>
              </a:rPr>
              <a:t>10</a:t>
            </a:r>
          </a:p>
        </p:txBody>
      </p:sp>
      <p:cxnSp>
        <p:nvCxnSpPr>
          <p:cNvPr id="7" name="直線コネクタ 6">
            <a:extLst>
              <a:ext uri="{FF2B5EF4-FFF2-40B4-BE49-F238E27FC236}">
                <a16:creationId xmlns:a16="http://schemas.microsoft.com/office/drawing/2014/main" id="{617D022A-62FB-34F2-5188-FE2057217C46}"/>
              </a:ext>
            </a:extLst>
          </p:cNvPr>
          <p:cNvCxnSpPr>
            <a:cxnSpLocks/>
          </p:cNvCxnSpPr>
          <p:nvPr/>
        </p:nvCxnSpPr>
        <p:spPr>
          <a:xfrm>
            <a:off x="3179684" y="4659379"/>
            <a:ext cx="5802485" cy="0"/>
          </a:xfrm>
          <a:prstGeom prst="line">
            <a:avLst/>
          </a:prstGeom>
          <a:ln w="28575">
            <a:solidFill>
              <a:srgbClr val="629299"/>
            </a:solidFill>
            <a:prstDash val="solid"/>
          </a:ln>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D5217EC4-C997-5AFD-55FF-1357DD9C6807}"/>
              </a:ext>
            </a:extLst>
          </p:cNvPr>
          <p:cNvCxnSpPr>
            <a:cxnSpLocks/>
          </p:cNvCxnSpPr>
          <p:nvPr/>
        </p:nvCxnSpPr>
        <p:spPr>
          <a:xfrm>
            <a:off x="3180252" y="4349555"/>
            <a:ext cx="5802485" cy="0"/>
          </a:xfrm>
          <a:prstGeom prst="line">
            <a:avLst/>
          </a:prstGeom>
          <a:ln w="28575">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8" name="円形吹き出し 7">
            <a:extLst>
              <a:ext uri="{FF2B5EF4-FFF2-40B4-BE49-F238E27FC236}">
                <a16:creationId xmlns:a16="http://schemas.microsoft.com/office/drawing/2014/main" id="{9ED8D145-C089-8173-13AF-D0B95C8A8966}"/>
              </a:ext>
            </a:extLst>
          </p:cNvPr>
          <p:cNvSpPr/>
          <p:nvPr/>
        </p:nvSpPr>
        <p:spPr>
          <a:xfrm>
            <a:off x="3501321" y="4105413"/>
            <a:ext cx="893199" cy="452586"/>
          </a:xfrm>
          <a:prstGeom prst="wedgeEllipseCallout">
            <a:avLst>
              <a:gd name="adj1" fmla="val 54209"/>
              <a:gd name="adj2" fmla="val 63059"/>
            </a:avLst>
          </a:prstGeom>
          <a:solidFill>
            <a:schemeClr val="bg1"/>
          </a:solidFill>
          <a:ln w="28575">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42AD32E-1ED8-EF08-8C9D-274AC4882BCE}"/>
              </a:ext>
            </a:extLst>
          </p:cNvPr>
          <p:cNvSpPr txBox="1"/>
          <p:nvPr/>
        </p:nvSpPr>
        <p:spPr>
          <a:xfrm rot="10800000" flipV="1">
            <a:off x="3501321" y="4122432"/>
            <a:ext cx="893197" cy="356380"/>
          </a:xfrm>
          <a:prstGeom prst="rect">
            <a:avLst/>
          </a:prstGeom>
          <a:noFill/>
          <a:ln>
            <a:noFill/>
          </a:ln>
        </p:spPr>
        <p:txBody>
          <a:bodyPr wrap="square" rtlCol="0">
            <a:spAutoFit/>
          </a:bodyPr>
          <a:lstStyle/>
          <a:p>
            <a:pPr algn="ctr">
              <a:lnSpc>
                <a:spcPts val="2320"/>
              </a:lnSpc>
            </a:pPr>
            <a:r>
              <a:rPr lang="ja-JP" altLang="en-US" sz="1200" b="1">
                <a:solidFill>
                  <a:srgbClr val="629299"/>
                </a:solidFill>
                <a:latin typeface="Yu Gothic" panose="020B0400000000000000" pitchFamily="34" charset="-128"/>
                <a:ea typeface="Yu Gothic" panose="020B0400000000000000" pitchFamily="34" charset="-128"/>
              </a:rPr>
              <a:t>クラスタ</a:t>
            </a:r>
            <a:r>
              <a:rPr lang="en-US" altLang="ja-JP" sz="1200" b="1" dirty="0">
                <a:solidFill>
                  <a:srgbClr val="629299"/>
                </a:solidFill>
                <a:latin typeface="Yu Gothic" panose="020B0400000000000000" pitchFamily="34" charset="-128"/>
                <a:ea typeface="Yu Gothic" panose="020B0400000000000000" pitchFamily="34" charset="-128"/>
              </a:rPr>
              <a:t>1</a:t>
            </a:r>
            <a:endParaRPr kumimoji="1" lang="en-US" altLang="ja-JP" sz="1200" b="1" dirty="0">
              <a:solidFill>
                <a:srgbClr val="629299"/>
              </a:solidFill>
              <a:latin typeface="Yu Gothic" panose="020B0400000000000000" pitchFamily="34" charset="-128"/>
              <a:ea typeface="Yu Gothic" panose="020B0400000000000000" pitchFamily="34" charset="-128"/>
            </a:endParaRPr>
          </a:p>
        </p:txBody>
      </p:sp>
      <p:sp>
        <p:nvSpPr>
          <p:cNvPr id="10" name="円形吹き出し 9">
            <a:extLst>
              <a:ext uri="{FF2B5EF4-FFF2-40B4-BE49-F238E27FC236}">
                <a16:creationId xmlns:a16="http://schemas.microsoft.com/office/drawing/2014/main" id="{B6326E55-9A3D-1864-E59D-EE119DD01CCB}"/>
              </a:ext>
            </a:extLst>
          </p:cNvPr>
          <p:cNvSpPr/>
          <p:nvPr/>
        </p:nvSpPr>
        <p:spPr>
          <a:xfrm>
            <a:off x="5924649" y="4105413"/>
            <a:ext cx="893199" cy="452586"/>
          </a:xfrm>
          <a:prstGeom prst="wedgeEllipseCallout">
            <a:avLst>
              <a:gd name="adj1" fmla="val -50977"/>
              <a:gd name="adj2" fmla="val 61949"/>
            </a:avLst>
          </a:prstGeom>
          <a:solidFill>
            <a:schemeClr val="bg1"/>
          </a:solidFill>
          <a:ln w="28575">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97E187-2714-5CD0-9537-DDBCB1506A16}"/>
              </a:ext>
            </a:extLst>
          </p:cNvPr>
          <p:cNvSpPr txBox="1"/>
          <p:nvPr/>
        </p:nvSpPr>
        <p:spPr>
          <a:xfrm rot="10800000" flipV="1">
            <a:off x="5924649" y="4122432"/>
            <a:ext cx="893197" cy="356380"/>
          </a:xfrm>
          <a:prstGeom prst="rect">
            <a:avLst/>
          </a:prstGeom>
          <a:noFill/>
          <a:ln>
            <a:noFill/>
          </a:ln>
        </p:spPr>
        <p:txBody>
          <a:bodyPr wrap="square" rtlCol="0">
            <a:spAutoFit/>
          </a:bodyPr>
          <a:lstStyle/>
          <a:p>
            <a:pPr algn="ctr">
              <a:lnSpc>
                <a:spcPts val="2320"/>
              </a:lnSpc>
            </a:pPr>
            <a:r>
              <a:rPr lang="ja-JP" altLang="en-US" sz="1200" b="1">
                <a:solidFill>
                  <a:srgbClr val="629299"/>
                </a:solidFill>
                <a:latin typeface="Yu Gothic" panose="020B0400000000000000" pitchFamily="34" charset="-128"/>
                <a:ea typeface="Yu Gothic" panose="020B0400000000000000" pitchFamily="34" charset="-128"/>
              </a:rPr>
              <a:t>クラスタ</a:t>
            </a:r>
            <a:r>
              <a:rPr lang="en-US" altLang="ja-JP" sz="1200" b="1" dirty="0">
                <a:solidFill>
                  <a:srgbClr val="629299"/>
                </a:solidFill>
                <a:latin typeface="Yu Gothic" panose="020B0400000000000000" pitchFamily="34" charset="-128"/>
                <a:ea typeface="Yu Gothic" panose="020B0400000000000000" pitchFamily="34" charset="-128"/>
              </a:rPr>
              <a:t>2</a:t>
            </a:r>
            <a:endParaRPr kumimoji="1" lang="en-US" altLang="ja-JP" sz="1200" b="1" dirty="0">
              <a:solidFill>
                <a:srgbClr val="629299"/>
              </a:solidFill>
              <a:latin typeface="Yu Gothic" panose="020B0400000000000000" pitchFamily="34" charset="-128"/>
              <a:ea typeface="Yu Gothic" panose="020B0400000000000000" pitchFamily="34" charset="-128"/>
            </a:endParaRPr>
          </a:p>
        </p:txBody>
      </p:sp>
      <p:sp>
        <p:nvSpPr>
          <p:cNvPr id="13" name="円形吹き出し 12">
            <a:extLst>
              <a:ext uri="{FF2B5EF4-FFF2-40B4-BE49-F238E27FC236}">
                <a16:creationId xmlns:a16="http://schemas.microsoft.com/office/drawing/2014/main" id="{E7D88149-5A6B-D904-B93D-67EF06D0E090}"/>
              </a:ext>
            </a:extLst>
          </p:cNvPr>
          <p:cNvSpPr/>
          <p:nvPr/>
        </p:nvSpPr>
        <p:spPr>
          <a:xfrm>
            <a:off x="4712982" y="3749638"/>
            <a:ext cx="893199" cy="452586"/>
          </a:xfrm>
          <a:prstGeom prst="wedgeEllipseCallout">
            <a:avLst>
              <a:gd name="adj1" fmla="val 1335"/>
              <a:gd name="adj2" fmla="val 73050"/>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A1D909F-5DAD-9A6E-19D4-90EABE11A9FC}"/>
              </a:ext>
            </a:extLst>
          </p:cNvPr>
          <p:cNvSpPr txBox="1"/>
          <p:nvPr/>
        </p:nvSpPr>
        <p:spPr>
          <a:xfrm rot="10800000" flipV="1">
            <a:off x="4712982" y="3766657"/>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1</a:t>
            </a:r>
            <a:endParaRPr kumimoji="1" lang="en-US" altLang="ja-JP" sz="1200" b="1" dirty="0">
              <a:latin typeface="Yu Gothic" panose="020B0400000000000000" pitchFamily="34" charset="-128"/>
              <a:ea typeface="Yu Gothic" panose="020B0400000000000000" pitchFamily="34" charset="-128"/>
            </a:endParaRPr>
          </a:p>
        </p:txBody>
      </p:sp>
      <p:sp>
        <p:nvSpPr>
          <p:cNvPr id="15" name="テキスト ボックス 14">
            <a:extLst>
              <a:ext uri="{FF2B5EF4-FFF2-40B4-BE49-F238E27FC236}">
                <a16:creationId xmlns:a16="http://schemas.microsoft.com/office/drawing/2014/main" id="{B6AE587D-9890-EBFB-AB8E-FE9652E3730C}"/>
              </a:ext>
            </a:extLst>
          </p:cNvPr>
          <p:cNvSpPr txBox="1"/>
          <p:nvPr/>
        </p:nvSpPr>
        <p:spPr>
          <a:xfrm rot="10800000" flipV="1">
            <a:off x="2021430" y="4154237"/>
            <a:ext cx="1090248" cy="387286"/>
          </a:xfrm>
          <a:prstGeom prst="rect">
            <a:avLst/>
          </a:prstGeom>
          <a:noFill/>
        </p:spPr>
        <p:txBody>
          <a:bodyPr wrap="square" rtlCol="0">
            <a:spAutoFit/>
          </a:bodyPr>
          <a:lstStyle/>
          <a:p>
            <a:pPr algn="ctr">
              <a:lnSpc>
                <a:spcPts val="2320"/>
              </a:lnSpc>
            </a:pPr>
            <a:r>
              <a:rPr kumimoji="1" lang="ja-JP" altLang="en-US" sz="2000" b="1">
                <a:latin typeface="Yu Gothic" panose="020B0400000000000000" pitchFamily="34" charset="-128"/>
                <a:ea typeface="Yu Gothic" panose="020B0400000000000000" pitchFamily="34" charset="-128"/>
              </a:rPr>
              <a:t>閾値</a:t>
            </a:r>
            <a:r>
              <a:rPr lang="en-US" altLang="ja-JP" sz="2000" b="1" dirty="0">
                <a:latin typeface="Yu Gothic" panose="020B0400000000000000" pitchFamily="34" charset="-128"/>
                <a:ea typeface="Yu Gothic" panose="020B0400000000000000" pitchFamily="34" charset="-128"/>
              </a:rPr>
              <a:t>2</a:t>
            </a:r>
            <a:r>
              <a:rPr kumimoji="1" lang="en-US" altLang="ja-JP" sz="2000" b="1" dirty="0">
                <a:latin typeface="Yu Gothic" panose="020B0400000000000000" pitchFamily="34" charset="-128"/>
                <a:ea typeface="Yu Gothic" panose="020B0400000000000000" pitchFamily="34" charset="-128"/>
              </a:rPr>
              <a:t>0</a:t>
            </a:r>
          </a:p>
        </p:txBody>
      </p:sp>
      <p:grpSp>
        <p:nvGrpSpPr>
          <p:cNvPr id="16" name="グループ化 15">
            <a:extLst>
              <a:ext uri="{FF2B5EF4-FFF2-40B4-BE49-F238E27FC236}">
                <a16:creationId xmlns:a16="http://schemas.microsoft.com/office/drawing/2014/main" id="{723536AD-EFF3-D902-2958-3D2A5BC623D3}"/>
              </a:ext>
            </a:extLst>
          </p:cNvPr>
          <p:cNvGrpSpPr/>
          <p:nvPr/>
        </p:nvGrpSpPr>
        <p:grpSpPr>
          <a:xfrm>
            <a:off x="451557" y="163454"/>
            <a:ext cx="2486626" cy="276236"/>
            <a:chOff x="1047553" y="1885269"/>
            <a:chExt cx="2345100" cy="241705"/>
          </a:xfrm>
          <a:solidFill>
            <a:srgbClr val="C2D3D0"/>
          </a:solidFill>
        </p:grpSpPr>
        <p:sp>
          <p:nvSpPr>
            <p:cNvPr id="20" name="フリーフォーム 19">
              <a:extLst>
                <a:ext uri="{FF2B5EF4-FFF2-40B4-BE49-F238E27FC236}">
                  <a16:creationId xmlns:a16="http://schemas.microsoft.com/office/drawing/2014/main" id="{88B990AB-0C8C-1A60-E136-47BB7BCC4E9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30F15AD6-9B76-CCA2-C11A-250A6EDD087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2" name="フリーフォーム 21">
            <a:extLst>
              <a:ext uri="{FF2B5EF4-FFF2-40B4-BE49-F238E27FC236}">
                <a16:creationId xmlns:a16="http://schemas.microsoft.com/office/drawing/2014/main" id="{5C81D2BE-02F3-F81C-872E-790848922BA7}"/>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06997A96-D68E-99CD-C7EE-AE2FC375ADFB}"/>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B8B7C4CE-4CBB-0E5A-6E1C-6FF88726051F}"/>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5" name="フリーフォーム 24">
            <a:extLst>
              <a:ext uri="{FF2B5EF4-FFF2-40B4-BE49-F238E27FC236}">
                <a16:creationId xmlns:a16="http://schemas.microsoft.com/office/drawing/2014/main" id="{86BD0C44-3A38-262E-1BAF-0203B8356979}"/>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29CBCFC7-B8E6-03D4-D875-E2E260DFCF3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65691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380892"/>
            <a:ext cx="11035049" cy="600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個々の学習状況を把握</a:t>
            </a:r>
            <a:r>
              <a:rPr lang="ja-JP" altLang="en-US" b="1">
                <a:latin typeface="Yu Gothic" panose="020B0400000000000000" pitchFamily="34" charset="-128"/>
                <a:ea typeface="Yu Gothic" panose="020B0400000000000000" pitchFamily="34" charset="-128"/>
              </a:rPr>
              <a:t>し</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適切な指導を行う必要性</a:t>
            </a:r>
            <a:endParaRPr lang="en-US" altLang="ja-JP" b="1" dirty="0">
              <a:latin typeface="Yu Gothic" panose="020B0400000000000000" pitchFamily="34" charset="-128"/>
              <a:ea typeface="Yu Gothic" panose="020B0400000000000000" pitchFamily="34" charset="-128"/>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1-1. </a:t>
            </a:r>
            <a:r>
              <a:rPr lang="ja-JP" altLang="en-US" sz="2800" b="1">
                <a:solidFill>
                  <a:schemeClr val="bg1"/>
                </a:solidFill>
                <a:latin typeface="Yu Gothic" panose="020B0400000000000000" pitchFamily="34" charset="-128"/>
                <a:ea typeface="Yu Gothic" panose="020B0400000000000000" pitchFamily="34" charset="-128"/>
              </a:rPr>
              <a:t>プログラミング演習授業の現状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69" y="5111088"/>
            <a:ext cx="11035049" cy="870354"/>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8FCC2E31-DC36-F3BA-D929-C0718DE6ADB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pic>
        <p:nvPicPr>
          <p:cNvPr id="8" name="図 7">
            <a:extLst>
              <a:ext uri="{FF2B5EF4-FFF2-40B4-BE49-F238E27FC236}">
                <a16:creationId xmlns:a16="http://schemas.microsoft.com/office/drawing/2014/main" id="{0002C15B-C44A-2C47-97B3-C3B2195D7E5F}"/>
              </a:ext>
            </a:extLst>
          </p:cNvPr>
          <p:cNvPicPr>
            <a:picLocks noChangeAspect="1"/>
          </p:cNvPicPr>
          <p:nvPr/>
        </p:nvPicPr>
        <p:blipFill>
          <a:blip r:embed="rId3"/>
          <a:stretch>
            <a:fillRect/>
          </a:stretch>
        </p:blipFill>
        <p:spPr>
          <a:xfrm>
            <a:off x="3042850" y="1685151"/>
            <a:ext cx="2290124" cy="3090288"/>
          </a:xfrm>
          <a:prstGeom prst="rect">
            <a:avLst/>
          </a:prstGeom>
        </p:spPr>
      </p:pic>
      <p:pic>
        <p:nvPicPr>
          <p:cNvPr id="10" name="図 9">
            <a:extLst>
              <a:ext uri="{FF2B5EF4-FFF2-40B4-BE49-F238E27FC236}">
                <a16:creationId xmlns:a16="http://schemas.microsoft.com/office/drawing/2014/main" id="{5682710A-AFF8-4C96-AFE5-EAF239075793}"/>
              </a:ext>
            </a:extLst>
          </p:cNvPr>
          <p:cNvPicPr>
            <a:picLocks noChangeAspect="1"/>
          </p:cNvPicPr>
          <p:nvPr/>
        </p:nvPicPr>
        <p:blipFill>
          <a:blip r:embed="rId4"/>
          <a:stretch>
            <a:fillRect/>
          </a:stretch>
        </p:blipFill>
        <p:spPr>
          <a:xfrm>
            <a:off x="6281030" y="3075061"/>
            <a:ext cx="1046585" cy="1461141"/>
          </a:xfrm>
          <a:prstGeom prst="rect">
            <a:avLst/>
          </a:prstGeom>
        </p:spPr>
      </p:pic>
      <p:sp>
        <p:nvSpPr>
          <p:cNvPr id="11" name="円形吹き出し 10">
            <a:extLst>
              <a:ext uri="{FF2B5EF4-FFF2-40B4-BE49-F238E27FC236}">
                <a16:creationId xmlns:a16="http://schemas.microsoft.com/office/drawing/2014/main" id="{75DA3D59-30E5-4E9F-0A90-DC9EFA1FCD77}"/>
              </a:ext>
            </a:extLst>
          </p:cNvPr>
          <p:cNvSpPr/>
          <p:nvPr/>
        </p:nvSpPr>
        <p:spPr>
          <a:xfrm>
            <a:off x="7538929" y="1925668"/>
            <a:ext cx="1928685" cy="1121834"/>
          </a:xfrm>
          <a:prstGeom prst="wedgeEllipseCallout">
            <a:avLst>
              <a:gd name="adj1" fmla="val -42981"/>
              <a:gd name="adj2" fmla="val 63723"/>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2E104B2-5E46-6AAA-F5E8-B408D3F36530}"/>
              </a:ext>
            </a:extLst>
          </p:cNvPr>
          <p:cNvSpPr txBox="1"/>
          <p:nvPr/>
        </p:nvSpPr>
        <p:spPr>
          <a:xfrm rot="10800000" flipV="1">
            <a:off x="7774393" y="2178778"/>
            <a:ext cx="1610094" cy="665631"/>
          </a:xfrm>
          <a:prstGeom prst="rect">
            <a:avLst/>
          </a:prstGeom>
          <a:noFill/>
        </p:spPr>
        <p:txBody>
          <a:bodyPr wrap="square" rtlCol="0">
            <a:spAutoFit/>
          </a:bodyPr>
          <a:lstStyle/>
          <a:p>
            <a:pPr>
              <a:lnSpc>
                <a:spcPts val="2320"/>
              </a:lnSpc>
            </a:pPr>
            <a:r>
              <a:rPr lang="en-US" altLang="ja-JP" sz="1700" b="1" dirty="0">
                <a:latin typeface="Yu Gothic" panose="020B0400000000000000" pitchFamily="34" charset="-128"/>
                <a:ea typeface="Yu Gothic" panose="020B0400000000000000" pitchFamily="34" charset="-128"/>
              </a:rPr>
              <a:t>f</a:t>
            </a:r>
            <a:r>
              <a:rPr kumimoji="1" lang="en-US" altLang="ja-JP" sz="1700" b="1" dirty="0">
                <a:latin typeface="Yu Gothic" panose="020B0400000000000000" pitchFamily="34" charset="-128"/>
                <a:ea typeface="Yu Gothic" panose="020B0400000000000000" pitchFamily="34" charset="-128"/>
              </a:rPr>
              <a:t>or</a:t>
            </a:r>
            <a:r>
              <a:rPr kumimoji="1" lang="ja-JP" altLang="en-US" sz="1700" b="1">
                <a:latin typeface="Yu Gothic" panose="020B0400000000000000" pitchFamily="34" charset="-128"/>
                <a:ea typeface="Yu Gothic" panose="020B0400000000000000" pitchFamily="34" charset="-128"/>
              </a:rPr>
              <a:t>文っていう</a:t>
            </a:r>
            <a:endParaRPr kumimoji="1" lang="en-US" altLang="ja-JP" sz="1700" b="1" dirty="0">
              <a:latin typeface="Yu Gothic" panose="020B0400000000000000" pitchFamily="34" charset="-128"/>
              <a:ea typeface="Yu Gothic" panose="020B0400000000000000" pitchFamily="34" charset="-128"/>
            </a:endParaRPr>
          </a:p>
          <a:p>
            <a:pPr>
              <a:lnSpc>
                <a:spcPts val="2320"/>
              </a:lnSpc>
            </a:pPr>
            <a:r>
              <a:rPr lang="ja-JP" altLang="en-US" sz="1700" b="1">
                <a:latin typeface="Yu Gothic" panose="020B0400000000000000" pitchFamily="34" charset="-128"/>
                <a:ea typeface="Yu Gothic" panose="020B0400000000000000" pitchFamily="34" charset="-128"/>
              </a:rPr>
              <a:t>のはね</a:t>
            </a:r>
            <a:r>
              <a:rPr lang="en-US" altLang="ja-JP" sz="1700" b="1" dirty="0">
                <a:latin typeface="Yu Gothic" panose="020B0400000000000000" pitchFamily="34" charset="-128"/>
                <a:ea typeface="Yu Gothic" panose="020B0400000000000000" pitchFamily="34" charset="-128"/>
              </a:rPr>
              <a:t>...</a:t>
            </a:r>
            <a:endParaRPr kumimoji="1" lang="ja-JP" altLang="en-US" sz="1700" b="1">
              <a:latin typeface="Yu Gothic" panose="020B0400000000000000" pitchFamily="34" charset="-128"/>
              <a:ea typeface="Yu Gothic" panose="020B0400000000000000" pitchFamily="34" charset="-128"/>
            </a:endParaRPr>
          </a:p>
        </p:txBody>
      </p:sp>
      <p:grpSp>
        <p:nvGrpSpPr>
          <p:cNvPr id="25" name="グループ化 24">
            <a:extLst>
              <a:ext uri="{FF2B5EF4-FFF2-40B4-BE49-F238E27FC236}">
                <a16:creationId xmlns:a16="http://schemas.microsoft.com/office/drawing/2014/main" id="{12539A3F-9541-C66A-F645-194F9BB866EA}"/>
              </a:ext>
            </a:extLst>
          </p:cNvPr>
          <p:cNvGrpSpPr/>
          <p:nvPr/>
        </p:nvGrpSpPr>
        <p:grpSpPr>
          <a:xfrm>
            <a:off x="451557" y="163454"/>
            <a:ext cx="2486626" cy="276236"/>
            <a:chOff x="1047553" y="1885269"/>
            <a:chExt cx="2345100" cy="241705"/>
          </a:xfrm>
        </p:grpSpPr>
        <p:sp>
          <p:nvSpPr>
            <p:cNvPr id="26" name="フリーフォーム 25">
              <a:extLst>
                <a:ext uri="{FF2B5EF4-FFF2-40B4-BE49-F238E27FC236}">
                  <a16:creationId xmlns:a16="http://schemas.microsoft.com/office/drawing/2014/main" id="{5D911D9F-B3C6-4ED5-366B-25D0ED154490}"/>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6232DAB9-820D-6C80-9D03-FCCEE726FB9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7AF8F6D4-2803-BE6B-4C24-194A8033F602}"/>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3792FBBB-FDBC-33E5-A329-D214070A8B9A}"/>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1460A8C9-3D8C-EED4-11C3-3F97C9490282}"/>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EC99D557-FC09-365F-CF62-4501E2223C8C}"/>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9C80D872-C2A7-3CA5-752C-4FD875727773}"/>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850986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6-2.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35</a:t>
            </a:r>
            <a:r>
              <a:rPr lang="ja-JP" altLang="en-US" sz="2800" b="1">
                <a:solidFill>
                  <a:schemeClr val="bg1"/>
                </a:solidFill>
                <a:latin typeface="Yu Gothic" panose="020B0400000000000000" pitchFamily="34" charset="-128"/>
                <a:ea typeface="Yu Gothic" panose="020B0400000000000000" pitchFamily="34" charset="-128"/>
              </a:rPr>
              <a:t>番　閾値</a:t>
            </a:r>
            <a:r>
              <a:rPr lang="en-US" altLang="ja-JP" sz="2800" b="1" dirty="0">
                <a:solidFill>
                  <a:schemeClr val="bg1"/>
                </a:solidFill>
                <a:latin typeface="Yu Gothic" panose="020B0400000000000000" pitchFamily="34" charset="-128"/>
                <a:ea typeface="Yu Gothic" panose="020B0400000000000000" pitchFamily="34" charset="-128"/>
              </a:rPr>
              <a:t>12</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5" name="日付プレースホルダー 4">
            <a:extLst>
              <a:ext uri="{FF2B5EF4-FFF2-40B4-BE49-F238E27FC236}">
                <a16:creationId xmlns:a16="http://schemas.microsoft.com/office/drawing/2014/main" id="{28BD55D4-6D62-D190-5F41-D6CB2031B4A5}"/>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8" name="スライド番号プレースホルダー 5">
            <a:extLst>
              <a:ext uri="{FF2B5EF4-FFF2-40B4-BE49-F238E27FC236}">
                <a16:creationId xmlns:a16="http://schemas.microsoft.com/office/drawing/2014/main" id="{AFBF5F67-BF71-2476-BDB5-25999BD85AD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40</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0" name="フッター プレースホルダー 6">
            <a:extLst>
              <a:ext uri="{FF2B5EF4-FFF2-40B4-BE49-F238E27FC236}">
                <a16:creationId xmlns:a16="http://schemas.microsoft.com/office/drawing/2014/main" id="{52D5BC5F-B8EF-49B0-BC68-83986B0E35A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AF391AD7-7138-EBD8-D4ED-3EBDA78C9DEE}"/>
              </a:ext>
            </a:extLst>
          </p:cNvPr>
          <p:cNvSpPr/>
          <p:nvPr/>
        </p:nvSpPr>
        <p:spPr>
          <a:xfrm>
            <a:off x="578470" y="5352188"/>
            <a:ext cx="11035048" cy="69215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29C9F779-314A-C489-981B-AEFDDC67DABB}"/>
              </a:ext>
            </a:extLst>
          </p:cNvPr>
          <p:cNvSpPr txBox="1">
            <a:spLocks/>
          </p:cNvSpPr>
          <p:nvPr/>
        </p:nvSpPr>
        <p:spPr>
          <a:xfrm>
            <a:off x="574237" y="5519057"/>
            <a:ext cx="11035049" cy="528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解法別</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さらに論理エラー別の分類</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の達成</a:t>
            </a:r>
            <a:r>
              <a:rPr lang="en-US" altLang="ja-JP" b="1" dirty="0">
                <a:latin typeface="Yu Gothic" panose="020B0400000000000000" pitchFamily="34" charset="-128"/>
                <a:ea typeface="Yu Gothic" panose="020B0400000000000000" pitchFamily="34" charset="-128"/>
              </a:rPr>
              <a:t> </a:t>
            </a:r>
          </a:p>
        </p:txBody>
      </p:sp>
      <p:sp>
        <p:nvSpPr>
          <p:cNvPr id="11" name="正方形/長方形 10">
            <a:extLst>
              <a:ext uri="{FF2B5EF4-FFF2-40B4-BE49-F238E27FC236}">
                <a16:creationId xmlns:a16="http://schemas.microsoft.com/office/drawing/2014/main" id="{DE533DF6-A447-A622-970B-5B85F7260B9C}"/>
              </a:ext>
            </a:extLst>
          </p:cNvPr>
          <p:cNvSpPr/>
          <p:nvPr/>
        </p:nvSpPr>
        <p:spPr>
          <a:xfrm>
            <a:off x="574238" y="2515650"/>
            <a:ext cx="4418686" cy="15734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5EFD20F-3ACB-5266-856F-E824A827A404}"/>
              </a:ext>
            </a:extLst>
          </p:cNvPr>
          <p:cNvSpPr txBox="1"/>
          <p:nvPr/>
        </p:nvSpPr>
        <p:spPr>
          <a:xfrm>
            <a:off x="1129120" y="2261303"/>
            <a:ext cx="3308919"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閾値</a:t>
            </a:r>
            <a:r>
              <a:rPr lang="en-US" altLang="ja-JP" sz="2400" b="1" dirty="0">
                <a:latin typeface="Yu Gothic" panose="020B0400000000000000" pitchFamily="34" charset="-128"/>
                <a:ea typeface="Yu Gothic" panose="020B0400000000000000" pitchFamily="34" charset="-128"/>
              </a:rPr>
              <a:t>20</a:t>
            </a:r>
            <a:r>
              <a:rPr lang="ja-JP" altLang="en-US" sz="2400" b="1">
                <a:latin typeface="Yu Gothic" panose="020B0400000000000000" pitchFamily="34" charset="-128"/>
                <a:ea typeface="Yu Gothic" panose="020B0400000000000000" pitchFamily="34" charset="-128"/>
              </a:rPr>
              <a:t>の</a:t>
            </a: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1</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14" name="正方形/長方形 13">
            <a:extLst>
              <a:ext uri="{FF2B5EF4-FFF2-40B4-BE49-F238E27FC236}">
                <a16:creationId xmlns:a16="http://schemas.microsoft.com/office/drawing/2014/main" id="{74B17ADE-C703-DDBB-517D-580616CF0796}"/>
              </a:ext>
            </a:extLst>
          </p:cNvPr>
          <p:cNvSpPr/>
          <p:nvPr/>
        </p:nvSpPr>
        <p:spPr>
          <a:xfrm>
            <a:off x="1220438" y="2784503"/>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コンテンツ プレースホルダー 2">
            <a:extLst>
              <a:ext uri="{FF2B5EF4-FFF2-40B4-BE49-F238E27FC236}">
                <a16:creationId xmlns:a16="http://schemas.microsoft.com/office/drawing/2014/main" id="{47F3623E-91AE-D1F2-A1DB-A8FC1EB3DF2B}"/>
              </a:ext>
            </a:extLst>
          </p:cNvPr>
          <p:cNvSpPr txBox="1">
            <a:spLocks/>
          </p:cNvSpPr>
          <p:nvPr/>
        </p:nvSpPr>
        <p:spPr>
          <a:xfrm>
            <a:off x="1238577" y="2850111"/>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漸化式を用いた解法</a:t>
            </a:r>
            <a:endParaRPr lang="en-US" altLang="ja-JP" sz="1800" b="1" dirty="0">
              <a:latin typeface="Yu Gothic" panose="020B0400000000000000" pitchFamily="34" charset="-128"/>
              <a:ea typeface="Yu Gothic" panose="020B0400000000000000" pitchFamily="34" charset="-128"/>
            </a:endParaRPr>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A3B20756-8E30-6A11-2F87-A1949FDA58CF}"/>
                  </a:ext>
                </a:extLst>
              </p:cNvPr>
              <p:cNvSpPr txBox="1">
                <a:spLocks/>
              </p:cNvSpPr>
              <p:nvPr/>
            </p:nvSpPr>
            <p:spPr>
              <a:xfrm>
                <a:off x="642591" y="3530687"/>
                <a:ext cx="428197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14:m>
                  <m:oMathPara xmlns:m="http://schemas.openxmlformats.org/officeDocument/2006/math">
                    <m:oMathParaPr>
                      <m:jc m:val="centerGroup"/>
                    </m:oMathParaPr>
                    <m:oMath xmlns:m="http://schemas.openxmlformats.org/officeDocument/2006/math">
                      <m:r>
                        <a:rPr lang="en-US" altLang="ja-JP" sz="2800" b="1" i="1" smtClean="0">
                          <a:latin typeface="Cambria Math" panose="02040503050406030204" pitchFamily="18" charset="0"/>
                          <a:ea typeface="Cambria Math" panose="02040503050406030204" pitchFamily="18" charset="0"/>
                        </a:rPr>
                        <m:t> </m:t>
                      </m:r>
                      <m:d>
                        <m:dPr>
                          <m:begChr m:val="{"/>
                          <m:endChr m:val="}"/>
                          <m:ctrlPr>
                            <a:rPr lang="en-US" altLang="ja-JP" sz="2800" b="1" i="1" smtClean="0">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𝒎</m:t>
                          </m:r>
                          <m:r>
                            <a:rPr lang="en-US" altLang="ja-JP" sz="2800" b="1" i="1">
                              <a:solidFill>
                                <a:schemeClr val="tx1"/>
                              </a:solidFill>
                              <a:latin typeface="Cambria Math" panose="02040503050406030204" pitchFamily="18" charset="0"/>
                              <a:ea typeface="Cambria Math" panose="02040503050406030204" pitchFamily="18" charset="0"/>
                            </a:rPr>
                            <m:t>+⋯+</m:t>
                          </m:r>
                          <m:d>
                            <m:dPr>
                              <m:ctrlPr>
                                <a:rPr lang="en-US" altLang="ja-JP" sz="2800" b="1" i="1">
                                  <a:solidFill>
                                    <a:schemeClr val="tx1"/>
                                  </a:solidFill>
                                  <a:latin typeface="Cambria Math" panose="02040503050406030204" pitchFamily="18" charset="0"/>
                                  <a:ea typeface="Cambria Math" panose="02040503050406030204" pitchFamily="18" charset="0"/>
                                </a:rPr>
                              </m:ctrlPr>
                            </m:dPr>
                            <m:e>
                              <m:r>
                                <a:rPr lang="en-US" altLang="ja-JP" sz="2800" b="1" i="1" smtClean="0">
                                  <a:solidFill>
                                    <a:schemeClr val="tx1"/>
                                  </a:solidFill>
                                  <a:latin typeface="Cambria Math" panose="02040503050406030204" pitchFamily="18" charset="0"/>
                                  <a:ea typeface="Cambria Math" panose="02040503050406030204" pitchFamily="18" charset="0"/>
                                </a:rPr>
                                <m:t>𝒏</m:t>
                              </m:r>
                              <m:r>
                                <a:rPr lang="en-US" altLang="ja-JP" sz="2800" b="1" i="1">
                                  <a:solidFill>
                                    <a:schemeClr val="tx1"/>
                                  </a:solidFill>
                                  <a:latin typeface="Cambria Math" panose="02040503050406030204" pitchFamily="18" charset="0"/>
                                  <a:ea typeface="Cambria Math" panose="02040503050406030204" pitchFamily="18" charset="0"/>
                                </a:rPr>
                                <m:t>−</m:t>
                              </m:r>
                              <m:r>
                                <a:rPr lang="en-US" altLang="ja-JP" sz="2800" b="1" i="1">
                                  <a:solidFill>
                                    <a:schemeClr val="tx1"/>
                                  </a:solidFill>
                                  <a:latin typeface="Cambria Math" panose="02040503050406030204" pitchFamily="18" charset="0"/>
                                  <a:ea typeface="Cambria Math" panose="02040503050406030204" pitchFamily="18" charset="0"/>
                                </a:rPr>
                                <m:t>𝟏</m:t>
                              </m:r>
                            </m:e>
                          </m:d>
                        </m:e>
                      </m:d>
                      <m:r>
                        <a:rPr lang="en-US" altLang="ja-JP" sz="2800" b="1" i="1" smtClean="0">
                          <a:latin typeface="Cambria Math" panose="02040503050406030204" pitchFamily="18" charset="0"/>
                          <a:ea typeface="Cambria Math" panose="02040503050406030204" pitchFamily="18" charset="0"/>
                        </a:rPr>
                        <m:t>+</m:t>
                      </m:r>
                      <m:r>
                        <a:rPr lang="en-US" altLang="ja-JP" sz="2800" b="1" i="1" smtClean="0">
                          <a:latin typeface="Cambria Math" panose="02040503050406030204" pitchFamily="18" charset="0"/>
                          <a:ea typeface="Cambria Math" panose="02040503050406030204" pitchFamily="18" charset="0"/>
                        </a:rPr>
                        <m:t>𝒏</m:t>
                      </m:r>
                    </m:oMath>
                  </m:oMathPara>
                </a14:m>
                <a:endParaRPr lang="en-US" altLang="ja-JP" sz="2800" b="1" dirty="0">
                  <a:latin typeface="Yu Gothic" panose="020B0400000000000000" pitchFamily="34" charset="-128"/>
                  <a:ea typeface="Yu Gothic" panose="020B0400000000000000" pitchFamily="34" charset="-128"/>
                </a:endParaRPr>
              </a:p>
            </p:txBody>
          </p:sp>
        </mc:Choice>
        <mc:Fallback xmlns="">
          <p:sp>
            <p:nvSpPr>
              <p:cNvPr id="16" name="コンテンツ プレースホルダー 2">
                <a:extLst>
                  <a:ext uri="{FF2B5EF4-FFF2-40B4-BE49-F238E27FC236}">
                    <a16:creationId xmlns:a16="http://schemas.microsoft.com/office/drawing/2014/main" id="{A3B20756-8E30-6A11-2F87-A1949FDA58CF}"/>
                  </a:ext>
                </a:extLst>
              </p:cNvPr>
              <p:cNvSpPr txBox="1">
                <a:spLocks noRot="1" noChangeAspect="1" noMove="1" noResize="1" noEditPoints="1" noAdjustHandles="1" noChangeArrowheads="1" noChangeShapeType="1" noTextEdit="1"/>
              </p:cNvSpPr>
              <p:nvPr/>
            </p:nvSpPr>
            <p:spPr>
              <a:xfrm>
                <a:off x="642591" y="3530687"/>
                <a:ext cx="4281979" cy="581888"/>
              </a:xfrm>
              <a:prstGeom prst="rect">
                <a:avLst/>
              </a:prstGeom>
              <a:blipFill>
                <a:blip r:embed="rId3"/>
                <a:stretch>
                  <a:fillRect t="-12766"/>
                </a:stretch>
              </a:blipFill>
            </p:spPr>
            <p:txBody>
              <a:bodyPr/>
              <a:lstStyle/>
              <a:p>
                <a:r>
                  <a:rPr lang="ja-JP" altLang="en-US">
                    <a:noFill/>
                  </a:rPr>
                  <a:t> </a:t>
                </a:r>
              </a:p>
            </p:txBody>
          </p:sp>
        </mc:Fallback>
      </mc:AlternateContent>
      <p:sp>
        <p:nvSpPr>
          <p:cNvPr id="17" name="右矢印 16">
            <a:extLst>
              <a:ext uri="{FF2B5EF4-FFF2-40B4-BE49-F238E27FC236}">
                <a16:creationId xmlns:a16="http://schemas.microsoft.com/office/drawing/2014/main" id="{136713E8-E005-09D3-A887-416748A8DD5F}"/>
              </a:ext>
            </a:extLst>
          </p:cNvPr>
          <p:cNvSpPr/>
          <p:nvPr/>
        </p:nvSpPr>
        <p:spPr>
          <a:xfrm>
            <a:off x="5349641" y="2911339"/>
            <a:ext cx="1402506" cy="731306"/>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180C31E-662B-6423-D246-AF203ECB1821}"/>
              </a:ext>
            </a:extLst>
          </p:cNvPr>
          <p:cNvSpPr txBox="1"/>
          <p:nvPr/>
        </p:nvSpPr>
        <p:spPr>
          <a:xfrm>
            <a:off x="5250575" y="3082002"/>
            <a:ext cx="1293277" cy="400110"/>
          </a:xfrm>
          <a:prstGeom prst="rect">
            <a:avLst/>
          </a:prstGeom>
          <a:noFill/>
        </p:spPr>
        <p:txBody>
          <a:bodyPr wrap="square" rtlCol="0">
            <a:spAutoFit/>
          </a:bodyPr>
          <a:lstStyle/>
          <a:p>
            <a:pPr algn="ctr"/>
            <a:r>
              <a:rPr lang="ja-JP" altLang="en-US" sz="2000" b="1">
                <a:solidFill>
                  <a:srgbClr val="EFCE7B"/>
                </a:solidFill>
                <a:latin typeface="Yu Gothic" panose="020B0400000000000000" pitchFamily="34" charset="-128"/>
                <a:ea typeface="Yu Gothic" panose="020B0400000000000000" pitchFamily="34" charset="-128"/>
              </a:rPr>
              <a:t>閾値</a:t>
            </a:r>
            <a:r>
              <a:rPr lang="en-US" altLang="ja-JP" sz="2000" b="1" dirty="0">
                <a:solidFill>
                  <a:srgbClr val="EFCE7B"/>
                </a:solidFill>
                <a:latin typeface="Yu Gothic" panose="020B0400000000000000" pitchFamily="34" charset="-128"/>
                <a:ea typeface="Yu Gothic" panose="020B0400000000000000" pitchFamily="34" charset="-128"/>
              </a:rPr>
              <a:t>12</a:t>
            </a:r>
            <a:r>
              <a:rPr kumimoji="1" lang="en-US" altLang="ja-JP" sz="2000" b="1" dirty="0">
                <a:solidFill>
                  <a:schemeClr val="bg1"/>
                </a:solidFill>
                <a:latin typeface="Yu Gothic" panose="020B0400000000000000" pitchFamily="34" charset="-128"/>
                <a:ea typeface="Yu Gothic" panose="020B0400000000000000" pitchFamily="34" charset="-128"/>
              </a:rPr>
              <a:t> </a:t>
            </a:r>
            <a:endParaRPr kumimoji="1" lang="ja-JP" altLang="en-US" sz="2000" b="1">
              <a:solidFill>
                <a:schemeClr val="bg1"/>
              </a:solidFill>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83916908-652B-B387-8267-6031E5BA4DF4}"/>
              </a:ext>
            </a:extLst>
          </p:cNvPr>
          <p:cNvSpPr/>
          <p:nvPr/>
        </p:nvSpPr>
        <p:spPr>
          <a:xfrm>
            <a:off x="7194839" y="1631515"/>
            <a:ext cx="4418686" cy="157340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78B832F-F6B8-59AA-512B-CEF2BD419F45}"/>
              </a:ext>
            </a:extLst>
          </p:cNvPr>
          <p:cNvSpPr txBox="1"/>
          <p:nvPr/>
        </p:nvSpPr>
        <p:spPr>
          <a:xfrm>
            <a:off x="7749722" y="1397058"/>
            <a:ext cx="3308919" cy="461665"/>
          </a:xfrm>
          <a:prstGeom prst="rect">
            <a:avLst/>
          </a:prstGeom>
          <a:solidFill>
            <a:schemeClr val="bg1"/>
          </a:solidFill>
        </p:spPr>
        <p:txBody>
          <a:bodyPr wrap="none" rtlCol="0">
            <a:spAutoFit/>
          </a:bodyPr>
          <a:lstStyle/>
          <a:p>
            <a:pPr algn="ct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閾値</a:t>
            </a:r>
            <a:r>
              <a:rPr lang="en-US" altLang="ja-JP" sz="2400" b="1" dirty="0">
                <a:solidFill>
                  <a:srgbClr val="629299"/>
                </a:solidFill>
                <a:latin typeface="Yu Gothic" panose="020B0400000000000000" pitchFamily="34" charset="-128"/>
                <a:ea typeface="Yu Gothic" panose="020B0400000000000000" pitchFamily="34" charset="-128"/>
              </a:rPr>
              <a:t>12</a:t>
            </a:r>
            <a:r>
              <a:rPr lang="ja-JP" altLang="en-US" sz="2400" b="1">
                <a:solidFill>
                  <a:srgbClr val="629299"/>
                </a:solidFill>
                <a:latin typeface="Yu Gothic" panose="020B0400000000000000" pitchFamily="34" charset="-128"/>
                <a:ea typeface="Yu Gothic" panose="020B0400000000000000" pitchFamily="34" charset="-128"/>
              </a:rPr>
              <a:t>の</a:t>
            </a: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1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24" name="正方形/長方形 23">
            <a:extLst>
              <a:ext uri="{FF2B5EF4-FFF2-40B4-BE49-F238E27FC236}">
                <a16:creationId xmlns:a16="http://schemas.microsoft.com/office/drawing/2014/main" id="{A38DA49E-BE70-284A-920E-7EF5F910A2CF}"/>
              </a:ext>
            </a:extLst>
          </p:cNvPr>
          <p:cNvSpPr/>
          <p:nvPr/>
        </p:nvSpPr>
        <p:spPr>
          <a:xfrm>
            <a:off x="7186521" y="3554777"/>
            <a:ext cx="4418686" cy="157340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D8A66A2-6989-B448-8643-FC600AF1993D}"/>
              </a:ext>
            </a:extLst>
          </p:cNvPr>
          <p:cNvSpPr txBox="1"/>
          <p:nvPr/>
        </p:nvSpPr>
        <p:spPr>
          <a:xfrm>
            <a:off x="7741404" y="3320320"/>
            <a:ext cx="3308919" cy="461665"/>
          </a:xfrm>
          <a:prstGeom prst="rect">
            <a:avLst/>
          </a:prstGeom>
          <a:solidFill>
            <a:schemeClr val="bg1"/>
          </a:solidFill>
        </p:spPr>
        <p:txBody>
          <a:bodyPr wrap="none" rtlCol="0">
            <a:spAutoFit/>
          </a:bodyPr>
          <a:lstStyle/>
          <a:p>
            <a:pPr algn="ct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閾値</a:t>
            </a:r>
            <a:r>
              <a:rPr lang="en-US" altLang="ja-JP" sz="2400" b="1" dirty="0">
                <a:solidFill>
                  <a:srgbClr val="629299"/>
                </a:solidFill>
                <a:latin typeface="Yu Gothic" panose="020B0400000000000000" pitchFamily="34" charset="-128"/>
                <a:ea typeface="Yu Gothic" panose="020B0400000000000000" pitchFamily="34" charset="-128"/>
              </a:rPr>
              <a:t>12</a:t>
            </a:r>
            <a:r>
              <a:rPr lang="ja-JP" altLang="en-US" sz="2400" b="1">
                <a:solidFill>
                  <a:srgbClr val="629299"/>
                </a:solidFill>
                <a:latin typeface="Yu Gothic" panose="020B0400000000000000" pitchFamily="34" charset="-128"/>
                <a:ea typeface="Yu Gothic" panose="020B0400000000000000" pitchFamily="34" charset="-128"/>
              </a:rPr>
              <a:t>の</a:t>
            </a: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2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34" name="正方形/長方形 33">
            <a:extLst>
              <a:ext uri="{FF2B5EF4-FFF2-40B4-BE49-F238E27FC236}">
                <a16:creationId xmlns:a16="http://schemas.microsoft.com/office/drawing/2014/main" id="{786C2F10-CE7B-2159-0357-FBDA2028D426}"/>
              </a:ext>
            </a:extLst>
          </p:cNvPr>
          <p:cNvSpPr/>
          <p:nvPr/>
        </p:nvSpPr>
        <p:spPr>
          <a:xfrm>
            <a:off x="7900960" y="1861617"/>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コンテンツ プレースホルダー 2">
            <a:extLst>
              <a:ext uri="{FF2B5EF4-FFF2-40B4-BE49-F238E27FC236}">
                <a16:creationId xmlns:a16="http://schemas.microsoft.com/office/drawing/2014/main" id="{2D39FD83-5B4E-BD6C-C683-13254C47330E}"/>
              </a:ext>
            </a:extLst>
          </p:cNvPr>
          <p:cNvSpPr txBox="1">
            <a:spLocks/>
          </p:cNvSpPr>
          <p:nvPr/>
        </p:nvSpPr>
        <p:spPr>
          <a:xfrm>
            <a:off x="7919099" y="1927225"/>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1800" b="1" dirty="0">
                <a:latin typeface="Yu Gothic" panose="020B0400000000000000" pitchFamily="34" charset="-128"/>
                <a:ea typeface="Yu Gothic" panose="020B0400000000000000" pitchFamily="34" charset="-128"/>
              </a:rPr>
              <a:t>If</a:t>
            </a:r>
            <a:r>
              <a:rPr lang="ja-JP" altLang="en-US" sz="1800" b="1">
                <a:latin typeface="Yu Gothic" panose="020B0400000000000000" pitchFamily="34" charset="-128"/>
                <a:ea typeface="Yu Gothic" panose="020B0400000000000000" pitchFamily="34" charset="-128"/>
              </a:rPr>
              <a:t>文の条件部が不適切</a:t>
            </a:r>
            <a:endParaRPr lang="en-US" altLang="ja-JP" sz="1800" b="1" dirty="0">
              <a:latin typeface="Yu Gothic" panose="020B0400000000000000" pitchFamily="34" charset="-128"/>
              <a:ea typeface="Yu Gothic" panose="020B0400000000000000" pitchFamily="34" charset="-128"/>
            </a:endParaRPr>
          </a:p>
        </p:txBody>
      </p:sp>
      <p:sp>
        <p:nvSpPr>
          <p:cNvPr id="39" name="コンテンツ プレースホルダー 2">
            <a:extLst>
              <a:ext uri="{FF2B5EF4-FFF2-40B4-BE49-F238E27FC236}">
                <a16:creationId xmlns:a16="http://schemas.microsoft.com/office/drawing/2014/main" id="{864464FF-3F7B-6DCE-1C1E-78912AB98824}"/>
              </a:ext>
            </a:extLst>
          </p:cNvPr>
          <p:cNvSpPr txBox="1">
            <a:spLocks/>
          </p:cNvSpPr>
          <p:nvPr/>
        </p:nvSpPr>
        <p:spPr>
          <a:xfrm>
            <a:off x="8036448" y="2584256"/>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if(           ){  …  }</a:t>
            </a:r>
          </a:p>
        </p:txBody>
      </p:sp>
      <p:sp>
        <p:nvSpPr>
          <p:cNvPr id="42" name="乗算記号 41">
            <a:extLst>
              <a:ext uri="{FF2B5EF4-FFF2-40B4-BE49-F238E27FC236}">
                <a16:creationId xmlns:a16="http://schemas.microsoft.com/office/drawing/2014/main" id="{AE7128A2-0EF9-F782-6C55-73AB03FB9921}"/>
              </a:ext>
            </a:extLst>
          </p:cNvPr>
          <p:cNvSpPr/>
          <p:nvPr/>
        </p:nvSpPr>
        <p:spPr>
          <a:xfrm>
            <a:off x="9771710" y="4466008"/>
            <a:ext cx="461665" cy="461665"/>
          </a:xfrm>
          <a:prstGeom prst="mathMultiply">
            <a:avLst>
              <a:gd name="adj1" fmla="val 1102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B0E5E0A3-F8B2-8E42-883C-0820DE31B978}"/>
              </a:ext>
            </a:extLst>
          </p:cNvPr>
          <p:cNvSpPr/>
          <p:nvPr/>
        </p:nvSpPr>
        <p:spPr>
          <a:xfrm>
            <a:off x="7882819" y="3781985"/>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コンテンツ プレースホルダー 2">
            <a:extLst>
              <a:ext uri="{FF2B5EF4-FFF2-40B4-BE49-F238E27FC236}">
                <a16:creationId xmlns:a16="http://schemas.microsoft.com/office/drawing/2014/main" id="{97EBFBDF-6B2D-472F-A71C-350E91600B52}"/>
              </a:ext>
            </a:extLst>
          </p:cNvPr>
          <p:cNvSpPr txBox="1">
            <a:spLocks/>
          </p:cNvSpPr>
          <p:nvPr/>
        </p:nvSpPr>
        <p:spPr>
          <a:xfrm>
            <a:off x="7900958" y="3847593"/>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1800" b="1" dirty="0">
                <a:latin typeface="Yu Gothic" panose="020B0400000000000000" pitchFamily="34" charset="-128"/>
                <a:ea typeface="Yu Gothic" panose="020B0400000000000000" pitchFamily="34" charset="-128"/>
              </a:rPr>
              <a:t>If</a:t>
            </a:r>
            <a:r>
              <a:rPr lang="ja-JP" altLang="en-US" sz="1800" b="1">
                <a:latin typeface="Yu Gothic" panose="020B0400000000000000" pitchFamily="34" charset="-128"/>
                <a:ea typeface="Yu Gothic" panose="020B0400000000000000" pitchFamily="34" charset="-128"/>
              </a:rPr>
              <a:t>文の構造が不適切</a:t>
            </a:r>
            <a:endParaRPr lang="en-US" altLang="ja-JP" sz="1800" b="1" dirty="0">
              <a:latin typeface="Yu Gothic" panose="020B0400000000000000" pitchFamily="34" charset="-128"/>
              <a:ea typeface="Yu Gothic" panose="020B0400000000000000" pitchFamily="34" charset="-128"/>
            </a:endParaRPr>
          </a:p>
        </p:txBody>
      </p:sp>
      <p:sp>
        <p:nvSpPr>
          <p:cNvPr id="45" name="コンテンツ プレースホルダー 2">
            <a:extLst>
              <a:ext uri="{FF2B5EF4-FFF2-40B4-BE49-F238E27FC236}">
                <a16:creationId xmlns:a16="http://schemas.microsoft.com/office/drawing/2014/main" id="{6A8AA43C-ECCD-4816-AAFC-C3F7E723B137}"/>
              </a:ext>
            </a:extLst>
          </p:cNvPr>
          <p:cNvSpPr txBox="1">
            <a:spLocks/>
          </p:cNvSpPr>
          <p:nvPr/>
        </p:nvSpPr>
        <p:spPr>
          <a:xfrm>
            <a:off x="8036448" y="4506325"/>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if(  …  ){</a:t>
            </a:r>
            <a:r>
              <a:rPr lang="ja-JP" altLang="en-US" sz="2000" b="1">
                <a:latin typeface="Yu Gothic" panose="020B0400000000000000" pitchFamily="34" charset="-128"/>
                <a:ea typeface="Yu Gothic" panose="020B0400000000000000" pitchFamily="34" charset="-128"/>
              </a:rPr>
              <a:t>　</a:t>
            </a:r>
            <a:r>
              <a:rPr lang="en-US" altLang="ja-JP" sz="2000" b="1" dirty="0">
                <a:latin typeface="Yu Gothic" panose="020B0400000000000000" pitchFamily="34" charset="-128"/>
                <a:ea typeface="Yu Gothic" panose="020B0400000000000000" pitchFamily="34" charset="-128"/>
              </a:rPr>
              <a:t>      }</a:t>
            </a:r>
          </a:p>
        </p:txBody>
      </p:sp>
      <p:sp>
        <p:nvSpPr>
          <p:cNvPr id="47" name="乗算記号 46">
            <a:extLst>
              <a:ext uri="{FF2B5EF4-FFF2-40B4-BE49-F238E27FC236}">
                <a16:creationId xmlns:a16="http://schemas.microsoft.com/office/drawing/2014/main" id="{5D032B39-7563-CDFE-645E-6D90B2F287AA}"/>
              </a:ext>
            </a:extLst>
          </p:cNvPr>
          <p:cNvSpPr/>
          <p:nvPr/>
        </p:nvSpPr>
        <p:spPr>
          <a:xfrm>
            <a:off x="9024718" y="2543129"/>
            <a:ext cx="461665" cy="461665"/>
          </a:xfrm>
          <a:prstGeom prst="mathMultiply">
            <a:avLst>
              <a:gd name="adj1" fmla="val 11020"/>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31945E42-A0A7-A3DD-9F59-D1A28F1BB6D5}"/>
              </a:ext>
            </a:extLst>
          </p:cNvPr>
          <p:cNvGrpSpPr/>
          <p:nvPr/>
        </p:nvGrpSpPr>
        <p:grpSpPr>
          <a:xfrm>
            <a:off x="451557" y="163454"/>
            <a:ext cx="2486626" cy="276236"/>
            <a:chOff x="1047553" y="1885269"/>
            <a:chExt cx="2345100" cy="241705"/>
          </a:xfrm>
          <a:solidFill>
            <a:srgbClr val="C2D3D0"/>
          </a:solidFill>
        </p:grpSpPr>
        <p:sp>
          <p:nvSpPr>
            <p:cNvPr id="6" name="フリーフォーム 5">
              <a:extLst>
                <a:ext uri="{FF2B5EF4-FFF2-40B4-BE49-F238E27FC236}">
                  <a16:creationId xmlns:a16="http://schemas.microsoft.com/office/drawing/2014/main" id="{8BEAD6F7-E891-F509-77F9-139F09ECB79D}"/>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2E5F6BC2-99D1-FECE-01CB-B5A2DC3FA7D0}"/>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2" name="フリーフォーム 21">
            <a:extLst>
              <a:ext uri="{FF2B5EF4-FFF2-40B4-BE49-F238E27FC236}">
                <a16:creationId xmlns:a16="http://schemas.microsoft.com/office/drawing/2014/main" id="{B035D74F-DB4C-256C-545D-86644EBFAD56}"/>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71310A5F-A0CC-DA88-7FFB-05030B413CA8}"/>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DF60CF64-F4E3-2987-D401-ACA41849A32E}"/>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3571367D-3777-9D98-5B88-7870ED22D5D8}"/>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FED16BC8-6E75-8300-03F6-470618CEA1E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070095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9C40AC95-EDB9-AA1D-3A73-5DAA3C2D0180}"/>
              </a:ext>
            </a:extLst>
          </p:cNvPr>
          <p:cNvSpPr/>
          <p:nvPr/>
        </p:nvSpPr>
        <p:spPr>
          <a:xfrm>
            <a:off x="4510599" y="5241468"/>
            <a:ext cx="2666285" cy="526286"/>
          </a:xfrm>
          <a:prstGeom prst="rect">
            <a:avLst/>
          </a:prstGeom>
          <a:solidFill>
            <a:srgbClr val="C2D3D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5D380188-086B-A81D-D2B6-9FDB36D9E151}"/>
              </a:ext>
            </a:extLst>
          </p:cNvPr>
          <p:cNvSpPr/>
          <p:nvPr/>
        </p:nvSpPr>
        <p:spPr>
          <a:xfrm>
            <a:off x="797169" y="5241468"/>
            <a:ext cx="3552093" cy="526286"/>
          </a:xfrm>
          <a:prstGeom prst="rect">
            <a:avLst/>
          </a:prstGeom>
          <a:solidFill>
            <a:srgbClr val="C2D3D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6-3.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43</a:t>
            </a:r>
            <a:r>
              <a:rPr lang="ja-JP" altLang="en-US" sz="2800" b="1">
                <a:solidFill>
                  <a:schemeClr val="bg1"/>
                </a:solidFill>
                <a:latin typeface="Yu Gothic" panose="020B0400000000000000" pitchFamily="34" charset="-128"/>
                <a:ea typeface="Yu Gothic" panose="020B0400000000000000" pitchFamily="34" charset="-128"/>
              </a:rPr>
              <a:t>番における論理エラー推定</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78476" y="1697634"/>
            <a:ext cx="11035048" cy="1731366"/>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52D7F68B-0E9F-E2FE-78CD-B8923E4E25EE}"/>
              </a:ext>
            </a:extLst>
          </p:cNvPr>
          <p:cNvSpPr txBox="1">
            <a:spLocks/>
          </p:cNvSpPr>
          <p:nvPr/>
        </p:nvSpPr>
        <p:spPr>
          <a:xfrm>
            <a:off x="578476" y="2039382"/>
            <a:ext cx="1103504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入力した</a:t>
            </a:r>
            <a:r>
              <a:rPr lang="en-US" altLang="ja-JP" b="1" dirty="0">
                <a:latin typeface="Yu Gothic" panose="020B0400000000000000" pitchFamily="34" charset="-128"/>
                <a:ea typeface="Yu Gothic" panose="020B0400000000000000" pitchFamily="34" charset="-128"/>
              </a:rPr>
              <a:t>1</a:t>
            </a:r>
            <a:r>
              <a:rPr lang="ja-JP" altLang="en-US" b="1">
                <a:latin typeface="Yu Gothic" panose="020B0400000000000000" pitchFamily="34" charset="-128"/>
                <a:ea typeface="Yu Gothic" panose="020B0400000000000000" pitchFamily="34" charset="-128"/>
              </a:rPr>
              <a:t>つの整数値を</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再帰関数で以下のような規則で出力するプログラム</a:t>
            </a:r>
            <a:endParaRPr lang="en-US" altLang="ja-JP" b="1" dirty="0">
              <a:latin typeface="Yu Gothic" panose="020B0400000000000000" pitchFamily="34" charset="-128"/>
              <a:ea typeface="Yu Gothic" panose="020B0400000000000000" pitchFamily="34" charset="-128"/>
            </a:endParaRPr>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5003393" y="1391757"/>
            <a:ext cx="218521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課題</a:t>
            </a:r>
            <a:r>
              <a:rPr lang="en-US" altLang="ja-JP" sz="2800" b="1" dirty="0">
                <a:solidFill>
                  <a:srgbClr val="629299"/>
                </a:solidFill>
                <a:latin typeface="Yu Gothic" panose="020B0400000000000000" pitchFamily="34" charset="-128"/>
                <a:ea typeface="Yu Gothic" panose="020B0400000000000000" pitchFamily="34" charset="-128"/>
              </a:rPr>
              <a:t> 43</a:t>
            </a:r>
            <a:r>
              <a:rPr lang="ja-JP" altLang="en-US" sz="2800" b="1">
                <a:solidFill>
                  <a:srgbClr val="629299"/>
                </a:solidFill>
                <a:latin typeface="Yu Gothic" panose="020B0400000000000000" pitchFamily="34" charset="-128"/>
                <a:ea typeface="Yu Gothic" panose="020B0400000000000000" pitchFamily="34" charset="-128"/>
              </a:rPr>
              <a:t>番</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0" name="正方形/長方形 9">
            <a:extLst>
              <a:ext uri="{FF2B5EF4-FFF2-40B4-BE49-F238E27FC236}">
                <a16:creationId xmlns:a16="http://schemas.microsoft.com/office/drawing/2014/main" id="{458E9F0C-0509-B3F6-5738-415534D8DEAF}"/>
              </a:ext>
            </a:extLst>
          </p:cNvPr>
          <p:cNvSpPr/>
          <p:nvPr/>
        </p:nvSpPr>
        <p:spPr>
          <a:xfrm>
            <a:off x="578470" y="3874535"/>
            <a:ext cx="11035048" cy="2169805"/>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96E59FD-A086-226B-7AFC-B3BC73844B69}"/>
              </a:ext>
            </a:extLst>
          </p:cNvPr>
          <p:cNvSpPr txBox="1"/>
          <p:nvPr/>
        </p:nvSpPr>
        <p:spPr>
          <a:xfrm>
            <a:off x="4003111" y="3584481"/>
            <a:ext cx="418576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選出した理由（</a:t>
            </a:r>
            <a:r>
              <a:rPr lang="ja-JP" altLang="en-US" sz="2800" b="1">
                <a:solidFill>
                  <a:srgbClr val="629299"/>
                </a:solidFill>
                <a:latin typeface="Yu Gothic" panose="020B0400000000000000" pitchFamily="34" charset="-128"/>
                <a:ea typeface="Yu Gothic" panose="020B0400000000000000" pitchFamily="34" charset="-128"/>
              </a:rPr>
              <a:t>予想）</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2" name="正方形/長方形 11">
            <a:extLst>
              <a:ext uri="{FF2B5EF4-FFF2-40B4-BE49-F238E27FC236}">
                <a16:creationId xmlns:a16="http://schemas.microsoft.com/office/drawing/2014/main" id="{68CD7060-4E5B-2F5D-0632-EEE7FAD80622}"/>
              </a:ext>
            </a:extLst>
          </p:cNvPr>
          <p:cNvSpPr/>
          <p:nvPr/>
        </p:nvSpPr>
        <p:spPr>
          <a:xfrm>
            <a:off x="3003233" y="2718425"/>
            <a:ext cx="808638" cy="452244"/>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コンテンツ プレースホルダー 2">
            <a:extLst>
              <a:ext uri="{FF2B5EF4-FFF2-40B4-BE49-F238E27FC236}">
                <a16:creationId xmlns:a16="http://schemas.microsoft.com/office/drawing/2014/main" id="{798D33BA-B893-2722-5723-8D842AE804E6}"/>
              </a:ext>
            </a:extLst>
          </p:cNvPr>
          <p:cNvSpPr txBox="1">
            <a:spLocks/>
          </p:cNvSpPr>
          <p:nvPr/>
        </p:nvSpPr>
        <p:spPr>
          <a:xfrm>
            <a:off x="3003234" y="2745674"/>
            <a:ext cx="808637" cy="432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入力　</a:t>
            </a:r>
            <a:r>
              <a:rPr lang="en-US" altLang="ja-JP" sz="1800" b="1" dirty="0">
                <a:latin typeface="Yu Gothic" panose="020B0400000000000000" pitchFamily="34" charset="-128"/>
                <a:ea typeface="Yu Gothic" panose="020B0400000000000000" pitchFamily="34" charset="-128"/>
              </a:rPr>
              <a:t>   </a:t>
            </a:r>
          </a:p>
        </p:txBody>
      </p:sp>
      <p:sp>
        <p:nvSpPr>
          <p:cNvPr id="14" name="コンテンツ プレースホルダー 2">
            <a:extLst>
              <a:ext uri="{FF2B5EF4-FFF2-40B4-BE49-F238E27FC236}">
                <a16:creationId xmlns:a16="http://schemas.microsoft.com/office/drawing/2014/main" id="{45E8A64C-D5BB-C2CD-550C-1561AE45F778}"/>
              </a:ext>
            </a:extLst>
          </p:cNvPr>
          <p:cNvSpPr txBox="1">
            <a:spLocks/>
          </p:cNvSpPr>
          <p:nvPr/>
        </p:nvSpPr>
        <p:spPr>
          <a:xfrm>
            <a:off x="3811222" y="2757591"/>
            <a:ext cx="1210733" cy="432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12345</a:t>
            </a:r>
            <a:r>
              <a:rPr lang="ja-JP" altLang="en-US" sz="2000" b="1">
                <a:latin typeface="Yu Gothic" panose="020B0400000000000000" pitchFamily="34" charset="-128"/>
                <a:ea typeface="Yu Gothic" panose="020B0400000000000000" pitchFamily="34" charset="-128"/>
              </a:rPr>
              <a:t>　</a:t>
            </a:r>
            <a:r>
              <a:rPr lang="en-US" altLang="ja-JP" sz="2000" b="1" dirty="0">
                <a:latin typeface="Yu Gothic" panose="020B0400000000000000" pitchFamily="34" charset="-128"/>
                <a:ea typeface="Yu Gothic" panose="020B0400000000000000" pitchFamily="34" charset="-128"/>
              </a:rPr>
              <a:t>   </a:t>
            </a:r>
          </a:p>
        </p:txBody>
      </p:sp>
      <p:sp>
        <p:nvSpPr>
          <p:cNvPr id="15" name="右矢印 14">
            <a:extLst>
              <a:ext uri="{FF2B5EF4-FFF2-40B4-BE49-F238E27FC236}">
                <a16:creationId xmlns:a16="http://schemas.microsoft.com/office/drawing/2014/main" id="{17798A04-84E9-2914-F1A0-AFD6378371FF}"/>
              </a:ext>
            </a:extLst>
          </p:cNvPr>
          <p:cNvSpPr/>
          <p:nvPr/>
        </p:nvSpPr>
        <p:spPr>
          <a:xfrm>
            <a:off x="5893612" y="2750267"/>
            <a:ext cx="404757" cy="388559"/>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FBEFC-5834-43F6-6536-A87D2D0E13FB}"/>
              </a:ext>
            </a:extLst>
          </p:cNvPr>
          <p:cNvSpPr/>
          <p:nvPr/>
        </p:nvSpPr>
        <p:spPr>
          <a:xfrm>
            <a:off x="7308378" y="2707954"/>
            <a:ext cx="808638" cy="452244"/>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コンテンツ プレースホルダー 2">
            <a:extLst>
              <a:ext uri="{FF2B5EF4-FFF2-40B4-BE49-F238E27FC236}">
                <a16:creationId xmlns:a16="http://schemas.microsoft.com/office/drawing/2014/main" id="{3C0F9320-2610-67E9-C5CD-F2BA1265D812}"/>
              </a:ext>
            </a:extLst>
          </p:cNvPr>
          <p:cNvSpPr txBox="1">
            <a:spLocks/>
          </p:cNvSpPr>
          <p:nvPr/>
        </p:nvSpPr>
        <p:spPr>
          <a:xfrm>
            <a:off x="7308379" y="2735203"/>
            <a:ext cx="808637" cy="432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出力　</a:t>
            </a:r>
            <a:r>
              <a:rPr lang="en-US" altLang="ja-JP" sz="1800" b="1" dirty="0">
                <a:latin typeface="Yu Gothic" panose="020B0400000000000000" pitchFamily="34" charset="-128"/>
                <a:ea typeface="Yu Gothic" panose="020B0400000000000000" pitchFamily="34" charset="-128"/>
              </a:rPr>
              <a:t>   </a:t>
            </a:r>
          </a:p>
        </p:txBody>
      </p:sp>
      <p:sp>
        <p:nvSpPr>
          <p:cNvPr id="18" name="コンテンツ プレースホルダー 2">
            <a:extLst>
              <a:ext uri="{FF2B5EF4-FFF2-40B4-BE49-F238E27FC236}">
                <a16:creationId xmlns:a16="http://schemas.microsoft.com/office/drawing/2014/main" id="{80119231-D9E2-BE41-9689-4DA05FD3C8C8}"/>
              </a:ext>
            </a:extLst>
          </p:cNvPr>
          <p:cNvSpPr txBox="1">
            <a:spLocks/>
          </p:cNvSpPr>
          <p:nvPr/>
        </p:nvSpPr>
        <p:spPr>
          <a:xfrm>
            <a:off x="8117016" y="2745674"/>
            <a:ext cx="1941384" cy="432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2000" b="1" dirty="0">
                <a:latin typeface="Yu Gothic" panose="020B0400000000000000" pitchFamily="34" charset="-128"/>
                <a:ea typeface="Yu Gothic" panose="020B0400000000000000" pitchFamily="34" charset="-128"/>
              </a:rPr>
              <a:t>5432112345</a:t>
            </a:r>
            <a:r>
              <a:rPr lang="ja-JP" altLang="en-US" sz="2000" b="1">
                <a:latin typeface="Yu Gothic" panose="020B0400000000000000" pitchFamily="34" charset="-128"/>
                <a:ea typeface="Yu Gothic" panose="020B0400000000000000" pitchFamily="34" charset="-128"/>
              </a:rPr>
              <a:t>　</a:t>
            </a:r>
            <a:r>
              <a:rPr lang="en-US" altLang="ja-JP" sz="2000" b="1" dirty="0">
                <a:latin typeface="Yu Gothic" panose="020B0400000000000000" pitchFamily="34" charset="-128"/>
                <a:ea typeface="Yu Gothic" panose="020B0400000000000000" pitchFamily="34" charset="-128"/>
              </a:rPr>
              <a:t>   </a:t>
            </a:r>
          </a:p>
        </p:txBody>
      </p:sp>
      <p:sp>
        <p:nvSpPr>
          <p:cNvPr id="23" name="正方形/長方形 22">
            <a:extLst>
              <a:ext uri="{FF2B5EF4-FFF2-40B4-BE49-F238E27FC236}">
                <a16:creationId xmlns:a16="http://schemas.microsoft.com/office/drawing/2014/main" id="{1CEA6A54-C384-F01C-DD38-C298743FC63D}"/>
              </a:ext>
            </a:extLst>
          </p:cNvPr>
          <p:cNvSpPr/>
          <p:nvPr/>
        </p:nvSpPr>
        <p:spPr>
          <a:xfrm>
            <a:off x="1334520" y="4186170"/>
            <a:ext cx="9181225"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コンテンツ プレースホルダー 2">
            <a:extLst>
              <a:ext uri="{FF2B5EF4-FFF2-40B4-BE49-F238E27FC236}">
                <a16:creationId xmlns:a16="http://schemas.microsoft.com/office/drawing/2014/main" id="{D0745365-7050-8BD0-7B8F-F5C9184092C0}"/>
              </a:ext>
            </a:extLst>
          </p:cNvPr>
          <p:cNvSpPr txBox="1">
            <a:spLocks/>
          </p:cNvSpPr>
          <p:nvPr/>
        </p:nvSpPr>
        <p:spPr>
          <a:xfrm>
            <a:off x="1334520" y="4262909"/>
            <a:ext cx="9181225"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u="sng">
                <a:latin typeface="Yu Gothic" panose="020B0400000000000000" pitchFamily="34" charset="-128"/>
                <a:ea typeface="Yu Gothic" panose="020B0400000000000000" pitchFamily="34" charset="-128"/>
              </a:rPr>
              <a:t>入力値の最下位桁</a:t>
            </a:r>
            <a:r>
              <a:rPr lang="ja-JP" altLang="en-US" sz="2000" b="1">
                <a:latin typeface="Yu Gothic" panose="020B0400000000000000" pitchFamily="34" charset="-128"/>
                <a:ea typeface="Yu Gothic" panose="020B0400000000000000" pitchFamily="34" charset="-128"/>
              </a:rPr>
              <a:t>を出力させ</a:t>
            </a:r>
            <a:r>
              <a:rPr lang="en-US" altLang="ja-JP" sz="2000" b="1" dirty="0">
                <a:latin typeface="Yu Gothic" panose="020B0400000000000000" pitchFamily="34" charset="-128"/>
                <a:ea typeface="Yu Gothic" panose="020B0400000000000000" pitchFamily="34" charset="-128"/>
              </a:rPr>
              <a:t>, </a:t>
            </a:r>
            <a:r>
              <a:rPr lang="ja-JP" altLang="en-US" sz="2000" b="1" u="sng">
                <a:latin typeface="Yu Gothic" panose="020B0400000000000000" pitchFamily="34" charset="-128"/>
                <a:ea typeface="Yu Gothic" panose="020B0400000000000000" pitchFamily="34" charset="-128"/>
              </a:rPr>
              <a:t>最下位桁を取り除いた整数値</a:t>
            </a:r>
            <a:r>
              <a:rPr lang="ja-JP" altLang="en-US" sz="2000" b="1">
                <a:latin typeface="Yu Gothic" panose="020B0400000000000000" pitchFamily="34" charset="-128"/>
                <a:ea typeface="Yu Gothic" panose="020B0400000000000000" pitchFamily="34" charset="-128"/>
              </a:rPr>
              <a:t>を再帰的に処理</a:t>
            </a:r>
            <a:endParaRPr lang="en-US" altLang="ja-JP" sz="2000" b="1" dirty="0">
              <a:latin typeface="Yu Gothic" panose="020B0400000000000000" pitchFamily="34" charset="-128"/>
              <a:ea typeface="Yu Gothic" panose="020B0400000000000000" pitchFamily="34" charset="-128"/>
            </a:endParaRPr>
          </a:p>
        </p:txBody>
      </p:sp>
      <p:sp>
        <p:nvSpPr>
          <p:cNvPr id="25" name="右矢印 24">
            <a:extLst>
              <a:ext uri="{FF2B5EF4-FFF2-40B4-BE49-F238E27FC236}">
                <a16:creationId xmlns:a16="http://schemas.microsoft.com/office/drawing/2014/main" id="{BCC0EF67-C5D6-3B1A-C99D-B66F81F53F45}"/>
              </a:ext>
            </a:extLst>
          </p:cNvPr>
          <p:cNvSpPr/>
          <p:nvPr/>
        </p:nvSpPr>
        <p:spPr>
          <a:xfrm rot="5400000">
            <a:off x="6005595" y="4700363"/>
            <a:ext cx="219213" cy="554260"/>
          </a:xfrm>
          <a:prstGeom prst="rightArrow">
            <a:avLst>
              <a:gd name="adj1" fmla="val 35849"/>
              <a:gd name="adj2" fmla="val 288192"/>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44727B95-15A2-4B97-521C-38FFC433D4AF}"/>
              </a:ext>
            </a:extLst>
          </p:cNvPr>
          <p:cNvSpPr txBox="1">
            <a:spLocks/>
          </p:cNvSpPr>
          <p:nvPr/>
        </p:nvSpPr>
        <p:spPr>
          <a:xfrm>
            <a:off x="578470" y="5340237"/>
            <a:ext cx="11035049" cy="5818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再帰関数内の処理の順序　</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再帰関数への引数　で論理エラーが起こると予想</a:t>
            </a:r>
            <a:endParaRPr lang="en-US" altLang="ja-JP" b="1" dirty="0">
              <a:latin typeface="Yu Gothic" panose="020B0400000000000000" pitchFamily="34" charset="-128"/>
              <a:ea typeface="Yu Gothic" panose="020B0400000000000000" pitchFamily="34" charset="-128"/>
            </a:endParaRPr>
          </a:p>
        </p:txBody>
      </p:sp>
      <p:grpSp>
        <p:nvGrpSpPr>
          <p:cNvPr id="22" name="グループ化 21">
            <a:extLst>
              <a:ext uri="{FF2B5EF4-FFF2-40B4-BE49-F238E27FC236}">
                <a16:creationId xmlns:a16="http://schemas.microsoft.com/office/drawing/2014/main" id="{BB028FD1-F1A7-15CB-B141-4633D8264FBC}"/>
              </a:ext>
            </a:extLst>
          </p:cNvPr>
          <p:cNvGrpSpPr/>
          <p:nvPr/>
        </p:nvGrpSpPr>
        <p:grpSpPr>
          <a:xfrm>
            <a:off x="451557" y="163454"/>
            <a:ext cx="2486626" cy="276236"/>
            <a:chOff x="1047553" y="1885269"/>
            <a:chExt cx="2345100" cy="241705"/>
          </a:xfrm>
          <a:solidFill>
            <a:srgbClr val="C2D3D0"/>
          </a:solidFill>
        </p:grpSpPr>
        <p:sp>
          <p:nvSpPr>
            <p:cNvPr id="26" name="フリーフォーム 25">
              <a:extLst>
                <a:ext uri="{FF2B5EF4-FFF2-40B4-BE49-F238E27FC236}">
                  <a16:creationId xmlns:a16="http://schemas.microsoft.com/office/drawing/2014/main" id="{AE5EF9DD-472F-6717-F1EB-0356C459C12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BBCD655C-5325-EE35-14F7-9A013CC106DB}"/>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DD117B76-0005-E60E-283B-24E4CCA11412}"/>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7965B6CD-6665-7867-CE64-B6368DDCB556}"/>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3DA074BC-E37A-7090-B4EC-C272FD458AF3}"/>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A9F811F9-D3DB-CBF3-4EC6-A8D2E8ECD2C3}"/>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279B7414-0CCB-AB79-2265-8BD26A1C698C}"/>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176506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6-3.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43</a:t>
            </a:r>
            <a:r>
              <a:rPr lang="ja-JP" altLang="en-US" sz="2800" b="1">
                <a:solidFill>
                  <a:schemeClr val="bg1"/>
                </a:solidFill>
                <a:latin typeface="Yu Gothic" panose="020B0400000000000000" pitchFamily="34" charset="-128"/>
                <a:ea typeface="Yu Gothic" panose="020B0400000000000000" pitchFamily="34" charset="-128"/>
              </a:rPr>
              <a:t>番のデンドログラム</a:t>
            </a:r>
            <a:r>
              <a:rPr lang="en-US" altLang="ja-JP" sz="2800" b="1" dirty="0">
                <a:solidFill>
                  <a:schemeClr val="bg1"/>
                </a:solidFill>
                <a:latin typeface="Yu Gothic" panose="020B0400000000000000" pitchFamily="34" charset="-128"/>
                <a:ea typeface="Yu Gothic" panose="020B0400000000000000" pitchFamily="34" charset="-128"/>
              </a:rPr>
              <a:t> ①</a:t>
            </a: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7" name="正方形/長方形 16">
            <a:extLst>
              <a:ext uri="{FF2B5EF4-FFF2-40B4-BE49-F238E27FC236}">
                <a16:creationId xmlns:a16="http://schemas.microsoft.com/office/drawing/2014/main" id="{22FADFD7-B17D-13CE-AE5C-EA9D166DDEE5}"/>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B8BE3A7-58F5-C7B0-2728-B1B4875258A6}"/>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40</a:t>
            </a:r>
            <a:r>
              <a:rPr lang="ja-JP" altLang="en-US" sz="2200" b="1">
                <a:latin typeface="Yu Gothic" panose="020B0400000000000000" pitchFamily="34" charset="-128"/>
                <a:ea typeface="Yu Gothic" panose="020B0400000000000000" pitchFamily="34" charset="-128"/>
              </a:rPr>
              <a:t>のとき</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今回はクラスタが</a:t>
            </a:r>
            <a:r>
              <a:rPr lang="en-US" altLang="ja-JP" sz="2200" b="1" dirty="0">
                <a:latin typeface="Yu Gothic" panose="020B0400000000000000" pitchFamily="34" charset="-128"/>
                <a:ea typeface="Yu Gothic" panose="020B0400000000000000" pitchFamily="34" charset="-128"/>
              </a:rPr>
              <a:t>3</a:t>
            </a:r>
            <a:r>
              <a:rPr lang="ja-JP" altLang="en-US" sz="2200" b="1">
                <a:latin typeface="Yu Gothic" panose="020B0400000000000000" pitchFamily="34" charset="-128"/>
                <a:ea typeface="Yu Gothic" panose="020B0400000000000000" pitchFamily="34" charset="-128"/>
              </a:rPr>
              <a:t>つ形成</a:t>
            </a:r>
            <a:endParaRPr lang="en-US" altLang="ja-JP" sz="2200" b="1" dirty="0">
              <a:latin typeface="Yu Gothic" panose="020B0400000000000000" pitchFamily="34" charset="-128"/>
              <a:ea typeface="Yu Gothic" panose="020B0400000000000000" pitchFamily="34" charset="-128"/>
            </a:endParaRPr>
          </a:p>
        </p:txBody>
      </p:sp>
      <p:pic>
        <p:nvPicPr>
          <p:cNvPr id="12" name="図 11">
            <a:extLst>
              <a:ext uri="{FF2B5EF4-FFF2-40B4-BE49-F238E27FC236}">
                <a16:creationId xmlns:a16="http://schemas.microsoft.com/office/drawing/2014/main" id="{AC50C051-8EC7-7261-3089-626F73243B34}"/>
              </a:ext>
            </a:extLst>
          </p:cNvPr>
          <p:cNvPicPr>
            <a:picLocks noChangeAspect="1"/>
          </p:cNvPicPr>
          <p:nvPr/>
        </p:nvPicPr>
        <p:blipFill rotWithShape="1">
          <a:blip r:embed="rId3"/>
          <a:srcRect t="914"/>
          <a:stretch/>
        </p:blipFill>
        <p:spPr>
          <a:xfrm>
            <a:off x="2902940" y="1443570"/>
            <a:ext cx="6046070" cy="3798708"/>
          </a:xfrm>
          <a:prstGeom prst="rect">
            <a:avLst/>
          </a:prstGeom>
        </p:spPr>
      </p:pic>
      <p:cxnSp>
        <p:nvCxnSpPr>
          <p:cNvPr id="26" name="直線コネクタ 25">
            <a:extLst>
              <a:ext uri="{FF2B5EF4-FFF2-40B4-BE49-F238E27FC236}">
                <a16:creationId xmlns:a16="http://schemas.microsoft.com/office/drawing/2014/main" id="{70D50724-03A4-925D-C797-83A47F3222B0}"/>
              </a:ext>
            </a:extLst>
          </p:cNvPr>
          <p:cNvCxnSpPr>
            <a:cxnSpLocks/>
          </p:cNvCxnSpPr>
          <p:nvPr/>
        </p:nvCxnSpPr>
        <p:spPr>
          <a:xfrm>
            <a:off x="3125516" y="3317924"/>
            <a:ext cx="5807509" cy="25000"/>
          </a:xfrm>
          <a:prstGeom prst="line">
            <a:avLst/>
          </a:prstGeom>
          <a:ln w="28575">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54715475-1917-2505-D176-A111917A3806}"/>
              </a:ext>
            </a:extLst>
          </p:cNvPr>
          <p:cNvSpPr txBox="1"/>
          <p:nvPr/>
        </p:nvSpPr>
        <p:spPr>
          <a:xfrm rot="10800000" flipV="1">
            <a:off x="1923980" y="3124281"/>
            <a:ext cx="1090248" cy="387286"/>
          </a:xfrm>
          <a:prstGeom prst="rect">
            <a:avLst/>
          </a:prstGeom>
          <a:noFill/>
        </p:spPr>
        <p:txBody>
          <a:bodyPr wrap="square" rtlCol="0">
            <a:spAutoFit/>
          </a:bodyPr>
          <a:lstStyle/>
          <a:p>
            <a:pPr algn="ctr">
              <a:lnSpc>
                <a:spcPts val="2320"/>
              </a:lnSpc>
            </a:pPr>
            <a:r>
              <a:rPr kumimoji="1" lang="ja-JP" altLang="en-US" sz="2000" b="1">
                <a:latin typeface="Yu Gothic" panose="020B0400000000000000" pitchFamily="34" charset="-128"/>
                <a:ea typeface="Yu Gothic" panose="020B0400000000000000" pitchFamily="34" charset="-128"/>
              </a:rPr>
              <a:t>閾値</a:t>
            </a:r>
            <a:r>
              <a:rPr kumimoji="1" lang="en-US" altLang="ja-JP" sz="2000" b="1" dirty="0">
                <a:latin typeface="Yu Gothic" panose="020B0400000000000000" pitchFamily="34" charset="-128"/>
                <a:ea typeface="Yu Gothic" panose="020B0400000000000000" pitchFamily="34" charset="-128"/>
              </a:rPr>
              <a:t>40</a:t>
            </a:r>
          </a:p>
        </p:txBody>
      </p:sp>
      <p:sp>
        <p:nvSpPr>
          <p:cNvPr id="24" name="円形吹き出し 23">
            <a:extLst>
              <a:ext uri="{FF2B5EF4-FFF2-40B4-BE49-F238E27FC236}">
                <a16:creationId xmlns:a16="http://schemas.microsoft.com/office/drawing/2014/main" id="{7A93B760-F18D-B9BD-5181-8A30EF6DCA79}"/>
              </a:ext>
            </a:extLst>
          </p:cNvPr>
          <p:cNvSpPr/>
          <p:nvPr/>
        </p:nvSpPr>
        <p:spPr>
          <a:xfrm>
            <a:off x="3036938" y="2756022"/>
            <a:ext cx="893199" cy="452586"/>
          </a:xfrm>
          <a:prstGeom prst="wedgeEllipseCallout">
            <a:avLst>
              <a:gd name="adj1" fmla="val 50834"/>
              <a:gd name="adj2" fmla="val 6527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7104C70-6BB0-86C4-62C0-A94B3D014BD6}"/>
              </a:ext>
            </a:extLst>
          </p:cNvPr>
          <p:cNvSpPr txBox="1"/>
          <p:nvPr/>
        </p:nvSpPr>
        <p:spPr>
          <a:xfrm rot="10800000" flipV="1">
            <a:off x="3036938" y="2773041"/>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1</a:t>
            </a:r>
            <a:endParaRPr kumimoji="1" lang="en-US" altLang="ja-JP" sz="1200" b="1" dirty="0">
              <a:latin typeface="Yu Gothic" panose="020B0400000000000000" pitchFamily="34" charset="-128"/>
              <a:ea typeface="Yu Gothic" panose="020B0400000000000000" pitchFamily="34" charset="-128"/>
            </a:endParaRPr>
          </a:p>
        </p:txBody>
      </p:sp>
      <p:sp>
        <p:nvSpPr>
          <p:cNvPr id="16" name="円形吹き出し 15">
            <a:extLst>
              <a:ext uri="{FF2B5EF4-FFF2-40B4-BE49-F238E27FC236}">
                <a16:creationId xmlns:a16="http://schemas.microsoft.com/office/drawing/2014/main" id="{91F0468C-BE21-D280-063F-13C6E1240812}"/>
              </a:ext>
            </a:extLst>
          </p:cNvPr>
          <p:cNvSpPr/>
          <p:nvPr/>
        </p:nvSpPr>
        <p:spPr>
          <a:xfrm>
            <a:off x="5087758" y="2771087"/>
            <a:ext cx="893199" cy="452586"/>
          </a:xfrm>
          <a:prstGeom prst="wedgeEllipseCallout">
            <a:avLst>
              <a:gd name="adj1" fmla="val 50834"/>
              <a:gd name="adj2" fmla="val 6527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8CB3BD0-46AD-56E4-533F-A5A501C8E0D6}"/>
              </a:ext>
            </a:extLst>
          </p:cNvPr>
          <p:cNvSpPr txBox="1"/>
          <p:nvPr/>
        </p:nvSpPr>
        <p:spPr>
          <a:xfrm rot="10800000" flipV="1">
            <a:off x="5087758" y="2788106"/>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2</a:t>
            </a:r>
            <a:endParaRPr kumimoji="1" lang="en-US" altLang="ja-JP" sz="1200" b="1" dirty="0">
              <a:latin typeface="Yu Gothic" panose="020B0400000000000000" pitchFamily="34" charset="-128"/>
              <a:ea typeface="Yu Gothic" panose="020B0400000000000000" pitchFamily="34" charset="-128"/>
            </a:endParaRPr>
          </a:p>
        </p:txBody>
      </p:sp>
      <p:sp>
        <p:nvSpPr>
          <p:cNvPr id="21" name="円形吹き出し 20">
            <a:extLst>
              <a:ext uri="{FF2B5EF4-FFF2-40B4-BE49-F238E27FC236}">
                <a16:creationId xmlns:a16="http://schemas.microsoft.com/office/drawing/2014/main" id="{AA8A2024-9C64-FE3B-44FE-A712412A773E}"/>
              </a:ext>
            </a:extLst>
          </p:cNvPr>
          <p:cNvSpPr/>
          <p:nvPr/>
        </p:nvSpPr>
        <p:spPr>
          <a:xfrm>
            <a:off x="7607887" y="2771087"/>
            <a:ext cx="893199" cy="452586"/>
          </a:xfrm>
          <a:prstGeom prst="wedgeEllipseCallout">
            <a:avLst>
              <a:gd name="adj1" fmla="val -48546"/>
              <a:gd name="adj2" fmla="val 66461"/>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6A52242-DF3B-E776-8B1A-0538BC10254E}"/>
              </a:ext>
            </a:extLst>
          </p:cNvPr>
          <p:cNvSpPr txBox="1"/>
          <p:nvPr/>
        </p:nvSpPr>
        <p:spPr>
          <a:xfrm rot="10800000" flipV="1">
            <a:off x="7607887" y="2788106"/>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3</a:t>
            </a:r>
            <a:endParaRPr kumimoji="1" lang="en-US" altLang="ja-JP" sz="1200" b="1" dirty="0">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57196EBE-E704-7A93-C23A-BBFB7002D686}"/>
              </a:ext>
            </a:extLst>
          </p:cNvPr>
          <p:cNvGrpSpPr/>
          <p:nvPr/>
        </p:nvGrpSpPr>
        <p:grpSpPr>
          <a:xfrm>
            <a:off x="451557" y="163454"/>
            <a:ext cx="2486626" cy="276236"/>
            <a:chOff x="1047553" y="1885269"/>
            <a:chExt cx="2345100" cy="241705"/>
          </a:xfrm>
          <a:solidFill>
            <a:srgbClr val="C2D3D0"/>
          </a:solidFill>
        </p:grpSpPr>
        <p:sp>
          <p:nvSpPr>
            <p:cNvPr id="8" name="フリーフォーム 7">
              <a:extLst>
                <a:ext uri="{FF2B5EF4-FFF2-40B4-BE49-F238E27FC236}">
                  <a16:creationId xmlns:a16="http://schemas.microsoft.com/office/drawing/2014/main" id="{BCFB06AB-C846-6011-742D-56985514677B}"/>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9" name="フリーフォーム 8">
              <a:extLst>
                <a:ext uri="{FF2B5EF4-FFF2-40B4-BE49-F238E27FC236}">
                  <a16:creationId xmlns:a16="http://schemas.microsoft.com/office/drawing/2014/main" id="{726202CA-4272-F8D1-4BA9-16628294463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0" name="フリーフォーム 9">
            <a:extLst>
              <a:ext uri="{FF2B5EF4-FFF2-40B4-BE49-F238E27FC236}">
                <a16:creationId xmlns:a16="http://schemas.microsoft.com/office/drawing/2014/main" id="{C7362F44-73FA-DF3B-C444-E6E5D774DAA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42CDB337-9BF3-F854-6498-459950810265}"/>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C629BF81-1A87-B309-9ED8-F7FEA635EE41}"/>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D03EFB90-2F3F-49C5-AA76-7A50354D28F8}"/>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2CFC6BAE-7D27-1620-A2C3-3CA7910DA03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356562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6-3.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43</a:t>
            </a:r>
            <a:r>
              <a:rPr lang="ja-JP" altLang="en-US" sz="2800" b="1">
                <a:solidFill>
                  <a:schemeClr val="bg1"/>
                </a:solidFill>
                <a:latin typeface="Yu Gothic" panose="020B0400000000000000" pitchFamily="34" charset="-128"/>
                <a:ea typeface="Yu Gothic" panose="020B0400000000000000" pitchFamily="34" charset="-128"/>
              </a:rPr>
              <a:t>番　閾値</a:t>
            </a:r>
            <a:r>
              <a:rPr lang="en-US" altLang="ja-JP" sz="2800" b="1" dirty="0">
                <a:solidFill>
                  <a:schemeClr val="bg1"/>
                </a:solidFill>
                <a:latin typeface="Yu Gothic" panose="020B0400000000000000" pitchFamily="34" charset="-128"/>
                <a:ea typeface="Yu Gothic" panose="020B0400000000000000" pitchFamily="34" charset="-128"/>
              </a:rPr>
              <a:t>40</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43</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74239" y="1631514"/>
            <a:ext cx="3388162" cy="3408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1295938" y="1400679"/>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1</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8" name="正方形/長方形 7">
            <a:extLst>
              <a:ext uri="{FF2B5EF4-FFF2-40B4-BE49-F238E27FC236}">
                <a16:creationId xmlns:a16="http://schemas.microsoft.com/office/drawing/2014/main" id="{F165D8AE-6B31-3CEF-30BA-87177C6164FF}"/>
              </a:ext>
            </a:extLst>
          </p:cNvPr>
          <p:cNvSpPr/>
          <p:nvPr/>
        </p:nvSpPr>
        <p:spPr>
          <a:xfrm>
            <a:off x="8225363" y="1631515"/>
            <a:ext cx="3388162" cy="34086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49A8C3C-9FD7-0360-F457-03014B111382}"/>
              </a:ext>
            </a:extLst>
          </p:cNvPr>
          <p:cNvSpPr/>
          <p:nvPr/>
        </p:nvSpPr>
        <p:spPr>
          <a:xfrm>
            <a:off x="578470" y="5352188"/>
            <a:ext cx="11035048" cy="69215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コンテンツ プレースホルダー 2">
            <a:extLst>
              <a:ext uri="{FF2B5EF4-FFF2-40B4-BE49-F238E27FC236}">
                <a16:creationId xmlns:a16="http://schemas.microsoft.com/office/drawing/2014/main" id="{347C923A-ED15-AAA0-0C66-50A7BBD012F7}"/>
              </a:ext>
            </a:extLst>
          </p:cNvPr>
          <p:cNvSpPr txBox="1">
            <a:spLocks/>
          </p:cNvSpPr>
          <p:nvPr/>
        </p:nvSpPr>
        <p:spPr>
          <a:xfrm>
            <a:off x="574237" y="5519057"/>
            <a:ext cx="11035049" cy="528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解法別の分類</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の達成</a:t>
            </a:r>
            <a:r>
              <a:rPr lang="en-US" altLang="ja-JP" b="1" dirty="0">
                <a:latin typeface="Yu Gothic" panose="020B0400000000000000" pitchFamily="34" charset="-128"/>
                <a:ea typeface="Yu Gothic" panose="020B0400000000000000" pitchFamily="34" charset="-128"/>
              </a:rPr>
              <a:t> </a:t>
            </a:r>
          </a:p>
        </p:txBody>
      </p:sp>
      <p:sp>
        <p:nvSpPr>
          <p:cNvPr id="21" name="正方形/長方形 20">
            <a:extLst>
              <a:ext uri="{FF2B5EF4-FFF2-40B4-BE49-F238E27FC236}">
                <a16:creationId xmlns:a16="http://schemas.microsoft.com/office/drawing/2014/main" id="{EFF19731-6125-CEC3-0B5D-9963D8BCDB47}"/>
              </a:ext>
            </a:extLst>
          </p:cNvPr>
          <p:cNvSpPr/>
          <p:nvPr/>
        </p:nvSpPr>
        <p:spPr>
          <a:xfrm>
            <a:off x="4397680" y="1631515"/>
            <a:ext cx="3388162" cy="34086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2AE4EF-808C-65ED-4776-742A9DB6F8BC}"/>
              </a:ext>
            </a:extLst>
          </p:cNvPr>
          <p:cNvSpPr txBox="1"/>
          <p:nvPr/>
        </p:nvSpPr>
        <p:spPr>
          <a:xfrm>
            <a:off x="5119379" y="1400679"/>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2  </a:t>
            </a:r>
            <a:endParaRPr kumimoji="1" lang="ja-JP" altLang="en-US" sz="2400" b="1">
              <a:latin typeface="Yu Gothic" panose="020B0400000000000000" pitchFamily="34" charset="-128"/>
              <a:ea typeface="Yu Gothic" panose="020B0400000000000000" pitchFamily="34" charset="-128"/>
            </a:endParaRPr>
          </a:p>
        </p:txBody>
      </p:sp>
      <p:sp>
        <p:nvSpPr>
          <p:cNvPr id="22" name="テキスト ボックス 21">
            <a:extLst>
              <a:ext uri="{FF2B5EF4-FFF2-40B4-BE49-F238E27FC236}">
                <a16:creationId xmlns:a16="http://schemas.microsoft.com/office/drawing/2014/main" id="{8508A96B-7750-45D9-F899-2BB589BF589F}"/>
              </a:ext>
            </a:extLst>
          </p:cNvPr>
          <p:cNvSpPr txBox="1"/>
          <p:nvPr/>
        </p:nvSpPr>
        <p:spPr>
          <a:xfrm>
            <a:off x="8942820" y="1400679"/>
            <a:ext cx="1944763"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クラスタ</a:t>
            </a:r>
            <a:r>
              <a:rPr lang="en-US" altLang="ja-JP" sz="2400" b="1" dirty="0">
                <a:latin typeface="Yu Gothic" panose="020B0400000000000000" pitchFamily="34" charset="-128"/>
                <a:ea typeface="Yu Gothic" panose="020B0400000000000000" pitchFamily="34" charset="-128"/>
              </a:rPr>
              <a:t>3  </a:t>
            </a:r>
            <a:endParaRPr kumimoji="1" lang="ja-JP" altLang="en-US" sz="2400" b="1">
              <a:latin typeface="Yu Gothic" panose="020B0400000000000000" pitchFamily="34" charset="-128"/>
              <a:ea typeface="Yu Gothic" panose="020B0400000000000000" pitchFamily="34" charset="-128"/>
            </a:endParaRPr>
          </a:p>
        </p:txBody>
      </p:sp>
      <p:sp>
        <p:nvSpPr>
          <p:cNvPr id="23" name="正方形/長方形 22">
            <a:extLst>
              <a:ext uri="{FF2B5EF4-FFF2-40B4-BE49-F238E27FC236}">
                <a16:creationId xmlns:a16="http://schemas.microsoft.com/office/drawing/2014/main" id="{EA0C88C9-237A-6700-B78B-C72B12717CCC}"/>
              </a:ext>
            </a:extLst>
          </p:cNvPr>
          <p:cNvSpPr/>
          <p:nvPr/>
        </p:nvSpPr>
        <p:spPr>
          <a:xfrm>
            <a:off x="775908" y="1934645"/>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コンテンツ プレースホルダー 2">
            <a:extLst>
              <a:ext uri="{FF2B5EF4-FFF2-40B4-BE49-F238E27FC236}">
                <a16:creationId xmlns:a16="http://schemas.microsoft.com/office/drawing/2014/main" id="{5E823641-83E7-69BD-95B2-BA53179EC863}"/>
              </a:ext>
            </a:extLst>
          </p:cNvPr>
          <p:cNvSpPr txBox="1">
            <a:spLocks/>
          </p:cNvSpPr>
          <p:nvPr/>
        </p:nvSpPr>
        <p:spPr>
          <a:xfrm>
            <a:off x="795241" y="2013713"/>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再帰関数が返り値なし</a:t>
            </a:r>
            <a:endParaRPr lang="en-US" altLang="ja-JP" sz="1800" b="1" dirty="0">
              <a:latin typeface="Yu Gothic" panose="020B0400000000000000" pitchFamily="34" charset="-128"/>
              <a:ea typeface="Yu Gothic" panose="020B0400000000000000" pitchFamily="34" charset="-128"/>
            </a:endParaRPr>
          </a:p>
        </p:txBody>
      </p:sp>
      <p:sp>
        <p:nvSpPr>
          <p:cNvPr id="30" name="正方形/長方形 29">
            <a:extLst>
              <a:ext uri="{FF2B5EF4-FFF2-40B4-BE49-F238E27FC236}">
                <a16:creationId xmlns:a16="http://schemas.microsoft.com/office/drawing/2014/main" id="{642F5E6B-7E1C-8246-788F-4162B6CA5F2F}"/>
              </a:ext>
            </a:extLst>
          </p:cNvPr>
          <p:cNvSpPr/>
          <p:nvPr/>
        </p:nvSpPr>
        <p:spPr>
          <a:xfrm>
            <a:off x="4580015" y="1934645"/>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コンテンツ プレースホルダー 2">
            <a:extLst>
              <a:ext uri="{FF2B5EF4-FFF2-40B4-BE49-F238E27FC236}">
                <a16:creationId xmlns:a16="http://schemas.microsoft.com/office/drawing/2014/main" id="{3ED677DB-0DDE-AD85-7939-43C7BDA2CF1A}"/>
              </a:ext>
            </a:extLst>
          </p:cNvPr>
          <p:cNvSpPr txBox="1">
            <a:spLocks/>
          </p:cNvSpPr>
          <p:nvPr/>
        </p:nvSpPr>
        <p:spPr>
          <a:xfrm>
            <a:off x="4599348" y="2013713"/>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再帰関数が返り値あり</a:t>
            </a:r>
            <a:endParaRPr lang="en-US" altLang="ja-JP" sz="1800" b="1" dirty="0">
              <a:latin typeface="Yu Gothic" panose="020B0400000000000000" pitchFamily="34" charset="-128"/>
              <a:ea typeface="Yu Gothic" panose="020B0400000000000000" pitchFamily="34" charset="-128"/>
            </a:endParaRPr>
          </a:p>
        </p:txBody>
      </p:sp>
      <p:sp>
        <p:nvSpPr>
          <p:cNvPr id="35" name="正方形/長方形 34">
            <a:extLst>
              <a:ext uri="{FF2B5EF4-FFF2-40B4-BE49-F238E27FC236}">
                <a16:creationId xmlns:a16="http://schemas.microsoft.com/office/drawing/2014/main" id="{C787164D-046F-6B51-98FA-6D792D019745}"/>
              </a:ext>
            </a:extLst>
          </p:cNvPr>
          <p:cNvSpPr/>
          <p:nvPr/>
        </p:nvSpPr>
        <p:spPr>
          <a:xfrm>
            <a:off x="8409349" y="1934645"/>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コンテンツ プレースホルダー 2">
            <a:extLst>
              <a:ext uri="{FF2B5EF4-FFF2-40B4-BE49-F238E27FC236}">
                <a16:creationId xmlns:a16="http://schemas.microsoft.com/office/drawing/2014/main" id="{7035C64C-186F-0074-DB45-45803A0AB6F2}"/>
              </a:ext>
            </a:extLst>
          </p:cNvPr>
          <p:cNvSpPr txBox="1">
            <a:spLocks/>
          </p:cNvSpPr>
          <p:nvPr/>
        </p:nvSpPr>
        <p:spPr>
          <a:xfrm>
            <a:off x="8428682" y="2013713"/>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再帰関数が呼び出せてない</a:t>
            </a:r>
            <a:endParaRPr lang="en-US" altLang="ja-JP" sz="1800" b="1" dirty="0">
              <a:latin typeface="Yu Gothic" panose="020B0400000000000000" pitchFamily="34" charset="-128"/>
              <a:ea typeface="Yu Gothic" panose="020B0400000000000000" pitchFamily="34" charset="-128"/>
            </a:endParaRPr>
          </a:p>
        </p:txBody>
      </p:sp>
      <p:pic>
        <p:nvPicPr>
          <p:cNvPr id="37" name="図 36">
            <a:extLst>
              <a:ext uri="{FF2B5EF4-FFF2-40B4-BE49-F238E27FC236}">
                <a16:creationId xmlns:a16="http://schemas.microsoft.com/office/drawing/2014/main" id="{9B02FDC3-A241-B0A8-69B3-22FC88121971}"/>
              </a:ext>
            </a:extLst>
          </p:cNvPr>
          <p:cNvPicPr>
            <a:picLocks noChangeAspect="1"/>
          </p:cNvPicPr>
          <p:nvPr/>
        </p:nvPicPr>
        <p:blipFill>
          <a:blip r:embed="rId3"/>
          <a:stretch>
            <a:fillRect/>
          </a:stretch>
        </p:blipFill>
        <p:spPr>
          <a:xfrm>
            <a:off x="1086765" y="2626870"/>
            <a:ext cx="2363107" cy="2261831"/>
          </a:xfrm>
          <a:prstGeom prst="rect">
            <a:avLst/>
          </a:prstGeom>
        </p:spPr>
      </p:pic>
      <p:pic>
        <p:nvPicPr>
          <p:cNvPr id="38" name="図 37">
            <a:extLst>
              <a:ext uri="{FF2B5EF4-FFF2-40B4-BE49-F238E27FC236}">
                <a16:creationId xmlns:a16="http://schemas.microsoft.com/office/drawing/2014/main" id="{BC397FCC-5D5D-95D8-61AE-298C2C460419}"/>
              </a:ext>
            </a:extLst>
          </p:cNvPr>
          <p:cNvPicPr>
            <a:picLocks noChangeAspect="1"/>
          </p:cNvPicPr>
          <p:nvPr/>
        </p:nvPicPr>
        <p:blipFill>
          <a:blip r:embed="rId4"/>
          <a:stretch>
            <a:fillRect/>
          </a:stretch>
        </p:blipFill>
        <p:spPr>
          <a:xfrm>
            <a:off x="4594475" y="2626870"/>
            <a:ext cx="2994228" cy="1979478"/>
          </a:xfrm>
          <a:prstGeom prst="rect">
            <a:avLst/>
          </a:prstGeom>
        </p:spPr>
      </p:pic>
      <p:pic>
        <p:nvPicPr>
          <p:cNvPr id="39" name="図 38">
            <a:extLst>
              <a:ext uri="{FF2B5EF4-FFF2-40B4-BE49-F238E27FC236}">
                <a16:creationId xmlns:a16="http://schemas.microsoft.com/office/drawing/2014/main" id="{859B5394-B1DE-1FC1-3C80-3A1145BC73E4}"/>
              </a:ext>
            </a:extLst>
          </p:cNvPr>
          <p:cNvPicPr>
            <a:picLocks noChangeAspect="1"/>
          </p:cNvPicPr>
          <p:nvPr/>
        </p:nvPicPr>
        <p:blipFill>
          <a:blip r:embed="rId5"/>
          <a:stretch>
            <a:fillRect/>
          </a:stretch>
        </p:blipFill>
        <p:spPr>
          <a:xfrm>
            <a:off x="8602705" y="2626870"/>
            <a:ext cx="2631484" cy="1495425"/>
          </a:xfrm>
          <a:prstGeom prst="rect">
            <a:avLst/>
          </a:prstGeom>
        </p:spPr>
      </p:pic>
      <p:grpSp>
        <p:nvGrpSpPr>
          <p:cNvPr id="10" name="グループ化 9">
            <a:extLst>
              <a:ext uri="{FF2B5EF4-FFF2-40B4-BE49-F238E27FC236}">
                <a16:creationId xmlns:a16="http://schemas.microsoft.com/office/drawing/2014/main" id="{6160D7C0-AC75-4FDC-5429-C0840DBF2D99}"/>
              </a:ext>
            </a:extLst>
          </p:cNvPr>
          <p:cNvGrpSpPr/>
          <p:nvPr/>
        </p:nvGrpSpPr>
        <p:grpSpPr>
          <a:xfrm>
            <a:off x="451557" y="163454"/>
            <a:ext cx="2486626" cy="276236"/>
            <a:chOff x="1047553" y="1885269"/>
            <a:chExt cx="2345100" cy="241705"/>
          </a:xfrm>
          <a:solidFill>
            <a:srgbClr val="C2D3D0"/>
          </a:solidFill>
        </p:grpSpPr>
        <p:sp>
          <p:nvSpPr>
            <p:cNvPr id="12" name="フリーフォーム 11">
              <a:extLst>
                <a:ext uri="{FF2B5EF4-FFF2-40B4-BE49-F238E27FC236}">
                  <a16:creationId xmlns:a16="http://schemas.microsoft.com/office/drawing/2014/main" id="{B369FA5A-41B8-C34B-512F-74E50CFD43D0}"/>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AF9FD761-1E96-58CE-C38C-C42379585A7E}"/>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4" name="フリーフォーム 13">
            <a:extLst>
              <a:ext uri="{FF2B5EF4-FFF2-40B4-BE49-F238E27FC236}">
                <a16:creationId xmlns:a16="http://schemas.microsoft.com/office/drawing/2014/main" id="{6BC0880C-F89A-2337-1633-9FDBE77B1911}"/>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B0BC4BBA-C5B6-E15D-D130-7C0B258179AE}"/>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AA921A4D-0ECF-0D83-BE06-CFA9CB63B4EF}"/>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DDB1891E-FD2F-E668-820E-619F6EE696D7}"/>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2832FD3D-CF5C-DE0C-8596-31BCB4D8216E}"/>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879122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6-3.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43</a:t>
            </a:r>
            <a:r>
              <a:rPr lang="ja-JP" altLang="en-US" sz="2800" b="1">
                <a:solidFill>
                  <a:schemeClr val="bg1"/>
                </a:solidFill>
                <a:latin typeface="Yu Gothic" panose="020B0400000000000000" pitchFamily="34" charset="-128"/>
                <a:ea typeface="Yu Gothic" panose="020B0400000000000000" pitchFamily="34" charset="-128"/>
              </a:rPr>
              <a:t>番のデンドログラム</a:t>
            </a:r>
            <a:r>
              <a:rPr lang="en-US" altLang="ja-JP" sz="2800" b="1" dirty="0">
                <a:solidFill>
                  <a:schemeClr val="bg1"/>
                </a:solidFill>
                <a:latin typeface="Yu Gothic" panose="020B0400000000000000" pitchFamily="34" charset="-128"/>
                <a:ea typeface="Yu Gothic" panose="020B0400000000000000" pitchFamily="34" charset="-128"/>
              </a:rPr>
              <a:t> ②</a:t>
            </a: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44</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7" name="正方形/長方形 16">
            <a:extLst>
              <a:ext uri="{FF2B5EF4-FFF2-40B4-BE49-F238E27FC236}">
                <a16:creationId xmlns:a16="http://schemas.microsoft.com/office/drawing/2014/main" id="{22FADFD7-B17D-13CE-AE5C-EA9D166DDEE5}"/>
              </a:ext>
            </a:extLst>
          </p:cNvPr>
          <p:cNvSpPr/>
          <p:nvPr/>
        </p:nvSpPr>
        <p:spPr>
          <a:xfrm>
            <a:off x="578476" y="5320108"/>
            <a:ext cx="11035048" cy="69730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B8BE3A7-58F5-C7B0-2728-B1B4875258A6}"/>
              </a:ext>
            </a:extLst>
          </p:cNvPr>
          <p:cNvSpPr txBox="1">
            <a:spLocks/>
          </p:cNvSpPr>
          <p:nvPr/>
        </p:nvSpPr>
        <p:spPr>
          <a:xfrm>
            <a:off x="578467" y="5475768"/>
            <a:ext cx="11035049" cy="52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40</a:t>
            </a:r>
            <a:r>
              <a:rPr lang="ja-JP" altLang="en-US" sz="2200" b="1">
                <a:latin typeface="Yu Gothic" panose="020B0400000000000000" pitchFamily="34" charset="-128"/>
                <a:ea typeface="Yu Gothic" panose="020B0400000000000000" pitchFamily="34" charset="-128"/>
              </a:rPr>
              <a:t>のときのクラスタ</a:t>
            </a:r>
            <a:r>
              <a:rPr lang="en-US" altLang="ja-JP" sz="2200" b="1" dirty="0">
                <a:latin typeface="Yu Gothic" panose="020B0400000000000000" pitchFamily="34" charset="-128"/>
                <a:ea typeface="Yu Gothic" panose="020B0400000000000000" pitchFamily="34" charset="-128"/>
              </a:rPr>
              <a:t>1</a:t>
            </a:r>
            <a:r>
              <a:rPr lang="ja-JP" altLang="en-US" sz="2200" b="1">
                <a:latin typeface="Yu Gothic" panose="020B0400000000000000" pitchFamily="34" charset="-128"/>
                <a:ea typeface="Yu Gothic" panose="020B0400000000000000" pitchFamily="34" charset="-128"/>
              </a:rPr>
              <a:t>が</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閾値</a:t>
            </a:r>
            <a:r>
              <a:rPr lang="en-US" altLang="ja-JP" sz="2200" b="1" dirty="0">
                <a:latin typeface="Yu Gothic" panose="020B0400000000000000" pitchFamily="34" charset="-128"/>
                <a:ea typeface="Yu Gothic" panose="020B0400000000000000" pitchFamily="34" charset="-128"/>
              </a:rPr>
              <a:t>20</a:t>
            </a:r>
            <a:r>
              <a:rPr lang="ja-JP" altLang="en-US" sz="2200" b="1">
                <a:latin typeface="Yu Gothic" panose="020B0400000000000000" pitchFamily="34" charset="-128"/>
                <a:ea typeface="Yu Gothic" panose="020B0400000000000000" pitchFamily="34" charset="-128"/>
              </a:rPr>
              <a:t>において</a:t>
            </a:r>
            <a:r>
              <a:rPr lang="en-US" altLang="ja-JP" sz="2200" b="1" dirty="0">
                <a:solidFill>
                  <a:srgbClr val="629299"/>
                </a:solidFill>
                <a:latin typeface="Yu Gothic" panose="020B0400000000000000" pitchFamily="34" charset="-128"/>
                <a:ea typeface="Yu Gothic" panose="020B0400000000000000" pitchFamily="34" charset="-128"/>
              </a:rPr>
              <a:t>3</a:t>
            </a:r>
            <a:r>
              <a:rPr lang="ja-JP" altLang="en-US" sz="2200" b="1">
                <a:solidFill>
                  <a:srgbClr val="629299"/>
                </a:solidFill>
                <a:latin typeface="Yu Gothic" panose="020B0400000000000000" pitchFamily="34" charset="-128"/>
                <a:ea typeface="Yu Gothic" panose="020B0400000000000000" pitchFamily="34" charset="-128"/>
              </a:rPr>
              <a:t>つに分岐</a:t>
            </a:r>
            <a:endParaRPr lang="en-US" altLang="ja-JP" sz="2200" b="1" dirty="0">
              <a:solidFill>
                <a:srgbClr val="629299"/>
              </a:solidFill>
              <a:latin typeface="Yu Gothic" panose="020B0400000000000000" pitchFamily="34" charset="-128"/>
              <a:ea typeface="Yu Gothic" panose="020B0400000000000000" pitchFamily="34" charset="-128"/>
            </a:endParaRPr>
          </a:p>
        </p:txBody>
      </p:sp>
      <p:sp>
        <p:nvSpPr>
          <p:cNvPr id="45" name="円形吹き出し 44">
            <a:extLst>
              <a:ext uri="{FF2B5EF4-FFF2-40B4-BE49-F238E27FC236}">
                <a16:creationId xmlns:a16="http://schemas.microsoft.com/office/drawing/2014/main" id="{53485A74-2186-074E-3AB2-A40C4A9108BB}"/>
              </a:ext>
            </a:extLst>
          </p:cNvPr>
          <p:cNvSpPr/>
          <p:nvPr/>
        </p:nvSpPr>
        <p:spPr>
          <a:xfrm>
            <a:off x="15150271" y="3711968"/>
            <a:ext cx="893199" cy="452586"/>
          </a:xfrm>
          <a:prstGeom prst="wedgeEllipseCallout">
            <a:avLst>
              <a:gd name="adj1" fmla="val 37897"/>
              <a:gd name="adj2" fmla="val 6971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3E3E440-6C8D-C713-2D12-11F57ACB3C94}"/>
              </a:ext>
            </a:extLst>
          </p:cNvPr>
          <p:cNvSpPr txBox="1"/>
          <p:nvPr/>
        </p:nvSpPr>
        <p:spPr>
          <a:xfrm rot="10800000" flipV="1">
            <a:off x="15150271" y="3728987"/>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3</a:t>
            </a:r>
            <a:endParaRPr kumimoji="1" lang="en-US" altLang="ja-JP" sz="1200" b="1" dirty="0">
              <a:latin typeface="Yu Gothic" panose="020B0400000000000000" pitchFamily="34" charset="-128"/>
              <a:ea typeface="Yu Gothic" panose="020B0400000000000000" pitchFamily="34" charset="-128"/>
            </a:endParaRPr>
          </a:p>
        </p:txBody>
      </p:sp>
      <p:sp>
        <p:nvSpPr>
          <p:cNvPr id="47" name="円形吹き出し 46">
            <a:extLst>
              <a:ext uri="{FF2B5EF4-FFF2-40B4-BE49-F238E27FC236}">
                <a16:creationId xmlns:a16="http://schemas.microsoft.com/office/drawing/2014/main" id="{159DCDD6-6CF2-2531-68C3-84A6351E2918}"/>
              </a:ext>
            </a:extLst>
          </p:cNvPr>
          <p:cNvSpPr/>
          <p:nvPr/>
        </p:nvSpPr>
        <p:spPr>
          <a:xfrm>
            <a:off x="16776440" y="3711968"/>
            <a:ext cx="893199" cy="452586"/>
          </a:xfrm>
          <a:prstGeom prst="wedgeEllipseCallout">
            <a:avLst>
              <a:gd name="adj1" fmla="val -49852"/>
              <a:gd name="adj2" fmla="val 6527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2DBAF476-A9B9-8153-8D56-AA747A3AA6B3}"/>
              </a:ext>
            </a:extLst>
          </p:cNvPr>
          <p:cNvSpPr txBox="1"/>
          <p:nvPr/>
        </p:nvSpPr>
        <p:spPr>
          <a:xfrm rot="10800000" flipV="1">
            <a:off x="16776440" y="3728987"/>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4</a:t>
            </a:r>
            <a:endParaRPr kumimoji="1" lang="en-US" altLang="ja-JP" sz="1200" b="1" dirty="0">
              <a:latin typeface="Yu Gothic" panose="020B0400000000000000" pitchFamily="34" charset="-128"/>
              <a:ea typeface="Yu Gothic" panose="020B0400000000000000" pitchFamily="34" charset="-128"/>
            </a:endParaRPr>
          </a:p>
        </p:txBody>
      </p:sp>
      <p:pic>
        <p:nvPicPr>
          <p:cNvPr id="12" name="図 11">
            <a:extLst>
              <a:ext uri="{FF2B5EF4-FFF2-40B4-BE49-F238E27FC236}">
                <a16:creationId xmlns:a16="http://schemas.microsoft.com/office/drawing/2014/main" id="{AC50C051-8EC7-7261-3089-626F73243B34}"/>
              </a:ext>
            </a:extLst>
          </p:cNvPr>
          <p:cNvPicPr>
            <a:picLocks noChangeAspect="1"/>
          </p:cNvPicPr>
          <p:nvPr/>
        </p:nvPicPr>
        <p:blipFill rotWithShape="1">
          <a:blip r:embed="rId3"/>
          <a:srcRect t="914"/>
          <a:stretch/>
        </p:blipFill>
        <p:spPr>
          <a:xfrm>
            <a:off x="2902940" y="1443570"/>
            <a:ext cx="6046070" cy="3798708"/>
          </a:xfrm>
          <a:prstGeom prst="rect">
            <a:avLst/>
          </a:prstGeom>
        </p:spPr>
      </p:pic>
      <p:cxnSp>
        <p:nvCxnSpPr>
          <p:cNvPr id="26" name="直線コネクタ 25">
            <a:extLst>
              <a:ext uri="{FF2B5EF4-FFF2-40B4-BE49-F238E27FC236}">
                <a16:creationId xmlns:a16="http://schemas.microsoft.com/office/drawing/2014/main" id="{70D50724-03A4-925D-C797-83A47F3222B0}"/>
              </a:ext>
            </a:extLst>
          </p:cNvPr>
          <p:cNvCxnSpPr>
            <a:cxnSpLocks/>
          </p:cNvCxnSpPr>
          <p:nvPr/>
        </p:nvCxnSpPr>
        <p:spPr>
          <a:xfrm>
            <a:off x="3125516" y="3317924"/>
            <a:ext cx="5807509" cy="25000"/>
          </a:xfrm>
          <a:prstGeom prst="line">
            <a:avLst/>
          </a:prstGeom>
          <a:ln w="28575">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54715475-1917-2505-D176-A111917A3806}"/>
              </a:ext>
            </a:extLst>
          </p:cNvPr>
          <p:cNvSpPr txBox="1"/>
          <p:nvPr/>
        </p:nvSpPr>
        <p:spPr>
          <a:xfrm rot="10800000" flipV="1">
            <a:off x="1923980" y="3124281"/>
            <a:ext cx="1090248" cy="387286"/>
          </a:xfrm>
          <a:prstGeom prst="rect">
            <a:avLst/>
          </a:prstGeom>
          <a:noFill/>
        </p:spPr>
        <p:txBody>
          <a:bodyPr wrap="square" rtlCol="0">
            <a:spAutoFit/>
          </a:bodyPr>
          <a:lstStyle/>
          <a:p>
            <a:pPr algn="ctr">
              <a:lnSpc>
                <a:spcPts val="2320"/>
              </a:lnSpc>
            </a:pPr>
            <a:r>
              <a:rPr kumimoji="1" lang="ja-JP" altLang="en-US" sz="2000" b="1">
                <a:latin typeface="Yu Gothic" panose="020B0400000000000000" pitchFamily="34" charset="-128"/>
                <a:ea typeface="Yu Gothic" panose="020B0400000000000000" pitchFamily="34" charset="-128"/>
              </a:rPr>
              <a:t>閾値</a:t>
            </a:r>
            <a:r>
              <a:rPr kumimoji="1" lang="en-US" altLang="ja-JP" sz="2000" b="1" dirty="0">
                <a:latin typeface="Yu Gothic" panose="020B0400000000000000" pitchFamily="34" charset="-128"/>
                <a:ea typeface="Yu Gothic" panose="020B0400000000000000" pitchFamily="34" charset="-128"/>
              </a:rPr>
              <a:t>40</a:t>
            </a:r>
          </a:p>
        </p:txBody>
      </p:sp>
      <p:sp>
        <p:nvSpPr>
          <p:cNvPr id="24" name="円形吹き出し 23">
            <a:extLst>
              <a:ext uri="{FF2B5EF4-FFF2-40B4-BE49-F238E27FC236}">
                <a16:creationId xmlns:a16="http://schemas.microsoft.com/office/drawing/2014/main" id="{7A93B760-F18D-B9BD-5181-8A30EF6DCA79}"/>
              </a:ext>
            </a:extLst>
          </p:cNvPr>
          <p:cNvSpPr/>
          <p:nvPr/>
        </p:nvSpPr>
        <p:spPr>
          <a:xfrm>
            <a:off x="3036938" y="2756022"/>
            <a:ext cx="893199" cy="452586"/>
          </a:xfrm>
          <a:prstGeom prst="wedgeEllipseCallout">
            <a:avLst>
              <a:gd name="adj1" fmla="val 50834"/>
              <a:gd name="adj2" fmla="val 6527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7104C70-6BB0-86C4-62C0-A94B3D014BD6}"/>
              </a:ext>
            </a:extLst>
          </p:cNvPr>
          <p:cNvSpPr txBox="1"/>
          <p:nvPr/>
        </p:nvSpPr>
        <p:spPr>
          <a:xfrm rot="10800000" flipV="1">
            <a:off x="3036938" y="2773041"/>
            <a:ext cx="893197" cy="356380"/>
          </a:xfrm>
          <a:prstGeom prst="rect">
            <a:avLst/>
          </a:prstGeom>
          <a:noFill/>
        </p:spPr>
        <p:txBody>
          <a:bodyPr wrap="square" rtlCol="0">
            <a:spAutoFit/>
          </a:bodyPr>
          <a:lstStyle/>
          <a:p>
            <a:pPr algn="ctr">
              <a:lnSpc>
                <a:spcPts val="2320"/>
              </a:lnSpc>
            </a:pPr>
            <a:r>
              <a:rPr lang="ja-JP" altLang="en-US" sz="1200" b="1">
                <a:latin typeface="Yu Gothic" panose="020B0400000000000000" pitchFamily="34" charset="-128"/>
                <a:ea typeface="Yu Gothic" panose="020B0400000000000000" pitchFamily="34" charset="-128"/>
              </a:rPr>
              <a:t>クラスタ</a:t>
            </a:r>
            <a:r>
              <a:rPr lang="en-US" altLang="ja-JP" sz="1200" b="1" dirty="0">
                <a:latin typeface="Yu Gothic" panose="020B0400000000000000" pitchFamily="34" charset="-128"/>
                <a:ea typeface="Yu Gothic" panose="020B0400000000000000" pitchFamily="34" charset="-128"/>
              </a:rPr>
              <a:t>1</a:t>
            </a:r>
            <a:endParaRPr kumimoji="1" lang="en-US" altLang="ja-JP" sz="1200" b="1" dirty="0">
              <a:latin typeface="Yu Gothic" panose="020B0400000000000000" pitchFamily="34" charset="-128"/>
              <a:ea typeface="Yu Gothic" panose="020B0400000000000000" pitchFamily="34" charset="-128"/>
            </a:endParaRPr>
          </a:p>
        </p:txBody>
      </p:sp>
      <p:cxnSp>
        <p:nvCxnSpPr>
          <p:cNvPr id="7" name="直線コネクタ 6">
            <a:extLst>
              <a:ext uri="{FF2B5EF4-FFF2-40B4-BE49-F238E27FC236}">
                <a16:creationId xmlns:a16="http://schemas.microsoft.com/office/drawing/2014/main" id="{CAF2DA38-19A4-F5D7-5EB0-48ED2AD8CD19}"/>
              </a:ext>
            </a:extLst>
          </p:cNvPr>
          <p:cNvCxnSpPr>
            <a:cxnSpLocks/>
          </p:cNvCxnSpPr>
          <p:nvPr/>
        </p:nvCxnSpPr>
        <p:spPr>
          <a:xfrm>
            <a:off x="3125515" y="4162656"/>
            <a:ext cx="5807509" cy="25000"/>
          </a:xfrm>
          <a:prstGeom prst="line">
            <a:avLst/>
          </a:prstGeom>
          <a:ln w="28575">
            <a:solidFill>
              <a:srgbClr val="629299"/>
            </a:solidFill>
            <a:prstDash val="solid"/>
          </a:ln>
        </p:spPr>
        <p:style>
          <a:lnRef idx="3">
            <a:schemeClr val="dk1"/>
          </a:lnRef>
          <a:fillRef idx="0">
            <a:schemeClr val="dk1"/>
          </a:fillRef>
          <a:effectRef idx="2">
            <a:schemeClr val="dk1"/>
          </a:effectRef>
          <a:fontRef idx="minor">
            <a:schemeClr val="tx1"/>
          </a:fontRef>
        </p:style>
      </p:cxnSp>
      <p:sp>
        <p:nvSpPr>
          <p:cNvPr id="8" name="円形吹き出し 7">
            <a:extLst>
              <a:ext uri="{FF2B5EF4-FFF2-40B4-BE49-F238E27FC236}">
                <a16:creationId xmlns:a16="http://schemas.microsoft.com/office/drawing/2014/main" id="{4C2575B9-C952-7277-3E65-E1E59D15E9C0}"/>
              </a:ext>
            </a:extLst>
          </p:cNvPr>
          <p:cNvSpPr/>
          <p:nvPr/>
        </p:nvSpPr>
        <p:spPr>
          <a:xfrm>
            <a:off x="2461685" y="3604843"/>
            <a:ext cx="893199" cy="452586"/>
          </a:xfrm>
          <a:prstGeom prst="wedgeEllipseCallout">
            <a:avLst>
              <a:gd name="adj1" fmla="val 54209"/>
              <a:gd name="adj2" fmla="val 63059"/>
            </a:avLst>
          </a:prstGeom>
          <a:solidFill>
            <a:schemeClr val="bg1"/>
          </a:solidFill>
          <a:ln w="28575">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167A40-2932-9A5E-8269-31F2516B5A1B}"/>
              </a:ext>
            </a:extLst>
          </p:cNvPr>
          <p:cNvSpPr txBox="1"/>
          <p:nvPr/>
        </p:nvSpPr>
        <p:spPr>
          <a:xfrm rot="10800000" flipV="1">
            <a:off x="2461685" y="3621862"/>
            <a:ext cx="893197" cy="356380"/>
          </a:xfrm>
          <a:prstGeom prst="rect">
            <a:avLst/>
          </a:prstGeom>
          <a:noFill/>
          <a:ln>
            <a:noFill/>
          </a:ln>
        </p:spPr>
        <p:txBody>
          <a:bodyPr wrap="square" rtlCol="0">
            <a:spAutoFit/>
          </a:bodyPr>
          <a:lstStyle/>
          <a:p>
            <a:pPr algn="ctr">
              <a:lnSpc>
                <a:spcPts val="2320"/>
              </a:lnSpc>
            </a:pPr>
            <a:r>
              <a:rPr lang="ja-JP" altLang="en-US" sz="1200" b="1">
                <a:solidFill>
                  <a:srgbClr val="629299"/>
                </a:solidFill>
                <a:latin typeface="Yu Gothic" panose="020B0400000000000000" pitchFamily="34" charset="-128"/>
                <a:ea typeface="Yu Gothic" panose="020B0400000000000000" pitchFamily="34" charset="-128"/>
              </a:rPr>
              <a:t>クラスタ</a:t>
            </a:r>
            <a:r>
              <a:rPr lang="en-US" altLang="ja-JP" sz="1200" b="1" dirty="0">
                <a:solidFill>
                  <a:srgbClr val="629299"/>
                </a:solidFill>
                <a:latin typeface="Yu Gothic" panose="020B0400000000000000" pitchFamily="34" charset="-128"/>
                <a:ea typeface="Yu Gothic" panose="020B0400000000000000" pitchFamily="34" charset="-128"/>
              </a:rPr>
              <a:t>1</a:t>
            </a:r>
            <a:endParaRPr kumimoji="1" lang="en-US" altLang="ja-JP" sz="1200" b="1" dirty="0">
              <a:solidFill>
                <a:srgbClr val="629299"/>
              </a:solidFill>
              <a:latin typeface="Yu Gothic" panose="020B0400000000000000" pitchFamily="34" charset="-128"/>
              <a:ea typeface="Yu Gothic" panose="020B0400000000000000" pitchFamily="34" charset="-128"/>
            </a:endParaRPr>
          </a:p>
        </p:txBody>
      </p:sp>
      <p:sp>
        <p:nvSpPr>
          <p:cNvPr id="10" name="円形吹き出し 9">
            <a:extLst>
              <a:ext uri="{FF2B5EF4-FFF2-40B4-BE49-F238E27FC236}">
                <a16:creationId xmlns:a16="http://schemas.microsoft.com/office/drawing/2014/main" id="{907C7656-A9DE-43F6-B562-D7CF4E3F89BF}"/>
              </a:ext>
            </a:extLst>
          </p:cNvPr>
          <p:cNvSpPr/>
          <p:nvPr/>
        </p:nvSpPr>
        <p:spPr>
          <a:xfrm>
            <a:off x="3696210" y="3586024"/>
            <a:ext cx="893199" cy="452586"/>
          </a:xfrm>
          <a:prstGeom prst="wedgeEllipseCallout">
            <a:avLst>
              <a:gd name="adj1" fmla="val 328"/>
              <a:gd name="adj2" fmla="val 71330"/>
            </a:avLst>
          </a:prstGeom>
          <a:solidFill>
            <a:schemeClr val="bg1"/>
          </a:solidFill>
          <a:ln w="28575">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838D29D-2607-7552-E5D6-05B680A7D8AA}"/>
              </a:ext>
            </a:extLst>
          </p:cNvPr>
          <p:cNvSpPr txBox="1"/>
          <p:nvPr/>
        </p:nvSpPr>
        <p:spPr>
          <a:xfrm rot="10800000" flipV="1">
            <a:off x="3696210" y="3603043"/>
            <a:ext cx="893197" cy="356380"/>
          </a:xfrm>
          <a:prstGeom prst="rect">
            <a:avLst/>
          </a:prstGeom>
          <a:noFill/>
          <a:ln>
            <a:noFill/>
          </a:ln>
        </p:spPr>
        <p:txBody>
          <a:bodyPr wrap="square" rtlCol="0">
            <a:spAutoFit/>
          </a:bodyPr>
          <a:lstStyle/>
          <a:p>
            <a:pPr algn="ctr">
              <a:lnSpc>
                <a:spcPts val="2320"/>
              </a:lnSpc>
            </a:pPr>
            <a:r>
              <a:rPr lang="ja-JP" altLang="en-US" sz="1200" b="1">
                <a:solidFill>
                  <a:srgbClr val="629299"/>
                </a:solidFill>
                <a:latin typeface="Yu Gothic" panose="020B0400000000000000" pitchFamily="34" charset="-128"/>
                <a:ea typeface="Yu Gothic" panose="020B0400000000000000" pitchFamily="34" charset="-128"/>
              </a:rPr>
              <a:t>クラスタ</a:t>
            </a:r>
            <a:r>
              <a:rPr lang="en-US" altLang="ja-JP" sz="1200" b="1" dirty="0">
                <a:solidFill>
                  <a:srgbClr val="629299"/>
                </a:solidFill>
                <a:latin typeface="Yu Gothic" panose="020B0400000000000000" pitchFamily="34" charset="-128"/>
                <a:ea typeface="Yu Gothic" panose="020B0400000000000000" pitchFamily="34" charset="-128"/>
              </a:rPr>
              <a:t>2</a:t>
            </a:r>
            <a:endParaRPr kumimoji="1" lang="en-US" altLang="ja-JP" sz="1200" b="1" dirty="0">
              <a:solidFill>
                <a:srgbClr val="629299"/>
              </a:solidFill>
              <a:latin typeface="Yu Gothic" panose="020B0400000000000000" pitchFamily="34" charset="-128"/>
              <a:ea typeface="Yu Gothic" panose="020B0400000000000000" pitchFamily="34" charset="-128"/>
            </a:endParaRPr>
          </a:p>
        </p:txBody>
      </p:sp>
      <p:sp>
        <p:nvSpPr>
          <p:cNvPr id="13" name="円形吹き出し 12">
            <a:extLst>
              <a:ext uri="{FF2B5EF4-FFF2-40B4-BE49-F238E27FC236}">
                <a16:creationId xmlns:a16="http://schemas.microsoft.com/office/drawing/2014/main" id="{1B24A9C1-1E7B-33D5-DDA2-52AF9BF66E2B}"/>
              </a:ext>
            </a:extLst>
          </p:cNvPr>
          <p:cNvSpPr/>
          <p:nvPr/>
        </p:nvSpPr>
        <p:spPr>
          <a:xfrm>
            <a:off x="5032840" y="3603043"/>
            <a:ext cx="893199" cy="452586"/>
          </a:xfrm>
          <a:prstGeom prst="wedgeEllipseCallout">
            <a:avLst>
              <a:gd name="adj1" fmla="val -52954"/>
              <a:gd name="adj2" fmla="val 63059"/>
            </a:avLst>
          </a:prstGeom>
          <a:solidFill>
            <a:schemeClr val="bg1"/>
          </a:solidFill>
          <a:ln w="28575">
            <a:solidFill>
              <a:srgbClr val="6292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1F36DF7-C1EC-417B-ADEE-C0CA9069B475}"/>
              </a:ext>
            </a:extLst>
          </p:cNvPr>
          <p:cNvSpPr txBox="1"/>
          <p:nvPr/>
        </p:nvSpPr>
        <p:spPr>
          <a:xfrm rot="10800000" flipV="1">
            <a:off x="5032840" y="3620062"/>
            <a:ext cx="893197" cy="356380"/>
          </a:xfrm>
          <a:prstGeom prst="rect">
            <a:avLst/>
          </a:prstGeom>
          <a:noFill/>
          <a:ln>
            <a:noFill/>
          </a:ln>
        </p:spPr>
        <p:txBody>
          <a:bodyPr wrap="square" rtlCol="0">
            <a:spAutoFit/>
          </a:bodyPr>
          <a:lstStyle/>
          <a:p>
            <a:pPr algn="ctr">
              <a:lnSpc>
                <a:spcPts val="2320"/>
              </a:lnSpc>
            </a:pPr>
            <a:r>
              <a:rPr lang="ja-JP" altLang="en-US" sz="1200" b="1">
                <a:solidFill>
                  <a:srgbClr val="629299"/>
                </a:solidFill>
                <a:latin typeface="Yu Gothic" panose="020B0400000000000000" pitchFamily="34" charset="-128"/>
                <a:ea typeface="Yu Gothic" panose="020B0400000000000000" pitchFamily="34" charset="-128"/>
              </a:rPr>
              <a:t>クラスタ</a:t>
            </a:r>
            <a:r>
              <a:rPr lang="en-US" altLang="ja-JP" sz="1200" b="1" dirty="0">
                <a:solidFill>
                  <a:srgbClr val="629299"/>
                </a:solidFill>
                <a:latin typeface="Yu Gothic" panose="020B0400000000000000" pitchFamily="34" charset="-128"/>
                <a:ea typeface="Yu Gothic" panose="020B0400000000000000" pitchFamily="34" charset="-128"/>
              </a:rPr>
              <a:t>3</a:t>
            </a:r>
            <a:endParaRPr kumimoji="1" lang="en-US" altLang="ja-JP" sz="1200" b="1" dirty="0">
              <a:solidFill>
                <a:srgbClr val="629299"/>
              </a:solidFill>
              <a:latin typeface="Yu Gothic" panose="020B0400000000000000" pitchFamily="34" charset="-128"/>
              <a:ea typeface="Yu Gothic" panose="020B0400000000000000" pitchFamily="34" charset="-128"/>
            </a:endParaRPr>
          </a:p>
        </p:txBody>
      </p:sp>
      <p:sp>
        <p:nvSpPr>
          <p:cNvPr id="15" name="テキスト ボックス 14">
            <a:extLst>
              <a:ext uri="{FF2B5EF4-FFF2-40B4-BE49-F238E27FC236}">
                <a16:creationId xmlns:a16="http://schemas.microsoft.com/office/drawing/2014/main" id="{4BA1BF73-656B-1A00-07F0-45F1F93AC2C3}"/>
              </a:ext>
            </a:extLst>
          </p:cNvPr>
          <p:cNvSpPr txBox="1"/>
          <p:nvPr/>
        </p:nvSpPr>
        <p:spPr>
          <a:xfrm rot="10800000" flipV="1">
            <a:off x="1664203" y="3987055"/>
            <a:ext cx="1090248" cy="387286"/>
          </a:xfrm>
          <a:prstGeom prst="rect">
            <a:avLst/>
          </a:prstGeom>
          <a:noFill/>
        </p:spPr>
        <p:txBody>
          <a:bodyPr wrap="square" rtlCol="0">
            <a:spAutoFit/>
          </a:bodyPr>
          <a:lstStyle/>
          <a:p>
            <a:pPr algn="ctr">
              <a:lnSpc>
                <a:spcPts val="2320"/>
              </a:lnSpc>
            </a:pPr>
            <a:r>
              <a:rPr kumimoji="1" lang="ja-JP" altLang="en-US" sz="2000" b="1">
                <a:solidFill>
                  <a:srgbClr val="629299"/>
                </a:solidFill>
                <a:latin typeface="Yu Gothic" panose="020B0400000000000000" pitchFamily="34" charset="-128"/>
                <a:ea typeface="Yu Gothic" panose="020B0400000000000000" pitchFamily="34" charset="-128"/>
              </a:rPr>
              <a:t>閾値</a:t>
            </a:r>
            <a:r>
              <a:rPr lang="en-US" altLang="ja-JP" sz="2000" b="1" dirty="0">
                <a:solidFill>
                  <a:srgbClr val="629299"/>
                </a:solidFill>
                <a:latin typeface="Yu Gothic" panose="020B0400000000000000" pitchFamily="34" charset="-128"/>
                <a:ea typeface="Yu Gothic" panose="020B0400000000000000" pitchFamily="34" charset="-128"/>
              </a:rPr>
              <a:t>2</a:t>
            </a:r>
            <a:r>
              <a:rPr kumimoji="1" lang="en-US" altLang="ja-JP" sz="2000" b="1" dirty="0">
                <a:solidFill>
                  <a:srgbClr val="629299"/>
                </a:solidFill>
                <a:latin typeface="Yu Gothic" panose="020B0400000000000000" pitchFamily="34" charset="-128"/>
                <a:ea typeface="Yu Gothic" panose="020B0400000000000000" pitchFamily="34" charset="-128"/>
              </a:rPr>
              <a:t>0</a:t>
            </a:r>
          </a:p>
        </p:txBody>
      </p:sp>
      <p:grpSp>
        <p:nvGrpSpPr>
          <p:cNvPr id="16" name="グループ化 15">
            <a:extLst>
              <a:ext uri="{FF2B5EF4-FFF2-40B4-BE49-F238E27FC236}">
                <a16:creationId xmlns:a16="http://schemas.microsoft.com/office/drawing/2014/main" id="{3C05ECBB-E74D-8ED0-52A3-3125E74CC7CB}"/>
              </a:ext>
            </a:extLst>
          </p:cNvPr>
          <p:cNvGrpSpPr/>
          <p:nvPr/>
        </p:nvGrpSpPr>
        <p:grpSpPr>
          <a:xfrm>
            <a:off x="451557" y="163454"/>
            <a:ext cx="2486626" cy="276236"/>
            <a:chOff x="1047553" y="1885269"/>
            <a:chExt cx="2345100" cy="241705"/>
          </a:xfrm>
          <a:solidFill>
            <a:srgbClr val="C2D3D0"/>
          </a:solidFill>
        </p:grpSpPr>
        <p:sp>
          <p:nvSpPr>
            <p:cNvPr id="19" name="フリーフォーム 18">
              <a:extLst>
                <a:ext uri="{FF2B5EF4-FFF2-40B4-BE49-F238E27FC236}">
                  <a16:creationId xmlns:a16="http://schemas.microsoft.com/office/drawing/2014/main" id="{1D02DB38-7714-7098-A7C9-E4243BC7F93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0" name="フリーフォーム 19">
              <a:extLst>
                <a:ext uri="{FF2B5EF4-FFF2-40B4-BE49-F238E27FC236}">
                  <a16:creationId xmlns:a16="http://schemas.microsoft.com/office/drawing/2014/main" id="{C6FFC1C5-EFC5-58E7-DD79-25A043022B1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1" name="フリーフォーム 20">
            <a:extLst>
              <a:ext uri="{FF2B5EF4-FFF2-40B4-BE49-F238E27FC236}">
                <a16:creationId xmlns:a16="http://schemas.microsoft.com/office/drawing/2014/main" id="{3E6E3EF3-14D5-2A1F-E1B4-78CBD3999D3B}"/>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C8390F71-5AF2-5A1F-7886-940C49003CD2}"/>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3" name="フリーフォーム 22">
            <a:extLst>
              <a:ext uri="{FF2B5EF4-FFF2-40B4-BE49-F238E27FC236}">
                <a16:creationId xmlns:a16="http://schemas.microsoft.com/office/drawing/2014/main" id="{77E70E85-48FA-2C7F-A677-1C9206A1193D}"/>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8FE58D06-7E0C-57C5-1ED4-7AC03B758DEA}"/>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21126389-2F2F-DA49-642F-17593E0D3406}"/>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452318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6-3.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43</a:t>
            </a:r>
            <a:r>
              <a:rPr lang="ja-JP" altLang="en-US" sz="2800" b="1">
                <a:solidFill>
                  <a:schemeClr val="bg1"/>
                </a:solidFill>
                <a:latin typeface="Yu Gothic" panose="020B0400000000000000" pitchFamily="34" charset="-128"/>
                <a:ea typeface="Yu Gothic" panose="020B0400000000000000" pitchFamily="34" charset="-128"/>
              </a:rPr>
              <a:t>番　閾値</a:t>
            </a:r>
            <a:r>
              <a:rPr lang="en-US" altLang="ja-JP" sz="2800" b="1" dirty="0">
                <a:solidFill>
                  <a:schemeClr val="bg1"/>
                </a:solidFill>
                <a:latin typeface="Yu Gothic" panose="020B0400000000000000" pitchFamily="34" charset="-128"/>
                <a:ea typeface="Yu Gothic" panose="020B0400000000000000" pitchFamily="34" charset="-128"/>
              </a:rPr>
              <a:t>20</a:t>
            </a:r>
            <a:r>
              <a:rPr lang="ja-JP" altLang="en-US" sz="2800" b="1">
                <a:solidFill>
                  <a:schemeClr val="bg1"/>
                </a:solidFill>
                <a:latin typeface="Yu Gothic" panose="020B0400000000000000" pitchFamily="34" charset="-128"/>
                <a:ea typeface="Yu Gothic" panose="020B0400000000000000" pitchFamily="34" charset="-128"/>
              </a:rPr>
              <a:t>における分類</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5" name="日付プレースホルダー 4">
            <a:extLst>
              <a:ext uri="{FF2B5EF4-FFF2-40B4-BE49-F238E27FC236}">
                <a16:creationId xmlns:a16="http://schemas.microsoft.com/office/drawing/2014/main" id="{28BD55D4-6D62-D190-5F41-D6CB2031B4A5}"/>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8" name="スライド番号プレースホルダー 5">
            <a:extLst>
              <a:ext uri="{FF2B5EF4-FFF2-40B4-BE49-F238E27FC236}">
                <a16:creationId xmlns:a16="http://schemas.microsoft.com/office/drawing/2014/main" id="{AFBF5F67-BF71-2476-BDB5-25999BD85AD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0" name="フッター プレースホルダー 6">
            <a:extLst>
              <a:ext uri="{FF2B5EF4-FFF2-40B4-BE49-F238E27FC236}">
                <a16:creationId xmlns:a16="http://schemas.microsoft.com/office/drawing/2014/main" id="{52D5BC5F-B8EF-49B0-BC68-83986B0E35A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7" name="右矢印 16">
            <a:extLst>
              <a:ext uri="{FF2B5EF4-FFF2-40B4-BE49-F238E27FC236}">
                <a16:creationId xmlns:a16="http://schemas.microsoft.com/office/drawing/2014/main" id="{136713E8-E005-09D3-A887-416748A8DD5F}"/>
              </a:ext>
            </a:extLst>
          </p:cNvPr>
          <p:cNvSpPr/>
          <p:nvPr/>
        </p:nvSpPr>
        <p:spPr>
          <a:xfrm>
            <a:off x="4924859" y="3355152"/>
            <a:ext cx="1402506" cy="731306"/>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C180C31E-662B-6423-D246-AF203ECB1821}"/>
              </a:ext>
            </a:extLst>
          </p:cNvPr>
          <p:cNvSpPr txBox="1"/>
          <p:nvPr/>
        </p:nvSpPr>
        <p:spPr>
          <a:xfrm>
            <a:off x="4825793" y="3525815"/>
            <a:ext cx="1293277" cy="400110"/>
          </a:xfrm>
          <a:prstGeom prst="rect">
            <a:avLst/>
          </a:prstGeom>
          <a:noFill/>
        </p:spPr>
        <p:txBody>
          <a:bodyPr wrap="square" rtlCol="0">
            <a:spAutoFit/>
          </a:bodyPr>
          <a:lstStyle/>
          <a:p>
            <a:pPr algn="ctr"/>
            <a:r>
              <a:rPr lang="ja-JP" altLang="en-US" sz="2000" b="1">
                <a:solidFill>
                  <a:srgbClr val="EFCE7B"/>
                </a:solidFill>
                <a:latin typeface="Yu Gothic" panose="020B0400000000000000" pitchFamily="34" charset="-128"/>
                <a:ea typeface="Yu Gothic" panose="020B0400000000000000" pitchFamily="34" charset="-128"/>
              </a:rPr>
              <a:t>閾値</a:t>
            </a:r>
            <a:r>
              <a:rPr lang="en-US" altLang="ja-JP" sz="2000" b="1" dirty="0">
                <a:solidFill>
                  <a:srgbClr val="EFCE7B"/>
                </a:solidFill>
                <a:latin typeface="Yu Gothic" panose="020B0400000000000000" pitchFamily="34" charset="-128"/>
                <a:ea typeface="Yu Gothic" panose="020B0400000000000000" pitchFamily="34" charset="-128"/>
              </a:rPr>
              <a:t>20</a:t>
            </a:r>
            <a:r>
              <a:rPr kumimoji="1" lang="en-US" altLang="ja-JP" sz="2000" b="1" dirty="0">
                <a:solidFill>
                  <a:schemeClr val="bg1"/>
                </a:solidFill>
                <a:latin typeface="Yu Gothic" panose="020B0400000000000000" pitchFamily="34" charset="-128"/>
                <a:ea typeface="Yu Gothic" panose="020B0400000000000000" pitchFamily="34" charset="-128"/>
              </a:rPr>
              <a:t> </a:t>
            </a:r>
            <a:endParaRPr kumimoji="1" lang="ja-JP" altLang="en-US" sz="2000" b="1">
              <a:solidFill>
                <a:schemeClr val="bg1"/>
              </a:solidFill>
              <a:latin typeface="Yu Gothic" panose="020B0400000000000000" pitchFamily="34" charset="-128"/>
              <a:ea typeface="Yu Gothic" panose="020B0400000000000000" pitchFamily="34" charset="-128"/>
            </a:endParaRPr>
          </a:p>
        </p:txBody>
      </p:sp>
      <p:sp>
        <p:nvSpPr>
          <p:cNvPr id="19" name="正方形/長方形 18">
            <a:extLst>
              <a:ext uri="{FF2B5EF4-FFF2-40B4-BE49-F238E27FC236}">
                <a16:creationId xmlns:a16="http://schemas.microsoft.com/office/drawing/2014/main" id="{83916908-652B-B387-8267-6031E5BA4DF4}"/>
              </a:ext>
            </a:extLst>
          </p:cNvPr>
          <p:cNvSpPr/>
          <p:nvPr/>
        </p:nvSpPr>
        <p:spPr>
          <a:xfrm>
            <a:off x="7194839" y="1631515"/>
            <a:ext cx="4418686" cy="111780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78B832F-F6B8-59AA-512B-CEF2BD419F45}"/>
              </a:ext>
            </a:extLst>
          </p:cNvPr>
          <p:cNvSpPr txBox="1"/>
          <p:nvPr/>
        </p:nvSpPr>
        <p:spPr>
          <a:xfrm>
            <a:off x="7749722" y="1397058"/>
            <a:ext cx="3308919" cy="461665"/>
          </a:xfrm>
          <a:prstGeom prst="rect">
            <a:avLst/>
          </a:prstGeom>
          <a:solidFill>
            <a:schemeClr val="bg1"/>
          </a:solidFill>
        </p:spPr>
        <p:txBody>
          <a:bodyPr wrap="none" rtlCol="0">
            <a:spAutoFit/>
          </a:bodyPr>
          <a:lstStyle/>
          <a:p>
            <a:pPr algn="ct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閾値</a:t>
            </a:r>
            <a:r>
              <a:rPr lang="en-US" altLang="ja-JP" sz="2400" b="1" dirty="0">
                <a:solidFill>
                  <a:srgbClr val="629299"/>
                </a:solidFill>
                <a:latin typeface="Yu Gothic" panose="020B0400000000000000" pitchFamily="34" charset="-128"/>
                <a:ea typeface="Yu Gothic" panose="020B0400000000000000" pitchFamily="34" charset="-128"/>
              </a:rPr>
              <a:t>20</a:t>
            </a:r>
            <a:r>
              <a:rPr lang="ja-JP" altLang="en-US" sz="2400" b="1">
                <a:solidFill>
                  <a:srgbClr val="629299"/>
                </a:solidFill>
                <a:latin typeface="Yu Gothic" panose="020B0400000000000000" pitchFamily="34" charset="-128"/>
                <a:ea typeface="Yu Gothic" panose="020B0400000000000000" pitchFamily="34" charset="-128"/>
              </a:rPr>
              <a:t>の</a:t>
            </a: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1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24" name="正方形/長方形 23">
            <a:extLst>
              <a:ext uri="{FF2B5EF4-FFF2-40B4-BE49-F238E27FC236}">
                <a16:creationId xmlns:a16="http://schemas.microsoft.com/office/drawing/2014/main" id="{A38DA49E-BE70-284A-920E-7EF5F910A2CF}"/>
              </a:ext>
            </a:extLst>
          </p:cNvPr>
          <p:cNvSpPr/>
          <p:nvPr/>
        </p:nvSpPr>
        <p:spPr>
          <a:xfrm>
            <a:off x="7186521" y="3218239"/>
            <a:ext cx="4418686" cy="1117810"/>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9D8A66A2-6989-B448-8643-FC600AF1993D}"/>
              </a:ext>
            </a:extLst>
          </p:cNvPr>
          <p:cNvSpPr txBox="1"/>
          <p:nvPr/>
        </p:nvSpPr>
        <p:spPr>
          <a:xfrm>
            <a:off x="7741404" y="2983781"/>
            <a:ext cx="3308919" cy="461665"/>
          </a:xfrm>
          <a:prstGeom prst="rect">
            <a:avLst/>
          </a:prstGeom>
          <a:solidFill>
            <a:schemeClr val="bg1"/>
          </a:solidFill>
        </p:spPr>
        <p:txBody>
          <a:bodyPr wrap="none" rtlCol="0">
            <a:spAutoFit/>
          </a:bodyPr>
          <a:lstStyle/>
          <a:p>
            <a:pPr algn="ct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閾値</a:t>
            </a:r>
            <a:r>
              <a:rPr lang="en-US" altLang="ja-JP" sz="2400" b="1" dirty="0">
                <a:solidFill>
                  <a:srgbClr val="629299"/>
                </a:solidFill>
                <a:latin typeface="Yu Gothic" panose="020B0400000000000000" pitchFamily="34" charset="-128"/>
                <a:ea typeface="Yu Gothic" panose="020B0400000000000000" pitchFamily="34" charset="-128"/>
              </a:rPr>
              <a:t>20</a:t>
            </a:r>
            <a:r>
              <a:rPr lang="ja-JP" altLang="en-US" sz="2400" b="1">
                <a:solidFill>
                  <a:srgbClr val="629299"/>
                </a:solidFill>
                <a:latin typeface="Yu Gothic" panose="020B0400000000000000" pitchFamily="34" charset="-128"/>
                <a:ea typeface="Yu Gothic" panose="020B0400000000000000" pitchFamily="34" charset="-128"/>
              </a:rPr>
              <a:t>の</a:t>
            </a: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2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34" name="正方形/長方形 33">
            <a:extLst>
              <a:ext uri="{FF2B5EF4-FFF2-40B4-BE49-F238E27FC236}">
                <a16:creationId xmlns:a16="http://schemas.microsoft.com/office/drawing/2014/main" id="{786C2F10-CE7B-2159-0357-FBDA2028D426}"/>
              </a:ext>
            </a:extLst>
          </p:cNvPr>
          <p:cNvSpPr/>
          <p:nvPr/>
        </p:nvSpPr>
        <p:spPr>
          <a:xfrm>
            <a:off x="7891137" y="1963747"/>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コンテンツ プレースホルダー 2">
            <a:extLst>
              <a:ext uri="{FF2B5EF4-FFF2-40B4-BE49-F238E27FC236}">
                <a16:creationId xmlns:a16="http://schemas.microsoft.com/office/drawing/2014/main" id="{2D39FD83-5B4E-BD6C-C683-13254C47330E}"/>
              </a:ext>
            </a:extLst>
          </p:cNvPr>
          <p:cNvSpPr txBox="1">
            <a:spLocks/>
          </p:cNvSpPr>
          <p:nvPr/>
        </p:nvSpPr>
        <p:spPr>
          <a:xfrm>
            <a:off x="7909276" y="2029355"/>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プログラムの順序が不適切</a:t>
            </a:r>
            <a:endParaRPr lang="en-US" altLang="ja-JP" sz="1800" b="1" dirty="0">
              <a:latin typeface="Yu Gothic" panose="020B0400000000000000" pitchFamily="34" charset="-128"/>
              <a:ea typeface="Yu Gothic" panose="020B0400000000000000" pitchFamily="34" charset="-128"/>
            </a:endParaRPr>
          </a:p>
        </p:txBody>
      </p:sp>
      <p:sp>
        <p:nvSpPr>
          <p:cNvPr id="43" name="正方形/長方形 42">
            <a:extLst>
              <a:ext uri="{FF2B5EF4-FFF2-40B4-BE49-F238E27FC236}">
                <a16:creationId xmlns:a16="http://schemas.microsoft.com/office/drawing/2014/main" id="{B0E5E0A3-F8B2-8E42-883C-0820DE31B978}"/>
              </a:ext>
            </a:extLst>
          </p:cNvPr>
          <p:cNvSpPr/>
          <p:nvPr/>
        </p:nvSpPr>
        <p:spPr>
          <a:xfrm>
            <a:off x="7891137" y="3545710"/>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コンテンツ プレースホルダー 2">
            <a:extLst>
              <a:ext uri="{FF2B5EF4-FFF2-40B4-BE49-F238E27FC236}">
                <a16:creationId xmlns:a16="http://schemas.microsoft.com/office/drawing/2014/main" id="{97EBFBDF-6B2D-472F-A71C-350E91600B52}"/>
              </a:ext>
            </a:extLst>
          </p:cNvPr>
          <p:cNvSpPr txBox="1">
            <a:spLocks/>
          </p:cNvSpPr>
          <p:nvPr/>
        </p:nvSpPr>
        <p:spPr>
          <a:xfrm>
            <a:off x="7909276" y="3611318"/>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1800" b="1" dirty="0">
                <a:latin typeface="Yu Gothic" panose="020B0400000000000000" pitchFamily="34" charset="-128"/>
                <a:ea typeface="Yu Gothic" panose="020B0400000000000000" pitchFamily="34" charset="-128"/>
              </a:rPr>
              <a:t>If</a:t>
            </a:r>
            <a:r>
              <a:rPr lang="ja-JP" altLang="en-US" sz="1800" b="1">
                <a:latin typeface="Yu Gothic" panose="020B0400000000000000" pitchFamily="34" charset="-128"/>
                <a:ea typeface="Yu Gothic" panose="020B0400000000000000" pitchFamily="34" charset="-128"/>
              </a:rPr>
              <a:t>文の構造が不適切</a:t>
            </a:r>
            <a:endParaRPr lang="en-US" altLang="ja-JP" sz="1800" b="1" dirty="0">
              <a:latin typeface="Yu Gothic" panose="020B0400000000000000" pitchFamily="34" charset="-128"/>
              <a:ea typeface="Yu Gothic" panose="020B0400000000000000" pitchFamily="34" charset="-128"/>
            </a:endParaRPr>
          </a:p>
        </p:txBody>
      </p:sp>
      <p:sp>
        <p:nvSpPr>
          <p:cNvPr id="3" name="正方形/長方形 2">
            <a:extLst>
              <a:ext uri="{FF2B5EF4-FFF2-40B4-BE49-F238E27FC236}">
                <a16:creationId xmlns:a16="http://schemas.microsoft.com/office/drawing/2014/main" id="{182F5548-D163-1D8B-3C27-853529427E3C}"/>
              </a:ext>
            </a:extLst>
          </p:cNvPr>
          <p:cNvSpPr/>
          <p:nvPr/>
        </p:nvSpPr>
        <p:spPr>
          <a:xfrm>
            <a:off x="578475" y="2158060"/>
            <a:ext cx="3692434" cy="34086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81B5592-4BAB-712E-4D08-90D8A8287291}"/>
              </a:ext>
            </a:extLst>
          </p:cNvPr>
          <p:cNvSpPr txBox="1"/>
          <p:nvPr/>
        </p:nvSpPr>
        <p:spPr>
          <a:xfrm>
            <a:off x="814315" y="1933025"/>
            <a:ext cx="3220754" cy="461665"/>
          </a:xfrm>
          <a:prstGeom prst="rect">
            <a:avLst/>
          </a:prstGeom>
          <a:solidFill>
            <a:schemeClr val="bg1"/>
          </a:solidFill>
        </p:spPr>
        <p:txBody>
          <a:bodyPr wrap="none" rtlCol="0">
            <a:spAutoFit/>
          </a:bodyPr>
          <a:lstStyle/>
          <a:p>
            <a:pPr algn="ctr"/>
            <a:r>
              <a:rPr lang="en-US" altLang="ja-JP" sz="2400" b="1" dirty="0">
                <a:latin typeface="Yu Gothic" panose="020B0400000000000000" pitchFamily="34" charset="-128"/>
                <a:ea typeface="Yu Gothic" panose="020B0400000000000000" pitchFamily="34" charset="-128"/>
              </a:rPr>
              <a:t>  </a:t>
            </a:r>
            <a:r>
              <a:rPr lang="ja-JP" altLang="en-US" sz="2400" b="1">
                <a:latin typeface="Yu Gothic" panose="020B0400000000000000" pitchFamily="34" charset="-128"/>
                <a:ea typeface="Yu Gothic" panose="020B0400000000000000" pitchFamily="34" charset="-128"/>
              </a:rPr>
              <a:t>閾値</a:t>
            </a:r>
            <a:r>
              <a:rPr lang="en-US" altLang="ja-JP" sz="2400" b="1" dirty="0">
                <a:latin typeface="Yu Gothic" panose="020B0400000000000000" pitchFamily="34" charset="-128"/>
                <a:ea typeface="Yu Gothic" panose="020B0400000000000000" pitchFamily="34" charset="-128"/>
              </a:rPr>
              <a:t>40</a:t>
            </a:r>
            <a:r>
              <a:rPr lang="ja-JP" altLang="en-US" sz="2400" b="1">
                <a:latin typeface="Yu Gothic" panose="020B0400000000000000" pitchFamily="34" charset="-128"/>
                <a:ea typeface="Yu Gothic" panose="020B0400000000000000" pitchFamily="34" charset="-128"/>
              </a:rPr>
              <a:t>のクラスタ</a:t>
            </a:r>
            <a:r>
              <a:rPr lang="en-US" altLang="ja-JP" sz="2400" b="1" dirty="0">
                <a:latin typeface="Yu Gothic" panose="020B0400000000000000" pitchFamily="34" charset="-128"/>
                <a:ea typeface="Yu Gothic" panose="020B0400000000000000" pitchFamily="34" charset="-128"/>
              </a:rPr>
              <a:t>1</a:t>
            </a:r>
            <a:r>
              <a:rPr kumimoji="1" lang="en-US" altLang="ja-JP" sz="2400" b="1" dirty="0">
                <a:latin typeface="Yu Gothic" panose="020B0400000000000000" pitchFamily="34" charset="-128"/>
                <a:ea typeface="Yu Gothic" panose="020B0400000000000000" pitchFamily="34" charset="-128"/>
              </a:rPr>
              <a:t>  </a:t>
            </a:r>
            <a:endParaRPr kumimoji="1" lang="ja-JP" altLang="en-US" sz="2400" b="1">
              <a:latin typeface="Yu Gothic" panose="020B0400000000000000" pitchFamily="34" charset="-128"/>
              <a:ea typeface="Yu Gothic" panose="020B0400000000000000" pitchFamily="34" charset="-128"/>
            </a:endParaRPr>
          </a:p>
        </p:txBody>
      </p:sp>
      <p:sp>
        <p:nvSpPr>
          <p:cNvPr id="21" name="正方形/長方形 20">
            <a:extLst>
              <a:ext uri="{FF2B5EF4-FFF2-40B4-BE49-F238E27FC236}">
                <a16:creationId xmlns:a16="http://schemas.microsoft.com/office/drawing/2014/main" id="{61B41453-EAD2-B23D-C535-7C43304F68C8}"/>
              </a:ext>
            </a:extLst>
          </p:cNvPr>
          <p:cNvSpPr/>
          <p:nvPr/>
        </p:nvSpPr>
        <p:spPr>
          <a:xfrm>
            <a:off x="915964" y="2443033"/>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コンテンツ プレースホルダー 2">
            <a:extLst>
              <a:ext uri="{FF2B5EF4-FFF2-40B4-BE49-F238E27FC236}">
                <a16:creationId xmlns:a16="http://schemas.microsoft.com/office/drawing/2014/main" id="{83B6603F-89EB-3E82-441D-D731861BDFCE}"/>
              </a:ext>
            </a:extLst>
          </p:cNvPr>
          <p:cNvSpPr txBox="1">
            <a:spLocks/>
          </p:cNvSpPr>
          <p:nvPr/>
        </p:nvSpPr>
        <p:spPr>
          <a:xfrm>
            <a:off x="935297" y="2522101"/>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1800" b="1">
                <a:latin typeface="Yu Gothic" panose="020B0400000000000000" pitchFamily="34" charset="-128"/>
                <a:ea typeface="Yu Gothic" panose="020B0400000000000000" pitchFamily="34" charset="-128"/>
              </a:rPr>
              <a:t>再帰関数が返り値なし</a:t>
            </a:r>
            <a:endParaRPr lang="en-US" altLang="ja-JP" sz="1800" b="1" dirty="0">
              <a:latin typeface="Yu Gothic" panose="020B0400000000000000" pitchFamily="34" charset="-128"/>
              <a:ea typeface="Yu Gothic" panose="020B0400000000000000" pitchFamily="34" charset="-128"/>
            </a:endParaRPr>
          </a:p>
        </p:txBody>
      </p:sp>
      <p:pic>
        <p:nvPicPr>
          <p:cNvPr id="23" name="図 22">
            <a:extLst>
              <a:ext uri="{FF2B5EF4-FFF2-40B4-BE49-F238E27FC236}">
                <a16:creationId xmlns:a16="http://schemas.microsoft.com/office/drawing/2014/main" id="{1C68ED43-0914-D2D8-BE7B-12A0C1AD9A81}"/>
              </a:ext>
            </a:extLst>
          </p:cNvPr>
          <p:cNvPicPr>
            <a:picLocks noChangeAspect="1"/>
          </p:cNvPicPr>
          <p:nvPr/>
        </p:nvPicPr>
        <p:blipFill>
          <a:blip r:embed="rId3"/>
          <a:stretch>
            <a:fillRect/>
          </a:stretch>
        </p:blipFill>
        <p:spPr>
          <a:xfrm>
            <a:off x="1243138" y="3144337"/>
            <a:ext cx="2363107" cy="2261831"/>
          </a:xfrm>
          <a:prstGeom prst="rect">
            <a:avLst/>
          </a:prstGeom>
        </p:spPr>
      </p:pic>
      <p:sp>
        <p:nvSpPr>
          <p:cNvPr id="26" name="正方形/長方形 25">
            <a:extLst>
              <a:ext uri="{FF2B5EF4-FFF2-40B4-BE49-F238E27FC236}">
                <a16:creationId xmlns:a16="http://schemas.microsoft.com/office/drawing/2014/main" id="{AA639FA2-D657-012C-0702-18F9789D94B4}"/>
              </a:ext>
            </a:extLst>
          </p:cNvPr>
          <p:cNvSpPr/>
          <p:nvPr/>
        </p:nvSpPr>
        <p:spPr>
          <a:xfrm>
            <a:off x="7194839" y="4918242"/>
            <a:ext cx="4418686" cy="1117810"/>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240E9DAD-1C08-24F8-A848-5A186DA7E5DC}"/>
              </a:ext>
            </a:extLst>
          </p:cNvPr>
          <p:cNvSpPr txBox="1"/>
          <p:nvPr/>
        </p:nvSpPr>
        <p:spPr>
          <a:xfrm>
            <a:off x="7749722" y="4683784"/>
            <a:ext cx="3308919" cy="461665"/>
          </a:xfrm>
          <a:prstGeom prst="rect">
            <a:avLst/>
          </a:prstGeom>
          <a:solidFill>
            <a:schemeClr val="bg1"/>
          </a:solidFill>
        </p:spPr>
        <p:txBody>
          <a:bodyPr wrap="none" rtlCol="0">
            <a:spAutoFit/>
          </a:bodyPr>
          <a:lstStyle/>
          <a:p>
            <a:pPr algn="ct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閾値</a:t>
            </a:r>
            <a:r>
              <a:rPr lang="en-US" altLang="ja-JP" sz="2400" b="1" dirty="0">
                <a:solidFill>
                  <a:srgbClr val="629299"/>
                </a:solidFill>
                <a:latin typeface="Yu Gothic" panose="020B0400000000000000" pitchFamily="34" charset="-128"/>
                <a:ea typeface="Yu Gothic" panose="020B0400000000000000" pitchFamily="34" charset="-128"/>
              </a:rPr>
              <a:t>20</a:t>
            </a:r>
            <a:r>
              <a:rPr lang="ja-JP" altLang="en-US" sz="2400" b="1">
                <a:solidFill>
                  <a:srgbClr val="629299"/>
                </a:solidFill>
                <a:latin typeface="Yu Gothic" panose="020B0400000000000000" pitchFamily="34" charset="-128"/>
                <a:ea typeface="Yu Gothic" panose="020B0400000000000000" pitchFamily="34" charset="-128"/>
              </a:rPr>
              <a:t>の</a:t>
            </a:r>
            <a:r>
              <a:rPr lang="en-US" altLang="ja-JP" sz="2400" b="1" dirty="0">
                <a:solidFill>
                  <a:srgbClr val="629299"/>
                </a:solidFill>
                <a:latin typeface="Yu Gothic" panose="020B0400000000000000" pitchFamily="34" charset="-128"/>
                <a:ea typeface="Yu Gothic" panose="020B0400000000000000" pitchFamily="34" charset="-128"/>
              </a:rPr>
              <a:t> </a:t>
            </a:r>
            <a:r>
              <a:rPr lang="ja-JP" altLang="en-US" sz="2400" b="1">
                <a:solidFill>
                  <a:srgbClr val="629299"/>
                </a:solidFill>
                <a:latin typeface="Yu Gothic" panose="020B0400000000000000" pitchFamily="34" charset="-128"/>
                <a:ea typeface="Yu Gothic" panose="020B0400000000000000" pitchFamily="34" charset="-128"/>
              </a:rPr>
              <a:t>クラスタ</a:t>
            </a:r>
            <a:r>
              <a:rPr lang="en-US" altLang="ja-JP" sz="2400" b="1" dirty="0">
                <a:solidFill>
                  <a:srgbClr val="629299"/>
                </a:solidFill>
                <a:latin typeface="Yu Gothic" panose="020B0400000000000000" pitchFamily="34" charset="-128"/>
                <a:ea typeface="Yu Gothic" panose="020B0400000000000000" pitchFamily="34" charset="-128"/>
              </a:rPr>
              <a:t>3  </a:t>
            </a:r>
            <a:endParaRPr kumimoji="1" lang="ja-JP" altLang="en-US" sz="2400" b="1">
              <a:solidFill>
                <a:srgbClr val="629299"/>
              </a:solidFill>
              <a:latin typeface="Yu Gothic" panose="020B0400000000000000" pitchFamily="34" charset="-128"/>
              <a:ea typeface="Yu Gothic" panose="020B0400000000000000" pitchFamily="34" charset="-128"/>
            </a:endParaRPr>
          </a:p>
        </p:txBody>
      </p:sp>
      <p:sp>
        <p:nvSpPr>
          <p:cNvPr id="32" name="正方形/長方形 31">
            <a:extLst>
              <a:ext uri="{FF2B5EF4-FFF2-40B4-BE49-F238E27FC236}">
                <a16:creationId xmlns:a16="http://schemas.microsoft.com/office/drawing/2014/main" id="{A2A893A9-A352-A2AF-B693-054C03C7268C}"/>
              </a:ext>
            </a:extLst>
          </p:cNvPr>
          <p:cNvSpPr/>
          <p:nvPr/>
        </p:nvSpPr>
        <p:spPr>
          <a:xfrm>
            <a:off x="7891137" y="5254768"/>
            <a:ext cx="303196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コンテンツ プレースホルダー 2">
            <a:extLst>
              <a:ext uri="{FF2B5EF4-FFF2-40B4-BE49-F238E27FC236}">
                <a16:creationId xmlns:a16="http://schemas.microsoft.com/office/drawing/2014/main" id="{59CAE371-FF36-5A96-6CDE-3E047092646C}"/>
              </a:ext>
            </a:extLst>
          </p:cNvPr>
          <p:cNvSpPr txBox="1">
            <a:spLocks/>
          </p:cNvSpPr>
          <p:nvPr/>
        </p:nvSpPr>
        <p:spPr>
          <a:xfrm>
            <a:off x="7909276" y="5320376"/>
            <a:ext cx="299568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US" altLang="ja-JP" sz="1800" b="1" dirty="0">
                <a:latin typeface="Yu Gothic" panose="020B0400000000000000" pitchFamily="34" charset="-128"/>
                <a:ea typeface="Yu Gothic" panose="020B0400000000000000" pitchFamily="34" charset="-128"/>
              </a:rPr>
              <a:t>If</a:t>
            </a:r>
            <a:r>
              <a:rPr lang="ja-JP" altLang="en-US" sz="1800" b="1">
                <a:latin typeface="Yu Gothic" panose="020B0400000000000000" pitchFamily="34" charset="-128"/>
                <a:ea typeface="Yu Gothic" panose="020B0400000000000000" pitchFamily="34" charset="-128"/>
              </a:rPr>
              <a:t>文の構造が不適切</a:t>
            </a:r>
            <a:endParaRPr lang="en-US" altLang="ja-JP" sz="1800" b="1" dirty="0">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99C029A5-7079-EC7E-A332-77E7A31AB3C7}"/>
              </a:ext>
            </a:extLst>
          </p:cNvPr>
          <p:cNvGrpSpPr/>
          <p:nvPr/>
        </p:nvGrpSpPr>
        <p:grpSpPr>
          <a:xfrm>
            <a:off x="451557" y="163454"/>
            <a:ext cx="2486626" cy="276236"/>
            <a:chOff x="1047553" y="1885269"/>
            <a:chExt cx="2345100" cy="241705"/>
          </a:xfrm>
          <a:solidFill>
            <a:srgbClr val="C2D3D0"/>
          </a:solidFill>
        </p:grpSpPr>
        <p:sp>
          <p:nvSpPr>
            <p:cNvPr id="9" name="フリーフォーム 8">
              <a:extLst>
                <a:ext uri="{FF2B5EF4-FFF2-40B4-BE49-F238E27FC236}">
                  <a16:creationId xmlns:a16="http://schemas.microsoft.com/office/drawing/2014/main" id="{8F85044B-B4AE-3EC6-238D-4627BD1A65FE}"/>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0E64FD97-70BC-1D8F-9284-AD6F1453880C}"/>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2" name="フリーフォーム 11">
            <a:extLst>
              <a:ext uri="{FF2B5EF4-FFF2-40B4-BE49-F238E27FC236}">
                <a16:creationId xmlns:a16="http://schemas.microsoft.com/office/drawing/2014/main" id="{DB34CC2D-08AE-2D36-C0F7-319EF18EFEB8}"/>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4" name="フリーフォーム 13">
            <a:extLst>
              <a:ext uri="{FF2B5EF4-FFF2-40B4-BE49-F238E27FC236}">
                <a16:creationId xmlns:a16="http://schemas.microsoft.com/office/drawing/2014/main" id="{736D0FC7-EB1C-46D7-BEE6-97B6AA1E55D9}"/>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03294E76-F894-6434-E6C8-3BDC15868650}"/>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66BAFF5F-1A94-3D57-13DA-49617D5BC6A1}"/>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6210C003-018C-CB87-738B-8BBADAAE488C}"/>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930145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6-4.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73</a:t>
            </a:r>
            <a:r>
              <a:rPr lang="ja-JP" altLang="en-US" sz="2800" b="1">
                <a:solidFill>
                  <a:schemeClr val="bg1"/>
                </a:solidFill>
                <a:latin typeface="Yu Gothic" panose="020B0400000000000000" pitchFamily="34" charset="-128"/>
                <a:ea typeface="Yu Gothic" panose="020B0400000000000000" pitchFamily="34" charset="-128"/>
              </a:rPr>
              <a:t>番における論理エラー推定</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78476" y="1697634"/>
            <a:ext cx="11035048" cy="1414792"/>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5003393" y="1391757"/>
            <a:ext cx="2185214"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課題</a:t>
            </a:r>
            <a:r>
              <a:rPr lang="en-US" altLang="ja-JP" sz="2800" b="1" dirty="0">
                <a:solidFill>
                  <a:srgbClr val="629299"/>
                </a:solidFill>
                <a:latin typeface="Yu Gothic" panose="020B0400000000000000" pitchFamily="34" charset="-128"/>
                <a:ea typeface="Yu Gothic" panose="020B0400000000000000" pitchFamily="34" charset="-128"/>
              </a:rPr>
              <a:t> 73</a:t>
            </a:r>
            <a:r>
              <a:rPr lang="ja-JP" altLang="en-US" sz="2800" b="1">
                <a:solidFill>
                  <a:srgbClr val="629299"/>
                </a:solidFill>
                <a:latin typeface="Yu Gothic" panose="020B0400000000000000" pitchFamily="34" charset="-128"/>
                <a:ea typeface="Yu Gothic" panose="020B0400000000000000" pitchFamily="34" charset="-128"/>
              </a:rPr>
              <a:t>番</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0" name="正方形/長方形 9">
            <a:extLst>
              <a:ext uri="{FF2B5EF4-FFF2-40B4-BE49-F238E27FC236}">
                <a16:creationId xmlns:a16="http://schemas.microsoft.com/office/drawing/2014/main" id="{458E9F0C-0509-B3F6-5738-415534D8DEAF}"/>
              </a:ext>
            </a:extLst>
          </p:cNvPr>
          <p:cNvSpPr/>
          <p:nvPr/>
        </p:nvSpPr>
        <p:spPr>
          <a:xfrm>
            <a:off x="578470" y="3874535"/>
            <a:ext cx="11035048" cy="2169805"/>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96E59FD-A086-226B-7AFC-B3BC73844B69}"/>
              </a:ext>
            </a:extLst>
          </p:cNvPr>
          <p:cNvSpPr txBox="1"/>
          <p:nvPr/>
        </p:nvSpPr>
        <p:spPr>
          <a:xfrm>
            <a:off x="4003111" y="3584481"/>
            <a:ext cx="4185761"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選出した理由（</a:t>
            </a:r>
            <a:r>
              <a:rPr lang="ja-JP" altLang="en-US" sz="2800" b="1">
                <a:solidFill>
                  <a:srgbClr val="629299"/>
                </a:solidFill>
                <a:latin typeface="Yu Gothic" panose="020B0400000000000000" pitchFamily="34" charset="-128"/>
                <a:ea typeface="Yu Gothic" panose="020B0400000000000000" pitchFamily="34" charset="-128"/>
              </a:rPr>
              <a:t>予想）</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22" name="コンテンツ プレースホルダー 2">
            <a:extLst>
              <a:ext uri="{FF2B5EF4-FFF2-40B4-BE49-F238E27FC236}">
                <a16:creationId xmlns:a16="http://schemas.microsoft.com/office/drawing/2014/main" id="{AEBFB6EF-F45F-A5CC-4ADD-7D7CF0A14064}"/>
              </a:ext>
            </a:extLst>
          </p:cNvPr>
          <p:cNvSpPr txBox="1">
            <a:spLocks/>
          </p:cNvSpPr>
          <p:nvPr/>
        </p:nvSpPr>
        <p:spPr>
          <a:xfrm>
            <a:off x="578476" y="2039382"/>
            <a:ext cx="11035049" cy="1201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en" altLang="ja-JP" b="1" dirty="0">
                <a:latin typeface="Yu Gothic" panose="020B0400000000000000" pitchFamily="34" charset="-128"/>
                <a:ea typeface="Yu Gothic" panose="020B0400000000000000" pitchFamily="34" charset="-128"/>
              </a:rPr>
              <a:t>10</a:t>
            </a:r>
            <a:r>
              <a:rPr lang="ja-JP" altLang="en-US" b="1">
                <a:latin typeface="Yu Gothic" panose="020B0400000000000000" pitchFamily="34" charset="-128"/>
                <a:ea typeface="Yu Gothic" panose="020B0400000000000000" pitchFamily="34" charset="-128"/>
              </a:rPr>
              <a:t>進数を入力したときに</a:t>
            </a:r>
            <a:r>
              <a:rPr lang="en-US" altLang="ja-JP" b="1" dirty="0">
                <a:latin typeface="Yu Gothic" panose="020B0400000000000000" pitchFamily="34" charset="-128"/>
                <a:ea typeface="Yu Gothic" panose="020B0400000000000000" pitchFamily="34" charset="-128"/>
              </a:rPr>
              <a:t>, 2</a:t>
            </a:r>
            <a:r>
              <a:rPr lang="ja-JP" altLang="en-US" b="1">
                <a:latin typeface="Yu Gothic" panose="020B0400000000000000" pitchFamily="34" charset="-128"/>
                <a:ea typeface="Yu Gothic" panose="020B0400000000000000" pitchFamily="34" charset="-128"/>
              </a:rPr>
              <a:t>進数に変換して出力するプログラム</a:t>
            </a:r>
            <a:endParaRPr lang="en-US" altLang="ja-JP" b="1" dirty="0">
              <a:latin typeface="Yu Gothic" panose="020B0400000000000000" pitchFamily="34" charset="-128"/>
              <a:ea typeface="Yu Gothic" panose="020B0400000000000000" pitchFamily="34" charset="-128"/>
            </a:endParaRPr>
          </a:p>
          <a:p>
            <a:pPr>
              <a:lnSpc>
                <a:spcPts val="2500"/>
              </a:lnSpc>
            </a:pPr>
            <a:r>
              <a:rPr lang="ja-JP" altLang="en-US" b="1">
                <a:latin typeface="Yu Gothic" panose="020B0400000000000000" pitchFamily="34" charset="-128"/>
                <a:ea typeface="Yu Gothic" panose="020B0400000000000000" pitchFamily="34" charset="-128"/>
              </a:rPr>
              <a:t>（繰り返し構文・配列を使用）</a:t>
            </a:r>
            <a:endParaRPr lang="en-US" altLang="ja-JP" b="1" dirty="0">
              <a:latin typeface="Yu Gothic" panose="020B0400000000000000" pitchFamily="34" charset="-128"/>
              <a:ea typeface="Yu Gothic" panose="020B0400000000000000" pitchFamily="34" charset="-128"/>
            </a:endParaRPr>
          </a:p>
        </p:txBody>
      </p:sp>
      <p:sp>
        <p:nvSpPr>
          <p:cNvPr id="26" name="コンテンツ プレースホルダー 2">
            <a:extLst>
              <a:ext uri="{FF2B5EF4-FFF2-40B4-BE49-F238E27FC236}">
                <a16:creationId xmlns:a16="http://schemas.microsoft.com/office/drawing/2014/main" id="{77748D28-02F7-D0D0-7BF9-000974701EB3}"/>
              </a:ext>
            </a:extLst>
          </p:cNvPr>
          <p:cNvSpPr txBox="1">
            <a:spLocks/>
          </p:cNvSpPr>
          <p:nvPr/>
        </p:nvSpPr>
        <p:spPr>
          <a:xfrm>
            <a:off x="578470" y="4557477"/>
            <a:ext cx="11035049" cy="11288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繰り返し構文内の処理の順序　</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で解法</a:t>
            </a:r>
            <a:endParaRPr lang="en-US" altLang="ja-JP" b="1" dirty="0">
              <a:latin typeface="Yu Gothic" panose="020B0400000000000000" pitchFamily="34" charset="-128"/>
              <a:ea typeface="Yu Gothic" panose="020B0400000000000000" pitchFamily="34" charset="-128"/>
            </a:endParaRPr>
          </a:p>
          <a:p>
            <a:pPr>
              <a:lnSpc>
                <a:spcPts val="2500"/>
              </a:lnSpc>
            </a:pPr>
            <a:r>
              <a:rPr lang="ja-JP" altLang="en-US" b="1">
                <a:latin typeface="Yu Gothic" panose="020B0400000000000000" pitchFamily="34" charset="-128"/>
                <a:ea typeface="Yu Gothic" panose="020B0400000000000000" pitchFamily="34" charset="-128"/>
              </a:rPr>
              <a:t>繰り返し構文の条件部など　で論理エラー</a:t>
            </a:r>
            <a:endParaRPr lang="en-US" altLang="ja-JP" b="1" dirty="0">
              <a:latin typeface="Yu Gothic" panose="020B0400000000000000" pitchFamily="34" charset="-128"/>
              <a:ea typeface="Yu Gothic" panose="020B0400000000000000" pitchFamily="34" charset="-128"/>
            </a:endParaRPr>
          </a:p>
        </p:txBody>
      </p:sp>
      <p:grpSp>
        <p:nvGrpSpPr>
          <p:cNvPr id="8" name="グループ化 7">
            <a:extLst>
              <a:ext uri="{FF2B5EF4-FFF2-40B4-BE49-F238E27FC236}">
                <a16:creationId xmlns:a16="http://schemas.microsoft.com/office/drawing/2014/main" id="{79DB00CE-6D8C-684D-A2DC-4565AEE8E9F3}"/>
              </a:ext>
            </a:extLst>
          </p:cNvPr>
          <p:cNvGrpSpPr/>
          <p:nvPr/>
        </p:nvGrpSpPr>
        <p:grpSpPr>
          <a:xfrm>
            <a:off x="451557" y="163454"/>
            <a:ext cx="2486626" cy="276236"/>
            <a:chOff x="1047553" y="1885269"/>
            <a:chExt cx="2345100" cy="241705"/>
          </a:xfrm>
          <a:solidFill>
            <a:srgbClr val="C2D3D0"/>
          </a:solidFill>
        </p:grpSpPr>
        <p:sp>
          <p:nvSpPr>
            <p:cNvPr id="12" name="フリーフォーム 11">
              <a:extLst>
                <a:ext uri="{FF2B5EF4-FFF2-40B4-BE49-F238E27FC236}">
                  <a16:creationId xmlns:a16="http://schemas.microsoft.com/office/drawing/2014/main" id="{77E6CB41-8453-AFBD-E6BA-B2264FFFA149}"/>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3" name="フリーフォーム 12">
              <a:extLst>
                <a:ext uri="{FF2B5EF4-FFF2-40B4-BE49-F238E27FC236}">
                  <a16:creationId xmlns:a16="http://schemas.microsoft.com/office/drawing/2014/main" id="{902228A8-8AAE-13F8-820E-F0536F06B7B3}"/>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4" name="フリーフォーム 13">
            <a:extLst>
              <a:ext uri="{FF2B5EF4-FFF2-40B4-BE49-F238E27FC236}">
                <a16:creationId xmlns:a16="http://schemas.microsoft.com/office/drawing/2014/main" id="{713AB6C1-4DDE-3AE9-B630-A2239DF22187}"/>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352B5C9E-8DCD-3DFC-A051-E04C63AC3599}"/>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A2CFE529-F1E9-EE33-85C6-41D7FADAE802}"/>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8C6D502F-6CC0-A093-83BA-7637384C3BB3}"/>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C28E6BF0-177C-8B4D-BC4F-2D6D793C76D5}"/>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265364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6-4. </a:t>
            </a:r>
            <a:r>
              <a:rPr lang="ja-JP" altLang="en-US" sz="2800" b="1">
                <a:solidFill>
                  <a:schemeClr val="bg1"/>
                </a:solidFill>
                <a:latin typeface="Yu Gothic" panose="020B0400000000000000" pitchFamily="34" charset="-128"/>
                <a:ea typeface="Yu Gothic" panose="020B0400000000000000" pitchFamily="34" charset="-128"/>
              </a:rPr>
              <a:t>課題</a:t>
            </a:r>
            <a:r>
              <a:rPr lang="en-US" altLang="ja-JP" sz="2800" b="1" dirty="0">
                <a:solidFill>
                  <a:schemeClr val="bg1"/>
                </a:solidFill>
                <a:latin typeface="Yu Gothic" panose="020B0400000000000000" pitchFamily="34" charset="-128"/>
                <a:ea typeface="Yu Gothic" panose="020B0400000000000000" pitchFamily="34" charset="-128"/>
              </a:rPr>
              <a:t>73</a:t>
            </a:r>
            <a:r>
              <a:rPr lang="ja-JP" altLang="en-US" sz="2800" b="1">
                <a:solidFill>
                  <a:schemeClr val="bg1"/>
                </a:solidFill>
                <a:latin typeface="Yu Gothic" panose="020B0400000000000000" pitchFamily="34" charset="-128"/>
                <a:ea typeface="Yu Gothic" panose="020B0400000000000000" pitchFamily="34" charset="-128"/>
              </a:rPr>
              <a:t>番　論理エラー推定</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A44804D0-62F6-8589-512D-9CC8D7861937}"/>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9F8EEBEE-D17D-A9B8-F036-A6B0915D2180}"/>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8C503DEA-3BE7-AF2D-89D9-6C46ABE436BF}"/>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7" name="正方形/長方形 6">
            <a:extLst>
              <a:ext uri="{FF2B5EF4-FFF2-40B4-BE49-F238E27FC236}">
                <a16:creationId xmlns:a16="http://schemas.microsoft.com/office/drawing/2014/main" id="{4E28084A-5D24-FDC2-AD40-ED004E38EF19}"/>
              </a:ext>
            </a:extLst>
          </p:cNvPr>
          <p:cNvSpPr/>
          <p:nvPr/>
        </p:nvSpPr>
        <p:spPr>
          <a:xfrm>
            <a:off x="508264" y="3167390"/>
            <a:ext cx="11175472" cy="287694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D92806A-6C91-36F8-C20B-55529423CC19}"/>
              </a:ext>
            </a:extLst>
          </p:cNvPr>
          <p:cNvSpPr txBox="1"/>
          <p:nvPr/>
        </p:nvSpPr>
        <p:spPr>
          <a:xfrm>
            <a:off x="4900793" y="2909756"/>
            <a:ext cx="2390398"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原因の考察</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2" name="正方形/長方形 11">
            <a:extLst>
              <a:ext uri="{FF2B5EF4-FFF2-40B4-BE49-F238E27FC236}">
                <a16:creationId xmlns:a16="http://schemas.microsoft.com/office/drawing/2014/main" id="{A2548677-36A7-839D-8501-F6C4B5E93632}"/>
              </a:ext>
            </a:extLst>
          </p:cNvPr>
          <p:cNvSpPr/>
          <p:nvPr/>
        </p:nvSpPr>
        <p:spPr>
          <a:xfrm>
            <a:off x="508264" y="1633084"/>
            <a:ext cx="11175472" cy="84538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82EFDD7F-B181-6F18-1107-4D3FF2731E48}"/>
              </a:ext>
            </a:extLst>
          </p:cNvPr>
          <p:cNvSpPr txBox="1">
            <a:spLocks/>
          </p:cNvSpPr>
          <p:nvPr/>
        </p:nvSpPr>
        <p:spPr>
          <a:xfrm>
            <a:off x="508264" y="1805049"/>
            <a:ext cx="11187941" cy="42736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000"/>
              </a:lnSpc>
            </a:pPr>
            <a:r>
              <a:rPr lang="ja-JP" altLang="en-US" b="1" u="sng">
                <a:latin typeface="Yu Gothic" panose="020B0400000000000000" pitchFamily="34" charset="-128"/>
                <a:ea typeface="Yu Gothic" panose="020B0400000000000000" pitchFamily="34" charset="-128"/>
              </a:rPr>
              <a:t>解法や論理エラーに基づいたクラスタの相関が不在</a:t>
            </a:r>
            <a:endParaRPr lang="en-US" altLang="ja-JP" b="1" u="sng" dirty="0">
              <a:latin typeface="Yu Gothic" panose="020B0400000000000000" pitchFamily="34" charset="-128"/>
              <a:ea typeface="Yu Gothic" panose="020B0400000000000000" pitchFamily="34" charset="-128"/>
            </a:endParaRPr>
          </a:p>
        </p:txBody>
      </p:sp>
      <p:pic>
        <p:nvPicPr>
          <p:cNvPr id="15" name="図 14">
            <a:extLst>
              <a:ext uri="{FF2B5EF4-FFF2-40B4-BE49-F238E27FC236}">
                <a16:creationId xmlns:a16="http://schemas.microsoft.com/office/drawing/2014/main" id="{9445AB6A-EE6E-6B79-3495-FC75264A41D5}"/>
              </a:ext>
            </a:extLst>
          </p:cNvPr>
          <p:cNvPicPr>
            <a:picLocks noChangeAspect="1"/>
          </p:cNvPicPr>
          <p:nvPr/>
        </p:nvPicPr>
        <p:blipFill>
          <a:blip r:embed="rId3"/>
          <a:stretch>
            <a:fillRect/>
          </a:stretch>
        </p:blipFill>
        <p:spPr>
          <a:xfrm>
            <a:off x="7683618" y="3932488"/>
            <a:ext cx="955074" cy="1131941"/>
          </a:xfrm>
          <a:prstGeom prst="rect">
            <a:avLst/>
          </a:prstGeom>
        </p:spPr>
      </p:pic>
      <p:pic>
        <p:nvPicPr>
          <p:cNvPr id="19" name="図 18">
            <a:extLst>
              <a:ext uri="{FF2B5EF4-FFF2-40B4-BE49-F238E27FC236}">
                <a16:creationId xmlns:a16="http://schemas.microsoft.com/office/drawing/2014/main" id="{7E21D5C2-EA52-9270-097A-4BA3156E300E}"/>
              </a:ext>
            </a:extLst>
          </p:cNvPr>
          <p:cNvPicPr>
            <a:picLocks noChangeAspect="1"/>
          </p:cNvPicPr>
          <p:nvPr/>
        </p:nvPicPr>
        <p:blipFill>
          <a:blip r:embed="rId4"/>
          <a:stretch>
            <a:fillRect/>
          </a:stretch>
        </p:blipFill>
        <p:spPr>
          <a:xfrm>
            <a:off x="9534293" y="3959569"/>
            <a:ext cx="1681916" cy="1787036"/>
          </a:xfrm>
          <a:prstGeom prst="rect">
            <a:avLst/>
          </a:prstGeom>
        </p:spPr>
      </p:pic>
      <p:sp>
        <p:nvSpPr>
          <p:cNvPr id="20" name="Quote Bubble">
            <a:extLst>
              <a:ext uri="{FF2B5EF4-FFF2-40B4-BE49-F238E27FC236}">
                <a16:creationId xmlns:a16="http://schemas.microsoft.com/office/drawing/2014/main" id="{18C7685A-75C6-FC42-40E2-1D07D051A8FE}"/>
              </a:ext>
            </a:extLst>
          </p:cNvPr>
          <p:cNvSpPr/>
          <p:nvPr/>
        </p:nvSpPr>
        <p:spPr>
          <a:xfrm rot="16200000">
            <a:off x="7267637" y="3604839"/>
            <a:ext cx="1787037" cy="1787240"/>
          </a:xfrm>
          <a:prstGeom prst="wedgeEllipseCallout">
            <a:avLst>
              <a:gd name="adj1" fmla="val -2469"/>
              <a:gd name="adj2" fmla="val 68019"/>
            </a:avLst>
          </a:prstGeom>
          <a:noFill/>
          <a:ln w="38100" cap="flat">
            <a:solidFill>
              <a:srgbClr val="000000"/>
            </a:solidFill>
            <a:prstDash val="solid"/>
            <a:bevel/>
          </a:ln>
          <a:effectLst/>
        </p:spPr>
        <p:txBody>
          <a:bodyPr wrap="square" lIns="45719" tIns="45719" rIns="45719" bIns="45719" numCol="1" anchor="ctr">
            <a:noAutofit/>
          </a:bodyPr>
          <a:lstStyle/>
          <a:p>
            <a:pPr defTabSz="1087443">
              <a:defRPr sz="4300"/>
            </a:pPr>
            <a:endParaRPr/>
          </a:p>
        </p:txBody>
      </p:sp>
      <p:sp>
        <p:nvSpPr>
          <p:cNvPr id="21" name="コンテンツ プレースホルダー 2">
            <a:extLst>
              <a:ext uri="{FF2B5EF4-FFF2-40B4-BE49-F238E27FC236}">
                <a16:creationId xmlns:a16="http://schemas.microsoft.com/office/drawing/2014/main" id="{0364E847-25ED-0477-B467-67BEB0B453BB}"/>
              </a:ext>
            </a:extLst>
          </p:cNvPr>
          <p:cNvSpPr txBox="1">
            <a:spLocks/>
          </p:cNvSpPr>
          <p:nvPr/>
        </p:nvSpPr>
        <p:spPr>
          <a:xfrm>
            <a:off x="621219" y="4368275"/>
            <a:ext cx="6373315" cy="11288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一人当たりのソースコード数が過多</a:t>
            </a:r>
            <a:endParaRPr lang="en-US" altLang="ja-JP" b="1" dirty="0">
              <a:latin typeface="Yu Gothic" panose="020B0400000000000000" pitchFamily="34" charset="-128"/>
              <a:ea typeface="Yu Gothic" panose="020B0400000000000000" pitchFamily="34" charset="-128"/>
            </a:endParaRPr>
          </a:p>
        </p:txBody>
      </p:sp>
      <p:grpSp>
        <p:nvGrpSpPr>
          <p:cNvPr id="8" name="グループ化 7">
            <a:extLst>
              <a:ext uri="{FF2B5EF4-FFF2-40B4-BE49-F238E27FC236}">
                <a16:creationId xmlns:a16="http://schemas.microsoft.com/office/drawing/2014/main" id="{5777B665-BF3B-85C5-200C-26CD8EF4E47B}"/>
              </a:ext>
            </a:extLst>
          </p:cNvPr>
          <p:cNvGrpSpPr/>
          <p:nvPr/>
        </p:nvGrpSpPr>
        <p:grpSpPr>
          <a:xfrm>
            <a:off x="451557" y="163454"/>
            <a:ext cx="2486626" cy="276236"/>
            <a:chOff x="1047553" y="1885269"/>
            <a:chExt cx="2345100" cy="241705"/>
          </a:xfrm>
          <a:solidFill>
            <a:srgbClr val="C2D3D0"/>
          </a:solidFill>
        </p:grpSpPr>
        <p:sp>
          <p:nvSpPr>
            <p:cNvPr id="10" name="フリーフォーム 9">
              <a:extLst>
                <a:ext uri="{FF2B5EF4-FFF2-40B4-BE49-F238E27FC236}">
                  <a16:creationId xmlns:a16="http://schemas.microsoft.com/office/drawing/2014/main" id="{F63DE4F5-1CF2-9B9C-0274-A1FE93329BE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1" name="フリーフォーム 10">
              <a:extLst>
                <a:ext uri="{FF2B5EF4-FFF2-40B4-BE49-F238E27FC236}">
                  <a16:creationId xmlns:a16="http://schemas.microsoft.com/office/drawing/2014/main" id="{D48279C5-1F54-8364-4DE0-130646F903A2}"/>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4" name="フリーフォーム 13">
            <a:extLst>
              <a:ext uri="{FF2B5EF4-FFF2-40B4-BE49-F238E27FC236}">
                <a16:creationId xmlns:a16="http://schemas.microsoft.com/office/drawing/2014/main" id="{5A32A06A-F115-5CCD-746A-5745CD1FA8D0}"/>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B11A3174-976D-6F30-E926-3F4E9ADFFD16}"/>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4C75BF6F-7FCE-B83B-1963-03C86070BDE9}"/>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B32E69CF-7B4A-B718-6681-DBB4776A2524}"/>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2" name="フリーフォーム 21">
            <a:extLst>
              <a:ext uri="{FF2B5EF4-FFF2-40B4-BE49-F238E27FC236}">
                <a16:creationId xmlns:a16="http://schemas.microsoft.com/office/drawing/2014/main" id="{877B471B-EB21-5124-FBA9-96F8128C31A7}"/>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374392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6-5. </a:t>
            </a:r>
            <a:r>
              <a:rPr lang="ja-JP" altLang="en-US" sz="2800" b="1">
                <a:solidFill>
                  <a:schemeClr val="bg1"/>
                </a:solidFill>
                <a:latin typeface="Yu Gothic" panose="020B0400000000000000" pitchFamily="34" charset="-128"/>
                <a:ea typeface="Yu Gothic" panose="020B0400000000000000" pitchFamily="34" charset="-128"/>
              </a:rPr>
              <a:t>評価実験と考察</a:t>
            </a:r>
            <a:endParaRPr lang="en-US" altLang="ja-JP" sz="2800" b="1" dirty="0">
              <a:solidFill>
                <a:schemeClr val="bg1"/>
              </a:solidFill>
              <a:latin typeface="Yu Gothic" panose="020B0400000000000000" pitchFamily="34" charset="-128"/>
              <a:ea typeface="Yu Gothic" panose="020B0400000000000000" pitchFamily="34" charset="-128"/>
            </a:endParaRPr>
          </a:p>
        </p:txBody>
      </p:sp>
      <p:pic>
        <p:nvPicPr>
          <p:cNvPr id="18" name="図 17">
            <a:extLst>
              <a:ext uri="{FF2B5EF4-FFF2-40B4-BE49-F238E27FC236}">
                <a16:creationId xmlns:a16="http://schemas.microsoft.com/office/drawing/2014/main" id="{9AFB58EB-09E0-E157-58B8-936CE92174FA}"/>
              </a:ext>
            </a:extLst>
          </p:cNvPr>
          <p:cNvPicPr>
            <a:picLocks noChangeAspect="1"/>
          </p:cNvPicPr>
          <p:nvPr/>
        </p:nvPicPr>
        <p:blipFill>
          <a:blip r:embed="rId3"/>
          <a:stretch>
            <a:fillRect/>
          </a:stretch>
        </p:blipFill>
        <p:spPr>
          <a:xfrm>
            <a:off x="1373847" y="1915293"/>
            <a:ext cx="9444305" cy="1676228"/>
          </a:xfrm>
          <a:prstGeom prst="rect">
            <a:avLst/>
          </a:prstGeom>
        </p:spPr>
      </p:pic>
      <p:sp>
        <p:nvSpPr>
          <p:cNvPr id="21" name="正方形/長方形 20">
            <a:extLst>
              <a:ext uri="{FF2B5EF4-FFF2-40B4-BE49-F238E27FC236}">
                <a16:creationId xmlns:a16="http://schemas.microsoft.com/office/drawing/2014/main" id="{ED898446-C1FE-D61E-7A44-51BA142209B3}"/>
              </a:ext>
            </a:extLst>
          </p:cNvPr>
          <p:cNvSpPr/>
          <p:nvPr/>
        </p:nvSpPr>
        <p:spPr>
          <a:xfrm>
            <a:off x="578467" y="4305017"/>
            <a:ext cx="11035048" cy="1449401"/>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id="{BFA6C725-496D-75CA-10A9-B4FED3D545E8}"/>
              </a:ext>
            </a:extLst>
          </p:cNvPr>
          <p:cNvSpPr txBox="1">
            <a:spLocks/>
          </p:cNvSpPr>
          <p:nvPr/>
        </p:nvSpPr>
        <p:spPr>
          <a:xfrm>
            <a:off x="578467" y="4655891"/>
            <a:ext cx="11035049" cy="1098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700"/>
              </a:lnSpc>
            </a:pPr>
            <a:r>
              <a:rPr lang="ja-JP" altLang="en-US" b="1">
                <a:latin typeface="Yu Gothic" panose="020B0400000000000000" pitchFamily="34" charset="-128"/>
                <a:ea typeface="Yu Gothic" panose="020B0400000000000000" pitchFamily="34" charset="-128"/>
              </a:rPr>
              <a:t>プログラムを解法別</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さらに論理エラー別に約</a:t>
            </a:r>
            <a:r>
              <a:rPr lang="en-US" altLang="ja-JP" b="1" dirty="0">
                <a:latin typeface="Yu Gothic" panose="020B0400000000000000" pitchFamily="34" charset="-128"/>
                <a:ea typeface="Yu Gothic" panose="020B0400000000000000" pitchFamily="34" charset="-128"/>
              </a:rPr>
              <a:t>70%</a:t>
            </a:r>
            <a:r>
              <a:rPr lang="ja-JP" altLang="en-US" b="1">
                <a:latin typeface="Yu Gothic" panose="020B0400000000000000" pitchFamily="34" charset="-128"/>
                <a:ea typeface="Yu Gothic" panose="020B0400000000000000" pitchFamily="34" charset="-128"/>
              </a:rPr>
              <a:t>の割合で推定可能</a:t>
            </a:r>
            <a:endParaRPr lang="en-US" altLang="ja-JP" b="1" dirty="0">
              <a:latin typeface="Yu Gothic" panose="020B0400000000000000" pitchFamily="34" charset="-128"/>
              <a:ea typeface="Yu Gothic" panose="020B0400000000000000" pitchFamily="34" charset="-128"/>
            </a:endParaRPr>
          </a:p>
          <a:p>
            <a:pPr>
              <a:lnSpc>
                <a:spcPts val="2700"/>
              </a:lnSpc>
            </a:pPr>
            <a:r>
              <a:rPr lang="ja-JP" altLang="en-US" b="1">
                <a:latin typeface="Yu Gothic" panose="020B0400000000000000" pitchFamily="34" charset="-128"/>
                <a:ea typeface="Yu Gothic" panose="020B0400000000000000" pitchFamily="34" charset="-128"/>
              </a:rPr>
              <a:t>（</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ただし</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課題内容に依存）</a:t>
            </a:r>
            <a:endParaRPr lang="en-US" altLang="ja-JP" b="1" dirty="0">
              <a:latin typeface="Yu Gothic" panose="020B0400000000000000" pitchFamily="34" charset="-128"/>
              <a:ea typeface="Yu Gothic" panose="020B0400000000000000" pitchFamily="34" charset="-128"/>
            </a:endParaRPr>
          </a:p>
        </p:txBody>
      </p:sp>
      <p:sp>
        <p:nvSpPr>
          <p:cNvPr id="23" name="テキスト ボックス 22">
            <a:extLst>
              <a:ext uri="{FF2B5EF4-FFF2-40B4-BE49-F238E27FC236}">
                <a16:creationId xmlns:a16="http://schemas.microsoft.com/office/drawing/2014/main" id="{2FA35E79-BC36-8EFA-6CBC-59798157FFDD}"/>
              </a:ext>
            </a:extLst>
          </p:cNvPr>
          <p:cNvSpPr txBox="1"/>
          <p:nvPr/>
        </p:nvSpPr>
        <p:spPr>
          <a:xfrm>
            <a:off x="5439401" y="3989133"/>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考察</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3" name="日付プレースホルダー 4">
            <a:extLst>
              <a:ext uri="{FF2B5EF4-FFF2-40B4-BE49-F238E27FC236}">
                <a16:creationId xmlns:a16="http://schemas.microsoft.com/office/drawing/2014/main" id="{1C677D72-EF00-E8BB-0B78-B2B8DF6889E3}"/>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656949CD-CBD9-B46C-1F92-A656745FBEF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48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フッター プレースホルダー 6">
            <a:extLst>
              <a:ext uri="{FF2B5EF4-FFF2-40B4-BE49-F238E27FC236}">
                <a16:creationId xmlns:a16="http://schemas.microsoft.com/office/drawing/2014/main" id="{EFB735EE-7F87-B829-2200-FD0B72C0E8AC}"/>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21DB00BD-C932-C297-F5B4-E9F2E71D830F}"/>
              </a:ext>
            </a:extLst>
          </p:cNvPr>
          <p:cNvGrpSpPr/>
          <p:nvPr/>
        </p:nvGrpSpPr>
        <p:grpSpPr>
          <a:xfrm>
            <a:off x="451557" y="163454"/>
            <a:ext cx="2486626" cy="276236"/>
            <a:chOff x="1047553" y="1885269"/>
            <a:chExt cx="2345100" cy="241705"/>
          </a:xfrm>
          <a:solidFill>
            <a:srgbClr val="C2D3D0"/>
          </a:solidFill>
        </p:grpSpPr>
        <p:sp>
          <p:nvSpPr>
            <p:cNvPr id="8" name="フリーフォーム 7">
              <a:extLst>
                <a:ext uri="{FF2B5EF4-FFF2-40B4-BE49-F238E27FC236}">
                  <a16:creationId xmlns:a16="http://schemas.microsoft.com/office/drawing/2014/main" id="{A6277C55-8FA7-45E7-CAD6-1C3F1010B186}"/>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9" name="フリーフォーム 8">
              <a:extLst>
                <a:ext uri="{FF2B5EF4-FFF2-40B4-BE49-F238E27FC236}">
                  <a16:creationId xmlns:a16="http://schemas.microsoft.com/office/drawing/2014/main" id="{7CB96961-1F13-05EB-C151-1FDE014DFADD}"/>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2" name="フリーフォーム 11">
            <a:extLst>
              <a:ext uri="{FF2B5EF4-FFF2-40B4-BE49-F238E27FC236}">
                <a16:creationId xmlns:a16="http://schemas.microsoft.com/office/drawing/2014/main" id="{ADF8AB29-B1A4-8684-986C-5756AD3B2A0A}"/>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9C08B1B1-F7CF-1F25-49DF-9007B0785EA2}"/>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7596962F-695F-08A8-848F-F0EF04265F68}"/>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9" name="フリーフォーム 18">
            <a:extLst>
              <a:ext uri="{FF2B5EF4-FFF2-40B4-BE49-F238E27FC236}">
                <a16:creationId xmlns:a16="http://schemas.microsoft.com/office/drawing/2014/main" id="{50B1B20D-4534-5E4B-5246-1BF81A79AD30}"/>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0" name="フリーフォーム 19">
            <a:extLst>
              <a:ext uri="{FF2B5EF4-FFF2-40B4-BE49-F238E27FC236}">
                <a16:creationId xmlns:a16="http://schemas.microsoft.com/office/drawing/2014/main" id="{C723F759-3E23-7446-B600-260A0C23105F}"/>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480325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en-US" altLang="ja-JP" sz="3600" b="1" dirty="0">
                <a:solidFill>
                  <a:schemeClr val="bg1"/>
                </a:solidFill>
                <a:latin typeface="Yu Gothic" panose="020B0400000000000000" pitchFamily="34" charset="-128"/>
                <a:ea typeface="Yu Gothic" panose="020B0400000000000000" pitchFamily="34" charset="-128"/>
              </a:rPr>
              <a:t>7.</a:t>
            </a:r>
            <a:r>
              <a:rPr lang="ja-JP" altLang="en-US" sz="3600" b="1">
                <a:solidFill>
                  <a:schemeClr val="bg1"/>
                </a:solidFill>
                <a:latin typeface="Yu Gothic" panose="020B0400000000000000" pitchFamily="34" charset="-128"/>
                <a:ea typeface="Yu Gothic" panose="020B0400000000000000" pitchFamily="34" charset="-128"/>
              </a:rPr>
              <a:t>　おわりに</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7DA9EF50-C53A-B9EF-BB92-DFB6681EFA2A}"/>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A8911550-A1DA-A69B-C5F1-BAFBA30EDDA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49</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A0479722-C5A0-6AEE-DE3D-A9E56C410367}"/>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8873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269894"/>
            <a:ext cx="11035049" cy="7115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少数の教授者が多数の学習者の</a:t>
            </a:r>
            <a:r>
              <a:rPr lang="ja-JP" altLang="en-US" b="1">
                <a:solidFill>
                  <a:srgbClr val="629299"/>
                </a:solidFill>
                <a:latin typeface="Yu Gothic" panose="020B0400000000000000" pitchFamily="34" charset="-128"/>
                <a:ea typeface="Yu Gothic" panose="020B0400000000000000" pitchFamily="34" charset="-128"/>
              </a:rPr>
              <a:t>学習状況を把握するには大きな負担</a:t>
            </a:r>
            <a:endParaRPr lang="en-US" altLang="ja-JP" b="1" dirty="0">
              <a:solidFill>
                <a:srgbClr val="629299"/>
              </a:solidFill>
              <a:latin typeface="Yu Gothic" panose="020B0400000000000000" pitchFamily="34" charset="-128"/>
              <a:ea typeface="Yu Gothic" panose="020B0400000000000000" pitchFamily="34" charset="-128"/>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1-2. </a:t>
            </a:r>
            <a:r>
              <a:rPr lang="ja-JP" altLang="en-US" sz="2800" b="1">
                <a:solidFill>
                  <a:schemeClr val="bg1"/>
                </a:solidFill>
                <a:latin typeface="Yu Gothic" panose="020B0400000000000000" pitchFamily="34" charset="-128"/>
                <a:ea typeface="Yu Gothic" panose="020B0400000000000000" pitchFamily="34" charset="-128"/>
              </a:rPr>
              <a:t>現状の問題点</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69" y="4779642"/>
            <a:ext cx="11035049" cy="1201799"/>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8FCC2E31-DC36-F3BA-D929-C0718DE6ADB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5</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0" name="テキスト ボックス 9">
            <a:extLst>
              <a:ext uri="{FF2B5EF4-FFF2-40B4-BE49-F238E27FC236}">
                <a16:creationId xmlns:a16="http://schemas.microsoft.com/office/drawing/2014/main" id="{7CB4954A-51D3-1072-9CAD-0D5CDCB636B2}"/>
              </a:ext>
            </a:extLst>
          </p:cNvPr>
          <p:cNvSpPr txBox="1"/>
          <p:nvPr/>
        </p:nvSpPr>
        <p:spPr>
          <a:xfrm>
            <a:off x="4721257" y="4512442"/>
            <a:ext cx="2749471"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現状の問題点</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5" name="図 4">
            <a:extLst>
              <a:ext uri="{FF2B5EF4-FFF2-40B4-BE49-F238E27FC236}">
                <a16:creationId xmlns:a16="http://schemas.microsoft.com/office/drawing/2014/main" id="{08606120-0774-0AD5-2476-AA45980DF8D2}"/>
              </a:ext>
            </a:extLst>
          </p:cNvPr>
          <p:cNvPicPr>
            <a:picLocks noChangeAspect="1"/>
          </p:cNvPicPr>
          <p:nvPr/>
        </p:nvPicPr>
        <p:blipFill>
          <a:blip r:embed="rId3"/>
          <a:stretch>
            <a:fillRect/>
          </a:stretch>
        </p:blipFill>
        <p:spPr>
          <a:xfrm>
            <a:off x="2888750" y="2533613"/>
            <a:ext cx="1189575" cy="1660770"/>
          </a:xfrm>
          <a:prstGeom prst="rect">
            <a:avLst/>
          </a:prstGeom>
        </p:spPr>
      </p:pic>
      <p:pic>
        <p:nvPicPr>
          <p:cNvPr id="11" name="図 10">
            <a:extLst>
              <a:ext uri="{FF2B5EF4-FFF2-40B4-BE49-F238E27FC236}">
                <a16:creationId xmlns:a16="http://schemas.microsoft.com/office/drawing/2014/main" id="{35160292-16F2-AAB4-7F9B-39FC54C2199C}"/>
              </a:ext>
            </a:extLst>
          </p:cNvPr>
          <p:cNvPicPr>
            <a:picLocks noChangeAspect="1"/>
          </p:cNvPicPr>
          <p:nvPr/>
        </p:nvPicPr>
        <p:blipFill>
          <a:blip r:embed="rId4"/>
          <a:stretch>
            <a:fillRect/>
          </a:stretch>
        </p:blipFill>
        <p:spPr>
          <a:xfrm>
            <a:off x="6095992" y="3133813"/>
            <a:ext cx="1282023" cy="1074857"/>
          </a:xfrm>
          <a:prstGeom prst="rect">
            <a:avLst/>
          </a:prstGeom>
        </p:spPr>
      </p:pic>
      <p:pic>
        <p:nvPicPr>
          <p:cNvPr id="15" name="図 14">
            <a:extLst>
              <a:ext uri="{FF2B5EF4-FFF2-40B4-BE49-F238E27FC236}">
                <a16:creationId xmlns:a16="http://schemas.microsoft.com/office/drawing/2014/main" id="{2A96A339-F730-82C1-D019-2A3469F09005}"/>
              </a:ext>
            </a:extLst>
          </p:cNvPr>
          <p:cNvPicPr>
            <a:picLocks noChangeAspect="1"/>
          </p:cNvPicPr>
          <p:nvPr/>
        </p:nvPicPr>
        <p:blipFill>
          <a:blip r:embed="rId4"/>
          <a:stretch>
            <a:fillRect/>
          </a:stretch>
        </p:blipFill>
        <p:spPr>
          <a:xfrm>
            <a:off x="7470728" y="3133813"/>
            <a:ext cx="1282023" cy="1074857"/>
          </a:xfrm>
          <a:prstGeom prst="rect">
            <a:avLst/>
          </a:prstGeom>
        </p:spPr>
      </p:pic>
      <p:pic>
        <p:nvPicPr>
          <p:cNvPr id="16" name="図 15">
            <a:extLst>
              <a:ext uri="{FF2B5EF4-FFF2-40B4-BE49-F238E27FC236}">
                <a16:creationId xmlns:a16="http://schemas.microsoft.com/office/drawing/2014/main" id="{7DF45599-5D2D-ACE9-EDBD-0FA2427D86B3}"/>
              </a:ext>
            </a:extLst>
          </p:cNvPr>
          <p:cNvPicPr>
            <a:picLocks noChangeAspect="1"/>
          </p:cNvPicPr>
          <p:nvPr/>
        </p:nvPicPr>
        <p:blipFill>
          <a:blip r:embed="rId4"/>
          <a:stretch>
            <a:fillRect/>
          </a:stretch>
        </p:blipFill>
        <p:spPr>
          <a:xfrm>
            <a:off x="8845464" y="3133812"/>
            <a:ext cx="1282023" cy="1074857"/>
          </a:xfrm>
          <a:prstGeom prst="rect">
            <a:avLst/>
          </a:prstGeom>
        </p:spPr>
      </p:pic>
      <p:sp>
        <p:nvSpPr>
          <p:cNvPr id="19" name="正方形/長方形 18">
            <a:extLst>
              <a:ext uri="{FF2B5EF4-FFF2-40B4-BE49-F238E27FC236}">
                <a16:creationId xmlns:a16="http://schemas.microsoft.com/office/drawing/2014/main" id="{EDB50A00-F611-44D5-FB27-97A37C0EB769}"/>
              </a:ext>
            </a:extLst>
          </p:cNvPr>
          <p:cNvSpPr/>
          <p:nvPr/>
        </p:nvSpPr>
        <p:spPr>
          <a:xfrm>
            <a:off x="2390191" y="1719993"/>
            <a:ext cx="202940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コンテンツ プレースホルダー 2">
            <a:extLst>
              <a:ext uri="{FF2B5EF4-FFF2-40B4-BE49-F238E27FC236}">
                <a16:creationId xmlns:a16="http://schemas.microsoft.com/office/drawing/2014/main" id="{518CDAD2-2105-3A11-F881-E1B06A3F7212}"/>
              </a:ext>
            </a:extLst>
          </p:cNvPr>
          <p:cNvSpPr txBox="1">
            <a:spLocks/>
          </p:cNvSpPr>
          <p:nvPr/>
        </p:nvSpPr>
        <p:spPr>
          <a:xfrm>
            <a:off x="2383956" y="1791991"/>
            <a:ext cx="202940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少数の教授者</a:t>
            </a:r>
            <a:endParaRPr lang="en-US" altLang="ja-JP" sz="2000" b="1" dirty="0">
              <a:latin typeface="Yu Gothic" panose="020B0400000000000000" pitchFamily="34" charset="-128"/>
              <a:ea typeface="Yu Gothic" panose="020B0400000000000000" pitchFamily="34" charset="-128"/>
            </a:endParaRPr>
          </a:p>
        </p:txBody>
      </p:sp>
      <p:sp>
        <p:nvSpPr>
          <p:cNvPr id="21" name="正方形/長方形 20">
            <a:extLst>
              <a:ext uri="{FF2B5EF4-FFF2-40B4-BE49-F238E27FC236}">
                <a16:creationId xmlns:a16="http://schemas.microsoft.com/office/drawing/2014/main" id="{BF7B2E51-FC3B-B48F-8AF6-DCE789B690D0}"/>
              </a:ext>
            </a:extLst>
          </p:cNvPr>
          <p:cNvSpPr/>
          <p:nvPr/>
        </p:nvSpPr>
        <p:spPr>
          <a:xfrm>
            <a:off x="7091145" y="1719993"/>
            <a:ext cx="2029409" cy="540748"/>
          </a:xfrm>
          <a:prstGeom prst="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コンテンツ プレースホルダー 2">
            <a:extLst>
              <a:ext uri="{FF2B5EF4-FFF2-40B4-BE49-F238E27FC236}">
                <a16:creationId xmlns:a16="http://schemas.microsoft.com/office/drawing/2014/main" id="{06D56751-3999-4BF0-1F21-22E6E6DA1565}"/>
              </a:ext>
            </a:extLst>
          </p:cNvPr>
          <p:cNvSpPr txBox="1">
            <a:spLocks/>
          </p:cNvSpPr>
          <p:nvPr/>
        </p:nvSpPr>
        <p:spPr>
          <a:xfrm>
            <a:off x="7084910" y="1791991"/>
            <a:ext cx="2029409" cy="452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000" b="1">
                <a:latin typeface="Yu Gothic" panose="020B0400000000000000" pitchFamily="34" charset="-128"/>
                <a:ea typeface="Yu Gothic" panose="020B0400000000000000" pitchFamily="34" charset="-128"/>
              </a:rPr>
              <a:t>多数の学習者</a:t>
            </a:r>
            <a:endParaRPr lang="en-US" altLang="ja-JP" sz="2000" b="1" dirty="0">
              <a:latin typeface="Yu Gothic" panose="020B0400000000000000" pitchFamily="34" charset="-128"/>
              <a:ea typeface="Yu Gothic" panose="020B0400000000000000" pitchFamily="34" charset="-128"/>
            </a:endParaRPr>
          </a:p>
        </p:txBody>
      </p:sp>
      <p:grpSp>
        <p:nvGrpSpPr>
          <p:cNvPr id="30" name="グループ化 29">
            <a:extLst>
              <a:ext uri="{FF2B5EF4-FFF2-40B4-BE49-F238E27FC236}">
                <a16:creationId xmlns:a16="http://schemas.microsoft.com/office/drawing/2014/main" id="{59E19434-19CC-FDB5-0C27-C1CB77D223B9}"/>
              </a:ext>
            </a:extLst>
          </p:cNvPr>
          <p:cNvGrpSpPr/>
          <p:nvPr/>
        </p:nvGrpSpPr>
        <p:grpSpPr>
          <a:xfrm>
            <a:off x="451557" y="163454"/>
            <a:ext cx="2486626" cy="276236"/>
            <a:chOff x="1047553" y="1885269"/>
            <a:chExt cx="2345100" cy="241705"/>
          </a:xfrm>
        </p:grpSpPr>
        <p:sp>
          <p:nvSpPr>
            <p:cNvPr id="31" name="フリーフォーム 30">
              <a:extLst>
                <a:ext uri="{FF2B5EF4-FFF2-40B4-BE49-F238E27FC236}">
                  <a16:creationId xmlns:a16="http://schemas.microsoft.com/office/drawing/2014/main" id="{67B5693D-F568-4A66-36E4-3425CE5D20B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3319098D-0872-F178-715F-6CFCD95075D0}"/>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3" name="フリーフォーム 32">
            <a:extLst>
              <a:ext uri="{FF2B5EF4-FFF2-40B4-BE49-F238E27FC236}">
                <a16:creationId xmlns:a16="http://schemas.microsoft.com/office/drawing/2014/main" id="{4E146D27-A82C-DCEB-B387-1202B01DEA4A}"/>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4" name="フリーフォーム 33">
            <a:extLst>
              <a:ext uri="{FF2B5EF4-FFF2-40B4-BE49-F238E27FC236}">
                <a16:creationId xmlns:a16="http://schemas.microsoft.com/office/drawing/2014/main" id="{2AF73CD5-33CC-72C5-7AB3-F7D2EA35F6BF}"/>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5BB9F080-2541-71ED-A30D-A5A8AA2CA3B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6" name="フリーフォーム 35">
            <a:extLst>
              <a:ext uri="{FF2B5EF4-FFF2-40B4-BE49-F238E27FC236}">
                <a16:creationId xmlns:a16="http://schemas.microsoft.com/office/drawing/2014/main" id="{23ED769D-59C2-F390-2D2E-6112FECC5687}"/>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7" name="フリーフォーム 36">
            <a:extLst>
              <a:ext uri="{FF2B5EF4-FFF2-40B4-BE49-F238E27FC236}">
                <a16:creationId xmlns:a16="http://schemas.microsoft.com/office/drawing/2014/main" id="{0A338222-01B0-4FF3-7D9A-E640A26D78C4}"/>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850995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7-1. </a:t>
            </a:r>
            <a:r>
              <a:rPr lang="ja-JP" altLang="en-US" sz="2800" b="1">
                <a:solidFill>
                  <a:schemeClr val="bg1"/>
                </a:solidFill>
                <a:latin typeface="Yu Gothic" panose="020B0400000000000000" pitchFamily="34" charset="-128"/>
                <a:ea typeface="Yu Gothic" panose="020B0400000000000000" pitchFamily="34" charset="-128"/>
              </a:rPr>
              <a:t>まとめ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6" name="正方形/長方形 5">
            <a:extLst>
              <a:ext uri="{FF2B5EF4-FFF2-40B4-BE49-F238E27FC236}">
                <a16:creationId xmlns:a16="http://schemas.microsoft.com/office/drawing/2014/main" id="{D014A4B7-6348-847D-0648-1964D7E43E24}"/>
              </a:ext>
            </a:extLst>
          </p:cNvPr>
          <p:cNvSpPr/>
          <p:nvPr/>
        </p:nvSpPr>
        <p:spPr>
          <a:xfrm>
            <a:off x="578475" y="1684523"/>
            <a:ext cx="11035048" cy="2566010"/>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9A1CFF4-0BBB-764F-6A2F-3A57BB2970B7}"/>
              </a:ext>
            </a:extLst>
          </p:cNvPr>
          <p:cNvSpPr txBox="1"/>
          <p:nvPr/>
        </p:nvSpPr>
        <p:spPr>
          <a:xfrm>
            <a:off x="4182654" y="1366584"/>
            <a:ext cx="3826690" cy="523220"/>
          </a:xfrm>
          <a:prstGeom prst="rect">
            <a:avLst/>
          </a:prstGeom>
          <a:solidFill>
            <a:schemeClr val="bg1"/>
          </a:solid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  </a:t>
            </a:r>
            <a:r>
              <a:rPr kumimoji="1" lang="ja-JP" altLang="en-US" sz="2800" b="1">
                <a:solidFill>
                  <a:srgbClr val="629299"/>
                </a:solidFill>
                <a:latin typeface="Yu Gothic" panose="020B0400000000000000" pitchFamily="34" charset="-128"/>
                <a:ea typeface="Yu Gothic" panose="020B0400000000000000" pitchFamily="34" charset="-128"/>
              </a:rPr>
              <a:t>本研究のアプローチ</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pic>
        <p:nvPicPr>
          <p:cNvPr id="13" name="図 12">
            <a:extLst>
              <a:ext uri="{FF2B5EF4-FFF2-40B4-BE49-F238E27FC236}">
                <a16:creationId xmlns:a16="http://schemas.microsoft.com/office/drawing/2014/main" id="{387633C9-9106-0FC5-6A2E-963000B381C9}"/>
              </a:ext>
            </a:extLst>
          </p:cNvPr>
          <p:cNvPicPr>
            <a:picLocks noChangeAspect="1"/>
          </p:cNvPicPr>
          <p:nvPr/>
        </p:nvPicPr>
        <p:blipFill>
          <a:blip r:embed="rId3"/>
          <a:stretch>
            <a:fillRect/>
          </a:stretch>
        </p:blipFill>
        <p:spPr>
          <a:xfrm rot="5400000">
            <a:off x="2121331" y="1787336"/>
            <a:ext cx="988572" cy="1644306"/>
          </a:xfrm>
          <a:prstGeom prst="rect">
            <a:avLst/>
          </a:prstGeom>
        </p:spPr>
      </p:pic>
      <p:sp>
        <p:nvSpPr>
          <p:cNvPr id="14" name="テキスト ボックス 13">
            <a:extLst>
              <a:ext uri="{FF2B5EF4-FFF2-40B4-BE49-F238E27FC236}">
                <a16:creationId xmlns:a16="http://schemas.microsoft.com/office/drawing/2014/main" id="{A9779874-70F4-8CCF-BCA3-43D84BD22241}"/>
              </a:ext>
            </a:extLst>
          </p:cNvPr>
          <p:cNvSpPr txBox="1"/>
          <p:nvPr/>
        </p:nvSpPr>
        <p:spPr>
          <a:xfrm>
            <a:off x="860446" y="3391671"/>
            <a:ext cx="3416320" cy="646331"/>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プログラムの構造に着目した</a:t>
            </a:r>
            <a:endParaRPr kumimoji="1" lang="en-US" altLang="ja-JP" b="1" dirty="0">
              <a:latin typeface="Yu Gothic" panose="020B0400000000000000" pitchFamily="34" charset="-128"/>
              <a:ea typeface="Yu Gothic" panose="020B0400000000000000" pitchFamily="34" charset="-128"/>
            </a:endParaRPr>
          </a:p>
          <a:p>
            <a:pPr algn="ctr"/>
            <a:r>
              <a:rPr lang="ja-JP" altLang="en-US" b="1">
                <a:latin typeface="Yu Gothic" panose="020B0400000000000000" pitchFamily="34" charset="-128"/>
                <a:ea typeface="Yu Gothic" panose="020B0400000000000000" pitchFamily="34" charset="-128"/>
              </a:rPr>
              <a:t>ソースコードの</a:t>
            </a:r>
            <a:r>
              <a:rPr kumimoji="1" lang="ja-JP" altLang="en-US" b="1">
                <a:latin typeface="Yu Gothic" panose="020B0400000000000000" pitchFamily="34" charset="-128"/>
                <a:ea typeface="Yu Gothic" panose="020B0400000000000000" pitchFamily="34" charset="-128"/>
              </a:rPr>
              <a:t>クラスタリング</a:t>
            </a:r>
          </a:p>
        </p:txBody>
      </p:sp>
      <p:sp>
        <p:nvSpPr>
          <p:cNvPr id="22" name="右矢印 21">
            <a:extLst>
              <a:ext uri="{FF2B5EF4-FFF2-40B4-BE49-F238E27FC236}">
                <a16:creationId xmlns:a16="http://schemas.microsoft.com/office/drawing/2014/main" id="{7023135F-CE4D-7D28-8573-CAA95936C885}"/>
              </a:ext>
            </a:extLst>
          </p:cNvPr>
          <p:cNvSpPr/>
          <p:nvPr/>
        </p:nvSpPr>
        <p:spPr>
          <a:xfrm>
            <a:off x="4478211" y="2649140"/>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B731702-6EB3-E2DD-B2A4-F061F2EF2528}"/>
              </a:ext>
            </a:extLst>
          </p:cNvPr>
          <p:cNvSpPr txBox="1"/>
          <p:nvPr/>
        </p:nvSpPr>
        <p:spPr>
          <a:xfrm>
            <a:off x="5555087" y="3668670"/>
            <a:ext cx="1569660"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解法別に分類</a:t>
            </a:r>
          </a:p>
        </p:txBody>
      </p:sp>
      <p:sp>
        <p:nvSpPr>
          <p:cNvPr id="24" name="円/楕円 23">
            <a:extLst>
              <a:ext uri="{FF2B5EF4-FFF2-40B4-BE49-F238E27FC236}">
                <a16:creationId xmlns:a16="http://schemas.microsoft.com/office/drawing/2014/main" id="{D3355DA5-666B-73A4-76E5-4511FB549205}"/>
              </a:ext>
            </a:extLst>
          </p:cNvPr>
          <p:cNvSpPr/>
          <p:nvPr/>
        </p:nvSpPr>
        <p:spPr>
          <a:xfrm>
            <a:off x="5192536" y="1995526"/>
            <a:ext cx="1147381" cy="784769"/>
          </a:xfrm>
          <a:prstGeom prst="ellipse">
            <a:avLst/>
          </a:prstGeom>
          <a:solidFill>
            <a:srgbClr val="FF0000">
              <a:alpha val="30196"/>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89BFD7E0-C122-0167-DC43-EC9190D9B00B}"/>
              </a:ext>
            </a:extLst>
          </p:cNvPr>
          <p:cNvSpPr/>
          <p:nvPr/>
        </p:nvSpPr>
        <p:spPr>
          <a:xfrm rot="19878993">
            <a:off x="6534437" y="2148363"/>
            <a:ext cx="968391" cy="631496"/>
          </a:xfrm>
          <a:prstGeom prst="ellipse">
            <a:avLst/>
          </a:prstGeom>
          <a:solidFill>
            <a:srgbClr val="00B0F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EA8808A2-F943-81BB-09D4-DBC7BCD96CC0}"/>
              </a:ext>
            </a:extLst>
          </p:cNvPr>
          <p:cNvSpPr/>
          <p:nvPr/>
        </p:nvSpPr>
        <p:spPr>
          <a:xfrm rot="654589">
            <a:off x="5847839" y="2756358"/>
            <a:ext cx="1005868" cy="784769"/>
          </a:xfrm>
          <a:prstGeom prst="ellipse">
            <a:avLst/>
          </a:prstGeom>
          <a:solidFill>
            <a:srgbClr val="00B05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A9CE368-6BF3-8AEB-0009-E3A3B7CACAD4}"/>
              </a:ext>
            </a:extLst>
          </p:cNvPr>
          <p:cNvSpPr txBox="1"/>
          <p:nvPr/>
        </p:nvSpPr>
        <p:spPr>
          <a:xfrm>
            <a:off x="8146079" y="3668670"/>
            <a:ext cx="3185487"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その中で論理エラー</a:t>
            </a:r>
            <a:r>
              <a:rPr kumimoji="1" lang="ja-JP" altLang="en-US" b="1">
                <a:latin typeface="Yu Gothic" panose="020B0400000000000000" pitchFamily="34" charset="-128"/>
                <a:ea typeface="Yu Gothic" panose="020B0400000000000000" pitchFamily="34" charset="-128"/>
              </a:rPr>
              <a:t>別に分類</a:t>
            </a:r>
          </a:p>
        </p:txBody>
      </p:sp>
      <p:sp>
        <p:nvSpPr>
          <p:cNvPr id="28" name="右矢印 27">
            <a:extLst>
              <a:ext uri="{FF2B5EF4-FFF2-40B4-BE49-F238E27FC236}">
                <a16:creationId xmlns:a16="http://schemas.microsoft.com/office/drawing/2014/main" id="{3BDE47A7-36A8-2EFB-92B2-0A717E29AA9A}"/>
              </a:ext>
            </a:extLst>
          </p:cNvPr>
          <p:cNvSpPr/>
          <p:nvPr/>
        </p:nvSpPr>
        <p:spPr>
          <a:xfrm>
            <a:off x="7845815" y="2609488"/>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7B71E88F-BD93-2FE2-FB05-B085861B8517}"/>
              </a:ext>
            </a:extLst>
          </p:cNvPr>
          <p:cNvSpPr/>
          <p:nvPr/>
        </p:nvSpPr>
        <p:spPr>
          <a:xfrm>
            <a:off x="8697130" y="2203244"/>
            <a:ext cx="2115420" cy="1348361"/>
          </a:xfrm>
          <a:prstGeom prst="ellipse">
            <a:avLst/>
          </a:prstGeom>
          <a:solidFill>
            <a:srgbClr val="FF0000">
              <a:alpha val="29804"/>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9605D57-1E77-2EF7-E65F-8EADAB9167A6}"/>
              </a:ext>
            </a:extLst>
          </p:cNvPr>
          <p:cNvSpPr txBox="1"/>
          <p:nvPr/>
        </p:nvSpPr>
        <p:spPr>
          <a:xfrm>
            <a:off x="5395378" y="2203244"/>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1" name="テキスト ボックス 30">
            <a:extLst>
              <a:ext uri="{FF2B5EF4-FFF2-40B4-BE49-F238E27FC236}">
                <a16:creationId xmlns:a16="http://schemas.microsoft.com/office/drawing/2014/main" id="{69A08BBC-C520-CE07-09C3-274A7758F200}"/>
              </a:ext>
            </a:extLst>
          </p:cNvPr>
          <p:cNvSpPr txBox="1"/>
          <p:nvPr/>
        </p:nvSpPr>
        <p:spPr>
          <a:xfrm>
            <a:off x="6654619" y="2286616"/>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2</a:t>
            </a:r>
            <a:endParaRPr kumimoji="1" lang="en-US" altLang="ja-JP" b="1" dirty="0">
              <a:latin typeface="Yu Gothic" panose="020B0400000000000000" pitchFamily="34" charset="-128"/>
              <a:ea typeface="Yu Gothic" panose="020B0400000000000000" pitchFamily="34" charset="-128"/>
            </a:endParaRPr>
          </a:p>
        </p:txBody>
      </p:sp>
      <p:sp>
        <p:nvSpPr>
          <p:cNvPr id="32" name="テキスト ボックス 31">
            <a:extLst>
              <a:ext uri="{FF2B5EF4-FFF2-40B4-BE49-F238E27FC236}">
                <a16:creationId xmlns:a16="http://schemas.microsoft.com/office/drawing/2014/main" id="{AFD426CA-01ED-DAC4-5117-44B69C728526}"/>
              </a:ext>
            </a:extLst>
          </p:cNvPr>
          <p:cNvSpPr txBox="1"/>
          <p:nvPr/>
        </p:nvSpPr>
        <p:spPr>
          <a:xfrm>
            <a:off x="5961437" y="2957875"/>
            <a:ext cx="77938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lang="en-US" altLang="ja-JP" b="1" dirty="0">
                <a:latin typeface="Yu Gothic" panose="020B0400000000000000" pitchFamily="34" charset="-128"/>
                <a:ea typeface="Yu Gothic" panose="020B0400000000000000" pitchFamily="34" charset="-128"/>
              </a:rPr>
              <a:t>3</a:t>
            </a:r>
            <a:endParaRPr kumimoji="1" lang="ja-JP" altLang="en-US" b="1">
              <a:latin typeface="Yu Gothic" panose="020B0400000000000000" pitchFamily="34" charset="-128"/>
              <a:ea typeface="Yu Gothic" panose="020B0400000000000000" pitchFamily="34" charset="-128"/>
            </a:endParaRPr>
          </a:p>
        </p:txBody>
      </p:sp>
      <p:sp>
        <p:nvSpPr>
          <p:cNvPr id="33" name="テキスト ボックス 32">
            <a:extLst>
              <a:ext uri="{FF2B5EF4-FFF2-40B4-BE49-F238E27FC236}">
                <a16:creationId xmlns:a16="http://schemas.microsoft.com/office/drawing/2014/main" id="{14FB8D3D-7C3E-2F00-ECC2-60905A2FC793}"/>
              </a:ext>
            </a:extLst>
          </p:cNvPr>
          <p:cNvSpPr txBox="1"/>
          <p:nvPr/>
        </p:nvSpPr>
        <p:spPr>
          <a:xfrm>
            <a:off x="9335691" y="1836834"/>
            <a:ext cx="774571" cy="369332"/>
          </a:xfrm>
          <a:prstGeom prst="rect">
            <a:avLst/>
          </a:prstGeom>
          <a:noFill/>
        </p:spPr>
        <p:txBody>
          <a:bodyPr wrap="none" rtlCol="0">
            <a:spAutoFit/>
          </a:bodyPr>
          <a:lstStyle/>
          <a:p>
            <a:r>
              <a:rPr kumimoji="1" lang="ja-JP" altLang="en-US" b="1">
                <a:latin typeface="Yu Gothic" panose="020B0400000000000000" pitchFamily="34" charset="-128"/>
                <a:ea typeface="Yu Gothic" panose="020B0400000000000000" pitchFamily="34" charset="-128"/>
              </a:rPr>
              <a:t>解法</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4" name="円/楕円 33">
            <a:extLst>
              <a:ext uri="{FF2B5EF4-FFF2-40B4-BE49-F238E27FC236}">
                <a16:creationId xmlns:a16="http://schemas.microsoft.com/office/drawing/2014/main" id="{FCC2798F-7E3B-148E-0AA3-59B5C53A4912}"/>
              </a:ext>
            </a:extLst>
          </p:cNvPr>
          <p:cNvSpPr/>
          <p:nvPr/>
        </p:nvSpPr>
        <p:spPr>
          <a:xfrm>
            <a:off x="8812514" y="2441753"/>
            <a:ext cx="951946" cy="72518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DA7AF8E-6A4D-F6B6-FC45-4C510A5D6D4B}"/>
              </a:ext>
            </a:extLst>
          </p:cNvPr>
          <p:cNvSpPr/>
          <p:nvPr/>
        </p:nvSpPr>
        <p:spPr>
          <a:xfrm>
            <a:off x="9822727" y="2465526"/>
            <a:ext cx="925945" cy="82515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E6E9687-C673-D920-E1CF-7F2ECED602B1}"/>
              </a:ext>
            </a:extLst>
          </p:cNvPr>
          <p:cNvSpPr txBox="1"/>
          <p:nvPr/>
        </p:nvSpPr>
        <p:spPr>
          <a:xfrm>
            <a:off x="8796605" y="2619679"/>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kumimoji="1" lang="en-US" altLang="ja-JP" b="1" dirty="0">
                <a:latin typeface="Yu Gothic" panose="020B0400000000000000" pitchFamily="34" charset="-128"/>
                <a:ea typeface="Yu Gothic" panose="020B0400000000000000" pitchFamily="34" charset="-128"/>
              </a:rPr>
              <a:t>1</a:t>
            </a:r>
            <a:endParaRPr kumimoji="1" lang="ja-JP" altLang="en-US" b="1">
              <a:latin typeface="Yu Gothic" panose="020B0400000000000000" pitchFamily="34" charset="-128"/>
              <a:ea typeface="Yu Gothic" panose="020B0400000000000000" pitchFamily="34" charset="-128"/>
            </a:endParaRPr>
          </a:p>
        </p:txBody>
      </p:sp>
      <p:sp>
        <p:nvSpPr>
          <p:cNvPr id="37" name="テキスト ボックス 36">
            <a:extLst>
              <a:ext uri="{FF2B5EF4-FFF2-40B4-BE49-F238E27FC236}">
                <a16:creationId xmlns:a16="http://schemas.microsoft.com/office/drawing/2014/main" id="{D0A9B180-A9F0-ED23-606A-E3DFF5428899}"/>
              </a:ext>
            </a:extLst>
          </p:cNvPr>
          <p:cNvSpPr txBox="1"/>
          <p:nvPr/>
        </p:nvSpPr>
        <p:spPr>
          <a:xfrm>
            <a:off x="9780592" y="2708669"/>
            <a:ext cx="1010213" cy="369332"/>
          </a:xfrm>
          <a:prstGeom prst="rect">
            <a:avLst/>
          </a:prstGeom>
          <a:noFill/>
        </p:spPr>
        <p:txBody>
          <a:bodyPr wrap="none" rtlCol="0">
            <a:spAutoFit/>
          </a:bodyPr>
          <a:lstStyle/>
          <a:p>
            <a:r>
              <a:rPr lang="ja-JP" altLang="en-US" b="1">
                <a:latin typeface="Yu Gothic" panose="020B0400000000000000" pitchFamily="34" charset="-128"/>
                <a:ea typeface="Yu Gothic" panose="020B0400000000000000" pitchFamily="34" charset="-128"/>
              </a:rPr>
              <a:t>エラー</a:t>
            </a:r>
            <a:r>
              <a:rPr lang="en-US" altLang="ja-JP" b="1" dirty="0">
                <a:latin typeface="Yu Gothic" panose="020B0400000000000000" pitchFamily="34" charset="-128"/>
                <a:ea typeface="Yu Gothic" panose="020B0400000000000000" pitchFamily="34" charset="-128"/>
              </a:rPr>
              <a:t>2</a:t>
            </a:r>
            <a:endParaRPr kumimoji="1" lang="ja-JP" altLang="en-US" b="1">
              <a:latin typeface="Yu Gothic" panose="020B0400000000000000" pitchFamily="34" charset="-128"/>
              <a:ea typeface="Yu Gothic" panose="020B0400000000000000" pitchFamily="34" charset="-128"/>
            </a:endParaRPr>
          </a:p>
        </p:txBody>
      </p:sp>
      <p:sp>
        <p:nvSpPr>
          <p:cNvPr id="38" name="正方形/長方形 37">
            <a:extLst>
              <a:ext uri="{FF2B5EF4-FFF2-40B4-BE49-F238E27FC236}">
                <a16:creationId xmlns:a16="http://schemas.microsoft.com/office/drawing/2014/main" id="{FE6E9839-AE17-0160-447C-90CD302DC324}"/>
              </a:ext>
            </a:extLst>
          </p:cNvPr>
          <p:cNvSpPr/>
          <p:nvPr/>
        </p:nvSpPr>
        <p:spPr>
          <a:xfrm>
            <a:off x="578476" y="4998013"/>
            <a:ext cx="11035048" cy="101291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198D828B-7BE3-8D49-E5EC-10D7CB3E245D}"/>
              </a:ext>
            </a:extLst>
          </p:cNvPr>
          <p:cNvSpPr txBox="1">
            <a:spLocks/>
          </p:cNvSpPr>
          <p:nvPr/>
        </p:nvSpPr>
        <p:spPr>
          <a:xfrm>
            <a:off x="578475" y="5311120"/>
            <a:ext cx="11035049" cy="6227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新規の学習者の論理エラーを</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解法を考慮した上で</a:t>
            </a:r>
            <a:r>
              <a:rPr lang="en-US" altLang="ja-JP" b="1" dirty="0">
                <a:latin typeface="Yu Gothic" panose="020B0400000000000000" pitchFamily="34" charset="-128"/>
                <a:ea typeface="Yu Gothic" panose="020B0400000000000000" pitchFamily="34" charset="-128"/>
              </a:rPr>
              <a:t> </a:t>
            </a:r>
            <a:r>
              <a:rPr lang="en-US" altLang="ja-JP" b="1" u="sng" dirty="0">
                <a:latin typeface="Yu Gothic" panose="020B0400000000000000" pitchFamily="34" charset="-128"/>
                <a:ea typeface="Yu Gothic" panose="020B0400000000000000" pitchFamily="34" charset="-128"/>
              </a:rPr>
              <a:t>7 </a:t>
            </a:r>
            <a:r>
              <a:rPr lang="ja-JP" altLang="en-US" b="1" u="sng">
                <a:latin typeface="Yu Gothic" panose="020B0400000000000000" pitchFamily="34" charset="-128"/>
                <a:ea typeface="Yu Gothic" panose="020B0400000000000000" pitchFamily="34" charset="-128"/>
              </a:rPr>
              <a:t>割程の精度</a:t>
            </a:r>
            <a:r>
              <a:rPr lang="ja-JP" altLang="en-US" b="1">
                <a:latin typeface="Yu Gothic" panose="020B0400000000000000" pitchFamily="34" charset="-128"/>
                <a:ea typeface="Yu Gothic" panose="020B0400000000000000" pitchFamily="34" charset="-128"/>
              </a:rPr>
              <a:t>で推定可能</a:t>
            </a: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p:txBody>
      </p:sp>
      <p:sp>
        <p:nvSpPr>
          <p:cNvPr id="41" name="テキスト ボックス 40">
            <a:extLst>
              <a:ext uri="{FF2B5EF4-FFF2-40B4-BE49-F238E27FC236}">
                <a16:creationId xmlns:a16="http://schemas.microsoft.com/office/drawing/2014/main" id="{24E24220-053D-5854-6467-58BD0A685E4D}"/>
              </a:ext>
            </a:extLst>
          </p:cNvPr>
          <p:cNvSpPr txBox="1"/>
          <p:nvPr/>
        </p:nvSpPr>
        <p:spPr>
          <a:xfrm>
            <a:off x="5439407" y="4685526"/>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結果</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42" name="右矢印 41">
            <a:extLst>
              <a:ext uri="{FF2B5EF4-FFF2-40B4-BE49-F238E27FC236}">
                <a16:creationId xmlns:a16="http://schemas.microsoft.com/office/drawing/2014/main" id="{09E39385-7239-26AB-C0B9-F6953BE6C294}"/>
              </a:ext>
            </a:extLst>
          </p:cNvPr>
          <p:cNvSpPr/>
          <p:nvPr/>
        </p:nvSpPr>
        <p:spPr>
          <a:xfrm rot="5400000">
            <a:off x="6007391" y="4301807"/>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日付プレースホルダー 4">
            <a:extLst>
              <a:ext uri="{FF2B5EF4-FFF2-40B4-BE49-F238E27FC236}">
                <a16:creationId xmlns:a16="http://schemas.microsoft.com/office/drawing/2014/main" id="{D18F5CDF-080D-C614-4C0B-8BF27362E9A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B1773BC2-B8E0-BAC9-E557-B471B1F84B5C}"/>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50</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8" name="フッター プレースホルダー 6">
            <a:extLst>
              <a:ext uri="{FF2B5EF4-FFF2-40B4-BE49-F238E27FC236}">
                <a16:creationId xmlns:a16="http://schemas.microsoft.com/office/drawing/2014/main" id="{AE4F16B0-53AD-D461-3DDB-B3858BF3D1AB}"/>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7" name="グループ化 6">
            <a:extLst>
              <a:ext uri="{FF2B5EF4-FFF2-40B4-BE49-F238E27FC236}">
                <a16:creationId xmlns:a16="http://schemas.microsoft.com/office/drawing/2014/main" id="{5E49857E-EE9A-45BB-202E-A3A99A533165}"/>
              </a:ext>
            </a:extLst>
          </p:cNvPr>
          <p:cNvGrpSpPr/>
          <p:nvPr/>
        </p:nvGrpSpPr>
        <p:grpSpPr>
          <a:xfrm>
            <a:off x="451557" y="163454"/>
            <a:ext cx="2486626" cy="276236"/>
            <a:chOff x="1047553" y="1885269"/>
            <a:chExt cx="2345100" cy="241705"/>
          </a:xfrm>
          <a:solidFill>
            <a:srgbClr val="C2D3D0"/>
          </a:solidFill>
        </p:grpSpPr>
        <p:sp>
          <p:nvSpPr>
            <p:cNvPr id="9" name="フリーフォーム 8">
              <a:extLst>
                <a:ext uri="{FF2B5EF4-FFF2-40B4-BE49-F238E27FC236}">
                  <a16:creationId xmlns:a16="http://schemas.microsoft.com/office/drawing/2014/main" id="{2996E916-F2D8-83B3-809B-965261A2E3A8}"/>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10" name="フリーフォーム 9">
              <a:extLst>
                <a:ext uri="{FF2B5EF4-FFF2-40B4-BE49-F238E27FC236}">
                  <a16:creationId xmlns:a16="http://schemas.microsoft.com/office/drawing/2014/main" id="{3AB2D8C8-D141-8E88-222B-266AFF8817CC}"/>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12" name="フリーフォーム 11">
            <a:extLst>
              <a:ext uri="{FF2B5EF4-FFF2-40B4-BE49-F238E27FC236}">
                <a16:creationId xmlns:a16="http://schemas.microsoft.com/office/drawing/2014/main" id="{3129F0EB-C5A7-6831-85A6-1D17E2F98B89}"/>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15" name="フリーフォーム 14">
            <a:extLst>
              <a:ext uri="{FF2B5EF4-FFF2-40B4-BE49-F238E27FC236}">
                <a16:creationId xmlns:a16="http://schemas.microsoft.com/office/drawing/2014/main" id="{2B8D6758-0A9F-4EBE-A61A-226CBA12E5F1}"/>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16" name="フリーフォーム 15">
            <a:extLst>
              <a:ext uri="{FF2B5EF4-FFF2-40B4-BE49-F238E27FC236}">
                <a16:creationId xmlns:a16="http://schemas.microsoft.com/office/drawing/2014/main" id="{C6D37B98-0D21-BC09-AE42-55DFD4FE413A}"/>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17" name="フリーフォーム 16">
            <a:extLst>
              <a:ext uri="{FF2B5EF4-FFF2-40B4-BE49-F238E27FC236}">
                <a16:creationId xmlns:a16="http://schemas.microsoft.com/office/drawing/2014/main" id="{BA6E0BF5-4DAA-0F83-1DC1-C1ABB070849A}"/>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18" name="フリーフォーム 17">
            <a:extLst>
              <a:ext uri="{FF2B5EF4-FFF2-40B4-BE49-F238E27FC236}">
                <a16:creationId xmlns:a16="http://schemas.microsoft.com/office/drawing/2014/main" id="{C0B08D82-4FDD-A3EE-6CC2-B42E9E85F2C2}"/>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061419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7-1. </a:t>
            </a:r>
            <a:r>
              <a:rPr lang="ja-JP" altLang="en-US" sz="2800" b="1">
                <a:solidFill>
                  <a:schemeClr val="bg1"/>
                </a:solidFill>
                <a:latin typeface="Yu Gothic" panose="020B0400000000000000" pitchFamily="34" charset="-128"/>
                <a:ea typeface="Yu Gothic" panose="020B0400000000000000" pitchFamily="34" charset="-128"/>
              </a:rPr>
              <a:t>まとめ</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8" name="正方形/長方形 37">
            <a:extLst>
              <a:ext uri="{FF2B5EF4-FFF2-40B4-BE49-F238E27FC236}">
                <a16:creationId xmlns:a16="http://schemas.microsoft.com/office/drawing/2014/main" id="{FE6E9839-AE17-0160-447C-90CD302DC324}"/>
              </a:ext>
            </a:extLst>
          </p:cNvPr>
          <p:cNvSpPr/>
          <p:nvPr/>
        </p:nvSpPr>
        <p:spPr>
          <a:xfrm>
            <a:off x="578475" y="4010986"/>
            <a:ext cx="11035048" cy="1012919"/>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コンテンツ プレースホルダー 2">
            <a:extLst>
              <a:ext uri="{FF2B5EF4-FFF2-40B4-BE49-F238E27FC236}">
                <a16:creationId xmlns:a16="http://schemas.microsoft.com/office/drawing/2014/main" id="{198D828B-7BE3-8D49-E5EC-10D7CB3E245D}"/>
              </a:ext>
            </a:extLst>
          </p:cNvPr>
          <p:cNvSpPr txBox="1">
            <a:spLocks/>
          </p:cNvSpPr>
          <p:nvPr/>
        </p:nvSpPr>
        <p:spPr>
          <a:xfrm>
            <a:off x="578474" y="4382683"/>
            <a:ext cx="11035049" cy="631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プログラミング演習中の行き詰まりの把握に対する新たな支援の可能性を示唆</a:t>
            </a:r>
            <a:endParaRPr lang="en-US" altLang="ja-JP" b="1" dirty="0">
              <a:latin typeface="Yu Gothic" panose="020B0400000000000000" pitchFamily="34" charset="-128"/>
              <a:ea typeface="Yu Gothic" panose="020B0400000000000000" pitchFamily="34" charset="-128"/>
            </a:endParaRPr>
          </a:p>
        </p:txBody>
      </p:sp>
      <p:sp>
        <p:nvSpPr>
          <p:cNvPr id="42" name="右矢印 41">
            <a:extLst>
              <a:ext uri="{FF2B5EF4-FFF2-40B4-BE49-F238E27FC236}">
                <a16:creationId xmlns:a16="http://schemas.microsoft.com/office/drawing/2014/main" id="{09E39385-7239-26AB-C0B9-F6953BE6C294}"/>
              </a:ext>
            </a:extLst>
          </p:cNvPr>
          <p:cNvSpPr/>
          <p:nvPr/>
        </p:nvSpPr>
        <p:spPr>
          <a:xfrm rot="5400000">
            <a:off x="6007391" y="3066999"/>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日付プレースホルダー 4">
            <a:extLst>
              <a:ext uri="{FF2B5EF4-FFF2-40B4-BE49-F238E27FC236}">
                <a16:creationId xmlns:a16="http://schemas.microsoft.com/office/drawing/2014/main" id="{D18F5CDF-080D-C614-4C0B-8BF27362E9A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5" name="スライド番号プレースホルダー 5">
            <a:extLst>
              <a:ext uri="{FF2B5EF4-FFF2-40B4-BE49-F238E27FC236}">
                <a16:creationId xmlns:a16="http://schemas.microsoft.com/office/drawing/2014/main" id="{B1773BC2-B8E0-BAC9-E557-B471B1F84B5C}"/>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51</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8" name="フッター プレースホルダー 6">
            <a:extLst>
              <a:ext uri="{FF2B5EF4-FFF2-40B4-BE49-F238E27FC236}">
                <a16:creationId xmlns:a16="http://schemas.microsoft.com/office/drawing/2014/main" id="{AE4F16B0-53AD-D461-3DDB-B3858BF3D1AB}"/>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2" name="正方形/長方形 11">
            <a:extLst>
              <a:ext uri="{FF2B5EF4-FFF2-40B4-BE49-F238E27FC236}">
                <a16:creationId xmlns:a16="http://schemas.microsoft.com/office/drawing/2014/main" id="{334BF282-0071-ED2E-6790-8EEE0C37C1BB}"/>
              </a:ext>
            </a:extLst>
          </p:cNvPr>
          <p:cNvSpPr/>
          <p:nvPr/>
        </p:nvSpPr>
        <p:spPr>
          <a:xfrm>
            <a:off x="578475" y="1859987"/>
            <a:ext cx="11035048" cy="1012919"/>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D013B126-5154-A7C0-6ED4-374A6B417C27}"/>
              </a:ext>
            </a:extLst>
          </p:cNvPr>
          <p:cNvSpPr txBox="1">
            <a:spLocks/>
          </p:cNvSpPr>
          <p:nvPr/>
        </p:nvSpPr>
        <p:spPr>
          <a:xfrm>
            <a:off x="578474" y="2173094"/>
            <a:ext cx="11035049" cy="6227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新規の学習者の論理エラーを</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解法を考慮した上で</a:t>
            </a:r>
            <a:r>
              <a:rPr lang="en-US" altLang="ja-JP" b="1" dirty="0">
                <a:latin typeface="Yu Gothic" panose="020B0400000000000000" pitchFamily="34" charset="-128"/>
                <a:ea typeface="Yu Gothic" panose="020B0400000000000000" pitchFamily="34" charset="-128"/>
              </a:rPr>
              <a:t> </a:t>
            </a:r>
            <a:r>
              <a:rPr lang="en-US" altLang="ja-JP" b="1" u="sng" dirty="0">
                <a:latin typeface="Yu Gothic" panose="020B0400000000000000" pitchFamily="34" charset="-128"/>
                <a:ea typeface="Yu Gothic" panose="020B0400000000000000" pitchFamily="34" charset="-128"/>
              </a:rPr>
              <a:t>7 </a:t>
            </a:r>
            <a:r>
              <a:rPr lang="ja-JP" altLang="en-US" b="1" u="sng">
                <a:latin typeface="Yu Gothic" panose="020B0400000000000000" pitchFamily="34" charset="-128"/>
                <a:ea typeface="Yu Gothic" panose="020B0400000000000000" pitchFamily="34" charset="-128"/>
              </a:rPr>
              <a:t>割程の精度</a:t>
            </a:r>
            <a:r>
              <a:rPr lang="ja-JP" altLang="en-US" b="1">
                <a:latin typeface="Yu Gothic" panose="020B0400000000000000" pitchFamily="34" charset="-128"/>
                <a:ea typeface="Yu Gothic" panose="020B0400000000000000" pitchFamily="34" charset="-128"/>
              </a:rPr>
              <a:t>で推定可能</a:t>
            </a: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a:p>
            <a:pPr>
              <a:lnSpc>
                <a:spcPts val="2500"/>
              </a:lnSpc>
            </a:pPr>
            <a:endParaRPr lang="en-US" altLang="ja-JP" b="1" dirty="0">
              <a:latin typeface="Yu Gothic" panose="020B0400000000000000" pitchFamily="34" charset="-128"/>
              <a:ea typeface="Yu Gothic" panose="020B0400000000000000" pitchFamily="34" charset="-128"/>
            </a:endParaRPr>
          </a:p>
        </p:txBody>
      </p:sp>
      <p:sp>
        <p:nvSpPr>
          <p:cNvPr id="16" name="テキスト ボックス 15">
            <a:extLst>
              <a:ext uri="{FF2B5EF4-FFF2-40B4-BE49-F238E27FC236}">
                <a16:creationId xmlns:a16="http://schemas.microsoft.com/office/drawing/2014/main" id="{CBCDB262-7A7F-CD0F-3950-DD4623366068}"/>
              </a:ext>
            </a:extLst>
          </p:cNvPr>
          <p:cNvSpPr txBox="1"/>
          <p:nvPr/>
        </p:nvSpPr>
        <p:spPr>
          <a:xfrm>
            <a:off x="5439406" y="1547500"/>
            <a:ext cx="1313180"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結果</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7EB62474-2E22-3E38-B516-9583B2867F4B}"/>
              </a:ext>
            </a:extLst>
          </p:cNvPr>
          <p:cNvSpPr txBox="1"/>
          <p:nvPr/>
        </p:nvSpPr>
        <p:spPr>
          <a:xfrm>
            <a:off x="4182655" y="3732194"/>
            <a:ext cx="3826689"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本研究の目的の達成</a:t>
            </a:r>
            <a:r>
              <a:rPr kumimoji="1" lang="en-US" altLang="ja-JP" sz="2800" b="1" dirty="0">
                <a:solidFill>
                  <a:srgbClr val="629299"/>
                </a:solidFill>
                <a:latin typeface="Yu Gothic" panose="020B0400000000000000" pitchFamily="34" charset="-128"/>
                <a:ea typeface="Yu Gothic" panose="020B0400000000000000" pitchFamily="34" charset="-128"/>
              </a:rPr>
              <a:t>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grpSp>
        <p:nvGrpSpPr>
          <p:cNvPr id="18" name="グループ化 17">
            <a:extLst>
              <a:ext uri="{FF2B5EF4-FFF2-40B4-BE49-F238E27FC236}">
                <a16:creationId xmlns:a16="http://schemas.microsoft.com/office/drawing/2014/main" id="{CE6D95C8-9FB1-4D57-2C58-7D8FC03A74E2}"/>
              </a:ext>
            </a:extLst>
          </p:cNvPr>
          <p:cNvGrpSpPr/>
          <p:nvPr/>
        </p:nvGrpSpPr>
        <p:grpSpPr>
          <a:xfrm>
            <a:off x="451557" y="163454"/>
            <a:ext cx="2486626" cy="276236"/>
            <a:chOff x="1047553" y="1885269"/>
            <a:chExt cx="2345100" cy="241705"/>
          </a:xfrm>
          <a:solidFill>
            <a:srgbClr val="C2D3D0"/>
          </a:solidFill>
        </p:grpSpPr>
        <p:sp>
          <p:nvSpPr>
            <p:cNvPr id="19" name="フリーフォーム 18">
              <a:extLst>
                <a:ext uri="{FF2B5EF4-FFF2-40B4-BE49-F238E27FC236}">
                  <a16:creationId xmlns:a16="http://schemas.microsoft.com/office/drawing/2014/main" id="{0FF4F899-0EF6-AA7B-BDBD-DAF7F96062B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0" name="フリーフォーム 19">
              <a:extLst>
                <a:ext uri="{FF2B5EF4-FFF2-40B4-BE49-F238E27FC236}">
                  <a16:creationId xmlns:a16="http://schemas.microsoft.com/office/drawing/2014/main" id="{09BBEAEA-6C17-EECC-3059-6A539F7667E9}"/>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1" name="フリーフォーム 20">
            <a:extLst>
              <a:ext uri="{FF2B5EF4-FFF2-40B4-BE49-F238E27FC236}">
                <a16:creationId xmlns:a16="http://schemas.microsoft.com/office/drawing/2014/main" id="{C91062EB-7397-C65B-729E-00896AA8843E}"/>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9" name="フリーフォーム 38">
            <a:extLst>
              <a:ext uri="{FF2B5EF4-FFF2-40B4-BE49-F238E27FC236}">
                <a16:creationId xmlns:a16="http://schemas.microsoft.com/office/drawing/2014/main" id="{CA42209F-72C7-F899-39C0-832BE56A2011}"/>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48" name="フリーフォーム 47">
            <a:extLst>
              <a:ext uri="{FF2B5EF4-FFF2-40B4-BE49-F238E27FC236}">
                <a16:creationId xmlns:a16="http://schemas.microsoft.com/office/drawing/2014/main" id="{6F25E59B-5D3E-CF7C-EE73-F1A94C4BA9BD}"/>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49" name="フリーフォーム 48">
            <a:extLst>
              <a:ext uri="{FF2B5EF4-FFF2-40B4-BE49-F238E27FC236}">
                <a16:creationId xmlns:a16="http://schemas.microsoft.com/office/drawing/2014/main" id="{6D7B7F24-0C5E-0A8B-DE0D-83624FDE8731}"/>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50" name="フリーフォーム 49">
            <a:extLst>
              <a:ext uri="{FF2B5EF4-FFF2-40B4-BE49-F238E27FC236}">
                <a16:creationId xmlns:a16="http://schemas.microsoft.com/office/drawing/2014/main" id="{1151AB6C-5B08-3DE7-D0EB-73FAF8801632}"/>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465285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8"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7-2. </a:t>
            </a:r>
            <a:r>
              <a:rPr lang="ja-JP" altLang="en-US" sz="2800" b="1">
                <a:solidFill>
                  <a:schemeClr val="bg1"/>
                </a:solidFill>
                <a:latin typeface="Yu Gothic" panose="020B0400000000000000" pitchFamily="34" charset="-128"/>
                <a:ea typeface="Yu Gothic" panose="020B0400000000000000" pitchFamily="34" charset="-128"/>
              </a:rPr>
              <a:t>今後の課題</a:t>
            </a:r>
            <a:endParaRPr lang="en-US" altLang="ja-JP" sz="2800" b="1" dirty="0">
              <a:solidFill>
                <a:schemeClr val="bg1"/>
              </a:solidFill>
              <a:latin typeface="Yu Gothic" panose="020B0400000000000000" pitchFamily="34" charset="-128"/>
              <a:ea typeface="Yu Gothic" panose="020B0400000000000000" pitchFamily="34" charset="-128"/>
            </a:endParaRPr>
          </a:p>
        </p:txBody>
      </p:sp>
      <p:pic>
        <p:nvPicPr>
          <p:cNvPr id="3" name="図 2">
            <a:extLst>
              <a:ext uri="{FF2B5EF4-FFF2-40B4-BE49-F238E27FC236}">
                <a16:creationId xmlns:a16="http://schemas.microsoft.com/office/drawing/2014/main" id="{7FA60C49-12EF-E587-EFDF-725418BC34B8}"/>
              </a:ext>
            </a:extLst>
          </p:cNvPr>
          <p:cNvPicPr>
            <a:picLocks noChangeAspect="1"/>
          </p:cNvPicPr>
          <p:nvPr/>
        </p:nvPicPr>
        <p:blipFill>
          <a:blip r:embed="rId3"/>
          <a:stretch>
            <a:fillRect/>
          </a:stretch>
        </p:blipFill>
        <p:spPr>
          <a:xfrm rot="5400000">
            <a:off x="1757959" y="2579957"/>
            <a:ext cx="1235675" cy="1934481"/>
          </a:xfrm>
          <a:prstGeom prst="rect">
            <a:avLst/>
          </a:prstGeom>
        </p:spPr>
      </p:pic>
      <p:sp>
        <p:nvSpPr>
          <p:cNvPr id="15" name="正方形/長方形 14">
            <a:extLst>
              <a:ext uri="{FF2B5EF4-FFF2-40B4-BE49-F238E27FC236}">
                <a16:creationId xmlns:a16="http://schemas.microsoft.com/office/drawing/2014/main" id="{4EDD77E0-7BF1-4CD2-B1F1-9D541CADDFE2}"/>
              </a:ext>
            </a:extLst>
          </p:cNvPr>
          <p:cNvSpPr/>
          <p:nvPr/>
        </p:nvSpPr>
        <p:spPr>
          <a:xfrm>
            <a:off x="578476" y="1991549"/>
            <a:ext cx="11035048" cy="3544280"/>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79661F7-852A-4A41-9CCC-22486D26BFCF}"/>
              </a:ext>
            </a:extLst>
          </p:cNvPr>
          <p:cNvSpPr txBox="1"/>
          <p:nvPr/>
        </p:nvSpPr>
        <p:spPr>
          <a:xfrm>
            <a:off x="976661" y="1679062"/>
            <a:ext cx="10238700" cy="523220"/>
          </a:xfrm>
          <a:prstGeom prst="rect">
            <a:avLst/>
          </a:prstGeom>
          <a:solidFill>
            <a:schemeClr val="bg1"/>
          </a:solidFill>
        </p:spPr>
        <p:txBody>
          <a:bodyPr wrap="none" rtlCol="0">
            <a:spAutoFit/>
          </a:bodyPr>
          <a:lstStyle/>
          <a:p>
            <a:pPr algn="ctr"/>
            <a:r>
              <a:rPr lang="ja-JP" altLang="en-US" sz="2800" b="1">
                <a:solidFill>
                  <a:srgbClr val="629299"/>
                </a:solidFill>
                <a:latin typeface="Yu Gothic" panose="020B0400000000000000" pitchFamily="34" charset="-128"/>
                <a:ea typeface="Yu Gothic" panose="020B0400000000000000" pitchFamily="34" charset="-128"/>
              </a:rPr>
              <a:t>プログラムの編集過程を考慮した分析を加えた推定手法の開発</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18" name="テキスト ボックス 17">
            <a:extLst>
              <a:ext uri="{FF2B5EF4-FFF2-40B4-BE49-F238E27FC236}">
                <a16:creationId xmlns:a16="http://schemas.microsoft.com/office/drawing/2014/main" id="{AF9090DC-FCB6-CC68-BEC0-77492CDB467A}"/>
              </a:ext>
            </a:extLst>
          </p:cNvPr>
          <p:cNvSpPr txBox="1"/>
          <p:nvPr/>
        </p:nvSpPr>
        <p:spPr>
          <a:xfrm>
            <a:off x="1356302" y="4493861"/>
            <a:ext cx="2031325"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本研究の提案手法</a:t>
            </a:r>
          </a:p>
        </p:txBody>
      </p:sp>
      <p:sp>
        <p:nvSpPr>
          <p:cNvPr id="21" name="加算記号 20">
            <a:extLst>
              <a:ext uri="{FF2B5EF4-FFF2-40B4-BE49-F238E27FC236}">
                <a16:creationId xmlns:a16="http://schemas.microsoft.com/office/drawing/2014/main" id="{4F641C39-D0CA-5882-083D-D4C4632E39E5}"/>
              </a:ext>
            </a:extLst>
          </p:cNvPr>
          <p:cNvSpPr/>
          <p:nvPr/>
        </p:nvSpPr>
        <p:spPr>
          <a:xfrm>
            <a:off x="3885249" y="3244865"/>
            <a:ext cx="679621" cy="679621"/>
          </a:xfrm>
          <a:prstGeom prst="mathPlus">
            <a:avLst>
              <a:gd name="adj1" fmla="val 12709"/>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7C4FA30E-463B-CAC0-6566-CE45B604997E}"/>
              </a:ext>
            </a:extLst>
          </p:cNvPr>
          <p:cNvPicPr>
            <a:picLocks noChangeAspect="1"/>
          </p:cNvPicPr>
          <p:nvPr/>
        </p:nvPicPr>
        <p:blipFill>
          <a:blip r:embed="rId4"/>
          <a:stretch>
            <a:fillRect/>
          </a:stretch>
        </p:blipFill>
        <p:spPr>
          <a:xfrm>
            <a:off x="5267806" y="2772498"/>
            <a:ext cx="1612900" cy="1549400"/>
          </a:xfrm>
          <a:prstGeom prst="rect">
            <a:avLst/>
          </a:prstGeom>
        </p:spPr>
      </p:pic>
      <p:sp>
        <p:nvSpPr>
          <p:cNvPr id="23" name="テキスト ボックス 22">
            <a:extLst>
              <a:ext uri="{FF2B5EF4-FFF2-40B4-BE49-F238E27FC236}">
                <a16:creationId xmlns:a16="http://schemas.microsoft.com/office/drawing/2014/main" id="{89647D28-F88D-8A51-B285-DD684437A83D}"/>
              </a:ext>
            </a:extLst>
          </p:cNvPr>
          <p:cNvSpPr txBox="1"/>
          <p:nvPr/>
        </p:nvSpPr>
        <p:spPr>
          <a:xfrm>
            <a:off x="4712344" y="4493861"/>
            <a:ext cx="2723823" cy="369332"/>
          </a:xfrm>
          <a:prstGeom prst="rect">
            <a:avLst/>
          </a:prstGeom>
          <a:solidFill>
            <a:srgbClr val="C2D3D0"/>
          </a:solidFill>
        </p:spPr>
        <p:txBody>
          <a:bodyPr wrap="none" rtlCol="0">
            <a:spAutoFit/>
          </a:bodyPr>
          <a:lstStyle/>
          <a:p>
            <a:pPr algn="ctr"/>
            <a:r>
              <a:rPr lang="ja-JP" altLang="en-US" b="1">
                <a:latin typeface="Yu Gothic" panose="020B0400000000000000" pitchFamily="34" charset="-128"/>
                <a:ea typeface="Yu Gothic" panose="020B0400000000000000" pitchFamily="34" charset="-128"/>
              </a:rPr>
              <a:t>編集履歴を考慮した分析</a:t>
            </a:r>
            <a:endParaRPr kumimoji="1" lang="ja-JP" altLang="en-US" b="1">
              <a:latin typeface="Yu Gothic" panose="020B0400000000000000" pitchFamily="34" charset="-128"/>
              <a:ea typeface="Yu Gothic" panose="020B0400000000000000" pitchFamily="34" charset="-128"/>
            </a:endParaRPr>
          </a:p>
        </p:txBody>
      </p:sp>
      <p:sp>
        <p:nvSpPr>
          <p:cNvPr id="24" name="右矢印 23">
            <a:extLst>
              <a:ext uri="{FF2B5EF4-FFF2-40B4-BE49-F238E27FC236}">
                <a16:creationId xmlns:a16="http://schemas.microsoft.com/office/drawing/2014/main" id="{841346D1-AA5E-F325-6D29-3198C42596E9}"/>
              </a:ext>
            </a:extLst>
          </p:cNvPr>
          <p:cNvSpPr/>
          <p:nvPr/>
        </p:nvSpPr>
        <p:spPr>
          <a:xfrm>
            <a:off x="8049313" y="3357359"/>
            <a:ext cx="295272" cy="454635"/>
          </a:xfrm>
          <a:prstGeom prst="rightArrow">
            <a:avLst>
              <a:gd name="adj1" fmla="val 35849"/>
              <a:gd name="adj2" fmla="val 125158"/>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DAB5CC2-BDA8-E215-5945-FF04000DFDF2}"/>
              </a:ext>
            </a:extLst>
          </p:cNvPr>
          <p:cNvSpPr txBox="1"/>
          <p:nvPr/>
        </p:nvSpPr>
        <p:spPr>
          <a:xfrm>
            <a:off x="9145522" y="4493861"/>
            <a:ext cx="1800493" cy="369332"/>
          </a:xfrm>
          <a:prstGeom prst="rect">
            <a:avLst/>
          </a:prstGeom>
          <a:solidFill>
            <a:srgbClr val="C2D3D0"/>
          </a:solidFill>
        </p:spPr>
        <p:txBody>
          <a:bodyPr wrap="none" rtlCol="0">
            <a:spAutoFit/>
          </a:bodyPr>
          <a:lstStyle/>
          <a:p>
            <a:pPr algn="ctr"/>
            <a:r>
              <a:rPr kumimoji="1" lang="ja-JP" altLang="en-US" b="1">
                <a:latin typeface="Yu Gothic" panose="020B0400000000000000" pitchFamily="34" charset="-128"/>
                <a:ea typeface="Yu Gothic" panose="020B0400000000000000" pitchFamily="34" charset="-128"/>
              </a:rPr>
              <a:t>新たな推定手法</a:t>
            </a:r>
          </a:p>
        </p:txBody>
      </p:sp>
      <p:pic>
        <p:nvPicPr>
          <p:cNvPr id="26" name="グラフィックス 25" descr="歯車付きの頭 単色塗りつぶし">
            <a:extLst>
              <a:ext uri="{FF2B5EF4-FFF2-40B4-BE49-F238E27FC236}">
                <a16:creationId xmlns:a16="http://schemas.microsoft.com/office/drawing/2014/main" id="{21CB34E6-59AF-D19E-C2F0-3F5FA2C23D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389624" y="2920609"/>
            <a:ext cx="1286613" cy="1262178"/>
          </a:xfrm>
          <a:prstGeom prst="rect">
            <a:avLst/>
          </a:prstGeom>
        </p:spPr>
      </p:pic>
      <p:sp>
        <p:nvSpPr>
          <p:cNvPr id="8" name="日付プレースホルダー 4">
            <a:extLst>
              <a:ext uri="{FF2B5EF4-FFF2-40B4-BE49-F238E27FC236}">
                <a16:creationId xmlns:a16="http://schemas.microsoft.com/office/drawing/2014/main" id="{185D994E-A01F-9109-E3C2-C02784F38840}"/>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0" name="スライド番号プレースホルダー 5">
            <a:extLst>
              <a:ext uri="{FF2B5EF4-FFF2-40B4-BE49-F238E27FC236}">
                <a16:creationId xmlns:a16="http://schemas.microsoft.com/office/drawing/2014/main" id="{9BBCC5D3-2F81-C017-0017-374C3D56EDB8}"/>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52</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6" name="フッター プレースホルダー 6">
            <a:extLst>
              <a:ext uri="{FF2B5EF4-FFF2-40B4-BE49-F238E27FC236}">
                <a16:creationId xmlns:a16="http://schemas.microsoft.com/office/drawing/2014/main" id="{8D4E0927-814A-8829-7124-898903AAA68B}"/>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19" name="グループ化 18">
            <a:extLst>
              <a:ext uri="{FF2B5EF4-FFF2-40B4-BE49-F238E27FC236}">
                <a16:creationId xmlns:a16="http://schemas.microsoft.com/office/drawing/2014/main" id="{40B11688-11AD-9589-E088-38DFD99A2335}"/>
              </a:ext>
            </a:extLst>
          </p:cNvPr>
          <p:cNvGrpSpPr/>
          <p:nvPr/>
        </p:nvGrpSpPr>
        <p:grpSpPr>
          <a:xfrm>
            <a:off x="451557" y="163454"/>
            <a:ext cx="2486626" cy="276236"/>
            <a:chOff x="1047553" y="1885269"/>
            <a:chExt cx="2345100" cy="241705"/>
          </a:xfrm>
          <a:solidFill>
            <a:srgbClr val="C2D3D0"/>
          </a:solidFill>
        </p:grpSpPr>
        <p:sp>
          <p:nvSpPr>
            <p:cNvPr id="20" name="フリーフォーム 19">
              <a:extLst>
                <a:ext uri="{FF2B5EF4-FFF2-40B4-BE49-F238E27FC236}">
                  <a16:creationId xmlns:a16="http://schemas.microsoft.com/office/drawing/2014/main" id="{58DC10C4-91B1-1707-111D-174C7F3C043D}"/>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3AD07E36-6C85-4842-9838-5E8CB8C410D7}"/>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538E296F-4321-324F-3F30-AE2A7111789E}"/>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4E8A406D-80F9-4BD1-1938-F2C91E3F6FF0}"/>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70E7333A-ECF4-6E92-148C-14852DC1906D}"/>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B3C8F261-E34C-57FB-BC77-03ADE5785F6A}"/>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4C44BA95-BF18-4F7E-E49B-EED777C41D80}"/>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367394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83AA8072-5CF6-A375-CCC0-36368B1F50DE}"/>
              </a:ext>
            </a:extLst>
          </p:cNvPr>
          <p:cNvSpPr>
            <a:spLocks noGrp="1"/>
          </p:cNvSpPr>
          <p:nvPr>
            <p:ph type="ctrTitle"/>
          </p:nvPr>
        </p:nvSpPr>
        <p:spPr>
          <a:xfrm>
            <a:off x="1536544" y="2378648"/>
            <a:ext cx="9118910" cy="802887"/>
          </a:xfrm>
        </p:spPr>
        <p:txBody>
          <a:bodyPr>
            <a:normAutofit/>
          </a:bodyPr>
          <a:lstStyle/>
          <a:p>
            <a:r>
              <a:rPr lang="ja-JP" altLang="en-US" sz="3600" b="1">
                <a:solidFill>
                  <a:schemeClr val="bg1"/>
                </a:solidFill>
                <a:latin typeface="Yu Gothic" panose="020B0400000000000000" pitchFamily="34" charset="-128"/>
                <a:ea typeface="Yu Gothic" panose="020B0400000000000000" pitchFamily="34" charset="-128"/>
              </a:rPr>
              <a:t>ご清聴ありがとうございました</a:t>
            </a:r>
            <a:endParaRPr kumimoji="1" lang="ja-JP" altLang="en-US" sz="3600" b="1">
              <a:solidFill>
                <a:srgbClr val="EFCE7B"/>
              </a:solidFill>
              <a:latin typeface="Yu Gothic" panose="020B0400000000000000" pitchFamily="34" charset="-128"/>
              <a:ea typeface="Yu Gothic" panose="020B0400000000000000" pitchFamily="34" charset="-128"/>
            </a:endParaRPr>
          </a:p>
        </p:txBody>
      </p:sp>
      <p:cxnSp>
        <p:nvCxnSpPr>
          <p:cNvPr id="9" name="直線コネクタ 8">
            <a:extLst>
              <a:ext uri="{FF2B5EF4-FFF2-40B4-BE49-F238E27FC236}">
                <a16:creationId xmlns:a16="http://schemas.microsoft.com/office/drawing/2014/main" id="{5A683F10-5C01-EC03-140E-5FA2D40BF0ED}"/>
              </a:ext>
            </a:extLst>
          </p:cNvPr>
          <p:cNvCxnSpPr>
            <a:cxnSpLocks/>
          </p:cNvCxnSpPr>
          <p:nvPr/>
        </p:nvCxnSpPr>
        <p:spPr>
          <a:xfrm>
            <a:off x="451555" y="3417600"/>
            <a:ext cx="11288888" cy="11400"/>
          </a:xfrm>
          <a:prstGeom prst="line">
            <a:avLst/>
          </a:prstGeom>
          <a:ln w="57150">
            <a:solidFill>
              <a:srgbClr val="C2D3D0"/>
            </a:solidFill>
          </a:ln>
        </p:spPr>
        <p:style>
          <a:lnRef idx="3">
            <a:schemeClr val="dk1"/>
          </a:lnRef>
          <a:fillRef idx="0">
            <a:schemeClr val="dk1"/>
          </a:fillRef>
          <a:effectRef idx="2">
            <a:schemeClr val="dk1"/>
          </a:effectRef>
          <a:fontRef idx="minor">
            <a:schemeClr val="tx1"/>
          </a:fontRef>
        </p:style>
      </p:cxnSp>
      <p:sp>
        <p:nvSpPr>
          <p:cNvPr id="2" name="日付プレースホルダー 4">
            <a:extLst>
              <a:ext uri="{FF2B5EF4-FFF2-40B4-BE49-F238E27FC236}">
                <a16:creationId xmlns:a16="http://schemas.microsoft.com/office/drawing/2014/main" id="{7DA9EF50-C53A-B9EF-BB92-DFB6681EFA2A}"/>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3" name="スライド番号プレースホルダー 5">
            <a:extLst>
              <a:ext uri="{FF2B5EF4-FFF2-40B4-BE49-F238E27FC236}">
                <a16:creationId xmlns:a16="http://schemas.microsoft.com/office/drawing/2014/main" id="{A8911550-A1DA-A69B-C5F1-BAFBA30EDDA1}"/>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53</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4" name="フッター プレースホルダー 6">
            <a:extLst>
              <a:ext uri="{FF2B5EF4-FFF2-40B4-BE49-F238E27FC236}">
                <a16:creationId xmlns:a16="http://schemas.microsoft.com/office/drawing/2014/main" id="{A0479722-C5A0-6AEE-DE3D-A9E56C410367}"/>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069489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7A47762F-8090-F366-2CD4-C2DD43EDBBB8}"/>
              </a:ext>
            </a:extLst>
          </p:cNvPr>
          <p:cNvSpPr/>
          <p:nvPr/>
        </p:nvSpPr>
        <p:spPr>
          <a:xfrm>
            <a:off x="0" y="0"/>
            <a:ext cx="12192000" cy="6858000"/>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0C43806-30F5-36FF-AEEB-67AD7C31B0A8}"/>
              </a:ext>
            </a:extLst>
          </p:cNvPr>
          <p:cNvSpPr>
            <a:spLocks noGrp="1"/>
          </p:cNvSpPr>
          <p:nvPr>
            <p:ph type="ctrTitle"/>
          </p:nvPr>
        </p:nvSpPr>
        <p:spPr>
          <a:xfrm>
            <a:off x="268634" y="1906252"/>
            <a:ext cx="11654724" cy="1192335"/>
          </a:xfrm>
        </p:spPr>
        <p:txBody>
          <a:bodyPr>
            <a:noAutofit/>
          </a:bodyPr>
          <a:lstStyle/>
          <a:p>
            <a:pPr>
              <a:lnSpc>
                <a:spcPts val="4440"/>
              </a:lnSpc>
            </a:pPr>
            <a:r>
              <a:rPr lang="ja-JP" altLang="en-US" sz="2900" b="1">
                <a:solidFill>
                  <a:schemeClr val="bg1"/>
                </a:solidFill>
                <a:latin typeface="Yu Gothic" panose="020B0400000000000000" pitchFamily="34" charset="-128"/>
                <a:ea typeface="Yu Gothic" panose="020B0400000000000000" pitchFamily="34" charset="-128"/>
              </a:rPr>
              <a:t>プログラムの構造に着目したソースコードのクラスタリングによる</a:t>
            </a:r>
            <a:br>
              <a:rPr lang="en-US" altLang="ja-JP" sz="2900" b="1" dirty="0">
                <a:solidFill>
                  <a:schemeClr val="bg1"/>
                </a:solidFill>
                <a:latin typeface="Yu Gothic" panose="020B0400000000000000" pitchFamily="34" charset="-128"/>
                <a:ea typeface="Yu Gothic" panose="020B0400000000000000" pitchFamily="34" charset="-128"/>
              </a:rPr>
            </a:br>
            <a:r>
              <a:rPr lang="ja-JP" altLang="en-US" sz="2900" b="1">
                <a:solidFill>
                  <a:schemeClr val="bg1"/>
                </a:solidFill>
                <a:latin typeface="Yu Gothic" panose="020B0400000000000000" pitchFamily="34" charset="-128"/>
                <a:ea typeface="Yu Gothic" panose="020B0400000000000000" pitchFamily="34" charset="-128"/>
              </a:rPr>
              <a:t>論理エラーの推定方法</a:t>
            </a:r>
            <a:endParaRPr kumimoji="1" lang="ja-JP" altLang="en-US" sz="2900" b="1">
              <a:solidFill>
                <a:srgbClr val="EFCE7B"/>
              </a:solidFill>
              <a:latin typeface="Yu Gothic" panose="020B0400000000000000" pitchFamily="34" charset="-128"/>
              <a:ea typeface="Yu Gothic" panose="020B0400000000000000" pitchFamily="34" charset="-128"/>
            </a:endParaRPr>
          </a:p>
        </p:txBody>
      </p:sp>
      <p:sp>
        <p:nvSpPr>
          <p:cNvPr id="4" name="テキスト ボックス 3">
            <a:extLst>
              <a:ext uri="{FF2B5EF4-FFF2-40B4-BE49-F238E27FC236}">
                <a16:creationId xmlns:a16="http://schemas.microsoft.com/office/drawing/2014/main" id="{F7082D8D-81C4-9F82-265F-22E41244370D}"/>
              </a:ext>
            </a:extLst>
          </p:cNvPr>
          <p:cNvSpPr txBox="1"/>
          <p:nvPr/>
        </p:nvSpPr>
        <p:spPr>
          <a:xfrm>
            <a:off x="2025670" y="3974807"/>
            <a:ext cx="8140651" cy="1364091"/>
          </a:xfrm>
          <a:prstGeom prst="rect">
            <a:avLst/>
          </a:prstGeom>
          <a:noFill/>
        </p:spPr>
        <p:txBody>
          <a:bodyPr wrap="square" rtlCol="0">
            <a:spAutoFit/>
          </a:bodyPr>
          <a:lstStyle/>
          <a:p>
            <a:pPr algn="ctr">
              <a:lnSpc>
                <a:spcPct val="200000"/>
              </a:lnSpc>
            </a:pPr>
            <a:r>
              <a:rPr lang="ja-JP" altLang="en-US" sz="2400" b="1">
                <a:solidFill>
                  <a:schemeClr val="bg1"/>
                </a:solidFill>
                <a:latin typeface="Yu Gothic" panose="020B0400000000000000" pitchFamily="34" charset="-128"/>
                <a:ea typeface="Yu Gothic" panose="020B0400000000000000" pitchFamily="34" charset="-128"/>
              </a:rPr>
              <a:t>原田裕太</a:t>
            </a:r>
            <a:r>
              <a:rPr lang="en-US" altLang="ja-JP" sz="2400" b="1" baseline="30000" dirty="0">
                <a:solidFill>
                  <a:schemeClr val="bg1"/>
                </a:solidFill>
                <a:latin typeface="Yu Gothic" panose="020B0400000000000000" pitchFamily="34" charset="-128"/>
                <a:ea typeface="Yu Gothic" panose="020B0400000000000000" pitchFamily="34" charset="-128"/>
              </a:rPr>
              <a:t>†</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佐藤綜一郎</a:t>
            </a:r>
            <a:r>
              <a:rPr lang="en-US" altLang="ja-JP" sz="2400" b="1" baseline="30000" dirty="0">
                <a:solidFill>
                  <a:schemeClr val="bg1"/>
                </a:solidFill>
                <a:latin typeface="Yu Gothic" panose="020B0400000000000000" pitchFamily="34" charset="-128"/>
                <a:ea typeface="Yu Gothic" panose="020B0400000000000000" pitchFamily="34" charset="-128"/>
              </a:rPr>
              <a:t>†</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中村勝一</a:t>
            </a:r>
            <a:r>
              <a:rPr lang="en-US" altLang="ja-JP" sz="2400" b="1" baseline="30000"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　</a:t>
            </a:r>
            <a:r>
              <a:rPr lang="en-US" altLang="ja-JP" sz="2400" b="1" dirty="0">
                <a:solidFill>
                  <a:schemeClr val="bg1"/>
                </a:solidFill>
                <a:latin typeface="Yu Gothic" panose="020B0400000000000000" pitchFamily="34" charset="-128"/>
                <a:ea typeface="Yu Gothic" panose="020B0400000000000000" pitchFamily="34" charset="-128"/>
              </a:rPr>
              <a:t> </a:t>
            </a:r>
            <a:r>
              <a:rPr lang="ja-JP" altLang="en-US" sz="2400" b="1">
                <a:solidFill>
                  <a:schemeClr val="bg1"/>
                </a:solidFill>
                <a:latin typeface="Yu Gothic" panose="020B0400000000000000" pitchFamily="34" charset="-128"/>
                <a:ea typeface="Yu Gothic" panose="020B0400000000000000" pitchFamily="34" charset="-128"/>
              </a:rPr>
              <a:t>宮寺庸造</a:t>
            </a:r>
            <a:r>
              <a:rPr lang="en-US" altLang="ja-JP" sz="2400" b="1" baseline="30000" dirty="0">
                <a:solidFill>
                  <a:schemeClr val="bg1"/>
                </a:solidFill>
                <a:latin typeface="Yu Gothic" panose="020B0400000000000000" pitchFamily="34" charset="-128"/>
                <a:ea typeface="Yu Gothic" panose="020B0400000000000000" pitchFamily="34" charset="-128"/>
              </a:rPr>
              <a:t>†</a:t>
            </a:r>
            <a:endParaRPr lang="en-US" altLang="ja-JP" sz="2400" b="1" dirty="0">
              <a:solidFill>
                <a:schemeClr val="bg1"/>
              </a:solidFill>
              <a:latin typeface="Yu Gothic" panose="020B0400000000000000" pitchFamily="34" charset="-128"/>
              <a:ea typeface="Yu Gothic" panose="020B0400000000000000" pitchFamily="34" charset="-128"/>
            </a:endParaRPr>
          </a:p>
          <a:p>
            <a:pPr algn="ctr">
              <a:lnSpc>
                <a:spcPct val="200000"/>
              </a:lnSpc>
            </a:pPr>
            <a:r>
              <a:rPr lang="en-US" altLang="ja-JP" sz="2000" b="1" baseline="30000" dirty="0">
                <a:solidFill>
                  <a:schemeClr val="bg1"/>
                </a:solidFill>
                <a:latin typeface="Yu Gothic" panose="020B0400000000000000" pitchFamily="34" charset="-128"/>
                <a:ea typeface="Yu Gothic" panose="020B0400000000000000" pitchFamily="34" charset="-128"/>
              </a:rPr>
              <a:t>†</a:t>
            </a:r>
            <a:r>
              <a:rPr lang="ja-JP" altLang="en-US" sz="2000" b="1">
                <a:solidFill>
                  <a:schemeClr val="bg1"/>
                </a:solidFill>
                <a:latin typeface="Yu Gothic" panose="020B0400000000000000" pitchFamily="34" charset="-128"/>
                <a:ea typeface="Yu Gothic" panose="020B0400000000000000" pitchFamily="34" charset="-128"/>
              </a:rPr>
              <a:t>東京学芸大学　</a:t>
            </a:r>
            <a:r>
              <a:rPr lang="en-US" altLang="ja-JP" sz="2000" b="1" baseline="30000" dirty="0">
                <a:solidFill>
                  <a:schemeClr val="bg1"/>
                </a:solidFill>
                <a:latin typeface="Yu Gothic" panose="020B0400000000000000" pitchFamily="34" charset="-128"/>
                <a:ea typeface="Yu Gothic" panose="020B0400000000000000" pitchFamily="34" charset="-128"/>
              </a:rPr>
              <a:t> ††</a:t>
            </a:r>
            <a:r>
              <a:rPr lang="ja-JP" altLang="en-US" sz="2000" b="1">
                <a:solidFill>
                  <a:schemeClr val="bg1"/>
                </a:solidFill>
                <a:latin typeface="Yu Gothic" panose="020B0400000000000000" pitchFamily="34" charset="-128"/>
                <a:ea typeface="Yu Gothic" panose="020B0400000000000000" pitchFamily="34" charset="-128"/>
              </a:rPr>
              <a:t>福島大学</a:t>
            </a:r>
            <a:endParaRPr lang="en-US" altLang="ja-JP" sz="2000" b="1" baseline="30000" dirty="0">
              <a:solidFill>
                <a:schemeClr val="bg1"/>
              </a:solidFill>
              <a:latin typeface="Yu Gothic" panose="020B0400000000000000" pitchFamily="34" charset="-128"/>
              <a:ea typeface="Yu Gothic" panose="020B0400000000000000" pitchFamily="34" charset="-128"/>
            </a:endParaRPr>
          </a:p>
        </p:txBody>
      </p:sp>
      <p:sp>
        <p:nvSpPr>
          <p:cNvPr id="10" name="日付プレースホルダー 4">
            <a:extLst>
              <a:ext uri="{FF2B5EF4-FFF2-40B4-BE49-F238E27FC236}">
                <a16:creationId xmlns:a16="http://schemas.microsoft.com/office/drawing/2014/main" id="{6EFE2DAA-1862-3477-23F2-80B3772CE4E2}"/>
              </a:ext>
            </a:extLst>
          </p:cNvPr>
          <p:cNvSpPr>
            <a:spLocks noGrp="1"/>
          </p:cNvSpPr>
          <p:nvPr>
            <p:ph type="dt" sz="half" idx="10"/>
          </p:nvPr>
        </p:nvSpPr>
        <p:spPr>
          <a:xfrm>
            <a:off x="451556" y="6367750"/>
            <a:ext cx="2743200" cy="365125"/>
          </a:xfrm>
        </p:spPr>
        <p:txBody>
          <a:bodyPr/>
          <a:lstStyle/>
          <a:p>
            <a:r>
              <a:rPr kumimoji="1" lang="en-US" altLang="ja-JP" sz="1600" dirty="0">
                <a:solidFill>
                  <a:schemeClr val="bg1"/>
                </a:solidFill>
                <a:latin typeface="Yu Gothic" panose="020B0400000000000000" pitchFamily="34" charset="-128"/>
                <a:ea typeface="Yu Gothic" panose="020B0400000000000000" pitchFamily="34" charset="-128"/>
              </a:rPr>
              <a:t>2024/06/15</a:t>
            </a:r>
          </a:p>
        </p:txBody>
      </p:sp>
      <p:sp>
        <p:nvSpPr>
          <p:cNvPr id="11" name="スライド番号プレースホルダー 5">
            <a:extLst>
              <a:ext uri="{FF2B5EF4-FFF2-40B4-BE49-F238E27FC236}">
                <a16:creationId xmlns:a16="http://schemas.microsoft.com/office/drawing/2014/main" id="{753F8109-82C7-43CF-3640-ADA703EAB774}"/>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bg1"/>
                </a:solidFill>
                <a:latin typeface="Yu Gothic" panose="020B0400000000000000" pitchFamily="34" charset="-128"/>
                <a:ea typeface="Yu Gothic" panose="020B0400000000000000" pitchFamily="34" charset="-128"/>
              </a:rPr>
              <a:t>54</a:t>
            </a:fld>
            <a:endParaRPr kumimoji="1" lang="ja-JP" altLang="en-US" sz="1600">
              <a:solidFill>
                <a:schemeClr val="bg1"/>
              </a:solidFill>
              <a:latin typeface="Yu Gothic" panose="020B0400000000000000" pitchFamily="34" charset="-128"/>
              <a:ea typeface="Yu Gothic" panose="020B0400000000000000" pitchFamily="34" charset="-128"/>
            </a:endParaRPr>
          </a:p>
        </p:txBody>
      </p:sp>
      <p:sp>
        <p:nvSpPr>
          <p:cNvPr id="7" name="フッター プレースホルダー 6">
            <a:extLst>
              <a:ext uri="{FF2B5EF4-FFF2-40B4-BE49-F238E27FC236}">
                <a16:creationId xmlns:a16="http://schemas.microsoft.com/office/drawing/2014/main" id="{F573BA53-CBF7-56C3-A631-55FF20C1407E}"/>
              </a:ext>
            </a:extLst>
          </p:cNvPr>
          <p:cNvSpPr>
            <a:spLocks noGrp="1"/>
          </p:cNvSpPr>
          <p:nvPr>
            <p:ph type="ftr" sz="quarter" idx="11"/>
          </p:nvPr>
        </p:nvSpPr>
        <p:spPr>
          <a:xfrm>
            <a:off x="3807874" y="6356350"/>
            <a:ext cx="4576242" cy="376525"/>
          </a:xfrm>
        </p:spPr>
        <p:txBody>
          <a:bodyPr/>
          <a:lstStyle/>
          <a:p>
            <a:r>
              <a:rPr kumimoji="1" lang="ja-JP" altLang="en-US" sz="1600">
                <a:solidFill>
                  <a:schemeClr val="bg1"/>
                </a:solidFill>
                <a:latin typeface="Yu Gothic" panose="020B0400000000000000" pitchFamily="34" charset="-128"/>
                <a:ea typeface="Yu Gothic" panose="020B0400000000000000" pitchFamily="34" charset="-128"/>
              </a:rPr>
              <a:t>電子情報通信学会　</a:t>
            </a:r>
            <a:r>
              <a:rPr lang="en-US" altLang="ja-JP" sz="1600" dirty="0">
                <a:solidFill>
                  <a:schemeClr val="bg1"/>
                </a:solidFill>
                <a:latin typeface="Yu Gothic" panose="020B0400000000000000" pitchFamily="34" charset="-128"/>
                <a:ea typeface="Yu Gothic" panose="020B0400000000000000" pitchFamily="34" charset="-128"/>
              </a:rPr>
              <a:t>ET</a:t>
            </a:r>
            <a:r>
              <a:rPr lang="ja-JP" altLang="en-US" sz="1600">
                <a:solidFill>
                  <a:schemeClr val="bg1"/>
                </a:solidFill>
                <a:latin typeface="Yu Gothic" panose="020B0400000000000000" pitchFamily="34" charset="-128"/>
                <a:ea typeface="Yu Gothic" panose="020B0400000000000000" pitchFamily="34" charset="-128"/>
              </a:rPr>
              <a:t>研究会</a:t>
            </a:r>
            <a:endParaRPr kumimoji="1" lang="ja-JP" altLang="en-US" sz="1600">
              <a:solidFill>
                <a:schemeClr val="bg1"/>
              </a:solidFill>
              <a:latin typeface="Yu Gothic" panose="020B0400000000000000" pitchFamily="34" charset="-128"/>
              <a:ea typeface="Yu Gothic" panose="020B0400000000000000" pitchFamily="34" charset="-128"/>
            </a:endParaRPr>
          </a:p>
        </p:txBody>
      </p:sp>
      <p:cxnSp>
        <p:nvCxnSpPr>
          <p:cNvPr id="3" name="直線コネクタ 2">
            <a:extLst>
              <a:ext uri="{FF2B5EF4-FFF2-40B4-BE49-F238E27FC236}">
                <a16:creationId xmlns:a16="http://schemas.microsoft.com/office/drawing/2014/main" id="{0844C09C-CD5A-4457-0DD4-7F8557E350B6}"/>
              </a:ext>
            </a:extLst>
          </p:cNvPr>
          <p:cNvCxnSpPr>
            <a:cxnSpLocks/>
          </p:cNvCxnSpPr>
          <p:nvPr/>
        </p:nvCxnSpPr>
        <p:spPr>
          <a:xfrm>
            <a:off x="451555" y="3417600"/>
            <a:ext cx="11288888" cy="11400"/>
          </a:xfrm>
          <a:prstGeom prst="line">
            <a:avLst/>
          </a:prstGeom>
          <a:ln w="57150">
            <a:solidFill>
              <a:srgbClr val="EFCE7B"/>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980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4955925"/>
            <a:ext cx="11035049" cy="1025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latin typeface="Yu Gothic" panose="020B0400000000000000" pitchFamily="34" charset="-128"/>
                <a:ea typeface="Yu Gothic" panose="020B0400000000000000" pitchFamily="34" charset="-128"/>
              </a:rPr>
              <a:t>教授者が学習者の</a:t>
            </a:r>
            <a:r>
              <a:rPr lang="en-US" altLang="ja-JP" b="1" dirty="0">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論理エラー（ロジック構成面でのエラー）</a:t>
            </a:r>
            <a:r>
              <a:rPr lang="ja-JP" altLang="en-US" b="1">
                <a:latin typeface="Yu Gothic" panose="020B0400000000000000" pitchFamily="34" charset="-128"/>
                <a:ea typeface="Yu Gothic" panose="020B0400000000000000" pitchFamily="34" charset="-128"/>
              </a:rPr>
              <a:t>を</a:t>
            </a:r>
            <a:endParaRPr lang="en-US" altLang="ja-JP" b="1" dirty="0">
              <a:latin typeface="Yu Gothic" panose="020B0400000000000000" pitchFamily="34" charset="-128"/>
              <a:ea typeface="Yu Gothic" panose="020B0400000000000000" pitchFamily="34" charset="-128"/>
            </a:endParaRPr>
          </a:p>
          <a:p>
            <a:pPr>
              <a:lnSpc>
                <a:spcPts val="2500"/>
              </a:lnSpc>
            </a:pPr>
            <a:r>
              <a:rPr lang="ja-JP" altLang="en-US" b="1">
                <a:latin typeface="Yu Gothic" panose="020B0400000000000000" pitchFamily="34" charset="-128"/>
                <a:ea typeface="Yu Gothic" panose="020B0400000000000000" pitchFamily="34" charset="-128"/>
              </a:rPr>
              <a:t>解決することは困難</a:t>
            </a:r>
            <a:endParaRPr lang="en-US" altLang="ja-JP" b="1" dirty="0">
              <a:latin typeface="Yu Gothic" panose="020B0400000000000000" pitchFamily="34" charset="-128"/>
              <a:ea typeface="Yu Gothic" panose="020B0400000000000000" pitchFamily="34" charset="-128"/>
            </a:endParaRPr>
          </a:p>
        </p:txBody>
      </p:sp>
      <p:sp>
        <p:nvSpPr>
          <p:cNvPr id="2" name="正方形/長方形 1">
            <a:extLst>
              <a:ext uri="{FF2B5EF4-FFF2-40B4-BE49-F238E27FC236}">
                <a16:creationId xmlns:a16="http://schemas.microsoft.com/office/drawing/2014/main" id="{1A7A51A2-FEBE-C619-2AB6-5D91FCC22E93}"/>
              </a:ext>
            </a:extLst>
          </p:cNvPr>
          <p:cNvSpPr/>
          <p:nvPr/>
        </p:nvSpPr>
        <p:spPr>
          <a:xfrm>
            <a:off x="0" y="-1"/>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1-3. </a:t>
            </a:r>
            <a:r>
              <a:rPr lang="ja-JP" altLang="en-US" sz="2800" b="1">
                <a:solidFill>
                  <a:schemeClr val="bg1"/>
                </a:solidFill>
                <a:latin typeface="Yu Gothic" panose="020B0400000000000000" pitchFamily="34" charset="-128"/>
                <a:ea typeface="Yu Gothic" panose="020B0400000000000000" pitchFamily="34" charset="-128"/>
              </a:rPr>
              <a:t>学習状況把握の問題点</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4" name="角丸四角形吹き出し 33">
            <a:extLst>
              <a:ext uri="{FF2B5EF4-FFF2-40B4-BE49-F238E27FC236}">
                <a16:creationId xmlns:a16="http://schemas.microsoft.com/office/drawing/2014/main" id="{6AFB306F-4E58-8409-DD68-C40B9FD45AE5}"/>
              </a:ext>
            </a:extLst>
          </p:cNvPr>
          <p:cNvSpPr/>
          <p:nvPr/>
        </p:nvSpPr>
        <p:spPr>
          <a:xfrm flipV="1">
            <a:off x="1239864" y="2659272"/>
            <a:ext cx="3583268" cy="934904"/>
          </a:xfrm>
          <a:prstGeom prst="wedgeRoundRectCallout">
            <a:avLst>
              <a:gd name="adj1" fmla="val 55034"/>
              <a:gd name="adj2" fmla="val -33937"/>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45B3B18-5D20-9B16-B3CB-5D63DD922357}"/>
              </a:ext>
            </a:extLst>
          </p:cNvPr>
          <p:cNvSpPr txBox="1"/>
          <p:nvPr/>
        </p:nvSpPr>
        <p:spPr>
          <a:xfrm rot="10800000" flipV="1">
            <a:off x="1421404" y="2793907"/>
            <a:ext cx="3220188" cy="665631"/>
          </a:xfrm>
          <a:prstGeom prst="rect">
            <a:avLst/>
          </a:prstGeom>
          <a:noFill/>
        </p:spPr>
        <p:txBody>
          <a:bodyPr wrap="square" rtlCol="0">
            <a:spAutoFit/>
          </a:bodyPr>
          <a:lstStyle/>
          <a:p>
            <a:pPr>
              <a:lnSpc>
                <a:spcPts val="2320"/>
              </a:lnSpc>
            </a:pPr>
            <a:r>
              <a:rPr kumimoji="1" lang="ja-JP" altLang="en-US" sz="1600" b="1">
                <a:latin typeface="Yu Gothic" panose="020B0400000000000000" pitchFamily="34" charset="-128"/>
                <a:ea typeface="Yu Gothic" panose="020B0400000000000000" pitchFamily="34" charset="-128"/>
              </a:rPr>
              <a:t>コンパイルも実行もできたけど</a:t>
            </a:r>
            <a:r>
              <a:rPr kumimoji="1" lang="en-US" altLang="ja-JP" sz="1600" b="1" dirty="0">
                <a:latin typeface="Yu Gothic" panose="020B0400000000000000" pitchFamily="34" charset="-128"/>
                <a:ea typeface="Yu Gothic" panose="020B0400000000000000" pitchFamily="34" charset="-128"/>
              </a:rPr>
              <a:t>,  </a:t>
            </a:r>
          </a:p>
          <a:p>
            <a:pPr>
              <a:lnSpc>
                <a:spcPts val="2320"/>
              </a:lnSpc>
            </a:pPr>
            <a:r>
              <a:rPr kumimoji="1" lang="ja-JP" altLang="en-US" sz="1600" b="1">
                <a:latin typeface="Yu Gothic" panose="020B0400000000000000" pitchFamily="34" charset="-128"/>
                <a:ea typeface="Yu Gothic" panose="020B0400000000000000" pitchFamily="34" charset="-128"/>
              </a:rPr>
              <a:t>思った結果と違う</a:t>
            </a:r>
            <a:r>
              <a:rPr lang="en-US" altLang="ja-JP" sz="1600" b="1" dirty="0">
                <a:latin typeface="Yu Gothic" panose="020B0400000000000000" pitchFamily="34" charset="-128"/>
                <a:ea typeface="Yu Gothic" panose="020B0400000000000000" pitchFamily="34" charset="-128"/>
              </a:rPr>
              <a:t>, , ,</a:t>
            </a:r>
            <a:endParaRPr kumimoji="1" lang="ja-JP" altLang="en-US" sz="1600" b="1">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69" y="4750904"/>
            <a:ext cx="11035049" cy="123053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4A1A5552-1A1A-D98E-404C-6F0C14CEC5B3}"/>
              </a:ext>
            </a:extLst>
          </p:cNvPr>
          <p:cNvPicPr>
            <a:picLocks noChangeAspect="1"/>
          </p:cNvPicPr>
          <p:nvPr/>
        </p:nvPicPr>
        <p:blipFill rotWithShape="1">
          <a:blip r:embed="rId3"/>
          <a:srcRect l="8210" t="13987" r="12612" b="7772"/>
          <a:stretch/>
        </p:blipFill>
        <p:spPr>
          <a:xfrm>
            <a:off x="5140579" y="3032446"/>
            <a:ext cx="1910841" cy="1343549"/>
          </a:xfrm>
          <a:prstGeom prst="rect">
            <a:avLst/>
          </a:prstGeom>
        </p:spPr>
      </p:pic>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8" y="1588106"/>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r>
              <a:rPr lang="ja-JP" altLang="en-US" b="1">
                <a:latin typeface="Yu Gothic" panose="020B0400000000000000" pitchFamily="34" charset="-128"/>
                <a:ea typeface="Yu Gothic" panose="020B0400000000000000" pitchFamily="34" charset="-128"/>
              </a:rPr>
              <a:t>論理エラーは</a:t>
            </a:r>
            <a:r>
              <a:rPr lang="en-US" altLang="ja-JP" b="1" dirty="0">
                <a:latin typeface="Yu Gothic" panose="020B0400000000000000" pitchFamily="34" charset="-128"/>
                <a:ea typeface="Yu Gothic" panose="020B0400000000000000" pitchFamily="34" charset="-128"/>
              </a:rPr>
              <a:t>, </a:t>
            </a:r>
            <a:r>
              <a:rPr lang="ja-JP" altLang="en-US" b="1">
                <a:latin typeface="Yu Gothic" panose="020B0400000000000000" pitchFamily="34" charset="-128"/>
                <a:ea typeface="Yu Gothic" panose="020B0400000000000000" pitchFamily="34" charset="-128"/>
              </a:rPr>
              <a:t>自身で原因を探して修正を行うことが必要</a:t>
            </a:r>
            <a:r>
              <a:rPr lang="en-US" altLang="ja-JP" b="1" dirty="0">
                <a:latin typeface="Yu Gothic" panose="020B0400000000000000" pitchFamily="34" charset="-128"/>
                <a:ea typeface="Yu Gothic" panose="020B0400000000000000" pitchFamily="34" charset="-128"/>
              </a:rPr>
              <a:t> </a:t>
            </a:r>
          </a:p>
          <a:p>
            <a:pPr>
              <a:lnSpc>
                <a:spcPts val="3200"/>
              </a:lnSpc>
            </a:pPr>
            <a:endParaRPr lang="ja-JP" altLang="en-US">
              <a:solidFill>
                <a:srgbClr val="629299"/>
              </a:solidFill>
              <a:latin typeface="Yu Gothic" panose="020B0400000000000000" pitchFamily="34" charset="-128"/>
              <a:ea typeface="Yu Gothic" panose="020B0400000000000000" pitchFamily="34" charset="-128"/>
            </a:endParaRPr>
          </a:p>
        </p:txBody>
      </p:sp>
      <p:sp>
        <p:nvSpPr>
          <p:cNvPr id="16" name="角丸四角形吹き出し 15">
            <a:extLst>
              <a:ext uri="{FF2B5EF4-FFF2-40B4-BE49-F238E27FC236}">
                <a16:creationId xmlns:a16="http://schemas.microsoft.com/office/drawing/2014/main" id="{2A476E5D-996E-7D3D-A67C-59C3C150FC4D}"/>
              </a:ext>
            </a:extLst>
          </p:cNvPr>
          <p:cNvSpPr/>
          <p:nvPr/>
        </p:nvSpPr>
        <p:spPr>
          <a:xfrm flipV="1">
            <a:off x="7368868" y="2741858"/>
            <a:ext cx="3583268" cy="769729"/>
          </a:xfrm>
          <a:prstGeom prst="wedgeRoundRectCallout">
            <a:avLst>
              <a:gd name="adj1" fmla="val -57602"/>
              <a:gd name="adj2" fmla="val -29440"/>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8FCC2E31-DC36-F3BA-D929-C0718DE6ADBD}"/>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7" name="スライド番号プレースホルダー 5">
            <a:extLst>
              <a:ext uri="{FF2B5EF4-FFF2-40B4-BE49-F238E27FC236}">
                <a16:creationId xmlns:a16="http://schemas.microsoft.com/office/drawing/2014/main" id="{4E87C7EE-6BE4-3378-B888-07E0119D8E8E}"/>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6</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9" name="フッター プレースホルダー 6">
            <a:extLst>
              <a:ext uri="{FF2B5EF4-FFF2-40B4-BE49-F238E27FC236}">
                <a16:creationId xmlns:a16="http://schemas.microsoft.com/office/drawing/2014/main" id="{815A5D5B-CA8E-B28A-4291-9102790A6079}"/>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5" name="テキスト ボックス 4">
            <a:extLst>
              <a:ext uri="{FF2B5EF4-FFF2-40B4-BE49-F238E27FC236}">
                <a16:creationId xmlns:a16="http://schemas.microsoft.com/office/drawing/2014/main" id="{C9BCF49F-812C-AE4C-B3D5-0E6A82F0289A}"/>
              </a:ext>
            </a:extLst>
          </p:cNvPr>
          <p:cNvSpPr txBox="1"/>
          <p:nvPr/>
        </p:nvSpPr>
        <p:spPr>
          <a:xfrm rot="10800000" flipV="1">
            <a:off x="7593608" y="2941383"/>
            <a:ext cx="3220188" cy="370679"/>
          </a:xfrm>
          <a:prstGeom prst="rect">
            <a:avLst/>
          </a:prstGeom>
          <a:noFill/>
        </p:spPr>
        <p:txBody>
          <a:bodyPr wrap="square" rtlCol="0">
            <a:spAutoFit/>
          </a:bodyPr>
          <a:lstStyle/>
          <a:p>
            <a:pPr>
              <a:lnSpc>
                <a:spcPts val="2320"/>
              </a:lnSpc>
            </a:pPr>
            <a:r>
              <a:rPr lang="ja-JP" altLang="en-US" sz="1600" b="1">
                <a:latin typeface="Yu Gothic" panose="020B0400000000000000" pitchFamily="34" charset="-128"/>
                <a:ea typeface="Yu Gothic" panose="020B0400000000000000" pitchFamily="34" charset="-128"/>
              </a:rPr>
              <a:t>どこを直せばいいのだろう</a:t>
            </a:r>
            <a:r>
              <a:rPr lang="en-US" altLang="ja-JP" sz="1600" b="1" dirty="0">
                <a:latin typeface="Yu Gothic" panose="020B0400000000000000" pitchFamily="34" charset="-128"/>
                <a:ea typeface="Yu Gothic" panose="020B0400000000000000" pitchFamily="34" charset="-128"/>
              </a:rPr>
              <a:t>, , ,?</a:t>
            </a:r>
            <a:endParaRPr kumimoji="1" lang="ja-JP" altLang="en-US" sz="1600" b="1">
              <a:latin typeface="Yu Gothic" panose="020B0400000000000000" pitchFamily="34" charset="-128"/>
              <a:ea typeface="Yu Gothic" panose="020B0400000000000000" pitchFamily="34" charset="-128"/>
            </a:endParaRPr>
          </a:p>
        </p:txBody>
      </p:sp>
      <p:grpSp>
        <p:nvGrpSpPr>
          <p:cNvPr id="25" name="グループ化 24">
            <a:extLst>
              <a:ext uri="{FF2B5EF4-FFF2-40B4-BE49-F238E27FC236}">
                <a16:creationId xmlns:a16="http://schemas.microsoft.com/office/drawing/2014/main" id="{7B424066-5A29-804A-189C-DC48A209CF55}"/>
              </a:ext>
            </a:extLst>
          </p:cNvPr>
          <p:cNvGrpSpPr/>
          <p:nvPr/>
        </p:nvGrpSpPr>
        <p:grpSpPr>
          <a:xfrm>
            <a:off x="451557" y="163454"/>
            <a:ext cx="2486626" cy="276236"/>
            <a:chOff x="1047553" y="1885269"/>
            <a:chExt cx="2345100" cy="241705"/>
          </a:xfrm>
        </p:grpSpPr>
        <p:sp>
          <p:nvSpPr>
            <p:cNvPr id="26" name="フリーフォーム 25">
              <a:extLst>
                <a:ext uri="{FF2B5EF4-FFF2-40B4-BE49-F238E27FC236}">
                  <a16:creationId xmlns:a16="http://schemas.microsoft.com/office/drawing/2014/main" id="{1780AEDD-3D53-57DC-A001-8D189754A639}"/>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4D67B8B6-4CCA-0F9B-E99E-17574374C76A}"/>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8" name="フリーフォーム 27">
            <a:extLst>
              <a:ext uri="{FF2B5EF4-FFF2-40B4-BE49-F238E27FC236}">
                <a16:creationId xmlns:a16="http://schemas.microsoft.com/office/drawing/2014/main" id="{177DE534-1EB0-92B4-403F-12EE90291825}"/>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F9D75D76-9CDF-A0F3-4ABA-0D99A96FBB12}"/>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5A7A9609-0D02-7DD9-4742-EB0D3BE497B2}"/>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209370E3-DC48-2F53-C5FB-93A4F4A5E1BF}"/>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6D8E938C-EA3C-A0F1-587D-65629CDDD1E6}"/>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7003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1-4. </a:t>
            </a:r>
            <a:r>
              <a:rPr lang="ja-JP" altLang="en-US" sz="2800" b="1">
                <a:solidFill>
                  <a:schemeClr val="bg1"/>
                </a:solidFill>
                <a:latin typeface="Yu Gothic" panose="020B0400000000000000" pitchFamily="34" charset="-128"/>
                <a:ea typeface="Yu Gothic" panose="020B0400000000000000" pitchFamily="34" charset="-128"/>
              </a:rPr>
              <a:t>プログラミング演習授業に必要な支援</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750904"/>
            <a:ext cx="11035048" cy="1230537"/>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4998074"/>
            <a:ext cx="11035049" cy="10005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dirty="0">
                <a:solidFill>
                  <a:srgbClr val="629299"/>
                </a:solidFill>
                <a:latin typeface="Yu Gothic" panose="020B0400000000000000" pitchFamily="34" charset="-128"/>
                <a:ea typeface="Yu Gothic" panose="020B0400000000000000" pitchFamily="34" charset="-128"/>
              </a:rPr>
              <a:t>学習者ごとに異なる解法を考慮した上で</a:t>
            </a:r>
            <a:r>
              <a:rPr lang="ja-JP" altLang="en-US" b="1" dirty="0">
                <a:latin typeface="Yu Gothic" panose="020B0400000000000000" pitchFamily="34" charset="-128"/>
                <a:ea typeface="Yu Gothic" panose="020B0400000000000000" pitchFamily="34" charset="-128"/>
              </a:rPr>
              <a:t>論理エラーを推定し</a:t>
            </a:r>
            <a:endParaRPr lang="en-US" altLang="ja-JP" b="1" dirty="0">
              <a:latin typeface="Yu Gothic" panose="020B0400000000000000" pitchFamily="34" charset="-128"/>
              <a:ea typeface="Yu Gothic" panose="020B0400000000000000" pitchFamily="34" charset="-128"/>
            </a:endParaRPr>
          </a:p>
          <a:p>
            <a:pPr>
              <a:lnSpc>
                <a:spcPts val="2500"/>
              </a:lnSpc>
            </a:pPr>
            <a:r>
              <a:rPr lang="ja-JP" altLang="en-US" b="1" dirty="0">
                <a:latin typeface="Yu Gothic" panose="020B0400000000000000" pitchFamily="34" charset="-128"/>
                <a:ea typeface="Yu Gothic" panose="020B0400000000000000" pitchFamily="34" charset="-128"/>
              </a:rPr>
              <a:t>学習者の解法に適応した支援が必要</a:t>
            </a:r>
            <a:r>
              <a:rPr lang="en-US" altLang="ja-JP" b="1" dirty="0">
                <a:latin typeface="Yu Gothic" panose="020B0400000000000000" pitchFamily="34" charset="-128"/>
                <a:ea typeface="Yu Gothic" panose="020B0400000000000000" pitchFamily="34" charset="-128"/>
              </a:rPr>
              <a:t> </a:t>
            </a:r>
          </a:p>
        </p:txBody>
      </p:sp>
      <p:pic>
        <p:nvPicPr>
          <p:cNvPr id="5" name="図 4">
            <a:extLst>
              <a:ext uri="{FF2B5EF4-FFF2-40B4-BE49-F238E27FC236}">
                <a16:creationId xmlns:a16="http://schemas.microsoft.com/office/drawing/2014/main" id="{80A662C1-084A-D237-0E33-B904E3C0CF9F}"/>
              </a:ext>
            </a:extLst>
          </p:cNvPr>
          <p:cNvPicPr>
            <a:picLocks noChangeAspect="1"/>
          </p:cNvPicPr>
          <p:nvPr/>
        </p:nvPicPr>
        <p:blipFill>
          <a:blip r:embed="rId3"/>
          <a:stretch>
            <a:fillRect/>
          </a:stretch>
        </p:blipFill>
        <p:spPr>
          <a:xfrm>
            <a:off x="4641723" y="2219789"/>
            <a:ext cx="6151896" cy="2270756"/>
          </a:xfrm>
          <a:prstGeom prst="rect">
            <a:avLst/>
          </a:prstGeom>
        </p:spPr>
      </p:pic>
      <p:pic>
        <p:nvPicPr>
          <p:cNvPr id="10" name="図 9">
            <a:extLst>
              <a:ext uri="{FF2B5EF4-FFF2-40B4-BE49-F238E27FC236}">
                <a16:creationId xmlns:a16="http://schemas.microsoft.com/office/drawing/2014/main" id="{7EA804B0-9129-83D1-A610-82D1E7851B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2172" b="90573" l="15596" r="87156">
                        <a14:foregroundMark x1="23050" y1="73628" x2="44954" y2="67064"/>
                        <a14:foregroundMark x1="29128" y1="84010" x2="41972" y2="71480"/>
                        <a14:foregroundMark x1="21560" y1="80191" x2="48050" y2="75537"/>
                        <a14:foregroundMark x1="26720" y1="79594" x2="34748" y2="65513"/>
                        <a14:foregroundMark x1="35665" y1="78640" x2="35665" y2="78640"/>
                        <a14:foregroundMark x1="32683" y1="76850" x2="32683" y2="76850"/>
                        <a14:foregroundMark x1="36239" y1="74582" x2="26950" y2="74940"/>
                        <a14:foregroundMark x1="30849" y1="90573" x2="23624" y2="85800"/>
                        <a14:foregroundMark x1="50688" y1="24940" x2="64335" y2="27804"/>
                        <a14:foregroundMark x1="64335" y1="27804" x2="70528" y2="31742"/>
                        <a14:foregroundMark x1="56995" y1="13007" x2="68463" y2="28640"/>
                        <a14:foregroundMark x1="55505" y1="12411" x2="67775" y2="23031"/>
                        <a14:foregroundMark x1="55161" y1="17422" x2="67546" y2="21122"/>
                        <a14:foregroundMark x1="52523" y1="19570" x2="61239" y2="24344"/>
                        <a14:foregroundMark x1="59748" y1="12172" x2="60321" y2="17780"/>
                        <a14:foregroundMark x1="35436" y1="68616" x2="35092" y2="74582"/>
                        <a14:foregroundMark x1="44954" y1="69928" x2="42202" y2="78640"/>
                        <a14:foregroundMark x1="42202" y1="78640" x2="41972" y2="78998"/>
                        <a14:foregroundMark x1="31537" y1="70286" x2="42317" y2="70883"/>
                        <a14:foregroundMark x1="41972" y1="70525" x2="31537" y2="76611"/>
                        <a14:foregroundMark x1="31537" y1="76611" x2="22018" y2="75298"/>
                        <a14:foregroundMark x1="22018" y1="75298" x2="32569" y2="79356"/>
                        <a14:foregroundMark x1="32569" y1="79356" x2="36009" y2="85561"/>
                        <a14:foregroundMark x1="41972" y1="74940" x2="33028" y2="71957"/>
                        <a14:foregroundMark x1="33028" y1="71957" x2="23165" y2="75179"/>
                        <a14:foregroundMark x1="23165" y1="75179" x2="15596" y2="74582"/>
                        <a14:backgroundMark x1="46232" y1="70351" x2="53096" y2="67422"/>
                        <a14:backgroundMark x1="23035" y1="73234" x2="22821" y2="73031"/>
                        <a14:backgroundMark x1="23050" y1="72673" x2="23573" y2="72621"/>
                        <a14:backgroundMark x1="55767" y1="15245" x2="55715" y2="16678"/>
                      </a14:backgroundRemoval>
                    </a14:imgEffect>
                  </a14:imgLayer>
                </a14:imgProps>
              </a:ext>
            </a:extLst>
          </a:blip>
          <a:srcRect l="9920" t="4082" r="4193" b="5285"/>
          <a:stretch/>
        </p:blipFill>
        <p:spPr>
          <a:xfrm>
            <a:off x="1520698" y="2661728"/>
            <a:ext cx="425737" cy="431749"/>
          </a:xfrm>
          <a:prstGeom prst="rect">
            <a:avLst/>
          </a:prstGeom>
        </p:spPr>
      </p:pic>
      <p:pic>
        <p:nvPicPr>
          <p:cNvPr id="12" name="図 11">
            <a:extLst>
              <a:ext uri="{FF2B5EF4-FFF2-40B4-BE49-F238E27FC236}">
                <a16:creationId xmlns:a16="http://schemas.microsoft.com/office/drawing/2014/main" id="{5DB1ACA9-3DB0-3299-BF29-BA5FF5A1279F}"/>
              </a:ext>
            </a:extLst>
          </p:cNvPr>
          <p:cNvPicPr>
            <a:picLocks noChangeAspect="1"/>
          </p:cNvPicPr>
          <p:nvPr/>
        </p:nvPicPr>
        <p:blipFill>
          <a:blip r:embed="rId6"/>
          <a:stretch>
            <a:fillRect/>
          </a:stretch>
        </p:blipFill>
        <p:spPr>
          <a:xfrm>
            <a:off x="1987224" y="2771173"/>
            <a:ext cx="1189575" cy="1660770"/>
          </a:xfrm>
          <a:prstGeom prst="rect">
            <a:avLst/>
          </a:prstGeom>
        </p:spPr>
      </p:pic>
      <p:sp>
        <p:nvSpPr>
          <p:cNvPr id="13" name="円弧 12">
            <a:extLst>
              <a:ext uri="{FF2B5EF4-FFF2-40B4-BE49-F238E27FC236}">
                <a16:creationId xmlns:a16="http://schemas.microsoft.com/office/drawing/2014/main" id="{75D445E8-4725-0E0A-5738-F83E7EC92E08}"/>
              </a:ext>
            </a:extLst>
          </p:cNvPr>
          <p:cNvSpPr/>
          <p:nvPr/>
        </p:nvSpPr>
        <p:spPr>
          <a:xfrm>
            <a:off x="2964019" y="2053794"/>
            <a:ext cx="2505448" cy="1037497"/>
          </a:xfrm>
          <a:prstGeom prst="arc">
            <a:avLst>
              <a:gd name="adj1" fmla="val 11085517"/>
              <a:gd name="adj2" fmla="val 2064379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FC5FB08A-137E-B2EA-D284-5F2E52CF2CA9}"/>
              </a:ext>
            </a:extLst>
          </p:cNvPr>
          <p:cNvSpPr/>
          <p:nvPr/>
        </p:nvSpPr>
        <p:spPr>
          <a:xfrm>
            <a:off x="2997883" y="1844880"/>
            <a:ext cx="4097183" cy="1339884"/>
          </a:xfrm>
          <a:prstGeom prst="arc">
            <a:avLst>
              <a:gd name="adj1" fmla="val 10852346"/>
              <a:gd name="adj2" fmla="val 21189105"/>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弧 21">
            <a:extLst>
              <a:ext uri="{FF2B5EF4-FFF2-40B4-BE49-F238E27FC236}">
                <a16:creationId xmlns:a16="http://schemas.microsoft.com/office/drawing/2014/main" id="{40FC7FCF-6CE1-E3B2-A400-DBF96F5A527A}"/>
              </a:ext>
            </a:extLst>
          </p:cNvPr>
          <p:cNvSpPr/>
          <p:nvPr/>
        </p:nvSpPr>
        <p:spPr>
          <a:xfrm>
            <a:off x="2997883" y="1729449"/>
            <a:ext cx="6230098" cy="1489691"/>
          </a:xfrm>
          <a:prstGeom prst="arc">
            <a:avLst>
              <a:gd name="adj1" fmla="val 10789358"/>
              <a:gd name="adj2" fmla="val 21396183"/>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日付プレースホルダー 4">
            <a:extLst>
              <a:ext uri="{FF2B5EF4-FFF2-40B4-BE49-F238E27FC236}">
                <a16:creationId xmlns:a16="http://schemas.microsoft.com/office/drawing/2014/main" id="{74DD203F-BCDA-8ADD-8CF6-562AA2BE53D8}"/>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15" name="スライド番号プレースホルダー 5">
            <a:extLst>
              <a:ext uri="{FF2B5EF4-FFF2-40B4-BE49-F238E27FC236}">
                <a16:creationId xmlns:a16="http://schemas.microsoft.com/office/drawing/2014/main" id="{FA45D67E-760B-6F92-0E16-12F710C690CF}"/>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7</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16" name="フッター プレースホルダー 6">
            <a:extLst>
              <a:ext uri="{FF2B5EF4-FFF2-40B4-BE49-F238E27FC236}">
                <a16:creationId xmlns:a16="http://schemas.microsoft.com/office/drawing/2014/main" id="{96B580B9-680C-C337-A9D3-418EEDB43214}"/>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23" name="グループ化 22">
            <a:extLst>
              <a:ext uri="{FF2B5EF4-FFF2-40B4-BE49-F238E27FC236}">
                <a16:creationId xmlns:a16="http://schemas.microsoft.com/office/drawing/2014/main" id="{3288EDD8-D09C-7982-B338-D6A94EDE0A7B}"/>
              </a:ext>
            </a:extLst>
          </p:cNvPr>
          <p:cNvGrpSpPr/>
          <p:nvPr/>
        </p:nvGrpSpPr>
        <p:grpSpPr>
          <a:xfrm>
            <a:off x="451557" y="163454"/>
            <a:ext cx="2486626" cy="276236"/>
            <a:chOff x="1047553" y="1885269"/>
            <a:chExt cx="2345100" cy="241705"/>
          </a:xfrm>
        </p:grpSpPr>
        <p:sp>
          <p:nvSpPr>
            <p:cNvPr id="24" name="フリーフォーム 23">
              <a:extLst>
                <a:ext uri="{FF2B5EF4-FFF2-40B4-BE49-F238E27FC236}">
                  <a16:creationId xmlns:a16="http://schemas.microsoft.com/office/drawing/2014/main" id="{939C2B55-5C93-1DF9-80AB-8E85DE53F1C5}"/>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30" name="フリーフォーム 29">
              <a:extLst>
                <a:ext uri="{FF2B5EF4-FFF2-40B4-BE49-F238E27FC236}">
                  <a16:creationId xmlns:a16="http://schemas.microsoft.com/office/drawing/2014/main" id="{3C6C5F00-DFBE-8CD6-69DD-9987A38BDDEB}"/>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31" name="フリーフォーム 30">
            <a:extLst>
              <a:ext uri="{FF2B5EF4-FFF2-40B4-BE49-F238E27FC236}">
                <a16:creationId xmlns:a16="http://schemas.microsoft.com/office/drawing/2014/main" id="{FC4EEDE4-2B23-CE9D-3850-BDEA4C803557}"/>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6130C7F0-2C1F-39B9-6064-98145C1C0C6A}"/>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33" name="フリーフォーム 32">
            <a:extLst>
              <a:ext uri="{FF2B5EF4-FFF2-40B4-BE49-F238E27FC236}">
                <a16:creationId xmlns:a16="http://schemas.microsoft.com/office/drawing/2014/main" id="{7DC90842-0A64-ADC9-3DEC-B0D832EE685C}"/>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4" name="フリーフォーム 33">
            <a:extLst>
              <a:ext uri="{FF2B5EF4-FFF2-40B4-BE49-F238E27FC236}">
                <a16:creationId xmlns:a16="http://schemas.microsoft.com/office/drawing/2014/main" id="{FCA847CE-F889-9192-1064-E324E939E2A9}"/>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5" name="フリーフォーム 34">
            <a:extLst>
              <a:ext uri="{FF2B5EF4-FFF2-40B4-BE49-F238E27FC236}">
                <a16:creationId xmlns:a16="http://schemas.microsoft.com/office/drawing/2014/main" id="{7A88CFDF-4B46-EDF0-83B2-E478679C0152}"/>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70767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1-5. </a:t>
            </a:r>
            <a:r>
              <a:rPr lang="ja-JP" altLang="en-US" sz="2800" b="1">
                <a:solidFill>
                  <a:schemeClr val="bg1"/>
                </a:solidFill>
                <a:latin typeface="Yu Gothic" panose="020B0400000000000000" pitchFamily="34" charset="-128"/>
                <a:ea typeface="Yu Gothic" panose="020B0400000000000000" pitchFamily="34" charset="-128"/>
              </a:rPr>
              <a:t>学習状況推定に関する先行研究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8" name="コンテンツ プレースホルダー 2">
            <a:extLst>
              <a:ext uri="{FF2B5EF4-FFF2-40B4-BE49-F238E27FC236}">
                <a16:creationId xmlns:a16="http://schemas.microsoft.com/office/drawing/2014/main" id="{613297CC-2624-5C44-F9BB-E791EE751D3D}"/>
              </a:ext>
            </a:extLst>
          </p:cNvPr>
          <p:cNvSpPr txBox="1">
            <a:spLocks/>
          </p:cNvSpPr>
          <p:nvPr/>
        </p:nvSpPr>
        <p:spPr>
          <a:xfrm>
            <a:off x="451557" y="5758055"/>
            <a:ext cx="10908106" cy="3765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300" b="1" dirty="0">
                <a:latin typeface="Yu Gothic" panose="020B0400000000000000" pitchFamily="34" charset="-128"/>
                <a:ea typeface="Yu Gothic" panose="020B0400000000000000" pitchFamily="34" charset="-128"/>
              </a:rPr>
              <a:t>[2] “Implementation of a smart lab for teachers of novice programmers</a:t>
            </a:r>
            <a:r>
              <a:rPr lang="ja-JP" altLang="en-US" sz="1300" b="1">
                <a:latin typeface="Yu Gothic" panose="020B0400000000000000" pitchFamily="34" charset="-128"/>
                <a:ea typeface="Yu Gothic" panose="020B0400000000000000" pitchFamily="34" charset="-128"/>
              </a:rPr>
              <a:t>”</a:t>
            </a:r>
            <a:r>
              <a:rPr lang="en-US" altLang="ja-JP" sz="1300" b="1" dirty="0">
                <a:latin typeface="Yu Gothic" panose="020B0400000000000000" pitchFamily="34" charset="-128"/>
                <a:ea typeface="Yu Gothic" panose="020B0400000000000000" pitchFamily="34" charset="-128"/>
              </a:rPr>
              <a:t>, Ali Alammary</a:t>
            </a:r>
            <a:r>
              <a:rPr lang="ja-JP" altLang="en-US" sz="1300" b="1">
                <a:latin typeface="Yu Gothic" panose="020B0400000000000000" pitchFamily="34" charset="-128"/>
                <a:ea typeface="Yu Gothic" panose="020B0400000000000000" pitchFamily="34" charset="-128"/>
              </a:rPr>
              <a:t> 他</a:t>
            </a:r>
            <a:r>
              <a:rPr lang="en-US" altLang="ja-JP" sz="1300" b="1" dirty="0">
                <a:latin typeface="Yu Gothic" panose="020B0400000000000000" pitchFamily="34" charset="-128"/>
                <a:ea typeface="Yu Gothic" panose="020B0400000000000000" pitchFamily="34" charset="-128"/>
              </a:rPr>
              <a:t>, ACE 2012 , pp.121-130, 2012</a:t>
            </a:r>
          </a:p>
        </p:txBody>
      </p:sp>
      <p:sp>
        <p:nvSpPr>
          <p:cNvPr id="15" name="正方形/長方形 14">
            <a:extLst>
              <a:ext uri="{FF2B5EF4-FFF2-40B4-BE49-F238E27FC236}">
                <a16:creationId xmlns:a16="http://schemas.microsoft.com/office/drawing/2014/main" id="{5ED070A9-4FFE-A089-F96C-3CC87D6DEF8C}"/>
              </a:ext>
            </a:extLst>
          </p:cNvPr>
          <p:cNvSpPr/>
          <p:nvPr/>
        </p:nvSpPr>
        <p:spPr>
          <a:xfrm>
            <a:off x="578470" y="1727889"/>
            <a:ext cx="11035048" cy="1964880"/>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B2125EA7-4287-8B8C-A1A1-3CFC860C797B}"/>
              </a:ext>
            </a:extLst>
          </p:cNvPr>
          <p:cNvSpPr txBox="1">
            <a:spLocks/>
          </p:cNvSpPr>
          <p:nvPr/>
        </p:nvSpPr>
        <p:spPr>
          <a:xfrm>
            <a:off x="578469" y="2052804"/>
            <a:ext cx="11035049" cy="522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u="sng">
                <a:latin typeface="Yu Gothic" panose="020B0400000000000000" pitchFamily="34" charset="-128"/>
                <a:ea typeface="Yu Gothic" panose="020B0400000000000000" pitchFamily="34" charset="-128"/>
              </a:rPr>
              <a:t>プログラミング初学者が抱える問題を早期に発見できるシステムを構築</a:t>
            </a:r>
            <a:endParaRPr lang="en-US" altLang="ja-JP" sz="2200" b="1" u="sng" dirty="0">
              <a:latin typeface="Yu Gothic" panose="020B0400000000000000" pitchFamily="34" charset="-128"/>
              <a:ea typeface="Yu Gothic" panose="020B0400000000000000" pitchFamily="34" charset="-128"/>
            </a:endParaRPr>
          </a:p>
          <a:p>
            <a:pPr>
              <a:lnSpc>
                <a:spcPts val="2500"/>
              </a:lnSpc>
            </a:pPr>
            <a:endParaRPr lang="en-US" altLang="ja-JP" sz="2200" b="1" u="sng" dirty="0">
              <a:latin typeface="Yu Gothic" panose="020B0400000000000000" pitchFamily="34" charset="-128"/>
              <a:ea typeface="Yu Gothic" panose="020B0400000000000000" pitchFamily="34" charset="-128"/>
            </a:endParaRPr>
          </a:p>
          <a:p>
            <a:pPr>
              <a:lnSpc>
                <a:spcPts val="2500"/>
              </a:lnSpc>
            </a:pPr>
            <a:endParaRPr lang="en-US" altLang="ja-JP" sz="2200" b="1" u="sng" dirty="0">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052A9B13-7711-90CE-DC5A-A2FF396C7135}"/>
              </a:ext>
            </a:extLst>
          </p:cNvPr>
          <p:cNvSpPr txBox="1"/>
          <p:nvPr/>
        </p:nvSpPr>
        <p:spPr>
          <a:xfrm>
            <a:off x="2213363" y="1477826"/>
            <a:ext cx="7765267" cy="492443"/>
          </a:xfrm>
          <a:prstGeom prst="rect">
            <a:avLst/>
          </a:prstGeom>
          <a:solidFill>
            <a:schemeClr val="bg1"/>
          </a:solidFill>
        </p:spPr>
        <p:txBody>
          <a:bodyPr wrap="none" rtlCol="0">
            <a:spAutoFit/>
          </a:bodyPr>
          <a:lstStyle/>
          <a:p>
            <a:pPr algn="ctr"/>
            <a:r>
              <a:rPr lang="en-US" altLang="ja-JP" sz="2600" b="1" dirty="0">
                <a:solidFill>
                  <a:srgbClr val="629299"/>
                </a:solidFill>
                <a:latin typeface="Yu Gothic" panose="020B0400000000000000" pitchFamily="34" charset="-128"/>
                <a:ea typeface="Yu Gothic" panose="020B0400000000000000" pitchFamily="34" charset="-128"/>
              </a:rPr>
              <a:t> </a:t>
            </a:r>
            <a:r>
              <a:rPr lang="ja-JP" altLang="en-US" sz="2600" b="1">
                <a:solidFill>
                  <a:srgbClr val="629299"/>
                </a:solidFill>
                <a:latin typeface="Yu Gothic" panose="020B0400000000000000" pitchFamily="34" charset="-128"/>
                <a:ea typeface="Yu Gothic" panose="020B0400000000000000" pitchFamily="34" charset="-128"/>
              </a:rPr>
              <a:t>市村の研究（</a:t>
            </a:r>
            <a:r>
              <a:rPr lang="en-US" altLang="ja-JP" sz="2600" b="1" dirty="0">
                <a:solidFill>
                  <a:srgbClr val="629299"/>
                </a:solidFill>
                <a:latin typeface="Yu Gothic" panose="020B0400000000000000" pitchFamily="34" charset="-128"/>
                <a:ea typeface="Yu Gothic" panose="020B0400000000000000" pitchFamily="34" charset="-128"/>
              </a:rPr>
              <a:t>2013</a:t>
            </a:r>
            <a:r>
              <a:rPr lang="ja-JP" altLang="en-US" sz="2600" b="1">
                <a:solidFill>
                  <a:srgbClr val="629299"/>
                </a:solidFill>
                <a:latin typeface="Yu Gothic" panose="020B0400000000000000" pitchFamily="34" charset="-128"/>
                <a:ea typeface="Yu Gothic" panose="020B0400000000000000" pitchFamily="34" charset="-128"/>
              </a:rPr>
              <a:t>）</a:t>
            </a:r>
            <a:r>
              <a:rPr lang="en-US" altLang="ja-JP" sz="2600" b="1" dirty="0">
                <a:solidFill>
                  <a:srgbClr val="629299"/>
                </a:solidFill>
                <a:latin typeface="Yu Gothic" panose="020B0400000000000000" pitchFamily="34" charset="-128"/>
                <a:ea typeface="Yu Gothic" panose="020B0400000000000000" pitchFamily="34" charset="-128"/>
              </a:rPr>
              <a:t>[1] </a:t>
            </a:r>
            <a:r>
              <a:rPr lang="ja-JP" altLang="en-US" sz="2600" b="1">
                <a:solidFill>
                  <a:srgbClr val="629299"/>
                </a:solidFill>
                <a:latin typeface="Yu Gothic" panose="020B0400000000000000" pitchFamily="34" charset="-128"/>
                <a:ea typeface="Yu Gothic" panose="020B0400000000000000" pitchFamily="34" charset="-128"/>
              </a:rPr>
              <a:t>と</a:t>
            </a:r>
            <a:r>
              <a:rPr lang="en-US" altLang="ja-JP" sz="2600" b="1" dirty="0">
                <a:solidFill>
                  <a:srgbClr val="629299"/>
                </a:solidFill>
                <a:latin typeface="Yu Gothic" panose="020B0400000000000000" pitchFamily="34" charset="-128"/>
                <a:ea typeface="Yu Gothic" panose="020B0400000000000000" pitchFamily="34" charset="-128"/>
              </a:rPr>
              <a:t> Ali</a:t>
            </a:r>
            <a:r>
              <a:rPr lang="ja-JP" altLang="en-US" sz="2600" b="1">
                <a:solidFill>
                  <a:srgbClr val="629299"/>
                </a:solidFill>
                <a:latin typeface="Yu Gothic" panose="020B0400000000000000" pitchFamily="34" charset="-128"/>
                <a:ea typeface="Yu Gothic" panose="020B0400000000000000" pitchFamily="34" charset="-128"/>
              </a:rPr>
              <a:t>の研究（</a:t>
            </a:r>
            <a:r>
              <a:rPr lang="en-US" altLang="ja-JP" sz="2600" b="1" dirty="0">
                <a:solidFill>
                  <a:srgbClr val="629299"/>
                </a:solidFill>
                <a:latin typeface="Yu Gothic" panose="020B0400000000000000" pitchFamily="34" charset="-128"/>
                <a:ea typeface="Yu Gothic" panose="020B0400000000000000" pitchFamily="34" charset="-128"/>
              </a:rPr>
              <a:t>2012</a:t>
            </a:r>
            <a:r>
              <a:rPr lang="ja-JP" altLang="en-US" sz="2600" b="1">
                <a:solidFill>
                  <a:srgbClr val="629299"/>
                </a:solidFill>
                <a:latin typeface="Yu Gothic" panose="020B0400000000000000" pitchFamily="34" charset="-128"/>
                <a:ea typeface="Yu Gothic" panose="020B0400000000000000" pitchFamily="34" charset="-128"/>
              </a:rPr>
              <a:t>）</a:t>
            </a:r>
            <a:r>
              <a:rPr lang="en-US" altLang="ja-JP" sz="2600" b="1" dirty="0">
                <a:solidFill>
                  <a:srgbClr val="629299"/>
                </a:solidFill>
                <a:latin typeface="Yu Gothic" panose="020B0400000000000000" pitchFamily="34" charset="-128"/>
                <a:ea typeface="Yu Gothic" panose="020B0400000000000000" pitchFamily="34" charset="-128"/>
              </a:rPr>
              <a:t>[2] </a:t>
            </a:r>
            <a:endParaRPr kumimoji="1" lang="ja-JP" altLang="en-US" sz="2600" b="1">
              <a:solidFill>
                <a:srgbClr val="629299"/>
              </a:solidFill>
              <a:latin typeface="Yu Gothic" panose="020B0400000000000000" pitchFamily="34" charset="-128"/>
              <a:ea typeface="Yu Gothic" panose="020B0400000000000000" pitchFamily="34" charset="-128"/>
            </a:endParaRPr>
          </a:p>
        </p:txBody>
      </p:sp>
      <p:sp>
        <p:nvSpPr>
          <p:cNvPr id="45" name="日付プレースホルダー 4">
            <a:extLst>
              <a:ext uri="{FF2B5EF4-FFF2-40B4-BE49-F238E27FC236}">
                <a16:creationId xmlns:a16="http://schemas.microsoft.com/office/drawing/2014/main" id="{819CEF29-4278-6645-CC04-5097AE84FAAA}"/>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46" name="スライド番号プレースホルダー 5">
            <a:extLst>
              <a:ext uri="{FF2B5EF4-FFF2-40B4-BE49-F238E27FC236}">
                <a16:creationId xmlns:a16="http://schemas.microsoft.com/office/drawing/2014/main" id="{D01E6876-71D5-529F-FF9D-A29590784C0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8</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47" name="フッター プレースホルダー 6">
            <a:extLst>
              <a:ext uri="{FF2B5EF4-FFF2-40B4-BE49-F238E27FC236}">
                <a16:creationId xmlns:a16="http://schemas.microsoft.com/office/drawing/2014/main" id="{E8E54FBC-59CE-D941-4121-157F4527AD8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6" name="コンテンツ プレースホルダー 2">
            <a:extLst>
              <a:ext uri="{FF2B5EF4-FFF2-40B4-BE49-F238E27FC236}">
                <a16:creationId xmlns:a16="http://schemas.microsoft.com/office/drawing/2014/main" id="{07594475-F0B6-31F9-8B4D-F53046A73BE3}"/>
              </a:ext>
            </a:extLst>
          </p:cNvPr>
          <p:cNvSpPr txBox="1">
            <a:spLocks/>
          </p:cNvSpPr>
          <p:nvPr/>
        </p:nvSpPr>
        <p:spPr>
          <a:xfrm>
            <a:off x="451556" y="5445092"/>
            <a:ext cx="11288885" cy="3765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300" b="1" dirty="0">
                <a:latin typeface="Yu Gothic" panose="020B0400000000000000" pitchFamily="34" charset="-128"/>
                <a:ea typeface="Yu Gothic" panose="020B0400000000000000" pitchFamily="34" charset="-128"/>
              </a:rPr>
              <a:t>[1] “</a:t>
            </a:r>
            <a:r>
              <a:rPr lang="ja-JP" altLang="en-US" sz="1300" b="1">
                <a:latin typeface="Yu Gothic" panose="020B0400000000000000" pitchFamily="34" charset="-128"/>
                <a:ea typeface="Yu Gothic" panose="020B0400000000000000" pitchFamily="34" charset="-128"/>
              </a:rPr>
              <a:t>プログラミング演習授業における学習状況把握支援の試み”</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市村哲 他</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情報処理学会論文誌</a:t>
            </a:r>
            <a:r>
              <a:rPr lang="en-US" altLang="ja-JP" sz="1300" b="1" dirty="0">
                <a:latin typeface="Yu Gothic" panose="020B0400000000000000" pitchFamily="34" charset="-128"/>
                <a:ea typeface="Yu Gothic" panose="020B0400000000000000" pitchFamily="34" charset="-128"/>
              </a:rPr>
              <a:t>, Vol.54, No.12, pp.2518-2527, 2013</a:t>
            </a:r>
          </a:p>
        </p:txBody>
      </p:sp>
      <p:sp>
        <p:nvSpPr>
          <p:cNvPr id="18" name="コンテンツ プレースホルダー 2">
            <a:extLst>
              <a:ext uri="{FF2B5EF4-FFF2-40B4-BE49-F238E27FC236}">
                <a16:creationId xmlns:a16="http://schemas.microsoft.com/office/drawing/2014/main" id="{48A45DA9-26B7-5E80-72B4-5F9BE9D372B0}"/>
              </a:ext>
            </a:extLst>
          </p:cNvPr>
          <p:cNvSpPr txBox="1">
            <a:spLocks/>
          </p:cNvSpPr>
          <p:nvPr/>
        </p:nvSpPr>
        <p:spPr>
          <a:xfrm>
            <a:off x="578466" y="3012368"/>
            <a:ext cx="11035049" cy="522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a:solidFill>
                  <a:srgbClr val="629299"/>
                </a:solidFill>
                <a:latin typeface="Yu Gothic" panose="020B0400000000000000" pitchFamily="34" charset="-128"/>
                <a:ea typeface="Yu Gothic" panose="020B0400000000000000" pitchFamily="34" charset="-128"/>
              </a:rPr>
              <a:t>躓いている学習者</a:t>
            </a:r>
            <a:r>
              <a:rPr lang="ja-JP" altLang="en-US" sz="2200" b="1">
                <a:latin typeface="Yu Gothic" panose="020B0400000000000000" pitchFamily="34" charset="-128"/>
                <a:ea typeface="Yu Gothic" panose="020B0400000000000000" pitchFamily="34" charset="-128"/>
              </a:rPr>
              <a:t>の早期発見・</a:t>
            </a:r>
            <a:r>
              <a:rPr lang="ja-JP" altLang="en-US" sz="2200" b="1">
                <a:solidFill>
                  <a:srgbClr val="629299"/>
                </a:solidFill>
                <a:latin typeface="Yu Gothic" panose="020B0400000000000000" pitchFamily="34" charset="-128"/>
                <a:ea typeface="Yu Gothic" panose="020B0400000000000000" pitchFamily="34" charset="-128"/>
              </a:rPr>
              <a:t>多くの学習者が共通に抱える問題</a:t>
            </a:r>
            <a:r>
              <a:rPr lang="ja-JP" altLang="en-US" sz="2200" b="1">
                <a:latin typeface="Yu Gothic" panose="020B0400000000000000" pitchFamily="34" charset="-128"/>
                <a:ea typeface="Yu Gothic" panose="020B0400000000000000" pitchFamily="34" charset="-128"/>
              </a:rPr>
              <a:t>の発見</a:t>
            </a:r>
            <a:endParaRPr lang="en-US" altLang="ja-JP" sz="2200" b="1" dirty="0">
              <a:latin typeface="Yu Gothic" panose="020B0400000000000000" pitchFamily="34" charset="-128"/>
              <a:ea typeface="Yu Gothic" panose="020B0400000000000000" pitchFamily="34" charset="-128"/>
            </a:endParaRPr>
          </a:p>
        </p:txBody>
      </p:sp>
      <p:sp>
        <p:nvSpPr>
          <p:cNvPr id="28" name="正方形/長方形 27">
            <a:extLst>
              <a:ext uri="{FF2B5EF4-FFF2-40B4-BE49-F238E27FC236}">
                <a16:creationId xmlns:a16="http://schemas.microsoft.com/office/drawing/2014/main" id="{248B1FE7-4C68-88FC-83E6-3B24B256E687}"/>
              </a:ext>
            </a:extLst>
          </p:cNvPr>
          <p:cNvSpPr/>
          <p:nvPr/>
        </p:nvSpPr>
        <p:spPr>
          <a:xfrm>
            <a:off x="578467" y="4369424"/>
            <a:ext cx="11035048" cy="84271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300E7EB5-D07A-D458-F53C-5BB3206E14C8}"/>
              </a:ext>
            </a:extLst>
          </p:cNvPr>
          <p:cNvSpPr txBox="1">
            <a:spLocks/>
          </p:cNvSpPr>
          <p:nvPr/>
        </p:nvSpPr>
        <p:spPr>
          <a:xfrm>
            <a:off x="578466" y="4611411"/>
            <a:ext cx="11035049" cy="697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629299"/>
                </a:solidFill>
                <a:latin typeface="Yu Gothic" panose="020B0400000000000000" pitchFamily="34" charset="-128"/>
                <a:ea typeface="Yu Gothic" panose="020B0400000000000000" pitchFamily="34" charset="-128"/>
              </a:rPr>
              <a:t>コンパイルエラーによる分析が大きいため</a:t>
            </a:r>
            <a:r>
              <a:rPr lang="en-US" altLang="ja-JP" b="1" dirty="0">
                <a:solidFill>
                  <a:srgbClr val="629299"/>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論理エラーに対応不能</a:t>
            </a:r>
            <a:endParaRPr lang="en-US" altLang="ja-JP" b="1" dirty="0">
              <a:latin typeface="Yu Gothic" panose="020B0400000000000000" pitchFamily="34" charset="-128"/>
              <a:ea typeface="Yu Gothic" panose="020B0400000000000000" pitchFamily="34" charset="-128"/>
            </a:endParaRPr>
          </a:p>
        </p:txBody>
      </p:sp>
      <p:sp>
        <p:nvSpPr>
          <p:cNvPr id="32" name="右矢印 31">
            <a:extLst>
              <a:ext uri="{FF2B5EF4-FFF2-40B4-BE49-F238E27FC236}">
                <a16:creationId xmlns:a16="http://schemas.microsoft.com/office/drawing/2014/main" id="{542C8211-0F58-99EB-3805-A304A9A64326}"/>
              </a:ext>
            </a:extLst>
          </p:cNvPr>
          <p:cNvSpPr/>
          <p:nvPr/>
        </p:nvSpPr>
        <p:spPr>
          <a:xfrm rot="5400000">
            <a:off x="6007399" y="2519411"/>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a:extLst>
              <a:ext uri="{FF2B5EF4-FFF2-40B4-BE49-F238E27FC236}">
                <a16:creationId xmlns:a16="http://schemas.microsoft.com/office/drawing/2014/main" id="{01AEC413-6736-6B78-B4BF-73061B2A763B}"/>
              </a:ext>
            </a:extLst>
          </p:cNvPr>
          <p:cNvSpPr/>
          <p:nvPr/>
        </p:nvSpPr>
        <p:spPr>
          <a:xfrm rot="5400000">
            <a:off x="6007399" y="3809900"/>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67351EB4-5B5F-C3C5-842D-987BE19A4DBE}"/>
              </a:ext>
            </a:extLst>
          </p:cNvPr>
          <p:cNvGrpSpPr/>
          <p:nvPr/>
        </p:nvGrpSpPr>
        <p:grpSpPr>
          <a:xfrm>
            <a:off x="451557" y="163454"/>
            <a:ext cx="2486626" cy="276236"/>
            <a:chOff x="1047553" y="1885269"/>
            <a:chExt cx="2345100" cy="241705"/>
          </a:xfrm>
        </p:grpSpPr>
        <p:sp>
          <p:nvSpPr>
            <p:cNvPr id="20" name="フリーフォーム 19">
              <a:extLst>
                <a:ext uri="{FF2B5EF4-FFF2-40B4-BE49-F238E27FC236}">
                  <a16:creationId xmlns:a16="http://schemas.microsoft.com/office/drawing/2014/main" id="{3FD6091A-5235-51BD-A5E3-86456AEC5AF3}"/>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1" name="フリーフォーム 20">
              <a:extLst>
                <a:ext uri="{FF2B5EF4-FFF2-40B4-BE49-F238E27FC236}">
                  <a16:creationId xmlns:a16="http://schemas.microsoft.com/office/drawing/2014/main" id="{B5AF1CA9-7D38-56E3-57C3-D743A3D5817F}"/>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3" name="フリーフォーム 22">
            <a:extLst>
              <a:ext uri="{FF2B5EF4-FFF2-40B4-BE49-F238E27FC236}">
                <a16:creationId xmlns:a16="http://schemas.microsoft.com/office/drawing/2014/main" id="{5B7D7778-EC03-C541-D067-E5144984F26B}"/>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4" name="フリーフォーム 23">
            <a:extLst>
              <a:ext uri="{FF2B5EF4-FFF2-40B4-BE49-F238E27FC236}">
                <a16:creationId xmlns:a16="http://schemas.microsoft.com/office/drawing/2014/main" id="{FA29612B-8EBF-7B84-7A0F-2FB74159DAD9}"/>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5" name="フリーフォーム 24">
            <a:extLst>
              <a:ext uri="{FF2B5EF4-FFF2-40B4-BE49-F238E27FC236}">
                <a16:creationId xmlns:a16="http://schemas.microsoft.com/office/drawing/2014/main" id="{30F5AAE9-E10C-6BF3-2952-9B2C52ED854E}"/>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9160FF51-40C0-C6E0-B02C-F9DC0C831D1A}"/>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27" name="フリーフォーム 26">
            <a:extLst>
              <a:ext uri="{FF2B5EF4-FFF2-40B4-BE49-F238E27FC236}">
                <a16:creationId xmlns:a16="http://schemas.microsoft.com/office/drawing/2014/main" id="{1C0900D6-693B-1551-8B52-4CCA025BEFEB}"/>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5195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A7A51A2-FEBE-C619-2AB6-5D91FCC22E93}"/>
              </a:ext>
            </a:extLst>
          </p:cNvPr>
          <p:cNvSpPr/>
          <p:nvPr/>
        </p:nvSpPr>
        <p:spPr>
          <a:xfrm>
            <a:off x="0" y="0"/>
            <a:ext cx="12192000" cy="1201799"/>
          </a:xfrm>
          <a:prstGeom prst="rect">
            <a:avLst/>
          </a:prstGeom>
          <a:solidFill>
            <a:srgbClr val="629299"/>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99D65899-B681-4172-1336-0E34419C2406}"/>
              </a:ext>
            </a:extLst>
          </p:cNvPr>
          <p:cNvSpPr txBox="1">
            <a:spLocks/>
          </p:cNvSpPr>
          <p:nvPr/>
        </p:nvSpPr>
        <p:spPr>
          <a:xfrm>
            <a:off x="451556" y="482724"/>
            <a:ext cx="9082737" cy="719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solidFill>
                  <a:schemeClr val="bg1"/>
                </a:solidFill>
                <a:latin typeface="Yu Gothic" panose="020B0400000000000000" pitchFamily="34" charset="-128"/>
                <a:ea typeface="Yu Gothic" panose="020B0400000000000000" pitchFamily="34" charset="-128"/>
              </a:rPr>
              <a:t>1-6. </a:t>
            </a:r>
            <a:r>
              <a:rPr lang="ja-JP" altLang="en-US" sz="2800" b="1">
                <a:solidFill>
                  <a:schemeClr val="bg1"/>
                </a:solidFill>
                <a:latin typeface="Yu Gothic" panose="020B0400000000000000" pitchFamily="34" charset="-128"/>
                <a:ea typeface="Yu Gothic" panose="020B0400000000000000" pitchFamily="34" charset="-128"/>
              </a:rPr>
              <a:t>行き詰まり箇所特定に関する先行研究</a:t>
            </a:r>
            <a:endParaRPr lang="en-US" altLang="ja-JP" sz="2800" b="1" dirty="0">
              <a:solidFill>
                <a:schemeClr val="bg1"/>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69D5640D-8513-3CA3-D2BE-3F5392ADE58B}"/>
              </a:ext>
            </a:extLst>
          </p:cNvPr>
          <p:cNvSpPr/>
          <p:nvPr/>
        </p:nvSpPr>
        <p:spPr>
          <a:xfrm>
            <a:off x="578470" y="4812582"/>
            <a:ext cx="11035048" cy="842713"/>
          </a:xfrm>
          <a:prstGeom prst="rect">
            <a:avLst/>
          </a:prstGeom>
          <a:noFill/>
          <a:ln w="38100">
            <a:solidFill>
              <a:srgbClr val="EFCE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9850AE4B-E830-EA79-B24F-27141C3E4A38}"/>
              </a:ext>
            </a:extLst>
          </p:cNvPr>
          <p:cNvSpPr txBox="1">
            <a:spLocks/>
          </p:cNvSpPr>
          <p:nvPr/>
        </p:nvSpPr>
        <p:spPr>
          <a:xfrm>
            <a:off x="578469" y="1588107"/>
            <a:ext cx="11035049" cy="4393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3200"/>
              </a:lnSpc>
            </a:pPr>
            <a:endParaRPr lang="ja-JP" altLang="en-US" sz="2000">
              <a:solidFill>
                <a:srgbClr val="629299"/>
              </a:solidFill>
              <a:latin typeface="Yu Gothic" panose="020B0400000000000000" pitchFamily="34" charset="-128"/>
              <a:ea typeface="Yu Gothic" panose="020B0400000000000000" pitchFamily="34" charset="-128"/>
            </a:endParaRPr>
          </a:p>
        </p:txBody>
      </p:sp>
      <p:sp>
        <p:nvSpPr>
          <p:cNvPr id="3" name="コンテンツ プレースホルダー 2">
            <a:extLst>
              <a:ext uri="{FF2B5EF4-FFF2-40B4-BE49-F238E27FC236}">
                <a16:creationId xmlns:a16="http://schemas.microsoft.com/office/drawing/2014/main" id="{CD80CCD0-B69D-5E41-B3AC-25AD3B83B4D6}"/>
              </a:ext>
            </a:extLst>
          </p:cNvPr>
          <p:cNvSpPr txBox="1">
            <a:spLocks/>
          </p:cNvSpPr>
          <p:nvPr/>
        </p:nvSpPr>
        <p:spPr>
          <a:xfrm>
            <a:off x="578469" y="5054569"/>
            <a:ext cx="11035049" cy="6973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b="1">
                <a:solidFill>
                  <a:srgbClr val="000000"/>
                </a:solidFill>
                <a:latin typeface="Yu Gothic" panose="020B0400000000000000" pitchFamily="34" charset="-128"/>
                <a:ea typeface="Yu Gothic" panose="020B0400000000000000" pitchFamily="34" charset="-128"/>
              </a:rPr>
              <a:t>学習者の躓き動向を確認するのが目的であり</a:t>
            </a:r>
            <a:r>
              <a:rPr lang="en-US" altLang="ja-JP" b="1" dirty="0">
                <a:solidFill>
                  <a:srgbClr val="000000"/>
                </a:solidFill>
                <a:latin typeface="Yu Gothic" panose="020B0400000000000000" pitchFamily="34" charset="-128"/>
                <a:ea typeface="Yu Gothic" panose="020B0400000000000000" pitchFamily="34" charset="-128"/>
              </a:rPr>
              <a:t>, </a:t>
            </a:r>
            <a:r>
              <a:rPr lang="ja-JP" altLang="en-US" b="1">
                <a:solidFill>
                  <a:srgbClr val="629299"/>
                </a:solidFill>
                <a:latin typeface="Yu Gothic" panose="020B0400000000000000" pitchFamily="34" charset="-128"/>
                <a:ea typeface="Yu Gothic" panose="020B0400000000000000" pitchFamily="34" charset="-128"/>
              </a:rPr>
              <a:t>演習中の躓き検出に対応不能</a:t>
            </a:r>
            <a:endParaRPr lang="en-US" altLang="ja-JP" b="1" dirty="0">
              <a:latin typeface="Yu Gothic" panose="020B0400000000000000" pitchFamily="34" charset="-128"/>
              <a:ea typeface="Yu Gothic" panose="020B0400000000000000" pitchFamily="34" charset="-128"/>
            </a:endParaRPr>
          </a:p>
        </p:txBody>
      </p:sp>
      <p:sp>
        <p:nvSpPr>
          <p:cNvPr id="8" name="コンテンツ プレースホルダー 2">
            <a:extLst>
              <a:ext uri="{FF2B5EF4-FFF2-40B4-BE49-F238E27FC236}">
                <a16:creationId xmlns:a16="http://schemas.microsoft.com/office/drawing/2014/main" id="{613297CC-2624-5C44-F9BB-E791EE751D3D}"/>
              </a:ext>
            </a:extLst>
          </p:cNvPr>
          <p:cNvSpPr txBox="1">
            <a:spLocks/>
          </p:cNvSpPr>
          <p:nvPr/>
        </p:nvSpPr>
        <p:spPr>
          <a:xfrm>
            <a:off x="451556" y="5758055"/>
            <a:ext cx="11288885" cy="3765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000"/>
              </a:lnSpc>
            </a:pPr>
            <a:r>
              <a:rPr lang="en-US" altLang="ja-JP" sz="1300" b="1" dirty="0">
                <a:latin typeface="Yu Gothic" panose="020B0400000000000000" pitchFamily="34" charset="-128"/>
                <a:ea typeface="Yu Gothic" panose="020B0400000000000000" pitchFamily="34" charset="-128"/>
              </a:rPr>
              <a:t>[3] “</a:t>
            </a:r>
            <a:r>
              <a:rPr lang="ja-JP" altLang="en-US" sz="1300" b="1">
                <a:latin typeface="Yu Gothic" panose="020B0400000000000000" pitchFamily="34" charset="-128"/>
                <a:ea typeface="Yu Gothic" panose="020B0400000000000000" pitchFamily="34" charset="-128"/>
              </a:rPr>
              <a:t>プログラミング学習者のつまずきの自動検出”</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浦上理 他</a:t>
            </a:r>
            <a:r>
              <a:rPr lang="en-US" altLang="ja-JP" sz="1300" b="1" dirty="0">
                <a:latin typeface="Yu Gothic" panose="020B0400000000000000" pitchFamily="34" charset="-128"/>
                <a:ea typeface="Yu Gothic" panose="020B0400000000000000" pitchFamily="34" charset="-128"/>
              </a:rPr>
              <a:t>, </a:t>
            </a:r>
            <a:r>
              <a:rPr lang="ja-JP" altLang="en-US" sz="1300" b="1">
                <a:latin typeface="Yu Gothic" panose="020B0400000000000000" pitchFamily="34" charset="-128"/>
                <a:ea typeface="Yu Gothic" panose="020B0400000000000000" pitchFamily="34" charset="-128"/>
              </a:rPr>
              <a:t>情報処理学会研究報告</a:t>
            </a:r>
            <a:r>
              <a:rPr lang="en-US" altLang="ja-JP" sz="1300" b="1" dirty="0">
                <a:latin typeface="Yu Gothic" panose="020B0400000000000000" pitchFamily="34" charset="-128"/>
                <a:ea typeface="Yu Gothic" panose="020B0400000000000000" pitchFamily="34" charset="-128"/>
              </a:rPr>
              <a:t>, Vol.2020-CE-154, No.4, pp.1-8, 2020</a:t>
            </a:r>
          </a:p>
        </p:txBody>
      </p:sp>
      <p:sp>
        <p:nvSpPr>
          <p:cNvPr id="15" name="正方形/長方形 14">
            <a:extLst>
              <a:ext uri="{FF2B5EF4-FFF2-40B4-BE49-F238E27FC236}">
                <a16:creationId xmlns:a16="http://schemas.microsoft.com/office/drawing/2014/main" id="{5ED070A9-4FFE-A089-F96C-3CC87D6DEF8C}"/>
              </a:ext>
            </a:extLst>
          </p:cNvPr>
          <p:cNvSpPr/>
          <p:nvPr/>
        </p:nvSpPr>
        <p:spPr>
          <a:xfrm>
            <a:off x="578470" y="1727889"/>
            <a:ext cx="11035048" cy="2619195"/>
          </a:xfrm>
          <a:prstGeom prst="rect">
            <a:avLst/>
          </a:prstGeom>
          <a:noFill/>
          <a:ln w="38100">
            <a:solidFill>
              <a:srgbClr val="629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B2125EA7-4287-8B8C-A1A1-3CFC860C797B}"/>
              </a:ext>
            </a:extLst>
          </p:cNvPr>
          <p:cNvSpPr txBox="1">
            <a:spLocks/>
          </p:cNvSpPr>
          <p:nvPr/>
        </p:nvSpPr>
        <p:spPr>
          <a:xfrm>
            <a:off x="578469" y="2052804"/>
            <a:ext cx="11035049" cy="13917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ts val="2500"/>
              </a:lnSpc>
            </a:pPr>
            <a:r>
              <a:rPr lang="ja-JP" altLang="en-US" sz="2200" b="1" u="sng">
                <a:latin typeface="Yu Gothic" panose="020B0400000000000000" pitchFamily="34" charset="-128"/>
                <a:ea typeface="Yu Gothic" panose="020B0400000000000000" pitchFamily="34" charset="-128"/>
              </a:rPr>
              <a:t>学習者が完成させたコードを正解</a:t>
            </a:r>
            <a:r>
              <a:rPr lang="ja-JP" altLang="en-US" sz="2200" b="1">
                <a:latin typeface="Yu Gothic" panose="020B0400000000000000" pitchFamily="34" charset="-128"/>
                <a:ea typeface="Yu Gothic" panose="020B0400000000000000" pitchFamily="34" charset="-128"/>
              </a:rPr>
              <a:t>として</a:t>
            </a:r>
            <a:r>
              <a:rPr lang="en-US" altLang="ja-JP" sz="2200" b="1" dirty="0">
                <a:latin typeface="Yu Gothic" panose="020B0400000000000000" pitchFamily="34" charset="-128"/>
                <a:ea typeface="Yu Gothic" panose="020B0400000000000000" pitchFamily="34" charset="-128"/>
              </a:rPr>
              <a:t>, </a:t>
            </a:r>
            <a:r>
              <a:rPr lang="ja-JP" altLang="en-US" sz="2200" b="1">
                <a:latin typeface="Yu Gothic" panose="020B0400000000000000" pitchFamily="34" charset="-128"/>
                <a:ea typeface="Yu Gothic" panose="020B0400000000000000" pitchFamily="34" charset="-128"/>
              </a:rPr>
              <a:t>ある時点での実行ソースコードを比較</a:t>
            </a:r>
            <a:endParaRPr lang="en-US" altLang="ja-JP" sz="2200" b="1" dirty="0">
              <a:latin typeface="Yu Gothic" panose="020B0400000000000000" pitchFamily="34" charset="-128"/>
              <a:ea typeface="Yu Gothic" panose="020B0400000000000000" pitchFamily="34" charset="-128"/>
            </a:endParaRPr>
          </a:p>
        </p:txBody>
      </p:sp>
      <p:sp>
        <p:nvSpPr>
          <p:cNvPr id="17" name="テキスト ボックス 16">
            <a:extLst>
              <a:ext uri="{FF2B5EF4-FFF2-40B4-BE49-F238E27FC236}">
                <a16:creationId xmlns:a16="http://schemas.microsoft.com/office/drawing/2014/main" id="{052A9B13-7711-90CE-DC5A-A2FF396C7135}"/>
              </a:ext>
            </a:extLst>
          </p:cNvPr>
          <p:cNvSpPr txBox="1"/>
          <p:nvPr/>
        </p:nvSpPr>
        <p:spPr>
          <a:xfrm>
            <a:off x="3935785" y="1417991"/>
            <a:ext cx="4320415" cy="523220"/>
          </a:xfrm>
          <a:prstGeom prst="rect">
            <a:avLst/>
          </a:prstGeom>
          <a:solidFill>
            <a:schemeClr val="bg1"/>
          </a:solidFill>
        </p:spPr>
        <p:txBody>
          <a:bodyPr wrap="none" rtlCol="0">
            <a:spAutoFit/>
          </a:bodyPr>
          <a:lstStyle/>
          <a:p>
            <a:pPr algn="ctr"/>
            <a:r>
              <a:rPr lang="en-US" altLang="ja-JP" sz="2800" b="1" dirty="0">
                <a:solidFill>
                  <a:srgbClr val="629299"/>
                </a:solidFill>
                <a:latin typeface="Yu Gothic" panose="020B0400000000000000" pitchFamily="34" charset="-128"/>
                <a:ea typeface="Yu Gothic" panose="020B0400000000000000" pitchFamily="34" charset="-128"/>
              </a:rPr>
              <a:t> </a:t>
            </a:r>
            <a:r>
              <a:rPr lang="ja-JP" altLang="en-US" sz="2800" b="1">
                <a:solidFill>
                  <a:srgbClr val="629299"/>
                </a:solidFill>
                <a:latin typeface="Yu Gothic" panose="020B0400000000000000" pitchFamily="34" charset="-128"/>
                <a:ea typeface="Yu Gothic" panose="020B0400000000000000" pitchFamily="34" charset="-128"/>
              </a:rPr>
              <a:t>浦上の研究（</a:t>
            </a:r>
            <a:r>
              <a:rPr lang="en-US" altLang="ja-JP" sz="2800" b="1" dirty="0">
                <a:solidFill>
                  <a:srgbClr val="629299"/>
                </a:solidFill>
                <a:latin typeface="Yu Gothic" panose="020B0400000000000000" pitchFamily="34" charset="-128"/>
                <a:ea typeface="Yu Gothic" panose="020B0400000000000000" pitchFamily="34" charset="-128"/>
              </a:rPr>
              <a:t>2020</a:t>
            </a:r>
            <a:r>
              <a:rPr lang="ja-JP" altLang="en-US" sz="2800" b="1">
                <a:solidFill>
                  <a:srgbClr val="629299"/>
                </a:solidFill>
                <a:latin typeface="Yu Gothic" panose="020B0400000000000000" pitchFamily="34" charset="-128"/>
                <a:ea typeface="Yu Gothic" panose="020B0400000000000000" pitchFamily="34" charset="-128"/>
              </a:rPr>
              <a:t>）</a:t>
            </a:r>
            <a:r>
              <a:rPr lang="en-US" altLang="ja-JP" sz="2800" b="1" dirty="0">
                <a:solidFill>
                  <a:srgbClr val="629299"/>
                </a:solidFill>
                <a:latin typeface="Yu Gothic" panose="020B0400000000000000" pitchFamily="34" charset="-128"/>
                <a:ea typeface="Yu Gothic" panose="020B0400000000000000" pitchFamily="34" charset="-128"/>
              </a:rPr>
              <a:t> [3] </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24" name="右矢印 23">
            <a:extLst>
              <a:ext uri="{FF2B5EF4-FFF2-40B4-BE49-F238E27FC236}">
                <a16:creationId xmlns:a16="http://schemas.microsoft.com/office/drawing/2014/main" id="{72B4CC67-9CBA-1EF7-5F34-BE73AB1AB2CA}"/>
              </a:ext>
            </a:extLst>
          </p:cNvPr>
          <p:cNvSpPr/>
          <p:nvPr/>
        </p:nvSpPr>
        <p:spPr>
          <a:xfrm rot="5400000">
            <a:off x="6007391" y="4348066"/>
            <a:ext cx="177201" cy="420303"/>
          </a:xfrm>
          <a:prstGeom prst="rightArrow">
            <a:avLst>
              <a:gd name="adj1" fmla="val 35849"/>
              <a:gd name="adj2" fmla="val 100000"/>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9BF50A2B-B395-283A-3AC6-84A1899CDA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2968365" y="2712426"/>
            <a:ext cx="770396" cy="931962"/>
          </a:xfrm>
          <a:prstGeom prst="rect">
            <a:avLst/>
          </a:prstGeom>
        </p:spPr>
      </p:pic>
      <p:sp>
        <p:nvSpPr>
          <p:cNvPr id="13" name="テキスト ボックス 12">
            <a:extLst>
              <a:ext uri="{FF2B5EF4-FFF2-40B4-BE49-F238E27FC236}">
                <a16:creationId xmlns:a16="http://schemas.microsoft.com/office/drawing/2014/main" id="{2FC3F874-F9E6-75CE-5820-E23E546AAD05}"/>
              </a:ext>
            </a:extLst>
          </p:cNvPr>
          <p:cNvSpPr txBox="1"/>
          <p:nvPr/>
        </p:nvSpPr>
        <p:spPr>
          <a:xfrm>
            <a:off x="2684950" y="3723401"/>
            <a:ext cx="1337226" cy="338554"/>
          </a:xfrm>
          <a:prstGeom prst="rect">
            <a:avLst/>
          </a:prstGeom>
          <a:solidFill>
            <a:schemeClr val="bg1"/>
          </a:solidFill>
        </p:spPr>
        <p:txBody>
          <a:bodyPr wrap="none" rtlCol="0">
            <a:spAutoFit/>
          </a:bodyPr>
          <a:lstStyle/>
          <a:p>
            <a:pPr algn="ctr"/>
            <a:r>
              <a:rPr lang="en-US" altLang="ja-JP" sz="1600" b="1" dirty="0">
                <a:latin typeface="Yu Gothic" panose="020B0400000000000000" pitchFamily="34" charset="-128"/>
                <a:ea typeface="Yu Gothic" panose="020B0400000000000000" pitchFamily="34" charset="-128"/>
              </a:rPr>
              <a:t>n</a:t>
            </a:r>
            <a:r>
              <a:rPr lang="ja-JP" altLang="en-US" sz="1600" b="1">
                <a:latin typeface="Yu Gothic" panose="020B0400000000000000" pitchFamily="34" charset="-128"/>
                <a:ea typeface="Yu Gothic" panose="020B0400000000000000" pitchFamily="34" charset="-128"/>
              </a:rPr>
              <a:t>回目の実行</a:t>
            </a:r>
            <a:endParaRPr kumimoji="1" lang="ja-JP" altLang="en-US" sz="1600" b="1">
              <a:latin typeface="Yu Gothic" panose="020B0400000000000000" pitchFamily="34" charset="-128"/>
              <a:ea typeface="Yu Gothic" panose="020B0400000000000000" pitchFamily="34" charset="-128"/>
            </a:endParaRPr>
          </a:p>
        </p:txBody>
      </p:sp>
      <p:pic>
        <p:nvPicPr>
          <p:cNvPr id="19" name="図 18">
            <a:extLst>
              <a:ext uri="{FF2B5EF4-FFF2-40B4-BE49-F238E27FC236}">
                <a16:creationId xmlns:a16="http://schemas.microsoft.com/office/drawing/2014/main" id="{36775C27-0495-CCA2-5972-684E2973BAC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26" b="99049" l="1405" r="96424">
                        <a14:foregroundMark x1="42018" y1="3171" x2="42018" y2="3171"/>
                        <a14:foregroundMark x1="14304" y1="24313" x2="61047" y2="24630"/>
                        <a14:foregroundMark x1="29502" y1="31078" x2="56960" y2="39746"/>
                        <a14:foregroundMark x1="56960" y1="39746" x2="59770" y2="42178"/>
                        <a14:foregroundMark x1="67561" y1="20719" x2="67050" y2="95349"/>
                        <a14:foregroundMark x1="18263" y1="53594" x2="64112" y2="60677"/>
                        <a14:foregroundMark x1="35121" y1="15328" x2="39464" y2="29598"/>
                        <a14:foregroundMark x1="59770" y1="17442" x2="59259" y2="39958"/>
                        <a14:foregroundMark x1="59259" y1="39958" x2="59259" y2="39958"/>
                        <a14:foregroundMark x1="15709" y1="14588" x2="22605" y2="32452"/>
                        <a14:foregroundMark x1="27714" y1="15751" x2="27714" y2="40698"/>
                        <a14:foregroundMark x1="44572" y1="10677" x2="44572" y2="30655"/>
                        <a14:foregroundMark x1="80843" y1="29598" x2="80460" y2="47463"/>
                        <a14:foregroundMark x1="80460" y1="47463" x2="80460" y2="47463"/>
                        <a14:foregroundMark x1="10473" y1="57505" x2="33078" y2="70613"/>
                        <a14:foregroundMark x1="33078" y1="70613" x2="36782" y2="71459"/>
                        <a14:foregroundMark x1="7024" y1="15328" x2="6641" y2="43869"/>
                        <a14:foregroundMark x1="80077" y1="15011" x2="79566" y2="48943"/>
                        <a14:foregroundMark x1="86462" y1="34672" x2="86462" y2="71036"/>
                        <a14:foregroundMark x1="88250" y1="26744" x2="88250" y2="69239"/>
                        <a14:foregroundMark x1="86079" y1="23573" x2="86079" y2="62156"/>
                        <a14:foregroundMark x1="83525" y1="12474" x2="83525" y2="16068"/>
                        <a14:foregroundMark x1="91315" y1="25687" x2="90805" y2="71036"/>
                        <a14:foregroundMark x1="93487" y1="38161" x2="92976" y2="61734"/>
                        <a14:foregroundMark x1="92976" y1="61734" x2="92976" y2="61734"/>
                        <a14:foregroundMark x1="35504" y1="53594" x2="41124" y2="53911"/>
                        <a14:foregroundMark x1="49808" y1="16808" x2="49298" y2="52114"/>
                        <a14:foregroundMark x1="58493" y1="7822" x2="57599" y2="35729"/>
                        <a14:foregroundMark x1="24777" y1="44292" x2="24777" y2="64588"/>
                        <a14:foregroundMark x1="15198" y1="79281" x2="58493" y2="81395"/>
                        <a14:foregroundMark x1="32056" y1="87526" x2="65390" y2="87844"/>
                        <a14:foregroundMark x1="75223" y1="83615" x2="75223" y2="83615"/>
                        <a14:foregroundMark x1="80077" y1="76744" x2="77905" y2="87526"/>
                        <a14:foregroundMark x1="12899" y1="23362" x2="12899" y2="23362"/>
                        <a14:foregroundMark x1="15964" y1="23150" x2="15964" y2="23150"/>
                        <a14:foregroundMark x1="13410" y1="20719" x2="13155" y2="28647"/>
                        <a14:foregroundMark x1="33716" y1="26638" x2="33716" y2="30127"/>
                        <a14:foregroundMark x1="55811" y1="23573" x2="55300" y2="32664"/>
                        <a14:foregroundMark x1="62580" y1="22410" x2="62580" y2="27061"/>
                        <a14:foregroundMark x1="46488" y1="36364" x2="46488" y2="40592"/>
                        <a14:foregroundMark x1="36526" y1="33827" x2="36398" y2="45243"/>
                        <a14:foregroundMark x1="15070" y1="35201" x2="15070" y2="39852"/>
                        <a14:foregroundMark x1="8685" y1="38901" x2="8685" y2="38901"/>
                        <a14:foregroundMark x1="10089" y1="37315" x2="9834" y2="42600"/>
                        <a14:foregroundMark x1="9834" y1="36575" x2="9834" y2="39112"/>
                        <a14:foregroundMark x1="10983" y1="36152" x2="10728" y2="51480"/>
                        <a14:foregroundMark x1="22478" y1="35201" x2="26948" y2="50106"/>
                        <a14:foregroundMark x1="18008" y1="37315" x2="17880" y2="42600"/>
                        <a14:foregroundMark x1="18008" y1="35201" x2="18008" y2="42178"/>
                        <a14:foregroundMark x1="19413" y1="37104" x2="19285" y2="43763"/>
                        <a14:foregroundMark x1="31673" y1="35941" x2="31418" y2="44080"/>
                        <a14:foregroundMark x1="31673" y1="35941" x2="31673" y2="42918"/>
                        <a14:foregroundMark x1="39208" y1="35412" x2="41507" y2="38478"/>
                        <a14:foregroundMark x1="33078" y1="35624" x2="32184" y2="42600"/>
                        <a14:foregroundMark x1="59387" y1="35941" x2="59132" y2="38478"/>
                        <a14:foregroundMark x1="60281" y1="35624" x2="60026" y2="40486"/>
                        <a14:foregroundMark x1="66411" y1="33615" x2="64751" y2="48626"/>
                        <a14:foregroundMark x1="72669" y1="34249" x2="72414" y2="45877"/>
                        <a14:foregroundMark x1="71009" y1="22622" x2="70881" y2="31501"/>
                        <a14:foregroundMark x1="80204" y1="24313" x2="79949" y2="27484"/>
                        <a14:foregroundMark x1="68455" y1="13742" x2="68199" y2="21882"/>
                        <a14:foregroundMark x1="26948" y1="10042" x2="27203" y2="23150"/>
                        <a14:foregroundMark x1="10728" y1="62685" x2="11494" y2="80021"/>
                        <a14:foregroundMark x1="12388" y1="84461" x2="12388" y2="91015"/>
                        <a14:foregroundMark x1="11750" y1="83615" x2="13410" y2="92812"/>
                        <a14:foregroundMark x1="88889" y1="77273" x2="88889" y2="89112"/>
                        <a14:foregroundMark x1="11494" y1="82664" x2="13538" y2="85941"/>
                        <a14:foregroundMark x1="78289" y1="8457" x2="78033" y2="11205"/>
                        <a14:foregroundMark x1="78289" y1="6131" x2="78033" y2="15433"/>
                        <a14:foregroundMark x1="83014" y1="16808" x2="83014" y2="18922"/>
                        <a14:foregroundMark x1="87229" y1="16068" x2="87229" y2="19662"/>
                        <a14:foregroundMark x1="89527" y1="15433" x2="91699" y2="21987"/>
                        <a14:foregroundMark x1="91699" y1="16385" x2="92593" y2="19345"/>
                        <a14:foregroundMark x1="76628" y1="9408" x2="80715" y2="16068"/>
                        <a14:foregroundMark x1="78544" y1="6131" x2="79949" y2="19662"/>
                        <a14:foregroundMark x1="78544" y1="3171" x2="79949" y2="11945"/>
                        <a14:foregroundMark x1="74585" y1="2431" x2="74585" y2="9197"/>
                        <a14:foregroundMark x1="80204" y1="4334" x2="85185" y2="11205"/>
                        <a14:foregroundMark x1="83908" y1="6871" x2="84674" y2="23044"/>
                        <a14:foregroundMark x1="92593" y1="16596" x2="92593" y2="29387"/>
                        <a14:foregroundMark x1="95658" y1="17019" x2="95019" y2="32347"/>
                        <a14:foregroundMark x1="87484" y1="10042" x2="87484" y2="23044"/>
                        <a14:foregroundMark x1="68710" y1="2643" x2="68710" y2="15222"/>
                        <a14:foregroundMark x1="1660" y1="9831" x2="1660" y2="27484"/>
                        <a14:foregroundMark x1="18774" y1="98414" x2="40996" y2="98520"/>
                        <a14:foregroundMark x1="40996" y1="98520" x2="54662" y2="97780"/>
                        <a14:foregroundMark x1="1405" y1="52114" x2="1405" y2="78964"/>
                        <a14:foregroundMark x1="2171" y1="81712" x2="1916" y2="89641"/>
                        <a14:foregroundMark x1="2554" y1="90803" x2="2299" y2="97463"/>
                        <a14:foregroundMark x1="64496" y1="99154" x2="64496" y2="99154"/>
                        <a14:foregroundMark x1="65134" y1="98203" x2="65134" y2="98203"/>
                        <a14:foregroundMark x1="68710" y1="98203" x2="68710" y2="98203"/>
                        <a14:foregroundMark x1="76884" y1="98203" x2="76884" y2="98203"/>
                        <a14:foregroundMark x1="83908" y1="98837" x2="83908" y2="98837"/>
                        <a14:foregroundMark x1="86079" y1="98626" x2="86079" y2="98626"/>
                        <a14:foregroundMark x1="82120" y1="98414" x2="82120" y2="98414"/>
                        <a14:foregroundMark x1="89400" y1="98203" x2="89400" y2="98203"/>
                        <a14:foregroundMark x1="93103" y1="98203" x2="93103" y2="98203"/>
                        <a14:foregroundMark x1="95019" y1="98203" x2="95019" y2="98203"/>
                        <a14:foregroundMark x1="96424" y1="98203" x2="96424" y2="98203"/>
                      </a14:backgroundRemoval>
                    </a14:imgEffect>
                  </a14:imgLayer>
                </a14:imgProps>
              </a:ext>
            </a:extLst>
          </a:blip>
          <a:stretch>
            <a:fillRect/>
          </a:stretch>
        </p:blipFill>
        <p:spPr>
          <a:xfrm>
            <a:off x="8448387" y="2712426"/>
            <a:ext cx="770396" cy="931962"/>
          </a:xfrm>
          <a:prstGeom prst="rect">
            <a:avLst/>
          </a:prstGeom>
        </p:spPr>
      </p:pic>
      <p:sp>
        <p:nvSpPr>
          <p:cNvPr id="21" name="右矢印 20">
            <a:extLst>
              <a:ext uri="{FF2B5EF4-FFF2-40B4-BE49-F238E27FC236}">
                <a16:creationId xmlns:a16="http://schemas.microsoft.com/office/drawing/2014/main" id="{5654B896-D1D7-0D9D-8B44-7E97B6D70CF9}"/>
              </a:ext>
            </a:extLst>
          </p:cNvPr>
          <p:cNvSpPr/>
          <p:nvPr/>
        </p:nvSpPr>
        <p:spPr>
          <a:xfrm>
            <a:off x="4363437" y="2795407"/>
            <a:ext cx="3465107" cy="665554"/>
          </a:xfrm>
          <a:prstGeom prst="rightArrow">
            <a:avLst>
              <a:gd name="adj1" fmla="val 54799"/>
              <a:gd name="adj2" fmla="val 59616"/>
            </a:avLst>
          </a:prstGeom>
          <a:solidFill>
            <a:srgbClr val="62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D679388-4590-9592-240D-65E4FFD0055F}"/>
              </a:ext>
            </a:extLst>
          </p:cNvPr>
          <p:cNvSpPr txBox="1"/>
          <p:nvPr/>
        </p:nvSpPr>
        <p:spPr>
          <a:xfrm>
            <a:off x="8029188" y="3723401"/>
            <a:ext cx="1606529" cy="338554"/>
          </a:xfrm>
          <a:prstGeom prst="rect">
            <a:avLst/>
          </a:prstGeom>
          <a:solidFill>
            <a:schemeClr val="bg1"/>
          </a:solidFill>
        </p:spPr>
        <p:txBody>
          <a:bodyPr wrap="none" rtlCol="0">
            <a:spAutoFit/>
          </a:bodyPr>
          <a:lstStyle/>
          <a:p>
            <a:pPr algn="ctr"/>
            <a:r>
              <a:rPr lang="en-US" altLang="ja-JP" sz="1600" b="1" dirty="0">
                <a:latin typeface="Yu Gothic" panose="020B0400000000000000" pitchFamily="34" charset="-128"/>
                <a:ea typeface="Yu Gothic" panose="020B0400000000000000" pitchFamily="34" charset="-128"/>
              </a:rPr>
              <a:t>n+1</a:t>
            </a:r>
            <a:r>
              <a:rPr lang="ja-JP" altLang="en-US" sz="1600" b="1">
                <a:latin typeface="Yu Gothic" panose="020B0400000000000000" pitchFamily="34" charset="-128"/>
                <a:ea typeface="Yu Gothic" panose="020B0400000000000000" pitchFamily="34" charset="-128"/>
              </a:rPr>
              <a:t>回目の実行</a:t>
            </a:r>
            <a:endParaRPr kumimoji="1" lang="ja-JP" altLang="en-US" sz="1600" b="1">
              <a:latin typeface="Yu Gothic" panose="020B0400000000000000" pitchFamily="34" charset="-128"/>
              <a:ea typeface="Yu Gothic" panose="020B0400000000000000" pitchFamily="34" charset="-128"/>
            </a:endParaRPr>
          </a:p>
        </p:txBody>
      </p:sp>
      <p:sp>
        <p:nvSpPr>
          <p:cNvPr id="41" name="テキスト ボックス 40">
            <a:extLst>
              <a:ext uri="{FF2B5EF4-FFF2-40B4-BE49-F238E27FC236}">
                <a16:creationId xmlns:a16="http://schemas.microsoft.com/office/drawing/2014/main" id="{906C136A-83BF-9913-92ED-785C61A04724}"/>
              </a:ext>
            </a:extLst>
          </p:cNvPr>
          <p:cNvSpPr txBox="1"/>
          <p:nvPr/>
        </p:nvSpPr>
        <p:spPr>
          <a:xfrm>
            <a:off x="4358604" y="2972096"/>
            <a:ext cx="3469940" cy="338554"/>
          </a:xfrm>
          <a:prstGeom prst="rect">
            <a:avLst/>
          </a:prstGeom>
          <a:noFill/>
        </p:spPr>
        <p:txBody>
          <a:bodyPr wrap="square" rtlCol="0">
            <a:spAutoFit/>
          </a:bodyPr>
          <a:lstStyle/>
          <a:p>
            <a:r>
              <a:rPr kumimoji="1" lang="en-US" altLang="ja-JP" sz="1600" b="1" dirty="0">
                <a:solidFill>
                  <a:schemeClr val="bg1"/>
                </a:solidFill>
                <a:latin typeface="Yu Gothic" panose="020B0400000000000000" pitchFamily="34" charset="-128"/>
                <a:ea typeface="Yu Gothic" panose="020B0400000000000000" pitchFamily="34" charset="-128"/>
              </a:rPr>
              <a:t> </a:t>
            </a:r>
            <a:r>
              <a:rPr kumimoji="1" lang="ja-JP" altLang="en-US" sz="1600" b="1">
                <a:solidFill>
                  <a:schemeClr val="bg1"/>
                </a:solidFill>
                <a:latin typeface="Yu Gothic" panose="020B0400000000000000" pitchFamily="34" charset="-128"/>
                <a:ea typeface="Yu Gothic" panose="020B0400000000000000" pitchFamily="34" charset="-128"/>
              </a:rPr>
              <a:t>正解コードとの類似度</a:t>
            </a:r>
            <a:r>
              <a:rPr lang="ja-JP" altLang="en-US" sz="1600" b="1">
                <a:solidFill>
                  <a:srgbClr val="EFCE7B"/>
                </a:solidFill>
                <a:latin typeface="Yu Gothic" panose="020B0400000000000000" pitchFamily="34" charset="-128"/>
                <a:ea typeface="Yu Gothic" panose="020B0400000000000000" pitchFamily="34" charset="-128"/>
              </a:rPr>
              <a:t>が上昇停滞</a:t>
            </a:r>
            <a:r>
              <a:rPr kumimoji="1" lang="en-US" altLang="ja-JP" sz="1600" b="1" dirty="0">
                <a:solidFill>
                  <a:schemeClr val="bg1"/>
                </a:solidFill>
                <a:latin typeface="Yu Gothic" panose="020B0400000000000000" pitchFamily="34" charset="-128"/>
                <a:ea typeface="Yu Gothic" panose="020B0400000000000000" pitchFamily="34" charset="-128"/>
              </a:rPr>
              <a:t> </a:t>
            </a:r>
            <a:endParaRPr kumimoji="1" lang="ja-JP" altLang="en-US" sz="1600" b="1">
              <a:solidFill>
                <a:schemeClr val="bg1"/>
              </a:solidFill>
              <a:latin typeface="Yu Gothic" panose="020B0400000000000000" pitchFamily="34" charset="-128"/>
              <a:ea typeface="Yu Gothic" panose="020B0400000000000000" pitchFamily="34" charset="-128"/>
            </a:endParaRPr>
          </a:p>
        </p:txBody>
      </p:sp>
      <p:sp>
        <p:nvSpPr>
          <p:cNvPr id="43" name="テキスト ボックス 42">
            <a:extLst>
              <a:ext uri="{FF2B5EF4-FFF2-40B4-BE49-F238E27FC236}">
                <a16:creationId xmlns:a16="http://schemas.microsoft.com/office/drawing/2014/main" id="{5A258121-545F-54C0-206C-298612B50BAC}"/>
              </a:ext>
            </a:extLst>
          </p:cNvPr>
          <p:cNvSpPr txBox="1"/>
          <p:nvPr/>
        </p:nvSpPr>
        <p:spPr>
          <a:xfrm rot="5400000">
            <a:off x="5803810" y="3297841"/>
            <a:ext cx="543740" cy="523220"/>
          </a:xfrm>
          <a:prstGeom prst="rect">
            <a:avLst/>
          </a:prstGeom>
          <a:noFill/>
        </p:spPr>
        <p:txBody>
          <a:bodyPr wrap="none" rtlCol="0">
            <a:spAutoFit/>
          </a:bodyPr>
          <a:lstStyle/>
          <a:p>
            <a:pPr algn="ctr"/>
            <a:r>
              <a:rPr kumimoji="1" lang="en-US" altLang="ja-JP" sz="2800" b="1" dirty="0">
                <a:solidFill>
                  <a:srgbClr val="629299"/>
                </a:solidFill>
                <a:latin typeface="Yu Gothic" panose="020B0400000000000000" pitchFamily="34" charset="-128"/>
                <a:ea typeface="Yu Gothic" panose="020B0400000000000000" pitchFamily="34" charset="-128"/>
              </a:rPr>
              <a:t>…</a:t>
            </a:r>
            <a:endParaRPr kumimoji="1" lang="ja-JP" altLang="en-US" sz="2800" b="1">
              <a:solidFill>
                <a:srgbClr val="629299"/>
              </a:solidFill>
              <a:latin typeface="Yu Gothic" panose="020B0400000000000000" pitchFamily="34" charset="-128"/>
              <a:ea typeface="Yu Gothic" panose="020B0400000000000000" pitchFamily="34" charset="-128"/>
            </a:endParaRPr>
          </a:p>
        </p:txBody>
      </p:sp>
      <p:sp>
        <p:nvSpPr>
          <p:cNvPr id="44" name="テキスト ボックス 43">
            <a:extLst>
              <a:ext uri="{FF2B5EF4-FFF2-40B4-BE49-F238E27FC236}">
                <a16:creationId xmlns:a16="http://schemas.microsoft.com/office/drawing/2014/main" id="{8F25796E-50AA-A37E-612D-6AD2AC3DC0F8}"/>
              </a:ext>
            </a:extLst>
          </p:cNvPr>
          <p:cNvSpPr txBox="1"/>
          <p:nvPr/>
        </p:nvSpPr>
        <p:spPr>
          <a:xfrm>
            <a:off x="5362456" y="3798828"/>
            <a:ext cx="1467068" cy="400110"/>
          </a:xfrm>
          <a:prstGeom prst="rect">
            <a:avLst/>
          </a:prstGeom>
          <a:solidFill>
            <a:schemeClr val="bg1"/>
          </a:solidFill>
        </p:spPr>
        <p:txBody>
          <a:bodyPr wrap="none" rtlCol="0">
            <a:spAutoFit/>
          </a:bodyPr>
          <a:lstStyle/>
          <a:p>
            <a:pPr algn="ctr"/>
            <a:r>
              <a:rPr lang="ja-JP" altLang="en-US" sz="2000" b="1">
                <a:solidFill>
                  <a:srgbClr val="629299"/>
                </a:solidFill>
                <a:latin typeface="Yu Gothic" panose="020B0400000000000000" pitchFamily="34" charset="-128"/>
                <a:ea typeface="Yu Gothic" panose="020B0400000000000000" pitchFamily="34" charset="-128"/>
              </a:rPr>
              <a:t>躓き</a:t>
            </a:r>
            <a:r>
              <a:rPr kumimoji="1" lang="ja-JP" altLang="en-US" sz="2000" b="1">
                <a:solidFill>
                  <a:srgbClr val="629299"/>
                </a:solidFill>
                <a:latin typeface="Yu Gothic" panose="020B0400000000000000" pitchFamily="34" charset="-128"/>
                <a:ea typeface="Yu Gothic" panose="020B0400000000000000" pitchFamily="34" charset="-128"/>
              </a:rPr>
              <a:t>と推定</a:t>
            </a:r>
          </a:p>
        </p:txBody>
      </p:sp>
      <p:sp>
        <p:nvSpPr>
          <p:cNvPr id="45" name="日付プレースホルダー 4">
            <a:extLst>
              <a:ext uri="{FF2B5EF4-FFF2-40B4-BE49-F238E27FC236}">
                <a16:creationId xmlns:a16="http://schemas.microsoft.com/office/drawing/2014/main" id="{819CEF29-4278-6645-CC04-5097AE84FAAA}"/>
              </a:ext>
            </a:extLst>
          </p:cNvPr>
          <p:cNvSpPr>
            <a:spLocks noGrp="1"/>
          </p:cNvSpPr>
          <p:nvPr>
            <p:ph type="dt" sz="half" idx="10"/>
          </p:nvPr>
        </p:nvSpPr>
        <p:spPr>
          <a:xfrm>
            <a:off x="451556" y="6367750"/>
            <a:ext cx="2743200" cy="365125"/>
          </a:xfrm>
        </p:spPr>
        <p:txBody>
          <a:bodyPr/>
          <a:lstStyle/>
          <a:p>
            <a:r>
              <a:rPr kumimoji="1" lang="en-US" altLang="ja-JP" sz="1600" dirty="0">
                <a:solidFill>
                  <a:schemeClr val="tx1">
                    <a:lumMod val="50000"/>
                    <a:lumOff val="50000"/>
                  </a:schemeClr>
                </a:solidFill>
                <a:latin typeface="Yu Gothic" panose="020B0400000000000000" pitchFamily="34" charset="-128"/>
                <a:ea typeface="Yu Gothic" panose="020B0400000000000000" pitchFamily="34" charset="-128"/>
              </a:rPr>
              <a:t>2024/06/15</a:t>
            </a:r>
          </a:p>
        </p:txBody>
      </p:sp>
      <p:sp>
        <p:nvSpPr>
          <p:cNvPr id="46" name="スライド番号プレースホルダー 5">
            <a:extLst>
              <a:ext uri="{FF2B5EF4-FFF2-40B4-BE49-F238E27FC236}">
                <a16:creationId xmlns:a16="http://schemas.microsoft.com/office/drawing/2014/main" id="{D01E6876-71D5-529F-FF9D-A29590784C07}"/>
              </a:ext>
            </a:extLst>
          </p:cNvPr>
          <p:cNvSpPr>
            <a:spLocks noGrp="1"/>
          </p:cNvSpPr>
          <p:nvPr>
            <p:ph type="sldNum" sz="quarter" idx="12"/>
          </p:nvPr>
        </p:nvSpPr>
        <p:spPr>
          <a:xfrm>
            <a:off x="8997241" y="6367750"/>
            <a:ext cx="2743200" cy="365125"/>
          </a:xfrm>
        </p:spPr>
        <p:txBody>
          <a:bodyPr/>
          <a:lstStyle/>
          <a:p>
            <a:fld id="{8D0D9400-C129-6645-AB46-9FC1C29DEEA1}" type="slidenum">
              <a:rPr kumimoji="1" lang="ja-JP" altLang="en-US" sz="1600" smtClean="0">
                <a:solidFill>
                  <a:schemeClr val="tx1">
                    <a:lumMod val="50000"/>
                    <a:lumOff val="50000"/>
                  </a:schemeClr>
                </a:solidFill>
                <a:latin typeface="Yu Gothic" panose="020B0400000000000000" pitchFamily="34" charset="-128"/>
                <a:ea typeface="Yu Gothic" panose="020B0400000000000000" pitchFamily="34" charset="-128"/>
              </a:rPr>
              <a:t>9</a:t>
            </a:fld>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sp>
        <p:nvSpPr>
          <p:cNvPr id="47" name="フッター プレースホルダー 6">
            <a:extLst>
              <a:ext uri="{FF2B5EF4-FFF2-40B4-BE49-F238E27FC236}">
                <a16:creationId xmlns:a16="http://schemas.microsoft.com/office/drawing/2014/main" id="{E8E54FBC-59CE-D941-4121-157F4527AD83}"/>
              </a:ext>
            </a:extLst>
          </p:cNvPr>
          <p:cNvSpPr>
            <a:spLocks noGrp="1"/>
          </p:cNvSpPr>
          <p:nvPr>
            <p:ph type="ftr" sz="quarter" idx="11"/>
          </p:nvPr>
        </p:nvSpPr>
        <p:spPr>
          <a:xfrm>
            <a:off x="3807877" y="6356350"/>
            <a:ext cx="4576242" cy="376525"/>
          </a:xfrm>
        </p:spPr>
        <p:txBody>
          <a:bodyPr/>
          <a:lstStyle/>
          <a:p>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電子情報通信学会　</a:t>
            </a:r>
            <a:r>
              <a:rPr lang="en-US" altLang="ja-JP" sz="1600" dirty="0">
                <a:solidFill>
                  <a:schemeClr val="tx1">
                    <a:lumMod val="50000"/>
                    <a:lumOff val="50000"/>
                  </a:schemeClr>
                </a:solidFill>
                <a:latin typeface="Yu Gothic" panose="020B0400000000000000" pitchFamily="34" charset="-128"/>
                <a:ea typeface="Yu Gothic" panose="020B0400000000000000" pitchFamily="34" charset="-128"/>
              </a:rPr>
              <a:t>ET</a:t>
            </a:r>
            <a:r>
              <a:rPr lang="ja-JP" altLang="en-US" sz="1600">
                <a:solidFill>
                  <a:schemeClr val="tx1">
                    <a:lumMod val="50000"/>
                    <a:lumOff val="50000"/>
                  </a:schemeClr>
                </a:solidFill>
                <a:latin typeface="Yu Gothic" panose="020B0400000000000000" pitchFamily="34" charset="-128"/>
                <a:ea typeface="Yu Gothic" panose="020B0400000000000000" pitchFamily="34" charset="-128"/>
              </a:rPr>
              <a:t>研究会</a:t>
            </a:r>
            <a:endParaRPr kumimoji="1" lang="ja-JP" altLang="en-US" sz="1600">
              <a:solidFill>
                <a:schemeClr val="tx1">
                  <a:lumMod val="50000"/>
                  <a:lumOff val="50000"/>
                </a:schemeClr>
              </a:solidFill>
              <a:latin typeface="Yu Gothic" panose="020B0400000000000000" pitchFamily="34" charset="-128"/>
              <a:ea typeface="Yu Gothic" panose="020B0400000000000000" pitchFamily="34" charset="-128"/>
            </a:endParaRPr>
          </a:p>
        </p:txBody>
      </p:sp>
      <p:grpSp>
        <p:nvGrpSpPr>
          <p:cNvPr id="23" name="グループ化 22">
            <a:extLst>
              <a:ext uri="{FF2B5EF4-FFF2-40B4-BE49-F238E27FC236}">
                <a16:creationId xmlns:a16="http://schemas.microsoft.com/office/drawing/2014/main" id="{4333976B-31F0-7867-C35C-7FD3E8FA7F2E}"/>
              </a:ext>
            </a:extLst>
          </p:cNvPr>
          <p:cNvGrpSpPr/>
          <p:nvPr/>
        </p:nvGrpSpPr>
        <p:grpSpPr>
          <a:xfrm>
            <a:off x="451557" y="163454"/>
            <a:ext cx="2486626" cy="276236"/>
            <a:chOff x="1047553" y="1885269"/>
            <a:chExt cx="2345100" cy="241705"/>
          </a:xfrm>
        </p:grpSpPr>
        <p:sp>
          <p:nvSpPr>
            <p:cNvPr id="25" name="フリーフォーム 24">
              <a:extLst>
                <a:ext uri="{FF2B5EF4-FFF2-40B4-BE49-F238E27FC236}">
                  <a16:creationId xmlns:a16="http://schemas.microsoft.com/office/drawing/2014/main" id="{C2959390-EA64-1CE8-6CAF-906BCF44D461}"/>
                </a:ext>
              </a:extLst>
            </p:cNvPr>
            <p:cNvSpPr/>
            <p:nvPr/>
          </p:nvSpPr>
          <p:spPr>
            <a:xfrm>
              <a:off x="2032706" y="1885269"/>
              <a:ext cx="1359947"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2. </a:t>
              </a:r>
              <a:r>
                <a:rPr kumimoji="1" lang="ja-JP" altLang="en-US" sz="1200" b="1" kern="1200">
                  <a:latin typeface="Yu Gothic" panose="020B0400000000000000" pitchFamily="34" charset="-128"/>
                  <a:ea typeface="Yu Gothic" panose="020B0400000000000000" pitchFamily="34" charset="-128"/>
                </a:rPr>
                <a:t>研究内容</a:t>
              </a:r>
              <a:endParaRPr lang="en-US" altLang="ja-JP" sz="1200" b="1" dirty="0">
                <a:latin typeface="Yu Gothic" panose="020B0400000000000000" pitchFamily="34" charset="-128"/>
                <a:ea typeface="Yu Gothic" panose="020B0400000000000000" pitchFamily="34" charset="-128"/>
              </a:endParaRPr>
            </a:p>
          </p:txBody>
        </p:sp>
        <p:sp>
          <p:nvSpPr>
            <p:cNvPr id="26" name="フリーフォーム 25">
              <a:extLst>
                <a:ext uri="{FF2B5EF4-FFF2-40B4-BE49-F238E27FC236}">
                  <a16:creationId xmlns:a16="http://schemas.microsoft.com/office/drawing/2014/main" id="{677DD181-16DA-41B0-1362-B3B747C6C80F}"/>
                </a:ext>
              </a:extLst>
            </p:cNvPr>
            <p:cNvSpPr/>
            <p:nvPr/>
          </p:nvSpPr>
          <p:spPr>
            <a:xfrm>
              <a:off x="1047553" y="1885269"/>
              <a:ext cx="1144066" cy="241705"/>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0 w 1353604"/>
                <a:gd name="connsiteY5"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604" h="241705">
                  <a:moveTo>
                    <a:pt x="0" y="0"/>
                  </a:moveTo>
                  <a:lnTo>
                    <a:pt x="1232752" y="0"/>
                  </a:lnTo>
                  <a:lnTo>
                    <a:pt x="1353604" y="120853"/>
                  </a:lnTo>
                  <a:lnTo>
                    <a:pt x="1232752" y="241705"/>
                  </a:lnTo>
                  <a:lnTo>
                    <a:pt x="0" y="241705"/>
                  </a:lnTo>
                  <a:lnTo>
                    <a:pt x="0" y="0"/>
                  </a:lnTo>
                  <a:close/>
                </a:path>
              </a:pathLst>
            </a:custGeom>
            <a:solidFill>
              <a:srgbClr val="EFCE7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3340" tIns="26670" rIns="73761"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1. </a:t>
              </a:r>
              <a:r>
                <a:rPr lang="ja-JP" altLang="en-US" sz="1200" b="1">
                  <a:latin typeface="Yu Gothic" panose="020B0400000000000000" pitchFamily="34" charset="-128"/>
                  <a:ea typeface="Yu Gothic" panose="020B0400000000000000" pitchFamily="34" charset="-128"/>
                </a:rPr>
                <a:t>はじめに</a:t>
              </a:r>
              <a:endParaRPr kumimoji="1" lang="ja-JP" altLang="en-US" sz="1200" b="1" kern="1200">
                <a:latin typeface="Yu Gothic" panose="020B0400000000000000" pitchFamily="34" charset="-128"/>
                <a:ea typeface="Yu Gothic" panose="020B0400000000000000" pitchFamily="34" charset="-128"/>
              </a:endParaRPr>
            </a:p>
          </p:txBody>
        </p:sp>
      </p:grpSp>
      <p:sp>
        <p:nvSpPr>
          <p:cNvPr id="27" name="フリーフォーム 26">
            <a:extLst>
              <a:ext uri="{FF2B5EF4-FFF2-40B4-BE49-F238E27FC236}">
                <a16:creationId xmlns:a16="http://schemas.microsoft.com/office/drawing/2014/main" id="{3F3172A9-613D-7693-4EF2-E630D1F675E7}"/>
              </a:ext>
            </a:extLst>
          </p:cNvPr>
          <p:cNvSpPr/>
          <p:nvPr/>
        </p:nvSpPr>
        <p:spPr>
          <a:xfrm>
            <a:off x="2649820" y="163454"/>
            <a:ext cx="1158057"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3. </a:t>
            </a:r>
            <a:r>
              <a:rPr lang="ja-JP" altLang="en-US" sz="1200" b="1">
                <a:latin typeface="Yu Gothic" panose="020B0400000000000000" pitchFamily="34" charset="-128"/>
                <a:ea typeface="Yu Gothic" panose="020B0400000000000000" pitchFamily="34" charset="-128"/>
              </a:rPr>
              <a:t>類似度</a:t>
            </a:r>
            <a:r>
              <a:rPr kumimoji="1" lang="en-US" altLang="ja-JP" sz="1200" b="1" kern="1200" dirty="0">
                <a:latin typeface="Yu Gothic" panose="020B0400000000000000" pitchFamily="34" charset="-128"/>
                <a:ea typeface="Yu Gothic" panose="020B0400000000000000" pitchFamily="34" charset="-128"/>
              </a:rPr>
              <a:t> </a:t>
            </a:r>
            <a:endParaRPr lang="en-US" altLang="ja-JP" sz="1200" b="1" dirty="0">
              <a:latin typeface="Yu Gothic" panose="020B0400000000000000" pitchFamily="34" charset="-128"/>
              <a:ea typeface="Yu Gothic" panose="020B0400000000000000" pitchFamily="34" charset="-128"/>
            </a:endParaRPr>
          </a:p>
        </p:txBody>
      </p:sp>
      <p:sp>
        <p:nvSpPr>
          <p:cNvPr id="28" name="フリーフォーム 27">
            <a:extLst>
              <a:ext uri="{FF2B5EF4-FFF2-40B4-BE49-F238E27FC236}">
                <a16:creationId xmlns:a16="http://schemas.microsoft.com/office/drawing/2014/main" id="{0ABE1549-D843-6785-3706-157655B917C4}"/>
              </a:ext>
            </a:extLst>
          </p:cNvPr>
          <p:cNvSpPr/>
          <p:nvPr/>
        </p:nvSpPr>
        <p:spPr>
          <a:xfrm>
            <a:off x="3550905"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4. </a:t>
            </a:r>
            <a:r>
              <a:rPr lang="ja-JP" altLang="en-US" sz="1200" b="1">
                <a:latin typeface="Yu Gothic" panose="020B0400000000000000" pitchFamily="34" charset="-128"/>
                <a:ea typeface="Yu Gothic" panose="020B0400000000000000" pitchFamily="34" charset="-128"/>
              </a:rPr>
              <a:t>データセットの作成</a:t>
            </a:r>
            <a:endParaRPr kumimoji="1" lang="en-US" altLang="ja-JP" sz="1200" b="1" kern="1200" dirty="0">
              <a:latin typeface="Yu Gothic" panose="020B0400000000000000" pitchFamily="34" charset="-128"/>
              <a:ea typeface="Yu Gothic" panose="020B0400000000000000" pitchFamily="34" charset="-128"/>
            </a:endParaRPr>
          </a:p>
        </p:txBody>
      </p:sp>
      <p:sp>
        <p:nvSpPr>
          <p:cNvPr id="29" name="フリーフォーム 28">
            <a:extLst>
              <a:ext uri="{FF2B5EF4-FFF2-40B4-BE49-F238E27FC236}">
                <a16:creationId xmlns:a16="http://schemas.microsoft.com/office/drawing/2014/main" id="{3C06059B-B787-E031-5BBF-DDB1D6134F50}"/>
              </a:ext>
            </a:extLst>
          </p:cNvPr>
          <p:cNvSpPr/>
          <p:nvPr/>
        </p:nvSpPr>
        <p:spPr>
          <a:xfrm>
            <a:off x="5357293" y="163454"/>
            <a:ext cx="2009454"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5</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推定手法の実施</a:t>
            </a:r>
            <a:endParaRPr kumimoji="1" lang="en-US" altLang="ja-JP" sz="1200" b="1" kern="1200" dirty="0">
              <a:latin typeface="Yu Gothic" panose="020B0400000000000000" pitchFamily="34" charset="-128"/>
              <a:ea typeface="Yu Gothic" panose="020B0400000000000000" pitchFamily="34" charset="-128"/>
            </a:endParaRPr>
          </a:p>
        </p:txBody>
      </p:sp>
      <p:sp>
        <p:nvSpPr>
          <p:cNvPr id="31" name="フリーフォーム 30">
            <a:extLst>
              <a:ext uri="{FF2B5EF4-FFF2-40B4-BE49-F238E27FC236}">
                <a16:creationId xmlns:a16="http://schemas.microsoft.com/office/drawing/2014/main" id="{A5A85441-9526-F236-6CD5-55E2D5D572E2}"/>
              </a:ext>
            </a:extLst>
          </p:cNvPr>
          <p:cNvSpPr/>
          <p:nvPr/>
        </p:nvSpPr>
        <p:spPr>
          <a:xfrm>
            <a:off x="6948529"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a:t>
            </a:r>
            <a:r>
              <a:rPr lang="en-US" altLang="ja-JP" sz="1200" b="1" dirty="0">
                <a:latin typeface="Yu Gothic" panose="020B0400000000000000" pitchFamily="34" charset="-128"/>
                <a:ea typeface="Yu Gothic" panose="020B0400000000000000" pitchFamily="34" charset="-128"/>
              </a:rPr>
              <a:t>6. </a:t>
            </a:r>
            <a:r>
              <a:rPr lang="ja-JP" altLang="en-US" sz="1200" b="1">
                <a:latin typeface="Yu Gothic" panose="020B0400000000000000" pitchFamily="34" charset="-128"/>
                <a:ea typeface="Yu Gothic" panose="020B0400000000000000" pitchFamily="34" charset="-128"/>
              </a:rPr>
              <a:t>評価と考察</a:t>
            </a:r>
            <a:endParaRPr kumimoji="1" lang="en-US" altLang="ja-JP" sz="1200" b="1" kern="1200" dirty="0">
              <a:latin typeface="Yu Gothic" panose="020B0400000000000000" pitchFamily="34" charset="-128"/>
              <a:ea typeface="Yu Gothic" panose="020B0400000000000000" pitchFamily="34" charset="-128"/>
            </a:endParaRPr>
          </a:p>
        </p:txBody>
      </p:sp>
      <p:sp>
        <p:nvSpPr>
          <p:cNvPr id="32" name="フリーフォーム 31">
            <a:extLst>
              <a:ext uri="{FF2B5EF4-FFF2-40B4-BE49-F238E27FC236}">
                <a16:creationId xmlns:a16="http://schemas.microsoft.com/office/drawing/2014/main" id="{4CD34F5F-88EA-1631-7DEA-A550F7D5A2BC}"/>
              </a:ext>
            </a:extLst>
          </p:cNvPr>
          <p:cNvSpPr/>
          <p:nvPr/>
        </p:nvSpPr>
        <p:spPr>
          <a:xfrm>
            <a:off x="8222045" y="163453"/>
            <a:ext cx="1502948" cy="276236"/>
          </a:xfrm>
          <a:custGeom>
            <a:avLst/>
            <a:gdLst>
              <a:gd name="connsiteX0" fmla="*/ 0 w 1353604"/>
              <a:gd name="connsiteY0" fmla="*/ 0 h 241705"/>
              <a:gd name="connsiteX1" fmla="*/ 1232752 w 1353604"/>
              <a:gd name="connsiteY1" fmla="*/ 0 h 241705"/>
              <a:gd name="connsiteX2" fmla="*/ 1353604 w 1353604"/>
              <a:gd name="connsiteY2" fmla="*/ 120853 h 241705"/>
              <a:gd name="connsiteX3" fmla="*/ 1232752 w 1353604"/>
              <a:gd name="connsiteY3" fmla="*/ 241705 h 241705"/>
              <a:gd name="connsiteX4" fmla="*/ 0 w 1353604"/>
              <a:gd name="connsiteY4" fmla="*/ 241705 h 241705"/>
              <a:gd name="connsiteX5" fmla="*/ 120853 w 1353604"/>
              <a:gd name="connsiteY5" fmla="*/ 120853 h 241705"/>
              <a:gd name="connsiteX6" fmla="*/ 0 w 1353604"/>
              <a:gd name="connsiteY6" fmla="*/ 0 h 2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604" h="241705">
                <a:moveTo>
                  <a:pt x="0" y="0"/>
                </a:moveTo>
                <a:lnTo>
                  <a:pt x="1232752" y="0"/>
                </a:lnTo>
                <a:lnTo>
                  <a:pt x="1353604" y="120853"/>
                </a:lnTo>
                <a:lnTo>
                  <a:pt x="1232752" y="241705"/>
                </a:lnTo>
                <a:lnTo>
                  <a:pt x="0" y="241705"/>
                </a:lnTo>
                <a:lnTo>
                  <a:pt x="120853" y="120853"/>
                </a:lnTo>
                <a:lnTo>
                  <a:pt x="0" y="0"/>
                </a:lnTo>
                <a:close/>
              </a:path>
            </a:pathLst>
          </a:custGeom>
          <a:solidFill>
            <a:srgbClr val="C2D3D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60858" tIns="26670" rIns="134187" bIns="26670" numCol="1" spcCol="1270" anchor="ctr" anchorCtr="0">
            <a:noAutofit/>
          </a:bodyPr>
          <a:lstStyle/>
          <a:p>
            <a:pPr marL="0" lvl="0" indent="0" defTabSz="444500">
              <a:lnSpc>
                <a:spcPct val="90000"/>
              </a:lnSpc>
              <a:spcBef>
                <a:spcPct val="0"/>
              </a:spcBef>
              <a:spcAft>
                <a:spcPct val="35000"/>
              </a:spcAft>
              <a:buNone/>
            </a:pPr>
            <a:r>
              <a:rPr kumimoji="1" lang="en-US" altLang="ja-JP" sz="1200" b="1" kern="1200" dirty="0">
                <a:latin typeface="Yu Gothic" panose="020B0400000000000000" pitchFamily="34" charset="-128"/>
                <a:ea typeface="Yu Gothic" panose="020B0400000000000000" pitchFamily="34" charset="-128"/>
              </a:rPr>
              <a:t>   7</a:t>
            </a:r>
            <a:r>
              <a:rPr lang="en-US" altLang="ja-JP" sz="1200" b="1" dirty="0">
                <a:latin typeface="Yu Gothic" panose="020B0400000000000000" pitchFamily="34" charset="-128"/>
                <a:ea typeface="Yu Gothic" panose="020B0400000000000000" pitchFamily="34" charset="-128"/>
              </a:rPr>
              <a:t>. </a:t>
            </a:r>
            <a:r>
              <a:rPr lang="ja-JP" altLang="en-US" sz="1200" b="1">
                <a:latin typeface="Yu Gothic" panose="020B0400000000000000" pitchFamily="34" charset="-128"/>
                <a:ea typeface="Yu Gothic" panose="020B0400000000000000" pitchFamily="34" charset="-128"/>
              </a:rPr>
              <a:t>おわりに</a:t>
            </a:r>
            <a:endParaRPr kumimoji="1" lang="en-US" altLang="ja-JP" sz="1200" b="1" kern="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44407061"/>
      </p:ext>
    </p:extLst>
  </p:cSld>
  <p:clrMapOvr>
    <a:masterClrMapping/>
  </p:clrMapOvr>
</p:sld>
</file>

<file path=ppt/theme/theme1.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BF5FB87B206EE4C8A9B09CCB6C2C421" ma:contentTypeVersion="18" ma:contentTypeDescription="新しいドキュメントを作成します。" ma:contentTypeScope="" ma:versionID="86645beb8d0b5807b97d472f7181f4be">
  <xsd:schema xmlns:xsd="http://www.w3.org/2001/XMLSchema" xmlns:xs="http://www.w3.org/2001/XMLSchema" xmlns:p="http://schemas.microsoft.com/office/2006/metadata/properties" xmlns:ns2="6a5729db-7641-478c-baee-f3ecb27ed59d" xmlns:ns3="e2638f53-b28a-4ec7-8386-08c28d27064f" targetNamespace="http://schemas.microsoft.com/office/2006/metadata/properties" ma:root="true" ma:fieldsID="2bb0b04bebf05cd49ef4c53697c22582" ns2:_="" ns3:_="">
    <xsd:import namespace="6a5729db-7641-478c-baee-f3ecb27ed59d"/>
    <xsd:import namespace="e2638f53-b28a-4ec7-8386-08c28d27064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5729db-7641-478c-baee-f3ecb27ed5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7dcb2e7-37cd-4465-8978-e53e6d4c69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2638f53-b28a-4ec7-8386-08c28d27064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c60cab73-55c0-4369-9aa4-bb00dbb8dbc5}" ma:internalName="TaxCatchAll" ma:showField="CatchAllData" ma:web="e2638f53-b28a-4ec7-8386-08c28d2706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2638f53-b28a-4ec7-8386-08c28d27064f" xsi:nil="true"/>
    <lcf76f155ced4ddcb4097134ff3c332f xmlns="6a5729db-7641-478c-baee-f3ecb27ed59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08297-92B7-4CA3-87F1-7608B8BAC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5729db-7641-478c-baee-f3ecb27ed59d"/>
    <ds:schemaRef ds:uri="e2638f53-b28a-4ec7-8386-08c28d2706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C70487-B717-44EF-A6E1-4080BD427062}">
  <ds:schemaRefs>
    <ds:schemaRef ds:uri="http://schemas.microsoft.com/office/2006/metadata/properties"/>
    <ds:schemaRef ds:uri="http://schemas.microsoft.com/office/infopath/2007/PartnerControls"/>
    <ds:schemaRef ds:uri="e2638f53-b28a-4ec7-8386-08c28d27064f"/>
    <ds:schemaRef ds:uri="6a5729db-7641-478c-baee-f3ecb27ed59d"/>
  </ds:schemaRefs>
</ds:datastoreItem>
</file>

<file path=customXml/itemProps3.xml><?xml version="1.0" encoding="utf-8"?>
<ds:datastoreItem xmlns:ds="http://schemas.openxmlformats.org/officeDocument/2006/customXml" ds:itemID="{2F092A34-518A-4B21-9AB4-803679AC9B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59289</TotalTime>
  <Words>8543</Words>
  <Application>Microsoft Macintosh PowerPoint</Application>
  <PresentationFormat>ワイド画面</PresentationFormat>
  <Paragraphs>1205</Paragraphs>
  <Slides>54</Slides>
  <Notes>54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54</vt:i4>
      </vt:variant>
    </vt:vector>
  </HeadingPairs>
  <TitlesOfParts>
    <vt:vector size="64" baseType="lpstr">
      <vt:lpstr>Hiragino Sans</vt:lpstr>
      <vt:lpstr>Meiryo</vt:lpstr>
      <vt:lpstr>Yu Gothic</vt:lpstr>
      <vt:lpstr>Yu Gothic</vt:lpstr>
      <vt:lpstr>游ゴシック Light</vt:lpstr>
      <vt:lpstr>Arial</vt:lpstr>
      <vt:lpstr>Cambria Math</vt:lpstr>
      <vt:lpstr>Consolas</vt:lpstr>
      <vt:lpstr>Times New Roman</vt:lpstr>
      <vt:lpstr>Office テーマ 2013 - 2022</vt:lpstr>
      <vt:lpstr>プログラムの構造に着目したソースコードのクラスタリングによる 論理エラーの推定方法</vt:lpstr>
      <vt:lpstr>1.　はじめに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研究方針</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ソースコード間の類似度算出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　データセットの作成</vt:lpstr>
      <vt:lpstr>PowerPoint プレゼンテーション</vt:lpstr>
      <vt:lpstr>PowerPoint プレゼンテーション</vt:lpstr>
      <vt:lpstr>PowerPoint プレゼンテーション</vt:lpstr>
      <vt:lpstr>PowerPoint プレゼンテーション</vt:lpstr>
      <vt:lpstr>5.　論理エラー推定手法の実施</vt:lpstr>
      <vt:lpstr>PowerPoint プレゼンテーション</vt:lpstr>
      <vt:lpstr>PowerPoint プレゼンテーション</vt:lpstr>
      <vt:lpstr>6.　評価と考察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7.　おわりに</vt:lpstr>
      <vt:lpstr>PowerPoint プレゼンテーション</vt:lpstr>
      <vt:lpstr>PowerPoint プレゼンテーション</vt:lpstr>
      <vt:lpstr>PowerPoint プレゼンテーション</vt:lpstr>
      <vt:lpstr>ご清聴ありがとうございました</vt:lpstr>
      <vt:lpstr>プログラムの構造に着目したソースコードのクラスタリングによる 論理エラーの推定方法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第4回　卒論テーマ検討 ★</dc:title>
  <dc:creator>原田 裕太</dc:creator>
  <cp:lastModifiedBy>原田 裕太</cp:lastModifiedBy>
  <cp:revision>73</cp:revision>
  <dcterms:created xsi:type="dcterms:W3CDTF">2023-02-13T10:54:53Z</dcterms:created>
  <dcterms:modified xsi:type="dcterms:W3CDTF">2024-09-24T03:28:41Z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0x0101004BF5FB87B206EE4C8A9B09CCB6C2C421</vt:lpwstr>
  </property>
</Properties>
</file>