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sldIdLst>
    <p:sldId id="576" r:id="rId5"/>
    <p:sldId id="433" r:id="rId6"/>
    <p:sldId id="601" r:id="rId7"/>
    <p:sldId id="608" r:id="rId8"/>
    <p:sldId id="610" r:id="rId9"/>
    <p:sldId id="611" r:id="rId10"/>
    <p:sldId id="612" r:id="rId11"/>
    <p:sldId id="638" r:id="rId12"/>
    <p:sldId id="577" r:id="rId13"/>
    <p:sldId id="618" r:id="rId14"/>
    <p:sldId id="578" r:id="rId15"/>
    <p:sldId id="619" r:id="rId16"/>
    <p:sldId id="620" r:id="rId17"/>
    <p:sldId id="621" r:id="rId18"/>
    <p:sldId id="623" r:id="rId19"/>
    <p:sldId id="579" r:id="rId20"/>
    <p:sldId id="624" r:id="rId21"/>
    <p:sldId id="625" r:id="rId22"/>
    <p:sldId id="626" r:id="rId23"/>
    <p:sldId id="627" r:id="rId24"/>
    <p:sldId id="580" r:id="rId25"/>
    <p:sldId id="628" r:id="rId26"/>
    <p:sldId id="629" r:id="rId27"/>
    <p:sldId id="581" r:id="rId28"/>
    <p:sldId id="585" r:id="rId29"/>
    <p:sldId id="639" r:id="rId30"/>
    <p:sldId id="587" r:id="rId31"/>
    <p:sldId id="588" r:id="rId32"/>
    <p:sldId id="589" r:id="rId33"/>
    <p:sldId id="591" r:id="rId34"/>
    <p:sldId id="635" r:id="rId35"/>
    <p:sldId id="570" r:id="rId36"/>
    <p:sldId id="551" r:id="rId37"/>
    <p:sldId id="571" r:id="rId38"/>
    <p:sldId id="553" r:id="rId39"/>
    <p:sldId id="637" r:id="rId40"/>
    <p:sldId id="630" r:id="rId41"/>
    <p:sldId id="631" r:id="rId42"/>
    <p:sldId id="582" r:id="rId43"/>
    <p:sldId id="633" r:id="rId44"/>
    <p:sldId id="634" r:id="rId45"/>
    <p:sldId id="583" r:id="rId46"/>
    <p:sldId id="584" r:id="rId47"/>
    <p:sldId id="539" r:id="rId48"/>
    <p:sldId id="642" r:id="rId49"/>
    <p:sldId id="614" r:id="rId50"/>
    <p:sldId id="640" r:id="rId51"/>
    <p:sldId id="641" r:id="rId5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庸造 宮寺" initials="庸造" lastIdx="1" clrIdx="0">
    <p:extLst>
      <p:ext uri="{19B8F6BF-5375-455C-9EA6-DF929625EA0E}">
        <p15:presenceInfo xmlns:p15="http://schemas.microsoft.com/office/powerpoint/2012/main" userId="0971b99eabf31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FCE7B"/>
    <a:srgbClr val="C2D3D0"/>
    <a:srgbClr val="FFFFFF"/>
    <a:srgbClr val="629299"/>
    <a:srgbClr val="D0CECE"/>
    <a:srgbClr val="F7F7F7"/>
    <a:srgbClr val="E7E6E6"/>
    <a:srgbClr val="FF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2"/>
    <p:restoredTop sz="61180"/>
  </p:normalViewPr>
  <p:slideViewPr>
    <p:cSldViewPr snapToGrid="0">
      <p:cViewPr>
        <p:scale>
          <a:sx n="71" d="100"/>
          <a:sy n="71" d="100"/>
        </p:scale>
        <p:origin x="2256" y="256"/>
      </p:cViewPr>
      <p:guideLst/>
    </p:cSldViewPr>
  </p:slideViewPr>
  <p:notesTextViewPr>
    <p:cViewPr>
      <p:scale>
        <a:sx n="135" d="100"/>
        <a:sy n="13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6676-CE7F-4540-9E56-6CAE54A39D46}" type="datetimeFigureOut">
              <a:rPr kumimoji="1" lang="ja-JP" altLang="en-US" smtClean="0"/>
              <a:t>2024/10/24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1B5641-775C-FF47-BE3B-1A1B2DB121BB}" type="slidenum">
              <a:rPr kumimoji="1" lang="ja-JP" altLang="en-US" smtClean="0"/>
              <a:t>‹#›</a:t>
            </a:fld>
            <a:endParaRPr kumimoji="1" lang="ja-JP" altLang="en-US"/>
          </a:p>
        </p:txBody>
      </p:sp>
    </p:spTree>
    <p:extLst>
      <p:ext uri="{BB962C8B-B14F-4D97-AF65-F5344CB8AC3E}">
        <p14:creationId xmlns:p14="http://schemas.microsoft.com/office/powerpoint/2010/main" val="1092552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1DCB8-3B02-6F6F-28A6-1AE98610F88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F8C120-D62C-1DA4-F364-ADA910E8EF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75005E-59C5-BEDB-1953-C9F523C27774}"/>
              </a:ext>
            </a:extLst>
          </p:cNvPr>
          <p:cNvSpPr>
            <a:spLocks noGrp="1"/>
          </p:cNvSpPr>
          <p:nvPr>
            <p:ph type="body" idx="1"/>
          </p:nvPr>
        </p:nvSpPr>
        <p:spPr/>
        <p:txBody>
          <a:bodyPr/>
          <a:lstStyle/>
          <a:p>
            <a:r>
              <a:rPr kumimoji="1" lang="en-US" altLang="ja-JP" sz="1000" b="0" u="sng" dirty="0">
                <a:solidFill>
                  <a:srgbClr val="000000"/>
                </a:solidFill>
                <a:latin typeface="+mn-lt"/>
                <a:ea typeface="Meiryo" panose="020B0604030504040204" pitchFamily="34" charset="-128"/>
                <a:cs typeface="Arial" panose="020B0604020202020204" pitchFamily="34" charset="0"/>
              </a:rPr>
              <a:t>Thank</a:t>
            </a:r>
            <a:r>
              <a:rPr kumimoji="1" lang="en-US" altLang="ja-JP" sz="1000" b="0" dirty="0">
                <a:solidFill>
                  <a:srgbClr val="000000"/>
                </a:solidFill>
                <a:latin typeface="+mn-lt"/>
                <a:ea typeface="Meiryo" panose="020B0604030504040204" pitchFamily="34" charset="-128"/>
                <a:cs typeface="Arial" panose="020B0604020202020204" pitchFamily="34" charset="0"/>
              </a:rPr>
              <a:t> you for </a:t>
            </a:r>
            <a:r>
              <a:rPr kumimoji="1" lang="en-US" altLang="ja-JP" sz="1000" b="0" u="sng" dirty="0">
                <a:solidFill>
                  <a:srgbClr val="000000"/>
                </a:solidFill>
                <a:latin typeface="+mn-lt"/>
                <a:ea typeface="Meiryo" panose="020B0604030504040204" pitchFamily="34" charset="-128"/>
                <a:cs typeface="Arial" panose="020B0604020202020204" pitchFamily="34" charset="0"/>
              </a:rPr>
              <a:t>coming</a:t>
            </a:r>
            <a:r>
              <a:rPr kumimoji="1" lang="en-US" altLang="ja-JP" sz="1000" b="0" dirty="0">
                <a:solidFill>
                  <a:srgbClr val="000000"/>
                </a:solidFill>
                <a:latin typeface="+mn-lt"/>
                <a:ea typeface="Meiryo" panose="020B0604030504040204" pitchFamily="34" charset="-128"/>
                <a:cs typeface="Arial" panose="020B0604020202020204" pitchFamily="34" charset="0"/>
              </a:rPr>
              <a:t> / to my </a:t>
            </a:r>
            <a:r>
              <a:rPr kumimoji="1" lang="en-US" altLang="ja-JP" sz="1000" b="0" u="sng" dirty="0">
                <a:solidFill>
                  <a:srgbClr val="000000"/>
                </a:solidFill>
                <a:latin typeface="+mn-lt"/>
                <a:ea typeface="Meiryo" panose="020B0604030504040204" pitchFamily="34" charset="-128"/>
                <a:cs typeface="Arial" panose="020B0604020202020204" pitchFamily="34" charset="0"/>
              </a:rPr>
              <a:t>presen</a:t>
            </a:r>
            <a:r>
              <a:rPr kumimoji="1" lang="en-US" altLang="ja-JP" sz="1000" b="1" u="sng" dirty="0">
                <a:solidFill>
                  <a:srgbClr val="000000"/>
                </a:solidFill>
                <a:latin typeface="+mn-lt"/>
                <a:ea typeface="Meiryo" panose="020B0604030504040204" pitchFamily="34" charset="-128"/>
                <a:cs typeface="Arial" panose="020B0604020202020204" pitchFamily="34" charset="0"/>
              </a:rPr>
              <a:t>ta</a:t>
            </a:r>
            <a:r>
              <a:rPr kumimoji="1" lang="en-US" altLang="ja-JP" sz="1000" b="0" u="sng" dirty="0">
                <a:solidFill>
                  <a:srgbClr val="000000"/>
                </a:solidFill>
                <a:latin typeface="+mn-lt"/>
                <a:ea typeface="Meiryo" panose="020B0604030504040204" pitchFamily="34" charset="-128"/>
                <a:cs typeface="Arial" panose="020B0604020202020204" pitchFamily="34" charset="0"/>
              </a:rPr>
              <a:t>tion</a:t>
            </a:r>
            <a:r>
              <a:rPr kumimoji="1" lang="en-US" altLang="ja-JP" sz="1000" b="0" dirty="0">
                <a:solidFill>
                  <a:srgbClr val="000000"/>
                </a:solidFill>
                <a:latin typeface="+mn-lt"/>
                <a:ea typeface="Meiryo" panose="020B0604030504040204" pitchFamily="34" charset="-128"/>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a:solidFill>
                  <a:srgbClr val="000000"/>
                </a:solidFill>
                <a:latin typeface="+mn-lt"/>
                <a:ea typeface="Meiryo" panose="020B0604030504040204" pitchFamily="34" charset="-128"/>
                <a:cs typeface="Arial" panose="020B0604020202020204" pitchFamily="34" charset="0"/>
              </a:rPr>
              <a:t>I’m </a:t>
            </a:r>
            <a:r>
              <a:rPr kumimoji="1" lang="en-US" altLang="ja-JP" sz="1000" b="0" u="sng" dirty="0">
                <a:solidFill>
                  <a:srgbClr val="000000"/>
                </a:solidFill>
                <a:latin typeface="+mn-lt"/>
                <a:ea typeface="Meiryo" panose="020B0604030504040204" pitchFamily="34" charset="-128"/>
                <a:cs typeface="Arial" panose="020B0604020202020204" pitchFamily="34" charset="0"/>
              </a:rPr>
              <a:t>Yuta Harada </a:t>
            </a:r>
            <a:r>
              <a:rPr kumimoji="1" lang="en-US" altLang="ja-JP" sz="1000" b="0" dirty="0">
                <a:solidFill>
                  <a:srgbClr val="000000"/>
                </a:solidFill>
                <a:latin typeface="+mn-lt"/>
                <a:ea typeface="Meiryo" panose="020B0604030504040204" pitchFamily="34" charset="-128"/>
                <a:cs typeface="Arial" panose="020B0604020202020204" pitchFamily="34" charset="0"/>
              </a:rPr>
              <a:t>/ from </a:t>
            </a:r>
            <a:r>
              <a:rPr kumimoji="1" lang="en-US" altLang="ja-JP" sz="1000" b="0" u="sng" dirty="0">
                <a:solidFill>
                  <a:srgbClr val="000000"/>
                </a:solidFill>
                <a:latin typeface="+mn-lt"/>
                <a:ea typeface="Meiryo" panose="020B0604030504040204" pitchFamily="34" charset="-128"/>
                <a:cs typeface="Arial" panose="020B0604020202020204" pitchFamily="34" charset="0"/>
              </a:rPr>
              <a:t>Tokyo Gakugei Uni</a:t>
            </a:r>
            <a:r>
              <a:rPr kumimoji="1" lang="en-US" altLang="ja-JP" sz="1000" b="1" u="sng" dirty="0">
                <a:solidFill>
                  <a:srgbClr val="000000"/>
                </a:solidFill>
                <a:latin typeface="+mn-lt"/>
                <a:ea typeface="Meiryo" panose="020B0604030504040204" pitchFamily="34" charset="-128"/>
                <a:cs typeface="Arial" panose="020B0604020202020204" pitchFamily="34" charset="0"/>
              </a:rPr>
              <a:t>ver</a:t>
            </a:r>
            <a:r>
              <a:rPr kumimoji="1" lang="en-US" altLang="ja-JP" sz="1000" b="0" u="sng" dirty="0">
                <a:solidFill>
                  <a:srgbClr val="000000"/>
                </a:solidFill>
                <a:latin typeface="+mn-lt"/>
                <a:ea typeface="Meiryo" panose="020B0604030504040204" pitchFamily="34" charset="-128"/>
                <a:cs typeface="Arial" panose="020B0604020202020204" pitchFamily="34" charset="0"/>
              </a:rPr>
              <a:t>sity</a:t>
            </a:r>
            <a:r>
              <a:rPr kumimoji="1" lang="en-US" altLang="ja-JP" sz="1000" b="0" dirty="0">
                <a:solidFill>
                  <a:srgbClr val="000000"/>
                </a:solidFill>
                <a:latin typeface="+mn-lt"/>
                <a:ea typeface="Meiryo" panose="020B0604030504040204" pitchFamily="34" charset="-128"/>
                <a:cs typeface="Arial" panose="020B0604020202020204" pitchFamily="34" charset="0"/>
              </a:rPr>
              <a:t>. </a:t>
            </a:r>
            <a:endParaRPr lang="en" altLang="ja-JP" sz="1000" dirty="0">
              <a:solidFill>
                <a:srgbClr val="000000"/>
              </a:solidFill>
            </a:endParaRPr>
          </a:p>
          <a:p>
            <a:r>
              <a:rPr lang="en" altLang="ja-JP" sz="1000" u="sng" dirty="0">
                <a:solidFill>
                  <a:srgbClr val="000000"/>
                </a:solidFill>
              </a:rPr>
              <a:t>Today</a:t>
            </a:r>
            <a:r>
              <a:rPr lang="en" altLang="ja-JP" sz="1000" dirty="0">
                <a:solidFill>
                  <a:srgbClr val="000000"/>
                </a:solidFill>
              </a:rPr>
              <a:t>/  I'd </a:t>
            </a:r>
            <a:r>
              <a:rPr lang="en" altLang="ja-JP" sz="1000" b="1" dirty="0">
                <a:solidFill>
                  <a:srgbClr val="000000"/>
                </a:solidFill>
              </a:rPr>
              <a:t>like</a:t>
            </a:r>
            <a:r>
              <a:rPr lang="en" altLang="ja-JP" sz="1000" dirty="0">
                <a:solidFill>
                  <a:srgbClr val="000000"/>
                </a:solidFill>
              </a:rPr>
              <a:t> to present /our </a:t>
            </a:r>
            <a:r>
              <a:rPr lang="en" altLang="ja-JP" sz="1000" b="1" u="sng" dirty="0">
                <a:solidFill>
                  <a:srgbClr val="000000"/>
                </a:solidFill>
              </a:rPr>
              <a:t>study</a:t>
            </a:r>
            <a:r>
              <a:rPr lang="en" altLang="ja-JP" sz="1000" dirty="0">
                <a:solidFill>
                  <a:srgbClr val="000000"/>
                </a:solidFill>
              </a:rPr>
              <a:t> / on a </a:t>
            </a:r>
            <a:r>
              <a:rPr lang="en" altLang="ja-JP" sz="1000" b="0" u="sng" dirty="0">
                <a:solidFill>
                  <a:srgbClr val="000000"/>
                </a:solidFill>
              </a:rPr>
              <a:t>no</a:t>
            </a:r>
            <a:r>
              <a:rPr lang="en" altLang="ja-JP" sz="1000" b="1" u="sng" dirty="0">
                <a:solidFill>
                  <a:srgbClr val="000000"/>
                </a:solidFill>
              </a:rPr>
              <a:t>ve</a:t>
            </a:r>
            <a:r>
              <a:rPr lang="en" altLang="ja-JP" sz="1000" b="0" u="sng" dirty="0">
                <a:solidFill>
                  <a:srgbClr val="000000"/>
                </a:solidFill>
              </a:rPr>
              <a:t>l</a:t>
            </a:r>
            <a:r>
              <a:rPr lang="en" altLang="ja-JP" sz="1000" u="sng" dirty="0">
                <a:solidFill>
                  <a:srgbClr val="000000"/>
                </a:solidFill>
              </a:rPr>
              <a:t> method</a:t>
            </a:r>
            <a:r>
              <a:rPr lang="en" altLang="ja-JP" sz="1000" u="none" dirty="0">
                <a:solidFill>
                  <a:srgbClr val="000000"/>
                </a:solidFill>
              </a:rPr>
              <a:t> /</a:t>
            </a:r>
            <a:r>
              <a:rPr lang="en" altLang="ja-JP" sz="1000" dirty="0">
                <a:solidFill>
                  <a:srgbClr val="000000"/>
                </a:solidFill>
              </a:rPr>
              <a:t>for </a:t>
            </a:r>
            <a:r>
              <a:rPr lang="en" altLang="ja-JP" sz="1000" u="sng" dirty="0">
                <a:solidFill>
                  <a:srgbClr val="000000"/>
                </a:solidFill>
              </a:rPr>
              <a:t>i</a:t>
            </a:r>
            <a:r>
              <a:rPr lang="en" altLang="ja-JP" sz="1000" b="1" u="sng" dirty="0">
                <a:solidFill>
                  <a:srgbClr val="000000"/>
                </a:solidFill>
              </a:rPr>
              <a:t>den</a:t>
            </a:r>
            <a:r>
              <a:rPr lang="en" altLang="ja-JP" sz="1000" u="sng" dirty="0">
                <a:solidFill>
                  <a:srgbClr val="000000"/>
                </a:solidFill>
              </a:rPr>
              <a:t>tifying </a:t>
            </a:r>
            <a:r>
              <a:rPr lang="en" altLang="ja-JP" sz="1000" b="1" u="sng" dirty="0">
                <a:solidFill>
                  <a:srgbClr val="000000"/>
                </a:solidFill>
              </a:rPr>
              <a:t>lo</a:t>
            </a:r>
            <a:r>
              <a:rPr lang="en" altLang="ja-JP" sz="1000" u="sng" dirty="0">
                <a:solidFill>
                  <a:srgbClr val="000000"/>
                </a:solidFill>
              </a:rPr>
              <a:t>gic errors</a:t>
            </a:r>
            <a:r>
              <a:rPr lang="en" altLang="ja-JP" sz="1000" dirty="0">
                <a:solidFill>
                  <a:srgbClr val="000000"/>
                </a:solidFill>
              </a:rPr>
              <a:t> / in </a:t>
            </a:r>
            <a:r>
              <a:rPr lang="en" altLang="ja-JP" sz="1000" u="sng" dirty="0">
                <a:solidFill>
                  <a:srgbClr val="000000"/>
                </a:solidFill>
              </a:rPr>
              <a:t>p</a:t>
            </a:r>
            <a:r>
              <a:rPr lang="en" altLang="ja-JP" sz="1000" b="1" u="sng" dirty="0">
                <a:solidFill>
                  <a:srgbClr val="000000"/>
                </a:solidFill>
              </a:rPr>
              <a:t>ro</a:t>
            </a:r>
            <a:r>
              <a:rPr lang="en" altLang="ja-JP" sz="1000" u="sng" dirty="0">
                <a:solidFill>
                  <a:srgbClr val="000000"/>
                </a:solidFill>
              </a:rPr>
              <a:t>gramming edu</a:t>
            </a:r>
            <a:r>
              <a:rPr lang="en" altLang="ja-JP" sz="1000" b="1" u="sng" dirty="0">
                <a:solidFill>
                  <a:srgbClr val="000000"/>
                </a:solidFill>
              </a:rPr>
              <a:t>ca</a:t>
            </a:r>
            <a:r>
              <a:rPr lang="en" altLang="ja-JP" sz="1000" u="sng" dirty="0">
                <a:solidFill>
                  <a:srgbClr val="000000"/>
                </a:solidFill>
              </a:rPr>
              <a:t>tion</a:t>
            </a:r>
            <a:r>
              <a:rPr lang="en" altLang="ja-JP" sz="1000" dirty="0">
                <a:solidFill>
                  <a:srgbClr val="000000"/>
                </a:solidFill>
              </a:rPr>
              <a:t>. </a:t>
            </a:r>
          </a:p>
          <a:p>
            <a:endParaRPr lang="en" altLang="ja-JP" sz="1000" dirty="0">
              <a:solidFill>
                <a:srgbClr val="000000"/>
              </a:solidFill>
            </a:endParaRPr>
          </a:p>
          <a:p>
            <a:endParaRPr lang="en" altLang="ja-JP" sz="1000" dirty="0">
              <a:solidFill>
                <a:srgbClr val="000000"/>
              </a:solidFill>
            </a:endParaRPr>
          </a:p>
          <a:p>
            <a:r>
              <a:rPr lang="ja-JP" altLang="en-US" sz="1000">
                <a:solidFill>
                  <a:srgbClr val="000000"/>
                </a:solidFill>
              </a:rPr>
              <a:t>私のプレゼンに来ていただきありがとうございます。</a:t>
            </a:r>
            <a:endParaRPr lang="en-US" altLang="ja-JP" sz="1000" dirty="0">
              <a:solidFill>
                <a:srgbClr val="000000"/>
              </a:solidFill>
            </a:endParaRPr>
          </a:p>
          <a:p>
            <a:r>
              <a:rPr lang="ja-JP" altLang="en-US" sz="1000">
                <a:solidFill>
                  <a:srgbClr val="000000"/>
                </a:solidFill>
              </a:rPr>
              <a:t>東京学芸大学から来ました、原田裕太です。</a:t>
            </a:r>
            <a:endParaRPr lang="en-US" altLang="ja-JP" sz="1000" dirty="0">
              <a:solidFill>
                <a:srgbClr val="000000"/>
              </a:solidFill>
            </a:endParaRPr>
          </a:p>
          <a:p>
            <a:r>
              <a:rPr lang="ja-JP" altLang="en-US" sz="1000">
                <a:solidFill>
                  <a:srgbClr val="000000"/>
                </a:solidFill>
              </a:rPr>
              <a:t>本日は、プログラミング教育における論理エラーを特定する新しい方法についての研究を発表させていただきます。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a:solidFill>
                <a:srgbClr val="000000"/>
              </a:solidFill>
            </a:endParaRPr>
          </a:p>
        </p:txBody>
      </p:sp>
      <p:sp>
        <p:nvSpPr>
          <p:cNvPr id="4" name="スライド番号プレースホルダー 3">
            <a:extLst>
              <a:ext uri="{FF2B5EF4-FFF2-40B4-BE49-F238E27FC236}">
                <a16:creationId xmlns:a16="http://schemas.microsoft.com/office/drawing/2014/main" id="{907D9E80-4DAC-601A-7F01-5F927C7C02BC}"/>
              </a:ext>
            </a:extLst>
          </p:cNvPr>
          <p:cNvSpPr>
            <a:spLocks noGrp="1"/>
          </p:cNvSpPr>
          <p:nvPr>
            <p:ph type="sldNum" sz="quarter" idx="5"/>
          </p:nvPr>
        </p:nvSpPr>
        <p:spPr/>
        <p:txBody>
          <a:bodyPr/>
          <a:lstStyle/>
          <a:p>
            <a:fld id="{7CF239BC-1B57-9B45-95DE-B5180934F5C8}" type="slidenum">
              <a:rPr kumimoji="1" lang="ja-JP" altLang="en-US" smtClean="0"/>
              <a:t>1</a:t>
            </a:fld>
            <a:endParaRPr kumimoji="1" lang="ja-JP" altLang="en-US"/>
          </a:p>
        </p:txBody>
      </p:sp>
    </p:spTree>
    <p:extLst>
      <p:ext uri="{BB962C8B-B14F-4D97-AF65-F5344CB8AC3E}">
        <p14:creationId xmlns:p14="http://schemas.microsoft.com/office/powerpoint/2010/main" val="67915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1FD40-996D-A057-D0AB-621253AA5B1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B4D564C-0A18-7E05-28EF-D17EB67E7DE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2BC3739-9194-F341-7F3E-02A9391E79F5}"/>
              </a:ext>
            </a:extLst>
          </p:cNvPr>
          <p:cNvSpPr>
            <a:spLocks noGrp="1"/>
          </p:cNvSpPr>
          <p:nvPr>
            <p:ph type="body" idx="1"/>
          </p:nvPr>
        </p:nvSpPr>
        <p:spPr/>
        <p:txBody>
          <a:bodyPr/>
          <a:lstStyle/>
          <a:p>
            <a:r>
              <a:rPr lang="en" altLang="ja-JP" sz="1000" dirty="0"/>
              <a:t>It consists of </a:t>
            </a:r>
            <a:r>
              <a:rPr lang="en-US" altLang="ja-JP" sz="1000" dirty="0"/>
              <a:t>(</a:t>
            </a:r>
            <a:r>
              <a:rPr lang="ja-JP" altLang="en-US" sz="1000"/>
              <a:t>イッコシンスィストブ</a:t>
            </a:r>
            <a:r>
              <a:rPr lang="en" altLang="ja-JP" sz="1000" dirty="0"/>
              <a:t>)// </a:t>
            </a:r>
            <a:r>
              <a:rPr lang="en" altLang="ja-JP" sz="1000" u="sng" dirty="0"/>
              <a:t>4 key steps:</a:t>
            </a:r>
          </a:p>
          <a:p>
            <a:r>
              <a:rPr lang="en" altLang="ja-JP" sz="1000" dirty="0"/>
              <a:t>In the first step, / we calculated the simi</a:t>
            </a:r>
            <a:r>
              <a:rPr lang="en" altLang="ja-JP" sz="1000" b="1" dirty="0"/>
              <a:t>la</a:t>
            </a:r>
            <a:r>
              <a:rPr lang="en" altLang="ja-JP" sz="1000" dirty="0"/>
              <a:t>rity / between</a:t>
            </a:r>
            <a:r>
              <a:rPr lang="ja-JP" altLang="en-US" sz="1000"/>
              <a:t>（ビッツウィーン）</a:t>
            </a:r>
            <a:r>
              <a:rPr lang="en" altLang="ja-JP" sz="1000" dirty="0"/>
              <a:t> source codes. </a:t>
            </a:r>
          </a:p>
          <a:p>
            <a:r>
              <a:rPr lang="en" altLang="ja-JP" sz="1000" dirty="0"/>
              <a:t>The second step, / Dataset was created / based on c</a:t>
            </a:r>
            <a:r>
              <a:rPr lang="en" altLang="ja-JP" sz="1000" b="1" dirty="0"/>
              <a:t>lus</a:t>
            </a:r>
            <a:r>
              <a:rPr lang="en" altLang="ja-JP" sz="1000" dirty="0"/>
              <a:t>tering results. </a:t>
            </a:r>
          </a:p>
          <a:p>
            <a:r>
              <a:rPr lang="en" altLang="ja-JP" sz="1000" dirty="0"/>
              <a:t>The third step /is developing a method / for identifying logic error. </a:t>
            </a:r>
          </a:p>
          <a:p>
            <a:r>
              <a:rPr lang="en" altLang="ja-JP" sz="1000" dirty="0"/>
              <a:t>Finally, / we evaluate our method / and discuss the results. </a:t>
            </a:r>
          </a:p>
          <a:p>
            <a:r>
              <a:rPr lang="en" altLang="ja-JP" sz="1000" dirty="0"/>
              <a:t>I’m going to explain them, / </a:t>
            </a:r>
            <a:r>
              <a:rPr lang="en" altLang="ja-JP" sz="1000" u="sng" dirty="0"/>
              <a:t>from Chapter3 / to Chapter6. </a:t>
            </a:r>
          </a:p>
          <a:p>
            <a:endParaRPr kumimoji="1" lang="en-US" altLang="ja-JP" sz="1000" dirty="0"/>
          </a:p>
          <a:p>
            <a:r>
              <a:rPr lang="ja-JP" altLang="en-US" sz="1000"/>
              <a:t>我々の研究手順は</a:t>
            </a:r>
            <a:r>
              <a:rPr lang="en-US" altLang="ja-JP" sz="1000" dirty="0"/>
              <a:t>4</a:t>
            </a:r>
            <a:r>
              <a:rPr lang="ja-JP" altLang="en-US" sz="1000"/>
              <a:t>つの主要ステップで構成されています：</a:t>
            </a:r>
            <a:endParaRPr kumimoji="1" lang="en-US" altLang="ja-JP" sz="1000" dirty="0"/>
          </a:p>
          <a:p>
            <a:r>
              <a:rPr lang="ja-JP" altLang="en-US" sz="1000"/>
              <a:t>最初のステップでは、ソースコード間の類似度を計算します。このプロセスは第</a:t>
            </a:r>
            <a:r>
              <a:rPr lang="en-US" altLang="ja-JP" sz="1000" dirty="0"/>
              <a:t>3</a:t>
            </a:r>
            <a:r>
              <a:rPr lang="ja-JP" altLang="en-US" sz="1000"/>
              <a:t>章で詳しく説明します。</a:t>
            </a:r>
          </a:p>
          <a:p>
            <a:r>
              <a:rPr lang="en-US" altLang="ja-JP" sz="1000" dirty="0"/>
              <a:t>2</a:t>
            </a:r>
            <a:r>
              <a:rPr lang="ja-JP" altLang="en-US" sz="1000"/>
              <a:t>番目のステップでは、クラスタリング結果に基づいて論理エラーと代表的なソースコードのデータセットを作成します。第</a:t>
            </a:r>
            <a:r>
              <a:rPr lang="en-US" altLang="ja-JP" sz="1000" dirty="0"/>
              <a:t>4</a:t>
            </a:r>
            <a:r>
              <a:rPr lang="ja-JP" altLang="en-US" sz="1000"/>
              <a:t>章でこのプロセスの詳細な説明を行います。</a:t>
            </a:r>
          </a:p>
          <a:p>
            <a:r>
              <a:rPr lang="en-US" altLang="ja-JP" sz="1000" dirty="0"/>
              <a:t>3</a:t>
            </a:r>
            <a:r>
              <a:rPr lang="ja-JP" altLang="en-US" sz="1000"/>
              <a:t>番目のステップでは、論理エラー識別方法を実装します。トレーニングデータと検証データを</a:t>
            </a:r>
            <a:r>
              <a:rPr lang="en-US" altLang="ja-JP" sz="1000" dirty="0"/>
              <a:t>9:1</a:t>
            </a:r>
            <a:r>
              <a:rPr lang="ja-JP" altLang="en-US" sz="1000"/>
              <a:t>の比率で使用します。実装の詳細は第</a:t>
            </a:r>
            <a:r>
              <a:rPr lang="en-US" altLang="ja-JP" sz="1000" dirty="0"/>
              <a:t>5</a:t>
            </a:r>
            <a:r>
              <a:rPr lang="ja-JP" altLang="en-US" sz="1000"/>
              <a:t>章で説明します。</a:t>
            </a:r>
          </a:p>
          <a:p>
            <a:r>
              <a:rPr lang="ja-JP" altLang="en-US" sz="1000"/>
              <a:t>最後に、ホールドアウト検証を用いて手法を評価し、結果を考察します。この評価プロセスと発見事項は第</a:t>
            </a:r>
            <a:r>
              <a:rPr lang="en-US" altLang="ja-JP" sz="1000" dirty="0"/>
              <a:t>6</a:t>
            </a:r>
            <a:r>
              <a:rPr lang="ja-JP" altLang="en-US" sz="1000"/>
              <a:t>章で発表します。</a:t>
            </a:r>
          </a:p>
          <a:p>
            <a:r>
              <a:rPr lang="ja-JP" altLang="en-US" sz="1000"/>
              <a:t>この構造化されたアプローチにより、個々のコーディングスタイルを考慮しつつ、論理エラーを特定するための手法を開発し、厳密にテストすることが可能となります。</a:t>
            </a:r>
            <a:endParaRPr kumimoji="1" lang="en-US" altLang="ja-JP" sz="1000" dirty="0"/>
          </a:p>
          <a:p>
            <a:r>
              <a:rPr kumimoji="1" lang="ja-JP" altLang="en-US" sz="1000"/>
              <a:t>（</a:t>
            </a:r>
            <a:r>
              <a:rPr kumimoji="1" lang="en-US" altLang="ja-JP" sz="1000" dirty="0"/>
              <a:t>5:20</a:t>
            </a:r>
            <a:r>
              <a:rPr kumimoji="1" lang="ja-JP" altLang="en-US" sz="1000"/>
              <a:t>）</a:t>
            </a:r>
            <a:endParaRPr kumimoji="1" lang="en-US" altLang="ja-JP" sz="1000" dirty="0"/>
          </a:p>
        </p:txBody>
      </p:sp>
      <p:sp>
        <p:nvSpPr>
          <p:cNvPr id="4" name="スライド番号プレースホルダー 3">
            <a:extLst>
              <a:ext uri="{FF2B5EF4-FFF2-40B4-BE49-F238E27FC236}">
                <a16:creationId xmlns:a16="http://schemas.microsoft.com/office/drawing/2014/main" id="{AA8EF76A-F6F7-9A59-D1DA-1CE61AE9C126}"/>
              </a:ext>
            </a:extLst>
          </p:cNvPr>
          <p:cNvSpPr>
            <a:spLocks noGrp="1"/>
          </p:cNvSpPr>
          <p:nvPr>
            <p:ph type="sldNum" sz="quarter" idx="5"/>
          </p:nvPr>
        </p:nvSpPr>
        <p:spPr/>
        <p:txBody>
          <a:bodyPr/>
          <a:lstStyle/>
          <a:p>
            <a:fld id="{431B5641-775C-FF47-BE3B-1A1B2DB121BB}" type="slidenum">
              <a:rPr kumimoji="1" lang="ja-JP" altLang="en-US" smtClean="0"/>
              <a:t>10</a:t>
            </a:fld>
            <a:endParaRPr kumimoji="1" lang="ja-JP" altLang="en-US"/>
          </a:p>
        </p:txBody>
      </p:sp>
    </p:spTree>
    <p:extLst>
      <p:ext uri="{BB962C8B-B14F-4D97-AF65-F5344CB8AC3E}">
        <p14:creationId xmlns:p14="http://schemas.microsoft.com/office/powerpoint/2010/main" val="3094164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6CBEC-0DC6-84E6-A157-ACDCC6A77A7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87B4892-660F-B3FE-2D37-0C6CAF16306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1DF04B3-E494-1926-3664-ECD6BABB596F}"/>
              </a:ext>
            </a:extLst>
          </p:cNvPr>
          <p:cNvSpPr>
            <a:spLocks noGrp="1"/>
          </p:cNvSpPr>
          <p:nvPr>
            <p:ph type="body" idx="1"/>
          </p:nvPr>
        </p:nvSpPr>
        <p:spPr/>
        <p:txBody>
          <a:bodyPr/>
          <a:lstStyle/>
          <a:p>
            <a:r>
              <a:rPr lang="en" altLang="ja-JP" sz="1000" dirty="0"/>
              <a:t>We’ll move on /to Chaprer3. </a:t>
            </a:r>
          </a:p>
          <a:p>
            <a:r>
              <a:rPr lang="en" altLang="ja-JP" sz="1000" dirty="0"/>
              <a:t>I’ll explain about / </a:t>
            </a:r>
            <a:r>
              <a:rPr lang="en" altLang="ja-JP" sz="1000" u="sng" dirty="0"/>
              <a:t>the calculation / of similarity / between</a:t>
            </a:r>
            <a:r>
              <a:rPr lang="en-US" altLang="ja-JP" sz="1000" u="sng" dirty="0"/>
              <a:t>(</a:t>
            </a:r>
            <a:r>
              <a:rPr lang="ja-JP" altLang="en-US" sz="1000" u="sng"/>
              <a:t>ビッツウィーン</a:t>
            </a:r>
            <a:r>
              <a:rPr lang="en-US" altLang="ja-JP" sz="1000" u="sng" dirty="0"/>
              <a:t>)</a:t>
            </a:r>
            <a:r>
              <a:rPr lang="en" altLang="ja-JP" sz="1000" u="sng" dirty="0"/>
              <a:t> source codes. </a:t>
            </a:r>
          </a:p>
          <a:p>
            <a:endParaRPr lang="en" altLang="ja-JP" sz="1000" dirty="0"/>
          </a:p>
        </p:txBody>
      </p:sp>
      <p:sp>
        <p:nvSpPr>
          <p:cNvPr id="4" name="スライド番号プレースホルダー 3">
            <a:extLst>
              <a:ext uri="{FF2B5EF4-FFF2-40B4-BE49-F238E27FC236}">
                <a16:creationId xmlns:a16="http://schemas.microsoft.com/office/drawing/2014/main" id="{57C9A968-20BC-7BA7-F0B0-1130724CB0EA}"/>
              </a:ext>
            </a:extLst>
          </p:cNvPr>
          <p:cNvSpPr>
            <a:spLocks noGrp="1"/>
          </p:cNvSpPr>
          <p:nvPr>
            <p:ph type="sldNum" sz="quarter" idx="5"/>
          </p:nvPr>
        </p:nvSpPr>
        <p:spPr/>
        <p:txBody>
          <a:bodyPr/>
          <a:lstStyle/>
          <a:p>
            <a:fld id="{7CF239BC-1B57-9B45-95DE-B5180934F5C8}" type="slidenum">
              <a:rPr kumimoji="1" lang="ja-JP" altLang="en-US" smtClean="0"/>
              <a:t>11</a:t>
            </a:fld>
            <a:endParaRPr kumimoji="1" lang="ja-JP" altLang="en-US"/>
          </a:p>
        </p:txBody>
      </p:sp>
    </p:spTree>
    <p:extLst>
      <p:ext uri="{BB962C8B-B14F-4D97-AF65-F5344CB8AC3E}">
        <p14:creationId xmlns:p14="http://schemas.microsoft.com/office/powerpoint/2010/main" val="61272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F51A5-D91D-81A7-DB90-4E314D49C9C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C79498-654F-E7F5-ACC8-EA373B8712F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1170D7F-6E51-AABD-150F-05B140A7FEAE}"/>
              </a:ext>
            </a:extLst>
          </p:cNvPr>
          <p:cNvSpPr>
            <a:spLocks noGrp="1"/>
          </p:cNvSpPr>
          <p:nvPr>
            <p:ph type="body" idx="1"/>
          </p:nvPr>
        </p:nvSpPr>
        <p:spPr/>
        <p:txBody>
          <a:bodyPr/>
          <a:lstStyle/>
          <a:p>
            <a:r>
              <a:rPr lang="en" altLang="ja-JP" sz="1000" dirty="0"/>
              <a:t>The main goal / in this chapter / is to create datasets of logic errors / from past learners' source codes.</a:t>
            </a:r>
          </a:p>
          <a:p>
            <a:r>
              <a:rPr lang="en" altLang="ja-JP" sz="1000" u="sng" dirty="0"/>
              <a:t>To achieve this,/ a key approach / is abstracting(</a:t>
            </a:r>
            <a:r>
              <a:rPr lang="ja-JP" altLang="en-US" sz="1000" u="sng"/>
              <a:t>アブストラクティング</a:t>
            </a:r>
            <a:r>
              <a:rPr lang="en" altLang="ja-JP" sz="1000" u="sng" dirty="0"/>
              <a:t>) source codes / while maintaining(</a:t>
            </a:r>
            <a:r>
              <a:rPr lang="ja-JP" altLang="en-US" sz="1000" u="sng"/>
              <a:t>メインテインニン</a:t>
            </a:r>
            <a:r>
              <a:rPr lang="en" altLang="ja-JP" sz="1000" u="sng" dirty="0"/>
              <a:t>) / their program structure.</a:t>
            </a:r>
          </a:p>
          <a:p>
            <a:r>
              <a:rPr lang="en" altLang="ja-JP" sz="1000" dirty="0"/>
              <a:t>This is crucial / because /variations</a:t>
            </a:r>
            <a:r>
              <a:rPr lang="ja-JP" altLang="en-US" sz="1000"/>
              <a:t>（バリエーション）</a:t>
            </a:r>
            <a:r>
              <a:rPr lang="en" altLang="ja-JP" sz="1000" dirty="0"/>
              <a:t> in variable names  / and the meaningless</a:t>
            </a:r>
            <a:r>
              <a:rPr lang="ja-JP" altLang="en-US" sz="1000"/>
              <a:t>（ミーニンレス）</a:t>
            </a:r>
            <a:r>
              <a:rPr lang="en" altLang="ja-JP" sz="1000" dirty="0"/>
              <a:t> codes / interrupt effective com</a:t>
            </a:r>
            <a:r>
              <a:rPr lang="en" altLang="ja-JP" sz="1000" b="1" dirty="0"/>
              <a:t>pa</a:t>
            </a:r>
            <a:r>
              <a:rPr lang="en" altLang="ja-JP" sz="1000" dirty="0"/>
              <a:t>rison</a:t>
            </a:r>
            <a:r>
              <a:rPr lang="ja-JP" altLang="en-US" sz="1000"/>
              <a:t>（コン</a:t>
            </a:r>
            <a:r>
              <a:rPr lang="ja-JP" altLang="en-US" sz="1000">
                <a:solidFill>
                  <a:srgbClr val="FF0000"/>
                </a:solidFill>
              </a:rPr>
              <a:t>パ</a:t>
            </a:r>
            <a:r>
              <a:rPr lang="ja-JP" altLang="en-US" sz="1000"/>
              <a:t>リゼン）</a:t>
            </a:r>
            <a:r>
              <a:rPr lang="en" altLang="ja-JP" sz="1000" dirty="0"/>
              <a:t> of codes.</a:t>
            </a:r>
          </a:p>
          <a:p>
            <a:r>
              <a:rPr lang="en" altLang="ja-JP" sz="1000" dirty="0"/>
              <a:t>The process consists of / </a:t>
            </a:r>
            <a:r>
              <a:rPr lang="en" altLang="ja-JP" sz="1000" u="sng" dirty="0"/>
              <a:t>3 main steps.</a:t>
            </a:r>
          </a:p>
          <a:p>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この章の主な目的は、過去の学習者のソースコードから論理エラーのデータセットを作成することです。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これを達成するために、重要なアプローチが開発されました：プログラム構造を維持しながらソースコードを抽象化するというものです。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これは、変数名の違いや無意味なコードの存在に関わらず、コードを効果的に比較できるようにするために非常に重要です。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このプロセスは</a:t>
            </a:r>
            <a:r>
              <a:rPr lang="en-US" altLang="ja-JP" sz="1000" dirty="0"/>
              <a:t>3</a:t>
            </a:r>
            <a:r>
              <a:rPr lang="ja-JP" altLang="en-US" sz="1000"/>
              <a:t>つの主要なステップで構成されています：</a:t>
            </a:r>
          </a:p>
          <a:p>
            <a:endParaRPr kumimoji="1" lang="en-US" altLang="ja-JP" sz="1000" dirty="0"/>
          </a:p>
        </p:txBody>
      </p:sp>
      <p:sp>
        <p:nvSpPr>
          <p:cNvPr id="4" name="スライド番号プレースホルダー 3">
            <a:extLst>
              <a:ext uri="{FF2B5EF4-FFF2-40B4-BE49-F238E27FC236}">
                <a16:creationId xmlns:a16="http://schemas.microsoft.com/office/drawing/2014/main" id="{7CA4E935-DAE1-FA3E-B95B-486D9BC36A1D}"/>
              </a:ext>
            </a:extLst>
          </p:cNvPr>
          <p:cNvSpPr>
            <a:spLocks noGrp="1"/>
          </p:cNvSpPr>
          <p:nvPr>
            <p:ph type="sldNum" sz="quarter" idx="5"/>
          </p:nvPr>
        </p:nvSpPr>
        <p:spPr/>
        <p:txBody>
          <a:bodyPr/>
          <a:lstStyle/>
          <a:p>
            <a:fld id="{431B5641-775C-FF47-BE3B-1A1B2DB121BB}" type="slidenum">
              <a:rPr kumimoji="1" lang="ja-JP" altLang="en-US" smtClean="0"/>
              <a:t>12</a:t>
            </a:fld>
            <a:endParaRPr kumimoji="1" lang="ja-JP" altLang="en-US"/>
          </a:p>
        </p:txBody>
      </p:sp>
    </p:spTree>
    <p:extLst>
      <p:ext uri="{BB962C8B-B14F-4D97-AF65-F5344CB8AC3E}">
        <p14:creationId xmlns:p14="http://schemas.microsoft.com/office/powerpoint/2010/main" val="3421673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BAB6D-D00C-04A5-B4FB-6A29829323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481C5BE-5C32-E33B-83A6-DE9C7F52CC7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EDB1DD-894B-66A2-F9CF-5E7AAC3A12B4}"/>
              </a:ext>
            </a:extLst>
          </p:cNvPr>
          <p:cNvSpPr>
            <a:spLocks noGrp="1"/>
          </p:cNvSpPr>
          <p:nvPr>
            <p:ph type="body" idx="1"/>
          </p:nvPr>
        </p:nvSpPr>
        <p:spPr/>
        <p:txBody>
          <a:bodyPr/>
          <a:lstStyle/>
          <a:p>
            <a:r>
              <a:rPr lang="en" altLang="ja-JP" sz="1000" dirty="0"/>
              <a:t>First, / we generate / </a:t>
            </a:r>
            <a:r>
              <a:rPr lang="en" altLang="ja-JP" sz="1000" u="sng" dirty="0"/>
              <a:t>Abst</a:t>
            </a:r>
            <a:r>
              <a:rPr lang="en" altLang="ja-JP" sz="1000" b="1" u="sng" dirty="0"/>
              <a:t>ra</a:t>
            </a:r>
            <a:r>
              <a:rPr lang="en" altLang="ja-JP" sz="1000" u="sng" dirty="0"/>
              <a:t>ct Syntax Trees(</a:t>
            </a:r>
            <a:r>
              <a:rPr lang="ja-JP" altLang="en-US" sz="1000" u="sng"/>
              <a:t>チュリーズ</a:t>
            </a:r>
            <a:r>
              <a:rPr lang="en" altLang="ja-JP" sz="1000" u="sng" dirty="0"/>
              <a:t>) (which called ASTs) </a:t>
            </a:r>
            <a:r>
              <a:rPr lang="en" altLang="ja-JP" sz="1000" dirty="0"/>
              <a:t>// from the source code / using </a:t>
            </a:r>
            <a:r>
              <a:rPr lang="en" altLang="ja-JP" sz="1000" u="sng" dirty="0"/>
              <a:t>LLVM</a:t>
            </a:r>
            <a:r>
              <a:rPr lang="ja-JP" altLang="en-US" sz="1000" u="sng"/>
              <a:t>（エルエルヴィーエム）</a:t>
            </a:r>
            <a:r>
              <a:rPr lang="en" altLang="ja-JP" sz="1000" dirty="0"/>
              <a:t>.</a:t>
            </a:r>
          </a:p>
          <a:p>
            <a:r>
              <a:rPr lang="en" altLang="ja-JP" sz="1000" dirty="0"/>
              <a:t>In this step, / we retain / only the nodes / and tree structure / used for simi</a:t>
            </a:r>
            <a:r>
              <a:rPr lang="en" altLang="ja-JP" sz="1000" b="1" dirty="0"/>
              <a:t>la</a:t>
            </a:r>
            <a:r>
              <a:rPr lang="en" altLang="ja-JP" sz="1000" dirty="0"/>
              <a:t>rity-calcu</a:t>
            </a:r>
            <a:r>
              <a:rPr lang="en" altLang="ja-JP" sz="1000" b="1" dirty="0"/>
              <a:t>la</a:t>
            </a:r>
            <a:r>
              <a:rPr lang="en" altLang="ja-JP" sz="1000" dirty="0"/>
              <a:t>tion.</a:t>
            </a:r>
          </a:p>
          <a:p>
            <a:r>
              <a:rPr lang="en" altLang="ja-JP" sz="1000" dirty="0"/>
              <a:t>This results in a clear, / more </a:t>
            </a:r>
            <a:r>
              <a:rPr lang="en" altLang="ja-JP" sz="1000" b="1" dirty="0"/>
              <a:t>or</a:t>
            </a:r>
            <a:r>
              <a:rPr lang="en" altLang="ja-JP" sz="1000" dirty="0"/>
              <a:t>ganized structure /of the code. </a:t>
            </a:r>
            <a:r>
              <a:rPr lang="ja-JP" altLang="en-US" sz="1000"/>
              <a:t>（オッダコード）</a:t>
            </a:r>
            <a:endParaRPr lang="en" altLang="ja-JP" sz="1000" dirty="0"/>
          </a:p>
          <a:p>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まず、</a:t>
            </a:r>
            <a:r>
              <a:rPr lang="en" altLang="ja-JP" sz="1000" dirty="0"/>
              <a:t>LLVM</a:t>
            </a:r>
            <a:r>
              <a:rPr lang="ja-JP" altLang="en-US" sz="1000"/>
              <a:t>を使用してソースコードから抽象構文木（</a:t>
            </a:r>
            <a:r>
              <a:rPr lang="en" altLang="ja-JP" sz="1000" dirty="0"/>
              <a:t>AST</a:t>
            </a:r>
            <a:r>
              <a:rPr lang="ja-JP" altLang="en" sz="1000"/>
              <a:t>）</a:t>
            </a:r>
            <a:r>
              <a:rPr lang="ja-JP" altLang="en-US" sz="1000"/>
              <a:t>を生成します。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この段階で、類似度計算に使用するノードとツリー構造のみを保持します。</a:t>
            </a:r>
            <a:endParaRPr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これにより、コードの構造がより明確で整理されたものになります。</a:t>
            </a:r>
          </a:p>
        </p:txBody>
      </p:sp>
      <p:sp>
        <p:nvSpPr>
          <p:cNvPr id="4" name="スライド番号プレースホルダー 3">
            <a:extLst>
              <a:ext uri="{FF2B5EF4-FFF2-40B4-BE49-F238E27FC236}">
                <a16:creationId xmlns:a16="http://schemas.microsoft.com/office/drawing/2014/main" id="{0C9BBB2F-8B1C-BFB8-6D01-0E4C5BFD750B}"/>
              </a:ext>
            </a:extLst>
          </p:cNvPr>
          <p:cNvSpPr>
            <a:spLocks noGrp="1"/>
          </p:cNvSpPr>
          <p:nvPr>
            <p:ph type="sldNum" sz="quarter" idx="5"/>
          </p:nvPr>
        </p:nvSpPr>
        <p:spPr/>
        <p:txBody>
          <a:bodyPr/>
          <a:lstStyle/>
          <a:p>
            <a:fld id="{431B5641-775C-FF47-BE3B-1A1B2DB121BB}" type="slidenum">
              <a:rPr kumimoji="1" lang="ja-JP" altLang="en-US" smtClean="0"/>
              <a:t>13</a:t>
            </a:fld>
            <a:endParaRPr kumimoji="1" lang="ja-JP" altLang="en-US"/>
          </a:p>
        </p:txBody>
      </p:sp>
    </p:spTree>
    <p:extLst>
      <p:ext uri="{BB962C8B-B14F-4D97-AF65-F5344CB8AC3E}">
        <p14:creationId xmlns:p14="http://schemas.microsoft.com/office/powerpoint/2010/main" val="3927139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A79CC-C567-0E75-CF2A-0AC3E0C10C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087A53-9AC9-B41D-D933-AAFAE5B75B5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27A47FE-02CF-E444-BAC5-99E8C99CB17B}"/>
              </a:ext>
            </a:extLst>
          </p:cNvPr>
          <p:cNvSpPr>
            <a:spLocks noGrp="1"/>
          </p:cNvSpPr>
          <p:nvPr>
            <p:ph type="body" idx="1"/>
          </p:nvPr>
        </p:nvSpPr>
        <p:spPr/>
        <p:txBody>
          <a:bodyPr/>
          <a:lstStyle/>
          <a:p>
            <a:r>
              <a:rPr lang="en" altLang="ja-JP" sz="1000" dirty="0"/>
              <a:t>Next, / we convert /these ASTs /into </a:t>
            </a:r>
            <a:r>
              <a:rPr lang="en" altLang="ja-JP" sz="1000" u="sng" dirty="0"/>
              <a:t>token </a:t>
            </a:r>
            <a:r>
              <a:rPr lang="en" altLang="ja-JP" sz="1000" b="1" u="sng" dirty="0"/>
              <a:t>se</a:t>
            </a:r>
            <a:r>
              <a:rPr lang="en" altLang="ja-JP" sz="1000" u="sng" dirty="0"/>
              <a:t>quences.</a:t>
            </a:r>
          </a:p>
          <a:p>
            <a:r>
              <a:rPr lang="en" altLang="ja-JP" sz="1000" dirty="0"/>
              <a:t>The token sequences /are compressed /using specific rules /to make them /more </a:t>
            </a:r>
            <a:r>
              <a:rPr lang="en" altLang="ja-JP" sz="1000" b="1" dirty="0"/>
              <a:t>ma</a:t>
            </a:r>
            <a:r>
              <a:rPr lang="en" altLang="ja-JP" sz="1000" dirty="0"/>
              <a:t>nageable.</a:t>
            </a:r>
          </a:p>
          <a:p>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次に、これらの</a:t>
            </a:r>
            <a:r>
              <a:rPr lang="en" altLang="ja-JP" sz="1000" dirty="0"/>
              <a:t>AST</a:t>
            </a:r>
            <a:r>
              <a:rPr lang="ja-JP" altLang="en-US" sz="1000"/>
              <a:t>をトークン列に変換します。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特定のルールを用いてこれらのトークン列を圧縮し、より扱いやすくします。</a:t>
            </a:r>
          </a:p>
          <a:p>
            <a:endParaRPr kumimoji="1" lang="en-US" altLang="ja-JP" sz="1000" dirty="0"/>
          </a:p>
        </p:txBody>
      </p:sp>
      <p:sp>
        <p:nvSpPr>
          <p:cNvPr id="4" name="スライド番号プレースホルダー 3">
            <a:extLst>
              <a:ext uri="{FF2B5EF4-FFF2-40B4-BE49-F238E27FC236}">
                <a16:creationId xmlns:a16="http://schemas.microsoft.com/office/drawing/2014/main" id="{C2F5336D-552D-4C82-1081-C94F743D89C7}"/>
              </a:ext>
            </a:extLst>
          </p:cNvPr>
          <p:cNvSpPr>
            <a:spLocks noGrp="1"/>
          </p:cNvSpPr>
          <p:nvPr>
            <p:ph type="sldNum" sz="quarter" idx="5"/>
          </p:nvPr>
        </p:nvSpPr>
        <p:spPr/>
        <p:txBody>
          <a:bodyPr/>
          <a:lstStyle/>
          <a:p>
            <a:fld id="{431B5641-775C-FF47-BE3B-1A1B2DB121BB}" type="slidenum">
              <a:rPr kumimoji="1" lang="ja-JP" altLang="en-US" smtClean="0"/>
              <a:t>14</a:t>
            </a:fld>
            <a:endParaRPr kumimoji="1" lang="ja-JP" altLang="en-US"/>
          </a:p>
        </p:txBody>
      </p:sp>
    </p:spTree>
    <p:extLst>
      <p:ext uri="{BB962C8B-B14F-4D97-AF65-F5344CB8AC3E}">
        <p14:creationId xmlns:p14="http://schemas.microsoft.com/office/powerpoint/2010/main" val="4176580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01543-B5C9-55BF-55D5-AA38C829CFD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8596DDA-7125-F800-649F-8AB7FE50B6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0E47AA7-058D-0640-9781-9F8FF7E17A8E}"/>
              </a:ext>
            </a:extLst>
          </p:cNvPr>
          <p:cNvSpPr>
            <a:spLocks noGrp="1"/>
          </p:cNvSpPr>
          <p:nvPr>
            <p:ph type="body" idx="1"/>
          </p:nvPr>
        </p:nvSpPr>
        <p:spPr/>
        <p:txBody>
          <a:bodyPr/>
          <a:lstStyle/>
          <a:p>
            <a:r>
              <a:rPr lang="en" altLang="ja-JP" sz="1000" dirty="0"/>
              <a:t>Finally, /we calculate /the similarity /between(</a:t>
            </a:r>
            <a:r>
              <a:rPr lang="ja-JP" altLang="en-US" sz="1000"/>
              <a:t>ビッツウィーン</a:t>
            </a:r>
            <a:r>
              <a:rPr lang="en" altLang="ja-JP" sz="1000" dirty="0"/>
              <a:t>) these token sequences /</a:t>
            </a:r>
            <a:r>
              <a:rPr lang="en" altLang="ja-JP" sz="1000" u="none" dirty="0"/>
              <a:t>using </a:t>
            </a:r>
            <a:r>
              <a:rPr lang="en" altLang="ja-JP" sz="1000" u="sng" dirty="0"/>
              <a:t>the Kast1 Spectrum Kernel(</a:t>
            </a:r>
            <a:r>
              <a:rPr lang="ja-JP" altLang="en-US" sz="1000" u="sng"/>
              <a:t>クーノル</a:t>
            </a:r>
            <a:r>
              <a:rPr lang="en" altLang="ja-JP" sz="1000" u="sng" dirty="0"/>
              <a:t>).</a:t>
            </a:r>
          </a:p>
          <a:p>
            <a:r>
              <a:rPr lang="en" altLang="ja-JP" sz="1000" dirty="0"/>
              <a:t>This involves /comparing the sequences /to find common parts, /turning them /into 3D vectors, //</a:t>
            </a:r>
          </a:p>
          <a:p>
            <a:r>
              <a:rPr lang="en" altLang="ja-JP" sz="1000" dirty="0"/>
              <a:t>and calculating similarity /using the dot product /and vector weights.</a:t>
            </a:r>
          </a:p>
          <a:p>
            <a:r>
              <a:rPr lang="en" altLang="ja-JP" sz="1000" dirty="0"/>
              <a:t>This process allows us / to effectively quantify the similarity / between(</a:t>
            </a:r>
            <a:r>
              <a:rPr lang="ja-JP" altLang="en-US" sz="1000"/>
              <a:t>ビッツウィーン</a:t>
            </a:r>
            <a:r>
              <a:rPr lang="en" altLang="ja-JP" sz="1000" dirty="0"/>
              <a:t>)  different source codes, //and enable us /to cluster similar logic errors /and create datasets.</a:t>
            </a:r>
          </a:p>
          <a:p>
            <a:endParaRPr lang="en-US" altLang="ja-JP" sz="1000" dirty="0"/>
          </a:p>
          <a:p>
            <a:r>
              <a:rPr lang="ja-JP" altLang="en-US" sz="1000"/>
              <a:t>最後に、</a:t>
            </a:r>
            <a:r>
              <a:rPr lang="en" altLang="ja-JP" sz="1000" dirty="0"/>
              <a:t>Kast1 Spectrum Kernel</a:t>
            </a:r>
            <a:r>
              <a:rPr lang="ja-JP" altLang="en-US" sz="1000"/>
              <a:t>を使用してこれらのトークン列間の類似度を計算します。</a:t>
            </a:r>
          </a:p>
          <a:p>
            <a:r>
              <a:rPr lang="ja-JP" altLang="en-US" sz="1000"/>
              <a:t>これには、列を比較して共通の部分列を見つけ、各列に対して</a:t>
            </a:r>
            <a:r>
              <a:rPr lang="en-US" altLang="ja-JP" sz="1000" dirty="0"/>
              <a:t>3</a:t>
            </a:r>
            <a:r>
              <a:rPr lang="ja-JP" altLang="en-US" sz="1000"/>
              <a:t>次元ベクトルを生成し、そしてこれらのベクトルの内積と重みを用いて類似度を計算することが含まれます。</a:t>
            </a:r>
            <a:endParaRPr lang="en"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このプロセスに従うことで、異なるソースコード間の類似性を効果的に定量化し、類似した論理エラーをクラスタリングしてデータセットを作成することができます。</a:t>
            </a:r>
            <a:endParaRPr lang="en" altLang="ja-JP" sz="1000" dirty="0"/>
          </a:p>
          <a:p>
            <a:endParaRPr kumimoji="1" lang="en-US" altLang="ja-JP" sz="1000" dirty="0"/>
          </a:p>
          <a:p>
            <a:r>
              <a:rPr kumimoji="1" lang="ja-JP" altLang="en-US" sz="1000"/>
              <a:t>（</a:t>
            </a:r>
            <a:r>
              <a:rPr kumimoji="1" lang="en-US" altLang="ja-JP" sz="1000" dirty="0"/>
              <a:t>8:30</a:t>
            </a:r>
            <a:r>
              <a:rPr kumimoji="1" lang="ja-JP" altLang="en-US" sz="1000"/>
              <a:t>）</a:t>
            </a:r>
            <a:endParaRPr kumimoji="1" lang="en-US" altLang="ja-JP" sz="1000" dirty="0"/>
          </a:p>
        </p:txBody>
      </p:sp>
      <p:sp>
        <p:nvSpPr>
          <p:cNvPr id="4" name="スライド番号プレースホルダー 3">
            <a:extLst>
              <a:ext uri="{FF2B5EF4-FFF2-40B4-BE49-F238E27FC236}">
                <a16:creationId xmlns:a16="http://schemas.microsoft.com/office/drawing/2014/main" id="{8EB87BC1-0693-6AA3-91B3-E9856FB3D877}"/>
              </a:ext>
            </a:extLst>
          </p:cNvPr>
          <p:cNvSpPr>
            <a:spLocks noGrp="1"/>
          </p:cNvSpPr>
          <p:nvPr>
            <p:ph type="sldNum" sz="quarter" idx="5"/>
          </p:nvPr>
        </p:nvSpPr>
        <p:spPr/>
        <p:txBody>
          <a:bodyPr/>
          <a:lstStyle/>
          <a:p>
            <a:fld id="{431B5641-775C-FF47-BE3B-1A1B2DB121BB}" type="slidenum">
              <a:rPr kumimoji="1" lang="ja-JP" altLang="en-US" smtClean="0"/>
              <a:t>15</a:t>
            </a:fld>
            <a:endParaRPr kumimoji="1" lang="ja-JP" altLang="en-US"/>
          </a:p>
        </p:txBody>
      </p:sp>
    </p:spTree>
    <p:extLst>
      <p:ext uri="{BB962C8B-B14F-4D97-AF65-F5344CB8AC3E}">
        <p14:creationId xmlns:p14="http://schemas.microsoft.com/office/powerpoint/2010/main" val="293797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D298A-FC5A-4C08-94A2-B55840FBB2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8F46BFB-B9DA-AAAF-B751-D95C47C731D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688397C-BB94-791B-53BE-E44B30F2B262}"/>
              </a:ext>
            </a:extLst>
          </p:cNvPr>
          <p:cNvSpPr>
            <a:spLocks noGrp="1"/>
          </p:cNvSpPr>
          <p:nvPr>
            <p:ph type="body" idx="1"/>
          </p:nvPr>
        </p:nvSpPr>
        <p:spPr/>
        <p:txBody>
          <a:bodyPr/>
          <a:lstStyle/>
          <a:p>
            <a:r>
              <a:rPr lang="en" altLang="ja-JP" sz="1000" dirty="0"/>
              <a:t>Next,//</a:t>
            </a:r>
          </a:p>
          <a:p>
            <a:r>
              <a:rPr lang="en" altLang="ja-JP" sz="1000" dirty="0"/>
              <a:t>I’ll explain about / </a:t>
            </a:r>
            <a:r>
              <a:rPr lang="en" altLang="ja-JP" sz="1000" u="sng" dirty="0"/>
              <a:t>the creation of dataset. </a:t>
            </a:r>
            <a:endParaRPr kumimoji="1" lang="ja-JP" altLang="en-US" sz="1000" u="sng"/>
          </a:p>
        </p:txBody>
      </p:sp>
      <p:sp>
        <p:nvSpPr>
          <p:cNvPr id="4" name="スライド番号プレースホルダー 3">
            <a:extLst>
              <a:ext uri="{FF2B5EF4-FFF2-40B4-BE49-F238E27FC236}">
                <a16:creationId xmlns:a16="http://schemas.microsoft.com/office/drawing/2014/main" id="{5A5AD5C4-08AA-CB4B-7940-75275F443D5E}"/>
              </a:ext>
            </a:extLst>
          </p:cNvPr>
          <p:cNvSpPr>
            <a:spLocks noGrp="1"/>
          </p:cNvSpPr>
          <p:nvPr>
            <p:ph type="sldNum" sz="quarter" idx="5"/>
          </p:nvPr>
        </p:nvSpPr>
        <p:spPr/>
        <p:txBody>
          <a:bodyPr/>
          <a:lstStyle/>
          <a:p>
            <a:fld id="{7CF239BC-1B57-9B45-95DE-B5180934F5C8}" type="slidenum">
              <a:rPr kumimoji="1" lang="ja-JP" altLang="en-US" smtClean="0"/>
              <a:t>16</a:t>
            </a:fld>
            <a:endParaRPr kumimoji="1" lang="ja-JP" altLang="en-US"/>
          </a:p>
        </p:txBody>
      </p:sp>
    </p:spTree>
    <p:extLst>
      <p:ext uri="{BB962C8B-B14F-4D97-AF65-F5344CB8AC3E}">
        <p14:creationId xmlns:p14="http://schemas.microsoft.com/office/powerpoint/2010/main" val="4292887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45F79-1181-513F-1A5B-429A90C77B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DB8A2B-A460-FC3C-4432-8FC8C49E7F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C0E306E-CA07-D839-2191-3C1C0093C0FC}"/>
              </a:ext>
            </a:extLst>
          </p:cNvPr>
          <p:cNvSpPr>
            <a:spLocks noGrp="1"/>
          </p:cNvSpPr>
          <p:nvPr>
            <p:ph type="body" idx="1"/>
          </p:nvPr>
        </p:nvSpPr>
        <p:spPr/>
        <p:txBody>
          <a:bodyPr/>
          <a:lstStyle/>
          <a:p>
            <a:r>
              <a:rPr lang="en" altLang="ja-JP" sz="1000" dirty="0"/>
              <a:t>We utilize /the similarities /calculated in Chapter 3 /to cluster these source codes. </a:t>
            </a:r>
          </a:p>
          <a:p>
            <a:r>
              <a:rPr lang="en" altLang="ja-JP" sz="1000" dirty="0"/>
              <a:t>After clustering, /we validate /the results /and create datasets /for each-coding-method /and logic error type. </a:t>
            </a:r>
          </a:p>
          <a:p>
            <a:r>
              <a:rPr lang="en" altLang="ja-JP" sz="1000" dirty="0"/>
              <a:t>The process /can be broken down /into </a:t>
            </a:r>
            <a:r>
              <a:rPr lang="en" altLang="ja-JP" sz="1000" u="sng" dirty="0"/>
              <a:t>3 main steps.</a:t>
            </a:r>
          </a:p>
          <a:p>
            <a:endParaRPr lang="en" altLang="ja-JP" sz="1000" dirty="0"/>
          </a:p>
          <a:p>
            <a:r>
              <a:rPr lang="ja-JP" altLang="en-US" sz="1000"/>
              <a:t>第</a:t>
            </a:r>
            <a:r>
              <a:rPr lang="en-US" altLang="ja-JP" sz="1000" dirty="0"/>
              <a:t>3</a:t>
            </a:r>
            <a:r>
              <a:rPr lang="ja-JP" altLang="en-US" sz="1000"/>
              <a:t>章で計算した類似度を利用して、これらのソースコードをクラスタリングします。</a:t>
            </a:r>
            <a:endParaRPr lang="en-US" altLang="ja-JP" sz="1000" dirty="0"/>
          </a:p>
          <a:p>
            <a:r>
              <a:rPr lang="ja-JP" altLang="en-US" sz="1000"/>
              <a:t>クラスタリング後、結果を検証し、各コーディング方法と論理エラーの種類ごとにデータセットを作成します。</a:t>
            </a:r>
            <a:endParaRPr lang="en"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このプロセスは</a:t>
            </a:r>
            <a:r>
              <a:rPr lang="en-US" altLang="ja-JP" sz="1000" dirty="0"/>
              <a:t>3</a:t>
            </a:r>
            <a:r>
              <a:rPr lang="ja-JP" altLang="en-US" sz="1000"/>
              <a:t>つの主要なステップに分けられます。</a:t>
            </a:r>
          </a:p>
          <a:p>
            <a:endParaRPr kumimoji="1" lang="en-US" altLang="ja-JP" sz="1000" dirty="0"/>
          </a:p>
        </p:txBody>
      </p:sp>
      <p:sp>
        <p:nvSpPr>
          <p:cNvPr id="4" name="スライド番号プレースホルダー 3">
            <a:extLst>
              <a:ext uri="{FF2B5EF4-FFF2-40B4-BE49-F238E27FC236}">
                <a16:creationId xmlns:a16="http://schemas.microsoft.com/office/drawing/2014/main" id="{608AC1D7-5D1E-94A9-C246-B46D4FB9F3D2}"/>
              </a:ext>
            </a:extLst>
          </p:cNvPr>
          <p:cNvSpPr>
            <a:spLocks noGrp="1"/>
          </p:cNvSpPr>
          <p:nvPr>
            <p:ph type="sldNum" sz="quarter" idx="5"/>
          </p:nvPr>
        </p:nvSpPr>
        <p:spPr/>
        <p:txBody>
          <a:bodyPr/>
          <a:lstStyle/>
          <a:p>
            <a:fld id="{431B5641-775C-FF47-BE3B-1A1B2DB121BB}" type="slidenum">
              <a:rPr kumimoji="1" lang="ja-JP" altLang="en-US" smtClean="0"/>
              <a:t>17</a:t>
            </a:fld>
            <a:endParaRPr kumimoji="1" lang="ja-JP" altLang="en-US"/>
          </a:p>
        </p:txBody>
      </p:sp>
    </p:spTree>
    <p:extLst>
      <p:ext uri="{BB962C8B-B14F-4D97-AF65-F5344CB8AC3E}">
        <p14:creationId xmlns:p14="http://schemas.microsoft.com/office/powerpoint/2010/main" val="2483038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DF0C-1242-517C-E436-EE2C183FF66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D6CB37-DDF1-3483-7B14-C05B5835D5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0EB1C9A-5030-B044-8A7F-A2F3B5EAE57D}"/>
              </a:ext>
            </a:extLst>
          </p:cNvPr>
          <p:cNvSpPr>
            <a:spLocks noGrp="1"/>
          </p:cNvSpPr>
          <p:nvPr>
            <p:ph type="body" idx="1"/>
          </p:nvPr>
        </p:nvSpPr>
        <p:spPr/>
        <p:txBody>
          <a:bodyPr/>
          <a:lstStyle/>
          <a:p>
            <a:r>
              <a:rPr lang="en" altLang="ja-JP" sz="1000" dirty="0"/>
              <a:t>For the classification /of logic errors, /we apply /hierarchical</a:t>
            </a:r>
            <a:r>
              <a:rPr lang="ja-JP" altLang="en-US" sz="1000"/>
              <a:t>（ハイラキコル）</a:t>
            </a:r>
            <a:r>
              <a:rPr lang="en" altLang="ja-JP" sz="1000" dirty="0"/>
              <a:t>-clustering /using SciPy's linkage function. </a:t>
            </a:r>
          </a:p>
          <a:p>
            <a:r>
              <a:rPr lang="en" altLang="ja-JP" sz="1000" dirty="0"/>
              <a:t>We then visualize the results /using </a:t>
            </a:r>
            <a:r>
              <a:rPr lang="en" altLang="ja-JP" sz="1000" b="1" dirty="0"/>
              <a:t>de</a:t>
            </a:r>
            <a:r>
              <a:rPr lang="en" altLang="ja-JP" sz="1000" dirty="0"/>
              <a:t>ndrograms, /which help us /understand the /hierarchical</a:t>
            </a:r>
            <a:r>
              <a:rPr lang="ja-JP" altLang="en-US" sz="1000"/>
              <a:t>（ハイラキコル）</a:t>
            </a:r>
            <a:r>
              <a:rPr lang="en-US" altLang="ja-JP" sz="1000" dirty="0"/>
              <a:t>-</a:t>
            </a:r>
            <a:r>
              <a:rPr lang="en" altLang="ja-JP" sz="1000" dirty="0"/>
              <a:t> structure /of the clusters. </a:t>
            </a:r>
          </a:p>
          <a:p>
            <a:r>
              <a:rPr lang="en" altLang="ja-JP" sz="1000" dirty="0"/>
              <a:t>A </a:t>
            </a:r>
            <a:r>
              <a:rPr lang="en" altLang="ja-JP" sz="1000" u="sng" dirty="0"/>
              <a:t>crucial step </a:t>
            </a:r>
            <a:r>
              <a:rPr lang="en" altLang="ja-JP" sz="1000" dirty="0"/>
              <a:t>/in this process is /</a:t>
            </a:r>
            <a:r>
              <a:rPr lang="en" altLang="ja-JP" sz="1000" u="sng" dirty="0"/>
              <a:t>determining the optimal threshold</a:t>
            </a:r>
            <a:r>
              <a:rPr lang="ja-JP" altLang="en-US" sz="1000" u="sng"/>
              <a:t>（</a:t>
            </a:r>
            <a:r>
              <a:rPr lang="en-US" altLang="ja-JP" sz="1000" u="sng" dirty="0" err="1"/>
              <a:t>th</a:t>
            </a:r>
            <a:r>
              <a:rPr lang="ja-JP" altLang="en-US" sz="1000" u="sng"/>
              <a:t>レッシュホールド）</a:t>
            </a:r>
            <a:r>
              <a:rPr lang="en" altLang="ja-JP" sz="1000" u="sng" dirty="0"/>
              <a:t> /for classifying logic errors. </a:t>
            </a:r>
          </a:p>
          <a:p>
            <a:r>
              <a:rPr lang="en" altLang="ja-JP" sz="1000" dirty="0"/>
              <a:t>To explain this process, /we‘ll analyze the /clustering results /of Task 35 /as an example.</a:t>
            </a:r>
            <a:r>
              <a:rPr lang="ja-JP" altLang="en-US" sz="1000"/>
              <a:t>（アザネグザンポー）</a:t>
            </a:r>
            <a:endParaRPr lang="en" altLang="ja-JP" sz="1000" dirty="0"/>
          </a:p>
          <a:p>
            <a:endParaRPr lang="en-US" altLang="ja-JP" sz="1000" dirty="0"/>
          </a:p>
          <a:p>
            <a:r>
              <a:rPr lang="ja-JP" altLang="en-US" sz="1000"/>
              <a:t>論理エラーの分類には、</a:t>
            </a:r>
            <a:r>
              <a:rPr lang="en" altLang="ja-JP" sz="1000" dirty="0"/>
              <a:t>SciPy</a:t>
            </a:r>
            <a:r>
              <a:rPr lang="ja-JP" altLang="en-US" sz="1000"/>
              <a:t>の</a:t>
            </a:r>
            <a:r>
              <a:rPr lang="en" altLang="ja-JP" sz="1000" dirty="0"/>
              <a:t>linkage</a:t>
            </a:r>
            <a:r>
              <a:rPr lang="ja-JP" altLang="en-US" sz="1000"/>
              <a:t>関数を使用して階層的クラスタリングを適用します。</a:t>
            </a:r>
            <a:endParaRPr lang="en-US" altLang="ja-JP" sz="1000" dirty="0"/>
          </a:p>
          <a:p>
            <a:r>
              <a:rPr lang="ja-JP" altLang="en-US" sz="1000"/>
              <a:t>その後、結果をデンドログラムを用いて可視化し、クラスタの階層構造の理解を助けます。</a:t>
            </a:r>
            <a:endParaRPr lang="en-US" altLang="ja-JP" sz="1000" dirty="0"/>
          </a:p>
          <a:p>
            <a:r>
              <a:rPr lang="ja-JP" altLang="en-US" sz="1000"/>
              <a:t>このプロセスの重要なステップは、論理エラーを分類するための最適な閾値を決定することです。</a:t>
            </a:r>
            <a:endParaRPr lang="en-US" altLang="ja-JP" sz="1000" dirty="0"/>
          </a:p>
          <a:p>
            <a:r>
              <a:rPr lang="ja-JP" altLang="en-US" sz="1000"/>
              <a:t>このプロセスを説明するために、課題</a:t>
            </a:r>
            <a:r>
              <a:rPr lang="en-US" altLang="ja-JP" sz="1000" dirty="0"/>
              <a:t>35</a:t>
            </a:r>
            <a:r>
              <a:rPr lang="ja-JP" altLang="en-US" sz="1000"/>
              <a:t>のクラスタリング結果を例として分析します。</a:t>
            </a:r>
          </a:p>
          <a:p>
            <a:endParaRPr kumimoji="1" lang="en-US" altLang="ja-JP" sz="1000" dirty="0"/>
          </a:p>
        </p:txBody>
      </p:sp>
      <p:sp>
        <p:nvSpPr>
          <p:cNvPr id="4" name="スライド番号プレースホルダー 3">
            <a:extLst>
              <a:ext uri="{FF2B5EF4-FFF2-40B4-BE49-F238E27FC236}">
                <a16:creationId xmlns:a16="http://schemas.microsoft.com/office/drawing/2014/main" id="{B38C6E1E-F8CB-04AE-7F13-B12220C12D8A}"/>
              </a:ext>
            </a:extLst>
          </p:cNvPr>
          <p:cNvSpPr>
            <a:spLocks noGrp="1"/>
          </p:cNvSpPr>
          <p:nvPr>
            <p:ph type="sldNum" sz="quarter" idx="5"/>
          </p:nvPr>
        </p:nvSpPr>
        <p:spPr/>
        <p:txBody>
          <a:bodyPr/>
          <a:lstStyle/>
          <a:p>
            <a:fld id="{431B5641-775C-FF47-BE3B-1A1B2DB121BB}" type="slidenum">
              <a:rPr kumimoji="1" lang="ja-JP" altLang="en-US" smtClean="0"/>
              <a:t>18</a:t>
            </a:fld>
            <a:endParaRPr kumimoji="1" lang="ja-JP" altLang="en-US"/>
          </a:p>
        </p:txBody>
      </p:sp>
    </p:spTree>
    <p:extLst>
      <p:ext uri="{BB962C8B-B14F-4D97-AF65-F5344CB8AC3E}">
        <p14:creationId xmlns:p14="http://schemas.microsoft.com/office/powerpoint/2010/main" val="587719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9A4E6-293A-3B77-7178-4B63267E38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CB2666-365E-463B-908D-80D39A46266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54FB809-E9FE-B049-902A-712F77A28A1E}"/>
              </a:ext>
            </a:extLst>
          </p:cNvPr>
          <p:cNvSpPr>
            <a:spLocks noGrp="1"/>
          </p:cNvSpPr>
          <p:nvPr>
            <p:ph type="body" idx="1"/>
          </p:nvPr>
        </p:nvSpPr>
        <p:spPr/>
        <p:txBody>
          <a:bodyPr/>
          <a:lstStyle/>
          <a:p>
            <a:r>
              <a:rPr lang="en" altLang="ja-JP" sz="1000" dirty="0"/>
              <a:t>Our-validation-process confirmed /the effectiveness of our clustering method. </a:t>
            </a:r>
          </a:p>
          <a:p>
            <a:r>
              <a:rPr lang="en" altLang="ja-JP" sz="1000" dirty="0"/>
              <a:t>We analyzed /clusters at different threshold levels, /which demonstrated the ro</a:t>
            </a:r>
            <a:r>
              <a:rPr lang="en" altLang="ja-JP" sz="1000" b="1" dirty="0"/>
              <a:t>bus</a:t>
            </a:r>
            <a:r>
              <a:rPr lang="en" altLang="ja-JP" sz="1000" dirty="0"/>
              <a:t>tness</a:t>
            </a:r>
            <a:r>
              <a:rPr lang="ja-JP" altLang="en-US" sz="1000"/>
              <a:t>（ロバスネス）</a:t>
            </a:r>
            <a:r>
              <a:rPr lang="en" altLang="ja-JP" sz="1000" dirty="0"/>
              <a:t> /of our classification. </a:t>
            </a:r>
          </a:p>
          <a:p>
            <a:r>
              <a:rPr lang="en" altLang="ja-JP" sz="1000" dirty="0"/>
              <a:t>The results showed /</a:t>
            </a:r>
            <a:r>
              <a:rPr lang="en" altLang="ja-JP" sz="1000" u="sng" dirty="0"/>
              <a:t>successful grouping /based on coding method /and accurate identification /of various logic errors</a:t>
            </a:r>
            <a:r>
              <a:rPr lang="en" altLang="ja-JP" sz="1000" dirty="0"/>
              <a:t>. </a:t>
            </a:r>
          </a:p>
          <a:p>
            <a:r>
              <a:rPr lang="en" altLang="ja-JP" sz="1000" dirty="0"/>
              <a:t>This validation provides a /reliable</a:t>
            </a:r>
            <a:r>
              <a:rPr lang="ja-JP" altLang="en-US" sz="1000"/>
              <a:t>（リライアボー）</a:t>
            </a:r>
            <a:r>
              <a:rPr lang="en" altLang="ja-JP" sz="1000" dirty="0"/>
              <a:t> foundation /for our dataset creation. </a:t>
            </a:r>
          </a:p>
          <a:p>
            <a:r>
              <a:rPr lang="en" altLang="ja-JP" sz="1000" dirty="0"/>
              <a:t>Detailed analysis /and examples</a:t>
            </a:r>
            <a:r>
              <a:rPr lang="ja-JP" altLang="en-US" sz="1000"/>
              <a:t>（エグザンポー）</a:t>
            </a:r>
            <a:r>
              <a:rPr lang="en" altLang="ja-JP" sz="1000" dirty="0"/>
              <a:t>, /such as the results /from Task 35, /will be presented</a:t>
            </a:r>
            <a:r>
              <a:rPr lang="ja-JP" altLang="en-US" sz="1000"/>
              <a:t>（プレゼンテド）</a:t>
            </a:r>
            <a:r>
              <a:rPr lang="en" altLang="ja-JP" sz="1000" dirty="0"/>
              <a:t> /in Chapter 6.</a:t>
            </a:r>
          </a:p>
          <a:p>
            <a:endParaRPr lang="en-US" altLang="ja-JP" sz="1000" dirty="0"/>
          </a:p>
          <a:p>
            <a:r>
              <a:rPr lang="ja-JP" altLang="en-US" sz="1000"/>
              <a:t>検証プロセスにより、我々のクラスタリング手法の有効性が確認されました。</a:t>
            </a:r>
            <a:endParaRPr lang="en-US" altLang="ja-JP" sz="1000" dirty="0"/>
          </a:p>
          <a:p>
            <a:r>
              <a:rPr lang="ja-JP" altLang="en-US" sz="1000"/>
              <a:t>異なる閾値レベルでのクラスタ分析を行い、分類の堅牢性が実証されました。</a:t>
            </a:r>
            <a:endParaRPr lang="en-US" altLang="ja-JP" sz="1000" dirty="0"/>
          </a:p>
          <a:p>
            <a:r>
              <a:rPr lang="ja-JP" altLang="en-US" sz="1000"/>
              <a:t>結果は、コーディング方法別のソリューションの適切なグループ化と、さまざまな論理エラーの正確な識別を示しました。</a:t>
            </a:r>
            <a:endParaRPr lang="en-US" altLang="ja-JP" sz="1000" dirty="0"/>
          </a:p>
          <a:p>
            <a:r>
              <a:rPr lang="ja-JP" altLang="en-US" sz="1000"/>
              <a:t>この検証により、データセット作成のための信頼性の高い基盤が提供されました。</a:t>
            </a:r>
            <a:endParaRPr lang="en-US" altLang="ja-JP" sz="1000" dirty="0"/>
          </a:p>
          <a:p>
            <a:r>
              <a:rPr lang="ja-JP" altLang="en-US" sz="1000"/>
              <a:t>課題</a:t>
            </a:r>
            <a:r>
              <a:rPr lang="en-US" altLang="ja-JP" sz="1000" dirty="0"/>
              <a:t>35</a:t>
            </a:r>
            <a:r>
              <a:rPr lang="ja-JP" altLang="en-US" sz="1000"/>
              <a:t>の結果などの詳細な分析と例は、第</a:t>
            </a:r>
            <a:r>
              <a:rPr lang="en-US" altLang="ja-JP" sz="1000" dirty="0"/>
              <a:t>6</a:t>
            </a:r>
            <a:r>
              <a:rPr lang="ja-JP" altLang="en-US" sz="1000"/>
              <a:t>章で提示します。</a:t>
            </a:r>
          </a:p>
          <a:p>
            <a:endParaRPr kumimoji="1" lang="en-US" altLang="ja-JP" sz="1000" dirty="0"/>
          </a:p>
        </p:txBody>
      </p:sp>
      <p:sp>
        <p:nvSpPr>
          <p:cNvPr id="4" name="スライド番号プレースホルダー 3">
            <a:extLst>
              <a:ext uri="{FF2B5EF4-FFF2-40B4-BE49-F238E27FC236}">
                <a16:creationId xmlns:a16="http://schemas.microsoft.com/office/drawing/2014/main" id="{375E5825-0187-6372-DCA3-F53F1C03C717}"/>
              </a:ext>
            </a:extLst>
          </p:cNvPr>
          <p:cNvSpPr>
            <a:spLocks noGrp="1"/>
          </p:cNvSpPr>
          <p:nvPr>
            <p:ph type="sldNum" sz="quarter" idx="5"/>
          </p:nvPr>
        </p:nvSpPr>
        <p:spPr/>
        <p:txBody>
          <a:bodyPr/>
          <a:lstStyle/>
          <a:p>
            <a:fld id="{431B5641-775C-FF47-BE3B-1A1B2DB121BB}" type="slidenum">
              <a:rPr kumimoji="1" lang="ja-JP" altLang="en-US" smtClean="0"/>
              <a:t>19</a:t>
            </a:fld>
            <a:endParaRPr kumimoji="1" lang="ja-JP" altLang="en-US"/>
          </a:p>
        </p:txBody>
      </p:sp>
    </p:spTree>
    <p:extLst>
      <p:ext uri="{BB962C8B-B14F-4D97-AF65-F5344CB8AC3E}">
        <p14:creationId xmlns:p14="http://schemas.microsoft.com/office/powerpoint/2010/main" val="413919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000" dirty="0"/>
              <a:t>To </a:t>
            </a:r>
            <a:r>
              <a:rPr kumimoji="1" lang="en-US" altLang="ja-JP" sz="1000" u="sng" dirty="0"/>
              <a:t>st</a:t>
            </a:r>
            <a:r>
              <a:rPr kumimoji="1" lang="en-US" altLang="ja-JP" sz="1000" b="1" u="sng" dirty="0"/>
              <a:t>ar</a:t>
            </a:r>
            <a:r>
              <a:rPr kumimoji="1" lang="en-US" altLang="ja-JP" sz="1000" u="sng" dirty="0"/>
              <a:t>t</a:t>
            </a:r>
            <a:r>
              <a:rPr kumimoji="1" lang="en-US" altLang="ja-JP" sz="1000" dirty="0"/>
              <a:t>, /  I’d like to give you / </a:t>
            </a:r>
            <a:r>
              <a:rPr kumimoji="1" lang="en-US" altLang="ja-JP" sz="1000" u="sng" dirty="0"/>
              <a:t>an intro</a:t>
            </a:r>
            <a:r>
              <a:rPr kumimoji="1" lang="en-US" altLang="ja-JP" sz="1000" b="1" u="sng" dirty="0"/>
              <a:t>duc</a:t>
            </a:r>
            <a:r>
              <a:rPr kumimoji="1" lang="en-US" altLang="ja-JP" sz="1000" u="sng" dirty="0"/>
              <a:t>tion</a:t>
            </a:r>
            <a:r>
              <a:rPr kumimoji="1" lang="en-US" altLang="ja-JP" sz="1000" dirty="0"/>
              <a:t>.</a:t>
            </a:r>
          </a:p>
          <a:p>
            <a:endParaRPr kumimoji="1" lang="en-US" altLang="ja-JP" sz="1000" dirty="0"/>
          </a:p>
          <a:p>
            <a:endParaRPr kumimoji="1" lang="en-US" altLang="ja-JP" sz="1000" dirty="0"/>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2</a:t>
            </a:fld>
            <a:endParaRPr kumimoji="1" lang="ja-JP" altLang="en-US"/>
          </a:p>
        </p:txBody>
      </p:sp>
    </p:spTree>
    <p:extLst>
      <p:ext uri="{BB962C8B-B14F-4D97-AF65-F5344CB8AC3E}">
        <p14:creationId xmlns:p14="http://schemas.microsoft.com/office/powerpoint/2010/main" val="1128826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A3D0B-AF61-3E37-6F32-346441317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244A591-09DB-E069-DD80-AFB00B9ECDD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D8B81A-ECC9-4F54-67E3-D26B9EA466EE}"/>
              </a:ext>
            </a:extLst>
          </p:cNvPr>
          <p:cNvSpPr>
            <a:spLocks noGrp="1"/>
          </p:cNvSpPr>
          <p:nvPr>
            <p:ph type="body" idx="1"/>
          </p:nvPr>
        </p:nvSpPr>
        <p:spPr/>
        <p:txBody>
          <a:bodyPr/>
          <a:lstStyle/>
          <a:p>
            <a:r>
              <a:rPr lang="en" altLang="ja-JP" sz="1000" dirty="0"/>
              <a:t>The final step /in our process</a:t>
            </a:r>
            <a:r>
              <a:rPr lang="ja-JP" altLang="en-US" sz="1000"/>
              <a:t>（イナワープロセス）</a:t>
            </a:r>
            <a:r>
              <a:rPr lang="en" altLang="ja-JP" sz="1000" dirty="0"/>
              <a:t> /is the creation of the dataset. </a:t>
            </a:r>
          </a:p>
          <a:p>
            <a:r>
              <a:rPr lang="en" altLang="ja-JP" sz="1000" dirty="0"/>
              <a:t>Based on the /validated clustering results, /we create datasets /for each coding method /and logic error type. </a:t>
            </a:r>
          </a:p>
          <a:p>
            <a:r>
              <a:rPr lang="en" altLang="ja-JP" sz="1000" dirty="0"/>
              <a:t>This involves /selecting example code /for each i</a:t>
            </a:r>
            <a:r>
              <a:rPr lang="en" altLang="ja-JP" sz="1000" b="1" dirty="0"/>
              <a:t>de</a:t>
            </a:r>
            <a:r>
              <a:rPr lang="en" altLang="ja-JP" sz="1000" dirty="0"/>
              <a:t>ntified logic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sz="1000" dirty="0"/>
              <a:t>These datasets /are then prepared /for use /in our logic-error-i</a:t>
            </a:r>
            <a:r>
              <a:rPr lang="en" altLang="ja-JP" sz="1000" b="1" dirty="0"/>
              <a:t>de</a:t>
            </a:r>
            <a:r>
              <a:rPr lang="en" altLang="ja-JP" sz="1000" dirty="0"/>
              <a:t>ntification-method, /which will be crucial /for future(</a:t>
            </a:r>
            <a:r>
              <a:rPr lang="ja-JP" altLang="en-US" sz="1000"/>
              <a:t>フューチュー</a:t>
            </a:r>
            <a:r>
              <a:rPr lang="en" altLang="ja-JP" sz="1000" dirty="0"/>
              <a:t>) -analysis /and support of </a:t>
            </a:r>
            <a:r>
              <a:rPr lang="ja-JP" altLang="en-US" sz="1000"/>
              <a:t>（サポーロブ）</a:t>
            </a:r>
            <a:r>
              <a:rPr lang="en" altLang="ja-JP" sz="1000" dirty="0"/>
              <a:t>learners.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00" dirty="0"/>
          </a:p>
          <a:p>
            <a:r>
              <a:rPr lang="ja-JP" altLang="en-US" sz="1000"/>
              <a:t>プロセスの最後のステップは、データセットの作成です。</a:t>
            </a:r>
            <a:endParaRPr lang="en-US" altLang="ja-JP" sz="1000" dirty="0"/>
          </a:p>
          <a:p>
            <a:r>
              <a:rPr lang="ja-JP" altLang="en-US" sz="1000"/>
              <a:t>検証されたクラスタリング結果に基づいて、各解法と論理エラーの種類ごとにデータセットを作成します。</a:t>
            </a:r>
            <a:endParaRPr lang="en-US" altLang="ja-JP" sz="1000" dirty="0"/>
          </a:p>
          <a:p>
            <a:r>
              <a:rPr lang="ja-JP" altLang="en-US" sz="1000"/>
              <a:t>これには、識別された各論理エラーに対する代表的なソースコードの選択が含まれます。</a:t>
            </a:r>
            <a:endParaRPr lang="en-US" altLang="ja-JP" sz="1000" dirty="0"/>
          </a:p>
          <a:p>
            <a:r>
              <a:rPr lang="ja-JP" altLang="en-US" sz="1000"/>
              <a:t>これらのデータセットは、その後、論理エラー識別方法での使用に向けて準備されます。</a:t>
            </a:r>
            <a:endParaRPr lang="en-US" altLang="ja-JP" sz="1000" dirty="0"/>
          </a:p>
          <a:p>
            <a:r>
              <a:rPr lang="ja-JP" altLang="en-US" sz="1000"/>
              <a:t>これは、将来の学習者の分析と支援に不可欠となります。</a:t>
            </a:r>
            <a:endParaRPr kumimoji="1" lang="en-US" altLang="ja-JP" sz="1000" dirty="0"/>
          </a:p>
          <a:p>
            <a:r>
              <a:rPr kumimoji="1" lang="ja-JP" altLang="en-US" sz="1000"/>
              <a:t>（</a:t>
            </a:r>
            <a:r>
              <a:rPr kumimoji="1" lang="en-US" altLang="ja-JP" sz="1000" dirty="0"/>
              <a:t>11:30</a:t>
            </a:r>
            <a:r>
              <a:rPr kumimoji="1" lang="ja-JP" altLang="en-US" sz="1000"/>
              <a:t>）</a:t>
            </a:r>
            <a:endParaRPr kumimoji="1" lang="en-US" altLang="ja-JP" sz="1000" dirty="0"/>
          </a:p>
        </p:txBody>
      </p:sp>
      <p:sp>
        <p:nvSpPr>
          <p:cNvPr id="4" name="スライド番号プレースホルダー 3">
            <a:extLst>
              <a:ext uri="{FF2B5EF4-FFF2-40B4-BE49-F238E27FC236}">
                <a16:creationId xmlns:a16="http://schemas.microsoft.com/office/drawing/2014/main" id="{4178CAED-43F2-24FB-CD12-F8FCB19AE76A}"/>
              </a:ext>
            </a:extLst>
          </p:cNvPr>
          <p:cNvSpPr>
            <a:spLocks noGrp="1"/>
          </p:cNvSpPr>
          <p:nvPr>
            <p:ph type="sldNum" sz="quarter" idx="5"/>
          </p:nvPr>
        </p:nvSpPr>
        <p:spPr/>
        <p:txBody>
          <a:bodyPr/>
          <a:lstStyle/>
          <a:p>
            <a:fld id="{431B5641-775C-FF47-BE3B-1A1B2DB121BB}" type="slidenum">
              <a:rPr kumimoji="1" lang="ja-JP" altLang="en-US" smtClean="0"/>
              <a:t>20</a:t>
            </a:fld>
            <a:endParaRPr kumimoji="1" lang="ja-JP" altLang="en-US"/>
          </a:p>
        </p:txBody>
      </p:sp>
    </p:spTree>
    <p:extLst>
      <p:ext uri="{BB962C8B-B14F-4D97-AF65-F5344CB8AC3E}">
        <p14:creationId xmlns:p14="http://schemas.microsoft.com/office/powerpoint/2010/main" val="1082846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1D439-3A4B-EE4D-AC57-4DCBD2E771F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47B2D5-8941-6AF0-98D4-566CFF848CF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0241C18-54AB-44C2-F6AC-30F3A00A3010}"/>
              </a:ext>
            </a:extLst>
          </p:cNvPr>
          <p:cNvSpPr>
            <a:spLocks noGrp="1"/>
          </p:cNvSpPr>
          <p:nvPr>
            <p:ph type="body" idx="1"/>
          </p:nvPr>
        </p:nvSpPr>
        <p:spPr/>
        <p:txBody>
          <a:bodyPr/>
          <a:lstStyle/>
          <a:p>
            <a:r>
              <a:rPr lang="en" altLang="ja-JP" sz="1000" dirty="0"/>
              <a:t>Next, //</a:t>
            </a:r>
          </a:p>
          <a:p>
            <a:r>
              <a:rPr lang="en" altLang="ja-JP" sz="1000" dirty="0"/>
              <a:t>I’ll explain about / </a:t>
            </a:r>
            <a:r>
              <a:rPr lang="en" altLang="ja-JP" sz="1000" u="sng" dirty="0"/>
              <a:t>the </a:t>
            </a:r>
            <a:r>
              <a:rPr lang="en-US" altLang="ja-JP" sz="1000" b="1" u="sng" dirty="0">
                <a:solidFill>
                  <a:schemeClr val="bg1"/>
                </a:solidFill>
                <a:latin typeface="Arial" panose="020B0604020202020204" pitchFamily="34" charset="0"/>
                <a:ea typeface="Yu Gothic" panose="020B0400000000000000" pitchFamily="34" charset="-128"/>
                <a:cs typeface="Arial" panose="020B0604020202020204" pitchFamily="34" charset="0"/>
              </a:rPr>
              <a:t>DEVELOPMENT /OF A METHOD /FOR IDENTIFYING LOGIC ERRORS. </a:t>
            </a:r>
            <a:endParaRPr kumimoji="1" lang="ja-JP" altLang="en-US" sz="1000" u="sng"/>
          </a:p>
        </p:txBody>
      </p:sp>
      <p:sp>
        <p:nvSpPr>
          <p:cNvPr id="4" name="スライド番号プレースホルダー 3">
            <a:extLst>
              <a:ext uri="{FF2B5EF4-FFF2-40B4-BE49-F238E27FC236}">
                <a16:creationId xmlns:a16="http://schemas.microsoft.com/office/drawing/2014/main" id="{CECBA0AC-F455-EDCB-6E22-EC9F7E8B61CC}"/>
              </a:ext>
            </a:extLst>
          </p:cNvPr>
          <p:cNvSpPr>
            <a:spLocks noGrp="1"/>
          </p:cNvSpPr>
          <p:nvPr>
            <p:ph type="sldNum" sz="quarter" idx="5"/>
          </p:nvPr>
        </p:nvSpPr>
        <p:spPr/>
        <p:txBody>
          <a:bodyPr/>
          <a:lstStyle/>
          <a:p>
            <a:fld id="{7CF239BC-1B57-9B45-95DE-B5180934F5C8}" type="slidenum">
              <a:rPr kumimoji="1" lang="ja-JP" altLang="en-US" smtClean="0"/>
              <a:t>21</a:t>
            </a:fld>
            <a:endParaRPr kumimoji="1" lang="ja-JP" altLang="en-US"/>
          </a:p>
        </p:txBody>
      </p:sp>
    </p:spTree>
    <p:extLst>
      <p:ext uri="{BB962C8B-B14F-4D97-AF65-F5344CB8AC3E}">
        <p14:creationId xmlns:p14="http://schemas.microsoft.com/office/powerpoint/2010/main" val="309493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ABCFE-128C-CD8F-3B16-0C0290CE13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F0BFB0-44FA-8FA4-A3CE-21836F4F8D0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B73F560-9B07-6D91-06A8-858C4BBF318B}"/>
              </a:ext>
            </a:extLst>
          </p:cNvPr>
          <p:cNvSpPr>
            <a:spLocks noGrp="1"/>
          </p:cNvSpPr>
          <p:nvPr>
            <p:ph type="body" idx="1"/>
          </p:nvPr>
        </p:nvSpPr>
        <p:spPr/>
        <p:txBody>
          <a:bodyPr/>
          <a:lstStyle/>
          <a:p>
            <a:r>
              <a:rPr lang="en" altLang="ja-JP" sz="1000" dirty="0"/>
              <a:t>Our approach /builds on the datasets / created in the previous chapter, /which contain /classified logic errors /from past learners' source codes.</a:t>
            </a:r>
          </a:p>
          <a:p>
            <a:r>
              <a:rPr lang="en" altLang="ja-JP" sz="1000" u="sng" dirty="0"/>
              <a:t>The core of our method </a:t>
            </a:r>
            <a:r>
              <a:rPr lang="en" altLang="ja-JP" sz="1000" dirty="0"/>
              <a:t>involves /calculating the similarity /between(</a:t>
            </a:r>
            <a:r>
              <a:rPr lang="ja-JP" altLang="en-US" sz="1000"/>
              <a:t>ビッツウィーン</a:t>
            </a:r>
            <a:r>
              <a:rPr lang="en" altLang="ja-JP" sz="1000" dirty="0"/>
              <a:t>) </a:t>
            </a:r>
            <a:r>
              <a:rPr lang="en" altLang="ja-JP" sz="1000" u="sng" dirty="0"/>
              <a:t>these datasets /and new learners' current source codes</a:t>
            </a:r>
            <a:r>
              <a:rPr lang="en" altLang="ja-JP" sz="1000" dirty="0"/>
              <a:t>. </a:t>
            </a:r>
          </a:p>
          <a:p>
            <a:r>
              <a:rPr lang="en" altLang="ja-JP" sz="1000" dirty="0"/>
              <a:t>We </a:t>
            </a:r>
            <a:r>
              <a:rPr lang="en" altLang="ja-JP" sz="1000" b="1" dirty="0"/>
              <a:t>es</a:t>
            </a:r>
            <a:r>
              <a:rPr lang="en" altLang="ja-JP" sz="1000" dirty="0"/>
              <a:t>timate that a /learner is making the logic error /associated with the dataset /showing the highest similarity /to their code. </a:t>
            </a:r>
          </a:p>
          <a:p>
            <a:r>
              <a:rPr lang="en" altLang="ja-JP" sz="1000" dirty="0"/>
              <a:t>This </a:t>
            </a:r>
            <a:r>
              <a:rPr lang="en" altLang="ja-JP" sz="1000" b="1" dirty="0"/>
              <a:t>es</a:t>
            </a:r>
            <a:r>
              <a:rPr lang="en" altLang="ja-JP" sz="1000" dirty="0"/>
              <a:t>timation is then presented /to instructors //to assist /in understanding each learner's specific challenges.</a:t>
            </a:r>
          </a:p>
          <a:p>
            <a:endParaRPr lang="en-US" altLang="ja-JP" sz="1000" dirty="0"/>
          </a:p>
          <a:p>
            <a:r>
              <a:rPr lang="ja-JP" altLang="en-US" sz="1000"/>
              <a:t>我々のアプローチは、前章で作成した過去の学習者の論理エラーを分類したデータセットを基盤としています。</a:t>
            </a:r>
            <a:endParaRPr lang="en-US" altLang="ja-JP" sz="1000" dirty="0"/>
          </a:p>
          <a:p>
            <a:r>
              <a:rPr lang="ja-JP" altLang="en-US" sz="1000"/>
              <a:t>手法の核心は、これらのデータセットと新しい学習者の現在のソースコードとの類似度を計算することです。</a:t>
            </a:r>
            <a:endParaRPr lang="en-US" altLang="ja-JP" sz="1000" dirty="0"/>
          </a:p>
          <a:p>
            <a:r>
              <a:rPr lang="ja-JP" altLang="en-US" sz="1000"/>
              <a:t>学習者のコードと最も類似度が高いデータセットに関連する論理エラーを、その学習者が起こしていると推定します。</a:t>
            </a:r>
            <a:endParaRPr lang="en-US" altLang="ja-JP" sz="1000" dirty="0"/>
          </a:p>
          <a:p>
            <a:r>
              <a:rPr lang="ja-JP" altLang="en-US" sz="1000"/>
              <a:t>この推定結果を教授者に提示し、各学習者の特定の課題を理解する助けとします。</a:t>
            </a:r>
            <a:endParaRPr lang="en-US" altLang="ja-JP" sz="1000" dirty="0"/>
          </a:p>
        </p:txBody>
      </p:sp>
      <p:sp>
        <p:nvSpPr>
          <p:cNvPr id="4" name="スライド番号プレースホルダー 3">
            <a:extLst>
              <a:ext uri="{FF2B5EF4-FFF2-40B4-BE49-F238E27FC236}">
                <a16:creationId xmlns:a16="http://schemas.microsoft.com/office/drawing/2014/main" id="{99BDDB10-1FF3-83B3-BF6F-127A758BA517}"/>
              </a:ext>
            </a:extLst>
          </p:cNvPr>
          <p:cNvSpPr>
            <a:spLocks noGrp="1"/>
          </p:cNvSpPr>
          <p:nvPr>
            <p:ph type="sldNum" sz="quarter" idx="5"/>
          </p:nvPr>
        </p:nvSpPr>
        <p:spPr/>
        <p:txBody>
          <a:bodyPr/>
          <a:lstStyle/>
          <a:p>
            <a:fld id="{431B5641-775C-FF47-BE3B-1A1B2DB121BB}" type="slidenum">
              <a:rPr kumimoji="1" lang="ja-JP" altLang="en-US" smtClean="0"/>
              <a:t>22</a:t>
            </a:fld>
            <a:endParaRPr kumimoji="1" lang="ja-JP" altLang="en-US"/>
          </a:p>
        </p:txBody>
      </p:sp>
    </p:spTree>
    <p:extLst>
      <p:ext uri="{BB962C8B-B14F-4D97-AF65-F5344CB8AC3E}">
        <p14:creationId xmlns:p14="http://schemas.microsoft.com/office/powerpoint/2010/main" val="1184113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5D44A-882C-0B2B-FA2B-5F88ECB6B7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C77BC27-D89F-6473-9700-87758B464C4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A5B1BA-95EC-2E75-C3BD-0A02D1ABA2C3}"/>
              </a:ext>
            </a:extLst>
          </p:cNvPr>
          <p:cNvSpPr>
            <a:spLocks noGrp="1"/>
          </p:cNvSpPr>
          <p:nvPr>
            <p:ph type="body" idx="1"/>
          </p:nvPr>
        </p:nvSpPr>
        <p:spPr/>
        <p:txBody>
          <a:bodyPr/>
          <a:lstStyle/>
          <a:p>
            <a:r>
              <a:rPr lang="en" altLang="ja-JP" sz="1000" dirty="0"/>
              <a:t>For our study, /we carefully</a:t>
            </a:r>
            <a:r>
              <a:rPr lang="ja-JP" altLang="en-US" sz="1000"/>
              <a:t>（ケアフォリー）</a:t>
            </a:r>
            <a:r>
              <a:rPr lang="en" altLang="ja-JP" sz="1000" dirty="0"/>
              <a:t> selected /</a:t>
            </a:r>
            <a:r>
              <a:rPr lang="en" altLang="ja-JP" sz="1000" u="none" dirty="0"/>
              <a:t>3 tasks </a:t>
            </a:r>
            <a:r>
              <a:rPr lang="en" altLang="ja-JP" sz="1000" dirty="0"/>
              <a:t>out of</a:t>
            </a:r>
            <a:r>
              <a:rPr lang="ja-JP" altLang="en-US" sz="1000"/>
              <a:t>（アウロブ）</a:t>
            </a:r>
            <a:r>
              <a:rPr lang="en" altLang="ja-JP" sz="1000" dirty="0"/>
              <a:t> 111 /from our university's programming course. </a:t>
            </a:r>
          </a:p>
          <a:p>
            <a:r>
              <a:rPr lang="en" altLang="ja-JP" sz="1000" u="sng" dirty="0"/>
              <a:t>The selection-criteria /were crucial. </a:t>
            </a:r>
          </a:p>
          <a:p>
            <a:r>
              <a:rPr lang="en" altLang="ja-JP" sz="1000" dirty="0"/>
              <a:t>We looked for tasks /that we anticipated would involve /multiple coding methods /and various types /of logic errors.</a:t>
            </a:r>
          </a:p>
          <a:p>
            <a:r>
              <a:rPr lang="en" altLang="ja-JP" sz="1000" dirty="0"/>
              <a:t>The tasks /we selected //are numbers 35, 43, and 73. </a:t>
            </a:r>
          </a:p>
          <a:p>
            <a:endParaRPr lang="en" altLang="ja-JP" sz="1000" dirty="0"/>
          </a:p>
          <a:p>
            <a:r>
              <a:rPr lang="ja-JP" altLang="en-US" sz="1000"/>
              <a:t>本研究のため、大学のプログラミング課程から</a:t>
            </a:r>
            <a:r>
              <a:rPr lang="en-US" altLang="ja-JP" sz="1000" dirty="0"/>
              <a:t>111</a:t>
            </a:r>
            <a:r>
              <a:rPr lang="ja-JP" altLang="en-US" sz="1000"/>
              <a:t>個の課題のうち</a:t>
            </a:r>
            <a:r>
              <a:rPr lang="en-US" altLang="ja-JP" sz="1000" dirty="0"/>
              <a:t>3</a:t>
            </a:r>
            <a:r>
              <a:rPr lang="ja-JP" altLang="en-US" sz="1000"/>
              <a:t>つを慎重に選択しました。</a:t>
            </a:r>
            <a:endParaRPr lang="en-US" altLang="ja-JP" sz="1000" dirty="0"/>
          </a:p>
          <a:p>
            <a:r>
              <a:rPr lang="ja-JP" altLang="en-US" sz="1000"/>
              <a:t>選択基準は極めて重要でした。</a:t>
            </a:r>
            <a:endParaRPr lang="en-US" altLang="ja-JP" sz="1000" dirty="0"/>
          </a:p>
          <a:p>
            <a:r>
              <a:rPr lang="ja-JP" altLang="en-US" sz="1000"/>
              <a:t>我々は複数のコーディング方法と様々な種類の論理エラーが予想される課題を探しました。</a:t>
            </a:r>
            <a:endParaRPr lang="en-US" altLang="ja-JP" sz="1000" dirty="0"/>
          </a:p>
          <a:p>
            <a:r>
              <a:rPr lang="ja-JP" altLang="en-US" sz="1000"/>
              <a:t>選択した課題は</a:t>
            </a:r>
            <a:r>
              <a:rPr lang="en-US" altLang="ja-JP" sz="1000" dirty="0"/>
              <a:t>35</a:t>
            </a:r>
            <a:r>
              <a:rPr lang="ja-JP" altLang="en-US" sz="1000"/>
              <a:t>番、</a:t>
            </a:r>
            <a:r>
              <a:rPr lang="en-US" altLang="ja-JP" sz="1000" dirty="0"/>
              <a:t>43</a:t>
            </a:r>
            <a:r>
              <a:rPr lang="ja-JP" altLang="en-US" sz="1000"/>
              <a:t>番、</a:t>
            </a:r>
            <a:r>
              <a:rPr lang="en-US" altLang="ja-JP" sz="1000" dirty="0"/>
              <a:t>73</a:t>
            </a:r>
            <a:r>
              <a:rPr lang="ja-JP" altLang="en-US" sz="1000"/>
              <a:t>番です。</a:t>
            </a:r>
            <a:endParaRPr lang="en-US" altLang="ja-JP" sz="1000" dirty="0"/>
          </a:p>
          <a:p>
            <a:r>
              <a:rPr lang="ja-JP" altLang="en-US" sz="1000"/>
              <a:t>（</a:t>
            </a:r>
            <a:r>
              <a:rPr lang="en-US" altLang="ja-JP" sz="1000" dirty="0"/>
              <a:t>13:30</a:t>
            </a:r>
            <a:r>
              <a:rPr lang="ja-JP" altLang="en-US" sz="1000"/>
              <a:t>）</a:t>
            </a:r>
            <a:endParaRPr lang="en-US" altLang="ja-JP" sz="1000" dirty="0"/>
          </a:p>
        </p:txBody>
      </p:sp>
      <p:sp>
        <p:nvSpPr>
          <p:cNvPr id="4" name="スライド番号プレースホルダー 3">
            <a:extLst>
              <a:ext uri="{FF2B5EF4-FFF2-40B4-BE49-F238E27FC236}">
                <a16:creationId xmlns:a16="http://schemas.microsoft.com/office/drawing/2014/main" id="{74D0ED97-183E-D8E1-8908-C00AEAD8E3AD}"/>
              </a:ext>
            </a:extLst>
          </p:cNvPr>
          <p:cNvSpPr>
            <a:spLocks noGrp="1"/>
          </p:cNvSpPr>
          <p:nvPr>
            <p:ph type="sldNum" sz="quarter" idx="5"/>
          </p:nvPr>
        </p:nvSpPr>
        <p:spPr/>
        <p:txBody>
          <a:bodyPr/>
          <a:lstStyle/>
          <a:p>
            <a:fld id="{431B5641-775C-FF47-BE3B-1A1B2DB121BB}" type="slidenum">
              <a:rPr kumimoji="1" lang="ja-JP" altLang="en-US" smtClean="0"/>
              <a:t>23</a:t>
            </a:fld>
            <a:endParaRPr kumimoji="1" lang="ja-JP" altLang="en-US"/>
          </a:p>
        </p:txBody>
      </p:sp>
    </p:spTree>
    <p:extLst>
      <p:ext uri="{BB962C8B-B14F-4D97-AF65-F5344CB8AC3E}">
        <p14:creationId xmlns:p14="http://schemas.microsoft.com/office/powerpoint/2010/main" val="877498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9923E-FDDD-CFB5-4B41-E2ED663AD8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7F0D15A-A462-5859-B104-284415B342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E84F496-3CEF-EC74-8DD6-B04A0DABACEC}"/>
              </a:ext>
            </a:extLst>
          </p:cNvPr>
          <p:cNvSpPr>
            <a:spLocks noGrp="1"/>
          </p:cNvSpPr>
          <p:nvPr>
            <p:ph type="body" idx="1"/>
          </p:nvPr>
        </p:nvSpPr>
        <p:spPr/>
        <p:txBody>
          <a:bodyPr/>
          <a:lstStyle/>
          <a:p>
            <a:r>
              <a:rPr lang="en" altLang="ja-JP" sz="1000" dirty="0"/>
              <a:t>Next, //</a:t>
            </a:r>
          </a:p>
          <a:p>
            <a:r>
              <a:rPr lang="en" altLang="ja-JP" sz="1000" dirty="0"/>
              <a:t>I’ll explain about / </a:t>
            </a:r>
            <a:r>
              <a:rPr lang="en" altLang="ja-JP" sz="1000" u="sng" dirty="0"/>
              <a:t>the evaluation</a:t>
            </a:r>
            <a:r>
              <a:rPr lang="ja-JP" altLang="en-US" sz="1000" u="sng"/>
              <a:t>（アバルエイシェン）</a:t>
            </a:r>
            <a:r>
              <a:rPr lang="en" altLang="ja-JP" sz="1000" u="sng" dirty="0"/>
              <a:t> / and discussion.</a:t>
            </a:r>
          </a:p>
        </p:txBody>
      </p:sp>
      <p:sp>
        <p:nvSpPr>
          <p:cNvPr id="4" name="スライド番号プレースホルダー 3">
            <a:extLst>
              <a:ext uri="{FF2B5EF4-FFF2-40B4-BE49-F238E27FC236}">
                <a16:creationId xmlns:a16="http://schemas.microsoft.com/office/drawing/2014/main" id="{D4281B4A-ABF4-DA63-8CB7-0F5EBFD89448}"/>
              </a:ext>
            </a:extLst>
          </p:cNvPr>
          <p:cNvSpPr>
            <a:spLocks noGrp="1"/>
          </p:cNvSpPr>
          <p:nvPr>
            <p:ph type="sldNum" sz="quarter" idx="5"/>
          </p:nvPr>
        </p:nvSpPr>
        <p:spPr/>
        <p:txBody>
          <a:bodyPr/>
          <a:lstStyle/>
          <a:p>
            <a:fld id="{7CF239BC-1B57-9B45-95DE-B5180934F5C8}" type="slidenum">
              <a:rPr kumimoji="1" lang="ja-JP" altLang="en-US" smtClean="0"/>
              <a:t>24</a:t>
            </a:fld>
            <a:endParaRPr kumimoji="1" lang="ja-JP" altLang="en-US"/>
          </a:p>
        </p:txBody>
      </p:sp>
    </p:spTree>
    <p:extLst>
      <p:ext uri="{BB962C8B-B14F-4D97-AF65-F5344CB8AC3E}">
        <p14:creationId xmlns:p14="http://schemas.microsoft.com/office/powerpoint/2010/main" val="2338469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E38B9-CBB7-EE99-6D61-EBA5C3F0CB9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42EAAE-228D-28AB-F0B8-95E9EA52896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5D3454-3390-220C-55F0-EBF2BF1F5914}"/>
              </a:ext>
            </a:extLst>
          </p:cNvPr>
          <p:cNvSpPr>
            <a:spLocks noGrp="1"/>
          </p:cNvSpPr>
          <p:nvPr>
            <p:ph type="body" idx="1"/>
          </p:nvPr>
        </p:nvSpPr>
        <p:spPr/>
        <p:txBody>
          <a:bodyPr/>
          <a:lstStyle/>
          <a:p>
            <a:r>
              <a:rPr lang="en" altLang="ja-JP" sz="1000" dirty="0"/>
              <a:t>For our evaluation</a:t>
            </a:r>
            <a:r>
              <a:rPr lang="ja-JP" altLang="en-US" sz="1000"/>
              <a:t>（アバルエイシェン</a:t>
            </a:r>
            <a:r>
              <a:rPr lang="en-US" altLang="ja-JP" sz="1000" dirty="0"/>
              <a:t>)</a:t>
            </a:r>
            <a:r>
              <a:rPr lang="en" altLang="ja-JP" sz="1000" dirty="0"/>
              <a:t>, /we employed /</a:t>
            </a:r>
            <a:r>
              <a:rPr lang="en" altLang="ja-JP" sz="1000" u="sng" dirty="0"/>
              <a:t>the Hold-out Validation technique</a:t>
            </a:r>
            <a:r>
              <a:rPr lang="en" altLang="ja-JP" sz="1000" dirty="0"/>
              <a:t>. </a:t>
            </a:r>
          </a:p>
          <a:p>
            <a:r>
              <a:rPr lang="en" altLang="ja-JP" sz="1000" dirty="0"/>
              <a:t>We split our data /into </a:t>
            </a:r>
            <a:r>
              <a:rPr lang="en" altLang="ja-JP" sz="1000" u="sng" dirty="0"/>
              <a:t>9 to 1 ratio</a:t>
            </a:r>
            <a:r>
              <a:rPr lang="ja-JP" altLang="en-US" sz="1000" u="sng"/>
              <a:t>（レイシオ）</a:t>
            </a:r>
            <a:r>
              <a:rPr lang="en" altLang="ja-JP" sz="1000" u="sng" dirty="0"/>
              <a:t> </a:t>
            </a:r>
            <a:r>
              <a:rPr lang="en" altLang="ja-JP" sz="1000" dirty="0"/>
              <a:t>/for </a:t>
            </a:r>
            <a:r>
              <a:rPr lang="en" altLang="ja-JP" sz="1000" u="sng" dirty="0"/>
              <a:t>training and validation</a:t>
            </a:r>
            <a:r>
              <a:rPr lang="en" altLang="ja-JP" sz="1000" dirty="0"/>
              <a:t>. </a:t>
            </a:r>
          </a:p>
          <a:p>
            <a:r>
              <a:rPr lang="en" altLang="ja-JP" sz="1000" dirty="0"/>
              <a:t>This approach allowed us /to test /how well our method genera</a:t>
            </a:r>
            <a:r>
              <a:rPr lang="en" altLang="ja-JP" sz="1000" b="1" dirty="0"/>
              <a:t>li</a:t>
            </a:r>
            <a:r>
              <a:rPr lang="en" altLang="ja-JP" sz="1000" dirty="0"/>
              <a:t>zes(</a:t>
            </a:r>
            <a:r>
              <a:rPr lang="ja-JP" altLang="en-US" sz="1000"/>
              <a:t>ジェネラ</a:t>
            </a:r>
            <a:r>
              <a:rPr lang="ja-JP" altLang="en-US" sz="1000" b="1"/>
              <a:t>ライ</a:t>
            </a:r>
            <a:r>
              <a:rPr lang="ja-JP" altLang="en-US" sz="1000"/>
              <a:t>ゼス</a:t>
            </a:r>
            <a:r>
              <a:rPr lang="en" altLang="ja-JP" sz="1000" dirty="0"/>
              <a:t>) /to new data.</a:t>
            </a:r>
          </a:p>
          <a:p>
            <a:r>
              <a:rPr lang="en" altLang="ja-JP" sz="1000" dirty="0"/>
              <a:t>We used 3 key metrics</a:t>
            </a:r>
            <a:r>
              <a:rPr lang="ja-JP" altLang="en-US" sz="1000"/>
              <a:t>（メチョリックス）</a:t>
            </a:r>
            <a:r>
              <a:rPr lang="en" altLang="ja-JP" sz="1000" dirty="0"/>
              <a:t> /for evaluation,  </a:t>
            </a:r>
            <a:r>
              <a:rPr lang="en" altLang="ja-JP" sz="1000" u="sng" dirty="0"/>
              <a:t>Pre</a:t>
            </a:r>
            <a:r>
              <a:rPr lang="en" altLang="ja-JP" sz="1000" b="1" u="sng" dirty="0"/>
              <a:t>ci</a:t>
            </a:r>
            <a:r>
              <a:rPr lang="en" altLang="ja-JP" sz="1000" u="sng" dirty="0"/>
              <a:t>sion(</a:t>
            </a:r>
            <a:r>
              <a:rPr lang="ja-JP" altLang="en-US" sz="1000" u="sng"/>
              <a:t>プレシジョン</a:t>
            </a:r>
            <a:r>
              <a:rPr lang="en" altLang="ja-JP" sz="1000" u="sng" dirty="0"/>
              <a:t>), </a:t>
            </a:r>
            <a:r>
              <a:rPr lang="en" altLang="ja-JP" sz="1000" b="1" u="sng" dirty="0"/>
              <a:t>Re</a:t>
            </a:r>
            <a:r>
              <a:rPr lang="en" altLang="ja-JP" sz="1000" u="sng" dirty="0"/>
              <a:t>call, and F1-score</a:t>
            </a:r>
            <a:r>
              <a:rPr lang="en" altLang="ja-JP" sz="1000" dirty="0"/>
              <a:t>. </a:t>
            </a:r>
          </a:p>
          <a:p>
            <a:r>
              <a:rPr lang="en" altLang="ja-JP" sz="1000" dirty="0"/>
              <a:t>As we're dealing with a /multi-class classification problem, /we calculated the </a:t>
            </a:r>
            <a:r>
              <a:rPr lang="en" altLang="ja-JP" sz="1000" b="1" dirty="0"/>
              <a:t>ma</a:t>
            </a:r>
            <a:r>
              <a:rPr lang="en" altLang="ja-JP" sz="1000" dirty="0"/>
              <a:t>cro-average /of these metrics</a:t>
            </a:r>
            <a:r>
              <a:rPr lang="ja-JP" altLang="en-US" sz="1000"/>
              <a:t>（メチョリックス）</a:t>
            </a:r>
            <a:r>
              <a:rPr lang="en" altLang="ja-JP" sz="1000" dirty="0"/>
              <a:t> .</a:t>
            </a:r>
          </a:p>
          <a:p>
            <a:endParaRPr lang="en" altLang="ja-JP" sz="1000" dirty="0"/>
          </a:p>
          <a:p>
            <a:r>
              <a:rPr lang="ja-JP" altLang="en-US" sz="1000"/>
              <a:t>評価には、ホールドアウト検証技術を採用しました。データを訓練用と検証用に</a:t>
            </a:r>
            <a:r>
              <a:rPr lang="en-US" altLang="ja-JP" sz="1000" dirty="0"/>
              <a:t>9:1</a:t>
            </a:r>
            <a:r>
              <a:rPr lang="ja-JP" altLang="en-US" sz="1000"/>
              <a:t>の比率で分割しました。</a:t>
            </a:r>
            <a:endParaRPr lang="en-US" altLang="ja-JP" sz="1000" dirty="0"/>
          </a:p>
          <a:p>
            <a:r>
              <a:rPr lang="ja-JP" altLang="en-US" sz="1000"/>
              <a:t>このアプローチにより、我々の方法が新しいデータにどの程度一般化できるかをテストすることができました。</a:t>
            </a:r>
          </a:p>
          <a:p>
            <a:r>
              <a:rPr lang="ja-JP" altLang="en-US" sz="1000"/>
              <a:t>評価には</a:t>
            </a:r>
            <a:r>
              <a:rPr lang="en-US" altLang="ja-JP" sz="1000" dirty="0"/>
              <a:t>3</a:t>
            </a:r>
            <a:r>
              <a:rPr lang="ja-JP" altLang="en-US" sz="1000"/>
              <a:t>つの主要な指標を使用しました：適合率、再現率、</a:t>
            </a:r>
            <a:r>
              <a:rPr lang="en" altLang="ja-JP" sz="1000" dirty="0"/>
              <a:t>F1</a:t>
            </a:r>
            <a:r>
              <a:rPr lang="ja-JP" altLang="en-US" sz="1000"/>
              <a:t>スコアです。</a:t>
            </a:r>
            <a:endParaRPr lang="en-US" altLang="ja-JP" sz="1000" dirty="0"/>
          </a:p>
          <a:p>
            <a:r>
              <a:rPr lang="ja-JP" altLang="en-US" sz="1000"/>
              <a:t>多クラス分類問題を扱っているため、これらの指標のマクロ平均を計算しました。</a:t>
            </a:r>
          </a:p>
        </p:txBody>
      </p:sp>
      <p:sp>
        <p:nvSpPr>
          <p:cNvPr id="4" name="スライド番号プレースホルダー 3">
            <a:extLst>
              <a:ext uri="{FF2B5EF4-FFF2-40B4-BE49-F238E27FC236}">
                <a16:creationId xmlns:a16="http://schemas.microsoft.com/office/drawing/2014/main" id="{F24B4567-6EFA-D8A6-70C8-A32DDDF8E30D}"/>
              </a:ext>
            </a:extLst>
          </p:cNvPr>
          <p:cNvSpPr>
            <a:spLocks noGrp="1"/>
          </p:cNvSpPr>
          <p:nvPr>
            <p:ph type="sldNum" sz="quarter" idx="5"/>
          </p:nvPr>
        </p:nvSpPr>
        <p:spPr/>
        <p:txBody>
          <a:bodyPr/>
          <a:lstStyle/>
          <a:p>
            <a:fld id="{431B5641-775C-FF47-BE3B-1A1B2DB121BB}" type="slidenum">
              <a:rPr kumimoji="1" lang="ja-JP" altLang="en-US" smtClean="0"/>
              <a:t>25</a:t>
            </a:fld>
            <a:endParaRPr kumimoji="1" lang="ja-JP" altLang="en-US"/>
          </a:p>
        </p:txBody>
      </p:sp>
    </p:spTree>
    <p:extLst>
      <p:ext uri="{BB962C8B-B14F-4D97-AF65-F5344CB8AC3E}">
        <p14:creationId xmlns:p14="http://schemas.microsoft.com/office/powerpoint/2010/main" val="3976101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C845D-5267-E38C-FA1D-945FBEBCC9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363CF79-B941-3D6F-F38A-CD5AD5B7F2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513C86B-49A6-821A-3F23-50505932E1F1}"/>
              </a:ext>
            </a:extLst>
          </p:cNvPr>
          <p:cNvSpPr>
            <a:spLocks noGrp="1"/>
          </p:cNvSpPr>
          <p:nvPr>
            <p:ph type="body" idx="1"/>
          </p:nvPr>
        </p:nvSpPr>
        <p:spPr/>
        <p:txBody>
          <a:bodyPr/>
          <a:lstStyle/>
          <a:p>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For the first of the selected tasks, /No.35, /the task is /to output a result /based on a recursive(</a:t>
            </a: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リクァーシブ</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 function /that computes</a:t>
            </a: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（コンピューツ）</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 the sum /from m to n.</a:t>
            </a:r>
          </a:p>
          <a:p>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The reason /for selecting this Task //is that /</a:t>
            </a:r>
            <a:r>
              <a:rPr kumimoji="1" lang="en-US" altLang="ja-JP" sz="1000" u="sng" dirty="0">
                <a:effectLst/>
                <a:latin typeface="Times New Roman" panose="02020603050405020304" pitchFamily="18" charset="0"/>
                <a:ea typeface="ＭＳ 明朝" panose="02020609040205080304" pitchFamily="49" charset="-128"/>
                <a:cs typeface="Times New Roman" panose="02020603050405020304" pitchFamily="18" charset="0"/>
              </a:rPr>
              <a:t>multiple(</a:t>
            </a:r>
            <a:r>
              <a:rPr kumimoji="1" lang="ja-JP" altLang="en-US" sz="1000" u="sng">
                <a:effectLst/>
                <a:latin typeface="Times New Roman" panose="02020603050405020304" pitchFamily="18" charset="0"/>
                <a:ea typeface="ＭＳ 明朝" panose="02020609040205080304" pitchFamily="49" charset="-128"/>
                <a:cs typeface="Times New Roman" panose="02020603050405020304" pitchFamily="18" charset="0"/>
              </a:rPr>
              <a:t>マルティポル</a:t>
            </a:r>
            <a:r>
              <a:rPr kumimoji="1" lang="en-US" altLang="ja-JP" sz="1000" u="sng" dirty="0">
                <a:effectLst/>
                <a:latin typeface="Times New Roman" panose="02020603050405020304" pitchFamily="18" charset="0"/>
                <a:ea typeface="ＭＳ 明朝" panose="02020609040205080304" pitchFamily="49" charset="-128"/>
                <a:cs typeface="Times New Roman" panose="02020603050405020304" pitchFamily="18" charset="0"/>
              </a:rPr>
              <a:t>) coding methods /are expected</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 /including a method /using a recursive function and a method /using a numerical</a:t>
            </a: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（ニューメリカル）</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 sequence formula. </a:t>
            </a:r>
          </a:p>
          <a:p>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And /we considered that /</a:t>
            </a:r>
            <a:r>
              <a:rPr kumimoji="1" lang="en-US" altLang="ja-JP" sz="1000" u="sng" dirty="0">
                <a:effectLst/>
                <a:latin typeface="Times New Roman" panose="02020603050405020304" pitchFamily="18" charset="0"/>
                <a:ea typeface="ＭＳ 明朝" panose="02020609040205080304" pitchFamily="49" charset="-128"/>
                <a:cs typeface="Times New Roman" panose="02020603050405020304" pitchFamily="18" charset="0"/>
              </a:rPr>
              <a:t>errors are generated /in each of</a:t>
            </a:r>
            <a:r>
              <a:rPr kumimoji="1" lang="ja-JP" altLang="en-US" sz="1000" u="sng">
                <a:effectLst/>
                <a:latin typeface="Times New Roman" panose="02020603050405020304" pitchFamily="18" charset="0"/>
                <a:ea typeface="ＭＳ 明朝" panose="02020609040205080304" pitchFamily="49" charset="-128"/>
                <a:cs typeface="Times New Roman" panose="02020603050405020304" pitchFamily="18" charset="0"/>
              </a:rPr>
              <a:t>（イニーチオブ）</a:t>
            </a:r>
            <a:r>
              <a:rPr kumimoji="1" lang="en-US" altLang="ja-JP" sz="1000" u="sng" dirty="0">
                <a:effectLst/>
                <a:latin typeface="Times New Roman" panose="02020603050405020304" pitchFamily="18" charset="0"/>
                <a:ea typeface="ＭＳ 明朝" panose="02020609040205080304" pitchFamily="49" charset="-128"/>
                <a:cs typeface="Times New Roman" panose="02020603050405020304" pitchFamily="18" charset="0"/>
              </a:rPr>
              <a:t> these methods.</a:t>
            </a:r>
          </a:p>
          <a:p>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選出した課題の一つ目である課題</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35</a:t>
            </a: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番に関して</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課題内容は、</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m</a:t>
            </a: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から</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n</a:t>
            </a: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までの総和をを求める再帰関数をもとに、結果を出力させるものになっています。</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この課題を選出した理由としましては、漸化式の考え方で再帰関数を用いた解法と、数列の公式を用いた解法など、</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複数の解法が予想され、またそれぞれの解法で、エラーが発生していると考えたからです。</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C1F79CC3-74B0-5308-0638-DFD3A250AE20}"/>
              </a:ext>
            </a:extLst>
          </p:cNvPr>
          <p:cNvSpPr>
            <a:spLocks noGrp="1"/>
          </p:cNvSpPr>
          <p:nvPr>
            <p:ph type="sldNum" sz="quarter" idx="5"/>
          </p:nvPr>
        </p:nvSpPr>
        <p:spPr/>
        <p:txBody>
          <a:bodyPr/>
          <a:lstStyle/>
          <a:p>
            <a:fld id="{431B5641-775C-FF47-BE3B-1A1B2DB121BB}" type="slidenum">
              <a:rPr kumimoji="1" lang="ja-JP" altLang="en-US" smtClean="0"/>
              <a:t>26</a:t>
            </a:fld>
            <a:endParaRPr kumimoji="1" lang="ja-JP" altLang="en-US"/>
          </a:p>
        </p:txBody>
      </p:sp>
    </p:spTree>
    <p:extLst>
      <p:ext uri="{BB962C8B-B14F-4D97-AF65-F5344CB8AC3E}">
        <p14:creationId xmlns:p14="http://schemas.microsoft.com/office/powerpoint/2010/main" val="191990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B44B9-5EDD-7FC2-AB9F-AF33113432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8BA50AE-2D8C-8CED-17A0-9F77DBAC03A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681D52E-6A23-8186-8355-4DEE4BF8CFF0}"/>
              </a:ext>
            </a:extLst>
          </p:cNvPr>
          <p:cNvSpPr>
            <a:spLocks noGrp="1"/>
          </p:cNvSpPr>
          <p:nvPr>
            <p:ph type="body" idx="1"/>
          </p:nvPr>
        </p:nvSpPr>
        <p:spPr/>
        <p:txBody>
          <a:bodyPr/>
          <a:lstStyle/>
          <a:p>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Here’s the </a:t>
            </a:r>
            <a:r>
              <a:rPr kumimoji="1" lang="en-US" altLang="ja-JP" sz="1000" b="1" u="sng" dirty="0">
                <a:effectLst/>
                <a:latin typeface="Times New Roman" panose="02020603050405020304" pitchFamily="18" charset="0"/>
                <a:ea typeface="ＭＳ 明朝" panose="02020609040205080304" pitchFamily="49" charset="-128"/>
                <a:cs typeface="Times New Roman" panose="02020603050405020304" pitchFamily="18" charset="0"/>
              </a:rPr>
              <a:t>den</a:t>
            </a:r>
            <a:r>
              <a:rPr kumimoji="1" lang="en-US" altLang="ja-JP" sz="1000" b="0" u="sng" dirty="0">
                <a:effectLst/>
                <a:latin typeface="Times New Roman" panose="02020603050405020304" pitchFamily="18" charset="0"/>
                <a:ea typeface="ＭＳ 明朝" panose="02020609040205080304" pitchFamily="49" charset="-128"/>
                <a:cs typeface="Times New Roman" panose="02020603050405020304" pitchFamily="18" charset="0"/>
              </a:rPr>
              <a:t>drogram</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 /for task 35.</a:t>
            </a:r>
          </a:p>
          <a:p>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We performed a /validation /</a:t>
            </a:r>
            <a:r>
              <a:rPr kumimoji="1" lang="en-US" altLang="ja-JP" sz="1000" u="sng" dirty="0">
                <a:effectLst/>
                <a:latin typeface="Times New Roman" panose="02020603050405020304" pitchFamily="18" charset="0"/>
                <a:ea typeface="ＭＳ 明朝" panose="02020609040205080304" pitchFamily="49" charset="-128"/>
                <a:cs typeface="Times New Roman" panose="02020603050405020304" pitchFamily="18" charset="0"/>
              </a:rPr>
              <a:t>to determine the appropriate threshold.</a:t>
            </a:r>
          </a:p>
          <a:p>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When the threshold was set to 20, /the clusters were divided /into 4.</a:t>
            </a:r>
          </a:p>
          <a:p>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I’ll analyze /and explain </a:t>
            </a:r>
            <a:r>
              <a:rPr kumimoji="1" lang="en-US" altLang="ja-JP" sz="1000" u="none" dirty="0">
                <a:effectLst/>
                <a:latin typeface="Times New Roman" panose="02020603050405020304" pitchFamily="18" charset="0"/>
                <a:ea typeface="ＭＳ 明朝" panose="02020609040205080304" pitchFamily="49" charset="-128"/>
                <a:cs typeface="Times New Roman" panose="02020603050405020304" pitchFamily="18" charset="0"/>
              </a:rPr>
              <a:t>the </a:t>
            </a:r>
            <a:r>
              <a:rPr lang="en" altLang="ja-JP" sz="1000" u="none" dirty="0"/>
              <a:t>features </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/of the formed clusters.</a:t>
            </a:r>
          </a:p>
          <a:p>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こちらは課題</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35</a:t>
            </a: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ばんのデンドログラムです。</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適切な閾値を決定するために検証を行なった。</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閾値を</a:t>
            </a:r>
            <a:r>
              <a:rPr kumimoji="1" lang="en-US" altLang="ja-JP" sz="1000" dirty="0"/>
              <a:t>20</a:t>
            </a:r>
            <a:r>
              <a:rPr kumimoji="1" lang="ja-JP" altLang="en-US" sz="1000"/>
              <a:t>とした時、今回、クラスタは</a:t>
            </a:r>
            <a:r>
              <a:rPr kumimoji="1" lang="en-US" altLang="ja-JP" sz="1000" dirty="0"/>
              <a:t>4</a:t>
            </a:r>
            <a:r>
              <a:rPr kumimoji="1" lang="ja-JP" altLang="en-US" sz="1000"/>
              <a:t>つ形成されました。</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形成されたクラスタの特徴を分析して説明いたします。</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F3ACB7B5-F01B-64FB-DA17-39DFCF02D16F}"/>
              </a:ext>
            </a:extLst>
          </p:cNvPr>
          <p:cNvSpPr>
            <a:spLocks noGrp="1"/>
          </p:cNvSpPr>
          <p:nvPr>
            <p:ph type="sldNum" sz="quarter" idx="5"/>
          </p:nvPr>
        </p:nvSpPr>
        <p:spPr/>
        <p:txBody>
          <a:bodyPr/>
          <a:lstStyle/>
          <a:p>
            <a:fld id="{431B5641-775C-FF47-BE3B-1A1B2DB121BB}" type="slidenum">
              <a:rPr kumimoji="1" lang="ja-JP" altLang="en-US" smtClean="0"/>
              <a:t>27</a:t>
            </a:fld>
            <a:endParaRPr kumimoji="1" lang="ja-JP" altLang="en-US"/>
          </a:p>
        </p:txBody>
      </p:sp>
    </p:spTree>
    <p:extLst>
      <p:ext uri="{BB962C8B-B14F-4D97-AF65-F5344CB8AC3E}">
        <p14:creationId xmlns:p14="http://schemas.microsoft.com/office/powerpoint/2010/main" val="3719362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A8028-922F-7F84-8427-F13E5F163A9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FC1519B-842D-95B6-92B8-E16EF3944D8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410657-EE3B-D78E-03BD-C417ABEEB396}"/>
              </a:ext>
            </a:extLst>
          </p:cNvPr>
          <p:cNvSpPr>
            <a:spLocks noGrp="1"/>
          </p:cNvSpPr>
          <p:nvPr>
            <p:ph type="body" idx="1"/>
          </p:nvPr>
        </p:nvSpPr>
        <p:spPr/>
        <p:txBody>
          <a:bodyPr/>
          <a:lstStyle/>
          <a:p>
            <a:r>
              <a:rPr kumimoji="1" lang="en-US" altLang="ja-JP" sz="1000" dirty="0"/>
              <a:t>In the first cluster, /coding methods were grouped /that used a recursive functions /such as “the sum from ‘m’/ to ‘n-1’ (</a:t>
            </a:r>
            <a:r>
              <a:rPr kumimoji="1" lang="ja-JP" altLang="en-US" sz="1000"/>
              <a:t>エネェスワン</a:t>
            </a:r>
            <a:r>
              <a:rPr kumimoji="1" lang="en-US" altLang="ja-JP" sz="1000" dirty="0"/>
              <a:t>)’+ n" /to calculate the sum from 'm' to 'n'. </a:t>
            </a:r>
          </a:p>
          <a:p>
            <a:r>
              <a:rPr kumimoji="1" lang="en-US" altLang="ja-JP" sz="1000" dirty="0"/>
              <a:t>Next, /in the second cluster, /coding methods were grouped /that took the difference /between</a:t>
            </a:r>
            <a:r>
              <a:rPr kumimoji="1" lang="ja-JP" altLang="en-US" sz="1000"/>
              <a:t>（ビッツウィーン）</a:t>
            </a:r>
            <a:r>
              <a:rPr kumimoji="1" lang="en-US" altLang="ja-JP" sz="1000" dirty="0"/>
              <a:t> each sum, /such as/ “sum of n – sum of m-1(</a:t>
            </a:r>
            <a:r>
              <a:rPr kumimoji="1" lang="ja-JP" altLang="en-US" sz="1000"/>
              <a:t>エムェスワン</a:t>
            </a:r>
            <a:r>
              <a:rPr kumimoji="1" lang="en-US" altLang="ja-JP" sz="1000" dirty="0"/>
              <a:t>", /to calculate the sum /from 'm' to 'n'. </a:t>
            </a:r>
          </a:p>
          <a:p>
            <a:r>
              <a:rPr kumimoji="1" lang="en-US" altLang="ja-JP" sz="1000" dirty="0"/>
              <a:t>In the third cluster, /coding methods were like those in the second cluster, /but /the number of created functions was different.(</a:t>
            </a:r>
            <a:r>
              <a:rPr kumimoji="1" lang="ja-JP" altLang="en-US" sz="1000"/>
              <a:t>ディッフェント</a:t>
            </a:r>
            <a:r>
              <a:rPr kumimoji="1" lang="en-US" altLang="ja-JP" sz="1000" dirty="0"/>
              <a:t>)</a:t>
            </a:r>
          </a:p>
          <a:p>
            <a:r>
              <a:rPr kumimoji="1" lang="en-US" altLang="ja-JP" sz="1000" dirty="0"/>
              <a:t>In the fourth cluster, /source codes with errors in the processing of recursive functions /were grouped. </a:t>
            </a:r>
          </a:p>
          <a:p>
            <a:r>
              <a:rPr kumimoji="1" lang="en-US" altLang="ja-JP" sz="1000" dirty="0"/>
              <a:t>From this, /it was found that /with a threshold of 20, //a certain</a:t>
            </a:r>
            <a:r>
              <a:rPr kumimoji="1" lang="ja-JP" altLang="en-US" sz="1000"/>
              <a:t>（サーテン）</a:t>
            </a:r>
            <a:r>
              <a:rPr kumimoji="1" lang="en-US" altLang="ja-JP" sz="1000" dirty="0"/>
              <a:t> level of classification was achieved /for each coding method. </a:t>
            </a:r>
          </a:p>
          <a:p>
            <a:r>
              <a:rPr kumimoji="1" lang="en-US" altLang="ja-JP" sz="1000" dirty="0"/>
              <a:t>However, /this did not lead to</a:t>
            </a:r>
            <a:r>
              <a:rPr kumimoji="1" lang="ja-JP" altLang="en-US" sz="1000"/>
              <a:t>（ディドナットリートゥー）</a:t>
            </a:r>
            <a:r>
              <a:rPr kumimoji="1" lang="en-US" altLang="ja-JP" sz="1000" dirty="0"/>
              <a:t> identifying logic errors /in detail. </a:t>
            </a:r>
          </a:p>
          <a:p>
            <a:r>
              <a:rPr kumimoji="1" lang="en-US" altLang="ja-JP" sz="1000" dirty="0"/>
              <a:t>Therefore, /we decided to /further reduce the threshold /to conduct a more detailed analysis. </a:t>
            </a:r>
          </a:p>
          <a:p>
            <a:endParaRPr kumimoji="1" lang="en-US" altLang="ja-JP" sz="1000" dirty="0"/>
          </a:p>
          <a:p>
            <a:r>
              <a:rPr kumimoji="1" lang="ja-JP" altLang="en-US" sz="1000"/>
              <a:t>まず、クラスタ</a:t>
            </a:r>
            <a:r>
              <a:rPr kumimoji="1" lang="en-US" altLang="ja-JP" sz="1000" dirty="0"/>
              <a:t>1</a:t>
            </a:r>
            <a:r>
              <a:rPr kumimoji="1" lang="ja-JP" altLang="en-US" sz="1000"/>
              <a:t>は、</a:t>
            </a:r>
            <a:r>
              <a:rPr kumimoji="1" lang="en-US" altLang="ja-JP" sz="1000" dirty="0"/>
              <a:t>m</a:t>
            </a:r>
            <a:r>
              <a:rPr kumimoji="1" lang="ja-JP" altLang="en-US" sz="1000"/>
              <a:t>から</a:t>
            </a:r>
            <a:r>
              <a:rPr kumimoji="1" lang="en-US" altLang="ja-JP" sz="1000" dirty="0"/>
              <a:t>n</a:t>
            </a:r>
            <a:r>
              <a:rPr kumimoji="1" lang="ja-JP" altLang="en-US" sz="1000"/>
              <a:t>までの総和を漸化式を用いるような解法でまとまっていました。</a:t>
            </a:r>
            <a:endParaRPr kumimoji="1" lang="en-US" altLang="ja-JP" sz="1000" dirty="0"/>
          </a:p>
          <a:p>
            <a:r>
              <a:rPr kumimoji="1" lang="ja-JP" altLang="en-US" sz="1000"/>
              <a:t>また、クラスタ</a:t>
            </a:r>
            <a:r>
              <a:rPr kumimoji="1" lang="en-US" altLang="ja-JP" sz="1000" dirty="0"/>
              <a:t>2</a:t>
            </a:r>
            <a:r>
              <a:rPr kumimoji="1" lang="ja-JP" altLang="en-US" sz="1000"/>
              <a:t>では</a:t>
            </a:r>
            <a:r>
              <a:rPr kumimoji="1" lang="en-US" altLang="ja-JP" sz="1000" dirty="0"/>
              <a:t>1</a:t>
            </a:r>
            <a:r>
              <a:rPr kumimoji="1" lang="ja-JP" altLang="en-US" sz="1000"/>
              <a:t>から</a:t>
            </a:r>
            <a:r>
              <a:rPr kumimoji="1" lang="en-US" altLang="ja-JP" sz="1000" dirty="0"/>
              <a:t>m</a:t>
            </a:r>
            <a:r>
              <a:rPr kumimoji="1" lang="ja-JP" altLang="en-US" sz="1000"/>
              <a:t>までの総和と</a:t>
            </a:r>
            <a:r>
              <a:rPr kumimoji="1" lang="en-US" altLang="ja-JP" sz="1000" dirty="0"/>
              <a:t>1</a:t>
            </a:r>
            <a:r>
              <a:rPr kumimoji="1" lang="ja-JP" altLang="en-US" sz="1000"/>
              <a:t>から</a:t>
            </a:r>
            <a:r>
              <a:rPr kumimoji="1" lang="en-US" altLang="ja-JP" sz="1000" dirty="0"/>
              <a:t>n</a:t>
            </a:r>
            <a:r>
              <a:rPr kumimoji="1" lang="ja-JP" altLang="en-US" sz="1000"/>
              <a:t>までの総和の差をとった解法がまとまっていました。</a:t>
            </a:r>
            <a:endParaRPr kumimoji="1" lang="en-US" altLang="ja-JP" sz="1000" dirty="0"/>
          </a:p>
          <a:p>
            <a:r>
              <a:rPr kumimoji="1" lang="ja-JP" altLang="en-US" sz="1000"/>
              <a:t>次にクラスタ</a:t>
            </a:r>
            <a:r>
              <a:rPr kumimoji="1" lang="en-US" altLang="ja-JP" sz="1000" dirty="0"/>
              <a:t>3</a:t>
            </a:r>
            <a:r>
              <a:rPr kumimoji="1" lang="ja-JP" altLang="en-US" sz="1000"/>
              <a:t>では、クラスタ</a:t>
            </a:r>
            <a:r>
              <a:rPr kumimoji="1" lang="en-US" altLang="ja-JP" sz="1000" dirty="0"/>
              <a:t>2</a:t>
            </a:r>
            <a:r>
              <a:rPr kumimoji="1" lang="ja-JP" altLang="en-US" sz="1000"/>
              <a:t>と同様に総和の差をとった解法がまとまっていましたが、使用している再帰関数の数が違うといった特徴がありました。</a:t>
            </a:r>
            <a:endParaRPr kumimoji="1" lang="en-US" altLang="ja-JP" sz="1000" dirty="0"/>
          </a:p>
          <a:p>
            <a:r>
              <a:rPr kumimoji="1" lang="ja-JP" altLang="en-US" sz="1000"/>
              <a:t>最後にクラスタ</a:t>
            </a:r>
            <a:r>
              <a:rPr kumimoji="1" lang="en-US" altLang="ja-JP" sz="1000" dirty="0"/>
              <a:t>4</a:t>
            </a:r>
            <a:r>
              <a:rPr kumimoji="1" lang="ja-JP" altLang="en-US" sz="1000"/>
              <a:t>は、再帰関数内で再帰が適切に行えていないコードがまとまっていました。</a:t>
            </a:r>
            <a:endParaRPr kumimoji="1" lang="en-US" altLang="ja-JP" sz="1000" dirty="0"/>
          </a:p>
          <a:p>
            <a:r>
              <a:rPr kumimoji="1" lang="ja-JP" altLang="en-US" sz="1000"/>
              <a:t>このことから、閾値</a:t>
            </a:r>
            <a:r>
              <a:rPr kumimoji="1" lang="en-US" altLang="ja-JP" sz="1000" dirty="0"/>
              <a:t>20</a:t>
            </a:r>
            <a:r>
              <a:rPr kumimoji="1" lang="ja-JP" altLang="en-US" sz="1000"/>
              <a:t>において解法別に分類できることが示唆されました。</a:t>
            </a:r>
            <a:endParaRPr kumimoji="1" lang="en-US" altLang="ja-JP" sz="1000" dirty="0"/>
          </a:p>
          <a:p>
            <a:r>
              <a:rPr kumimoji="1" lang="ja-JP" altLang="en-US" sz="1000"/>
              <a:t>しかし、まだこれだけでは</a:t>
            </a:r>
            <a:r>
              <a:rPr lang="ja-JP" altLang="ja-JP" sz="1000">
                <a:effectLst/>
                <a:latin typeface="Times New Roman" panose="02020603050405020304" pitchFamily="18" charset="0"/>
                <a:ea typeface="ＭＳ 明朝" panose="02020609040205080304" pitchFamily="49" charset="-128"/>
                <a:cs typeface="Times New Roman" panose="02020603050405020304" pitchFamily="18" charset="0"/>
              </a:rPr>
              <a:t>細かい論理エラーの推定までには結びつかないため</a:t>
            </a:r>
            <a:r>
              <a:rPr lang="en-US" altLang="ja-JP" sz="1000" dirty="0">
                <a:effectLst/>
                <a:latin typeface="Times New Roman" panose="02020603050405020304" pitchFamily="18" charset="0"/>
                <a:ea typeface="ＭＳ 明朝" panose="02020609040205080304" pitchFamily="49" charset="-128"/>
              </a:rPr>
              <a:t>, </a:t>
            </a:r>
            <a:r>
              <a:rPr lang="ja-JP" altLang="ja-JP" sz="1000">
                <a:effectLst/>
                <a:latin typeface="Times New Roman" panose="02020603050405020304" pitchFamily="18" charset="0"/>
                <a:ea typeface="ＭＳ 明朝" panose="02020609040205080304" pitchFamily="49" charset="-128"/>
                <a:cs typeface="Times New Roman" panose="02020603050405020304" pitchFamily="18" charset="0"/>
              </a:rPr>
              <a:t>さらに閾値を小さくすることで</a:t>
            </a:r>
            <a:r>
              <a:rPr lang="en-US" altLang="ja-JP" sz="1000" dirty="0">
                <a:effectLst/>
                <a:latin typeface="Times New Roman" panose="02020603050405020304" pitchFamily="18" charset="0"/>
                <a:ea typeface="ＭＳ 明朝" panose="02020609040205080304" pitchFamily="49" charset="-128"/>
              </a:rPr>
              <a:t>, </a:t>
            </a:r>
            <a:r>
              <a:rPr lang="ja-JP" altLang="ja-JP" sz="1000">
                <a:effectLst/>
                <a:latin typeface="Times New Roman" panose="02020603050405020304" pitchFamily="18" charset="0"/>
                <a:ea typeface="ＭＳ 明朝" panose="02020609040205080304" pitchFamily="49" charset="-128"/>
                <a:cs typeface="Times New Roman" panose="02020603050405020304" pitchFamily="18" charset="0"/>
              </a:rPr>
              <a:t>より細かい分析を行</a:t>
            </a:r>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いました。</a:t>
            </a:r>
            <a:endPar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8A8F22EC-7F95-7BEB-73BE-337183A861E6}"/>
              </a:ext>
            </a:extLst>
          </p:cNvPr>
          <p:cNvSpPr>
            <a:spLocks noGrp="1"/>
          </p:cNvSpPr>
          <p:nvPr>
            <p:ph type="sldNum" sz="quarter" idx="5"/>
          </p:nvPr>
        </p:nvSpPr>
        <p:spPr/>
        <p:txBody>
          <a:bodyPr/>
          <a:lstStyle/>
          <a:p>
            <a:fld id="{431B5641-775C-FF47-BE3B-1A1B2DB121BB}" type="slidenum">
              <a:rPr kumimoji="1" lang="ja-JP" altLang="en-US" smtClean="0"/>
              <a:t>28</a:t>
            </a:fld>
            <a:endParaRPr kumimoji="1" lang="ja-JP" altLang="en-US"/>
          </a:p>
        </p:txBody>
      </p:sp>
    </p:spTree>
    <p:extLst>
      <p:ext uri="{BB962C8B-B14F-4D97-AF65-F5344CB8AC3E}">
        <p14:creationId xmlns:p14="http://schemas.microsoft.com/office/powerpoint/2010/main" val="2751571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79B10-DFB9-5BCB-48A8-096639D07E0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1576C24-991B-4817-17D6-7B7F6B8B2AB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7E70C60-EBAA-B3FC-864F-5EA8A43B1596}"/>
              </a:ext>
            </a:extLst>
          </p:cNvPr>
          <p:cNvSpPr>
            <a:spLocks noGrp="1"/>
          </p:cNvSpPr>
          <p:nvPr>
            <p:ph type="body" idx="1"/>
          </p:nvPr>
        </p:nvSpPr>
        <p:spPr/>
        <p:txBody>
          <a:bodyPr/>
          <a:lstStyle/>
          <a:p>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Here is the </a:t>
            </a:r>
            <a:r>
              <a:rPr kumimoji="1" lang="en-US" altLang="ja-JP" sz="1000" b="1" u="sng" dirty="0">
                <a:effectLst/>
                <a:latin typeface="Times New Roman" panose="02020603050405020304" pitchFamily="18" charset="0"/>
                <a:ea typeface="ＭＳ 明朝" panose="02020609040205080304" pitchFamily="49" charset="-128"/>
                <a:cs typeface="Times New Roman" panose="02020603050405020304" pitchFamily="18" charset="0"/>
              </a:rPr>
              <a:t>den</a:t>
            </a:r>
            <a:r>
              <a:rPr kumimoji="1" lang="en-US" altLang="ja-JP" sz="1000" b="0" u="sng" dirty="0">
                <a:effectLst/>
                <a:latin typeface="Times New Roman" panose="02020603050405020304" pitchFamily="18" charset="0"/>
                <a:ea typeface="ＭＳ 明朝" panose="02020609040205080304" pitchFamily="49" charset="-128"/>
                <a:cs typeface="Times New Roman" panose="02020603050405020304" pitchFamily="18" charset="0"/>
              </a:rPr>
              <a:t>drogram</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 /for task 35 /from earlier.</a:t>
            </a:r>
          </a:p>
          <a:p>
            <a:r>
              <a:rPr lang="en-US" altLang="ja-JP" sz="1000" dirty="0">
                <a:effectLst/>
                <a:latin typeface="Times New Roman" panose="02020603050405020304" pitchFamily="18" charset="0"/>
                <a:ea typeface="游明朝" panose="02020400000000000000" pitchFamily="18" charset="-128"/>
              </a:rPr>
              <a:t>Next, /the threshold was set to 12. </a:t>
            </a:r>
          </a:p>
          <a:p>
            <a:r>
              <a:rPr lang="en-US" altLang="ja-JP" sz="1000" dirty="0">
                <a:effectLst/>
                <a:latin typeface="Times New Roman" panose="02020603050405020304" pitchFamily="18" charset="0"/>
                <a:ea typeface="游明朝" panose="02020400000000000000" pitchFamily="18" charset="-128"/>
              </a:rPr>
              <a:t>At this threshold, /the clusters were divided /into 6.</a:t>
            </a:r>
          </a:p>
          <a:p>
            <a:r>
              <a:rPr lang="en-US" altLang="ja-JP" sz="1000" dirty="0">
                <a:effectLst/>
                <a:latin typeface="Times New Roman" panose="02020603050405020304" pitchFamily="18" charset="0"/>
                <a:ea typeface="游明朝" panose="02020400000000000000" pitchFamily="18" charset="-128"/>
              </a:rPr>
              <a:t>It was found that /the first cluster /at the threshold of 20 /was further divided into 2. </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I’ll analyze and explain the </a:t>
            </a:r>
            <a:r>
              <a:rPr lang="en" altLang="ja-JP" sz="1000" dirty="0"/>
              <a:t>features</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 /of the formed clusters.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こちらは先ほどの課題</a:t>
            </a:r>
            <a: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35</a:t>
            </a: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ばんのデンドログラムです。</a:t>
            </a:r>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閾値を</a:t>
            </a:r>
            <a:r>
              <a:rPr kumimoji="1" lang="en-US" altLang="ja-JP" sz="1000" dirty="0"/>
              <a:t>12</a:t>
            </a:r>
            <a:r>
              <a:rPr kumimoji="1" lang="ja-JP" altLang="en-US" sz="1000"/>
              <a:t>とした時、閾値</a:t>
            </a:r>
            <a:r>
              <a:rPr kumimoji="1" lang="en-US" altLang="ja-JP" sz="1000" dirty="0"/>
              <a:t>20</a:t>
            </a:r>
            <a:r>
              <a:rPr kumimoji="1" lang="ja-JP" altLang="en-US" sz="1000"/>
              <a:t>の時のクラスタ</a:t>
            </a:r>
            <a:r>
              <a:rPr kumimoji="1" lang="en-US" altLang="ja-JP" sz="1000" dirty="0"/>
              <a:t>1</a:t>
            </a:r>
            <a:r>
              <a:rPr kumimoji="1" lang="ja-JP" altLang="en-US" sz="1000"/>
              <a:t>はさらに二つに分かれます。</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形成されたクラスタの特徴を分析して説明いたします。</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A78B0932-E73B-F7E4-7A19-704158122814}"/>
              </a:ext>
            </a:extLst>
          </p:cNvPr>
          <p:cNvSpPr>
            <a:spLocks noGrp="1"/>
          </p:cNvSpPr>
          <p:nvPr>
            <p:ph type="sldNum" sz="quarter" idx="5"/>
          </p:nvPr>
        </p:nvSpPr>
        <p:spPr/>
        <p:txBody>
          <a:bodyPr/>
          <a:lstStyle/>
          <a:p>
            <a:fld id="{431B5641-775C-FF47-BE3B-1A1B2DB121BB}" type="slidenum">
              <a:rPr kumimoji="1" lang="ja-JP" altLang="en-US" smtClean="0"/>
              <a:t>29</a:t>
            </a:fld>
            <a:endParaRPr kumimoji="1" lang="ja-JP" altLang="en-US"/>
          </a:p>
        </p:txBody>
      </p:sp>
    </p:spTree>
    <p:extLst>
      <p:ext uri="{BB962C8B-B14F-4D97-AF65-F5344CB8AC3E}">
        <p14:creationId xmlns:p14="http://schemas.microsoft.com/office/powerpoint/2010/main" val="156360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34C6C-8D29-CF95-15C6-0C131D7550A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431C39-4A82-FEE1-AEBD-4005E2A93EE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65954C-3564-67E4-FC16-205925BCFC05}"/>
              </a:ext>
            </a:extLst>
          </p:cNvPr>
          <p:cNvSpPr>
            <a:spLocks noGrp="1"/>
          </p:cNvSpPr>
          <p:nvPr>
            <p:ph type="body" idx="1"/>
          </p:nvPr>
        </p:nvSpPr>
        <p:spPr/>
        <p:txBody>
          <a:bodyPr/>
          <a:lstStyle/>
          <a:p>
            <a:r>
              <a:rPr lang="en" altLang="ja-JP" sz="1000" dirty="0"/>
              <a:t>In recent years, /we've seen a / significant increase / in programming-exercise-classes / across educational-institutions. </a:t>
            </a:r>
          </a:p>
          <a:p>
            <a:r>
              <a:rPr lang="en" altLang="ja-JP" sz="1000" dirty="0"/>
              <a:t>This growth / has led to </a:t>
            </a:r>
            <a:r>
              <a:rPr lang="en-US" altLang="ja-JP" sz="1000" dirty="0"/>
              <a:t>/ </a:t>
            </a:r>
            <a:r>
              <a:rPr lang="en" altLang="ja-JP" sz="1000" dirty="0"/>
              <a:t>an increasing need / for </a:t>
            </a:r>
            <a:r>
              <a:rPr lang="en" altLang="ja-JP" sz="1000" u="sng" dirty="0"/>
              <a:t>effective-learning-support</a:t>
            </a:r>
            <a:r>
              <a:rPr lang="en" altLang="ja-JP" sz="1000" dirty="0"/>
              <a:t> / in programming-education.</a:t>
            </a:r>
          </a:p>
          <a:p>
            <a:r>
              <a:rPr lang="en" altLang="ja-JP" sz="1000" dirty="0"/>
              <a:t>It's crucial / to understand that in programming, / we encounter / </a:t>
            </a:r>
            <a:r>
              <a:rPr lang="en" altLang="ja-JP" sz="1000" u="sng" dirty="0"/>
              <a:t>two main types</a:t>
            </a:r>
            <a:r>
              <a:rPr lang="en" altLang="ja-JP" sz="1000" dirty="0"/>
              <a:t> of errors: // </a:t>
            </a:r>
            <a:r>
              <a:rPr lang="en" altLang="ja-JP" sz="1000" b="1" u="sng" dirty="0"/>
              <a:t>gra</a:t>
            </a:r>
            <a:r>
              <a:rPr lang="en" altLang="ja-JP" sz="1000" u="sng" dirty="0"/>
              <a:t>mmar errors</a:t>
            </a:r>
            <a:r>
              <a:rPr lang="en" altLang="ja-JP" sz="1000" dirty="0"/>
              <a:t>, / which are essentially compilation errors, // and </a:t>
            </a:r>
            <a:r>
              <a:rPr lang="en" altLang="ja-JP" sz="1000" u="sng" dirty="0"/>
              <a:t>logic errors</a:t>
            </a:r>
            <a:r>
              <a:rPr lang="en" altLang="ja-JP" sz="1000" dirty="0"/>
              <a:t>,/  which are not expressed / as compilation errors. </a:t>
            </a:r>
          </a:p>
          <a:p>
            <a:r>
              <a:rPr lang="en" altLang="ja-JP" sz="1000" dirty="0"/>
              <a:t>This distinction / is fundamental / to our study. </a:t>
            </a:r>
          </a:p>
          <a:p>
            <a:endParaRPr kumimoji="1" lang="en-US" altLang="ja-JP" sz="1000" dirty="0"/>
          </a:p>
          <a:p>
            <a:r>
              <a:rPr lang="ja-JP" altLang="en-US" sz="1000"/>
              <a:t>近年、教育機関でのプログラミング演習授業が大幅に増加しています。</a:t>
            </a:r>
            <a:endParaRPr lang="en-US" altLang="ja-JP" sz="1000" dirty="0"/>
          </a:p>
          <a:p>
            <a:r>
              <a:rPr lang="ja-JP" altLang="en-US" sz="1000"/>
              <a:t>この成長に伴い、プログラミング教育における効果的な学習支援の必要性が高まっています。</a:t>
            </a:r>
          </a:p>
          <a:p>
            <a:r>
              <a:rPr lang="ja-JP" altLang="en-US" sz="1000"/>
              <a:t>プログラミングには、文法エラー（コンパイルエラー）と論理エラー（コンパイルエラーとして表現されないもの）という</a:t>
            </a:r>
            <a:r>
              <a:rPr lang="en-US" altLang="ja-JP" sz="1000" dirty="0"/>
              <a:t>2</a:t>
            </a:r>
            <a:r>
              <a:rPr lang="ja-JP" altLang="en-US" sz="1000"/>
              <a:t>種類の主要なエラーがあることを理解することが重要です。</a:t>
            </a:r>
            <a:endParaRPr lang="en-US" altLang="ja-JP" sz="1000" dirty="0"/>
          </a:p>
          <a:p>
            <a:r>
              <a:rPr lang="ja-JP" altLang="en-US" sz="1000"/>
              <a:t>この区別は我々の研究の基礎となっています。</a:t>
            </a:r>
          </a:p>
          <a:p>
            <a:endParaRPr kumimoji="1" lang="ja-JP" altLang="en-US" sz="1000"/>
          </a:p>
        </p:txBody>
      </p:sp>
      <p:sp>
        <p:nvSpPr>
          <p:cNvPr id="4" name="スライド番号プレースホルダー 3">
            <a:extLst>
              <a:ext uri="{FF2B5EF4-FFF2-40B4-BE49-F238E27FC236}">
                <a16:creationId xmlns:a16="http://schemas.microsoft.com/office/drawing/2014/main" id="{6B558842-FC28-86C2-0B84-485F454349E0}"/>
              </a:ext>
            </a:extLst>
          </p:cNvPr>
          <p:cNvSpPr>
            <a:spLocks noGrp="1"/>
          </p:cNvSpPr>
          <p:nvPr>
            <p:ph type="sldNum" sz="quarter" idx="5"/>
          </p:nvPr>
        </p:nvSpPr>
        <p:spPr/>
        <p:txBody>
          <a:bodyPr/>
          <a:lstStyle/>
          <a:p>
            <a:fld id="{431B5641-775C-FF47-BE3B-1A1B2DB121BB}" type="slidenum">
              <a:rPr kumimoji="1" lang="ja-JP" altLang="en-US" smtClean="0"/>
              <a:t>3</a:t>
            </a:fld>
            <a:endParaRPr kumimoji="1" lang="ja-JP" altLang="en-US"/>
          </a:p>
        </p:txBody>
      </p:sp>
    </p:spTree>
    <p:extLst>
      <p:ext uri="{BB962C8B-B14F-4D97-AF65-F5344CB8AC3E}">
        <p14:creationId xmlns:p14="http://schemas.microsoft.com/office/powerpoint/2010/main" val="2849842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9D814-689C-9260-F1FB-05BE3C8515C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7BBBE9D-2B98-DC0F-AD6F-B0C666EE6CB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664463F-E551-ACD8-73F5-A6E15ADE921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sz="1000" dirty="0"/>
              <a:t>All of</a:t>
            </a:r>
            <a:r>
              <a:rPr lang="ja-JP" altLang="en-US" sz="1000"/>
              <a:t>（オーロブ）</a:t>
            </a:r>
            <a:r>
              <a:rPr lang="en" altLang="ja-JP" sz="1000" dirty="0"/>
              <a:t> these sub-clusters /contained methods /with the recursive function, /but they differed in /their specific issues. </a:t>
            </a:r>
            <a:endParaRPr kumimoji="1" lang="en-US" altLang="ja-JP" sz="1000" dirty="0"/>
          </a:p>
          <a:p>
            <a:r>
              <a:rPr kumimoji="1" lang="en-US" altLang="ja-JP" sz="1000" dirty="0"/>
              <a:t>The first group consisted of /source codes //where the condition part of the if statement /for recursive termination was incorrect. </a:t>
            </a:r>
            <a:br>
              <a:rPr kumimoji="1" lang="en-US" altLang="ja-JP" sz="1000" dirty="0"/>
            </a:br>
            <a:r>
              <a:rPr kumimoji="1" lang="en-US" altLang="ja-JP" sz="1000" dirty="0"/>
              <a:t>The second group //where the structure /of the if statement /for re</a:t>
            </a:r>
            <a:r>
              <a:rPr kumimoji="1" lang="en-US" altLang="ja-JP" sz="1000" b="1" dirty="0"/>
              <a:t>cur</a:t>
            </a:r>
            <a:r>
              <a:rPr kumimoji="1" lang="en-US" altLang="ja-JP" sz="1000" dirty="0"/>
              <a:t>sive termination itself was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From this, /it was found that /with a threshold of 12, /a certain level of classification was achieved /for each logic error.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Although reducing the threshold below 12 /was considered, //we were judged /to have already classified /the necessary logic errors somewhat at the threshold of 12.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Therefore, /the appropriate threshold for Task 35 /was set to 12.</a:t>
            </a: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sz="1000" dirty="0"/>
            </a:br>
            <a:r>
              <a:rPr kumimoji="1" lang="ja-JP" altLang="en-US" sz="1000"/>
              <a:t>形成されたどちらのクラスタも漸化式を用いた解法になっていますが、以下の違いが見られました。</a:t>
            </a:r>
            <a:br>
              <a:rPr kumimoji="1" lang="en-US" altLang="ja-JP" sz="1000" dirty="0"/>
            </a:br>
            <a:r>
              <a:rPr lang="ja-JP" altLang="en-US" sz="1000"/>
              <a:t>最初のグループは、再帰終了のための</a:t>
            </a:r>
            <a:r>
              <a:rPr lang="en" altLang="ja-JP" sz="1000" dirty="0"/>
              <a:t>if</a:t>
            </a:r>
            <a:r>
              <a:rPr lang="ja-JP" altLang="en-US" sz="1000"/>
              <a:t>文の条件部分が間違っているソースコードで構成されていました。第二のグループは、再帰終了のための</a:t>
            </a:r>
            <a:r>
              <a:rPr lang="en" altLang="ja-JP" sz="1000" dirty="0"/>
              <a:t>if</a:t>
            </a:r>
            <a:r>
              <a:rPr lang="ja-JP" altLang="en-US" sz="1000"/>
              <a:t>文の構造自体が間違っているソースコードで構成されていました。</a:t>
            </a:r>
            <a:endParaRPr kumimoji="1" lang="en-US" altLang="ja-JP" sz="1000" dirty="0"/>
          </a:p>
          <a:p>
            <a:r>
              <a:rPr kumimoji="1" lang="ja-JP" altLang="en-US" sz="1000"/>
              <a:t>このことから、閾値をさらに小さくすることで、解法別の分類をさらに論理エラー別の分類をすることができました。</a:t>
            </a:r>
            <a:endParaRPr kumimoji="1" lang="en-US" altLang="ja-JP" sz="1000" dirty="0"/>
          </a:p>
          <a:p>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閾値を</a:t>
            </a:r>
            <a:r>
              <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12</a:t>
            </a:r>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よりも下げることも検討しましたが、すでに必要な論理エラーをある程度分析できていると判断しました。</a:t>
            </a:r>
            <a:endPar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したがって、課題</a:t>
            </a:r>
            <a:r>
              <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35</a:t>
            </a:r>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の適切な閾値は</a:t>
            </a:r>
            <a:r>
              <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12</a:t>
            </a:r>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に設定しました。</a:t>
            </a:r>
            <a:endPar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a:t>
            </a:r>
            <a:r>
              <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18:30</a:t>
            </a:r>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a:t>
            </a:r>
            <a:endPar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（課題</a:t>
            </a:r>
            <a:r>
              <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35</a:t>
            </a:r>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だけで急ぎめで</a:t>
            </a:r>
            <a:r>
              <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t>5</a:t>
            </a:r>
            <a:r>
              <a:rPr lang="ja-JP" altLang="en-US" sz="1000">
                <a:effectLst/>
                <a:latin typeface="Times New Roman" panose="02020603050405020304" pitchFamily="18" charset="0"/>
                <a:ea typeface="ＭＳ 明朝" panose="02020609040205080304" pitchFamily="49" charset="-128"/>
                <a:cs typeface="Times New Roman" panose="02020603050405020304" pitchFamily="18" charset="0"/>
              </a:rPr>
              <a:t>分かかる）</a:t>
            </a:r>
            <a:endParaRPr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E75D7980-2AAA-44C6-C95F-3C109B7D85F1}"/>
              </a:ext>
            </a:extLst>
          </p:cNvPr>
          <p:cNvSpPr>
            <a:spLocks noGrp="1"/>
          </p:cNvSpPr>
          <p:nvPr>
            <p:ph type="sldNum" sz="quarter" idx="5"/>
          </p:nvPr>
        </p:nvSpPr>
        <p:spPr/>
        <p:txBody>
          <a:bodyPr/>
          <a:lstStyle/>
          <a:p>
            <a:fld id="{431B5641-775C-FF47-BE3B-1A1B2DB121BB}" type="slidenum">
              <a:rPr kumimoji="1" lang="ja-JP" altLang="en-US" smtClean="0"/>
              <a:t>30</a:t>
            </a:fld>
            <a:endParaRPr kumimoji="1" lang="ja-JP" altLang="en-US"/>
          </a:p>
        </p:txBody>
      </p:sp>
    </p:spTree>
    <p:extLst>
      <p:ext uri="{BB962C8B-B14F-4D97-AF65-F5344CB8AC3E}">
        <p14:creationId xmlns:p14="http://schemas.microsoft.com/office/powerpoint/2010/main" val="1522630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11206-F6E8-AA5E-A18F-4BFE9598B57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758AF41-A9B5-F622-CEEA-7B7E230CC9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AF92D47-57E9-2FE4-9ED5-4C5D06D4C76E}"/>
              </a:ext>
            </a:extLst>
          </p:cNvPr>
          <p:cNvSpPr>
            <a:spLocks noGrp="1"/>
          </p:cNvSpPr>
          <p:nvPr>
            <p:ph type="body" idx="1"/>
          </p:nvPr>
        </p:nvSpPr>
        <p:spPr/>
        <p:txBody>
          <a:bodyPr/>
          <a:lstStyle/>
          <a:p>
            <a:r>
              <a:rPr lang="en" altLang="ja-JP" sz="1000" dirty="0"/>
              <a:t>Now, //let's move on /to Task 43.</a:t>
            </a:r>
          </a:p>
          <a:p>
            <a:r>
              <a:rPr lang="en" altLang="ja-JP" sz="1000" dirty="0"/>
              <a:t>Task 43 requires students /to input an </a:t>
            </a:r>
            <a:r>
              <a:rPr lang="en" altLang="ja-JP" sz="1000" b="1" dirty="0"/>
              <a:t>in</a:t>
            </a:r>
            <a:r>
              <a:rPr lang="en" altLang="ja-JP" sz="1000" dirty="0"/>
              <a:t>teger value</a:t>
            </a:r>
            <a:r>
              <a:rPr lang="ja-JP" altLang="en-US" sz="1000"/>
              <a:t>（アニンテジャー）</a:t>
            </a:r>
            <a:r>
              <a:rPr lang="en" altLang="ja-JP" sz="1000" dirty="0"/>
              <a:t> /and use a recursive function /to output the value /in reverse order /followed by the original order.</a:t>
            </a:r>
          </a:p>
          <a:p>
            <a:r>
              <a:rPr lang="en" altLang="ja-JP" sz="1000" dirty="0"/>
              <a:t>The expected coding method involves /outputting the least</a:t>
            </a:r>
            <a:r>
              <a:rPr lang="ja-JP" altLang="en-US" sz="1000"/>
              <a:t>（リースと）</a:t>
            </a:r>
            <a:r>
              <a:rPr lang="en" altLang="ja-JP" sz="1000" dirty="0"/>
              <a:t> significant digit first,/ then recursively</a:t>
            </a:r>
            <a:r>
              <a:rPr lang="ja-JP" altLang="en-US" sz="1000"/>
              <a:t>（リクァーシヴェリー）</a:t>
            </a:r>
            <a:r>
              <a:rPr lang="en" altLang="ja-JP" sz="1000" dirty="0"/>
              <a:t> processing the remaining </a:t>
            </a:r>
            <a:r>
              <a:rPr lang="en" altLang="ja-JP" sz="1000" b="1" dirty="0"/>
              <a:t>in</a:t>
            </a:r>
            <a:r>
              <a:rPr lang="en" altLang="ja-JP" sz="1000" dirty="0"/>
              <a:t>teger value with the least significant digit re</a:t>
            </a:r>
            <a:r>
              <a:rPr lang="en" altLang="ja-JP" sz="1000" b="1" dirty="0"/>
              <a:t>mo</a:t>
            </a:r>
            <a:r>
              <a:rPr lang="en" altLang="ja-JP" sz="1000" dirty="0"/>
              <a:t>ved.</a:t>
            </a:r>
          </a:p>
          <a:p>
            <a:r>
              <a:rPr lang="en" altLang="ja-JP" sz="1000" dirty="0"/>
              <a:t>We selected this task /because /we an</a:t>
            </a:r>
            <a:r>
              <a:rPr lang="en" altLang="ja-JP" sz="1000" b="1" dirty="0"/>
              <a:t>ti</a:t>
            </a:r>
            <a:r>
              <a:rPr lang="en" altLang="ja-JP" sz="1000" dirty="0"/>
              <a:t>cipated</a:t>
            </a:r>
            <a:r>
              <a:rPr lang="ja-JP" altLang="en-US" sz="1000"/>
              <a:t>（アンティシィペイテッド）</a:t>
            </a:r>
            <a:r>
              <a:rPr lang="en" altLang="ja-JP" sz="1000" dirty="0"/>
              <a:t> variations /in the order of operations /within the recursive function /and potential logic errors /in the arguments /passed to the recursive function.</a:t>
            </a:r>
          </a:p>
          <a:p>
            <a:br>
              <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rPr>
            </a:br>
            <a:r>
              <a:rPr lang="ja-JP" altLang="en-US" sz="1000"/>
              <a:t>次に課題</a:t>
            </a:r>
            <a:r>
              <a:rPr lang="en-US" altLang="ja-JP" sz="1000" dirty="0"/>
              <a:t>43</a:t>
            </a:r>
            <a:r>
              <a:rPr lang="ja-JP" altLang="en-US" sz="1000"/>
              <a:t>番に関して説明します。</a:t>
            </a:r>
          </a:p>
          <a:p>
            <a:r>
              <a:rPr lang="ja-JP" altLang="en-US" sz="1000"/>
              <a:t>課題</a:t>
            </a:r>
            <a:r>
              <a:rPr lang="en-US" altLang="ja-JP" sz="1000" dirty="0"/>
              <a:t>43</a:t>
            </a:r>
            <a:r>
              <a:rPr lang="ja-JP" altLang="en-US" sz="1000"/>
              <a:t>番は、入力した整数値を、再帰関数を使用して、逆順にしたものとそのままのものを繋げて出力させるといった内容です。</a:t>
            </a:r>
          </a:p>
          <a:p>
            <a:r>
              <a:rPr lang="ja-JP" altLang="en-US" sz="1000"/>
              <a:t>想定される解法としては、まずは、入力値の最下位桁を出力させて、最下位桁を取り除いた整数値を再帰的に処理をすることが考えられます。</a:t>
            </a:r>
          </a:p>
          <a:p>
            <a:r>
              <a:rPr lang="ja-JP" altLang="en-US" sz="1000"/>
              <a:t>再帰関数内の処理の順序で解法に違いがみられたり、再帰関数へ入れる引数などの箇所で論理エラーが起こると予想したため、この課題を選出いたしました。</a:t>
            </a:r>
          </a:p>
        </p:txBody>
      </p:sp>
      <p:sp>
        <p:nvSpPr>
          <p:cNvPr id="4" name="スライド番号プレースホルダー 3">
            <a:extLst>
              <a:ext uri="{FF2B5EF4-FFF2-40B4-BE49-F238E27FC236}">
                <a16:creationId xmlns:a16="http://schemas.microsoft.com/office/drawing/2014/main" id="{B164588B-04A0-EC26-F809-210EAC8D2C0F}"/>
              </a:ext>
            </a:extLst>
          </p:cNvPr>
          <p:cNvSpPr>
            <a:spLocks noGrp="1"/>
          </p:cNvSpPr>
          <p:nvPr>
            <p:ph type="sldNum" sz="quarter" idx="5"/>
          </p:nvPr>
        </p:nvSpPr>
        <p:spPr/>
        <p:txBody>
          <a:bodyPr/>
          <a:lstStyle/>
          <a:p>
            <a:fld id="{431B5641-775C-FF47-BE3B-1A1B2DB121BB}" type="slidenum">
              <a:rPr kumimoji="1" lang="ja-JP" altLang="en-US" smtClean="0"/>
              <a:t>31</a:t>
            </a:fld>
            <a:endParaRPr kumimoji="1" lang="ja-JP" altLang="en-US"/>
          </a:p>
        </p:txBody>
      </p:sp>
    </p:spTree>
    <p:extLst>
      <p:ext uri="{BB962C8B-B14F-4D97-AF65-F5344CB8AC3E}">
        <p14:creationId xmlns:p14="http://schemas.microsoft.com/office/powerpoint/2010/main" val="4107422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sz="1000" dirty="0"/>
              <a:t>This is the </a:t>
            </a:r>
            <a:r>
              <a:rPr lang="en" altLang="ja-JP" sz="1000" b="1" dirty="0"/>
              <a:t>de</a:t>
            </a:r>
            <a:r>
              <a:rPr lang="en" altLang="ja-JP" sz="1000" dirty="0"/>
              <a:t>ndrogram /for Task 43. </a:t>
            </a:r>
          </a:p>
          <a:p>
            <a:r>
              <a:rPr lang="en" altLang="ja-JP" sz="1000" dirty="0"/>
              <a:t>At a threshold of 40, /the cluster were divided /into 3 clusters.</a:t>
            </a:r>
          </a:p>
          <a:p>
            <a:endParaRPr kumimoji="1" lang="en"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lang="ja-JP" altLang="en-US" sz="1000"/>
              <a:t>課題</a:t>
            </a:r>
            <a:r>
              <a:rPr lang="en-US" altLang="ja-JP" sz="1000" dirty="0"/>
              <a:t>43</a:t>
            </a:r>
            <a:r>
              <a:rPr lang="ja-JP" altLang="en-US" sz="1000"/>
              <a:t>のデンドログラムを見てみましょう。閾値を</a:t>
            </a:r>
            <a:r>
              <a:rPr lang="en-US" altLang="ja-JP" sz="1000" dirty="0"/>
              <a:t>40</a:t>
            </a:r>
            <a:r>
              <a:rPr lang="ja-JP" altLang="en-US" sz="1000"/>
              <a:t>とした時、今回、クラスタは</a:t>
            </a:r>
            <a:r>
              <a:rPr lang="en-US" altLang="ja-JP" sz="1000" dirty="0"/>
              <a:t>3</a:t>
            </a:r>
            <a:r>
              <a:rPr lang="ja-JP" altLang="en-US" sz="1000"/>
              <a:t>つ形成されました。</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32</a:t>
            </a:fld>
            <a:endParaRPr kumimoji="1" lang="ja-JP" altLang="en-US"/>
          </a:p>
        </p:txBody>
      </p:sp>
    </p:spTree>
    <p:extLst>
      <p:ext uri="{BB962C8B-B14F-4D97-AF65-F5344CB8AC3E}">
        <p14:creationId xmlns:p14="http://schemas.microsoft.com/office/powerpoint/2010/main" val="2704196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sz="1000" dirty="0"/>
              <a:t>By analyzing these clusters, /we found a few things:</a:t>
            </a:r>
          </a:p>
          <a:p>
            <a:r>
              <a:rPr lang="en" altLang="ja-JP" sz="1000" dirty="0"/>
              <a:t>Cluster 1 /grouped the methods /where the recursive function was defined /as a void type.</a:t>
            </a:r>
            <a:br>
              <a:rPr lang="en" altLang="ja-JP" sz="1000" dirty="0"/>
            </a:br>
            <a:r>
              <a:rPr lang="en" altLang="ja-JP" sz="1000" dirty="0"/>
              <a:t>Cluster 2 /contained methods /where the recursive function was defined /as an integer type, /so it had a return value.</a:t>
            </a:r>
            <a:br>
              <a:rPr lang="en" altLang="ja-JP" sz="1000" dirty="0"/>
            </a:br>
            <a:r>
              <a:rPr lang="en" altLang="ja-JP" sz="1000" dirty="0"/>
              <a:t>Cluster 3 was made up of codes /where the recursive function wasn’t correctly called /in the main function.</a:t>
            </a:r>
            <a:br>
              <a:rPr lang="en" altLang="ja-JP" sz="1000" dirty="0"/>
            </a:br>
            <a:r>
              <a:rPr lang="en" altLang="ja-JP" sz="1000" dirty="0"/>
              <a:t>From this, /we can see that, /even with a threshold of 40, /we were able to /classify the coding methods.</a:t>
            </a:r>
          </a:p>
          <a:p>
            <a:r>
              <a:rPr lang="en" altLang="ja-JP" sz="1000" dirty="0"/>
              <a:t>However, /to identify more specific logic errors, /we needed to /lower the threshold further.</a:t>
            </a:r>
            <a:br>
              <a:rPr kumimoji="1" lang="en-US" altLang="ja-JP" sz="1000" dirty="0"/>
            </a:br>
            <a:endParaRPr lang="ja-JP" altLang="en-US" sz="1000"/>
          </a:p>
          <a:p>
            <a:r>
              <a:rPr lang="ja-JP" altLang="en-US" sz="1000"/>
              <a:t>これらのクラスタを分析すると、次のことがわかりました：</a:t>
            </a:r>
          </a:p>
          <a:p>
            <a:pPr>
              <a:buFont typeface="Arial" panose="020B0604020202020204" pitchFamily="34" charset="0"/>
              <a:buChar char="•"/>
            </a:pPr>
            <a:r>
              <a:rPr lang="ja-JP" altLang="en-US" sz="1000"/>
              <a:t>クラスタ</a:t>
            </a:r>
            <a:r>
              <a:rPr lang="en-US" altLang="ja-JP" sz="1000" dirty="0"/>
              <a:t>1</a:t>
            </a:r>
            <a:r>
              <a:rPr lang="ja-JP" altLang="en-US" sz="1000"/>
              <a:t>は、再帰関数の返り値が無く、</a:t>
            </a:r>
            <a:r>
              <a:rPr lang="en" altLang="ja-JP" sz="1000" dirty="0"/>
              <a:t>void</a:t>
            </a:r>
            <a:r>
              <a:rPr lang="ja-JP" altLang="en-US" sz="1000"/>
              <a:t>型として定義されている解法でまとまっていました。</a:t>
            </a:r>
          </a:p>
          <a:p>
            <a:pPr>
              <a:buFont typeface="Arial" panose="020B0604020202020204" pitchFamily="34" charset="0"/>
              <a:buChar char="•"/>
            </a:pPr>
            <a:r>
              <a:rPr lang="ja-JP" altLang="en-US" sz="1000"/>
              <a:t>クラスタ</a:t>
            </a:r>
            <a:r>
              <a:rPr lang="en-US" altLang="ja-JP" sz="1000" dirty="0"/>
              <a:t>2</a:t>
            </a:r>
            <a:r>
              <a:rPr lang="ja-JP" altLang="en-US" sz="1000"/>
              <a:t>では、再帰関数の返り値があり、</a:t>
            </a:r>
            <a:r>
              <a:rPr lang="en" altLang="ja-JP" sz="1000" dirty="0"/>
              <a:t>int</a:t>
            </a:r>
            <a:r>
              <a:rPr lang="ja-JP" altLang="en-US" sz="1000"/>
              <a:t>型として定義されている解法でまとまっていました。</a:t>
            </a:r>
          </a:p>
          <a:p>
            <a:pPr>
              <a:buFont typeface="Arial" panose="020B0604020202020204" pitchFamily="34" charset="0"/>
              <a:buChar char="•"/>
            </a:pPr>
            <a:r>
              <a:rPr lang="ja-JP" altLang="en-US" sz="1000"/>
              <a:t>クラスタ</a:t>
            </a:r>
            <a:r>
              <a:rPr lang="en-US" altLang="ja-JP" sz="1000" dirty="0"/>
              <a:t>3</a:t>
            </a:r>
            <a:r>
              <a:rPr lang="ja-JP" altLang="en-US" sz="1000"/>
              <a:t>では、再帰関数が</a:t>
            </a:r>
            <a:r>
              <a:rPr lang="en" altLang="ja-JP" sz="1000" dirty="0"/>
              <a:t>main</a:t>
            </a:r>
            <a:r>
              <a:rPr lang="ja-JP" altLang="en-US" sz="1000"/>
              <a:t>関数で適切に呼び出せていないソースコードがまとまっていることが確認されました。</a:t>
            </a:r>
          </a:p>
          <a:p>
            <a:r>
              <a:rPr lang="ja-JP" altLang="en-US" sz="1000"/>
              <a:t>このことから、閾値</a:t>
            </a:r>
            <a:r>
              <a:rPr lang="en-US" altLang="ja-JP" sz="1000" dirty="0"/>
              <a:t>40</a:t>
            </a:r>
            <a:r>
              <a:rPr lang="ja-JP" altLang="en-US" sz="1000"/>
              <a:t>においても解法別に分類ができました。しかし、より細かい論理エラーを特定するためには、さらに閾値を小さくする必要がありました。</a:t>
            </a:r>
            <a:endParaRPr kumimoji="1" lang="en-US" altLang="ja-JP" sz="1000"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33</a:t>
            </a:fld>
            <a:endParaRPr kumimoji="1" lang="ja-JP" altLang="en-US"/>
          </a:p>
        </p:txBody>
      </p:sp>
    </p:spTree>
    <p:extLst>
      <p:ext uri="{BB962C8B-B14F-4D97-AF65-F5344CB8AC3E}">
        <p14:creationId xmlns:p14="http://schemas.microsoft.com/office/powerpoint/2010/main" val="3401974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sz="1000" dirty="0"/>
              <a:t>At a threshold of 20, /Cluster 1 /from the previous analysis// further divided into /3 sub-clusters. </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閾値を</a:t>
            </a:r>
            <a:r>
              <a:rPr lang="en-US" altLang="ja-JP" sz="1000" dirty="0"/>
              <a:t>20</a:t>
            </a:r>
            <a:r>
              <a:rPr lang="ja-JP" altLang="en-US" sz="1000"/>
              <a:t>とした時、閾値</a:t>
            </a:r>
            <a:r>
              <a:rPr lang="en-US" altLang="ja-JP" sz="1000" dirty="0"/>
              <a:t>40</a:t>
            </a:r>
            <a:r>
              <a:rPr lang="ja-JP" altLang="en-US" sz="1000"/>
              <a:t>の時のクラスタ</a:t>
            </a:r>
            <a:r>
              <a:rPr lang="en-US" altLang="ja-JP" sz="1000" dirty="0"/>
              <a:t>1</a:t>
            </a:r>
            <a:r>
              <a:rPr lang="ja-JP" altLang="en-US" sz="1000"/>
              <a:t>はさらに</a:t>
            </a:r>
            <a:r>
              <a:rPr lang="en-US" altLang="ja-JP" sz="1000" dirty="0"/>
              <a:t>3</a:t>
            </a:r>
            <a:r>
              <a:rPr lang="ja-JP" altLang="en-US" sz="1000"/>
              <a:t>つに分かれます。</a:t>
            </a:r>
            <a:endParaRPr kumimoji="1" lang="en-US" altLang="ja-JP" sz="1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34</a:t>
            </a:fld>
            <a:endParaRPr kumimoji="1" lang="ja-JP" altLang="en-US"/>
          </a:p>
        </p:txBody>
      </p:sp>
    </p:spTree>
    <p:extLst>
      <p:ext uri="{BB962C8B-B14F-4D97-AF65-F5344CB8AC3E}">
        <p14:creationId xmlns:p14="http://schemas.microsoft.com/office/powerpoint/2010/main" val="3483838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sz="1000" dirty="0"/>
              <a:t>All of</a:t>
            </a:r>
            <a:r>
              <a:rPr lang="ja-JP" altLang="en-US" sz="1000"/>
              <a:t>（オーロブ）</a:t>
            </a:r>
            <a:r>
              <a:rPr lang="en" altLang="ja-JP" sz="1000" dirty="0"/>
              <a:t> these sub-clusters /contained methods /with no return value /in the recursive function, /but they differed in /their specific issues. </a:t>
            </a:r>
          </a:p>
          <a:p>
            <a:pPr>
              <a:buFont typeface="Arial" panose="020B0604020202020204" pitchFamily="34" charset="0"/>
              <a:buChar char="•"/>
            </a:pPr>
            <a:r>
              <a:rPr lang="en" altLang="ja-JP" sz="1000" dirty="0"/>
              <a:t>The first sub-cluster /contained methods /with inappropriate overall logic.</a:t>
            </a:r>
          </a:p>
          <a:p>
            <a:pPr>
              <a:buFont typeface="Arial" panose="020B0604020202020204" pitchFamily="34" charset="0"/>
              <a:buChar char="•"/>
            </a:pPr>
            <a:r>
              <a:rPr lang="en" altLang="ja-JP" sz="1000" dirty="0"/>
              <a:t>The second and third sub-clusters /contained methods /with inap</a:t>
            </a:r>
            <a:r>
              <a:rPr lang="en" altLang="ja-JP" sz="1000" b="1" dirty="0"/>
              <a:t>pro</a:t>
            </a:r>
            <a:r>
              <a:rPr lang="en" altLang="ja-JP" sz="1000" dirty="0"/>
              <a:t>priate if-statement structures.</a:t>
            </a:r>
          </a:p>
          <a:p>
            <a:r>
              <a:rPr lang="en" altLang="ja-JP" sz="1000" dirty="0"/>
              <a:t>This analysis demonstrates that /for Task 43, /we were able to classify solutions /not only by their coding method/but also</a:t>
            </a:r>
            <a:r>
              <a:rPr lang="ja-JP" altLang="en-US" sz="1000"/>
              <a:t>（バッロソウ）</a:t>
            </a:r>
            <a:r>
              <a:rPr lang="en" altLang="ja-JP" sz="1000" dirty="0"/>
              <a:t> /by specific types of logic errors.</a:t>
            </a:r>
          </a:p>
          <a:p>
            <a:endParaRPr kumimoji="1" lang="en-US" altLang="ja-JP" sz="1000" dirty="0"/>
          </a:p>
          <a:p>
            <a:r>
              <a:rPr lang="ja-JP" altLang="en-US" sz="1000"/>
              <a:t>これらのサブクラスタはすべて再帰関数の返り値がない解法になっていますが、以下のような違いがありました：</a:t>
            </a:r>
          </a:p>
          <a:p>
            <a:pPr>
              <a:buFont typeface="Arial" panose="020B0604020202020204" pitchFamily="34" charset="0"/>
              <a:buChar char="•"/>
            </a:pPr>
            <a:r>
              <a:rPr lang="ja-JP" altLang="en-US" sz="1000"/>
              <a:t>一つ目のサブクラスタはプログラムの解法が不適切なものがまとまっていました。</a:t>
            </a:r>
          </a:p>
          <a:p>
            <a:pPr>
              <a:buFont typeface="Arial" panose="020B0604020202020204" pitchFamily="34" charset="0"/>
              <a:buChar char="•"/>
            </a:pPr>
            <a:r>
              <a:rPr lang="ja-JP" altLang="en-US" sz="1000"/>
              <a:t>二つ目と三つ目のサブクラスタは</a:t>
            </a:r>
            <a:r>
              <a:rPr lang="en" altLang="ja-JP" sz="1000" dirty="0"/>
              <a:t>if</a:t>
            </a:r>
            <a:r>
              <a:rPr lang="ja-JP" altLang="en-US" sz="1000"/>
              <a:t>文の構造が不適切なものがまとまっていました。</a:t>
            </a:r>
          </a:p>
          <a:p>
            <a:r>
              <a:rPr lang="ja-JP" altLang="en-US" sz="1000"/>
              <a:t>このことから、課題</a:t>
            </a:r>
            <a:r>
              <a:rPr lang="en-US" altLang="ja-JP" sz="1000" dirty="0"/>
              <a:t>43</a:t>
            </a:r>
            <a:r>
              <a:rPr lang="ja-JP" altLang="en-US" sz="1000"/>
              <a:t>においても、解法別の論理エラー別の分類をすることができました。</a:t>
            </a: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35</a:t>
            </a:fld>
            <a:endParaRPr kumimoji="1" lang="ja-JP" altLang="en-US"/>
          </a:p>
        </p:txBody>
      </p:sp>
    </p:spTree>
    <p:extLst>
      <p:ext uri="{BB962C8B-B14F-4D97-AF65-F5344CB8AC3E}">
        <p14:creationId xmlns:p14="http://schemas.microsoft.com/office/powerpoint/2010/main" val="1726950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D387B-DC6A-601B-D1ED-56A37E6FBE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2FAA02-C2AC-7490-B931-339BD1D9F0B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0D8AB9C-AB8C-9171-A8E8-F2C9CF4CBD4E}"/>
              </a:ext>
            </a:extLst>
          </p:cNvPr>
          <p:cNvSpPr>
            <a:spLocks noGrp="1"/>
          </p:cNvSpPr>
          <p:nvPr>
            <p:ph type="body" idx="1"/>
          </p:nvPr>
        </p:nvSpPr>
        <p:spPr/>
        <p:txBody>
          <a:bodyPr/>
          <a:lstStyle/>
          <a:p>
            <a:r>
              <a:rPr lang="en" altLang="ja-JP" sz="1000" dirty="0"/>
              <a:t>For Task 73, /students were required /to create a program /that converts an input </a:t>
            </a:r>
            <a:r>
              <a:rPr lang="en" altLang="ja-JP" sz="1000" b="1" dirty="0"/>
              <a:t>in</a:t>
            </a:r>
            <a:r>
              <a:rPr lang="en" altLang="ja-JP" sz="1000" dirty="0"/>
              <a:t>teger /to its binary representation. </a:t>
            </a:r>
          </a:p>
          <a:p>
            <a:r>
              <a:rPr lang="en" altLang="ja-JP" sz="1000" dirty="0"/>
              <a:t>Unfortunately,</a:t>
            </a:r>
            <a:r>
              <a:rPr lang="ja-JP" altLang="en-US" sz="1000"/>
              <a:t>（アンフォーチュネイッリー）</a:t>
            </a:r>
            <a:r>
              <a:rPr lang="en" altLang="ja-JP" sz="1000" dirty="0"/>
              <a:t> we encountered difficulties /in creating a dataset for this task /due to sig</a:t>
            </a:r>
            <a:r>
              <a:rPr lang="en" altLang="ja-JP" sz="1000" b="1" dirty="0"/>
              <a:t>ni</a:t>
            </a:r>
            <a:r>
              <a:rPr lang="en" altLang="ja-JP" sz="1000" dirty="0"/>
              <a:t>ficant variations /in the source codes /and a high number of codes per person. </a:t>
            </a:r>
          </a:p>
          <a:p>
            <a:r>
              <a:rPr lang="en" altLang="ja-JP" sz="1000" dirty="0"/>
              <a:t>This highlights /a limitation of our current method /when dealing with /highly</a:t>
            </a:r>
            <a:r>
              <a:rPr lang="ja-JP" altLang="en-US" sz="1000"/>
              <a:t>（ハイッリー）</a:t>
            </a:r>
            <a:r>
              <a:rPr lang="en" altLang="ja-JP" sz="1000" dirty="0"/>
              <a:t> diverse coding approaches.</a:t>
            </a:r>
          </a:p>
          <a:p>
            <a:endParaRPr lang="en-US" altLang="ja-JP" sz="1000" dirty="0"/>
          </a:p>
          <a:p>
            <a:r>
              <a:rPr lang="ja-JP" altLang="en-US" sz="1000"/>
              <a:t>課題</a:t>
            </a:r>
            <a:r>
              <a:rPr lang="en-US" altLang="ja-JP" sz="1000" dirty="0"/>
              <a:t>73</a:t>
            </a:r>
            <a:r>
              <a:rPr lang="ja-JP" altLang="en-US" sz="1000"/>
              <a:t>では、学生は入力された整数を</a:t>
            </a:r>
            <a:r>
              <a:rPr lang="en-US" altLang="ja-JP" sz="1000" dirty="0"/>
              <a:t>2</a:t>
            </a:r>
            <a:r>
              <a:rPr lang="ja-JP" altLang="en-US" sz="1000"/>
              <a:t>進表現に変換するプログラムを作成する必要がありました。</a:t>
            </a:r>
            <a:endParaRPr lang="en-US" altLang="ja-JP" sz="1000" dirty="0"/>
          </a:p>
          <a:p>
            <a:r>
              <a:rPr lang="ja-JP" altLang="en-US" sz="1000"/>
              <a:t>しかし、ソースコードの大きな変動と一人当たりのコード数の多さにより、この課題のデータセット作成に困難が生じました。</a:t>
            </a:r>
            <a:endParaRPr lang="en-US" altLang="ja-JP" sz="1000" dirty="0"/>
          </a:p>
          <a:p>
            <a:r>
              <a:rPr lang="ja-JP" altLang="en-US" sz="1000"/>
              <a:t>これは、非常に多様なコーディングアプローチを扱う際の現在の手法の限界を浮き彫りにしています。</a:t>
            </a:r>
          </a:p>
        </p:txBody>
      </p:sp>
      <p:sp>
        <p:nvSpPr>
          <p:cNvPr id="4" name="スライド番号プレースホルダー 3">
            <a:extLst>
              <a:ext uri="{FF2B5EF4-FFF2-40B4-BE49-F238E27FC236}">
                <a16:creationId xmlns:a16="http://schemas.microsoft.com/office/drawing/2014/main" id="{68D7A2C5-9CFF-20E8-B4D7-D67E38F99DAE}"/>
              </a:ext>
            </a:extLst>
          </p:cNvPr>
          <p:cNvSpPr>
            <a:spLocks noGrp="1"/>
          </p:cNvSpPr>
          <p:nvPr>
            <p:ph type="sldNum" sz="quarter" idx="5"/>
          </p:nvPr>
        </p:nvSpPr>
        <p:spPr/>
        <p:txBody>
          <a:bodyPr/>
          <a:lstStyle/>
          <a:p>
            <a:fld id="{431B5641-775C-FF47-BE3B-1A1B2DB121BB}" type="slidenum">
              <a:rPr kumimoji="1" lang="ja-JP" altLang="en-US" smtClean="0"/>
              <a:t>36</a:t>
            </a:fld>
            <a:endParaRPr kumimoji="1" lang="ja-JP" altLang="en-US"/>
          </a:p>
        </p:txBody>
      </p:sp>
    </p:spTree>
    <p:extLst>
      <p:ext uri="{BB962C8B-B14F-4D97-AF65-F5344CB8AC3E}">
        <p14:creationId xmlns:p14="http://schemas.microsoft.com/office/powerpoint/2010/main" val="3206940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EEDB9-CB37-073B-E7B5-72BCF782398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F5C461E-AB90-59A5-9995-10D65F93A23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4920C31-8638-D4CA-373D-7DA77D57B7D0}"/>
              </a:ext>
            </a:extLst>
          </p:cNvPr>
          <p:cNvSpPr>
            <a:spLocks noGrp="1"/>
          </p:cNvSpPr>
          <p:nvPr>
            <p:ph type="body" idx="1"/>
          </p:nvPr>
        </p:nvSpPr>
        <p:spPr/>
        <p:txBody>
          <a:bodyPr/>
          <a:lstStyle/>
          <a:p>
            <a:r>
              <a:rPr lang="en" altLang="ja-JP" sz="1000" dirty="0"/>
              <a:t>Our results show /varying performance /across different tasks. </a:t>
            </a:r>
          </a:p>
          <a:p>
            <a:r>
              <a:rPr lang="en" altLang="ja-JP" sz="1000" dirty="0"/>
              <a:t>For Task 35, /we achieved a pre</a:t>
            </a:r>
            <a:r>
              <a:rPr lang="en" altLang="ja-JP" sz="1000" b="1" dirty="0"/>
              <a:t>ci</a:t>
            </a:r>
            <a:r>
              <a:rPr lang="en" altLang="ja-JP" sz="1000" dirty="0"/>
              <a:t>sion(</a:t>
            </a:r>
            <a:r>
              <a:rPr lang="ja-JP" altLang="en-US" sz="1000"/>
              <a:t>プレシジョン</a:t>
            </a:r>
            <a:r>
              <a:rPr lang="en" altLang="ja-JP" sz="1000" dirty="0"/>
              <a:t>) of 0.67</a:t>
            </a:r>
            <a:r>
              <a:rPr lang="ja-JP" altLang="en-US" sz="1000"/>
              <a:t>（ジィロポイント）</a:t>
            </a:r>
            <a:r>
              <a:rPr lang="en" altLang="ja-JP" sz="1000" dirty="0"/>
              <a:t>, /</a:t>
            </a:r>
            <a:r>
              <a:rPr lang="en" altLang="ja-JP" sz="1000" b="1" dirty="0"/>
              <a:t>re</a:t>
            </a:r>
            <a:r>
              <a:rPr lang="en" altLang="ja-JP" sz="1000" dirty="0"/>
              <a:t>call of 0.72, /and an F1-score of 0.69. </a:t>
            </a:r>
          </a:p>
          <a:p>
            <a:r>
              <a:rPr lang="en" altLang="ja-JP" sz="1000" dirty="0"/>
              <a:t>Task 43 performed /</a:t>
            </a:r>
            <a:r>
              <a:rPr lang="en" altLang="ja-JP" sz="1000" dirty="0">
                <a:solidFill>
                  <a:srgbClr val="FF0000"/>
                </a:solidFill>
                <a:highlight>
                  <a:srgbClr val="FFFF00"/>
                </a:highlight>
              </a:rPr>
              <a:t>exceptionally(</a:t>
            </a:r>
            <a:r>
              <a:rPr lang="ja-JP" altLang="en-US" sz="1000">
                <a:solidFill>
                  <a:srgbClr val="FF0000"/>
                </a:solidFill>
                <a:highlight>
                  <a:srgbClr val="FFFF00"/>
                </a:highlight>
              </a:rPr>
              <a:t>エクセプシェナリー</a:t>
            </a:r>
            <a:r>
              <a:rPr lang="en" altLang="ja-JP" sz="1000" dirty="0">
                <a:solidFill>
                  <a:srgbClr val="FF0000"/>
                </a:solidFill>
                <a:highlight>
                  <a:srgbClr val="FFFF00"/>
                </a:highlight>
              </a:rPr>
              <a:t>)</a:t>
            </a:r>
            <a:r>
              <a:rPr lang="en" altLang="ja-JP" sz="1000" dirty="0"/>
              <a:t> well, with a pre</a:t>
            </a:r>
            <a:r>
              <a:rPr lang="en" altLang="ja-JP" sz="1000" b="1" dirty="0"/>
              <a:t>ci</a:t>
            </a:r>
            <a:r>
              <a:rPr lang="en" altLang="ja-JP" sz="1000" dirty="0"/>
              <a:t>sion of 0.92, /</a:t>
            </a:r>
            <a:r>
              <a:rPr lang="en" altLang="ja-JP" sz="1000" b="1" dirty="0"/>
              <a:t>re</a:t>
            </a:r>
            <a:r>
              <a:rPr lang="en" altLang="ja-JP" sz="1000" dirty="0"/>
              <a:t>call of 0.95, /and an F1-score of 0.93.</a:t>
            </a:r>
          </a:p>
          <a:p>
            <a:r>
              <a:rPr lang="en" altLang="ja-JP" sz="1000" dirty="0"/>
              <a:t>Unfortunately</a:t>
            </a:r>
            <a:r>
              <a:rPr lang="ja-JP" altLang="en-US" sz="1000"/>
              <a:t>（アンフォーチュネイッリー）</a:t>
            </a:r>
            <a:r>
              <a:rPr lang="en" altLang="ja-JP" sz="1000" dirty="0"/>
              <a:t>, /we were unable to create a dataset /for Task 73, /so we don't have results /for this task.</a:t>
            </a:r>
            <a:endParaRPr lang="en-US" altLang="ja-JP" sz="1000" dirty="0"/>
          </a:p>
          <a:p>
            <a:endParaRPr lang="en-US" altLang="ja-JP" sz="1000" dirty="0"/>
          </a:p>
          <a:p>
            <a:r>
              <a:rPr lang="ja-JP" altLang="en-US" sz="1000"/>
              <a:t>結果は課題によって異なるパフォーマンスを示しました。</a:t>
            </a:r>
            <a:endParaRPr lang="en-US" altLang="ja-JP" sz="1000" dirty="0"/>
          </a:p>
          <a:p>
            <a:r>
              <a:rPr lang="ja-JP" altLang="en-US" sz="1000"/>
              <a:t>課題</a:t>
            </a:r>
            <a:r>
              <a:rPr lang="en-US" altLang="ja-JP" sz="1000" dirty="0"/>
              <a:t>35</a:t>
            </a:r>
            <a:r>
              <a:rPr lang="ja-JP" altLang="en-US" sz="1000"/>
              <a:t>では、適合率</a:t>
            </a:r>
            <a:r>
              <a:rPr lang="en-US" altLang="ja-JP" sz="1000" dirty="0"/>
              <a:t>0.67</a:t>
            </a:r>
            <a:r>
              <a:rPr lang="ja-JP" altLang="en-US" sz="1000"/>
              <a:t>、再現率</a:t>
            </a:r>
            <a:r>
              <a:rPr lang="en-US" altLang="ja-JP" sz="1000" dirty="0"/>
              <a:t>0.72</a:t>
            </a:r>
            <a:r>
              <a:rPr lang="ja-JP" altLang="en-US" sz="1000"/>
              <a:t>、</a:t>
            </a:r>
            <a:r>
              <a:rPr lang="en" altLang="ja-JP" sz="1000" dirty="0"/>
              <a:t>F1</a:t>
            </a:r>
            <a:r>
              <a:rPr lang="ja-JP" altLang="en-US" sz="1000"/>
              <a:t>スコア</a:t>
            </a:r>
            <a:r>
              <a:rPr lang="en-US" altLang="ja-JP" sz="1000" dirty="0"/>
              <a:t>0.69</a:t>
            </a:r>
            <a:r>
              <a:rPr lang="ja-JP" altLang="en-US" sz="1000"/>
              <a:t>を達成しました。</a:t>
            </a:r>
            <a:endParaRPr lang="en-US" altLang="ja-JP" sz="1000" dirty="0"/>
          </a:p>
          <a:p>
            <a:r>
              <a:rPr lang="ja-JP" altLang="en-US" sz="1000"/>
              <a:t>課題</a:t>
            </a:r>
            <a:r>
              <a:rPr lang="en-US" altLang="ja-JP" sz="1000" dirty="0"/>
              <a:t>43</a:t>
            </a:r>
            <a:r>
              <a:rPr lang="ja-JP" altLang="en-US" sz="1000"/>
              <a:t>は特に良好な結果を示し、適合率</a:t>
            </a:r>
            <a:r>
              <a:rPr lang="en-US" altLang="ja-JP" sz="1000" dirty="0"/>
              <a:t>0.92</a:t>
            </a:r>
            <a:r>
              <a:rPr lang="ja-JP" altLang="en-US" sz="1000"/>
              <a:t>、再現率</a:t>
            </a:r>
            <a:r>
              <a:rPr lang="en-US" altLang="ja-JP" sz="1000" dirty="0"/>
              <a:t>0.95</a:t>
            </a:r>
            <a:r>
              <a:rPr lang="ja-JP" altLang="en-US" sz="1000"/>
              <a:t>、</a:t>
            </a:r>
            <a:r>
              <a:rPr lang="en" altLang="ja-JP" sz="1000" dirty="0"/>
              <a:t>F1</a:t>
            </a:r>
            <a:r>
              <a:rPr lang="ja-JP" altLang="en-US" sz="1000"/>
              <a:t>スコア</a:t>
            </a:r>
            <a:r>
              <a:rPr lang="en-US" altLang="ja-JP" sz="1000" dirty="0"/>
              <a:t>0.93</a:t>
            </a:r>
            <a:r>
              <a:rPr lang="ja-JP" altLang="en-US" sz="1000"/>
              <a:t>となりました。</a:t>
            </a:r>
          </a:p>
          <a:p>
            <a:r>
              <a:rPr lang="ja-JP" altLang="en-US" sz="1000"/>
              <a:t>残念ながら、課題</a:t>
            </a:r>
            <a:r>
              <a:rPr lang="en-US" altLang="ja-JP" sz="1000" dirty="0"/>
              <a:t>73</a:t>
            </a:r>
            <a:r>
              <a:rPr lang="ja-JP" altLang="en-US" sz="1000"/>
              <a:t>についてはデータセットを作成できなかったため、結果がありません。</a:t>
            </a:r>
          </a:p>
        </p:txBody>
      </p:sp>
      <p:sp>
        <p:nvSpPr>
          <p:cNvPr id="4" name="スライド番号プレースホルダー 3">
            <a:extLst>
              <a:ext uri="{FF2B5EF4-FFF2-40B4-BE49-F238E27FC236}">
                <a16:creationId xmlns:a16="http://schemas.microsoft.com/office/drawing/2014/main" id="{5BBE0136-6CC6-4CEA-98E1-9D0A0465B652}"/>
              </a:ext>
            </a:extLst>
          </p:cNvPr>
          <p:cNvSpPr>
            <a:spLocks noGrp="1"/>
          </p:cNvSpPr>
          <p:nvPr>
            <p:ph type="sldNum" sz="quarter" idx="5"/>
          </p:nvPr>
        </p:nvSpPr>
        <p:spPr/>
        <p:txBody>
          <a:bodyPr/>
          <a:lstStyle/>
          <a:p>
            <a:fld id="{431B5641-775C-FF47-BE3B-1A1B2DB121BB}" type="slidenum">
              <a:rPr kumimoji="1" lang="ja-JP" altLang="en-US" smtClean="0"/>
              <a:t>37</a:t>
            </a:fld>
            <a:endParaRPr kumimoji="1" lang="ja-JP" altLang="en-US"/>
          </a:p>
        </p:txBody>
      </p:sp>
    </p:spTree>
    <p:extLst>
      <p:ext uri="{BB962C8B-B14F-4D97-AF65-F5344CB8AC3E}">
        <p14:creationId xmlns:p14="http://schemas.microsoft.com/office/powerpoint/2010/main" val="3093532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E4CAD-1ADB-2A18-C68F-A2CE3458210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02928F-5CF0-8470-3C90-3F74EDD1278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C1A6581-E2D9-55F5-F676-18F893D4BEDD}"/>
              </a:ext>
            </a:extLst>
          </p:cNvPr>
          <p:cNvSpPr>
            <a:spLocks noGrp="1"/>
          </p:cNvSpPr>
          <p:nvPr>
            <p:ph type="body" idx="1"/>
          </p:nvPr>
        </p:nvSpPr>
        <p:spPr/>
        <p:txBody>
          <a:bodyPr/>
          <a:lstStyle/>
          <a:p>
            <a:r>
              <a:rPr lang="en" altLang="ja-JP" sz="1000" dirty="0"/>
              <a:t>Overall, /our method achieves /about 70% accuracy /in identifying logic errors,// which is a promising result. </a:t>
            </a:r>
          </a:p>
          <a:p>
            <a:r>
              <a:rPr lang="en" altLang="ja-JP" sz="1000" dirty="0"/>
              <a:t>The effectiveness varies</a:t>
            </a:r>
            <a:r>
              <a:rPr lang="ja-JP" altLang="en-US" sz="1000"/>
              <a:t>（ヴァリーズ）</a:t>
            </a:r>
            <a:r>
              <a:rPr lang="en" altLang="ja-JP" sz="1000" dirty="0"/>
              <a:t> /across different tasks, /with some performing /better than others.</a:t>
            </a:r>
          </a:p>
          <a:p>
            <a:r>
              <a:rPr lang="en" altLang="ja-JP" sz="1000" dirty="0"/>
              <a:t>One sig</a:t>
            </a:r>
            <a:r>
              <a:rPr lang="en" altLang="ja-JP" sz="1000" b="1" dirty="0"/>
              <a:t>ni</a:t>
            </a:r>
            <a:r>
              <a:rPr lang="en" altLang="ja-JP" sz="1000" dirty="0"/>
              <a:t>ficant limitation /of our method is /that it cannot be applied to /new programming tasks /without pre-creating datasets. </a:t>
            </a:r>
          </a:p>
          <a:p>
            <a:r>
              <a:rPr lang="en" altLang="ja-JP" sz="1000" dirty="0"/>
              <a:t>This restricts</a:t>
            </a:r>
            <a:r>
              <a:rPr lang="ja-JP" altLang="en-US" sz="1000"/>
              <a:t>（リストリクツ）</a:t>
            </a:r>
            <a:r>
              <a:rPr lang="en" altLang="ja-JP" sz="1000" dirty="0"/>
              <a:t> /its immediate applicability </a:t>
            </a:r>
            <a:r>
              <a:rPr lang="ja-JP" altLang="en-US" sz="1000"/>
              <a:t>（アプリカビリティ）</a:t>
            </a:r>
            <a:r>
              <a:rPr lang="en" altLang="ja-JP" sz="1000" dirty="0"/>
              <a:t>/to a wide range of new problems.</a:t>
            </a:r>
          </a:p>
          <a:p>
            <a:r>
              <a:rPr lang="en" altLang="ja-JP" sz="1000" dirty="0"/>
              <a:t>In conclusion, /while our method shows promise, /there‘s still room /for improvement and further research /to enhance its capabilities /and applicability</a:t>
            </a:r>
            <a:r>
              <a:rPr lang="ja-JP" altLang="en-US" sz="1000"/>
              <a:t>（アプリカビリティ）</a:t>
            </a:r>
            <a:r>
              <a:rPr lang="en" altLang="ja-JP" sz="1000" dirty="0"/>
              <a:t>.</a:t>
            </a:r>
          </a:p>
          <a:p>
            <a:endParaRPr lang="en" altLang="ja-JP" sz="1000" dirty="0"/>
          </a:p>
          <a:p>
            <a:r>
              <a:rPr lang="ja-JP" altLang="en-US" sz="1000"/>
              <a:t>全体として、我々の方法は論理エラーの識別において約</a:t>
            </a:r>
            <a:r>
              <a:rPr lang="en-US" altLang="ja-JP" sz="1000" dirty="0"/>
              <a:t>70%</a:t>
            </a:r>
            <a:r>
              <a:rPr lang="ja-JP" altLang="en-US" sz="1000"/>
              <a:t>の精度を達成しており、これは有望な結果です。</a:t>
            </a:r>
            <a:endParaRPr lang="en-US" altLang="ja-JP" sz="1000" dirty="0"/>
          </a:p>
          <a:p>
            <a:r>
              <a:rPr lang="ja-JP" altLang="en-US" sz="1000"/>
              <a:t>効果は課題によって異なり、一部の課題では他よりも良好なパフォーマンスを示しました。</a:t>
            </a:r>
          </a:p>
          <a:p>
            <a:r>
              <a:rPr lang="ja-JP" altLang="en-US" sz="1000"/>
              <a:t>我々の方法の重要な限界の</a:t>
            </a:r>
            <a:r>
              <a:rPr lang="en-US" altLang="ja-JP" sz="1000" dirty="0"/>
              <a:t>1</a:t>
            </a:r>
            <a:r>
              <a:rPr lang="ja-JP" altLang="en-US" sz="1000"/>
              <a:t>つは、データセットを事前に作成しない限り、新しいプログラミング課題に適用できないことです。</a:t>
            </a:r>
            <a:endParaRPr lang="en-US" altLang="ja-JP" sz="1000" dirty="0"/>
          </a:p>
          <a:p>
            <a:r>
              <a:rPr lang="ja-JP" altLang="en-US" sz="1000"/>
              <a:t>これにより、広範囲の新しい問題への即時的な適用可能性が制限されます。</a:t>
            </a:r>
          </a:p>
          <a:p>
            <a:r>
              <a:rPr lang="ja-JP" altLang="en-US" sz="1000"/>
              <a:t>結論として、我々の方法は有望ですが、その能力と適用可能性を向上させるためにはまだ改善の余地があり、さらなる研究が必要です。</a:t>
            </a:r>
          </a:p>
        </p:txBody>
      </p:sp>
      <p:sp>
        <p:nvSpPr>
          <p:cNvPr id="4" name="スライド番号プレースホルダー 3">
            <a:extLst>
              <a:ext uri="{FF2B5EF4-FFF2-40B4-BE49-F238E27FC236}">
                <a16:creationId xmlns:a16="http://schemas.microsoft.com/office/drawing/2014/main" id="{2A085461-3102-5F0D-91CF-AAD011EB70D7}"/>
              </a:ext>
            </a:extLst>
          </p:cNvPr>
          <p:cNvSpPr>
            <a:spLocks noGrp="1"/>
          </p:cNvSpPr>
          <p:nvPr>
            <p:ph type="sldNum" sz="quarter" idx="5"/>
          </p:nvPr>
        </p:nvSpPr>
        <p:spPr/>
        <p:txBody>
          <a:bodyPr/>
          <a:lstStyle/>
          <a:p>
            <a:fld id="{431B5641-775C-FF47-BE3B-1A1B2DB121BB}" type="slidenum">
              <a:rPr kumimoji="1" lang="ja-JP" altLang="en-US" smtClean="0"/>
              <a:t>38</a:t>
            </a:fld>
            <a:endParaRPr kumimoji="1" lang="ja-JP" altLang="en-US"/>
          </a:p>
        </p:txBody>
      </p:sp>
    </p:spTree>
    <p:extLst>
      <p:ext uri="{BB962C8B-B14F-4D97-AF65-F5344CB8AC3E}">
        <p14:creationId xmlns:p14="http://schemas.microsoft.com/office/powerpoint/2010/main" val="3762982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ACAC5-3588-9CDE-8F72-186EAEBA1DD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D8CB831-D085-DF5C-1D9D-CCF33B78606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F5FB285-61D6-86F3-67FA-B6BD90E48CE6}"/>
              </a:ext>
            </a:extLst>
          </p:cNvPr>
          <p:cNvSpPr>
            <a:spLocks noGrp="1"/>
          </p:cNvSpPr>
          <p:nvPr>
            <p:ph type="body" idx="1"/>
          </p:nvPr>
        </p:nvSpPr>
        <p:spPr/>
        <p:txBody>
          <a:bodyPr/>
          <a:lstStyle/>
          <a:p>
            <a:r>
              <a:rPr lang="en" altLang="ja-JP" sz="1000" dirty="0"/>
              <a:t>Finally, /we come to Chapter 7, /the conclusion of /our study.</a:t>
            </a:r>
          </a:p>
        </p:txBody>
      </p:sp>
      <p:sp>
        <p:nvSpPr>
          <p:cNvPr id="4" name="スライド番号プレースホルダー 3">
            <a:extLst>
              <a:ext uri="{FF2B5EF4-FFF2-40B4-BE49-F238E27FC236}">
                <a16:creationId xmlns:a16="http://schemas.microsoft.com/office/drawing/2014/main" id="{C2D518C3-2CFE-889E-2B2B-ECAE4EA98F96}"/>
              </a:ext>
            </a:extLst>
          </p:cNvPr>
          <p:cNvSpPr>
            <a:spLocks noGrp="1"/>
          </p:cNvSpPr>
          <p:nvPr>
            <p:ph type="sldNum" sz="quarter" idx="5"/>
          </p:nvPr>
        </p:nvSpPr>
        <p:spPr/>
        <p:txBody>
          <a:bodyPr/>
          <a:lstStyle/>
          <a:p>
            <a:fld id="{7CF239BC-1B57-9B45-95DE-B5180934F5C8}" type="slidenum">
              <a:rPr kumimoji="1" lang="ja-JP" altLang="en-US" smtClean="0"/>
              <a:t>39</a:t>
            </a:fld>
            <a:endParaRPr kumimoji="1" lang="ja-JP" altLang="en-US"/>
          </a:p>
        </p:txBody>
      </p:sp>
    </p:spTree>
    <p:extLst>
      <p:ext uri="{BB962C8B-B14F-4D97-AF65-F5344CB8AC3E}">
        <p14:creationId xmlns:p14="http://schemas.microsoft.com/office/powerpoint/2010/main" val="178538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76304-E0C2-A474-73ED-1FCA1E7D119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C135FF1-AAC1-A644-880A-16217877F6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8DF5238-4724-074F-1382-226D169E6080}"/>
              </a:ext>
            </a:extLst>
          </p:cNvPr>
          <p:cNvSpPr>
            <a:spLocks noGrp="1"/>
          </p:cNvSpPr>
          <p:nvPr>
            <p:ph type="body" idx="1"/>
          </p:nvPr>
        </p:nvSpPr>
        <p:spPr/>
        <p:txBody>
          <a:bodyPr/>
          <a:lstStyle/>
          <a:p>
            <a:r>
              <a:rPr lang="en" altLang="ja-JP" sz="1000" u="sng" dirty="0"/>
              <a:t>Now</a:t>
            </a:r>
            <a:r>
              <a:rPr lang="en" altLang="ja-JP" sz="1000" dirty="0"/>
              <a:t>, / let’s take a look at the /</a:t>
            </a:r>
            <a:r>
              <a:rPr lang="en" altLang="ja-JP" sz="1000" u="sng" dirty="0"/>
              <a:t>challenges</a:t>
            </a:r>
            <a:r>
              <a:rPr lang="en" altLang="ja-JP" sz="1000" dirty="0"/>
              <a:t> we face / in programming-</a:t>
            </a:r>
            <a:r>
              <a:rPr lang="en-US" altLang="ja-JP" sz="1000" dirty="0"/>
              <a:t>exercise</a:t>
            </a:r>
            <a:r>
              <a:rPr lang="en" altLang="ja-JP" sz="1000" dirty="0"/>
              <a:t>. </a:t>
            </a:r>
          </a:p>
          <a:p>
            <a:r>
              <a:rPr lang="en" altLang="ja-JP" sz="1000" dirty="0"/>
              <a:t>One of the</a:t>
            </a:r>
            <a:r>
              <a:rPr lang="ja-JP" altLang="en-US" sz="1000"/>
              <a:t>（ワノザ）</a:t>
            </a:r>
            <a:r>
              <a:rPr lang="en" altLang="ja-JP" sz="1000" dirty="0"/>
              <a:t> / main issues / is that / we often have a / </a:t>
            </a:r>
            <a:r>
              <a:rPr lang="en" altLang="ja-JP" sz="1000" u="sng" dirty="0"/>
              <a:t>small number of ins</a:t>
            </a:r>
            <a:r>
              <a:rPr lang="en" altLang="ja-JP" sz="1000" b="1" u="sng" dirty="0"/>
              <a:t>tru</a:t>
            </a:r>
            <a:r>
              <a:rPr lang="en" altLang="ja-JP" sz="1000" u="sng" dirty="0"/>
              <a:t>ctors / supporting a large number of learners. </a:t>
            </a:r>
          </a:p>
          <a:p>
            <a:r>
              <a:rPr lang="en" altLang="ja-JP" sz="1000" dirty="0"/>
              <a:t>This makes it </a:t>
            </a:r>
            <a:r>
              <a:rPr lang="en" altLang="ja-JP" sz="1000" b="1" dirty="0"/>
              <a:t>di</a:t>
            </a:r>
            <a:r>
              <a:rPr lang="en" altLang="ja-JP" sz="1000" dirty="0"/>
              <a:t>fficult /to pro</a:t>
            </a:r>
            <a:r>
              <a:rPr lang="en" altLang="ja-JP" sz="1000" b="1" dirty="0"/>
              <a:t>vi</a:t>
            </a:r>
            <a:r>
              <a:rPr lang="en" altLang="ja-JP" sz="1000" dirty="0"/>
              <a:t>de individual-learning-support. </a:t>
            </a:r>
          </a:p>
          <a:p>
            <a:r>
              <a:rPr lang="en" altLang="ja-JP" sz="1000" dirty="0"/>
              <a:t>Moreover, / </a:t>
            </a:r>
            <a:r>
              <a:rPr lang="en" altLang="ja-JP" sz="1000" u="sng" dirty="0"/>
              <a:t>logic errors / are harder to solve / than grammar errors. </a:t>
            </a:r>
          </a:p>
          <a:p>
            <a:r>
              <a:rPr lang="en" altLang="ja-JP" sz="1000" dirty="0"/>
              <a:t>This is compounded by the fact / that coding methods / vary among learners. </a:t>
            </a:r>
          </a:p>
          <a:p>
            <a:r>
              <a:rPr lang="en" altLang="ja-JP" sz="1000" u="none" dirty="0"/>
              <a:t>These </a:t>
            </a:r>
            <a:r>
              <a:rPr lang="en" altLang="ja-JP" sz="1000" u="sng" dirty="0"/>
              <a:t>challenges </a:t>
            </a:r>
            <a:r>
              <a:rPr lang="en" altLang="ja-JP" sz="1000" dirty="0"/>
              <a:t>/ are the core of the problem / we're addressing. </a:t>
            </a:r>
          </a:p>
          <a:p>
            <a:endParaRPr kumimoji="1" lang="en-US" altLang="ja-JP" sz="1000" dirty="0"/>
          </a:p>
          <a:p>
            <a:r>
              <a:rPr lang="ja-JP" altLang="en-US" sz="1000"/>
              <a:t>では、プログラミング教育で直面している課題を見ていきましょう。</a:t>
            </a:r>
          </a:p>
          <a:p>
            <a:r>
              <a:rPr lang="ja-JP" altLang="en-US" sz="1000"/>
              <a:t>主な問題の</a:t>
            </a:r>
            <a:r>
              <a:rPr lang="en-US" altLang="ja-JP" sz="1000" dirty="0"/>
              <a:t>1</a:t>
            </a:r>
            <a:r>
              <a:rPr lang="ja-JP" altLang="en-US" sz="1000"/>
              <a:t>つは、少数の教授者が多数の学習者を支援しなければならないことです。</a:t>
            </a:r>
            <a:endParaRPr lang="en-US" altLang="ja-JP" sz="1000" dirty="0"/>
          </a:p>
          <a:p>
            <a:r>
              <a:rPr lang="ja-JP" altLang="en-US" sz="1000"/>
              <a:t>これにより、個別の学習支援の提供が困難になっています。</a:t>
            </a:r>
          </a:p>
          <a:p>
            <a:r>
              <a:rPr lang="ja-JP" altLang="en-US" sz="1000"/>
              <a:t>さらに、論理エラーは文法エラーよりも解決が困難です。</a:t>
            </a:r>
            <a:endParaRPr lang="en-US" altLang="ja-JP" sz="1000" dirty="0"/>
          </a:p>
          <a:p>
            <a:r>
              <a:rPr lang="ja-JP" altLang="en-US" sz="1000"/>
              <a:t>これに加えて、学習者ごとにコーディング方法が大きく異なるという事実があります。</a:t>
            </a:r>
          </a:p>
          <a:p>
            <a:r>
              <a:rPr lang="ja-JP" altLang="en-US" sz="1000"/>
              <a:t>これらの課題が、我々の研究で取り組んでいる問題の核心を形成しています。</a:t>
            </a:r>
          </a:p>
          <a:p>
            <a:endParaRPr kumimoji="1" lang="ja-JP" altLang="en-US" sz="1000"/>
          </a:p>
        </p:txBody>
      </p:sp>
      <p:sp>
        <p:nvSpPr>
          <p:cNvPr id="4" name="スライド番号プレースホルダー 3">
            <a:extLst>
              <a:ext uri="{FF2B5EF4-FFF2-40B4-BE49-F238E27FC236}">
                <a16:creationId xmlns:a16="http://schemas.microsoft.com/office/drawing/2014/main" id="{1D5B72F8-FBEA-30C8-01D2-BAEAF463F46C}"/>
              </a:ext>
            </a:extLst>
          </p:cNvPr>
          <p:cNvSpPr>
            <a:spLocks noGrp="1"/>
          </p:cNvSpPr>
          <p:nvPr>
            <p:ph type="sldNum" sz="quarter" idx="5"/>
          </p:nvPr>
        </p:nvSpPr>
        <p:spPr/>
        <p:txBody>
          <a:bodyPr/>
          <a:lstStyle/>
          <a:p>
            <a:fld id="{431B5641-775C-FF47-BE3B-1A1B2DB121BB}" type="slidenum">
              <a:rPr kumimoji="1" lang="ja-JP" altLang="en-US" smtClean="0"/>
              <a:t>4</a:t>
            </a:fld>
            <a:endParaRPr kumimoji="1" lang="ja-JP" altLang="en-US"/>
          </a:p>
        </p:txBody>
      </p:sp>
    </p:spTree>
    <p:extLst>
      <p:ext uri="{BB962C8B-B14F-4D97-AF65-F5344CB8AC3E}">
        <p14:creationId xmlns:p14="http://schemas.microsoft.com/office/powerpoint/2010/main" val="141224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EB09-A4F9-8315-BBAB-A69C8599505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38771B-B647-72B4-61A6-B0965421164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DDE4E8F-35A4-1ABC-34C0-1641AA6EFF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sz="1000" dirty="0"/>
              <a:t>In this study, /we developed a method /for identifying logic errors /in learners' source code. </a:t>
            </a:r>
          </a:p>
          <a:p>
            <a:r>
              <a:rPr lang="en" altLang="ja-JP" sz="1000" dirty="0"/>
              <a:t>Our work provides /a new approach /for instructors /to support learners /during programming practice. </a:t>
            </a:r>
          </a:p>
          <a:p>
            <a:r>
              <a:rPr lang="en" altLang="ja-JP" sz="1000" dirty="0"/>
              <a:t>It en</a:t>
            </a:r>
            <a:r>
              <a:rPr lang="en" altLang="ja-JP" sz="1000" b="1" dirty="0"/>
              <a:t>han</a:t>
            </a:r>
            <a:r>
              <a:rPr lang="en" altLang="ja-JP" sz="1000" dirty="0"/>
              <a:t>ces /understanding /of diverse coding methods /and associated errors. </a:t>
            </a:r>
          </a:p>
          <a:p>
            <a:r>
              <a:rPr lang="en" altLang="ja-JP" sz="1000" dirty="0"/>
              <a:t>This study opens possibilities /for more targeted programming education support.</a:t>
            </a:r>
          </a:p>
          <a:p>
            <a:endParaRPr lang="en"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本研究では、学習者のソースコードにおける論理エラーを特定する手法を開発しました。</a:t>
            </a:r>
            <a:endParaRPr lang="en" altLang="ja-JP" sz="1000" dirty="0"/>
          </a:p>
          <a:p>
            <a:r>
              <a:rPr lang="ja-JP" altLang="en-US" sz="1000"/>
              <a:t>プログラミング演習中の学習者支援に新しいアプローチを提供しました。</a:t>
            </a:r>
            <a:endParaRPr lang="en-US" altLang="ja-JP" sz="1000" dirty="0"/>
          </a:p>
          <a:p>
            <a:r>
              <a:rPr lang="ja-JP" altLang="en-US" sz="1000"/>
              <a:t>多様なコーディング方法と関連するエラーの理解を深めます。</a:t>
            </a:r>
            <a:endParaRPr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t>より的確なプログラミング教育支援の可能性を開きます。</a:t>
            </a:r>
            <a:endParaRPr lang="en" altLang="ja-JP" sz="1000" dirty="0"/>
          </a:p>
        </p:txBody>
      </p:sp>
      <p:sp>
        <p:nvSpPr>
          <p:cNvPr id="4" name="スライド番号プレースホルダー 3">
            <a:extLst>
              <a:ext uri="{FF2B5EF4-FFF2-40B4-BE49-F238E27FC236}">
                <a16:creationId xmlns:a16="http://schemas.microsoft.com/office/drawing/2014/main" id="{BA7E864C-E6DE-8B96-AF08-76946A2569B0}"/>
              </a:ext>
            </a:extLst>
          </p:cNvPr>
          <p:cNvSpPr>
            <a:spLocks noGrp="1"/>
          </p:cNvSpPr>
          <p:nvPr>
            <p:ph type="sldNum" sz="quarter" idx="5"/>
          </p:nvPr>
        </p:nvSpPr>
        <p:spPr/>
        <p:txBody>
          <a:bodyPr/>
          <a:lstStyle/>
          <a:p>
            <a:fld id="{431B5641-775C-FF47-BE3B-1A1B2DB121BB}" type="slidenum">
              <a:rPr kumimoji="1" lang="ja-JP" altLang="en-US" smtClean="0"/>
              <a:t>40</a:t>
            </a:fld>
            <a:endParaRPr kumimoji="1" lang="ja-JP" altLang="en-US"/>
          </a:p>
        </p:txBody>
      </p:sp>
    </p:spTree>
    <p:extLst>
      <p:ext uri="{BB962C8B-B14F-4D97-AF65-F5344CB8AC3E}">
        <p14:creationId xmlns:p14="http://schemas.microsoft.com/office/powerpoint/2010/main" val="1371617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BA5AE-8BD6-5D99-5626-1BEE16954F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21551BC-5941-FE14-3398-48D807E7894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10EBF50-E6C8-03EA-CCBC-1AF35C712899}"/>
              </a:ext>
            </a:extLst>
          </p:cNvPr>
          <p:cNvSpPr>
            <a:spLocks noGrp="1"/>
          </p:cNvSpPr>
          <p:nvPr>
            <p:ph type="body" idx="1"/>
          </p:nvPr>
        </p:nvSpPr>
        <p:spPr/>
        <p:txBody>
          <a:bodyPr/>
          <a:lstStyle/>
          <a:p>
            <a:r>
              <a:rPr lang="en" altLang="ja-JP" sz="1000" dirty="0"/>
              <a:t>However, /our current method requires /pre-created datasets /for each task,/ limiting its applicability</a:t>
            </a:r>
            <a:r>
              <a:rPr lang="ja-JP" altLang="en-US" sz="1000"/>
              <a:t>（アプリキャビリティ）</a:t>
            </a:r>
            <a:r>
              <a:rPr lang="en-US" altLang="ja-JP" sz="1000" dirty="0"/>
              <a:t>/</a:t>
            </a:r>
            <a:r>
              <a:rPr lang="en" altLang="ja-JP" sz="1000" dirty="0"/>
              <a:t> to new problems. </a:t>
            </a:r>
          </a:p>
          <a:p>
            <a:r>
              <a:rPr lang="en" altLang="ja-JP" sz="1000" dirty="0"/>
              <a:t>Future work includes /incorporating program /editing process analysis,// extending the method /to a wider range of tasks,/ and developing a real-time(</a:t>
            </a:r>
            <a:r>
              <a:rPr lang="ja-JP" altLang="en-US" sz="1000"/>
              <a:t>リオゥタイム</a:t>
            </a:r>
            <a:r>
              <a:rPr lang="en" altLang="ja-JP" sz="1000" dirty="0"/>
              <a:t>) support system.</a:t>
            </a:r>
          </a:p>
          <a:p>
            <a:r>
              <a:rPr lang="en" altLang="ja-JP" sz="1000" dirty="0"/>
              <a:t>In conclusion, /while our research has made significant progress, /there's still much to explore /in improving programming education /through automated error identification and support.</a:t>
            </a:r>
          </a:p>
          <a:p>
            <a:r>
              <a:rPr lang="en" altLang="ja-JP" sz="1000" dirty="0"/>
              <a:t>We believe //our work lays a</a:t>
            </a:r>
            <a:r>
              <a:rPr lang="ja-JP" altLang="en-US" sz="1000"/>
              <a:t>（レイザ）</a:t>
            </a:r>
            <a:r>
              <a:rPr lang="en" altLang="ja-JP" sz="1000" dirty="0"/>
              <a:t> /solid foundation /for future advancements</a:t>
            </a:r>
            <a:r>
              <a:rPr lang="ja-JP" altLang="en-US" sz="1000"/>
              <a:t>（アドバンスメンツ）</a:t>
            </a:r>
            <a:r>
              <a:rPr lang="en" altLang="ja-JP" sz="1000" dirty="0"/>
              <a:t> /in this crucial area /of computer science education. </a:t>
            </a:r>
          </a:p>
          <a:p>
            <a:endParaRPr lang="en-US" altLang="ja-JP" sz="1000" dirty="0"/>
          </a:p>
          <a:p>
            <a:r>
              <a:rPr lang="ja-JP" altLang="en-US" sz="1000"/>
              <a:t>しかしながら、現在の手法は各課題に事前作成されたデータセットを必要とし、新しい問題への適用に制限があります。</a:t>
            </a:r>
            <a:endParaRPr lang="en-US" altLang="ja-JP" sz="1000" dirty="0"/>
          </a:p>
          <a:p>
            <a:r>
              <a:rPr lang="ja-JP" altLang="en-US" sz="1000"/>
              <a:t>今後の課題には、プログラム編集プロセスの分析の組み込み、より広範な課題への手法の拡張、リアルタイム支援システムの開発が含まれます。</a:t>
            </a:r>
          </a:p>
          <a:p>
            <a:r>
              <a:rPr lang="ja-JP" altLang="en-US" sz="1000"/>
              <a:t>結論として、我々の研究は大きな進展を遂げましたが、自動化されたエラー特定と支援を通じてプログラミング教育を改善する上で、まだ多くの探求の余地があります。</a:t>
            </a:r>
          </a:p>
          <a:p>
            <a:r>
              <a:rPr lang="ja-JP" altLang="en-US" sz="1000"/>
              <a:t>我々の研究が、コンピュータサイエンス教育のこの重要な分野における将来の進歩のための堅固な基盤を築いたと信じています。</a:t>
            </a:r>
            <a:endParaRPr lang="en-US" altLang="ja-JP" sz="1000" dirty="0"/>
          </a:p>
          <a:p>
            <a:r>
              <a:rPr lang="ja-JP" altLang="en-US" sz="1000"/>
              <a:t>（</a:t>
            </a:r>
            <a:r>
              <a:rPr lang="en-US" altLang="ja-JP" sz="1000" dirty="0"/>
              <a:t>7</a:t>
            </a:r>
            <a:r>
              <a:rPr lang="ja-JP" altLang="en-US" sz="1000"/>
              <a:t>章だけで</a:t>
            </a:r>
            <a:r>
              <a:rPr lang="en-US" altLang="ja-JP" sz="1000" dirty="0"/>
              <a:t>2:30</a:t>
            </a:r>
            <a:r>
              <a:rPr lang="ja-JP" altLang="en-US" sz="1000"/>
              <a:t>くらい）</a:t>
            </a:r>
            <a:endParaRPr lang="en" altLang="ja-JP" sz="1000" dirty="0"/>
          </a:p>
        </p:txBody>
      </p:sp>
      <p:sp>
        <p:nvSpPr>
          <p:cNvPr id="4" name="スライド番号プレースホルダー 3">
            <a:extLst>
              <a:ext uri="{FF2B5EF4-FFF2-40B4-BE49-F238E27FC236}">
                <a16:creationId xmlns:a16="http://schemas.microsoft.com/office/drawing/2014/main" id="{C5A91E36-9859-39D8-A020-A0115B4A5910}"/>
              </a:ext>
            </a:extLst>
          </p:cNvPr>
          <p:cNvSpPr>
            <a:spLocks noGrp="1"/>
          </p:cNvSpPr>
          <p:nvPr>
            <p:ph type="sldNum" sz="quarter" idx="5"/>
          </p:nvPr>
        </p:nvSpPr>
        <p:spPr/>
        <p:txBody>
          <a:bodyPr/>
          <a:lstStyle/>
          <a:p>
            <a:fld id="{431B5641-775C-FF47-BE3B-1A1B2DB121BB}" type="slidenum">
              <a:rPr kumimoji="1" lang="ja-JP" altLang="en-US" smtClean="0"/>
              <a:t>41</a:t>
            </a:fld>
            <a:endParaRPr kumimoji="1" lang="ja-JP" altLang="en-US"/>
          </a:p>
        </p:txBody>
      </p:sp>
    </p:spTree>
    <p:extLst>
      <p:ext uri="{BB962C8B-B14F-4D97-AF65-F5344CB8AC3E}">
        <p14:creationId xmlns:p14="http://schemas.microsoft.com/office/powerpoint/2010/main" val="3135639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F75D1-F870-1A4A-815C-EEE9BB7CF62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C78060-D74C-CE59-B4E9-1A840A007B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FADF7D-F0B3-223B-DDB6-095A2EBF156C}"/>
              </a:ext>
            </a:extLst>
          </p:cNvPr>
          <p:cNvSpPr>
            <a:spLocks noGrp="1"/>
          </p:cNvSpPr>
          <p:nvPr>
            <p:ph type="body" idx="1"/>
          </p:nvPr>
        </p:nvSpPr>
        <p:spPr/>
        <p:txBody>
          <a:bodyPr/>
          <a:lstStyle/>
          <a:p>
            <a:r>
              <a:rPr lang="en" altLang="ja-JP" sz="1000" dirty="0"/>
              <a:t>Thank you for listening</a:t>
            </a:r>
          </a:p>
        </p:txBody>
      </p:sp>
      <p:sp>
        <p:nvSpPr>
          <p:cNvPr id="4" name="スライド番号プレースホルダー 3">
            <a:extLst>
              <a:ext uri="{FF2B5EF4-FFF2-40B4-BE49-F238E27FC236}">
                <a16:creationId xmlns:a16="http://schemas.microsoft.com/office/drawing/2014/main" id="{73DF1C3F-0238-CBB1-EA52-AF9998D7C822}"/>
              </a:ext>
            </a:extLst>
          </p:cNvPr>
          <p:cNvSpPr>
            <a:spLocks noGrp="1"/>
          </p:cNvSpPr>
          <p:nvPr>
            <p:ph type="sldNum" sz="quarter" idx="5"/>
          </p:nvPr>
        </p:nvSpPr>
        <p:spPr/>
        <p:txBody>
          <a:bodyPr/>
          <a:lstStyle/>
          <a:p>
            <a:fld id="{7CF239BC-1B57-9B45-95DE-B5180934F5C8}" type="slidenum">
              <a:rPr kumimoji="1" lang="ja-JP" altLang="en-US" smtClean="0"/>
              <a:t>42</a:t>
            </a:fld>
            <a:endParaRPr kumimoji="1" lang="ja-JP" altLang="en-US"/>
          </a:p>
        </p:txBody>
      </p:sp>
    </p:spTree>
    <p:extLst>
      <p:ext uri="{BB962C8B-B14F-4D97-AF65-F5344CB8AC3E}">
        <p14:creationId xmlns:p14="http://schemas.microsoft.com/office/powerpoint/2010/main" val="1956463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AAF4-7E0C-2B66-59EC-123FBAC551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07B7D4-5B4C-9435-76C9-96AAF795DF2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E8B198E-590D-35FF-B7DB-0C808DECF743}"/>
              </a:ext>
            </a:extLst>
          </p:cNvPr>
          <p:cNvSpPr>
            <a:spLocks noGrp="1"/>
          </p:cNvSpPr>
          <p:nvPr>
            <p:ph type="body" idx="1"/>
          </p:nvPr>
        </p:nvSpPr>
        <p:spPr/>
        <p:txBody>
          <a:bodyPr/>
          <a:lstStyle/>
          <a:p>
            <a:endParaRPr kumimoji="1" lang="ja-JP" altLang="en-US" sz="1000"/>
          </a:p>
        </p:txBody>
      </p:sp>
      <p:sp>
        <p:nvSpPr>
          <p:cNvPr id="4" name="スライド番号プレースホルダー 3">
            <a:extLst>
              <a:ext uri="{FF2B5EF4-FFF2-40B4-BE49-F238E27FC236}">
                <a16:creationId xmlns:a16="http://schemas.microsoft.com/office/drawing/2014/main" id="{BDB0D9A5-E91C-F72F-AC19-BE0B27ACBF77}"/>
              </a:ext>
            </a:extLst>
          </p:cNvPr>
          <p:cNvSpPr>
            <a:spLocks noGrp="1"/>
          </p:cNvSpPr>
          <p:nvPr>
            <p:ph type="sldNum" sz="quarter" idx="5"/>
          </p:nvPr>
        </p:nvSpPr>
        <p:spPr/>
        <p:txBody>
          <a:bodyPr/>
          <a:lstStyle/>
          <a:p>
            <a:fld id="{7CF239BC-1B57-9B45-95DE-B5180934F5C8}" type="slidenum">
              <a:rPr kumimoji="1" lang="ja-JP" altLang="en-US" smtClean="0"/>
              <a:t>43</a:t>
            </a:fld>
            <a:endParaRPr kumimoji="1" lang="ja-JP" altLang="en-US"/>
          </a:p>
        </p:txBody>
      </p:sp>
    </p:spTree>
    <p:extLst>
      <p:ext uri="{BB962C8B-B14F-4D97-AF65-F5344CB8AC3E}">
        <p14:creationId xmlns:p14="http://schemas.microsoft.com/office/powerpoint/2010/main" val="2750963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8CBCC-E7F1-6023-30BE-052436ADAF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0593BE1-97DE-F184-834F-5A12726094E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6D19E7F-DCEA-8A44-8FF4-614703E482D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C188C22-B47F-4B11-1E0E-3426C30E0B0A}"/>
              </a:ext>
            </a:extLst>
          </p:cNvPr>
          <p:cNvSpPr>
            <a:spLocks noGrp="1"/>
          </p:cNvSpPr>
          <p:nvPr>
            <p:ph type="sldNum" sz="quarter" idx="5"/>
          </p:nvPr>
        </p:nvSpPr>
        <p:spPr/>
        <p:txBody>
          <a:bodyPr/>
          <a:lstStyle/>
          <a:p>
            <a:fld id="{431B5641-775C-FF47-BE3B-1A1B2DB121BB}" type="slidenum">
              <a:rPr kumimoji="1" lang="ja-JP" altLang="en-US" smtClean="0"/>
              <a:t>44</a:t>
            </a:fld>
            <a:endParaRPr kumimoji="1" lang="ja-JP" altLang="en-US"/>
          </a:p>
        </p:txBody>
      </p:sp>
    </p:spTree>
    <p:extLst>
      <p:ext uri="{BB962C8B-B14F-4D97-AF65-F5344CB8AC3E}">
        <p14:creationId xmlns:p14="http://schemas.microsoft.com/office/powerpoint/2010/main" val="854889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閾値を</a:t>
            </a:r>
            <a:r>
              <a:rPr kumimoji="1" lang="en-US" altLang="ja-JP" dirty="0"/>
              <a:t>20</a:t>
            </a:r>
            <a:r>
              <a:rPr kumimoji="1" lang="ja-JP" altLang="en-US"/>
              <a:t>まで調整してみたが、うまく結果が出なかった。</a:t>
            </a:r>
            <a:endParaRPr kumimoji="1" lang="en-US" altLang="ja-JP" dirty="0"/>
          </a:p>
          <a:p>
            <a:endParaRPr kumimoji="1" lang="en-US" altLang="ja-JP" dirty="0"/>
          </a:p>
          <a:p>
            <a:r>
              <a:rPr lang="en-US" altLang="ja-JP" sz="1800" dirty="0">
                <a:effectLst/>
                <a:latin typeface="Times New Roman" panose="02020603050405020304" pitchFamily="18" charset="0"/>
                <a:ea typeface="游明朝" panose="02020400000000000000" pitchFamily="18" charset="-128"/>
              </a:rPr>
              <a:t>Task 73 had significantly more source codes /than the other two tasks, /and /multiple source codes were collected for each person. </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游明朝" panose="02020400000000000000" pitchFamily="18" charset="-128"/>
              </a:rPr>
              <a:t>Therefore, even at the threshold of 20, we observed cases where one person formed one cluster. </a:t>
            </a:r>
            <a:br>
              <a:rPr lang="en-US" altLang="ja-JP" sz="1800" dirty="0">
                <a:effectLst/>
                <a:latin typeface="Times New Roman" panose="02020603050405020304" pitchFamily="18" charset="0"/>
                <a:ea typeface="游明朝" panose="02020400000000000000" pitchFamily="18" charset="-128"/>
              </a:rPr>
            </a:br>
            <a:r>
              <a:rPr lang="en-US" altLang="ja-JP" sz="1800" dirty="0">
                <a:effectLst/>
                <a:latin typeface="Times New Roman" panose="02020603050405020304" pitchFamily="18" charset="0"/>
                <a:ea typeface="游明朝" panose="02020400000000000000" pitchFamily="18" charset="-128"/>
              </a:rPr>
              <a:t>So, We</a:t>
            </a:r>
            <a:r>
              <a:rPr lang="en" altLang="ja-JP" sz="2800" dirty="0"/>
              <a:t> didn't get good results.</a:t>
            </a:r>
            <a:endParaRPr lang="ja-JP" altLang="ja-JP" sz="1800">
              <a:effectLst/>
              <a:latin typeface="Times New Roman" panose="02020603050405020304" pitchFamily="18" charset="0"/>
              <a:ea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45</a:t>
            </a:fld>
            <a:endParaRPr kumimoji="1" lang="ja-JP" altLang="en-US"/>
          </a:p>
        </p:txBody>
      </p:sp>
    </p:spTree>
    <p:extLst>
      <p:ext uri="{BB962C8B-B14F-4D97-AF65-F5344CB8AC3E}">
        <p14:creationId xmlns:p14="http://schemas.microsoft.com/office/powerpoint/2010/main" val="1841841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現段階では、</a:t>
            </a:r>
            <a:r>
              <a:rPr kumimoji="1" lang="en-US" altLang="ja-JP" dirty="0"/>
              <a:t>AI</a:t>
            </a:r>
            <a:r>
              <a:rPr kumimoji="1" lang="ja-JP" altLang="en-US"/>
              <a:t>の教育的活用は十分に進められていない。</a:t>
            </a:r>
            <a:br>
              <a:rPr kumimoji="1" lang="en-US" altLang="ja-JP" dirty="0"/>
            </a:br>
            <a:br>
              <a:rPr kumimoji="1" lang="en-US" altLang="ja-JP" dirty="0"/>
            </a:br>
            <a:r>
              <a:rPr kumimoji="1" lang="ja-JP" altLang="en-US"/>
              <a:t>そのため、</a:t>
            </a:r>
            <a:endParaRPr kumimoji="1" lang="en-US" altLang="ja-JP" dirty="0"/>
          </a:p>
          <a:p>
            <a:endParaRPr kumimoji="1" lang="en-US" altLang="ja-JP" dirty="0"/>
          </a:p>
          <a:p>
            <a:r>
              <a:rPr kumimoji="1" lang="ja-JP" altLang="en-US"/>
              <a:t>研究を始めた当初は、</a:t>
            </a:r>
            <a:r>
              <a:rPr kumimoji="1" lang="en-US" altLang="ja-JP" dirty="0"/>
              <a:t>AI</a:t>
            </a:r>
            <a:r>
              <a:rPr kumimoji="1" lang="ja-JP" altLang="en-US"/>
              <a:t>を活用する手法は主流ではなかった。</a:t>
            </a:r>
            <a:endParaRPr kumimoji="1" lang="en-US" altLang="ja-JP" dirty="0"/>
          </a:p>
          <a:p>
            <a:r>
              <a:rPr kumimoji="1" lang="ja-JP" altLang="en-US"/>
              <a:t>今回は機械学習を使用することとした。</a:t>
            </a:r>
            <a:endParaRPr kumimoji="1" lang="en-US" altLang="ja-JP" dirty="0"/>
          </a:p>
          <a:p>
            <a:r>
              <a:rPr kumimoji="1" lang="ja-JP" altLang="en-US"/>
              <a:t>今後は、生成</a:t>
            </a:r>
            <a:r>
              <a:rPr kumimoji="1" lang="en-US" altLang="ja-JP" dirty="0"/>
              <a:t>AI</a:t>
            </a:r>
            <a:r>
              <a:rPr kumimoji="1" lang="ja-JP" altLang="en-US"/>
              <a:t>を活用した教育支援に着手する予定です。</a:t>
            </a: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47</a:t>
            </a:fld>
            <a:endParaRPr kumimoji="1" lang="ja-JP" altLang="en-US"/>
          </a:p>
        </p:txBody>
      </p:sp>
    </p:spTree>
    <p:extLst>
      <p:ext uri="{BB962C8B-B14F-4D97-AF65-F5344CB8AC3E}">
        <p14:creationId xmlns:p14="http://schemas.microsoft.com/office/powerpoint/2010/main" val="977546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48</a:t>
            </a:fld>
            <a:endParaRPr kumimoji="1" lang="ja-JP" altLang="en-US"/>
          </a:p>
        </p:txBody>
      </p:sp>
    </p:spTree>
    <p:extLst>
      <p:ext uri="{BB962C8B-B14F-4D97-AF65-F5344CB8AC3E}">
        <p14:creationId xmlns:p14="http://schemas.microsoft.com/office/powerpoint/2010/main" val="16070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9C563-6466-256A-67F6-D50795761B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CE5234-97D8-1562-5990-A220DC2F292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66E3AF-0219-6409-FD47-7E585B9AFEDE}"/>
              </a:ext>
            </a:extLst>
          </p:cNvPr>
          <p:cNvSpPr>
            <a:spLocks noGrp="1"/>
          </p:cNvSpPr>
          <p:nvPr>
            <p:ph type="body" idx="1"/>
          </p:nvPr>
        </p:nvSpPr>
        <p:spPr/>
        <p:txBody>
          <a:bodyPr/>
          <a:lstStyle/>
          <a:p>
            <a:r>
              <a:rPr lang="en" altLang="ja-JP" sz="1000" dirty="0"/>
              <a:t>Given these challenges, / we've identified / </a:t>
            </a:r>
            <a:r>
              <a:rPr lang="en" altLang="ja-JP" sz="1000" u="sng" dirty="0"/>
              <a:t>two key issues:</a:t>
            </a:r>
          </a:p>
          <a:p>
            <a:r>
              <a:rPr lang="en" altLang="ja-JP" sz="1000" dirty="0"/>
              <a:t>First, / we need a method / to identify logic errors / considering individual-coding-methods.</a:t>
            </a:r>
          </a:p>
          <a:p>
            <a:r>
              <a:rPr lang="en" altLang="ja-JP" sz="1000" dirty="0"/>
              <a:t>Second ,/ we must support / instructors /in identifying learners' </a:t>
            </a:r>
            <a:r>
              <a:rPr lang="en" altLang="ja-JP" sz="1000" b="1" dirty="0"/>
              <a:t>im</a:t>
            </a:r>
            <a:r>
              <a:rPr lang="en" altLang="ja-JP" sz="1000" dirty="0"/>
              <a:t>passes / during programming exercises.</a:t>
            </a:r>
          </a:p>
          <a:p>
            <a:endParaRPr lang="en" altLang="ja-JP" sz="1000" dirty="0"/>
          </a:p>
          <a:p>
            <a:r>
              <a:rPr lang="ja-JP" altLang="en-US" sz="1000"/>
              <a:t>これらの課題を踏まえ、</a:t>
            </a:r>
            <a:r>
              <a:rPr lang="en-US" altLang="ja-JP" sz="1000" dirty="0"/>
              <a:t>2</a:t>
            </a:r>
            <a:r>
              <a:rPr lang="ja-JP" altLang="en-US" sz="1000"/>
              <a:t>つの重要な問題を特定しました：</a:t>
            </a:r>
          </a:p>
          <a:p>
            <a:pPr>
              <a:buFont typeface="+mj-lt"/>
              <a:buAutoNum type="arabicPeriod"/>
            </a:pPr>
            <a:r>
              <a:rPr lang="ja-JP" altLang="en-US" sz="1000"/>
              <a:t>個々のコーディング方法を考慮した論理エラー特定方法が必要です。</a:t>
            </a:r>
          </a:p>
          <a:p>
            <a:pPr>
              <a:buFont typeface="+mj-lt"/>
              <a:buAutoNum type="arabicPeriod"/>
            </a:pPr>
            <a:r>
              <a:rPr lang="ja-JP" altLang="en-US" sz="1000"/>
              <a:t>プログラミング演習中の学習者の行き詰まりを把握する上で、教授者を支援する必要があります。</a:t>
            </a:r>
          </a:p>
        </p:txBody>
      </p:sp>
      <p:sp>
        <p:nvSpPr>
          <p:cNvPr id="4" name="スライド番号プレースホルダー 3">
            <a:extLst>
              <a:ext uri="{FF2B5EF4-FFF2-40B4-BE49-F238E27FC236}">
                <a16:creationId xmlns:a16="http://schemas.microsoft.com/office/drawing/2014/main" id="{69D82234-39C6-48E1-5DA6-3D26EE6BC77B}"/>
              </a:ext>
            </a:extLst>
          </p:cNvPr>
          <p:cNvSpPr>
            <a:spLocks noGrp="1"/>
          </p:cNvSpPr>
          <p:nvPr>
            <p:ph type="sldNum" sz="quarter" idx="5"/>
          </p:nvPr>
        </p:nvSpPr>
        <p:spPr/>
        <p:txBody>
          <a:bodyPr/>
          <a:lstStyle/>
          <a:p>
            <a:fld id="{431B5641-775C-FF47-BE3B-1A1B2DB121BB}" type="slidenum">
              <a:rPr kumimoji="1" lang="ja-JP" altLang="en-US" smtClean="0"/>
              <a:t>5</a:t>
            </a:fld>
            <a:endParaRPr kumimoji="1" lang="ja-JP" altLang="en-US"/>
          </a:p>
        </p:txBody>
      </p:sp>
    </p:spTree>
    <p:extLst>
      <p:ext uri="{BB962C8B-B14F-4D97-AF65-F5344CB8AC3E}">
        <p14:creationId xmlns:p14="http://schemas.microsoft.com/office/powerpoint/2010/main" val="101924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E4321-AB7A-9D6C-55E6-4F0EBA7A4C3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720535C-0872-074C-6E66-F1E956F992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D6F7D18-16A6-7CAC-C857-E475B9873BEE}"/>
              </a:ext>
            </a:extLst>
          </p:cNvPr>
          <p:cNvSpPr>
            <a:spLocks noGrp="1"/>
          </p:cNvSpPr>
          <p:nvPr>
            <p:ph type="body" idx="1"/>
          </p:nvPr>
        </p:nvSpPr>
        <p:spPr/>
        <p:txBody>
          <a:bodyPr/>
          <a:lstStyle/>
          <a:p>
            <a:r>
              <a:rPr lang="en" altLang="ja-JP" sz="1000" dirty="0"/>
              <a:t>Before /we dive into our approach,/ let's review some previous study / in this area.</a:t>
            </a:r>
          </a:p>
          <a:p>
            <a:r>
              <a:rPr lang="en" altLang="ja-JP" sz="1000" dirty="0"/>
              <a:t>Various methods / have been proposed /for grasping learning status, /automatically detecting impasses,/ and providing automated feedback. </a:t>
            </a:r>
          </a:p>
          <a:p>
            <a:r>
              <a:rPr lang="en" altLang="ja-JP" sz="1000" dirty="0"/>
              <a:t>There‘s also / been work on</a:t>
            </a:r>
            <a:r>
              <a:rPr lang="ja-JP" altLang="en-US" sz="1000"/>
              <a:t>（ビーンウォーコン）</a:t>
            </a:r>
            <a:r>
              <a:rPr lang="en" altLang="ja-JP" sz="1000" dirty="0"/>
              <a:t> / identifying impasses / related to logic errors / and analyzing learners' source-code-editing-processes.</a:t>
            </a:r>
          </a:p>
          <a:p>
            <a:r>
              <a:rPr lang="en" altLang="ja-JP" sz="1000" dirty="0"/>
              <a:t>However, /these approaches / have a sig</a:t>
            </a:r>
            <a:r>
              <a:rPr lang="en" altLang="ja-JP" sz="1000" b="1" dirty="0"/>
              <a:t>ni</a:t>
            </a:r>
            <a:r>
              <a:rPr lang="en" altLang="ja-JP" sz="1000" dirty="0"/>
              <a:t>ficant </a:t>
            </a:r>
            <a:r>
              <a:rPr lang="en" altLang="ja-JP" sz="1000" u="sng" dirty="0"/>
              <a:t>limitation.</a:t>
            </a:r>
            <a:endParaRPr lang="en" altLang="ja-JP" sz="1000" dirty="0"/>
          </a:p>
          <a:p>
            <a:r>
              <a:rPr lang="en" altLang="ja-JP" sz="1000" dirty="0"/>
              <a:t>Which is that /</a:t>
            </a:r>
            <a:r>
              <a:rPr lang="en" altLang="ja-JP" sz="1000" u="sng" dirty="0"/>
              <a:t>we don't su</a:t>
            </a:r>
            <a:r>
              <a:rPr lang="en" altLang="ja-JP" sz="1000" b="1" u="sng" dirty="0"/>
              <a:t>ffi</a:t>
            </a:r>
            <a:r>
              <a:rPr lang="en" altLang="ja-JP" sz="1000" u="sng" dirty="0"/>
              <a:t>ciently consider /the learner's individual-coding-method </a:t>
            </a:r>
            <a:r>
              <a:rPr lang="en" altLang="ja-JP" sz="1000" dirty="0"/>
              <a:t>/ when supporting logic errors. </a:t>
            </a:r>
          </a:p>
          <a:p>
            <a:r>
              <a:rPr lang="en" altLang="ja-JP" sz="1000" dirty="0"/>
              <a:t>This is the difficulty /we want to overcome.</a:t>
            </a:r>
          </a:p>
          <a:p>
            <a:endParaRPr lang="en" altLang="ja-JP" sz="1000" dirty="0"/>
          </a:p>
          <a:p>
            <a:r>
              <a:rPr lang="ja-JP" altLang="en-US" sz="1000"/>
              <a:t>我々のアプローチに入る前に、この分野の先行研究をいくつか見てみましょう。</a:t>
            </a:r>
          </a:p>
          <a:p>
            <a:r>
              <a:rPr lang="ja-JP" altLang="en-US" sz="1000"/>
              <a:t>学習状況の把握、行き詰まりの自動検出、自動フィードバックの提供など、様々な方法が提案されてきました。</a:t>
            </a:r>
            <a:endParaRPr lang="en-US" altLang="ja-JP" sz="1000" dirty="0"/>
          </a:p>
          <a:p>
            <a:r>
              <a:rPr lang="ja-JP" altLang="en-US" sz="1000"/>
              <a:t>また、論理エラーに関連する行き詰まりの特定や、学習者のソースコード編集プロセスの分析に関する研究もあります。</a:t>
            </a:r>
          </a:p>
          <a:p>
            <a:r>
              <a:rPr lang="ja-JP" altLang="en-US" sz="1000"/>
              <a:t>しかし、これらのアプローチには重要な限界があります：論理エラーの支援において、学習者の個々のコーディング方法が十分に考慮されていないのです。</a:t>
            </a:r>
            <a:endParaRPr lang="en-US" altLang="ja-JP" sz="1000" dirty="0"/>
          </a:p>
          <a:p>
            <a:r>
              <a:rPr lang="ja-JP" altLang="en-US" sz="1000"/>
              <a:t>これが我々が乗り越えたい課題です。</a:t>
            </a:r>
            <a:endParaRPr lang="en-US" altLang="ja-JP" sz="1000" dirty="0"/>
          </a:p>
        </p:txBody>
      </p:sp>
      <p:sp>
        <p:nvSpPr>
          <p:cNvPr id="4" name="スライド番号プレースホルダー 3">
            <a:extLst>
              <a:ext uri="{FF2B5EF4-FFF2-40B4-BE49-F238E27FC236}">
                <a16:creationId xmlns:a16="http://schemas.microsoft.com/office/drawing/2014/main" id="{A7D8DFAA-FB7E-7B38-0CF9-E0F79FA51906}"/>
              </a:ext>
            </a:extLst>
          </p:cNvPr>
          <p:cNvSpPr>
            <a:spLocks noGrp="1"/>
          </p:cNvSpPr>
          <p:nvPr>
            <p:ph type="sldNum" sz="quarter" idx="5"/>
          </p:nvPr>
        </p:nvSpPr>
        <p:spPr/>
        <p:txBody>
          <a:bodyPr/>
          <a:lstStyle/>
          <a:p>
            <a:fld id="{431B5641-775C-FF47-BE3B-1A1B2DB121BB}" type="slidenum">
              <a:rPr kumimoji="1" lang="ja-JP" altLang="en-US" smtClean="0"/>
              <a:t>6</a:t>
            </a:fld>
            <a:endParaRPr kumimoji="1" lang="ja-JP" altLang="en-US"/>
          </a:p>
        </p:txBody>
      </p:sp>
    </p:spTree>
    <p:extLst>
      <p:ext uri="{BB962C8B-B14F-4D97-AF65-F5344CB8AC3E}">
        <p14:creationId xmlns:p14="http://schemas.microsoft.com/office/powerpoint/2010/main" val="307964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4B475-8C1D-83DF-6C85-577157FFEF6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13D2C15-C9F5-9C87-56DB-65646A4850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4B7DCAE-E596-8847-0438-55EE09C30FF0}"/>
              </a:ext>
            </a:extLst>
          </p:cNvPr>
          <p:cNvSpPr>
            <a:spLocks noGrp="1"/>
          </p:cNvSpPr>
          <p:nvPr>
            <p:ph type="body" idx="1"/>
          </p:nvPr>
        </p:nvSpPr>
        <p:spPr/>
        <p:txBody>
          <a:bodyPr/>
          <a:lstStyle/>
          <a:p>
            <a:r>
              <a:rPr lang="en" altLang="ja-JP" sz="1000" dirty="0"/>
              <a:t>Now, / let me outline / </a:t>
            </a:r>
            <a:r>
              <a:rPr lang="en" altLang="ja-JP" sz="1000" u="sng" dirty="0"/>
              <a:t>our objective and approach.</a:t>
            </a:r>
          </a:p>
          <a:p>
            <a:r>
              <a:rPr lang="en" altLang="ja-JP" sz="1000" dirty="0"/>
              <a:t>Our main objective is / to develop a method / for i</a:t>
            </a:r>
            <a:r>
              <a:rPr lang="en" altLang="ja-JP" sz="1000" b="1" dirty="0"/>
              <a:t>de</a:t>
            </a:r>
            <a:r>
              <a:rPr lang="en" altLang="ja-JP" sz="1000" dirty="0"/>
              <a:t>ntifying logic errors / in learners' current source code,// while considering / their individual-coding-methods.</a:t>
            </a:r>
          </a:p>
          <a:p>
            <a:endParaRPr lang="en" altLang="ja-JP" sz="1000" dirty="0"/>
          </a:p>
          <a:p>
            <a:r>
              <a:rPr lang="ja-JP" altLang="en-US" sz="1000"/>
              <a:t>では、我々の研究目的とアプローチについて概説させていただきます。</a:t>
            </a:r>
          </a:p>
          <a:p>
            <a:r>
              <a:rPr lang="ja-JP" altLang="en-US" sz="1000"/>
              <a:t>主な目的は、学習者の個別のコーディング方法を考慮しつつ、現在のソースコードにおける論理エラーを特定する方法を開発することです。</a:t>
            </a:r>
          </a:p>
        </p:txBody>
      </p:sp>
      <p:sp>
        <p:nvSpPr>
          <p:cNvPr id="4" name="スライド番号プレースホルダー 3">
            <a:extLst>
              <a:ext uri="{FF2B5EF4-FFF2-40B4-BE49-F238E27FC236}">
                <a16:creationId xmlns:a16="http://schemas.microsoft.com/office/drawing/2014/main" id="{C41E64A0-D6BC-C8E5-CF6E-284A10F0E3B4}"/>
              </a:ext>
            </a:extLst>
          </p:cNvPr>
          <p:cNvSpPr>
            <a:spLocks noGrp="1"/>
          </p:cNvSpPr>
          <p:nvPr>
            <p:ph type="sldNum" sz="quarter" idx="5"/>
          </p:nvPr>
        </p:nvSpPr>
        <p:spPr/>
        <p:txBody>
          <a:bodyPr/>
          <a:lstStyle/>
          <a:p>
            <a:fld id="{431B5641-775C-FF47-BE3B-1A1B2DB121BB}" type="slidenum">
              <a:rPr kumimoji="1" lang="ja-JP" altLang="en-US" smtClean="0"/>
              <a:t>7</a:t>
            </a:fld>
            <a:endParaRPr kumimoji="1" lang="ja-JP" altLang="en-US"/>
          </a:p>
        </p:txBody>
      </p:sp>
    </p:spTree>
    <p:extLst>
      <p:ext uri="{BB962C8B-B14F-4D97-AF65-F5344CB8AC3E}">
        <p14:creationId xmlns:p14="http://schemas.microsoft.com/office/powerpoint/2010/main" val="351628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FBDEF-FE68-AFB3-8371-8F1079D4AFA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ECD5042-C0C6-A29A-6E7B-FDFB92CCB3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37412FC-1435-3C03-46D7-4F43DEDA25E9}"/>
              </a:ext>
            </a:extLst>
          </p:cNvPr>
          <p:cNvSpPr>
            <a:spLocks noGrp="1"/>
          </p:cNvSpPr>
          <p:nvPr>
            <p:ph type="body" idx="1"/>
          </p:nvPr>
        </p:nvSpPr>
        <p:spPr/>
        <p:txBody>
          <a:bodyPr/>
          <a:lstStyle/>
          <a:p>
            <a:r>
              <a:rPr lang="en" altLang="ja-JP" sz="1000" dirty="0"/>
              <a:t>Also, /Our approach is / </a:t>
            </a:r>
            <a:r>
              <a:rPr lang="en" altLang="ja-JP" sz="1000" u="sng" dirty="0"/>
              <a:t>to focus on the / program structure, /which we be</a:t>
            </a:r>
            <a:r>
              <a:rPr lang="en" altLang="ja-JP" sz="1000" b="1" u="sng" dirty="0"/>
              <a:t>li</a:t>
            </a:r>
            <a:r>
              <a:rPr lang="en" altLang="ja-JP" sz="1000" u="sng" dirty="0"/>
              <a:t>eve reflects the coding method. </a:t>
            </a:r>
          </a:p>
          <a:p>
            <a:r>
              <a:rPr lang="en" altLang="ja-JP" sz="1000" dirty="0"/>
              <a:t>We analyze programs / by focusing on their structure / and use clustering techniques / to </a:t>
            </a:r>
            <a:r>
              <a:rPr lang="en" altLang="ja-JP" sz="1000" b="1" dirty="0"/>
              <a:t>ca</a:t>
            </a:r>
            <a:r>
              <a:rPr lang="en" altLang="ja-JP" sz="1000" dirty="0"/>
              <a:t>tegorize source code / by the learner's-coding-method. </a:t>
            </a:r>
          </a:p>
          <a:p>
            <a:r>
              <a:rPr lang="en" altLang="ja-JP" sz="1000" dirty="0"/>
              <a:t>This allows us / to identify logic errors / within the each learner’s coding method.</a:t>
            </a:r>
          </a:p>
          <a:p>
            <a:endParaRPr lang="en" altLang="ja-JP" sz="1000" dirty="0"/>
          </a:p>
          <a:p>
            <a:r>
              <a:rPr lang="ja-JP" altLang="en-US" sz="1000"/>
              <a:t>また、我々のアプローチは、コーディング方法を反映していると考えられるプログラム構造に焦点を当てています。</a:t>
            </a:r>
            <a:endParaRPr lang="en-US" altLang="ja-JP" sz="1000" dirty="0"/>
          </a:p>
          <a:p>
            <a:r>
              <a:rPr lang="ja-JP" altLang="en-US" sz="1000"/>
              <a:t>プログラムの構造に注目して分析を行い、クラスタリング技術を使用して学習者のコーディング方法によってソースコードを分類します。</a:t>
            </a:r>
            <a:endParaRPr lang="en-US" altLang="ja-JP" sz="1000" dirty="0"/>
          </a:p>
          <a:p>
            <a:r>
              <a:rPr lang="ja-JP" altLang="en-US" sz="1000"/>
              <a:t>これにより、各学習者のコーディング方法の中で論理エラーを特定することができます。</a:t>
            </a:r>
            <a:endParaRPr lang="en-US" altLang="ja-JP" sz="1000" dirty="0"/>
          </a:p>
          <a:p>
            <a:r>
              <a:rPr lang="ja-JP" altLang="en-US" sz="1000"/>
              <a:t>（</a:t>
            </a:r>
            <a:r>
              <a:rPr lang="en-US" altLang="ja-JP" sz="1000" dirty="0"/>
              <a:t>4:30</a:t>
            </a:r>
            <a:r>
              <a:rPr lang="ja-JP" altLang="en-US" sz="1000"/>
              <a:t>くらい）</a:t>
            </a:r>
          </a:p>
        </p:txBody>
      </p:sp>
      <p:sp>
        <p:nvSpPr>
          <p:cNvPr id="4" name="スライド番号プレースホルダー 3">
            <a:extLst>
              <a:ext uri="{FF2B5EF4-FFF2-40B4-BE49-F238E27FC236}">
                <a16:creationId xmlns:a16="http://schemas.microsoft.com/office/drawing/2014/main" id="{246F518C-7CF5-BE2E-4A3D-FDB66F8CB9FB}"/>
              </a:ext>
            </a:extLst>
          </p:cNvPr>
          <p:cNvSpPr>
            <a:spLocks noGrp="1"/>
          </p:cNvSpPr>
          <p:nvPr>
            <p:ph type="sldNum" sz="quarter" idx="5"/>
          </p:nvPr>
        </p:nvSpPr>
        <p:spPr/>
        <p:txBody>
          <a:bodyPr/>
          <a:lstStyle/>
          <a:p>
            <a:fld id="{431B5641-775C-FF47-BE3B-1A1B2DB121BB}" type="slidenum">
              <a:rPr kumimoji="1" lang="ja-JP" altLang="en-US" smtClean="0"/>
              <a:t>8</a:t>
            </a:fld>
            <a:endParaRPr kumimoji="1" lang="ja-JP" altLang="en-US"/>
          </a:p>
        </p:txBody>
      </p:sp>
    </p:spTree>
    <p:extLst>
      <p:ext uri="{BB962C8B-B14F-4D97-AF65-F5344CB8AC3E}">
        <p14:creationId xmlns:p14="http://schemas.microsoft.com/office/powerpoint/2010/main" val="831481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9E331-AD94-628F-6D4C-152DD9FF212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820C529-4287-7DD1-89C0-031212C3B70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56AEDD3-256D-5B93-990C-72FBCA409AEA}"/>
              </a:ext>
            </a:extLst>
          </p:cNvPr>
          <p:cNvSpPr>
            <a:spLocks noGrp="1"/>
          </p:cNvSpPr>
          <p:nvPr>
            <p:ph type="body" idx="1"/>
          </p:nvPr>
        </p:nvSpPr>
        <p:spPr/>
        <p:txBody>
          <a:bodyPr/>
          <a:lstStyle/>
          <a:p>
            <a:r>
              <a:rPr lang="en" altLang="ja-JP" sz="1000" dirty="0"/>
              <a:t>In this Chapter,/  I’ll outline / </a:t>
            </a:r>
            <a:r>
              <a:rPr lang="en" altLang="ja-JP" sz="1000" u="sng" dirty="0"/>
              <a:t>our study-procedure</a:t>
            </a:r>
            <a:r>
              <a:rPr lang="en" altLang="ja-JP" sz="1000" dirty="0"/>
              <a:t>. .</a:t>
            </a:r>
          </a:p>
          <a:p>
            <a:endParaRPr kumimoji="1" lang="en" altLang="ja-JP" sz="1000" dirty="0"/>
          </a:p>
          <a:p>
            <a:r>
              <a:rPr lang="ja-JP" altLang="en-US" sz="1000"/>
              <a:t>第</a:t>
            </a:r>
            <a:r>
              <a:rPr lang="en-US" altLang="ja-JP" sz="1000" dirty="0"/>
              <a:t>2</a:t>
            </a:r>
            <a:r>
              <a:rPr lang="ja-JP" altLang="en-US" sz="1000"/>
              <a:t>章では研究手順の概要を説明します。</a:t>
            </a:r>
            <a:endParaRPr lang="en-US" altLang="ja-JP" sz="1000" dirty="0"/>
          </a:p>
        </p:txBody>
      </p:sp>
      <p:sp>
        <p:nvSpPr>
          <p:cNvPr id="4" name="スライド番号プレースホルダー 3">
            <a:extLst>
              <a:ext uri="{FF2B5EF4-FFF2-40B4-BE49-F238E27FC236}">
                <a16:creationId xmlns:a16="http://schemas.microsoft.com/office/drawing/2014/main" id="{8081CFD2-D346-195D-7B16-B70B587CF2BC}"/>
              </a:ext>
            </a:extLst>
          </p:cNvPr>
          <p:cNvSpPr>
            <a:spLocks noGrp="1"/>
          </p:cNvSpPr>
          <p:nvPr>
            <p:ph type="sldNum" sz="quarter" idx="5"/>
          </p:nvPr>
        </p:nvSpPr>
        <p:spPr/>
        <p:txBody>
          <a:bodyPr/>
          <a:lstStyle/>
          <a:p>
            <a:fld id="{7CF239BC-1B57-9B45-95DE-B5180934F5C8}" type="slidenum">
              <a:rPr kumimoji="1" lang="ja-JP" altLang="en-US" smtClean="0"/>
              <a:t>9</a:t>
            </a:fld>
            <a:endParaRPr kumimoji="1" lang="ja-JP" altLang="en-US"/>
          </a:p>
        </p:txBody>
      </p:sp>
    </p:spTree>
    <p:extLst>
      <p:ext uri="{BB962C8B-B14F-4D97-AF65-F5344CB8AC3E}">
        <p14:creationId xmlns:p14="http://schemas.microsoft.com/office/powerpoint/2010/main" val="354238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0761DF-45B1-74BB-80CF-898E8BD0B0E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343486-A973-69AA-DC46-071B5257B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09329E5-3C10-35BF-4FF0-F72A835BBF4F}"/>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74CD5543-1765-4279-8369-C6BACF3CCB95}"/>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9662F65F-3BED-61B7-F49F-87B7FB474257}"/>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7093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997B3-F692-DAFD-62E0-1265B9C5B75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9D2DE2-0F00-7ED4-B0D0-2A713AF425A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A8D55B-A2AC-D6D4-4B41-FBB282186743}"/>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8E6402D9-AE02-14F4-9786-39E4C3001EA2}"/>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05E121EE-C16E-43B8-7D55-9E3C04D2AC70}"/>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159499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2F480E-F719-A97C-AB0D-5B0F710405F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B49DB5-423C-E816-6447-5828428DE5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FC0BFC-535A-7B62-2501-E4F831800E40}"/>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ED7433C5-B87B-5653-D71F-7F8E6A960758}"/>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C17EED42-FC7F-2DDB-C649-CDA40AF6DF22}"/>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404214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B02CC-8138-DD1E-D0DA-597BB3E4979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6150B8-E7BD-63F0-A664-EC11A9FDE0E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AF0442-6C04-4097-8273-91887065EDD3}"/>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F437193E-8C15-39CF-54AA-7F3112C3BEE7}"/>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4F1BE026-7AEA-567D-5CCB-C1644D315911}"/>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246306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546D6-B99C-6EC9-09B6-77A0516A5EB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F9C589-2C6B-F4F1-CF49-E3DDD92E5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0B85C3-FBDD-E0F5-1597-BD3D4C9F7230}"/>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A0E20261-DAB5-04C8-4E20-9569EF8B0A99}"/>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2D2ADCDE-921A-E4E5-F27A-902038BBAA2C}"/>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254413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2DACD-84F8-D5B0-BAEE-7A1D9D66A6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7B99BA-BE9A-E49D-753B-A2743E41AB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FA420B-B0C7-CBCD-2797-1C5008D14C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7FBCFD-CF00-66CE-F4D4-7817E5894FBE}"/>
              </a:ext>
            </a:extLst>
          </p:cNvPr>
          <p:cNvSpPr>
            <a:spLocks noGrp="1"/>
          </p:cNvSpPr>
          <p:nvPr>
            <p:ph type="dt" sz="half" idx="10"/>
          </p:nvPr>
        </p:nvSpPr>
        <p:spPr/>
        <p:txBody>
          <a:bodyPr/>
          <a:lstStyle/>
          <a:p>
            <a:r>
              <a:rPr kumimoji="1" lang="en-US" altLang="ja-JP"/>
              <a:t>2023/04/13</a:t>
            </a:r>
            <a:endParaRPr kumimoji="1" lang="ja-JP" altLang="en-US"/>
          </a:p>
        </p:txBody>
      </p:sp>
      <p:sp>
        <p:nvSpPr>
          <p:cNvPr id="6" name="フッター プレースホルダー 5">
            <a:extLst>
              <a:ext uri="{FF2B5EF4-FFF2-40B4-BE49-F238E27FC236}">
                <a16:creationId xmlns:a16="http://schemas.microsoft.com/office/drawing/2014/main" id="{ACE9B6EA-AED7-F3A7-15A6-201F819E1AB1}"/>
              </a:ext>
            </a:extLst>
          </p:cNvPr>
          <p:cNvSpPr>
            <a:spLocks noGrp="1"/>
          </p:cNvSpPr>
          <p:nvPr>
            <p:ph type="ftr" sz="quarter" idx="11"/>
          </p:nvPr>
        </p:nvSpPr>
        <p:spPr/>
        <p:txBody>
          <a:bodyPr/>
          <a:lstStyle/>
          <a:p>
            <a:r>
              <a:rPr kumimoji="1" lang="ja-JP" altLang="en-US"/>
              <a:t>福島大学・東京学芸大学　合同中間発表会</a:t>
            </a:r>
          </a:p>
        </p:txBody>
      </p:sp>
      <p:sp>
        <p:nvSpPr>
          <p:cNvPr id="7" name="スライド番号プレースホルダー 6">
            <a:extLst>
              <a:ext uri="{FF2B5EF4-FFF2-40B4-BE49-F238E27FC236}">
                <a16:creationId xmlns:a16="http://schemas.microsoft.com/office/drawing/2014/main" id="{58560F32-4172-ECC7-34EB-BC2A4A10DB3A}"/>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34529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0FA64-7C9D-8F51-FC57-C007696A72D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F46DD6-900B-EA37-FB20-600569BC9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00E74EA-C208-A3B5-76B9-5D22F339910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91F72F8-DC01-3D21-427A-F22A060F0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11B110-B62B-9D59-86F3-3672F3ED4DA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1719B4-C5CA-EEB3-7E26-205A7286193E}"/>
              </a:ext>
            </a:extLst>
          </p:cNvPr>
          <p:cNvSpPr>
            <a:spLocks noGrp="1"/>
          </p:cNvSpPr>
          <p:nvPr>
            <p:ph type="dt" sz="half" idx="10"/>
          </p:nvPr>
        </p:nvSpPr>
        <p:spPr/>
        <p:txBody>
          <a:bodyPr/>
          <a:lstStyle/>
          <a:p>
            <a:r>
              <a:rPr kumimoji="1" lang="en-US" altLang="ja-JP"/>
              <a:t>2023/04/13</a:t>
            </a:r>
            <a:endParaRPr kumimoji="1" lang="ja-JP" altLang="en-US"/>
          </a:p>
        </p:txBody>
      </p:sp>
      <p:sp>
        <p:nvSpPr>
          <p:cNvPr id="8" name="フッター プレースホルダー 7">
            <a:extLst>
              <a:ext uri="{FF2B5EF4-FFF2-40B4-BE49-F238E27FC236}">
                <a16:creationId xmlns:a16="http://schemas.microsoft.com/office/drawing/2014/main" id="{72127435-850E-1C7F-CA61-8F3E39F613F8}"/>
              </a:ext>
            </a:extLst>
          </p:cNvPr>
          <p:cNvSpPr>
            <a:spLocks noGrp="1"/>
          </p:cNvSpPr>
          <p:nvPr>
            <p:ph type="ftr" sz="quarter" idx="11"/>
          </p:nvPr>
        </p:nvSpPr>
        <p:spPr/>
        <p:txBody>
          <a:bodyPr/>
          <a:lstStyle/>
          <a:p>
            <a:r>
              <a:rPr kumimoji="1" lang="ja-JP" altLang="en-US"/>
              <a:t>福島大学・東京学芸大学　合同中間発表会</a:t>
            </a:r>
          </a:p>
        </p:txBody>
      </p:sp>
      <p:sp>
        <p:nvSpPr>
          <p:cNvPr id="9" name="スライド番号プレースホルダー 8">
            <a:extLst>
              <a:ext uri="{FF2B5EF4-FFF2-40B4-BE49-F238E27FC236}">
                <a16:creationId xmlns:a16="http://schemas.microsoft.com/office/drawing/2014/main" id="{F4287717-4022-CFD0-491E-83959F184DBE}"/>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7379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364077-87B8-D22F-DA3B-3316FBFACD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2DAB05D-0F36-1786-2259-300600F00D2C}"/>
              </a:ext>
            </a:extLst>
          </p:cNvPr>
          <p:cNvSpPr>
            <a:spLocks noGrp="1"/>
          </p:cNvSpPr>
          <p:nvPr>
            <p:ph type="dt" sz="half" idx="10"/>
          </p:nvPr>
        </p:nvSpPr>
        <p:spPr/>
        <p:txBody>
          <a:bodyPr/>
          <a:lstStyle/>
          <a:p>
            <a:r>
              <a:rPr kumimoji="1" lang="en-US" altLang="ja-JP"/>
              <a:t>2023/04/13</a:t>
            </a:r>
            <a:endParaRPr kumimoji="1" lang="ja-JP" altLang="en-US"/>
          </a:p>
        </p:txBody>
      </p:sp>
      <p:sp>
        <p:nvSpPr>
          <p:cNvPr id="4" name="フッター プレースホルダー 3">
            <a:extLst>
              <a:ext uri="{FF2B5EF4-FFF2-40B4-BE49-F238E27FC236}">
                <a16:creationId xmlns:a16="http://schemas.microsoft.com/office/drawing/2014/main" id="{8BDA22A6-F7DB-5BFB-F8E5-913B1707F1D0}"/>
              </a:ext>
            </a:extLst>
          </p:cNvPr>
          <p:cNvSpPr>
            <a:spLocks noGrp="1"/>
          </p:cNvSpPr>
          <p:nvPr>
            <p:ph type="ftr" sz="quarter" idx="11"/>
          </p:nvPr>
        </p:nvSpPr>
        <p:spPr/>
        <p:txBody>
          <a:bodyPr/>
          <a:lstStyle/>
          <a:p>
            <a:r>
              <a:rPr kumimoji="1" lang="ja-JP" altLang="en-US"/>
              <a:t>福島大学・東京学芸大学　合同中間発表会</a:t>
            </a:r>
          </a:p>
        </p:txBody>
      </p:sp>
      <p:sp>
        <p:nvSpPr>
          <p:cNvPr id="5" name="スライド番号プレースホルダー 4">
            <a:extLst>
              <a:ext uri="{FF2B5EF4-FFF2-40B4-BE49-F238E27FC236}">
                <a16:creationId xmlns:a16="http://schemas.microsoft.com/office/drawing/2014/main" id="{ED9AD2A6-52C2-8CB4-C354-2EDD88C2BEB5}"/>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81635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4EE870-E945-FFBE-2301-5C4DDF1851A3}"/>
              </a:ext>
            </a:extLst>
          </p:cNvPr>
          <p:cNvSpPr>
            <a:spLocks noGrp="1"/>
          </p:cNvSpPr>
          <p:nvPr>
            <p:ph type="dt" sz="half" idx="10"/>
          </p:nvPr>
        </p:nvSpPr>
        <p:spPr/>
        <p:txBody>
          <a:bodyPr/>
          <a:lstStyle/>
          <a:p>
            <a:r>
              <a:rPr kumimoji="1" lang="en-US" altLang="ja-JP"/>
              <a:t>2023/04/13</a:t>
            </a:r>
            <a:endParaRPr kumimoji="1" lang="ja-JP" altLang="en-US"/>
          </a:p>
        </p:txBody>
      </p:sp>
      <p:sp>
        <p:nvSpPr>
          <p:cNvPr id="3" name="フッター プレースホルダー 2">
            <a:extLst>
              <a:ext uri="{FF2B5EF4-FFF2-40B4-BE49-F238E27FC236}">
                <a16:creationId xmlns:a16="http://schemas.microsoft.com/office/drawing/2014/main" id="{B32E18E1-CFA5-62B4-F86F-060787FA0F6B}"/>
              </a:ext>
            </a:extLst>
          </p:cNvPr>
          <p:cNvSpPr>
            <a:spLocks noGrp="1"/>
          </p:cNvSpPr>
          <p:nvPr>
            <p:ph type="ftr" sz="quarter" idx="11"/>
          </p:nvPr>
        </p:nvSpPr>
        <p:spPr/>
        <p:txBody>
          <a:bodyPr/>
          <a:lstStyle/>
          <a:p>
            <a:r>
              <a:rPr kumimoji="1" lang="ja-JP" altLang="en-US"/>
              <a:t>福島大学・東京学芸大学　合同中間発表会</a:t>
            </a:r>
          </a:p>
        </p:txBody>
      </p:sp>
      <p:sp>
        <p:nvSpPr>
          <p:cNvPr id="4" name="スライド番号プレースホルダー 3">
            <a:extLst>
              <a:ext uri="{FF2B5EF4-FFF2-40B4-BE49-F238E27FC236}">
                <a16:creationId xmlns:a16="http://schemas.microsoft.com/office/drawing/2014/main" id="{DD7C92DD-2C46-3737-CFBA-4624A35C0433}"/>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428666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B661F-8A88-0A46-C8EE-DBF16FCFD1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1B15E8-DC33-D45F-93F7-EAB81A7E6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C9A16F-98A2-EB7D-D335-E23187C37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573687-2733-2C8A-5F49-2E160CE5AAE3}"/>
              </a:ext>
            </a:extLst>
          </p:cNvPr>
          <p:cNvSpPr>
            <a:spLocks noGrp="1"/>
          </p:cNvSpPr>
          <p:nvPr>
            <p:ph type="dt" sz="half" idx="10"/>
          </p:nvPr>
        </p:nvSpPr>
        <p:spPr/>
        <p:txBody>
          <a:bodyPr/>
          <a:lstStyle/>
          <a:p>
            <a:r>
              <a:rPr kumimoji="1" lang="en-US" altLang="ja-JP"/>
              <a:t>2023/04/13</a:t>
            </a:r>
            <a:endParaRPr kumimoji="1" lang="ja-JP" altLang="en-US"/>
          </a:p>
        </p:txBody>
      </p:sp>
      <p:sp>
        <p:nvSpPr>
          <p:cNvPr id="6" name="フッター プレースホルダー 5">
            <a:extLst>
              <a:ext uri="{FF2B5EF4-FFF2-40B4-BE49-F238E27FC236}">
                <a16:creationId xmlns:a16="http://schemas.microsoft.com/office/drawing/2014/main" id="{517EBBC3-21FC-8CB9-1482-AB6636B22301}"/>
              </a:ext>
            </a:extLst>
          </p:cNvPr>
          <p:cNvSpPr>
            <a:spLocks noGrp="1"/>
          </p:cNvSpPr>
          <p:nvPr>
            <p:ph type="ftr" sz="quarter" idx="11"/>
          </p:nvPr>
        </p:nvSpPr>
        <p:spPr/>
        <p:txBody>
          <a:bodyPr/>
          <a:lstStyle/>
          <a:p>
            <a:r>
              <a:rPr kumimoji="1" lang="ja-JP" altLang="en-US"/>
              <a:t>福島大学・東京学芸大学　合同中間発表会</a:t>
            </a:r>
          </a:p>
        </p:txBody>
      </p:sp>
      <p:sp>
        <p:nvSpPr>
          <p:cNvPr id="7" name="スライド番号プレースホルダー 6">
            <a:extLst>
              <a:ext uri="{FF2B5EF4-FFF2-40B4-BE49-F238E27FC236}">
                <a16:creationId xmlns:a16="http://schemas.microsoft.com/office/drawing/2014/main" id="{B6E5555E-CFA5-1974-481D-D7140D457C47}"/>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38673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8DA78-B9B1-B583-8AF3-2FD3A0A10A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59C3E74-1AD8-FC86-BB42-BA3A730B8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1E5BD01-91DF-44BB-9545-2397582DE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7E0F7D-69C5-ED3B-6661-A8CC67591391}"/>
              </a:ext>
            </a:extLst>
          </p:cNvPr>
          <p:cNvSpPr>
            <a:spLocks noGrp="1"/>
          </p:cNvSpPr>
          <p:nvPr>
            <p:ph type="dt" sz="half" idx="10"/>
          </p:nvPr>
        </p:nvSpPr>
        <p:spPr/>
        <p:txBody>
          <a:bodyPr/>
          <a:lstStyle/>
          <a:p>
            <a:r>
              <a:rPr kumimoji="1" lang="en-US" altLang="ja-JP"/>
              <a:t>2023/04/13</a:t>
            </a:r>
            <a:endParaRPr kumimoji="1" lang="ja-JP" altLang="en-US"/>
          </a:p>
        </p:txBody>
      </p:sp>
      <p:sp>
        <p:nvSpPr>
          <p:cNvPr id="6" name="フッター プレースホルダー 5">
            <a:extLst>
              <a:ext uri="{FF2B5EF4-FFF2-40B4-BE49-F238E27FC236}">
                <a16:creationId xmlns:a16="http://schemas.microsoft.com/office/drawing/2014/main" id="{0A97D1DA-A1EA-C9A1-A6BE-51D00C764960}"/>
              </a:ext>
            </a:extLst>
          </p:cNvPr>
          <p:cNvSpPr>
            <a:spLocks noGrp="1"/>
          </p:cNvSpPr>
          <p:nvPr>
            <p:ph type="ftr" sz="quarter" idx="11"/>
          </p:nvPr>
        </p:nvSpPr>
        <p:spPr/>
        <p:txBody>
          <a:bodyPr/>
          <a:lstStyle/>
          <a:p>
            <a:r>
              <a:rPr kumimoji="1" lang="ja-JP" altLang="en-US"/>
              <a:t>福島大学・東京学芸大学　合同中間発表会</a:t>
            </a:r>
          </a:p>
        </p:txBody>
      </p:sp>
      <p:sp>
        <p:nvSpPr>
          <p:cNvPr id="7" name="スライド番号プレースホルダー 6">
            <a:extLst>
              <a:ext uri="{FF2B5EF4-FFF2-40B4-BE49-F238E27FC236}">
                <a16:creationId xmlns:a16="http://schemas.microsoft.com/office/drawing/2014/main" id="{3A06C43A-6100-3E29-E2BC-48D956D2BFEB}"/>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12611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896F858-1B5D-15A2-40EC-D89E2B4AC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9D2CF7-8BA9-F319-A4E6-7CA8CDCE29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0630FE-9687-9283-85D4-A73FA7244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69A6CFFE-DCD7-61CE-B8EB-5E503AB58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8E5A0D28-DD27-27B3-7268-70F7C16FB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453933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hdphoto" Target="../media/hdphoto2.wdp"/><Relationship Id="rId5" Type="http://schemas.openxmlformats.org/officeDocument/2006/relationships/image" Target="../media/image21.png"/><Relationship Id="rId10" Type="http://schemas.openxmlformats.org/officeDocument/2006/relationships/image" Target="../media/image13.png"/><Relationship Id="rId4" Type="http://schemas.openxmlformats.org/officeDocument/2006/relationships/image" Target="../media/image20.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4033A-1CDE-7A1D-E8D2-9C1EFF17F04C}"/>
            </a:ext>
          </a:extLst>
        </p:cNvPr>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A856251F-74EE-2B76-BCB4-19C991B0B37C}"/>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6F32E9D-2E12-4CD9-1664-817CF03D4D34}"/>
              </a:ext>
            </a:extLst>
          </p:cNvPr>
          <p:cNvSpPr>
            <a:spLocks noGrp="1"/>
          </p:cNvSpPr>
          <p:nvPr>
            <p:ph type="ctrTitle"/>
          </p:nvPr>
        </p:nvSpPr>
        <p:spPr>
          <a:xfrm>
            <a:off x="451554" y="1154056"/>
            <a:ext cx="11288887" cy="1841711"/>
          </a:xfrm>
        </p:spPr>
        <p:txBody>
          <a:bodyPr anchor="ctr">
            <a:noAutofit/>
          </a:bodyPr>
          <a:lstStyle/>
          <a:p>
            <a:pPr>
              <a:lnSpc>
                <a:spcPts val="4440"/>
              </a:lnSpc>
            </a:pPr>
            <a:r>
              <a:rPr lang="en-US" altLang="ja-JP" sz="33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t>Development and Evaluation of a Method for </a:t>
            </a:r>
            <a:br>
              <a:rPr lang="en-US" altLang="ja-JP" sz="33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br>
            <a:r>
              <a:rPr lang="en-US" altLang="ja-JP" sz="33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t>Identifying Logic Errors using Machine </a:t>
            </a:r>
            <a:br>
              <a:rPr lang="en-US" altLang="ja-JP" sz="33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br>
            <a:r>
              <a:rPr lang="en-US" altLang="ja-JP" sz="33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t>Learning with a focus on Program Structure</a:t>
            </a:r>
            <a:endParaRPr kumimoji="1" lang="ja-JP" altLang="en-US" sz="3300" b="1">
              <a:solidFill>
                <a:schemeClr val="bg1"/>
              </a:solidFill>
              <a:latin typeface="Arial" panose="020B0604020202020204" pitchFamily="34" charset="0"/>
              <a:ea typeface="Meiryo UI" panose="020B0604030504040204" pitchFamily="34"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8196316D-C23E-201C-67EA-419435F9E3D2}"/>
              </a:ext>
            </a:extLst>
          </p:cNvPr>
          <p:cNvSpPr txBox="1"/>
          <p:nvPr/>
        </p:nvSpPr>
        <p:spPr>
          <a:xfrm>
            <a:off x="451552" y="4361688"/>
            <a:ext cx="11288886" cy="1170449"/>
          </a:xfrm>
          <a:prstGeom prst="rect">
            <a:avLst/>
          </a:prstGeom>
          <a:noFill/>
        </p:spPr>
        <p:txBody>
          <a:bodyPr wrap="square" rtlCol="0">
            <a:spAutoFit/>
          </a:bodyPr>
          <a:lstStyle/>
          <a:p>
            <a:pPr algn="ctr">
              <a:lnSpc>
                <a:spcPts val="4500"/>
              </a:lnSpc>
            </a:pPr>
            <a:r>
              <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rPr>
              <a:t>Yuta Harada</a:t>
            </a:r>
            <a:r>
              <a:rPr lang="en-US" altLang="ja-JP" sz="25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a:t>
            </a:r>
            <a:r>
              <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rPr>
              <a:t>   Soichiro Sato</a:t>
            </a:r>
            <a:r>
              <a:rPr lang="en-US" altLang="ja-JP" sz="25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a:t>
            </a:r>
            <a:r>
              <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rPr>
              <a:t>   Shoichi Nakamura</a:t>
            </a:r>
            <a:r>
              <a:rPr lang="en-US" altLang="ja-JP" sz="25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rPr>
              <a:t>   Youzou Miyadera</a:t>
            </a:r>
            <a:r>
              <a:rPr lang="en-US" altLang="ja-JP" sz="25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a:t>
            </a:r>
            <a:endPar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endParaRPr>
          </a:p>
          <a:p>
            <a:pPr algn="ctr">
              <a:lnSpc>
                <a:spcPts val="4500"/>
              </a:lnSpc>
            </a:pPr>
            <a:r>
              <a:rPr lang="en-US" altLang="ja-JP" sz="20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2000" b="1" i="1" dirty="0">
                <a:solidFill>
                  <a:schemeClr val="bg1"/>
                </a:solidFill>
                <a:latin typeface="Arial Narrow" panose="020B0604020202020204" pitchFamily="34" charset="0"/>
                <a:ea typeface="Yu Gothic" panose="020B0400000000000000" pitchFamily="34" charset="-128"/>
                <a:cs typeface="Arial Narrow" panose="020B0604020202020204" pitchFamily="34" charset="0"/>
              </a:rPr>
              <a:t>Tokyo Gakugei University</a:t>
            </a:r>
            <a:r>
              <a:rPr lang="ja-JP" altLang="en-US" sz="2000" b="1" i="1">
                <a:solidFill>
                  <a:schemeClr val="bg1"/>
                </a:solidFill>
                <a:latin typeface="Arial Narrow" panose="020B0604020202020204" pitchFamily="34" charset="0"/>
                <a:ea typeface="Yu Gothic" panose="020B0400000000000000" pitchFamily="34" charset="-128"/>
                <a:cs typeface="Arial Narrow" panose="020B0604020202020204" pitchFamily="34" charset="0"/>
              </a:rPr>
              <a:t>　　</a:t>
            </a:r>
            <a:r>
              <a:rPr lang="en-US" altLang="ja-JP" sz="2000" b="1" i="1" baseline="30000" dirty="0">
                <a:solidFill>
                  <a:schemeClr val="bg1"/>
                </a:solidFill>
                <a:latin typeface="Arial Narrow" panose="020B0604020202020204" pitchFamily="34" charset="0"/>
                <a:ea typeface="Yu Gothic" panose="020B0400000000000000" pitchFamily="34" charset="-128"/>
                <a:cs typeface="Arial Narrow" panose="020B0604020202020204" pitchFamily="34" charset="0"/>
              </a:rPr>
              <a:t> </a:t>
            </a:r>
            <a:r>
              <a:rPr lang="en-US" altLang="ja-JP" sz="20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2000" b="1" i="1" dirty="0">
                <a:solidFill>
                  <a:schemeClr val="bg1"/>
                </a:solidFill>
                <a:latin typeface="Arial Narrow" panose="020B0604020202020204" pitchFamily="34" charset="0"/>
                <a:ea typeface="Yu Gothic" panose="020B0400000000000000" pitchFamily="34" charset="-128"/>
                <a:cs typeface="Arial Narrow" panose="020B0604020202020204" pitchFamily="34" charset="0"/>
              </a:rPr>
              <a:t>Fukushima University</a:t>
            </a:r>
            <a:endParaRPr lang="en-US" altLang="ja-JP" sz="2000" b="1" i="1" baseline="30000" dirty="0">
              <a:solidFill>
                <a:schemeClr val="bg1"/>
              </a:solidFill>
              <a:latin typeface="Arial Narrow" panose="020B0604020202020204" pitchFamily="34" charset="0"/>
              <a:ea typeface="Yu Gothic" panose="020B0400000000000000" pitchFamily="34" charset="-128"/>
              <a:cs typeface="Arial Narrow" panose="020B0604020202020204" pitchFamily="34" charset="0"/>
            </a:endParaRPr>
          </a:p>
        </p:txBody>
      </p:sp>
      <p:sp>
        <p:nvSpPr>
          <p:cNvPr id="10" name="日付プレースホルダー 4">
            <a:extLst>
              <a:ext uri="{FF2B5EF4-FFF2-40B4-BE49-F238E27FC236}">
                <a16:creationId xmlns:a16="http://schemas.microsoft.com/office/drawing/2014/main" id="{889BE5B6-3068-1D50-7D47-99B008DE5598}"/>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11" name="スライド番号プレースホルダー 5">
            <a:extLst>
              <a:ext uri="{FF2B5EF4-FFF2-40B4-BE49-F238E27FC236}">
                <a16:creationId xmlns:a16="http://schemas.microsoft.com/office/drawing/2014/main" id="{9AE7885C-5073-C698-9037-8448995300F6}"/>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1</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7" name="フッター プレースホルダー 6">
            <a:extLst>
              <a:ext uri="{FF2B5EF4-FFF2-40B4-BE49-F238E27FC236}">
                <a16:creationId xmlns:a16="http://schemas.microsoft.com/office/drawing/2014/main" id="{1AE3DD21-E2D0-F5E9-3574-20DD7C3911AB}"/>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cxnSp>
        <p:nvCxnSpPr>
          <p:cNvPr id="3" name="直線コネクタ 2">
            <a:extLst>
              <a:ext uri="{FF2B5EF4-FFF2-40B4-BE49-F238E27FC236}">
                <a16:creationId xmlns:a16="http://schemas.microsoft.com/office/drawing/2014/main" id="{78CE73D6-CBAA-8ABC-51AC-6F1EC05DF3B0}"/>
              </a:ext>
            </a:extLst>
          </p:cNvPr>
          <p:cNvCxnSpPr>
            <a:cxnSpLocks/>
          </p:cNvCxnSpPr>
          <p:nvPr/>
        </p:nvCxnSpPr>
        <p:spPr>
          <a:xfrm>
            <a:off x="451555" y="3417600"/>
            <a:ext cx="11288888" cy="11400"/>
          </a:xfrm>
          <a:prstGeom prst="line">
            <a:avLst/>
          </a:prstGeom>
          <a:ln w="57150">
            <a:solidFill>
              <a:srgbClr val="EFCE7B"/>
            </a:solidFill>
          </a:ln>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4BD339EA-1966-80DE-7B2F-1DF38DAD3BF8}"/>
              </a:ext>
            </a:extLst>
          </p:cNvPr>
          <p:cNvCxnSpPr>
            <a:cxnSpLocks/>
          </p:cNvCxnSpPr>
          <p:nvPr/>
        </p:nvCxnSpPr>
        <p:spPr>
          <a:xfrm>
            <a:off x="451550" y="726523"/>
            <a:ext cx="11288888" cy="11400"/>
          </a:xfrm>
          <a:prstGeom prst="line">
            <a:avLst/>
          </a:prstGeom>
          <a:ln w="57150">
            <a:solidFill>
              <a:srgbClr val="EFCE7B"/>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578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D90D8-E1CA-B6BB-DE04-3C66EAF713A5}"/>
            </a:ext>
          </a:extLst>
        </p:cNvPr>
        <p:cNvGrpSpPr/>
        <p:nvPr/>
      </p:nvGrpSpPr>
      <p:grpSpPr>
        <a:xfrm>
          <a:off x="0" y="0"/>
          <a:ext cx="0" cy="0"/>
          <a:chOff x="0" y="0"/>
          <a:chExt cx="0" cy="0"/>
        </a:xfrm>
      </p:grpSpPr>
      <p:sp>
        <p:nvSpPr>
          <p:cNvPr id="58" name="右矢印 57">
            <a:extLst>
              <a:ext uri="{FF2B5EF4-FFF2-40B4-BE49-F238E27FC236}">
                <a16:creationId xmlns:a16="http://schemas.microsoft.com/office/drawing/2014/main" id="{6E39B9BA-190B-4956-4A8F-6095C70262DE}"/>
              </a:ext>
            </a:extLst>
          </p:cNvPr>
          <p:cNvSpPr/>
          <p:nvPr/>
        </p:nvSpPr>
        <p:spPr>
          <a:xfrm rot="5400000">
            <a:off x="4485458" y="3522626"/>
            <a:ext cx="3222990" cy="651294"/>
          </a:xfrm>
          <a:prstGeom prst="rightArrow">
            <a:avLst>
              <a:gd name="adj1" fmla="val 35849"/>
              <a:gd name="adj2" fmla="val 5063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900" b="1">
              <a:latin typeface="Arial" panose="020B0604020202020204" pitchFamily="34" charset="0"/>
              <a:cs typeface="Arial" panose="020B0604020202020204" pitchFamily="34" charset="0"/>
            </a:endParaRPr>
          </a:p>
        </p:txBody>
      </p:sp>
      <p:sp>
        <p:nvSpPr>
          <p:cNvPr id="2" name="正方形/長方形 1">
            <a:extLst>
              <a:ext uri="{FF2B5EF4-FFF2-40B4-BE49-F238E27FC236}">
                <a16:creationId xmlns:a16="http://schemas.microsoft.com/office/drawing/2014/main" id="{2BAAA51D-CC1F-E160-4C16-4CA90D9D937E}"/>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29DF4CF8-B900-0CE2-C331-1AD49BC9C79B}"/>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2-1. Procedure</a:t>
            </a:r>
          </a:p>
        </p:txBody>
      </p:sp>
      <p:sp>
        <p:nvSpPr>
          <p:cNvPr id="29" name="日付プレースホルダー 4">
            <a:extLst>
              <a:ext uri="{FF2B5EF4-FFF2-40B4-BE49-F238E27FC236}">
                <a16:creationId xmlns:a16="http://schemas.microsoft.com/office/drawing/2014/main" id="{790A91AB-9DEF-2207-6CAE-B1FE599A3C56}"/>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F1F840C3-D825-B778-8029-B14C41D07ADA}"/>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10</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90B4D07D-FAF4-A39E-5F36-093A0BBF7AA0}"/>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53" name="コンテンツ プレースホルダー 2">
            <a:extLst>
              <a:ext uri="{FF2B5EF4-FFF2-40B4-BE49-F238E27FC236}">
                <a16:creationId xmlns:a16="http://schemas.microsoft.com/office/drawing/2014/main" id="{FF3D559D-78ED-1627-B76A-0E2A3EACF46F}"/>
              </a:ext>
            </a:extLst>
          </p:cNvPr>
          <p:cNvSpPr txBox="1">
            <a:spLocks/>
          </p:cNvSpPr>
          <p:nvPr/>
        </p:nvSpPr>
        <p:spPr>
          <a:xfrm>
            <a:off x="451556" y="1660505"/>
            <a:ext cx="11288882" cy="573321"/>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2900" b="1" dirty="0">
                <a:latin typeface="Arial" panose="020B0604020202020204" pitchFamily="34" charset="0"/>
                <a:cs typeface="Arial" panose="020B0604020202020204" pitchFamily="34" charset="0"/>
              </a:rPr>
              <a:t> Chapter3 )  Calculation of similarity between source codes</a:t>
            </a:r>
          </a:p>
        </p:txBody>
      </p:sp>
      <p:sp>
        <p:nvSpPr>
          <p:cNvPr id="54" name="コンテンツ プレースホルダー 2">
            <a:extLst>
              <a:ext uri="{FF2B5EF4-FFF2-40B4-BE49-F238E27FC236}">
                <a16:creationId xmlns:a16="http://schemas.microsoft.com/office/drawing/2014/main" id="{55080A14-2987-FD4B-A3C0-3C1DEDC8DCA1}"/>
              </a:ext>
            </a:extLst>
          </p:cNvPr>
          <p:cNvSpPr txBox="1">
            <a:spLocks/>
          </p:cNvSpPr>
          <p:nvPr/>
        </p:nvSpPr>
        <p:spPr>
          <a:xfrm>
            <a:off x="451556" y="2847959"/>
            <a:ext cx="11288882" cy="573321"/>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2900" b="1" dirty="0">
                <a:latin typeface="Arial" panose="020B0604020202020204" pitchFamily="34" charset="0"/>
                <a:cs typeface="Arial" panose="020B0604020202020204" pitchFamily="34" charset="0"/>
              </a:rPr>
              <a:t> Chapter4 )  Creation of dataset</a:t>
            </a:r>
          </a:p>
        </p:txBody>
      </p:sp>
      <p:sp>
        <p:nvSpPr>
          <p:cNvPr id="55" name="コンテンツ プレースホルダー 2">
            <a:extLst>
              <a:ext uri="{FF2B5EF4-FFF2-40B4-BE49-F238E27FC236}">
                <a16:creationId xmlns:a16="http://schemas.microsoft.com/office/drawing/2014/main" id="{4D6A2E20-7716-58C2-F711-E83E4A062FD2}"/>
              </a:ext>
            </a:extLst>
          </p:cNvPr>
          <p:cNvSpPr txBox="1">
            <a:spLocks/>
          </p:cNvSpPr>
          <p:nvPr/>
        </p:nvSpPr>
        <p:spPr>
          <a:xfrm>
            <a:off x="451556" y="4153863"/>
            <a:ext cx="11288882" cy="573321"/>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2900" b="1" dirty="0">
                <a:latin typeface="Arial" panose="020B0604020202020204" pitchFamily="34" charset="0"/>
                <a:cs typeface="Arial" panose="020B0604020202020204" pitchFamily="34" charset="0"/>
              </a:rPr>
              <a:t> Chapter5 )  Development of logic error identification method</a:t>
            </a:r>
          </a:p>
        </p:txBody>
      </p:sp>
      <p:sp>
        <p:nvSpPr>
          <p:cNvPr id="56" name="コンテンツ プレースホルダー 2">
            <a:extLst>
              <a:ext uri="{FF2B5EF4-FFF2-40B4-BE49-F238E27FC236}">
                <a16:creationId xmlns:a16="http://schemas.microsoft.com/office/drawing/2014/main" id="{E992E796-63D7-D3C5-3494-A12A56763AD2}"/>
              </a:ext>
            </a:extLst>
          </p:cNvPr>
          <p:cNvSpPr txBox="1">
            <a:spLocks/>
          </p:cNvSpPr>
          <p:nvPr/>
        </p:nvSpPr>
        <p:spPr>
          <a:xfrm>
            <a:off x="451556" y="5459768"/>
            <a:ext cx="11288882" cy="573322"/>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2900" b="1" dirty="0">
                <a:latin typeface="Arial" panose="020B0604020202020204" pitchFamily="34" charset="0"/>
                <a:cs typeface="Arial" panose="020B0604020202020204" pitchFamily="34" charset="0"/>
              </a:rPr>
              <a:t> Chapter6 )  Evaluation and Discussion</a:t>
            </a:r>
          </a:p>
        </p:txBody>
      </p:sp>
      <p:grpSp>
        <p:nvGrpSpPr>
          <p:cNvPr id="3" name="グループ化 2">
            <a:extLst>
              <a:ext uri="{FF2B5EF4-FFF2-40B4-BE49-F238E27FC236}">
                <a16:creationId xmlns:a16="http://schemas.microsoft.com/office/drawing/2014/main" id="{F5E3C030-6225-A506-DECD-DD772E27C35B}"/>
              </a:ext>
            </a:extLst>
          </p:cNvPr>
          <p:cNvGrpSpPr/>
          <p:nvPr/>
        </p:nvGrpSpPr>
        <p:grpSpPr>
          <a:xfrm>
            <a:off x="453203" y="177843"/>
            <a:ext cx="11287227" cy="334477"/>
            <a:chOff x="377697" y="-853694"/>
            <a:chExt cx="11287227" cy="334477"/>
          </a:xfrm>
          <a:solidFill>
            <a:srgbClr val="629299"/>
          </a:solidFill>
        </p:grpSpPr>
        <p:sp>
          <p:nvSpPr>
            <p:cNvPr id="5" name="フリーフォーム 4">
              <a:extLst>
                <a:ext uri="{FF2B5EF4-FFF2-40B4-BE49-F238E27FC236}">
                  <a16:creationId xmlns:a16="http://schemas.microsoft.com/office/drawing/2014/main" id="{A4591A6C-2ABF-BFFA-7293-BD603EAC4AE3}"/>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 name="フリーフォーム 5">
              <a:extLst>
                <a:ext uri="{FF2B5EF4-FFF2-40B4-BE49-F238E27FC236}">
                  <a16:creationId xmlns:a16="http://schemas.microsoft.com/office/drawing/2014/main" id="{2562B51D-3C44-8FEA-7993-48BC17467E99}"/>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68851CDE-91DA-5045-ADDE-D46772817BC6}"/>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4FC5C51C-A4CD-E515-2070-408D75D39947}"/>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8390C427-F836-EA2B-26AE-72D39DFB1B46}"/>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5E81DF94-59F1-B58A-454E-9BCA6F284F78}"/>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21E3939F-9F05-9FD3-B12C-7FBF661538D2}"/>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63148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6C516-8135-BD6A-8C7B-31D785ACAB6E}"/>
            </a:ext>
          </a:extLst>
        </p:cNvPr>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F3CDD00A-A9AF-3FEF-39A6-42C31A1BEB05}"/>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A7783C8D-F6D8-A237-DC62-ECB83B99AF87}"/>
              </a:ext>
            </a:extLst>
          </p:cNvPr>
          <p:cNvSpPr>
            <a:spLocks noGrp="1"/>
          </p:cNvSpPr>
          <p:nvPr>
            <p:ph type="ctrTitle"/>
          </p:nvPr>
        </p:nvSpPr>
        <p:spPr>
          <a:xfrm>
            <a:off x="451555" y="1828800"/>
            <a:ext cx="11288886" cy="1352735"/>
          </a:xfrm>
        </p:spPr>
        <p:txBody>
          <a:bodyPr>
            <a:noAutofit/>
          </a:bodyPr>
          <a:lstStyle/>
          <a:p>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3.</a:t>
            </a:r>
            <a:r>
              <a:rPr lang="ja-JP" altLang="en-US" sz="4000" b="1">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CALCULATION OF SIMILARITY BETWEEN SOURCE CODES</a:t>
            </a:r>
            <a:endParaRPr kumimoji="1" lang="ja-JP" altLang="en-US" sz="40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cxnSp>
        <p:nvCxnSpPr>
          <p:cNvPr id="9" name="直線コネクタ 8">
            <a:extLst>
              <a:ext uri="{FF2B5EF4-FFF2-40B4-BE49-F238E27FC236}">
                <a16:creationId xmlns:a16="http://schemas.microsoft.com/office/drawing/2014/main" id="{E5FC1058-3EAD-0647-1892-193C9F48B696}"/>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267B6C05-97C6-742E-B7E5-6FA2722D6CF6}"/>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 name="スライド番号プレースホルダー 5">
            <a:extLst>
              <a:ext uri="{FF2B5EF4-FFF2-40B4-BE49-F238E27FC236}">
                <a16:creationId xmlns:a16="http://schemas.microsoft.com/office/drawing/2014/main" id="{71396242-BCBF-BE96-FC5A-B3803FCF31A4}"/>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11</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4" name="フッター プレースホルダー 6">
            <a:extLst>
              <a:ext uri="{FF2B5EF4-FFF2-40B4-BE49-F238E27FC236}">
                <a16:creationId xmlns:a16="http://schemas.microsoft.com/office/drawing/2014/main" id="{73AEAD76-D1AC-EA31-4412-F20F545B9E18}"/>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409473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B580-E10C-01B1-9BD2-AE3BFD8E2169}"/>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10C96BFA-B4D8-C842-0E68-EC7906C1EF07}"/>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F00F5C2C-265F-4460-35BC-30D2978FE344}"/>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3-1. Overview</a:t>
            </a:r>
          </a:p>
        </p:txBody>
      </p:sp>
      <p:sp>
        <p:nvSpPr>
          <p:cNvPr id="29" name="日付プレースホルダー 4">
            <a:extLst>
              <a:ext uri="{FF2B5EF4-FFF2-40B4-BE49-F238E27FC236}">
                <a16:creationId xmlns:a16="http://schemas.microsoft.com/office/drawing/2014/main" id="{88907AEA-C7E3-D405-D2EA-F5C6FBD33AE9}"/>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998E1F2D-69CA-3323-5656-B1B2E65D9B0E}"/>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12</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F16DBC4C-6FEE-E660-A873-0C08DF0AB05A}"/>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D13BB467-9A83-460E-8032-FF74D14F72CF}"/>
              </a:ext>
            </a:extLst>
          </p:cNvPr>
          <p:cNvSpPr txBox="1">
            <a:spLocks/>
          </p:cNvSpPr>
          <p:nvPr/>
        </p:nvSpPr>
        <p:spPr>
          <a:xfrm>
            <a:off x="451556" y="1951941"/>
            <a:ext cx="11288882" cy="1049994"/>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3000" b="1" dirty="0">
                <a:latin typeface="Arial Black" panose="020B0604020202020204" pitchFamily="34" charset="0"/>
                <a:cs typeface="Arial Black" panose="020B0604020202020204" pitchFamily="34" charset="0"/>
              </a:rPr>
              <a:t>Goal: </a:t>
            </a:r>
            <a:r>
              <a:rPr lang="en-US" altLang="ja-JP" sz="3000" b="1" dirty="0">
                <a:latin typeface="Arial" panose="020B0604020202020204" pitchFamily="34" charset="0"/>
                <a:cs typeface="Arial" panose="020B0604020202020204" pitchFamily="34" charset="0"/>
              </a:rPr>
              <a:t>Create Datasets of Logic Errors from past learner’s source codes</a:t>
            </a:r>
          </a:p>
        </p:txBody>
      </p:sp>
      <p:sp>
        <p:nvSpPr>
          <p:cNvPr id="6" name="コンテンツ プレースホルダー 2">
            <a:extLst>
              <a:ext uri="{FF2B5EF4-FFF2-40B4-BE49-F238E27FC236}">
                <a16:creationId xmlns:a16="http://schemas.microsoft.com/office/drawing/2014/main" id="{4AD2A00F-B77B-DA53-E78D-A375169925F3}"/>
              </a:ext>
            </a:extLst>
          </p:cNvPr>
          <p:cNvSpPr txBox="1">
            <a:spLocks/>
          </p:cNvSpPr>
          <p:nvPr/>
        </p:nvSpPr>
        <p:spPr>
          <a:xfrm>
            <a:off x="451556" y="4281603"/>
            <a:ext cx="11288882" cy="1049994"/>
          </a:xfrm>
          <a:prstGeom prst="rect">
            <a:avLst/>
          </a:prstGeom>
          <a:solidFill>
            <a:srgbClr val="629299"/>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3000" b="1" dirty="0">
                <a:solidFill>
                  <a:schemeClr val="bg1"/>
                </a:solidFill>
                <a:latin typeface="Arial Black" panose="020B0604020202020204" pitchFamily="34" charset="0"/>
                <a:cs typeface="Arial Black" panose="020B0604020202020204" pitchFamily="34" charset="0"/>
              </a:rPr>
              <a:t>Key Approach: </a:t>
            </a:r>
            <a:r>
              <a:rPr lang="en-US" altLang="ja-JP" sz="3000" b="1" dirty="0">
                <a:solidFill>
                  <a:schemeClr val="bg1"/>
                </a:solidFill>
                <a:latin typeface="Arial" panose="020B0604020202020204" pitchFamily="34" charset="0"/>
                <a:cs typeface="Arial" panose="020B0604020202020204" pitchFamily="34" charset="0"/>
              </a:rPr>
              <a:t>Abstract source codes while maintaining program structure</a:t>
            </a:r>
          </a:p>
        </p:txBody>
      </p:sp>
      <p:sp>
        <p:nvSpPr>
          <p:cNvPr id="8" name="右矢印 7">
            <a:extLst>
              <a:ext uri="{FF2B5EF4-FFF2-40B4-BE49-F238E27FC236}">
                <a16:creationId xmlns:a16="http://schemas.microsoft.com/office/drawing/2014/main" id="{BCF27092-D804-33BA-AE5F-C9974FB10C1E}"/>
              </a:ext>
            </a:extLst>
          </p:cNvPr>
          <p:cNvSpPr/>
          <p:nvPr/>
        </p:nvSpPr>
        <p:spPr>
          <a:xfrm rot="16200000">
            <a:off x="5444739" y="3193043"/>
            <a:ext cx="1302512" cy="902954"/>
          </a:xfrm>
          <a:prstGeom prst="rightArrow">
            <a:avLst>
              <a:gd name="adj1" fmla="val 38745"/>
              <a:gd name="adj2" fmla="val 5426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A2B9EA1F-101C-9B2D-DF27-4939CA9A6F52}"/>
              </a:ext>
            </a:extLst>
          </p:cNvPr>
          <p:cNvGrpSpPr/>
          <p:nvPr/>
        </p:nvGrpSpPr>
        <p:grpSpPr>
          <a:xfrm>
            <a:off x="453203" y="177843"/>
            <a:ext cx="11287227" cy="334477"/>
            <a:chOff x="377697" y="-853694"/>
            <a:chExt cx="11287227" cy="334477"/>
          </a:xfrm>
          <a:solidFill>
            <a:srgbClr val="629299"/>
          </a:solidFill>
        </p:grpSpPr>
        <p:sp>
          <p:nvSpPr>
            <p:cNvPr id="7" name="フリーフォーム 6">
              <a:extLst>
                <a:ext uri="{FF2B5EF4-FFF2-40B4-BE49-F238E27FC236}">
                  <a16:creationId xmlns:a16="http://schemas.microsoft.com/office/drawing/2014/main" id="{2F589D57-51E2-DC8F-B6E5-7EF98C07D4E7}"/>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9A332104-AB16-7EE2-D271-6B17DE7E73F3}"/>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BAEA785B-62E5-BFAE-CB41-935C4B2640ED}"/>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9D5B5386-5B31-3128-10CB-93F77004C219}"/>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6FCD2DD8-8434-228D-977C-DEE58210A9AE}"/>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64BC7A9A-43B5-2950-8DBF-0AE6DAED56A4}"/>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5" name="フリーフォーム 14">
              <a:extLst>
                <a:ext uri="{FF2B5EF4-FFF2-40B4-BE49-F238E27FC236}">
                  <a16:creationId xmlns:a16="http://schemas.microsoft.com/office/drawing/2014/main" id="{0EE08739-8CDE-0E1E-20F0-5101360506D6}"/>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84163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FCB17-0B52-D68C-D444-D5114E950029}"/>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838BDD3C-9B2F-E3F0-A238-E9C29DF461FF}"/>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B656345B-673B-8D66-69B2-C52438EA2375}"/>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3-2. Generation of Abstract Syntax Trees</a:t>
            </a:r>
          </a:p>
        </p:txBody>
      </p:sp>
      <p:sp>
        <p:nvSpPr>
          <p:cNvPr id="29" name="日付プレースホルダー 4">
            <a:extLst>
              <a:ext uri="{FF2B5EF4-FFF2-40B4-BE49-F238E27FC236}">
                <a16:creationId xmlns:a16="http://schemas.microsoft.com/office/drawing/2014/main" id="{61A5B6B4-D731-CD28-E099-AF1EAEBD1FA0}"/>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B8715D99-B9DF-9A3C-51B4-6BF7E2E5B23E}"/>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13</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67532484-9FE2-3B93-9929-A0EB9D527319}"/>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5" name="図 4">
            <a:extLst>
              <a:ext uri="{FF2B5EF4-FFF2-40B4-BE49-F238E27FC236}">
                <a16:creationId xmlns:a16="http://schemas.microsoft.com/office/drawing/2014/main" id="{A6503F07-C68E-1F42-19C4-8E35ED2C46A3}"/>
              </a:ext>
            </a:extLst>
          </p:cNvPr>
          <p:cNvPicPr>
            <a:picLocks noChangeAspect="1"/>
          </p:cNvPicPr>
          <p:nvPr/>
        </p:nvPicPr>
        <p:blipFill>
          <a:blip r:embed="rId3"/>
          <a:stretch>
            <a:fillRect/>
          </a:stretch>
        </p:blipFill>
        <p:spPr>
          <a:xfrm>
            <a:off x="822449" y="4582799"/>
            <a:ext cx="1223411" cy="1449970"/>
          </a:xfrm>
          <a:prstGeom prst="rect">
            <a:avLst/>
          </a:prstGeom>
        </p:spPr>
      </p:pic>
      <p:pic>
        <p:nvPicPr>
          <p:cNvPr id="6" name="図 5">
            <a:extLst>
              <a:ext uri="{FF2B5EF4-FFF2-40B4-BE49-F238E27FC236}">
                <a16:creationId xmlns:a16="http://schemas.microsoft.com/office/drawing/2014/main" id="{EF7CF393-E917-8B2F-F8D8-2F686A4ABBFE}"/>
              </a:ext>
            </a:extLst>
          </p:cNvPr>
          <p:cNvPicPr>
            <a:picLocks noChangeAspect="1"/>
          </p:cNvPicPr>
          <p:nvPr/>
        </p:nvPicPr>
        <p:blipFill>
          <a:blip r:embed="rId4"/>
          <a:stretch>
            <a:fillRect/>
          </a:stretch>
        </p:blipFill>
        <p:spPr>
          <a:xfrm>
            <a:off x="3932854" y="4589621"/>
            <a:ext cx="1223411" cy="1443148"/>
          </a:xfrm>
          <a:prstGeom prst="rect">
            <a:avLst/>
          </a:prstGeom>
        </p:spPr>
      </p:pic>
      <p:pic>
        <p:nvPicPr>
          <p:cNvPr id="7" name="図 6">
            <a:extLst>
              <a:ext uri="{FF2B5EF4-FFF2-40B4-BE49-F238E27FC236}">
                <a16:creationId xmlns:a16="http://schemas.microsoft.com/office/drawing/2014/main" id="{C009FD14-D9F8-9240-9728-B1271CC69E79}"/>
              </a:ext>
            </a:extLst>
          </p:cNvPr>
          <p:cNvPicPr>
            <a:picLocks noChangeAspect="1"/>
          </p:cNvPicPr>
          <p:nvPr/>
        </p:nvPicPr>
        <p:blipFill>
          <a:blip r:embed="rId5"/>
          <a:stretch>
            <a:fillRect/>
          </a:stretch>
        </p:blipFill>
        <p:spPr>
          <a:xfrm>
            <a:off x="7043259" y="4589406"/>
            <a:ext cx="1223411" cy="1455299"/>
          </a:xfrm>
          <a:prstGeom prst="rect">
            <a:avLst/>
          </a:prstGeom>
        </p:spPr>
      </p:pic>
      <p:pic>
        <p:nvPicPr>
          <p:cNvPr id="8" name="図 7">
            <a:extLst>
              <a:ext uri="{FF2B5EF4-FFF2-40B4-BE49-F238E27FC236}">
                <a16:creationId xmlns:a16="http://schemas.microsoft.com/office/drawing/2014/main" id="{BC868990-3EA9-758D-B1F1-E2ED8196A651}"/>
              </a:ext>
            </a:extLst>
          </p:cNvPr>
          <p:cNvPicPr>
            <a:picLocks noChangeAspect="1"/>
          </p:cNvPicPr>
          <p:nvPr/>
        </p:nvPicPr>
        <p:blipFill>
          <a:blip r:embed="rId6"/>
          <a:srcRect l="5083" t="18119" r="2995" b="13497"/>
          <a:stretch/>
        </p:blipFill>
        <p:spPr>
          <a:xfrm>
            <a:off x="10060838" y="4623377"/>
            <a:ext cx="1397862" cy="1363054"/>
          </a:xfrm>
          <a:prstGeom prst="rect">
            <a:avLst/>
          </a:prstGeom>
        </p:spPr>
      </p:pic>
      <p:sp>
        <p:nvSpPr>
          <p:cNvPr id="18" name="テキスト ボックス 17">
            <a:extLst>
              <a:ext uri="{FF2B5EF4-FFF2-40B4-BE49-F238E27FC236}">
                <a16:creationId xmlns:a16="http://schemas.microsoft.com/office/drawing/2014/main" id="{0A5135A0-7328-C8EC-2FAC-4D5B52233E96}"/>
              </a:ext>
            </a:extLst>
          </p:cNvPr>
          <p:cNvSpPr txBox="1"/>
          <p:nvPr/>
        </p:nvSpPr>
        <p:spPr>
          <a:xfrm rot="5400000">
            <a:off x="2671296" y="2800197"/>
            <a:ext cx="1107997" cy="1200329"/>
          </a:xfrm>
          <a:prstGeom prst="rect">
            <a:avLst/>
          </a:prstGeom>
          <a:noFill/>
        </p:spPr>
        <p:txBody>
          <a:bodyPr wrap="none" rtlCol="0" anchor="t">
            <a:spAutoFit/>
          </a:bodyPr>
          <a:lstStyle/>
          <a:p>
            <a:pPr algn="ctr"/>
            <a:r>
              <a:rPr kumimoji="1" lang="en-US" altLang="ja-JP" sz="7200" b="1" dirty="0">
                <a:solidFill>
                  <a:srgbClr val="EFCE7B"/>
                </a:solidFill>
                <a:latin typeface="Arial" panose="020B0604020202020204" pitchFamily="34" charset="0"/>
                <a:ea typeface="Yu Gothic" panose="020B0400000000000000" pitchFamily="34" charset="-128"/>
                <a:cs typeface="Arial" panose="020B0604020202020204" pitchFamily="34" charset="0"/>
              </a:rPr>
              <a:t>…</a:t>
            </a:r>
            <a:endParaRPr kumimoji="1" lang="ja-JP" altLang="en-US" sz="72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sp>
        <p:nvSpPr>
          <p:cNvPr id="19" name="右矢印 18">
            <a:extLst>
              <a:ext uri="{FF2B5EF4-FFF2-40B4-BE49-F238E27FC236}">
                <a16:creationId xmlns:a16="http://schemas.microsoft.com/office/drawing/2014/main" id="{66876BD9-A2B3-4C7A-BEC5-88745C618E9A}"/>
              </a:ext>
            </a:extLst>
          </p:cNvPr>
          <p:cNvSpPr/>
          <p:nvPr/>
        </p:nvSpPr>
        <p:spPr>
          <a:xfrm>
            <a:off x="2407613" y="3781395"/>
            <a:ext cx="1146266" cy="335032"/>
          </a:xfrm>
          <a:prstGeom prst="rightArrow">
            <a:avLst>
              <a:gd name="adj1" fmla="val 35849"/>
              <a:gd name="adj2" fmla="val 88525"/>
            </a:avLst>
          </a:prstGeom>
          <a:solidFill>
            <a:srgbClr val="EFC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F34E471-2DCA-BCD4-04E3-3317A240FAFF}"/>
              </a:ext>
            </a:extLst>
          </p:cNvPr>
          <p:cNvSpPr/>
          <p:nvPr/>
        </p:nvSpPr>
        <p:spPr>
          <a:xfrm>
            <a:off x="450687" y="1779027"/>
            <a:ext cx="11289751" cy="1123525"/>
          </a:xfrm>
          <a:prstGeom prst="rect">
            <a:avLst/>
          </a:prstGeom>
          <a:solidFill>
            <a:srgbClr val="EFCE7B"/>
          </a:solid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1B437CB-07E3-B8E4-7BC0-3A9F0FA72729}"/>
              </a:ext>
            </a:extLst>
          </p:cNvPr>
          <p:cNvSpPr txBox="1">
            <a:spLocks/>
          </p:cNvSpPr>
          <p:nvPr/>
        </p:nvSpPr>
        <p:spPr>
          <a:xfrm>
            <a:off x="450687" y="1856463"/>
            <a:ext cx="11289751" cy="1078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en-US" altLang="ja-JP" sz="3000" b="1" dirty="0">
                <a:latin typeface="Arial" panose="020B0604020202020204" pitchFamily="34" charset="0"/>
                <a:ea typeface="Yu Gothic" panose="020B0400000000000000" pitchFamily="34" charset="-128"/>
                <a:cs typeface="Arial" panose="020B0604020202020204" pitchFamily="34" charset="0"/>
              </a:rPr>
              <a:t>Generate ASTs using  </a:t>
            </a:r>
            <a:r>
              <a:rPr lang="en-US" altLang="ja-JP" sz="3000" b="1" i="1" dirty="0">
                <a:latin typeface="Arial" panose="020B0604020202020204" pitchFamily="34" charset="0"/>
                <a:ea typeface="Yu Gothic" panose="020B0400000000000000" pitchFamily="34" charset="-128"/>
                <a:cs typeface="Arial" panose="020B0604020202020204" pitchFamily="34" charset="0"/>
              </a:rPr>
              <a:t>LLVM (Low Level Virtual Machine) </a:t>
            </a:r>
          </a:p>
          <a:p>
            <a:pPr>
              <a:lnSpc>
                <a:spcPts val="300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 </a:t>
            </a:r>
            <a:r>
              <a:rPr lang="en" altLang="ja-JP" sz="2500" b="1" dirty="0">
                <a:latin typeface="Arial" panose="020B0604020202020204" pitchFamily="34" charset="0"/>
                <a:ea typeface="Yu Gothic" panose="020B0400000000000000" pitchFamily="34" charset="-128"/>
                <a:cs typeface="Arial" panose="020B0604020202020204" pitchFamily="34" charset="0"/>
              </a:rPr>
              <a:t>Retain only nodes and tree structure used for similarity calculation</a:t>
            </a:r>
            <a:endParaRPr lang="ja-JP" altLang="en-US" sz="25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32" name="コンテンツ プレースホルダー 2">
            <a:extLst>
              <a:ext uri="{FF2B5EF4-FFF2-40B4-BE49-F238E27FC236}">
                <a16:creationId xmlns:a16="http://schemas.microsoft.com/office/drawing/2014/main" id="{53212AA9-824B-0127-8F4B-A4FD8CA32555}"/>
              </a:ext>
            </a:extLst>
          </p:cNvPr>
          <p:cNvSpPr txBox="1">
            <a:spLocks/>
          </p:cNvSpPr>
          <p:nvPr/>
        </p:nvSpPr>
        <p:spPr>
          <a:xfrm>
            <a:off x="6671496" y="3462866"/>
            <a:ext cx="1961338" cy="953534"/>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 Token Sequences</a:t>
            </a:r>
          </a:p>
        </p:txBody>
      </p:sp>
      <p:sp>
        <p:nvSpPr>
          <p:cNvPr id="33" name="コンテンツ プレースホルダー 2">
            <a:extLst>
              <a:ext uri="{FF2B5EF4-FFF2-40B4-BE49-F238E27FC236}">
                <a16:creationId xmlns:a16="http://schemas.microsoft.com/office/drawing/2014/main" id="{14364BB6-649C-50EE-AE59-F51DAB848B9D}"/>
              </a:ext>
            </a:extLst>
          </p:cNvPr>
          <p:cNvSpPr txBox="1">
            <a:spLocks/>
          </p:cNvSpPr>
          <p:nvPr/>
        </p:nvSpPr>
        <p:spPr>
          <a:xfrm>
            <a:off x="9779100" y="3455783"/>
            <a:ext cx="1961338" cy="953534"/>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Similarity</a:t>
            </a:r>
          </a:p>
        </p:txBody>
      </p:sp>
      <p:sp>
        <p:nvSpPr>
          <p:cNvPr id="34" name="コンテンツ プレースホルダー 2">
            <a:extLst>
              <a:ext uri="{FF2B5EF4-FFF2-40B4-BE49-F238E27FC236}">
                <a16:creationId xmlns:a16="http://schemas.microsoft.com/office/drawing/2014/main" id="{2498ED18-AE10-BA1C-CBB2-5F22CD515A19}"/>
              </a:ext>
            </a:extLst>
          </p:cNvPr>
          <p:cNvSpPr txBox="1">
            <a:spLocks/>
          </p:cNvSpPr>
          <p:nvPr/>
        </p:nvSpPr>
        <p:spPr>
          <a:xfrm>
            <a:off x="3563891" y="3455783"/>
            <a:ext cx="1961338" cy="954534"/>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ASTs</a:t>
            </a:r>
          </a:p>
        </p:txBody>
      </p:sp>
      <p:sp>
        <p:nvSpPr>
          <p:cNvPr id="35" name="コンテンツ プレースホルダー 2">
            <a:extLst>
              <a:ext uri="{FF2B5EF4-FFF2-40B4-BE49-F238E27FC236}">
                <a16:creationId xmlns:a16="http://schemas.microsoft.com/office/drawing/2014/main" id="{43588379-E4C7-3993-F1D3-8DB074DA0F07}"/>
              </a:ext>
            </a:extLst>
          </p:cNvPr>
          <p:cNvSpPr txBox="1">
            <a:spLocks/>
          </p:cNvSpPr>
          <p:nvPr/>
        </p:nvSpPr>
        <p:spPr>
          <a:xfrm>
            <a:off x="450687" y="3462866"/>
            <a:ext cx="1966937" cy="946451"/>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C file</a:t>
            </a:r>
          </a:p>
        </p:txBody>
      </p:sp>
      <p:sp>
        <p:nvSpPr>
          <p:cNvPr id="36" name="右矢印 35">
            <a:extLst>
              <a:ext uri="{FF2B5EF4-FFF2-40B4-BE49-F238E27FC236}">
                <a16:creationId xmlns:a16="http://schemas.microsoft.com/office/drawing/2014/main" id="{CFA959DB-337A-FCF9-06C6-AB132F9D7CFB}"/>
              </a:ext>
            </a:extLst>
          </p:cNvPr>
          <p:cNvSpPr/>
          <p:nvPr/>
        </p:nvSpPr>
        <p:spPr>
          <a:xfrm>
            <a:off x="5525229" y="3781395"/>
            <a:ext cx="1146266" cy="335032"/>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a:extLst>
              <a:ext uri="{FF2B5EF4-FFF2-40B4-BE49-F238E27FC236}">
                <a16:creationId xmlns:a16="http://schemas.microsoft.com/office/drawing/2014/main" id="{78D58A31-4807-FFFB-3A51-BAF885F5596E}"/>
              </a:ext>
            </a:extLst>
          </p:cNvPr>
          <p:cNvSpPr/>
          <p:nvPr/>
        </p:nvSpPr>
        <p:spPr>
          <a:xfrm>
            <a:off x="8632834" y="3772117"/>
            <a:ext cx="1146266" cy="335032"/>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852FA044-D834-C8B0-F9B3-9E596659385C}"/>
              </a:ext>
            </a:extLst>
          </p:cNvPr>
          <p:cNvGrpSpPr/>
          <p:nvPr/>
        </p:nvGrpSpPr>
        <p:grpSpPr>
          <a:xfrm>
            <a:off x="453203" y="177843"/>
            <a:ext cx="11287227" cy="334477"/>
            <a:chOff x="377697" y="-853694"/>
            <a:chExt cx="11287227" cy="334477"/>
          </a:xfrm>
          <a:solidFill>
            <a:srgbClr val="629299"/>
          </a:solidFill>
        </p:grpSpPr>
        <p:sp>
          <p:nvSpPr>
            <p:cNvPr id="9" name="フリーフォーム 8">
              <a:extLst>
                <a:ext uri="{FF2B5EF4-FFF2-40B4-BE49-F238E27FC236}">
                  <a16:creationId xmlns:a16="http://schemas.microsoft.com/office/drawing/2014/main" id="{05A58846-05D0-CCD7-A6A5-1814AA81EC43}"/>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8ED0B13C-216D-C135-59D1-75B0D744FFDD}"/>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55148E7B-8B80-F7BC-B3ED-745F4D066220}"/>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2BD40DE6-8325-D18C-FFFD-0680C4F6CCD5}"/>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72A100CF-6553-49BD-E44F-E51EE356C917}"/>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5" name="フリーフォーム 14">
              <a:extLst>
                <a:ext uri="{FF2B5EF4-FFF2-40B4-BE49-F238E27FC236}">
                  <a16:creationId xmlns:a16="http://schemas.microsoft.com/office/drawing/2014/main" id="{75D99928-E961-F98A-EA97-FF7A1D424035}"/>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6" name="フリーフォーム 15">
              <a:extLst>
                <a:ext uri="{FF2B5EF4-FFF2-40B4-BE49-F238E27FC236}">
                  <a16:creationId xmlns:a16="http://schemas.microsoft.com/office/drawing/2014/main" id="{3BB854E0-AA73-C5DC-D168-A18F0684C749}"/>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48463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8FFBD-B28A-251C-E1DC-BAEAAA3DA10A}"/>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845DD11D-FB32-BA57-7565-9E8EAB4C8623}"/>
              </a:ext>
            </a:extLst>
          </p:cNvPr>
          <p:cNvSpPr/>
          <p:nvPr/>
        </p:nvSpPr>
        <p:spPr>
          <a:xfrm>
            <a:off x="450687" y="1779027"/>
            <a:ext cx="11289751" cy="1123525"/>
          </a:xfrm>
          <a:prstGeom prst="rect">
            <a:avLst/>
          </a:prstGeom>
          <a:solidFill>
            <a:srgbClr val="EFCE7B"/>
          </a:solid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CF82AA0A-C6AD-6B49-B35B-E2EA94BD386E}"/>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6774020C-AE54-6BFB-DCBC-10B335E34550}"/>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3-3. Conversion to Token Sequences</a:t>
            </a:r>
          </a:p>
        </p:txBody>
      </p:sp>
      <p:sp>
        <p:nvSpPr>
          <p:cNvPr id="29" name="日付プレースホルダー 4">
            <a:extLst>
              <a:ext uri="{FF2B5EF4-FFF2-40B4-BE49-F238E27FC236}">
                <a16:creationId xmlns:a16="http://schemas.microsoft.com/office/drawing/2014/main" id="{A048AC1C-2DBE-A2AD-3940-5C88573304DA}"/>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F9522BA0-BCC9-4A56-65B7-86B03822D645}"/>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14</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B06F5ABB-41B1-5227-1602-533E7040EEE7}"/>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5" name="図 4">
            <a:extLst>
              <a:ext uri="{FF2B5EF4-FFF2-40B4-BE49-F238E27FC236}">
                <a16:creationId xmlns:a16="http://schemas.microsoft.com/office/drawing/2014/main" id="{958A644C-5C13-DC5D-B559-44A454770B6D}"/>
              </a:ext>
            </a:extLst>
          </p:cNvPr>
          <p:cNvPicPr>
            <a:picLocks noChangeAspect="1"/>
          </p:cNvPicPr>
          <p:nvPr/>
        </p:nvPicPr>
        <p:blipFill>
          <a:blip r:embed="rId3"/>
          <a:stretch>
            <a:fillRect/>
          </a:stretch>
        </p:blipFill>
        <p:spPr>
          <a:xfrm>
            <a:off x="822449" y="4582799"/>
            <a:ext cx="1223411" cy="1449970"/>
          </a:xfrm>
          <a:prstGeom prst="rect">
            <a:avLst/>
          </a:prstGeom>
        </p:spPr>
      </p:pic>
      <p:pic>
        <p:nvPicPr>
          <p:cNvPr id="6" name="図 5">
            <a:extLst>
              <a:ext uri="{FF2B5EF4-FFF2-40B4-BE49-F238E27FC236}">
                <a16:creationId xmlns:a16="http://schemas.microsoft.com/office/drawing/2014/main" id="{32AFCF6A-F092-DCF5-8A93-A153EF5434B2}"/>
              </a:ext>
            </a:extLst>
          </p:cNvPr>
          <p:cNvPicPr>
            <a:picLocks noChangeAspect="1"/>
          </p:cNvPicPr>
          <p:nvPr/>
        </p:nvPicPr>
        <p:blipFill>
          <a:blip r:embed="rId4"/>
          <a:stretch>
            <a:fillRect/>
          </a:stretch>
        </p:blipFill>
        <p:spPr>
          <a:xfrm>
            <a:off x="3932854" y="4589621"/>
            <a:ext cx="1223411" cy="1443148"/>
          </a:xfrm>
          <a:prstGeom prst="rect">
            <a:avLst/>
          </a:prstGeom>
        </p:spPr>
      </p:pic>
      <p:pic>
        <p:nvPicPr>
          <p:cNvPr id="7" name="図 6">
            <a:extLst>
              <a:ext uri="{FF2B5EF4-FFF2-40B4-BE49-F238E27FC236}">
                <a16:creationId xmlns:a16="http://schemas.microsoft.com/office/drawing/2014/main" id="{E45F5320-B6CF-E868-5E39-9C1686BFFF8C}"/>
              </a:ext>
            </a:extLst>
          </p:cNvPr>
          <p:cNvPicPr>
            <a:picLocks noChangeAspect="1"/>
          </p:cNvPicPr>
          <p:nvPr/>
        </p:nvPicPr>
        <p:blipFill>
          <a:blip r:embed="rId5"/>
          <a:stretch>
            <a:fillRect/>
          </a:stretch>
        </p:blipFill>
        <p:spPr>
          <a:xfrm>
            <a:off x="7043259" y="4589406"/>
            <a:ext cx="1223411" cy="1455299"/>
          </a:xfrm>
          <a:prstGeom prst="rect">
            <a:avLst/>
          </a:prstGeom>
        </p:spPr>
      </p:pic>
      <p:pic>
        <p:nvPicPr>
          <p:cNvPr id="8" name="図 7">
            <a:extLst>
              <a:ext uri="{FF2B5EF4-FFF2-40B4-BE49-F238E27FC236}">
                <a16:creationId xmlns:a16="http://schemas.microsoft.com/office/drawing/2014/main" id="{04C425BE-8D41-AFDB-2862-1F4038EF7F4B}"/>
              </a:ext>
            </a:extLst>
          </p:cNvPr>
          <p:cNvPicPr>
            <a:picLocks noChangeAspect="1"/>
          </p:cNvPicPr>
          <p:nvPr/>
        </p:nvPicPr>
        <p:blipFill>
          <a:blip r:embed="rId6"/>
          <a:srcRect l="5083" t="18119" r="2995" b="13497"/>
          <a:stretch/>
        </p:blipFill>
        <p:spPr>
          <a:xfrm>
            <a:off x="10060838" y="4623377"/>
            <a:ext cx="1397862" cy="1363054"/>
          </a:xfrm>
          <a:prstGeom prst="rect">
            <a:avLst/>
          </a:prstGeom>
        </p:spPr>
      </p:pic>
      <p:sp>
        <p:nvSpPr>
          <p:cNvPr id="19" name="右矢印 18">
            <a:extLst>
              <a:ext uri="{FF2B5EF4-FFF2-40B4-BE49-F238E27FC236}">
                <a16:creationId xmlns:a16="http://schemas.microsoft.com/office/drawing/2014/main" id="{BC3EBE78-0C62-7674-7A16-9D42BDE6A239}"/>
              </a:ext>
            </a:extLst>
          </p:cNvPr>
          <p:cNvSpPr/>
          <p:nvPr/>
        </p:nvSpPr>
        <p:spPr>
          <a:xfrm>
            <a:off x="2407613" y="3781395"/>
            <a:ext cx="1146266" cy="335032"/>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1DD4004F-5A19-5429-0155-9F7AA5F4D156}"/>
              </a:ext>
            </a:extLst>
          </p:cNvPr>
          <p:cNvSpPr txBox="1">
            <a:spLocks/>
          </p:cNvSpPr>
          <p:nvPr/>
        </p:nvSpPr>
        <p:spPr>
          <a:xfrm>
            <a:off x="450687" y="1856463"/>
            <a:ext cx="11289751" cy="1078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en-US" altLang="ja-JP" sz="3000" b="1" dirty="0">
                <a:latin typeface="Arial" panose="020B0604020202020204" pitchFamily="34" charset="0"/>
                <a:ea typeface="Yu Gothic" panose="020B0400000000000000" pitchFamily="34" charset="-128"/>
                <a:cs typeface="Arial" panose="020B0604020202020204" pitchFamily="34" charset="0"/>
              </a:rPr>
              <a:t>Convert ASTs to Token Sequences</a:t>
            </a:r>
          </a:p>
          <a:p>
            <a:pPr>
              <a:lnSpc>
                <a:spcPts val="300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 Compress Token Sequences using 4 rules</a:t>
            </a:r>
            <a:endParaRPr lang="ja-JP" altLang="en-US" sz="25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32" name="コンテンツ プレースホルダー 2">
            <a:extLst>
              <a:ext uri="{FF2B5EF4-FFF2-40B4-BE49-F238E27FC236}">
                <a16:creationId xmlns:a16="http://schemas.microsoft.com/office/drawing/2014/main" id="{DC8B7F24-ABE3-ACA5-3E29-436FEF882B8A}"/>
              </a:ext>
            </a:extLst>
          </p:cNvPr>
          <p:cNvSpPr txBox="1">
            <a:spLocks/>
          </p:cNvSpPr>
          <p:nvPr/>
        </p:nvSpPr>
        <p:spPr>
          <a:xfrm>
            <a:off x="6671496" y="3462866"/>
            <a:ext cx="1961338" cy="953534"/>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 Token Sequences</a:t>
            </a:r>
          </a:p>
        </p:txBody>
      </p:sp>
      <p:sp>
        <p:nvSpPr>
          <p:cNvPr id="33" name="コンテンツ プレースホルダー 2">
            <a:extLst>
              <a:ext uri="{FF2B5EF4-FFF2-40B4-BE49-F238E27FC236}">
                <a16:creationId xmlns:a16="http://schemas.microsoft.com/office/drawing/2014/main" id="{F17421F4-B39F-1BFA-C38E-F7E3FBA979F9}"/>
              </a:ext>
            </a:extLst>
          </p:cNvPr>
          <p:cNvSpPr txBox="1">
            <a:spLocks/>
          </p:cNvSpPr>
          <p:nvPr/>
        </p:nvSpPr>
        <p:spPr>
          <a:xfrm>
            <a:off x="9779100" y="3455783"/>
            <a:ext cx="1961338" cy="953534"/>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Similarity</a:t>
            </a:r>
          </a:p>
        </p:txBody>
      </p:sp>
      <p:sp>
        <p:nvSpPr>
          <p:cNvPr id="34" name="コンテンツ プレースホルダー 2">
            <a:extLst>
              <a:ext uri="{FF2B5EF4-FFF2-40B4-BE49-F238E27FC236}">
                <a16:creationId xmlns:a16="http://schemas.microsoft.com/office/drawing/2014/main" id="{DACBEB0D-8FC2-93C2-711F-0A78345607EB}"/>
              </a:ext>
            </a:extLst>
          </p:cNvPr>
          <p:cNvSpPr txBox="1">
            <a:spLocks/>
          </p:cNvSpPr>
          <p:nvPr/>
        </p:nvSpPr>
        <p:spPr>
          <a:xfrm>
            <a:off x="3563891" y="3455783"/>
            <a:ext cx="1961338" cy="954534"/>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ASTs</a:t>
            </a:r>
          </a:p>
        </p:txBody>
      </p:sp>
      <p:sp>
        <p:nvSpPr>
          <p:cNvPr id="35" name="コンテンツ プレースホルダー 2">
            <a:extLst>
              <a:ext uri="{FF2B5EF4-FFF2-40B4-BE49-F238E27FC236}">
                <a16:creationId xmlns:a16="http://schemas.microsoft.com/office/drawing/2014/main" id="{4F6729C3-B646-6D11-C3BD-81F8B3A688E7}"/>
              </a:ext>
            </a:extLst>
          </p:cNvPr>
          <p:cNvSpPr txBox="1">
            <a:spLocks/>
          </p:cNvSpPr>
          <p:nvPr/>
        </p:nvSpPr>
        <p:spPr>
          <a:xfrm>
            <a:off x="450687" y="3462866"/>
            <a:ext cx="1966937" cy="946451"/>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C file</a:t>
            </a:r>
          </a:p>
        </p:txBody>
      </p:sp>
      <p:sp>
        <p:nvSpPr>
          <p:cNvPr id="36" name="右矢印 35">
            <a:extLst>
              <a:ext uri="{FF2B5EF4-FFF2-40B4-BE49-F238E27FC236}">
                <a16:creationId xmlns:a16="http://schemas.microsoft.com/office/drawing/2014/main" id="{AAF4FA3E-C664-5157-4F2C-38943F553C46}"/>
              </a:ext>
            </a:extLst>
          </p:cNvPr>
          <p:cNvSpPr/>
          <p:nvPr/>
        </p:nvSpPr>
        <p:spPr>
          <a:xfrm>
            <a:off x="5525229" y="3781395"/>
            <a:ext cx="1146266" cy="335032"/>
          </a:xfrm>
          <a:prstGeom prst="rightArrow">
            <a:avLst>
              <a:gd name="adj1" fmla="val 35849"/>
              <a:gd name="adj2" fmla="val 88525"/>
            </a:avLst>
          </a:prstGeom>
          <a:solidFill>
            <a:srgbClr val="EFC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a:extLst>
              <a:ext uri="{FF2B5EF4-FFF2-40B4-BE49-F238E27FC236}">
                <a16:creationId xmlns:a16="http://schemas.microsoft.com/office/drawing/2014/main" id="{1A024DAD-AD94-1EED-F376-202D1E3BD9E3}"/>
              </a:ext>
            </a:extLst>
          </p:cNvPr>
          <p:cNvSpPr/>
          <p:nvPr/>
        </p:nvSpPr>
        <p:spPr>
          <a:xfrm>
            <a:off x="8632834" y="3772117"/>
            <a:ext cx="1146266" cy="335032"/>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478C390-3A79-71B2-DC2B-8D64D00F8BF7}"/>
              </a:ext>
            </a:extLst>
          </p:cNvPr>
          <p:cNvSpPr txBox="1"/>
          <p:nvPr/>
        </p:nvSpPr>
        <p:spPr>
          <a:xfrm rot="5400000">
            <a:off x="5836530" y="2800197"/>
            <a:ext cx="1107997" cy="1200329"/>
          </a:xfrm>
          <a:prstGeom prst="rect">
            <a:avLst/>
          </a:prstGeom>
          <a:noFill/>
        </p:spPr>
        <p:txBody>
          <a:bodyPr wrap="none" rtlCol="0" anchor="t">
            <a:spAutoFit/>
          </a:bodyPr>
          <a:lstStyle/>
          <a:p>
            <a:pPr algn="ctr"/>
            <a:r>
              <a:rPr kumimoji="1" lang="en-US" altLang="ja-JP" sz="7200" b="1" dirty="0">
                <a:solidFill>
                  <a:srgbClr val="EFCE7B"/>
                </a:solidFill>
                <a:latin typeface="Arial" panose="020B0604020202020204" pitchFamily="34" charset="0"/>
                <a:ea typeface="Yu Gothic" panose="020B0400000000000000" pitchFamily="34" charset="-128"/>
                <a:cs typeface="Arial" panose="020B0604020202020204" pitchFamily="34" charset="0"/>
              </a:rPr>
              <a:t>…</a:t>
            </a:r>
            <a:endParaRPr kumimoji="1" lang="ja-JP" altLang="en-US" sz="72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grpSp>
        <p:nvGrpSpPr>
          <p:cNvPr id="11" name="グループ化 10">
            <a:extLst>
              <a:ext uri="{FF2B5EF4-FFF2-40B4-BE49-F238E27FC236}">
                <a16:creationId xmlns:a16="http://schemas.microsoft.com/office/drawing/2014/main" id="{1FBC71CC-36DB-77B2-F513-5EC2CFF373BB}"/>
              </a:ext>
            </a:extLst>
          </p:cNvPr>
          <p:cNvGrpSpPr/>
          <p:nvPr/>
        </p:nvGrpSpPr>
        <p:grpSpPr>
          <a:xfrm>
            <a:off x="453203" y="177843"/>
            <a:ext cx="11287227" cy="334477"/>
            <a:chOff x="377697" y="-853694"/>
            <a:chExt cx="11287227" cy="334477"/>
          </a:xfrm>
          <a:solidFill>
            <a:srgbClr val="629299"/>
          </a:solidFill>
        </p:grpSpPr>
        <p:sp>
          <p:nvSpPr>
            <p:cNvPr id="12" name="フリーフォーム 11">
              <a:extLst>
                <a:ext uri="{FF2B5EF4-FFF2-40B4-BE49-F238E27FC236}">
                  <a16:creationId xmlns:a16="http://schemas.microsoft.com/office/drawing/2014/main" id="{D818A2FB-F5E5-1BBB-6585-B79A9D85C8C8}"/>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80416192-BA28-BDDC-A2A9-121C011634EA}"/>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53C46BF4-8AFE-B942-A24E-A8D28D480248}"/>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5" name="フリーフォーム 14">
              <a:extLst>
                <a:ext uri="{FF2B5EF4-FFF2-40B4-BE49-F238E27FC236}">
                  <a16:creationId xmlns:a16="http://schemas.microsoft.com/office/drawing/2014/main" id="{1648617A-C79D-C08F-02FA-9D5680905D38}"/>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6" name="フリーフォーム 15">
              <a:extLst>
                <a:ext uri="{FF2B5EF4-FFF2-40B4-BE49-F238E27FC236}">
                  <a16:creationId xmlns:a16="http://schemas.microsoft.com/office/drawing/2014/main" id="{8A36229E-20BA-751A-47FB-1EAE8765BD2C}"/>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7" name="フリーフォーム 16">
              <a:extLst>
                <a:ext uri="{FF2B5EF4-FFF2-40B4-BE49-F238E27FC236}">
                  <a16:creationId xmlns:a16="http://schemas.microsoft.com/office/drawing/2014/main" id="{08E06D29-A012-3D67-8AB6-FAFB40FB104B}"/>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8" name="フリーフォーム 17">
              <a:extLst>
                <a:ext uri="{FF2B5EF4-FFF2-40B4-BE49-F238E27FC236}">
                  <a16:creationId xmlns:a16="http://schemas.microsoft.com/office/drawing/2014/main" id="{641468B7-A230-56A7-1994-6C2939D40363}"/>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72584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E58A0-589D-FDF6-4802-91DA35214A89}"/>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64750B04-A07A-C73D-4EBC-6823E1D24AC4}"/>
              </a:ext>
            </a:extLst>
          </p:cNvPr>
          <p:cNvSpPr/>
          <p:nvPr/>
        </p:nvSpPr>
        <p:spPr>
          <a:xfrm>
            <a:off x="450687" y="1779027"/>
            <a:ext cx="11289751" cy="1123525"/>
          </a:xfrm>
          <a:prstGeom prst="rect">
            <a:avLst/>
          </a:prstGeom>
          <a:solidFill>
            <a:srgbClr val="EFCE7B"/>
          </a:solid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58896897-5A83-7CE8-6685-1C6CE6182E55}"/>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4DDA4CC-7707-8225-24B7-2812C3AE494D}"/>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3-4. Calculation of Similarity</a:t>
            </a:r>
          </a:p>
        </p:txBody>
      </p:sp>
      <p:sp>
        <p:nvSpPr>
          <p:cNvPr id="29" name="日付プレースホルダー 4">
            <a:extLst>
              <a:ext uri="{FF2B5EF4-FFF2-40B4-BE49-F238E27FC236}">
                <a16:creationId xmlns:a16="http://schemas.microsoft.com/office/drawing/2014/main" id="{1D9075E3-085B-59A0-04F2-8C20C6E837D2}"/>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7BD308B9-29B6-9362-9EF6-17C761EA8419}"/>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15</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8D996391-6164-C2C7-26FB-E9E2DE97B5DC}"/>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5" name="図 4">
            <a:extLst>
              <a:ext uri="{FF2B5EF4-FFF2-40B4-BE49-F238E27FC236}">
                <a16:creationId xmlns:a16="http://schemas.microsoft.com/office/drawing/2014/main" id="{6C13806E-5D42-5537-42AA-7829326FBB23}"/>
              </a:ext>
            </a:extLst>
          </p:cNvPr>
          <p:cNvPicPr>
            <a:picLocks noChangeAspect="1"/>
          </p:cNvPicPr>
          <p:nvPr/>
        </p:nvPicPr>
        <p:blipFill>
          <a:blip r:embed="rId3"/>
          <a:stretch>
            <a:fillRect/>
          </a:stretch>
        </p:blipFill>
        <p:spPr>
          <a:xfrm>
            <a:off x="822449" y="4582799"/>
            <a:ext cx="1223411" cy="1449970"/>
          </a:xfrm>
          <a:prstGeom prst="rect">
            <a:avLst/>
          </a:prstGeom>
        </p:spPr>
      </p:pic>
      <p:pic>
        <p:nvPicPr>
          <p:cNvPr id="6" name="図 5">
            <a:extLst>
              <a:ext uri="{FF2B5EF4-FFF2-40B4-BE49-F238E27FC236}">
                <a16:creationId xmlns:a16="http://schemas.microsoft.com/office/drawing/2014/main" id="{B6A2815C-4C09-1EC8-1589-30FF76669CA5}"/>
              </a:ext>
            </a:extLst>
          </p:cNvPr>
          <p:cNvPicPr>
            <a:picLocks noChangeAspect="1"/>
          </p:cNvPicPr>
          <p:nvPr/>
        </p:nvPicPr>
        <p:blipFill>
          <a:blip r:embed="rId4"/>
          <a:stretch>
            <a:fillRect/>
          </a:stretch>
        </p:blipFill>
        <p:spPr>
          <a:xfrm>
            <a:off x="3932854" y="4589621"/>
            <a:ext cx="1223411" cy="1443148"/>
          </a:xfrm>
          <a:prstGeom prst="rect">
            <a:avLst/>
          </a:prstGeom>
        </p:spPr>
      </p:pic>
      <p:pic>
        <p:nvPicPr>
          <p:cNvPr id="7" name="図 6">
            <a:extLst>
              <a:ext uri="{FF2B5EF4-FFF2-40B4-BE49-F238E27FC236}">
                <a16:creationId xmlns:a16="http://schemas.microsoft.com/office/drawing/2014/main" id="{A2F7FAF3-E80F-93FD-5081-FE8CF5FC52F1}"/>
              </a:ext>
            </a:extLst>
          </p:cNvPr>
          <p:cNvPicPr>
            <a:picLocks noChangeAspect="1"/>
          </p:cNvPicPr>
          <p:nvPr/>
        </p:nvPicPr>
        <p:blipFill>
          <a:blip r:embed="rId5"/>
          <a:stretch>
            <a:fillRect/>
          </a:stretch>
        </p:blipFill>
        <p:spPr>
          <a:xfrm>
            <a:off x="7043259" y="4589406"/>
            <a:ext cx="1223411" cy="1455299"/>
          </a:xfrm>
          <a:prstGeom prst="rect">
            <a:avLst/>
          </a:prstGeom>
        </p:spPr>
      </p:pic>
      <p:pic>
        <p:nvPicPr>
          <p:cNvPr id="8" name="図 7">
            <a:extLst>
              <a:ext uri="{FF2B5EF4-FFF2-40B4-BE49-F238E27FC236}">
                <a16:creationId xmlns:a16="http://schemas.microsoft.com/office/drawing/2014/main" id="{BF401216-2D5C-E7BF-D409-D3FE583BE132}"/>
              </a:ext>
            </a:extLst>
          </p:cNvPr>
          <p:cNvPicPr>
            <a:picLocks noChangeAspect="1"/>
          </p:cNvPicPr>
          <p:nvPr/>
        </p:nvPicPr>
        <p:blipFill>
          <a:blip r:embed="rId6"/>
          <a:srcRect l="5083" t="18119" r="2995" b="13497"/>
          <a:stretch/>
        </p:blipFill>
        <p:spPr>
          <a:xfrm>
            <a:off x="10060838" y="4623377"/>
            <a:ext cx="1397862" cy="1363054"/>
          </a:xfrm>
          <a:prstGeom prst="rect">
            <a:avLst/>
          </a:prstGeom>
        </p:spPr>
      </p:pic>
      <p:sp>
        <p:nvSpPr>
          <p:cNvPr id="19" name="右矢印 18">
            <a:extLst>
              <a:ext uri="{FF2B5EF4-FFF2-40B4-BE49-F238E27FC236}">
                <a16:creationId xmlns:a16="http://schemas.microsoft.com/office/drawing/2014/main" id="{E53E658D-4FE6-CC15-68A6-761A67F6BC63}"/>
              </a:ext>
            </a:extLst>
          </p:cNvPr>
          <p:cNvSpPr/>
          <p:nvPr/>
        </p:nvSpPr>
        <p:spPr>
          <a:xfrm>
            <a:off x="2407613" y="3781395"/>
            <a:ext cx="1146266" cy="335032"/>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27F23B3B-ADAF-52BE-DBDA-BC3A19AC1443}"/>
              </a:ext>
            </a:extLst>
          </p:cNvPr>
          <p:cNvSpPr txBox="1">
            <a:spLocks/>
          </p:cNvSpPr>
          <p:nvPr/>
        </p:nvSpPr>
        <p:spPr>
          <a:xfrm>
            <a:off x="450687" y="1856463"/>
            <a:ext cx="11289751" cy="1078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en-US" altLang="ja-JP" sz="3000" b="1" dirty="0">
                <a:latin typeface="Arial" panose="020B0604020202020204" pitchFamily="34" charset="0"/>
                <a:ea typeface="Yu Gothic" panose="020B0400000000000000" pitchFamily="34" charset="-128"/>
                <a:cs typeface="Arial" panose="020B0604020202020204" pitchFamily="34" charset="0"/>
              </a:rPr>
              <a:t>Calculate similarity using  </a:t>
            </a:r>
            <a:r>
              <a:rPr lang="en-US" altLang="ja-JP" sz="3000" b="1" i="1" dirty="0">
                <a:latin typeface="Arial" panose="020B0604020202020204" pitchFamily="34" charset="0"/>
                <a:ea typeface="Yu Gothic" panose="020B0400000000000000" pitchFamily="34" charset="-128"/>
                <a:cs typeface="Arial" panose="020B0604020202020204" pitchFamily="34" charset="0"/>
              </a:rPr>
              <a:t>Kast1 Spectrum Kernel</a:t>
            </a:r>
            <a:endParaRPr lang="en-US" altLang="ja-JP" sz="3000" b="1" dirty="0">
              <a:latin typeface="Arial" panose="020B0604020202020204" pitchFamily="34" charset="0"/>
              <a:ea typeface="Yu Gothic" panose="020B0400000000000000" pitchFamily="34" charset="-128"/>
              <a:cs typeface="Arial" panose="020B0604020202020204" pitchFamily="34" charset="0"/>
            </a:endParaRPr>
          </a:p>
          <a:p>
            <a:pPr>
              <a:lnSpc>
                <a:spcPts val="300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 Compress Token Sequences using 4 rules</a:t>
            </a:r>
            <a:endParaRPr lang="ja-JP" altLang="en-US" sz="25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32" name="コンテンツ プレースホルダー 2">
            <a:extLst>
              <a:ext uri="{FF2B5EF4-FFF2-40B4-BE49-F238E27FC236}">
                <a16:creationId xmlns:a16="http://schemas.microsoft.com/office/drawing/2014/main" id="{945D3C5B-0091-6002-811E-D7823AEB08FB}"/>
              </a:ext>
            </a:extLst>
          </p:cNvPr>
          <p:cNvSpPr txBox="1">
            <a:spLocks/>
          </p:cNvSpPr>
          <p:nvPr/>
        </p:nvSpPr>
        <p:spPr>
          <a:xfrm>
            <a:off x="6671496" y="3462866"/>
            <a:ext cx="1961338" cy="953534"/>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 Token Sequences</a:t>
            </a:r>
          </a:p>
        </p:txBody>
      </p:sp>
      <p:sp>
        <p:nvSpPr>
          <p:cNvPr id="33" name="コンテンツ プレースホルダー 2">
            <a:extLst>
              <a:ext uri="{FF2B5EF4-FFF2-40B4-BE49-F238E27FC236}">
                <a16:creationId xmlns:a16="http://schemas.microsoft.com/office/drawing/2014/main" id="{CCBFF2CE-2541-A829-7AA7-B00B6E621306}"/>
              </a:ext>
            </a:extLst>
          </p:cNvPr>
          <p:cNvSpPr txBox="1">
            <a:spLocks/>
          </p:cNvSpPr>
          <p:nvPr/>
        </p:nvSpPr>
        <p:spPr>
          <a:xfrm>
            <a:off x="9779100" y="3455783"/>
            <a:ext cx="1961338" cy="953534"/>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Similarity</a:t>
            </a:r>
          </a:p>
        </p:txBody>
      </p:sp>
      <p:sp>
        <p:nvSpPr>
          <p:cNvPr id="34" name="コンテンツ プレースホルダー 2">
            <a:extLst>
              <a:ext uri="{FF2B5EF4-FFF2-40B4-BE49-F238E27FC236}">
                <a16:creationId xmlns:a16="http://schemas.microsoft.com/office/drawing/2014/main" id="{D555EADC-8993-C150-5393-48B34082FD27}"/>
              </a:ext>
            </a:extLst>
          </p:cNvPr>
          <p:cNvSpPr txBox="1">
            <a:spLocks/>
          </p:cNvSpPr>
          <p:nvPr/>
        </p:nvSpPr>
        <p:spPr>
          <a:xfrm>
            <a:off x="3563891" y="3455783"/>
            <a:ext cx="1961338" cy="954534"/>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ASTs</a:t>
            </a:r>
          </a:p>
        </p:txBody>
      </p:sp>
      <p:sp>
        <p:nvSpPr>
          <p:cNvPr id="35" name="コンテンツ プレースホルダー 2">
            <a:extLst>
              <a:ext uri="{FF2B5EF4-FFF2-40B4-BE49-F238E27FC236}">
                <a16:creationId xmlns:a16="http://schemas.microsoft.com/office/drawing/2014/main" id="{E1542DCD-379E-5E0F-1E92-8A9FBF1120A4}"/>
              </a:ext>
            </a:extLst>
          </p:cNvPr>
          <p:cNvSpPr txBox="1">
            <a:spLocks/>
          </p:cNvSpPr>
          <p:nvPr/>
        </p:nvSpPr>
        <p:spPr>
          <a:xfrm>
            <a:off x="450687" y="3462866"/>
            <a:ext cx="1966937" cy="946451"/>
          </a:xfrm>
          <a:prstGeom prst="rect">
            <a:avLst/>
          </a:prstGeom>
          <a:solidFill>
            <a:schemeClr val="bg2">
              <a:lumMod val="90000"/>
            </a:schemeClr>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C file</a:t>
            </a:r>
          </a:p>
        </p:txBody>
      </p:sp>
      <p:sp>
        <p:nvSpPr>
          <p:cNvPr id="36" name="右矢印 35">
            <a:extLst>
              <a:ext uri="{FF2B5EF4-FFF2-40B4-BE49-F238E27FC236}">
                <a16:creationId xmlns:a16="http://schemas.microsoft.com/office/drawing/2014/main" id="{1542B120-790B-F086-9A41-E202519C1198}"/>
              </a:ext>
            </a:extLst>
          </p:cNvPr>
          <p:cNvSpPr/>
          <p:nvPr/>
        </p:nvSpPr>
        <p:spPr>
          <a:xfrm>
            <a:off x="5525229" y="3781395"/>
            <a:ext cx="1146266" cy="335032"/>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a:extLst>
              <a:ext uri="{FF2B5EF4-FFF2-40B4-BE49-F238E27FC236}">
                <a16:creationId xmlns:a16="http://schemas.microsoft.com/office/drawing/2014/main" id="{BA3B0DA2-E6FB-2B64-63DB-A7139511CA5C}"/>
              </a:ext>
            </a:extLst>
          </p:cNvPr>
          <p:cNvSpPr/>
          <p:nvPr/>
        </p:nvSpPr>
        <p:spPr>
          <a:xfrm>
            <a:off x="8632834" y="3772117"/>
            <a:ext cx="1146266" cy="335032"/>
          </a:xfrm>
          <a:prstGeom prst="rightArrow">
            <a:avLst>
              <a:gd name="adj1" fmla="val 35849"/>
              <a:gd name="adj2" fmla="val 88525"/>
            </a:avLst>
          </a:prstGeom>
          <a:solidFill>
            <a:srgbClr val="EFC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4838251-F8F8-8B44-653F-C25709AFC6EA}"/>
              </a:ext>
            </a:extLst>
          </p:cNvPr>
          <p:cNvSpPr txBox="1"/>
          <p:nvPr/>
        </p:nvSpPr>
        <p:spPr>
          <a:xfrm rot="5400000">
            <a:off x="8931431" y="2800197"/>
            <a:ext cx="1107997" cy="1200329"/>
          </a:xfrm>
          <a:prstGeom prst="rect">
            <a:avLst/>
          </a:prstGeom>
          <a:noFill/>
        </p:spPr>
        <p:txBody>
          <a:bodyPr wrap="none" rtlCol="0" anchor="t">
            <a:spAutoFit/>
          </a:bodyPr>
          <a:lstStyle/>
          <a:p>
            <a:pPr algn="ctr"/>
            <a:r>
              <a:rPr kumimoji="1" lang="en-US" altLang="ja-JP" sz="7200" b="1" dirty="0">
                <a:solidFill>
                  <a:srgbClr val="EFCE7B"/>
                </a:solidFill>
                <a:latin typeface="Arial" panose="020B0604020202020204" pitchFamily="34" charset="0"/>
                <a:ea typeface="Yu Gothic" panose="020B0400000000000000" pitchFamily="34" charset="-128"/>
                <a:cs typeface="Arial" panose="020B0604020202020204" pitchFamily="34" charset="0"/>
              </a:rPr>
              <a:t>…</a:t>
            </a:r>
            <a:endParaRPr kumimoji="1" lang="ja-JP" altLang="en-US" sz="72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grpSp>
        <p:nvGrpSpPr>
          <p:cNvPr id="11" name="グループ化 10">
            <a:extLst>
              <a:ext uri="{FF2B5EF4-FFF2-40B4-BE49-F238E27FC236}">
                <a16:creationId xmlns:a16="http://schemas.microsoft.com/office/drawing/2014/main" id="{746AA77B-4050-922F-EB77-9B21A7D856D5}"/>
              </a:ext>
            </a:extLst>
          </p:cNvPr>
          <p:cNvGrpSpPr/>
          <p:nvPr/>
        </p:nvGrpSpPr>
        <p:grpSpPr>
          <a:xfrm>
            <a:off x="453203" y="177843"/>
            <a:ext cx="11287227" cy="334477"/>
            <a:chOff x="377697" y="-853694"/>
            <a:chExt cx="11287227" cy="334477"/>
          </a:xfrm>
          <a:solidFill>
            <a:srgbClr val="629299"/>
          </a:solidFill>
        </p:grpSpPr>
        <p:sp>
          <p:nvSpPr>
            <p:cNvPr id="12" name="フリーフォーム 11">
              <a:extLst>
                <a:ext uri="{FF2B5EF4-FFF2-40B4-BE49-F238E27FC236}">
                  <a16:creationId xmlns:a16="http://schemas.microsoft.com/office/drawing/2014/main" id="{62BE9944-D4F9-D576-EBA5-B5C3842EB201}"/>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E574D17A-D8EB-859C-2395-7B877ED2F82B}"/>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CED4A8AD-6407-BBC1-E3AF-66742DAA241F}"/>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5" name="フリーフォーム 14">
              <a:extLst>
                <a:ext uri="{FF2B5EF4-FFF2-40B4-BE49-F238E27FC236}">
                  <a16:creationId xmlns:a16="http://schemas.microsoft.com/office/drawing/2014/main" id="{D6AB3099-E29D-22E3-F2EA-D024D10A8B00}"/>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6" name="フリーフォーム 15">
              <a:extLst>
                <a:ext uri="{FF2B5EF4-FFF2-40B4-BE49-F238E27FC236}">
                  <a16:creationId xmlns:a16="http://schemas.microsoft.com/office/drawing/2014/main" id="{FA69E486-3E22-7DE1-8589-5504228EB9BD}"/>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7" name="フリーフォーム 16">
              <a:extLst>
                <a:ext uri="{FF2B5EF4-FFF2-40B4-BE49-F238E27FC236}">
                  <a16:creationId xmlns:a16="http://schemas.microsoft.com/office/drawing/2014/main" id="{EC990401-8D52-DC00-3E3F-9B5D8C0474D3}"/>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8" name="フリーフォーム 17">
              <a:extLst>
                <a:ext uri="{FF2B5EF4-FFF2-40B4-BE49-F238E27FC236}">
                  <a16:creationId xmlns:a16="http://schemas.microsoft.com/office/drawing/2014/main" id="{DCCF1B15-F258-78BF-7ADB-FBB2C36B1493}"/>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72050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AC61D-6028-81EB-D545-14F1088BACD2}"/>
            </a:ext>
          </a:extLst>
        </p:cNvPr>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19FA5619-3DF8-DF96-C2A4-4BEAAE0B5625}"/>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99C625DF-AABE-C1A8-9E31-35A2335E7D38}"/>
              </a:ext>
            </a:extLst>
          </p:cNvPr>
          <p:cNvSpPr>
            <a:spLocks noGrp="1"/>
          </p:cNvSpPr>
          <p:nvPr>
            <p:ph type="ctrTitle"/>
          </p:nvPr>
        </p:nvSpPr>
        <p:spPr>
          <a:xfrm>
            <a:off x="451555" y="2378648"/>
            <a:ext cx="11288886" cy="802887"/>
          </a:xfrm>
        </p:spPr>
        <p:txBody>
          <a:bodyPr>
            <a:normAutofit/>
          </a:bodyPr>
          <a:lstStyle/>
          <a:p>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4.</a:t>
            </a:r>
            <a:r>
              <a:rPr lang="ja-JP" altLang="en-US" sz="4000" b="1">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CREATION OF DATASET</a:t>
            </a:r>
            <a:endParaRPr kumimoji="1" lang="ja-JP" altLang="en-US" sz="40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cxnSp>
        <p:nvCxnSpPr>
          <p:cNvPr id="9" name="直線コネクタ 8">
            <a:extLst>
              <a:ext uri="{FF2B5EF4-FFF2-40B4-BE49-F238E27FC236}">
                <a16:creationId xmlns:a16="http://schemas.microsoft.com/office/drawing/2014/main" id="{D2EADEED-41EE-941B-B96D-03F156CA3192}"/>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F81CFD5D-C7E6-3777-D7DF-A0A3BE220516}"/>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 name="スライド番号プレースホルダー 5">
            <a:extLst>
              <a:ext uri="{FF2B5EF4-FFF2-40B4-BE49-F238E27FC236}">
                <a16:creationId xmlns:a16="http://schemas.microsoft.com/office/drawing/2014/main" id="{A1A726F3-A3BD-1933-58CE-CD7566F085FC}"/>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16</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4" name="フッター プレースホルダー 6">
            <a:extLst>
              <a:ext uri="{FF2B5EF4-FFF2-40B4-BE49-F238E27FC236}">
                <a16:creationId xmlns:a16="http://schemas.microsoft.com/office/drawing/2014/main" id="{0E532937-FF07-D9B5-B677-789007371A70}"/>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343058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2BBF4-983C-0931-B921-67E3B8A9B5EB}"/>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C8BFE84A-AA10-EF9C-A23F-9AB062D676FB}"/>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893E0C57-0C2F-8FDD-4605-E7CF7657FC7C}"/>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4-1. Overview</a:t>
            </a:r>
          </a:p>
        </p:txBody>
      </p:sp>
      <p:sp>
        <p:nvSpPr>
          <p:cNvPr id="3" name="コンテンツ プレースホルダー 2">
            <a:extLst>
              <a:ext uri="{FF2B5EF4-FFF2-40B4-BE49-F238E27FC236}">
                <a16:creationId xmlns:a16="http://schemas.microsoft.com/office/drawing/2014/main" id="{F6BAAC9E-32AE-0692-73BC-8B4751F035D7}"/>
              </a:ext>
            </a:extLst>
          </p:cNvPr>
          <p:cNvSpPr txBox="1">
            <a:spLocks/>
          </p:cNvSpPr>
          <p:nvPr/>
        </p:nvSpPr>
        <p:spPr>
          <a:xfrm>
            <a:off x="451556" y="1562817"/>
            <a:ext cx="11288882" cy="1679569"/>
          </a:xfrm>
          <a:prstGeom prst="rect">
            <a:avLst/>
          </a:prstGeom>
          <a:solidFill>
            <a:srgbClr val="EFCE7B"/>
          </a:solidFill>
        </p:spPr>
        <p:txBody>
          <a:bodyPr vert="horz" lIns="180000" tIns="45720" rIns="18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457200" indent="-457200" algn="l">
              <a:buFont typeface="+mj-lt"/>
              <a:buAutoNum type="arabicPeriod"/>
            </a:pPr>
            <a:r>
              <a:rPr lang="en-US" altLang="ja-JP" sz="3000" b="1" dirty="0">
                <a:latin typeface="Arial" panose="020B0604020202020204" pitchFamily="34" charset="0"/>
                <a:cs typeface="Arial" panose="020B0604020202020204" pitchFamily="34" charset="0"/>
              </a:rPr>
              <a:t>Cluster source codes using similarities from Chapter3</a:t>
            </a:r>
          </a:p>
          <a:p>
            <a:pPr marL="457200" indent="-457200" algn="l">
              <a:buFont typeface="+mj-lt"/>
              <a:buAutoNum type="arabicPeriod"/>
            </a:pPr>
            <a:r>
              <a:rPr lang="en-US" altLang="ja-JP" sz="3000" b="1" dirty="0">
                <a:latin typeface="Arial" panose="020B0604020202020204" pitchFamily="34" charset="0"/>
                <a:cs typeface="Arial" panose="020B0604020202020204" pitchFamily="34" charset="0"/>
              </a:rPr>
              <a:t>Validate clustering results</a:t>
            </a:r>
          </a:p>
          <a:p>
            <a:pPr marL="457200" indent="-457200" algn="l">
              <a:buFont typeface="+mj-lt"/>
              <a:buAutoNum type="arabicPeriod"/>
            </a:pPr>
            <a:r>
              <a:rPr lang="en-US" altLang="ja-JP" sz="3000" b="1" dirty="0">
                <a:latin typeface="Arial" panose="020B0604020202020204" pitchFamily="34" charset="0"/>
                <a:cs typeface="Arial" panose="020B0604020202020204" pitchFamily="34" charset="0"/>
              </a:rPr>
              <a:t>Create Datasets for each coding method and logic error</a:t>
            </a:r>
          </a:p>
        </p:txBody>
      </p:sp>
      <p:pic>
        <p:nvPicPr>
          <p:cNvPr id="8" name="図 7">
            <a:extLst>
              <a:ext uri="{FF2B5EF4-FFF2-40B4-BE49-F238E27FC236}">
                <a16:creationId xmlns:a16="http://schemas.microsoft.com/office/drawing/2014/main" id="{7AD2EFE8-A9C8-2695-06CC-71E0F81304F9}"/>
              </a:ext>
            </a:extLst>
          </p:cNvPr>
          <p:cNvPicPr>
            <a:picLocks noChangeAspect="1"/>
          </p:cNvPicPr>
          <p:nvPr/>
        </p:nvPicPr>
        <p:blipFill>
          <a:blip r:embed="rId3"/>
          <a:stretch>
            <a:fillRect/>
          </a:stretch>
        </p:blipFill>
        <p:spPr>
          <a:xfrm>
            <a:off x="2482344" y="3707797"/>
            <a:ext cx="1317688" cy="2191730"/>
          </a:xfrm>
          <a:prstGeom prst="rect">
            <a:avLst/>
          </a:prstGeom>
        </p:spPr>
      </p:pic>
      <p:sp>
        <p:nvSpPr>
          <p:cNvPr id="9" name="コンテンツ プレースホルダー 2">
            <a:extLst>
              <a:ext uri="{FF2B5EF4-FFF2-40B4-BE49-F238E27FC236}">
                <a16:creationId xmlns:a16="http://schemas.microsoft.com/office/drawing/2014/main" id="{52942698-7DDC-70A9-2C04-D03AE00E474D}"/>
              </a:ext>
            </a:extLst>
          </p:cNvPr>
          <p:cNvSpPr txBox="1">
            <a:spLocks/>
          </p:cNvSpPr>
          <p:nvPr/>
        </p:nvSpPr>
        <p:spPr>
          <a:xfrm>
            <a:off x="3562984" y="3561789"/>
            <a:ext cx="2031715" cy="574630"/>
          </a:xfrm>
          <a:prstGeom prst="rect">
            <a:avLst/>
          </a:prstGeom>
          <a:no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Cluster 1</a:t>
            </a:r>
          </a:p>
        </p:txBody>
      </p:sp>
      <p:sp>
        <p:nvSpPr>
          <p:cNvPr id="11" name="コンテンツ プレースホルダー 2">
            <a:extLst>
              <a:ext uri="{FF2B5EF4-FFF2-40B4-BE49-F238E27FC236}">
                <a16:creationId xmlns:a16="http://schemas.microsoft.com/office/drawing/2014/main" id="{1B01EDDD-4DCE-2152-F946-C9A26D8DC0A6}"/>
              </a:ext>
            </a:extLst>
          </p:cNvPr>
          <p:cNvSpPr txBox="1">
            <a:spLocks/>
          </p:cNvSpPr>
          <p:nvPr/>
        </p:nvSpPr>
        <p:spPr>
          <a:xfrm>
            <a:off x="3562984" y="4565466"/>
            <a:ext cx="2031715" cy="574630"/>
          </a:xfrm>
          <a:prstGeom prst="rect">
            <a:avLst/>
          </a:prstGeom>
          <a:no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Cluster 2</a:t>
            </a:r>
          </a:p>
        </p:txBody>
      </p:sp>
      <p:sp>
        <p:nvSpPr>
          <p:cNvPr id="12" name="コンテンツ プレースホルダー 2">
            <a:extLst>
              <a:ext uri="{FF2B5EF4-FFF2-40B4-BE49-F238E27FC236}">
                <a16:creationId xmlns:a16="http://schemas.microsoft.com/office/drawing/2014/main" id="{974D9CA3-97AD-3F07-8892-79785D2A4BA7}"/>
              </a:ext>
            </a:extLst>
          </p:cNvPr>
          <p:cNvSpPr txBox="1">
            <a:spLocks/>
          </p:cNvSpPr>
          <p:nvPr/>
        </p:nvSpPr>
        <p:spPr>
          <a:xfrm>
            <a:off x="3562984" y="5491315"/>
            <a:ext cx="2031715" cy="574630"/>
          </a:xfrm>
          <a:prstGeom prst="rect">
            <a:avLst/>
          </a:prstGeom>
          <a:no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500" b="1" dirty="0">
                <a:latin typeface="Arial" panose="020B0604020202020204" pitchFamily="34" charset="0"/>
                <a:cs typeface="Arial" panose="020B0604020202020204" pitchFamily="34" charset="0"/>
              </a:rPr>
              <a:t>Cluster 3</a:t>
            </a:r>
          </a:p>
        </p:txBody>
      </p:sp>
      <p:sp>
        <p:nvSpPr>
          <p:cNvPr id="13" name="右矢印 12">
            <a:extLst>
              <a:ext uri="{FF2B5EF4-FFF2-40B4-BE49-F238E27FC236}">
                <a16:creationId xmlns:a16="http://schemas.microsoft.com/office/drawing/2014/main" id="{BF86FA79-78BA-0351-181D-26C73BFDE656}"/>
              </a:ext>
            </a:extLst>
          </p:cNvPr>
          <p:cNvSpPr/>
          <p:nvPr/>
        </p:nvSpPr>
        <p:spPr>
          <a:xfrm>
            <a:off x="5754451" y="3682519"/>
            <a:ext cx="1146266" cy="335032"/>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a:extLst>
              <a:ext uri="{FF2B5EF4-FFF2-40B4-BE49-F238E27FC236}">
                <a16:creationId xmlns:a16="http://schemas.microsoft.com/office/drawing/2014/main" id="{6451E472-BD63-6CAC-E5D3-90F198093B86}"/>
              </a:ext>
            </a:extLst>
          </p:cNvPr>
          <p:cNvSpPr/>
          <p:nvPr/>
        </p:nvSpPr>
        <p:spPr>
          <a:xfrm>
            <a:off x="5754451" y="4643504"/>
            <a:ext cx="1146266" cy="335032"/>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AC5EB2E6-7DA0-3892-23D8-E79F74A769E4}"/>
              </a:ext>
            </a:extLst>
          </p:cNvPr>
          <p:cNvSpPr/>
          <p:nvPr/>
        </p:nvSpPr>
        <p:spPr>
          <a:xfrm>
            <a:off x="5728025" y="5604489"/>
            <a:ext cx="1146266" cy="335032"/>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07C3BA34-7701-B701-041A-81794F4A54E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7258232" y="3466037"/>
            <a:ext cx="635052" cy="768232"/>
          </a:xfrm>
          <a:prstGeom prst="rect">
            <a:avLst/>
          </a:prstGeom>
        </p:spPr>
      </p:pic>
      <p:pic>
        <p:nvPicPr>
          <p:cNvPr id="20" name="グラフィックス 19" descr="ラベル 枠線">
            <a:extLst>
              <a:ext uri="{FF2B5EF4-FFF2-40B4-BE49-F238E27FC236}">
                <a16:creationId xmlns:a16="http://schemas.microsoft.com/office/drawing/2014/main" id="{447E651F-218C-691F-B819-9BE7AF46C030}"/>
              </a:ext>
            </a:extLst>
          </p:cNvPr>
          <p:cNvPicPr>
            <a:picLocks noChangeAspect="1"/>
          </p:cNvPicPr>
          <p:nvPr/>
        </p:nvPicPr>
        <p:blipFill>
          <a:blip r:embed="rId6">
            <a:extLst>
              <a:ext uri="{96DAC541-7B7A-43D3-8B79-37D633B846F1}">
                <asvg:svgBlip xmlns:asvg="http://schemas.microsoft.com/office/drawing/2016/SVG/main" r:embed="rId7"/>
              </a:ext>
            </a:extLst>
          </a:blip>
          <a:srcRect l="17012" t="17941" r="14508" b="15432"/>
          <a:stretch/>
        </p:blipFill>
        <p:spPr>
          <a:xfrm rot="18900000">
            <a:off x="7976492" y="3340431"/>
            <a:ext cx="1099443" cy="1069696"/>
          </a:xfrm>
          <a:prstGeom prst="rect">
            <a:avLst/>
          </a:prstGeom>
        </p:spPr>
      </p:pic>
      <p:pic>
        <p:nvPicPr>
          <p:cNvPr id="21" name="図 20">
            <a:extLst>
              <a:ext uri="{FF2B5EF4-FFF2-40B4-BE49-F238E27FC236}">
                <a16:creationId xmlns:a16="http://schemas.microsoft.com/office/drawing/2014/main" id="{5125FCCD-BA66-1246-CE74-1AC6021B57DD}"/>
              </a:ext>
            </a:extLst>
          </p:cNvPr>
          <p:cNvPicPr>
            <a:picLocks noChangeAspect="1"/>
          </p:cNvPicPr>
          <p:nvPr/>
        </p:nvPicPr>
        <p:blipFill>
          <a:blip r:embed="rId8"/>
          <a:stretch>
            <a:fillRect/>
          </a:stretch>
        </p:blipFill>
        <p:spPr>
          <a:xfrm>
            <a:off x="8666528" y="3430802"/>
            <a:ext cx="1019349" cy="859048"/>
          </a:xfrm>
          <a:prstGeom prst="rect">
            <a:avLst/>
          </a:prstGeom>
        </p:spPr>
      </p:pic>
      <p:pic>
        <p:nvPicPr>
          <p:cNvPr id="22" name="図 21">
            <a:extLst>
              <a:ext uri="{FF2B5EF4-FFF2-40B4-BE49-F238E27FC236}">
                <a16:creationId xmlns:a16="http://schemas.microsoft.com/office/drawing/2014/main" id="{07599D20-A81A-9FDF-68C4-70AE494186DE}"/>
              </a:ext>
            </a:extLst>
          </p:cNvPr>
          <p:cNvPicPr>
            <a:picLocks noChangeAspect="1"/>
          </p:cNvPicPr>
          <p:nvPr/>
        </p:nvPicPr>
        <p:blipFill>
          <a:blip r:embed="rId9"/>
          <a:stretch>
            <a:fillRect/>
          </a:stretch>
        </p:blipFill>
        <p:spPr>
          <a:xfrm>
            <a:off x="8264953" y="3605718"/>
            <a:ext cx="1019349" cy="539121"/>
          </a:xfrm>
          <a:prstGeom prst="rect">
            <a:avLst/>
          </a:prstGeom>
        </p:spPr>
      </p:pic>
      <p:sp>
        <p:nvSpPr>
          <p:cNvPr id="18" name="テキスト ボックス 17">
            <a:extLst>
              <a:ext uri="{FF2B5EF4-FFF2-40B4-BE49-F238E27FC236}">
                <a16:creationId xmlns:a16="http://schemas.microsoft.com/office/drawing/2014/main" id="{00762462-848D-21A4-295A-E4AB13F87754}"/>
              </a:ext>
            </a:extLst>
          </p:cNvPr>
          <p:cNvSpPr txBox="1"/>
          <p:nvPr/>
        </p:nvSpPr>
        <p:spPr>
          <a:xfrm>
            <a:off x="8094766" y="3630154"/>
            <a:ext cx="1319466" cy="490876"/>
          </a:xfrm>
          <a:prstGeom prst="rect">
            <a:avLst/>
          </a:prstGeom>
          <a:noFill/>
        </p:spPr>
        <p:txBody>
          <a:bodyPr wrap="square" rtlCol="0">
            <a:spAutoFit/>
          </a:bodyPr>
          <a:lstStyle/>
          <a:p>
            <a:r>
              <a:rPr kumimoji="1" lang="en-US" altLang="ja-JP" sz="2500" b="1" dirty="0">
                <a:latin typeface="Arial" panose="020B0604020202020204" pitchFamily="34" charset="0"/>
                <a:ea typeface="Yu Gothic" panose="020B0400000000000000" pitchFamily="34" charset="-128"/>
                <a:cs typeface="Arial" panose="020B0604020202020204" pitchFamily="34" charset="0"/>
              </a:rPr>
              <a:t>Error①</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pic>
        <p:nvPicPr>
          <p:cNvPr id="28" name="図 27">
            <a:extLst>
              <a:ext uri="{FF2B5EF4-FFF2-40B4-BE49-F238E27FC236}">
                <a16:creationId xmlns:a16="http://schemas.microsoft.com/office/drawing/2014/main" id="{B0696F9F-A612-336E-F09E-82C532A5908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7258232" y="4386626"/>
            <a:ext cx="635052" cy="768232"/>
          </a:xfrm>
          <a:prstGeom prst="rect">
            <a:avLst/>
          </a:prstGeom>
        </p:spPr>
      </p:pic>
      <p:pic>
        <p:nvPicPr>
          <p:cNvPr id="32" name="グラフィックス 31" descr="ラベル 枠線">
            <a:extLst>
              <a:ext uri="{FF2B5EF4-FFF2-40B4-BE49-F238E27FC236}">
                <a16:creationId xmlns:a16="http://schemas.microsoft.com/office/drawing/2014/main" id="{29346241-B0E2-3537-82BF-F532893DFBFB}"/>
              </a:ext>
            </a:extLst>
          </p:cNvPr>
          <p:cNvPicPr>
            <a:picLocks noChangeAspect="1"/>
          </p:cNvPicPr>
          <p:nvPr/>
        </p:nvPicPr>
        <p:blipFill>
          <a:blip r:embed="rId6">
            <a:extLst>
              <a:ext uri="{96DAC541-7B7A-43D3-8B79-37D633B846F1}">
                <asvg:svgBlip xmlns:asvg="http://schemas.microsoft.com/office/drawing/2016/SVG/main" r:embed="rId7"/>
              </a:ext>
            </a:extLst>
          </a:blip>
          <a:srcRect l="17012" t="17941" r="14508" b="15432"/>
          <a:stretch/>
        </p:blipFill>
        <p:spPr>
          <a:xfrm rot="18900000">
            <a:off x="7976492" y="4261020"/>
            <a:ext cx="1099443" cy="1069696"/>
          </a:xfrm>
          <a:prstGeom prst="rect">
            <a:avLst/>
          </a:prstGeom>
        </p:spPr>
      </p:pic>
      <p:pic>
        <p:nvPicPr>
          <p:cNvPr id="33" name="図 32">
            <a:extLst>
              <a:ext uri="{FF2B5EF4-FFF2-40B4-BE49-F238E27FC236}">
                <a16:creationId xmlns:a16="http://schemas.microsoft.com/office/drawing/2014/main" id="{0E08067D-F232-9300-5F2D-56B45939F611}"/>
              </a:ext>
            </a:extLst>
          </p:cNvPr>
          <p:cNvPicPr>
            <a:picLocks noChangeAspect="1"/>
          </p:cNvPicPr>
          <p:nvPr/>
        </p:nvPicPr>
        <p:blipFill>
          <a:blip r:embed="rId8"/>
          <a:stretch>
            <a:fillRect/>
          </a:stretch>
        </p:blipFill>
        <p:spPr>
          <a:xfrm>
            <a:off x="8666528" y="4351391"/>
            <a:ext cx="1019349" cy="859048"/>
          </a:xfrm>
          <a:prstGeom prst="rect">
            <a:avLst/>
          </a:prstGeom>
        </p:spPr>
      </p:pic>
      <p:pic>
        <p:nvPicPr>
          <p:cNvPr id="34" name="図 33">
            <a:extLst>
              <a:ext uri="{FF2B5EF4-FFF2-40B4-BE49-F238E27FC236}">
                <a16:creationId xmlns:a16="http://schemas.microsoft.com/office/drawing/2014/main" id="{E047AAEB-8C81-AC4E-50F5-A9FE94FB5B53}"/>
              </a:ext>
            </a:extLst>
          </p:cNvPr>
          <p:cNvPicPr>
            <a:picLocks noChangeAspect="1"/>
          </p:cNvPicPr>
          <p:nvPr/>
        </p:nvPicPr>
        <p:blipFill>
          <a:blip r:embed="rId9"/>
          <a:stretch>
            <a:fillRect/>
          </a:stretch>
        </p:blipFill>
        <p:spPr>
          <a:xfrm>
            <a:off x="8264953" y="4526307"/>
            <a:ext cx="1019349" cy="539121"/>
          </a:xfrm>
          <a:prstGeom prst="rect">
            <a:avLst/>
          </a:prstGeom>
        </p:spPr>
      </p:pic>
      <p:sp>
        <p:nvSpPr>
          <p:cNvPr id="35" name="テキスト ボックス 34">
            <a:extLst>
              <a:ext uri="{FF2B5EF4-FFF2-40B4-BE49-F238E27FC236}">
                <a16:creationId xmlns:a16="http://schemas.microsoft.com/office/drawing/2014/main" id="{284D0C49-9E43-5242-AC5D-A4C1172D3EC3}"/>
              </a:ext>
            </a:extLst>
          </p:cNvPr>
          <p:cNvSpPr txBox="1"/>
          <p:nvPr/>
        </p:nvSpPr>
        <p:spPr>
          <a:xfrm>
            <a:off x="8094766" y="4550743"/>
            <a:ext cx="1319466" cy="490876"/>
          </a:xfrm>
          <a:prstGeom prst="rect">
            <a:avLst/>
          </a:prstGeom>
          <a:noFill/>
        </p:spPr>
        <p:txBody>
          <a:bodyPr wrap="square" rtlCol="0">
            <a:spAutoFit/>
          </a:bodyPr>
          <a:lstStyle/>
          <a:p>
            <a:r>
              <a:rPr kumimoji="1" lang="en-US" altLang="ja-JP" sz="2500" b="1" dirty="0">
                <a:latin typeface="Arial" panose="020B0604020202020204" pitchFamily="34" charset="0"/>
                <a:ea typeface="Yu Gothic" panose="020B0400000000000000" pitchFamily="34" charset="-128"/>
                <a:cs typeface="Arial" panose="020B0604020202020204" pitchFamily="34" charset="0"/>
              </a:rPr>
              <a:t>Error②</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pic>
        <p:nvPicPr>
          <p:cNvPr id="36" name="図 35">
            <a:extLst>
              <a:ext uri="{FF2B5EF4-FFF2-40B4-BE49-F238E27FC236}">
                <a16:creationId xmlns:a16="http://schemas.microsoft.com/office/drawing/2014/main" id="{41720B1F-08BE-A8FD-2F75-09A3EB868C7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7258232" y="5331670"/>
            <a:ext cx="635052" cy="768232"/>
          </a:xfrm>
          <a:prstGeom prst="rect">
            <a:avLst/>
          </a:prstGeom>
        </p:spPr>
      </p:pic>
      <p:pic>
        <p:nvPicPr>
          <p:cNvPr id="37" name="グラフィックス 36" descr="ラベル 枠線">
            <a:extLst>
              <a:ext uri="{FF2B5EF4-FFF2-40B4-BE49-F238E27FC236}">
                <a16:creationId xmlns:a16="http://schemas.microsoft.com/office/drawing/2014/main" id="{D4C5DD5F-9BA7-CA60-EE66-AEF6581B58D2}"/>
              </a:ext>
            </a:extLst>
          </p:cNvPr>
          <p:cNvPicPr>
            <a:picLocks noChangeAspect="1"/>
          </p:cNvPicPr>
          <p:nvPr/>
        </p:nvPicPr>
        <p:blipFill>
          <a:blip r:embed="rId6">
            <a:extLst>
              <a:ext uri="{96DAC541-7B7A-43D3-8B79-37D633B846F1}">
                <asvg:svgBlip xmlns:asvg="http://schemas.microsoft.com/office/drawing/2016/SVG/main" r:embed="rId7"/>
              </a:ext>
            </a:extLst>
          </a:blip>
          <a:srcRect l="17012" t="17941" r="14508" b="15432"/>
          <a:stretch/>
        </p:blipFill>
        <p:spPr>
          <a:xfrm rot="18900000">
            <a:off x="7976492" y="5206064"/>
            <a:ext cx="1099443" cy="1069696"/>
          </a:xfrm>
          <a:prstGeom prst="rect">
            <a:avLst/>
          </a:prstGeom>
        </p:spPr>
      </p:pic>
      <p:pic>
        <p:nvPicPr>
          <p:cNvPr id="38" name="図 37">
            <a:extLst>
              <a:ext uri="{FF2B5EF4-FFF2-40B4-BE49-F238E27FC236}">
                <a16:creationId xmlns:a16="http://schemas.microsoft.com/office/drawing/2014/main" id="{C66F4A23-6037-7A2A-AE22-B8629F2E30B8}"/>
              </a:ext>
            </a:extLst>
          </p:cNvPr>
          <p:cNvPicPr>
            <a:picLocks noChangeAspect="1"/>
          </p:cNvPicPr>
          <p:nvPr/>
        </p:nvPicPr>
        <p:blipFill>
          <a:blip r:embed="rId8"/>
          <a:stretch>
            <a:fillRect/>
          </a:stretch>
        </p:blipFill>
        <p:spPr>
          <a:xfrm>
            <a:off x="8666528" y="5296435"/>
            <a:ext cx="1019349" cy="859048"/>
          </a:xfrm>
          <a:prstGeom prst="rect">
            <a:avLst/>
          </a:prstGeom>
        </p:spPr>
      </p:pic>
      <p:pic>
        <p:nvPicPr>
          <p:cNvPr id="39" name="図 38">
            <a:extLst>
              <a:ext uri="{FF2B5EF4-FFF2-40B4-BE49-F238E27FC236}">
                <a16:creationId xmlns:a16="http://schemas.microsoft.com/office/drawing/2014/main" id="{D2D4F8C8-AADD-BC8B-A32D-006BCE806489}"/>
              </a:ext>
            </a:extLst>
          </p:cNvPr>
          <p:cNvPicPr>
            <a:picLocks noChangeAspect="1"/>
          </p:cNvPicPr>
          <p:nvPr/>
        </p:nvPicPr>
        <p:blipFill>
          <a:blip r:embed="rId9"/>
          <a:stretch>
            <a:fillRect/>
          </a:stretch>
        </p:blipFill>
        <p:spPr>
          <a:xfrm>
            <a:off x="8264953" y="5471351"/>
            <a:ext cx="1019349" cy="539121"/>
          </a:xfrm>
          <a:prstGeom prst="rect">
            <a:avLst/>
          </a:prstGeom>
        </p:spPr>
      </p:pic>
      <p:sp>
        <p:nvSpPr>
          <p:cNvPr id="40" name="テキスト ボックス 39">
            <a:extLst>
              <a:ext uri="{FF2B5EF4-FFF2-40B4-BE49-F238E27FC236}">
                <a16:creationId xmlns:a16="http://schemas.microsoft.com/office/drawing/2014/main" id="{30FF3B25-3CA3-F074-C720-457ABF4A1D6F}"/>
              </a:ext>
            </a:extLst>
          </p:cNvPr>
          <p:cNvSpPr txBox="1"/>
          <p:nvPr/>
        </p:nvSpPr>
        <p:spPr>
          <a:xfrm>
            <a:off x="8094766" y="5495787"/>
            <a:ext cx="1319466" cy="490876"/>
          </a:xfrm>
          <a:prstGeom prst="rect">
            <a:avLst/>
          </a:prstGeom>
          <a:noFill/>
        </p:spPr>
        <p:txBody>
          <a:bodyPr wrap="square" rtlCol="0">
            <a:spAutoFit/>
          </a:bodyPr>
          <a:lstStyle/>
          <a:p>
            <a:r>
              <a:rPr kumimoji="1" lang="en-US" altLang="ja-JP" sz="2500" b="1" dirty="0">
                <a:latin typeface="Arial" panose="020B0604020202020204" pitchFamily="34" charset="0"/>
                <a:ea typeface="Yu Gothic" panose="020B0400000000000000" pitchFamily="34" charset="-128"/>
                <a:cs typeface="Arial" panose="020B0604020202020204" pitchFamily="34" charset="0"/>
              </a:rPr>
              <a:t>Error③</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sp>
        <p:nvSpPr>
          <p:cNvPr id="41" name="日付プレースホルダー 4">
            <a:extLst>
              <a:ext uri="{FF2B5EF4-FFF2-40B4-BE49-F238E27FC236}">
                <a16:creationId xmlns:a16="http://schemas.microsoft.com/office/drawing/2014/main" id="{092F19C7-02FA-CA68-532F-3E206236A123}"/>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42" name="スライド番号プレースホルダー 5">
            <a:extLst>
              <a:ext uri="{FF2B5EF4-FFF2-40B4-BE49-F238E27FC236}">
                <a16:creationId xmlns:a16="http://schemas.microsoft.com/office/drawing/2014/main" id="{AC0C8070-E06F-0BCE-73CC-E48D95AC0063}"/>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17</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43" name="フッター プレースホルダー 6">
            <a:extLst>
              <a:ext uri="{FF2B5EF4-FFF2-40B4-BE49-F238E27FC236}">
                <a16:creationId xmlns:a16="http://schemas.microsoft.com/office/drawing/2014/main" id="{4E457F21-C8CE-8FA9-5196-8B863D566A69}"/>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grpSp>
        <p:nvGrpSpPr>
          <p:cNvPr id="5" name="グループ化 4">
            <a:extLst>
              <a:ext uri="{FF2B5EF4-FFF2-40B4-BE49-F238E27FC236}">
                <a16:creationId xmlns:a16="http://schemas.microsoft.com/office/drawing/2014/main" id="{608BE38A-21FE-706B-4630-7E8240A333E9}"/>
              </a:ext>
            </a:extLst>
          </p:cNvPr>
          <p:cNvGrpSpPr/>
          <p:nvPr/>
        </p:nvGrpSpPr>
        <p:grpSpPr>
          <a:xfrm>
            <a:off x="453203" y="177843"/>
            <a:ext cx="11287227" cy="334477"/>
            <a:chOff x="377697" y="-853694"/>
            <a:chExt cx="11287227" cy="334477"/>
          </a:xfrm>
          <a:solidFill>
            <a:srgbClr val="629299"/>
          </a:solidFill>
        </p:grpSpPr>
        <p:sp>
          <p:nvSpPr>
            <p:cNvPr id="6" name="フリーフォーム 5">
              <a:extLst>
                <a:ext uri="{FF2B5EF4-FFF2-40B4-BE49-F238E27FC236}">
                  <a16:creationId xmlns:a16="http://schemas.microsoft.com/office/drawing/2014/main" id="{7E779CC7-211D-0BB5-C08A-7293EF54411D}"/>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BE61AB56-1164-AB87-98C8-E3F22886C6B4}"/>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7" name="フリーフォーム 16">
              <a:extLst>
                <a:ext uri="{FF2B5EF4-FFF2-40B4-BE49-F238E27FC236}">
                  <a16:creationId xmlns:a16="http://schemas.microsoft.com/office/drawing/2014/main" id="{98C4B704-40E6-BE61-1D96-626D8DA60E93}"/>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9" name="フリーフォーム 18">
              <a:extLst>
                <a:ext uri="{FF2B5EF4-FFF2-40B4-BE49-F238E27FC236}">
                  <a16:creationId xmlns:a16="http://schemas.microsoft.com/office/drawing/2014/main" id="{AF093113-1033-4E4D-4E66-8DEE8AB98DE8}"/>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9" name="フリーフォーム 28">
              <a:extLst>
                <a:ext uri="{FF2B5EF4-FFF2-40B4-BE49-F238E27FC236}">
                  <a16:creationId xmlns:a16="http://schemas.microsoft.com/office/drawing/2014/main" id="{FAE3B7DD-B257-5ED2-5FE1-F8E2DAC03F7F}"/>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0" name="フリーフォーム 29">
              <a:extLst>
                <a:ext uri="{FF2B5EF4-FFF2-40B4-BE49-F238E27FC236}">
                  <a16:creationId xmlns:a16="http://schemas.microsoft.com/office/drawing/2014/main" id="{3D076CEE-1DB7-5946-6C4D-B956EADC4B1F}"/>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1" name="フリーフォーム 30">
              <a:extLst>
                <a:ext uri="{FF2B5EF4-FFF2-40B4-BE49-F238E27FC236}">
                  <a16:creationId xmlns:a16="http://schemas.microsoft.com/office/drawing/2014/main" id="{622B517E-C63E-D901-B8FF-16E645ACB72E}"/>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74678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323A7-A98E-DF76-95E4-AD5930E2708E}"/>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844F4B62-2358-2F54-AD9C-5910FFD37849}"/>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A5B6E529-8652-07D5-243E-4A49A8067BE7}"/>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4-2. </a:t>
            </a:r>
            <a:r>
              <a:rPr lang="en"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Classification of Logic Errors using Clustering</a:t>
            </a:r>
            <a:endPar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29" name="日付プレースホルダー 4">
            <a:extLst>
              <a:ext uri="{FF2B5EF4-FFF2-40B4-BE49-F238E27FC236}">
                <a16:creationId xmlns:a16="http://schemas.microsoft.com/office/drawing/2014/main" id="{66B576F7-0AC9-A756-275C-C44B7D0F4A73}"/>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4D69761A-54A7-B9A1-5EBC-7E763C13E1BD}"/>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18</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535F8BAC-B435-3BB3-9806-CE4236AABDB3}"/>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6AD4A5C-BD8C-5319-6FE2-5A6C29A8C015}"/>
              </a:ext>
            </a:extLst>
          </p:cNvPr>
          <p:cNvSpPr txBox="1">
            <a:spLocks/>
          </p:cNvSpPr>
          <p:nvPr/>
        </p:nvSpPr>
        <p:spPr>
          <a:xfrm>
            <a:off x="451556" y="5465477"/>
            <a:ext cx="11288882" cy="593294"/>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Black" panose="020B0604020202020204" pitchFamily="34" charset="0"/>
                <a:cs typeface="Arial Black" panose="020B0604020202020204" pitchFamily="34" charset="0"/>
              </a:rPr>
              <a:t>Crucial step</a:t>
            </a:r>
            <a:r>
              <a:rPr lang="en" altLang="ja-JP" sz="3000" b="1" dirty="0">
                <a:latin typeface="Arial" panose="020B0604020202020204" pitchFamily="34" charset="0"/>
                <a:cs typeface="Arial" panose="020B0604020202020204" pitchFamily="34" charset="0"/>
              </a:rPr>
              <a:t>: Determine optimal threshold for classification</a:t>
            </a:r>
          </a:p>
        </p:txBody>
      </p:sp>
      <p:sp>
        <p:nvSpPr>
          <p:cNvPr id="6" name="コンテンツ プレースホルダー 2">
            <a:extLst>
              <a:ext uri="{FF2B5EF4-FFF2-40B4-BE49-F238E27FC236}">
                <a16:creationId xmlns:a16="http://schemas.microsoft.com/office/drawing/2014/main" id="{92BA17C1-8E68-2690-BED5-28AA05E926D1}"/>
              </a:ext>
            </a:extLst>
          </p:cNvPr>
          <p:cNvSpPr txBox="1">
            <a:spLocks/>
          </p:cNvSpPr>
          <p:nvPr/>
        </p:nvSpPr>
        <p:spPr>
          <a:xfrm>
            <a:off x="451556" y="1533567"/>
            <a:ext cx="11288882" cy="593294"/>
          </a:xfrm>
          <a:prstGeom prst="rect">
            <a:avLst/>
          </a:prstGeom>
          <a:no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Apply hierarchical clustering (Visualize with dendrograms)</a:t>
            </a:r>
          </a:p>
        </p:txBody>
      </p:sp>
      <p:pic>
        <p:nvPicPr>
          <p:cNvPr id="7" name="図 6">
            <a:extLst>
              <a:ext uri="{FF2B5EF4-FFF2-40B4-BE49-F238E27FC236}">
                <a16:creationId xmlns:a16="http://schemas.microsoft.com/office/drawing/2014/main" id="{366E463D-952C-FFD1-7310-EA561CEDD2C4}"/>
              </a:ext>
            </a:extLst>
          </p:cNvPr>
          <p:cNvPicPr>
            <a:picLocks noChangeAspect="1"/>
          </p:cNvPicPr>
          <p:nvPr/>
        </p:nvPicPr>
        <p:blipFill>
          <a:blip r:embed="rId3"/>
          <a:stretch>
            <a:fillRect/>
          </a:stretch>
        </p:blipFill>
        <p:spPr>
          <a:xfrm>
            <a:off x="3688741" y="2289419"/>
            <a:ext cx="4814508" cy="3013499"/>
          </a:xfrm>
          <a:prstGeom prst="rect">
            <a:avLst/>
          </a:prstGeom>
        </p:spPr>
      </p:pic>
      <p:cxnSp>
        <p:nvCxnSpPr>
          <p:cNvPr id="8" name="直線コネクタ 7">
            <a:extLst>
              <a:ext uri="{FF2B5EF4-FFF2-40B4-BE49-F238E27FC236}">
                <a16:creationId xmlns:a16="http://schemas.microsoft.com/office/drawing/2014/main" id="{D6A6E056-3266-C4B7-418B-E52B3A10E989}"/>
              </a:ext>
            </a:extLst>
          </p:cNvPr>
          <p:cNvCxnSpPr>
            <a:cxnSpLocks/>
          </p:cNvCxnSpPr>
          <p:nvPr/>
        </p:nvCxnSpPr>
        <p:spPr>
          <a:xfrm>
            <a:off x="3284623" y="3833010"/>
            <a:ext cx="5807509" cy="0"/>
          </a:xfrm>
          <a:prstGeom prst="line">
            <a:avLst/>
          </a:prstGeom>
          <a:ln w="57150">
            <a:solidFill>
              <a:schemeClr val="tx1"/>
            </a:solidFill>
            <a:prstDash val="solid"/>
          </a:ln>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6C283FE3-2ABC-19E2-3D19-E8792468A8E4}"/>
              </a:ext>
            </a:extLst>
          </p:cNvPr>
          <p:cNvCxnSpPr>
            <a:cxnSpLocks/>
          </p:cNvCxnSpPr>
          <p:nvPr/>
        </p:nvCxnSpPr>
        <p:spPr>
          <a:xfrm>
            <a:off x="2229515" y="2779392"/>
            <a:ext cx="0" cy="2071378"/>
          </a:xfrm>
          <a:prstGeom prst="line">
            <a:avLst/>
          </a:prstGeom>
          <a:ln w="130175">
            <a:solidFill>
              <a:srgbClr val="629299"/>
            </a:solidFill>
            <a:prstDash val="solid"/>
            <a:headEnd type="triangle"/>
            <a:tailEnd type="triangle"/>
          </a:ln>
        </p:spPr>
        <p:style>
          <a:lnRef idx="3">
            <a:schemeClr val="dk1"/>
          </a:lnRef>
          <a:fillRef idx="0">
            <a:schemeClr val="dk1"/>
          </a:fillRef>
          <a:effectRef idx="2">
            <a:schemeClr val="dk1"/>
          </a:effectRef>
          <a:fontRef idx="minor">
            <a:schemeClr val="tx1"/>
          </a:fontRef>
        </p:style>
      </p:cxnSp>
      <p:sp>
        <p:nvSpPr>
          <p:cNvPr id="11" name="コンテンツ プレースホルダー 2">
            <a:extLst>
              <a:ext uri="{FF2B5EF4-FFF2-40B4-BE49-F238E27FC236}">
                <a16:creationId xmlns:a16="http://schemas.microsoft.com/office/drawing/2014/main" id="{36AB00C4-8C1B-C8E9-ACE1-327B3BC43EE8}"/>
              </a:ext>
            </a:extLst>
          </p:cNvPr>
          <p:cNvSpPr txBox="1">
            <a:spLocks/>
          </p:cNvSpPr>
          <p:nvPr/>
        </p:nvSpPr>
        <p:spPr>
          <a:xfrm>
            <a:off x="1138644" y="3499522"/>
            <a:ext cx="2151804" cy="593294"/>
          </a:xfrm>
          <a:prstGeom prst="rect">
            <a:avLst/>
          </a:prstGeom>
          <a:solidFill>
            <a:srgbClr val="629299"/>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solidFill>
                  <a:srgbClr val="FFFFFF"/>
                </a:solidFill>
                <a:latin typeface="Arial" panose="020B0604020202020204" pitchFamily="34" charset="0"/>
                <a:cs typeface="Arial" panose="020B0604020202020204" pitchFamily="34" charset="0"/>
              </a:rPr>
              <a:t>threshold</a:t>
            </a:r>
          </a:p>
        </p:txBody>
      </p:sp>
      <p:grpSp>
        <p:nvGrpSpPr>
          <p:cNvPr id="5" name="グループ化 4">
            <a:extLst>
              <a:ext uri="{FF2B5EF4-FFF2-40B4-BE49-F238E27FC236}">
                <a16:creationId xmlns:a16="http://schemas.microsoft.com/office/drawing/2014/main" id="{DF3388C3-510B-0323-7442-3E8AB8B2B556}"/>
              </a:ext>
            </a:extLst>
          </p:cNvPr>
          <p:cNvGrpSpPr/>
          <p:nvPr/>
        </p:nvGrpSpPr>
        <p:grpSpPr>
          <a:xfrm>
            <a:off x="453203" y="177843"/>
            <a:ext cx="11287227" cy="334477"/>
            <a:chOff x="377697" y="-853694"/>
            <a:chExt cx="11287227" cy="334477"/>
          </a:xfrm>
          <a:solidFill>
            <a:srgbClr val="629299"/>
          </a:solidFill>
        </p:grpSpPr>
        <p:sp>
          <p:nvSpPr>
            <p:cNvPr id="9" name="フリーフォーム 8">
              <a:extLst>
                <a:ext uri="{FF2B5EF4-FFF2-40B4-BE49-F238E27FC236}">
                  <a16:creationId xmlns:a16="http://schemas.microsoft.com/office/drawing/2014/main" id="{70326E04-21DD-BAF3-9795-0E4776ABDF43}"/>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5594B407-C84D-0541-6B40-FEB4BC9CC643}"/>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D4CC91CC-5897-AF21-2BFD-952A8E313122}"/>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5" name="フリーフォーム 14">
              <a:extLst>
                <a:ext uri="{FF2B5EF4-FFF2-40B4-BE49-F238E27FC236}">
                  <a16:creationId xmlns:a16="http://schemas.microsoft.com/office/drawing/2014/main" id="{E71331A6-40C0-EAFF-146E-55DA95E6FD97}"/>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6" name="フリーフォーム 15">
              <a:extLst>
                <a:ext uri="{FF2B5EF4-FFF2-40B4-BE49-F238E27FC236}">
                  <a16:creationId xmlns:a16="http://schemas.microsoft.com/office/drawing/2014/main" id="{416EC1C9-BE40-C4DC-D45D-C7AE9BE2A702}"/>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7" name="フリーフォーム 16">
              <a:extLst>
                <a:ext uri="{FF2B5EF4-FFF2-40B4-BE49-F238E27FC236}">
                  <a16:creationId xmlns:a16="http://schemas.microsoft.com/office/drawing/2014/main" id="{2EC2EE0E-E0B6-688E-417E-C2D98EF0D160}"/>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8" name="フリーフォーム 17">
              <a:extLst>
                <a:ext uri="{FF2B5EF4-FFF2-40B4-BE49-F238E27FC236}">
                  <a16:creationId xmlns:a16="http://schemas.microsoft.com/office/drawing/2014/main" id="{8DE62F51-11DC-1EC2-850D-449DF727F572}"/>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138044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50350-AF3E-6777-6E5A-E6D8EAE67EF0}"/>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549C3E06-A662-0075-93AB-32BF6F9152B4}"/>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482E1DEF-3386-118F-315C-F700082C0553}"/>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4-3. </a:t>
            </a:r>
            <a:r>
              <a:rPr lang="en"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Validation of Clustering Results</a:t>
            </a:r>
            <a:endPar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29" name="日付プレースホルダー 4">
            <a:extLst>
              <a:ext uri="{FF2B5EF4-FFF2-40B4-BE49-F238E27FC236}">
                <a16:creationId xmlns:a16="http://schemas.microsoft.com/office/drawing/2014/main" id="{EC390F95-5D9C-3E1F-3C15-90DCAB7FFE20}"/>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04B4EAFB-B8FF-FCF2-BA4F-0043C314DB8B}"/>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19</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FBE1545C-E099-ABE3-C15A-2DE04C1CF01F}"/>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6" name="コンテンツ プレースホルダー 2">
            <a:extLst>
              <a:ext uri="{FF2B5EF4-FFF2-40B4-BE49-F238E27FC236}">
                <a16:creationId xmlns:a16="http://schemas.microsoft.com/office/drawing/2014/main" id="{06462399-6A9F-5C4B-71B1-85BDCA768859}"/>
              </a:ext>
            </a:extLst>
          </p:cNvPr>
          <p:cNvSpPr txBox="1">
            <a:spLocks/>
          </p:cNvSpPr>
          <p:nvPr/>
        </p:nvSpPr>
        <p:spPr>
          <a:xfrm>
            <a:off x="451554" y="1588349"/>
            <a:ext cx="11288882" cy="593294"/>
          </a:xfrm>
          <a:prstGeom prst="rect">
            <a:avLst/>
          </a:prstGeom>
          <a:solidFill>
            <a:srgbClr val="C2D3D0"/>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Confirm effective grouping by coding method and error type</a:t>
            </a:r>
          </a:p>
        </p:txBody>
      </p:sp>
      <p:pic>
        <p:nvPicPr>
          <p:cNvPr id="49" name="図 48">
            <a:extLst>
              <a:ext uri="{FF2B5EF4-FFF2-40B4-BE49-F238E27FC236}">
                <a16:creationId xmlns:a16="http://schemas.microsoft.com/office/drawing/2014/main" id="{EB61154B-C82D-0562-DDF5-F9295D116797}"/>
              </a:ext>
            </a:extLst>
          </p:cNvPr>
          <p:cNvPicPr>
            <a:picLocks noChangeAspect="1"/>
          </p:cNvPicPr>
          <p:nvPr/>
        </p:nvPicPr>
        <p:blipFill>
          <a:blip r:embed="rId3"/>
          <a:stretch>
            <a:fillRect/>
          </a:stretch>
        </p:blipFill>
        <p:spPr>
          <a:xfrm>
            <a:off x="5470846" y="2369453"/>
            <a:ext cx="4973409" cy="3112958"/>
          </a:xfrm>
          <a:prstGeom prst="rect">
            <a:avLst/>
          </a:prstGeom>
        </p:spPr>
      </p:pic>
      <p:cxnSp>
        <p:nvCxnSpPr>
          <p:cNvPr id="50" name="直線コネクタ 49">
            <a:extLst>
              <a:ext uri="{FF2B5EF4-FFF2-40B4-BE49-F238E27FC236}">
                <a16:creationId xmlns:a16="http://schemas.microsoft.com/office/drawing/2014/main" id="{1C08CD8A-9597-5571-7C24-B98C3E0EE677}"/>
              </a:ext>
            </a:extLst>
          </p:cNvPr>
          <p:cNvCxnSpPr>
            <a:cxnSpLocks/>
          </p:cNvCxnSpPr>
          <p:nvPr/>
        </p:nvCxnSpPr>
        <p:spPr>
          <a:xfrm>
            <a:off x="4741848" y="4249573"/>
            <a:ext cx="6225578" cy="0"/>
          </a:xfrm>
          <a:prstGeom prst="line">
            <a:avLst/>
          </a:prstGeom>
          <a:ln w="57150">
            <a:solidFill>
              <a:schemeClr val="tx1"/>
            </a:solidFill>
            <a:prstDash val="solid"/>
          </a:ln>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id="{5296968D-FBFF-978C-A26C-16B059D13312}"/>
              </a:ext>
            </a:extLst>
          </p:cNvPr>
          <p:cNvCxnSpPr>
            <a:cxnSpLocks/>
          </p:cNvCxnSpPr>
          <p:nvPr/>
        </p:nvCxnSpPr>
        <p:spPr>
          <a:xfrm>
            <a:off x="4741848" y="4991253"/>
            <a:ext cx="6225578" cy="0"/>
          </a:xfrm>
          <a:prstGeom prst="line">
            <a:avLst/>
          </a:prstGeom>
          <a:ln w="57150">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53" name="コンテンツ プレースホルダー 2">
            <a:extLst>
              <a:ext uri="{FF2B5EF4-FFF2-40B4-BE49-F238E27FC236}">
                <a16:creationId xmlns:a16="http://schemas.microsoft.com/office/drawing/2014/main" id="{01EE62FF-0F2A-946C-60A3-6B6861738AED}"/>
              </a:ext>
            </a:extLst>
          </p:cNvPr>
          <p:cNvSpPr txBox="1">
            <a:spLocks/>
          </p:cNvSpPr>
          <p:nvPr/>
        </p:nvSpPr>
        <p:spPr>
          <a:xfrm>
            <a:off x="918158" y="3913395"/>
            <a:ext cx="3823690" cy="593294"/>
          </a:xfrm>
          <a:prstGeom prst="rect">
            <a:avLst/>
          </a:prstGeom>
          <a:no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en" altLang="ja-JP" sz="3000" b="1" dirty="0">
                <a:latin typeface="Arial" panose="020B0604020202020204" pitchFamily="34" charset="0"/>
                <a:cs typeface="Arial" panose="020B0604020202020204" pitchFamily="34" charset="0"/>
              </a:rPr>
              <a:t>By coding method</a:t>
            </a:r>
          </a:p>
        </p:txBody>
      </p:sp>
      <p:sp>
        <p:nvSpPr>
          <p:cNvPr id="54" name="コンテンツ プレースホルダー 2">
            <a:extLst>
              <a:ext uri="{FF2B5EF4-FFF2-40B4-BE49-F238E27FC236}">
                <a16:creationId xmlns:a16="http://schemas.microsoft.com/office/drawing/2014/main" id="{2EBE512B-C2FB-F8CA-F8FF-9D30DB085226}"/>
              </a:ext>
            </a:extLst>
          </p:cNvPr>
          <p:cNvSpPr txBox="1">
            <a:spLocks/>
          </p:cNvSpPr>
          <p:nvPr/>
        </p:nvSpPr>
        <p:spPr>
          <a:xfrm>
            <a:off x="918158" y="4702548"/>
            <a:ext cx="3823690" cy="593294"/>
          </a:xfrm>
          <a:prstGeom prst="rect">
            <a:avLst/>
          </a:prstGeom>
          <a:no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en" altLang="ja-JP" sz="3000" b="1" dirty="0">
                <a:latin typeface="Arial" panose="020B0604020202020204" pitchFamily="34" charset="0"/>
                <a:cs typeface="Arial" panose="020B0604020202020204" pitchFamily="34" charset="0"/>
              </a:rPr>
              <a:t>By Logic Error</a:t>
            </a:r>
          </a:p>
        </p:txBody>
      </p:sp>
      <p:grpSp>
        <p:nvGrpSpPr>
          <p:cNvPr id="3" name="グループ化 2">
            <a:extLst>
              <a:ext uri="{FF2B5EF4-FFF2-40B4-BE49-F238E27FC236}">
                <a16:creationId xmlns:a16="http://schemas.microsoft.com/office/drawing/2014/main" id="{B5568C53-AD7D-9F10-46E4-B4960FFE334B}"/>
              </a:ext>
            </a:extLst>
          </p:cNvPr>
          <p:cNvGrpSpPr/>
          <p:nvPr/>
        </p:nvGrpSpPr>
        <p:grpSpPr>
          <a:xfrm>
            <a:off x="453203" y="177843"/>
            <a:ext cx="11287227" cy="334477"/>
            <a:chOff x="377697" y="-853694"/>
            <a:chExt cx="11287227" cy="334477"/>
          </a:xfrm>
          <a:solidFill>
            <a:srgbClr val="629299"/>
          </a:solidFill>
        </p:grpSpPr>
        <p:sp>
          <p:nvSpPr>
            <p:cNvPr id="7" name="フリーフォーム 6">
              <a:extLst>
                <a:ext uri="{FF2B5EF4-FFF2-40B4-BE49-F238E27FC236}">
                  <a16:creationId xmlns:a16="http://schemas.microsoft.com/office/drawing/2014/main" id="{FECF256C-F100-F02B-BBF3-F0166524B8F2}"/>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F8FB487B-E277-0E6C-F9D8-CD9AFFE568EE}"/>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8613A8DC-D757-E98A-75D4-B35CF7907200}"/>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DC7704F6-BAF1-E855-3C15-48602A716E8E}"/>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4739CA64-72A6-6FA8-C505-11CA0DB16493}"/>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ADEFEB14-1718-73E8-8297-19E0A763C46D}"/>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FC68523E-E517-71B3-BCF1-11B41B8046FD}"/>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
        <p:nvSpPr>
          <p:cNvPr id="15" name="コンテンツ プレースホルダー 2">
            <a:extLst>
              <a:ext uri="{FF2B5EF4-FFF2-40B4-BE49-F238E27FC236}">
                <a16:creationId xmlns:a16="http://schemas.microsoft.com/office/drawing/2014/main" id="{874CE639-1182-FAAA-6ABB-01711F88C873}"/>
              </a:ext>
            </a:extLst>
          </p:cNvPr>
          <p:cNvSpPr txBox="1">
            <a:spLocks/>
          </p:cNvSpPr>
          <p:nvPr/>
        </p:nvSpPr>
        <p:spPr>
          <a:xfrm>
            <a:off x="451554" y="5521509"/>
            <a:ext cx="11288882" cy="593294"/>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Robustness of our classification</a:t>
            </a:r>
          </a:p>
        </p:txBody>
      </p:sp>
    </p:spTree>
    <p:extLst>
      <p:ext uri="{BB962C8B-B14F-4D97-AF65-F5344CB8AC3E}">
        <p14:creationId xmlns:p14="http://schemas.microsoft.com/office/powerpoint/2010/main" val="329376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451555" y="2378648"/>
            <a:ext cx="11288886" cy="802887"/>
          </a:xfrm>
        </p:spPr>
        <p:txBody>
          <a:bodyPr>
            <a:normAutofit/>
          </a:bodyPr>
          <a:lstStyle/>
          <a:p>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1.</a:t>
            </a:r>
            <a:r>
              <a:rPr lang="ja-JP" altLang="en-US" sz="4000" b="1">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INTRODUCTION</a:t>
            </a:r>
            <a:endParaRPr kumimoji="1" lang="ja-JP" altLang="en-US" sz="40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5" name="日付プレースホルダー 4">
            <a:extLst>
              <a:ext uri="{FF2B5EF4-FFF2-40B4-BE49-F238E27FC236}">
                <a16:creationId xmlns:a16="http://schemas.microsoft.com/office/drawing/2014/main" id="{061D5686-DAFA-02A5-0655-5C51FB2123E9}"/>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6" name="スライド番号プレースホルダー 5">
            <a:extLst>
              <a:ext uri="{FF2B5EF4-FFF2-40B4-BE49-F238E27FC236}">
                <a16:creationId xmlns:a16="http://schemas.microsoft.com/office/drawing/2014/main" id="{6708B5DE-8CDF-DC71-68E0-82D93A71EE84}"/>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2</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7" name="フッター プレースホルダー 6">
            <a:extLst>
              <a:ext uri="{FF2B5EF4-FFF2-40B4-BE49-F238E27FC236}">
                <a16:creationId xmlns:a16="http://schemas.microsoft.com/office/drawing/2014/main" id="{25A323F1-D280-FCA8-D238-E98AB1EB0F43}"/>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12537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44809-7C0D-D05B-31AE-898C9518B1E4}"/>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1246F44F-BD81-3FE8-0FFB-3ECC62F28994}"/>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AEAA4F9-CF0D-4177-C55A-BE7156EE256C}"/>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4-4. Creation of the Dataset</a:t>
            </a:r>
          </a:p>
        </p:txBody>
      </p:sp>
      <p:sp>
        <p:nvSpPr>
          <p:cNvPr id="29" name="日付プレースホルダー 4">
            <a:extLst>
              <a:ext uri="{FF2B5EF4-FFF2-40B4-BE49-F238E27FC236}">
                <a16:creationId xmlns:a16="http://schemas.microsoft.com/office/drawing/2014/main" id="{DD875078-E561-0013-DBE3-85CC79D76EAF}"/>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BB010E84-8974-01BD-540A-3119F283727B}"/>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6B9DA55A-BA59-DC59-F815-0424C3D28F90}"/>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9AE7DBC4-59EE-E2C5-9FE2-ACD8BA16B2EE}"/>
              </a:ext>
            </a:extLst>
          </p:cNvPr>
          <p:cNvSpPr txBox="1">
            <a:spLocks/>
          </p:cNvSpPr>
          <p:nvPr/>
        </p:nvSpPr>
        <p:spPr>
          <a:xfrm>
            <a:off x="451556" y="1630551"/>
            <a:ext cx="11288882" cy="1679569"/>
          </a:xfrm>
          <a:prstGeom prst="rect">
            <a:avLst/>
          </a:prstGeom>
          <a:solidFill>
            <a:srgbClr val="EFCE7B"/>
          </a:solidFill>
        </p:spPr>
        <p:txBody>
          <a:bodyPr vert="horz" lIns="180000" tIns="45720" rIns="18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altLang="ja-JP" sz="3000" b="1" dirty="0">
                <a:latin typeface="Arial" panose="020B0604020202020204" pitchFamily="34" charset="0"/>
                <a:cs typeface="Arial" panose="020B0604020202020204" pitchFamily="34" charset="0"/>
              </a:rPr>
              <a:t>Create Datasets based on validated results</a:t>
            </a:r>
          </a:p>
          <a:p>
            <a:pPr marL="457200" indent="-457200" algn="l">
              <a:buFont typeface="Arial" panose="020B0604020202020204" pitchFamily="34" charset="0"/>
              <a:buChar char="•"/>
            </a:pPr>
            <a:r>
              <a:rPr lang="en-US" altLang="ja-JP" sz="3000" b="1" dirty="0">
                <a:latin typeface="Arial" panose="020B0604020202020204" pitchFamily="34" charset="0"/>
                <a:cs typeface="Arial" panose="020B0604020202020204" pitchFamily="34" charset="0"/>
              </a:rPr>
              <a:t>Select example codes for each error type</a:t>
            </a:r>
          </a:p>
          <a:p>
            <a:pPr marL="457200" indent="-457200" algn="l">
              <a:buFont typeface="Arial" panose="020B0604020202020204" pitchFamily="34" charset="0"/>
              <a:buChar char="•"/>
            </a:pPr>
            <a:r>
              <a:rPr lang="en-US" altLang="ja-JP" sz="3000" b="1" dirty="0">
                <a:latin typeface="Arial" panose="020B0604020202020204" pitchFamily="34" charset="0"/>
                <a:cs typeface="Arial" panose="020B0604020202020204" pitchFamily="34" charset="0"/>
              </a:rPr>
              <a:t>Prepare for use in method for identifying logic error</a:t>
            </a:r>
          </a:p>
        </p:txBody>
      </p:sp>
      <p:pic>
        <p:nvPicPr>
          <p:cNvPr id="22" name="図 21">
            <a:extLst>
              <a:ext uri="{FF2B5EF4-FFF2-40B4-BE49-F238E27FC236}">
                <a16:creationId xmlns:a16="http://schemas.microsoft.com/office/drawing/2014/main" id="{C9BC925F-F312-A329-3005-4A7A76511AE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5058684" y="3998105"/>
            <a:ext cx="1533812" cy="1855476"/>
          </a:xfrm>
          <a:prstGeom prst="rect">
            <a:avLst/>
          </a:prstGeom>
        </p:spPr>
      </p:pic>
      <p:pic>
        <p:nvPicPr>
          <p:cNvPr id="28" name="グラフィックス 27" descr="ラベル 枠線">
            <a:extLst>
              <a:ext uri="{FF2B5EF4-FFF2-40B4-BE49-F238E27FC236}">
                <a16:creationId xmlns:a16="http://schemas.microsoft.com/office/drawing/2014/main" id="{6B168DA1-A5A3-9521-D430-89D1BC49010C}"/>
              </a:ext>
            </a:extLst>
          </p:cNvPr>
          <p:cNvPicPr>
            <a:picLocks noChangeAspect="1"/>
          </p:cNvPicPr>
          <p:nvPr/>
        </p:nvPicPr>
        <p:blipFill>
          <a:blip r:embed="rId5">
            <a:extLst>
              <a:ext uri="{96DAC541-7B7A-43D3-8B79-37D633B846F1}">
                <asvg:svgBlip xmlns:asvg="http://schemas.microsoft.com/office/drawing/2016/SVG/main" r:embed="rId6"/>
              </a:ext>
            </a:extLst>
          </a:blip>
          <a:srcRect l="17012" t="17941" r="14508" b="15432"/>
          <a:stretch/>
        </p:blipFill>
        <p:spPr>
          <a:xfrm rot="18900000">
            <a:off x="6663998" y="3760836"/>
            <a:ext cx="1361287" cy="1315452"/>
          </a:xfrm>
          <a:prstGeom prst="rect">
            <a:avLst/>
          </a:prstGeom>
        </p:spPr>
      </p:pic>
      <p:pic>
        <p:nvPicPr>
          <p:cNvPr id="32" name="図 31">
            <a:extLst>
              <a:ext uri="{FF2B5EF4-FFF2-40B4-BE49-F238E27FC236}">
                <a16:creationId xmlns:a16="http://schemas.microsoft.com/office/drawing/2014/main" id="{7896215C-0723-62B1-52D0-7CB2D9259EE8}"/>
              </a:ext>
            </a:extLst>
          </p:cNvPr>
          <p:cNvPicPr>
            <a:picLocks noChangeAspect="1"/>
          </p:cNvPicPr>
          <p:nvPr/>
        </p:nvPicPr>
        <p:blipFill>
          <a:blip r:embed="rId7"/>
          <a:stretch>
            <a:fillRect/>
          </a:stretch>
        </p:blipFill>
        <p:spPr>
          <a:xfrm>
            <a:off x="7550994" y="3872392"/>
            <a:ext cx="1250485" cy="1053836"/>
          </a:xfrm>
          <a:prstGeom prst="rect">
            <a:avLst/>
          </a:prstGeom>
        </p:spPr>
      </p:pic>
      <p:sp>
        <p:nvSpPr>
          <p:cNvPr id="34" name="テキスト ボックス 33">
            <a:extLst>
              <a:ext uri="{FF2B5EF4-FFF2-40B4-BE49-F238E27FC236}">
                <a16:creationId xmlns:a16="http://schemas.microsoft.com/office/drawing/2014/main" id="{B174F519-6B4B-D9E6-0CE3-7C706A620147}"/>
              </a:ext>
            </a:extLst>
          </p:cNvPr>
          <p:cNvSpPr txBox="1"/>
          <p:nvPr/>
        </p:nvSpPr>
        <p:spPr>
          <a:xfrm>
            <a:off x="6892278" y="4141563"/>
            <a:ext cx="1317432" cy="553998"/>
          </a:xfrm>
          <a:prstGeom prst="rect">
            <a:avLst/>
          </a:prstGeom>
          <a:solidFill>
            <a:srgbClr val="FFFFFF"/>
          </a:solidFill>
        </p:spPr>
        <p:txBody>
          <a:bodyPr wrap="square" rtlCol="0" anchor="ctr">
            <a:spAutoFit/>
          </a:bodyPr>
          <a:lstStyle/>
          <a:p>
            <a:pPr algn="ctr"/>
            <a:r>
              <a:rPr kumimoji="1" lang="en-US" altLang="ja-JP" sz="3000" b="1" dirty="0">
                <a:latin typeface="Arial" panose="020B0604020202020204" pitchFamily="34" charset="0"/>
                <a:ea typeface="Yu Gothic" panose="020B0400000000000000" pitchFamily="34" charset="-128"/>
                <a:cs typeface="Arial" panose="020B0604020202020204" pitchFamily="34" charset="0"/>
              </a:rPr>
              <a:t>Error</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grpSp>
        <p:nvGrpSpPr>
          <p:cNvPr id="6" name="グループ化 5">
            <a:extLst>
              <a:ext uri="{FF2B5EF4-FFF2-40B4-BE49-F238E27FC236}">
                <a16:creationId xmlns:a16="http://schemas.microsoft.com/office/drawing/2014/main" id="{53DC79ED-D6EE-361D-D77C-76DCD6E74EBE}"/>
              </a:ext>
            </a:extLst>
          </p:cNvPr>
          <p:cNvGrpSpPr/>
          <p:nvPr/>
        </p:nvGrpSpPr>
        <p:grpSpPr>
          <a:xfrm>
            <a:off x="453203" y="177843"/>
            <a:ext cx="11287227" cy="334477"/>
            <a:chOff x="377697" y="-853694"/>
            <a:chExt cx="11287227" cy="334477"/>
          </a:xfrm>
          <a:solidFill>
            <a:srgbClr val="629299"/>
          </a:solidFill>
        </p:grpSpPr>
        <p:sp>
          <p:nvSpPr>
            <p:cNvPr id="7" name="フリーフォーム 6">
              <a:extLst>
                <a:ext uri="{FF2B5EF4-FFF2-40B4-BE49-F238E27FC236}">
                  <a16:creationId xmlns:a16="http://schemas.microsoft.com/office/drawing/2014/main" id="{05534263-91BF-5ACD-576C-348ECAA9698E}"/>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4F5A92F6-88E7-8845-CC8F-EBF8CD555D90}"/>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3EB5962F-A584-E397-EF2F-FA7CAA8EE830}"/>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4614BFF7-99AD-E640-8E95-C740E43F202A}"/>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86E561D3-2254-DE9D-2CCC-7DF93BF2466A}"/>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46CE04F5-64F8-D856-95E5-602E73A45B67}"/>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59D7CAA5-0857-35D7-422B-F737F6446D70}"/>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122039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E1C36-7821-7C42-0C65-96450F42DF83}"/>
            </a:ext>
          </a:extLst>
        </p:cNvPr>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3C29EDC-A2A2-0149-391C-E08763FB3BB3}"/>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B323E408-68C3-E2C4-91E7-F483C29B9482}"/>
              </a:ext>
            </a:extLst>
          </p:cNvPr>
          <p:cNvSpPr>
            <a:spLocks noGrp="1"/>
          </p:cNvSpPr>
          <p:nvPr>
            <p:ph type="ctrTitle"/>
          </p:nvPr>
        </p:nvSpPr>
        <p:spPr>
          <a:xfrm>
            <a:off x="451555" y="2378648"/>
            <a:ext cx="11288886" cy="802887"/>
          </a:xfrm>
        </p:spPr>
        <p:txBody>
          <a:bodyPr>
            <a:noAutofit/>
          </a:bodyPr>
          <a:lstStyle/>
          <a:p>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5.</a:t>
            </a:r>
            <a:r>
              <a:rPr lang="ja-JP" altLang="en-US" sz="4000" b="1">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DEVELOPMENT OF A METHOD FOR IDENTIFYING LOGIC ERRORS</a:t>
            </a:r>
            <a:endParaRPr kumimoji="1" lang="ja-JP" altLang="en-US" sz="40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cxnSp>
        <p:nvCxnSpPr>
          <p:cNvPr id="9" name="直線コネクタ 8">
            <a:extLst>
              <a:ext uri="{FF2B5EF4-FFF2-40B4-BE49-F238E27FC236}">
                <a16:creationId xmlns:a16="http://schemas.microsoft.com/office/drawing/2014/main" id="{D75F4D68-8483-D08E-7B25-A7BC8DC862A1}"/>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8890DEE3-1369-0A89-5114-B260D421803E}"/>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 name="スライド番号プレースホルダー 5">
            <a:extLst>
              <a:ext uri="{FF2B5EF4-FFF2-40B4-BE49-F238E27FC236}">
                <a16:creationId xmlns:a16="http://schemas.microsoft.com/office/drawing/2014/main" id="{8D9FF9B5-F10C-BD57-A38C-A7E55CEA3B0C}"/>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21</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4" name="フッター プレースホルダー 6">
            <a:extLst>
              <a:ext uri="{FF2B5EF4-FFF2-40B4-BE49-F238E27FC236}">
                <a16:creationId xmlns:a16="http://schemas.microsoft.com/office/drawing/2014/main" id="{7FF86116-EB89-7201-6701-D142B41029B3}"/>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1261101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2D25A-71F9-2EBE-FFE1-33F7528E4032}"/>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E40B0F5A-11EA-F033-FF52-49DD078D029E}"/>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AD327A0D-70D0-D459-7A9E-AE6A90EC2C07}"/>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5-1. Overview</a:t>
            </a:r>
          </a:p>
        </p:txBody>
      </p:sp>
      <p:sp>
        <p:nvSpPr>
          <p:cNvPr id="29" name="日付プレースホルダー 4">
            <a:extLst>
              <a:ext uri="{FF2B5EF4-FFF2-40B4-BE49-F238E27FC236}">
                <a16:creationId xmlns:a16="http://schemas.microsoft.com/office/drawing/2014/main" id="{F5824BDD-784B-F926-79FD-E76C8FB3FFCD}"/>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B23539ED-0E55-3A83-B990-43F799EE1AFB}"/>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22</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579752A1-6093-3323-B60E-A8243ABF7C2C}"/>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6" name="図 5">
            <a:extLst>
              <a:ext uri="{FF2B5EF4-FFF2-40B4-BE49-F238E27FC236}">
                <a16:creationId xmlns:a16="http://schemas.microsoft.com/office/drawing/2014/main" id="{8D02FE2E-D198-FF21-AAA6-285F0DF29338}"/>
              </a:ext>
            </a:extLst>
          </p:cNvPr>
          <p:cNvPicPr>
            <a:picLocks noChangeAspect="1"/>
          </p:cNvPicPr>
          <p:nvPr/>
        </p:nvPicPr>
        <p:blipFill>
          <a:blip r:embed="rId3"/>
          <a:stretch>
            <a:fillRect/>
          </a:stretch>
        </p:blipFill>
        <p:spPr>
          <a:xfrm>
            <a:off x="12699359" y="1854777"/>
            <a:ext cx="9377185" cy="2548504"/>
          </a:xfrm>
          <a:prstGeom prst="rect">
            <a:avLst/>
          </a:prstGeom>
        </p:spPr>
      </p:pic>
      <p:sp>
        <p:nvSpPr>
          <p:cNvPr id="7" name="角丸四角形 6">
            <a:extLst>
              <a:ext uri="{FF2B5EF4-FFF2-40B4-BE49-F238E27FC236}">
                <a16:creationId xmlns:a16="http://schemas.microsoft.com/office/drawing/2014/main" id="{0DCC2262-2874-F09E-2C2C-596DFB5E6B36}"/>
              </a:ext>
            </a:extLst>
          </p:cNvPr>
          <p:cNvSpPr/>
          <p:nvPr/>
        </p:nvSpPr>
        <p:spPr>
          <a:xfrm>
            <a:off x="3839082" y="1833379"/>
            <a:ext cx="7901356" cy="4243341"/>
          </a:xfrm>
          <a:prstGeom prst="roundRect">
            <a:avLst>
              <a:gd name="adj" fmla="val 2802"/>
            </a:avLst>
          </a:prstGeom>
          <a:noFill/>
          <a:ln w="57150">
            <a:solidFill>
              <a:srgbClr val="C2D3D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591300C6-4B99-346D-EFB8-D7C794B9907E}"/>
              </a:ext>
            </a:extLst>
          </p:cNvPr>
          <p:cNvSpPr txBox="1"/>
          <p:nvPr/>
        </p:nvSpPr>
        <p:spPr>
          <a:xfrm rot="10800000" flipV="1">
            <a:off x="573365" y="2993958"/>
            <a:ext cx="1414767" cy="477054"/>
          </a:xfrm>
          <a:prstGeom prst="rect">
            <a:avLst/>
          </a:prstGeom>
          <a:noFill/>
        </p:spPr>
        <p:txBody>
          <a:bodyPr wrap="square" rtlCol="0">
            <a:spAutoFit/>
          </a:bodyPr>
          <a:lstStyle/>
          <a:p>
            <a:pPr algn="ctr"/>
            <a:r>
              <a:rPr lang="en-US" altLang="ja-JP" sz="2500" b="1" dirty="0">
                <a:latin typeface="Arial" panose="020B0604020202020204" pitchFamily="34" charset="0"/>
                <a:ea typeface="Yu Gothic" panose="020B0400000000000000" pitchFamily="34" charset="-128"/>
                <a:cs typeface="Arial" panose="020B0604020202020204" pitchFamily="34" charset="0"/>
              </a:rPr>
              <a:t>Leaner</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pic>
        <p:nvPicPr>
          <p:cNvPr id="9" name="図 8">
            <a:extLst>
              <a:ext uri="{FF2B5EF4-FFF2-40B4-BE49-F238E27FC236}">
                <a16:creationId xmlns:a16="http://schemas.microsoft.com/office/drawing/2014/main" id="{6745815E-CABB-E7D2-6864-C708B8382118}"/>
              </a:ext>
            </a:extLst>
          </p:cNvPr>
          <p:cNvPicPr>
            <a:picLocks noChangeAspect="1"/>
          </p:cNvPicPr>
          <p:nvPr/>
        </p:nvPicPr>
        <p:blipFill>
          <a:blip r:embed="rId4"/>
          <a:stretch>
            <a:fillRect/>
          </a:stretch>
        </p:blipFill>
        <p:spPr>
          <a:xfrm>
            <a:off x="744582" y="1928015"/>
            <a:ext cx="927551" cy="1095394"/>
          </a:xfrm>
          <a:prstGeom prst="rect">
            <a:avLst/>
          </a:prstGeom>
        </p:spPr>
      </p:pic>
      <p:sp>
        <p:nvSpPr>
          <p:cNvPr id="11" name="テキスト ボックス 10">
            <a:extLst>
              <a:ext uri="{FF2B5EF4-FFF2-40B4-BE49-F238E27FC236}">
                <a16:creationId xmlns:a16="http://schemas.microsoft.com/office/drawing/2014/main" id="{09DA49ED-968A-8C62-B692-35C20FA48FFE}"/>
              </a:ext>
            </a:extLst>
          </p:cNvPr>
          <p:cNvSpPr txBox="1"/>
          <p:nvPr/>
        </p:nvSpPr>
        <p:spPr>
          <a:xfrm rot="10800000" flipV="1">
            <a:off x="451555" y="5557670"/>
            <a:ext cx="1668332" cy="477054"/>
          </a:xfrm>
          <a:prstGeom prst="rect">
            <a:avLst/>
          </a:prstGeom>
          <a:noFill/>
        </p:spPr>
        <p:txBody>
          <a:bodyPr wrap="square" rtlCol="0">
            <a:spAutoFit/>
          </a:bodyPr>
          <a:lstStyle/>
          <a:p>
            <a:pPr algn="ctr"/>
            <a:r>
              <a:rPr lang="en-US" altLang="ja-JP" sz="2500" b="1" dirty="0">
                <a:latin typeface="Arial" panose="020B0604020202020204" pitchFamily="34" charset="0"/>
                <a:ea typeface="Yu Gothic" panose="020B0400000000000000" pitchFamily="34" charset="-128"/>
                <a:cs typeface="Arial" panose="020B0604020202020204" pitchFamily="34" charset="0"/>
              </a:rPr>
              <a:t>Instructor</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sp>
        <p:nvSpPr>
          <p:cNvPr id="12" name="右矢印 11">
            <a:extLst>
              <a:ext uri="{FF2B5EF4-FFF2-40B4-BE49-F238E27FC236}">
                <a16:creationId xmlns:a16="http://schemas.microsoft.com/office/drawing/2014/main" id="{62D6CFB2-A79D-00E4-E8CC-4012A0828B38}"/>
              </a:ext>
            </a:extLst>
          </p:cNvPr>
          <p:cNvSpPr/>
          <p:nvPr/>
        </p:nvSpPr>
        <p:spPr>
          <a:xfrm rot="16200000">
            <a:off x="1005949" y="3762243"/>
            <a:ext cx="559544" cy="378702"/>
          </a:xfrm>
          <a:prstGeom prst="rightArrow">
            <a:avLst>
              <a:gd name="adj1" fmla="val 35849"/>
              <a:gd name="adj2" fmla="val 66509"/>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13" name="右矢印 12">
            <a:extLst>
              <a:ext uri="{FF2B5EF4-FFF2-40B4-BE49-F238E27FC236}">
                <a16:creationId xmlns:a16="http://schemas.microsoft.com/office/drawing/2014/main" id="{65AADC05-59C5-125F-067B-FAFBF87B6CB9}"/>
              </a:ext>
            </a:extLst>
          </p:cNvPr>
          <p:cNvSpPr/>
          <p:nvPr/>
        </p:nvSpPr>
        <p:spPr>
          <a:xfrm>
            <a:off x="2119887" y="2480224"/>
            <a:ext cx="1862469" cy="378702"/>
          </a:xfrm>
          <a:prstGeom prst="rightArrow">
            <a:avLst>
              <a:gd name="adj1" fmla="val 35849"/>
              <a:gd name="adj2" fmla="val 66509"/>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15" name="テキスト ボックス 14">
            <a:extLst>
              <a:ext uri="{FF2B5EF4-FFF2-40B4-BE49-F238E27FC236}">
                <a16:creationId xmlns:a16="http://schemas.microsoft.com/office/drawing/2014/main" id="{ECEB3114-2C06-D484-3776-DCFA82831C00}"/>
              </a:ext>
            </a:extLst>
          </p:cNvPr>
          <p:cNvSpPr txBox="1"/>
          <p:nvPr/>
        </p:nvSpPr>
        <p:spPr>
          <a:xfrm rot="10800000" flipV="1">
            <a:off x="1382544" y="3700127"/>
            <a:ext cx="2098669" cy="477054"/>
          </a:xfrm>
          <a:prstGeom prst="rect">
            <a:avLst/>
          </a:prstGeom>
          <a:noFill/>
          <a:ln w="19050">
            <a:noFill/>
          </a:ln>
        </p:spPr>
        <p:txBody>
          <a:bodyPr wrap="square" rtlCol="0">
            <a:spAutoFit/>
          </a:bodyPr>
          <a:lstStyle/>
          <a:p>
            <a:pPr algn="ctr"/>
            <a:r>
              <a:rPr lang="ja-JP" altLang="en-US" sz="2500" b="1">
                <a:latin typeface="Arial" panose="020B0604020202020204" pitchFamily="34" charset="0"/>
                <a:ea typeface="Yu Gothic" panose="020B0400000000000000" pitchFamily="34" charset="-128"/>
                <a:cs typeface="Arial" panose="020B0604020202020204" pitchFamily="34" charset="0"/>
              </a:rPr>
              <a:t>③</a:t>
            </a:r>
            <a:r>
              <a:rPr lang="en-US" altLang="ja-JP" sz="2500" b="1" dirty="0">
                <a:latin typeface="Arial" panose="020B0604020202020204" pitchFamily="34" charset="0"/>
                <a:ea typeface="Yu Gothic" panose="020B0400000000000000" pitchFamily="34" charset="-128"/>
                <a:cs typeface="Arial" panose="020B0604020202020204" pitchFamily="34" charset="0"/>
              </a:rPr>
              <a:t> Support</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sp>
        <p:nvSpPr>
          <p:cNvPr id="16" name="右矢印 15">
            <a:extLst>
              <a:ext uri="{FF2B5EF4-FFF2-40B4-BE49-F238E27FC236}">
                <a16:creationId xmlns:a16="http://schemas.microsoft.com/office/drawing/2014/main" id="{02815089-4273-1184-49E0-BD7EB4CB8E13}"/>
              </a:ext>
            </a:extLst>
          </p:cNvPr>
          <p:cNvSpPr/>
          <p:nvPr/>
        </p:nvSpPr>
        <p:spPr>
          <a:xfrm rot="10800000">
            <a:off x="2136877" y="5041807"/>
            <a:ext cx="2125466" cy="378702"/>
          </a:xfrm>
          <a:prstGeom prst="rightArrow">
            <a:avLst>
              <a:gd name="adj1" fmla="val 35849"/>
              <a:gd name="adj2" fmla="val 66509"/>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5CBBC12E-CCFC-2702-8331-B5DD399BBE9B}"/>
              </a:ext>
            </a:extLst>
          </p:cNvPr>
          <p:cNvSpPr txBox="1"/>
          <p:nvPr/>
        </p:nvSpPr>
        <p:spPr>
          <a:xfrm rot="10800000" flipV="1">
            <a:off x="2004739" y="5508130"/>
            <a:ext cx="3725400" cy="477054"/>
          </a:xfrm>
          <a:prstGeom prst="rect">
            <a:avLst/>
          </a:prstGeom>
          <a:solidFill>
            <a:schemeClr val="bg1"/>
          </a:solidFill>
          <a:ln w="19050">
            <a:noFill/>
          </a:ln>
        </p:spPr>
        <p:txBody>
          <a:bodyPr wrap="square" rtlCol="0">
            <a:spAutoFit/>
          </a:bodyPr>
          <a:lstStyle/>
          <a:p>
            <a:pPr algn="ctr"/>
            <a:r>
              <a:rPr kumimoji="1" lang="ja-JP" altLang="en-US" sz="2500" b="1">
                <a:latin typeface="Arial" panose="020B0604020202020204" pitchFamily="34" charset="0"/>
                <a:ea typeface="Yu Gothic" panose="020B0400000000000000" pitchFamily="34" charset="-128"/>
                <a:cs typeface="Arial" panose="020B0604020202020204" pitchFamily="34" charset="0"/>
              </a:rPr>
              <a:t>② </a:t>
            </a:r>
            <a:r>
              <a:rPr lang="en-US" altLang="ja-JP" sz="2500" b="1" dirty="0">
                <a:latin typeface="Arial" panose="020B0604020202020204" pitchFamily="34" charset="0"/>
                <a:ea typeface="Yu Gothic" panose="020B0400000000000000" pitchFamily="34" charset="-128"/>
                <a:cs typeface="Arial" panose="020B0604020202020204" pitchFamily="34" charset="0"/>
              </a:rPr>
              <a:t>Present the results </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6C6E2792-EBA9-C75F-E13B-2D9EEE8FE417}"/>
              </a:ext>
            </a:extLst>
          </p:cNvPr>
          <p:cNvSpPr txBox="1"/>
          <p:nvPr/>
        </p:nvSpPr>
        <p:spPr>
          <a:xfrm rot="10800000" flipV="1">
            <a:off x="4430540" y="1565150"/>
            <a:ext cx="6718434" cy="553998"/>
          </a:xfrm>
          <a:prstGeom prst="rect">
            <a:avLst/>
          </a:prstGeom>
          <a:solidFill>
            <a:schemeClr val="bg1"/>
          </a:solidFill>
          <a:ln w="19050">
            <a:noFill/>
          </a:ln>
        </p:spPr>
        <p:txBody>
          <a:bodyPr wrap="square" rtlCol="0">
            <a:spAutoFit/>
          </a:bodyPr>
          <a:lstStyle/>
          <a:p>
            <a:pPr algn="ctr"/>
            <a:r>
              <a:rPr kumimoji="1" lang="en-US" altLang="ja-JP" sz="3000" b="1" dirty="0">
                <a:latin typeface="Arial" panose="020B0604020202020204" pitchFamily="34" charset="0"/>
                <a:ea typeface="Yu Gothic" panose="020B0400000000000000" pitchFamily="34" charset="-128"/>
                <a:cs typeface="Arial" panose="020B0604020202020204" pitchFamily="34" charset="0"/>
              </a:rPr>
              <a:t>Method for Identifying Logic Errors</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19" name="角丸四角形 18">
            <a:extLst>
              <a:ext uri="{FF2B5EF4-FFF2-40B4-BE49-F238E27FC236}">
                <a16:creationId xmlns:a16="http://schemas.microsoft.com/office/drawing/2014/main" id="{DB218630-D792-FE3D-182C-571F7956CE23}"/>
              </a:ext>
            </a:extLst>
          </p:cNvPr>
          <p:cNvSpPr/>
          <p:nvPr/>
        </p:nvSpPr>
        <p:spPr>
          <a:xfrm>
            <a:off x="452435" y="1854777"/>
            <a:ext cx="1668331" cy="1663369"/>
          </a:xfrm>
          <a:prstGeom prst="roundRect">
            <a:avLst>
              <a:gd name="adj" fmla="val 6946"/>
            </a:avLst>
          </a:prstGeom>
          <a:noFill/>
          <a:ln w="381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pic>
        <p:nvPicPr>
          <p:cNvPr id="20" name="図 19">
            <a:extLst>
              <a:ext uri="{FF2B5EF4-FFF2-40B4-BE49-F238E27FC236}">
                <a16:creationId xmlns:a16="http://schemas.microsoft.com/office/drawing/2014/main" id="{A8E3DCE7-3CE0-5A93-4732-CFF88179A371}"/>
              </a:ext>
            </a:extLst>
          </p:cNvPr>
          <p:cNvPicPr>
            <a:picLocks noChangeAspect="1"/>
          </p:cNvPicPr>
          <p:nvPr/>
        </p:nvPicPr>
        <p:blipFill>
          <a:blip r:embed="rId5"/>
          <a:stretch>
            <a:fillRect/>
          </a:stretch>
        </p:blipFill>
        <p:spPr>
          <a:xfrm>
            <a:off x="635657" y="4508249"/>
            <a:ext cx="1254173" cy="1068897"/>
          </a:xfrm>
          <a:prstGeom prst="rect">
            <a:avLst/>
          </a:prstGeom>
        </p:spPr>
      </p:pic>
      <p:sp>
        <p:nvSpPr>
          <p:cNvPr id="21" name="角丸四角形 20">
            <a:extLst>
              <a:ext uri="{FF2B5EF4-FFF2-40B4-BE49-F238E27FC236}">
                <a16:creationId xmlns:a16="http://schemas.microsoft.com/office/drawing/2014/main" id="{F74C3D10-A4CC-5C58-9EE5-14DF7B714135}"/>
              </a:ext>
            </a:extLst>
          </p:cNvPr>
          <p:cNvSpPr/>
          <p:nvPr/>
        </p:nvSpPr>
        <p:spPr>
          <a:xfrm>
            <a:off x="451556" y="4413352"/>
            <a:ext cx="1668331" cy="1663369"/>
          </a:xfrm>
          <a:prstGeom prst="roundRect">
            <a:avLst>
              <a:gd name="adj" fmla="val 6946"/>
            </a:avLst>
          </a:prstGeom>
          <a:noFill/>
          <a:ln w="381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630266B7-AAB4-BF2F-01C8-3CD5C9BD3DDB}"/>
              </a:ext>
            </a:extLst>
          </p:cNvPr>
          <p:cNvSpPr txBox="1"/>
          <p:nvPr/>
        </p:nvSpPr>
        <p:spPr>
          <a:xfrm rot="10800000" flipV="1">
            <a:off x="3982358" y="5010666"/>
            <a:ext cx="7614803" cy="477054"/>
          </a:xfrm>
          <a:prstGeom prst="rect">
            <a:avLst/>
          </a:prstGeom>
          <a:solidFill>
            <a:srgbClr val="C2D3D0"/>
          </a:solidFill>
          <a:ln w="28575">
            <a:noFill/>
          </a:ln>
        </p:spPr>
        <p:txBody>
          <a:bodyPr wrap="square" rtlCol="0">
            <a:spAutoFit/>
          </a:bodyPr>
          <a:lstStyle/>
          <a:p>
            <a:pPr algn="ctr"/>
            <a:r>
              <a:rPr lang="en" altLang="ja-JP" sz="2500" b="1" dirty="0">
                <a:latin typeface="Arial" panose="020B0604020202020204" pitchFamily="34" charset="0"/>
                <a:cs typeface="Arial" panose="020B0604020202020204" pitchFamily="34" charset="0"/>
              </a:rPr>
              <a:t>Identification of the highest similarity logic error</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sp>
        <p:nvSpPr>
          <p:cNvPr id="33" name="三角形 32">
            <a:extLst>
              <a:ext uri="{FF2B5EF4-FFF2-40B4-BE49-F238E27FC236}">
                <a16:creationId xmlns:a16="http://schemas.microsoft.com/office/drawing/2014/main" id="{01D56429-5730-5927-37B6-6EA250D5D61D}"/>
              </a:ext>
            </a:extLst>
          </p:cNvPr>
          <p:cNvSpPr/>
          <p:nvPr/>
        </p:nvSpPr>
        <p:spPr>
          <a:xfrm rot="10800000">
            <a:off x="7481621" y="4347365"/>
            <a:ext cx="616271" cy="292208"/>
          </a:xfrm>
          <a:prstGeom prst="triangle">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AC149E67-EA22-66A3-E63A-28A175B0560D}"/>
              </a:ext>
            </a:extLst>
          </p:cNvPr>
          <p:cNvSpPr txBox="1"/>
          <p:nvPr/>
        </p:nvSpPr>
        <p:spPr>
          <a:xfrm rot="10800000" flipV="1">
            <a:off x="1654590" y="1963027"/>
            <a:ext cx="2585208" cy="477054"/>
          </a:xfrm>
          <a:prstGeom prst="rect">
            <a:avLst/>
          </a:prstGeom>
          <a:solidFill>
            <a:srgbClr val="FFFFFF"/>
          </a:solidFill>
          <a:ln w="19050">
            <a:noFill/>
          </a:ln>
        </p:spPr>
        <p:txBody>
          <a:bodyPr wrap="square" rtlCol="0">
            <a:spAutoFit/>
          </a:bodyPr>
          <a:lstStyle/>
          <a:p>
            <a:pPr algn="ctr"/>
            <a:r>
              <a:rPr kumimoji="1" lang="en-US" altLang="ja-JP" sz="2500" b="1" dirty="0">
                <a:latin typeface="Arial" panose="020B0604020202020204" pitchFamily="34" charset="0"/>
                <a:ea typeface="Yu Gothic" panose="020B0400000000000000" pitchFamily="34" charset="-128"/>
                <a:cs typeface="Arial" panose="020B0604020202020204" pitchFamily="34" charset="0"/>
              </a:rPr>
              <a:t>① Source code</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1A383A6B-B869-7E8B-9CE4-177613F90B66}"/>
              </a:ext>
            </a:extLst>
          </p:cNvPr>
          <p:cNvSpPr txBox="1"/>
          <p:nvPr/>
        </p:nvSpPr>
        <p:spPr>
          <a:xfrm rot="10800000" flipV="1">
            <a:off x="3982356" y="2427116"/>
            <a:ext cx="7614802" cy="477054"/>
          </a:xfrm>
          <a:prstGeom prst="rect">
            <a:avLst/>
          </a:prstGeom>
          <a:solidFill>
            <a:srgbClr val="C2D3D0"/>
          </a:solidFill>
          <a:ln w="28575">
            <a:noFill/>
          </a:ln>
        </p:spPr>
        <p:txBody>
          <a:bodyPr wrap="square" rtlCol="0">
            <a:spAutoFit/>
          </a:bodyPr>
          <a:lstStyle/>
          <a:p>
            <a:pPr algn="ctr"/>
            <a:r>
              <a:rPr lang="en" altLang="ja-JP" sz="2500" b="1" dirty="0">
                <a:latin typeface="Arial" panose="020B0604020202020204" pitchFamily="34" charset="0"/>
                <a:cs typeface="Arial" panose="020B0604020202020204" pitchFamily="34" charset="0"/>
              </a:rPr>
              <a:t>Comparison of source code and datasets</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pic>
        <p:nvPicPr>
          <p:cNvPr id="5" name="グラフィックス 4" descr="ラベル 枠線">
            <a:extLst>
              <a:ext uri="{FF2B5EF4-FFF2-40B4-BE49-F238E27FC236}">
                <a16:creationId xmlns:a16="http://schemas.microsoft.com/office/drawing/2014/main" id="{2A551B2A-23AF-4437-5EC8-FC2D72C3AD90}"/>
              </a:ext>
            </a:extLst>
          </p:cNvPr>
          <p:cNvPicPr>
            <a:picLocks noChangeAspect="1"/>
          </p:cNvPicPr>
          <p:nvPr/>
        </p:nvPicPr>
        <p:blipFill>
          <a:blip r:embed="rId6">
            <a:extLst>
              <a:ext uri="{96DAC541-7B7A-43D3-8B79-37D633B846F1}">
                <asvg:svgBlip xmlns:asvg="http://schemas.microsoft.com/office/drawing/2016/SVG/main" r:embed="rId7"/>
              </a:ext>
            </a:extLst>
          </a:blip>
          <a:srcRect l="17012" t="17941" r="14508" b="15432"/>
          <a:stretch/>
        </p:blipFill>
        <p:spPr>
          <a:xfrm rot="18900000">
            <a:off x="7454352" y="3057992"/>
            <a:ext cx="1099443" cy="1069696"/>
          </a:xfrm>
          <a:prstGeom prst="rect">
            <a:avLst/>
          </a:prstGeom>
        </p:spPr>
      </p:pic>
      <p:pic>
        <p:nvPicPr>
          <p:cNvPr id="37" name="図 36">
            <a:extLst>
              <a:ext uri="{FF2B5EF4-FFF2-40B4-BE49-F238E27FC236}">
                <a16:creationId xmlns:a16="http://schemas.microsoft.com/office/drawing/2014/main" id="{DAF51AAC-4309-7930-2C5F-021917D1BD6E}"/>
              </a:ext>
            </a:extLst>
          </p:cNvPr>
          <p:cNvPicPr>
            <a:picLocks noChangeAspect="1"/>
          </p:cNvPicPr>
          <p:nvPr/>
        </p:nvPicPr>
        <p:blipFill>
          <a:blip r:embed="rId8"/>
          <a:stretch>
            <a:fillRect/>
          </a:stretch>
        </p:blipFill>
        <p:spPr>
          <a:xfrm>
            <a:off x="8144388" y="3148363"/>
            <a:ext cx="1019349" cy="859048"/>
          </a:xfrm>
          <a:prstGeom prst="rect">
            <a:avLst/>
          </a:prstGeom>
        </p:spPr>
      </p:pic>
      <p:pic>
        <p:nvPicPr>
          <p:cNvPr id="38" name="図 37">
            <a:extLst>
              <a:ext uri="{FF2B5EF4-FFF2-40B4-BE49-F238E27FC236}">
                <a16:creationId xmlns:a16="http://schemas.microsoft.com/office/drawing/2014/main" id="{73D2DC0B-2B78-FFDE-490C-902F987A2657}"/>
              </a:ext>
            </a:extLst>
          </p:cNvPr>
          <p:cNvPicPr>
            <a:picLocks noChangeAspect="1"/>
          </p:cNvPicPr>
          <p:nvPr/>
        </p:nvPicPr>
        <p:blipFill>
          <a:blip r:embed="rId9"/>
          <a:stretch>
            <a:fillRect/>
          </a:stretch>
        </p:blipFill>
        <p:spPr>
          <a:xfrm>
            <a:off x="7742813" y="3323279"/>
            <a:ext cx="1019349" cy="539121"/>
          </a:xfrm>
          <a:prstGeom prst="rect">
            <a:avLst/>
          </a:prstGeom>
        </p:spPr>
      </p:pic>
      <p:sp>
        <p:nvSpPr>
          <p:cNvPr id="39" name="テキスト ボックス 38">
            <a:extLst>
              <a:ext uri="{FF2B5EF4-FFF2-40B4-BE49-F238E27FC236}">
                <a16:creationId xmlns:a16="http://schemas.microsoft.com/office/drawing/2014/main" id="{990741E5-2ECD-25D7-C038-91CE581978AB}"/>
              </a:ext>
            </a:extLst>
          </p:cNvPr>
          <p:cNvSpPr txBox="1"/>
          <p:nvPr/>
        </p:nvSpPr>
        <p:spPr>
          <a:xfrm>
            <a:off x="7572626" y="3347715"/>
            <a:ext cx="1319466" cy="490876"/>
          </a:xfrm>
          <a:prstGeom prst="rect">
            <a:avLst/>
          </a:prstGeom>
          <a:noFill/>
        </p:spPr>
        <p:txBody>
          <a:bodyPr wrap="square" rtlCol="0">
            <a:spAutoFit/>
          </a:bodyPr>
          <a:lstStyle/>
          <a:p>
            <a:r>
              <a:rPr kumimoji="1" lang="en-US" altLang="ja-JP" sz="2500" b="1" dirty="0">
                <a:latin typeface="Arial" panose="020B0604020202020204" pitchFamily="34" charset="0"/>
                <a:ea typeface="Yu Gothic" panose="020B0400000000000000" pitchFamily="34" charset="-128"/>
                <a:cs typeface="Arial" panose="020B0604020202020204" pitchFamily="34" charset="0"/>
              </a:rPr>
              <a:t>Error①</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pic>
        <p:nvPicPr>
          <p:cNvPr id="40" name="図 39">
            <a:extLst>
              <a:ext uri="{FF2B5EF4-FFF2-40B4-BE49-F238E27FC236}">
                <a16:creationId xmlns:a16="http://schemas.microsoft.com/office/drawing/2014/main" id="{D784E42B-EA39-EADA-1CA5-FEF4E9C73035}"/>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9089460" y="3186377"/>
            <a:ext cx="635052" cy="768232"/>
          </a:xfrm>
          <a:prstGeom prst="rect">
            <a:avLst/>
          </a:prstGeom>
        </p:spPr>
      </p:pic>
      <p:pic>
        <p:nvPicPr>
          <p:cNvPr id="41" name="グラフィックス 40" descr="ラベル 枠線">
            <a:extLst>
              <a:ext uri="{FF2B5EF4-FFF2-40B4-BE49-F238E27FC236}">
                <a16:creationId xmlns:a16="http://schemas.microsoft.com/office/drawing/2014/main" id="{E3451681-6A49-6569-25C5-B0DA4E1CEF07}"/>
              </a:ext>
            </a:extLst>
          </p:cNvPr>
          <p:cNvPicPr>
            <a:picLocks noChangeAspect="1"/>
          </p:cNvPicPr>
          <p:nvPr/>
        </p:nvPicPr>
        <p:blipFill>
          <a:blip r:embed="rId6">
            <a:extLst>
              <a:ext uri="{96DAC541-7B7A-43D3-8B79-37D633B846F1}">
                <asvg:svgBlip xmlns:asvg="http://schemas.microsoft.com/office/drawing/2016/SVG/main" r:embed="rId7"/>
              </a:ext>
            </a:extLst>
          </a:blip>
          <a:srcRect l="17012" t="17941" r="14508" b="15432"/>
          <a:stretch/>
        </p:blipFill>
        <p:spPr>
          <a:xfrm rot="18900000">
            <a:off x="9807720" y="3060771"/>
            <a:ext cx="1099443" cy="1069696"/>
          </a:xfrm>
          <a:prstGeom prst="rect">
            <a:avLst/>
          </a:prstGeom>
        </p:spPr>
      </p:pic>
      <p:pic>
        <p:nvPicPr>
          <p:cNvPr id="42" name="図 41">
            <a:extLst>
              <a:ext uri="{FF2B5EF4-FFF2-40B4-BE49-F238E27FC236}">
                <a16:creationId xmlns:a16="http://schemas.microsoft.com/office/drawing/2014/main" id="{71D760C0-AC3B-0B13-B681-8B48400C33AB}"/>
              </a:ext>
            </a:extLst>
          </p:cNvPr>
          <p:cNvPicPr>
            <a:picLocks noChangeAspect="1"/>
          </p:cNvPicPr>
          <p:nvPr/>
        </p:nvPicPr>
        <p:blipFill>
          <a:blip r:embed="rId8"/>
          <a:stretch>
            <a:fillRect/>
          </a:stretch>
        </p:blipFill>
        <p:spPr>
          <a:xfrm>
            <a:off x="10497756" y="3151142"/>
            <a:ext cx="1019349" cy="859048"/>
          </a:xfrm>
          <a:prstGeom prst="rect">
            <a:avLst/>
          </a:prstGeom>
        </p:spPr>
      </p:pic>
      <p:pic>
        <p:nvPicPr>
          <p:cNvPr id="43" name="図 42">
            <a:extLst>
              <a:ext uri="{FF2B5EF4-FFF2-40B4-BE49-F238E27FC236}">
                <a16:creationId xmlns:a16="http://schemas.microsoft.com/office/drawing/2014/main" id="{135B9AB4-5248-8264-20AB-07726ADF6406}"/>
              </a:ext>
            </a:extLst>
          </p:cNvPr>
          <p:cNvPicPr>
            <a:picLocks noChangeAspect="1"/>
          </p:cNvPicPr>
          <p:nvPr/>
        </p:nvPicPr>
        <p:blipFill>
          <a:blip r:embed="rId9"/>
          <a:stretch>
            <a:fillRect/>
          </a:stretch>
        </p:blipFill>
        <p:spPr>
          <a:xfrm>
            <a:off x="10096181" y="3326058"/>
            <a:ext cx="1019349" cy="539121"/>
          </a:xfrm>
          <a:prstGeom prst="rect">
            <a:avLst/>
          </a:prstGeom>
        </p:spPr>
      </p:pic>
      <p:sp>
        <p:nvSpPr>
          <p:cNvPr id="44" name="テキスト ボックス 43">
            <a:extLst>
              <a:ext uri="{FF2B5EF4-FFF2-40B4-BE49-F238E27FC236}">
                <a16:creationId xmlns:a16="http://schemas.microsoft.com/office/drawing/2014/main" id="{27EED6FC-AE3F-AFAA-1A3D-D5677401538D}"/>
              </a:ext>
            </a:extLst>
          </p:cNvPr>
          <p:cNvSpPr txBox="1"/>
          <p:nvPr/>
        </p:nvSpPr>
        <p:spPr>
          <a:xfrm>
            <a:off x="9925994" y="3350494"/>
            <a:ext cx="1319466" cy="490876"/>
          </a:xfrm>
          <a:prstGeom prst="rect">
            <a:avLst/>
          </a:prstGeom>
          <a:noFill/>
        </p:spPr>
        <p:txBody>
          <a:bodyPr wrap="square" rtlCol="0">
            <a:spAutoFit/>
          </a:bodyPr>
          <a:lstStyle/>
          <a:p>
            <a:r>
              <a:rPr kumimoji="1" lang="en-US" altLang="ja-JP" sz="2500" b="1" dirty="0">
                <a:latin typeface="Arial" panose="020B0604020202020204" pitchFamily="34" charset="0"/>
                <a:ea typeface="Yu Gothic" panose="020B0400000000000000" pitchFamily="34" charset="-128"/>
                <a:cs typeface="Arial" panose="020B0604020202020204" pitchFamily="34" charset="0"/>
              </a:rPr>
              <a:t>Error①</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pic>
        <p:nvPicPr>
          <p:cNvPr id="45" name="図 44">
            <a:extLst>
              <a:ext uri="{FF2B5EF4-FFF2-40B4-BE49-F238E27FC236}">
                <a16:creationId xmlns:a16="http://schemas.microsoft.com/office/drawing/2014/main" id="{D8CEE4E8-BADB-E3BA-E6D4-034A439BCC6C}"/>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4344531" y="3183997"/>
            <a:ext cx="635052" cy="768232"/>
          </a:xfrm>
          <a:prstGeom prst="rect">
            <a:avLst/>
          </a:prstGeom>
        </p:spPr>
      </p:pic>
      <p:pic>
        <p:nvPicPr>
          <p:cNvPr id="46" name="グラフィックス 45" descr="ラベル 枠線">
            <a:extLst>
              <a:ext uri="{FF2B5EF4-FFF2-40B4-BE49-F238E27FC236}">
                <a16:creationId xmlns:a16="http://schemas.microsoft.com/office/drawing/2014/main" id="{5411E0BB-2F6A-E487-C213-9E543F355313}"/>
              </a:ext>
            </a:extLst>
          </p:cNvPr>
          <p:cNvPicPr>
            <a:picLocks noChangeAspect="1"/>
          </p:cNvPicPr>
          <p:nvPr/>
        </p:nvPicPr>
        <p:blipFill>
          <a:blip r:embed="rId6">
            <a:extLst>
              <a:ext uri="{96DAC541-7B7A-43D3-8B79-37D633B846F1}">
                <asvg:svgBlip xmlns:asvg="http://schemas.microsoft.com/office/drawing/2016/SVG/main" r:embed="rId7"/>
              </a:ext>
            </a:extLst>
          </a:blip>
          <a:srcRect l="17012" t="17941" r="14508" b="15432"/>
          <a:stretch/>
        </p:blipFill>
        <p:spPr>
          <a:xfrm rot="18900000">
            <a:off x="5062791" y="3058391"/>
            <a:ext cx="1099443" cy="1069696"/>
          </a:xfrm>
          <a:prstGeom prst="rect">
            <a:avLst/>
          </a:prstGeom>
        </p:spPr>
      </p:pic>
      <p:pic>
        <p:nvPicPr>
          <p:cNvPr id="47" name="図 46">
            <a:extLst>
              <a:ext uri="{FF2B5EF4-FFF2-40B4-BE49-F238E27FC236}">
                <a16:creationId xmlns:a16="http://schemas.microsoft.com/office/drawing/2014/main" id="{BE17726E-4A8A-5049-7F3D-E30367689C20}"/>
              </a:ext>
            </a:extLst>
          </p:cNvPr>
          <p:cNvPicPr>
            <a:picLocks noChangeAspect="1"/>
          </p:cNvPicPr>
          <p:nvPr/>
        </p:nvPicPr>
        <p:blipFill>
          <a:blip r:embed="rId8"/>
          <a:stretch>
            <a:fillRect/>
          </a:stretch>
        </p:blipFill>
        <p:spPr>
          <a:xfrm>
            <a:off x="5752827" y="3148762"/>
            <a:ext cx="1019349" cy="859048"/>
          </a:xfrm>
          <a:prstGeom prst="rect">
            <a:avLst/>
          </a:prstGeom>
        </p:spPr>
      </p:pic>
      <p:pic>
        <p:nvPicPr>
          <p:cNvPr id="48" name="図 47">
            <a:extLst>
              <a:ext uri="{FF2B5EF4-FFF2-40B4-BE49-F238E27FC236}">
                <a16:creationId xmlns:a16="http://schemas.microsoft.com/office/drawing/2014/main" id="{EEE2450E-63E2-BC15-9846-C57FDF733D59}"/>
              </a:ext>
            </a:extLst>
          </p:cNvPr>
          <p:cNvPicPr>
            <a:picLocks noChangeAspect="1"/>
          </p:cNvPicPr>
          <p:nvPr/>
        </p:nvPicPr>
        <p:blipFill>
          <a:blip r:embed="rId9"/>
          <a:stretch>
            <a:fillRect/>
          </a:stretch>
        </p:blipFill>
        <p:spPr>
          <a:xfrm>
            <a:off x="5351252" y="3323678"/>
            <a:ext cx="1019349" cy="539121"/>
          </a:xfrm>
          <a:prstGeom prst="rect">
            <a:avLst/>
          </a:prstGeom>
        </p:spPr>
      </p:pic>
      <p:sp>
        <p:nvSpPr>
          <p:cNvPr id="49" name="テキスト ボックス 48">
            <a:extLst>
              <a:ext uri="{FF2B5EF4-FFF2-40B4-BE49-F238E27FC236}">
                <a16:creationId xmlns:a16="http://schemas.microsoft.com/office/drawing/2014/main" id="{FFAA871C-B10B-17ED-FFDB-F1447291FFAF}"/>
              </a:ext>
            </a:extLst>
          </p:cNvPr>
          <p:cNvSpPr txBox="1"/>
          <p:nvPr/>
        </p:nvSpPr>
        <p:spPr>
          <a:xfrm>
            <a:off x="5181065" y="3348114"/>
            <a:ext cx="1319466" cy="490876"/>
          </a:xfrm>
          <a:prstGeom prst="rect">
            <a:avLst/>
          </a:prstGeom>
          <a:noFill/>
        </p:spPr>
        <p:txBody>
          <a:bodyPr wrap="square" rtlCol="0">
            <a:spAutoFit/>
          </a:bodyPr>
          <a:lstStyle/>
          <a:p>
            <a:r>
              <a:rPr kumimoji="1" lang="en-US" altLang="ja-JP" sz="2500" b="1" dirty="0">
                <a:latin typeface="Arial" panose="020B0604020202020204" pitchFamily="34" charset="0"/>
                <a:ea typeface="Yu Gothic" panose="020B0400000000000000" pitchFamily="34" charset="-128"/>
                <a:cs typeface="Arial" panose="020B0604020202020204" pitchFamily="34" charset="0"/>
              </a:rPr>
              <a:t>Error①</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pic>
        <p:nvPicPr>
          <p:cNvPr id="3" name="図 2">
            <a:extLst>
              <a:ext uri="{FF2B5EF4-FFF2-40B4-BE49-F238E27FC236}">
                <a16:creationId xmlns:a16="http://schemas.microsoft.com/office/drawing/2014/main" id="{1A054289-0C9F-3DE5-62ED-B30DCD75AD81}"/>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6736092" y="3183598"/>
            <a:ext cx="635052" cy="768232"/>
          </a:xfrm>
          <a:prstGeom prst="rect">
            <a:avLst/>
          </a:prstGeom>
        </p:spPr>
      </p:pic>
      <p:grpSp>
        <p:nvGrpSpPr>
          <p:cNvPr id="50" name="グループ化 49">
            <a:extLst>
              <a:ext uri="{FF2B5EF4-FFF2-40B4-BE49-F238E27FC236}">
                <a16:creationId xmlns:a16="http://schemas.microsoft.com/office/drawing/2014/main" id="{B020C085-4436-FFDF-7026-DC03FB70B127}"/>
              </a:ext>
            </a:extLst>
          </p:cNvPr>
          <p:cNvGrpSpPr/>
          <p:nvPr/>
        </p:nvGrpSpPr>
        <p:grpSpPr>
          <a:xfrm>
            <a:off x="453203" y="177843"/>
            <a:ext cx="11287227" cy="334477"/>
            <a:chOff x="377697" y="-853694"/>
            <a:chExt cx="11287227" cy="334477"/>
          </a:xfrm>
          <a:solidFill>
            <a:srgbClr val="629299"/>
          </a:solidFill>
        </p:grpSpPr>
        <p:sp>
          <p:nvSpPr>
            <p:cNvPr id="51" name="フリーフォーム 50">
              <a:extLst>
                <a:ext uri="{FF2B5EF4-FFF2-40B4-BE49-F238E27FC236}">
                  <a16:creationId xmlns:a16="http://schemas.microsoft.com/office/drawing/2014/main" id="{0DA028F9-51AD-326E-5D83-31FB5AA7B378}"/>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2" name="フリーフォーム 51">
              <a:extLst>
                <a:ext uri="{FF2B5EF4-FFF2-40B4-BE49-F238E27FC236}">
                  <a16:creationId xmlns:a16="http://schemas.microsoft.com/office/drawing/2014/main" id="{C4BD5D67-67D7-33E0-8711-CBE61525D228}"/>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3" name="フリーフォーム 52">
              <a:extLst>
                <a:ext uri="{FF2B5EF4-FFF2-40B4-BE49-F238E27FC236}">
                  <a16:creationId xmlns:a16="http://schemas.microsoft.com/office/drawing/2014/main" id="{FEF2CBFD-BDD9-BAE5-9924-8F3734BF893E}"/>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4" name="フリーフォーム 53">
              <a:extLst>
                <a:ext uri="{FF2B5EF4-FFF2-40B4-BE49-F238E27FC236}">
                  <a16:creationId xmlns:a16="http://schemas.microsoft.com/office/drawing/2014/main" id="{91BD8368-2C41-D050-DAEE-248DCC277E91}"/>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5" name="フリーフォーム 54">
              <a:extLst>
                <a:ext uri="{FF2B5EF4-FFF2-40B4-BE49-F238E27FC236}">
                  <a16:creationId xmlns:a16="http://schemas.microsoft.com/office/drawing/2014/main" id="{7BC4F4CA-064B-E167-2C68-899D3DAA1E22}"/>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6" name="フリーフォーム 55">
              <a:extLst>
                <a:ext uri="{FF2B5EF4-FFF2-40B4-BE49-F238E27FC236}">
                  <a16:creationId xmlns:a16="http://schemas.microsoft.com/office/drawing/2014/main" id="{CC365749-E98D-C96A-3DE6-E367712D653D}"/>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7" name="フリーフォーム 56">
              <a:extLst>
                <a:ext uri="{FF2B5EF4-FFF2-40B4-BE49-F238E27FC236}">
                  <a16:creationId xmlns:a16="http://schemas.microsoft.com/office/drawing/2014/main" id="{5CB52B9A-57AC-789E-15B8-66C6D139C484}"/>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345945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7163D-DAF9-D15A-14A8-2041DB5529E7}"/>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11E78F71-4A0E-20D4-1DE1-1DCC1415AF39}"/>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180B04E2-86A8-8776-2D89-881EC4A9E9CE}"/>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5-2. Development of our Method</a:t>
            </a:r>
          </a:p>
        </p:txBody>
      </p:sp>
      <p:sp>
        <p:nvSpPr>
          <p:cNvPr id="29" name="日付プレースホルダー 4">
            <a:extLst>
              <a:ext uri="{FF2B5EF4-FFF2-40B4-BE49-F238E27FC236}">
                <a16:creationId xmlns:a16="http://schemas.microsoft.com/office/drawing/2014/main" id="{1BC917E8-3818-0796-6F80-ABD026D0E503}"/>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2816991F-3B37-F9A8-5BC7-29A980EEA4A0}"/>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23</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F7709523-0E30-9D15-49F4-2C338D69EFA9}"/>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04C3D9A7-5EEA-68A9-0600-EC152513BEFD}"/>
              </a:ext>
            </a:extLst>
          </p:cNvPr>
          <p:cNvSpPr txBox="1">
            <a:spLocks/>
          </p:cNvSpPr>
          <p:nvPr/>
        </p:nvSpPr>
        <p:spPr>
          <a:xfrm>
            <a:off x="451556" y="1766448"/>
            <a:ext cx="11288882" cy="1003604"/>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Selected Tasks anticipated to involve diverse coding methods and various logic errors</a:t>
            </a:r>
          </a:p>
        </p:txBody>
      </p:sp>
      <p:pic>
        <p:nvPicPr>
          <p:cNvPr id="38" name="図 37">
            <a:extLst>
              <a:ext uri="{FF2B5EF4-FFF2-40B4-BE49-F238E27FC236}">
                <a16:creationId xmlns:a16="http://schemas.microsoft.com/office/drawing/2014/main" id="{74FB37F1-2E7E-6230-DF82-EAB6FE8E3EE4}"/>
              </a:ext>
            </a:extLst>
          </p:cNvPr>
          <p:cNvPicPr>
            <a:picLocks noChangeAspect="1"/>
          </p:cNvPicPr>
          <p:nvPr/>
        </p:nvPicPr>
        <p:blipFill>
          <a:blip r:embed="rId3"/>
          <a:stretch>
            <a:fillRect/>
          </a:stretch>
        </p:blipFill>
        <p:spPr>
          <a:xfrm>
            <a:off x="1222183" y="4298489"/>
            <a:ext cx="1354575" cy="1615771"/>
          </a:xfrm>
          <a:prstGeom prst="rect">
            <a:avLst/>
          </a:prstGeom>
        </p:spPr>
      </p:pic>
      <p:sp>
        <p:nvSpPr>
          <p:cNvPr id="44" name="右矢印 43">
            <a:extLst>
              <a:ext uri="{FF2B5EF4-FFF2-40B4-BE49-F238E27FC236}">
                <a16:creationId xmlns:a16="http://schemas.microsoft.com/office/drawing/2014/main" id="{78466263-C1F0-5BC7-B36A-FA2BF7E1B6A5}"/>
              </a:ext>
            </a:extLst>
          </p:cNvPr>
          <p:cNvSpPr/>
          <p:nvPr/>
        </p:nvSpPr>
        <p:spPr>
          <a:xfrm>
            <a:off x="3335495" y="4559124"/>
            <a:ext cx="1934668" cy="1003604"/>
          </a:xfrm>
          <a:prstGeom prst="rightArrow">
            <a:avLst>
              <a:gd name="adj1" fmla="val 54799"/>
              <a:gd name="adj2" fmla="val 59616"/>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5164E00E-426E-C814-0A72-2149D5753D58}"/>
              </a:ext>
            </a:extLst>
          </p:cNvPr>
          <p:cNvSpPr txBox="1"/>
          <p:nvPr/>
        </p:nvSpPr>
        <p:spPr>
          <a:xfrm>
            <a:off x="3300092" y="4758144"/>
            <a:ext cx="1793930" cy="553998"/>
          </a:xfrm>
          <a:prstGeom prst="rect">
            <a:avLst/>
          </a:prstGeom>
          <a:noFill/>
        </p:spPr>
        <p:txBody>
          <a:bodyPr wrap="square" rtlCol="0">
            <a:spAutoFit/>
          </a:bodyPr>
          <a:lstStyle/>
          <a:p>
            <a:pPr algn="ctr"/>
            <a:r>
              <a:rPr kumimoji="1" lang="en-US" altLang="ja-JP" sz="3000" b="1" dirty="0">
                <a:solidFill>
                  <a:srgbClr val="EFCE7B"/>
                </a:solidFill>
                <a:latin typeface="Arial" panose="020B0604020202020204" pitchFamily="34" charset="0"/>
                <a:ea typeface="Yu Gothic" panose="020B0400000000000000" pitchFamily="34" charset="-128"/>
                <a:cs typeface="Arial" panose="020B0604020202020204" pitchFamily="34" charset="0"/>
              </a:rPr>
              <a:t>selected</a:t>
            </a:r>
            <a:r>
              <a:rPr kumimoji="1" lang="en-US" altLang="ja-JP" sz="3000" b="1" dirty="0">
                <a:solidFill>
                  <a:schemeClr val="bg1"/>
                </a:solidFill>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51" name="コンテンツ プレースホルダー 2">
            <a:extLst>
              <a:ext uri="{FF2B5EF4-FFF2-40B4-BE49-F238E27FC236}">
                <a16:creationId xmlns:a16="http://schemas.microsoft.com/office/drawing/2014/main" id="{974A03ED-C64C-12AA-C619-183AFB625B61}"/>
              </a:ext>
            </a:extLst>
          </p:cNvPr>
          <p:cNvSpPr txBox="1">
            <a:spLocks/>
          </p:cNvSpPr>
          <p:nvPr/>
        </p:nvSpPr>
        <p:spPr>
          <a:xfrm>
            <a:off x="1330705" y="4977365"/>
            <a:ext cx="1069219" cy="388757"/>
          </a:xfrm>
          <a:prstGeom prst="rect">
            <a:avLst/>
          </a:prstGeom>
          <a:solidFill>
            <a:schemeClr val="bg1"/>
          </a:solidFill>
        </p:spPr>
        <p:txBody>
          <a:bodyPr vert="horz" lIns="0" tIns="45720" rIns="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Tasks</a:t>
            </a:r>
          </a:p>
        </p:txBody>
      </p:sp>
      <p:pic>
        <p:nvPicPr>
          <p:cNvPr id="53" name="図 52">
            <a:extLst>
              <a:ext uri="{FF2B5EF4-FFF2-40B4-BE49-F238E27FC236}">
                <a16:creationId xmlns:a16="http://schemas.microsoft.com/office/drawing/2014/main" id="{FF017D60-7CCA-7DBE-43E2-6F4B7F28D4B0}"/>
              </a:ext>
            </a:extLst>
          </p:cNvPr>
          <p:cNvPicPr>
            <a:picLocks noChangeAspect="1"/>
          </p:cNvPicPr>
          <p:nvPr/>
        </p:nvPicPr>
        <p:blipFill>
          <a:blip r:embed="rId4"/>
          <a:stretch>
            <a:fillRect/>
          </a:stretch>
        </p:blipFill>
        <p:spPr>
          <a:xfrm>
            <a:off x="7939627" y="4432648"/>
            <a:ext cx="1225901" cy="1481612"/>
          </a:xfrm>
          <a:prstGeom prst="rect">
            <a:avLst/>
          </a:prstGeom>
        </p:spPr>
      </p:pic>
      <p:sp>
        <p:nvSpPr>
          <p:cNvPr id="54" name="コンテンツ プレースホルダー 2">
            <a:extLst>
              <a:ext uri="{FF2B5EF4-FFF2-40B4-BE49-F238E27FC236}">
                <a16:creationId xmlns:a16="http://schemas.microsoft.com/office/drawing/2014/main" id="{8E4365AC-FE1A-1C27-AEF8-08B487C8BF21}"/>
              </a:ext>
            </a:extLst>
          </p:cNvPr>
          <p:cNvSpPr txBox="1">
            <a:spLocks/>
          </p:cNvSpPr>
          <p:nvPr/>
        </p:nvSpPr>
        <p:spPr>
          <a:xfrm>
            <a:off x="7977322" y="5015206"/>
            <a:ext cx="1142906" cy="355909"/>
          </a:xfrm>
          <a:prstGeom prst="rect">
            <a:avLst/>
          </a:prstGeom>
          <a:solidFill>
            <a:schemeClr val="bg1"/>
          </a:solidFill>
        </p:spPr>
        <p:txBody>
          <a:bodyPr vert="horz" lIns="0" tIns="45720" rIns="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Task43</a:t>
            </a:r>
          </a:p>
        </p:txBody>
      </p:sp>
      <p:pic>
        <p:nvPicPr>
          <p:cNvPr id="58" name="図 57">
            <a:extLst>
              <a:ext uri="{FF2B5EF4-FFF2-40B4-BE49-F238E27FC236}">
                <a16:creationId xmlns:a16="http://schemas.microsoft.com/office/drawing/2014/main" id="{28127943-2CA3-C936-5204-D26D7371E585}"/>
              </a:ext>
            </a:extLst>
          </p:cNvPr>
          <p:cNvPicPr>
            <a:picLocks noChangeAspect="1"/>
          </p:cNvPicPr>
          <p:nvPr/>
        </p:nvPicPr>
        <p:blipFill>
          <a:blip r:embed="rId4"/>
          <a:stretch>
            <a:fillRect/>
          </a:stretch>
        </p:blipFill>
        <p:spPr>
          <a:xfrm>
            <a:off x="10080536" y="4432648"/>
            <a:ext cx="1225901" cy="1481612"/>
          </a:xfrm>
          <a:prstGeom prst="rect">
            <a:avLst/>
          </a:prstGeom>
        </p:spPr>
      </p:pic>
      <p:sp>
        <p:nvSpPr>
          <p:cNvPr id="59" name="コンテンツ プレースホルダー 2">
            <a:extLst>
              <a:ext uri="{FF2B5EF4-FFF2-40B4-BE49-F238E27FC236}">
                <a16:creationId xmlns:a16="http://schemas.microsoft.com/office/drawing/2014/main" id="{A0CC4097-7853-E80E-4452-0669081C0486}"/>
              </a:ext>
            </a:extLst>
          </p:cNvPr>
          <p:cNvSpPr txBox="1">
            <a:spLocks/>
          </p:cNvSpPr>
          <p:nvPr/>
        </p:nvSpPr>
        <p:spPr>
          <a:xfrm>
            <a:off x="10118231" y="5015206"/>
            <a:ext cx="1142906" cy="355909"/>
          </a:xfrm>
          <a:prstGeom prst="rect">
            <a:avLst/>
          </a:prstGeom>
          <a:solidFill>
            <a:schemeClr val="bg1"/>
          </a:solidFill>
        </p:spPr>
        <p:txBody>
          <a:bodyPr vert="horz" lIns="0" tIns="45720" rIns="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Task73</a:t>
            </a:r>
          </a:p>
        </p:txBody>
      </p:sp>
      <p:pic>
        <p:nvPicPr>
          <p:cNvPr id="60" name="図 59">
            <a:extLst>
              <a:ext uri="{FF2B5EF4-FFF2-40B4-BE49-F238E27FC236}">
                <a16:creationId xmlns:a16="http://schemas.microsoft.com/office/drawing/2014/main" id="{6D5FFBA6-4FAE-899F-B02D-4007573E6752}"/>
              </a:ext>
            </a:extLst>
          </p:cNvPr>
          <p:cNvPicPr>
            <a:picLocks noChangeAspect="1"/>
          </p:cNvPicPr>
          <p:nvPr/>
        </p:nvPicPr>
        <p:blipFill>
          <a:blip r:embed="rId4"/>
          <a:stretch>
            <a:fillRect/>
          </a:stretch>
        </p:blipFill>
        <p:spPr>
          <a:xfrm>
            <a:off x="5798718" y="4432648"/>
            <a:ext cx="1225901" cy="1481612"/>
          </a:xfrm>
          <a:prstGeom prst="rect">
            <a:avLst/>
          </a:prstGeom>
        </p:spPr>
      </p:pic>
      <p:sp>
        <p:nvSpPr>
          <p:cNvPr id="61" name="コンテンツ プレースホルダー 2">
            <a:extLst>
              <a:ext uri="{FF2B5EF4-FFF2-40B4-BE49-F238E27FC236}">
                <a16:creationId xmlns:a16="http://schemas.microsoft.com/office/drawing/2014/main" id="{CF693654-5EDE-C639-C267-849AFA7A5FE9}"/>
              </a:ext>
            </a:extLst>
          </p:cNvPr>
          <p:cNvSpPr txBox="1">
            <a:spLocks/>
          </p:cNvSpPr>
          <p:nvPr/>
        </p:nvSpPr>
        <p:spPr>
          <a:xfrm>
            <a:off x="5836413" y="5015206"/>
            <a:ext cx="1142906" cy="355909"/>
          </a:xfrm>
          <a:prstGeom prst="rect">
            <a:avLst/>
          </a:prstGeom>
          <a:solidFill>
            <a:schemeClr val="bg1"/>
          </a:solidFill>
        </p:spPr>
        <p:txBody>
          <a:bodyPr vert="horz" lIns="0" tIns="45720" rIns="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Task35</a:t>
            </a:r>
          </a:p>
        </p:txBody>
      </p:sp>
      <p:sp>
        <p:nvSpPr>
          <p:cNvPr id="62" name="コンテンツ プレースホルダー 2">
            <a:extLst>
              <a:ext uri="{FF2B5EF4-FFF2-40B4-BE49-F238E27FC236}">
                <a16:creationId xmlns:a16="http://schemas.microsoft.com/office/drawing/2014/main" id="{5D4B35A9-0876-0CCE-1E13-739ECE650ABE}"/>
              </a:ext>
            </a:extLst>
          </p:cNvPr>
          <p:cNvSpPr txBox="1">
            <a:spLocks/>
          </p:cNvSpPr>
          <p:nvPr/>
        </p:nvSpPr>
        <p:spPr>
          <a:xfrm>
            <a:off x="5477242" y="3462593"/>
            <a:ext cx="6110572"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3 tasks</a:t>
            </a:r>
          </a:p>
        </p:txBody>
      </p:sp>
      <p:sp>
        <p:nvSpPr>
          <p:cNvPr id="63" name="コンテンツ プレースホルダー 2">
            <a:extLst>
              <a:ext uri="{FF2B5EF4-FFF2-40B4-BE49-F238E27FC236}">
                <a16:creationId xmlns:a16="http://schemas.microsoft.com/office/drawing/2014/main" id="{18D94BC2-8B73-AAD4-1C2E-66F2CF9C58F0}"/>
              </a:ext>
            </a:extLst>
          </p:cNvPr>
          <p:cNvSpPr txBox="1">
            <a:spLocks/>
          </p:cNvSpPr>
          <p:nvPr/>
        </p:nvSpPr>
        <p:spPr>
          <a:xfrm>
            <a:off x="604187" y="3462593"/>
            <a:ext cx="2590569"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111 tasks</a:t>
            </a:r>
          </a:p>
        </p:txBody>
      </p:sp>
      <p:grpSp>
        <p:nvGrpSpPr>
          <p:cNvPr id="6" name="グループ化 5">
            <a:extLst>
              <a:ext uri="{FF2B5EF4-FFF2-40B4-BE49-F238E27FC236}">
                <a16:creationId xmlns:a16="http://schemas.microsoft.com/office/drawing/2014/main" id="{486E64D9-6B35-8268-3ADC-8437767A0DC6}"/>
              </a:ext>
            </a:extLst>
          </p:cNvPr>
          <p:cNvGrpSpPr/>
          <p:nvPr/>
        </p:nvGrpSpPr>
        <p:grpSpPr>
          <a:xfrm>
            <a:off x="453203" y="177843"/>
            <a:ext cx="11287227" cy="334477"/>
            <a:chOff x="377697" y="-853694"/>
            <a:chExt cx="11287227" cy="334477"/>
          </a:xfrm>
          <a:solidFill>
            <a:srgbClr val="629299"/>
          </a:solidFill>
        </p:grpSpPr>
        <p:sp>
          <p:nvSpPr>
            <p:cNvPr id="7" name="フリーフォーム 6">
              <a:extLst>
                <a:ext uri="{FF2B5EF4-FFF2-40B4-BE49-F238E27FC236}">
                  <a16:creationId xmlns:a16="http://schemas.microsoft.com/office/drawing/2014/main" id="{94CB94E2-B8EE-9FE4-5837-F895709D4D4B}"/>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39F98118-0EAE-C517-F6CC-0FA525485790}"/>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6D4A4147-7EC7-0B17-9C7C-BD1ACE829E1A}"/>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3BECA152-AC69-C776-2F93-88D2E7406BD1}"/>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67943C40-FE89-71A7-C51A-7AACEF3BAF60}"/>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1AEA21AD-63F3-D48A-65CB-A5FD6106651D}"/>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245BC91F-5466-1644-BC45-ACA37F870C6E}"/>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33414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3241-4727-5978-7B14-2D9EFD2B993B}"/>
            </a:ext>
          </a:extLst>
        </p:cNvPr>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BA9729DE-2D1F-F7CA-B9C6-4280B9E87635}"/>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E774DEEB-F470-A897-272E-0FA9D10CBE63}"/>
              </a:ext>
            </a:extLst>
          </p:cNvPr>
          <p:cNvSpPr>
            <a:spLocks noGrp="1"/>
          </p:cNvSpPr>
          <p:nvPr>
            <p:ph type="ctrTitle"/>
          </p:nvPr>
        </p:nvSpPr>
        <p:spPr>
          <a:xfrm>
            <a:off x="451555" y="2378648"/>
            <a:ext cx="11288886" cy="802887"/>
          </a:xfrm>
        </p:spPr>
        <p:txBody>
          <a:bodyPr>
            <a:normAutofit/>
          </a:bodyPr>
          <a:lstStyle/>
          <a:p>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6.</a:t>
            </a:r>
            <a:r>
              <a:rPr lang="ja-JP" altLang="en-US" sz="4000" b="1">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EVALUATION AND DISCUSSION</a:t>
            </a:r>
            <a:endParaRPr kumimoji="1" lang="ja-JP" altLang="en-US" sz="40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cxnSp>
        <p:nvCxnSpPr>
          <p:cNvPr id="9" name="直線コネクタ 8">
            <a:extLst>
              <a:ext uri="{FF2B5EF4-FFF2-40B4-BE49-F238E27FC236}">
                <a16:creationId xmlns:a16="http://schemas.microsoft.com/office/drawing/2014/main" id="{82EE5C7D-1440-E1D9-0A80-95164AC888D0}"/>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D9496DDD-B868-71D7-99E4-E13FEBF943FD}"/>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 name="スライド番号プレースホルダー 5">
            <a:extLst>
              <a:ext uri="{FF2B5EF4-FFF2-40B4-BE49-F238E27FC236}">
                <a16:creationId xmlns:a16="http://schemas.microsoft.com/office/drawing/2014/main" id="{08639A6F-FCD2-E794-B40B-57BE03ABD67B}"/>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24</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4" name="フッター プレースホルダー 6">
            <a:extLst>
              <a:ext uri="{FF2B5EF4-FFF2-40B4-BE49-F238E27FC236}">
                <a16:creationId xmlns:a16="http://schemas.microsoft.com/office/drawing/2014/main" id="{522CD71D-DDC9-4FC5-99A8-418B2995327C}"/>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491379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D5A12-9307-4C1F-BA45-4223D23303B8}"/>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B796DE07-087F-369F-0560-8CEB9F73D46F}"/>
              </a:ext>
            </a:extLst>
          </p:cNvPr>
          <p:cNvPicPr>
            <a:picLocks noChangeAspect="1"/>
          </p:cNvPicPr>
          <p:nvPr/>
        </p:nvPicPr>
        <p:blipFill>
          <a:blip r:embed="rId3"/>
          <a:stretch>
            <a:fillRect/>
          </a:stretch>
        </p:blipFill>
        <p:spPr>
          <a:xfrm>
            <a:off x="1141780" y="2601639"/>
            <a:ext cx="1063820" cy="1260825"/>
          </a:xfrm>
          <a:prstGeom prst="rect">
            <a:avLst/>
          </a:prstGeom>
        </p:spPr>
      </p:pic>
      <p:sp>
        <p:nvSpPr>
          <p:cNvPr id="12" name="右矢印 11">
            <a:extLst>
              <a:ext uri="{FF2B5EF4-FFF2-40B4-BE49-F238E27FC236}">
                <a16:creationId xmlns:a16="http://schemas.microsoft.com/office/drawing/2014/main" id="{724427A4-5024-1235-043C-F9D4CBC5AB63}"/>
              </a:ext>
            </a:extLst>
          </p:cNvPr>
          <p:cNvSpPr/>
          <p:nvPr/>
        </p:nvSpPr>
        <p:spPr>
          <a:xfrm>
            <a:off x="2932533" y="2714070"/>
            <a:ext cx="4001732" cy="916877"/>
          </a:xfrm>
          <a:prstGeom prst="rightArrow">
            <a:avLst>
              <a:gd name="adj1" fmla="val 54799"/>
              <a:gd name="adj2" fmla="val 59616"/>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00" b="1">
              <a:latin typeface="Arial" panose="020B060402020202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7EFED9A8-4750-4601-1BC1-F0EF47A5CAEC}"/>
              </a:ext>
            </a:extLst>
          </p:cNvPr>
          <p:cNvSpPr txBox="1"/>
          <p:nvPr/>
        </p:nvSpPr>
        <p:spPr>
          <a:xfrm>
            <a:off x="2932533" y="2933982"/>
            <a:ext cx="3731737" cy="477054"/>
          </a:xfrm>
          <a:prstGeom prst="rect">
            <a:avLst/>
          </a:prstGeom>
          <a:noFill/>
        </p:spPr>
        <p:txBody>
          <a:bodyPr wrap="square" rtlCol="0">
            <a:spAutoFit/>
          </a:bodyPr>
          <a:lstStyle/>
          <a:p>
            <a:pPr algn="ctr"/>
            <a:r>
              <a:rPr lang="en-US" altLang="ja-JP" sz="2500" b="1" dirty="0">
                <a:solidFill>
                  <a:srgbClr val="EFCE7B"/>
                </a:solidFill>
                <a:latin typeface="Arial" panose="020B0604020202020204" pitchFamily="34" charset="0"/>
                <a:ea typeface="Yu Gothic" panose="020B0400000000000000" pitchFamily="34" charset="-128"/>
                <a:cs typeface="Arial" panose="020B0604020202020204" pitchFamily="34" charset="0"/>
              </a:rPr>
              <a:t>Divided for Evaluation</a:t>
            </a:r>
            <a:endParaRPr kumimoji="1" lang="ja-JP" altLang="en-US" sz="2500" b="1">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pic>
        <p:nvPicPr>
          <p:cNvPr id="14" name="図 13">
            <a:extLst>
              <a:ext uri="{FF2B5EF4-FFF2-40B4-BE49-F238E27FC236}">
                <a16:creationId xmlns:a16="http://schemas.microsoft.com/office/drawing/2014/main" id="{6719CCE5-67F0-EC0E-3259-1937BFA2583C}"/>
              </a:ext>
            </a:extLst>
          </p:cNvPr>
          <p:cNvPicPr>
            <a:picLocks noChangeAspect="1"/>
          </p:cNvPicPr>
          <p:nvPr/>
        </p:nvPicPr>
        <p:blipFill>
          <a:blip r:embed="rId3"/>
          <a:stretch>
            <a:fillRect/>
          </a:stretch>
        </p:blipFill>
        <p:spPr>
          <a:xfrm>
            <a:off x="7507662" y="2601639"/>
            <a:ext cx="1063820" cy="1260825"/>
          </a:xfrm>
          <a:prstGeom prst="rect">
            <a:avLst/>
          </a:prstGeom>
        </p:spPr>
      </p:pic>
      <p:pic>
        <p:nvPicPr>
          <p:cNvPr id="15" name="図 14">
            <a:extLst>
              <a:ext uri="{FF2B5EF4-FFF2-40B4-BE49-F238E27FC236}">
                <a16:creationId xmlns:a16="http://schemas.microsoft.com/office/drawing/2014/main" id="{8047BA94-F750-5335-8415-ADB73C299C2D}"/>
              </a:ext>
            </a:extLst>
          </p:cNvPr>
          <p:cNvPicPr>
            <a:picLocks noChangeAspect="1"/>
          </p:cNvPicPr>
          <p:nvPr/>
        </p:nvPicPr>
        <p:blipFill>
          <a:blip r:embed="rId3"/>
          <a:stretch>
            <a:fillRect/>
          </a:stretch>
        </p:blipFill>
        <p:spPr>
          <a:xfrm>
            <a:off x="10031269" y="2601639"/>
            <a:ext cx="1063820" cy="1260825"/>
          </a:xfrm>
          <a:prstGeom prst="rect">
            <a:avLst/>
          </a:prstGeom>
        </p:spPr>
      </p:pic>
      <p:sp>
        <p:nvSpPr>
          <p:cNvPr id="20" name="コンテンツ プレースホルダー 2">
            <a:extLst>
              <a:ext uri="{FF2B5EF4-FFF2-40B4-BE49-F238E27FC236}">
                <a16:creationId xmlns:a16="http://schemas.microsoft.com/office/drawing/2014/main" id="{A1ACE55F-1E74-A71C-081D-5D7FA06D4DC6}"/>
              </a:ext>
            </a:extLst>
          </p:cNvPr>
          <p:cNvSpPr txBox="1">
            <a:spLocks/>
          </p:cNvSpPr>
          <p:nvPr/>
        </p:nvSpPr>
        <p:spPr>
          <a:xfrm>
            <a:off x="7811146" y="4028780"/>
            <a:ext cx="3005158"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dist">
              <a:lnSpc>
                <a:spcPts val="250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9:1</a:t>
            </a:r>
          </a:p>
        </p:txBody>
      </p:sp>
      <p:sp>
        <p:nvSpPr>
          <p:cNvPr id="22" name="コンテンツ プレースホルダー 2">
            <a:extLst>
              <a:ext uri="{FF2B5EF4-FFF2-40B4-BE49-F238E27FC236}">
                <a16:creationId xmlns:a16="http://schemas.microsoft.com/office/drawing/2014/main" id="{FCD71096-4E6D-3CB8-B14F-6C02708D2B9A}"/>
              </a:ext>
            </a:extLst>
          </p:cNvPr>
          <p:cNvSpPr txBox="1">
            <a:spLocks/>
          </p:cNvSpPr>
          <p:nvPr/>
        </p:nvSpPr>
        <p:spPr>
          <a:xfrm>
            <a:off x="451556" y="4741452"/>
            <a:ext cx="11288882" cy="1217605"/>
          </a:xfrm>
          <a:prstGeom prst="rect">
            <a:avLst/>
          </a:prstGeom>
          <a:solidFill>
            <a:srgbClr val="EFCE7B"/>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en" altLang="ja-JP" sz="3000" b="1" dirty="0">
                <a:latin typeface="Arial Black" panose="020B0604020202020204" pitchFamily="34" charset="0"/>
                <a:cs typeface="Arial Black" panose="020B0604020202020204" pitchFamily="34" charset="0"/>
              </a:rPr>
              <a:t>Evaluation metrics</a:t>
            </a:r>
            <a:r>
              <a:rPr lang="en" altLang="ja-JP" sz="3000" b="1" dirty="0">
                <a:latin typeface="Arial" panose="020B0604020202020204" pitchFamily="34" charset="0"/>
                <a:cs typeface="Arial" panose="020B0604020202020204" pitchFamily="34" charset="0"/>
              </a:rPr>
              <a:t>:  </a:t>
            </a:r>
            <a:r>
              <a:rPr lang="en" altLang="ja-JP" sz="3000" b="1" u="sng" dirty="0">
                <a:latin typeface="Arial" panose="020B0604020202020204" pitchFamily="34" charset="0"/>
                <a:cs typeface="Arial" panose="020B0604020202020204" pitchFamily="34" charset="0"/>
              </a:rPr>
              <a:t>Precision, Recall, F1-score</a:t>
            </a:r>
          </a:p>
          <a:p>
            <a:pPr>
              <a:lnSpc>
                <a:spcPts val="3000"/>
              </a:lnSpc>
            </a:pPr>
            <a:r>
              <a:rPr lang="en" altLang="ja-JP" sz="2500" b="1" dirty="0">
                <a:latin typeface="Arial" panose="020B0604020202020204" pitchFamily="34" charset="0"/>
                <a:cs typeface="Arial" panose="020B0604020202020204" pitchFamily="34" charset="0"/>
              </a:rPr>
              <a:t>(Use of </a:t>
            </a:r>
            <a:r>
              <a:rPr lang="en" altLang="ja-JP" sz="2500" b="1" i="1" dirty="0">
                <a:latin typeface="Arial" panose="020B0604020202020204" pitchFamily="34" charset="0"/>
                <a:cs typeface="Arial" panose="020B0604020202020204" pitchFamily="34" charset="0"/>
              </a:rPr>
              <a:t>Hold-out Validation technique</a:t>
            </a:r>
            <a:r>
              <a:rPr lang="en" altLang="ja-JP" sz="2500" b="1" dirty="0">
                <a:latin typeface="Arial" panose="020B0604020202020204" pitchFamily="34" charset="0"/>
                <a:cs typeface="Arial" panose="020B0604020202020204" pitchFamily="34" charset="0"/>
              </a:rPr>
              <a:t>)</a:t>
            </a:r>
          </a:p>
        </p:txBody>
      </p:sp>
      <p:sp>
        <p:nvSpPr>
          <p:cNvPr id="5" name="正方形/長方形 4">
            <a:extLst>
              <a:ext uri="{FF2B5EF4-FFF2-40B4-BE49-F238E27FC236}">
                <a16:creationId xmlns:a16="http://schemas.microsoft.com/office/drawing/2014/main" id="{B54E0AF5-79E2-FAF8-0E67-14F79A036477}"/>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C49C96D-0DE0-7DB1-4E74-C54E12053303}"/>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6-1. Overview</a:t>
            </a:r>
          </a:p>
        </p:txBody>
      </p:sp>
      <p:sp>
        <p:nvSpPr>
          <p:cNvPr id="25" name="日付プレースホルダー 4">
            <a:extLst>
              <a:ext uri="{FF2B5EF4-FFF2-40B4-BE49-F238E27FC236}">
                <a16:creationId xmlns:a16="http://schemas.microsoft.com/office/drawing/2014/main" id="{BE0437E9-A1EF-3F15-C83F-657F29BD4053}"/>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26" name="スライド番号プレースホルダー 5">
            <a:extLst>
              <a:ext uri="{FF2B5EF4-FFF2-40B4-BE49-F238E27FC236}">
                <a16:creationId xmlns:a16="http://schemas.microsoft.com/office/drawing/2014/main" id="{E433BEAC-7D86-CF0D-6935-8744F63AB5CD}"/>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25</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27" name="フッター プレースホルダー 6">
            <a:extLst>
              <a:ext uri="{FF2B5EF4-FFF2-40B4-BE49-F238E27FC236}">
                <a16:creationId xmlns:a16="http://schemas.microsoft.com/office/drawing/2014/main" id="{77FF74C7-2F0E-2F69-A2B6-1141AE95E690}"/>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28" name="コンテンツ プレースホルダー 2">
            <a:extLst>
              <a:ext uri="{FF2B5EF4-FFF2-40B4-BE49-F238E27FC236}">
                <a16:creationId xmlns:a16="http://schemas.microsoft.com/office/drawing/2014/main" id="{DA63DAB6-05F4-F6C1-4210-50BE04783568}"/>
              </a:ext>
            </a:extLst>
          </p:cNvPr>
          <p:cNvSpPr txBox="1">
            <a:spLocks/>
          </p:cNvSpPr>
          <p:nvPr/>
        </p:nvSpPr>
        <p:spPr>
          <a:xfrm>
            <a:off x="514498" y="1771199"/>
            <a:ext cx="244619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2500" b="1" dirty="0">
                <a:latin typeface="Arial" panose="020B0604020202020204" pitchFamily="34" charset="0"/>
                <a:cs typeface="Arial" panose="020B0604020202020204" pitchFamily="34" charset="0"/>
              </a:rPr>
              <a:t>Selected task</a:t>
            </a:r>
          </a:p>
        </p:txBody>
      </p:sp>
      <p:sp>
        <p:nvSpPr>
          <p:cNvPr id="41" name="コンテンツ プレースホルダー 2">
            <a:extLst>
              <a:ext uri="{FF2B5EF4-FFF2-40B4-BE49-F238E27FC236}">
                <a16:creationId xmlns:a16="http://schemas.microsoft.com/office/drawing/2014/main" id="{54559F8E-8D92-84C6-6EC0-91AA012125EB}"/>
              </a:ext>
            </a:extLst>
          </p:cNvPr>
          <p:cNvSpPr txBox="1">
            <a:spLocks/>
          </p:cNvSpPr>
          <p:nvPr/>
        </p:nvSpPr>
        <p:spPr>
          <a:xfrm>
            <a:off x="6934265" y="1769730"/>
            <a:ext cx="2217899"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2500" b="1" dirty="0">
                <a:latin typeface="Arial" panose="020B0604020202020204" pitchFamily="34" charset="0"/>
                <a:cs typeface="Arial" panose="020B0604020202020204" pitchFamily="34" charset="0"/>
              </a:rPr>
              <a:t>Training</a:t>
            </a:r>
          </a:p>
        </p:txBody>
      </p:sp>
      <p:sp>
        <p:nvSpPr>
          <p:cNvPr id="42" name="コンテンツ プレースホルダー 2">
            <a:extLst>
              <a:ext uri="{FF2B5EF4-FFF2-40B4-BE49-F238E27FC236}">
                <a16:creationId xmlns:a16="http://schemas.microsoft.com/office/drawing/2014/main" id="{86940154-B1C3-781E-BFBD-029FFC854451}"/>
              </a:ext>
            </a:extLst>
          </p:cNvPr>
          <p:cNvSpPr txBox="1">
            <a:spLocks/>
          </p:cNvSpPr>
          <p:nvPr/>
        </p:nvSpPr>
        <p:spPr>
          <a:xfrm>
            <a:off x="9454229" y="1766420"/>
            <a:ext cx="2217900"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2500" b="1" dirty="0">
                <a:latin typeface="Arial" panose="020B0604020202020204" pitchFamily="34" charset="0"/>
                <a:cs typeface="Arial" panose="020B0604020202020204" pitchFamily="34" charset="0"/>
              </a:rPr>
              <a:t>Validation</a:t>
            </a:r>
          </a:p>
        </p:txBody>
      </p:sp>
      <p:grpSp>
        <p:nvGrpSpPr>
          <p:cNvPr id="2" name="グループ化 1">
            <a:extLst>
              <a:ext uri="{FF2B5EF4-FFF2-40B4-BE49-F238E27FC236}">
                <a16:creationId xmlns:a16="http://schemas.microsoft.com/office/drawing/2014/main" id="{9B1CA884-FB48-AB90-4929-6662855FEB67}"/>
              </a:ext>
            </a:extLst>
          </p:cNvPr>
          <p:cNvGrpSpPr/>
          <p:nvPr/>
        </p:nvGrpSpPr>
        <p:grpSpPr>
          <a:xfrm>
            <a:off x="453203" y="177843"/>
            <a:ext cx="11287227" cy="334477"/>
            <a:chOff x="377697" y="-853694"/>
            <a:chExt cx="11287227" cy="334477"/>
          </a:xfrm>
          <a:solidFill>
            <a:srgbClr val="629299"/>
          </a:solidFill>
        </p:grpSpPr>
        <p:sp>
          <p:nvSpPr>
            <p:cNvPr id="4" name="フリーフォーム 3">
              <a:extLst>
                <a:ext uri="{FF2B5EF4-FFF2-40B4-BE49-F238E27FC236}">
                  <a16:creationId xmlns:a16="http://schemas.microsoft.com/office/drawing/2014/main" id="{15D18595-8BB8-B5D4-A399-25E0C3EFCFB0}"/>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0" name="フリーフォーム 9">
              <a:extLst>
                <a:ext uri="{FF2B5EF4-FFF2-40B4-BE49-F238E27FC236}">
                  <a16:creationId xmlns:a16="http://schemas.microsoft.com/office/drawing/2014/main" id="{FF853F04-D49C-2CDA-2F6E-679A826404DE}"/>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F5948C84-EAA8-7877-D0E2-5E9035010EC7}"/>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6" name="フリーフォーム 15">
              <a:extLst>
                <a:ext uri="{FF2B5EF4-FFF2-40B4-BE49-F238E27FC236}">
                  <a16:creationId xmlns:a16="http://schemas.microsoft.com/office/drawing/2014/main" id="{765CF3D5-FB19-ED07-362B-8EAF735A3111}"/>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7" name="フリーフォーム 16">
              <a:extLst>
                <a:ext uri="{FF2B5EF4-FFF2-40B4-BE49-F238E27FC236}">
                  <a16:creationId xmlns:a16="http://schemas.microsoft.com/office/drawing/2014/main" id="{55C44B65-AA20-775D-4BDA-279C013FCB1F}"/>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1" name="フリーフォーム 20">
              <a:extLst>
                <a:ext uri="{FF2B5EF4-FFF2-40B4-BE49-F238E27FC236}">
                  <a16:creationId xmlns:a16="http://schemas.microsoft.com/office/drawing/2014/main" id="{4D69DA06-88DA-AE61-FFD7-496475AC2772}"/>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9" name="フリーフォーム 28">
              <a:extLst>
                <a:ext uri="{FF2B5EF4-FFF2-40B4-BE49-F238E27FC236}">
                  <a16:creationId xmlns:a16="http://schemas.microsoft.com/office/drawing/2014/main" id="{907BBB9A-9C37-31FE-1480-8F0F613CFC8C}"/>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730061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A9F70-FA50-2A59-EE30-E9BF3D8018A3}"/>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572FD641-E94B-389B-1974-9A9AB6B282A2}"/>
              </a:ext>
            </a:extLst>
          </p:cNvPr>
          <p:cNvSpPr/>
          <p:nvPr/>
        </p:nvSpPr>
        <p:spPr>
          <a:xfrm>
            <a:off x="445484" y="1825398"/>
            <a:ext cx="11301031" cy="1603602"/>
          </a:xfrm>
          <a:prstGeom prst="rect">
            <a:avLst/>
          </a:prstGeom>
          <a:noFill/>
          <a:ln w="5715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34D35E44-6D82-6241-8948-B994B2B9A42C}"/>
              </a:ext>
            </a:extLst>
          </p:cNvPr>
          <p:cNvSpPr txBox="1">
            <a:spLocks/>
          </p:cNvSpPr>
          <p:nvPr/>
        </p:nvSpPr>
        <p:spPr>
          <a:xfrm>
            <a:off x="445484" y="2093473"/>
            <a:ext cx="11294954" cy="1236526"/>
          </a:xfrm>
          <a:prstGeom prst="rect">
            <a:avLst/>
          </a:prstGeom>
        </p:spPr>
        <p:txBody>
          <a:bodyPr vert="horz" lIns="360000" tIns="45720" rIns="36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just">
              <a:lnSpc>
                <a:spcPts val="3060"/>
              </a:lnSpc>
            </a:pPr>
            <a:r>
              <a:rPr lang="en-US" altLang="ja-JP" sz="3000" b="1" dirty="0">
                <a:effectLst/>
                <a:latin typeface="Arial" panose="020B0604020202020204" pitchFamily="34" charset="0"/>
                <a:ea typeface="游明朝" panose="02020400000000000000" pitchFamily="18" charset="-128"/>
                <a:cs typeface="Arial" panose="020B0604020202020204" pitchFamily="34" charset="0"/>
              </a:rPr>
              <a:t>Input   : Two integers m and n (m &lt; n)</a:t>
            </a:r>
          </a:p>
          <a:p>
            <a:pPr algn="just">
              <a:lnSpc>
                <a:spcPts val="3060"/>
              </a:lnSpc>
            </a:pPr>
            <a:r>
              <a:rPr lang="en-US" altLang="ja-JP" sz="3000" b="1" dirty="0">
                <a:latin typeface="Arial" panose="020B0604020202020204" pitchFamily="34" charset="0"/>
                <a:ea typeface="游明朝" panose="02020400000000000000" pitchFamily="18" charset="-128"/>
                <a:cs typeface="Arial" panose="020B0604020202020204" pitchFamily="34" charset="0"/>
              </a:rPr>
              <a:t>Output: Sum of integers from m to n using recursion</a:t>
            </a:r>
            <a:endParaRPr lang="ja-JP" altLang="ja-JP" sz="3000" b="1">
              <a:effectLst/>
              <a:latin typeface="Arial" panose="020B0604020202020204" pitchFamily="34" charset="0"/>
              <a:ea typeface="游明朝" panose="02020400000000000000" pitchFamily="18" charset="-128"/>
              <a:cs typeface="Arial" panose="020B0604020202020204" pitchFamily="34" charset="0"/>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6A08A53-8B72-C19D-801B-3E7FFBCBF4F2}"/>
                  </a:ext>
                </a:extLst>
              </p:cNvPr>
              <p:cNvSpPr txBox="1"/>
              <p:nvPr/>
            </p:nvSpPr>
            <p:spPr>
              <a:xfrm>
                <a:off x="1673714" y="1479634"/>
                <a:ext cx="8706551" cy="584775"/>
              </a:xfrm>
              <a:prstGeom prst="rect">
                <a:avLst/>
              </a:prstGeom>
              <a:solidFill>
                <a:schemeClr val="bg1"/>
              </a:solidFill>
            </p:spPr>
            <p:txBody>
              <a:bodyPr wrap="none" rtlCol="0">
                <a:spAutoFit/>
              </a:bodyPr>
              <a:lstStyle/>
              <a:p>
                <a:pPr algn="ctr"/>
                <a:r>
                  <a:rPr lang="en-US" altLang="ja-JP" sz="3000" b="1" dirty="0">
                    <a:solidFill>
                      <a:srgbClr val="629299"/>
                    </a:solidFill>
                    <a:latin typeface="Yu Gothic" panose="020B0400000000000000" pitchFamily="34" charset="-128"/>
                    <a:ea typeface="Yu Gothic" panose="020B0400000000000000" pitchFamily="34" charset="-128"/>
                  </a:rPr>
                  <a:t>  </a:t>
                </a: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Task 35 : Recursive sum calculation </a:t>
                </a:r>
                <a:r>
                  <a:rPr lang="en-US" altLang="ja-JP" sz="3200" b="1" dirty="0">
                    <a:solidFill>
                      <a:srgbClr val="629299"/>
                    </a:solidFill>
                    <a:effectLst/>
                    <a:latin typeface="Arial" panose="020B0604020202020204" pitchFamily="34" charset="0"/>
                    <a:ea typeface="游明朝" panose="02020400000000000000" pitchFamily="18" charset="-128"/>
                    <a:cs typeface="Arial" panose="020B0604020202020204" pitchFamily="34" charset="0"/>
                  </a:rPr>
                  <a:t>(</a:t>
                </a:r>
                <a14:m>
                  <m:oMath xmlns:m="http://schemas.openxmlformats.org/officeDocument/2006/math">
                    <m:r>
                      <a:rPr lang="en-US" altLang="ja-JP" sz="3200" b="1" i="1" smtClean="0">
                        <a:solidFill>
                          <a:srgbClr val="629299"/>
                        </a:solidFill>
                        <a:latin typeface="Cambria Math" panose="02040503050406030204" pitchFamily="18" charset="0"/>
                        <a:ea typeface="Cambria Math" panose="02040503050406030204" pitchFamily="18" charset="0"/>
                      </a:rPr>
                      <m:t>𝒎</m:t>
                    </m:r>
                    <m:r>
                      <a:rPr lang="en-US" altLang="ja-JP" sz="3200" b="1" i="0" smtClean="0">
                        <a:solidFill>
                          <a:srgbClr val="629299"/>
                        </a:solidFill>
                        <a:latin typeface="Cambria Math" panose="02040503050406030204" pitchFamily="18" charset="0"/>
                        <a:ea typeface="Cambria Math" panose="02040503050406030204" pitchFamily="18" charset="0"/>
                      </a:rPr>
                      <m:t> </m:t>
                    </m:r>
                  </m:oMath>
                </a14:m>
                <a:r>
                  <a:rPr lang="en-US" altLang="ja-JP" sz="3000" b="1" dirty="0">
                    <a:solidFill>
                      <a:srgbClr val="629299"/>
                    </a:solidFill>
                    <a:effectLst/>
                    <a:latin typeface="Arial" panose="020B0604020202020204" pitchFamily="34" charset="0"/>
                    <a:ea typeface="游明朝" panose="02020400000000000000" pitchFamily="18" charset="-128"/>
                    <a:cs typeface="Arial" panose="020B0604020202020204" pitchFamily="34" charset="0"/>
                  </a:rPr>
                  <a:t>to</a:t>
                </a:r>
                <a:r>
                  <a:rPr lang="en-US" altLang="ja-JP" sz="3200" b="1" dirty="0">
                    <a:solidFill>
                      <a:srgbClr val="629299"/>
                    </a:solidFill>
                    <a:effectLst/>
                    <a:latin typeface="Arial" panose="020B0604020202020204" pitchFamily="34" charset="0"/>
                    <a:ea typeface="游明朝" panose="02020400000000000000" pitchFamily="18" charset="-128"/>
                    <a:cs typeface="Arial" panose="020B0604020202020204" pitchFamily="34" charset="0"/>
                  </a:rPr>
                  <a:t> </a:t>
                </a:r>
                <a14:m>
                  <m:oMath xmlns:m="http://schemas.openxmlformats.org/officeDocument/2006/math">
                    <m:r>
                      <a:rPr lang="en-US" altLang="ja-JP" sz="3200" b="1" i="1">
                        <a:solidFill>
                          <a:srgbClr val="629299"/>
                        </a:solidFill>
                        <a:latin typeface="Cambria Math" panose="02040503050406030204" pitchFamily="18" charset="0"/>
                        <a:ea typeface="Cambria Math" panose="02040503050406030204" pitchFamily="18" charset="0"/>
                      </a:rPr>
                      <m:t>𝒏</m:t>
                    </m:r>
                  </m:oMath>
                </a14:m>
                <a:r>
                  <a:rPr lang="en-US" altLang="ja-JP" sz="3200" b="1" dirty="0">
                    <a:solidFill>
                      <a:srgbClr val="629299"/>
                    </a:solidFill>
                    <a:effectLst/>
                    <a:latin typeface="Arial" panose="020B0604020202020204" pitchFamily="34" charset="0"/>
                    <a:ea typeface="游明朝" panose="02020400000000000000" pitchFamily="18" charset="-128"/>
                    <a:cs typeface="Arial" panose="020B0604020202020204" pitchFamily="34" charset="0"/>
                  </a:rPr>
                  <a:t>) </a:t>
                </a:r>
                <a:endParaRPr kumimoji="1" lang="ja-JP" altLang="en-US" sz="30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mc:Choice>
        <mc:Fallback xmlns="">
          <p:sp>
            <p:nvSpPr>
              <p:cNvPr id="6" name="テキスト ボックス 5">
                <a:extLst>
                  <a:ext uri="{FF2B5EF4-FFF2-40B4-BE49-F238E27FC236}">
                    <a16:creationId xmlns:a16="http://schemas.microsoft.com/office/drawing/2014/main" id="{A6A08A53-8B72-C19D-801B-3E7FFBCBF4F2}"/>
                  </a:ext>
                </a:extLst>
              </p:cNvPr>
              <p:cNvSpPr txBox="1">
                <a:spLocks noRot="1" noChangeAspect="1" noMove="1" noResize="1" noEditPoints="1" noAdjustHandles="1" noChangeArrowheads="1" noChangeShapeType="1" noTextEdit="1"/>
              </p:cNvSpPr>
              <p:nvPr/>
            </p:nvSpPr>
            <p:spPr>
              <a:xfrm>
                <a:off x="1673714" y="1479634"/>
                <a:ext cx="8706551" cy="584775"/>
              </a:xfrm>
              <a:prstGeom prst="rect">
                <a:avLst/>
              </a:prstGeom>
              <a:blipFill>
                <a:blip r:embed="rId3"/>
                <a:stretch>
                  <a:fillRect t="-14894" r="-1166" b="-29787"/>
                </a:stretch>
              </a:blipFill>
            </p:spPr>
            <p:txBody>
              <a:bodyPr/>
              <a:lstStyle/>
              <a:p>
                <a:r>
                  <a:rPr lang="ja-JP" altLang="en-US">
                    <a:noFill/>
                  </a:rPr>
                  <a:t> </a:t>
                </a:r>
              </a:p>
            </p:txBody>
          </p:sp>
        </mc:Fallback>
      </mc:AlternateContent>
      <p:sp>
        <p:nvSpPr>
          <p:cNvPr id="28" name="正方形/長方形 27">
            <a:extLst>
              <a:ext uri="{FF2B5EF4-FFF2-40B4-BE49-F238E27FC236}">
                <a16:creationId xmlns:a16="http://schemas.microsoft.com/office/drawing/2014/main" id="{619A0B7E-81DA-75EB-0A07-9BCDCA59918E}"/>
              </a:ext>
            </a:extLst>
          </p:cNvPr>
          <p:cNvSpPr/>
          <p:nvPr/>
        </p:nvSpPr>
        <p:spPr>
          <a:xfrm>
            <a:off x="445486" y="3875154"/>
            <a:ext cx="11294944" cy="2224534"/>
          </a:xfrm>
          <a:prstGeom prst="rect">
            <a:avLst/>
          </a:prstGeom>
          <a:noFill/>
          <a:ln w="5715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4BCEAE6D-2A4E-E924-1053-753D50EA91E3}"/>
              </a:ext>
            </a:extLst>
          </p:cNvPr>
          <p:cNvSpPr txBox="1"/>
          <p:nvPr/>
        </p:nvSpPr>
        <p:spPr>
          <a:xfrm>
            <a:off x="2597203" y="3573688"/>
            <a:ext cx="6859571" cy="553998"/>
          </a:xfrm>
          <a:prstGeom prst="rect">
            <a:avLst/>
          </a:prstGeom>
          <a:solidFill>
            <a:schemeClr val="bg1"/>
          </a:solidFill>
        </p:spPr>
        <p:txBody>
          <a:bodyPr wrap="none" rtlCol="0">
            <a:spAutoFit/>
          </a:bodyPr>
          <a:lstStyle/>
          <a:p>
            <a:pPr algn="ctr"/>
            <a:r>
              <a:rPr kumimoji="1" lang="en-US" altLang="ja-JP" sz="3000" b="1" dirty="0">
                <a:solidFill>
                  <a:srgbClr val="629299"/>
                </a:solidFill>
                <a:latin typeface="Yu Gothic" panose="020B0400000000000000" pitchFamily="34" charset="-128"/>
                <a:ea typeface="Yu Gothic" panose="020B0400000000000000" pitchFamily="34" charset="-128"/>
              </a:rPr>
              <a:t>  </a:t>
            </a:r>
            <a:r>
              <a:rPr lang="en"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Reasons for selection (Prediction)  </a:t>
            </a:r>
            <a:endParaRPr kumimoji="1" lang="ja-JP" altLang="en-US" sz="30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mc:AlternateContent xmlns:mc="http://schemas.openxmlformats.org/markup-compatibility/2006" xmlns:a14="http://schemas.microsoft.com/office/drawing/2010/main">
        <mc:Choice Requires="a14">
          <p:sp>
            <p:nvSpPr>
              <p:cNvPr id="43" name="コンテンツ プレースホルダー 2">
                <a:extLst>
                  <a:ext uri="{FF2B5EF4-FFF2-40B4-BE49-F238E27FC236}">
                    <a16:creationId xmlns:a16="http://schemas.microsoft.com/office/drawing/2014/main" id="{E96B2B64-0307-1B37-0830-0051D5D6782B}"/>
                  </a:ext>
                </a:extLst>
              </p:cNvPr>
              <p:cNvSpPr txBox="1">
                <a:spLocks/>
              </p:cNvSpPr>
              <p:nvPr/>
            </p:nvSpPr>
            <p:spPr>
              <a:xfrm>
                <a:off x="1053766" y="5319831"/>
                <a:ext cx="428197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3000" b="1" i="1" smtClean="0">
                          <a:latin typeface="Cambria Math" panose="02040503050406030204" pitchFamily="18" charset="0"/>
                          <a:ea typeface="Cambria Math" panose="02040503050406030204" pitchFamily="18" charset="0"/>
                        </a:rPr>
                        <m:t> </m:t>
                      </m:r>
                      <m:d>
                        <m:dPr>
                          <m:begChr m:val="{"/>
                          <m:endChr m:val="}"/>
                          <m:ctrlPr>
                            <a:rPr lang="en-US" altLang="ja-JP" sz="3000" b="1" i="1" smtClean="0">
                              <a:solidFill>
                                <a:schemeClr val="tx1"/>
                              </a:solidFill>
                              <a:latin typeface="Cambria Math" panose="02040503050406030204" pitchFamily="18" charset="0"/>
                              <a:ea typeface="Cambria Math" panose="02040503050406030204" pitchFamily="18" charset="0"/>
                            </a:rPr>
                          </m:ctrlPr>
                        </m:dPr>
                        <m:e>
                          <m:r>
                            <a:rPr lang="en-US" altLang="ja-JP" sz="3000" b="1" i="1" smtClean="0">
                              <a:solidFill>
                                <a:schemeClr val="tx1"/>
                              </a:solidFill>
                              <a:latin typeface="Cambria Math" panose="02040503050406030204" pitchFamily="18" charset="0"/>
                              <a:ea typeface="Cambria Math" panose="02040503050406030204" pitchFamily="18" charset="0"/>
                            </a:rPr>
                            <m:t>𝒎</m:t>
                          </m:r>
                          <m:r>
                            <a:rPr lang="en-US" altLang="ja-JP" sz="3000" b="1" i="1">
                              <a:solidFill>
                                <a:schemeClr val="tx1"/>
                              </a:solidFill>
                              <a:latin typeface="Cambria Math" panose="02040503050406030204" pitchFamily="18" charset="0"/>
                              <a:ea typeface="Cambria Math" panose="02040503050406030204" pitchFamily="18" charset="0"/>
                            </a:rPr>
                            <m:t>+⋯+</m:t>
                          </m:r>
                          <m:d>
                            <m:dPr>
                              <m:ctrlPr>
                                <a:rPr lang="en-US" altLang="ja-JP" sz="3000" b="1" i="1">
                                  <a:solidFill>
                                    <a:schemeClr val="tx1"/>
                                  </a:solidFill>
                                  <a:latin typeface="Cambria Math" panose="02040503050406030204" pitchFamily="18" charset="0"/>
                                  <a:ea typeface="Cambria Math" panose="02040503050406030204" pitchFamily="18" charset="0"/>
                                </a:rPr>
                              </m:ctrlPr>
                            </m:dPr>
                            <m:e>
                              <m:r>
                                <a:rPr lang="en-US" altLang="ja-JP" sz="3000" b="1" i="1" smtClean="0">
                                  <a:solidFill>
                                    <a:schemeClr val="tx1"/>
                                  </a:solidFill>
                                  <a:latin typeface="Cambria Math" panose="02040503050406030204" pitchFamily="18" charset="0"/>
                                  <a:ea typeface="Cambria Math" panose="02040503050406030204" pitchFamily="18" charset="0"/>
                                </a:rPr>
                                <m:t>𝒏</m:t>
                              </m:r>
                              <m:r>
                                <a:rPr lang="en-US" altLang="ja-JP" sz="3000" b="1" i="1">
                                  <a:solidFill>
                                    <a:schemeClr val="tx1"/>
                                  </a:solidFill>
                                  <a:latin typeface="Cambria Math" panose="02040503050406030204" pitchFamily="18" charset="0"/>
                                  <a:ea typeface="Cambria Math" panose="02040503050406030204" pitchFamily="18" charset="0"/>
                                </a:rPr>
                                <m:t>−</m:t>
                              </m:r>
                              <m:r>
                                <a:rPr lang="en-US" altLang="ja-JP" sz="3000" b="1" i="1">
                                  <a:solidFill>
                                    <a:schemeClr val="tx1"/>
                                  </a:solidFill>
                                  <a:latin typeface="Cambria Math" panose="02040503050406030204" pitchFamily="18" charset="0"/>
                                  <a:ea typeface="Cambria Math" panose="02040503050406030204" pitchFamily="18" charset="0"/>
                                </a:rPr>
                                <m:t>𝟏</m:t>
                              </m:r>
                            </m:e>
                          </m:d>
                        </m:e>
                      </m:d>
                      <m:r>
                        <a:rPr lang="en-US" altLang="ja-JP" sz="3000" b="1" i="1" smtClean="0">
                          <a:latin typeface="Cambria Math" panose="02040503050406030204" pitchFamily="18" charset="0"/>
                          <a:ea typeface="Cambria Math" panose="02040503050406030204" pitchFamily="18" charset="0"/>
                        </a:rPr>
                        <m:t>+</m:t>
                      </m:r>
                      <m:r>
                        <a:rPr lang="en-US" altLang="ja-JP" sz="3000" b="1" i="1" smtClean="0">
                          <a:latin typeface="Cambria Math" panose="02040503050406030204" pitchFamily="18" charset="0"/>
                          <a:ea typeface="Cambria Math" panose="02040503050406030204" pitchFamily="18" charset="0"/>
                        </a:rPr>
                        <m:t>𝒏</m:t>
                      </m:r>
                    </m:oMath>
                  </m:oMathPara>
                </a14:m>
                <a:endParaRPr lang="en-US" altLang="ja-JP" sz="3000" b="1" dirty="0">
                  <a:latin typeface="Yu Gothic" panose="020B0400000000000000" pitchFamily="34" charset="-128"/>
                  <a:ea typeface="Yu Gothic" panose="020B0400000000000000" pitchFamily="34" charset="-128"/>
                </a:endParaRPr>
              </a:p>
            </p:txBody>
          </p:sp>
        </mc:Choice>
        <mc:Fallback xmlns="">
          <p:sp>
            <p:nvSpPr>
              <p:cNvPr id="43" name="コンテンツ プレースホルダー 2">
                <a:extLst>
                  <a:ext uri="{FF2B5EF4-FFF2-40B4-BE49-F238E27FC236}">
                    <a16:creationId xmlns:a16="http://schemas.microsoft.com/office/drawing/2014/main" id="{E96B2B64-0307-1B37-0830-0051D5D6782B}"/>
                  </a:ext>
                </a:extLst>
              </p:cNvPr>
              <p:cNvSpPr txBox="1">
                <a:spLocks noRot="1" noChangeAspect="1" noMove="1" noResize="1" noEditPoints="1" noAdjustHandles="1" noChangeArrowheads="1" noChangeShapeType="1" noTextEdit="1"/>
              </p:cNvSpPr>
              <p:nvPr/>
            </p:nvSpPr>
            <p:spPr>
              <a:xfrm>
                <a:off x="1053766" y="5319831"/>
                <a:ext cx="4281979" cy="581888"/>
              </a:xfrm>
              <a:prstGeom prst="rect">
                <a:avLst/>
              </a:prstGeom>
              <a:blipFill>
                <a:blip r:embed="rId4"/>
                <a:stretch>
                  <a:fillRect l="-1479" t="-195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コンテンツ プレースホルダー 2">
                <a:extLst>
                  <a:ext uri="{FF2B5EF4-FFF2-40B4-BE49-F238E27FC236}">
                    <a16:creationId xmlns:a16="http://schemas.microsoft.com/office/drawing/2014/main" id="{C5768B73-602B-DE06-EA83-FE8B2D182A92}"/>
                  </a:ext>
                </a:extLst>
              </p:cNvPr>
              <p:cNvSpPr txBox="1">
                <a:spLocks/>
              </p:cNvSpPr>
              <p:nvPr/>
            </p:nvSpPr>
            <p:spPr>
              <a:xfrm>
                <a:off x="6747942" y="5375339"/>
                <a:ext cx="428197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3000" b="1" i="1" smtClean="0">
                          <a:solidFill>
                            <a:schemeClr val="tx1"/>
                          </a:solidFill>
                          <a:latin typeface="Cambria Math" panose="02040503050406030204" pitchFamily="18" charset="0"/>
                          <a:ea typeface="Cambria Math" panose="02040503050406030204" pitchFamily="18" charset="0"/>
                        </a:rPr>
                        <m:t> </m:t>
                      </m:r>
                      <m:f>
                        <m:fPr>
                          <m:ctrlPr>
                            <a:rPr lang="en-US" altLang="ja-JP" sz="3000" b="1" i="1" smtClean="0">
                              <a:solidFill>
                                <a:schemeClr val="tx1"/>
                              </a:solidFill>
                              <a:latin typeface="Cambria Math" panose="02040503050406030204" pitchFamily="18" charset="0"/>
                              <a:ea typeface="Cambria Math" panose="02040503050406030204" pitchFamily="18" charset="0"/>
                            </a:rPr>
                          </m:ctrlPr>
                        </m:fPr>
                        <m:num>
                          <m:r>
                            <a:rPr lang="en-US" altLang="ja-JP" sz="3000" b="1" i="1" smtClean="0">
                              <a:solidFill>
                                <a:schemeClr val="tx1"/>
                              </a:solidFill>
                              <a:latin typeface="Cambria Math" panose="02040503050406030204" pitchFamily="18" charset="0"/>
                              <a:ea typeface="Cambria Math" panose="02040503050406030204" pitchFamily="18" charset="0"/>
                            </a:rPr>
                            <m:t>𝒏</m:t>
                          </m:r>
                          <m:r>
                            <a:rPr lang="en-US" altLang="ja-JP" sz="3000" b="1" i="1" smtClean="0">
                              <a:solidFill>
                                <a:schemeClr val="tx1"/>
                              </a:solidFill>
                              <a:latin typeface="Cambria Math" panose="02040503050406030204" pitchFamily="18" charset="0"/>
                              <a:ea typeface="Cambria Math" panose="02040503050406030204" pitchFamily="18" charset="0"/>
                            </a:rPr>
                            <m:t>(</m:t>
                          </m:r>
                          <m:r>
                            <a:rPr lang="en-US" altLang="ja-JP" sz="3000" b="1" i="1" smtClean="0">
                              <a:solidFill>
                                <a:schemeClr val="tx1"/>
                              </a:solidFill>
                              <a:latin typeface="Cambria Math" panose="02040503050406030204" pitchFamily="18" charset="0"/>
                              <a:ea typeface="Cambria Math" panose="02040503050406030204" pitchFamily="18" charset="0"/>
                            </a:rPr>
                            <m:t>𝒏</m:t>
                          </m:r>
                          <m:r>
                            <a:rPr lang="en-US" altLang="ja-JP" sz="3000" b="1" i="1" smtClean="0">
                              <a:solidFill>
                                <a:schemeClr val="tx1"/>
                              </a:solidFill>
                              <a:latin typeface="Cambria Math" panose="02040503050406030204" pitchFamily="18" charset="0"/>
                              <a:ea typeface="Cambria Math" panose="02040503050406030204" pitchFamily="18" charset="0"/>
                            </a:rPr>
                            <m:t>+</m:t>
                          </m:r>
                          <m:r>
                            <a:rPr lang="en-US" altLang="ja-JP" sz="3000" b="1" i="1" smtClean="0">
                              <a:solidFill>
                                <a:schemeClr val="tx1"/>
                              </a:solidFill>
                              <a:latin typeface="Cambria Math" panose="02040503050406030204" pitchFamily="18" charset="0"/>
                              <a:ea typeface="Cambria Math" panose="02040503050406030204" pitchFamily="18" charset="0"/>
                            </a:rPr>
                            <m:t>𝟏</m:t>
                          </m:r>
                          <m:r>
                            <a:rPr lang="en-US" altLang="ja-JP" sz="3000" b="1" i="1" smtClean="0">
                              <a:solidFill>
                                <a:schemeClr val="tx1"/>
                              </a:solidFill>
                              <a:latin typeface="Cambria Math" panose="02040503050406030204" pitchFamily="18" charset="0"/>
                              <a:ea typeface="Cambria Math" panose="02040503050406030204" pitchFamily="18" charset="0"/>
                            </a:rPr>
                            <m:t>)</m:t>
                          </m:r>
                        </m:num>
                        <m:den>
                          <m:r>
                            <a:rPr lang="en-US" altLang="ja-JP" sz="3000" b="1" i="1" smtClean="0">
                              <a:solidFill>
                                <a:schemeClr val="tx1"/>
                              </a:solidFill>
                              <a:latin typeface="Cambria Math" panose="02040503050406030204" pitchFamily="18" charset="0"/>
                              <a:ea typeface="Cambria Math" panose="02040503050406030204" pitchFamily="18" charset="0"/>
                            </a:rPr>
                            <m:t>𝟐</m:t>
                          </m:r>
                        </m:den>
                      </m:f>
                      <m:r>
                        <a:rPr lang="en-US" altLang="ja-JP" sz="3000" b="1" i="0" smtClean="0">
                          <a:solidFill>
                            <a:schemeClr val="tx1"/>
                          </a:solidFill>
                          <a:latin typeface="Cambria Math" panose="02040503050406030204" pitchFamily="18" charset="0"/>
                          <a:ea typeface="Cambria Math" panose="02040503050406030204" pitchFamily="18" charset="0"/>
                        </a:rPr>
                        <m:t> − </m:t>
                      </m:r>
                      <m:f>
                        <m:fPr>
                          <m:ctrlPr>
                            <a:rPr lang="en-US" altLang="ja-JP" sz="3000" b="1" i="1" smtClean="0">
                              <a:solidFill>
                                <a:schemeClr val="tx1"/>
                              </a:solidFill>
                              <a:latin typeface="Cambria Math" panose="02040503050406030204" pitchFamily="18" charset="0"/>
                              <a:ea typeface="Cambria Math" panose="02040503050406030204" pitchFamily="18" charset="0"/>
                            </a:rPr>
                          </m:ctrlPr>
                        </m:fPr>
                        <m:num>
                          <m:r>
                            <a:rPr lang="en-US" altLang="ja-JP" sz="3000" b="1" i="1" smtClean="0">
                              <a:solidFill>
                                <a:schemeClr val="tx1"/>
                              </a:solidFill>
                              <a:latin typeface="Cambria Math" panose="02040503050406030204" pitchFamily="18" charset="0"/>
                              <a:ea typeface="Cambria Math" panose="02040503050406030204" pitchFamily="18" charset="0"/>
                            </a:rPr>
                            <m:t>𝒎</m:t>
                          </m:r>
                          <m:r>
                            <a:rPr lang="en-US" altLang="ja-JP" sz="3000" b="1" i="1" smtClean="0">
                              <a:solidFill>
                                <a:schemeClr val="tx1"/>
                              </a:solidFill>
                              <a:latin typeface="Cambria Math" panose="02040503050406030204" pitchFamily="18" charset="0"/>
                              <a:ea typeface="Cambria Math" panose="02040503050406030204" pitchFamily="18" charset="0"/>
                            </a:rPr>
                            <m:t>(</m:t>
                          </m:r>
                          <m:r>
                            <a:rPr lang="en-US" altLang="ja-JP" sz="3000" b="1" i="1" smtClean="0">
                              <a:solidFill>
                                <a:schemeClr val="tx1"/>
                              </a:solidFill>
                              <a:latin typeface="Cambria Math" panose="02040503050406030204" pitchFamily="18" charset="0"/>
                              <a:ea typeface="Cambria Math" panose="02040503050406030204" pitchFamily="18" charset="0"/>
                            </a:rPr>
                            <m:t>𝒎</m:t>
                          </m:r>
                          <m:r>
                            <a:rPr lang="en-US" altLang="ja-JP" sz="3000" b="1" i="1" smtClean="0">
                              <a:solidFill>
                                <a:schemeClr val="tx1"/>
                              </a:solidFill>
                              <a:latin typeface="Cambria Math" panose="02040503050406030204" pitchFamily="18" charset="0"/>
                              <a:ea typeface="Cambria Math" panose="02040503050406030204" pitchFamily="18" charset="0"/>
                            </a:rPr>
                            <m:t>−</m:t>
                          </m:r>
                          <m:r>
                            <a:rPr lang="en-US" altLang="ja-JP" sz="3000" b="1" i="1" smtClean="0">
                              <a:solidFill>
                                <a:schemeClr val="tx1"/>
                              </a:solidFill>
                              <a:latin typeface="Cambria Math" panose="02040503050406030204" pitchFamily="18" charset="0"/>
                              <a:ea typeface="Cambria Math" panose="02040503050406030204" pitchFamily="18" charset="0"/>
                            </a:rPr>
                            <m:t>𝟏</m:t>
                          </m:r>
                          <m:r>
                            <a:rPr lang="en-US" altLang="ja-JP" sz="3000" b="1" i="1" smtClean="0">
                              <a:solidFill>
                                <a:schemeClr val="tx1"/>
                              </a:solidFill>
                              <a:latin typeface="Cambria Math" panose="02040503050406030204" pitchFamily="18" charset="0"/>
                              <a:ea typeface="Cambria Math" panose="02040503050406030204" pitchFamily="18" charset="0"/>
                            </a:rPr>
                            <m:t>)</m:t>
                          </m:r>
                        </m:num>
                        <m:den>
                          <m:r>
                            <a:rPr lang="en-US" altLang="ja-JP" sz="3000" b="1" i="1" smtClean="0">
                              <a:solidFill>
                                <a:schemeClr val="tx1"/>
                              </a:solidFill>
                              <a:latin typeface="Cambria Math" panose="02040503050406030204" pitchFamily="18" charset="0"/>
                              <a:ea typeface="Cambria Math" panose="02040503050406030204" pitchFamily="18" charset="0"/>
                            </a:rPr>
                            <m:t>𝟐</m:t>
                          </m:r>
                        </m:den>
                      </m:f>
                    </m:oMath>
                  </m:oMathPara>
                </a14:m>
                <a:endParaRPr lang="en-US" altLang="ja-JP" sz="3000" b="1" dirty="0">
                  <a:latin typeface="Yu Gothic" panose="020B0400000000000000" pitchFamily="34" charset="-128"/>
                  <a:ea typeface="Yu Gothic" panose="020B0400000000000000" pitchFamily="34" charset="-128"/>
                </a:endParaRPr>
              </a:p>
            </p:txBody>
          </p:sp>
        </mc:Choice>
        <mc:Fallback xmlns="">
          <p:sp>
            <p:nvSpPr>
              <p:cNvPr id="44" name="コンテンツ プレースホルダー 2">
                <a:extLst>
                  <a:ext uri="{FF2B5EF4-FFF2-40B4-BE49-F238E27FC236}">
                    <a16:creationId xmlns:a16="http://schemas.microsoft.com/office/drawing/2014/main" id="{C5768B73-602B-DE06-EA83-FE8B2D182A92}"/>
                  </a:ext>
                </a:extLst>
              </p:cNvPr>
              <p:cNvSpPr txBox="1">
                <a:spLocks noRot="1" noChangeAspect="1" noMove="1" noResize="1" noEditPoints="1" noAdjustHandles="1" noChangeArrowheads="1" noChangeShapeType="1" noTextEdit="1"/>
              </p:cNvSpPr>
              <p:nvPr/>
            </p:nvSpPr>
            <p:spPr>
              <a:xfrm>
                <a:off x="6747942" y="5375339"/>
                <a:ext cx="4281979" cy="581888"/>
              </a:xfrm>
              <a:prstGeom prst="rect">
                <a:avLst/>
              </a:prstGeom>
              <a:blipFill>
                <a:blip r:embed="rId5"/>
                <a:stretch>
                  <a:fillRect l="-1479" t="-67391" b="-10870"/>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594935A0-0B15-FAB0-C2D6-E2D697C991FC}"/>
              </a:ext>
            </a:extLst>
          </p:cNvPr>
          <p:cNvPicPr>
            <a:picLocks noChangeAspect="1"/>
          </p:cNvPicPr>
          <p:nvPr/>
        </p:nvPicPr>
        <p:blipFill>
          <a:blip r:embed="rId6"/>
          <a:stretch>
            <a:fillRect/>
          </a:stretch>
        </p:blipFill>
        <p:spPr>
          <a:xfrm>
            <a:off x="12726664" y="-145003"/>
            <a:ext cx="5819913" cy="6858000"/>
          </a:xfrm>
          <a:prstGeom prst="rect">
            <a:avLst/>
          </a:prstGeom>
        </p:spPr>
      </p:pic>
      <p:sp>
        <p:nvSpPr>
          <p:cNvPr id="8" name="正方形/長方形 7">
            <a:extLst>
              <a:ext uri="{FF2B5EF4-FFF2-40B4-BE49-F238E27FC236}">
                <a16:creationId xmlns:a16="http://schemas.microsoft.com/office/drawing/2014/main" id="{ACAA600A-1EFD-F7FA-82B7-D16F0B00A453}"/>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a:extLst>
              <a:ext uri="{FF2B5EF4-FFF2-40B4-BE49-F238E27FC236}">
                <a16:creationId xmlns:a16="http://schemas.microsoft.com/office/drawing/2014/main" id="{203ABF3A-A240-374A-FEFF-F49CEC33940A}"/>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6-2. Identification of Logic Errors in Task 35</a:t>
            </a:r>
          </a:p>
        </p:txBody>
      </p:sp>
      <p:sp>
        <p:nvSpPr>
          <p:cNvPr id="16" name="日付プレースホルダー 4">
            <a:extLst>
              <a:ext uri="{FF2B5EF4-FFF2-40B4-BE49-F238E27FC236}">
                <a16:creationId xmlns:a16="http://schemas.microsoft.com/office/drawing/2014/main" id="{DB4596EA-1103-3D12-4AF1-9A4EE0E012DB}"/>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17" name="スライド番号プレースホルダー 5">
            <a:extLst>
              <a:ext uri="{FF2B5EF4-FFF2-40B4-BE49-F238E27FC236}">
                <a16:creationId xmlns:a16="http://schemas.microsoft.com/office/drawing/2014/main" id="{0B06E6CB-8B92-84B3-B143-9BF5EEA0AAA4}"/>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26</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18" name="フッター プレースホルダー 6">
            <a:extLst>
              <a:ext uri="{FF2B5EF4-FFF2-40B4-BE49-F238E27FC236}">
                <a16:creationId xmlns:a16="http://schemas.microsoft.com/office/drawing/2014/main" id="{C07707A0-E2A2-4949-92CB-7E2FE5213957}"/>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2" name="コンテンツ プレースホルダー 2">
            <a:extLst>
              <a:ext uri="{FF2B5EF4-FFF2-40B4-BE49-F238E27FC236}">
                <a16:creationId xmlns:a16="http://schemas.microsoft.com/office/drawing/2014/main" id="{5794EBB8-BA31-B040-8FF0-BF82D2A7772C}"/>
              </a:ext>
            </a:extLst>
          </p:cNvPr>
          <p:cNvSpPr txBox="1">
            <a:spLocks/>
          </p:cNvSpPr>
          <p:nvPr/>
        </p:nvSpPr>
        <p:spPr>
          <a:xfrm>
            <a:off x="849415" y="4274172"/>
            <a:ext cx="4690696"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Recursive function</a:t>
            </a:r>
          </a:p>
        </p:txBody>
      </p:sp>
      <p:sp>
        <p:nvSpPr>
          <p:cNvPr id="4" name="コンテンツ プレースホルダー 2">
            <a:extLst>
              <a:ext uri="{FF2B5EF4-FFF2-40B4-BE49-F238E27FC236}">
                <a16:creationId xmlns:a16="http://schemas.microsoft.com/office/drawing/2014/main" id="{F868F4A9-5B33-5EF9-35DF-B91A503CD9BF}"/>
              </a:ext>
            </a:extLst>
          </p:cNvPr>
          <p:cNvSpPr txBox="1">
            <a:spLocks/>
          </p:cNvSpPr>
          <p:nvPr/>
        </p:nvSpPr>
        <p:spPr>
          <a:xfrm>
            <a:off x="6651890" y="4274172"/>
            <a:ext cx="4690696"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Arithmetic progression</a:t>
            </a:r>
          </a:p>
        </p:txBody>
      </p:sp>
      <p:grpSp>
        <p:nvGrpSpPr>
          <p:cNvPr id="19" name="グループ化 18">
            <a:extLst>
              <a:ext uri="{FF2B5EF4-FFF2-40B4-BE49-F238E27FC236}">
                <a16:creationId xmlns:a16="http://schemas.microsoft.com/office/drawing/2014/main" id="{20B43C18-709C-D971-F25C-1F56E4B8CFAB}"/>
              </a:ext>
            </a:extLst>
          </p:cNvPr>
          <p:cNvGrpSpPr/>
          <p:nvPr/>
        </p:nvGrpSpPr>
        <p:grpSpPr>
          <a:xfrm>
            <a:off x="453203" y="177843"/>
            <a:ext cx="11287227" cy="334477"/>
            <a:chOff x="377697" y="-853694"/>
            <a:chExt cx="11287227" cy="334477"/>
          </a:xfrm>
          <a:solidFill>
            <a:srgbClr val="629299"/>
          </a:solidFill>
        </p:grpSpPr>
        <p:sp>
          <p:nvSpPr>
            <p:cNvPr id="20" name="フリーフォーム 19">
              <a:extLst>
                <a:ext uri="{FF2B5EF4-FFF2-40B4-BE49-F238E27FC236}">
                  <a16:creationId xmlns:a16="http://schemas.microsoft.com/office/drawing/2014/main" id="{F34A6519-4D59-7557-C5A3-8F4AA496C8C1}"/>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1" name="フリーフォーム 20">
              <a:extLst>
                <a:ext uri="{FF2B5EF4-FFF2-40B4-BE49-F238E27FC236}">
                  <a16:creationId xmlns:a16="http://schemas.microsoft.com/office/drawing/2014/main" id="{BC997FB4-5165-0BA7-F43D-E2CD150A447F}"/>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2" name="フリーフォーム 21">
              <a:extLst>
                <a:ext uri="{FF2B5EF4-FFF2-40B4-BE49-F238E27FC236}">
                  <a16:creationId xmlns:a16="http://schemas.microsoft.com/office/drawing/2014/main" id="{5ADAFB51-0324-FC6F-07FB-CDA77FB0BB3A}"/>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3" name="フリーフォーム 22">
              <a:extLst>
                <a:ext uri="{FF2B5EF4-FFF2-40B4-BE49-F238E27FC236}">
                  <a16:creationId xmlns:a16="http://schemas.microsoft.com/office/drawing/2014/main" id="{00C2FA9D-20E4-BB6B-7883-019F543E8BFC}"/>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4" name="フリーフォーム 23">
              <a:extLst>
                <a:ext uri="{FF2B5EF4-FFF2-40B4-BE49-F238E27FC236}">
                  <a16:creationId xmlns:a16="http://schemas.microsoft.com/office/drawing/2014/main" id="{EEE30D43-0539-FF3B-8CA0-AB14EAF6109E}"/>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5" name="フリーフォーム 24">
              <a:extLst>
                <a:ext uri="{FF2B5EF4-FFF2-40B4-BE49-F238E27FC236}">
                  <a16:creationId xmlns:a16="http://schemas.microsoft.com/office/drawing/2014/main" id="{BF58449A-BC58-C2BD-9E85-527E9CD9915D}"/>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6" name="フリーフォーム 25">
              <a:extLst>
                <a:ext uri="{FF2B5EF4-FFF2-40B4-BE49-F238E27FC236}">
                  <a16:creationId xmlns:a16="http://schemas.microsoft.com/office/drawing/2014/main" id="{F6438459-1D57-AC25-1AAC-6899C799296A}"/>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882231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26B72-A511-401F-ABA9-61C030D3EC1B}"/>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29E5E4CF-CFD3-8DA6-EB3A-F36E15E9D631}"/>
              </a:ext>
            </a:extLst>
          </p:cNvPr>
          <p:cNvPicPr>
            <a:picLocks noChangeAspect="1"/>
          </p:cNvPicPr>
          <p:nvPr/>
        </p:nvPicPr>
        <p:blipFill>
          <a:blip r:embed="rId3"/>
          <a:stretch>
            <a:fillRect/>
          </a:stretch>
        </p:blipFill>
        <p:spPr>
          <a:xfrm>
            <a:off x="3413219" y="1498939"/>
            <a:ext cx="5802485" cy="3631894"/>
          </a:xfrm>
          <a:prstGeom prst="rect">
            <a:avLst/>
          </a:prstGeom>
        </p:spPr>
      </p:pic>
      <p:sp>
        <p:nvSpPr>
          <p:cNvPr id="8" name="円形吹き出し 7">
            <a:extLst>
              <a:ext uri="{FF2B5EF4-FFF2-40B4-BE49-F238E27FC236}">
                <a16:creationId xmlns:a16="http://schemas.microsoft.com/office/drawing/2014/main" id="{C2369873-11EE-EE95-58BF-1B53EB579303}"/>
              </a:ext>
            </a:extLst>
          </p:cNvPr>
          <p:cNvSpPr/>
          <p:nvPr/>
        </p:nvSpPr>
        <p:spPr>
          <a:xfrm>
            <a:off x="3595706" y="3394115"/>
            <a:ext cx="1834311" cy="740296"/>
          </a:xfrm>
          <a:prstGeom prst="wedgeEllipseCallout">
            <a:avLst>
              <a:gd name="adj1" fmla="val 50834"/>
              <a:gd name="adj2" fmla="val 65279"/>
            </a:avLst>
          </a:prstGeom>
          <a:solidFill>
            <a:srgbClr val="FFFFFF"/>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308D565E-DC37-C2BE-90DE-EE168EBE7BA3}"/>
              </a:ext>
            </a:extLst>
          </p:cNvPr>
          <p:cNvSpPr txBox="1"/>
          <p:nvPr/>
        </p:nvSpPr>
        <p:spPr>
          <a:xfrm rot="10800000" flipV="1">
            <a:off x="3712963" y="3597363"/>
            <a:ext cx="1599796" cy="387286"/>
          </a:xfrm>
          <a:prstGeom prst="rect">
            <a:avLst/>
          </a:prstGeom>
          <a:noFill/>
        </p:spPr>
        <p:txBody>
          <a:bodyPr wrap="square" rtlCol="0">
            <a:spAutoFit/>
          </a:bodyPr>
          <a:lstStyle/>
          <a:p>
            <a:pPr algn="ctr">
              <a:lnSpc>
                <a:spcPts val="232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Cluster 1</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cxnSp>
        <p:nvCxnSpPr>
          <p:cNvPr id="10" name="直線コネクタ 9">
            <a:extLst>
              <a:ext uri="{FF2B5EF4-FFF2-40B4-BE49-F238E27FC236}">
                <a16:creationId xmlns:a16="http://schemas.microsoft.com/office/drawing/2014/main" id="{B460522D-4668-266E-2319-76482A31C2F6}"/>
              </a:ext>
            </a:extLst>
          </p:cNvPr>
          <p:cNvCxnSpPr>
            <a:cxnSpLocks/>
          </p:cNvCxnSpPr>
          <p:nvPr/>
        </p:nvCxnSpPr>
        <p:spPr>
          <a:xfrm>
            <a:off x="3487513" y="4262473"/>
            <a:ext cx="5802485" cy="0"/>
          </a:xfrm>
          <a:prstGeom prst="line">
            <a:avLst/>
          </a:prstGeom>
          <a:ln w="57150">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F0BF345-74A9-5AF6-D704-C294858CAE25}"/>
              </a:ext>
            </a:extLst>
          </p:cNvPr>
          <p:cNvSpPr txBox="1"/>
          <p:nvPr/>
        </p:nvSpPr>
        <p:spPr>
          <a:xfrm rot="10800000" flipV="1">
            <a:off x="720492" y="4089452"/>
            <a:ext cx="2767021" cy="401072"/>
          </a:xfrm>
          <a:prstGeom prst="rect">
            <a:avLst/>
          </a:prstGeom>
          <a:noFill/>
        </p:spPr>
        <p:txBody>
          <a:bodyPr wrap="square" rtlCol="0">
            <a:spAutoFit/>
          </a:bodyPr>
          <a:lstStyle/>
          <a:p>
            <a:pPr algn="ctr">
              <a:lnSpc>
                <a:spcPts val="2320"/>
              </a:lnSpc>
            </a:pPr>
            <a:r>
              <a:rPr lang="en-US" altLang="ja-JP" sz="3000" b="1" dirty="0">
                <a:latin typeface="Arial" panose="020B0604020202020204" pitchFamily="34" charset="0"/>
                <a:ea typeface="Yu Gothic" panose="020B0400000000000000" pitchFamily="34" charset="-128"/>
                <a:cs typeface="Arial" panose="020B0604020202020204" pitchFamily="34" charset="0"/>
              </a:rPr>
              <a:t>Threshold 2</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0</a:t>
            </a:r>
          </a:p>
        </p:txBody>
      </p:sp>
      <p:sp>
        <p:nvSpPr>
          <p:cNvPr id="5" name="正方形/長方形 4">
            <a:extLst>
              <a:ext uri="{FF2B5EF4-FFF2-40B4-BE49-F238E27FC236}">
                <a16:creationId xmlns:a16="http://schemas.microsoft.com/office/drawing/2014/main" id="{8A51F6D2-995B-D942-6578-E156D25AB1B4}"/>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BCC85D4-BCC9-670B-202A-04D09D390B69}"/>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6-2. The dendrogram of Task 35 ①</a:t>
            </a:r>
          </a:p>
        </p:txBody>
      </p:sp>
      <p:sp>
        <p:nvSpPr>
          <p:cNvPr id="19" name="コンテンツ プレースホルダー 2">
            <a:extLst>
              <a:ext uri="{FF2B5EF4-FFF2-40B4-BE49-F238E27FC236}">
                <a16:creationId xmlns:a16="http://schemas.microsoft.com/office/drawing/2014/main" id="{143B25DB-6ADE-31B4-3DF9-804C19DA4A05}"/>
              </a:ext>
            </a:extLst>
          </p:cNvPr>
          <p:cNvSpPr txBox="1">
            <a:spLocks/>
          </p:cNvSpPr>
          <p:nvPr/>
        </p:nvSpPr>
        <p:spPr>
          <a:xfrm>
            <a:off x="451556" y="5465476"/>
            <a:ext cx="11288882" cy="661237"/>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The clusters were divided into 4  (at the threshold 20)</a:t>
            </a:r>
            <a:endParaRPr lang="en" altLang="ja-JP" sz="3000" b="1" u="sng" dirty="0">
              <a:latin typeface="Arial" panose="020B0604020202020204" pitchFamily="34" charset="0"/>
              <a:cs typeface="Arial" panose="020B0604020202020204" pitchFamily="34" charset="0"/>
            </a:endParaRPr>
          </a:p>
        </p:txBody>
      </p:sp>
      <p:sp>
        <p:nvSpPr>
          <p:cNvPr id="23" name="円形吹き出し 22">
            <a:extLst>
              <a:ext uri="{FF2B5EF4-FFF2-40B4-BE49-F238E27FC236}">
                <a16:creationId xmlns:a16="http://schemas.microsoft.com/office/drawing/2014/main" id="{7313AC12-CA54-904B-BB1F-E326700160D7}"/>
              </a:ext>
            </a:extLst>
          </p:cNvPr>
          <p:cNvSpPr/>
          <p:nvPr/>
        </p:nvSpPr>
        <p:spPr>
          <a:xfrm>
            <a:off x="4985710" y="2802808"/>
            <a:ext cx="1834311" cy="740296"/>
          </a:xfrm>
          <a:prstGeom prst="wedgeEllipseCallout">
            <a:avLst>
              <a:gd name="adj1" fmla="val 52368"/>
              <a:gd name="adj2" fmla="val 127988"/>
            </a:avLst>
          </a:prstGeom>
          <a:solidFill>
            <a:srgbClr val="FFFFFF"/>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10150A60-5E6C-864A-F28D-A883B886F91C}"/>
              </a:ext>
            </a:extLst>
          </p:cNvPr>
          <p:cNvSpPr txBox="1"/>
          <p:nvPr/>
        </p:nvSpPr>
        <p:spPr>
          <a:xfrm rot="10800000" flipV="1">
            <a:off x="5102967" y="3006056"/>
            <a:ext cx="1599796" cy="387286"/>
          </a:xfrm>
          <a:prstGeom prst="rect">
            <a:avLst/>
          </a:prstGeom>
          <a:noFill/>
        </p:spPr>
        <p:txBody>
          <a:bodyPr wrap="square" rtlCol="0">
            <a:spAutoFit/>
          </a:bodyPr>
          <a:lstStyle/>
          <a:p>
            <a:pPr algn="ctr">
              <a:lnSpc>
                <a:spcPts val="232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Cluster 2</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sp>
        <p:nvSpPr>
          <p:cNvPr id="41" name="円形吹き出し 40">
            <a:extLst>
              <a:ext uri="{FF2B5EF4-FFF2-40B4-BE49-F238E27FC236}">
                <a16:creationId xmlns:a16="http://schemas.microsoft.com/office/drawing/2014/main" id="{92028110-CE37-DDBD-7486-0806671EA4CA}"/>
              </a:ext>
            </a:extLst>
          </p:cNvPr>
          <p:cNvSpPr/>
          <p:nvPr/>
        </p:nvSpPr>
        <p:spPr>
          <a:xfrm>
            <a:off x="6885251" y="2652749"/>
            <a:ext cx="1834311" cy="740296"/>
          </a:xfrm>
          <a:prstGeom prst="wedgeEllipseCallout">
            <a:avLst>
              <a:gd name="adj1" fmla="val -550"/>
              <a:gd name="adj2" fmla="val 156529"/>
            </a:avLst>
          </a:prstGeom>
          <a:solidFill>
            <a:srgbClr val="FFFFFF"/>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B1EDB324-DC09-658A-9010-5D368CE9A3A3}"/>
              </a:ext>
            </a:extLst>
          </p:cNvPr>
          <p:cNvSpPr txBox="1"/>
          <p:nvPr/>
        </p:nvSpPr>
        <p:spPr>
          <a:xfrm rot="10800000" flipV="1">
            <a:off x="7002508" y="2860521"/>
            <a:ext cx="1599796" cy="387286"/>
          </a:xfrm>
          <a:prstGeom prst="rect">
            <a:avLst/>
          </a:prstGeom>
          <a:noFill/>
        </p:spPr>
        <p:txBody>
          <a:bodyPr wrap="square" rtlCol="0">
            <a:spAutoFit/>
          </a:bodyPr>
          <a:lstStyle/>
          <a:p>
            <a:pPr algn="ctr">
              <a:lnSpc>
                <a:spcPts val="232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Cluster 3</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sp>
        <p:nvSpPr>
          <p:cNvPr id="43" name="円形吹き出し 42">
            <a:extLst>
              <a:ext uri="{FF2B5EF4-FFF2-40B4-BE49-F238E27FC236}">
                <a16:creationId xmlns:a16="http://schemas.microsoft.com/office/drawing/2014/main" id="{31D6B02C-327B-D2D9-50A7-EEE76416EEFE}"/>
              </a:ext>
            </a:extLst>
          </p:cNvPr>
          <p:cNvSpPr/>
          <p:nvPr/>
        </p:nvSpPr>
        <p:spPr>
          <a:xfrm>
            <a:off x="8719562" y="3387225"/>
            <a:ext cx="1834311" cy="740296"/>
          </a:xfrm>
          <a:prstGeom prst="wedgeEllipseCallout">
            <a:avLst>
              <a:gd name="adj1" fmla="val -53753"/>
              <a:gd name="adj2" fmla="val 62857"/>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44" name="テキスト ボックス 43">
            <a:extLst>
              <a:ext uri="{FF2B5EF4-FFF2-40B4-BE49-F238E27FC236}">
                <a16:creationId xmlns:a16="http://schemas.microsoft.com/office/drawing/2014/main" id="{99FC5404-0997-980B-0664-8249AFD5F3CC}"/>
              </a:ext>
            </a:extLst>
          </p:cNvPr>
          <p:cNvSpPr txBox="1"/>
          <p:nvPr/>
        </p:nvSpPr>
        <p:spPr>
          <a:xfrm rot="10800000" flipV="1">
            <a:off x="8836819" y="3590473"/>
            <a:ext cx="1599796" cy="387286"/>
          </a:xfrm>
          <a:prstGeom prst="rect">
            <a:avLst/>
          </a:prstGeom>
          <a:noFill/>
        </p:spPr>
        <p:txBody>
          <a:bodyPr wrap="square" rtlCol="0">
            <a:spAutoFit/>
          </a:bodyPr>
          <a:lstStyle/>
          <a:p>
            <a:pPr algn="ctr">
              <a:lnSpc>
                <a:spcPts val="232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Cluster 4</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sp>
        <p:nvSpPr>
          <p:cNvPr id="45" name="日付プレースホルダー 4">
            <a:extLst>
              <a:ext uri="{FF2B5EF4-FFF2-40B4-BE49-F238E27FC236}">
                <a16:creationId xmlns:a16="http://schemas.microsoft.com/office/drawing/2014/main" id="{A96FA98D-51BF-3AC7-C876-8B0758CC838C}"/>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46" name="スライド番号プレースホルダー 5">
            <a:extLst>
              <a:ext uri="{FF2B5EF4-FFF2-40B4-BE49-F238E27FC236}">
                <a16:creationId xmlns:a16="http://schemas.microsoft.com/office/drawing/2014/main" id="{3CD33B3E-C095-421C-E469-643894E9D891}"/>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27</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47" name="フッター プレースホルダー 6">
            <a:extLst>
              <a:ext uri="{FF2B5EF4-FFF2-40B4-BE49-F238E27FC236}">
                <a16:creationId xmlns:a16="http://schemas.microsoft.com/office/drawing/2014/main" id="{FB1845F0-FA41-68C4-5F9C-EE7AEAFA2102}"/>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grpSp>
        <p:nvGrpSpPr>
          <p:cNvPr id="2" name="グループ化 1">
            <a:extLst>
              <a:ext uri="{FF2B5EF4-FFF2-40B4-BE49-F238E27FC236}">
                <a16:creationId xmlns:a16="http://schemas.microsoft.com/office/drawing/2014/main" id="{E59DF48A-06C9-2D00-F904-3923527490DD}"/>
              </a:ext>
            </a:extLst>
          </p:cNvPr>
          <p:cNvGrpSpPr/>
          <p:nvPr/>
        </p:nvGrpSpPr>
        <p:grpSpPr>
          <a:xfrm>
            <a:off x="453203" y="177843"/>
            <a:ext cx="11287227" cy="334477"/>
            <a:chOff x="377697" y="-853694"/>
            <a:chExt cx="11287227" cy="334477"/>
          </a:xfrm>
          <a:solidFill>
            <a:srgbClr val="629299"/>
          </a:solidFill>
        </p:grpSpPr>
        <p:sp>
          <p:nvSpPr>
            <p:cNvPr id="3" name="フリーフォーム 2">
              <a:extLst>
                <a:ext uri="{FF2B5EF4-FFF2-40B4-BE49-F238E27FC236}">
                  <a16:creationId xmlns:a16="http://schemas.microsoft.com/office/drawing/2014/main" id="{68FBDBFD-4E57-D5A2-34B4-F51CCF81F73E}"/>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4" name="フリーフォーム 3">
              <a:extLst>
                <a:ext uri="{FF2B5EF4-FFF2-40B4-BE49-F238E27FC236}">
                  <a16:creationId xmlns:a16="http://schemas.microsoft.com/office/drawing/2014/main" id="{149A8257-1D5A-F72A-961B-D1F7B1BB2352}"/>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8" name="フリーフォーム 17">
              <a:extLst>
                <a:ext uri="{FF2B5EF4-FFF2-40B4-BE49-F238E27FC236}">
                  <a16:creationId xmlns:a16="http://schemas.microsoft.com/office/drawing/2014/main" id="{DB243EDD-1DA9-1207-8EE2-722858CDFA51}"/>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0" name="フリーフォーム 19">
              <a:extLst>
                <a:ext uri="{FF2B5EF4-FFF2-40B4-BE49-F238E27FC236}">
                  <a16:creationId xmlns:a16="http://schemas.microsoft.com/office/drawing/2014/main" id="{3449A117-B8B6-EC4D-197A-EAC6E127EEA6}"/>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1" name="フリーフォーム 20">
              <a:extLst>
                <a:ext uri="{FF2B5EF4-FFF2-40B4-BE49-F238E27FC236}">
                  <a16:creationId xmlns:a16="http://schemas.microsoft.com/office/drawing/2014/main" id="{C59B417E-E6B7-0891-4829-9E0A181F9860}"/>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2" name="フリーフォーム 21">
              <a:extLst>
                <a:ext uri="{FF2B5EF4-FFF2-40B4-BE49-F238E27FC236}">
                  <a16:creationId xmlns:a16="http://schemas.microsoft.com/office/drawing/2014/main" id="{E345101F-2CFA-5403-5F05-C64B99556957}"/>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5" name="フリーフォーム 24">
              <a:extLst>
                <a:ext uri="{FF2B5EF4-FFF2-40B4-BE49-F238E27FC236}">
                  <a16:creationId xmlns:a16="http://schemas.microsoft.com/office/drawing/2014/main" id="{810DD0BB-4300-73A0-0092-F4CBAEC75607}"/>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20787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E31F9-78DD-D4E6-4886-C0EA450F3713}"/>
            </a:ext>
          </a:extLst>
        </p:cNvPr>
        <p:cNvGrpSpPr/>
        <p:nvPr/>
      </p:nvGrpSpPr>
      <p:grpSpPr>
        <a:xfrm>
          <a:off x="0" y="0"/>
          <a:ext cx="0" cy="0"/>
          <a:chOff x="0" y="0"/>
          <a:chExt cx="0" cy="0"/>
        </a:xfrm>
      </p:grpSpPr>
      <p:sp>
        <p:nvSpPr>
          <p:cNvPr id="7" name="正方形/長方形 6">
            <a:extLst>
              <a:ext uri="{FF2B5EF4-FFF2-40B4-BE49-F238E27FC236}">
                <a16:creationId xmlns:a16="http://schemas.microsoft.com/office/drawing/2014/main" id="{0210A30B-3ED7-BFB4-B22F-26F6CB7356F0}"/>
              </a:ext>
            </a:extLst>
          </p:cNvPr>
          <p:cNvSpPr/>
          <p:nvPr/>
        </p:nvSpPr>
        <p:spPr>
          <a:xfrm>
            <a:off x="451556" y="1691148"/>
            <a:ext cx="5489919" cy="157341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A0424F9-4ECC-8EEB-BA12-23DFD086593B}"/>
              </a:ext>
            </a:extLst>
          </p:cNvPr>
          <p:cNvSpPr txBox="1"/>
          <p:nvPr/>
        </p:nvSpPr>
        <p:spPr>
          <a:xfrm>
            <a:off x="2117711" y="1386101"/>
            <a:ext cx="2258953" cy="553998"/>
          </a:xfrm>
          <a:prstGeom prst="rect">
            <a:avLst/>
          </a:prstGeom>
          <a:solidFill>
            <a:schemeClr val="bg1"/>
          </a:solidFill>
        </p:spPr>
        <p:txBody>
          <a:bodyPr wrap="none" rtlCol="0">
            <a:spAutoFit/>
          </a:bodyPr>
          <a:lstStyle/>
          <a:p>
            <a:pPr algn="ctr"/>
            <a:r>
              <a:rPr lang="en-US" altLang="ja-JP" sz="3000" b="1" dirty="0">
                <a:latin typeface="Arial" panose="020B0604020202020204" pitchFamily="34" charset="0"/>
                <a:ea typeface="Yu Gothic" panose="020B0400000000000000" pitchFamily="34" charset="-128"/>
                <a:cs typeface="Arial" panose="020B0604020202020204" pitchFamily="34" charset="0"/>
              </a:rPr>
              <a:t>  Cluster 1</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9" name="正方形/長方形 8">
            <a:extLst>
              <a:ext uri="{FF2B5EF4-FFF2-40B4-BE49-F238E27FC236}">
                <a16:creationId xmlns:a16="http://schemas.microsoft.com/office/drawing/2014/main" id="{8DAF8303-FE60-00C7-3977-C324C48D8E05}"/>
              </a:ext>
            </a:extLst>
          </p:cNvPr>
          <p:cNvSpPr/>
          <p:nvPr/>
        </p:nvSpPr>
        <p:spPr>
          <a:xfrm>
            <a:off x="6246287" y="1691149"/>
            <a:ext cx="5489919" cy="157340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コンテンツ プレースホルダー 2">
                <a:extLst>
                  <a:ext uri="{FF2B5EF4-FFF2-40B4-BE49-F238E27FC236}">
                    <a16:creationId xmlns:a16="http://schemas.microsoft.com/office/drawing/2014/main" id="{E2EE4222-965B-460D-F630-9CB71D4E362D}"/>
                  </a:ext>
                </a:extLst>
              </p:cNvPr>
              <p:cNvSpPr txBox="1">
                <a:spLocks/>
              </p:cNvSpPr>
              <p:nvPr/>
            </p:nvSpPr>
            <p:spPr>
              <a:xfrm>
                <a:off x="1101402" y="2635197"/>
                <a:ext cx="4281979" cy="58188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3000" b="1" i="1" smtClean="0">
                          <a:latin typeface="Cambria Math" panose="02040503050406030204" pitchFamily="18" charset="0"/>
                          <a:ea typeface="Cambria Math" panose="02040503050406030204" pitchFamily="18" charset="0"/>
                        </a:rPr>
                        <m:t> </m:t>
                      </m:r>
                      <m:d>
                        <m:dPr>
                          <m:begChr m:val="{"/>
                          <m:endChr m:val="}"/>
                          <m:ctrlPr>
                            <a:rPr lang="en-US" altLang="ja-JP" sz="3000" b="1" i="1" smtClean="0">
                              <a:solidFill>
                                <a:schemeClr val="tx1"/>
                              </a:solidFill>
                              <a:latin typeface="Cambria Math" panose="02040503050406030204" pitchFamily="18" charset="0"/>
                              <a:ea typeface="Cambria Math" panose="02040503050406030204" pitchFamily="18" charset="0"/>
                            </a:rPr>
                          </m:ctrlPr>
                        </m:dPr>
                        <m:e>
                          <m:r>
                            <a:rPr lang="en-US" altLang="ja-JP" sz="3000" b="1" i="1" smtClean="0">
                              <a:solidFill>
                                <a:schemeClr val="tx1"/>
                              </a:solidFill>
                              <a:latin typeface="Cambria Math" panose="02040503050406030204" pitchFamily="18" charset="0"/>
                              <a:ea typeface="Cambria Math" panose="02040503050406030204" pitchFamily="18" charset="0"/>
                            </a:rPr>
                            <m:t>𝒎</m:t>
                          </m:r>
                          <m:r>
                            <a:rPr lang="en-US" altLang="ja-JP" sz="3000" b="1" i="1">
                              <a:solidFill>
                                <a:schemeClr val="tx1"/>
                              </a:solidFill>
                              <a:latin typeface="Cambria Math" panose="02040503050406030204" pitchFamily="18" charset="0"/>
                              <a:ea typeface="Cambria Math" panose="02040503050406030204" pitchFamily="18" charset="0"/>
                            </a:rPr>
                            <m:t>+⋯+</m:t>
                          </m:r>
                          <m:d>
                            <m:dPr>
                              <m:ctrlPr>
                                <a:rPr lang="en-US" altLang="ja-JP" sz="3000" b="1" i="1">
                                  <a:solidFill>
                                    <a:schemeClr val="tx1"/>
                                  </a:solidFill>
                                  <a:latin typeface="Cambria Math" panose="02040503050406030204" pitchFamily="18" charset="0"/>
                                  <a:ea typeface="Cambria Math" panose="02040503050406030204" pitchFamily="18" charset="0"/>
                                </a:rPr>
                              </m:ctrlPr>
                            </m:dPr>
                            <m:e>
                              <m:r>
                                <a:rPr lang="en-US" altLang="ja-JP" sz="3000" b="1" i="1" smtClean="0">
                                  <a:solidFill>
                                    <a:schemeClr val="tx1"/>
                                  </a:solidFill>
                                  <a:latin typeface="Cambria Math" panose="02040503050406030204" pitchFamily="18" charset="0"/>
                                  <a:ea typeface="Cambria Math" panose="02040503050406030204" pitchFamily="18" charset="0"/>
                                </a:rPr>
                                <m:t>𝒏</m:t>
                              </m:r>
                              <m:r>
                                <a:rPr lang="en-US" altLang="ja-JP" sz="3000" b="1" i="1">
                                  <a:solidFill>
                                    <a:schemeClr val="tx1"/>
                                  </a:solidFill>
                                  <a:latin typeface="Cambria Math" panose="02040503050406030204" pitchFamily="18" charset="0"/>
                                  <a:ea typeface="Cambria Math" panose="02040503050406030204" pitchFamily="18" charset="0"/>
                                </a:rPr>
                                <m:t>−</m:t>
                              </m:r>
                              <m:r>
                                <a:rPr lang="en-US" altLang="ja-JP" sz="3000" b="1" i="1">
                                  <a:solidFill>
                                    <a:schemeClr val="tx1"/>
                                  </a:solidFill>
                                  <a:latin typeface="Cambria Math" panose="02040503050406030204" pitchFamily="18" charset="0"/>
                                  <a:ea typeface="Cambria Math" panose="02040503050406030204" pitchFamily="18" charset="0"/>
                                </a:rPr>
                                <m:t>𝟏</m:t>
                              </m:r>
                            </m:e>
                          </m:d>
                        </m:e>
                      </m:d>
                      <m:r>
                        <a:rPr lang="en-US" altLang="ja-JP" sz="3000" b="1" i="1" smtClean="0">
                          <a:latin typeface="Cambria Math" panose="02040503050406030204" pitchFamily="18" charset="0"/>
                          <a:ea typeface="Cambria Math" panose="02040503050406030204" pitchFamily="18" charset="0"/>
                        </a:rPr>
                        <m:t>+</m:t>
                      </m:r>
                      <m:r>
                        <a:rPr lang="en-US" altLang="ja-JP" sz="3000" b="1" i="1" smtClean="0">
                          <a:latin typeface="Cambria Math" panose="02040503050406030204" pitchFamily="18" charset="0"/>
                          <a:ea typeface="Cambria Math" panose="02040503050406030204" pitchFamily="18" charset="0"/>
                        </a:rPr>
                        <m:t>𝒏</m:t>
                      </m:r>
                    </m:oMath>
                  </m:oMathPara>
                </a14:m>
                <a:endParaRPr lang="en-US" altLang="ja-JP" sz="3000" b="1" dirty="0">
                  <a:latin typeface="Yu Gothic" panose="020B0400000000000000" pitchFamily="34" charset="-128"/>
                  <a:ea typeface="Yu Gothic" panose="020B0400000000000000" pitchFamily="34" charset="-128"/>
                </a:endParaRPr>
              </a:p>
            </p:txBody>
          </p:sp>
        </mc:Choice>
        <mc:Fallback xmlns="">
          <p:sp>
            <p:nvSpPr>
              <p:cNvPr id="13" name="コンテンツ プレースホルダー 2">
                <a:extLst>
                  <a:ext uri="{FF2B5EF4-FFF2-40B4-BE49-F238E27FC236}">
                    <a16:creationId xmlns:a16="http://schemas.microsoft.com/office/drawing/2014/main" id="{E2EE4222-965B-460D-F630-9CB71D4E362D}"/>
                  </a:ext>
                </a:extLst>
              </p:cNvPr>
              <p:cNvSpPr txBox="1">
                <a:spLocks noRot="1" noChangeAspect="1" noMove="1" noResize="1" noEditPoints="1" noAdjustHandles="1" noChangeArrowheads="1" noChangeShapeType="1" noTextEdit="1"/>
              </p:cNvSpPr>
              <p:nvPr/>
            </p:nvSpPr>
            <p:spPr>
              <a:xfrm>
                <a:off x="1101402" y="2635197"/>
                <a:ext cx="4281979" cy="581888"/>
              </a:xfrm>
              <a:prstGeom prst="rect">
                <a:avLst/>
              </a:prstGeom>
              <a:blipFill>
                <a:blip r:embed="rId3"/>
                <a:stretch>
                  <a:fillRect l="-1183" t="-4255" b="-106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コンテンツ プレースホルダー 2">
                <a:extLst>
                  <a:ext uri="{FF2B5EF4-FFF2-40B4-BE49-F238E27FC236}">
                    <a16:creationId xmlns:a16="http://schemas.microsoft.com/office/drawing/2014/main" id="{A0F56CF2-8585-D419-25AC-9B6458B29197}"/>
                  </a:ext>
                </a:extLst>
              </p:cNvPr>
              <p:cNvSpPr txBox="1">
                <a:spLocks/>
              </p:cNvSpPr>
              <p:nvPr/>
            </p:nvSpPr>
            <p:spPr>
              <a:xfrm>
                <a:off x="6259068" y="2631767"/>
                <a:ext cx="5464355" cy="58188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ea typeface="Cambria Math" panose="02040503050406030204" pitchFamily="18" charset="0"/>
                        </a:rPr>
                        <m:t> </m:t>
                      </m:r>
                      <m:r>
                        <a:rPr lang="en-US" altLang="ja-JP" sz="2800" b="1" i="1" smtClean="0">
                          <a:latin typeface="Cambria Math" panose="02040503050406030204" pitchFamily="18" charset="0"/>
                          <a:ea typeface="Cambria Math" panose="02040503050406030204" pitchFamily="18" charset="0"/>
                        </a:rPr>
                        <m:t>𝒔𝒖𝒎</m:t>
                      </m:r>
                      <m:d>
                        <m:dPr>
                          <m:ctrlPr>
                            <a:rPr lang="en-US" altLang="ja-JP" sz="2800" b="1" i="1" smtClean="0">
                              <a:latin typeface="Cambria Math" panose="02040503050406030204" pitchFamily="18" charset="0"/>
                              <a:ea typeface="Cambria Math" panose="02040503050406030204" pitchFamily="18" charset="0"/>
                            </a:rPr>
                          </m:ctrlPr>
                        </m:dPr>
                        <m:e>
                          <m:r>
                            <a:rPr lang="en-US" altLang="ja-JP" sz="2800" b="1" i="1" smtClean="0">
                              <a:latin typeface="Cambria Math" panose="02040503050406030204" pitchFamily="18" charset="0"/>
                              <a:ea typeface="Cambria Math" panose="02040503050406030204" pitchFamily="18" charset="0"/>
                            </a:rPr>
                            <m:t>𝒏</m:t>
                          </m:r>
                        </m:e>
                      </m:d>
                      <m:r>
                        <a:rPr lang="en-US" altLang="ja-JP" sz="2800" b="1" i="1" smtClean="0">
                          <a:latin typeface="Cambria Math" panose="02040503050406030204" pitchFamily="18" charset="0"/>
                          <a:ea typeface="Cambria Math" panose="02040503050406030204" pitchFamily="18" charset="0"/>
                        </a:rPr>
                        <m:t>−</m:t>
                      </m:r>
                      <m:r>
                        <a:rPr lang="en-US" altLang="ja-JP" sz="2800" b="1" i="1" smtClean="0">
                          <a:latin typeface="Cambria Math" panose="02040503050406030204" pitchFamily="18" charset="0"/>
                          <a:ea typeface="Cambria Math" panose="02040503050406030204" pitchFamily="18" charset="0"/>
                        </a:rPr>
                        <m:t>𝒔𝒖𝒎</m:t>
                      </m:r>
                      <m:r>
                        <a:rPr lang="en-US" altLang="ja-JP" sz="2800" b="1" i="1" smtClean="0">
                          <a:latin typeface="Cambria Math" panose="02040503050406030204" pitchFamily="18" charset="0"/>
                          <a:ea typeface="Cambria Math" panose="02040503050406030204" pitchFamily="18" charset="0"/>
                        </a:rPr>
                        <m:t>(</m:t>
                      </m:r>
                      <m:r>
                        <a:rPr lang="en-US" altLang="ja-JP" sz="2800" b="1" i="1" smtClean="0">
                          <a:latin typeface="Cambria Math" panose="02040503050406030204" pitchFamily="18" charset="0"/>
                          <a:ea typeface="Cambria Math" panose="02040503050406030204" pitchFamily="18" charset="0"/>
                        </a:rPr>
                        <m:t>𝒎</m:t>
                      </m:r>
                      <m:r>
                        <a:rPr lang="en-US" altLang="ja-JP" sz="2800" b="1" i="1" smtClean="0">
                          <a:latin typeface="Cambria Math" panose="02040503050406030204" pitchFamily="18" charset="0"/>
                          <a:ea typeface="Cambria Math" panose="02040503050406030204" pitchFamily="18" charset="0"/>
                        </a:rPr>
                        <m:t>−</m:t>
                      </m:r>
                      <m:r>
                        <a:rPr lang="en-US" altLang="ja-JP" sz="2800" b="1" i="1" smtClean="0">
                          <a:latin typeface="Cambria Math" panose="02040503050406030204" pitchFamily="18" charset="0"/>
                          <a:ea typeface="Cambria Math" panose="02040503050406030204" pitchFamily="18" charset="0"/>
                        </a:rPr>
                        <m:t>𝟏</m:t>
                      </m:r>
                      <m:r>
                        <a:rPr lang="en-US" altLang="ja-JP" sz="2800" b="1" i="1" smtClean="0">
                          <a:latin typeface="Cambria Math" panose="02040503050406030204" pitchFamily="18" charset="0"/>
                          <a:ea typeface="Cambria Math" panose="02040503050406030204" pitchFamily="18" charset="0"/>
                        </a:rPr>
                        <m:t>)</m:t>
                      </m:r>
                    </m:oMath>
                  </m:oMathPara>
                </a14:m>
                <a:endParaRPr lang="en-US" altLang="ja-JP" sz="2800" b="1" dirty="0">
                  <a:latin typeface="Yu Gothic" panose="020B0400000000000000" pitchFamily="34" charset="-128"/>
                  <a:ea typeface="Yu Gothic" panose="020B0400000000000000" pitchFamily="34" charset="-128"/>
                </a:endParaRPr>
              </a:p>
            </p:txBody>
          </p:sp>
        </mc:Choice>
        <mc:Fallback xmlns="">
          <p:sp>
            <p:nvSpPr>
              <p:cNvPr id="17" name="コンテンツ プレースホルダー 2">
                <a:extLst>
                  <a:ext uri="{FF2B5EF4-FFF2-40B4-BE49-F238E27FC236}">
                    <a16:creationId xmlns:a16="http://schemas.microsoft.com/office/drawing/2014/main" id="{A0F56CF2-8585-D419-25AC-9B6458B29197}"/>
                  </a:ext>
                </a:extLst>
              </p:cNvPr>
              <p:cNvSpPr txBox="1">
                <a:spLocks noRot="1" noChangeAspect="1" noMove="1" noResize="1" noEditPoints="1" noAdjustHandles="1" noChangeArrowheads="1" noChangeShapeType="1" noTextEdit="1"/>
              </p:cNvSpPr>
              <p:nvPr/>
            </p:nvSpPr>
            <p:spPr>
              <a:xfrm>
                <a:off x="6259068" y="2631767"/>
                <a:ext cx="5464355" cy="581888"/>
              </a:xfrm>
              <a:prstGeom prst="rect">
                <a:avLst/>
              </a:prstGeom>
              <a:blipFill>
                <a:blip r:embed="rId4"/>
                <a:stretch>
                  <a:fillRect b="-10870"/>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53CE36C3-23C7-FC7C-7712-1106D26238D7}"/>
              </a:ext>
            </a:extLst>
          </p:cNvPr>
          <p:cNvSpPr/>
          <p:nvPr/>
        </p:nvSpPr>
        <p:spPr>
          <a:xfrm>
            <a:off x="451555" y="3631673"/>
            <a:ext cx="5489919" cy="146814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5E8756-07DD-B9E7-7993-F2B93828C823}"/>
              </a:ext>
            </a:extLst>
          </p:cNvPr>
          <p:cNvSpPr/>
          <p:nvPr/>
        </p:nvSpPr>
        <p:spPr>
          <a:xfrm>
            <a:off x="6246287" y="3631673"/>
            <a:ext cx="5489919" cy="146814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18012CB8-1DB5-D371-0F26-422CD8AA29C8}"/>
              </a:ext>
            </a:extLst>
          </p:cNvPr>
          <p:cNvSpPr txBox="1"/>
          <p:nvPr/>
        </p:nvSpPr>
        <p:spPr>
          <a:xfrm>
            <a:off x="7867761" y="1384158"/>
            <a:ext cx="2258953" cy="553998"/>
          </a:xfrm>
          <a:prstGeom prst="rect">
            <a:avLst/>
          </a:prstGeom>
          <a:solidFill>
            <a:schemeClr val="bg1"/>
          </a:solidFill>
        </p:spPr>
        <p:txBody>
          <a:bodyPr wrap="none" rtlCol="0">
            <a:spAutoFit/>
          </a:bodyPr>
          <a:lstStyle/>
          <a:p>
            <a:pPr algn="ctr"/>
            <a:r>
              <a:rPr lang="en-US" altLang="ja-JP" sz="3000" b="1" dirty="0">
                <a:latin typeface="Arial" panose="020B0604020202020204" pitchFamily="34" charset="0"/>
                <a:ea typeface="Yu Gothic" panose="020B0400000000000000" pitchFamily="34" charset="-128"/>
                <a:cs typeface="Arial" panose="020B0604020202020204" pitchFamily="34" charset="0"/>
              </a:rPr>
              <a:t>  Cluster 2 </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26E6B9E4-5393-5CA4-C187-8EE2F954AF38}"/>
              </a:ext>
            </a:extLst>
          </p:cNvPr>
          <p:cNvSpPr txBox="1"/>
          <p:nvPr/>
        </p:nvSpPr>
        <p:spPr>
          <a:xfrm>
            <a:off x="2121204" y="3339891"/>
            <a:ext cx="2258953" cy="553998"/>
          </a:xfrm>
          <a:prstGeom prst="rect">
            <a:avLst/>
          </a:prstGeom>
          <a:solidFill>
            <a:schemeClr val="bg1"/>
          </a:solidFill>
        </p:spPr>
        <p:txBody>
          <a:bodyPr wrap="none" rtlCol="0">
            <a:spAutoFit/>
          </a:bodyPr>
          <a:lstStyle/>
          <a:p>
            <a:pPr algn="ctr"/>
            <a:r>
              <a:rPr lang="en-US" altLang="ja-JP" sz="3000" b="1" dirty="0">
                <a:latin typeface="Arial" panose="020B0604020202020204" pitchFamily="34" charset="0"/>
                <a:ea typeface="Yu Gothic" panose="020B0400000000000000" pitchFamily="34" charset="-128"/>
                <a:cs typeface="Arial" panose="020B0604020202020204" pitchFamily="34" charset="0"/>
              </a:rPr>
              <a:t>  Cluster 3</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A31BE209-679D-C0E7-BDD9-1A4FAC8EDD1F}"/>
              </a:ext>
            </a:extLst>
          </p:cNvPr>
          <p:cNvSpPr txBox="1"/>
          <p:nvPr/>
        </p:nvSpPr>
        <p:spPr>
          <a:xfrm>
            <a:off x="7867761" y="3353222"/>
            <a:ext cx="2258953" cy="553998"/>
          </a:xfrm>
          <a:prstGeom prst="rect">
            <a:avLst/>
          </a:prstGeom>
          <a:solidFill>
            <a:schemeClr val="bg1"/>
          </a:solidFill>
        </p:spPr>
        <p:txBody>
          <a:bodyPr wrap="none" rtlCol="0">
            <a:spAutoFit/>
          </a:bodyPr>
          <a:lstStyle/>
          <a:p>
            <a:pPr algn="ctr"/>
            <a:r>
              <a:rPr lang="en-US" altLang="ja-JP" sz="3000" b="1" dirty="0">
                <a:latin typeface="Arial" panose="020B0604020202020204" pitchFamily="34" charset="0"/>
                <a:ea typeface="Yu Gothic" panose="020B0400000000000000" pitchFamily="34" charset="-128"/>
                <a:cs typeface="Arial" panose="020B0604020202020204" pitchFamily="34" charset="0"/>
              </a:rPr>
              <a:t>  Cluster 4</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64" name="正方形/長方形 63">
            <a:extLst>
              <a:ext uri="{FF2B5EF4-FFF2-40B4-BE49-F238E27FC236}">
                <a16:creationId xmlns:a16="http://schemas.microsoft.com/office/drawing/2014/main" id="{3D1EB7CA-762E-D39F-D13C-28FC88E2A7B3}"/>
              </a:ext>
            </a:extLst>
          </p:cNvPr>
          <p:cNvSpPr/>
          <p:nvPr/>
        </p:nvSpPr>
        <p:spPr>
          <a:xfrm>
            <a:off x="6519841" y="4095292"/>
            <a:ext cx="4928811" cy="75578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コンテンツ プレースホルダー 2">
            <a:extLst>
              <a:ext uri="{FF2B5EF4-FFF2-40B4-BE49-F238E27FC236}">
                <a16:creationId xmlns:a16="http://schemas.microsoft.com/office/drawing/2014/main" id="{3CF9B47D-3061-205A-A0C3-9E40F85F8596}"/>
              </a:ext>
            </a:extLst>
          </p:cNvPr>
          <p:cNvSpPr txBox="1">
            <a:spLocks/>
          </p:cNvSpPr>
          <p:nvPr/>
        </p:nvSpPr>
        <p:spPr>
          <a:xfrm>
            <a:off x="6532832" y="4097521"/>
            <a:ext cx="4928811" cy="8082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Method with non-recursion within a recursive function</a:t>
            </a:r>
          </a:p>
        </p:txBody>
      </p:sp>
      <p:sp>
        <p:nvSpPr>
          <p:cNvPr id="3" name="日付プレースホルダー 4">
            <a:extLst>
              <a:ext uri="{FF2B5EF4-FFF2-40B4-BE49-F238E27FC236}">
                <a16:creationId xmlns:a16="http://schemas.microsoft.com/office/drawing/2014/main" id="{DCE33CC9-FA8D-D564-B4E0-67CB81FAE27F}"/>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5" name="スライド番号プレースホルダー 5">
            <a:extLst>
              <a:ext uri="{FF2B5EF4-FFF2-40B4-BE49-F238E27FC236}">
                <a16:creationId xmlns:a16="http://schemas.microsoft.com/office/drawing/2014/main" id="{60D03FF1-DCD4-171F-58DF-ED5DF1C980E1}"/>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28</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6" name="フッター プレースホルダー 6">
            <a:extLst>
              <a:ext uri="{FF2B5EF4-FFF2-40B4-BE49-F238E27FC236}">
                <a16:creationId xmlns:a16="http://schemas.microsoft.com/office/drawing/2014/main" id="{0825092E-81B4-BD46-06FC-3753FA978DD4}"/>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12" name="正方形/長方形 11">
            <a:extLst>
              <a:ext uri="{FF2B5EF4-FFF2-40B4-BE49-F238E27FC236}">
                <a16:creationId xmlns:a16="http://schemas.microsoft.com/office/drawing/2014/main" id="{605A3609-773B-B7F4-7848-3A338464A422}"/>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F1A4A879-E64B-4245-770E-F0960C564826}"/>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6-2. Classification at threshold 20 (Task 35)</a:t>
            </a:r>
          </a:p>
        </p:txBody>
      </p:sp>
      <p:sp>
        <p:nvSpPr>
          <p:cNvPr id="25" name="コンテンツ プレースホルダー 2">
            <a:extLst>
              <a:ext uri="{FF2B5EF4-FFF2-40B4-BE49-F238E27FC236}">
                <a16:creationId xmlns:a16="http://schemas.microsoft.com/office/drawing/2014/main" id="{17CE40EA-6EEF-4C22-B637-85B6D296FDA1}"/>
              </a:ext>
            </a:extLst>
          </p:cNvPr>
          <p:cNvSpPr txBox="1">
            <a:spLocks/>
          </p:cNvSpPr>
          <p:nvPr/>
        </p:nvSpPr>
        <p:spPr>
          <a:xfrm>
            <a:off x="451556" y="5465476"/>
            <a:ext cx="11288882" cy="661237"/>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Achieved classification by coding method</a:t>
            </a:r>
          </a:p>
        </p:txBody>
      </p:sp>
      <p:sp>
        <p:nvSpPr>
          <p:cNvPr id="26" name="コンテンツ プレースホルダー 2">
            <a:extLst>
              <a:ext uri="{FF2B5EF4-FFF2-40B4-BE49-F238E27FC236}">
                <a16:creationId xmlns:a16="http://schemas.microsoft.com/office/drawing/2014/main" id="{DB583A9F-69F7-DA18-D694-6DDC082207B4}"/>
              </a:ext>
            </a:extLst>
          </p:cNvPr>
          <p:cNvSpPr txBox="1">
            <a:spLocks/>
          </p:cNvSpPr>
          <p:nvPr/>
        </p:nvSpPr>
        <p:spPr>
          <a:xfrm>
            <a:off x="755579" y="1976924"/>
            <a:ext cx="490358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Recursive function</a:t>
            </a:r>
          </a:p>
        </p:txBody>
      </p:sp>
      <p:sp>
        <p:nvSpPr>
          <p:cNvPr id="42" name="コンテンツ プレースホルダー 2">
            <a:extLst>
              <a:ext uri="{FF2B5EF4-FFF2-40B4-BE49-F238E27FC236}">
                <a16:creationId xmlns:a16="http://schemas.microsoft.com/office/drawing/2014/main" id="{196586F5-9775-5088-4D4E-E1A7E2F24964}"/>
              </a:ext>
            </a:extLst>
          </p:cNvPr>
          <p:cNvSpPr txBox="1">
            <a:spLocks/>
          </p:cNvSpPr>
          <p:nvPr/>
        </p:nvSpPr>
        <p:spPr>
          <a:xfrm>
            <a:off x="755579" y="4097521"/>
            <a:ext cx="487835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Arithmetic progression</a:t>
            </a:r>
          </a:p>
        </p:txBody>
      </p:sp>
      <p:sp>
        <p:nvSpPr>
          <p:cNvPr id="43" name="コンテンツ プレースホルダー 2">
            <a:extLst>
              <a:ext uri="{FF2B5EF4-FFF2-40B4-BE49-F238E27FC236}">
                <a16:creationId xmlns:a16="http://schemas.microsoft.com/office/drawing/2014/main" id="{29B33F89-B38E-B729-3B73-0F9A267CEC9C}"/>
              </a:ext>
            </a:extLst>
          </p:cNvPr>
          <p:cNvSpPr txBox="1">
            <a:spLocks/>
          </p:cNvSpPr>
          <p:nvPr/>
        </p:nvSpPr>
        <p:spPr>
          <a:xfrm>
            <a:off x="6552069" y="1976924"/>
            <a:ext cx="487835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Arithmetic progression</a:t>
            </a:r>
          </a:p>
        </p:txBody>
      </p:sp>
      <p:grpSp>
        <p:nvGrpSpPr>
          <p:cNvPr id="2" name="グループ化 1">
            <a:extLst>
              <a:ext uri="{FF2B5EF4-FFF2-40B4-BE49-F238E27FC236}">
                <a16:creationId xmlns:a16="http://schemas.microsoft.com/office/drawing/2014/main" id="{66522697-54F3-5B32-E293-C984C6DB6100}"/>
              </a:ext>
            </a:extLst>
          </p:cNvPr>
          <p:cNvGrpSpPr/>
          <p:nvPr/>
        </p:nvGrpSpPr>
        <p:grpSpPr>
          <a:xfrm>
            <a:off x="453203" y="177843"/>
            <a:ext cx="11287227" cy="334477"/>
            <a:chOff x="377697" y="-853694"/>
            <a:chExt cx="11287227" cy="334477"/>
          </a:xfrm>
          <a:solidFill>
            <a:srgbClr val="629299"/>
          </a:solidFill>
        </p:grpSpPr>
        <p:sp>
          <p:nvSpPr>
            <p:cNvPr id="4" name="フリーフォーム 3">
              <a:extLst>
                <a:ext uri="{FF2B5EF4-FFF2-40B4-BE49-F238E27FC236}">
                  <a16:creationId xmlns:a16="http://schemas.microsoft.com/office/drawing/2014/main" id="{402F3AF5-50ED-838E-C088-60D8A20C14AE}"/>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0" name="フリーフォーム 9">
              <a:extLst>
                <a:ext uri="{FF2B5EF4-FFF2-40B4-BE49-F238E27FC236}">
                  <a16:creationId xmlns:a16="http://schemas.microsoft.com/office/drawing/2014/main" id="{E961CA7F-1BD8-849D-CDD8-93228E7DE1F9}"/>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3711146E-F818-536C-008A-CDB45504FC89}"/>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693D9D5D-650C-7F60-8520-6F6E5AA7FF7A}"/>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7" name="フリーフォーム 26">
              <a:extLst>
                <a:ext uri="{FF2B5EF4-FFF2-40B4-BE49-F238E27FC236}">
                  <a16:creationId xmlns:a16="http://schemas.microsoft.com/office/drawing/2014/main" id="{9E9643FB-4EB7-F339-2C63-0AC5AC07090D}"/>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8" name="フリーフォーム 27">
              <a:extLst>
                <a:ext uri="{FF2B5EF4-FFF2-40B4-BE49-F238E27FC236}">
                  <a16:creationId xmlns:a16="http://schemas.microsoft.com/office/drawing/2014/main" id="{07D4D282-DD94-43D6-2948-45A3F7D518B6}"/>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9" name="フリーフォーム 28">
              <a:extLst>
                <a:ext uri="{FF2B5EF4-FFF2-40B4-BE49-F238E27FC236}">
                  <a16:creationId xmlns:a16="http://schemas.microsoft.com/office/drawing/2014/main" id="{AAFBE28A-4D1A-3833-17A9-69A4CF04CE04}"/>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1512892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6EC6D-F047-11ED-569A-AA6ADBAF463E}"/>
            </a:ext>
          </a:extLst>
        </p:cNvPr>
        <p:cNvGrpSpPr/>
        <p:nvPr/>
      </p:nvGrpSpPr>
      <p:grpSpPr>
        <a:xfrm>
          <a:off x="0" y="0"/>
          <a:ext cx="0" cy="0"/>
          <a:chOff x="0" y="0"/>
          <a:chExt cx="0" cy="0"/>
        </a:xfrm>
      </p:grpSpPr>
      <p:sp>
        <p:nvSpPr>
          <p:cNvPr id="3" name="日付プレースホルダー 4">
            <a:extLst>
              <a:ext uri="{FF2B5EF4-FFF2-40B4-BE49-F238E27FC236}">
                <a16:creationId xmlns:a16="http://schemas.microsoft.com/office/drawing/2014/main" id="{48435FA7-3AEF-C643-A187-544A9921E9AA}"/>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8" name="スライド番号プレースホルダー 5">
            <a:extLst>
              <a:ext uri="{FF2B5EF4-FFF2-40B4-BE49-F238E27FC236}">
                <a16:creationId xmlns:a16="http://schemas.microsoft.com/office/drawing/2014/main" id="{3B4588AC-F6A2-A2B5-94EB-5BAE78D064A9}"/>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29</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9" name="フッター プレースホルダー 6">
            <a:extLst>
              <a:ext uri="{FF2B5EF4-FFF2-40B4-BE49-F238E27FC236}">
                <a16:creationId xmlns:a16="http://schemas.microsoft.com/office/drawing/2014/main" id="{233804D2-5C28-7043-4370-A0D6E7869242}"/>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11" name="図 10">
            <a:extLst>
              <a:ext uri="{FF2B5EF4-FFF2-40B4-BE49-F238E27FC236}">
                <a16:creationId xmlns:a16="http://schemas.microsoft.com/office/drawing/2014/main" id="{2D8DC039-7EB0-81F6-E6E6-B3D0E39777FE}"/>
              </a:ext>
            </a:extLst>
          </p:cNvPr>
          <p:cNvPicPr>
            <a:picLocks noChangeAspect="1"/>
          </p:cNvPicPr>
          <p:nvPr/>
        </p:nvPicPr>
        <p:blipFill>
          <a:blip r:embed="rId3"/>
          <a:stretch>
            <a:fillRect/>
          </a:stretch>
        </p:blipFill>
        <p:spPr>
          <a:xfrm>
            <a:off x="3413219" y="1498939"/>
            <a:ext cx="5802485" cy="3631894"/>
          </a:xfrm>
          <a:prstGeom prst="rect">
            <a:avLst/>
          </a:prstGeom>
        </p:spPr>
      </p:pic>
      <p:sp>
        <p:nvSpPr>
          <p:cNvPr id="12" name="円形吹き出し 11">
            <a:extLst>
              <a:ext uri="{FF2B5EF4-FFF2-40B4-BE49-F238E27FC236}">
                <a16:creationId xmlns:a16="http://schemas.microsoft.com/office/drawing/2014/main" id="{F6809A20-ED10-0253-71B4-D9372BE41C61}"/>
              </a:ext>
            </a:extLst>
          </p:cNvPr>
          <p:cNvSpPr/>
          <p:nvPr/>
        </p:nvSpPr>
        <p:spPr>
          <a:xfrm>
            <a:off x="4641528" y="2719453"/>
            <a:ext cx="1834311" cy="740296"/>
          </a:xfrm>
          <a:prstGeom prst="wedgeEllipseCallout">
            <a:avLst>
              <a:gd name="adj1" fmla="val -203"/>
              <a:gd name="adj2" fmla="val 138801"/>
            </a:avLst>
          </a:prstGeom>
          <a:solidFill>
            <a:srgbClr val="FFFFFF"/>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3ABF2D7C-8740-A054-8C95-37EE1FCE8A91}"/>
              </a:ext>
            </a:extLst>
          </p:cNvPr>
          <p:cNvSpPr txBox="1"/>
          <p:nvPr/>
        </p:nvSpPr>
        <p:spPr>
          <a:xfrm rot="10800000" flipV="1">
            <a:off x="4758785" y="2946439"/>
            <a:ext cx="1599796" cy="387286"/>
          </a:xfrm>
          <a:prstGeom prst="rect">
            <a:avLst/>
          </a:prstGeom>
          <a:noFill/>
        </p:spPr>
        <p:txBody>
          <a:bodyPr wrap="square" rtlCol="0">
            <a:spAutoFit/>
          </a:bodyPr>
          <a:lstStyle/>
          <a:p>
            <a:pPr algn="ctr">
              <a:lnSpc>
                <a:spcPts val="232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Cluster 1</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cxnSp>
        <p:nvCxnSpPr>
          <p:cNvPr id="14" name="直線コネクタ 13">
            <a:extLst>
              <a:ext uri="{FF2B5EF4-FFF2-40B4-BE49-F238E27FC236}">
                <a16:creationId xmlns:a16="http://schemas.microsoft.com/office/drawing/2014/main" id="{4016E1A7-1551-8649-7C6C-0E2667C6C46D}"/>
              </a:ext>
            </a:extLst>
          </p:cNvPr>
          <p:cNvCxnSpPr>
            <a:cxnSpLocks/>
          </p:cNvCxnSpPr>
          <p:nvPr/>
        </p:nvCxnSpPr>
        <p:spPr>
          <a:xfrm>
            <a:off x="3487513" y="4262473"/>
            <a:ext cx="5802485" cy="0"/>
          </a:xfrm>
          <a:prstGeom prst="line">
            <a:avLst/>
          </a:prstGeom>
          <a:ln w="57150">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9BDD2FBE-7227-E727-38F0-2BC6EAB718A8}"/>
              </a:ext>
            </a:extLst>
          </p:cNvPr>
          <p:cNvSpPr txBox="1"/>
          <p:nvPr/>
        </p:nvSpPr>
        <p:spPr>
          <a:xfrm rot="10800000" flipV="1">
            <a:off x="720492" y="4045910"/>
            <a:ext cx="2767021" cy="401072"/>
          </a:xfrm>
          <a:prstGeom prst="rect">
            <a:avLst/>
          </a:prstGeom>
          <a:noFill/>
        </p:spPr>
        <p:txBody>
          <a:bodyPr wrap="square" rtlCol="0">
            <a:spAutoFit/>
          </a:bodyPr>
          <a:lstStyle/>
          <a:p>
            <a:pPr algn="ctr">
              <a:lnSpc>
                <a:spcPts val="2320"/>
              </a:lnSpc>
            </a:pPr>
            <a:r>
              <a:rPr lang="en-US" altLang="ja-JP" sz="3000" b="1" dirty="0">
                <a:latin typeface="Arial" panose="020B0604020202020204" pitchFamily="34" charset="0"/>
                <a:ea typeface="Yu Gothic" panose="020B0400000000000000" pitchFamily="34" charset="-128"/>
                <a:cs typeface="Arial" panose="020B0604020202020204" pitchFamily="34" charset="0"/>
              </a:rPr>
              <a:t>Threshold 2</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0</a:t>
            </a:r>
          </a:p>
        </p:txBody>
      </p:sp>
      <p:sp>
        <p:nvSpPr>
          <p:cNvPr id="16" name="コンテンツ プレースホルダー 2">
            <a:extLst>
              <a:ext uri="{FF2B5EF4-FFF2-40B4-BE49-F238E27FC236}">
                <a16:creationId xmlns:a16="http://schemas.microsoft.com/office/drawing/2014/main" id="{7DD0C1AC-10D8-3F5F-622E-1F1FFB2A8625}"/>
              </a:ext>
            </a:extLst>
          </p:cNvPr>
          <p:cNvSpPr txBox="1">
            <a:spLocks/>
          </p:cNvSpPr>
          <p:nvPr/>
        </p:nvSpPr>
        <p:spPr>
          <a:xfrm>
            <a:off x="451556" y="5465476"/>
            <a:ext cx="11288882" cy="661237"/>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The Cluster 1 (at the threshold 20) was further divided into 2</a:t>
            </a:r>
            <a:endParaRPr lang="en" altLang="ja-JP" sz="3000" b="1" u="sng" dirty="0">
              <a:latin typeface="Arial" panose="020B0604020202020204" pitchFamily="34" charset="0"/>
              <a:cs typeface="Arial" panose="020B0604020202020204" pitchFamily="34" charset="0"/>
            </a:endParaRPr>
          </a:p>
        </p:txBody>
      </p:sp>
      <p:cxnSp>
        <p:nvCxnSpPr>
          <p:cNvPr id="27" name="直線コネクタ 26">
            <a:extLst>
              <a:ext uri="{FF2B5EF4-FFF2-40B4-BE49-F238E27FC236}">
                <a16:creationId xmlns:a16="http://schemas.microsoft.com/office/drawing/2014/main" id="{451CD010-6670-CA32-A4F7-7C4D21E2B23F}"/>
              </a:ext>
            </a:extLst>
          </p:cNvPr>
          <p:cNvCxnSpPr>
            <a:cxnSpLocks/>
          </p:cNvCxnSpPr>
          <p:nvPr/>
        </p:nvCxnSpPr>
        <p:spPr>
          <a:xfrm>
            <a:off x="3487513" y="4512295"/>
            <a:ext cx="5802485" cy="0"/>
          </a:xfrm>
          <a:prstGeom prst="line">
            <a:avLst/>
          </a:prstGeom>
          <a:ln w="57150">
            <a:solidFill>
              <a:srgbClr val="629299"/>
            </a:solidFill>
            <a:prstDash val="solid"/>
          </a:ln>
        </p:spPr>
        <p:style>
          <a:lnRef idx="3">
            <a:schemeClr val="dk1"/>
          </a:lnRef>
          <a:fillRef idx="0">
            <a:schemeClr val="dk1"/>
          </a:fillRef>
          <a:effectRef idx="2">
            <a:schemeClr val="dk1"/>
          </a:effectRef>
          <a:fontRef idx="minor">
            <a:schemeClr val="tx1"/>
          </a:fontRef>
        </p:style>
      </p:cxnSp>
      <p:sp>
        <p:nvSpPr>
          <p:cNvPr id="39" name="テキスト ボックス 38">
            <a:extLst>
              <a:ext uri="{FF2B5EF4-FFF2-40B4-BE49-F238E27FC236}">
                <a16:creationId xmlns:a16="http://schemas.microsoft.com/office/drawing/2014/main" id="{64E496FC-0698-B928-B901-CBA5FE1ECD0D}"/>
              </a:ext>
            </a:extLst>
          </p:cNvPr>
          <p:cNvSpPr txBox="1"/>
          <p:nvPr/>
        </p:nvSpPr>
        <p:spPr>
          <a:xfrm rot="10800000" flipV="1">
            <a:off x="720492" y="4413768"/>
            <a:ext cx="2767021" cy="401072"/>
          </a:xfrm>
          <a:prstGeom prst="rect">
            <a:avLst/>
          </a:prstGeom>
          <a:noFill/>
        </p:spPr>
        <p:txBody>
          <a:bodyPr wrap="square" rtlCol="0">
            <a:spAutoFit/>
          </a:bodyPr>
          <a:lstStyle/>
          <a:p>
            <a:pPr algn="ctr">
              <a:lnSpc>
                <a:spcPts val="2320"/>
              </a:lnSpc>
            </a:pP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Threshold 12</a:t>
            </a:r>
            <a:endParaRPr kumimoji="1"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45" name="円形吹き出し 44">
            <a:extLst>
              <a:ext uri="{FF2B5EF4-FFF2-40B4-BE49-F238E27FC236}">
                <a16:creationId xmlns:a16="http://schemas.microsoft.com/office/drawing/2014/main" id="{96F24178-F9F9-6B5E-1F36-11374905D376}"/>
              </a:ext>
            </a:extLst>
          </p:cNvPr>
          <p:cNvSpPr/>
          <p:nvPr/>
        </p:nvSpPr>
        <p:spPr>
          <a:xfrm>
            <a:off x="6358581" y="3067511"/>
            <a:ext cx="2501504" cy="865175"/>
          </a:xfrm>
          <a:prstGeom prst="wedgeEllipseCallout">
            <a:avLst>
              <a:gd name="adj1" fmla="val -49974"/>
              <a:gd name="adj2" fmla="val 105147"/>
            </a:avLst>
          </a:prstGeom>
          <a:solidFill>
            <a:srgbClr val="FFFFFF"/>
          </a:solidFill>
          <a:ln w="57150">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8072C9DC-75A9-3906-1DE5-5F247ECD9885}"/>
              </a:ext>
            </a:extLst>
          </p:cNvPr>
          <p:cNvSpPr txBox="1"/>
          <p:nvPr/>
        </p:nvSpPr>
        <p:spPr>
          <a:xfrm rot="10800000" flipV="1">
            <a:off x="6474678" y="3364343"/>
            <a:ext cx="2316526" cy="387286"/>
          </a:xfrm>
          <a:prstGeom prst="rect">
            <a:avLst/>
          </a:prstGeom>
          <a:noFill/>
        </p:spPr>
        <p:txBody>
          <a:bodyPr wrap="square" rtlCol="0">
            <a:spAutoFit/>
          </a:bodyPr>
          <a:lstStyle/>
          <a:p>
            <a:pPr algn="ctr">
              <a:lnSpc>
                <a:spcPts val="2320"/>
              </a:lnSpc>
            </a:pPr>
            <a:r>
              <a:rPr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rPr>
              <a:t>Sub-Cluster 2</a:t>
            </a:r>
            <a:endParaRPr kumimoji="1"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47" name="円形吹き出し 46">
            <a:extLst>
              <a:ext uri="{FF2B5EF4-FFF2-40B4-BE49-F238E27FC236}">
                <a16:creationId xmlns:a16="http://schemas.microsoft.com/office/drawing/2014/main" id="{808C7C60-F8EB-3B0E-9189-1591862DFF4C}"/>
              </a:ext>
            </a:extLst>
          </p:cNvPr>
          <p:cNvSpPr/>
          <p:nvPr/>
        </p:nvSpPr>
        <p:spPr>
          <a:xfrm>
            <a:off x="2266444" y="3068460"/>
            <a:ext cx="2501504" cy="865175"/>
          </a:xfrm>
          <a:prstGeom prst="wedgeEllipseCallout">
            <a:avLst>
              <a:gd name="adj1" fmla="val 50984"/>
              <a:gd name="adj2" fmla="val 110180"/>
            </a:avLst>
          </a:prstGeom>
          <a:solidFill>
            <a:srgbClr val="FFFFFF"/>
          </a:solidFill>
          <a:ln w="57150">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CE879DD8-0102-418C-5733-8733EA1C18C4}"/>
              </a:ext>
            </a:extLst>
          </p:cNvPr>
          <p:cNvSpPr txBox="1"/>
          <p:nvPr/>
        </p:nvSpPr>
        <p:spPr>
          <a:xfrm rot="10800000" flipV="1">
            <a:off x="2382541" y="3365292"/>
            <a:ext cx="2316526" cy="387286"/>
          </a:xfrm>
          <a:prstGeom prst="rect">
            <a:avLst/>
          </a:prstGeom>
          <a:noFill/>
        </p:spPr>
        <p:txBody>
          <a:bodyPr wrap="square" rtlCol="0">
            <a:spAutoFit/>
          </a:bodyPr>
          <a:lstStyle/>
          <a:p>
            <a:pPr algn="ctr">
              <a:lnSpc>
                <a:spcPts val="2320"/>
              </a:lnSpc>
            </a:pPr>
            <a:r>
              <a:rPr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rPr>
              <a:t>Sub-Cluster 1</a:t>
            </a:r>
            <a:endParaRPr kumimoji="1"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49" name="正方形/長方形 48">
            <a:extLst>
              <a:ext uri="{FF2B5EF4-FFF2-40B4-BE49-F238E27FC236}">
                <a16:creationId xmlns:a16="http://schemas.microsoft.com/office/drawing/2014/main" id="{54AC0245-FA3B-DA08-2C81-A1FCF0BC6FB0}"/>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タイトル 1">
            <a:extLst>
              <a:ext uri="{FF2B5EF4-FFF2-40B4-BE49-F238E27FC236}">
                <a16:creationId xmlns:a16="http://schemas.microsoft.com/office/drawing/2014/main" id="{2BB68DD6-7C96-F28C-8BC2-0F6A5155CCF7}"/>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6-2. The dendrogram of Task 35 ②</a:t>
            </a:r>
          </a:p>
        </p:txBody>
      </p:sp>
      <p:grpSp>
        <p:nvGrpSpPr>
          <p:cNvPr id="2" name="グループ化 1">
            <a:extLst>
              <a:ext uri="{FF2B5EF4-FFF2-40B4-BE49-F238E27FC236}">
                <a16:creationId xmlns:a16="http://schemas.microsoft.com/office/drawing/2014/main" id="{9094224F-6578-E71E-FE0B-3B1A53F03162}"/>
              </a:ext>
            </a:extLst>
          </p:cNvPr>
          <p:cNvGrpSpPr/>
          <p:nvPr/>
        </p:nvGrpSpPr>
        <p:grpSpPr>
          <a:xfrm>
            <a:off x="453203" y="177843"/>
            <a:ext cx="11287227" cy="334477"/>
            <a:chOff x="377697" y="-853694"/>
            <a:chExt cx="11287227" cy="334477"/>
          </a:xfrm>
          <a:solidFill>
            <a:srgbClr val="629299"/>
          </a:solidFill>
        </p:grpSpPr>
        <p:sp>
          <p:nvSpPr>
            <p:cNvPr id="4" name="フリーフォーム 3">
              <a:extLst>
                <a:ext uri="{FF2B5EF4-FFF2-40B4-BE49-F238E27FC236}">
                  <a16:creationId xmlns:a16="http://schemas.microsoft.com/office/drawing/2014/main" id="{8AD373D3-CBE5-C1D7-01B3-B1AA6EC061F5}"/>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 name="フリーフォーム 4">
              <a:extLst>
                <a:ext uri="{FF2B5EF4-FFF2-40B4-BE49-F238E27FC236}">
                  <a16:creationId xmlns:a16="http://schemas.microsoft.com/office/drawing/2014/main" id="{1D17DB0B-3D41-ECEA-D7B1-13D01DC744D6}"/>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 name="フリーフォーム 5">
              <a:extLst>
                <a:ext uri="{FF2B5EF4-FFF2-40B4-BE49-F238E27FC236}">
                  <a16:creationId xmlns:a16="http://schemas.microsoft.com/office/drawing/2014/main" id="{3E49D469-E868-A20C-E15B-3950A6958100}"/>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12E4C13D-25DF-57A5-F4F9-75430F43D340}"/>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0" name="フリーフォーム 9">
              <a:extLst>
                <a:ext uri="{FF2B5EF4-FFF2-40B4-BE49-F238E27FC236}">
                  <a16:creationId xmlns:a16="http://schemas.microsoft.com/office/drawing/2014/main" id="{A5F969A5-6E4E-6721-3D9E-6C7863DF9F57}"/>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7" name="フリーフォーム 16">
              <a:extLst>
                <a:ext uri="{FF2B5EF4-FFF2-40B4-BE49-F238E27FC236}">
                  <a16:creationId xmlns:a16="http://schemas.microsoft.com/office/drawing/2014/main" id="{ECBAAF1C-1394-1333-F1CB-2D3E2DA579FD}"/>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8" name="フリーフォーム 17">
              <a:extLst>
                <a:ext uri="{FF2B5EF4-FFF2-40B4-BE49-F238E27FC236}">
                  <a16:creationId xmlns:a16="http://schemas.microsoft.com/office/drawing/2014/main" id="{EA75F5CD-A65B-3DB8-C470-32D5C5B2668F}"/>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178536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4A05C-7597-3E08-06DB-A1E553DEAED3}"/>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E1A21246-66C6-8795-83D1-6759FE7ED74F}"/>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33E66932-D1F3-B2FA-B764-881850B35EED}"/>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1-1. Background</a:t>
            </a:r>
          </a:p>
        </p:txBody>
      </p:sp>
      <p:sp>
        <p:nvSpPr>
          <p:cNvPr id="29" name="日付プレースホルダー 4">
            <a:extLst>
              <a:ext uri="{FF2B5EF4-FFF2-40B4-BE49-F238E27FC236}">
                <a16:creationId xmlns:a16="http://schemas.microsoft.com/office/drawing/2014/main" id="{18FC40C4-68BA-C6BA-A5B9-90D7631427E0}"/>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2FF37C1A-CE98-46EA-CF93-BBED636F3628}"/>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C969DECE-A610-F7DF-11CB-B215A1982ED8}"/>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6" name="コンテンツ プレースホルダー 2">
            <a:extLst>
              <a:ext uri="{FF2B5EF4-FFF2-40B4-BE49-F238E27FC236}">
                <a16:creationId xmlns:a16="http://schemas.microsoft.com/office/drawing/2014/main" id="{A18FD298-6F7F-D7AB-C856-8887909773BF}"/>
              </a:ext>
            </a:extLst>
          </p:cNvPr>
          <p:cNvSpPr txBox="1">
            <a:spLocks/>
          </p:cNvSpPr>
          <p:nvPr/>
        </p:nvSpPr>
        <p:spPr>
          <a:xfrm>
            <a:off x="451556" y="1582695"/>
            <a:ext cx="11288882" cy="628690"/>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Growing need for learning support in programming</a:t>
            </a:r>
            <a:r>
              <a:rPr lang="en-US" altLang="ja-JP" sz="3000" b="1" dirty="0">
                <a:latin typeface="Arial" panose="020B0604020202020204" pitchFamily="34" charset="0"/>
                <a:cs typeface="Arial" panose="020B0604020202020204" pitchFamily="34" charset="0"/>
              </a:rPr>
              <a:t> exercise</a:t>
            </a:r>
          </a:p>
        </p:txBody>
      </p:sp>
      <p:pic>
        <p:nvPicPr>
          <p:cNvPr id="7" name="図 6">
            <a:extLst>
              <a:ext uri="{FF2B5EF4-FFF2-40B4-BE49-F238E27FC236}">
                <a16:creationId xmlns:a16="http://schemas.microsoft.com/office/drawing/2014/main" id="{44B87935-E302-7423-AC8A-8C18AA6B8FB4}"/>
              </a:ext>
            </a:extLst>
          </p:cNvPr>
          <p:cNvPicPr>
            <a:picLocks noChangeAspect="1"/>
          </p:cNvPicPr>
          <p:nvPr/>
        </p:nvPicPr>
        <p:blipFill>
          <a:blip r:embed="rId3"/>
          <a:stretch>
            <a:fillRect/>
          </a:stretch>
        </p:blipFill>
        <p:spPr>
          <a:xfrm>
            <a:off x="3103750" y="2500856"/>
            <a:ext cx="1067024" cy="1489676"/>
          </a:xfrm>
          <a:prstGeom prst="rect">
            <a:avLst/>
          </a:prstGeom>
        </p:spPr>
      </p:pic>
      <p:pic>
        <p:nvPicPr>
          <p:cNvPr id="8" name="図 7">
            <a:extLst>
              <a:ext uri="{FF2B5EF4-FFF2-40B4-BE49-F238E27FC236}">
                <a16:creationId xmlns:a16="http://schemas.microsoft.com/office/drawing/2014/main" id="{0B73447A-F256-8DF8-F5B8-96CFC2388B02}"/>
              </a:ext>
            </a:extLst>
          </p:cNvPr>
          <p:cNvPicPr>
            <a:picLocks noChangeAspect="1"/>
          </p:cNvPicPr>
          <p:nvPr/>
        </p:nvPicPr>
        <p:blipFill>
          <a:blip r:embed="rId4"/>
          <a:stretch>
            <a:fillRect/>
          </a:stretch>
        </p:blipFill>
        <p:spPr>
          <a:xfrm>
            <a:off x="6095992" y="2965373"/>
            <a:ext cx="1222747" cy="1025160"/>
          </a:xfrm>
          <a:prstGeom prst="rect">
            <a:avLst/>
          </a:prstGeom>
        </p:spPr>
      </p:pic>
      <p:pic>
        <p:nvPicPr>
          <p:cNvPr id="12" name="図 11">
            <a:extLst>
              <a:ext uri="{FF2B5EF4-FFF2-40B4-BE49-F238E27FC236}">
                <a16:creationId xmlns:a16="http://schemas.microsoft.com/office/drawing/2014/main" id="{F22FC010-8059-681B-4117-298D9C4AA66F}"/>
              </a:ext>
            </a:extLst>
          </p:cNvPr>
          <p:cNvPicPr>
            <a:picLocks noChangeAspect="1"/>
          </p:cNvPicPr>
          <p:nvPr/>
        </p:nvPicPr>
        <p:blipFill>
          <a:blip r:embed="rId4"/>
          <a:stretch>
            <a:fillRect/>
          </a:stretch>
        </p:blipFill>
        <p:spPr>
          <a:xfrm>
            <a:off x="7409854" y="2965373"/>
            <a:ext cx="1222747" cy="1025160"/>
          </a:xfrm>
          <a:prstGeom prst="rect">
            <a:avLst/>
          </a:prstGeom>
        </p:spPr>
      </p:pic>
      <p:pic>
        <p:nvPicPr>
          <p:cNvPr id="13" name="図 12">
            <a:extLst>
              <a:ext uri="{FF2B5EF4-FFF2-40B4-BE49-F238E27FC236}">
                <a16:creationId xmlns:a16="http://schemas.microsoft.com/office/drawing/2014/main" id="{B35A8E6F-755C-77AB-426D-D5DB1BF71CD0}"/>
              </a:ext>
            </a:extLst>
          </p:cNvPr>
          <p:cNvPicPr>
            <a:picLocks noChangeAspect="1"/>
          </p:cNvPicPr>
          <p:nvPr/>
        </p:nvPicPr>
        <p:blipFill>
          <a:blip r:embed="rId4"/>
          <a:stretch>
            <a:fillRect/>
          </a:stretch>
        </p:blipFill>
        <p:spPr>
          <a:xfrm>
            <a:off x="8723716" y="2965372"/>
            <a:ext cx="1222747" cy="1025160"/>
          </a:xfrm>
          <a:prstGeom prst="rect">
            <a:avLst/>
          </a:prstGeom>
        </p:spPr>
      </p:pic>
      <p:sp>
        <p:nvSpPr>
          <p:cNvPr id="14" name="正方形/長方形 13">
            <a:extLst>
              <a:ext uri="{FF2B5EF4-FFF2-40B4-BE49-F238E27FC236}">
                <a16:creationId xmlns:a16="http://schemas.microsoft.com/office/drawing/2014/main" id="{BDE54666-A41D-F99A-01D0-7E5013E2BEB0}"/>
              </a:ext>
            </a:extLst>
          </p:cNvPr>
          <p:cNvSpPr/>
          <p:nvPr/>
        </p:nvSpPr>
        <p:spPr>
          <a:xfrm>
            <a:off x="451557" y="4646615"/>
            <a:ext cx="11288882" cy="1456010"/>
          </a:xfrm>
          <a:prstGeom prst="rect">
            <a:avLst/>
          </a:prstGeom>
          <a:noFill/>
          <a:ln w="5715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1804C526-7213-97C1-BE32-C3606CC1F0A1}"/>
              </a:ext>
            </a:extLst>
          </p:cNvPr>
          <p:cNvSpPr txBox="1">
            <a:spLocks/>
          </p:cNvSpPr>
          <p:nvPr/>
        </p:nvSpPr>
        <p:spPr>
          <a:xfrm>
            <a:off x="521044" y="4941468"/>
            <a:ext cx="11219393" cy="1090640"/>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 altLang="ja-JP" sz="3000" b="1" dirty="0">
                <a:latin typeface="Arial" panose="020B0604020202020204" pitchFamily="34" charset="0"/>
                <a:cs typeface="Arial" panose="020B0604020202020204" pitchFamily="34" charset="0"/>
              </a:rPr>
              <a:t>         	</a:t>
            </a:r>
            <a:r>
              <a:rPr lang="en-US" altLang="ja-JP" sz="2500" b="1" dirty="0">
                <a:latin typeface="Arial" panose="020B0604020202020204" pitchFamily="34" charset="0"/>
                <a:cs typeface="Arial" panose="020B0604020202020204" pitchFamily="34" charset="0"/>
              </a:rPr>
              <a:t>•  </a:t>
            </a:r>
            <a:r>
              <a:rPr lang="en" altLang="ja-JP" sz="2500" b="1" dirty="0">
                <a:latin typeface="Arial" panose="020B0604020202020204" pitchFamily="34" charset="0"/>
                <a:cs typeface="Arial" panose="020B0604020202020204" pitchFamily="34" charset="0"/>
              </a:rPr>
              <a:t>Grammar errors (compilation errors)</a:t>
            </a:r>
          </a:p>
          <a:p>
            <a:pPr algn="l"/>
            <a:r>
              <a:rPr lang="en-US" altLang="ja-JP" sz="2500" b="1" dirty="0">
                <a:latin typeface="Arial" panose="020B0604020202020204" pitchFamily="34" charset="0"/>
                <a:cs typeface="Arial" panose="020B0604020202020204" pitchFamily="34" charset="0"/>
              </a:rPr>
              <a:t>		•  </a:t>
            </a:r>
            <a:r>
              <a:rPr lang="en" altLang="ja-JP" sz="2500" b="1" dirty="0">
                <a:latin typeface="Arial" panose="020B0604020202020204" pitchFamily="34" charset="0"/>
                <a:cs typeface="Arial" panose="020B0604020202020204" pitchFamily="34" charset="0"/>
              </a:rPr>
              <a:t>Logic errors (not expressed as compilation errors)</a:t>
            </a:r>
          </a:p>
        </p:txBody>
      </p:sp>
      <p:sp>
        <p:nvSpPr>
          <p:cNvPr id="18" name="テキスト ボックス 17">
            <a:extLst>
              <a:ext uri="{FF2B5EF4-FFF2-40B4-BE49-F238E27FC236}">
                <a16:creationId xmlns:a16="http://schemas.microsoft.com/office/drawing/2014/main" id="{F0BCFA6D-5F4E-855F-0C70-A070B50BEC3F}"/>
              </a:ext>
            </a:extLst>
          </p:cNvPr>
          <p:cNvSpPr txBox="1"/>
          <p:nvPr/>
        </p:nvSpPr>
        <p:spPr>
          <a:xfrm>
            <a:off x="2605132" y="4345032"/>
            <a:ext cx="6981719" cy="553998"/>
          </a:xfrm>
          <a:prstGeom prst="rect">
            <a:avLst/>
          </a:prstGeom>
          <a:solidFill>
            <a:schemeClr val="bg1"/>
          </a:solidFill>
        </p:spPr>
        <p:txBody>
          <a:bodyPr wrap="none" rtlCol="0">
            <a:spAutoFit/>
          </a:bodyPr>
          <a:lstStyle/>
          <a:p>
            <a:pPr algn="ctr"/>
            <a:r>
              <a:rPr lang="en-US" altLang="ja-JP" sz="3000" b="1" dirty="0">
                <a:solidFill>
                  <a:srgbClr val="629299"/>
                </a:solidFill>
                <a:latin typeface="Yu Gothic" panose="020B0400000000000000" pitchFamily="34" charset="-128"/>
                <a:ea typeface="Yu Gothic" panose="020B0400000000000000" pitchFamily="34" charset="-128"/>
              </a:rPr>
              <a:t>  </a:t>
            </a:r>
            <a:r>
              <a:rPr lang="en" altLang="ja-JP" sz="3000" b="1" dirty="0">
                <a:solidFill>
                  <a:srgbClr val="629299"/>
                </a:solidFill>
                <a:latin typeface="Arial" panose="020B0604020202020204" pitchFamily="34" charset="0"/>
                <a:cs typeface="Arial" panose="020B0604020202020204" pitchFamily="34" charset="0"/>
              </a:rPr>
              <a:t>Two types of errors in programming</a:t>
            </a:r>
          </a:p>
        </p:txBody>
      </p:sp>
      <p:grpSp>
        <p:nvGrpSpPr>
          <p:cNvPr id="21" name="グループ化 20">
            <a:extLst>
              <a:ext uri="{FF2B5EF4-FFF2-40B4-BE49-F238E27FC236}">
                <a16:creationId xmlns:a16="http://schemas.microsoft.com/office/drawing/2014/main" id="{76076756-FD57-348E-10E9-587090CEFADD}"/>
              </a:ext>
            </a:extLst>
          </p:cNvPr>
          <p:cNvGrpSpPr/>
          <p:nvPr/>
        </p:nvGrpSpPr>
        <p:grpSpPr>
          <a:xfrm>
            <a:off x="453203" y="177843"/>
            <a:ext cx="11287227" cy="334477"/>
            <a:chOff x="377697" y="-853694"/>
            <a:chExt cx="11287227" cy="334477"/>
          </a:xfrm>
          <a:solidFill>
            <a:srgbClr val="629299"/>
          </a:solidFill>
        </p:grpSpPr>
        <p:sp>
          <p:nvSpPr>
            <p:cNvPr id="28" name="フリーフォーム 27">
              <a:extLst>
                <a:ext uri="{FF2B5EF4-FFF2-40B4-BE49-F238E27FC236}">
                  <a16:creationId xmlns:a16="http://schemas.microsoft.com/office/drawing/2014/main" id="{5B46DE7E-EEC7-B504-312F-86A5FB15A115}"/>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2" name="フリーフォーム 31">
              <a:extLst>
                <a:ext uri="{FF2B5EF4-FFF2-40B4-BE49-F238E27FC236}">
                  <a16:creationId xmlns:a16="http://schemas.microsoft.com/office/drawing/2014/main" id="{9078A61C-C468-FB4E-CB42-C06BCA77361B}"/>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3" name="フリーフォーム 32">
              <a:extLst>
                <a:ext uri="{FF2B5EF4-FFF2-40B4-BE49-F238E27FC236}">
                  <a16:creationId xmlns:a16="http://schemas.microsoft.com/office/drawing/2014/main" id="{DF038E87-D10A-03B2-087C-EA970415D7B8}"/>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4" name="フリーフォーム 33">
              <a:extLst>
                <a:ext uri="{FF2B5EF4-FFF2-40B4-BE49-F238E27FC236}">
                  <a16:creationId xmlns:a16="http://schemas.microsoft.com/office/drawing/2014/main" id="{9E139FAB-0E1A-983C-2DBA-03556E3AD87E}"/>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5" name="フリーフォーム 34">
              <a:extLst>
                <a:ext uri="{FF2B5EF4-FFF2-40B4-BE49-F238E27FC236}">
                  <a16:creationId xmlns:a16="http://schemas.microsoft.com/office/drawing/2014/main" id="{64AD546F-6E45-8360-C115-386363F2997D}"/>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6" name="フリーフォーム 35">
              <a:extLst>
                <a:ext uri="{FF2B5EF4-FFF2-40B4-BE49-F238E27FC236}">
                  <a16:creationId xmlns:a16="http://schemas.microsoft.com/office/drawing/2014/main" id="{6F1C1DE7-075A-A0B1-23B0-7CD3A4E7BC81}"/>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7" name="フリーフォーム 36">
              <a:extLst>
                <a:ext uri="{FF2B5EF4-FFF2-40B4-BE49-F238E27FC236}">
                  <a16:creationId xmlns:a16="http://schemas.microsoft.com/office/drawing/2014/main" id="{FF8B77CA-D38B-539C-1557-AEE36620C3A6}"/>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775695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A9A07-CD9A-A023-D94F-18310C062BA7}"/>
            </a:ext>
          </a:extLst>
        </p:cNvPr>
        <p:cNvGrpSpPr/>
        <p:nvPr/>
      </p:nvGrpSpPr>
      <p:grpSpPr>
        <a:xfrm>
          <a:off x="0" y="0"/>
          <a:ext cx="0" cy="0"/>
          <a:chOff x="0" y="0"/>
          <a:chExt cx="0" cy="0"/>
        </a:xfrm>
      </p:grpSpPr>
      <p:sp>
        <p:nvSpPr>
          <p:cNvPr id="42" name="コンテンツ プレースホルダー 2">
            <a:extLst>
              <a:ext uri="{FF2B5EF4-FFF2-40B4-BE49-F238E27FC236}">
                <a16:creationId xmlns:a16="http://schemas.microsoft.com/office/drawing/2014/main" id="{FFFB497A-87E9-62B8-A7D6-656EB506B26D}"/>
              </a:ext>
            </a:extLst>
          </p:cNvPr>
          <p:cNvSpPr txBox="1">
            <a:spLocks/>
          </p:cNvSpPr>
          <p:nvPr/>
        </p:nvSpPr>
        <p:spPr>
          <a:xfrm>
            <a:off x="7343633" y="2691815"/>
            <a:ext cx="3464732" cy="4522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3000" b="1" dirty="0">
                <a:latin typeface="Yu Gothic" panose="020B0400000000000000" pitchFamily="34" charset="-128"/>
                <a:ea typeface="Yu Gothic" panose="020B0400000000000000" pitchFamily="34" charset="-128"/>
              </a:rPr>
              <a:t>if(           ){  …  }</a:t>
            </a:r>
          </a:p>
        </p:txBody>
      </p:sp>
      <p:sp>
        <p:nvSpPr>
          <p:cNvPr id="46" name="コンテンツ プレースホルダー 2">
            <a:extLst>
              <a:ext uri="{FF2B5EF4-FFF2-40B4-BE49-F238E27FC236}">
                <a16:creationId xmlns:a16="http://schemas.microsoft.com/office/drawing/2014/main" id="{078CE15B-5C95-87AA-8FEA-86E79BD7F502}"/>
              </a:ext>
            </a:extLst>
          </p:cNvPr>
          <p:cNvSpPr txBox="1">
            <a:spLocks/>
          </p:cNvSpPr>
          <p:nvPr/>
        </p:nvSpPr>
        <p:spPr>
          <a:xfrm>
            <a:off x="7578155" y="4621236"/>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3000" b="1" dirty="0">
                <a:latin typeface="Yu Gothic" panose="020B0400000000000000" pitchFamily="34" charset="-128"/>
                <a:ea typeface="Yu Gothic" panose="020B0400000000000000" pitchFamily="34" charset="-128"/>
              </a:rPr>
              <a:t>if(  …  ){</a:t>
            </a:r>
            <a:r>
              <a:rPr lang="ja-JP" altLang="en-US" sz="3000" b="1">
                <a:latin typeface="Yu Gothic" panose="020B0400000000000000" pitchFamily="34" charset="-128"/>
                <a:ea typeface="Yu Gothic" panose="020B0400000000000000" pitchFamily="34" charset="-128"/>
              </a:rPr>
              <a:t>　</a:t>
            </a:r>
            <a:r>
              <a:rPr lang="en-US" altLang="ja-JP" sz="3000" b="1" dirty="0">
                <a:latin typeface="Yu Gothic" panose="020B0400000000000000" pitchFamily="34" charset="-128"/>
                <a:ea typeface="Yu Gothic" panose="020B0400000000000000" pitchFamily="34" charset="-128"/>
              </a:rPr>
              <a:t>      }</a:t>
            </a:r>
          </a:p>
        </p:txBody>
      </p:sp>
      <p:sp>
        <p:nvSpPr>
          <p:cNvPr id="47" name="乗算記号 46">
            <a:extLst>
              <a:ext uri="{FF2B5EF4-FFF2-40B4-BE49-F238E27FC236}">
                <a16:creationId xmlns:a16="http://schemas.microsoft.com/office/drawing/2014/main" id="{85E00147-A64B-B182-1596-7CB1C163E71B}"/>
              </a:ext>
            </a:extLst>
          </p:cNvPr>
          <p:cNvSpPr/>
          <p:nvPr/>
        </p:nvSpPr>
        <p:spPr>
          <a:xfrm>
            <a:off x="8319769" y="2488454"/>
            <a:ext cx="649486" cy="649486"/>
          </a:xfrm>
          <a:prstGeom prst="mathMultiply">
            <a:avLst>
              <a:gd name="adj1" fmla="val 11020"/>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F91D8002-88F2-F393-594C-82EA95439370}"/>
              </a:ext>
            </a:extLst>
          </p:cNvPr>
          <p:cNvSpPr/>
          <p:nvPr/>
        </p:nvSpPr>
        <p:spPr>
          <a:xfrm>
            <a:off x="452702" y="2641867"/>
            <a:ext cx="5066565" cy="157341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83AFDDCF-3E56-E29F-7822-9EBAF7BAD8C8}"/>
              </a:ext>
            </a:extLst>
          </p:cNvPr>
          <p:cNvSpPr txBox="1"/>
          <p:nvPr/>
        </p:nvSpPr>
        <p:spPr>
          <a:xfrm>
            <a:off x="970047" y="2338336"/>
            <a:ext cx="4031873" cy="553998"/>
          </a:xfrm>
          <a:prstGeom prst="rect">
            <a:avLst/>
          </a:prstGeom>
          <a:solidFill>
            <a:schemeClr val="bg1"/>
          </a:solidFill>
        </p:spPr>
        <p:txBody>
          <a:bodyPr wrap="none" rtlCol="0">
            <a:spAutoFit/>
          </a:bodyPr>
          <a:lstStyle/>
          <a:p>
            <a:pPr algn="ctr"/>
            <a:r>
              <a:rPr lang="en-US" altLang="ja-JP" sz="3000" b="1" dirty="0">
                <a:latin typeface="Arial" panose="020B0604020202020204" pitchFamily="34" charset="0"/>
                <a:ea typeface="Yu Gothic" panose="020B0400000000000000" pitchFamily="34" charset="-128"/>
                <a:cs typeface="Arial" panose="020B0604020202020204" pitchFamily="34" charset="0"/>
              </a:rPr>
              <a:t>  Cluster 1</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 (value 20) </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61" name="右矢印 60">
            <a:extLst>
              <a:ext uri="{FF2B5EF4-FFF2-40B4-BE49-F238E27FC236}">
                <a16:creationId xmlns:a16="http://schemas.microsoft.com/office/drawing/2014/main" id="{43DC02DD-F3FA-C0D1-C77A-2CEB1FCA5038}"/>
              </a:ext>
            </a:extLst>
          </p:cNvPr>
          <p:cNvSpPr/>
          <p:nvPr/>
        </p:nvSpPr>
        <p:spPr>
          <a:xfrm>
            <a:off x="5913168" y="3143843"/>
            <a:ext cx="321327" cy="533600"/>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90FAF3DF-0D14-29CB-BB64-F276040F6F83}"/>
              </a:ext>
            </a:extLst>
          </p:cNvPr>
          <p:cNvSpPr/>
          <p:nvPr/>
        </p:nvSpPr>
        <p:spPr>
          <a:xfrm>
            <a:off x="6542721" y="1684523"/>
            <a:ext cx="5201953" cy="1573411"/>
          </a:xfrm>
          <a:prstGeom prst="rect">
            <a:avLst/>
          </a:prstGeom>
          <a:noFill/>
          <a:ln w="5715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3971513-D282-4AED-3525-32D92203F92D}"/>
              </a:ext>
            </a:extLst>
          </p:cNvPr>
          <p:cNvSpPr txBox="1"/>
          <p:nvPr/>
        </p:nvSpPr>
        <p:spPr>
          <a:xfrm>
            <a:off x="6770251" y="1398293"/>
            <a:ext cx="4746891" cy="553998"/>
          </a:xfrm>
          <a:prstGeom prst="rect">
            <a:avLst/>
          </a:prstGeom>
          <a:solidFill>
            <a:schemeClr val="bg1"/>
          </a:solidFill>
        </p:spPr>
        <p:txBody>
          <a:bodyPr wrap="square" rtlCol="0">
            <a:spAutoFit/>
          </a:bodyPr>
          <a:lstStyle/>
          <a:p>
            <a:pPr algn="ct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Sub-Cluster 1</a:t>
            </a:r>
            <a:r>
              <a:rPr kumimoji="1"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(value 12) </a:t>
            </a:r>
            <a:endParaRPr kumimoji="1" lang="ja-JP" altLang="en-US" sz="30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75" name="正方形/長方形 74">
            <a:extLst>
              <a:ext uri="{FF2B5EF4-FFF2-40B4-BE49-F238E27FC236}">
                <a16:creationId xmlns:a16="http://schemas.microsoft.com/office/drawing/2014/main" id="{4AB74B5A-34F4-772A-09A9-F4B959087518}"/>
              </a:ext>
            </a:extLst>
          </p:cNvPr>
          <p:cNvSpPr/>
          <p:nvPr/>
        </p:nvSpPr>
        <p:spPr>
          <a:xfrm>
            <a:off x="6542721" y="3625008"/>
            <a:ext cx="5201953" cy="1573411"/>
          </a:xfrm>
          <a:prstGeom prst="rect">
            <a:avLst/>
          </a:prstGeom>
          <a:noFill/>
          <a:ln w="5715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C78AD670-473C-B4B6-DBF9-785CACCF8651}"/>
              </a:ext>
            </a:extLst>
          </p:cNvPr>
          <p:cNvSpPr txBox="1"/>
          <p:nvPr/>
        </p:nvSpPr>
        <p:spPr>
          <a:xfrm>
            <a:off x="6770250" y="3321477"/>
            <a:ext cx="4746891" cy="553998"/>
          </a:xfrm>
          <a:prstGeom prst="rect">
            <a:avLst/>
          </a:prstGeom>
          <a:solidFill>
            <a:schemeClr val="bg1"/>
          </a:solidFill>
        </p:spPr>
        <p:txBody>
          <a:bodyPr wrap="square" rtlCol="0">
            <a:spAutoFit/>
          </a:bodyPr>
          <a:lstStyle/>
          <a:p>
            <a:pPr algn="ct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Sub-Cluster 2</a:t>
            </a:r>
            <a:r>
              <a:rPr kumimoji="1"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(value 12) </a:t>
            </a:r>
            <a:endParaRPr kumimoji="1" lang="ja-JP" altLang="en-US" sz="30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3" name="日付プレースホルダー 4">
            <a:extLst>
              <a:ext uri="{FF2B5EF4-FFF2-40B4-BE49-F238E27FC236}">
                <a16:creationId xmlns:a16="http://schemas.microsoft.com/office/drawing/2014/main" id="{FA71084B-A12C-FAA5-6B1D-D221F207A1BD}"/>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5" name="スライド番号プレースホルダー 5">
            <a:extLst>
              <a:ext uri="{FF2B5EF4-FFF2-40B4-BE49-F238E27FC236}">
                <a16:creationId xmlns:a16="http://schemas.microsoft.com/office/drawing/2014/main" id="{29F6DB15-12ED-C0C2-C97A-74BB14969093}"/>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30</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6" name="フッター プレースホルダー 6">
            <a:extLst>
              <a:ext uri="{FF2B5EF4-FFF2-40B4-BE49-F238E27FC236}">
                <a16:creationId xmlns:a16="http://schemas.microsoft.com/office/drawing/2014/main" id="{337E56F2-5965-A813-095E-472B893E1CF9}"/>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8" name="正方形/長方形 7">
            <a:extLst>
              <a:ext uri="{FF2B5EF4-FFF2-40B4-BE49-F238E27FC236}">
                <a16:creationId xmlns:a16="http://schemas.microsoft.com/office/drawing/2014/main" id="{E90A31FF-BF8E-3538-0110-399C11F7E401}"/>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a:extLst>
              <a:ext uri="{FF2B5EF4-FFF2-40B4-BE49-F238E27FC236}">
                <a16:creationId xmlns:a16="http://schemas.microsoft.com/office/drawing/2014/main" id="{75EF8F19-BD54-1500-47CD-80BC38A1B5D5}"/>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6-2. Classification at threshold 12 (Task 35)</a:t>
            </a:r>
          </a:p>
        </p:txBody>
      </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5AC702EF-2F10-6C64-7B05-40F1D08C383C}"/>
                  </a:ext>
                </a:extLst>
              </p:cNvPr>
              <p:cNvSpPr txBox="1">
                <a:spLocks/>
              </p:cNvSpPr>
              <p:nvPr/>
            </p:nvSpPr>
            <p:spPr>
              <a:xfrm>
                <a:off x="874521" y="3553753"/>
                <a:ext cx="4281979" cy="58188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3000" b="1" i="1" smtClean="0">
                          <a:latin typeface="Cambria Math" panose="02040503050406030204" pitchFamily="18" charset="0"/>
                          <a:ea typeface="Cambria Math" panose="02040503050406030204" pitchFamily="18" charset="0"/>
                        </a:rPr>
                        <m:t> </m:t>
                      </m:r>
                      <m:d>
                        <m:dPr>
                          <m:begChr m:val="{"/>
                          <m:endChr m:val="}"/>
                          <m:ctrlPr>
                            <a:rPr lang="en-US" altLang="ja-JP" sz="3000" b="1" i="1" smtClean="0">
                              <a:solidFill>
                                <a:schemeClr val="tx1"/>
                              </a:solidFill>
                              <a:latin typeface="Cambria Math" panose="02040503050406030204" pitchFamily="18" charset="0"/>
                              <a:ea typeface="Cambria Math" panose="02040503050406030204" pitchFamily="18" charset="0"/>
                            </a:rPr>
                          </m:ctrlPr>
                        </m:dPr>
                        <m:e>
                          <m:r>
                            <a:rPr lang="en-US" altLang="ja-JP" sz="3000" b="1" i="1" smtClean="0">
                              <a:solidFill>
                                <a:schemeClr val="tx1"/>
                              </a:solidFill>
                              <a:latin typeface="Cambria Math" panose="02040503050406030204" pitchFamily="18" charset="0"/>
                              <a:ea typeface="Cambria Math" panose="02040503050406030204" pitchFamily="18" charset="0"/>
                            </a:rPr>
                            <m:t>𝒎</m:t>
                          </m:r>
                          <m:r>
                            <a:rPr lang="en-US" altLang="ja-JP" sz="3000" b="1" i="1">
                              <a:solidFill>
                                <a:schemeClr val="tx1"/>
                              </a:solidFill>
                              <a:latin typeface="Cambria Math" panose="02040503050406030204" pitchFamily="18" charset="0"/>
                              <a:ea typeface="Cambria Math" panose="02040503050406030204" pitchFamily="18" charset="0"/>
                            </a:rPr>
                            <m:t>+⋯+</m:t>
                          </m:r>
                          <m:d>
                            <m:dPr>
                              <m:ctrlPr>
                                <a:rPr lang="en-US" altLang="ja-JP" sz="3000" b="1" i="1">
                                  <a:solidFill>
                                    <a:schemeClr val="tx1"/>
                                  </a:solidFill>
                                  <a:latin typeface="Cambria Math" panose="02040503050406030204" pitchFamily="18" charset="0"/>
                                  <a:ea typeface="Cambria Math" panose="02040503050406030204" pitchFamily="18" charset="0"/>
                                </a:rPr>
                              </m:ctrlPr>
                            </m:dPr>
                            <m:e>
                              <m:r>
                                <a:rPr lang="en-US" altLang="ja-JP" sz="3000" b="1" i="1" smtClean="0">
                                  <a:solidFill>
                                    <a:schemeClr val="tx1"/>
                                  </a:solidFill>
                                  <a:latin typeface="Cambria Math" panose="02040503050406030204" pitchFamily="18" charset="0"/>
                                  <a:ea typeface="Cambria Math" panose="02040503050406030204" pitchFamily="18" charset="0"/>
                                </a:rPr>
                                <m:t>𝒏</m:t>
                              </m:r>
                              <m:r>
                                <a:rPr lang="en-US" altLang="ja-JP" sz="3000" b="1" i="1">
                                  <a:solidFill>
                                    <a:schemeClr val="tx1"/>
                                  </a:solidFill>
                                  <a:latin typeface="Cambria Math" panose="02040503050406030204" pitchFamily="18" charset="0"/>
                                  <a:ea typeface="Cambria Math" panose="02040503050406030204" pitchFamily="18" charset="0"/>
                                </a:rPr>
                                <m:t>−</m:t>
                              </m:r>
                              <m:r>
                                <a:rPr lang="en-US" altLang="ja-JP" sz="3000" b="1" i="1">
                                  <a:solidFill>
                                    <a:schemeClr val="tx1"/>
                                  </a:solidFill>
                                  <a:latin typeface="Cambria Math" panose="02040503050406030204" pitchFamily="18" charset="0"/>
                                  <a:ea typeface="Cambria Math" panose="02040503050406030204" pitchFamily="18" charset="0"/>
                                </a:rPr>
                                <m:t>𝟏</m:t>
                              </m:r>
                            </m:e>
                          </m:d>
                        </m:e>
                      </m:d>
                      <m:r>
                        <a:rPr lang="en-US" altLang="ja-JP" sz="3000" b="1" i="1" smtClean="0">
                          <a:latin typeface="Cambria Math" panose="02040503050406030204" pitchFamily="18" charset="0"/>
                          <a:ea typeface="Cambria Math" panose="02040503050406030204" pitchFamily="18" charset="0"/>
                        </a:rPr>
                        <m:t>+</m:t>
                      </m:r>
                      <m:r>
                        <a:rPr lang="en-US" altLang="ja-JP" sz="3000" b="1" i="1" smtClean="0">
                          <a:latin typeface="Cambria Math" panose="02040503050406030204" pitchFamily="18" charset="0"/>
                          <a:ea typeface="Cambria Math" panose="02040503050406030204" pitchFamily="18" charset="0"/>
                        </a:rPr>
                        <m:t>𝒏</m:t>
                      </m:r>
                    </m:oMath>
                  </m:oMathPara>
                </a14:m>
                <a:endParaRPr lang="en-US" altLang="ja-JP" sz="3000" b="1" dirty="0">
                  <a:latin typeface="Yu Gothic" panose="020B0400000000000000" pitchFamily="34" charset="-128"/>
                  <a:ea typeface="Yu Gothic" panose="020B0400000000000000" pitchFamily="34" charset="-128"/>
                </a:endParaRPr>
              </a:p>
            </p:txBody>
          </p:sp>
        </mc:Choice>
        <mc:Fallback xmlns="">
          <p:sp>
            <p:nvSpPr>
              <p:cNvPr id="16" name="コンテンツ プレースホルダー 2">
                <a:extLst>
                  <a:ext uri="{FF2B5EF4-FFF2-40B4-BE49-F238E27FC236}">
                    <a16:creationId xmlns:a16="http://schemas.microsoft.com/office/drawing/2014/main" id="{5AC702EF-2F10-6C64-7B05-40F1D08C383C}"/>
                  </a:ext>
                </a:extLst>
              </p:cNvPr>
              <p:cNvSpPr txBox="1">
                <a:spLocks noRot="1" noChangeAspect="1" noMove="1" noResize="1" noEditPoints="1" noAdjustHandles="1" noChangeArrowheads="1" noChangeShapeType="1" noTextEdit="1"/>
              </p:cNvSpPr>
              <p:nvPr/>
            </p:nvSpPr>
            <p:spPr>
              <a:xfrm>
                <a:off x="874521" y="3553753"/>
                <a:ext cx="4281979" cy="581888"/>
              </a:xfrm>
              <a:prstGeom prst="rect">
                <a:avLst/>
              </a:prstGeom>
              <a:blipFill>
                <a:blip r:embed="rId3"/>
                <a:stretch>
                  <a:fillRect l="-1180" t="-4255" b="-12766"/>
                </a:stretch>
              </a:blipFill>
            </p:spPr>
            <p:txBody>
              <a:bodyPr/>
              <a:lstStyle/>
              <a:p>
                <a:r>
                  <a:rPr lang="ja-JP" altLang="en-US">
                    <a:noFill/>
                  </a:rPr>
                  <a:t> </a:t>
                </a:r>
              </a:p>
            </p:txBody>
          </p:sp>
        </mc:Fallback>
      </mc:AlternateContent>
      <p:sp>
        <p:nvSpPr>
          <p:cNvPr id="17" name="コンテンツ プレースホルダー 2">
            <a:extLst>
              <a:ext uri="{FF2B5EF4-FFF2-40B4-BE49-F238E27FC236}">
                <a16:creationId xmlns:a16="http://schemas.microsoft.com/office/drawing/2014/main" id="{224E6A8A-8C58-2C46-EC9E-FE735B66A4B9}"/>
              </a:ext>
            </a:extLst>
          </p:cNvPr>
          <p:cNvSpPr txBox="1">
            <a:spLocks/>
          </p:cNvSpPr>
          <p:nvPr/>
        </p:nvSpPr>
        <p:spPr>
          <a:xfrm>
            <a:off x="685519" y="2937673"/>
            <a:ext cx="4557758"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Recursive function</a:t>
            </a:r>
          </a:p>
        </p:txBody>
      </p:sp>
      <p:sp>
        <p:nvSpPr>
          <p:cNvPr id="18" name="コンテンツ プレースホルダー 2">
            <a:extLst>
              <a:ext uri="{FF2B5EF4-FFF2-40B4-BE49-F238E27FC236}">
                <a16:creationId xmlns:a16="http://schemas.microsoft.com/office/drawing/2014/main" id="{16FDF684-D869-38D7-B925-462D8B40A4C1}"/>
              </a:ext>
            </a:extLst>
          </p:cNvPr>
          <p:cNvSpPr txBox="1">
            <a:spLocks/>
          </p:cNvSpPr>
          <p:nvPr/>
        </p:nvSpPr>
        <p:spPr>
          <a:xfrm>
            <a:off x="451556" y="5465476"/>
            <a:ext cx="11288882" cy="661237"/>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Achieved classification by logic error</a:t>
            </a:r>
            <a:endParaRPr lang="en" altLang="ja-JP" sz="3000" b="1" u="sng" dirty="0">
              <a:latin typeface="Arial" panose="020B0604020202020204" pitchFamily="34" charset="0"/>
              <a:cs typeface="Arial" panose="020B0604020202020204" pitchFamily="34" charset="0"/>
            </a:endParaRPr>
          </a:p>
        </p:txBody>
      </p:sp>
      <p:sp>
        <p:nvSpPr>
          <p:cNvPr id="19" name="コンテンツ プレースホルダー 2">
            <a:extLst>
              <a:ext uri="{FF2B5EF4-FFF2-40B4-BE49-F238E27FC236}">
                <a16:creationId xmlns:a16="http://schemas.microsoft.com/office/drawing/2014/main" id="{C384E8AA-E384-441B-8BFE-4BD62ECD0294}"/>
              </a:ext>
            </a:extLst>
          </p:cNvPr>
          <p:cNvSpPr txBox="1">
            <a:spLocks/>
          </p:cNvSpPr>
          <p:nvPr/>
        </p:nvSpPr>
        <p:spPr>
          <a:xfrm>
            <a:off x="6691904" y="1955974"/>
            <a:ext cx="490358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Inappropriate If condition</a:t>
            </a:r>
          </a:p>
        </p:txBody>
      </p:sp>
      <p:sp>
        <p:nvSpPr>
          <p:cNvPr id="20" name="コンテンツ プレースホルダー 2">
            <a:extLst>
              <a:ext uri="{FF2B5EF4-FFF2-40B4-BE49-F238E27FC236}">
                <a16:creationId xmlns:a16="http://schemas.microsoft.com/office/drawing/2014/main" id="{A0E8B8A6-0E56-630B-4F8C-7B66853EB6A2}"/>
              </a:ext>
            </a:extLst>
          </p:cNvPr>
          <p:cNvSpPr txBox="1">
            <a:spLocks/>
          </p:cNvSpPr>
          <p:nvPr/>
        </p:nvSpPr>
        <p:spPr>
          <a:xfrm>
            <a:off x="6691903" y="3901256"/>
            <a:ext cx="490358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Inappropriate If structure</a:t>
            </a:r>
          </a:p>
        </p:txBody>
      </p:sp>
      <p:sp>
        <p:nvSpPr>
          <p:cNvPr id="21" name="乗算記号 20">
            <a:extLst>
              <a:ext uri="{FF2B5EF4-FFF2-40B4-BE49-F238E27FC236}">
                <a16:creationId xmlns:a16="http://schemas.microsoft.com/office/drawing/2014/main" id="{5FAF5F57-64F7-9450-C483-86C4B6F3EE41}"/>
              </a:ext>
            </a:extLst>
          </p:cNvPr>
          <p:cNvSpPr/>
          <p:nvPr/>
        </p:nvSpPr>
        <p:spPr>
          <a:xfrm>
            <a:off x="9440357" y="4437699"/>
            <a:ext cx="649486" cy="649486"/>
          </a:xfrm>
          <a:prstGeom prst="mathMultiply">
            <a:avLst>
              <a:gd name="adj1" fmla="val 11020"/>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A9433AA-21BB-A47D-E539-7C13384DAA14}"/>
              </a:ext>
            </a:extLst>
          </p:cNvPr>
          <p:cNvGrpSpPr/>
          <p:nvPr/>
        </p:nvGrpSpPr>
        <p:grpSpPr>
          <a:xfrm>
            <a:off x="453203" y="177843"/>
            <a:ext cx="11287227" cy="334477"/>
            <a:chOff x="377697" y="-853694"/>
            <a:chExt cx="11287227" cy="334477"/>
          </a:xfrm>
          <a:solidFill>
            <a:srgbClr val="629299"/>
          </a:solidFill>
        </p:grpSpPr>
        <p:sp>
          <p:nvSpPr>
            <p:cNvPr id="4" name="フリーフォーム 3">
              <a:extLst>
                <a:ext uri="{FF2B5EF4-FFF2-40B4-BE49-F238E27FC236}">
                  <a16:creationId xmlns:a16="http://schemas.microsoft.com/office/drawing/2014/main" id="{337F2210-24A4-4D0D-E435-888CBBE933FB}"/>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E06AE434-A4F4-0579-7E08-AB050BC5F4BD}"/>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2" name="フリーフォーム 21">
              <a:extLst>
                <a:ext uri="{FF2B5EF4-FFF2-40B4-BE49-F238E27FC236}">
                  <a16:creationId xmlns:a16="http://schemas.microsoft.com/office/drawing/2014/main" id="{79189720-EA4D-D8A7-8902-414E651246D8}"/>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3" name="フリーフォーム 22">
              <a:extLst>
                <a:ext uri="{FF2B5EF4-FFF2-40B4-BE49-F238E27FC236}">
                  <a16:creationId xmlns:a16="http://schemas.microsoft.com/office/drawing/2014/main" id="{F35A0266-57AC-5832-10FD-41DF39E2BD18}"/>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4" name="フリーフォーム 23">
              <a:extLst>
                <a:ext uri="{FF2B5EF4-FFF2-40B4-BE49-F238E27FC236}">
                  <a16:creationId xmlns:a16="http://schemas.microsoft.com/office/drawing/2014/main" id="{F812F2A5-51C2-9829-74F3-CE58FB4A8D4E}"/>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5" name="フリーフォーム 24">
              <a:extLst>
                <a:ext uri="{FF2B5EF4-FFF2-40B4-BE49-F238E27FC236}">
                  <a16:creationId xmlns:a16="http://schemas.microsoft.com/office/drawing/2014/main" id="{C10069DF-2CFE-8F48-F0C0-B699C5E2184A}"/>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6" name="フリーフォーム 25">
              <a:extLst>
                <a:ext uri="{FF2B5EF4-FFF2-40B4-BE49-F238E27FC236}">
                  <a16:creationId xmlns:a16="http://schemas.microsoft.com/office/drawing/2014/main" id="{980101F1-E5C7-2751-7DAB-835C784D393A}"/>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1587133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F917B-2F63-FF46-5ECB-C8FB36FC5950}"/>
            </a:ext>
          </a:extLst>
        </p:cNvPr>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01FBC954-122C-DAFD-A01F-A50A8D2E6287}"/>
              </a:ext>
            </a:extLst>
          </p:cNvPr>
          <p:cNvSpPr/>
          <p:nvPr/>
        </p:nvSpPr>
        <p:spPr>
          <a:xfrm>
            <a:off x="445484" y="1798503"/>
            <a:ext cx="11301031" cy="1756003"/>
          </a:xfrm>
          <a:prstGeom prst="rect">
            <a:avLst/>
          </a:prstGeom>
          <a:noFill/>
          <a:ln w="5715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コンテンツ プレースホルダー 2">
            <a:extLst>
              <a:ext uri="{FF2B5EF4-FFF2-40B4-BE49-F238E27FC236}">
                <a16:creationId xmlns:a16="http://schemas.microsoft.com/office/drawing/2014/main" id="{12A753C5-7360-CE5A-3DAD-023EDD04D057}"/>
              </a:ext>
            </a:extLst>
          </p:cNvPr>
          <p:cNvSpPr txBox="1">
            <a:spLocks/>
          </p:cNvSpPr>
          <p:nvPr/>
        </p:nvSpPr>
        <p:spPr>
          <a:xfrm>
            <a:off x="445484" y="2006738"/>
            <a:ext cx="11294954" cy="1442035"/>
          </a:xfrm>
          <a:prstGeom prst="rect">
            <a:avLst/>
          </a:prstGeom>
        </p:spPr>
        <p:txBody>
          <a:bodyPr vert="horz" lIns="360000" tIns="45720" rIns="36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460"/>
              </a:lnSpc>
            </a:pPr>
            <a:r>
              <a:rPr lang="en-US" altLang="ja-JP" sz="2500" b="1" dirty="0">
                <a:effectLst/>
                <a:latin typeface="Arial" panose="020B0604020202020204" pitchFamily="34" charset="0"/>
                <a:ea typeface="游明朝" panose="02020400000000000000" pitchFamily="18" charset="-128"/>
                <a:cs typeface="Arial" panose="020B0604020202020204" pitchFamily="34" charset="0"/>
              </a:rPr>
              <a:t>Input      : An integer</a:t>
            </a:r>
          </a:p>
          <a:p>
            <a:pPr algn="l">
              <a:lnSpc>
                <a:spcPts val="2460"/>
              </a:lnSpc>
            </a:pPr>
            <a:r>
              <a:rPr lang="en-US" altLang="ja-JP" sz="2500" b="1" dirty="0">
                <a:latin typeface="Arial" panose="020B0604020202020204" pitchFamily="34" charset="0"/>
                <a:ea typeface="游明朝" panose="02020400000000000000" pitchFamily="18" charset="-128"/>
                <a:cs typeface="Arial" panose="020B0604020202020204" pitchFamily="34" charset="0"/>
              </a:rPr>
              <a:t>Output   : Reversed digits followed by original number</a:t>
            </a:r>
          </a:p>
          <a:p>
            <a:pPr algn="l">
              <a:lnSpc>
                <a:spcPts val="2460"/>
              </a:lnSpc>
            </a:pPr>
            <a:r>
              <a:rPr lang="en-US" altLang="ja-JP" sz="2500" b="1" dirty="0">
                <a:solidFill>
                  <a:srgbClr val="629299"/>
                </a:solidFill>
                <a:latin typeface="Arial" panose="020B0604020202020204" pitchFamily="34" charset="0"/>
                <a:ea typeface="游明朝" panose="02020400000000000000" pitchFamily="18" charset="-128"/>
                <a:cs typeface="Arial" panose="020B0604020202020204" pitchFamily="34" charset="0"/>
              </a:rPr>
              <a:t>Example: Input  12345,   Output  5432112345</a:t>
            </a:r>
            <a:endParaRPr lang="ja-JP" altLang="ja-JP" sz="2500" b="1">
              <a:solidFill>
                <a:srgbClr val="629299"/>
              </a:solidFill>
              <a:effectLst/>
              <a:latin typeface="Arial" panose="020B0604020202020204" pitchFamily="34" charset="0"/>
              <a:ea typeface="游明朝" panose="02020400000000000000" pitchFamily="18"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28223049-C9D8-E74C-4C2C-5BF85850A100}"/>
              </a:ext>
            </a:extLst>
          </p:cNvPr>
          <p:cNvSpPr txBox="1"/>
          <p:nvPr/>
        </p:nvSpPr>
        <p:spPr>
          <a:xfrm>
            <a:off x="1042142" y="1452740"/>
            <a:ext cx="9969717" cy="553998"/>
          </a:xfrm>
          <a:prstGeom prst="rect">
            <a:avLst/>
          </a:prstGeom>
          <a:solidFill>
            <a:schemeClr val="bg1"/>
          </a:solidFill>
        </p:spPr>
        <p:txBody>
          <a:bodyPr wrap="none" rtlCol="0">
            <a:spAutoFit/>
          </a:bodyPr>
          <a:lstStyle/>
          <a:p>
            <a:pPr algn="ctr"/>
            <a:r>
              <a:rPr lang="en-US" altLang="ja-JP" sz="3000" b="1" dirty="0">
                <a:solidFill>
                  <a:srgbClr val="629299"/>
                </a:solidFill>
                <a:latin typeface="Yu Gothic" panose="020B0400000000000000" pitchFamily="34" charset="-128"/>
                <a:ea typeface="Yu Gothic" panose="020B0400000000000000" pitchFamily="34" charset="-128"/>
              </a:rPr>
              <a:t>  </a:t>
            </a: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Task 43 : Recursive digit reversal and concatenation</a:t>
            </a:r>
            <a:endParaRPr kumimoji="1" lang="ja-JP" altLang="en-US" sz="30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44" name="正方形/長方形 43">
            <a:extLst>
              <a:ext uri="{FF2B5EF4-FFF2-40B4-BE49-F238E27FC236}">
                <a16:creationId xmlns:a16="http://schemas.microsoft.com/office/drawing/2014/main" id="{324C4825-9E90-E67A-A897-9E5A6F1BAC35}"/>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タイトル 1">
            <a:extLst>
              <a:ext uri="{FF2B5EF4-FFF2-40B4-BE49-F238E27FC236}">
                <a16:creationId xmlns:a16="http://schemas.microsoft.com/office/drawing/2014/main" id="{E77105C6-B700-1D0A-1392-6933BEC20625}"/>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6-3. Identification of Logic Errors in Task 43</a:t>
            </a:r>
          </a:p>
        </p:txBody>
      </p:sp>
      <p:sp>
        <p:nvSpPr>
          <p:cNvPr id="52" name="日付プレースホルダー 4">
            <a:extLst>
              <a:ext uri="{FF2B5EF4-FFF2-40B4-BE49-F238E27FC236}">
                <a16:creationId xmlns:a16="http://schemas.microsoft.com/office/drawing/2014/main" id="{0A08CE92-912C-6E1E-9A30-BF3C4902BCFC}"/>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53" name="スライド番号プレースホルダー 5">
            <a:extLst>
              <a:ext uri="{FF2B5EF4-FFF2-40B4-BE49-F238E27FC236}">
                <a16:creationId xmlns:a16="http://schemas.microsoft.com/office/drawing/2014/main" id="{15185B69-0647-DC46-EBAD-E99D085379A2}"/>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31</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54" name="フッター プレースホルダー 6">
            <a:extLst>
              <a:ext uri="{FF2B5EF4-FFF2-40B4-BE49-F238E27FC236}">
                <a16:creationId xmlns:a16="http://schemas.microsoft.com/office/drawing/2014/main" id="{5D1CFFFE-766D-B715-8F8C-2D7977F5D6F8}"/>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grpSp>
        <p:nvGrpSpPr>
          <p:cNvPr id="2" name="グループ化 1">
            <a:extLst>
              <a:ext uri="{FF2B5EF4-FFF2-40B4-BE49-F238E27FC236}">
                <a16:creationId xmlns:a16="http://schemas.microsoft.com/office/drawing/2014/main" id="{8F0EE195-B3C9-BC50-0E69-C784804B4845}"/>
              </a:ext>
            </a:extLst>
          </p:cNvPr>
          <p:cNvGrpSpPr/>
          <p:nvPr/>
        </p:nvGrpSpPr>
        <p:grpSpPr>
          <a:xfrm>
            <a:off x="453203" y="177843"/>
            <a:ext cx="11287227" cy="334477"/>
            <a:chOff x="377697" y="-853694"/>
            <a:chExt cx="11287227" cy="334477"/>
          </a:xfrm>
          <a:solidFill>
            <a:srgbClr val="629299"/>
          </a:solidFill>
        </p:grpSpPr>
        <p:sp>
          <p:nvSpPr>
            <p:cNvPr id="3" name="フリーフォーム 2">
              <a:extLst>
                <a:ext uri="{FF2B5EF4-FFF2-40B4-BE49-F238E27FC236}">
                  <a16:creationId xmlns:a16="http://schemas.microsoft.com/office/drawing/2014/main" id="{60F01F88-82E0-E61A-583C-8EDEA9E4E55E}"/>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4" name="フリーフォーム 3">
              <a:extLst>
                <a:ext uri="{FF2B5EF4-FFF2-40B4-BE49-F238E27FC236}">
                  <a16:creationId xmlns:a16="http://schemas.microsoft.com/office/drawing/2014/main" id="{A411DA2B-242E-13F8-3A1F-04A1D7482565}"/>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 name="フリーフォーム 4">
              <a:extLst>
                <a:ext uri="{FF2B5EF4-FFF2-40B4-BE49-F238E27FC236}">
                  <a16:creationId xmlns:a16="http://schemas.microsoft.com/office/drawing/2014/main" id="{27B9AC13-A87B-23C9-D2F4-6C7DB7C3E023}"/>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 name="フリーフォーム 5">
              <a:extLst>
                <a:ext uri="{FF2B5EF4-FFF2-40B4-BE49-F238E27FC236}">
                  <a16:creationId xmlns:a16="http://schemas.microsoft.com/office/drawing/2014/main" id="{731439E0-F061-35D1-26BF-DE240CB03845}"/>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D7BF9682-61E4-9024-A0CB-8D4C5957B441}"/>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BA8B7DC3-B46C-872C-FB41-EC9CEC98B715}"/>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B3B9778B-0976-C44B-0888-85A10ACBBCA5}"/>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
        <p:nvSpPr>
          <p:cNvPr id="11" name="コンテンツ プレースホルダー 2">
            <a:extLst>
              <a:ext uri="{FF2B5EF4-FFF2-40B4-BE49-F238E27FC236}">
                <a16:creationId xmlns:a16="http://schemas.microsoft.com/office/drawing/2014/main" id="{5CF3ABA1-7E69-5C81-6F61-09C73239A329}"/>
              </a:ext>
            </a:extLst>
          </p:cNvPr>
          <p:cNvSpPr txBox="1">
            <a:spLocks/>
          </p:cNvSpPr>
          <p:nvPr/>
        </p:nvSpPr>
        <p:spPr>
          <a:xfrm>
            <a:off x="445476" y="3726336"/>
            <a:ext cx="11294954" cy="2518921"/>
          </a:xfrm>
          <a:prstGeom prst="rect">
            <a:avLst/>
          </a:prstGeom>
          <a:ln w="57150">
            <a:solidFill>
              <a:srgbClr val="EFCE7B"/>
            </a:solidFill>
          </a:ln>
        </p:spPr>
        <p:txBody>
          <a:bodyPr vert="horz" lIns="180000" tIns="45720" rIns="36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3060"/>
              </a:lnSpc>
            </a:pPr>
            <a:r>
              <a:rPr lang="en-US" altLang="ja-JP" sz="3000" b="1" dirty="0">
                <a:effectLst/>
                <a:latin typeface="Arial" panose="020B0604020202020204" pitchFamily="34" charset="0"/>
                <a:ea typeface="游明朝" panose="02020400000000000000" pitchFamily="18" charset="-128"/>
                <a:cs typeface="Arial" panose="020B0604020202020204" pitchFamily="34" charset="0"/>
              </a:rPr>
              <a:t>We anticipated</a:t>
            </a:r>
          </a:p>
          <a:p>
            <a:pPr marL="457200" indent="-457200" algn="l">
              <a:lnSpc>
                <a:spcPts val="3060"/>
              </a:lnSpc>
              <a:buFont typeface="Arial" panose="020B0604020202020204" pitchFamily="34" charset="0"/>
              <a:buChar char="•"/>
            </a:pPr>
            <a:r>
              <a:rPr lang="en-US" altLang="ja-JP" sz="3000" b="1" dirty="0">
                <a:solidFill>
                  <a:srgbClr val="629299"/>
                </a:solidFill>
                <a:latin typeface="Arial" panose="020B0604020202020204" pitchFamily="34" charset="0"/>
                <a:ea typeface="游明朝" panose="02020400000000000000" pitchFamily="18" charset="-128"/>
                <a:cs typeface="Arial" panose="020B0604020202020204" pitchFamily="34" charset="0"/>
              </a:rPr>
              <a:t>Variations in the order of operations within the recursive function</a:t>
            </a:r>
          </a:p>
          <a:p>
            <a:pPr marL="457200" indent="-457200" algn="l">
              <a:lnSpc>
                <a:spcPts val="3060"/>
              </a:lnSpc>
              <a:buFont typeface="Arial" panose="020B0604020202020204" pitchFamily="34" charset="0"/>
              <a:buChar char="•"/>
            </a:pPr>
            <a:r>
              <a:rPr lang="en-US" altLang="ja-JP" sz="3000" b="1" dirty="0">
                <a:solidFill>
                  <a:srgbClr val="629299"/>
                </a:solidFill>
                <a:effectLst/>
                <a:latin typeface="Arial" panose="020B0604020202020204" pitchFamily="34" charset="0"/>
                <a:ea typeface="游明朝" panose="02020400000000000000" pitchFamily="18" charset="-128"/>
                <a:cs typeface="Arial" panose="020B0604020202020204" pitchFamily="34" charset="0"/>
              </a:rPr>
              <a:t>Potential logic errors in the arguments passed to the recursive function</a:t>
            </a:r>
            <a:endParaRPr lang="ja-JP" altLang="ja-JP" sz="3000" b="1">
              <a:solidFill>
                <a:srgbClr val="629299"/>
              </a:solidFill>
              <a:effectLst/>
              <a:latin typeface="Arial" panose="020B0604020202020204" pitchFamily="34" charset="0"/>
              <a:ea typeface="游明朝" panose="02020400000000000000" pitchFamily="18" charset="-128"/>
              <a:cs typeface="Arial" panose="020B0604020202020204" pitchFamily="34" charset="0"/>
            </a:endParaRPr>
          </a:p>
        </p:txBody>
      </p:sp>
    </p:spTree>
    <p:extLst>
      <p:ext uri="{BB962C8B-B14F-4D97-AF65-F5344CB8AC3E}">
        <p14:creationId xmlns:p14="http://schemas.microsoft.com/office/powerpoint/2010/main" val="3077628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a:extLst>
              <a:ext uri="{FF2B5EF4-FFF2-40B4-BE49-F238E27FC236}">
                <a16:creationId xmlns:a16="http://schemas.microsoft.com/office/drawing/2014/main" id="{67070D85-EF39-A172-7A13-BD2F58692001}"/>
              </a:ext>
            </a:extLst>
          </p:cNvPr>
          <p:cNvPicPr>
            <a:picLocks noChangeAspect="1"/>
          </p:cNvPicPr>
          <p:nvPr/>
        </p:nvPicPr>
        <p:blipFill rotWithShape="1">
          <a:blip r:embed="rId3"/>
          <a:srcRect t="914"/>
          <a:stretch/>
        </p:blipFill>
        <p:spPr>
          <a:xfrm>
            <a:off x="3598392" y="1496669"/>
            <a:ext cx="6029536" cy="3788320"/>
          </a:xfrm>
          <a:prstGeom prst="rect">
            <a:avLst/>
          </a:prstGeom>
        </p:spPr>
      </p:pic>
      <p:sp>
        <p:nvSpPr>
          <p:cNvPr id="32" name="円形吹き出し 31">
            <a:extLst>
              <a:ext uri="{FF2B5EF4-FFF2-40B4-BE49-F238E27FC236}">
                <a16:creationId xmlns:a16="http://schemas.microsoft.com/office/drawing/2014/main" id="{2A091091-F72B-0DDF-9FF7-15E402289DF0}"/>
              </a:ext>
            </a:extLst>
          </p:cNvPr>
          <p:cNvSpPr/>
          <p:nvPr/>
        </p:nvSpPr>
        <p:spPr>
          <a:xfrm>
            <a:off x="3330532" y="2254021"/>
            <a:ext cx="1834311" cy="740296"/>
          </a:xfrm>
          <a:prstGeom prst="wedgeEllipseCallout">
            <a:avLst>
              <a:gd name="adj1" fmla="val 22793"/>
              <a:gd name="adj2" fmla="val 92299"/>
            </a:avLst>
          </a:prstGeom>
          <a:solidFill>
            <a:srgbClr val="FFFFFF"/>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91273325-B4D6-E102-52D0-614C59405982}"/>
              </a:ext>
            </a:extLst>
          </p:cNvPr>
          <p:cNvSpPr txBox="1"/>
          <p:nvPr/>
        </p:nvSpPr>
        <p:spPr>
          <a:xfrm rot="10800000" flipV="1">
            <a:off x="3447789" y="2457269"/>
            <a:ext cx="1599796" cy="387286"/>
          </a:xfrm>
          <a:prstGeom prst="rect">
            <a:avLst/>
          </a:prstGeom>
          <a:noFill/>
        </p:spPr>
        <p:txBody>
          <a:bodyPr wrap="square" rtlCol="0">
            <a:spAutoFit/>
          </a:bodyPr>
          <a:lstStyle/>
          <a:p>
            <a:pPr algn="ctr">
              <a:lnSpc>
                <a:spcPts val="232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Cluster 1</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cxnSp>
        <p:nvCxnSpPr>
          <p:cNvPr id="34" name="直線コネクタ 33">
            <a:extLst>
              <a:ext uri="{FF2B5EF4-FFF2-40B4-BE49-F238E27FC236}">
                <a16:creationId xmlns:a16="http://schemas.microsoft.com/office/drawing/2014/main" id="{02AFF825-6542-62EC-549F-2F8979ACE9B1}"/>
              </a:ext>
            </a:extLst>
          </p:cNvPr>
          <p:cNvCxnSpPr>
            <a:cxnSpLocks/>
          </p:cNvCxnSpPr>
          <p:nvPr/>
        </p:nvCxnSpPr>
        <p:spPr>
          <a:xfrm>
            <a:off x="3825443" y="3377962"/>
            <a:ext cx="5802485" cy="0"/>
          </a:xfrm>
          <a:prstGeom prst="line">
            <a:avLst/>
          </a:prstGeom>
          <a:ln w="57150">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62EC7CEC-6D4A-A0AF-DB32-77D07A94CB9B}"/>
              </a:ext>
            </a:extLst>
          </p:cNvPr>
          <p:cNvSpPr txBox="1"/>
          <p:nvPr/>
        </p:nvSpPr>
        <p:spPr>
          <a:xfrm rot="10800000" flipV="1">
            <a:off x="1058422" y="3271091"/>
            <a:ext cx="2767021" cy="401072"/>
          </a:xfrm>
          <a:prstGeom prst="rect">
            <a:avLst/>
          </a:prstGeom>
          <a:noFill/>
        </p:spPr>
        <p:txBody>
          <a:bodyPr wrap="square" rtlCol="0">
            <a:spAutoFit/>
          </a:bodyPr>
          <a:lstStyle/>
          <a:p>
            <a:pPr algn="ctr">
              <a:lnSpc>
                <a:spcPts val="2320"/>
              </a:lnSpc>
            </a:pPr>
            <a:r>
              <a:rPr lang="en-US" altLang="ja-JP" sz="3000" b="1" dirty="0">
                <a:latin typeface="Arial" panose="020B0604020202020204" pitchFamily="34" charset="0"/>
                <a:ea typeface="Yu Gothic" panose="020B0400000000000000" pitchFamily="34" charset="-128"/>
                <a:cs typeface="Arial" panose="020B0604020202020204" pitchFamily="34" charset="0"/>
              </a:rPr>
              <a:t>Threshold 4</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0</a:t>
            </a:r>
          </a:p>
        </p:txBody>
      </p:sp>
      <p:sp>
        <p:nvSpPr>
          <p:cNvPr id="36" name="正方形/長方形 35">
            <a:extLst>
              <a:ext uri="{FF2B5EF4-FFF2-40B4-BE49-F238E27FC236}">
                <a16:creationId xmlns:a16="http://schemas.microsoft.com/office/drawing/2014/main" id="{3157785C-84E9-9F93-40D6-A21867BFFB51}"/>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タイトル 1">
            <a:extLst>
              <a:ext uri="{FF2B5EF4-FFF2-40B4-BE49-F238E27FC236}">
                <a16:creationId xmlns:a16="http://schemas.microsoft.com/office/drawing/2014/main" id="{04B40B35-AE59-D127-E81F-2C1C94EC36D4}"/>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6-3. The dendrogram of Task 43 ①</a:t>
            </a:r>
          </a:p>
        </p:txBody>
      </p:sp>
      <p:sp>
        <p:nvSpPr>
          <p:cNvPr id="44" name="コンテンツ プレースホルダー 2">
            <a:extLst>
              <a:ext uri="{FF2B5EF4-FFF2-40B4-BE49-F238E27FC236}">
                <a16:creationId xmlns:a16="http://schemas.microsoft.com/office/drawing/2014/main" id="{2001DB75-197A-A758-876F-2B7DAF7E8E74}"/>
              </a:ext>
            </a:extLst>
          </p:cNvPr>
          <p:cNvSpPr txBox="1">
            <a:spLocks/>
          </p:cNvSpPr>
          <p:nvPr/>
        </p:nvSpPr>
        <p:spPr>
          <a:xfrm>
            <a:off x="451556" y="5465476"/>
            <a:ext cx="11288882" cy="661237"/>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The clusters were divided into 3  (at the threshold 40)</a:t>
            </a:r>
            <a:endParaRPr lang="en" altLang="ja-JP" sz="3000" b="1" u="sng" dirty="0">
              <a:latin typeface="Arial" panose="020B0604020202020204" pitchFamily="34" charset="0"/>
              <a:cs typeface="Arial" panose="020B0604020202020204" pitchFamily="34" charset="0"/>
            </a:endParaRPr>
          </a:p>
        </p:txBody>
      </p:sp>
      <p:sp>
        <p:nvSpPr>
          <p:cNvPr id="45" name="円形吹き出し 44">
            <a:extLst>
              <a:ext uri="{FF2B5EF4-FFF2-40B4-BE49-F238E27FC236}">
                <a16:creationId xmlns:a16="http://schemas.microsoft.com/office/drawing/2014/main" id="{94A3F43A-9151-A64A-9768-F1CDE058CCC9}"/>
              </a:ext>
            </a:extLst>
          </p:cNvPr>
          <p:cNvSpPr/>
          <p:nvPr/>
        </p:nvSpPr>
        <p:spPr>
          <a:xfrm>
            <a:off x="5571702" y="2254021"/>
            <a:ext cx="1834311" cy="740296"/>
          </a:xfrm>
          <a:prstGeom prst="wedgeEllipseCallout">
            <a:avLst>
              <a:gd name="adj1" fmla="val 10307"/>
              <a:gd name="adj2" fmla="val 93249"/>
            </a:avLst>
          </a:prstGeom>
          <a:solidFill>
            <a:srgbClr val="FFFFFF"/>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367403C4-EE35-0B88-51E8-A4103492A0C1}"/>
              </a:ext>
            </a:extLst>
          </p:cNvPr>
          <p:cNvSpPr txBox="1"/>
          <p:nvPr/>
        </p:nvSpPr>
        <p:spPr>
          <a:xfrm rot="10800000" flipV="1">
            <a:off x="5688959" y="2457269"/>
            <a:ext cx="1599796" cy="387286"/>
          </a:xfrm>
          <a:prstGeom prst="rect">
            <a:avLst/>
          </a:prstGeom>
          <a:noFill/>
        </p:spPr>
        <p:txBody>
          <a:bodyPr wrap="square" rtlCol="0">
            <a:spAutoFit/>
          </a:bodyPr>
          <a:lstStyle/>
          <a:p>
            <a:pPr algn="ctr">
              <a:lnSpc>
                <a:spcPts val="232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Cluster 2</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sp>
        <p:nvSpPr>
          <p:cNvPr id="47" name="円形吹き出し 46">
            <a:extLst>
              <a:ext uri="{FF2B5EF4-FFF2-40B4-BE49-F238E27FC236}">
                <a16:creationId xmlns:a16="http://schemas.microsoft.com/office/drawing/2014/main" id="{B25267BB-2F58-8D8F-7266-381D15FAD266}"/>
              </a:ext>
            </a:extLst>
          </p:cNvPr>
          <p:cNvSpPr/>
          <p:nvPr/>
        </p:nvSpPr>
        <p:spPr>
          <a:xfrm>
            <a:off x="7793617" y="2254021"/>
            <a:ext cx="1834311" cy="740296"/>
          </a:xfrm>
          <a:prstGeom prst="wedgeEllipseCallout">
            <a:avLst>
              <a:gd name="adj1" fmla="val -23138"/>
              <a:gd name="adj2" fmla="val 92840"/>
            </a:avLst>
          </a:prstGeom>
          <a:solidFill>
            <a:srgbClr val="FFFFFF"/>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D5544AC7-8049-214E-0D79-9D71AD560649}"/>
              </a:ext>
            </a:extLst>
          </p:cNvPr>
          <p:cNvSpPr txBox="1"/>
          <p:nvPr/>
        </p:nvSpPr>
        <p:spPr>
          <a:xfrm rot="10800000" flipV="1">
            <a:off x="7910874" y="2461793"/>
            <a:ext cx="1599796" cy="387286"/>
          </a:xfrm>
          <a:prstGeom prst="rect">
            <a:avLst/>
          </a:prstGeom>
          <a:noFill/>
        </p:spPr>
        <p:txBody>
          <a:bodyPr wrap="square" rtlCol="0">
            <a:spAutoFit/>
          </a:bodyPr>
          <a:lstStyle/>
          <a:p>
            <a:pPr algn="ctr">
              <a:lnSpc>
                <a:spcPts val="232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Cluster 3</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sp>
        <p:nvSpPr>
          <p:cNvPr id="51" name="日付プレースホルダー 4">
            <a:extLst>
              <a:ext uri="{FF2B5EF4-FFF2-40B4-BE49-F238E27FC236}">
                <a16:creationId xmlns:a16="http://schemas.microsoft.com/office/drawing/2014/main" id="{AB6A9A7D-C802-324B-4D44-07F6F1CA903B}"/>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52" name="スライド番号プレースホルダー 5">
            <a:extLst>
              <a:ext uri="{FF2B5EF4-FFF2-40B4-BE49-F238E27FC236}">
                <a16:creationId xmlns:a16="http://schemas.microsoft.com/office/drawing/2014/main" id="{2DBFF9B5-505D-412B-91A8-80BD4F72CF77}"/>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32</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53" name="フッター プレースホルダー 6">
            <a:extLst>
              <a:ext uri="{FF2B5EF4-FFF2-40B4-BE49-F238E27FC236}">
                <a16:creationId xmlns:a16="http://schemas.microsoft.com/office/drawing/2014/main" id="{180CC551-5520-96AD-37EA-E565EF08B4D3}"/>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grpSp>
        <p:nvGrpSpPr>
          <p:cNvPr id="2" name="グループ化 1">
            <a:extLst>
              <a:ext uri="{FF2B5EF4-FFF2-40B4-BE49-F238E27FC236}">
                <a16:creationId xmlns:a16="http://schemas.microsoft.com/office/drawing/2014/main" id="{7D1B05C0-935D-71A5-8E5F-1BF41CBA904B}"/>
              </a:ext>
            </a:extLst>
          </p:cNvPr>
          <p:cNvGrpSpPr/>
          <p:nvPr/>
        </p:nvGrpSpPr>
        <p:grpSpPr>
          <a:xfrm>
            <a:off x="453203" y="177843"/>
            <a:ext cx="11287227" cy="334477"/>
            <a:chOff x="377697" y="-853694"/>
            <a:chExt cx="11287227" cy="334477"/>
          </a:xfrm>
          <a:solidFill>
            <a:srgbClr val="629299"/>
          </a:solidFill>
        </p:grpSpPr>
        <p:sp>
          <p:nvSpPr>
            <p:cNvPr id="3" name="フリーフォーム 2">
              <a:extLst>
                <a:ext uri="{FF2B5EF4-FFF2-40B4-BE49-F238E27FC236}">
                  <a16:creationId xmlns:a16="http://schemas.microsoft.com/office/drawing/2014/main" id="{8BA3D65E-417F-309C-35DE-D0243111159B}"/>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4" name="フリーフォーム 3">
              <a:extLst>
                <a:ext uri="{FF2B5EF4-FFF2-40B4-BE49-F238E27FC236}">
                  <a16:creationId xmlns:a16="http://schemas.microsoft.com/office/drawing/2014/main" id="{D05139D7-0648-1DB3-55B1-34D4649C464E}"/>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 name="フリーフォーム 4">
              <a:extLst>
                <a:ext uri="{FF2B5EF4-FFF2-40B4-BE49-F238E27FC236}">
                  <a16:creationId xmlns:a16="http://schemas.microsoft.com/office/drawing/2014/main" id="{E3C8871D-B4EA-F430-D8C8-77A1B9A41B89}"/>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 name="フリーフォーム 5">
              <a:extLst>
                <a:ext uri="{FF2B5EF4-FFF2-40B4-BE49-F238E27FC236}">
                  <a16:creationId xmlns:a16="http://schemas.microsoft.com/office/drawing/2014/main" id="{5D3B0E70-9246-542F-9033-4C7DA1ACEFC0}"/>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E2925B98-D868-D98B-55C0-D7623958AF00}"/>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A781D2A1-CAA0-5CED-2C94-B4123EB43FA9}"/>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856BC622-53DE-C3BC-3CD0-73080078E513}"/>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1356562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E28084A-5D24-FDC2-AD40-ED004E38EF19}"/>
              </a:ext>
            </a:extLst>
          </p:cNvPr>
          <p:cNvSpPr/>
          <p:nvPr/>
        </p:nvSpPr>
        <p:spPr>
          <a:xfrm>
            <a:off x="451555" y="1758596"/>
            <a:ext cx="3534741" cy="349712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165D8AE-6B31-3CEF-30BA-87177C6164FF}"/>
              </a:ext>
            </a:extLst>
          </p:cNvPr>
          <p:cNvSpPr/>
          <p:nvPr/>
        </p:nvSpPr>
        <p:spPr>
          <a:xfrm>
            <a:off x="8203197" y="1756777"/>
            <a:ext cx="3537247" cy="348754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FF19731-6125-CEC3-0B5D-9963D8BCDB47}"/>
              </a:ext>
            </a:extLst>
          </p:cNvPr>
          <p:cNvSpPr/>
          <p:nvPr/>
        </p:nvSpPr>
        <p:spPr>
          <a:xfrm>
            <a:off x="4322233" y="1756776"/>
            <a:ext cx="3537247" cy="349712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9B02FDC3-A241-B0A8-69B3-22FC88121971}"/>
              </a:ext>
            </a:extLst>
          </p:cNvPr>
          <p:cNvPicPr>
            <a:picLocks noChangeAspect="1"/>
          </p:cNvPicPr>
          <p:nvPr/>
        </p:nvPicPr>
        <p:blipFill>
          <a:blip r:embed="rId3"/>
          <a:stretch>
            <a:fillRect/>
          </a:stretch>
        </p:blipFill>
        <p:spPr>
          <a:xfrm>
            <a:off x="944355" y="2670429"/>
            <a:ext cx="2549139" cy="2439890"/>
          </a:xfrm>
          <a:prstGeom prst="rect">
            <a:avLst/>
          </a:prstGeom>
        </p:spPr>
      </p:pic>
      <p:pic>
        <p:nvPicPr>
          <p:cNvPr id="38" name="図 37">
            <a:extLst>
              <a:ext uri="{FF2B5EF4-FFF2-40B4-BE49-F238E27FC236}">
                <a16:creationId xmlns:a16="http://schemas.microsoft.com/office/drawing/2014/main" id="{BC397FCC-5D5D-95D8-61AE-298C2C460419}"/>
              </a:ext>
            </a:extLst>
          </p:cNvPr>
          <p:cNvPicPr>
            <a:picLocks noChangeAspect="1"/>
          </p:cNvPicPr>
          <p:nvPr/>
        </p:nvPicPr>
        <p:blipFill>
          <a:blip r:embed="rId4"/>
          <a:stretch>
            <a:fillRect/>
          </a:stretch>
        </p:blipFill>
        <p:spPr>
          <a:xfrm>
            <a:off x="4593741" y="2711429"/>
            <a:ext cx="2994228" cy="1979478"/>
          </a:xfrm>
          <a:prstGeom prst="rect">
            <a:avLst/>
          </a:prstGeom>
        </p:spPr>
      </p:pic>
      <p:pic>
        <p:nvPicPr>
          <p:cNvPr id="39" name="図 38">
            <a:extLst>
              <a:ext uri="{FF2B5EF4-FFF2-40B4-BE49-F238E27FC236}">
                <a16:creationId xmlns:a16="http://schemas.microsoft.com/office/drawing/2014/main" id="{859B5394-B1DE-1FC1-3C80-3A1145BC73E4}"/>
              </a:ext>
            </a:extLst>
          </p:cNvPr>
          <p:cNvPicPr>
            <a:picLocks noChangeAspect="1"/>
          </p:cNvPicPr>
          <p:nvPr/>
        </p:nvPicPr>
        <p:blipFill>
          <a:blip r:embed="rId5"/>
          <a:stretch>
            <a:fillRect/>
          </a:stretch>
        </p:blipFill>
        <p:spPr>
          <a:xfrm>
            <a:off x="8545057" y="2711429"/>
            <a:ext cx="2844588" cy="1616528"/>
          </a:xfrm>
          <a:prstGeom prst="rect">
            <a:avLst/>
          </a:prstGeom>
        </p:spPr>
      </p:pic>
      <p:sp>
        <p:nvSpPr>
          <p:cNvPr id="20" name="日付プレースホルダー 4">
            <a:extLst>
              <a:ext uri="{FF2B5EF4-FFF2-40B4-BE49-F238E27FC236}">
                <a16:creationId xmlns:a16="http://schemas.microsoft.com/office/drawing/2014/main" id="{5546A47D-30E3-4B81-4C97-CFE26B876F1A}"/>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24" name="スライド番号プレースホルダー 5">
            <a:extLst>
              <a:ext uri="{FF2B5EF4-FFF2-40B4-BE49-F238E27FC236}">
                <a16:creationId xmlns:a16="http://schemas.microsoft.com/office/drawing/2014/main" id="{FB0F631C-AF97-FAB4-E3A1-7AE38DFD3DE7}"/>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33</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25" name="フッター プレースホルダー 6">
            <a:extLst>
              <a:ext uri="{FF2B5EF4-FFF2-40B4-BE49-F238E27FC236}">
                <a16:creationId xmlns:a16="http://schemas.microsoft.com/office/drawing/2014/main" id="{89C79E90-7AD0-FE9E-EECE-44140AEC8441}"/>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26" name="コンテンツ プレースホルダー 2">
            <a:extLst>
              <a:ext uri="{FF2B5EF4-FFF2-40B4-BE49-F238E27FC236}">
                <a16:creationId xmlns:a16="http://schemas.microsoft.com/office/drawing/2014/main" id="{7ABF22DF-232F-CDA1-1C50-DA7F10BC7DC8}"/>
              </a:ext>
            </a:extLst>
          </p:cNvPr>
          <p:cNvSpPr txBox="1">
            <a:spLocks/>
          </p:cNvSpPr>
          <p:nvPr/>
        </p:nvSpPr>
        <p:spPr>
          <a:xfrm>
            <a:off x="451556" y="5465476"/>
            <a:ext cx="11288882" cy="661237"/>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Achieved classification by coding method</a:t>
            </a:r>
          </a:p>
        </p:txBody>
      </p:sp>
      <p:sp>
        <p:nvSpPr>
          <p:cNvPr id="5" name="正方形/長方形 4">
            <a:extLst>
              <a:ext uri="{FF2B5EF4-FFF2-40B4-BE49-F238E27FC236}">
                <a16:creationId xmlns:a16="http://schemas.microsoft.com/office/drawing/2014/main" id="{E206777B-6C4F-D710-95A5-D9B8E588664F}"/>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AEA9E4F9-A47D-6B4A-F428-043B28F08032}"/>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6-3. Classification at threshold 40 (Task 43)</a:t>
            </a:r>
          </a:p>
        </p:txBody>
      </p:sp>
      <p:sp>
        <p:nvSpPr>
          <p:cNvPr id="40" name="テキスト ボックス 39">
            <a:extLst>
              <a:ext uri="{FF2B5EF4-FFF2-40B4-BE49-F238E27FC236}">
                <a16:creationId xmlns:a16="http://schemas.microsoft.com/office/drawing/2014/main" id="{B5987C54-7717-5660-F3D7-0217731503B2}"/>
              </a:ext>
            </a:extLst>
          </p:cNvPr>
          <p:cNvSpPr txBox="1"/>
          <p:nvPr/>
        </p:nvSpPr>
        <p:spPr>
          <a:xfrm>
            <a:off x="1138586" y="1440950"/>
            <a:ext cx="2151551" cy="553998"/>
          </a:xfrm>
          <a:prstGeom prst="rect">
            <a:avLst/>
          </a:prstGeom>
          <a:solidFill>
            <a:schemeClr val="bg1"/>
          </a:solidFill>
        </p:spPr>
        <p:txBody>
          <a:bodyPr wrap="none" rtlCol="0">
            <a:spAutoFit/>
          </a:bodyPr>
          <a:lstStyle/>
          <a:p>
            <a:pPr algn="ctr"/>
            <a:r>
              <a:rPr lang="en-US" altLang="ja-JP" sz="3000" b="1" dirty="0">
                <a:latin typeface="Arial" panose="020B0604020202020204" pitchFamily="34" charset="0"/>
                <a:ea typeface="Yu Gothic" panose="020B0400000000000000" pitchFamily="34" charset="-128"/>
                <a:cs typeface="Arial" panose="020B0604020202020204" pitchFamily="34" charset="0"/>
              </a:rPr>
              <a:t>  Cluster 1</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7A93EC8B-5754-4D6A-3057-38118399C7AA}"/>
              </a:ext>
            </a:extLst>
          </p:cNvPr>
          <p:cNvSpPr txBox="1"/>
          <p:nvPr/>
        </p:nvSpPr>
        <p:spPr>
          <a:xfrm>
            <a:off x="5018392" y="1440950"/>
            <a:ext cx="2151551" cy="553998"/>
          </a:xfrm>
          <a:prstGeom prst="rect">
            <a:avLst/>
          </a:prstGeom>
          <a:solidFill>
            <a:schemeClr val="bg1"/>
          </a:solidFill>
        </p:spPr>
        <p:txBody>
          <a:bodyPr wrap="none" rtlCol="0">
            <a:spAutoFit/>
          </a:bodyPr>
          <a:lstStyle/>
          <a:p>
            <a:pPr algn="ctr"/>
            <a:r>
              <a:rPr lang="en-US" altLang="ja-JP" sz="3000" b="1" dirty="0">
                <a:latin typeface="Arial" panose="020B0604020202020204" pitchFamily="34" charset="0"/>
                <a:ea typeface="Yu Gothic" panose="020B0400000000000000" pitchFamily="34" charset="-128"/>
                <a:cs typeface="Arial" panose="020B0604020202020204" pitchFamily="34" charset="0"/>
              </a:rPr>
              <a:t>  Cluster 2</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5176F119-C61E-E3E6-BE5F-D9BC53787B89}"/>
              </a:ext>
            </a:extLst>
          </p:cNvPr>
          <p:cNvSpPr txBox="1"/>
          <p:nvPr/>
        </p:nvSpPr>
        <p:spPr>
          <a:xfrm>
            <a:off x="8891576" y="1440950"/>
            <a:ext cx="2151551" cy="553998"/>
          </a:xfrm>
          <a:prstGeom prst="rect">
            <a:avLst/>
          </a:prstGeom>
          <a:solidFill>
            <a:schemeClr val="bg1"/>
          </a:solidFill>
        </p:spPr>
        <p:txBody>
          <a:bodyPr wrap="none" rtlCol="0">
            <a:spAutoFit/>
          </a:bodyPr>
          <a:lstStyle/>
          <a:p>
            <a:pPr algn="ctr"/>
            <a:r>
              <a:rPr lang="en-US" altLang="ja-JP" sz="3000" b="1" dirty="0">
                <a:latin typeface="Arial" panose="020B0604020202020204" pitchFamily="34" charset="0"/>
                <a:ea typeface="Yu Gothic" panose="020B0400000000000000" pitchFamily="34" charset="-128"/>
                <a:cs typeface="Arial" panose="020B0604020202020204" pitchFamily="34" charset="0"/>
              </a:rPr>
              <a:t>  Cluster 3</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44" name="コンテンツ プレースホルダー 2">
            <a:extLst>
              <a:ext uri="{FF2B5EF4-FFF2-40B4-BE49-F238E27FC236}">
                <a16:creationId xmlns:a16="http://schemas.microsoft.com/office/drawing/2014/main" id="{3E96C85D-81F1-69ED-A356-AA64F15D7247}"/>
              </a:ext>
            </a:extLst>
          </p:cNvPr>
          <p:cNvSpPr txBox="1">
            <a:spLocks/>
          </p:cNvSpPr>
          <p:nvPr/>
        </p:nvSpPr>
        <p:spPr>
          <a:xfrm>
            <a:off x="685519" y="2038751"/>
            <a:ext cx="305769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void type</a:t>
            </a:r>
          </a:p>
        </p:txBody>
      </p:sp>
      <p:sp>
        <p:nvSpPr>
          <p:cNvPr id="45" name="コンテンツ プレースホルダー 2">
            <a:extLst>
              <a:ext uri="{FF2B5EF4-FFF2-40B4-BE49-F238E27FC236}">
                <a16:creationId xmlns:a16="http://schemas.microsoft.com/office/drawing/2014/main" id="{1E7FEB85-4054-9B35-4A8B-3B4EBAF67D4A}"/>
              </a:ext>
            </a:extLst>
          </p:cNvPr>
          <p:cNvSpPr txBox="1">
            <a:spLocks/>
          </p:cNvSpPr>
          <p:nvPr/>
        </p:nvSpPr>
        <p:spPr>
          <a:xfrm>
            <a:off x="4562010" y="2038750"/>
            <a:ext cx="305769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int type</a:t>
            </a:r>
          </a:p>
        </p:txBody>
      </p:sp>
      <p:sp>
        <p:nvSpPr>
          <p:cNvPr id="47" name="コンテンツ プレースホルダー 2">
            <a:extLst>
              <a:ext uri="{FF2B5EF4-FFF2-40B4-BE49-F238E27FC236}">
                <a16:creationId xmlns:a16="http://schemas.microsoft.com/office/drawing/2014/main" id="{D1A6AEB7-1AC7-4054-BE59-2991F86C2524}"/>
              </a:ext>
            </a:extLst>
          </p:cNvPr>
          <p:cNvSpPr txBox="1">
            <a:spLocks/>
          </p:cNvSpPr>
          <p:nvPr/>
        </p:nvSpPr>
        <p:spPr>
          <a:xfrm>
            <a:off x="8448790" y="2033999"/>
            <a:ext cx="305769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Not recursive </a:t>
            </a:r>
          </a:p>
        </p:txBody>
      </p:sp>
      <p:grpSp>
        <p:nvGrpSpPr>
          <p:cNvPr id="49" name="グループ化 48">
            <a:extLst>
              <a:ext uri="{FF2B5EF4-FFF2-40B4-BE49-F238E27FC236}">
                <a16:creationId xmlns:a16="http://schemas.microsoft.com/office/drawing/2014/main" id="{0CDDB675-5AD2-1740-ACA5-22168E42E368}"/>
              </a:ext>
            </a:extLst>
          </p:cNvPr>
          <p:cNvGrpSpPr/>
          <p:nvPr/>
        </p:nvGrpSpPr>
        <p:grpSpPr>
          <a:xfrm>
            <a:off x="453203" y="177843"/>
            <a:ext cx="11287227" cy="334477"/>
            <a:chOff x="377697" y="-853694"/>
            <a:chExt cx="11287227" cy="334477"/>
          </a:xfrm>
          <a:solidFill>
            <a:srgbClr val="629299"/>
          </a:solidFill>
        </p:grpSpPr>
        <p:sp>
          <p:nvSpPr>
            <p:cNvPr id="50" name="フリーフォーム 49">
              <a:extLst>
                <a:ext uri="{FF2B5EF4-FFF2-40B4-BE49-F238E27FC236}">
                  <a16:creationId xmlns:a16="http://schemas.microsoft.com/office/drawing/2014/main" id="{12F1681A-C91C-0794-6E8C-27620E9C02A2}"/>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1" name="フリーフォーム 50">
              <a:extLst>
                <a:ext uri="{FF2B5EF4-FFF2-40B4-BE49-F238E27FC236}">
                  <a16:creationId xmlns:a16="http://schemas.microsoft.com/office/drawing/2014/main" id="{06048C5B-601D-DC58-0AA8-92540A1B9D2C}"/>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2" name="フリーフォーム 51">
              <a:extLst>
                <a:ext uri="{FF2B5EF4-FFF2-40B4-BE49-F238E27FC236}">
                  <a16:creationId xmlns:a16="http://schemas.microsoft.com/office/drawing/2014/main" id="{A812B38D-3129-DC28-A938-9F03A2B7C765}"/>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3" name="フリーフォーム 52">
              <a:extLst>
                <a:ext uri="{FF2B5EF4-FFF2-40B4-BE49-F238E27FC236}">
                  <a16:creationId xmlns:a16="http://schemas.microsoft.com/office/drawing/2014/main" id="{D6E33E6B-A198-BBAF-2A01-31A9630D1A06}"/>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4" name="フリーフォーム 53">
              <a:extLst>
                <a:ext uri="{FF2B5EF4-FFF2-40B4-BE49-F238E27FC236}">
                  <a16:creationId xmlns:a16="http://schemas.microsoft.com/office/drawing/2014/main" id="{B8792F7D-16FA-E065-9120-3B536511874A}"/>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5" name="フリーフォーム 54">
              <a:extLst>
                <a:ext uri="{FF2B5EF4-FFF2-40B4-BE49-F238E27FC236}">
                  <a16:creationId xmlns:a16="http://schemas.microsoft.com/office/drawing/2014/main" id="{B95C3486-9B33-7784-E9D8-EEC75FF99602}"/>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6" name="フリーフォーム 55">
              <a:extLst>
                <a:ext uri="{FF2B5EF4-FFF2-40B4-BE49-F238E27FC236}">
                  <a16:creationId xmlns:a16="http://schemas.microsoft.com/office/drawing/2014/main" id="{5954CBD0-8588-2B66-3F94-89EC88B3EB82}"/>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879122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 33">
            <a:extLst>
              <a:ext uri="{FF2B5EF4-FFF2-40B4-BE49-F238E27FC236}">
                <a16:creationId xmlns:a16="http://schemas.microsoft.com/office/drawing/2014/main" id="{B20FC8A4-78DA-52A5-5405-86912FEC3C56}"/>
              </a:ext>
            </a:extLst>
          </p:cNvPr>
          <p:cNvPicPr>
            <a:picLocks noChangeAspect="1"/>
          </p:cNvPicPr>
          <p:nvPr/>
        </p:nvPicPr>
        <p:blipFill rotWithShape="1">
          <a:blip r:embed="rId3"/>
          <a:srcRect t="914"/>
          <a:stretch/>
        </p:blipFill>
        <p:spPr>
          <a:xfrm>
            <a:off x="3598392" y="1496669"/>
            <a:ext cx="6029536" cy="3788320"/>
          </a:xfrm>
          <a:prstGeom prst="rect">
            <a:avLst/>
          </a:prstGeom>
        </p:spPr>
      </p:pic>
      <p:sp>
        <p:nvSpPr>
          <p:cNvPr id="35" name="円形吹き出し 34">
            <a:extLst>
              <a:ext uri="{FF2B5EF4-FFF2-40B4-BE49-F238E27FC236}">
                <a16:creationId xmlns:a16="http://schemas.microsoft.com/office/drawing/2014/main" id="{660F6150-CCFB-7A64-CC08-D42CA53AA56B}"/>
              </a:ext>
            </a:extLst>
          </p:cNvPr>
          <p:cNvSpPr/>
          <p:nvPr/>
        </p:nvSpPr>
        <p:spPr>
          <a:xfrm>
            <a:off x="3330532" y="2254021"/>
            <a:ext cx="1834311" cy="740296"/>
          </a:xfrm>
          <a:prstGeom prst="wedgeEllipseCallout">
            <a:avLst>
              <a:gd name="adj1" fmla="val 22793"/>
              <a:gd name="adj2" fmla="val 92299"/>
            </a:avLst>
          </a:prstGeom>
          <a:solidFill>
            <a:srgbClr val="FFFFFF"/>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B77A58F0-CDE2-633B-9915-3B37237E1E66}"/>
              </a:ext>
            </a:extLst>
          </p:cNvPr>
          <p:cNvSpPr txBox="1"/>
          <p:nvPr/>
        </p:nvSpPr>
        <p:spPr>
          <a:xfrm rot="10800000" flipV="1">
            <a:off x="3447789" y="2457269"/>
            <a:ext cx="1599796" cy="387286"/>
          </a:xfrm>
          <a:prstGeom prst="rect">
            <a:avLst/>
          </a:prstGeom>
          <a:noFill/>
        </p:spPr>
        <p:txBody>
          <a:bodyPr wrap="square" rtlCol="0">
            <a:spAutoFit/>
          </a:bodyPr>
          <a:lstStyle/>
          <a:p>
            <a:pPr algn="ctr">
              <a:lnSpc>
                <a:spcPts val="2320"/>
              </a:lnSpc>
            </a:pPr>
            <a:r>
              <a:rPr lang="en-US" altLang="ja-JP" sz="2500" b="1" dirty="0">
                <a:latin typeface="Arial" panose="020B0604020202020204" pitchFamily="34" charset="0"/>
                <a:ea typeface="Yu Gothic" panose="020B0400000000000000" pitchFamily="34" charset="-128"/>
                <a:cs typeface="Arial" panose="020B0604020202020204" pitchFamily="34" charset="0"/>
              </a:rPr>
              <a:t>Cluster 1</a:t>
            </a:r>
            <a:endParaRPr kumimoji="1" lang="en-US" altLang="ja-JP" sz="2500" b="1" dirty="0">
              <a:latin typeface="Arial" panose="020B0604020202020204" pitchFamily="34" charset="0"/>
              <a:ea typeface="Yu Gothic" panose="020B0400000000000000" pitchFamily="34" charset="-128"/>
              <a:cs typeface="Arial" panose="020B0604020202020204" pitchFamily="34" charset="0"/>
            </a:endParaRPr>
          </a:p>
        </p:txBody>
      </p:sp>
      <p:cxnSp>
        <p:nvCxnSpPr>
          <p:cNvPr id="37" name="直線コネクタ 36">
            <a:extLst>
              <a:ext uri="{FF2B5EF4-FFF2-40B4-BE49-F238E27FC236}">
                <a16:creationId xmlns:a16="http://schemas.microsoft.com/office/drawing/2014/main" id="{89C9E5C0-7FDB-7D56-EEB6-82CEC525A2B2}"/>
              </a:ext>
            </a:extLst>
          </p:cNvPr>
          <p:cNvCxnSpPr>
            <a:cxnSpLocks/>
          </p:cNvCxnSpPr>
          <p:nvPr/>
        </p:nvCxnSpPr>
        <p:spPr>
          <a:xfrm>
            <a:off x="3825443" y="3377962"/>
            <a:ext cx="5802485" cy="0"/>
          </a:xfrm>
          <a:prstGeom prst="line">
            <a:avLst/>
          </a:prstGeom>
          <a:ln w="57150">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316D4BB0-717C-B494-1534-22265B8BDA24}"/>
              </a:ext>
            </a:extLst>
          </p:cNvPr>
          <p:cNvSpPr txBox="1"/>
          <p:nvPr/>
        </p:nvSpPr>
        <p:spPr>
          <a:xfrm rot="10800000" flipV="1">
            <a:off x="1058422" y="3271091"/>
            <a:ext cx="2767021" cy="401072"/>
          </a:xfrm>
          <a:prstGeom prst="rect">
            <a:avLst/>
          </a:prstGeom>
          <a:noFill/>
        </p:spPr>
        <p:txBody>
          <a:bodyPr wrap="square" rtlCol="0">
            <a:spAutoFit/>
          </a:bodyPr>
          <a:lstStyle/>
          <a:p>
            <a:pPr algn="ctr">
              <a:lnSpc>
                <a:spcPts val="2320"/>
              </a:lnSpc>
            </a:pPr>
            <a:r>
              <a:rPr lang="en-US" altLang="ja-JP" sz="3000" b="1" dirty="0">
                <a:latin typeface="Arial" panose="020B0604020202020204" pitchFamily="34" charset="0"/>
                <a:ea typeface="Yu Gothic" panose="020B0400000000000000" pitchFamily="34" charset="-128"/>
                <a:cs typeface="Arial" panose="020B0604020202020204" pitchFamily="34" charset="0"/>
              </a:rPr>
              <a:t>Threshold 4</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0</a:t>
            </a:r>
          </a:p>
        </p:txBody>
      </p:sp>
      <p:sp>
        <p:nvSpPr>
          <p:cNvPr id="39" name="正方形/長方形 38">
            <a:extLst>
              <a:ext uri="{FF2B5EF4-FFF2-40B4-BE49-F238E27FC236}">
                <a16:creationId xmlns:a16="http://schemas.microsoft.com/office/drawing/2014/main" id="{B7AB9E86-D681-063A-E468-67AFBB269A9C}"/>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タイトル 1">
            <a:extLst>
              <a:ext uri="{FF2B5EF4-FFF2-40B4-BE49-F238E27FC236}">
                <a16:creationId xmlns:a16="http://schemas.microsoft.com/office/drawing/2014/main" id="{8DF81E44-FD4B-2B00-8B18-DF3D2712A472}"/>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6-3. The dendrogram of Task 43 ②</a:t>
            </a:r>
          </a:p>
        </p:txBody>
      </p:sp>
      <p:sp>
        <p:nvSpPr>
          <p:cNvPr id="47" name="コンテンツ プレースホルダー 2">
            <a:extLst>
              <a:ext uri="{FF2B5EF4-FFF2-40B4-BE49-F238E27FC236}">
                <a16:creationId xmlns:a16="http://schemas.microsoft.com/office/drawing/2014/main" id="{B828489E-0CC2-22DD-4D43-D3EFDE9356CF}"/>
              </a:ext>
            </a:extLst>
          </p:cNvPr>
          <p:cNvSpPr txBox="1">
            <a:spLocks/>
          </p:cNvSpPr>
          <p:nvPr/>
        </p:nvSpPr>
        <p:spPr>
          <a:xfrm>
            <a:off x="451556" y="5465476"/>
            <a:ext cx="11288882" cy="661237"/>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The Cluster1 (at the threshold 40) was further divided into 3</a:t>
            </a:r>
            <a:endParaRPr lang="en" altLang="ja-JP" sz="3000" b="1" u="sng" dirty="0">
              <a:latin typeface="Arial" panose="020B0604020202020204" pitchFamily="34" charset="0"/>
              <a:cs typeface="Arial" panose="020B0604020202020204" pitchFamily="34" charset="0"/>
            </a:endParaRPr>
          </a:p>
        </p:txBody>
      </p:sp>
      <p:sp>
        <p:nvSpPr>
          <p:cNvPr id="52" name="日付プレースホルダー 4">
            <a:extLst>
              <a:ext uri="{FF2B5EF4-FFF2-40B4-BE49-F238E27FC236}">
                <a16:creationId xmlns:a16="http://schemas.microsoft.com/office/drawing/2014/main" id="{7B490AFB-3D11-FC5C-4F79-BDA354DA0B7D}"/>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53" name="スライド番号プレースホルダー 5">
            <a:extLst>
              <a:ext uri="{FF2B5EF4-FFF2-40B4-BE49-F238E27FC236}">
                <a16:creationId xmlns:a16="http://schemas.microsoft.com/office/drawing/2014/main" id="{3038AA7C-489B-3F88-2703-BE770559BDF2}"/>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34</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54" name="フッター プレースホルダー 6">
            <a:extLst>
              <a:ext uri="{FF2B5EF4-FFF2-40B4-BE49-F238E27FC236}">
                <a16:creationId xmlns:a16="http://schemas.microsoft.com/office/drawing/2014/main" id="{5B73A1B0-8A04-4162-26CD-78ECE0AB1946}"/>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61" name="テキスト ボックス 60">
            <a:extLst>
              <a:ext uri="{FF2B5EF4-FFF2-40B4-BE49-F238E27FC236}">
                <a16:creationId xmlns:a16="http://schemas.microsoft.com/office/drawing/2014/main" id="{80F8FFC1-7EA5-5E3D-E6F2-B8F339FADF6E}"/>
              </a:ext>
            </a:extLst>
          </p:cNvPr>
          <p:cNvSpPr txBox="1"/>
          <p:nvPr/>
        </p:nvSpPr>
        <p:spPr>
          <a:xfrm rot="10800000" flipV="1">
            <a:off x="1058422" y="4060404"/>
            <a:ext cx="2767021" cy="401072"/>
          </a:xfrm>
          <a:prstGeom prst="rect">
            <a:avLst/>
          </a:prstGeom>
          <a:noFill/>
        </p:spPr>
        <p:txBody>
          <a:bodyPr wrap="square" rtlCol="0">
            <a:spAutoFit/>
          </a:bodyPr>
          <a:lstStyle/>
          <a:p>
            <a:pPr algn="ctr">
              <a:lnSpc>
                <a:spcPts val="2320"/>
              </a:lnSpc>
            </a:pP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Threshold 20</a:t>
            </a:r>
            <a:endParaRPr kumimoji="1"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cxnSp>
        <p:nvCxnSpPr>
          <p:cNvPr id="66" name="直線コネクタ 65">
            <a:extLst>
              <a:ext uri="{FF2B5EF4-FFF2-40B4-BE49-F238E27FC236}">
                <a16:creationId xmlns:a16="http://schemas.microsoft.com/office/drawing/2014/main" id="{F0E9CDE2-7755-4ED0-B4DA-616AB6731D6B}"/>
              </a:ext>
            </a:extLst>
          </p:cNvPr>
          <p:cNvCxnSpPr>
            <a:cxnSpLocks/>
          </p:cNvCxnSpPr>
          <p:nvPr/>
        </p:nvCxnSpPr>
        <p:spPr>
          <a:xfrm>
            <a:off x="3807874" y="4198888"/>
            <a:ext cx="5802485" cy="0"/>
          </a:xfrm>
          <a:prstGeom prst="line">
            <a:avLst/>
          </a:prstGeom>
          <a:ln w="57150">
            <a:solidFill>
              <a:srgbClr val="629299"/>
            </a:solidFill>
            <a:prstDash val="solid"/>
          </a:ln>
        </p:spPr>
        <p:style>
          <a:lnRef idx="3">
            <a:schemeClr val="dk1"/>
          </a:lnRef>
          <a:fillRef idx="0">
            <a:schemeClr val="dk1"/>
          </a:fillRef>
          <a:effectRef idx="2">
            <a:schemeClr val="dk1"/>
          </a:effectRef>
          <a:fontRef idx="minor">
            <a:schemeClr val="tx1"/>
          </a:fontRef>
        </p:style>
      </p:cxnSp>
      <p:sp>
        <p:nvSpPr>
          <p:cNvPr id="71" name="円形吹き出し 70">
            <a:extLst>
              <a:ext uri="{FF2B5EF4-FFF2-40B4-BE49-F238E27FC236}">
                <a16:creationId xmlns:a16="http://schemas.microsoft.com/office/drawing/2014/main" id="{B380CFD5-A633-9820-1251-17B64ABDBA87}"/>
              </a:ext>
            </a:extLst>
          </p:cNvPr>
          <p:cNvSpPr/>
          <p:nvPr/>
        </p:nvSpPr>
        <p:spPr>
          <a:xfrm>
            <a:off x="4332644" y="4472299"/>
            <a:ext cx="1347486" cy="740296"/>
          </a:xfrm>
          <a:prstGeom prst="wedgeEllipseCallout">
            <a:avLst>
              <a:gd name="adj1" fmla="val -11226"/>
              <a:gd name="adj2" fmla="val -74329"/>
            </a:avLst>
          </a:prstGeom>
          <a:solidFill>
            <a:srgbClr val="FFFFFF"/>
          </a:solidFill>
          <a:ln w="57150">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629299"/>
              </a:solidFill>
              <a:latin typeface="Arial" panose="020B060402020202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565C5993-F36A-FB42-3578-07E4E624C6C0}"/>
              </a:ext>
            </a:extLst>
          </p:cNvPr>
          <p:cNvSpPr txBox="1"/>
          <p:nvPr/>
        </p:nvSpPr>
        <p:spPr>
          <a:xfrm rot="10800000" flipV="1">
            <a:off x="4391272" y="4706599"/>
            <a:ext cx="1230230" cy="387286"/>
          </a:xfrm>
          <a:prstGeom prst="rect">
            <a:avLst/>
          </a:prstGeom>
          <a:noFill/>
        </p:spPr>
        <p:txBody>
          <a:bodyPr wrap="square" rtlCol="0">
            <a:spAutoFit/>
          </a:bodyPr>
          <a:lstStyle/>
          <a:p>
            <a:pPr algn="ctr">
              <a:lnSpc>
                <a:spcPts val="2320"/>
              </a:lnSpc>
            </a:pPr>
            <a:r>
              <a:rPr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rPr>
              <a:t>Sub 2</a:t>
            </a:r>
            <a:endParaRPr kumimoji="1"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73" name="円形吹き出し 72">
            <a:extLst>
              <a:ext uri="{FF2B5EF4-FFF2-40B4-BE49-F238E27FC236}">
                <a16:creationId xmlns:a16="http://schemas.microsoft.com/office/drawing/2014/main" id="{E58EE2BE-DE3B-A2B1-0356-8C225AB4B20D}"/>
              </a:ext>
            </a:extLst>
          </p:cNvPr>
          <p:cNvSpPr/>
          <p:nvPr/>
        </p:nvSpPr>
        <p:spPr>
          <a:xfrm>
            <a:off x="2924649" y="4478519"/>
            <a:ext cx="1347486" cy="740296"/>
          </a:xfrm>
          <a:prstGeom prst="wedgeEllipseCallout">
            <a:avLst>
              <a:gd name="adj1" fmla="val 34014"/>
              <a:gd name="adj2" fmla="val -76751"/>
            </a:avLst>
          </a:prstGeom>
          <a:solidFill>
            <a:srgbClr val="FFFFFF"/>
          </a:solidFill>
          <a:ln w="57150">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629299"/>
              </a:solidFill>
              <a:latin typeface="Arial" panose="020B060402020202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BC2A6489-70B1-674B-6D40-703351A994E0}"/>
              </a:ext>
            </a:extLst>
          </p:cNvPr>
          <p:cNvSpPr txBox="1"/>
          <p:nvPr/>
        </p:nvSpPr>
        <p:spPr>
          <a:xfrm rot="10800000" flipV="1">
            <a:off x="2983277" y="4712819"/>
            <a:ext cx="1230230" cy="387286"/>
          </a:xfrm>
          <a:prstGeom prst="rect">
            <a:avLst/>
          </a:prstGeom>
          <a:noFill/>
        </p:spPr>
        <p:txBody>
          <a:bodyPr wrap="square" rtlCol="0">
            <a:spAutoFit/>
          </a:bodyPr>
          <a:lstStyle/>
          <a:p>
            <a:pPr algn="ctr">
              <a:lnSpc>
                <a:spcPts val="2320"/>
              </a:lnSpc>
            </a:pPr>
            <a:r>
              <a:rPr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rPr>
              <a:t>Sub 1</a:t>
            </a:r>
            <a:endParaRPr kumimoji="1"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75" name="円形吹き出し 74">
            <a:extLst>
              <a:ext uri="{FF2B5EF4-FFF2-40B4-BE49-F238E27FC236}">
                <a16:creationId xmlns:a16="http://schemas.microsoft.com/office/drawing/2014/main" id="{0DF9B40F-5D72-A1C6-89AF-E81898019040}"/>
              </a:ext>
            </a:extLst>
          </p:cNvPr>
          <p:cNvSpPr/>
          <p:nvPr/>
        </p:nvSpPr>
        <p:spPr>
          <a:xfrm>
            <a:off x="5740639" y="4491313"/>
            <a:ext cx="1347486" cy="740296"/>
          </a:xfrm>
          <a:prstGeom prst="wedgeEllipseCallout">
            <a:avLst>
              <a:gd name="adj1" fmla="val -51144"/>
              <a:gd name="adj2" fmla="val -76752"/>
            </a:avLst>
          </a:prstGeom>
          <a:solidFill>
            <a:srgbClr val="FFFFFF"/>
          </a:solidFill>
          <a:ln w="57150">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629299"/>
              </a:solidFill>
              <a:latin typeface="Arial" panose="020B060402020202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1895E0F6-143D-718A-9CA6-57408D9CF89F}"/>
              </a:ext>
            </a:extLst>
          </p:cNvPr>
          <p:cNvSpPr txBox="1"/>
          <p:nvPr/>
        </p:nvSpPr>
        <p:spPr>
          <a:xfrm rot="10800000" flipV="1">
            <a:off x="5799267" y="4725613"/>
            <a:ext cx="1230230" cy="387286"/>
          </a:xfrm>
          <a:prstGeom prst="rect">
            <a:avLst/>
          </a:prstGeom>
          <a:noFill/>
        </p:spPr>
        <p:txBody>
          <a:bodyPr wrap="square" rtlCol="0">
            <a:spAutoFit/>
          </a:bodyPr>
          <a:lstStyle/>
          <a:p>
            <a:pPr algn="ctr">
              <a:lnSpc>
                <a:spcPts val="2320"/>
              </a:lnSpc>
            </a:pPr>
            <a:r>
              <a:rPr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rPr>
              <a:t>Sub 3</a:t>
            </a:r>
            <a:endParaRPr kumimoji="1" lang="en-US" altLang="ja-JP" sz="2500" b="1" dirty="0">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grpSp>
        <p:nvGrpSpPr>
          <p:cNvPr id="2" name="グループ化 1">
            <a:extLst>
              <a:ext uri="{FF2B5EF4-FFF2-40B4-BE49-F238E27FC236}">
                <a16:creationId xmlns:a16="http://schemas.microsoft.com/office/drawing/2014/main" id="{C38B4D59-EA75-68C3-349F-7427F330DF10}"/>
              </a:ext>
            </a:extLst>
          </p:cNvPr>
          <p:cNvGrpSpPr/>
          <p:nvPr/>
        </p:nvGrpSpPr>
        <p:grpSpPr>
          <a:xfrm>
            <a:off x="453203" y="177843"/>
            <a:ext cx="11287227" cy="334477"/>
            <a:chOff x="377697" y="-853694"/>
            <a:chExt cx="11287227" cy="334477"/>
          </a:xfrm>
          <a:solidFill>
            <a:srgbClr val="629299"/>
          </a:solidFill>
        </p:grpSpPr>
        <p:sp>
          <p:nvSpPr>
            <p:cNvPr id="3" name="フリーフォーム 2">
              <a:extLst>
                <a:ext uri="{FF2B5EF4-FFF2-40B4-BE49-F238E27FC236}">
                  <a16:creationId xmlns:a16="http://schemas.microsoft.com/office/drawing/2014/main" id="{4D2FB38B-3FF9-E389-1D4A-F39C8A13063C}"/>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4" name="フリーフォーム 3">
              <a:extLst>
                <a:ext uri="{FF2B5EF4-FFF2-40B4-BE49-F238E27FC236}">
                  <a16:creationId xmlns:a16="http://schemas.microsoft.com/office/drawing/2014/main" id="{5C2BD3F9-8664-56C4-66A3-31B6F4A4C5B1}"/>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5" name="フリーフォーム 4">
              <a:extLst>
                <a:ext uri="{FF2B5EF4-FFF2-40B4-BE49-F238E27FC236}">
                  <a16:creationId xmlns:a16="http://schemas.microsoft.com/office/drawing/2014/main" id="{738DE0DC-CFF1-D393-C2C2-F156ADC5054F}"/>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 name="フリーフォーム 5">
              <a:extLst>
                <a:ext uri="{FF2B5EF4-FFF2-40B4-BE49-F238E27FC236}">
                  <a16:creationId xmlns:a16="http://schemas.microsoft.com/office/drawing/2014/main" id="{7CEF023B-F02B-0BB7-87AD-FD7CCE77FABB}"/>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4926B339-A252-A773-4869-22C790E75552}"/>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2D5BC12A-01E6-0E86-CDA2-532414A00C15}"/>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23428246-3122-379A-4EEC-269A785D47AC}"/>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1452318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3916908-652B-B387-8267-6031E5BA4DF4}"/>
              </a:ext>
            </a:extLst>
          </p:cNvPr>
          <p:cNvSpPr/>
          <p:nvPr/>
        </p:nvSpPr>
        <p:spPr>
          <a:xfrm>
            <a:off x="6208295" y="1679641"/>
            <a:ext cx="5405230" cy="1117809"/>
          </a:xfrm>
          <a:prstGeom prst="rect">
            <a:avLst/>
          </a:prstGeom>
          <a:noFill/>
          <a:ln w="5715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38DA49E-BE70-284A-920E-7EF5F910A2CF}"/>
              </a:ext>
            </a:extLst>
          </p:cNvPr>
          <p:cNvSpPr/>
          <p:nvPr/>
        </p:nvSpPr>
        <p:spPr>
          <a:xfrm>
            <a:off x="6208295" y="3234281"/>
            <a:ext cx="5396912" cy="1117810"/>
          </a:xfrm>
          <a:prstGeom prst="rect">
            <a:avLst/>
          </a:prstGeom>
          <a:noFill/>
          <a:ln w="5715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182F5548-D163-1D8B-3C27-853529427E3C}"/>
              </a:ext>
            </a:extLst>
          </p:cNvPr>
          <p:cNvSpPr/>
          <p:nvPr/>
        </p:nvSpPr>
        <p:spPr>
          <a:xfrm>
            <a:off x="451556" y="2011873"/>
            <a:ext cx="4473601" cy="38774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1C68ED43-0914-D2D8-BE7B-12A0C1AD9A81}"/>
              </a:ext>
            </a:extLst>
          </p:cNvPr>
          <p:cNvPicPr>
            <a:picLocks noChangeAspect="1"/>
          </p:cNvPicPr>
          <p:nvPr/>
        </p:nvPicPr>
        <p:blipFill>
          <a:blip r:embed="rId3"/>
          <a:stretch>
            <a:fillRect/>
          </a:stretch>
        </p:blipFill>
        <p:spPr>
          <a:xfrm>
            <a:off x="1287334" y="3024898"/>
            <a:ext cx="2793837" cy="2674101"/>
          </a:xfrm>
          <a:prstGeom prst="rect">
            <a:avLst/>
          </a:prstGeom>
        </p:spPr>
      </p:pic>
      <p:sp>
        <p:nvSpPr>
          <p:cNvPr id="26" name="正方形/長方形 25">
            <a:extLst>
              <a:ext uri="{FF2B5EF4-FFF2-40B4-BE49-F238E27FC236}">
                <a16:creationId xmlns:a16="http://schemas.microsoft.com/office/drawing/2014/main" id="{AA639FA2-D657-012C-0702-18F9789D94B4}"/>
              </a:ext>
            </a:extLst>
          </p:cNvPr>
          <p:cNvSpPr/>
          <p:nvPr/>
        </p:nvSpPr>
        <p:spPr>
          <a:xfrm>
            <a:off x="6208295" y="4870116"/>
            <a:ext cx="5405230" cy="1117810"/>
          </a:xfrm>
          <a:prstGeom prst="rect">
            <a:avLst/>
          </a:prstGeom>
          <a:noFill/>
          <a:ln w="5715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日付プレースホルダー 4">
            <a:extLst>
              <a:ext uri="{FF2B5EF4-FFF2-40B4-BE49-F238E27FC236}">
                <a16:creationId xmlns:a16="http://schemas.microsoft.com/office/drawing/2014/main" id="{1F4006EE-9EFD-3833-7EAC-70FC87AC2A0C}"/>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28" name="スライド番号プレースホルダー 5">
            <a:extLst>
              <a:ext uri="{FF2B5EF4-FFF2-40B4-BE49-F238E27FC236}">
                <a16:creationId xmlns:a16="http://schemas.microsoft.com/office/drawing/2014/main" id="{D2D65E59-6485-8713-FEE3-C6B353798FC3}"/>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35</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29" name="フッター プレースホルダー 6">
            <a:extLst>
              <a:ext uri="{FF2B5EF4-FFF2-40B4-BE49-F238E27FC236}">
                <a16:creationId xmlns:a16="http://schemas.microsoft.com/office/drawing/2014/main" id="{EFC32ECD-967F-B7F9-EE89-7FF4C6B3288D}"/>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41" name="正方形/長方形 40">
            <a:extLst>
              <a:ext uri="{FF2B5EF4-FFF2-40B4-BE49-F238E27FC236}">
                <a16:creationId xmlns:a16="http://schemas.microsoft.com/office/drawing/2014/main" id="{9D9352BF-FAA7-5F00-4671-D9D702E10051}"/>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タイトル 1">
            <a:extLst>
              <a:ext uri="{FF2B5EF4-FFF2-40B4-BE49-F238E27FC236}">
                <a16:creationId xmlns:a16="http://schemas.microsoft.com/office/drawing/2014/main" id="{BD3020E5-9646-116D-A4F9-A6658EAA7916}"/>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6-3. Classification at threshold 20 (Task 43)</a:t>
            </a:r>
          </a:p>
        </p:txBody>
      </p:sp>
      <p:sp>
        <p:nvSpPr>
          <p:cNvPr id="51" name="テキスト ボックス 50">
            <a:extLst>
              <a:ext uri="{FF2B5EF4-FFF2-40B4-BE49-F238E27FC236}">
                <a16:creationId xmlns:a16="http://schemas.microsoft.com/office/drawing/2014/main" id="{EEB1352B-AFA1-0D4C-F98A-93FE23CA6BB2}"/>
              </a:ext>
            </a:extLst>
          </p:cNvPr>
          <p:cNvSpPr txBox="1"/>
          <p:nvPr/>
        </p:nvSpPr>
        <p:spPr>
          <a:xfrm>
            <a:off x="672419" y="1733412"/>
            <a:ext cx="4031874" cy="553998"/>
          </a:xfrm>
          <a:prstGeom prst="rect">
            <a:avLst/>
          </a:prstGeom>
          <a:solidFill>
            <a:schemeClr val="bg1"/>
          </a:solidFill>
        </p:spPr>
        <p:txBody>
          <a:bodyPr wrap="none" rtlCol="0">
            <a:spAutoFit/>
          </a:bodyPr>
          <a:lstStyle/>
          <a:p>
            <a:pPr algn="ctr"/>
            <a:r>
              <a:rPr lang="en-US" altLang="ja-JP" sz="3000" b="1" dirty="0">
                <a:latin typeface="Arial" panose="020B0604020202020204" pitchFamily="34" charset="0"/>
                <a:ea typeface="Yu Gothic" panose="020B0400000000000000" pitchFamily="34" charset="-128"/>
                <a:cs typeface="Arial" panose="020B0604020202020204" pitchFamily="34" charset="0"/>
              </a:rPr>
              <a:t>  Cluster 1 (value 40)</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latin typeface="Arial" panose="020B0604020202020204" pitchFamily="34" charset="0"/>
              <a:ea typeface="Yu Gothic" panose="020B0400000000000000" pitchFamily="34" charset="-128"/>
              <a:cs typeface="Arial" panose="020B0604020202020204" pitchFamily="34" charset="0"/>
            </a:endParaRPr>
          </a:p>
        </p:txBody>
      </p:sp>
      <p:sp>
        <p:nvSpPr>
          <p:cNvPr id="52" name="コンテンツ プレースホルダー 2">
            <a:extLst>
              <a:ext uri="{FF2B5EF4-FFF2-40B4-BE49-F238E27FC236}">
                <a16:creationId xmlns:a16="http://schemas.microsoft.com/office/drawing/2014/main" id="{6B93BA3E-771A-491B-DC3B-D6B9DF2F5920}"/>
              </a:ext>
            </a:extLst>
          </p:cNvPr>
          <p:cNvSpPr txBox="1">
            <a:spLocks/>
          </p:cNvSpPr>
          <p:nvPr/>
        </p:nvSpPr>
        <p:spPr>
          <a:xfrm>
            <a:off x="711450" y="2357812"/>
            <a:ext cx="3953811"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void type</a:t>
            </a:r>
          </a:p>
        </p:txBody>
      </p:sp>
      <p:sp>
        <p:nvSpPr>
          <p:cNvPr id="53" name="右矢印 52">
            <a:extLst>
              <a:ext uri="{FF2B5EF4-FFF2-40B4-BE49-F238E27FC236}">
                <a16:creationId xmlns:a16="http://schemas.microsoft.com/office/drawing/2014/main" id="{88A31DAD-C779-7D4C-1C75-9477A8681C4C}"/>
              </a:ext>
            </a:extLst>
          </p:cNvPr>
          <p:cNvSpPr/>
          <p:nvPr/>
        </p:nvSpPr>
        <p:spPr>
          <a:xfrm>
            <a:off x="5412615" y="3558470"/>
            <a:ext cx="321327" cy="533600"/>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6B615B39-A665-1F70-D68E-9164D108ED81}"/>
              </a:ext>
            </a:extLst>
          </p:cNvPr>
          <p:cNvSpPr txBox="1"/>
          <p:nvPr/>
        </p:nvSpPr>
        <p:spPr>
          <a:xfrm>
            <a:off x="6481645" y="1399129"/>
            <a:ext cx="4887877" cy="553998"/>
          </a:xfrm>
          <a:prstGeom prst="rect">
            <a:avLst/>
          </a:prstGeom>
          <a:solidFill>
            <a:schemeClr val="bg1"/>
          </a:solidFill>
        </p:spPr>
        <p:txBody>
          <a:bodyPr wrap="none" rtlCol="0">
            <a:spAutoFit/>
          </a:bodyPr>
          <a:lstStyle/>
          <a:p>
            <a:pPr algn="ct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Sub-Cluster 1 (value 20)</a:t>
            </a:r>
            <a:r>
              <a:rPr kumimoji="1"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55" name="テキスト ボックス 54">
            <a:extLst>
              <a:ext uri="{FF2B5EF4-FFF2-40B4-BE49-F238E27FC236}">
                <a16:creationId xmlns:a16="http://schemas.microsoft.com/office/drawing/2014/main" id="{B2AB066A-F662-AA4D-2A1C-6EC38EAA2DF6}"/>
              </a:ext>
            </a:extLst>
          </p:cNvPr>
          <p:cNvSpPr txBox="1"/>
          <p:nvPr/>
        </p:nvSpPr>
        <p:spPr>
          <a:xfrm>
            <a:off x="6462812" y="2947144"/>
            <a:ext cx="4887877" cy="553998"/>
          </a:xfrm>
          <a:prstGeom prst="rect">
            <a:avLst/>
          </a:prstGeom>
          <a:solidFill>
            <a:schemeClr val="bg1"/>
          </a:solidFill>
        </p:spPr>
        <p:txBody>
          <a:bodyPr wrap="none" rtlCol="0">
            <a:spAutoFit/>
          </a:bodyPr>
          <a:lstStyle/>
          <a:p>
            <a:pPr algn="ct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Sub-Cluster 2 (value 20)</a:t>
            </a:r>
            <a:r>
              <a:rPr kumimoji="1"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57" name="テキスト ボックス 56">
            <a:extLst>
              <a:ext uri="{FF2B5EF4-FFF2-40B4-BE49-F238E27FC236}">
                <a16:creationId xmlns:a16="http://schemas.microsoft.com/office/drawing/2014/main" id="{3AA2E76A-42F8-0517-5B80-415C0915A853}"/>
              </a:ext>
            </a:extLst>
          </p:cNvPr>
          <p:cNvSpPr txBox="1"/>
          <p:nvPr/>
        </p:nvSpPr>
        <p:spPr>
          <a:xfrm>
            <a:off x="6462811" y="4606032"/>
            <a:ext cx="4887877" cy="553998"/>
          </a:xfrm>
          <a:prstGeom prst="rect">
            <a:avLst/>
          </a:prstGeom>
          <a:solidFill>
            <a:schemeClr val="bg1"/>
          </a:solidFill>
        </p:spPr>
        <p:txBody>
          <a:bodyPr wrap="none" rtlCol="0">
            <a:spAutoFit/>
          </a:bodyPr>
          <a:lstStyle/>
          <a:p>
            <a:pPr algn="ct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Sub-Cluster 3 (value 20)</a:t>
            </a:r>
            <a:r>
              <a:rPr kumimoji="1"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 </a:t>
            </a:r>
            <a:endParaRPr kumimoji="1" lang="ja-JP" altLang="en-US" sz="30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58" name="コンテンツ プレースホルダー 2">
            <a:extLst>
              <a:ext uri="{FF2B5EF4-FFF2-40B4-BE49-F238E27FC236}">
                <a16:creationId xmlns:a16="http://schemas.microsoft.com/office/drawing/2014/main" id="{D3BDDCF6-B4FD-9C19-44B3-A1F65AFE612E}"/>
              </a:ext>
            </a:extLst>
          </p:cNvPr>
          <p:cNvSpPr txBox="1">
            <a:spLocks/>
          </p:cNvSpPr>
          <p:nvPr/>
        </p:nvSpPr>
        <p:spPr>
          <a:xfrm>
            <a:off x="6294606" y="2042522"/>
            <a:ext cx="5142396"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Inappropriate overall logic</a:t>
            </a:r>
          </a:p>
        </p:txBody>
      </p:sp>
      <p:sp>
        <p:nvSpPr>
          <p:cNvPr id="59" name="コンテンツ プレースホルダー 2">
            <a:extLst>
              <a:ext uri="{FF2B5EF4-FFF2-40B4-BE49-F238E27FC236}">
                <a16:creationId xmlns:a16="http://schemas.microsoft.com/office/drawing/2014/main" id="{FD393813-14AB-15EA-D639-2F9235FF5F35}"/>
              </a:ext>
            </a:extLst>
          </p:cNvPr>
          <p:cNvSpPr txBox="1">
            <a:spLocks/>
          </p:cNvSpPr>
          <p:nvPr/>
        </p:nvSpPr>
        <p:spPr>
          <a:xfrm>
            <a:off x="6335551" y="3600965"/>
            <a:ext cx="5142396"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Inappropriate If structure</a:t>
            </a:r>
          </a:p>
        </p:txBody>
      </p:sp>
      <p:sp>
        <p:nvSpPr>
          <p:cNvPr id="60" name="コンテンツ プレースホルダー 2">
            <a:extLst>
              <a:ext uri="{FF2B5EF4-FFF2-40B4-BE49-F238E27FC236}">
                <a16:creationId xmlns:a16="http://schemas.microsoft.com/office/drawing/2014/main" id="{E141070C-D74A-426A-4662-B3F55D85650B}"/>
              </a:ext>
            </a:extLst>
          </p:cNvPr>
          <p:cNvSpPr txBox="1">
            <a:spLocks/>
          </p:cNvSpPr>
          <p:nvPr/>
        </p:nvSpPr>
        <p:spPr>
          <a:xfrm>
            <a:off x="6335551" y="5236678"/>
            <a:ext cx="5142396" cy="536443"/>
          </a:xfrm>
          <a:prstGeom prst="rect">
            <a:avLst/>
          </a:prstGeom>
          <a:solidFill>
            <a:srgbClr val="D0CECE"/>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 altLang="ja-JP" sz="3000" b="1" dirty="0">
                <a:latin typeface="Arial" panose="020B0604020202020204" pitchFamily="34" charset="0"/>
                <a:cs typeface="Arial" panose="020B0604020202020204" pitchFamily="34" charset="0"/>
              </a:rPr>
              <a:t>Inappropriate If structure</a:t>
            </a:r>
          </a:p>
        </p:txBody>
      </p:sp>
      <p:grpSp>
        <p:nvGrpSpPr>
          <p:cNvPr id="61" name="グループ化 60">
            <a:extLst>
              <a:ext uri="{FF2B5EF4-FFF2-40B4-BE49-F238E27FC236}">
                <a16:creationId xmlns:a16="http://schemas.microsoft.com/office/drawing/2014/main" id="{92691A8C-1394-5D5B-BB89-C5439B8E9588}"/>
              </a:ext>
            </a:extLst>
          </p:cNvPr>
          <p:cNvGrpSpPr/>
          <p:nvPr/>
        </p:nvGrpSpPr>
        <p:grpSpPr>
          <a:xfrm>
            <a:off x="453203" y="177843"/>
            <a:ext cx="11287227" cy="334477"/>
            <a:chOff x="377697" y="-853694"/>
            <a:chExt cx="11287227" cy="334477"/>
          </a:xfrm>
          <a:solidFill>
            <a:srgbClr val="629299"/>
          </a:solidFill>
        </p:grpSpPr>
        <p:sp>
          <p:nvSpPr>
            <p:cNvPr id="62" name="フリーフォーム 61">
              <a:extLst>
                <a:ext uri="{FF2B5EF4-FFF2-40B4-BE49-F238E27FC236}">
                  <a16:creationId xmlns:a16="http://schemas.microsoft.com/office/drawing/2014/main" id="{823CF296-FEB7-013C-3974-E65D353F1C57}"/>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3" name="フリーフォーム 62">
              <a:extLst>
                <a:ext uri="{FF2B5EF4-FFF2-40B4-BE49-F238E27FC236}">
                  <a16:creationId xmlns:a16="http://schemas.microsoft.com/office/drawing/2014/main" id="{A305FDA6-BBD5-8C5D-CA1D-019FA42F166C}"/>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4" name="フリーフォーム 63">
              <a:extLst>
                <a:ext uri="{FF2B5EF4-FFF2-40B4-BE49-F238E27FC236}">
                  <a16:creationId xmlns:a16="http://schemas.microsoft.com/office/drawing/2014/main" id="{5CE32D46-2759-1BC2-0D3A-F5EA26D70457}"/>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5" name="フリーフォーム 64">
              <a:extLst>
                <a:ext uri="{FF2B5EF4-FFF2-40B4-BE49-F238E27FC236}">
                  <a16:creationId xmlns:a16="http://schemas.microsoft.com/office/drawing/2014/main" id="{7A313D97-4F6F-B3E9-98CF-82484372B829}"/>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6" name="フリーフォーム 65">
              <a:extLst>
                <a:ext uri="{FF2B5EF4-FFF2-40B4-BE49-F238E27FC236}">
                  <a16:creationId xmlns:a16="http://schemas.microsoft.com/office/drawing/2014/main" id="{E59F1797-AA2A-C2FD-87D9-97E754C0DF51}"/>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7" name="フリーフォーム 66">
              <a:extLst>
                <a:ext uri="{FF2B5EF4-FFF2-40B4-BE49-F238E27FC236}">
                  <a16:creationId xmlns:a16="http://schemas.microsoft.com/office/drawing/2014/main" id="{F0DFD0B6-2BE7-897E-27A1-DE60FF75B356}"/>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8" name="フリーフォーム 67">
              <a:extLst>
                <a:ext uri="{FF2B5EF4-FFF2-40B4-BE49-F238E27FC236}">
                  <a16:creationId xmlns:a16="http://schemas.microsoft.com/office/drawing/2014/main" id="{1D01D6B0-969A-9918-0B00-E16FC7D1F774}"/>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930145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FEB22-7082-A2F4-87AF-E854EF543F5E}"/>
            </a:ext>
          </a:extLst>
        </p:cNvPr>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596F2494-6881-23DB-C003-9B6136C87207}"/>
              </a:ext>
            </a:extLst>
          </p:cNvPr>
          <p:cNvSpPr/>
          <p:nvPr/>
        </p:nvSpPr>
        <p:spPr>
          <a:xfrm>
            <a:off x="445484" y="1825398"/>
            <a:ext cx="11301031" cy="2024708"/>
          </a:xfrm>
          <a:prstGeom prst="rect">
            <a:avLst/>
          </a:prstGeom>
          <a:noFill/>
          <a:ln w="5715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日付プレースホルダー 4">
            <a:extLst>
              <a:ext uri="{FF2B5EF4-FFF2-40B4-BE49-F238E27FC236}">
                <a16:creationId xmlns:a16="http://schemas.microsoft.com/office/drawing/2014/main" id="{230553D1-A829-5C5A-E951-E42D717081C2}"/>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6" name="スライド番号プレースホルダー 5">
            <a:extLst>
              <a:ext uri="{FF2B5EF4-FFF2-40B4-BE49-F238E27FC236}">
                <a16:creationId xmlns:a16="http://schemas.microsoft.com/office/drawing/2014/main" id="{67CA17F1-5CA0-F803-8CF8-0F47F55DF0A4}"/>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36</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7" name="フッター プレースホルダー 6">
            <a:extLst>
              <a:ext uri="{FF2B5EF4-FFF2-40B4-BE49-F238E27FC236}">
                <a16:creationId xmlns:a16="http://schemas.microsoft.com/office/drawing/2014/main" id="{57A404A7-C2E6-3F7C-4DE0-34DFFBC4159F}"/>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9" name="正方形/長方形 8">
            <a:extLst>
              <a:ext uri="{FF2B5EF4-FFF2-40B4-BE49-F238E27FC236}">
                <a16:creationId xmlns:a16="http://schemas.microsoft.com/office/drawing/2014/main" id="{D710B0BA-7EF9-3386-7CBE-40E354463236}"/>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A0860EA0-59E2-507D-0DE5-9B0C9517BDA2}"/>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6-4. Identification of Logic Errors in Task 73</a:t>
            </a:r>
          </a:p>
        </p:txBody>
      </p:sp>
      <p:sp>
        <p:nvSpPr>
          <p:cNvPr id="18" name="コンテンツ プレースホルダー 2">
            <a:extLst>
              <a:ext uri="{FF2B5EF4-FFF2-40B4-BE49-F238E27FC236}">
                <a16:creationId xmlns:a16="http://schemas.microsoft.com/office/drawing/2014/main" id="{EF30A084-9C21-1FF1-6AB2-BAE09350DE6A}"/>
              </a:ext>
            </a:extLst>
          </p:cNvPr>
          <p:cNvSpPr txBox="1">
            <a:spLocks/>
          </p:cNvSpPr>
          <p:nvPr/>
        </p:nvSpPr>
        <p:spPr>
          <a:xfrm>
            <a:off x="445484" y="2027753"/>
            <a:ext cx="11294954" cy="1756632"/>
          </a:xfrm>
          <a:prstGeom prst="rect">
            <a:avLst/>
          </a:prstGeom>
        </p:spPr>
        <p:txBody>
          <a:bodyPr vert="horz" lIns="360000" tIns="45720" rIns="36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just">
              <a:lnSpc>
                <a:spcPts val="3060"/>
              </a:lnSpc>
            </a:pPr>
            <a:r>
              <a:rPr lang="en-US" altLang="ja-JP" sz="3000" b="1" dirty="0">
                <a:effectLst/>
                <a:latin typeface="Arial" panose="020B0604020202020204" pitchFamily="34" charset="0"/>
                <a:ea typeface="游明朝" panose="02020400000000000000" pitchFamily="18" charset="-128"/>
                <a:cs typeface="Arial" panose="020B0604020202020204" pitchFamily="34" charset="0"/>
              </a:rPr>
              <a:t>Input         : Decimal integer</a:t>
            </a:r>
          </a:p>
          <a:p>
            <a:pPr algn="just">
              <a:lnSpc>
                <a:spcPts val="3060"/>
              </a:lnSpc>
            </a:pPr>
            <a:r>
              <a:rPr lang="en-US" altLang="ja-JP" sz="3000" b="1" dirty="0">
                <a:latin typeface="Arial" panose="020B0604020202020204" pitchFamily="34" charset="0"/>
                <a:ea typeface="游明朝" panose="02020400000000000000" pitchFamily="18" charset="-128"/>
                <a:cs typeface="Arial" panose="020B0604020202020204" pitchFamily="34" charset="0"/>
              </a:rPr>
              <a:t>Output.     : Binary representation</a:t>
            </a:r>
          </a:p>
          <a:p>
            <a:pPr algn="just">
              <a:lnSpc>
                <a:spcPts val="3060"/>
              </a:lnSpc>
            </a:pPr>
            <a:r>
              <a:rPr lang="en-US" altLang="ja-JP" sz="3000" b="1" dirty="0">
                <a:latin typeface="Arial" panose="020B0604020202020204" pitchFamily="34" charset="0"/>
                <a:ea typeface="游明朝" panose="02020400000000000000" pitchFamily="18" charset="-128"/>
                <a:cs typeface="Arial" panose="020B0604020202020204" pitchFamily="34" charset="0"/>
              </a:rPr>
              <a:t>Constraint: Use loop syntax and arrays</a:t>
            </a:r>
            <a:endParaRPr lang="ja-JP" altLang="ja-JP" sz="3000" b="1">
              <a:effectLst/>
              <a:latin typeface="Arial" panose="020B0604020202020204" pitchFamily="34" charset="0"/>
              <a:ea typeface="游明朝" panose="02020400000000000000" pitchFamily="18"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A49DFF8E-655B-DDCA-DD33-0F1F93E0B164}"/>
              </a:ext>
            </a:extLst>
          </p:cNvPr>
          <p:cNvSpPr txBox="1"/>
          <p:nvPr/>
        </p:nvSpPr>
        <p:spPr>
          <a:xfrm>
            <a:off x="2281259" y="1479634"/>
            <a:ext cx="7491474" cy="553998"/>
          </a:xfrm>
          <a:prstGeom prst="rect">
            <a:avLst/>
          </a:prstGeom>
          <a:solidFill>
            <a:schemeClr val="bg1"/>
          </a:solidFill>
        </p:spPr>
        <p:txBody>
          <a:bodyPr wrap="none" rtlCol="0">
            <a:spAutoFit/>
          </a:bodyPr>
          <a:lstStyle/>
          <a:p>
            <a:pPr algn="ctr"/>
            <a:r>
              <a:rPr lang="en-US" altLang="ja-JP" sz="3000" b="1" dirty="0">
                <a:solidFill>
                  <a:srgbClr val="629299"/>
                </a:solidFill>
                <a:latin typeface="Yu Gothic" panose="020B0400000000000000" pitchFamily="34" charset="-128"/>
                <a:ea typeface="Yu Gothic" panose="020B0400000000000000" pitchFamily="34" charset="-128"/>
              </a:rPr>
              <a:t>  </a:t>
            </a:r>
            <a:r>
              <a:rPr lang="en-US" altLang="ja-JP" sz="3000" b="1" dirty="0">
                <a:solidFill>
                  <a:srgbClr val="629299"/>
                </a:solidFill>
                <a:latin typeface="Arial" panose="020B0604020202020204" pitchFamily="34" charset="0"/>
                <a:ea typeface="Yu Gothic" panose="020B0400000000000000" pitchFamily="34" charset="-128"/>
                <a:cs typeface="Arial" panose="020B0604020202020204" pitchFamily="34" charset="0"/>
              </a:rPr>
              <a:t>Task 73 : Decimal to Binary conversion</a:t>
            </a:r>
            <a:endParaRPr kumimoji="1" lang="ja-JP" altLang="en-US" sz="3000" b="1">
              <a:solidFill>
                <a:srgbClr val="629299"/>
              </a:solidFill>
              <a:latin typeface="Arial" panose="020B0604020202020204" pitchFamily="34" charset="0"/>
              <a:ea typeface="Yu Gothic" panose="020B0400000000000000" pitchFamily="34" charset="-128"/>
              <a:cs typeface="Arial" panose="020B0604020202020204" pitchFamily="34" charset="0"/>
            </a:endParaRPr>
          </a:p>
        </p:txBody>
      </p:sp>
      <p:sp>
        <p:nvSpPr>
          <p:cNvPr id="27" name="コンテンツ プレースホルダー 2">
            <a:extLst>
              <a:ext uri="{FF2B5EF4-FFF2-40B4-BE49-F238E27FC236}">
                <a16:creationId xmlns:a16="http://schemas.microsoft.com/office/drawing/2014/main" id="{E0279280-6703-A897-2BD0-6B0D28B44C95}"/>
              </a:ext>
            </a:extLst>
          </p:cNvPr>
          <p:cNvSpPr txBox="1">
            <a:spLocks/>
          </p:cNvSpPr>
          <p:nvPr/>
        </p:nvSpPr>
        <p:spPr>
          <a:xfrm>
            <a:off x="451556" y="4195870"/>
            <a:ext cx="11288882" cy="1930844"/>
          </a:xfrm>
          <a:prstGeom prst="rect">
            <a:avLst/>
          </a:prstGeom>
          <a:solidFill>
            <a:srgbClr val="EFCE7B"/>
          </a:solidFill>
        </p:spPr>
        <p:txBody>
          <a:bodyPr vert="horz" lIns="360000" tIns="45720" rIns="36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en" altLang="ja-JP" sz="3000" b="1" dirty="0">
                <a:latin typeface="Arial Black" panose="020B0604020202020204" pitchFamily="34" charset="0"/>
                <a:cs typeface="Arial Black" panose="020B0604020202020204" pitchFamily="34" charset="0"/>
              </a:rPr>
              <a:t>Results:</a:t>
            </a:r>
          </a:p>
          <a:p>
            <a:pPr algn="l">
              <a:lnSpc>
                <a:spcPct val="100000"/>
              </a:lnSpc>
            </a:pPr>
            <a:r>
              <a:rPr lang="en" altLang="ja-JP" sz="3000" b="1" dirty="0">
                <a:latin typeface="Arial" panose="020B0604020202020204" pitchFamily="34" charset="0"/>
                <a:cs typeface="Arial" panose="020B0604020202020204" pitchFamily="34" charset="0"/>
              </a:rPr>
              <a:t>Unable to create a Dataset due to significant variations in source codes and high number of codes per learners</a:t>
            </a:r>
          </a:p>
        </p:txBody>
      </p:sp>
      <p:grpSp>
        <p:nvGrpSpPr>
          <p:cNvPr id="28" name="グループ化 27">
            <a:extLst>
              <a:ext uri="{FF2B5EF4-FFF2-40B4-BE49-F238E27FC236}">
                <a16:creationId xmlns:a16="http://schemas.microsoft.com/office/drawing/2014/main" id="{C57EC650-FAB5-D3EA-9748-8618C25F4776}"/>
              </a:ext>
            </a:extLst>
          </p:cNvPr>
          <p:cNvGrpSpPr/>
          <p:nvPr/>
        </p:nvGrpSpPr>
        <p:grpSpPr>
          <a:xfrm>
            <a:off x="453203" y="177843"/>
            <a:ext cx="11287227" cy="334477"/>
            <a:chOff x="377697" y="-853694"/>
            <a:chExt cx="11287227" cy="334477"/>
          </a:xfrm>
          <a:solidFill>
            <a:srgbClr val="629299"/>
          </a:solidFill>
        </p:grpSpPr>
        <p:sp>
          <p:nvSpPr>
            <p:cNvPr id="36" name="フリーフォーム 35">
              <a:extLst>
                <a:ext uri="{FF2B5EF4-FFF2-40B4-BE49-F238E27FC236}">
                  <a16:creationId xmlns:a16="http://schemas.microsoft.com/office/drawing/2014/main" id="{9BB317F6-857A-1B12-2D7E-2165DC43B1FE}"/>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7" name="フリーフォーム 36">
              <a:extLst>
                <a:ext uri="{FF2B5EF4-FFF2-40B4-BE49-F238E27FC236}">
                  <a16:creationId xmlns:a16="http://schemas.microsoft.com/office/drawing/2014/main" id="{C9DB0141-1680-A799-2AF0-3D5803F3303B}"/>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8" name="フリーフォーム 37">
              <a:extLst>
                <a:ext uri="{FF2B5EF4-FFF2-40B4-BE49-F238E27FC236}">
                  <a16:creationId xmlns:a16="http://schemas.microsoft.com/office/drawing/2014/main" id="{CC0BD7D3-1806-46C3-A737-EF2331D21B86}"/>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9" name="フリーフォーム 38">
              <a:extLst>
                <a:ext uri="{FF2B5EF4-FFF2-40B4-BE49-F238E27FC236}">
                  <a16:creationId xmlns:a16="http://schemas.microsoft.com/office/drawing/2014/main" id="{23AC6B61-C0A4-F92A-7A4C-3A22351B7052}"/>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40" name="フリーフォーム 39">
              <a:extLst>
                <a:ext uri="{FF2B5EF4-FFF2-40B4-BE49-F238E27FC236}">
                  <a16:creationId xmlns:a16="http://schemas.microsoft.com/office/drawing/2014/main" id="{53FC50F3-8B53-C8BD-633F-A9921479BEFD}"/>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41" name="フリーフォーム 40">
              <a:extLst>
                <a:ext uri="{FF2B5EF4-FFF2-40B4-BE49-F238E27FC236}">
                  <a16:creationId xmlns:a16="http://schemas.microsoft.com/office/drawing/2014/main" id="{B2BEEA69-A393-39E4-10B2-0CA36B5D42E7}"/>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42" name="フリーフォーム 41">
              <a:extLst>
                <a:ext uri="{FF2B5EF4-FFF2-40B4-BE49-F238E27FC236}">
                  <a16:creationId xmlns:a16="http://schemas.microsoft.com/office/drawing/2014/main" id="{8684F872-C6E0-7FEF-7CB0-18866773358C}"/>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509003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4D953-C479-FFBD-E17A-EF3939EBEF1B}"/>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65100142-54D7-B0C0-72F4-C42FD6FC4383}"/>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CBFD7EAE-6200-1904-556C-4202A7C6ED90}"/>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6-5. Results and Analysis</a:t>
            </a:r>
          </a:p>
        </p:txBody>
      </p:sp>
      <p:sp>
        <p:nvSpPr>
          <p:cNvPr id="29" name="日付プレースホルダー 4">
            <a:extLst>
              <a:ext uri="{FF2B5EF4-FFF2-40B4-BE49-F238E27FC236}">
                <a16:creationId xmlns:a16="http://schemas.microsoft.com/office/drawing/2014/main" id="{3ECE875A-C5D8-7055-AA27-26FC819F1E9F}"/>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3E086606-245D-1590-A581-21B12F0D1E8B}"/>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37</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93FF735F-43C7-A3A1-5E6D-CEE7B68B4435}"/>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3" name="図 2">
            <a:extLst>
              <a:ext uri="{FF2B5EF4-FFF2-40B4-BE49-F238E27FC236}">
                <a16:creationId xmlns:a16="http://schemas.microsoft.com/office/drawing/2014/main" id="{C33C562A-C5A6-4D85-A4C4-3692BD00E556}"/>
              </a:ext>
            </a:extLst>
          </p:cNvPr>
          <p:cNvPicPr>
            <a:picLocks noChangeAspect="1"/>
          </p:cNvPicPr>
          <p:nvPr/>
        </p:nvPicPr>
        <p:blipFill>
          <a:blip r:embed="rId3"/>
          <a:stretch>
            <a:fillRect/>
          </a:stretch>
        </p:blipFill>
        <p:spPr>
          <a:xfrm>
            <a:off x="13183226" y="2008905"/>
            <a:ext cx="9444305" cy="1676228"/>
          </a:xfrm>
          <a:prstGeom prst="rect">
            <a:avLst/>
          </a:prstGeom>
        </p:spPr>
      </p:pic>
      <p:sp>
        <p:nvSpPr>
          <p:cNvPr id="5" name="正方形/長方形 4">
            <a:extLst>
              <a:ext uri="{FF2B5EF4-FFF2-40B4-BE49-F238E27FC236}">
                <a16:creationId xmlns:a16="http://schemas.microsoft.com/office/drawing/2014/main" id="{99F63C59-296F-61E0-7912-D7745A81AE3A}"/>
              </a:ext>
            </a:extLst>
          </p:cNvPr>
          <p:cNvSpPr/>
          <p:nvPr/>
        </p:nvSpPr>
        <p:spPr>
          <a:xfrm>
            <a:off x="12387846" y="4398629"/>
            <a:ext cx="11035048" cy="1449401"/>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A6033ECC-8531-FF56-2726-BADC5256C98F}"/>
              </a:ext>
            </a:extLst>
          </p:cNvPr>
          <p:cNvSpPr txBox="1">
            <a:spLocks/>
          </p:cNvSpPr>
          <p:nvPr/>
        </p:nvSpPr>
        <p:spPr>
          <a:xfrm>
            <a:off x="12387846" y="4749503"/>
            <a:ext cx="11035049" cy="10985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700"/>
              </a:lnSpc>
            </a:pPr>
            <a:r>
              <a:rPr lang="ja-JP" altLang="en-US" b="1">
                <a:latin typeface="Yu Gothic" panose="020B0400000000000000" pitchFamily="34" charset="-128"/>
                <a:ea typeface="Yu Gothic" panose="020B0400000000000000" pitchFamily="34" charset="-128"/>
              </a:rPr>
              <a:t>プログラムを解法別</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さらに論理エラー別に約</a:t>
            </a:r>
            <a:r>
              <a:rPr lang="en-US" altLang="ja-JP" b="1" dirty="0">
                <a:latin typeface="Yu Gothic" panose="020B0400000000000000" pitchFamily="34" charset="-128"/>
                <a:ea typeface="Yu Gothic" panose="020B0400000000000000" pitchFamily="34" charset="-128"/>
              </a:rPr>
              <a:t>70%</a:t>
            </a:r>
            <a:r>
              <a:rPr lang="ja-JP" altLang="en-US" b="1">
                <a:latin typeface="Yu Gothic" panose="020B0400000000000000" pitchFamily="34" charset="-128"/>
                <a:ea typeface="Yu Gothic" panose="020B0400000000000000" pitchFamily="34" charset="-128"/>
              </a:rPr>
              <a:t>の割合で推定可能</a:t>
            </a:r>
            <a:endParaRPr lang="en-US" altLang="ja-JP" b="1" dirty="0">
              <a:latin typeface="Yu Gothic" panose="020B0400000000000000" pitchFamily="34" charset="-128"/>
              <a:ea typeface="Yu Gothic" panose="020B0400000000000000" pitchFamily="34" charset="-128"/>
            </a:endParaRPr>
          </a:p>
          <a:p>
            <a:pPr>
              <a:lnSpc>
                <a:spcPts val="2700"/>
              </a:lnSpc>
            </a:pPr>
            <a:r>
              <a:rPr lang="ja-JP" altLang="en-US" b="1">
                <a:latin typeface="Yu Gothic" panose="020B0400000000000000" pitchFamily="34" charset="-128"/>
                <a:ea typeface="Yu Gothic" panose="020B0400000000000000" pitchFamily="34" charset="-128"/>
              </a:rPr>
              <a:t>（</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ただし</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課題内容に依存）</a:t>
            </a:r>
            <a:endParaRPr lang="en-US" altLang="ja-JP" b="1" dirty="0">
              <a:latin typeface="Yu Gothic" panose="020B0400000000000000" pitchFamily="34" charset="-128"/>
              <a:ea typeface="Yu Gothic" panose="020B0400000000000000" pitchFamily="34" charset="-128"/>
            </a:endParaRPr>
          </a:p>
        </p:txBody>
      </p:sp>
      <p:sp>
        <p:nvSpPr>
          <p:cNvPr id="38" name="テキスト ボックス 37">
            <a:extLst>
              <a:ext uri="{FF2B5EF4-FFF2-40B4-BE49-F238E27FC236}">
                <a16:creationId xmlns:a16="http://schemas.microsoft.com/office/drawing/2014/main" id="{A80968CF-6CA0-3AA4-DA5E-AA6274D39B9A}"/>
              </a:ext>
            </a:extLst>
          </p:cNvPr>
          <p:cNvSpPr txBox="1"/>
          <p:nvPr/>
        </p:nvSpPr>
        <p:spPr>
          <a:xfrm>
            <a:off x="17248780" y="4082745"/>
            <a:ext cx="1313180"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考察</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graphicFrame>
        <p:nvGraphicFramePr>
          <p:cNvPr id="6" name="表 5">
            <a:extLst>
              <a:ext uri="{FF2B5EF4-FFF2-40B4-BE49-F238E27FC236}">
                <a16:creationId xmlns:a16="http://schemas.microsoft.com/office/drawing/2014/main" id="{68211AF2-4952-4298-2CBC-D62B780DFA3C}"/>
              </a:ext>
            </a:extLst>
          </p:cNvPr>
          <p:cNvGraphicFramePr>
            <a:graphicFrameLocks noGrp="1"/>
          </p:cNvGraphicFramePr>
          <p:nvPr>
            <p:extLst>
              <p:ext uri="{D42A27DB-BD31-4B8C-83A1-F6EECF244321}">
                <p14:modId xmlns:p14="http://schemas.microsoft.com/office/powerpoint/2010/main" val="1746084189"/>
              </p:ext>
            </p:extLst>
          </p:nvPr>
        </p:nvGraphicFramePr>
        <p:xfrm>
          <a:off x="1281525" y="2194715"/>
          <a:ext cx="9628940" cy="3251824"/>
        </p:xfrm>
        <a:graphic>
          <a:graphicData uri="http://schemas.openxmlformats.org/drawingml/2006/table">
            <a:tbl>
              <a:tblPr firstRow="1" bandRow="1">
                <a:tableStyleId>{5940675A-B579-460E-94D1-54222C63F5DA}</a:tableStyleId>
              </a:tblPr>
              <a:tblGrid>
                <a:gridCol w="2407235">
                  <a:extLst>
                    <a:ext uri="{9D8B030D-6E8A-4147-A177-3AD203B41FA5}">
                      <a16:colId xmlns:a16="http://schemas.microsoft.com/office/drawing/2014/main" val="3946200249"/>
                    </a:ext>
                  </a:extLst>
                </a:gridCol>
                <a:gridCol w="2407235">
                  <a:extLst>
                    <a:ext uri="{9D8B030D-6E8A-4147-A177-3AD203B41FA5}">
                      <a16:colId xmlns:a16="http://schemas.microsoft.com/office/drawing/2014/main" val="1138780750"/>
                    </a:ext>
                  </a:extLst>
                </a:gridCol>
                <a:gridCol w="2407235">
                  <a:extLst>
                    <a:ext uri="{9D8B030D-6E8A-4147-A177-3AD203B41FA5}">
                      <a16:colId xmlns:a16="http://schemas.microsoft.com/office/drawing/2014/main" val="1306525410"/>
                    </a:ext>
                  </a:extLst>
                </a:gridCol>
                <a:gridCol w="2407235">
                  <a:extLst>
                    <a:ext uri="{9D8B030D-6E8A-4147-A177-3AD203B41FA5}">
                      <a16:colId xmlns:a16="http://schemas.microsoft.com/office/drawing/2014/main" val="133247246"/>
                    </a:ext>
                  </a:extLst>
                </a:gridCol>
              </a:tblGrid>
              <a:tr h="812956">
                <a:tc>
                  <a:txBody>
                    <a:bodyPr/>
                    <a:lstStyle/>
                    <a:p>
                      <a:pPr algn="ctr"/>
                      <a:r>
                        <a:rPr kumimoji="1" lang="en-US" altLang="ja-JP" sz="3000" b="1" i="0" dirty="0">
                          <a:latin typeface="Arial" panose="020B0604020202020204" pitchFamily="34" charset="0"/>
                          <a:cs typeface="Arial" panose="020B0604020202020204" pitchFamily="34" charset="0"/>
                        </a:rPr>
                        <a:t>Task No.</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2D3D0"/>
                    </a:solidFill>
                  </a:tcPr>
                </a:tc>
                <a:tc>
                  <a:txBody>
                    <a:bodyPr/>
                    <a:lstStyle/>
                    <a:p>
                      <a:pPr algn="ctr"/>
                      <a:r>
                        <a:rPr kumimoji="1" lang="en-US" altLang="ja-JP" sz="3000" b="1" i="0" dirty="0">
                          <a:latin typeface="Arial" panose="020B0604020202020204" pitchFamily="34" charset="0"/>
                          <a:cs typeface="Arial" panose="020B0604020202020204" pitchFamily="34" charset="0"/>
                        </a:rPr>
                        <a:t>Precision</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2D3D0"/>
                    </a:solidFill>
                  </a:tcPr>
                </a:tc>
                <a:tc>
                  <a:txBody>
                    <a:bodyPr/>
                    <a:lstStyle/>
                    <a:p>
                      <a:pPr algn="ctr"/>
                      <a:r>
                        <a:rPr kumimoji="1" lang="en-US" altLang="ja-JP" sz="3000" b="1" i="0" dirty="0">
                          <a:latin typeface="Arial" panose="020B0604020202020204" pitchFamily="34" charset="0"/>
                          <a:cs typeface="Arial" panose="020B0604020202020204" pitchFamily="34" charset="0"/>
                        </a:rPr>
                        <a:t>Recall</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2D3D0"/>
                    </a:solidFill>
                  </a:tcPr>
                </a:tc>
                <a:tc>
                  <a:txBody>
                    <a:bodyPr/>
                    <a:lstStyle/>
                    <a:p>
                      <a:pPr algn="ctr"/>
                      <a:r>
                        <a:rPr kumimoji="1" lang="en-US" altLang="ja-JP" sz="3000" b="1" i="0" dirty="0">
                          <a:latin typeface="Arial" panose="020B0604020202020204" pitchFamily="34" charset="0"/>
                          <a:cs typeface="Arial" panose="020B0604020202020204" pitchFamily="34" charset="0"/>
                        </a:rPr>
                        <a:t>F1-score</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2D3D0"/>
                    </a:solidFill>
                  </a:tcPr>
                </a:tc>
                <a:extLst>
                  <a:ext uri="{0D108BD9-81ED-4DB2-BD59-A6C34878D82A}">
                    <a16:rowId xmlns:a16="http://schemas.microsoft.com/office/drawing/2014/main" val="2333451104"/>
                  </a:ext>
                </a:extLst>
              </a:tr>
              <a:tr h="812956">
                <a:tc>
                  <a:txBody>
                    <a:bodyPr/>
                    <a:lstStyle/>
                    <a:p>
                      <a:pPr algn="ctr"/>
                      <a:r>
                        <a:rPr kumimoji="1" lang="en-US" altLang="ja-JP" sz="3000" b="1" i="0" dirty="0">
                          <a:latin typeface="Arial" panose="020B0604020202020204" pitchFamily="34" charset="0"/>
                          <a:cs typeface="Arial" panose="020B0604020202020204" pitchFamily="34" charset="0"/>
                        </a:rPr>
                        <a:t>35</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000" b="1" i="0" dirty="0">
                          <a:latin typeface="Arial" panose="020B0604020202020204" pitchFamily="34" charset="0"/>
                          <a:cs typeface="Arial" panose="020B0604020202020204" pitchFamily="34" charset="0"/>
                        </a:rPr>
                        <a:t>0.67</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000" b="1" i="0" dirty="0">
                          <a:latin typeface="Arial" panose="020B0604020202020204" pitchFamily="34" charset="0"/>
                          <a:cs typeface="Arial" panose="020B0604020202020204" pitchFamily="34" charset="0"/>
                        </a:rPr>
                        <a:t>0.72</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000" b="1" i="0" dirty="0">
                          <a:latin typeface="Arial" panose="020B0604020202020204" pitchFamily="34" charset="0"/>
                          <a:cs typeface="Arial" panose="020B0604020202020204" pitchFamily="34" charset="0"/>
                        </a:rPr>
                        <a:t>0.69</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7398504"/>
                  </a:ext>
                </a:extLst>
              </a:tr>
              <a:tr h="812956">
                <a:tc>
                  <a:txBody>
                    <a:bodyPr/>
                    <a:lstStyle/>
                    <a:p>
                      <a:pPr algn="ctr"/>
                      <a:r>
                        <a:rPr kumimoji="1" lang="en-US" altLang="ja-JP" sz="3000" b="1" i="0" dirty="0">
                          <a:latin typeface="Arial" panose="020B0604020202020204" pitchFamily="34" charset="0"/>
                          <a:cs typeface="Arial" panose="020B0604020202020204" pitchFamily="34" charset="0"/>
                        </a:rPr>
                        <a:t>43</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000" b="1" i="0" dirty="0">
                          <a:latin typeface="Arial" panose="020B0604020202020204" pitchFamily="34" charset="0"/>
                          <a:cs typeface="Arial" panose="020B0604020202020204" pitchFamily="34" charset="0"/>
                        </a:rPr>
                        <a:t>0.92</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000" b="1" i="0" dirty="0">
                          <a:latin typeface="Arial" panose="020B0604020202020204" pitchFamily="34" charset="0"/>
                          <a:cs typeface="Arial" panose="020B0604020202020204" pitchFamily="34" charset="0"/>
                        </a:rPr>
                        <a:t>0.95</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000" b="1" i="0" dirty="0">
                          <a:latin typeface="Arial" panose="020B0604020202020204" pitchFamily="34" charset="0"/>
                          <a:cs typeface="Arial" panose="020B0604020202020204" pitchFamily="34" charset="0"/>
                        </a:rPr>
                        <a:t>0.93</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118963"/>
                  </a:ext>
                </a:extLst>
              </a:tr>
              <a:tr h="812956">
                <a:tc>
                  <a:txBody>
                    <a:bodyPr/>
                    <a:lstStyle/>
                    <a:p>
                      <a:pPr algn="ctr"/>
                      <a:r>
                        <a:rPr kumimoji="1" lang="en-US" altLang="ja-JP" sz="3000" b="1" i="0" dirty="0">
                          <a:latin typeface="Arial" panose="020B0604020202020204" pitchFamily="34" charset="0"/>
                          <a:cs typeface="Arial" panose="020B0604020202020204" pitchFamily="34" charset="0"/>
                        </a:rPr>
                        <a:t>73</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000" b="1" i="0" dirty="0">
                          <a:latin typeface="Arial" panose="020B0604020202020204" pitchFamily="34" charset="0"/>
                          <a:cs typeface="Arial" panose="020B0604020202020204" pitchFamily="34" charset="0"/>
                        </a:rPr>
                        <a:t>-</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000" b="1" i="0" dirty="0">
                          <a:latin typeface="Arial" panose="020B0604020202020204" pitchFamily="34" charset="0"/>
                          <a:cs typeface="Arial" panose="020B0604020202020204" pitchFamily="34" charset="0"/>
                        </a:rPr>
                        <a:t>-</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000" b="1" i="0" dirty="0">
                          <a:latin typeface="Arial" panose="020B0604020202020204" pitchFamily="34" charset="0"/>
                          <a:cs typeface="Arial" panose="020B0604020202020204" pitchFamily="34" charset="0"/>
                        </a:rPr>
                        <a:t>-</a:t>
                      </a:r>
                      <a:endParaRPr kumimoji="1" lang="ja-JP" altLang="en-US" sz="3000" b="1" i="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7944503"/>
                  </a:ext>
                </a:extLst>
              </a:tr>
            </a:tbl>
          </a:graphicData>
        </a:graphic>
      </p:graphicFrame>
      <p:grpSp>
        <p:nvGrpSpPr>
          <p:cNvPr id="7" name="グループ化 6">
            <a:extLst>
              <a:ext uri="{FF2B5EF4-FFF2-40B4-BE49-F238E27FC236}">
                <a16:creationId xmlns:a16="http://schemas.microsoft.com/office/drawing/2014/main" id="{50104FA5-D78D-5B63-C546-4E03D467278A}"/>
              </a:ext>
            </a:extLst>
          </p:cNvPr>
          <p:cNvGrpSpPr/>
          <p:nvPr/>
        </p:nvGrpSpPr>
        <p:grpSpPr>
          <a:xfrm>
            <a:off x="453203" y="177843"/>
            <a:ext cx="11287227" cy="334477"/>
            <a:chOff x="377697" y="-853694"/>
            <a:chExt cx="11287227" cy="334477"/>
          </a:xfrm>
          <a:solidFill>
            <a:srgbClr val="629299"/>
          </a:solidFill>
        </p:grpSpPr>
        <p:sp>
          <p:nvSpPr>
            <p:cNvPr id="8" name="フリーフォーム 7">
              <a:extLst>
                <a:ext uri="{FF2B5EF4-FFF2-40B4-BE49-F238E27FC236}">
                  <a16:creationId xmlns:a16="http://schemas.microsoft.com/office/drawing/2014/main" id="{FB4673E7-B6F0-144F-8F34-B059BD9968D0}"/>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EE04F07F-D5F9-6B25-09A5-18B175732AE8}"/>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FE269710-A159-F8C6-8DF9-85ACFE3BDCDD}"/>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BDEF2D5E-E44D-1816-532D-2D63D37C535C}"/>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B8530DA9-3197-BF51-94B4-66484B2FD5A1}"/>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CB31A264-1CB3-78D0-58C8-115A38161A45}"/>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5" name="フリーフォーム 14">
              <a:extLst>
                <a:ext uri="{FF2B5EF4-FFF2-40B4-BE49-F238E27FC236}">
                  <a16:creationId xmlns:a16="http://schemas.microsoft.com/office/drawing/2014/main" id="{D157A4C4-E050-40D1-ED6B-E7B24EA8E5A0}"/>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316396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EAF2A-8A63-92BE-47C7-9D2A7228BEDE}"/>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08A29BDB-13D1-C286-DC21-D02913C69F28}"/>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1E03557C-7743-D278-D22B-02B970E3C31D}"/>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6-6. Discussion</a:t>
            </a:r>
          </a:p>
        </p:txBody>
      </p:sp>
      <p:sp>
        <p:nvSpPr>
          <p:cNvPr id="29" name="日付プレースホルダー 4">
            <a:extLst>
              <a:ext uri="{FF2B5EF4-FFF2-40B4-BE49-F238E27FC236}">
                <a16:creationId xmlns:a16="http://schemas.microsoft.com/office/drawing/2014/main" id="{DCBCCBC9-7DE3-46D3-182F-1D998A169009}"/>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72611CA4-1160-48D7-F346-87B91994B52C}"/>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38</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73C93272-B7DB-6255-9C5F-81A6618FE5E9}"/>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3" name="図 2">
            <a:extLst>
              <a:ext uri="{FF2B5EF4-FFF2-40B4-BE49-F238E27FC236}">
                <a16:creationId xmlns:a16="http://schemas.microsoft.com/office/drawing/2014/main" id="{117E8B58-DFB1-8AD7-09A7-FD7C8D69BD2A}"/>
              </a:ext>
            </a:extLst>
          </p:cNvPr>
          <p:cNvPicPr>
            <a:picLocks noChangeAspect="1"/>
          </p:cNvPicPr>
          <p:nvPr/>
        </p:nvPicPr>
        <p:blipFill>
          <a:blip r:embed="rId3"/>
          <a:stretch>
            <a:fillRect/>
          </a:stretch>
        </p:blipFill>
        <p:spPr>
          <a:xfrm>
            <a:off x="15189974" y="1631585"/>
            <a:ext cx="9903092" cy="4320273"/>
          </a:xfrm>
          <a:prstGeom prst="rect">
            <a:avLst/>
          </a:prstGeom>
        </p:spPr>
      </p:pic>
      <p:sp>
        <p:nvSpPr>
          <p:cNvPr id="5" name="コンテンツ プレースホルダー 2">
            <a:extLst>
              <a:ext uri="{FF2B5EF4-FFF2-40B4-BE49-F238E27FC236}">
                <a16:creationId xmlns:a16="http://schemas.microsoft.com/office/drawing/2014/main" id="{241073C1-A888-4953-83E9-684E4A10DB12}"/>
              </a:ext>
            </a:extLst>
          </p:cNvPr>
          <p:cNvSpPr txBox="1">
            <a:spLocks/>
          </p:cNvSpPr>
          <p:nvPr/>
        </p:nvSpPr>
        <p:spPr>
          <a:xfrm>
            <a:off x="451554" y="1628104"/>
            <a:ext cx="11288882" cy="1800896"/>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Black" panose="020B0604020202020204" pitchFamily="34" charset="0"/>
                <a:cs typeface="Arial Black" panose="020B0604020202020204" pitchFamily="34" charset="0"/>
              </a:rPr>
              <a:t>Result:</a:t>
            </a:r>
            <a:r>
              <a:rPr lang="en" altLang="ja-JP" sz="3000" b="1" dirty="0">
                <a:latin typeface="Arial" panose="020B0604020202020204" pitchFamily="34" charset="0"/>
                <a:cs typeface="Arial" panose="020B0604020202020204" pitchFamily="34" charset="0"/>
              </a:rPr>
              <a:t>  Method achieves about 70% accuracy in identifying logic errors</a:t>
            </a:r>
          </a:p>
          <a:p>
            <a:pPr>
              <a:lnSpc>
                <a:spcPct val="100000"/>
              </a:lnSpc>
            </a:pPr>
            <a:r>
              <a:rPr lang="en-US" altLang="ja-JP" sz="3000" b="1" dirty="0">
                <a:latin typeface="Arial" panose="020B0604020202020204" pitchFamily="34" charset="0"/>
                <a:cs typeface="Arial" panose="020B0604020202020204" pitchFamily="34" charset="0"/>
              </a:rPr>
              <a:t>※ Effectiveness varies across different tasks</a:t>
            </a:r>
            <a:endParaRPr lang="en" altLang="ja-JP" sz="3000" b="1" dirty="0">
              <a:latin typeface="Arial" panose="020B0604020202020204" pitchFamily="34" charset="0"/>
              <a:cs typeface="Arial" panose="020B0604020202020204" pitchFamily="34" charset="0"/>
            </a:endParaRPr>
          </a:p>
        </p:txBody>
      </p:sp>
      <p:sp>
        <p:nvSpPr>
          <p:cNvPr id="6" name="コンテンツ プレースホルダー 2">
            <a:extLst>
              <a:ext uri="{FF2B5EF4-FFF2-40B4-BE49-F238E27FC236}">
                <a16:creationId xmlns:a16="http://schemas.microsoft.com/office/drawing/2014/main" id="{5F484FB6-5A41-0200-A6E4-20430058C9A4}"/>
              </a:ext>
            </a:extLst>
          </p:cNvPr>
          <p:cNvSpPr txBox="1">
            <a:spLocks/>
          </p:cNvSpPr>
          <p:nvPr/>
        </p:nvSpPr>
        <p:spPr>
          <a:xfrm>
            <a:off x="451554" y="3791722"/>
            <a:ext cx="11288882" cy="1200692"/>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Black" panose="020B0604020202020204" pitchFamily="34" charset="0"/>
                <a:cs typeface="Arial Black" panose="020B0604020202020204" pitchFamily="34" charset="0"/>
              </a:rPr>
              <a:t>Limitation:</a:t>
            </a:r>
            <a:r>
              <a:rPr lang="en" altLang="ja-JP" sz="3000" b="1" dirty="0">
                <a:latin typeface="Arial" panose="020B0604020202020204" pitchFamily="34" charset="0"/>
                <a:cs typeface="Arial" panose="020B0604020202020204" pitchFamily="34" charset="0"/>
              </a:rPr>
              <a:t>  Method cannot be applied to new tasks without pre-creating datasets</a:t>
            </a:r>
          </a:p>
        </p:txBody>
      </p:sp>
      <p:grpSp>
        <p:nvGrpSpPr>
          <p:cNvPr id="16" name="グループ化 15">
            <a:extLst>
              <a:ext uri="{FF2B5EF4-FFF2-40B4-BE49-F238E27FC236}">
                <a16:creationId xmlns:a16="http://schemas.microsoft.com/office/drawing/2014/main" id="{1D525C45-EF86-50F5-535C-CD250A739531}"/>
              </a:ext>
            </a:extLst>
          </p:cNvPr>
          <p:cNvGrpSpPr/>
          <p:nvPr/>
        </p:nvGrpSpPr>
        <p:grpSpPr>
          <a:xfrm>
            <a:off x="453203" y="177843"/>
            <a:ext cx="11287227" cy="334477"/>
            <a:chOff x="377697" y="-853694"/>
            <a:chExt cx="11287227" cy="334477"/>
          </a:xfrm>
          <a:solidFill>
            <a:srgbClr val="629299"/>
          </a:solidFill>
        </p:grpSpPr>
        <p:sp>
          <p:nvSpPr>
            <p:cNvPr id="17" name="フリーフォーム 16">
              <a:extLst>
                <a:ext uri="{FF2B5EF4-FFF2-40B4-BE49-F238E27FC236}">
                  <a16:creationId xmlns:a16="http://schemas.microsoft.com/office/drawing/2014/main" id="{CB3E5388-4C6A-7BEF-1606-8D9D71B99E37}"/>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8" name="フリーフォーム 17">
              <a:extLst>
                <a:ext uri="{FF2B5EF4-FFF2-40B4-BE49-F238E27FC236}">
                  <a16:creationId xmlns:a16="http://schemas.microsoft.com/office/drawing/2014/main" id="{120368F7-CD36-B8E4-7333-C8DE7F0E1EF1}"/>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9" name="フリーフォーム 18">
              <a:extLst>
                <a:ext uri="{FF2B5EF4-FFF2-40B4-BE49-F238E27FC236}">
                  <a16:creationId xmlns:a16="http://schemas.microsoft.com/office/drawing/2014/main" id="{3571201D-9DD1-ED50-D430-08965CF93C77}"/>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0" name="フリーフォーム 19">
              <a:extLst>
                <a:ext uri="{FF2B5EF4-FFF2-40B4-BE49-F238E27FC236}">
                  <a16:creationId xmlns:a16="http://schemas.microsoft.com/office/drawing/2014/main" id="{A96ED067-389F-AD17-0C66-3E0F360155FF}"/>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1" name="フリーフォーム 20">
              <a:extLst>
                <a:ext uri="{FF2B5EF4-FFF2-40B4-BE49-F238E27FC236}">
                  <a16:creationId xmlns:a16="http://schemas.microsoft.com/office/drawing/2014/main" id="{6230ECBA-36E7-2D51-A75F-92B613F0A13C}"/>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2" name="フリーフォーム 21">
              <a:extLst>
                <a:ext uri="{FF2B5EF4-FFF2-40B4-BE49-F238E27FC236}">
                  <a16:creationId xmlns:a16="http://schemas.microsoft.com/office/drawing/2014/main" id="{8E0504AD-F326-5722-7F51-F0493F2CE3F4}"/>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8" name="フリーフォーム 27">
              <a:extLst>
                <a:ext uri="{FF2B5EF4-FFF2-40B4-BE49-F238E27FC236}">
                  <a16:creationId xmlns:a16="http://schemas.microsoft.com/office/drawing/2014/main" id="{0E2CBC28-1682-8C71-4BA6-18F7C1A7B9C4}"/>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4141853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EA873-C39C-D8E5-1DEA-F1FB1026CB00}"/>
            </a:ext>
          </a:extLst>
        </p:cNvPr>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46A10235-4BCF-B095-6670-F30FFBF10B8F}"/>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C0BF8215-2E33-B489-3D4F-DF59DC733256}"/>
              </a:ext>
            </a:extLst>
          </p:cNvPr>
          <p:cNvSpPr>
            <a:spLocks noGrp="1"/>
          </p:cNvSpPr>
          <p:nvPr>
            <p:ph type="ctrTitle"/>
          </p:nvPr>
        </p:nvSpPr>
        <p:spPr>
          <a:xfrm>
            <a:off x="451555" y="2378648"/>
            <a:ext cx="11288886" cy="802887"/>
          </a:xfrm>
        </p:spPr>
        <p:txBody>
          <a:bodyPr>
            <a:normAutofit/>
          </a:bodyPr>
          <a:lstStyle/>
          <a:p>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7.</a:t>
            </a:r>
            <a:r>
              <a:rPr lang="ja-JP" altLang="en-US" sz="4000" b="1">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CONCLUSION</a:t>
            </a:r>
            <a:endParaRPr kumimoji="1" lang="ja-JP" altLang="en-US" sz="40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cxnSp>
        <p:nvCxnSpPr>
          <p:cNvPr id="9" name="直線コネクタ 8">
            <a:extLst>
              <a:ext uri="{FF2B5EF4-FFF2-40B4-BE49-F238E27FC236}">
                <a16:creationId xmlns:a16="http://schemas.microsoft.com/office/drawing/2014/main" id="{8016B0B8-9D50-2059-AB2A-E7D4C1632A2A}"/>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98136647-8A77-D2FC-B2CB-CECB9838A789}"/>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 name="スライド番号プレースホルダー 5">
            <a:extLst>
              <a:ext uri="{FF2B5EF4-FFF2-40B4-BE49-F238E27FC236}">
                <a16:creationId xmlns:a16="http://schemas.microsoft.com/office/drawing/2014/main" id="{7521FD3F-B400-D020-862E-8A597DA4110B}"/>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39</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4" name="フッター プレースホルダー 6">
            <a:extLst>
              <a:ext uri="{FF2B5EF4-FFF2-40B4-BE49-F238E27FC236}">
                <a16:creationId xmlns:a16="http://schemas.microsoft.com/office/drawing/2014/main" id="{30C160C3-A272-AAC0-520F-82F767008461}"/>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201988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0DFF6-BC00-84A5-692C-8B9BC22DF5DC}"/>
            </a:ext>
          </a:extLst>
        </p:cNvPr>
        <p:cNvGrpSpPr/>
        <p:nvPr/>
      </p:nvGrpSpPr>
      <p:grpSpPr>
        <a:xfrm>
          <a:off x="0" y="0"/>
          <a:ext cx="0" cy="0"/>
          <a:chOff x="0" y="0"/>
          <a:chExt cx="0" cy="0"/>
        </a:xfrm>
      </p:grpSpPr>
      <p:sp>
        <p:nvSpPr>
          <p:cNvPr id="36" name="正方形/長方形 35">
            <a:extLst>
              <a:ext uri="{FF2B5EF4-FFF2-40B4-BE49-F238E27FC236}">
                <a16:creationId xmlns:a16="http://schemas.microsoft.com/office/drawing/2014/main" id="{51005237-E91D-76F0-1CB1-4A89ABCFB9E5}"/>
              </a:ext>
            </a:extLst>
          </p:cNvPr>
          <p:cNvSpPr/>
          <p:nvPr/>
        </p:nvSpPr>
        <p:spPr>
          <a:xfrm>
            <a:off x="451554" y="4935510"/>
            <a:ext cx="11288882" cy="540748"/>
          </a:xfrm>
          <a:prstGeom prst="rect">
            <a:avLst/>
          </a:prstGeom>
          <a:solidFill>
            <a:srgbClr val="EFCE7B"/>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b="1">
              <a:latin typeface="Arial" panose="020B0604020202020204" pitchFamily="34" charset="0"/>
              <a:cs typeface="Arial" panose="020B0604020202020204" pitchFamily="34" charset="0"/>
            </a:endParaRPr>
          </a:p>
        </p:txBody>
      </p:sp>
      <p:sp>
        <p:nvSpPr>
          <p:cNvPr id="2" name="正方形/長方形 1">
            <a:extLst>
              <a:ext uri="{FF2B5EF4-FFF2-40B4-BE49-F238E27FC236}">
                <a16:creationId xmlns:a16="http://schemas.microsoft.com/office/drawing/2014/main" id="{B56C0ED3-FA06-6CB7-6A01-C35D8DE061DD}"/>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0F041A3-41B0-E74E-ED1F-6B2785728BDE}"/>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1-2. Challenges in Programming Exercise</a:t>
            </a:r>
          </a:p>
        </p:txBody>
      </p:sp>
      <p:sp>
        <p:nvSpPr>
          <p:cNvPr id="29" name="日付プレースホルダー 4">
            <a:extLst>
              <a:ext uri="{FF2B5EF4-FFF2-40B4-BE49-F238E27FC236}">
                <a16:creationId xmlns:a16="http://schemas.microsoft.com/office/drawing/2014/main" id="{5EEBBDE2-9B8D-DDF4-7D1D-4206555F240B}"/>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7B38BD3D-A7EC-AE5E-4D72-1371E909F796}"/>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4</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5477DBC9-AE7C-64EE-13AF-B17E528932B7}"/>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21" name="右矢印 20">
            <a:extLst>
              <a:ext uri="{FF2B5EF4-FFF2-40B4-BE49-F238E27FC236}">
                <a16:creationId xmlns:a16="http://schemas.microsoft.com/office/drawing/2014/main" id="{3CC56DBD-5E41-5AAC-3AD9-28EC7611D732}"/>
              </a:ext>
            </a:extLst>
          </p:cNvPr>
          <p:cNvSpPr/>
          <p:nvPr/>
        </p:nvSpPr>
        <p:spPr>
          <a:xfrm>
            <a:off x="1211871" y="2224788"/>
            <a:ext cx="1053332" cy="440424"/>
          </a:xfrm>
          <a:prstGeom prst="rightArrow">
            <a:avLst>
              <a:gd name="adj1" fmla="val 54799"/>
              <a:gd name="adj2" fmla="val 59616"/>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B4206609-65EA-A357-2239-8A1B8BFC97EC}"/>
              </a:ext>
            </a:extLst>
          </p:cNvPr>
          <p:cNvSpPr/>
          <p:nvPr/>
        </p:nvSpPr>
        <p:spPr>
          <a:xfrm>
            <a:off x="451556" y="1596615"/>
            <a:ext cx="11288882" cy="540748"/>
          </a:xfrm>
          <a:prstGeom prst="rect">
            <a:avLst/>
          </a:prstGeom>
          <a:solidFill>
            <a:srgbClr val="EFCE7B"/>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b="1">
              <a:latin typeface="Arial" panose="020B0604020202020204" pitchFamily="34" charset="0"/>
              <a:cs typeface="Arial" panose="020B0604020202020204" pitchFamily="34" charset="0"/>
            </a:endParaRPr>
          </a:p>
        </p:txBody>
      </p:sp>
      <p:sp>
        <p:nvSpPr>
          <p:cNvPr id="6" name="コンテンツ プレースホルダー 2">
            <a:extLst>
              <a:ext uri="{FF2B5EF4-FFF2-40B4-BE49-F238E27FC236}">
                <a16:creationId xmlns:a16="http://schemas.microsoft.com/office/drawing/2014/main" id="{99084F73-6578-8EF7-E4A1-85BAF7D8F80F}"/>
              </a:ext>
            </a:extLst>
          </p:cNvPr>
          <p:cNvSpPr txBox="1">
            <a:spLocks/>
          </p:cNvSpPr>
          <p:nvPr/>
        </p:nvSpPr>
        <p:spPr>
          <a:xfrm>
            <a:off x="451556" y="1600340"/>
            <a:ext cx="11288882" cy="1161818"/>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3600"/>
              </a:lnSpc>
            </a:pPr>
            <a:r>
              <a:rPr lang="en-US" altLang="ja-JP" sz="3000" b="1" dirty="0">
                <a:solidFill>
                  <a:srgbClr val="030712"/>
                </a:solidFill>
                <a:effectLst/>
                <a:latin typeface="Arial" panose="020B0604020202020204" pitchFamily="34" charset="0"/>
                <a:cs typeface="Arial" panose="020B0604020202020204" pitchFamily="34" charset="0"/>
              </a:rPr>
              <a:t> ❶  </a:t>
            </a:r>
            <a:r>
              <a:rPr lang="en" altLang="ja-JP" sz="3000" b="1" dirty="0">
                <a:solidFill>
                  <a:srgbClr val="030712"/>
                </a:solidFill>
                <a:effectLst/>
                <a:latin typeface="Arial" panose="020B0604020202020204" pitchFamily="34" charset="0"/>
                <a:cs typeface="Arial" panose="020B0604020202020204" pitchFamily="34" charset="0"/>
              </a:rPr>
              <a:t>Few instructors supporting many learners</a:t>
            </a:r>
          </a:p>
          <a:p>
            <a:pPr algn="l">
              <a:lnSpc>
                <a:spcPts val="3600"/>
              </a:lnSpc>
            </a:pPr>
            <a:r>
              <a:rPr lang="en" altLang="ja-JP" sz="2500" b="1" dirty="0">
                <a:solidFill>
                  <a:srgbClr val="030712"/>
                </a:solidFill>
                <a:latin typeface="Arial" panose="020B0604020202020204" pitchFamily="34" charset="0"/>
                <a:cs typeface="Arial" panose="020B0604020202020204" pitchFamily="34" charset="0"/>
              </a:rPr>
              <a:t>       		    </a:t>
            </a:r>
            <a:r>
              <a:rPr lang="en" altLang="ja-JP" sz="2800" b="1" dirty="0">
                <a:solidFill>
                  <a:srgbClr val="629299"/>
                </a:solidFill>
                <a:effectLst/>
                <a:latin typeface="Arial" panose="020B0604020202020204" pitchFamily="34" charset="0"/>
                <a:cs typeface="Arial" panose="020B0604020202020204" pitchFamily="34" charset="0"/>
              </a:rPr>
              <a:t>Difficulty in providing individual learning support</a:t>
            </a:r>
          </a:p>
          <a:p>
            <a:pPr algn="l">
              <a:lnSpc>
                <a:spcPts val="3600"/>
              </a:lnSpc>
              <a:buFont typeface="Arial" panose="020B0604020202020204" pitchFamily="34" charset="0"/>
              <a:buChar char="•"/>
            </a:pPr>
            <a:endParaRPr lang="en" altLang="ja-JP" sz="2800" b="1" dirty="0">
              <a:solidFill>
                <a:srgbClr val="030712"/>
              </a:solidFill>
              <a:latin typeface="Arial" panose="020B0604020202020204" pitchFamily="34" charset="0"/>
              <a:cs typeface="Arial" panose="020B0604020202020204" pitchFamily="34" charset="0"/>
            </a:endParaRPr>
          </a:p>
          <a:p>
            <a:pPr algn="l">
              <a:lnSpc>
                <a:spcPts val="3600"/>
              </a:lnSpc>
              <a:buFont typeface="Arial" panose="020B0604020202020204" pitchFamily="34" charset="0"/>
              <a:buChar char="•"/>
            </a:pPr>
            <a:endParaRPr lang="en" altLang="ja-JP" sz="3000" b="1" dirty="0">
              <a:solidFill>
                <a:srgbClr val="030712"/>
              </a:solidFill>
              <a:latin typeface="Arial" panose="020B0604020202020204" pitchFamily="34" charset="0"/>
              <a:cs typeface="Arial" panose="020B0604020202020204" pitchFamily="34" charset="0"/>
            </a:endParaRPr>
          </a:p>
          <a:p>
            <a:pPr algn="l">
              <a:lnSpc>
                <a:spcPts val="3600"/>
              </a:lnSpc>
            </a:pPr>
            <a:endParaRPr lang="en" altLang="ja-JP" sz="3000" b="1" dirty="0">
              <a:solidFill>
                <a:srgbClr val="030712"/>
              </a:solidFill>
              <a:latin typeface="Arial" panose="020B0604020202020204" pitchFamily="34" charset="0"/>
              <a:cs typeface="Arial" panose="020B0604020202020204" pitchFamily="34" charset="0"/>
            </a:endParaRPr>
          </a:p>
          <a:p>
            <a:pPr algn="l">
              <a:lnSpc>
                <a:spcPts val="3600"/>
              </a:lnSpc>
            </a:pPr>
            <a:endParaRPr lang="en" altLang="ja-JP" sz="3000" b="1" dirty="0">
              <a:solidFill>
                <a:srgbClr val="030712"/>
              </a:solidFill>
              <a:effectLst/>
              <a:latin typeface="Arial" panose="020B0604020202020204" pitchFamily="34" charset="0"/>
              <a:cs typeface="Arial" panose="020B0604020202020204" pitchFamily="34" charset="0"/>
            </a:endParaRPr>
          </a:p>
        </p:txBody>
      </p:sp>
      <p:sp>
        <p:nvSpPr>
          <p:cNvPr id="38" name="コンテンツ プレースホルダー 2">
            <a:extLst>
              <a:ext uri="{FF2B5EF4-FFF2-40B4-BE49-F238E27FC236}">
                <a16:creationId xmlns:a16="http://schemas.microsoft.com/office/drawing/2014/main" id="{E88294D8-A6BC-F697-EBCD-E74309EFAB5D}"/>
              </a:ext>
            </a:extLst>
          </p:cNvPr>
          <p:cNvSpPr txBox="1">
            <a:spLocks/>
          </p:cNvSpPr>
          <p:nvPr/>
        </p:nvSpPr>
        <p:spPr>
          <a:xfrm>
            <a:off x="451556" y="4941652"/>
            <a:ext cx="11288882" cy="1180428"/>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3600"/>
              </a:lnSpc>
            </a:pPr>
            <a:r>
              <a:rPr lang="en-US" altLang="ja-JP" sz="3000" b="1" dirty="0">
                <a:solidFill>
                  <a:srgbClr val="030712"/>
                </a:solidFill>
                <a:effectLst/>
                <a:latin typeface="Arial" panose="020B0604020202020204" pitchFamily="34" charset="0"/>
                <a:cs typeface="Arial" panose="020B0604020202020204" pitchFamily="34" charset="0"/>
              </a:rPr>
              <a:t> ❷  </a:t>
            </a:r>
            <a:r>
              <a:rPr lang="en" altLang="ja-JP" sz="3000" b="1" dirty="0">
                <a:solidFill>
                  <a:srgbClr val="030712"/>
                </a:solidFill>
                <a:effectLst/>
                <a:latin typeface="Arial" panose="020B0604020202020204" pitchFamily="34" charset="0"/>
                <a:cs typeface="Arial" panose="020B0604020202020204" pitchFamily="34" charset="0"/>
              </a:rPr>
              <a:t>Logic errors are harder to solve than Grammar errors</a:t>
            </a:r>
          </a:p>
          <a:p>
            <a:pPr algn="l">
              <a:lnSpc>
                <a:spcPts val="3600"/>
              </a:lnSpc>
            </a:pPr>
            <a:r>
              <a:rPr lang="en" altLang="ja-JP" sz="2800" b="1" dirty="0">
                <a:solidFill>
                  <a:srgbClr val="030712"/>
                </a:solidFill>
                <a:latin typeface="Arial" panose="020B0604020202020204" pitchFamily="34" charset="0"/>
                <a:cs typeface="Arial" panose="020B0604020202020204" pitchFamily="34" charset="0"/>
              </a:rPr>
              <a:t> 	       &amp;    </a:t>
            </a:r>
            <a:r>
              <a:rPr lang="en" altLang="ja-JP" sz="2800" b="1" dirty="0">
                <a:solidFill>
                  <a:srgbClr val="629299"/>
                </a:solidFill>
                <a:effectLst/>
                <a:latin typeface="Arial" panose="020B0604020202020204" pitchFamily="34" charset="0"/>
                <a:cs typeface="Arial" panose="020B0604020202020204" pitchFamily="34" charset="0"/>
              </a:rPr>
              <a:t>Varying coding methods among learners</a:t>
            </a:r>
          </a:p>
        </p:txBody>
      </p:sp>
      <p:pic>
        <p:nvPicPr>
          <p:cNvPr id="43" name="図 42">
            <a:extLst>
              <a:ext uri="{FF2B5EF4-FFF2-40B4-BE49-F238E27FC236}">
                <a16:creationId xmlns:a16="http://schemas.microsoft.com/office/drawing/2014/main" id="{F3481431-1E24-4E51-C6D6-8A626C823DE7}"/>
              </a:ext>
            </a:extLst>
          </p:cNvPr>
          <p:cNvPicPr>
            <a:picLocks noChangeAspect="1"/>
          </p:cNvPicPr>
          <p:nvPr/>
        </p:nvPicPr>
        <p:blipFill>
          <a:blip r:embed="rId3"/>
          <a:stretch>
            <a:fillRect/>
          </a:stretch>
        </p:blipFill>
        <p:spPr>
          <a:xfrm>
            <a:off x="3103758" y="3042303"/>
            <a:ext cx="1067024" cy="1489676"/>
          </a:xfrm>
          <a:prstGeom prst="rect">
            <a:avLst/>
          </a:prstGeom>
        </p:spPr>
      </p:pic>
      <p:pic>
        <p:nvPicPr>
          <p:cNvPr id="44" name="図 43">
            <a:extLst>
              <a:ext uri="{FF2B5EF4-FFF2-40B4-BE49-F238E27FC236}">
                <a16:creationId xmlns:a16="http://schemas.microsoft.com/office/drawing/2014/main" id="{ABBB3D35-3D60-2638-1CCE-EE5D65E15A5E}"/>
              </a:ext>
            </a:extLst>
          </p:cNvPr>
          <p:cNvPicPr>
            <a:picLocks noChangeAspect="1"/>
          </p:cNvPicPr>
          <p:nvPr/>
        </p:nvPicPr>
        <p:blipFill>
          <a:blip r:embed="rId4"/>
          <a:stretch>
            <a:fillRect/>
          </a:stretch>
        </p:blipFill>
        <p:spPr>
          <a:xfrm>
            <a:off x="6096000" y="3506820"/>
            <a:ext cx="1222747" cy="1025160"/>
          </a:xfrm>
          <a:prstGeom prst="rect">
            <a:avLst/>
          </a:prstGeom>
        </p:spPr>
      </p:pic>
      <p:pic>
        <p:nvPicPr>
          <p:cNvPr id="45" name="図 44">
            <a:extLst>
              <a:ext uri="{FF2B5EF4-FFF2-40B4-BE49-F238E27FC236}">
                <a16:creationId xmlns:a16="http://schemas.microsoft.com/office/drawing/2014/main" id="{51BB07E2-A537-B63B-2C31-BF31ACA08423}"/>
              </a:ext>
            </a:extLst>
          </p:cNvPr>
          <p:cNvPicPr>
            <a:picLocks noChangeAspect="1"/>
          </p:cNvPicPr>
          <p:nvPr/>
        </p:nvPicPr>
        <p:blipFill>
          <a:blip r:embed="rId4"/>
          <a:stretch>
            <a:fillRect/>
          </a:stretch>
        </p:blipFill>
        <p:spPr>
          <a:xfrm>
            <a:off x="7409862" y="3506820"/>
            <a:ext cx="1222747" cy="1025160"/>
          </a:xfrm>
          <a:prstGeom prst="rect">
            <a:avLst/>
          </a:prstGeom>
        </p:spPr>
      </p:pic>
      <p:pic>
        <p:nvPicPr>
          <p:cNvPr id="46" name="図 45">
            <a:extLst>
              <a:ext uri="{FF2B5EF4-FFF2-40B4-BE49-F238E27FC236}">
                <a16:creationId xmlns:a16="http://schemas.microsoft.com/office/drawing/2014/main" id="{AB915E48-ECC0-286F-7283-1E031FA370B3}"/>
              </a:ext>
            </a:extLst>
          </p:cNvPr>
          <p:cNvPicPr>
            <a:picLocks noChangeAspect="1"/>
          </p:cNvPicPr>
          <p:nvPr/>
        </p:nvPicPr>
        <p:blipFill>
          <a:blip r:embed="rId4"/>
          <a:stretch>
            <a:fillRect/>
          </a:stretch>
        </p:blipFill>
        <p:spPr>
          <a:xfrm>
            <a:off x="8723724" y="3506819"/>
            <a:ext cx="1222747" cy="1025160"/>
          </a:xfrm>
          <a:prstGeom prst="rect">
            <a:avLst/>
          </a:prstGeom>
        </p:spPr>
      </p:pic>
      <p:pic>
        <p:nvPicPr>
          <p:cNvPr id="47" name="図 46">
            <a:extLst>
              <a:ext uri="{FF2B5EF4-FFF2-40B4-BE49-F238E27FC236}">
                <a16:creationId xmlns:a16="http://schemas.microsoft.com/office/drawing/2014/main" id="{00F07534-1F58-DE7A-A365-26CB5954D3ED}"/>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2172" b="90573" l="15596" r="87156">
                        <a14:foregroundMark x1="23050" y1="73628" x2="44954" y2="67064"/>
                        <a14:foregroundMark x1="29128" y1="84010" x2="41972" y2="71480"/>
                        <a14:foregroundMark x1="21560" y1="80191" x2="48050" y2="75537"/>
                        <a14:foregroundMark x1="26720" y1="79594" x2="34748" y2="65513"/>
                        <a14:foregroundMark x1="35665" y1="78640" x2="35665" y2="78640"/>
                        <a14:foregroundMark x1="32683" y1="76850" x2="32683" y2="76850"/>
                        <a14:foregroundMark x1="36239" y1="74582" x2="26950" y2="74940"/>
                        <a14:foregroundMark x1="30849" y1="90573" x2="23624" y2="85800"/>
                        <a14:foregroundMark x1="50688" y1="24940" x2="64335" y2="27804"/>
                        <a14:foregroundMark x1="64335" y1="27804" x2="70528" y2="31742"/>
                        <a14:foregroundMark x1="56995" y1="13007" x2="68463" y2="28640"/>
                        <a14:foregroundMark x1="55505" y1="12411" x2="67775" y2="23031"/>
                        <a14:foregroundMark x1="55161" y1="17422" x2="67546" y2="21122"/>
                        <a14:foregroundMark x1="52523" y1="19570" x2="61239" y2="24344"/>
                        <a14:foregroundMark x1="59748" y1="12172" x2="60321" y2="17780"/>
                        <a14:foregroundMark x1="35436" y1="68616" x2="35092" y2="74582"/>
                        <a14:foregroundMark x1="44954" y1="69928" x2="42202" y2="78640"/>
                        <a14:foregroundMark x1="42202" y1="78640" x2="41972" y2="78998"/>
                        <a14:foregroundMark x1="31537" y1="70286" x2="42317" y2="70883"/>
                        <a14:foregroundMark x1="41972" y1="70525" x2="31537" y2="76611"/>
                        <a14:foregroundMark x1="31537" y1="76611" x2="22018" y2="75298"/>
                        <a14:foregroundMark x1="22018" y1="75298" x2="32569" y2="79356"/>
                        <a14:foregroundMark x1="32569" y1="79356" x2="36009" y2="85561"/>
                        <a14:foregroundMark x1="41972" y1="74940" x2="33028" y2="71957"/>
                        <a14:foregroundMark x1="33028" y1="71957" x2="23165" y2="75179"/>
                        <a14:foregroundMark x1="23165" y1="75179" x2="15596" y2="74582"/>
                        <a14:backgroundMark x1="46232" y1="70351" x2="53096" y2="67422"/>
                        <a14:backgroundMark x1="23035" y1="73234" x2="22821" y2="73031"/>
                        <a14:backgroundMark x1="23050" y1="72673" x2="23573" y2="72621"/>
                        <a14:backgroundMark x1="55767" y1="15245" x2="55715" y2="16678"/>
                      </a14:backgroundRemoval>
                    </a14:imgEffect>
                  </a14:imgLayer>
                </a14:imgProps>
              </a:ext>
            </a:extLst>
          </a:blip>
          <a:srcRect l="9920" t="4082" r="4193" b="5285"/>
          <a:stretch/>
        </p:blipFill>
        <p:spPr>
          <a:xfrm>
            <a:off x="2678021" y="2991818"/>
            <a:ext cx="425737" cy="431749"/>
          </a:xfrm>
          <a:prstGeom prst="rect">
            <a:avLst/>
          </a:prstGeom>
        </p:spPr>
      </p:pic>
      <p:grpSp>
        <p:nvGrpSpPr>
          <p:cNvPr id="3" name="グループ化 2">
            <a:extLst>
              <a:ext uri="{FF2B5EF4-FFF2-40B4-BE49-F238E27FC236}">
                <a16:creationId xmlns:a16="http://schemas.microsoft.com/office/drawing/2014/main" id="{10C8F838-6350-90E8-353B-C6298DDC0ECF}"/>
              </a:ext>
            </a:extLst>
          </p:cNvPr>
          <p:cNvGrpSpPr/>
          <p:nvPr/>
        </p:nvGrpSpPr>
        <p:grpSpPr>
          <a:xfrm>
            <a:off x="453203" y="177843"/>
            <a:ext cx="11287227" cy="334477"/>
            <a:chOff x="377697" y="-853694"/>
            <a:chExt cx="11287227" cy="334477"/>
          </a:xfrm>
          <a:solidFill>
            <a:srgbClr val="629299"/>
          </a:solidFill>
        </p:grpSpPr>
        <p:sp>
          <p:nvSpPr>
            <p:cNvPr id="5" name="フリーフォーム 4">
              <a:extLst>
                <a:ext uri="{FF2B5EF4-FFF2-40B4-BE49-F238E27FC236}">
                  <a16:creationId xmlns:a16="http://schemas.microsoft.com/office/drawing/2014/main" id="{9A75432B-6AAF-E10F-EA0C-5DCE2978B863}"/>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A7337291-5EF7-DC20-6B64-B3DBB28492CA}"/>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65428EBB-616A-371F-47EB-20BBEEF39E4F}"/>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DAEE1F8B-54FA-0EDF-4D18-3D932B21BAD2}"/>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8692A362-D528-8857-221E-9EBDE3D91CC8}"/>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00AD84FF-3365-BCD7-CD5A-13EC2198C0C1}"/>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FEF5C54C-9218-C845-7707-288C9EB8A1DA}"/>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83528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D37B-B030-82A4-2F64-FC5DBC91819F}"/>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D1C90EBE-C0C7-938E-5739-92ACBE7084DD}"/>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A0B3E3EB-BE4A-A138-F0A1-90596A1EC20E}"/>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7-1. Summary</a:t>
            </a:r>
          </a:p>
        </p:txBody>
      </p:sp>
      <p:sp>
        <p:nvSpPr>
          <p:cNvPr id="29" name="日付プレースホルダー 4">
            <a:extLst>
              <a:ext uri="{FF2B5EF4-FFF2-40B4-BE49-F238E27FC236}">
                <a16:creationId xmlns:a16="http://schemas.microsoft.com/office/drawing/2014/main" id="{5E5B1C22-F4AC-FAE6-FF44-A3BBEFEFE12A}"/>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C892F283-ED38-83B2-A67B-2A3F098ABD3A}"/>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40</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F1B08F4A-786F-5463-384C-2EDEF9413BCB}"/>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3" name="図 2">
            <a:extLst>
              <a:ext uri="{FF2B5EF4-FFF2-40B4-BE49-F238E27FC236}">
                <a16:creationId xmlns:a16="http://schemas.microsoft.com/office/drawing/2014/main" id="{1D59910A-A586-BB00-C875-5088F2234EB8}"/>
              </a:ext>
            </a:extLst>
          </p:cNvPr>
          <p:cNvPicPr>
            <a:picLocks noChangeAspect="1"/>
          </p:cNvPicPr>
          <p:nvPr/>
        </p:nvPicPr>
        <p:blipFill>
          <a:blip r:embed="rId3"/>
          <a:stretch>
            <a:fillRect/>
          </a:stretch>
        </p:blipFill>
        <p:spPr>
          <a:xfrm>
            <a:off x="-5261059" y="1726109"/>
            <a:ext cx="5103787" cy="1826405"/>
          </a:xfrm>
          <a:prstGeom prst="rect">
            <a:avLst/>
          </a:prstGeom>
        </p:spPr>
      </p:pic>
      <p:sp>
        <p:nvSpPr>
          <p:cNvPr id="7" name="テキスト ボックス 6">
            <a:extLst>
              <a:ext uri="{FF2B5EF4-FFF2-40B4-BE49-F238E27FC236}">
                <a16:creationId xmlns:a16="http://schemas.microsoft.com/office/drawing/2014/main" id="{77E94246-66DE-1D25-6D50-83337958764C}"/>
              </a:ext>
            </a:extLst>
          </p:cNvPr>
          <p:cNvSpPr txBox="1"/>
          <p:nvPr/>
        </p:nvSpPr>
        <p:spPr>
          <a:xfrm>
            <a:off x="-3305642" y="1356777"/>
            <a:ext cx="1192955" cy="369332"/>
          </a:xfrm>
          <a:prstGeom prst="rect">
            <a:avLst/>
          </a:prstGeom>
          <a:noFill/>
        </p:spPr>
        <p:txBody>
          <a:bodyPr wrap="none" rtlCol="0">
            <a:spAutoFit/>
          </a:bodyPr>
          <a:lstStyle/>
          <a:p>
            <a:r>
              <a:rPr kumimoji="1" lang="ja-JP" altLang="en-US"/>
              <a:t>過去の</a:t>
            </a:r>
            <a:r>
              <a:rPr kumimoji="1" lang="en-US" altLang="ja-JP" dirty="0"/>
              <a:t>7.1</a:t>
            </a:r>
            <a:endParaRPr kumimoji="1" lang="ja-JP" altLang="en-US"/>
          </a:p>
        </p:txBody>
      </p:sp>
      <p:grpSp>
        <p:nvGrpSpPr>
          <p:cNvPr id="8" name="グループ化 7">
            <a:extLst>
              <a:ext uri="{FF2B5EF4-FFF2-40B4-BE49-F238E27FC236}">
                <a16:creationId xmlns:a16="http://schemas.microsoft.com/office/drawing/2014/main" id="{7965670B-376F-3B93-5CD5-28F442D14B59}"/>
              </a:ext>
            </a:extLst>
          </p:cNvPr>
          <p:cNvGrpSpPr/>
          <p:nvPr/>
        </p:nvGrpSpPr>
        <p:grpSpPr>
          <a:xfrm>
            <a:off x="453203" y="177843"/>
            <a:ext cx="11287227" cy="334477"/>
            <a:chOff x="377697" y="-853694"/>
            <a:chExt cx="11287227" cy="334477"/>
          </a:xfrm>
          <a:solidFill>
            <a:srgbClr val="629299"/>
          </a:solidFill>
        </p:grpSpPr>
        <p:sp>
          <p:nvSpPr>
            <p:cNvPr id="9" name="フリーフォーム 8">
              <a:extLst>
                <a:ext uri="{FF2B5EF4-FFF2-40B4-BE49-F238E27FC236}">
                  <a16:creationId xmlns:a16="http://schemas.microsoft.com/office/drawing/2014/main" id="{2A5D35F2-14E2-9CDC-D00B-A2EDAC6D1102}"/>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D4154484-8330-280E-11B5-02E75FC4871A}"/>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E522D1CD-059D-CBA6-F27F-74CC1467B3EE}"/>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0D4F884E-F28C-A5BF-A413-DDF197F59115}"/>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5721305C-934E-9C85-6954-75ED22C6E4C3}"/>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5" name="フリーフォーム 14">
              <a:extLst>
                <a:ext uri="{FF2B5EF4-FFF2-40B4-BE49-F238E27FC236}">
                  <a16:creationId xmlns:a16="http://schemas.microsoft.com/office/drawing/2014/main" id="{4E2CD051-FCBB-9819-000C-85F07EE8DB97}"/>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6" name="フリーフォーム 15">
              <a:extLst>
                <a:ext uri="{FF2B5EF4-FFF2-40B4-BE49-F238E27FC236}">
                  <a16:creationId xmlns:a16="http://schemas.microsoft.com/office/drawing/2014/main" id="{F3D19D6B-3554-7931-3687-87F5A7041069}"/>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
        <p:nvSpPr>
          <p:cNvPr id="17" name="コンテンツ プレースホルダー 2">
            <a:extLst>
              <a:ext uri="{FF2B5EF4-FFF2-40B4-BE49-F238E27FC236}">
                <a16:creationId xmlns:a16="http://schemas.microsoft.com/office/drawing/2014/main" id="{5FAAB5CF-949A-6BE6-464F-BA1324047167}"/>
              </a:ext>
            </a:extLst>
          </p:cNvPr>
          <p:cNvSpPr txBox="1">
            <a:spLocks/>
          </p:cNvSpPr>
          <p:nvPr/>
        </p:nvSpPr>
        <p:spPr>
          <a:xfrm>
            <a:off x="451556" y="1669189"/>
            <a:ext cx="11288882" cy="1200692"/>
          </a:xfrm>
          <a:prstGeom prst="rect">
            <a:avLst/>
          </a:prstGeom>
          <a:solidFill>
            <a:srgbClr val="EFCE7B"/>
          </a:solidFill>
        </p:spPr>
        <p:txBody>
          <a:bodyPr vert="horz" lIns="36000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en" altLang="ja-JP" sz="3000" b="1" dirty="0">
                <a:latin typeface="Arial" panose="020B0604020202020204" pitchFamily="34" charset="0"/>
                <a:cs typeface="Arial" panose="020B0604020202020204" pitchFamily="34" charset="0"/>
              </a:rPr>
              <a:t>New approach for instructors to support leaners during programming practice </a:t>
            </a:r>
          </a:p>
        </p:txBody>
      </p:sp>
      <p:sp>
        <p:nvSpPr>
          <p:cNvPr id="18" name="コンテンツ プレースホルダー 2">
            <a:extLst>
              <a:ext uri="{FF2B5EF4-FFF2-40B4-BE49-F238E27FC236}">
                <a16:creationId xmlns:a16="http://schemas.microsoft.com/office/drawing/2014/main" id="{A8727F90-9E68-108D-FBAB-4EC4F93967DC}"/>
              </a:ext>
            </a:extLst>
          </p:cNvPr>
          <p:cNvSpPr txBox="1">
            <a:spLocks/>
          </p:cNvSpPr>
          <p:nvPr/>
        </p:nvSpPr>
        <p:spPr>
          <a:xfrm>
            <a:off x="446757" y="3279807"/>
            <a:ext cx="11288882" cy="1200692"/>
          </a:xfrm>
          <a:prstGeom prst="rect">
            <a:avLst/>
          </a:prstGeom>
          <a:solidFill>
            <a:srgbClr val="EFCE7B"/>
          </a:solidFill>
        </p:spPr>
        <p:txBody>
          <a:bodyPr vert="horz" lIns="36000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en" altLang="ja-JP" sz="3000" b="1" dirty="0">
                <a:latin typeface="Arial" panose="020B0604020202020204" pitchFamily="34" charset="0"/>
                <a:cs typeface="Arial" panose="020B0604020202020204" pitchFamily="34" charset="0"/>
              </a:rPr>
              <a:t>Enhanced understanding diverse coding methods and associated errors</a:t>
            </a:r>
          </a:p>
        </p:txBody>
      </p:sp>
    </p:spTree>
    <p:extLst>
      <p:ext uri="{BB962C8B-B14F-4D97-AF65-F5344CB8AC3E}">
        <p14:creationId xmlns:p14="http://schemas.microsoft.com/office/powerpoint/2010/main" val="283295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9171-E24B-242B-D157-F67D1A24A3E7}"/>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3A470C70-84CF-EA82-8C29-A5FF21A493E3}"/>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660A9239-7300-87E8-926D-6C1C43BCA4B3}"/>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7-2. Limitations and Future Work</a:t>
            </a:r>
          </a:p>
        </p:txBody>
      </p:sp>
      <p:sp>
        <p:nvSpPr>
          <p:cNvPr id="29" name="日付プレースホルダー 4">
            <a:extLst>
              <a:ext uri="{FF2B5EF4-FFF2-40B4-BE49-F238E27FC236}">
                <a16:creationId xmlns:a16="http://schemas.microsoft.com/office/drawing/2014/main" id="{EF13C256-4356-FF1F-FE07-CB8CE61C3C37}"/>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0324AA36-B55E-0ED3-0398-D95D3B850779}"/>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41</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FA139F82-A48C-E995-531D-4C14DD24A8F9}"/>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5" name="図 4">
            <a:extLst>
              <a:ext uri="{FF2B5EF4-FFF2-40B4-BE49-F238E27FC236}">
                <a16:creationId xmlns:a16="http://schemas.microsoft.com/office/drawing/2014/main" id="{714F5AED-60D2-13B2-AEE7-E1A287B15083}"/>
              </a:ext>
            </a:extLst>
          </p:cNvPr>
          <p:cNvPicPr>
            <a:picLocks noChangeAspect="1"/>
          </p:cNvPicPr>
          <p:nvPr/>
        </p:nvPicPr>
        <p:blipFill>
          <a:blip r:embed="rId3"/>
          <a:stretch>
            <a:fillRect/>
          </a:stretch>
        </p:blipFill>
        <p:spPr>
          <a:xfrm>
            <a:off x="12353560" y="1769522"/>
            <a:ext cx="9424888" cy="4578350"/>
          </a:xfrm>
          <a:prstGeom prst="rect">
            <a:avLst/>
          </a:prstGeom>
        </p:spPr>
      </p:pic>
      <p:grpSp>
        <p:nvGrpSpPr>
          <p:cNvPr id="3" name="グループ化 2">
            <a:extLst>
              <a:ext uri="{FF2B5EF4-FFF2-40B4-BE49-F238E27FC236}">
                <a16:creationId xmlns:a16="http://schemas.microsoft.com/office/drawing/2014/main" id="{7C93CB5A-79BE-4FD6-86F5-BF3EF62FBDD2}"/>
              </a:ext>
            </a:extLst>
          </p:cNvPr>
          <p:cNvGrpSpPr/>
          <p:nvPr/>
        </p:nvGrpSpPr>
        <p:grpSpPr>
          <a:xfrm>
            <a:off x="453203" y="177843"/>
            <a:ext cx="11287227" cy="334477"/>
            <a:chOff x="377697" y="-853694"/>
            <a:chExt cx="11287227" cy="334477"/>
          </a:xfrm>
          <a:solidFill>
            <a:srgbClr val="629299"/>
          </a:solidFill>
        </p:grpSpPr>
        <p:sp>
          <p:nvSpPr>
            <p:cNvPr id="6" name="フリーフォーム 5">
              <a:extLst>
                <a:ext uri="{FF2B5EF4-FFF2-40B4-BE49-F238E27FC236}">
                  <a16:creationId xmlns:a16="http://schemas.microsoft.com/office/drawing/2014/main" id="{E5D056D9-7605-E45D-D5D6-7CAC665E2F18}"/>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C7946F85-AB8E-607B-0CF8-22DC6392E877}"/>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97CCB287-CF31-077A-6352-2F72EEE59ACA}"/>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08B2A7F2-3E94-3E90-C2B5-5A89B2D20AE0}"/>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130C8C1A-B74C-3DF8-DF8C-34188D2E4FDD}"/>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4FC1CC1A-9CB0-DEC1-97BE-4772251B7F34}"/>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BE428423-E28F-1468-D57B-23638557C64A}"/>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
        <p:nvSpPr>
          <p:cNvPr id="15" name="コンテンツ プレースホルダー 2">
            <a:extLst>
              <a:ext uri="{FF2B5EF4-FFF2-40B4-BE49-F238E27FC236}">
                <a16:creationId xmlns:a16="http://schemas.microsoft.com/office/drawing/2014/main" id="{6BCBE03B-04C1-6945-574B-CF90D261D700}"/>
              </a:ext>
            </a:extLst>
          </p:cNvPr>
          <p:cNvSpPr txBox="1">
            <a:spLocks/>
          </p:cNvSpPr>
          <p:nvPr/>
        </p:nvSpPr>
        <p:spPr>
          <a:xfrm>
            <a:off x="451556" y="2857162"/>
            <a:ext cx="11288882" cy="3094756"/>
          </a:xfrm>
          <a:prstGeom prst="rect">
            <a:avLst/>
          </a:prstGeom>
          <a:solidFill>
            <a:srgbClr val="EFCE7B"/>
          </a:solidFill>
        </p:spPr>
        <p:txBody>
          <a:bodyPr vert="horz" lIns="360000" tIns="45720" rIns="36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en" altLang="ja-JP" sz="3000" b="1" dirty="0">
                <a:latin typeface="Arial Black" panose="020B0604020202020204" pitchFamily="34" charset="0"/>
                <a:cs typeface="Arial Black" panose="020B0604020202020204" pitchFamily="34" charset="0"/>
              </a:rPr>
              <a:t>Future work:</a:t>
            </a:r>
          </a:p>
          <a:p>
            <a:pPr marL="457200" indent="-457200" algn="l">
              <a:lnSpc>
                <a:spcPct val="100000"/>
              </a:lnSpc>
              <a:buFont typeface="Arial" panose="020B0604020202020204" pitchFamily="34" charset="0"/>
              <a:buChar char="•"/>
            </a:pPr>
            <a:r>
              <a:rPr lang="en" altLang="ja-JP" sz="3000" b="1" dirty="0">
                <a:latin typeface="Arial" panose="020B0604020202020204" pitchFamily="34" charset="0"/>
                <a:cs typeface="Arial" panose="020B0604020202020204" pitchFamily="34" charset="0"/>
              </a:rPr>
              <a:t>Incorporate analysis of program editing process</a:t>
            </a:r>
          </a:p>
          <a:p>
            <a:pPr marL="457200" indent="-457200" algn="l">
              <a:lnSpc>
                <a:spcPct val="100000"/>
              </a:lnSpc>
              <a:buFont typeface="Arial" panose="020B0604020202020204" pitchFamily="34" charset="0"/>
              <a:buChar char="•"/>
            </a:pPr>
            <a:r>
              <a:rPr lang="en" altLang="ja-JP" sz="3000" b="1" dirty="0">
                <a:latin typeface="Arial" panose="020B0604020202020204" pitchFamily="34" charset="0"/>
                <a:cs typeface="Arial" panose="020B0604020202020204" pitchFamily="34" charset="0"/>
              </a:rPr>
              <a:t>Extend method to handle wider range of programming tasks</a:t>
            </a:r>
          </a:p>
          <a:p>
            <a:pPr marL="457200" indent="-457200" algn="l">
              <a:lnSpc>
                <a:spcPct val="100000"/>
              </a:lnSpc>
              <a:buFont typeface="Arial" panose="020B0604020202020204" pitchFamily="34" charset="0"/>
              <a:buChar char="•"/>
            </a:pPr>
            <a:r>
              <a:rPr lang="en" altLang="ja-JP" sz="3000" b="1" dirty="0">
                <a:latin typeface="Arial" panose="020B0604020202020204" pitchFamily="34" charset="0"/>
                <a:cs typeface="Arial" panose="020B0604020202020204" pitchFamily="34" charset="0"/>
              </a:rPr>
              <a:t>Develop real-time support system</a:t>
            </a:r>
          </a:p>
        </p:txBody>
      </p:sp>
      <p:sp>
        <p:nvSpPr>
          <p:cNvPr id="16" name="コンテンツ プレースホルダー 2">
            <a:extLst>
              <a:ext uri="{FF2B5EF4-FFF2-40B4-BE49-F238E27FC236}">
                <a16:creationId xmlns:a16="http://schemas.microsoft.com/office/drawing/2014/main" id="{A027CAF6-4ADE-9179-040D-1C4F80803374}"/>
              </a:ext>
            </a:extLst>
          </p:cNvPr>
          <p:cNvSpPr txBox="1">
            <a:spLocks/>
          </p:cNvSpPr>
          <p:nvPr/>
        </p:nvSpPr>
        <p:spPr>
          <a:xfrm>
            <a:off x="451556" y="1627751"/>
            <a:ext cx="11288882" cy="833458"/>
          </a:xfrm>
          <a:prstGeom prst="rect">
            <a:avLst/>
          </a:prstGeom>
          <a:solidFill>
            <a:srgbClr val="C2D3D0"/>
          </a:solidFill>
        </p:spPr>
        <p:txBody>
          <a:bodyPr vert="horz" lIns="0" tIns="45720" rIns="18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00000"/>
              </a:lnSpc>
            </a:pPr>
            <a:r>
              <a:rPr lang="en" altLang="ja-JP" sz="3000" b="1" dirty="0">
                <a:latin typeface="Arial" panose="020B0604020202020204" pitchFamily="34" charset="0"/>
                <a:cs typeface="Arial" panose="020B0604020202020204" pitchFamily="34" charset="0"/>
              </a:rPr>
              <a:t>Current method requires pre-created datasets for each task</a:t>
            </a:r>
          </a:p>
        </p:txBody>
      </p:sp>
    </p:spTree>
    <p:extLst>
      <p:ext uri="{BB962C8B-B14F-4D97-AF65-F5344CB8AC3E}">
        <p14:creationId xmlns:p14="http://schemas.microsoft.com/office/powerpoint/2010/main" val="163534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56BAA-5E41-4509-315C-1821FACDB702}"/>
            </a:ext>
          </a:extLst>
        </p:cNvPr>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D65D5CB1-F3C7-F3D1-391C-A388A0747104}"/>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BEA4B3DE-D62F-8637-BEF1-53604AFEDFB9}"/>
              </a:ext>
            </a:extLst>
          </p:cNvPr>
          <p:cNvSpPr>
            <a:spLocks noGrp="1"/>
          </p:cNvSpPr>
          <p:nvPr>
            <p:ph type="ctrTitle"/>
          </p:nvPr>
        </p:nvSpPr>
        <p:spPr>
          <a:xfrm>
            <a:off x="451555" y="2378648"/>
            <a:ext cx="11288886" cy="802887"/>
          </a:xfrm>
        </p:spPr>
        <p:txBody>
          <a:bodyPr>
            <a:normAutofit/>
          </a:bodyPr>
          <a:lstStyle/>
          <a:p>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THANK YOU FOR LISTENING</a:t>
            </a:r>
            <a:endParaRPr kumimoji="1" lang="ja-JP" altLang="en-US" sz="40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cxnSp>
        <p:nvCxnSpPr>
          <p:cNvPr id="9" name="直線コネクタ 8">
            <a:extLst>
              <a:ext uri="{FF2B5EF4-FFF2-40B4-BE49-F238E27FC236}">
                <a16:creationId xmlns:a16="http://schemas.microsoft.com/office/drawing/2014/main" id="{634D3FB1-0911-EE85-1A22-CB86C172F8A2}"/>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14DADAC2-ABD5-D158-B8C5-370C1973A79E}"/>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 name="スライド番号プレースホルダー 5">
            <a:extLst>
              <a:ext uri="{FF2B5EF4-FFF2-40B4-BE49-F238E27FC236}">
                <a16:creationId xmlns:a16="http://schemas.microsoft.com/office/drawing/2014/main" id="{23CC6675-C4DA-4296-EE05-0BB53F00C029}"/>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42</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4" name="フッター プレースホルダー 6">
            <a:extLst>
              <a:ext uri="{FF2B5EF4-FFF2-40B4-BE49-F238E27FC236}">
                <a16:creationId xmlns:a16="http://schemas.microsoft.com/office/drawing/2014/main" id="{E23620D5-8EFC-1C09-A704-574890B42E29}"/>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2848000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19405-CC1B-42FF-EC25-D3BA36041CC3}"/>
            </a:ext>
          </a:extLst>
        </p:cNvPr>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4EE6ECEF-2237-24F9-D9A2-259F9BB1BF44}"/>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57A0508-2E15-A90E-0DAA-FA12B54B9856}"/>
              </a:ext>
            </a:extLst>
          </p:cNvPr>
          <p:cNvSpPr>
            <a:spLocks noGrp="1"/>
          </p:cNvSpPr>
          <p:nvPr>
            <p:ph type="ctrTitle"/>
          </p:nvPr>
        </p:nvSpPr>
        <p:spPr>
          <a:xfrm>
            <a:off x="451554" y="1154056"/>
            <a:ext cx="11288887" cy="1841711"/>
          </a:xfrm>
        </p:spPr>
        <p:txBody>
          <a:bodyPr anchor="ctr">
            <a:noAutofit/>
          </a:bodyPr>
          <a:lstStyle/>
          <a:p>
            <a:pPr>
              <a:lnSpc>
                <a:spcPts val="4440"/>
              </a:lnSpc>
            </a:pPr>
            <a:r>
              <a:rPr lang="en-US" altLang="ja-JP" sz="31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t>Development and Evaluation of a Method for </a:t>
            </a:r>
            <a:br>
              <a:rPr lang="en-US" altLang="ja-JP" sz="31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br>
            <a:r>
              <a:rPr lang="en-US" altLang="ja-JP" sz="31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t>Identifying Logic Errors using Machine </a:t>
            </a:r>
            <a:br>
              <a:rPr lang="en-US" altLang="ja-JP" sz="31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br>
            <a:r>
              <a:rPr lang="en-US" altLang="ja-JP" sz="3100" b="1" cap="all" dirty="0">
                <a:solidFill>
                  <a:schemeClr val="bg1"/>
                </a:solidFill>
                <a:effectLst/>
                <a:latin typeface="Arial" panose="020B0604020202020204" pitchFamily="34" charset="0"/>
                <a:ea typeface="Meiryo UI" panose="020B0604030504040204" pitchFamily="34" charset="-128"/>
                <a:cs typeface="Arial" panose="020B0604020202020204" pitchFamily="34" charset="0"/>
              </a:rPr>
              <a:t>Learning with a focus on Program Structure</a:t>
            </a:r>
            <a:endParaRPr kumimoji="1" lang="ja-JP" altLang="en-US" sz="3100" b="1">
              <a:solidFill>
                <a:schemeClr val="bg1"/>
              </a:solidFill>
              <a:latin typeface="Arial" panose="020B0604020202020204" pitchFamily="34" charset="0"/>
              <a:ea typeface="Meiryo UI" panose="020B0604030504040204" pitchFamily="34"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BB3CD4D5-F184-4A18-BF22-6F6FDC30F215}"/>
              </a:ext>
            </a:extLst>
          </p:cNvPr>
          <p:cNvSpPr txBox="1"/>
          <p:nvPr/>
        </p:nvSpPr>
        <p:spPr>
          <a:xfrm>
            <a:off x="451552" y="4361688"/>
            <a:ext cx="11288886" cy="1170449"/>
          </a:xfrm>
          <a:prstGeom prst="rect">
            <a:avLst/>
          </a:prstGeom>
          <a:noFill/>
        </p:spPr>
        <p:txBody>
          <a:bodyPr wrap="square" rtlCol="0">
            <a:spAutoFit/>
          </a:bodyPr>
          <a:lstStyle/>
          <a:p>
            <a:pPr algn="ctr">
              <a:lnSpc>
                <a:spcPts val="4500"/>
              </a:lnSpc>
            </a:pPr>
            <a:r>
              <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rPr>
              <a:t>Yuta Harada</a:t>
            </a:r>
            <a:r>
              <a:rPr lang="en-US" altLang="ja-JP" sz="25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a:t>
            </a:r>
            <a:r>
              <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rPr>
              <a:t>   Soichiro Sato</a:t>
            </a:r>
            <a:r>
              <a:rPr lang="en-US" altLang="ja-JP" sz="25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a:t>
            </a:r>
            <a:r>
              <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rPr>
              <a:t>   Shoichi Nakamura</a:t>
            </a:r>
            <a:r>
              <a:rPr lang="en-US" altLang="ja-JP" sz="25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rPr>
              <a:t>   Youzou Miyadera</a:t>
            </a:r>
            <a:r>
              <a:rPr lang="en-US" altLang="ja-JP" sz="25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a:t>
            </a:r>
            <a:endParaRPr lang="en-US" altLang="ja-JP" sz="2500" b="1" dirty="0">
              <a:solidFill>
                <a:schemeClr val="bg1"/>
              </a:solidFill>
              <a:latin typeface="Arial" panose="020B0604020202020204" pitchFamily="34" charset="0"/>
              <a:ea typeface="Yu Gothic" panose="020B0400000000000000" pitchFamily="34" charset="-128"/>
              <a:cs typeface="Arial" panose="020B0604020202020204" pitchFamily="34" charset="0"/>
            </a:endParaRPr>
          </a:p>
          <a:p>
            <a:pPr algn="ctr">
              <a:lnSpc>
                <a:spcPts val="4500"/>
              </a:lnSpc>
            </a:pPr>
            <a:r>
              <a:rPr lang="en-US" altLang="ja-JP" sz="20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2000" b="1" i="1" dirty="0">
                <a:solidFill>
                  <a:schemeClr val="bg1"/>
                </a:solidFill>
                <a:latin typeface="Arial Narrow" panose="020B0604020202020204" pitchFamily="34" charset="0"/>
                <a:ea typeface="Yu Gothic" panose="020B0400000000000000" pitchFamily="34" charset="-128"/>
                <a:cs typeface="Arial Narrow" panose="020B0604020202020204" pitchFamily="34" charset="0"/>
              </a:rPr>
              <a:t>Tokyo Gakugei University</a:t>
            </a:r>
            <a:r>
              <a:rPr lang="ja-JP" altLang="en-US" sz="2000" b="1" i="1">
                <a:solidFill>
                  <a:schemeClr val="bg1"/>
                </a:solidFill>
                <a:latin typeface="Arial Narrow" panose="020B0604020202020204" pitchFamily="34" charset="0"/>
                <a:ea typeface="Yu Gothic" panose="020B0400000000000000" pitchFamily="34" charset="-128"/>
                <a:cs typeface="Arial Narrow" panose="020B0604020202020204" pitchFamily="34" charset="0"/>
              </a:rPr>
              <a:t>　　</a:t>
            </a:r>
            <a:r>
              <a:rPr lang="en-US" altLang="ja-JP" sz="2000" b="1" i="1" baseline="30000" dirty="0">
                <a:solidFill>
                  <a:schemeClr val="bg1"/>
                </a:solidFill>
                <a:latin typeface="Arial Narrow" panose="020B0604020202020204" pitchFamily="34" charset="0"/>
                <a:ea typeface="Yu Gothic" panose="020B0400000000000000" pitchFamily="34" charset="-128"/>
                <a:cs typeface="Arial Narrow" panose="020B0604020202020204" pitchFamily="34" charset="0"/>
              </a:rPr>
              <a:t> </a:t>
            </a:r>
            <a:r>
              <a:rPr lang="en-US" altLang="ja-JP" sz="2000" b="1" baseline="30000" dirty="0">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2000" b="1" i="1" dirty="0">
                <a:solidFill>
                  <a:schemeClr val="bg1"/>
                </a:solidFill>
                <a:latin typeface="Arial Narrow" panose="020B0604020202020204" pitchFamily="34" charset="0"/>
                <a:ea typeface="Yu Gothic" panose="020B0400000000000000" pitchFamily="34" charset="-128"/>
                <a:cs typeface="Arial Narrow" panose="020B0604020202020204" pitchFamily="34" charset="0"/>
              </a:rPr>
              <a:t>Fukushima University</a:t>
            </a:r>
            <a:endParaRPr lang="en-US" altLang="ja-JP" sz="2000" b="1" i="1" baseline="30000" dirty="0">
              <a:solidFill>
                <a:schemeClr val="bg1"/>
              </a:solidFill>
              <a:latin typeface="Arial Narrow" panose="020B0604020202020204" pitchFamily="34" charset="0"/>
              <a:ea typeface="Yu Gothic" panose="020B0400000000000000" pitchFamily="34" charset="-128"/>
              <a:cs typeface="Arial Narrow" panose="020B0604020202020204" pitchFamily="34" charset="0"/>
            </a:endParaRPr>
          </a:p>
        </p:txBody>
      </p:sp>
      <p:cxnSp>
        <p:nvCxnSpPr>
          <p:cNvPr id="3" name="直線コネクタ 2">
            <a:extLst>
              <a:ext uri="{FF2B5EF4-FFF2-40B4-BE49-F238E27FC236}">
                <a16:creationId xmlns:a16="http://schemas.microsoft.com/office/drawing/2014/main" id="{51F4D234-1D66-B313-CA84-CE69A08551AA}"/>
              </a:ext>
            </a:extLst>
          </p:cNvPr>
          <p:cNvCxnSpPr>
            <a:cxnSpLocks/>
          </p:cNvCxnSpPr>
          <p:nvPr/>
        </p:nvCxnSpPr>
        <p:spPr>
          <a:xfrm>
            <a:off x="451555" y="3417600"/>
            <a:ext cx="11288888" cy="11400"/>
          </a:xfrm>
          <a:prstGeom prst="line">
            <a:avLst/>
          </a:prstGeom>
          <a:ln w="57150">
            <a:solidFill>
              <a:srgbClr val="EFCE7B"/>
            </a:solidFill>
          </a:ln>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871C9319-A57F-94A7-AE60-4E14E23B2A12}"/>
              </a:ext>
            </a:extLst>
          </p:cNvPr>
          <p:cNvCxnSpPr>
            <a:cxnSpLocks/>
          </p:cNvCxnSpPr>
          <p:nvPr/>
        </p:nvCxnSpPr>
        <p:spPr>
          <a:xfrm>
            <a:off x="451550" y="726523"/>
            <a:ext cx="11288888" cy="11400"/>
          </a:xfrm>
          <a:prstGeom prst="line">
            <a:avLst/>
          </a:prstGeom>
          <a:ln w="57150">
            <a:solidFill>
              <a:srgbClr val="EFCE7B"/>
            </a:solidFill>
          </a:ln>
        </p:spPr>
        <p:style>
          <a:lnRef idx="3">
            <a:schemeClr val="dk1"/>
          </a:lnRef>
          <a:fillRef idx="0">
            <a:schemeClr val="dk1"/>
          </a:fillRef>
          <a:effectRef idx="2">
            <a:schemeClr val="dk1"/>
          </a:effectRef>
          <a:fontRef idx="minor">
            <a:schemeClr val="tx1"/>
          </a:fontRef>
        </p:style>
      </p:cxnSp>
      <p:sp>
        <p:nvSpPr>
          <p:cNvPr id="5" name="日付プレースホルダー 4">
            <a:extLst>
              <a:ext uri="{FF2B5EF4-FFF2-40B4-BE49-F238E27FC236}">
                <a16:creationId xmlns:a16="http://schemas.microsoft.com/office/drawing/2014/main" id="{A8DC8961-0EB5-BFA3-BDB7-7ADA9C7266EF}"/>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8" name="スライド番号プレースホルダー 5">
            <a:extLst>
              <a:ext uri="{FF2B5EF4-FFF2-40B4-BE49-F238E27FC236}">
                <a16:creationId xmlns:a16="http://schemas.microsoft.com/office/drawing/2014/main" id="{4B5D7C1A-6268-F032-6522-B77179104D21}"/>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43</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9" name="フッター プレースホルダー 6">
            <a:extLst>
              <a:ext uri="{FF2B5EF4-FFF2-40B4-BE49-F238E27FC236}">
                <a16:creationId xmlns:a16="http://schemas.microsoft.com/office/drawing/2014/main" id="{0D59F254-69DF-DB3F-6DD7-695090DA00B9}"/>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1550033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5EFFEA9-A489-EAC5-ED75-3041EE0284FA}"/>
            </a:ext>
          </a:extLst>
        </p:cNvPr>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07246295-5478-9806-1780-6F4943608193}"/>
              </a:ext>
            </a:extLst>
          </p:cNvPr>
          <p:cNvSpPr/>
          <p:nvPr/>
        </p:nvSpPr>
        <p:spPr>
          <a:xfrm>
            <a:off x="447907" y="1509359"/>
            <a:ext cx="4980552" cy="1029877"/>
          </a:xfrm>
          <a:prstGeom prst="rect">
            <a:avLst/>
          </a:prstGeom>
          <a:solidFill>
            <a:srgbClr val="C2D3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20C6F432-311C-7FF9-E5CE-A3818E452210}"/>
              </a:ext>
            </a:extLst>
          </p:cNvPr>
          <p:cNvSpPr txBox="1"/>
          <p:nvPr/>
        </p:nvSpPr>
        <p:spPr>
          <a:xfrm>
            <a:off x="5432108" y="1509359"/>
            <a:ext cx="6308332" cy="830997"/>
          </a:xfrm>
          <a:prstGeom prst="rect">
            <a:avLst/>
          </a:prstGeom>
          <a:noFill/>
          <a:ln w="19050">
            <a:solidFill>
              <a:schemeClr val="tx1"/>
            </a:solidFill>
          </a:ln>
        </p:spPr>
        <p:txBody>
          <a:bodyPr wrap="square" rtlCol="0">
            <a:spAutoFit/>
          </a:bodyPr>
          <a:lstStyle/>
          <a:p>
            <a:pPr algn="ctr"/>
            <a:r>
              <a:rPr kumimoji="1" lang="en-US" altLang="ja-JP" sz="1600" dirty="0">
                <a:latin typeface="Consolas" panose="020B0609020204030204" pitchFamily="49" charset="0"/>
                <a:cs typeface="Consolas" panose="020B0609020204030204" pitchFamily="49" charset="0"/>
              </a:rPr>
              <a:t>[BinaryOp]</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[BinaryOp]</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[BinaryOp]</a:t>
            </a:r>
            <a:r>
              <a:rPr kumimoji="1" lang="en-US" altLang="ja-JP" sz="1600" baseline="-25000" dirty="0">
                <a:latin typeface="Consolas" panose="020B0609020204030204" pitchFamily="49" charset="0"/>
                <a:cs typeface="Consolas" panose="020B0609020204030204" pitchFamily="49" charset="0"/>
              </a:rPr>
              <a:t>1</a:t>
            </a:r>
            <a:endParaRPr kumimoji="1" lang="ja-JP" altLang="en-US" sz="1600" baseline="-25000">
              <a:latin typeface="Consolas" panose="020B0609020204030204" pitchFamily="49" charset="0"/>
              <a:cs typeface="Consolas" panose="020B0609020204030204" pitchFamily="49" charset="0"/>
            </a:endParaRPr>
          </a:p>
          <a:p>
            <a:pPr algn="ctr"/>
            <a:r>
              <a:rPr kumimoji="1" lang="ja-JP" altLang="en-US" sz="1600">
                <a:latin typeface="Consolas" panose="020B0609020204030204" pitchFamily="49" charset="0"/>
                <a:cs typeface="Consolas" panose="020B0609020204030204" pitchFamily="49" charset="0"/>
              </a:rPr>
              <a:t>↓</a:t>
            </a:r>
            <a:endParaRPr kumimoji="1" lang="en-US" altLang="ja-JP" sz="1600" dirty="0">
              <a:latin typeface="Consolas" panose="020B0609020204030204" pitchFamily="49" charset="0"/>
              <a:cs typeface="Consolas" panose="020B0609020204030204" pitchFamily="49" charset="0"/>
            </a:endParaRPr>
          </a:p>
          <a:p>
            <a:pPr algn="ctr"/>
            <a:r>
              <a:rPr kumimoji="1" lang="en-US" altLang="ja-JP" sz="1600" dirty="0">
                <a:latin typeface="Consolas" panose="020B0609020204030204" pitchFamily="49" charset="0"/>
                <a:cs typeface="Consolas" panose="020B0609020204030204" pitchFamily="49" charset="0"/>
              </a:rPr>
              <a:t>[BinaryOp]</a:t>
            </a:r>
            <a:r>
              <a:rPr lang="en-US" altLang="ja-JP" sz="1600" baseline="-25000" dirty="0">
                <a:latin typeface="Consolas" panose="020B0609020204030204" pitchFamily="49" charset="0"/>
                <a:cs typeface="Consolas" panose="020B0609020204030204" pitchFamily="49" charset="0"/>
              </a:rPr>
              <a:t>3</a:t>
            </a:r>
            <a:endParaRPr kumimoji="1" lang="ja-JP" altLang="en-US" sz="1600" baseline="-25000">
              <a:latin typeface="Consolas" panose="020B0609020204030204" pitchFamily="49" charset="0"/>
              <a:cs typeface="Consolas" panose="020B0609020204030204" pitchFamily="49" charset="0"/>
            </a:endParaRPr>
          </a:p>
        </p:txBody>
      </p:sp>
      <p:sp>
        <p:nvSpPr>
          <p:cNvPr id="8" name="テキスト ボックス 7">
            <a:extLst>
              <a:ext uri="{FF2B5EF4-FFF2-40B4-BE49-F238E27FC236}">
                <a16:creationId xmlns:a16="http://schemas.microsoft.com/office/drawing/2014/main" id="{C7AAEAB2-3A5A-E67D-A0AB-A8DABB24381B}"/>
              </a:ext>
            </a:extLst>
          </p:cNvPr>
          <p:cNvSpPr txBox="1"/>
          <p:nvPr/>
        </p:nvSpPr>
        <p:spPr>
          <a:xfrm>
            <a:off x="5399059" y="2736643"/>
            <a:ext cx="6308331" cy="830997"/>
          </a:xfrm>
          <a:prstGeom prst="rect">
            <a:avLst/>
          </a:prstGeom>
          <a:noFill/>
          <a:ln w="19050">
            <a:solidFill>
              <a:schemeClr val="tx1"/>
            </a:solidFill>
          </a:ln>
        </p:spPr>
        <p:txBody>
          <a:bodyPr wrap="square" rtlCol="0">
            <a:spAutoFit/>
          </a:bodyPr>
          <a:lstStyle/>
          <a:p>
            <a:pPr algn="ctr"/>
            <a:r>
              <a:rPr kumimoji="1" lang="en-US" altLang="ja-JP" sz="1600" dirty="0">
                <a:latin typeface="Consolas" panose="020B0609020204030204" pitchFamily="49" charset="0"/>
                <a:cs typeface="Consolas" panose="020B0609020204030204" pitchFamily="49" charset="0"/>
              </a:rPr>
              <a:t>[CStyleCastExpr]</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[CallExpr]</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[DeclRefExpr]</a:t>
            </a:r>
            <a:r>
              <a:rPr kumimoji="1" lang="en-US" altLang="ja-JP" sz="1600" baseline="-25000" dirty="0">
                <a:latin typeface="Consolas" panose="020B0609020204030204" pitchFamily="49" charset="0"/>
                <a:cs typeface="Consolas" panose="020B0609020204030204" pitchFamily="49" charset="0"/>
              </a:rPr>
              <a:t>1</a:t>
            </a:r>
            <a:endParaRPr kumimoji="1" lang="ja-JP" altLang="en-US" sz="1600" baseline="-25000">
              <a:latin typeface="Consolas" panose="020B0609020204030204" pitchFamily="49" charset="0"/>
              <a:cs typeface="Consolas" panose="020B0609020204030204" pitchFamily="49" charset="0"/>
            </a:endParaRPr>
          </a:p>
          <a:p>
            <a:pPr algn="ctr"/>
            <a:r>
              <a:rPr kumimoji="1" lang="ja-JP" altLang="en-US" sz="1600">
                <a:latin typeface="Consolas" panose="020B0609020204030204" pitchFamily="49" charset="0"/>
                <a:cs typeface="Consolas" panose="020B0609020204030204" pitchFamily="49" charset="0"/>
              </a:rPr>
              <a:t>↓</a:t>
            </a:r>
            <a:endParaRPr kumimoji="1" lang="en-US" altLang="ja-JP" sz="1600" dirty="0">
              <a:latin typeface="Consolas" panose="020B0609020204030204" pitchFamily="49" charset="0"/>
              <a:cs typeface="Consolas" panose="020B0609020204030204" pitchFamily="49" charset="0"/>
            </a:endParaRPr>
          </a:p>
          <a:p>
            <a:pPr algn="ctr"/>
            <a:r>
              <a:rPr kumimoji="1" lang="en-US" altLang="ja-JP" sz="1600" dirty="0">
                <a:latin typeface="Consolas" panose="020B0609020204030204" pitchFamily="49" charset="0"/>
                <a:cs typeface="Consolas" panose="020B0609020204030204" pitchFamily="49" charset="0"/>
              </a:rPr>
              <a:t>[DeclRefExpr]</a:t>
            </a:r>
            <a:r>
              <a:rPr lang="en-US" altLang="ja-JP" sz="1600" baseline="-25000" dirty="0">
                <a:latin typeface="Consolas" panose="020B0609020204030204" pitchFamily="49" charset="0"/>
                <a:cs typeface="Consolas" panose="020B0609020204030204" pitchFamily="49" charset="0"/>
              </a:rPr>
              <a:t>3</a:t>
            </a:r>
            <a:endParaRPr kumimoji="1" lang="ja-JP" altLang="en-US" sz="1600" baseline="-25000">
              <a:latin typeface="Consolas" panose="020B0609020204030204" pitchFamily="49" charset="0"/>
              <a:cs typeface="Consolas" panose="020B0609020204030204" pitchFamily="49" charset="0"/>
            </a:endParaRPr>
          </a:p>
        </p:txBody>
      </p:sp>
      <p:sp>
        <p:nvSpPr>
          <p:cNvPr id="9" name="テキスト ボックス 8">
            <a:extLst>
              <a:ext uri="{FF2B5EF4-FFF2-40B4-BE49-F238E27FC236}">
                <a16:creationId xmlns:a16="http://schemas.microsoft.com/office/drawing/2014/main" id="{90D8DADE-62E7-E94F-54D6-4DD9041B41AA}"/>
              </a:ext>
            </a:extLst>
          </p:cNvPr>
          <p:cNvSpPr txBox="1"/>
          <p:nvPr/>
        </p:nvSpPr>
        <p:spPr>
          <a:xfrm>
            <a:off x="5399062" y="3943849"/>
            <a:ext cx="6308328" cy="830997"/>
          </a:xfrm>
          <a:prstGeom prst="rect">
            <a:avLst/>
          </a:prstGeom>
          <a:noFill/>
          <a:ln w="19050">
            <a:solidFill>
              <a:schemeClr val="tx1"/>
            </a:solidFill>
          </a:ln>
        </p:spPr>
        <p:txBody>
          <a:bodyPr wrap="square" rtlCol="0">
            <a:spAutoFit/>
          </a:bodyPr>
          <a:lstStyle/>
          <a:p>
            <a:pPr algn="ctr"/>
            <a:r>
              <a:rPr kumimoji="1" lang="en-US" altLang="ja-JP" sz="1600" dirty="0">
                <a:latin typeface="Consolas" panose="020B0609020204030204" pitchFamily="49" charset="0"/>
                <a:cs typeface="Consolas" panose="020B0609020204030204" pitchFamily="49" charset="0"/>
              </a:rPr>
              <a:t>[DeclStmt]</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[VarDecl]</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[DeclRefExpr]</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[LEVEL_UP]</a:t>
            </a:r>
            <a:r>
              <a:rPr kumimoji="1" lang="en-US" altLang="ja-JP" sz="1600" baseline="-25000" dirty="0">
                <a:latin typeface="Consolas" panose="020B0609020204030204" pitchFamily="49" charset="0"/>
                <a:cs typeface="Consolas" panose="020B0609020204030204" pitchFamily="49" charset="0"/>
              </a:rPr>
              <a:t>1</a:t>
            </a:r>
            <a:endParaRPr kumimoji="1" lang="ja-JP" altLang="en-US" sz="1600" baseline="-25000">
              <a:latin typeface="Consolas" panose="020B0609020204030204" pitchFamily="49" charset="0"/>
              <a:cs typeface="Consolas" panose="020B0609020204030204" pitchFamily="49" charset="0"/>
            </a:endParaRPr>
          </a:p>
          <a:p>
            <a:pPr algn="ctr"/>
            <a:r>
              <a:rPr kumimoji="1" lang="ja-JP" altLang="en-US" sz="1600">
                <a:latin typeface="Consolas" panose="020B0609020204030204" pitchFamily="49" charset="0"/>
                <a:cs typeface="Consolas" panose="020B0609020204030204" pitchFamily="49" charset="0"/>
              </a:rPr>
              <a:t>↓</a:t>
            </a:r>
            <a:endParaRPr kumimoji="1" lang="en-US" altLang="ja-JP" sz="1600" dirty="0">
              <a:latin typeface="Consolas" panose="020B0609020204030204" pitchFamily="49" charset="0"/>
              <a:cs typeface="Consolas" panose="020B0609020204030204" pitchFamily="49" charset="0"/>
            </a:endParaRPr>
          </a:p>
          <a:p>
            <a:pPr algn="ctr"/>
            <a:r>
              <a:rPr kumimoji="1" lang="en-US" altLang="ja-JP" sz="1600" dirty="0">
                <a:latin typeface="Consolas" panose="020B0609020204030204" pitchFamily="49" charset="0"/>
                <a:cs typeface="Consolas" panose="020B0609020204030204" pitchFamily="49" charset="0"/>
              </a:rPr>
              <a:t>[DeclStmt]</a:t>
            </a:r>
            <a:r>
              <a:rPr kumimoji="1" lang="en-US" altLang="ja-JP" sz="1600" baseline="-25000" dirty="0">
                <a:latin typeface="Consolas" panose="020B0609020204030204" pitchFamily="49" charset="0"/>
                <a:cs typeface="Consolas" panose="020B0609020204030204" pitchFamily="49" charset="0"/>
              </a:rPr>
              <a:t>2</a:t>
            </a:r>
            <a:r>
              <a:rPr lang="en-US" altLang="ja-JP" sz="1600" dirty="0">
                <a:latin typeface="Consolas" panose="020B0609020204030204" pitchFamily="49" charset="0"/>
                <a:cs typeface="Consolas" panose="020B0609020204030204" pitchFamily="49" charset="0"/>
              </a:rPr>
              <a:t>[</a:t>
            </a:r>
            <a:r>
              <a:rPr kumimoji="1" lang="en-US" altLang="ja-JP" sz="1600" dirty="0">
                <a:latin typeface="Consolas" panose="020B0609020204030204" pitchFamily="49" charset="0"/>
                <a:cs typeface="Consolas" panose="020B0609020204030204" pitchFamily="49" charset="0"/>
              </a:rPr>
              <a:t>LEVEL_UP]</a:t>
            </a:r>
            <a:r>
              <a:rPr lang="en-US" altLang="ja-JP" sz="1600" baseline="-25000" dirty="0">
                <a:latin typeface="Consolas" panose="020B0609020204030204" pitchFamily="49" charset="0"/>
                <a:cs typeface="Consolas" panose="020B0609020204030204" pitchFamily="49" charset="0"/>
              </a:rPr>
              <a:t>3</a:t>
            </a:r>
            <a:endParaRPr kumimoji="1" lang="ja-JP" altLang="en-US" sz="1600" baseline="-25000">
              <a:latin typeface="Consolas" panose="020B0609020204030204" pitchFamily="49" charset="0"/>
              <a:cs typeface="Consolas" panose="020B0609020204030204" pitchFamily="49" charset="0"/>
            </a:endParaRPr>
          </a:p>
        </p:txBody>
      </p:sp>
      <p:sp>
        <p:nvSpPr>
          <p:cNvPr id="10" name="テキスト ボックス 9">
            <a:extLst>
              <a:ext uri="{FF2B5EF4-FFF2-40B4-BE49-F238E27FC236}">
                <a16:creationId xmlns:a16="http://schemas.microsoft.com/office/drawing/2014/main" id="{F40D6FAC-7073-37F1-2612-8E4212DB3AB2}"/>
              </a:ext>
            </a:extLst>
          </p:cNvPr>
          <p:cNvSpPr txBox="1"/>
          <p:nvPr/>
        </p:nvSpPr>
        <p:spPr>
          <a:xfrm>
            <a:off x="5424811" y="5152230"/>
            <a:ext cx="6308328" cy="861774"/>
          </a:xfrm>
          <a:prstGeom prst="rect">
            <a:avLst/>
          </a:prstGeom>
          <a:noFill/>
          <a:ln w="19050">
            <a:solidFill>
              <a:schemeClr val="tx1"/>
            </a:solidFill>
          </a:ln>
        </p:spPr>
        <p:txBody>
          <a:bodyPr wrap="square" rtlCol="0">
            <a:spAutoFit/>
          </a:bodyPr>
          <a:lstStyle/>
          <a:p>
            <a:pPr algn="ctr"/>
            <a:r>
              <a:rPr kumimoji="1" lang="en-US" altLang="ja-JP" dirty="0">
                <a:latin typeface="Consolas" panose="020B0609020204030204" pitchFamily="49" charset="0"/>
                <a:cs typeface="Consolas" panose="020B0609020204030204" pitchFamily="49" charset="0"/>
              </a:rPr>
              <a:t>[</a:t>
            </a:r>
            <a:r>
              <a:rPr kumimoji="1" lang="en-US" altLang="ja-JP" sz="1600" dirty="0">
                <a:latin typeface="Consolas" panose="020B0609020204030204" pitchFamily="49" charset="0"/>
                <a:cs typeface="Consolas" panose="020B0609020204030204" pitchFamily="49" charset="0"/>
              </a:rPr>
              <a:t>IntegerLiteral]</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[LEVEL_UP]</a:t>
            </a:r>
            <a:r>
              <a:rPr lang="en-US" altLang="ja-JP" sz="1600" baseline="-25000" dirty="0">
                <a:latin typeface="Consolas" panose="020B0609020204030204" pitchFamily="49" charset="0"/>
                <a:cs typeface="Consolas" panose="020B0609020204030204" pitchFamily="49" charset="0"/>
              </a:rPr>
              <a:t>3</a:t>
            </a:r>
            <a:r>
              <a:rPr kumimoji="1" lang="en-US" altLang="ja-JP" sz="1600" dirty="0">
                <a:latin typeface="Consolas" panose="020B0609020204030204" pitchFamily="49" charset="0"/>
                <a:cs typeface="Consolas" panose="020B0609020204030204" pitchFamily="49" charset="0"/>
              </a:rPr>
              <a:t>[IntegerLiteral]</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[LEVEL_UP]</a:t>
            </a:r>
            <a:r>
              <a:rPr kumimoji="1" lang="en-US" altLang="ja-JP" sz="1600" baseline="-25000" dirty="0">
                <a:latin typeface="Consolas" panose="020B0609020204030204" pitchFamily="49" charset="0"/>
                <a:cs typeface="Consolas" panose="020B0609020204030204" pitchFamily="49" charset="0"/>
              </a:rPr>
              <a:t>1</a:t>
            </a:r>
            <a:endParaRPr kumimoji="1" lang="ja-JP" altLang="en-US" sz="1600" baseline="-25000">
              <a:latin typeface="Consolas" panose="020B0609020204030204" pitchFamily="49" charset="0"/>
              <a:cs typeface="Consolas" panose="020B0609020204030204" pitchFamily="49" charset="0"/>
            </a:endParaRPr>
          </a:p>
          <a:p>
            <a:pPr algn="ctr"/>
            <a:r>
              <a:rPr kumimoji="1" lang="ja-JP" altLang="en-US" sz="1600">
                <a:latin typeface="Consolas" panose="020B0609020204030204" pitchFamily="49" charset="0"/>
                <a:cs typeface="Consolas" panose="020B0609020204030204" pitchFamily="49" charset="0"/>
              </a:rPr>
              <a:t>↓</a:t>
            </a:r>
            <a:endParaRPr kumimoji="1" lang="en-US" altLang="ja-JP" sz="1600" dirty="0">
              <a:latin typeface="Consolas" panose="020B0609020204030204" pitchFamily="49" charset="0"/>
              <a:cs typeface="Consolas" panose="020B0609020204030204" pitchFamily="49" charset="0"/>
            </a:endParaRPr>
          </a:p>
          <a:p>
            <a:pPr algn="ctr"/>
            <a:r>
              <a:rPr kumimoji="1" lang="en-US" altLang="ja-JP" sz="1600" dirty="0">
                <a:latin typeface="Consolas" panose="020B0609020204030204" pitchFamily="49" charset="0"/>
                <a:cs typeface="Consolas" panose="020B0609020204030204" pitchFamily="49" charset="0"/>
              </a:rPr>
              <a:t>[IntegerLiteral]</a:t>
            </a:r>
            <a:r>
              <a:rPr lang="en-US" altLang="ja-JP" sz="1600" baseline="-25000" dirty="0">
                <a:latin typeface="Consolas" panose="020B0609020204030204" pitchFamily="49" charset="0"/>
                <a:cs typeface="Consolas" panose="020B0609020204030204" pitchFamily="49" charset="0"/>
              </a:rPr>
              <a:t>2</a:t>
            </a:r>
            <a:r>
              <a:rPr kumimoji="1" lang="en-US" altLang="ja-JP" sz="1600" dirty="0">
                <a:latin typeface="Consolas" panose="020B0609020204030204" pitchFamily="49" charset="0"/>
                <a:cs typeface="Consolas" panose="020B0609020204030204" pitchFamily="49" charset="0"/>
              </a:rPr>
              <a:t>[LEVEL_UP]</a:t>
            </a:r>
            <a:r>
              <a:rPr lang="en-US" altLang="ja-JP" sz="1600" baseline="-25000" dirty="0">
                <a:latin typeface="Consolas" panose="020B0609020204030204" pitchFamily="49" charset="0"/>
                <a:cs typeface="Consolas" panose="020B0609020204030204" pitchFamily="49" charset="0"/>
              </a:rPr>
              <a:t>4</a:t>
            </a:r>
          </a:p>
        </p:txBody>
      </p:sp>
      <p:sp>
        <p:nvSpPr>
          <p:cNvPr id="13" name="コンテンツ プレースホルダー 2">
            <a:extLst>
              <a:ext uri="{FF2B5EF4-FFF2-40B4-BE49-F238E27FC236}">
                <a16:creationId xmlns:a16="http://schemas.microsoft.com/office/drawing/2014/main" id="{9C81EDCA-928D-57A2-0A39-5FA45109539F}"/>
              </a:ext>
            </a:extLst>
          </p:cNvPr>
          <p:cNvSpPr txBox="1">
            <a:spLocks/>
          </p:cNvSpPr>
          <p:nvPr/>
        </p:nvSpPr>
        <p:spPr>
          <a:xfrm>
            <a:off x="418508" y="1708239"/>
            <a:ext cx="4980554"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連続するトークンは重みを合計</a:t>
            </a:r>
            <a:endParaRPr lang="en-US" altLang="ja-JP" sz="1700" b="1" dirty="0">
              <a:latin typeface="Yu Gothic" panose="020B0400000000000000" pitchFamily="34" charset="-128"/>
              <a:ea typeface="Yu Gothic" panose="020B0400000000000000" pitchFamily="34" charset="-128"/>
            </a:endParaRPr>
          </a:p>
        </p:txBody>
      </p:sp>
      <p:sp>
        <p:nvSpPr>
          <p:cNvPr id="14" name="正方形/長方形 13">
            <a:extLst>
              <a:ext uri="{FF2B5EF4-FFF2-40B4-BE49-F238E27FC236}">
                <a16:creationId xmlns:a16="http://schemas.microsoft.com/office/drawing/2014/main" id="{654F124C-00FB-3231-9DC2-06151CEFD45F}"/>
              </a:ext>
            </a:extLst>
          </p:cNvPr>
          <p:cNvSpPr/>
          <p:nvPr/>
        </p:nvSpPr>
        <p:spPr>
          <a:xfrm>
            <a:off x="447907" y="2724425"/>
            <a:ext cx="4980553" cy="1029877"/>
          </a:xfrm>
          <a:prstGeom prst="rect">
            <a:avLst/>
          </a:prstGeom>
          <a:solidFill>
            <a:srgbClr val="C2D3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コンテンツ プレースホルダー 2">
            <a:extLst>
              <a:ext uri="{FF2B5EF4-FFF2-40B4-BE49-F238E27FC236}">
                <a16:creationId xmlns:a16="http://schemas.microsoft.com/office/drawing/2014/main" id="{A372BA2F-96F8-A8CB-DA39-18EE565D1347}"/>
              </a:ext>
            </a:extLst>
          </p:cNvPr>
          <p:cNvSpPr txBox="1">
            <a:spLocks/>
          </p:cNvSpPr>
          <p:nvPr/>
        </p:nvSpPr>
        <p:spPr>
          <a:xfrm>
            <a:off x="418508" y="2923305"/>
            <a:ext cx="4980554"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キャスト式等は削除し</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後続の重みへ加算</a:t>
            </a:r>
            <a:endParaRPr lang="en-US" altLang="ja-JP" sz="1700" b="1" dirty="0">
              <a:latin typeface="Yu Gothic" panose="020B0400000000000000" pitchFamily="34" charset="-128"/>
              <a:ea typeface="Yu Gothic" panose="020B0400000000000000" pitchFamily="34" charset="-128"/>
            </a:endParaRPr>
          </a:p>
        </p:txBody>
      </p:sp>
      <p:sp>
        <p:nvSpPr>
          <p:cNvPr id="16" name="正方形/長方形 15">
            <a:extLst>
              <a:ext uri="{FF2B5EF4-FFF2-40B4-BE49-F238E27FC236}">
                <a16:creationId xmlns:a16="http://schemas.microsoft.com/office/drawing/2014/main" id="{04471023-59A7-D4BE-FF80-55E97F44BBAA}"/>
              </a:ext>
            </a:extLst>
          </p:cNvPr>
          <p:cNvSpPr/>
          <p:nvPr/>
        </p:nvSpPr>
        <p:spPr>
          <a:xfrm>
            <a:off x="444257" y="3939491"/>
            <a:ext cx="4980554" cy="1029877"/>
          </a:xfrm>
          <a:prstGeom prst="rect">
            <a:avLst/>
          </a:prstGeom>
          <a:solidFill>
            <a:srgbClr val="C2D3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コンテンツ プレースホルダー 2">
            <a:extLst>
              <a:ext uri="{FF2B5EF4-FFF2-40B4-BE49-F238E27FC236}">
                <a16:creationId xmlns:a16="http://schemas.microsoft.com/office/drawing/2014/main" id="{B0A15005-3DA2-05C3-DC98-4008D27EB859}"/>
              </a:ext>
            </a:extLst>
          </p:cNvPr>
          <p:cNvSpPr txBox="1">
            <a:spLocks/>
          </p:cNvSpPr>
          <p:nvPr/>
        </p:nvSpPr>
        <p:spPr>
          <a:xfrm>
            <a:off x="414857" y="4138371"/>
            <a:ext cx="5384877"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③ </a:t>
            </a:r>
            <a:r>
              <a:rPr lang="ja-JP" altLang="en-US" sz="1700" b="1">
                <a:latin typeface="Yu Gothic" panose="020B0400000000000000" pitchFamily="34" charset="-128"/>
                <a:ea typeface="Yu Gothic" panose="020B0400000000000000" pitchFamily="34" charset="-128"/>
              </a:rPr>
              <a:t>宣言文と</a:t>
            </a:r>
            <a:r>
              <a:rPr lang="en-US" altLang="ja-JP" sz="1700" b="1" dirty="0">
                <a:latin typeface="Yu Gothic" panose="020B0400000000000000" pitchFamily="34" charset="-128"/>
                <a:ea typeface="Yu Gothic" panose="020B0400000000000000" pitchFamily="34" charset="-128"/>
              </a:rPr>
              <a:t>LEVEL_UP</a:t>
            </a:r>
            <a:r>
              <a:rPr lang="ja-JP" altLang="en-US" sz="1700" b="1">
                <a:latin typeface="Yu Gothic" panose="020B0400000000000000" pitchFamily="34" charset="-128"/>
                <a:ea typeface="Yu Gothic" panose="020B0400000000000000" pitchFamily="34" charset="-128"/>
              </a:rPr>
              <a:t>の間は削除し</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前者に加算</a:t>
            </a:r>
            <a:endParaRPr lang="en-US" altLang="ja-JP" sz="1700" b="1" dirty="0">
              <a:latin typeface="Yu Gothic" panose="020B0400000000000000" pitchFamily="34" charset="-128"/>
              <a:ea typeface="Yu Gothic" panose="020B0400000000000000" pitchFamily="34" charset="-128"/>
            </a:endParaRPr>
          </a:p>
        </p:txBody>
      </p:sp>
      <p:sp>
        <p:nvSpPr>
          <p:cNvPr id="20" name="正方形/長方形 19">
            <a:extLst>
              <a:ext uri="{FF2B5EF4-FFF2-40B4-BE49-F238E27FC236}">
                <a16:creationId xmlns:a16="http://schemas.microsoft.com/office/drawing/2014/main" id="{B4E2DA38-0D5D-08A0-A0E8-13F029353CDE}"/>
              </a:ext>
            </a:extLst>
          </p:cNvPr>
          <p:cNvSpPr/>
          <p:nvPr/>
        </p:nvSpPr>
        <p:spPr>
          <a:xfrm>
            <a:off x="444257" y="5152230"/>
            <a:ext cx="4980554" cy="1029877"/>
          </a:xfrm>
          <a:prstGeom prst="rect">
            <a:avLst/>
          </a:prstGeom>
          <a:solidFill>
            <a:srgbClr val="C2D3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コンテンツ プレースホルダー 2">
            <a:extLst>
              <a:ext uri="{FF2B5EF4-FFF2-40B4-BE49-F238E27FC236}">
                <a16:creationId xmlns:a16="http://schemas.microsoft.com/office/drawing/2014/main" id="{8858A370-B412-5F7D-34E6-AD8B51497ECD}"/>
              </a:ext>
            </a:extLst>
          </p:cNvPr>
          <p:cNvSpPr txBox="1">
            <a:spLocks/>
          </p:cNvSpPr>
          <p:nvPr/>
        </p:nvSpPr>
        <p:spPr>
          <a:xfrm>
            <a:off x="414857" y="5367655"/>
            <a:ext cx="5384877"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同じリテラルは重みを合計</a:t>
            </a:r>
            <a:endParaRPr lang="en-US" altLang="ja-JP" sz="1700" b="1" dirty="0">
              <a:latin typeface="Yu Gothic" panose="020B0400000000000000" pitchFamily="34" charset="-128"/>
              <a:ea typeface="Yu Gothic" panose="020B0400000000000000" pitchFamily="34" charset="-128"/>
            </a:endParaRPr>
          </a:p>
        </p:txBody>
      </p:sp>
      <p:sp>
        <p:nvSpPr>
          <p:cNvPr id="35" name="日付プレースホルダー 4">
            <a:extLst>
              <a:ext uri="{FF2B5EF4-FFF2-40B4-BE49-F238E27FC236}">
                <a16:creationId xmlns:a16="http://schemas.microsoft.com/office/drawing/2014/main" id="{1EB25910-5706-085F-1BE3-C5C3A7C657AD}"/>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6" name="スライド番号プレースホルダー 5">
            <a:extLst>
              <a:ext uri="{FF2B5EF4-FFF2-40B4-BE49-F238E27FC236}">
                <a16:creationId xmlns:a16="http://schemas.microsoft.com/office/drawing/2014/main" id="{BE4AD399-C4EF-D7D9-3BC9-7E24463B60A8}"/>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44</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7" name="フッター プレースホルダー 6">
            <a:extLst>
              <a:ext uri="{FF2B5EF4-FFF2-40B4-BE49-F238E27FC236}">
                <a16:creationId xmlns:a16="http://schemas.microsoft.com/office/drawing/2014/main" id="{EBE586E5-C342-6988-8EEA-D73E47AE6C92}"/>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2" name="正方形/長方形 1">
            <a:extLst>
              <a:ext uri="{FF2B5EF4-FFF2-40B4-BE49-F238E27FC236}">
                <a16:creationId xmlns:a16="http://schemas.microsoft.com/office/drawing/2014/main" id="{F7C4C80F-765B-7A09-0468-F062129CAD5B}"/>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a:extLst>
              <a:ext uri="{FF2B5EF4-FFF2-40B4-BE49-F238E27FC236}">
                <a16:creationId xmlns:a16="http://schemas.microsoft.com/office/drawing/2014/main" id="{6ACE1402-A4F9-B3CD-C3D8-58E7CDD41B78}"/>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3-3. Conversion to Token Sequences</a:t>
            </a:r>
          </a:p>
        </p:txBody>
      </p:sp>
      <p:grpSp>
        <p:nvGrpSpPr>
          <p:cNvPr id="4" name="グループ化 3">
            <a:extLst>
              <a:ext uri="{FF2B5EF4-FFF2-40B4-BE49-F238E27FC236}">
                <a16:creationId xmlns:a16="http://schemas.microsoft.com/office/drawing/2014/main" id="{26104E74-CF42-FA84-D34D-B95278B16E88}"/>
              </a:ext>
            </a:extLst>
          </p:cNvPr>
          <p:cNvGrpSpPr/>
          <p:nvPr/>
        </p:nvGrpSpPr>
        <p:grpSpPr>
          <a:xfrm>
            <a:off x="453203" y="177843"/>
            <a:ext cx="11287227" cy="334477"/>
            <a:chOff x="377697" y="-853694"/>
            <a:chExt cx="11287227" cy="334477"/>
          </a:xfrm>
          <a:solidFill>
            <a:srgbClr val="629299"/>
          </a:solidFill>
        </p:grpSpPr>
        <p:sp>
          <p:nvSpPr>
            <p:cNvPr id="5" name="フリーフォーム 4">
              <a:extLst>
                <a:ext uri="{FF2B5EF4-FFF2-40B4-BE49-F238E27FC236}">
                  <a16:creationId xmlns:a16="http://schemas.microsoft.com/office/drawing/2014/main" id="{2A44C955-7A32-CED0-8F92-BAF340A07454}"/>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6" name="フリーフォーム 5">
              <a:extLst>
                <a:ext uri="{FF2B5EF4-FFF2-40B4-BE49-F238E27FC236}">
                  <a16:creationId xmlns:a16="http://schemas.microsoft.com/office/drawing/2014/main" id="{2003930A-6EE4-7510-22B9-5ABAD4873D5D}"/>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4" name="フリーフォーム 23">
              <a:extLst>
                <a:ext uri="{FF2B5EF4-FFF2-40B4-BE49-F238E27FC236}">
                  <a16:creationId xmlns:a16="http://schemas.microsoft.com/office/drawing/2014/main" id="{646B9DBA-ABD2-B8A5-F9F4-9618AA50F71C}"/>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5" name="フリーフォーム 24">
              <a:extLst>
                <a:ext uri="{FF2B5EF4-FFF2-40B4-BE49-F238E27FC236}">
                  <a16:creationId xmlns:a16="http://schemas.microsoft.com/office/drawing/2014/main" id="{CFAC5CE8-8C9F-EE8E-F63A-11A35C59A541}"/>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6" name="フリーフォーム 25">
              <a:extLst>
                <a:ext uri="{FF2B5EF4-FFF2-40B4-BE49-F238E27FC236}">
                  <a16:creationId xmlns:a16="http://schemas.microsoft.com/office/drawing/2014/main" id="{029E0E7E-83FD-6D03-B1C6-B029CFAD01BA}"/>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7" name="フリーフォーム 26">
              <a:extLst>
                <a:ext uri="{FF2B5EF4-FFF2-40B4-BE49-F238E27FC236}">
                  <a16:creationId xmlns:a16="http://schemas.microsoft.com/office/drawing/2014/main" id="{54DE2785-7F92-9641-39C5-C79147327D88}"/>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28" name="フリーフォーム 27">
              <a:extLst>
                <a:ext uri="{FF2B5EF4-FFF2-40B4-BE49-F238E27FC236}">
                  <a16:creationId xmlns:a16="http://schemas.microsoft.com/office/drawing/2014/main" id="{E0AC22E5-4800-5436-2A93-6894C32F817A}"/>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701161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コンテンツ プレースホルダー 6" descr="グラフ, ヒストグラム&#10;&#10;自動的に生成された説明">
            <a:extLst>
              <a:ext uri="{FF2B5EF4-FFF2-40B4-BE49-F238E27FC236}">
                <a16:creationId xmlns:a16="http://schemas.microsoft.com/office/drawing/2014/main" id="{B894B9FD-805A-2525-8176-58BBD7F699BE}"/>
              </a:ext>
            </a:extLst>
          </p:cNvPr>
          <p:cNvPicPr>
            <a:picLocks noGrp="1" noChangeAspect="1"/>
          </p:cNvPicPr>
          <p:nvPr>
            <p:ph idx="1"/>
          </p:nvPr>
        </p:nvPicPr>
        <p:blipFill>
          <a:blip r:embed="rId3"/>
          <a:stretch>
            <a:fillRect/>
          </a:stretch>
        </p:blipFill>
        <p:spPr>
          <a:xfrm>
            <a:off x="3566465" y="1958915"/>
            <a:ext cx="6212329" cy="3746223"/>
          </a:xfrm>
          <a:prstGeom prst="rect">
            <a:avLst/>
          </a:prstGeom>
        </p:spPr>
      </p:pic>
      <p:sp>
        <p:nvSpPr>
          <p:cNvPr id="11" name="日付プレースホルダー 4">
            <a:extLst>
              <a:ext uri="{FF2B5EF4-FFF2-40B4-BE49-F238E27FC236}">
                <a16:creationId xmlns:a16="http://schemas.microsoft.com/office/drawing/2014/main" id="{45920458-4584-34CF-BAAB-07E8041A544E}"/>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12" name="スライド番号プレースホルダー 5">
            <a:extLst>
              <a:ext uri="{FF2B5EF4-FFF2-40B4-BE49-F238E27FC236}">
                <a16:creationId xmlns:a16="http://schemas.microsoft.com/office/drawing/2014/main" id="{C52D254D-F506-6E82-7A42-721D62778F5C}"/>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45</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13" name="フッター プレースホルダー 6">
            <a:extLst>
              <a:ext uri="{FF2B5EF4-FFF2-40B4-BE49-F238E27FC236}">
                <a16:creationId xmlns:a16="http://schemas.microsoft.com/office/drawing/2014/main" id="{02E877B4-73D2-0F8F-C721-D225038C3342}"/>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cxnSp>
        <p:nvCxnSpPr>
          <p:cNvPr id="17" name="直線コネクタ 16">
            <a:extLst>
              <a:ext uri="{FF2B5EF4-FFF2-40B4-BE49-F238E27FC236}">
                <a16:creationId xmlns:a16="http://schemas.microsoft.com/office/drawing/2014/main" id="{A747E3B4-6FF3-0AED-4ABC-4006EC5789A2}"/>
              </a:ext>
            </a:extLst>
          </p:cNvPr>
          <p:cNvCxnSpPr>
            <a:cxnSpLocks/>
          </p:cNvCxnSpPr>
          <p:nvPr/>
        </p:nvCxnSpPr>
        <p:spPr>
          <a:xfrm>
            <a:off x="3770615" y="5137773"/>
            <a:ext cx="6008179" cy="0"/>
          </a:xfrm>
          <a:prstGeom prst="line">
            <a:avLst/>
          </a:prstGeom>
          <a:ln w="57150">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9BF72D8F-1E16-D71E-229C-E5D7BDCA26E0}"/>
              </a:ext>
            </a:extLst>
          </p:cNvPr>
          <p:cNvSpPr txBox="1"/>
          <p:nvPr/>
        </p:nvSpPr>
        <p:spPr>
          <a:xfrm rot="10800000" flipV="1">
            <a:off x="931663" y="4987477"/>
            <a:ext cx="2767021" cy="401072"/>
          </a:xfrm>
          <a:prstGeom prst="rect">
            <a:avLst/>
          </a:prstGeom>
          <a:noFill/>
        </p:spPr>
        <p:txBody>
          <a:bodyPr wrap="square" rtlCol="0">
            <a:spAutoFit/>
          </a:bodyPr>
          <a:lstStyle/>
          <a:p>
            <a:pPr algn="ctr">
              <a:lnSpc>
                <a:spcPts val="2320"/>
              </a:lnSpc>
            </a:pPr>
            <a:r>
              <a:rPr lang="en-US" altLang="ja-JP" sz="3000" b="1" dirty="0">
                <a:latin typeface="Arial" panose="020B0604020202020204" pitchFamily="34" charset="0"/>
                <a:ea typeface="Yu Gothic" panose="020B0400000000000000" pitchFamily="34" charset="-128"/>
                <a:cs typeface="Arial" panose="020B0604020202020204" pitchFamily="34" charset="0"/>
              </a:rPr>
              <a:t>Threshold 2</a:t>
            </a:r>
            <a:r>
              <a:rPr kumimoji="1" lang="en-US" altLang="ja-JP" sz="3000" b="1" dirty="0">
                <a:latin typeface="Arial" panose="020B0604020202020204" pitchFamily="34" charset="0"/>
                <a:ea typeface="Yu Gothic" panose="020B0400000000000000" pitchFamily="34" charset="-128"/>
                <a:cs typeface="Arial" panose="020B0604020202020204" pitchFamily="34" charset="0"/>
              </a:rPr>
              <a:t>0</a:t>
            </a:r>
          </a:p>
        </p:txBody>
      </p:sp>
      <p:sp>
        <p:nvSpPr>
          <p:cNvPr id="26" name="正方形/長方形 25">
            <a:extLst>
              <a:ext uri="{FF2B5EF4-FFF2-40B4-BE49-F238E27FC236}">
                <a16:creationId xmlns:a16="http://schemas.microsoft.com/office/drawing/2014/main" id="{2B9088CB-A2C8-76DA-3B84-654F7CFEE469}"/>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タイトル 1">
            <a:extLst>
              <a:ext uri="{FF2B5EF4-FFF2-40B4-BE49-F238E27FC236}">
                <a16:creationId xmlns:a16="http://schemas.microsoft.com/office/drawing/2014/main" id="{36F7A2D4-C628-CC08-F1C2-FF401EE49876}"/>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6-4. The dendrogram of Task 73</a:t>
            </a:r>
          </a:p>
        </p:txBody>
      </p:sp>
      <p:grpSp>
        <p:nvGrpSpPr>
          <p:cNvPr id="28" name="グループ化 27">
            <a:extLst>
              <a:ext uri="{FF2B5EF4-FFF2-40B4-BE49-F238E27FC236}">
                <a16:creationId xmlns:a16="http://schemas.microsoft.com/office/drawing/2014/main" id="{4FDB1CDD-6528-967B-08E6-8295B074215E}"/>
              </a:ext>
            </a:extLst>
          </p:cNvPr>
          <p:cNvGrpSpPr/>
          <p:nvPr/>
        </p:nvGrpSpPr>
        <p:grpSpPr>
          <a:xfrm>
            <a:off x="453203" y="177843"/>
            <a:ext cx="11287227" cy="334477"/>
            <a:chOff x="377697" y="-853694"/>
            <a:chExt cx="11287227" cy="334477"/>
          </a:xfrm>
          <a:solidFill>
            <a:srgbClr val="629299"/>
          </a:solidFill>
        </p:grpSpPr>
        <p:sp>
          <p:nvSpPr>
            <p:cNvPr id="29" name="フリーフォーム 28">
              <a:extLst>
                <a:ext uri="{FF2B5EF4-FFF2-40B4-BE49-F238E27FC236}">
                  <a16:creationId xmlns:a16="http://schemas.microsoft.com/office/drawing/2014/main" id="{66830599-CFB0-4AF5-4007-217B9B0A0EED}"/>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629299"/>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0" name="フリーフォーム 29">
              <a:extLst>
                <a:ext uri="{FF2B5EF4-FFF2-40B4-BE49-F238E27FC236}">
                  <a16:creationId xmlns:a16="http://schemas.microsoft.com/office/drawing/2014/main" id="{126AB7FB-D485-CA77-E9EB-8C308BFE7F7C}"/>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1" name="フリーフォーム 30">
              <a:extLst>
                <a:ext uri="{FF2B5EF4-FFF2-40B4-BE49-F238E27FC236}">
                  <a16:creationId xmlns:a16="http://schemas.microsoft.com/office/drawing/2014/main" id="{04335A55-B427-FFFE-6EEE-00108B0D02FE}"/>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2" name="フリーフォーム 31">
              <a:extLst>
                <a:ext uri="{FF2B5EF4-FFF2-40B4-BE49-F238E27FC236}">
                  <a16:creationId xmlns:a16="http://schemas.microsoft.com/office/drawing/2014/main" id="{D490563A-4D8C-BCAA-4225-B13AE6A75A90}"/>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3" name="フリーフォーム 32">
              <a:extLst>
                <a:ext uri="{FF2B5EF4-FFF2-40B4-BE49-F238E27FC236}">
                  <a16:creationId xmlns:a16="http://schemas.microsoft.com/office/drawing/2014/main" id="{0A70A08B-ECBD-5970-D5A9-F32C112F123B}"/>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4" name="フリーフォーム 33">
              <a:extLst>
                <a:ext uri="{FF2B5EF4-FFF2-40B4-BE49-F238E27FC236}">
                  <a16:creationId xmlns:a16="http://schemas.microsoft.com/office/drawing/2014/main" id="{FCC72D12-BA2A-FA36-AE81-F1B41E5BF27D}"/>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35" name="フリーフォーム 34">
              <a:extLst>
                <a:ext uri="{FF2B5EF4-FFF2-40B4-BE49-F238E27FC236}">
                  <a16:creationId xmlns:a16="http://schemas.microsoft.com/office/drawing/2014/main" id="{707584B0-FCB8-220B-36E3-5BF51B84C3BD}"/>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cxnSp>
        <p:nvCxnSpPr>
          <p:cNvPr id="37" name="直線コネクタ 36">
            <a:extLst>
              <a:ext uri="{FF2B5EF4-FFF2-40B4-BE49-F238E27FC236}">
                <a16:creationId xmlns:a16="http://schemas.microsoft.com/office/drawing/2014/main" id="{7A4C64B2-B707-A428-B70A-A7F4EA81E84F}"/>
              </a:ext>
            </a:extLst>
          </p:cNvPr>
          <p:cNvCxnSpPr>
            <a:cxnSpLocks/>
          </p:cNvCxnSpPr>
          <p:nvPr/>
        </p:nvCxnSpPr>
        <p:spPr>
          <a:xfrm>
            <a:off x="2381543" y="2796338"/>
            <a:ext cx="0" cy="2071378"/>
          </a:xfrm>
          <a:prstGeom prst="line">
            <a:avLst/>
          </a:prstGeom>
          <a:ln w="130175">
            <a:solidFill>
              <a:srgbClr val="629299"/>
            </a:solidFill>
            <a:prstDash val="solid"/>
            <a:headEnd type="none"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9612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9F6B22-1A4B-1B57-84F0-26AB4DCCE60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722C09-FC48-D0A3-1850-D7FE98598E8A}"/>
              </a:ext>
            </a:extLst>
          </p:cNvPr>
          <p:cNvSpPr>
            <a:spLocks noGrp="1"/>
          </p:cNvSpPr>
          <p:nvPr>
            <p:ph type="title"/>
          </p:nvPr>
        </p:nvSpPr>
        <p:spPr/>
        <p:txBody>
          <a:bodyPr/>
          <a:lstStyle/>
          <a:p>
            <a:endParaRPr kumimoji="1" lang="ja-JP" altLang="en-US"/>
          </a:p>
        </p:txBody>
      </p:sp>
      <p:pic>
        <p:nvPicPr>
          <p:cNvPr id="7" name="コンテンツ プレースホルダー 6">
            <a:extLst>
              <a:ext uri="{FF2B5EF4-FFF2-40B4-BE49-F238E27FC236}">
                <a16:creationId xmlns:a16="http://schemas.microsoft.com/office/drawing/2014/main" id="{E0966B3B-1C13-631F-3A20-E15AB03C156A}"/>
              </a:ext>
            </a:extLst>
          </p:cNvPr>
          <p:cNvPicPr>
            <a:picLocks noGrp="1" noChangeAspect="1"/>
          </p:cNvPicPr>
          <p:nvPr>
            <p:ph idx="1"/>
          </p:nvPr>
        </p:nvPicPr>
        <p:blipFill>
          <a:blip r:embed="rId2"/>
          <a:stretch>
            <a:fillRect/>
          </a:stretch>
        </p:blipFill>
        <p:spPr>
          <a:xfrm>
            <a:off x="1259415" y="1606511"/>
            <a:ext cx="8936567" cy="4349525"/>
          </a:xfrm>
          <a:prstGeom prst="rect">
            <a:avLst/>
          </a:prstGeom>
        </p:spPr>
      </p:pic>
      <p:sp>
        <p:nvSpPr>
          <p:cNvPr id="3" name="日付プレースホルダー 4">
            <a:extLst>
              <a:ext uri="{FF2B5EF4-FFF2-40B4-BE49-F238E27FC236}">
                <a16:creationId xmlns:a16="http://schemas.microsoft.com/office/drawing/2014/main" id="{45ED0DF2-E50E-6D6A-C12D-697B80DC196E}"/>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8" name="スライド番号プレースホルダー 5">
            <a:extLst>
              <a:ext uri="{FF2B5EF4-FFF2-40B4-BE49-F238E27FC236}">
                <a16:creationId xmlns:a16="http://schemas.microsoft.com/office/drawing/2014/main" id="{E59D027F-484E-69B2-F13E-69388062030B}"/>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46</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9" name="フッター プレースホルダー 6">
            <a:extLst>
              <a:ext uri="{FF2B5EF4-FFF2-40B4-BE49-F238E27FC236}">
                <a16:creationId xmlns:a16="http://schemas.microsoft.com/office/drawing/2014/main" id="{79CE9D7C-6958-7698-2E34-4A646BAFB6AD}"/>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277742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BBEEC-F193-949C-BFC3-8AFB1B251621}"/>
              </a:ext>
            </a:extLst>
          </p:cNvPr>
          <p:cNvSpPr>
            <a:spLocks noGrp="1"/>
          </p:cNvSpPr>
          <p:nvPr>
            <p:ph type="title"/>
          </p:nvPr>
        </p:nvSpPr>
        <p:spPr/>
        <p:txBody>
          <a:bodyPr/>
          <a:lstStyle/>
          <a:p>
            <a:r>
              <a:rPr kumimoji="1" lang="en-US" altLang="ja-JP" dirty="0"/>
              <a:t>Need Alternative</a:t>
            </a:r>
            <a:r>
              <a:rPr kumimoji="1" lang="ja-JP" altLang="en-US"/>
              <a:t> </a:t>
            </a:r>
            <a:r>
              <a:rPr kumimoji="1" lang="en-US" altLang="ja-JP" dirty="0"/>
              <a:t>way in Japan </a:t>
            </a:r>
            <a:endParaRPr kumimoji="1" lang="ja-JP" altLang="en-US"/>
          </a:p>
        </p:txBody>
      </p:sp>
      <p:sp>
        <p:nvSpPr>
          <p:cNvPr id="3" name="コンテンツ プレースホルダー 2">
            <a:extLst>
              <a:ext uri="{FF2B5EF4-FFF2-40B4-BE49-F238E27FC236}">
                <a16:creationId xmlns:a16="http://schemas.microsoft.com/office/drawing/2014/main" id="{991605F7-6C15-6E21-8B96-43E1150BB9A2}"/>
              </a:ext>
            </a:extLst>
          </p:cNvPr>
          <p:cNvSpPr>
            <a:spLocks noGrp="1"/>
          </p:cNvSpPr>
          <p:nvPr>
            <p:ph idx="1"/>
          </p:nvPr>
        </p:nvSpPr>
        <p:spPr/>
        <p:txBody>
          <a:bodyPr/>
          <a:lstStyle/>
          <a:p>
            <a:r>
              <a:rPr kumimoji="1" lang="en-US" altLang="ja-JP" dirty="0"/>
              <a:t>In most of Japanese school, AI are prohibited .</a:t>
            </a:r>
          </a:p>
          <a:p>
            <a:r>
              <a:rPr lang="en-US" altLang="ja-JP" dirty="0"/>
              <a:t>So we need alternative way to support leaners. </a:t>
            </a:r>
          </a:p>
          <a:p>
            <a:endParaRPr lang="en-US" altLang="ja-JP" dirty="0"/>
          </a:p>
        </p:txBody>
      </p:sp>
      <p:sp>
        <p:nvSpPr>
          <p:cNvPr id="4" name="日付プレースホルダー 3">
            <a:extLst>
              <a:ext uri="{FF2B5EF4-FFF2-40B4-BE49-F238E27FC236}">
                <a16:creationId xmlns:a16="http://schemas.microsoft.com/office/drawing/2014/main" id="{2A3DAEDF-FD9B-1F77-1EBF-45F1FF76E0F4}"/>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F9973702-8093-3F17-2AD1-4C74F8127BFB}"/>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C236AAC6-84EF-B2A4-8301-4672B88BE465}"/>
              </a:ext>
            </a:extLst>
          </p:cNvPr>
          <p:cNvSpPr>
            <a:spLocks noGrp="1"/>
          </p:cNvSpPr>
          <p:nvPr>
            <p:ph type="sldNum" sz="quarter" idx="12"/>
          </p:nvPr>
        </p:nvSpPr>
        <p:spPr/>
        <p:txBody>
          <a:bodyPr/>
          <a:lstStyle/>
          <a:p>
            <a:fld id="{0AB830FA-3220-B749-B9B7-0054D3B047B8}" type="slidenum">
              <a:rPr kumimoji="1" lang="ja-JP" altLang="en-US" smtClean="0"/>
              <a:t>47</a:t>
            </a:fld>
            <a:endParaRPr kumimoji="1" lang="ja-JP" altLang="en-US"/>
          </a:p>
        </p:txBody>
      </p:sp>
    </p:spTree>
    <p:extLst>
      <p:ext uri="{BB962C8B-B14F-4D97-AF65-F5344CB8AC3E}">
        <p14:creationId xmlns:p14="http://schemas.microsoft.com/office/powerpoint/2010/main" val="1951449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40BB8-385E-9F6E-A87E-5BEB435D4F83}"/>
              </a:ext>
            </a:extLst>
          </p:cNvPr>
          <p:cNvSpPr>
            <a:spLocks noGrp="1"/>
          </p:cNvSpPr>
          <p:nvPr>
            <p:ph type="title"/>
          </p:nvPr>
        </p:nvSpPr>
        <p:spPr/>
        <p:txBody>
          <a:bodyPr/>
          <a:lstStyle/>
          <a:p>
            <a:r>
              <a:rPr kumimoji="1" lang="en-US" altLang="ja-JP" dirty="0"/>
              <a:t>Q and A</a:t>
            </a:r>
            <a:endParaRPr kumimoji="1" lang="ja-JP" altLang="en-US"/>
          </a:p>
        </p:txBody>
      </p:sp>
      <p:sp>
        <p:nvSpPr>
          <p:cNvPr id="3" name="コンテンツ プレースホルダー 2">
            <a:extLst>
              <a:ext uri="{FF2B5EF4-FFF2-40B4-BE49-F238E27FC236}">
                <a16:creationId xmlns:a16="http://schemas.microsoft.com/office/drawing/2014/main" id="{93C71835-8F53-47A9-FB6B-EC746C76CACD}"/>
              </a:ext>
            </a:extLst>
          </p:cNvPr>
          <p:cNvSpPr>
            <a:spLocks noGrp="1"/>
          </p:cNvSpPr>
          <p:nvPr>
            <p:ph idx="1"/>
          </p:nvPr>
        </p:nvSpPr>
        <p:spPr/>
        <p:txBody>
          <a:bodyPr>
            <a:normAutofit fontScale="85000" lnSpcReduction="20000"/>
          </a:bodyPr>
          <a:lstStyle/>
          <a:p>
            <a:r>
              <a:rPr kumimoji="1" lang="en-US" altLang="ja-JP" dirty="0"/>
              <a:t>LLM</a:t>
            </a:r>
            <a:r>
              <a:rPr lang="ja-JP" altLang="en-US"/>
              <a:t>で解決するのと何が違うか</a:t>
            </a:r>
            <a:endParaRPr lang="en-US" altLang="ja-JP" dirty="0"/>
          </a:p>
          <a:p>
            <a:r>
              <a:rPr kumimoji="1" lang="en-US" altLang="ja-JP" dirty="0"/>
              <a:t>Task73</a:t>
            </a:r>
            <a:r>
              <a:rPr kumimoji="1" lang="ja-JP" altLang="en-US"/>
              <a:t>のような課題を解決させるためには、どうすればいいか</a:t>
            </a:r>
            <a:endParaRPr kumimoji="1" lang="en-US" altLang="ja-JP" dirty="0"/>
          </a:p>
          <a:p>
            <a:r>
              <a:rPr kumimoji="1" lang="en-US" altLang="ja-JP" dirty="0"/>
              <a:t>Task73</a:t>
            </a:r>
            <a:r>
              <a:rPr kumimoji="1" lang="ja-JP" altLang="en-US"/>
              <a:t>のデンドログラム</a:t>
            </a:r>
            <a:endParaRPr kumimoji="1" lang="en-US" altLang="ja-JP" dirty="0"/>
          </a:p>
          <a:p>
            <a:r>
              <a:rPr lang="ja-JP" altLang="en-US"/>
              <a:t>トークン列を作る際のルールはどんなものなのか</a:t>
            </a:r>
            <a:endParaRPr lang="en-US" altLang="ja-JP" dirty="0"/>
          </a:p>
          <a:p>
            <a:r>
              <a:rPr lang="en-US" altLang="ja-JP" dirty="0"/>
              <a:t>LLVM</a:t>
            </a:r>
            <a:r>
              <a:rPr lang="ja-JP" altLang="en-US"/>
              <a:t>とは？トークン列、</a:t>
            </a:r>
            <a:r>
              <a:rPr lang="en-US" altLang="ja-JP" dirty="0"/>
              <a:t>AST</a:t>
            </a:r>
            <a:r>
              <a:rPr lang="ja-JP" altLang="en-US"/>
              <a:t>とは（具体的な図とか用意しておく）</a:t>
            </a:r>
            <a:endParaRPr lang="en-US" altLang="ja-JP" dirty="0"/>
          </a:p>
          <a:p>
            <a:endParaRPr lang="en-US" altLang="ja-JP" dirty="0"/>
          </a:p>
          <a:p>
            <a:r>
              <a:rPr kumimoji="1" lang="ja-JP" altLang="en-US"/>
              <a:t>質疑応答の仕方</a:t>
            </a:r>
            <a:endParaRPr kumimoji="1" lang="en-US" altLang="ja-JP" dirty="0"/>
          </a:p>
          <a:p>
            <a:r>
              <a:rPr kumimoji="1" lang="ja-JP" altLang="en-US"/>
              <a:t>フレーズの確認</a:t>
            </a:r>
            <a:endParaRPr kumimoji="1" lang="en-US" altLang="ja-JP" dirty="0"/>
          </a:p>
          <a:p>
            <a:r>
              <a:rPr lang="ja-JP" altLang="en-US"/>
              <a:t>答えられなかった場合の答え方</a:t>
            </a:r>
            <a:endParaRPr lang="en-US" altLang="ja-JP" dirty="0"/>
          </a:p>
          <a:p>
            <a:r>
              <a:rPr kumimoji="1" lang="ja-JP" altLang="en-US"/>
              <a:t>濁す時の答え方（</a:t>
            </a:r>
            <a:r>
              <a:rPr kumimoji="1" lang="en-US" altLang="ja-JP" dirty="0"/>
              <a:t>let me see...</a:t>
            </a:r>
            <a:r>
              <a:rPr kumimoji="1" lang="ja-JP" altLang="en-US"/>
              <a:t>的な）</a:t>
            </a:r>
            <a:endParaRPr kumimoji="1" lang="en-US" altLang="ja-JP" dirty="0"/>
          </a:p>
          <a:p>
            <a:r>
              <a:rPr kumimoji="1" lang="ja-JP" altLang="en-US"/>
              <a:t>もう一度お願いします。説明不足ですみません。的なフレーズも欲しい</a:t>
            </a:r>
          </a:p>
        </p:txBody>
      </p:sp>
      <p:sp>
        <p:nvSpPr>
          <p:cNvPr id="4" name="日付プレースホルダー 3">
            <a:extLst>
              <a:ext uri="{FF2B5EF4-FFF2-40B4-BE49-F238E27FC236}">
                <a16:creationId xmlns:a16="http://schemas.microsoft.com/office/drawing/2014/main" id="{D47CADB3-4EF4-C523-87D8-ED492AE1D84B}"/>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67726B6E-D877-94C8-EBA2-C1B0D86DA9CC}"/>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FDFE0066-2FFF-7833-D271-95D0FBF4EF16}"/>
              </a:ext>
            </a:extLst>
          </p:cNvPr>
          <p:cNvSpPr>
            <a:spLocks noGrp="1"/>
          </p:cNvSpPr>
          <p:nvPr>
            <p:ph type="sldNum" sz="quarter" idx="12"/>
          </p:nvPr>
        </p:nvSpPr>
        <p:spPr/>
        <p:txBody>
          <a:bodyPr/>
          <a:lstStyle/>
          <a:p>
            <a:fld id="{0AB830FA-3220-B749-B9B7-0054D3B047B8}" type="slidenum">
              <a:rPr kumimoji="1" lang="ja-JP" altLang="en-US" smtClean="0"/>
              <a:t>48</a:t>
            </a:fld>
            <a:endParaRPr kumimoji="1" lang="ja-JP" altLang="en-US"/>
          </a:p>
        </p:txBody>
      </p:sp>
    </p:spTree>
    <p:extLst>
      <p:ext uri="{BB962C8B-B14F-4D97-AF65-F5344CB8AC3E}">
        <p14:creationId xmlns:p14="http://schemas.microsoft.com/office/powerpoint/2010/main" val="356024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849B4-FE51-3E53-28DB-FABC58F851A7}"/>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01F4F513-ECB8-78B0-B4C3-9EBF90B6A075}"/>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5FCFCA46-FDF5-58B4-5029-032AE74E166D}"/>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1-3. Problem Statement</a:t>
            </a:r>
          </a:p>
        </p:txBody>
      </p:sp>
      <p:sp>
        <p:nvSpPr>
          <p:cNvPr id="29" name="日付プレースホルダー 4">
            <a:extLst>
              <a:ext uri="{FF2B5EF4-FFF2-40B4-BE49-F238E27FC236}">
                <a16:creationId xmlns:a16="http://schemas.microsoft.com/office/drawing/2014/main" id="{FA83F25B-2601-51AC-95C9-AAF3B5EC802E}"/>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C45894AE-2149-406C-B377-6127E0967B42}"/>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5</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21D528DB-0051-750E-ADC2-CE8C6D90572E}"/>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950EE0FF-4DF0-ADCA-6339-67C57CD14B75}"/>
              </a:ext>
            </a:extLst>
          </p:cNvPr>
          <p:cNvSpPr txBox="1">
            <a:spLocks/>
          </p:cNvSpPr>
          <p:nvPr/>
        </p:nvSpPr>
        <p:spPr>
          <a:xfrm>
            <a:off x="451554" y="1647346"/>
            <a:ext cx="11288882" cy="1123123"/>
          </a:xfrm>
          <a:prstGeom prst="rect">
            <a:avLst/>
          </a:prstGeom>
          <a:solidFill>
            <a:srgbClr val="EFCE7B"/>
          </a:solidFill>
        </p:spPr>
        <p:txBody>
          <a:bodyPr vert="horz" lIns="180000" tIns="45720" rIns="18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457200" indent="-457200" algn="l">
              <a:lnSpc>
                <a:spcPts val="3600"/>
              </a:lnSpc>
              <a:buFont typeface="Arial" panose="020B0604020202020204" pitchFamily="34" charset="0"/>
              <a:buChar char="•"/>
            </a:pPr>
            <a:r>
              <a:rPr lang="en" altLang="ja-JP" sz="3000" b="1" dirty="0">
                <a:solidFill>
                  <a:srgbClr val="030712"/>
                </a:solidFill>
                <a:latin typeface="Arial" panose="020B0604020202020204" pitchFamily="34" charset="0"/>
                <a:cs typeface="Arial" panose="020B0604020202020204" pitchFamily="34" charset="0"/>
              </a:rPr>
              <a:t>Need for a method to identify logic errors considering individual coding methods</a:t>
            </a:r>
          </a:p>
        </p:txBody>
      </p:sp>
      <p:sp>
        <p:nvSpPr>
          <p:cNvPr id="6" name="コンテンツ プレースホルダー 2">
            <a:extLst>
              <a:ext uri="{FF2B5EF4-FFF2-40B4-BE49-F238E27FC236}">
                <a16:creationId xmlns:a16="http://schemas.microsoft.com/office/drawing/2014/main" id="{D527DFBC-4B7C-1F9F-1F3E-40667F0B685A}"/>
              </a:ext>
            </a:extLst>
          </p:cNvPr>
          <p:cNvSpPr txBox="1">
            <a:spLocks/>
          </p:cNvSpPr>
          <p:nvPr/>
        </p:nvSpPr>
        <p:spPr>
          <a:xfrm>
            <a:off x="451554" y="2962487"/>
            <a:ext cx="11288882" cy="1123123"/>
          </a:xfrm>
          <a:prstGeom prst="rect">
            <a:avLst/>
          </a:prstGeom>
          <a:solidFill>
            <a:srgbClr val="EFCE7B"/>
          </a:solidFill>
        </p:spPr>
        <p:txBody>
          <a:bodyPr vert="horz" lIns="180000" tIns="45720" rIns="18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457200" indent="-457200" algn="l">
              <a:lnSpc>
                <a:spcPts val="3600"/>
              </a:lnSpc>
              <a:buFont typeface="Arial" panose="020B0604020202020204" pitchFamily="34" charset="0"/>
              <a:buChar char="•"/>
            </a:pPr>
            <a:r>
              <a:rPr lang="en" altLang="ja-JP" sz="3000" b="1" dirty="0">
                <a:solidFill>
                  <a:srgbClr val="030712"/>
                </a:solidFill>
                <a:latin typeface="Arial" panose="020B0604020202020204" pitchFamily="34" charset="0"/>
                <a:cs typeface="Arial" panose="020B0604020202020204" pitchFamily="34" charset="0"/>
              </a:rPr>
              <a:t>Support instructors in identifying leaner’s impasses during programming exercises</a:t>
            </a:r>
          </a:p>
        </p:txBody>
      </p:sp>
      <p:pic>
        <p:nvPicPr>
          <p:cNvPr id="2050" name="Picture 2" descr="Debugging Icon Royalty-Free Images, Stock Photos &amp; Pictures | Shutterstock">
            <a:extLst>
              <a:ext uri="{FF2B5EF4-FFF2-40B4-BE49-F238E27FC236}">
                <a16:creationId xmlns:a16="http://schemas.microsoft.com/office/drawing/2014/main" id="{7DBCA34D-F8A1-6FC2-C32E-21891073ED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36" t="16812" r="16636" b="17391"/>
          <a:stretch/>
        </p:blipFill>
        <p:spPr bwMode="auto">
          <a:xfrm>
            <a:off x="5183389" y="4277628"/>
            <a:ext cx="1825211" cy="179973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グループ化 4">
            <a:extLst>
              <a:ext uri="{FF2B5EF4-FFF2-40B4-BE49-F238E27FC236}">
                <a16:creationId xmlns:a16="http://schemas.microsoft.com/office/drawing/2014/main" id="{2FD27C5B-7025-8866-0CCD-E7110A165957}"/>
              </a:ext>
            </a:extLst>
          </p:cNvPr>
          <p:cNvGrpSpPr/>
          <p:nvPr/>
        </p:nvGrpSpPr>
        <p:grpSpPr>
          <a:xfrm>
            <a:off x="453203" y="177843"/>
            <a:ext cx="11287227" cy="334477"/>
            <a:chOff x="377697" y="-853694"/>
            <a:chExt cx="11287227" cy="334477"/>
          </a:xfrm>
          <a:solidFill>
            <a:srgbClr val="629299"/>
          </a:solidFill>
        </p:grpSpPr>
        <p:sp>
          <p:nvSpPr>
            <p:cNvPr id="7" name="フリーフォーム 6">
              <a:extLst>
                <a:ext uri="{FF2B5EF4-FFF2-40B4-BE49-F238E27FC236}">
                  <a16:creationId xmlns:a16="http://schemas.microsoft.com/office/drawing/2014/main" id="{459CB094-5F89-AD2D-57AA-03FC33F70C3A}"/>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DDF94967-B5FB-BE2C-F96A-DE188C0694B3}"/>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DDEB615D-6095-CA0F-A91B-8D9B617EEF47}"/>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7A90AA33-A50F-AAE1-E8C8-5CD784F60F67}"/>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24983EED-5B3D-368E-D057-B252D6AFD127}"/>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BF469187-FF18-6344-B7CE-C4654D4DB50D}"/>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13D0F87C-CF67-B42B-9A06-C10A758D6F70}"/>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12088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6915-0EFA-F83F-4F16-95F8CD09B2AE}"/>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2414C402-003A-0A26-D428-AF211F86CB5F}"/>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F3376D88-D159-61B2-40A8-25D003B991EB}"/>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1-4. Previous Studies and Limitations</a:t>
            </a:r>
          </a:p>
        </p:txBody>
      </p:sp>
      <p:sp>
        <p:nvSpPr>
          <p:cNvPr id="29" name="日付プレースホルダー 4">
            <a:extLst>
              <a:ext uri="{FF2B5EF4-FFF2-40B4-BE49-F238E27FC236}">
                <a16:creationId xmlns:a16="http://schemas.microsoft.com/office/drawing/2014/main" id="{C6D94F64-8AF6-8273-F868-26234435C235}"/>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713008C8-525A-4C27-DAF4-9384509A7B2E}"/>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6</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CF1A8C72-17CD-3CBB-EBFB-0F5F74545B4D}"/>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7" name="図 6">
            <a:extLst>
              <a:ext uri="{FF2B5EF4-FFF2-40B4-BE49-F238E27FC236}">
                <a16:creationId xmlns:a16="http://schemas.microsoft.com/office/drawing/2014/main" id="{60B9D466-0B4E-4876-2E8F-2FBFD80141C4}"/>
              </a:ext>
            </a:extLst>
          </p:cNvPr>
          <p:cNvPicPr>
            <a:picLocks noChangeAspect="1"/>
          </p:cNvPicPr>
          <p:nvPr/>
        </p:nvPicPr>
        <p:blipFill>
          <a:blip r:embed="rId3"/>
          <a:stretch>
            <a:fillRect/>
          </a:stretch>
        </p:blipFill>
        <p:spPr>
          <a:xfrm>
            <a:off x="13259088" y="1562817"/>
            <a:ext cx="4840880" cy="4634208"/>
          </a:xfrm>
          <a:prstGeom prst="rect">
            <a:avLst/>
          </a:prstGeom>
        </p:spPr>
      </p:pic>
      <p:sp>
        <p:nvSpPr>
          <p:cNvPr id="5" name="コンテンツ プレースホルダー 2">
            <a:extLst>
              <a:ext uri="{FF2B5EF4-FFF2-40B4-BE49-F238E27FC236}">
                <a16:creationId xmlns:a16="http://schemas.microsoft.com/office/drawing/2014/main" id="{77E347F5-A07B-CBFD-306A-2CBACEEBE1A3}"/>
              </a:ext>
            </a:extLst>
          </p:cNvPr>
          <p:cNvSpPr txBox="1">
            <a:spLocks/>
          </p:cNvSpPr>
          <p:nvPr/>
        </p:nvSpPr>
        <p:spPr>
          <a:xfrm>
            <a:off x="451556" y="1562817"/>
            <a:ext cx="11288882" cy="3136558"/>
          </a:xfrm>
          <a:prstGeom prst="rect">
            <a:avLst/>
          </a:prstGeom>
          <a:no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altLang="ja-JP" sz="2500" b="1" dirty="0">
                <a:latin typeface="Arial" panose="020B0604020202020204" pitchFamily="34" charset="0"/>
                <a:cs typeface="Arial" panose="020B0604020202020204" pitchFamily="34" charset="0"/>
              </a:rPr>
              <a:t>Methods for grasping leaning status</a:t>
            </a:r>
            <a:r>
              <a:rPr lang="en-US" altLang="ja-JP" sz="2500" b="1" i="1" dirty="0">
                <a:latin typeface="Arial" panose="020B0604020202020204" pitchFamily="34" charset="0"/>
                <a:cs typeface="Arial" panose="020B0604020202020204" pitchFamily="34" charset="0"/>
              </a:rPr>
              <a:t> (Ichimura et al., 2013; Alammary et al.,) </a:t>
            </a:r>
          </a:p>
          <a:p>
            <a:pPr marL="457200" indent="-457200" algn="l">
              <a:buFont typeface="Arial" panose="020B0604020202020204" pitchFamily="34" charset="0"/>
              <a:buChar char="•"/>
            </a:pPr>
            <a:r>
              <a:rPr lang="en-US" altLang="ja-JP" sz="2500" b="1" dirty="0">
                <a:latin typeface="Arial" panose="020B0604020202020204" pitchFamily="34" charset="0"/>
                <a:cs typeface="Arial" panose="020B0604020202020204" pitchFamily="34" charset="0"/>
              </a:rPr>
              <a:t>Automatically detecting impasses </a:t>
            </a:r>
            <a:r>
              <a:rPr lang="en-US" altLang="ja-JP" sz="2500" b="1" i="1" dirty="0">
                <a:latin typeface="Arial" panose="020B0604020202020204" pitchFamily="34" charset="0"/>
                <a:cs typeface="Arial" panose="020B0604020202020204" pitchFamily="34" charset="0"/>
              </a:rPr>
              <a:t>(Urakami et al., 2020)</a:t>
            </a:r>
          </a:p>
          <a:p>
            <a:pPr marL="457200" indent="-457200" algn="l">
              <a:buFont typeface="Arial" panose="020B0604020202020204" pitchFamily="34" charset="0"/>
              <a:buChar char="•"/>
            </a:pPr>
            <a:r>
              <a:rPr lang="en-US" altLang="ja-JP" sz="2500" b="1" dirty="0">
                <a:latin typeface="Arial" panose="020B0604020202020204" pitchFamily="34" charset="0"/>
                <a:cs typeface="Arial" panose="020B0604020202020204" pitchFamily="34" charset="0"/>
              </a:rPr>
              <a:t>Automated feedback system </a:t>
            </a:r>
            <a:r>
              <a:rPr lang="en-US" altLang="ja-JP" sz="2500" b="1" i="1" dirty="0">
                <a:latin typeface="Arial" panose="020B0604020202020204" pitchFamily="34" charset="0"/>
                <a:cs typeface="Arial" panose="020B0604020202020204" pitchFamily="34" charset="0"/>
              </a:rPr>
              <a:t>(Singh et al., 2013)</a:t>
            </a:r>
          </a:p>
          <a:p>
            <a:pPr marL="457200" indent="-457200" algn="l">
              <a:buFont typeface="Arial" panose="020B0604020202020204" pitchFamily="34" charset="0"/>
              <a:buChar char="•"/>
            </a:pPr>
            <a:r>
              <a:rPr lang="en-US" altLang="ja-JP" sz="2500" b="1" dirty="0">
                <a:latin typeface="Arial" panose="020B0604020202020204" pitchFamily="34" charset="0"/>
                <a:cs typeface="Arial" panose="020B0604020202020204" pitchFamily="34" charset="0"/>
              </a:rPr>
              <a:t>Identifying impasses related to logic errors </a:t>
            </a:r>
            <a:r>
              <a:rPr lang="en-US" altLang="ja-JP" sz="2500" b="1" i="1" dirty="0">
                <a:latin typeface="Arial" panose="020B0604020202020204" pitchFamily="34" charset="0"/>
                <a:cs typeface="Arial" panose="020B0604020202020204" pitchFamily="34" charset="0"/>
              </a:rPr>
              <a:t>(Kawasaki et al., 2017)</a:t>
            </a:r>
          </a:p>
          <a:p>
            <a:pPr marL="457200" indent="-457200" algn="l">
              <a:buFont typeface="Arial" panose="020B0604020202020204" pitchFamily="34" charset="0"/>
              <a:buChar char="•"/>
            </a:pPr>
            <a:r>
              <a:rPr lang="en-US" altLang="ja-JP" sz="2500" b="1" dirty="0">
                <a:latin typeface="Arial" panose="020B0604020202020204" pitchFamily="34" charset="0"/>
                <a:cs typeface="Arial" panose="020B0604020202020204" pitchFamily="34" charset="0"/>
              </a:rPr>
              <a:t>Analyzing leaner’s source code editing process </a:t>
            </a:r>
            <a:r>
              <a:rPr lang="en-US" altLang="ja-JP" sz="2500" b="1" i="1" dirty="0">
                <a:latin typeface="Arial" panose="020B0604020202020204" pitchFamily="34" charset="0"/>
                <a:cs typeface="Arial" panose="020B0604020202020204" pitchFamily="34" charset="0"/>
              </a:rPr>
              <a:t>(Ishiwada et al., 2017; Kawaguchi et al., 2020)</a:t>
            </a:r>
          </a:p>
        </p:txBody>
      </p:sp>
      <p:sp>
        <p:nvSpPr>
          <p:cNvPr id="6" name="コンテンツ プレースホルダー 2">
            <a:extLst>
              <a:ext uri="{FF2B5EF4-FFF2-40B4-BE49-F238E27FC236}">
                <a16:creationId xmlns:a16="http://schemas.microsoft.com/office/drawing/2014/main" id="{40F1A43E-150C-351C-B748-E8E6D2E56A8D}"/>
              </a:ext>
            </a:extLst>
          </p:cNvPr>
          <p:cNvSpPr txBox="1">
            <a:spLocks/>
          </p:cNvSpPr>
          <p:nvPr/>
        </p:nvSpPr>
        <p:spPr>
          <a:xfrm>
            <a:off x="447180" y="4972328"/>
            <a:ext cx="11288882" cy="1111069"/>
          </a:xfrm>
          <a:prstGeom prst="rect">
            <a:avLst/>
          </a:prstGeom>
          <a:solidFill>
            <a:srgbClr val="EFCE7B"/>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3000" b="1" dirty="0">
                <a:latin typeface="Arial Black" panose="020B0604020202020204" pitchFamily="34" charset="0"/>
                <a:cs typeface="Arial Black" panose="020B0604020202020204" pitchFamily="34" charset="0"/>
              </a:rPr>
              <a:t>Limitation: </a:t>
            </a:r>
            <a:r>
              <a:rPr lang="en-US" altLang="ja-JP" sz="3000" b="1" dirty="0">
                <a:latin typeface="Arial" panose="020B0604020202020204" pitchFamily="34" charset="0"/>
                <a:cs typeface="Arial" panose="020B0604020202020204" pitchFamily="34" charset="0"/>
              </a:rPr>
              <a:t>Leaner’s coding method not sufficiently   considered in supporting logic errors</a:t>
            </a:r>
          </a:p>
        </p:txBody>
      </p:sp>
      <p:grpSp>
        <p:nvGrpSpPr>
          <p:cNvPr id="3" name="グループ化 2">
            <a:extLst>
              <a:ext uri="{FF2B5EF4-FFF2-40B4-BE49-F238E27FC236}">
                <a16:creationId xmlns:a16="http://schemas.microsoft.com/office/drawing/2014/main" id="{386FC214-589B-E651-91CE-FE04B2F47E49}"/>
              </a:ext>
            </a:extLst>
          </p:cNvPr>
          <p:cNvGrpSpPr/>
          <p:nvPr/>
        </p:nvGrpSpPr>
        <p:grpSpPr>
          <a:xfrm>
            <a:off x="453203" y="177843"/>
            <a:ext cx="11287227" cy="334477"/>
            <a:chOff x="377697" y="-853694"/>
            <a:chExt cx="11287227" cy="334477"/>
          </a:xfrm>
          <a:solidFill>
            <a:srgbClr val="629299"/>
          </a:solidFill>
        </p:grpSpPr>
        <p:sp>
          <p:nvSpPr>
            <p:cNvPr id="8" name="フリーフォーム 7">
              <a:extLst>
                <a:ext uri="{FF2B5EF4-FFF2-40B4-BE49-F238E27FC236}">
                  <a16:creationId xmlns:a16="http://schemas.microsoft.com/office/drawing/2014/main" id="{A4DC7EB3-F8EF-02C5-CD3E-73B7D2D9BC3E}"/>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9BBEAD6B-7180-2403-55A8-2AE10C9FEB09}"/>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FCC2A0A3-4293-A2AB-DEB4-B662E3358599}"/>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EC156D28-F0E7-A49F-25E7-6CB643F2D833}"/>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9E8F2975-99E3-B44C-1A05-E5D2CE193735}"/>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290DCEC4-736B-3AC0-86B2-CC07D2763B99}"/>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5" name="フリーフォーム 14">
              <a:extLst>
                <a:ext uri="{FF2B5EF4-FFF2-40B4-BE49-F238E27FC236}">
                  <a16:creationId xmlns:a16="http://schemas.microsoft.com/office/drawing/2014/main" id="{A2C31214-D295-E02A-27CD-CD2873A0C1B1}"/>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74023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8E7A6-A20D-2DDA-145F-D50433E4921E}"/>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1FB3E704-E39C-820B-60AB-27CA45C18171}"/>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7FDB6EDD-690D-B2BB-548A-658A56C5915F}"/>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1-5. Objective</a:t>
            </a:r>
          </a:p>
        </p:txBody>
      </p:sp>
      <p:sp>
        <p:nvSpPr>
          <p:cNvPr id="29" name="日付プレースホルダー 4">
            <a:extLst>
              <a:ext uri="{FF2B5EF4-FFF2-40B4-BE49-F238E27FC236}">
                <a16:creationId xmlns:a16="http://schemas.microsoft.com/office/drawing/2014/main" id="{BF34DAB9-4A88-1636-6208-32F5D0CA5096}"/>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FC3D259D-A890-07A3-7D77-2DC4617E0E2D}"/>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7</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7901CB05-DE4B-B8D3-723A-3F27BAD868C7}"/>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6" name="コンテンツ プレースホルダー 2">
            <a:extLst>
              <a:ext uri="{FF2B5EF4-FFF2-40B4-BE49-F238E27FC236}">
                <a16:creationId xmlns:a16="http://schemas.microsoft.com/office/drawing/2014/main" id="{E326E8CA-9389-5301-BAC2-1BC0F81D00A2}"/>
              </a:ext>
            </a:extLst>
          </p:cNvPr>
          <p:cNvSpPr txBox="1">
            <a:spLocks/>
          </p:cNvSpPr>
          <p:nvPr/>
        </p:nvSpPr>
        <p:spPr>
          <a:xfrm>
            <a:off x="451556" y="1690030"/>
            <a:ext cx="11288882" cy="1589884"/>
          </a:xfrm>
          <a:prstGeom prst="rect">
            <a:avLst/>
          </a:prstGeom>
          <a:solidFill>
            <a:srgbClr val="EFCE7B"/>
          </a:solidFill>
        </p:spPr>
        <p:txBody>
          <a:bodyPr vert="horz" lIns="180000" tIns="45720" rIns="18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en-US" altLang="ja-JP" sz="3000" b="1" dirty="0">
                <a:latin typeface="Arial Black" panose="020B0604020202020204" pitchFamily="34" charset="0"/>
                <a:cs typeface="Arial Black" panose="020B0604020202020204" pitchFamily="34" charset="0"/>
              </a:rPr>
              <a:t>Objective: </a:t>
            </a:r>
            <a:r>
              <a:rPr lang="en-US" altLang="ja-JP" sz="3000" b="1" dirty="0">
                <a:latin typeface="Arial" panose="020B0604020202020204" pitchFamily="34" charset="0"/>
                <a:cs typeface="Arial" panose="020B0604020202020204" pitchFamily="34" charset="0"/>
              </a:rPr>
              <a:t>To develop a method for identifying logic errors in learner’s current source code, considering their individual coding method</a:t>
            </a:r>
            <a:endParaRPr lang="en" altLang="ja-JP" sz="3000" b="1" dirty="0">
              <a:latin typeface="Arial" panose="020B0604020202020204" pitchFamily="34" charset="0"/>
              <a:cs typeface="Arial" panose="020B0604020202020204" pitchFamily="34" charset="0"/>
            </a:endParaRPr>
          </a:p>
        </p:txBody>
      </p:sp>
      <p:pic>
        <p:nvPicPr>
          <p:cNvPr id="1026" name="Picture 2" descr="開発者モードのシルエット02 | 無料のAi・PNG白黒シルエットイラスト">
            <a:extLst>
              <a:ext uri="{FF2B5EF4-FFF2-40B4-BE49-F238E27FC236}">
                <a16:creationId xmlns:a16="http://schemas.microsoft.com/office/drawing/2014/main" id="{EF0CC42D-367C-550E-EAF5-A8EF0D6B78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61" t="19192" r="10483" b="19710"/>
          <a:stretch/>
        </p:blipFill>
        <p:spPr bwMode="auto">
          <a:xfrm>
            <a:off x="4474502" y="3492042"/>
            <a:ext cx="3242996" cy="252872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グループ化 2">
            <a:extLst>
              <a:ext uri="{FF2B5EF4-FFF2-40B4-BE49-F238E27FC236}">
                <a16:creationId xmlns:a16="http://schemas.microsoft.com/office/drawing/2014/main" id="{82351371-5CBD-1CB3-9D53-4AD2C98A37F0}"/>
              </a:ext>
            </a:extLst>
          </p:cNvPr>
          <p:cNvGrpSpPr/>
          <p:nvPr/>
        </p:nvGrpSpPr>
        <p:grpSpPr>
          <a:xfrm>
            <a:off x="453203" y="177843"/>
            <a:ext cx="11287227" cy="334477"/>
            <a:chOff x="377697" y="-853694"/>
            <a:chExt cx="11287227" cy="334477"/>
          </a:xfrm>
          <a:solidFill>
            <a:srgbClr val="629299"/>
          </a:solidFill>
        </p:grpSpPr>
        <p:sp>
          <p:nvSpPr>
            <p:cNvPr id="5" name="フリーフォーム 4">
              <a:extLst>
                <a:ext uri="{FF2B5EF4-FFF2-40B4-BE49-F238E27FC236}">
                  <a16:creationId xmlns:a16="http://schemas.microsoft.com/office/drawing/2014/main" id="{925CFA43-B22E-40D8-9B67-3741843CAE2B}"/>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7" name="フリーフォーム 6">
              <a:extLst>
                <a:ext uri="{FF2B5EF4-FFF2-40B4-BE49-F238E27FC236}">
                  <a16:creationId xmlns:a16="http://schemas.microsoft.com/office/drawing/2014/main" id="{4C946EC5-F9B5-3970-7E83-068207211ADA}"/>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8" name="フリーフォーム 7">
              <a:extLst>
                <a:ext uri="{FF2B5EF4-FFF2-40B4-BE49-F238E27FC236}">
                  <a16:creationId xmlns:a16="http://schemas.microsoft.com/office/drawing/2014/main" id="{4D3600A0-89CE-7DFD-BDD8-1C8D5623919F}"/>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9" name="フリーフォーム 8">
              <a:extLst>
                <a:ext uri="{FF2B5EF4-FFF2-40B4-BE49-F238E27FC236}">
                  <a16:creationId xmlns:a16="http://schemas.microsoft.com/office/drawing/2014/main" id="{54BBCB61-37D6-6DEC-C321-D851A83B3088}"/>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E280D895-2CE5-6263-1759-0BF955D963D3}"/>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5F3725DD-BD05-C83C-B562-EFCDEF11D199}"/>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24CA18D5-C075-FF58-88AD-761101EE0F92}"/>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425980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95B7C-5D41-52D0-5F20-2FCC37137AA2}"/>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2FA9C5-FA41-66E1-42B0-05B6E5167B60}"/>
              </a:ext>
            </a:extLst>
          </p:cNvPr>
          <p:cNvSpPr/>
          <p:nvPr/>
        </p:nvSpPr>
        <p:spPr>
          <a:xfrm>
            <a:off x="0" y="0"/>
            <a:ext cx="12192000" cy="1316182"/>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E30965C-B545-5950-A8D0-4C5087E40F76}"/>
              </a:ext>
            </a:extLst>
          </p:cNvPr>
          <p:cNvSpPr txBox="1">
            <a:spLocks/>
          </p:cNvSpPr>
          <p:nvPr/>
        </p:nvSpPr>
        <p:spPr>
          <a:xfrm>
            <a:off x="451556" y="482724"/>
            <a:ext cx="11288882" cy="833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bg1"/>
                </a:solidFill>
                <a:latin typeface="Arial" panose="020B0604020202020204" pitchFamily="34" charset="0"/>
                <a:ea typeface="Yu Gothic" panose="020B0400000000000000" pitchFamily="34" charset="-128"/>
                <a:cs typeface="Arial" panose="020B0604020202020204" pitchFamily="34" charset="0"/>
              </a:rPr>
              <a:t>1-6. Approach</a:t>
            </a:r>
          </a:p>
        </p:txBody>
      </p:sp>
      <p:sp>
        <p:nvSpPr>
          <p:cNvPr id="29" name="日付プレースホルダー 4">
            <a:extLst>
              <a:ext uri="{FF2B5EF4-FFF2-40B4-BE49-F238E27FC236}">
                <a16:creationId xmlns:a16="http://schemas.microsoft.com/office/drawing/2014/main" id="{5AB057FA-AB1E-0F19-2917-8CFDCEF16068}"/>
              </a:ext>
            </a:extLst>
          </p:cNvPr>
          <p:cNvSpPr>
            <a:spLocks noGrp="1"/>
          </p:cNvSpPr>
          <p:nvPr>
            <p:ph type="dt" sz="half" idx="10"/>
          </p:nvPr>
        </p:nvSpPr>
        <p:spPr>
          <a:xfrm>
            <a:off x="451556" y="6347872"/>
            <a:ext cx="2743200" cy="3651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0" name="スライド番号プレースホルダー 5">
            <a:extLst>
              <a:ext uri="{FF2B5EF4-FFF2-40B4-BE49-F238E27FC236}">
                <a16:creationId xmlns:a16="http://schemas.microsoft.com/office/drawing/2014/main" id="{F13EF445-A6A3-8A57-2377-6724282AE8F1}"/>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8</a:t>
            </a:fld>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sp>
        <p:nvSpPr>
          <p:cNvPr id="31" name="フッター プレースホルダー 6">
            <a:extLst>
              <a:ext uri="{FF2B5EF4-FFF2-40B4-BE49-F238E27FC236}">
                <a16:creationId xmlns:a16="http://schemas.microsoft.com/office/drawing/2014/main" id="{539431C7-FA1D-66B2-E042-93F4D7B7061F}"/>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tx1">
                  <a:lumMod val="50000"/>
                  <a:lumOff val="50000"/>
                </a:schemeClr>
              </a:solidFill>
              <a:latin typeface="Arial" panose="020B0604020202020204" pitchFamily="34" charset="0"/>
              <a:ea typeface="Yu Gothic" panose="020B0400000000000000" pitchFamily="34" charset="-128"/>
              <a:cs typeface="Arial" panose="020B0604020202020204" pitchFamily="34" charset="0"/>
            </a:endParaRPr>
          </a:p>
        </p:txBody>
      </p:sp>
      <p:pic>
        <p:nvPicPr>
          <p:cNvPr id="5" name="図 4">
            <a:extLst>
              <a:ext uri="{FF2B5EF4-FFF2-40B4-BE49-F238E27FC236}">
                <a16:creationId xmlns:a16="http://schemas.microsoft.com/office/drawing/2014/main" id="{0D7F4F4E-30E1-A5D9-CAE0-10DB692D56A0}"/>
              </a:ext>
            </a:extLst>
          </p:cNvPr>
          <p:cNvPicPr>
            <a:picLocks noChangeAspect="1"/>
          </p:cNvPicPr>
          <p:nvPr/>
        </p:nvPicPr>
        <p:blipFill>
          <a:blip r:embed="rId3"/>
          <a:srcRect t="19996" b="39313"/>
          <a:stretch/>
        </p:blipFill>
        <p:spPr>
          <a:xfrm>
            <a:off x="12895380" y="2622548"/>
            <a:ext cx="6602952" cy="1870160"/>
          </a:xfrm>
          <a:prstGeom prst="rect">
            <a:avLst/>
          </a:prstGeom>
        </p:spPr>
      </p:pic>
      <p:sp>
        <p:nvSpPr>
          <p:cNvPr id="6" name="コンテンツ プレースホルダー 2">
            <a:extLst>
              <a:ext uri="{FF2B5EF4-FFF2-40B4-BE49-F238E27FC236}">
                <a16:creationId xmlns:a16="http://schemas.microsoft.com/office/drawing/2014/main" id="{4E87A680-4970-04B5-6866-A4CBD3657B3D}"/>
              </a:ext>
            </a:extLst>
          </p:cNvPr>
          <p:cNvSpPr txBox="1">
            <a:spLocks/>
          </p:cNvSpPr>
          <p:nvPr/>
        </p:nvSpPr>
        <p:spPr>
          <a:xfrm>
            <a:off x="451556" y="1714197"/>
            <a:ext cx="11288882" cy="1049994"/>
          </a:xfrm>
          <a:prstGeom prst="rect">
            <a:avLst/>
          </a:prstGeom>
          <a:solidFill>
            <a:srgbClr val="EFCE7B"/>
          </a:solidFill>
        </p:spPr>
        <p:txBody>
          <a:bodyPr vert="horz" lIns="180000" tIns="45720" rIns="18000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3000" b="1" dirty="0">
                <a:latin typeface="Arial Black" panose="020B0604020202020204" pitchFamily="34" charset="0"/>
                <a:cs typeface="Arial Black" panose="020B0604020202020204" pitchFamily="34" charset="0"/>
              </a:rPr>
              <a:t>Approach: </a:t>
            </a:r>
            <a:r>
              <a:rPr lang="en-US" altLang="ja-JP" sz="3000" b="1" dirty="0">
                <a:latin typeface="Arial" panose="020B0604020202020204" pitchFamily="34" charset="0"/>
                <a:cs typeface="Arial" panose="020B0604020202020204" pitchFamily="34" charset="0"/>
              </a:rPr>
              <a:t>Focus on program structure reflecting the coding method</a:t>
            </a:r>
          </a:p>
        </p:txBody>
      </p:sp>
      <p:pic>
        <p:nvPicPr>
          <p:cNvPr id="8" name="図 7">
            <a:extLst>
              <a:ext uri="{FF2B5EF4-FFF2-40B4-BE49-F238E27FC236}">
                <a16:creationId xmlns:a16="http://schemas.microsoft.com/office/drawing/2014/main" id="{59D5F624-357A-E3B7-FF95-09B9C410C8DD}"/>
              </a:ext>
            </a:extLst>
          </p:cNvPr>
          <p:cNvPicPr>
            <a:picLocks noChangeAspect="1"/>
          </p:cNvPicPr>
          <p:nvPr/>
        </p:nvPicPr>
        <p:blipFill>
          <a:blip r:embed="rId4"/>
          <a:stretch>
            <a:fillRect/>
          </a:stretch>
        </p:blipFill>
        <p:spPr>
          <a:xfrm rot="5400000">
            <a:off x="1266849" y="3033691"/>
            <a:ext cx="1179493" cy="1961868"/>
          </a:xfrm>
          <a:prstGeom prst="rect">
            <a:avLst/>
          </a:prstGeom>
        </p:spPr>
      </p:pic>
      <p:sp>
        <p:nvSpPr>
          <p:cNvPr id="9" name="テキスト ボックス 8">
            <a:extLst>
              <a:ext uri="{FF2B5EF4-FFF2-40B4-BE49-F238E27FC236}">
                <a16:creationId xmlns:a16="http://schemas.microsoft.com/office/drawing/2014/main" id="{B906714A-DFE9-3AC4-9CFB-7F174BA8A4ED}"/>
              </a:ext>
            </a:extLst>
          </p:cNvPr>
          <p:cNvSpPr txBox="1"/>
          <p:nvPr/>
        </p:nvSpPr>
        <p:spPr>
          <a:xfrm>
            <a:off x="451556" y="5154399"/>
            <a:ext cx="2743200" cy="861774"/>
          </a:xfrm>
          <a:prstGeom prst="rect">
            <a:avLst/>
          </a:prstGeom>
          <a:solidFill>
            <a:srgbClr val="C2D3D0"/>
          </a:solidFill>
        </p:spPr>
        <p:txBody>
          <a:bodyPr wrap="square" rtlCol="0">
            <a:spAutoFit/>
          </a:bodyPr>
          <a:lstStyle/>
          <a:p>
            <a:pPr algn="ctr"/>
            <a:r>
              <a:rPr lang="en-US" altLang="ja-JP" sz="2500" b="1" dirty="0">
                <a:latin typeface="Arial" panose="020B0604020202020204" pitchFamily="34" charset="0"/>
                <a:ea typeface="Yu Gothic" panose="020B0400000000000000" pitchFamily="34" charset="-128"/>
                <a:cs typeface="Arial" panose="020B0604020202020204" pitchFamily="34" charset="0"/>
              </a:rPr>
              <a:t>C</a:t>
            </a:r>
            <a:r>
              <a:rPr kumimoji="1" lang="en-US" altLang="ja-JP" sz="2500" b="1" dirty="0">
                <a:latin typeface="Arial" panose="020B0604020202020204" pitchFamily="34" charset="0"/>
                <a:ea typeface="Yu Gothic" panose="020B0400000000000000" pitchFamily="34" charset="-128"/>
                <a:cs typeface="Arial" panose="020B0604020202020204" pitchFamily="34" charset="0"/>
              </a:rPr>
              <a:t>lustering</a:t>
            </a:r>
          </a:p>
          <a:p>
            <a:pPr algn="ctr"/>
            <a:r>
              <a:rPr lang="en-US" altLang="ja-JP" sz="2500" b="1" dirty="0">
                <a:latin typeface="Arial" panose="020B0604020202020204" pitchFamily="34" charset="0"/>
                <a:ea typeface="Yu Gothic" panose="020B0400000000000000" pitchFamily="34" charset="-128"/>
                <a:cs typeface="Arial" panose="020B0604020202020204" pitchFamily="34" charset="0"/>
              </a:rPr>
              <a:t>Source code</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sp>
        <p:nvSpPr>
          <p:cNvPr id="18" name="円/楕円 17">
            <a:extLst>
              <a:ext uri="{FF2B5EF4-FFF2-40B4-BE49-F238E27FC236}">
                <a16:creationId xmlns:a16="http://schemas.microsoft.com/office/drawing/2014/main" id="{419B2B07-EB1A-7038-B869-A6E62C269F0D}"/>
              </a:ext>
            </a:extLst>
          </p:cNvPr>
          <p:cNvSpPr/>
          <p:nvPr/>
        </p:nvSpPr>
        <p:spPr>
          <a:xfrm>
            <a:off x="9226752" y="3424878"/>
            <a:ext cx="2115420" cy="1348361"/>
          </a:xfrm>
          <a:prstGeom prst="ellipse">
            <a:avLst/>
          </a:prstGeom>
          <a:solidFill>
            <a:srgbClr val="FF000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AAC1B1AA-A5D0-37F2-A55D-28BFD3D1AEFE}"/>
              </a:ext>
            </a:extLst>
          </p:cNvPr>
          <p:cNvSpPr/>
          <p:nvPr/>
        </p:nvSpPr>
        <p:spPr>
          <a:xfrm>
            <a:off x="9342136" y="3663387"/>
            <a:ext cx="951946" cy="72518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358A4857-A803-6ECF-3A07-671A6326CCDA}"/>
              </a:ext>
            </a:extLst>
          </p:cNvPr>
          <p:cNvSpPr/>
          <p:nvPr/>
        </p:nvSpPr>
        <p:spPr>
          <a:xfrm>
            <a:off x="10352349" y="3687160"/>
            <a:ext cx="925945" cy="82515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AEC7E5A0-30BD-D829-01C2-C0D4DD516334}"/>
              </a:ext>
            </a:extLst>
          </p:cNvPr>
          <p:cNvSpPr txBox="1"/>
          <p:nvPr/>
        </p:nvSpPr>
        <p:spPr>
          <a:xfrm>
            <a:off x="4841648" y="5154399"/>
            <a:ext cx="2743199" cy="861774"/>
          </a:xfrm>
          <a:prstGeom prst="rect">
            <a:avLst/>
          </a:prstGeom>
          <a:solidFill>
            <a:srgbClr val="C2D3D0"/>
          </a:solidFill>
        </p:spPr>
        <p:txBody>
          <a:bodyPr wrap="square" rtlCol="0">
            <a:spAutoFit/>
          </a:bodyPr>
          <a:lstStyle/>
          <a:p>
            <a:pPr algn="ctr"/>
            <a:r>
              <a:rPr kumimoji="1" lang="en-US" altLang="ja-JP" sz="2500" b="1" dirty="0">
                <a:latin typeface="Arial" panose="020B0604020202020204" pitchFamily="34" charset="0"/>
                <a:ea typeface="Yu Gothic" panose="020B0400000000000000" pitchFamily="34" charset="-128"/>
                <a:cs typeface="Arial" panose="020B0604020202020204" pitchFamily="34" charset="0"/>
              </a:rPr>
              <a:t>Categorize</a:t>
            </a:r>
          </a:p>
          <a:p>
            <a:pPr algn="ctr"/>
            <a:r>
              <a:rPr kumimoji="1" lang="en-US" altLang="ja-JP" sz="2500" b="1" dirty="0">
                <a:latin typeface="Arial" panose="020B0604020202020204" pitchFamily="34" charset="0"/>
                <a:ea typeface="Yu Gothic" panose="020B0400000000000000" pitchFamily="34" charset="-128"/>
                <a:cs typeface="Arial" panose="020B0604020202020204" pitchFamily="34" charset="0"/>
              </a:rPr>
              <a:t>by Method </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F875ABDB-92BE-02C9-7DD8-4283D8A75B78}"/>
              </a:ext>
            </a:extLst>
          </p:cNvPr>
          <p:cNvSpPr txBox="1"/>
          <p:nvPr/>
        </p:nvSpPr>
        <p:spPr>
          <a:xfrm>
            <a:off x="8997238" y="5154399"/>
            <a:ext cx="2743199" cy="861774"/>
          </a:xfrm>
          <a:prstGeom prst="rect">
            <a:avLst/>
          </a:prstGeom>
          <a:solidFill>
            <a:srgbClr val="C2D3D0"/>
          </a:solidFill>
        </p:spPr>
        <p:txBody>
          <a:bodyPr wrap="square" rtlCol="0">
            <a:spAutoFit/>
          </a:bodyPr>
          <a:lstStyle/>
          <a:p>
            <a:pPr algn="ctr"/>
            <a:r>
              <a:rPr lang="en-US" altLang="ja-JP" sz="2500" b="1" dirty="0">
                <a:latin typeface="Arial" panose="020B0604020202020204" pitchFamily="34" charset="0"/>
                <a:ea typeface="Yu Gothic" panose="020B0400000000000000" pitchFamily="34" charset="-128"/>
                <a:cs typeface="Arial" panose="020B0604020202020204" pitchFamily="34" charset="0"/>
              </a:rPr>
              <a:t>Identify</a:t>
            </a:r>
          </a:p>
          <a:p>
            <a:pPr algn="ctr"/>
            <a:r>
              <a:rPr kumimoji="1" lang="en-US" altLang="ja-JP" sz="2500" b="1" dirty="0">
                <a:latin typeface="Arial" panose="020B0604020202020204" pitchFamily="34" charset="0"/>
                <a:ea typeface="Yu Gothic" panose="020B0400000000000000" pitchFamily="34" charset="-128"/>
                <a:cs typeface="Arial" panose="020B0604020202020204" pitchFamily="34" charset="0"/>
              </a:rPr>
              <a:t>Logic Errors  </a:t>
            </a:r>
            <a:endParaRPr kumimoji="1" lang="ja-JP" altLang="en-US" sz="2500" b="1">
              <a:latin typeface="Arial" panose="020B0604020202020204" pitchFamily="34" charset="0"/>
              <a:ea typeface="Yu Gothic" panose="020B0400000000000000" pitchFamily="34" charset="-128"/>
              <a:cs typeface="Arial" panose="020B0604020202020204" pitchFamily="34" charset="0"/>
            </a:endParaRPr>
          </a:p>
        </p:txBody>
      </p:sp>
      <p:sp>
        <p:nvSpPr>
          <p:cNvPr id="38" name="右矢印 37">
            <a:extLst>
              <a:ext uri="{FF2B5EF4-FFF2-40B4-BE49-F238E27FC236}">
                <a16:creationId xmlns:a16="http://schemas.microsoft.com/office/drawing/2014/main" id="{9CC3F6D4-86A3-3AB4-1B31-93BF866B2450}"/>
              </a:ext>
            </a:extLst>
          </p:cNvPr>
          <p:cNvSpPr/>
          <p:nvPr/>
        </p:nvSpPr>
        <p:spPr>
          <a:xfrm>
            <a:off x="3807874" y="3704067"/>
            <a:ext cx="415206" cy="62111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197D4E35-D318-7627-FB06-D4BC96BFE9F4}"/>
              </a:ext>
            </a:extLst>
          </p:cNvPr>
          <p:cNvSpPr/>
          <p:nvPr/>
        </p:nvSpPr>
        <p:spPr>
          <a:xfrm>
            <a:off x="4782475" y="3094077"/>
            <a:ext cx="1270925" cy="944208"/>
          </a:xfrm>
          <a:prstGeom prst="ellipse">
            <a:avLst/>
          </a:prstGeom>
          <a:solidFill>
            <a:srgbClr val="FF0000">
              <a:alpha val="3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276A5183-3315-9360-AEA7-1ED942AC54E6}"/>
              </a:ext>
            </a:extLst>
          </p:cNvPr>
          <p:cNvSpPr/>
          <p:nvPr/>
        </p:nvSpPr>
        <p:spPr>
          <a:xfrm rot="19878993">
            <a:off x="6222795" y="3193568"/>
            <a:ext cx="1271627" cy="1085112"/>
          </a:xfrm>
          <a:prstGeom prst="ellipse">
            <a:avLst/>
          </a:prstGeom>
          <a:solidFill>
            <a:srgbClr val="00B0F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D84FC523-C8A7-4E6C-C479-1EBFE26312A6}"/>
              </a:ext>
            </a:extLst>
          </p:cNvPr>
          <p:cNvSpPr/>
          <p:nvPr/>
        </p:nvSpPr>
        <p:spPr>
          <a:xfrm rot="654589">
            <a:off x="5239660" y="4114120"/>
            <a:ext cx="1420569" cy="749190"/>
          </a:xfrm>
          <a:prstGeom prst="ellipse">
            <a:avLst/>
          </a:prstGeom>
          <a:solidFill>
            <a:srgbClr val="00B05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F2477906-5079-6758-23D3-3B0734AC2BD3}"/>
              </a:ext>
            </a:extLst>
          </p:cNvPr>
          <p:cNvSpPr txBox="1"/>
          <p:nvPr/>
        </p:nvSpPr>
        <p:spPr>
          <a:xfrm>
            <a:off x="4776368" y="3373859"/>
            <a:ext cx="1309974" cy="400110"/>
          </a:xfrm>
          <a:prstGeom prst="rect">
            <a:avLst/>
          </a:prstGeom>
          <a:noFill/>
        </p:spPr>
        <p:txBody>
          <a:bodyPr wrap="none" rtlCol="0">
            <a:spAutoFit/>
          </a:bodyPr>
          <a:lstStyle/>
          <a:p>
            <a:r>
              <a:rPr kumimoji="1" lang="en-US" altLang="ja-JP" sz="2000" b="1" dirty="0">
                <a:latin typeface="Arial" panose="020B0604020202020204" pitchFamily="34" charset="0"/>
                <a:ea typeface="Yu Gothic" panose="020B0400000000000000" pitchFamily="34" charset="-128"/>
                <a:cs typeface="Arial" panose="020B0604020202020204" pitchFamily="34" charset="0"/>
              </a:rPr>
              <a:t>Method 1</a:t>
            </a:r>
            <a:endParaRPr kumimoji="1" lang="ja-JP" altLang="en-US" sz="2000" b="1">
              <a:latin typeface="Arial" panose="020B0604020202020204" pitchFamily="34" charset="0"/>
              <a:ea typeface="Yu Gothic" panose="020B0400000000000000" pitchFamily="34"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38D3C5D9-A694-A179-82F2-8C2414D86802}"/>
              </a:ext>
            </a:extLst>
          </p:cNvPr>
          <p:cNvSpPr txBox="1"/>
          <p:nvPr/>
        </p:nvSpPr>
        <p:spPr>
          <a:xfrm>
            <a:off x="6213248" y="3536069"/>
            <a:ext cx="1309974" cy="400110"/>
          </a:xfrm>
          <a:prstGeom prst="rect">
            <a:avLst/>
          </a:prstGeom>
          <a:noFill/>
        </p:spPr>
        <p:txBody>
          <a:bodyPr wrap="none" rtlCol="0">
            <a:spAutoFit/>
          </a:bodyPr>
          <a:lstStyle/>
          <a:p>
            <a:r>
              <a:rPr kumimoji="1" lang="en-US" altLang="ja-JP" sz="2000" b="1" dirty="0">
                <a:latin typeface="Arial" panose="020B0604020202020204" pitchFamily="34" charset="0"/>
                <a:ea typeface="Yu Gothic" panose="020B0400000000000000" pitchFamily="34" charset="-128"/>
                <a:cs typeface="Arial" panose="020B0604020202020204" pitchFamily="34" charset="0"/>
              </a:rPr>
              <a:t>Method 2</a:t>
            </a:r>
            <a:endParaRPr kumimoji="1" lang="ja-JP" altLang="en-US" sz="2000" b="1">
              <a:latin typeface="Arial" panose="020B0604020202020204" pitchFamily="34" charset="0"/>
              <a:ea typeface="Yu Gothic" panose="020B0400000000000000" pitchFamily="34" charset="-128"/>
              <a:cs typeface="Arial" panose="020B0604020202020204" pitchFamily="34" charset="0"/>
            </a:endParaRPr>
          </a:p>
        </p:txBody>
      </p:sp>
      <p:sp>
        <p:nvSpPr>
          <p:cNvPr id="47" name="テキスト ボックス 46">
            <a:extLst>
              <a:ext uri="{FF2B5EF4-FFF2-40B4-BE49-F238E27FC236}">
                <a16:creationId xmlns:a16="http://schemas.microsoft.com/office/drawing/2014/main" id="{5902950E-B220-5C21-B43C-70E856578813}"/>
              </a:ext>
            </a:extLst>
          </p:cNvPr>
          <p:cNvSpPr txBox="1"/>
          <p:nvPr/>
        </p:nvSpPr>
        <p:spPr>
          <a:xfrm>
            <a:off x="5306831" y="4288659"/>
            <a:ext cx="1309974" cy="400110"/>
          </a:xfrm>
          <a:prstGeom prst="rect">
            <a:avLst/>
          </a:prstGeom>
          <a:noFill/>
        </p:spPr>
        <p:txBody>
          <a:bodyPr wrap="none" rtlCol="0">
            <a:spAutoFit/>
          </a:bodyPr>
          <a:lstStyle/>
          <a:p>
            <a:r>
              <a:rPr kumimoji="1" lang="en-US" altLang="ja-JP" sz="2000" b="1" dirty="0">
                <a:latin typeface="Arial" panose="020B0604020202020204" pitchFamily="34" charset="0"/>
                <a:ea typeface="Yu Gothic" panose="020B0400000000000000" pitchFamily="34" charset="-128"/>
                <a:cs typeface="Arial" panose="020B0604020202020204" pitchFamily="34" charset="0"/>
              </a:rPr>
              <a:t>Method 3</a:t>
            </a:r>
            <a:endParaRPr kumimoji="1" lang="ja-JP" altLang="en-US" sz="2000" b="1">
              <a:latin typeface="Arial" panose="020B0604020202020204" pitchFamily="34" charset="0"/>
              <a:ea typeface="Yu Gothic" panose="020B0400000000000000" pitchFamily="34"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29D6B16F-0D4C-A7E1-2870-6AB5E17F0014}"/>
              </a:ext>
            </a:extLst>
          </p:cNvPr>
          <p:cNvSpPr txBox="1"/>
          <p:nvPr/>
        </p:nvSpPr>
        <p:spPr>
          <a:xfrm>
            <a:off x="9297914" y="3833747"/>
            <a:ext cx="1024639" cy="400110"/>
          </a:xfrm>
          <a:prstGeom prst="rect">
            <a:avLst/>
          </a:prstGeom>
          <a:noFill/>
        </p:spPr>
        <p:txBody>
          <a:bodyPr wrap="none" rtlCol="0">
            <a:spAutoFit/>
          </a:bodyPr>
          <a:lstStyle/>
          <a:p>
            <a:r>
              <a:rPr lang="en-US" altLang="ja-JP" sz="2000" b="1" dirty="0">
                <a:latin typeface="Arial" panose="020B0604020202020204" pitchFamily="34" charset="0"/>
                <a:ea typeface="Yu Gothic" panose="020B0400000000000000" pitchFamily="34" charset="-128"/>
                <a:cs typeface="Arial" panose="020B0604020202020204" pitchFamily="34" charset="0"/>
              </a:rPr>
              <a:t>Error</a:t>
            </a:r>
            <a:r>
              <a:rPr kumimoji="1" lang="en-US" altLang="ja-JP" sz="2000" b="1" dirty="0">
                <a:latin typeface="Arial" panose="020B0604020202020204" pitchFamily="34" charset="0"/>
                <a:ea typeface="Yu Gothic" panose="020B0400000000000000" pitchFamily="34" charset="-128"/>
                <a:cs typeface="Arial" panose="020B0604020202020204" pitchFamily="34" charset="0"/>
              </a:rPr>
              <a:t> 1</a:t>
            </a:r>
            <a:endParaRPr kumimoji="1" lang="ja-JP" altLang="en-US" sz="2000" b="1">
              <a:latin typeface="Arial" panose="020B0604020202020204" pitchFamily="34" charset="0"/>
              <a:ea typeface="Yu Gothic" panose="020B0400000000000000" pitchFamily="34"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795D4E7F-5876-783C-3975-F3FEC6BE98AF}"/>
              </a:ext>
            </a:extLst>
          </p:cNvPr>
          <p:cNvSpPr txBox="1"/>
          <p:nvPr/>
        </p:nvSpPr>
        <p:spPr>
          <a:xfrm>
            <a:off x="10320797" y="3911105"/>
            <a:ext cx="1024639" cy="400110"/>
          </a:xfrm>
          <a:prstGeom prst="rect">
            <a:avLst/>
          </a:prstGeom>
          <a:noFill/>
        </p:spPr>
        <p:txBody>
          <a:bodyPr wrap="none" rtlCol="0">
            <a:spAutoFit/>
          </a:bodyPr>
          <a:lstStyle/>
          <a:p>
            <a:r>
              <a:rPr kumimoji="1" lang="en-US" altLang="ja-JP" sz="2000" b="1" dirty="0">
                <a:latin typeface="Arial" panose="020B0604020202020204" pitchFamily="34" charset="0"/>
                <a:ea typeface="Yu Gothic" panose="020B0400000000000000" pitchFamily="34" charset="-128"/>
                <a:cs typeface="Arial" panose="020B0604020202020204" pitchFamily="34" charset="0"/>
              </a:rPr>
              <a:t>Error </a:t>
            </a:r>
            <a:r>
              <a:rPr lang="en-US" altLang="ja-JP" sz="2000" b="1" dirty="0">
                <a:latin typeface="Arial" panose="020B0604020202020204" pitchFamily="34" charset="0"/>
                <a:ea typeface="Yu Gothic" panose="020B0400000000000000" pitchFamily="34" charset="-128"/>
                <a:cs typeface="Arial" panose="020B0604020202020204" pitchFamily="34" charset="0"/>
              </a:rPr>
              <a:t>2</a:t>
            </a:r>
            <a:endParaRPr kumimoji="1" lang="ja-JP" altLang="en-US" sz="2000" b="1">
              <a:latin typeface="Arial" panose="020B0604020202020204" pitchFamily="34" charset="0"/>
              <a:ea typeface="Yu Gothic" panose="020B0400000000000000" pitchFamily="34"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543F392D-E763-A860-D274-BA87114508C4}"/>
              </a:ext>
            </a:extLst>
          </p:cNvPr>
          <p:cNvSpPr txBox="1"/>
          <p:nvPr/>
        </p:nvSpPr>
        <p:spPr>
          <a:xfrm>
            <a:off x="9629475" y="3026334"/>
            <a:ext cx="1309974" cy="400110"/>
          </a:xfrm>
          <a:prstGeom prst="rect">
            <a:avLst/>
          </a:prstGeom>
          <a:noFill/>
        </p:spPr>
        <p:txBody>
          <a:bodyPr wrap="none" rtlCol="0">
            <a:spAutoFit/>
          </a:bodyPr>
          <a:lstStyle/>
          <a:p>
            <a:r>
              <a:rPr kumimoji="1" lang="en-US" altLang="ja-JP" sz="2000" b="1" dirty="0">
                <a:latin typeface="Arial" panose="020B0604020202020204" pitchFamily="34" charset="0"/>
                <a:ea typeface="Yu Gothic" panose="020B0400000000000000" pitchFamily="34" charset="-128"/>
                <a:cs typeface="Arial" panose="020B0604020202020204" pitchFamily="34" charset="0"/>
              </a:rPr>
              <a:t>Method 1</a:t>
            </a:r>
            <a:endParaRPr kumimoji="1" lang="ja-JP" altLang="en-US" sz="2000" b="1">
              <a:latin typeface="Arial" panose="020B0604020202020204" pitchFamily="34" charset="0"/>
              <a:ea typeface="Yu Gothic" panose="020B0400000000000000" pitchFamily="34" charset="-128"/>
              <a:cs typeface="Arial" panose="020B0604020202020204" pitchFamily="34" charset="0"/>
            </a:endParaRPr>
          </a:p>
        </p:txBody>
      </p:sp>
      <p:sp>
        <p:nvSpPr>
          <p:cNvPr id="51" name="右矢印 50">
            <a:extLst>
              <a:ext uri="{FF2B5EF4-FFF2-40B4-BE49-F238E27FC236}">
                <a16:creationId xmlns:a16="http://schemas.microsoft.com/office/drawing/2014/main" id="{A8F152AD-A641-5C5C-5F1F-E9880EE2F971}"/>
              </a:ext>
            </a:extLst>
          </p:cNvPr>
          <p:cNvSpPr/>
          <p:nvPr/>
        </p:nvSpPr>
        <p:spPr>
          <a:xfrm>
            <a:off x="8176513" y="3675901"/>
            <a:ext cx="415206" cy="62111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347467E7-EFE6-37CC-8BB2-2A8DEF072AF5}"/>
              </a:ext>
            </a:extLst>
          </p:cNvPr>
          <p:cNvGrpSpPr/>
          <p:nvPr/>
        </p:nvGrpSpPr>
        <p:grpSpPr>
          <a:xfrm>
            <a:off x="453203" y="177843"/>
            <a:ext cx="11287227" cy="334477"/>
            <a:chOff x="377697" y="-853694"/>
            <a:chExt cx="11287227" cy="334477"/>
          </a:xfrm>
          <a:solidFill>
            <a:srgbClr val="629299"/>
          </a:solidFill>
        </p:grpSpPr>
        <p:sp>
          <p:nvSpPr>
            <p:cNvPr id="7" name="フリーフォーム 6">
              <a:extLst>
                <a:ext uri="{FF2B5EF4-FFF2-40B4-BE49-F238E27FC236}">
                  <a16:creationId xmlns:a16="http://schemas.microsoft.com/office/drawing/2014/main" id="{78FA5BAE-CE3F-6C14-15E3-0FDAE742EAE4}"/>
                </a:ext>
              </a:extLst>
            </p:cNvPr>
            <p:cNvSpPr/>
            <p:nvPr/>
          </p:nvSpPr>
          <p:spPr>
            <a:xfrm>
              <a:off x="377697"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0 w 1945788"/>
                <a:gd name="connsiteY5"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788" h="334477">
                  <a:moveTo>
                    <a:pt x="0" y="0"/>
                  </a:moveTo>
                  <a:lnTo>
                    <a:pt x="1778550" y="0"/>
                  </a:lnTo>
                  <a:lnTo>
                    <a:pt x="1945788" y="167239"/>
                  </a:lnTo>
                  <a:lnTo>
                    <a:pt x="1778550" y="334477"/>
                  </a:lnTo>
                  <a:lnTo>
                    <a:pt x="0" y="334477"/>
                  </a:lnTo>
                  <a:lnTo>
                    <a:pt x="0" y="0"/>
                  </a:lnTo>
                  <a:close/>
                </a:path>
              </a:pathLst>
            </a:custGeom>
            <a:solidFill>
              <a:srgbClr val="EFCE7B"/>
            </a:solid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4676" tIns="37338" rIns="102288"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1. INTRRODUCTION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1" name="フリーフォーム 10">
              <a:extLst>
                <a:ext uri="{FF2B5EF4-FFF2-40B4-BE49-F238E27FC236}">
                  <a16:creationId xmlns:a16="http://schemas.microsoft.com/office/drawing/2014/main" id="{5A4390AD-6251-7270-FB13-D6FECF3FC43B}"/>
                </a:ext>
              </a:extLst>
            </p:cNvPr>
            <p:cNvSpPr/>
            <p:nvPr/>
          </p:nvSpPr>
          <p:spPr>
            <a:xfrm>
              <a:off x="1934328"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2. PROCEDURE</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2" name="フリーフォーム 11">
              <a:extLst>
                <a:ext uri="{FF2B5EF4-FFF2-40B4-BE49-F238E27FC236}">
                  <a16:creationId xmlns:a16="http://schemas.microsoft.com/office/drawing/2014/main" id="{586585AA-443A-F7CB-C072-D81DFB59019C}"/>
                </a:ext>
              </a:extLst>
            </p:cNvPr>
            <p:cNvSpPr/>
            <p:nvPr/>
          </p:nvSpPr>
          <p:spPr>
            <a:xfrm>
              <a:off x="3490959"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3. CALCULATION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3" name="フリーフォーム 12">
              <a:extLst>
                <a:ext uri="{FF2B5EF4-FFF2-40B4-BE49-F238E27FC236}">
                  <a16:creationId xmlns:a16="http://schemas.microsoft.com/office/drawing/2014/main" id="{A6823B9F-7666-F60A-1C8A-31AF7946D284}"/>
                </a:ext>
              </a:extLst>
            </p:cNvPr>
            <p:cNvSpPr/>
            <p:nvPr/>
          </p:nvSpPr>
          <p:spPr>
            <a:xfrm>
              <a:off x="5047590"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4. DATASET</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4" name="フリーフォーム 13">
              <a:extLst>
                <a:ext uri="{FF2B5EF4-FFF2-40B4-BE49-F238E27FC236}">
                  <a16:creationId xmlns:a16="http://schemas.microsoft.com/office/drawing/2014/main" id="{92728E53-4932-4B41-8D9E-1C38AA2917C0}"/>
                </a:ext>
              </a:extLst>
            </p:cNvPr>
            <p:cNvSpPr/>
            <p:nvPr/>
          </p:nvSpPr>
          <p:spPr>
            <a:xfrm>
              <a:off x="660422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5. IMPREMETATION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5" name="フリーフォーム 14">
              <a:extLst>
                <a:ext uri="{FF2B5EF4-FFF2-40B4-BE49-F238E27FC236}">
                  <a16:creationId xmlns:a16="http://schemas.microsoft.com/office/drawing/2014/main" id="{F02B3A50-D964-1A89-356A-C28FB08C70F6}"/>
                </a:ext>
              </a:extLst>
            </p:cNvPr>
            <p:cNvSpPr/>
            <p:nvPr/>
          </p:nvSpPr>
          <p:spPr>
            <a:xfrm>
              <a:off x="8160851"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6. EVALUATION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sp>
          <p:nvSpPr>
            <p:cNvPr id="16" name="フリーフォーム 15">
              <a:extLst>
                <a:ext uri="{FF2B5EF4-FFF2-40B4-BE49-F238E27FC236}">
                  <a16:creationId xmlns:a16="http://schemas.microsoft.com/office/drawing/2014/main" id="{76F4E2C5-F891-684F-B503-9FD3166CC716}"/>
                </a:ext>
              </a:extLst>
            </p:cNvPr>
            <p:cNvSpPr/>
            <p:nvPr/>
          </p:nvSpPr>
          <p:spPr>
            <a:xfrm>
              <a:off x="9719136" y="-853694"/>
              <a:ext cx="1945788" cy="334477"/>
            </a:xfrm>
            <a:custGeom>
              <a:avLst/>
              <a:gdLst>
                <a:gd name="connsiteX0" fmla="*/ 0 w 1945788"/>
                <a:gd name="connsiteY0" fmla="*/ 0 h 334477"/>
                <a:gd name="connsiteX1" fmla="*/ 1778550 w 1945788"/>
                <a:gd name="connsiteY1" fmla="*/ 0 h 334477"/>
                <a:gd name="connsiteX2" fmla="*/ 1945788 w 1945788"/>
                <a:gd name="connsiteY2" fmla="*/ 167239 h 334477"/>
                <a:gd name="connsiteX3" fmla="*/ 1778550 w 1945788"/>
                <a:gd name="connsiteY3" fmla="*/ 334477 h 334477"/>
                <a:gd name="connsiteX4" fmla="*/ 0 w 1945788"/>
                <a:gd name="connsiteY4" fmla="*/ 334477 h 334477"/>
                <a:gd name="connsiteX5" fmla="*/ 167239 w 1945788"/>
                <a:gd name="connsiteY5" fmla="*/ 167239 h 334477"/>
                <a:gd name="connsiteX6" fmla="*/ 0 w 1945788"/>
                <a:gd name="connsiteY6" fmla="*/ 0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788" h="334477">
                  <a:moveTo>
                    <a:pt x="0" y="0"/>
                  </a:moveTo>
                  <a:lnTo>
                    <a:pt x="1778550" y="0"/>
                  </a:lnTo>
                  <a:lnTo>
                    <a:pt x="1945788" y="167239"/>
                  </a:lnTo>
                  <a:lnTo>
                    <a:pt x="1778550" y="334477"/>
                  </a:lnTo>
                  <a:lnTo>
                    <a:pt x="0" y="334477"/>
                  </a:lnTo>
                  <a:lnTo>
                    <a:pt x="167239" y="167239"/>
                  </a:lnTo>
                  <a:lnTo>
                    <a:pt x="0" y="0"/>
                  </a:lnTo>
                  <a:close/>
                </a:path>
              </a:pathLst>
            </a:custGeom>
            <a:grpFill/>
            <a:ln w="19050">
              <a:solidFill>
                <a:srgbClr val="FFFFFF"/>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23246" tIns="37338" rIns="185907" bIns="37338" numCol="1" spcCol="1270" anchor="ctr" anchorCtr="0">
              <a:noAutofit/>
            </a:bodyPr>
            <a:lstStyle/>
            <a:p>
              <a:pPr marL="0" lvl="0" indent="0" algn="l" defTabSz="622300">
                <a:lnSpc>
                  <a:spcPct val="90000"/>
                </a:lnSpc>
                <a:spcBef>
                  <a:spcPct val="0"/>
                </a:spcBef>
                <a:spcAft>
                  <a:spcPct val="35000"/>
                </a:spcAft>
                <a:buNone/>
              </a:pPr>
              <a:r>
                <a:rPr kumimoji="1" lang="en-US" altLang="ja-JP" sz="1400" b="1" i="1" kern="1200" dirty="0">
                  <a:solidFill>
                    <a:schemeClr val="bg1"/>
                  </a:solidFill>
                  <a:latin typeface="Arial Narrow" panose="020B0604020202020204" pitchFamily="34" charset="0"/>
                  <a:cs typeface="Arial Narrow" panose="020B0604020202020204" pitchFamily="34" charset="0"/>
                </a:rPr>
                <a:t>7. CONCLUSION</a:t>
              </a:r>
              <a:endParaRPr kumimoji="1" lang="ja-JP" altLang="en-US" sz="1400" b="1" i="1" kern="1200">
                <a:solidFill>
                  <a:schemeClr val="bg1"/>
                </a:solidFill>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357799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D8635-0321-FCC9-9299-7550AA6DAD1B}"/>
            </a:ext>
          </a:extLst>
        </p:cNvPr>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A1D21B54-A63A-33E9-5A3E-F127A98255FA}"/>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5BDCC112-20A0-710B-5131-F9923162EC41}"/>
              </a:ext>
            </a:extLst>
          </p:cNvPr>
          <p:cNvSpPr>
            <a:spLocks noGrp="1"/>
          </p:cNvSpPr>
          <p:nvPr>
            <p:ph type="ctrTitle"/>
          </p:nvPr>
        </p:nvSpPr>
        <p:spPr>
          <a:xfrm>
            <a:off x="451555" y="2378648"/>
            <a:ext cx="11288886" cy="802887"/>
          </a:xfrm>
        </p:spPr>
        <p:txBody>
          <a:bodyPr>
            <a:normAutofit/>
          </a:bodyPr>
          <a:lstStyle/>
          <a:p>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2.</a:t>
            </a:r>
            <a:r>
              <a:rPr lang="ja-JP" altLang="en-US" sz="4000" b="1">
                <a:solidFill>
                  <a:schemeClr val="bg1"/>
                </a:solidFill>
                <a:latin typeface="Arial" panose="020B0604020202020204" pitchFamily="34" charset="0"/>
                <a:ea typeface="Yu Gothic" panose="020B0400000000000000" pitchFamily="34" charset="-128"/>
                <a:cs typeface="Arial" panose="020B0604020202020204" pitchFamily="34" charset="0"/>
              </a:rPr>
              <a:t>　</a:t>
            </a:r>
            <a:r>
              <a:rPr lang="en-US" altLang="ja-JP" sz="4000" b="1" dirty="0">
                <a:solidFill>
                  <a:schemeClr val="bg1"/>
                </a:solidFill>
                <a:latin typeface="Arial" panose="020B0604020202020204" pitchFamily="34" charset="0"/>
                <a:ea typeface="Yu Gothic" panose="020B0400000000000000" pitchFamily="34" charset="-128"/>
                <a:cs typeface="Arial" panose="020B0604020202020204" pitchFamily="34" charset="0"/>
              </a:rPr>
              <a:t>STUDY PROCEDURE</a:t>
            </a:r>
            <a:endParaRPr kumimoji="1" lang="ja-JP" altLang="en-US" sz="4000" b="1">
              <a:solidFill>
                <a:srgbClr val="EFCE7B"/>
              </a:solidFill>
              <a:latin typeface="Arial" panose="020B0604020202020204" pitchFamily="34" charset="0"/>
              <a:ea typeface="Yu Gothic" panose="020B0400000000000000" pitchFamily="34" charset="-128"/>
              <a:cs typeface="Arial" panose="020B0604020202020204" pitchFamily="34" charset="0"/>
            </a:endParaRPr>
          </a:p>
        </p:txBody>
      </p:sp>
      <p:cxnSp>
        <p:nvCxnSpPr>
          <p:cNvPr id="9" name="直線コネクタ 8">
            <a:extLst>
              <a:ext uri="{FF2B5EF4-FFF2-40B4-BE49-F238E27FC236}">
                <a16:creationId xmlns:a16="http://schemas.microsoft.com/office/drawing/2014/main" id="{DFCFE140-37C3-AFA4-0398-43AB3DD0C601}"/>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0A3B0C6D-89F9-E7B8-C3FD-1A5A830BE180}"/>
              </a:ext>
            </a:extLst>
          </p:cNvPr>
          <p:cNvSpPr>
            <a:spLocks noGrp="1"/>
          </p:cNvSpPr>
          <p:nvPr>
            <p:ph type="dt" sz="half" idx="10"/>
          </p:nvPr>
        </p:nvSpPr>
        <p:spPr>
          <a:xfrm>
            <a:off x="451556" y="6347872"/>
            <a:ext cx="2743200" cy="3651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2024/10/25</a:t>
            </a:r>
          </a:p>
        </p:txBody>
      </p:sp>
      <p:sp>
        <p:nvSpPr>
          <p:cNvPr id="3" name="スライド番号プレースホルダー 5">
            <a:extLst>
              <a:ext uri="{FF2B5EF4-FFF2-40B4-BE49-F238E27FC236}">
                <a16:creationId xmlns:a16="http://schemas.microsoft.com/office/drawing/2014/main" id="{4A6A7EF1-3D73-DCED-E0FD-6EC622A84617}"/>
              </a:ext>
            </a:extLst>
          </p:cNvPr>
          <p:cNvSpPr>
            <a:spLocks noGrp="1"/>
          </p:cNvSpPr>
          <p:nvPr>
            <p:ph type="sldNum" sz="quarter" idx="12"/>
          </p:nvPr>
        </p:nvSpPr>
        <p:spPr>
          <a:xfrm>
            <a:off x="8997238" y="6347872"/>
            <a:ext cx="2743200" cy="365125"/>
          </a:xfrm>
        </p:spPr>
        <p:txBody>
          <a:bodyPr/>
          <a:lstStyle/>
          <a:p>
            <a:fld id="{8D0D9400-C129-6645-AB46-9FC1C29DEEA1}" type="slidenum">
              <a:rPr kumimoji="1" lang="ja-JP" altLang="en-US" sz="2000" smtClean="0">
                <a:solidFill>
                  <a:schemeClr val="bg1"/>
                </a:solidFill>
                <a:latin typeface="Arial" panose="020B0604020202020204" pitchFamily="34" charset="0"/>
                <a:ea typeface="Yu Gothic" panose="020B0400000000000000" pitchFamily="34" charset="-128"/>
                <a:cs typeface="Arial" panose="020B0604020202020204" pitchFamily="34" charset="0"/>
              </a:rPr>
              <a:t>9</a:t>
            </a:fld>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4" name="フッター プレースホルダー 6">
            <a:extLst>
              <a:ext uri="{FF2B5EF4-FFF2-40B4-BE49-F238E27FC236}">
                <a16:creationId xmlns:a16="http://schemas.microsoft.com/office/drawing/2014/main" id="{615F225A-3972-DD03-F382-1438FD7FECC0}"/>
              </a:ext>
            </a:extLst>
          </p:cNvPr>
          <p:cNvSpPr>
            <a:spLocks noGrp="1"/>
          </p:cNvSpPr>
          <p:nvPr>
            <p:ph type="ftr" sz="quarter" idx="11"/>
          </p:nvPr>
        </p:nvSpPr>
        <p:spPr>
          <a:xfrm>
            <a:off x="3807874" y="6336472"/>
            <a:ext cx="4576242" cy="376525"/>
          </a:xfrm>
        </p:spPr>
        <p:txBody>
          <a:bodyPr/>
          <a:lstStyle/>
          <a:p>
            <a:r>
              <a:rPr kumimoji="1" lang="en-US" altLang="ja-JP" sz="2000" dirty="0">
                <a:solidFill>
                  <a:schemeClr val="bg1"/>
                </a:solidFill>
                <a:latin typeface="Arial" panose="020B0604020202020204" pitchFamily="34" charset="0"/>
                <a:ea typeface="Yu Gothic" panose="020B0400000000000000" pitchFamily="34" charset="-128"/>
                <a:cs typeface="Arial" panose="020B0604020202020204" pitchFamily="34" charset="0"/>
              </a:rPr>
              <a:t>Applied Computing 2024</a:t>
            </a:r>
            <a:endParaRPr kumimoji="1" lang="ja-JP" altLang="en-US" sz="200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3813457177"/>
      </p:ext>
    </p:extLst>
  </p:cSld>
  <p:clrMapOvr>
    <a:masterClrMapping/>
  </p:clrMapOvr>
</p:sld>
</file>

<file path=ppt/theme/theme1.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2638f53-b28a-4ec7-8386-08c28d27064f" xsi:nil="true"/>
    <lcf76f155ced4ddcb4097134ff3c332f xmlns="6a5729db-7641-478c-baee-f3ecb27ed59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BF5FB87B206EE4C8A9B09CCB6C2C421" ma:contentTypeVersion="18" ma:contentTypeDescription="新しいドキュメントを作成します。" ma:contentTypeScope="" ma:versionID="86645beb8d0b5807b97d472f7181f4be">
  <xsd:schema xmlns:xsd="http://www.w3.org/2001/XMLSchema" xmlns:xs="http://www.w3.org/2001/XMLSchema" xmlns:p="http://schemas.microsoft.com/office/2006/metadata/properties" xmlns:ns2="6a5729db-7641-478c-baee-f3ecb27ed59d" xmlns:ns3="e2638f53-b28a-4ec7-8386-08c28d27064f" targetNamespace="http://schemas.microsoft.com/office/2006/metadata/properties" ma:root="true" ma:fieldsID="2bb0b04bebf05cd49ef4c53697c22582" ns2:_="" ns3:_="">
    <xsd:import namespace="6a5729db-7641-478c-baee-f3ecb27ed59d"/>
    <xsd:import namespace="e2638f53-b28a-4ec7-8386-08c28d27064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5729db-7641-478c-baee-f3ecb27ed5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7dcb2e7-37cd-4465-8978-e53e6d4c69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2638f53-b28a-4ec7-8386-08c28d27064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c60cab73-55c0-4369-9aa4-bb00dbb8dbc5}" ma:internalName="TaxCatchAll" ma:showField="CatchAllData" ma:web="e2638f53-b28a-4ec7-8386-08c28d27064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C70487-B717-44EF-A6E1-4080BD427062}">
  <ds:schemaRefs>
    <ds:schemaRef ds:uri="http://schemas.microsoft.com/office/2006/metadata/properties"/>
    <ds:schemaRef ds:uri="http://schemas.microsoft.com/office/infopath/2007/PartnerControls"/>
    <ds:schemaRef ds:uri="e2638f53-b28a-4ec7-8386-08c28d27064f"/>
    <ds:schemaRef ds:uri="6a5729db-7641-478c-baee-f3ecb27ed59d"/>
  </ds:schemaRefs>
</ds:datastoreItem>
</file>

<file path=customXml/itemProps2.xml><?xml version="1.0" encoding="utf-8"?>
<ds:datastoreItem xmlns:ds="http://schemas.openxmlformats.org/officeDocument/2006/customXml" ds:itemID="{2F092A34-518A-4B21-9AB4-803679AC9BA3}">
  <ds:schemaRefs>
    <ds:schemaRef ds:uri="http://schemas.microsoft.com/sharepoint/v3/contenttype/forms"/>
  </ds:schemaRefs>
</ds:datastoreItem>
</file>

<file path=customXml/itemProps3.xml><?xml version="1.0" encoding="utf-8"?>
<ds:datastoreItem xmlns:ds="http://schemas.openxmlformats.org/officeDocument/2006/customXml" ds:itemID="{A6608297-92B7-4CA3-87F1-7608B8BACB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5729db-7641-478c-baee-f3ecb27ed59d"/>
    <ds:schemaRef ds:uri="e2638f53-b28a-4ec7-8386-08c28d2706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85187</TotalTime>
  <Words>8699</Words>
  <Application>Microsoft Macintosh PowerPoint</Application>
  <PresentationFormat>ワイド画面</PresentationFormat>
  <Paragraphs>1059</Paragraphs>
  <Slides>48</Slides>
  <Notes>47</Notes>
  <HiddenSlides>5</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48</vt:i4>
      </vt:variant>
    </vt:vector>
  </HeadingPairs>
  <TitlesOfParts>
    <vt:vector size="58" baseType="lpstr">
      <vt:lpstr>Yu Gothic</vt:lpstr>
      <vt:lpstr>Yu Gothic</vt:lpstr>
      <vt:lpstr>游ゴシック Light</vt:lpstr>
      <vt:lpstr>Arial</vt:lpstr>
      <vt:lpstr>Arial Black</vt:lpstr>
      <vt:lpstr>Arial Narrow</vt:lpstr>
      <vt:lpstr>Cambria Math</vt:lpstr>
      <vt:lpstr>Consolas</vt:lpstr>
      <vt:lpstr>Times New Roman</vt:lpstr>
      <vt:lpstr>Office テーマ 2013 - 2022</vt:lpstr>
      <vt:lpstr>Development and Evaluation of a Method for  Identifying Logic Errors using Machine  Learning with a focus on Program Structure</vt:lpstr>
      <vt:lpstr>1.　INTRODUCTION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　STUDY PROCEDURE</vt:lpstr>
      <vt:lpstr>PowerPoint プレゼンテーション</vt:lpstr>
      <vt:lpstr>3.　CALCULATION OF SIMILARITY BETWEEN SOURCE CODES</vt:lpstr>
      <vt:lpstr>PowerPoint プレゼンテーション</vt:lpstr>
      <vt:lpstr>PowerPoint プレゼンテーション</vt:lpstr>
      <vt:lpstr>PowerPoint プレゼンテーション</vt:lpstr>
      <vt:lpstr>PowerPoint プレゼンテーション</vt:lpstr>
      <vt:lpstr>4.　CREATION OF DATASET</vt:lpstr>
      <vt:lpstr>PowerPoint プレゼンテーション</vt:lpstr>
      <vt:lpstr>PowerPoint プレゼンテーション</vt:lpstr>
      <vt:lpstr>PowerPoint プレゼンテーション</vt:lpstr>
      <vt:lpstr>PowerPoint プレゼンテーション</vt:lpstr>
      <vt:lpstr>5.　DEVELOPMENT OF A METHOD FOR IDENTIFYING LOGIC ERRORS</vt:lpstr>
      <vt:lpstr>PowerPoint プレゼンテーション</vt:lpstr>
      <vt:lpstr>PowerPoint プレゼンテーション</vt:lpstr>
      <vt:lpstr>6.　EVALUATION AND DISCUSSION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7.　CONCLUSION</vt:lpstr>
      <vt:lpstr>PowerPoint プレゼンテーション</vt:lpstr>
      <vt:lpstr>PowerPoint プレゼンテーション</vt:lpstr>
      <vt:lpstr>THANK YOU FOR LISTENING</vt:lpstr>
      <vt:lpstr>Development and Evaluation of a Method for  Identifying Logic Errors using Machine  Learning with a focus on Program Structure</vt:lpstr>
      <vt:lpstr>PowerPoint プレゼンテーション</vt:lpstr>
      <vt:lpstr>PowerPoint プレゼンテーション</vt:lpstr>
      <vt:lpstr>PowerPoint プレゼンテーション</vt:lpstr>
      <vt:lpstr>Need Alternative way in Japan </vt:lpstr>
      <vt:lpstr>Q and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第4回　卒論テーマ検討 ★</dc:title>
  <dc:creator>原田 裕太</dc:creator>
  <cp:lastModifiedBy>原田 裕太</cp:lastModifiedBy>
  <cp:revision>103</cp:revision>
  <cp:lastPrinted>2024-10-24T06:16:13Z</cp:lastPrinted>
  <dcterms:created xsi:type="dcterms:W3CDTF">2023-02-13T10:54:53Z</dcterms:created>
  <dcterms:modified xsi:type="dcterms:W3CDTF">2024-10-27T13:43:33Z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0x0101004BF5FB87B206EE4C8A9B09CCB6C2C421</vt:lpwstr>
  </property>
</Properties>
</file>