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notesMasterIdLst>
    <p:notesMasterId r:id="rId30"/>
  </p:notesMasterIdLst>
  <p:sldIdLst>
    <p:sldId id="486" r:id="rId4"/>
    <p:sldId id="433" r:id="rId5"/>
    <p:sldId id="513" r:id="rId6"/>
    <p:sldId id="483" r:id="rId7"/>
    <p:sldId id="494" r:id="rId8"/>
    <p:sldId id="489" r:id="rId9"/>
    <p:sldId id="490" r:id="rId10"/>
    <p:sldId id="478" r:id="rId11"/>
    <p:sldId id="508" r:id="rId12"/>
    <p:sldId id="509" r:id="rId13"/>
    <p:sldId id="510" r:id="rId14"/>
    <p:sldId id="511" r:id="rId15"/>
    <p:sldId id="512" r:id="rId16"/>
    <p:sldId id="507" r:id="rId17"/>
    <p:sldId id="497" r:id="rId18"/>
    <p:sldId id="498" r:id="rId19"/>
    <p:sldId id="504" r:id="rId20"/>
    <p:sldId id="506" r:id="rId21"/>
    <p:sldId id="505" r:id="rId22"/>
    <p:sldId id="492" r:id="rId23"/>
    <p:sldId id="493" r:id="rId24"/>
    <p:sldId id="501" r:id="rId25"/>
    <p:sldId id="502" r:id="rId26"/>
    <p:sldId id="499" r:id="rId27"/>
    <p:sldId id="394" r:id="rId28"/>
    <p:sldId id="395"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9299"/>
    <a:srgbClr val="C2D3D0"/>
    <a:srgbClr val="EFCE7B"/>
    <a:srgbClr val="FF0000"/>
    <a:srgbClr val="00B050"/>
    <a:srgbClr val="00B0F0"/>
    <a:srgbClr val="3DB1B5"/>
    <a:srgbClr val="E06B5D"/>
    <a:srgbClr val="FFFFFF"/>
    <a:srgbClr val="C4B9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12"/>
    <p:restoredTop sz="79920"/>
  </p:normalViewPr>
  <p:slideViewPr>
    <p:cSldViewPr snapToGrid="0">
      <p:cViewPr>
        <p:scale>
          <a:sx n="104" d="100"/>
          <a:sy n="104" d="100"/>
        </p:scale>
        <p:origin x="848" y="592"/>
      </p:cViewPr>
      <p:guideLst/>
    </p:cSldViewPr>
  </p:slideViewPr>
  <p:notesTextViewPr>
    <p:cViewPr>
      <p:scale>
        <a:sx n="105" d="100"/>
        <a:sy n="10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76676-CE7F-4540-9E56-6CAE54A39D46}" type="datetimeFigureOut">
              <a:rPr kumimoji="1" lang="ja-JP" altLang="en-US" smtClean="0"/>
              <a:t>2024/2/12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1B5641-775C-FF47-BE3B-1A1B2DB121BB}" type="slidenum">
              <a:rPr kumimoji="1" lang="ja-JP" altLang="en-US" smtClean="0"/>
              <a:t>‹#›</a:t>
            </a:fld>
            <a:endParaRPr kumimoji="1" lang="ja-JP" altLang="en-US"/>
          </a:p>
        </p:txBody>
      </p:sp>
    </p:spTree>
    <p:extLst>
      <p:ext uri="{BB962C8B-B14F-4D97-AF65-F5344CB8AC3E}">
        <p14:creationId xmlns:p14="http://schemas.microsoft.com/office/powerpoint/2010/main" val="10925523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a:solidFill>
                  <a:schemeClr val="bg1"/>
                </a:solidFill>
                <a:latin typeface="Meiryo" panose="020B0604030504040204" pitchFamily="34" charset="-128"/>
                <a:ea typeface="Meiryo" panose="020B0604030504040204" pitchFamily="34" charset="-128"/>
              </a:rPr>
              <a:t>プログラムの構造に着目したソースコードのクラスタリングによる</a:t>
            </a:r>
            <a:endParaRPr kumimoji="1" lang="en-US" altLang="ja-JP" sz="1200" dirty="0">
              <a:solidFill>
                <a:schemeClr val="bg1"/>
              </a:solidFill>
              <a:latin typeface="Meiryo" panose="020B0604030504040204" pitchFamily="34" charset="-128"/>
              <a:ea typeface="Meiryo" panose="020B0604030504040204" pitchFamily="34" charset="-128"/>
            </a:endParaRPr>
          </a:p>
          <a:p>
            <a:r>
              <a:rPr kumimoji="1" lang="ja-JP" altLang="en-US" sz="1200">
                <a:solidFill>
                  <a:schemeClr val="bg1"/>
                </a:solidFill>
                <a:latin typeface="Meiryo" panose="020B0604030504040204" pitchFamily="34" charset="-128"/>
                <a:ea typeface="Meiryo" panose="020B0604030504040204" pitchFamily="34" charset="-128"/>
              </a:rPr>
              <a:t>論理エラーの推定方法</a:t>
            </a:r>
            <a:endParaRPr kumimoji="1" lang="en-US" altLang="ja-JP" sz="1200" dirty="0">
              <a:solidFill>
                <a:schemeClr val="bg1"/>
              </a:solidFill>
              <a:latin typeface="Meiryo" panose="020B0604030504040204" pitchFamily="34" charset="-128"/>
              <a:ea typeface="Meiryo" panose="020B0604030504040204" pitchFamily="34" charset="-128"/>
            </a:endParaRPr>
          </a:p>
          <a:p>
            <a:endParaRPr kumimoji="1" lang="en-US" altLang="ja-JP" sz="1200" dirty="0">
              <a:solidFill>
                <a:schemeClr val="bg1"/>
              </a:solidFill>
              <a:latin typeface="Meiryo" panose="020B0604030504040204" pitchFamily="34" charset="-128"/>
              <a:ea typeface="Meiryo" panose="020B0604030504040204" pitchFamily="34" charset="-128"/>
            </a:endParaRPr>
          </a:p>
          <a:p>
            <a:r>
              <a:rPr kumimoji="1" lang="ja-JP" altLang="en-US" sz="1200">
                <a:solidFill>
                  <a:schemeClr val="bg1"/>
                </a:solidFill>
                <a:latin typeface="Meiryo" panose="020B0604030504040204" pitchFamily="34" charset="-128"/>
                <a:ea typeface="Meiryo" panose="020B0604030504040204" pitchFamily="34" charset="-128"/>
              </a:rPr>
              <a:t>と題しまして</a:t>
            </a:r>
            <a:r>
              <a:rPr kumimoji="1" lang="en-US" altLang="ja-JP" sz="1200" dirty="0">
                <a:solidFill>
                  <a:schemeClr val="bg1"/>
                </a:solidFill>
                <a:latin typeface="Meiryo" panose="020B0604030504040204" pitchFamily="34" charset="-128"/>
                <a:ea typeface="Meiryo" panose="020B0604030504040204" pitchFamily="34" charset="-128"/>
              </a:rPr>
              <a:t>, </a:t>
            </a:r>
            <a:r>
              <a:rPr kumimoji="1" lang="ja-JP" altLang="en-US" sz="1200">
                <a:solidFill>
                  <a:schemeClr val="bg1"/>
                </a:solidFill>
                <a:latin typeface="Meiryo" panose="020B0604030504040204" pitchFamily="34" charset="-128"/>
                <a:ea typeface="Meiryo" panose="020B0604030504040204" pitchFamily="34" charset="-128"/>
              </a:rPr>
              <a:t>宮寺研究室</a:t>
            </a:r>
            <a:r>
              <a:rPr kumimoji="1" lang="en-US" altLang="ja-JP" sz="1200" dirty="0">
                <a:solidFill>
                  <a:schemeClr val="bg1"/>
                </a:solidFill>
                <a:latin typeface="Meiryo" panose="020B0604030504040204" pitchFamily="34" charset="-128"/>
                <a:ea typeface="Meiryo" panose="020B0604030504040204" pitchFamily="34" charset="-128"/>
              </a:rPr>
              <a:t>4</a:t>
            </a:r>
            <a:r>
              <a:rPr kumimoji="1" lang="ja-JP" altLang="en-US" sz="1200">
                <a:solidFill>
                  <a:schemeClr val="bg1"/>
                </a:solidFill>
                <a:latin typeface="Meiryo" panose="020B0604030504040204" pitchFamily="34" charset="-128"/>
                <a:ea typeface="Meiryo" panose="020B0604030504040204" pitchFamily="34" charset="-128"/>
              </a:rPr>
              <a:t>年の原田裕太が発表させていただきます</a:t>
            </a:r>
            <a:r>
              <a:rPr kumimoji="1" lang="en-US" altLang="ja-JP" sz="1200" dirty="0">
                <a:solidFill>
                  <a:schemeClr val="bg1"/>
                </a:solidFill>
                <a:latin typeface="Meiryo" panose="020B0604030504040204" pitchFamily="34" charset="-128"/>
                <a:ea typeface="Meiryo" panose="020B0604030504040204" pitchFamily="34" charset="-128"/>
              </a:rPr>
              <a:t>.</a:t>
            </a:r>
            <a:endParaRPr kumimoji="1" lang="ja-JP" altLang="en-US"/>
          </a:p>
        </p:txBody>
      </p:sp>
      <p:sp>
        <p:nvSpPr>
          <p:cNvPr id="4" name="スライド番号プレースホルダー 3"/>
          <p:cNvSpPr>
            <a:spLocks noGrp="1"/>
          </p:cNvSpPr>
          <p:nvPr>
            <p:ph type="sldNum" sz="quarter" idx="5"/>
          </p:nvPr>
        </p:nvSpPr>
        <p:spPr/>
        <p:txBody>
          <a:bodyPr/>
          <a:lstStyle/>
          <a:p>
            <a:fld id="{7CF239BC-1B57-9B45-95DE-B5180934F5C8}" type="slidenum">
              <a:rPr kumimoji="1" lang="ja-JP" altLang="en-US" smtClean="0"/>
              <a:t>1</a:t>
            </a:fld>
            <a:endParaRPr kumimoji="1" lang="ja-JP" altLang="en-US"/>
          </a:p>
        </p:txBody>
      </p:sp>
    </p:spTree>
    <p:extLst>
      <p:ext uri="{BB962C8B-B14F-4D97-AF65-F5344CB8AC3E}">
        <p14:creationId xmlns:p14="http://schemas.microsoft.com/office/powerpoint/2010/main" val="2594904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a:t>②次に収集したデータを訓練用データと検証用データに</a:t>
            </a:r>
            <a:r>
              <a:rPr kumimoji="1" lang="en-US" altLang="ja-JP" dirty="0"/>
              <a:t>9</a:t>
            </a:r>
            <a:r>
              <a:rPr kumimoji="1" lang="ja-JP" altLang="en-US"/>
              <a:t>：</a:t>
            </a:r>
            <a:r>
              <a:rPr kumimoji="1" lang="en-US" altLang="ja-JP" dirty="0"/>
              <a:t>1</a:t>
            </a:r>
            <a:r>
              <a:rPr kumimoji="1" lang="ja-JP" altLang="en-US"/>
              <a:t>の割合で分割します。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10</a:t>
            </a:fld>
            <a:endParaRPr kumimoji="1" lang="ja-JP" altLang="en-US"/>
          </a:p>
        </p:txBody>
      </p:sp>
    </p:spTree>
    <p:extLst>
      <p:ext uri="{BB962C8B-B14F-4D97-AF65-F5344CB8AC3E}">
        <p14:creationId xmlns:p14="http://schemas.microsoft.com/office/powerpoint/2010/main" val="423986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endParaRPr kumimoji="1" lang="en-US" altLang="ja-JP" dirty="0"/>
          </a:p>
          <a:p>
            <a:r>
              <a:rPr kumimoji="1" lang="en-US" altLang="ja-JP" dirty="0"/>
              <a:t>③</a:t>
            </a:r>
            <a:r>
              <a:rPr kumimoji="1" lang="ja-JP" altLang="en-US"/>
              <a:t>次に、ソースコードの類似度を算出します。収集したソースコードは、学習者によって変数名や関数名に細かな表記の違いがあるため、そのままで扱うことができません。そのため、ソースコードを、プログラムの構造は残したまま抽象化してから、トーレスが提唱するアルゴリズムに則って類似度を算出します。</a:t>
            </a:r>
            <a:endParaRPr kumimoji="1" lang="en-US" altLang="ja-JP" dirty="0"/>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11</a:t>
            </a:fld>
            <a:endParaRPr kumimoji="1" lang="ja-JP" altLang="en-US"/>
          </a:p>
        </p:txBody>
      </p:sp>
    </p:spTree>
    <p:extLst>
      <p:ext uri="{BB962C8B-B14F-4D97-AF65-F5344CB8AC3E}">
        <p14:creationId xmlns:p14="http://schemas.microsoft.com/office/powerpoint/2010/main" val="2359095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a:t>④次に、類似度をもとにクラスタリングを行い、ソースコードを解法別、さらに論理エラー別に分類し、各論理エラーとその代表コードのセットであるデータセットを作成します。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12</a:t>
            </a:fld>
            <a:endParaRPr kumimoji="1" lang="ja-JP" altLang="en-US"/>
          </a:p>
        </p:txBody>
      </p:sp>
    </p:spTree>
    <p:extLst>
      <p:ext uri="{BB962C8B-B14F-4D97-AF65-F5344CB8AC3E}">
        <p14:creationId xmlns:p14="http://schemas.microsoft.com/office/powerpoint/2010/main" val="523203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a:t>⑤最後に、検証用データを新規の学習者とみなして、データセットとの類似度を計算し、最も似ているとされてたデータセットに紐付けられた論理エラーを学習者は起こしていると推定します。</a:t>
            </a:r>
            <a:r>
              <a:rPr kumimoji="1" lang="en-US" altLang="ja-JP" dirty="0"/>
              <a:t>(3:30)</a:t>
            </a:r>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13</a:t>
            </a:fld>
            <a:endParaRPr kumimoji="1" lang="ja-JP" altLang="en-US"/>
          </a:p>
        </p:txBody>
      </p:sp>
    </p:spTree>
    <p:extLst>
      <p:ext uri="{BB962C8B-B14F-4D97-AF65-F5344CB8AC3E}">
        <p14:creationId xmlns:p14="http://schemas.microsoft.com/office/powerpoint/2010/main" val="2893254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次に実験です。</a:t>
            </a:r>
            <a:endParaRPr kumimoji="1" lang="en-US" altLang="ja-JP" dirty="0"/>
          </a:p>
        </p:txBody>
      </p:sp>
      <p:sp>
        <p:nvSpPr>
          <p:cNvPr id="4" name="スライド番号プレースホルダー 3"/>
          <p:cNvSpPr>
            <a:spLocks noGrp="1"/>
          </p:cNvSpPr>
          <p:nvPr>
            <p:ph type="sldNum" sz="quarter" idx="5"/>
          </p:nvPr>
        </p:nvSpPr>
        <p:spPr/>
        <p:txBody>
          <a:bodyPr/>
          <a:lstStyle/>
          <a:p>
            <a:fld id="{7CF239BC-1B57-9B45-95DE-B5180934F5C8}" type="slidenum">
              <a:rPr kumimoji="1" lang="ja-JP" altLang="en-US" smtClean="0"/>
              <a:t>14</a:t>
            </a:fld>
            <a:endParaRPr kumimoji="1" lang="ja-JP" altLang="en-US"/>
          </a:p>
        </p:txBody>
      </p:sp>
    </p:spTree>
    <p:extLst>
      <p:ext uri="{BB962C8B-B14F-4D97-AF65-F5344CB8AC3E}">
        <p14:creationId xmlns:p14="http://schemas.microsoft.com/office/powerpoint/2010/main" val="4134557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まず、実験データの対象として</a:t>
            </a:r>
            <a:endParaRPr kumimoji="1" lang="en-US" altLang="ja-JP" dirty="0"/>
          </a:p>
          <a:p>
            <a:r>
              <a:rPr lang="en-US" altLang="ja-JP" sz="1200" kern="0" dirty="0">
                <a:effectLst/>
                <a:latin typeface="Times New Roman" panose="02020603050405020304" pitchFamily="18" charset="0"/>
                <a:ea typeface="Klee Medium" panose="02020600000000000000" pitchFamily="18" charset="-128"/>
              </a:rPr>
              <a:t>, </a:t>
            </a:r>
            <a:r>
              <a:rPr lang="ja-JP" altLang="ja-JP" sz="1200" kern="0">
                <a:effectLst/>
                <a:latin typeface="Times New Roman" panose="02020603050405020304" pitchFamily="18" charset="0"/>
                <a:ea typeface="Klee Medium" panose="02020600000000000000" pitchFamily="18" charset="-128"/>
                <a:cs typeface="Times New Roman" panose="02020603050405020304" pitchFamily="18" charset="0"/>
              </a:rPr>
              <a:t>本学</a:t>
            </a:r>
            <a:r>
              <a:rPr lang="ja-JP" altLang="en-US" sz="1200" kern="0">
                <a:effectLst/>
                <a:latin typeface="Times New Roman" panose="02020603050405020304" pitchFamily="18" charset="0"/>
                <a:ea typeface="Klee Medium" panose="02020600000000000000" pitchFamily="18" charset="-128"/>
                <a:cs typeface="Times New Roman" panose="02020603050405020304" pitchFamily="18" charset="0"/>
              </a:rPr>
              <a:t>実施のプログラミング演習授業で</a:t>
            </a:r>
            <a:r>
              <a:rPr lang="ja-JP" altLang="ja-JP" sz="1200" kern="0">
                <a:effectLst/>
                <a:latin typeface="Times New Roman" panose="02020603050405020304" pitchFamily="18" charset="0"/>
                <a:ea typeface="Klee Medium" panose="02020600000000000000" pitchFamily="18" charset="-128"/>
                <a:cs typeface="Times New Roman" panose="02020603050405020304" pitchFamily="18" charset="0"/>
              </a:rPr>
              <a:t>出題されている全</a:t>
            </a:r>
            <a:r>
              <a:rPr lang="en-US" altLang="ja-JP" sz="1200" kern="0" dirty="0">
                <a:effectLst/>
                <a:latin typeface="Times New Roman" panose="02020603050405020304" pitchFamily="18" charset="0"/>
                <a:ea typeface="Klee Medium" panose="02020600000000000000" pitchFamily="18" charset="-128"/>
              </a:rPr>
              <a:t>111</a:t>
            </a:r>
            <a:r>
              <a:rPr lang="ja-JP" altLang="ja-JP" sz="1200" kern="0">
                <a:effectLst/>
                <a:latin typeface="Times New Roman" panose="02020603050405020304" pitchFamily="18" charset="0"/>
                <a:ea typeface="Klee Medium" panose="02020600000000000000" pitchFamily="18" charset="-128"/>
                <a:cs typeface="Times New Roman" panose="02020603050405020304" pitchFamily="18" charset="0"/>
              </a:rPr>
              <a:t>個の課題のうち</a:t>
            </a:r>
            <a:r>
              <a:rPr lang="en-US" altLang="ja-JP" sz="1200" kern="0" dirty="0">
                <a:effectLst/>
                <a:latin typeface="Times New Roman" panose="02020603050405020304" pitchFamily="18" charset="0"/>
                <a:ea typeface="Klee Medium" panose="02020600000000000000" pitchFamily="18" charset="-128"/>
              </a:rPr>
              <a:t>, </a:t>
            </a:r>
            <a:r>
              <a:rPr lang="ja-JP" altLang="en-US" sz="1200" kern="0">
                <a:effectLst/>
                <a:latin typeface="Times New Roman" panose="02020603050405020304" pitchFamily="18" charset="0"/>
                <a:ea typeface="Klee Medium" panose="02020600000000000000" pitchFamily="18" charset="-128"/>
              </a:rPr>
              <a:t>複数の解法が</a:t>
            </a:r>
            <a:r>
              <a:rPr lang="ja-JP" altLang="ja-JP" sz="1200" kern="0">
                <a:effectLst/>
                <a:latin typeface="Times New Roman" panose="02020603050405020304" pitchFamily="18" charset="0"/>
                <a:ea typeface="Klee Medium" panose="02020600000000000000" pitchFamily="18" charset="-128"/>
                <a:cs typeface="Times New Roman" panose="02020603050405020304" pitchFamily="18" charset="0"/>
              </a:rPr>
              <a:t>見込まれる</a:t>
            </a:r>
            <a:r>
              <a:rPr lang="en-US" altLang="ja-JP" sz="1200" kern="0" dirty="0">
                <a:effectLst/>
                <a:latin typeface="Times New Roman" panose="02020603050405020304" pitchFamily="18" charset="0"/>
                <a:ea typeface="Klee Medium" panose="02020600000000000000" pitchFamily="18" charset="-128"/>
              </a:rPr>
              <a:t>3</a:t>
            </a:r>
            <a:r>
              <a:rPr lang="ja-JP" altLang="ja-JP" sz="1200" kern="0">
                <a:effectLst/>
                <a:latin typeface="Times New Roman" panose="02020603050405020304" pitchFamily="18" charset="0"/>
                <a:ea typeface="Klee Medium" panose="02020600000000000000" pitchFamily="18" charset="-128"/>
                <a:cs typeface="Times New Roman" panose="02020603050405020304" pitchFamily="18" charset="0"/>
              </a:rPr>
              <a:t>個の課題を選</a:t>
            </a:r>
            <a:r>
              <a:rPr lang="ja-JP" altLang="en-US" sz="1200" kern="0">
                <a:effectLst/>
                <a:latin typeface="Times New Roman" panose="02020603050405020304" pitchFamily="18" charset="0"/>
                <a:ea typeface="Klee Medium" panose="02020600000000000000" pitchFamily="18" charset="-128"/>
                <a:cs typeface="Times New Roman" panose="02020603050405020304" pitchFamily="18" charset="0"/>
              </a:rPr>
              <a:t>びました。</a:t>
            </a:r>
            <a:endParaRPr lang="en-US" altLang="ja-JP" sz="1200" kern="0" dirty="0">
              <a:effectLst/>
              <a:latin typeface="Times New Roman" panose="02020603050405020304" pitchFamily="18" charset="0"/>
              <a:ea typeface="Klee Medium" panose="02020600000000000000" pitchFamily="18" charset="-128"/>
              <a:cs typeface="Times New Roman" panose="02020603050405020304" pitchFamily="18" charset="0"/>
            </a:endParaRPr>
          </a:p>
          <a:p>
            <a:endParaRPr kumimoji="1" lang="en-US" altLang="ja-JP" dirty="0"/>
          </a:p>
          <a:p>
            <a:endParaRPr kumimoji="1" lang="en-US" altLang="ja-JP" dirty="0"/>
          </a:p>
          <a:p>
            <a:r>
              <a:rPr kumimoji="1" lang="ja-JP" altLang="en-US"/>
              <a:t>今回は時間の都合上、課題</a:t>
            </a:r>
            <a:r>
              <a:rPr kumimoji="1" lang="en-US" altLang="ja-JP" dirty="0"/>
              <a:t>35</a:t>
            </a:r>
            <a:r>
              <a:rPr kumimoji="1" lang="ja-JP" altLang="en-US"/>
              <a:t>番を一例に紹介します。</a:t>
            </a:r>
            <a:endParaRPr kumimoji="1" lang="en-US" altLang="ja-JP" dirty="0"/>
          </a:p>
          <a:p>
            <a:r>
              <a:rPr kumimoji="1" lang="ja-JP" altLang="en-US"/>
              <a:t>課題</a:t>
            </a:r>
            <a:r>
              <a:rPr kumimoji="1" lang="en-US" altLang="ja-JP" dirty="0"/>
              <a:t>35</a:t>
            </a:r>
            <a:r>
              <a:rPr kumimoji="1" lang="ja-JP" altLang="en-US"/>
              <a:t>番は、</a:t>
            </a:r>
            <a:endParaRPr kumimoji="1" lang="en-US" altLang="ja-JP" dirty="0"/>
          </a:p>
          <a:p>
            <a:r>
              <a:rPr lang="en-US" altLang="ja-JP" dirty="0"/>
              <a:t>2</a:t>
            </a:r>
            <a:r>
              <a:rPr lang="ja-JP" altLang="en-US"/>
              <a:t>つの整数</a:t>
            </a:r>
            <a:r>
              <a:rPr lang="en-US" altLang="ja-JP" dirty="0" err="1"/>
              <a:t>m,n</a:t>
            </a:r>
            <a:r>
              <a:rPr lang="ja-JP" altLang="en-US"/>
              <a:t>を入力して、</a:t>
            </a:r>
            <a:r>
              <a:rPr lang="en" altLang="ja-JP" dirty="0"/>
              <a:t>m </a:t>
            </a:r>
            <a:r>
              <a:rPr lang="ja-JP" altLang="en-US"/>
              <a:t>から </a:t>
            </a:r>
            <a:r>
              <a:rPr lang="en" altLang="ja-JP" dirty="0"/>
              <a:t>n </a:t>
            </a:r>
            <a:r>
              <a:rPr lang="ja-JP" altLang="en-US"/>
              <a:t>までの総和を求める再帰関数をもとに</a:t>
            </a:r>
            <a:r>
              <a:rPr lang="en-US" altLang="ja-JP" dirty="0"/>
              <a:t>, </a:t>
            </a:r>
            <a:r>
              <a:rPr lang="ja-JP" altLang="en-US"/>
              <a:t>結果を出力するプログラムです。</a:t>
            </a:r>
            <a:endParaRPr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15</a:t>
            </a:fld>
            <a:endParaRPr kumimoji="1" lang="ja-JP" altLang="en-US"/>
          </a:p>
        </p:txBody>
      </p:sp>
    </p:spTree>
    <p:extLst>
      <p:ext uri="{BB962C8B-B14F-4D97-AF65-F5344CB8AC3E}">
        <p14:creationId xmlns:p14="http://schemas.microsoft.com/office/powerpoint/2010/main" val="1015572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課題</a:t>
            </a:r>
            <a:r>
              <a:rPr kumimoji="1" lang="en-US" altLang="ja-JP" dirty="0"/>
              <a:t>35</a:t>
            </a:r>
            <a:r>
              <a:rPr kumimoji="1" lang="ja-JP" altLang="en-US"/>
              <a:t>番において</a:t>
            </a:r>
            <a:r>
              <a:rPr kumimoji="1" lang="en-US" altLang="ja-JP" dirty="0"/>
              <a:t>, </a:t>
            </a:r>
            <a:r>
              <a:rPr kumimoji="1" lang="ja-JP" altLang="en-US"/>
              <a:t>類似度をもとにクラスタリングしたデンドログラムがこちらです。</a:t>
            </a:r>
            <a:endParaRPr kumimoji="1" lang="en-US" altLang="ja-JP" dirty="0"/>
          </a:p>
          <a:p>
            <a:endParaRPr kumimoji="1" lang="en-US" altLang="ja-JP" dirty="0"/>
          </a:p>
          <a:p>
            <a:r>
              <a:rPr kumimoji="1" lang="ja-JP" altLang="en-US"/>
              <a:t>デンドログラムの縦軸は、クラスタ間の距離を表す閾値となっており、小さくなればなるほどより細かいクラスタが形成されます。</a:t>
            </a:r>
            <a:endParaRPr kumimoji="1" lang="en-US" altLang="ja-JP" dirty="0"/>
          </a:p>
          <a:p>
            <a:endParaRPr kumimoji="1" lang="en-US" altLang="ja-JP" dirty="0"/>
          </a:p>
          <a:p>
            <a:r>
              <a:rPr kumimoji="1" lang="ja-JP" altLang="en-US"/>
              <a:t>本研究では、ソースコードを解法別、さらに論理エラー別に分類するために、適切な閾値を判断する必要があるため、様々な閾値で検証を行いました。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16</a:t>
            </a:fld>
            <a:endParaRPr kumimoji="1" lang="ja-JP" altLang="en-US"/>
          </a:p>
        </p:txBody>
      </p:sp>
    </p:spTree>
    <p:extLst>
      <p:ext uri="{BB962C8B-B14F-4D97-AF65-F5344CB8AC3E}">
        <p14:creationId xmlns:p14="http://schemas.microsoft.com/office/powerpoint/2010/main" val="1292971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閾値を</a:t>
            </a:r>
            <a:r>
              <a:rPr kumimoji="1" lang="en-US" altLang="ja-JP" dirty="0"/>
              <a:t>30</a:t>
            </a:r>
            <a:r>
              <a:rPr kumimoji="1" lang="ja-JP" altLang="en-US"/>
              <a:t>とした時、今回、クラスタは</a:t>
            </a:r>
            <a:r>
              <a:rPr kumimoji="1" lang="en-US" altLang="ja-JP" dirty="0"/>
              <a:t>3</a:t>
            </a:r>
            <a:r>
              <a:rPr kumimoji="1" lang="ja-JP" altLang="en-US"/>
              <a:t>つ形成されました。</a:t>
            </a:r>
            <a:endParaRPr kumimoji="1" lang="en-US" altLang="ja-JP" dirty="0"/>
          </a:p>
          <a:p>
            <a:endParaRPr kumimoji="1" lang="en-US" altLang="ja-JP" dirty="0"/>
          </a:p>
          <a:p>
            <a:r>
              <a:rPr kumimoji="1" lang="ja-JP" altLang="en-US"/>
              <a:t>クラスタ</a:t>
            </a:r>
            <a:r>
              <a:rPr kumimoji="1" lang="en-US" altLang="ja-JP" dirty="0"/>
              <a:t>1</a:t>
            </a:r>
            <a:r>
              <a:rPr kumimoji="1" lang="ja-JP" altLang="en-US"/>
              <a:t>は、</a:t>
            </a:r>
            <a:r>
              <a:rPr kumimoji="1" lang="en-US" altLang="ja-JP" dirty="0"/>
              <a:t>m</a:t>
            </a:r>
            <a:r>
              <a:rPr kumimoji="1" lang="ja-JP" altLang="en-US"/>
              <a:t>から</a:t>
            </a:r>
            <a:r>
              <a:rPr kumimoji="1" lang="en-US" altLang="ja-JP" dirty="0"/>
              <a:t>n</a:t>
            </a:r>
            <a:r>
              <a:rPr kumimoji="1" lang="ja-JP" altLang="en-US"/>
              <a:t>までの総和を漸化式を用いるような解法でまとまっていました。</a:t>
            </a:r>
            <a:endParaRPr kumimoji="1" lang="en-US" altLang="ja-JP" dirty="0"/>
          </a:p>
          <a:p>
            <a:r>
              <a:rPr kumimoji="1" lang="ja-JP" altLang="en-US"/>
              <a:t>また、クラスタ</a:t>
            </a:r>
            <a:r>
              <a:rPr kumimoji="1" lang="en-US" altLang="ja-JP" dirty="0"/>
              <a:t>2</a:t>
            </a:r>
            <a:r>
              <a:rPr kumimoji="1" lang="ja-JP" altLang="en-US"/>
              <a:t>では</a:t>
            </a:r>
            <a:r>
              <a:rPr kumimoji="1" lang="en-US" altLang="ja-JP" dirty="0"/>
              <a:t>1</a:t>
            </a:r>
            <a:r>
              <a:rPr kumimoji="1" lang="ja-JP" altLang="en-US"/>
              <a:t>から</a:t>
            </a:r>
            <a:r>
              <a:rPr kumimoji="1" lang="en-US" altLang="ja-JP" dirty="0"/>
              <a:t>m</a:t>
            </a:r>
            <a:r>
              <a:rPr kumimoji="1" lang="ja-JP" altLang="en-US"/>
              <a:t>までの総和と</a:t>
            </a:r>
            <a:r>
              <a:rPr kumimoji="1" lang="en-US" altLang="ja-JP" dirty="0"/>
              <a:t>1</a:t>
            </a:r>
            <a:r>
              <a:rPr kumimoji="1" lang="ja-JP" altLang="en-US"/>
              <a:t>から</a:t>
            </a:r>
            <a:r>
              <a:rPr kumimoji="1" lang="en-US" altLang="ja-JP" dirty="0"/>
              <a:t>n</a:t>
            </a:r>
            <a:r>
              <a:rPr kumimoji="1" lang="ja-JP" altLang="en-US"/>
              <a:t>までの総和の差をとった解法がまとまっていました。</a:t>
            </a:r>
            <a:endParaRPr kumimoji="1" lang="en-US" altLang="ja-JP" dirty="0"/>
          </a:p>
          <a:p>
            <a:r>
              <a:rPr kumimoji="1" lang="ja-JP" altLang="en-US"/>
              <a:t>最後にクラスタ</a:t>
            </a:r>
            <a:r>
              <a:rPr kumimoji="1" lang="en-US" altLang="ja-JP" dirty="0"/>
              <a:t>3</a:t>
            </a:r>
            <a:r>
              <a:rPr kumimoji="1" lang="ja-JP" altLang="en-US"/>
              <a:t>では、</a:t>
            </a:r>
            <a:r>
              <a:rPr kumimoji="1" lang="en-US" altLang="ja-JP" dirty="0"/>
              <a:t>main</a:t>
            </a:r>
            <a:r>
              <a:rPr kumimoji="1" lang="ja-JP" altLang="en-US"/>
              <a:t>関数内に再起の式が含まれていたり、再帰が適切に行えてない解法がまとまっていました。</a:t>
            </a:r>
            <a:endParaRPr kumimoji="1" lang="en-US" altLang="ja-JP" dirty="0"/>
          </a:p>
          <a:p>
            <a:endParaRPr kumimoji="1" lang="en-US" altLang="ja-JP" dirty="0"/>
          </a:p>
          <a:p>
            <a:r>
              <a:rPr kumimoji="1" lang="ja-JP" altLang="en-US"/>
              <a:t>このことから、閾値</a:t>
            </a:r>
            <a:r>
              <a:rPr kumimoji="1" lang="en-US" altLang="ja-JP" dirty="0"/>
              <a:t>30</a:t>
            </a:r>
            <a:r>
              <a:rPr kumimoji="1" lang="ja-JP" altLang="en-US"/>
              <a:t>において解法別に分類できることが見受けられました。</a:t>
            </a:r>
            <a:endParaRPr kumimoji="1" lang="en-US" altLang="ja-JP" dirty="0"/>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17</a:t>
            </a:fld>
            <a:endParaRPr kumimoji="1" lang="ja-JP" altLang="en-US"/>
          </a:p>
        </p:txBody>
      </p:sp>
    </p:spTree>
    <p:extLst>
      <p:ext uri="{BB962C8B-B14F-4D97-AF65-F5344CB8AC3E}">
        <p14:creationId xmlns:p14="http://schemas.microsoft.com/office/powerpoint/2010/main" val="525103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閾値を</a:t>
            </a:r>
            <a:r>
              <a:rPr kumimoji="1" lang="en-US" altLang="ja-JP" dirty="0"/>
              <a:t>12</a:t>
            </a:r>
            <a:r>
              <a:rPr kumimoji="1" lang="ja-JP" altLang="en-US"/>
              <a:t>とした時、閾値</a:t>
            </a:r>
            <a:r>
              <a:rPr kumimoji="1" lang="en-US" altLang="ja-JP" dirty="0"/>
              <a:t>30</a:t>
            </a:r>
            <a:r>
              <a:rPr kumimoji="1" lang="ja-JP" altLang="en-US"/>
              <a:t>の時のクラスタ</a:t>
            </a:r>
            <a:r>
              <a:rPr kumimoji="1" lang="en-US" altLang="ja-JP" dirty="0"/>
              <a:t>1</a:t>
            </a:r>
            <a:r>
              <a:rPr kumimoji="1" lang="ja-JP" altLang="en-US"/>
              <a:t>はさらに二つに分かれます。</a:t>
            </a:r>
            <a:endParaRPr kumimoji="1" lang="en-US" altLang="ja-JP" dirty="0"/>
          </a:p>
          <a:p>
            <a:endParaRPr kumimoji="1" lang="en-US" altLang="ja-JP" dirty="0"/>
          </a:p>
          <a:p>
            <a:r>
              <a:rPr kumimoji="1" lang="ja-JP" altLang="en-US"/>
              <a:t>どちらのクラスタも漸化式を用いた解法になっていますが、</a:t>
            </a:r>
            <a:endParaRPr kumimoji="1" lang="en-US" altLang="ja-JP" dirty="0"/>
          </a:p>
          <a:p>
            <a:endParaRPr kumimoji="1" lang="en-US" altLang="ja-JP" dirty="0"/>
          </a:p>
          <a:p>
            <a:r>
              <a:rPr kumimoji="1" lang="ja-JP" altLang="en-US"/>
              <a:t>一方は再起終了のための</a:t>
            </a:r>
            <a:r>
              <a:rPr kumimoji="1" lang="en-US" altLang="ja-JP" dirty="0"/>
              <a:t>if</a:t>
            </a:r>
            <a:r>
              <a:rPr kumimoji="1" lang="ja-JP" altLang="en-US"/>
              <a:t>文の条件文が間違っているソースコードがまとまっており、</a:t>
            </a:r>
            <a:endParaRPr kumimoji="1" lang="en-US" altLang="ja-JP" dirty="0"/>
          </a:p>
          <a:p>
            <a:endParaRPr kumimoji="1" lang="en-US" altLang="ja-JP" dirty="0"/>
          </a:p>
          <a:p>
            <a:r>
              <a:rPr kumimoji="1" lang="ja-JP" altLang="en-US"/>
              <a:t>もう一方では、再起終了のための</a:t>
            </a:r>
            <a:r>
              <a:rPr kumimoji="1" lang="en-US" altLang="ja-JP" dirty="0"/>
              <a:t>if</a:t>
            </a:r>
            <a:r>
              <a:rPr kumimoji="1" lang="ja-JP" altLang="en-US"/>
              <a:t>文の構造そのものが間違っているソースコードがまとまっていました。</a:t>
            </a:r>
            <a:endParaRPr kumimoji="1" lang="en-US" altLang="ja-JP" dirty="0"/>
          </a:p>
          <a:p>
            <a:endParaRPr kumimoji="1" lang="en-US" altLang="ja-JP" dirty="0"/>
          </a:p>
          <a:p>
            <a:r>
              <a:rPr kumimoji="1" lang="ja-JP" altLang="en-US"/>
              <a:t>このことから、閾値をさらに小さくすることで、解法別の分類をさらに論理エラー別の分類をすることができることが見受けられました。</a:t>
            </a:r>
            <a:endParaRPr kumimoji="1" lang="en-US" altLang="ja-JP" dirty="0"/>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18</a:t>
            </a:fld>
            <a:endParaRPr kumimoji="1" lang="ja-JP" altLang="en-US"/>
          </a:p>
        </p:txBody>
      </p:sp>
    </p:spTree>
    <p:extLst>
      <p:ext uri="{BB962C8B-B14F-4D97-AF65-F5344CB8AC3E}">
        <p14:creationId xmlns:p14="http://schemas.microsoft.com/office/powerpoint/2010/main" val="2308558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評価実験では</a:t>
            </a:r>
            <a:r>
              <a:rPr lang="ja-JP" altLang="ja-JP" sz="1800" kern="0">
                <a:effectLst/>
                <a:latin typeface="Times New Roman" panose="02020603050405020304" pitchFamily="18" charset="0"/>
                <a:ea typeface="Klee Medium" panose="02020600000000000000" pitchFamily="18" charset="-128"/>
                <a:cs typeface="Times New Roman" panose="02020603050405020304" pitchFamily="18" charset="0"/>
              </a:rPr>
              <a:t>ホールドアウト法を</a:t>
            </a:r>
            <a:r>
              <a:rPr lang="ja-JP" altLang="en-US" sz="1800" kern="0">
                <a:effectLst/>
                <a:latin typeface="Times New Roman" panose="02020603050405020304" pitchFamily="18" charset="0"/>
                <a:ea typeface="Klee Medium" panose="02020600000000000000" pitchFamily="18" charset="-128"/>
                <a:cs typeface="Times New Roman" panose="02020603050405020304" pitchFamily="18" charset="0"/>
              </a:rPr>
              <a:t>採用して、評価を行いました。</a:t>
            </a:r>
            <a:endParaRPr kumimoji="1" lang="en-US" altLang="ja-JP" sz="1800" kern="0" dirty="0">
              <a:effectLst/>
              <a:latin typeface="Times New Roman" panose="02020603050405020304" pitchFamily="18" charset="0"/>
              <a:ea typeface="Klee Medium" panose="020206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a:effectLst/>
                <a:latin typeface="Times New Roman" panose="02020603050405020304" pitchFamily="18" charset="0"/>
                <a:ea typeface="Klee Medium" panose="02020600000000000000" pitchFamily="18" charset="-128"/>
              </a:rPr>
              <a:t>学習者の論理エラーと今回の手法で推定された論理エラーを比較して</a:t>
            </a:r>
            <a:r>
              <a:rPr lang="en-US" altLang="ja-JP" sz="1800" dirty="0">
                <a:effectLst/>
                <a:latin typeface="Times New Roman" panose="02020603050405020304" pitchFamily="18" charset="0"/>
                <a:ea typeface="Klee Medium" panose="02020600000000000000" pitchFamily="18" charset="-128"/>
              </a:rPr>
              <a:t>, </a:t>
            </a:r>
            <a:r>
              <a:rPr lang="ja-JP" altLang="ja-JP" sz="1800">
                <a:effectLst/>
                <a:latin typeface="Times New Roman" panose="02020603050405020304" pitchFamily="18" charset="0"/>
                <a:ea typeface="Klee Medium" panose="02020600000000000000" pitchFamily="18" charset="-128"/>
              </a:rPr>
              <a:t>適合率</a:t>
            </a:r>
            <a:r>
              <a:rPr lang="en-US" altLang="ja-JP" sz="1800" dirty="0">
                <a:effectLst/>
                <a:latin typeface="Times New Roman" panose="02020603050405020304" pitchFamily="18" charset="0"/>
                <a:ea typeface="Klee Medium" panose="02020600000000000000" pitchFamily="18" charset="-128"/>
              </a:rPr>
              <a:t>, </a:t>
            </a:r>
            <a:r>
              <a:rPr lang="ja-JP" altLang="ja-JP" sz="1800">
                <a:effectLst/>
                <a:latin typeface="Times New Roman" panose="02020603050405020304" pitchFamily="18" charset="0"/>
                <a:ea typeface="Klee Medium" panose="02020600000000000000" pitchFamily="18" charset="-128"/>
              </a:rPr>
              <a:t>再現率</a:t>
            </a:r>
            <a:r>
              <a:rPr lang="en-US" altLang="ja-JP" sz="1800" dirty="0">
                <a:effectLst/>
                <a:latin typeface="Times New Roman" panose="02020603050405020304" pitchFamily="18" charset="0"/>
                <a:ea typeface="Klee Medium" panose="02020600000000000000" pitchFamily="18" charset="-128"/>
              </a:rPr>
              <a:t>, F</a:t>
            </a:r>
            <a:r>
              <a:rPr lang="ja-JP" altLang="ja-JP" sz="1800">
                <a:effectLst/>
                <a:latin typeface="Times New Roman" panose="02020603050405020304" pitchFamily="18" charset="0"/>
                <a:ea typeface="Klee Medium" panose="02020600000000000000" pitchFamily="18" charset="-128"/>
              </a:rPr>
              <a:t>値を算出し</a:t>
            </a:r>
            <a:r>
              <a:rPr lang="ja-JP" altLang="en-US" sz="1800">
                <a:effectLst/>
                <a:latin typeface="Times New Roman" panose="02020603050405020304" pitchFamily="18" charset="0"/>
                <a:ea typeface="Klee Medium" panose="02020600000000000000" pitchFamily="18" charset="-128"/>
              </a:rPr>
              <a:t>ました</a:t>
            </a:r>
            <a:r>
              <a:rPr lang="en-US" altLang="ja-JP" sz="1800" dirty="0">
                <a:effectLst/>
                <a:latin typeface="Times New Roman" panose="02020603050405020304" pitchFamily="18" charset="0"/>
                <a:ea typeface="Klee Medium" panose="02020600000000000000" pitchFamily="18" charset="-128"/>
              </a:rPr>
              <a:t>. </a:t>
            </a:r>
            <a:r>
              <a:rPr lang="ja-JP" altLang="ja-JP" sz="1800">
                <a:effectLst/>
                <a:latin typeface="Times New Roman" panose="02020603050405020304" pitchFamily="18" charset="0"/>
                <a:ea typeface="Klee Medium" panose="02020600000000000000" pitchFamily="18" charset="-128"/>
              </a:rPr>
              <a:t>また</a:t>
            </a:r>
            <a:r>
              <a:rPr lang="en-US" altLang="ja-JP" sz="1800" dirty="0">
                <a:effectLst/>
                <a:latin typeface="Times New Roman" panose="02020603050405020304" pitchFamily="18" charset="0"/>
                <a:ea typeface="Klee Medium" panose="02020600000000000000" pitchFamily="18" charset="-128"/>
              </a:rPr>
              <a:t>, </a:t>
            </a:r>
            <a:r>
              <a:rPr lang="ja-JP" altLang="ja-JP" sz="1800">
                <a:effectLst/>
                <a:latin typeface="Times New Roman" panose="02020603050405020304" pitchFamily="18" charset="0"/>
                <a:ea typeface="Klee Medium" panose="02020600000000000000" pitchFamily="18" charset="-128"/>
              </a:rPr>
              <a:t>今回は多クラス分類であるため</a:t>
            </a:r>
            <a:r>
              <a:rPr lang="en-US" altLang="ja-JP" sz="1800" dirty="0">
                <a:effectLst/>
                <a:latin typeface="Times New Roman" panose="02020603050405020304" pitchFamily="18" charset="0"/>
                <a:ea typeface="Klee Medium" panose="02020600000000000000" pitchFamily="18" charset="-128"/>
              </a:rPr>
              <a:t>, </a:t>
            </a:r>
            <a:r>
              <a:rPr lang="ja-JP" altLang="ja-JP" sz="1800">
                <a:effectLst/>
                <a:latin typeface="Times New Roman" panose="02020603050405020304" pitchFamily="18" charset="0"/>
                <a:ea typeface="Klee Medium" panose="02020600000000000000" pitchFamily="18" charset="-128"/>
              </a:rPr>
              <a:t>マクロ平均を取った上で</a:t>
            </a:r>
            <a:r>
              <a:rPr lang="en-US" altLang="ja-JP" sz="1800" dirty="0">
                <a:effectLst/>
                <a:latin typeface="Times New Roman" panose="02020603050405020304" pitchFamily="18" charset="0"/>
                <a:ea typeface="Klee Medium" panose="02020600000000000000" pitchFamily="18" charset="-128"/>
              </a:rPr>
              <a:t>, </a:t>
            </a:r>
            <a:r>
              <a:rPr lang="ja-JP" altLang="ja-JP" sz="1800">
                <a:effectLst/>
                <a:latin typeface="Times New Roman" panose="02020603050405020304" pitchFamily="18" charset="0"/>
                <a:ea typeface="Klee Medium" panose="02020600000000000000" pitchFamily="18" charset="-128"/>
              </a:rPr>
              <a:t>それらを結果とし</a:t>
            </a:r>
            <a:r>
              <a:rPr lang="ja-JP" altLang="en-US" sz="1800">
                <a:effectLst/>
                <a:latin typeface="Times New Roman" panose="02020603050405020304" pitchFamily="18" charset="0"/>
                <a:ea typeface="Klee Medium" panose="02020600000000000000" pitchFamily="18" charset="-128"/>
              </a:rPr>
              <a:t>ました</a:t>
            </a:r>
            <a:endParaRPr lang="en-US" altLang="ja-JP" sz="1800" dirty="0">
              <a:effectLst/>
              <a:latin typeface="Times New Roman" panose="02020603050405020304" pitchFamily="18" charset="0"/>
              <a:ea typeface="Klee Medium" panose="020206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a:effectLst/>
                <a:latin typeface="Times New Roman" panose="02020603050405020304" pitchFamily="18" charset="0"/>
                <a:ea typeface="Klee Medium" panose="02020600000000000000" pitchFamily="18" charset="-128"/>
              </a:rPr>
              <a:t>その結果を表に示します。</a:t>
            </a:r>
            <a:endParaRPr lang="en-US" altLang="ja-JP" sz="1800" dirty="0">
              <a:effectLst/>
              <a:latin typeface="Times New Roman" panose="02020603050405020304" pitchFamily="18" charset="0"/>
              <a:ea typeface="Klee Medium" panose="020206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a:effectLst/>
                <a:latin typeface="Times New Roman" panose="02020603050405020304" pitchFamily="18" charset="0"/>
                <a:ea typeface="Klee Medium" panose="02020600000000000000" pitchFamily="18" charset="-128"/>
              </a:rPr>
              <a:t>課題</a:t>
            </a:r>
            <a:r>
              <a:rPr lang="en-US" altLang="ja-JP" sz="1800" dirty="0">
                <a:effectLst/>
                <a:latin typeface="Times New Roman" panose="02020603050405020304" pitchFamily="18" charset="0"/>
                <a:ea typeface="Klee Medium" panose="02020600000000000000" pitchFamily="18" charset="-128"/>
              </a:rPr>
              <a:t>73</a:t>
            </a:r>
            <a:r>
              <a:rPr lang="ja-JP" altLang="en-US" sz="1800">
                <a:effectLst/>
                <a:latin typeface="Times New Roman" panose="02020603050405020304" pitchFamily="18" charset="0"/>
                <a:ea typeface="Klee Medium" panose="02020600000000000000" pitchFamily="18" charset="-128"/>
              </a:rPr>
              <a:t>に関しては、ソースコードの数が非常に多く、</a:t>
            </a:r>
            <a:r>
              <a:rPr lang="en-US" altLang="ja-JP" sz="1800" dirty="0">
                <a:effectLst/>
                <a:latin typeface="Times New Roman" panose="02020603050405020304" pitchFamily="18" charset="0"/>
                <a:ea typeface="Klee Medium" panose="02020600000000000000" pitchFamily="18" charset="-128"/>
              </a:rPr>
              <a:t>1</a:t>
            </a:r>
            <a:r>
              <a:rPr lang="ja-JP" altLang="en-US" sz="1800">
                <a:effectLst/>
                <a:latin typeface="Times New Roman" panose="02020603050405020304" pitchFamily="18" charset="0"/>
                <a:ea typeface="Klee Medium" panose="02020600000000000000" pitchFamily="18" charset="-128"/>
              </a:rPr>
              <a:t>人に対して複数のソースコードが収集されているため</a:t>
            </a:r>
            <a:r>
              <a:rPr lang="en-US" altLang="ja-JP" sz="1800" dirty="0">
                <a:effectLst/>
                <a:latin typeface="Times New Roman" panose="02020603050405020304" pitchFamily="18" charset="0"/>
                <a:ea typeface="Klee Medium" panose="02020600000000000000" pitchFamily="18" charset="-128"/>
              </a:rPr>
              <a:t>, </a:t>
            </a:r>
            <a:r>
              <a:rPr lang="ja-JP" altLang="en-US" sz="1800">
                <a:effectLst/>
                <a:latin typeface="Times New Roman" panose="02020603050405020304" pitchFamily="18" charset="0"/>
                <a:ea typeface="Klee Medium" panose="02020600000000000000" pitchFamily="18" charset="-128"/>
              </a:rPr>
              <a:t>データセットを作成することができず</a:t>
            </a:r>
            <a:r>
              <a:rPr lang="en-US" altLang="ja-JP" sz="1800" dirty="0">
                <a:effectLst/>
                <a:latin typeface="Times New Roman" panose="02020603050405020304" pitchFamily="18" charset="0"/>
                <a:ea typeface="Klee Medium" panose="02020600000000000000" pitchFamily="18" charset="-128"/>
              </a:rPr>
              <a:t>, </a:t>
            </a:r>
            <a:r>
              <a:rPr lang="ja-JP" altLang="en-US" sz="1800">
                <a:effectLst/>
                <a:latin typeface="Times New Roman" panose="02020603050405020304" pitchFamily="18" charset="0"/>
                <a:ea typeface="Klee Medium" panose="02020600000000000000" pitchFamily="18" charset="-128"/>
              </a:rPr>
              <a:t>評価実験を行うことができませんでした。</a:t>
            </a:r>
            <a:endParaRPr lang="en-US" altLang="ja-JP" sz="1800" dirty="0">
              <a:effectLst/>
              <a:latin typeface="Times New Roman" panose="02020603050405020304" pitchFamily="18" charset="0"/>
              <a:ea typeface="Klee Medium" panose="020206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dirty="0">
              <a:effectLst/>
              <a:latin typeface="Times New Roman" panose="02020603050405020304" pitchFamily="18" charset="0"/>
              <a:ea typeface="Klee Medium" panose="020206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a:effectLst/>
                <a:latin typeface="Times New Roman" panose="02020603050405020304" pitchFamily="18" charset="0"/>
                <a:ea typeface="Klee Medium" panose="02020600000000000000" pitchFamily="18" charset="-128"/>
              </a:rPr>
              <a:t>評価結果から</a:t>
            </a:r>
            <a:r>
              <a:rPr lang="en-US" altLang="ja-JP" sz="1800" dirty="0">
                <a:effectLst/>
                <a:latin typeface="Times New Roman" panose="02020603050405020304" pitchFamily="18" charset="0"/>
                <a:ea typeface="Klee Medium" panose="02020600000000000000" pitchFamily="18" charset="-128"/>
              </a:rPr>
              <a:t>, </a:t>
            </a:r>
            <a:r>
              <a:rPr lang="ja-JP" altLang="en-US" sz="1800">
                <a:effectLst/>
                <a:latin typeface="Times New Roman" panose="02020603050405020304" pitchFamily="18" charset="0"/>
                <a:ea typeface="Klee Medium" panose="02020600000000000000" pitchFamily="18" charset="-128"/>
              </a:rPr>
              <a:t>課題内容に依存しますが、</a:t>
            </a:r>
            <a:r>
              <a:rPr lang="ja-JP" altLang="ja-JP" sz="1800">
                <a:effectLst/>
                <a:latin typeface="Times New Roman" panose="02020603050405020304" pitchFamily="18" charset="0"/>
                <a:ea typeface="Klee Medium" panose="02020600000000000000" pitchFamily="18" charset="-128"/>
              </a:rPr>
              <a:t>プログラムの解法ごとに論理エラーを約</a:t>
            </a:r>
            <a:r>
              <a:rPr lang="en-US" altLang="ja-JP" sz="1800" dirty="0">
                <a:effectLst/>
                <a:latin typeface="Times New Roman" panose="02020603050405020304" pitchFamily="18" charset="0"/>
                <a:ea typeface="Klee Medium" panose="02020600000000000000" pitchFamily="18" charset="-128"/>
              </a:rPr>
              <a:t>70%</a:t>
            </a:r>
            <a:r>
              <a:rPr lang="ja-JP" altLang="ja-JP" sz="1800">
                <a:effectLst/>
                <a:latin typeface="Times New Roman" panose="02020603050405020304" pitchFamily="18" charset="0"/>
                <a:ea typeface="Klee Medium" panose="02020600000000000000" pitchFamily="18" charset="-128"/>
              </a:rPr>
              <a:t>の割合で推定できる手法が作成可能であることが示唆さ</a:t>
            </a:r>
            <a:r>
              <a:rPr lang="ja-JP" altLang="en-US" sz="1800">
                <a:effectLst/>
                <a:latin typeface="Times New Roman" panose="02020603050405020304" pitchFamily="18" charset="0"/>
                <a:ea typeface="Klee Medium" panose="02020600000000000000" pitchFamily="18" charset="-128"/>
              </a:rPr>
              <a:t>れました。</a:t>
            </a:r>
            <a:r>
              <a:rPr lang="en-US" altLang="ja-JP" sz="1800" dirty="0">
                <a:effectLst/>
                <a:latin typeface="Times New Roman" panose="02020603050405020304" pitchFamily="18" charset="0"/>
                <a:ea typeface="Klee Medium" panose="02020600000000000000" pitchFamily="18" charset="-128"/>
              </a:rPr>
              <a:t>(6:00)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ja-JP" sz="1800">
              <a:effectLst/>
              <a:latin typeface="Times New Roman" panose="02020603050405020304" pitchFamily="18" charset="0"/>
              <a:ea typeface="Klee Medium" panose="02020600000000000000" pitchFamily="18" charset="-128"/>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19</a:t>
            </a:fld>
            <a:endParaRPr kumimoji="1" lang="ja-JP" altLang="en-US"/>
          </a:p>
        </p:txBody>
      </p:sp>
    </p:spTree>
    <p:extLst>
      <p:ext uri="{BB962C8B-B14F-4D97-AF65-F5344CB8AC3E}">
        <p14:creationId xmlns:p14="http://schemas.microsoft.com/office/powerpoint/2010/main" val="2779937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はじめに</a:t>
            </a:r>
          </a:p>
        </p:txBody>
      </p:sp>
      <p:sp>
        <p:nvSpPr>
          <p:cNvPr id="4" name="スライド番号プレースホルダー 3"/>
          <p:cNvSpPr>
            <a:spLocks noGrp="1"/>
          </p:cNvSpPr>
          <p:nvPr>
            <p:ph type="sldNum" sz="quarter" idx="5"/>
          </p:nvPr>
        </p:nvSpPr>
        <p:spPr/>
        <p:txBody>
          <a:bodyPr/>
          <a:lstStyle/>
          <a:p>
            <a:fld id="{7CF239BC-1B57-9B45-95DE-B5180934F5C8}" type="slidenum">
              <a:rPr kumimoji="1" lang="ja-JP" altLang="en-US" smtClean="0"/>
              <a:t>2</a:t>
            </a:fld>
            <a:endParaRPr kumimoji="1" lang="ja-JP" altLang="en-US"/>
          </a:p>
        </p:txBody>
      </p:sp>
    </p:spTree>
    <p:extLst>
      <p:ext uri="{BB962C8B-B14F-4D97-AF65-F5344CB8AC3E}">
        <p14:creationId xmlns:p14="http://schemas.microsoft.com/office/powerpoint/2010/main" val="11288269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おわりに、</a:t>
            </a:r>
          </a:p>
        </p:txBody>
      </p:sp>
      <p:sp>
        <p:nvSpPr>
          <p:cNvPr id="4" name="スライド番号プレースホルダー 3"/>
          <p:cNvSpPr>
            <a:spLocks noGrp="1"/>
          </p:cNvSpPr>
          <p:nvPr>
            <p:ph type="sldNum" sz="quarter" idx="5"/>
          </p:nvPr>
        </p:nvSpPr>
        <p:spPr/>
        <p:txBody>
          <a:bodyPr/>
          <a:lstStyle/>
          <a:p>
            <a:fld id="{7CF239BC-1B57-9B45-95DE-B5180934F5C8}" type="slidenum">
              <a:rPr kumimoji="1" lang="ja-JP" altLang="en-US" smtClean="0"/>
              <a:t>20</a:t>
            </a:fld>
            <a:endParaRPr kumimoji="1" lang="ja-JP" altLang="en-US"/>
          </a:p>
        </p:txBody>
      </p:sp>
    </p:spTree>
    <p:extLst>
      <p:ext uri="{BB962C8B-B14F-4D97-AF65-F5344CB8AC3E}">
        <p14:creationId xmlns:p14="http://schemas.microsoft.com/office/powerpoint/2010/main" val="34119065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本研究では、プログラムの解法がプログラムの構造に表現されていると仮定して、プログラムの構造に着目した分析に挑戦しました。</a:t>
            </a:r>
            <a:endParaRPr kumimoji="1" lang="en-US" altLang="ja-JP" dirty="0"/>
          </a:p>
          <a:p>
            <a:endParaRPr kumimoji="1" lang="en-US" altLang="ja-JP" dirty="0"/>
          </a:p>
          <a:p>
            <a:r>
              <a:rPr kumimoji="1" lang="ja-JP" altLang="en-US"/>
              <a:t>その結果、課題内容に依存しますが、ソースコードを解法別、さらに論理エラー別に分類することができ、新規の学習者の論理エラーを</a:t>
            </a:r>
            <a:r>
              <a:rPr kumimoji="1" lang="en-US" altLang="ja-JP" dirty="0"/>
              <a:t>7</a:t>
            </a:r>
            <a:r>
              <a:rPr kumimoji="1" lang="ja-JP" altLang="en-US"/>
              <a:t>割程度の精度で推定が行えることが考察されました。</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21</a:t>
            </a:fld>
            <a:endParaRPr kumimoji="1" lang="ja-JP" altLang="en-US"/>
          </a:p>
        </p:txBody>
      </p:sp>
    </p:spTree>
    <p:extLst>
      <p:ext uri="{BB962C8B-B14F-4D97-AF65-F5344CB8AC3E}">
        <p14:creationId xmlns:p14="http://schemas.microsoft.com/office/powerpoint/2010/main" val="3945539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今後の課題は</a:t>
            </a:r>
            <a:r>
              <a:rPr kumimoji="1" lang="en-US" altLang="ja-JP" dirty="0"/>
              <a:t>, </a:t>
            </a:r>
            <a:r>
              <a:rPr kumimoji="1" lang="ja-JP" altLang="en-US"/>
              <a:t>推定精度を上げるために</a:t>
            </a:r>
            <a:r>
              <a:rPr kumimoji="1" lang="en-US" altLang="ja-JP" dirty="0"/>
              <a:t>, </a:t>
            </a:r>
            <a:r>
              <a:rPr kumimoji="1" lang="ja-JP" altLang="en-US"/>
              <a:t>本研究の手法に対して</a:t>
            </a:r>
            <a:r>
              <a:rPr kumimoji="1" lang="en-US" altLang="ja-JP" dirty="0"/>
              <a:t>, </a:t>
            </a:r>
            <a:r>
              <a:rPr kumimoji="1" lang="ja-JP" altLang="en-US"/>
              <a:t>プログラムの編集過程を考慮した分析を加えた</a:t>
            </a:r>
            <a:r>
              <a:rPr kumimoji="1" lang="en-US" altLang="ja-JP" dirty="0"/>
              <a:t>, </a:t>
            </a:r>
            <a:r>
              <a:rPr kumimoji="1" lang="ja-JP" altLang="en-US"/>
              <a:t>新たな推定手法の開発をすることを考えています</a:t>
            </a:r>
            <a:r>
              <a:rPr kumimoji="1" lang="en-US" altLang="ja-JP" dirty="0"/>
              <a:t>. </a:t>
            </a:r>
          </a:p>
          <a:p>
            <a:r>
              <a:rPr kumimoji="1" lang="ja-JP" altLang="en-US"/>
              <a:t>以上で発表を終わります。</a:t>
            </a:r>
            <a:endParaRPr kumimoji="1" lang="en-US" altLang="ja-JP" dirty="0"/>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22</a:t>
            </a:fld>
            <a:endParaRPr kumimoji="1" lang="ja-JP" altLang="en-US"/>
          </a:p>
        </p:txBody>
      </p:sp>
    </p:spTree>
    <p:extLst>
      <p:ext uri="{BB962C8B-B14F-4D97-AF65-F5344CB8AC3E}">
        <p14:creationId xmlns:p14="http://schemas.microsoft.com/office/powerpoint/2010/main" val="2067869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CF239BC-1B57-9B45-95DE-B5180934F5C8}" type="slidenum">
              <a:rPr kumimoji="1" lang="ja-JP" altLang="en-US" smtClean="0"/>
              <a:t>23</a:t>
            </a:fld>
            <a:endParaRPr kumimoji="1" lang="ja-JP" altLang="en-US"/>
          </a:p>
        </p:txBody>
      </p:sp>
    </p:spTree>
    <p:extLst>
      <p:ext uri="{BB962C8B-B14F-4D97-AF65-F5344CB8AC3E}">
        <p14:creationId xmlns:p14="http://schemas.microsoft.com/office/powerpoint/2010/main" val="2262056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おわりに、</a:t>
            </a:r>
          </a:p>
        </p:txBody>
      </p:sp>
      <p:sp>
        <p:nvSpPr>
          <p:cNvPr id="4" name="スライド番号プレースホルダー 3"/>
          <p:cNvSpPr>
            <a:spLocks noGrp="1"/>
          </p:cNvSpPr>
          <p:nvPr>
            <p:ph type="sldNum" sz="quarter" idx="5"/>
          </p:nvPr>
        </p:nvSpPr>
        <p:spPr/>
        <p:txBody>
          <a:bodyPr/>
          <a:lstStyle/>
          <a:p>
            <a:fld id="{7CF239BC-1B57-9B45-95DE-B5180934F5C8}" type="slidenum">
              <a:rPr kumimoji="1" lang="ja-JP" altLang="en-US" smtClean="0"/>
              <a:t>24</a:t>
            </a:fld>
            <a:endParaRPr kumimoji="1" lang="ja-JP" altLang="en-US"/>
          </a:p>
        </p:txBody>
      </p:sp>
    </p:spTree>
    <p:extLst>
      <p:ext uri="{BB962C8B-B14F-4D97-AF65-F5344CB8AC3E}">
        <p14:creationId xmlns:p14="http://schemas.microsoft.com/office/powerpoint/2010/main" val="14784426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effectLst/>
                <a:latin typeface="Hiragino Sans" panose="020B0400000000000000" pitchFamily="34" charset="-128"/>
                <a:ea typeface="Hiragino Sans" panose="020B0400000000000000" pitchFamily="34" charset="-128"/>
              </a:rPr>
              <a:t>プログラミングにおいて、学習者が直面するエラーは大きく</a:t>
            </a:r>
            <a:r>
              <a:rPr lang="en-US" altLang="ja-JP" dirty="0">
                <a:effectLst/>
                <a:latin typeface="Helvetica Neue" panose="02000503000000020004" pitchFamily="2" charset="0"/>
                <a:ea typeface="Hiragino Sans" panose="020B0400000000000000" pitchFamily="34" charset="-128"/>
              </a:rPr>
              <a:t>3</a:t>
            </a:r>
            <a:r>
              <a:rPr lang="ja-JP" altLang="en-US">
                <a:effectLst/>
                <a:latin typeface="Hiragino Sans" panose="020B0400000000000000" pitchFamily="34" charset="-128"/>
                <a:ea typeface="Hiragino Sans" panose="020B0400000000000000" pitchFamily="34" charset="-128"/>
              </a:rPr>
              <a:t>種類あります。</a:t>
            </a:r>
            <a:endParaRPr lang="en-US" altLang="ja-JP" dirty="0">
              <a:effectLst/>
              <a:latin typeface="Hiragino Sans" panose="020B0400000000000000" pitchFamily="34" charset="-128"/>
              <a:ea typeface="Hiragino Sans" panose="020B0400000000000000"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effectLst/>
              <a:latin typeface="Hiragino Sans" panose="020B0400000000000000" pitchFamily="34" charset="-128"/>
              <a:ea typeface="Hiragino Sans" panose="020B0400000000000000"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effectLst/>
                <a:latin typeface="Hiragino Sans" panose="020B0400000000000000" pitchFamily="34" charset="-128"/>
                <a:ea typeface="Hiragino Sans" panose="020B0400000000000000" pitchFamily="34" charset="-128"/>
              </a:rPr>
              <a:t>コンパイルエラーやランタイムエラーはコンピュータがエラーメッセージを教えてくれる一方で、</a:t>
            </a:r>
            <a:endParaRPr lang="en-US" altLang="ja-JP" dirty="0">
              <a:effectLst/>
              <a:latin typeface="Hiragino Sans" panose="020B0400000000000000" pitchFamily="34" charset="-128"/>
              <a:ea typeface="Hiragino Sans" panose="020B0400000000000000"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effectLst/>
                <a:latin typeface="Hiragino Sans" panose="020B0400000000000000" pitchFamily="34" charset="-128"/>
                <a:ea typeface="Hiragino Sans" panose="020B0400000000000000" pitchFamily="34" charset="-128"/>
              </a:rPr>
              <a:t>論理エラーは自分自身で原因を探してコードの修正をする必要があるため、デバッグをするのが困難です。</a:t>
            </a:r>
          </a:p>
          <a:p>
            <a:endParaRPr kumimoji="1" lang="ja-JP" altLang="en-US"/>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25</a:t>
            </a:fld>
            <a:endParaRPr kumimoji="1" lang="ja-JP" altLang="en-US"/>
          </a:p>
        </p:txBody>
      </p:sp>
    </p:spTree>
    <p:extLst>
      <p:ext uri="{BB962C8B-B14F-4D97-AF65-F5344CB8AC3E}">
        <p14:creationId xmlns:p14="http://schemas.microsoft.com/office/powerpoint/2010/main" val="28795781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論理エラーの実例として</a:t>
            </a:r>
            <a:r>
              <a:rPr kumimoji="1" lang="en-US" altLang="ja-JP" dirty="0"/>
              <a:t>, 2</a:t>
            </a:r>
            <a:r>
              <a:rPr kumimoji="1" lang="ja-JP" altLang="en-US"/>
              <a:t>つの値を入力して最大値を出力するプログラムを考えます</a:t>
            </a:r>
            <a:r>
              <a:rPr kumimoji="1" lang="en-US" altLang="ja-JP" dirty="0"/>
              <a:t>.</a:t>
            </a:r>
          </a:p>
          <a:p>
            <a:endParaRPr kumimoji="1" lang="en-US" altLang="ja-JP" dirty="0"/>
          </a:p>
          <a:p>
            <a:pPr algn="l">
              <a:lnSpc>
                <a:spcPts val="2700"/>
              </a:lnSpc>
            </a:pPr>
            <a:r>
              <a:rPr kumimoji="1" lang="ja-JP" altLang="en-US"/>
              <a:t>デバッグ前である左のプログラムは</a:t>
            </a:r>
            <a:r>
              <a:rPr kumimoji="1" lang="en-US" altLang="ja-JP" dirty="0"/>
              <a:t>, </a:t>
            </a:r>
            <a:r>
              <a:rPr lang="en-US" altLang="ja-JP" sz="1200" dirty="0">
                <a:latin typeface="Meiryo" panose="020B0604030504040204" pitchFamily="34" charset="-128"/>
                <a:ea typeface="Meiryo" panose="020B0604030504040204" pitchFamily="34" charset="-128"/>
              </a:rPr>
              <a:t>2</a:t>
            </a:r>
            <a:r>
              <a:rPr lang="ja-JP" altLang="en-US" sz="1200">
                <a:latin typeface="Meiryo" panose="020B0604030504040204" pitchFamily="34" charset="-128"/>
                <a:ea typeface="Meiryo" panose="020B0604030504040204" pitchFamily="34" charset="-128"/>
              </a:rPr>
              <a:t>つの入力値（</a:t>
            </a:r>
            <a:r>
              <a:rPr lang="en-US" altLang="ja-JP" sz="1200" dirty="0">
                <a:latin typeface="Meiryo" panose="020B0604030504040204" pitchFamily="34" charset="-128"/>
                <a:ea typeface="Meiryo" panose="020B0604030504040204" pitchFamily="34" charset="-128"/>
              </a:rPr>
              <a:t>a </a:t>
            </a:r>
            <a:r>
              <a:rPr lang="ja-JP" altLang="en-US" sz="1200">
                <a:latin typeface="Meiryo" panose="020B0604030504040204" pitchFamily="34" charset="-128"/>
                <a:ea typeface="Meiryo" panose="020B0604030504040204" pitchFamily="34" charset="-128"/>
              </a:rPr>
              <a:t>と</a:t>
            </a:r>
            <a:r>
              <a:rPr lang="en-US" altLang="ja-JP" sz="1200" dirty="0">
                <a:latin typeface="Meiryo" panose="020B0604030504040204" pitchFamily="34" charset="-128"/>
                <a:ea typeface="Meiryo" panose="020B0604030504040204" pitchFamily="34" charset="-128"/>
              </a:rPr>
              <a:t> b</a:t>
            </a:r>
            <a:r>
              <a:rPr lang="ja-JP" altLang="en-US" sz="1200">
                <a:latin typeface="Meiryo" panose="020B0604030504040204" pitchFamily="34" charset="-128"/>
                <a:ea typeface="Meiryo" panose="020B0604030504040204" pitchFamily="34" charset="-128"/>
              </a:rPr>
              <a:t>）が等しい時に出力が出なくなるため欠陥があります。</a:t>
            </a:r>
            <a:endParaRPr lang="en-US" altLang="ja-JP" sz="1200" dirty="0">
              <a:latin typeface="Meiryo" panose="020B0604030504040204" pitchFamily="34" charset="-128"/>
              <a:ea typeface="Meiryo" panose="020B0604030504040204" pitchFamily="34" charset="-128"/>
            </a:endParaRPr>
          </a:p>
          <a:p>
            <a:pPr algn="l">
              <a:lnSpc>
                <a:spcPts val="2700"/>
              </a:lnSpc>
            </a:pPr>
            <a:endParaRPr lang="en-US" altLang="ja-JP" sz="1200" dirty="0">
              <a:latin typeface="Meiryo" panose="020B0604030504040204" pitchFamily="34" charset="-128"/>
              <a:ea typeface="Meiryo" panose="020B0604030504040204" pitchFamily="34" charset="-128"/>
            </a:endParaRPr>
          </a:p>
          <a:p>
            <a:pPr algn="l">
              <a:lnSpc>
                <a:spcPts val="2700"/>
              </a:lnSpc>
            </a:pPr>
            <a:r>
              <a:rPr lang="ja-JP" altLang="en-US" sz="1200">
                <a:latin typeface="Meiryo" panose="020B0604030504040204" pitchFamily="34" charset="-128"/>
                <a:ea typeface="Meiryo" panose="020B0604030504040204" pitchFamily="34" charset="-128"/>
              </a:rPr>
              <a:t>この欠陥はコンパイルエラーのように、開発環境では検知されないため</a:t>
            </a:r>
            <a:r>
              <a:rPr lang="ja-JP" altLang="en-US" sz="1200">
                <a:solidFill>
                  <a:srgbClr val="629299"/>
                </a:solidFill>
                <a:latin typeface="Meiryo" panose="020B0604030504040204" pitchFamily="34" charset="-128"/>
                <a:ea typeface="Meiryo" panose="020B0604030504040204" pitchFamily="34" charset="-128"/>
              </a:rPr>
              <a:t>論理エラー</a:t>
            </a:r>
            <a:r>
              <a:rPr lang="ja-JP" altLang="en-US" sz="1200">
                <a:latin typeface="Meiryo" panose="020B0604030504040204" pitchFamily="34" charset="-128"/>
                <a:ea typeface="Meiryo" panose="020B0604030504040204" pitchFamily="34" charset="-128"/>
              </a:rPr>
              <a:t>と区分される。</a:t>
            </a:r>
            <a:endParaRPr lang="en-US" altLang="ja-JP" sz="1200" dirty="0">
              <a:latin typeface="Meiryo" panose="020B0604030504040204" pitchFamily="34" charset="-128"/>
              <a:ea typeface="Meiryo" panose="020B0604030504040204" pitchFamily="34" charset="-128"/>
            </a:endParaRPr>
          </a:p>
          <a:p>
            <a:endParaRPr kumimoji="1" lang="ja-JP" altLang="en-US"/>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26</a:t>
            </a:fld>
            <a:endParaRPr kumimoji="1" lang="ja-JP" altLang="en-US"/>
          </a:p>
        </p:txBody>
      </p:sp>
    </p:spTree>
    <p:extLst>
      <p:ext uri="{BB962C8B-B14F-4D97-AF65-F5344CB8AC3E}">
        <p14:creationId xmlns:p14="http://schemas.microsoft.com/office/powerpoint/2010/main" val="2787621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effectLst/>
                <a:latin typeface="Helvetica Neue" panose="02000503000000020004" pitchFamily="2" charset="0"/>
              </a:rPr>
              <a:t>研究背景です。</a:t>
            </a:r>
            <a:endParaRPr lang="en-US" altLang="ja-JP" dirty="0">
              <a:effectLst/>
              <a:latin typeface="Helvetica Neue" panose="02000503000000020004" pitchFamily="2" charset="0"/>
            </a:endParaRPr>
          </a:p>
          <a:p>
            <a:r>
              <a:rPr lang="ja-JP" altLang="en-US">
                <a:effectLst/>
                <a:latin typeface="Helvetica Neue" panose="02000503000000020004" pitchFamily="2" charset="0"/>
              </a:rPr>
              <a:t>プログラミング演習授業中</a:t>
            </a:r>
            <a:r>
              <a:rPr lang="en-US" altLang="ja-JP" dirty="0">
                <a:effectLst/>
                <a:latin typeface="Helvetica Neue" panose="02000503000000020004" pitchFamily="2" charset="0"/>
              </a:rPr>
              <a:t>, </a:t>
            </a:r>
            <a:endParaRPr lang="ja-JP" altLang="en-US">
              <a:effectLst/>
              <a:latin typeface="Helvetica Neue" panose="02000503000000020004" pitchFamily="2" charset="0"/>
            </a:endParaRPr>
          </a:p>
          <a:p>
            <a:r>
              <a:rPr kumimoji="1" lang="ja-JP" altLang="en-US"/>
              <a:t>学習者は、エラーに直面しますが、その中でも論理エラーと呼ばれるロジック構成面でのエラーはコンパイルエラーに表出しないため</a:t>
            </a:r>
            <a:r>
              <a:rPr kumimoji="1" lang="en-US" altLang="ja-JP" dirty="0"/>
              <a:t>, </a:t>
            </a:r>
            <a:r>
              <a:rPr kumimoji="1" lang="ja-JP" altLang="en-US"/>
              <a:t>自身で原因を探して修正を行う必要があります。</a:t>
            </a:r>
            <a:endParaRPr kumimoji="1" lang="en-US" altLang="ja-JP" dirty="0"/>
          </a:p>
          <a:p>
            <a:r>
              <a:rPr kumimoji="1" lang="ja-JP" altLang="en-US"/>
              <a:t>そのため</a:t>
            </a:r>
            <a:r>
              <a:rPr kumimoji="1" lang="en-US" altLang="ja-JP" dirty="0"/>
              <a:t>, </a:t>
            </a:r>
            <a:r>
              <a:rPr kumimoji="1" lang="ja-JP" altLang="en-US"/>
              <a:t>学習者のデバック対応の際、教授者は論理エラーを解決することが困難であるという問題点があります。</a:t>
            </a:r>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3</a:t>
            </a:fld>
            <a:endParaRPr kumimoji="1" lang="ja-JP" altLang="en-US"/>
          </a:p>
        </p:txBody>
      </p:sp>
    </p:spTree>
    <p:extLst>
      <p:ext uri="{BB962C8B-B14F-4D97-AF65-F5344CB8AC3E}">
        <p14:creationId xmlns:p14="http://schemas.microsoft.com/office/powerpoint/2010/main" val="3301988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また、学習者の取り組む課題の解法は一つとは限らず、学習者ごとに解法が異なります。</a:t>
            </a:r>
            <a:endParaRPr kumimoji="1" lang="en-US" altLang="ja-JP" dirty="0"/>
          </a:p>
          <a:p>
            <a:endParaRPr kumimoji="1" lang="en-US" altLang="ja-JP" dirty="0"/>
          </a:p>
          <a:p>
            <a:r>
              <a:rPr kumimoji="1" lang="ja-JP" altLang="en-US"/>
              <a:t>そのため、論理エラーの推定を行うためには、学習者ごとに異なる解法を考慮した上で、支援する必要があります。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4</a:t>
            </a:fld>
            <a:endParaRPr kumimoji="1" lang="ja-JP" altLang="en-US"/>
          </a:p>
        </p:txBody>
      </p:sp>
    </p:spTree>
    <p:extLst>
      <p:ext uri="{BB962C8B-B14F-4D97-AF65-F5344CB8AC3E}">
        <p14:creationId xmlns:p14="http://schemas.microsoft.com/office/powerpoint/2010/main" val="1093329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これまでにも、学習状況推定に関する先行研究がなされています。</a:t>
            </a:r>
            <a:endParaRPr kumimoji="1" lang="en-US" altLang="ja-JP" dirty="0"/>
          </a:p>
          <a:p>
            <a:endParaRPr kumimoji="1" lang="en-US" altLang="ja-JP" dirty="0"/>
          </a:p>
          <a:p>
            <a:r>
              <a:rPr kumimoji="1" lang="ja-JP" altLang="en-US"/>
              <a:t>川口の研究では、学習者のソースコードの編集履歴に基づいた学習状況の推定を行いました。</a:t>
            </a:r>
            <a:endParaRPr kumimoji="1" lang="en-US" altLang="ja-JP" dirty="0"/>
          </a:p>
          <a:p>
            <a:r>
              <a:rPr kumimoji="1" lang="ja-JP" altLang="en-US"/>
              <a:t>しかしこの研究は、トークンの書き換え情報をもとに論理エラーを推定しており、学習者の解法は考慮されていません。</a:t>
            </a:r>
            <a:endParaRPr kumimoji="1" lang="en-US" altLang="ja-JP" dirty="0"/>
          </a:p>
          <a:p>
            <a:endParaRPr kumimoji="1" lang="en-US" altLang="ja-JP" dirty="0"/>
          </a:p>
          <a:p>
            <a:endParaRPr kumimoji="1" lang="en-US" altLang="ja-JP" dirty="0"/>
          </a:p>
          <a:p>
            <a:r>
              <a:rPr kumimoji="1" lang="ja-JP" altLang="en-US"/>
              <a:t>このように、学習状況推定に関する先行研究がなされていますが、学習者の解法を考慮した推定は未だ行われていません。</a:t>
            </a:r>
            <a:endParaRPr kumimoji="1" lang="en-US" altLang="ja-JP" dirty="0"/>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5</a:t>
            </a:fld>
            <a:endParaRPr kumimoji="1" lang="ja-JP" altLang="en-US"/>
          </a:p>
        </p:txBody>
      </p:sp>
    </p:spTree>
    <p:extLst>
      <p:ext uri="{BB962C8B-B14F-4D97-AF65-F5344CB8AC3E}">
        <p14:creationId xmlns:p14="http://schemas.microsoft.com/office/powerpoint/2010/main" val="1735130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そのため、論理エラーを推定する際に学習者ごとに異なる解法を考慮した支援を行うことが必要とされています。</a:t>
            </a:r>
            <a:endParaRPr kumimoji="1" lang="en-US" altLang="ja-JP" dirty="0"/>
          </a:p>
          <a:p>
            <a:endParaRPr kumimoji="1" lang="en-US" altLang="ja-JP" dirty="0"/>
          </a:p>
          <a:p>
            <a:r>
              <a:rPr kumimoji="1" lang="ja-JP" altLang="en-US"/>
              <a:t>これを踏まえて、本研究の目的を、</a:t>
            </a:r>
            <a:endParaRPr kumimoji="1" lang="en-US" altLang="ja-JP" dirty="0"/>
          </a:p>
          <a:p>
            <a:r>
              <a:rPr kumimoji="1" lang="ja-JP" altLang="en-US"/>
              <a:t>「解法を考慮した上で、学習者が現在起こしている論理エラーを推定し、教授者に提示することで適応的な支援を可能にすること。」</a:t>
            </a:r>
            <a:endParaRPr kumimoji="1" lang="en-US" altLang="ja-JP" dirty="0"/>
          </a:p>
          <a:p>
            <a:r>
              <a:rPr kumimoji="1" lang="ja-JP" altLang="en-US"/>
              <a:t>とします。</a:t>
            </a:r>
            <a:endParaRPr kumimoji="1" lang="en-US" altLang="ja-JP" dirty="0"/>
          </a:p>
          <a:p>
            <a:endParaRPr kumimoji="1" lang="en-US" altLang="ja-JP" dirty="0"/>
          </a:p>
          <a:p>
            <a:r>
              <a:rPr kumimoji="1" lang="ja-JP" altLang="en-US"/>
              <a:t>本研究では特に、解法が表現されていると考えられるプログラムの構造に着目します。</a:t>
            </a:r>
            <a:endParaRPr kumimoji="1" lang="en-US" altLang="ja-JP" dirty="0"/>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6</a:t>
            </a:fld>
            <a:endParaRPr kumimoji="1" lang="ja-JP" altLang="en-US"/>
          </a:p>
        </p:txBody>
      </p:sp>
    </p:spTree>
    <p:extLst>
      <p:ext uri="{BB962C8B-B14F-4D97-AF65-F5344CB8AC3E}">
        <p14:creationId xmlns:p14="http://schemas.microsoft.com/office/powerpoint/2010/main" val="13630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本研究の目的を解決させるために、</a:t>
            </a:r>
            <a:endParaRPr kumimoji="1" lang="en-US" altLang="ja-JP" dirty="0"/>
          </a:p>
          <a:p>
            <a:r>
              <a:rPr kumimoji="1" lang="ja-JP" altLang="en-US"/>
              <a:t>私は、学習者の解法がプログラムの構造に表現されていることを仮定して、</a:t>
            </a:r>
            <a:endParaRPr kumimoji="1" lang="en-US" altLang="ja-JP" dirty="0"/>
          </a:p>
          <a:p>
            <a:endParaRPr kumimoji="1" lang="en-US" altLang="ja-JP" dirty="0"/>
          </a:p>
          <a:p>
            <a:r>
              <a:rPr kumimoji="1" lang="ja-JP" altLang="en-US"/>
              <a:t>プログラムの構造に着目したソースコードのクラスタリングを行い、解法別に分類し、またその中で論理エラーが分類できると予想を立てました。</a:t>
            </a:r>
            <a:endParaRPr kumimoji="1" lang="en-US" altLang="ja-JP" dirty="0"/>
          </a:p>
          <a:p>
            <a:endParaRPr kumimoji="1" lang="en-US" altLang="ja-JP" dirty="0"/>
          </a:p>
          <a:p>
            <a:r>
              <a:rPr kumimoji="1" lang="ja-JP" altLang="en-US"/>
              <a:t>これを本研究の目的達成のためのアプローチとして採用します。（</a:t>
            </a:r>
            <a:r>
              <a:rPr kumimoji="1" lang="en-US" altLang="ja-JP" dirty="0"/>
              <a:t>2</a:t>
            </a:r>
            <a:r>
              <a:rPr kumimoji="1" lang="ja-JP" altLang="en-US"/>
              <a:t>：</a:t>
            </a:r>
            <a:r>
              <a:rPr kumimoji="1" lang="en-US" altLang="ja-JP" dirty="0"/>
              <a:t>10</a:t>
            </a:r>
            <a:r>
              <a:rPr kumimoji="1" lang="ja-JP" altLang="en-US"/>
              <a:t>）</a:t>
            </a:r>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7</a:t>
            </a:fld>
            <a:endParaRPr kumimoji="1" lang="ja-JP" altLang="en-US"/>
          </a:p>
        </p:txBody>
      </p:sp>
    </p:spTree>
    <p:extLst>
      <p:ext uri="{BB962C8B-B14F-4D97-AF65-F5344CB8AC3E}">
        <p14:creationId xmlns:p14="http://schemas.microsoft.com/office/powerpoint/2010/main" val="2051728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次に研究内容です。</a:t>
            </a:r>
          </a:p>
        </p:txBody>
      </p:sp>
      <p:sp>
        <p:nvSpPr>
          <p:cNvPr id="4" name="スライド番号プレースホルダー 3"/>
          <p:cNvSpPr>
            <a:spLocks noGrp="1"/>
          </p:cNvSpPr>
          <p:nvPr>
            <p:ph type="sldNum" sz="quarter" idx="5"/>
          </p:nvPr>
        </p:nvSpPr>
        <p:spPr/>
        <p:txBody>
          <a:bodyPr/>
          <a:lstStyle/>
          <a:p>
            <a:fld id="{7CF239BC-1B57-9B45-95DE-B5180934F5C8}" type="slidenum">
              <a:rPr kumimoji="1" lang="ja-JP" altLang="en-US" smtClean="0"/>
              <a:t>8</a:t>
            </a:fld>
            <a:endParaRPr kumimoji="1" lang="ja-JP" altLang="en-US"/>
          </a:p>
        </p:txBody>
      </p:sp>
    </p:spTree>
    <p:extLst>
      <p:ext uri="{BB962C8B-B14F-4D97-AF65-F5344CB8AC3E}">
        <p14:creationId xmlns:p14="http://schemas.microsoft.com/office/powerpoint/2010/main" val="3353605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研究手法の概要について説明します。</a:t>
            </a:r>
            <a:endParaRPr kumimoji="1" lang="en-US" altLang="ja-JP" dirty="0"/>
          </a:p>
          <a:p>
            <a:endParaRPr kumimoji="1" lang="en-US" altLang="ja-JP" dirty="0"/>
          </a:p>
          <a:p>
            <a:r>
              <a:rPr kumimoji="1" lang="en-US" altLang="ja-JP" dirty="0"/>
              <a:t>①</a:t>
            </a:r>
            <a:r>
              <a:rPr kumimoji="1" lang="ja-JP" altLang="en-US"/>
              <a:t>まず、学習者の論理エラーを含むソースコードの収集を行います。</a:t>
            </a:r>
            <a:endParaRPr kumimoji="1" lang="en-US" altLang="ja-JP" dirty="0"/>
          </a:p>
          <a:p>
            <a:r>
              <a:rPr kumimoji="1" lang="ja-JP" altLang="en-US"/>
              <a:t>今回は、コンパイルは通っている一方で、提出条件を満たしていないソースコードを論理エラーが起きているソースコードとみなしました。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9</a:t>
            </a:fld>
            <a:endParaRPr kumimoji="1" lang="ja-JP" altLang="en-US"/>
          </a:p>
        </p:txBody>
      </p:sp>
    </p:spTree>
    <p:extLst>
      <p:ext uri="{BB962C8B-B14F-4D97-AF65-F5344CB8AC3E}">
        <p14:creationId xmlns:p14="http://schemas.microsoft.com/office/powerpoint/2010/main" val="906457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0761DF-45B1-74BB-80CF-898E8BD0B0E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3343486-A973-69AA-DC46-071B5257BD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09329E5-3C10-35BF-4FF0-F72A835BBF4F}"/>
              </a:ext>
            </a:extLst>
          </p:cNvPr>
          <p:cNvSpPr>
            <a:spLocks noGrp="1"/>
          </p:cNvSpPr>
          <p:nvPr>
            <p:ph type="dt" sz="half" idx="10"/>
          </p:nvPr>
        </p:nvSpPr>
        <p:spPr/>
        <p:txBody>
          <a:bodyPr/>
          <a:lstStyle/>
          <a:p>
            <a:r>
              <a:rPr kumimoji="1" lang="en-US" altLang="ja-JP"/>
              <a:t>2023/04/13</a:t>
            </a:r>
            <a:endParaRPr kumimoji="1" lang="ja-JP" altLang="en-US"/>
          </a:p>
        </p:txBody>
      </p:sp>
      <p:sp>
        <p:nvSpPr>
          <p:cNvPr id="5" name="フッター プレースホルダー 4">
            <a:extLst>
              <a:ext uri="{FF2B5EF4-FFF2-40B4-BE49-F238E27FC236}">
                <a16:creationId xmlns:a16="http://schemas.microsoft.com/office/drawing/2014/main" id="{74CD5543-1765-4279-8369-C6BACF3CCB95}"/>
              </a:ext>
            </a:extLst>
          </p:cNvPr>
          <p:cNvSpPr>
            <a:spLocks noGrp="1"/>
          </p:cNvSpPr>
          <p:nvPr>
            <p:ph type="ftr" sz="quarter" idx="11"/>
          </p:nvPr>
        </p:nvSpPr>
        <p:spPr/>
        <p:txBody>
          <a:bodyPr/>
          <a:lstStyle/>
          <a:p>
            <a:r>
              <a:rPr kumimoji="1" lang="ja-JP" altLang="en-US"/>
              <a:t>福島大学・東京学芸大学　合同中間発表会</a:t>
            </a:r>
          </a:p>
        </p:txBody>
      </p:sp>
      <p:sp>
        <p:nvSpPr>
          <p:cNvPr id="6" name="スライド番号プレースホルダー 5">
            <a:extLst>
              <a:ext uri="{FF2B5EF4-FFF2-40B4-BE49-F238E27FC236}">
                <a16:creationId xmlns:a16="http://schemas.microsoft.com/office/drawing/2014/main" id="{9662F65F-3BED-61B7-F49F-87B7FB474257}"/>
              </a:ext>
            </a:extLst>
          </p:cNvPr>
          <p:cNvSpPr>
            <a:spLocks noGrp="1"/>
          </p:cNvSpPr>
          <p:nvPr>
            <p:ph type="sldNum" sz="quarter" idx="12"/>
          </p:nvPr>
        </p:nvSpPr>
        <p:spPr/>
        <p:txBody>
          <a:body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70935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C997B3-F692-DAFD-62E0-1265B9C5B75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09D2DE2-0F00-7ED4-B0D0-2A713AF425A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7A8D55B-A2AC-D6D4-4B41-FBB282186743}"/>
              </a:ext>
            </a:extLst>
          </p:cNvPr>
          <p:cNvSpPr>
            <a:spLocks noGrp="1"/>
          </p:cNvSpPr>
          <p:nvPr>
            <p:ph type="dt" sz="half" idx="10"/>
          </p:nvPr>
        </p:nvSpPr>
        <p:spPr/>
        <p:txBody>
          <a:bodyPr/>
          <a:lstStyle/>
          <a:p>
            <a:r>
              <a:rPr kumimoji="1" lang="en-US" altLang="ja-JP"/>
              <a:t>2023/04/13</a:t>
            </a:r>
            <a:endParaRPr kumimoji="1" lang="ja-JP" altLang="en-US"/>
          </a:p>
        </p:txBody>
      </p:sp>
      <p:sp>
        <p:nvSpPr>
          <p:cNvPr id="5" name="フッター プレースホルダー 4">
            <a:extLst>
              <a:ext uri="{FF2B5EF4-FFF2-40B4-BE49-F238E27FC236}">
                <a16:creationId xmlns:a16="http://schemas.microsoft.com/office/drawing/2014/main" id="{8E6402D9-AE02-14F4-9786-39E4C3001EA2}"/>
              </a:ext>
            </a:extLst>
          </p:cNvPr>
          <p:cNvSpPr>
            <a:spLocks noGrp="1"/>
          </p:cNvSpPr>
          <p:nvPr>
            <p:ph type="ftr" sz="quarter" idx="11"/>
          </p:nvPr>
        </p:nvSpPr>
        <p:spPr/>
        <p:txBody>
          <a:bodyPr/>
          <a:lstStyle/>
          <a:p>
            <a:r>
              <a:rPr kumimoji="1" lang="ja-JP" altLang="en-US"/>
              <a:t>福島大学・東京学芸大学　合同中間発表会</a:t>
            </a:r>
          </a:p>
        </p:txBody>
      </p:sp>
      <p:sp>
        <p:nvSpPr>
          <p:cNvPr id="6" name="スライド番号プレースホルダー 5">
            <a:extLst>
              <a:ext uri="{FF2B5EF4-FFF2-40B4-BE49-F238E27FC236}">
                <a16:creationId xmlns:a16="http://schemas.microsoft.com/office/drawing/2014/main" id="{05E121EE-C16E-43B8-7D55-9E3C04D2AC70}"/>
              </a:ext>
            </a:extLst>
          </p:cNvPr>
          <p:cNvSpPr>
            <a:spLocks noGrp="1"/>
          </p:cNvSpPr>
          <p:nvPr>
            <p:ph type="sldNum" sz="quarter" idx="12"/>
          </p:nvPr>
        </p:nvSpPr>
        <p:spPr/>
        <p:txBody>
          <a:body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159499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32F480E-F719-A97C-AB0D-5B0F710405F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6B49DB5-423C-E816-6447-5828428DE5E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FC0BFC-535A-7B62-2501-E4F831800E40}"/>
              </a:ext>
            </a:extLst>
          </p:cNvPr>
          <p:cNvSpPr>
            <a:spLocks noGrp="1"/>
          </p:cNvSpPr>
          <p:nvPr>
            <p:ph type="dt" sz="half" idx="10"/>
          </p:nvPr>
        </p:nvSpPr>
        <p:spPr/>
        <p:txBody>
          <a:bodyPr/>
          <a:lstStyle/>
          <a:p>
            <a:r>
              <a:rPr kumimoji="1" lang="en-US" altLang="ja-JP"/>
              <a:t>2023/04/13</a:t>
            </a:r>
            <a:endParaRPr kumimoji="1" lang="ja-JP" altLang="en-US"/>
          </a:p>
        </p:txBody>
      </p:sp>
      <p:sp>
        <p:nvSpPr>
          <p:cNvPr id="5" name="フッター プレースホルダー 4">
            <a:extLst>
              <a:ext uri="{FF2B5EF4-FFF2-40B4-BE49-F238E27FC236}">
                <a16:creationId xmlns:a16="http://schemas.microsoft.com/office/drawing/2014/main" id="{ED7433C5-B87B-5653-D71F-7F8E6A960758}"/>
              </a:ext>
            </a:extLst>
          </p:cNvPr>
          <p:cNvSpPr>
            <a:spLocks noGrp="1"/>
          </p:cNvSpPr>
          <p:nvPr>
            <p:ph type="ftr" sz="quarter" idx="11"/>
          </p:nvPr>
        </p:nvSpPr>
        <p:spPr/>
        <p:txBody>
          <a:bodyPr/>
          <a:lstStyle/>
          <a:p>
            <a:r>
              <a:rPr kumimoji="1" lang="ja-JP" altLang="en-US"/>
              <a:t>福島大学・東京学芸大学　合同中間発表会</a:t>
            </a:r>
          </a:p>
        </p:txBody>
      </p:sp>
      <p:sp>
        <p:nvSpPr>
          <p:cNvPr id="6" name="スライド番号プレースホルダー 5">
            <a:extLst>
              <a:ext uri="{FF2B5EF4-FFF2-40B4-BE49-F238E27FC236}">
                <a16:creationId xmlns:a16="http://schemas.microsoft.com/office/drawing/2014/main" id="{C17EED42-FC7F-2DDB-C649-CDA40AF6DF22}"/>
              </a:ext>
            </a:extLst>
          </p:cNvPr>
          <p:cNvSpPr>
            <a:spLocks noGrp="1"/>
          </p:cNvSpPr>
          <p:nvPr>
            <p:ph type="sldNum" sz="quarter" idx="12"/>
          </p:nvPr>
        </p:nvSpPr>
        <p:spPr/>
        <p:txBody>
          <a:body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4042144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8B02CC-8138-DD1E-D0DA-597BB3E4979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66150B8-E7BD-63F0-A664-EC11A9FDE0E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BAF0442-6C04-4097-8273-91887065EDD3}"/>
              </a:ext>
            </a:extLst>
          </p:cNvPr>
          <p:cNvSpPr>
            <a:spLocks noGrp="1"/>
          </p:cNvSpPr>
          <p:nvPr>
            <p:ph type="dt" sz="half" idx="10"/>
          </p:nvPr>
        </p:nvSpPr>
        <p:spPr/>
        <p:txBody>
          <a:bodyPr/>
          <a:lstStyle/>
          <a:p>
            <a:r>
              <a:rPr kumimoji="1" lang="en-US" altLang="ja-JP"/>
              <a:t>2023/04/13</a:t>
            </a:r>
            <a:endParaRPr kumimoji="1" lang="ja-JP" altLang="en-US"/>
          </a:p>
        </p:txBody>
      </p:sp>
      <p:sp>
        <p:nvSpPr>
          <p:cNvPr id="5" name="フッター プレースホルダー 4">
            <a:extLst>
              <a:ext uri="{FF2B5EF4-FFF2-40B4-BE49-F238E27FC236}">
                <a16:creationId xmlns:a16="http://schemas.microsoft.com/office/drawing/2014/main" id="{F437193E-8C15-39CF-54AA-7F3112C3BEE7}"/>
              </a:ext>
            </a:extLst>
          </p:cNvPr>
          <p:cNvSpPr>
            <a:spLocks noGrp="1"/>
          </p:cNvSpPr>
          <p:nvPr>
            <p:ph type="ftr" sz="quarter" idx="11"/>
          </p:nvPr>
        </p:nvSpPr>
        <p:spPr/>
        <p:txBody>
          <a:bodyPr/>
          <a:lstStyle/>
          <a:p>
            <a:r>
              <a:rPr kumimoji="1" lang="ja-JP" altLang="en-US"/>
              <a:t>福島大学・東京学芸大学　合同中間発表会</a:t>
            </a:r>
          </a:p>
        </p:txBody>
      </p:sp>
      <p:sp>
        <p:nvSpPr>
          <p:cNvPr id="6" name="スライド番号プレースホルダー 5">
            <a:extLst>
              <a:ext uri="{FF2B5EF4-FFF2-40B4-BE49-F238E27FC236}">
                <a16:creationId xmlns:a16="http://schemas.microsoft.com/office/drawing/2014/main" id="{4F1BE026-7AEA-567D-5CCB-C1644D315911}"/>
              </a:ext>
            </a:extLst>
          </p:cNvPr>
          <p:cNvSpPr>
            <a:spLocks noGrp="1"/>
          </p:cNvSpPr>
          <p:nvPr>
            <p:ph type="sldNum" sz="quarter" idx="12"/>
          </p:nvPr>
        </p:nvSpPr>
        <p:spPr/>
        <p:txBody>
          <a:body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2463062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9546D6-B99C-6EC9-09B6-77A0516A5EB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F9C589-2C6B-F4F1-CF49-E3DDD92E57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80B85C3-FBDD-E0F5-1597-BD3D4C9F7230}"/>
              </a:ext>
            </a:extLst>
          </p:cNvPr>
          <p:cNvSpPr>
            <a:spLocks noGrp="1"/>
          </p:cNvSpPr>
          <p:nvPr>
            <p:ph type="dt" sz="half" idx="10"/>
          </p:nvPr>
        </p:nvSpPr>
        <p:spPr/>
        <p:txBody>
          <a:bodyPr/>
          <a:lstStyle/>
          <a:p>
            <a:r>
              <a:rPr kumimoji="1" lang="en-US" altLang="ja-JP"/>
              <a:t>2023/04/13</a:t>
            </a:r>
            <a:endParaRPr kumimoji="1" lang="ja-JP" altLang="en-US"/>
          </a:p>
        </p:txBody>
      </p:sp>
      <p:sp>
        <p:nvSpPr>
          <p:cNvPr id="5" name="フッター プレースホルダー 4">
            <a:extLst>
              <a:ext uri="{FF2B5EF4-FFF2-40B4-BE49-F238E27FC236}">
                <a16:creationId xmlns:a16="http://schemas.microsoft.com/office/drawing/2014/main" id="{A0E20261-DAB5-04C8-4E20-9569EF8B0A99}"/>
              </a:ext>
            </a:extLst>
          </p:cNvPr>
          <p:cNvSpPr>
            <a:spLocks noGrp="1"/>
          </p:cNvSpPr>
          <p:nvPr>
            <p:ph type="ftr" sz="quarter" idx="11"/>
          </p:nvPr>
        </p:nvSpPr>
        <p:spPr/>
        <p:txBody>
          <a:bodyPr/>
          <a:lstStyle/>
          <a:p>
            <a:r>
              <a:rPr kumimoji="1" lang="ja-JP" altLang="en-US"/>
              <a:t>福島大学・東京学芸大学　合同中間発表会</a:t>
            </a:r>
          </a:p>
        </p:txBody>
      </p:sp>
      <p:sp>
        <p:nvSpPr>
          <p:cNvPr id="6" name="スライド番号プレースホルダー 5">
            <a:extLst>
              <a:ext uri="{FF2B5EF4-FFF2-40B4-BE49-F238E27FC236}">
                <a16:creationId xmlns:a16="http://schemas.microsoft.com/office/drawing/2014/main" id="{2D2ADCDE-921A-E4E5-F27A-902038BBAA2C}"/>
              </a:ext>
            </a:extLst>
          </p:cNvPr>
          <p:cNvSpPr>
            <a:spLocks noGrp="1"/>
          </p:cNvSpPr>
          <p:nvPr>
            <p:ph type="sldNum" sz="quarter" idx="12"/>
          </p:nvPr>
        </p:nvSpPr>
        <p:spPr/>
        <p:txBody>
          <a:body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2544134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C2DACD-84F8-D5B0-BAEE-7A1D9D66A61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7B99BA-BE9A-E49D-753B-A2743E41AB0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3FA420B-B0C7-CBCD-2797-1C5008D14C6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37FBCFD-CF00-66CE-F4D4-7817E5894FBE}"/>
              </a:ext>
            </a:extLst>
          </p:cNvPr>
          <p:cNvSpPr>
            <a:spLocks noGrp="1"/>
          </p:cNvSpPr>
          <p:nvPr>
            <p:ph type="dt" sz="half" idx="10"/>
          </p:nvPr>
        </p:nvSpPr>
        <p:spPr/>
        <p:txBody>
          <a:bodyPr/>
          <a:lstStyle/>
          <a:p>
            <a:r>
              <a:rPr kumimoji="1" lang="en-US" altLang="ja-JP"/>
              <a:t>2023/04/13</a:t>
            </a:r>
            <a:endParaRPr kumimoji="1" lang="ja-JP" altLang="en-US"/>
          </a:p>
        </p:txBody>
      </p:sp>
      <p:sp>
        <p:nvSpPr>
          <p:cNvPr id="6" name="フッター プレースホルダー 5">
            <a:extLst>
              <a:ext uri="{FF2B5EF4-FFF2-40B4-BE49-F238E27FC236}">
                <a16:creationId xmlns:a16="http://schemas.microsoft.com/office/drawing/2014/main" id="{ACE9B6EA-AED7-F3A7-15A6-201F819E1AB1}"/>
              </a:ext>
            </a:extLst>
          </p:cNvPr>
          <p:cNvSpPr>
            <a:spLocks noGrp="1"/>
          </p:cNvSpPr>
          <p:nvPr>
            <p:ph type="ftr" sz="quarter" idx="11"/>
          </p:nvPr>
        </p:nvSpPr>
        <p:spPr/>
        <p:txBody>
          <a:bodyPr/>
          <a:lstStyle/>
          <a:p>
            <a:r>
              <a:rPr kumimoji="1" lang="ja-JP" altLang="en-US"/>
              <a:t>福島大学・東京学芸大学　合同中間発表会</a:t>
            </a:r>
          </a:p>
        </p:txBody>
      </p:sp>
      <p:sp>
        <p:nvSpPr>
          <p:cNvPr id="7" name="スライド番号プレースホルダー 6">
            <a:extLst>
              <a:ext uri="{FF2B5EF4-FFF2-40B4-BE49-F238E27FC236}">
                <a16:creationId xmlns:a16="http://schemas.microsoft.com/office/drawing/2014/main" id="{58560F32-4172-ECC7-34EB-BC2A4A10DB3A}"/>
              </a:ext>
            </a:extLst>
          </p:cNvPr>
          <p:cNvSpPr>
            <a:spLocks noGrp="1"/>
          </p:cNvSpPr>
          <p:nvPr>
            <p:ph type="sldNum" sz="quarter" idx="12"/>
          </p:nvPr>
        </p:nvSpPr>
        <p:spPr/>
        <p:txBody>
          <a:body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3345294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30FA64-7C9D-8F51-FC57-C007696A72D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BF46DD6-900B-EA37-FB20-600569BC96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00E74EA-C208-A3B5-76B9-5D22F339910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91F72F8-DC01-3D21-427A-F22A060F0D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511B110-B62B-9D59-86F3-3672F3ED4DA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A1719B4-C5CA-EEB3-7E26-205A7286193E}"/>
              </a:ext>
            </a:extLst>
          </p:cNvPr>
          <p:cNvSpPr>
            <a:spLocks noGrp="1"/>
          </p:cNvSpPr>
          <p:nvPr>
            <p:ph type="dt" sz="half" idx="10"/>
          </p:nvPr>
        </p:nvSpPr>
        <p:spPr/>
        <p:txBody>
          <a:bodyPr/>
          <a:lstStyle/>
          <a:p>
            <a:r>
              <a:rPr kumimoji="1" lang="en-US" altLang="ja-JP"/>
              <a:t>2023/04/13</a:t>
            </a:r>
            <a:endParaRPr kumimoji="1" lang="ja-JP" altLang="en-US"/>
          </a:p>
        </p:txBody>
      </p:sp>
      <p:sp>
        <p:nvSpPr>
          <p:cNvPr id="8" name="フッター プレースホルダー 7">
            <a:extLst>
              <a:ext uri="{FF2B5EF4-FFF2-40B4-BE49-F238E27FC236}">
                <a16:creationId xmlns:a16="http://schemas.microsoft.com/office/drawing/2014/main" id="{72127435-850E-1C7F-CA61-8F3E39F613F8}"/>
              </a:ext>
            </a:extLst>
          </p:cNvPr>
          <p:cNvSpPr>
            <a:spLocks noGrp="1"/>
          </p:cNvSpPr>
          <p:nvPr>
            <p:ph type="ftr" sz="quarter" idx="11"/>
          </p:nvPr>
        </p:nvSpPr>
        <p:spPr/>
        <p:txBody>
          <a:bodyPr/>
          <a:lstStyle/>
          <a:p>
            <a:r>
              <a:rPr kumimoji="1" lang="ja-JP" altLang="en-US"/>
              <a:t>福島大学・東京学芸大学　合同中間発表会</a:t>
            </a:r>
          </a:p>
        </p:txBody>
      </p:sp>
      <p:sp>
        <p:nvSpPr>
          <p:cNvPr id="9" name="スライド番号プレースホルダー 8">
            <a:extLst>
              <a:ext uri="{FF2B5EF4-FFF2-40B4-BE49-F238E27FC236}">
                <a16:creationId xmlns:a16="http://schemas.microsoft.com/office/drawing/2014/main" id="{F4287717-4022-CFD0-491E-83959F184DBE}"/>
              </a:ext>
            </a:extLst>
          </p:cNvPr>
          <p:cNvSpPr>
            <a:spLocks noGrp="1"/>
          </p:cNvSpPr>
          <p:nvPr>
            <p:ph type="sldNum" sz="quarter" idx="12"/>
          </p:nvPr>
        </p:nvSpPr>
        <p:spPr/>
        <p:txBody>
          <a:body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737984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364077-87B8-D22F-DA3B-3316FBFACDB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2DAB05D-0F36-1786-2259-300600F00D2C}"/>
              </a:ext>
            </a:extLst>
          </p:cNvPr>
          <p:cNvSpPr>
            <a:spLocks noGrp="1"/>
          </p:cNvSpPr>
          <p:nvPr>
            <p:ph type="dt" sz="half" idx="10"/>
          </p:nvPr>
        </p:nvSpPr>
        <p:spPr/>
        <p:txBody>
          <a:bodyPr/>
          <a:lstStyle/>
          <a:p>
            <a:r>
              <a:rPr kumimoji="1" lang="en-US" altLang="ja-JP"/>
              <a:t>2023/04/13</a:t>
            </a:r>
            <a:endParaRPr kumimoji="1" lang="ja-JP" altLang="en-US"/>
          </a:p>
        </p:txBody>
      </p:sp>
      <p:sp>
        <p:nvSpPr>
          <p:cNvPr id="4" name="フッター プレースホルダー 3">
            <a:extLst>
              <a:ext uri="{FF2B5EF4-FFF2-40B4-BE49-F238E27FC236}">
                <a16:creationId xmlns:a16="http://schemas.microsoft.com/office/drawing/2014/main" id="{8BDA22A6-F7DB-5BFB-F8E5-913B1707F1D0}"/>
              </a:ext>
            </a:extLst>
          </p:cNvPr>
          <p:cNvSpPr>
            <a:spLocks noGrp="1"/>
          </p:cNvSpPr>
          <p:nvPr>
            <p:ph type="ftr" sz="quarter" idx="11"/>
          </p:nvPr>
        </p:nvSpPr>
        <p:spPr/>
        <p:txBody>
          <a:bodyPr/>
          <a:lstStyle/>
          <a:p>
            <a:r>
              <a:rPr kumimoji="1" lang="ja-JP" altLang="en-US"/>
              <a:t>福島大学・東京学芸大学　合同中間発表会</a:t>
            </a:r>
          </a:p>
        </p:txBody>
      </p:sp>
      <p:sp>
        <p:nvSpPr>
          <p:cNvPr id="5" name="スライド番号プレースホルダー 4">
            <a:extLst>
              <a:ext uri="{FF2B5EF4-FFF2-40B4-BE49-F238E27FC236}">
                <a16:creationId xmlns:a16="http://schemas.microsoft.com/office/drawing/2014/main" id="{ED9AD2A6-52C2-8CB4-C354-2EDD88C2BEB5}"/>
              </a:ext>
            </a:extLst>
          </p:cNvPr>
          <p:cNvSpPr>
            <a:spLocks noGrp="1"/>
          </p:cNvSpPr>
          <p:nvPr>
            <p:ph type="sldNum" sz="quarter" idx="12"/>
          </p:nvPr>
        </p:nvSpPr>
        <p:spPr/>
        <p:txBody>
          <a:body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3816354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F4EE870-E945-FFBE-2301-5C4DDF1851A3}"/>
              </a:ext>
            </a:extLst>
          </p:cNvPr>
          <p:cNvSpPr>
            <a:spLocks noGrp="1"/>
          </p:cNvSpPr>
          <p:nvPr>
            <p:ph type="dt" sz="half" idx="10"/>
          </p:nvPr>
        </p:nvSpPr>
        <p:spPr/>
        <p:txBody>
          <a:bodyPr/>
          <a:lstStyle/>
          <a:p>
            <a:r>
              <a:rPr kumimoji="1" lang="en-US" altLang="ja-JP"/>
              <a:t>2023/04/13</a:t>
            </a:r>
            <a:endParaRPr kumimoji="1" lang="ja-JP" altLang="en-US"/>
          </a:p>
        </p:txBody>
      </p:sp>
      <p:sp>
        <p:nvSpPr>
          <p:cNvPr id="3" name="フッター プレースホルダー 2">
            <a:extLst>
              <a:ext uri="{FF2B5EF4-FFF2-40B4-BE49-F238E27FC236}">
                <a16:creationId xmlns:a16="http://schemas.microsoft.com/office/drawing/2014/main" id="{B32E18E1-CFA5-62B4-F86F-060787FA0F6B}"/>
              </a:ext>
            </a:extLst>
          </p:cNvPr>
          <p:cNvSpPr>
            <a:spLocks noGrp="1"/>
          </p:cNvSpPr>
          <p:nvPr>
            <p:ph type="ftr" sz="quarter" idx="11"/>
          </p:nvPr>
        </p:nvSpPr>
        <p:spPr/>
        <p:txBody>
          <a:bodyPr/>
          <a:lstStyle/>
          <a:p>
            <a:r>
              <a:rPr kumimoji="1" lang="ja-JP" altLang="en-US"/>
              <a:t>福島大学・東京学芸大学　合同中間発表会</a:t>
            </a:r>
          </a:p>
        </p:txBody>
      </p:sp>
      <p:sp>
        <p:nvSpPr>
          <p:cNvPr id="4" name="スライド番号プレースホルダー 3">
            <a:extLst>
              <a:ext uri="{FF2B5EF4-FFF2-40B4-BE49-F238E27FC236}">
                <a16:creationId xmlns:a16="http://schemas.microsoft.com/office/drawing/2014/main" id="{DD7C92DD-2C46-3737-CFBA-4624A35C0433}"/>
              </a:ext>
            </a:extLst>
          </p:cNvPr>
          <p:cNvSpPr>
            <a:spLocks noGrp="1"/>
          </p:cNvSpPr>
          <p:nvPr>
            <p:ph type="sldNum" sz="quarter" idx="12"/>
          </p:nvPr>
        </p:nvSpPr>
        <p:spPr/>
        <p:txBody>
          <a:body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4286667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4B661F-8A88-0A46-C8EE-DBF16FCFD1F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1B15E8-DC33-D45F-93F7-EAB81A7E67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BC9A16F-98A2-EB7D-D335-E23187C375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573687-2733-2C8A-5F49-2E160CE5AAE3}"/>
              </a:ext>
            </a:extLst>
          </p:cNvPr>
          <p:cNvSpPr>
            <a:spLocks noGrp="1"/>
          </p:cNvSpPr>
          <p:nvPr>
            <p:ph type="dt" sz="half" idx="10"/>
          </p:nvPr>
        </p:nvSpPr>
        <p:spPr/>
        <p:txBody>
          <a:bodyPr/>
          <a:lstStyle/>
          <a:p>
            <a:r>
              <a:rPr kumimoji="1" lang="en-US" altLang="ja-JP"/>
              <a:t>2023/04/13</a:t>
            </a:r>
            <a:endParaRPr kumimoji="1" lang="ja-JP" altLang="en-US"/>
          </a:p>
        </p:txBody>
      </p:sp>
      <p:sp>
        <p:nvSpPr>
          <p:cNvPr id="6" name="フッター プレースホルダー 5">
            <a:extLst>
              <a:ext uri="{FF2B5EF4-FFF2-40B4-BE49-F238E27FC236}">
                <a16:creationId xmlns:a16="http://schemas.microsoft.com/office/drawing/2014/main" id="{517EBBC3-21FC-8CB9-1482-AB6636B22301}"/>
              </a:ext>
            </a:extLst>
          </p:cNvPr>
          <p:cNvSpPr>
            <a:spLocks noGrp="1"/>
          </p:cNvSpPr>
          <p:nvPr>
            <p:ph type="ftr" sz="quarter" idx="11"/>
          </p:nvPr>
        </p:nvSpPr>
        <p:spPr/>
        <p:txBody>
          <a:bodyPr/>
          <a:lstStyle/>
          <a:p>
            <a:r>
              <a:rPr kumimoji="1" lang="ja-JP" altLang="en-US"/>
              <a:t>福島大学・東京学芸大学　合同中間発表会</a:t>
            </a:r>
          </a:p>
        </p:txBody>
      </p:sp>
      <p:sp>
        <p:nvSpPr>
          <p:cNvPr id="7" name="スライド番号プレースホルダー 6">
            <a:extLst>
              <a:ext uri="{FF2B5EF4-FFF2-40B4-BE49-F238E27FC236}">
                <a16:creationId xmlns:a16="http://schemas.microsoft.com/office/drawing/2014/main" id="{B6E5555E-CFA5-1974-481D-D7140D457C47}"/>
              </a:ext>
            </a:extLst>
          </p:cNvPr>
          <p:cNvSpPr>
            <a:spLocks noGrp="1"/>
          </p:cNvSpPr>
          <p:nvPr>
            <p:ph type="sldNum" sz="quarter" idx="12"/>
          </p:nvPr>
        </p:nvSpPr>
        <p:spPr/>
        <p:txBody>
          <a:body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3386735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8DA78-B9B1-B583-8AF3-2FD3A0A10A2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59C3E74-1AD8-FC86-BB42-BA3A730B8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1E5BD01-91DF-44BB-9545-2397582DEF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87E0F7D-69C5-ED3B-6661-A8CC67591391}"/>
              </a:ext>
            </a:extLst>
          </p:cNvPr>
          <p:cNvSpPr>
            <a:spLocks noGrp="1"/>
          </p:cNvSpPr>
          <p:nvPr>
            <p:ph type="dt" sz="half" idx="10"/>
          </p:nvPr>
        </p:nvSpPr>
        <p:spPr/>
        <p:txBody>
          <a:bodyPr/>
          <a:lstStyle/>
          <a:p>
            <a:r>
              <a:rPr kumimoji="1" lang="en-US" altLang="ja-JP"/>
              <a:t>2023/04/13</a:t>
            </a:r>
            <a:endParaRPr kumimoji="1" lang="ja-JP" altLang="en-US"/>
          </a:p>
        </p:txBody>
      </p:sp>
      <p:sp>
        <p:nvSpPr>
          <p:cNvPr id="6" name="フッター プレースホルダー 5">
            <a:extLst>
              <a:ext uri="{FF2B5EF4-FFF2-40B4-BE49-F238E27FC236}">
                <a16:creationId xmlns:a16="http://schemas.microsoft.com/office/drawing/2014/main" id="{0A97D1DA-A1EA-C9A1-A6BE-51D00C764960}"/>
              </a:ext>
            </a:extLst>
          </p:cNvPr>
          <p:cNvSpPr>
            <a:spLocks noGrp="1"/>
          </p:cNvSpPr>
          <p:nvPr>
            <p:ph type="ftr" sz="quarter" idx="11"/>
          </p:nvPr>
        </p:nvSpPr>
        <p:spPr/>
        <p:txBody>
          <a:bodyPr/>
          <a:lstStyle/>
          <a:p>
            <a:r>
              <a:rPr kumimoji="1" lang="ja-JP" altLang="en-US"/>
              <a:t>福島大学・東京学芸大学　合同中間発表会</a:t>
            </a:r>
          </a:p>
        </p:txBody>
      </p:sp>
      <p:sp>
        <p:nvSpPr>
          <p:cNvPr id="7" name="スライド番号プレースホルダー 6">
            <a:extLst>
              <a:ext uri="{FF2B5EF4-FFF2-40B4-BE49-F238E27FC236}">
                <a16:creationId xmlns:a16="http://schemas.microsoft.com/office/drawing/2014/main" id="{3A06C43A-6100-3E29-E2BC-48D956D2BFEB}"/>
              </a:ext>
            </a:extLst>
          </p:cNvPr>
          <p:cNvSpPr>
            <a:spLocks noGrp="1"/>
          </p:cNvSpPr>
          <p:nvPr>
            <p:ph type="sldNum" sz="quarter" idx="12"/>
          </p:nvPr>
        </p:nvSpPr>
        <p:spPr/>
        <p:txBody>
          <a:body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126119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896F858-1B5D-15A2-40EC-D89E2B4AC5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D9D2CF7-8BA9-F319-A4E6-7CA8CDCE29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0630FE-9687-9283-85D4-A73FA7244E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2023/04/13</a:t>
            </a:r>
            <a:endParaRPr kumimoji="1" lang="ja-JP" altLang="en-US"/>
          </a:p>
        </p:txBody>
      </p:sp>
      <p:sp>
        <p:nvSpPr>
          <p:cNvPr id="5" name="フッター プレースホルダー 4">
            <a:extLst>
              <a:ext uri="{FF2B5EF4-FFF2-40B4-BE49-F238E27FC236}">
                <a16:creationId xmlns:a16="http://schemas.microsoft.com/office/drawing/2014/main" id="{69A6CFFE-DCD7-61CE-B8EB-5E503AB585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a:t>福島大学・東京学芸大学　合同中間発表会</a:t>
            </a:r>
          </a:p>
        </p:txBody>
      </p:sp>
      <p:sp>
        <p:nvSpPr>
          <p:cNvPr id="6" name="スライド番号プレースホルダー 5">
            <a:extLst>
              <a:ext uri="{FF2B5EF4-FFF2-40B4-BE49-F238E27FC236}">
                <a16:creationId xmlns:a16="http://schemas.microsoft.com/office/drawing/2014/main" id="{8E5A0D28-DD27-27B3-7268-70F7C16FB1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3453933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3.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7A47762F-8090-F366-2CD4-C2DD43EDBBB8}"/>
              </a:ext>
            </a:extLst>
          </p:cNvPr>
          <p:cNvSpPr/>
          <p:nvPr/>
        </p:nvSpPr>
        <p:spPr>
          <a:xfrm>
            <a:off x="0" y="0"/>
            <a:ext cx="12192000" cy="6858000"/>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0C43806-30F5-36FF-AEEB-67AD7C31B0A8}"/>
              </a:ext>
            </a:extLst>
          </p:cNvPr>
          <p:cNvSpPr>
            <a:spLocks noGrp="1"/>
          </p:cNvSpPr>
          <p:nvPr>
            <p:ph type="ctrTitle"/>
          </p:nvPr>
        </p:nvSpPr>
        <p:spPr>
          <a:xfrm>
            <a:off x="268634" y="2000843"/>
            <a:ext cx="11654724" cy="1192335"/>
          </a:xfrm>
        </p:spPr>
        <p:txBody>
          <a:bodyPr>
            <a:noAutofit/>
          </a:bodyPr>
          <a:lstStyle/>
          <a:p>
            <a:pPr>
              <a:lnSpc>
                <a:spcPts val="4440"/>
              </a:lnSpc>
            </a:pPr>
            <a:r>
              <a:rPr lang="ja-JP" altLang="en-US" sz="2900" b="1">
                <a:solidFill>
                  <a:schemeClr val="bg1"/>
                </a:solidFill>
                <a:latin typeface="Yu Gothic" panose="020B0400000000000000" pitchFamily="34" charset="-128"/>
                <a:ea typeface="Yu Gothic" panose="020B0400000000000000" pitchFamily="34" charset="-128"/>
              </a:rPr>
              <a:t>プログラムの構造に着目したソースコードのクラスタリングによる</a:t>
            </a:r>
            <a:br>
              <a:rPr lang="en-US" altLang="ja-JP" sz="2900" b="1" dirty="0">
                <a:solidFill>
                  <a:schemeClr val="bg1"/>
                </a:solidFill>
                <a:latin typeface="Yu Gothic" panose="020B0400000000000000" pitchFamily="34" charset="-128"/>
                <a:ea typeface="Yu Gothic" panose="020B0400000000000000" pitchFamily="34" charset="-128"/>
              </a:rPr>
            </a:br>
            <a:r>
              <a:rPr lang="ja-JP" altLang="en-US" sz="2900" b="1">
                <a:solidFill>
                  <a:schemeClr val="bg1"/>
                </a:solidFill>
                <a:latin typeface="Yu Gothic" panose="020B0400000000000000" pitchFamily="34" charset="-128"/>
                <a:ea typeface="Yu Gothic" panose="020B0400000000000000" pitchFamily="34" charset="-128"/>
              </a:rPr>
              <a:t>論理エラーの推定方法</a:t>
            </a:r>
            <a:endParaRPr kumimoji="1" lang="ja-JP" altLang="en-US" sz="2900" b="1">
              <a:solidFill>
                <a:srgbClr val="EFCE7B"/>
              </a:solidFill>
              <a:latin typeface="Yu Gothic" panose="020B0400000000000000" pitchFamily="34" charset="-128"/>
              <a:ea typeface="Yu Gothic" panose="020B0400000000000000" pitchFamily="34" charset="-128"/>
            </a:endParaRPr>
          </a:p>
        </p:txBody>
      </p:sp>
      <p:sp>
        <p:nvSpPr>
          <p:cNvPr id="4" name="テキスト ボックス 3">
            <a:extLst>
              <a:ext uri="{FF2B5EF4-FFF2-40B4-BE49-F238E27FC236}">
                <a16:creationId xmlns:a16="http://schemas.microsoft.com/office/drawing/2014/main" id="{F7082D8D-81C4-9F82-265F-22E41244370D}"/>
              </a:ext>
            </a:extLst>
          </p:cNvPr>
          <p:cNvSpPr txBox="1"/>
          <p:nvPr/>
        </p:nvSpPr>
        <p:spPr>
          <a:xfrm>
            <a:off x="3577157" y="4409301"/>
            <a:ext cx="5037678" cy="1015663"/>
          </a:xfrm>
          <a:prstGeom prst="rect">
            <a:avLst/>
          </a:prstGeom>
          <a:noFill/>
        </p:spPr>
        <p:txBody>
          <a:bodyPr wrap="square" rtlCol="0">
            <a:spAutoFit/>
          </a:bodyPr>
          <a:lstStyle/>
          <a:p>
            <a:pPr algn="ctr">
              <a:lnSpc>
                <a:spcPct val="150000"/>
              </a:lnSpc>
            </a:pPr>
            <a:r>
              <a:rPr kumimoji="1" lang="ja-JP" altLang="en-US">
                <a:solidFill>
                  <a:schemeClr val="bg1"/>
                </a:solidFill>
                <a:latin typeface="Yu Gothic" panose="020B0400000000000000" pitchFamily="34" charset="-128"/>
                <a:ea typeface="Yu Gothic" panose="020B0400000000000000" pitchFamily="34" charset="-128"/>
              </a:rPr>
              <a:t>東京学芸大学　　宮寺研究室　　</a:t>
            </a:r>
            <a:r>
              <a:rPr kumimoji="1" lang="en-US" altLang="ja-JP" dirty="0">
                <a:solidFill>
                  <a:schemeClr val="bg1"/>
                </a:solidFill>
                <a:latin typeface="Yu Gothic" panose="020B0400000000000000" pitchFamily="34" charset="-128"/>
                <a:ea typeface="Yu Gothic" panose="020B0400000000000000" pitchFamily="34" charset="-128"/>
              </a:rPr>
              <a:t>B4</a:t>
            </a:r>
          </a:p>
          <a:p>
            <a:pPr algn="ctr">
              <a:lnSpc>
                <a:spcPct val="150000"/>
              </a:lnSpc>
            </a:pPr>
            <a:r>
              <a:rPr lang="en-US" altLang="ja-JP" sz="2400" b="1" dirty="0">
                <a:solidFill>
                  <a:schemeClr val="bg1"/>
                </a:solidFill>
                <a:latin typeface="Yu Gothic" panose="020B0400000000000000" pitchFamily="34" charset="-128"/>
                <a:ea typeface="Yu Gothic" panose="020B0400000000000000" pitchFamily="34" charset="-128"/>
              </a:rPr>
              <a:t>A20-1420 </a:t>
            </a:r>
            <a:r>
              <a:rPr lang="ja-JP" altLang="en-US" sz="2400" b="1">
                <a:solidFill>
                  <a:schemeClr val="bg1"/>
                </a:solidFill>
                <a:latin typeface="Yu Gothic" panose="020B0400000000000000" pitchFamily="34" charset="-128"/>
                <a:ea typeface="Yu Gothic" panose="020B0400000000000000" pitchFamily="34" charset="-128"/>
              </a:rPr>
              <a:t>　原田裕太</a:t>
            </a:r>
            <a:endParaRPr kumimoji="1" lang="ja-JP" altLang="en-US" sz="2400" b="1">
              <a:solidFill>
                <a:schemeClr val="bg1"/>
              </a:solidFill>
              <a:latin typeface="Yu Gothic" panose="020B0400000000000000" pitchFamily="34" charset="-128"/>
              <a:ea typeface="Yu Gothic" panose="020B0400000000000000" pitchFamily="34" charset="-128"/>
            </a:endParaRPr>
          </a:p>
        </p:txBody>
      </p:sp>
      <p:sp>
        <p:nvSpPr>
          <p:cNvPr id="10" name="日付プレースホルダー 4">
            <a:extLst>
              <a:ext uri="{FF2B5EF4-FFF2-40B4-BE49-F238E27FC236}">
                <a16:creationId xmlns:a16="http://schemas.microsoft.com/office/drawing/2014/main" id="{6EFE2DAA-1862-3477-23F2-80B3772CE4E2}"/>
              </a:ext>
            </a:extLst>
          </p:cNvPr>
          <p:cNvSpPr>
            <a:spLocks noGrp="1"/>
          </p:cNvSpPr>
          <p:nvPr>
            <p:ph type="dt" sz="half" idx="10"/>
          </p:nvPr>
        </p:nvSpPr>
        <p:spPr>
          <a:xfrm>
            <a:off x="451556" y="6367750"/>
            <a:ext cx="2743200" cy="365125"/>
          </a:xfrm>
        </p:spPr>
        <p:txBody>
          <a:bodyPr/>
          <a:lstStyle/>
          <a:p>
            <a:r>
              <a:rPr kumimoji="1" lang="en-US" altLang="ja-JP" sz="1600" dirty="0">
                <a:solidFill>
                  <a:schemeClr val="bg1"/>
                </a:solidFill>
                <a:latin typeface="Yu Gothic" panose="020B0400000000000000" pitchFamily="34" charset="-128"/>
                <a:ea typeface="Yu Gothic" panose="020B0400000000000000" pitchFamily="34" charset="-128"/>
              </a:rPr>
              <a:t>2024/02/12</a:t>
            </a:r>
          </a:p>
        </p:txBody>
      </p:sp>
      <p:sp>
        <p:nvSpPr>
          <p:cNvPr id="11" name="スライド番号プレースホルダー 5">
            <a:extLst>
              <a:ext uri="{FF2B5EF4-FFF2-40B4-BE49-F238E27FC236}">
                <a16:creationId xmlns:a16="http://schemas.microsoft.com/office/drawing/2014/main" id="{753F8109-82C7-43CF-3640-ADA703EAB774}"/>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bg1"/>
                </a:solidFill>
                <a:latin typeface="Yu Gothic" panose="020B0400000000000000" pitchFamily="34" charset="-128"/>
                <a:ea typeface="Yu Gothic" panose="020B0400000000000000" pitchFamily="34" charset="-128"/>
              </a:rPr>
              <a:t>1</a:t>
            </a:fld>
            <a:endParaRPr kumimoji="1" lang="ja-JP" altLang="en-US" sz="1600">
              <a:solidFill>
                <a:schemeClr val="bg1"/>
              </a:solidFill>
              <a:latin typeface="Yu Gothic" panose="020B0400000000000000" pitchFamily="34" charset="-128"/>
              <a:ea typeface="Yu Gothic" panose="020B0400000000000000" pitchFamily="34" charset="-128"/>
            </a:endParaRPr>
          </a:p>
        </p:txBody>
      </p:sp>
      <p:sp>
        <p:nvSpPr>
          <p:cNvPr id="7" name="フッター プレースホルダー 6">
            <a:extLst>
              <a:ext uri="{FF2B5EF4-FFF2-40B4-BE49-F238E27FC236}">
                <a16:creationId xmlns:a16="http://schemas.microsoft.com/office/drawing/2014/main" id="{F573BA53-CBF7-56C3-A631-55FF20C1407E}"/>
              </a:ext>
            </a:extLst>
          </p:cNvPr>
          <p:cNvSpPr>
            <a:spLocks noGrp="1"/>
          </p:cNvSpPr>
          <p:nvPr>
            <p:ph type="ftr" sz="quarter" idx="11"/>
          </p:nvPr>
        </p:nvSpPr>
        <p:spPr>
          <a:xfrm>
            <a:off x="3807877" y="6356350"/>
            <a:ext cx="4576242" cy="376525"/>
          </a:xfrm>
        </p:spPr>
        <p:txBody>
          <a:bodyPr/>
          <a:lstStyle/>
          <a:p>
            <a:r>
              <a:rPr kumimoji="1" lang="ja-JP" altLang="en-US" sz="1600">
                <a:solidFill>
                  <a:schemeClr val="bg1"/>
                </a:solidFill>
                <a:latin typeface="Yu Gothic" panose="020B0400000000000000" pitchFamily="34" charset="-128"/>
                <a:ea typeface="Yu Gothic" panose="020B0400000000000000" pitchFamily="34" charset="-128"/>
              </a:rPr>
              <a:t>東京学芸大学　</a:t>
            </a:r>
            <a:r>
              <a:rPr lang="ja-JP" altLang="en-US" sz="1600">
                <a:solidFill>
                  <a:schemeClr val="bg1"/>
                </a:solidFill>
                <a:latin typeface="Yu Gothic" panose="020B0400000000000000" pitchFamily="34" charset="-128"/>
                <a:ea typeface="Yu Gothic" panose="020B0400000000000000" pitchFamily="34" charset="-128"/>
              </a:rPr>
              <a:t>卒業論文</a:t>
            </a:r>
            <a:r>
              <a:rPr kumimoji="1" lang="ja-JP" altLang="en-US" sz="1600">
                <a:solidFill>
                  <a:schemeClr val="bg1"/>
                </a:solidFill>
                <a:latin typeface="Yu Gothic" panose="020B0400000000000000" pitchFamily="34" charset="-128"/>
                <a:ea typeface="Yu Gothic" panose="020B0400000000000000" pitchFamily="34" charset="-128"/>
              </a:rPr>
              <a:t>発表会</a:t>
            </a:r>
          </a:p>
        </p:txBody>
      </p:sp>
      <p:cxnSp>
        <p:nvCxnSpPr>
          <p:cNvPr id="3" name="直線コネクタ 2">
            <a:extLst>
              <a:ext uri="{FF2B5EF4-FFF2-40B4-BE49-F238E27FC236}">
                <a16:creationId xmlns:a16="http://schemas.microsoft.com/office/drawing/2014/main" id="{0844C09C-CD5A-4457-0DD4-7F8557E350B6}"/>
              </a:ext>
            </a:extLst>
          </p:cNvPr>
          <p:cNvCxnSpPr>
            <a:cxnSpLocks/>
          </p:cNvCxnSpPr>
          <p:nvPr/>
        </p:nvCxnSpPr>
        <p:spPr>
          <a:xfrm>
            <a:off x="451555" y="3417600"/>
            <a:ext cx="11288888" cy="11400"/>
          </a:xfrm>
          <a:prstGeom prst="line">
            <a:avLst/>
          </a:prstGeom>
          <a:ln w="57150">
            <a:solidFill>
              <a:srgbClr val="EFCE7B"/>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27866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右矢印 16">
            <a:extLst>
              <a:ext uri="{FF2B5EF4-FFF2-40B4-BE49-F238E27FC236}">
                <a16:creationId xmlns:a16="http://schemas.microsoft.com/office/drawing/2014/main" id="{88856466-C1B6-DB78-7953-8FA2087D70A9}"/>
              </a:ext>
            </a:extLst>
          </p:cNvPr>
          <p:cNvSpPr/>
          <p:nvPr/>
        </p:nvSpPr>
        <p:spPr>
          <a:xfrm rot="5400000">
            <a:off x="1167964" y="3626427"/>
            <a:ext cx="3457271" cy="263516"/>
          </a:xfrm>
          <a:prstGeom prst="rightArrow">
            <a:avLst>
              <a:gd name="adj1" fmla="val 35849"/>
              <a:gd name="adj2" fmla="val 88525"/>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1A7A51A2-FEBE-C619-2AB6-5D91FCC22E93}"/>
              </a:ext>
            </a:extLst>
          </p:cNvPr>
          <p:cNvSpPr/>
          <p:nvPr/>
        </p:nvSpPr>
        <p:spPr>
          <a:xfrm>
            <a:off x="0"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2-1. </a:t>
            </a:r>
            <a:r>
              <a:rPr lang="ja-JP" altLang="en-US" sz="2800" b="1">
                <a:solidFill>
                  <a:schemeClr val="bg1"/>
                </a:solidFill>
                <a:latin typeface="Yu Gothic" panose="020B0400000000000000" pitchFamily="34" charset="-128"/>
                <a:ea typeface="Yu Gothic" panose="020B0400000000000000" pitchFamily="34" charset="-128"/>
              </a:rPr>
              <a:t>研究手法の概要</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16" name="スライド番号プレースホルダー 5">
            <a:extLst>
              <a:ext uri="{FF2B5EF4-FFF2-40B4-BE49-F238E27FC236}">
                <a16:creationId xmlns:a16="http://schemas.microsoft.com/office/drawing/2014/main" id="{2FA063C8-531E-BE3D-2A3B-8C35B6D4BC4F}"/>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10</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18" name="フッター プレースホルダー 6">
            <a:extLst>
              <a:ext uri="{FF2B5EF4-FFF2-40B4-BE49-F238E27FC236}">
                <a16:creationId xmlns:a16="http://schemas.microsoft.com/office/drawing/2014/main" id="{BD6CA68E-9A2B-B7D4-76E3-E0973F9DA648}"/>
              </a:ext>
            </a:extLst>
          </p:cNvPr>
          <p:cNvSpPr>
            <a:spLocks noGrp="1"/>
          </p:cNvSpPr>
          <p:nvPr>
            <p:ph type="ftr" sz="quarter" idx="11"/>
          </p:nvPr>
        </p:nvSpPr>
        <p:spPr>
          <a:xfrm>
            <a:off x="3807877" y="6356350"/>
            <a:ext cx="4576242" cy="376525"/>
          </a:xfrm>
        </p:spPr>
        <p:txBody>
          <a:bodyPr/>
          <a:lstStyle/>
          <a:p>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東京学芸大学　</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卒業論文</a:t>
            </a:r>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発表会</a:t>
            </a:r>
          </a:p>
        </p:txBody>
      </p:sp>
      <p:grpSp>
        <p:nvGrpSpPr>
          <p:cNvPr id="26" name="グループ化 25">
            <a:extLst>
              <a:ext uri="{FF2B5EF4-FFF2-40B4-BE49-F238E27FC236}">
                <a16:creationId xmlns:a16="http://schemas.microsoft.com/office/drawing/2014/main" id="{CF579A4D-5A86-4550-3461-306A4A5DB342}"/>
              </a:ext>
            </a:extLst>
          </p:cNvPr>
          <p:cNvGrpSpPr/>
          <p:nvPr/>
        </p:nvGrpSpPr>
        <p:grpSpPr>
          <a:xfrm>
            <a:off x="451556" y="163454"/>
            <a:ext cx="3217919" cy="276236"/>
            <a:chOff x="1047553" y="1885269"/>
            <a:chExt cx="2345100" cy="241705"/>
          </a:xfrm>
        </p:grpSpPr>
        <p:sp>
          <p:nvSpPr>
            <p:cNvPr id="27" name="フリーフォーム 26">
              <a:extLst>
                <a:ext uri="{FF2B5EF4-FFF2-40B4-BE49-F238E27FC236}">
                  <a16:creationId xmlns:a16="http://schemas.microsoft.com/office/drawing/2014/main" id="{098115ED-BDB7-8D50-630E-ADCABDB5DFB5}"/>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28" name="フリーフォーム 27">
              <a:extLst>
                <a:ext uri="{FF2B5EF4-FFF2-40B4-BE49-F238E27FC236}">
                  <a16:creationId xmlns:a16="http://schemas.microsoft.com/office/drawing/2014/main" id="{82748B1A-5A14-0AE1-32B4-72E2A1667F32}"/>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34" name="フリーフォーム 33">
            <a:extLst>
              <a:ext uri="{FF2B5EF4-FFF2-40B4-BE49-F238E27FC236}">
                <a16:creationId xmlns:a16="http://schemas.microsoft.com/office/drawing/2014/main" id="{6F1FED09-0AD3-854A-4EF1-82D8B13629BE}"/>
              </a:ext>
            </a:extLst>
          </p:cNvPr>
          <p:cNvSpPr/>
          <p:nvPr/>
        </p:nvSpPr>
        <p:spPr>
          <a:xfrm>
            <a:off x="3483538"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実験</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35" name="フリーフォーム 34">
            <a:extLst>
              <a:ext uri="{FF2B5EF4-FFF2-40B4-BE49-F238E27FC236}">
                <a16:creationId xmlns:a16="http://schemas.microsoft.com/office/drawing/2014/main" id="{54E70DBE-25F0-6A56-291A-F1192F71AB10}"/>
              </a:ext>
            </a:extLst>
          </p:cNvPr>
          <p:cNvSpPr/>
          <p:nvPr/>
        </p:nvSpPr>
        <p:spPr>
          <a:xfrm>
            <a:off x="4992924"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
        <p:nvSpPr>
          <p:cNvPr id="3" name="正方形/長方形 2">
            <a:extLst>
              <a:ext uri="{FF2B5EF4-FFF2-40B4-BE49-F238E27FC236}">
                <a16:creationId xmlns:a16="http://schemas.microsoft.com/office/drawing/2014/main" id="{3C385E39-040D-C318-CDA6-7D1928A1CAD9}"/>
              </a:ext>
            </a:extLst>
          </p:cNvPr>
          <p:cNvSpPr/>
          <p:nvPr/>
        </p:nvSpPr>
        <p:spPr>
          <a:xfrm>
            <a:off x="578470" y="1654043"/>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正方形/長方形 6">
            <a:extLst>
              <a:ext uri="{FF2B5EF4-FFF2-40B4-BE49-F238E27FC236}">
                <a16:creationId xmlns:a16="http://schemas.microsoft.com/office/drawing/2014/main" id="{7C2D71B8-34F7-FB2A-55BE-865B7BAC5C7F}"/>
              </a:ext>
            </a:extLst>
          </p:cNvPr>
          <p:cNvSpPr/>
          <p:nvPr/>
        </p:nvSpPr>
        <p:spPr>
          <a:xfrm>
            <a:off x="578470" y="2608811"/>
            <a:ext cx="4628532" cy="540748"/>
          </a:xfrm>
          <a:prstGeom prst="rect">
            <a:avLst/>
          </a:prstGeom>
          <a:solidFill>
            <a:srgbClr val="62929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1FFCFAAB-4BF8-0978-1D21-97E2417F02B3}"/>
              </a:ext>
            </a:extLst>
          </p:cNvPr>
          <p:cNvSpPr/>
          <p:nvPr/>
        </p:nvSpPr>
        <p:spPr>
          <a:xfrm>
            <a:off x="578470" y="3563579"/>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9596B65-1BF9-847C-251C-F7C40BC82A72}"/>
              </a:ext>
            </a:extLst>
          </p:cNvPr>
          <p:cNvSpPr/>
          <p:nvPr/>
        </p:nvSpPr>
        <p:spPr>
          <a:xfrm>
            <a:off x="578470" y="4518346"/>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4DBC7B7F-3A7E-7AE0-6FAB-945F2A34F076}"/>
              </a:ext>
            </a:extLst>
          </p:cNvPr>
          <p:cNvSpPr txBox="1">
            <a:spLocks/>
          </p:cNvSpPr>
          <p:nvPr/>
        </p:nvSpPr>
        <p:spPr>
          <a:xfrm>
            <a:off x="573402" y="4588542"/>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④ </a:t>
            </a:r>
            <a:r>
              <a:rPr lang="ja-JP" altLang="en-US" sz="1700" b="1">
                <a:latin typeface="Yu Gothic" panose="020B0400000000000000" pitchFamily="34" charset="-128"/>
                <a:ea typeface="Yu Gothic" panose="020B0400000000000000" pitchFamily="34" charset="-128"/>
              </a:rPr>
              <a:t>クラスタリングしてデータセットを作成</a:t>
            </a:r>
            <a:endParaRPr lang="en-US" altLang="ja-JP" sz="1700" b="1" dirty="0">
              <a:latin typeface="Yu Gothic" panose="020B0400000000000000" pitchFamily="34" charset="-128"/>
              <a:ea typeface="Yu Gothic" panose="020B0400000000000000" pitchFamily="34" charset="-128"/>
            </a:endParaRPr>
          </a:p>
        </p:txBody>
      </p:sp>
      <p:sp>
        <p:nvSpPr>
          <p:cNvPr id="20" name="コンテンツ プレースホルダー 2">
            <a:extLst>
              <a:ext uri="{FF2B5EF4-FFF2-40B4-BE49-F238E27FC236}">
                <a16:creationId xmlns:a16="http://schemas.microsoft.com/office/drawing/2014/main" id="{06C17D36-3604-8B7D-35E4-868B9561F996}"/>
              </a:ext>
            </a:extLst>
          </p:cNvPr>
          <p:cNvSpPr txBox="1">
            <a:spLocks/>
          </p:cNvSpPr>
          <p:nvPr/>
        </p:nvSpPr>
        <p:spPr>
          <a:xfrm>
            <a:off x="578470" y="3646653"/>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a:t>
            </a:r>
            <a:r>
              <a:rPr lang="ja-JP" altLang="en-US" sz="1700" b="1">
                <a:latin typeface="Yu Gothic" panose="020B0400000000000000" pitchFamily="34" charset="-128"/>
                <a:ea typeface="Yu Gothic" panose="020B0400000000000000" pitchFamily="34" charset="-128"/>
              </a:rPr>
              <a:t>③</a:t>
            </a:r>
            <a:r>
              <a:rPr lang="en-US" altLang="ja-JP" sz="1700" b="1" dirty="0">
                <a:latin typeface="Yu Gothic" panose="020B0400000000000000" pitchFamily="34" charset="-128"/>
                <a:ea typeface="Yu Gothic" panose="020B0400000000000000" pitchFamily="34" charset="-128"/>
              </a:rPr>
              <a:t> </a:t>
            </a:r>
            <a:r>
              <a:rPr lang="ja-JP" altLang="en-US" sz="1700" b="1">
                <a:latin typeface="Yu Gothic" panose="020B0400000000000000" pitchFamily="34" charset="-128"/>
                <a:ea typeface="Yu Gothic" panose="020B0400000000000000" pitchFamily="34" charset="-128"/>
              </a:rPr>
              <a:t>類似度を算出</a:t>
            </a:r>
            <a:endParaRPr lang="en-US" altLang="ja-JP" sz="1700" b="1" dirty="0">
              <a:latin typeface="Yu Gothic" panose="020B0400000000000000" pitchFamily="34" charset="-128"/>
              <a:ea typeface="Yu Gothic" panose="020B0400000000000000" pitchFamily="34" charset="-128"/>
            </a:endParaRPr>
          </a:p>
        </p:txBody>
      </p:sp>
      <p:sp>
        <p:nvSpPr>
          <p:cNvPr id="39" name="コンテンツ プレースホルダー 2">
            <a:extLst>
              <a:ext uri="{FF2B5EF4-FFF2-40B4-BE49-F238E27FC236}">
                <a16:creationId xmlns:a16="http://schemas.microsoft.com/office/drawing/2014/main" id="{6A6F391B-622B-3A0B-CEB6-C57F19B8DB6B}"/>
              </a:ext>
            </a:extLst>
          </p:cNvPr>
          <p:cNvSpPr txBox="1">
            <a:spLocks/>
          </p:cNvSpPr>
          <p:nvPr/>
        </p:nvSpPr>
        <p:spPr>
          <a:xfrm>
            <a:off x="578470" y="2691885"/>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solidFill>
                  <a:schemeClr val="bg1"/>
                </a:solidFill>
                <a:latin typeface="Yu Gothic" panose="020B0400000000000000" pitchFamily="34" charset="-128"/>
                <a:ea typeface="Yu Gothic" panose="020B0400000000000000" pitchFamily="34" charset="-128"/>
              </a:rPr>
              <a:t> ② </a:t>
            </a:r>
            <a:r>
              <a:rPr lang="ja-JP" altLang="en-US" sz="1700" b="1">
                <a:solidFill>
                  <a:schemeClr val="bg1"/>
                </a:solidFill>
                <a:latin typeface="Yu Gothic" panose="020B0400000000000000" pitchFamily="34" charset="-128"/>
                <a:ea typeface="Yu Gothic" panose="020B0400000000000000" pitchFamily="34" charset="-128"/>
              </a:rPr>
              <a:t>データを分割</a:t>
            </a:r>
            <a:endParaRPr lang="en-US" altLang="ja-JP" sz="1700" b="1" dirty="0">
              <a:solidFill>
                <a:schemeClr val="bg1"/>
              </a:solidFill>
              <a:latin typeface="Yu Gothic" panose="020B0400000000000000" pitchFamily="34" charset="-128"/>
              <a:ea typeface="Yu Gothic" panose="020B0400000000000000" pitchFamily="34" charset="-128"/>
            </a:endParaRPr>
          </a:p>
        </p:txBody>
      </p:sp>
      <p:sp>
        <p:nvSpPr>
          <p:cNvPr id="41" name="コンテンツ プレースホルダー 2">
            <a:extLst>
              <a:ext uri="{FF2B5EF4-FFF2-40B4-BE49-F238E27FC236}">
                <a16:creationId xmlns:a16="http://schemas.microsoft.com/office/drawing/2014/main" id="{DD24AF86-3B62-3D79-E756-F814DE3982B2}"/>
              </a:ext>
            </a:extLst>
          </p:cNvPr>
          <p:cNvSpPr txBox="1">
            <a:spLocks/>
          </p:cNvSpPr>
          <p:nvPr/>
        </p:nvSpPr>
        <p:spPr>
          <a:xfrm>
            <a:off x="578470" y="1722904"/>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① </a:t>
            </a:r>
            <a:r>
              <a:rPr lang="ja-JP" altLang="en-US" sz="1700" b="1">
                <a:latin typeface="Yu Gothic" panose="020B0400000000000000" pitchFamily="34" charset="-128"/>
                <a:ea typeface="Yu Gothic" panose="020B0400000000000000" pitchFamily="34" charset="-128"/>
              </a:rPr>
              <a:t>データを取得</a:t>
            </a:r>
            <a:endParaRPr lang="en-US" altLang="ja-JP" sz="1700" b="1" dirty="0">
              <a:latin typeface="Yu Gothic" panose="020B0400000000000000" pitchFamily="34" charset="-128"/>
              <a:ea typeface="Yu Gothic" panose="020B0400000000000000" pitchFamily="34" charset="-128"/>
            </a:endParaRPr>
          </a:p>
        </p:txBody>
      </p:sp>
      <p:sp>
        <p:nvSpPr>
          <p:cNvPr id="47" name="正方形/長方形 46">
            <a:extLst>
              <a:ext uri="{FF2B5EF4-FFF2-40B4-BE49-F238E27FC236}">
                <a16:creationId xmlns:a16="http://schemas.microsoft.com/office/drawing/2014/main" id="{F1C4F997-7987-CBD3-0225-48C5F47A75AF}"/>
              </a:ext>
            </a:extLst>
          </p:cNvPr>
          <p:cNvSpPr/>
          <p:nvPr/>
        </p:nvSpPr>
        <p:spPr>
          <a:xfrm>
            <a:off x="578470" y="5473113"/>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コンテンツ プレースホルダー 2">
            <a:extLst>
              <a:ext uri="{FF2B5EF4-FFF2-40B4-BE49-F238E27FC236}">
                <a16:creationId xmlns:a16="http://schemas.microsoft.com/office/drawing/2014/main" id="{97D55B36-C73C-4434-8A8E-8A0B8C44EE46}"/>
              </a:ext>
            </a:extLst>
          </p:cNvPr>
          <p:cNvSpPr txBox="1">
            <a:spLocks/>
          </p:cNvSpPr>
          <p:nvPr/>
        </p:nvSpPr>
        <p:spPr>
          <a:xfrm>
            <a:off x="582333" y="5544980"/>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⑤ </a:t>
            </a:r>
            <a:r>
              <a:rPr lang="ja-JP" altLang="en-US" sz="1700" b="1">
                <a:latin typeface="Yu Gothic" panose="020B0400000000000000" pitchFamily="34" charset="-128"/>
                <a:ea typeface="Yu Gothic" panose="020B0400000000000000" pitchFamily="34" charset="-128"/>
              </a:rPr>
              <a:t>論理エラーを推定</a:t>
            </a:r>
            <a:endParaRPr lang="en-US" altLang="ja-JP" sz="1700" b="1" dirty="0">
              <a:latin typeface="Yu Gothic" panose="020B0400000000000000" pitchFamily="34" charset="-128"/>
              <a:ea typeface="Yu Gothic" panose="020B0400000000000000" pitchFamily="34" charset="-128"/>
            </a:endParaRPr>
          </a:p>
        </p:txBody>
      </p:sp>
      <p:sp>
        <p:nvSpPr>
          <p:cNvPr id="6" name="四角形吹き出し 5">
            <a:extLst>
              <a:ext uri="{FF2B5EF4-FFF2-40B4-BE49-F238E27FC236}">
                <a16:creationId xmlns:a16="http://schemas.microsoft.com/office/drawing/2014/main" id="{4F9CF3D5-A08E-5E9D-7FE4-E2F26E03EB03}"/>
              </a:ext>
            </a:extLst>
          </p:cNvPr>
          <p:cNvSpPr/>
          <p:nvPr/>
        </p:nvSpPr>
        <p:spPr>
          <a:xfrm rot="5400000">
            <a:off x="6679265" y="998988"/>
            <a:ext cx="4163349" cy="5669930"/>
          </a:xfrm>
          <a:prstGeom prst="wedgeRectCallout">
            <a:avLst>
              <a:gd name="adj1" fmla="val -41118"/>
              <a:gd name="adj2" fmla="val 37113"/>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コンテンツ プレースホルダー 2">
            <a:extLst>
              <a:ext uri="{FF2B5EF4-FFF2-40B4-BE49-F238E27FC236}">
                <a16:creationId xmlns:a16="http://schemas.microsoft.com/office/drawing/2014/main" id="{099CD74A-805A-DB1C-A1FB-A49AC73D1DF8}"/>
              </a:ext>
            </a:extLst>
          </p:cNvPr>
          <p:cNvSpPr txBox="1">
            <a:spLocks/>
          </p:cNvSpPr>
          <p:nvPr/>
        </p:nvSpPr>
        <p:spPr>
          <a:xfrm>
            <a:off x="6274030" y="2145284"/>
            <a:ext cx="5001337" cy="8662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300"/>
              </a:lnSpc>
            </a:pPr>
            <a:r>
              <a:rPr lang="ja-JP" altLang="en-US" sz="2200" b="1">
                <a:latin typeface="Yu Gothic" panose="020B0400000000000000" pitchFamily="34" charset="-128"/>
                <a:ea typeface="Yu Gothic" panose="020B0400000000000000" pitchFamily="34" charset="-128"/>
              </a:rPr>
              <a:t>訓練用データと検証用データに</a:t>
            </a:r>
            <a:endParaRPr lang="en-US" altLang="ja-JP" sz="2200" b="1" dirty="0">
              <a:latin typeface="Yu Gothic" panose="020B0400000000000000" pitchFamily="34" charset="-128"/>
              <a:ea typeface="Yu Gothic" panose="020B0400000000000000" pitchFamily="34" charset="-128"/>
            </a:endParaRPr>
          </a:p>
          <a:p>
            <a:pPr>
              <a:lnSpc>
                <a:spcPts val="2300"/>
              </a:lnSpc>
            </a:pPr>
            <a:r>
              <a:rPr lang="en-US" altLang="ja-JP" sz="2200" b="1" dirty="0">
                <a:latin typeface="Yu Gothic" panose="020B0400000000000000" pitchFamily="34" charset="-128"/>
                <a:ea typeface="Yu Gothic" panose="020B0400000000000000" pitchFamily="34" charset="-128"/>
              </a:rPr>
              <a:t>9</a:t>
            </a:r>
            <a:r>
              <a:rPr lang="ja-JP" altLang="en-US" sz="2200" b="1">
                <a:latin typeface="Yu Gothic" panose="020B0400000000000000" pitchFamily="34" charset="-128"/>
                <a:ea typeface="Yu Gothic" panose="020B0400000000000000" pitchFamily="34" charset="-128"/>
              </a:rPr>
              <a:t>：</a:t>
            </a:r>
            <a:r>
              <a:rPr lang="en-US" altLang="ja-JP" sz="2200" b="1" dirty="0">
                <a:latin typeface="Yu Gothic" panose="020B0400000000000000" pitchFamily="34" charset="-128"/>
                <a:ea typeface="Yu Gothic" panose="020B0400000000000000" pitchFamily="34" charset="-128"/>
              </a:rPr>
              <a:t>1</a:t>
            </a:r>
            <a:r>
              <a:rPr lang="ja-JP" altLang="en-US" sz="2200" b="1">
                <a:latin typeface="Yu Gothic" panose="020B0400000000000000" pitchFamily="34" charset="-128"/>
                <a:ea typeface="Yu Gothic" panose="020B0400000000000000" pitchFamily="34" charset="-128"/>
              </a:rPr>
              <a:t>の割合で分割</a:t>
            </a:r>
            <a:endParaRPr lang="en-US" altLang="ja-JP" sz="2200" b="1" dirty="0">
              <a:latin typeface="Yu Gothic" panose="020B0400000000000000" pitchFamily="34" charset="-128"/>
              <a:ea typeface="Yu Gothic" panose="020B0400000000000000" pitchFamily="34" charset="-128"/>
            </a:endParaRPr>
          </a:p>
        </p:txBody>
      </p:sp>
      <p:sp>
        <p:nvSpPr>
          <p:cNvPr id="21" name="正方形/長方形 20">
            <a:extLst>
              <a:ext uri="{FF2B5EF4-FFF2-40B4-BE49-F238E27FC236}">
                <a16:creationId xmlns:a16="http://schemas.microsoft.com/office/drawing/2014/main" id="{3309357F-A755-0C64-14BC-1167DA7F5557}"/>
              </a:ext>
            </a:extLst>
          </p:cNvPr>
          <p:cNvSpPr/>
          <p:nvPr/>
        </p:nvSpPr>
        <p:spPr>
          <a:xfrm>
            <a:off x="6274030" y="1989582"/>
            <a:ext cx="5001337" cy="1066804"/>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9203FDB9-CCDA-65E0-904D-06D0C0FDD7E8}"/>
              </a:ext>
            </a:extLst>
          </p:cNvPr>
          <p:cNvCxnSpPr>
            <a:cxnSpLocks/>
          </p:cNvCxnSpPr>
          <p:nvPr/>
        </p:nvCxnSpPr>
        <p:spPr>
          <a:xfrm flipH="1">
            <a:off x="5210865" y="2863531"/>
            <a:ext cx="724040" cy="0"/>
          </a:xfrm>
          <a:prstGeom prst="line">
            <a:avLst/>
          </a:prstGeom>
          <a:ln w="57150">
            <a:solidFill>
              <a:srgbClr val="629299"/>
            </a:solidFill>
            <a:prstDash val="sysDot"/>
          </a:ln>
        </p:spPr>
        <p:style>
          <a:lnRef idx="3">
            <a:schemeClr val="dk1"/>
          </a:lnRef>
          <a:fillRef idx="0">
            <a:schemeClr val="dk1"/>
          </a:fillRef>
          <a:effectRef idx="2">
            <a:schemeClr val="dk1"/>
          </a:effectRef>
          <a:fontRef idx="minor">
            <a:schemeClr val="tx1"/>
          </a:fontRef>
        </p:style>
      </p:cxnSp>
      <p:graphicFrame>
        <p:nvGraphicFramePr>
          <p:cNvPr id="23" name="表 40">
            <a:extLst>
              <a:ext uri="{FF2B5EF4-FFF2-40B4-BE49-F238E27FC236}">
                <a16:creationId xmlns:a16="http://schemas.microsoft.com/office/drawing/2014/main" id="{B63C6FA9-E84D-1467-CCCE-E5062D18246B}"/>
              </a:ext>
            </a:extLst>
          </p:cNvPr>
          <p:cNvGraphicFramePr>
            <a:graphicFrameLocks noGrp="1"/>
          </p:cNvGraphicFramePr>
          <p:nvPr>
            <p:extLst>
              <p:ext uri="{D42A27DB-BD31-4B8C-83A1-F6EECF244321}">
                <p14:modId xmlns:p14="http://schemas.microsoft.com/office/powerpoint/2010/main" val="1695680711"/>
              </p:ext>
            </p:extLst>
          </p:nvPr>
        </p:nvGraphicFramePr>
        <p:xfrm>
          <a:off x="6101847" y="3838769"/>
          <a:ext cx="4670859" cy="1522128"/>
        </p:xfrm>
        <a:graphic>
          <a:graphicData uri="http://schemas.openxmlformats.org/drawingml/2006/table">
            <a:tbl>
              <a:tblPr firstRow="1" bandRow="1">
                <a:tableStyleId>{F5AB1C69-6EDB-4FF4-983F-18BD219EF322}</a:tableStyleId>
              </a:tblPr>
              <a:tblGrid>
                <a:gridCol w="564145">
                  <a:extLst>
                    <a:ext uri="{9D8B030D-6E8A-4147-A177-3AD203B41FA5}">
                      <a16:colId xmlns:a16="http://schemas.microsoft.com/office/drawing/2014/main" val="3854250103"/>
                    </a:ext>
                  </a:extLst>
                </a:gridCol>
                <a:gridCol w="957731">
                  <a:extLst>
                    <a:ext uri="{9D8B030D-6E8A-4147-A177-3AD203B41FA5}">
                      <a16:colId xmlns:a16="http://schemas.microsoft.com/office/drawing/2014/main" val="3960438600"/>
                    </a:ext>
                  </a:extLst>
                </a:gridCol>
                <a:gridCol w="1180764">
                  <a:extLst>
                    <a:ext uri="{9D8B030D-6E8A-4147-A177-3AD203B41FA5}">
                      <a16:colId xmlns:a16="http://schemas.microsoft.com/office/drawing/2014/main" val="1058260598"/>
                    </a:ext>
                  </a:extLst>
                </a:gridCol>
                <a:gridCol w="411883">
                  <a:extLst>
                    <a:ext uri="{9D8B030D-6E8A-4147-A177-3AD203B41FA5}">
                      <a16:colId xmlns:a16="http://schemas.microsoft.com/office/drawing/2014/main" val="3111211122"/>
                    </a:ext>
                  </a:extLst>
                </a:gridCol>
                <a:gridCol w="1556336">
                  <a:extLst>
                    <a:ext uri="{9D8B030D-6E8A-4147-A177-3AD203B41FA5}">
                      <a16:colId xmlns:a16="http://schemas.microsoft.com/office/drawing/2014/main" val="3296473115"/>
                    </a:ext>
                  </a:extLst>
                </a:gridCol>
              </a:tblGrid>
              <a:tr h="380532">
                <a:tc>
                  <a:txBody>
                    <a:bodyPr/>
                    <a:lstStyle/>
                    <a:p>
                      <a:pPr algn="ctr"/>
                      <a:r>
                        <a:rPr kumimoji="1" lang="en-US" altLang="ja-JP" sz="1400" dirty="0">
                          <a:solidFill>
                            <a:schemeClr val="tx1"/>
                          </a:solidFill>
                          <a:latin typeface="Yu Gothic" panose="020B0400000000000000" pitchFamily="34" charset="-128"/>
                          <a:ea typeface="Yu Gothic" panose="020B0400000000000000" pitchFamily="34" charset="-128"/>
                        </a:rPr>
                        <a:t>id</a:t>
                      </a:r>
                      <a:endParaRPr kumimoji="1" lang="ja-JP" altLang="en-US" sz="1400">
                        <a:solidFill>
                          <a:schemeClr val="tx1"/>
                        </a:solidFill>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kumimoji="1" lang="en-US" altLang="ja-JP" sz="1400" dirty="0">
                          <a:solidFill>
                            <a:schemeClr val="tx1"/>
                          </a:solidFill>
                          <a:latin typeface="Yu Gothic" panose="020B0400000000000000" pitchFamily="34" charset="-128"/>
                          <a:ea typeface="Yu Gothic" panose="020B0400000000000000" pitchFamily="34" charset="-128"/>
                        </a:rPr>
                        <a:t>stu_id</a:t>
                      </a:r>
                      <a:endParaRPr kumimoji="1" lang="ja-JP" altLang="en-US" sz="1400">
                        <a:solidFill>
                          <a:schemeClr val="tx1"/>
                        </a:solidFill>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kumimoji="1" lang="en-US" altLang="ja-JP" sz="1400" dirty="0">
                          <a:solidFill>
                            <a:schemeClr val="tx1"/>
                          </a:solidFill>
                          <a:latin typeface="Yu Gothic" panose="020B0400000000000000" pitchFamily="34" charset="-128"/>
                          <a:ea typeface="Yu Gothic" panose="020B0400000000000000" pitchFamily="34" charset="-128"/>
                        </a:rPr>
                        <a:t>task_id</a:t>
                      </a:r>
                      <a:endParaRPr kumimoji="1" lang="ja-JP" altLang="en-US" sz="1400">
                        <a:solidFill>
                          <a:schemeClr val="tx1"/>
                        </a:solidFill>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kumimoji="1" lang="en-US" altLang="ja-JP" sz="1400" dirty="0">
                          <a:solidFill>
                            <a:schemeClr val="tx1"/>
                          </a:solidFill>
                          <a:latin typeface="Yu Gothic" panose="020B0400000000000000" pitchFamily="34" charset="-128"/>
                          <a:ea typeface="Yu Gothic" panose="020B0400000000000000" pitchFamily="34" charset="-128"/>
                        </a:rPr>
                        <a:t>…</a:t>
                      </a:r>
                      <a:endParaRPr kumimoji="1" lang="ja-JP" altLang="en-US" sz="1400">
                        <a:solidFill>
                          <a:schemeClr val="tx1"/>
                        </a:solidFill>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kumimoji="1" lang="en-US" altLang="ja-JP" sz="1400" dirty="0">
                          <a:solidFill>
                            <a:schemeClr val="tx1"/>
                          </a:solidFill>
                          <a:latin typeface="Yu Gothic" panose="020B0400000000000000" pitchFamily="34" charset="-128"/>
                          <a:ea typeface="Yu Gothic" panose="020B0400000000000000" pitchFamily="34" charset="-128"/>
                        </a:rPr>
                        <a:t>code</a:t>
                      </a:r>
                      <a:endParaRPr kumimoji="1" lang="ja-JP" altLang="en-US" sz="1400">
                        <a:solidFill>
                          <a:schemeClr val="tx1"/>
                        </a:solidFill>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283329488"/>
                  </a:ext>
                </a:extLst>
              </a:tr>
              <a:tr h="380532">
                <a:tc>
                  <a:txBody>
                    <a:bodyPr/>
                    <a:lstStyle/>
                    <a:p>
                      <a:pPr algn="ctr"/>
                      <a:r>
                        <a:rPr kumimoji="1" lang="en-US" altLang="ja-JP" sz="1400" dirty="0">
                          <a:latin typeface="Yu Gothic" panose="020B0400000000000000" pitchFamily="34" charset="-128"/>
                          <a:ea typeface="Yu Gothic" panose="020B0400000000000000" pitchFamily="34" charset="-128"/>
                        </a:rPr>
                        <a:t>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kumimoji="1" lang="en-US" altLang="ja-JP" sz="1400" dirty="0">
                          <a:latin typeface="Yu Gothic" panose="020B0400000000000000" pitchFamily="34" charset="-128"/>
                          <a:ea typeface="Yu Gothic" panose="020B0400000000000000" pitchFamily="34" charset="-128"/>
                        </a:rPr>
                        <a:t>3</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kumimoji="1" lang="en-US" altLang="ja-JP" sz="1400" dirty="0">
                          <a:latin typeface="Yu Gothic" panose="020B0400000000000000" pitchFamily="34" charset="-128"/>
                          <a:ea typeface="Yu Gothic" panose="020B0400000000000000" pitchFamily="34" charset="-128"/>
                        </a:rPr>
                        <a:t>43</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kumimoji="1" lang="en-US" altLang="ja-JP" sz="1400" dirty="0">
                          <a:latin typeface="Yu Gothic" panose="020B0400000000000000" pitchFamily="34" charset="-128"/>
                          <a:ea typeface="Yu Gothic" panose="020B0400000000000000" pitchFamily="34" charset="-128"/>
                        </a:rPr>
                        <a:t>#include…</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63232265"/>
                  </a:ext>
                </a:extLst>
              </a:tr>
              <a:tr h="380532">
                <a:tc>
                  <a:txBody>
                    <a:bodyPr/>
                    <a:lstStyle/>
                    <a:p>
                      <a:pPr algn="ctr"/>
                      <a:r>
                        <a:rPr kumimoji="1" lang="en-US" altLang="ja-JP" sz="1400" dirty="0">
                          <a:latin typeface="Yu Gothic" panose="020B0400000000000000" pitchFamily="34" charset="-128"/>
                          <a:ea typeface="Yu Gothic" panose="020B0400000000000000" pitchFamily="34" charset="-128"/>
                        </a:rPr>
                        <a:t>2</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kumimoji="1" lang="en-US" altLang="ja-JP" sz="1400" dirty="0">
                          <a:latin typeface="Yu Gothic" panose="020B0400000000000000" pitchFamily="34" charset="-128"/>
                          <a:ea typeface="Yu Gothic" panose="020B0400000000000000" pitchFamily="34" charset="-128"/>
                        </a:rPr>
                        <a:t>5</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kumimoji="1" lang="en-US" altLang="ja-JP" sz="1400" dirty="0">
                          <a:latin typeface="Yu Gothic" panose="020B0400000000000000" pitchFamily="34" charset="-128"/>
                          <a:ea typeface="Yu Gothic" panose="020B0400000000000000" pitchFamily="34" charset="-128"/>
                        </a:rPr>
                        <a:t>43</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Yu Gothic" panose="020B0400000000000000" pitchFamily="34" charset="-128"/>
                          <a:ea typeface="Yu Gothic" panose="020B0400000000000000" pitchFamily="34" charset="-128"/>
                        </a:rPr>
                        <a:t>#include…</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13244855"/>
                  </a:ext>
                </a:extLst>
              </a:tr>
              <a:tr h="380532">
                <a:tc>
                  <a:txBody>
                    <a:bodyPr/>
                    <a:lstStyle/>
                    <a:p>
                      <a:pPr algn="ctr"/>
                      <a:r>
                        <a:rPr kumimoji="1" lang="en-US" altLang="ja-JP" sz="1400" dirty="0">
                          <a:latin typeface="Yu Gothic" panose="020B0400000000000000" pitchFamily="34" charset="-128"/>
                          <a:ea typeface="Yu Gothic" panose="020B0400000000000000" pitchFamily="34" charset="-128"/>
                        </a:rPr>
                        <a:t>3</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kumimoji="1" lang="en-US" altLang="ja-JP" sz="1400" dirty="0">
                          <a:latin typeface="Yu Gothic" panose="020B0400000000000000" pitchFamily="34" charset="-128"/>
                          <a:ea typeface="Yu Gothic" panose="020B0400000000000000" pitchFamily="34" charset="-128"/>
                        </a:rPr>
                        <a:t>8</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kumimoji="1" lang="en-US" altLang="ja-JP" sz="1400" dirty="0">
                          <a:latin typeface="Yu Gothic" panose="020B0400000000000000" pitchFamily="34" charset="-128"/>
                          <a:ea typeface="Yu Gothic" panose="020B0400000000000000" pitchFamily="34" charset="-128"/>
                        </a:rPr>
                        <a:t>43</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Yu Gothic" panose="020B0400000000000000" pitchFamily="34" charset="-128"/>
                          <a:ea typeface="Yu Gothic" panose="020B0400000000000000" pitchFamily="34" charset="-128"/>
                        </a:rPr>
                        <a:t>#include…</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5834198"/>
                  </a:ext>
                </a:extLst>
              </a:tr>
            </a:tbl>
          </a:graphicData>
        </a:graphic>
      </p:graphicFrame>
      <p:sp>
        <p:nvSpPr>
          <p:cNvPr id="24" name="角丸四角形 23">
            <a:extLst>
              <a:ext uri="{FF2B5EF4-FFF2-40B4-BE49-F238E27FC236}">
                <a16:creationId xmlns:a16="http://schemas.microsoft.com/office/drawing/2014/main" id="{470D41AA-2400-7D5A-7E8A-27065C7E28C9}"/>
              </a:ext>
            </a:extLst>
          </p:cNvPr>
          <p:cNvSpPr/>
          <p:nvPr/>
        </p:nvSpPr>
        <p:spPr>
          <a:xfrm>
            <a:off x="6101847" y="4216848"/>
            <a:ext cx="4670860" cy="721603"/>
          </a:xfrm>
          <a:prstGeom prst="roundRect">
            <a:avLst/>
          </a:prstGeom>
          <a:noFill/>
          <a:ln w="38100">
            <a:solidFill>
              <a:srgbClr val="6292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a:extLst>
              <a:ext uri="{FF2B5EF4-FFF2-40B4-BE49-F238E27FC236}">
                <a16:creationId xmlns:a16="http://schemas.microsoft.com/office/drawing/2014/main" id="{8FBE8F6D-E3C7-6572-D81F-60EC3F54C160}"/>
              </a:ext>
            </a:extLst>
          </p:cNvPr>
          <p:cNvSpPr/>
          <p:nvPr/>
        </p:nvSpPr>
        <p:spPr>
          <a:xfrm>
            <a:off x="6096000" y="4975572"/>
            <a:ext cx="4676705" cy="401981"/>
          </a:xfrm>
          <a:prstGeom prst="roundRect">
            <a:avLst/>
          </a:prstGeom>
          <a:noFill/>
          <a:ln w="38100">
            <a:solidFill>
              <a:srgbClr val="EFCE7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32DA95F7-424D-F9AD-8F1E-1735428FD5BF}"/>
              </a:ext>
            </a:extLst>
          </p:cNvPr>
          <p:cNvSpPr txBox="1"/>
          <p:nvPr/>
        </p:nvSpPr>
        <p:spPr>
          <a:xfrm>
            <a:off x="10815292" y="4423760"/>
            <a:ext cx="717428" cy="307777"/>
          </a:xfrm>
          <a:prstGeom prst="rect">
            <a:avLst/>
          </a:prstGeom>
          <a:noFill/>
        </p:spPr>
        <p:txBody>
          <a:bodyPr wrap="square" rtlCol="0">
            <a:spAutoFit/>
          </a:bodyPr>
          <a:lstStyle/>
          <a:p>
            <a:r>
              <a:rPr lang="ja-JP" altLang="en-US" sz="1400" b="1">
                <a:latin typeface="Yu Gothic" panose="020B0400000000000000" pitchFamily="34" charset="-128"/>
                <a:ea typeface="Yu Gothic" panose="020B0400000000000000" pitchFamily="34" charset="-128"/>
              </a:rPr>
              <a:t>訓練用</a:t>
            </a:r>
            <a:endParaRPr kumimoji="1" lang="ja-JP" altLang="en-US" sz="1400" b="1">
              <a:latin typeface="Yu Gothic" panose="020B0400000000000000" pitchFamily="34" charset="-128"/>
              <a:ea typeface="Yu Gothic" panose="020B0400000000000000" pitchFamily="34" charset="-128"/>
            </a:endParaRPr>
          </a:p>
        </p:txBody>
      </p:sp>
      <p:sp>
        <p:nvSpPr>
          <p:cNvPr id="30" name="テキスト ボックス 29">
            <a:extLst>
              <a:ext uri="{FF2B5EF4-FFF2-40B4-BE49-F238E27FC236}">
                <a16:creationId xmlns:a16="http://schemas.microsoft.com/office/drawing/2014/main" id="{7EC23F8C-E413-1E49-FC2C-5408103ED988}"/>
              </a:ext>
            </a:extLst>
          </p:cNvPr>
          <p:cNvSpPr txBox="1"/>
          <p:nvPr/>
        </p:nvSpPr>
        <p:spPr>
          <a:xfrm>
            <a:off x="10809446" y="5022673"/>
            <a:ext cx="717428" cy="307777"/>
          </a:xfrm>
          <a:prstGeom prst="rect">
            <a:avLst/>
          </a:prstGeom>
          <a:noFill/>
        </p:spPr>
        <p:txBody>
          <a:bodyPr wrap="square" rtlCol="0">
            <a:spAutoFit/>
          </a:bodyPr>
          <a:lstStyle/>
          <a:p>
            <a:r>
              <a:rPr lang="ja-JP" altLang="en-US" sz="1400" b="1">
                <a:latin typeface="Yu Gothic" panose="020B0400000000000000" pitchFamily="34" charset="-128"/>
                <a:ea typeface="Yu Gothic" panose="020B0400000000000000" pitchFamily="34" charset="-128"/>
              </a:rPr>
              <a:t>検証用</a:t>
            </a:r>
            <a:endParaRPr kumimoji="1" lang="ja-JP" altLang="en-US" sz="1400" b="1">
              <a:latin typeface="Yu Gothic" panose="020B0400000000000000" pitchFamily="34" charset="-128"/>
              <a:ea typeface="Yu Gothic" panose="020B0400000000000000" pitchFamily="34" charset="-128"/>
            </a:endParaRPr>
          </a:p>
        </p:txBody>
      </p:sp>
      <p:sp>
        <p:nvSpPr>
          <p:cNvPr id="9" name="日付プレースホルダー 4">
            <a:extLst>
              <a:ext uri="{FF2B5EF4-FFF2-40B4-BE49-F238E27FC236}">
                <a16:creationId xmlns:a16="http://schemas.microsoft.com/office/drawing/2014/main" id="{24A530BA-9C35-7430-1A4F-FB45DF09ECA9}"/>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2024/02/12</a:t>
            </a:r>
          </a:p>
        </p:txBody>
      </p:sp>
    </p:spTree>
    <p:extLst>
      <p:ext uri="{BB962C8B-B14F-4D97-AF65-F5344CB8AC3E}">
        <p14:creationId xmlns:p14="http://schemas.microsoft.com/office/powerpoint/2010/main" val="1904904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右矢印 16">
            <a:extLst>
              <a:ext uri="{FF2B5EF4-FFF2-40B4-BE49-F238E27FC236}">
                <a16:creationId xmlns:a16="http://schemas.microsoft.com/office/drawing/2014/main" id="{88856466-C1B6-DB78-7953-8FA2087D70A9}"/>
              </a:ext>
            </a:extLst>
          </p:cNvPr>
          <p:cNvSpPr/>
          <p:nvPr/>
        </p:nvSpPr>
        <p:spPr>
          <a:xfrm rot="5400000">
            <a:off x="1167964" y="3626427"/>
            <a:ext cx="3457271" cy="263516"/>
          </a:xfrm>
          <a:prstGeom prst="rightArrow">
            <a:avLst>
              <a:gd name="adj1" fmla="val 35849"/>
              <a:gd name="adj2" fmla="val 88525"/>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1A7A51A2-FEBE-C619-2AB6-5D91FCC22E93}"/>
              </a:ext>
            </a:extLst>
          </p:cNvPr>
          <p:cNvSpPr/>
          <p:nvPr/>
        </p:nvSpPr>
        <p:spPr>
          <a:xfrm>
            <a:off x="0"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2-1. </a:t>
            </a:r>
            <a:r>
              <a:rPr lang="ja-JP" altLang="en-US" sz="2800" b="1">
                <a:solidFill>
                  <a:schemeClr val="bg1"/>
                </a:solidFill>
                <a:latin typeface="Yu Gothic" panose="020B0400000000000000" pitchFamily="34" charset="-128"/>
                <a:ea typeface="Yu Gothic" panose="020B0400000000000000" pitchFamily="34" charset="-128"/>
              </a:rPr>
              <a:t>研究手法の概要</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16" name="スライド番号プレースホルダー 5">
            <a:extLst>
              <a:ext uri="{FF2B5EF4-FFF2-40B4-BE49-F238E27FC236}">
                <a16:creationId xmlns:a16="http://schemas.microsoft.com/office/drawing/2014/main" id="{2FA063C8-531E-BE3D-2A3B-8C35B6D4BC4F}"/>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11</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18" name="フッター プレースホルダー 6">
            <a:extLst>
              <a:ext uri="{FF2B5EF4-FFF2-40B4-BE49-F238E27FC236}">
                <a16:creationId xmlns:a16="http://schemas.microsoft.com/office/drawing/2014/main" id="{BD6CA68E-9A2B-B7D4-76E3-E0973F9DA648}"/>
              </a:ext>
            </a:extLst>
          </p:cNvPr>
          <p:cNvSpPr>
            <a:spLocks noGrp="1"/>
          </p:cNvSpPr>
          <p:nvPr>
            <p:ph type="ftr" sz="quarter" idx="11"/>
          </p:nvPr>
        </p:nvSpPr>
        <p:spPr>
          <a:xfrm>
            <a:off x="3807877" y="6356350"/>
            <a:ext cx="4576242" cy="376525"/>
          </a:xfrm>
        </p:spPr>
        <p:txBody>
          <a:bodyPr/>
          <a:lstStyle/>
          <a:p>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東京学芸大学　</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卒業論文</a:t>
            </a:r>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発表会</a:t>
            </a:r>
          </a:p>
        </p:txBody>
      </p:sp>
      <p:grpSp>
        <p:nvGrpSpPr>
          <p:cNvPr id="26" name="グループ化 25">
            <a:extLst>
              <a:ext uri="{FF2B5EF4-FFF2-40B4-BE49-F238E27FC236}">
                <a16:creationId xmlns:a16="http://schemas.microsoft.com/office/drawing/2014/main" id="{CF579A4D-5A86-4550-3461-306A4A5DB342}"/>
              </a:ext>
            </a:extLst>
          </p:cNvPr>
          <p:cNvGrpSpPr/>
          <p:nvPr/>
        </p:nvGrpSpPr>
        <p:grpSpPr>
          <a:xfrm>
            <a:off x="451556" y="163454"/>
            <a:ext cx="3217919" cy="276236"/>
            <a:chOff x="1047553" y="1885269"/>
            <a:chExt cx="2345100" cy="241705"/>
          </a:xfrm>
        </p:grpSpPr>
        <p:sp>
          <p:nvSpPr>
            <p:cNvPr id="27" name="フリーフォーム 26">
              <a:extLst>
                <a:ext uri="{FF2B5EF4-FFF2-40B4-BE49-F238E27FC236}">
                  <a16:creationId xmlns:a16="http://schemas.microsoft.com/office/drawing/2014/main" id="{098115ED-BDB7-8D50-630E-ADCABDB5DFB5}"/>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28" name="フリーフォーム 27">
              <a:extLst>
                <a:ext uri="{FF2B5EF4-FFF2-40B4-BE49-F238E27FC236}">
                  <a16:creationId xmlns:a16="http://schemas.microsoft.com/office/drawing/2014/main" id="{82748B1A-5A14-0AE1-32B4-72E2A1667F32}"/>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34" name="フリーフォーム 33">
            <a:extLst>
              <a:ext uri="{FF2B5EF4-FFF2-40B4-BE49-F238E27FC236}">
                <a16:creationId xmlns:a16="http://schemas.microsoft.com/office/drawing/2014/main" id="{6F1FED09-0AD3-854A-4EF1-82D8B13629BE}"/>
              </a:ext>
            </a:extLst>
          </p:cNvPr>
          <p:cNvSpPr/>
          <p:nvPr/>
        </p:nvSpPr>
        <p:spPr>
          <a:xfrm>
            <a:off x="3483538"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実験</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35" name="フリーフォーム 34">
            <a:extLst>
              <a:ext uri="{FF2B5EF4-FFF2-40B4-BE49-F238E27FC236}">
                <a16:creationId xmlns:a16="http://schemas.microsoft.com/office/drawing/2014/main" id="{54E70DBE-25F0-6A56-291A-F1192F71AB10}"/>
              </a:ext>
            </a:extLst>
          </p:cNvPr>
          <p:cNvSpPr/>
          <p:nvPr/>
        </p:nvSpPr>
        <p:spPr>
          <a:xfrm>
            <a:off x="4992924"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
        <p:nvSpPr>
          <p:cNvPr id="3" name="正方形/長方形 2">
            <a:extLst>
              <a:ext uri="{FF2B5EF4-FFF2-40B4-BE49-F238E27FC236}">
                <a16:creationId xmlns:a16="http://schemas.microsoft.com/office/drawing/2014/main" id="{3C385E39-040D-C318-CDA6-7D1928A1CAD9}"/>
              </a:ext>
            </a:extLst>
          </p:cNvPr>
          <p:cNvSpPr/>
          <p:nvPr/>
        </p:nvSpPr>
        <p:spPr>
          <a:xfrm>
            <a:off x="578470" y="1654043"/>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正方形/長方形 6">
            <a:extLst>
              <a:ext uri="{FF2B5EF4-FFF2-40B4-BE49-F238E27FC236}">
                <a16:creationId xmlns:a16="http://schemas.microsoft.com/office/drawing/2014/main" id="{7C2D71B8-34F7-FB2A-55BE-865B7BAC5C7F}"/>
              </a:ext>
            </a:extLst>
          </p:cNvPr>
          <p:cNvSpPr/>
          <p:nvPr/>
        </p:nvSpPr>
        <p:spPr>
          <a:xfrm>
            <a:off x="578470" y="2608811"/>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1FFCFAAB-4BF8-0978-1D21-97E2417F02B3}"/>
              </a:ext>
            </a:extLst>
          </p:cNvPr>
          <p:cNvSpPr/>
          <p:nvPr/>
        </p:nvSpPr>
        <p:spPr>
          <a:xfrm>
            <a:off x="578470" y="3563579"/>
            <a:ext cx="4628532" cy="540748"/>
          </a:xfrm>
          <a:prstGeom prst="rect">
            <a:avLst/>
          </a:prstGeom>
          <a:solidFill>
            <a:srgbClr val="62929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9596B65-1BF9-847C-251C-F7C40BC82A72}"/>
              </a:ext>
            </a:extLst>
          </p:cNvPr>
          <p:cNvSpPr/>
          <p:nvPr/>
        </p:nvSpPr>
        <p:spPr>
          <a:xfrm>
            <a:off x="578470" y="4518346"/>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4DBC7B7F-3A7E-7AE0-6FAB-945F2A34F076}"/>
              </a:ext>
            </a:extLst>
          </p:cNvPr>
          <p:cNvSpPr txBox="1">
            <a:spLocks/>
          </p:cNvSpPr>
          <p:nvPr/>
        </p:nvSpPr>
        <p:spPr>
          <a:xfrm>
            <a:off x="573402" y="4588542"/>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④ </a:t>
            </a:r>
            <a:r>
              <a:rPr lang="ja-JP" altLang="en-US" sz="1700" b="1">
                <a:latin typeface="Yu Gothic" panose="020B0400000000000000" pitchFamily="34" charset="-128"/>
                <a:ea typeface="Yu Gothic" panose="020B0400000000000000" pitchFamily="34" charset="-128"/>
              </a:rPr>
              <a:t>クラスタリングしてデータセットを作成</a:t>
            </a:r>
            <a:endParaRPr lang="en-US" altLang="ja-JP" sz="1700" b="1" dirty="0">
              <a:latin typeface="Yu Gothic" panose="020B0400000000000000" pitchFamily="34" charset="-128"/>
              <a:ea typeface="Yu Gothic" panose="020B0400000000000000" pitchFamily="34" charset="-128"/>
            </a:endParaRPr>
          </a:p>
        </p:txBody>
      </p:sp>
      <p:sp>
        <p:nvSpPr>
          <p:cNvPr id="20" name="コンテンツ プレースホルダー 2">
            <a:extLst>
              <a:ext uri="{FF2B5EF4-FFF2-40B4-BE49-F238E27FC236}">
                <a16:creationId xmlns:a16="http://schemas.microsoft.com/office/drawing/2014/main" id="{06C17D36-3604-8B7D-35E4-868B9561F996}"/>
              </a:ext>
            </a:extLst>
          </p:cNvPr>
          <p:cNvSpPr txBox="1">
            <a:spLocks/>
          </p:cNvSpPr>
          <p:nvPr/>
        </p:nvSpPr>
        <p:spPr>
          <a:xfrm>
            <a:off x="578470" y="3646653"/>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solidFill>
                  <a:schemeClr val="bg1"/>
                </a:solidFill>
                <a:latin typeface="Yu Gothic" panose="020B0400000000000000" pitchFamily="34" charset="-128"/>
                <a:ea typeface="Yu Gothic" panose="020B0400000000000000" pitchFamily="34" charset="-128"/>
              </a:rPr>
              <a:t> </a:t>
            </a:r>
            <a:r>
              <a:rPr lang="ja-JP" altLang="en-US" sz="1700" b="1">
                <a:solidFill>
                  <a:schemeClr val="bg1"/>
                </a:solidFill>
                <a:latin typeface="Yu Gothic" panose="020B0400000000000000" pitchFamily="34" charset="-128"/>
                <a:ea typeface="Yu Gothic" panose="020B0400000000000000" pitchFamily="34" charset="-128"/>
              </a:rPr>
              <a:t>③</a:t>
            </a:r>
            <a:r>
              <a:rPr lang="en-US" altLang="ja-JP" sz="1700" b="1" dirty="0">
                <a:solidFill>
                  <a:schemeClr val="bg1"/>
                </a:solidFill>
                <a:latin typeface="Yu Gothic" panose="020B0400000000000000" pitchFamily="34" charset="-128"/>
                <a:ea typeface="Yu Gothic" panose="020B0400000000000000" pitchFamily="34" charset="-128"/>
              </a:rPr>
              <a:t> </a:t>
            </a:r>
            <a:r>
              <a:rPr lang="ja-JP" altLang="en-US" sz="1700" b="1">
                <a:solidFill>
                  <a:schemeClr val="bg1"/>
                </a:solidFill>
                <a:latin typeface="Yu Gothic" panose="020B0400000000000000" pitchFamily="34" charset="-128"/>
                <a:ea typeface="Yu Gothic" panose="020B0400000000000000" pitchFamily="34" charset="-128"/>
              </a:rPr>
              <a:t>類似度を算出</a:t>
            </a:r>
            <a:endParaRPr lang="en-US" altLang="ja-JP" sz="1700" b="1" dirty="0">
              <a:solidFill>
                <a:schemeClr val="bg1"/>
              </a:solidFill>
              <a:latin typeface="Yu Gothic" panose="020B0400000000000000" pitchFamily="34" charset="-128"/>
              <a:ea typeface="Yu Gothic" panose="020B0400000000000000" pitchFamily="34" charset="-128"/>
            </a:endParaRPr>
          </a:p>
        </p:txBody>
      </p:sp>
      <p:sp>
        <p:nvSpPr>
          <p:cNvPr id="39" name="コンテンツ プレースホルダー 2">
            <a:extLst>
              <a:ext uri="{FF2B5EF4-FFF2-40B4-BE49-F238E27FC236}">
                <a16:creationId xmlns:a16="http://schemas.microsoft.com/office/drawing/2014/main" id="{6A6F391B-622B-3A0B-CEB6-C57F19B8DB6B}"/>
              </a:ext>
            </a:extLst>
          </p:cNvPr>
          <p:cNvSpPr txBox="1">
            <a:spLocks/>
          </p:cNvSpPr>
          <p:nvPr/>
        </p:nvSpPr>
        <p:spPr>
          <a:xfrm>
            <a:off x="578470" y="2691885"/>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② </a:t>
            </a:r>
            <a:r>
              <a:rPr lang="ja-JP" altLang="en-US" sz="1700" b="1">
                <a:latin typeface="Yu Gothic" panose="020B0400000000000000" pitchFamily="34" charset="-128"/>
                <a:ea typeface="Yu Gothic" panose="020B0400000000000000" pitchFamily="34" charset="-128"/>
              </a:rPr>
              <a:t>データを分割</a:t>
            </a:r>
            <a:endParaRPr lang="en-US" altLang="ja-JP" sz="1700" b="1" dirty="0">
              <a:latin typeface="Yu Gothic" panose="020B0400000000000000" pitchFamily="34" charset="-128"/>
              <a:ea typeface="Yu Gothic" panose="020B0400000000000000" pitchFamily="34" charset="-128"/>
            </a:endParaRPr>
          </a:p>
        </p:txBody>
      </p:sp>
      <p:sp>
        <p:nvSpPr>
          <p:cNvPr id="41" name="コンテンツ プレースホルダー 2">
            <a:extLst>
              <a:ext uri="{FF2B5EF4-FFF2-40B4-BE49-F238E27FC236}">
                <a16:creationId xmlns:a16="http://schemas.microsoft.com/office/drawing/2014/main" id="{DD24AF86-3B62-3D79-E756-F814DE3982B2}"/>
              </a:ext>
            </a:extLst>
          </p:cNvPr>
          <p:cNvSpPr txBox="1">
            <a:spLocks/>
          </p:cNvSpPr>
          <p:nvPr/>
        </p:nvSpPr>
        <p:spPr>
          <a:xfrm>
            <a:off x="578470" y="1722904"/>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① </a:t>
            </a:r>
            <a:r>
              <a:rPr lang="ja-JP" altLang="en-US" sz="1700" b="1">
                <a:latin typeface="Yu Gothic" panose="020B0400000000000000" pitchFamily="34" charset="-128"/>
                <a:ea typeface="Yu Gothic" panose="020B0400000000000000" pitchFamily="34" charset="-128"/>
              </a:rPr>
              <a:t>データを取得</a:t>
            </a:r>
            <a:endParaRPr lang="en-US" altLang="ja-JP" sz="1700" b="1" dirty="0">
              <a:latin typeface="Yu Gothic" panose="020B0400000000000000" pitchFamily="34" charset="-128"/>
              <a:ea typeface="Yu Gothic" panose="020B0400000000000000" pitchFamily="34" charset="-128"/>
            </a:endParaRPr>
          </a:p>
        </p:txBody>
      </p:sp>
      <p:sp>
        <p:nvSpPr>
          <p:cNvPr id="47" name="正方形/長方形 46">
            <a:extLst>
              <a:ext uri="{FF2B5EF4-FFF2-40B4-BE49-F238E27FC236}">
                <a16:creationId xmlns:a16="http://schemas.microsoft.com/office/drawing/2014/main" id="{F1C4F997-7987-CBD3-0225-48C5F47A75AF}"/>
              </a:ext>
            </a:extLst>
          </p:cNvPr>
          <p:cNvSpPr/>
          <p:nvPr/>
        </p:nvSpPr>
        <p:spPr>
          <a:xfrm>
            <a:off x="578470" y="5473113"/>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コンテンツ プレースホルダー 2">
            <a:extLst>
              <a:ext uri="{FF2B5EF4-FFF2-40B4-BE49-F238E27FC236}">
                <a16:creationId xmlns:a16="http://schemas.microsoft.com/office/drawing/2014/main" id="{97D55B36-C73C-4434-8A8E-8A0B8C44EE46}"/>
              </a:ext>
            </a:extLst>
          </p:cNvPr>
          <p:cNvSpPr txBox="1">
            <a:spLocks/>
          </p:cNvSpPr>
          <p:nvPr/>
        </p:nvSpPr>
        <p:spPr>
          <a:xfrm>
            <a:off x="582333" y="5544980"/>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⑤ </a:t>
            </a:r>
            <a:r>
              <a:rPr lang="ja-JP" altLang="en-US" sz="1700" b="1">
                <a:latin typeface="Yu Gothic" panose="020B0400000000000000" pitchFamily="34" charset="-128"/>
                <a:ea typeface="Yu Gothic" panose="020B0400000000000000" pitchFamily="34" charset="-128"/>
              </a:rPr>
              <a:t>論理エラーを推定</a:t>
            </a:r>
            <a:endParaRPr lang="en-US" altLang="ja-JP" sz="1700" b="1" dirty="0">
              <a:latin typeface="Yu Gothic" panose="020B0400000000000000" pitchFamily="34" charset="-128"/>
              <a:ea typeface="Yu Gothic" panose="020B0400000000000000" pitchFamily="34" charset="-128"/>
            </a:endParaRPr>
          </a:p>
        </p:txBody>
      </p:sp>
      <p:sp>
        <p:nvSpPr>
          <p:cNvPr id="6" name="四角形吹き出し 5">
            <a:extLst>
              <a:ext uri="{FF2B5EF4-FFF2-40B4-BE49-F238E27FC236}">
                <a16:creationId xmlns:a16="http://schemas.microsoft.com/office/drawing/2014/main" id="{E216038C-1AFC-4305-01BF-5B3CCFE11BBF}"/>
              </a:ext>
            </a:extLst>
          </p:cNvPr>
          <p:cNvSpPr/>
          <p:nvPr/>
        </p:nvSpPr>
        <p:spPr>
          <a:xfrm rot="5400000">
            <a:off x="6986556" y="691700"/>
            <a:ext cx="3548767" cy="5669930"/>
          </a:xfrm>
          <a:prstGeom prst="wedgeRectCallout">
            <a:avLst>
              <a:gd name="adj1" fmla="val -41118"/>
              <a:gd name="adj2" fmla="val 37113"/>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コンテンツ プレースホルダー 2">
            <a:extLst>
              <a:ext uri="{FF2B5EF4-FFF2-40B4-BE49-F238E27FC236}">
                <a16:creationId xmlns:a16="http://schemas.microsoft.com/office/drawing/2014/main" id="{0B8ABFD1-E77D-5CA3-17A6-4E5A8A825179}"/>
              </a:ext>
            </a:extLst>
          </p:cNvPr>
          <p:cNvSpPr txBox="1">
            <a:spLocks/>
          </p:cNvSpPr>
          <p:nvPr/>
        </p:nvSpPr>
        <p:spPr>
          <a:xfrm>
            <a:off x="6274030" y="2145284"/>
            <a:ext cx="5001337" cy="8662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300"/>
              </a:lnSpc>
            </a:pPr>
            <a:r>
              <a:rPr lang="ja-JP" altLang="en-US" sz="2000" b="1">
                <a:latin typeface="Yu Gothic" panose="020B0400000000000000" pitchFamily="34" charset="-128"/>
                <a:ea typeface="Yu Gothic" panose="020B0400000000000000" pitchFamily="34" charset="-128"/>
              </a:rPr>
              <a:t>抽象化してから</a:t>
            </a:r>
            <a:r>
              <a:rPr lang="en-US" altLang="ja-JP" sz="2000" b="1" dirty="0">
                <a:latin typeface="Yu Gothic" panose="020B0400000000000000" pitchFamily="34" charset="-128"/>
                <a:ea typeface="Yu Gothic" panose="020B0400000000000000" pitchFamily="34" charset="-128"/>
              </a:rPr>
              <a:t>, </a:t>
            </a:r>
          </a:p>
          <a:p>
            <a:pPr>
              <a:lnSpc>
                <a:spcPts val="2300"/>
              </a:lnSpc>
            </a:pPr>
            <a:r>
              <a:rPr lang="en-US" altLang="ja-JP" sz="2000" b="1" dirty="0">
                <a:latin typeface="Yu Gothic" panose="020B0400000000000000" pitchFamily="34" charset="-128"/>
                <a:ea typeface="Yu Gothic" panose="020B0400000000000000" pitchFamily="34" charset="-128"/>
              </a:rPr>
              <a:t>Torres[2]</a:t>
            </a:r>
            <a:r>
              <a:rPr lang="ja-JP" altLang="en-US" sz="2000" b="1">
                <a:latin typeface="Yu Gothic" panose="020B0400000000000000" pitchFamily="34" charset="-128"/>
                <a:ea typeface="Yu Gothic" panose="020B0400000000000000" pitchFamily="34" charset="-128"/>
              </a:rPr>
              <a:t>のアルゴリズムで類似度を算出</a:t>
            </a:r>
            <a:endParaRPr lang="en-US" altLang="ja-JP" sz="2000" b="1" dirty="0">
              <a:latin typeface="Yu Gothic" panose="020B0400000000000000" pitchFamily="34" charset="-128"/>
              <a:ea typeface="Yu Gothic" panose="020B0400000000000000" pitchFamily="34" charset="-128"/>
            </a:endParaRPr>
          </a:p>
        </p:txBody>
      </p:sp>
      <p:sp>
        <p:nvSpPr>
          <p:cNvPr id="11" name="正方形/長方形 10">
            <a:extLst>
              <a:ext uri="{FF2B5EF4-FFF2-40B4-BE49-F238E27FC236}">
                <a16:creationId xmlns:a16="http://schemas.microsoft.com/office/drawing/2014/main" id="{1155503E-F1A6-9270-9635-D4BFC74716BB}"/>
              </a:ext>
            </a:extLst>
          </p:cNvPr>
          <p:cNvSpPr/>
          <p:nvPr/>
        </p:nvSpPr>
        <p:spPr>
          <a:xfrm>
            <a:off x="6171255" y="1988910"/>
            <a:ext cx="5179367" cy="1066804"/>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38E11650-2532-85F9-78A2-9D091D338390}"/>
              </a:ext>
            </a:extLst>
          </p:cNvPr>
          <p:cNvCxnSpPr>
            <a:cxnSpLocks/>
          </p:cNvCxnSpPr>
          <p:nvPr/>
        </p:nvCxnSpPr>
        <p:spPr>
          <a:xfrm flipH="1">
            <a:off x="5210865" y="3814055"/>
            <a:ext cx="724040" cy="0"/>
          </a:xfrm>
          <a:prstGeom prst="line">
            <a:avLst/>
          </a:prstGeom>
          <a:ln w="57150">
            <a:solidFill>
              <a:srgbClr val="629299"/>
            </a:solidFill>
            <a:prstDash val="sysDot"/>
          </a:ln>
        </p:spPr>
        <p:style>
          <a:lnRef idx="3">
            <a:schemeClr val="dk1"/>
          </a:lnRef>
          <a:fillRef idx="0">
            <a:schemeClr val="dk1"/>
          </a:fillRef>
          <a:effectRef idx="2">
            <a:schemeClr val="dk1"/>
          </a:effectRef>
          <a:fontRef idx="minor">
            <a:schemeClr val="tx1"/>
          </a:fontRef>
        </p:style>
      </p:cxnSp>
      <p:pic>
        <p:nvPicPr>
          <p:cNvPr id="25" name="図 24">
            <a:extLst>
              <a:ext uri="{FF2B5EF4-FFF2-40B4-BE49-F238E27FC236}">
                <a16:creationId xmlns:a16="http://schemas.microsoft.com/office/drawing/2014/main" id="{35860B9C-47CA-9C6C-2906-191D00C77231}"/>
              </a:ext>
            </a:extLst>
          </p:cNvPr>
          <p:cNvPicPr>
            <a:picLocks noChangeAspect="1"/>
          </p:cNvPicPr>
          <p:nvPr/>
        </p:nvPicPr>
        <p:blipFill>
          <a:blip r:embed="rId3"/>
          <a:stretch>
            <a:fillRect/>
          </a:stretch>
        </p:blipFill>
        <p:spPr>
          <a:xfrm>
            <a:off x="6486213" y="3286670"/>
            <a:ext cx="4584700" cy="1816100"/>
          </a:xfrm>
          <a:prstGeom prst="rect">
            <a:avLst/>
          </a:prstGeom>
        </p:spPr>
      </p:pic>
      <p:sp>
        <p:nvSpPr>
          <p:cNvPr id="30" name="コンテンツ プレースホルダー 2">
            <a:extLst>
              <a:ext uri="{FF2B5EF4-FFF2-40B4-BE49-F238E27FC236}">
                <a16:creationId xmlns:a16="http://schemas.microsoft.com/office/drawing/2014/main" id="{CD917F20-B43D-9D0D-FE2E-D08BEFFEC705}"/>
              </a:ext>
            </a:extLst>
          </p:cNvPr>
          <p:cNvSpPr txBox="1">
            <a:spLocks/>
          </p:cNvSpPr>
          <p:nvPr/>
        </p:nvSpPr>
        <p:spPr>
          <a:xfrm>
            <a:off x="5695657" y="5400195"/>
            <a:ext cx="6130561" cy="637156"/>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000"/>
              </a:lnSpc>
            </a:pPr>
            <a:r>
              <a:rPr lang="en-US" altLang="ja-JP" sz="1400" b="1" dirty="0">
                <a:latin typeface="Yu Gothic" panose="020B0400000000000000" pitchFamily="34" charset="-128"/>
                <a:ea typeface="Yu Gothic" panose="020B0400000000000000" pitchFamily="34" charset="-128"/>
              </a:rPr>
              <a:t>[2] “Comparison of Clang Abstract Syntax Trees Using String Kernels”, Raul Torres </a:t>
            </a:r>
            <a:r>
              <a:rPr lang="ja-JP" altLang="en-US" sz="1400" b="1">
                <a:latin typeface="Yu Gothic" panose="020B0400000000000000" pitchFamily="34" charset="-128"/>
                <a:ea typeface="Yu Gothic" panose="020B0400000000000000" pitchFamily="34" charset="-128"/>
              </a:rPr>
              <a:t>他</a:t>
            </a:r>
            <a:r>
              <a:rPr lang="en-US" altLang="ja-JP" sz="1400" b="1" dirty="0">
                <a:latin typeface="Yu Gothic" panose="020B0400000000000000" pitchFamily="34" charset="-128"/>
                <a:ea typeface="Yu Gothic" panose="020B0400000000000000" pitchFamily="34" charset="-128"/>
              </a:rPr>
              <a:t>, 2018 Int. Conf. on High Performance Computing &amp; Simulation, pp. 106-113, 2018.</a:t>
            </a:r>
          </a:p>
        </p:txBody>
      </p:sp>
      <p:sp>
        <p:nvSpPr>
          <p:cNvPr id="14" name="日付プレースホルダー 4">
            <a:extLst>
              <a:ext uri="{FF2B5EF4-FFF2-40B4-BE49-F238E27FC236}">
                <a16:creationId xmlns:a16="http://schemas.microsoft.com/office/drawing/2014/main" id="{80178B1D-1E26-50B6-6A1F-A4A03C13F5A2}"/>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2024/02/12</a:t>
            </a:r>
          </a:p>
        </p:txBody>
      </p:sp>
    </p:spTree>
    <p:extLst>
      <p:ext uri="{BB962C8B-B14F-4D97-AF65-F5344CB8AC3E}">
        <p14:creationId xmlns:p14="http://schemas.microsoft.com/office/powerpoint/2010/main" val="1693935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右矢印 16">
            <a:extLst>
              <a:ext uri="{FF2B5EF4-FFF2-40B4-BE49-F238E27FC236}">
                <a16:creationId xmlns:a16="http://schemas.microsoft.com/office/drawing/2014/main" id="{88856466-C1B6-DB78-7953-8FA2087D70A9}"/>
              </a:ext>
            </a:extLst>
          </p:cNvPr>
          <p:cNvSpPr/>
          <p:nvPr/>
        </p:nvSpPr>
        <p:spPr>
          <a:xfrm rot="5400000">
            <a:off x="1167964" y="3626427"/>
            <a:ext cx="3457271" cy="263516"/>
          </a:xfrm>
          <a:prstGeom prst="rightArrow">
            <a:avLst>
              <a:gd name="adj1" fmla="val 35849"/>
              <a:gd name="adj2" fmla="val 88525"/>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1A7A51A2-FEBE-C619-2AB6-5D91FCC22E93}"/>
              </a:ext>
            </a:extLst>
          </p:cNvPr>
          <p:cNvSpPr/>
          <p:nvPr/>
        </p:nvSpPr>
        <p:spPr>
          <a:xfrm>
            <a:off x="0"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2-1. </a:t>
            </a:r>
            <a:r>
              <a:rPr lang="ja-JP" altLang="en-US" sz="2800" b="1">
                <a:solidFill>
                  <a:schemeClr val="bg1"/>
                </a:solidFill>
                <a:latin typeface="Yu Gothic" panose="020B0400000000000000" pitchFamily="34" charset="-128"/>
                <a:ea typeface="Yu Gothic" panose="020B0400000000000000" pitchFamily="34" charset="-128"/>
              </a:rPr>
              <a:t>研究手法の概要</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16" name="スライド番号プレースホルダー 5">
            <a:extLst>
              <a:ext uri="{FF2B5EF4-FFF2-40B4-BE49-F238E27FC236}">
                <a16:creationId xmlns:a16="http://schemas.microsoft.com/office/drawing/2014/main" id="{2FA063C8-531E-BE3D-2A3B-8C35B6D4BC4F}"/>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12</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18" name="フッター プレースホルダー 6">
            <a:extLst>
              <a:ext uri="{FF2B5EF4-FFF2-40B4-BE49-F238E27FC236}">
                <a16:creationId xmlns:a16="http://schemas.microsoft.com/office/drawing/2014/main" id="{BD6CA68E-9A2B-B7D4-76E3-E0973F9DA648}"/>
              </a:ext>
            </a:extLst>
          </p:cNvPr>
          <p:cNvSpPr>
            <a:spLocks noGrp="1"/>
          </p:cNvSpPr>
          <p:nvPr>
            <p:ph type="ftr" sz="quarter" idx="11"/>
          </p:nvPr>
        </p:nvSpPr>
        <p:spPr>
          <a:xfrm>
            <a:off x="3807877" y="6356350"/>
            <a:ext cx="4576242" cy="376525"/>
          </a:xfrm>
        </p:spPr>
        <p:txBody>
          <a:bodyPr/>
          <a:lstStyle/>
          <a:p>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東京学芸大学　</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卒業論文</a:t>
            </a:r>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発表会</a:t>
            </a:r>
          </a:p>
        </p:txBody>
      </p:sp>
      <p:grpSp>
        <p:nvGrpSpPr>
          <p:cNvPr id="26" name="グループ化 25">
            <a:extLst>
              <a:ext uri="{FF2B5EF4-FFF2-40B4-BE49-F238E27FC236}">
                <a16:creationId xmlns:a16="http://schemas.microsoft.com/office/drawing/2014/main" id="{CF579A4D-5A86-4550-3461-306A4A5DB342}"/>
              </a:ext>
            </a:extLst>
          </p:cNvPr>
          <p:cNvGrpSpPr/>
          <p:nvPr/>
        </p:nvGrpSpPr>
        <p:grpSpPr>
          <a:xfrm>
            <a:off x="451556" y="163454"/>
            <a:ext cx="3217919" cy="276236"/>
            <a:chOff x="1047553" y="1885269"/>
            <a:chExt cx="2345100" cy="241705"/>
          </a:xfrm>
        </p:grpSpPr>
        <p:sp>
          <p:nvSpPr>
            <p:cNvPr id="27" name="フリーフォーム 26">
              <a:extLst>
                <a:ext uri="{FF2B5EF4-FFF2-40B4-BE49-F238E27FC236}">
                  <a16:creationId xmlns:a16="http://schemas.microsoft.com/office/drawing/2014/main" id="{098115ED-BDB7-8D50-630E-ADCABDB5DFB5}"/>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28" name="フリーフォーム 27">
              <a:extLst>
                <a:ext uri="{FF2B5EF4-FFF2-40B4-BE49-F238E27FC236}">
                  <a16:creationId xmlns:a16="http://schemas.microsoft.com/office/drawing/2014/main" id="{82748B1A-5A14-0AE1-32B4-72E2A1667F32}"/>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34" name="フリーフォーム 33">
            <a:extLst>
              <a:ext uri="{FF2B5EF4-FFF2-40B4-BE49-F238E27FC236}">
                <a16:creationId xmlns:a16="http://schemas.microsoft.com/office/drawing/2014/main" id="{6F1FED09-0AD3-854A-4EF1-82D8B13629BE}"/>
              </a:ext>
            </a:extLst>
          </p:cNvPr>
          <p:cNvSpPr/>
          <p:nvPr/>
        </p:nvSpPr>
        <p:spPr>
          <a:xfrm>
            <a:off x="3483538"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実験</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35" name="フリーフォーム 34">
            <a:extLst>
              <a:ext uri="{FF2B5EF4-FFF2-40B4-BE49-F238E27FC236}">
                <a16:creationId xmlns:a16="http://schemas.microsoft.com/office/drawing/2014/main" id="{54E70DBE-25F0-6A56-291A-F1192F71AB10}"/>
              </a:ext>
            </a:extLst>
          </p:cNvPr>
          <p:cNvSpPr/>
          <p:nvPr/>
        </p:nvSpPr>
        <p:spPr>
          <a:xfrm>
            <a:off x="4992924"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
        <p:nvSpPr>
          <p:cNvPr id="3" name="正方形/長方形 2">
            <a:extLst>
              <a:ext uri="{FF2B5EF4-FFF2-40B4-BE49-F238E27FC236}">
                <a16:creationId xmlns:a16="http://schemas.microsoft.com/office/drawing/2014/main" id="{3C385E39-040D-C318-CDA6-7D1928A1CAD9}"/>
              </a:ext>
            </a:extLst>
          </p:cNvPr>
          <p:cNvSpPr/>
          <p:nvPr/>
        </p:nvSpPr>
        <p:spPr>
          <a:xfrm>
            <a:off x="578470" y="1654043"/>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正方形/長方形 6">
            <a:extLst>
              <a:ext uri="{FF2B5EF4-FFF2-40B4-BE49-F238E27FC236}">
                <a16:creationId xmlns:a16="http://schemas.microsoft.com/office/drawing/2014/main" id="{7C2D71B8-34F7-FB2A-55BE-865B7BAC5C7F}"/>
              </a:ext>
            </a:extLst>
          </p:cNvPr>
          <p:cNvSpPr/>
          <p:nvPr/>
        </p:nvSpPr>
        <p:spPr>
          <a:xfrm>
            <a:off x="578470" y="2608811"/>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1FFCFAAB-4BF8-0978-1D21-97E2417F02B3}"/>
              </a:ext>
            </a:extLst>
          </p:cNvPr>
          <p:cNvSpPr/>
          <p:nvPr/>
        </p:nvSpPr>
        <p:spPr>
          <a:xfrm>
            <a:off x="578470" y="3563579"/>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9596B65-1BF9-847C-251C-F7C40BC82A72}"/>
              </a:ext>
            </a:extLst>
          </p:cNvPr>
          <p:cNvSpPr/>
          <p:nvPr/>
        </p:nvSpPr>
        <p:spPr>
          <a:xfrm>
            <a:off x="578470" y="4518346"/>
            <a:ext cx="4628532" cy="540748"/>
          </a:xfrm>
          <a:prstGeom prst="rect">
            <a:avLst/>
          </a:prstGeom>
          <a:solidFill>
            <a:srgbClr val="62929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4DBC7B7F-3A7E-7AE0-6FAB-945F2A34F076}"/>
              </a:ext>
            </a:extLst>
          </p:cNvPr>
          <p:cNvSpPr txBox="1">
            <a:spLocks/>
          </p:cNvSpPr>
          <p:nvPr/>
        </p:nvSpPr>
        <p:spPr>
          <a:xfrm>
            <a:off x="573402" y="4588542"/>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solidFill>
                  <a:schemeClr val="bg1"/>
                </a:solidFill>
                <a:latin typeface="Yu Gothic" panose="020B0400000000000000" pitchFamily="34" charset="-128"/>
                <a:ea typeface="Yu Gothic" panose="020B0400000000000000" pitchFamily="34" charset="-128"/>
              </a:rPr>
              <a:t> ④ </a:t>
            </a:r>
            <a:r>
              <a:rPr lang="ja-JP" altLang="en-US" sz="1700" b="1">
                <a:solidFill>
                  <a:schemeClr val="bg1"/>
                </a:solidFill>
                <a:latin typeface="Yu Gothic" panose="020B0400000000000000" pitchFamily="34" charset="-128"/>
                <a:ea typeface="Yu Gothic" panose="020B0400000000000000" pitchFamily="34" charset="-128"/>
              </a:rPr>
              <a:t>クラスタリングしてデータセットを作成</a:t>
            </a:r>
            <a:endParaRPr lang="en-US" altLang="ja-JP" sz="1700" b="1" dirty="0">
              <a:solidFill>
                <a:schemeClr val="bg1"/>
              </a:solidFill>
              <a:latin typeface="Yu Gothic" panose="020B0400000000000000" pitchFamily="34" charset="-128"/>
              <a:ea typeface="Yu Gothic" panose="020B0400000000000000" pitchFamily="34" charset="-128"/>
            </a:endParaRPr>
          </a:p>
        </p:txBody>
      </p:sp>
      <p:sp>
        <p:nvSpPr>
          <p:cNvPr id="20" name="コンテンツ プレースホルダー 2">
            <a:extLst>
              <a:ext uri="{FF2B5EF4-FFF2-40B4-BE49-F238E27FC236}">
                <a16:creationId xmlns:a16="http://schemas.microsoft.com/office/drawing/2014/main" id="{06C17D36-3604-8B7D-35E4-868B9561F996}"/>
              </a:ext>
            </a:extLst>
          </p:cNvPr>
          <p:cNvSpPr txBox="1">
            <a:spLocks/>
          </p:cNvSpPr>
          <p:nvPr/>
        </p:nvSpPr>
        <p:spPr>
          <a:xfrm>
            <a:off x="578470" y="3646653"/>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a:t>
            </a:r>
            <a:r>
              <a:rPr lang="ja-JP" altLang="en-US" sz="1700" b="1">
                <a:latin typeface="Yu Gothic" panose="020B0400000000000000" pitchFamily="34" charset="-128"/>
                <a:ea typeface="Yu Gothic" panose="020B0400000000000000" pitchFamily="34" charset="-128"/>
              </a:rPr>
              <a:t>③</a:t>
            </a:r>
            <a:r>
              <a:rPr lang="en-US" altLang="ja-JP" sz="1700" b="1" dirty="0">
                <a:latin typeface="Yu Gothic" panose="020B0400000000000000" pitchFamily="34" charset="-128"/>
                <a:ea typeface="Yu Gothic" panose="020B0400000000000000" pitchFamily="34" charset="-128"/>
              </a:rPr>
              <a:t> </a:t>
            </a:r>
            <a:r>
              <a:rPr lang="ja-JP" altLang="en-US" sz="1700" b="1">
                <a:latin typeface="Yu Gothic" panose="020B0400000000000000" pitchFamily="34" charset="-128"/>
                <a:ea typeface="Yu Gothic" panose="020B0400000000000000" pitchFamily="34" charset="-128"/>
              </a:rPr>
              <a:t>類似度を算出</a:t>
            </a:r>
            <a:endParaRPr lang="en-US" altLang="ja-JP" sz="1700" b="1" dirty="0">
              <a:latin typeface="Yu Gothic" panose="020B0400000000000000" pitchFamily="34" charset="-128"/>
              <a:ea typeface="Yu Gothic" panose="020B0400000000000000" pitchFamily="34" charset="-128"/>
            </a:endParaRPr>
          </a:p>
        </p:txBody>
      </p:sp>
      <p:sp>
        <p:nvSpPr>
          <p:cNvPr id="39" name="コンテンツ プレースホルダー 2">
            <a:extLst>
              <a:ext uri="{FF2B5EF4-FFF2-40B4-BE49-F238E27FC236}">
                <a16:creationId xmlns:a16="http://schemas.microsoft.com/office/drawing/2014/main" id="{6A6F391B-622B-3A0B-CEB6-C57F19B8DB6B}"/>
              </a:ext>
            </a:extLst>
          </p:cNvPr>
          <p:cNvSpPr txBox="1">
            <a:spLocks/>
          </p:cNvSpPr>
          <p:nvPr/>
        </p:nvSpPr>
        <p:spPr>
          <a:xfrm>
            <a:off x="578470" y="2691885"/>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② </a:t>
            </a:r>
            <a:r>
              <a:rPr lang="ja-JP" altLang="en-US" sz="1700" b="1">
                <a:latin typeface="Yu Gothic" panose="020B0400000000000000" pitchFamily="34" charset="-128"/>
                <a:ea typeface="Yu Gothic" panose="020B0400000000000000" pitchFamily="34" charset="-128"/>
              </a:rPr>
              <a:t>データを分割</a:t>
            </a:r>
            <a:endParaRPr lang="en-US" altLang="ja-JP" sz="1700" b="1" dirty="0">
              <a:latin typeface="Yu Gothic" panose="020B0400000000000000" pitchFamily="34" charset="-128"/>
              <a:ea typeface="Yu Gothic" panose="020B0400000000000000" pitchFamily="34" charset="-128"/>
            </a:endParaRPr>
          </a:p>
        </p:txBody>
      </p:sp>
      <p:sp>
        <p:nvSpPr>
          <p:cNvPr id="41" name="コンテンツ プレースホルダー 2">
            <a:extLst>
              <a:ext uri="{FF2B5EF4-FFF2-40B4-BE49-F238E27FC236}">
                <a16:creationId xmlns:a16="http://schemas.microsoft.com/office/drawing/2014/main" id="{DD24AF86-3B62-3D79-E756-F814DE3982B2}"/>
              </a:ext>
            </a:extLst>
          </p:cNvPr>
          <p:cNvSpPr txBox="1">
            <a:spLocks/>
          </p:cNvSpPr>
          <p:nvPr/>
        </p:nvSpPr>
        <p:spPr>
          <a:xfrm>
            <a:off x="578470" y="1722904"/>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① </a:t>
            </a:r>
            <a:r>
              <a:rPr lang="ja-JP" altLang="en-US" sz="1700" b="1">
                <a:latin typeface="Yu Gothic" panose="020B0400000000000000" pitchFamily="34" charset="-128"/>
                <a:ea typeface="Yu Gothic" panose="020B0400000000000000" pitchFamily="34" charset="-128"/>
              </a:rPr>
              <a:t>データを取得</a:t>
            </a:r>
            <a:endParaRPr lang="en-US" altLang="ja-JP" sz="1700" b="1" dirty="0">
              <a:latin typeface="Yu Gothic" panose="020B0400000000000000" pitchFamily="34" charset="-128"/>
              <a:ea typeface="Yu Gothic" panose="020B0400000000000000" pitchFamily="34" charset="-128"/>
            </a:endParaRPr>
          </a:p>
        </p:txBody>
      </p:sp>
      <p:sp>
        <p:nvSpPr>
          <p:cNvPr id="47" name="正方形/長方形 46">
            <a:extLst>
              <a:ext uri="{FF2B5EF4-FFF2-40B4-BE49-F238E27FC236}">
                <a16:creationId xmlns:a16="http://schemas.microsoft.com/office/drawing/2014/main" id="{F1C4F997-7987-CBD3-0225-48C5F47A75AF}"/>
              </a:ext>
            </a:extLst>
          </p:cNvPr>
          <p:cNvSpPr/>
          <p:nvPr/>
        </p:nvSpPr>
        <p:spPr>
          <a:xfrm>
            <a:off x="578470" y="5473113"/>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コンテンツ プレースホルダー 2">
            <a:extLst>
              <a:ext uri="{FF2B5EF4-FFF2-40B4-BE49-F238E27FC236}">
                <a16:creationId xmlns:a16="http://schemas.microsoft.com/office/drawing/2014/main" id="{97D55B36-C73C-4434-8A8E-8A0B8C44EE46}"/>
              </a:ext>
            </a:extLst>
          </p:cNvPr>
          <p:cNvSpPr txBox="1">
            <a:spLocks/>
          </p:cNvSpPr>
          <p:nvPr/>
        </p:nvSpPr>
        <p:spPr>
          <a:xfrm>
            <a:off x="582333" y="5544980"/>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⑤ </a:t>
            </a:r>
            <a:r>
              <a:rPr lang="ja-JP" altLang="en-US" sz="1700" b="1">
                <a:latin typeface="Yu Gothic" panose="020B0400000000000000" pitchFamily="34" charset="-128"/>
                <a:ea typeface="Yu Gothic" panose="020B0400000000000000" pitchFamily="34" charset="-128"/>
              </a:rPr>
              <a:t>論理エラーを推定</a:t>
            </a:r>
            <a:endParaRPr lang="en-US" altLang="ja-JP" sz="1700" b="1" dirty="0">
              <a:latin typeface="Yu Gothic" panose="020B0400000000000000" pitchFamily="34" charset="-128"/>
              <a:ea typeface="Yu Gothic" panose="020B0400000000000000" pitchFamily="34" charset="-128"/>
            </a:endParaRPr>
          </a:p>
        </p:txBody>
      </p:sp>
      <p:sp>
        <p:nvSpPr>
          <p:cNvPr id="6" name="四角形吹き出し 5">
            <a:extLst>
              <a:ext uri="{FF2B5EF4-FFF2-40B4-BE49-F238E27FC236}">
                <a16:creationId xmlns:a16="http://schemas.microsoft.com/office/drawing/2014/main" id="{2684077A-ED2C-79C7-F64D-72206C6A1558}"/>
              </a:ext>
            </a:extLst>
          </p:cNvPr>
          <p:cNvSpPr/>
          <p:nvPr/>
        </p:nvSpPr>
        <p:spPr>
          <a:xfrm rot="5400000">
            <a:off x="6679265" y="998988"/>
            <a:ext cx="4163349" cy="5669930"/>
          </a:xfrm>
          <a:prstGeom prst="wedgeRectCallout">
            <a:avLst>
              <a:gd name="adj1" fmla="val -41118"/>
              <a:gd name="adj2" fmla="val 37113"/>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コンテンツ プレースホルダー 2">
            <a:extLst>
              <a:ext uri="{FF2B5EF4-FFF2-40B4-BE49-F238E27FC236}">
                <a16:creationId xmlns:a16="http://schemas.microsoft.com/office/drawing/2014/main" id="{473740EA-A1F5-CB0E-3327-0EDE69A7ED65}"/>
              </a:ext>
            </a:extLst>
          </p:cNvPr>
          <p:cNvSpPr txBox="1">
            <a:spLocks/>
          </p:cNvSpPr>
          <p:nvPr/>
        </p:nvSpPr>
        <p:spPr>
          <a:xfrm>
            <a:off x="6274030" y="2145284"/>
            <a:ext cx="5001337" cy="8662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300"/>
              </a:lnSpc>
            </a:pPr>
            <a:r>
              <a:rPr lang="ja-JP" altLang="en-US" sz="2200" b="1">
                <a:latin typeface="Yu Gothic" panose="020B0400000000000000" pitchFamily="34" charset="-128"/>
                <a:ea typeface="Yu Gothic" panose="020B0400000000000000" pitchFamily="34" charset="-128"/>
              </a:rPr>
              <a:t>クラスタリング結果をもとに</a:t>
            </a:r>
            <a:endParaRPr lang="en-US" altLang="ja-JP" sz="2200" b="1" dirty="0">
              <a:latin typeface="Yu Gothic" panose="020B0400000000000000" pitchFamily="34" charset="-128"/>
              <a:ea typeface="Yu Gothic" panose="020B0400000000000000" pitchFamily="34" charset="-128"/>
            </a:endParaRPr>
          </a:p>
          <a:p>
            <a:pPr>
              <a:lnSpc>
                <a:spcPts val="2300"/>
              </a:lnSpc>
            </a:pPr>
            <a:r>
              <a:rPr lang="ja-JP" altLang="en-US" sz="2200" b="1">
                <a:latin typeface="Yu Gothic" panose="020B0400000000000000" pitchFamily="34" charset="-128"/>
                <a:ea typeface="Yu Gothic" panose="020B0400000000000000" pitchFamily="34" charset="-128"/>
              </a:rPr>
              <a:t>データセットを作成</a:t>
            </a:r>
            <a:endParaRPr lang="en-US" altLang="ja-JP" sz="2200" b="1" dirty="0">
              <a:latin typeface="Yu Gothic" panose="020B0400000000000000" pitchFamily="34" charset="-128"/>
              <a:ea typeface="Yu Gothic" panose="020B0400000000000000" pitchFamily="34" charset="-128"/>
            </a:endParaRPr>
          </a:p>
        </p:txBody>
      </p:sp>
      <p:sp>
        <p:nvSpPr>
          <p:cNvPr id="13" name="正方形/長方形 12">
            <a:extLst>
              <a:ext uri="{FF2B5EF4-FFF2-40B4-BE49-F238E27FC236}">
                <a16:creationId xmlns:a16="http://schemas.microsoft.com/office/drawing/2014/main" id="{42454734-1F91-FCCC-2635-7A6746AB0E64}"/>
              </a:ext>
            </a:extLst>
          </p:cNvPr>
          <p:cNvSpPr/>
          <p:nvPr/>
        </p:nvSpPr>
        <p:spPr>
          <a:xfrm>
            <a:off x="6274030" y="1989582"/>
            <a:ext cx="5001337" cy="1066804"/>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429CD1DC-7E47-4064-D6DC-715C352B9CD5}"/>
              </a:ext>
            </a:extLst>
          </p:cNvPr>
          <p:cNvCxnSpPr>
            <a:cxnSpLocks/>
          </p:cNvCxnSpPr>
          <p:nvPr/>
        </p:nvCxnSpPr>
        <p:spPr>
          <a:xfrm flipH="1">
            <a:off x="5210865" y="4778828"/>
            <a:ext cx="724040" cy="0"/>
          </a:xfrm>
          <a:prstGeom prst="line">
            <a:avLst/>
          </a:prstGeom>
          <a:ln w="57150">
            <a:solidFill>
              <a:srgbClr val="629299"/>
            </a:solidFill>
            <a:prstDash val="sysDot"/>
          </a:ln>
        </p:spPr>
        <p:style>
          <a:lnRef idx="3">
            <a:schemeClr val="dk1"/>
          </a:lnRef>
          <a:fillRef idx="0">
            <a:schemeClr val="dk1"/>
          </a:fillRef>
          <a:effectRef idx="2">
            <a:schemeClr val="dk1"/>
          </a:effectRef>
          <a:fontRef idx="minor">
            <a:schemeClr val="tx1"/>
          </a:fontRef>
        </p:style>
      </p:cxnSp>
      <p:pic>
        <p:nvPicPr>
          <p:cNvPr id="24" name="図 23">
            <a:extLst>
              <a:ext uri="{FF2B5EF4-FFF2-40B4-BE49-F238E27FC236}">
                <a16:creationId xmlns:a16="http://schemas.microsoft.com/office/drawing/2014/main" id="{13C4126A-314C-DDFD-9C26-7F448429E71D}"/>
              </a:ext>
            </a:extLst>
          </p:cNvPr>
          <p:cNvPicPr>
            <a:picLocks noChangeAspect="1"/>
          </p:cNvPicPr>
          <p:nvPr/>
        </p:nvPicPr>
        <p:blipFill>
          <a:blip r:embed="rId3"/>
          <a:stretch>
            <a:fillRect/>
          </a:stretch>
        </p:blipFill>
        <p:spPr>
          <a:xfrm>
            <a:off x="6245518" y="3400056"/>
            <a:ext cx="5058360" cy="2236580"/>
          </a:xfrm>
          <a:prstGeom prst="rect">
            <a:avLst/>
          </a:prstGeom>
        </p:spPr>
      </p:pic>
      <p:sp>
        <p:nvSpPr>
          <p:cNvPr id="11" name="日付プレースホルダー 4">
            <a:extLst>
              <a:ext uri="{FF2B5EF4-FFF2-40B4-BE49-F238E27FC236}">
                <a16:creationId xmlns:a16="http://schemas.microsoft.com/office/drawing/2014/main" id="{52204867-A4C3-5CDF-B005-FA311C03E7EB}"/>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2024/02/12</a:t>
            </a:r>
          </a:p>
        </p:txBody>
      </p:sp>
    </p:spTree>
    <p:extLst>
      <p:ext uri="{BB962C8B-B14F-4D97-AF65-F5344CB8AC3E}">
        <p14:creationId xmlns:p14="http://schemas.microsoft.com/office/powerpoint/2010/main" val="684955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右矢印 16">
            <a:extLst>
              <a:ext uri="{FF2B5EF4-FFF2-40B4-BE49-F238E27FC236}">
                <a16:creationId xmlns:a16="http://schemas.microsoft.com/office/drawing/2014/main" id="{88856466-C1B6-DB78-7953-8FA2087D70A9}"/>
              </a:ext>
            </a:extLst>
          </p:cNvPr>
          <p:cNvSpPr/>
          <p:nvPr/>
        </p:nvSpPr>
        <p:spPr>
          <a:xfrm rot="5400000">
            <a:off x="1167964" y="3626427"/>
            <a:ext cx="3457271" cy="263516"/>
          </a:xfrm>
          <a:prstGeom prst="rightArrow">
            <a:avLst>
              <a:gd name="adj1" fmla="val 35849"/>
              <a:gd name="adj2" fmla="val 88525"/>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1A7A51A2-FEBE-C619-2AB6-5D91FCC22E93}"/>
              </a:ext>
            </a:extLst>
          </p:cNvPr>
          <p:cNvSpPr/>
          <p:nvPr/>
        </p:nvSpPr>
        <p:spPr>
          <a:xfrm>
            <a:off x="0"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2-1. </a:t>
            </a:r>
            <a:r>
              <a:rPr lang="ja-JP" altLang="en-US" sz="2800" b="1">
                <a:solidFill>
                  <a:schemeClr val="bg1"/>
                </a:solidFill>
                <a:latin typeface="Yu Gothic" panose="020B0400000000000000" pitchFamily="34" charset="-128"/>
                <a:ea typeface="Yu Gothic" panose="020B0400000000000000" pitchFamily="34" charset="-128"/>
              </a:rPr>
              <a:t>研究手法の概要</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16" name="スライド番号プレースホルダー 5">
            <a:extLst>
              <a:ext uri="{FF2B5EF4-FFF2-40B4-BE49-F238E27FC236}">
                <a16:creationId xmlns:a16="http://schemas.microsoft.com/office/drawing/2014/main" id="{2FA063C8-531E-BE3D-2A3B-8C35B6D4BC4F}"/>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13</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18" name="フッター プレースホルダー 6">
            <a:extLst>
              <a:ext uri="{FF2B5EF4-FFF2-40B4-BE49-F238E27FC236}">
                <a16:creationId xmlns:a16="http://schemas.microsoft.com/office/drawing/2014/main" id="{BD6CA68E-9A2B-B7D4-76E3-E0973F9DA648}"/>
              </a:ext>
            </a:extLst>
          </p:cNvPr>
          <p:cNvSpPr>
            <a:spLocks noGrp="1"/>
          </p:cNvSpPr>
          <p:nvPr>
            <p:ph type="ftr" sz="quarter" idx="11"/>
          </p:nvPr>
        </p:nvSpPr>
        <p:spPr>
          <a:xfrm>
            <a:off x="3807877" y="6356350"/>
            <a:ext cx="4576242" cy="376525"/>
          </a:xfrm>
        </p:spPr>
        <p:txBody>
          <a:bodyPr/>
          <a:lstStyle/>
          <a:p>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東京学芸大学　</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卒業論文</a:t>
            </a:r>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発表会</a:t>
            </a:r>
          </a:p>
        </p:txBody>
      </p:sp>
      <p:grpSp>
        <p:nvGrpSpPr>
          <p:cNvPr id="26" name="グループ化 25">
            <a:extLst>
              <a:ext uri="{FF2B5EF4-FFF2-40B4-BE49-F238E27FC236}">
                <a16:creationId xmlns:a16="http://schemas.microsoft.com/office/drawing/2014/main" id="{CF579A4D-5A86-4550-3461-306A4A5DB342}"/>
              </a:ext>
            </a:extLst>
          </p:cNvPr>
          <p:cNvGrpSpPr/>
          <p:nvPr/>
        </p:nvGrpSpPr>
        <p:grpSpPr>
          <a:xfrm>
            <a:off x="451556" y="163454"/>
            <a:ext cx="3217919" cy="276236"/>
            <a:chOff x="1047553" y="1885269"/>
            <a:chExt cx="2345100" cy="241705"/>
          </a:xfrm>
        </p:grpSpPr>
        <p:sp>
          <p:nvSpPr>
            <p:cNvPr id="27" name="フリーフォーム 26">
              <a:extLst>
                <a:ext uri="{FF2B5EF4-FFF2-40B4-BE49-F238E27FC236}">
                  <a16:creationId xmlns:a16="http://schemas.microsoft.com/office/drawing/2014/main" id="{098115ED-BDB7-8D50-630E-ADCABDB5DFB5}"/>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28" name="フリーフォーム 27">
              <a:extLst>
                <a:ext uri="{FF2B5EF4-FFF2-40B4-BE49-F238E27FC236}">
                  <a16:creationId xmlns:a16="http://schemas.microsoft.com/office/drawing/2014/main" id="{82748B1A-5A14-0AE1-32B4-72E2A1667F32}"/>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34" name="フリーフォーム 33">
            <a:extLst>
              <a:ext uri="{FF2B5EF4-FFF2-40B4-BE49-F238E27FC236}">
                <a16:creationId xmlns:a16="http://schemas.microsoft.com/office/drawing/2014/main" id="{6F1FED09-0AD3-854A-4EF1-82D8B13629BE}"/>
              </a:ext>
            </a:extLst>
          </p:cNvPr>
          <p:cNvSpPr/>
          <p:nvPr/>
        </p:nvSpPr>
        <p:spPr>
          <a:xfrm>
            <a:off x="3483538"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実験</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35" name="フリーフォーム 34">
            <a:extLst>
              <a:ext uri="{FF2B5EF4-FFF2-40B4-BE49-F238E27FC236}">
                <a16:creationId xmlns:a16="http://schemas.microsoft.com/office/drawing/2014/main" id="{54E70DBE-25F0-6A56-291A-F1192F71AB10}"/>
              </a:ext>
            </a:extLst>
          </p:cNvPr>
          <p:cNvSpPr/>
          <p:nvPr/>
        </p:nvSpPr>
        <p:spPr>
          <a:xfrm>
            <a:off x="4992924"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
        <p:nvSpPr>
          <p:cNvPr id="3" name="正方形/長方形 2">
            <a:extLst>
              <a:ext uri="{FF2B5EF4-FFF2-40B4-BE49-F238E27FC236}">
                <a16:creationId xmlns:a16="http://schemas.microsoft.com/office/drawing/2014/main" id="{3C385E39-040D-C318-CDA6-7D1928A1CAD9}"/>
              </a:ext>
            </a:extLst>
          </p:cNvPr>
          <p:cNvSpPr/>
          <p:nvPr/>
        </p:nvSpPr>
        <p:spPr>
          <a:xfrm>
            <a:off x="578470" y="1654043"/>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正方形/長方形 6">
            <a:extLst>
              <a:ext uri="{FF2B5EF4-FFF2-40B4-BE49-F238E27FC236}">
                <a16:creationId xmlns:a16="http://schemas.microsoft.com/office/drawing/2014/main" id="{7C2D71B8-34F7-FB2A-55BE-865B7BAC5C7F}"/>
              </a:ext>
            </a:extLst>
          </p:cNvPr>
          <p:cNvSpPr/>
          <p:nvPr/>
        </p:nvSpPr>
        <p:spPr>
          <a:xfrm>
            <a:off x="578470" y="2608811"/>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1FFCFAAB-4BF8-0978-1D21-97E2417F02B3}"/>
              </a:ext>
            </a:extLst>
          </p:cNvPr>
          <p:cNvSpPr/>
          <p:nvPr/>
        </p:nvSpPr>
        <p:spPr>
          <a:xfrm>
            <a:off x="578470" y="3563579"/>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9596B65-1BF9-847C-251C-F7C40BC82A72}"/>
              </a:ext>
            </a:extLst>
          </p:cNvPr>
          <p:cNvSpPr/>
          <p:nvPr/>
        </p:nvSpPr>
        <p:spPr>
          <a:xfrm>
            <a:off x="578470" y="4518346"/>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4DBC7B7F-3A7E-7AE0-6FAB-945F2A34F076}"/>
              </a:ext>
            </a:extLst>
          </p:cNvPr>
          <p:cNvSpPr txBox="1">
            <a:spLocks/>
          </p:cNvSpPr>
          <p:nvPr/>
        </p:nvSpPr>
        <p:spPr>
          <a:xfrm>
            <a:off x="573402" y="4588542"/>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④ </a:t>
            </a:r>
            <a:r>
              <a:rPr lang="ja-JP" altLang="en-US" sz="1700" b="1">
                <a:latin typeface="Yu Gothic" panose="020B0400000000000000" pitchFamily="34" charset="-128"/>
                <a:ea typeface="Yu Gothic" panose="020B0400000000000000" pitchFamily="34" charset="-128"/>
              </a:rPr>
              <a:t>クラスタリングしてデータセットを作成</a:t>
            </a:r>
            <a:endParaRPr lang="en-US" altLang="ja-JP" sz="1700" b="1" dirty="0">
              <a:latin typeface="Yu Gothic" panose="020B0400000000000000" pitchFamily="34" charset="-128"/>
              <a:ea typeface="Yu Gothic" panose="020B0400000000000000" pitchFamily="34" charset="-128"/>
            </a:endParaRPr>
          </a:p>
        </p:txBody>
      </p:sp>
      <p:sp>
        <p:nvSpPr>
          <p:cNvPr id="20" name="コンテンツ プレースホルダー 2">
            <a:extLst>
              <a:ext uri="{FF2B5EF4-FFF2-40B4-BE49-F238E27FC236}">
                <a16:creationId xmlns:a16="http://schemas.microsoft.com/office/drawing/2014/main" id="{06C17D36-3604-8B7D-35E4-868B9561F996}"/>
              </a:ext>
            </a:extLst>
          </p:cNvPr>
          <p:cNvSpPr txBox="1">
            <a:spLocks/>
          </p:cNvSpPr>
          <p:nvPr/>
        </p:nvSpPr>
        <p:spPr>
          <a:xfrm>
            <a:off x="578470" y="3646653"/>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a:t>
            </a:r>
            <a:r>
              <a:rPr lang="ja-JP" altLang="en-US" sz="1700" b="1">
                <a:latin typeface="Yu Gothic" panose="020B0400000000000000" pitchFamily="34" charset="-128"/>
                <a:ea typeface="Yu Gothic" panose="020B0400000000000000" pitchFamily="34" charset="-128"/>
              </a:rPr>
              <a:t>③</a:t>
            </a:r>
            <a:r>
              <a:rPr lang="en-US" altLang="ja-JP" sz="1700" b="1" dirty="0">
                <a:latin typeface="Yu Gothic" panose="020B0400000000000000" pitchFamily="34" charset="-128"/>
                <a:ea typeface="Yu Gothic" panose="020B0400000000000000" pitchFamily="34" charset="-128"/>
              </a:rPr>
              <a:t> </a:t>
            </a:r>
            <a:r>
              <a:rPr lang="ja-JP" altLang="en-US" sz="1700" b="1">
                <a:latin typeface="Yu Gothic" panose="020B0400000000000000" pitchFamily="34" charset="-128"/>
                <a:ea typeface="Yu Gothic" panose="020B0400000000000000" pitchFamily="34" charset="-128"/>
              </a:rPr>
              <a:t>類似度を算出</a:t>
            </a:r>
            <a:endParaRPr lang="en-US" altLang="ja-JP" sz="1700" b="1" dirty="0">
              <a:latin typeface="Yu Gothic" panose="020B0400000000000000" pitchFamily="34" charset="-128"/>
              <a:ea typeface="Yu Gothic" panose="020B0400000000000000" pitchFamily="34" charset="-128"/>
            </a:endParaRPr>
          </a:p>
        </p:txBody>
      </p:sp>
      <p:sp>
        <p:nvSpPr>
          <p:cNvPr id="39" name="コンテンツ プレースホルダー 2">
            <a:extLst>
              <a:ext uri="{FF2B5EF4-FFF2-40B4-BE49-F238E27FC236}">
                <a16:creationId xmlns:a16="http://schemas.microsoft.com/office/drawing/2014/main" id="{6A6F391B-622B-3A0B-CEB6-C57F19B8DB6B}"/>
              </a:ext>
            </a:extLst>
          </p:cNvPr>
          <p:cNvSpPr txBox="1">
            <a:spLocks/>
          </p:cNvSpPr>
          <p:nvPr/>
        </p:nvSpPr>
        <p:spPr>
          <a:xfrm>
            <a:off x="578470" y="2691885"/>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② </a:t>
            </a:r>
            <a:r>
              <a:rPr lang="ja-JP" altLang="en-US" sz="1700" b="1">
                <a:latin typeface="Yu Gothic" panose="020B0400000000000000" pitchFamily="34" charset="-128"/>
                <a:ea typeface="Yu Gothic" panose="020B0400000000000000" pitchFamily="34" charset="-128"/>
              </a:rPr>
              <a:t>データを分割</a:t>
            </a:r>
            <a:endParaRPr lang="en-US" altLang="ja-JP" sz="1700" b="1" dirty="0">
              <a:latin typeface="Yu Gothic" panose="020B0400000000000000" pitchFamily="34" charset="-128"/>
              <a:ea typeface="Yu Gothic" panose="020B0400000000000000" pitchFamily="34" charset="-128"/>
            </a:endParaRPr>
          </a:p>
        </p:txBody>
      </p:sp>
      <p:sp>
        <p:nvSpPr>
          <p:cNvPr id="41" name="コンテンツ プレースホルダー 2">
            <a:extLst>
              <a:ext uri="{FF2B5EF4-FFF2-40B4-BE49-F238E27FC236}">
                <a16:creationId xmlns:a16="http://schemas.microsoft.com/office/drawing/2014/main" id="{DD24AF86-3B62-3D79-E756-F814DE3982B2}"/>
              </a:ext>
            </a:extLst>
          </p:cNvPr>
          <p:cNvSpPr txBox="1">
            <a:spLocks/>
          </p:cNvSpPr>
          <p:nvPr/>
        </p:nvSpPr>
        <p:spPr>
          <a:xfrm>
            <a:off x="578470" y="1722904"/>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① </a:t>
            </a:r>
            <a:r>
              <a:rPr lang="ja-JP" altLang="en-US" sz="1700" b="1">
                <a:latin typeface="Yu Gothic" panose="020B0400000000000000" pitchFamily="34" charset="-128"/>
                <a:ea typeface="Yu Gothic" panose="020B0400000000000000" pitchFamily="34" charset="-128"/>
              </a:rPr>
              <a:t>データを取得</a:t>
            </a:r>
            <a:endParaRPr lang="en-US" altLang="ja-JP" sz="1700" b="1" dirty="0">
              <a:latin typeface="Yu Gothic" panose="020B0400000000000000" pitchFamily="34" charset="-128"/>
              <a:ea typeface="Yu Gothic" panose="020B0400000000000000" pitchFamily="34" charset="-128"/>
            </a:endParaRPr>
          </a:p>
        </p:txBody>
      </p:sp>
      <p:sp>
        <p:nvSpPr>
          <p:cNvPr id="47" name="正方形/長方形 46">
            <a:extLst>
              <a:ext uri="{FF2B5EF4-FFF2-40B4-BE49-F238E27FC236}">
                <a16:creationId xmlns:a16="http://schemas.microsoft.com/office/drawing/2014/main" id="{F1C4F997-7987-CBD3-0225-48C5F47A75AF}"/>
              </a:ext>
            </a:extLst>
          </p:cNvPr>
          <p:cNvSpPr/>
          <p:nvPr/>
        </p:nvSpPr>
        <p:spPr>
          <a:xfrm>
            <a:off x="578470" y="5473113"/>
            <a:ext cx="4628532" cy="540748"/>
          </a:xfrm>
          <a:prstGeom prst="rect">
            <a:avLst/>
          </a:prstGeom>
          <a:solidFill>
            <a:srgbClr val="62929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コンテンツ プレースホルダー 2">
            <a:extLst>
              <a:ext uri="{FF2B5EF4-FFF2-40B4-BE49-F238E27FC236}">
                <a16:creationId xmlns:a16="http://schemas.microsoft.com/office/drawing/2014/main" id="{97D55B36-C73C-4434-8A8E-8A0B8C44EE46}"/>
              </a:ext>
            </a:extLst>
          </p:cNvPr>
          <p:cNvSpPr txBox="1">
            <a:spLocks/>
          </p:cNvSpPr>
          <p:nvPr/>
        </p:nvSpPr>
        <p:spPr>
          <a:xfrm>
            <a:off x="582333" y="5544980"/>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solidFill>
                  <a:schemeClr val="bg1"/>
                </a:solidFill>
                <a:latin typeface="Yu Gothic" panose="020B0400000000000000" pitchFamily="34" charset="-128"/>
                <a:ea typeface="Yu Gothic" panose="020B0400000000000000" pitchFamily="34" charset="-128"/>
              </a:rPr>
              <a:t> ⑤ </a:t>
            </a:r>
            <a:r>
              <a:rPr lang="ja-JP" altLang="en-US" sz="1700" b="1">
                <a:solidFill>
                  <a:schemeClr val="bg1"/>
                </a:solidFill>
                <a:latin typeface="Yu Gothic" panose="020B0400000000000000" pitchFamily="34" charset="-128"/>
                <a:ea typeface="Yu Gothic" panose="020B0400000000000000" pitchFamily="34" charset="-128"/>
              </a:rPr>
              <a:t>論理エラーを推定</a:t>
            </a:r>
            <a:endParaRPr lang="en-US" altLang="ja-JP" sz="1700" b="1" dirty="0">
              <a:solidFill>
                <a:schemeClr val="bg1"/>
              </a:solidFill>
              <a:latin typeface="Yu Gothic" panose="020B0400000000000000" pitchFamily="34" charset="-128"/>
              <a:ea typeface="Yu Gothic" panose="020B0400000000000000" pitchFamily="34" charset="-128"/>
            </a:endParaRPr>
          </a:p>
        </p:txBody>
      </p:sp>
      <p:sp>
        <p:nvSpPr>
          <p:cNvPr id="14" name="四角形吹き出し 13">
            <a:extLst>
              <a:ext uri="{FF2B5EF4-FFF2-40B4-BE49-F238E27FC236}">
                <a16:creationId xmlns:a16="http://schemas.microsoft.com/office/drawing/2014/main" id="{AB67545E-C5C0-8AEB-F1FD-3983D6306A22}"/>
              </a:ext>
            </a:extLst>
          </p:cNvPr>
          <p:cNvSpPr/>
          <p:nvPr/>
        </p:nvSpPr>
        <p:spPr>
          <a:xfrm rot="5400000">
            <a:off x="6679265" y="998988"/>
            <a:ext cx="4163349" cy="5669930"/>
          </a:xfrm>
          <a:prstGeom prst="wedgeRectCallout">
            <a:avLst>
              <a:gd name="adj1" fmla="val -41118"/>
              <a:gd name="adj2" fmla="val 37113"/>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コンテンツ プレースホルダー 2">
            <a:extLst>
              <a:ext uri="{FF2B5EF4-FFF2-40B4-BE49-F238E27FC236}">
                <a16:creationId xmlns:a16="http://schemas.microsoft.com/office/drawing/2014/main" id="{0698053D-7E45-4E1E-D455-684F80A92EEB}"/>
              </a:ext>
            </a:extLst>
          </p:cNvPr>
          <p:cNvSpPr txBox="1">
            <a:spLocks/>
          </p:cNvSpPr>
          <p:nvPr/>
        </p:nvSpPr>
        <p:spPr>
          <a:xfrm>
            <a:off x="6274030" y="2145284"/>
            <a:ext cx="5001337" cy="8662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300"/>
              </a:lnSpc>
            </a:pPr>
            <a:r>
              <a:rPr lang="ja-JP" altLang="en-US" sz="2200" b="1">
                <a:latin typeface="Yu Gothic" panose="020B0400000000000000" pitchFamily="34" charset="-128"/>
                <a:ea typeface="Yu Gothic" panose="020B0400000000000000" pitchFamily="34" charset="-128"/>
              </a:rPr>
              <a:t>データセットとの類似度を算出して</a:t>
            </a:r>
            <a:endParaRPr lang="en-US" altLang="ja-JP" sz="2200" b="1" dirty="0">
              <a:latin typeface="Yu Gothic" panose="020B0400000000000000" pitchFamily="34" charset="-128"/>
              <a:ea typeface="Yu Gothic" panose="020B0400000000000000" pitchFamily="34" charset="-128"/>
            </a:endParaRPr>
          </a:p>
          <a:p>
            <a:pPr>
              <a:lnSpc>
                <a:spcPts val="2300"/>
              </a:lnSpc>
            </a:pPr>
            <a:r>
              <a:rPr lang="ja-JP" altLang="en-US" sz="2200" b="1">
                <a:latin typeface="Yu Gothic" panose="020B0400000000000000" pitchFamily="34" charset="-128"/>
                <a:ea typeface="Yu Gothic" panose="020B0400000000000000" pitchFamily="34" charset="-128"/>
              </a:rPr>
              <a:t>論理エラーを推定</a:t>
            </a:r>
            <a:endParaRPr lang="en-US" altLang="ja-JP" sz="2200" b="1" dirty="0">
              <a:latin typeface="Yu Gothic" panose="020B0400000000000000" pitchFamily="34" charset="-128"/>
              <a:ea typeface="Yu Gothic" panose="020B0400000000000000" pitchFamily="34" charset="-128"/>
            </a:endParaRPr>
          </a:p>
        </p:txBody>
      </p:sp>
      <p:sp>
        <p:nvSpPr>
          <p:cNvPr id="19" name="正方形/長方形 18">
            <a:extLst>
              <a:ext uri="{FF2B5EF4-FFF2-40B4-BE49-F238E27FC236}">
                <a16:creationId xmlns:a16="http://schemas.microsoft.com/office/drawing/2014/main" id="{D972CEA6-7695-AC49-4FC3-2F34950B0928}"/>
              </a:ext>
            </a:extLst>
          </p:cNvPr>
          <p:cNvSpPr/>
          <p:nvPr/>
        </p:nvSpPr>
        <p:spPr>
          <a:xfrm>
            <a:off x="6274030" y="1989582"/>
            <a:ext cx="5001337" cy="1066804"/>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8141D60A-9BD6-9CC0-7A13-36B3F62BB70A}"/>
              </a:ext>
            </a:extLst>
          </p:cNvPr>
          <p:cNvCxnSpPr>
            <a:cxnSpLocks/>
          </p:cNvCxnSpPr>
          <p:nvPr/>
        </p:nvCxnSpPr>
        <p:spPr>
          <a:xfrm flipH="1">
            <a:off x="5201934" y="5730298"/>
            <a:ext cx="724040" cy="0"/>
          </a:xfrm>
          <a:prstGeom prst="line">
            <a:avLst/>
          </a:prstGeom>
          <a:ln w="57150">
            <a:solidFill>
              <a:srgbClr val="629299"/>
            </a:solidFill>
            <a:prstDash val="sysDot"/>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02104024-12D4-864E-4751-A176CDFB2452}"/>
              </a:ext>
            </a:extLst>
          </p:cNvPr>
          <p:cNvSpPr txBox="1"/>
          <p:nvPr/>
        </p:nvSpPr>
        <p:spPr>
          <a:xfrm>
            <a:off x="6870706" y="5026382"/>
            <a:ext cx="970402" cy="338554"/>
          </a:xfrm>
          <a:prstGeom prst="rect">
            <a:avLst/>
          </a:prstGeom>
          <a:solidFill>
            <a:schemeClr val="bg1"/>
          </a:solidFill>
        </p:spPr>
        <p:txBody>
          <a:bodyPr wrap="square" rtlCol="0">
            <a:spAutoFit/>
          </a:bodyPr>
          <a:lstStyle/>
          <a:p>
            <a:r>
              <a:rPr lang="ja-JP" altLang="en-US" sz="1600" b="1">
                <a:latin typeface="Yu Gothic" panose="020B0400000000000000" pitchFamily="34" charset="-128"/>
                <a:ea typeface="Yu Gothic" panose="020B0400000000000000" pitchFamily="34" charset="-128"/>
              </a:rPr>
              <a:t>検証用</a:t>
            </a:r>
            <a:endParaRPr kumimoji="1" lang="ja-JP" altLang="en-US" sz="1600" b="1">
              <a:latin typeface="Yu Gothic" panose="020B0400000000000000" pitchFamily="34" charset="-128"/>
              <a:ea typeface="Yu Gothic" panose="020B0400000000000000" pitchFamily="34" charset="-128"/>
            </a:endParaRPr>
          </a:p>
        </p:txBody>
      </p:sp>
      <p:pic>
        <p:nvPicPr>
          <p:cNvPr id="24" name="図 23">
            <a:extLst>
              <a:ext uri="{FF2B5EF4-FFF2-40B4-BE49-F238E27FC236}">
                <a16:creationId xmlns:a16="http://schemas.microsoft.com/office/drawing/2014/main" id="{656C0172-32BE-2E6F-5013-E6E63BE0088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326" b="99049" l="1405" r="96424">
                        <a14:foregroundMark x1="42018" y1="3171" x2="42018" y2="3171"/>
                        <a14:foregroundMark x1="14304" y1="24313" x2="61047" y2="24630"/>
                        <a14:foregroundMark x1="29502" y1="31078" x2="56960" y2="39746"/>
                        <a14:foregroundMark x1="56960" y1="39746" x2="59770" y2="42178"/>
                        <a14:foregroundMark x1="67561" y1="20719" x2="67050" y2="95349"/>
                        <a14:foregroundMark x1="18263" y1="53594" x2="64112" y2="60677"/>
                        <a14:foregroundMark x1="35121" y1="15328" x2="39464" y2="29598"/>
                        <a14:foregroundMark x1="59770" y1="17442" x2="59259" y2="39958"/>
                        <a14:foregroundMark x1="59259" y1="39958" x2="59259" y2="39958"/>
                        <a14:foregroundMark x1="15709" y1="14588" x2="22605" y2="32452"/>
                        <a14:foregroundMark x1="27714" y1="15751" x2="27714" y2="40698"/>
                        <a14:foregroundMark x1="44572" y1="10677" x2="44572" y2="30655"/>
                        <a14:foregroundMark x1="80843" y1="29598" x2="80460" y2="47463"/>
                        <a14:foregroundMark x1="80460" y1="47463" x2="80460" y2="47463"/>
                        <a14:foregroundMark x1="10473" y1="57505" x2="33078" y2="70613"/>
                        <a14:foregroundMark x1="33078" y1="70613" x2="36782" y2="71459"/>
                        <a14:foregroundMark x1="7024" y1="15328" x2="6641" y2="43869"/>
                        <a14:foregroundMark x1="80077" y1="15011" x2="79566" y2="48943"/>
                        <a14:foregroundMark x1="86462" y1="34672" x2="86462" y2="71036"/>
                        <a14:foregroundMark x1="88250" y1="26744" x2="88250" y2="69239"/>
                        <a14:foregroundMark x1="86079" y1="23573" x2="86079" y2="62156"/>
                        <a14:foregroundMark x1="83525" y1="12474" x2="83525" y2="16068"/>
                        <a14:foregroundMark x1="91315" y1="25687" x2="90805" y2="71036"/>
                        <a14:foregroundMark x1="93487" y1="38161" x2="92976" y2="61734"/>
                        <a14:foregroundMark x1="92976" y1="61734" x2="92976" y2="61734"/>
                        <a14:foregroundMark x1="35504" y1="53594" x2="41124" y2="53911"/>
                        <a14:foregroundMark x1="49808" y1="16808" x2="49298" y2="52114"/>
                        <a14:foregroundMark x1="58493" y1="7822" x2="57599" y2="35729"/>
                        <a14:foregroundMark x1="24777" y1="44292" x2="24777" y2="64588"/>
                        <a14:foregroundMark x1="15198" y1="79281" x2="58493" y2="81395"/>
                        <a14:foregroundMark x1="32056" y1="87526" x2="65390" y2="87844"/>
                        <a14:foregroundMark x1="75223" y1="83615" x2="75223" y2="83615"/>
                        <a14:foregroundMark x1="80077" y1="76744" x2="77905" y2="87526"/>
                        <a14:foregroundMark x1="12899" y1="23362" x2="12899" y2="23362"/>
                        <a14:foregroundMark x1="15964" y1="23150" x2="15964" y2="23150"/>
                        <a14:foregroundMark x1="13410" y1="20719" x2="13155" y2="28647"/>
                        <a14:foregroundMark x1="33716" y1="26638" x2="33716" y2="30127"/>
                        <a14:foregroundMark x1="55811" y1="23573" x2="55300" y2="32664"/>
                        <a14:foregroundMark x1="62580" y1="22410" x2="62580" y2="27061"/>
                        <a14:foregroundMark x1="46488" y1="36364" x2="46488" y2="40592"/>
                        <a14:foregroundMark x1="36526" y1="33827" x2="36398" y2="45243"/>
                        <a14:foregroundMark x1="15070" y1="35201" x2="15070" y2="39852"/>
                        <a14:foregroundMark x1="8685" y1="38901" x2="8685" y2="38901"/>
                        <a14:foregroundMark x1="10089" y1="37315" x2="9834" y2="42600"/>
                        <a14:foregroundMark x1="9834" y1="36575" x2="9834" y2="39112"/>
                        <a14:foregroundMark x1="10983" y1="36152" x2="10728" y2="51480"/>
                        <a14:foregroundMark x1="22478" y1="35201" x2="26948" y2="50106"/>
                        <a14:foregroundMark x1="18008" y1="37315" x2="17880" y2="42600"/>
                        <a14:foregroundMark x1="18008" y1="35201" x2="18008" y2="42178"/>
                        <a14:foregroundMark x1="19413" y1="37104" x2="19285" y2="43763"/>
                        <a14:foregroundMark x1="31673" y1="35941" x2="31418" y2="44080"/>
                        <a14:foregroundMark x1="31673" y1="35941" x2="31673" y2="42918"/>
                        <a14:foregroundMark x1="39208" y1="35412" x2="41507" y2="38478"/>
                        <a14:foregroundMark x1="33078" y1="35624" x2="32184" y2="42600"/>
                        <a14:foregroundMark x1="59387" y1="35941" x2="59132" y2="38478"/>
                        <a14:foregroundMark x1="60281" y1="35624" x2="60026" y2="40486"/>
                        <a14:foregroundMark x1="66411" y1="33615" x2="64751" y2="48626"/>
                        <a14:foregroundMark x1="72669" y1="34249" x2="72414" y2="45877"/>
                        <a14:foregroundMark x1="71009" y1="22622" x2="70881" y2="31501"/>
                        <a14:foregroundMark x1="80204" y1="24313" x2="79949" y2="27484"/>
                        <a14:foregroundMark x1="68455" y1="13742" x2="68199" y2="21882"/>
                        <a14:foregroundMark x1="26948" y1="10042" x2="27203" y2="23150"/>
                        <a14:foregroundMark x1="10728" y1="62685" x2="11494" y2="80021"/>
                        <a14:foregroundMark x1="12388" y1="84461" x2="12388" y2="91015"/>
                        <a14:foregroundMark x1="11750" y1="83615" x2="13410" y2="92812"/>
                        <a14:foregroundMark x1="88889" y1="77273" x2="88889" y2="89112"/>
                        <a14:foregroundMark x1="11494" y1="82664" x2="13538" y2="85941"/>
                        <a14:foregroundMark x1="78289" y1="8457" x2="78033" y2="11205"/>
                        <a14:foregroundMark x1="78289" y1="6131" x2="78033" y2="15433"/>
                        <a14:foregroundMark x1="83014" y1="16808" x2="83014" y2="18922"/>
                        <a14:foregroundMark x1="87229" y1="16068" x2="87229" y2="19662"/>
                        <a14:foregroundMark x1="89527" y1="15433" x2="91699" y2="21987"/>
                        <a14:foregroundMark x1="91699" y1="16385" x2="92593" y2="19345"/>
                        <a14:foregroundMark x1="76628" y1="9408" x2="80715" y2="16068"/>
                        <a14:foregroundMark x1="78544" y1="6131" x2="79949" y2="19662"/>
                        <a14:foregroundMark x1="78544" y1="3171" x2="79949" y2="11945"/>
                        <a14:foregroundMark x1="74585" y1="2431" x2="74585" y2="9197"/>
                        <a14:foregroundMark x1="80204" y1="4334" x2="85185" y2="11205"/>
                        <a14:foregroundMark x1="83908" y1="6871" x2="84674" y2="23044"/>
                        <a14:foregroundMark x1="92593" y1="16596" x2="92593" y2="29387"/>
                        <a14:foregroundMark x1="95658" y1="17019" x2="95019" y2="32347"/>
                        <a14:foregroundMark x1="87484" y1="10042" x2="87484" y2="23044"/>
                        <a14:foregroundMark x1="68710" y1="2643" x2="68710" y2="15222"/>
                        <a14:foregroundMark x1="1660" y1="9831" x2="1660" y2="27484"/>
                        <a14:foregroundMark x1="18774" y1="98414" x2="40996" y2="98520"/>
                        <a14:foregroundMark x1="40996" y1="98520" x2="54662" y2="97780"/>
                        <a14:foregroundMark x1="1405" y1="52114" x2="1405" y2="78964"/>
                        <a14:foregroundMark x1="2171" y1="81712" x2="1916" y2="89641"/>
                        <a14:foregroundMark x1="2554" y1="90803" x2="2299" y2="97463"/>
                        <a14:foregroundMark x1="64496" y1="99154" x2="64496" y2="99154"/>
                        <a14:foregroundMark x1="65134" y1="98203" x2="65134" y2="98203"/>
                        <a14:foregroundMark x1="68710" y1="98203" x2="68710" y2="98203"/>
                        <a14:foregroundMark x1="76884" y1="98203" x2="76884" y2="98203"/>
                        <a14:foregroundMark x1="83908" y1="98837" x2="83908" y2="98837"/>
                        <a14:foregroundMark x1="86079" y1="98626" x2="86079" y2="98626"/>
                        <a14:foregroundMark x1="82120" y1="98414" x2="82120" y2="98414"/>
                        <a14:foregroundMark x1="89400" y1="98203" x2="89400" y2="98203"/>
                        <a14:foregroundMark x1="93103" y1="98203" x2="93103" y2="98203"/>
                        <a14:foregroundMark x1="95019" y1="98203" x2="95019" y2="98203"/>
                        <a14:foregroundMark x1="96424" y1="98203" x2="96424" y2="98203"/>
                      </a14:backgroundRemoval>
                    </a14:imgEffect>
                  </a14:imgLayer>
                </a14:imgProps>
              </a:ext>
            </a:extLst>
          </a:blip>
          <a:stretch>
            <a:fillRect/>
          </a:stretch>
        </p:blipFill>
        <p:spPr>
          <a:xfrm>
            <a:off x="6733894" y="3646653"/>
            <a:ext cx="1107214" cy="1339416"/>
          </a:xfrm>
          <a:prstGeom prst="rect">
            <a:avLst/>
          </a:prstGeom>
        </p:spPr>
      </p:pic>
      <p:sp>
        <p:nvSpPr>
          <p:cNvPr id="25" name="右矢印 24">
            <a:extLst>
              <a:ext uri="{FF2B5EF4-FFF2-40B4-BE49-F238E27FC236}">
                <a16:creationId xmlns:a16="http://schemas.microsoft.com/office/drawing/2014/main" id="{00832ECA-FB71-57D2-1525-EFC6BBA7417D}"/>
              </a:ext>
            </a:extLst>
          </p:cNvPr>
          <p:cNvSpPr/>
          <p:nvPr/>
        </p:nvSpPr>
        <p:spPr>
          <a:xfrm>
            <a:off x="8342064" y="4179435"/>
            <a:ext cx="212971" cy="264825"/>
          </a:xfrm>
          <a:prstGeom prst="rightArrow">
            <a:avLst>
              <a:gd name="adj1" fmla="val 35849"/>
              <a:gd name="adj2" fmla="val 125158"/>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AE95A42E-9083-6B5D-C46A-CC93E4996D84}"/>
              </a:ext>
            </a:extLst>
          </p:cNvPr>
          <p:cNvSpPr txBox="1"/>
          <p:nvPr/>
        </p:nvSpPr>
        <p:spPr>
          <a:xfrm>
            <a:off x="8997241" y="3994447"/>
            <a:ext cx="2031325" cy="740139"/>
          </a:xfrm>
          <a:prstGeom prst="rect">
            <a:avLst/>
          </a:prstGeom>
          <a:solidFill>
            <a:schemeClr val="bg1"/>
          </a:solidFill>
        </p:spPr>
        <p:txBody>
          <a:bodyPr wrap="none" rtlCol="0">
            <a:spAutoFit/>
          </a:bodyPr>
          <a:lstStyle/>
          <a:p>
            <a:pPr>
              <a:lnSpc>
                <a:spcPts val="2560"/>
              </a:lnSpc>
            </a:pPr>
            <a:r>
              <a:rPr kumimoji="1" lang="ja-JP" altLang="en-US" b="1">
                <a:latin typeface="Yu Gothic" panose="020B0400000000000000" pitchFamily="34" charset="-128"/>
                <a:ea typeface="Yu Gothic" panose="020B0400000000000000" pitchFamily="34" charset="-128"/>
              </a:rPr>
              <a:t>どの解法の</a:t>
            </a:r>
            <a:endParaRPr kumimoji="1" lang="en-US" altLang="ja-JP" b="1" dirty="0">
              <a:latin typeface="Yu Gothic" panose="020B0400000000000000" pitchFamily="34" charset="-128"/>
              <a:ea typeface="Yu Gothic" panose="020B0400000000000000" pitchFamily="34" charset="-128"/>
            </a:endParaRPr>
          </a:p>
          <a:p>
            <a:pPr>
              <a:lnSpc>
                <a:spcPts val="2560"/>
              </a:lnSpc>
            </a:pPr>
            <a:r>
              <a:rPr kumimoji="1" lang="ja-JP" altLang="en-US" b="1">
                <a:latin typeface="Yu Gothic" panose="020B0400000000000000" pitchFamily="34" charset="-128"/>
                <a:ea typeface="Yu Gothic" panose="020B0400000000000000" pitchFamily="34" charset="-128"/>
              </a:rPr>
              <a:t>どんな論理エラー</a:t>
            </a:r>
          </a:p>
        </p:txBody>
      </p:sp>
      <p:sp>
        <p:nvSpPr>
          <p:cNvPr id="6" name="日付プレースホルダー 4">
            <a:extLst>
              <a:ext uri="{FF2B5EF4-FFF2-40B4-BE49-F238E27FC236}">
                <a16:creationId xmlns:a16="http://schemas.microsoft.com/office/drawing/2014/main" id="{91997F0C-9606-C5B7-934E-4A28A3D08BB6}"/>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2024/02/12</a:t>
            </a:r>
          </a:p>
        </p:txBody>
      </p:sp>
    </p:spTree>
    <p:extLst>
      <p:ext uri="{BB962C8B-B14F-4D97-AF65-F5344CB8AC3E}">
        <p14:creationId xmlns:p14="http://schemas.microsoft.com/office/powerpoint/2010/main" val="3244790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7A47762F-8090-F366-2CD4-C2DD43EDBBB8}"/>
              </a:ext>
            </a:extLst>
          </p:cNvPr>
          <p:cNvSpPr/>
          <p:nvPr/>
        </p:nvSpPr>
        <p:spPr>
          <a:xfrm>
            <a:off x="0" y="0"/>
            <a:ext cx="12192000" cy="6858000"/>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日付プレースホルダー 4">
            <a:extLst>
              <a:ext uri="{FF2B5EF4-FFF2-40B4-BE49-F238E27FC236}">
                <a16:creationId xmlns:a16="http://schemas.microsoft.com/office/drawing/2014/main" id="{6EFE2DAA-1862-3477-23F2-80B3772CE4E2}"/>
              </a:ext>
            </a:extLst>
          </p:cNvPr>
          <p:cNvSpPr>
            <a:spLocks noGrp="1"/>
          </p:cNvSpPr>
          <p:nvPr>
            <p:ph type="dt" sz="half" idx="10"/>
          </p:nvPr>
        </p:nvSpPr>
        <p:spPr>
          <a:xfrm>
            <a:off x="451556" y="6367750"/>
            <a:ext cx="2743200" cy="365125"/>
          </a:xfrm>
        </p:spPr>
        <p:txBody>
          <a:bodyPr/>
          <a:lstStyle/>
          <a:p>
            <a:r>
              <a:rPr kumimoji="1" lang="en-US" altLang="ja-JP" sz="1600" dirty="0">
                <a:solidFill>
                  <a:schemeClr val="bg1"/>
                </a:solidFill>
                <a:latin typeface="Yu Gothic" panose="020B0400000000000000" pitchFamily="34" charset="-128"/>
                <a:ea typeface="Yu Gothic" panose="020B0400000000000000" pitchFamily="34" charset="-128"/>
              </a:rPr>
              <a:t>2024/02/12</a:t>
            </a:r>
          </a:p>
        </p:txBody>
      </p:sp>
      <p:sp>
        <p:nvSpPr>
          <p:cNvPr id="11" name="スライド番号プレースホルダー 5">
            <a:extLst>
              <a:ext uri="{FF2B5EF4-FFF2-40B4-BE49-F238E27FC236}">
                <a16:creationId xmlns:a16="http://schemas.microsoft.com/office/drawing/2014/main" id="{753F8109-82C7-43CF-3640-ADA703EAB774}"/>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bg1"/>
                </a:solidFill>
                <a:latin typeface="Yu Gothic" panose="020B0400000000000000" pitchFamily="34" charset="-128"/>
                <a:ea typeface="Yu Gothic" panose="020B0400000000000000" pitchFamily="34" charset="-128"/>
              </a:rPr>
              <a:t>14</a:t>
            </a:fld>
            <a:endParaRPr kumimoji="1" lang="ja-JP" altLang="en-US" sz="1600">
              <a:solidFill>
                <a:schemeClr val="bg1"/>
              </a:solidFill>
              <a:latin typeface="Yu Gothic" panose="020B0400000000000000" pitchFamily="34" charset="-128"/>
              <a:ea typeface="Yu Gothic" panose="020B0400000000000000" pitchFamily="34" charset="-128"/>
            </a:endParaRPr>
          </a:p>
        </p:txBody>
      </p:sp>
      <p:sp>
        <p:nvSpPr>
          <p:cNvPr id="7" name="フッター プレースホルダー 6">
            <a:extLst>
              <a:ext uri="{FF2B5EF4-FFF2-40B4-BE49-F238E27FC236}">
                <a16:creationId xmlns:a16="http://schemas.microsoft.com/office/drawing/2014/main" id="{F573BA53-CBF7-56C3-A631-55FF20C1407E}"/>
              </a:ext>
            </a:extLst>
          </p:cNvPr>
          <p:cNvSpPr>
            <a:spLocks noGrp="1"/>
          </p:cNvSpPr>
          <p:nvPr>
            <p:ph type="ftr" sz="quarter" idx="11"/>
          </p:nvPr>
        </p:nvSpPr>
        <p:spPr>
          <a:xfrm>
            <a:off x="3807877" y="6356350"/>
            <a:ext cx="4576242" cy="376525"/>
          </a:xfrm>
        </p:spPr>
        <p:txBody>
          <a:bodyPr/>
          <a:lstStyle/>
          <a:p>
            <a:r>
              <a:rPr kumimoji="1" lang="ja-JP" altLang="en-US" sz="1600">
                <a:solidFill>
                  <a:schemeClr val="bg1"/>
                </a:solidFill>
                <a:latin typeface="Yu Gothic" panose="020B0400000000000000" pitchFamily="34" charset="-128"/>
                <a:ea typeface="Yu Gothic" panose="020B0400000000000000" pitchFamily="34" charset="-128"/>
              </a:rPr>
              <a:t>東京学芸大学　</a:t>
            </a:r>
            <a:r>
              <a:rPr lang="ja-JP" altLang="en-US" sz="1600">
                <a:solidFill>
                  <a:schemeClr val="bg1"/>
                </a:solidFill>
                <a:latin typeface="Yu Gothic" panose="020B0400000000000000" pitchFamily="34" charset="-128"/>
                <a:ea typeface="Yu Gothic" panose="020B0400000000000000" pitchFamily="34" charset="-128"/>
              </a:rPr>
              <a:t>卒業論文</a:t>
            </a:r>
            <a:r>
              <a:rPr kumimoji="1" lang="ja-JP" altLang="en-US" sz="1600">
                <a:solidFill>
                  <a:schemeClr val="bg1"/>
                </a:solidFill>
                <a:latin typeface="Yu Gothic" panose="020B0400000000000000" pitchFamily="34" charset="-128"/>
                <a:ea typeface="Yu Gothic" panose="020B0400000000000000" pitchFamily="34" charset="-128"/>
              </a:rPr>
              <a:t>発表会</a:t>
            </a:r>
          </a:p>
        </p:txBody>
      </p:sp>
      <p:sp>
        <p:nvSpPr>
          <p:cNvPr id="8" name="タイトル 1">
            <a:extLst>
              <a:ext uri="{FF2B5EF4-FFF2-40B4-BE49-F238E27FC236}">
                <a16:creationId xmlns:a16="http://schemas.microsoft.com/office/drawing/2014/main" id="{83AA8072-5CF6-A375-CCC0-36368B1F50DE}"/>
              </a:ext>
            </a:extLst>
          </p:cNvPr>
          <p:cNvSpPr>
            <a:spLocks noGrp="1"/>
          </p:cNvSpPr>
          <p:nvPr>
            <p:ph type="ctrTitle"/>
          </p:nvPr>
        </p:nvSpPr>
        <p:spPr>
          <a:xfrm>
            <a:off x="1536544" y="2378648"/>
            <a:ext cx="9118910" cy="802887"/>
          </a:xfrm>
        </p:spPr>
        <p:txBody>
          <a:bodyPr>
            <a:normAutofit/>
          </a:bodyPr>
          <a:lstStyle/>
          <a:p>
            <a:r>
              <a:rPr lang="en-US" altLang="ja-JP" sz="3600" b="1" dirty="0">
                <a:solidFill>
                  <a:schemeClr val="bg1"/>
                </a:solidFill>
                <a:latin typeface="Yu Gothic" panose="020B0400000000000000" pitchFamily="34" charset="-128"/>
                <a:ea typeface="Yu Gothic" panose="020B0400000000000000" pitchFamily="34" charset="-128"/>
              </a:rPr>
              <a:t>3.</a:t>
            </a:r>
            <a:r>
              <a:rPr lang="ja-JP" altLang="en-US" sz="3600" b="1">
                <a:solidFill>
                  <a:schemeClr val="bg1"/>
                </a:solidFill>
                <a:latin typeface="Yu Gothic" panose="020B0400000000000000" pitchFamily="34" charset="-128"/>
                <a:ea typeface="Yu Gothic" panose="020B0400000000000000" pitchFamily="34" charset="-128"/>
              </a:rPr>
              <a:t>　実験</a:t>
            </a:r>
            <a:endParaRPr kumimoji="1" lang="ja-JP" altLang="en-US" sz="3600" b="1">
              <a:solidFill>
                <a:srgbClr val="EFCE7B"/>
              </a:solidFill>
              <a:latin typeface="Yu Gothic" panose="020B0400000000000000" pitchFamily="34" charset="-128"/>
              <a:ea typeface="Yu Gothic" panose="020B0400000000000000" pitchFamily="34" charset="-128"/>
            </a:endParaRPr>
          </a:p>
        </p:txBody>
      </p:sp>
      <p:cxnSp>
        <p:nvCxnSpPr>
          <p:cNvPr id="9" name="直線コネクタ 8">
            <a:extLst>
              <a:ext uri="{FF2B5EF4-FFF2-40B4-BE49-F238E27FC236}">
                <a16:creationId xmlns:a16="http://schemas.microsoft.com/office/drawing/2014/main" id="{5A683F10-5C01-EC03-140E-5FA2D40BF0ED}"/>
              </a:ext>
            </a:extLst>
          </p:cNvPr>
          <p:cNvCxnSpPr>
            <a:cxnSpLocks/>
          </p:cNvCxnSpPr>
          <p:nvPr/>
        </p:nvCxnSpPr>
        <p:spPr>
          <a:xfrm>
            <a:off x="451555" y="3417600"/>
            <a:ext cx="11288888" cy="11400"/>
          </a:xfrm>
          <a:prstGeom prst="line">
            <a:avLst/>
          </a:prstGeom>
          <a:ln w="57150">
            <a:solidFill>
              <a:srgbClr val="C2D3D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04426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3-1. </a:t>
            </a:r>
            <a:r>
              <a:rPr lang="ja-JP" altLang="en-US" sz="2800" b="1">
                <a:solidFill>
                  <a:schemeClr val="bg1"/>
                </a:solidFill>
                <a:latin typeface="Yu Gothic" panose="020B0400000000000000" pitchFamily="34" charset="-128"/>
                <a:ea typeface="Yu Gothic" panose="020B0400000000000000" pitchFamily="34" charset="-128"/>
              </a:rPr>
              <a:t>データ</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7" name="スライド番号プレースホルダー 5">
            <a:extLst>
              <a:ext uri="{FF2B5EF4-FFF2-40B4-BE49-F238E27FC236}">
                <a16:creationId xmlns:a16="http://schemas.microsoft.com/office/drawing/2014/main" id="{4E87C7EE-6BE4-3378-B888-07E0119D8E8E}"/>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15</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9" name="フッター プレースホルダー 6">
            <a:extLst>
              <a:ext uri="{FF2B5EF4-FFF2-40B4-BE49-F238E27FC236}">
                <a16:creationId xmlns:a16="http://schemas.microsoft.com/office/drawing/2014/main" id="{815A5D5B-CA8E-B28A-4291-9102790A6079}"/>
              </a:ext>
            </a:extLst>
          </p:cNvPr>
          <p:cNvSpPr>
            <a:spLocks noGrp="1"/>
          </p:cNvSpPr>
          <p:nvPr>
            <p:ph type="ftr" sz="quarter" idx="11"/>
          </p:nvPr>
        </p:nvSpPr>
        <p:spPr>
          <a:xfrm>
            <a:off x="3807877" y="6356350"/>
            <a:ext cx="4576242" cy="376525"/>
          </a:xfrm>
        </p:spPr>
        <p:txBody>
          <a:bodyPr/>
          <a:lstStyle/>
          <a:p>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東京学芸大学　</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卒業論文</a:t>
            </a:r>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発表会</a:t>
            </a:r>
          </a:p>
        </p:txBody>
      </p:sp>
      <p:sp>
        <p:nvSpPr>
          <p:cNvPr id="12" name="日付プレースホルダー 4">
            <a:extLst>
              <a:ext uri="{FF2B5EF4-FFF2-40B4-BE49-F238E27FC236}">
                <a16:creationId xmlns:a16="http://schemas.microsoft.com/office/drawing/2014/main" id="{66A9BE92-7F7A-9E5C-464C-F12428E7FEC1}"/>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2024/02/12</a:t>
            </a:r>
          </a:p>
        </p:txBody>
      </p:sp>
      <p:sp>
        <p:nvSpPr>
          <p:cNvPr id="3" name="正方形/長方形 2">
            <a:extLst>
              <a:ext uri="{FF2B5EF4-FFF2-40B4-BE49-F238E27FC236}">
                <a16:creationId xmlns:a16="http://schemas.microsoft.com/office/drawing/2014/main" id="{0EB8A0BF-8C5C-CCE7-926B-9C53BF3DCCE5}"/>
              </a:ext>
            </a:extLst>
          </p:cNvPr>
          <p:cNvSpPr/>
          <p:nvPr/>
        </p:nvSpPr>
        <p:spPr>
          <a:xfrm>
            <a:off x="578470" y="1727892"/>
            <a:ext cx="11035048" cy="2110461"/>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424C74E3-945F-F757-F562-5C81CFC1B0E4}"/>
              </a:ext>
            </a:extLst>
          </p:cNvPr>
          <p:cNvSpPr txBox="1"/>
          <p:nvPr/>
        </p:nvSpPr>
        <p:spPr>
          <a:xfrm>
            <a:off x="4900795" y="1415403"/>
            <a:ext cx="2390398" cy="523220"/>
          </a:xfrm>
          <a:prstGeom prst="rect">
            <a:avLst/>
          </a:prstGeom>
          <a:solidFill>
            <a:schemeClr val="bg1"/>
          </a:solidFill>
        </p:spPr>
        <p:txBody>
          <a:bodyPr wrap="none" rtlCol="0">
            <a:spAutoFit/>
          </a:bodyPr>
          <a:lstStyle/>
          <a:p>
            <a:pPr algn="ctr"/>
            <a:r>
              <a:rPr lang="en-US" altLang="ja-JP" sz="2800" b="1" dirty="0">
                <a:solidFill>
                  <a:srgbClr val="629299"/>
                </a:solidFill>
                <a:latin typeface="Yu Gothic" panose="020B0400000000000000" pitchFamily="34" charset="-128"/>
                <a:ea typeface="Yu Gothic" panose="020B0400000000000000" pitchFamily="34" charset="-128"/>
              </a:rPr>
              <a:t>  </a:t>
            </a:r>
            <a:r>
              <a:rPr lang="ja-JP" altLang="en-US" sz="2800" b="1">
                <a:solidFill>
                  <a:srgbClr val="629299"/>
                </a:solidFill>
                <a:latin typeface="Yu Gothic" panose="020B0400000000000000" pitchFamily="34" charset="-128"/>
                <a:ea typeface="Yu Gothic" panose="020B0400000000000000" pitchFamily="34" charset="-128"/>
              </a:rPr>
              <a:t>課題の選択</a:t>
            </a:r>
            <a:r>
              <a:rPr kumimoji="1" lang="en-US" altLang="ja-JP" sz="2800" b="1" dirty="0">
                <a:solidFill>
                  <a:srgbClr val="629299"/>
                </a:solidFill>
                <a:latin typeface="Yu Gothic" panose="020B0400000000000000" pitchFamily="34" charset="-128"/>
                <a:ea typeface="Yu Gothic" panose="020B0400000000000000" pitchFamily="34" charset="-128"/>
              </a:rPr>
              <a:t>  </a:t>
            </a:r>
            <a:endParaRPr kumimoji="1" lang="ja-JP" altLang="en-US" sz="2800" b="1">
              <a:solidFill>
                <a:srgbClr val="629299"/>
              </a:solidFill>
              <a:latin typeface="Yu Gothic" panose="020B0400000000000000" pitchFamily="34" charset="-128"/>
              <a:ea typeface="Yu Gothic" panose="020B0400000000000000" pitchFamily="34" charset="-128"/>
            </a:endParaRPr>
          </a:p>
        </p:txBody>
      </p:sp>
      <p:grpSp>
        <p:nvGrpSpPr>
          <p:cNvPr id="15" name="グループ化 14">
            <a:extLst>
              <a:ext uri="{FF2B5EF4-FFF2-40B4-BE49-F238E27FC236}">
                <a16:creationId xmlns:a16="http://schemas.microsoft.com/office/drawing/2014/main" id="{EE89A754-F423-843A-6DD4-13BB21C9FE86}"/>
              </a:ext>
            </a:extLst>
          </p:cNvPr>
          <p:cNvGrpSpPr/>
          <p:nvPr/>
        </p:nvGrpSpPr>
        <p:grpSpPr>
          <a:xfrm>
            <a:off x="451556" y="163454"/>
            <a:ext cx="3217919" cy="276236"/>
            <a:chOff x="1047553" y="1885269"/>
            <a:chExt cx="2345100" cy="241705"/>
          </a:xfrm>
        </p:grpSpPr>
        <p:sp>
          <p:nvSpPr>
            <p:cNvPr id="16" name="フリーフォーム 15">
              <a:extLst>
                <a:ext uri="{FF2B5EF4-FFF2-40B4-BE49-F238E27FC236}">
                  <a16:creationId xmlns:a16="http://schemas.microsoft.com/office/drawing/2014/main" id="{03C95C86-E6E6-1D62-C53F-90CEC1EF6CB8}"/>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17" name="フリーフォーム 16">
              <a:extLst>
                <a:ext uri="{FF2B5EF4-FFF2-40B4-BE49-F238E27FC236}">
                  <a16:creationId xmlns:a16="http://schemas.microsoft.com/office/drawing/2014/main" id="{B303A68C-8756-1B07-44C4-F33FBAB506FE}"/>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22" name="フリーフォーム 21">
            <a:extLst>
              <a:ext uri="{FF2B5EF4-FFF2-40B4-BE49-F238E27FC236}">
                <a16:creationId xmlns:a16="http://schemas.microsoft.com/office/drawing/2014/main" id="{37725171-B4F6-56E0-CA62-0D84DBAA197C}"/>
              </a:ext>
            </a:extLst>
          </p:cNvPr>
          <p:cNvSpPr/>
          <p:nvPr/>
        </p:nvSpPr>
        <p:spPr>
          <a:xfrm>
            <a:off x="3483538"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実験</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23" name="フリーフォーム 22">
            <a:extLst>
              <a:ext uri="{FF2B5EF4-FFF2-40B4-BE49-F238E27FC236}">
                <a16:creationId xmlns:a16="http://schemas.microsoft.com/office/drawing/2014/main" id="{51A76CE4-FB68-2623-F3D5-CCFC61265CFB}"/>
              </a:ext>
            </a:extLst>
          </p:cNvPr>
          <p:cNvSpPr/>
          <p:nvPr/>
        </p:nvSpPr>
        <p:spPr>
          <a:xfrm>
            <a:off x="4992924"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
        <p:nvSpPr>
          <p:cNvPr id="6" name="正方形/長方形 5">
            <a:extLst>
              <a:ext uri="{FF2B5EF4-FFF2-40B4-BE49-F238E27FC236}">
                <a16:creationId xmlns:a16="http://schemas.microsoft.com/office/drawing/2014/main" id="{F156E018-3F59-F2D1-B828-475CC56E1417}"/>
              </a:ext>
            </a:extLst>
          </p:cNvPr>
          <p:cNvSpPr/>
          <p:nvPr/>
        </p:nvSpPr>
        <p:spPr>
          <a:xfrm>
            <a:off x="578470" y="4939462"/>
            <a:ext cx="11035048" cy="990683"/>
          </a:xfrm>
          <a:prstGeom prst="rect">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4709098D-5FF9-3942-7196-264DB7EE43A9}"/>
              </a:ext>
            </a:extLst>
          </p:cNvPr>
          <p:cNvSpPr txBox="1">
            <a:spLocks/>
          </p:cNvSpPr>
          <p:nvPr/>
        </p:nvSpPr>
        <p:spPr>
          <a:xfrm>
            <a:off x="578470" y="5281210"/>
            <a:ext cx="11035049" cy="5818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en" altLang="ja-JP" b="1" dirty="0">
                <a:latin typeface="Yu Gothic" panose="020B0400000000000000" pitchFamily="34" charset="-128"/>
                <a:ea typeface="Yu Gothic" panose="020B0400000000000000" pitchFamily="34" charset="-128"/>
              </a:rPr>
              <a:t>m </a:t>
            </a:r>
            <a:r>
              <a:rPr lang="ja-JP" altLang="en-US" b="1">
                <a:latin typeface="Yu Gothic" panose="020B0400000000000000" pitchFamily="34" charset="-128"/>
                <a:ea typeface="Yu Gothic" panose="020B0400000000000000" pitchFamily="34" charset="-128"/>
              </a:rPr>
              <a:t>から </a:t>
            </a:r>
            <a:r>
              <a:rPr lang="en" altLang="ja-JP" b="1" dirty="0">
                <a:latin typeface="Yu Gothic" panose="020B0400000000000000" pitchFamily="34" charset="-128"/>
                <a:ea typeface="Yu Gothic" panose="020B0400000000000000" pitchFamily="34" charset="-128"/>
              </a:rPr>
              <a:t>n </a:t>
            </a:r>
            <a:r>
              <a:rPr lang="ja-JP" altLang="en-US" b="1">
                <a:latin typeface="Yu Gothic" panose="020B0400000000000000" pitchFamily="34" charset="-128"/>
                <a:ea typeface="Yu Gothic" panose="020B0400000000000000" pitchFamily="34" charset="-128"/>
              </a:rPr>
              <a:t>までの総和を求める再帰関数をもとに</a:t>
            </a:r>
            <a:r>
              <a:rPr lang="en-US" altLang="ja-JP" b="1" dirty="0">
                <a:latin typeface="Yu Gothic" panose="020B0400000000000000" pitchFamily="34" charset="-128"/>
                <a:ea typeface="Yu Gothic" panose="020B0400000000000000" pitchFamily="34" charset="-128"/>
              </a:rPr>
              <a:t>, </a:t>
            </a:r>
            <a:r>
              <a:rPr lang="ja-JP" altLang="en-US" b="1">
                <a:latin typeface="Yu Gothic" panose="020B0400000000000000" pitchFamily="34" charset="-128"/>
                <a:ea typeface="Yu Gothic" panose="020B0400000000000000" pitchFamily="34" charset="-128"/>
              </a:rPr>
              <a:t>結果を出力するプログラム</a:t>
            </a:r>
            <a:endParaRPr lang="en-US" altLang="ja-JP" b="1" dirty="0">
              <a:latin typeface="Yu Gothic" panose="020B0400000000000000" pitchFamily="34" charset="-128"/>
              <a:ea typeface="Yu Gothic" panose="020B0400000000000000" pitchFamily="34" charset="-128"/>
            </a:endParaRPr>
          </a:p>
        </p:txBody>
      </p:sp>
      <p:sp>
        <p:nvSpPr>
          <p:cNvPr id="10" name="テキスト ボックス 9">
            <a:extLst>
              <a:ext uri="{FF2B5EF4-FFF2-40B4-BE49-F238E27FC236}">
                <a16:creationId xmlns:a16="http://schemas.microsoft.com/office/drawing/2014/main" id="{C4A87E9B-6C6B-AB46-82AD-81798D61B358}"/>
              </a:ext>
            </a:extLst>
          </p:cNvPr>
          <p:cNvSpPr txBox="1"/>
          <p:nvPr/>
        </p:nvSpPr>
        <p:spPr>
          <a:xfrm>
            <a:off x="5003387" y="4633585"/>
            <a:ext cx="2185214" cy="523220"/>
          </a:xfrm>
          <a:prstGeom prst="rect">
            <a:avLst/>
          </a:prstGeom>
          <a:solidFill>
            <a:schemeClr val="bg1"/>
          </a:solidFill>
        </p:spPr>
        <p:txBody>
          <a:bodyPr wrap="none" rtlCol="0">
            <a:spAutoFit/>
          </a:bodyPr>
          <a:lstStyle/>
          <a:p>
            <a:pPr algn="ctr"/>
            <a:r>
              <a:rPr lang="en-US" altLang="ja-JP" sz="2800" b="1" dirty="0">
                <a:solidFill>
                  <a:srgbClr val="629299"/>
                </a:solidFill>
                <a:latin typeface="Yu Gothic" panose="020B0400000000000000" pitchFamily="34" charset="-128"/>
                <a:ea typeface="Yu Gothic" panose="020B0400000000000000" pitchFamily="34" charset="-128"/>
              </a:rPr>
              <a:t>  </a:t>
            </a:r>
            <a:r>
              <a:rPr lang="ja-JP" altLang="en-US" sz="2800" b="1">
                <a:solidFill>
                  <a:srgbClr val="629299"/>
                </a:solidFill>
                <a:latin typeface="Yu Gothic" panose="020B0400000000000000" pitchFamily="34" charset="-128"/>
                <a:ea typeface="Yu Gothic" panose="020B0400000000000000" pitchFamily="34" charset="-128"/>
              </a:rPr>
              <a:t>課題</a:t>
            </a:r>
            <a:r>
              <a:rPr lang="en-US" altLang="ja-JP" sz="2800" b="1" dirty="0">
                <a:solidFill>
                  <a:srgbClr val="629299"/>
                </a:solidFill>
                <a:latin typeface="Yu Gothic" panose="020B0400000000000000" pitchFamily="34" charset="-128"/>
                <a:ea typeface="Yu Gothic" panose="020B0400000000000000" pitchFamily="34" charset="-128"/>
              </a:rPr>
              <a:t> 35</a:t>
            </a:r>
            <a:r>
              <a:rPr lang="ja-JP" altLang="en-US" sz="2800" b="1">
                <a:solidFill>
                  <a:srgbClr val="629299"/>
                </a:solidFill>
                <a:latin typeface="Yu Gothic" panose="020B0400000000000000" pitchFamily="34" charset="-128"/>
                <a:ea typeface="Yu Gothic" panose="020B0400000000000000" pitchFamily="34" charset="-128"/>
              </a:rPr>
              <a:t>番</a:t>
            </a:r>
            <a:r>
              <a:rPr kumimoji="1" lang="en-US" altLang="ja-JP" sz="2800" b="1" dirty="0">
                <a:solidFill>
                  <a:srgbClr val="629299"/>
                </a:solidFill>
                <a:latin typeface="Yu Gothic" panose="020B0400000000000000" pitchFamily="34" charset="-128"/>
                <a:ea typeface="Yu Gothic" panose="020B0400000000000000" pitchFamily="34" charset="-128"/>
              </a:rPr>
              <a:t>  </a:t>
            </a:r>
            <a:endParaRPr kumimoji="1" lang="ja-JP" altLang="en-US" sz="2800" b="1">
              <a:solidFill>
                <a:srgbClr val="629299"/>
              </a:solidFill>
              <a:latin typeface="Yu Gothic" panose="020B0400000000000000" pitchFamily="34" charset="-128"/>
              <a:ea typeface="Yu Gothic" panose="020B0400000000000000" pitchFamily="34" charset="-128"/>
            </a:endParaRPr>
          </a:p>
        </p:txBody>
      </p:sp>
      <p:sp>
        <p:nvSpPr>
          <p:cNvPr id="14" name="テキスト ボックス 13">
            <a:extLst>
              <a:ext uri="{FF2B5EF4-FFF2-40B4-BE49-F238E27FC236}">
                <a16:creationId xmlns:a16="http://schemas.microsoft.com/office/drawing/2014/main" id="{9EB6D857-6FFD-A6F9-995B-9DC2C598D00C}"/>
              </a:ext>
            </a:extLst>
          </p:cNvPr>
          <p:cNvSpPr txBox="1"/>
          <p:nvPr/>
        </p:nvSpPr>
        <p:spPr>
          <a:xfrm>
            <a:off x="2176972" y="3063618"/>
            <a:ext cx="2723823" cy="646331"/>
          </a:xfrm>
          <a:prstGeom prst="rect">
            <a:avLst/>
          </a:prstGeom>
          <a:solidFill>
            <a:srgbClr val="C2D3D0"/>
          </a:solidFill>
        </p:spPr>
        <p:txBody>
          <a:bodyPr wrap="none" rtlCol="0">
            <a:spAutoFit/>
          </a:bodyPr>
          <a:lstStyle/>
          <a:p>
            <a:pPr algn="ctr"/>
            <a:r>
              <a:rPr kumimoji="1" lang="ja-JP" altLang="en-US" b="1">
                <a:latin typeface="Yu Gothic" panose="020B0400000000000000" pitchFamily="34" charset="-128"/>
                <a:ea typeface="Yu Gothic" panose="020B0400000000000000" pitchFamily="34" charset="-128"/>
              </a:rPr>
              <a:t>プログラミング演習授業</a:t>
            </a:r>
            <a:endParaRPr kumimoji="1" lang="en-US" altLang="ja-JP" b="1" dirty="0">
              <a:latin typeface="Yu Gothic" panose="020B0400000000000000" pitchFamily="34" charset="-128"/>
              <a:ea typeface="Yu Gothic" panose="020B0400000000000000" pitchFamily="34" charset="-128"/>
            </a:endParaRPr>
          </a:p>
          <a:p>
            <a:pPr algn="ctr"/>
            <a:r>
              <a:rPr lang="ja-JP" altLang="en-US" b="1">
                <a:latin typeface="Yu Gothic" panose="020B0400000000000000" pitchFamily="34" charset="-128"/>
                <a:ea typeface="Yu Gothic" panose="020B0400000000000000" pitchFamily="34" charset="-128"/>
              </a:rPr>
              <a:t>全</a:t>
            </a:r>
            <a:r>
              <a:rPr lang="en-US" altLang="ja-JP" b="1" dirty="0">
                <a:latin typeface="Yu Gothic" panose="020B0400000000000000" pitchFamily="34" charset="-128"/>
                <a:ea typeface="Yu Gothic" panose="020B0400000000000000" pitchFamily="34" charset="-128"/>
              </a:rPr>
              <a:t>111</a:t>
            </a:r>
            <a:r>
              <a:rPr lang="ja-JP" altLang="en-US" b="1">
                <a:latin typeface="Yu Gothic" panose="020B0400000000000000" pitchFamily="34" charset="-128"/>
                <a:ea typeface="Yu Gothic" panose="020B0400000000000000" pitchFamily="34" charset="-128"/>
              </a:rPr>
              <a:t>個の課題</a:t>
            </a:r>
            <a:endParaRPr kumimoji="1" lang="ja-JP" altLang="en-US" b="1">
              <a:latin typeface="Yu Gothic" panose="020B0400000000000000" pitchFamily="34" charset="-128"/>
              <a:ea typeface="Yu Gothic" panose="020B0400000000000000" pitchFamily="34" charset="-128"/>
            </a:endParaRPr>
          </a:p>
        </p:txBody>
      </p:sp>
      <p:pic>
        <p:nvPicPr>
          <p:cNvPr id="19" name="図 18">
            <a:extLst>
              <a:ext uri="{FF2B5EF4-FFF2-40B4-BE49-F238E27FC236}">
                <a16:creationId xmlns:a16="http://schemas.microsoft.com/office/drawing/2014/main" id="{BC2E7DA5-2678-D067-73E1-14EB37A9D029}"/>
              </a:ext>
            </a:extLst>
          </p:cNvPr>
          <p:cNvPicPr>
            <a:picLocks noChangeAspect="1"/>
          </p:cNvPicPr>
          <p:nvPr/>
        </p:nvPicPr>
        <p:blipFill>
          <a:blip r:embed="rId3"/>
          <a:stretch>
            <a:fillRect/>
          </a:stretch>
        </p:blipFill>
        <p:spPr>
          <a:xfrm>
            <a:off x="3122406" y="1917777"/>
            <a:ext cx="832954" cy="993568"/>
          </a:xfrm>
          <a:prstGeom prst="rect">
            <a:avLst/>
          </a:prstGeom>
        </p:spPr>
      </p:pic>
      <p:sp>
        <p:nvSpPr>
          <p:cNvPr id="20" name="右矢印 19">
            <a:extLst>
              <a:ext uri="{FF2B5EF4-FFF2-40B4-BE49-F238E27FC236}">
                <a16:creationId xmlns:a16="http://schemas.microsoft.com/office/drawing/2014/main" id="{6F286A40-545A-1CF5-1EDF-854BB92FC817}"/>
              </a:ext>
            </a:extLst>
          </p:cNvPr>
          <p:cNvSpPr/>
          <p:nvPr/>
        </p:nvSpPr>
        <p:spPr>
          <a:xfrm>
            <a:off x="5893611" y="2220281"/>
            <a:ext cx="404757" cy="388559"/>
          </a:xfrm>
          <a:prstGeom prst="rightArrow">
            <a:avLst>
              <a:gd name="adj1" fmla="val 35849"/>
              <a:gd name="adj2" fmla="val 288192"/>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図 20">
            <a:extLst>
              <a:ext uri="{FF2B5EF4-FFF2-40B4-BE49-F238E27FC236}">
                <a16:creationId xmlns:a16="http://schemas.microsoft.com/office/drawing/2014/main" id="{EAFA66EA-7D4F-8472-30EC-406E44A4FBE3}"/>
              </a:ext>
            </a:extLst>
          </p:cNvPr>
          <p:cNvPicPr>
            <a:picLocks noChangeAspect="1"/>
          </p:cNvPicPr>
          <p:nvPr/>
        </p:nvPicPr>
        <p:blipFill>
          <a:blip r:embed="rId4"/>
          <a:stretch>
            <a:fillRect/>
          </a:stretch>
        </p:blipFill>
        <p:spPr>
          <a:xfrm>
            <a:off x="7441248" y="1950068"/>
            <a:ext cx="795371" cy="961277"/>
          </a:xfrm>
          <a:prstGeom prst="rect">
            <a:avLst/>
          </a:prstGeom>
        </p:spPr>
      </p:pic>
      <p:pic>
        <p:nvPicPr>
          <p:cNvPr id="24" name="図 23">
            <a:extLst>
              <a:ext uri="{FF2B5EF4-FFF2-40B4-BE49-F238E27FC236}">
                <a16:creationId xmlns:a16="http://schemas.microsoft.com/office/drawing/2014/main" id="{455146CA-F0DE-A9BE-BBF4-47AE2E3FAFE0}"/>
              </a:ext>
            </a:extLst>
          </p:cNvPr>
          <p:cNvPicPr>
            <a:picLocks noChangeAspect="1"/>
          </p:cNvPicPr>
          <p:nvPr/>
        </p:nvPicPr>
        <p:blipFill>
          <a:blip r:embed="rId5"/>
          <a:stretch>
            <a:fillRect/>
          </a:stretch>
        </p:blipFill>
        <p:spPr>
          <a:xfrm>
            <a:off x="8384119" y="1950068"/>
            <a:ext cx="796317" cy="964392"/>
          </a:xfrm>
          <a:prstGeom prst="rect">
            <a:avLst/>
          </a:prstGeom>
        </p:spPr>
      </p:pic>
      <p:pic>
        <p:nvPicPr>
          <p:cNvPr id="25" name="図 24">
            <a:extLst>
              <a:ext uri="{FF2B5EF4-FFF2-40B4-BE49-F238E27FC236}">
                <a16:creationId xmlns:a16="http://schemas.microsoft.com/office/drawing/2014/main" id="{C1323886-B568-9A38-1646-E583E8975B7B}"/>
              </a:ext>
            </a:extLst>
          </p:cNvPr>
          <p:cNvPicPr>
            <a:picLocks noChangeAspect="1"/>
          </p:cNvPicPr>
          <p:nvPr/>
        </p:nvPicPr>
        <p:blipFill>
          <a:blip r:embed="rId6"/>
          <a:stretch>
            <a:fillRect/>
          </a:stretch>
        </p:blipFill>
        <p:spPr>
          <a:xfrm>
            <a:off x="9327936" y="1950067"/>
            <a:ext cx="799302" cy="964393"/>
          </a:xfrm>
          <a:prstGeom prst="rect">
            <a:avLst/>
          </a:prstGeom>
        </p:spPr>
      </p:pic>
      <p:sp>
        <p:nvSpPr>
          <p:cNvPr id="26" name="テキスト ボックス 25">
            <a:extLst>
              <a:ext uri="{FF2B5EF4-FFF2-40B4-BE49-F238E27FC236}">
                <a16:creationId xmlns:a16="http://schemas.microsoft.com/office/drawing/2014/main" id="{93D93711-D9C6-3A79-4091-58AC1D787598}"/>
              </a:ext>
            </a:extLst>
          </p:cNvPr>
          <p:cNvSpPr txBox="1"/>
          <p:nvPr/>
        </p:nvSpPr>
        <p:spPr>
          <a:xfrm>
            <a:off x="7420367" y="3063618"/>
            <a:ext cx="2723823" cy="646331"/>
          </a:xfrm>
          <a:prstGeom prst="rect">
            <a:avLst/>
          </a:prstGeom>
          <a:solidFill>
            <a:srgbClr val="C2D3D0"/>
          </a:solidFill>
        </p:spPr>
        <p:txBody>
          <a:bodyPr wrap="none" rtlCol="0">
            <a:spAutoFit/>
          </a:bodyPr>
          <a:lstStyle/>
          <a:p>
            <a:pPr algn="ctr"/>
            <a:r>
              <a:rPr kumimoji="1" lang="ja-JP" altLang="en-US" b="1">
                <a:latin typeface="Yu Gothic" panose="020B0400000000000000" pitchFamily="34" charset="-128"/>
                <a:ea typeface="Yu Gothic" panose="020B0400000000000000" pitchFamily="34" charset="-128"/>
              </a:rPr>
              <a:t>複数の解法が見込まれる</a:t>
            </a:r>
            <a:endParaRPr kumimoji="1" lang="en-US" altLang="ja-JP" b="1" dirty="0">
              <a:latin typeface="Yu Gothic" panose="020B0400000000000000" pitchFamily="34" charset="-128"/>
              <a:ea typeface="Yu Gothic" panose="020B0400000000000000" pitchFamily="34" charset="-128"/>
            </a:endParaRPr>
          </a:p>
          <a:p>
            <a:pPr algn="ctr"/>
            <a:r>
              <a:rPr lang="en-US" altLang="ja-JP" b="1" dirty="0">
                <a:latin typeface="Yu Gothic" panose="020B0400000000000000" pitchFamily="34" charset="-128"/>
                <a:ea typeface="Yu Gothic" panose="020B0400000000000000" pitchFamily="34" charset="-128"/>
              </a:rPr>
              <a:t>3</a:t>
            </a:r>
            <a:r>
              <a:rPr lang="ja-JP" altLang="en-US" b="1">
                <a:latin typeface="Yu Gothic" panose="020B0400000000000000" pitchFamily="34" charset="-128"/>
                <a:ea typeface="Yu Gothic" panose="020B0400000000000000" pitchFamily="34" charset="-128"/>
              </a:rPr>
              <a:t>個の課題</a:t>
            </a:r>
            <a:endParaRPr kumimoji="1" lang="ja-JP" altLang="en-US" b="1">
              <a:latin typeface="Yu Gothic" panose="020B0400000000000000" pitchFamily="34" charset="-128"/>
              <a:ea typeface="Yu Gothic" panose="020B0400000000000000" pitchFamily="34" charset="-128"/>
            </a:endParaRPr>
          </a:p>
        </p:txBody>
      </p:sp>
      <p:cxnSp>
        <p:nvCxnSpPr>
          <p:cNvPr id="31" name="直線コネクタ 30">
            <a:extLst>
              <a:ext uri="{FF2B5EF4-FFF2-40B4-BE49-F238E27FC236}">
                <a16:creationId xmlns:a16="http://schemas.microsoft.com/office/drawing/2014/main" id="{C8668B2E-D29D-952D-5074-E6DAD4D1B1C8}"/>
              </a:ext>
            </a:extLst>
          </p:cNvPr>
          <p:cNvCxnSpPr>
            <a:cxnSpLocks/>
            <a:stCxn id="10" idx="0"/>
            <a:endCxn id="3" idx="2"/>
          </p:cNvCxnSpPr>
          <p:nvPr/>
        </p:nvCxnSpPr>
        <p:spPr>
          <a:xfrm flipV="1">
            <a:off x="6095994" y="3838353"/>
            <a:ext cx="0" cy="795232"/>
          </a:xfrm>
          <a:prstGeom prst="line">
            <a:avLst/>
          </a:prstGeom>
          <a:ln w="57150">
            <a:solidFill>
              <a:srgbClr val="EFCE7B"/>
            </a:solidFill>
            <a:prstDash val="sysDot"/>
            <a:headEnd type="triangl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84921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3-2. </a:t>
            </a:r>
            <a:r>
              <a:rPr lang="ja-JP" altLang="en-US" sz="2800" b="1">
                <a:solidFill>
                  <a:schemeClr val="bg1"/>
                </a:solidFill>
                <a:latin typeface="Yu Gothic" panose="020B0400000000000000" pitchFamily="34" charset="-128"/>
                <a:ea typeface="Yu Gothic" panose="020B0400000000000000" pitchFamily="34" charset="-128"/>
              </a:rPr>
              <a:t>課題</a:t>
            </a:r>
            <a:r>
              <a:rPr lang="en-US" altLang="ja-JP" sz="2800" b="1" dirty="0">
                <a:solidFill>
                  <a:schemeClr val="bg1"/>
                </a:solidFill>
                <a:latin typeface="Yu Gothic" panose="020B0400000000000000" pitchFamily="34" charset="-128"/>
                <a:ea typeface="Yu Gothic" panose="020B0400000000000000" pitchFamily="34" charset="-128"/>
              </a:rPr>
              <a:t>35</a:t>
            </a:r>
            <a:r>
              <a:rPr lang="ja-JP" altLang="en-US" sz="2800" b="1">
                <a:solidFill>
                  <a:schemeClr val="bg1"/>
                </a:solidFill>
                <a:latin typeface="Yu Gothic" panose="020B0400000000000000" pitchFamily="34" charset="-128"/>
                <a:ea typeface="Yu Gothic" panose="020B0400000000000000" pitchFamily="34" charset="-128"/>
              </a:rPr>
              <a:t>番のクラスタリング結果</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7" name="スライド番号プレースホルダー 5">
            <a:extLst>
              <a:ext uri="{FF2B5EF4-FFF2-40B4-BE49-F238E27FC236}">
                <a16:creationId xmlns:a16="http://schemas.microsoft.com/office/drawing/2014/main" id="{4E87C7EE-6BE4-3378-B888-07E0119D8E8E}"/>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16</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9" name="フッター プレースホルダー 6">
            <a:extLst>
              <a:ext uri="{FF2B5EF4-FFF2-40B4-BE49-F238E27FC236}">
                <a16:creationId xmlns:a16="http://schemas.microsoft.com/office/drawing/2014/main" id="{815A5D5B-CA8E-B28A-4291-9102790A6079}"/>
              </a:ext>
            </a:extLst>
          </p:cNvPr>
          <p:cNvSpPr>
            <a:spLocks noGrp="1"/>
          </p:cNvSpPr>
          <p:nvPr>
            <p:ph type="ftr" sz="quarter" idx="11"/>
          </p:nvPr>
        </p:nvSpPr>
        <p:spPr>
          <a:xfrm>
            <a:off x="3807877" y="6356350"/>
            <a:ext cx="4576242" cy="376525"/>
          </a:xfrm>
        </p:spPr>
        <p:txBody>
          <a:bodyPr/>
          <a:lstStyle/>
          <a:p>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東京学芸大学　</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卒業論文</a:t>
            </a:r>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発表会</a:t>
            </a:r>
          </a:p>
        </p:txBody>
      </p:sp>
      <p:sp>
        <p:nvSpPr>
          <p:cNvPr id="12" name="日付プレースホルダー 4">
            <a:extLst>
              <a:ext uri="{FF2B5EF4-FFF2-40B4-BE49-F238E27FC236}">
                <a16:creationId xmlns:a16="http://schemas.microsoft.com/office/drawing/2014/main" id="{66A9BE92-7F7A-9E5C-464C-F12428E7FEC1}"/>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2024/02/12</a:t>
            </a:r>
          </a:p>
        </p:txBody>
      </p:sp>
      <p:grpSp>
        <p:nvGrpSpPr>
          <p:cNvPr id="5" name="グループ化 4">
            <a:extLst>
              <a:ext uri="{FF2B5EF4-FFF2-40B4-BE49-F238E27FC236}">
                <a16:creationId xmlns:a16="http://schemas.microsoft.com/office/drawing/2014/main" id="{85628DFD-72DE-1295-4460-0A8C6F35CCBF}"/>
              </a:ext>
            </a:extLst>
          </p:cNvPr>
          <p:cNvGrpSpPr/>
          <p:nvPr/>
        </p:nvGrpSpPr>
        <p:grpSpPr>
          <a:xfrm>
            <a:off x="451556" y="163454"/>
            <a:ext cx="3217919" cy="276236"/>
            <a:chOff x="1047553" y="1885269"/>
            <a:chExt cx="2345100" cy="241705"/>
          </a:xfrm>
        </p:grpSpPr>
        <p:sp>
          <p:nvSpPr>
            <p:cNvPr id="6" name="フリーフォーム 5">
              <a:extLst>
                <a:ext uri="{FF2B5EF4-FFF2-40B4-BE49-F238E27FC236}">
                  <a16:creationId xmlns:a16="http://schemas.microsoft.com/office/drawing/2014/main" id="{17CF29D9-32EE-A857-0EF9-D5839687E242}"/>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8" name="フリーフォーム 7">
              <a:extLst>
                <a:ext uri="{FF2B5EF4-FFF2-40B4-BE49-F238E27FC236}">
                  <a16:creationId xmlns:a16="http://schemas.microsoft.com/office/drawing/2014/main" id="{2F0FECD3-B49E-355F-FA2F-D500527DB7AF}"/>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10" name="フリーフォーム 9">
            <a:extLst>
              <a:ext uri="{FF2B5EF4-FFF2-40B4-BE49-F238E27FC236}">
                <a16:creationId xmlns:a16="http://schemas.microsoft.com/office/drawing/2014/main" id="{1F783F48-0532-521D-80ED-9B5E1D504B7C}"/>
              </a:ext>
            </a:extLst>
          </p:cNvPr>
          <p:cNvSpPr/>
          <p:nvPr/>
        </p:nvSpPr>
        <p:spPr>
          <a:xfrm>
            <a:off x="3483538"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実験</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11" name="フリーフォーム 10">
            <a:extLst>
              <a:ext uri="{FF2B5EF4-FFF2-40B4-BE49-F238E27FC236}">
                <a16:creationId xmlns:a16="http://schemas.microsoft.com/office/drawing/2014/main" id="{DB1223F0-B0B0-F581-78D7-EC4E2BB0C1A3}"/>
              </a:ext>
            </a:extLst>
          </p:cNvPr>
          <p:cNvSpPr/>
          <p:nvPr/>
        </p:nvSpPr>
        <p:spPr>
          <a:xfrm>
            <a:off x="4992924"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
        <p:nvSpPr>
          <p:cNvPr id="13" name="正方形/長方形 12">
            <a:extLst>
              <a:ext uri="{FF2B5EF4-FFF2-40B4-BE49-F238E27FC236}">
                <a16:creationId xmlns:a16="http://schemas.microsoft.com/office/drawing/2014/main" id="{FB7A00C2-2D21-3BD6-24AE-6C76D05014B6}"/>
              </a:ext>
            </a:extLst>
          </p:cNvPr>
          <p:cNvSpPr/>
          <p:nvPr/>
        </p:nvSpPr>
        <p:spPr>
          <a:xfrm>
            <a:off x="578476" y="5320108"/>
            <a:ext cx="11035048" cy="697303"/>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コンテンツ プレースホルダー 2">
            <a:extLst>
              <a:ext uri="{FF2B5EF4-FFF2-40B4-BE49-F238E27FC236}">
                <a16:creationId xmlns:a16="http://schemas.microsoft.com/office/drawing/2014/main" id="{EAFE12C5-0704-CE96-EAE4-29522B0D8700}"/>
              </a:ext>
            </a:extLst>
          </p:cNvPr>
          <p:cNvSpPr txBox="1">
            <a:spLocks/>
          </p:cNvSpPr>
          <p:nvPr/>
        </p:nvSpPr>
        <p:spPr>
          <a:xfrm>
            <a:off x="578467" y="5475768"/>
            <a:ext cx="11035049" cy="52037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000" b="1">
                <a:latin typeface="Yu Gothic" panose="020B0400000000000000" pitchFamily="34" charset="-128"/>
                <a:ea typeface="Yu Gothic" panose="020B0400000000000000" pitchFamily="34" charset="-128"/>
              </a:rPr>
              <a:t>解法別</a:t>
            </a:r>
            <a:r>
              <a:rPr lang="en-US" altLang="ja-JP" sz="2000" b="1" dirty="0">
                <a:latin typeface="Yu Gothic" panose="020B0400000000000000" pitchFamily="34" charset="-128"/>
                <a:ea typeface="Yu Gothic" panose="020B0400000000000000" pitchFamily="34" charset="-128"/>
              </a:rPr>
              <a:t>, </a:t>
            </a:r>
            <a:r>
              <a:rPr lang="ja-JP" altLang="en-US" sz="2000" b="1">
                <a:latin typeface="Yu Gothic" panose="020B0400000000000000" pitchFamily="34" charset="-128"/>
                <a:ea typeface="Yu Gothic" panose="020B0400000000000000" pitchFamily="34" charset="-128"/>
              </a:rPr>
              <a:t>さらに論理エラー別に分類をするために</a:t>
            </a:r>
            <a:r>
              <a:rPr lang="en-US" altLang="ja-JP" sz="2000" b="1" dirty="0">
                <a:latin typeface="Yu Gothic" panose="020B0400000000000000" pitchFamily="34" charset="-128"/>
                <a:ea typeface="Yu Gothic" panose="020B0400000000000000" pitchFamily="34" charset="-128"/>
              </a:rPr>
              <a:t>, </a:t>
            </a:r>
            <a:r>
              <a:rPr lang="ja-JP" altLang="en-US" sz="2000" b="1">
                <a:solidFill>
                  <a:srgbClr val="629299"/>
                </a:solidFill>
                <a:latin typeface="Yu Gothic" panose="020B0400000000000000" pitchFamily="34" charset="-128"/>
                <a:ea typeface="Yu Gothic" panose="020B0400000000000000" pitchFamily="34" charset="-128"/>
              </a:rPr>
              <a:t>適切な閾値を検証すること</a:t>
            </a:r>
            <a:r>
              <a:rPr lang="ja-JP" altLang="en-US" sz="2000" b="1">
                <a:latin typeface="Yu Gothic" panose="020B0400000000000000" pitchFamily="34" charset="-128"/>
                <a:ea typeface="Yu Gothic" panose="020B0400000000000000" pitchFamily="34" charset="-128"/>
              </a:rPr>
              <a:t>が必要</a:t>
            </a:r>
            <a:endParaRPr lang="en-US" altLang="ja-JP" sz="2000" b="1" dirty="0">
              <a:latin typeface="Yu Gothic" panose="020B0400000000000000" pitchFamily="34" charset="-128"/>
              <a:ea typeface="Yu Gothic" panose="020B0400000000000000" pitchFamily="34" charset="-128"/>
            </a:endParaRPr>
          </a:p>
        </p:txBody>
      </p:sp>
      <p:pic>
        <p:nvPicPr>
          <p:cNvPr id="16" name="図 15">
            <a:extLst>
              <a:ext uri="{FF2B5EF4-FFF2-40B4-BE49-F238E27FC236}">
                <a16:creationId xmlns:a16="http://schemas.microsoft.com/office/drawing/2014/main" id="{413AA423-F104-A96E-2363-FB8B6F7AC83D}"/>
              </a:ext>
            </a:extLst>
          </p:cNvPr>
          <p:cNvPicPr>
            <a:picLocks noChangeAspect="1"/>
          </p:cNvPicPr>
          <p:nvPr/>
        </p:nvPicPr>
        <p:blipFill>
          <a:blip r:embed="rId3"/>
          <a:stretch>
            <a:fillRect/>
          </a:stretch>
        </p:blipFill>
        <p:spPr>
          <a:xfrm>
            <a:off x="2902940" y="1365253"/>
            <a:ext cx="6046070" cy="3784359"/>
          </a:xfrm>
          <a:prstGeom prst="rect">
            <a:avLst/>
          </a:prstGeom>
        </p:spPr>
      </p:pic>
    </p:spTree>
    <p:extLst>
      <p:ext uri="{BB962C8B-B14F-4D97-AF65-F5344CB8AC3E}">
        <p14:creationId xmlns:p14="http://schemas.microsoft.com/office/powerpoint/2010/main" val="3465237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3-3. </a:t>
            </a:r>
            <a:r>
              <a:rPr lang="ja-JP" altLang="en-US" sz="2800" b="1">
                <a:solidFill>
                  <a:schemeClr val="bg1"/>
                </a:solidFill>
                <a:latin typeface="Yu Gothic" panose="020B0400000000000000" pitchFamily="34" charset="-128"/>
                <a:ea typeface="Yu Gothic" panose="020B0400000000000000" pitchFamily="34" charset="-128"/>
              </a:rPr>
              <a:t>閾値</a:t>
            </a:r>
            <a:r>
              <a:rPr lang="en-US" altLang="ja-JP" sz="2800" b="1" dirty="0">
                <a:solidFill>
                  <a:schemeClr val="bg1"/>
                </a:solidFill>
                <a:latin typeface="Yu Gothic" panose="020B0400000000000000" pitchFamily="34" charset="-128"/>
                <a:ea typeface="Yu Gothic" panose="020B0400000000000000" pitchFamily="34" charset="-128"/>
              </a:rPr>
              <a:t>30</a:t>
            </a:r>
            <a:r>
              <a:rPr lang="ja-JP" altLang="en-US" sz="2800" b="1">
                <a:solidFill>
                  <a:schemeClr val="bg1"/>
                </a:solidFill>
                <a:latin typeface="Yu Gothic" panose="020B0400000000000000" pitchFamily="34" charset="-128"/>
                <a:ea typeface="Yu Gothic" panose="020B0400000000000000" pitchFamily="34" charset="-128"/>
              </a:rPr>
              <a:t>における分類</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7" name="スライド番号プレースホルダー 5">
            <a:extLst>
              <a:ext uri="{FF2B5EF4-FFF2-40B4-BE49-F238E27FC236}">
                <a16:creationId xmlns:a16="http://schemas.microsoft.com/office/drawing/2014/main" id="{4E87C7EE-6BE4-3378-B888-07E0119D8E8E}"/>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17</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9" name="フッター プレースホルダー 6">
            <a:extLst>
              <a:ext uri="{FF2B5EF4-FFF2-40B4-BE49-F238E27FC236}">
                <a16:creationId xmlns:a16="http://schemas.microsoft.com/office/drawing/2014/main" id="{815A5D5B-CA8E-B28A-4291-9102790A6079}"/>
              </a:ext>
            </a:extLst>
          </p:cNvPr>
          <p:cNvSpPr>
            <a:spLocks noGrp="1"/>
          </p:cNvSpPr>
          <p:nvPr>
            <p:ph type="ftr" sz="quarter" idx="11"/>
          </p:nvPr>
        </p:nvSpPr>
        <p:spPr>
          <a:xfrm>
            <a:off x="3807877" y="6356350"/>
            <a:ext cx="4576242" cy="376525"/>
          </a:xfrm>
        </p:spPr>
        <p:txBody>
          <a:bodyPr/>
          <a:lstStyle/>
          <a:p>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東京学芸大学　</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卒業論文</a:t>
            </a:r>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発表会</a:t>
            </a:r>
          </a:p>
        </p:txBody>
      </p:sp>
      <p:sp>
        <p:nvSpPr>
          <p:cNvPr id="12" name="日付プレースホルダー 4">
            <a:extLst>
              <a:ext uri="{FF2B5EF4-FFF2-40B4-BE49-F238E27FC236}">
                <a16:creationId xmlns:a16="http://schemas.microsoft.com/office/drawing/2014/main" id="{66A9BE92-7F7A-9E5C-464C-F12428E7FEC1}"/>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2024/02/12</a:t>
            </a:r>
          </a:p>
        </p:txBody>
      </p:sp>
      <p:pic>
        <p:nvPicPr>
          <p:cNvPr id="5" name="図 4">
            <a:extLst>
              <a:ext uri="{FF2B5EF4-FFF2-40B4-BE49-F238E27FC236}">
                <a16:creationId xmlns:a16="http://schemas.microsoft.com/office/drawing/2014/main" id="{F954F22B-1278-B6D9-2C14-B286D0DFB479}"/>
              </a:ext>
            </a:extLst>
          </p:cNvPr>
          <p:cNvPicPr>
            <a:picLocks noChangeAspect="1"/>
          </p:cNvPicPr>
          <p:nvPr/>
        </p:nvPicPr>
        <p:blipFill>
          <a:blip r:embed="rId3"/>
          <a:stretch>
            <a:fillRect/>
          </a:stretch>
        </p:blipFill>
        <p:spPr>
          <a:xfrm>
            <a:off x="622048" y="1799389"/>
            <a:ext cx="3113220" cy="2687454"/>
          </a:xfrm>
          <a:prstGeom prst="rect">
            <a:avLst/>
          </a:prstGeom>
        </p:spPr>
      </p:pic>
      <p:pic>
        <p:nvPicPr>
          <p:cNvPr id="8" name="図 7">
            <a:extLst>
              <a:ext uri="{FF2B5EF4-FFF2-40B4-BE49-F238E27FC236}">
                <a16:creationId xmlns:a16="http://schemas.microsoft.com/office/drawing/2014/main" id="{A29550E6-9C64-FA18-883E-54C6EFFC1533}"/>
              </a:ext>
            </a:extLst>
          </p:cNvPr>
          <p:cNvPicPr>
            <a:picLocks noChangeAspect="1"/>
          </p:cNvPicPr>
          <p:nvPr/>
        </p:nvPicPr>
        <p:blipFill>
          <a:blip r:embed="rId4"/>
          <a:stretch>
            <a:fillRect/>
          </a:stretch>
        </p:blipFill>
        <p:spPr>
          <a:xfrm>
            <a:off x="4429824" y="1799389"/>
            <a:ext cx="2921682" cy="2687454"/>
          </a:xfrm>
          <a:prstGeom prst="rect">
            <a:avLst/>
          </a:prstGeom>
        </p:spPr>
      </p:pic>
      <p:pic>
        <p:nvPicPr>
          <p:cNvPr id="10" name="図 9">
            <a:extLst>
              <a:ext uri="{FF2B5EF4-FFF2-40B4-BE49-F238E27FC236}">
                <a16:creationId xmlns:a16="http://schemas.microsoft.com/office/drawing/2014/main" id="{75B8D5E4-5813-DC8B-0765-5BCC445CE034}"/>
              </a:ext>
            </a:extLst>
          </p:cNvPr>
          <p:cNvPicPr>
            <a:picLocks noChangeAspect="1"/>
          </p:cNvPicPr>
          <p:nvPr/>
        </p:nvPicPr>
        <p:blipFill>
          <a:blip r:embed="rId5"/>
          <a:stretch>
            <a:fillRect/>
          </a:stretch>
        </p:blipFill>
        <p:spPr>
          <a:xfrm>
            <a:off x="8513694" y="1799389"/>
            <a:ext cx="2572549" cy="2731840"/>
          </a:xfrm>
          <a:prstGeom prst="rect">
            <a:avLst/>
          </a:prstGeom>
        </p:spPr>
      </p:pic>
      <p:sp>
        <p:nvSpPr>
          <p:cNvPr id="11" name="正方形/長方形 10">
            <a:extLst>
              <a:ext uri="{FF2B5EF4-FFF2-40B4-BE49-F238E27FC236}">
                <a16:creationId xmlns:a16="http://schemas.microsoft.com/office/drawing/2014/main" id="{4296D7B1-53AD-FAD5-CC5C-0F391A698752}"/>
              </a:ext>
            </a:extLst>
          </p:cNvPr>
          <p:cNvSpPr/>
          <p:nvPr/>
        </p:nvSpPr>
        <p:spPr>
          <a:xfrm>
            <a:off x="460775" y="1567538"/>
            <a:ext cx="3438894" cy="3514128"/>
          </a:xfrm>
          <a:prstGeom prst="rect">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93A2BD3-C1BB-738E-1C02-FE541BBD6C3A}"/>
              </a:ext>
            </a:extLst>
          </p:cNvPr>
          <p:cNvSpPr txBox="1"/>
          <p:nvPr/>
        </p:nvSpPr>
        <p:spPr>
          <a:xfrm>
            <a:off x="1074937" y="1293338"/>
            <a:ext cx="2207444" cy="461665"/>
          </a:xfrm>
          <a:prstGeom prst="rect">
            <a:avLst/>
          </a:prstGeom>
          <a:solidFill>
            <a:schemeClr val="bg1"/>
          </a:solidFill>
        </p:spPr>
        <p:txBody>
          <a:bodyPr wrap="square" rtlCol="0">
            <a:spAutoFit/>
          </a:bodyPr>
          <a:lstStyle/>
          <a:p>
            <a:pPr algn="ctr"/>
            <a:r>
              <a:rPr kumimoji="1" lang="ja-JP" altLang="en-US" sz="2400" b="1">
                <a:solidFill>
                  <a:srgbClr val="629299"/>
                </a:solidFill>
                <a:latin typeface="Yu Gothic" panose="020B0400000000000000" pitchFamily="34" charset="-128"/>
                <a:ea typeface="Yu Gothic" panose="020B0400000000000000" pitchFamily="34" charset="-128"/>
              </a:rPr>
              <a:t>クラスタ</a:t>
            </a:r>
            <a:r>
              <a:rPr kumimoji="1" lang="en-US" altLang="ja-JP" sz="2400" b="1" dirty="0">
                <a:solidFill>
                  <a:srgbClr val="629299"/>
                </a:solidFill>
                <a:latin typeface="Yu Gothic" panose="020B0400000000000000" pitchFamily="34" charset="-128"/>
                <a:ea typeface="Yu Gothic" panose="020B0400000000000000" pitchFamily="34" charset="-128"/>
              </a:rPr>
              <a:t>1  </a:t>
            </a:r>
            <a:endParaRPr kumimoji="1" lang="ja-JP" altLang="en-US" sz="2400" b="1">
              <a:solidFill>
                <a:srgbClr val="629299"/>
              </a:solidFill>
              <a:latin typeface="Yu Gothic" panose="020B0400000000000000" pitchFamily="34" charset="-128"/>
              <a:ea typeface="Yu Gothic" panose="020B0400000000000000" pitchFamily="34" charset="-128"/>
            </a:endParaRPr>
          </a:p>
        </p:txBody>
      </p:sp>
      <p:sp>
        <p:nvSpPr>
          <p:cNvPr id="15" name="正方形/長方形 14">
            <a:extLst>
              <a:ext uri="{FF2B5EF4-FFF2-40B4-BE49-F238E27FC236}">
                <a16:creationId xmlns:a16="http://schemas.microsoft.com/office/drawing/2014/main" id="{4D1D2C62-8E7E-0D0C-4375-D173A280C336}"/>
              </a:ext>
            </a:extLst>
          </p:cNvPr>
          <p:cNvSpPr/>
          <p:nvPr/>
        </p:nvSpPr>
        <p:spPr>
          <a:xfrm>
            <a:off x="4171209" y="1567538"/>
            <a:ext cx="3438894" cy="3514128"/>
          </a:xfrm>
          <a:prstGeom prst="rect">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8D1EC1D-2439-CB45-2FA0-8846B9DACEA1}"/>
              </a:ext>
            </a:extLst>
          </p:cNvPr>
          <p:cNvSpPr txBox="1"/>
          <p:nvPr/>
        </p:nvSpPr>
        <p:spPr>
          <a:xfrm>
            <a:off x="4786934" y="1293338"/>
            <a:ext cx="2207444" cy="461665"/>
          </a:xfrm>
          <a:prstGeom prst="rect">
            <a:avLst/>
          </a:prstGeom>
          <a:solidFill>
            <a:schemeClr val="bg1"/>
          </a:solidFill>
        </p:spPr>
        <p:txBody>
          <a:bodyPr wrap="square" rtlCol="0">
            <a:spAutoFit/>
          </a:bodyPr>
          <a:lstStyle/>
          <a:p>
            <a:pPr algn="ctr"/>
            <a:r>
              <a:rPr kumimoji="1" lang="ja-JP" altLang="en-US" sz="2400" b="1">
                <a:solidFill>
                  <a:srgbClr val="629299"/>
                </a:solidFill>
                <a:latin typeface="Yu Gothic" panose="020B0400000000000000" pitchFamily="34" charset="-128"/>
                <a:ea typeface="Yu Gothic" panose="020B0400000000000000" pitchFamily="34" charset="-128"/>
              </a:rPr>
              <a:t>クラスタ</a:t>
            </a:r>
            <a:r>
              <a:rPr lang="en-US" altLang="ja-JP" sz="2400" b="1" dirty="0">
                <a:solidFill>
                  <a:srgbClr val="629299"/>
                </a:solidFill>
                <a:latin typeface="Yu Gothic" panose="020B0400000000000000" pitchFamily="34" charset="-128"/>
                <a:ea typeface="Yu Gothic" panose="020B0400000000000000" pitchFamily="34" charset="-128"/>
              </a:rPr>
              <a:t>2</a:t>
            </a:r>
            <a:r>
              <a:rPr kumimoji="1" lang="en-US" altLang="ja-JP" sz="2400" b="1" dirty="0">
                <a:solidFill>
                  <a:srgbClr val="629299"/>
                </a:solidFill>
                <a:latin typeface="Yu Gothic" panose="020B0400000000000000" pitchFamily="34" charset="-128"/>
                <a:ea typeface="Yu Gothic" panose="020B0400000000000000" pitchFamily="34" charset="-128"/>
              </a:rPr>
              <a:t>  </a:t>
            </a:r>
            <a:endParaRPr kumimoji="1" lang="ja-JP" altLang="en-US" sz="2400" b="1">
              <a:solidFill>
                <a:srgbClr val="629299"/>
              </a:solidFill>
              <a:latin typeface="Yu Gothic" panose="020B0400000000000000" pitchFamily="34" charset="-128"/>
              <a:ea typeface="Yu Gothic" panose="020B0400000000000000" pitchFamily="34" charset="-128"/>
            </a:endParaRPr>
          </a:p>
        </p:txBody>
      </p:sp>
      <p:sp>
        <p:nvSpPr>
          <p:cNvPr id="17" name="テキスト ボックス 16">
            <a:extLst>
              <a:ext uri="{FF2B5EF4-FFF2-40B4-BE49-F238E27FC236}">
                <a16:creationId xmlns:a16="http://schemas.microsoft.com/office/drawing/2014/main" id="{595F6578-0AB9-61AE-F4DB-88808F0F383A}"/>
              </a:ext>
            </a:extLst>
          </p:cNvPr>
          <p:cNvSpPr txBox="1"/>
          <p:nvPr/>
        </p:nvSpPr>
        <p:spPr>
          <a:xfrm>
            <a:off x="669015" y="4531229"/>
            <a:ext cx="3019287" cy="430887"/>
          </a:xfrm>
          <a:prstGeom prst="rect">
            <a:avLst/>
          </a:prstGeom>
          <a:solidFill>
            <a:srgbClr val="629299"/>
          </a:solidFill>
        </p:spPr>
        <p:txBody>
          <a:bodyPr wrap="square" rtlCol="0">
            <a:spAutoFit/>
          </a:bodyPr>
          <a:lstStyle/>
          <a:p>
            <a:pPr algn="ctr"/>
            <a:r>
              <a:rPr kumimoji="1" lang="ja-JP" altLang="en-US" sz="2200" b="1">
                <a:solidFill>
                  <a:srgbClr val="EFCE7B"/>
                </a:solidFill>
                <a:latin typeface="Yu Gothic" panose="020B0400000000000000" pitchFamily="34" charset="-128"/>
                <a:ea typeface="Yu Gothic" panose="020B0400000000000000" pitchFamily="34" charset="-128"/>
              </a:rPr>
              <a:t>漸化式を用いた解法</a:t>
            </a:r>
          </a:p>
        </p:txBody>
      </p:sp>
      <p:sp>
        <p:nvSpPr>
          <p:cNvPr id="22" name="テキスト ボックス 21">
            <a:extLst>
              <a:ext uri="{FF2B5EF4-FFF2-40B4-BE49-F238E27FC236}">
                <a16:creationId xmlns:a16="http://schemas.microsoft.com/office/drawing/2014/main" id="{519EC2B3-DAFB-2E88-413A-2C0184CB8ED6}"/>
              </a:ext>
            </a:extLst>
          </p:cNvPr>
          <p:cNvSpPr txBox="1"/>
          <p:nvPr/>
        </p:nvSpPr>
        <p:spPr>
          <a:xfrm>
            <a:off x="4381012" y="4531229"/>
            <a:ext cx="3019287" cy="430887"/>
          </a:xfrm>
          <a:prstGeom prst="rect">
            <a:avLst/>
          </a:prstGeom>
          <a:solidFill>
            <a:srgbClr val="629299"/>
          </a:solidFill>
        </p:spPr>
        <p:txBody>
          <a:bodyPr wrap="square" rtlCol="0">
            <a:spAutoFit/>
          </a:bodyPr>
          <a:lstStyle/>
          <a:p>
            <a:pPr algn="ctr"/>
            <a:r>
              <a:rPr kumimoji="1" lang="ja-JP" altLang="en-US" sz="2200" b="1">
                <a:solidFill>
                  <a:srgbClr val="EFCE7B"/>
                </a:solidFill>
                <a:latin typeface="Yu Gothic" panose="020B0400000000000000" pitchFamily="34" charset="-128"/>
                <a:ea typeface="Yu Gothic" panose="020B0400000000000000" pitchFamily="34" charset="-128"/>
              </a:rPr>
              <a:t>差を用いた解法</a:t>
            </a:r>
          </a:p>
        </p:txBody>
      </p:sp>
      <p:sp>
        <p:nvSpPr>
          <p:cNvPr id="23" name="正方形/長方形 22">
            <a:extLst>
              <a:ext uri="{FF2B5EF4-FFF2-40B4-BE49-F238E27FC236}">
                <a16:creationId xmlns:a16="http://schemas.microsoft.com/office/drawing/2014/main" id="{27CAC25B-2C46-B980-EF94-434A2F100888}"/>
              </a:ext>
            </a:extLst>
          </p:cNvPr>
          <p:cNvSpPr/>
          <p:nvPr/>
        </p:nvSpPr>
        <p:spPr>
          <a:xfrm>
            <a:off x="7868717" y="1567538"/>
            <a:ext cx="3862507" cy="3514128"/>
          </a:xfrm>
          <a:prstGeom prst="rect">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D8679886-F11F-D89F-5419-6F13E278DE7F}"/>
              </a:ext>
            </a:extLst>
          </p:cNvPr>
          <p:cNvSpPr txBox="1"/>
          <p:nvPr/>
        </p:nvSpPr>
        <p:spPr>
          <a:xfrm>
            <a:off x="8696246" y="1293338"/>
            <a:ext cx="2207444" cy="461665"/>
          </a:xfrm>
          <a:prstGeom prst="rect">
            <a:avLst/>
          </a:prstGeom>
          <a:solidFill>
            <a:schemeClr val="bg1"/>
          </a:solidFill>
        </p:spPr>
        <p:txBody>
          <a:bodyPr wrap="square" rtlCol="0">
            <a:spAutoFit/>
          </a:bodyPr>
          <a:lstStyle/>
          <a:p>
            <a:pPr algn="ctr"/>
            <a:r>
              <a:rPr kumimoji="1" lang="ja-JP" altLang="en-US" sz="2400" b="1">
                <a:solidFill>
                  <a:srgbClr val="629299"/>
                </a:solidFill>
                <a:latin typeface="Yu Gothic" panose="020B0400000000000000" pitchFamily="34" charset="-128"/>
                <a:ea typeface="Yu Gothic" panose="020B0400000000000000" pitchFamily="34" charset="-128"/>
              </a:rPr>
              <a:t>クラスタ</a:t>
            </a:r>
            <a:r>
              <a:rPr kumimoji="1" lang="en-US" altLang="ja-JP" sz="2400" b="1" dirty="0">
                <a:solidFill>
                  <a:srgbClr val="629299"/>
                </a:solidFill>
                <a:latin typeface="Yu Gothic" panose="020B0400000000000000" pitchFamily="34" charset="-128"/>
                <a:ea typeface="Yu Gothic" panose="020B0400000000000000" pitchFamily="34" charset="-128"/>
              </a:rPr>
              <a:t>3  </a:t>
            </a:r>
            <a:endParaRPr kumimoji="1" lang="ja-JP" altLang="en-US" sz="2400" b="1">
              <a:solidFill>
                <a:srgbClr val="629299"/>
              </a:solidFill>
              <a:latin typeface="Yu Gothic" panose="020B0400000000000000" pitchFamily="34" charset="-128"/>
              <a:ea typeface="Yu Gothic" panose="020B0400000000000000" pitchFamily="34" charset="-128"/>
            </a:endParaRPr>
          </a:p>
        </p:txBody>
      </p:sp>
      <p:sp>
        <p:nvSpPr>
          <p:cNvPr id="25" name="テキスト ボックス 24">
            <a:extLst>
              <a:ext uri="{FF2B5EF4-FFF2-40B4-BE49-F238E27FC236}">
                <a16:creationId xmlns:a16="http://schemas.microsoft.com/office/drawing/2014/main" id="{F1D19579-28BB-7E5F-081D-92C1FA9B8768}"/>
              </a:ext>
            </a:extLst>
          </p:cNvPr>
          <p:cNvSpPr txBox="1"/>
          <p:nvPr/>
        </p:nvSpPr>
        <p:spPr>
          <a:xfrm>
            <a:off x="7986432" y="4531228"/>
            <a:ext cx="3627075" cy="430887"/>
          </a:xfrm>
          <a:prstGeom prst="rect">
            <a:avLst/>
          </a:prstGeom>
          <a:solidFill>
            <a:srgbClr val="629299"/>
          </a:solidFill>
        </p:spPr>
        <p:txBody>
          <a:bodyPr wrap="square" rtlCol="0">
            <a:spAutoFit/>
          </a:bodyPr>
          <a:lstStyle/>
          <a:p>
            <a:pPr algn="ctr"/>
            <a:r>
              <a:rPr lang="ja-JP" altLang="en-US" sz="2200" b="1">
                <a:solidFill>
                  <a:srgbClr val="EFCE7B"/>
                </a:solidFill>
                <a:latin typeface="Yu Gothic" panose="020B0400000000000000" pitchFamily="34" charset="-128"/>
                <a:ea typeface="Yu Gothic" panose="020B0400000000000000" pitchFamily="34" charset="-128"/>
              </a:rPr>
              <a:t>再帰が出来ていない</a:t>
            </a:r>
            <a:r>
              <a:rPr kumimoji="1" lang="ja-JP" altLang="en-US" sz="2200" b="1">
                <a:solidFill>
                  <a:srgbClr val="EFCE7B"/>
                </a:solidFill>
                <a:latin typeface="Yu Gothic" panose="020B0400000000000000" pitchFamily="34" charset="-128"/>
                <a:ea typeface="Yu Gothic" panose="020B0400000000000000" pitchFamily="34" charset="-128"/>
              </a:rPr>
              <a:t>解法</a:t>
            </a:r>
          </a:p>
        </p:txBody>
      </p:sp>
      <p:sp>
        <p:nvSpPr>
          <p:cNvPr id="26" name="正方形/長方形 25">
            <a:extLst>
              <a:ext uri="{FF2B5EF4-FFF2-40B4-BE49-F238E27FC236}">
                <a16:creationId xmlns:a16="http://schemas.microsoft.com/office/drawing/2014/main" id="{094941B2-3ED0-5C25-31EB-D53C3B7BF260}"/>
              </a:ext>
            </a:extLst>
          </p:cNvPr>
          <p:cNvSpPr/>
          <p:nvPr/>
        </p:nvSpPr>
        <p:spPr>
          <a:xfrm>
            <a:off x="460775" y="5313517"/>
            <a:ext cx="11279666" cy="782533"/>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コンテンツ プレースホルダー 2">
            <a:extLst>
              <a:ext uri="{FF2B5EF4-FFF2-40B4-BE49-F238E27FC236}">
                <a16:creationId xmlns:a16="http://schemas.microsoft.com/office/drawing/2014/main" id="{64C4D429-3D3E-E24C-131B-09C89C7993AB}"/>
              </a:ext>
            </a:extLst>
          </p:cNvPr>
          <p:cNvSpPr txBox="1">
            <a:spLocks/>
          </p:cNvSpPr>
          <p:nvPr/>
        </p:nvSpPr>
        <p:spPr>
          <a:xfrm>
            <a:off x="578475" y="5505958"/>
            <a:ext cx="11035049" cy="59009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b="1">
                <a:solidFill>
                  <a:srgbClr val="629299"/>
                </a:solidFill>
                <a:latin typeface="Yu Gothic" panose="020B0400000000000000" pitchFamily="34" charset="-128"/>
                <a:ea typeface="Yu Gothic" panose="020B0400000000000000" pitchFamily="34" charset="-128"/>
              </a:rPr>
              <a:t>解法別の分類</a:t>
            </a:r>
            <a:r>
              <a:rPr lang="en-US" altLang="ja-JP" b="1" dirty="0">
                <a:solidFill>
                  <a:srgbClr val="629299"/>
                </a:solidFill>
                <a:latin typeface="Yu Gothic" panose="020B0400000000000000" pitchFamily="34" charset="-128"/>
                <a:ea typeface="Yu Gothic" panose="020B0400000000000000" pitchFamily="34" charset="-128"/>
              </a:rPr>
              <a:t> </a:t>
            </a:r>
            <a:r>
              <a:rPr lang="ja-JP" altLang="en-US" b="1">
                <a:latin typeface="Yu Gothic" panose="020B0400000000000000" pitchFamily="34" charset="-128"/>
                <a:ea typeface="Yu Gothic" panose="020B0400000000000000" pitchFamily="34" charset="-128"/>
              </a:rPr>
              <a:t>の達成</a:t>
            </a:r>
            <a:r>
              <a:rPr lang="en-US" altLang="ja-JP" b="1" dirty="0">
                <a:latin typeface="Yu Gothic" panose="020B0400000000000000" pitchFamily="34" charset="-128"/>
                <a:ea typeface="Yu Gothic" panose="020B0400000000000000" pitchFamily="34" charset="-128"/>
              </a:rPr>
              <a:t> </a:t>
            </a:r>
          </a:p>
        </p:txBody>
      </p:sp>
      <p:grpSp>
        <p:nvGrpSpPr>
          <p:cNvPr id="28" name="グループ化 27">
            <a:extLst>
              <a:ext uri="{FF2B5EF4-FFF2-40B4-BE49-F238E27FC236}">
                <a16:creationId xmlns:a16="http://schemas.microsoft.com/office/drawing/2014/main" id="{5D6052CF-2011-DB24-7628-281E233823DC}"/>
              </a:ext>
            </a:extLst>
          </p:cNvPr>
          <p:cNvGrpSpPr/>
          <p:nvPr/>
        </p:nvGrpSpPr>
        <p:grpSpPr>
          <a:xfrm>
            <a:off x="451556" y="163454"/>
            <a:ext cx="3217919" cy="276236"/>
            <a:chOff x="1047553" y="1885269"/>
            <a:chExt cx="2345100" cy="241705"/>
          </a:xfrm>
        </p:grpSpPr>
        <p:sp>
          <p:nvSpPr>
            <p:cNvPr id="29" name="フリーフォーム 28">
              <a:extLst>
                <a:ext uri="{FF2B5EF4-FFF2-40B4-BE49-F238E27FC236}">
                  <a16:creationId xmlns:a16="http://schemas.microsoft.com/office/drawing/2014/main" id="{1CFD5703-2EAF-B980-37B0-F6A182F5EA51}"/>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30" name="フリーフォーム 29">
              <a:extLst>
                <a:ext uri="{FF2B5EF4-FFF2-40B4-BE49-F238E27FC236}">
                  <a16:creationId xmlns:a16="http://schemas.microsoft.com/office/drawing/2014/main" id="{AB5465F9-05D6-F117-D03F-0A6A2F85005F}"/>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31" name="フリーフォーム 30">
            <a:extLst>
              <a:ext uri="{FF2B5EF4-FFF2-40B4-BE49-F238E27FC236}">
                <a16:creationId xmlns:a16="http://schemas.microsoft.com/office/drawing/2014/main" id="{6E48F219-6404-D7D6-3EB3-9595B2D14AE1}"/>
              </a:ext>
            </a:extLst>
          </p:cNvPr>
          <p:cNvSpPr/>
          <p:nvPr/>
        </p:nvSpPr>
        <p:spPr>
          <a:xfrm>
            <a:off x="3483538"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実験</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32" name="フリーフォーム 31">
            <a:extLst>
              <a:ext uri="{FF2B5EF4-FFF2-40B4-BE49-F238E27FC236}">
                <a16:creationId xmlns:a16="http://schemas.microsoft.com/office/drawing/2014/main" id="{98A9E238-FAA0-0220-5E53-E53298188825}"/>
              </a:ext>
            </a:extLst>
          </p:cNvPr>
          <p:cNvSpPr/>
          <p:nvPr/>
        </p:nvSpPr>
        <p:spPr>
          <a:xfrm>
            <a:off x="4992924"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1525441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3-4. </a:t>
            </a:r>
            <a:r>
              <a:rPr lang="ja-JP" altLang="en-US" sz="2800" b="1">
                <a:solidFill>
                  <a:schemeClr val="bg1"/>
                </a:solidFill>
                <a:latin typeface="Yu Gothic" panose="020B0400000000000000" pitchFamily="34" charset="-128"/>
                <a:ea typeface="Yu Gothic" panose="020B0400000000000000" pitchFamily="34" charset="-128"/>
              </a:rPr>
              <a:t>閾値</a:t>
            </a:r>
            <a:r>
              <a:rPr lang="en-US" altLang="ja-JP" sz="2800" b="1" dirty="0">
                <a:solidFill>
                  <a:schemeClr val="bg1"/>
                </a:solidFill>
                <a:latin typeface="Yu Gothic" panose="020B0400000000000000" pitchFamily="34" charset="-128"/>
                <a:ea typeface="Yu Gothic" panose="020B0400000000000000" pitchFamily="34" charset="-128"/>
              </a:rPr>
              <a:t>12</a:t>
            </a:r>
            <a:r>
              <a:rPr lang="ja-JP" altLang="en-US" sz="2800" b="1">
                <a:solidFill>
                  <a:schemeClr val="bg1"/>
                </a:solidFill>
                <a:latin typeface="Yu Gothic" panose="020B0400000000000000" pitchFamily="34" charset="-128"/>
                <a:ea typeface="Yu Gothic" panose="020B0400000000000000" pitchFamily="34" charset="-128"/>
              </a:rPr>
              <a:t>における分類</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7" name="スライド番号プレースホルダー 5">
            <a:extLst>
              <a:ext uri="{FF2B5EF4-FFF2-40B4-BE49-F238E27FC236}">
                <a16:creationId xmlns:a16="http://schemas.microsoft.com/office/drawing/2014/main" id="{4E87C7EE-6BE4-3378-B888-07E0119D8E8E}"/>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18</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9" name="フッター プレースホルダー 6">
            <a:extLst>
              <a:ext uri="{FF2B5EF4-FFF2-40B4-BE49-F238E27FC236}">
                <a16:creationId xmlns:a16="http://schemas.microsoft.com/office/drawing/2014/main" id="{815A5D5B-CA8E-B28A-4291-9102790A6079}"/>
              </a:ext>
            </a:extLst>
          </p:cNvPr>
          <p:cNvSpPr>
            <a:spLocks noGrp="1"/>
          </p:cNvSpPr>
          <p:nvPr>
            <p:ph type="ftr" sz="quarter" idx="11"/>
          </p:nvPr>
        </p:nvSpPr>
        <p:spPr>
          <a:xfrm>
            <a:off x="3807877" y="6356350"/>
            <a:ext cx="4576242" cy="376525"/>
          </a:xfrm>
        </p:spPr>
        <p:txBody>
          <a:bodyPr/>
          <a:lstStyle/>
          <a:p>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東京学芸大学　</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卒業論文</a:t>
            </a:r>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発表会</a:t>
            </a:r>
          </a:p>
        </p:txBody>
      </p:sp>
      <p:sp>
        <p:nvSpPr>
          <p:cNvPr id="12" name="日付プレースホルダー 4">
            <a:extLst>
              <a:ext uri="{FF2B5EF4-FFF2-40B4-BE49-F238E27FC236}">
                <a16:creationId xmlns:a16="http://schemas.microsoft.com/office/drawing/2014/main" id="{66A9BE92-7F7A-9E5C-464C-F12428E7FEC1}"/>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2024/02/12</a:t>
            </a:r>
          </a:p>
        </p:txBody>
      </p:sp>
      <p:sp>
        <p:nvSpPr>
          <p:cNvPr id="26" name="正方形/長方形 25">
            <a:extLst>
              <a:ext uri="{FF2B5EF4-FFF2-40B4-BE49-F238E27FC236}">
                <a16:creationId xmlns:a16="http://schemas.microsoft.com/office/drawing/2014/main" id="{094941B2-3ED0-5C25-31EB-D53C3B7BF260}"/>
              </a:ext>
            </a:extLst>
          </p:cNvPr>
          <p:cNvSpPr/>
          <p:nvPr/>
        </p:nvSpPr>
        <p:spPr>
          <a:xfrm>
            <a:off x="460775" y="5313843"/>
            <a:ext cx="11279666" cy="782207"/>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コンテンツ プレースホルダー 2">
            <a:extLst>
              <a:ext uri="{FF2B5EF4-FFF2-40B4-BE49-F238E27FC236}">
                <a16:creationId xmlns:a16="http://schemas.microsoft.com/office/drawing/2014/main" id="{64C4D429-3D3E-E24C-131B-09C89C7993AB}"/>
              </a:ext>
            </a:extLst>
          </p:cNvPr>
          <p:cNvSpPr txBox="1">
            <a:spLocks/>
          </p:cNvSpPr>
          <p:nvPr/>
        </p:nvSpPr>
        <p:spPr>
          <a:xfrm>
            <a:off x="578475" y="5527223"/>
            <a:ext cx="11035049" cy="51207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b="1">
                <a:solidFill>
                  <a:srgbClr val="629299"/>
                </a:solidFill>
                <a:latin typeface="Yu Gothic" panose="020B0400000000000000" pitchFamily="34" charset="-128"/>
                <a:ea typeface="Yu Gothic" panose="020B0400000000000000" pitchFamily="34" charset="-128"/>
              </a:rPr>
              <a:t>解法別</a:t>
            </a:r>
            <a:r>
              <a:rPr lang="en-US" altLang="ja-JP" b="1" dirty="0">
                <a:solidFill>
                  <a:srgbClr val="629299"/>
                </a:solidFill>
                <a:latin typeface="Yu Gothic" panose="020B0400000000000000" pitchFamily="34" charset="-128"/>
                <a:ea typeface="Yu Gothic" panose="020B0400000000000000" pitchFamily="34" charset="-128"/>
              </a:rPr>
              <a:t>, </a:t>
            </a:r>
            <a:r>
              <a:rPr lang="ja-JP" altLang="en-US" b="1">
                <a:solidFill>
                  <a:srgbClr val="629299"/>
                </a:solidFill>
                <a:latin typeface="Yu Gothic" panose="020B0400000000000000" pitchFamily="34" charset="-128"/>
                <a:ea typeface="Yu Gothic" panose="020B0400000000000000" pitchFamily="34" charset="-128"/>
              </a:rPr>
              <a:t>さらに論理エラー別の分類</a:t>
            </a:r>
            <a:r>
              <a:rPr lang="en-US" altLang="ja-JP" b="1" dirty="0">
                <a:solidFill>
                  <a:srgbClr val="629299"/>
                </a:solidFill>
                <a:latin typeface="Yu Gothic" panose="020B0400000000000000" pitchFamily="34" charset="-128"/>
                <a:ea typeface="Yu Gothic" panose="020B0400000000000000" pitchFamily="34" charset="-128"/>
              </a:rPr>
              <a:t> </a:t>
            </a:r>
            <a:r>
              <a:rPr lang="ja-JP" altLang="en-US" b="1">
                <a:latin typeface="Yu Gothic" panose="020B0400000000000000" pitchFamily="34" charset="-128"/>
                <a:ea typeface="Yu Gothic" panose="020B0400000000000000" pitchFamily="34" charset="-128"/>
              </a:rPr>
              <a:t>の達成</a:t>
            </a:r>
            <a:r>
              <a:rPr lang="en-US" altLang="ja-JP" b="1" dirty="0">
                <a:latin typeface="Yu Gothic" panose="020B0400000000000000" pitchFamily="34" charset="-128"/>
                <a:ea typeface="Yu Gothic" panose="020B0400000000000000" pitchFamily="34" charset="-128"/>
              </a:rPr>
              <a:t> </a:t>
            </a:r>
          </a:p>
        </p:txBody>
      </p:sp>
      <p:pic>
        <p:nvPicPr>
          <p:cNvPr id="3" name="図 2">
            <a:extLst>
              <a:ext uri="{FF2B5EF4-FFF2-40B4-BE49-F238E27FC236}">
                <a16:creationId xmlns:a16="http://schemas.microsoft.com/office/drawing/2014/main" id="{5747E40D-32EC-C5DE-C34D-57EDB1CE42D0}"/>
              </a:ext>
            </a:extLst>
          </p:cNvPr>
          <p:cNvPicPr>
            <a:picLocks noChangeAspect="1"/>
          </p:cNvPicPr>
          <p:nvPr/>
        </p:nvPicPr>
        <p:blipFill>
          <a:blip r:embed="rId3"/>
          <a:stretch>
            <a:fillRect/>
          </a:stretch>
        </p:blipFill>
        <p:spPr>
          <a:xfrm>
            <a:off x="1553591" y="1670011"/>
            <a:ext cx="3349292" cy="2891241"/>
          </a:xfrm>
          <a:prstGeom prst="rect">
            <a:avLst/>
          </a:prstGeom>
        </p:spPr>
      </p:pic>
      <p:pic>
        <p:nvPicPr>
          <p:cNvPr id="6" name="図 5">
            <a:extLst>
              <a:ext uri="{FF2B5EF4-FFF2-40B4-BE49-F238E27FC236}">
                <a16:creationId xmlns:a16="http://schemas.microsoft.com/office/drawing/2014/main" id="{66E44756-DFA7-E88D-9DD7-61927F47AC17}"/>
              </a:ext>
            </a:extLst>
          </p:cNvPr>
          <p:cNvPicPr>
            <a:picLocks noChangeAspect="1"/>
          </p:cNvPicPr>
          <p:nvPr/>
        </p:nvPicPr>
        <p:blipFill>
          <a:blip r:embed="rId4"/>
          <a:stretch>
            <a:fillRect/>
          </a:stretch>
        </p:blipFill>
        <p:spPr>
          <a:xfrm>
            <a:off x="7508093" y="1600049"/>
            <a:ext cx="2911340" cy="3007101"/>
          </a:xfrm>
          <a:prstGeom prst="rect">
            <a:avLst/>
          </a:prstGeom>
        </p:spPr>
      </p:pic>
      <p:grpSp>
        <p:nvGrpSpPr>
          <p:cNvPr id="13" name="グループ化 12">
            <a:extLst>
              <a:ext uri="{FF2B5EF4-FFF2-40B4-BE49-F238E27FC236}">
                <a16:creationId xmlns:a16="http://schemas.microsoft.com/office/drawing/2014/main" id="{6777A20A-AE09-CB50-398E-DAEFFB1039D8}"/>
              </a:ext>
            </a:extLst>
          </p:cNvPr>
          <p:cNvGrpSpPr/>
          <p:nvPr/>
        </p:nvGrpSpPr>
        <p:grpSpPr>
          <a:xfrm>
            <a:off x="451556" y="163454"/>
            <a:ext cx="3217919" cy="276236"/>
            <a:chOff x="1047553" y="1885269"/>
            <a:chExt cx="2345100" cy="241705"/>
          </a:xfrm>
        </p:grpSpPr>
        <p:sp>
          <p:nvSpPr>
            <p:cNvPr id="28" name="フリーフォーム 27">
              <a:extLst>
                <a:ext uri="{FF2B5EF4-FFF2-40B4-BE49-F238E27FC236}">
                  <a16:creationId xmlns:a16="http://schemas.microsoft.com/office/drawing/2014/main" id="{0C9A9886-84BC-0E04-BAE9-FA6B1E518F11}"/>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29" name="フリーフォーム 28">
              <a:extLst>
                <a:ext uri="{FF2B5EF4-FFF2-40B4-BE49-F238E27FC236}">
                  <a16:creationId xmlns:a16="http://schemas.microsoft.com/office/drawing/2014/main" id="{40755C0F-C3F9-206E-CF3A-9493DD388A17}"/>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30" name="フリーフォーム 29">
            <a:extLst>
              <a:ext uri="{FF2B5EF4-FFF2-40B4-BE49-F238E27FC236}">
                <a16:creationId xmlns:a16="http://schemas.microsoft.com/office/drawing/2014/main" id="{87D9E9E0-9885-12F4-AB3B-31D22EEAF0DC}"/>
              </a:ext>
            </a:extLst>
          </p:cNvPr>
          <p:cNvSpPr/>
          <p:nvPr/>
        </p:nvSpPr>
        <p:spPr>
          <a:xfrm>
            <a:off x="3483538"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実験</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31" name="フリーフォーム 30">
            <a:extLst>
              <a:ext uri="{FF2B5EF4-FFF2-40B4-BE49-F238E27FC236}">
                <a16:creationId xmlns:a16="http://schemas.microsoft.com/office/drawing/2014/main" id="{C6469D36-21C8-EE15-71E6-EE5CBB6A9793}"/>
              </a:ext>
            </a:extLst>
          </p:cNvPr>
          <p:cNvSpPr/>
          <p:nvPr/>
        </p:nvSpPr>
        <p:spPr>
          <a:xfrm>
            <a:off x="4992924"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
        <p:nvSpPr>
          <p:cNvPr id="33" name="正方形/長方形 32">
            <a:extLst>
              <a:ext uri="{FF2B5EF4-FFF2-40B4-BE49-F238E27FC236}">
                <a16:creationId xmlns:a16="http://schemas.microsoft.com/office/drawing/2014/main" id="{D51543F8-4B79-824C-BED3-F50136A9FF06}"/>
              </a:ext>
            </a:extLst>
          </p:cNvPr>
          <p:cNvSpPr/>
          <p:nvPr/>
        </p:nvSpPr>
        <p:spPr>
          <a:xfrm>
            <a:off x="714471" y="1557555"/>
            <a:ext cx="5027534" cy="3589253"/>
          </a:xfrm>
          <a:prstGeom prst="rect">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B8C7AC91-7FEA-338F-B715-2A184169090E}"/>
              </a:ext>
            </a:extLst>
          </p:cNvPr>
          <p:cNvSpPr txBox="1"/>
          <p:nvPr/>
        </p:nvSpPr>
        <p:spPr>
          <a:xfrm>
            <a:off x="1718594" y="4630628"/>
            <a:ext cx="3019287" cy="430887"/>
          </a:xfrm>
          <a:prstGeom prst="rect">
            <a:avLst/>
          </a:prstGeom>
          <a:solidFill>
            <a:srgbClr val="629299"/>
          </a:solidFill>
        </p:spPr>
        <p:txBody>
          <a:bodyPr wrap="square" rtlCol="0">
            <a:spAutoFit/>
          </a:bodyPr>
          <a:lstStyle/>
          <a:p>
            <a:pPr algn="ctr"/>
            <a:r>
              <a:rPr kumimoji="1" lang="en-US" altLang="ja-JP" sz="2200" b="1" dirty="0">
                <a:solidFill>
                  <a:srgbClr val="EFCE7B"/>
                </a:solidFill>
                <a:latin typeface="Yu Gothic" panose="020B0400000000000000" pitchFamily="34" charset="-128"/>
                <a:ea typeface="Yu Gothic" panose="020B0400000000000000" pitchFamily="34" charset="-128"/>
              </a:rPr>
              <a:t>If</a:t>
            </a:r>
            <a:r>
              <a:rPr kumimoji="1" lang="ja-JP" altLang="en-US" sz="2200" b="1">
                <a:solidFill>
                  <a:srgbClr val="EFCE7B"/>
                </a:solidFill>
                <a:latin typeface="Yu Gothic" panose="020B0400000000000000" pitchFamily="34" charset="-128"/>
                <a:ea typeface="Yu Gothic" panose="020B0400000000000000" pitchFamily="34" charset="-128"/>
              </a:rPr>
              <a:t>文の条件文が誤り</a:t>
            </a:r>
          </a:p>
        </p:txBody>
      </p:sp>
      <p:sp>
        <p:nvSpPr>
          <p:cNvPr id="36" name="正方形/長方形 35">
            <a:extLst>
              <a:ext uri="{FF2B5EF4-FFF2-40B4-BE49-F238E27FC236}">
                <a16:creationId xmlns:a16="http://schemas.microsoft.com/office/drawing/2014/main" id="{820447A6-A478-92D5-2A83-F3319BDDB6CB}"/>
              </a:ext>
            </a:extLst>
          </p:cNvPr>
          <p:cNvSpPr/>
          <p:nvPr/>
        </p:nvSpPr>
        <p:spPr>
          <a:xfrm>
            <a:off x="6449997" y="1551025"/>
            <a:ext cx="5027534" cy="3589253"/>
          </a:xfrm>
          <a:prstGeom prst="rect">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1883DEDD-DA21-4190-B6BF-5CE0D60CD31E}"/>
              </a:ext>
            </a:extLst>
          </p:cNvPr>
          <p:cNvSpPr txBox="1"/>
          <p:nvPr/>
        </p:nvSpPr>
        <p:spPr>
          <a:xfrm>
            <a:off x="7264736" y="4630628"/>
            <a:ext cx="3398055" cy="430887"/>
          </a:xfrm>
          <a:prstGeom prst="rect">
            <a:avLst/>
          </a:prstGeom>
          <a:solidFill>
            <a:srgbClr val="629299"/>
          </a:solidFill>
        </p:spPr>
        <p:txBody>
          <a:bodyPr wrap="square" rtlCol="0">
            <a:spAutoFit/>
          </a:bodyPr>
          <a:lstStyle/>
          <a:p>
            <a:pPr algn="ctr"/>
            <a:r>
              <a:rPr kumimoji="1" lang="en-US" altLang="ja-JP" sz="2200" b="1" dirty="0">
                <a:solidFill>
                  <a:srgbClr val="EFCE7B"/>
                </a:solidFill>
                <a:latin typeface="Yu Gothic" panose="020B0400000000000000" pitchFamily="34" charset="-128"/>
                <a:ea typeface="Yu Gothic" panose="020B0400000000000000" pitchFamily="34" charset="-128"/>
              </a:rPr>
              <a:t>If</a:t>
            </a:r>
            <a:r>
              <a:rPr kumimoji="1" lang="ja-JP" altLang="en-US" sz="2200" b="1">
                <a:solidFill>
                  <a:srgbClr val="EFCE7B"/>
                </a:solidFill>
                <a:latin typeface="Yu Gothic" panose="020B0400000000000000" pitchFamily="34" charset="-128"/>
                <a:ea typeface="Yu Gothic" panose="020B0400000000000000" pitchFamily="34" charset="-128"/>
              </a:rPr>
              <a:t>文の構造全体が誤り</a:t>
            </a:r>
          </a:p>
        </p:txBody>
      </p:sp>
    </p:spTree>
    <p:extLst>
      <p:ext uri="{BB962C8B-B14F-4D97-AF65-F5344CB8AC3E}">
        <p14:creationId xmlns:p14="http://schemas.microsoft.com/office/powerpoint/2010/main" val="732535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3-5. </a:t>
            </a:r>
            <a:r>
              <a:rPr lang="ja-JP" altLang="en-US" sz="2800" b="1">
                <a:solidFill>
                  <a:schemeClr val="bg1"/>
                </a:solidFill>
                <a:latin typeface="Yu Gothic" panose="020B0400000000000000" pitchFamily="34" charset="-128"/>
                <a:ea typeface="Yu Gothic" panose="020B0400000000000000" pitchFamily="34" charset="-128"/>
              </a:rPr>
              <a:t>評価実験と考察</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7" name="スライド番号プレースホルダー 5">
            <a:extLst>
              <a:ext uri="{FF2B5EF4-FFF2-40B4-BE49-F238E27FC236}">
                <a16:creationId xmlns:a16="http://schemas.microsoft.com/office/drawing/2014/main" id="{4E87C7EE-6BE4-3378-B888-07E0119D8E8E}"/>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19</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9" name="フッター プレースホルダー 6">
            <a:extLst>
              <a:ext uri="{FF2B5EF4-FFF2-40B4-BE49-F238E27FC236}">
                <a16:creationId xmlns:a16="http://schemas.microsoft.com/office/drawing/2014/main" id="{815A5D5B-CA8E-B28A-4291-9102790A6079}"/>
              </a:ext>
            </a:extLst>
          </p:cNvPr>
          <p:cNvSpPr>
            <a:spLocks noGrp="1"/>
          </p:cNvSpPr>
          <p:nvPr>
            <p:ph type="ftr" sz="quarter" idx="11"/>
          </p:nvPr>
        </p:nvSpPr>
        <p:spPr>
          <a:xfrm>
            <a:off x="3807877" y="6356350"/>
            <a:ext cx="4576242" cy="376525"/>
          </a:xfrm>
        </p:spPr>
        <p:txBody>
          <a:bodyPr/>
          <a:lstStyle/>
          <a:p>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東京学芸大学　</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卒業論文</a:t>
            </a:r>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発表会</a:t>
            </a:r>
          </a:p>
        </p:txBody>
      </p:sp>
      <p:sp>
        <p:nvSpPr>
          <p:cNvPr id="12" name="日付プレースホルダー 4">
            <a:extLst>
              <a:ext uri="{FF2B5EF4-FFF2-40B4-BE49-F238E27FC236}">
                <a16:creationId xmlns:a16="http://schemas.microsoft.com/office/drawing/2014/main" id="{66A9BE92-7F7A-9E5C-464C-F12428E7FEC1}"/>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2024/02/12</a:t>
            </a:r>
          </a:p>
        </p:txBody>
      </p:sp>
      <p:grpSp>
        <p:nvGrpSpPr>
          <p:cNvPr id="10" name="グループ化 9">
            <a:extLst>
              <a:ext uri="{FF2B5EF4-FFF2-40B4-BE49-F238E27FC236}">
                <a16:creationId xmlns:a16="http://schemas.microsoft.com/office/drawing/2014/main" id="{C577B8C6-7702-3353-8843-EC40BCD310BA}"/>
              </a:ext>
            </a:extLst>
          </p:cNvPr>
          <p:cNvGrpSpPr/>
          <p:nvPr/>
        </p:nvGrpSpPr>
        <p:grpSpPr>
          <a:xfrm>
            <a:off x="451556" y="163454"/>
            <a:ext cx="3217919" cy="276236"/>
            <a:chOff x="1047553" y="1885269"/>
            <a:chExt cx="2345100" cy="241705"/>
          </a:xfrm>
        </p:grpSpPr>
        <p:sp>
          <p:nvSpPr>
            <p:cNvPr id="11" name="フリーフォーム 10">
              <a:extLst>
                <a:ext uri="{FF2B5EF4-FFF2-40B4-BE49-F238E27FC236}">
                  <a16:creationId xmlns:a16="http://schemas.microsoft.com/office/drawing/2014/main" id="{42D48C6A-1DA8-F6C6-D31E-8485A34A74E3}"/>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13" name="フリーフォーム 12">
              <a:extLst>
                <a:ext uri="{FF2B5EF4-FFF2-40B4-BE49-F238E27FC236}">
                  <a16:creationId xmlns:a16="http://schemas.microsoft.com/office/drawing/2014/main" id="{8EF009CB-1BB1-C72A-6FBF-73EB2FA7AE78}"/>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14" name="フリーフォーム 13">
            <a:extLst>
              <a:ext uri="{FF2B5EF4-FFF2-40B4-BE49-F238E27FC236}">
                <a16:creationId xmlns:a16="http://schemas.microsoft.com/office/drawing/2014/main" id="{917D674F-72EF-4A51-C185-FE4DA917FB05}"/>
              </a:ext>
            </a:extLst>
          </p:cNvPr>
          <p:cNvSpPr/>
          <p:nvPr/>
        </p:nvSpPr>
        <p:spPr>
          <a:xfrm>
            <a:off x="3483538"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実験</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15" name="フリーフォーム 14">
            <a:extLst>
              <a:ext uri="{FF2B5EF4-FFF2-40B4-BE49-F238E27FC236}">
                <a16:creationId xmlns:a16="http://schemas.microsoft.com/office/drawing/2014/main" id="{13739A46-BBE7-EE6C-B64D-ACF71469F830}"/>
              </a:ext>
            </a:extLst>
          </p:cNvPr>
          <p:cNvSpPr/>
          <p:nvPr/>
        </p:nvSpPr>
        <p:spPr>
          <a:xfrm>
            <a:off x="4992924"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pic>
        <p:nvPicPr>
          <p:cNvPr id="18" name="図 17">
            <a:extLst>
              <a:ext uri="{FF2B5EF4-FFF2-40B4-BE49-F238E27FC236}">
                <a16:creationId xmlns:a16="http://schemas.microsoft.com/office/drawing/2014/main" id="{9AFB58EB-09E0-E157-58B8-936CE92174FA}"/>
              </a:ext>
            </a:extLst>
          </p:cNvPr>
          <p:cNvPicPr>
            <a:picLocks noChangeAspect="1"/>
          </p:cNvPicPr>
          <p:nvPr/>
        </p:nvPicPr>
        <p:blipFill>
          <a:blip r:embed="rId3"/>
          <a:stretch>
            <a:fillRect/>
          </a:stretch>
        </p:blipFill>
        <p:spPr>
          <a:xfrm>
            <a:off x="1373847" y="1915293"/>
            <a:ext cx="9444305" cy="1676228"/>
          </a:xfrm>
          <a:prstGeom prst="rect">
            <a:avLst/>
          </a:prstGeom>
        </p:spPr>
      </p:pic>
      <p:sp>
        <p:nvSpPr>
          <p:cNvPr id="21" name="正方形/長方形 20">
            <a:extLst>
              <a:ext uri="{FF2B5EF4-FFF2-40B4-BE49-F238E27FC236}">
                <a16:creationId xmlns:a16="http://schemas.microsoft.com/office/drawing/2014/main" id="{ED898446-C1FE-D61E-7A44-51BA142209B3}"/>
              </a:ext>
            </a:extLst>
          </p:cNvPr>
          <p:cNvSpPr/>
          <p:nvPr/>
        </p:nvSpPr>
        <p:spPr>
          <a:xfrm>
            <a:off x="578467" y="4305017"/>
            <a:ext cx="11035048" cy="1449401"/>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コンテンツ プレースホルダー 2">
            <a:extLst>
              <a:ext uri="{FF2B5EF4-FFF2-40B4-BE49-F238E27FC236}">
                <a16:creationId xmlns:a16="http://schemas.microsoft.com/office/drawing/2014/main" id="{BFA6C725-496D-75CA-10A9-B4FED3D545E8}"/>
              </a:ext>
            </a:extLst>
          </p:cNvPr>
          <p:cNvSpPr txBox="1">
            <a:spLocks/>
          </p:cNvSpPr>
          <p:nvPr/>
        </p:nvSpPr>
        <p:spPr>
          <a:xfrm>
            <a:off x="578467" y="4655891"/>
            <a:ext cx="11035049" cy="109852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700"/>
              </a:lnSpc>
            </a:pPr>
            <a:r>
              <a:rPr lang="ja-JP" altLang="en-US" b="1">
                <a:latin typeface="Yu Gothic" panose="020B0400000000000000" pitchFamily="34" charset="-128"/>
                <a:ea typeface="Yu Gothic" panose="020B0400000000000000" pitchFamily="34" charset="-128"/>
              </a:rPr>
              <a:t>プログラムを解法別</a:t>
            </a:r>
            <a:r>
              <a:rPr lang="en-US" altLang="ja-JP" b="1" dirty="0">
                <a:latin typeface="Yu Gothic" panose="020B0400000000000000" pitchFamily="34" charset="-128"/>
                <a:ea typeface="Yu Gothic" panose="020B0400000000000000" pitchFamily="34" charset="-128"/>
              </a:rPr>
              <a:t>, </a:t>
            </a:r>
            <a:r>
              <a:rPr lang="ja-JP" altLang="en-US" b="1">
                <a:latin typeface="Yu Gothic" panose="020B0400000000000000" pitchFamily="34" charset="-128"/>
                <a:ea typeface="Yu Gothic" panose="020B0400000000000000" pitchFamily="34" charset="-128"/>
              </a:rPr>
              <a:t>さらに論理エラー別に約</a:t>
            </a:r>
            <a:r>
              <a:rPr lang="en-US" altLang="ja-JP" b="1" dirty="0">
                <a:latin typeface="Yu Gothic" panose="020B0400000000000000" pitchFamily="34" charset="-128"/>
                <a:ea typeface="Yu Gothic" panose="020B0400000000000000" pitchFamily="34" charset="-128"/>
              </a:rPr>
              <a:t>70%</a:t>
            </a:r>
            <a:r>
              <a:rPr lang="ja-JP" altLang="en-US" b="1">
                <a:latin typeface="Yu Gothic" panose="020B0400000000000000" pitchFamily="34" charset="-128"/>
                <a:ea typeface="Yu Gothic" panose="020B0400000000000000" pitchFamily="34" charset="-128"/>
              </a:rPr>
              <a:t>の割合で推定可能</a:t>
            </a:r>
            <a:endParaRPr lang="en-US" altLang="ja-JP" b="1" dirty="0">
              <a:latin typeface="Yu Gothic" panose="020B0400000000000000" pitchFamily="34" charset="-128"/>
              <a:ea typeface="Yu Gothic" panose="020B0400000000000000" pitchFamily="34" charset="-128"/>
            </a:endParaRPr>
          </a:p>
          <a:p>
            <a:pPr>
              <a:lnSpc>
                <a:spcPts val="2700"/>
              </a:lnSpc>
            </a:pPr>
            <a:r>
              <a:rPr lang="ja-JP" altLang="en-US" b="1">
                <a:latin typeface="Yu Gothic" panose="020B0400000000000000" pitchFamily="34" charset="-128"/>
                <a:ea typeface="Yu Gothic" panose="020B0400000000000000" pitchFamily="34" charset="-128"/>
              </a:rPr>
              <a:t>（</a:t>
            </a:r>
            <a:r>
              <a:rPr lang="en-US" altLang="ja-JP" b="1" dirty="0">
                <a:latin typeface="Yu Gothic" panose="020B0400000000000000" pitchFamily="34" charset="-128"/>
                <a:ea typeface="Yu Gothic" panose="020B0400000000000000" pitchFamily="34" charset="-128"/>
              </a:rPr>
              <a:t>※ </a:t>
            </a:r>
            <a:r>
              <a:rPr lang="ja-JP" altLang="en-US" b="1">
                <a:latin typeface="Yu Gothic" panose="020B0400000000000000" pitchFamily="34" charset="-128"/>
                <a:ea typeface="Yu Gothic" panose="020B0400000000000000" pitchFamily="34" charset="-128"/>
              </a:rPr>
              <a:t>ただし</a:t>
            </a:r>
            <a:r>
              <a:rPr lang="en-US" altLang="ja-JP" b="1" dirty="0">
                <a:latin typeface="Yu Gothic" panose="020B0400000000000000" pitchFamily="34" charset="-128"/>
                <a:ea typeface="Yu Gothic" panose="020B0400000000000000" pitchFamily="34" charset="-128"/>
              </a:rPr>
              <a:t>, </a:t>
            </a:r>
            <a:r>
              <a:rPr lang="ja-JP" altLang="en-US" b="1">
                <a:latin typeface="Yu Gothic" panose="020B0400000000000000" pitchFamily="34" charset="-128"/>
                <a:ea typeface="Yu Gothic" panose="020B0400000000000000" pitchFamily="34" charset="-128"/>
              </a:rPr>
              <a:t>課題内容に依存）</a:t>
            </a:r>
            <a:endParaRPr lang="en-US" altLang="ja-JP" b="1" dirty="0">
              <a:latin typeface="Yu Gothic" panose="020B0400000000000000" pitchFamily="34" charset="-128"/>
              <a:ea typeface="Yu Gothic" panose="020B0400000000000000" pitchFamily="34" charset="-128"/>
            </a:endParaRPr>
          </a:p>
        </p:txBody>
      </p:sp>
      <p:sp>
        <p:nvSpPr>
          <p:cNvPr id="23" name="テキスト ボックス 22">
            <a:extLst>
              <a:ext uri="{FF2B5EF4-FFF2-40B4-BE49-F238E27FC236}">
                <a16:creationId xmlns:a16="http://schemas.microsoft.com/office/drawing/2014/main" id="{2FA35E79-BC36-8EFA-6CBC-59798157FFDD}"/>
              </a:ext>
            </a:extLst>
          </p:cNvPr>
          <p:cNvSpPr txBox="1"/>
          <p:nvPr/>
        </p:nvSpPr>
        <p:spPr>
          <a:xfrm>
            <a:off x="5439401" y="3989133"/>
            <a:ext cx="1313180" cy="523220"/>
          </a:xfrm>
          <a:prstGeom prst="rect">
            <a:avLst/>
          </a:prstGeom>
          <a:solidFill>
            <a:schemeClr val="bg1"/>
          </a:solidFill>
        </p:spPr>
        <p:txBody>
          <a:bodyPr wrap="none" rtlCol="0">
            <a:spAutoFit/>
          </a:bodyPr>
          <a:lstStyle/>
          <a:p>
            <a:pPr algn="ctr"/>
            <a:r>
              <a:rPr lang="en-US" altLang="ja-JP" sz="2800" b="1" dirty="0">
                <a:solidFill>
                  <a:srgbClr val="629299"/>
                </a:solidFill>
                <a:latin typeface="Yu Gothic" panose="020B0400000000000000" pitchFamily="34" charset="-128"/>
                <a:ea typeface="Yu Gothic" panose="020B0400000000000000" pitchFamily="34" charset="-128"/>
              </a:rPr>
              <a:t>  </a:t>
            </a:r>
            <a:r>
              <a:rPr lang="ja-JP" altLang="en-US" sz="2800" b="1">
                <a:solidFill>
                  <a:srgbClr val="629299"/>
                </a:solidFill>
                <a:latin typeface="Yu Gothic" panose="020B0400000000000000" pitchFamily="34" charset="-128"/>
                <a:ea typeface="Yu Gothic" panose="020B0400000000000000" pitchFamily="34" charset="-128"/>
              </a:rPr>
              <a:t>考察</a:t>
            </a:r>
            <a:r>
              <a:rPr kumimoji="1" lang="en-US" altLang="ja-JP" sz="2800" b="1" dirty="0">
                <a:solidFill>
                  <a:srgbClr val="629299"/>
                </a:solidFill>
                <a:latin typeface="Yu Gothic" panose="020B0400000000000000" pitchFamily="34" charset="-128"/>
                <a:ea typeface="Yu Gothic" panose="020B0400000000000000" pitchFamily="34" charset="-128"/>
              </a:rPr>
              <a:t>  </a:t>
            </a:r>
            <a:endParaRPr kumimoji="1" lang="ja-JP" altLang="en-US" sz="2800" b="1">
              <a:solidFill>
                <a:srgbClr val="629299"/>
              </a:solidFill>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3842192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7A47762F-8090-F366-2CD4-C2DD43EDBBB8}"/>
              </a:ext>
            </a:extLst>
          </p:cNvPr>
          <p:cNvSpPr/>
          <p:nvPr/>
        </p:nvSpPr>
        <p:spPr>
          <a:xfrm>
            <a:off x="0" y="0"/>
            <a:ext cx="12192000" cy="6858000"/>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日付プレースホルダー 4">
            <a:extLst>
              <a:ext uri="{FF2B5EF4-FFF2-40B4-BE49-F238E27FC236}">
                <a16:creationId xmlns:a16="http://schemas.microsoft.com/office/drawing/2014/main" id="{6EFE2DAA-1862-3477-23F2-80B3772CE4E2}"/>
              </a:ext>
            </a:extLst>
          </p:cNvPr>
          <p:cNvSpPr>
            <a:spLocks noGrp="1"/>
          </p:cNvSpPr>
          <p:nvPr>
            <p:ph type="dt" sz="half" idx="10"/>
          </p:nvPr>
        </p:nvSpPr>
        <p:spPr>
          <a:xfrm>
            <a:off x="451556" y="6367750"/>
            <a:ext cx="2743200" cy="365125"/>
          </a:xfrm>
        </p:spPr>
        <p:txBody>
          <a:bodyPr/>
          <a:lstStyle/>
          <a:p>
            <a:r>
              <a:rPr kumimoji="1" lang="en-US" altLang="ja-JP" sz="1600" dirty="0">
                <a:solidFill>
                  <a:schemeClr val="bg1"/>
                </a:solidFill>
                <a:latin typeface="Yu Gothic" panose="020B0400000000000000" pitchFamily="34" charset="-128"/>
                <a:ea typeface="Yu Gothic" panose="020B0400000000000000" pitchFamily="34" charset="-128"/>
              </a:rPr>
              <a:t>2024/02/12</a:t>
            </a:r>
          </a:p>
        </p:txBody>
      </p:sp>
      <p:sp>
        <p:nvSpPr>
          <p:cNvPr id="11" name="スライド番号プレースホルダー 5">
            <a:extLst>
              <a:ext uri="{FF2B5EF4-FFF2-40B4-BE49-F238E27FC236}">
                <a16:creationId xmlns:a16="http://schemas.microsoft.com/office/drawing/2014/main" id="{753F8109-82C7-43CF-3640-ADA703EAB774}"/>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bg1"/>
                </a:solidFill>
                <a:latin typeface="Yu Gothic" panose="020B0400000000000000" pitchFamily="34" charset="-128"/>
                <a:ea typeface="Yu Gothic" panose="020B0400000000000000" pitchFamily="34" charset="-128"/>
              </a:rPr>
              <a:t>2</a:t>
            </a:fld>
            <a:endParaRPr kumimoji="1" lang="ja-JP" altLang="en-US" sz="1600">
              <a:solidFill>
                <a:schemeClr val="bg1"/>
              </a:solidFill>
              <a:latin typeface="Yu Gothic" panose="020B0400000000000000" pitchFamily="34" charset="-128"/>
              <a:ea typeface="Yu Gothic" panose="020B0400000000000000" pitchFamily="34" charset="-128"/>
            </a:endParaRPr>
          </a:p>
        </p:txBody>
      </p:sp>
      <p:sp>
        <p:nvSpPr>
          <p:cNvPr id="7" name="フッター プレースホルダー 6">
            <a:extLst>
              <a:ext uri="{FF2B5EF4-FFF2-40B4-BE49-F238E27FC236}">
                <a16:creationId xmlns:a16="http://schemas.microsoft.com/office/drawing/2014/main" id="{F573BA53-CBF7-56C3-A631-55FF20C1407E}"/>
              </a:ext>
            </a:extLst>
          </p:cNvPr>
          <p:cNvSpPr>
            <a:spLocks noGrp="1"/>
          </p:cNvSpPr>
          <p:nvPr>
            <p:ph type="ftr" sz="quarter" idx="11"/>
          </p:nvPr>
        </p:nvSpPr>
        <p:spPr>
          <a:xfrm>
            <a:off x="3807877" y="6356350"/>
            <a:ext cx="4576242" cy="376525"/>
          </a:xfrm>
        </p:spPr>
        <p:txBody>
          <a:bodyPr/>
          <a:lstStyle/>
          <a:p>
            <a:r>
              <a:rPr kumimoji="1" lang="ja-JP" altLang="en-US" sz="1600">
                <a:solidFill>
                  <a:schemeClr val="bg1"/>
                </a:solidFill>
                <a:latin typeface="Yu Gothic" panose="020B0400000000000000" pitchFamily="34" charset="-128"/>
                <a:ea typeface="Yu Gothic" panose="020B0400000000000000" pitchFamily="34" charset="-128"/>
              </a:rPr>
              <a:t>東京学芸大学　</a:t>
            </a:r>
            <a:r>
              <a:rPr lang="ja-JP" altLang="en-US" sz="1600">
                <a:solidFill>
                  <a:schemeClr val="bg1"/>
                </a:solidFill>
                <a:latin typeface="Yu Gothic" panose="020B0400000000000000" pitchFamily="34" charset="-128"/>
                <a:ea typeface="Yu Gothic" panose="020B0400000000000000" pitchFamily="34" charset="-128"/>
              </a:rPr>
              <a:t>卒業論文</a:t>
            </a:r>
            <a:r>
              <a:rPr kumimoji="1" lang="ja-JP" altLang="en-US" sz="1600">
                <a:solidFill>
                  <a:schemeClr val="bg1"/>
                </a:solidFill>
                <a:latin typeface="Yu Gothic" panose="020B0400000000000000" pitchFamily="34" charset="-128"/>
                <a:ea typeface="Yu Gothic" panose="020B0400000000000000" pitchFamily="34" charset="-128"/>
              </a:rPr>
              <a:t>発表会</a:t>
            </a:r>
          </a:p>
        </p:txBody>
      </p:sp>
      <p:sp>
        <p:nvSpPr>
          <p:cNvPr id="8" name="タイトル 1">
            <a:extLst>
              <a:ext uri="{FF2B5EF4-FFF2-40B4-BE49-F238E27FC236}">
                <a16:creationId xmlns:a16="http://schemas.microsoft.com/office/drawing/2014/main" id="{83AA8072-5CF6-A375-CCC0-36368B1F50DE}"/>
              </a:ext>
            </a:extLst>
          </p:cNvPr>
          <p:cNvSpPr>
            <a:spLocks noGrp="1"/>
          </p:cNvSpPr>
          <p:nvPr>
            <p:ph type="ctrTitle"/>
          </p:nvPr>
        </p:nvSpPr>
        <p:spPr>
          <a:xfrm>
            <a:off x="1536544" y="2378648"/>
            <a:ext cx="9118910" cy="802887"/>
          </a:xfrm>
        </p:spPr>
        <p:txBody>
          <a:bodyPr>
            <a:normAutofit/>
          </a:bodyPr>
          <a:lstStyle/>
          <a:p>
            <a:r>
              <a:rPr lang="en-US" altLang="ja-JP" sz="3600" b="1" dirty="0">
                <a:solidFill>
                  <a:schemeClr val="bg1"/>
                </a:solidFill>
                <a:latin typeface="Yu Gothic" panose="020B0400000000000000" pitchFamily="34" charset="-128"/>
                <a:ea typeface="Yu Gothic" panose="020B0400000000000000" pitchFamily="34" charset="-128"/>
              </a:rPr>
              <a:t>1.</a:t>
            </a:r>
            <a:r>
              <a:rPr lang="ja-JP" altLang="en-US" sz="3600" b="1">
                <a:solidFill>
                  <a:schemeClr val="bg1"/>
                </a:solidFill>
                <a:latin typeface="Yu Gothic" panose="020B0400000000000000" pitchFamily="34" charset="-128"/>
                <a:ea typeface="Yu Gothic" panose="020B0400000000000000" pitchFamily="34" charset="-128"/>
              </a:rPr>
              <a:t>　はじめに</a:t>
            </a:r>
            <a:endParaRPr kumimoji="1" lang="ja-JP" altLang="en-US" sz="3600" b="1">
              <a:solidFill>
                <a:srgbClr val="EFCE7B"/>
              </a:solidFill>
              <a:latin typeface="Yu Gothic" panose="020B0400000000000000" pitchFamily="34" charset="-128"/>
              <a:ea typeface="Yu Gothic" panose="020B0400000000000000" pitchFamily="34" charset="-128"/>
            </a:endParaRPr>
          </a:p>
        </p:txBody>
      </p:sp>
      <p:cxnSp>
        <p:nvCxnSpPr>
          <p:cNvPr id="9" name="直線コネクタ 8">
            <a:extLst>
              <a:ext uri="{FF2B5EF4-FFF2-40B4-BE49-F238E27FC236}">
                <a16:creationId xmlns:a16="http://schemas.microsoft.com/office/drawing/2014/main" id="{5A683F10-5C01-EC03-140E-5FA2D40BF0ED}"/>
              </a:ext>
            </a:extLst>
          </p:cNvPr>
          <p:cNvCxnSpPr>
            <a:cxnSpLocks/>
          </p:cNvCxnSpPr>
          <p:nvPr/>
        </p:nvCxnSpPr>
        <p:spPr>
          <a:xfrm>
            <a:off x="451555" y="3417600"/>
            <a:ext cx="11288888" cy="11400"/>
          </a:xfrm>
          <a:prstGeom prst="line">
            <a:avLst/>
          </a:prstGeom>
          <a:ln w="57150">
            <a:solidFill>
              <a:srgbClr val="C2D3D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5374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7A47762F-8090-F366-2CD4-C2DD43EDBBB8}"/>
              </a:ext>
            </a:extLst>
          </p:cNvPr>
          <p:cNvSpPr/>
          <p:nvPr/>
        </p:nvSpPr>
        <p:spPr>
          <a:xfrm>
            <a:off x="0" y="0"/>
            <a:ext cx="12192000" cy="6858000"/>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日付プレースホルダー 4">
            <a:extLst>
              <a:ext uri="{FF2B5EF4-FFF2-40B4-BE49-F238E27FC236}">
                <a16:creationId xmlns:a16="http://schemas.microsoft.com/office/drawing/2014/main" id="{6EFE2DAA-1862-3477-23F2-80B3772CE4E2}"/>
              </a:ext>
            </a:extLst>
          </p:cNvPr>
          <p:cNvSpPr>
            <a:spLocks noGrp="1"/>
          </p:cNvSpPr>
          <p:nvPr>
            <p:ph type="dt" sz="half" idx="10"/>
          </p:nvPr>
        </p:nvSpPr>
        <p:spPr>
          <a:xfrm>
            <a:off x="451556" y="6367750"/>
            <a:ext cx="2743200" cy="365125"/>
          </a:xfrm>
        </p:spPr>
        <p:txBody>
          <a:bodyPr/>
          <a:lstStyle/>
          <a:p>
            <a:r>
              <a:rPr kumimoji="1" lang="en-US" altLang="ja-JP" sz="1600" dirty="0">
                <a:solidFill>
                  <a:schemeClr val="bg1"/>
                </a:solidFill>
                <a:latin typeface="Yu Gothic" panose="020B0400000000000000" pitchFamily="34" charset="-128"/>
                <a:ea typeface="Yu Gothic" panose="020B0400000000000000" pitchFamily="34" charset="-128"/>
              </a:rPr>
              <a:t>2024/02/12</a:t>
            </a:r>
          </a:p>
        </p:txBody>
      </p:sp>
      <p:sp>
        <p:nvSpPr>
          <p:cNvPr id="11" name="スライド番号プレースホルダー 5">
            <a:extLst>
              <a:ext uri="{FF2B5EF4-FFF2-40B4-BE49-F238E27FC236}">
                <a16:creationId xmlns:a16="http://schemas.microsoft.com/office/drawing/2014/main" id="{753F8109-82C7-43CF-3640-ADA703EAB774}"/>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bg1"/>
                </a:solidFill>
                <a:latin typeface="Yu Gothic" panose="020B0400000000000000" pitchFamily="34" charset="-128"/>
                <a:ea typeface="Yu Gothic" panose="020B0400000000000000" pitchFamily="34" charset="-128"/>
              </a:rPr>
              <a:t>20</a:t>
            </a:fld>
            <a:endParaRPr kumimoji="1" lang="ja-JP" altLang="en-US" sz="1600">
              <a:solidFill>
                <a:schemeClr val="bg1"/>
              </a:solidFill>
              <a:latin typeface="Yu Gothic" panose="020B0400000000000000" pitchFamily="34" charset="-128"/>
              <a:ea typeface="Yu Gothic" panose="020B0400000000000000" pitchFamily="34" charset="-128"/>
            </a:endParaRPr>
          </a:p>
        </p:txBody>
      </p:sp>
      <p:sp>
        <p:nvSpPr>
          <p:cNvPr id="7" name="フッター プレースホルダー 6">
            <a:extLst>
              <a:ext uri="{FF2B5EF4-FFF2-40B4-BE49-F238E27FC236}">
                <a16:creationId xmlns:a16="http://schemas.microsoft.com/office/drawing/2014/main" id="{F573BA53-CBF7-56C3-A631-55FF20C1407E}"/>
              </a:ext>
            </a:extLst>
          </p:cNvPr>
          <p:cNvSpPr>
            <a:spLocks noGrp="1"/>
          </p:cNvSpPr>
          <p:nvPr>
            <p:ph type="ftr" sz="quarter" idx="11"/>
          </p:nvPr>
        </p:nvSpPr>
        <p:spPr>
          <a:xfrm>
            <a:off x="3807877" y="6356350"/>
            <a:ext cx="4576242" cy="376525"/>
          </a:xfrm>
        </p:spPr>
        <p:txBody>
          <a:bodyPr/>
          <a:lstStyle/>
          <a:p>
            <a:r>
              <a:rPr kumimoji="1" lang="ja-JP" altLang="en-US" sz="1600">
                <a:solidFill>
                  <a:schemeClr val="bg1"/>
                </a:solidFill>
                <a:latin typeface="Yu Gothic" panose="020B0400000000000000" pitchFamily="34" charset="-128"/>
                <a:ea typeface="Yu Gothic" panose="020B0400000000000000" pitchFamily="34" charset="-128"/>
              </a:rPr>
              <a:t>東京学芸大学　</a:t>
            </a:r>
            <a:r>
              <a:rPr lang="ja-JP" altLang="en-US" sz="1600">
                <a:solidFill>
                  <a:schemeClr val="bg1"/>
                </a:solidFill>
                <a:latin typeface="Yu Gothic" panose="020B0400000000000000" pitchFamily="34" charset="-128"/>
                <a:ea typeface="Yu Gothic" panose="020B0400000000000000" pitchFamily="34" charset="-128"/>
              </a:rPr>
              <a:t>卒業論文</a:t>
            </a:r>
            <a:r>
              <a:rPr kumimoji="1" lang="ja-JP" altLang="en-US" sz="1600">
                <a:solidFill>
                  <a:schemeClr val="bg1"/>
                </a:solidFill>
                <a:latin typeface="Yu Gothic" panose="020B0400000000000000" pitchFamily="34" charset="-128"/>
                <a:ea typeface="Yu Gothic" panose="020B0400000000000000" pitchFamily="34" charset="-128"/>
              </a:rPr>
              <a:t>発表会</a:t>
            </a:r>
          </a:p>
        </p:txBody>
      </p:sp>
      <p:sp>
        <p:nvSpPr>
          <p:cNvPr id="8" name="タイトル 1">
            <a:extLst>
              <a:ext uri="{FF2B5EF4-FFF2-40B4-BE49-F238E27FC236}">
                <a16:creationId xmlns:a16="http://schemas.microsoft.com/office/drawing/2014/main" id="{83AA8072-5CF6-A375-CCC0-36368B1F50DE}"/>
              </a:ext>
            </a:extLst>
          </p:cNvPr>
          <p:cNvSpPr>
            <a:spLocks noGrp="1"/>
          </p:cNvSpPr>
          <p:nvPr>
            <p:ph type="ctrTitle"/>
          </p:nvPr>
        </p:nvSpPr>
        <p:spPr>
          <a:xfrm>
            <a:off x="1536544" y="2378648"/>
            <a:ext cx="9118910" cy="802887"/>
          </a:xfrm>
        </p:spPr>
        <p:txBody>
          <a:bodyPr>
            <a:normAutofit/>
          </a:bodyPr>
          <a:lstStyle/>
          <a:p>
            <a:r>
              <a:rPr lang="en-US" altLang="ja-JP" sz="3600" b="1" dirty="0">
                <a:solidFill>
                  <a:schemeClr val="bg1"/>
                </a:solidFill>
                <a:latin typeface="Yu Gothic" panose="020B0400000000000000" pitchFamily="34" charset="-128"/>
                <a:ea typeface="Yu Gothic" panose="020B0400000000000000" pitchFamily="34" charset="-128"/>
              </a:rPr>
              <a:t>4.</a:t>
            </a:r>
            <a:r>
              <a:rPr lang="ja-JP" altLang="en-US" sz="3600" b="1">
                <a:solidFill>
                  <a:schemeClr val="bg1"/>
                </a:solidFill>
                <a:latin typeface="Yu Gothic" panose="020B0400000000000000" pitchFamily="34" charset="-128"/>
                <a:ea typeface="Yu Gothic" panose="020B0400000000000000" pitchFamily="34" charset="-128"/>
              </a:rPr>
              <a:t>　おわりに</a:t>
            </a:r>
            <a:endParaRPr kumimoji="1" lang="ja-JP" altLang="en-US" sz="3600" b="1">
              <a:solidFill>
                <a:srgbClr val="EFCE7B"/>
              </a:solidFill>
              <a:latin typeface="Yu Gothic" panose="020B0400000000000000" pitchFamily="34" charset="-128"/>
              <a:ea typeface="Yu Gothic" panose="020B0400000000000000" pitchFamily="34" charset="-128"/>
            </a:endParaRPr>
          </a:p>
        </p:txBody>
      </p:sp>
      <p:cxnSp>
        <p:nvCxnSpPr>
          <p:cNvPr id="9" name="直線コネクタ 8">
            <a:extLst>
              <a:ext uri="{FF2B5EF4-FFF2-40B4-BE49-F238E27FC236}">
                <a16:creationId xmlns:a16="http://schemas.microsoft.com/office/drawing/2014/main" id="{5A683F10-5C01-EC03-140E-5FA2D40BF0ED}"/>
              </a:ext>
            </a:extLst>
          </p:cNvPr>
          <p:cNvCxnSpPr>
            <a:cxnSpLocks/>
          </p:cNvCxnSpPr>
          <p:nvPr/>
        </p:nvCxnSpPr>
        <p:spPr>
          <a:xfrm>
            <a:off x="451555" y="3417600"/>
            <a:ext cx="11288888" cy="11400"/>
          </a:xfrm>
          <a:prstGeom prst="line">
            <a:avLst/>
          </a:prstGeom>
          <a:ln w="57150">
            <a:solidFill>
              <a:srgbClr val="C2D3D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88738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4-1. </a:t>
            </a:r>
            <a:r>
              <a:rPr lang="ja-JP" altLang="en-US" sz="2800" b="1">
                <a:solidFill>
                  <a:schemeClr val="bg1"/>
                </a:solidFill>
                <a:latin typeface="Yu Gothic" panose="020B0400000000000000" pitchFamily="34" charset="-128"/>
                <a:ea typeface="Yu Gothic" panose="020B0400000000000000" pitchFamily="34" charset="-128"/>
              </a:rPr>
              <a:t>まとめ</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7" name="スライド番号プレースホルダー 5">
            <a:extLst>
              <a:ext uri="{FF2B5EF4-FFF2-40B4-BE49-F238E27FC236}">
                <a16:creationId xmlns:a16="http://schemas.microsoft.com/office/drawing/2014/main" id="{4E87C7EE-6BE4-3378-B888-07E0119D8E8E}"/>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21</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9" name="フッター プレースホルダー 6">
            <a:extLst>
              <a:ext uri="{FF2B5EF4-FFF2-40B4-BE49-F238E27FC236}">
                <a16:creationId xmlns:a16="http://schemas.microsoft.com/office/drawing/2014/main" id="{815A5D5B-CA8E-B28A-4291-9102790A6079}"/>
              </a:ext>
            </a:extLst>
          </p:cNvPr>
          <p:cNvSpPr>
            <a:spLocks noGrp="1"/>
          </p:cNvSpPr>
          <p:nvPr>
            <p:ph type="ftr" sz="quarter" idx="11"/>
          </p:nvPr>
        </p:nvSpPr>
        <p:spPr>
          <a:xfrm>
            <a:off x="3807877" y="6356350"/>
            <a:ext cx="4576242" cy="376525"/>
          </a:xfrm>
        </p:spPr>
        <p:txBody>
          <a:bodyPr/>
          <a:lstStyle/>
          <a:p>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東京学芸大学　</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卒業論文</a:t>
            </a:r>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発表会</a:t>
            </a:r>
          </a:p>
        </p:txBody>
      </p:sp>
      <p:sp>
        <p:nvSpPr>
          <p:cNvPr id="12" name="日付プレースホルダー 4">
            <a:extLst>
              <a:ext uri="{FF2B5EF4-FFF2-40B4-BE49-F238E27FC236}">
                <a16:creationId xmlns:a16="http://schemas.microsoft.com/office/drawing/2014/main" id="{66A9BE92-7F7A-9E5C-464C-F12428E7FEC1}"/>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2024/02/12</a:t>
            </a:r>
          </a:p>
        </p:txBody>
      </p:sp>
      <p:sp>
        <p:nvSpPr>
          <p:cNvPr id="6" name="正方形/長方形 5">
            <a:extLst>
              <a:ext uri="{FF2B5EF4-FFF2-40B4-BE49-F238E27FC236}">
                <a16:creationId xmlns:a16="http://schemas.microsoft.com/office/drawing/2014/main" id="{D014A4B7-6348-847D-0648-1964D7E43E24}"/>
              </a:ext>
            </a:extLst>
          </p:cNvPr>
          <p:cNvSpPr/>
          <p:nvPr/>
        </p:nvSpPr>
        <p:spPr>
          <a:xfrm>
            <a:off x="578475" y="1684523"/>
            <a:ext cx="11035048" cy="2566010"/>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E9A1CFF4-0BBB-764F-6A2F-3A57BB2970B7}"/>
              </a:ext>
            </a:extLst>
          </p:cNvPr>
          <p:cNvSpPr txBox="1"/>
          <p:nvPr/>
        </p:nvSpPr>
        <p:spPr>
          <a:xfrm>
            <a:off x="4182654" y="1366584"/>
            <a:ext cx="3826690" cy="523220"/>
          </a:xfrm>
          <a:prstGeom prst="rect">
            <a:avLst/>
          </a:prstGeom>
          <a:solidFill>
            <a:schemeClr val="bg1"/>
          </a:solidFill>
        </p:spPr>
        <p:txBody>
          <a:bodyPr wrap="none" rtlCol="0">
            <a:spAutoFit/>
          </a:bodyPr>
          <a:lstStyle/>
          <a:p>
            <a:pPr algn="ctr"/>
            <a:r>
              <a:rPr kumimoji="1" lang="en-US" altLang="ja-JP" sz="2800" b="1" dirty="0">
                <a:solidFill>
                  <a:srgbClr val="629299"/>
                </a:solidFill>
                <a:latin typeface="Yu Gothic" panose="020B0400000000000000" pitchFamily="34" charset="-128"/>
                <a:ea typeface="Yu Gothic" panose="020B0400000000000000" pitchFamily="34" charset="-128"/>
              </a:rPr>
              <a:t>  </a:t>
            </a:r>
            <a:r>
              <a:rPr kumimoji="1" lang="ja-JP" altLang="en-US" sz="2800" b="1">
                <a:solidFill>
                  <a:srgbClr val="629299"/>
                </a:solidFill>
                <a:latin typeface="Yu Gothic" panose="020B0400000000000000" pitchFamily="34" charset="-128"/>
                <a:ea typeface="Yu Gothic" panose="020B0400000000000000" pitchFamily="34" charset="-128"/>
              </a:rPr>
              <a:t>本研究のアプローチ</a:t>
            </a:r>
            <a:r>
              <a:rPr kumimoji="1" lang="en-US" altLang="ja-JP" sz="2800" b="1" dirty="0">
                <a:solidFill>
                  <a:srgbClr val="629299"/>
                </a:solidFill>
                <a:latin typeface="Yu Gothic" panose="020B0400000000000000" pitchFamily="34" charset="-128"/>
                <a:ea typeface="Yu Gothic" panose="020B0400000000000000" pitchFamily="34" charset="-128"/>
              </a:rPr>
              <a:t>  </a:t>
            </a:r>
            <a:endParaRPr kumimoji="1" lang="ja-JP" altLang="en-US" sz="2800" b="1">
              <a:solidFill>
                <a:srgbClr val="629299"/>
              </a:solidFill>
              <a:latin typeface="Yu Gothic" panose="020B0400000000000000" pitchFamily="34" charset="-128"/>
              <a:ea typeface="Yu Gothic" panose="020B0400000000000000" pitchFamily="34" charset="-128"/>
            </a:endParaRPr>
          </a:p>
        </p:txBody>
      </p:sp>
      <p:pic>
        <p:nvPicPr>
          <p:cNvPr id="13" name="図 12">
            <a:extLst>
              <a:ext uri="{FF2B5EF4-FFF2-40B4-BE49-F238E27FC236}">
                <a16:creationId xmlns:a16="http://schemas.microsoft.com/office/drawing/2014/main" id="{387633C9-9106-0FC5-6A2E-963000B381C9}"/>
              </a:ext>
            </a:extLst>
          </p:cNvPr>
          <p:cNvPicPr>
            <a:picLocks noChangeAspect="1"/>
          </p:cNvPicPr>
          <p:nvPr/>
        </p:nvPicPr>
        <p:blipFill>
          <a:blip r:embed="rId3"/>
          <a:stretch>
            <a:fillRect/>
          </a:stretch>
        </p:blipFill>
        <p:spPr>
          <a:xfrm rot="5400000">
            <a:off x="2121331" y="1787336"/>
            <a:ext cx="988572" cy="1644306"/>
          </a:xfrm>
          <a:prstGeom prst="rect">
            <a:avLst/>
          </a:prstGeom>
        </p:spPr>
      </p:pic>
      <p:sp>
        <p:nvSpPr>
          <p:cNvPr id="14" name="テキスト ボックス 13">
            <a:extLst>
              <a:ext uri="{FF2B5EF4-FFF2-40B4-BE49-F238E27FC236}">
                <a16:creationId xmlns:a16="http://schemas.microsoft.com/office/drawing/2014/main" id="{A9779874-70F4-8CCF-BCA3-43D84BD22241}"/>
              </a:ext>
            </a:extLst>
          </p:cNvPr>
          <p:cNvSpPr txBox="1"/>
          <p:nvPr/>
        </p:nvSpPr>
        <p:spPr>
          <a:xfrm>
            <a:off x="860446" y="3391671"/>
            <a:ext cx="3416320" cy="646331"/>
          </a:xfrm>
          <a:prstGeom prst="rect">
            <a:avLst/>
          </a:prstGeom>
          <a:solidFill>
            <a:srgbClr val="C2D3D0"/>
          </a:solidFill>
        </p:spPr>
        <p:txBody>
          <a:bodyPr wrap="none" rtlCol="0">
            <a:spAutoFit/>
          </a:bodyPr>
          <a:lstStyle/>
          <a:p>
            <a:pPr algn="ctr"/>
            <a:r>
              <a:rPr kumimoji="1" lang="ja-JP" altLang="en-US" b="1">
                <a:latin typeface="Yu Gothic" panose="020B0400000000000000" pitchFamily="34" charset="-128"/>
                <a:ea typeface="Yu Gothic" panose="020B0400000000000000" pitchFamily="34" charset="-128"/>
              </a:rPr>
              <a:t>プログラムの構造に着目した</a:t>
            </a:r>
            <a:endParaRPr kumimoji="1" lang="en-US" altLang="ja-JP" b="1" dirty="0">
              <a:latin typeface="Yu Gothic" panose="020B0400000000000000" pitchFamily="34" charset="-128"/>
              <a:ea typeface="Yu Gothic" panose="020B0400000000000000" pitchFamily="34" charset="-128"/>
            </a:endParaRPr>
          </a:p>
          <a:p>
            <a:pPr algn="ctr"/>
            <a:r>
              <a:rPr lang="ja-JP" altLang="en-US" b="1">
                <a:latin typeface="Yu Gothic" panose="020B0400000000000000" pitchFamily="34" charset="-128"/>
                <a:ea typeface="Yu Gothic" panose="020B0400000000000000" pitchFamily="34" charset="-128"/>
              </a:rPr>
              <a:t>ソースコードの</a:t>
            </a:r>
            <a:r>
              <a:rPr kumimoji="1" lang="ja-JP" altLang="en-US" b="1">
                <a:latin typeface="Yu Gothic" panose="020B0400000000000000" pitchFamily="34" charset="-128"/>
                <a:ea typeface="Yu Gothic" panose="020B0400000000000000" pitchFamily="34" charset="-128"/>
              </a:rPr>
              <a:t>クラスタリング</a:t>
            </a:r>
          </a:p>
        </p:txBody>
      </p:sp>
      <p:sp>
        <p:nvSpPr>
          <p:cNvPr id="22" name="右矢印 21">
            <a:extLst>
              <a:ext uri="{FF2B5EF4-FFF2-40B4-BE49-F238E27FC236}">
                <a16:creationId xmlns:a16="http://schemas.microsoft.com/office/drawing/2014/main" id="{7023135F-CE4D-7D28-8573-CAA95936C885}"/>
              </a:ext>
            </a:extLst>
          </p:cNvPr>
          <p:cNvSpPr/>
          <p:nvPr/>
        </p:nvSpPr>
        <p:spPr>
          <a:xfrm>
            <a:off x="4478211" y="2649140"/>
            <a:ext cx="295272" cy="454635"/>
          </a:xfrm>
          <a:prstGeom prst="rightArrow">
            <a:avLst>
              <a:gd name="adj1" fmla="val 35849"/>
              <a:gd name="adj2" fmla="val 125158"/>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4B731702-6EB3-E2DD-B2A4-F061F2EF2528}"/>
              </a:ext>
            </a:extLst>
          </p:cNvPr>
          <p:cNvSpPr txBox="1"/>
          <p:nvPr/>
        </p:nvSpPr>
        <p:spPr>
          <a:xfrm>
            <a:off x="5555087" y="3668670"/>
            <a:ext cx="1569660" cy="369332"/>
          </a:xfrm>
          <a:prstGeom prst="rect">
            <a:avLst/>
          </a:prstGeom>
          <a:solidFill>
            <a:srgbClr val="C2D3D0"/>
          </a:solidFill>
        </p:spPr>
        <p:txBody>
          <a:bodyPr wrap="none" rtlCol="0">
            <a:spAutoFit/>
          </a:bodyPr>
          <a:lstStyle/>
          <a:p>
            <a:pPr algn="ctr"/>
            <a:r>
              <a:rPr kumimoji="1" lang="ja-JP" altLang="en-US" b="1">
                <a:latin typeface="Yu Gothic" panose="020B0400000000000000" pitchFamily="34" charset="-128"/>
                <a:ea typeface="Yu Gothic" panose="020B0400000000000000" pitchFamily="34" charset="-128"/>
              </a:rPr>
              <a:t>解法別に分類</a:t>
            </a:r>
          </a:p>
        </p:txBody>
      </p:sp>
      <p:sp>
        <p:nvSpPr>
          <p:cNvPr id="24" name="円/楕円 23">
            <a:extLst>
              <a:ext uri="{FF2B5EF4-FFF2-40B4-BE49-F238E27FC236}">
                <a16:creationId xmlns:a16="http://schemas.microsoft.com/office/drawing/2014/main" id="{D3355DA5-666B-73A4-76E5-4511FB549205}"/>
              </a:ext>
            </a:extLst>
          </p:cNvPr>
          <p:cNvSpPr/>
          <p:nvPr/>
        </p:nvSpPr>
        <p:spPr>
          <a:xfrm>
            <a:off x="5192536" y="1995526"/>
            <a:ext cx="1147381" cy="784769"/>
          </a:xfrm>
          <a:prstGeom prst="ellipse">
            <a:avLst/>
          </a:prstGeom>
          <a:solidFill>
            <a:srgbClr val="FF0000">
              <a:alpha val="3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89BFD7E0-C122-0167-DC43-EC9190D9B00B}"/>
              </a:ext>
            </a:extLst>
          </p:cNvPr>
          <p:cNvSpPr/>
          <p:nvPr/>
        </p:nvSpPr>
        <p:spPr>
          <a:xfrm rot="19878993">
            <a:off x="6534437" y="2148363"/>
            <a:ext cx="968391" cy="631496"/>
          </a:xfrm>
          <a:prstGeom prst="ellipse">
            <a:avLst/>
          </a:prstGeom>
          <a:solidFill>
            <a:srgbClr val="00B0F0">
              <a:alpha val="29804"/>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EA8808A2-F943-81BB-09D4-DBC7BCD96CC0}"/>
              </a:ext>
            </a:extLst>
          </p:cNvPr>
          <p:cNvSpPr/>
          <p:nvPr/>
        </p:nvSpPr>
        <p:spPr>
          <a:xfrm rot="654589">
            <a:off x="5847839" y="2756358"/>
            <a:ext cx="1005868" cy="784769"/>
          </a:xfrm>
          <a:prstGeom prst="ellipse">
            <a:avLst/>
          </a:prstGeom>
          <a:solidFill>
            <a:srgbClr val="00B050">
              <a:alpha val="29804"/>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3A9CE368-6BF3-8AEB-0009-E3A3B7CACAD4}"/>
              </a:ext>
            </a:extLst>
          </p:cNvPr>
          <p:cNvSpPr txBox="1"/>
          <p:nvPr/>
        </p:nvSpPr>
        <p:spPr>
          <a:xfrm>
            <a:off x="8146079" y="3668670"/>
            <a:ext cx="3185487" cy="369332"/>
          </a:xfrm>
          <a:prstGeom prst="rect">
            <a:avLst/>
          </a:prstGeom>
          <a:solidFill>
            <a:srgbClr val="C2D3D0"/>
          </a:solidFill>
        </p:spPr>
        <p:txBody>
          <a:bodyPr wrap="none" rtlCol="0">
            <a:spAutoFit/>
          </a:bodyPr>
          <a:lstStyle/>
          <a:p>
            <a:pPr algn="ctr"/>
            <a:r>
              <a:rPr lang="ja-JP" altLang="en-US" b="1">
                <a:latin typeface="Yu Gothic" panose="020B0400000000000000" pitchFamily="34" charset="-128"/>
                <a:ea typeface="Yu Gothic" panose="020B0400000000000000" pitchFamily="34" charset="-128"/>
              </a:rPr>
              <a:t>その中で論理エラー</a:t>
            </a:r>
            <a:r>
              <a:rPr kumimoji="1" lang="ja-JP" altLang="en-US" b="1">
                <a:latin typeface="Yu Gothic" panose="020B0400000000000000" pitchFamily="34" charset="-128"/>
                <a:ea typeface="Yu Gothic" panose="020B0400000000000000" pitchFamily="34" charset="-128"/>
              </a:rPr>
              <a:t>別に分類</a:t>
            </a:r>
          </a:p>
        </p:txBody>
      </p:sp>
      <p:sp>
        <p:nvSpPr>
          <p:cNvPr id="28" name="右矢印 27">
            <a:extLst>
              <a:ext uri="{FF2B5EF4-FFF2-40B4-BE49-F238E27FC236}">
                <a16:creationId xmlns:a16="http://schemas.microsoft.com/office/drawing/2014/main" id="{3BDE47A7-36A8-2EFB-92B2-0A717E29AA9A}"/>
              </a:ext>
            </a:extLst>
          </p:cNvPr>
          <p:cNvSpPr/>
          <p:nvPr/>
        </p:nvSpPr>
        <p:spPr>
          <a:xfrm>
            <a:off x="7845815" y="2609488"/>
            <a:ext cx="295272" cy="454635"/>
          </a:xfrm>
          <a:prstGeom prst="rightArrow">
            <a:avLst>
              <a:gd name="adj1" fmla="val 35849"/>
              <a:gd name="adj2" fmla="val 125158"/>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7B71E88F-BD93-2FE2-FB05-B085861B8517}"/>
              </a:ext>
            </a:extLst>
          </p:cNvPr>
          <p:cNvSpPr/>
          <p:nvPr/>
        </p:nvSpPr>
        <p:spPr>
          <a:xfrm>
            <a:off x="8697130" y="2203244"/>
            <a:ext cx="2115420" cy="1348361"/>
          </a:xfrm>
          <a:prstGeom prst="ellipse">
            <a:avLst/>
          </a:prstGeom>
          <a:solidFill>
            <a:srgbClr val="FF0000">
              <a:alpha val="29804"/>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C9605D57-1E77-2EF7-E65F-8EADAB9167A6}"/>
              </a:ext>
            </a:extLst>
          </p:cNvPr>
          <p:cNvSpPr txBox="1"/>
          <p:nvPr/>
        </p:nvSpPr>
        <p:spPr>
          <a:xfrm>
            <a:off x="5395378" y="2203244"/>
            <a:ext cx="774571" cy="369332"/>
          </a:xfrm>
          <a:prstGeom prst="rect">
            <a:avLst/>
          </a:prstGeom>
          <a:noFill/>
        </p:spPr>
        <p:txBody>
          <a:bodyPr wrap="none" rtlCol="0">
            <a:spAutoFit/>
          </a:bodyPr>
          <a:lstStyle/>
          <a:p>
            <a:r>
              <a:rPr kumimoji="1" lang="ja-JP" altLang="en-US" b="1">
                <a:latin typeface="Yu Gothic" panose="020B0400000000000000" pitchFamily="34" charset="-128"/>
                <a:ea typeface="Yu Gothic" panose="020B0400000000000000" pitchFamily="34" charset="-128"/>
              </a:rPr>
              <a:t>解法</a:t>
            </a:r>
            <a:r>
              <a:rPr kumimoji="1" lang="en-US" altLang="ja-JP" b="1" dirty="0">
                <a:latin typeface="Yu Gothic" panose="020B0400000000000000" pitchFamily="34" charset="-128"/>
                <a:ea typeface="Yu Gothic" panose="020B0400000000000000" pitchFamily="34" charset="-128"/>
              </a:rPr>
              <a:t>1</a:t>
            </a:r>
            <a:endParaRPr kumimoji="1" lang="ja-JP" altLang="en-US" b="1">
              <a:latin typeface="Yu Gothic" panose="020B0400000000000000" pitchFamily="34" charset="-128"/>
              <a:ea typeface="Yu Gothic" panose="020B0400000000000000" pitchFamily="34" charset="-128"/>
            </a:endParaRPr>
          </a:p>
        </p:txBody>
      </p:sp>
      <p:sp>
        <p:nvSpPr>
          <p:cNvPr id="31" name="テキスト ボックス 30">
            <a:extLst>
              <a:ext uri="{FF2B5EF4-FFF2-40B4-BE49-F238E27FC236}">
                <a16:creationId xmlns:a16="http://schemas.microsoft.com/office/drawing/2014/main" id="{69A08BBC-C520-CE07-09C3-274A7758F200}"/>
              </a:ext>
            </a:extLst>
          </p:cNvPr>
          <p:cNvSpPr txBox="1"/>
          <p:nvPr/>
        </p:nvSpPr>
        <p:spPr>
          <a:xfrm>
            <a:off x="6654619" y="2286616"/>
            <a:ext cx="779381" cy="369332"/>
          </a:xfrm>
          <a:prstGeom prst="rect">
            <a:avLst/>
          </a:prstGeom>
          <a:noFill/>
        </p:spPr>
        <p:txBody>
          <a:bodyPr wrap="none" rtlCol="0">
            <a:spAutoFit/>
          </a:bodyPr>
          <a:lstStyle/>
          <a:p>
            <a:r>
              <a:rPr kumimoji="1" lang="ja-JP" altLang="en-US" b="1">
                <a:latin typeface="Yu Gothic" panose="020B0400000000000000" pitchFamily="34" charset="-128"/>
                <a:ea typeface="Yu Gothic" panose="020B0400000000000000" pitchFamily="34" charset="-128"/>
              </a:rPr>
              <a:t>解法</a:t>
            </a:r>
            <a:r>
              <a:rPr lang="en-US" altLang="ja-JP" b="1" dirty="0">
                <a:latin typeface="Yu Gothic" panose="020B0400000000000000" pitchFamily="34" charset="-128"/>
                <a:ea typeface="Yu Gothic" panose="020B0400000000000000" pitchFamily="34" charset="-128"/>
              </a:rPr>
              <a:t>2</a:t>
            </a:r>
            <a:endParaRPr kumimoji="1" lang="en-US" altLang="ja-JP" b="1" dirty="0">
              <a:latin typeface="Yu Gothic" panose="020B0400000000000000" pitchFamily="34" charset="-128"/>
              <a:ea typeface="Yu Gothic" panose="020B0400000000000000" pitchFamily="34" charset="-128"/>
            </a:endParaRPr>
          </a:p>
        </p:txBody>
      </p:sp>
      <p:sp>
        <p:nvSpPr>
          <p:cNvPr id="32" name="テキスト ボックス 31">
            <a:extLst>
              <a:ext uri="{FF2B5EF4-FFF2-40B4-BE49-F238E27FC236}">
                <a16:creationId xmlns:a16="http://schemas.microsoft.com/office/drawing/2014/main" id="{AFD426CA-01ED-DAC4-5117-44B69C728526}"/>
              </a:ext>
            </a:extLst>
          </p:cNvPr>
          <p:cNvSpPr txBox="1"/>
          <p:nvPr/>
        </p:nvSpPr>
        <p:spPr>
          <a:xfrm>
            <a:off x="5961437" y="2957875"/>
            <a:ext cx="779381" cy="369332"/>
          </a:xfrm>
          <a:prstGeom prst="rect">
            <a:avLst/>
          </a:prstGeom>
          <a:noFill/>
        </p:spPr>
        <p:txBody>
          <a:bodyPr wrap="none" rtlCol="0">
            <a:spAutoFit/>
          </a:bodyPr>
          <a:lstStyle/>
          <a:p>
            <a:r>
              <a:rPr kumimoji="1" lang="ja-JP" altLang="en-US" b="1">
                <a:latin typeface="Yu Gothic" panose="020B0400000000000000" pitchFamily="34" charset="-128"/>
                <a:ea typeface="Yu Gothic" panose="020B0400000000000000" pitchFamily="34" charset="-128"/>
              </a:rPr>
              <a:t>解法</a:t>
            </a:r>
            <a:r>
              <a:rPr lang="en-US" altLang="ja-JP" b="1" dirty="0">
                <a:latin typeface="Yu Gothic" panose="020B0400000000000000" pitchFamily="34" charset="-128"/>
                <a:ea typeface="Yu Gothic" panose="020B0400000000000000" pitchFamily="34" charset="-128"/>
              </a:rPr>
              <a:t>3</a:t>
            </a:r>
            <a:endParaRPr kumimoji="1" lang="ja-JP" altLang="en-US" b="1">
              <a:latin typeface="Yu Gothic" panose="020B0400000000000000" pitchFamily="34" charset="-128"/>
              <a:ea typeface="Yu Gothic" panose="020B0400000000000000" pitchFamily="34" charset="-128"/>
            </a:endParaRPr>
          </a:p>
        </p:txBody>
      </p:sp>
      <p:sp>
        <p:nvSpPr>
          <p:cNvPr id="33" name="テキスト ボックス 32">
            <a:extLst>
              <a:ext uri="{FF2B5EF4-FFF2-40B4-BE49-F238E27FC236}">
                <a16:creationId xmlns:a16="http://schemas.microsoft.com/office/drawing/2014/main" id="{14FB8D3D-7C3E-2F00-ECC2-60905A2FC793}"/>
              </a:ext>
            </a:extLst>
          </p:cNvPr>
          <p:cNvSpPr txBox="1"/>
          <p:nvPr/>
        </p:nvSpPr>
        <p:spPr>
          <a:xfrm>
            <a:off x="9335691" y="1836834"/>
            <a:ext cx="774571" cy="369332"/>
          </a:xfrm>
          <a:prstGeom prst="rect">
            <a:avLst/>
          </a:prstGeom>
          <a:noFill/>
        </p:spPr>
        <p:txBody>
          <a:bodyPr wrap="none" rtlCol="0">
            <a:spAutoFit/>
          </a:bodyPr>
          <a:lstStyle/>
          <a:p>
            <a:r>
              <a:rPr kumimoji="1" lang="ja-JP" altLang="en-US" b="1">
                <a:latin typeface="Yu Gothic" panose="020B0400000000000000" pitchFamily="34" charset="-128"/>
                <a:ea typeface="Yu Gothic" panose="020B0400000000000000" pitchFamily="34" charset="-128"/>
              </a:rPr>
              <a:t>解法</a:t>
            </a:r>
            <a:r>
              <a:rPr kumimoji="1" lang="en-US" altLang="ja-JP" b="1" dirty="0">
                <a:latin typeface="Yu Gothic" panose="020B0400000000000000" pitchFamily="34" charset="-128"/>
                <a:ea typeface="Yu Gothic" panose="020B0400000000000000" pitchFamily="34" charset="-128"/>
              </a:rPr>
              <a:t>1</a:t>
            </a:r>
            <a:endParaRPr kumimoji="1" lang="ja-JP" altLang="en-US" b="1">
              <a:latin typeface="Yu Gothic" panose="020B0400000000000000" pitchFamily="34" charset="-128"/>
              <a:ea typeface="Yu Gothic" panose="020B0400000000000000" pitchFamily="34" charset="-128"/>
            </a:endParaRPr>
          </a:p>
        </p:txBody>
      </p:sp>
      <p:sp>
        <p:nvSpPr>
          <p:cNvPr id="34" name="円/楕円 33">
            <a:extLst>
              <a:ext uri="{FF2B5EF4-FFF2-40B4-BE49-F238E27FC236}">
                <a16:creationId xmlns:a16="http://schemas.microsoft.com/office/drawing/2014/main" id="{FCC2798F-7E3B-148E-0AA3-59B5C53A4912}"/>
              </a:ext>
            </a:extLst>
          </p:cNvPr>
          <p:cNvSpPr/>
          <p:nvPr/>
        </p:nvSpPr>
        <p:spPr>
          <a:xfrm>
            <a:off x="8812514" y="2441753"/>
            <a:ext cx="951946" cy="72518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EDA7AF8E-6A4D-F6B6-FC45-4C510A5D6D4B}"/>
              </a:ext>
            </a:extLst>
          </p:cNvPr>
          <p:cNvSpPr/>
          <p:nvPr/>
        </p:nvSpPr>
        <p:spPr>
          <a:xfrm>
            <a:off x="9822727" y="2465526"/>
            <a:ext cx="925945" cy="825156"/>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7E6E9687-C673-D920-E1CF-7F2ECED602B1}"/>
              </a:ext>
            </a:extLst>
          </p:cNvPr>
          <p:cNvSpPr txBox="1"/>
          <p:nvPr/>
        </p:nvSpPr>
        <p:spPr>
          <a:xfrm>
            <a:off x="8796605" y="2619679"/>
            <a:ext cx="1010213" cy="369332"/>
          </a:xfrm>
          <a:prstGeom prst="rect">
            <a:avLst/>
          </a:prstGeom>
          <a:noFill/>
        </p:spPr>
        <p:txBody>
          <a:bodyPr wrap="none" rtlCol="0">
            <a:spAutoFit/>
          </a:bodyPr>
          <a:lstStyle/>
          <a:p>
            <a:r>
              <a:rPr lang="ja-JP" altLang="en-US" b="1">
                <a:latin typeface="Yu Gothic" panose="020B0400000000000000" pitchFamily="34" charset="-128"/>
                <a:ea typeface="Yu Gothic" panose="020B0400000000000000" pitchFamily="34" charset="-128"/>
              </a:rPr>
              <a:t>エラー</a:t>
            </a:r>
            <a:r>
              <a:rPr kumimoji="1" lang="en-US" altLang="ja-JP" b="1" dirty="0">
                <a:latin typeface="Yu Gothic" panose="020B0400000000000000" pitchFamily="34" charset="-128"/>
                <a:ea typeface="Yu Gothic" panose="020B0400000000000000" pitchFamily="34" charset="-128"/>
              </a:rPr>
              <a:t>1</a:t>
            </a:r>
            <a:endParaRPr kumimoji="1" lang="ja-JP" altLang="en-US" b="1">
              <a:latin typeface="Yu Gothic" panose="020B0400000000000000" pitchFamily="34" charset="-128"/>
              <a:ea typeface="Yu Gothic" panose="020B0400000000000000" pitchFamily="34" charset="-128"/>
            </a:endParaRPr>
          </a:p>
        </p:txBody>
      </p:sp>
      <p:sp>
        <p:nvSpPr>
          <p:cNvPr id="37" name="テキスト ボックス 36">
            <a:extLst>
              <a:ext uri="{FF2B5EF4-FFF2-40B4-BE49-F238E27FC236}">
                <a16:creationId xmlns:a16="http://schemas.microsoft.com/office/drawing/2014/main" id="{D0A9B180-A9F0-ED23-606A-E3DFF5428899}"/>
              </a:ext>
            </a:extLst>
          </p:cNvPr>
          <p:cNvSpPr txBox="1"/>
          <p:nvPr/>
        </p:nvSpPr>
        <p:spPr>
          <a:xfrm>
            <a:off x="9780592" y="2708669"/>
            <a:ext cx="1010213" cy="369332"/>
          </a:xfrm>
          <a:prstGeom prst="rect">
            <a:avLst/>
          </a:prstGeom>
          <a:noFill/>
        </p:spPr>
        <p:txBody>
          <a:bodyPr wrap="none" rtlCol="0">
            <a:spAutoFit/>
          </a:bodyPr>
          <a:lstStyle/>
          <a:p>
            <a:r>
              <a:rPr lang="ja-JP" altLang="en-US" b="1">
                <a:latin typeface="Yu Gothic" panose="020B0400000000000000" pitchFamily="34" charset="-128"/>
                <a:ea typeface="Yu Gothic" panose="020B0400000000000000" pitchFamily="34" charset="-128"/>
              </a:rPr>
              <a:t>エラー</a:t>
            </a:r>
            <a:r>
              <a:rPr lang="en-US" altLang="ja-JP" b="1" dirty="0">
                <a:latin typeface="Yu Gothic" panose="020B0400000000000000" pitchFamily="34" charset="-128"/>
                <a:ea typeface="Yu Gothic" panose="020B0400000000000000" pitchFamily="34" charset="-128"/>
              </a:rPr>
              <a:t>2</a:t>
            </a:r>
            <a:endParaRPr kumimoji="1" lang="ja-JP" altLang="en-US" b="1">
              <a:latin typeface="Yu Gothic" panose="020B0400000000000000" pitchFamily="34" charset="-128"/>
              <a:ea typeface="Yu Gothic" panose="020B0400000000000000" pitchFamily="34" charset="-128"/>
            </a:endParaRPr>
          </a:p>
        </p:txBody>
      </p:sp>
      <p:sp>
        <p:nvSpPr>
          <p:cNvPr id="38" name="正方形/長方形 37">
            <a:extLst>
              <a:ext uri="{FF2B5EF4-FFF2-40B4-BE49-F238E27FC236}">
                <a16:creationId xmlns:a16="http://schemas.microsoft.com/office/drawing/2014/main" id="{FE6E9839-AE17-0160-447C-90CD302DC324}"/>
              </a:ext>
            </a:extLst>
          </p:cNvPr>
          <p:cNvSpPr/>
          <p:nvPr/>
        </p:nvSpPr>
        <p:spPr>
          <a:xfrm>
            <a:off x="578476" y="4998013"/>
            <a:ext cx="11035048" cy="1012919"/>
          </a:xfrm>
          <a:prstGeom prst="rect">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コンテンツ プレースホルダー 2">
            <a:extLst>
              <a:ext uri="{FF2B5EF4-FFF2-40B4-BE49-F238E27FC236}">
                <a16:creationId xmlns:a16="http://schemas.microsoft.com/office/drawing/2014/main" id="{198D828B-7BE3-8D49-E5EC-10D7CB3E245D}"/>
              </a:ext>
            </a:extLst>
          </p:cNvPr>
          <p:cNvSpPr txBox="1">
            <a:spLocks/>
          </p:cNvSpPr>
          <p:nvPr/>
        </p:nvSpPr>
        <p:spPr>
          <a:xfrm>
            <a:off x="578475" y="5311120"/>
            <a:ext cx="11035049" cy="6227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b="1">
                <a:latin typeface="Yu Gothic" panose="020B0400000000000000" pitchFamily="34" charset="-128"/>
                <a:ea typeface="Yu Gothic" panose="020B0400000000000000" pitchFamily="34" charset="-128"/>
              </a:rPr>
              <a:t>新規の学習者の論理エラーを</a:t>
            </a:r>
            <a:r>
              <a:rPr lang="en-US" altLang="ja-JP" b="1" dirty="0">
                <a:latin typeface="Yu Gothic" panose="020B0400000000000000" pitchFamily="34" charset="-128"/>
                <a:ea typeface="Yu Gothic" panose="020B0400000000000000" pitchFamily="34" charset="-128"/>
              </a:rPr>
              <a:t>, </a:t>
            </a:r>
            <a:r>
              <a:rPr lang="ja-JP" altLang="en-US" b="1">
                <a:latin typeface="Yu Gothic" panose="020B0400000000000000" pitchFamily="34" charset="-128"/>
                <a:ea typeface="Yu Gothic" panose="020B0400000000000000" pitchFamily="34" charset="-128"/>
              </a:rPr>
              <a:t>解法を考慮した上で</a:t>
            </a:r>
            <a:r>
              <a:rPr lang="en-US" altLang="ja-JP" b="1" dirty="0">
                <a:latin typeface="Yu Gothic" panose="020B0400000000000000" pitchFamily="34" charset="-128"/>
                <a:ea typeface="Yu Gothic" panose="020B0400000000000000" pitchFamily="34" charset="-128"/>
              </a:rPr>
              <a:t> </a:t>
            </a:r>
            <a:r>
              <a:rPr lang="en-US" altLang="ja-JP" b="1" u="sng" dirty="0">
                <a:latin typeface="Yu Gothic" panose="020B0400000000000000" pitchFamily="34" charset="-128"/>
                <a:ea typeface="Yu Gothic" panose="020B0400000000000000" pitchFamily="34" charset="-128"/>
              </a:rPr>
              <a:t>7 </a:t>
            </a:r>
            <a:r>
              <a:rPr lang="ja-JP" altLang="en-US" b="1" u="sng">
                <a:latin typeface="Yu Gothic" panose="020B0400000000000000" pitchFamily="34" charset="-128"/>
                <a:ea typeface="Yu Gothic" panose="020B0400000000000000" pitchFamily="34" charset="-128"/>
              </a:rPr>
              <a:t>割程の精度</a:t>
            </a:r>
            <a:r>
              <a:rPr lang="ja-JP" altLang="en-US" b="1">
                <a:latin typeface="Yu Gothic" panose="020B0400000000000000" pitchFamily="34" charset="-128"/>
                <a:ea typeface="Yu Gothic" panose="020B0400000000000000" pitchFamily="34" charset="-128"/>
              </a:rPr>
              <a:t>で推定可能</a:t>
            </a:r>
            <a:endParaRPr lang="en-US" altLang="ja-JP" b="1" dirty="0">
              <a:latin typeface="Yu Gothic" panose="020B0400000000000000" pitchFamily="34" charset="-128"/>
              <a:ea typeface="Yu Gothic" panose="020B0400000000000000" pitchFamily="34" charset="-128"/>
            </a:endParaRPr>
          </a:p>
          <a:p>
            <a:pPr>
              <a:lnSpc>
                <a:spcPts val="2500"/>
              </a:lnSpc>
            </a:pPr>
            <a:endParaRPr lang="en-US" altLang="ja-JP" b="1" dirty="0">
              <a:latin typeface="Yu Gothic" panose="020B0400000000000000" pitchFamily="34" charset="-128"/>
              <a:ea typeface="Yu Gothic" panose="020B0400000000000000" pitchFamily="34" charset="-128"/>
            </a:endParaRPr>
          </a:p>
          <a:p>
            <a:pPr>
              <a:lnSpc>
                <a:spcPts val="2500"/>
              </a:lnSpc>
            </a:pPr>
            <a:endParaRPr lang="en-US" altLang="ja-JP" b="1" dirty="0">
              <a:latin typeface="Yu Gothic" panose="020B0400000000000000" pitchFamily="34" charset="-128"/>
              <a:ea typeface="Yu Gothic" panose="020B0400000000000000" pitchFamily="34" charset="-128"/>
            </a:endParaRPr>
          </a:p>
        </p:txBody>
      </p:sp>
      <p:sp>
        <p:nvSpPr>
          <p:cNvPr id="41" name="テキスト ボックス 40">
            <a:extLst>
              <a:ext uri="{FF2B5EF4-FFF2-40B4-BE49-F238E27FC236}">
                <a16:creationId xmlns:a16="http://schemas.microsoft.com/office/drawing/2014/main" id="{24E24220-053D-5854-6467-58BD0A685E4D}"/>
              </a:ext>
            </a:extLst>
          </p:cNvPr>
          <p:cNvSpPr txBox="1"/>
          <p:nvPr/>
        </p:nvSpPr>
        <p:spPr>
          <a:xfrm>
            <a:off x="5439407" y="4685526"/>
            <a:ext cx="1313180" cy="523220"/>
          </a:xfrm>
          <a:prstGeom prst="rect">
            <a:avLst/>
          </a:prstGeom>
          <a:solidFill>
            <a:schemeClr val="bg1"/>
          </a:solidFill>
        </p:spPr>
        <p:txBody>
          <a:bodyPr wrap="none" rtlCol="0">
            <a:spAutoFit/>
          </a:bodyPr>
          <a:lstStyle/>
          <a:p>
            <a:pPr algn="ctr"/>
            <a:r>
              <a:rPr lang="en-US" altLang="ja-JP" sz="2800" b="1" dirty="0">
                <a:solidFill>
                  <a:srgbClr val="629299"/>
                </a:solidFill>
                <a:latin typeface="Yu Gothic" panose="020B0400000000000000" pitchFamily="34" charset="-128"/>
                <a:ea typeface="Yu Gothic" panose="020B0400000000000000" pitchFamily="34" charset="-128"/>
              </a:rPr>
              <a:t>  </a:t>
            </a:r>
            <a:r>
              <a:rPr lang="ja-JP" altLang="en-US" sz="2800" b="1">
                <a:solidFill>
                  <a:srgbClr val="629299"/>
                </a:solidFill>
                <a:latin typeface="Yu Gothic" panose="020B0400000000000000" pitchFamily="34" charset="-128"/>
                <a:ea typeface="Yu Gothic" panose="020B0400000000000000" pitchFamily="34" charset="-128"/>
              </a:rPr>
              <a:t>結果</a:t>
            </a:r>
            <a:r>
              <a:rPr kumimoji="1" lang="en-US" altLang="ja-JP" sz="2800" b="1" dirty="0">
                <a:solidFill>
                  <a:srgbClr val="629299"/>
                </a:solidFill>
                <a:latin typeface="Yu Gothic" panose="020B0400000000000000" pitchFamily="34" charset="-128"/>
                <a:ea typeface="Yu Gothic" panose="020B0400000000000000" pitchFamily="34" charset="-128"/>
              </a:rPr>
              <a:t>  </a:t>
            </a:r>
            <a:endParaRPr kumimoji="1" lang="ja-JP" altLang="en-US" sz="2800" b="1">
              <a:solidFill>
                <a:srgbClr val="629299"/>
              </a:solidFill>
              <a:latin typeface="Yu Gothic" panose="020B0400000000000000" pitchFamily="34" charset="-128"/>
              <a:ea typeface="Yu Gothic" panose="020B0400000000000000" pitchFamily="34" charset="-128"/>
            </a:endParaRPr>
          </a:p>
        </p:txBody>
      </p:sp>
      <p:sp>
        <p:nvSpPr>
          <p:cNvPr id="42" name="右矢印 41">
            <a:extLst>
              <a:ext uri="{FF2B5EF4-FFF2-40B4-BE49-F238E27FC236}">
                <a16:creationId xmlns:a16="http://schemas.microsoft.com/office/drawing/2014/main" id="{09E39385-7239-26AB-C0B9-F6953BE6C294}"/>
              </a:ext>
            </a:extLst>
          </p:cNvPr>
          <p:cNvSpPr/>
          <p:nvPr/>
        </p:nvSpPr>
        <p:spPr>
          <a:xfrm rot="5400000">
            <a:off x="6007391" y="4301807"/>
            <a:ext cx="177201" cy="420303"/>
          </a:xfrm>
          <a:prstGeom prst="rightArrow">
            <a:avLst>
              <a:gd name="adj1" fmla="val 35849"/>
              <a:gd name="adj2" fmla="val 100000"/>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DB3F1912-8032-2A0F-CFC0-CA40381C8FE9}"/>
              </a:ext>
            </a:extLst>
          </p:cNvPr>
          <p:cNvGrpSpPr/>
          <p:nvPr/>
        </p:nvGrpSpPr>
        <p:grpSpPr>
          <a:xfrm>
            <a:off x="451556" y="163454"/>
            <a:ext cx="3217919" cy="276236"/>
            <a:chOff x="1047553" y="1885269"/>
            <a:chExt cx="2345100" cy="241705"/>
          </a:xfrm>
        </p:grpSpPr>
        <p:sp>
          <p:nvSpPr>
            <p:cNvPr id="44" name="フリーフォーム 43">
              <a:extLst>
                <a:ext uri="{FF2B5EF4-FFF2-40B4-BE49-F238E27FC236}">
                  <a16:creationId xmlns:a16="http://schemas.microsoft.com/office/drawing/2014/main" id="{9BE1D2DD-AB89-98D4-BE55-00735C15AAF2}"/>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45" name="フリーフォーム 44">
              <a:extLst>
                <a:ext uri="{FF2B5EF4-FFF2-40B4-BE49-F238E27FC236}">
                  <a16:creationId xmlns:a16="http://schemas.microsoft.com/office/drawing/2014/main" id="{E6C96931-1906-4E8E-E4AC-EBFFABE7AB3E}"/>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46" name="フリーフォーム 45">
            <a:extLst>
              <a:ext uri="{FF2B5EF4-FFF2-40B4-BE49-F238E27FC236}">
                <a16:creationId xmlns:a16="http://schemas.microsoft.com/office/drawing/2014/main" id="{A0431C01-32A6-519F-6EEF-28FBB065CACD}"/>
              </a:ext>
            </a:extLst>
          </p:cNvPr>
          <p:cNvSpPr/>
          <p:nvPr/>
        </p:nvSpPr>
        <p:spPr>
          <a:xfrm>
            <a:off x="3483538"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実験</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47" name="フリーフォーム 46">
            <a:extLst>
              <a:ext uri="{FF2B5EF4-FFF2-40B4-BE49-F238E27FC236}">
                <a16:creationId xmlns:a16="http://schemas.microsoft.com/office/drawing/2014/main" id="{17127F46-F3C3-F022-F403-4EE361FA1EEC}"/>
              </a:ext>
            </a:extLst>
          </p:cNvPr>
          <p:cNvSpPr/>
          <p:nvPr/>
        </p:nvSpPr>
        <p:spPr>
          <a:xfrm>
            <a:off x="4992924"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1061419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4-2. </a:t>
            </a:r>
            <a:r>
              <a:rPr lang="ja-JP" altLang="en-US" sz="2800" b="1">
                <a:solidFill>
                  <a:schemeClr val="bg1"/>
                </a:solidFill>
                <a:latin typeface="Yu Gothic" panose="020B0400000000000000" pitchFamily="34" charset="-128"/>
                <a:ea typeface="Yu Gothic" panose="020B0400000000000000" pitchFamily="34" charset="-128"/>
              </a:rPr>
              <a:t>今後の課題</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7" name="スライド番号プレースホルダー 5">
            <a:extLst>
              <a:ext uri="{FF2B5EF4-FFF2-40B4-BE49-F238E27FC236}">
                <a16:creationId xmlns:a16="http://schemas.microsoft.com/office/drawing/2014/main" id="{4E87C7EE-6BE4-3378-B888-07E0119D8E8E}"/>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22</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9" name="フッター プレースホルダー 6">
            <a:extLst>
              <a:ext uri="{FF2B5EF4-FFF2-40B4-BE49-F238E27FC236}">
                <a16:creationId xmlns:a16="http://schemas.microsoft.com/office/drawing/2014/main" id="{815A5D5B-CA8E-B28A-4291-9102790A6079}"/>
              </a:ext>
            </a:extLst>
          </p:cNvPr>
          <p:cNvSpPr>
            <a:spLocks noGrp="1"/>
          </p:cNvSpPr>
          <p:nvPr>
            <p:ph type="ftr" sz="quarter" idx="11"/>
          </p:nvPr>
        </p:nvSpPr>
        <p:spPr>
          <a:xfrm>
            <a:off x="3807877" y="6356350"/>
            <a:ext cx="4576242" cy="376525"/>
          </a:xfrm>
        </p:spPr>
        <p:txBody>
          <a:bodyPr/>
          <a:lstStyle/>
          <a:p>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東京学芸大学　</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卒業論文</a:t>
            </a:r>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発表会</a:t>
            </a:r>
          </a:p>
        </p:txBody>
      </p:sp>
      <p:sp>
        <p:nvSpPr>
          <p:cNvPr id="12" name="日付プレースホルダー 4">
            <a:extLst>
              <a:ext uri="{FF2B5EF4-FFF2-40B4-BE49-F238E27FC236}">
                <a16:creationId xmlns:a16="http://schemas.microsoft.com/office/drawing/2014/main" id="{66A9BE92-7F7A-9E5C-464C-F12428E7FEC1}"/>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2024/02/12</a:t>
            </a:r>
          </a:p>
        </p:txBody>
      </p:sp>
      <p:grpSp>
        <p:nvGrpSpPr>
          <p:cNvPr id="5" name="グループ化 4">
            <a:extLst>
              <a:ext uri="{FF2B5EF4-FFF2-40B4-BE49-F238E27FC236}">
                <a16:creationId xmlns:a16="http://schemas.microsoft.com/office/drawing/2014/main" id="{CB65BD88-B69E-9EBD-B4EB-CB11377D6C46}"/>
              </a:ext>
            </a:extLst>
          </p:cNvPr>
          <p:cNvGrpSpPr/>
          <p:nvPr/>
        </p:nvGrpSpPr>
        <p:grpSpPr>
          <a:xfrm>
            <a:off x="451556" y="163454"/>
            <a:ext cx="3217919" cy="276236"/>
            <a:chOff x="1047553" y="1885269"/>
            <a:chExt cx="2345100" cy="241705"/>
          </a:xfrm>
        </p:grpSpPr>
        <p:sp>
          <p:nvSpPr>
            <p:cNvPr id="6" name="フリーフォーム 5">
              <a:extLst>
                <a:ext uri="{FF2B5EF4-FFF2-40B4-BE49-F238E27FC236}">
                  <a16:creationId xmlns:a16="http://schemas.microsoft.com/office/drawing/2014/main" id="{74532966-C9F1-C220-90A0-F4033896029A}"/>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11" name="フリーフォーム 10">
              <a:extLst>
                <a:ext uri="{FF2B5EF4-FFF2-40B4-BE49-F238E27FC236}">
                  <a16:creationId xmlns:a16="http://schemas.microsoft.com/office/drawing/2014/main" id="{FE228997-62DA-9C14-2C53-1A7BDC289EF8}"/>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13" name="フリーフォーム 12">
            <a:extLst>
              <a:ext uri="{FF2B5EF4-FFF2-40B4-BE49-F238E27FC236}">
                <a16:creationId xmlns:a16="http://schemas.microsoft.com/office/drawing/2014/main" id="{4B074EA1-1F46-16BA-8EE8-1239D2B1CA1C}"/>
              </a:ext>
            </a:extLst>
          </p:cNvPr>
          <p:cNvSpPr/>
          <p:nvPr/>
        </p:nvSpPr>
        <p:spPr>
          <a:xfrm>
            <a:off x="3483538"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実験</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14" name="フリーフォーム 13">
            <a:extLst>
              <a:ext uri="{FF2B5EF4-FFF2-40B4-BE49-F238E27FC236}">
                <a16:creationId xmlns:a16="http://schemas.microsoft.com/office/drawing/2014/main" id="{6597151C-F749-0F1C-4FA9-97BFA0FFA08E}"/>
              </a:ext>
            </a:extLst>
          </p:cNvPr>
          <p:cNvSpPr/>
          <p:nvPr/>
        </p:nvSpPr>
        <p:spPr>
          <a:xfrm>
            <a:off x="4992924"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pic>
        <p:nvPicPr>
          <p:cNvPr id="3" name="図 2">
            <a:extLst>
              <a:ext uri="{FF2B5EF4-FFF2-40B4-BE49-F238E27FC236}">
                <a16:creationId xmlns:a16="http://schemas.microsoft.com/office/drawing/2014/main" id="{7FA60C49-12EF-E587-EFDF-725418BC34B8}"/>
              </a:ext>
            </a:extLst>
          </p:cNvPr>
          <p:cNvPicPr>
            <a:picLocks noChangeAspect="1"/>
          </p:cNvPicPr>
          <p:nvPr/>
        </p:nvPicPr>
        <p:blipFill>
          <a:blip r:embed="rId3"/>
          <a:stretch>
            <a:fillRect/>
          </a:stretch>
        </p:blipFill>
        <p:spPr>
          <a:xfrm rot="5400000">
            <a:off x="1757959" y="2579957"/>
            <a:ext cx="1235675" cy="1934481"/>
          </a:xfrm>
          <a:prstGeom prst="rect">
            <a:avLst/>
          </a:prstGeom>
        </p:spPr>
      </p:pic>
      <p:sp>
        <p:nvSpPr>
          <p:cNvPr id="15" name="正方形/長方形 14">
            <a:extLst>
              <a:ext uri="{FF2B5EF4-FFF2-40B4-BE49-F238E27FC236}">
                <a16:creationId xmlns:a16="http://schemas.microsoft.com/office/drawing/2014/main" id="{4EDD77E0-7BF1-4CD2-B1F1-9D541CADDFE2}"/>
              </a:ext>
            </a:extLst>
          </p:cNvPr>
          <p:cNvSpPr/>
          <p:nvPr/>
        </p:nvSpPr>
        <p:spPr>
          <a:xfrm>
            <a:off x="578476" y="1991549"/>
            <a:ext cx="11035048" cy="3544280"/>
          </a:xfrm>
          <a:prstGeom prst="rect">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879661F7-852A-4A41-9CCC-22486D26BFCF}"/>
              </a:ext>
            </a:extLst>
          </p:cNvPr>
          <p:cNvSpPr txBox="1"/>
          <p:nvPr/>
        </p:nvSpPr>
        <p:spPr>
          <a:xfrm>
            <a:off x="976661" y="1679062"/>
            <a:ext cx="10238700" cy="523220"/>
          </a:xfrm>
          <a:prstGeom prst="rect">
            <a:avLst/>
          </a:prstGeom>
          <a:solidFill>
            <a:schemeClr val="bg1"/>
          </a:solidFill>
        </p:spPr>
        <p:txBody>
          <a:bodyPr wrap="none" rtlCol="0">
            <a:spAutoFit/>
          </a:bodyPr>
          <a:lstStyle/>
          <a:p>
            <a:pPr algn="ctr"/>
            <a:r>
              <a:rPr lang="ja-JP" altLang="en-US" sz="2800" b="1">
                <a:solidFill>
                  <a:srgbClr val="629299"/>
                </a:solidFill>
                <a:latin typeface="Yu Gothic" panose="020B0400000000000000" pitchFamily="34" charset="-128"/>
                <a:ea typeface="Yu Gothic" panose="020B0400000000000000" pitchFamily="34" charset="-128"/>
              </a:rPr>
              <a:t>プログラムの編集過程を考慮した分析を加えた推定手法の開発</a:t>
            </a:r>
            <a:endParaRPr kumimoji="1" lang="ja-JP" altLang="en-US" sz="2800" b="1">
              <a:solidFill>
                <a:srgbClr val="629299"/>
              </a:solidFill>
              <a:latin typeface="Yu Gothic" panose="020B0400000000000000" pitchFamily="34" charset="-128"/>
              <a:ea typeface="Yu Gothic" panose="020B0400000000000000" pitchFamily="34" charset="-128"/>
            </a:endParaRPr>
          </a:p>
        </p:txBody>
      </p:sp>
      <p:sp>
        <p:nvSpPr>
          <p:cNvPr id="18" name="テキスト ボックス 17">
            <a:extLst>
              <a:ext uri="{FF2B5EF4-FFF2-40B4-BE49-F238E27FC236}">
                <a16:creationId xmlns:a16="http://schemas.microsoft.com/office/drawing/2014/main" id="{AF9090DC-FCB6-CC68-BEC0-77492CDB467A}"/>
              </a:ext>
            </a:extLst>
          </p:cNvPr>
          <p:cNvSpPr txBox="1"/>
          <p:nvPr/>
        </p:nvSpPr>
        <p:spPr>
          <a:xfrm>
            <a:off x="1356302" y="4493861"/>
            <a:ext cx="2031325" cy="369332"/>
          </a:xfrm>
          <a:prstGeom prst="rect">
            <a:avLst/>
          </a:prstGeom>
          <a:solidFill>
            <a:srgbClr val="C2D3D0"/>
          </a:solidFill>
        </p:spPr>
        <p:txBody>
          <a:bodyPr wrap="none" rtlCol="0">
            <a:spAutoFit/>
          </a:bodyPr>
          <a:lstStyle/>
          <a:p>
            <a:pPr algn="ctr"/>
            <a:r>
              <a:rPr kumimoji="1" lang="ja-JP" altLang="en-US" b="1">
                <a:latin typeface="Yu Gothic" panose="020B0400000000000000" pitchFamily="34" charset="-128"/>
                <a:ea typeface="Yu Gothic" panose="020B0400000000000000" pitchFamily="34" charset="-128"/>
              </a:rPr>
              <a:t>本研究の提案手法</a:t>
            </a:r>
          </a:p>
        </p:txBody>
      </p:sp>
      <p:sp>
        <p:nvSpPr>
          <p:cNvPr id="21" name="加算記号 20">
            <a:extLst>
              <a:ext uri="{FF2B5EF4-FFF2-40B4-BE49-F238E27FC236}">
                <a16:creationId xmlns:a16="http://schemas.microsoft.com/office/drawing/2014/main" id="{4F641C39-D0CA-5882-083D-D4C4632E39E5}"/>
              </a:ext>
            </a:extLst>
          </p:cNvPr>
          <p:cNvSpPr/>
          <p:nvPr/>
        </p:nvSpPr>
        <p:spPr>
          <a:xfrm>
            <a:off x="3885249" y="3244865"/>
            <a:ext cx="679621" cy="679621"/>
          </a:xfrm>
          <a:prstGeom prst="mathPlus">
            <a:avLst>
              <a:gd name="adj1" fmla="val 12709"/>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a:extLst>
              <a:ext uri="{FF2B5EF4-FFF2-40B4-BE49-F238E27FC236}">
                <a16:creationId xmlns:a16="http://schemas.microsoft.com/office/drawing/2014/main" id="{7C4FA30E-463B-CAC0-6566-CE45B604997E}"/>
              </a:ext>
            </a:extLst>
          </p:cNvPr>
          <p:cNvPicPr>
            <a:picLocks noChangeAspect="1"/>
          </p:cNvPicPr>
          <p:nvPr/>
        </p:nvPicPr>
        <p:blipFill>
          <a:blip r:embed="rId4"/>
          <a:stretch>
            <a:fillRect/>
          </a:stretch>
        </p:blipFill>
        <p:spPr>
          <a:xfrm>
            <a:off x="5267806" y="2772498"/>
            <a:ext cx="1612900" cy="1549400"/>
          </a:xfrm>
          <a:prstGeom prst="rect">
            <a:avLst/>
          </a:prstGeom>
        </p:spPr>
      </p:pic>
      <p:sp>
        <p:nvSpPr>
          <p:cNvPr id="23" name="テキスト ボックス 22">
            <a:extLst>
              <a:ext uri="{FF2B5EF4-FFF2-40B4-BE49-F238E27FC236}">
                <a16:creationId xmlns:a16="http://schemas.microsoft.com/office/drawing/2014/main" id="{89647D28-F88D-8A51-B285-DD684437A83D}"/>
              </a:ext>
            </a:extLst>
          </p:cNvPr>
          <p:cNvSpPr txBox="1"/>
          <p:nvPr/>
        </p:nvSpPr>
        <p:spPr>
          <a:xfrm>
            <a:off x="4712344" y="4493861"/>
            <a:ext cx="2723823" cy="369332"/>
          </a:xfrm>
          <a:prstGeom prst="rect">
            <a:avLst/>
          </a:prstGeom>
          <a:solidFill>
            <a:srgbClr val="C2D3D0"/>
          </a:solidFill>
        </p:spPr>
        <p:txBody>
          <a:bodyPr wrap="none" rtlCol="0">
            <a:spAutoFit/>
          </a:bodyPr>
          <a:lstStyle/>
          <a:p>
            <a:pPr algn="ctr"/>
            <a:r>
              <a:rPr lang="ja-JP" altLang="en-US" b="1">
                <a:latin typeface="Yu Gothic" panose="020B0400000000000000" pitchFamily="34" charset="-128"/>
                <a:ea typeface="Yu Gothic" panose="020B0400000000000000" pitchFamily="34" charset="-128"/>
              </a:rPr>
              <a:t>編集履歴を考慮した分析</a:t>
            </a:r>
            <a:endParaRPr kumimoji="1" lang="ja-JP" altLang="en-US" b="1">
              <a:latin typeface="Yu Gothic" panose="020B0400000000000000" pitchFamily="34" charset="-128"/>
              <a:ea typeface="Yu Gothic" panose="020B0400000000000000" pitchFamily="34" charset="-128"/>
            </a:endParaRPr>
          </a:p>
        </p:txBody>
      </p:sp>
      <p:sp>
        <p:nvSpPr>
          <p:cNvPr id="24" name="右矢印 23">
            <a:extLst>
              <a:ext uri="{FF2B5EF4-FFF2-40B4-BE49-F238E27FC236}">
                <a16:creationId xmlns:a16="http://schemas.microsoft.com/office/drawing/2014/main" id="{841346D1-AA5E-F325-6D29-3198C42596E9}"/>
              </a:ext>
            </a:extLst>
          </p:cNvPr>
          <p:cNvSpPr/>
          <p:nvPr/>
        </p:nvSpPr>
        <p:spPr>
          <a:xfrm>
            <a:off x="8049313" y="3357359"/>
            <a:ext cx="295272" cy="454635"/>
          </a:xfrm>
          <a:prstGeom prst="rightArrow">
            <a:avLst>
              <a:gd name="adj1" fmla="val 35849"/>
              <a:gd name="adj2" fmla="val 125158"/>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CDAB5CC2-BDA8-E215-5945-FF04000DFDF2}"/>
              </a:ext>
            </a:extLst>
          </p:cNvPr>
          <p:cNvSpPr txBox="1"/>
          <p:nvPr/>
        </p:nvSpPr>
        <p:spPr>
          <a:xfrm>
            <a:off x="9145522" y="4493861"/>
            <a:ext cx="1800493" cy="369332"/>
          </a:xfrm>
          <a:prstGeom prst="rect">
            <a:avLst/>
          </a:prstGeom>
          <a:solidFill>
            <a:srgbClr val="C2D3D0"/>
          </a:solidFill>
        </p:spPr>
        <p:txBody>
          <a:bodyPr wrap="none" rtlCol="0">
            <a:spAutoFit/>
          </a:bodyPr>
          <a:lstStyle/>
          <a:p>
            <a:pPr algn="ctr"/>
            <a:r>
              <a:rPr kumimoji="1" lang="ja-JP" altLang="en-US" b="1">
                <a:latin typeface="Yu Gothic" panose="020B0400000000000000" pitchFamily="34" charset="-128"/>
                <a:ea typeface="Yu Gothic" panose="020B0400000000000000" pitchFamily="34" charset="-128"/>
              </a:rPr>
              <a:t>新たな推定手法</a:t>
            </a:r>
          </a:p>
        </p:txBody>
      </p:sp>
      <p:pic>
        <p:nvPicPr>
          <p:cNvPr id="26" name="グラフィックス 25" descr="歯車付きの頭 単色塗りつぶし">
            <a:extLst>
              <a:ext uri="{FF2B5EF4-FFF2-40B4-BE49-F238E27FC236}">
                <a16:creationId xmlns:a16="http://schemas.microsoft.com/office/drawing/2014/main" id="{21CB34E6-59AF-D19E-C2F0-3F5FA2C23DD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9389624" y="2920609"/>
            <a:ext cx="1286613" cy="1262178"/>
          </a:xfrm>
          <a:prstGeom prst="rect">
            <a:avLst/>
          </a:prstGeom>
        </p:spPr>
      </p:pic>
    </p:spTree>
    <p:extLst>
      <p:ext uri="{BB962C8B-B14F-4D97-AF65-F5344CB8AC3E}">
        <p14:creationId xmlns:p14="http://schemas.microsoft.com/office/powerpoint/2010/main" val="2367394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7A47762F-8090-F366-2CD4-C2DD43EDBBB8}"/>
              </a:ext>
            </a:extLst>
          </p:cNvPr>
          <p:cNvSpPr/>
          <p:nvPr/>
        </p:nvSpPr>
        <p:spPr>
          <a:xfrm>
            <a:off x="0" y="0"/>
            <a:ext cx="12192000" cy="6858000"/>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0C43806-30F5-36FF-AEEB-67AD7C31B0A8}"/>
              </a:ext>
            </a:extLst>
          </p:cNvPr>
          <p:cNvSpPr>
            <a:spLocks noGrp="1"/>
          </p:cNvSpPr>
          <p:nvPr>
            <p:ph type="ctrTitle"/>
          </p:nvPr>
        </p:nvSpPr>
        <p:spPr>
          <a:xfrm>
            <a:off x="268634" y="2000843"/>
            <a:ext cx="11654724" cy="1192335"/>
          </a:xfrm>
        </p:spPr>
        <p:txBody>
          <a:bodyPr>
            <a:noAutofit/>
          </a:bodyPr>
          <a:lstStyle/>
          <a:p>
            <a:pPr>
              <a:lnSpc>
                <a:spcPts val="4440"/>
              </a:lnSpc>
            </a:pPr>
            <a:r>
              <a:rPr lang="ja-JP" altLang="en-US" sz="2900" b="1">
                <a:solidFill>
                  <a:schemeClr val="bg1"/>
                </a:solidFill>
                <a:latin typeface="Yu Gothic" panose="020B0400000000000000" pitchFamily="34" charset="-128"/>
                <a:ea typeface="Yu Gothic" panose="020B0400000000000000" pitchFamily="34" charset="-128"/>
              </a:rPr>
              <a:t>プログラムの構造に着目したソースコードのクラスタリングによる</a:t>
            </a:r>
            <a:br>
              <a:rPr lang="en-US" altLang="ja-JP" sz="2900" b="1" dirty="0">
                <a:solidFill>
                  <a:schemeClr val="bg1"/>
                </a:solidFill>
                <a:latin typeface="Yu Gothic" panose="020B0400000000000000" pitchFamily="34" charset="-128"/>
                <a:ea typeface="Yu Gothic" panose="020B0400000000000000" pitchFamily="34" charset="-128"/>
              </a:rPr>
            </a:br>
            <a:r>
              <a:rPr lang="ja-JP" altLang="en-US" sz="2900" b="1">
                <a:solidFill>
                  <a:schemeClr val="bg1"/>
                </a:solidFill>
                <a:latin typeface="Yu Gothic" panose="020B0400000000000000" pitchFamily="34" charset="-128"/>
                <a:ea typeface="Yu Gothic" panose="020B0400000000000000" pitchFamily="34" charset="-128"/>
              </a:rPr>
              <a:t>論理エラーの推定方法</a:t>
            </a:r>
            <a:endParaRPr kumimoji="1" lang="ja-JP" altLang="en-US" sz="2900" b="1">
              <a:solidFill>
                <a:srgbClr val="EFCE7B"/>
              </a:solidFill>
              <a:latin typeface="Yu Gothic" panose="020B0400000000000000" pitchFamily="34" charset="-128"/>
              <a:ea typeface="Yu Gothic" panose="020B0400000000000000" pitchFamily="34" charset="-128"/>
            </a:endParaRPr>
          </a:p>
        </p:txBody>
      </p:sp>
      <p:sp>
        <p:nvSpPr>
          <p:cNvPr id="4" name="テキスト ボックス 3">
            <a:extLst>
              <a:ext uri="{FF2B5EF4-FFF2-40B4-BE49-F238E27FC236}">
                <a16:creationId xmlns:a16="http://schemas.microsoft.com/office/drawing/2014/main" id="{F7082D8D-81C4-9F82-265F-22E41244370D}"/>
              </a:ext>
            </a:extLst>
          </p:cNvPr>
          <p:cNvSpPr txBox="1"/>
          <p:nvPr/>
        </p:nvSpPr>
        <p:spPr>
          <a:xfrm>
            <a:off x="3577157" y="4409301"/>
            <a:ext cx="5037678" cy="1015663"/>
          </a:xfrm>
          <a:prstGeom prst="rect">
            <a:avLst/>
          </a:prstGeom>
          <a:noFill/>
        </p:spPr>
        <p:txBody>
          <a:bodyPr wrap="square" rtlCol="0">
            <a:spAutoFit/>
          </a:bodyPr>
          <a:lstStyle/>
          <a:p>
            <a:pPr algn="ctr">
              <a:lnSpc>
                <a:spcPct val="150000"/>
              </a:lnSpc>
            </a:pPr>
            <a:r>
              <a:rPr kumimoji="1" lang="ja-JP" altLang="en-US">
                <a:solidFill>
                  <a:schemeClr val="bg1"/>
                </a:solidFill>
                <a:latin typeface="Yu Gothic" panose="020B0400000000000000" pitchFamily="34" charset="-128"/>
                <a:ea typeface="Yu Gothic" panose="020B0400000000000000" pitchFamily="34" charset="-128"/>
              </a:rPr>
              <a:t>東京学芸大学　　宮寺研究室　　</a:t>
            </a:r>
            <a:r>
              <a:rPr kumimoji="1" lang="en-US" altLang="ja-JP" dirty="0">
                <a:solidFill>
                  <a:schemeClr val="bg1"/>
                </a:solidFill>
                <a:latin typeface="Yu Gothic" panose="020B0400000000000000" pitchFamily="34" charset="-128"/>
                <a:ea typeface="Yu Gothic" panose="020B0400000000000000" pitchFamily="34" charset="-128"/>
              </a:rPr>
              <a:t>B4</a:t>
            </a:r>
          </a:p>
          <a:p>
            <a:pPr algn="ctr">
              <a:lnSpc>
                <a:spcPct val="150000"/>
              </a:lnSpc>
            </a:pPr>
            <a:r>
              <a:rPr lang="en-US" altLang="ja-JP" sz="2400" b="1" dirty="0">
                <a:solidFill>
                  <a:schemeClr val="bg1"/>
                </a:solidFill>
                <a:latin typeface="Yu Gothic" panose="020B0400000000000000" pitchFamily="34" charset="-128"/>
                <a:ea typeface="Yu Gothic" panose="020B0400000000000000" pitchFamily="34" charset="-128"/>
              </a:rPr>
              <a:t>A20-1420 </a:t>
            </a:r>
            <a:r>
              <a:rPr lang="ja-JP" altLang="en-US" sz="2400" b="1">
                <a:solidFill>
                  <a:schemeClr val="bg1"/>
                </a:solidFill>
                <a:latin typeface="Yu Gothic" panose="020B0400000000000000" pitchFamily="34" charset="-128"/>
                <a:ea typeface="Yu Gothic" panose="020B0400000000000000" pitchFamily="34" charset="-128"/>
              </a:rPr>
              <a:t>　原田裕太</a:t>
            </a:r>
            <a:endParaRPr kumimoji="1" lang="ja-JP" altLang="en-US" sz="2400" b="1">
              <a:solidFill>
                <a:schemeClr val="bg1"/>
              </a:solidFill>
              <a:latin typeface="Yu Gothic" panose="020B0400000000000000" pitchFamily="34" charset="-128"/>
              <a:ea typeface="Yu Gothic" panose="020B0400000000000000" pitchFamily="34" charset="-128"/>
            </a:endParaRPr>
          </a:p>
        </p:txBody>
      </p:sp>
      <p:sp>
        <p:nvSpPr>
          <p:cNvPr id="10" name="日付プレースホルダー 4">
            <a:extLst>
              <a:ext uri="{FF2B5EF4-FFF2-40B4-BE49-F238E27FC236}">
                <a16:creationId xmlns:a16="http://schemas.microsoft.com/office/drawing/2014/main" id="{6EFE2DAA-1862-3477-23F2-80B3772CE4E2}"/>
              </a:ext>
            </a:extLst>
          </p:cNvPr>
          <p:cNvSpPr>
            <a:spLocks noGrp="1"/>
          </p:cNvSpPr>
          <p:nvPr>
            <p:ph type="dt" sz="half" idx="10"/>
          </p:nvPr>
        </p:nvSpPr>
        <p:spPr>
          <a:xfrm>
            <a:off x="451556" y="6367750"/>
            <a:ext cx="2743200" cy="365125"/>
          </a:xfrm>
        </p:spPr>
        <p:txBody>
          <a:bodyPr/>
          <a:lstStyle/>
          <a:p>
            <a:r>
              <a:rPr kumimoji="1" lang="en-US" altLang="ja-JP" sz="1600" dirty="0">
                <a:solidFill>
                  <a:schemeClr val="bg1"/>
                </a:solidFill>
                <a:latin typeface="Yu Gothic" panose="020B0400000000000000" pitchFamily="34" charset="-128"/>
                <a:ea typeface="Yu Gothic" panose="020B0400000000000000" pitchFamily="34" charset="-128"/>
              </a:rPr>
              <a:t>2024/02/12</a:t>
            </a:r>
          </a:p>
        </p:txBody>
      </p:sp>
      <p:sp>
        <p:nvSpPr>
          <p:cNvPr id="11" name="スライド番号プレースホルダー 5">
            <a:extLst>
              <a:ext uri="{FF2B5EF4-FFF2-40B4-BE49-F238E27FC236}">
                <a16:creationId xmlns:a16="http://schemas.microsoft.com/office/drawing/2014/main" id="{753F8109-82C7-43CF-3640-ADA703EAB774}"/>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bg1"/>
                </a:solidFill>
                <a:latin typeface="Yu Gothic" panose="020B0400000000000000" pitchFamily="34" charset="-128"/>
                <a:ea typeface="Yu Gothic" panose="020B0400000000000000" pitchFamily="34" charset="-128"/>
              </a:rPr>
              <a:t>23</a:t>
            </a:fld>
            <a:endParaRPr kumimoji="1" lang="ja-JP" altLang="en-US" sz="1600">
              <a:solidFill>
                <a:schemeClr val="bg1"/>
              </a:solidFill>
              <a:latin typeface="Yu Gothic" panose="020B0400000000000000" pitchFamily="34" charset="-128"/>
              <a:ea typeface="Yu Gothic" panose="020B0400000000000000" pitchFamily="34" charset="-128"/>
            </a:endParaRPr>
          </a:p>
        </p:txBody>
      </p:sp>
      <p:sp>
        <p:nvSpPr>
          <p:cNvPr id="7" name="フッター プレースホルダー 6">
            <a:extLst>
              <a:ext uri="{FF2B5EF4-FFF2-40B4-BE49-F238E27FC236}">
                <a16:creationId xmlns:a16="http://schemas.microsoft.com/office/drawing/2014/main" id="{F573BA53-CBF7-56C3-A631-55FF20C1407E}"/>
              </a:ext>
            </a:extLst>
          </p:cNvPr>
          <p:cNvSpPr>
            <a:spLocks noGrp="1"/>
          </p:cNvSpPr>
          <p:nvPr>
            <p:ph type="ftr" sz="quarter" idx="11"/>
          </p:nvPr>
        </p:nvSpPr>
        <p:spPr>
          <a:xfrm>
            <a:off x="3807877" y="6356350"/>
            <a:ext cx="4576242" cy="376525"/>
          </a:xfrm>
        </p:spPr>
        <p:txBody>
          <a:bodyPr/>
          <a:lstStyle/>
          <a:p>
            <a:r>
              <a:rPr kumimoji="1" lang="ja-JP" altLang="en-US" sz="1600">
                <a:solidFill>
                  <a:schemeClr val="bg1"/>
                </a:solidFill>
                <a:latin typeface="Yu Gothic" panose="020B0400000000000000" pitchFamily="34" charset="-128"/>
                <a:ea typeface="Yu Gothic" panose="020B0400000000000000" pitchFamily="34" charset="-128"/>
              </a:rPr>
              <a:t>東京学芸大学　</a:t>
            </a:r>
            <a:r>
              <a:rPr lang="ja-JP" altLang="en-US" sz="1600">
                <a:solidFill>
                  <a:schemeClr val="bg1"/>
                </a:solidFill>
                <a:latin typeface="Yu Gothic" panose="020B0400000000000000" pitchFamily="34" charset="-128"/>
                <a:ea typeface="Yu Gothic" panose="020B0400000000000000" pitchFamily="34" charset="-128"/>
              </a:rPr>
              <a:t>卒業論文</a:t>
            </a:r>
            <a:r>
              <a:rPr kumimoji="1" lang="ja-JP" altLang="en-US" sz="1600">
                <a:solidFill>
                  <a:schemeClr val="bg1"/>
                </a:solidFill>
                <a:latin typeface="Yu Gothic" panose="020B0400000000000000" pitchFamily="34" charset="-128"/>
                <a:ea typeface="Yu Gothic" panose="020B0400000000000000" pitchFamily="34" charset="-128"/>
              </a:rPr>
              <a:t>発表会</a:t>
            </a:r>
          </a:p>
        </p:txBody>
      </p:sp>
      <p:cxnSp>
        <p:nvCxnSpPr>
          <p:cNvPr id="3" name="直線コネクタ 2">
            <a:extLst>
              <a:ext uri="{FF2B5EF4-FFF2-40B4-BE49-F238E27FC236}">
                <a16:creationId xmlns:a16="http://schemas.microsoft.com/office/drawing/2014/main" id="{0844C09C-CD5A-4457-0DD4-7F8557E350B6}"/>
              </a:ext>
            </a:extLst>
          </p:cNvPr>
          <p:cNvCxnSpPr>
            <a:cxnSpLocks/>
          </p:cNvCxnSpPr>
          <p:nvPr/>
        </p:nvCxnSpPr>
        <p:spPr>
          <a:xfrm>
            <a:off x="451555" y="3417600"/>
            <a:ext cx="11288888" cy="11400"/>
          </a:xfrm>
          <a:prstGeom prst="line">
            <a:avLst/>
          </a:prstGeom>
          <a:ln w="57150">
            <a:solidFill>
              <a:srgbClr val="EFCE7B"/>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98457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7A47762F-8090-F366-2CD4-C2DD43EDBBB8}"/>
              </a:ext>
            </a:extLst>
          </p:cNvPr>
          <p:cNvSpPr/>
          <p:nvPr/>
        </p:nvSpPr>
        <p:spPr>
          <a:xfrm>
            <a:off x="0" y="0"/>
            <a:ext cx="12192000" cy="6858000"/>
          </a:xfrm>
          <a:prstGeom prst="rect">
            <a:avLst/>
          </a:prstGeom>
          <a:solidFill>
            <a:srgbClr val="EFCE7B"/>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22594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0"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b="1" dirty="0">
                <a:solidFill>
                  <a:schemeClr val="bg1"/>
                </a:solidFill>
                <a:latin typeface="Yu Gothic" panose="020B0400000000000000" pitchFamily="34" charset="-128"/>
                <a:ea typeface="Yu Gothic" panose="020B0400000000000000" pitchFamily="34" charset="-128"/>
              </a:rPr>
              <a:t>1-2. </a:t>
            </a:r>
            <a:r>
              <a:rPr lang="ja-JP" altLang="en-US" sz="3200" b="1">
                <a:solidFill>
                  <a:schemeClr val="bg1"/>
                </a:solidFill>
                <a:latin typeface="Yu Gothic" panose="020B0400000000000000" pitchFamily="34" charset="-128"/>
                <a:ea typeface="Yu Gothic" panose="020B0400000000000000" pitchFamily="34" charset="-128"/>
              </a:rPr>
              <a:t>プログラミング演習授業の現状</a:t>
            </a:r>
            <a:endParaRPr lang="en-US" altLang="ja-JP" sz="3200" b="1" dirty="0">
              <a:solidFill>
                <a:schemeClr val="bg1"/>
              </a:solidFill>
              <a:latin typeface="Yu Gothic" panose="020B0400000000000000" pitchFamily="34" charset="-128"/>
              <a:ea typeface="Yu Gothic" panose="020B0400000000000000" pitchFamily="34" charset="-128"/>
            </a:endParaRPr>
          </a:p>
        </p:txBody>
      </p:sp>
      <p:sp>
        <p:nvSpPr>
          <p:cNvPr id="3" name="コンテンツ プレースホルダー 2">
            <a:extLst>
              <a:ext uri="{FF2B5EF4-FFF2-40B4-BE49-F238E27FC236}">
                <a16:creationId xmlns:a16="http://schemas.microsoft.com/office/drawing/2014/main" id="{CD80CCD0-B69D-5E41-B3AC-25AD3B83B4D6}"/>
              </a:ext>
            </a:extLst>
          </p:cNvPr>
          <p:cNvSpPr txBox="1">
            <a:spLocks/>
          </p:cNvSpPr>
          <p:nvPr/>
        </p:nvSpPr>
        <p:spPr>
          <a:xfrm>
            <a:off x="578473" y="1570582"/>
            <a:ext cx="11035049" cy="43623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3200"/>
              </a:lnSpc>
            </a:pPr>
            <a:endParaRPr lang="en-US" altLang="ja-JP" sz="2000" dirty="0">
              <a:solidFill>
                <a:srgbClr val="629299"/>
              </a:solidFill>
              <a:latin typeface="Meiryo" panose="020B0604030504040204" pitchFamily="34" charset="-128"/>
              <a:ea typeface="Meiryo" panose="020B0604030504040204" pitchFamily="34" charset="-128"/>
            </a:endParaRPr>
          </a:p>
          <a:p>
            <a:pPr>
              <a:lnSpc>
                <a:spcPts val="3200"/>
              </a:lnSpc>
            </a:pPr>
            <a:endParaRPr lang="en-US" altLang="ja-JP" sz="2000" dirty="0">
              <a:solidFill>
                <a:srgbClr val="629299"/>
              </a:solidFill>
              <a:latin typeface="Meiryo" panose="020B0604030504040204" pitchFamily="34" charset="-128"/>
              <a:ea typeface="Meiryo" panose="020B0604030504040204" pitchFamily="34" charset="-128"/>
            </a:endParaRPr>
          </a:p>
          <a:p>
            <a:pPr>
              <a:lnSpc>
                <a:spcPts val="3200"/>
              </a:lnSpc>
            </a:pPr>
            <a:endParaRPr lang="ja-JP" altLang="en-US" sz="2000">
              <a:solidFill>
                <a:srgbClr val="629299"/>
              </a:solidFill>
              <a:latin typeface="Meiryo" panose="020B0604030504040204" pitchFamily="34" charset="-128"/>
              <a:ea typeface="Meiryo" panose="020B0604030504040204" pitchFamily="34" charset="-128"/>
            </a:endParaRPr>
          </a:p>
        </p:txBody>
      </p:sp>
      <p:graphicFrame>
        <p:nvGraphicFramePr>
          <p:cNvPr id="8" name="表 7">
            <a:extLst>
              <a:ext uri="{FF2B5EF4-FFF2-40B4-BE49-F238E27FC236}">
                <a16:creationId xmlns:a16="http://schemas.microsoft.com/office/drawing/2014/main" id="{89E02337-6145-4AB4-42AB-33C6942C122C}"/>
              </a:ext>
            </a:extLst>
          </p:cNvPr>
          <p:cNvGraphicFramePr>
            <a:graphicFrameLocks noGrp="1"/>
          </p:cNvGraphicFramePr>
          <p:nvPr>
            <p:extLst>
              <p:ext uri="{D42A27DB-BD31-4B8C-83A1-F6EECF244321}">
                <p14:modId xmlns:p14="http://schemas.microsoft.com/office/powerpoint/2010/main" val="2006850971"/>
              </p:ext>
            </p:extLst>
          </p:nvPr>
        </p:nvGraphicFramePr>
        <p:xfrm>
          <a:off x="578470" y="2211235"/>
          <a:ext cx="11035049" cy="3813922"/>
        </p:xfrm>
        <a:graphic>
          <a:graphicData uri="http://schemas.openxmlformats.org/drawingml/2006/table">
            <a:tbl>
              <a:tblPr firstRow="1" bandRow="1">
                <a:tableStyleId>{5C22544A-7EE6-4342-B048-85BDC9FD1C3A}</a:tableStyleId>
              </a:tblPr>
              <a:tblGrid>
                <a:gridCol w="2745435">
                  <a:extLst>
                    <a:ext uri="{9D8B030D-6E8A-4147-A177-3AD203B41FA5}">
                      <a16:colId xmlns:a16="http://schemas.microsoft.com/office/drawing/2014/main" val="733050019"/>
                    </a:ext>
                  </a:extLst>
                </a:gridCol>
                <a:gridCol w="4549070">
                  <a:extLst>
                    <a:ext uri="{9D8B030D-6E8A-4147-A177-3AD203B41FA5}">
                      <a16:colId xmlns:a16="http://schemas.microsoft.com/office/drawing/2014/main" val="1817387995"/>
                    </a:ext>
                  </a:extLst>
                </a:gridCol>
                <a:gridCol w="3740544">
                  <a:extLst>
                    <a:ext uri="{9D8B030D-6E8A-4147-A177-3AD203B41FA5}">
                      <a16:colId xmlns:a16="http://schemas.microsoft.com/office/drawing/2014/main" val="3830585575"/>
                    </a:ext>
                  </a:extLst>
                </a:gridCol>
              </a:tblGrid>
              <a:tr h="464819">
                <a:tc>
                  <a:txBody>
                    <a:bodyPr/>
                    <a:lstStyle/>
                    <a:p>
                      <a:pPr algn="ctr"/>
                      <a:r>
                        <a:rPr kumimoji="1" lang="ja-JP" altLang="en-US" b="1">
                          <a:solidFill>
                            <a:schemeClr val="bg1"/>
                          </a:solidFill>
                          <a:latin typeface="Yu Gothic" panose="020B0400000000000000" pitchFamily="34" charset="-128"/>
                          <a:ea typeface="Yu Gothic" panose="020B0400000000000000" pitchFamily="34" charset="-128"/>
                        </a:rPr>
                        <a:t>エラー</a:t>
                      </a:r>
                    </a:p>
                  </a:txBody>
                  <a:tcPr anchor="ctr">
                    <a:solidFill>
                      <a:srgbClr val="629299">
                        <a:alpha val="74902"/>
                      </a:srgbClr>
                    </a:solidFill>
                  </a:tcPr>
                </a:tc>
                <a:tc>
                  <a:txBody>
                    <a:bodyPr/>
                    <a:lstStyle/>
                    <a:p>
                      <a:pPr algn="ctr"/>
                      <a:r>
                        <a:rPr kumimoji="1" lang="ja-JP" altLang="en-US" b="1">
                          <a:solidFill>
                            <a:schemeClr val="bg1"/>
                          </a:solidFill>
                          <a:latin typeface="Yu Gothic" panose="020B0400000000000000" pitchFamily="34" charset="-128"/>
                          <a:ea typeface="Yu Gothic" panose="020B0400000000000000" pitchFamily="34" charset="-128"/>
                        </a:rPr>
                        <a:t>状態</a:t>
                      </a:r>
                    </a:p>
                  </a:txBody>
                  <a:tcPr anchor="ctr">
                    <a:solidFill>
                      <a:srgbClr val="629299">
                        <a:alpha val="74902"/>
                      </a:srgbClr>
                    </a:solidFill>
                  </a:tcPr>
                </a:tc>
                <a:tc>
                  <a:txBody>
                    <a:bodyPr/>
                    <a:lstStyle/>
                    <a:p>
                      <a:pPr algn="ctr"/>
                      <a:r>
                        <a:rPr kumimoji="1" lang="ja-JP" altLang="en-US" b="1">
                          <a:solidFill>
                            <a:schemeClr val="bg1"/>
                          </a:solidFill>
                          <a:latin typeface="Yu Gothic" panose="020B0400000000000000" pitchFamily="34" charset="-128"/>
                          <a:ea typeface="Yu Gothic" panose="020B0400000000000000" pitchFamily="34" charset="-128"/>
                        </a:rPr>
                        <a:t>解決方法</a:t>
                      </a:r>
                    </a:p>
                  </a:txBody>
                  <a:tcPr anchor="ctr">
                    <a:solidFill>
                      <a:srgbClr val="629299">
                        <a:alpha val="74902"/>
                      </a:srgbClr>
                    </a:solidFill>
                  </a:tcPr>
                </a:tc>
                <a:extLst>
                  <a:ext uri="{0D108BD9-81ED-4DB2-BD59-A6C34878D82A}">
                    <a16:rowId xmlns:a16="http://schemas.microsoft.com/office/drawing/2014/main" val="2650797490"/>
                  </a:ext>
                </a:extLst>
              </a:tr>
              <a:tr h="1022605">
                <a:tc>
                  <a:txBody>
                    <a:bodyPr/>
                    <a:lstStyle/>
                    <a:p>
                      <a:pPr algn="ctr"/>
                      <a:r>
                        <a:rPr kumimoji="1" lang="ja-JP" altLang="en-US" sz="1800" b="1">
                          <a:latin typeface="Yu Gothic" panose="020B0400000000000000" pitchFamily="34" charset="-128"/>
                          <a:ea typeface="Yu Gothic" panose="020B0400000000000000" pitchFamily="34" charset="-128"/>
                        </a:rPr>
                        <a:t>文法エラー</a:t>
                      </a:r>
                      <a:endParaRPr kumimoji="1" lang="en-US" altLang="ja-JP" sz="1800" b="1" dirty="0">
                        <a:latin typeface="Yu Gothic" panose="020B0400000000000000" pitchFamily="34" charset="-128"/>
                        <a:ea typeface="Yu Gothic" panose="020B0400000000000000" pitchFamily="34" charset="-128"/>
                      </a:endParaRPr>
                    </a:p>
                    <a:p>
                      <a:pPr algn="ctr"/>
                      <a:r>
                        <a:rPr kumimoji="1" lang="en-US" altLang="ja-JP" sz="1800" b="0" dirty="0">
                          <a:latin typeface="Yu Gothic" panose="020B0400000000000000" pitchFamily="34" charset="-128"/>
                          <a:ea typeface="Yu Gothic" panose="020B0400000000000000" pitchFamily="34" charset="-128"/>
                        </a:rPr>
                        <a:t>(</a:t>
                      </a:r>
                      <a:r>
                        <a:rPr kumimoji="1" lang="ja-JP" altLang="en-US" sz="1800" b="0">
                          <a:latin typeface="Yu Gothic" panose="020B0400000000000000" pitchFamily="34" charset="-128"/>
                          <a:ea typeface="Yu Gothic" panose="020B0400000000000000" pitchFamily="34" charset="-128"/>
                        </a:rPr>
                        <a:t>コンパイルエラー</a:t>
                      </a:r>
                      <a:r>
                        <a:rPr kumimoji="1" lang="en-US" altLang="ja-JP" sz="1800" b="0" dirty="0">
                          <a:latin typeface="Yu Gothic" panose="020B0400000000000000" pitchFamily="34" charset="-128"/>
                          <a:ea typeface="Yu Gothic" panose="020B0400000000000000" pitchFamily="34" charset="-128"/>
                        </a:rPr>
                        <a:t>)</a:t>
                      </a:r>
                      <a:endParaRPr kumimoji="1" lang="ja-JP" altLang="en-US" sz="1800" b="0">
                        <a:latin typeface="Yu Gothic" panose="020B0400000000000000" pitchFamily="34" charset="-128"/>
                        <a:ea typeface="Yu Gothic" panose="020B0400000000000000" pitchFamily="34" charset="-128"/>
                      </a:endParaRPr>
                    </a:p>
                  </a:txBody>
                  <a:tcPr anchor="ctr">
                    <a:solidFill>
                      <a:srgbClr val="C2D3D0"/>
                    </a:solidFill>
                  </a:tcPr>
                </a:tc>
                <a:tc>
                  <a:txBody>
                    <a:bodyPr/>
                    <a:lstStyle/>
                    <a:p>
                      <a:r>
                        <a:rPr kumimoji="1" lang="ja-JP" altLang="en-US" sz="1600" b="0">
                          <a:latin typeface="Yu Gothic" panose="020B0400000000000000" pitchFamily="34" charset="-128"/>
                          <a:ea typeface="Yu Gothic" panose="020B0400000000000000" pitchFamily="34" charset="-128"/>
                        </a:rPr>
                        <a:t>そもそも動いてくれない</a:t>
                      </a:r>
                      <a:r>
                        <a:rPr kumimoji="1" lang="en-US" altLang="ja-JP" sz="1600" b="0" dirty="0">
                          <a:latin typeface="Yu Gothic" panose="020B0400000000000000" pitchFamily="34" charset="-128"/>
                          <a:ea typeface="Yu Gothic" panose="020B0400000000000000" pitchFamily="34" charset="-128"/>
                        </a:rPr>
                        <a:t> (</a:t>
                      </a:r>
                      <a:r>
                        <a:rPr kumimoji="1" lang="ja-JP" altLang="en-US" sz="1600" b="0">
                          <a:latin typeface="Yu Gothic" panose="020B0400000000000000" pitchFamily="34" charset="-128"/>
                          <a:ea typeface="Yu Gothic" panose="020B0400000000000000" pitchFamily="34" charset="-128"/>
                        </a:rPr>
                        <a:t>構文がダメ</a:t>
                      </a:r>
                      <a:r>
                        <a:rPr kumimoji="1" lang="en-US" altLang="ja-JP" sz="1600" b="0" dirty="0">
                          <a:latin typeface="Yu Gothic" panose="020B0400000000000000" pitchFamily="34" charset="-128"/>
                          <a:ea typeface="Yu Gothic" panose="020B0400000000000000" pitchFamily="34" charset="-128"/>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a:latin typeface="Yu Gothic" panose="020B0400000000000000" pitchFamily="34" charset="-128"/>
                          <a:ea typeface="Yu Gothic" panose="020B0400000000000000" pitchFamily="34" charset="-128"/>
                        </a:rPr>
                        <a:t>　➡︎</a:t>
                      </a:r>
                      <a:r>
                        <a:rPr kumimoji="1" lang="en-US" altLang="ja-JP" sz="1600" b="0" dirty="0">
                          <a:latin typeface="Yu Gothic" panose="020B0400000000000000" pitchFamily="34" charset="-128"/>
                          <a:ea typeface="Yu Gothic" panose="020B0400000000000000" pitchFamily="34" charset="-128"/>
                        </a:rPr>
                        <a:t> </a:t>
                      </a:r>
                      <a:r>
                        <a:rPr kumimoji="1" lang="ja-JP" altLang="en-US" sz="1600" b="0">
                          <a:latin typeface="Yu Gothic" panose="020B0400000000000000" pitchFamily="34" charset="-128"/>
                          <a:ea typeface="Yu Gothic" panose="020B0400000000000000" pitchFamily="34" charset="-128"/>
                        </a:rPr>
                        <a:t>コンピュータが教えてくれる</a:t>
                      </a:r>
                      <a:r>
                        <a:rPr kumimoji="1" lang="en-US" altLang="ja-JP" sz="1600" b="0" dirty="0">
                          <a:latin typeface="Yu Gothic" panose="020B0400000000000000" pitchFamily="34" charset="-128"/>
                          <a:ea typeface="Yu Gothic" panose="020B0400000000000000" pitchFamily="34" charset="-128"/>
                        </a:rPr>
                        <a:t>.</a:t>
                      </a:r>
                    </a:p>
                  </a:txBody>
                  <a:tcPr anchor="ctr">
                    <a:solidFill>
                      <a:srgbClr val="C2D3D0"/>
                    </a:solidFill>
                  </a:tcPr>
                </a:tc>
                <a:tc>
                  <a:txBody>
                    <a:bodyPr/>
                    <a:lstStyle/>
                    <a:p>
                      <a:r>
                        <a:rPr kumimoji="1" lang="ja-JP" altLang="en-US" sz="1600" b="0">
                          <a:latin typeface="Yu Gothic" panose="020B0400000000000000" pitchFamily="34" charset="-128"/>
                          <a:ea typeface="Yu Gothic" panose="020B0400000000000000" pitchFamily="34" charset="-128"/>
                        </a:rPr>
                        <a:t>▶︎</a:t>
                      </a:r>
                      <a:r>
                        <a:rPr kumimoji="1" lang="en-US" altLang="ja-JP" sz="1600" b="0">
                          <a:latin typeface="Yu Gothic" panose="020B0400000000000000" pitchFamily="34" charset="-128"/>
                          <a:ea typeface="Yu Gothic" panose="020B0400000000000000" pitchFamily="34" charset="-128"/>
                        </a:rPr>
                        <a:t> </a:t>
                      </a:r>
                      <a:r>
                        <a:rPr kumimoji="1" lang="ja-JP" altLang="en-US" sz="1600" b="0">
                          <a:latin typeface="Yu Gothic" panose="020B0400000000000000" pitchFamily="34" charset="-128"/>
                          <a:ea typeface="Yu Gothic" panose="020B0400000000000000" pitchFamily="34" charset="-128"/>
                        </a:rPr>
                        <a:t>コードの修正</a:t>
                      </a:r>
                      <a:endParaRPr kumimoji="1" lang="en-US" altLang="ja-JP" sz="1600" b="0">
                        <a:latin typeface="Yu Gothic" panose="020B0400000000000000" pitchFamily="34" charset="-128"/>
                        <a:ea typeface="Yu Gothic" panose="020B0400000000000000" pitchFamily="34" charset="-128"/>
                      </a:endParaRPr>
                    </a:p>
                    <a:p>
                      <a:r>
                        <a:rPr kumimoji="1" lang="ja-JP" altLang="en-US" sz="1600" b="0">
                          <a:latin typeface="Yu Gothic" panose="020B0400000000000000" pitchFamily="34" charset="-128"/>
                          <a:ea typeface="Yu Gothic" panose="020B0400000000000000" pitchFamily="34" charset="-128"/>
                        </a:rPr>
                        <a:t>　</a:t>
                      </a:r>
                      <a:r>
                        <a:rPr kumimoji="1" lang="en-US" altLang="ja-JP" sz="1600" b="0">
                          <a:latin typeface="Yu Gothic" panose="020B0400000000000000" pitchFamily="34" charset="-128"/>
                          <a:ea typeface="Yu Gothic" panose="020B0400000000000000" pitchFamily="34" charset="-128"/>
                        </a:rPr>
                        <a:t> </a:t>
                      </a:r>
                      <a:r>
                        <a:rPr kumimoji="1" lang="en-US" altLang="ja-JP" sz="1200" b="0">
                          <a:latin typeface="Yu Gothic" panose="020B0400000000000000" pitchFamily="34" charset="-128"/>
                          <a:ea typeface="Yu Gothic" panose="020B0400000000000000" pitchFamily="34" charset="-128"/>
                        </a:rPr>
                        <a:t>(</a:t>
                      </a:r>
                      <a:r>
                        <a:rPr kumimoji="1" lang="ja-JP" altLang="en-US" sz="1200" b="0">
                          <a:latin typeface="Yu Gothic" panose="020B0400000000000000" pitchFamily="34" charset="-128"/>
                          <a:ea typeface="Yu Gothic" panose="020B0400000000000000" pitchFamily="34" charset="-128"/>
                        </a:rPr>
                        <a:t>コンピュータが場所を教えてくれる</a:t>
                      </a:r>
                      <a:r>
                        <a:rPr kumimoji="1" lang="en-US" altLang="ja-JP" sz="1200" b="0">
                          <a:latin typeface="Yu Gothic" panose="020B0400000000000000" pitchFamily="34" charset="-128"/>
                          <a:ea typeface="Yu Gothic" panose="020B0400000000000000" pitchFamily="34" charset="-128"/>
                        </a:rPr>
                        <a:t>)</a:t>
                      </a:r>
                      <a:endParaRPr kumimoji="1" lang="ja-JP" altLang="en-US" sz="1200" b="0">
                        <a:latin typeface="Yu Gothic" panose="020B0400000000000000" pitchFamily="34" charset="-128"/>
                        <a:ea typeface="Yu Gothic" panose="020B0400000000000000" pitchFamily="34" charset="-128"/>
                      </a:endParaRPr>
                    </a:p>
                  </a:txBody>
                  <a:tcPr anchor="ctr">
                    <a:solidFill>
                      <a:srgbClr val="C2D3D0"/>
                    </a:solidFill>
                  </a:tcPr>
                </a:tc>
                <a:extLst>
                  <a:ext uri="{0D108BD9-81ED-4DB2-BD59-A6C34878D82A}">
                    <a16:rowId xmlns:a16="http://schemas.microsoft.com/office/drawing/2014/main" val="693914504"/>
                  </a:ext>
                </a:extLst>
              </a:tr>
              <a:tr h="1173853">
                <a:tc>
                  <a:txBody>
                    <a:bodyPr/>
                    <a:lstStyle/>
                    <a:p>
                      <a:pPr algn="ctr"/>
                      <a:r>
                        <a:rPr kumimoji="1" lang="ja-JP" altLang="en-US" sz="1800" b="1">
                          <a:latin typeface="Yu Gothic" panose="020B0400000000000000" pitchFamily="34" charset="-128"/>
                          <a:ea typeface="Yu Gothic" panose="020B0400000000000000" pitchFamily="34" charset="-128"/>
                        </a:rPr>
                        <a:t>実行時エラー</a:t>
                      </a:r>
                      <a:endParaRPr kumimoji="1" lang="en-US" altLang="ja-JP" sz="1800" b="1" dirty="0">
                        <a:latin typeface="Yu Gothic" panose="020B0400000000000000" pitchFamily="34" charset="-128"/>
                        <a:ea typeface="Yu Gothic" panose="020B0400000000000000" pitchFamily="34" charset="-128"/>
                      </a:endParaRPr>
                    </a:p>
                    <a:p>
                      <a:pPr algn="ctr"/>
                      <a:r>
                        <a:rPr kumimoji="1" lang="en-US" altLang="ja-JP" sz="1800" b="0" dirty="0">
                          <a:latin typeface="Yu Gothic" panose="020B0400000000000000" pitchFamily="34" charset="-128"/>
                          <a:ea typeface="Yu Gothic" panose="020B0400000000000000" pitchFamily="34" charset="-128"/>
                        </a:rPr>
                        <a:t>(</a:t>
                      </a:r>
                      <a:r>
                        <a:rPr kumimoji="1" lang="ja-JP" altLang="en-US" sz="1800" b="0">
                          <a:latin typeface="Yu Gothic" panose="020B0400000000000000" pitchFamily="34" charset="-128"/>
                          <a:ea typeface="Yu Gothic" panose="020B0400000000000000" pitchFamily="34" charset="-128"/>
                        </a:rPr>
                        <a:t>ランタイムエラー</a:t>
                      </a:r>
                      <a:r>
                        <a:rPr kumimoji="1" lang="en-US" altLang="ja-JP" sz="1800" b="0" dirty="0">
                          <a:latin typeface="Yu Gothic" panose="020B0400000000000000" pitchFamily="34" charset="-128"/>
                          <a:ea typeface="Yu Gothic" panose="020B0400000000000000" pitchFamily="34" charset="-128"/>
                        </a:rPr>
                        <a:t>)</a:t>
                      </a:r>
                      <a:endParaRPr kumimoji="1" lang="ja-JP" altLang="en-US" sz="1800" b="0">
                        <a:latin typeface="Yu Gothic" panose="020B0400000000000000" pitchFamily="34" charset="-128"/>
                        <a:ea typeface="Yu Gothic" panose="020B0400000000000000" pitchFamily="34" charset="-128"/>
                      </a:endParaRPr>
                    </a:p>
                  </a:txBody>
                  <a:tcPr anchor="ctr">
                    <a:solidFill>
                      <a:srgbClr val="C2D3D0">
                        <a:alpha val="74902"/>
                      </a:srgbClr>
                    </a:solidFill>
                  </a:tcPr>
                </a:tc>
                <a:tc>
                  <a:txBody>
                    <a:bodyPr/>
                    <a:lstStyle/>
                    <a:p>
                      <a:r>
                        <a:rPr kumimoji="1" lang="ja-JP" altLang="en-US" sz="1600" b="0">
                          <a:latin typeface="Yu Gothic" panose="020B0400000000000000" pitchFamily="34" charset="-128"/>
                          <a:ea typeface="Yu Gothic" panose="020B0400000000000000" pitchFamily="34" charset="-128"/>
                        </a:rPr>
                        <a:t>動いているが、規格外の事態が発生して途中で落ちる</a:t>
                      </a:r>
                      <a:r>
                        <a:rPr kumimoji="1" lang="en-US" altLang="ja-JP" sz="1600" b="0" dirty="0">
                          <a:latin typeface="Yu Gothic" panose="020B0400000000000000" pitchFamily="34" charset="-128"/>
                          <a:ea typeface="Yu Gothic" panose="020B0400000000000000" pitchFamily="34" charset="-128"/>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a:latin typeface="Yu Gothic" panose="020B0400000000000000" pitchFamily="34" charset="-128"/>
                          <a:ea typeface="Yu Gothic" panose="020B0400000000000000" pitchFamily="34" charset="-128"/>
                        </a:rPr>
                        <a:t>　➡︎</a:t>
                      </a:r>
                      <a:r>
                        <a:rPr kumimoji="1" lang="en-US" altLang="ja-JP" sz="1600" b="0" dirty="0">
                          <a:latin typeface="Yu Gothic" panose="020B0400000000000000" pitchFamily="34" charset="-128"/>
                          <a:ea typeface="Yu Gothic" panose="020B0400000000000000" pitchFamily="34" charset="-128"/>
                        </a:rPr>
                        <a:t> </a:t>
                      </a:r>
                      <a:r>
                        <a:rPr kumimoji="1" lang="ja-JP" altLang="en-US" sz="1600" b="0">
                          <a:latin typeface="Yu Gothic" panose="020B0400000000000000" pitchFamily="34" charset="-128"/>
                          <a:ea typeface="Yu Gothic" panose="020B0400000000000000" pitchFamily="34" charset="-128"/>
                        </a:rPr>
                        <a:t>コンピュータが教えてくれる</a:t>
                      </a:r>
                      <a:r>
                        <a:rPr kumimoji="1" lang="en-US" altLang="ja-JP" sz="1600" b="0" dirty="0">
                          <a:latin typeface="Yu Gothic" panose="020B0400000000000000" pitchFamily="34" charset="-128"/>
                          <a:ea typeface="Yu Gothic" panose="020B0400000000000000" pitchFamily="34" charset="-128"/>
                        </a:rPr>
                        <a:t>.</a:t>
                      </a:r>
                    </a:p>
                  </a:txBody>
                  <a:tcPr anchor="ctr">
                    <a:solidFill>
                      <a:srgbClr val="C2D3D0">
                        <a:alpha val="74902"/>
                      </a:srgbClr>
                    </a:solidFill>
                  </a:tcPr>
                </a:tc>
                <a:tc>
                  <a:txBody>
                    <a:bodyPr/>
                    <a:lstStyle/>
                    <a:p>
                      <a:r>
                        <a:rPr kumimoji="1" lang="ja-JP" altLang="en-US" sz="1600" b="0">
                          <a:latin typeface="Yu Gothic" panose="020B0400000000000000" pitchFamily="34" charset="-128"/>
                          <a:ea typeface="Yu Gothic" panose="020B0400000000000000" pitchFamily="34" charset="-128"/>
                        </a:rPr>
                        <a:t>▶︎</a:t>
                      </a:r>
                      <a:r>
                        <a:rPr kumimoji="1" lang="en-US" altLang="ja-JP" sz="1600" b="0" dirty="0">
                          <a:latin typeface="Yu Gothic" panose="020B0400000000000000" pitchFamily="34" charset="-128"/>
                          <a:ea typeface="Yu Gothic" panose="020B0400000000000000" pitchFamily="34" charset="-128"/>
                        </a:rPr>
                        <a:t> </a:t>
                      </a:r>
                      <a:r>
                        <a:rPr kumimoji="1" lang="ja-JP" altLang="en-US" sz="1600" b="0">
                          <a:latin typeface="Yu Gothic" panose="020B0400000000000000" pitchFamily="34" charset="-128"/>
                          <a:ea typeface="Yu Gothic" panose="020B0400000000000000" pitchFamily="34" charset="-128"/>
                        </a:rPr>
                        <a:t>コードの修正</a:t>
                      </a:r>
                      <a:endParaRPr kumimoji="1" lang="en-US" altLang="ja-JP" sz="1600" b="0" dirty="0">
                        <a:latin typeface="Yu Gothic" panose="020B0400000000000000" pitchFamily="34" charset="-128"/>
                        <a:ea typeface="Yu Gothic" panose="020B0400000000000000" pitchFamily="34" charset="-128"/>
                      </a:endParaRPr>
                    </a:p>
                    <a:p>
                      <a:r>
                        <a:rPr kumimoji="1" lang="ja-JP" altLang="en-US" sz="1600" b="0">
                          <a:latin typeface="Yu Gothic" panose="020B0400000000000000" pitchFamily="34" charset="-128"/>
                          <a:ea typeface="Yu Gothic" panose="020B0400000000000000" pitchFamily="34" charset="-128"/>
                        </a:rPr>
                        <a:t>　</a:t>
                      </a:r>
                      <a:r>
                        <a:rPr kumimoji="1" lang="en-US" altLang="ja-JP" sz="1600" b="0" dirty="0">
                          <a:latin typeface="Yu Gothic" panose="020B0400000000000000" pitchFamily="34" charset="-128"/>
                          <a:ea typeface="Yu Gothic" panose="020B0400000000000000" pitchFamily="34" charset="-128"/>
                        </a:rPr>
                        <a:t> </a:t>
                      </a:r>
                      <a:r>
                        <a:rPr kumimoji="1" lang="en-US" altLang="ja-JP" sz="1200" b="0" dirty="0">
                          <a:latin typeface="Yu Gothic" panose="020B0400000000000000" pitchFamily="34" charset="-128"/>
                          <a:ea typeface="Yu Gothic" panose="020B0400000000000000" pitchFamily="34" charset="-128"/>
                        </a:rPr>
                        <a:t>(</a:t>
                      </a:r>
                      <a:r>
                        <a:rPr kumimoji="1" lang="ja-JP" altLang="en-US" sz="1200" b="0">
                          <a:latin typeface="Yu Gothic" panose="020B0400000000000000" pitchFamily="34" charset="-128"/>
                          <a:ea typeface="Yu Gothic" panose="020B0400000000000000" pitchFamily="34" charset="-128"/>
                        </a:rPr>
                        <a:t>コンピュータが場所を教えてくれる</a:t>
                      </a:r>
                      <a:r>
                        <a:rPr kumimoji="1" lang="en-US" altLang="ja-JP" sz="1200" b="0" dirty="0">
                          <a:latin typeface="Yu Gothic" panose="020B0400000000000000" pitchFamily="34" charset="-128"/>
                          <a:ea typeface="Yu Gothic" panose="020B0400000000000000" pitchFamily="34" charset="-128"/>
                        </a:rPr>
                        <a:t>)</a:t>
                      </a:r>
                    </a:p>
                    <a:p>
                      <a:endParaRPr kumimoji="1" lang="ja-JP" altLang="en-US" sz="800" b="0">
                        <a:latin typeface="Yu Gothic" panose="020B0400000000000000" pitchFamily="34" charset="-128"/>
                        <a:ea typeface="Yu Gothic" panose="020B0400000000000000" pitchFamily="34" charset="-128"/>
                      </a:endParaRPr>
                    </a:p>
                    <a:p>
                      <a:r>
                        <a:rPr kumimoji="1" lang="ja-JP" altLang="en-US" sz="1600" b="0">
                          <a:latin typeface="Yu Gothic" panose="020B0400000000000000" pitchFamily="34" charset="-128"/>
                          <a:ea typeface="Yu Gothic" panose="020B0400000000000000" pitchFamily="34" charset="-128"/>
                        </a:rPr>
                        <a:t>▶︎</a:t>
                      </a:r>
                      <a:r>
                        <a:rPr kumimoji="1" lang="en-US" altLang="ja-JP" sz="1600" b="0" dirty="0">
                          <a:latin typeface="Yu Gothic" panose="020B0400000000000000" pitchFamily="34" charset="-128"/>
                          <a:ea typeface="Yu Gothic" panose="020B0400000000000000" pitchFamily="34" charset="-128"/>
                        </a:rPr>
                        <a:t> </a:t>
                      </a:r>
                      <a:r>
                        <a:rPr kumimoji="1" lang="ja-JP" altLang="en-US" sz="1600" b="0">
                          <a:latin typeface="Yu Gothic" panose="020B0400000000000000" pitchFamily="34" charset="-128"/>
                          <a:ea typeface="Yu Gothic" panose="020B0400000000000000" pitchFamily="34" charset="-128"/>
                        </a:rPr>
                        <a:t>例外処理</a:t>
                      </a:r>
                      <a:endParaRPr kumimoji="1" lang="en-US" altLang="ja-JP" sz="1600" b="0" dirty="0">
                        <a:latin typeface="Yu Gothic" panose="020B0400000000000000" pitchFamily="34" charset="-128"/>
                        <a:ea typeface="Yu Gothic" panose="020B0400000000000000" pitchFamily="34" charset="-128"/>
                      </a:endParaRPr>
                    </a:p>
                  </a:txBody>
                  <a:tcPr anchor="ctr">
                    <a:solidFill>
                      <a:srgbClr val="C2D3D0">
                        <a:alpha val="74902"/>
                      </a:srgbClr>
                    </a:solidFill>
                  </a:tcPr>
                </a:tc>
                <a:extLst>
                  <a:ext uri="{0D108BD9-81ED-4DB2-BD59-A6C34878D82A}">
                    <a16:rowId xmlns:a16="http://schemas.microsoft.com/office/drawing/2014/main" val="2042011323"/>
                  </a:ext>
                </a:extLst>
              </a:tr>
              <a:tr h="1152645">
                <a:tc>
                  <a:txBody>
                    <a:bodyPr/>
                    <a:lstStyle/>
                    <a:p>
                      <a:pPr algn="ctr"/>
                      <a:r>
                        <a:rPr kumimoji="1" lang="ja-JP" altLang="en-US" sz="1800" b="1">
                          <a:latin typeface="Yu Gothic" panose="020B0400000000000000" pitchFamily="34" charset="-128"/>
                          <a:ea typeface="Yu Gothic" panose="020B0400000000000000" pitchFamily="34" charset="-128"/>
                        </a:rPr>
                        <a:t>論理エラー</a:t>
                      </a:r>
                      <a:endParaRPr kumimoji="1" lang="en-US" altLang="ja-JP" sz="1800" b="1" dirty="0">
                        <a:latin typeface="Yu Gothic" panose="020B0400000000000000" pitchFamily="34" charset="-128"/>
                        <a:ea typeface="Yu Gothic" panose="020B0400000000000000" pitchFamily="34" charset="-128"/>
                      </a:endParaRPr>
                    </a:p>
                    <a:p>
                      <a:pPr algn="ctr"/>
                      <a:r>
                        <a:rPr kumimoji="1" lang="en-US" altLang="ja-JP" sz="1800" b="0" dirty="0">
                          <a:latin typeface="Yu Gothic" panose="020B0400000000000000" pitchFamily="34" charset="-128"/>
                          <a:ea typeface="Yu Gothic" panose="020B0400000000000000" pitchFamily="34" charset="-128"/>
                        </a:rPr>
                        <a:t>(</a:t>
                      </a:r>
                      <a:r>
                        <a:rPr kumimoji="1" lang="ja-JP" altLang="en-US" sz="1800" b="0">
                          <a:latin typeface="Yu Gothic" panose="020B0400000000000000" pitchFamily="34" charset="-128"/>
                          <a:ea typeface="Yu Gothic" panose="020B0400000000000000" pitchFamily="34" charset="-128"/>
                        </a:rPr>
                        <a:t>ロジックエラー</a:t>
                      </a:r>
                      <a:r>
                        <a:rPr kumimoji="1" lang="en-US" altLang="ja-JP" sz="1800" b="0" dirty="0">
                          <a:latin typeface="Yu Gothic" panose="020B0400000000000000" pitchFamily="34" charset="-128"/>
                          <a:ea typeface="Yu Gothic" panose="020B0400000000000000" pitchFamily="34" charset="-128"/>
                        </a:rPr>
                        <a:t>)</a:t>
                      </a:r>
                      <a:endParaRPr kumimoji="1" lang="ja-JP" altLang="en-US" sz="1800" b="0">
                        <a:latin typeface="Yu Gothic" panose="020B0400000000000000" pitchFamily="34" charset="-128"/>
                        <a:ea typeface="Yu Gothic" panose="020B0400000000000000" pitchFamily="34" charset="-128"/>
                      </a:endParaRPr>
                    </a:p>
                  </a:txBody>
                  <a:tcPr anchor="ctr">
                    <a:solidFill>
                      <a:srgbClr val="EFCE7B">
                        <a:alpha val="70588"/>
                      </a:srgbClr>
                    </a:solidFill>
                  </a:tcPr>
                </a:tc>
                <a:tc>
                  <a:txBody>
                    <a:bodyPr/>
                    <a:lstStyle/>
                    <a:p>
                      <a:r>
                        <a:rPr kumimoji="1" lang="ja-JP" altLang="en-US" sz="1600" b="0">
                          <a:latin typeface="Yu Gothic" panose="020B0400000000000000" pitchFamily="34" charset="-128"/>
                          <a:ea typeface="Yu Gothic" panose="020B0400000000000000" pitchFamily="34" charset="-128"/>
                        </a:rPr>
                        <a:t>ちゃんと動くが、想定外の動きをしてしまう</a:t>
                      </a:r>
                      <a:r>
                        <a:rPr kumimoji="1" lang="en-US" altLang="ja-JP" sz="1600" b="0" dirty="0">
                          <a:latin typeface="Yu Gothic" panose="020B0400000000000000" pitchFamily="34" charset="-128"/>
                          <a:ea typeface="Yu Gothic" panose="020B0400000000000000" pitchFamily="34" charset="-128"/>
                        </a:rPr>
                        <a:t>.</a:t>
                      </a:r>
                    </a:p>
                    <a:p>
                      <a:r>
                        <a:rPr kumimoji="1" lang="en-US" altLang="ja-JP" sz="1600" b="0" dirty="0">
                          <a:latin typeface="Yu Gothic" panose="020B0400000000000000" pitchFamily="34" charset="-128"/>
                          <a:ea typeface="Yu Gothic" panose="020B0400000000000000" pitchFamily="34" charset="-128"/>
                        </a:rPr>
                        <a:t>(</a:t>
                      </a:r>
                      <a:r>
                        <a:rPr kumimoji="1" lang="ja-JP" altLang="en-US" sz="1600" b="0">
                          <a:latin typeface="Yu Gothic" panose="020B0400000000000000" pitchFamily="34" charset="-128"/>
                          <a:ea typeface="Yu Gothic" panose="020B0400000000000000" pitchFamily="34" charset="-128"/>
                        </a:rPr>
                        <a:t>アルゴリズムがダメ</a:t>
                      </a:r>
                      <a:r>
                        <a:rPr kumimoji="1" lang="en-US" altLang="ja-JP" sz="1600" b="0" dirty="0">
                          <a:latin typeface="Yu Gothic" panose="020B0400000000000000" pitchFamily="34" charset="-128"/>
                          <a:ea typeface="Yu Gothic" panose="020B0400000000000000" pitchFamily="34" charset="-128"/>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a:latin typeface="Yu Gothic" panose="020B0400000000000000" pitchFamily="34" charset="-128"/>
                          <a:ea typeface="Yu Gothic" panose="020B0400000000000000" pitchFamily="34" charset="-128"/>
                        </a:rPr>
                        <a:t>　➡︎</a:t>
                      </a:r>
                      <a:r>
                        <a:rPr kumimoji="1" lang="en-US" altLang="ja-JP" sz="1600" b="0" dirty="0">
                          <a:latin typeface="Yu Gothic" panose="020B0400000000000000" pitchFamily="34" charset="-128"/>
                          <a:ea typeface="Yu Gothic" panose="020B0400000000000000" pitchFamily="34" charset="-128"/>
                        </a:rPr>
                        <a:t> </a:t>
                      </a:r>
                      <a:r>
                        <a:rPr kumimoji="1" lang="ja-JP" altLang="en-US" sz="1600" b="1" u="sng">
                          <a:solidFill>
                            <a:srgbClr val="629299"/>
                          </a:solidFill>
                          <a:latin typeface="Yu Gothic" panose="020B0400000000000000" pitchFamily="34" charset="-128"/>
                          <a:ea typeface="Yu Gothic" panose="020B0400000000000000" pitchFamily="34" charset="-128"/>
                        </a:rPr>
                        <a:t>コンピュータは教えてくれない</a:t>
                      </a:r>
                      <a:r>
                        <a:rPr kumimoji="1" lang="en-US" altLang="ja-JP" sz="1600" b="1" u="sng" dirty="0">
                          <a:solidFill>
                            <a:srgbClr val="629299"/>
                          </a:solidFill>
                          <a:latin typeface="Yu Gothic" panose="020B0400000000000000" pitchFamily="34" charset="-128"/>
                          <a:ea typeface="Yu Gothic" panose="020B0400000000000000" pitchFamily="34" charset="-128"/>
                        </a:rPr>
                        <a:t>.</a:t>
                      </a:r>
                      <a:endParaRPr kumimoji="1" lang="ja-JP" altLang="en-US" sz="1600" b="1" u="sng">
                        <a:solidFill>
                          <a:srgbClr val="629299"/>
                        </a:solidFill>
                        <a:latin typeface="Yu Gothic" panose="020B0400000000000000" pitchFamily="34" charset="-128"/>
                        <a:ea typeface="Yu Gothic" panose="020B0400000000000000" pitchFamily="34" charset="-128"/>
                      </a:endParaRPr>
                    </a:p>
                  </a:txBody>
                  <a:tcPr anchor="ctr">
                    <a:solidFill>
                      <a:srgbClr val="EFCE7B">
                        <a:alpha val="70588"/>
                      </a:srgbClr>
                    </a:solidFill>
                  </a:tcPr>
                </a:tc>
                <a:tc>
                  <a:txBody>
                    <a:bodyPr/>
                    <a:lstStyle/>
                    <a:p>
                      <a:r>
                        <a:rPr kumimoji="1" lang="ja-JP" altLang="en-US" sz="1600" b="0">
                          <a:latin typeface="Yu Gothic" panose="020B0400000000000000" pitchFamily="34" charset="-128"/>
                          <a:ea typeface="Yu Gothic" panose="020B0400000000000000" pitchFamily="34" charset="-128"/>
                        </a:rPr>
                        <a:t>▶︎</a:t>
                      </a:r>
                      <a:r>
                        <a:rPr kumimoji="1" lang="en-US" altLang="ja-JP" sz="1600" b="0" dirty="0">
                          <a:latin typeface="Yu Gothic" panose="020B0400000000000000" pitchFamily="34" charset="-128"/>
                          <a:ea typeface="Yu Gothic" panose="020B0400000000000000" pitchFamily="34" charset="-128"/>
                        </a:rPr>
                        <a:t> </a:t>
                      </a:r>
                      <a:r>
                        <a:rPr kumimoji="1" lang="ja-JP" altLang="en-US" sz="1600" b="1" u="sng">
                          <a:solidFill>
                            <a:srgbClr val="629299"/>
                          </a:solidFill>
                          <a:latin typeface="Yu Gothic" panose="020B0400000000000000" pitchFamily="34" charset="-128"/>
                          <a:ea typeface="Yu Gothic" panose="020B0400000000000000" pitchFamily="34" charset="-128"/>
                        </a:rPr>
                        <a:t>自分で原因を探してコードの</a:t>
                      </a:r>
                      <a:endParaRPr kumimoji="1" lang="en-US" altLang="ja-JP" sz="1600" b="1" u="sng" dirty="0">
                        <a:solidFill>
                          <a:srgbClr val="629299"/>
                        </a:solidFill>
                        <a:latin typeface="Yu Gothic" panose="020B0400000000000000" pitchFamily="34" charset="-128"/>
                        <a:ea typeface="Yu Gothic" panose="020B0400000000000000" pitchFamily="34" charset="-128"/>
                      </a:endParaRPr>
                    </a:p>
                    <a:p>
                      <a:r>
                        <a:rPr kumimoji="1" lang="ja-JP" altLang="en-US" sz="1600" b="1">
                          <a:solidFill>
                            <a:srgbClr val="629299"/>
                          </a:solidFill>
                          <a:latin typeface="Yu Gothic" panose="020B0400000000000000" pitchFamily="34" charset="-128"/>
                          <a:ea typeface="Yu Gothic" panose="020B0400000000000000" pitchFamily="34" charset="-128"/>
                        </a:rPr>
                        <a:t>　</a:t>
                      </a:r>
                      <a:r>
                        <a:rPr kumimoji="1" lang="en-US" altLang="ja-JP" sz="1600" b="1" dirty="0">
                          <a:solidFill>
                            <a:srgbClr val="629299"/>
                          </a:solidFill>
                          <a:latin typeface="Yu Gothic" panose="020B0400000000000000" pitchFamily="34" charset="-128"/>
                          <a:ea typeface="Yu Gothic" panose="020B0400000000000000" pitchFamily="34" charset="-128"/>
                        </a:rPr>
                        <a:t> </a:t>
                      </a:r>
                      <a:r>
                        <a:rPr kumimoji="1" lang="ja-JP" altLang="en-US" sz="1600" b="1" u="sng">
                          <a:solidFill>
                            <a:srgbClr val="629299"/>
                          </a:solidFill>
                          <a:latin typeface="Yu Gothic" panose="020B0400000000000000" pitchFamily="34" charset="-128"/>
                          <a:ea typeface="Yu Gothic" panose="020B0400000000000000" pitchFamily="34" charset="-128"/>
                        </a:rPr>
                        <a:t>修正をする必要がある</a:t>
                      </a:r>
                      <a:r>
                        <a:rPr kumimoji="1" lang="en-US" altLang="ja-JP" sz="1600" b="1" u="sng" dirty="0">
                          <a:solidFill>
                            <a:srgbClr val="629299"/>
                          </a:solidFill>
                          <a:latin typeface="Yu Gothic" panose="020B0400000000000000" pitchFamily="34" charset="-128"/>
                          <a:ea typeface="Yu Gothic" panose="020B0400000000000000" pitchFamily="34" charset="-128"/>
                        </a:rPr>
                        <a:t>.</a:t>
                      </a:r>
                      <a:endParaRPr kumimoji="1" lang="ja-JP" altLang="en-US" sz="1600" b="1" u="sng">
                        <a:solidFill>
                          <a:srgbClr val="629299"/>
                        </a:solidFill>
                        <a:latin typeface="Yu Gothic" panose="020B0400000000000000" pitchFamily="34" charset="-128"/>
                        <a:ea typeface="Yu Gothic" panose="020B0400000000000000" pitchFamily="34" charset="-128"/>
                      </a:endParaRPr>
                    </a:p>
                  </a:txBody>
                  <a:tcPr anchor="ctr">
                    <a:solidFill>
                      <a:srgbClr val="EFCE7B">
                        <a:alpha val="70588"/>
                      </a:srgbClr>
                    </a:solidFill>
                  </a:tcPr>
                </a:tc>
                <a:extLst>
                  <a:ext uri="{0D108BD9-81ED-4DB2-BD59-A6C34878D82A}">
                    <a16:rowId xmlns:a16="http://schemas.microsoft.com/office/drawing/2014/main" val="2445928591"/>
                  </a:ext>
                </a:extLst>
              </a:tr>
            </a:tbl>
          </a:graphicData>
        </a:graphic>
      </p:graphicFrame>
      <p:sp>
        <p:nvSpPr>
          <p:cNvPr id="16" name="コンテンツ プレースホルダー 2">
            <a:extLst>
              <a:ext uri="{FF2B5EF4-FFF2-40B4-BE49-F238E27FC236}">
                <a16:creationId xmlns:a16="http://schemas.microsoft.com/office/drawing/2014/main" id="{F55BC79A-F3DC-7EB3-558D-9B41F15A4DAC}"/>
              </a:ext>
            </a:extLst>
          </p:cNvPr>
          <p:cNvSpPr txBox="1">
            <a:spLocks/>
          </p:cNvSpPr>
          <p:nvPr/>
        </p:nvSpPr>
        <p:spPr>
          <a:xfrm>
            <a:off x="578472" y="1570582"/>
            <a:ext cx="11035049" cy="44545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3200"/>
              </a:lnSpc>
            </a:pPr>
            <a:r>
              <a:rPr lang="ja-JP" altLang="en-US">
                <a:latin typeface="Yu Gothic" panose="020B0400000000000000" pitchFamily="34" charset="-128"/>
                <a:ea typeface="Yu Gothic" panose="020B0400000000000000" pitchFamily="34" charset="-128"/>
              </a:rPr>
              <a:t>学習者が直面するエラーは３種類</a:t>
            </a:r>
            <a:endParaRPr lang="en-US" altLang="ja-JP" dirty="0">
              <a:latin typeface="Yu Gothic" panose="020B0400000000000000" pitchFamily="34" charset="-128"/>
              <a:ea typeface="Yu Gothic" panose="020B0400000000000000" pitchFamily="34" charset="-128"/>
            </a:endParaRPr>
          </a:p>
          <a:p>
            <a:pPr>
              <a:lnSpc>
                <a:spcPts val="3200"/>
              </a:lnSpc>
            </a:pPr>
            <a:endParaRPr lang="en-US" altLang="ja-JP" sz="2000" dirty="0">
              <a:solidFill>
                <a:srgbClr val="629299"/>
              </a:solidFill>
              <a:latin typeface="Yu Gothic" panose="020B0400000000000000" pitchFamily="34" charset="-128"/>
              <a:ea typeface="Yu Gothic" panose="020B0400000000000000" pitchFamily="34" charset="-128"/>
            </a:endParaRPr>
          </a:p>
          <a:p>
            <a:pPr>
              <a:lnSpc>
                <a:spcPts val="3200"/>
              </a:lnSpc>
            </a:pPr>
            <a:endParaRPr lang="ja-JP" altLang="en-US" sz="2000">
              <a:solidFill>
                <a:srgbClr val="629299"/>
              </a:solidFill>
              <a:latin typeface="Yu Gothic" panose="020B0400000000000000" pitchFamily="34" charset="-128"/>
              <a:ea typeface="Yu Gothic" panose="020B0400000000000000" pitchFamily="34" charset="-128"/>
            </a:endParaRPr>
          </a:p>
        </p:txBody>
      </p:sp>
      <p:grpSp>
        <p:nvGrpSpPr>
          <p:cNvPr id="17" name="グループ化 16">
            <a:extLst>
              <a:ext uri="{FF2B5EF4-FFF2-40B4-BE49-F238E27FC236}">
                <a16:creationId xmlns:a16="http://schemas.microsoft.com/office/drawing/2014/main" id="{7B63391F-FA8F-227A-E88B-336F73A6FEE4}"/>
              </a:ext>
            </a:extLst>
          </p:cNvPr>
          <p:cNvGrpSpPr/>
          <p:nvPr/>
        </p:nvGrpSpPr>
        <p:grpSpPr>
          <a:xfrm>
            <a:off x="451555" y="185961"/>
            <a:ext cx="4929328" cy="241705"/>
            <a:chOff x="1047553" y="1885269"/>
            <a:chExt cx="4113461" cy="241705"/>
          </a:xfrm>
        </p:grpSpPr>
        <p:sp>
          <p:nvSpPr>
            <p:cNvPr id="18" name="フリーフォーム 17">
              <a:extLst>
                <a:ext uri="{FF2B5EF4-FFF2-40B4-BE49-F238E27FC236}">
                  <a16:creationId xmlns:a16="http://schemas.microsoft.com/office/drawing/2014/main" id="{BE531A99-FE5A-7F31-39B8-CAEE7D50BEEC}"/>
                </a:ext>
              </a:extLst>
            </p:cNvPr>
            <p:cNvSpPr/>
            <p:nvPr/>
          </p:nvSpPr>
          <p:spPr>
            <a:xfrm>
              <a:off x="3519564" y="1885269"/>
              <a:ext cx="1641450"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000" kern="1200" dirty="0">
                  <a:latin typeface="Yu Gothic" panose="020B0400000000000000" pitchFamily="34" charset="-128"/>
                  <a:ea typeface="Yu Gothic" panose="020B0400000000000000" pitchFamily="34" charset="-128"/>
                </a:rPr>
                <a:t>  3. </a:t>
              </a:r>
              <a:r>
                <a:rPr kumimoji="1" lang="ja-JP" altLang="en-US" sz="1000" kern="1200">
                  <a:latin typeface="Yu Gothic" panose="020B0400000000000000" pitchFamily="34" charset="-128"/>
                  <a:ea typeface="Yu Gothic" panose="020B0400000000000000" pitchFamily="34" charset="-128"/>
                </a:rPr>
                <a:t>研究の現段階と今後</a:t>
              </a:r>
              <a:r>
                <a:rPr kumimoji="1" lang="en-US" altLang="ja-JP" sz="1000" kern="1200" dirty="0">
                  <a:latin typeface="Yu Gothic" panose="020B0400000000000000" pitchFamily="34" charset="-128"/>
                  <a:ea typeface="Yu Gothic" panose="020B0400000000000000" pitchFamily="34" charset="-128"/>
                </a:rPr>
                <a:t> </a:t>
              </a:r>
            </a:p>
          </p:txBody>
        </p:sp>
        <p:sp>
          <p:nvSpPr>
            <p:cNvPr id="19" name="フリーフォーム 18">
              <a:extLst>
                <a:ext uri="{FF2B5EF4-FFF2-40B4-BE49-F238E27FC236}">
                  <a16:creationId xmlns:a16="http://schemas.microsoft.com/office/drawing/2014/main" id="{8B27526F-1556-5993-0BCF-CB90AA0EC324}"/>
                </a:ext>
              </a:extLst>
            </p:cNvPr>
            <p:cNvSpPr/>
            <p:nvPr/>
          </p:nvSpPr>
          <p:spPr>
            <a:xfrm>
              <a:off x="2032706" y="1885269"/>
              <a:ext cx="1641450"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000" kern="1200" dirty="0">
                  <a:latin typeface="Yu Gothic" panose="020B0400000000000000" pitchFamily="34" charset="-128"/>
                  <a:ea typeface="Yu Gothic" panose="020B0400000000000000" pitchFamily="34" charset="-128"/>
                </a:rPr>
                <a:t> </a:t>
              </a:r>
              <a:r>
                <a:rPr lang="en-US" altLang="ja-JP" sz="1000" dirty="0">
                  <a:latin typeface="Yu Gothic" panose="020B0400000000000000" pitchFamily="34" charset="-128"/>
                  <a:ea typeface="Yu Gothic" panose="020B0400000000000000" pitchFamily="34" charset="-128"/>
                </a:rPr>
                <a:t>2. </a:t>
              </a:r>
              <a:r>
                <a:rPr lang="ja-JP" altLang="en-US" sz="1000">
                  <a:latin typeface="Yu Gothic" panose="020B0400000000000000" pitchFamily="34" charset="-128"/>
                  <a:ea typeface="Yu Gothic" panose="020B0400000000000000" pitchFamily="34" charset="-128"/>
                </a:rPr>
                <a:t>論理エラー分類システム</a:t>
              </a:r>
              <a:endParaRPr kumimoji="1" lang="ja-JP" altLang="en-US" sz="1000" kern="1200">
                <a:latin typeface="Yu Gothic" panose="020B0400000000000000" pitchFamily="34" charset="-128"/>
                <a:ea typeface="Yu Gothic" panose="020B0400000000000000" pitchFamily="34" charset="-128"/>
              </a:endParaRPr>
            </a:p>
          </p:txBody>
        </p:sp>
        <p:sp>
          <p:nvSpPr>
            <p:cNvPr id="20" name="フリーフォーム 19">
              <a:extLst>
                <a:ext uri="{FF2B5EF4-FFF2-40B4-BE49-F238E27FC236}">
                  <a16:creationId xmlns:a16="http://schemas.microsoft.com/office/drawing/2014/main" id="{9EC1C7FA-9B07-9645-1CAE-5504D673EF82}"/>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000" kern="1200" dirty="0">
                  <a:latin typeface="Yu Gothic" panose="020B0400000000000000" pitchFamily="34" charset="-128"/>
                  <a:ea typeface="Yu Gothic" panose="020B0400000000000000" pitchFamily="34" charset="-128"/>
                </a:rPr>
                <a:t> </a:t>
              </a:r>
              <a:r>
                <a:rPr lang="en-US" altLang="ja-JP" sz="1000" dirty="0">
                  <a:latin typeface="Yu Gothic" panose="020B0400000000000000" pitchFamily="34" charset="-128"/>
                  <a:ea typeface="Yu Gothic" panose="020B0400000000000000" pitchFamily="34" charset="-128"/>
                </a:rPr>
                <a:t>1. </a:t>
              </a:r>
              <a:r>
                <a:rPr lang="ja-JP" altLang="en-US" sz="1000">
                  <a:latin typeface="Yu Gothic" panose="020B0400000000000000" pitchFamily="34" charset="-128"/>
                  <a:ea typeface="Yu Gothic" panose="020B0400000000000000" pitchFamily="34" charset="-128"/>
                </a:rPr>
                <a:t>はじめに</a:t>
              </a:r>
              <a:endParaRPr kumimoji="1" lang="ja-JP" altLang="en-US" sz="1000" kern="1200">
                <a:latin typeface="Yu Gothic" panose="020B0400000000000000" pitchFamily="34" charset="-128"/>
                <a:ea typeface="Yu Gothic" panose="020B0400000000000000" pitchFamily="34" charset="-128"/>
              </a:endParaRPr>
            </a:p>
          </p:txBody>
        </p:sp>
      </p:grpSp>
      <p:sp>
        <p:nvSpPr>
          <p:cNvPr id="6" name="日付プレースホルダー 4">
            <a:extLst>
              <a:ext uri="{FF2B5EF4-FFF2-40B4-BE49-F238E27FC236}">
                <a16:creationId xmlns:a16="http://schemas.microsoft.com/office/drawing/2014/main" id="{6A2B90C4-95EB-5501-0A64-585B9E9D1F59}"/>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2023/12/05</a:t>
            </a:r>
          </a:p>
        </p:txBody>
      </p:sp>
      <p:sp>
        <p:nvSpPr>
          <p:cNvPr id="7" name="スライド番号プレースホルダー 5">
            <a:extLst>
              <a:ext uri="{FF2B5EF4-FFF2-40B4-BE49-F238E27FC236}">
                <a16:creationId xmlns:a16="http://schemas.microsoft.com/office/drawing/2014/main" id="{C800EB3A-A80A-4A81-B182-1336E2247102}"/>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25</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9" name="フッター プレースホルダー 6">
            <a:extLst>
              <a:ext uri="{FF2B5EF4-FFF2-40B4-BE49-F238E27FC236}">
                <a16:creationId xmlns:a16="http://schemas.microsoft.com/office/drawing/2014/main" id="{B54DA6ED-5E43-AB14-FEC4-65D649AF993F}"/>
              </a:ext>
            </a:extLst>
          </p:cNvPr>
          <p:cNvSpPr>
            <a:spLocks noGrp="1"/>
          </p:cNvSpPr>
          <p:nvPr>
            <p:ph type="ftr" sz="quarter" idx="11"/>
          </p:nvPr>
        </p:nvSpPr>
        <p:spPr>
          <a:xfrm>
            <a:off x="3807877" y="6356350"/>
            <a:ext cx="4576242" cy="376525"/>
          </a:xfrm>
        </p:spPr>
        <p:txBody>
          <a:bodyPr/>
          <a:lstStyle/>
          <a:p>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東京学芸大学　</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卒業論文</a:t>
            </a:r>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発表会</a:t>
            </a:r>
          </a:p>
        </p:txBody>
      </p:sp>
    </p:spTree>
    <p:extLst>
      <p:ext uri="{BB962C8B-B14F-4D97-AF65-F5344CB8AC3E}">
        <p14:creationId xmlns:p14="http://schemas.microsoft.com/office/powerpoint/2010/main" val="4268052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0"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b="1" dirty="0">
                <a:solidFill>
                  <a:schemeClr val="bg1"/>
                </a:solidFill>
                <a:latin typeface="Yu Gothic" panose="020B0400000000000000" pitchFamily="34" charset="-128"/>
                <a:ea typeface="Yu Gothic" panose="020B0400000000000000" pitchFamily="34" charset="-128"/>
              </a:rPr>
              <a:t>1-3. </a:t>
            </a:r>
            <a:r>
              <a:rPr lang="ja-JP" altLang="en-US" sz="3200" b="1">
                <a:solidFill>
                  <a:schemeClr val="bg1"/>
                </a:solidFill>
                <a:latin typeface="Yu Gothic" panose="020B0400000000000000" pitchFamily="34" charset="-128"/>
                <a:ea typeface="Yu Gothic" panose="020B0400000000000000" pitchFamily="34" charset="-128"/>
              </a:rPr>
              <a:t>プログラミング演習授業の現状</a:t>
            </a:r>
            <a:endParaRPr lang="en-US" altLang="ja-JP" sz="3200" b="1" dirty="0">
              <a:solidFill>
                <a:schemeClr val="bg1"/>
              </a:solidFill>
              <a:latin typeface="Yu Gothic" panose="020B0400000000000000" pitchFamily="34" charset="-128"/>
              <a:ea typeface="Yu Gothic" panose="020B0400000000000000" pitchFamily="34" charset="-128"/>
            </a:endParaRPr>
          </a:p>
        </p:txBody>
      </p:sp>
      <p:sp>
        <p:nvSpPr>
          <p:cNvPr id="3" name="コンテンツ プレースホルダー 2">
            <a:extLst>
              <a:ext uri="{FF2B5EF4-FFF2-40B4-BE49-F238E27FC236}">
                <a16:creationId xmlns:a16="http://schemas.microsoft.com/office/drawing/2014/main" id="{CD80CCD0-B69D-5E41-B3AC-25AD3B83B4D6}"/>
              </a:ext>
            </a:extLst>
          </p:cNvPr>
          <p:cNvSpPr txBox="1">
            <a:spLocks/>
          </p:cNvSpPr>
          <p:nvPr/>
        </p:nvSpPr>
        <p:spPr>
          <a:xfrm>
            <a:off x="578473" y="1619071"/>
            <a:ext cx="11035049" cy="43623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700"/>
              </a:lnSpc>
            </a:pPr>
            <a:r>
              <a:rPr lang="ja-JP" altLang="en-US" sz="2000">
                <a:latin typeface="Yu Gothic" panose="020B0400000000000000" pitchFamily="34" charset="-128"/>
                <a:ea typeface="Yu Gothic" panose="020B0400000000000000" pitchFamily="34" charset="-128"/>
              </a:rPr>
              <a:t>例えば</a:t>
            </a:r>
            <a:r>
              <a:rPr lang="en-US" altLang="ja-JP" sz="2000" dirty="0">
                <a:latin typeface="Yu Gothic" panose="020B0400000000000000" pitchFamily="34" charset="-128"/>
                <a:ea typeface="Yu Gothic" panose="020B0400000000000000" pitchFamily="34" charset="-128"/>
              </a:rPr>
              <a:t>, 2</a:t>
            </a:r>
            <a:r>
              <a:rPr lang="ja-JP" altLang="en-US" sz="2000">
                <a:latin typeface="Yu Gothic" panose="020B0400000000000000" pitchFamily="34" charset="-128"/>
                <a:ea typeface="Yu Gothic" panose="020B0400000000000000" pitchFamily="34" charset="-128"/>
              </a:rPr>
              <a:t>つの値を入力して最大値を出力するプログラムで</a:t>
            </a:r>
            <a:r>
              <a:rPr lang="en-US" altLang="ja-JP" sz="2000" dirty="0">
                <a:latin typeface="Yu Gothic" panose="020B0400000000000000" pitchFamily="34" charset="-128"/>
                <a:ea typeface="Yu Gothic" panose="020B0400000000000000" pitchFamily="34" charset="-128"/>
              </a:rPr>
              <a:t>, , , </a:t>
            </a:r>
          </a:p>
          <a:p>
            <a:pPr algn="l">
              <a:lnSpc>
                <a:spcPts val="2700"/>
              </a:lnSpc>
            </a:pPr>
            <a:endParaRPr lang="en-US" altLang="ja-JP" sz="2000" dirty="0">
              <a:latin typeface="Yu Gothic" panose="020B0400000000000000" pitchFamily="34" charset="-128"/>
              <a:ea typeface="Yu Gothic" panose="020B0400000000000000" pitchFamily="34" charset="-128"/>
            </a:endParaRPr>
          </a:p>
          <a:p>
            <a:pPr algn="l">
              <a:lnSpc>
                <a:spcPts val="2700"/>
              </a:lnSpc>
            </a:pPr>
            <a:endParaRPr lang="en-US" altLang="ja-JP" sz="2000" dirty="0">
              <a:latin typeface="Yu Gothic" panose="020B0400000000000000" pitchFamily="34" charset="-128"/>
              <a:ea typeface="Yu Gothic" panose="020B0400000000000000" pitchFamily="34" charset="-128"/>
            </a:endParaRPr>
          </a:p>
          <a:p>
            <a:pPr algn="l">
              <a:lnSpc>
                <a:spcPts val="2700"/>
              </a:lnSpc>
            </a:pPr>
            <a:endParaRPr lang="en-US" altLang="ja-JP" sz="2000" dirty="0">
              <a:latin typeface="Yu Gothic" panose="020B0400000000000000" pitchFamily="34" charset="-128"/>
              <a:ea typeface="Yu Gothic" panose="020B0400000000000000" pitchFamily="34" charset="-128"/>
            </a:endParaRPr>
          </a:p>
          <a:p>
            <a:pPr algn="l">
              <a:lnSpc>
                <a:spcPts val="2700"/>
              </a:lnSpc>
            </a:pPr>
            <a:endParaRPr lang="en-US" altLang="ja-JP" sz="2000" dirty="0">
              <a:latin typeface="Yu Gothic" panose="020B0400000000000000" pitchFamily="34" charset="-128"/>
              <a:ea typeface="Yu Gothic" panose="020B0400000000000000" pitchFamily="34" charset="-128"/>
            </a:endParaRPr>
          </a:p>
          <a:p>
            <a:pPr algn="l">
              <a:lnSpc>
                <a:spcPts val="2700"/>
              </a:lnSpc>
            </a:pPr>
            <a:endParaRPr lang="en-US" altLang="ja-JP" sz="2000" dirty="0">
              <a:latin typeface="Yu Gothic" panose="020B0400000000000000" pitchFamily="34" charset="-128"/>
              <a:ea typeface="Yu Gothic" panose="020B0400000000000000" pitchFamily="34" charset="-128"/>
            </a:endParaRPr>
          </a:p>
          <a:p>
            <a:pPr algn="l">
              <a:lnSpc>
                <a:spcPts val="2700"/>
              </a:lnSpc>
            </a:pPr>
            <a:endParaRPr lang="en-US" altLang="ja-JP" sz="2000" dirty="0">
              <a:latin typeface="Yu Gothic" panose="020B0400000000000000" pitchFamily="34" charset="-128"/>
              <a:ea typeface="Yu Gothic" panose="020B0400000000000000" pitchFamily="34" charset="-128"/>
            </a:endParaRPr>
          </a:p>
          <a:p>
            <a:pPr algn="l">
              <a:lnSpc>
                <a:spcPts val="2700"/>
              </a:lnSpc>
            </a:pPr>
            <a:r>
              <a:rPr lang="ja-JP" altLang="en-US" sz="2000">
                <a:latin typeface="Yu Gothic" panose="020B0400000000000000" pitchFamily="34" charset="-128"/>
                <a:ea typeface="Yu Gothic" panose="020B0400000000000000" pitchFamily="34" charset="-128"/>
              </a:rPr>
              <a:t>左のプログラムは</a:t>
            </a:r>
            <a:r>
              <a:rPr lang="en-US" altLang="ja-JP" sz="2000" dirty="0">
                <a:latin typeface="Yu Gothic" panose="020B0400000000000000" pitchFamily="34" charset="-128"/>
                <a:ea typeface="Yu Gothic" panose="020B0400000000000000" pitchFamily="34" charset="-128"/>
              </a:rPr>
              <a:t>,  2</a:t>
            </a:r>
            <a:r>
              <a:rPr lang="ja-JP" altLang="en-US" sz="2000">
                <a:latin typeface="Yu Gothic" panose="020B0400000000000000" pitchFamily="34" charset="-128"/>
                <a:ea typeface="Yu Gothic" panose="020B0400000000000000" pitchFamily="34" charset="-128"/>
              </a:rPr>
              <a:t>つの入力値（</a:t>
            </a:r>
            <a:r>
              <a:rPr lang="en-US" altLang="ja-JP" sz="2000" dirty="0">
                <a:latin typeface="Yu Gothic" panose="020B0400000000000000" pitchFamily="34" charset="-128"/>
                <a:ea typeface="Yu Gothic" panose="020B0400000000000000" pitchFamily="34" charset="-128"/>
              </a:rPr>
              <a:t>a </a:t>
            </a:r>
            <a:r>
              <a:rPr lang="ja-JP" altLang="en-US" sz="2000">
                <a:latin typeface="Yu Gothic" panose="020B0400000000000000" pitchFamily="34" charset="-128"/>
                <a:ea typeface="Yu Gothic" panose="020B0400000000000000" pitchFamily="34" charset="-128"/>
              </a:rPr>
              <a:t>と</a:t>
            </a:r>
            <a:r>
              <a:rPr lang="en-US" altLang="ja-JP" sz="2000" dirty="0">
                <a:latin typeface="Yu Gothic" panose="020B0400000000000000" pitchFamily="34" charset="-128"/>
                <a:ea typeface="Yu Gothic" panose="020B0400000000000000" pitchFamily="34" charset="-128"/>
              </a:rPr>
              <a:t> b</a:t>
            </a:r>
            <a:r>
              <a:rPr lang="ja-JP" altLang="en-US" sz="2000">
                <a:latin typeface="Yu Gothic" panose="020B0400000000000000" pitchFamily="34" charset="-128"/>
                <a:ea typeface="Yu Gothic" panose="020B0400000000000000" pitchFamily="34" charset="-128"/>
              </a:rPr>
              <a:t>）が等しい時に出力がされない</a:t>
            </a:r>
            <a:r>
              <a:rPr lang="en-US" altLang="ja-JP" sz="2000" dirty="0">
                <a:latin typeface="Yu Gothic" panose="020B0400000000000000" pitchFamily="34" charset="-128"/>
                <a:ea typeface="Yu Gothic" panose="020B0400000000000000" pitchFamily="34" charset="-128"/>
              </a:rPr>
              <a:t>.</a:t>
            </a:r>
          </a:p>
          <a:p>
            <a:pPr algn="l">
              <a:lnSpc>
                <a:spcPts val="2700"/>
              </a:lnSpc>
            </a:pPr>
            <a:r>
              <a:rPr lang="ja-JP" altLang="en-US" sz="2000" b="1">
                <a:latin typeface="Yu Gothic" panose="020B0400000000000000" pitchFamily="34" charset="-128"/>
                <a:ea typeface="Yu Gothic" panose="020B0400000000000000" pitchFamily="34" charset="-128"/>
              </a:rPr>
              <a:t>この欠陥はコンパイルエラーのように開発環境で検知されないため</a:t>
            </a:r>
            <a:r>
              <a:rPr lang="en-US" altLang="ja-JP" sz="2000" b="1" dirty="0">
                <a:latin typeface="Yu Gothic" panose="020B0400000000000000" pitchFamily="34" charset="-128"/>
                <a:ea typeface="Yu Gothic" panose="020B0400000000000000" pitchFamily="34" charset="-128"/>
              </a:rPr>
              <a:t>, </a:t>
            </a:r>
            <a:r>
              <a:rPr lang="ja-JP" altLang="en-US" sz="2000" b="1">
                <a:solidFill>
                  <a:srgbClr val="629299"/>
                </a:solidFill>
                <a:latin typeface="Yu Gothic" panose="020B0400000000000000" pitchFamily="34" charset="-128"/>
                <a:ea typeface="Yu Gothic" panose="020B0400000000000000" pitchFamily="34" charset="-128"/>
              </a:rPr>
              <a:t>論理エラー</a:t>
            </a:r>
            <a:r>
              <a:rPr lang="ja-JP" altLang="en-US" sz="2000" b="1">
                <a:latin typeface="Yu Gothic" panose="020B0400000000000000" pitchFamily="34" charset="-128"/>
                <a:ea typeface="Yu Gothic" panose="020B0400000000000000" pitchFamily="34" charset="-128"/>
              </a:rPr>
              <a:t>と区分される</a:t>
            </a:r>
            <a:r>
              <a:rPr lang="en-US" altLang="ja-JP" sz="2000" dirty="0">
                <a:latin typeface="Yu Gothic" panose="020B0400000000000000" pitchFamily="34" charset="-128"/>
                <a:ea typeface="Yu Gothic" panose="020B0400000000000000" pitchFamily="34" charset="-128"/>
              </a:rPr>
              <a:t>.</a:t>
            </a:r>
          </a:p>
        </p:txBody>
      </p:sp>
      <p:pic>
        <p:nvPicPr>
          <p:cNvPr id="16" name="図 15">
            <a:extLst>
              <a:ext uri="{FF2B5EF4-FFF2-40B4-BE49-F238E27FC236}">
                <a16:creationId xmlns:a16="http://schemas.microsoft.com/office/drawing/2014/main" id="{7946EC6B-9B0B-EFF9-B1FB-B920756B44A5}"/>
              </a:ext>
            </a:extLst>
          </p:cNvPr>
          <p:cNvPicPr>
            <a:picLocks noChangeAspect="1"/>
          </p:cNvPicPr>
          <p:nvPr/>
        </p:nvPicPr>
        <p:blipFill rotWithShape="1">
          <a:blip r:embed="rId3"/>
          <a:srcRect t="8209" b="51462"/>
          <a:stretch/>
        </p:blipFill>
        <p:spPr>
          <a:xfrm>
            <a:off x="1695797" y="2269071"/>
            <a:ext cx="3494350" cy="2346551"/>
          </a:xfrm>
          <a:prstGeom prst="rect">
            <a:avLst/>
          </a:prstGeom>
          <a:ln>
            <a:solidFill>
              <a:schemeClr val="tx1"/>
            </a:solidFill>
          </a:ln>
        </p:spPr>
      </p:pic>
      <p:pic>
        <p:nvPicPr>
          <p:cNvPr id="17" name="図 16">
            <a:extLst>
              <a:ext uri="{FF2B5EF4-FFF2-40B4-BE49-F238E27FC236}">
                <a16:creationId xmlns:a16="http://schemas.microsoft.com/office/drawing/2014/main" id="{F9072CC0-D9DD-1DE5-EAC6-FE0FB70FE4CE}"/>
              </a:ext>
            </a:extLst>
          </p:cNvPr>
          <p:cNvPicPr>
            <a:picLocks noChangeAspect="1"/>
          </p:cNvPicPr>
          <p:nvPr/>
        </p:nvPicPr>
        <p:blipFill rotWithShape="1">
          <a:blip r:embed="rId3"/>
          <a:srcRect t="59207" b="464"/>
          <a:stretch/>
        </p:blipFill>
        <p:spPr>
          <a:xfrm>
            <a:off x="7001852" y="2269069"/>
            <a:ext cx="3494349" cy="2346551"/>
          </a:xfrm>
          <a:prstGeom prst="rect">
            <a:avLst/>
          </a:prstGeom>
          <a:ln>
            <a:solidFill>
              <a:schemeClr val="tx1"/>
            </a:solidFill>
          </a:ln>
        </p:spPr>
      </p:pic>
      <p:sp>
        <p:nvSpPr>
          <p:cNvPr id="18" name="角丸四角形 17">
            <a:extLst>
              <a:ext uri="{FF2B5EF4-FFF2-40B4-BE49-F238E27FC236}">
                <a16:creationId xmlns:a16="http://schemas.microsoft.com/office/drawing/2014/main" id="{D222E301-028A-CFA7-D68C-F43D854C6EEA}"/>
              </a:ext>
            </a:extLst>
          </p:cNvPr>
          <p:cNvSpPr/>
          <p:nvPr/>
        </p:nvSpPr>
        <p:spPr>
          <a:xfrm>
            <a:off x="2145059" y="2960402"/>
            <a:ext cx="948775" cy="240631"/>
          </a:xfrm>
          <a:prstGeom prst="roundRect">
            <a:avLst>
              <a:gd name="adj" fmla="val 16667"/>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40BFB0"/>
              </a:solidFill>
            </a:endParaRPr>
          </a:p>
        </p:txBody>
      </p:sp>
      <p:sp>
        <p:nvSpPr>
          <p:cNvPr id="19" name="角丸四角形 18">
            <a:extLst>
              <a:ext uri="{FF2B5EF4-FFF2-40B4-BE49-F238E27FC236}">
                <a16:creationId xmlns:a16="http://schemas.microsoft.com/office/drawing/2014/main" id="{1AB94456-0F57-6CEF-2394-8BA71C141892}"/>
              </a:ext>
            </a:extLst>
          </p:cNvPr>
          <p:cNvSpPr/>
          <p:nvPr/>
        </p:nvSpPr>
        <p:spPr>
          <a:xfrm>
            <a:off x="7450931" y="2960401"/>
            <a:ext cx="1039926" cy="240631"/>
          </a:xfrm>
          <a:prstGeom prst="roundRect">
            <a:avLst>
              <a:gd name="adj" fmla="val 16667"/>
            </a:avLst>
          </a:prstGeom>
          <a:solidFill>
            <a:srgbClr val="00B0F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40BFB0"/>
              </a:solidFill>
            </a:endParaRPr>
          </a:p>
        </p:txBody>
      </p:sp>
      <p:cxnSp>
        <p:nvCxnSpPr>
          <p:cNvPr id="20" name="直線矢印コネクタ 19">
            <a:extLst>
              <a:ext uri="{FF2B5EF4-FFF2-40B4-BE49-F238E27FC236}">
                <a16:creationId xmlns:a16="http://schemas.microsoft.com/office/drawing/2014/main" id="{4B1A152C-8E14-4BBB-DBFF-B6E21DF76AA6}"/>
              </a:ext>
            </a:extLst>
          </p:cNvPr>
          <p:cNvCxnSpPr>
            <a:cxnSpLocks/>
          </p:cNvCxnSpPr>
          <p:nvPr/>
        </p:nvCxnSpPr>
        <p:spPr>
          <a:xfrm>
            <a:off x="5453743" y="3049352"/>
            <a:ext cx="1322614" cy="0"/>
          </a:xfrm>
          <a:prstGeom prst="straightConnector1">
            <a:avLst/>
          </a:prstGeom>
          <a:ln w="50800" cap="rnd">
            <a:solidFill>
              <a:srgbClr val="629299">
                <a:alpha val="80107"/>
              </a:srgbClr>
            </a:solidFill>
            <a:round/>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F89F3FC7-19C2-FE82-B22C-115FEEA93070}"/>
              </a:ext>
            </a:extLst>
          </p:cNvPr>
          <p:cNvSpPr txBox="1"/>
          <p:nvPr/>
        </p:nvSpPr>
        <p:spPr>
          <a:xfrm>
            <a:off x="5644594" y="2741575"/>
            <a:ext cx="902811" cy="307777"/>
          </a:xfrm>
          <a:prstGeom prst="rect">
            <a:avLst/>
          </a:prstGeom>
          <a:noFill/>
        </p:spPr>
        <p:txBody>
          <a:bodyPr wrap="none" rtlCol="0" anchor="ctr">
            <a:spAutoFit/>
          </a:bodyPr>
          <a:lstStyle/>
          <a:p>
            <a:pPr algn="ctr"/>
            <a:r>
              <a:rPr lang="ja-JP" altLang="en-US" sz="1400">
                <a:solidFill>
                  <a:srgbClr val="629299"/>
                </a:solidFill>
                <a:latin typeface="Meiryo" panose="020B0604030504040204" pitchFamily="34" charset="-128"/>
                <a:ea typeface="Meiryo" panose="020B0604030504040204" pitchFamily="34" charset="-128"/>
              </a:rPr>
              <a:t>デバッグ</a:t>
            </a:r>
            <a:endParaRPr kumimoji="1" lang="ja-JP" altLang="en-US" sz="1400">
              <a:solidFill>
                <a:srgbClr val="629299"/>
              </a:solidFill>
              <a:latin typeface="Meiryo" panose="020B0604030504040204" pitchFamily="34" charset="-128"/>
              <a:ea typeface="Meiryo" panose="020B0604030504040204" pitchFamily="34" charset="-128"/>
            </a:endParaRPr>
          </a:p>
        </p:txBody>
      </p:sp>
      <p:grpSp>
        <p:nvGrpSpPr>
          <p:cNvPr id="15" name="グループ化 14">
            <a:extLst>
              <a:ext uri="{FF2B5EF4-FFF2-40B4-BE49-F238E27FC236}">
                <a16:creationId xmlns:a16="http://schemas.microsoft.com/office/drawing/2014/main" id="{641B203D-AF8C-65FD-03A0-E1820EEAADE1}"/>
              </a:ext>
            </a:extLst>
          </p:cNvPr>
          <p:cNvGrpSpPr/>
          <p:nvPr/>
        </p:nvGrpSpPr>
        <p:grpSpPr>
          <a:xfrm>
            <a:off x="451555" y="185961"/>
            <a:ext cx="4929328" cy="241705"/>
            <a:chOff x="1047553" y="1885269"/>
            <a:chExt cx="4113461" cy="241705"/>
          </a:xfrm>
        </p:grpSpPr>
        <p:sp>
          <p:nvSpPr>
            <p:cNvPr id="22" name="フリーフォーム 21">
              <a:extLst>
                <a:ext uri="{FF2B5EF4-FFF2-40B4-BE49-F238E27FC236}">
                  <a16:creationId xmlns:a16="http://schemas.microsoft.com/office/drawing/2014/main" id="{F7F55E23-040D-F937-8A0A-1DBB2C4E6DD3}"/>
                </a:ext>
              </a:extLst>
            </p:cNvPr>
            <p:cNvSpPr/>
            <p:nvPr/>
          </p:nvSpPr>
          <p:spPr>
            <a:xfrm>
              <a:off x="3519564" y="1885269"/>
              <a:ext cx="1641450"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000" kern="1200" dirty="0">
                  <a:latin typeface="Yu Gothic" panose="020B0400000000000000" pitchFamily="34" charset="-128"/>
                  <a:ea typeface="Yu Gothic" panose="020B0400000000000000" pitchFamily="34" charset="-128"/>
                </a:rPr>
                <a:t>  3. </a:t>
              </a:r>
              <a:r>
                <a:rPr kumimoji="1" lang="ja-JP" altLang="en-US" sz="1000" kern="1200">
                  <a:latin typeface="Yu Gothic" panose="020B0400000000000000" pitchFamily="34" charset="-128"/>
                  <a:ea typeface="Yu Gothic" panose="020B0400000000000000" pitchFamily="34" charset="-128"/>
                </a:rPr>
                <a:t>研究の現段階と今後</a:t>
              </a:r>
              <a:r>
                <a:rPr kumimoji="1" lang="en-US" altLang="ja-JP" sz="1000" kern="1200" dirty="0">
                  <a:latin typeface="Yu Gothic" panose="020B0400000000000000" pitchFamily="34" charset="-128"/>
                  <a:ea typeface="Yu Gothic" panose="020B0400000000000000" pitchFamily="34" charset="-128"/>
                </a:rPr>
                <a:t> </a:t>
              </a:r>
            </a:p>
          </p:txBody>
        </p:sp>
        <p:sp>
          <p:nvSpPr>
            <p:cNvPr id="23" name="フリーフォーム 22">
              <a:extLst>
                <a:ext uri="{FF2B5EF4-FFF2-40B4-BE49-F238E27FC236}">
                  <a16:creationId xmlns:a16="http://schemas.microsoft.com/office/drawing/2014/main" id="{3A2711A9-34F1-6521-AA33-102A53B6497B}"/>
                </a:ext>
              </a:extLst>
            </p:cNvPr>
            <p:cNvSpPr/>
            <p:nvPr/>
          </p:nvSpPr>
          <p:spPr>
            <a:xfrm>
              <a:off x="2032706" y="1885269"/>
              <a:ext cx="1641450"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000" kern="1200" dirty="0">
                  <a:latin typeface="Yu Gothic" panose="020B0400000000000000" pitchFamily="34" charset="-128"/>
                  <a:ea typeface="Yu Gothic" panose="020B0400000000000000" pitchFamily="34" charset="-128"/>
                </a:rPr>
                <a:t> </a:t>
              </a:r>
              <a:r>
                <a:rPr lang="en-US" altLang="ja-JP" sz="1000" dirty="0">
                  <a:latin typeface="Yu Gothic" panose="020B0400000000000000" pitchFamily="34" charset="-128"/>
                  <a:ea typeface="Yu Gothic" panose="020B0400000000000000" pitchFamily="34" charset="-128"/>
                </a:rPr>
                <a:t>2. </a:t>
              </a:r>
              <a:r>
                <a:rPr lang="ja-JP" altLang="en-US" sz="1000">
                  <a:latin typeface="Yu Gothic" panose="020B0400000000000000" pitchFamily="34" charset="-128"/>
                  <a:ea typeface="Yu Gothic" panose="020B0400000000000000" pitchFamily="34" charset="-128"/>
                </a:rPr>
                <a:t>論理エラー分類システム</a:t>
              </a:r>
              <a:endParaRPr kumimoji="1" lang="ja-JP" altLang="en-US" sz="1000" kern="1200">
                <a:latin typeface="Yu Gothic" panose="020B0400000000000000" pitchFamily="34" charset="-128"/>
                <a:ea typeface="Yu Gothic" panose="020B0400000000000000" pitchFamily="34" charset="-128"/>
              </a:endParaRPr>
            </a:p>
          </p:txBody>
        </p:sp>
        <p:sp>
          <p:nvSpPr>
            <p:cNvPr id="24" name="フリーフォーム 23">
              <a:extLst>
                <a:ext uri="{FF2B5EF4-FFF2-40B4-BE49-F238E27FC236}">
                  <a16:creationId xmlns:a16="http://schemas.microsoft.com/office/drawing/2014/main" id="{F6A7BE2F-FF8D-20CC-E2A8-B6D3D117BFF4}"/>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000" kern="1200" dirty="0">
                  <a:latin typeface="Yu Gothic" panose="020B0400000000000000" pitchFamily="34" charset="-128"/>
                  <a:ea typeface="Yu Gothic" panose="020B0400000000000000" pitchFamily="34" charset="-128"/>
                </a:rPr>
                <a:t> </a:t>
              </a:r>
              <a:r>
                <a:rPr lang="en-US" altLang="ja-JP" sz="1000" dirty="0">
                  <a:latin typeface="Yu Gothic" panose="020B0400000000000000" pitchFamily="34" charset="-128"/>
                  <a:ea typeface="Yu Gothic" panose="020B0400000000000000" pitchFamily="34" charset="-128"/>
                </a:rPr>
                <a:t>1. </a:t>
              </a:r>
              <a:r>
                <a:rPr lang="ja-JP" altLang="en-US" sz="1000">
                  <a:latin typeface="Yu Gothic" panose="020B0400000000000000" pitchFamily="34" charset="-128"/>
                  <a:ea typeface="Yu Gothic" panose="020B0400000000000000" pitchFamily="34" charset="-128"/>
                </a:rPr>
                <a:t>はじめに</a:t>
              </a:r>
              <a:endParaRPr kumimoji="1" lang="ja-JP" altLang="en-US" sz="1000" kern="1200">
                <a:latin typeface="Yu Gothic" panose="020B0400000000000000" pitchFamily="34" charset="-128"/>
                <a:ea typeface="Yu Gothic" panose="020B0400000000000000" pitchFamily="34" charset="-128"/>
              </a:endParaRPr>
            </a:p>
          </p:txBody>
        </p:sp>
      </p:grpSp>
      <p:sp>
        <p:nvSpPr>
          <p:cNvPr id="6" name="日付プレースホルダー 4">
            <a:extLst>
              <a:ext uri="{FF2B5EF4-FFF2-40B4-BE49-F238E27FC236}">
                <a16:creationId xmlns:a16="http://schemas.microsoft.com/office/drawing/2014/main" id="{BB541EA0-927C-6EDB-3364-E263670BA410}"/>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2023/12/05</a:t>
            </a:r>
          </a:p>
        </p:txBody>
      </p:sp>
      <p:sp>
        <p:nvSpPr>
          <p:cNvPr id="8" name="スライド番号プレースホルダー 5">
            <a:extLst>
              <a:ext uri="{FF2B5EF4-FFF2-40B4-BE49-F238E27FC236}">
                <a16:creationId xmlns:a16="http://schemas.microsoft.com/office/drawing/2014/main" id="{1D540EDE-B811-0DB1-F9B2-79EAE83B6EDC}"/>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26</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9" name="フッター プレースホルダー 6">
            <a:extLst>
              <a:ext uri="{FF2B5EF4-FFF2-40B4-BE49-F238E27FC236}">
                <a16:creationId xmlns:a16="http://schemas.microsoft.com/office/drawing/2014/main" id="{14FFB3B5-2E15-9530-369D-6297E2D87A71}"/>
              </a:ext>
            </a:extLst>
          </p:cNvPr>
          <p:cNvSpPr>
            <a:spLocks noGrp="1"/>
          </p:cNvSpPr>
          <p:nvPr>
            <p:ph type="ftr" sz="quarter" idx="11"/>
          </p:nvPr>
        </p:nvSpPr>
        <p:spPr>
          <a:xfrm>
            <a:off x="3807877" y="6356350"/>
            <a:ext cx="4576242" cy="376525"/>
          </a:xfrm>
        </p:spPr>
        <p:txBody>
          <a:bodyPr/>
          <a:lstStyle/>
          <a:p>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東京学芸大学　</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卒業論文</a:t>
            </a:r>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発表会</a:t>
            </a:r>
          </a:p>
        </p:txBody>
      </p:sp>
    </p:spTree>
    <p:extLst>
      <p:ext uri="{BB962C8B-B14F-4D97-AF65-F5344CB8AC3E}">
        <p14:creationId xmlns:p14="http://schemas.microsoft.com/office/powerpoint/2010/main" val="2361836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D80CCD0-B69D-5E41-B3AC-25AD3B83B4D6}"/>
              </a:ext>
            </a:extLst>
          </p:cNvPr>
          <p:cNvSpPr txBox="1">
            <a:spLocks/>
          </p:cNvSpPr>
          <p:nvPr/>
        </p:nvSpPr>
        <p:spPr>
          <a:xfrm>
            <a:off x="578469" y="4955925"/>
            <a:ext cx="11035049" cy="10255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b="1">
                <a:latin typeface="Yu Gothic" panose="020B0400000000000000" pitchFamily="34" charset="-128"/>
                <a:ea typeface="Yu Gothic" panose="020B0400000000000000" pitchFamily="34" charset="-128"/>
              </a:rPr>
              <a:t>教授者が学習者の</a:t>
            </a:r>
            <a:r>
              <a:rPr lang="en-US" altLang="ja-JP" b="1" dirty="0">
                <a:latin typeface="Yu Gothic" panose="020B0400000000000000" pitchFamily="34" charset="-128"/>
                <a:ea typeface="Yu Gothic" panose="020B0400000000000000" pitchFamily="34" charset="-128"/>
              </a:rPr>
              <a:t> </a:t>
            </a:r>
            <a:r>
              <a:rPr lang="ja-JP" altLang="en-US" b="1">
                <a:solidFill>
                  <a:srgbClr val="629299"/>
                </a:solidFill>
                <a:latin typeface="Yu Gothic" panose="020B0400000000000000" pitchFamily="34" charset="-128"/>
                <a:ea typeface="Yu Gothic" panose="020B0400000000000000" pitchFamily="34" charset="-128"/>
              </a:rPr>
              <a:t>論理エラー（ロジック構成面でのエラー）</a:t>
            </a:r>
            <a:r>
              <a:rPr lang="ja-JP" altLang="en-US" b="1">
                <a:latin typeface="Yu Gothic" panose="020B0400000000000000" pitchFamily="34" charset="-128"/>
                <a:ea typeface="Yu Gothic" panose="020B0400000000000000" pitchFamily="34" charset="-128"/>
              </a:rPr>
              <a:t>を</a:t>
            </a:r>
            <a:endParaRPr lang="en-US" altLang="ja-JP" b="1" dirty="0">
              <a:latin typeface="Yu Gothic" panose="020B0400000000000000" pitchFamily="34" charset="-128"/>
              <a:ea typeface="Yu Gothic" panose="020B0400000000000000" pitchFamily="34" charset="-128"/>
            </a:endParaRPr>
          </a:p>
          <a:p>
            <a:pPr>
              <a:lnSpc>
                <a:spcPts val="2500"/>
              </a:lnSpc>
            </a:pPr>
            <a:r>
              <a:rPr lang="ja-JP" altLang="en-US" b="1">
                <a:latin typeface="Yu Gothic" panose="020B0400000000000000" pitchFamily="34" charset="-128"/>
                <a:ea typeface="Yu Gothic" panose="020B0400000000000000" pitchFamily="34" charset="-128"/>
              </a:rPr>
              <a:t>解決することは困難</a:t>
            </a:r>
            <a:endParaRPr lang="en-US" altLang="ja-JP" b="1" dirty="0">
              <a:latin typeface="Yu Gothic" panose="020B0400000000000000" pitchFamily="34" charset="-128"/>
              <a:ea typeface="Yu Gothic" panose="020B0400000000000000" pitchFamily="34" charset="-128"/>
            </a:endParaRPr>
          </a:p>
        </p:txBody>
      </p:sp>
      <p:sp>
        <p:nvSpPr>
          <p:cNvPr id="2" name="正方形/長方形 1">
            <a:extLst>
              <a:ext uri="{FF2B5EF4-FFF2-40B4-BE49-F238E27FC236}">
                <a16:creationId xmlns:a16="http://schemas.microsoft.com/office/drawing/2014/main" id="{1A7A51A2-FEBE-C619-2AB6-5D91FCC22E93}"/>
              </a:ext>
            </a:extLst>
          </p:cNvPr>
          <p:cNvSpPr/>
          <p:nvPr/>
        </p:nvSpPr>
        <p:spPr>
          <a:xfrm>
            <a:off x="0"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1-1. </a:t>
            </a:r>
            <a:r>
              <a:rPr lang="ja-JP" altLang="en-US" sz="2800" b="1">
                <a:solidFill>
                  <a:schemeClr val="bg1"/>
                </a:solidFill>
                <a:latin typeface="Yu Gothic" panose="020B0400000000000000" pitchFamily="34" charset="-128"/>
                <a:ea typeface="Yu Gothic" panose="020B0400000000000000" pitchFamily="34" charset="-128"/>
              </a:rPr>
              <a:t>プログラミング演習授業の問題点</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4" name="角丸四角形吹き出し 33">
            <a:extLst>
              <a:ext uri="{FF2B5EF4-FFF2-40B4-BE49-F238E27FC236}">
                <a16:creationId xmlns:a16="http://schemas.microsoft.com/office/drawing/2014/main" id="{6AFB306F-4E58-8409-DD68-C40B9FD45AE5}"/>
              </a:ext>
            </a:extLst>
          </p:cNvPr>
          <p:cNvSpPr/>
          <p:nvPr/>
        </p:nvSpPr>
        <p:spPr>
          <a:xfrm flipV="1">
            <a:off x="1239864" y="2659272"/>
            <a:ext cx="3583268" cy="934904"/>
          </a:xfrm>
          <a:prstGeom prst="wedgeRoundRectCallout">
            <a:avLst>
              <a:gd name="adj1" fmla="val 55034"/>
              <a:gd name="adj2" fmla="val -33937"/>
              <a:gd name="adj3" fmla="val 1666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545B3B18-5D20-9B16-B3CB-5D63DD922357}"/>
              </a:ext>
            </a:extLst>
          </p:cNvPr>
          <p:cNvSpPr txBox="1"/>
          <p:nvPr/>
        </p:nvSpPr>
        <p:spPr>
          <a:xfrm rot="10800000" flipV="1">
            <a:off x="1421404" y="2793907"/>
            <a:ext cx="3220188" cy="665631"/>
          </a:xfrm>
          <a:prstGeom prst="rect">
            <a:avLst/>
          </a:prstGeom>
          <a:noFill/>
        </p:spPr>
        <p:txBody>
          <a:bodyPr wrap="square" rtlCol="0">
            <a:spAutoFit/>
          </a:bodyPr>
          <a:lstStyle/>
          <a:p>
            <a:pPr>
              <a:lnSpc>
                <a:spcPts val="2320"/>
              </a:lnSpc>
            </a:pPr>
            <a:r>
              <a:rPr kumimoji="1" lang="ja-JP" altLang="en-US" sz="1600" b="1">
                <a:latin typeface="Yu Gothic" panose="020B0400000000000000" pitchFamily="34" charset="-128"/>
                <a:ea typeface="Yu Gothic" panose="020B0400000000000000" pitchFamily="34" charset="-128"/>
              </a:rPr>
              <a:t>コンパイルも実行もできたけど</a:t>
            </a:r>
            <a:r>
              <a:rPr kumimoji="1" lang="en-US" altLang="ja-JP" sz="1600" b="1" dirty="0">
                <a:latin typeface="Yu Gothic" panose="020B0400000000000000" pitchFamily="34" charset="-128"/>
                <a:ea typeface="Yu Gothic" panose="020B0400000000000000" pitchFamily="34" charset="-128"/>
              </a:rPr>
              <a:t>,  </a:t>
            </a:r>
          </a:p>
          <a:p>
            <a:pPr>
              <a:lnSpc>
                <a:spcPts val="2320"/>
              </a:lnSpc>
            </a:pPr>
            <a:r>
              <a:rPr kumimoji="1" lang="ja-JP" altLang="en-US" sz="1600" b="1">
                <a:latin typeface="Yu Gothic" panose="020B0400000000000000" pitchFamily="34" charset="-128"/>
                <a:ea typeface="Yu Gothic" panose="020B0400000000000000" pitchFamily="34" charset="-128"/>
              </a:rPr>
              <a:t>思った結果と違う</a:t>
            </a:r>
            <a:r>
              <a:rPr lang="en-US" altLang="ja-JP" sz="1600" b="1" dirty="0">
                <a:latin typeface="Yu Gothic" panose="020B0400000000000000" pitchFamily="34" charset="-128"/>
                <a:ea typeface="Yu Gothic" panose="020B0400000000000000" pitchFamily="34" charset="-128"/>
              </a:rPr>
              <a:t>, , ,</a:t>
            </a:r>
            <a:endParaRPr kumimoji="1" lang="ja-JP" altLang="en-US" sz="1600" b="1">
              <a:latin typeface="Yu Gothic" panose="020B0400000000000000" pitchFamily="34" charset="-128"/>
              <a:ea typeface="Yu Gothic" panose="020B0400000000000000" pitchFamily="34" charset="-128"/>
            </a:endParaRPr>
          </a:p>
        </p:txBody>
      </p:sp>
      <p:sp>
        <p:nvSpPr>
          <p:cNvPr id="39" name="正方形/長方形 38">
            <a:extLst>
              <a:ext uri="{FF2B5EF4-FFF2-40B4-BE49-F238E27FC236}">
                <a16:creationId xmlns:a16="http://schemas.microsoft.com/office/drawing/2014/main" id="{69D5640D-8513-3CA3-D2BE-3F5392ADE58B}"/>
              </a:ext>
            </a:extLst>
          </p:cNvPr>
          <p:cNvSpPr/>
          <p:nvPr/>
        </p:nvSpPr>
        <p:spPr>
          <a:xfrm>
            <a:off x="578469" y="4750904"/>
            <a:ext cx="11035049" cy="1230537"/>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a:extLst>
              <a:ext uri="{FF2B5EF4-FFF2-40B4-BE49-F238E27FC236}">
                <a16:creationId xmlns:a16="http://schemas.microsoft.com/office/drawing/2014/main" id="{4A1A5552-1A1A-D98E-404C-6F0C14CEC5B3}"/>
              </a:ext>
            </a:extLst>
          </p:cNvPr>
          <p:cNvPicPr>
            <a:picLocks noChangeAspect="1"/>
          </p:cNvPicPr>
          <p:nvPr/>
        </p:nvPicPr>
        <p:blipFill rotWithShape="1">
          <a:blip r:embed="rId3"/>
          <a:srcRect l="8210" t="13987" r="12612" b="7772"/>
          <a:stretch/>
        </p:blipFill>
        <p:spPr>
          <a:xfrm>
            <a:off x="5140579" y="3032446"/>
            <a:ext cx="1910841" cy="1343549"/>
          </a:xfrm>
          <a:prstGeom prst="rect">
            <a:avLst/>
          </a:prstGeom>
        </p:spPr>
      </p:pic>
      <p:sp>
        <p:nvSpPr>
          <p:cNvPr id="11" name="コンテンツ プレースホルダー 2">
            <a:extLst>
              <a:ext uri="{FF2B5EF4-FFF2-40B4-BE49-F238E27FC236}">
                <a16:creationId xmlns:a16="http://schemas.microsoft.com/office/drawing/2014/main" id="{9850AE4B-E830-EA79-B24F-27141C3E4A38}"/>
              </a:ext>
            </a:extLst>
          </p:cNvPr>
          <p:cNvSpPr txBox="1">
            <a:spLocks/>
          </p:cNvSpPr>
          <p:nvPr/>
        </p:nvSpPr>
        <p:spPr>
          <a:xfrm>
            <a:off x="578469" y="1588107"/>
            <a:ext cx="11035049" cy="43933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3200"/>
              </a:lnSpc>
            </a:pPr>
            <a:r>
              <a:rPr lang="ja-JP" altLang="en-US" b="1">
                <a:latin typeface="Yu Gothic" panose="020B0400000000000000" pitchFamily="34" charset="-128"/>
                <a:ea typeface="Yu Gothic" panose="020B0400000000000000" pitchFamily="34" charset="-128"/>
              </a:rPr>
              <a:t>論理エラーは</a:t>
            </a:r>
            <a:r>
              <a:rPr lang="en-US" altLang="ja-JP" b="1" dirty="0">
                <a:latin typeface="Yu Gothic" panose="020B0400000000000000" pitchFamily="34" charset="-128"/>
                <a:ea typeface="Yu Gothic" panose="020B0400000000000000" pitchFamily="34" charset="-128"/>
              </a:rPr>
              <a:t>, </a:t>
            </a:r>
            <a:r>
              <a:rPr lang="ja-JP" altLang="en-US" b="1">
                <a:latin typeface="Yu Gothic" panose="020B0400000000000000" pitchFamily="34" charset="-128"/>
                <a:ea typeface="Yu Gothic" panose="020B0400000000000000" pitchFamily="34" charset="-128"/>
              </a:rPr>
              <a:t>自身で原因を探して修正を行うことが必要</a:t>
            </a:r>
            <a:r>
              <a:rPr lang="en-US" altLang="ja-JP" b="1" dirty="0">
                <a:latin typeface="Yu Gothic" panose="020B0400000000000000" pitchFamily="34" charset="-128"/>
                <a:ea typeface="Yu Gothic" panose="020B0400000000000000" pitchFamily="34" charset="-128"/>
              </a:rPr>
              <a:t> </a:t>
            </a:r>
          </a:p>
          <a:p>
            <a:pPr>
              <a:lnSpc>
                <a:spcPts val="3200"/>
              </a:lnSpc>
            </a:pPr>
            <a:endParaRPr lang="ja-JP" altLang="en-US">
              <a:solidFill>
                <a:srgbClr val="629299"/>
              </a:solidFill>
              <a:latin typeface="Yu Gothic" panose="020B0400000000000000" pitchFamily="34" charset="-128"/>
              <a:ea typeface="Yu Gothic" panose="020B0400000000000000" pitchFamily="34" charset="-128"/>
            </a:endParaRPr>
          </a:p>
        </p:txBody>
      </p:sp>
      <p:sp>
        <p:nvSpPr>
          <p:cNvPr id="16" name="角丸四角形吹き出し 15">
            <a:extLst>
              <a:ext uri="{FF2B5EF4-FFF2-40B4-BE49-F238E27FC236}">
                <a16:creationId xmlns:a16="http://schemas.microsoft.com/office/drawing/2014/main" id="{2A476E5D-996E-7D3D-A67C-59C3C150FC4D}"/>
              </a:ext>
            </a:extLst>
          </p:cNvPr>
          <p:cNvSpPr/>
          <p:nvPr/>
        </p:nvSpPr>
        <p:spPr>
          <a:xfrm flipV="1">
            <a:off x="7368868" y="2741858"/>
            <a:ext cx="3583268" cy="769729"/>
          </a:xfrm>
          <a:prstGeom prst="wedgeRoundRectCallout">
            <a:avLst>
              <a:gd name="adj1" fmla="val -57602"/>
              <a:gd name="adj2" fmla="val -29440"/>
              <a:gd name="adj3" fmla="val 1666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日付プレースホルダー 4">
            <a:extLst>
              <a:ext uri="{FF2B5EF4-FFF2-40B4-BE49-F238E27FC236}">
                <a16:creationId xmlns:a16="http://schemas.microsoft.com/office/drawing/2014/main" id="{8FCC2E31-DC36-F3BA-D929-C0718DE6ADBD}"/>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2024/02/12</a:t>
            </a:r>
          </a:p>
        </p:txBody>
      </p:sp>
      <p:sp>
        <p:nvSpPr>
          <p:cNvPr id="7" name="スライド番号プレースホルダー 5">
            <a:extLst>
              <a:ext uri="{FF2B5EF4-FFF2-40B4-BE49-F238E27FC236}">
                <a16:creationId xmlns:a16="http://schemas.microsoft.com/office/drawing/2014/main" id="{4E87C7EE-6BE4-3378-B888-07E0119D8E8E}"/>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3</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9" name="フッター プレースホルダー 6">
            <a:extLst>
              <a:ext uri="{FF2B5EF4-FFF2-40B4-BE49-F238E27FC236}">
                <a16:creationId xmlns:a16="http://schemas.microsoft.com/office/drawing/2014/main" id="{815A5D5B-CA8E-B28A-4291-9102790A6079}"/>
              </a:ext>
            </a:extLst>
          </p:cNvPr>
          <p:cNvSpPr>
            <a:spLocks noGrp="1"/>
          </p:cNvSpPr>
          <p:nvPr>
            <p:ph type="ftr" sz="quarter" idx="11"/>
          </p:nvPr>
        </p:nvSpPr>
        <p:spPr>
          <a:xfrm>
            <a:off x="3807877" y="6356350"/>
            <a:ext cx="4576242" cy="376525"/>
          </a:xfrm>
        </p:spPr>
        <p:txBody>
          <a:bodyPr/>
          <a:lstStyle/>
          <a:p>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東京学芸大学　</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卒業論文</a:t>
            </a:r>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発表会</a:t>
            </a:r>
          </a:p>
        </p:txBody>
      </p:sp>
      <p:sp>
        <p:nvSpPr>
          <p:cNvPr id="5" name="テキスト ボックス 4">
            <a:extLst>
              <a:ext uri="{FF2B5EF4-FFF2-40B4-BE49-F238E27FC236}">
                <a16:creationId xmlns:a16="http://schemas.microsoft.com/office/drawing/2014/main" id="{C9BCF49F-812C-AE4C-B3D5-0E6A82F0289A}"/>
              </a:ext>
            </a:extLst>
          </p:cNvPr>
          <p:cNvSpPr txBox="1"/>
          <p:nvPr/>
        </p:nvSpPr>
        <p:spPr>
          <a:xfrm rot="10800000" flipV="1">
            <a:off x="7593608" y="2941383"/>
            <a:ext cx="3220188" cy="370679"/>
          </a:xfrm>
          <a:prstGeom prst="rect">
            <a:avLst/>
          </a:prstGeom>
          <a:noFill/>
        </p:spPr>
        <p:txBody>
          <a:bodyPr wrap="square" rtlCol="0">
            <a:spAutoFit/>
          </a:bodyPr>
          <a:lstStyle/>
          <a:p>
            <a:pPr>
              <a:lnSpc>
                <a:spcPts val="2320"/>
              </a:lnSpc>
            </a:pPr>
            <a:r>
              <a:rPr lang="ja-JP" altLang="en-US" sz="1600" b="1">
                <a:latin typeface="Yu Gothic" panose="020B0400000000000000" pitchFamily="34" charset="-128"/>
                <a:ea typeface="Yu Gothic" panose="020B0400000000000000" pitchFamily="34" charset="-128"/>
              </a:rPr>
              <a:t>どこを直せばいいのだろう</a:t>
            </a:r>
            <a:r>
              <a:rPr lang="en-US" altLang="ja-JP" sz="1600" b="1" dirty="0">
                <a:latin typeface="Yu Gothic" panose="020B0400000000000000" pitchFamily="34" charset="-128"/>
                <a:ea typeface="Yu Gothic" panose="020B0400000000000000" pitchFamily="34" charset="-128"/>
              </a:rPr>
              <a:t>, , ,?</a:t>
            </a:r>
            <a:endParaRPr kumimoji="1" lang="ja-JP" altLang="en-US" sz="1600" b="1">
              <a:latin typeface="Yu Gothic" panose="020B0400000000000000" pitchFamily="34" charset="-128"/>
              <a:ea typeface="Yu Gothic" panose="020B0400000000000000" pitchFamily="34" charset="-128"/>
            </a:endParaRPr>
          </a:p>
        </p:txBody>
      </p:sp>
      <p:grpSp>
        <p:nvGrpSpPr>
          <p:cNvPr id="12" name="グループ化 11">
            <a:extLst>
              <a:ext uri="{FF2B5EF4-FFF2-40B4-BE49-F238E27FC236}">
                <a16:creationId xmlns:a16="http://schemas.microsoft.com/office/drawing/2014/main" id="{2FB03517-89F0-8E15-7276-5885A26291CE}"/>
              </a:ext>
            </a:extLst>
          </p:cNvPr>
          <p:cNvGrpSpPr/>
          <p:nvPr/>
        </p:nvGrpSpPr>
        <p:grpSpPr>
          <a:xfrm>
            <a:off x="451556" y="163454"/>
            <a:ext cx="3217919" cy="276236"/>
            <a:chOff x="1047553" y="1885269"/>
            <a:chExt cx="2345100" cy="241705"/>
          </a:xfrm>
        </p:grpSpPr>
        <p:sp>
          <p:nvSpPr>
            <p:cNvPr id="13" name="フリーフォーム 12">
              <a:extLst>
                <a:ext uri="{FF2B5EF4-FFF2-40B4-BE49-F238E27FC236}">
                  <a16:creationId xmlns:a16="http://schemas.microsoft.com/office/drawing/2014/main" id="{5726BC0B-01CF-14FD-F079-03FA5102A698}"/>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chemeClr val="bg2">
                <a:lumMod val="90000"/>
              </a:scheme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14" name="フリーフォーム 13">
              <a:extLst>
                <a:ext uri="{FF2B5EF4-FFF2-40B4-BE49-F238E27FC236}">
                  <a16:creationId xmlns:a16="http://schemas.microsoft.com/office/drawing/2014/main" id="{6CE8FD99-1BF3-7759-05F6-A3C687FE5BE6}"/>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17" name="フリーフォーム 16">
            <a:extLst>
              <a:ext uri="{FF2B5EF4-FFF2-40B4-BE49-F238E27FC236}">
                <a16:creationId xmlns:a16="http://schemas.microsoft.com/office/drawing/2014/main" id="{E319C467-448F-7C82-5C0F-E97BA99018B1}"/>
              </a:ext>
            </a:extLst>
          </p:cNvPr>
          <p:cNvSpPr/>
          <p:nvPr/>
        </p:nvSpPr>
        <p:spPr>
          <a:xfrm>
            <a:off x="3483538"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実験</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22" name="フリーフォーム 21">
            <a:extLst>
              <a:ext uri="{FF2B5EF4-FFF2-40B4-BE49-F238E27FC236}">
                <a16:creationId xmlns:a16="http://schemas.microsoft.com/office/drawing/2014/main" id="{0ADF4053-166C-50F2-5F4C-E36643A1BED9}"/>
              </a:ext>
            </a:extLst>
          </p:cNvPr>
          <p:cNvSpPr/>
          <p:nvPr/>
        </p:nvSpPr>
        <p:spPr>
          <a:xfrm>
            <a:off x="4992924"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170035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0" y="0"/>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1-2. </a:t>
            </a:r>
            <a:r>
              <a:rPr lang="ja-JP" altLang="en-US" sz="2800" b="1">
                <a:solidFill>
                  <a:schemeClr val="bg1"/>
                </a:solidFill>
                <a:latin typeface="Yu Gothic" panose="020B0400000000000000" pitchFamily="34" charset="-128"/>
                <a:ea typeface="Yu Gothic" panose="020B0400000000000000" pitchFamily="34" charset="-128"/>
              </a:rPr>
              <a:t>プログラミング演習授業に必要な支援</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9" name="正方形/長方形 38">
            <a:extLst>
              <a:ext uri="{FF2B5EF4-FFF2-40B4-BE49-F238E27FC236}">
                <a16:creationId xmlns:a16="http://schemas.microsoft.com/office/drawing/2014/main" id="{69D5640D-8513-3CA3-D2BE-3F5392ADE58B}"/>
              </a:ext>
            </a:extLst>
          </p:cNvPr>
          <p:cNvSpPr/>
          <p:nvPr/>
        </p:nvSpPr>
        <p:spPr>
          <a:xfrm>
            <a:off x="578470" y="4750904"/>
            <a:ext cx="11035048" cy="1230537"/>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9850AE4B-E830-EA79-B24F-27141C3E4A38}"/>
              </a:ext>
            </a:extLst>
          </p:cNvPr>
          <p:cNvSpPr txBox="1">
            <a:spLocks/>
          </p:cNvSpPr>
          <p:nvPr/>
        </p:nvSpPr>
        <p:spPr>
          <a:xfrm>
            <a:off x="578469" y="1588107"/>
            <a:ext cx="11035049" cy="43933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3200"/>
              </a:lnSpc>
            </a:pPr>
            <a:endParaRPr lang="ja-JP" altLang="en-US" sz="2000">
              <a:solidFill>
                <a:srgbClr val="629299"/>
              </a:solidFill>
              <a:latin typeface="Yu Gothic" panose="020B0400000000000000" pitchFamily="34" charset="-128"/>
              <a:ea typeface="Yu Gothic" panose="020B0400000000000000" pitchFamily="34" charset="-128"/>
            </a:endParaRPr>
          </a:p>
        </p:txBody>
      </p:sp>
      <p:sp>
        <p:nvSpPr>
          <p:cNvPr id="7" name="スライド番号プレースホルダー 5">
            <a:extLst>
              <a:ext uri="{FF2B5EF4-FFF2-40B4-BE49-F238E27FC236}">
                <a16:creationId xmlns:a16="http://schemas.microsoft.com/office/drawing/2014/main" id="{4E87C7EE-6BE4-3378-B888-07E0119D8E8E}"/>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4</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9" name="フッター プレースホルダー 6">
            <a:extLst>
              <a:ext uri="{FF2B5EF4-FFF2-40B4-BE49-F238E27FC236}">
                <a16:creationId xmlns:a16="http://schemas.microsoft.com/office/drawing/2014/main" id="{815A5D5B-CA8E-B28A-4291-9102790A6079}"/>
              </a:ext>
            </a:extLst>
          </p:cNvPr>
          <p:cNvSpPr>
            <a:spLocks noGrp="1"/>
          </p:cNvSpPr>
          <p:nvPr>
            <p:ph type="ftr" sz="quarter" idx="11"/>
          </p:nvPr>
        </p:nvSpPr>
        <p:spPr>
          <a:xfrm>
            <a:off x="3807877" y="6356350"/>
            <a:ext cx="4576242" cy="376525"/>
          </a:xfrm>
        </p:spPr>
        <p:txBody>
          <a:bodyPr/>
          <a:lstStyle/>
          <a:p>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東京学芸大学　</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卒業論文</a:t>
            </a:r>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発表会</a:t>
            </a:r>
          </a:p>
        </p:txBody>
      </p:sp>
      <p:sp>
        <p:nvSpPr>
          <p:cNvPr id="3" name="コンテンツ プレースホルダー 2">
            <a:extLst>
              <a:ext uri="{FF2B5EF4-FFF2-40B4-BE49-F238E27FC236}">
                <a16:creationId xmlns:a16="http://schemas.microsoft.com/office/drawing/2014/main" id="{CD80CCD0-B69D-5E41-B3AC-25AD3B83B4D6}"/>
              </a:ext>
            </a:extLst>
          </p:cNvPr>
          <p:cNvSpPr txBox="1">
            <a:spLocks/>
          </p:cNvSpPr>
          <p:nvPr/>
        </p:nvSpPr>
        <p:spPr>
          <a:xfrm>
            <a:off x="578469" y="4962956"/>
            <a:ext cx="11035049" cy="100055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b="1">
                <a:latin typeface="Yu Gothic" panose="020B0400000000000000" pitchFamily="34" charset="-128"/>
                <a:ea typeface="Yu Gothic" panose="020B0400000000000000" pitchFamily="34" charset="-128"/>
              </a:rPr>
              <a:t>論理エラーを推定する際に</a:t>
            </a:r>
            <a:r>
              <a:rPr lang="en-US" altLang="ja-JP" b="1" dirty="0">
                <a:latin typeface="Yu Gothic" panose="020B0400000000000000" pitchFamily="34" charset="-128"/>
                <a:ea typeface="Yu Gothic" panose="020B0400000000000000" pitchFamily="34" charset="-128"/>
              </a:rPr>
              <a:t>, </a:t>
            </a:r>
          </a:p>
          <a:p>
            <a:pPr>
              <a:lnSpc>
                <a:spcPts val="2500"/>
              </a:lnSpc>
            </a:pPr>
            <a:r>
              <a:rPr lang="ja-JP" altLang="en-US" b="1">
                <a:solidFill>
                  <a:srgbClr val="629299"/>
                </a:solidFill>
                <a:latin typeface="Yu Gothic" panose="020B0400000000000000" pitchFamily="34" charset="-128"/>
                <a:ea typeface="Yu Gothic" panose="020B0400000000000000" pitchFamily="34" charset="-128"/>
              </a:rPr>
              <a:t>学習者ごとに異なる解法を考慮した上で</a:t>
            </a:r>
            <a:r>
              <a:rPr lang="en-US" altLang="ja-JP" b="1" dirty="0">
                <a:latin typeface="Yu Gothic" panose="020B0400000000000000" pitchFamily="34" charset="-128"/>
                <a:ea typeface="Yu Gothic" panose="020B0400000000000000" pitchFamily="34" charset="-128"/>
              </a:rPr>
              <a:t> </a:t>
            </a:r>
            <a:r>
              <a:rPr lang="ja-JP" altLang="en-US" b="1">
                <a:latin typeface="Yu Gothic" panose="020B0400000000000000" pitchFamily="34" charset="-128"/>
                <a:ea typeface="Yu Gothic" panose="020B0400000000000000" pitchFamily="34" charset="-128"/>
              </a:rPr>
              <a:t>支援を行うことが必要</a:t>
            </a:r>
            <a:r>
              <a:rPr lang="en-US" altLang="ja-JP" b="1" dirty="0">
                <a:latin typeface="Yu Gothic" panose="020B0400000000000000" pitchFamily="34" charset="-128"/>
                <a:ea typeface="Yu Gothic" panose="020B0400000000000000" pitchFamily="34" charset="-128"/>
              </a:rPr>
              <a:t> </a:t>
            </a:r>
          </a:p>
        </p:txBody>
      </p:sp>
      <p:pic>
        <p:nvPicPr>
          <p:cNvPr id="5" name="図 4">
            <a:extLst>
              <a:ext uri="{FF2B5EF4-FFF2-40B4-BE49-F238E27FC236}">
                <a16:creationId xmlns:a16="http://schemas.microsoft.com/office/drawing/2014/main" id="{80A662C1-084A-D237-0E33-B904E3C0CF9F}"/>
              </a:ext>
            </a:extLst>
          </p:cNvPr>
          <p:cNvPicPr>
            <a:picLocks noChangeAspect="1"/>
          </p:cNvPicPr>
          <p:nvPr/>
        </p:nvPicPr>
        <p:blipFill>
          <a:blip r:embed="rId3"/>
          <a:stretch>
            <a:fillRect/>
          </a:stretch>
        </p:blipFill>
        <p:spPr>
          <a:xfrm>
            <a:off x="4641723" y="2219789"/>
            <a:ext cx="6151896" cy="2270756"/>
          </a:xfrm>
          <a:prstGeom prst="rect">
            <a:avLst/>
          </a:prstGeom>
        </p:spPr>
      </p:pic>
      <p:pic>
        <p:nvPicPr>
          <p:cNvPr id="10" name="図 9">
            <a:extLst>
              <a:ext uri="{FF2B5EF4-FFF2-40B4-BE49-F238E27FC236}">
                <a16:creationId xmlns:a16="http://schemas.microsoft.com/office/drawing/2014/main" id="{7EA804B0-9129-83D1-A610-82D1E7851B2F}"/>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2172" b="90573" l="15596" r="87156">
                        <a14:foregroundMark x1="23050" y1="73628" x2="44954" y2="67064"/>
                        <a14:foregroundMark x1="29128" y1="84010" x2="41972" y2="71480"/>
                        <a14:foregroundMark x1="21560" y1="80191" x2="48050" y2="75537"/>
                        <a14:foregroundMark x1="26720" y1="79594" x2="34748" y2="65513"/>
                        <a14:foregroundMark x1="35665" y1="78640" x2="35665" y2="78640"/>
                        <a14:foregroundMark x1="32683" y1="76850" x2="32683" y2="76850"/>
                        <a14:foregroundMark x1="36239" y1="74582" x2="26950" y2="74940"/>
                        <a14:foregroundMark x1="30849" y1="90573" x2="23624" y2="85800"/>
                        <a14:foregroundMark x1="50688" y1="24940" x2="64335" y2="27804"/>
                        <a14:foregroundMark x1="64335" y1="27804" x2="70528" y2="31742"/>
                        <a14:foregroundMark x1="56995" y1="13007" x2="68463" y2="28640"/>
                        <a14:foregroundMark x1="55505" y1="12411" x2="67775" y2="23031"/>
                        <a14:foregroundMark x1="55161" y1="17422" x2="67546" y2="21122"/>
                        <a14:foregroundMark x1="52523" y1="19570" x2="61239" y2="24344"/>
                        <a14:foregroundMark x1="59748" y1="12172" x2="60321" y2="17780"/>
                        <a14:foregroundMark x1="35436" y1="68616" x2="35092" y2="74582"/>
                        <a14:foregroundMark x1="44954" y1="69928" x2="42202" y2="78640"/>
                        <a14:foregroundMark x1="42202" y1="78640" x2="41972" y2="78998"/>
                        <a14:foregroundMark x1="31537" y1="70286" x2="42317" y2="70883"/>
                        <a14:foregroundMark x1="41972" y1="70525" x2="31537" y2="76611"/>
                        <a14:foregroundMark x1="31537" y1="76611" x2="22018" y2="75298"/>
                        <a14:foregroundMark x1="22018" y1="75298" x2="32569" y2="79356"/>
                        <a14:foregroundMark x1="32569" y1="79356" x2="36009" y2="85561"/>
                        <a14:foregroundMark x1="41972" y1="74940" x2="33028" y2="71957"/>
                        <a14:foregroundMark x1="33028" y1="71957" x2="23165" y2="75179"/>
                        <a14:foregroundMark x1="23165" y1="75179" x2="15596" y2="74582"/>
                        <a14:backgroundMark x1="46232" y1="70351" x2="53096" y2="67422"/>
                        <a14:backgroundMark x1="23035" y1="73234" x2="22821" y2="73031"/>
                        <a14:backgroundMark x1="23050" y1="72673" x2="23573" y2="72621"/>
                        <a14:backgroundMark x1="55767" y1="15245" x2="55715" y2="16678"/>
                      </a14:backgroundRemoval>
                    </a14:imgEffect>
                  </a14:imgLayer>
                </a14:imgProps>
              </a:ext>
            </a:extLst>
          </a:blip>
          <a:srcRect l="9920" t="4082" r="4193" b="5285"/>
          <a:stretch/>
        </p:blipFill>
        <p:spPr>
          <a:xfrm>
            <a:off x="1520698" y="2661728"/>
            <a:ext cx="425737" cy="431749"/>
          </a:xfrm>
          <a:prstGeom prst="rect">
            <a:avLst/>
          </a:prstGeom>
        </p:spPr>
      </p:pic>
      <p:pic>
        <p:nvPicPr>
          <p:cNvPr id="12" name="図 11">
            <a:extLst>
              <a:ext uri="{FF2B5EF4-FFF2-40B4-BE49-F238E27FC236}">
                <a16:creationId xmlns:a16="http://schemas.microsoft.com/office/drawing/2014/main" id="{5DB1ACA9-3DB0-3299-BF29-BA5FF5A1279F}"/>
              </a:ext>
            </a:extLst>
          </p:cNvPr>
          <p:cNvPicPr>
            <a:picLocks noChangeAspect="1"/>
          </p:cNvPicPr>
          <p:nvPr/>
        </p:nvPicPr>
        <p:blipFill>
          <a:blip r:embed="rId6"/>
          <a:stretch>
            <a:fillRect/>
          </a:stretch>
        </p:blipFill>
        <p:spPr>
          <a:xfrm>
            <a:off x="1987224" y="2771173"/>
            <a:ext cx="1189575" cy="1660770"/>
          </a:xfrm>
          <a:prstGeom prst="rect">
            <a:avLst/>
          </a:prstGeom>
        </p:spPr>
      </p:pic>
      <p:sp>
        <p:nvSpPr>
          <p:cNvPr id="13" name="円弧 12">
            <a:extLst>
              <a:ext uri="{FF2B5EF4-FFF2-40B4-BE49-F238E27FC236}">
                <a16:creationId xmlns:a16="http://schemas.microsoft.com/office/drawing/2014/main" id="{75D445E8-4725-0E0A-5738-F83E7EC92E08}"/>
              </a:ext>
            </a:extLst>
          </p:cNvPr>
          <p:cNvSpPr/>
          <p:nvPr/>
        </p:nvSpPr>
        <p:spPr>
          <a:xfrm>
            <a:off x="2964019" y="2053794"/>
            <a:ext cx="2505448" cy="1037497"/>
          </a:xfrm>
          <a:prstGeom prst="arc">
            <a:avLst>
              <a:gd name="adj1" fmla="val 11085517"/>
              <a:gd name="adj2" fmla="val 20643793"/>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FC5FB08A-137E-B2EA-D284-5F2E52CF2CA9}"/>
              </a:ext>
            </a:extLst>
          </p:cNvPr>
          <p:cNvSpPr/>
          <p:nvPr/>
        </p:nvSpPr>
        <p:spPr>
          <a:xfrm>
            <a:off x="2997883" y="1844880"/>
            <a:ext cx="4097183" cy="1339884"/>
          </a:xfrm>
          <a:prstGeom prst="arc">
            <a:avLst>
              <a:gd name="adj1" fmla="val 10852346"/>
              <a:gd name="adj2" fmla="val 21189105"/>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円弧 21">
            <a:extLst>
              <a:ext uri="{FF2B5EF4-FFF2-40B4-BE49-F238E27FC236}">
                <a16:creationId xmlns:a16="http://schemas.microsoft.com/office/drawing/2014/main" id="{40FC7FCF-6CE1-E3B2-A400-DBF96F5A527A}"/>
              </a:ext>
            </a:extLst>
          </p:cNvPr>
          <p:cNvSpPr/>
          <p:nvPr/>
        </p:nvSpPr>
        <p:spPr>
          <a:xfrm>
            <a:off x="2997883" y="1729449"/>
            <a:ext cx="6230098" cy="1489691"/>
          </a:xfrm>
          <a:prstGeom prst="arc">
            <a:avLst>
              <a:gd name="adj1" fmla="val 10789358"/>
              <a:gd name="adj2" fmla="val 21396183"/>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日付プレースホルダー 4">
            <a:extLst>
              <a:ext uri="{FF2B5EF4-FFF2-40B4-BE49-F238E27FC236}">
                <a16:creationId xmlns:a16="http://schemas.microsoft.com/office/drawing/2014/main" id="{3B51DC10-DBA6-F0D4-CD79-11B98EE762DB}"/>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2024/02/12</a:t>
            </a:r>
          </a:p>
        </p:txBody>
      </p:sp>
      <p:grpSp>
        <p:nvGrpSpPr>
          <p:cNvPr id="25" name="グループ化 24">
            <a:extLst>
              <a:ext uri="{FF2B5EF4-FFF2-40B4-BE49-F238E27FC236}">
                <a16:creationId xmlns:a16="http://schemas.microsoft.com/office/drawing/2014/main" id="{D7401DD9-C656-7AE0-DFAD-410E3AA889D7}"/>
              </a:ext>
            </a:extLst>
          </p:cNvPr>
          <p:cNvGrpSpPr/>
          <p:nvPr/>
        </p:nvGrpSpPr>
        <p:grpSpPr>
          <a:xfrm>
            <a:off x="451556" y="163454"/>
            <a:ext cx="3217919" cy="276236"/>
            <a:chOff x="1047553" y="1885269"/>
            <a:chExt cx="2345100" cy="241705"/>
          </a:xfrm>
        </p:grpSpPr>
        <p:sp>
          <p:nvSpPr>
            <p:cNvPr id="26" name="フリーフォーム 25">
              <a:extLst>
                <a:ext uri="{FF2B5EF4-FFF2-40B4-BE49-F238E27FC236}">
                  <a16:creationId xmlns:a16="http://schemas.microsoft.com/office/drawing/2014/main" id="{15B2EBE5-6066-46D4-45E4-34CDFC500E95}"/>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27" name="フリーフォーム 26">
              <a:extLst>
                <a:ext uri="{FF2B5EF4-FFF2-40B4-BE49-F238E27FC236}">
                  <a16:creationId xmlns:a16="http://schemas.microsoft.com/office/drawing/2014/main" id="{4EB375A5-9A12-42DB-CCFD-321ED18C5887}"/>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28" name="フリーフォーム 27">
            <a:extLst>
              <a:ext uri="{FF2B5EF4-FFF2-40B4-BE49-F238E27FC236}">
                <a16:creationId xmlns:a16="http://schemas.microsoft.com/office/drawing/2014/main" id="{81C13F01-4B57-087B-29C8-7328BA543341}"/>
              </a:ext>
            </a:extLst>
          </p:cNvPr>
          <p:cNvSpPr/>
          <p:nvPr/>
        </p:nvSpPr>
        <p:spPr>
          <a:xfrm>
            <a:off x="3483538"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実験</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29" name="フリーフォーム 28">
            <a:extLst>
              <a:ext uri="{FF2B5EF4-FFF2-40B4-BE49-F238E27FC236}">
                <a16:creationId xmlns:a16="http://schemas.microsoft.com/office/drawing/2014/main" id="{89B1F1BD-CF9D-05F2-4BF5-2DDC9812C22A}"/>
              </a:ext>
            </a:extLst>
          </p:cNvPr>
          <p:cNvSpPr/>
          <p:nvPr/>
        </p:nvSpPr>
        <p:spPr>
          <a:xfrm>
            <a:off x="4992924"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2707675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0" y="0"/>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1-3. </a:t>
            </a:r>
            <a:r>
              <a:rPr lang="ja-JP" altLang="en-US" sz="2800" b="1">
                <a:solidFill>
                  <a:schemeClr val="bg1"/>
                </a:solidFill>
                <a:latin typeface="Yu Gothic" panose="020B0400000000000000" pitchFamily="34" charset="-128"/>
                <a:ea typeface="Yu Gothic" panose="020B0400000000000000" pitchFamily="34" charset="-128"/>
              </a:rPr>
              <a:t>学習状況推定に関する先行研究</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9" name="正方形/長方形 38">
            <a:extLst>
              <a:ext uri="{FF2B5EF4-FFF2-40B4-BE49-F238E27FC236}">
                <a16:creationId xmlns:a16="http://schemas.microsoft.com/office/drawing/2014/main" id="{69D5640D-8513-3CA3-D2BE-3F5392ADE58B}"/>
              </a:ext>
            </a:extLst>
          </p:cNvPr>
          <p:cNvSpPr/>
          <p:nvPr/>
        </p:nvSpPr>
        <p:spPr>
          <a:xfrm>
            <a:off x="578470" y="4812582"/>
            <a:ext cx="11035048" cy="842713"/>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9850AE4B-E830-EA79-B24F-27141C3E4A38}"/>
              </a:ext>
            </a:extLst>
          </p:cNvPr>
          <p:cNvSpPr txBox="1">
            <a:spLocks/>
          </p:cNvSpPr>
          <p:nvPr/>
        </p:nvSpPr>
        <p:spPr>
          <a:xfrm>
            <a:off x="578469" y="1588107"/>
            <a:ext cx="11035049" cy="43933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3200"/>
              </a:lnSpc>
            </a:pPr>
            <a:endParaRPr lang="ja-JP" altLang="en-US" sz="2000">
              <a:solidFill>
                <a:srgbClr val="629299"/>
              </a:solidFill>
              <a:latin typeface="Yu Gothic" panose="020B0400000000000000" pitchFamily="34" charset="-128"/>
              <a:ea typeface="Yu Gothic" panose="020B0400000000000000" pitchFamily="34" charset="-128"/>
            </a:endParaRPr>
          </a:p>
        </p:txBody>
      </p:sp>
      <p:sp>
        <p:nvSpPr>
          <p:cNvPr id="7" name="スライド番号プレースホルダー 5">
            <a:extLst>
              <a:ext uri="{FF2B5EF4-FFF2-40B4-BE49-F238E27FC236}">
                <a16:creationId xmlns:a16="http://schemas.microsoft.com/office/drawing/2014/main" id="{4E87C7EE-6BE4-3378-B888-07E0119D8E8E}"/>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5</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9" name="フッター プレースホルダー 6">
            <a:extLst>
              <a:ext uri="{FF2B5EF4-FFF2-40B4-BE49-F238E27FC236}">
                <a16:creationId xmlns:a16="http://schemas.microsoft.com/office/drawing/2014/main" id="{815A5D5B-CA8E-B28A-4291-9102790A6079}"/>
              </a:ext>
            </a:extLst>
          </p:cNvPr>
          <p:cNvSpPr>
            <a:spLocks noGrp="1"/>
          </p:cNvSpPr>
          <p:nvPr>
            <p:ph type="ftr" sz="quarter" idx="11"/>
          </p:nvPr>
        </p:nvSpPr>
        <p:spPr>
          <a:xfrm>
            <a:off x="3807877" y="6356350"/>
            <a:ext cx="4576242" cy="376525"/>
          </a:xfrm>
        </p:spPr>
        <p:txBody>
          <a:bodyPr/>
          <a:lstStyle/>
          <a:p>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東京学芸大学　</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卒業論文</a:t>
            </a:r>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発表会</a:t>
            </a:r>
          </a:p>
        </p:txBody>
      </p:sp>
      <p:sp>
        <p:nvSpPr>
          <p:cNvPr id="3" name="コンテンツ プレースホルダー 2">
            <a:extLst>
              <a:ext uri="{FF2B5EF4-FFF2-40B4-BE49-F238E27FC236}">
                <a16:creationId xmlns:a16="http://schemas.microsoft.com/office/drawing/2014/main" id="{CD80CCD0-B69D-5E41-B3AC-25AD3B83B4D6}"/>
              </a:ext>
            </a:extLst>
          </p:cNvPr>
          <p:cNvSpPr txBox="1">
            <a:spLocks/>
          </p:cNvSpPr>
          <p:nvPr/>
        </p:nvSpPr>
        <p:spPr>
          <a:xfrm>
            <a:off x="578469" y="5054569"/>
            <a:ext cx="11035049" cy="6973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b="1">
                <a:solidFill>
                  <a:srgbClr val="629299"/>
                </a:solidFill>
                <a:latin typeface="Yu Gothic" panose="020B0400000000000000" pitchFamily="34" charset="-128"/>
                <a:ea typeface="Yu Gothic" panose="020B0400000000000000" pitchFamily="34" charset="-128"/>
              </a:rPr>
              <a:t>トークンの書き換え情報をもとに推定しているため</a:t>
            </a:r>
            <a:r>
              <a:rPr lang="en-US" altLang="ja-JP" b="1" dirty="0">
                <a:solidFill>
                  <a:srgbClr val="629299"/>
                </a:solidFill>
                <a:latin typeface="Yu Gothic" panose="020B0400000000000000" pitchFamily="34" charset="-128"/>
                <a:ea typeface="Yu Gothic" panose="020B0400000000000000" pitchFamily="34" charset="-128"/>
              </a:rPr>
              <a:t>, </a:t>
            </a:r>
            <a:r>
              <a:rPr lang="ja-JP" altLang="en-US" b="1">
                <a:solidFill>
                  <a:srgbClr val="629299"/>
                </a:solidFill>
                <a:latin typeface="Yu Gothic" panose="020B0400000000000000" pitchFamily="34" charset="-128"/>
                <a:ea typeface="Yu Gothic" panose="020B0400000000000000" pitchFamily="34" charset="-128"/>
              </a:rPr>
              <a:t>学習者の解法は無考慮</a:t>
            </a:r>
            <a:endParaRPr lang="en-US" altLang="ja-JP" b="1" dirty="0">
              <a:latin typeface="Yu Gothic" panose="020B0400000000000000" pitchFamily="34" charset="-128"/>
              <a:ea typeface="Yu Gothic" panose="020B0400000000000000" pitchFamily="34" charset="-128"/>
            </a:endParaRPr>
          </a:p>
        </p:txBody>
      </p:sp>
      <p:sp>
        <p:nvSpPr>
          <p:cNvPr id="8" name="コンテンツ プレースホルダー 2">
            <a:extLst>
              <a:ext uri="{FF2B5EF4-FFF2-40B4-BE49-F238E27FC236}">
                <a16:creationId xmlns:a16="http://schemas.microsoft.com/office/drawing/2014/main" id="{613297CC-2624-5C44-F9BB-E791EE751D3D}"/>
              </a:ext>
            </a:extLst>
          </p:cNvPr>
          <p:cNvSpPr txBox="1">
            <a:spLocks/>
          </p:cNvSpPr>
          <p:nvPr/>
        </p:nvSpPr>
        <p:spPr>
          <a:xfrm>
            <a:off x="451556" y="5758805"/>
            <a:ext cx="11288886" cy="376525"/>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000"/>
              </a:lnSpc>
            </a:pPr>
            <a:r>
              <a:rPr lang="en-US" altLang="ja-JP" sz="1400" b="1" dirty="0">
                <a:latin typeface="Yu Gothic" panose="020B0400000000000000" pitchFamily="34" charset="-128"/>
                <a:ea typeface="Yu Gothic" panose="020B0400000000000000" pitchFamily="34" charset="-128"/>
              </a:rPr>
              <a:t>[1] “</a:t>
            </a:r>
            <a:r>
              <a:rPr lang="ja-JP" altLang="en-US" sz="1400" b="1">
                <a:latin typeface="Yu Gothic" panose="020B0400000000000000" pitchFamily="34" charset="-128"/>
                <a:ea typeface="Yu Gothic" panose="020B0400000000000000" pitchFamily="34" charset="-128"/>
              </a:rPr>
              <a:t>プログラミング演習授業における</a:t>
            </a:r>
            <a:r>
              <a:rPr lang="en-US" altLang="ja-JP" sz="1400" b="1" dirty="0">
                <a:latin typeface="Yu Gothic" panose="020B0400000000000000" pitchFamily="34" charset="-128"/>
                <a:ea typeface="Yu Gothic" panose="020B0400000000000000" pitchFamily="34" charset="-128"/>
              </a:rPr>
              <a:t>AI</a:t>
            </a:r>
            <a:r>
              <a:rPr lang="ja-JP" altLang="en-US" sz="1400" b="1">
                <a:latin typeface="Yu Gothic" panose="020B0400000000000000" pitchFamily="34" charset="-128"/>
                <a:ea typeface="Yu Gothic" panose="020B0400000000000000" pitchFamily="34" charset="-128"/>
              </a:rPr>
              <a:t>手法を用いた学習状況自動推定システム</a:t>
            </a:r>
            <a:r>
              <a:rPr lang="en-US" altLang="ja-JP" sz="1400" b="1" dirty="0">
                <a:latin typeface="Yu Gothic" panose="020B0400000000000000" pitchFamily="34" charset="-128"/>
                <a:ea typeface="Yu Gothic" panose="020B0400000000000000" pitchFamily="34" charset="-128"/>
              </a:rPr>
              <a:t>”, </a:t>
            </a:r>
            <a:r>
              <a:rPr lang="ja-JP" altLang="en-US" sz="1400" b="1">
                <a:latin typeface="Yu Gothic" panose="020B0400000000000000" pitchFamily="34" charset="-128"/>
                <a:ea typeface="Yu Gothic" panose="020B0400000000000000" pitchFamily="34" charset="-128"/>
              </a:rPr>
              <a:t>川口翔大</a:t>
            </a:r>
            <a:r>
              <a:rPr lang="en-US" altLang="ja-JP" sz="1400" b="1" dirty="0">
                <a:latin typeface="Yu Gothic" panose="020B0400000000000000" pitchFamily="34" charset="-128"/>
                <a:ea typeface="Yu Gothic" panose="020B0400000000000000" pitchFamily="34" charset="-128"/>
              </a:rPr>
              <a:t> </a:t>
            </a:r>
            <a:r>
              <a:rPr lang="ja-JP" altLang="en-US" sz="1400" b="1">
                <a:latin typeface="Yu Gothic" panose="020B0400000000000000" pitchFamily="34" charset="-128"/>
                <a:ea typeface="Yu Gothic" panose="020B0400000000000000" pitchFamily="34" charset="-128"/>
              </a:rPr>
              <a:t>他</a:t>
            </a:r>
            <a:r>
              <a:rPr lang="en-US" altLang="ja-JP" sz="1400" b="1" dirty="0">
                <a:latin typeface="Yu Gothic" panose="020B0400000000000000" pitchFamily="34" charset="-128"/>
                <a:ea typeface="Yu Gothic" panose="020B0400000000000000" pitchFamily="34" charset="-128"/>
              </a:rPr>
              <a:t>, </a:t>
            </a:r>
            <a:r>
              <a:rPr lang="ja-JP" altLang="en-US" sz="1400" b="1">
                <a:latin typeface="Yu Gothic" panose="020B0400000000000000" pitchFamily="34" charset="-128"/>
                <a:ea typeface="Yu Gothic" panose="020B0400000000000000" pitchFamily="34" charset="-128"/>
              </a:rPr>
              <a:t>信学技報</a:t>
            </a:r>
            <a:r>
              <a:rPr lang="en-US" altLang="ja-JP" sz="1400" b="1" dirty="0">
                <a:latin typeface="Yu Gothic" panose="020B0400000000000000" pitchFamily="34" charset="-128"/>
                <a:ea typeface="Yu Gothic" panose="020B0400000000000000" pitchFamily="34" charset="-128"/>
              </a:rPr>
              <a:t>, vol .119, no. 468, pp. 141-146, 2020</a:t>
            </a:r>
          </a:p>
        </p:txBody>
      </p:sp>
      <p:sp>
        <p:nvSpPr>
          <p:cNvPr id="15" name="正方形/長方形 14">
            <a:extLst>
              <a:ext uri="{FF2B5EF4-FFF2-40B4-BE49-F238E27FC236}">
                <a16:creationId xmlns:a16="http://schemas.microsoft.com/office/drawing/2014/main" id="{5ED070A9-4FFE-A089-F96C-3CC87D6DEF8C}"/>
              </a:ext>
            </a:extLst>
          </p:cNvPr>
          <p:cNvSpPr/>
          <p:nvPr/>
        </p:nvSpPr>
        <p:spPr>
          <a:xfrm>
            <a:off x="578470" y="1727889"/>
            <a:ext cx="11035048" cy="2619195"/>
          </a:xfrm>
          <a:prstGeom prst="rect">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コンテンツ プレースホルダー 2">
            <a:extLst>
              <a:ext uri="{FF2B5EF4-FFF2-40B4-BE49-F238E27FC236}">
                <a16:creationId xmlns:a16="http://schemas.microsoft.com/office/drawing/2014/main" id="{B2125EA7-4287-8B8C-A1A1-3CFC860C797B}"/>
              </a:ext>
            </a:extLst>
          </p:cNvPr>
          <p:cNvSpPr txBox="1">
            <a:spLocks/>
          </p:cNvSpPr>
          <p:nvPr/>
        </p:nvSpPr>
        <p:spPr>
          <a:xfrm>
            <a:off x="578469" y="2052804"/>
            <a:ext cx="11035049" cy="13917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b="1">
                <a:latin typeface="Yu Gothic" panose="020B0400000000000000" pitchFamily="34" charset="-128"/>
                <a:ea typeface="Yu Gothic" panose="020B0400000000000000" pitchFamily="34" charset="-128"/>
              </a:rPr>
              <a:t>ソースコードの編集履歴に基づいた学習状況推定</a:t>
            </a:r>
            <a:endParaRPr lang="en-US" altLang="ja-JP" b="1" dirty="0">
              <a:latin typeface="Yu Gothic" panose="020B0400000000000000" pitchFamily="34" charset="-128"/>
              <a:ea typeface="Yu Gothic" panose="020B0400000000000000" pitchFamily="34" charset="-128"/>
            </a:endParaRPr>
          </a:p>
        </p:txBody>
      </p:sp>
      <p:sp>
        <p:nvSpPr>
          <p:cNvPr id="17" name="テキスト ボックス 16">
            <a:extLst>
              <a:ext uri="{FF2B5EF4-FFF2-40B4-BE49-F238E27FC236}">
                <a16:creationId xmlns:a16="http://schemas.microsoft.com/office/drawing/2014/main" id="{052A9B13-7711-90CE-DC5A-A2FF396C7135}"/>
              </a:ext>
            </a:extLst>
          </p:cNvPr>
          <p:cNvSpPr txBox="1"/>
          <p:nvPr/>
        </p:nvSpPr>
        <p:spPr>
          <a:xfrm>
            <a:off x="3576714" y="1417991"/>
            <a:ext cx="5038560" cy="523220"/>
          </a:xfrm>
          <a:prstGeom prst="rect">
            <a:avLst/>
          </a:prstGeom>
          <a:solidFill>
            <a:schemeClr val="bg1"/>
          </a:solidFill>
        </p:spPr>
        <p:txBody>
          <a:bodyPr wrap="none" rtlCol="0">
            <a:spAutoFit/>
          </a:bodyPr>
          <a:lstStyle/>
          <a:p>
            <a:pPr algn="ctr"/>
            <a:r>
              <a:rPr lang="en-US" altLang="ja-JP" sz="2800" b="1" dirty="0">
                <a:solidFill>
                  <a:srgbClr val="629299"/>
                </a:solidFill>
                <a:latin typeface="Yu Gothic" panose="020B0400000000000000" pitchFamily="34" charset="-128"/>
                <a:ea typeface="Yu Gothic" panose="020B0400000000000000" pitchFamily="34" charset="-128"/>
              </a:rPr>
              <a:t> </a:t>
            </a:r>
            <a:r>
              <a:rPr lang="ja-JP" altLang="en-US" sz="2800" b="1">
                <a:solidFill>
                  <a:srgbClr val="629299"/>
                </a:solidFill>
                <a:latin typeface="Yu Gothic" panose="020B0400000000000000" pitchFamily="34" charset="-128"/>
                <a:ea typeface="Yu Gothic" panose="020B0400000000000000" pitchFamily="34" charset="-128"/>
              </a:rPr>
              <a:t>川口ほかの研究（</a:t>
            </a:r>
            <a:r>
              <a:rPr lang="en-US" altLang="ja-JP" sz="2800" b="1" dirty="0">
                <a:solidFill>
                  <a:srgbClr val="629299"/>
                </a:solidFill>
                <a:latin typeface="Yu Gothic" panose="020B0400000000000000" pitchFamily="34" charset="-128"/>
                <a:ea typeface="Yu Gothic" panose="020B0400000000000000" pitchFamily="34" charset="-128"/>
              </a:rPr>
              <a:t>2020</a:t>
            </a:r>
            <a:r>
              <a:rPr lang="ja-JP" altLang="en-US" sz="2800" b="1">
                <a:solidFill>
                  <a:srgbClr val="629299"/>
                </a:solidFill>
                <a:latin typeface="Yu Gothic" panose="020B0400000000000000" pitchFamily="34" charset="-128"/>
                <a:ea typeface="Yu Gothic" panose="020B0400000000000000" pitchFamily="34" charset="-128"/>
              </a:rPr>
              <a:t>）</a:t>
            </a:r>
            <a:r>
              <a:rPr lang="en-US" altLang="ja-JP" sz="2800" b="1" dirty="0">
                <a:solidFill>
                  <a:srgbClr val="629299"/>
                </a:solidFill>
                <a:latin typeface="Yu Gothic" panose="020B0400000000000000" pitchFamily="34" charset="-128"/>
                <a:ea typeface="Yu Gothic" panose="020B0400000000000000" pitchFamily="34" charset="-128"/>
              </a:rPr>
              <a:t> [1] </a:t>
            </a:r>
            <a:endParaRPr kumimoji="1" lang="ja-JP" altLang="en-US" sz="2800" b="1">
              <a:solidFill>
                <a:srgbClr val="629299"/>
              </a:solidFill>
              <a:latin typeface="Yu Gothic" panose="020B0400000000000000" pitchFamily="34" charset="-128"/>
              <a:ea typeface="Yu Gothic" panose="020B0400000000000000" pitchFamily="34" charset="-128"/>
            </a:endParaRPr>
          </a:p>
        </p:txBody>
      </p:sp>
      <p:pic>
        <p:nvPicPr>
          <p:cNvPr id="23" name="グラフィックス 22" descr="歯車付きの頭 単色塗りつぶし">
            <a:extLst>
              <a:ext uri="{FF2B5EF4-FFF2-40B4-BE49-F238E27FC236}">
                <a16:creationId xmlns:a16="http://schemas.microsoft.com/office/drawing/2014/main" id="{42107BF2-243D-8429-F9A0-23BF14E563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5674677" y="2902586"/>
            <a:ext cx="842627" cy="826624"/>
          </a:xfrm>
          <a:prstGeom prst="rect">
            <a:avLst/>
          </a:prstGeom>
        </p:spPr>
      </p:pic>
      <p:sp>
        <p:nvSpPr>
          <p:cNvPr id="24" name="右矢印 23">
            <a:extLst>
              <a:ext uri="{FF2B5EF4-FFF2-40B4-BE49-F238E27FC236}">
                <a16:creationId xmlns:a16="http://schemas.microsoft.com/office/drawing/2014/main" id="{72B4CC67-9CBA-1EF7-5F34-BE73AB1AB2CA}"/>
              </a:ext>
            </a:extLst>
          </p:cNvPr>
          <p:cNvSpPr/>
          <p:nvPr/>
        </p:nvSpPr>
        <p:spPr>
          <a:xfrm rot="5400000">
            <a:off x="6007391" y="4348066"/>
            <a:ext cx="177201" cy="420303"/>
          </a:xfrm>
          <a:prstGeom prst="rightArrow">
            <a:avLst>
              <a:gd name="adj1" fmla="val 35849"/>
              <a:gd name="adj2" fmla="val 100000"/>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5B1FA8D1-D5CB-3A91-D672-503C7C050EF2}"/>
              </a:ext>
            </a:extLst>
          </p:cNvPr>
          <p:cNvSpPr txBox="1"/>
          <p:nvPr/>
        </p:nvSpPr>
        <p:spPr>
          <a:xfrm>
            <a:off x="5285511" y="3830316"/>
            <a:ext cx="1620957" cy="338554"/>
          </a:xfrm>
          <a:prstGeom prst="rect">
            <a:avLst/>
          </a:prstGeom>
          <a:solidFill>
            <a:schemeClr val="bg1"/>
          </a:solidFill>
        </p:spPr>
        <p:txBody>
          <a:bodyPr wrap="none" rtlCol="0">
            <a:spAutoFit/>
          </a:bodyPr>
          <a:lstStyle/>
          <a:p>
            <a:pPr algn="ctr"/>
            <a:r>
              <a:rPr kumimoji="1" lang="ja-JP" altLang="en-US" sz="1600" b="1">
                <a:latin typeface="Yu Gothic" panose="020B0400000000000000" pitchFamily="34" charset="-128"/>
                <a:ea typeface="Yu Gothic" panose="020B0400000000000000" pitchFamily="34" charset="-128"/>
              </a:rPr>
              <a:t>機械学習モデル</a:t>
            </a:r>
          </a:p>
        </p:txBody>
      </p:sp>
      <p:pic>
        <p:nvPicPr>
          <p:cNvPr id="26" name="図 25">
            <a:extLst>
              <a:ext uri="{FF2B5EF4-FFF2-40B4-BE49-F238E27FC236}">
                <a16:creationId xmlns:a16="http://schemas.microsoft.com/office/drawing/2014/main" id="{36D08BA8-EE19-553F-CA53-09D79C9DC04E}"/>
              </a:ext>
            </a:extLst>
          </p:cNvPr>
          <p:cNvPicPr>
            <a:picLocks noChangeAspect="1"/>
          </p:cNvPicPr>
          <p:nvPr/>
        </p:nvPicPr>
        <p:blipFill>
          <a:blip r:embed="rId5"/>
          <a:stretch>
            <a:fillRect/>
          </a:stretch>
        </p:blipFill>
        <p:spPr>
          <a:xfrm>
            <a:off x="1330712" y="2917607"/>
            <a:ext cx="983648" cy="824698"/>
          </a:xfrm>
          <a:prstGeom prst="rect">
            <a:avLst/>
          </a:prstGeom>
        </p:spPr>
      </p:pic>
      <p:sp>
        <p:nvSpPr>
          <p:cNvPr id="27" name="テキスト ボックス 26">
            <a:extLst>
              <a:ext uri="{FF2B5EF4-FFF2-40B4-BE49-F238E27FC236}">
                <a16:creationId xmlns:a16="http://schemas.microsoft.com/office/drawing/2014/main" id="{4D6AEBE2-C174-71C2-F4AD-E383F4CC15E0}"/>
              </a:ext>
            </a:extLst>
          </p:cNvPr>
          <p:cNvSpPr txBox="1"/>
          <p:nvPr/>
        </p:nvSpPr>
        <p:spPr>
          <a:xfrm>
            <a:off x="1407197" y="3888818"/>
            <a:ext cx="830677" cy="338554"/>
          </a:xfrm>
          <a:prstGeom prst="rect">
            <a:avLst/>
          </a:prstGeom>
          <a:solidFill>
            <a:schemeClr val="bg1"/>
          </a:solidFill>
        </p:spPr>
        <p:txBody>
          <a:bodyPr wrap="none" rtlCol="0">
            <a:spAutoFit/>
          </a:bodyPr>
          <a:lstStyle/>
          <a:p>
            <a:pPr algn="ctr"/>
            <a:r>
              <a:rPr kumimoji="1" lang="ja-JP" altLang="en-US" sz="1600" b="1">
                <a:latin typeface="Yu Gothic" panose="020B0400000000000000" pitchFamily="34" charset="-128"/>
                <a:ea typeface="Yu Gothic" panose="020B0400000000000000" pitchFamily="34" charset="-128"/>
              </a:rPr>
              <a:t>学習者</a:t>
            </a:r>
          </a:p>
        </p:txBody>
      </p:sp>
      <p:sp>
        <p:nvSpPr>
          <p:cNvPr id="28" name="右矢印 27">
            <a:extLst>
              <a:ext uri="{FF2B5EF4-FFF2-40B4-BE49-F238E27FC236}">
                <a16:creationId xmlns:a16="http://schemas.microsoft.com/office/drawing/2014/main" id="{E84FC760-E828-AEB3-F3D4-FDB8340D4028}"/>
              </a:ext>
            </a:extLst>
          </p:cNvPr>
          <p:cNvSpPr/>
          <p:nvPr/>
        </p:nvSpPr>
        <p:spPr>
          <a:xfrm>
            <a:off x="3807877" y="3171768"/>
            <a:ext cx="404757" cy="388559"/>
          </a:xfrm>
          <a:prstGeom prst="rightArrow">
            <a:avLst>
              <a:gd name="adj1" fmla="val 35849"/>
              <a:gd name="adj2" fmla="val 288192"/>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973E31A8-F819-90C2-5B26-718B15B2AD90}"/>
              </a:ext>
            </a:extLst>
          </p:cNvPr>
          <p:cNvSpPr txBox="1"/>
          <p:nvPr/>
        </p:nvSpPr>
        <p:spPr>
          <a:xfrm>
            <a:off x="2313067" y="2610408"/>
            <a:ext cx="3251211" cy="369332"/>
          </a:xfrm>
          <a:prstGeom prst="rect">
            <a:avLst/>
          </a:prstGeom>
          <a:solidFill>
            <a:srgbClr val="629299"/>
          </a:solidFill>
        </p:spPr>
        <p:txBody>
          <a:bodyPr wrap="none" rtlCol="0">
            <a:spAutoFit/>
          </a:bodyPr>
          <a:lstStyle/>
          <a:p>
            <a:r>
              <a:rPr kumimoji="1" lang="en-US" altLang="ja-JP" b="1" dirty="0">
                <a:solidFill>
                  <a:srgbClr val="EFCE7B"/>
                </a:solidFill>
                <a:latin typeface="Yu Gothic" panose="020B0400000000000000" pitchFamily="34" charset="-128"/>
                <a:ea typeface="Yu Gothic" panose="020B0400000000000000" pitchFamily="34" charset="-128"/>
              </a:rPr>
              <a:t> </a:t>
            </a:r>
            <a:r>
              <a:rPr kumimoji="1" lang="ja-JP" altLang="en-US" b="1">
                <a:solidFill>
                  <a:srgbClr val="EFCE7B"/>
                </a:solidFill>
                <a:latin typeface="Yu Gothic" panose="020B0400000000000000" pitchFamily="34" charset="-128"/>
                <a:ea typeface="Yu Gothic" panose="020B0400000000000000" pitchFamily="34" charset="-128"/>
              </a:rPr>
              <a:t>入力：ソースコード編集履歴</a:t>
            </a:r>
          </a:p>
        </p:txBody>
      </p:sp>
      <p:sp>
        <p:nvSpPr>
          <p:cNvPr id="31" name="テキスト ボックス 30">
            <a:extLst>
              <a:ext uri="{FF2B5EF4-FFF2-40B4-BE49-F238E27FC236}">
                <a16:creationId xmlns:a16="http://schemas.microsoft.com/office/drawing/2014/main" id="{5CD8AFC1-BB0C-F112-6A49-34C8C7512BED}"/>
              </a:ext>
            </a:extLst>
          </p:cNvPr>
          <p:cNvSpPr txBox="1"/>
          <p:nvPr/>
        </p:nvSpPr>
        <p:spPr>
          <a:xfrm>
            <a:off x="7358889" y="2585229"/>
            <a:ext cx="1866217" cy="369332"/>
          </a:xfrm>
          <a:prstGeom prst="rect">
            <a:avLst/>
          </a:prstGeom>
          <a:solidFill>
            <a:srgbClr val="629299"/>
          </a:solidFill>
        </p:spPr>
        <p:txBody>
          <a:bodyPr wrap="none" rtlCol="0">
            <a:spAutoFit/>
          </a:bodyPr>
          <a:lstStyle/>
          <a:p>
            <a:r>
              <a:rPr kumimoji="1" lang="en-US" altLang="ja-JP" b="1" dirty="0">
                <a:solidFill>
                  <a:srgbClr val="EFCE7B"/>
                </a:solidFill>
                <a:latin typeface="Yu Gothic" panose="020B0400000000000000" pitchFamily="34" charset="-128"/>
                <a:ea typeface="Yu Gothic" panose="020B0400000000000000" pitchFamily="34" charset="-128"/>
              </a:rPr>
              <a:t> </a:t>
            </a:r>
            <a:r>
              <a:rPr lang="ja-JP" altLang="en-US" b="1">
                <a:solidFill>
                  <a:srgbClr val="EFCE7B"/>
                </a:solidFill>
                <a:latin typeface="Yu Gothic" panose="020B0400000000000000" pitchFamily="34" charset="-128"/>
                <a:ea typeface="Yu Gothic" panose="020B0400000000000000" pitchFamily="34" charset="-128"/>
              </a:rPr>
              <a:t>出</a:t>
            </a:r>
            <a:r>
              <a:rPr kumimoji="1" lang="ja-JP" altLang="en-US" b="1">
                <a:solidFill>
                  <a:srgbClr val="EFCE7B"/>
                </a:solidFill>
                <a:latin typeface="Yu Gothic" panose="020B0400000000000000" pitchFamily="34" charset="-128"/>
                <a:ea typeface="Yu Gothic" panose="020B0400000000000000" pitchFamily="34" charset="-128"/>
              </a:rPr>
              <a:t>力：学習状況</a:t>
            </a:r>
          </a:p>
        </p:txBody>
      </p:sp>
      <p:pic>
        <p:nvPicPr>
          <p:cNvPr id="32" name="図 31">
            <a:extLst>
              <a:ext uri="{FF2B5EF4-FFF2-40B4-BE49-F238E27FC236}">
                <a16:creationId xmlns:a16="http://schemas.microsoft.com/office/drawing/2014/main" id="{C0EF094D-1254-8AA8-9D51-989BA6C4CBCA}"/>
              </a:ext>
            </a:extLst>
          </p:cNvPr>
          <p:cNvPicPr>
            <a:picLocks noChangeAspect="1"/>
          </p:cNvPicPr>
          <p:nvPr/>
        </p:nvPicPr>
        <p:blipFill rotWithShape="1">
          <a:blip r:embed="rId6"/>
          <a:srcRect l="7773" t="4828" r="3401" b="6846"/>
          <a:stretch/>
        </p:blipFill>
        <p:spPr>
          <a:xfrm>
            <a:off x="10050658" y="2897842"/>
            <a:ext cx="498029" cy="826624"/>
          </a:xfrm>
          <a:prstGeom prst="rect">
            <a:avLst/>
          </a:prstGeom>
        </p:spPr>
      </p:pic>
      <p:pic>
        <p:nvPicPr>
          <p:cNvPr id="33" name="Picture 6" descr="モヤモヤマークイラスト／無料イラスト/フリー素材なら「イラストAC」">
            <a:extLst>
              <a:ext uri="{FF2B5EF4-FFF2-40B4-BE49-F238E27FC236}">
                <a16:creationId xmlns:a16="http://schemas.microsoft.com/office/drawing/2014/main" id="{9614EE6E-A68B-928A-1E3C-F434752A137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backgroundMark x1="56291" y1="67353" x2="56291" y2="67353"/>
                        <a14:backgroundMark x1="57616" y1="66176" x2="57616" y2="66176"/>
                        <a14:backgroundMark x1="58278" y1="66176" x2="58278" y2="66176"/>
                        <a14:backgroundMark x1="58278" y1="65294" x2="58278" y2="65294"/>
                      </a14:backgroundRemoval>
                    </a14:imgEffect>
                  </a14:imgLayer>
                </a14:imgProps>
              </a:ext>
              <a:ext uri="{28A0092B-C50C-407E-A947-70E740481C1C}">
                <a14:useLocalDpi xmlns:a14="http://schemas.microsoft.com/office/drawing/2010/main" val="0"/>
              </a:ext>
            </a:extLst>
          </a:blip>
          <a:srcRect/>
          <a:stretch>
            <a:fillRect/>
          </a:stretch>
        </p:blipFill>
        <p:spPr bwMode="auto">
          <a:xfrm rot="20923767">
            <a:off x="1246174" y="2670908"/>
            <a:ext cx="541844" cy="406683"/>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B613FC9E-820F-580A-4252-CA54C85EE143}"/>
              </a:ext>
            </a:extLst>
          </p:cNvPr>
          <p:cNvSpPr txBox="1"/>
          <p:nvPr/>
        </p:nvSpPr>
        <p:spPr>
          <a:xfrm>
            <a:off x="9888114" y="3830316"/>
            <a:ext cx="830677" cy="338554"/>
          </a:xfrm>
          <a:prstGeom prst="rect">
            <a:avLst/>
          </a:prstGeom>
          <a:solidFill>
            <a:schemeClr val="bg1"/>
          </a:solidFill>
        </p:spPr>
        <p:txBody>
          <a:bodyPr wrap="none" rtlCol="0">
            <a:spAutoFit/>
          </a:bodyPr>
          <a:lstStyle/>
          <a:p>
            <a:pPr algn="ctr"/>
            <a:r>
              <a:rPr kumimoji="1" lang="ja-JP" altLang="en-US" sz="1600" b="1">
                <a:latin typeface="Yu Gothic" panose="020B0400000000000000" pitchFamily="34" charset="-128"/>
                <a:ea typeface="Yu Gothic" panose="020B0400000000000000" pitchFamily="34" charset="-128"/>
              </a:rPr>
              <a:t>学習者</a:t>
            </a:r>
          </a:p>
        </p:txBody>
      </p:sp>
      <p:sp>
        <p:nvSpPr>
          <p:cNvPr id="35" name="日付プレースホルダー 4">
            <a:extLst>
              <a:ext uri="{FF2B5EF4-FFF2-40B4-BE49-F238E27FC236}">
                <a16:creationId xmlns:a16="http://schemas.microsoft.com/office/drawing/2014/main" id="{BE9D9722-C888-B94D-900D-6D5455BC9341}"/>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2024/02/12</a:t>
            </a:r>
          </a:p>
        </p:txBody>
      </p:sp>
      <p:sp>
        <p:nvSpPr>
          <p:cNvPr id="5" name="右矢印 4">
            <a:extLst>
              <a:ext uri="{FF2B5EF4-FFF2-40B4-BE49-F238E27FC236}">
                <a16:creationId xmlns:a16="http://schemas.microsoft.com/office/drawing/2014/main" id="{727ED3E4-F0BA-6A7D-550B-C93A25CB2F9B}"/>
              </a:ext>
            </a:extLst>
          </p:cNvPr>
          <p:cNvSpPr/>
          <p:nvPr/>
        </p:nvSpPr>
        <p:spPr>
          <a:xfrm>
            <a:off x="8165148" y="3166473"/>
            <a:ext cx="404757" cy="388559"/>
          </a:xfrm>
          <a:prstGeom prst="rightArrow">
            <a:avLst>
              <a:gd name="adj1" fmla="val 35849"/>
              <a:gd name="adj2" fmla="val 288192"/>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DF0903B4-699C-AC17-8E12-F3396B0AF4A1}"/>
              </a:ext>
            </a:extLst>
          </p:cNvPr>
          <p:cNvGrpSpPr/>
          <p:nvPr/>
        </p:nvGrpSpPr>
        <p:grpSpPr>
          <a:xfrm>
            <a:off x="451556" y="163454"/>
            <a:ext cx="3217919" cy="276236"/>
            <a:chOff x="1047553" y="1885269"/>
            <a:chExt cx="2345100" cy="241705"/>
          </a:xfrm>
        </p:grpSpPr>
        <p:sp>
          <p:nvSpPr>
            <p:cNvPr id="36" name="フリーフォーム 35">
              <a:extLst>
                <a:ext uri="{FF2B5EF4-FFF2-40B4-BE49-F238E27FC236}">
                  <a16:creationId xmlns:a16="http://schemas.microsoft.com/office/drawing/2014/main" id="{FB12E447-588A-5F6B-8908-C9AA11ED7D99}"/>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37" name="フリーフォーム 36">
              <a:extLst>
                <a:ext uri="{FF2B5EF4-FFF2-40B4-BE49-F238E27FC236}">
                  <a16:creationId xmlns:a16="http://schemas.microsoft.com/office/drawing/2014/main" id="{904BA0FE-3C63-6591-57DD-193705B56073}"/>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38" name="フリーフォーム 37">
            <a:extLst>
              <a:ext uri="{FF2B5EF4-FFF2-40B4-BE49-F238E27FC236}">
                <a16:creationId xmlns:a16="http://schemas.microsoft.com/office/drawing/2014/main" id="{545DE207-5CBC-94F3-3E4B-249BB5F9C108}"/>
              </a:ext>
            </a:extLst>
          </p:cNvPr>
          <p:cNvSpPr/>
          <p:nvPr/>
        </p:nvSpPr>
        <p:spPr>
          <a:xfrm>
            <a:off x="3483538"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実験</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40" name="フリーフォーム 39">
            <a:extLst>
              <a:ext uri="{FF2B5EF4-FFF2-40B4-BE49-F238E27FC236}">
                <a16:creationId xmlns:a16="http://schemas.microsoft.com/office/drawing/2014/main" id="{CC35A01B-4617-C14A-90B1-6C5776768003}"/>
              </a:ext>
            </a:extLst>
          </p:cNvPr>
          <p:cNvSpPr/>
          <p:nvPr/>
        </p:nvSpPr>
        <p:spPr>
          <a:xfrm>
            <a:off x="4992924"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1226792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1-4. </a:t>
            </a:r>
            <a:r>
              <a:rPr lang="ja-JP" altLang="en-US" sz="2800" b="1">
                <a:solidFill>
                  <a:schemeClr val="bg1"/>
                </a:solidFill>
                <a:latin typeface="Yu Gothic" panose="020B0400000000000000" pitchFamily="34" charset="-128"/>
                <a:ea typeface="Yu Gothic" panose="020B0400000000000000" pitchFamily="34" charset="-128"/>
              </a:rPr>
              <a:t>本研究の目的</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9" name="正方形/長方形 38">
            <a:extLst>
              <a:ext uri="{FF2B5EF4-FFF2-40B4-BE49-F238E27FC236}">
                <a16:creationId xmlns:a16="http://schemas.microsoft.com/office/drawing/2014/main" id="{69D5640D-8513-3CA3-D2BE-3F5392ADE58B}"/>
              </a:ext>
            </a:extLst>
          </p:cNvPr>
          <p:cNvSpPr/>
          <p:nvPr/>
        </p:nvSpPr>
        <p:spPr>
          <a:xfrm>
            <a:off x="578470" y="1727890"/>
            <a:ext cx="11035048" cy="1391718"/>
          </a:xfrm>
          <a:prstGeom prst="rect">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5">
            <a:extLst>
              <a:ext uri="{FF2B5EF4-FFF2-40B4-BE49-F238E27FC236}">
                <a16:creationId xmlns:a16="http://schemas.microsoft.com/office/drawing/2014/main" id="{4E87C7EE-6BE4-3378-B888-07E0119D8E8E}"/>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6</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9" name="フッター プレースホルダー 6">
            <a:extLst>
              <a:ext uri="{FF2B5EF4-FFF2-40B4-BE49-F238E27FC236}">
                <a16:creationId xmlns:a16="http://schemas.microsoft.com/office/drawing/2014/main" id="{815A5D5B-CA8E-B28A-4291-9102790A6079}"/>
              </a:ext>
            </a:extLst>
          </p:cNvPr>
          <p:cNvSpPr>
            <a:spLocks noGrp="1"/>
          </p:cNvSpPr>
          <p:nvPr>
            <p:ph type="ftr" sz="quarter" idx="11"/>
          </p:nvPr>
        </p:nvSpPr>
        <p:spPr>
          <a:xfrm>
            <a:off x="3807877" y="6356350"/>
            <a:ext cx="4576242" cy="376525"/>
          </a:xfrm>
        </p:spPr>
        <p:txBody>
          <a:bodyPr/>
          <a:lstStyle/>
          <a:p>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東京学芸大学　</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卒業論文</a:t>
            </a:r>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発表会</a:t>
            </a:r>
          </a:p>
        </p:txBody>
      </p:sp>
      <p:sp>
        <p:nvSpPr>
          <p:cNvPr id="3" name="コンテンツ プレースホルダー 2">
            <a:extLst>
              <a:ext uri="{FF2B5EF4-FFF2-40B4-BE49-F238E27FC236}">
                <a16:creationId xmlns:a16="http://schemas.microsoft.com/office/drawing/2014/main" id="{CD80CCD0-B69D-5E41-B3AC-25AD3B83B4D6}"/>
              </a:ext>
            </a:extLst>
          </p:cNvPr>
          <p:cNvSpPr txBox="1">
            <a:spLocks/>
          </p:cNvSpPr>
          <p:nvPr/>
        </p:nvSpPr>
        <p:spPr>
          <a:xfrm>
            <a:off x="578469" y="2052804"/>
            <a:ext cx="11035049" cy="10668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b="1">
                <a:latin typeface="Yu Gothic" panose="020B0400000000000000" pitchFamily="34" charset="-128"/>
                <a:ea typeface="Yu Gothic" panose="020B0400000000000000" pitchFamily="34" charset="-128"/>
              </a:rPr>
              <a:t>論理エラーを推定する際に</a:t>
            </a:r>
            <a:r>
              <a:rPr lang="en-US" altLang="ja-JP" b="1" dirty="0">
                <a:latin typeface="Yu Gothic" panose="020B0400000000000000" pitchFamily="34" charset="-128"/>
                <a:ea typeface="Yu Gothic" panose="020B0400000000000000" pitchFamily="34" charset="-128"/>
              </a:rPr>
              <a:t>, </a:t>
            </a:r>
          </a:p>
          <a:p>
            <a:pPr>
              <a:lnSpc>
                <a:spcPts val="2500"/>
              </a:lnSpc>
            </a:pPr>
            <a:r>
              <a:rPr lang="ja-JP" altLang="en-US" b="1">
                <a:solidFill>
                  <a:srgbClr val="629299"/>
                </a:solidFill>
                <a:latin typeface="Yu Gothic" panose="020B0400000000000000" pitchFamily="34" charset="-128"/>
                <a:ea typeface="Yu Gothic" panose="020B0400000000000000" pitchFamily="34" charset="-128"/>
              </a:rPr>
              <a:t>学習者ごとに異なる解法を考慮した支援</a:t>
            </a:r>
            <a:r>
              <a:rPr lang="ja-JP" altLang="en-US" b="1">
                <a:latin typeface="Yu Gothic" panose="020B0400000000000000" pitchFamily="34" charset="-128"/>
                <a:ea typeface="Yu Gothic" panose="020B0400000000000000" pitchFamily="34" charset="-128"/>
              </a:rPr>
              <a:t>を行うことが必要</a:t>
            </a:r>
            <a:endParaRPr lang="en-US" altLang="ja-JP" b="1" dirty="0">
              <a:latin typeface="Yu Gothic" panose="020B0400000000000000" pitchFamily="34" charset="-128"/>
              <a:ea typeface="Yu Gothic" panose="020B0400000000000000" pitchFamily="34" charset="-128"/>
            </a:endParaRPr>
          </a:p>
        </p:txBody>
      </p:sp>
      <p:sp>
        <p:nvSpPr>
          <p:cNvPr id="15" name="右矢印 14">
            <a:extLst>
              <a:ext uri="{FF2B5EF4-FFF2-40B4-BE49-F238E27FC236}">
                <a16:creationId xmlns:a16="http://schemas.microsoft.com/office/drawing/2014/main" id="{9CF86501-D4C2-132E-2F1F-22C6787FB291}"/>
              </a:ext>
            </a:extLst>
          </p:cNvPr>
          <p:cNvSpPr/>
          <p:nvPr/>
        </p:nvSpPr>
        <p:spPr>
          <a:xfrm rot="5400000">
            <a:off x="6007399" y="3181606"/>
            <a:ext cx="177201" cy="420303"/>
          </a:xfrm>
          <a:prstGeom prst="rightArrow">
            <a:avLst>
              <a:gd name="adj1" fmla="val 35849"/>
              <a:gd name="adj2" fmla="val 100000"/>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6ECC9810-8ACD-3BEA-E20E-5B7DE9954E58}"/>
              </a:ext>
            </a:extLst>
          </p:cNvPr>
          <p:cNvSpPr/>
          <p:nvPr/>
        </p:nvSpPr>
        <p:spPr>
          <a:xfrm>
            <a:off x="578468" y="4036559"/>
            <a:ext cx="11035048" cy="1395246"/>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001EBF7-8139-41E0-A18E-A5C3903F3572}"/>
              </a:ext>
            </a:extLst>
          </p:cNvPr>
          <p:cNvSpPr txBox="1"/>
          <p:nvPr/>
        </p:nvSpPr>
        <p:spPr>
          <a:xfrm>
            <a:off x="4721256" y="3718620"/>
            <a:ext cx="2749471" cy="523220"/>
          </a:xfrm>
          <a:prstGeom prst="rect">
            <a:avLst/>
          </a:prstGeom>
          <a:solidFill>
            <a:schemeClr val="bg1"/>
          </a:solidFill>
        </p:spPr>
        <p:txBody>
          <a:bodyPr wrap="none" rtlCol="0">
            <a:spAutoFit/>
          </a:bodyPr>
          <a:lstStyle/>
          <a:p>
            <a:pPr algn="ctr"/>
            <a:r>
              <a:rPr kumimoji="1" lang="en-US" altLang="ja-JP" sz="2800" b="1" dirty="0">
                <a:solidFill>
                  <a:srgbClr val="629299"/>
                </a:solidFill>
                <a:latin typeface="Yu Gothic" panose="020B0400000000000000" pitchFamily="34" charset="-128"/>
                <a:ea typeface="Yu Gothic" panose="020B0400000000000000" pitchFamily="34" charset="-128"/>
              </a:rPr>
              <a:t>  </a:t>
            </a:r>
            <a:r>
              <a:rPr kumimoji="1" lang="ja-JP" altLang="en-US" sz="2800" b="1">
                <a:solidFill>
                  <a:srgbClr val="629299"/>
                </a:solidFill>
                <a:latin typeface="Yu Gothic" panose="020B0400000000000000" pitchFamily="34" charset="-128"/>
                <a:ea typeface="Yu Gothic" panose="020B0400000000000000" pitchFamily="34" charset="-128"/>
              </a:rPr>
              <a:t>本研究の目的</a:t>
            </a:r>
            <a:r>
              <a:rPr kumimoji="1" lang="en-US" altLang="ja-JP" sz="2800" b="1" dirty="0">
                <a:solidFill>
                  <a:srgbClr val="629299"/>
                </a:solidFill>
                <a:latin typeface="Yu Gothic" panose="020B0400000000000000" pitchFamily="34" charset="-128"/>
                <a:ea typeface="Yu Gothic" panose="020B0400000000000000" pitchFamily="34" charset="-128"/>
              </a:rPr>
              <a:t>  </a:t>
            </a:r>
            <a:endParaRPr kumimoji="1" lang="ja-JP" altLang="en-US" sz="2800" b="1">
              <a:solidFill>
                <a:srgbClr val="629299"/>
              </a:solidFill>
              <a:latin typeface="Yu Gothic" panose="020B0400000000000000" pitchFamily="34" charset="-128"/>
              <a:ea typeface="Yu Gothic" panose="020B0400000000000000" pitchFamily="34" charset="-128"/>
            </a:endParaRPr>
          </a:p>
        </p:txBody>
      </p:sp>
      <p:sp>
        <p:nvSpPr>
          <p:cNvPr id="5" name="テキスト ボックス 4">
            <a:extLst>
              <a:ext uri="{FF2B5EF4-FFF2-40B4-BE49-F238E27FC236}">
                <a16:creationId xmlns:a16="http://schemas.microsoft.com/office/drawing/2014/main" id="{06076B24-F0FA-5474-3A64-23AF50552B04}"/>
              </a:ext>
            </a:extLst>
          </p:cNvPr>
          <p:cNvSpPr txBox="1"/>
          <p:nvPr/>
        </p:nvSpPr>
        <p:spPr>
          <a:xfrm>
            <a:off x="1570553" y="5593651"/>
            <a:ext cx="9050876" cy="369332"/>
          </a:xfrm>
          <a:prstGeom prst="rect">
            <a:avLst/>
          </a:prstGeom>
          <a:noFill/>
        </p:spPr>
        <p:txBody>
          <a:bodyPr wrap="none" rtlCol="0">
            <a:spAutoFit/>
          </a:bodyPr>
          <a:lstStyle/>
          <a:p>
            <a:r>
              <a:rPr lang="en-US" altLang="ja-JP" b="1" u="sng" dirty="0">
                <a:latin typeface="Yu Gothic" panose="020B0400000000000000" pitchFamily="34" charset="-128"/>
                <a:ea typeface="Yu Gothic" panose="020B0400000000000000" pitchFamily="34" charset="-128"/>
              </a:rPr>
              <a:t>※ </a:t>
            </a:r>
            <a:r>
              <a:rPr lang="ja-JP" altLang="en-US" b="1" u="sng">
                <a:latin typeface="Yu Gothic" panose="020B0400000000000000" pitchFamily="34" charset="-128"/>
                <a:ea typeface="Yu Gothic" panose="020B0400000000000000" pitchFamily="34" charset="-128"/>
              </a:rPr>
              <a:t>本研究では特に</a:t>
            </a:r>
            <a:r>
              <a:rPr lang="en-US" altLang="ja-JP" b="1" u="sng" dirty="0">
                <a:latin typeface="Yu Gothic" panose="020B0400000000000000" pitchFamily="34" charset="-128"/>
                <a:ea typeface="Yu Gothic" panose="020B0400000000000000" pitchFamily="34" charset="-128"/>
              </a:rPr>
              <a:t>, </a:t>
            </a:r>
            <a:r>
              <a:rPr lang="ja-JP" altLang="en-US" b="1" u="sng">
                <a:latin typeface="Yu Gothic" panose="020B0400000000000000" pitchFamily="34" charset="-128"/>
                <a:ea typeface="Yu Gothic" panose="020B0400000000000000" pitchFamily="34" charset="-128"/>
              </a:rPr>
              <a:t>解法が表現されていると考えられるプログラムの構造に着目する</a:t>
            </a:r>
            <a:r>
              <a:rPr lang="en-US" altLang="ja-JP" b="1" u="sng" dirty="0">
                <a:latin typeface="Yu Gothic" panose="020B0400000000000000" pitchFamily="34" charset="-128"/>
                <a:ea typeface="Yu Gothic" panose="020B0400000000000000" pitchFamily="34" charset="-128"/>
              </a:rPr>
              <a:t>. </a:t>
            </a:r>
          </a:p>
        </p:txBody>
      </p:sp>
      <p:sp>
        <p:nvSpPr>
          <p:cNvPr id="8" name="テキスト ボックス 7">
            <a:extLst>
              <a:ext uri="{FF2B5EF4-FFF2-40B4-BE49-F238E27FC236}">
                <a16:creationId xmlns:a16="http://schemas.microsoft.com/office/drawing/2014/main" id="{9BBAF827-7B22-359F-769F-FC656C6EAE31}"/>
              </a:ext>
            </a:extLst>
          </p:cNvPr>
          <p:cNvSpPr txBox="1"/>
          <p:nvPr/>
        </p:nvSpPr>
        <p:spPr>
          <a:xfrm>
            <a:off x="4541719" y="1415403"/>
            <a:ext cx="3108544" cy="523220"/>
          </a:xfrm>
          <a:prstGeom prst="rect">
            <a:avLst/>
          </a:prstGeom>
          <a:solidFill>
            <a:schemeClr val="bg1"/>
          </a:solidFill>
        </p:spPr>
        <p:txBody>
          <a:bodyPr wrap="none" rtlCol="0">
            <a:spAutoFit/>
          </a:bodyPr>
          <a:lstStyle/>
          <a:p>
            <a:pPr algn="ctr"/>
            <a:r>
              <a:rPr lang="en-US" altLang="ja-JP" sz="2800" b="1" dirty="0">
                <a:solidFill>
                  <a:srgbClr val="629299"/>
                </a:solidFill>
                <a:latin typeface="Yu Gothic" panose="020B0400000000000000" pitchFamily="34" charset="-128"/>
                <a:ea typeface="Yu Gothic" panose="020B0400000000000000" pitchFamily="34" charset="-128"/>
              </a:rPr>
              <a:t>  </a:t>
            </a:r>
            <a:r>
              <a:rPr kumimoji="1" lang="ja-JP" altLang="en-US" sz="2800" b="1">
                <a:solidFill>
                  <a:srgbClr val="629299"/>
                </a:solidFill>
                <a:latin typeface="Yu Gothic" panose="020B0400000000000000" pitchFamily="34" charset="-128"/>
                <a:ea typeface="Yu Gothic" panose="020B0400000000000000" pitchFamily="34" charset="-128"/>
              </a:rPr>
              <a:t>先行研究の課題</a:t>
            </a:r>
            <a:r>
              <a:rPr kumimoji="1" lang="en-US" altLang="ja-JP" sz="2800" b="1" dirty="0">
                <a:solidFill>
                  <a:srgbClr val="629299"/>
                </a:solidFill>
                <a:latin typeface="Yu Gothic" panose="020B0400000000000000" pitchFamily="34" charset="-128"/>
                <a:ea typeface="Yu Gothic" panose="020B0400000000000000" pitchFamily="34" charset="-128"/>
              </a:rPr>
              <a:t>  </a:t>
            </a:r>
            <a:endParaRPr kumimoji="1" lang="ja-JP" altLang="en-US" sz="2800" b="1">
              <a:solidFill>
                <a:srgbClr val="629299"/>
              </a:solidFill>
              <a:latin typeface="Yu Gothic" panose="020B0400000000000000" pitchFamily="34" charset="-128"/>
              <a:ea typeface="Yu Gothic" panose="020B0400000000000000" pitchFamily="34" charset="-128"/>
            </a:endParaRPr>
          </a:p>
        </p:txBody>
      </p:sp>
      <p:sp>
        <p:nvSpPr>
          <p:cNvPr id="10" name="コンテンツ プレースホルダー 2">
            <a:extLst>
              <a:ext uri="{FF2B5EF4-FFF2-40B4-BE49-F238E27FC236}">
                <a16:creationId xmlns:a16="http://schemas.microsoft.com/office/drawing/2014/main" id="{E51C9B54-110F-6BC1-FF2F-552CF00A2E27}"/>
              </a:ext>
            </a:extLst>
          </p:cNvPr>
          <p:cNvSpPr txBox="1">
            <a:spLocks/>
          </p:cNvSpPr>
          <p:nvPr/>
        </p:nvSpPr>
        <p:spPr>
          <a:xfrm>
            <a:off x="578468" y="4361451"/>
            <a:ext cx="11035049" cy="10668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b="1">
                <a:solidFill>
                  <a:srgbClr val="629299"/>
                </a:solidFill>
                <a:latin typeface="Yu Gothic" panose="020B0400000000000000" pitchFamily="34" charset="-128"/>
                <a:ea typeface="Yu Gothic" panose="020B0400000000000000" pitchFamily="34" charset="-128"/>
              </a:rPr>
              <a:t>解法を考慮した上で</a:t>
            </a:r>
            <a:r>
              <a:rPr lang="en-US" altLang="ja-JP" b="1" dirty="0">
                <a:latin typeface="Yu Gothic" panose="020B0400000000000000" pitchFamily="34" charset="-128"/>
                <a:ea typeface="Yu Gothic" panose="020B0400000000000000" pitchFamily="34" charset="-128"/>
              </a:rPr>
              <a:t>, </a:t>
            </a:r>
            <a:r>
              <a:rPr lang="ja-JP" altLang="en-US" b="1">
                <a:latin typeface="Yu Gothic" panose="020B0400000000000000" pitchFamily="34" charset="-128"/>
                <a:ea typeface="Yu Gothic" panose="020B0400000000000000" pitchFamily="34" charset="-128"/>
              </a:rPr>
              <a:t>学習者が現在起こしている論理エラーを推定し</a:t>
            </a:r>
            <a:r>
              <a:rPr lang="en-US" altLang="ja-JP" b="1" dirty="0">
                <a:latin typeface="Yu Gothic" panose="020B0400000000000000" pitchFamily="34" charset="-128"/>
                <a:ea typeface="Yu Gothic" panose="020B0400000000000000" pitchFamily="34" charset="-128"/>
              </a:rPr>
              <a:t>, </a:t>
            </a:r>
          </a:p>
          <a:p>
            <a:pPr>
              <a:lnSpc>
                <a:spcPts val="2500"/>
              </a:lnSpc>
            </a:pPr>
            <a:r>
              <a:rPr lang="ja-JP" altLang="en-US" b="1">
                <a:latin typeface="Yu Gothic" panose="020B0400000000000000" pitchFamily="34" charset="-128"/>
                <a:ea typeface="Yu Gothic" panose="020B0400000000000000" pitchFamily="34" charset="-128"/>
              </a:rPr>
              <a:t>教授者に提示することで適応的な支援を可能にすること</a:t>
            </a:r>
            <a:endParaRPr lang="en-US" altLang="ja-JP" b="1" dirty="0">
              <a:latin typeface="Yu Gothic" panose="020B0400000000000000" pitchFamily="34" charset="-128"/>
              <a:ea typeface="Yu Gothic" panose="020B0400000000000000" pitchFamily="34" charset="-128"/>
            </a:endParaRPr>
          </a:p>
        </p:txBody>
      </p:sp>
      <p:sp>
        <p:nvSpPr>
          <p:cNvPr id="12" name="日付プレースホルダー 4">
            <a:extLst>
              <a:ext uri="{FF2B5EF4-FFF2-40B4-BE49-F238E27FC236}">
                <a16:creationId xmlns:a16="http://schemas.microsoft.com/office/drawing/2014/main" id="{66A9BE92-7F7A-9E5C-464C-F12428E7FEC1}"/>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2024/02/12</a:t>
            </a:r>
          </a:p>
        </p:txBody>
      </p:sp>
      <p:grpSp>
        <p:nvGrpSpPr>
          <p:cNvPr id="25" name="グループ化 24">
            <a:extLst>
              <a:ext uri="{FF2B5EF4-FFF2-40B4-BE49-F238E27FC236}">
                <a16:creationId xmlns:a16="http://schemas.microsoft.com/office/drawing/2014/main" id="{E89F2A3C-A020-92FF-311E-AE4951AAE397}"/>
              </a:ext>
            </a:extLst>
          </p:cNvPr>
          <p:cNvGrpSpPr/>
          <p:nvPr/>
        </p:nvGrpSpPr>
        <p:grpSpPr>
          <a:xfrm>
            <a:off x="451556" y="163454"/>
            <a:ext cx="3217919" cy="276236"/>
            <a:chOff x="1047553" y="1885269"/>
            <a:chExt cx="2345100" cy="241705"/>
          </a:xfrm>
        </p:grpSpPr>
        <p:sp>
          <p:nvSpPr>
            <p:cNvPr id="26" name="フリーフォーム 25">
              <a:extLst>
                <a:ext uri="{FF2B5EF4-FFF2-40B4-BE49-F238E27FC236}">
                  <a16:creationId xmlns:a16="http://schemas.microsoft.com/office/drawing/2014/main" id="{0A500C5E-FC09-17FB-B191-35A13C3390A6}"/>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27" name="フリーフォーム 26">
              <a:extLst>
                <a:ext uri="{FF2B5EF4-FFF2-40B4-BE49-F238E27FC236}">
                  <a16:creationId xmlns:a16="http://schemas.microsoft.com/office/drawing/2014/main" id="{CCF42064-9411-A5EE-D81C-52E05EC5A425}"/>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28" name="フリーフォーム 27">
            <a:extLst>
              <a:ext uri="{FF2B5EF4-FFF2-40B4-BE49-F238E27FC236}">
                <a16:creationId xmlns:a16="http://schemas.microsoft.com/office/drawing/2014/main" id="{6CB73226-9B21-8D4E-F918-F9BF68D510ED}"/>
              </a:ext>
            </a:extLst>
          </p:cNvPr>
          <p:cNvSpPr/>
          <p:nvPr/>
        </p:nvSpPr>
        <p:spPr>
          <a:xfrm>
            <a:off x="3483538"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実験</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29" name="フリーフォーム 28">
            <a:extLst>
              <a:ext uri="{FF2B5EF4-FFF2-40B4-BE49-F238E27FC236}">
                <a16:creationId xmlns:a16="http://schemas.microsoft.com/office/drawing/2014/main" id="{A8672D84-65A3-3B0A-0206-4E5D24EAA76B}"/>
              </a:ext>
            </a:extLst>
          </p:cNvPr>
          <p:cNvSpPr/>
          <p:nvPr/>
        </p:nvSpPr>
        <p:spPr>
          <a:xfrm>
            <a:off x="4992924"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3738203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1-5. </a:t>
            </a:r>
            <a:r>
              <a:rPr lang="ja-JP" altLang="en-US" sz="2800" b="1">
                <a:solidFill>
                  <a:schemeClr val="bg1"/>
                </a:solidFill>
                <a:latin typeface="Yu Gothic" panose="020B0400000000000000" pitchFamily="34" charset="-128"/>
                <a:ea typeface="Yu Gothic" panose="020B0400000000000000" pitchFamily="34" charset="-128"/>
              </a:rPr>
              <a:t>目的達成のためのアプローチ</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7" name="スライド番号プレースホルダー 5">
            <a:extLst>
              <a:ext uri="{FF2B5EF4-FFF2-40B4-BE49-F238E27FC236}">
                <a16:creationId xmlns:a16="http://schemas.microsoft.com/office/drawing/2014/main" id="{4E87C7EE-6BE4-3378-B888-07E0119D8E8E}"/>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7</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9" name="フッター プレースホルダー 6">
            <a:extLst>
              <a:ext uri="{FF2B5EF4-FFF2-40B4-BE49-F238E27FC236}">
                <a16:creationId xmlns:a16="http://schemas.microsoft.com/office/drawing/2014/main" id="{815A5D5B-CA8E-B28A-4291-9102790A6079}"/>
              </a:ext>
            </a:extLst>
          </p:cNvPr>
          <p:cNvSpPr>
            <a:spLocks noGrp="1"/>
          </p:cNvSpPr>
          <p:nvPr>
            <p:ph type="ftr" sz="quarter" idx="11"/>
          </p:nvPr>
        </p:nvSpPr>
        <p:spPr>
          <a:xfrm>
            <a:off x="3807877" y="6356350"/>
            <a:ext cx="4576242" cy="376525"/>
          </a:xfrm>
        </p:spPr>
        <p:txBody>
          <a:bodyPr/>
          <a:lstStyle/>
          <a:p>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東京学芸大学　</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卒業論文</a:t>
            </a:r>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発表会</a:t>
            </a:r>
          </a:p>
        </p:txBody>
      </p:sp>
      <p:sp>
        <p:nvSpPr>
          <p:cNvPr id="8" name="正方形/長方形 7">
            <a:extLst>
              <a:ext uri="{FF2B5EF4-FFF2-40B4-BE49-F238E27FC236}">
                <a16:creationId xmlns:a16="http://schemas.microsoft.com/office/drawing/2014/main" id="{7C7830D3-C1CF-24EA-0170-167461C70AAE}"/>
              </a:ext>
            </a:extLst>
          </p:cNvPr>
          <p:cNvSpPr/>
          <p:nvPr/>
        </p:nvSpPr>
        <p:spPr>
          <a:xfrm>
            <a:off x="578470" y="1727890"/>
            <a:ext cx="11035048" cy="901513"/>
          </a:xfrm>
          <a:prstGeom prst="rect">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コンテンツ プレースホルダー 2">
            <a:extLst>
              <a:ext uri="{FF2B5EF4-FFF2-40B4-BE49-F238E27FC236}">
                <a16:creationId xmlns:a16="http://schemas.microsoft.com/office/drawing/2014/main" id="{A572C8B6-3463-A2F1-714D-64713A44D92A}"/>
              </a:ext>
            </a:extLst>
          </p:cNvPr>
          <p:cNvSpPr txBox="1">
            <a:spLocks/>
          </p:cNvSpPr>
          <p:nvPr/>
        </p:nvSpPr>
        <p:spPr>
          <a:xfrm>
            <a:off x="578470" y="2040373"/>
            <a:ext cx="11035049" cy="6625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b="1">
                <a:latin typeface="Yu Gothic" panose="020B0400000000000000" pitchFamily="34" charset="-128"/>
                <a:ea typeface="Yu Gothic" panose="020B0400000000000000" pitchFamily="34" charset="-128"/>
              </a:rPr>
              <a:t>学習者の解法が</a:t>
            </a:r>
            <a:r>
              <a:rPr lang="en-US" altLang="ja-JP" b="1" dirty="0">
                <a:latin typeface="Yu Gothic" panose="020B0400000000000000" pitchFamily="34" charset="-128"/>
                <a:ea typeface="Yu Gothic" panose="020B0400000000000000" pitchFamily="34" charset="-128"/>
              </a:rPr>
              <a:t>, </a:t>
            </a:r>
            <a:r>
              <a:rPr lang="ja-JP" altLang="en-US" b="1" u="sng">
                <a:latin typeface="Yu Gothic" panose="020B0400000000000000" pitchFamily="34" charset="-128"/>
                <a:ea typeface="Yu Gothic" panose="020B0400000000000000" pitchFamily="34" charset="-128"/>
              </a:rPr>
              <a:t>プログラムの構造</a:t>
            </a:r>
            <a:r>
              <a:rPr lang="ja-JP" altLang="en-US" b="1">
                <a:latin typeface="Yu Gothic" panose="020B0400000000000000" pitchFamily="34" charset="-128"/>
                <a:ea typeface="Yu Gothic" panose="020B0400000000000000" pitchFamily="34" charset="-128"/>
              </a:rPr>
              <a:t>に表現されていること</a:t>
            </a:r>
            <a:endParaRPr lang="en-US" altLang="ja-JP" b="1" dirty="0">
              <a:latin typeface="Yu Gothic" panose="020B0400000000000000" pitchFamily="34" charset="-128"/>
              <a:ea typeface="Yu Gothic" panose="020B0400000000000000" pitchFamily="34" charset="-128"/>
            </a:endParaRPr>
          </a:p>
        </p:txBody>
      </p:sp>
      <p:sp>
        <p:nvSpPr>
          <p:cNvPr id="12" name="右矢印 11">
            <a:extLst>
              <a:ext uri="{FF2B5EF4-FFF2-40B4-BE49-F238E27FC236}">
                <a16:creationId xmlns:a16="http://schemas.microsoft.com/office/drawing/2014/main" id="{CAA23055-2A7F-F9A9-99C7-E878E3B63735}"/>
              </a:ext>
            </a:extLst>
          </p:cNvPr>
          <p:cNvSpPr/>
          <p:nvPr/>
        </p:nvSpPr>
        <p:spPr>
          <a:xfrm rot="5400000">
            <a:off x="6007399" y="2702835"/>
            <a:ext cx="177201" cy="420303"/>
          </a:xfrm>
          <a:prstGeom prst="rightArrow">
            <a:avLst>
              <a:gd name="adj1" fmla="val 35849"/>
              <a:gd name="adj2" fmla="val 100000"/>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E3949DFA-793E-F7E5-F4AD-60A814188079}"/>
              </a:ext>
            </a:extLst>
          </p:cNvPr>
          <p:cNvSpPr/>
          <p:nvPr/>
        </p:nvSpPr>
        <p:spPr>
          <a:xfrm>
            <a:off x="578470" y="3478331"/>
            <a:ext cx="11035048" cy="2566010"/>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01316EE6-3AB5-14B5-0372-4569D5D8C265}"/>
              </a:ext>
            </a:extLst>
          </p:cNvPr>
          <p:cNvSpPr txBox="1"/>
          <p:nvPr/>
        </p:nvSpPr>
        <p:spPr>
          <a:xfrm>
            <a:off x="5439401" y="3160392"/>
            <a:ext cx="1313181" cy="523220"/>
          </a:xfrm>
          <a:prstGeom prst="rect">
            <a:avLst/>
          </a:prstGeom>
          <a:solidFill>
            <a:schemeClr val="bg1"/>
          </a:solidFill>
        </p:spPr>
        <p:txBody>
          <a:bodyPr wrap="none" rtlCol="0">
            <a:spAutoFit/>
          </a:bodyPr>
          <a:lstStyle/>
          <a:p>
            <a:pPr algn="ctr"/>
            <a:r>
              <a:rPr kumimoji="1" lang="en-US" altLang="ja-JP" sz="2800" b="1" dirty="0">
                <a:solidFill>
                  <a:srgbClr val="629299"/>
                </a:solidFill>
                <a:latin typeface="Yu Gothic" panose="020B0400000000000000" pitchFamily="34" charset="-128"/>
                <a:ea typeface="Yu Gothic" panose="020B0400000000000000" pitchFamily="34" charset="-128"/>
              </a:rPr>
              <a:t>  </a:t>
            </a:r>
            <a:r>
              <a:rPr lang="ja-JP" altLang="en-US" sz="2800" b="1">
                <a:solidFill>
                  <a:srgbClr val="629299"/>
                </a:solidFill>
                <a:latin typeface="Yu Gothic" panose="020B0400000000000000" pitchFamily="34" charset="-128"/>
                <a:ea typeface="Yu Gothic" panose="020B0400000000000000" pitchFamily="34" charset="-128"/>
              </a:rPr>
              <a:t>予想</a:t>
            </a:r>
            <a:r>
              <a:rPr kumimoji="1" lang="en-US" altLang="ja-JP" sz="2800" b="1" dirty="0">
                <a:solidFill>
                  <a:srgbClr val="629299"/>
                </a:solidFill>
                <a:latin typeface="Yu Gothic" panose="020B0400000000000000" pitchFamily="34" charset="-128"/>
                <a:ea typeface="Yu Gothic" panose="020B0400000000000000" pitchFamily="34" charset="-128"/>
              </a:rPr>
              <a:t>  </a:t>
            </a:r>
            <a:endParaRPr kumimoji="1" lang="ja-JP" altLang="en-US" sz="2800" b="1">
              <a:solidFill>
                <a:srgbClr val="629299"/>
              </a:solidFill>
              <a:latin typeface="Yu Gothic" panose="020B0400000000000000" pitchFamily="34" charset="-128"/>
              <a:ea typeface="Yu Gothic" panose="020B0400000000000000" pitchFamily="34" charset="-128"/>
            </a:endParaRPr>
          </a:p>
        </p:txBody>
      </p:sp>
      <p:sp>
        <p:nvSpPr>
          <p:cNvPr id="23" name="テキスト ボックス 22">
            <a:extLst>
              <a:ext uri="{FF2B5EF4-FFF2-40B4-BE49-F238E27FC236}">
                <a16:creationId xmlns:a16="http://schemas.microsoft.com/office/drawing/2014/main" id="{A912749D-BB17-8BE7-B1CC-3E7F6CC2B782}"/>
              </a:ext>
            </a:extLst>
          </p:cNvPr>
          <p:cNvSpPr txBox="1"/>
          <p:nvPr/>
        </p:nvSpPr>
        <p:spPr>
          <a:xfrm>
            <a:off x="5439399" y="1415403"/>
            <a:ext cx="1313180" cy="523220"/>
          </a:xfrm>
          <a:prstGeom prst="rect">
            <a:avLst/>
          </a:prstGeom>
          <a:solidFill>
            <a:schemeClr val="bg1"/>
          </a:solidFill>
        </p:spPr>
        <p:txBody>
          <a:bodyPr wrap="none" rtlCol="0">
            <a:spAutoFit/>
          </a:bodyPr>
          <a:lstStyle/>
          <a:p>
            <a:pPr algn="ctr"/>
            <a:r>
              <a:rPr lang="en-US" altLang="ja-JP" sz="2800" b="1" dirty="0">
                <a:solidFill>
                  <a:srgbClr val="629299"/>
                </a:solidFill>
                <a:latin typeface="Yu Gothic" panose="020B0400000000000000" pitchFamily="34" charset="-128"/>
                <a:ea typeface="Yu Gothic" panose="020B0400000000000000" pitchFamily="34" charset="-128"/>
              </a:rPr>
              <a:t>  </a:t>
            </a:r>
            <a:r>
              <a:rPr lang="ja-JP" altLang="en-US" sz="2800" b="1">
                <a:solidFill>
                  <a:srgbClr val="629299"/>
                </a:solidFill>
                <a:latin typeface="Yu Gothic" panose="020B0400000000000000" pitchFamily="34" charset="-128"/>
                <a:ea typeface="Yu Gothic" panose="020B0400000000000000" pitchFamily="34" charset="-128"/>
              </a:rPr>
              <a:t>仮定</a:t>
            </a:r>
            <a:r>
              <a:rPr kumimoji="1" lang="en-US" altLang="ja-JP" sz="2800" b="1" dirty="0">
                <a:solidFill>
                  <a:srgbClr val="629299"/>
                </a:solidFill>
                <a:latin typeface="Yu Gothic" panose="020B0400000000000000" pitchFamily="34" charset="-128"/>
                <a:ea typeface="Yu Gothic" panose="020B0400000000000000" pitchFamily="34" charset="-128"/>
              </a:rPr>
              <a:t>  </a:t>
            </a:r>
            <a:endParaRPr kumimoji="1" lang="ja-JP" altLang="en-US" sz="2800" b="1">
              <a:solidFill>
                <a:srgbClr val="629299"/>
              </a:solidFill>
              <a:latin typeface="Yu Gothic" panose="020B0400000000000000" pitchFamily="34" charset="-128"/>
              <a:ea typeface="Yu Gothic" panose="020B0400000000000000" pitchFamily="34" charset="-128"/>
            </a:endParaRPr>
          </a:p>
        </p:txBody>
      </p:sp>
      <p:pic>
        <p:nvPicPr>
          <p:cNvPr id="25" name="図 24">
            <a:extLst>
              <a:ext uri="{FF2B5EF4-FFF2-40B4-BE49-F238E27FC236}">
                <a16:creationId xmlns:a16="http://schemas.microsoft.com/office/drawing/2014/main" id="{C3566320-521D-348A-1157-6937DF548687}"/>
              </a:ext>
            </a:extLst>
          </p:cNvPr>
          <p:cNvPicPr>
            <a:picLocks noChangeAspect="1"/>
          </p:cNvPicPr>
          <p:nvPr/>
        </p:nvPicPr>
        <p:blipFill>
          <a:blip r:embed="rId3"/>
          <a:stretch>
            <a:fillRect/>
          </a:stretch>
        </p:blipFill>
        <p:spPr>
          <a:xfrm rot="5400000">
            <a:off x="2121326" y="3581144"/>
            <a:ext cx="988572" cy="1644306"/>
          </a:xfrm>
          <a:prstGeom prst="rect">
            <a:avLst/>
          </a:prstGeom>
        </p:spPr>
      </p:pic>
      <p:sp>
        <p:nvSpPr>
          <p:cNvPr id="26" name="テキスト ボックス 25">
            <a:extLst>
              <a:ext uri="{FF2B5EF4-FFF2-40B4-BE49-F238E27FC236}">
                <a16:creationId xmlns:a16="http://schemas.microsoft.com/office/drawing/2014/main" id="{B6E032EF-3C92-FE23-BEC3-C74B87096C80}"/>
              </a:ext>
            </a:extLst>
          </p:cNvPr>
          <p:cNvSpPr txBox="1"/>
          <p:nvPr/>
        </p:nvSpPr>
        <p:spPr>
          <a:xfrm>
            <a:off x="860441" y="5185479"/>
            <a:ext cx="3416320" cy="646331"/>
          </a:xfrm>
          <a:prstGeom prst="rect">
            <a:avLst/>
          </a:prstGeom>
          <a:solidFill>
            <a:srgbClr val="C2D3D0"/>
          </a:solidFill>
        </p:spPr>
        <p:txBody>
          <a:bodyPr wrap="none" rtlCol="0">
            <a:spAutoFit/>
          </a:bodyPr>
          <a:lstStyle/>
          <a:p>
            <a:pPr algn="ctr"/>
            <a:r>
              <a:rPr kumimoji="1" lang="ja-JP" altLang="en-US" b="1">
                <a:latin typeface="Yu Gothic" panose="020B0400000000000000" pitchFamily="34" charset="-128"/>
                <a:ea typeface="Yu Gothic" panose="020B0400000000000000" pitchFamily="34" charset="-128"/>
              </a:rPr>
              <a:t>プログラムの構造に着目した</a:t>
            </a:r>
            <a:endParaRPr kumimoji="1" lang="en-US" altLang="ja-JP" b="1" dirty="0">
              <a:latin typeface="Yu Gothic" panose="020B0400000000000000" pitchFamily="34" charset="-128"/>
              <a:ea typeface="Yu Gothic" panose="020B0400000000000000" pitchFamily="34" charset="-128"/>
            </a:endParaRPr>
          </a:p>
          <a:p>
            <a:pPr algn="ctr"/>
            <a:r>
              <a:rPr lang="ja-JP" altLang="en-US" b="1">
                <a:latin typeface="Yu Gothic" panose="020B0400000000000000" pitchFamily="34" charset="-128"/>
                <a:ea typeface="Yu Gothic" panose="020B0400000000000000" pitchFamily="34" charset="-128"/>
              </a:rPr>
              <a:t>ソースコードの</a:t>
            </a:r>
            <a:r>
              <a:rPr kumimoji="1" lang="ja-JP" altLang="en-US" b="1">
                <a:latin typeface="Yu Gothic" panose="020B0400000000000000" pitchFamily="34" charset="-128"/>
                <a:ea typeface="Yu Gothic" panose="020B0400000000000000" pitchFamily="34" charset="-128"/>
              </a:rPr>
              <a:t>クラスタリング</a:t>
            </a:r>
          </a:p>
        </p:txBody>
      </p:sp>
      <p:sp>
        <p:nvSpPr>
          <p:cNvPr id="28" name="右矢印 27">
            <a:extLst>
              <a:ext uri="{FF2B5EF4-FFF2-40B4-BE49-F238E27FC236}">
                <a16:creationId xmlns:a16="http://schemas.microsoft.com/office/drawing/2014/main" id="{D69E92A0-EB9E-5578-76A2-6A7DB46BEF1F}"/>
              </a:ext>
            </a:extLst>
          </p:cNvPr>
          <p:cNvSpPr/>
          <p:nvPr/>
        </p:nvSpPr>
        <p:spPr>
          <a:xfrm>
            <a:off x="4478206" y="4442948"/>
            <a:ext cx="295272" cy="454635"/>
          </a:xfrm>
          <a:prstGeom prst="rightArrow">
            <a:avLst>
              <a:gd name="adj1" fmla="val 35849"/>
              <a:gd name="adj2" fmla="val 125158"/>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12EED077-8758-1DE2-4710-45CE01716117}"/>
              </a:ext>
            </a:extLst>
          </p:cNvPr>
          <p:cNvSpPr txBox="1"/>
          <p:nvPr/>
        </p:nvSpPr>
        <p:spPr>
          <a:xfrm>
            <a:off x="5555082" y="5462478"/>
            <a:ext cx="1569660" cy="369332"/>
          </a:xfrm>
          <a:prstGeom prst="rect">
            <a:avLst/>
          </a:prstGeom>
          <a:solidFill>
            <a:srgbClr val="C2D3D0"/>
          </a:solidFill>
        </p:spPr>
        <p:txBody>
          <a:bodyPr wrap="none" rtlCol="0">
            <a:spAutoFit/>
          </a:bodyPr>
          <a:lstStyle/>
          <a:p>
            <a:pPr algn="ctr"/>
            <a:r>
              <a:rPr kumimoji="1" lang="ja-JP" altLang="en-US" b="1">
                <a:latin typeface="Yu Gothic" panose="020B0400000000000000" pitchFamily="34" charset="-128"/>
                <a:ea typeface="Yu Gothic" panose="020B0400000000000000" pitchFamily="34" charset="-128"/>
              </a:rPr>
              <a:t>解法別に分類</a:t>
            </a:r>
          </a:p>
        </p:txBody>
      </p:sp>
      <p:sp>
        <p:nvSpPr>
          <p:cNvPr id="30" name="円/楕円 29">
            <a:extLst>
              <a:ext uri="{FF2B5EF4-FFF2-40B4-BE49-F238E27FC236}">
                <a16:creationId xmlns:a16="http://schemas.microsoft.com/office/drawing/2014/main" id="{C922A2D4-94EC-72CD-EF3E-425E687C6DD3}"/>
              </a:ext>
            </a:extLst>
          </p:cNvPr>
          <p:cNvSpPr/>
          <p:nvPr/>
        </p:nvSpPr>
        <p:spPr>
          <a:xfrm>
            <a:off x="5192531" y="3789334"/>
            <a:ext cx="1147381" cy="784769"/>
          </a:xfrm>
          <a:prstGeom prst="ellipse">
            <a:avLst/>
          </a:prstGeom>
          <a:solidFill>
            <a:srgbClr val="FF0000">
              <a:alpha val="3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a:extLst>
              <a:ext uri="{FF2B5EF4-FFF2-40B4-BE49-F238E27FC236}">
                <a16:creationId xmlns:a16="http://schemas.microsoft.com/office/drawing/2014/main" id="{8B12D4D8-F0E9-E398-D2C2-D6CC58EE3984}"/>
              </a:ext>
            </a:extLst>
          </p:cNvPr>
          <p:cNvSpPr/>
          <p:nvPr/>
        </p:nvSpPr>
        <p:spPr>
          <a:xfrm rot="19878993">
            <a:off x="6534432" y="3942171"/>
            <a:ext cx="968391" cy="631496"/>
          </a:xfrm>
          <a:prstGeom prst="ellipse">
            <a:avLst/>
          </a:prstGeom>
          <a:solidFill>
            <a:srgbClr val="00B0F0">
              <a:alpha val="29804"/>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a:extLst>
              <a:ext uri="{FF2B5EF4-FFF2-40B4-BE49-F238E27FC236}">
                <a16:creationId xmlns:a16="http://schemas.microsoft.com/office/drawing/2014/main" id="{75ACC623-1210-CE95-C166-E3BBB45A4C1E}"/>
              </a:ext>
            </a:extLst>
          </p:cNvPr>
          <p:cNvSpPr/>
          <p:nvPr/>
        </p:nvSpPr>
        <p:spPr>
          <a:xfrm rot="654589">
            <a:off x="5847834" y="4550166"/>
            <a:ext cx="1005868" cy="784769"/>
          </a:xfrm>
          <a:prstGeom prst="ellipse">
            <a:avLst/>
          </a:prstGeom>
          <a:solidFill>
            <a:srgbClr val="00B050">
              <a:alpha val="29804"/>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4EB65A15-4B4C-ABB5-3875-52893C7AF413}"/>
              </a:ext>
            </a:extLst>
          </p:cNvPr>
          <p:cNvSpPr txBox="1"/>
          <p:nvPr/>
        </p:nvSpPr>
        <p:spPr>
          <a:xfrm>
            <a:off x="8146074" y="5462478"/>
            <a:ext cx="3185487" cy="369332"/>
          </a:xfrm>
          <a:prstGeom prst="rect">
            <a:avLst/>
          </a:prstGeom>
          <a:solidFill>
            <a:srgbClr val="C2D3D0"/>
          </a:solidFill>
        </p:spPr>
        <p:txBody>
          <a:bodyPr wrap="none" rtlCol="0">
            <a:spAutoFit/>
          </a:bodyPr>
          <a:lstStyle/>
          <a:p>
            <a:pPr algn="ctr"/>
            <a:r>
              <a:rPr lang="ja-JP" altLang="en-US" b="1">
                <a:latin typeface="Yu Gothic" panose="020B0400000000000000" pitchFamily="34" charset="-128"/>
                <a:ea typeface="Yu Gothic" panose="020B0400000000000000" pitchFamily="34" charset="-128"/>
              </a:rPr>
              <a:t>その中で論理エラー</a:t>
            </a:r>
            <a:r>
              <a:rPr kumimoji="1" lang="ja-JP" altLang="en-US" b="1">
                <a:latin typeface="Yu Gothic" panose="020B0400000000000000" pitchFamily="34" charset="-128"/>
                <a:ea typeface="Yu Gothic" panose="020B0400000000000000" pitchFamily="34" charset="-128"/>
              </a:rPr>
              <a:t>別に分類</a:t>
            </a:r>
          </a:p>
        </p:txBody>
      </p:sp>
      <p:sp>
        <p:nvSpPr>
          <p:cNvPr id="34" name="右矢印 33">
            <a:extLst>
              <a:ext uri="{FF2B5EF4-FFF2-40B4-BE49-F238E27FC236}">
                <a16:creationId xmlns:a16="http://schemas.microsoft.com/office/drawing/2014/main" id="{21A1BA41-00EF-40E1-0868-7F07ADD79FF4}"/>
              </a:ext>
            </a:extLst>
          </p:cNvPr>
          <p:cNvSpPr/>
          <p:nvPr/>
        </p:nvSpPr>
        <p:spPr>
          <a:xfrm>
            <a:off x="7845810" y="4403296"/>
            <a:ext cx="295272" cy="454635"/>
          </a:xfrm>
          <a:prstGeom prst="rightArrow">
            <a:avLst>
              <a:gd name="adj1" fmla="val 35849"/>
              <a:gd name="adj2" fmla="val 125158"/>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0AC3C6AE-31EA-8C24-9661-7CAE18177F20}"/>
              </a:ext>
            </a:extLst>
          </p:cNvPr>
          <p:cNvSpPr/>
          <p:nvPr/>
        </p:nvSpPr>
        <p:spPr>
          <a:xfrm>
            <a:off x="8697125" y="3997052"/>
            <a:ext cx="2115420" cy="1348361"/>
          </a:xfrm>
          <a:prstGeom prst="ellipse">
            <a:avLst/>
          </a:prstGeom>
          <a:solidFill>
            <a:srgbClr val="FF0000">
              <a:alpha val="29804"/>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36F6CCEC-7A9B-7237-61E3-679D35046986}"/>
              </a:ext>
            </a:extLst>
          </p:cNvPr>
          <p:cNvSpPr txBox="1"/>
          <p:nvPr/>
        </p:nvSpPr>
        <p:spPr>
          <a:xfrm>
            <a:off x="5395373" y="3997052"/>
            <a:ext cx="774571" cy="369332"/>
          </a:xfrm>
          <a:prstGeom prst="rect">
            <a:avLst/>
          </a:prstGeom>
          <a:noFill/>
        </p:spPr>
        <p:txBody>
          <a:bodyPr wrap="none" rtlCol="0">
            <a:spAutoFit/>
          </a:bodyPr>
          <a:lstStyle/>
          <a:p>
            <a:r>
              <a:rPr kumimoji="1" lang="ja-JP" altLang="en-US" b="1">
                <a:latin typeface="Yu Gothic" panose="020B0400000000000000" pitchFamily="34" charset="-128"/>
                <a:ea typeface="Yu Gothic" panose="020B0400000000000000" pitchFamily="34" charset="-128"/>
              </a:rPr>
              <a:t>解法</a:t>
            </a:r>
            <a:r>
              <a:rPr kumimoji="1" lang="en-US" altLang="ja-JP" b="1" dirty="0">
                <a:latin typeface="Yu Gothic" panose="020B0400000000000000" pitchFamily="34" charset="-128"/>
                <a:ea typeface="Yu Gothic" panose="020B0400000000000000" pitchFamily="34" charset="-128"/>
              </a:rPr>
              <a:t>1</a:t>
            </a:r>
            <a:endParaRPr kumimoji="1" lang="ja-JP" altLang="en-US" b="1">
              <a:latin typeface="Yu Gothic" panose="020B0400000000000000" pitchFamily="34" charset="-128"/>
              <a:ea typeface="Yu Gothic" panose="020B0400000000000000" pitchFamily="34" charset="-128"/>
            </a:endParaRPr>
          </a:p>
        </p:txBody>
      </p:sp>
      <p:sp>
        <p:nvSpPr>
          <p:cNvPr id="37" name="テキスト ボックス 36">
            <a:extLst>
              <a:ext uri="{FF2B5EF4-FFF2-40B4-BE49-F238E27FC236}">
                <a16:creationId xmlns:a16="http://schemas.microsoft.com/office/drawing/2014/main" id="{1D099B10-F6EA-F92B-0881-D7BD5DE82C26}"/>
              </a:ext>
            </a:extLst>
          </p:cNvPr>
          <p:cNvSpPr txBox="1"/>
          <p:nvPr/>
        </p:nvSpPr>
        <p:spPr>
          <a:xfrm>
            <a:off x="6654614" y="4080424"/>
            <a:ext cx="779381" cy="369332"/>
          </a:xfrm>
          <a:prstGeom prst="rect">
            <a:avLst/>
          </a:prstGeom>
          <a:noFill/>
        </p:spPr>
        <p:txBody>
          <a:bodyPr wrap="none" rtlCol="0">
            <a:spAutoFit/>
          </a:bodyPr>
          <a:lstStyle/>
          <a:p>
            <a:r>
              <a:rPr kumimoji="1" lang="ja-JP" altLang="en-US" b="1">
                <a:latin typeface="Yu Gothic" panose="020B0400000000000000" pitchFamily="34" charset="-128"/>
                <a:ea typeface="Yu Gothic" panose="020B0400000000000000" pitchFamily="34" charset="-128"/>
              </a:rPr>
              <a:t>解法</a:t>
            </a:r>
            <a:r>
              <a:rPr lang="en-US" altLang="ja-JP" b="1" dirty="0">
                <a:latin typeface="Yu Gothic" panose="020B0400000000000000" pitchFamily="34" charset="-128"/>
                <a:ea typeface="Yu Gothic" panose="020B0400000000000000" pitchFamily="34" charset="-128"/>
              </a:rPr>
              <a:t>2</a:t>
            </a:r>
            <a:endParaRPr kumimoji="1" lang="en-US" altLang="ja-JP" b="1" dirty="0">
              <a:latin typeface="Yu Gothic" panose="020B0400000000000000" pitchFamily="34" charset="-128"/>
              <a:ea typeface="Yu Gothic" panose="020B0400000000000000" pitchFamily="34" charset="-128"/>
            </a:endParaRPr>
          </a:p>
        </p:txBody>
      </p:sp>
      <p:sp>
        <p:nvSpPr>
          <p:cNvPr id="38" name="テキスト ボックス 37">
            <a:extLst>
              <a:ext uri="{FF2B5EF4-FFF2-40B4-BE49-F238E27FC236}">
                <a16:creationId xmlns:a16="http://schemas.microsoft.com/office/drawing/2014/main" id="{2F12D5F6-869A-E476-EFD1-71A4982CC881}"/>
              </a:ext>
            </a:extLst>
          </p:cNvPr>
          <p:cNvSpPr txBox="1"/>
          <p:nvPr/>
        </p:nvSpPr>
        <p:spPr>
          <a:xfrm>
            <a:off x="5961432" y="4751683"/>
            <a:ext cx="779381" cy="369332"/>
          </a:xfrm>
          <a:prstGeom prst="rect">
            <a:avLst/>
          </a:prstGeom>
          <a:noFill/>
        </p:spPr>
        <p:txBody>
          <a:bodyPr wrap="none" rtlCol="0">
            <a:spAutoFit/>
          </a:bodyPr>
          <a:lstStyle/>
          <a:p>
            <a:r>
              <a:rPr kumimoji="1" lang="ja-JP" altLang="en-US" b="1">
                <a:latin typeface="Yu Gothic" panose="020B0400000000000000" pitchFamily="34" charset="-128"/>
                <a:ea typeface="Yu Gothic" panose="020B0400000000000000" pitchFamily="34" charset="-128"/>
              </a:rPr>
              <a:t>解法</a:t>
            </a:r>
            <a:r>
              <a:rPr lang="en-US" altLang="ja-JP" b="1" dirty="0">
                <a:latin typeface="Yu Gothic" panose="020B0400000000000000" pitchFamily="34" charset="-128"/>
                <a:ea typeface="Yu Gothic" panose="020B0400000000000000" pitchFamily="34" charset="-128"/>
              </a:rPr>
              <a:t>3</a:t>
            </a:r>
            <a:endParaRPr kumimoji="1" lang="ja-JP" altLang="en-US" b="1">
              <a:latin typeface="Yu Gothic" panose="020B0400000000000000" pitchFamily="34" charset="-128"/>
              <a:ea typeface="Yu Gothic" panose="020B0400000000000000" pitchFamily="34" charset="-128"/>
            </a:endParaRPr>
          </a:p>
        </p:txBody>
      </p:sp>
      <p:sp>
        <p:nvSpPr>
          <p:cNvPr id="40" name="テキスト ボックス 39">
            <a:extLst>
              <a:ext uri="{FF2B5EF4-FFF2-40B4-BE49-F238E27FC236}">
                <a16:creationId xmlns:a16="http://schemas.microsoft.com/office/drawing/2014/main" id="{3FB581D8-C34A-78E4-8E4F-DCBB54524291}"/>
              </a:ext>
            </a:extLst>
          </p:cNvPr>
          <p:cNvSpPr txBox="1"/>
          <p:nvPr/>
        </p:nvSpPr>
        <p:spPr>
          <a:xfrm>
            <a:off x="9335686" y="3630642"/>
            <a:ext cx="774571" cy="369332"/>
          </a:xfrm>
          <a:prstGeom prst="rect">
            <a:avLst/>
          </a:prstGeom>
          <a:noFill/>
        </p:spPr>
        <p:txBody>
          <a:bodyPr wrap="none" rtlCol="0">
            <a:spAutoFit/>
          </a:bodyPr>
          <a:lstStyle/>
          <a:p>
            <a:r>
              <a:rPr kumimoji="1" lang="ja-JP" altLang="en-US" b="1">
                <a:latin typeface="Yu Gothic" panose="020B0400000000000000" pitchFamily="34" charset="-128"/>
                <a:ea typeface="Yu Gothic" panose="020B0400000000000000" pitchFamily="34" charset="-128"/>
              </a:rPr>
              <a:t>解法</a:t>
            </a:r>
            <a:r>
              <a:rPr kumimoji="1" lang="en-US" altLang="ja-JP" b="1" dirty="0">
                <a:latin typeface="Yu Gothic" panose="020B0400000000000000" pitchFamily="34" charset="-128"/>
                <a:ea typeface="Yu Gothic" panose="020B0400000000000000" pitchFamily="34" charset="-128"/>
              </a:rPr>
              <a:t>1</a:t>
            </a:r>
            <a:endParaRPr kumimoji="1" lang="ja-JP" altLang="en-US" b="1">
              <a:latin typeface="Yu Gothic" panose="020B0400000000000000" pitchFamily="34" charset="-128"/>
              <a:ea typeface="Yu Gothic" panose="020B0400000000000000" pitchFamily="34" charset="-128"/>
            </a:endParaRPr>
          </a:p>
        </p:txBody>
      </p:sp>
      <p:sp>
        <p:nvSpPr>
          <p:cNvPr id="41" name="円/楕円 40">
            <a:extLst>
              <a:ext uri="{FF2B5EF4-FFF2-40B4-BE49-F238E27FC236}">
                <a16:creationId xmlns:a16="http://schemas.microsoft.com/office/drawing/2014/main" id="{7B7511F2-3A4C-6004-1F88-075CCD2BED4E}"/>
              </a:ext>
            </a:extLst>
          </p:cNvPr>
          <p:cNvSpPr/>
          <p:nvPr/>
        </p:nvSpPr>
        <p:spPr>
          <a:xfrm>
            <a:off x="8812509" y="4235561"/>
            <a:ext cx="951946" cy="72518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a:extLst>
              <a:ext uri="{FF2B5EF4-FFF2-40B4-BE49-F238E27FC236}">
                <a16:creationId xmlns:a16="http://schemas.microsoft.com/office/drawing/2014/main" id="{031A1F32-EB8B-EACA-13B7-F78BB329F685}"/>
              </a:ext>
            </a:extLst>
          </p:cNvPr>
          <p:cNvSpPr/>
          <p:nvPr/>
        </p:nvSpPr>
        <p:spPr>
          <a:xfrm>
            <a:off x="9822722" y="4259334"/>
            <a:ext cx="925945" cy="825156"/>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24B45B76-744B-4953-09FF-80E72F7074C7}"/>
              </a:ext>
            </a:extLst>
          </p:cNvPr>
          <p:cNvSpPr txBox="1"/>
          <p:nvPr/>
        </p:nvSpPr>
        <p:spPr>
          <a:xfrm>
            <a:off x="8796600" y="4413487"/>
            <a:ext cx="1010213" cy="369332"/>
          </a:xfrm>
          <a:prstGeom prst="rect">
            <a:avLst/>
          </a:prstGeom>
          <a:noFill/>
        </p:spPr>
        <p:txBody>
          <a:bodyPr wrap="none" rtlCol="0">
            <a:spAutoFit/>
          </a:bodyPr>
          <a:lstStyle/>
          <a:p>
            <a:r>
              <a:rPr lang="ja-JP" altLang="en-US" b="1">
                <a:latin typeface="Yu Gothic" panose="020B0400000000000000" pitchFamily="34" charset="-128"/>
                <a:ea typeface="Yu Gothic" panose="020B0400000000000000" pitchFamily="34" charset="-128"/>
              </a:rPr>
              <a:t>エラー</a:t>
            </a:r>
            <a:r>
              <a:rPr kumimoji="1" lang="en-US" altLang="ja-JP" b="1" dirty="0">
                <a:latin typeface="Yu Gothic" panose="020B0400000000000000" pitchFamily="34" charset="-128"/>
                <a:ea typeface="Yu Gothic" panose="020B0400000000000000" pitchFamily="34" charset="-128"/>
              </a:rPr>
              <a:t>1</a:t>
            </a:r>
            <a:endParaRPr kumimoji="1" lang="ja-JP" altLang="en-US" b="1">
              <a:latin typeface="Yu Gothic" panose="020B0400000000000000" pitchFamily="34" charset="-128"/>
              <a:ea typeface="Yu Gothic" panose="020B0400000000000000" pitchFamily="34" charset="-128"/>
            </a:endParaRPr>
          </a:p>
        </p:txBody>
      </p:sp>
      <p:sp>
        <p:nvSpPr>
          <p:cNvPr id="44" name="テキスト ボックス 43">
            <a:extLst>
              <a:ext uri="{FF2B5EF4-FFF2-40B4-BE49-F238E27FC236}">
                <a16:creationId xmlns:a16="http://schemas.microsoft.com/office/drawing/2014/main" id="{0B242FA0-BCFB-9F51-AC92-D0C39C39D4E8}"/>
              </a:ext>
            </a:extLst>
          </p:cNvPr>
          <p:cNvSpPr txBox="1"/>
          <p:nvPr/>
        </p:nvSpPr>
        <p:spPr>
          <a:xfrm>
            <a:off x="9780587" y="4502477"/>
            <a:ext cx="1010213" cy="369332"/>
          </a:xfrm>
          <a:prstGeom prst="rect">
            <a:avLst/>
          </a:prstGeom>
          <a:noFill/>
        </p:spPr>
        <p:txBody>
          <a:bodyPr wrap="none" rtlCol="0">
            <a:spAutoFit/>
          </a:bodyPr>
          <a:lstStyle/>
          <a:p>
            <a:r>
              <a:rPr lang="ja-JP" altLang="en-US" b="1">
                <a:latin typeface="Yu Gothic" panose="020B0400000000000000" pitchFamily="34" charset="-128"/>
                <a:ea typeface="Yu Gothic" panose="020B0400000000000000" pitchFamily="34" charset="-128"/>
              </a:rPr>
              <a:t>エラー</a:t>
            </a:r>
            <a:r>
              <a:rPr lang="en-US" altLang="ja-JP" b="1" dirty="0">
                <a:latin typeface="Yu Gothic" panose="020B0400000000000000" pitchFamily="34" charset="-128"/>
                <a:ea typeface="Yu Gothic" panose="020B0400000000000000" pitchFamily="34" charset="-128"/>
              </a:rPr>
              <a:t>2</a:t>
            </a:r>
            <a:endParaRPr kumimoji="1" lang="ja-JP" altLang="en-US" b="1">
              <a:latin typeface="Yu Gothic" panose="020B0400000000000000" pitchFamily="34" charset="-128"/>
              <a:ea typeface="Yu Gothic" panose="020B0400000000000000" pitchFamily="34" charset="-128"/>
            </a:endParaRPr>
          </a:p>
        </p:txBody>
      </p:sp>
      <p:sp>
        <p:nvSpPr>
          <p:cNvPr id="45" name="日付プレースホルダー 4">
            <a:extLst>
              <a:ext uri="{FF2B5EF4-FFF2-40B4-BE49-F238E27FC236}">
                <a16:creationId xmlns:a16="http://schemas.microsoft.com/office/drawing/2014/main" id="{9F1EC021-3CE2-5B30-423C-2BE5C7393C7B}"/>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2024/02/12</a:t>
            </a:r>
          </a:p>
        </p:txBody>
      </p:sp>
      <p:grpSp>
        <p:nvGrpSpPr>
          <p:cNvPr id="51" name="グループ化 50">
            <a:extLst>
              <a:ext uri="{FF2B5EF4-FFF2-40B4-BE49-F238E27FC236}">
                <a16:creationId xmlns:a16="http://schemas.microsoft.com/office/drawing/2014/main" id="{C72A3C89-51CE-BC2B-E6E3-C5495EAF1A67}"/>
              </a:ext>
            </a:extLst>
          </p:cNvPr>
          <p:cNvGrpSpPr/>
          <p:nvPr/>
        </p:nvGrpSpPr>
        <p:grpSpPr>
          <a:xfrm>
            <a:off x="451556" y="163454"/>
            <a:ext cx="3217919" cy="276236"/>
            <a:chOff x="1047553" y="1885269"/>
            <a:chExt cx="2345100" cy="241705"/>
          </a:xfrm>
        </p:grpSpPr>
        <p:sp>
          <p:nvSpPr>
            <p:cNvPr id="52" name="フリーフォーム 51">
              <a:extLst>
                <a:ext uri="{FF2B5EF4-FFF2-40B4-BE49-F238E27FC236}">
                  <a16:creationId xmlns:a16="http://schemas.microsoft.com/office/drawing/2014/main" id="{A7C8256F-E37F-C115-9C83-C3432132852F}"/>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53" name="フリーフォーム 52">
              <a:extLst>
                <a:ext uri="{FF2B5EF4-FFF2-40B4-BE49-F238E27FC236}">
                  <a16:creationId xmlns:a16="http://schemas.microsoft.com/office/drawing/2014/main" id="{6EB45301-1F05-497D-D58C-093836925776}"/>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54" name="フリーフォーム 53">
            <a:extLst>
              <a:ext uri="{FF2B5EF4-FFF2-40B4-BE49-F238E27FC236}">
                <a16:creationId xmlns:a16="http://schemas.microsoft.com/office/drawing/2014/main" id="{80876E05-5273-F6FC-71CC-D6ADCE0D1081}"/>
              </a:ext>
            </a:extLst>
          </p:cNvPr>
          <p:cNvSpPr/>
          <p:nvPr/>
        </p:nvSpPr>
        <p:spPr>
          <a:xfrm>
            <a:off x="3483538"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実験</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55" name="フリーフォーム 54">
            <a:extLst>
              <a:ext uri="{FF2B5EF4-FFF2-40B4-BE49-F238E27FC236}">
                <a16:creationId xmlns:a16="http://schemas.microsoft.com/office/drawing/2014/main" id="{CB73C6FF-C122-72EE-13E6-176603653A79}"/>
              </a:ext>
            </a:extLst>
          </p:cNvPr>
          <p:cNvSpPr/>
          <p:nvPr/>
        </p:nvSpPr>
        <p:spPr>
          <a:xfrm>
            <a:off x="4992924"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2402901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7A47762F-8090-F366-2CD4-C2DD43EDBBB8}"/>
              </a:ext>
            </a:extLst>
          </p:cNvPr>
          <p:cNvSpPr/>
          <p:nvPr/>
        </p:nvSpPr>
        <p:spPr>
          <a:xfrm>
            <a:off x="0" y="0"/>
            <a:ext cx="12192000" cy="6858000"/>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日付プレースホルダー 4">
            <a:extLst>
              <a:ext uri="{FF2B5EF4-FFF2-40B4-BE49-F238E27FC236}">
                <a16:creationId xmlns:a16="http://schemas.microsoft.com/office/drawing/2014/main" id="{6EFE2DAA-1862-3477-23F2-80B3772CE4E2}"/>
              </a:ext>
            </a:extLst>
          </p:cNvPr>
          <p:cNvSpPr>
            <a:spLocks noGrp="1"/>
          </p:cNvSpPr>
          <p:nvPr>
            <p:ph type="dt" sz="half" idx="10"/>
          </p:nvPr>
        </p:nvSpPr>
        <p:spPr>
          <a:xfrm>
            <a:off x="451556" y="6367750"/>
            <a:ext cx="2743200" cy="365125"/>
          </a:xfrm>
        </p:spPr>
        <p:txBody>
          <a:bodyPr/>
          <a:lstStyle/>
          <a:p>
            <a:r>
              <a:rPr kumimoji="1" lang="en-US" altLang="ja-JP" sz="1600" dirty="0">
                <a:solidFill>
                  <a:schemeClr val="bg1"/>
                </a:solidFill>
                <a:latin typeface="Yu Gothic" panose="020B0400000000000000" pitchFamily="34" charset="-128"/>
                <a:ea typeface="Yu Gothic" panose="020B0400000000000000" pitchFamily="34" charset="-128"/>
              </a:rPr>
              <a:t>2024/02/12</a:t>
            </a:r>
          </a:p>
        </p:txBody>
      </p:sp>
      <p:sp>
        <p:nvSpPr>
          <p:cNvPr id="11" name="スライド番号プレースホルダー 5">
            <a:extLst>
              <a:ext uri="{FF2B5EF4-FFF2-40B4-BE49-F238E27FC236}">
                <a16:creationId xmlns:a16="http://schemas.microsoft.com/office/drawing/2014/main" id="{753F8109-82C7-43CF-3640-ADA703EAB774}"/>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bg1"/>
                </a:solidFill>
                <a:latin typeface="Yu Gothic" panose="020B0400000000000000" pitchFamily="34" charset="-128"/>
                <a:ea typeface="Yu Gothic" panose="020B0400000000000000" pitchFamily="34" charset="-128"/>
              </a:rPr>
              <a:t>8</a:t>
            </a:fld>
            <a:endParaRPr kumimoji="1" lang="ja-JP" altLang="en-US" sz="1600">
              <a:solidFill>
                <a:schemeClr val="bg1"/>
              </a:solidFill>
              <a:latin typeface="Yu Gothic" panose="020B0400000000000000" pitchFamily="34" charset="-128"/>
              <a:ea typeface="Yu Gothic" panose="020B0400000000000000" pitchFamily="34" charset="-128"/>
            </a:endParaRPr>
          </a:p>
        </p:txBody>
      </p:sp>
      <p:sp>
        <p:nvSpPr>
          <p:cNvPr id="7" name="フッター プレースホルダー 6">
            <a:extLst>
              <a:ext uri="{FF2B5EF4-FFF2-40B4-BE49-F238E27FC236}">
                <a16:creationId xmlns:a16="http://schemas.microsoft.com/office/drawing/2014/main" id="{F573BA53-CBF7-56C3-A631-55FF20C1407E}"/>
              </a:ext>
            </a:extLst>
          </p:cNvPr>
          <p:cNvSpPr>
            <a:spLocks noGrp="1"/>
          </p:cNvSpPr>
          <p:nvPr>
            <p:ph type="ftr" sz="quarter" idx="11"/>
          </p:nvPr>
        </p:nvSpPr>
        <p:spPr>
          <a:xfrm>
            <a:off x="3807877" y="6356350"/>
            <a:ext cx="4576242" cy="376525"/>
          </a:xfrm>
        </p:spPr>
        <p:txBody>
          <a:bodyPr/>
          <a:lstStyle/>
          <a:p>
            <a:r>
              <a:rPr kumimoji="1" lang="ja-JP" altLang="en-US" sz="1600">
                <a:solidFill>
                  <a:schemeClr val="bg1"/>
                </a:solidFill>
                <a:latin typeface="Yu Gothic" panose="020B0400000000000000" pitchFamily="34" charset="-128"/>
                <a:ea typeface="Yu Gothic" panose="020B0400000000000000" pitchFamily="34" charset="-128"/>
              </a:rPr>
              <a:t>東京学芸大学　</a:t>
            </a:r>
            <a:r>
              <a:rPr lang="ja-JP" altLang="en-US" sz="1600">
                <a:solidFill>
                  <a:schemeClr val="bg1"/>
                </a:solidFill>
                <a:latin typeface="Yu Gothic" panose="020B0400000000000000" pitchFamily="34" charset="-128"/>
                <a:ea typeface="Yu Gothic" panose="020B0400000000000000" pitchFamily="34" charset="-128"/>
              </a:rPr>
              <a:t>卒業論文</a:t>
            </a:r>
            <a:r>
              <a:rPr kumimoji="1" lang="ja-JP" altLang="en-US" sz="1600">
                <a:solidFill>
                  <a:schemeClr val="bg1"/>
                </a:solidFill>
                <a:latin typeface="Yu Gothic" panose="020B0400000000000000" pitchFamily="34" charset="-128"/>
                <a:ea typeface="Yu Gothic" panose="020B0400000000000000" pitchFamily="34" charset="-128"/>
              </a:rPr>
              <a:t>発表会</a:t>
            </a:r>
          </a:p>
        </p:txBody>
      </p:sp>
      <p:sp>
        <p:nvSpPr>
          <p:cNvPr id="8" name="タイトル 1">
            <a:extLst>
              <a:ext uri="{FF2B5EF4-FFF2-40B4-BE49-F238E27FC236}">
                <a16:creationId xmlns:a16="http://schemas.microsoft.com/office/drawing/2014/main" id="{83AA8072-5CF6-A375-CCC0-36368B1F50DE}"/>
              </a:ext>
            </a:extLst>
          </p:cNvPr>
          <p:cNvSpPr>
            <a:spLocks noGrp="1"/>
          </p:cNvSpPr>
          <p:nvPr>
            <p:ph type="ctrTitle"/>
          </p:nvPr>
        </p:nvSpPr>
        <p:spPr>
          <a:xfrm>
            <a:off x="1536544" y="2378648"/>
            <a:ext cx="9118910" cy="802887"/>
          </a:xfrm>
        </p:spPr>
        <p:txBody>
          <a:bodyPr>
            <a:normAutofit/>
          </a:bodyPr>
          <a:lstStyle/>
          <a:p>
            <a:r>
              <a:rPr lang="en-US" altLang="ja-JP" sz="3600" b="1" dirty="0">
                <a:solidFill>
                  <a:schemeClr val="bg1"/>
                </a:solidFill>
                <a:latin typeface="Yu Gothic" panose="020B0400000000000000" pitchFamily="34" charset="-128"/>
                <a:ea typeface="Yu Gothic" panose="020B0400000000000000" pitchFamily="34" charset="-128"/>
              </a:rPr>
              <a:t>2.</a:t>
            </a:r>
            <a:r>
              <a:rPr lang="ja-JP" altLang="en-US" sz="3600" b="1">
                <a:solidFill>
                  <a:schemeClr val="bg1"/>
                </a:solidFill>
                <a:latin typeface="Yu Gothic" panose="020B0400000000000000" pitchFamily="34" charset="-128"/>
                <a:ea typeface="Yu Gothic" panose="020B0400000000000000" pitchFamily="34" charset="-128"/>
              </a:rPr>
              <a:t>　研究内容</a:t>
            </a:r>
            <a:endParaRPr kumimoji="1" lang="ja-JP" altLang="en-US" sz="3600" b="1">
              <a:solidFill>
                <a:srgbClr val="EFCE7B"/>
              </a:solidFill>
              <a:latin typeface="Yu Gothic" panose="020B0400000000000000" pitchFamily="34" charset="-128"/>
              <a:ea typeface="Yu Gothic" panose="020B0400000000000000" pitchFamily="34" charset="-128"/>
            </a:endParaRPr>
          </a:p>
        </p:txBody>
      </p:sp>
      <p:cxnSp>
        <p:nvCxnSpPr>
          <p:cNvPr id="9" name="直線コネクタ 8">
            <a:extLst>
              <a:ext uri="{FF2B5EF4-FFF2-40B4-BE49-F238E27FC236}">
                <a16:creationId xmlns:a16="http://schemas.microsoft.com/office/drawing/2014/main" id="{5A683F10-5C01-EC03-140E-5FA2D40BF0ED}"/>
              </a:ext>
            </a:extLst>
          </p:cNvPr>
          <p:cNvCxnSpPr>
            <a:cxnSpLocks/>
          </p:cNvCxnSpPr>
          <p:nvPr/>
        </p:nvCxnSpPr>
        <p:spPr>
          <a:xfrm>
            <a:off x="451555" y="3417600"/>
            <a:ext cx="11288888" cy="11400"/>
          </a:xfrm>
          <a:prstGeom prst="line">
            <a:avLst/>
          </a:prstGeom>
          <a:ln w="57150">
            <a:solidFill>
              <a:srgbClr val="C2D3D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9166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四角形吹き出し 48">
            <a:extLst>
              <a:ext uri="{FF2B5EF4-FFF2-40B4-BE49-F238E27FC236}">
                <a16:creationId xmlns:a16="http://schemas.microsoft.com/office/drawing/2014/main" id="{B109A63A-E4C7-2BED-6CF9-51B7A2E17813}"/>
              </a:ext>
            </a:extLst>
          </p:cNvPr>
          <p:cNvSpPr/>
          <p:nvPr/>
        </p:nvSpPr>
        <p:spPr>
          <a:xfrm rot="5400000">
            <a:off x="6679265" y="998988"/>
            <a:ext cx="4163349" cy="5669930"/>
          </a:xfrm>
          <a:prstGeom prst="wedgeRectCallout">
            <a:avLst>
              <a:gd name="adj1" fmla="val -41118"/>
              <a:gd name="adj2" fmla="val 37113"/>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a:extLst>
              <a:ext uri="{FF2B5EF4-FFF2-40B4-BE49-F238E27FC236}">
                <a16:creationId xmlns:a16="http://schemas.microsoft.com/office/drawing/2014/main" id="{88856466-C1B6-DB78-7953-8FA2087D70A9}"/>
              </a:ext>
            </a:extLst>
          </p:cNvPr>
          <p:cNvSpPr/>
          <p:nvPr/>
        </p:nvSpPr>
        <p:spPr>
          <a:xfrm rot="5400000">
            <a:off x="1167964" y="3626427"/>
            <a:ext cx="3457271" cy="263516"/>
          </a:xfrm>
          <a:prstGeom prst="rightArrow">
            <a:avLst>
              <a:gd name="adj1" fmla="val 35849"/>
              <a:gd name="adj2" fmla="val 88525"/>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1A7A51A2-FEBE-C619-2AB6-5D91FCC22E93}"/>
              </a:ext>
            </a:extLst>
          </p:cNvPr>
          <p:cNvSpPr/>
          <p:nvPr/>
        </p:nvSpPr>
        <p:spPr>
          <a:xfrm>
            <a:off x="0"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2-1. </a:t>
            </a:r>
            <a:r>
              <a:rPr lang="ja-JP" altLang="en-US" sz="2800" b="1">
                <a:solidFill>
                  <a:schemeClr val="bg1"/>
                </a:solidFill>
                <a:latin typeface="Yu Gothic" panose="020B0400000000000000" pitchFamily="34" charset="-128"/>
                <a:ea typeface="Yu Gothic" panose="020B0400000000000000" pitchFamily="34" charset="-128"/>
              </a:rPr>
              <a:t>研究手法の概要</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16" name="スライド番号プレースホルダー 5">
            <a:extLst>
              <a:ext uri="{FF2B5EF4-FFF2-40B4-BE49-F238E27FC236}">
                <a16:creationId xmlns:a16="http://schemas.microsoft.com/office/drawing/2014/main" id="{2FA063C8-531E-BE3D-2A3B-8C35B6D4BC4F}"/>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9</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18" name="フッター プレースホルダー 6">
            <a:extLst>
              <a:ext uri="{FF2B5EF4-FFF2-40B4-BE49-F238E27FC236}">
                <a16:creationId xmlns:a16="http://schemas.microsoft.com/office/drawing/2014/main" id="{BD6CA68E-9A2B-B7D4-76E3-E0973F9DA648}"/>
              </a:ext>
            </a:extLst>
          </p:cNvPr>
          <p:cNvSpPr>
            <a:spLocks noGrp="1"/>
          </p:cNvSpPr>
          <p:nvPr>
            <p:ph type="ftr" sz="quarter" idx="11"/>
          </p:nvPr>
        </p:nvSpPr>
        <p:spPr>
          <a:xfrm>
            <a:off x="3807877" y="6356350"/>
            <a:ext cx="4576242" cy="376525"/>
          </a:xfrm>
        </p:spPr>
        <p:txBody>
          <a:bodyPr/>
          <a:lstStyle/>
          <a:p>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東京学芸大学　</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卒業論文</a:t>
            </a:r>
            <a:r>
              <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rPr>
              <a:t>発表会</a:t>
            </a:r>
          </a:p>
        </p:txBody>
      </p:sp>
      <p:grpSp>
        <p:nvGrpSpPr>
          <p:cNvPr id="26" name="グループ化 25">
            <a:extLst>
              <a:ext uri="{FF2B5EF4-FFF2-40B4-BE49-F238E27FC236}">
                <a16:creationId xmlns:a16="http://schemas.microsoft.com/office/drawing/2014/main" id="{CF579A4D-5A86-4550-3461-306A4A5DB342}"/>
              </a:ext>
            </a:extLst>
          </p:cNvPr>
          <p:cNvGrpSpPr/>
          <p:nvPr/>
        </p:nvGrpSpPr>
        <p:grpSpPr>
          <a:xfrm>
            <a:off x="451556" y="163454"/>
            <a:ext cx="3217919" cy="276236"/>
            <a:chOff x="1047553" y="1885269"/>
            <a:chExt cx="2345100" cy="241705"/>
          </a:xfrm>
        </p:grpSpPr>
        <p:sp>
          <p:nvSpPr>
            <p:cNvPr id="27" name="フリーフォーム 26">
              <a:extLst>
                <a:ext uri="{FF2B5EF4-FFF2-40B4-BE49-F238E27FC236}">
                  <a16:creationId xmlns:a16="http://schemas.microsoft.com/office/drawing/2014/main" id="{098115ED-BDB7-8D50-630E-ADCABDB5DFB5}"/>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28" name="フリーフォーム 27">
              <a:extLst>
                <a:ext uri="{FF2B5EF4-FFF2-40B4-BE49-F238E27FC236}">
                  <a16:creationId xmlns:a16="http://schemas.microsoft.com/office/drawing/2014/main" id="{82748B1A-5A14-0AE1-32B4-72E2A1667F32}"/>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34" name="フリーフォーム 33">
            <a:extLst>
              <a:ext uri="{FF2B5EF4-FFF2-40B4-BE49-F238E27FC236}">
                <a16:creationId xmlns:a16="http://schemas.microsoft.com/office/drawing/2014/main" id="{6F1FED09-0AD3-854A-4EF1-82D8B13629BE}"/>
              </a:ext>
            </a:extLst>
          </p:cNvPr>
          <p:cNvSpPr/>
          <p:nvPr/>
        </p:nvSpPr>
        <p:spPr>
          <a:xfrm>
            <a:off x="3483538"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実験</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35" name="フリーフォーム 34">
            <a:extLst>
              <a:ext uri="{FF2B5EF4-FFF2-40B4-BE49-F238E27FC236}">
                <a16:creationId xmlns:a16="http://schemas.microsoft.com/office/drawing/2014/main" id="{54E70DBE-25F0-6A56-291A-F1192F71AB10}"/>
              </a:ext>
            </a:extLst>
          </p:cNvPr>
          <p:cNvSpPr/>
          <p:nvPr/>
        </p:nvSpPr>
        <p:spPr>
          <a:xfrm>
            <a:off x="4992924" y="163454"/>
            <a:ext cx="1866103"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
        <p:nvSpPr>
          <p:cNvPr id="3" name="正方形/長方形 2">
            <a:extLst>
              <a:ext uri="{FF2B5EF4-FFF2-40B4-BE49-F238E27FC236}">
                <a16:creationId xmlns:a16="http://schemas.microsoft.com/office/drawing/2014/main" id="{3C385E39-040D-C318-CDA6-7D1928A1CAD9}"/>
              </a:ext>
            </a:extLst>
          </p:cNvPr>
          <p:cNvSpPr/>
          <p:nvPr/>
        </p:nvSpPr>
        <p:spPr>
          <a:xfrm>
            <a:off x="578470" y="1654043"/>
            <a:ext cx="4628532" cy="540748"/>
          </a:xfrm>
          <a:prstGeom prst="rect">
            <a:avLst/>
          </a:prstGeom>
          <a:solidFill>
            <a:srgbClr val="62929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C2D71B8-34F7-FB2A-55BE-865B7BAC5C7F}"/>
              </a:ext>
            </a:extLst>
          </p:cNvPr>
          <p:cNvSpPr/>
          <p:nvPr/>
        </p:nvSpPr>
        <p:spPr>
          <a:xfrm>
            <a:off x="578470" y="2608811"/>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1FFCFAAB-4BF8-0978-1D21-97E2417F02B3}"/>
              </a:ext>
            </a:extLst>
          </p:cNvPr>
          <p:cNvSpPr/>
          <p:nvPr/>
        </p:nvSpPr>
        <p:spPr>
          <a:xfrm>
            <a:off x="578470" y="3563579"/>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9596B65-1BF9-847C-251C-F7C40BC82A72}"/>
              </a:ext>
            </a:extLst>
          </p:cNvPr>
          <p:cNvSpPr/>
          <p:nvPr/>
        </p:nvSpPr>
        <p:spPr>
          <a:xfrm>
            <a:off x="578470" y="4518346"/>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4DBC7B7F-3A7E-7AE0-6FAB-945F2A34F076}"/>
              </a:ext>
            </a:extLst>
          </p:cNvPr>
          <p:cNvSpPr txBox="1">
            <a:spLocks/>
          </p:cNvSpPr>
          <p:nvPr/>
        </p:nvSpPr>
        <p:spPr>
          <a:xfrm>
            <a:off x="573402" y="4588542"/>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④ </a:t>
            </a:r>
            <a:r>
              <a:rPr lang="ja-JP" altLang="en-US" sz="1700" b="1">
                <a:latin typeface="Yu Gothic" panose="020B0400000000000000" pitchFamily="34" charset="-128"/>
                <a:ea typeface="Yu Gothic" panose="020B0400000000000000" pitchFamily="34" charset="-128"/>
              </a:rPr>
              <a:t>クラスタリングしてデータセットを作成</a:t>
            </a:r>
            <a:endParaRPr lang="en-US" altLang="ja-JP" sz="1700" b="1" dirty="0">
              <a:latin typeface="Yu Gothic" panose="020B0400000000000000" pitchFamily="34" charset="-128"/>
              <a:ea typeface="Yu Gothic" panose="020B0400000000000000" pitchFamily="34" charset="-128"/>
            </a:endParaRPr>
          </a:p>
        </p:txBody>
      </p:sp>
      <p:sp>
        <p:nvSpPr>
          <p:cNvPr id="20" name="コンテンツ プレースホルダー 2">
            <a:extLst>
              <a:ext uri="{FF2B5EF4-FFF2-40B4-BE49-F238E27FC236}">
                <a16:creationId xmlns:a16="http://schemas.microsoft.com/office/drawing/2014/main" id="{06C17D36-3604-8B7D-35E4-868B9561F996}"/>
              </a:ext>
            </a:extLst>
          </p:cNvPr>
          <p:cNvSpPr txBox="1">
            <a:spLocks/>
          </p:cNvSpPr>
          <p:nvPr/>
        </p:nvSpPr>
        <p:spPr>
          <a:xfrm>
            <a:off x="578470" y="3646653"/>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a:t>
            </a:r>
            <a:r>
              <a:rPr lang="ja-JP" altLang="en-US" sz="1700" b="1">
                <a:latin typeface="Yu Gothic" panose="020B0400000000000000" pitchFamily="34" charset="-128"/>
                <a:ea typeface="Yu Gothic" panose="020B0400000000000000" pitchFamily="34" charset="-128"/>
              </a:rPr>
              <a:t>③</a:t>
            </a:r>
            <a:r>
              <a:rPr lang="en-US" altLang="ja-JP" sz="1700" b="1" dirty="0">
                <a:latin typeface="Yu Gothic" panose="020B0400000000000000" pitchFamily="34" charset="-128"/>
                <a:ea typeface="Yu Gothic" panose="020B0400000000000000" pitchFamily="34" charset="-128"/>
              </a:rPr>
              <a:t> </a:t>
            </a:r>
            <a:r>
              <a:rPr lang="ja-JP" altLang="en-US" sz="1700" b="1">
                <a:latin typeface="Yu Gothic" panose="020B0400000000000000" pitchFamily="34" charset="-128"/>
                <a:ea typeface="Yu Gothic" panose="020B0400000000000000" pitchFamily="34" charset="-128"/>
              </a:rPr>
              <a:t>類似度を算出</a:t>
            </a:r>
            <a:endParaRPr lang="en-US" altLang="ja-JP" sz="1700" b="1" dirty="0">
              <a:latin typeface="Yu Gothic" panose="020B0400000000000000" pitchFamily="34" charset="-128"/>
              <a:ea typeface="Yu Gothic" panose="020B0400000000000000" pitchFamily="34" charset="-128"/>
            </a:endParaRPr>
          </a:p>
        </p:txBody>
      </p:sp>
      <p:sp>
        <p:nvSpPr>
          <p:cNvPr id="39" name="コンテンツ プレースホルダー 2">
            <a:extLst>
              <a:ext uri="{FF2B5EF4-FFF2-40B4-BE49-F238E27FC236}">
                <a16:creationId xmlns:a16="http://schemas.microsoft.com/office/drawing/2014/main" id="{6A6F391B-622B-3A0B-CEB6-C57F19B8DB6B}"/>
              </a:ext>
            </a:extLst>
          </p:cNvPr>
          <p:cNvSpPr txBox="1">
            <a:spLocks/>
          </p:cNvSpPr>
          <p:nvPr/>
        </p:nvSpPr>
        <p:spPr>
          <a:xfrm>
            <a:off x="578470" y="2691885"/>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② </a:t>
            </a:r>
            <a:r>
              <a:rPr lang="ja-JP" altLang="en-US" sz="1700" b="1">
                <a:latin typeface="Yu Gothic" panose="020B0400000000000000" pitchFamily="34" charset="-128"/>
                <a:ea typeface="Yu Gothic" panose="020B0400000000000000" pitchFamily="34" charset="-128"/>
              </a:rPr>
              <a:t>データを分割</a:t>
            </a:r>
            <a:endParaRPr lang="en-US" altLang="ja-JP" sz="1700" b="1" dirty="0">
              <a:latin typeface="Yu Gothic" panose="020B0400000000000000" pitchFamily="34" charset="-128"/>
              <a:ea typeface="Yu Gothic" panose="020B0400000000000000" pitchFamily="34" charset="-128"/>
            </a:endParaRPr>
          </a:p>
        </p:txBody>
      </p:sp>
      <p:sp>
        <p:nvSpPr>
          <p:cNvPr id="41" name="コンテンツ プレースホルダー 2">
            <a:extLst>
              <a:ext uri="{FF2B5EF4-FFF2-40B4-BE49-F238E27FC236}">
                <a16:creationId xmlns:a16="http://schemas.microsoft.com/office/drawing/2014/main" id="{DD24AF86-3B62-3D79-E756-F814DE3982B2}"/>
              </a:ext>
            </a:extLst>
          </p:cNvPr>
          <p:cNvSpPr txBox="1">
            <a:spLocks/>
          </p:cNvSpPr>
          <p:nvPr/>
        </p:nvSpPr>
        <p:spPr>
          <a:xfrm>
            <a:off x="578470" y="1722904"/>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solidFill>
                  <a:schemeClr val="bg1"/>
                </a:solidFill>
                <a:latin typeface="Yu Gothic" panose="020B0400000000000000" pitchFamily="34" charset="-128"/>
                <a:ea typeface="Yu Gothic" panose="020B0400000000000000" pitchFamily="34" charset="-128"/>
              </a:rPr>
              <a:t> ① </a:t>
            </a:r>
            <a:r>
              <a:rPr lang="ja-JP" altLang="en-US" sz="1700" b="1">
                <a:solidFill>
                  <a:schemeClr val="bg1"/>
                </a:solidFill>
                <a:latin typeface="Yu Gothic" panose="020B0400000000000000" pitchFamily="34" charset="-128"/>
                <a:ea typeface="Yu Gothic" panose="020B0400000000000000" pitchFamily="34" charset="-128"/>
              </a:rPr>
              <a:t>データを取得</a:t>
            </a:r>
            <a:endParaRPr lang="en-US" altLang="ja-JP" sz="1700" b="1" dirty="0">
              <a:solidFill>
                <a:schemeClr val="bg1"/>
              </a:solidFill>
              <a:latin typeface="Yu Gothic" panose="020B0400000000000000" pitchFamily="34" charset="-128"/>
              <a:ea typeface="Yu Gothic" panose="020B0400000000000000" pitchFamily="34" charset="-128"/>
            </a:endParaRPr>
          </a:p>
        </p:txBody>
      </p:sp>
      <p:sp>
        <p:nvSpPr>
          <p:cNvPr id="47" name="正方形/長方形 46">
            <a:extLst>
              <a:ext uri="{FF2B5EF4-FFF2-40B4-BE49-F238E27FC236}">
                <a16:creationId xmlns:a16="http://schemas.microsoft.com/office/drawing/2014/main" id="{F1C4F997-7987-CBD3-0225-48C5F47A75AF}"/>
              </a:ext>
            </a:extLst>
          </p:cNvPr>
          <p:cNvSpPr/>
          <p:nvPr/>
        </p:nvSpPr>
        <p:spPr>
          <a:xfrm>
            <a:off x="578470" y="5473113"/>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コンテンツ プレースホルダー 2">
            <a:extLst>
              <a:ext uri="{FF2B5EF4-FFF2-40B4-BE49-F238E27FC236}">
                <a16:creationId xmlns:a16="http://schemas.microsoft.com/office/drawing/2014/main" id="{97D55B36-C73C-4434-8A8E-8A0B8C44EE46}"/>
              </a:ext>
            </a:extLst>
          </p:cNvPr>
          <p:cNvSpPr txBox="1">
            <a:spLocks/>
          </p:cNvSpPr>
          <p:nvPr/>
        </p:nvSpPr>
        <p:spPr>
          <a:xfrm>
            <a:off x="582333" y="5544980"/>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⑤ </a:t>
            </a:r>
            <a:r>
              <a:rPr lang="ja-JP" altLang="en-US" sz="1700" b="1">
                <a:latin typeface="Yu Gothic" panose="020B0400000000000000" pitchFamily="34" charset="-128"/>
                <a:ea typeface="Yu Gothic" panose="020B0400000000000000" pitchFamily="34" charset="-128"/>
              </a:rPr>
              <a:t>論理エラーを推定</a:t>
            </a:r>
            <a:endParaRPr lang="en-US" altLang="ja-JP" sz="1700" b="1" dirty="0">
              <a:latin typeface="Yu Gothic" panose="020B0400000000000000" pitchFamily="34" charset="-128"/>
              <a:ea typeface="Yu Gothic" panose="020B0400000000000000" pitchFamily="34" charset="-128"/>
            </a:endParaRPr>
          </a:p>
        </p:txBody>
      </p:sp>
      <p:graphicFrame>
        <p:nvGraphicFramePr>
          <p:cNvPr id="50" name="表 40">
            <a:extLst>
              <a:ext uri="{FF2B5EF4-FFF2-40B4-BE49-F238E27FC236}">
                <a16:creationId xmlns:a16="http://schemas.microsoft.com/office/drawing/2014/main" id="{D2C9CC7B-DCF6-4877-CE41-8F947D129CA6}"/>
              </a:ext>
            </a:extLst>
          </p:cNvPr>
          <p:cNvGraphicFramePr>
            <a:graphicFrameLocks noGrp="1"/>
          </p:cNvGraphicFramePr>
          <p:nvPr>
            <p:extLst>
              <p:ext uri="{D42A27DB-BD31-4B8C-83A1-F6EECF244321}">
                <p14:modId xmlns:p14="http://schemas.microsoft.com/office/powerpoint/2010/main" val="79752127"/>
              </p:ext>
            </p:extLst>
          </p:nvPr>
        </p:nvGraphicFramePr>
        <p:xfrm>
          <a:off x="6439268" y="3872780"/>
          <a:ext cx="4670859" cy="1522128"/>
        </p:xfrm>
        <a:graphic>
          <a:graphicData uri="http://schemas.openxmlformats.org/drawingml/2006/table">
            <a:tbl>
              <a:tblPr firstRow="1" bandRow="1">
                <a:tableStyleId>{F5AB1C69-6EDB-4FF4-983F-18BD219EF322}</a:tableStyleId>
              </a:tblPr>
              <a:tblGrid>
                <a:gridCol w="564145">
                  <a:extLst>
                    <a:ext uri="{9D8B030D-6E8A-4147-A177-3AD203B41FA5}">
                      <a16:colId xmlns:a16="http://schemas.microsoft.com/office/drawing/2014/main" val="3854250103"/>
                    </a:ext>
                  </a:extLst>
                </a:gridCol>
                <a:gridCol w="957731">
                  <a:extLst>
                    <a:ext uri="{9D8B030D-6E8A-4147-A177-3AD203B41FA5}">
                      <a16:colId xmlns:a16="http://schemas.microsoft.com/office/drawing/2014/main" val="3960438600"/>
                    </a:ext>
                  </a:extLst>
                </a:gridCol>
                <a:gridCol w="1180764">
                  <a:extLst>
                    <a:ext uri="{9D8B030D-6E8A-4147-A177-3AD203B41FA5}">
                      <a16:colId xmlns:a16="http://schemas.microsoft.com/office/drawing/2014/main" val="1058260598"/>
                    </a:ext>
                  </a:extLst>
                </a:gridCol>
                <a:gridCol w="411883">
                  <a:extLst>
                    <a:ext uri="{9D8B030D-6E8A-4147-A177-3AD203B41FA5}">
                      <a16:colId xmlns:a16="http://schemas.microsoft.com/office/drawing/2014/main" val="3111211122"/>
                    </a:ext>
                  </a:extLst>
                </a:gridCol>
                <a:gridCol w="1556336">
                  <a:extLst>
                    <a:ext uri="{9D8B030D-6E8A-4147-A177-3AD203B41FA5}">
                      <a16:colId xmlns:a16="http://schemas.microsoft.com/office/drawing/2014/main" val="3296473115"/>
                    </a:ext>
                  </a:extLst>
                </a:gridCol>
              </a:tblGrid>
              <a:tr h="380532">
                <a:tc>
                  <a:txBody>
                    <a:bodyPr/>
                    <a:lstStyle/>
                    <a:p>
                      <a:pPr algn="ctr"/>
                      <a:r>
                        <a:rPr kumimoji="1" lang="en-US" altLang="ja-JP" sz="1400" dirty="0">
                          <a:solidFill>
                            <a:schemeClr val="tx1"/>
                          </a:solidFill>
                          <a:latin typeface="Yu Gothic" panose="020B0400000000000000" pitchFamily="34" charset="-128"/>
                          <a:ea typeface="Yu Gothic" panose="020B0400000000000000" pitchFamily="34" charset="-128"/>
                        </a:rPr>
                        <a:t>id</a:t>
                      </a:r>
                      <a:endParaRPr kumimoji="1" lang="ja-JP" altLang="en-US" sz="1400">
                        <a:solidFill>
                          <a:schemeClr val="tx1"/>
                        </a:solidFill>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kumimoji="1" lang="en-US" altLang="ja-JP" sz="1400" dirty="0">
                          <a:solidFill>
                            <a:schemeClr val="tx1"/>
                          </a:solidFill>
                          <a:latin typeface="Yu Gothic" panose="020B0400000000000000" pitchFamily="34" charset="-128"/>
                          <a:ea typeface="Yu Gothic" panose="020B0400000000000000" pitchFamily="34" charset="-128"/>
                        </a:rPr>
                        <a:t>stu_id</a:t>
                      </a:r>
                      <a:endParaRPr kumimoji="1" lang="ja-JP" altLang="en-US" sz="1400">
                        <a:solidFill>
                          <a:schemeClr val="tx1"/>
                        </a:solidFill>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kumimoji="1" lang="en-US" altLang="ja-JP" sz="1400" dirty="0">
                          <a:solidFill>
                            <a:schemeClr val="tx1"/>
                          </a:solidFill>
                          <a:latin typeface="Yu Gothic" panose="020B0400000000000000" pitchFamily="34" charset="-128"/>
                          <a:ea typeface="Yu Gothic" panose="020B0400000000000000" pitchFamily="34" charset="-128"/>
                        </a:rPr>
                        <a:t>task_id</a:t>
                      </a:r>
                      <a:endParaRPr kumimoji="1" lang="ja-JP" altLang="en-US" sz="1400">
                        <a:solidFill>
                          <a:schemeClr val="tx1"/>
                        </a:solidFill>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kumimoji="1" lang="en-US" altLang="ja-JP" sz="1400" dirty="0">
                          <a:solidFill>
                            <a:schemeClr val="tx1"/>
                          </a:solidFill>
                          <a:latin typeface="Yu Gothic" panose="020B0400000000000000" pitchFamily="34" charset="-128"/>
                          <a:ea typeface="Yu Gothic" panose="020B0400000000000000" pitchFamily="34" charset="-128"/>
                        </a:rPr>
                        <a:t>…</a:t>
                      </a:r>
                      <a:endParaRPr kumimoji="1" lang="ja-JP" altLang="en-US" sz="1400">
                        <a:solidFill>
                          <a:schemeClr val="tx1"/>
                        </a:solidFill>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kumimoji="1" lang="en-US" altLang="ja-JP" sz="1400" dirty="0">
                          <a:solidFill>
                            <a:schemeClr val="tx1"/>
                          </a:solidFill>
                          <a:latin typeface="Yu Gothic" panose="020B0400000000000000" pitchFamily="34" charset="-128"/>
                          <a:ea typeface="Yu Gothic" panose="020B0400000000000000" pitchFamily="34" charset="-128"/>
                        </a:rPr>
                        <a:t>code</a:t>
                      </a:r>
                      <a:endParaRPr kumimoji="1" lang="ja-JP" altLang="en-US" sz="1400">
                        <a:solidFill>
                          <a:schemeClr val="tx1"/>
                        </a:solidFill>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283329488"/>
                  </a:ext>
                </a:extLst>
              </a:tr>
              <a:tr h="380532">
                <a:tc>
                  <a:txBody>
                    <a:bodyPr/>
                    <a:lstStyle/>
                    <a:p>
                      <a:pPr algn="ctr"/>
                      <a:r>
                        <a:rPr kumimoji="1" lang="en-US" altLang="ja-JP" sz="1400" dirty="0">
                          <a:latin typeface="Yu Gothic" panose="020B0400000000000000" pitchFamily="34" charset="-128"/>
                          <a:ea typeface="Yu Gothic" panose="020B0400000000000000" pitchFamily="34" charset="-128"/>
                        </a:rPr>
                        <a:t>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kumimoji="1" lang="en-US" altLang="ja-JP" sz="1400" dirty="0">
                          <a:latin typeface="Yu Gothic" panose="020B0400000000000000" pitchFamily="34" charset="-128"/>
                          <a:ea typeface="Yu Gothic" panose="020B0400000000000000" pitchFamily="34" charset="-128"/>
                        </a:rPr>
                        <a:t>3</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kumimoji="1" lang="en-US" altLang="ja-JP" sz="1400" dirty="0">
                          <a:latin typeface="Yu Gothic" panose="020B0400000000000000" pitchFamily="34" charset="-128"/>
                          <a:ea typeface="Yu Gothic" panose="020B0400000000000000" pitchFamily="34" charset="-128"/>
                        </a:rPr>
                        <a:t>43</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kumimoji="1" lang="en-US" altLang="ja-JP" sz="1400" dirty="0">
                          <a:latin typeface="Yu Gothic" panose="020B0400000000000000" pitchFamily="34" charset="-128"/>
                          <a:ea typeface="Yu Gothic" panose="020B0400000000000000" pitchFamily="34" charset="-128"/>
                        </a:rPr>
                        <a:t>#include…</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63232265"/>
                  </a:ext>
                </a:extLst>
              </a:tr>
              <a:tr h="380532">
                <a:tc>
                  <a:txBody>
                    <a:bodyPr/>
                    <a:lstStyle/>
                    <a:p>
                      <a:pPr algn="ctr"/>
                      <a:r>
                        <a:rPr kumimoji="1" lang="en-US" altLang="ja-JP" sz="1400" dirty="0">
                          <a:latin typeface="Yu Gothic" panose="020B0400000000000000" pitchFamily="34" charset="-128"/>
                          <a:ea typeface="Yu Gothic" panose="020B0400000000000000" pitchFamily="34" charset="-128"/>
                        </a:rPr>
                        <a:t>2</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kumimoji="1" lang="en-US" altLang="ja-JP" sz="1400" dirty="0">
                          <a:latin typeface="Yu Gothic" panose="020B0400000000000000" pitchFamily="34" charset="-128"/>
                          <a:ea typeface="Yu Gothic" panose="020B0400000000000000" pitchFamily="34" charset="-128"/>
                        </a:rPr>
                        <a:t>5</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kumimoji="1" lang="en-US" altLang="ja-JP" sz="1400" dirty="0">
                          <a:latin typeface="Yu Gothic" panose="020B0400000000000000" pitchFamily="34" charset="-128"/>
                          <a:ea typeface="Yu Gothic" panose="020B0400000000000000" pitchFamily="34" charset="-128"/>
                        </a:rPr>
                        <a:t>43</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Yu Gothic" panose="020B0400000000000000" pitchFamily="34" charset="-128"/>
                          <a:ea typeface="Yu Gothic" panose="020B0400000000000000" pitchFamily="34" charset="-128"/>
                        </a:rPr>
                        <a:t>#include…</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13244855"/>
                  </a:ext>
                </a:extLst>
              </a:tr>
              <a:tr h="380532">
                <a:tc>
                  <a:txBody>
                    <a:bodyPr/>
                    <a:lstStyle/>
                    <a:p>
                      <a:pPr algn="ctr"/>
                      <a:r>
                        <a:rPr kumimoji="1" lang="en-US" altLang="ja-JP" sz="1400" dirty="0">
                          <a:latin typeface="Yu Gothic" panose="020B0400000000000000" pitchFamily="34" charset="-128"/>
                          <a:ea typeface="Yu Gothic" panose="020B0400000000000000" pitchFamily="34" charset="-128"/>
                        </a:rPr>
                        <a:t>3</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kumimoji="1" lang="en-US" altLang="ja-JP" sz="1400" dirty="0">
                          <a:latin typeface="Yu Gothic" panose="020B0400000000000000" pitchFamily="34" charset="-128"/>
                          <a:ea typeface="Yu Gothic" panose="020B0400000000000000" pitchFamily="34" charset="-128"/>
                        </a:rPr>
                        <a:t>8</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kumimoji="1" lang="en-US" altLang="ja-JP" sz="1400" dirty="0">
                          <a:latin typeface="Yu Gothic" panose="020B0400000000000000" pitchFamily="34" charset="-128"/>
                          <a:ea typeface="Yu Gothic" panose="020B0400000000000000" pitchFamily="34" charset="-128"/>
                        </a:rPr>
                        <a:t>43</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Yu Gothic" panose="020B0400000000000000" pitchFamily="34" charset="-128"/>
                          <a:ea typeface="Yu Gothic" panose="020B0400000000000000" pitchFamily="34" charset="-128"/>
                        </a:rPr>
                        <a:t>#include…</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5834198"/>
                  </a:ext>
                </a:extLst>
              </a:tr>
            </a:tbl>
          </a:graphicData>
        </a:graphic>
      </p:graphicFrame>
      <p:sp>
        <p:nvSpPr>
          <p:cNvPr id="51" name="コンテンツ プレースホルダー 2">
            <a:extLst>
              <a:ext uri="{FF2B5EF4-FFF2-40B4-BE49-F238E27FC236}">
                <a16:creationId xmlns:a16="http://schemas.microsoft.com/office/drawing/2014/main" id="{90C14320-8346-855E-F054-C752F6341866}"/>
              </a:ext>
            </a:extLst>
          </p:cNvPr>
          <p:cNvSpPr txBox="1">
            <a:spLocks/>
          </p:cNvSpPr>
          <p:nvPr/>
        </p:nvSpPr>
        <p:spPr>
          <a:xfrm>
            <a:off x="6274030" y="2153036"/>
            <a:ext cx="5001337" cy="8662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300"/>
              </a:lnSpc>
            </a:pPr>
            <a:r>
              <a:rPr lang="ja-JP" altLang="en-US" sz="2200" b="1">
                <a:latin typeface="Yu Gothic" panose="020B0400000000000000" pitchFamily="34" charset="-128"/>
                <a:ea typeface="Yu Gothic" panose="020B0400000000000000" pitchFamily="34" charset="-128"/>
              </a:rPr>
              <a:t>コンパイルは通っているが</a:t>
            </a:r>
            <a:r>
              <a:rPr lang="en-US" altLang="ja-JP" sz="2200" b="1" dirty="0">
                <a:latin typeface="Yu Gothic" panose="020B0400000000000000" pitchFamily="34" charset="-128"/>
                <a:ea typeface="Yu Gothic" panose="020B0400000000000000" pitchFamily="34" charset="-128"/>
              </a:rPr>
              <a:t>, </a:t>
            </a:r>
          </a:p>
          <a:p>
            <a:pPr>
              <a:lnSpc>
                <a:spcPts val="2300"/>
              </a:lnSpc>
            </a:pPr>
            <a:r>
              <a:rPr lang="ja-JP" altLang="en-US" sz="2200" b="1">
                <a:latin typeface="Yu Gothic" panose="020B0400000000000000" pitchFamily="34" charset="-128"/>
                <a:ea typeface="Yu Gothic" panose="020B0400000000000000" pitchFamily="34" charset="-128"/>
              </a:rPr>
              <a:t>提出できていないコードを抽出</a:t>
            </a:r>
            <a:endParaRPr lang="en-US" altLang="ja-JP" sz="2200" b="1" dirty="0">
              <a:latin typeface="Yu Gothic" panose="020B0400000000000000" pitchFamily="34" charset="-128"/>
              <a:ea typeface="Yu Gothic" panose="020B0400000000000000" pitchFamily="34" charset="-128"/>
            </a:endParaRPr>
          </a:p>
        </p:txBody>
      </p:sp>
      <p:sp>
        <p:nvSpPr>
          <p:cNvPr id="52" name="正方形/長方形 51">
            <a:extLst>
              <a:ext uri="{FF2B5EF4-FFF2-40B4-BE49-F238E27FC236}">
                <a16:creationId xmlns:a16="http://schemas.microsoft.com/office/drawing/2014/main" id="{586E1359-E895-E9B7-1E5A-BEA354E4E1E1}"/>
              </a:ext>
            </a:extLst>
          </p:cNvPr>
          <p:cNvSpPr/>
          <p:nvPr/>
        </p:nvSpPr>
        <p:spPr>
          <a:xfrm>
            <a:off x="6274030" y="1997334"/>
            <a:ext cx="5001337" cy="1066804"/>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743F16BD-2F63-675D-B7BB-2FD4FB475A28}"/>
              </a:ext>
            </a:extLst>
          </p:cNvPr>
          <p:cNvCxnSpPr>
            <a:cxnSpLocks/>
          </p:cNvCxnSpPr>
          <p:nvPr/>
        </p:nvCxnSpPr>
        <p:spPr>
          <a:xfrm flipH="1">
            <a:off x="5201934" y="1924417"/>
            <a:ext cx="724040" cy="0"/>
          </a:xfrm>
          <a:prstGeom prst="line">
            <a:avLst/>
          </a:prstGeom>
          <a:ln w="57150">
            <a:solidFill>
              <a:srgbClr val="629299"/>
            </a:solidFill>
            <a:prstDash val="sysDot"/>
          </a:ln>
        </p:spPr>
        <p:style>
          <a:lnRef idx="3">
            <a:schemeClr val="dk1"/>
          </a:lnRef>
          <a:fillRef idx="0">
            <a:schemeClr val="dk1"/>
          </a:fillRef>
          <a:effectRef idx="2">
            <a:schemeClr val="dk1"/>
          </a:effectRef>
          <a:fontRef idx="minor">
            <a:schemeClr val="tx1"/>
          </a:fontRef>
        </p:style>
      </p:cxnSp>
      <p:sp>
        <p:nvSpPr>
          <p:cNvPr id="9" name="日付プレースホルダー 4">
            <a:extLst>
              <a:ext uri="{FF2B5EF4-FFF2-40B4-BE49-F238E27FC236}">
                <a16:creationId xmlns:a16="http://schemas.microsoft.com/office/drawing/2014/main" id="{675AE4D7-437B-77A8-E79E-CC504CF4C3D4}"/>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2024/02/12</a:t>
            </a:r>
          </a:p>
        </p:txBody>
      </p:sp>
    </p:spTree>
    <p:extLst>
      <p:ext uri="{BB962C8B-B14F-4D97-AF65-F5344CB8AC3E}">
        <p14:creationId xmlns:p14="http://schemas.microsoft.com/office/powerpoint/2010/main" val="1206295335"/>
      </p:ext>
    </p:extLst>
  </p:cSld>
  <p:clrMapOvr>
    <a:masterClrMapping/>
  </p:clrMapOvr>
</p:sld>
</file>

<file path=ppt/theme/theme1.xml><?xml version="1.0" encoding="utf-8"?>
<a:theme xmlns:a="http://schemas.openxmlformats.org/drawingml/2006/main" name="Office テーマ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テーマ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4BF5FB87B206EE4C8A9B09CCB6C2C421" ma:contentTypeVersion="16" ma:contentTypeDescription="新しいドキュメントを作成します。" ma:contentTypeScope="" ma:versionID="a868c7b33eb6c83834448f3d9e156cf4">
  <xsd:schema xmlns:xsd="http://www.w3.org/2001/XMLSchema" xmlns:xs="http://www.w3.org/2001/XMLSchema" xmlns:p="http://schemas.microsoft.com/office/2006/metadata/properties" xmlns:ns2="6a5729db-7641-478c-baee-f3ecb27ed59d" xmlns:ns3="e2638f53-b28a-4ec7-8386-08c28d27064f" targetNamespace="http://schemas.microsoft.com/office/2006/metadata/properties" ma:root="true" ma:fieldsID="caa05a77302897290331deb25b132584" ns2:_="" ns3:_="">
    <xsd:import namespace="6a5729db-7641-478c-baee-f3ecb27ed59d"/>
    <xsd:import namespace="e2638f53-b28a-4ec7-8386-08c28d27064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5729db-7641-478c-baee-f3ecb27ed5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画像タグ" ma:readOnly="false" ma:fieldId="{5cf76f15-5ced-4ddc-b409-7134ff3c332f}" ma:taxonomyMulti="true" ma:sspId="67dcb2e7-37cd-4465-8978-e53e6d4c6994"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2638f53-b28a-4ec7-8386-08c28d27064f"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element name="TaxCatchAll" ma:index="22" nillable="true" ma:displayName="Taxonomy Catch All Column" ma:hidden="true" ma:list="{c60cab73-55c0-4369-9aa4-bb00dbb8dbc5}" ma:internalName="TaxCatchAll" ma:showField="CatchAllData" ma:web="e2638f53-b28a-4ec7-8386-08c28d27064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3E5098D-250D-48EC-8A46-A30F25D8840A}">
  <ds:schemaRefs>
    <ds:schemaRef ds:uri="6a5729db-7641-478c-baee-f3ecb27ed59d"/>
    <ds:schemaRef ds:uri="e2638f53-b28a-4ec7-8386-08c28d27064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F092A34-518A-4B21-9AB4-803679AC9B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48885</TotalTime>
  <Words>3264</Words>
  <Application>Microsoft Macintosh PowerPoint</Application>
  <PresentationFormat>ワイド画面</PresentationFormat>
  <Paragraphs>487</Paragraphs>
  <Slides>26</Slides>
  <Notes>26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26</vt:i4>
      </vt:variant>
    </vt:vector>
  </HeadingPairs>
  <TitlesOfParts>
    <vt:vector size="35" baseType="lpstr">
      <vt:lpstr>Hiragino Sans</vt:lpstr>
      <vt:lpstr>Meiryo</vt:lpstr>
      <vt:lpstr>游ゴシック</vt:lpstr>
      <vt:lpstr>游ゴシック</vt:lpstr>
      <vt:lpstr>游ゴシック Light</vt:lpstr>
      <vt:lpstr>Arial</vt:lpstr>
      <vt:lpstr>Helvetica Neue</vt:lpstr>
      <vt:lpstr>Times New Roman</vt:lpstr>
      <vt:lpstr>Office テーマ 2013 - 2022</vt:lpstr>
      <vt:lpstr>プログラムの構造に着目したソースコードのクラスタリングによる 論理エラーの推定方法</vt:lpstr>
      <vt:lpstr>1.　はじめに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2.　研究内容</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3.　実験</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4.　おわりに</vt:lpstr>
      <vt:lpstr>PowerPoint プレゼンテーション</vt:lpstr>
      <vt:lpstr>PowerPoint プレゼンテーション</vt:lpstr>
      <vt:lpstr>プログラムの構造に着目したソースコードのクラスタリングによる 論理エラーの推定方法</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第4回　卒論テーマ検討 ★</dc:title>
  <dc:creator>原田 裕太</dc:creator>
  <cp:lastModifiedBy>原田 裕太</cp:lastModifiedBy>
  <cp:revision>41</cp:revision>
  <dcterms:created xsi:type="dcterms:W3CDTF">2023-02-13T10:54:53Z</dcterms:created>
  <dcterms:modified xsi:type="dcterms:W3CDTF">2024-02-12T09:43:21Z</dcterms:modified>
</cp:coreProperties>
</file>