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4" r:id="rId15"/>
    <p:sldId id="1296" r:id="rId16"/>
    <p:sldId id="1306" r:id="rId17"/>
    <p:sldId id="1293" r:id="rId18"/>
    <p:sldId id="1295"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p:restoredTop sz="94648"/>
  </p:normalViewPr>
  <p:slideViewPr>
    <p:cSldViewPr snapToGrid="0">
      <p:cViewPr varScale="1">
        <p:scale>
          <a:sx n="91" d="100"/>
          <a:sy n="91" d="100"/>
        </p:scale>
        <p:origin x="-780"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4/7/2024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9890" y="142382"/>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Harris 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au311121104025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 ICAM College of Engineering and Technology</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6965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F5262D62-3778-80FB-0EAF-62420F08AFDA}"/>
              </a:ext>
            </a:extLst>
          </p:cNvPr>
          <p:cNvSpPr txBox="1"/>
          <p:nvPr/>
        </p:nvSpPr>
        <p:spPr>
          <a:xfrm>
            <a:off x="248575" y="891921"/>
            <a:ext cx="8646850" cy="3862596"/>
          </a:xfrm>
          <a:prstGeom prst="rect">
            <a:avLst/>
          </a:prstGeom>
          <a:noFill/>
        </p:spPr>
        <p:txBody>
          <a:bodyPr wrap="square">
            <a:spAutoFit/>
          </a:bodyPr>
          <a:lstStyle/>
          <a:p>
            <a:pPr algn="l"/>
            <a:r>
              <a:rPr lang="en-IN" b="0" i="0" u="none" strike="noStrike" dirty="0">
                <a:solidFill>
                  <a:schemeClr val="tx1"/>
                </a:solidFill>
                <a:effectLst/>
                <a:latin typeface="Arial" panose="020B0604020202020204" pitchFamily="34" charset="0"/>
                <a:cs typeface="Arial" panose="020B0604020202020204" pitchFamily="34" charset="0"/>
              </a:rPr>
              <a:t>Since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is still in the proposal stage, we can't showcase real-world results. However, here's a breakdown of potential </a:t>
            </a:r>
            <a:r>
              <a:rPr lang="en-IN" b="0" i="0" u="none" strike="noStrike" dirty="0" err="1">
                <a:solidFill>
                  <a:schemeClr val="tx1"/>
                </a:solidFill>
                <a:effectLst/>
                <a:latin typeface="Arial" panose="020B0604020202020204" pitchFamily="34" charset="0"/>
                <a:cs typeface="Arial" panose="020B0604020202020204" pitchFamily="34" charset="0"/>
              </a:rPr>
              <a:t>modeling</a:t>
            </a:r>
            <a:r>
              <a:rPr lang="en-IN" b="0" i="0" u="none" strike="noStrike" dirty="0">
                <a:solidFill>
                  <a:schemeClr val="tx1"/>
                </a:solidFill>
                <a:effectLst/>
                <a:latin typeface="Arial" panose="020B0604020202020204" pitchFamily="34" charset="0"/>
                <a:cs typeface="Arial" panose="020B0604020202020204" pitchFamily="34" charset="0"/>
              </a:rPr>
              <a:t> techniques and expected outcomes:</a:t>
            </a:r>
          </a:p>
          <a:p>
            <a:pPr algn="l">
              <a:lnSpc>
                <a:spcPct val="150000"/>
              </a:lnSpc>
            </a:pPr>
            <a:r>
              <a:rPr lang="en-IN" b="1" i="0" u="none" strike="noStrike" dirty="0">
                <a:solidFill>
                  <a:schemeClr val="tx1"/>
                </a:solidFill>
                <a:effectLst/>
                <a:latin typeface="Arial" panose="020B0604020202020204" pitchFamily="34" charset="0"/>
                <a:cs typeface="Arial" panose="020B0604020202020204" pitchFamily="34" charset="0"/>
              </a:rPr>
              <a:t>1. Trend Analysis </a:t>
            </a:r>
            <a:r>
              <a:rPr lang="en-IN" b="1" i="0" u="none" strike="noStrike" dirty="0" err="1">
                <a:solidFill>
                  <a:schemeClr val="tx1"/>
                </a:solidFill>
                <a:effectLst/>
                <a:latin typeface="Arial" panose="020B0604020202020204" pitchFamily="34" charset="0"/>
                <a:cs typeface="Arial" panose="020B0604020202020204" pitchFamily="34" charset="0"/>
              </a:rPr>
              <a:t>Modeling</a:t>
            </a:r>
            <a:r>
              <a:rPr lang="en-IN" b="1" i="0" u="none" strike="noStrike" dirty="0">
                <a:solidFill>
                  <a:schemeClr val="tx1"/>
                </a:solidFill>
                <a:effectLst/>
                <a:latin typeface="Arial" panose="020B0604020202020204" pitchFamily="34" charset="0"/>
                <a:cs typeface="Arial" panose="020B0604020202020204" pitchFamily="34" charset="0"/>
              </a:rPr>
              <a:t>:</a:t>
            </a:r>
            <a:endParaRPr lang="en-IN" b="0" i="0" u="none" strike="noStrike" dirty="0">
              <a:solidFill>
                <a:schemeClr val="tx1"/>
              </a:solidFill>
              <a:effectLst/>
              <a:latin typeface="Arial" panose="020B0604020202020204" pitchFamily="34" charset="0"/>
              <a:cs typeface="Arial" panose="020B0604020202020204" pitchFamily="34" charset="0"/>
            </a:endParaRPr>
          </a:p>
          <a:p>
            <a:pPr lvl="2">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Model Type:</a:t>
            </a:r>
            <a:r>
              <a:rPr lang="en-IN" b="0" i="0" u="none" strike="noStrike" dirty="0">
                <a:solidFill>
                  <a:schemeClr val="tx1"/>
                </a:solidFill>
                <a:effectLst/>
                <a:latin typeface="Arial" panose="020B0604020202020204" pitchFamily="34" charset="0"/>
                <a:cs typeface="Arial" panose="020B0604020202020204" pitchFamily="34" charset="0"/>
              </a:rPr>
              <a:t> Time Series Analysis with Anomaly Detection</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Input:</a:t>
            </a:r>
            <a:r>
              <a:rPr lang="en-IN" b="0" i="0" u="none" strike="noStrike" dirty="0">
                <a:solidFill>
                  <a:schemeClr val="tx1"/>
                </a:solidFill>
                <a:effectLst/>
                <a:latin typeface="Arial" panose="020B0604020202020204" pitchFamily="34" charset="0"/>
                <a:cs typeface="Arial" panose="020B0604020202020204" pitchFamily="34" charset="0"/>
              </a:rPr>
              <a:t> Historical and real-time data streams from music streaming services, social media, etc.</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Expected Outcome:</a:t>
            </a:r>
            <a:r>
              <a:rPr lang="en-IN" b="0" i="0" u="none" strike="noStrike" dirty="0">
                <a:solidFill>
                  <a:schemeClr val="tx1"/>
                </a:solidFill>
                <a:effectLst/>
                <a:latin typeface="Arial" panose="020B0604020202020204" pitchFamily="34" charset="0"/>
                <a:cs typeface="Arial" panose="020B0604020202020204" pitchFamily="34" charset="0"/>
              </a:rPr>
              <a:t> Identify statistically significant spikes in popularity for artists, genres, or songs. </a:t>
            </a:r>
          </a:p>
          <a:p>
            <a:pPr algn="l">
              <a:lnSpc>
                <a:spcPct val="150000"/>
              </a:lnSpc>
            </a:pPr>
            <a:r>
              <a:rPr lang="en-IN" dirty="0">
                <a:solidFill>
                  <a:schemeClr val="tx1"/>
                </a:solidFill>
                <a:latin typeface="Arial" panose="020B0604020202020204" pitchFamily="34" charset="0"/>
                <a:cs typeface="Arial" panose="020B0604020202020204" pitchFamily="34" charset="0"/>
              </a:rPr>
              <a:t> </a:t>
            </a:r>
            <a:r>
              <a:rPr lang="en-IN" b="1" i="0" u="none" strike="noStrike" dirty="0">
                <a:solidFill>
                  <a:schemeClr val="tx1"/>
                </a:solidFill>
                <a:effectLst/>
                <a:latin typeface="Arial" panose="020B0604020202020204" pitchFamily="34" charset="0"/>
                <a:cs typeface="Arial" panose="020B0604020202020204" pitchFamily="34" charset="0"/>
              </a:rPr>
              <a:t>2. Personalized Recommendation </a:t>
            </a:r>
            <a:r>
              <a:rPr lang="en-IN" b="1" i="0" u="none" strike="noStrike" dirty="0" err="1">
                <a:solidFill>
                  <a:schemeClr val="tx1"/>
                </a:solidFill>
                <a:effectLst/>
                <a:latin typeface="Arial" panose="020B0604020202020204" pitchFamily="34" charset="0"/>
                <a:cs typeface="Arial" panose="020B0604020202020204" pitchFamily="34" charset="0"/>
              </a:rPr>
              <a:t>Modeling</a:t>
            </a:r>
            <a:r>
              <a:rPr lang="en-IN" b="1" i="0" u="none" strike="noStrike" dirty="0">
                <a:solidFill>
                  <a:schemeClr val="tx1"/>
                </a:solidFill>
                <a:effectLst/>
                <a:latin typeface="Arial" panose="020B0604020202020204" pitchFamily="34" charset="0"/>
                <a:cs typeface="Arial" panose="020B0604020202020204" pitchFamily="34" charset="0"/>
              </a:rPr>
              <a:t>:</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Model Type:</a:t>
            </a:r>
            <a:r>
              <a:rPr lang="en-IN" b="0" i="0" u="none" strike="noStrike" dirty="0">
                <a:solidFill>
                  <a:schemeClr val="tx1"/>
                </a:solidFill>
                <a:effectLst/>
                <a:latin typeface="Arial" panose="020B0604020202020204" pitchFamily="34" charset="0"/>
                <a:cs typeface="Arial" panose="020B0604020202020204" pitchFamily="34" charset="0"/>
              </a:rPr>
              <a:t> Hybrid Recommendation System (Collaborative Filtering &amp; Content-Based Filtering)</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Input:</a:t>
            </a:r>
            <a:r>
              <a:rPr lang="en-IN" b="0" i="0" u="none" strike="noStrike" dirty="0">
                <a:solidFill>
                  <a:schemeClr val="tx1"/>
                </a:solidFill>
                <a:effectLst/>
                <a:latin typeface="Arial" panose="020B0604020202020204" pitchFamily="34" charset="0"/>
                <a:cs typeface="Arial" panose="020B0604020202020204" pitchFamily="34" charset="0"/>
              </a:rPr>
              <a:t> </a:t>
            </a:r>
            <a:r>
              <a:rPr lang="en-IN" dirty="0">
                <a:solidFill>
                  <a:schemeClr val="tx1"/>
                </a:solidFill>
                <a:latin typeface="Arial" panose="020B0604020202020204" pitchFamily="34" charset="0"/>
                <a:cs typeface="Arial" panose="020B0604020202020204" pitchFamily="34" charset="0"/>
              </a:rPr>
              <a:t>L</a:t>
            </a:r>
            <a:r>
              <a:rPr lang="en-IN" b="0" i="0" u="none" strike="noStrike" dirty="0">
                <a:solidFill>
                  <a:schemeClr val="tx1"/>
                </a:solidFill>
                <a:effectLst/>
                <a:latin typeface="Arial" panose="020B0604020202020204" pitchFamily="34" charset="0"/>
                <a:cs typeface="Arial" panose="020B0604020202020204" pitchFamily="34" charset="0"/>
              </a:rPr>
              <a:t>istening history (liked songs, playlists), feedback on recommendations, artist/genre attributes.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Expected Outcome:</a:t>
            </a:r>
            <a:r>
              <a:rPr lang="en-IN" b="0" i="0" u="none" strike="noStrike" dirty="0">
                <a:solidFill>
                  <a:schemeClr val="tx1"/>
                </a:solidFill>
                <a:effectLst/>
                <a:latin typeface="Arial" panose="020B0604020202020204" pitchFamily="34" charset="0"/>
                <a:cs typeface="Arial" panose="020B0604020202020204" pitchFamily="34" charset="0"/>
              </a:rPr>
              <a:t> Generate personalized recommendations for songs and artists that cater to both the user's established taste and current music trends.</a:t>
            </a:r>
          </a:p>
          <a:p>
            <a:pPr algn="l">
              <a:lnSpc>
                <a:spcPct val="150000"/>
              </a:lnSpc>
            </a:pPr>
            <a:r>
              <a:rPr lang="en-IN" b="1" i="0" u="none" strike="noStrike" dirty="0">
                <a:solidFill>
                  <a:schemeClr val="tx1"/>
                </a:solidFill>
                <a:effectLst/>
                <a:latin typeface="Arial" panose="020B0604020202020204" pitchFamily="34" charset="0"/>
                <a:cs typeface="Arial" panose="020B0604020202020204" pitchFamily="34" charset="0"/>
              </a:rPr>
              <a:t>Evaluation Metrics: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For Trend Analysis:</a:t>
            </a:r>
            <a:r>
              <a:rPr lang="en-IN" b="0" i="0" u="none" strike="noStrike" dirty="0">
                <a:solidFill>
                  <a:schemeClr val="tx1"/>
                </a:solidFill>
                <a:effectLst/>
                <a:latin typeface="Arial" panose="020B0604020202020204" pitchFamily="34" charset="0"/>
                <a:cs typeface="Arial" panose="020B0604020202020204" pitchFamily="34" charset="0"/>
              </a:rPr>
              <a:t> Precision (accuracy of identifying rising trends), Recall (capturing significant portion of emerging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For Recommendation System:</a:t>
            </a:r>
            <a:r>
              <a:rPr lang="en-IN" b="0" i="0" u="none" strike="noStrike" dirty="0">
                <a:solidFill>
                  <a:schemeClr val="tx1"/>
                </a:solidFill>
                <a:effectLst/>
                <a:latin typeface="Arial" panose="020B0604020202020204" pitchFamily="34" charset="0"/>
                <a:cs typeface="Arial" panose="020B0604020202020204" pitchFamily="34" charset="0"/>
              </a:rPr>
              <a:t> Click-through rate (user engagement with recommendations), Normalized Discounted Cumulative Gain (NDCG) (ranking quality of recommendations).</a:t>
            </a: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785" y="492957"/>
            <a:ext cx="7886430" cy="632649"/>
          </a:xfrm>
        </p:spPr>
        <p:txBody>
          <a:bodyPr/>
          <a:lstStyle/>
          <a:p>
            <a:pPr algn="ctr"/>
            <a:r>
              <a:rPr lang="en-US" b="1" dirty="0"/>
              <a:t>Login-Page</a:t>
            </a:r>
          </a:p>
        </p:txBody>
      </p:sp>
      <p:pic>
        <p:nvPicPr>
          <p:cNvPr id="5" name="Picture 4" descr="loginpage_nm.png"/>
          <p:cNvPicPr>
            <a:picLocks noChangeAspect="1"/>
          </p:cNvPicPr>
          <p:nvPr/>
        </p:nvPicPr>
        <p:blipFill>
          <a:blip r:embed="rId2"/>
          <a:stretch>
            <a:fillRect/>
          </a:stretch>
        </p:blipFill>
        <p:spPr>
          <a:xfrm>
            <a:off x="903889" y="884523"/>
            <a:ext cx="7159041" cy="3761049"/>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502656"/>
            <a:ext cx="7886430" cy="649583"/>
          </a:xfrm>
        </p:spPr>
        <p:txBody>
          <a:bodyPr/>
          <a:lstStyle/>
          <a:p>
            <a:pPr algn="ctr"/>
            <a:r>
              <a:rPr lang="en-US" b="1" dirty="0"/>
              <a:t>Register-Page</a:t>
            </a:r>
          </a:p>
        </p:txBody>
      </p:sp>
      <p:pic>
        <p:nvPicPr>
          <p:cNvPr id="5" name="Picture 4" descr="registerpage_nm.png"/>
          <p:cNvPicPr>
            <a:picLocks noChangeAspect="1"/>
          </p:cNvPicPr>
          <p:nvPr/>
        </p:nvPicPr>
        <p:blipFill>
          <a:blip r:embed="rId2"/>
          <a:stretch>
            <a:fillRect/>
          </a:stretch>
        </p:blipFill>
        <p:spPr>
          <a:xfrm>
            <a:off x="1261241" y="981685"/>
            <a:ext cx="6989379" cy="3790012"/>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484901"/>
            <a:ext cx="7886430" cy="649583"/>
          </a:xfrm>
        </p:spPr>
        <p:txBody>
          <a:bodyPr/>
          <a:lstStyle/>
          <a:p>
            <a:pPr algn="ctr"/>
            <a:r>
              <a:rPr lang="en-US" b="1" dirty="0"/>
              <a:t>Home-Page</a:t>
            </a:r>
          </a:p>
        </p:txBody>
      </p:sp>
      <p:pic>
        <p:nvPicPr>
          <p:cNvPr id="5" name="Picture 4" descr="homepage_nm.png"/>
          <p:cNvPicPr>
            <a:picLocks noChangeAspect="1"/>
          </p:cNvPicPr>
          <p:nvPr/>
        </p:nvPicPr>
        <p:blipFill>
          <a:blip r:embed="rId2"/>
          <a:stretch>
            <a:fillRect/>
          </a:stretch>
        </p:blipFill>
        <p:spPr>
          <a:xfrm>
            <a:off x="767255" y="990448"/>
            <a:ext cx="7445248" cy="3875842"/>
          </a:xfrm>
          <a:prstGeom prst="rect">
            <a:avLst/>
          </a:prstGeom>
        </p:spPr>
      </p:pic>
    </p:spTree>
    <p:extLst>
      <p:ext uri="{BB962C8B-B14F-4D97-AF65-F5344CB8AC3E}">
        <p14:creationId xmlns="" xmlns:p14="http://schemas.microsoft.com/office/powerpoint/2010/main" val="197274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467967"/>
            <a:ext cx="7886430" cy="666517"/>
          </a:xfrm>
        </p:spPr>
        <p:txBody>
          <a:bodyPr/>
          <a:lstStyle/>
          <a:p>
            <a:pPr algn="ctr"/>
            <a:r>
              <a:rPr lang="en-US" b="1" dirty="0"/>
              <a:t>About-Us-Page</a:t>
            </a:r>
          </a:p>
        </p:txBody>
      </p:sp>
      <p:pic>
        <p:nvPicPr>
          <p:cNvPr id="5" name="Picture 4" descr="aboutpage_nm.png"/>
          <p:cNvPicPr>
            <a:picLocks noChangeAspect="1"/>
          </p:cNvPicPr>
          <p:nvPr/>
        </p:nvPicPr>
        <p:blipFill>
          <a:blip r:embed="rId2"/>
          <a:stretch>
            <a:fillRect/>
          </a:stretch>
        </p:blipFill>
        <p:spPr>
          <a:xfrm>
            <a:off x="977463" y="966951"/>
            <a:ext cx="7052442" cy="3734786"/>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474790"/>
            <a:ext cx="7886430" cy="624183"/>
          </a:xfrm>
        </p:spPr>
        <p:txBody>
          <a:bodyPr/>
          <a:lstStyle/>
          <a:p>
            <a:pPr algn="ctr"/>
            <a:r>
              <a:rPr lang="en-US" b="1" dirty="0"/>
              <a:t>Watch-Later-Page</a:t>
            </a:r>
          </a:p>
        </p:txBody>
      </p:sp>
      <p:pic>
        <p:nvPicPr>
          <p:cNvPr id="5" name="Picture 4" descr="watchlater_nm.png"/>
          <p:cNvPicPr>
            <a:picLocks noChangeAspect="1"/>
          </p:cNvPicPr>
          <p:nvPr/>
        </p:nvPicPr>
        <p:blipFill>
          <a:blip r:embed="rId2"/>
          <a:stretch>
            <a:fillRect/>
          </a:stretch>
        </p:blipFill>
        <p:spPr>
          <a:xfrm>
            <a:off x="1156136" y="1121827"/>
            <a:ext cx="6884805" cy="3607827"/>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23931" y="622011"/>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 xmlns:a16="http://schemas.microsoft.com/office/drawing/2014/main" id="{D4B83CFD-FB4F-FED7-CBEE-59F8DDAD60D3}"/>
              </a:ext>
            </a:extLst>
          </p:cNvPr>
          <p:cNvSpPr txBox="1"/>
          <p:nvPr/>
        </p:nvSpPr>
        <p:spPr>
          <a:xfrm>
            <a:off x="293957" y="993657"/>
            <a:ext cx="8556085" cy="3970318"/>
          </a:xfrm>
          <a:prstGeom prst="rect">
            <a:avLst/>
          </a:prstGeom>
          <a:noFill/>
        </p:spPr>
        <p:txBody>
          <a:bodyPr wrap="square">
            <a:spAutoFit/>
          </a:bodyPr>
          <a:lstStyle/>
          <a:p>
            <a:pPr algn="l"/>
            <a:r>
              <a:rPr lang="en-IN" b="1" i="0" u="none" strike="noStrike" dirty="0">
                <a:solidFill>
                  <a:schemeClr val="tx1"/>
                </a:solidFill>
                <a:effectLst/>
                <a:latin typeface="Arial" panose="020B0604020202020204" pitchFamily="34" charset="0"/>
                <a:cs typeface="Arial" panose="020B0604020202020204" pitchFamily="34" charset="0"/>
              </a:rPr>
              <a:t>Song Uploads: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Allow authenticated users to upload their own songs to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(consider storage limitations).</a:t>
            </a:r>
          </a:p>
          <a:p>
            <a:pPr algn="l"/>
            <a:r>
              <a:rPr lang="en-IN" b="1" i="0" u="none" strike="noStrike" dirty="0">
                <a:solidFill>
                  <a:schemeClr val="tx1"/>
                </a:solidFill>
                <a:effectLst/>
                <a:latin typeface="Arial" panose="020B0604020202020204" pitchFamily="34" charset="0"/>
                <a:cs typeface="Arial" panose="020B0604020202020204" pitchFamily="34" charset="0"/>
              </a:rPr>
              <a:t>Social Features: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Integrate social features like allowing users to follow each other, share playlists, or see what songs their friends are listening to.</a:t>
            </a:r>
          </a:p>
          <a:p>
            <a:pPr algn="l"/>
            <a:r>
              <a:rPr lang="en-IN" b="1" i="0" u="none" strike="noStrike" dirty="0">
                <a:solidFill>
                  <a:schemeClr val="tx1"/>
                </a:solidFill>
                <a:effectLst/>
                <a:latin typeface="Arial" panose="020B0604020202020204" pitchFamily="34" charset="0"/>
                <a:cs typeface="Arial" panose="020B0604020202020204" pitchFamily="34" charset="0"/>
              </a:rPr>
              <a:t>Advanced Playback Features: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Implement features like queue management, volume control, and seeking within the audio player.</a:t>
            </a:r>
          </a:p>
          <a:p>
            <a:pPr algn="l"/>
            <a:r>
              <a:rPr lang="en-IN" b="1" i="0" u="none" strike="noStrike" dirty="0">
                <a:solidFill>
                  <a:schemeClr val="tx1"/>
                </a:solidFill>
                <a:effectLst/>
                <a:latin typeface="Arial" panose="020B0604020202020204" pitchFamily="34" charset="0"/>
                <a:cs typeface="Arial" panose="020B0604020202020204" pitchFamily="34" charset="0"/>
              </a:rPr>
              <a:t>Song Recommendations: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Develop a recommendation system that suggests songs to users based on their listening history or preferences. This could involve collaborative filtering or content-based filtering techniques.</a:t>
            </a:r>
          </a:p>
          <a:p>
            <a:pPr algn="l"/>
            <a:r>
              <a:rPr lang="en-IN" b="1" i="0" u="none" strike="noStrike" dirty="0">
                <a:solidFill>
                  <a:schemeClr val="tx1"/>
                </a:solidFill>
                <a:effectLst/>
                <a:latin typeface="Arial" panose="020B0604020202020204" pitchFamily="34" charset="0"/>
                <a:cs typeface="Arial" panose="020B0604020202020204" pitchFamily="34" charset="0"/>
              </a:rPr>
              <a:t>Lyrics Integration:</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Display song lyrics alongside the audio player, allowing users to sing along. </a:t>
            </a:r>
          </a:p>
          <a:p>
            <a:pPr algn="l"/>
            <a:r>
              <a:rPr lang="en-IN" b="1" i="0" u="none" strike="noStrike" dirty="0">
                <a:solidFill>
                  <a:schemeClr val="tx1"/>
                </a:solidFill>
                <a:effectLst/>
                <a:latin typeface="Arial" panose="020B0604020202020204" pitchFamily="34" charset="0"/>
                <a:cs typeface="Arial" panose="020B0604020202020204" pitchFamily="34" charset="0"/>
              </a:rPr>
              <a:t>Mobile App Development:</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Create a mobile application for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to allow users to access their music on the go. This would require learning a mobile development framework like React Native or Flutter.</a:t>
            </a:r>
          </a:p>
          <a:p>
            <a:pPr algn="l"/>
            <a:r>
              <a:rPr lang="en-IN" b="1" i="0" u="none" strike="noStrike" dirty="0">
                <a:solidFill>
                  <a:schemeClr val="tx1"/>
                </a:solidFill>
                <a:effectLst/>
                <a:latin typeface="Arial" panose="020B0604020202020204" pitchFamily="34" charset="0"/>
                <a:cs typeface="Arial" panose="020B0604020202020204" pitchFamily="34" charset="0"/>
              </a:rPr>
              <a:t>Genre and Mood Classification:</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Integrate music genre and mood classification to categorize songs and allow users to browse by genre or mood. This could involve using machine learning models trained on music datasets.</a:t>
            </a:r>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 xmlns:a16="http://schemas.microsoft.com/office/drawing/2014/main" id="{7F4510C2-7D68-21B6-BE6B-16980C10E4D2}"/>
              </a:ext>
            </a:extLst>
          </p:cNvPr>
          <p:cNvSpPr txBox="1"/>
          <p:nvPr/>
        </p:nvSpPr>
        <p:spPr>
          <a:xfrm>
            <a:off x="492236" y="1186755"/>
            <a:ext cx="7661429" cy="2893100"/>
          </a:xfrm>
          <a:prstGeom prst="rect">
            <a:avLst/>
          </a:prstGeom>
          <a:noFill/>
        </p:spPr>
        <p:txBody>
          <a:bodyPr wrap="square">
            <a:spAutoFit/>
          </a:bodyPr>
          <a:lstStyle/>
          <a:p>
            <a:r>
              <a:rPr lang="en-US" dirty="0" err="1"/>
              <a:t>VibeShift</a:t>
            </a:r>
            <a:r>
              <a:rPr lang="en-US" dirty="0"/>
              <a:t>, a music streaming platform built using Django, offers core functionalities like song playback, downloads, and a watch later list. This project demonstrates the successful implementation of a Django back-end for an audio streaming application.  Looking forward, potential enhancements include user authentication, playlist creation, search capabilities, and potentially user-uploaded content (storage and copyright permitting). </a:t>
            </a:r>
            <a:r>
              <a:rPr lang="en-US" dirty="0" err="1"/>
              <a:t>VibeShift</a:t>
            </a:r>
            <a:r>
              <a:rPr lang="en-US" dirty="0"/>
              <a:t> has the potential to evolve into a feature-rich and personalized music streaming experience.</a:t>
            </a:r>
          </a:p>
          <a:p>
            <a:r>
              <a:rPr lang="en-US" dirty="0"/>
              <a:t>Beyond core functionalities, </a:t>
            </a:r>
            <a:r>
              <a:rPr lang="en-US" dirty="0" err="1"/>
              <a:t>VibeShift</a:t>
            </a:r>
            <a:r>
              <a:rPr lang="en-US" dirty="0"/>
              <a:t> aspires to cater to diverse user preferences and foster a sense of community. The roadmap envisions the integration of social features, allowing users to share playlists, follow friends, and discover new music through collaborative exploration. Additionally, advanced music analysis could pave the way for genre and mood classification, enabling users to curate their listening experience based on specific atmospheres or styles. Ultimately, </a:t>
            </a:r>
            <a:r>
              <a:rPr lang="en-US" dirty="0" err="1"/>
              <a:t>VibeShift</a:t>
            </a:r>
            <a:r>
              <a:rPr lang="en-US"/>
              <a:t> strives to become a comprehensive music platform that seamlessly blends individual enjoyment with the power of shared musical discovery.</a:t>
            </a: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9" name="TextBox 8">
            <a:extLst>
              <a:ext uri="{FF2B5EF4-FFF2-40B4-BE49-F238E27FC236}">
                <a16:creationId xmlns="" xmlns:a16="http://schemas.microsoft.com/office/drawing/2014/main" id="{69A8CBED-1597-68B8-D4FC-DB629AB3B04D}"/>
              </a:ext>
            </a:extLst>
          </p:cNvPr>
          <p:cNvSpPr txBox="1"/>
          <p:nvPr/>
        </p:nvSpPr>
        <p:spPr>
          <a:xfrm>
            <a:off x="419469" y="1344928"/>
            <a:ext cx="8182993" cy="954107"/>
          </a:xfrm>
          <a:prstGeom prst="rect">
            <a:avLst/>
          </a:prstGeom>
          <a:noFill/>
        </p:spPr>
        <p:txBody>
          <a:bodyPr wrap="square">
            <a:spAutoFit/>
          </a:bodyPr>
          <a:lstStyle/>
          <a:p>
            <a:r>
              <a:rPr lang="en-US" dirty="0" err="1"/>
              <a:t>VibeShift</a:t>
            </a:r>
            <a:r>
              <a:rPr lang="en-US" dirty="0"/>
              <a:t> is a music player application designed to elevate your listening experience by adapting to your evolving tastes. It seamlessly integrates trend analysis with personalized music recommendations, allowing you to discover new music that aligns with your current preferences and the cultural zeitgeist.</a:t>
            </a:r>
          </a:p>
        </p:txBody>
      </p:sp>
      <p:sp>
        <p:nvSpPr>
          <p:cNvPr id="11" name="TextBox 10">
            <a:extLst>
              <a:ext uri="{FF2B5EF4-FFF2-40B4-BE49-F238E27FC236}">
                <a16:creationId xmlns="" xmlns:a16="http://schemas.microsoft.com/office/drawing/2014/main" id="{208A08C1-B76B-C049-14ED-71F7394E693C}"/>
              </a:ext>
            </a:extLst>
          </p:cNvPr>
          <p:cNvSpPr txBox="1"/>
          <p:nvPr/>
        </p:nvSpPr>
        <p:spPr>
          <a:xfrm>
            <a:off x="419469" y="2364965"/>
            <a:ext cx="8182992" cy="1815882"/>
          </a:xfrm>
          <a:prstGeom prst="rect">
            <a:avLst/>
          </a:prstGeom>
          <a:noFill/>
        </p:spPr>
        <p:txBody>
          <a:bodyPr wrap="square">
            <a:spAutoFit/>
          </a:bodyPr>
          <a:lstStyle/>
          <a:p>
            <a:r>
              <a:rPr lang="en-US" dirty="0"/>
              <a:t>Trend-Driven Recommendations: </a:t>
            </a:r>
            <a:r>
              <a:rPr lang="en-US" dirty="0" err="1"/>
              <a:t>VibeShift</a:t>
            </a:r>
            <a:r>
              <a:rPr lang="en-US" dirty="0"/>
              <a:t> analyzes popular music trends to suggest artists and genres that resonate with your current interests while also introducing you to exciting new sounds.</a:t>
            </a:r>
          </a:p>
          <a:p>
            <a:endParaRPr lang="en-US" dirty="0"/>
          </a:p>
          <a:p>
            <a:r>
              <a:rPr lang="en-US" dirty="0"/>
              <a:t>Personalized Discovery: The platform learns your musical preferences over time and tailors recommendations to your unique listening habits.</a:t>
            </a:r>
          </a:p>
          <a:p>
            <a:endParaRPr lang="en-US" dirty="0"/>
          </a:p>
          <a:p>
            <a:r>
              <a:rPr lang="en-US" dirty="0"/>
              <a:t>Seamless Integration: </a:t>
            </a:r>
            <a:r>
              <a:rPr lang="en-US" dirty="0" err="1"/>
              <a:t>VibeShift</a:t>
            </a:r>
            <a:r>
              <a:rPr lang="en-US" dirty="0"/>
              <a:t> provides a convenient music player interface, allowing you to explore new discoveries directly within the app.</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 xmlns:a16="http://schemas.microsoft.com/office/drawing/2014/main" id="{C65B078E-8553-BEBF-C5E0-8177C60C60DC}"/>
              </a:ext>
            </a:extLst>
          </p:cNvPr>
          <p:cNvSpPr txBox="1"/>
          <p:nvPr/>
        </p:nvSpPr>
        <p:spPr>
          <a:xfrm>
            <a:off x="310718" y="1099281"/>
            <a:ext cx="8703508" cy="3539430"/>
          </a:xfrm>
          <a:prstGeom prst="rect">
            <a:avLst/>
          </a:prstGeom>
          <a:noFill/>
        </p:spPr>
        <p:txBody>
          <a:bodyPr wrap="square">
            <a:spAutoFit/>
          </a:bodyPr>
          <a:lstStyle/>
          <a:p>
            <a:pPr algn="l"/>
            <a:r>
              <a:rPr lang="en-IN" b="0" i="0" u="none" strike="noStrike" dirty="0">
                <a:solidFill>
                  <a:schemeClr val="tx1"/>
                </a:solidFill>
                <a:effectLst/>
                <a:latin typeface="Arial" panose="020B0604020202020204" pitchFamily="34" charset="0"/>
                <a:cs typeface="Arial" panose="020B0604020202020204" pitchFamily="34" charset="0"/>
              </a:rPr>
              <a:t>Music listeners often struggle to discover new music that aligns with their evolving preferences and broader cultural shifts within the music industry. </a:t>
            </a:r>
            <a:r>
              <a:rPr lang="en-IN" dirty="0">
                <a:solidFill>
                  <a:schemeClr val="tx1"/>
                </a:solidFill>
                <a:latin typeface="Arial" panose="020B0604020202020204" pitchFamily="34" charset="0"/>
                <a:cs typeface="Arial" panose="020B0604020202020204" pitchFamily="34" charset="0"/>
              </a:rPr>
              <a:t>M</a:t>
            </a:r>
            <a:r>
              <a:rPr lang="en-IN" b="0" i="0" u="none" strike="noStrike" dirty="0">
                <a:solidFill>
                  <a:schemeClr val="tx1"/>
                </a:solidFill>
                <a:effectLst/>
                <a:latin typeface="Arial" panose="020B0604020202020204" pitchFamily="34" charset="0"/>
                <a:cs typeface="Arial" panose="020B0604020202020204" pitchFamily="34" charset="0"/>
              </a:rPr>
              <a:t>usic streaming services primarily focus on personalized recommendations based on past listening history potentially leading to stagnation in musical exploration.</a:t>
            </a:r>
            <a:endParaRPr lang="en-IN" dirty="0">
              <a:solidFill>
                <a:schemeClr val="tx1"/>
              </a:solidFill>
              <a:latin typeface="Arial" panose="020B0604020202020204" pitchFamily="34" charset="0"/>
              <a:cs typeface="Arial" panose="020B0604020202020204" pitchFamily="34" charset="0"/>
            </a:endParaRP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aims to address these challenges by creating a music player app that:</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err="1">
                <a:solidFill>
                  <a:schemeClr val="tx1"/>
                </a:solidFill>
                <a:effectLst/>
                <a:latin typeface="Arial" panose="020B0604020202020204" pitchFamily="34" charset="0"/>
                <a:cs typeface="Arial" panose="020B0604020202020204" pitchFamily="34" charset="0"/>
              </a:rPr>
              <a:t>Analyzes</a:t>
            </a:r>
            <a:r>
              <a:rPr lang="en-IN" b="1" i="0" u="none" strike="noStrike" dirty="0">
                <a:solidFill>
                  <a:schemeClr val="tx1"/>
                </a:solidFill>
                <a:effectLst/>
                <a:latin typeface="Arial" panose="020B0604020202020204" pitchFamily="34" charset="0"/>
                <a:cs typeface="Arial" panose="020B0604020202020204" pitchFamily="34" charset="0"/>
              </a:rPr>
              <a:t> music trends:</a:t>
            </a:r>
            <a:r>
              <a:rPr lang="en-IN" b="0" i="0" u="none" strike="noStrike" dirty="0">
                <a:solidFill>
                  <a:schemeClr val="tx1"/>
                </a:solidFill>
                <a:effectLst/>
                <a:latin typeface="Arial" panose="020B0604020202020204" pitchFamily="34" charset="0"/>
                <a:cs typeface="Arial" panose="020B0604020202020204" pitchFamily="34" charset="0"/>
              </a:rPr>
              <a:t> Captures the dynamic nature of popular music by </a:t>
            </a:r>
            <a:r>
              <a:rPr lang="en-IN" b="0" i="0" u="none" strike="noStrike" dirty="0" err="1">
                <a:solidFill>
                  <a:schemeClr val="tx1"/>
                </a:solidFill>
                <a:effectLst/>
                <a:latin typeface="Arial" panose="020B0604020202020204" pitchFamily="34" charset="0"/>
                <a:cs typeface="Arial" panose="020B0604020202020204" pitchFamily="34" charset="0"/>
              </a:rPr>
              <a:t>analyzing</a:t>
            </a:r>
            <a:r>
              <a:rPr lang="en-IN" b="0" i="0" u="none" strike="noStrike" dirty="0">
                <a:solidFill>
                  <a:schemeClr val="tx1"/>
                </a:solidFill>
                <a:effectLst/>
                <a:latin typeface="Arial" panose="020B0604020202020204" pitchFamily="34" charset="0"/>
                <a:cs typeface="Arial" panose="020B0604020202020204" pitchFamily="34" charset="0"/>
              </a:rPr>
              <a:t> data and user </a:t>
            </a:r>
            <a:r>
              <a:rPr lang="en-IN" b="0" i="0" u="none" strike="noStrike" dirty="0" err="1">
                <a:solidFill>
                  <a:schemeClr val="tx1"/>
                </a:solidFill>
                <a:effectLst/>
                <a:latin typeface="Arial" panose="020B0604020202020204" pitchFamily="34" charset="0"/>
                <a:cs typeface="Arial" panose="020B0604020202020204" pitchFamily="34" charset="0"/>
              </a:rPr>
              <a:t>behavior</a:t>
            </a:r>
            <a:r>
              <a:rPr lang="en-IN" b="0" i="0" u="none" strike="noStrike" dirty="0">
                <a:solidFill>
                  <a:schemeClr val="tx1"/>
                </a:solidFill>
                <a:effectLst/>
                <a:latin typeface="Arial" panose="020B0604020202020204" pitchFamily="34" charset="0"/>
                <a:cs typeface="Arial" panose="020B0604020202020204" pitchFamily="34" charset="0"/>
              </a:rPr>
              <a:t> to identify emerging genres, artists, and styles.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Offers personalized recommendations:</a:t>
            </a:r>
            <a:r>
              <a:rPr lang="en-IN" b="0" i="0" u="none" strike="noStrike" dirty="0">
                <a:solidFill>
                  <a:schemeClr val="tx1"/>
                </a:solidFill>
                <a:effectLst/>
                <a:latin typeface="Arial" panose="020B0604020202020204" pitchFamily="34" charset="0"/>
                <a:cs typeface="Arial" panose="020B0604020202020204" pitchFamily="34" charset="0"/>
              </a:rPr>
              <a:t> Leverages trend analysis to suggest music that aligns with both a user's individual taste and the current cultural zeitgeist.</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Provides a seamless listening experience:</a:t>
            </a:r>
            <a:r>
              <a:rPr lang="en-IN" b="0" i="0" u="none" strike="noStrike" dirty="0">
                <a:solidFill>
                  <a:schemeClr val="tx1"/>
                </a:solidFill>
                <a:effectLst/>
                <a:latin typeface="Arial" panose="020B0604020202020204" pitchFamily="34" charset="0"/>
                <a:cs typeface="Arial" panose="020B0604020202020204" pitchFamily="34" charset="0"/>
              </a:rPr>
              <a:t> Integrates music discovery with a user-friendly music player interface, allowing users to explore new music directly within the app.</a:t>
            </a:r>
          </a:p>
          <a:p>
            <a:pPr algn="l"/>
            <a:r>
              <a:rPr lang="en-IN" b="0" i="0" u="none" strike="noStrike" dirty="0">
                <a:solidFill>
                  <a:schemeClr val="tx1"/>
                </a:solidFill>
                <a:effectLst/>
                <a:latin typeface="Arial" panose="020B0604020202020204" pitchFamily="34" charset="0"/>
                <a:cs typeface="Arial" panose="020B0604020202020204" pitchFamily="34" charset="0"/>
              </a:rPr>
              <a:t>By solving these problems,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can become a valuable tool for music listeners, fostering a sense of discovery and keeping them engaged with the ever-evolving landscape of music.</a:t>
            </a: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53F5C64B-32DF-AA03-EAC7-E8FCABD8B578}"/>
              </a:ext>
            </a:extLst>
          </p:cNvPr>
          <p:cNvSpPr txBox="1"/>
          <p:nvPr/>
        </p:nvSpPr>
        <p:spPr>
          <a:xfrm>
            <a:off x="275208" y="1125200"/>
            <a:ext cx="8593584" cy="3754874"/>
          </a:xfrm>
          <a:prstGeom prst="rect">
            <a:avLst/>
          </a:prstGeom>
          <a:noFill/>
        </p:spPr>
        <p:txBody>
          <a:bodyPr wrap="square">
            <a:spAutoFit/>
          </a:bodyPr>
          <a:lstStyle/>
          <a:p>
            <a:pPr algn="l"/>
            <a:r>
              <a:rPr lang="en-IN" b="1"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is a music player app with a twist! It goes beyond typical music streaming services by incorporating </a:t>
            </a:r>
            <a:r>
              <a:rPr lang="en-IN" b="1" i="0" u="none" strike="noStrike" dirty="0">
                <a:solidFill>
                  <a:schemeClr val="tx1"/>
                </a:solidFill>
                <a:effectLst/>
                <a:latin typeface="Arial" panose="020B0604020202020204" pitchFamily="34" charset="0"/>
                <a:cs typeface="Arial" panose="020B0604020202020204" pitchFamily="34" charset="0"/>
              </a:rPr>
              <a:t>trend analysis</a:t>
            </a:r>
            <a:r>
              <a:rPr lang="en-IN" b="0" i="0" u="none" strike="noStrike" dirty="0">
                <a:solidFill>
                  <a:schemeClr val="tx1"/>
                </a:solidFill>
                <a:effectLst/>
                <a:latin typeface="Arial" panose="020B0604020202020204" pitchFamily="34" charset="0"/>
                <a:cs typeface="Arial" panose="020B0604020202020204" pitchFamily="34" charset="0"/>
              </a:rPr>
              <a:t> into your listening experience.</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Personalized Picks:</a:t>
            </a:r>
            <a:r>
              <a:rPr lang="en-IN" b="0" i="0" u="none" strike="noStrike" dirty="0">
                <a:solidFill>
                  <a:schemeClr val="tx1"/>
                </a:solidFill>
                <a:effectLst/>
                <a:latin typeface="Arial" panose="020B0604020202020204" pitchFamily="34" charset="0"/>
                <a:cs typeface="Arial" panose="020B0604020202020204" pitchFamily="34" charset="0"/>
              </a:rPr>
              <a:t> Based on these trends,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suggests music that aligns with your </a:t>
            </a:r>
            <a:r>
              <a:rPr lang="en-IN" b="1" i="0" u="none" strike="noStrike" dirty="0">
                <a:solidFill>
                  <a:schemeClr val="tx1"/>
                </a:solidFill>
                <a:effectLst/>
                <a:latin typeface="Arial" panose="020B0604020202020204" pitchFamily="34" charset="0"/>
                <a:cs typeface="Arial" panose="020B0604020202020204" pitchFamily="34" charset="0"/>
              </a:rPr>
              <a:t>current taste</a:t>
            </a:r>
            <a:r>
              <a:rPr lang="en-IN" b="0" i="0" u="none" strike="noStrike" dirty="0">
                <a:solidFill>
                  <a:schemeClr val="tx1"/>
                </a:solidFill>
                <a:effectLst/>
                <a:latin typeface="Arial" panose="020B0604020202020204" pitchFamily="34" charset="0"/>
                <a:cs typeface="Arial" panose="020B0604020202020204" pitchFamily="34" charset="0"/>
              </a:rPr>
              <a:t> while also introducing you to exciting </a:t>
            </a:r>
            <a:r>
              <a:rPr lang="en-IN" b="1" i="0" u="none" strike="noStrike" dirty="0">
                <a:solidFill>
                  <a:schemeClr val="tx1"/>
                </a:solidFill>
                <a:effectLst/>
                <a:latin typeface="Arial" panose="020B0604020202020204" pitchFamily="34" charset="0"/>
                <a:cs typeface="Arial" panose="020B0604020202020204" pitchFamily="34" charset="0"/>
              </a:rPr>
              <a:t>new sounds</a:t>
            </a:r>
            <a:r>
              <a:rPr lang="en-IN" b="0" i="0" u="none" strike="noStrike" dirty="0">
                <a:solidFill>
                  <a:schemeClr val="tx1"/>
                </a:solidFill>
                <a:effectLst/>
                <a:latin typeface="Arial" panose="020B0604020202020204" pitchFamily="34" charset="0"/>
                <a:cs typeface="Arial" panose="020B0604020202020204" pitchFamily="34" charset="0"/>
              </a:rPr>
              <a:t>. No more getting stuck in a listening rut!</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Seamless Integration:</a:t>
            </a:r>
            <a:r>
              <a:rPr lang="en-IN" b="0" i="0" u="none" strike="noStrike" dirty="0">
                <a:solidFill>
                  <a:schemeClr val="tx1"/>
                </a:solidFill>
                <a:effectLst/>
                <a:latin typeface="Arial" panose="020B0604020202020204" pitchFamily="34" charset="0"/>
                <a:cs typeface="Arial" panose="020B0604020202020204" pitchFamily="34" charset="0"/>
              </a:rPr>
              <a:t> Discover fresh music and play it all within the app's </a:t>
            </a:r>
            <a:r>
              <a:rPr lang="en-IN" b="1" i="0" u="none" strike="noStrike" dirty="0">
                <a:solidFill>
                  <a:schemeClr val="tx1"/>
                </a:solidFill>
                <a:effectLst/>
                <a:latin typeface="Arial" panose="020B0604020202020204" pitchFamily="34" charset="0"/>
                <a:cs typeface="Arial" panose="020B0604020202020204" pitchFamily="34" charset="0"/>
              </a:rPr>
              <a:t>built-in music player</a:t>
            </a:r>
            <a:r>
              <a:rPr lang="en-IN" b="0" i="0" u="none" strike="noStrike" dirty="0">
                <a:solidFill>
                  <a:schemeClr val="tx1"/>
                </a:solidFill>
                <a:effectLst/>
                <a:latin typeface="Arial" panose="020B0604020202020204" pitchFamily="34" charset="0"/>
                <a:cs typeface="Arial" panose="020B0604020202020204" pitchFamily="34" charset="0"/>
              </a:rPr>
              <a:t>. No need to jump between different platforms.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1" i="0" u="none" strike="noStrike" dirty="0">
                <a:solidFill>
                  <a:schemeClr val="tx1"/>
                </a:solidFill>
                <a:effectLst/>
                <a:latin typeface="Arial" panose="020B0604020202020204" pitchFamily="34" charset="0"/>
                <a:cs typeface="Arial" panose="020B0604020202020204" pitchFamily="34" charset="0"/>
              </a:rPr>
              <a:t>Who's it for?</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0" i="0" u="none" strike="noStrike" dirty="0">
                <a:solidFill>
                  <a:schemeClr val="tx1"/>
                </a:solidFill>
                <a:effectLst/>
                <a:latin typeface="Arial" panose="020B0604020202020204" pitchFamily="34" charset="0"/>
                <a:cs typeface="Arial" panose="020B0604020202020204" pitchFamily="34" charset="0"/>
              </a:rPr>
              <a:t>	</a:t>
            </a:r>
          </a:p>
          <a:p>
            <a:pPr algn="l"/>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is perfect for music lovers who want to:</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Discover new </a:t>
            </a:r>
            <a:r>
              <a:rPr lang="en-IN" b="1" i="0" u="none" strike="noStrike" dirty="0" err="1">
                <a:solidFill>
                  <a:schemeClr val="tx1"/>
                </a:solidFill>
                <a:effectLst/>
                <a:latin typeface="Arial" panose="020B0604020202020204" pitchFamily="34" charset="0"/>
                <a:cs typeface="Arial" panose="020B0604020202020204" pitchFamily="34" charset="0"/>
              </a:rPr>
              <a:t>favorites</a:t>
            </a:r>
            <a:r>
              <a:rPr lang="en-IN" b="1" i="0" u="none" strike="noStrike" dirty="0">
                <a:solidFill>
                  <a:schemeClr val="tx1"/>
                </a:solidFill>
                <a:effectLst/>
                <a:latin typeface="Arial" panose="020B0604020202020204" pitchFamily="34" charset="0"/>
                <a:cs typeface="Arial" panose="020B0604020202020204" pitchFamily="34" charset="0"/>
              </a:rPr>
              <a:t>:</a:t>
            </a:r>
            <a:r>
              <a:rPr lang="en-IN" b="0" i="0" u="none" strike="noStrike" dirty="0">
                <a:solidFill>
                  <a:schemeClr val="tx1"/>
                </a:solidFill>
                <a:effectLst/>
                <a:latin typeface="Arial" panose="020B0604020202020204" pitchFamily="34" charset="0"/>
                <a:cs typeface="Arial" panose="020B0604020202020204" pitchFamily="34" charset="0"/>
              </a:rPr>
              <a:t> Break out of your usual playlists and explore hidden gems.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Stay ahead of the curve:</a:t>
            </a:r>
            <a:r>
              <a:rPr lang="en-IN" b="0" i="0" u="none" strike="noStrike" dirty="0">
                <a:solidFill>
                  <a:schemeClr val="tx1"/>
                </a:solidFill>
                <a:effectLst/>
                <a:latin typeface="Arial" panose="020B0604020202020204" pitchFamily="34" charset="0"/>
                <a:cs typeface="Arial" panose="020B0604020202020204" pitchFamily="34" charset="0"/>
              </a:rPr>
              <a:t> Get a feel for up-and-coming artists and trending styles.</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 xmlns:a16="http://schemas.microsoft.com/office/drawing/2014/main" id="{4B4C9791-FBEB-0A6F-19BD-8945E987C9A5}"/>
              </a:ext>
            </a:extLst>
          </p:cNvPr>
          <p:cNvSpPr txBox="1"/>
          <p:nvPr/>
        </p:nvSpPr>
        <p:spPr>
          <a:xfrm>
            <a:off x="395056" y="1137383"/>
            <a:ext cx="8353887" cy="3323987"/>
          </a:xfrm>
          <a:prstGeom prst="rect">
            <a:avLst/>
          </a:prstGeom>
          <a:noFill/>
        </p:spPr>
        <p:txBody>
          <a:bodyPr wrap="square">
            <a:spAutoFit/>
          </a:bodyPr>
          <a:lstStyle/>
          <a:p>
            <a:pPr algn="l"/>
            <a:r>
              <a:rPr lang="en-IN" b="0" i="0" u="none" strike="noStrike" dirty="0">
                <a:solidFill>
                  <a:schemeClr val="tx1"/>
                </a:solidFill>
                <a:effectLst/>
                <a:latin typeface="Arial" panose="020B0604020202020204" pitchFamily="34" charset="0"/>
                <a:cs typeface="Arial" panose="020B0604020202020204" pitchFamily="34" charset="0"/>
              </a:rPr>
              <a:t>Here's an expanded explanation of the proposed solution for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diving deeper into each component:</a:t>
            </a:r>
          </a:p>
          <a:p>
            <a:pPr algn="l"/>
            <a:r>
              <a:rPr lang="en-IN" b="1" i="0" u="none" strike="noStrike" dirty="0">
                <a:solidFill>
                  <a:schemeClr val="tx1"/>
                </a:solidFill>
                <a:effectLst/>
                <a:latin typeface="Arial" panose="020B0604020202020204" pitchFamily="34" charset="0"/>
                <a:cs typeface="Arial" panose="020B0604020202020204" pitchFamily="34" charset="0"/>
              </a:rPr>
              <a:t>1. Trend Analysis Engine:</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Sources:</a:t>
            </a:r>
            <a:endParaRPr lang="en-IN"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Music Streaming Services: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can access anonymized listening data (with user consent) from popular platforms like Spotify, Apple Music, and YouTube Music. This data can reveal trends in popular genres, artists, playlists, and specific song popularity.</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Social Media Analysis:</a:t>
            </a:r>
            <a:r>
              <a:rPr lang="en-IN" b="0" i="0" u="none" strike="noStrike" dirty="0">
                <a:solidFill>
                  <a:schemeClr val="tx1"/>
                </a:solidFill>
                <a:effectLst/>
                <a:latin typeface="Arial" panose="020B0604020202020204" pitchFamily="34" charset="0"/>
                <a:cs typeface="Arial" panose="020B0604020202020204" pitchFamily="34" charset="0"/>
              </a:rPr>
              <a:t> Social media platforms like Twitter and TikTok can be monitored for trending hashtags, discussions about emerging artists, and reactions to new music releases. This provides valuable insights into cultural conversations surrounding music.</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Music Blogs and Publications:</a:t>
            </a:r>
            <a:r>
              <a:rPr lang="en-IN" b="0" i="0" u="none" strike="noStrike" dirty="0">
                <a:solidFill>
                  <a:schemeClr val="tx1"/>
                </a:solidFill>
                <a:effectLst/>
                <a:latin typeface="Arial" panose="020B0604020202020204" pitchFamily="34" charset="0"/>
                <a:cs typeface="Arial" panose="020B0604020202020204" pitchFamily="34" charset="0"/>
              </a:rPr>
              <a:t> Industry publications, blogs, and music journalists often write about rising stars and emerging trends. Parsing this content can identify buzzworthy artists and genres before they hit mainstream popularity.</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Music Charts and Awards Shows:</a:t>
            </a:r>
            <a:r>
              <a:rPr lang="en-IN" b="0" i="0" u="none" strike="noStrike" dirty="0">
                <a:solidFill>
                  <a:schemeClr val="tx1"/>
                </a:solidFill>
                <a:effectLst/>
                <a:latin typeface="Arial" panose="020B0604020202020204" pitchFamily="34" charset="0"/>
                <a:cs typeface="Arial" panose="020B0604020202020204" pitchFamily="34" charset="0"/>
              </a:rPr>
              <a:t> Tracking music charts and award shows reveals what's commercially successful and can provide clues about shifting popular tastes.</a:t>
            </a: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 xmlns:a16="http://schemas.microsoft.com/office/drawing/2014/main" id="{70913532-E7CA-51A9-9A03-CFC9655EF476}"/>
              </a:ext>
            </a:extLst>
          </p:cNvPr>
          <p:cNvSpPr txBox="1"/>
          <p:nvPr/>
        </p:nvSpPr>
        <p:spPr>
          <a:xfrm>
            <a:off x="138652" y="809248"/>
            <a:ext cx="8818917" cy="3970318"/>
          </a:xfrm>
          <a:prstGeom prst="rect">
            <a:avLst/>
          </a:prstGeom>
          <a:noFill/>
        </p:spPr>
        <p:txBody>
          <a:bodyPr wrap="square">
            <a:spAutoFit/>
          </a:bodyPr>
          <a:lstStyle/>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Analysis Techniques:</a:t>
            </a:r>
            <a:endParaRPr lang="en-IN"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Sentiment Analysis: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a:solidFill>
                  <a:schemeClr val="tx1"/>
                </a:solidFill>
                <a:effectLst/>
                <a:latin typeface="Arial" panose="020B0604020202020204" pitchFamily="34" charset="0"/>
                <a:cs typeface="Arial" panose="020B0604020202020204" pitchFamily="34" charset="0"/>
              </a:rPr>
              <a:t>Analyzing</a:t>
            </a:r>
            <a:r>
              <a:rPr lang="en-IN" b="0" i="0" u="none" strike="noStrike" dirty="0">
                <a:solidFill>
                  <a:schemeClr val="tx1"/>
                </a:solidFill>
                <a:effectLst/>
                <a:latin typeface="Arial" panose="020B0604020202020204" pitchFamily="34" charset="0"/>
                <a:cs typeface="Arial" panose="020B0604020202020204" pitchFamily="34" charset="0"/>
              </a:rPr>
              <a:t> social media posts and reviews can reveal positive and negative sentiment towards specific artists, genres, and songs. This helps identify music resonating with listeners.</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Popularity Tracking:</a:t>
            </a:r>
            <a:r>
              <a:rPr lang="en-IN" b="0" i="0" u="none" strike="noStrike" dirty="0">
                <a:solidFill>
                  <a:schemeClr val="tx1"/>
                </a:solidFill>
                <a:effectLst/>
                <a:latin typeface="Arial" panose="020B0604020202020204" pitchFamily="34" charset="0"/>
                <a:cs typeface="Arial" panose="020B0604020202020204" pitchFamily="34" charset="0"/>
              </a:rPr>
              <a:t> Monitoring streaming data and social media mentions allows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to track the growth of artists and genres, identifying rising trends before they peak.</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Genre Classification:</a:t>
            </a:r>
            <a:r>
              <a:rPr lang="en-IN" b="0" i="0" u="none" strike="noStrike" dirty="0">
                <a:solidFill>
                  <a:schemeClr val="tx1"/>
                </a:solidFill>
                <a:effectLst/>
                <a:latin typeface="Arial" panose="020B0604020202020204" pitchFamily="34" charset="0"/>
                <a:cs typeface="Arial" panose="020B0604020202020204" pitchFamily="34" charset="0"/>
              </a:rPr>
              <a:t> Advanced algorithms can categorize music based on various musical features. This allows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to identify trends within specific genres and recommend related artists within that style.</a:t>
            </a:r>
            <a:endParaRPr lang="en-IN" dirty="0">
              <a:solidFill>
                <a:schemeClr val="tx1"/>
              </a:solidFill>
              <a:latin typeface="Arial" panose="020B0604020202020204" pitchFamily="34" charset="0"/>
              <a:cs typeface="Arial" panose="020B0604020202020204" pitchFamily="34" charset="0"/>
            </a:endParaRPr>
          </a:p>
          <a:p>
            <a:pPr algn="l"/>
            <a:r>
              <a:rPr lang="en-IN" b="1" i="0" u="none" strike="noStrike" dirty="0">
                <a:solidFill>
                  <a:schemeClr val="tx1"/>
                </a:solidFill>
                <a:effectLst/>
                <a:latin typeface="Arial" panose="020B0604020202020204" pitchFamily="34" charset="0"/>
                <a:cs typeface="Arial" panose="020B0604020202020204" pitchFamily="34" charset="0"/>
              </a:rPr>
              <a:t>2. Personalized Recommendation System:</a:t>
            </a:r>
            <a:endParaRPr lang="en-IN" b="0" i="0" u="none" strike="noStrike" dirty="0">
              <a:solidFill>
                <a:schemeClr val="tx1"/>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User Interaction Integration:</a:t>
            </a:r>
            <a:endParaRPr lang="en-IN" dirty="0">
              <a:solidFill>
                <a:schemeClr val="tx1"/>
              </a:solidFill>
              <a:latin typeface="Arial" panose="020B0604020202020204" pitchFamily="34" charset="0"/>
              <a:cs typeface="Arial" panose="020B0604020202020204" pitchFamily="34" charset="0"/>
            </a:endParaRPr>
          </a:p>
          <a:p>
            <a:pPr lvl="3"/>
            <a:r>
              <a:rPr lang="en-IN" b="1" i="0" u="none" strike="noStrike" dirty="0">
                <a:solidFill>
                  <a:schemeClr val="tx1"/>
                </a:solidFill>
                <a:effectLst/>
                <a:latin typeface="Arial" panose="020B0604020202020204" pitchFamily="34" charset="0"/>
                <a:cs typeface="Arial" panose="020B0604020202020204" pitchFamily="34" charset="0"/>
              </a:rPr>
              <a:t>	* Feedback Mechanism:</a:t>
            </a:r>
            <a:r>
              <a:rPr lang="en-IN" b="0" i="0" u="none" strike="noStrike" dirty="0">
                <a:solidFill>
                  <a:schemeClr val="tx1"/>
                </a:solidFill>
                <a:effectLst/>
                <a:latin typeface="Arial" panose="020B0604020202020204" pitchFamily="34" charset="0"/>
                <a:cs typeface="Arial" panose="020B0604020202020204" pitchFamily="34" charset="0"/>
              </a:rPr>
              <a:t> Allow users to like/dislike recommendations, providing valuable data for the recommendation engine to improve its accuracy.</a:t>
            </a:r>
          </a:p>
          <a:p>
            <a:pPr lvl="3"/>
            <a:r>
              <a:rPr lang="en-IN" b="1" dirty="0">
                <a:solidFill>
                  <a:schemeClr val="tx1"/>
                </a:solidFill>
                <a:latin typeface="Arial" panose="020B0604020202020204" pitchFamily="34" charset="0"/>
                <a:cs typeface="Arial" panose="020B0604020202020204" pitchFamily="34" charset="0"/>
              </a:rPr>
              <a:t>	* </a:t>
            </a:r>
            <a:r>
              <a:rPr lang="en-IN" b="1" i="0" u="none" strike="noStrike" dirty="0">
                <a:solidFill>
                  <a:schemeClr val="tx1"/>
                </a:solidFill>
                <a:effectLst/>
                <a:latin typeface="Arial" panose="020B0604020202020204" pitchFamily="34" charset="0"/>
                <a:cs typeface="Arial" panose="020B0604020202020204" pitchFamily="34" charset="0"/>
              </a:rPr>
              <a:t>Playlists and Saved Songs: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a:solidFill>
                  <a:schemeClr val="tx1"/>
                </a:solidFill>
                <a:effectLst/>
                <a:latin typeface="Arial" panose="020B0604020202020204" pitchFamily="34" charset="0"/>
                <a:cs typeface="Arial" panose="020B0604020202020204" pitchFamily="34" charset="0"/>
              </a:rPr>
              <a:t>Analyzing</a:t>
            </a:r>
            <a:r>
              <a:rPr lang="en-IN" b="0" i="0" u="none" strike="noStrike" dirty="0">
                <a:solidFill>
                  <a:schemeClr val="tx1"/>
                </a:solidFill>
                <a:effectLst/>
                <a:latin typeface="Arial" panose="020B0604020202020204" pitchFamily="34" charset="0"/>
                <a:cs typeface="Arial" panose="020B0604020202020204" pitchFamily="34" charset="0"/>
              </a:rPr>
              <a:t> user-created playlists and saved songs can reveal specific tastes and genres they enjoy.</a:t>
            </a:r>
          </a:p>
          <a:p>
            <a:pPr lvl="3"/>
            <a:r>
              <a:rPr lang="en-IN" b="1" i="0" u="none" strike="noStrike" dirty="0">
                <a:solidFill>
                  <a:schemeClr val="tx1"/>
                </a:solidFill>
                <a:effectLst/>
                <a:latin typeface="Arial" panose="020B0604020202020204" pitchFamily="34" charset="0"/>
                <a:cs typeface="Arial" panose="020B0604020202020204" pitchFamily="34" charset="0"/>
              </a:rPr>
              <a:t>	</a:t>
            </a:r>
            <a:r>
              <a:rPr lang="en-IN" b="1" dirty="0">
                <a:solidFill>
                  <a:schemeClr val="tx1"/>
                </a:solidFill>
                <a:latin typeface="Arial" panose="020B0604020202020204" pitchFamily="34" charset="0"/>
                <a:cs typeface="Arial" panose="020B0604020202020204" pitchFamily="34" charset="0"/>
              </a:rPr>
              <a:t>* </a:t>
            </a:r>
            <a:r>
              <a:rPr lang="en-IN" b="1" i="0" u="none" strike="noStrike" dirty="0">
                <a:solidFill>
                  <a:schemeClr val="tx1"/>
                </a:solidFill>
                <a:effectLst/>
                <a:latin typeface="Arial" panose="020B0604020202020204" pitchFamily="34" charset="0"/>
                <a:cs typeface="Arial" panose="020B0604020202020204" pitchFamily="34" charset="0"/>
              </a:rPr>
              <a:t>Explorative Listening:</a:t>
            </a:r>
            <a:r>
              <a:rPr lang="en-IN" b="0" i="0" u="none" strike="noStrike" dirty="0">
                <a:solidFill>
                  <a:schemeClr val="tx1"/>
                </a:solidFill>
                <a:effectLst/>
                <a:latin typeface="Arial" panose="020B0604020202020204" pitchFamily="34" charset="0"/>
                <a:cs typeface="Arial" panose="020B0604020202020204" pitchFamily="34" charset="0"/>
              </a:rPr>
              <a:t> Track user </a:t>
            </a:r>
            <a:r>
              <a:rPr lang="en-IN" b="0" i="0" u="none" strike="noStrike" dirty="0" err="1">
                <a:solidFill>
                  <a:schemeClr val="tx1"/>
                </a:solidFill>
                <a:effectLst/>
                <a:latin typeface="Arial" panose="020B0604020202020204" pitchFamily="34" charset="0"/>
                <a:cs typeface="Arial" panose="020B0604020202020204" pitchFamily="34" charset="0"/>
              </a:rPr>
              <a:t>behavior</a:t>
            </a:r>
            <a:r>
              <a:rPr lang="en-IN" b="0" i="0" u="none" strike="noStrike" dirty="0">
                <a:solidFill>
                  <a:schemeClr val="tx1"/>
                </a:solidFill>
                <a:effectLst/>
                <a:latin typeface="Arial" panose="020B0604020202020204" pitchFamily="34" charset="0"/>
                <a:cs typeface="Arial" panose="020B0604020202020204" pitchFamily="34" charset="0"/>
              </a:rPr>
              <a:t> when exploring new recommendations to understand their openness to different styles.</a:t>
            </a:r>
          </a:p>
          <a:p>
            <a:pPr marL="457200" lvl="1" algn="l"/>
            <a:endParaRPr lang="en-IN" b="0" i="0" u="none" strike="noStrike"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204710" y="608581"/>
            <a:ext cx="8734579" cy="4185761"/>
          </a:xfrm>
          <a:prstGeom prst="rect">
            <a:avLst/>
          </a:prstGeom>
          <a:noFill/>
        </p:spPr>
        <p:txBody>
          <a:bodyPr wrap="square">
            <a:spAutoFit/>
          </a:bodyPr>
          <a:lstStyle/>
          <a:p>
            <a:pPr algn="l"/>
            <a:r>
              <a:rPr lang="en-IN" b="1" i="0" u="none" strike="noStrike" dirty="0">
                <a:solidFill>
                  <a:schemeClr val="tx1"/>
                </a:solidFill>
                <a:effectLst/>
                <a:latin typeface="Arial" panose="020B0604020202020204" pitchFamily="34" charset="0"/>
                <a:cs typeface="Arial" panose="020B0604020202020204" pitchFamily="34" charset="0"/>
              </a:rPr>
              <a:t>Recommendation Delivery and Refinement:</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Personalized Playlists:</a:t>
            </a:r>
            <a:r>
              <a:rPr lang="en-IN" b="0" i="0" u="none" strike="noStrike" dirty="0">
                <a:solidFill>
                  <a:schemeClr val="tx1"/>
                </a:solidFill>
                <a:effectLst/>
                <a:latin typeface="Arial" panose="020B0604020202020204" pitchFamily="34" charset="0"/>
                <a:cs typeface="Arial" panose="020B0604020202020204" pitchFamily="34" charset="0"/>
              </a:rPr>
              <a:t> Generate playlists curated with suggested songs, considering user preferences and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New Release Recommendations:</a:t>
            </a:r>
            <a:r>
              <a:rPr lang="en-IN" b="0" i="0" u="none" strike="noStrike" dirty="0">
                <a:solidFill>
                  <a:schemeClr val="tx1"/>
                </a:solidFill>
                <a:effectLst/>
                <a:latin typeface="Arial" panose="020B0604020202020204" pitchFamily="34" charset="0"/>
                <a:cs typeface="Arial" panose="020B0604020202020204" pitchFamily="34" charset="0"/>
              </a:rPr>
              <a:t> Highlight trending new releases from artists or genres the user might enjoy.</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"Discover Weekly" Style Recommendations:</a:t>
            </a:r>
            <a:r>
              <a:rPr lang="en-IN" b="0" i="0" u="none" strike="noStrike" dirty="0">
                <a:solidFill>
                  <a:schemeClr val="tx1"/>
                </a:solidFill>
                <a:effectLst/>
                <a:latin typeface="Arial" panose="020B0604020202020204" pitchFamily="34" charset="0"/>
                <a:cs typeface="Arial" panose="020B0604020202020204" pitchFamily="34" charset="0"/>
              </a:rPr>
              <a:t> Regularly generate personalized recommendations based on the user's evolving listening habits and current music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A/B Testing:</a:t>
            </a:r>
            <a:r>
              <a:rPr lang="en-IN" b="0" i="0" u="none" strike="noStrike" dirty="0">
                <a:solidFill>
                  <a:schemeClr val="tx1"/>
                </a:solidFill>
                <a:effectLst/>
                <a:latin typeface="Arial" panose="020B0604020202020204" pitchFamily="34" charset="0"/>
                <a:cs typeface="Arial" panose="020B0604020202020204" pitchFamily="34" charset="0"/>
              </a:rPr>
              <a:t> Continuously test different recommendation strategies to optimize their effectiveness in engaging users.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1" i="0" u="none" strike="noStrike" dirty="0">
                <a:solidFill>
                  <a:schemeClr val="tx1"/>
                </a:solidFill>
                <a:effectLst/>
                <a:latin typeface="Arial" panose="020B0604020202020204" pitchFamily="34" charset="0"/>
                <a:cs typeface="Arial" panose="020B0604020202020204" pitchFamily="34" charset="0"/>
              </a:rPr>
              <a:t>Additional Considerations: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Privacy:</a:t>
            </a:r>
            <a:r>
              <a:rPr lang="en-IN" b="0" i="0" u="none" strike="noStrike" dirty="0">
                <a:solidFill>
                  <a:schemeClr val="tx1"/>
                </a:solidFill>
                <a:effectLst/>
                <a:latin typeface="Arial" panose="020B0604020202020204" pitchFamily="34" charset="0"/>
                <a:cs typeface="Arial" panose="020B0604020202020204" pitchFamily="34" charset="0"/>
              </a:rPr>
              <a:t> User privacy is paramount.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would need to ensure anonymized data collection and transparent user consent for data usage.</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Scalability:</a:t>
            </a:r>
            <a:r>
              <a:rPr lang="en-IN" b="0" i="0" u="none" strike="noStrike" dirty="0">
                <a:solidFill>
                  <a:schemeClr val="tx1"/>
                </a:solidFill>
                <a:effectLst/>
                <a:latin typeface="Arial" panose="020B0604020202020204" pitchFamily="34" charset="0"/>
                <a:cs typeface="Arial" panose="020B0604020202020204" pitchFamily="34" charset="0"/>
              </a:rPr>
              <a:t> The system needs to handle a potentially large user base and ever-growing data volumes.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Real-Time Updates: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a:solidFill>
                  <a:schemeClr val="tx1"/>
                </a:solidFill>
                <a:effectLst/>
                <a:latin typeface="Arial" panose="020B0604020202020204" pitchFamily="34" charset="0"/>
                <a:cs typeface="Arial" panose="020B0604020202020204" pitchFamily="34" charset="0"/>
              </a:rPr>
              <a:t>VibeShift</a:t>
            </a:r>
            <a:r>
              <a:rPr lang="en-IN" b="0" i="0" u="none" strike="noStrike" dirty="0">
                <a:solidFill>
                  <a:schemeClr val="tx1"/>
                </a:solidFill>
                <a:effectLst/>
                <a:latin typeface="Arial" panose="020B0604020202020204" pitchFamily="34" charset="0"/>
                <a:cs typeface="Arial" panose="020B0604020202020204" pitchFamily="34" charset="0"/>
              </a:rPr>
              <a:t> should strive to deliver real-time or near real-time recommendations to keep users informed about the latest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User Interface:</a:t>
            </a:r>
            <a:r>
              <a:rPr lang="en-IN" b="0" i="0" u="none" strike="noStrike" dirty="0">
                <a:solidFill>
                  <a:schemeClr val="tx1"/>
                </a:solidFill>
                <a:effectLst/>
                <a:latin typeface="Arial" panose="020B0604020202020204" pitchFamily="34" charset="0"/>
                <a:cs typeface="Arial" panose="020B0604020202020204" pitchFamily="34" charset="0"/>
              </a:rPr>
              <a:t> Design a user-friendly interface for exploring recommendations, managing playlists, and providing feedback.</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355</TotalTime>
  <Words>855</Words>
  <Application>Microsoft Office PowerPoint</Application>
  <PresentationFormat>On-screen Show (16:9)</PresentationFormat>
  <Paragraphs>124</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Login-Page</vt:lpstr>
      <vt:lpstr>Register-Page</vt:lpstr>
      <vt:lpstr>Home-Page</vt:lpstr>
      <vt:lpstr>About-Us-Page</vt:lpstr>
      <vt:lpstr>Watch-Later-Page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9</cp:revision>
  <dcterms:modified xsi:type="dcterms:W3CDTF">2024-04-07T16:56:11Z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2024-04-06T14:14:43Z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40b75f89-cc69-4854-8682-df90583646fb</vt:lpwstr>
  </property>
  <property fmtid="{D5CDD505-2E9C-101B-9397-08002B2CF9AE}" pid="9" name="MSIP_Label_defa4170-0d19-0005-0004-bc88714345d2_ContentBits">
    <vt:lpwstr>0</vt:lpwstr>
  </property>
</Properties>
</file>