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20" r:id="rId3"/>
    <p:sldId id="421" r:id="rId5"/>
    <p:sldId id="422" r:id="rId6"/>
    <p:sldId id="423" r:id="rId7"/>
    <p:sldId id="424" r:id="rId8"/>
    <p:sldId id="425" r:id="rId9"/>
    <p:sldId id="437" r:id="rId10"/>
    <p:sldId id="444" r:id="rId11"/>
    <p:sldId id="445" r:id="rId12"/>
    <p:sldId id="446" r:id="rId13"/>
    <p:sldId id="448" r:id="rId14"/>
  </p:sldIdLst>
  <p:sldSz cx="9144000" cy="6858000" type="letter"/>
  <p:notesSz cx="6797675" cy="992695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864" y="-102"/>
      </p:cViewPr>
      <p:guideLst>
        <p:guide orient="horz" pos="168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13" tIns="44756" rIns="89513" bIns="44756" numCol="1" anchor="t" anchorCtr="0" compatLnSpc="1"/>
          <a:p>
            <a:pPr lvl="0" defTabSz="897255"/>
            <a:endParaRPr sz="12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13" tIns="44756" rIns="89513" bIns="44756" numCol="1" anchor="t" anchorCtr="0" compatLnSpc="1"/>
          <a:p>
            <a:pPr lvl="0" algn="r" defTabSz="897255"/>
            <a:fld id="{BB962C8B-B14F-4D97-AF65-F5344CB8AC3E}" type="datetime4">
              <a:rPr lang="en-US" sz="1200" dirty="0"/>
            </a:fld>
            <a:endParaRPr lang="en-US" sz="1200" dirty="0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13" tIns="44756" rIns="89513" bIns="44756" numCol="1" anchor="b" anchorCtr="0" compatLnSpc="1"/>
          <a:p>
            <a:pPr lvl="0" defTabSz="897255"/>
            <a:endParaRPr sz="1200" dirty="0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13" tIns="44756" rIns="89513" bIns="44756" numCol="1" anchor="b" anchorCtr="0" compatLnSpc="1"/>
          <a:p>
            <a:pPr lvl="0" algn="r" defTabSz="89725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8" tIns="45674" rIns="91348" bIns="45674" numCol="1" anchor="t" anchorCtr="0" compatLnSpc="1"/>
          <a:p>
            <a:pPr lvl="0"/>
            <a:endParaRPr sz="12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8" tIns="45674" rIns="91348" bIns="45674" numCol="1" anchor="t" anchorCtr="0" compatLnSpc="1"/>
          <a:p>
            <a:pPr lvl="0" algn="r"/>
            <a:fld id="{BB962C8B-B14F-4D97-AF65-F5344CB8AC3E}" type="datetime4">
              <a:rPr lang="en-US" sz="1200" dirty="0"/>
            </a:fld>
            <a:endParaRPr lang="en-US" sz="1200" dirty="0"/>
          </a:p>
        </p:txBody>
      </p:sp>
      <p:sp>
        <p:nvSpPr>
          <p:cNvPr id="32772" name="Rectangle 4"/>
          <p:cNvSpPr>
            <a:spLocks noTextEdit="1"/>
          </p:cNvSpPr>
          <p:nvPr>
            <p:ph type="sldImg" idx="2"/>
          </p:nvPr>
        </p:nvSpPr>
        <p:spPr>
          <a:xfrm>
            <a:off x="920750" y="744538"/>
            <a:ext cx="4960938" cy="37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8" tIns="45674" rIns="91348" bIns="4567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8" tIns="45674" rIns="91348" bIns="45674" numCol="1" anchor="b" anchorCtr="0" compatLnSpc="1"/>
          <a:p>
            <a:pPr lvl="0"/>
            <a:endParaRPr sz="1200" dirty="0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8" tIns="45674" rIns="91348" bIns="45674" numCol="1" anchor="b" anchorCtr="0" compatLnSpc="1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3"/>
          <p:cNvSpPr txBox="1">
            <a:spLocks noGrp="1"/>
          </p:cNvSpPr>
          <p:nvPr>
            <p:ph type="dt" sz="half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</a:ln>
        </p:spPr>
        <p:txBody>
          <a:bodyPr lIns="91348" tIns="45674" rIns="91348" bIns="45674"/>
          <a:p>
            <a:pPr lvl="0" algn="r"/>
            <a:fld id="{BB962C8B-B14F-4D97-AF65-F5344CB8AC3E}" type="datetime4">
              <a:rPr lang="en-US" sz="1200" dirty="0"/>
            </a:fld>
            <a:endParaRPr lang="en-US" sz="1200" dirty="0"/>
          </a:p>
        </p:txBody>
      </p:sp>
      <p:sp>
        <p:nvSpPr>
          <p:cNvPr id="3379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</a:ln>
        </p:spPr>
        <p:txBody>
          <a:bodyPr lIns="91348" tIns="45674" rIns="91348" bIns="45674"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379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348" tIns="45674" rIns="91348" bIns="45674" anchor="t" anchorCtr="0"/>
          <a:p>
            <a:pPr lvl="0"/>
            <a:endParaRPr lang="tr-TR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pPr lvl="0" algn="r"/>
            <a:fld id="{BB962C8B-B14F-4D97-AF65-F5344CB8AC3E}" type="datetime1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0538" y="152400"/>
            <a:ext cx="21621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152400"/>
            <a:ext cx="6335713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219200"/>
            <a:ext cx="42481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975" y="1219200"/>
            <a:ext cx="424973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52425" y="152400"/>
            <a:ext cx="8650288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52425" y="1219200"/>
            <a:ext cx="8650288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2425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800"/>
            </a:lvl1pPr>
          </a:lstStyle>
          <a:p>
            <a:pPr lvl="0"/>
            <a:endParaRPr dirty="0">
              <a:latin typeface="Times New Roman" panose="0202060305040502030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8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4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800"/>
            </a:lvl1pPr>
          </a:lstStyle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What is Natural Language Processing (NLP)</a:t>
            </a:r>
            <a:endParaRPr dirty="0"/>
          </a:p>
        </p:txBody>
      </p:sp>
      <p:sp>
        <p:nvSpPr>
          <p:cNvPr id="205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dirty="0"/>
              <a:t>The process of computer analysis of input provided in a human language (natural language), and conversion of this input into                a useful form of representation.</a:t>
            </a:r>
            <a:endParaRPr dirty="0"/>
          </a:p>
          <a:p>
            <a:r>
              <a:rPr dirty="0"/>
              <a:t>The field of NLP is primarily concerned with getting computers to perform useful and interesting tasks with human languages.</a:t>
            </a:r>
            <a:endParaRPr dirty="0"/>
          </a:p>
          <a:p>
            <a:r>
              <a:rPr dirty="0"/>
              <a:t>The field of NLP is secondarily concerned with helping us come          to a better understanding of human language.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ctr"/>
            <a:endParaRPr sz="800" dirty="0"/>
          </a:p>
        </p:txBody>
      </p:sp>
      <p:sp>
        <p:nvSpPr>
          <p:cNvPr id="2765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Semantic Analysis</a:t>
            </a:r>
            <a:endParaRPr dirty="0"/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dirty="0"/>
              <a:t>Assigning meanings to the structures created by syntactic analysis.</a:t>
            </a:r>
            <a:endParaRPr dirty="0"/>
          </a:p>
          <a:p>
            <a:r>
              <a:rPr dirty="0"/>
              <a:t>Mapping words and structures to particular domain objects in way consistent with our knowledge of the world.</a:t>
            </a:r>
            <a:endParaRPr dirty="0"/>
          </a:p>
          <a:p>
            <a:r>
              <a:rPr dirty="0"/>
              <a:t>Semantic can play an import role in selecting among competing syntactic analyses and discarding illogical analyses.</a:t>
            </a:r>
            <a:endParaRPr dirty="0"/>
          </a:p>
          <a:p>
            <a:pPr lvl="1"/>
            <a:r>
              <a:rPr dirty="0">
                <a:latin typeface="Courier New" panose="02070309020205020404" pitchFamily="49" charset="0"/>
              </a:rPr>
              <a:t>I robbed the bank</a:t>
            </a:r>
            <a:r>
              <a:rPr dirty="0"/>
              <a:t>    -- bank is a river bank or a financial institution </a:t>
            </a:r>
            <a:endParaRPr dirty="0"/>
          </a:p>
          <a:p>
            <a:r>
              <a:rPr dirty="0"/>
              <a:t>We have to decide the formalisms which will be used in the meaning representation.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ctr"/>
            <a:endParaRPr sz="800" dirty="0"/>
          </a:p>
        </p:txBody>
      </p:sp>
      <p:sp>
        <p:nvSpPr>
          <p:cNvPr id="2969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Discourse</a:t>
            </a:r>
            <a:endParaRPr dirty="0"/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dirty="0"/>
              <a:t>Discourses are collection of coherent sentences (not arbitrary set of sentences)</a:t>
            </a:r>
            <a:endParaRPr dirty="0"/>
          </a:p>
          <a:p>
            <a:r>
              <a:rPr dirty="0"/>
              <a:t>Discourses have also hierarchical structures (similar to sentences)</a:t>
            </a:r>
            <a:endParaRPr dirty="0"/>
          </a:p>
          <a:p>
            <a:r>
              <a:rPr b="1" dirty="0"/>
              <a:t>anaphora resolution</a:t>
            </a:r>
            <a:r>
              <a:rPr dirty="0"/>
              <a:t> -- to resolve referring expression</a:t>
            </a:r>
            <a:endParaRPr dirty="0"/>
          </a:p>
          <a:p>
            <a:pPr lvl="1"/>
            <a:r>
              <a:rPr dirty="0">
                <a:latin typeface="Courier New" panose="02070309020205020404" pitchFamily="49" charset="0"/>
              </a:rPr>
              <a:t>Mary bought a book for Kelly. </a:t>
            </a:r>
            <a:r>
              <a:rPr b="1" u="sng" dirty="0">
                <a:latin typeface="Courier New" panose="02070309020205020404" pitchFamily="49" charset="0"/>
              </a:rPr>
              <a:t>She</a:t>
            </a:r>
            <a:r>
              <a:rPr dirty="0">
                <a:latin typeface="Courier New" panose="02070309020205020404" pitchFamily="49" charset="0"/>
              </a:rPr>
              <a:t> didn’t like </a:t>
            </a:r>
            <a:r>
              <a:rPr b="1" u="sng" dirty="0">
                <a:latin typeface="Courier New" panose="02070309020205020404" pitchFamily="49" charset="0"/>
              </a:rPr>
              <a:t>it</a:t>
            </a:r>
            <a:r>
              <a:rPr dirty="0">
                <a:latin typeface="Courier New" panose="02070309020205020404" pitchFamily="49" charset="0"/>
              </a:rPr>
              <a:t>.</a:t>
            </a:r>
            <a:endParaRPr dirty="0"/>
          </a:p>
          <a:p>
            <a:pPr lvl="2"/>
            <a:r>
              <a:rPr b="1" dirty="0"/>
              <a:t>She</a:t>
            </a:r>
            <a:r>
              <a:rPr dirty="0"/>
              <a:t> refers to Mary or Kelly. -- possibly Kelly</a:t>
            </a:r>
            <a:endParaRPr dirty="0"/>
          </a:p>
          <a:p>
            <a:pPr lvl="2"/>
            <a:r>
              <a:rPr b="1" dirty="0"/>
              <a:t>It</a:t>
            </a:r>
            <a:r>
              <a:rPr dirty="0"/>
              <a:t> refers to what -- book.</a:t>
            </a:r>
            <a:endParaRPr dirty="0"/>
          </a:p>
          <a:p>
            <a:pPr lvl="1"/>
            <a:r>
              <a:rPr dirty="0">
                <a:latin typeface="Courier New" panose="02070309020205020404" pitchFamily="49" charset="0"/>
              </a:rPr>
              <a:t>Mary had to lie for Kelly. </a:t>
            </a:r>
            <a:r>
              <a:rPr b="1" u="sng" dirty="0">
                <a:latin typeface="Courier New" panose="02070309020205020404" pitchFamily="49" charset="0"/>
              </a:rPr>
              <a:t>She</a:t>
            </a:r>
            <a:r>
              <a:rPr dirty="0">
                <a:latin typeface="Courier New" panose="02070309020205020404" pitchFamily="49" charset="0"/>
              </a:rPr>
              <a:t> didn’t like </a:t>
            </a:r>
            <a:r>
              <a:rPr b="1" u="sng" dirty="0">
                <a:latin typeface="Courier New" panose="02070309020205020404" pitchFamily="49" charset="0"/>
              </a:rPr>
              <a:t>it</a:t>
            </a:r>
            <a:r>
              <a:rPr dirty="0">
                <a:latin typeface="Courier New" panose="02070309020205020404" pitchFamily="49" charset="0"/>
              </a:rPr>
              <a:t>.</a:t>
            </a:r>
            <a:endParaRPr dirty="0">
              <a:latin typeface="Courier New" panose="02070309020205020404" pitchFamily="49" charset="0"/>
            </a:endParaRPr>
          </a:p>
          <a:p>
            <a:r>
              <a:rPr dirty="0"/>
              <a:t>Discourse structure may depend on application.</a:t>
            </a:r>
            <a:endParaRPr dirty="0"/>
          </a:p>
          <a:p>
            <a:pPr lvl="1"/>
            <a:r>
              <a:rPr dirty="0"/>
              <a:t>Monologue</a:t>
            </a:r>
            <a:endParaRPr dirty="0"/>
          </a:p>
          <a:p>
            <a:pPr lvl="1"/>
            <a:r>
              <a:rPr dirty="0"/>
              <a:t>Dialogue</a:t>
            </a:r>
            <a:endParaRPr dirty="0"/>
          </a:p>
          <a:p>
            <a:pPr lvl="1"/>
            <a:r>
              <a:rPr dirty="0"/>
              <a:t>Human-Computer Interaction</a:t>
            </a:r>
            <a:endParaRPr dirty="0"/>
          </a:p>
          <a:p>
            <a:pPr lvl="1"/>
            <a:endParaRPr dirty="0"/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ctr"/>
            <a:endParaRPr sz="800" dirty="0"/>
          </a:p>
        </p:txBody>
      </p:sp>
      <p:sp>
        <p:nvSpPr>
          <p:cNvPr id="307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Forms of Natural Language</a:t>
            </a:r>
            <a:endParaRPr dirty="0"/>
          </a:p>
        </p:txBody>
      </p:sp>
      <p:sp>
        <p:nvSpPr>
          <p:cNvPr id="30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dirty="0"/>
              <a:t>The input/output  of a NLP system can be:</a:t>
            </a:r>
            <a:endParaRPr dirty="0"/>
          </a:p>
          <a:p>
            <a:pPr lvl="1"/>
            <a:r>
              <a:rPr sz="2400" b="1" dirty="0"/>
              <a:t>written text</a:t>
            </a:r>
            <a:endParaRPr sz="2400" b="1" dirty="0"/>
          </a:p>
          <a:p>
            <a:pPr lvl="1"/>
            <a:r>
              <a:rPr sz="2400" b="1" dirty="0"/>
              <a:t>speech</a:t>
            </a:r>
            <a:endParaRPr sz="2400" b="1" dirty="0"/>
          </a:p>
          <a:p>
            <a:r>
              <a:rPr dirty="0"/>
              <a:t>We will mostly concerned with written text (not speech).</a:t>
            </a:r>
            <a:endParaRPr dirty="0"/>
          </a:p>
          <a:p>
            <a:r>
              <a:rPr dirty="0"/>
              <a:t>To process written text, we need:</a:t>
            </a:r>
            <a:endParaRPr dirty="0"/>
          </a:p>
          <a:p>
            <a:pPr lvl="1"/>
            <a:r>
              <a:rPr sz="2400" b="1" dirty="0"/>
              <a:t>lexical, syntactic, semantic knowledge about the language</a:t>
            </a:r>
            <a:endParaRPr sz="2400" b="1" dirty="0"/>
          </a:p>
          <a:p>
            <a:pPr lvl="1"/>
            <a:r>
              <a:rPr sz="2400" b="1" dirty="0"/>
              <a:t>discourse information, real world knowledge</a:t>
            </a:r>
            <a:endParaRPr sz="2400" b="1" dirty="0"/>
          </a:p>
          <a:p>
            <a:r>
              <a:rPr dirty="0"/>
              <a:t>To process spoken language, we need everything required                     to process written text, plus the challenges of speech recognition        and speech synthesis.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Components of NLP</a:t>
            </a:r>
            <a:endParaRPr dirty="0"/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b="1" dirty="0"/>
              <a:t>Natural Language Understanding</a:t>
            </a:r>
            <a:endParaRPr b="1" dirty="0"/>
          </a:p>
          <a:p>
            <a:pPr lvl="1"/>
            <a:r>
              <a:rPr dirty="0"/>
              <a:t>Mapping the given input in the natural language into a useful representation.</a:t>
            </a:r>
            <a:endParaRPr dirty="0"/>
          </a:p>
          <a:p>
            <a:pPr lvl="1"/>
            <a:r>
              <a:rPr dirty="0"/>
              <a:t>Different level of analysis required: </a:t>
            </a:r>
            <a:endParaRPr dirty="0"/>
          </a:p>
          <a:p>
            <a:pPr lvl="1">
              <a:buNone/>
            </a:pPr>
            <a:r>
              <a:rPr dirty="0"/>
              <a:t> 		</a:t>
            </a:r>
            <a:r>
              <a:rPr b="1" i="1" dirty="0"/>
              <a:t>morphological analysis, </a:t>
            </a:r>
            <a:endParaRPr b="1" i="1" dirty="0"/>
          </a:p>
          <a:p>
            <a:pPr lvl="1">
              <a:buNone/>
            </a:pPr>
            <a:r>
              <a:rPr b="1" i="1" dirty="0"/>
              <a:t>		syntactic analysis, </a:t>
            </a:r>
            <a:endParaRPr b="1" i="1" dirty="0"/>
          </a:p>
          <a:p>
            <a:pPr lvl="1">
              <a:buNone/>
            </a:pPr>
            <a:r>
              <a:rPr b="1" i="1" dirty="0"/>
              <a:t>		semantic analysis, </a:t>
            </a:r>
            <a:endParaRPr b="1" i="1" dirty="0"/>
          </a:p>
          <a:p>
            <a:pPr lvl="1">
              <a:buNone/>
            </a:pPr>
            <a:r>
              <a:rPr b="1" i="1" dirty="0"/>
              <a:t>	 	discourse analysis</a:t>
            </a:r>
            <a:r>
              <a:rPr i="1" dirty="0"/>
              <a:t>,</a:t>
            </a:r>
            <a:r>
              <a:rPr dirty="0"/>
              <a:t> …</a:t>
            </a:r>
            <a:endParaRPr dirty="0"/>
          </a:p>
          <a:p>
            <a:r>
              <a:rPr b="1" dirty="0"/>
              <a:t>Natural Language Generation</a:t>
            </a:r>
            <a:endParaRPr b="1" dirty="0"/>
          </a:p>
          <a:p>
            <a:pPr lvl="1"/>
            <a:r>
              <a:rPr dirty="0"/>
              <a:t>Producing output in the natural language from some internal representation.</a:t>
            </a:r>
            <a:endParaRPr dirty="0"/>
          </a:p>
          <a:p>
            <a:pPr lvl="1"/>
            <a:r>
              <a:rPr dirty="0"/>
              <a:t>Different level of synthesis required:</a:t>
            </a:r>
            <a:endParaRPr dirty="0"/>
          </a:p>
          <a:p>
            <a:pPr lvl="1">
              <a:buNone/>
            </a:pPr>
            <a:r>
              <a:rPr dirty="0"/>
              <a:t>		</a:t>
            </a:r>
            <a:r>
              <a:rPr b="1" i="1" dirty="0"/>
              <a:t>deep planning</a:t>
            </a:r>
            <a:r>
              <a:rPr dirty="0"/>
              <a:t> (what to say),</a:t>
            </a:r>
            <a:endParaRPr dirty="0"/>
          </a:p>
          <a:p>
            <a:pPr lvl="1">
              <a:buNone/>
            </a:pPr>
            <a:r>
              <a:rPr dirty="0"/>
              <a:t>		</a:t>
            </a:r>
            <a:r>
              <a:rPr b="1" i="1" dirty="0"/>
              <a:t>syntactic generation</a:t>
            </a:r>
            <a:endParaRPr b="1" i="1" dirty="0"/>
          </a:p>
          <a:p>
            <a:r>
              <a:rPr dirty="0"/>
              <a:t>NL Understanding is much harder than  NL Generation.                    But, still both of them are hard.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Why NL Understanding is hard?</a:t>
            </a:r>
            <a:endParaRPr dirty="0"/>
          </a:p>
        </p:txBody>
      </p:sp>
      <p:sp>
        <p:nvSpPr>
          <p:cNvPr id="51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dirty="0"/>
              <a:t>Natural language is extremely rich in form and structure, and            </a:t>
            </a:r>
            <a:r>
              <a:rPr b="1" dirty="0"/>
              <a:t>very ambiguous</a:t>
            </a:r>
            <a:r>
              <a:rPr i="1" dirty="0"/>
              <a:t>.</a:t>
            </a:r>
            <a:endParaRPr i="1" dirty="0"/>
          </a:p>
          <a:p>
            <a:pPr lvl="1"/>
            <a:r>
              <a:rPr dirty="0"/>
              <a:t>How to represent meaning,</a:t>
            </a:r>
            <a:endParaRPr dirty="0"/>
          </a:p>
          <a:p>
            <a:pPr lvl="1"/>
            <a:r>
              <a:rPr dirty="0"/>
              <a:t>Which structures map to which meaning structures.</a:t>
            </a:r>
            <a:endParaRPr dirty="0"/>
          </a:p>
          <a:p>
            <a:r>
              <a:rPr dirty="0"/>
              <a:t>One input can mean many different things. Ambiguity can be at different levels.</a:t>
            </a:r>
            <a:endParaRPr dirty="0"/>
          </a:p>
          <a:p>
            <a:pPr lvl="1"/>
            <a:r>
              <a:rPr dirty="0"/>
              <a:t>Lexical (word level) ambiguity  -- different meanings of words</a:t>
            </a:r>
            <a:endParaRPr dirty="0"/>
          </a:p>
          <a:p>
            <a:pPr lvl="1"/>
            <a:r>
              <a:rPr dirty="0"/>
              <a:t>Syntactic ambiguity  --  different ways to parse the sentence</a:t>
            </a:r>
            <a:endParaRPr dirty="0"/>
          </a:p>
          <a:p>
            <a:pPr lvl="1"/>
            <a:r>
              <a:rPr dirty="0"/>
              <a:t>Interpreting partial information  --  how to interpret pronouns</a:t>
            </a:r>
            <a:endParaRPr dirty="0"/>
          </a:p>
          <a:p>
            <a:pPr lvl="1"/>
            <a:r>
              <a:rPr dirty="0"/>
              <a:t>Contextual information  --  context of the sentence may affect the meaning of that sentence.</a:t>
            </a:r>
            <a:endParaRPr dirty="0"/>
          </a:p>
          <a:p>
            <a:r>
              <a:rPr dirty="0"/>
              <a:t>Many input can mean the same thing.</a:t>
            </a:r>
            <a:endParaRPr dirty="0"/>
          </a:p>
          <a:p>
            <a:r>
              <a:rPr dirty="0"/>
              <a:t>Interaction among components of the input is not clear.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ctr"/>
            <a:endParaRPr sz="800" dirty="0"/>
          </a:p>
        </p:txBody>
      </p:sp>
      <p:sp>
        <p:nvSpPr>
          <p:cNvPr id="614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Knowledge of Language</a:t>
            </a:r>
            <a:endParaRPr dirty="0"/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b="1" dirty="0"/>
              <a:t>Phonology</a:t>
            </a:r>
            <a:r>
              <a:rPr dirty="0"/>
              <a:t> – concerns how words are related to the sounds that    realize them.</a:t>
            </a:r>
            <a:endParaRPr dirty="0"/>
          </a:p>
          <a:p>
            <a:pPr>
              <a:buNone/>
            </a:pPr>
            <a:endParaRPr sz="1400" dirty="0"/>
          </a:p>
          <a:p>
            <a:r>
              <a:rPr b="1" dirty="0"/>
              <a:t>Morphology</a:t>
            </a:r>
            <a:r>
              <a:rPr dirty="0"/>
              <a:t> – concerns how words are constructed from more       basic meaning units called morphemes. A morpheme is the primitive unit of meaning in a language.</a:t>
            </a:r>
            <a:endParaRPr dirty="0"/>
          </a:p>
          <a:p>
            <a:endParaRPr sz="1200" dirty="0"/>
          </a:p>
          <a:p>
            <a:r>
              <a:rPr b="1" dirty="0"/>
              <a:t>Syntax</a:t>
            </a:r>
            <a:r>
              <a:rPr dirty="0"/>
              <a:t> – concerns how can be put together to form correct sentences and determines what structural role each word plays in the sentence   and what phrases are subparts of other phrases.</a:t>
            </a:r>
            <a:endParaRPr dirty="0"/>
          </a:p>
          <a:p>
            <a:pPr>
              <a:buNone/>
            </a:pPr>
            <a:endParaRPr sz="1200" dirty="0"/>
          </a:p>
          <a:p>
            <a:r>
              <a:rPr b="1" dirty="0"/>
              <a:t>Semantics</a:t>
            </a:r>
            <a:r>
              <a:rPr dirty="0"/>
              <a:t> – concerns what words mean and how these meaning combine in sentences to form sentence meaning. The study of        context-independent meaning.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Knowledge of Language (cont.)</a:t>
            </a:r>
            <a:endParaRPr dirty="0"/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b="1" dirty="0"/>
              <a:t>Pragmatics</a:t>
            </a:r>
            <a:r>
              <a:rPr dirty="0"/>
              <a:t> – concerns how sentences are used in different situations and how use affects the interpretation of the sentence.</a:t>
            </a:r>
            <a:endParaRPr dirty="0"/>
          </a:p>
          <a:p>
            <a:endParaRPr dirty="0"/>
          </a:p>
          <a:p>
            <a:r>
              <a:rPr b="1" dirty="0"/>
              <a:t>Discourse</a:t>
            </a:r>
            <a:r>
              <a:rPr dirty="0"/>
              <a:t> – concerns how the immediately preceding sentences     affect the interpretation of the next sentence.</a:t>
            </a:r>
            <a:r>
              <a:rPr lang="tr-TR" altLang="x-none" dirty="0"/>
              <a:t> </a:t>
            </a:r>
            <a:r>
              <a:rPr dirty="0"/>
              <a:t>For example, interpreting pronouns and interpreting the temporal aspects of the information.</a:t>
            </a:r>
            <a:endParaRPr dirty="0"/>
          </a:p>
          <a:p>
            <a:endParaRPr dirty="0"/>
          </a:p>
          <a:p>
            <a:r>
              <a:rPr b="1" dirty="0"/>
              <a:t>World Knowledge</a:t>
            </a:r>
            <a:r>
              <a:rPr dirty="0"/>
              <a:t> – includes general knowledge about the world. What each language user must know about the other’s beliefs and goals.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ctr"/>
            <a:endParaRPr sz="800" dirty="0"/>
          </a:p>
        </p:txBody>
      </p:sp>
      <p:sp>
        <p:nvSpPr>
          <p:cNvPr id="22531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Morphological Analysis</a:t>
            </a:r>
            <a:endParaRPr dirty="0"/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sz="2000" dirty="0"/>
              <a:t>Analyzing words into their linguistic components (morphemes).</a:t>
            </a:r>
            <a:endParaRPr sz="2000" dirty="0"/>
          </a:p>
          <a:p>
            <a:r>
              <a:rPr sz="2000" dirty="0"/>
              <a:t>Morphemes are the smallest meaningful units of language.</a:t>
            </a:r>
            <a:endParaRPr sz="2000" dirty="0"/>
          </a:p>
          <a:p>
            <a:pPr>
              <a:buNone/>
            </a:pPr>
            <a:r>
              <a:rPr sz="2000" dirty="0"/>
              <a:t>		cars			car+PLU	</a:t>
            </a:r>
            <a:endParaRPr sz="2000" dirty="0"/>
          </a:p>
          <a:p>
            <a:pPr>
              <a:buNone/>
            </a:pPr>
            <a:r>
              <a:rPr sz="2000" dirty="0"/>
              <a:t>		giving			give+PROG</a:t>
            </a:r>
            <a:endParaRPr sz="2000" dirty="0"/>
          </a:p>
          <a:p>
            <a:endParaRPr sz="2000" dirty="0"/>
          </a:p>
          <a:p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ctr"/>
            <a:endParaRPr sz="800" dirty="0"/>
          </a:p>
        </p:txBody>
      </p:sp>
      <p:sp>
        <p:nvSpPr>
          <p:cNvPr id="2560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Lexical Processing</a:t>
            </a:r>
            <a:endParaRPr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dirty="0"/>
              <a:t>The purpose of lexical processing is to determine meanings of individual words.</a:t>
            </a:r>
            <a:endParaRPr dirty="0"/>
          </a:p>
          <a:p>
            <a:r>
              <a:rPr dirty="0"/>
              <a:t>Basic methods is to lookup in a database of meanings -- </a:t>
            </a:r>
            <a:r>
              <a:rPr b="1" dirty="0"/>
              <a:t>lexicon</a:t>
            </a:r>
            <a:endParaRPr b="1" dirty="0"/>
          </a:p>
          <a:p>
            <a:r>
              <a:rPr dirty="0"/>
              <a:t>We should also identify non-words such as punctuation marks.</a:t>
            </a:r>
            <a:endParaRPr dirty="0"/>
          </a:p>
          <a:p>
            <a:r>
              <a:rPr dirty="0"/>
              <a:t>Word-level ambiguity -- words may have several meanings, and the correct one cannot be chosen based solely on the word itself.</a:t>
            </a:r>
            <a:endParaRPr dirty="0"/>
          </a:p>
          <a:p>
            <a:pPr lvl="1"/>
            <a:r>
              <a:rPr dirty="0"/>
              <a:t>bank in English</a:t>
            </a:r>
            <a:endParaRPr dirty="0"/>
          </a:p>
          <a:p>
            <a:pPr lvl="1"/>
            <a:r>
              <a:rPr dirty="0"/>
              <a:t>yüz in Turkish</a:t>
            </a:r>
            <a:endParaRPr dirty="0"/>
          </a:p>
          <a:p>
            <a:r>
              <a:rPr dirty="0"/>
              <a:t>Solution -- resolve the ambiguity on the spot by POS tagging               (if possible) or pass-on the ambiguity to the other levels.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ctr"/>
            <a:endParaRPr sz="800" dirty="0"/>
          </a:p>
        </p:txBody>
      </p:sp>
      <p:sp>
        <p:nvSpPr>
          <p:cNvPr id="2662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sz="800" dirty="0"/>
            </a:fld>
            <a:endParaRPr lang="en-US" sz="800" dirty="0"/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Syntactic Processing</a:t>
            </a:r>
            <a:endParaRPr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b="1" dirty="0"/>
              <a:t>Parsing</a:t>
            </a:r>
            <a:r>
              <a:rPr dirty="0"/>
              <a:t> -- converting a flat input sentence into a hierarchical structure that corresponds to the units of meaning in the sentence.</a:t>
            </a:r>
            <a:endParaRPr dirty="0"/>
          </a:p>
          <a:p>
            <a:r>
              <a:rPr dirty="0"/>
              <a:t>There are different parsing formalisms and algorithms.</a:t>
            </a:r>
            <a:endParaRPr dirty="0"/>
          </a:p>
          <a:p>
            <a:r>
              <a:rPr dirty="0"/>
              <a:t>Most formalisms have two main components:</a:t>
            </a:r>
            <a:endParaRPr dirty="0"/>
          </a:p>
          <a:p>
            <a:pPr lvl="1"/>
            <a:r>
              <a:rPr b="1" dirty="0"/>
              <a:t>grammar</a:t>
            </a:r>
            <a:r>
              <a:rPr dirty="0"/>
              <a:t> -- a declarative representation describing the syntactic structure of sentences in the language.</a:t>
            </a:r>
            <a:endParaRPr dirty="0"/>
          </a:p>
          <a:p>
            <a:pPr lvl="1"/>
            <a:r>
              <a:rPr b="1" dirty="0"/>
              <a:t>parser</a:t>
            </a:r>
            <a:r>
              <a:rPr dirty="0"/>
              <a:t> -- an algorithm that analyzes the input and outputs its structural representation (its parse) consistent with the grammar specification.</a:t>
            </a:r>
            <a:endParaRPr dirty="0"/>
          </a:p>
          <a:p>
            <a:r>
              <a:rPr dirty="0"/>
              <a:t>CFGs are in the center of many of the parsing mechanisms. But they are complemented by some additional features that make the formalism more suitable to handle natural languages.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5471</Words>
  <Application>WPS Presentation</Application>
  <PresentationFormat>Letter Paper (8.5x11 in)</PresentationFormat>
  <Paragraphs>141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Courier New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CS578: Natural Language Processing</dc:title>
  <dc:creator>Ilyas Cicekli</dc:creator>
  <cp:lastModifiedBy>Saurabh Singh</cp:lastModifiedBy>
  <cp:revision>164</cp:revision>
  <cp:lastPrinted>1999-09-09T03:15:50Z</cp:lastPrinted>
  <dcterms:created xsi:type="dcterms:W3CDTF">1999-01-20T19:57:44Z</dcterms:created>
  <dcterms:modified xsi:type="dcterms:W3CDTF">2024-07-28T04:09:40Z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  <property fmtid="{D5CDD505-2E9C-101B-9397-08002B2CF9AE}" pid="22" name="ICV">
    <vt:lpwstr>0602C16AEB5C4CD8ADD8012CACBC5B65_13</vt:lpwstr>
  </property>
  <property fmtid="{D5CDD505-2E9C-101B-9397-08002B2CF9AE}" pid="23" name="KSOProductBuildVer">
    <vt:lpwstr>1033-12.2.0.17153</vt:lpwstr>
  </property>
</Properties>
</file>