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Fine-Tuning Pretrained Models with Hugging Face Transformers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79120"/>
          </a:xfrm>
        </p:spPr>
        <p:txBody>
          <a:bodyPr>
            <a:normAutofit fontScale="90000"/>
          </a:bodyPr>
          <a:lstStyle/>
          <a:p>
            <a:r>
              <a:t>Setting Up the 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065" y="950595"/>
            <a:ext cx="8084820" cy="854075"/>
          </a:xfrm>
        </p:spPr>
        <p:txBody>
          <a:bodyPr>
            <a:normAutofit fontScale="50000"/>
          </a:bodyPr>
          <a:lstStyle/>
          <a:p>
            <a:r>
              <a:t>Trainer API: Overview of Hugging Face's Trainer class</a:t>
            </a:r>
          </a:p>
          <a:p>
            <a:r>
              <a:t>Components: Model, training arguments, dataset</a:t>
            </a:r>
          </a:p>
          <a:p>
            <a:r>
              <a:t>Code Example:</a:t>
            </a:r>
          </a:p>
          <a:p>
            <a:pPr marL="0" indent="0">
              <a:buNone/>
            </a:p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065" y="1974215"/>
            <a:ext cx="8913495" cy="4681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7320" y="762635"/>
            <a:ext cx="8742680" cy="529082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2200" b="1"/>
              <a:t>Model:</a:t>
            </a:r>
            <a:r>
              <a:rPr lang="en-US" sz="2200"/>
              <a:t> This is the model you want to fine-tune. In this case, it’s typically a transformer-based model like BERT, GPT, or RoBERTa.</a:t>
            </a:r>
            <a:endParaRPr lang="en-US" sz="2200"/>
          </a:p>
          <a:p>
            <a:endParaRPr lang="en-US" sz="2200"/>
          </a:p>
          <a:p>
            <a:r>
              <a:rPr sz="2200" b="1"/>
              <a:t>Training Arguments:</a:t>
            </a:r>
            <a:endParaRPr sz="2200" b="1"/>
          </a:p>
          <a:p>
            <a:endParaRPr sz="2200" b="1"/>
          </a:p>
          <a:p>
            <a:r>
              <a:rPr sz="2200"/>
              <a:t>These are hyperparameters and settings that control the training process. Key arguments include:</a:t>
            </a:r>
            <a:endParaRPr sz="2200"/>
          </a:p>
          <a:p>
            <a:endParaRPr sz="2200" b="1"/>
          </a:p>
          <a:p>
            <a:r>
              <a:rPr sz="2200" b="1"/>
              <a:t>output_dir:</a:t>
            </a:r>
            <a:r>
              <a:rPr sz="2200"/>
              <a:t> Directory where the model checkpoints and logs will be saved.</a:t>
            </a:r>
            <a:endParaRPr sz="2200"/>
          </a:p>
          <a:p>
            <a:r>
              <a:rPr sz="2200" b="1"/>
              <a:t>evaluation_strategy:</a:t>
            </a:r>
            <a:r>
              <a:rPr sz="2200"/>
              <a:t> When to evaluate the model (e.g., after each epoch).</a:t>
            </a:r>
            <a:endParaRPr sz="2200"/>
          </a:p>
          <a:p>
            <a:r>
              <a:rPr sz="2200" b="1"/>
              <a:t>learning_rate:</a:t>
            </a:r>
            <a:r>
              <a:rPr sz="2200"/>
              <a:t> Learning rate for the optimizer.</a:t>
            </a:r>
            <a:endParaRPr sz="2200"/>
          </a:p>
          <a:p>
            <a:r>
              <a:rPr sz="2200" b="1"/>
              <a:t>per_device_train_batch_size:</a:t>
            </a:r>
            <a:r>
              <a:rPr sz="2200"/>
              <a:t> Batch size for training.</a:t>
            </a:r>
            <a:endParaRPr sz="2200"/>
          </a:p>
          <a:p>
            <a:r>
              <a:rPr sz="2200" b="1"/>
              <a:t>per_device_eval_batch_size: </a:t>
            </a:r>
            <a:r>
              <a:rPr sz="2200"/>
              <a:t>Batch size for evaluation.</a:t>
            </a:r>
            <a:endParaRPr sz="2200"/>
          </a:p>
          <a:p>
            <a:r>
              <a:rPr sz="2200" b="1"/>
              <a:t>num_train_epochs:</a:t>
            </a:r>
            <a:r>
              <a:rPr sz="2200"/>
              <a:t> Number of training epochs.</a:t>
            </a:r>
            <a:endParaRPr sz="2200"/>
          </a:p>
          <a:p>
            <a:r>
              <a:rPr sz="2200" b="1"/>
              <a:t>weight_decay:</a:t>
            </a:r>
            <a:r>
              <a:rPr sz="2200"/>
              <a:t> Weight decay for regularization.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78790" y="524510"/>
            <a:ext cx="7336155" cy="3027045"/>
          </a:xfrm>
          <a:prstGeom prst="rect">
            <a:avLst/>
          </a:prstGeom>
        </p:spPr>
        <p:txBody>
          <a:bodyPr>
            <a:noAutofit/>
          </a:bodyPr>
          <a:p>
            <a:r>
              <a:rPr sz="2200" b="1"/>
              <a:t>Datasets:</a:t>
            </a:r>
            <a:endParaRPr sz="2200" b="1"/>
          </a:p>
          <a:p>
            <a:endParaRPr sz="2200"/>
          </a:p>
          <a:p>
            <a:endParaRPr sz="2200" b="1"/>
          </a:p>
          <a:p>
            <a:r>
              <a:rPr sz="2200" b="1"/>
              <a:t>train_dataset:</a:t>
            </a:r>
            <a:r>
              <a:rPr sz="2200"/>
              <a:t> The dataset used for training.</a:t>
            </a:r>
            <a:endParaRPr sz="2200"/>
          </a:p>
          <a:p>
            <a:r>
              <a:rPr sz="2200" b="1"/>
              <a:t>eval_dataset:</a:t>
            </a:r>
            <a:r>
              <a:rPr sz="2200"/>
              <a:t> The dataset used for evaluation.</a:t>
            </a:r>
            <a:endParaRPr sz="2200"/>
          </a:p>
          <a:p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15" y="1414780"/>
            <a:ext cx="8804275" cy="2249805"/>
          </a:xfrm>
        </p:spPr>
        <p:txBody>
          <a:bodyPr>
            <a:normAutofit fontScale="90000"/>
          </a:bodyPr>
          <a:p>
            <a:pPr algn="l"/>
            <a:r>
              <a:rPr lang="en-US" sz="2445" b="1"/>
              <a:t>Trainer:</a:t>
            </a:r>
            <a:br>
              <a:rPr lang="en-US" sz="2445"/>
            </a:br>
            <a:br>
              <a:rPr lang="en-US" sz="2445"/>
            </a:br>
            <a:r>
              <a:rPr lang="en-US" sz="2445"/>
              <a:t>model=model: The pretrained model to be fine-tuned.</a:t>
            </a:r>
            <a:br>
              <a:rPr lang="en-US" sz="2445"/>
            </a:br>
            <a:br>
              <a:rPr lang="en-US" sz="2445"/>
            </a:br>
            <a:r>
              <a:rPr lang="en-US" sz="2445"/>
              <a:t>args=training_args: The training arguments defined above.</a:t>
            </a:r>
            <a:br>
              <a:rPr lang="en-US" sz="2445"/>
            </a:br>
            <a:br>
              <a:rPr lang="en-US" sz="2445"/>
            </a:br>
            <a:r>
              <a:rPr lang="en-US" sz="2445"/>
              <a:t>train_dataset=tokenized_datasets["train"]: The training dataset.</a:t>
            </a:r>
            <a:br>
              <a:rPr lang="en-US" sz="2445"/>
            </a:br>
            <a:br>
              <a:rPr lang="en-US" sz="2445"/>
            </a:br>
            <a:r>
              <a:rPr lang="en-US" sz="2445"/>
              <a:t>eval_dataset=tokenized_datasets["test"]: The evaluation dataset.</a:t>
            </a:r>
            <a:endParaRPr lang="en-US" sz="244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5000" cy="937895"/>
          </a:xfrm>
        </p:spPr>
        <p:txBody>
          <a:bodyPr>
            <a:normAutofit lnSpcReduction="20000"/>
          </a:bodyPr>
          <a:lstStyle/>
          <a:p>
            <a:r>
              <a:t>Process: How to train the model using the Trainer</a:t>
            </a:r>
          </a:p>
          <a:p>
            <a:r>
              <a:t>Code Example:</a:t>
            </a:r>
          </a:p>
          <a:p>
            <a:pPr marL="0" indent="0">
              <a:buNone/>
            </a:p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00" y="2720340"/>
            <a:ext cx="851662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72095" cy="1254125"/>
          </a:xfrm>
        </p:spPr>
        <p:txBody>
          <a:bodyPr>
            <a:normAutofit fontScale="90000"/>
          </a:bodyPr>
          <a:lstStyle/>
          <a:p>
            <a:r>
              <a:t>Evaluation Metrics: Accuracy, precision, recall, F1 score</a:t>
            </a:r>
          </a:p>
          <a:p>
            <a:r>
              <a:t>Code Example:</a:t>
            </a:r>
          </a:p>
          <a:p>
            <a:pPr marL="0" indent="0">
              <a:buNone/>
            </a:p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" y="3054985"/>
            <a:ext cx="8811260" cy="2861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Saving and Loading the Fine-Tuned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2725"/>
            <a:ext cx="8229600" cy="1152525"/>
          </a:xfrm>
        </p:spPr>
        <p:txBody>
          <a:bodyPr>
            <a:normAutofit/>
          </a:bodyPr>
          <a:lstStyle/>
          <a:p>
            <a:r>
              <a:t>Saving: Storing the model and tokenizer</a:t>
            </a:r>
          </a:p>
          <a:p>
            <a:r>
              <a:t>Code Example: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770" y="2465070"/>
            <a:ext cx="8261985" cy="211264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1770" y="4274185"/>
            <a:ext cx="8215630" cy="24936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with Fine-Tuned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965" cy="1068705"/>
          </a:xfrm>
        </p:spPr>
        <p:txBody>
          <a:bodyPr>
            <a:normAutofit/>
          </a:bodyPr>
          <a:lstStyle/>
          <a:p>
            <a:r>
              <a:t>Process: Using the fine-tuned model for predictions</a:t>
            </a:r>
          </a:p>
          <a:p>
            <a:r>
              <a:t>Code Example:</a:t>
            </a:r>
          </a:p>
          <a:p/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851150"/>
            <a:ext cx="9031605" cy="27095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Overfitting, data imbalance, computational resources</a:t>
            </a:r>
          </a:p>
          <a:p>
            <a:r>
              <a:t>Best Practices: Regularization, data augmentation, monitoring metrics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Sentiment analysis, text classification, named entity recognition</a:t>
            </a:r>
          </a:p>
          <a:p>
            <a:r>
              <a:t>Real-World Applications: Customer feedback analysis, spam detection, automated support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What is transfer learning?</a:t>
            </a:r>
          </a:p>
          <a:p>
            <a:r>
              <a:t>Purpose: Why is it important in NLP?</a:t>
            </a:r>
          </a:p>
          <a:p>
            <a:r>
              <a:t>Benefits: Time-saving, cost-effective, and performance improvements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Documentation: Links to Hugging Face documentation</a:t>
            </a:r>
          </a:p>
          <a:p>
            <a:r>
              <a:t>Tutorials: Recommended tutorials and courses</a:t>
            </a:r>
          </a:p>
          <a:p>
            <a:r>
              <a:t>Community: Forums, GitHub repositories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Future Work: Potential advancements and research directions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Pretrained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Explanation of pretrained models</a:t>
            </a:r>
          </a:p>
          <a:p>
            <a:r>
              <a:t>Examples: BERT, GPT, RoBERTa, etc.</a:t>
            </a:r>
          </a:p>
          <a:p>
            <a:r>
              <a:t>Significance: How they have revolutionized NLP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Hugging Face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What is Hugging Face?</a:t>
            </a:r>
          </a:p>
          <a:p>
            <a:r>
              <a:t>Tools: Transformers library and its components</a:t>
            </a:r>
          </a:p>
          <a:p>
            <a:r>
              <a:t>Community: Open-source contributions and model 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vs. Training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t>Comparison:</a:t>
            </a:r>
          </a:p>
          <a:p>
            <a:pPr marL="0" indent="0">
              <a:buNone/>
            </a:pPr>
            <a:r>
              <a:t>- Fine-Tuning: Adjusting a pretrained model to specific tasks</a:t>
            </a:r>
          </a:p>
          <a:p>
            <a:pPr marL="0" indent="0">
              <a:buNone/>
            </a:pPr>
            <a:r>
              <a:t>- Training from Scratch: Building a model from the ground up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Advantages of Fine-Tuning:</a:t>
            </a:r>
          </a:p>
          <a:p>
            <a:pPr marL="0" indent="0">
              <a:buNone/>
            </a:pPr>
            <a:r>
              <a:t>- Requires less data</a:t>
            </a:r>
          </a:p>
          <a:p>
            <a:pPr marL="0" indent="0">
              <a:buNone/>
            </a:pPr>
            <a:r>
              <a:t>- Faster convergence</a:t>
            </a:r>
          </a:p>
          <a:p>
            <a:pPr marL="0" indent="0">
              <a:buNone/>
            </a:pPr>
            <a:r>
              <a:t>- Improved performance on specialized tasks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Needed: Python, Transformers library, datasets library</a:t>
            </a:r>
          </a:p>
          <a:p>
            <a:r>
              <a:t>Installation: Command lines for installing required packages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a Pretrained Model</a:t>
            </a: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810" y="1346200"/>
            <a:ext cx="9163050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72095" cy="1938655"/>
          </a:xfrm>
        </p:spPr>
        <p:txBody>
          <a:bodyPr>
            <a:normAutofit fontScale="90000"/>
          </a:bodyPr>
          <a:lstStyle/>
          <a:p>
            <a:r>
              <a:t>Dataset Choice: Selecting a dataset (e.g., IMDB, SST-2)</a:t>
            </a:r>
          </a:p>
          <a:p>
            <a:r>
              <a:t>Loading Dataset: Using the datasets library to load and preprocess data</a:t>
            </a:r>
          </a:p>
          <a:p>
            <a:r>
              <a:t>Code Example:</a:t>
            </a:r>
          </a:p>
          <a:p/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425" y="3345815"/>
            <a:ext cx="8907780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Tokenization and Data Collation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2465" cy="1257935"/>
          </a:xfrm>
        </p:spPr>
        <p:txBody>
          <a:bodyPr>
            <a:normAutofit fontScale="90000" lnSpcReduction="20000"/>
          </a:bodyPr>
          <a:lstStyle/>
          <a:p>
            <a:r>
              <a:t>Tokenization: Converting text to tokens using the tokenizer</a:t>
            </a:r>
          </a:p>
          <a:p>
            <a:r>
              <a:t>Data Collation: Handling batching and padding</a:t>
            </a:r>
          </a:p>
          <a:p>
            <a:r>
              <a:t>Code Example:</a:t>
            </a:r>
          </a:p>
          <a:p>
            <a:pPr marL="0" indent="0">
              <a:buNone/>
            </a:p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858770"/>
            <a:ext cx="9197340" cy="3511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Presentation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Fine-Tuning Pretrained Models with Hugging Face Transformers</vt:lpstr>
      <vt:lpstr>Introduction to Transfer Learning</vt:lpstr>
      <vt:lpstr>Pretrained Models in NLP</vt:lpstr>
      <vt:lpstr>Introduction to Hugging Face Transformers</vt:lpstr>
      <vt:lpstr>Fine-Tuning vs. Training from Scratch</vt:lpstr>
      <vt:lpstr>Setting Up the Environment</vt:lpstr>
      <vt:lpstr>Loading a Pretrained Model</vt:lpstr>
      <vt:lpstr>Preparing the Dataset</vt:lpstr>
      <vt:lpstr>Tokenization and Data Collation</vt:lpstr>
      <vt:lpstr>Setting Up the Trainer</vt:lpstr>
      <vt:lpstr>PowerPoint 演示文稿</vt:lpstr>
      <vt:lpstr>PowerPoint 演示文稿</vt:lpstr>
      <vt:lpstr>Trainer:  model=model: The pretrained model to be fine-tuned.  args=training_args: The training arguments defined above.  train_dataset=tokenized_datasets["train"]: The training dataset.  eval_dataset=tokenized_datasets["test"]: The evaluation dataset.</vt:lpstr>
      <vt:lpstr>Training the Model</vt:lpstr>
      <vt:lpstr>Evaluating the Model</vt:lpstr>
      <vt:lpstr>Saving and Loading the Fine-Tuned Model</vt:lpstr>
      <vt:lpstr>Inference with Fine-Tuned Model</vt:lpstr>
      <vt:lpstr>Challenges and Best Practices</vt:lpstr>
      <vt:lpstr>Case Studies and Applications</vt:lpstr>
      <vt:lpstr>Resources and Further Reading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saura</cp:lastModifiedBy>
  <cp:revision>6</cp:revision>
  <dcterms:created xsi:type="dcterms:W3CDTF">2013-01-27T09:14:00Z</dcterms:created>
  <dcterms:modified xsi:type="dcterms:W3CDTF">2024-08-06T06:01:43Z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D731984600064E98A1ECA1ECD4990972_13</vt:lpwstr>
  </property>
  <property fmtid="{D5CDD505-2E9C-101B-9397-08002B2CF9AE}" pid="3" name="KSOProductBuildVer">
    <vt:lpwstr>1033-12.2.0.17153</vt:lpwstr>
  </property>
</Properties>
</file>