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67" r:id="rId2"/>
    <p:sldId id="433" r:id="rId3"/>
    <p:sldId id="537" r:id="rId4"/>
    <p:sldId id="258" r:id="rId5"/>
    <p:sldId id="551" r:id="rId6"/>
    <p:sldId id="260" r:id="rId7"/>
    <p:sldId id="261" r:id="rId8"/>
    <p:sldId id="262" r:id="rId9"/>
    <p:sldId id="263" r:id="rId10"/>
    <p:sldId id="538" r:id="rId11"/>
    <p:sldId id="539" r:id="rId12"/>
    <p:sldId id="540" r:id="rId13"/>
    <p:sldId id="541" r:id="rId14"/>
    <p:sldId id="552" r:id="rId15"/>
    <p:sldId id="553" r:id="rId16"/>
    <p:sldId id="542" r:id="rId17"/>
    <p:sldId id="545" r:id="rId18"/>
    <p:sldId id="543" r:id="rId19"/>
    <p:sldId id="546" r:id="rId20"/>
    <p:sldId id="548" r:id="rId21"/>
    <p:sldId id="547" r:id="rId22"/>
    <p:sldId id="549" r:id="rId23"/>
    <p:sldId id="264" r:id="rId24"/>
    <p:sldId id="558" r:id="rId25"/>
    <p:sldId id="573" r:id="rId26"/>
    <p:sldId id="555" r:id="rId27"/>
    <p:sldId id="556" r:id="rId28"/>
    <p:sldId id="266" r:id="rId29"/>
    <p:sldId id="557" r:id="rId30"/>
    <p:sldId id="559" r:id="rId31"/>
    <p:sldId id="560" r:id="rId32"/>
    <p:sldId id="561" r:id="rId33"/>
    <p:sldId id="562" r:id="rId34"/>
    <p:sldId id="563" r:id="rId35"/>
    <p:sldId id="564" r:id="rId36"/>
    <p:sldId id="565" r:id="rId37"/>
    <p:sldId id="566" r:id="rId38"/>
    <p:sldId id="567" r:id="rId39"/>
    <p:sldId id="568" r:id="rId40"/>
    <p:sldId id="569" r:id="rId41"/>
    <p:sldId id="570" r:id="rId42"/>
    <p:sldId id="571" r:id="rId43"/>
    <p:sldId id="554" r:id="rId44"/>
    <p:sldId id="265" r:id="rId45"/>
    <p:sldId id="572" r:id="rId46"/>
    <p:sldId id="574" r:id="rId47"/>
    <p:sldId id="575" r:id="rId48"/>
    <p:sldId id="576" r:id="rId49"/>
    <p:sldId id="580" r:id="rId50"/>
    <p:sldId id="581" r:id="rId51"/>
    <p:sldId id="582" r:id="rId52"/>
    <p:sldId id="583" r:id="rId53"/>
    <p:sldId id="595" r:id="rId54"/>
    <p:sldId id="597" r:id="rId55"/>
    <p:sldId id="598" r:id="rId56"/>
    <p:sldId id="599" r:id="rId57"/>
    <p:sldId id="600" r:id="rId58"/>
    <p:sldId id="601" r:id="rId59"/>
    <p:sldId id="602" r:id="rId60"/>
    <p:sldId id="603" r:id="rId61"/>
    <p:sldId id="604" r:id="rId62"/>
    <p:sldId id="605" r:id="rId63"/>
    <p:sldId id="606" r:id="rId64"/>
    <p:sldId id="607" r:id="rId65"/>
    <p:sldId id="586" r:id="rId66"/>
    <p:sldId id="608" r:id="rId67"/>
    <p:sldId id="609" r:id="rId68"/>
    <p:sldId id="610" r:id="rId69"/>
    <p:sldId id="611" r:id="rId70"/>
    <p:sldId id="612" r:id="rId71"/>
    <p:sldId id="613" r:id="rId72"/>
    <p:sldId id="614" r:id="rId73"/>
    <p:sldId id="587" r:id="rId74"/>
    <p:sldId id="615" r:id="rId75"/>
    <p:sldId id="616" r:id="rId76"/>
    <p:sldId id="617" r:id="rId77"/>
    <p:sldId id="618" r:id="rId78"/>
    <p:sldId id="619" r:id="rId79"/>
    <p:sldId id="596" r:id="rId80"/>
    <p:sldId id="621" r:id="rId81"/>
    <p:sldId id="622" r:id="rId82"/>
    <p:sldId id="623" r:id="rId83"/>
    <p:sldId id="624" r:id="rId84"/>
    <p:sldId id="625" r:id="rId85"/>
    <p:sldId id="626" r:id="rId86"/>
    <p:sldId id="577" r:id="rId87"/>
    <p:sldId id="578" r:id="rId88"/>
    <p:sldId id="579"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73" d="100"/>
          <a:sy n="73" d="100"/>
        </p:scale>
        <p:origin x="-612"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E458EE-7384-42EF-932F-AB39233AB5AD}" type="datetimeFigureOut">
              <a:rPr lang="en-IN" smtClean="0"/>
              <a:t>03-08-2022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312791-40C7-4B68-9E98-DD4613C4716B}" type="slidenum">
              <a:rPr lang="en-IN" smtClean="0"/>
              <a:t>‹#›</a:t>
            </a:fld>
            <a:endParaRPr lang="en-IN"/>
          </a:p>
        </p:txBody>
      </p:sp>
    </p:spTree>
    <p:extLst>
      <p:ext uri="{BB962C8B-B14F-4D97-AF65-F5344CB8AC3E}">
        <p14:creationId xmlns:p14="http://schemas.microsoft.com/office/powerpoint/2010/main" val="3297489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 name="Google Shape;5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8790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 name="Google Shape;5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2031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 name="Google Shape;5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6300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 name="Google Shape;5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17761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 name="Google Shape;5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4643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 name="Google Shape;5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90048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 name="Google Shape;5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6572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 name="Google Shape;5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 name="Google Shape;5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1727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 name="Google Shape;5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4220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 name="Google Shape;5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2106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 name="Google Shape;5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7590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 name="Google Shape;5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4624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 name="Google Shape;5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6090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 name="Google Shape;5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8252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1F9A5BE3-5A5B-44E3-8AA7-2FF86D799163}"/>
              </a:ext>
            </a:extLst>
          </p:cNvPr>
          <p:cNvSpPr txBox="1">
            <a:spLocks noChangeArrowheads="1"/>
          </p:cNvSpPr>
          <p:nvPr userDrawn="1"/>
        </p:nvSpPr>
        <p:spPr>
          <a:xfrm>
            <a:off x="1504949" y="-16453"/>
            <a:ext cx="10687051" cy="1033112"/>
          </a:xfrm>
          <a:prstGeom prst="rect">
            <a:avLst/>
          </a:prstGeom>
          <a:solidFill>
            <a:srgbClr val="C00000"/>
          </a:solidFill>
        </p:spPr>
        <p:txBody>
          <a:bodyPr/>
          <a:lstStyle/>
          <a:p>
            <a:pPr algn="ctr" fontAlgn="base"/>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xmlns="" id="{65ABD3C1-236C-4266-A705-0CE62129A058}"/>
              </a:ext>
            </a:extLst>
          </p:cNvPr>
          <p:cNvSpPr txBox="1">
            <a:spLocks noChangeArrowheads="1"/>
          </p:cNvSpPr>
          <p:nvPr userDrawn="1"/>
        </p:nvSpPr>
        <p:spPr>
          <a:xfrm>
            <a:off x="-1" y="6436129"/>
            <a:ext cx="12191997" cy="401782"/>
          </a:xfrm>
          <a:prstGeom prst="rect">
            <a:avLst/>
          </a:prstGeom>
          <a:solidFill>
            <a:srgbClr val="C00000"/>
          </a:solidFill>
        </p:spPr>
        <p:txBody>
          <a:bodyPr/>
          <a:lstStyle/>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8" name="Content Placeholder 6">
            <a:extLst>
              <a:ext uri="{FF2B5EF4-FFF2-40B4-BE49-F238E27FC236}">
                <a16:creationId xmlns:a16="http://schemas.microsoft.com/office/drawing/2014/main" xmlns="" id="{3CAEDAA3-C774-417B-BDA7-EF306AEEC9BF}"/>
              </a:ext>
            </a:extLst>
          </p:cNvPr>
          <p:cNvSpPr>
            <a:spLocks noGrp="1"/>
          </p:cNvSpPr>
          <p:nvPr>
            <p:ph sz="quarter" idx="10" hasCustomPrompt="1"/>
          </p:nvPr>
        </p:nvSpPr>
        <p:spPr>
          <a:xfrm>
            <a:off x="2045492" y="20089"/>
            <a:ext cx="9605963" cy="649287"/>
          </a:xfrm>
          <a:prstGeom prst="rect">
            <a:avLst/>
          </a:prstGeom>
        </p:spPr>
        <p:txBody>
          <a:bodyPr/>
          <a:lstStyle>
            <a:lvl1pPr algn="ctr">
              <a:buNone/>
              <a:defRPr b="1">
                <a:solidFill>
                  <a:schemeClr val="bg1"/>
                </a:solidFill>
                <a:latin typeface="Times New Roman" panose="02020603050405020304" pitchFamily="18" charset="0"/>
                <a:cs typeface="Times New Roman" panose="02020603050405020304" pitchFamily="18" charset="0"/>
              </a:defRPr>
            </a:lvl1pPr>
            <a:lvl2pPr>
              <a:buNone/>
              <a:defRPr/>
            </a:lvl2pPr>
            <a:lvl3pPr>
              <a:buNone/>
              <a:defRPr/>
            </a:lvl3pPr>
            <a:lvl4pPr>
              <a:buNone/>
              <a:defRPr/>
            </a:lvl4pPr>
            <a:lvl5pPr>
              <a:buNone/>
              <a:defRPr/>
            </a:lvl5p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Name of the School</a:t>
            </a:r>
          </a:p>
        </p:txBody>
      </p:sp>
      <p:sp>
        <p:nvSpPr>
          <p:cNvPr id="11" name="Content Placeholder 10">
            <a:extLst>
              <a:ext uri="{FF2B5EF4-FFF2-40B4-BE49-F238E27FC236}">
                <a16:creationId xmlns:a16="http://schemas.microsoft.com/office/drawing/2014/main" xmlns="" id="{D83E2018-2781-4FDB-B3C2-6781341C6A3E}"/>
              </a:ext>
            </a:extLst>
          </p:cNvPr>
          <p:cNvSpPr>
            <a:spLocks noGrp="1"/>
          </p:cNvSpPr>
          <p:nvPr>
            <p:ph sz="quarter" idx="11" hasCustomPrompt="1"/>
          </p:nvPr>
        </p:nvSpPr>
        <p:spPr>
          <a:xfrm>
            <a:off x="1927666" y="595313"/>
            <a:ext cx="2997200" cy="401637"/>
          </a:xfrm>
          <a:prstGeom prst="rect">
            <a:avLst/>
          </a:prstGeom>
        </p:spPr>
        <p:txBody>
          <a:bodyPr/>
          <a:lstStyle>
            <a:lvl1pPr>
              <a:buNone/>
              <a:defRPr sz="2400" b="1">
                <a:solidFill>
                  <a:schemeClr val="bg1"/>
                </a:solidFill>
                <a:latin typeface="Times New Roman" panose="02020603050405020304" pitchFamily="18" charset="0"/>
                <a:cs typeface="Times New Roman" panose="02020603050405020304" pitchFamily="18" charset="0"/>
              </a:defRPr>
            </a:lvl1pPr>
          </a:lstStyle>
          <a:p>
            <a:pPr lvl="0"/>
            <a:r>
              <a:rPr lang="en-IN" sz="2400" dirty="0">
                <a:latin typeface="Times New Roman" panose="02020603050405020304" pitchFamily="18" charset="0"/>
                <a:cs typeface="Times New Roman" panose="02020603050405020304" pitchFamily="18" charset="0"/>
              </a:rPr>
              <a:t>Course Code:</a:t>
            </a:r>
            <a:endParaRPr lang="en-IN" dirty="0"/>
          </a:p>
        </p:txBody>
      </p:sp>
      <p:sp>
        <p:nvSpPr>
          <p:cNvPr id="13" name="Content Placeholder 12">
            <a:extLst>
              <a:ext uri="{FF2B5EF4-FFF2-40B4-BE49-F238E27FC236}">
                <a16:creationId xmlns:a16="http://schemas.microsoft.com/office/drawing/2014/main" xmlns="" id="{5825FB51-6B9C-4324-A427-6EF1A852C39A}"/>
              </a:ext>
            </a:extLst>
          </p:cNvPr>
          <p:cNvSpPr>
            <a:spLocks noGrp="1"/>
          </p:cNvSpPr>
          <p:nvPr>
            <p:ph sz="quarter" idx="12" hasCustomPrompt="1"/>
          </p:nvPr>
        </p:nvSpPr>
        <p:spPr>
          <a:xfrm>
            <a:off x="6499952" y="621327"/>
            <a:ext cx="3375346" cy="401638"/>
          </a:xfrm>
          <a:prstGeom prst="rect">
            <a:avLst/>
          </a:prstGeom>
        </p:spPr>
        <p:txBody>
          <a:bodyPr/>
          <a:lstStyle>
            <a:lvl1pPr>
              <a:buNone/>
              <a:defRPr sz="2400" b="1">
                <a:solidFill>
                  <a:schemeClr val="bg1"/>
                </a:solidFill>
                <a:latin typeface="Times New Roman" panose="02020603050405020304" pitchFamily="18" charset="0"/>
                <a:cs typeface="Times New Roman" panose="02020603050405020304" pitchFamily="18" charset="0"/>
              </a:defRPr>
            </a:lvl1pPr>
            <a:lvl2pPr>
              <a:buNone/>
              <a:defRPr sz="2400">
                <a:solidFill>
                  <a:schemeClr val="bg1"/>
                </a:solidFill>
                <a:latin typeface="Times New Roman" panose="02020603050405020304" pitchFamily="18" charset="0"/>
                <a:cs typeface="Times New Roman" panose="02020603050405020304" pitchFamily="18" charset="0"/>
              </a:defRPr>
            </a:lvl2pPr>
            <a:lvl3pPr>
              <a:buNone/>
              <a:defRPr sz="2400">
                <a:solidFill>
                  <a:schemeClr val="bg1"/>
                </a:solidFill>
                <a:latin typeface="Times New Roman" panose="02020603050405020304" pitchFamily="18" charset="0"/>
                <a:cs typeface="Times New Roman" panose="02020603050405020304" pitchFamily="18" charset="0"/>
              </a:defRPr>
            </a:lvl3pPr>
            <a:lvl4pPr>
              <a:buNone/>
              <a:defRPr sz="2400">
                <a:solidFill>
                  <a:schemeClr val="bg1"/>
                </a:solidFill>
                <a:latin typeface="Times New Roman" panose="02020603050405020304" pitchFamily="18" charset="0"/>
                <a:cs typeface="Times New Roman" panose="02020603050405020304" pitchFamily="18" charset="0"/>
              </a:defRPr>
            </a:lvl4pPr>
            <a:lvl5pPr>
              <a:buNone/>
              <a:defRPr sz="2400">
                <a:solidFill>
                  <a:schemeClr val="bg1"/>
                </a:solidFill>
                <a:latin typeface="Times New Roman" panose="02020603050405020304" pitchFamily="18" charset="0"/>
                <a:cs typeface="Times New Roman" panose="02020603050405020304" pitchFamily="18" charset="0"/>
              </a:defRPr>
            </a:lvl5pPr>
          </a:lstStyle>
          <a:p>
            <a:pPr lvl="0"/>
            <a:r>
              <a:rPr lang="en-IN" dirty="0"/>
              <a:t>Course Name: </a:t>
            </a:r>
          </a:p>
        </p:txBody>
      </p:sp>
      <p:sp>
        <p:nvSpPr>
          <p:cNvPr id="15" name="Content Placeholder 14">
            <a:extLst>
              <a:ext uri="{FF2B5EF4-FFF2-40B4-BE49-F238E27FC236}">
                <a16:creationId xmlns:a16="http://schemas.microsoft.com/office/drawing/2014/main" xmlns="" id="{6C97CE12-D510-4F33-9BB5-723BDB17CC29}"/>
              </a:ext>
            </a:extLst>
          </p:cNvPr>
          <p:cNvSpPr>
            <a:spLocks noGrp="1"/>
          </p:cNvSpPr>
          <p:nvPr>
            <p:ph sz="quarter" idx="13" hasCustomPrompt="1"/>
          </p:nvPr>
        </p:nvSpPr>
        <p:spPr>
          <a:xfrm>
            <a:off x="561622" y="6435725"/>
            <a:ext cx="5938330" cy="422275"/>
          </a:xfrm>
          <a:prstGeom prst="rect">
            <a:avLst/>
          </a:prstGeom>
        </p:spPr>
        <p:txBody>
          <a:bodyPr/>
          <a:lstStyle>
            <a:lvl1pPr>
              <a:buNone/>
              <a:defRPr>
                <a:solidFill>
                  <a:schemeClr val="bg1"/>
                </a:solidFill>
                <a:latin typeface="Tinos"/>
              </a:defRPr>
            </a:lvl1pPr>
            <a:lvl2pPr>
              <a:defRPr>
                <a:solidFill>
                  <a:schemeClr val="bg1"/>
                </a:solidFill>
                <a:latin typeface="Tinos"/>
              </a:defRPr>
            </a:lvl2pPr>
            <a:lvl3pPr>
              <a:defRPr>
                <a:solidFill>
                  <a:schemeClr val="bg1"/>
                </a:solidFill>
                <a:latin typeface="Tinos"/>
              </a:defRPr>
            </a:lvl3pPr>
            <a:lvl4pPr>
              <a:defRPr>
                <a:solidFill>
                  <a:schemeClr val="bg1"/>
                </a:solidFill>
                <a:latin typeface="Tinos"/>
              </a:defRPr>
            </a:lvl4pPr>
            <a:lvl5pPr>
              <a:defRPr>
                <a:solidFill>
                  <a:schemeClr val="bg1"/>
                </a:solidFill>
                <a:latin typeface="Tinos"/>
              </a:defRPr>
            </a:lvl5pPr>
          </a:lstStyle>
          <a:p>
            <a:pPr lvl="0"/>
            <a:r>
              <a:rPr kumimoji="0" lang="en-IN" altLang="zh-CN" sz="2800" b="1" i="0" u="none" strike="noStrike" kern="1200" cap="none" spc="0" normalizeH="0" baseline="0" noProof="0" dirty="0">
                <a:ln>
                  <a:noFill/>
                </a:ln>
                <a:solidFill>
                  <a:schemeClr val="bg1"/>
                </a:solidFill>
                <a:effectLst/>
                <a:uLnTx/>
                <a:uFillTx/>
                <a:latin typeface="Tinos"/>
                <a:ea typeface="+mj-ea"/>
                <a:cs typeface="+mj-cs"/>
              </a:rPr>
              <a:t>Faculty Name: </a:t>
            </a:r>
            <a:endParaRPr lang="en-IN" dirty="0"/>
          </a:p>
        </p:txBody>
      </p:sp>
      <p:sp>
        <p:nvSpPr>
          <p:cNvPr id="16" name="Content Placeholder 14">
            <a:extLst>
              <a:ext uri="{FF2B5EF4-FFF2-40B4-BE49-F238E27FC236}">
                <a16:creationId xmlns:a16="http://schemas.microsoft.com/office/drawing/2014/main" xmlns="" id="{28C0D298-6A73-41EA-A2C5-D9A02D527B4A}"/>
              </a:ext>
            </a:extLst>
          </p:cNvPr>
          <p:cNvSpPr>
            <a:spLocks noGrp="1"/>
          </p:cNvSpPr>
          <p:nvPr>
            <p:ph sz="quarter" idx="14" hasCustomPrompt="1"/>
          </p:nvPr>
        </p:nvSpPr>
        <p:spPr>
          <a:xfrm>
            <a:off x="6683022" y="6415636"/>
            <a:ext cx="4947356" cy="422275"/>
          </a:xfrm>
          <a:prstGeom prst="rect">
            <a:avLst/>
          </a:prstGeom>
        </p:spPr>
        <p:txBody>
          <a:bodyPr/>
          <a:lstStyle>
            <a:lvl1pPr>
              <a:buNone/>
              <a:defRPr>
                <a:solidFill>
                  <a:schemeClr val="bg1"/>
                </a:solidFill>
                <a:latin typeface="Tinos"/>
              </a:defRPr>
            </a:lvl1pPr>
            <a:lvl2pPr>
              <a:defRPr>
                <a:solidFill>
                  <a:schemeClr val="bg1"/>
                </a:solidFill>
                <a:latin typeface="Tinos"/>
              </a:defRPr>
            </a:lvl2pPr>
            <a:lvl3pPr>
              <a:defRPr>
                <a:solidFill>
                  <a:schemeClr val="bg1"/>
                </a:solidFill>
                <a:latin typeface="Tinos"/>
              </a:defRPr>
            </a:lvl3pPr>
            <a:lvl4pPr>
              <a:defRPr>
                <a:solidFill>
                  <a:schemeClr val="bg1"/>
                </a:solidFill>
                <a:latin typeface="Tinos"/>
              </a:defRPr>
            </a:lvl4pPr>
            <a:lvl5pPr>
              <a:defRPr>
                <a:solidFill>
                  <a:schemeClr val="bg1"/>
                </a:solidFill>
                <a:latin typeface="Tinos"/>
              </a:defRPr>
            </a:lvl5pPr>
          </a:lstStyle>
          <a:p>
            <a:pPr lvl="0"/>
            <a:r>
              <a:rPr kumimoji="0" lang="en-IN" altLang="zh-CN" sz="2800" b="1" i="0" u="none" strike="noStrike" kern="1200" cap="none" spc="0" normalizeH="0" baseline="0" noProof="0" dirty="0">
                <a:ln>
                  <a:noFill/>
                </a:ln>
                <a:solidFill>
                  <a:schemeClr val="bg1"/>
                </a:solidFill>
                <a:effectLst/>
                <a:uLnTx/>
                <a:uFillTx/>
                <a:latin typeface="Tinos"/>
                <a:ea typeface="+mj-ea"/>
                <a:cs typeface="+mj-cs"/>
              </a:rPr>
              <a:t>Program Name: </a:t>
            </a:r>
            <a:endParaRPr lang="en-IN" dirty="0"/>
          </a:p>
        </p:txBody>
      </p:sp>
    </p:spTree>
    <p:extLst>
      <p:ext uri="{BB962C8B-B14F-4D97-AF65-F5344CB8AC3E}">
        <p14:creationId xmlns:p14="http://schemas.microsoft.com/office/powerpoint/2010/main" val="360441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54359B1-2429-42A8-9DF4-8FCB7FFAE313}"/>
              </a:ext>
            </a:extLst>
          </p:cNvPr>
          <p:cNvSpPr>
            <a:spLocks noGrp="1"/>
          </p:cNvSpPr>
          <p:nvPr>
            <p:ph idx="1"/>
          </p:nvPr>
        </p:nvSpPr>
        <p:spPr>
          <a:xfrm>
            <a:off x="679450" y="1279525"/>
            <a:ext cx="10890250" cy="4873625"/>
          </a:xfrm>
          <a:prstGeom prst="rect">
            <a:avLst/>
          </a:prstGeom>
        </p:spPr>
        <p:txBody>
          <a:bodyPr/>
          <a:lstStyle>
            <a:lvl1pPr>
              <a:lnSpc>
                <a:spcPct val="150000"/>
              </a:lnSpc>
              <a:defRPr sz="24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a:t>
            </a:r>
          </a:p>
        </p:txBody>
      </p:sp>
      <p:sp>
        <p:nvSpPr>
          <p:cNvPr id="8" name="Content Placeholder 6">
            <a:extLst>
              <a:ext uri="{FF2B5EF4-FFF2-40B4-BE49-F238E27FC236}">
                <a16:creationId xmlns:a16="http://schemas.microsoft.com/office/drawing/2014/main" xmlns="" id="{35618F27-CB8E-40E1-9C77-44F19B3E0D8D}"/>
              </a:ext>
            </a:extLst>
          </p:cNvPr>
          <p:cNvSpPr>
            <a:spLocks noGrp="1"/>
          </p:cNvSpPr>
          <p:nvPr>
            <p:ph sz="quarter" idx="10" hasCustomPrompt="1"/>
          </p:nvPr>
        </p:nvSpPr>
        <p:spPr>
          <a:xfrm>
            <a:off x="2045492" y="207376"/>
            <a:ext cx="9605963" cy="649287"/>
          </a:xfrm>
          <a:prstGeom prst="rect">
            <a:avLst/>
          </a:prstGeom>
        </p:spPr>
        <p:txBody>
          <a:bodyPr/>
          <a:lstStyle>
            <a:lvl1pPr algn="ctr">
              <a:buNone/>
              <a:defRPr b="1">
                <a:solidFill>
                  <a:schemeClr val="bg1"/>
                </a:solidFill>
                <a:latin typeface="Times New Roman" panose="02020603050405020304" pitchFamily="18" charset="0"/>
                <a:cs typeface="Times New Roman" panose="02020603050405020304" pitchFamily="18" charset="0"/>
              </a:defRPr>
            </a:lvl1pPr>
            <a:lvl2pPr>
              <a:buNone/>
              <a:defRPr/>
            </a:lvl2pPr>
            <a:lvl3pPr>
              <a:buNone/>
              <a:defRPr/>
            </a:lvl3pPr>
            <a:lvl4pPr>
              <a:buNone/>
              <a:defRPr/>
            </a:lvl4pPr>
            <a:lvl5pPr>
              <a:buNone/>
              <a:defRPr/>
            </a:lvl5p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Heading</a:t>
            </a:r>
          </a:p>
        </p:txBody>
      </p:sp>
    </p:spTree>
    <p:extLst>
      <p:ext uri="{BB962C8B-B14F-4D97-AF65-F5344CB8AC3E}">
        <p14:creationId xmlns:p14="http://schemas.microsoft.com/office/powerpoint/2010/main" val="1759769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4"/>
        <p:cNvGrpSpPr/>
        <p:nvPr/>
      </p:nvGrpSpPr>
      <p:grpSpPr>
        <a:xfrm>
          <a:off x="0" y="0"/>
          <a:ext cx="0" cy="0"/>
          <a:chOff x="0" y="0"/>
          <a:chExt cx="0" cy="0"/>
        </a:xfrm>
      </p:grpSpPr>
      <p:sp>
        <p:nvSpPr>
          <p:cNvPr id="25" name="Google Shape;25;p18"/>
          <p:cNvSpPr txBox="1">
            <a:spLocks noGrp="1"/>
          </p:cNvSpPr>
          <p:nvPr>
            <p:ph type="title"/>
          </p:nvPr>
        </p:nvSpPr>
        <p:spPr>
          <a:xfrm>
            <a:off x="0" y="0"/>
            <a:ext cx="12192000" cy="9906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18"/>
          <p:cNvSpPr txBox="1">
            <a:spLocks noGrp="1"/>
          </p:cNvSpPr>
          <p:nvPr>
            <p:ph type="body" idx="1"/>
          </p:nvPr>
        </p:nvSpPr>
        <p:spPr>
          <a:xfrm>
            <a:off x="304800" y="990600"/>
            <a:ext cx="11582400" cy="54864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18"/>
          <p:cNvSpPr txBox="1">
            <a:spLocks noGrp="1"/>
          </p:cNvSpPr>
          <p:nvPr>
            <p:ph type="dt" idx="10"/>
          </p:nvPr>
        </p:nvSpPr>
        <p:spPr>
          <a:xfrm>
            <a:off x="0" y="6477000"/>
            <a:ext cx="26416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18"/>
          <p:cNvSpPr txBox="1">
            <a:spLocks noGrp="1"/>
          </p:cNvSpPr>
          <p:nvPr>
            <p:ph type="ftr" idx="11"/>
          </p:nvPr>
        </p:nvSpPr>
        <p:spPr>
          <a:xfrm>
            <a:off x="2641600" y="6477000"/>
            <a:ext cx="75184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18"/>
          <p:cNvSpPr txBox="1">
            <a:spLocks noGrp="1"/>
          </p:cNvSpPr>
          <p:nvPr>
            <p:ph type="sldNum" idx="12"/>
          </p:nvPr>
        </p:nvSpPr>
        <p:spPr>
          <a:xfrm>
            <a:off x="10160000" y="6477000"/>
            <a:ext cx="2032000" cy="381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1"/>
                </a:solidFill>
                <a:latin typeface="Calibri"/>
                <a:ea typeface="Calibri"/>
                <a:cs typeface="Calibri"/>
                <a:sym typeface="Calibri"/>
              </a:defRPr>
            </a:lvl2pPr>
            <a:lvl3pPr marL="0" marR="0" lvl="2" indent="0" algn="l" rtl="0">
              <a:spcBef>
                <a:spcPts val="0"/>
              </a:spcBef>
              <a:buNone/>
              <a:defRPr sz="1800" b="0" i="0" u="none" strike="noStrike" cap="none">
                <a:solidFill>
                  <a:schemeClr val="dk1"/>
                </a:solidFill>
                <a:latin typeface="Calibri"/>
                <a:ea typeface="Calibri"/>
                <a:cs typeface="Calibri"/>
                <a:sym typeface="Calibri"/>
              </a:defRPr>
            </a:lvl3pPr>
            <a:lvl4pPr marL="0" marR="0" lvl="3" indent="0" algn="l" rtl="0">
              <a:spcBef>
                <a:spcPts val="0"/>
              </a:spcBef>
              <a:buNone/>
              <a:defRPr sz="1800" b="0" i="0" u="none" strike="noStrike" cap="none">
                <a:solidFill>
                  <a:schemeClr val="dk1"/>
                </a:solidFill>
                <a:latin typeface="Calibri"/>
                <a:ea typeface="Calibri"/>
                <a:cs typeface="Calibri"/>
                <a:sym typeface="Calibri"/>
              </a:defRPr>
            </a:lvl4pPr>
            <a:lvl5pPr marL="0" marR="0" lvl="4" indent="0" algn="l" rtl="0">
              <a:spcBef>
                <a:spcPts val="0"/>
              </a:spcBef>
              <a:buNone/>
              <a:defRPr sz="1800" b="0" i="0" u="none" strike="noStrike" cap="none">
                <a:solidFill>
                  <a:schemeClr val="dk1"/>
                </a:solidFill>
                <a:latin typeface="Calibri"/>
                <a:ea typeface="Calibri"/>
                <a:cs typeface="Calibri"/>
                <a:sym typeface="Calibri"/>
              </a:defRPr>
            </a:lvl5pPr>
            <a:lvl6pPr marL="0" marR="0" lvl="5" indent="0" algn="l" rtl="0">
              <a:spcBef>
                <a:spcPts val="0"/>
              </a:spcBef>
              <a:buNone/>
              <a:defRPr sz="1800" b="0" i="0" u="none" strike="noStrike" cap="none">
                <a:solidFill>
                  <a:schemeClr val="dk1"/>
                </a:solidFill>
                <a:latin typeface="Calibri"/>
                <a:ea typeface="Calibri"/>
                <a:cs typeface="Calibri"/>
                <a:sym typeface="Calibri"/>
              </a:defRPr>
            </a:lvl6pPr>
            <a:lvl7pPr marL="0" marR="0" lvl="6" indent="0" algn="l" rtl="0">
              <a:spcBef>
                <a:spcPts val="0"/>
              </a:spcBef>
              <a:buNone/>
              <a:defRPr sz="1800" b="0" i="0" u="none" strike="noStrike" cap="none">
                <a:solidFill>
                  <a:schemeClr val="dk1"/>
                </a:solidFill>
                <a:latin typeface="Calibri"/>
                <a:ea typeface="Calibri"/>
                <a:cs typeface="Calibri"/>
                <a:sym typeface="Calibri"/>
              </a:defRPr>
            </a:lvl7pPr>
            <a:lvl8pPr marL="0" marR="0" lvl="7" indent="0" algn="l" rtl="0">
              <a:spcBef>
                <a:spcPts val="0"/>
              </a:spcBef>
              <a:buNone/>
              <a:defRPr sz="1800" b="0" i="0" u="none" strike="noStrike" cap="none">
                <a:solidFill>
                  <a:schemeClr val="dk1"/>
                </a:solidFill>
                <a:latin typeface="Calibri"/>
                <a:ea typeface="Calibri"/>
                <a:cs typeface="Calibri"/>
                <a:sym typeface="Calibri"/>
              </a:defRPr>
            </a:lvl8pPr>
            <a:lvl9pPr marL="0" marR="0" lvl="8" indent="0" algn="l" rtl="0">
              <a:spcBef>
                <a:spcPts val="0"/>
              </a:spcBef>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r>
              <a:rPr lang="en-US"/>
              <a:t> of 96</a:t>
            </a:r>
            <a:endParaRPr>
              <a:solidFill>
                <a:schemeClr val="dk2"/>
              </a:solidFill>
            </a:endParaRPr>
          </a:p>
        </p:txBody>
      </p:sp>
    </p:spTree>
    <p:extLst>
      <p:ext uri="{BB962C8B-B14F-4D97-AF65-F5344CB8AC3E}">
        <p14:creationId xmlns:p14="http://schemas.microsoft.com/office/powerpoint/2010/main" val="35371539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D2D3E1D6-7737-41A0-8122-9D180736A633}"/>
              </a:ext>
            </a:extLst>
          </p:cNvPr>
          <p:cNvSpPr txBox="1">
            <a:spLocks noChangeArrowheads="1"/>
          </p:cNvSpPr>
          <p:nvPr userDrawn="1"/>
        </p:nvSpPr>
        <p:spPr>
          <a:xfrm>
            <a:off x="1504949" y="-16453"/>
            <a:ext cx="10687051" cy="1033112"/>
          </a:xfrm>
          <a:prstGeom prst="rect">
            <a:avLst/>
          </a:prstGeom>
          <a:solidFill>
            <a:srgbClr val="C00000"/>
          </a:solidFill>
        </p:spPr>
        <p:txBody>
          <a:bodyPr/>
          <a:lstStyle/>
          <a:p>
            <a:pPr algn="ctr" fontAlgn="base"/>
            <a:endParaRPr lang="en-IN" sz="3200" dirty="0">
              <a:solidFill>
                <a:schemeClr val="bg1"/>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xmlns="" id="{84D0B161-5707-460A-A3B7-C31938B5AB7A}"/>
              </a:ext>
            </a:extLst>
          </p:cNvPr>
          <p:cNvPicPr>
            <a:picLocks noChangeAspect="1"/>
          </p:cNvPicPr>
          <p:nvPr userDrawn="1"/>
        </p:nvPicPr>
        <p:blipFill>
          <a:blip r:embed="rId6"/>
          <a:stretch>
            <a:fillRect/>
          </a:stretch>
        </p:blipFill>
        <p:spPr>
          <a:xfrm>
            <a:off x="0" y="2597"/>
            <a:ext cx="1504949" cy="1023587"/>
          </a:xfrm>
          <a:prstGeom prst="rect">
            <a:avLst/>
          </a:prstGeom>
        </p:spPr>
      </p:pic>
      <p:sp>
        <p:nvSpPr>
          <p:cNvPr id="16" name="Title 1">
            <a:extLst>
              <a:ext uri="{FF2B5EF4-FFF2-40B4-BE49-F238E27FC236}">
                <a16:creationId xmlns:a16="http://schemas.microsoft.com/office/drawing/2014/main" xmlns="" id="{6DBE64E5-8EAF-45B4-8182-9635EF6DD25A}"/>
              </a:ext>
            </a:extLst>
          </p:cNvPr>
          <p:cNvSpPr txBox="1">
            <a:spLocks noChangeArrowheads="1"/>
          </p:cNvSpPr>
          <p:nvPr userDrawn="1"/>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2043105819"/>
      </p:ext>
    </p:extLst>
  </p:cSld>
  <p:clrMap bg1="lt1" tx1="dk1" bg2="lt2" tx2="dk2" accent1="accent1" accent2="accent2" accent3="accent3" accent4="accent4" accent5="accent5" accent6="accent6" hlink="hlink" folHlink="folHlink"/>
  <p:sldLayoutIdLst>
    <p:sldLayoutId id="2147483661" r:id="rId1"/>
    <p:sldLayoutId id="2147483660" r:id="rId2"/>
    <p:sldLayoutId id="2147483662"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xmlns="" id="{EAC33AA3-B0DC-4C41-8622-28C53461CABF}"/>
              </a:ext>
            </a:extLst>
          </p:cNvPr>
          <p:cNvSpPr>
            <a:spLocks noGrp="1"/>
          </p:cNvSpPr>
          <p:nvPr>
            <p:ph sz="quarter" idx="10"/>
          </p:nvPr>
        </p:nvSpPr>
        <p:spPr/>
        <p:txBody>
          <a:bodyPr/>
          <a:lstStyle/>
          <a:p>
            <a:r>
              <a:rPr lang="en-IN" dirty="0"/>
              <a:t>School of Computing Science and Engineering</a:t>
            </a:r>
          </a:p>
        </p:txBody>
      </p:sp>
      <p:sp>
        <p:nvSpPr>
          <p:cNvPr id="5" name="Content Placeholder 4">
            <a:extLst>
              <a:ext uri="{FF2B5EF4-FFF2-40B4-BE49-F238E27FC236}">
                <a16:creationId xmlns:a16="http://schemas.microsoft.com/office/drawing/2014/main" xmlns="" id="{FD6710BD-CFDC-4706-B5BD-5BED1982A272}"/>
              </a:ext>
            </a:extLst>
          </p:cNvPr>
          <p:cNvSpPr>
            <a:spLocks noGrp="1"/>
          </p:cNvSpPr>
          <p:nvPr>
            <p:ph sz="quarter" idx="11"/>
          </p:nvPr>
        </p:nvSpPr>
        <p:spPr>
          <a:xfrm>
            <a:off x="1365805" y="610710"/>
            <a:ext cx="3966358" cy="401637"/>
          </a:xfrm>
        </p:spPr>
        <p:txBody>
          <a:bodyPr/>
          <a:lstStyle/>
          <a:p>
            <a:r>
              <a:rPr lang="en-IN" dirty="0"/>
              <a:t>   Course </a:t>
            </a:r>
            <a:r>
              <a:rPr lang="en-IN" dirty="0" smtClean="0"/>
              <a:t>BTCS4801</a:t>
            </a:r>
            <a:endParaRPr lang="en-IN" dirty="0"/>
          </a:p>
        </p:txBody>
      </p:sp>
      <p:sp>
        <p:nvSpPr>
          <p:cNvPr id="6" name="Content Placeholder 5">
            <a:extLst>
              <a:ext uri="{FF2B5EF4-FFF2-40B4-BE49-F238E27FC236}">
                <a16:creationId xmlns:a16="http://schemas.microsoft.com/office/drawing/2014/main" xmlns="" id="{B77AB2BC-DF25-469F-8B90-0D8AE4B5DDCD}"/>
              </a:ext>
            </a:extLst>
          </p:cNvPr>
          <p:cNvSpPr>
            <a:spLocks noGrp="1"/>
          </p:cNvSpPr>
          <p:nvPr>
            <p:ph sz="quarter" idx="12"/>
          </p:nvPr>
        </p:nvSpPr>
        <p:spPr>
          <a:xfrm>
            <a:off x="5332163" y="610710"/>
            <a:ext cx="6940627" cy="401638"/>
          </a:xfrm>
        </p:spPr>
        <p:txBody>
          <a:bodyPr/>
          <a:lstStyle/>
          <a:p>
            <a:r>
              <a:rPr lang="en-IN" dirty="0"/>
              <a:t>Course Name: Research </a:t>
            </a:r>
            <a:r>
              <a:rPr lang="en-IN" dirty="0" smtClean="0"/>
              <a:t>Methodology &amp; IPR </a:t>
            </a:r>
            <a:endParaRPr lang="en-IN" dirty="0"/>
          </a:p>
        </p:txBody>
      </p:sp>
      <p:sp>
        <p:nvSpPr>
          <p:cNvPr id="10" name="Content Placeholder 9">
            <a:extLst>
              <a:ext uri="{FF2B5EF4-FFF2-40B4-BE49-F238E27FC236}">
                <a16:creationId xmlns:a16="http://schemas.microsoft.com/office/drawing/2014/main" xmlns="" id="{83FCDACA-5BF7-46C4-A2F4-86B251C944D8}"/>
              </a:ext>
            </a:extLst>
          </p:cNvPr>
          <p:cNvSpPr>
            <a:spLocks noGrp="1"/>
          </p:cNvSpPr>
          <p:nvPr>
            <p:ph sz="quarter" idx="14"/>
          </p:nvPr>
        </p:nvSpPr>
        <p:spPr>
          <a:xfrm>
            <a:off x="0" y="6431511"/>
            <a:ext cx="4947356" cy="422275"/>
          </a:xfrm>
        </p:spPr>
        <p:txBody>
          <a:bodyPr/>
          <a:lstStyle/>
          <a:p>
            <a:r>
              <a:rPr kumimoji="0" lang="en-IN" altLang="zh-CN" sz="2800" i="0" u="none" strike="noStrike" kern="1200" cap="none" spc="0" normalizeH="0" baseline="0" noProof="0" dirty="0">
                <a:ln>
                  <a:noFill/>
                </a:ln>
                <a:solidFill>
                  <a:schemeClr val="bg1"/>
                </a:solidFill>
                <a:effectLst/>
                <a:uLnTx/>
                <a:uFillTx/>
                <a:latin typeface="Comic Sans MS" panose="030F0702030302020204" pitchFamily="66" charset="0"/>
                <a:ea typeface="+mj-ea"/>
                <a:cs typeface="+mj-cs"/>
              </a:rPr>
              <a:t>Program Name: </a:t>
            </a:r>
            <a:r>
              <a:rPr lang="en-IN" altLang="zh-CN" noProof="0" dirty="0" err="1" smtClean="0">
                <a:latin typeface="Comic Sans MS" panose="030F0702030302020204" pitchFamily="66" charset="0"/>
                <a:ea typeface="+mj-ea"/>
                <a:cs typeface="+mj-cs"/>
              </a:rPr>
              <a:t>B.Tech</a:t>
            </a:r>
            <a:endParaRPr lang="en-IN" dirty="0">
              <a:latin typeface="Comic Sans MS" panose="030F0702030302020204" pitchFamily="66" charset="0"/>
            </a:endParaRPr>
          </a:p>
        </p:txBody>
      </p:sp>
      <p:sp>
        <p:nvSpPr>
          <p:cNvPr id="8" name="Content Placeholder 9">
            <a:extLst>
              <a:ext uri="{FF2B5EF4-FFF2-40B4-BE49-F238E27FC236}">
                <a16:creationId xmlns:a16="http://schemas.microsoft.com/office/drawing/2014/main" xmlns="" id="{F8948A75-AF73-4133-B6B4-02FC6068A23D}"/>
              </a:ext>
            </a:extLst>
          </p:cNvPr>
          <p:cNvSpPr txBox="1">
            <a:spLocks/>
          </p:cNvSpPr>
          <p:nvPr/>
        </p:nvSpPr>
        <p:spPr>
          <a:xfrm>
            <a:off x="6648995" y="6415636"/>
            <a:ext cx="5543006" cy="4222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None/>
              <a:defRPr sz="2800" kern="1200">
                <a:solidFill>
                  <a:schemeClr val="bg1"/>
                </a:solidFill>
                <a:latin typeface="Tinos"/>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Tino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Tino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Tino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Tino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ltLang="zh-CN" dirty="0">
                <a:latin typeface="Comic Sans MS" panose="030F0702030302020204" pitchFamily="66" charset="0"/>
                <a:ea typeface="+mj-ea"/>
                <a:cs typeface="+mj-cs"/>
              </a:rPr>
              <a:t>Dr </a:t>
            </a:r>
            <a:r>
              <a:rPr lang="en-IN" altLang="zh-CN" dirty="0" err="1" smtClean="0">
                <a:latin typeface="Comic Sans MS" panose="030F0702030302020204" pitchFamily="66" charset="0"/>
                <a:ea typeface="+mj-ea"/>
                <a:cs typeface="+mj-cs"/>
              </a:rPr>
              <a:t>Manikandan</a:t>
            </a:r>
            <a:r>
              <a:rPr lang="en-IN" altLang="zh-CN" dirty="0" smtClean="0">
                <a:latin typeface="Comic Sans MS" panose="030F0702030302020204" pitchFamily="66" charset="0"/>
                <a:ea typeface="+mj-ea"/>
                <a:cs typeface="+mj-cs"/>
              </a:rPr>
              <a:t> </a:t>
            </a:r>
            <a:r>
              <a:rPr lang="en-IN" altLang="zh-CN" dirty="0" err="1" smtClean="0">
                <a:latin typeface="Comic Sans MS" panose="030F0702030302020204" pitchFamily="66" charset="0"/>
                <a:ea typeface="+mj-ea"/>
                <a:cs typeface="+mj-cs"/>
              </a:rPr>
              <a:t>Thirumalaisamy</a:t>
            </a:r>
            <a:r>
              <a:rPr lang="en-IN" altLang="zh-CN" dirty="0" smtClean="0">
                <a:latin typeface="Comic Sans MS" panose="030F0702030302020204" pitchFamily="66" charset="0"/>
                <a:ea typeface="+mj-ea"/>
                <a:cs typeface="+mj-cs"/>
              </a:rPr>
              <a:t> </a:t>
            </a:r>
            <a:endParaRPr lang="en-IN" dirty="0">
              <a:latin typeface="Comic Sans MS" panose="030F0702030302020204" pitchFamily="66" charset="0"/>
            </a:endParaRPr>
          </a:p>
        </p:txBody>
      </p:sp>
      <p:sp>
        <p:nvSpPr>
          <p:cNvPr id="9" name="Rectangle 8">
            <a:extLst>
              <a:ext uri="{FF2B5EF4-FFF2-40B4-BE49-F238E27FC236}">
                <a16:creationId xmlns:a16="http://schemas.microsoft.com/office/drawing/2014/main" xmlns="" id="{2A6BDAC6-39B9-4AC3-9431-38A92AB0B33B}"/>
              </a:ext>
            </a:extLst>
          </p:cNvPr>
          <p:cNvSpPr/>
          <p:nvPr/>
        </p:nvSpPr>
        <p:spPr>
          <a:xfrm>
            <a:off x="669925" y="2312988"/>
            <a:ext cx="10852150" cy="1970087"/>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400" spc="50" dirty="0">
                <a:ln w="0"/>
                <a:solidFill>
                  <a:schemeClr val="bg1"/>
                </a:solidFill>
                <a:effectLst>
                  <a:innerShdw blurRad="63500" dist="50800" dir="13500000">
                    <a:srgbClr val="000000">
                      <a:alpha val="50000"/>
                    </a:srgbClr>
                  </a:innerShdw>
                </a:effectLst>
                <a:latin typeface="Comic Sans MS" panose="030F0702030302020204" pitchFamily="66" charset="0"/>
                <a:cs typeface="AngsanaUPC" panose="020B0502040204020203" pitchFamily="18" charset="-34"/>
              </a:rPr>
              <a:t>Unit I: MEANING OF RESEARCH PROBLEM</a:t>
            </a:r>
          </a:p>
        </p:txBody>
      </p:sp>
      <p:sp>
        <p:nvSpPr>
          <p:cNvPr id="11" name="Rectangle 10">
            <a:extLst>
              <a:ext uri="{FF2B5EF4-FFF2-40B4-BE49-F238E27FC236}">
                <a16:creationId xmlns:a16="http://schemas.microsoft.com/office/drawing/2014/main" xmlns="" id="{82BCE88E-E366-47FF-808F-E0698AFB8008}"/>
              </a:ext>
            </a:extLst>
          </p:cNvPr>
          <p:cNvSpPr/>
          <p:nvPr/>
        </p:nvSpPr>
        <p:spPr>
          <a:xfrm>
            <a:off x="0" y="2686050"/>
            <a:ext cx="403225" cy="1597025"/>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p>
        </p:txBody>
      </p:sp>
      <p:sp>
        <p:nvSpPr>
          <p:cNvPr id="12" name="Rectangle 11">
            <a:extLst>
              <a:ext uri="{FF2B5EF4-FFF2-40B4-BE49-F238E27FC236}">
                <a16:creationId xmlns:a16="http://schemas.microsoft.com/office/drawing/2014/main" xmlns="" id="{489B5D5A-471B-406E-91D4-AC1C315137E9}"/>
              </a:ext>
            </a:extLst>
          </p:cNvPr>
          <p:cNvSpPr/>
          <p:nvPr/>
        </p:nvSpPr>
        <p:spPr>
          <a:xfrm>
            <a:off x="11788775" y="2686050"/>
            <a:ext cx="403225" cy="1597025"/>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p>
        </p:txBody>
      </p:sp>
      <p:sp>
        <p:nvSpPr>
          <p:cNvPr id="13" name="TextBox 9">
            <a:extLst>
              <a:ext uri="{FF2B5EF4-FFF2-40B4-BE49-F238E27FC236}">
                <a16:creationId xmlns:a16="http://schemas.microsoft.com/office/drawing/2014/main" xmlns="" id="{1B121B74-4F66-4858-9361-00953D293164}"/>
              </a:ext>
            </a:extLst>
          </p:cNvPr>
          <p:cNvSpPr txBox="1">
            <a:spLocks noChangeArrowheads="1"/>
          </p:cNvSpPr>
          <p:nvPr/>
        </p:nvSpPr>
        <p:spPr bwMode="auto">
          <a:xfrm>
            <a:off x="403225" y="4706938"/>
            <a:ext cx="11158538" cy="383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eaLnBrk="0" fontAlgn="base" hangingPunct="0">
              <a:spcBef>
                <a:spcPct val="0"/>
              </a:spcBef>
              <a:spcAft>
                <a:spcPct val="0"/>
              </a:spcAft>
              <a:defRPr>
                <a:solidFill>
                  <a:schemeClr val="tx1"/>
                </a:solidFill>
                <a:latin typeface="Tw Cen MT" panose="020B0602020104020603" pitchFamily="34" charset="0"/>
              </a:defRPr>
            </a:lvl6pPr>
            <a:lvl7pPr marL="2971800" indent="-228600" defTabSz="457200" eaLnBrk="0" fontAlgn="base" hangingPunct="0">
              <a:spcBef>
                <a:spcPct val="0"/>
              </a:spcBef>
              <a:spcAft>
                <a:spcPct val="0"/>
              </a:spcAft>
              <a:defRPr>
                <a:solidFill>
                  <a:schemeClr val="tx1"/>
                </a:solidFill>
                <a:latin typeface="Tw Cen MT" panose="020B0602020104020603" pitchFamily="34" charset="0"/>
              </a:defRPr>
            </a:lvl7pPr>
            <a:lvl8pPr marL="3429000" indent="-228600" defTabSz="457200" eaLnBrk="0" fontAlgn="base" hangingPunct="0">
              <a:spcBef>
                <a:spcPct val="0"/>
              </a:spcBef>
              <a:spcAft>
                <a:spcPct val="0"/>
              </a:spcAft>
              <a:defRPr>
                <a:solidFill>
                  <a:schemeClr val="tx1"/>
                </a:solidFill>
                <a:latin typeface="Tw Cen MT" panose="020B0602020104020603" pitchFamily="34" charset="0"/>
              </a:defRPr>
            </a:lvl8pPr>
            <a:lvl9pPr marL="3886200" indent="-228600" defTabSz="457200" eaLnBrk="0" fontAlgn="base" hangingPunct="0">
              <a:spcBef>
                <a:spcPct val="0"/>
              </a:spcBef>
              <a:spcAft>
                <a:spcPct val="0"/>
              </a:spcAft>
              <a:defRPr>
                <a:solidFill>
                  <a:schemeClr val="tx1"/>
                </a:solidFill>
                <a:latin typeface="Tw Cen MT" panose="020B0602020104020603" pitchFamily="34" charset="0"/>
              </a:defRPr>
            </a:lvl9pPr>
          </a:lstStyle>
          <a:p>
            <a:pPr algn="just">
              <a:lnSpc>
                <a:spcPct val="115000"/>
              </a:lnSpc>
              <a:spcAft>
                <a:spcPts val="1000"/>
              </a:spcAft>
            </a:pPr>
            <a:r>
              <a:rPr lang="en-US" altLang="en-US" dirty="0">
                <a:latin typeface="Arial" panose="020B0604020202020204" pitchFamily="34" charset="0"/>
                <a:ea typeface="Calibri" panose="020F0502020204030204" pitchFamily="34" charset="0"/>
                <a:cs typeface="Arial" panose="020B0604020202020204" pitchFamily="34" charset="0"/>
              </a:rPr>
              <a:t>.</a:t>
            </a:r>
          </a:p>
        </p:txBody>
      </p:sp>
    </p:spTree>
    <p:extLst>
      <p:ext uri="{BB962C8B-B14F-4D97-AF65-F5344CB8AC3E}">
        <p14:creationId xmlns:p14="http://schemas.microsoft.com/office/powerpoint/2010/main" val="645367229"/>
      </p:ext>
    </p:extLst>
  </p:cSld>
  <p:clrMapOvr>
    <a:masterClrMapping/>
  </p:clrMapOvr>
  <mc:AlternateContent xmlns:mc="http://schemas.openxmlformats.org/markup-compatibility/2006" xmlns:p14="http://schemas.microsoft.com/office/powerpoint/2010/main">
    <mc:Choice Requires="p14">
      <p:transition spd="slow" p14:dur="2000" advTm="17022"/>
    </mc:Choice>
    <mc:Fallback xmlns="">
      <p:transition spd="slow" advTm="1702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3"/>
          <p:cNvSpPr txBox="1">
            <a:spLocks noGrp="1"/>
          </p:cNvSpPr>
          <p:nvPr>
            <p:ph type="title"/>
          </p:nvPr>
        </p:nvSpPr>
        <p:spPr>
          <a:xfrm>
            <a:off x="0" y="0"/>
            <a:ext cx="12192000" cy="9906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1"/>
              </a:buClr>
              <a:buSzPts val="2800"/>
              <a:buFont typeface="Times New Roman"/>
              <a:buNone/>
            </a:pPr>
            <a:r>
              <a:rPr lang="en-US" sz="2800" b="1" dirty="0">
                <a:solidFill>
                  <a:schemeClr val="lt1"/>
                </a:solidFill>
                <a:latin typeface="Times New Roman"/>
                <a:ea typeface="Times New Roman"/>
                <a:cs typeface="Times New Roman"/>
                <a:sym typeface="Times New Roman"/>
              </a:rPr>
              <a:t>Research Methodology </a:t>
            </a:r>
            <a:endParaRPr dirty="0"/>
          </a:p>
        </p:txBody>
      </p:sp>
      <p:sp>
        <p:nvSpPr>
          <p:cNvPr id="54" name="Google Shape;54;p3"/>
          <p:cNvSpPr txBox="1">
            <a:spLocks noGrp="1"/>
          </p:cNvSpPr>
          <p:nvPr>
            <p:ph type="body" idx="1"/>
          </p:nvPr>
        </p:nvSpPr>
        <p:spPr>
          <a:xfrm>
            <a:off x="304800" y="990600"/>
            <a:ext cx="11582400" cy="54864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2800"/>
              <a:buNone/>
            </a:pPr>
            <a:r>
              <a:rPr lang="en-US" sz="2400" dirty="0">
                <a:solidFill>
                  <a:schemeClr val="tx1"/>
                </a:solidFill>
                <a:latin typeface="Arial" panose="020B0604020202020204" pitchFamily="34" charset="0"/>
                <a:cs typeface="Arial" panose="020B0604020202020204" pitchFamily="34" charset="0"/>
              </a:rPr>
              <a:t>Definition: Research is defined as careful consideration of study regarding a particular concern or problem using scientific methods. According to the American sociologist Earl Robert Babbie, “research is a systematic inquiry to describe, explain, predict, and control the observed phenomenon. It involves inductive and deductive methods.”</a:t>
            </a:r>
          </a:p>
          <a:p>
            <a:pPr marL="0" lvl="0" indent="0" algn="just" rtl="0">
              <a:lnSpc>
                <a:spcPct val="150000"/>
              </a:lnSpc>
              <a:spcBef>
                <a:spcPts val="0"/>
              </a:spcBef>
              <a:spcAft>
                <a:spcPts val="0"/>
              </a:spcAft>
              <a:buClr>
                <a:schemeClr val="dk1"/>
              </a:buClr>
              <a:buSzPts val="2800"/>
              <a:buNone/>
            </a:pPr>
            <a:endParaRPr lang="en-US" sz="2400" dirty="0">
              <a:solidFill>
                <a:schemeClr val="tx1"/>
              </a:solidFill>
              <a:latin typeface="Arial" panose="020B0604020202020204" pitchFamily="34" charset="0"/>
              <a:cs typeface="Arial" panose="020B0604020202020204" pitchFamily="34" charset="0"/>
            </a:endParaRPr>
          </a:p>
          <a:p>
            <a:pPr marL="0" lvl="0" indent="0" algn="just" rtl="0">
              <a:lnSpc>
                <a:spcPct val="150000"/>
              </a:lnSpc>
              <a:spcBef>
                <a:spcPts val="0"/>
              </a:spcBef>
              <a:spcAft>
                <a:spcPts val="0"/>
              </a:spcAft>
              <a:buClr>
                <a:schemeClr val="dk1"/>
              </a:buClr>
              <a:buSzPts val="2800"/>
              <a:buNone/>
            </a:pPr>
            <a:r>
              <a:rPr lang="en-US" sz="2400" dirty="0">
                <a:solidFill>
                  <a:srgbClr val="FF0000"/>
                </a:solidFill>
                <a:latin typeface="Arial" panose="020B0604020202020204" pitchFamily="34" charset="0"/>
                <a:cs typeface="Arial" panose="020B0604020202020204" pitchFamily="34" charset="0"/>
              </a:rPr>
              <a:t>Inductive research methods </a:t>
            </a:r>
            <a:r>
              <a:rPr lang="en-US" sz="2400" dirty="0">
                <a:solidFill>
                  <a:schemeClr val="tx1"/>
                </a:solidFill>
                <a:latin typeface="Arial" panose="020B0604020202020204" pitchFamily="34" charset="0"/>
                <a:cs typeface="Arial" panose="020B0604020202020204" pitchFamily="34" charset="0"/>
              </a:rPr>
              <a:t>analyze an observed event, while deductive methods verify the observed event. Inductive approaches are associated with qualitative research, and deductive methods are more commonly associated with quantitative analysis.</a:t>
            </a:r>
            <a:endParaRPr dirty="0">
              <a:solidFill>
                <a:srgbClr val="000000"/>
              </a:solidFill>
              <a:latin typeface="Helvetica Neue"/>
              <a:ea typeface="Helvetica Neue"/>
              <a:cs typeface="Helvetica Neue"/>
              <a:sym typeface="Helvetica Neue"/>
            </a:endParaRPr>
          </a:p>
          <a:p>
            <a:pPr marL="228600" lvl="0" indent="-50800" algn="l" rtl="0">
              <a:lnSpc>
                <a:spcPct val="90000"/>
              </a:lnSpc>
              <a:spcBef>
                <a:spcPts val="1000"/>
              </a:spcBef>
              <a:spcAft>
                <a:spcPts val="0"/>
              </a:spcAft>
              <a:buClr>
                <a:schemeClr val="dk1"/>
              </a:buClr>
              <a:buSzPts val="2800"/>
              <a:buNone/>
            </a:pPr>
            <a:endParaRPr dirty="0">
              <a:solidFill>
                <a:srgbClr val="000000"/>
              </a:solidFill>
              <a:latin typeface="Helvetica Neue"/>
              <a:ea typeface="Helvetica Neue"/>
              <a:cs typeface="Helvetica Neue"/>
              <a:sym typeface="Helvetica Neue"/>
            </a:endParaRPr>
          </a:p>
          <a:p>
            <a:pPr marL="228600" lvl="0" indent="-50800" algn="l" rtl="0">
              <a:lnSpc>
                <a:spcPct val="90000"/>
              </a:lnSpc>
              <a:spcBef>
                <a:spcPts val="1000"/>
              </a:spcBef>
              <a:spcAft>
                <a:spcPts val="0"/>
              </a:spcAft>
              <a:buClr>
                <a:schemeClr val="dk1"/>
              </a:buClr>
              <a:buSzPts val="2800"/>
              <a:buNone/>
            </a:pPr>
            <a:endParaRPr dirty="0">
              <a:solidFill>
                <a:srgbClr val="000000"/>
              </a:solidFill>
              <a:latin typeface="Helvetica Neue"/>
              <a:ea typeface="Helvetica Neue"/>
              <a:cs typeface="Helvetica Neue"/>
              <a:sym typeface="Helvetica Neue"/>
            </a:endParaRPr>
          </a:p>
          <a:p>
            <a:pPr marL="228600" lvl="0" indent="-50800" algn="l" rtl="0">
              <a:lnSpc>
                <a:spcPct val="90000"/>
              </a:lnSpc>
              <a:spcBef>
                <a:spcPts val="1000"/>
              </a:spcBef>
              <a:spcAft>
                <a:spcPts val="0"/>
              </a:spcAft>
              <a:buClr>
                <a:schemeClr val="dk1"/>
              </a:buClr>
              <a:buSzPts val="2800"/>
              <a:buNone/>
            </a:pPr>
            <a:endParaRPr dirty="0">
              <a:solidFill>
                <a:srgbClr val="000000"/>
              </a:solidFill>
              <a:latin typeface="Helvetica Neue"/>
              <a:ea typeface="Helvetica Neue"/>
              <a:cs typeface="Helvetica Neue"/>
              <a:sym typeface="Helvetica Neue"/>
            </a:endParaRPr>
          </a:p>
          <a:p>
            <a:pPr marL="228600" lvl="0" indent="-50800" algn="l" rtl="0">
              <a:lnSpc>
                <a:spcPct val="90000"/>
              </a:lnSpc>
              <a:spcBef>
                <a:spcPts val="1000"/>
              </a:spcBef>
              <a:spcAft>
                <a:spcPts val="0"/>
              </a:spcAft>
              <a:buClr>
                <a:schemeClr val="dk1"/>
              </a:buClr>
              <a:buSzPts val="2800"/>
              <a:buNone/>
            </a:pPr>
            <a:endParaRPr dirty="0">
              <a:solidFill>
                <a:srgbClr val="000000"/>
              </a:solidFill>
              <a:latin typeface="Helvetica Neue"/>
              <a:ea typeface="Helvetica Neue"/>
              <a:cs typeface="Helvetica Neue"/>
              <a:sym typeface="Helvetica Neue"/>
            </a:endParaRPr>
          </a:p>
          <a:p>
            <a:pPr marL="228600" lvl="0" indent="-50800" algn="l" rtl="0">
              <a:lnSpc>
                <a:spcPct val="90000"/>
              </a:lnSpc>
              <a:spcBef>
                <a:spcPts val="1000"/>
              </a:spcBef>
              <a:spcAft>
                <a:spcPts val="0"/>
              </a:spcAft>
              <a:buClr>
                <a:schemeClr val="dk1"/>
              </a:buClr>
              <a:buSzPts val="2800"/>
              <a:buNone/>
            </a:pPr>
            <a:endParaRPr dirty="0">
              <a:solidFill>
                <a:srgbClr val="000000"/>
              </a:solidFill>
              <a:latin typeface="Helvetica Neue"/>
              <a:ea typeface="Helvetica Neue"/>
              <a:cs typeface="Helvetica Neue"/>
              <a:sym typeface="Helvetica Neue"/>
            </a:endParaRPr>
          </a:p>
          <a:p>
            <a:pPr marL="228600" lvl="0" indent="-228600" algn="l" rtl="0">
              <a:lnSpc>
                <a:spcPct val="90000"/>
              </a:lnSpc>
              <a:spcBef>
                <a:spcPts val="1000"/>
              </a:spcBef>
              <a:spcAft>
                <a:spcPts val="0"/>
              </a:spcAft>
              <a:buClr>
                <a:schemeClr val="dk1"/>
              </a:buClr>
              <a:buSzPts val="1400"/>
              <a:buFont typeface="Noto Sans Symbols"/>
              <a:buNone/>
            </a:pPr>
            <a:endParaRPr sz="1400" dirty="0">
              <a:solidFill>
                <a:srgbClr val="000000"/>
              </a:solidFill>
              <a:latin typeface="Helvetica Neue"/>
              <a:ea typeface="Helvetica Neue"/>
              <a:cs typeface="Helvetica Neue"/>
              <a:sym typeface="Helvetica Neue"/>
            </a:endParaRPr>
          </a:p>
          <a:p>
            <a:pPr marL="228600" lvl="0" indent="-228600" algn="l" rtl="0">
              <a:lnSpc>
                <a:spcPct val="90000"/>
              </a:lnSpc>
              <a:spcBef>
                <a:spcPts val="1000"/>
              </a:spcBef>
              <a:spcAft>
                <a:spcPts val="0"/>
              </a:spcAft>
              <a:buClr>
                <a:srgbClr val="000000"/>
              </a:buClr>
              <a:buSzPts val="1400"/>
              <a:buFont typeface="Noto Sans Symbols"/>
              <a:buNone/>
            </a:pPr>
            <a:r>
              <a:rPr lang="en-US" sz="1400" dirty="0">
                <a:solidFill>
                  <a:srgbClr val="000000"/>
                </a:solidFill>
                <a:latin typeface="Helvetica Neue"/>
                <a:ea typeface="Helvetica Neue"/>
                <a:cs typeface="Helvetica Neue"/>
                <a:sym typeface="Helvetica Neue"/>
              </a:rPr>
              <a:t>Adapted from Figure 2-10 </a:t>
            </a:r>
            <a:r>
              <a:rPr lang="en-US" sz="1400" i="1" dirty="0">
                <a:solidFill>
                  <a:srgbClr val="000000"/>
                </a:solidFill>
                <a:latin typeface="Helvetica Neue"/>
                <a:ea typeface="Helvetica Neue"/>
                <a:cs typeface="Helvetica Neue"/>
                <a:sym typeface="Helvetica Neue"/>
              </a:rPr>
              <a:t>PMBOK Guide, 5th Edition</a:t>
            </a:r>
            <a:endParaRPr dirty="0"/>
          </a:p>
          <a:p>
            <a:pPr marL="685800" lvl="1" indent="-76200" algn="l" rtl="0">
              <a:lnSpc>
                <a:spcPct val="90000"/>
              </a:lnSpc>
              <a:spcBef>
                <a:spcPts val="500"/>
              </a:spcBef>
              <a:spcAft>
                <a:spcPts val="0"/>
              </a:spcAft>
              <a:buClr>
                <a:schemeClr val="dk1"/>
              </a:buClr>
              <a:buSzPts val="2400"/>
              <a:buNone/>
            </a:pPr>
            <a:endParaRPr dirty="0"/>
          </a:p>
          <a:p>
            <a:pPr marL="685800" lvl="1" indent="-76200" algn="l" rtl="0">
              <a:lnSpc>
                <a:spcPct val="90000"/>
              </a:lnSpc>
              <a:spcBef>
                <a:spcPts val="500"/>
              </a:spcBef>
              <a:spcAft>
                <a:spcPts val="0"/>
              </a:spcAft>
              <a:buClr>
                <a:schemeClr val="dk1"/>
              </a:buClr>
              <a:buSzPts val="2400"/>
              <a:buNone/>
            </a:pPr>
            <a:endParaRPr dirty="0"/>
          </a:p>
          <a:p>
            <a:pPr marL="685800" lvl="1" indent="-76200" algn="l" rtl="0">
              <a:lnSpc>
                <a:spcPct val="90000"/>
              </a:lnSpc>
              <a:spcBef>
                <a:spcPts val="500"/>
              </a:spcBef>
              <a:spcAft>
                <a:spcPts val="0"/>
              </a:spcAft>
              <a:buClr>
                <a:schemeClr val="dk1"/>
              </a:buClr>
              <a:buSzPts val="2400"/>
              <a:buNone/>
            </a:pPr>
            <a:endParaRPr dirty="0"/>
          </a:p>
          <a:p>
            <a:pPr marL="685800" lvl="1" indent="-76200" algn="l" rtl="0">
              <a:lnSpc>
                <a:spcPct val="90000"/>
              </a:lnSpc>
              <a:spcBef>
                <a:spcPts val="500"/>
              </a:spcBef>
              <a:spcAft>
                <a:spcPts val="0"/>
              </a:spcAft>
              <a:buClr>
                <a:schemeClr val="dk1"/>
              </a:buClr>
              <a:buSzPts val="2400"/>
              <a:buNone/>
            </a:pPr>
            <a:endParaRPr dirty="0"/>
          </a:p>
          <a:p>
            <a:pPr marL="685800" lvl="1" indent="-76200" algn="l" rtl="0">
              <a:lnSpc>
                <a:spcPct val="90000"/>
              </a:lnSpc>
              <a:spcBef>
                <a:spcPts val="500"/>
              </a:spcBef>
              <a:spcAft>
                <a:spcPts val="0"/>
              </a:spcAft>
              <a:buClr>
                <a:schemeClr val="dk1"/>
              </a:buClr>
              <a:buSzPts val="2400"/>
              <a:buNone/>
            </a:pPr>
            <a:endParaRPr dirty="0"/>
          </a:p>
          <a:p>
            <a:pPr marL="685800" lvl="1" indent="-76200" algn="l" rtl="0">
              <a:lnSpc>
                <a:spcPct val="90000"/>
              </a:lnSpc>
              <a:spcBef>
                <a:spcPts val="500"/>
              </a:spcBef>
              <a:spcAft>
                <a:spcPts val="0"/>
              </a:spcAft>
              <a:buClr>
                <a:schemeClr val="dk1"/>
              </a:buClr>
              <a:buSzPts val="2400"/>
              <a:buNone/>
            </a:pPr>
            <a:endParaRPr dirty="0"/>
          </a:p>
          <a:p>
            <a:pPr marL="685800" lvl="1" indent="-76200" algn="l" rtl="0">
              <a:lnSpc>
                <a:spcPct val="90000"/>
              </a:lnSpc>
              <a:spcBef>
                <a:spcPts val="500"/>
              </a:spcBef>
              <a:spcAft>
                <a:spcPts val="0"/>
              </a:spcAft>
              <a:buClr>
                <a:schemeClr val="dk1"/>
              </a:buClr>
              <a:buSzPts val="2400"/>
              <a:buNone/>
            </a:pPr>
            <a:endParaRPr dirty="0"/>
          </a:p>
          <a:p>
            <a:pPr marL="685800" lvl="1" indent="-76200" algn="l" rtl="0">
              <a:lnSpc>
                <a:spcPct val="90000"/>
              </a:lnSpc>
              <a:spcBef>
                <a:spcPts val="500"/>
              </a:spcBef>
              <a:spcAft>
                <a:spcPts val="0"/>
              </a:spcAft>
              <a:buClr>
                <a:schemeClr val="dk1"/>
              </a:buClr>
              <a:buSzPts val="2400"/>
              <a:buNone/>
            </a:pPr>
            <a:endParaRPr dirty="0"/>
          </a:p>
          <a:p>
            <a:pPr marL="685800" lvl="1" indent="-76200" algn="l" rtl="0">
              <a:lnSpc>
                <a:spcPct val="90000"/>
              </a:lnSpc>
              <a:spcBef>
                <a:spcPts val="500"/>
              </a:spcBef>
              <a:spcAft>
                <a:spcPts val="0"/>
              </a:spcAft>
              <a:buClr>
                <a:schemeClr val="dk1"/>
              </a:buClr>
              <a:buSzPts val="2400"/>
              <a:buNone/>
            </a:pPr>
            <a:endParaRPr dirty="0"/>
          </a:p>
          <a:p>
            <a:pPr marL="685800" lvl="1" indent="-76200" algn="l" rtl="0">
              <a:lnSpc>
                <a:spcPct val="90000"/>
              </a:lnSpc>
              <a:spcBef>
                <a:spcPts val="500"/>
              </a:spcBef>
              <a:spcAft>
                <a:spcPts val="0"/>
              </a:spcAft>
              <a:buClr>
                <a:schemeClr val="dk1"/>
              </a:buClr>
              <a:buSzPts val="2400"/>
              <a:buNone/>
            </a:pPr>
            <a:endParaRPr dirty="0"/>
          </a:p>
        </p:txBody>
      </p:sp>
    </p:spTree>
    <p:extLst>
      <p:ext uri="{BB962C8B-B14F-4D97-AF65-F5344CB8AC3E}">
        <p14:creationId xmlns:p14="http://schemas.microsoft.com/office/powerpoint/2010/main" val="2207287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3"/>
          <p:cNvSpPr txBox="1">
            <a:spLocks noGrp="1"/>
          </p:cNvSpPr>
          <p:nvPr>
            <p:ph type="title"/>
          </p:nvPr>
        </p:nvSpPr>
        <p:spPr>
          <a:xfrm>
            <a:off x="0" y="0"/>
            <a:ext cx="12192000" cy="9906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1"/>
              </a:buClr>
              <a:buSzPts val="2800"/>
              <a:buFont typeface="Times New Roman"/>
              <a:buNone/>
            </a:pPr>
            <a:r>
              <a:rPr lang="en-US" sz="2800" b="1" dirty="0">
                <a:solidFill>
                  <a:schemeClr val="lt1"/>
                </a:solidFill>
                <a:latin typeface="Times New Roman"/>
                <a:ea typeface="Times New Roman"/>
                <a:cs typeface="Times New Roman"/>
                <a:sym typeface="Times New Roman"/>
              </a:rPr>
              <a:t>Research Methodology </a:t>
            </a:r>
            <a:endParaRPr dirty="0"/>
          </a:p>
        </p:txBody>
      </p:sp>
      <p:sp>
        <p:nvSpPr>
          <p:cNvPr id="54" name="Google Shape;54;p3"/>
          <p:cNvSpPr txBox="1">
            <a:spLocks noGrp="1"/>
          </p:cNvSpPr>
          <p:nvPr>
            <p:ph type="body" idx="1"/>
          </p:nvPr>
        </p:nvSpPr>
        <p:spPr>
          <a:xfrm>
            <a:off x="304800" y="990600"/>
            <a:ext cx="11582400" cy="54864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2800"/>
              <a:buNone/>
            </a:pPr>
            <a:r>
              <a:rPr lang="en-US" sz="2400" dirty="0">
                <a:solidFill>
                  <a:srgbClr val="FF0000"/>
                </a:solidFill>
                <a:latin typeface="Arial" panose="020B0604020202020204" pitchFamily="34" charset="0"/>
                <a:cs typeface="Arial" panose="020B0604020202020204" pitchFamily="34" charset="0"/>
              </a:rPr>
              <a:t>Research is conducted with a purpose to:</a:t>
            </a:r>
          </a:p>
          <a:p>
            <a:pPr marL="342900" indent="-342900" algn="just">
              <a:lnSpc>
                <a:spcPct val="150000"/>
              </a:lnSpc>
              <a:spcBef>
                <a:spcPts val="0"/>
              </a:spcBef>
            </a:pPr>
            <a:r>
              <a:rPr lang="en-US" sz="2400" dirty="0">
                <a:solidFill>
                  <a:schemeClr val="tx1"/>
                </a:solidFill>
                <a:latin typeface="Arial" panose="020B0604020202020204" pitchFamily="34" charset="0"/>
                <a:cs typeface="Arial" panose="020B0604020202020204" pitchFamily="34" charset="0"/>
              </a:rPr>
              <a:t>Identify potential and new customers</a:t>
            </a:r>
          </a:p>
          <a:p>
            <a:pPr marL="342900" indent="-342900" algn="just">
              <a:lnSpc>
                <a:spcPct val="150000"/>
              </a:lnSpc>
              <a:spcBef>
                <a:spcPts val="0"/>
              </a:spcBef>
            </a:pPr>
            <a:r>
              <a:rPr lang="en-US" sz="2400" dirty="0">
                <a:solidFill>
                  <a:schemeClr val="tx1"/>
                </a:solidFill>
                <a:latin typeface="Arial" panose="020B0604020202020204" pitchFamily="34" charset="0"/>
                <a:cs typeface="Arial" panose="020B0604020202020204" pitchFamily="34" charset="0"/>
              </a:rPr>
              <a:t>Understand existing customers</a:t>
            </a:r>
          </a:p>
          <a:p>
            <a:pPr marL="342900" indent="-342900" algn="just">
              <a:lnSpc>
                <a:spcPct val="150000"/>
              </a:lnSpc>
              <a:spcBef>
                <a:spcPts val="0"/>
              </a:spcBef>
            </a:pPr>
            <a:r>
              <a:rPr lang="en-US" sz="2400" dirty="0">
                <a:solidFill>
                  <a:schemeClr val="tx1"/>
                </a:solidFill>
                <a:latin typeface="Arial" panose="020B0604020202020204" pitchFamily="34" charset="0"/>
                <a:cs typeface="Arial" panose="020B0604020202020204" pitchFamily="34" charset="0"/>
              </a:rPr>
              <a:t>Set pragmatic goals</a:t>
            </a:r>
          </a:p>
          <a:p>
            <a:pPr marL="342900" indent="-342900" algn="just">
              <a:lnSpc>
                <a:spcPct val="150000"/>
              </a:lnSpc>
              <a:spcBef>
                <a:spcPts val="0"/>
              </a:spcBef>
            </a:pPr>
            <a:r>
              <a:rPr lang="en-US" sz="2400" dirty="0">
                <a:solidFill>
                  <a:schemeClr val="tx1"/>
                </a:solidFill>
                <a:latin typeface="Arial" panose="020B0604020202020204" pitchFamily="34" charset="0"/>
                <a:cs typeface="Arial" panose="020B0604020202020204" pitchFamily="34" charset="0"/>
              </a:rPr>
              <a:t>Develop productive market strategies</a:t>
            </a:r>
          </a:p>
          <a:p>
            <a:pPr marL="342900" indent="-342900" algn="just">
              <a:lnSpc>
                <a:spcPct val="150000"/>
              </a:lnSpc>
              <a:spcBef>
                <a:spcPts val="0"/>
              </a:spcBef>
            </a:pPr>
            <a:r>
              <a:rPr lang="en-US" sz="2400" dirty="0">
                <a:solidFill>
                  <a:schemeClr val="tx1"/>
                </a:solidFill>
                <a:latin typeface="Arial" panose="020B0604020202020204" pitchFamily="34" charset="0"/>
                <a:cs typeface="Arial" panose="020B0604020202020204" pitchFamily="34" charset="0"/>
              </a:rPr>
              <a:t>Address business challenges</a:t>
            </a:r>
          </a:p>
          <a:p>
            <a:pPr marL="342900" indent="-342900" algn="just">
              <a:lnSpc>
                <a:spcPct val="150000"/>
              </a:lnSpc>
              <a:spcBef>
                <a:spcPts val="0"/>
              </a:spcBef>
            </a:pPr>
            <a:r>
              <a:rPr lang="en-US" sz="2400" dirty="0">
                <a:solidFill>
                  <a:schemeClr val="tx1"/>
                </a:solidFill>
                <a:latin typeface="Arial" panose="020B0604020202020204" pitchFamily="34" charset="0"/>
                <a:cs typeface="Arial" panose="020B0604020202020204" pitchFamily="34" charset="0"/>
              </a:rPr>
              <a:t>Put together a business expansion plan</a:t>
            </a:r>
          </a:p>
          <a:p>
            <a:pPr marL="342900" indent="-342900" algn="just">
              <a:lnSpc>
                <a:spcPct val="150000"/>
              </a:lnSpc>
              <a:spcBef>
                <a:spcPts val="0"/>
              </a:spcBef>
            </a:pPr>
            <a:r>
              <a:rPr lang="en-US" sz="2400" dirty="0">
                <a:solidFill>
                  <a:schemeClr val="tx1"/>
                </a:solidFill>
                <a:latin typeface="Arial" panose="020B0604020202020204" pitchFamily="34" charset="0"/>
                <a:cs typeface="Arial" panose="020B0604020202020204" pitchFamily="34" charset="0"/>
              </a:rPr>
              <a:t>Identify new business opportunities</a:t>
            </a:r>
            <a:endParaRPr dirty="0">
              <a:solidFill>
                <a:srgbClr val="000000"/>
              </a:solidFill>
              <a:latin typeface="Helvetica Neue"/>
              <a:ea typeface="Helvetica Neue"/>
              <a:cs typeface="Helvetica Neue"/>
              <a:sym typeface="Helvetica Neue"/>
            </a:endParaRPr>
          </a:p>
          <a:p>
            <a:pPr marL="228600" lvl="0" indent="-50800" algn="l" rtl="0">
              <a:lnSpc>
                <a:spcPct val="90000"/>
              </a:lnSpc>
              <a:spcBef>
                <a:spcPts val="1000"/>
              </a:spcBef>
              <a:spcAft>
                <a:spcPts val="0"/>
              </a:spcAft>
              <a:buClr>
                <a:schemeClr val="dk1"/>
              </a:buClr>
              <a:buSzPts val="2800"/>
              <a:buNone/>
            </a:pPr>
            <a:endParaRPr dirty="0">
              <a:solidFill>
                <a:srgbClr val="000000"/>
              </a:solidFill>
              <a:latin typeface="Helvetica Neue"/>
              <a:ea typeface="Helvetica Neue"/>
              <a:cs typeface="Helvetica Neue"/>
              <a:sym typeface="Helvetica Neue"/>
            </a:endParaRPr>
          </a:p>
          <a:p>
            <a:pPr marL="228600" lvl="0" indent="-50800" algn="l" rtl="0">
              <a:lnSpc>
                <a:spcPct val="90000"/>
              </a:lnSpc>
              <a:spcBef>
                <a:spcPts val="1000"/>
              </a:spcBef>
              <a:spcAft>
                <a:spcPts val="0"/>
              </a:spcAft>
              <a:buClr>
                <a:schemeClr val="dk1"/>
              </a:buClr>
              <a:buSzPts val="2800"/>
              <a:buNone/>
            </a:pPr>
            <a:endParaRPr dirty="0">
              <a:solidFill>
                <a:srgbClr val="000000"/>
              </a:solidFill>
              <a:latin typeface="Helvetica Neue"/>
              <a:ea typeface="Helvetica Neue"/>
              <a:cs typeface="Helvetica Neue"/>
              <a:sym typeface="Helvetica Neue"/>
            </a:endParaRPr>
          </a:p>
          <a:p>
            <a:pPr marL="228600" lvl="0" indent="-50800" algn="l" rtl="0">
              <a:lnSpc>
                <a:spcPct val="90000"/>
              </a:lnSpc>
              <a:spcBef>
                <a:spcPts val="1000"/>
              </a:spcBef>
              <a:spcAft>
                <a:spcPts val="0"/>
              </a:spcAft>
              <a:buClr>
                <a:schemeClr val="dk1"/>
              </a:buClr>
              <a:buSzPts val="2800"/>
              <a:buNone/>
            </a:pPr>
            <a:endParaRPr dirty="0">
              <a:solidFill>
                <a:srgbClr val="000000"/>
              </a:solidFill>
              <a:latin typeface="Helvetica Neue"/>
              <a:ea typeface="Helvetica Neue"/>
              <a:cs typeface="Helvetica Neue"/>
              <a:sym typeface="Helvetica Neue"/>
            </a:endParaRPr>
          </a:p>
          <a:p>
            <a:pPr marL="228600" lvl="0" indent="-50800" algn="l" rtl="0">
              <a:lnSpc>
                <a:spcPct val="90000"/>
              </a:lnSpc>
              <a:spcBef>
                <a:spcPts val="1000"/>
              </a:spcBef>
              <a:spcAft>
                <a:spcPts val="0"/>
              </a:spcAft>
              <a:buClr>
                <a:schemeClr val="dk1"/>
              </a:buClr>
              <a:buSzPts val="2800"/>
              <a:buNone/>
            </a:pPr>
            <a:endParaRPr dirty="0">
              <a:solidFill>
                <a:srgbClr val="000000"/>
              </a:solidFill>
              <a:latin typeface="Helvetica Neue"/>
              <a:ea typeface="Helvetica Neue"/>
              <a:cs typeface="Helvetica Neue"/>
              <a:sym typeface="Helvetica Neue"/>
            </a:endParaRPr>
          </a:p>
          <a:p>
            <a:pPr marL="228600" lvl="0" indent="-228600" algn="l" rtl="0">
              <a:lnSpc>
                <a:spcPct val="90000"/>
              </a:lnSpc>
              <a:spcBef>
                <a:spcPts val="1000"/>
              </a:spcBef>
              <a:spcAft>
                <a:spcPts val="0"/>
              </a:spcAft>
              <a:buClr>
                <a:schemeClr val="dk1"/>
              </a:buClr>
              <a:buSzPts val="1400"/>
              <a:buFont typeface="Noto Sans Symbols"/>
              <a:buNone/>
            </a:pPr>
            <a:endParaRPr sz="1400" dirty="0">
              <a:solidFill>
                <a:srgbClr val="000000"/>
              </a:solidFill>
              <a:latin typeface="Helvetica Neue"/>
              <a:ea typeface="Helvetica Neue"/>
              <a:cs typeface="Helvetica Neue"/>
              <a:sym typeface="Helvetica Neue"/>
            </a:endParaRPr>
          </a:p>
          <a:p>
            <a:pPr marL="685800" lvl="1" indent="-76200" algn="l" rtl="0">
              <a:lnSpc>
                <a:spcPct val="90000"/>
              </a:lnSpc>
              <a:spcBef>
                <a:spcPts val="500"/>
              </a:spcBef>
              <a:spcAft>
                <a:spcPts val="0"/>
              </a:spcAft>
              <a:buClr>
                <a:schemeClr val="dk1"/>
              </a:buClr>
              <a:buSzPts val="2400"/>
              <a:buNone/>
            </a:pPr>
            <a:endParaRPr dirty="0"/>
          </a:p>
          <a:p>
            <a:pPr marL="685800" lvl="1" indent="-76200" algn="l" rtl="0">
              <a:lnSpc>
                <a:spcPct val="90000"/>
              </a:lnSpc>
              <a:spcBef>
                <a:spcPts val="500"/>
              </a:spcBef>
              <a:spcAft>
                <a:spcPts val="0"/>
              </a:spcAft>
              <a:buClr>
                <a:schemeClr val="dk1"/>
              </a:buClr>
              <a:buSzPts val="2400"/>
              <a:buNone/>
            </a:pPr>
            <a:endParaRPr dirty="0"/>
          </a:p>
          <a:p>
            <a:pPr marL="685800" lvl="1" indent="-76200" algn="l" rtl="0">
              <a:lnSpc>
                <a:spcPct val="90000"/>
              </a:lnSpc>
              <a:spcBef>
                <a:spcPts val="500"/>
              </a:spcBef>
              <a:spcAft>
                <a:spcPts val="0"/>
              </a:spcAft>
              <a:buClr>
                <a:schemeClr val="dk1"/>
              </a:buClr>
              <a:buSzPts val="2400"/>
              <a:buNone/>
            </a:pPr>
            <a:endParaRPr dirty="0"/>
          </a:p>
          <a:p>
            <a:pPr marL="685800" lvl="1" indent="-76200" algn="l" rtl="0">
              <a:lnSpc>
                <a:spcPct val="90000"/>
              </a:lnSpc>
              <a:spcBef>
                <a:spcPts val="500"/>
              </a:spcBef>
              <a:spcAft>
                <a:spcPts val="0"/>
              </a:spcAft>
              <a:buClr>
                <a:schemeClr val="dk1"/>
              </a:buClr>
              <a:buSzPts val="2400"/>
              <a:buNone/>
            </a:pPr>
            <a:endParaRPr dirty="0"/>
          </a:p>
          <a:p>
            <a:pPr marL="685800" lvl="1" indent="-76200" algn="l" rtl="0">
              <a:lnSpc>
                <a:spcPct val="90000"/>
              </a:lnSpc>
              <a:spcBef>
                <a:spcPts val="500"/>
              </a:spcBef>
              <a:spcAft>
                <a:spcPts val="0"/>
              </a:spcAft>
              <a:buClr>
                <a:schemeClr val="dk1"/>
              </a:buClr>
              <a:buSzPts val="2400"/>
              <a:buNone/>
            </a:pPr>
            <a:endParaRPr dirty="0"/>
          </a:p>
          <a:p>
            <a:pPr marL="685800" lvl="1" indent="-76200" algn="l" rtl="0">
              <a:lnSpc>
                <a:spcPct val="90000"/>
              </a:lnSpc>
              <a:spcBef>
                <a:spcPts val="500"/>
              </a:spcBef>
              <a:spcAft>
                <a:spcPts val="0"/>
              </a:spcAft>
              <a:buClr>
                <a:schemeClr val="dk1"/>
              </a:buClr>
              <a:buSzPts val="2400"/>
              <a:buNone/>
            </a:pPr>
            <a:endParaRPr dirty="0"/>
          </a:p>
          <a:p>
            <a:pPr marL="685800" lvl="1" indent="-76200" algn="l" rtl="0">
              <a:lnSpc>
                <a:spcPct val="90000"/>
              </a:lnSpc>
              <a:spcBef>
                <a:spcPts val="500"/>
              </a:spcBef>
              <a:spcAft>
                <a:spcPts val="0"/>
              </a:spcAft>
              <a:buClr>
                <a:schemeClr val="dk1"/>
              </a:buClr>
              <a:buSzPts val="2400"/>
              <a:buNone/>
            </a:pPr>
            <a:endParaRPr dirty="0"/>
          </a:p>
          <a:p>
            <a:pPr marL="685800" lvl="1" indent="-76200" algn="l" rtl="0">
              <a:lnSpc>
                <a:spcPct val="90000"/>
              </a:lnSpc>
              <a:spcBef>
                <a:spcPts val="500"/>
              </a:spcBef>
              <a:spcAft>
                <a:spcPts val="0"/>
              </a:spcAft>
              <a:buClr>
                <a:schemeClr val="dk1"/>
              </a:buClr>
              <a:buSzPts val="2400"/>
              <a:buNone/>
            </a:pPr>
            <a:endParaRPr dirty="0"/>
          </a:p>
          <a:p>
            <a:pPr marL="685800" lvl="1" indent="-76200" algn="l" rtl="0">
              <a:lnSpc>
                <a:spcPct val="90000"/>
              </a:lnSpc>
              <a:spcBef>
                <a:spcPts val="500"/>
              </a:spcBef>
              <a:spcAft>
                <a:spcPts val="0"/>
              </a:spcAft>
              <a:buClr>
                <a:schemeClr val="dk1"/>
              </a:buClr>
              <a:buSzPts val="2400"/>
              <a:buNone/>
            </a:pPr>
            <a:endParaRPr dirty="0"/>
          </a:p>
          <a:p>
            <a:pPr marL="685800" lvl="1" indent="-76200" algn="l" rtl="0">
              <a:lnSpc>
                <a:spcPct val="90000"/>
              </a:lnSpc>
              <a:spcBef>
                <a:spcPts val="500"/>
              </a:spcBef>
              <a:spcAft>
                <a:spcPts val="0"/>
              </a:spcAft>
              <a:buClr>
                <a:schemeClr val="dk1"/>
              </a:buClr>
              <a:buSzPts val="2400"/>
              <a:buNone/>
            </a:pPr>
            <a:endParaRPr dirty="0"/>
          </a:p>
        </p:txBody>
      </p:sp>
    </p:spTree>
    <p:extLst>
      <p:ext uri="{BB962C8B-B14F-4D97-AF65-F5344CB8AC3E}">
        <p14:creationId xmlns:p14="http://schemas.microsoft.com/office/powerpoint/2010/main" val="999605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3"/>
          <p:cNvSpPr txBox="1">
            <a:spLocks noGrp="1"/>
          </p:cNvSpPr>
          <p:nvPr>
            <p:ph type="title"/>
          </p:nvPr>
        </p:nvSpPr>
        <p:spPr>
          <a:xfrm>
            <a:off x="0" y="0"/>
            <a:ext cx="12192000" cy="9906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1"/>
              </a:buClr>
              <a:buSzPts val="2800"/>
              <a:buFont typeface="Times New Roman"/>
              <a:buNone/>
            </a:pPr>
            <a:r>
              <a:rPr lang="en-US" sz="2800" b="1" dirty="0">
                <a:solidFill>
                  <a:schemeClr val="lt1"/>
                </a:solidFill>
                <a:latin typeface="Times New Roman"/>
                <a:ea typeface="Times New Roman"/>
                <a:cs typeface="Times New Roman"/>
                <a:sym typeface="Times New Roman"/>
              </a:rPr>
              <a:t>Research Methodology </a:t>
            </a:r>
            <a:endParaRPr dirty="0"/>
          </a:p>
        </p:txBody>
      </p:sp>
      <p:sp>
        <p:nvSpPr>
          <p:cNvPr id="54" name="Google Shape;54;p3"/>
          <p:cNvSpPr txBox="1">
            <a:spLocks noGrp="1"/>
          </p:cNvSpPr>
          <p:nvPr>
            <p:ph type="body" idx="1"/>
          </p:nvPr>
        </p:nvSpPr>
        <p:spPr>
          <a:xfrm>
            <a:off x="304800" y="990600"/>
            <a:ext cx="11887200" cy="54864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2800"/>
              <a:buNone/>
            </a:pPr>
            <a:r>
              <a:rPr lang="en-US" sz="2000" b="1" dirty="0">
                <a:solidFill>
                  <a:srgbClr val="FF0000"/>
                </a:solidFill>
                <a:latin typeface="Arial" panose="020B0604020202020204" pitchFamily="34" charset="0"/>
                <a:cs typeface="Arial" panose="020B0604020202020204" pitchFamily="34" charset="0"/>
              </a:rPr>
              <a:t>What are the characteristics of research?</a:t>
            </a:r>
          </a:p>
          <a:p>
            <a:pPr marL="342900" indent="-342900" algn="just">
              <a:lnSpc>
                <a:spcPct val="150000"/>
              </a:lnSpc>
              <a:spcBef>
                <a:spcPts val="0"/>
              </a:spcBef>
            </a:pPr>
            <a:r>
              <a:rPr lang="en-US" sz="2000" dirty="0">
                <a:solidFill>
                  <a:schemeClr val="tx1"/>
                </a:solidFill>
                <a:latin typeface="Arial" panose="020B0604020202020204" pitchFamily="34" charset="0"/>
                <a:cs typeface="Arial" panose="020B0604020202020204" pitchFamily="34" charset="0"/>
              </a:rPr>
              <a:t>Good research follows a systematic approach to capture accurate data. Researchers need to practice ethics and a code of conduct while making observations or drawing conclusions.</a:t>
            </a:r>
          </a:p>
          <a:p>
            <a:pPr marL="342900" indent="-342900" algn="just">
              <a:lnSpc>
                <a:spcPct val="150000"/>
              </a:lnSpc>
              <a:spcBef>
                <a:spcPts val="0"/>
              </a:spcBef>
            </a:pPr>
            <a:r>
              <a:rPr lang="en-US" sz="2000" dirty="0">
                <a:solidFill>
                  <a:schemeClr val="tx1"/>
                </a:solidFill>
                <a:latin typeface="Arial" panose="020B0604020202020204" pitchFamily="34" charset="0"/>
                <a:cs typeface="Arial" panose="020B0604020202020204" pitchFamily="34" charset="0"/>
              </a:rPr>
              <a:t>The analysis is based on logical reasoning and involves both inductive and deductive methods.</a:t>
            </a:r>
          </a:p>
          <a:p>
            <a:pPr marL="342900" indent="-342900" algn="just">
              <a:lnSpc>
                <a:spcPct val="150000"/>
              </a:lnSpc>
              <a:spcBef>
                <a:spcPts val="0"/>
              </a:spcBef>
            </a:pPr>
            <a:r>
              <a:rPr lang="en-US" sz="2000" dirty="0">
                <a:solidFill>
                  <a:schemeClr val="tx1"/>
                </a:solidFill>
                <a:latin typeface="Arial" panose="020B0604020202020204" pitchFamily="34" charset="0"/>
                <a:cs typeface="Arial" panose="020B0604020202020204" pitchFamily="34" charset="0"/>
              </a:rPr>
              <a:t>Real-time data and knowledge is derived from actual observations in natural settings.</a:t>
            </a:r>
          </a:p>
          <a:p>
            <a:pPr marL="342900" indent="-342900" algn="just">
              <a:lnSpc>
                <a:spcPct val="150000"/>
              </a:lnSpc>
              <a:spcBef>
                <a:spcPts val="0"/>
              </a:spcBef>
            </a:pPr>
            <a:r>
              <a:rPr lang="en-US" sz="2000" dirty="0">
                <a:solidFill>
                  <a:schemeClr val="tx1"/>
                </a:solidFill>
                <a:latin typeface="Arial" panose="020B0604020202020204" pitchFamily="34" charset="0"/>
                <a:cs typeface="Arial" panose="020B0604020202020204" pitchFamily="34" charset="0"/>
              </a:rPr>
              <a:t>There is an in-depth analysis of all data collected so that there are no anomalies associated with it.</a:t>
            </a:r>
          </a:p>
          <a:p>
            <a:pPr marL="342900" indent="-342900" algn="just">
              <a:lnSpc>
                <a:spcPct val="150000"/>
              </a:lnSpc>
              <a:spcBef>
                <a:spcPts val="0"/>
              </a:spcBef>
            </a:pPr>
            <a:r>
              <a:rPr lang="en-US" sz="2000" dirty="0">
                <a:solidFill>
                  <a:schemeClr val="tx1"/>
                </a:solidFill>
                <a:latin typeface="Arial" panose="020B0604020202020204" pitchFamily="34" charset="0"/>
                <a:cs typeface="Arial" panose="020B0604020202020204" pitchFamily="34" charset="0"/>
              </a:rPr>
              <a:t>It creates a path for generating new questions. Existing data helps create more research opportunities.</a:t>
            </a:r>
          </a:p>
          <a:p>
            <a:pPr marL="342900" indent="-342900" algn="just">
              <a:lnSpc>
                <a:spcPct val="150000"/>
              </a:lnSpc>
              <a:spcBef>
                <a:spcPts val="0"/>
              </a:spcBef>
            </a:pPr>
            <a:r>
              <a:rPr lang="en-US" sz="2000" dirty="0">
                <a:solidFill>
                  <a:schemeClr val="tx1"/>
                </a:solidFill>
                <a:latin typeface="Arial" panose="020B0604020202020204" pitchFamily="34" charset="0"/>
                <a:cs typeface="Arial" panose="020B0604020202020204" pitchFamily="34" charset="0"/>
              </a:rPr>
              <a:t>It is analytical and uses all the available data so that there is no ambiguity in inference.</a:t>
            </a:r>
          </a:p>
          <a:p>
            <a:pPr marL="342900" indent="-342900" algn="just">
              <a:lnSpc>
                <a:spcPct val="150000"/>
              </a:lnSpc>
              <a:spcBef>
                <a:spcPts val="0"/>
              </a:spcBef>
            </a:pPr>
            <a:r>
              <a:rPr lang="en-US" sz="2000" dirty="0">
                <a:solidFill>
                  <a:schemeClr val="tx1"/>
                </a:solidFill>
                <a:latin typeface="Arial" panose="020B0604020202020204" pitchFamily="34" charset="0"/>
                <a:cs typeface="Arial" panose="020B0604020202020204" pitchFamily="34" charset="0"/>
              </a:rPr>
              <a:t>Accuracy is one of the most critical aspects of research. </a:t>
            </a:r>
            <a:endParaRPr sz="2400" dirty="0">
              <a:solidFill>
                <a:srgbClr val="000000"/>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1459318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3"/>
          <p:cNvSpPr txBox="1">
            <a:spLocks noGrp="1"/>
          </p:cNvSpPr>
          <p:nvPr>
            <p:ph type="title"/>
          </p:nvPr>
        </p:nvSpPr>
        <p:spPr>
          <a:xfrm>
            <a:off x="0" y="0"/>
            <a:ext cx="12192000" cy="9906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1"/>
              </a:buClr>
              <a:buSzPts val="2800"/>
              <a:buFont typeface="Times New Roman"/>
              <a:buNone/>
            </a:pPr>
            <a:r>
              <a:rPr lang="en-US" sz="2800" b="1" dirty="0">
                <a:solidFill>
                  <a:schemeClr val="lt1"/>
                </a:solidFill>
                <a:latin typeface="Times New Roman"/>
                <a:ea typeface="Times New Roman"/>
                <a:cs typeface="Times New Roman"/>
                <a:sym typeface="Times New Roman"/>
              </a:rPr>
              <a:t>Purpose of Research</a:t>
            </a:r>
            <a:endParaRPr dirty="0"/>
          </a:p>
        </p:txBody>
      </p:sp>
      <p:sp>
        <p:nvSpPr>
          <p:cNvPr id="54" name="Google Shape;54;p3"/>
          <p:cNvSpPr txBox="1">
            <a:spLocks noGrp="1"/>
          </p:cNvSpPr>
          <p:nvPr>
            <p:ph type="body" idx="1"/>
          </p:nvPr>
        </p:nvSpPr>
        <p:spPr>
          <a:xfrm>
            <a:off x="304800" y="990600"/>
            <a:ext cx="11582400" cy="54864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2800"/>
              <a:buNone/>
            </a:pPr>
            <a:r>
              <a:rPr lang="en-US" sz="2400" dirty="0">
                <a:solidFill>
                  <a:schemeClr val="tx1"/>
                </a:solidFill>
                <a:latin typeface="Arial" panose="020B0604020202020204" pitchFamily="34" charset="0"/>
                <a:cs typeface="Arial" panose="020B0604020202020204" pitchFamily="34" charset="0"/>
              </a:rPr>
              <a:t>There are three main purposes:</a:t>
            </a:r>
          </a:p>
          <a:p>
            <a:pPr marL="0" lvl="0" indent="0" algn="just" rtl="0">
              <a:lnSpc>
                <a:spcPct val="150000"/>
              </a:lnSpc>
              <a:spcBef>
                <a:spcPts val="0"/>
              </a:spcBef>
              <a:spcAft>
                <a:spcPts val="0"/>
              </a:spcAft>
              <a:buClr>
                <a:schemeClr val="dk1"/>
              </a:buClr>
              <a:buSzPts val="2800"/>
              <a:buNone/>
            </a:pPr>
            <a:r>
              <a:rPr lang="en-US" sz="2400" dirty="0">
                <a:solidFill>
                  <a:srgbClr val="FF0000"/>
                </a:solidFill>
                <a:latin typeface="Arial" panose="020B0604020202020204" pitchFamily="34" charset="0"/>
                <a:cs typeface="Arial" panose="020B0604020202020204" pitchFamily="34" charset="0"/>
              </a:rPr>
              <a:t>Exploratory: </a:t>
            </a:r>
            <a:r>
              <a:rPr lang="en-US" sz="2400" dirty="0">
                <a:solidFill>
                  <a:schemeClr val="tx1"/>
                </a:solidFill>
                <a:latin typeface="Arial" panose="020B0604020202020204" pitchFamily="34" charset="0"/>
                <a:cs typeface="Arial" panose="020B0604020202020204" pitchFamily="34" charset="0"/>
              </a:rPr>
              <a:t>As the name suggests, researchers conduct exploratory studies to explore a group of questions. The answers and analytics may not offer a conclusion to the perceived problem. It is undertaken to handle new problem areas that haven’t been explored before. This exploratory process lays the foundation for more conclusive data collection and analysis.</a:t>
            </a:r>
          </a:p>
        </p:txBody>
      </p:sp>
    </p:spTree>
    <p:extLst>
      <p:ext uri="{BB962C8B-B14F-4D97-AF65-F5344CB8AC3E}">
        <p14:creationId xmlns:p14="http://schemas.microsoft.com/office/powerpoint/2010/main" val="238211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3"/>
          <p:cNvSpPr txBox="1">
            <a:spLocks noGrp="1"/>
          </p:cNvSpPr>
          <p:nvPr>
            <p:ph type="title"/>
          </p:nvPr>
        </p:nvSpPr>
        <p:spPr>
          <a:xfrm>
            <a:off x="0" y="0"/>
            <a:ext cx="12192000" cy="9906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1"/>
              </a:buClr>
              <a:buSzPts val="2800"/>
              <a:buFont typeface="Times New Roman"/>
              <a:buNone/>
            </a:pPr>
            <a:r>
              <a:rPr lang="en-US" sz="2800" b="1" dirty="0">
                <a:solidFill>
                  <a:schemeClr val="lt1"/>
                </a:solidFill>
                <a:latin typeface="Times New Roman"/>
                <a:ea typeface="Times New Roman"/>
                <a:cs typeface="Times New Roman"/>
                <a:sym typeface="Times New Roman"/>
              </a:rPr>
              <a:t>Purpose of Research</a:t>
            </a:r>
            <a:endParaRPr dirty="0"/>
          </a:p>
        </p:txBody>
      </p:sp>
      <p:sp>
        <p:nvSpPr>
          <p:cNvPr id="54" name="Google Shape;54;p3"/>
          <p:cNvSpPr txBox="1">
            <a:spLocks noGrp="1"/>
          </p:cNvSpPr>
          <p:nvPr>
            <p:ph type="body" idx="1"/>
          </p:nvPr>
        </p:nvSpPr>
        <p:spPr>
          <a:xfrm>
            <a:off x="304800" y="990600"/>
            <a:ext cx="11582400" cy="54864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2800"/>
              <a:buNone/>
            </a:pPr>
            <a:r>
              <a:rPr lang="en-US" sz="2400" dirty="0">
                <a:solidFill>
                  <a:schemeClr val="tx1"/>
                </a:solidFill>
                <a:latin typeface="Arial" panose="020B0604020202020204" pitchFamily="34" charset="0"/>
                <a:cs typeface="Arial" panose="020B0604020202020204" pitchFamily="34" charset="0"/>
              </a:rPr>
              <a:t>There are three main purposes:</a:t>
            </a:r>
          </a:p>
          <a:p>
            <a:pPr marL="0" lvl="0" indent="0" algn="just" rtl="0">
              <a:lnSpc>
                <a:spcPct val="150000"/>
              </a:lnSpc>
              <a:spcBef>
                <a:spcPts val="0"/>
              </a:spcBef>
              <a:spcAft>
                <a:spcPts val="0"/>
              </a:spcAft>
              <a:buClr>
                <a:schemeClr val="dk1"/>
              </a:buClr>
              <a:buSzPts val="2800"/>
              <a:buNone/>
            </a:pPr>
            <a:r>
              <a:rPr lang="en-US" sz="2400" dirty="0">
                <a:solidFill>
                  <a:srgbClr val="FF0000"/>
                </a:solidFill>
                <a:latin typeface="Arial" panose="020B0604020202020204" pitchFamily="34" charset="0"/>
                <a:cs typeface="Arial" panose="020B0604020202020204" pitchFamily="34" charset="0"/>
              </a:rPr>
              <a:t>Descriptive: </a:t>
            </a:r>
            <a:r>
              <a:rPr lang="en-US" sz="2400" dirty="0">
                <a:solidFill>
                  <a:schemeClr val="tx1"/>
                </a:solidFill>
                <a:latin typeface="Arial" panose="020B0604020202020204" pitchFamily="34" charset="0"/>
                <a:cs typeface="Arial" panose="020B0604020202020204" pitchFamily="34" charset="0"/>
              </a:rPr>
              <a:t>It focuses on expanding knowledge on current issues through a process of data collection. Descriptive research describe the behavior of a sample population. Only one variable is required to conduct the study. The three primary purposes of descriptive studies are describing, explaining, and validating the findings. For example, a study conducted to know if top-level management leaders in the 21st century possess the moral right to receive a considerable sum of money from the company profit.</a:t>
            </a:r>
          </a:p>
        </p:txBody>
      </p:sp>
    </p:spTree>
    <p:extLst>
      <p:ext uri="{BB962C8B-B14F-4D97-AF65-F5344CB8AC3E}">
        <p14:creationId xmlns:p14="http://schemas.microsoft.com/office/powerpoint/2010/main" val="1853904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3"/>
          <p:cNvSpPr txBox="1">
            <a:spLocks noGrp="1"/>
          </p:cNvSpPr>
          <p:nvPr>
            <p:ph type="title"/>
          </p:nvPr>
        </p:nvSpPr>
        <p:spPr>
          <a:xfrm>
            <a:off x="0" y="0"/>
            <a:ext cx="12192000" cy="9906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1"/>
              </a:buClr>
              <a:buSzPts val="2800"/>
              <a:buFont typeface="Times New Roman"/>
              <a:buNone/>
            </a:pPr>
            <a:r>
              <a:rPr lang="en-US" sz="2800" b="1" dirty="0">
                <a:solidFill>
                  <a:schemeClr val="lt1"/>
                </a:solidFill>
                <a:latin typeface="Times New Roman"/>
                <a:ea typeface="Times New Roman"/>
                <a:cs typeface="Times New Roman"/>
                <a:sym typeface="Times New Roman"/>
              </a:rPr>
              <a:t>Purpose of Research</a:t>
            </a:r>
            <a:endParaRPr dirty="0"/>
          </a:p>
        </p:txBody>
      </p:sp>
      <p:sp>
        <p:nvSpPr>
          <p:cNvPr id="54" name="Google Shape;54;p3"/>
          <p:cNvSpPr txBox="1">
            <a:spLocks noGrp="1"/>
          </p:cNvSpPr>
          <p:nvPr>
            <p:ph type="body" idx="1"/>
          </p:nvPr>
        </p:nvSpPr>
        <p:spPr>
          <a:xfrm>
            <a:off x="304800" y="990600"/>
            <a:ext cx="11582400" cy="54864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2800"/>
              <a:buNone/>
            </a:pPr>
            <a:r>
              <a:rPr lang="en-US" dirty="0">
                <a:solidFill>
                  <a:schemeClr val="tx1"/>
                </a:solidFill>
                <a:latin typeface="Arial" panose="020B0604020202020204" pitchFamily="34" charset="0"/>
                <a:cs typeface="Arial" panose="020B0604020202020204" pitchFamily="34" charset="0"/>
              </a:rPr>
              <a:t>There are three main purposes:</a:t>
            </a:r>
          </a:p>
          <a:p>
            <a:pPr marL="0" lvl="0" indent="0" algn="just" rtl="0">
              <a:lnSpc>
                <a:spcPct val="150000"/>
              </a:lnSpc>
              <a:spcBef>
                <a:spcPts val="0"/>
              </a:spcBef>
              <a:spcAft>
                <a:spcPts val="0"/>
              </a:spcAft>
              <a:buClr>
                <a:schemeClr val="dk1"/>
              </a:buClr>
              <a:buSzPts val="2800"/>
              <a:buNone/>
            </a:pPr>
            <a:r>
              <a:rPr lang="en-US" dirty="0">
                <a:solidFill>
                  <a:srgbClr val="FF0000"/>
                </a:solidFill>
                <a:latin typeface="Arial" panose="020B0604020202020204" pitchFamily="34" charset="0"/>
                <a:cs typeface="Arial" panose="020B0604020202020204" pitchFamily="34" charset="0"/>
              </a:rPr>
              <a:t>Explanatory: </a:t>
            </a:r>
            <a:r>
              <a:rPr lang="en-US" dirty="0">
                <a:solidFill>
                  <a:schemeClr val="tx1"/>
                </a:solidFill>
                <a:latin typeface="Arial" panose="020B0604020202020204" pitchFamily="34" charset="0"/>
                <a:cs typeface="Arial" panose="020B0604020202020204" pitchFamily="34" charset="0"/>
              </a:rPr>
              <a:t>Causal or explanatory research is conducted to understand the impact of specific changes in existing standard procedures. Running experiments is the most popular form. For example, a study that is conducted to understand the effect of rebranding on customer loyalty.</a:t>
            </a:r>
            <a:endParaRPr dirty="0">
              <a:solidFill>
                <a:srgbClr val="000000"/>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2058792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3"/>
          <p:cNvSpPr txBox="1">
            <a:spLocks noGrp="1"/>
          </p:cNvSpPr>
          <p:nvPr>
            <p:ph type="title"/>
          </p:nvPr>
        </p:nvSpPr>
        <p:spPr>
          <a:xfrm>
            <a:off x="0" y="0"/>
            <a:ext cx="12192000" cy="9906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1"/>
              </a:buClr>
              <a:buSzPts val="2800"/>
              <a:buFont typeface="Times New Roman"/>
              <a:buNone/>
            </a:pPr>
            <a:r>
              <a:rPr lang="en-US" sz="2800" b="1" dirty="0">
                <a:solidFill>
                  <a:schemeClr val="lt1"/>
                </a:solidFill>
                <a:latin typeface="Times New Roman"/>
                <a:ea typeface="Times New Roman"/>
                <a:cs typeface="Times New Roman"/>
                <a:sym typeface="Times New Roman"/>
              </a:rPr>
              <a:t>Research Methodology </a:t>
            </a:r>
            <a:endParaRPr dirty="0"/>
          </a:p>
        </p:txBody>
      </p:sp>
      <p:sp>
        <p:nvSpPr>
          <p:cNvPr id="54" name="Google Shape;54;p3"/>
          <p:cNvSpPr txBox="1">
            <a:spLocks noGrp="1"/>
          </p:cNvSpPr>
          <p:nvPr>
            <p:ph type="body" idx="1"/>
          </p:nvPr>
        </p:nvSpPr>
        <p:spPr>
          <a:xfrm>
            <a:off x="304800" y="990600"/>
            <a:ext cx="11582400" cy="54864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2800"/>
              <a:buNone/>
            </a:pPr>
            <a:r>
              <a:rPr lang="en-US" sz="2400" dirty="0">
                <a:solidFill>
                  <a:schemeClr val="tx1"/>
                </a:solidFill>
                <a:latin typeface="Arial" panose="020B0604020202020204" pitchFamily="34" charset="0"/>
                <a:cs typeface="Arial" panose="020B0604020202020204" pitchFamily="34" charset="0"/>
              </a:rPr>
              <a:t>Here is a comparative analysis for better understanding:</a:t>
            </a:r>
          </a:p>
          <a:p>
            <a:pPr marL="0" lvl="0" indent="0" algn="just" rtl="0">
              <a:lnSpc>
                <a:spcPct val="150000"/>
              </a:lnSpc>
              <a:spcBef>
                <a:spcPts val="0"/>
              </a:spcBef>
              <a:spcAft>
                <a:spcPts val="0"/>
              </a:spcAft>
              <a:buClr>
                <a:schemeClr val="dk1"/>
              </a:buClr>
              <a:buSzPts val="2800"/>
              <a:buNone/>
            </a:pPr>
            <a:endParaRPr lang="en-US" sz="1600" dirty="0">
              <a:solidFill>
                <a:schemeClr val="tx1"/>
              </a:solidFill>
              <a:latin typeface="Arial" panose="020B0604020202020204" pitchFamily="34" charset="0"/>
              <a:cs typeface="Arial" panose="020B0604020202020204" pitchFamily="34" charset="0"/>
            </a:endParaRPr>
          </a:p>
        </p:txBody>
      </p:sp>
      <p:graphicFrame>
        <p:nvGraphicFramePr>
          <p:cNvPr id="2" name="Table 1">
            <a:extLst>
              <a:ext uri="{FF2B5EF4-FFF2-40B4-BE49-F238E27FC236}">
                <a16:creationId xmlns:a16="http://schemas.microsoft.com/office/drawing/2014/main" xmlns="" id="{AE1D81E1-A464-4023-824C-5596962088B6}"/>
              </a:ext>
            </a:extLst>
          </p:cNvPr>
          <p:cNvGraphicFramePr>
            <a:graphicFrameLocks noGrp="1"/>
          </p:cNvGraphicFramePr>
          <p:nvPr>
            <p:extLst>
              <p:ext uri="{D42A27DB-BD31-4B8C-83A1-F6EECF244321}">
                <p14:modId xmlns:p14="http://schemas.microsoft.com/office/powerpoint/2010/main" val="107314312"/>
              </p:ext>
            </p:extLst>
          </p:nvPr>
        </p:nvGraphicFramePr>
        <p:xfrm>
          <a:off x="304800" y="1817766"/>
          <a:ext cx="11582400" cy="4049635"/>
        </p:xfrm>
        <a:graphic>
          <a:graphicData uri="http://schemas.openxmlformats.org/drawingml/2006/table">
            <a:tbl>
              <a:tblPr/>
              <a:tblGrid>
                <a:gridCol w="2895600">
                  <a:extLst>
                    <a:ext uri="{9D8B030D-6E8A-4147-A177-3AD203B41FA5}">
                      <a16:colId xmlns:a16="http://schemas.microsoft.com/office/drawing/2014/main" xmlns="" val="2306820401"/>
                    </a:ext>
                  </a:extLst>
                </a:gridCol>
                <a:gridCol w="2895600">
                  <a:extLst>
                    <a:ext uri="{9D8B030D-6E8A-4147-A177-3AD203B41FA5}">
                      <a16:colId xmlns:a16="http://schemas.microsoft.com/office/drawing/2014/main" xmlns="" val="2703058077"/>
                    </a:ext>
                  </a:extLst>
                </a:gridCol>
                <a:gridCol w="2895600">
                  <a:extLst>
                    <a:ext uri="{9D8B030D-6E8A-4147-A177-3AD203B41FA5}">
                      <a16:colId xmlns:a16="http://schemas.microsoft.com/office/drawing/2014/main" xmlns="" val="3850869828"/>
                    </a:ext>
                  </a:extLst>
                </a:gridCol>
                <a:gridCol w="2895600">
                  <a:extLst>
                    <a:ext uri="{9D8B030D-6E8A-4147-A177-3AD203B41FA5}">
                      <a16:colId xmlns:a16="http://schemas.microsoft.com/office/drawing/2014/main" xmlns="" val="340021361"/>
                    </a:ext>
                  </a:extLst>
                </a:gridCol>
              </a:tblGrid>
              <a:tr h="924911">
                <a:tc>
                  <a:txBody>
                    <a:bodyPr/>
                    <a:lstStyle/>
                    <a:p>
                      <a:pPr algn="l"/>
                      <a:endParaRPr lang="en-IN" sz="2400" dirty="0">
                        <a:effectLst/>
                        <a:latin typeface="Fira Sans" panose="020B0503050000020004" pitchFamily="34" charset="0"/>
                      </a:endParaRPr>
                    </a:p>
                  </a:txBody>
                  <a:tcPr marL="60960" marR="60960" marT="30480" marB="3048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en-IN" sz="2400" b="1" dirty="0">
                          <a:effectLst/>
                          <a:latin typeface="Fira Sans" panose="020B0503050000020004" pitchFamily="34" charset="0"/>
                        </a:rPr>
                        <a:t>Exploratory Research</a:t>
                      </a:r>
                      <a:endParaRPr lang="en-IN" sz="2400" dirty="0">
                        <a:effectLst/>
                        <a:latin typeface="Fira Sans" panose="020B0503050000020004" pitchFamily="34" charset="0"/>
                      </a:endParaRPr>
                    </a:p>
                  </a:txBody>
                  <a:tcPr marL="60960" marR="60960" marT="30480" marB="3048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en-IN" sz="2400" b="1" dirty="0">
                          <a:effectLst/>
                          <a:latin typeface="Fira Sans" panose="020B0503050000020004" pitchFamily="34" charset="0"/>
                        </a:rPr>
                        <a:t>Descriptive Research</a:t>
                      </a:r>
                      <a:endParaRPr lang="en-IN" sz="2400" dirty="0">
                        <a:effectLst/>
                        <a:latin typeface="Fira Sans" panose="020B0503050000020004" pitchFamily="34" charset="0"/>
                      </a:endParaRPr>
                    </a:p>
                  </a:txBody>
                  <a:tcPr marL="60960" marR="60960" marT="30480" marB="3048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en-IN" sz="2400" b="1" dirty="0">
                          <a:effectLst/>
                          <a:latin typeface="Fira Sans" panose="020B0503050000020004" pitchFamily="34" charset="0"/>
                        </a:rPr>
                        <a:t>Explanatory Research</a:t>
                      </a:r>
                      <a:endParaRPr lang="en-IN" sz="2400" dirty="0">
                        <a:effectLst/>
                        <a:latin typeface="Fira Sans" panose="020B0503050000020004" pitchFamily="34" charset="0"/>
                      </a:endParaRPr>
                    </a:p>
                  </a:txBody>
                  <a:tcPr marL="60960" marR="60960" marT="30480" marB="3048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377721313"/>
                  </a:ext>
                </a:extLst>
              </a:tr>
              <a:tr h="780579">
                <a:tc>
                  <a:txBody>
                    <a:bodyPr/>
                    <a:lstStyle/>
                    <a:p>
                      <a:pPr algn="l"/>
                      <a:r>
                        <a:rPr lang="en-IN" sz="2400" b="0">
                          <a:solidFill>
                            <a:srgbClr val="7030A0"/>
                          </a:solidFill>
                          <a:effectLst/>
                          <a:latin typeface="Fira Sans" panose="020B0503050000020004" pitchFamily="34" charset="0"/>
                        </a:rPr>
                        <a:t>Approach used</a:t>
                      </a:r>
                      <a:endParaRPr lang="en-IN" sz="2400">
                        <a:solidFill>
                          <a:srgbClr val="7030A0"/>
                        </a:solidFill>
                        <a:effectLst/>
                        <a:latin typeface="Fira Sans" panose="020B0503050000020004" pitchFamily="34" charset="0"/>
                      </a:endParaRPr>
                    </a:p>
                  </a:txBody>
                  <a:tcPr marL="60960" marR="60960" marT="30480" marB="3048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en-IN" sz="2400" b="0" dirty="0">
                          <a:solidFill>
                            <a:srgbClr val="7030A0"/>
                          </a:solidFill>
                          <a:effectLst/>
                          <a:latin typeface="Fira Sans" panose="020B0503050000020004" pitchFamily="34" charset="0"/>
                        </a:rPr>
                        <a:t>Unstructured</a:t>
                      </a:r>
                      <a:endParaRPr lang="en-IN" sz="2400" dirty="0">
                        <a:solidFill>
                          <a:srgbClr val="7030A0"/>
                        </a:solidFill>
                        <a:effectLst/>
                        <a:latin typeface="Fira Sans" panose="020B0503050000020004" pitchFamily="34" charset="0"/>
                      </a:endParaRPr>
                    </a:p>
                  </a:txBody>
                  <a:tcPr marL="60960" marR="60960" marT="30480" marB="3048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en-IN" sz="2400" b="0" dirty="0">
                          <a:solidFill>
                            <a:srgbClr val="7030A0"/>
                          </a:solidFill>
                          <a:effectLst/>
                          <a:latin typeface="Fira Sans" panose="020B0503050000020004" pitchFamily="34" charset="0"/>
                        </a:rPr>
                        <a:t>Structured</a:t>
                      </a:r>
                      <a:endParaRPr lang="en-IN" sz="2400" dirty="0">
                        <a:solidFill>
                          <a:srgbClr val="7030A0"/>
                        </a:solidFill>
                        <a:effectLst/>
                        <a:latin typeface="Fira Sans" panose="020B0503050000020004" pitchFamily="34" charset="0"/>
                      </a:endParaRPr>
                    </a:p>
                  </a:txBody>
                  <a:tcPr marL="60960" marR="60960" marT="30480" marB="3048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en-IN" sz="2400" b="0" dirty="0">
                          <a:solidFill>
                            <a:srgbClr val="7030A0"/>
                          </a:solidFill>
                          <a:effectLst/>
                          <a:latin typeface="Fira Sans" panose="020B0503050000020004" pitchFamily="34" charset="0"/>
                        </a:rPr>
                        <a:t>Highly structured</a:t>
                      </a:r>
                      <a:endParaRPr lang="en-IN" sz="2400" dirty="0">
                        <a:solidFill>
                          <a:srgbClr val="7030A0"/>
                        </a:solidFill>
                        <a:effectLst/>
                        <a:latin typeface="Fira Sans" panose="020B0503050000020004" pitchFamily="34" charset="0"/>
                      </a:endParaRPr>
                    </a:p>
                  </a:txBody>
                  <a:tcPr marL="60960" marR="60960" marT="30480" marB="3048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626700395"/>
                  </a:ext>
                </a:extLst>
              </a:tr>
              <a:tr h="924911">
                <a:tc>
                  <a:txBody>
                    <a:bodyPr/>
                    <a:lstStyle/>
                    <a:p>
                      <a:pPr algn="l"/>
                      <a:r>
                        <a:rPr lang="en-IN" sz="2400" b="0">
                          <a:effectLst/>
                          <a:latin typeface="Fira Sans" panose="020B0503050000020004" pitchFamily="34" charset="0"/>
                        </a:rPr>
                        <a:t>Conducted through</a:t>
                      </a:r>
                      <a:endParaRPr lang="en-IN" sz="2400">
                        <a:effectLst/>
                        <a:latin typeface="Fira Sans" panose="020B0503050000020004" pitchFamily="34" charset="0"/>
                      </a:endParaRPr>
                    </a:p>
                  </a:txBody>
                  <a:tcPr marL="60960" marR="60960" marT="30480" marB="3048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en-IN" sz="2400" b="0" dirty="0">
                          <a:effectLst/>
                          <a:latin typeface="Fira Sans" panose="020B0503050000020004" pitchFamily="34" charset="0"/>
                        </a:rPr>
                        <a:t>Asking questions</a:t>
                      </a:r>
                      <a:endParaRPr lang="en-IN" sz="2400" dirty="0">
                        <a:effectLst/>
                        <a:latin typeface="Fira Sans" panose="020B0503050000020004" pitchFamily="34" charset="0"/>
                      </a:endParaRPr>
                    </a:p>
                  </a:txBody>
                  <a:tcPr marL="60960" marR="60960" marT="30480" marB="3048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en-IN" sz="2400" b="0" dirty="0">
                          <a:effectLst/>
                          <a:latin typeface="Fira Sans" panose="020B0503050000020004" pitchFamily="34" charset="0"/>
                        </a:rPr>
                        <a:t>Asking questions</a:t>
                      </a:r>
                      <a:endParaRPr lang="en-IN" sz="2400" dirty="0">
                        <a:effectLst/>
                        <a:latin typeface="Fira Sans" panose="020B0503050000020004" pitchFamily="34" charset="0"/>
                      </a:endParaRPr>
                    </a:p>
                  </a:txBody>
                  <a:tcPr marL="60960" marR="60960" marT="30480" marB="3048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en-IN" sz="2400" b="0" dirty="0">
                          <a:effectLst/>
                          <a:latin typeface="Fira Sans" panose="020B0503050000020004" pitchFamily="34" charset="0"/>
                        </a:rPr>
                        <a:t>By using hypotheses.</a:t>
                      </a:r>
                      <a:endParaRPr lang="en-IN" sz="2400" dirty="0">
                        <a:effectLst/>
                        <a:latin typeface="Fira Sans" panose="020B0503050000020004" pitchFamily="34" charset="0"/>
                      </a:endParaRPr>
                    </a:p>
                  </a:txBody>
                  <a:tcPr marL="60960" marR="60960" marT="30480" marB="3048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594023422"/>
                  </a:ext>
                </a:extLst>
              </a:tr>
              <a:tr h="1419234">
                <a:tc>
                  <a:txBody>
                    <a:bodyPr/>
                    <a:lstStyle/>
                    <a:p>
                      <a:pPr algn="l"/>
                      <a:r>
                        <a:rPr lang="en-IN" sz="2400" b="0">
                          <a:solidFill>
                            <a:srgbClr val="7030A0"/>
                          </a:solidFill>
                          <a:effectLst/>
                          <a:latin typeface="Fira Sans" panose="020B0503050000020004" pitchFamily="34" charset="0"/>
                        </a:rPr>
                        <a:t>Time</a:t>
                      </a:r>
                      <a:endParaRPr lang="en-IN" sz="2400">
                        <a:solidFill>
                          <a:srgbClr val="7030A0"/>
                        </a:solidFill>
                        <a:effectLst/>
                        <a:latin typeface="Fira Sans" panose="020B0503050000020004" pitchFamily="34" charset="0"/>
                      </a:endParaRPr>
                    </a:p>
                  </a:txBody>
                  <a:tcPr marL="60960" marR="60960" marT="30480" marB="3048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en-US" sz="2400" b="0" dirty="0">
                          <a:solidFill>
                            <a:srgbClr val="7030A0"/>
                          </a:solidFill>
                          <a:effectLst/>
                          <a:latin typeface="Fira Sans" panose="020B0503050000020004" pitchFamily="34" charset="0"/>
                        </a:rPr>
                        <a:t>Early stages of decision making</a:t>
                      </a:r>
                      <a:endParaRPr lang="en-US" sz="2400" dirty="0">
                        <a:solidFill>
                          <a:srgbClr val="7030A0"/>
                        </a:solidFill>
                        <a:effectLst/>
                        <a:latin typeface="Fira Sans" panose="020B0503050000020004" pitchFamily="34" charset="0"/>
                      </a:endParaRPr>
                    </a:p>
                  </a:txBody>
                  <a:tcPr marL="60960" marR="60960" marT="30480" marB="3048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en-US" sz="2400" b="0" dirty="0">
                          <a:solidFill>
                            <a:srgbClr val="7030A0"/>
                          </a:solidFill>
                          <a:effectLst/>
                          <a:latin typeface="Fira Sans" panose="020B0503050000020004" pitchFamily="34" charset="0"/>
                        </a:rPr>
                        <a:t>Later stages of decision making</a:t>
                      </a:r>
                      <a:endParaRPr lang="en-US" sz="2400" dirty="0">
                        <a:solidFill>
                          <a:srgbClr val="7030A0"/>
                        </a:solidFill>
                        <a:effectLst/>
                        <a:latin typeface="Fira Sans" panose="020B0503050000020004" pitchFamily="34" charset="0"/>
                      </a:endParaRPr>
                    </a:p>
                  </a:txBody>
                  <a:tcPr marL="60960" marR="60960" marT="30480" marB="3048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en-US" sz="2400" b="0" dirty="0">
                          <a:solidFill>
                            <a:srgbClr val="7030A0"/>
                          </a:solidFill>
                          <a:effectLst/>
                          <a:latin typeface="Fira Sans" panose="020B0503050000020004" pitchFamily="34" charset="0"/>
                        </a:rPr>
                        <a:t>Later stages of decision making</a:t>
                      </a:r>
                      <a:endParaRPr lang="en-US" sz="2400" dirty="0">
                        <a:solidFill>
                          <a:srgbClr val="7030A0"/>
                        </a:solidFill>
                        <a:effectLst/>
                        <a:latin typeface="Fira Sans" panose="020B0503050000020004" pitchFamily="34" charset="0"/>
                      </a:endParaRPr>
                    </a:p>
                  </a:txBody>
                  <a:tcPr marL="60960" marR="60960" marT="30480" marB="3048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518689232"/>
                  </a:ext>
                </a:extLst>
              </a:tr>
            </a:tbl>
          </a:graphicData>
        </a:graphic>
      </p:graphicFrame>
    </p:spTree>
    <p:extLst>
      <p:ext uri="{BB962C8B-B14F-4D97-AF65-F5344CB8AC3E}">
        <p14:creationId xmlns:p14="http://schemas.microsoft.com/office/powerpoint/2010/main" val="1356894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3"/>
          <p:cNvSpPr txBox="1">
            <a:spLocks noGrp="1"/>
          </p:cNvSpPr>
          <p:nvPr>
            <p:ph type="title"/>
          </p:nvPr>
        </p:nvSpPr>
        <p:spPr>
          <a:xfrm>
            <a:off x="0" y="0"/>
            <a:ext cx="12192000" cy="9906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1"/>
              </a:buClr>
              <a:buSzPts val="2800"/>
              <a:buFont typeface="Times New Roman"/>
              <a:buNone/>
            </a:pPr>
            <a:r>
              <a:rPr lang="en-US" sz="2800" b="1" dirty="0">
                <a:solidFill>
                  <a:schemeClr val="lt1"/>
                </a:solidFill>
                <a:latin typeface="Times New Roman"/>
                <a:ea typeface="Times New Roman"/>
                <a:cs typeface="Times New Roman"/>
                <a:sym typeface="Times New Roman"/>
              </a:rPr>
              <a:t>Research Methodology </a:t>
            </a:r>
            <a:endParaRPr dirty="0"/>
          </a:p>
        </p:txBody>
      </p:sp>
      <p:sp>
        <p:nvSpPr>
          <p:cNvPr id="2" name="AutoShape 2" descr="what is research">
            <a:extLst>
              <a:ext uri="{FF2B5EF4-FFF2-40B4-BE49-F238E27FC236}">
                <a16:creationId xmlns:a16="http://schemas.microsoft.com/office/drawing/2014/main" xmlns="" id="{26FAD161-149F-4A2F-8C6B-F0C402B7F5C1}"/>
              </a:ext>
            </a:extLst>
          </p:cNvPr>
          <p:cNvSpPr>
            <a:spLocks noChangeAspect="1" noChangeArrowheads="1"/>
          </p:cNvSpPr>
          <p:nvPr/>
        </p:nvSpPr>
        <p:spPr bwMode="auto">
          <a:xfrm>
            <a:off x="5943600" y="1170140"/>
            <a:ext cx="2411260" cy="24112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xmlns="" id="{64E58872-2DEA-4064-84F6-73C7E6100AE3}"/>
              </a:ext>
            </a:extLst>
          </p:cNvPr>
          <p:cNvPicPr>
            <a:picLocks noChangeAspect="1"/>
          </p:cNvPicPr>
          <p:nvPr/>
        </p:nvPicPr>
        <p:blipFill>
          <a:blip r:embed="rId3"/>
          <a:stretch>
            <a:fillRect/>
          </a:stretch>
        </p:blipFill>
        <p:spPr>
          <a:xfrm>
            <a:off x="7447595" y="1379785"/>
            <a:ext cx="4542707" cy="4098429"/>
          </a:xfrm>
          <a:prstGeom prst="rect">
            <a:avLst/>
          </a:prstGeom>
        </p:spPr>
      </p:pic>
      <p:pic>
        <p:nvPicPr>
          <p:cNvPr id="2050" name="Picture 2">
            <a:extLst>
              <a:ext uri="{FF2B5EF4-FFF2-40B4-BE49-F238E27FC236}">
                <a16:creationId xmlns:a16="http://schemas.microsoft.com/office/drawing/2014/main" xmlns="" id="{4A1275BA-ABBC-4BCF-A583-8343448CA6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 y="1263172"/>
            <a:ext cx="6858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730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3"/>
          <p:cNvSpPr txBox="1">
            <a:spLocks noGrp="1"/>
          </p:cNvSpPr>
          <p:nvPr>
            <p:ph type="title"/>
          </p:nvPr>
        </p:nvSpPr>
        <p:spPr>
          <a:xfrm>
            <a:off x="0" y="0"/>
            <a:ext cx="12192000" cy="9906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1"/>
              </a:buClr>
              <a:buSzPts val="2800"/>
              <a:buFont typeface="Times New Roman"/>
              <a:buNone/>
            </a:pPr>
            <a:r>
              <a:rPr lang="en-US" sz="2800" b="1" dirty="0">
                <a:solidFill>
                  <a:schemeClr val="lt1"/>
                </a:solidFill>
                <a:latin typeface="Times New Roman"/>
                <a:ea typeface="Times New Roman"/>
                <a:cs typeface="Times New Roman"/>
                <a:sym typeface="Times New Roman"/>
              </a:rPr>
              <a:t>Types of research methods and example</a:t>
            </a:r>
            <a:endParaRPr lang="en-US" dirty="0"/>
          </a:p>
        </p:txBody>
      </p:sp>
      <p:sp>
        <p:nvSpPr>
          <p:cNvPr id="54" name="Google Shape;54;p3"/>
          <p:cNvSpPr txBox="1">
            <a:spLocks noGrp="1"/>
          </p:cNvSpPr>
          <p:nvPr>
            <p:ph type="body" idx="1"/>
          </p:nvPr>
        </p:nvSpPr>
        <p:spPr>
          <a:xfrm>
            <a:off x="304800" y="990600"/>
            <a:ext cx="11887200" cy="54864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2800"/>
              <a:buNone/>
            </a:pPr>
            <a:r>
              <a:rPr lang="en-US" sz="2400" dirty="0">
                <a:solidFill>
                  <a:schemeClr val="tx1"/>
                </a:solidFill>
                <a:latin typeface="Arial" panose="020B0604020202020204" pitchFamily="34" charset="0"/>
                <a:cs typeface="Arial" panose="020B0604020202020204" pitchFamily="34" charset="0"/>
              </a:rPr>
              <a:t>Research methods are broadly classified as Qualitative and Quantitative.</a:t>
            </a:r>
          </a:p>
          <a:p>
            <a:pPr marL="0" lvl="0" indent="0" algn="just" rtl="0">
              <a:lnSpc>
                <a:spcPct val="150000"/>
              </a:lnSpc>
              <a:spcBef>
                <a:spcPts val="0"/>
              </a:spcBef>
              <a:spcAft>
                <a:spcPts val="0"/>
              </a:spcAft>
              <a:buClr>
                <a:schemeClr val="dk1"/>
              </a:buClr>
              <a:buSzPts val="2800"/>
              <a:buNone/>
            </a:pPr>
            <a:endParaRPr lang="en-US" sz="2400" dirty="0">
              <a:solidFill>
                <a:schemeClr val="tx1"/>
              </a:solidFill>
              <a:latin typeface="Arial" panose="020B0604020202020204" pitchFamily="34" charset="0"/>
              <a:cs typeface="Arial" panose="020B0604020202020204" pitchFamily="34" charset="0"/>
            </a:endParaRPr>
          </a:p>
          <a:p>
            <a:pPr marL="0" lvl="0" indent="0" algn="just" rtl="0">
              <a:lnSpc>
                <a:spcPct val="150000"/>
              </a:lnSpc>
              <a:spcBef>
                <a:spcPts val="0"/>
              </a:spcBef>
              <a:spcAft>
                <a:spcPts val="0"/>
              </a:spcAft>
              <a:buClr>
                <a:schemeClr val="dk1"/>
              </a:buClr>
              <a:buSzPts val="2800"/>
              <a:buNone/>
            </a:pPr>
            <a:r>
              <a:rPr lang="en-US" sz="2400" dirty="0">
                <a:solidFill>
                  <a:schemeClr val="tx1"/>
                </a:solidFill>
                <a:latin typeface="Arial" panose="020B0604020202020204" pitchFamily="34" charset="0"/>
                <a:cs typeface="Arial" panose="020B0604020202020204" pitchFamily="34" charset="0"/>
              </a:rPr>
              <a:t>Both methods have distinctive properties and data collection methods.</a:t>
            </a:r>
          </a:p>
          <a:p>
            <a:pPr marL="0" lvl="0" indent="0" algn="just" rtl="0">
              <a:lnSpc>
                <a:spcPct val="150000"/>
              </a:lnSpc>
              <a:spcBef>
                <a:spcPts val="0"/>
              </a:spcBef>
              <a:spcAft>
                <a:spcPts val="0"/>
              </a:spcAft>
              <a:buClr>
                <a:schemeClr val="dk1"/>
              </a:buClr>
              <a:buSzPts val="2800"/>
              <a:buNone/>
            </a:pPr>
            <a:r>
              <a:rPr lang="en-US" sz="2400" dirty="0">
                <a:solidFill>
                  <a:srgbClr val="FF0000"/>
                </a:solidFill>
                <a:latin typeface="Arial" panose="020B0604020202020204" pitchFamily="34" charset="0"/>
                <a:cs typeface="Arial" panose="020B0604020202020204" pitchFamily="34" charset="0"/>
              </a:rPr>
              <a:t>Qualitative methods</a:t>
            </a:r>
          </a:p>
          <a:p>
            <a:pPr marL="0" lvl="0" indent="0" algn="just" rtl="0">
              <a:lnSpc>
                <a:spcPct val="150000"/>
              </a:lnSpc>
              <a:spcBef>
                <a:spcPts val="0"/>
              </a:spcBef>
              <a:spcAft>
                <a:spcPts val="0"/>
              </a:spcAft>
              <a:buClr>
                <a:schemeClr val="dk1"/>
              </a:buClr>
              <a:buSzPts val="2800"/>
              <a:buNone/>
            </a:pPr>
            <a:r>
              <a:rPr lang="en-US" sz="2400" dirty="0">
                <a:solidFill>
                  <a:schemeClr val="tx1"/>
                </a:solidFill>
                <a:latin typeface="Arial" panose="020B0604020202020204" pitchFamily="34" charset="0"/>
                <a:cs typeface="Arial" panose="020B0604020202020204" pitchFamily="34" charset="0"/>
              </a:rPr>
              <a:t>Qualitative research is a method that collects data using conversational methods, usually open-ended questions. The responses collected are essentially non-numerical. This method helps a researcher understand what participants think and why they think in a particular way.</a:t>
            </a:r>
            <a:endParaRPr sz="2400" dirty="0">
              <a:solidFill>
                <a:srgbClr val="000000"/>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797746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3"/>
          <p:cNvSpPr txBox="1">
            <a:spLocks noGrp="1"/>
          </p:cNvSpPr>
          <p:nvPr>
            <p:ph type="title"/>
          </p:nvPr>
        </p:nvSpPr>
        <p:spPr>
          <a:xfrm>
            <a:off x="0" y="0"/>
            <a:ext cx="12192000" cy="9906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1"/>
              </a:buClr>
              <a:buSzPts val="2800"/>
              <a:buFont typeface="Times New Roman"/>
              <a:buNone/>
            </a:pPr>
            <a:r>
              <a:rPr lang="en-US" sz="2800" b="1" dirty="0">
                <a:solidFill>
                  <a:schemeClr val="lt1"/>
                </a:solidFill>
                <a:latin typeface="Times New Roman"/>
                <a:ea typeface="Times New Roman"/>
                <a:cs typeface="Times New Roman"/>
                <a:sym typeface="Times New Roman"/>
              </a:rPr>
              <a:t>Types of research methods and example</a:t>
            </a:r>
            <a:endParaRPr lang="en-US" dirty="0"/>
          </a:p>
        </p:txBody>
      </p:sp>
      <p:sp>
        <p:nvSpPr>
          <p:cNvPr id="54" name="Google Shape;54;p3"/>
          <p:cNvSpPr txBox="1">
            <a:spLocks noGrp="1"/>
          </p:cNvSpPr>
          <p:nvPr>
            <p:ph type="body" idx="1"/>
          </p:nvPr>
        </p:nvSpPr>
        <p:spPr>
          <a:xfrm>
            <a:off x="304800" y="990600"/>
            <a:ext cx="11582400" cy="54864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2800"/>
              <a:buNone/>
            </a:pPr>
            <a:r>
              <a:rPr lang="en-US" sz="2400" dirty="0">
                <a:solidFill>
                  <a:srgbClr val="FF0000"/>
                </a:solidFill>
                <a:latin typeface="Arial" panose="020B0604020202020204" pitchFamily="34" charset="0"/>
                <a:cs typeface="Arial" panose="020B0604020202020204" pitchFamily="34" charset="0"/>
              </a:rPr>
              <a:t>Types of qualitative methods include:</a:t>
            </a:r>
          </a:p>
          <a:p>
            <a:pPr marL="0" lvl="0" indent="0" algn="just" rtl="0">
              <a:lnSpc>
                <a:spcPct val="150000"/>
              </a:lnSpc>
              <a:spcBef>
                <a:spcPts val="0"/>
              </a:spcBef>
              <a:spcAft>
                <a:spcPts val="0"/>
              </a:spcAft>
              <a:buClr>
                <a:schemeClr val="dk1"/>
              </a:buClr>
              <a:buSzPts val="2800"/>
              <a:buNone/>
            </a:pPr>
            <a:endParaRPr lang="en-US" sz="2400" dirty="0">
              <a:solidFill>
                <a:schemeClr val="tx1"/>
              </a:solidFill>
              <a:latin typeface="Arial" panose="020B0604020202020204" pitchFamily="34" charset="0"/>
              <a:cs typeface="Arial" panose="020B0604020202020204" pitchFamily="34" charset="0"/>
            </a:endParaRPr>
          </a:p>
          <a:p>
            <a:pPr marL="342900" lvl="0" indent="-342900" algn="just" rtl="0">
              <a:lnSpc>
                <a:spcPct val="150000"/>
              </a:lnSpc>
              <a:spcBef>
                <a:spcPts val="0"/>
              </a:spcBef>
              <a:spcAft>
                <a:spcPts val="0"/>
              </a:spcAft>
              <a:buClr>
                <a:schemeClr val="dk1"/>
              </a:buClr>
              <a:buSzPts val="2800"/>
              <a:buFont typeface="+mj-lt"/>
              <a:buAutoNum type="arabicPeriod"/>
            </a:pPr>
            <a:r>
              <a:rPr lang="en-US" sz="2400" dirty="0">
                <a:solidFill>
                  <a:schemeClr val="tx1"/>
                </a:solidFill>
                <a:latin typeface="Arial" panose="020B0604020202020204" pitchFamily="34" charset="0"/>
                <a:cs typeface="Arial" panose="020B0604020202020204" pitchFamily="34" charset="0"/>
              </a:rPr>
              <a:t>One-to-one Interview</a:t>
            </a:r>
          </a:p>
          <a:p>
            <a:pPr marL="342900" lvl="0" indent="-342900" algn="just" rtl="0">
              <a:lnSpc>
                <a:spcPct val="150000"/>
              </a:lnSpc>
              <a:spcBef>
                <a:spcPts val="0"/>
              </a:spcBef>
              <a:spcAft>
                <a:spcPts val="0"/>
              </a:spcAft>
              <a:buClr>
                <a:schemeClr val="dk1"/>
              </a:buClr>
              <a:buSzPts val="2800"/>
              <a:buFont typeface="+mj-lt"/>
              <a:buAutoNum type="arabicPeriod"/>
            </a:pPr>
            <a:r>
              <a:rPr lang="en-US" sz="2400" dirty="0">
                <a:solidFill>
                  <a:schemeClr val="tx1"/>
                </a:solidFill>
                <a:latin typeface="Arial" panose="020B0604020202020204" pitchFamily="34" charset="0"/>
                <a:cs typeface="Arial" panose="020B0604020202020204" pitchFamily="34" charset="0"/>
              </a:rPr>
              <a:t>Focus Groups</a:t>
            </a:r>
          </a:p>
          <a:p>
            <a:pPr marL="342900" lvl="0" indent="-342900" algn="just" rtl="0">
              <a:lnSpc>
                <a:spcPct val="150000"/>
              </a:lnSpc>
              <a:spcBef>
                <a:spcPts val="0"/>
              </a:spcBef>
              <a:spcAft>
                <a:spcPts val="0"/>
              </a:spcAft>
              <a:buClr>
                <a:schemeClr val="dk1"/>
              </a:buClr>
              <a:buSzPts val="2800"/>
              <a:buFont typeface="+mj-lt"/>
              <a:buAutoNum type="arabicPeriod"/>
            </a:pPr>
            <a:r>
              <a:rPr lang="en-US" sz="2400" dirty="0">
                <a:solidFill>
                  <a:schemeClr val="tx1"/>
                </a:solidFill>
                <a:latin typeface="Arial" panose="020B0604020202020204" pitchFamily="34" charset="0"/>
                <a:cs typeface="Arial" panose="020B0604020202020204" pitchFamily="34" charset="0"/>
              </a:rPr>
              <a:t>Ethnographic studies</a:t>
            </a:r>
          </a:p>
          <a:p>
            <a:pPr marL="342900" lvl="0" indent="-342900" algn="just" rtl="0">
              <a:lnSpc>
                <a:spcPct val="150000"/>
              </a:lnSpc>
              <a:spcBef>
                <a:spcPts val="0"/>
              </a:spcBef>
              <a:spcAft>
                <a:spcPts val="0"/>
              </a:spcAft>
              <a:buClr>
                <a:schemeClr val="dk1"/>
              </a:buClr>
              <a:buSzPts val="2800"/>
              <a:buFont typeface="+mj-lt"/>
              <a:buAutoNum type="arabicPeriod"/>
            </a:pPr>
            <a:r>
              <a:rPr lang="en-US" sz="2400" dirty="0">
                <a:solidFill>
                  <a:schemeClr val="tx1"/>
                </a:solidFill>
                <a:latin typeface="Arial" panose="020B0604020202020204" pitchFamily="34" charset="0"/>
                <a:cs typeface="Arial" panose="020B0604020202020204" pitchFamily="34" charset="0"/>
              </a:rPr>
              <a:t>Text Analysis</a:t>
            </a:r>
          </a:p>
          <a:p>
            <a:pPr marL="342900" lvl="0" indent="-342900" algn="just" rtl="0">
              <a:lnSpc>
                <a:spcPct val="150000"/>
              </a:lnSpc>
              <a:spcBef>
                <a:spcPts val="0"/>
              </a:spcBef>
              <a:spcAft>
                <a:spcPts val="0"/>
              </a:spcAft>
              <a:buClr>
                <a:schemeClr val="dk1"/>
              </a:buClr>
              <a:buSzPts val="2800"/>
              <a:buFont typeface="+mj-lt"/>
              <a:buAutoNum type="arabicPeriod"/>
            </a:pPr>
            <a:r>
              <a:rPr lang="en-US" sz="2400" dirty="0">
                <a:solidFill>
                  <a:schemeClr val="tx1"/>
                </a:solidFill>
                <a:latin typeface="Arial" panose="020B0604020202020204" pitchFamily="34" charset="0"/>
                <a:cs typeface="Arial" panose="020B0604020202020204" pitchFamily="34" charset="0"/>
              </a:rPr>
              <a:t>Case Study</a:t>
            </a:r>
            <a:endParaRPr sz="2400" dirty="0">
              <a:solidFill>
                <a:srgbClr val="000000"/>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55892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AFFD3A0-BAC4-4B41-8124-8A3BA0DE6864}"/>
              </a:ext>
            </a:extLst>
          </p:cNvPr>
          <p:cNvSpPr>
            <a:spLocks noGrp="1"/>
          </p:cNvSpPr>
          <p:nvPr>
            <p:ph sz="quarter" idx="10"/>
          </p:nvPr>
        </p:nvSpPr>
        <p:spPr>
          <a:xfrm>
            <a:off x="2045492" y="240426"/>
            <a:ext cx="9605963" cy="649287"/>
          </a:xfrm>
        </p:spPr>
        <p:txBody>
          <a:bodyPr/>
          <a:lstStyle/>
          <a:p>
            <a:r>
              <a:rPr lang="en-IN" dirty="0"/>
              <a:t>UNIT I MEANING OF RESEARCH PROBLEM</a:t>
            </a:r>
          </a:p>
        </p:txBody>
      </p:sp>
      <p:sp>
        <p:nvSpPr>
          <p:cNvPr id="5" name="Content Placeholder 4">
            <a:extLst>
              <a:ext uri="{FF2B5EF4-FFF2-40B4-BE49-F238E27FC236}">
                <a16:creationId xmlns:a16="http://schemas.microsoft.com/office/drawing/2014/main" xmlns="" id="{5C406730-A046-4C1B-8125-EF3BE49EEDBF}"/>
              </a:ext>
            </a:extLst>
          </p:cNvPr>
          <p:cNvSpPr txBox="1">
            <a:spLocks/>
          </p:cNvSpPr>
          <p:nvPr/>
        </p:nvSpPr>
        <p:spPr>
          <a:xfrm>
            <a:off x="833437" y="1062037"/>
            <a:ext cx="10525125" cy="473392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r>
              <a:rPr lang="en-US" sz="2000" b="1" dirty="0">
                <a:solidFill>
                  <a:srgbClr val="FF0000"/>
                </a:solidFill>
                <a:latin typeface="Arial" panose="020B0604020202020204" pitchFamily="34" charset="0"/>
                <a:cs typeface="Arial" panose="020B0604020202020204" pitchFamily="34" charset="0"/>
              </a:rPr>
              <a:t>Topics to be covered</a:t>
            </a:r>
          </a:p>
          <a:p>
            <a:pPr marL="457200" indent="-457200" algn="l">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Meaning of research problem, </a:t>
            </a:r>
          </a:p>
          <a:p>
            <a:pPr marL="457200" indent="-457200" algn="l">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Sources of research problem, </a:t>
            </a:r>
          </a:p>
          <a:p>
            <a:pPr marL="457200" indent="-457200" algn="l">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Criteria Characteristics of a good research problem, </a:t>
            </a:r>
          </a:p>
          <a:p>
            <a:pPr marL="457200" indent="-457200" algn="l">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Errors in selecting a research problem, Scope and objectives of research problem.</a:t>
            </a:r>
          </a:p>
          <a:p>
            <a:pPr marL="457200" indent="-457200" algn="l">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Approaches of investigation of solutions for research problem, data collection, analysis, interpretation, Necessary instrumentations. </a:t>
            </a:r>
            <a:endParaRPr lang="en-IN" sz="1400"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1407213"/>
      </p:ext>
    </p:extLst>
  </p:cSld>
  <p:clrMapOvr>
    <a:masterClrMapping/>
  </p:clrMapOvr>
  <mc:AlternateContent xmlns:mc="http://schemas.openxmlformats.org/markup-compatibility/2006" xmlns:p14="http://schemas.microsoft.com/office/powerpoint/2010/main">
    <mc:Choice Requires="p14">
      <p:transition spd="slow" p14:dur="2000" advTm="17683"/>
    </mc:Choice>
    <mc:Fallback xmlns="">
      <p:transition spd="slow" advTm="17683"/>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3"/>
          <p:cNvSpPr txBox="1">
            <a:spLocks noGrp="1"/>
          </p:cNvSpPr>
          <p:nvPr>
            <p:ph type="title"/>
          </p:nvPr>
        </p:nvSpPr>
        <p:spPr>
          <a:xfrm>
            <a:off x="0" y="0"/>
            <a:ext cx="12192000" cy="9906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1"/>
              </a:buClr>
              <a:buSzPts val="2800"/>
              <a:buFont typeface="Times New Roman"/>
              <a:buNone/>
            </a:pPr>
            <a:r>
              <a:rPr lang="en-US" sz="2800" b="1" dirty="0">
                <a:solidFill>
                  <a:schemeClr val="lt1"/>
                </a:solidFill>
                <a:latin typeface="Times New Roman"/>
                <a:ea typeface="Times New Roman"/>
                <a:cs typeface="Times New Roman"/>
                <a:sym typeface="Times New Roman"/>
              </a:rPr>
              <a:t>Types of research methods and example</a:t>
            </a:r>
            <a:endParaRPr lang="en-US" dirty="0"/>
          </a:p>
        </p:txBody>
      </p:sp>
      <p:sp>
        <p:nvSpPr>
          <p:cNvPr id="54" name="Google Shape;54;p3"/>
          <p:cNvSpPr txBox="1">
            <a:spLocks noGrp="1"/>
          </p:cNvSpPr>
          <p:nvPr>
            <p:ph type="body" idx="1"/>
          </p:nvPr>
        </p:nvSpPr>
        <p:spPr>
          <a:xfrm>
            <a:off x="304800" y="990600"/>
            <a:ext cx="11582400" cy="54864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2800"/>
              <a:buNone/>
            </a:pPr>
            <a:r>
              <a:rPr lang="en-US" sz="2200" dirty="0">
                <a:solidFill>
                  <a:srgbClr val="FF0000"/>
                </a:solidFill>
                <a:latin typeface="Arial" panose="020B0604020202020204" pitchFamily="34" charset="0"/>
                <a:cs typeface="Arial" panose="020B0604020202020204" pitchFamily="34" charset="0"/>
              </a:rPr>
              <a:t>Quantitative methods</a:t>
            </a:r>
          </a:p>
          <a:p>
            <a:pPr marL="0" lvl="0" indent="0" algn="just" rtl="0">
              <a:lnSpc>
                <a:spcPct val="150000"/>
              </a:lnSpc>
              <a:spcBef>
                <a:spcPts val="0"/>
              </a:spcBef>
              <a:spcAft>
                <a:spcPts val="0"/>
              </a:spcAft>
              <a:buClr>
                <a:schemeClr val="dk1"/>
              </a:buClr>
              <a:buSzPts val="2800"/>
              <a:buNone/>
            </a:pPr>
            <a:r>
              <a:rPr lang="en-US" sz="2200" dirty="0">
                <a:solidFill>
                  <a:schemeClr val="tx1"/>
                </a:solidFill>
                <a:latin typeface="Arial" panose="020B0604020202020204" pitchFamily="34" charset="0"/>
                <a:cs typeface="Arial" panose="020B0604020202020204" pitchFamily="34" charset="0"/>
              </a:rPr>
              <a:t>Quantitative methods deal with numbers and measurable forms. It uses a systematic way of investigating events or data. It answers questions to justify relationships with measurable variables to either explain, predict, or control a phenomenon.</a:t>
            </a:r>
          </a:p>
          <a:p>
            <a:pPr marL="0" lvl="0" indent="0" algn="just" rtl="0">
              <a:lnSpc>
                <a:spcPct val="150000"/>
              </a:lnSpc>
              <a:spcBef>
                <a:spcPts val="0"/>
              </a:spcBef>
              <a:spcAft>
                <a:spcPts val="0"/>
              </a:spcAft>
              <a:buClr>
                <a:schemeClr val="dk1"/>
              </a:buClr>
              <a:buSzPts val="2800"/>
              <a:buNone/>
            </a:pPr>
            <a:endParaRPr lang="en-US" sz="1600" dirty="0">
              <a:solidFill>
                <a:srgbClr val="FF0000"/>
              </a:solidFill>
              <a:latin typeface="Arial" panose="020B0604020202020204" pitchFamily="34" charset="0"/>
              <a:cs typeface="Arial" panose="020B0604020202020204" pitchFamily="34" charset="0"/>
            </a:endParaRPr>
          </a:p>
          <a:p>
            <a:pPr marL="0" lvl="0" indent="0" algn="just" rtl="0">
              <a:lnSpc>
                <a:spcPct val="150000"/>
              </a:lnSpc>
              <a:spcBef>
                <a:spcPts val="0"/>
              </a:spcBef>
              <a:spcAft>
                <a:spcPts val="0"/>
              </a:spcAft>
              <a:buClr>
                <a:schemeClr val="dk1"/>
              </a:buClr>
              <a:buSzPts val="2800"/>
              <a:buNone/>
            </a:pPr>
            <a:r>
              <a:rPr lang="en-US" sz="2200" dirty="0">
                <a:solidFill>
                  <a:srgbClr val="FF0000"/>
                </a:solidFill>
                <a:latin typeface="Arial" panose="020B0604020202020204" pitchFamily="34" charset="0"/>
                <a:cs typeface="Arial" panose="020B0604020202020204" pitchFamily="34" charset="0"/>
              </a:rPr>
              <a:t>Types of quantitative methods include:</a:t>
            </a:r>
          </a:p>
          <a:p>
            <a:pPr marL="285750" indent="-285750" algn="just">
              <a:lnSpc>
                <a:spcPct val="150000"/>
              </a:lnSpc>
              <a:spcBef>
                <a:spcPts val="0"/>
              </a:spcBef>
            </a:pPr>
            <a:r>
              <a:rPr lang="en-US" sz="2200" dirty="0">
                <a:solidFill>
                  <a:schemeClr val="tx1"/>
                </a:solidFill>
                <a:latin typeface="Arial" panose="020B0604020202020204" pitchFamily="34" charset="0"/>
                <a:cs typeface="Arial" panose="020B0604020202020204" pitchFamily="34" charset="0"/>
              </a:rPr>
              <a:t>Survey research</a:t>
            </a:r>
          </a:p>
          <a:p>
            <a:pPr marL="285750" indent="-285750" algn="just">
              <a:lnSpc>
                <a:spcPct val="150000"/>
              </a:lnSpc>
              <a:spcBef>
                <a:spcPts val="0"/>
              </a:spcBef>
            </a:pPr>
            <a:r>
              <a:rPr lang="en-US" sz="2200" dirty="0">
                <a:solidFill>
                  <a:schemeClr val="tx1"/>
                </a:solidFill>
                <a:latin typeface="Arial" panose="020B0604020202020204" pitchFamily="34" charset="0"/>
                <a:cs typeface="Arial" panose="020B0604020202020204" pitchFamily="34" charset="0"/>
              </a:rPr>
              <a:t>Descriptive research</a:t>
            </a:r>
          </a:p>
          <a:p>
            <a:pPr marL="285750" indent="-285750" algn="just">
              <a:lnSpc>
                <a:spcPct val="150000"/>
              </a:lnSpc>
              <a:spcBef>
                <a:spcPts val="0"/>
              </a:spcBef>
            </a:pPr>
            <a:r>
              <a:rPr lang="en-US" sz="2200" dirty="0">
                <a:solidFill>
                  <a:schemeClr val="tx1"/>
                </a:solidFill>
                <a:latin typeface="Arial" panose="020B0604020202020204" pitchFamily="34" charset="0"/>
                <a:cs typeface="Arial" panose="020B0604020202020204" pitchFamily="34" charset="0"/>
              </a:rPr>
              <a:t>Correlational research</a:t>
            </a:r>
          </a:p>
          <a:p>
            <a:pPr marL="0" lvl="0" indent="0" algn="just" rtl="0">
              <a:lnSpc>
                <a:spcPct val="150000"/>
              </a:lnSpc>
              <a:spcBef>
                <a:spcPts val="0"/>
              </a:spcBef>
              <a:spcAft>
                <a:spcPts val="0"/>
              </a:spcAft>
              <a:buClr>
                <a:schemeClr val="dk1"/>
              </a:buClr>
              <a:buSzPts val="2800"/>
              <a:buNone/>
            </a:pPr>
            <a:r>
              <a:rPr lang="en-US" sz="2200" dirty="0">
                <a:solidFill>
                  <a:schemeClr val="tx1"/>
                </a:solidFill>
                <a:latin typeface="Arial" panose="020B0604020202020204" pitchFamily="34" charset="0"/>
                <a:cs typeface="Arial" panose="020B0604020202020204" pitchFamily="34" charset="0"/>
              </a:rPr>
              <a:t>Remember, research is only valuable and useful when it is valid, accurate, and reliable. Incorrect results can lead to customer churn and a decrease in sales.</a:t>
            </a:r>
            <a:endParaRPr sz="2200" dirty="0">
              <a:solidFill>
                <a:srgbClr val="000000"/>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610112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3"/>
          <p:cNvSpPr txBox="1">
            <a:spLocks noGrp="1"/>
          </p:cNvSpPr>
          <p:nvPr>
            <p:ph type="title"/>
          </p:nvPr>
        </p:nvSpPr>
        <p:spPr>
          <a:xfrm>
            <a:off x="0" y="0"/>
            <a:ext cx="12192000" cy="9906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1"/>
              </a:buClr>
              <a:buSzPts val="2800"/>
              <a:buFont typeface="Times New Roman"/>
              <a:buNone/>
            </a:pPr>
            <a:r>
              <a:rPr lang="en-US" sz="2800" b="1" dirty="0">
                <a:solidFill>
                  <a:schemeClr val="lt1"/>
                </a:solidFill>
                <a:latin typeface="Times New Roman"/>
                <a:ea typeface="Times New Roman"/>
                <a:cs typeface="Times New Roman"/>
                <a:sym typeface="Times New Roman"/>
              </a:rPr>
              <a:t>Types of research methods and example</a:t>
            </a:r>
            <a:endParaRPr lang="en-US" dirty="0"/>
          </a:p>
        </p:txBody>
      </p:sp>
      <p:sp>
        <p:nvSpPr>
          <p:cNvPr id="54" name="Google Shape;54;p3"/>
          <p:cNvSpPr txBox="1">
            <a:spLocks noGrp="1"/>
          </p:cNvSpPr>
          <p:nvPr>
            <p:ph type="body" idx="1"/>
          </p:nvPr>
        </p:nvSpPr>
        <p:spPr>
          <a:xfrm>
            <a:off x="304800" y="990600"/>
            <a:ext cx="11582400" cy="54864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2800"/>
              <a:buNone/>
            </a:pPr>
            <a:r>
              <a:rPr lang="en-US" sz="2200" dirty="0">
                <a:solidFill>
                  <a:schemeClr val="tx1"/>
                </a:solidFill>
                <a:latin typeface="Arial" panose="020B0604020202020204" pitchFamily="34" charset="0"/>
                <a:cs typeface="Arial" panose="020B0604020202020204" pitchFamily="34" charset="0"/>
              </a:rPr>
              <a:t>It is essential to ensure that your data is:</a:t>
            </a:r>
          </a:p>
          <a:p>
            <a:pPr marL="0" lvl="0" indent="0" algn="just" rtl="0">
              <a:lnSpc>
                <a:spcPct val="150000"/>
              </a:lnSpc>
              <a:spcBef>
                <a:spcPts val="0"/>
              </a:spcBef>
              <a:spcAft>
                <a:spcPts val="0"/>
              </a:spcAft>
              <a:buClr>
                <a:schemeClr val="dk1"/>
              </a:buClr>
              <a:buSzPts val="2800"/>
              <a:buNone/>
            </a:pPr>
            <a:endParaRPr lang="en-US" sz="2200" dirty="0">
              <a:solidFill>
                <a:schemeClr val="tx1"/>
              </a:solidFill>
              <a:latin typeface="Arial" panose="020B0604020202020204" pitchFamily="34" charset="0"/>
              <a:cs typeface="Arial" panose="020B0604020202020204" pitchFamily="34" charset="0"/>
            </a:endParaRPr>
          </a:p>
          <a:p>
            <a:pPr marL="285750" indent="-285750" algn="just">
              <a:lnSpc>
                <a:spcPct val="150000"/>
              </a:lnSpc>
              <a:spcBef>
                <a:spcPts val="0"/>
              </a:spcBef>
            </a:pPr>
            <a:r>
              <a:rPr lang="en-US" sz="2200" dirty="0">
                <a:solidFill>
                  <a:srgbClr val="FF0000"/>
                </a:solidFill>
                <a:latin typeface="Arial" panose="020B0604020202020204" pitchFamily="34" charset="0"/>
                <a:cs typeface="Arial" panose="020B0604020202020204" pitchFamily="34" charset="0"/>
              </a:rPr>
              <a:t>Valid – </a:t>
            </a:r>
            <a:r>
              <a:rPr lang="en-US" sz="2200" dirty="0">
                <a:solidFill>
                  <a:schemeClr val="tx1"/>
                </a:solidFill>
                <a:latin typeface="Arial" panose="020B0604020202020204" pitchFamily="34" charset="0"/>
                <a:cs typeface="Arial" panose="020B0604020202020204" pitchFamily="34" charset="0"/>
              </a:rPr>
              <a:t>founded, logical, rigorous, and impartial.</a:t>
            </a:r>
          </a:p>
          <a:p>
            <a:pPr marL="285750" indent="-285750" algn="just">
              <a:lnSpc>
                <a:spcPct val="150000"/>
              </a:lnSpc>
              <a:spcBef>
                <a:spcPts val="0"/>
              </a:spcBef>
            </a:pPr>
            <a:r>
              <a:rPr lang="en-US" sz="2200" dirty="0">
                <a:solidFill>
                  <a:srgbClr val="FF0000"/>
                </a:solidFill>
                <a:latin typeface="Arial" panose="020B0604020202020204" pitchFamily="34" charset="0"/>
                <a:cs typeface="Arial" panose="020B0604020202020204" pitchFamily="34" charset="0"/>
              </a:rPr>
              <a:t>Accurate – </a:t>
            </a:r>
            <a:r>
              <a:rPr lang="en-US" sz="2200" dirty="0">
                <a:solidFill>
                  <a:schemeClr val="tx1"/>
                </a:solidFill>
                <a:latin typeface="Arial" panose="020B0604020202020204" pitchFamily="34" charset="0"/>
                <a:cs typeface="Arial" panose="020B0604020202020204" pitchFamily="34" charset="0"/>
              </a:rPr>
              <a:t>free of errors and including required details.</a:t>
            </a:r>
          </a:p>
          <a:p>
            <a:pPr marL="285750" indent="-285750" algn="just">
              <a:lnSpc>
                <a:spcPct val="150000"/>
              </a:lnSpc>
              <a:spcBef>
                <a:spcPts val="0"/>
              </a:spcBef>
            </a:pPr>
            <a:r>
              <a:rPr lang="en-US" sz="2200" dirty="0">
                <a:solidFill>
                  <a:srgbClr val="FF0000"/>
                </a:solidFill>
                <a:latin typeface="Arial" panose="020B0604020202020204" pitchFamily="34" charset="0"/>
                <a:cs typeface="Arial" panose="020B0604020202020204" pitchFamily="34" charset="0"/>
              </a:rPr>
              <a:t>Reliable – </a:t>
            </a:r>
            <a:r>
              <a:rPr lang="en-US" sz="2200" dirty="0">
                <a:solidFill>
                  <a:schemeClr val="tx1"/>
                </a:solidFill>
                <a:latin typeface="Arial" panose="020B0604020202020204" pitchFamily="34" charset="0"/>
                <a:cs typeface="Arial" panose="020B0604020202020204" pitchFamily="34" charset="0"/>
              </a:rPr>
              <a:t>other people who investigate in the same way can produce similar results.</a:t>
            </a:r>
          </a:p>
          <a:p>
            <a:pPr marL="285750" indent="-285750" algn="just">
              <a:lnSpc>
                <a:spcPct val="150000"/>
              </a:lnSpc>
              <a:spcBef>
                <a:spcPts val="0"/>
              </a:spcBef>
            </a:pPr>
            <a:r>
              <a:rPr lang="en-US" sz="2200" dirty="0">
                <a:solidFill>
                  <a:srgbClr val="FF0000"/>
                </a:solidFill>
                <a:latin typeface="Arial" panose="020B0604020202020204" pitchFamily="34" charset="0"/>
                <a:cs typeface="Arial" panose="020B0604020202020204" pitchFamily="34" charset="0"/>
              </a:rPr>
              <a:t>Timely – </a:t>
            </a:r>
            <a:r>
              <a:rPr lang="en-US" sz="2200" dirty="0">
                <a:solidFill>
                  <a:schemeClr val="tx1"/>
                </a:solidFill>
                <a:latin typeface="Arial" panose="020B0604020202020204" pitchFamily="34" charset="0"/>
                <a:cs typeface="Arial" panose="020B0604020202020204" pitchFamily="34" charset="0"/>
              </a:rPr>
              <a:t>current and collected within an appropriate time frame.</a:t>
            </a:r>
          </a:p>
          <a:p>
            <a:pPr marL="285750" indent="-285750" algn="just">
              <a:lnSpc>
                <a:spcPct val="150000"/>
              </a:lnSpc>
              <a:spcBef>
                <a:spcPts val="0"/>
              </a:spcBef>
            </a:pPr>
            <a:r>
              <a:rPr lang="en-US" sz="2200" dirty="0">
                <a:solidFill>
                  <a:srgbClr val="FF0000"/>
                </a:solidFill>
                <a:latin typeface="Arial" panose="020B0604020202020204" pitchFamily="34" charset="0"/>
                <a:cs typeface="Arial" panose="020B0604020202020204" pitchFamily="34" charset="0"/>
              </a:rPr>
              <a:t>Complete – </a:t>
            </a:r>
            <a:r>
              <a:rPr lang="en-US" sz="2200" dirty="0">
                <a:solidFill>
                  <a:schemeClr val="tx1"/>
                </a:solidFill>
                <a:latin typeface="Arial" panose="020B0604020202020204" pitchFamily="34" charset="0"/>
                <a:cs typeface="Arial" panose="020B0604020202020204" pitchFamily="34" charset="0"/>
              </a:rPr>
              <a:t>includes all the data you need to support your business decisions.</a:t>
            </a:r>
            <a:endParaRPr sz="2200" dirty="0">
              <a:solidFill>
                <a:srgbClr val="000000"/>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681385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3"/>
          <p:cNvSpPr txBox="1">
            <a:spLocks noGrp="1"/>
          </p:cNvSpPr>
          <p:nvPr>
            <p:ph type="title"/>
          </p:nvPr>
        </p:nvSpPr>
        <p:spPr>
          <a:xfrm>
            <a:off x="0" y="0"/>
            <a:ext cx="12192000" cy="9906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1"/>
              </a:buClr>
              <a:buSzPts val="2800"/>
              <a:buFont typeface="Times New Roman"/>
              <a:buNone/>
            </a:pPr>
            <a:r>
              <a:rPr lang="en-US" sz="2800" b="1" dirty="0">
                <a:solidFill>
                  <a:schemeClr val="lt1"/>
                </a:solidFill>
                <a:latin typeface="Times New Roman"/>
                <a:ea typeface="Times New Roman"/>
                <a:cs typeface="Times New Roman"/>
                <a:sym typeface="Times New Roman"/>
              </a:rPr>
              <a:t>8 Tips for conducting accurate research </a:t>
            </a:r>
            <a:endParaRPr dirty="0"/>
          </a:p>
        </p:txBody>
      </p:sp>
      <p:sp>
        <p:nvSpPr>
          <p:cNvPr id="2" name="AutoShape 2" descr="what is research">
            <a:extLst>
              <a:ext uri="{FF2B5EF4-FFF2-40B4-BE49-F238E27FC236}">
                <a16:creationId xmlns:a16="http://schemas.microsoft.com/office/drawing/2014/main" xmlns="" id="{26FAD161-149F-4A2F-8C6B-F0C402B7F5C1}"/>
              </a:ext>
            </a:extLst>
          </p:cNvPr>
          <p:cNvSpPr>
            <a:spLocks noChangeAspect="1" noChangeArrowheads="1"/>
          </p:cNvSpPr>
          <p:nvPr/>
        </p:nvSpPr>
        <p:spPr bwMode="auto">
          <a:xfrm>
            <a:off x="5943600" y="1170140"/>
            <a:ext cx="2411260" cy="24112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098" name="Picture 2" descr="What is a research - tips">
            <a:extLst>
              <a:ext uri="{FF2B5EF4-FFF2-40B4-BE49-F238E27FC236}">
                <a16:creationId xmlns:a16="http://schemas.microsoft.com/office/drawing/2014/main" xmlns="" id="{46DF2014-3E81-462C-BA40-3B6271F2F3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1678" b="13076"/>
          <a:stretch/>
        </p:blipFill>
        <p:spPr bwMode="auto">
          <a:xfrm>
            <a:off x="1503574" y="1097830"/>
            <a:ext cx="10688425" cy="528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5502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954020" y="96203"/>
            <a:ext cx="8244248" cy="702115"/>
          </a:xfrm>
          <a:prstGeom prst="rect">
            <a:avLst/>
          </a:prstGeom>
        </p:spPr>
        <p:txBody>
          <a:bodyPr spcFirstLastPara="1" vert="horz" wrap="square" lIns="0" tIns="12065" rIns="0" bIns="0" rtlCol="0" anchor="t" anchorCtr="0">
            <a:spAutoFit/>
          </a:bodyPr>
          <a:lstStyle/>
          <a:p>
            <a:pPr marL="12700">
              <a:lnSpc>
                <a:spcPct val="100000"/>
              </a:lnSpc>
              <a:spcBef>
                <a:spcPts val="95"/>
              </a:spcBef>
            </a:pPr>
            <a:r>
              <a:rPr lang="en-IN" spc="-10" dirty="0">
                <a:solidFill>
                  <a:schemeClr val="bg1"/>
                </a:solidFill>
              </a:rPr>
              <a:t>Definition of research problem </a:t>
            </a: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23</a:t>
            </a:fld>
            <a:endParaRPr sz="1000">
              <a:latin typeface="Arial" panose="020B0604020202020204"/>
              <a:cs typeface="Arial" panose="020B0604020202020204"/>
            </a:endParaRPr>
          </a:p>
        </p:txBody>
      </p:sp>
      <p:sp>
        <p:nvSpPr>
          <p:cNvPr id="4" name="object 4"/>
          <p:cNvSpPr txBox="1"/>
          <p:nvPr/>
        </p:nvSpPr>
        <p:spPr>
          <a:xfrm>
            <a:off x="739036" y="1025386"/>
            <a:ext cx="11060482" cy="5138073"/>
          </a:xfrm>
          <a:prstGeom prst="rect">
            <a:avLst/>
          </a:prstGeom>
        </p:spPr>
        <p:txBody>
          <a:bodyPr vert="horz" wrap="square" lIns="0" tIns="195580" rIns="0" bIns="0" rtlCol="0">
            <a:spAutoFit/>
          </a:bodyPr>
          <a:lstStyle/>
          <a:p>
            <a:pPr marL="12700" algn="just">
              <a:lnSpc>
                <a:spcPct val="150000"/>
              </a:lnSpc>
              <a:spcBef>
                <a:spcPts val="1540"/>
              </a:spcBef>
              <a:tabLst>
                <a:tab pos="355600" algn="l"/>
              </a:tabLst>
            </a:pPr>
            <a:r>
              <a:rPr lang="en-US" sz="2400" spc="-45" dirty="0">
                <a:latin typeface="Arial" panose="020B0604020202020204" pitchFamily="34" charset="0"/>
                <a:cs typeface="Arial" panose="020B0604020202020204" pitchFamily="34" charset="0"/>
              </a:rPr>
              <a:t>• “A problem is an interrogative sentence or statement that asks what relation exist between two or more variables. The answer to questions will provide what is having sought in the research.” </a:t>
            </a:r>
          </a:p>
          <a:p>
            <a:pPr marL="12700" algn="ctr">
              <a:lnSpc>
                <a:spcPct val="150000"/>
              </a:lnSpc>
              <a:spcBef>
                <a:spcPts val="1540"/>
              </a:spcBef>
              <a:tabLst>
                <a:tab pos="355600" algn="l"/>
              </a:tabLst>
            </a:pPr>
            <a:r>
              <a:rPr lang="en-US" sz="2400" spc="-45" dirty="0">
                <a:solidFill>
                  <a:srgbClr val="FF0000"/>
                </a:solidFill>
                <a:latin typeface="Arial" panose="020B0604020202020204" pitchFamily="34" charset="0"/>
                <a:cs typeface="Arial" panose="020B0604020202020204" pitchFamily="34" charset="0"/>
              </a:rPr>
              <a:t>-Kerlinger. </a:t>
            </a:r>
          </a:p>
          <a:p>
            <a:pPr marL="12700" algn="just">
              <a:lnSpc>
                <a:spcPct val="150000"/>
              </a:lnSpc>
              <a:spcBef>
                <a:spcPts val="1540"/>
              </a:spcBef>
              <a:tabLst>
                <a:tab pos="355600" algn="l"/>
              </a:tabLst>
            </a:pPr>
            <a:r>
              <a:rPr lang="en-US" sz="2400" spc="-45" dirty="0">
                <a:latin typeface="Arial" panose="020B0604020202020204" pitchFamily="34" charset="0"/>
                <a:cs typeface="Arial" panose="020B0604020202020204" pitchFamily="34" charset="0"/>
              </a:rPr>
              <a:t>“A situation for which we have no ready and successful response by instinct or by previous acquired habit. We must find out what to do ‘ </a:t>
            </a:r>
            <a:r>
              <a:rPr lang="en-US" sz="2400" spc="-45" dirty="0" err="1">
                <a:latin typeface="Arial" panose="020B0604020202020204" pitchFamily="34" charset="0"/>
                <a:cs typeface="Arial" panose="020B0604020202020204" pitchFamily="34" charset="0"/>
              </a:rPr>
              <a:t>i.e</a:t>
            </a:r>
            <a:r>
              <a:rPr lang="en-US" sz="2400" spc="-45" dirty="0">
                <a:latin typeface="Arial" panose="020B0604020202020204" pitchFamily="34" charset="0"/>
                <a:cs typeface="Arial" panose="020B0604020202020204" pitchFamily="34" charset="0"/>
              </a:rPr>
              <a:t> the solution can be found out only after an investigation” </a:t>
            </a:r>
          </a:p>
          <a:p>
            <a:pPr marL="12700" algn="ctr">
              <a:lnSpc>
                <a:spcPct val="150000"/>
              </a:lnSpc>
              <a:spcBef>
                <a:spcPts val="1540"/>
              </a:spcBef>
              <a:tabLst>
                <a:tab pos="355600" algn="l"/>
              </a:tabLst>
            </a:pPr>
            <a:r>
              <a:rPr lang="en-US" sz="2400" spc="-45" dirty="0">
                <a:solidFill>
                  <a:srgbClr val="FF0000"/>
                </a:solidFill>
                <a:latin typeface="Arial" panose="020B0604020202020204" pitchFamily="34" charset="0"/>
                <a:cs typeface="Arial" panose="020B0604020202020204" pitchFamily="34" charset="0"/>
              </a:rPr>
              <a:t>-</a:t>
            </a:r>
            <a:r>
              <a:rPr lang="en-US" sz="2400" spc="-45" dirty="0" err="1">
                <a:solidFill>
                  <a:srgbClr val="FF0000"/>
                </a:solidFill>
                <a:latin typeface="Arial" panose="020B0604020202020204" pitchFamily="34" charset="0"/>
                <a:cs typeface="Arial" panose="020B0604020202020204" pitchFamily="34" charset="0"/>
              </a:rPr>
              <a:t>R.S.Woodworth</a:t>
            </a:r>
            <a:r>
              <a:rPr lang="en-US" sz="2400" spc="-45" dirty="0">
                <a:solidFill>
                  <a:srgbClr val="FF0000"/>
                </a:solidFill>
                <a:latin typeface="Arial" panose="020B0604020202020204" pitchFamily="34" charset="0"/>
                <a:cs typeface="Arial" panose="020B0604020202020204" pitchFamily="34" charset="0"/>
              </a:rPr>
              <a:t>.</a:t>
            </a:r>
            <a:endParaRPr sz="2400" dirty="0">
              <a:solidFill>
                <a:srgbClr val="FF0000"/>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pPr marL="38100"/>
            <a:fld id="{81D60167-4931-47E6-BA6A-407CBD079E47}" type="slidenum">
              <a:rPr spc="-5" dirty="0"/>
              <a:pPr marL="38100"/>
              <a:t>23</a:t>
            </a:fld>
            <a:endParaRPr spc="-5" dirty="0"/>
          </a:p>
        </p:txBody>
      </p:sp>
      <p:sp>
        <p:nvSpPr>
          <p:cNvPr id="6" name="Footer Placeholder 5"/>
          <p:cNvSpPr>
            <a:spLocks noGrp="1"/>
          </p:cNvSpPr>
          <p:nvPr>
            <p:ph type="ftr" sz="quarter" idx="11"/>
          </p:nvPr>
        </p:nvSpPr>
        <p:spPr>
          <a:xfrm>
            <a:off x="2692908" y="6477000"/>
            <a:ext cx="7518400" cy="381000"/>
          </a:xfrm>
        </p:spPr>
        <p:txBody>
          <a:bodyPr/>
          <a:lstStyle/>
          <a:p>
            <a:r>
              <a:rPr dirty="0">
                <a:solidFill>
                  <a:schemeClr val="bg1">
                    <a:lumMod val="95000"/>
                  </a:schemeClr>
                </a:solidFill>
              </a:rPr>
              <a:t>SCSE (Galgotias University)</a:t>
            </a:r>
          </a:p>
        </p:txBody>
      </p:sp>
    </p:spTree>
    <p:extLst>
      <p:ext uri="{BB962C8B-B14F-4D97-AF65-F5344CB8AC3E}">
        <p14:creationId xmlns:p14="http://schemas.microsoft.com/office/powerpoint/2010/main" val="3134106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954020" y="96203"/>
            <a:ext cx="8244248" cy="702115"/>
          </a:xfrm>
          <a:prstGeom prst="rect">
            <a:avLst/>
          </a:prstGeom>
        </p:spPr>
        <p:txBody>
          <a:bodyPr spcFirstLastPara="1" vert="horz" wrap="square" lIns="0" tIns="12065" rIns="0" bIns="0" rtlCol="0" anchor="t" anchorCtr="0">
            <a:spAutoFit/>
          </a:bodyPr>
          <a:lstStyle/>
          <a:p>
            <a:pPr marL="12700">
              <a:lnSpc>
                <a:spcPct val="100000"/>
              </a:lnSpc>
              <a:spcBef>
                <a:spcPts val="95"/>
              </a:spcBef>
            </a:pPr>
            <a:r>
              <a:rPr lang="en-IN" spc="-10" dirty="0">
                <a:solidFill>
                  <a:schemeClr val="bg1"/>
                </a:solidFill>
              </a:rPr>
              <a:t>Research problem?</a:t>
            </a: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24</a:t>
            </a:fld>
            <a:endParaRPr sz="1000">
              <a:latin typeface="Arial" panose="020B0604020202020204"/>
              <a:cs typeface="Arial" panose="020B0604020202020204"/>
            </a:endParaRPr>
          </a:p>
        </p:txBody>
      </p:sp>
      <p:sp>
        <p:nvSpPr>
          <p:cNvPr id="2" name="Slide Number Placeholder 1"/>
          <p:cNvSpPr>
            <a:spLocks noGrp="1"/>
          </p:cNvSpPr>
          <p:nvPr>
            <p:ph type="sldNum" sz="quarter" idx="12"/>
          </p:nvPr>
        </p:nvSpPr>
        <p:spPr/>
        <p:txBody>
          <a:bodyPr/>
          <a:lstStyle/>
          <a:p>
            <a:pPr marL="38100"/>
            <a:fld id="{81D60167-4931-47E6-BA6A-407CBD079E47}" type="slidenum">
              <a:rPr spc="-5" dirty="0"/>
              <a:pPr marL="38100"/>
              <a:t>24</a:t>
            </a:fld>
            <a:endParaRPr spc="-5" dirty="0"/>
          </a:p>
        </p:txBody>
      </p:sp>
      <p:sp>
        <p:nvSpPr>
          <p:cNvPr id="6" name="Footer Placeholder 5"/>
          <p:cNvSpPr>
            <a:spLocks noGrp="1"/>
          </p:cNvSpPr>
          <p:nvPr>
            <p:ph type="ftr" sz="quarter" idx="11"/>
          </p:nvPr>
        </p:nvSpPr>
        <p:spPr/>
        <p:txBody>
          <a:bodyPr/>
          <a:lstStyle/>
          <a:p>
            <a:r>
              <a:t>SCSE (Galgotias University)</a:t>
            </a:r>
          </a:p>
        </p:txBody>
      </p:sp>
      <p:pic>
        <p:nvPicPr>
          <p:cNvPr id="3074" name="Picture 2">
            <a:extLst>
              <a:ext uri="{FF2B5EF4-FFF2-40B4-BE49-F238E27FC236}">
                <a16:creationId xmlns:a16="http://schemas.microsoft.com/office/drawing/2014/main" xmlns="" id="{C56EFA35-3D79-4FFA-922D-93B051303A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633" y="1123950"/>
            <a:ext cx="11020425" cy="5280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0337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954020" y="96203"/>
            <a:ext cx="8244248" cy="702115"/>
          </a:xfrm>
          <a:prstGeom prst="rect">
            <a:avLst/>
          </a:prstGeom>
        </p:spPr>
        <p:txBody>
          <a:bodyPr spcFirstLastPara="1" vert="horz" wrap="square" lIns="0" tIns="12065" rIns="0" bIns="0" rtlCol="0" anchor="t" anchorCtr="0">
            <a:spAutoFit/>
          </a:bodyPr>
          <a:lstStyle/>
          <a:p>
            <a:pPr marL="12700">
              <a:lnSpc>
                <a:spcPct val="100000"/>
              </a:lnSpc>
              <a:spcBef>
                <a:spcPts val="95"/>
              </a:spcBef>
            </a:pPr>
            <a:r>
              <a:rPr lang="en-IN" spc="-10" dirty="0">
                <a:solidFill>
                  <a:schemeClr val="bg1"/>
                </a:solidFill>
              </a:rPr>
              <a:t>Identification of research problem</a:t>
            </a: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25</a:t>
            </a:fld>
            <a:endParaRPr sz="1000">
              <a:latin typeface="Arial" panose="020B0604020202020204"/>
              <a:cs typeface="Arial" panose="020B0604020202020204"/>
            </a:endParaRPr>
          </a:p>
        </p:txBody>
      </p:sp>
      <p:sp>
        <p:nvSpPr>
          <p:cNvPr id="4" name="object 4"/>
          <p:cNvSpPr txBox="1"/>
          <p:nvPr/>
        </p:nvSpPr>
        <p:spPr>
          <a:xfrm>
            <a:off x="814193" y="1113069"/>
            <a:ext cx="5138932" cy="4560992"/>
          </a:xfrm>
          <a:prstGeom prst="rect">
            <a:avLst/>
          </a:prstGeom>
        </p:spPr>
        <p:txBody>
          <a:bodyPr vert="horz" wrap="square" lIns="0" tIns="195580" rIns="0" bIns="0" rtlCol="0">
            <a:spAutoFit/>
          </a:bodyPr>
          <a:lstStyle/>
          <a:p>
            <a:pPr marL="12700" algn="just">
              <a:lnSpc>
                <a:spcPct val="150000"/>
              </a:lnSpc>
              <a:spcBef>
                <a:spcPts val="1540"/>
              </a:spcBef>
              <a:tabLst>
                <a:tab pos="355600" algn="l"/>
              </a:tabLst>
            </a:pPr>
            <a:r>
              <a:rPr lang="en-US" sz="2400" spc="-45" dirty="0">
                <a:latin typeface="Arial" panose="020B0604020202020204" pitchFamily="34" charset="0"/>
                <a:cs typeface="Arial" panose="020B0604020202020204" pitchFamily="34" charset="0"/>
              </a:rPr>
              <a:t>Identification of research problem Identification of a research problem is the first and most important step in research process generally a broad area is selected and then a board topic is delimited or narrowed down to specific one sentence statement of the problem.</a:t>
            </a:r>
            <a:endParaRPr sz="24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pPr marL="38100"/>
            <a:fld id="{81D60167-4931-47E6-BA6A-407CBD079E47}" type="slidenum">
              <a:rPr spc="-5" dirty="0"/>
              <a:pPr marL="38100"/>
              <a:t>25</a:t>
            </a:fld>
            <a:endParaRPr spc="-5" dirty="0"/>
          </a:p>
        </p:txBody>
      </p:sp>
      <p:sp>
        <p:nvSpPr>
          <p:cNvPr id="6" name="Footer Placeholder 5"/>
          <p:cNvSpPr>
            <a:spLocks noGrp="1"/>
          </p:cNvSpPr>
          <p:nvPr>
            <p:ph type="ftr" sz="quarter" idx="11"/>
          </p:nvPr>
        </p:nvSpPr>
        <p:spPr/>
        <p:txBody>
          <a:bodyPr/>
          <a:lstStyle/>
          <a:p>
            <a:r>
              <a:t>SCSE (Galgotias University)</a:t>
            </a:r>
          </a:p>
        </p:txBody>
      </p:sp>
      <p:pic>
        <p:nvPicPr>
          <p:cNvPr id="7" name="Picture 2">
            <a:extLst>
              <a:ext uri="{FF2B5EF4-FFF2-40B4-BE49-F238E27FC236}">
                <a16:creationId xmlns:a16="http://schemas.microsoft.com/office/drawing/2014/main" xmlns="" id="{CC14BBB4-DF68-4D74-822D-4AB138874C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8877" y="1392361"/>
            <a:ext cx="5695947" cy="4073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123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954020" y="96203"/>
            <a:ext cx="8244248" cy="702115"/>
          </a:xfrm>
          <a:prstGeom prst="rect">
            <a:avLst/>
          </a:prstGeom>
        </p:spPr>
        <p:txBody>
          <a:bodyPr spcFirstLastPara="1" vert="horz" wrap="square" lIns="0" tIns="12065" rIns="0" bIns="0" rtlCol="0" anchor="t" anchorCtr="0">
            <a:spAutoFit/>
          </a:bodyPr>
          <a:lstStyle/>
          <a:p>
            <a:pPr marL="12700">
              <a:lnSpc>
                <a:spcPct val="100000"/>
              </a:lnSpc>
              <a:spcBef>
                <a:spcPts val="95"/>
              </a:spcBef>
            </a:pPr>
            <a:r>
              <a:rPr lang="en-IN" spc="-10" dirty="0">
                <a:solidFill>
                  <a:schemeClr val="bg1"/>
                </a:solidFill>
              </a:rPr>
              <a:t>Types of research Problem</a:t>
            </a: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26</a:t>
            </a:fld>
            <a:endParaRPr sz="1000">
              <a:latin typeface="Arial" panose="020B0604020202020204"/>
              <a:cs typeface="Arial" panose="020B0604020202020204"/>
            </a:endParaRPr>
          </a:p>
        </p:txBody>
      </p:sp>
      <p:sp>
        <p:nvSpPr>
          <p:cNvPr id="4" name="object 4"/>
          <p:cNvSpPr txBox="1"/>
          <p:nvPr/>
        </p:nvSpPr>
        <p:spPr>
          <a:xfrm>
            <a:off x="814193" y="1113069"/>
            <a:ext cx="11060482" cy="4218527"/>
          </a:xfrm>
          <a:prstGeom prst="rect">
            <a:avLst/>
          </a:prstGeom>
        </p:spPr>
        <p:txBody>
          <a:bodyPr vert="horz" wrap="square" lIns="0" tIns="195580" rIns="0" bIns="0" rtlCol="0">
            <a:spAutoFit/>
          </a:bodyPr>
          <a:lstStyle/>
          <a:p>
            <a:pPr marL="12700" algn="just">
              <a:lnSpc>
                <a:spcPct val="150000"/>
              </a:lnSpc>
              <a:spcBef>
                <a:spcPts val="1540"/>
              </a:spcBef>
              <a:tabLst>
                <a:tab pos="355600" algn="l"/>
              </a:tabLst>
            </a:pPr>
            <a:r>
              <a:rPr lang="en-US" sz="2000" spc="-45" dirty="0">
                <a:latin typeface="Arial" panose="020B0604020202020204" pitchFamily="34" charset="0"/>
                <a:cs typeface="Arial" panose="020B0604020202020204" pitchFamily="34" charset="0"/>
              </a:rPr>
              <a:t>There are four general conceptualizations of a research problem in the social sciences:</a:t>
            </a:r>
          </a:p>
          <a:p>
            <a:pPr marL="12700" algn="just">
              <a:lnSpc>
                <a:spcPct val="150000"/>
              </a:lnSpc>
              <a:spcBef>
                <a:spcPts val="1540"/>
              </a:spcBef>
              <a:tabLst>
                <a:tab pos="355600" algn="l"/>
              </a:tabLst>
            </a:pPr>
            <a:r>
              <a:rPr lang="en-US" sz="2000" spc="-45" dirty="0">
                <a:solidFill>
                  <a:srgbClr val="FF0000"/>
                </a:solidFill>
                <a:latin typeface="Arial" panose="020B0604020202020204" pitchFamily="34" charset="0"/>
                <a:cs typeface="Arial" panose="020B0604020202020204" pitchFamily="34" charset="0"/>
              </a:rPr>
              <a:t>1. Casuist Research Problem -- </a:t>
            </a:r>
            <a:r>
              <a:rPr lang="en-US" sz="2000" spc="-45" dirty="0">
                <a:latin typeface="Arial" panose="020B0604020202020204" pitchFamily="34" charset="0"/>
                <a:cs typeface="Arial" panose="020B0604020202020204" pitchFamily="34" charset="0"/>
              </a:rPr>
              <a:t>this type of problem relates to the determination of right and wrong in questions of conduct or conscience by analyzing moral dilemmas through the application of general rules and the careful distinction of special cases.</a:t>
            </a:r>
          </a:p>
          <a:p>
            <a:pPr marL="12700" algn="just">
              <a:lnSpc>
                <a:spcPct val="150000"/>
              </a:lnSpc>
              <a:spcBef>
                <a:spcPts val="1540"/>
              </a:spcBef>
              <a:tabLst>
                <a:tab pos="355600" algn="l"/>
              </a:tabLst>
            </a:pPr>
            <a:r>
              <a:rPr lang="en-US" sz="2000" spc="-45" dirty="0">
                <a:solidFill>
                  <a:srgbClr val="FF0000"/>
                </a:solidFill>
                <a:latin typeface="Arial" panose="020B0604020202020204" pitchFamily="34" charset="0"/>
                <a:cs typeface="Arial" panose="020B0604020202020204" pitchFamily="34" charset="0"/>
              </a:rPr>
              <a:t>2. Difference Research Problem -- </a:t>
            </a:r>
            <a:r>
              <a:rPr lang="en-US" sz="2000" spc="-45" dirty="0">
                <a:latin typeface="Arial" panose="020B0604020202020204" pitchFamily="34" charset="0"/>
                <a:cs typeface="Arial" panose="020B0604020202020204" pitchFamily="34" charset="0"/>
              </a:rPr>
              <a:t>typically asks the question, “Is there a difference between two or more groups or treatments?” This type of problem statement is used when the researcher compares or contrasts two or more phenomena. This a common approach to defining a problem in the clinical social sciences or behavioral sciences.</a:t>
            </a:r>
          </a:p>
        </p:txBody>
      </p:sp>
      <p:sp>
        <p:nvSpPr>
          <p:cNvPr id="2" name="Slide Number Placeholder 1"/>
          <p:cNvSpPr>
            <a:spLocks noGrp="1"/>
          </p:cNvSpPr>
          <p:nvPr>
            <p:ph type="sldNum" sz="quarter" idx="12"/>
          </p:nvPr>
        </p:nvSpPr>
        <p:spPr/>
        <p:txBody>
          <a:bodyPr/>
          <a:lstStyle/>
          <a:p>
            <a:pPr marL="38100"/>
            <a:fld id="{81D60167-4931-47E6-BA6A-407CBD079E47}" type="slidenum">
              <a:rPr spc="-5" dirty="0"/>
              <a:pPr marL="38100"/>
              <a:t>26</a:t>
            </a:fld>
            <a:endParaRPr spc="-5" dirty="0"/>
          </a:p>
        </p:txBody>
      </p:sp>
      <p:sp>
        <p:nvSpPr>
          <p:cNvPr id="6" name="Footer Placeholder 5"/>
          <p:cNvSpPr>
            <a:spLocks noGrp="1"/>
          </p:cNvSpPr>
          <p:nvPr>
            <p:ph type="ftr" sz="quarter" idx="11"/>
          </p:nvPr>
        </p:nvSpPr>
        <p:spPr/>
        <p:txBody>
          <a:bodyPr/>
          <a:lstStyle/>
          <a:p>
            <a:r>
              <a:rPr dirty="0">
                <a:solidFill>
                  <a:schemeClr val="bg1"/>
                </a:solidFill>
              </a:rPr>
              <a:t>SCSE (Galgotias University)</a:t>
            </a:r>
          </a:p>
        </p:txBody>
      </p:sp>
    </p:spTree>
    <p:extLst>
      <p:ext uri="{BB962C8B-B14F-4D97-AF65-F5344CB8AC3E}">
        <p14:creationId xmlns:p14="http://schemas.microsoft.com/office/powerpoint/2010/main" val="2162405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954020" y="96203"/>
            <a:ext cx="8244248" cy="702115"/>
          </a:xfrm>
          <a:prstGeom prst="rect">
            <a:avLst/>
          </a:prstGeom>
        </p:spPr>
        <p:txBody>
          <a:bodyPr spcFirstLastPara="1" vert="horz" wrap="square" lIns="0" tIns="12065" rIns="0" bIns="0" rtlCol="0" anchor="t" anchorCtr="0">
            <a:spAutoFit/>
          </a:bodyPr>
          <a:lstStyle/>
          <a:p>
            <a:pPr marL="12700">
              <a:lnSpc>
                <a:spcPct val="100000"/>
              </a:lnSpc>
              <a:spcBef>
                <a:spcPts val="95"/>
              </a:spcBef>
            </a:pPr>
            <a:r>
              <a:rPr lang="en-IN" spc="-10" dirty="0">
                <a:solidFill>
                  <a:schemeClr val="bg1"/>
                </a:solidFill>
              </a:rPr>
              <a:t>Types of research Problem</a:t>
            </a: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27</a:t>
            </a:fld>
            <a:endParaRPr sz="1000">
              <a:latin typeface="Arial" panose="020B0604020202020204"/>
              <a:cs typeface="Arial" panose="020B0604020202020204"/>
            </a:endParaRPr>
          </a:p>
        </p:txBody>
      </p:sp>
      <p:sp>
        <p:nvSpPr>
          <p:cNvPr id="4" name="object 4"/>
          <p:cNvSpPr txBox="1"/>
          <p:nvPr/>
        </p:nvSpPr>
        <p:spPr>
          <a:xfrm>
            <a:off x="814192" y="1113069"/>
            <a:ext cx="11198267" cy="4074257"/>
          </a:xfrm>
          <a:prstGeom prst="rect">
            <a:avLst/>
          </a:prstGeom>
        </p:spPr>
        <p:txBody>
          <a:bodyPr vert="horz" wrap="square" lIns="0" tIns="195580" rIns="0" bIns="0" rtlCol="0">
            <a:spAutoFit/>
          </a:bodyPr>
          <a:lstStyle/>
          <a:p>
            <a:pPr marL="12700" algn="just">
              <a:lnSpc>
                <a:spcPct val="150000"/>
              </a:lnSpc>
              <a:spcBef>
                <a:spcPts val="1540"/>
              </a:spcBef>
              <a:tabLst>
                <a:tab pos="355600" algn="l"/>
              </a:tabLst>
            </a:pPr>
            <a:r>
              <a:rPr lang="en-US" sz="2200" spc="-45" dirty="0">
                <a:latin typeface="Arial" panose="020B0604020202020204" pitchFamily="34" charset="0"/>
                <a:cs typeface="Arial" panose="020B0604020202020204" pitchFamily="34" charset="0"/>
              </a:rPr>
              <a:t>There are four general conceptualizations of a research problem in the social sciences:</a:t>
            </a:r>
          </a:p>
          <a:p>
            <a:pPr marL="12700" algn="just">
              <a:lnSpc>
                <a:spcPct val="150000"/>
              </a:lnSpc>
              <a:spcBef>
                <a:spcPts val="1540"/>
              </a:spcBef>
              <a:tabLst>
                <a:tab pos="355600" algn="l"/>
              </a:tabLst>
            </a:pPr>
            <a:r>
              <a:rPr lang="en-US" sz="2200" spc="-45" dirty="0">
                <a:solidFill>
                  <a:srgbClr val="FF0000"/>
                </a:solidFill>
                <a:latin typeface="Arial" panose="020B0604020202020204" pitchFamily="34" charset="0"/>
                <a:cs typeface="Arial" panose="020B0604020202020204" pitchFamily="34" charset="0"/>
              </a:rPr>
              <a:t>3. Descriptive Research Problem -- </a:t>
            </a:r>
            <a:r>
              <a:rPr lang="en-US" sz="2200" spc="-45" dirty="0">
                <a:latin typeface="Arial" panose="020B0604020202020204" pitchFamily="34" charset="0"/>
                <a:cs typeface="Arial" panose="020B0604020202020204" pitchFamily="34" charset="0"/>
              </a:rPr>
              <a:t>typically asks the question, "what is...?" with the underlying purpose to describe the significance of a situation, state, or existence of a specific phenomenon. This problem is often associated with revealing hidden or understudied issues.</a:t>
            </a:r>
          </a:p>
          <a:p>
            <a:pPr marL="12700" algn="just">
              <a:lnSpc>
                <a:spcPct val="150000"/>
              </a:lnSpc>
              <a:spcBef>
                <a:spcPts val="1540"/>
              </a:spcBef>
              <a:tabLst>
                <a:tab pos="355600" algn="l"/>
              </a:tabLst>
            </a:pPr>
            <a:r>
              <a:rPr lang="en-US" sz="2200" spc="-45" dirty="0">
                <a:solidFill>
                  <a:srgbClr val="FF0000"/>
                </a:solidFill>
                <a:latin typeface="Arial" panose="020B0604020202020204" pitchFamily="34" charset="0"/>
                <a:cs typeface="Arial" panose="020B0604020202020204" pitchFamily="34" charset="0"/>
              </a:rPr>
              <a:t>4. Relational Research Problem -- </a:t>
            </a:r>
            <a:r>
              <a:rPr lang="en-US" sz="2200" spc="-45" dirty="0">
                <a:latin typeface="Arial" panose="020B0604020202020204" pitchFamily="34" charset="0"/>
                <a:cs typeface="Arial" panose="020B0604020202020204" pitchFamily="34" charset="0"/>
              </a:rPr>
              <a:t>suggests a relationship of some sort between two or more variables to be investigated. The underlying purpose is to investigate specific qualities or characteristics that may be connected in some way.</a:t>
            </a:r>
          </a:p>
        </p:txBody>
      </p:sp>
      <p:sp>
        <p:nvSpPr>
          <p:cNvPr id="2" name="Slide Number Placeholder 1"/>
          <p:cNvSpPr>
            <a:spLocks noGrp="1"/>
          </p:cNvSpPr>
          <p:nvPr>
            <p:ph type="sldNum" sz="quarter" idx="12"/>
          </p:nvPr>
        </p:nvSpPr>
        <p:spPr/>
        <p:txBody>
          <a:bodyPr/>
          <a:lstStyle/>
          <a:p>
            <a:pPr marL="38100"/>
            <a:fld id="{81D60167-4931-47E6-BA6A-407CBD079E47}" type="slidenum">
              <a:rPr spc="-5" dirty="0"/>
              <a:pPr marL="38100"/>
              <a:t>27</a:t>
            </a:fld>
            <a:endParaRPr spc="-5" dirty="0"/>
          </a:p>
        </p:txBody>
      </p:sp>
      <p:sp>
        <p:nvSpPr>
          <p:cNvPr id="6" name="Footer Placeholder 5"/>
          <p:cNvSpPr>
            <a:spLocks noGrp="1"/>
          </p:cNvSpPr>
          <p:nvPr>
            <p:ph type="ftr" sz="quarter" idx="11"/>
          </p:nvPr>
        </p:nvSpPr>
        <p:spPr/>
        <p:txBody>
          <a:bodyPr/>
          <a:lstStyle/>
          <a:p>
            <a:r>
              <a:t>SCSE (Galgotias University)</a:t>
            </a:r>
          </a:p>
        </p:txBody>
      </p:sp>
    </p:spTree>
    <p:extLst>
      <p:ext uri="{BB962C8B-B14F-4D97-AF65-F5344CB8AC3E}">
        <p14:creationId xmlns:p14="http://schemas.microsoft.com/office/powerpoint/2010/main" val="37170293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1300" y="127635"/>
            <a:ext cx="9118426" cy="702115"/>
          </a:xfrm>
          <a:prstGeom prst="rect">
            <a:avLst/>
          </a:prstGeom>
        </p:spPr>
        <p:txBody>
          <a:bodyPr spcFirstLastPara="1" vert="horz" wrap="square" lIns="0" tIns="12065" rIns="0" bIns="0" rtlCol="0" anchor="t" anchorCtr="0">
            <a:spAutoFit/>
          </a:bodyPr>
          <a:lstStyle/>
          <a:p>
            <a:pPr marL="12700">
              <a:lnSpc>
                <a:spcPct val="100000"/>
              </a:lnSpc>
              <a:spcBef>
                <a:spcPts val="95"/>
              </a:spcBef>
            </a:pPr>
            <a:r>
              <a:rPr spc="-15" dirty="0">
                <a:solidFill>
                  <a:schemeClr val="bg1"/>
                </a:solidFill>
              </a:rPr>
              <a:t>Criteria </a:t>
            </a:r>
            <a:r>
              <a:rPr spc="-5" dirty="0">
                <a:solidFill>
                  <a:schemeClr val="bg1"/>
                </a:solidFill>
              </a:rPr>
              <a:t>Of a </a:t>
            </a:r>
            <a:r>
              <a:rPr spc="-10" dirty="0">
                <a:solidFill>
                  <a:schemeClr val="bg1"/>
                </a:solidFill>
              </a:rPr>
              <a:t>Good </a:t>
            </a:r>
            <a:r>
              <a:rPr spc="-20" dirty="0">
                <a:solidFill>
                  <a:schemeClr val="bg1"/>
                </a:solidFill>
              </a:rPr>
              <a:t>Research</a:t>
            </a:r>
            <a:r>
              <a:rPr spc="125" dirty="0">
                <a:solidFill>
                  <a:schemeClr val="bg1"/>
                </a:solidFill>
              </a:rPr>
              <a:t> </a:t>
            </a:r>
            <a:r>
              <a:rPr spc="-15" dirty="0">
                <a:solidFill>
                  <a:schemeClr val="bg1"/>
                </a:solidFill>
              </a:rPr>
              <a:t>Problem</a:t>
            </a:r>
          </a:p>
        </p:txBody>
      </p:sp>
      <p:sp>
        <p:nvSpPr>
          <p:cNvPr id="3" name="object 3"/>
          <p:cNvSpPr txBox="1"/>
          <p:nvPr/>
        </p:nvSpPr>
        <p:spPr>
          <a:xfrm>
            <a:off x="1651017" y="1189892"/>
            <a:ext cx="7903210" cy="3823996"/>
          </a:xfrm>
          <a:prstGeom prst="rect">
            <a:avLst/>
          </a:prstGeom>
        </p:spPr>
        <p:txBody>
          <a:bodyPr vert="horz" wrap="square" lIns="0" tIns="12700" rIns="0" bIns="0" rtlCol="0">
            <a:spAutoFit/>
          </a:bodyPr>
          <a:lstStyle/>
          <a:p>
            <a:pPr marL="355600" indent="-342900">
              <a:lnSpc>
                <a:spcPct val="150000"/>
              </a:lnSpc>
              <a:spcBef>
                <a:spcPts val="100"/>
              </a:spcBef>
              <a:buClr>
                <a:srgbClr val="6D9FAF"/>
              </a:buClr>
              <a:buSzPct val="79000"/>
              <a:buFont typeface="Wingdings" panose="05000000000000000000"/>
              <a:buChar char=""/>
              <a:tabLst>
                <a:tab pos="354965" algn="l"/>
                <a:tab pos="355600" algn="l"/>
              </a:tabLst>
            </a:pPr>
            <a:r>
              <a:rPr sz="2800" spc="-150" dirty="0">
                <a:latin typeface="Arimo"/>
                <a:cs typeface="Arimo"/>
              </a:rPr>
              <a:t>Clear </a:t>
            </a:r>
            <a:r>
              <a:rPr sz="2800" spc="-114" dirty="0">
                <a:latin typeface="Arimo"/>
                <a:cs typeface="Arimo"/>
              </a:rPr>
              <a:t>and</a:t>
            </a:r>
            <a:r>
              <a:rPr sz="2800" spc="-145" dirty="0">
                <a:latin typeface="Arimo"/>
                <a:cs typeface="Arimo"/>
              </a:rPr>
              <a:t> </a:t>
            </a:r>
            <a:r>
              <a:rPr sz="2800" spc="-120" dirty="0">
                <a:latin typeface="Arimo"/>
                <a:cs typeface="Arimo"/>
              </a:rPr>
              <a:t>Unambiguous</a:t>
            </a:r>
            <a:endParaRPr sz="3600" dirty="0">
              <a:latin typeface="Arimo"/>
              <a:cs typeface="Arimo"/>
            </a:endParaRPr>
          </a:p>
          <a:p>
            <a:pPr marL="422275" indent="-410210">
              <a:lnSpc>
                <a:spcPct val="150000"/>
              </a:lnSpc>
              <a:spcBef>
                <a:spcPts val="5"/>
              </a:spcBef>
              <a:buClr>
                <a:srgbClr val="6D9FAF"/>
              </a:buClr>
              <a:buSzPct val="79000"/>
              <a:buFont typeface="Wingdings" panose="05000000000000000000"/>
              <a:buChar char=""/>
              <a:tabLst>
                <a:tab pos="422275" algn="l"/>
                <a:tab pos="422275" algn="l"/>
              </a:tabLst>
            </a:pPr>
            <a:r>
              <a:rPr sz="2800" spc="-105" dirty="0">
                <a:latin typeface="Arimo"/>
                <a:cs typeface="Arimo"/>
              </a:rPr>
              <a:t>Empirical</a:t>
            </a:r>
            <a:endParaRPr sz="3600" dirty="0">
              <a:latin typeface="Arimo"/>
              <a:cs typeface="Arimo"/>
            </a:endParaRPr>
          </a:p>
          <a:p>
            <a:pPr marL="422275" indent="-410210">
              <a:lnSpc>
                <a:spcPct val="150000"/>
              </a:lnSpc>
              <a:buClr>
                <a:srgbClr val="6D9FAF"/>
              </a:buClr>
              <a:buSzPct val="79000"/>
              <a:buFont typeface="Wingdings" panose="05000000000000000000"/>
              <a:buChar char=""/>
              <a:tabLst>
                <a:tab pos="422275" algn="l"/>
                <a:tab pos="422275" algn="l"/>
              </a:tabLst>
            </a:pPr>
            <a:r>
              <a:rPr sz="2800" spc="-75" dirty="0">
                <a:latin typeface="Arimo"/>
                <a:cs typeface="Arimo"/>
              </a:rPr>
              <a:t>Verifiable</a:t>
            </a:r>
            <a:endParaRPr sz="3600" dirty="0">
              <a:latin typeface="Arimo"/>
              <a:cs typeface="Arimo"/>
            </a:endParaRPr>
          </a:p>
          <a:p>
            <a:pPr marL="422275" indent="-410210">
              <a:lnSpc>
                <a:spcPct val="150000"/>
              </a:lnSpc>
              <a:buClr>
                <a:srgbClr val="6D9FAF"/>
              </a:buClr>
              <a:buSzPct val="79000"/>
              <a:buFont typeface="Wingdings" panose="05000000000000000000"/>
              <a:buChar char=""/>
              <a:tabLst>
                <a:tab pos="422275" algn="l"/>
                <a:tab pos="422275" algn="l"/>
              </a:tabLst>
            </a:pPr>
            <a:r>
              <a:rPr sz="2800" spc="-70" dirty="0">
                <a:latin typeface="Arimo"/>
                <a:cs typeface="Arimo"/>
              </a:rPr>
              <a:t>Interesting</a:t>
            </a:r>
            <a:endParaRPr sz="3600" dirty="0">
              <a:latin typeface="Arimo"/>
              <a:cs typeface="Arimo"/>
            </a:endParaRPr>
          </a:p>
          <a:p>
            <a:pPr marL="422275" indent="-410210">
              <a:lnSpc>
                <a:spcPct val="150000"/>
              </a:lnSpc>
              <a:spcBef>
                <a:spcPts val="5"/>
              </a:spcBef>
              <a:buClr>
                <a:srgbClr val="6D9FAF"/>
              </a:buClr>
              <a:buSzPct val="79000"/>
              <a:buFont typeface="Wingdings" panose="05000000000000000000"/>
              <a:buChar char=""/>
              <a:tabLst>
                <a:tab pos="422275" algn="l"/>
                <a:tab pos="422275" algn="l"/>
              </a:tabLst>
            </a:pPr>
            <a:r>
              <a:rPr sz="2800" spc="-110" dirty="0">
                <a:latin typeface="Arimo"/>
                <a:cs typeface="Arimo"/>
              </a:rPr>
              <a:t>Novel </a:t>
            </a:r>
            <a:r>
              <a:rPr sz="2800" spc="-114" dirty="0">
                <a:latin typeface="Arimo"/>
                <a:cs typeface="Arimo"/>
              </a:rPr>
              <a:t>and</a:t>
            </a:r>
            <a:r>
              <a:rPr sz="2800" spc="-140" dirty="0">
                <a:latin typeface="Arimo"/>
                <a:cs typeface="Arimo"/>
              </a:rPr>
              <a:t> </a:t>
            </a:r>
            <a:r>
              <a:rPr sz="2800" spc="-90" dirty="0">
                <a:latin typeface="Arimo"/>
                <a:cs typeface="Arimo"/>
              </a:rPr>
              <a:t>Original</a:t>
            </a:r>
            <a:endParaRPr sz="3600" dirty="0">
              <a:latin typeface="Arimo"/>
              <a:cs typeface="Arimo"/>
            </a:endParaRPr>
          </a:p>
          <a:p>
            <a:pPr marL="422275" indent="-410210">
              <a:lnSpc>
                <a:spcPct val="150000"/>
              </a:lnSpc>
              <a:buClr>
                <a:srgbClr val="6D9FAF"/>
              </a:buClr>
              <a:buSzPct val="79000"/>
              <a:buFont typeface="Wingdings" panose="05000000000000000000"/>
              <a:buChar char=""/>
              <a:tabLst>
                <a:tab pos="422275" algn="l"/>
                <a:tab pos="422275" algn="l"/>
              </a:tabLst>
            </a:pPr>
            <a:r>
              <a:rPr sz="2800" spc="-65" dirty="0">
                <a:latin typeface="Arimo"/>
                <a:cs typeface="Arimo"/>
              </a:rPr>
              <a:t>Availability </a:t>
            </a:r>
            <a:r>
              <a:rPr sz="2800" spc="-5" dirty="0">
                <a:latin typeface="Arimo"/>
                <a:cs typeface="Arimo"/>
              </a:rPr>
              <a:t>of</a:t>
            </a:r>
            <a:r>
              <a:rPr sz="2800" spc="-245" dirty="0">
                <a:latin typeface="Arimo"/>
                <a:cs typeface="Arimo"/>
              </a:rPr>
              <a:t> </a:t>
            </a:r>
            <a:r>
              <a:rPr sz="2800" spc="-140" dirty="0">
                <a:latin typeface="Arimo"/>
                <a:cs typeface="Arimo"/>
              </a:rPr>
              <a:t>Guidance</a:t>
            </a:r>
            <a:endParaRPr sz="2800" dirty="0">
              <a:latin typeface="Arimo"/>
              <a:cs typeface="Arimo"/>
            </a:endParaRP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28</a:t>
            </a:fld>
            <a:endParaRPr sz="1000">
              <a:latin typeface="Arial" panose="020B0604020202020204"/>
              <a:cs typeface="Arial" panose="020B0604020202020204"/>
            </a:endParaRPr>
          </a:p>
        </p:txBody>
      </p:sp>
      <p:sp>
        <p:nvSpPr>
          <p:cNvPr id="4" name="Slide Number Placeholder 3"/>
          <p:cNvSpPr>
            <a:spLocks noGrp="1"/>
          </p:cNvSpPr>
          <p:nvPr>
            <p:ph type="sldNum" sz="quarter" idx="12"/>
          </p:nvPr>
        </p:nvSpPr>
        <p:spPr/>
        <p:txBody>
          <a:bodyPr/>
          <a:lstStyle/>
          <a:p>
            <a:pPr marL="38100"/>
            <a:fld id="{81D60167-4931-47E6-BA6A-407CBD079E47}" type="slidenum">
              <a:rPr spc="-5" dirty="0"/>
              <a:pPr marL="38100"/>
              <a:t>28</a:t>
            </a:fld>
            <a:endParaRPr spc="-5" dirty="0"/>
          </a:p>
        </p:txBody>
      </p:sp>
      <p:sp>
        <p:nvSpPr>
          <p:cNvPr id="6" name="Footer Placeholder 5"/>
          <p:cNvSpPr>
            <a:spLocks noGrp="1"/>
          </p:cNvSpPr>
          <p:nvPr>
            <p:ph type="ftr" sz="quarter" idx="11"/>
          </p:nvPr>
        </p:nvSpPr>
        <p:spPr>
          <a:xfrm>
            <a:off x="2641600" y="6539865"/>
            <a:ext cx="7518400" cy="381000"/>
          </a:xfrm>
        </p:spPr>
        <p:txBody>
          <a:bodyPr/>
          <a:lstStyle/>
          <a:p>
            <a:r>
              <a:rPr dirty="0">
                <a:solidFill>
                  <a:schemeClr val="bg1"/>
                </a:solidFill>
              </a:rPr>
              <a:t>SCSE (Galgotias University)</a:t>
            </a:r>
          </a:p>
        </p:txBody>
      </p:sp>
    </p:spTree>
    <p:extLst>
      <p:ext uri="{BB962C8B-B14F-4D97-AF65-F5344CB8AC3E}">
        <p14:creationId xmlns:p14="http://schemas.microsoft.com/office/powerpoint/2010/main" val="3559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1300" y="127635"/>
            <a:ext cx="9118426" cy="702115"/>
          </a:xfrm>
          <a:prstGeom prst="rect">
            <a:avLst/>
          </a:prstGeom>
        </p:spPr>
        <p:txBody>
          <a:bodyPr spcFirstLastPara="1" vert="horz" wrap="square" lIns="0" tIns="12065" rIns="0" bIns="0" rtlCol="0" anchor="t" anchorCtr="0">
            <a:spAutoFit/>
          </a:bodyPr>
          <a:lstStyle/>
          <a:p>
            <a:pPr marL="12700">
              <a:lnSpc>
                <a:spcPct val="100000"/>
              </a:lnSpc>
              <a:spcBef>
                <a:spcPts val="95"/>
              </a:spcBef>
            </a:pPr>
            <a:r>
              <a:rPr lang="en-IN" spc="-15" dirty="0">
                <a:solidFill>
                  <a:schemeClr val="bg1"/>
                </a:solidFill>
                <a:latin typeface="Comic Sans MS" panose="030F0702030302020204" pitchFamily="66" charset="0"/>
              </a:rPr>
              <a:t>Sources of Problems</a:t>
            </a:r>
          </a:p>
        </p:txBody>
      </p:sp>
      <p:sp>
        <p:nvSpPr>
          <p:cNvPr id="3" name="object 3"/>
          <p:cNvSpPr txBox="1"/>
          <p:nvPr/>
        </p:nvSpPr>
        <p:spPr>
          <a:xfrm>
            <a:off x="896489" y="1291534"/>
            <a:ext cx="11178601" cy="4426020"/>
          </a:xfrm>
          <a:prstGeom prst="rect">
            <a:avLst/>
          </a:prstGeom>
        </p:spPr>
        <p:txBody>
          <a:bodyPr vert="horz" wrap="square" lIns="0" tIns="12700" rIns="0" bIns="0" rtlCol="0">
            <a:spAutoFit/>
          </a:bodyPr>
          <a:lstStyle/>
          <a:p>
            <a:pPr marL="12700" algn="just">
              <a:lnSpc>
                <a:spcPct val="150000"/>
              </a:lnSpc>
              <a:spcBef>
                <a:spcPts val="100"/>
              </a:spcBef>
              <a:buClr>
                <a:srgbClr val="6D9FAF"/>
              </a:buClr>
              <a:buSzPct val="79000"/>
              <a:tabLst>
                <a:tab pos="354965" algn="l"/>
                <a:tab pos="355600" algn="l"/>
              </a:tabLst>
            </a:pPr>
            <a:r>
              <a:rPr lang="en-US" sz="2400" spc="-150" dirty="0">
                <a:latin typeface="Arial" panose="020B0604020202020204" pitchFamily="34" charset="0"/>
                <a:cs typeface="Arial" panose="020B0604020202020204" pitchFamily="34" charset="0"/>
              </a:rPr>
              <a:t>Sources of research problem</a:t>
            </a:r>
          </a:p>
          <a:p>
            <a:pPr marL="12700" algn="just">
              <a:lnSpc>
                <a:spcPct val="150000"/>
              </a:lnSpc>
              <a:spcBef>
                <a:spcPts val="100"/>
              </a:spcBef>
              <a:buClr>
                <a:srgbClr val="6D9FAF"/>
              </a:buClr>
              <a:buSzPct val="79000"/>
              <a:tabLst>
                <a:tab pos="354965" algn="l"/>
                <a:tab pos="355600" algn="l"/>
              </a:tabLst>
            </a:pPr>
            <a:r>
              <a:rPr lang="en-US" sz="2400" spc="-150" dirty="0">
                <a:solidFill>
                  <a:srgbClr val="FF0000"/>
                </a:solidFill>
                <a:latin typeface="Arial" panose="020B0604020202020204" pitchFamily="34" charset="0"/>
                <a:cs typeface="Arial" panose="020B0604020202020204" pitchFamily="34" charset="0"/>
              </a:rPr>
              <a:t>1.Person experience </a:t>
            </a:r>
          </a:p>
          <a:p>
            <a:pPr marL="12700" algn="just">
              <a:lnSpc>
                <a:spcPct val="150000"/>
              </a:lnSpc>
              <a:spcBef>
                <a:spcPts val="100"/>
              </a:spcBef>
              <a:buClr>
                <a:srgbClr val="6D9FAF"/>
              </a:buClr>
              <a:buSzPct val="79000"/>
              <a:tabLst>
                <a:tab pos="354965" algn="l"/>
                <a:tab pos="355600" algn="l"/>
              </a:tabLst>
            </a:pPr>
            <a:r>
              <a:rPr lang="en-US" sz="2400" spc="-150" dirty="0">
                <a:solidFill>
                  <a:srgbClr val="FF0000"/>
                </a:solidFill>
                <a:latin typeface="Arial" panose="020B0604020202020204" pitchFamily="34" charset="0"/>
                <a:cs typeface="Arial" panose="020B0604020202020204" pitchFamily="34" charset="0"/>
              </a:rPr>
              <a:t>• </a:t>
            </a:r>
            <a:r>
              <a:rPr lang="en-US" sz="2400" spc="-150" dirty="0">
                <a:latin typeface="Arial" panose="020B0604020202020204" pitchFamily="34" charset="0"/>
                <a:cs typeface="Arial" panose="020B0604020202020204" pitchFamily="34" charset="0"/>
              </a:rPr>
              <a:t>Day-to-day personal experience of a researcher may serve as good source of ideas to formulate a research problem. </a:t>
            </a:r>
          </a:p>
          <a:p>
            <a:pPr marL="12700" algn="just">
              <a:lnSpc>
                <a:spcPct val="150000"/>
              </a:lnSpc>
              <a:spcBef>
                <a:spcPts val="100"/>
              </a:spcBef>
              <a:buClr>
                <a:srgbClr val="6D9FAF"/>
              </a:buClr>
              <a:buSzPct val="79000"/>
              <a:tabLst>
                <a:tab pos="354965" algn="l"/>
                <a:tab pos="355600" algn="l"/>
              </a:tabLst>
            </a:pPr>
            <a:r>
              <a:rPr lang="en-US" sz="2400" spc="-150" dirty="0">
                <a:latin typeface="Arial" panose="020B0604020202020204" pitchFamily="34" charset="0"/>
                <a:cs typeface="Arial" panose="020B0604020202020204" pitchFamily="34" charset="0"/>
              </a:rPr>
              <a:t>• For example, a researcher observed domestic violence suffered by wives of alcoholic husbands. This experience may provide ideas to identify several research problems related to domestic violence against women. There may be so many such life experiences of a researcher which could be used to develop a research problem.</a:t>
            </a:r>
            <a:endParaRPr sz="2400" dirty="0">
              <a:latin typeface="Arial" panose="020B0604020202020204" pitchFamily="34" charset="0"/>
              <a:cs typeface="Arial" panose="020B0604020202020204" pitchFamily="34" charset="0"/>
            </a:endParaRP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29</a:t>
            </a:fld>
            <a:endParaRPr sz="1000">
              <a:latin typeface="Arial" panose="020B0604020202020204"/>
              <a:cs typeface="Arial" panose="020B0604020202020204"/>
            </a:endParaRPr>
          </a:p>
        </p:txBody>
      </p:sp>
      <p:sp>
        <p:nvSpPr>
          <p:cNvPr id="4" name="Slide Number Placeholder 3"/>
          <p:cNvSpPr>
            <a:spLocks noGrp="1"/>
          </p:cNvSpPr>
          <p:nvPr>
            <p:ph type="sldNum" sz="quarter" idx="12"/>
          </p:nvPr>
        </p:nvSpPr>
        <p:spPr/>
        <p:txBody>
          <a:bodyPr/>
          <a:lstStyle/>
          <a:p>
            <a:pPr marL="38100"/>
            <a:fld id="{81D60167-4931-47E6-BA6A-407CBD079E47}" type="slidenum">
              <a:rPr spc="-5" dirty="0"/>
              <a:pPr marL="38100"/>
              <a:t>29</a:t>
            </a:fld>
            <a:endParaRPr spc="-5" dirty="0"/>
          </a:p>
        </p:txBody>
      </p:sp>
      <p:sp>
        <p:nvSpPr>
          <p:cNvPr id="6" name="Footer Placeholder 5"/>
          <p:cNvSpPr>
            <a:spLocks noGrp="1"/>
          </p:cNvSpPr>
          <p:nvPr>
            <p:ph type="ftr" sz="quarter" idx="11"/>
          </p:nvPr>
        </p:nvSpPr>
        <p:spPr>
          <a:xfrm>
            <a:off x="2641600" y="6539865"/>
            <a:ext cx="7518400" cy="381000"/>
          </a:xfrm>
        </p:spPr>
        <p:txBody>
          <a:bodyPr/>
          <a:lstStyle/>
          <a:p>
            <a:r>
              <a:rPr dirty="0">
                <a:solidFill>
                  <a:schemeClr val="bg1"/>
                </a:solidFill>
              </a:rPr>
              <a:t>SCSE (Galgotias University)</a:t>
            </a:r>
          </a:p>
        </p:txBody>
      </p:sp>
    </p:spTree>
    <p:extLst>
      <p:ext uri="{BB962C8B-B14F-4D97-AF65-F5344CB8AC3E}">
        <p14:creationId xmlns:p14="http://schemas.microsoft.com/office/powerpoint/2010/main" val="1644776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3"/>
          <p:cNvSpPr txBox="1">
            <a:spLocks noGrp="1"/>
          </p:cNvSpPr>
          <p:nvPr>
            <p:ph type="title"/>
          </p:nvPr>
        </p:nvSpPr>
        <p:spPr>
          <a:xfrm>
            <a:off x="0" y="0"/>
            <a:ext cx="12192000" cy="9906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1"/>
              </a:buClr>
              <a:buSzPts val="2800"/>
              <a:buFont typeface="Times New Roman"/>
              <a:buNone/>
            </a:pPr>
            <a:r>
              <a:rPr lang="en-US" sz="2800" b="1" dirty="0">
                <a:solidFill>
                  <a:schemeClr val="lt1"/>
                </a:solidFill>
                <a:latin typeface="Times New Roman"/>
                <a:ea typeface="Times New Roman"/>
                <a:cs typeface="Times New Roman"/>
                <a:sym typeface="Times New Roman"/>
              </a:rPr>
              <a:t>Research Methodology </a:t>
            </a:r>
            <a:endParaRPr dirty="0"/>
          </a:p>
        </p:txBody>
      </p:sp>
      <p:pic>
        <p:nvPicPr>
          <p:cNvPr id="1026" name="Picture 2" descr="What is Research">
            <a:extLst>
              <a:ext uri="{FF2B5EF4-FFF2-40B4-BE49-F238E27FC236}">
                <a16:creationId xmlns:a16="http://schemas.microsoft.com/office/drawing/2014/main" xmlns="" id="{040F8C46-8D5E-40FD-9612-57F7F595BC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6860" y="1139867"/>
            <a:ext cx="10695140" cy="5285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2051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1300" y="127635"/>
            <a:ext cx="9118426" cy="702115"/>
          </a:xfrm>
          <a:prstGeom prst="rect">
            <a:avLst/>
          </a:prstGeom>
        </p:spPr>
        <p:txBody>
          <a:bodyPr spcFirstLastPara="1" vert="horz" wrap="square" lIns="0" tIns="12065" rIns="0" bIns="0" rtlCol="0" anchor="t" anchorCtr="0">
            <a:spAutoFit/>
          </a:bodyPr>
          <a:lstStyle/>
          <a:p>
            <a:pPr marL="12700">
              <a:lnSpc>
                <a:spcPct val="100000"/>
              </a:lnSpc>
              <a:spcBef>
                <a:spcPts val="95"/>
              </a:spcBef>
            </a:pPr>
            <a:r>
              <a:rPr lang="en-IN" spc="-15" dirty="0">
                <a:solidFill>
                  <a:schemeClr val="bg1"/>
                </a:solidFill>
                <a:latin typeface="Comic Sans MS" panose="030F0702030302020204" pitchFamily="66" charset="0"/>
              </a:rPr>
              <a:t>Sources of Problems</a:t>
            </a:r>
          </a:p>
        </p:txBody>
      </p:sp>
      <p:sp>
        <p:nvSpPr>
          <p:cNvPr id="3" name="object 3"/>
          <p:cNvSpPr txBox="1"/>
          <p:nvPr/>
        </p:nvSpPr>
        <p:spPr>
          <a:xfrm>
            <a:off x="721125" y="943241"/>
            <a:ext cx="11178601" cy="4966937"/>
          </a:xfrm>
          <a:prstGeom prst="rect">
            <a:avLst/>
          </a:prstGeom>
        </p:spPr>
        <p:txBody>
          <a:bodyPr vert="horz" wrap="square" lIns="0" tIns="12700" rIns="0" bIns="0" rtlCol="0">
            <a:spAutoFit/>
          </a:bodyPr>
          <a:lstStyle/>
          <a:p>
            <a:pPr marL="12700" algn="just">
              <a:lnSpc>
                <a:spcPct val="150000"/>
              </a:lnSpc>
              <a:spcBef>
                <a:spcPts val="100"/>
              </a:spcBef>
              <a:buClr>
                <a:srgbClr val="6D9FAF"/>
              </a:buClr>
              <a:buSzPct val="79000"/>
              <a:tabLst>
                <a:tab pos="354965" algn="l"/>
                <a:tab pos="355600" algn="l"/>
              </a:tabLst>
            </a:pPr>
            <a:r>
              <a:rPr lang="en-US" sz="2400" b="0" i="0" dirty="0">
                <a:solidFill>
                  <a:srgbClr val="FF0000"/>
                </a:solidFill>
                <a:effectLst/>
                <a:latin typeface="Arial" panose="020B0604020202020204" pitchFamily="34" charset="0"/>
                <a:cs typeface="Arial" panose="020B0604020202020204" pitchFamily="34" charset="0"/>
              </a:rPr>
              <a:t>•2. Practical experience:</a:t>
            </a:r>
          </a:p>
          <a:p>
            <a:pPr marL="12700" algn="just">
              <a:lnSpc>
                <a:spcPct val="150000"/>
              </a:lnSpc>
              <a:spcBef>
                <a:spcPts val="100"/>
              </a:spcBef>
              <a:buClr>
                <a:srgbClr val="6D9FAF"/>
              </a:buClr>
              <a:buSzPct val="79000"/>
              <a:tabLst>
                <a:tab pos="354965" algn="l"/>
                <a:tab pos="355600" algn="l"/>
              </a:tabLst>
            </a:pPr>
            <a:r>
              <a:rPr lang="en-US" sz="2400" b="0" i="0" dirty="0">
                <a:solidFill>
                  <a:srgbClr val="3B3835"/>
                </a:solidFill>
                <a:effectLst/>
                <a:latin typeface="Arial" panose="020B0604020202020204" pitchFamily="34" charset="0"/>
                <a:cs typeface="Arial" panose="020B0604020202020204" pitchFamily="34" charset="0"/>
              </a:rPr>
              <a:t> • Nurses get plenty of ideas to formulate research problems from their clinical experiences. Every curious nurse has several questions to be answered that are encountered during clinical experience.</a:t>
            </a:r>
          </a:p>
          <a:p>
            <a:pPr marL="12700" algn="just">
              <a:lnSpc>
                <a:spcPct val="150000"/>
              </a:lnSpc>
              <a:spcBef>
                <a:spcPts val="100"/>
              </a:spcBef>
              <a:buClr>
                <a:srgbClr val="6D9FAF"/>
              </a:buClr>
              <a:buSzPct val="79000"/>
              <a:tabLst>
                <a:tab pos="354965" algn="l"/>
                <a:tab pos="355600" algn="l"/>
              </a:tabLst>
            </a:pPr>
            <a:r>
              <a:rPr lang="en-US" sz="2400" b="0" i="0" dirty="0">
                <a:solidFill>
                  <a:srgbClr val="3B3835"/>
                </a:solidFill>
                <a:effectLst/>
                <a:latin typeface="Arial" panose="020B0604020202020204" pitchFamily="34" charset="0"/>
                <a:cs typeface="Arial" panose="020B0604020202020204" pitchFamily="34" charset="0"/>
              </a:rPr>
              <a:t> • For example, a nurse finds that unrestricted visiting hours in surgical wards reduced the analgesic demand among postoperative patients. In another instance, a nurse observed that application of ice at the site of heparin injection reduced the chances of ecchymosis. Such clinical experiences could be rich sources of ideas to identify a significant research problem.</a:t>
            </a:r>
            <a:endParaRPr sz="2400" dirty="0">
              <a:latin typeface="Arial" panose="020B0604020202020204" pitchFamily="34" charset="0"/>
              <a:cs typeface="Arial" panose="020B0604020202020204" pitchFamily="34" charset="0"/>
            </a:endParaRP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30</a:t>
            </a:fld>
            <a:endParaRPr sz="1000">
              <a:latin typeface="Arial" panose="020B0604020202020204"/>
              <a:cs typeface="Arial" panose="020B0604020202020204"/>
            </a:endParaRPr>
          </a:p>
        </p:txBody>
      </p:sp>
      <p:sp>
        <p:nvSpPr>
          <p:cNvPr id="4" name="Slide Number Placeholder 3"/>
          <p:cNvSpPr>
            <a:spLocks noGrp="1"/>
          </p:cNvSpPr>
          <p:nvPr>
            <p:ph type="sldNum" sz="quarter" idx="12"/>
          </p:nvPr>
        </p:nvSpPr>
        <p:spPr/>
        <p:txBody>
          <a:bodyPr/>
          <a:lstStyle/>
          <a:p>
            <a:pPr marL="38100"/>
            <a:fld id="{81D60167-4931-47E6-BA6A-407CBD079E47}" type="slidenum">
              <a:rPr spc="-5" dirty="0"/>
              <a:pPr marL="38100"/>
              <a:t>30</a:t>
            </a:fld>
            <a:endParaRPr spc="-5" dirty="0"/>
          </a:p>
        </p:txBody>
      </p:sp>
      <p:sp>
        <p:nvSpPr>
          <p:cNvPr id="6" name="Footer Placeholder 5"/>
          <p:cNvSpPr>
            <a:spLocks noGrp="1"/>
          </p:cNvSpPr>
          <p:nvPr>
            <p:ph type="ftr" sz="quarter" idx="11"/>
          </p:nvPr>
        </p:nvSpPr>
        <p:spPr>
          <a:xfrm>
            <a:off x="2641600" y="6539865"/>
            <a:ext cx="7518400" cy="381000"/>
          </a:xfrm>
        </p:spPr>
        <p:txBody>
          <a:bodyPr/>
          <a:lstStyle/>
          <a:p>
            <a:r>
              <a:rPr dirty="0">
                <a:solidFill>
                  <a:schemeClr val="bg1"/>
                </a:solidFill>
              </a:rPr>
              <a:t>SCSE (Galgotias University)</a:t>
            </a:r>
          </a:p>
        </p:txBody>
      </p:sp>
    </p:spTree>
    <p:extLst>
      <p:ext uri="{BB962C8B-B14F-4D97-AF65-F5344CB8AC3E}">
        <p14:creationId xmlns:p14="http://schemas.microsoft.com/office/powerpoint/2010/main" val="1379452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1300" y="127635"/>
            <a:ext cx="9118426" cy="702115"/>
          </a:xfrm>
          <a:prstGeom prst="rect">
            <a:avLst/>
          </a:prstGeom>
        </p:spPr>
        <p:txBody>
          <a:bodyPr spcFirstLastPara="1" vert="horz" wrap="square" lIns="0" tIns="12065" rIns="0" bIns="0" rtlCol="0" anchor="t" anchorCtr="0">
            <a:spAutoFit/>
          </a:bodyPr>
          <a:lstStyle/>
          <a:p>
            <a:pPr marL="12700">
              <a:lnSpc>
                <a:spcPct val="100000"/>
              </a:lnSpc>
              <a:spcBef>
                <a:spcPts val="95"/>
              </a:spcBef>
            </a:pPr>
            <a:r>
              <a:rPr lang="en-IN" spc="-15" dirty="0">
                <a:solidFill>
                  <a:schemeClr val="bg1"/>
                </a:solidFill>
                <a:latin typeface="Comic Sans MS" panose="030F0702030302020204" pitchFamily="66" charset="0"/>
              </a:rPr>
              <a:t>Sources of Problems</a:t>
            </a:r>
          </a:p>
        </p:txBody>
      </p:sp>
      <p:sp>
        <p:nvSpPr>
          <p:cNvPr id="3" name="object 3"/>
          <p:cNvSpPr txBox="1"/>
          <p:nvPr/>
        </p:nvSpPr>
        <p:spPr>
          <a:xfrm>
            <a:off x="721125" y="943241"/>
            <a:ext cx="11178601" cy="4401974"/>
          </a:xfrm>
          <a:prstGeom prst="rect">
            <a:avLst/>
          </a:prstGeom>
        </p:spPr>
        <p:txBody>
          <a:bodyPr vert="horz" wrap="square" lIns="0" tIns="12700" rIns="0" bIns="0" rtlCol="0">
            <a:spAutoFit/>
          </a:bodyPr>
          <a:lstStyle/>
          <a:p>
            <a:pPr marL="12700" algn="just">
              <a:lnSpc>
                <a:spcPct val="150000"/>
              </a:lnSpc>
              <a:spcBef>
                <a:spcPts val="100"/>
              </a:spcBef>
              <a:buClr>
                <a:srgbClr val="6D9FAF"/>
              </a:buClr>
              <a:buSzPct val="79000"/>
              <a:tabLst>
                <a:tab pos="354965" algn="l"/>
                <a:tab pos="355600" algn="l"/>
              </a:tabLst>
            </a:pPr>
            <a:r>
              <a:rPr lang="en-US" sz="2400" b="0" i="0" dirty="0">
                <a:solidFill>
                  <a:srgbClr val="FF0000"/>
                </a:solidFill>
                <a:effectLst/>
                <a:latin typeface="Arial" panose="020B0604020202020204" pitchFamily="34" charset="0"/>
                <a:cs typeface="Arial" panose="020B0604020202020204" pitchFamily="34" charset="0"/>
              </a:rPr>
              <a:t>• 3.Critical appraisal of literature: </a:t>
            </a:r>
          </a:p>
          <a:p>
            <a:pPr marL="12700" algn="just">
              <a:lnSpc>
                <a:spcPct val="150000"/>
              </a:lnSpc>
              <a:spcBef>
                <a:spcPts val="100"/>
              </a:spcBef>
              <a:buClr>
                <a:srgbClr val="6D9FAF"/>
              </a:buClr>
              <a:buSzPct val="79000"/>
              <a:tabLst>
                <a:tab pos="354965" algn="l"/>
                <a:tab pos="355600" algn="l"/>
              </a:tabLst>
            </a:pPr>
            <a:r>
              <a:rPr lang="en-US" sz="2400" b="0" i="0" dirty="0">
                <a:solidFill>
                  <a:srgbClr val="3B3835"/>
                </a:solidFill>
                <a:effectLst/>
                <a:latin typeface="Arial" panose="020B0604020202020204" pitchFamily="34" charset="0"/>
                <a:cs typeface="Arial" panose="020B0604020202020204" pitchFamily="34" charset="0"/>
              </a:rPr>
              <a:t>• When we critically study books and articles relating to the subject of our interest, including research reports, opinion articles, and summaries of clinical issues, pertinent questions may arise in our mind. These may strike reader's mind indirectly by stimulating imagination and directly by stating what additional research is needed. </a:t>
            </a:r>
          </a:p>
          <a:p>
            <a:pPr marL="12700" algn="just">
              <a:lnSpc>
                <a:spcPct val="150000"/>
              </a:lnSpc>
              <a:spcBef>
                <a:spcPts val="100"/>
              </a:spcBef>
              <a:buClr>
                <a:srgbClr val="6D9FAF"/>
              </a:buClr>
              <a:buSzPct val="79000"/>
              <a:tabLst>
                <a:tab pos="354965" algn="l"/>
                <a:tab pos="355600" algn="l"/>
              </a:tabLst>
            </a:pPr>
            <a:r>
              <a:rPr lang="en-US" sz="2400" b="0" i="0" dirty="0">
                <a:solidFill>
                  <a:srgbClr val="3B3835"/>
                </a:solidFill>
                <a:effectLst/>
                <a:latin typeface="Arial" panose="020B0604020202020204" pitchFamily="34" charset="0"/>
                <a:cs typeface="Arial" panose="020B0604020202020204" pitchFamily="34" charset="0"/>
              </a:rPr>
              <a:t>• For example, a nurse reads an article on the prevalence of the pin site infection among patients with external fixators</a:t>
            </a:r>
            <a:endParaRPr sz="2400" dirty="0">
              <a:latin typeface="Arial" panose="020B0604020202020204" pitchFamily="34" charset="0"/>
              <a:cs typeface="Arial" panose="020B0604020202020204" pitchFamily="34" charset="0"/>
            </a:endParaRP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31</a:t>
            </a:fld>
            <a:endParaRPr sz="1000">
              <a:latin typeface="Arial" panose="020B0604020202020204"/>
              <a:cs typeface="Arial" panose="020B0604020202020204"/>
            </a:endParaRPr>
          </a:p>
        </p:txBody>
      </p:sp>
      <p:sp>
        <p:nvSpPr>
          <p:cNvPr id="4" name="Slide Number Placeholder 3"/>
          <p:cNvSpPr>
            <a:spLocks noGrp="1"/>
          </p:cNvSpPr>
          <p:nvPr>
            <p:ph type="sldNum" sz="quarter" idx="12"/>
          </p:nvPr>
        </p:nvSpPr>
        <p:spPr/>
        <p:txBody>
          <a:bodyPr/>
          <a:lstStyle/>
          <a:p>
            <a:pPr marL="38100"/>
            <a:fld id="{81D60167-4931-47E6-BA6A-407CBD079E47}" type="slidenum">
              <a:rPr spc="-5" dirty="0"/>
              <a:pPr marL="38100"/>
              <a:t>31</a:t>
            </a:fld>
            <a:endParaRPr spc="-5" dirty="0"/>
          </a:p>
        </p:txBody>
      </p:sp>
      <p:sp>
        <p:nvSpPr>
          <p:cNvPr id="6" name="Footer Placeholder 5"/>
          <p:cNvSpPr>
            <a:spLocks noGrp="1"/>
          </p:cNvSpPr>
          <p:nvPr>
            <p:ph type="ftr" sz="quarter" idx="11"/>
          </p:nvPr>
        </p:nvSpPr>
        <p:spPr>
          <a:xfrm>
            <a:off x="2641600" y="6539865"/>
            <a:ext cx="7518400" cy="381000"/>
          </a:xfrm>
        </p:spPr>
        <p:txBody>
          <a:bodyPr/>
          <a:lstStyle/>
          <a:p>
            <a:r>
              <a:rPr dirty="0">
                <a:solidFill>
                  <a:schemeClr val="bg1"/>
                </a:solidFill>
              </a:rPr>
              <a:t>SCSE (Galgotias University)</a:t>
            </a:r>
          </a:p>
        </p:txBody>
      </p:sp>
    </p:spTree>
    <p:extLst>
      <p:ext uri="{BB962C8B-B14F-4D97-AF65-F5344CB8AC3E}">
        <p14:creationId xmlns:p14="http://schemas.microsoft.com/office/powerpoint/2010/main" val="37332690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1300" y="127635"/>
            <a:ext cx="9118426" cy="702115"/>
          </a:xfrm>
          <a:prstGeom prst="rect">
            <a:avLst/>
          </a:prstGeom>
        </p:spPr>
        <p:txBody>
          <a:bodyPr spcFirstLastPara="1" vert="horz" wrap="square" lIns="0" tIns="12065" rIns="0" bIns="0" rtlCol="0" anchor="t" anchorCtr="0">
            <a:spAutoFit/>
          </a:bodyPr>
          <a:lstStyle/>
          <a:p>
            <a:pPr marL="12700">
              <a:lnSpc>
                <a:spcPct val="100000"/>
              </a:lnSpc>
              <a:spcBef>
                <a:spcPts val="95"/>
              </a:spcBef>
            </a:pPr>
            <a:r>
              <a:rPr lang="en-IN" spc="-15" dirty="0">
                <a:solidFill>
                  <a:schemeClr val="bg1"/>
                </a:solidFill>
                <a:latin typeface="Comic Sans MS" panose="030F0702030302020204" pitchFamily="66" charset="0"/>
              </a:rPr>
              <a:t>Sources of Problems</a:t>
            </a:r>
          </a:p>
        </p:txBody>
      </p:sp>
      <p:sp>
        <p:nvSpPr>
          <p:cNvPr id="3" name="object 3"/>
          <p:cNvSpPr txBox="1"/>
          <p:nvPr/>
        </p:nvSpPr>
        <p:spPr>
          <a:xfrm>
            <a:off x="721125" y="943241"/>
            <a:ext cx="11178601" cy="5497146"/>
          </a:xfrm>
          <a:prstGeom prst="rect">
            <a:avLst/>
          </a:prstGeom>
        </p:spPr>
        <p:txBody>
          <a:bodyPr vert="horz" wrap="square" lIns="0" tIns="12700" rIns="0" bIns="0" rtlCol="0">
            <a:spAutoFit/>
          </a:bodyPr>
          <a:lstStyle/>
          <a:p>
            <a:pPr marL="12700" algn="just">
              <a:lnSpc>
                <a:spcPct val="150000"/>
              </a:lnSpc>
              <a:spcBef>
                <a:spcPts val="100"/>
              </a:spcBef>
              <a:buClr>
                <a:srgbClr val="6D9FAF"/>
              </a:buClr>
              <a:buSzPct val="79000"/>
              <a:tabLst>
                <a:tab pos="354965" algn="l"/>
                <a:tab pos="355600" algn="l"/>
              </a:tabLst>
            </a:pPr>
            <a:r>
              <a:rPr lang="en-US" sz="2400" b="0" i="0" dirty="0">
                <a:solidFill>
                  <a:srgbClr val="FF0000"/>
                </a:solidFill>
                <a:effectLst/>
                <a:latin typeface="Arial" panose="020B0604020202020204" pitchFamily="34" charset="0"/>
                <a:cs typeface="Arial" panose="020B0604020202020204" pitchFamily="34" charset="0"/>
              </a:rPr>
              <a:t> • 4.Previous research: </a:t>
            </a:r>
          </a:p>
          <a:p>
            <a:pPr marL="12700" algn="just">
              <a:lnSpc>
                <a:spcPct val="150000"/>
              </a:lnSpc>
              <a:spcBef>
                <a:spcPts val="100"/>
              </a:spcBef>
              <a:buClr>
                <a:srgbClr val="6D9FAF"/>
              </a:buClr>
              <a:buSzPct val="79000"/>
              <a:tabLst>
                <a:tab pos="354965" algn="l"/>
                <a:tab pos="355600" algn="l"/>
              </a:tabLst>
            </a:pPr>
            <a:r>
              <a:rPr lang="en-US" sz="2400" b="0" i="0" dirty="0">
                <a:solidFill>
                  <a:srgbClr val="3B3835"/>
                </a:solidFill>
                <a:effectLst/>
                <a:latin typeface="Arial" panose="020B0604020202020204" pitchFamily="34" charset="0"/>
                <a:cs typeface="Arial" panose="020B0604020202020204" pitchFamily="34" charset="0"/>
              </a:rPr>
              <a:t>• A body of knowledge should be developed on a sound foundation of re- search findings. Usually, at the end of a research, further research problems are suggested, based on the shortcomings of previous research, which can be investigated. In nursing profession, not much research has been yet done; therefore, this profession needs researchers who are willing to replicate or repeat other studies on different samples and settings where all the essential elements of the original study are held intact. Further refinements may be made in the experimental treatments, or more appropriate outcome measures may be identified. • </a:t>
            </a:r>
            <a:endParaRPr sz="2400" dirty="0">
              <a:latin typeface="Arial" panose="020B0604020202020204" pitchFamily="34" charset="0"/>
              <a:cs typeface="Arial" panose="020B0604020202020204" pitchFamily="34" charset="0"/>
            </a:endParaRP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32</a:t>
            </a:fld>
            <a:endParaRPr sz="1000">
              <a:latin typeface="Arial" panose="020B0604020202020204"/>
              <a:cs typeface="Arial" panose="020B0604020202020204"/>
            </a:endParaRPr>
          </a:p>
        </p:txBody>
      </p:sp>
      <p:sp>
        <p:nvSpPr>
          <p:cNvPr id="4" name="Slide Number Placeholder 3"/>
          <p:cNvSpPr>
            <a:spLocks noGrp="1"/>
          </p:cNvSpPr>
          <p:nvPr>
            <p:ph type="sldNum" sz="quarter" idx="12"/>
          </p:nvPr>
        </p:nvSpPr>
        <p:spPr/>
        <p:txBody>
          <a:bodyPr/>
          <a:lstStyle/>
          <a:p>
            <a:pPr marL="38100"/>
            <a:fld id="{81D60167-4931-47E6-BA6A-407CBD079E47}" type="slidenum">
              <a:rPr spc="-5" dirty="0"/>
              <a:pPr marL="38100"/>
              <a:t>32</a:t>
            </a:fld>
            <a:endParaRPr spc="-5" dirty="0"/>
          </a:p>
        </p:txBody>
      </p:sp>
      <p:sp>
        <p:nvSpPr>
          <p:cNvPr id="6" name="Footer Placeholder 5"/>
          <p:cNvSpPr>
            <a:spLocks noGrp="1"/>
          </p:cNvSpPr>
          <p:nvPr>
            <p:ph type="ftr" sz="quarter" idx="11"/>
          </p:nvPr>
        </p:nvSpPr>
        <p:spPr>
          <a:xfrm>
            <a:off x="2641600" y="6539865"/>
            <a:ext cx="7518400" cy="381000"/>
          </a:xfrm>
        </p:spPr>
        <p:txBody>
          <a:bodyPr/>
          <a:lstStyle/>
          <a:p>
            <a:r>
              <a:rPr dirty="0">
                <a:solidFill>
                  <a:schemeClr val="bg1"/>
                </a:solidFill>
              </a:rPr>
              <a:t>SCSE (Galgotias University)</a:t>
            </a:r>
          </a:p>
        </p:txBody>
      </p:sp>
    </p:spTree>
    <p:extLst>
      <p:ext uri="{BB962C8B-B14F-4D97-AF65-F5344CB8AC3E}">
        <p14:creationId xmlns:p14="http://schemas.microsoft.com/office/powerpoint/2010/main" val="14065215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1300" y="127635"/>
            <a:ext cx="9118426" cy="702115"/>
          </a:xfrm>
          <a:prstGeom prst="rect">
            <a:avLst/>
          </a:prstGeom>
        </p:spPr>
        <p:txBody>
          <a:bodyPr spcFirstLastPara="1" vert="horz" wrap="square" lIns="0" tIns="12065" rIns="0" bIns="0" rtlCol="0" anchor="t" anchorCtr="0">
            <a:spAutoFit/>
          </a:bodyPr>
          <a:lstStyle/>
          <a:p>
            <a:pPr marL="12700">
              <a:lnSpc>
                <a:spcPct val="100000"/>
              </a:lnSpc>
              <a:spcBef>
                <a:spcPts val="95"/>
              </a:spcBef>
            </a:pPr>
            <a:r>
              <a:rPr lang="en-IN" spc="-15" dirty="0">
                <a:solidFill>
                  <a:schemeClr val="bg1"/>
                </a:solidFill>
                <a:latin typeface="Comic Sans MS" panose="030F0702030302020204" pitchFamily="66" charset="0"/>
              </a:rPr>
              <a:t>Sources of Problems</a:t>
            </a:r>
          </a:p>
        </p:txBody>
      </p:sp>
      <p:sp>
        <p:nvSpPr>
          <p:cNvPr id="3" name="object 3"/>
          <p:cNvSpPr txBox="1"/>
          <p:nvPr/>
        </p:nvSpPr>
        <p:spPr>
          <a:xfrm>
            <a:off x="721125" y="943241"/>
            <a:ext cx="11178601" cy="3843168"/>
          </a:xfrm>
          <a:prstGeom prst="rect">
            <a:avLst/>
          </a:prstGeom>
        </p:spPr>
        <p:txBody>
          <a:bodyPr vert="horz" wrap="square" lIns="0" tIns="12700" rIns="0" bIns="0" rtlCol="0">
            <a:spAutoFit/>
          </a:bodyPr>
          <a:lstStyle/>
          <a:p>
            <a:pPr marL="12700" algn="just">
              <a:lnSpc>
                <a:spcPct val="150000"/>
              </a:lnSpc>
              <a:spcBef>
                <a:spcPts val="100"/>
              </a:spcBef>
              <a:buClr>
                <a:srgbClr val="6D9FAF"/>
              </a:buClr>
              <a:buSzPct val="79000"/>
              <a:tabLst>
                <a:tab pos="354965" algn="l"/>
                <a:tab pos="355600" algn="l"/>
              </a:tabLst>
            </a:pPr>
            <a:r>
              <a:rPr lang="en-US" sz="2400" b="0" i="0" dirty="0">
                <a:solidFill>
                  <a:srgbClr val="FF0000"/>
                </a:solidFill>
                <a:effectLst/>
                <a:latin typeface="Arial" panose="020B0604020202020204" pitchFamily="34" charset="0"/>
                <a:cs typeface="Arial" panose="020B0604020202020204" pitchFamily="34" charset="0"/>
              </a:rPr>
              <a:t>5.Existing theories: </a:t>
            </a:r>
          </a:p>
          <a:p>
            <a:pPr marL="12700" algn="just">
              <a:lnSpc>
                <a:spcPct val="150000"/>
              </a:lnSpc>
              <a:spcBef>
                <a:spcPts val="100"/>
              </a:spcBef>
              <a:buClr>
                <a:srgbClr val="6D9FAF"/>
              </a:buClr>
              <a:buSzPct val="79000"/>
              <a:tabLst>
                <a:tab pos="354965" algn="l"/>
                <a:tab pos="355600" algn="l"/>
              </a:tabLst>
            </a:pPr>
            <a:r>
              <a:rPr lang="en-US" sz="2400" b="0" i="0" dirty="0">
                <a:solidFill>
                  <a:srgbClr val="3B3835"/>
                </a:solidFill>
                <a:effectLst/>
                <a:latin typeface="Arial" panose="020B0604020202020204" pitchFamily="34" charset="0"/>
                <a:cs typeface="Arial" panose="020B0604020202020204" pitchFamily="34" charset="0"/>
              </a:rPr>
              <a:t>• Research is a process of theory development and theory testing. Nurses use many theories from other disciplines in their practices. If an existing theory is used in developing a researchable problem, a specific statement from the theory must be isolated. Generally, a part or parts of the theory are subjected to testing in the clinical situation. The testing of an existing theory is definitely needed in nursing; therefore, they serve as good sources of research problems.</a:t>
            </a:r>
            <a:endParaRPr sz="2400" dirty="0">
              <a:latin typeface="Arial" panose="020B0604020202020204" pitchFamily="34" charset="0"/>
              <a:cs typeface="Arial" panose="020B0604020202020204" pitchFamily="34" charset="0"/>
            </a:endParaRP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33</a:t>
            </a:fld>
            <a:endParaRPr sz="1000">
              <a:latin typeface="Arial" panose="020B0604020202020204"/>
              <a:cs typeface="Arial" panose="020B0604020202020204"/>
            </a:endParaRPr>
          </a:p>
        </p:txBody>
      </p:sp>
      <p:sp>
        <p:nvSpPr>
          <p:cNvPr id="4" name="Slide Number Placeholder 3"/>
          <p:cNvSpPr>
            <a:spLocks noGrp="1"/>
          </p:cNvSpPr>
          <p:nvPr>
            <p:ph type="sldNum" sz="quarter" idx="12"/>
          </p:nvPr>
        </p:nvSpPr>
        <p:spPr/>
        <p:txBody>
          <a:bodyPr/>
          <a:lstStyle/>
          <a:p>
            <a:pPr marL="38100"/>
            <a:fld id="{81D60167-4931-47E6-BA6A-407CBD079E47}" type="slidenum">
              <a:rPr spc="-5" dirty="0"/>
              <a:pPr marL="38100"/>
              <a:t>33</a:t>
            </a:fld>
            <a:endParaRPr spc="-5" dirty="0"/>
          </a:p>
        </p:txBody>
      </p:sp>
      <p:sp>
        <p:nvSpPr>
          <p:cNvPr id="6" name="Footer Placeholder 5"/>
          <p:cNvSpPr>
            <a:spLocks noGrp="1"/>
          </p:cNvSpPr>
          <p:nvPr>
            <p:ph type="ftr" sz="quarter" idx="11"/>
          </p:nvPr>
        </p:nvSpPr>
        <p:spPr>
          <a:xfrm>
            <a:off x="2641600" y="6539865"/>
            <a:ext cx="7518400" cy="381000"/>
          </a:xfrm>
        </p:spPr>
        <p:txBody>
          <a:bodyPr/>
          <a:lstStyle/>
          <a:p>
            <a:r>
              <a:rPr dirty="0">
                <a:solidFill>
                  <a:schemeClr val="bg1"/>
                </a:solidFill>
              </a:rPr>
              <a:t>SCSE (Galgotias University)</a:t>
            </a:r>
          </a:p>
        </p:txBody>
      </p:sp>
    </p:spTree>
    <p:extLst>
      <p:ext uri="{BB962C8B-B14F-4D97-AF65-F5344CB8AC3E}">
        <p14:creationId xmlns:p14="http://schemas.microsoft.com/office/powerpoint/2010/main" val="18495604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1300" y="127635"/>
            <a:ext cx="9118426" cy="702115"/>
          </a:xfrm>
          <a:prstGeom prst="rect">
            <a:avLst/>
          </a:prstGeom>
        </p:spPr>
        <p:txBody>
          <a:bodyPr spcFirstLastPara="1" vert="horz" wrap="square" lIns="0" tIns="12065" rIns="0" bIns="0" rtlCol="0" anchor="t" anchorCtr="0">
            <a:spAutoFit/>
          </a:bodyPr>
          <a:lstStyle/>
          <a:p>
            <a:pPr marL="12700">
              <a:lnSpc>
                <a:spcPct val="100000"/>
              </a:lnSpc>
              <a:spcBef>
                <a:spcPts val="95"/>
              </a:spcBef>
            </a:pPr>
            <a:r>
              <a:rPr lang="en-IN" spc="-15" dirty="0">
                <a:solidFill>
                  <a:schemeClr val="bg1"/>
                </a:solidFill>
                <a:latin typeface="Comic Sans MS" panose="030F0702030302020204" pitchFamily="66" charset="0"/>
              </a:rPr>
              <a:t>Sources of Problems</a:t>
            </a:r>
          </a:p>
        </p:txBody>
      </p:sp>
      <p:sp>
        <p:nvSpPr>
          <p:cNvPr id="3" name="object 3"/>
          <p:cNvSpPr txBox="1"/>
          <p:nvPr/>
        </p:nvSpPr>
        <p:spPr>
          <a:xfrm>
            <a:off x="721125" y="943241"/>
            <a:ext cx="11178601" cy="4963988"/>
          </a:xfrm>
          <a:prstGeom prst="rect">
            <a:avLst/>
          </a:prstGeom>
        </p:spPr>
        <p:txBody>
          <a:bodyPr vert="horz" wrap="square" lIns="0" tIns="12700" rIns="0" bIns="0" rtlCol="0">
            <a:spAutoFit/>
          </a:bodyPr>
          <a:lstStyle/>
          <a:p>
            <a:pPr marL="12700" algn="just">
              <a:lnSpc>
                <a:spcPct val="150000"/>
              </a:lnSpc>
              <a:spcBef>
                <a:spcPts val="100"/>
              </a:spcBef>
              <a:buClr>
                <a:srgbClr val="6D9FAF"/>
              </a:buClr>
              <a:buSzPct val="79000"/>
              <a:tabLst>
                <a:tab pos="354965" algn="l"/>
                <a:tab pos="355600" algn="l"/>
              </a:tabLst>
            </a:pPr>
            <a:r>
              <a:rPr lang="en-US" sz="2400" b="0" i="0" dirty="0">
                <a:solidFill>
                  <a:srgbClr val="3B3835"/>
                </a:solidFill>
                <a:effectLst/>
                <a:latin typeface="Arial" panose="020B0604020202020204" pitchFamily="34" charset="0"/>
                <a:cs typeface="Arial" panose="020B0604020202020204" pitchFamily="34" charset="0"/>
              </a:rPr>
              <a:t> </a:t>
            </a:r>
            <a:r>
              <a:rPr lang="en-US" sz="2400" b="0" i="0" dirty="0">
                <a:solidFill>
                  <a:srgbClr val="FF0000"/>
                </a:solidFill>
                <a:effectLst/>
                <a:latin typeface="Arial" panose="020B0604020202020204" pitchFamily="34" charset="0"/>
                <a:cs typeface="Arial" panose="020B0604020202020204" pitchFamily="34" charset="0"/>
              </a:rPr>
              <a:t>6.Consumer feedback: </a:t>
            </a:r>
          </a:p>
          <a:p>
            <a:pPr marL="12700" algn="just">
              <a:lnSpc>
                <a:spcPct val="150000"/>
              </a:lnSpc>
              <a:spcBef>
                <a:spcPts val="100"/>
              </a:spcBef>
              <a:buClr>
                <a:srgbClr val="6D9FAF"/>
              </a:buClr>
              <a:buSzPct val="79000"/>
              <a:tabLst>
                <a:tab pos="354965" algn="l"/>
                <a:tab pos="355600" algn="l"/>
              </a:tabLst>
            </a:pPr>
            <a:r>
              <a:rPr lang="en-US" sz="2400" b="0" i="0" dirty="0">
                <a:solidFill>
                  <a:srgbClr val="3B3835"/>
                </a:solidFill>
                <a:effectLst/>
                <a:latin typeface="Arial" panose="020B0604020202020204" pitchFamily="34" charset="0"/>
                <a:cs typeface="Arial" panose="020B0604020202020204" pitchFamily="34" charset="0"/>
              </a:rPr>
              <a:t>• Research problems may be generated from the results of activities aimed to solicit patient feedback. • For example, at the time of discharge of patient after angiography, a nurse obtained a feedback from the patient. Patient verbalized that it was a wonderful experience except discomfort during removal of pressure dressing at the oral puncture site. </a:t>
            </a:r>
          </a:p>
          <a:p>
            <a:pPr marL="12700" algn="just">
              <a:lnSpc>
                <a:spcPct val="150000"/>
              </a:lnSpc>
              <a:spcBef>
                <a:spcPts val="100"/>
              </a:spcBef>
              <a:buClr>
                <a:srgbClr val="6D9FAF"/>
              </a:buClr>
              <a:buSzPct val="79000"/>
              <a:tabLst>
                <a:tab pos="354965" algn="l"/>
                <a:tab pos="355600" algn="l"/>
              </a:tabLst>
            </a:pPr>
            <a:r>
              <a:rPr lang="en-US" sz="2400" b="0" i="0" dirty="0">
                <a:solidFill>
                  <a:srgbClr val="3B3835"/>
                </a:solidFill>
                <a:effectLst/>
                <a:latin typeface="Arial" panose="020B0604020202020204" pitchFamily="34" charset="0"/>
                <a:cs typeface="Arial" panose="020B0604020202020204" pitchFamily="34" charset="0"/>
              </a:rPr>
              <a:t>This feedback provided a concept for nurse to research on efficacy available alternative means of dressing at puncture site to minimize the discomfort g patient undergoing angiography</a:t>
            </a:r>
            <a:endParaRPr sz="2400" dirty="0">
              <a:latin typeface="Arial" panose="020B0604020202020204" pitchFamily="34" charset="0"/>
              <a:cs typeface="Arial" panose="020B0604020202020204" pitchFamily="34" charset="0"/>
            </a:endParaRP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34</a:t>
            </a:fld>
            <a:endParaRPr sz="1000">
              <a:latin typeface="Arial" panose="020B0604020202020204"/>
              <a:cs typeface="Arial" panose="020B0604020202020204"/>
            </a:endParaRPr>
          </a:p>
        </p:txBody>
      </p:sp>
      <p:sp>
        <p:nvSpPr>
          <p:cNvPr id="4" name="Slide Number Placeholder 3"/>
          <p:cNvSpPr>
            <a:spLocks noGrp="1"/>
          </p:cNvSpPr>
          <p:nvPr>
            <p:ph type="sldNum" sz="quarter" idx="12"/>
          </p:nvPr>
        </p:nvSpPr>
        <p:spPr/>
        <p:txBody>
          <a:bodyPr/>
          <a:lstStyle/>
          <a:p>
            <a:pPr marL="38100"/>
            <a:fld id="{81D60167-4931-47E6-BA6A-407CBD079E47}" type="slidenum">
              <a:rPr spc="-5" dirty="0"/>
              <a:pPr marL="38100"/>
              <a:t>34</a:t>
            </a:fld>
            <a:endParaRPr spc="-5" dirty="0"/>
          </a:p>
        </p:txBody>
      </p:sp>
      <p:sp>
        <p:nvSpPr>
          <p:cNvPr id="6" name="Footer Placeholder 5"/>
          <p:cNvSpPr>
            <a:spLocks noGrp="1"/>
          </p:cNvSpPr>
          <p:nvPr>
            <p:ph type="ftr" sz="quarter" idx="11"/>
          </p:nvPr>
        </p:nvSpPr>
        <p:spPr>
          <a:xfrm>
            <a:off x="2641600" y="6539865"/>
            <a:ext cx="7518400" cy="381000"/>
          </a:xfrm>
        </p:spPr>
        <p:txBody>
          <a:bodyPr/>
          <a:lstStyle/>
          <a:p>
            <a:r>
              <a:rPr dirty="0">
                <a:solidFill>
                  <a:schemeClr val="bg1"/>
                </a:solidFill>
              </a:rPr>
              <a:t>SCSE (Galgotias University)</a:t>
            </a:r>
          </a:p>
        </p:txBody>
      </p:sp>
    </p:spTree>
    <p:extLst>
      <p:ext uri="{BB962C8B-B14F-4D97-AF65-F5344CB8AC3E}">
        <p14:creationId xmlns:p14="http://schemas.microsoft.com/office/powerpoint/2010/main" val="41573886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1300" y="127635"/>
            <a:ext cx="9118426" cy="702115"/>
          </a:xfrm>
          <a:prstGeom prst="rect">
            <a:avLst/>
          </a:prstGeom>
        </p:spPr>
        <p:txBody>
          <a:bodyPr spcFirstLastPara="1" vert="horz" wrap="square" lIns="0" tIns="12065" rIns="0" bIns="0" rtlCol="0" anchor="t" anchorCtr="0">
            <a:spAutoFit/>
          </a:bodyPr>
          <a:lstStyle/>
          <a:p>
            <a:pPr marL="12700">
              <a:lnSpc>
                <a:spcPct val="100000"/>
              </a:lnSpc>
              <a:spcBef>
                <a:spcPts val="95"/>
              </a:spcBef>
            </a:pPr>
            <a:r>
              <a:rPr lang="en-IN" spc="-15" dirty="0">
                <a:solidFill>
                  <a:schemeClr val="bg1"/>
                </a:solidFill>
                <a:latin typeface="Comic Sans MS" panose="030F0702030302020204" pitchFamily="66" charset="0"/>
              </a:rPr>
              <a:t>Sources of Problems</a:t>
            </a:r>
          </a:p>
        </p:txBody>
      </p:sp>
      <p:sp>
        <p:nvSpPr>
          <p:cNvPr id="3" name="object 3"/>
          <p:cNvSpPr txBox="1"/>
          <p:nvPr/>
        </p:nvSpPr>
        <p:spPr>
          <a:xfrm>
            <a:off x="633443" y="1105445"/>
            <a:ext cx="11178601" cy="3855992"/>
          </a:xfrm>
          <a:prstGeom prst="rect">
            <a:avLst/>
          </a:prstGeom>
        </p:spPr>
        <p:txBody>
          <a:bodyPr vert="horz" wrap="square" lIns="0" tIns="12700" rIns="0" bIns="0" rtlCol="0">
            <a:spAutoFit/>
          </a:bodyPr>
          <a:lstStyle/>
          <a:p>
            <a:pPr marL="12700" algn="just">
              <a:lnSpc>
                <a:spcPct val="150000"/>
              </a:lnSpc>
              <a:spcBef>
                <a:spcPts val="100"/>
              </a:spcBef>
              <a:buClr>
                <a:srgbClr val="6D9FAF"/>
              </a:buClr>
              <a:buSzPct val="79000"/>
              <a:tabLst>
                <a:tab pos="354965" algn="l"/>
                <a:tab pos="355600" algn="l"/>
              </a:tabLst>
            </a:pPr>
            <a:r>
              <a:rPr lang="en-US" sz="2400" b="0" i="0" dirty="0">
                <a:solidFill>
                  <a:srgbClr val="FF0000"/>
                </a:solidFill>
                <a:effectLst/>
                <a:latin typeface="Arial" panose="020B0604020202020204" pitchFamily="34" charset="0"/>
                <a:cs typeface="Arial" panose="020B0604020202020204" pitchFamily="34" charset="0"/>
              </a:rPr>
              <a:t> 7.Performance improvement activities: </a:t>
            </a:r>
          </a:p>
          <a:p>
            <a:pPr marL="12700" algn="just">
              <a:lnSpc>
                <a:spcPct val="150000"/>
              </a:lnSpc>
              <a:spcBef>
                <a:spcPts val="100"/>
              </a:spcBef>
              <a:buClr>
                <a:srgbClr val="6D9FAF"/>
              </a:buClr>
              <a:buSzPct val="79000"/>
              <a:tabLst>
                <a:tab pos="354965" algn="l"/>
                <a:tab pos="355600" algn="l"/>
              </a:tabLst>
            </a:pPr>
            <a:r>
              <a:rPr lang="en-US" sz="2400" b="0" i="0" dirty="0">
                <a:solidFill>
                  <a:srgbClr val="3B3835"/>
                </a:solidFill>
                <a:effectLst/>
                <a:latin typeface="Arial" panose="020B0604020202020204" pitchFamily="34" charset="0"/>
                <a:cs typeface="Arial" panose="020B0604020202020204" pitchFamily="34" charset="0"/>
              </a:rPr>
              <a:t>• The performance improvement activities, also known as quality improvement activities, are used to improve processes and outcomes to meet regulatory requirement. In the process of performance activities, several issues merge that require answers through research. </a:t>
            </a:r>
          </a:p>
          <a:p>
            <a:pPr marL="12700" algn="just">
              <a:lnSpc>
                <a:spcPct val="150000"/>
              </a:lnSpc>
              <a:spcBef>
                <a:spcPts val="100"/>
              </a:spcBef>
              <a:buClr>
                <a:srgbClr val="6D9FAF"/>
              </a:buClr>
              <a:buSzPct val="79000"/>
              <a:tabLst>
                <a:tab pos="354965" algn="l"/>
                <a:tab pos="355600" algn="l"/>
              </a:tabLst>
            </a:pPr>
            <a:r>
              <a:rPr lang="en-US" sz="2400" b="0" i="0" dirty="0">
                <a:solidFill>
                  <a:srgbClr val="3B3835"/>
                </a:solidFill>
                <a:effectLst/>
                <a:latin typeface="Arial" panose="020B0604020202020204" pitchFamily="34" charset="0"/>
                <a:cs typeface="Arial" panose="020B0604020202020204" pitchFamily="34" charset="0"/>
              </a:rPr>
              <a:t>Thus performance improvement activities also serve as an important source of research problem. •</a:t>
            </a:r>
            <a:endParaRPr sz="2400" dirty="0">
              <a:latin typeface="Arial" panose="020B0604020202020204" pitchFamily="34" charset="0"/>
              <a:cs typeface="Arial" panose="020B0604020202020204" pitchFamily="34" charset="0"/>
            </a:endParaRP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35</a:t>
            </a:fld>
            <a:endParaRPr sz="1000">
              <a:latin typeface="Arial" panose="020B0604020202020204"/>
              <a:cs typeface="Arial" panose="020B0604020202020204"/>
            </a:endParaRPr>
          </a:p>
        </p:txBody>
      </p:sp>
      <p:sp>
        <p:nvSpPr>
          <p:cNvPr id="4" name="Slide Number Placeholder 3"/>
          <p:cNvSpPr>
            <a:spLocks noGrp="1"/>
          </p:cNvSpPr>
          <p:nvPr>
            <p:ph type="sldNum" sz="quarter" idx="12"/>
          </p:nvPr>
        </p:nvSpPr>
        <p:spPr/>
        <p:txBody>
          <a:bodyPr/>
          <a:lstStyle/>
          <a:p>
            <a:pPr marL="38100"/>
            <a:fld id="{81D60167-4931-47E6-BA6A-407CBD079E47}" type="slidenum">
              <a:rPr spc="-5" dirty="0"/>
              <a:pPr marL="38100"/>
              <a:t>35</a:t>
            </a:fld>
            <a:endParaRPr spc="-5" dirty="0"/>
          </a:p>
        </p:txBody>
      </p:sp>
      <p:sp>
        <p:nvSpPr>
          <p:cNvPr id="6" name="Footer Placeholder 5"/>
          <p:cNvSpPr>
            <a:spLocks noGrp="1"/>
          </p:cNvSpPr>
          <p:nvPr>
            <p:ph type="ftr" sz="quarter" idx="11"/>
          </p:nvPr>
        </p:nvSpPr>
        <p:spPr>
          <a:xfrm>
            <a:off x="2641600" y="6539865"/>
            <a:ext cx="7518400" cy="381000"/>
          </a:xfrm>
        </p:spPr>
        <p:txBody>
          <a:bodyPr/>
          <a:lstStyle/>
          <a:p>
            <a:r>
              <a:rPr dirty="0">
                <a:solidFill>
                  <a:schemeClr val="bg1"/>
                </a:solidFill>
              </a:rPr>
              <a:t>SCSE (Galgotias University)</a:t>
            </a:r>
          </a:p>
        </p:txBody>
      </p:sp>
    </p:spTree>
    <p:extLst>
      <p:ext uri="{BB962C8B-B14F-4D97-AF65-F5344CB8AC3E}">
        <p14:creationId xmlns:p14="http://schemas.microsoft.com/office/powerpoint/2010/main" val="35939918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1300" y="127635"/>
            <a:ext cx="9118426" cy="702115"/>
          </a:xfrm>
          <a:prstGeom prst="rect">
            <a:avLst/>
          </a:prstGeom>
        </p:spPr>
        <p:txBody>
          <a:bodyPr spcFirstLastPara="1" vert="horz" wrap="square" lIns="0" tIns="12065" rIns="0" bIns="0" rtlCol="0" anchor="t" anchorCtr="0">
            <a:spAutoFit/>
          </a:bodyPr>
          <a:lstStyle/>
          <a:p>
            <a:pPr marL="12700">
              <a:lnSpc>
                <a:spcPct val="100000"/>
              </a:lnSpc>
              <a:spcBef>
                <a:spcPts val="95"/>
              </a:spcBef>
            </a:pPr>
            <a:r>
              <a:rPr lang="en-IN" spc="-15" dirty="0">
                <a:solidFill>
                  <a:schemeClr val="bg1"/>
                </a:solidFill>
                <a:latin typeface="Comic Sans MS" panose="030F0702030302020204" pitchFamily="66" charset="0"/>
              </a:rPr>
              <a:t>Sources of Problems</a:t>
            </a:r>
          </a:p>
        </p:txBody>
      </p:sp>
      <p:sp>
        <p:nvSpPr>
          <p:cNvPr id="3" name="object 3"/>
          <p:cNvSpPr txBox="1"/>
          <p:nvPr/>
        </p:nvSpPr>
        <p:spPr>
          <a:xfrm>
            <a:off x="721125" y="943241"/>
            <a:ext cx="11178601" cy="3843168"/>
          </a:xfrm>
          <a:prstGeom prst="rect">
            <a:avLst/>
          </a:prstGeom>
        </p:spPr>
        <p:txBody>
          <a:bodyPr vert="horz" wrap="square" lIns="0" tIns="12700" rIns="0" bIns="0" rtlCol="0">
            <a:spAutoFit/>
          </a:bodyPr>
          <a:lstStyle/>
          <a:p>
            <a:pPr marL="12700" algn="just">
              <a:lnSpc>
                <a:spcPct val="150000"/>
              </a:lnSpc>
              <a:spcBef>
                <a:spcPts val="100"/>
              </a:spcBef>
              <a:buClr>
                <a:srgbClr val="6D9FAF"/>
              </a:buClr>
              <a:buSzPct val="79000"/>
              <a:tabLst>
                <a:tab pos="354965" algn="l"/>
                <a:tab pos="355600" algn="l"/>
              </a:tabLst>
            </a:pPr>
            <a:r>
              <a:rPr lang="en-US" sz="2400" b="0" i="0" dirty="0">
                <a:solidFill>
                  <a:srgbClr val="FF0000"/>
                </a:solidFill>
                <a:effectLst/>
                <a:latin typeface="Arial" panose="020B0604020202020204" pitchFamily="34" charset="0"/>
                <a:cs typeface="Arial" panose="020B0604020202020204" pitchFamily="34" charset="0"/>
              </a:rPr>
              <a:t>•8.Social issues: </a:t>
            </a:r>
          </a:p>
          <a:p>
            <a:pPr marL="12700" algn="just">
              <a:lnSpc>
                <a:spcPct val="150000"/>
              </a:lnSpc>
              <a:spcBef>
                <a:spcPts val="100"/>
              </a:spcBef>
              <a:buClr>
                <a:srgbClr val="6D9FAF"/>
              </a:buClr>
              <a:buSzPct val="79000"/>
              <a:tabLst>
                <a:tab pos="354965" algn="l"/>
                <a:tab pos="355600" algn="l"/>
              </a:tabLst>
            </a:pPr>
            <a:r>
              <a:rPr lang="en-US" sz="2400" b="0" i="0" dirty="0">
                <a:solidFill>
                  <a:srgbClr val="3B3835"/>
                </a:solidFill>
                <a:effectLst/>
                <a:latin typeface="Arial" panose="020B0604020202020204" pitchFamily="34" charset="0"/>
                <a:cs typeface="Arial" panose="020B0604020202020204" pitchFamily="34" charset="0"/>
              </a:rPr>
              <a:t>•Sometimes, topics are suggested by more global contemporary social or political issues of relevance to the health care community. </a:t>
            </a:r>
          </a:p>
          <a:p>
            <a:pPr marL="12700" algn="just">
              <a:lnSpc>
                <a:spcPct val="150000"/>
              </a:lnSpc>
              <a:spcBef>
                <a:spcPts val="100"/>
              </a:spcBef>
              <a:buClr>
                <a:srgbClr val="6D9FAF"/>
              </a:buClr>
              <a:buSzPct val="79000"/>
              <a:tabLst>
                <a:tab pos="354965" algn="l"/>
                <a:tab pos="355600" algn="l"/>
              </a:tabLst>
            </a:pPr>
            <a:r>
              <a:rPr lang="en-US" sz="2400" b="0" i="0" dirty="0">
                <a:solidFill>
                  <a:srgbClr val="3B3835"/>
                </a:solidFill>
                <a:effectLst/>
                <a:latin typeface="Arial" panose="020B0604020202020204" pitchFamily="34" charset="0"/>
                <a:cs typeface="Arial" panose="020B0604020202020204" pitchFamily="34" charset="0"/>
              </a:rPr>
              <a:t>•For example, HIV/AIDS, female feticide, sexual harassment, domestic violence, and gender equality in health care and in research are some of the current social and political issues of concern for health care professionals. An idea for a study may stem from a familiarity with social concerns or controversial social issues.</a:t>
            </a:r>
            <a:endParaRPr sz="2400" dirty="0">
              <a:latin typeface="Arial" panose="020B0604020202020204" pitchFamily="34" charset="0"/>
              <a:cs typeface="Arial" panose="020B0604020202020204" pitchFamily="34" charset="0"/>
            </a:endParaRP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36</a:t>
            </a:fld>
            <a:endParaRPr sz="1000">
              <a:latin typeface="Arial" panose="020B0604020202020204"/>
              <a:cs typeface="Arial" panose="020B0604020202020204"/>
            </a:endParaRPr>
          </a:p>
        </p:txBody>
      </p:sp>
      <p:sp>
        <p:nvSpPr>
          <p:cNvPr id="4" name="Slide Number Placeholder 3"/>
          <p:cNvSpPr>
            <a:spLocks noGrp="1"/>
          </p:cNvSpPr>
          <p:nvPr>
            <p:ph type="sldNum" sz="quarter" idx="12"/>
          </p:nvPr>
        </p:nvSpPr>
        <p:spPr/>
        <p:txBody>
          <a:bodyPr/>
          <a:lstStyle/>
          <a:p>
            <a:pPr marL="38100"/>
            <a:fld id="{81D60167-4931-47E6-BA6A-407CBD079E47}" type="slidenum">
              <a:rPr spc="-5" dirty="0"/>
              <a:pPr marL="38100"/>
              <a:t>36</a:t>
            </a:fld>
            <a:endParaRPr spc="-5" dirty="0"/>
          </a:p>
        </p:txBody>
      </p:sp>
      <p:sp>
        <p:nvSpPr>
          <p:cNvPr id="6" name="Footer Placeholder 5"/>
          <p:cNvSpPr>
            <a:spLocks noGrp="1"/>
          </p:cNvSpPr>
          <p:nvPr>
            <p:ph type="ftr" sz="quarter" idx="11"/>
          </p:nvPr>
        </p:nvSpPr>
        <p:spPr>
          <a:xfrm>
            <a:off x="2641600" y="6539865"/>
            <a:ext cx="7518400" cy="381000"/>
          </a:xfrm>
        </p:spPr>
        <p:txBody>
          <a:bodyPr/>
          <a:lstStyle/>
          <a:p>
            <a:r>
              <a:rPr dirty="0">
                <a:solidFill>
                  <a:schemeClr val="bg1"/>
                </a:solidFill>
              </a:rPr>
              <a:t>SCSE (Galgotias University)</a:t>
            </a:r>
          </a:p>
        </p:txBody>
      </p:sp>
    </p:spTree>
    <p:extLst>
      <p:ext uri="{BB962C8B-B14F-4D97-AF65-F5344CB8AC3E}">
        <p14:creationId xmlns:p14="http://schemas.microsoft.com/office/powerpoint/2010/main" val="1821448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1300" y="127635"/>
            <a:ext cx="9118426" cy="702115"/>
          </a:xfrm>
          <a:prstGeom prst="rect">
            <a:avLst/>
          </a:prstGeom>
        </p:spPr>
        <p:txBody>
          <a:bodyPr spcFirstLastPara="1" vert="horz" wrap="square" lIns="0" tIns="12065" rIns="0" bIns="0" rtlCol="0" anchor="t" anchorCtr="0">
            <a:spAutoFit/>
          </a:bodyPr>
          <a:lstStyle/>
          <a:p>
            <a:pPr marL="12700">
              <a:lnSpc>
                <a:spcPct val="100000"/>
              </a:lnSpc>
              <a:spcBef>
                <a:spcPts val="95"/>
              </a:spcBef>
            </a:pPr>
            <a:r>
              <a:rPr lang="en-IN" spc="-15" dirty="0">
                <a:solidFill>
                  <a:schemeClr val="bg1"/>
                </a:solidFill>
                <a:latin typeface="Comic Sans MS" panose="030F0702030302020204" pitchFamily="66" charset="0"/>
              </a:rPr>
              <a:t>Sources of Problems</a:t>
            </a:r>
          </a:p>
        </p:txBody>
      </p:sp>
      <p:sp>
        <p:nvSpPr>
          <p:cNvPr id="3" name="object 3"/>
          <p:cNvSpPr txBox="1"/>
          <p:nvPr/>
        </p:nvSpPr>
        <p:spPr>
          <a:xfrm>
            <a:off x="721125" y="943241"/>
            <a:ext cx="11178601" cy="3289170"/>
          </a:xfrm>
          <a:prstGeom prst="rect">
            <a:avLst/>
          </a:prstGeom>
        </p:spPr>
        <p:txBody>
          <a:bodyPr vert="horz" wrap="square" lIns="0" tIns="12700" rIns="0" bIns="0" rtlCol="0">
            <a:spAutoFit/>
          </a:bodyPr>
          <a:lstStyle/>
          <a:p>
            <a:pPr marL="12700" algn="just">
              <a:lnSpc>
                <a:spcPct val="150000"/>
              </a:lnSpc>
              <a:spcBef>
                <a:spcPts val="100"/>
              </a:spcBef>
              <a:buClr>
                <a:srgbClr val="6D9FAF"/>
              </a:buClr>
              <a:buSzPct val="79000"/>
              <a:tabLst>
                <a:tab pos="354965" algn="l"/>
                <a:tab pos="355600" algn="l"/>
              </a:tabLst>
            </a:pPr>
            <a:r>
              <a:rPr lang="en-US" sz="2400" b="0" i="0" dirty="0">
                <a:solidFill>
                  <a:srgbClr val="FF0000"/>
                </a:solidFill>
                <a:effectLst/>
                <a:latin typeface="Arial" panose="020B0604020202020204" pitchFamily="34" charset="0"/>
                <a:cs typeface="Arial" panose="020B0604020202020204" pitchFamily="34" charset="0"/>
              </a:rPr>
              <a:t>•9.Brainstorming: </a:t>
            </a:r>
          </a:p>
          <a:p>
            <a:pPr marL="12700" algn="just">
              <a:lnSpc>
                <a:spcPct val="150000"/>
              </a:lnSpc>
              <a:spcBef>
                <a:spcPts val="100"/>
              </a:spcBef>
              <a:buClr>
                <a:srgbClr val="6D9FAF"/>
              </a:buClr>
              <a:buSzPct val="79000"/>
              <a:tabLst>
                <a:tab pos="354965" algn="l"/>
                <a:tab pos="355600" algn="l"/>
              </a:tabLst>
            </a:pPr>
            <a:r>
              <a:rPr lang="en-US" sz="2400" b="0" i="0" dirty="0">
                <a:solidFill>
                  <a:srgbClr val="3B3835"/>
                </a:solidFill>
                <a:effectLst/>
                <a:latin typeface="Arial" panose="020B0604020202020204" pitchFamily="34" charset="0"/>
                <a:cs typeface="Arial" panose="020B0604020202020204" pitchFamily="34" charset="0"/>
              </a:rPr>
              <a:t>• Brainstorming sessions are good techniques to find new questions, where an intensified discussion among interested people of the profession is conducted to find more ideas to formulate a good research problem. </a:t>
            </a:r>
          </a:p>
          <a:p>
            <a:pPr marL="12700" algn="just">
              <a:lnSpc>
                <a:spcPct val="150000"/>
              </a:lnSpc>
              <a:spcBef>
                <a:spcPts val="100"/>
              </a:spcBef>
              <a:buClr>
                <a:srgbClr val="6D9FAF"/>
              </a:buClr>
              <a:buSzPct val="79000"/>
              <a:tabLst>
                <a:tab pos="354965" algn="l"/>
                <a:tab pos="355600" algn="l"/>
              </a:tabLst>
            </a:pPr>
            <a:r>
              <a:rPr lang="en-US" sz="2400" b="0" i="0" dirty="0">
                <a:solidFill>
                  <a:srgbClr val="3B3835"/>
                </a:solidFill>
                <a:effectLst/>
                <a:latin typeface="Arial" panose="020B0604020202020204" pitchFamily="34" charset="0"/>
                <a:cs typeface="Arial" panose="020B0604020202020204" pitchFamily="34" charset="0"/>
              </a:rPr>
              <a:t>• For example, ideas for studies may emerge from reviewing research priorities by having brainstorming session with other nurses, researchers, or nursing faculty</a:t>
            </a:r>
            <a:endParaRPr sz="2400" dirty="0">
              <a:latin typeface="Arial" panose="020B0604020202020204" pitchFamily="34" charset="0"/>
              <a:cs typeface="Arial" panose="020B0604020202020204" pitchFamily="34" charset="0"/>
            </a:endParaRP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37</a:t>
            </a:fld>
            <a:endParaRPr sz="1000">
              <a:latin typeface="Arial" panose="020B0604020202020204"/>
              <a:cs typeface="Arial" panose="020B0604020202020204"/>
            </a:endParaRPr>
          </a:p>
        </p:txBody>
      </p:sp>
      <p:sp>
        <p:nvSpPr>
          <p:cNvPr id="4" name="Slide Number Placeholder 3"/>
          <p:cNvSpPr>
            <a:spLocks noGrp="1"/>
          </p:cNvSpPr>
          <p:nvPr>
            <p:ph type="sldNum" sz="quarter" idx="12"/>
          </p:nvPr>
        </p:nvSpPr>
        <p:spPr/>
        <p:txBody>
          <a:bodyPr/>
          <a:lstStyle/>
          <a:p>
            <a:pPr marL="38100"/>
            <a:fld id="{81D60167-4931-47E6-BA6A-407CBD079E47}" type="slidenum">
              <a:rPr spc="-5" dirty="0"/>
              <a:pPr marL="38100"/>
              <a:t>37</a:t>
            </a:fld>
            <a:endParaRPr spc="-5" dirty="0"/>
          </a:p>
        </p:txBody>
      </p:sp>
      <p:sp>
        <p:nvSpPr>
          <p:cNvPr id="6" name="Footer Placeholder 5"/>
          <p:cNvSpPr>
            <a:spLocks noGrp="1"/>
          </p:cNvSpPr>
          <p:nvPr>
            <p:ph type="ftr" sz="quarter" idx="11"/>
          </p:nvPr>
        </p:nvSpPr>
        <p:spPr>
          <a:xfrm>
            <a:off x="2641600" y="6539865"/>
            <a:ext cx="7518400" cy="381000"/>
          </a:xfrm>
        </p:spPr>
        <p:txBody>
          <a:bodyPr/>
          <a:lstStyle/>
          <a:p>
            <a:r>
              <a:rPr dirty="0">
                <a:solidFill>
                  <a:schemeClr val="bg1"/>
                </a:solidFill>
              </a:rPr>
              <a:t>SCSE (Galgotias University)</a:t>
            </a:r>
          </a:p>
        </p:txBody>
      </p:sp>
    </p:spTree>
    <p:extLst>
      <p:ext uri="{BB962C8B-B14F-4D97-AF65-F5344CB8AC3E}">
        <p14:creationId xmlns:p14="http://schemas.microsoft.com/office/powerpoint/2010/main" val="22325609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1300" y="127635"/>
            <a:ext cx="9118426" cy="702115"/>
          </a:xfrm>
          <a:prstGeom prst="rect">
            <a:avLst/>
          </a:prstGeom>
        </p:spPr>
        <p:txBody>
          <a:bodyPr spcFirstLastPara="1" vert="horz" wrap="square" lIns="0" tIns="12065" rIns="0" bIns="0" rtlCol="0" anchor="t" anchorCtr="0">
            <a:spAutoFit/>
          </a:bodyPr>
          <a:lstStyle/>
          <a:p>
            <a:pPr marL="12700">
              <a:lnSpc>
                <a:spcPct val="100000"/>
              </a:lnSpc>
              <a:spcBef>
                <a:spcPts val="95"/>
              </a:spcBef>
            </a:pPr>
            <a:r>
              <a:rPr lang="en-IN" spc="-15" dirty="0">
                <a:solidFill>
                  <a:schemeClr val="bg1"/>
                </a:solidFill>
                <a:latin typeface="Comic Sans MS" panose="030F0702030302020204" pitchFamily="66" charset="0"/>
              </a:rPr>
              <a:t>Sources of Problems</a:t>
            </a:r>
          </a:p>
        </p:txBody>
      </p:sp>
      <p:sp>
        <p:nvSpPr>
          <p:cNvPr id="3" name="object 3"/>
          <p:cNvSpPr txBox="1"/>
          <p:nvPr/>
        </p:nvSpPr>
        <p:spPr>
          <a:xfrm>
            <a:off x="811499" y="1440767"/>
            <a:ext cx="11178601" cy="2181175"/>
          </a:xfrm>
          <a:prstGeom prst="rect">
            <a:avLst/>
          </a:prstGeom>
        </p:spPr>
        <p:txBody>
          <a:bodyPr vert="horz" wrap="square" lIns="0" tIns="12700" rIns="0" bIns="0" rtlCol="0">
            <a:spAutoFit/>
          </a:bodyPr>
          <a:lstStyle/>
          <a:p>
            <a:pPr marL="12700" algn="just">
              <a:lnSpc>
                <a:spcPct val="150000"/>
              </a:lnSpc>
              <a:spcBef>
                <a:spcPts val="100"/>
              </a:spcBef>
              <a:buClr>
                <a:srgbClr val="6D9FAF"/>
              </a:buClr>
              <a:buSzPct val="79000"/>
              <a:tabLst>
                <a:tab pos="354965" algn="l"/>
                <a:tab pos="355600" algn="l"/>
              </a:tabLst>
            </a:pPr>
            <a:r>
              <a:rPr lang="en-US" sz="2400" b="0" i="0" dirty="0">
                <a:solidFill>
                  <a:srgbClr val="FF0000"/>
                </a:solidFill>
                <a:effectLst/>
                <a:latin typeface="Arial" panose="020B0604020202020204" pitchFamily="34" charset="0"/>
                <a:cs typeface="Arial" panose="020B0604020202020204" pitchFamily="34" charset="0"/>
              </a:rPr>
              <a:t>•10.Intuition: </a:t>
            </a:r>
          </a:p>
          <a:p>
            <a:pPr marL="12700" algn="just">
              <a:lnSpc>
                <a:spcPct val="150000"/>
              </a:lnSpc>
              <a:spcBef>
                <a:spcPts val="100"/>
              </a:spcBef>
              <a:buClr>
                <a:srgbClr val="6D9FAF"/>
              </a:buClr>
              <a:buSzPct val="79000"/>
              <a:tabLst>
                <a:tab pos="354965" algn="l"/>
                <a:tab pos="355600" algn="l"/>
              </a:tabLst>
            </a:pPr>
            <a:r>
              <a:rPr lang="en-US" sz="2400" b="0" i="0" dirty="0">
                <a:solidFill>
                  <a:srgbClr val="3B3835"/>
                </a:solidFill>
                <a:effectLst/>
                <a:latin typeface="Arial" panose="020B0604020202020204" pitchFamily="34" charset="0"/>
                <a:cs typeface="Arial" panose="020B0604020202020204" pitchFamily="34" charset="0"/>
              </a:rPr>
              <a:t>• Traditionally, intuitions are considered good sources of knowledge as well as sources to find new research problems. It is believed that the reflective mind is a good source of ideas, which may be used to formulate a good research problem</a:t>
            </a:r>
            <a:endParaRPr sz="2400" dirty="0">
              <a:latin typeface="Arial" panose="020B0604020202020204" pitchFamily="34" charset="0"/>
              <a:cs typeface="Arial" panose="020B0604020202020204" pitchFamily="34" charset="0"/>
            </a:endParaRP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38</a:t>
            </a:fld>
            <a:endParaRPr sz="1000">
              <a:latin typeface="Arial" panose="020B0604020202020204"/>
              <a:cs typeface="Arial" panose="020B0604020202020204"/>
            </a:endParaRPr>
          </a:p>
        </p:txBody>
      </p:sp>
      <p:sp>
        <p:nvSpPr>
          <p:cNvPr id="4" name="Slide Number Placeholder 3"/>
          <p:cNvSpPr>
            <a:spLocks noGrp="1"/>
          </p:cNvSpPr>
          <p:nvPr>
            <p:ph type="sldNum" sz="quarter" idx="12"/>
          </p:nvPr>
        </p:nvSpPr>
        <p:spPr/>
        <p:txBody>
          <a:bodyPr/>
          <a:lstStyle/>
          <a:p>
            <a:pPr marL="38100"/>
            <a:fld id="{81D60167-4931-47E6-BA6A-407CBD079E47}" type="slidenum">
              <a:rPr spc="-5" dirty="0"/>
              <a:pPr marL="38100"/>
              <a:t>38</a:t>
            </a:fld>
            <a:endParaRPr spc="-5" dirty="0"/>
          </a:p>
        </p:txBody>
      </p:sp>
      <p:sp>
        <p:nvSpPr>
          <p:cNvPr id="6" name="Footer Placeholder 5"/>
          <p:cNvSpPr>
            <a:spLocks noGrp="1"/>
          </p:cNvSpPr>
          <p:nvPr>
            <p:ph type="ftr" sz="quarter" idx="11"/>
          </p:nvPr>
        </p:nvSpPr>
        <p:spPr>
          <a:xfrm>
            <a:off x="2641600" y="6539865"/>
            <a:ext cx="7518400" cy="381000"/>
          </a:xfrm>
        </p:spPr>
        <p:txBody>
          <a:bodyPr/>
          <a:lstStyle/>
          <a:p>
            <a:r>
              <a:rPr dirty="0">
                <a:solidFill>
                  <a:schemeClr val="bg1"/>
                </a:solidFill>
              </a:rPr>
              <a:t>SCSE (Galgotias University)</a:t>
            </a:r>
          </a:p>
        </p:txBody>
      </p:sp>
    </p:spTree>
    <p:extLst>
      <p:ext uri="{BB962C8B-B14F-4D97-AF65-F5344CB8AC3E}">
        <p14:creationId xmlns:p14="http://schemas.microsoft.com/office/powerpoint/2010/main" val="38558212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1300" y="127635"/>
            <a:ext cx="9118426" cy="702115"/>
          </a:xfrm>
          <a:prstGeom prst="rect">
            <a:avLst/>
          </a:prstGeom>
        </p:spPr>
        <p:txBody>
          <a:bodyPr spcFirstLastPara="1" vert="horz" wrap="square" lIns="0" tIns="12065" rIns="0" bIns="0" rtlCol="0" anchor="t" anchorCtr="0">
            <a:spAutoFit/>
          </a:bodyPr>
          <a:lstStyle/>
          <a:p>
            <a:pPr marL="12700">
              <a:lnSpc>
                <a:spcPct val="100000"/>
              </a:lnSpc>
              <a:spcBef>
                <a:spcPts val="95"/>
              </a:spcBef>
            </a:pPr>
            <a:r>
              <a:rPr lang="en-IN" spc="-15" dirty="0">
                <a:solidFill>
                  <a:schemeClr val="bg1"/>
                </a:solidFill>
                <a:latin typeface="Comic Sans MS" panose="030F0702030302020204" pitchFamily="66" charset="0"/>
              </a:rPr>
              <a:t>Sources of Problems</a:t>
            </a:r>
          </a:p>
        </p:txBody>
      </p:sp>
      <p:sp>
        <p:nvSpPr>
          <p:cNvPr id="3" name="object 3"/>
          <p:cNvSpPr txBox="1"/>
          <p:nvPr/>
        </p:nvSpPr>
        <p:spPr>
          <a:xfrm>
            <a:off x="721125" y="943241"/>
            <a:ext cx="11178601" cy="3301994"/>
          </a:xfrm>
          <a:prstGeom prst="rect">
            <a:avLst/>
          </a:prstGeom>
        </p:spPr>
        <p:txBody>
          <a:bodyPr vert="horz" wrap="square" lIns="0" tIns="12700" rIns="0" bIns="0" rtlCol="0">
            <a:spAutoFit/>
          </a:bodyPr>
          <a:lstStyle/>
          <a:p>
            <a:pPr marL="12700" algn="just">
              <a:lnSpc>
                <a:spcPct val="150000"/>
              </a:lnSpc>
              <a:spcBef>
                <a:spcPts val="100"/>
              </a:spcBef>
              <a:buClr>
                <a:srgbClr val="6D9FAF"/>
              </a:buClr>
              <a:buSzPct val="79000"/>
              <a:tabLst>
                <a:tab pos="354965" algn="l"/>
                <a:tab pos="355600" algn="l"/>
              </a:tabLst>
            </a:pPr>
            <a:r>
              <a:rPr lang="en-US" sz="2400" b="0" i="0" dirty="0">
                <a:solidFill>
                  <a:srgbClr val="FF0000"/>
                </a:solidFill>
                <a:effectLst/>
                <a:latin typeface="Arial" panose="020B0604020202020204" pitchFamily="34" charset="0"/>
                <a:cs typeface="Arial" panose="020B0604020202020204" pitchFamily="34" charset="0"/>
              </a:rPr>
              <a:t>11.Folklores: </a:t>
            </a:r>
          </a:p>
          <a:p>
            <a:pPr marL="12700" algn="just">
              <a:lnSpc>
                <a:spcPct val="150000"/>
              </a:lnSpc>
              <a:spcBef>
                <a:spcPts val="100"/>
              </a:spcBef>
              <a:buClr>
                <a:srgbClr val="6D9FAF"/>
              </a:buClr>
              <a:buSzPct val="79000"/>
              <a:tabLst>
                <a:tab pos="354965" algn="l"/>
                <a:tab pos="355600" algn="l"/>
              </a:tabLst>
            </a:pPr>
            <a:r>
              <a:rPr lang="en-US" sz="2400" b="0" i="0" dirty="0">
                <a:solidFill>
                  <a:srgbClr val="3B3835"/>
                </a:solidFill>
                <a:effectLst/>
                <a:latin typeface="Arial" panose="020B0604020202020204" pitchFamily="34" charset="0"/>
                <a:cs typeface="Arial" panose="020B0604020202020204" pitchFamily="34" charset="0"/>
              </a:rPr>
              <a:t>Common beliefs could be right or wrong. For example, it is generally believed that studying just before the test decreases the score. We believe we should not study just before test to relax our mind. </a:t>
            </a:r>
          </a:p>
          <a:p>
            <a:pPr marL="12700" algn="just">
              <a:lnSpc>
                <a:spcPct val="150000"/>
              </a:lnSpc>
              <a:spcBef>
                <a:spcPts val="100"/>
              </a:spcBef>
              <a:buClr>
                <a:srgbClr val="6D9FAF"/>
              </a:buClr>
              <a:buSzPct val="79000"/>
              <a:tabLst>
                <a:tab pos="354965" algn="l"/>
                <a:tab pos="355600" algn="l"/>
              </a:tabLst>
            </a:pPr>
            <a:r>
              <a:rPr lang="en-US" sz="2400" b="0" i="0" dirty="0">
                <a:solidFill>
                  <a:srgbClr val="3B3835"/>
                </a:solidFill>
                <a:effectLst/>
                <a:latin typeface="Arial" panose="020B0604020202020204" pitchFamily="34" charset="0"/>
                <a:cs typeface="Arial" panose="020B0604020202020204" pitchFamily="34" charset="0"/>
              </a:rPr>
              <a:t>Researchers can conduct a research study on whether one should study before the test or not.</a:t>
            </a:r>
            <a:endParaRPr sz="2400" dirty="0">
              <a:latin typeface="Arial" panose="020B0604020202020204" pitchFamily="34" charset="0"/>
              <a:cs typeface="Arial" panose="020B0604020202020204" pitchFamily="34" charset="0"/>
            </a:endParaRP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39</a:t>
            </a:fld>
            <a:endParaRPr sz="1000">
              <a:latin typeface="Arial" panose="020B0604020202020204"/>
              <a:cs typeface="Arial" panose="020B0604020202020204"/>
            </a:endParaRPr>
          </a:p>
        </p:txBody>
      </p:sp>
      <p:sp>
        <p:nvSpPr>
          <p:cNvPr id="4" name="Slide Number Placeholder 3"/>
          <p:cNvSpPr>
            <a:spLocks noGrp="1"/>
          </p:cNvSpPr>
          <p:nvPr>
            <p:ph type="sldNum" sz="quarter" idx="12"/>
          </p:nvPr>
        </p:nvSpPr>
        <p:spPr/>
        <p:txBody>
          <a:bodyPr/>
          <a:lstStyle/>
          <a:p>
            <a:pPr marL="38100"/>
            <a:fld id="{81D60167-4931-47E6-BA6A-407CBD079E47}" type="slidenum">
              <a:rPr spc="-5" dirty="0"/>
              <a:pPr marL="38100"/>
              <a:t>39</a:t>
            </a:fld>
            <a:endParaRPr spc="-5" dirty="0"/>
          </a:p>
        </p:txBody>
      </p:sp>
      <p:sp>
        <p:nvSpPr>
          <p:cNvPr id="6" name="Footer Placeholder 5"/>
          <p:cNvSpPr>
            <a:spLocks noGrp="1"/>
          </p:cNvSpPr>
          <p:nvPr>
            <p:ph type="ftr" sz="quarter" idx="11"/>
          </p:nvPr>
        </p:nvSpPr>
        <p:spPr>
          <a:xfrm>
            <a:off x="2641600" y="6539865"/>
            <a:ext cx="7518400" cy="381000"/>
          </a:xfrm>
        </p:spPr>
        <p:txBody>
          <a:bodyPr/>
          <a:lstStyle/>
          <a:p>
            <a:r>
              <a:rPr dirty="0">
                <a:solidFill>
                  <a:schemeClr val="bg1"/>
                </a:solidFill>
              </a:rPr>
              <a:t>SCSE (Galgotias University)</a:t>
            </a:r>
          </a:p>
        </p:txBody>
      </p:sp>
    </p:spTree>
    <p:extLst>
      <p:ext uri="{BB962C8B-B14F-4D97-AF65-F5344CB8AC3E}">
        <p14:creationId xmlns:p14="http://schemas.microsoft.com/office/powerpoint/2010/main" val="1825905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3"/>
          <p:cNvSpPr txBox="1">
            <a:spLocks noGrp="1"/>
          </p:cNvSpPr>
          <p:nvPr>
            <p:ph type="title"/>
          </p:nvPr>
        </p:nvSpPr>
        <p:spPr>
          <a:xfrm>
            <a:off x="0" y="0"/>
            <a:ext cx="12192000" cy="9906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1"/>
              </a:buClr>
              <a:buSzPts val="2800"/>
              <a:buFont typeface="Times New Roman"/>
              <a:buNone/>
            </a:pPr>
            <a:r>
              <a:rPr lang="en-US" sz="2800" b="1" dirty="0">
                <a:solidFill>
                  <a:schemeClr val="lt1"/>
                </a:solidFill>
                <a:latin typeface="Times New Roman"/>
                <a:ea typeface="Times New Roman"/>
                <a:cs typeface="Times New Roman"/>
                <a:sym typeface="Times New Roman"/>
              </a:rPr>
              <a:t>Research Methodology </a:t>
            </a:r>
            <a:endParaRPr dirty="0"/>
          </a:p>
        </p:txBody>
      </p:sp>
      <p:sp>
        <p:nvSpPr>
          <p:cNvPr id="54" name="Google Shape;54;p3"/>
          <p:cNvSpPr txBox="1">
            <a:spLocks noGrp="1"/>
          </p:cNvSpPr>
          <p:nvPr>
            <p:ph type="body" idx="1"/>
          </p:nvPr>
        </p:nvSpPr>
        <p:spPr>
          <a:xfrm>
            <a:off x="304800" y="990600"/>
            <a:ext cx="5604387" cy="54864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2800"/>
              <a:buNone/>
            </a:pPr>
            <a:r>
              <a:rPr lang="en-US" sz="2400" dirty="0">
                <a:solidFill>
                  <a:schemeClr val="tx1"/>
                </a:solidFill>
                <a:latin typeface="Arial" panose="020B0604020202020204" pitchFamily="34" charset="0"/>
                <a:cs typeface="Arial" panose="020B0604020202020204" pitchFamily="34" charset="0"/>
              </a:rPr>
              <a:t>Research methodology is the specific procedures or techniques used to identify, select, process, and analyze information about a topic. In a research paper, the methodology section allows the reader to critically evaluate a study’s overall validity and reliability</a:t>
            </a:r>
            <a:r>
              <a:rPr lang="en-US" sz="2400" dirty="0">
                <a:solidFill>
                  <a:srgbClr val="FF0000"/>
                </a:solidFill>
                <a:latin typeface="Arial" panose="020B0604020202020204" pitchFamily="34" charset="0"/>
                <a:cs typeface="Arial" panose="020B0604020202020204" pitchFamily="34" charset="0"/>
              </a:rPr>
              <a:t>. </a:t>
            </a:r>
            <a:endParaRPr dirty="0">
              <a:solidFill>
                <a:srgbClr val="000000"/>
              </a:solidFill>
              <a:latin typeface="Helvetica Neue"/>
              <a:ea typeface="Helvetica Neue"/>
              <a:cs typeface="Helvetica Neue"/>
              <a:sym typeface="Helvetica Neue"/>
            </a:endParaRPr>
          </a:p>
          <a:p>
            <a:pPr marL="228600" lvl="0" indent="-50800" algn="l" rtl="0">
              <a:lnSpc>
                <a:spcPct val="90000"/>
              </a:lnSpc>
              <a:spcBef>
                <a:spcPts val="1000"/>
              </a:spcBef>
              <a:spcAft>
                <a:spcPts val="0"/>
              </a:spcAft>
              <a:buClr>
                <a:schemeClr val="dk1"/>
              </a:buClr>
              <a:buSzPts val="2800"/>
              <a:buNone/>
            </a:pPr>
            <a:endParaRPr dirty="0">
              <a:solidFill>
                <a:srgbClr val="000000"/>
              </a:solidFill>
              <a:latin typeface="Helvetica Neue"/>
              <a:ea typeface="Helvetica Neue"/>
              <a:cs typeface="Helvetica Neue"/>
              <a:sym typeface="Helvetica Neue"/>
            </a:endParaRPr>
          </a:p>
          <a:p>
            <a:pPr marL="228600" lvl="0" indent="-50800" algn="l" rtl="0">
              <a:lnSpc>
                <a:spcPct val="90000"/>
              </a:lnSpc>
              <a:spcBef>
                <a:spcPts val="1000"/>
              </a:spcBef>
              <a:spcAft>
                <a:spcPts val="0"/>
              </a:spcAft>
              <a:buClr>
                <a:schemeClr val="dk1"/>
              </a:buClr>
              <a:buSzPts val="2800"/>
              <a:buNone/>
            </a:pPr>
            <a:endParaRPr dirty="0">
              <a:solidFill>
                <a:srgbClr val="000000"/>
              </a:solidFill>
              <a:latin typeface="Helvetica Neue"/>
              <a:ea typeface="Helvetica Neue"/>
              <a:cs typeface="Helvetica Neue"/>
              <a:sym typeface="Helvetica Neue"/>
            </a:endParaRPr>
          </a:p>
          <a:p>
            <a:pPr marL="228600" lvl="0" indent="-50800" algn="l" rtl="0">
              <a:lnSpc>
                <a:spcPct val="90000"/>
              </a:lnSpc>
              <a:spcBef>
                <a:spcPts val="1000"/>
              </a:spcBef>
              <a:spcAft>
                <a:spcPts val="0"/>
              </a:spcAft>
              <a:buClr>
                <a:schemeClr val="dk1"/>
              </a:buClr>
              <a:buSzPts val="2800"/>
              <a:buNone/>
            </a:pPr>
            <a:endParaRPr dirty="0">
              <a:solidFill>
                <a:srgbClr val="000000"/>
              </a:solidFill>
              <a:latin typeface="Helvetica Neue"/>
              <a:ea typeface="Helvetica Neue"/>
              <a:cs typeface="Helvetica Neue"/>
              <a:sym typeface="Helvetica Neue"/>
            </a:endParaRPr>
          </a:p>
          <a:p>
            <a:pPr marL="228600" lvl="0" indent="-50800" algn="l" rtl="0">
              <a:lnSpc>
                <a:spcPct val="90000"/>
              </a:lnSpc>
              <a:spcBef>
                <a:spcPts val="1000"/>
              </a:spcBef>
              <a:spcAft>
                <a:spcPts val="0"/>
              </a:spcAft>
              <a:buClr>
                <a:schemeClr val="dk1"/>
              </a:buClr>
              <a:buSzPts val="2800"/>
              <a:buNone/>
            </a:pPr>
            <a:endParaRPr dirty="0">
              <a:solidFill>
                <a:srgbClr val="000000"/>
              </a:solidFill>
              <a:latin typeface="Helvetica Neue"/>
              <a:ea typeface="Helvetica Neue"/>
              <a:cs typeface="Helvetica Neue"/>
              <a:sym typeface="Helvetica Neue"/>
            </a:endParaRPr>
          </a:p>
          <a:p>
            <a:pPr marL="228600" lvl="0" indent="-50800" algn="l" rtl="0">
              <a:lnSpc>
                <a:spcPct val="90000"/>
              </a:lnSpc>
              <a:spcBef>
                <a:spcPts val="1000"/>
              </a:spcBef>
              <a:spcAft>
                <a:spcPts val="0"/>
              </a:spcAft>
              <a:buClr>
                <a:schemeClr val="dk1"/>
              </a:buClr>
              <a:buSzPts val="2800"/>
              <a:buNone/>
            </a:pPr>
            <a:endParaRPr dirty="0">
              <a:solidFill>
                <a:srgbClr val="000000"/>
              </a:solidFill>
              <a:latin typeface="Helvetica Neue"/>
              <a:ea typeface="Helvetica Neue"/>
              <a:cs typeface="Helvetica Neue"/>
              <a:sym typeface="Helvetica Neue"/>
            </a:endParaRPr>
          </a:p>
          <a:p>
            <a:pPr marL="228600" lvl="0" indent="-50800" algn="l" rtl="0">
              <a:lnSpc>
                <a:spcPct val="90000"/>
              </a:lnSpc>
              <a:spcBef>
                <a:spcPts val="1000"/>
              </a:spcBef>
              <a:spcAft>
                <a:spcPts val="0"/>
              </a:spcAft>
              <a:buClr>
                <a:schemeClr val="dk1"/>
              </a:buClr>
              <a:buSzPts val="2800"/>
              <a:buNone/>
            </a:pPr>
            <a:endParaRPr dirty="0">
              <a:solidFill>
                <a:srgbClr val="000000"/>
              </a:solidFill>
              <a:latin typeface="Helvetica Neue"/>
              <a:ea typeface="Helvetica Neue"/>
              <a:cs typeface="Helvetica Neue"/>
              <a:sym typeface="Helvetica Neue"/>
            </a:endParaRPr>
          </a:p>
          <a:p>
            <a:pPr marL="228600" lvl="0" indent="-228600" algn="l" rtl="0">
              <a:lnSpc>
                <a:spcPct val="90000"/>
              </a:lnSpc>
              <a:spcBef>
                <a:spcPts val="1000"/>
              </a:spcBef>
              <a:spcAft>
                <a:spcPts val="0"/>
              </a:spcAft>
              <a:buClr>
                <a:schemeClr val="dk1"/>
              </a:buClr>
              <a:buSzPts val="1400"/>
              <a:buFont typeface="Noto Sans Symbols"/>
              <a:buNone/>
            </a:pPr>
            <a:endParaRPr sz="1400" dirty="0">
              <a:solidFill>
                <a:srgbClr val="000000"/>
              </a:solidFill>
              <a:latin typeface="Helvetica Neue"/>
              <a:ea typeface="Helvetica Neue"/>
              <a:cs typeface="Helvetica Neue"/>
              <a:sym typeface="Helvetica Neue"/>
            </a:endParaRPr>
          </a:p>
          <a:p>
            <a:pPr marL="685800" lvl="1" indent="-76200" algn="l" rtl="0">
              <a:lnSpc>
                <a:spcPct val="90000"/>
              </a:lnSpc>
              <a:spcBef>
                <a:spcPts val="500"/>
              </a:spcBef>
              <a:spcAft>
                <a:spcPts val="0"/>
              </a:spcAft>
              <a:buClr>
                <a:schemeClr val="dk1"/>
              </a:buClr>
              <a:buSzPts val="2400"/>
              <a:buNone/>
            </a:pPr>
            <a:endParaRPr dirty="0"/>
          </a:p>
          <a:p>
            <a:pPr marL="685800" lvl="1" indent="-76200" algn="l" rtl="0">
              <a:lnSpc>
                <a:spcPct val="90000"/>
              </a:lnSpc>
              <a:spcBef>
                <a:spcPts val="500"/>
              </a:spcBef>
              <a:spcAft>
                <a:spcPts val="0"/>
              </a:spcAft>
              <a:buClr>
                <a:schemeClr val="dk1"/>
              </a:buClr>
              <a:buSzPts val="2400"/>
              <a:buNone/>
            </a:pPr>
            <a:endParaRPr dirty="0"/>
          </a:p>
          <a:p>
            <a:pPr marL="685800" lvl="1" indent="-76200" algn="l" rtl="0">
              <a:lnSpc>
                <a:spcPct val="90000"/>
              </a:lnSpc>
              <a:spcBef>
                <a:spcPts val="500"/>
              </a:spcBef>
              <a:spcAft>
                <a:spcPts val="0"/>
              </a:spcAft>
              <a:buClr>
                <a:schemeClr val="dk1"/>
              </a:buClr>
              <a:buSzPts val="2400"/>
              <a:buNone/>
            </a:pPr>
            <a:endParaRPr dirty="0"/>
          </a:p>
          <a:p>
            <a:pPr marL="685800" lvl="1" indent="-76200" algn="l" rtl="0">
              <a:lnSpc>
                <a:spcPct val="90000"/>
              </a:lnSpc>
              <a:spcBef>
                <a:spcPts val="500"/>
              </a:spcBef>
              <a:spcAft>
                <a:spcPts val="0"/>
              </a:spcAft>
              <a:buClr>
                <a:schemeClr val="dk1"/>
              </a:buClr>
              <a:buSzPts val="2400"/>
              <a:buNone/>
            </a:pPr>
            <a:endParaRPr dirty="0"/>
          </a:p>
          <a:p>
            <a:pPr marL="685800" lvl="1" indent="-76200" algn="l" rtl="0">
              <a:lnSpc>
                <a:spcPct val="90000"/>
              </a:lnSpc>
              <a:spcBef>
                <a:spcPts val="500"/>
              </a:spcBef>
              <a:spcAft>
                <a:spcPts val="0"/>
              </a:spcAft>
              <a:buClr>
                <a:schemeClr val="dk1"/>
              </a:buClr>
              <a:buSzPts val="2400"/>
              <a:buNone/>
            </a:pPr>
            <a:endParaRPr dirty="0"/>
          </a:p>
          <a:p>
            <a:pPr marL="685800" lvl="1" indent="-76200" algn="l" rtl="0">
              <a:lnSpc>
                <a:spcPct val="90000"/>
              </a:lnSpc>
              <a:spcBef>
                <a:spcPts val="500"/>
              </a:spcBef>
              <a:spcAft>
                <a:spcPts val="0"/>
              </a:spcAft>
              <a:buClr>
                <a:schemeClr val="dk1"/>
              </a:buClr>
              <a:buSzPts val="2400"/>
              <a:buNone/>
            </a:pPr>
            <a:endParaRPr dirty="0"/>
          </a:p>
          <a:p>
            <a:pPr marL="685800" lvl="1" indent="-76200" algn="l" rtl="0">
              <a:lnSpc>
                <a:spcPct val="90000"/>
              </a:lnSpc>
              <a:spcBef>
                <a:spcPts val="500"/>
              </a:spcBef>
              <a:spcAft>
                <a:spcPts val="0"/>
              </a:spcAft>
              <a:buClr>
                <a:schemeClr val="dk1"/>
              </a:buClr>
              <a:buSzPts val="2400"/>
              <a:buNone/>
            </a:pPr>
            <a:endParaRPr dirty="0"/>
          </a:p>
          <a:p>
            <a:pPr marL="685800" lvl="1" indent="-76200" algn="l" rtl="0">
              <a:lnSpc>
                <a:spcPct val="90000"/>
              </a:lnSpc>
              <a:spcBef>
                <a:spcPts val="500"/>
              </a:spcBef>
              <a:spcAft>
                <a:spcPts val="0"/>
              </a:spcAft>
              <a:buClr>
                <a:schemeClr val="dk1"/>
              </a:buClr>
              <a:buSzPts val="2400"/>
              <a:buNone/>
            </a:pPr>
            <a:endParaRPr dirty="0"/>
          </a:p>
          <a:p>
            <a:pPr marL="685800" lvl="1" indent="-76200" algn="l" rtl="0">
              <a:lnSpc>
                <a:spcPct val="90000"/>
              </a:lnSpc>
              <a:spcBef>
                <a:spcPts val="500"/>
              </a:spcBef>
              <a:spcAft>
                <a:spcPts val="0"/>
              </a:spcAft>
              <a:buClr>
                <a:schemeClr val="dk1"/>
              </a:buClr>
              <a:buSzPts val="2400"/>
              <a:buNone/>
            </a:pPr>
            <a:endParaRPr dirty="0"/>
          </a:p>
          <a:p>
            <a:pPr marL="685800" lvl="1" indent="-76200" algn="l" rtl="0">
              <a:lnSpc>
                <a:spcPct val="90000"/>
              </a:lnSpc>
              <a:spcBef>
                <a:spcPts val="500"/>
              </a:spcBef>
              <a:spcAft>
                <a:spcPts val="0"/>
              </a:spcAft>
              <a:buClr>
                <a:schemeClr val="dk1"/>
              </a:buClr>
              <a:buSzPts val="2400"/>
              <a:buNone/>
            </a:pPr>
            <a:endParaRPr dirty="0"/>
          </a:p>
        </p:txBody>
      </p:sp>
      <p:pic>
        <p:nvPicPr>
          <p:cNvPr id="4" name="Picture 2">
            <a:extLst>
              <a:ext uri="{FF2B5EF4-FFF2-40B4-BE49-F238E27FC236}">
                <a16:creationId xmlns:a16="http://schemas.microsoft.com/office/drawing/2014/main" xmlns="" id="{5CD1CC50-2293-4B4B-AB3C-D080A278C4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4223" y="1010288"/>
            <a:ext cx="6067777" cy="53428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1300" y="127635"/>
            <a:ext cx="9118426" cy="702115"/>
          </a:xfrm>
          <a:prstGeom prst="rect">
            <a:avLst/>
          </a:prstGeom>
        </p:spPr>
        <p:txBody>
          <a:bodyPr spcFirstLastPara="1" vert="horz" wrap="square" lIns="0" tIns="12065" rIns="0" bIns="0" rtlCol="0" anchor="t" anchorCtr="0">
            <a:spAutoFit/>
          </a:bodyPr>
          <a:lstStyle/>
          <a:p>
            <a:pPr marL="12700">
              <a:lnSpc>
                <a:spcPct val="100000"/>
              </a:lnSpc>
              <a:spcBef>
                <a:spcPts val="95"/>
              </a:spcBef>
            </a:pPr>
            <a:r>
              <a:rPr lang="en-IN" spc="-15" dirty="0">
                <a:solidFill>
                  <a:schemeClr val="bg1"/>
                </a:solidFill>
                <a:latin typeface="Comic Sans MS" panose="030F0702030302020204" pitchFamily="66" charset="0"/>
              </a:rPr>
              <a:t>Sources of Problems</a:t>
            </a:r>
          </a:p>
        </p:txBody>
      </p:sp>
      <p:sp>
        <p:nvSpPr>
          <p:cNvPr id="3" name="object 3"/>
          <p:cNvSpPr txBox="1"/>
          <p:nvPr/>
        </p:nvSpPr>
        <p:spPr>
          <a:xfrm>
            <a:off x="721125" y="943241"/>
            <a:ext cx="11178601" cy="4951164"/>
          </a:xfrm>
          <a:prstGeom prst="rect">
            <a:avLst/>
          </a:prstGeom>
        </p:spPr>
        <p:txBody>
          <a:bodyPr vert="horz" wrap="square" lIns="0" tIns="12700" rIns="0" bIns="0" rtlCol="0">
            <a:spAutoFit/>
          </a:bodyPr>
          <a:lstStyle/>
          <a:p>
            <a:pPr marL="12700" algn="just">
              <a:lnSpc>
                <a:spcPct val="150000"/>
              </a:lnSpc>
              <a:spcBef>
                <a:spcPts val="100"/>
              </a:spcBef>
              <a:buClr>
                <a:srgbClr val="6D9FAF"/>
              </a:buClr>
              <a:buSzPct val="79000"/>
              <a:tabLst>
                <a:tab pos="354965" algn="l"/>
                <a:tab pos="355600" algn="l"/>
              </a:tabLst>
            </a:pPr>
            <a:r>
              <a:rPr lang="en-US" sz="2400" b="0" i="0" dirty="0">
                <a:solidFill>
                  <a:srgbClr val="FF0000"/>
                </a:solidFill>
                <a:effectLst/>
                <a:latin typeface="Arial" panose="020B0604020202020204" pitchFamily="34" charset="0"/>
                <a:cs typeface="Arial" panose="020B0604020202020204" pitchFamily="34" charset="0"/>
              </a:rPr>
              <a:t>12.Exposure to field situations: </a:t>
            </a:r>
            <a:r>
              <a:rPr lang="en-US" sz="2400" b="0" i="0" dirty="0">
                <a:solidFill>
                  <a:srgbClr val="3B3835"/>
                </a:solidFill>
                <a:effectLst/>
                <a:latin typeface="Arial" panose="020B0604020202020204" pitchFamily="34" charset="0"/>
                <a:cs typeface="Arial" panose="020B0604020202020204" pitchFamily="34" charset="0"/>
              </a:rPr>
              <a:t>During field exposure, researchers get variety of experiences, which may provide plenty of ideas to formulate research problems. For example, while working in field, a researcher observed a specific traditional practice for cure of a disease condition, which can be used as research problem to investigate its efficacy</a:t>
            </a:r>
          </a:p>
          <a:p>
            <a:pPr marL="12700" algn="just">
              <a:lnSpc>
                <a:spcPct val="150000"/>
              </a:lnSpc>
              <a:spcBef>
                <a:spcPts val="100"/>
              </a:spcBef>
              <a:buClr>
                <a:srgbClr val="6D9FAF"/>
              </a:buClr>
              <a:buSzPct val="79000"/>
              <a:tabLst>
                <a:tab pos="354965" algn="l"/>
                <a:tab pos="355600" algn="l"/>
              </a:tabLst>
            </a:pPr>
            <a:r>
              <a:rPr lang="en-US" sz="2400" b="0" i="0" dirty="0">
                <a:solidFill>
                  <a:srgbClr val="FF0000"/>
                </a:solidFill>
                <a:effectLst/>
                <a:latin typeface="Arial" panose="020B0604020202020204" pitchFamily="34" charset="0"/>
                <a:cs typeface="Arial" panose="020B0604020202020204" pitchFamily="34" charset="0"/>
              </a:rPr>
              <a:t>13. Consultations with experts: </a:t>
            </a:r>
            <a:r>
              <a:rPr lang="en-US" sz="2400" b="0" i="0" dirty="0">
                <a:solidFill>
                  <a:srgbClr val="3B3835"/>
                </a:solidFill>
                <a:effectLst/>
                <a:latin typeface="Arial" panose="020B0604020202020204" pitchFamily="34" charset="0"/>
                <a:cs typeface="Arial" panose="020B0604020202020204" pitchFamily="34" charset="0"/>
              </a:rPr>
              <a:t>Experts are believed to have sound experience of their respective field, which may suggest a significant problem to be studied. In addition, experts may help in finding a current problem of discipline to be solved, which may serve as basis for formulation of research problem.</a:t>
            </a:r>
            <a:endParaRPr sz="2400" dirty="0">
              <a:latin typeface="Arial" panose="020B0604020202020204" pitchFamily="34" charset="0"/>
              <a:cs typeface="Arial" panose="020B0604020202020204" pitchFamily="34" charset="0"/>
            </a:endParaRP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40</a:t>
            </a:fld>
            <a:endParaRPr sz="1000">
              <a:latin typeface="Arial" panose="020B0604020202020204"/>
              <a:cs typeface="Arial" panose="020B0604020202020204"/>
            </a:endParaRPr>
          </a:p>
        </p:txBody>
      </p:sp>
      <p:sp>
        <p:nvSpPr>
          <p:cNvPr id="4" name="Slide Number Placeholder 3"/>
          <p:cNvSpPr>
            <a:spLocks noGrp="1"/>
          </p:cNvSpPr>
          <p:nvPr>
            <p:ph type="sldNum" sz="quarter" idx="12"/>
          </p:nvPr>
        </p:nvSpPr>
        <p:spPr/>
        <p:txBody>
          <a:bodyPr/>
          <a:lstStyle/>
          <a:p>
            <a:pPr marL="38100"/>
            <a:fld id="{81D60167-4931-47E6-BA6A-407CBD079E47}" type="slidenum">
              <a:rPr spc="-5" dirty="0"/>
              <a:pPr marL="38100"/>
              <a:t>40</a:t>
            </a:fld>
            <a:endParaRPr spc="-5" dirty="0"/>
          </a:p>
        </p:txBody>
      </p:sp>
      <p:sp>
        <p:nvSpPr>
          <p:cNvPr id="6" name="Footer Placeholder 5"/>
          <p:cNvSpPr>
            <a:spLocks noGrp="1"/>
          </p:cNvSpPr>
          <p:nvPr>
            <p:ph type="ftr" sz="quarter" idx="11"/>
          </p:nvPr>
        </p:nvSpPr>
        <p:spPr>
          <a:xfrm>
            <a:off x="2641600" y="6539865"/>
            <a:ext cx="7518400" cy="381000"/>
          </a:xfrm>
        </p:spPr>
        <p:txBody>
          <a:bodyPr/>
          <a:lstStyle/>
          <a:p>
            <a:r>
              <a:rPr dirty="0">
                <a:solidFill>
                  <a:schemeClr val="bg1"/>
                </a:solidFill>
              </a:rPr>
              <a:t>SCSE (Galgotias University)</a:t>
            </a:r>
          </a:p>
        </p:txBody>
      </p:sp>
    </p:spTree>
    <p:extLst>
      <p:ext uri="{BB962C8B-B14F-4D97-AF65-F5344CB8AC3E}">
        <p14:creationId xmlns:p14="http://schemas.microsoft.com/office/powerpoint/2010/main" val="32977590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24075" y="127635"/>
            <a:ext cx="9775651" cy="702115"/>
          </a:xfrm>
          <a:prstGeom prst="rect">
            <a:avLst/>
          </a:prstGeom>
        </p:spPr>
        <p:txBody>
          <a:bodyPr spcFirstLastPara="1" vert="horz" wrap="square" lIns="0" tIns="12065" rIns="0" bIns="0" rtlCol="0" anchor="t" anchorCtr="0">
            <a:spAutoFit/>
          </a:bodyPr>
          <a:lstStyle/>
          <a:p>
            <a:pPr marL="12700">
              <a:lnSpc>
                <a:spcPct val="100000"/>
              </a:lnSpc>
              <a:spcBef>
                <a:spcPts val="95"/>
              </a:spcBef>
            </a:pPr>
            <a:r>
              <a:rPr lang="en-IN" spc="-15" dirty="0">
                <a:solidFill>
                  <a:schemeClr val="bg1"/>
                </a:solidFill>
                <a:latin typeface="Comic Sans MS" panose="030F0702030302020204" pitchFamily="66" charset="0"/>
              </a:rPr>
              <a:t>Characteristics of research Problem</a:t>
            </a:r>
          </a:p>
        </p:txBody>
      </p:sp>
      <p:sp>
        <p:nvSpPr>
          <p:cNvPr id="3" name="object 3"/>
          <p:cNvSpPr txBox="1"/>
          <p:nvPr/>
        </p:nvSpPr>
        <p:spPr>
          <a:xfrm>
            <a:off x="811500" y="995626"/>
            <a:ext cx="11178601" cy="5335884"/>
          </a:xfrm>
          <a:prstGeom prst="rect">
            <a:avLst/>
          </a:prstGeom>
        </p:spPr>
        <p:txBody>
          <a:bodyPr vert="horz" wrap="square" lIns="0" tIns="12700" rIns="0" bIns="0" rtlCol="0">
            <a:spAutoFit/>
          </a:bodyPr>
          <a:lstStyle/>
          <a:p>
            <a:pPr marL="12700" algn="just">
              <a:lnSpc>
                <a:spcPct val="150000"/>
              </a:lnSpc>
              <a:spcBef>
                <a:spcPts val="100"/>
              </a:spcBef>
              <a:buClr>
                <a:srgbClr val="6D9FAF"/>
              </a:buClr>
              <a:buSzPct val="79000"/>
              <a:tabLst>
                <a:tab pos="354965" algn="l"/>
                <a:tab pos="355600" algn="l"/>
              </a:tabLst>
            </a:pPr>
            <a:r>
              <a:rPr lang="en-US" sz="1400" b="0" i="0" dirty="0">
                <a:solidFill>
                  <a:srgbClr val="FF0000"/>
                </a:solidFill>
                <a:effectLst/>
                <a:latin typeface="Arial" panose="020B0604020202020204" pitchFamily="34" charset="0"/>
                <a:cs typeface="Arial" panose="020B0604020202020204" pitchFamily="34" charset="0"/>
              </a:rPr>
              <a:t>Feasible</a:t>
            </a:r>
          </a:p>
          <a:p>
            <a:pPr marL="469900" lvl="1" algn="just">
              <a:lnSpc>
                <a:spcPct val="150000"/>
              </a:lnSpc>
              <a:spcBef>
                <a:spcPts val="100"/>
              </a:spcBef>
              <a:buClr>
                <a:srgbClr val="6D9FAF"/>
              </a:buClr>
              <a:buSzPct val="79000"/>
              <a:tabLst>
                <a:tab pos="354965" algn="l"/>
                <a:tab pos="355600" algn="l"/>
              </a:tabLst>
            </a:pPr>
            <a:r>
              <a:rPr lang="en-US" sz="1400" b="0" i="0" dirty="0">
                <a:effectLst/>
                <a:latin typeface="Arial" panose="020B0604020202020204" pitchFamily="34" charset="0"/>
                <a:cs typeface="Arial" panose="020B0604020202020204" pitchFamily="34" charset="0"/>
              </a:rPr>
              <a:t>• Adequate number of subjects</a:t>
            </a:r>
          </a:p>
          <a:p>
            <a:pPr marL="469900" lvl="1" algn="just">
              <a:lnSpc>
                <a:spcPct val="150000"/>
              </a:lnSpc>
              <a:spcBef>
                <a:spcPts val="100"/>
              </a:spcBef>
              <a:buClr>
                <a:srgbClr val="6D9FAF"/>
              </a:buClr>
              <a:buSzPct val="79000"/>
              <a:tabLst>
                <a:tab pos="354965" algn="l"/>
                <a:tab pos="355600" algn="l"/>
              </a:tabLst>
            </a:pPr>
            <a:r>
              <a:rPr lang="en-US" sz="1400" b="0" i="0" dirty="0">
                <a:effectLst/>
                <a:latin typeface="Arial" panose="020B0604020202020204" pitchFamily="34" charset="0"/>
                <a:cs typeface="Arial" panose="020B0604020202020204" pitchFamily="34" charset="0"/>
              </a:rPr>
              <a:t>• Adequate technical expertise</a:t>
            </a:r>
          </a:p>
          <a:p>
            <a:pPr marL="469900" lvl="1" algn="just">
              <a:lnSpc>
                <a:spcPct val="150000"/>
              </a:lnSpc>
              <a:spcBef>
                <a:spcPts val="100"/>
              </a:spcBef>
              <a:buClr>
                <a:srgbClr val="6D9FAF"/>
              </a:buClr>
              <a:buSzPct val="79000"/>
              <a:tabLst>
                <a:tab pos="354965" algn="l"/>
                <a:tab pos="355600" algn="l"/>
              </a:tabLst>
            </a:pPr>
            <a:r>
              <a:rPr lang="en-US" sz="1400" b="0" i="0" dirty="0">
                <a:effectLst/>
                <a:latin typeface="Arial" panose="020B0604020202020204" pitchFamily="34" charset="0"/>
                <a:cs typeface="Arial" panose="020B0604020202020204" pitchFamily="34" charset="0"/>
              </a:rPr>
              <a:t>• Affordable in time and money</a:t>
            </a:r>
          </a:p>
          <a:p>
            <a:pPr marL="469900" lvl="1" algn="just">
              <a:lnSpc>
                <a:spcPct val="150000"/>
              </a:lnSpc>
              <a:spcBef>
                <a:spcPts val="100"/>
              </a:spcBef>
              <a:buClr>
                <a:srgbClr val="6D9FAF"/>
              </a:buClr>
              <a:buSzPct val="79000"/>
              <a:tabLst>
                <a:tab pos="354965" algn="l"/>
                <a:tab pos="355600" algn="l"/>
              </a:tabLst>
            </a:pPr>
            <a:r>
              <a:rPr lang="en-US" sz="1400" b="0" i="0" dirty="0">
                <a:effectLst/>
                <a:latin typeface="Arial" panose="020B0604020202020204" pitchFamily="34" charset="0"/>
                <a:cs typeface="Arial" panose="020B0604020202020204" pitchFamily="34" charset="0"/>
              </a:rPr>
              <a:t>• Manageable in scope </a:t>
            </a:r>
          </a:p>
          <a:p>
            <a:pPr marL="12700" algn="just">
              <a:lnSpc>
                <a:spcPct val="150000"/>
              </a:lnSpc>
              <a:spcBef>
                <a:spcPts val="100"/>
              </a:spcBef>
              <a:buClr>
                <a:srgbClr val="6D9FAF"/>
              </a:buClr>
              <a:buSzPct val="79000"/>
              <a:tabLst>
                <a:tab pos="354965" algn="l"/>
                <a:tab pos="355600" algn="l"/>
              </a:tabLst>
            </a:pPr>
            <a:r>
              <a:rPr lang="en-US" sz="1400" dirty="0">
                <a:solidFill>
                  <a:srgbClr val="FF0000"/>
                </a:solidFill>
                <a:latin typeface="Arial" panose="020B0604020202020204" pitchFamily="34" charset="0"/>
                <a:cs typeface="Arial" panose="020B0604020202020204" pitchFamily="34" charset="0"/>
              </a:rPr>
              <a:t>Interesting</a:t>
            </a:r>
          </a:p>
          <a:p>
            <a:pPr marL="12700" algn="just">
              <a:lnSpc>
                <a:spcPct val="150000"/>
              </a:lnSpc>
              <a:spcBef>
                <a:spcPts val="100"/>
              </a:spcBef>
              <a:buClr>
                <a:srgbClr val="6D9FAF"/>
              </a:buClr>
              <a:buSzPct val="79000"/>
              <a:tabLst>
                <a:tab pos="354965" algn="l"/>
                <a:tab pos="355600" algn="l"/>
              </a:tabLst>
            </a:pPr>
            <a:r>
              <a:rPr lang="en-US" sz="1400" dirty="0">
                <a:latin typeface="Arial" panose="020B0604020202020204" pitchFamily="34" charset="0"/>
                <a:cs typeface="Arial" panose="020B0604020202020204" pitchFamily="34" charset="0"/>
              </a:rPr>
              <a:t>	• Getting the answer intrigues the investigator and her friends</a:t>
            </a:r>
          </a:p>
          <a:p>
            <a:pPr marL="12700" algn="just">
              <a:lnSpc>
                <a:spcPct val="150000"/>
              </a:lnSpc>
              <a:spcBef>
                <a:spcPts val="100"/>
              </a:spcBef>
              <a:buClr>
                <a:srgbClr val="6D9FAF"/>
              </a:buClr>
              <a:buSzPct val="79000"/>
              <a:tabLst>
                <a:tab pos="354965" algn="l"/>
                <a:tab pos="355600" algn="l"/>
              </a:tabLst>
            </a:pPr>
            <a:r>
              <a:rPr lang="en-US" sz="1400" dirty="0">
                <a:solidFill>
                  <a:srgbClr val="FF0000"/>
                </a:solidFill>
                <a:latin typeface="Arial" panose="020B0604020202020204" pitchFamily="34" charset="0"/>
                <a:cs typeface="Arial" panose="020B0604020202020204" pitchFamily="34" charset="0"/>
              </a:rPr>
              <a:t>Novel</a:t>
            </a:r>
          </a:p>
          <a:p>
            <a:pPr marL="469900" lvl="1" algn="just">
              <a:lnSpc>
                <a:spcPct val="150000"/>
              </a:lnSpc>
              <a:spcBef>
                <a:spcPts val="100"/>
              </a:spcBef>
              <a:buClr>
                <a:srgbClr val="6D9FAF"/>
              </a:buClr>
              <a:buSzPct val="79000"/>
              <a:tabLst>
                <a:tab pos="354965" algn="l"/>
                <a:tab pos="355600" algn="l"/>
              </a:tabLst>
            </a:pPr>
            <a:r>
              <a:rPr lang="en-US" sz="1400" dirty="0">
                <a:latin typeface="Arial" panose="020B0604020202020204" pitchFamily="34" charset="0"/>
                <a:cs typeface="Arial" panose="020B0604020202020204" pitchFamily="34" charset="0"/>
              </a:rPr>
              <a:t>• Confirms, refutes or extends previous findings</a:t>
            </a:r>
          </a:p>
          <a:p>
            <a:pPr marL="469900" lvl="1" algn="just">
              <a:lnSpc>
                <a:spcPct val="150000"/>
              </a:lnSpc>
              <a:spcBef>
                <a:spcPts val="100"/>
              </a:spcBef>
              <a:buClr>
                <a:srgbClr val="6D9FAF"/>
              </a:buClr>
              <a:buSzPct val="79000"/>
              <a:tabLst>
                <a:tab pos="354965" algn="l"/>
                <a:tab pos="355600" algn="l"/>
              </a:tabLst>
            </a:pPr>
            <a:r>
              <a:rPr lang="en-US" sz="1400" dirty="0">
                <a:solidFill>
                  <a:srgbClr val="FF0000"/>
                </a:solidFill>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Provides new findings</a:t>
            </a:r>
          </a:p>
          <a:p>
            <a:pPr marL="12700" algn="just">
              <a:lnSpc>
                <a:spcPct val="150000"/>
              </a:lnSpc>
              <a:spcBef>
                <a:spcPts val="100"/>
              </a:spcBef>
              <a:buClr>
                <a:srgbClr val="6D9FAF"/>
              </a:buClr>
              <a:buSzPct val="79000"/>
              <a:tabLst>
                <a:tab pos="354965" algn="l"/>
                <a:tab pos="355600" algn="l"/>
              </a:tabLst>
            </a:pPr>
            <a:r>
              <a:rPr lang="en-US" sz="1400" dirty="0">
                <a:solidFill>
                  <a:srgbClr val="FF0000"/>
                </a:solidFill>
                <a:latin typeface="Arial" panose="020B0604020202020204" pitchFamily="34" charset="0"/>
                <a:cs typeface="Arial" panose="020B0604020202020204" pitchFamily="34" charset="0"/>
              </a:rPr>
              <a:t>Ethical</a:t>
            </a:r>
          </a:p>
          <a:p>
            <a:pPr marL="469900" lvl="1" algn="just">
              <a:lnSpc>
                <a:spcPct val="150000"/>
              </a:lnSpc>
              <a:spcBef>
                <a:spcPts val="100"/>
              </a:spcBef>
              <a:buClr>
                <a:srgbClr val="6D9FAF"/>
              </a:buClr>
              <a:buSzPct val="79000"/>
              <a:tabLst>
                <a:tab pos="354965" algn="l"/>
                <a:tab pos="355600" algn="l"/>
              </a:tabLst>
            </a:pPr>
            <a:r>
              <a:rPr lang="en-US" sz="1400" dirty="0">
                <a:latin typeface="Arial" panose="020B0604020202020204" pitchFamily="34" charset="0"/>
                <a:cs typeface="Arial" panose="020B0604020202020204" pitchFamily="34" charset="0"/>
              </a:rPr>
              <a:t>Amenable to a study that institutional review board will approve</a:t>
            </a:r>
          </a:p>
          <a:p>
            <a:pPr marL="469900" lvl="1" algn="just">
              <a:lnSpc>
                <a:spcPct val="150000"/>
              </a:lnSpc>
              <a:spcBef>
                <a:spcPts val="100"/>
              </a:spcBef>
              <a:buClr>
                <a:srgbClr val="6D9FAF"/>
              </a:buClr>
              <a:buSzPct val="79000"/>
              <a:tabLst>
                <a:tab pos="354965" algn="l"/>
                <a:tab pos="355600" algn="l"/>
              </a:tabLst>
            </a:pPr>
            <a:r>
              <a:rPr lang="en-US" sz="1400" dirty="0">
                <a:latin typeface="Arial" panose="020B0604020202020204" pitchFamily="34" charset="0"/>
                <a:cs typeface="Arial" panose="020B0604020202020204" pitchFamily="34" charset="0"/>
              </a:rPr>
              <a:t>Relevant</a:t>
            </a:r>
          </a:p>
          <a:p>
            <a:pPr marL="469900" lvl="1" algn="just">
              <a:lnSpc>
                <a:spcPct val="150000"/>
              </a:lnSpc>
              <a:spcBef>
                <a:spcPts val="100"/>
              </a:spcBef>
              <a:buClr>
                <a:srgbClr val="6D9FAF"/>
              </a:buClr>
              <a:buSzPct val="79000"/>
              <a:tabLst>
                <a:tab pos="354965" algn="l"/>
                <a:tab pos="355600" algn="l"/>
              </a:tabLst>
            </a:pPr>
            <a:r>
              <a:rPr lang="en-US" sz="1400" dirty="0">
                <a:latin typeface="Arial" panose="020B0604020202020204" pitchFamily="34" charset="0"/>
                <a:cs typeface="Arial" panose="020B0604020202020204" pitchFamily="34" charset="0"/>
              </a:rPr>
              <a:t>• To scientific knowledge</a:t>
            </a:r>
          </a:p>
          <a:p>
            <a:pPr marL="469900" lvl="1" algn="just">
              <a:lnSpc>
                <a:spcPct val="150000"/>
              </a:lnSpc>
              <a:spcBef>
                <a:spcPts val="100"/>
              </a:spcBef>
              <a:buClr>
                <a:srgbClr val="6D9FAF"/>
              </a:buClr>
              <a:buSzPct val="79000"/>
              <a:tabLst>
                <a:tab pos="354965" algn="l"/>
                <a:tab pos="355600" algn="l"/>
              </a:tabLst>
            </a:pPr>
            <a:r>
              <a:rPr lang="en-US" sz="1400" dirty="0">
                <a:latin typeface="Arial" panose="020B0604020202020204" pitchFamily="34" charset="0"/>
                <a:cs typeface="Arial" panose="020B0604020202020204" pitchFamily="34" charset="0"/>
              </a:rPr>
              <a:t>• To clinical and health policy</a:t>
            </a:r>
          </a:p>
          <a:p>
            <a:pPr marL="469900" lvl="1" algn="just">
              <a:lnSpc>
                <a:spcPct val="150000"/>
              </a:lnSpc>
              <a:spcBef>
                <a:spcPts val="100"/>
              </a:spcBef>
              <a:buClr>
                <a:srgbClr val="6D9FAF"/>
              </a:buClr>
              <a:buSzPct val="79000"/>
              <a:tabLst>
                <a:tab pos="354965" algn="l"/>
                <a:tab pos="355600" algn="l"/>
              </a:tabLst>
            </a:pPr>
            <a:r>
              <a:rPr lang="en-US" sz="1400" dirty="0">
                <a:latin typeface="Arial" panose="020B0604020202020204" pitchFamily="34" charset="0"/>
                <a:cs typeface="Arial" panose="020B0604020202020204" pitchFamily="34" charset="0"/>
              </a:rPr>
              <a:t>• To future research</a:t>
            </a:r>
            <a:endParaRPr sz="1400" dirty="0">
              <a:latin typeface="Arial" panose="020B0604020202020204" pitchFamily="34" charset="0"/>
              <a:cs typeface="Arial" panose="020B0604020202020204" pitchFamily="34" charset="0"/>
            </a:endParaRP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41</a:t>
            </a:fld>
            <a:endParaRPr sz="1000">
              <a:latin typeface="Arial" panose="020B0604020202020204"/>
              <a:cs typeface="Arial" panose="020B0604020202020204"/>
            </a:endParaRPr>
          </a:p>
        </p:txBody>
      </p:sp>
      <p:sp>
        <p:nvSpPr>
          <p:cNvPr id="4" name="Slide Number Placeholder 3"/>
          <p:cNvSpPr>
            <a:spLocks noGrp="1"/>
          </p:cNvSpPr>
          <p:nvPr>
            <p:ph type="sldNum" sz="quarter" idx="12"/>
          </p:nvPr>
        </p:nvSpPr>
        <p:spPr/>
        <p:txBody>
          <a:bodyPr/>
          <a:lstStyle/>
          <a:p>
            <a:pPr marL="38100"/>
            <a:fld id="{81D60167-4931-47E6-BA6A-407CBD079E47}" type="slidenum">
              <a:rPr spc="-5" dirty="0"/>
              <a:pPr marL="38100"/>
              <a:t>41</a:t>
            </a:fld>
            <a:endParaRPr spc="-5" dirty="0"/>
          </a:p>
        </p:txBody>
      </p:sp>
      <p:sp>
        <p:nvSpPr>
          <p:cNvPr id="6" name="Footer Placeholder 5"/>
          <p:cNvSpPr>
            <a:spLocks noGrp="1"/>
          </p:cNvSpPr>
          <p:nvPr>
            <p:ph type="ftr" sz="quarter" idx="11"/>
          </p:nvPr>
        </p:nvSpPr>
        <p:spPr>
          <a:xfrm>
            <a:off x="2641600" y="6539865"/>
            <a:ext cx="7518400" cy="381000"/>
          </a:xfrm>
        </p:spPr>
        <p:txBody>
          <a:bodyPr/>
          <a:lstStyle/>
          <a:p>
            <a:r>
              <a:rPr dirty="0">
                <a:solidFill>
                  <a:schemeClr val="bg1"/>
                </a:solidFill>
              </a:rPr>
              <a:t>SCSE (Galgotias University)</a:t>
            </a:r>
          </a:p>
        </p:txBody>
      </p:sp>
    </p:spTree>
    <p:extLst>
      <p:ext uri="{BB962C8B-B14F-4D97-AF65-F5344CB8AC3E}">
        <p14:creationId xmlns:p14="http://schemas.microsoft.com/office/powerpoint/2010/main" val="25451656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24075" y="127635"/>
            <a:ext cx="9775651" cy="702115"/>
          </a:xfrm>
          <a:prstGeom prst="rect">
            <a:avLst/>
          </a:prstGeom>
        </p:spPr>
        <p:txBody>
          <a:bodyPr spcFirstLastPara="1" vert="horz" wrap="square" lIns="0" tIns="12065" rIns="0" bIns="0" rtlCol="0" anchor="t" anchorCtr="0">
            <a:spAutoFit/>
          </a:bodyPr>
          <a:lstStyle/>
          <a:p>
            <a:pPr marL="12700">
              <a:lnSpc>
                <a:spcPct val="100000"/>
              </a:lnSpc>
              <a:spcBef>
                <a:spcPts val="95"/>
              </a:spcBef>
            </a:pPr>
            <a:r>
              <a:rPr lang="en-US" spc="-15" dirty="0">
                <a:solidFill>
                  <a:schemeClr val="bg1"/>
                </a:solidFill>
                <a:latin typeface="Comic Sans MS" panose="030F0702030302020204" pitchFamily="66" charset="0"/>
              </a:rPr>
              <a:t>Criteria of a Good Research Problem. </a:t>
            </a:r>
          </a:p>
        </p:txBody>
      </p:sp>
      <p:sp>
        <p:nvSpPr>
          <p:cNvPr id="3" name="object 3"/>
          <p:cNvSpPr txBox="1"/>
          <p:nvPr/>
        </p:nvSpPr>
        <p:spPr>
          <a:xfrm>
            <a:off x="811500" y="995626"/>
            <a:ext cx="11178601" cy="5516895"/>
          </a:xfrm>
          <a:prstGeom prst="rect">
            <a:avLst/>
          </a:prstGeom>
        </p:spPr>
        <p:txBody>
          <a:bodyPr vert="horz" wrap="square" lIns="0" tIns="12700" rIns="0" bIns="0" rtlCol="0">
            <a:spAutoFit/>
          </a:bodyPr>
          <a:lstStyle/>
          <a:p>
            <a:pPr marL="12700" algn="just">
              <a:lnSpc>
                <a:spcPct val="150000"/>
              </a:lnSpc>
              <a:spcBef>
                <a:spcPts val="100"/>
              </a:spcBef>
              <a:buClr>
                <a:srgbClr val="6D9FAF"/>
              </a:buClr>
              <a:buSzPct val="79000"/>
              <a:tabLst>
                <a:tab pos="354965" algn="l"/>
                <a:tab pos="355600" algn="l"/>
              </a:tabLst>
            </a:pPr>
            <a:r>
              <a:rPr lang="en-US" b="0" i="0" dirty="0">
                <a:solidFill>
                  <a:srgbClr val="FF0000"/>
                </a:solidFill>
                <a:effectLst/>
                <a:latin typeface="Arial" panose="020B0604020202020204" pitchFamily="34" charset="0"/>
                <a:cs typeface="Arial" panose="020B0604020202020204" pitchFamily="34" charset="0"/>
              </a:rPr>
              <a:t>Criteria of a Good R.P. </a:t>
            </a:r>
          </a:p>
          <a:p>
            <a:pPr marL="12700" algn="just">
              <a:lnSpc>
                <a:spcPct val="150000"/>
              </a:lnSpc>
              <a:spcBef>
                <a:spcPts val="100"/>
              </a:spcBef>
              <a:buClr>
                <a:srgbClr val="6D9FAF"/>
              </a:buClr>
              <a:buSzPct val="79000"/>
              <a:tabLst>
                <a:tab pos="354965" algn="l"/>
                <a:tab pos="355600" algn="l"/>
              </a:tabLst>
            </a:pPr>
            <a:r>
              <a:rPr lang="en-US" b="0" i="0" dirty="0">
                <a:effectLst/>
                <a:latin typeface="Arial" panose="020B0604020202020204" pitchFamily="34" charset="0"/>
                <a:cs typeface="Arial" panose="020B0604020202020204" pitchFamily="34" charset="0"/>
              </a:rPr>
              <a:t>• Novelty </a:t>
            </a:r>
          </a:p>
          <a:p>
            <a:pPr marL="12700" algn="just">
              <a:lnSpc>
                <a:spcPct val="150000"/>
              </a:lnSpc>
              <a:spcBef>
                <a:spcPts val="100"/>
              </a:spcBef>
              <a:buClr>
                <a:srgbClr val="6D9FAF"/>
              </a:buClr>
              <a:buSzPct val="79000"/>
              <a:tabLst>
                <a:tab pos="354965" algn="l"/>
                <a:tab pos="355600" algn="l"/>
              </a:tabLst>
            </a:pPr>
            <a:r>
              <a:rPr lang="en-US" b="0" i="0" dirty="0">
                <a:effectLst/>
                <a:latin typeface="Arial" panose="020B0604020202020204" pitchFamily="34" charset="0"/>
                <a:cs typeface="Arial" panose="020B0604020202020204" pitchFamily="34" charset="0"/>
              </a:rPr>
              <a:t>• Interesting </a:t>
            </a:r>
          </a:p>
          <a:p>
            <a:pPr marL="12700" algn="just">
              <a:lnSpc>
                <a:spcPct val="150000"/>
              </a:lnSpc>
              <a:spcBef>
                <a:spcPts val="100"/>
              </a:spcBef>
              <a:buClr>
                <a:srgbClr val="6D9FAF"/>
              </a:buClr>
              <a:buSzPct val="79000"/>
              <a:tabLst>
                <a:tab pos="354965" algn="l"/>
                <a:tab pos="355600" algn="l"/>
              </a:tabLst>
            </a:pPr>
            <a:r>
              <a:rPr lang="en-US" b="0" i="0" dirty="0">
                <a:effectLst/>
                <a:latin typeface="Arial" panose="020B0604020202020204" pitchFamily="34" charset="0"/>
                <a:cs typeface="Arial" panose="020B0604020202020204" pitchFamily="34" charset="0"/>
              </a:rPr>
              <a:t>• Importance </a:t>
            </a:r>
          </a:p>
          <a:p>
            <a:pPr marL="12700" algn="just">
              <a:lnSpc>
                <a:spcPct val="150000"/>
              </a:lnSpc>
              <a:spcBef>
                <a:spcPts val="100"/>
              </a:spcBef>
              <a:buClr>
                <a:srgbClr val="6D9FAF"/>
              </a:buClr>
              <a:buSzPct val="79000"/>
              <a:tabLst>
                <a:tab pos="354965" algn="l"/>
                <a:tab pos="355600" algn="l"/>
              </a:tabLst>
            </a:pPr>
            <a:r>
              <a:rPr lang="en-US" b="0" i="0" dirty="0">
                <a:effectLst/>
                <a:latin typeface="Arial" panose="020B0604020202020204" pitchFamily="34" charset="0"/>
                <a:cs typeface="Arial" panose="020B0604020202020204" pitchFamily="34" charset="0"/>
              </a:rPr>
              <a:t>• Feasibility </a:t>
            </a:r>
          </a:p>
          <a:p>
            <a:pPr marL="12700" algn="just">
              <a:lnSpc>
                <a:spcPct val="150000"/>
              </a:lnSpc>
              <a:spcBef>
                <a:spcPts val="100"/>
              </a:spcBef>
              <a:buClr>
                <a:srgbClr val="6D9FAF"/>
              </a:buClr>
              <a:buSzPct val="79000"/>
              <a:tabLst>
                <a:tab pos="354965" algn="l"/>
                <a:tab pos="355600" algn="l"/>
              </a:tabLst>
            </a:pPr>
            <a:r>
              <a:rPr lang="en-US" b="0" i="0" dirty="0">
                <a:effectLst/>
                <a:latin typeface="Arial" panose="020B0604020202020204" pitchFamily="34" charset="0"/>
                <a:cs typeface="Arial" panose="020B0604020202020204" pitchFamily="34" charset="0"/>
              </a:rPr>
              <a:t>• Availability of data</a:t>
            </a:r>
          </a:p>
          <a:p>
            <a:pPr marL="12700" algn="just">
              <a:lnSpc>
                <a:spcPct val="150000"/>
              </a:lnSpc>
              <a:spcBef>
                <a:spcPts val="100"/>
              </a:spcBef>
              <a:buClr>
                <a:srgbClr val="6D9FAF"/>
              </a:buClr>
              <a:buSzPct val="79000"/>
              <a:tabLst>
                <a:tab pos="354965" algn="l"/>
                <a:tab pos="355600" algn="l"/>
              </a:tabLst>
            </a:pPr>
            <a:r>
              <a:rPr lang="en-US" b="0" i="0" dirty="0">
                <a:effectLst/>
                <a:latin typeface="Arial" panose="020B0604020202020204" pitchFamily="34" charset="0"/>
                <a:cs typeface="Arial" panose="020B0604020202020204" pitchFamily="34" charset="0"/>
              </a:rPr>
              <a:t>• Availability of cooperation </a:t>
            </a:r>
          </a:p>
          <a:p>
            <a:pPr marL="12700" algn="just">
              <a:lnSpc>
                <a:spcPct val="150000"/>
              </a:lnSpc>
              <a:spcBef>
                <a:spcPts val="100"/>
              </a:spcBef>
              <a:buClr>
                <a:srgbClr val="6D9FAF"/>
              </a:buClr>
              <a:buSzPct val="79000"/>
              <a:tabLst>
                <a:tab pos="354965" algn="l"/>
                <a:tab pos="355600" algn="l"/>
              </a:tabLst>
            </a:pPr>
            <a:r>
              <a:rPr lang="en-US" b="0" i="0" dirty="0">
                <a:effectLst/>
                <a:latin typeface="Arial" panose="020B0604020202020204" pitchFamily="34" charset="0"/>
                <a:cs typeface="Arial" panose="020B0604020202020204" pitchFamily="34" charset="0"/>
              </a:rPr>
              <a:t>• Availability of guidance </a:t>
            </a:r>
          </a:p>
          <a:p>
            <a:pPr marL="12700" algn="just">
              <a:lnSpc>
                <a:spcPct val="150000"/>
              </a:lnSpc>
              <a:spcBef>
                <a:spcPts val="100"/>
              </a:spcBef>
              <a:buClr>
                <a:srgbClr val="6D9FAF"/>
              </a:buClr>
              <a:buSzPct val="79000"/>
              <a:tabLst>
                <a:tab pos="354965" algn="l"/>
                <a:tab pos="355600" algn="l"/>
              </a:tabLst>
            </a:pPr>
            <a:r>
              <a:rPr lang="en-US" b="0" i="0" dirty="0">
                <a:effectLst/>
                <a:latin typeface="Arial" panose="020B0604020202020204" pitchFamily="34" charset="0"/>
                <a:cs typeface="Arial" panose="020B0604020202020204" pitchFamily="34" charset="0"/>
              </a:rPr>
              <a:t>• Availability of other facilities</a:t>
            </a:r>
          </a:p>
          <a:p>
            <a:pPr marL="12700" algn="just">
              <a:lnSpc>
                <a:spcPct val="150000"/>
              </a:lnSpc>
              <a:spcBef>
                <a:spcPts val="100"/>
              </a:spcBef>
              <a:buClr>
                <a:srgbClr val="6D9FAF"/>
              </a:buClr>
              <a:buSzPct val="79000"/>
              <a:tabLst>
                <a:tab pos="354965" algn="l"/>
                <a:tab pos="355600" algn="l"/>
              </a:tabLst>
            </a:pPr>
            <a:r>
              <a:rPr lang="en-US" b="0" i="0" dirty="0">
                <a:effectLst/>
                <a:latin typeface="Arial" panose="020B0604020202020204" pitchFamily="34" charset="0"/>
                <a:cs typeface="Arial" panose="020B0604020202020204" pitchFamily="34" charset="0"/>
              </a:rPr>
              <a:t>• Applicability </a:t>
            </a:r>
          </a:p>
          <a:p>
            <a:pPr marL="12700" algn="just">
              <a:lnSpc>
                <a:spcPct val="150000"/>
              </a:lnSpc>
              <a:spcBef>
                <a:spcPts val="100"/>
              </a:spcBef>
              <a:buClr>
                <a:srgbClr val="6D9FAF"/>
              </a:buClr>
              <a:buSzPct val="79000"/>
              <a:tabLst>
                <a:tab pos="354965" algn="l"/>
                <a:tab pos="355600" algn="l"/>
              </a:tabLst>
            </a:pPr>
            <a:r>
              <a:rPr lang="en-US" b="0" i="0" dirty="0">
                <a:effectLst/>
                <a:latin typeface="Arial" panose="020B0604020202020204" pitchFamily="34" charset="0"/>
                <a:cs typeface="Arial" panose="020B0604020202020204" pitchFamily="34" charset="0"/>
              </a:rPr>
              <a:t>• Level of Research </a:t>
            </a:r>
          </a:p>
          <a:p>
            <a:pPr marL="12700" algn="just">
              <a:lnSpc>
                <a:spcPct val="150000"/>
              </a:lnSpc>
              <a:spcBef>
                <a:spcPts val="100"/>
              </a:spcBef>
              <a:buClr>
                <a:srgbClr val="6D9FAF"/>
              </a:buClr>
              <a:buSzPct val="79000"/>
              <a:tabLst>
                <a:tab pos="354965" algn="l"/>
                <a:tab pos="355600" algn="l"/>
              </a:tabLst>
            </a:pPr>
            <a:r>
              <a:rPr lang="en-US" b="0" i="0" dirty="0">
                <a:effectLst/>
                <a:latin typeface="Arial" panose="020B0604020202020204" pitchFamily="34" charset="0"/>
                <a:cs typeface="Arial" panose="020B0604020202020204" pitchFamily="34" charset="0"/>
              </a:rPr>
              <a:t>• Experience &amp; creativity </a:t>
            </a:r>
          </a:p>
          <a:p>
            <a:pPr marL="12700" algn="just">
              <a:lnSpc>
                <a:spcPct val="150000"/>
              </a:lnSpc>
              <a:spcBef>
                <a:spcPts val="100"/>
              </a:spcBef>
              <a:buClr>
                <a:srgbClr val="6D9FAF"/>
              </a:buClr>
              <a:buSzPct val="79000"/>
              <a:tabLst>
                <a:tab pos="354965" algn="l"/>
                <a:tab pos="355600" algn="l"/>
              </a:tabLst>
            </a:pPr>
            <a:r>
              <a:rPr lang="en-US" b="0" i="0" dirty="0">
                <a:effectLst/>
                <a:latin typeface="Arial" panose="020B0604020202020204" pitchFamily="34" charset="0"/>
                <a:cs typeface="Arial" panose="020B0604020202020204" pitchFamily="34" charset="0"/>
              </a:rPr>
              <a:t>• Courage &amp; confidence</a:t>
            </a:r>
            <a:endParaRPr dirty="0">
              <a:latin typeface="Arial" panose="020B0604020202020204" pitchFamily="34" charset="0"/>
              <a:cs typeface="Arial" panose="020B0604020202020204" pitchFamily="34" charset="0"/>
            </a:endParaRP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42</a:t>
            </a:fld>
            <a:endParaRPr sz="1000">
              <a:latin typeface="Arial" panose="020B0604020202020204"/>
              <a:cs typeface="Arial" panose="020B0604020202020204"/>
            </a:endParaRPr>
          </a:p>
        </p:txBody>
      </p:sp>
      <p:sp>
        <p:nvSpPr>
          <p:cNvPr id="4" name="Slide Number Placeholder 3"/>
          <p:cNvSpPr>
            <a:spLocks noGrp="1"/>
          </p:cNvSpPr>
          <p:nvPr>
            <p:ph type="sldNum" sz="quarter" idx="12"/>
          </p:nvPr>
        </p:nvSpPr>
        <p:spPr/>
        <p:txBody>
          <a:bodyPr/>
          <a:lstStyle/>
          <a:p>
            <a:pPr marL="38100"/>
            <a:fld id="{81D60167-4931-47E6-BA6A-407CBD079E47}" type="slidenum">
              <a:rPr spc="-5" dirty="0"/>
              <a:pPr marL="38100"/>
              <a:t>42</a:t>
            </a:fld>
            <a:endParaRPr spc="-5" dirty="0"/>
          </a:p>
        </p:txBody>
      </p:sp>
      <p:sp>
        <p:nvSpPr>
          <p:cNvPr id="6" name="Footer Placeholder 5"/>
          <p:cNvSpPr>
            <a:spLocks noGrp="1"/>
          </p:cNvSpPr>
          <p:nvPr>
            <p:ph type="ftr" sz="quarter" idx="11"/>
          </p:nvPr>
        </p:nvSpPr>
        <p:spPr>
          <a:xfrm>
            <a:off x="2641600" y="6539865"/>
            <a:ext cx="7518400" cy="381000"/>
          </a:xfrm>
        </p:spPr>
        <p:txBody>
          <a:bodyPr/>
          <a:lstStyle/>
          <a:p>
            <a:r>
              <a:rPr dirty="0">
                <a:solidFill>
                  <a:schemeClr val="bg1"/>
                </a:solidFill>
              </a:rPr>
              <a:t>SCSE (Galgotias University)</a:t>
            </a:r>
          </a:p>
        </p:txBody>
      </p:sp>
    </p:spTree>
    <p:extLst>
      <p:ext uri="{BB962C8B-B14F-4D97-AF65-F5344CB8AC3E}">
        <p14:creationId xmlns:p14="http://schemas.microsoft.com/office/powerpoint/2010/main" val="1461025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954020" y="96203"/>
            <a:ext cx="7205980" cy="702115"/>
          </a:xfrm>
          <a:prstGeom prst="rect">
            <a:avLst/>
          </a:prstGeom>
        </p:spPr>
        <p:txBody>
          <a:bodyPr spcFirstLastPara="1" vert="horz" wrap="square" lIns="0" tIns="12065" rIns="0" bIns="0" rtlCol="0" anchor="t" anchorCtr="0">
            <a:spAutoFit/>
          </a:bodyPr>
          <a:lstStyle/>
          <a:p>
            <a:pPr marL="12700">
              <a:lnSpc>
                <a:spcPct val="100000"/>
              </a:lnSpc>
              <a:spcBef>
                <a:spcPts val="95"/>
              </a:spcBef>
            </a:pPr>
            <a:r>
              <a:rPr spc="-10" dirty="0">
                <a:solidFill>
                  <a:schemeClr val="bg1"/>
                </a:solidFill>
              </a:rPr>
              <a:t>Problems </a:t>
            </a:r>
            <a:r>
              <a:rPr spc="-5" dirty="0">
                <a:solidFill>
                  <a:schemeClr val="bg1"/>
                </a:solidFill>
              </a:rPr>
              <a:t>In</a:t>
            </a:r>
            <a:r>
              <a:rPr spc="-40" dirty="0">
                <a:solidFill>
                  <a:schemeClr val="bg1"/>
                </a:solidFill>
              </a:rPr>
              <a:t> </a:t>
            </a:r>
            <a:r>
              <a:rPr spc="-20" dirty="0">
                <a:solidFill>
                  <a:schemeClr val="bg1"/>
                </a:solidFill>
              </a:rPr>
              <a:t>Research</a:t>
            </a: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43</a:t>
            </a:fld>
            <a:endParaRPr sz="1000">
              <a:latin typeface="Arial" panose="020B0604020202020204"/>
              <a:cs typeface="Arial" panose="020B0604020202020204"/>
            </a:endParaRPr>
          </a:p>
        </p:txBody>
      </p:sp>
      <p:sp>
        <p:nvSpPr>
          <p:cNvPr id="4" name="object 4"/>
          <p:cNvSpPr txBox="1"/>
          <p:nvPr/>
        </p:nvSpPr>
        <p:spPr>
          <a:xfrm>
            <a:off x="1509855" y="1113069"/>
            <a:ext cx="10364819" cy="4778552"/>
          </a:xfrm>
          <a:prstGeom prst="rect">
            <a:avLst/>
          </a:prstGeom>
        </p:spPr>
        <p:txBody>
          <a:bodyPr vert="horz" wrap="square" lIns="0" tIns="195580" rIns="0" bIns="0" rtlCol="0">
            <a:spAutoFit/>
          </a:bodyPr>
          <a:lstStyle/>
          <a:p>
            <a:pPr marL="355600" indent="-342900">
              <a:spcBef>
                <a:spcPts val="1540"/>
              </a:spcBef>
              <a:buFont typeface="Wingdings" panose="05000000000000000000"/>
              <a:buChar char=""/>
              <a:tabLst>
                <a:tab pos="355600" algn="l"/>
              </a:tabLst>
            </a:pPr>
            <a:r>
              <a:rPr sz="2800" spc="-45" dirty="0">
                <a:latin typeface="Arial" panose="020B0604020202020204" pitchFamily="34" charset="0"/>
                <a:cs typeface="Arial" panose="020B0604020202020204" pitchFamily="34" charset="0"/>
              </a:rPr>
              <a:t>Not </a:t>
            </a:r>
            <a:r>
              <a:rPr sz="2800" spc="-70" dirty="0">
                <a:latin typeface="Arial" panose="020B0604020202020204" pitchFamily="34" charset="0"/>
                <a:cs typeface="Arial" panose="020B0604020202020204" pitchFamily="34" charset="0"/>
              </a:rPr>
              <a:t>similar </a:t>
            </a:r>
            <a:r>
              <a:rPr sz="2800" spc="20" dirty="0">
                <a:latin typeface="Arial" panose="020B0604020202020204" pitchFamily="34" charset="0"/>
                <a:cs typeface="Arial" panose="020B0604020202020204" pitchFamily="34" charset="0"/>
              </a:rPr>
              <a:t>to</a:t>
            </a:r>
            <a:r>
              <a:rPr sz="2800" spc="-315" dirty="0">
                <a:latin typeface="Arial" panose="020B0604020202020204" pitchFamily="34" charset="0"/>
                <a:cs typeface="Arial" panose="020B0604020202020204" pitchFamily="34" charset="0"/>
              </a:rPr>
              <a:t> </a:t>
            </a:r>
            <a:r>
              <a:rPr sz="2800" spc="-145" dirty="0">
                <a:latin typeface="Arial" panose="020B0604020202020204" pitchFamily="34" charset="0"/>
                <a:cs typeface="Arial" panose="020B0604020202020204" pitchFamily="34" charset="0"/>
              </a:rPr>
              <a:t>science</a:t>
            </a:r>
            <a:endParaRPr sz="2800" dirty="0">
              <a:latin typeface="Arial" panose="020B0604020202020204" pitchFamily="34" charset="0"/>
              <a:cs typeface="Arial" panose="020B0604020202020204" pitchFamily="34" charset="0"/>
            </a:endParaRPr>
          </a:p>
          <a:p>
            <a:pPr marL="355600" indent="-342900">
              <a:spcBef>
                <a:spcPts val="1440"/>
              </a:spcBef>
              <a:buFont typeface="Wingdings" panose="05000000000000000000"/>
              <a:buChar char=""/>
              <a:tabLst>
                <a:tab pos="355600" algn="l"/>
              </a:tabLst>
            </a:pPr>
            <a:r>
              <a:rPr sz="2800" spc="-70" dirty="0">
                <a:latin typeface="Arial" panose="020B0604020202020204" pitchFamily="34" charset="0"/>
                <a:cs typeface="Arial" panose="020B0604020202020204" pitchFamily="34" charset="0"/>
              </a:rPr>
              <a:t>Uncontrollable</a:t>
            </a:r>
            <a:r>
              <a:rPr sz="2800" spc="-155" dirty="0">
                <a:latin typeface="Arial" panose="020B0604020202020204" pitchFamily="34" charset="0"/>
                <a:cs typeface="Arial" panose="020B0604020202020204" pitchFamily="34" charset="0"/>
              </a:rPr>
              <a:t> </a:t>
            </a:r>
            <a:r>
              <a:rPr sz="2800" spc="-105" dirty="0">
                <a:latin typeface="Arial" panose="020B0604020202020204" pitchFamily="34" charset="0"/>
                <a:cs typeface="Arial" panose="020B0604020202020204" pitchFamily="34" charset="0"/>
              </a:rPr>
              <a:t>variables</a:t>
            </a:r>
            <a:endParaRPr sz="2800" dirty="0">
              <a:latin typeface="Arial" panose="020B0604020202020204" pitchFamily="34" charset="0"/>
              <a:cs typeface="Arial" panose="020B0604020202020204" pitchFamily="34" charset="0"/>
            </a:endParaRPr>
          </a:p>
          <a:p>
            <a:pPr marL="355600" indent="-342900">
              <a:spcBef>
                <a:spcPts val="1440"/>
              </a:spcBef>
              <a:buFont typeface="Wingdings" panose="05000000000000000000"/>
              <a:buChar char=""/>
              <a:tabLst>
                <a:tab pos="355600" algn="l"/>
              </a:tabLst>
            </a:pPr>
            <a:r>
              <a:rPr sz="2800" spc="-135" dirty="0">
                <a:latin typeface="Arial" panose="020B0604020202020204" pitchFamily="34" charset="0"/>
                <a:cs typeface="Arial" panose="020B0604020202020204" pitchFamily="34" charset="0"/>
              </a:rPr>
              <a:t>Human</a:t>
            </a:r>
            <a:r>
              <a:rPr sz="2800" spc="-155" dirty="0">
                <a:latin typeface="Arial" panose="020B0604020202020204" pitchFamily="34" charset="0"/>
                <a:cs typeface="Arial" panose="020B0604020202020204" pitchFamily="34" charset="0"/>
              </a:rPr>
              <a:t> </a:t>
            </a:r>
            <a:r>
              <a:rPr sz="2800" spc="-100" dirty="0">
                <a:latin typeface="Arial" panose="020B0604020202020204" pitchFamily="34" charset="0"/>
                <a:cs typeface="Arial" panose="020B0604020202020204" pitchFamily="34" charset="0"/>
              </a:rPr>
              <a:t>tendencies</a:t>
            </a:r>
            <a:endParaRPr sz="2800" dirty="0">
              <a:latin typeface="Arial" panose="020B0604020202020204" pitchFamily="34" charset="0"/>
              <a:cs typeface="Arial" panose="020B0604020202020204" pitchFamily="34" charset="0"/>
            </a:endParaRPr>
          </a:p>
          <a:p>
            <a:pPr marL="355600" indent="-342900">
              <a:spcBef>
                <a:spcPts val="1440"/>
              </a:spcBef>
              <a:buFont typeface="Wingdings" panose="05000000000000000000"/>
              <a:buChar char=""/>
              <a:tabLst>
                <a:tab pos="355600" algn="l"/>
              </a:tabLst>
            </a:pPr>
            <a:r>
              <a:rPr sz="2800" spc="-130" dirty="0">
                <a:latin typeface="Arial" panose="020B0604020202020204" pitchFamily="34" charset="0"/>
                <a:cs typeface="Arial" panose="020B0604020202020204" pitchFamily="34" charset="0"/>
              </a:rPr>
              <a:t>Time </a:t>
            </a:r>
            <a:r>
              <a:rPr sz="2800" spc="-114" dirty="0">
                <a:latin typeface="Arial" panose="020B0604020202020204" pitchFamily="34" charset="0"/>
                <a:cs typeface="Arial" panose="020B0604020202020204" pitchFamily="34" charset="0"/>
              </a:rPr>
              <a:t>and</a:t>
            </a:r>
            <a:r>
              <a:rPr sz="2800" spc="-140" dirty="0">
                <a:latin typeface="Arial" panose="020B0604020202020204" pitchFamily="34" charset="0"/>
                <a:cs typeface="Arial" panose="020B0604020202020204" pitchFamily="34" charset="0"/>
              </a:rPr>
              <a:t> </a:t>
            </a:r>
            <a:r>
              <a:rPr sz="2800" spc="-100" dirty="0">
                <a:latin typeface="Arial" panose="020B0604020202020204" pitchFamily="34" charset="0"/>
                <a:cs typeface="Arial" panose="020B0604020202020204" pitchFamily="34" charset="0"/>
              </a:rPr>
              <a:t>money</a:t>
            </a:r>
            <a:endParaRPr sz="2800" dirty="0">
              <a:latin typeface="Arial" panose="020B0604020202020204" pitchFamily="34" charset="0"/>
              <a:cs typeface="Arial" panose="020B0604020202020204" pitchFamily="34" charset="0"/>
            </a:endParaRPr>
          </a:p>
          <a:p>
            <a:pPr marL="355600" indent="-342900">
              <a:spcBef>
                <a:spcPts val="1445"/>
              </a:spcBef>
              <a:buFont typeface="Wingdings" panose="05000000000000000000"/>
              <a:buChar char=""/>
              <a:tabLst>
                <a:tab pos="355600" algn="l"/>
              </a:tabLst>
            </a:pPr>
            <a:r>
              <a:rPr sz="2800" spc="-204" dirty="0">
                <a:latin typeface="Arial" panose="020B0604020202020204" pitchFamily="34" charset="0"/>
                <a:cs typeface="Arial" panose="020B0604020202020204" pitchFamily="34" charset="0"/>
              </a:rPr>
              <a:t>Lack </a:t>
            </a:r>
            <a:r>
              <a:rPr sz="2800" spc="-5" dirty="0">
                <a:latin typeface="Arial" panose="020B0604020202020204" pitchFamily="34" charset="0"/>
                <a:cs typeface="Arial" panose="020B0604020202020204" pitchFamily="34" charset="0"/>
              </a:rPr>
              <a:t>of</a:t>
            </a:r>
            <a:r>
              <a:rPr sz="2800" spc="-90" dirty="0">
                <a:latin typeface="Arial" panose="020B0604020202020204" pitchFamily="34" charset="0"/>
                <a:cs typeface="Arial" panose="020B0604020202020204" pitchFamily="34" charset="0"/>
              </a:rPr>
              <a:t> </a:t>
            </a:r>
            <a:r>
              <a:rPr sz="2800" spc="-70" dirty="0">
                <a:latin typeface="Arial" panose="020B0604020202020204" pitchFamily="34" charset="0"/>
                <a:cs typeface="Arial" panose="020B0604020202020204" pitchFamily="34" charset="0"/>
              </a:rPr>
              <a:t>computerization</a:t>
            </a:r>
            <a:endParaRPr sz="2800" dirty="0">
              <a:latin typeface="Arial" panose="020B0604020202020204" pitchFamily="34" charset="0"/>
              <a:cs typeface="Arial" panose="020B0604020202020204" pitchFamily="34" charset="0"/>
            </a:endParaRPr>
          </a:p>
          <a:p>
            <a:pPr marL="355600" indent="-342900">
              <a:spcBef>
                <a:spcPts val="1440"/>
              </a:spcBef>
              <a:buFont typeface="Wingdings" panose="05000000000000000000"/>
              <a:buChar char=""/>
              <a:tabLst>
                <a:tab pos="355600" algn="l"/>
              </a:tabLst>
            </a:pPr>
            <a:r>
              <a:rPr sz="2800" spc="-204" dirty="0">
                <a:latin typeface="Arial" panose="020B0604020202020204" pitchFamily="34" charset="0"/>
                <a:cs typeface="Arial" panose="020B0604020202020204" pitchFamily="34" charset="0"/>
              </a:rPr>
              <a:t>Lack</a:t>
            </a:r>
            <a:r>
              <a:rPr sz="2800" spc="-150" dirty="0">
                <a:latin typeface="Arial" panose="020B0604020202020204" pitchFamily="34" charset="0"/>
                <a:cs typeface="Arial" panose="020B0604020202020204" pitchFamily="34" charset="0"/>
              </a:rPr>
              <a:t> </a:t>
            </a:r>
            <a:r>
              <a:rPr sz="2800" spc="-5" dirty="0">
                <a:latin typeface="Arial" panose="020B0604020202020204" pitchFamily="34" charset="0"/>
                <a:cs typeface="Arial" panose="020B0604020202020204" pitchFamily="34" charset="0"/>
              </a:rPr>
              <a:t>of</a:t>
            </a:r>
            <a:r>
              <a:rPr sz="2800" spc="-130" dirty="0">
                <a:latin typeface="Arial" panose="020B0604020202020204" pitchFamily="34" charset="0"/>
                <a:cs typeface="Arial" panose="020B0604020202020204" pitchFamily="34" charset="0"/>
              </a:rPr>
              <a:t> </a:t>
            </a:r>
            <a:r>
              <a:rPr sz="2800" spc="-65" dirty="0">
                <a:latin typeface="Arial" panose="020B0604020202020204" pitchFamily="34" charset="0"/>
                <a:cs typeface="Arial" panose="020B0604020202020204" pitchFamily="34" charset="0"/>
              </a:rPr>
              <a:t>scientific</a:t>
            </a:r>
            <a:r>
              <a:rPr sz="2800" spc="-135" dirty="0">
                <a:latin typeface="Arial" panose="020B0604020202020204" pitchFamily="34" charset="0"/>
                <a:cs typeface="Arial" panose="020B0604020202020204" pitchFamily="34" charset="0"/>
              </a:rPr>
              <a:t> </a:t>
            </a:r>
            <a:r>
              <a:rPr sz="2800" spc="-50" dirty="0">
                <a:latin typeface="Arial" panose="020B0604020202020204" pitchFamily="34" charset="0"/>
                <a:cs typeface="Arial" panose="020B0604020202020204" pitchFamily="34" charset="0"/>
              </a:rPr>
              <a:t>training</a:t>
            </a:r>
            <a:r>
              <a:rPr sz="2800" spc="-140" dirty="0">
                <a:latin typeface="Arial" panose="020B0604020202020204" pitchFamily="34" charset="0"/>
                <a:cs typeface="Arial" panose="020B0604020202020204" pitchFamily="34" charset="0"/>
              </a:rPr>
              <a:t> </a:t>
            </a:r>
            <a:r>
              <a:rPr sz="2800" spc="-30" dirty="0">
                <a:latin typeface="Arial" panose="020B0604020202020204" pitchFamily="34" charset="0"/>
                <a:cs typeface="Arial" panose="020B0604020202020204" pitchFamily="34" charset="0"/>
              </a:rPr>
              <a:t>in</a:t>
            </a:r>
            <a:r>
              <a:rPr sz="2800" spc="-125" dirty="0">
                <a:latin typeface="Arial" panose="020B0604020202020204" pitchFamily="34" charset="0"/>
                <a:cs typeface="Arial" panose="020B0604020202020204" pitchFamily="34" charset="0"/>
              </a:rPr>
              <a:t> </a:t>
            </a:r>
            <a:r>
              <a:rPr sz="2800" spc="-30" dirty="0">
                <a:latin typeface="Arial" panose="020B0604020202020204" pitchFamily="34" charset="0"/>
                <a:cs typeface="Arial" panose="020B0604020202020204" pitchFamily="34" charset="0"/>
              </a:rPr>
              <a:t>the</a:t>
            </a:r>
            <a:r>
              <a:rPr sz="2800" spc="-140" dirty="0">
                <a:latin typeface="Arial" panose="020B0604020202020204" pitchFamily="34" charset="0"/>
                <a:cs typeface="Arial" panose="020B0604020202020204" pitchFamily="34" charset="0"/>
              </a:rPr>
              <a:t> </a:t>
            </a:r>
            <a:r>
              <a:rPr sz="2800" spc="-75" dirty="0">
                <a:latin typeface="Arial" panose="020B0604020202020204" pitchFamily="34" charset="0"/>
                <a:cs typeface="Arial" panose="020B0604020202020204" pitchFamily="34" charset="0"/>
              </a:rPr>
              <a:t>methodology</a:t>
            </a:r>
            <a:r>
              <a:rPr sz="2800" spc="-135" dirty="0">
                <a:latin typeface="Arial" panose="020B0604020202020204" pitchFamily="34" charset="0"/>
                <a:cs typeface="Arial" panose="020B0604020202020204" pitchFamily="34" charset="0"/>
              </a:rPr>
              <a:t> </a:t>
            </a:r>
            <a:r>
              <a:rPr sz="2800" spc="-5" dirty="0">
                <a:latin typeface="Arial" panose="020B0604020202020204" pitchFamily="34" charset="0"/>
                <a:cs typeface="Arial" panose="020B0604020202020204" pitchFamily="34" charset="0"/>
              </a:rPr>
              <a:t>of</a:t>
            </a:r>
            <a:r>
              <a:rPr sz="2800" spc="-125" dirty="0">
                <a:latin typeface="Arial" panose="020B0604020202020204" pitchFamily="34" charset="0"/>
                <a:cs typeface="Arial" panose="020B0604020202020204" pitchFamily="34" charset="0"/>
              </a:rPr>
              <a:t> </a:t>
            </a:r>
            <a:r>
              <a:rPr sz="2800" spc="-180" dirty="0">
                <a:latin typeface="Arial" panose="020B0604020202020204" pitchFamily="34" charset="0"/>
                <a:cs typeface="Arial" panose="020B0604020202020204" pitchFamily="34" charset="0"/>
              </a:rPr>
              <a:t>Research</a:t>
            </a:r>
            <a:endParaRPr sz="2800" dirty="0">
              <a:latin typeface="Arial" panose="020B0604020202020204" pitchFamily="34" charset="0"/>
              <a:cs typeface="Arial" panose="020B0604020202020204" pitchFamily="34" charset="0"/>
            </a:endParaRPr>
          </a:p>
          <a:p>
            <a:pPr marL="355600" marR="5080" indent="-342900">
              <a:lnSpc>
                <a:spcPts val="4320"/>
              </a:lnSpc>
              <a:spcBef>
                <a:spcPts val="380"/>
              </a:spcBef>
              <a:buFont typeface="Wingdings" panose="05000000000000000000"/>
              <a:buChar char=""/>
              <a:tabLst>
                <a:tab pos="355600" algn="l"/>
              </a:tabLst>
            </a:pPr>
            <a:r>
              <a:rPr sz="2800" spc="-55" dirty="0">
                <a:latin typeface="Arial" panose="020B0604020202020204" pitchFamily="34" charset="0"/>
                <a:cs typeface="Arial" panose="020B0604020202020204" pitchFamily="34" charset="0"/>
              </a:rPr>
              <a:t>Insufficient </a:t>
            </a:r>
            <a:r>
              <a:rPr sz="2800" spc="-45" dirty="0">
                <a:latin typeface="Arial" panose="020B0604020202020204" pitchFamily="34" charset="0"/>
                <a:cs typeface="Arial" panose="020B0604020202020204" pitchFamily="34" charset="0"/>
              </a:rPr>
              <a:t>interaction </a:t>
            </a:r>
            <a:r>
              <a:rPr sz="2800" spc="-70" dirty="0">
                <a:latin typeface="Arial" panose="020B0604020202020204" pitchFamily="34" charset="0"/>
                <a:cs typeface="Arial" panose="020B0604020202020204" pitchFamily="34" charset="0"/>
              </a:rPr>
              <a:t>between university </a:t>
            </a:r>
            <a:r>
              <a:rPr sz="2800" spc="-125" dirty="0">
                <a:latin typeface="Arial" panose="020B0604020202020204" pitchFamily="34" charset="0"/>
                <a:cs typeface="Arial" panose="020B0604020202020204" pitchFamily="34" charset="0"/>
              </a:rPr>
              <a:t>research</a:t>
            </a:r>
            <a:r>
              <a:rPr sz="2800" spc="-430" dirty="0">
                <a:latin typeface="Arial" panose="020B0604020202020204" pitchFamily="34" charset="0"/>
                <a:cs typeface="Arial" panose="020B0604020202020204" pitchFamily="34" charset="0"/>
              </a:rPr>
              <a:t> </a:t>
            </a:r>
            <a:r>
              <a:rPr sz="2800" spc="-70" dirty="0">
                <a:latin typeface="Arial" panose="020B0604020202020204" pitchFamily="34" charset="0"/>
                <a:cs typeface="Arial" panose="020B0604020202020204" pitchFamily="34" charset="0"/>
              </a:rPr>
              <a:t>departments  </a:t>
            </a:r>
            <a:r>
              <a:rPr sz="2800" spc="-114" dirty="0">
                <a:latin typeface="Arial" panose="020B0604020202020204" pitchFamily="34" charset="0"/>
                <a:cs typeface="Arial" panose="020B0604020202020204" pitchFamily="34" charset="0"/>
              </a:rPr>
              <a:t>and </a:t>
            </a:r>
            <a:r>
              <a:rPr sz="2800" spc="-150" dirty="0">
                <a:latin typeface="Arial" panose="020B0604020202020204" pitchFamily="34" charset="0"/>
                <a:cs typeface="Arial" panose="020B0604020202020204" pitchFamily="34" charset="0"/>
              </a:rPr>
              <a:t>business</a:t>
            </a:r>
            <a:r>
              <a:rPr sz="2800" spc="-160" dirty="0">
                <a:latin typeface="Arial" panose="020B0604020202020204" pitchFamily="34" charset="0"/>
                <a:cs typeface="Arial" panose="020B0604020202020204" pitchFamily="34" charset="0"/>
              </a:rPr>
              <a:t> </a:t>
            </a:r>
            <a:r>
              <a:rPr sz="2800" spc="-95" dirty="0">
                <a:latin typeface="Arial" panose="020B0604020202020204" pitchFamily="34" charset="0"/>
                <a:cs typeface="Arial" panose="020B0604020202020204" pitchFamily="34" charset="0"/>
              </a:rPr>
              <a:t>establishments</a:t>
            </a:r>
            <a:endParaRPr sz="28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pPr marL="38100"/>
            <a:fld id="{81D60167-4931-47E6-BA6A-407CBD079E47}" type="slidenum">
              <a:rPr spc="-5" dirty="0"/>
              <a:pPr marL="38100"/>
              <a:t>43</a:t>
            </a:fld>
            <a:endParaRPr spc="-5" dirty="0"/>
          </a:p>
        </p:txBody>
      </p:sp>
      <p:sp>
        <p:nvSpPr>
          <p:cNvPr id="6" name="Footer Placeholder 5"/>
          <p:cNvSpPr>
            <a:spLocks noGrp="1"/>
          </p:cNvSpPr>
          <p:nvPr>
            <p:ph type="ftr" sz="quarter" idx="11"/>
          </p:nvPr>
        </p:nvSpPr>
        <p:spPr/>
        <p:txBody>
          <a:bodyPr/>
          <a:lstStyle/>
          <a:p>
            <a:r>
              <a:t>SCSE (Galgotias University)</a:t>
            </a:r>
          </a:p>
        </p:txBody>
      </p:sp>
    </p:spTree>
    <p:extLst>
      <p:ext uri="{BB962C8B-B14F-4D97-AF65-F5344CB8AC3E}">
        <p14:creationId xmlns:p14="http://schemas.microsoft.com/office/powerpoint/2010/main" val="40655144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47821" y="136843"/>
            <a:ext cx="6649615" cy="702115"/>
          </a:xfrm>
          <a:prstGeom prst="rect">
            <a:avLst/>
          </a:prstGeom>
        </p:spPr>
        <p:txBody>
          <a:bodyPr spcFirstLastPara="1" vert="horz" wrap="square" lIns="0" tIns="12065" rIns="0" bIns="0" rtlCol="0" anchor="t" anchorCtr="0">
            <a:spAutoFit/>
          </a:bodyPr>
          <a:lstStyle/>
          <a:p>
            <a:pPr marL="12700">
              <a:lnSpc>
                <a:spcPct val="100000"/>
              </a:lnSpc>
              <a:spcBef>
                <a:spcPts val="95"/>
              </a:spcBef>
            </a:pPr>
            <a:r>
              <a:rPr spc="-10" dirty="0">
                <a:solidFill>
                  <a:schemeClr val="bg1"/>
                </a:solidFill>
              </a:rPr>
              <a:t>Problems </a:t>
            </a:r>
            <a:r>
              <a:rPr spc="-5" dirty="0">
                <a:solidFill>
                  <a:schemeClr val="bg1"/>
                </a:solidFill>
              </a:rPr>
              <a:t>In</a:t>
            </a:r>
            <a:r>
              <a:rPr spc="-20" dirty="0">
                <a:solidFill>
                  <a:schemeClr val="bg1"/>
                </a:solidFill>
              </a:rPr>
              <a:t> </a:t>
            </a:r>
            <a:r>
              <a:rPr spc="-15" dirty="0">
                <a:solidFill>
                  <a:schemeClr val="bg1"/>
                </a:solidFill>
              </a:rPr>
              <a:t>Research</a:t>
            </a:r>
          </a:p>
        </p:txBody>
      </p:sp>
      <p:sp>
        <p:nvSpPr>
          <p:cNvPr id="4" name="object 4"/>
          <p:cNvSpPr txBox="1"/>
          <p:nvPr/>
        </p:nvSpPr>
        <p:spPr>
          <a:xfrm>
            <a:off x="1501592" y="838958"/>
            <a:ext cx="10360556" cy="5509329"/>
          </a:xfrm>
          <a:prstGeom prst="rect">
            <a:avLst/>
          </a:prstGeom>
        </p:spPr>
        <p:txBody>
          <a:bodyPr vert="horz" wrap="square" lIns="0" tIns="194945" rIns="0" bIns="0" rtlCol="0">
            <a:spAutoFit/>
          </a:bodyPr>
          <a:lstStyle/>
          <a:p>
            <a:pPr marL="355600" indent="-342900">
              <a:lnSpc>
                <a:spcPct val="150000"/>
              </a:lnSpc>
              <a:spcBef>
                <a:spcPts val="1535"/>
              </a:spcBef>
              <a:buFont typeface="Wingdings" panose="05000000000000000000"/>
              <a:buChar char=""/>
              <a:tabLst>
                <a:tab pos="355600" algn="l"/>
              </a:tabLst>
            </a:pPr>
            <a:r>
              <a:rPr sz="2400" spc="-204" dirty="0">
                <a:latin typeface="Arial" panose="020B0604020202020204" pitchFamily="34" charset="0"/>
                <a:cs typeface="Arial" panose="020B0604020202020204" pitchFamily="34" charset="0"/>
              </a:rPr>
              <a:t>Lack</a:t>
            </a:r>
            <a:r>
              <a:rPr sz="2400" spc="-140" dirty="0">
                <a:latin typeface="Arial" panose="020B0604020202020204" pitchFamily="34" charset="0"/>
                <a:cs typeface="Arial" panose="020B0604020202020204" pitchFamily="34" charset="0"/>
              </a:rPr>
              <a:t> </a:t>
            </a:r>
            <a:r>
              <a:rPr sz="2400" spc="-10" dirty="0">
                <a:latin typeface="Arial" panose="020B0604020202020204" pitchFamily="34" charset="0"/>
                <a:cs typeface="Arial" panose="020B0604020202020204" pitchFamily="34" charset="0"/>
              </a:rPr>
              <a:t>of</a:t>
            </a:r>
            <a:r>
              <a:rPr sz="2400" spc="-130" dirty="0">
                <a:latin typeface="Arial" panose="020B0604020202020204" pitchFamily="34" charset="0"/>
                <a:cs typeface="Arial" panose="020B0604020202020204" pitchFamily="34" charset="0"/>
              </a:rPr>
              <a:t> </a:t>
            </a:r>
            <a:r>
              <a:rPr sz="2400" spc="-95" dirty="0">
                <a:latin typeface="Arial" panose="020B0604020202020204" pitchFamily="34" charset="0"/>
                <a:cs typeface="Arial" panose="020B0604020202020204" pitchFamily="34" charset="0"/>
              </a:rPr>
              <a:t>confidence</a:t>
            </a:r>
            <a:r>
              <a:rPr sz="2400" spc="-114" dirty="0">
                <a:latin typeface="Arial" panose="020B0604020202020204" pitchFamily="34" charset="0"/>
                <a:cs typeface="Arial" panose="020B0604020202020204" pitchFamily="34" charset="0"/>
              </a:rPr>
              <a:t> </a:t>
            </a:r>
            <a:r>
              <a:rPr sz="2400" spc="-80" dirty="0">
                <a:latin typeface="Arial" panose="020B0604020202020204" pitchFamily="34" charset="0"/>
                <a:cs typeface="Arial" panose="020B0604020202020204" pitchFamily="34" charset="0"/>
              </a:rPr>
              <a:t>on</a:t>
            </a:r>
            <a:r>
              <a:rPr sz="2400" spc="-120" dirty="0">
                <a:latin typeface="Arial" panose="020B0604020202020204" pitchFamily="34" charset="0"/>
                <a:cs typeface="Arial" panose="020B0604020202020204" pitchFamily="34" charset="0"/>
              </a:rPr>
              <a:t> </a:t>
            </a:r>
            <a:r>
              <a:rPr sz="2400" spc="-30" dirty="0">
                <a:latin typeface="Arial" panose="020B0604020202020204" pitchFamily="34" charset="0"/>
                <a:cs typeface="Arial" panose="020B0604020202020204" pitchFamily="34" charset="0"/>
              </a:rPr>
              <a:t>the</a:t>
            </a:r>
            <a:r>
              <a:rPr sz="2400" spc="-135" dirty="0">
                <a:latin typeface="Arial" panose="020B0604020202020204" pitchFamily="34" charset="0"/>
                <a:cs typeface="Arial" panose="020B0604020202020204" pitchFamily="34" charset="0"/>
              </a:rPr>
              <a:t> </a:t>
            </a:r>
            <a:r>
              <a:rPr sz="2400" spc="-25" dirty="0">
                <a:latin typeface="Arial" panose="020B0604020202020204" pitchFamily="34" charset="0"/>
                <a:cs typeface="Arial" panose="020B0604020202020204" pitchFamily="34" charset="0"/>
              </a:rPr>
              <a:t>part</a:t>
            </a:r>
            <a:r>
              <a:rPr sz="2400" spc="-135" dirty="0">
                <a:latin typeface="Arial" panose="020B0604020202020204" pitchFamily="34" charset="0"/>
                <a:cs typeface="Arial" panose="020B0604020202020204" pitchFamily="34" charset="0"/>
              </a:rPr>
              <a:t> </a:t>
            </a:r>
            <a:r>
              <a:rPr sz="2400" spc="-10" dirty="0">
                <a:latin typeface="Arial" panose="020B0604020202020204" pitchFamily="34" charset="0"/>
                <a:cs typeface="Arial" panose="020B0604020202020204" pitchFamily="34" charset="0"/>
              </a:rPr>
              <a:t>of</a:t>
            </a:r>
            <a:r>
              <a:rPr sz="2400" spc="-114" dirty="0">
                <a:latin typeface="Arial" panose="020B0604020202020204" pitchFamily="34" charset="0"/>
                <a:cs typeface="Arial" panose="020B0604020202020204" pitchFamily="34" charset="0"/>
              </a:rPr>
              <a:t> </a:t>
            </a:r>
            <a:r>
              <a:rPr sz="2400" spc="-150" dirty="0">
                <a:latin typeface="Arial" panose="020B0604020202020204" pitchFamily="34" charset="0"/>
                <a:cs typeface="Arial" panose="020B0604020202020204" pitchFamily="34" charset="0"/>
              </a:rPr>
              <a:t>business</a:t>
            </a:r>
            <a:r>
              <a:rPr sz="2400" spc="-114" dirty="0">
                <a:latin typeface="Arial" panose="020B0604020202020204" pitchFamily="34" charset="0"/>
                <a:cs typeface="Arial" panose="020B0604020202020204" pitchFamily="34" charset="0"/>
              </a:rPr>
              <a:t> </a:t>
            </a:r>
            <a:r>
              <a:rPr sz="2400" spc="-55" dirty="0">
                <a:latin typeface="Arial" panose="020B0604020202020204" pitchFamily="34" charset="0"/>
                <a:cs typeface="Arial" panose="020B0604020202020204" pitchFamily="34" charset="0"/>
              </a:rPr>
              <a:t>units</a:t>
            </a:r>
            <a:r>
              <a:rPr sz="2400" spc="-140" dirty="0">
                <a:latin typeface="Arial" panose="020B0604020202020204" pitchFamily="34" charset="0"/>
                <a:cs typeface="Arial" panose="020B0604020202020204" pitchFamily="34" charset="0"/>
              </a:rPr>
              <a:t> </a:t>
            </a:r>
            <a:r>
              <a:rPr sz="2400" spc="20" dirty="0">
                <a:latin typeface="Arial" panose="020B0604020202020204" pitchFamily="34" charset="0"/>
                <a:cs typeface="Arial" panose="020B0604020202020204" pitchFamily="34" charset="0"/>
              </a:rPr>
              <a:t>to</a:t>
            </a:r>
            <a:r>
              <a:rPr sz="2400" spc="-135" dirty="0">
                <a:latin typeface="Arial" panose="020B0604020202020204" pitchFamily="34" charset="0"/>
                <a:cs typeface="Arial" panose="020B0604020202020204" pitchFamily="34" charset="0"/>
              </a:rPr>
              <a:t> </a:t>
            </a:r>
            <a:r>
              <a:rPr sz="2400" spc="-120" dirty="0">
                <a:latin typeface="Arial" panose="020B0604020202020204" pitchFamily="34" charset="0"/>
                <a:cs typeface="Arial" panose="020B0604020202020204" pitchFamily="34" charset="0"/>
              </a:rPr>
              <a:t>give</a:t>
            </a:r>
            <a:r>
              <a:rPr sz="2400" spc="-125" dirty="0">
                <a:latin typeface="Arial" panose="020B0604020202020204" pitchFamily="34" charset="0"/>
                <a:cs typeface="Arial" panose="020B0604020202020204" pitchFamily="34" charset="0"/>
              </a:rPr>
              <a:t> </a:t>
            </a:r>
            <a:r>
              <a:rPr sz="2400" spc="-35" dirty="0">
                <a:latin typeface="Arial" panose="020B0604020202020204" pitchFamily="34" charset="0"/>
                <a:cs typeface="Arial" panose="020B0604020202020204" pitchFamily="34" charset="0"/>
              </a:rPr>
              <a:t>information</a:t>
            </a:r>
            <a:endParaRPr sz="2400" dirty="0">
              <a:latin typeface="Arial" panose="020B0604020202020204" pitchFamily="34" charset="0"/>
              <a:cs typeface="Arial" panose="020B0604020202020204" pitchFamily="34" charset="0"/>
            </a:endParaRPr>
          </a:p>
          <a:p>
            <a:pPr marL="355600" indent="-342900">
              <a:lnSpc>
                <a:spcPct val="150000"/>
              </a:lnSpc>
              <a:spcBef>
                <a:spcPts val="1445"/>
              </a:spcBef>
              <a:buFont typeface="Wingdings" panose="05000000000000000000"/>
              <a:buChar char=""/>
              <a:tabLst>
                <a:tab pos="355600" algn="l"/>
              </a:tabLst>
            </a:pPr>
            <a:r>
              <a:rPr sz="2400" spc="-204" dirty="0">
                <a:latin typeface="Arial" panose="020B0604020202020204" pitchFamily="34" charset="0"/>
                <a:cs typeface="Arial" panose="020B0604020202020204" pitchFamily="34" charset="0"/>
              </a:rPr>
              <a:t>Lack </a:t>
            </a:r>
            <a:r>
              <a:rPr sz="2400" spc="-10" dirty="0">
                <a:latin typeface="Arial" panose="020B0604020202020204" pitchFamily="34" charset="0"/>
                <a:cs typeface="Arial" panose="020B0604020202020204" pitchFamily="34" charset="0"/>
              </a:rPr>
              <a:t>of </a:t>
            </a:r>
            <a:r>
              <a:rPr sz="2400" spc="-125" dirty="0">
                <a:latin typeface="Arial" panose="020B0604020202020204" pitchFamily="34" charset="0"/>
                <a:cs typeface="Arial" panose="020B0604020202020204" pitchFamily="34" charset="0"/>
              </a:rPr>
              <a:t>code </a:t>
            </a:r>
            <a:r>
              <a:rPr sz="2400" spc="-10" dirty="0">
                <a:latin typeface="Arial" panose="020B0604020202020204" pitchFamily="34" charset="0"/>
                <a:cs typeface="Arial" panose="020B0604020202020204" pitchFamily="34" charset="0"/>
              </a:rPr>
              <a:t>of</a:t>
            </a:r>
            <a:r>
              <a:rPr sz="2400" spc="-185" dirty="0">
                <a:latin typeface="Arial" panose="020B0604020202020204" pitchFamily="34" charset="0"/>
                <a:cs typeface="Arial" panose="020B0604020202020204" pitchFamily="34" charset="0"/>
              </a:rPr>
              <a:t> </a:t>
            </a:r>
            <a:r>
              <a:rPr sz="2400" spc="-85" dirty="0">
                <a:latin typeface="Arial" panose="020B0604020202020204" pitchFamily="34" charset="0"/>
                <a:cs typeface="Arial" panose="020B0604020202020204" pitchFamily="34" charset="0"/>
              </a:rPr>
              <a:t>conduct</a:t>
            </a:r>
            <a:endParaRPr sz="2400" dirty="0">
              <a:latin typeface="Arial" panose="020B0604020202020204" pitchFamily="34" charset="0"/>
              <a:cs typeface="Arial" panose="020B0604020202020204" pitchFamily="34" charset="0"/>
            </a:endParaRPr>
          </a:p>
          <a:p>
            <a:pPr marL="355600" indent="-342900">
              <a:lnSpc>
                <a:spcPct val="150000"/>
              </a:lnSpc>
              <a:spcBef>
                <a:spcPts val="1440"/>
              </a:spcBef>
              <a:buFont typeface="Wingdings" panose="05000000000000000000"/>
              <a:buChar char=""/>
              <a:tabLst>
                <a:tab pos="355600" algn="l"/>
              </a:tabLst>
            </a:pPr>
            <a:r>
              <a:rPr sz="2400" spc="-40" dirty="0">
                <a:latin typeface="Arial" panose="020B0604020202020204" pitchFamily="34" charset="0"/>
                <a:cs typeface="Arial" panose="020B0604020202020204" pitchFamily="34" charset="0"/>
              </a:rPr>
              <a:t>Difficulty </a:t>
            </a:r>
            <a:r>
              <a:rPr sz="2400" spc="-10" dirty="0">
                <a:latin typeface="Arial" panose="020B0604020202020204" pitchFamily="34" charset="0"/>
                <a:cs typeface="Arial" panose="020B0604020202020204" pitchFamily="34" charset="0"/>
              </a:rPr>
              <a:t>of </a:t>
            </a:r>
            <a:r>
              <a:rPr sz="2400" spc="-100" dirty="0">
                <a:latin typeface="Arial" panose="020B0604020202020204" pitchFamily="34" charset="0"/>
                <a:cs typeface="Arial" panose="020B0604020202020204" pitchFamily="34" charset="0"/>
              </a:rPr>
              <a:t>adequate </a:t>
            </a:r>
            <a:r>
              <a:rPr sz="2400" spc="-114" dirty="0">
                <a:latin typeface="Arial" panose="020B0604020202020204" pitchFamily="34" charset="0"/>
                <a:cs typeface="Arial" panose="020B0604020202020204" pitchFamily="34" charset="0"/>
              </a:rPr>
              <a:t>and </a:t>
            </a:r>
            <a:r>
              <a:rPr sz="2400" spc="-30" dirty="0">
                <a:latin typeface="Arial" panose="020B0604020202020204" pitchFamily="34" charset="0"/>
                <a:cs typeface="Arial" panose="020B0604020202020204" pitchFamily="34" charset="0"/>
              </a:rPr>
              <a:t>timely </a:t>
            </a:r>
            <a:r>
              <a:rPr sz="2400" spc="-85" dirty="0">
                <a:latin typeface="Arial" panose="020B0604020202020204" pitchFamily="34" charset="0"/>
                <a:cs typeface="Arial" panose="020B0604020202020204" pitchFamily="34" charset="0"/>
              </a:rPr>
              <a:t>secretarial</a:t>
            </a:r>
            <a:r>
              <a:rPr sz="2400" spc="-505" dirty="0">
                <a:latin typeface="Arial" panose="020B0604020202020204" pitchFamily="34" charset="0"/>
                <a:cs typeface="Arial" panose="020B0604020202020204" pitchFamily="34" charset="0"/>
              </a:rPr>
              <a:t> </a:t>
            </a:r>
            <a:r>
              <a:rPr sz="2400" spc="-150" dirty="0">
                <a:latin typeface="Arial" panose="020B0604020202020204" pitchFamily="34" charset="0"/>
                <a:cs typeface="Arial" panose="020B0604020202020204" pitchFamily="34" charset="0"/>
              </a:rPr>
              <a:t>assistance</a:t>
            </a:r>
            <a:endParaRPr sz="2400" dirty="0">
              <a:latin typeface="Arial" panose="020B0604020202020204" pitchFamily="34" charset="0"/>
              <a:cs typeface="Arial" panose="020B0604020202020204" pitchFamily="34" charset="0"/>
            </a:endParaRPr>
          </a:p>
          <a:p>
            <a:pPr marL="355600" indent="-342900">
              <a:lnSpc>
                <a:spcPct val="150000"/>
              </a:lnSpc>
              <a:spcBef>
                <a:spcPts val="1440"/>
              </a:spcBef>
              <a:buFont typeface="Wingdings" panose="05000000000000000000"/>
              <a:buChar char=""/>
              <a:tabLst>
                <a:tab pos="355600" algn="l"/>
              </a:tabLst>
            </a:pPr>
            <a:r>
              <a:rPr sz="2400" spc="-135" dirty="0">
                <a:latin typeface="Arial" panose="020B0604020202020204" pitchFamily="34" charset="0"/>
                <a:cs typeface="Arial" panose="020B0604020202020204" pitchFamily="34" charset="0"/>
              </a:rPr>
              <a:t>Poor </a:t>
            </a:r>
            <a:r>
              <a:rPr sz="2400" spc="-45" dirty="0">
                <a:latin typeface="Arial" panose="020B0604020202020204" pitchFamily="34" charset="0"/>
                <a:cs typeface="Arial" panose="020B0604020202020204" pitchFamily="34" charset="0"/>
              </a:rPr>
              <a:t>library </a:t>
            </a:r>
            <a:r>
              <a:rPr sz="2400" spc="-110" dirty="0">
                <a:latin typeface="Arial" panose="020B0604020202020204" pitchFamily="34" charset="0"/>
                <a:cs typeface="Arial" panose="020B0604020202020204" pitchFamily="34" charset="0"/>
              </a:rPr>
              <a:t>management </a:t>
            </a:r>
            <a:r>
              <a:rPr sz="2400" spc="-114" dirty="0">
                <a:latin typeface="Arial" panose="020B0604020202020204" pitchFamily="34" charset="0"/>
                <a:cs typeface="Arial" panose="020B0604020202020204" pitchFamily="34" charset="0"/>
              </a:rPr>
              <a:t>and</a:t>
            </a:r>
            <a:r>
              <a:rPr sz="2400" spc="-265" dirty="0">
                <a:latin typeface="Arial" panose="020B0604020202020204" pitchFamily="34" charset="0"/>
                <a:cs typeface="Arial" panose="020B0604020202020204" pitchFamily="34" charset="0"/>
              </a:rPr>
              <a:t> </a:t>
            </a:r>
            <a:r>
              <a:rPr sz="2400" spc="-55" dirty="0">
                <a:latin typeface="Arial" panose="020B0604020202020204" pitchFamily="34" charset="0"/>
                <a:cs typeface="Arial" panose="020B0604020202020204" pitchFamily="34" charset="0"/>
              </a:rPr>
              <a:t>functioning</a:t>
            </a:r>
            <a:endParaRPr sz="2400" dirty="0">
              <a:latin typeface="Arial" panose="020B0604020202020204" pitchFamily="34" charset="0"/>
              <a:cs typeface="Arial" panose="020B0604020202020204" pitchFamily="34" charset="0"/>
            </a:endParaRPr>
          </a:p>
          <a:p>
            <a:pPr marL="355600" indent="-342900">
              <a:lnSpc>
                <a:spcPct val="150000"/>
              </a:lnSpc>
              <a:spcBef>
                <a:spcPts val="1440"/>
              </a:spcBef>
              <a:buFont typeface="Wingdings" panose="05000000000000000000"/>
              <a:buChar char=""/>
              <a:tabLst>
                <a:tab pos="355600" algn="l"/>
              </a:tabLst>
            </a:pPr>
            <a:r>
              <a:rPr sz="2400" spc="-40" dirty="0">
                <a:latin typeface="Arial" panose="020B0604020202020204" pitchFamily="34" charset="0"/>
                <a:cs typeface="Arial" panose="020B0604020202020204" pitchFamily="34" charset="0"/>
              </a:rPr>
              <a:t>Difficulty</a:t>
            </a:r>
            <a:r>
              <a:rPr sz="2400" spc="-140" dirty="0">
                <a:latin typeface="Arial" panose="020B0604020202020204" pitchFamily="34" charset="0"/>
                <a:cs typeface="Arial" panose="020B0604020202020204" pitchFamily="34" charset="0"/>
              </a:rPr>
              <a:t> </a:t>
            </a:r>
            <a:r>
              <a:rPr sz="2400" spc="-10" dirty="0">
                <a:latin typeface="Arial" panose="020B0604020202020204" pitchFamily="34" charset="0"/>
                <a:cs typeface="Arial" panose="020B0604020202020204" pitchFamily="34" charset="0"/>
              </a:rPr>
              <a:t>of</a:t>
            </a:r>
            <a:r>
              <a:rPr sz="2400" spc="-130" dirty="0">
                <a:latin typeface="Arial" panose="020B0604020202020204" pitchFamily="34" charset="0"/>
                <a:cs typeface="Arial" panose="020B0604020202020204" pitchFamily="34" charset="0"/>
              </a:rPr>
              <a:t> </a:t>
            </a:r>
            <a:r>
              <a:rPr sz="2400" spc="-30" dirty="0">
                <a:latin typeface="Arial" panose="020B0604020202020204" pitchFamily="34" charset="0"/>
                <a:cs typeface="Arial" panose="020B0604020202020204" pitchFamily="34" charset="0"/>
              </a:rPr>
              <a:t>timely</a:t>
            </a:r>
            <a:r>
              <a:rPr sz="2400" spc="-130" dirty="0">
                <a:latin typeface="Arial" panose="020B0604020202020204" pitchFamily="34" charset="0"/>
                <a:cs typeface="Arial" panose="020B0604020202020204" pitchFamily="34" charset="0"/>
              </a:rPr>
              <a:t> </a:t>
            </a:r>
            <a:r>
              <a:rPr sz="2400" spc="-60" dirty="0">
                <a:latin typeface="Arial" panose="020B0604020202020204" pitchFamily="34" charset="0"/>
                <a:cs typeface="Arial" panose="020B0604020202020204" pitchFamily="34" charset="0"/>
              </a:rPr>
              <a:t>availability</a:t>
            </a:r>
            <a:r>
              <a:rPr sz="2400" spc="-150" dirty="0">
                <a:latin typeface="Arial" panose="020B0604020202020204" pitchFamily="34" charset="0"/>
                <a:cs typeface="Arial" panose="020B0604020202020204" pitchFamily="34" charset="0"/>
              </a:rPr>
              <a:t> </a:t>
            </a:r>
            <a:r>
              <a:rPr sz="2400" spc="-10" dirty="0">
                <a:latin typeface="Arial" panose="020B0604020202020204" pitchFamily="34" charset="0"/>
                <a:cs typeface="Arial" panose="020B0604020202020204" pitchFamily="34" charset="0"/>
              </a:rPr>
              <a:t>of</a:t>
            </a:r>
            <a:r>
              <a:rPr sz="2400" spc="-130" dirty="0">
                <a:latin typeface="Arial" panose="020B0604020202020204" pitchFamily="34" charset="0"/>
                <a:cs typeface="Arial" panose="020B0604020202020204" pitchFamily="34" charset="0"/>
              </a:rPr>
              <a:t> </a:t>
            </a:r>
            <a:r>
              <a:rPr sz="2400" spc="-90" dirty="0">
                <a:latin typeface="Arial" panose="020B0604020202020204" pitchFamily="34" charset="0"/>
                <a:cs typeface="Arial" panose="020B0604020202020204" pitchFamily="34" charset="0"/>
              </a:rPr>
              <a:t>published</a:t>
            </a:r>
            <a:r>
              <a:rPr sz="2400" spc="-105" dirty="0">
                <a:latin typeface="Arial" panose="020B0604020202020204" pitchFamily="34" charset="0"/>
                <a:cs typeface="Arial" panose="020B0604020202020204" pitchFamily="34" charset="0"/>
              </a:rPr>
              <a:t> </a:t>
            </a:r>
            <a:r>
              <a:rPr sz="2400" spc="-85" dirty="0">
                <a:latin typeface="Arial" panose="020B0604020202020204" pitchFamily="34" charset="0"/>
                <a:cs typeface="Arial" panose="020B0604020202020204" pitchFamily="34" charset="0"/>
              </a:rPr>
              <a:t>data.</a:t>
            </a:r>
            <a:endParaRPr sz="2400" dirty="0">
              <a:latin typeface="Arial" panose="020B0604020202020204" pitchFamily="34" charset="0"/>
              <a:cs typeface="Arial" panose="020B0604020202020204" pitchFamily="34" charset="0"/>
            </a:endParaRPr>
          </a:p>
          <a:p>
            <a:pPr marL="355600" indent="-342900">
              <a:lnSpc>
                <a:spcPct val="150000"/>
              </a:lnSpc>
              <a:spcBef>
                <a:spcPts val="1440"/>
              </a:spcBef>
              <a:buFont typeface="Wingdings" panose="05000000000000000000"/>
              <a:buChar char=""/>
              <a:tabLst>
                <a:tab pos="355600" algn="l"/>
              </a:tabLst>
            </a:pPr>
            <a:r>
              <a:rPr sz="2400" spc="-114" dirty="0">
                <a:latin typeface="Arial" panose="020B0604020202020204" pitchFamily="34" charset="0"/>
                <a:cs typeface="Arial" panose="020B0604020202020204" pitchFamily="34" charset="0"/>
              </a:rPr>
              <a:t>Ignorance</a:t>
            </a:r>
            <a:endParaRPr sz="2400" dirty="0">
              <a:latin typeface="Arial" panose="020B0604020202020204" pitchFamily="34" charset="0"/>
              <a:cs typeface="Arial" panose="020B0604020202020204" pitchFamily="34" charset="0"/>
            </a:endParaRPr>
          </a:p>
          <a:p>
            <a:pPr marL="355600" marR="5080" indent="-342900">
              <a:lnSpc>
                <a:spcPct val="150000"/>
              </a:lnSpc>
              <a:spcBef>
                <a:spcPts val="385"/>
              </a:spcBef>
              <a:buFont typeface="Wingdings" panose="05000000000000000000"/>
              <a:buChar char=""/>
              <a:tabLst>
                <a:tab pos="355600" algn="l"/>
                <a:tab pos="1612900" algn="l"/>
                <a:tab pos="2101850" algn="l"/>
                <a:tab pos="2652395" algn="l"/>
                <a:tab pos="3331845" algn="l"/>
                <a:tab pos="3720465" algn="l"/>
                <a:tab pos="5878830" algn="l"/>
                <a:tab pos="7064375" algn="l"/>
                <a:tab pos="7908925" algn="l"/>
              </a:tabLst>
            </a:pPr>
            <a:r>
              <a:rPr sz="2400" spc="-470" dirty="0">
                <a:latin typeface="Arial" panose="020B0604020202020204" pitchFamily="34" charset="0"/>
                <a:cs typeface="Arial" panose="020B0604020202020204" pitchFamily="34" charset="0"/>
              </a:rPr>
              <a:t>R</a:t>
            </a:r>
            <a:r>
              <a:rPr sz="2400" spc="-180" dirty="0">
                <a:latin typeface="Arial" panose="020B0604020202020204" pitchFamily="34" charset="0"/>
                <a:cs typeface="Arial" panose="020B0604020202020204" pitchFamily="34" charset="0"/>
              </a:rPr>
              <a:t>es</a:t>
            </a:r>
            <a:r>
              <a:rPr sz="2400" spc="-185" dirty="0">
                <a:latin typeface="Arial" panose="020B0604020202020204" pitchFamily="34" charset="0"/>
                <a:cs typeface="Arial" panose="020B0604020202020204" pitchFamily="34" charset="0"/>
              </a:rPr>
              <a:t>e</a:t>
            </a:r>
            <a:r>
              <a:rPr sz="2400" spc="-95" dirty="0">
                <a:latin typeface="Arial" panose="020B0604020202020204" pitchFamily="34" charset="0"/>
                <a:cs typeface="Arial" panose="020B0604020202020204" pitchFamily="34" charset="0"/>
              </a:rPr>
              <a:t>a</a:t>
            </a:r>
            <a:r>
              <a:rPr sz="2400" spc="-105" dirty="0">
                <a:latin typeface="Arial" panose="020B0604020202020204" pitchFamily="34" charset="0"/>
                <a:cs typeface="Arial" panose="020B0604020202020204" pitchFamily="34" charset="0"/>
              </a:rPr>
              <a:t>r</a:t>
            </a:r>
            <a:r>
              <a:rPr sz="2400" spc="-130" dirty="0">
                <a:latin typeface="Arial" panose="020B0604020202020204" pitchFamily="34" charset="0"/>
                <a:cs typeface="Arial" panose="020B0604020202020204" pitchFamily="34" charset="0"/>
              </a:rPr>
              <a:t>ch</a:t>
            </a:r>
            <a:r>
              <a:rPr sz="2400" dirty="0">
                <a:latin typeface="Arial" panose="020B0604020202020204" pitchFamily="34" charset="0"/>
                <a:cs typeface="Arial" panose="020B0604020202020204" pitchFamily="34" charset="0"/>
              </a:rPr>
              <a:t>	</a:t>
            </a:r>
            <a:r>
              <a:rPr sz="2400" spc="15" dirty="0">
                <a:latin typeface="Arial" panose="020B0604020202020204" pitchFamily="34" charset="0"/>
                <a:cs typeface="Arial" panose="020B0604020202020204" pitchFamily="34" charset="0"/>
              </a:rPr>
              <a:t>f</a:t>
            </a:r>
            <a:r>
              <a:rPr sz="2400" spc="-25" dirty="0">
                <a:latin typeface="Arial" panose="020B0604020202020204" pitchFamily="34" charset="0"/>
                <a:cs typeface="Arial" panose="020B0604020202020204" pitchFamily="34" charset="0"/>
              </a:rPr>
              <a:t>o</a:t>
            </a:r>
            <a:r>
              <a:rPr sz="2400" spc="-15" dirty="0">
                <a:latin typeface="Arial" panose="020B0604020202020204" pitchFamily="34" charset="0"/>
                <a:cs typeface="Arial" panose="020B0604020202020204" pitchFamily="34" charset="0"/>
              </a:rPr>
              <a:t>r</a:t>
            </a:r>
            <a:r>
              <a:rPr sz="2400" dirty="0">
                <a:latin typeface="Arial" panose="020B0604020202020204" pitchFamily="34" charset="0"/>
                <a:cs typeface="Arial" panose="020B0604020202020204" pitchFamily="34" charset="0"/>
              </a:rPr>
              <a:t>	</a:t>
            </a:r>
            <a:r>
              <a:rPr sz="2400" spc="-30" dirty="0">
                <a:latin typeface="Arial" panose="020B0604020202020204" pitchFamily="34" charset="0"/>
                <a:cs typeface="Arial" panose="020B0604020202020204" pitchFamily="34" charset="0"/>
              </a:rPr>
              <a:t>the</a:t>
            </a:r>
            <a:r>
              <a:rPr sz="2400" dirty="0">
                <a:latin typeface="Arial" panose="020B0604020202020204" pitchFamily="34" charset="0"/>
                <a:cs typeface="Arial" panose="020B0604020202020204" pitchFamily="34" charset="0"/>
              </a:rPr>
              <a:t>	</a:t>
            </a:r>
            <a:r>
              <a:rPr sz="2400" spc="-195" dirty="0">
                <a:latin typeface="Arial" panose="020B0604020202020204" pitchFamily="34" charset="0"/>
                <a:cs typeface="Arial" panose="020B0604020202020204" pitchFamily="34" charset="0"/>
              </a:rPr>
              <a:t>sa</a:t>
            </a:r>
            <a:r>
              <a:rPr sz="2400" spc="-254" dirty="0">
                <a:latin typeface="Arial" panose="020B0604020202020204" pitchFamily="34" charset="0"/>
                <a:cs typeface="Arial" panose="020B0604020202020204" pitchFamily="34" charset="0"/>
              </a:rPr>
              <a:t>k</a:t>
            </a:r>
            <a:r>
              <a:rPr sz="2400" spc="-145" dirty="0">
                <a:latin typeface="Arial" panose="020B0604020202020204" pitchFamily="34" charset="0"/>
                <a:cs typeface="Arial" panose="020B0604020202020204" pitchFamily="34" charset="0"/>
              </a:rPr>
              <a:t>e</a:t>
            </a:r>
            <a:r>
              <a:rPr sz="2400" dirty="0">
                <a:latin typeface="Arial" panose="020B0604020202020204" pitchFamily="34" charset="0"/>
                <a:cs typeface="Arial" panose="020B0604020202020204" pitchFamily="34" charset="0"/>
              </a:rPr>
              <a:t>	</a:t>
            </a:r>
            <a:r>
              <a:rPr sz="2400" spc="-15" dirty="0">
                <a:latin typeface="Arial" panose="020B0604020202020204" pitchFamily="34" charset="0"/>
                <a:cs typeface="Arial" panose="020B0604020202020204" pitchFamily="34" charset="0"/>
              </a:rPr>
              <a:t>o</a:t>
            </a:r>
            <a:r>
              <a:rPr sz="2400" spc="-5" dirty="0">
                <a:latin typeface="Arial" panose="020B0604020202020204" pitchFamily="34" charset="0"/>
                <a:cs typeface="Arial" panose="020B0604020202020204" pitchFamily="34" charset="0"/>
              </a:rPr>
              <a:t>f</a:t>
            </a:r>
            <a:r>
              <a:rPr sz="2400" dirty="0">
                <a:latin typeface="Arial" panose="020B0604020202020204" pitchFamily="34" charset="0"/>
                <a:cs typeface="Arial" panose="020B0604020202020204" pitchFamily="34" charset="0"/>
              </a:rPr>
              <a:t>	r</a:t>
            </a:r>
            <a:r>
              <a:rPr sz="2400" spc="-180" dirty="0">
                <a:latin typeface="Arial" panose="020B0604020202020204" pitchFamily="34" charset="0"/>
                <a:cs typeface="Arial" panose="020B0604020202020204" pitchFamily="34" charset="0"/>
              </a:rPr>
              <a:t>es</a:t>
            </a:r>
            <a:r>
              <a:rPr sz="2400" spc="-185" dirty="0">
                <a:latin typeface="Arial" panose="020B0604020202020204" pitchFamily="34" charset="0"/>
                <a:cs typeface="Arial" panose="020B0604020202020204" pitchFamily="34" charset="0"/>
              </a:rPr>
              <a:t>e</a:t>
            </a:r>
            <a:r>
              <a:rPr sz="2400" spc="-95" dirty="0">
                <a:latin typeface="Arial" panose="020B0604020202020204" pitchFamily="34" charset="0"/>
                <a:cs typeface="Arial" panose="020B0604020202020204" pitchFamily="34" charset="0"/>
              </a:rPr>
              <a:t>ar</a:t>
            </a:r>
            <a:r>
              <a:rPr sz="2400" spc="-125" dirty="0">
                <a:latin typeface="Arial" panose="020B0604020202020204" pitchFamily="34" charset="0"/>
                <a:cs typeface="Arial" panose="020B0604020202020204" pitchFamily="34" charset="0"/>
              </a:rPr>
              <a:t>c</a:t>
            </a:r>
            <a:r>
              <a:rPr sz="2400" spc="-135" dirty="0">
                <a:latin typeface="Arial" panose="020B0604020202020204" pitchFamily="34" charset="0"/>
                <a:cs typeface="Arial" panose="020B0604020202020204" pitchFamily="34" charset="0"/>
              </a:rPr>
              <a:t>h</a:t>
            </a:r>
            <a:r>
              <a:rPr sz="2400" spc="-60" dirty="0">
                <a:latin typeface="Arial" panose="020B0604020202020204" pitchFamily="34" charset="0"/>
                <a:cs typeface="Arial" panose="020B0604020202020204" pitchFamily="34" charset="0"/>
              </a:rPr>
              <a:t>-</a:t>
            </a:r>
            <a:r>
              <a:rPr sz="2400" spc="-10" dirty="0">
                <a:latin typeface="Arial" panose="020B0604020202020204" pitchFamily="34" charset="0"/>
                <a:cs typeface="Arial" panose="020B0604020202020204" pitchFamily="34" charset="0"/>
              </a:rPr>
              <a:t>lim</a:t>
            </a:r>
            <a:r>
              <a:rPr sz="2400" spc="-15" dirty="0">
                <a:latin typeface="Arial" panose="020B0604020202020204" pitchFamily="34" charset="0"/>
                <a:cs typeface="Arial" panose="020B0604020202020204" pitchFamily="34" charset="0"/>
              </a:rPr>
              <a:t>i</a:t>
            </a:r>
            <a:r>
              <a:rPr sz="2400" spc="110" dirty="0">
                <a:latin typeface="Arial" panose="020B0604020202020204" pitchFamily="34" charset="0"/>
                <a:cs typeface="Arial" panose="020B0604020202020204" pitchFamily="34" charset="0"/>
              </a:rPr>
              <a:t>t</a:t>
            </a:r>
            <a:r>
              <a:rPr sz="2400" spc="-110" dirty="0">
                <a:latin typeface="Arial" panose="020B0604020202020204" pitchFamily="34" charset="0"/>
                <a:cs typeface="Arial" panose="020B0604020202020204" pitchFamily="34" charset="0"/>
              </a:rPr>
              <a:t>ed </a:t>
            </a:r>
            <a:r>
              <a:rPr sz="2400" spc="-30" dirty="0">
                <a:latin typeface="Arial" panose="020B0604020202020204" pitchFamily="34" charset="0"/>
                <a:cs typeface="Arial" panose="020B0604020202020204" pitchFamily="34" charset="0"/>
              </a:rPr>
              <a:t>p</a:t>
            </a:r>
            <a:r>
              <a:rPr sz="2400" spc="-65" dirty="0">
                <a:latin typeface="Arial" panose="020B0604020202020204" pitchFamily="34" charset="0"/>
                <a:cs typeface="Arial" panose="020B0604020202020204" pitchFamily="34" charset="0"/>
              </a:rPr>
              <a:t>r</a:t>
            </a:r>
            <a:r>
              <a:rPr sz="2400" spc="-80" dirty="0">
                <a:latin typeface="Arial" panose="020B0604020202020204" pitchFamily="34" charset="0"/>
                <a:cs typeface="Arial" panose="020B0604020202020204" pitchFamily="34" charset="0"/>
              </a:rPr>
              <a:t>acti</a:t>
            </a:r>
            <a:r>
              <a:rPr sz="2400" spc="-125" dirty="0">
                <a:latin typeface="Arial" panose="020B0604020202020204" pitchFamily="34" charset="0"/>
                <a:cs typeface="Arial" panose="020B0604020202020204" pitchFamily="34" charset="0"/>
              </a:rPr>
              <a:t>c</a:t>
            </a:r>
            <a:r>
              <a:rPr sz="2400" spc="-85" dirty="0">
                <a:latin typeface="Arial" panose="020B0604020202020204" pitchFamily="34" charset="0"/>
                <a:cs typeface="Arial" panose="020B0604020202020204" pitchFamily="34" charset="0"/>
              </a:rPr>
              <a:t>al </a:t>
            </a:r>
            <a:r>
              <a:rPr sz="2400" spc="35" dirty="0">
                <a:latin typeface="Arial" panose="020B0604020202020204" pitchFamily="34" charset="0"/>
                <a:cs typeface="Arial" panose="020B0604020202020204" pitchFamily="34" charset="0"/>
              </a:rPr>
              <a:t>u</a:t>
            </a:r>
            <a:r>
              <a:rPr sz="2400" spc="5" dirty="0">
                <a:latin typeface="Arial" panose="020B0604020202020204" pitchFamily="34" charset="0"/>
                <a:cs typeface="Arial" panose="020B0604020202020204" pitchFamily="34" charset="0"/>
              </a:rPr>
              <a:t>t</a:t>
            </a:r>
            <a:r>
              <a:rPr sz="2400" spc="40" dirty="0">
                <a:latin typeface="Arial" panose="020B0604020202020204" pitchFamily="34" charset="0"/>
                <a:cs typeface="Arial" panose="020B0604020202020204" pitchFamily="34" charset="0"/>
              </a:rPr>
              <a:t>ilit</a:t>
            </a:r>
            <a:r>
              <a:rPr sz="2400" spc="-114" dirty="0">
                <a:latin typeface="Arial" panose="020B0604020202020204" pitchFamily="34" charset="0"/>
                <a:cs typeface="Arial" panose="020B0604020202020204" pitchFamily="34" charset="0"/>
              </a:rPr>
              <a:t>y </a:t>
            </a:r>
            <a:r>
              <a:rPr sz="2400" spc="-60" dirty="0">
                <a:latin typeface="Arial" panose="020B0604020202020204" pitchFamily="34" charset="0"/>
                <a:cs typeface="Arial" panose="020B0604020202020204" pitchFamily="34" charset="0"/>
              </a:rPr>
              <a:t>thou</a:t>
            </a:r>
            <a:r>
              <a:rPr sz="2400" spc="-75" dirty="0">
                <a:latin typeface="Arial" panose="020B0604020202020204" pitchFamily="34" charset="0"/>
                <a:cs typeface="Arial" panose="020B0604020202020204" pitchFamily="34" charset="0"/>
              </a:rPr>
              <a:t>g</a:t>
            </a:r>
            <a:r>
              <a:rPr sz="2400" spc="-50" dirty="0">
                <a:latin typeface="Arial" panose="020B0604020202020204" pitchFamily="34" charset="0"/>
                <a:cs typeface="Arial" panose="020B0604020202020204" pitchFamily="34" charset="0"/>
              </a:rPr>
              <a:t>h  </a:t>
            </a:r>
            <a:r>
              <a:rPr sz="2400" spc="-55" dirty="0">
                <a:latin typeface="Arial" panose="020B0604020202020204" pitchFamily="34" charset="0"/>
                <a:cs typeface="Arial" panose="020B0604020202020204" pitchFamily="34" charset="0"/>
              </a:rPr>
              <a:t>they </a:t>
            </a:r>
            <a:r>
              <a:rPr sz="2400" spc="-145" dirty="0">
                <a:latin typeface="Arial" panose="020B0604020202020204" pitchFamily="34" charset="0"/>
                <a:cs typeface="Arial" panose="020B0604020202020204" pitchFamily="34" charset="0"/>
              </a:rPr>
              <a:t>may </a:t>
            </a:r>
            <a:r>
              <a:rPr sz="2400" spc="-165" dirty="0">
                <a:latin typeface="Arial" panose="020B0604020202020204" pitchFamily="34" charset="0"/>
                <a:cs typeface="Arial" panose="020B0604020202020204" pitchFamily="34" charset="0"/>
              </a:rPr>
              <a:t>use </a:t>
            </a:r>
            <a:r>
              <a:rPr sz="2400" spc="-90" dirty="0">
                <a:latin typeface="Arial" panose="020B0604020202020204" pitchFamily="34" charset="0"/>
                <a:cs typeface="Arial" panose="020B0604020202020204" pitchFamily="34" charset="0"/>
              </a:rPr>
              <a:t>high </a:t>
            </a:r>
            <a:r>
              <a:rPr sz="2400" spc="-110" dirty="0">
                <a:latin typeface="Arial" panose="020B0604020202020204" pitchFamily="34" charset="0"/>
                <a:cs typeface="Arial" panose="020B0604020202020204" pitchFamily="34" charset="0"/>
              </a:rPr>
              <a:t>sounding </a:t>
            </a:r>
            <a:r>
              <a:rPr sz="2400" spc="-150" dirty="0">
                <a:latin typeface="Arial" panose="020B0604020202020204" pitchFamily="34" charset="0"/>
                <a:cs typeface="Arial" panose="020B0604020202020204" pitchFamily="34" charset="0"/>
              </a:rPr>
              <a:t>business</a:t>
            </a:r>
            <a:r>
              <a:rPr sz="2400" spc="-210" dirty="0">
                <a:latin typeface="Arial" panose="020B0604020202020204" pitchFamily="34" charset="0"/>
                <a:cs typeface="Arial" panose="020B0604020202020204" pitchFamily="34" charset="0"/>
              </a:rPr>
              <a:t> </a:t>
            </a:r>
            <a:r>
              <a:rPr sz="2400" spc="-85" dirty="0">
                <a:latin typeface="Arial" panose="020B0604020202020204" pitchFamily="34" charset="0"/>
                <a:cs typeface="Arial" panose="020B0604020202020204" pitchFamily="34" charset="0"/>
              </a:rPr>
              <a:t>jargon.</a:t>
            </a:r>
            <a:endParaRPr sz="2400" dirty="0">
              <a:latin typeface="Arial" panose="020B0604020202020204" pitchFamily="34" charset="0"/>
              <a:cs typeface="Arial" panose="020B0604020202020204" pitchFamily="34" charset="0"/>
            </a:endParaRP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44</a:t>
            </a:fld>
            <a:endParaRPr sz="1000">
              <a:latin typeface="Arial" panose="020B0604020202020204"/>
              <a:cs typeface="Arial" panose="020B0604020202020204"/>
            </a:endParaRPr>
          </a:p>
        </p:txBody>
      </p:sp>
      <p:sp>
        <p:nvSpPr>
          <p:cNvPr id="3" name="Slide Number Placeholder 2"/>
          <p:cNvSpPr>
            <a:spLocks noGrp="1"/>
          </p:cNvSpPr>
          <p:nvPr>
            <p:ph type="sldNum" sz="quarter" idx="12"/>
          </p:nvPr>
        </p:nvSpPr>
        <p:spPr/>
        <p:txBody>
          <a:bodyPr/>
          <a:lstStyle/>
          <a:p>
            <a:pPr marL="38100"/>
            <a:fld id="{81D60167-4931-47E6-BA6A-407CBD079E47}" type="slidenum">
              <a:rPr spc="-5" dirty="0"/>
              <a:pPr marL="38100"/>
              <a:t>44</a:t>
            </a:fld>
            <a:endParaRPr spc="-5" dirty="0"/>
          </a:p>
        </p:txBody>
      </p:sp>
      <p:sp>
        <p:nvSpPr>
          <p:cNvPr id="6" name="Footer Placeholder 5"/>
          <p:cNvSpPr>
            <a:spLocks noGrp="1"/>
          </p:cNvSpPr>
          <p:nvPr>
            <p:ph type="ftr" sz="quarter" idx="11"/>
          </p:nvPr>
        </p:nvSpPr>
        <p:spPr/>
        <p:txBody>
          <a:bodyPr/>
          <a:lstStyle/>
          <a:p>
            <a:r>
              <a:t>SCSE (Galgotias University)</a:t>
            </a:r>
          </a:p>
        </p:txBody>
      </p:sp>
    </p:spTree>
    <p:extLst>
      <p:ext uri="{BB962C8B-B14F-4D97-AF65-F5344CB8AC3E}">
        <p14:creationId xmlns:p14="http://schemas.microsoft.com/office/powerpoint/2010/main" val="838590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1300" y="127635"/>
            <a:ext cx="9118426" cy="579005"/>
          </a:xfrm>
          <a:prstGeom prst="rect">
            <a:avLst/>
          </a:prstGeom>
        </p:spPr>
        <p:txBody>
          <a:bodyPr spcFirstLastPara="1" vert="horz" wrap="square" lIns="0" tIns="12065" rIns="0" bIns="0" rtlCol="0" anchor="t" anchorCtr="0">
            <a:spAutoFit/>
          </a:bodyPr>
          <a:lstStyle/>
          <a:p>
            <a:pPr marL="12700">
              <a:lnSpc>
                <a:spcPct val="100000"/>
              </a:lnSpc>
              <a:spcBef>
                <a:spcPts val="95"/>
              </a:spcBef>
            </a:pPr>
            <a:r>
              <a:rPr lang="en-US" sz="3600" spc="-15" dirty="0">
                <a:solidFill>
                  <a:schemeClr val="bg1"/>
                </a:solidFill>
                <a:latin typeface="Comic Sans MS" panose="030F0702030302020204" pitchFamily="66" charset="0"/>
              </a:rPr>
              <a:t>Errors in selecting a research problem, </a:t>
            </a:r>
            <a:endParaRPr lang="en-IN" sz="3600" spc="-15" dirty="0">
              <a:solidFill>
                <a:schemeClr val="bg1"/>
              </a:solidFill>
              <a:latin typeface="Comic Sans MS" panose="030F0702030302020204" pitchFamily="66" charset="0"/>
            </a:endParaRPr>
          </a:p>
        </p:txBody>
      </p:sp>
      <p:sp>
        <p:nvSpPr>
          <p:cNvPr id="3" name="object 3"/>
          <p:cNvSpPr txBox="1"/>
          <p:nvPr/>
        </p:nvSpPr>
        <p:spPr>
          <a:xfrm>
            <a:off x="721125" y="952766"/>
            <a:ext cx="11178601" cy="5624040"/>
          </a:xfrm>
          <a:prstGeom prst="rect">
            <a:avLst/>
          </a:prstGeom>
        </p:spPr>
        <p:txBody>
          <a:bodyPr vert="horz" wrap="square" lIns="0" tIns="12700" rIns="0" bIns="0" rtlCol="0">
            <a:spAutoFit/>
          </a:bodyPr>
          <a:lstStyle/>
          <a:p>
            <a:pPr marL="12700" algn="just">
              <a:lnSpc>
                <a:spcPct val="150000"/>
              </a:lnSpc>
              <a:spcBef>
                <a:spcPts val="100"/>
              </a:spcBef>
              <a:buClr>
                <a:srgbClr val="6D9FAF"/>
              </a:buClr>
              <a:buSzPct val="79000"/>
              <a:tabLst>
                <a:tab pos="354965" algn="l"/>
                <a:tab pos="355600" algn="l"/>
              </a:tabLst>
            </a:pPr>
            <a:r>
              <a:rPr lang="en-US" sz="2000" b="0" i="0" dirty="0">
                <a:solidFill>
                  <a:srgbClr val="FF0000"/>
                </a:solidFill>
                <a:effectLst/>
                <a:latin typeface="Arial" panose="020B0604020202020204" pitchFamily="34" charset="0"/>
                <a:cs typeface="Arial" panose="020B0604020202020204" pitchFamily="34" charset="0"/>
              </a:rPr>
              <a:t>Common errors in selecting &amp; formulating a Research problem </a:t>
            </a:r>
          </a:p>
          <a:p>
            <a:pPr marL="469900" lvl="1" algn="just">
              <a:lnSpc>
                <a:spcPct val="150000"/>
              </a:lnSpc>
              <a:spcBef>
                <a:spcPts val="100"/>
              </a:spcBef>
              <a:buClr>
                <a:srgbClr val="6D9FAF"/>
              </a:buClr>
              <a:buSzPct val="79000"/>
              <a:tabLst>
                <a:tab pos="354965" algn="l"/>
                <a:tab pos="355600" algn="l"/>
              </a:tabLst>
            </a:pPr>
            <a:r>
              <a:rPr lang="en-US" sz="2000" b="0" i="0" dirty="0">
                <a:effectLst/>
                <a:latin typeface="Arial" panose="020B0604020202020204" pitchFamily="34" charset="0"/>
                <a:cs typeface="Arial" panose="020B0604020202020204" pitchFamily="34" charset="0"/>
              </a:rPr>
              <a:t>1. Naming a broad field/area of the study instead of a specific problem. </a:t>
            </a:r>
          </a:p>
          <a:p>
            <a:pPr marL="469900" lvl="1" algn="just">
              <a:lnSpc>
                <a:spcPct val="150000"/>
              </a:lnSpc>
              <a:spcBef>
                <a:spcPts val="100"/>
              </a:spcBef>
              <a:buClr>
                <a:srgbClr val="6D9FAF"/>
              </a:buClr>
              <a:buSzPct val="79000"/>
              <a:tabLst>
                <a:tab pos="354965" algn="l"/>
                <a:tab pos="355600" algn="l"/>
              </a:tabLst>
            </a:pPr>
            <a:r>
              <a:rPr lang="en-US" sz="2000" b="0" i="0" dirty="0">
                <a:effectLst/>
                <a:latin typeface="Arial" panose="020B0604020202020204" pitchFamily="34" charset="0"/>
                <a:cs typeface="Arial" panose="020B0604020202020204" pitchFamily="34" charset="0"/>
              </a:rPr>
              <a:t>2. Stating it in such a way that investigation is impossible </a:t>
            </a:r>
          </a:p>
          <a:p>
            <a:pPr marL="469900" lvl="1" algn="just">
              <a:lnSpc>
                <a:spcPct val="150000"/>
              </a:lnSpc>
              <a:spcBef>
                <a:spcPts val="100"/>
              </a:spcBef>
              <a:buClr>
                <a:srgbClr val="6D9FAF"/>
              </a:buClr>
              <a:buSzPct val="79000"/>
              <a:tabLst>
                <a:tab pos="354965" algn="l"/>
                <a:tab pos="355600" algn="l"/>
              </a:tabLst>
            </a:pPr>
            <a:r>
              <a:rPr lang="en-US" sz="2000" b="0" i="0" dirty="0">
                <a:effectLst/>
                <a:latin typeface="Arial" panose="020B0604020202020204" pitchFamily="34" charset="0"/>
                <a:cs typeface="Arial" panose="020B0604020202020204" pitchFamily="34" charset="0"/>
              </a:rPr>
              <a:t>3. Narrowing/localizing a topic </a:t>
            </a:r>
          </a:p>
          <a:p>
            <a:pPr marL="469900" lvl="1" algn="just">
              <a:lnSpc>
                <a:spcPct val="150000"/>
              </a:lnSpc>
              <a:spcBef>
                <a:spcPts val="100"/>
              </a:spcBef>
              <a:buClr>
                <a:srgbClr val="6D9FAF"/>
              </a:buClr>
              <a:buSzPct val="79000"/>
              <a:tabLst>
                <a:tab pos="354965" algn="l"/>
                <a:tab pos="355600" algn="l"/>
              </a:tabLst>
            </a:pPr>
            <a:r>
              <a:rPr lang="en-US" sz="2000" b="0" i="0" dirty="0">
                <a:effectLst/>
                <a:latin typeface="Arial" panose="020B0604020202020204" pitchFamily="34" charset="0"/>
                <a:cs typeface="Arial" panose="020B0604020202020204" pitchFamily="34" charset="0"/>
              </a:rPr>
              <a:t>4. Including in it terms of an unscientific, emotional or biased nature </a:t>
            </a:r>
          </a:p>
          <a:p>
            <a:pPr marL="469900" lvl="1" algn="just">
              <a:lnSpc>
                <a:spcPct val="150000"/>
              </a:lnSpc>
              <a:spcBef>
                <a:spcPts val="100"/>
              </a:spcBef>
              <a:buClr>
                <a:srgbClr val="6D9FAF"/>
              </a:buClr>
              <a:buSzPct val="79000"/>
              <a:tabLst>
                <a:tab pos="354965" algn="l"/>
                <a:tab pos="355600" algn="l"/>
              </a:tabLst>
            </a:pPr>
            <a:r>
              <a:rPr lang="en-US" sz="2000" b="0" i="0" dirty="0">
                <a:effectLst/>
                <a:latin typeface="Arial" panose="020B0604020202020204" pitchFamily="34" charset="0"/>
                <a:cs typeface="Arial" panose="020B0604020202020204" pitchFamily="34" charset="0"/>
              </a:rPr>
              <a:t>5. Lack of precision in the instruments</a:t>
            </a:r>
          </a:p>
          <a:p>
            <a:pPr marL="12700" algn="just">
              <a:lnSpc>
                <a:spcPct val="150000"/>
              </a:lnSpc>
              <a:spcBef>
                <a:spcPts val="100"/>
              </a:spcBef>
              <a:buClr>
                <a:srgbClr val="6D9FAF"/>
              </a:buClr>
              <a:buSzPct val="79000"/>
              <a:tabLst>
                <a:tab pos="354965" algn="l"/>
                <a:tab pos="355600" algn="l"/>
              </a:tabLst>
            </a:pPr>
            <a:r>
              <a:rPr lang="en-US" sz="2000" b="0" i="0" dirty="0">
                <a:solidFill>
                  <a:srgbClr val="FF0000"/>
                </a:solidFill>
                <a:effectLst/>
                <a:latin typeface="Arial" panose="020B0604020202020204" pitchFamily="34" charset="0"/>
                <a:cs typeface="Arial" panose="020B0604020202020204" pitchFamily="34" charset="0"/>
              </a:rPr>
              <a:t>Don’t </a:t>
            </a:r>
          </a:p>
          <a:p>
            <a:pPr marL="469900" lvl="1" algn="just">
              <a:lnSpc>
                <a:spcPct val="150000"/>
              </a:lnSpc>
              <a:spcBef>
                <a:spcPts val="100"/>
              </a:spcBef>
              <a:buClr>
                <a:srgbClr val="6D9FAF"/>
              </a:buClr>
              <a:buSzPct val="79000"/>
              <a:tabLst>
                <a:tab pos="354965" algn="l"/>
                <a:tab pos="355600" algn="l"/>
              </a:tabLst>
            </a:pPr>
            <a:r>
              <a:rPr lang="en-US" sz="2000" b="0" i="0" dirty="0">
                <a:effectLst/>
                <a:latin typeface="Arial" panose="020B0604020202020204" pitchFamily="34" charset="0"/>
                <a:cs typeface="Arial" panose="020B0604020202020204" pitchFamily="34" charset="0"/>
              </a:rPr>
              <a:t>• Choose subject/topic overdone, difficult to throw new light in such a case </a:t>
            </a:r>
          </a:p>
          <a:p>
            <a:pPr marL="469900" lvl="1" algn="just">
              <a:lnSpc>
                <a:spcPct val="150000"/>
              </a:lnSpc>
              <a:spcBef>
                <a:spcPts val="100"/>
              </a:spcBef>
              <a:buClr>
                <a:srgbClr val="6D9FAF"/>
              </a:buClr>
              <a:buSzPct val="79000"/>
              <a:tabLst>
                <a:tab pos="354965" algn="l"/>
                <a:tab pos="355600" algn="l"/>
              </a:tabLst>
            </a:pPr>
            <a:r>
              <a:rPr lang="en-US" sz="2000" b="0" i="0" dirty="0">
                <a:effectLst/>
                <a:latin typeface="Arial" panose="020B0604020202020204" pitchFamily="34" charset="0"/>
                <a:cs typeface="Arial" panose="020B0604020202020204" pitchFamily="34" charset="0"/>
              </a:rPr>
              <a:t>• Controversial problem </a:t>
            </a:r>
          </a:p>
          <a:p>
            <a:pPr marL="469900" lvl="1" algn="just">
              <a:lnSpc>
                <a:spcPct val="150000"/>
              </a:lnSpc>
              <a:spcBef>
                <a:spcPts val="100"/>
              </a:spcBef>
              <a:buClr>
                <a:srgbClr val="6D9FAF"/>
              </a:buClr>
              <a:buSzPct val="79000"/>
              <a:tabLst>
                <a:tab pos="354965" algn="l"/>
                <a:tab pos="355600" algn="l"/>
              </a:tabLst>
            </a:pPr>
            <a:r>
              <a:rPr lang="en-US" sz="2000" b="0" i="0" dirty="0">
                <a:effectLst/>
                <a:latin typeface="Arial" panose="020B0604020202020204" pitchFamily="34" charset="0"/>
                <a:cs typeface="Arial" panose="020B0604020202020204" pitchFamily="34" charset="0"/>
              </a:rPr>
              <a:t>• Too narrow or too vague </a:t>
            </a:r>
          </a:p>
          <a:p>
            <a:pPr marL="469900" lvl="1" algn="just">
              <a:lnSpc>
                <a:spcPct val="150000"/>
              </a:lnSpc>
              <a:spcBef>
                <a:spcPts val="100"/>
              </a:spcBef>
              <a:buClr>
                <a:srgbClr val="6D9FAF"/>
              </a:buClr>
              <a:buSzPct val="79000"/>
              <a:tabLst>
                <a:tab pos="354965" algn="l"/>
                <a:tab pos="355600" algn="l"/>
              </a:tabLst>
            </a:pPr>
            <a:r>
              <a:rPr lang="en-US" sz="2000" b="0" i="0" dirty="0">
                <a:effectLst/>
                <a:latin typeface="Arial" panose="020B0604020202020204" pitchFamily="34" charset="0"/>
                <a:cs typeface="Arial" panose="020B0604020202020204" pitchFamily="34" charset="0"/>
              </a:rPr>
              <a:t>• Over costly </a:t>
            </a:r>
          </a:p>
          <a:p>
            <a:pPr marL="469900" lvl="1" algn="just">
              <a:lnSpc>
                <a:spcPct val="150000"/>
              </a:lnSpc>
              <a:spcBef>
                <a:spcPts val="100"/>
              </a:spcBef>
              <a:buClr>
                <a:srgbClr val="6D9FAF"/>
              </a:buClr>
              <a:buSzPct val="79000"/>
              <a:tabLst>
                <a:tab pos="354965" algn="l"/>
                <a:tab pos="355600" algn="l"/>
              </a:tabLst>
            </a:pPr>
            <a:r>
              <a:rPr lang="en-US" sz="2000" b="0" i="0" dirty="0">
                <a:effectLst/>
                <a:latin typeface="Arial" panose="020B0604020202020204" pitchFamily="34" charset="0"/>
                <a:cs typeface="Arial" panose="020B0604020202020204" pitchFamily="34" charset="0"/>
              </a:rPr>
              <a:t>• Time limit</a:t>
            </a:r>
            <a:endParaRPr sz="2000" dirty="0">
              <a:latin typeface="Arial" panose="020B0604020202020204" pitchFamily="34" charset="0"/>
              <a:cs typeface="Arial" panose="020B0604020202020204" pitchFamily="34" charset="0"/>
            </a:endParaRP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45</a:t>
            </a:fld>
            <a:endParaRPr sz="1000">
              <a:latin typeface="Arial" panose="020B0604020202020204"/>
              <a:cs typeface="Arial" panose="020B0604020202020204"/>
            </a:endParaRPr>
          </a:p>
        </p:txBody>
      </p:sp>
      <p:sp>
        <p:nvSpPr>
          <p:cNvPr id="4" name="Slide Number Placeholder 3"/>
          <p:cNvSpPr>
            <a:spLocks noGrp="1"/>
          </p:cNvSpPr>
          <p:nvPr>
            <p:ph type="sldNum" sz="quarter" idx="12"/>
          </p:nvPr>
        </p:nvSpPr>
        <p:spPr/>
        <p:txBody>
          <a:bodyPr/>
          <a:lstStyle/>
          <a:p>
            <a:pPr marL="38100"/>
            <a:fld id="{81D60167-4931-47E6-BA6A-407CBD079E47}" type="slidenum">
              <a:rPr spc="-5" dirty="0"/>
              <a:pPr marL="38100"/>
              <a:t>45</a:t>
            </a:fld>
            <a:endParaRPr spc="-5" dirty="0"/>
          </a:p>
        </p:txBody>
      </p:sp>
      <p:sp>
        <p:nvSpPr>
          <p:cNvPr id="6" name="Footer Placeholder 5"/>
          <p:cNvSpPr>
            <a:spLocks noGrp="1"/>
          </p:cNvSpPr>
          <p:nvPr>
            <p:ph type="ftr" sz="quarter" idx="11"/>
          </p:nvPr>
        </p:nvSpPr>
        <p:spPr>
          <a:xfrm>
            <a:off x="2641600" y="6539865"/>
            <a:ext cx="7518400" cy="381000"/>
          </a:xfrm>
        </p:spPr>
        <p:txBody>
          <a:bodyPr/>
          <a:lstStyle/>
          <a:p>
            <a:r>
              <a:rPr dirty="0">
                <a:solidFill>
                  <a:schemeClr val="bg1"/>
                </a:solidFill>
              </a:rPr>
              <a:t>SCSE (Galgotias University)</a:t>
            </a:r>
          </a:p>
        </p:txBody>
      </p:sp>
    </p:spTree>
    <p:extLst>
      <p:ext uri="{BB962C8B-B14F-4D97-AF65-F5344CB8AC3E}">
        <p14:creationId xmlns:p14="http://schemas.microsoft.com/office/powerpoint/2010/main" val="16762159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1300" y="127635"/>
            <a:ext cx="9118426" cy="702115"/>
          </a:xfrm>
          <a:prstGeom prst="rect">
            <a:avLst/>
          </a:prstGeom>
        </p:spPr>
        <p:txBody>
          <a:bodyPr spcFirstLastPara="1" vert="horz" wrap="square" lIns="0" tIns="12065" rIns="0" bIns="0" rtlCol="0" anchor="t" anchorCtr="0">
            <a:spAutoFit/>
          </a:bodyPr>
          <a:lstStyle/>
          <a:p>
            <a:pPr marL="12700">
              <a:lnSpc>
                <a:spcPct val="100000"/>
              </a:lnSpc>
              <a:spcBef>
                <a:spcPts val="95"/>
              </a:spcBef>
            </a:pPr>
            <a:r>
              <a:rPr lang="en-IN" spc="-15" dirty="0">
                <a:solidFill>
                  <a:schemeClr val="bg1"/>
                </a:solidFill>
                <a:latin typeface="Comic Sans MS" panose="030F0702030302020204" pitchFamily="66" charset="0"/>
              </a:rPr>
              <a:t>Research Purpose</a:t>
            </a: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46</a:t>
            </a:fld>
            <a:endParaRPr sz="1000">
              <a:latin typeface="Arial" panose="020B0604020202020204"/>
              <a:cs typeface="Arial" panose="020B0604020202020204"/>
            </a:endParaRPr>
          </a:p>
        </p:txBody>
      </p:sp>
      <p:sp>
        <p:nvSpPr>
          <p:cNvPr id="4" name="Slide Number Placeholder 3"/>
          <p:cNvSpPr>
            <a:spLocks noGrp="1"/>
          </p:cNvSpPr>
          <p:nvPr>
            <p:ph type="sldNum" sz="quarter" idx="12"/>
          </p:nvPr>
        </p:nvSpPr>
        <p:spPr/>
        <p:txBody>
          <a:bodyPr/>
          <a:lstStyle/>
          <a:p>
            <a:pPr marL="38100"/>
            <a:fld id="{81D60167-4931-47E6-BA6A-407CBD079E47}" type="slidenum">
              <a:rPr spc="-5" dirty="0"/>
              <a:pPr marL="38100"/>
              <a:t>46</a:t>
            </a:fld>
            <a:endParaRPr spc="-5" dirty="0"/>
          </a:p>
        </p:txBody>
      </p:sp>
      <p:sp>
        <p:nvSpPr>
          <p:cNvPr id="6" name="Footer Placeholder 5"/>
          <p:cNvSpPr>
            <a:spLocks noGrp="1"/>
          </p:cNvSpPr>
          <p:nvPr>
            <p:ph type="ftr" sz="quarter" idx="11"/>
          </p:nvPr>
        </p:nvSpPr>
        <p:spPr>
          <a:xfrm>
            <a:off x="2641600" y="6539865"/>
            <a:ext cx="7518400" cy="381000"/>
          </a:xfrm>
        </p:spPr>
        <p:txBody>
          <a:bodyPr/>
          <a:lstStyle/>
          <a:p>
            <a:r>
              <a:rPr dirty="0">
                <a:solidFill>
                  <a:schemeClr val="bg1"/>
                </a:solidFill>
              </a:rPr>
              <a:t>SCSE (Galgotias University)</a:t>
            </a:r>
          </a:p>
        </p:txBody>
      </p:sp>
      <p:pic>
        <p:nvPicPr>
          <p:cNvPr id="5122" name="Picture 2">
            <a:extLst>
              <a:ext uri="{FF2B5EF4-FFF2-40B4-BE49-F238E27FC236}">
                <a16:creationId xmlns:a16="http://schemas.microsoft.com/office/drawing/2014/main" xmlns="" id="{A2F8395F-2C5B-46A6-A965-AF3F937D5C2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3787"/>
          <a:stretch/>
        </p:blipFill>
        <p:spPr bwMode="auto">
          <a:xfrm>
            <a:off x="1571624" y="1010871"/>
            <a:ext cx="10106025" cy="4836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82588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1300" y="127635"/>
            <a:ext cx="9118426" cy="702115"/>
          </a:xfrm>
          <a:prstGeom prst="rect">
            <a:avLst/>
          </a:prstGeom>
        </p:spPr>
        <p:txBody>
          <a:bodyPr spcFirstLastPara="1" vert="horz" wrap="square" lIns="0" tIns="12065" rIns="0" bIns="0" rtlCol="0" anchor="t" anchorCtr="0">
            <a:spAutoFit/>
          </a:bodyPr>
          <a:lstStyle/>
          <a:p>
            <a:pPr marL="12700">
              <a:lnSpc>
                <a:spcPct val="100000"/>
              </a:lnSpc>
              <a:spcBef>
                <a:spcPts val="95"/>
              </a:spcBef>
            </a:pPr>
            <a:r>
              <a:rPr lang="en-IN" spc="-15" dirty="0">
                <a:solidFill>
                  <a:schemeClr val="bg1"/>
                </a:solidFill>
                <a:latin typeface="Comic Sans MS" panose="030F0702030302020204" pitchFamily="66" charset="0"/>
              </a:rPr>
              <a:t>Research Purpose</a:t>
            </a: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47</a:t>
            </a:fld>
            <a:endParaRPr sz="1000">
              <a:latin typeface="Arial" panose="020B0604020202020204"/>
              <a:cs typeface="Arial" panose="020B0604020202020204"/>
            </a:endParaRPr>
          </a:p>
        </p:txBody>
      </p:sp>
      <p:sp>
        <p:nvSpPr>
          <p:cNvPr id="4" name="Slide Number Placeholder 3"/>
          <p:cNvSpPr>
            <a:spLocks noGrp="1"/>
          </p:cNvSpPr>
          <p:nvPr>
            <p:ph type="sldNum" sz="quarter" idx="12"/>
          </p:nvPr>
        </p:nvSpPr>
        <p:spPr/>
        <p:txBody>
          <a:bodyPr/>
          <a:lstStyle/>
          <a:p>
            <a:pPr marL="38100"/>
            <a:fld id="{81D60167-4931-47E6-BA6A-407CBD079E47}" type="slidenum">
              <a:rPr spc="-5" dirty="0"/>
              <a:pPr marL="38100"/>
              <a:t>47</a:t>
            </a:fld>
            <a:endParaRPr spc="-5" dirty="0"/>
          </a:p>
        </p:txBody>
      </p:sp>
      <p:sp>
        <p:nvSpPr>
          <p:cNvPr id="6" name="Footer Placeholder 5"/>
          <p:cNvSpPr>
            <a:spLocks noGrp="1"/>
          </p:cNvSpPr>
          <p:nvPr>
            <p:ph type="ftr" sz="quarter" idx="11"/>
          </p:nvPr>
        </p:nvSpPr>
        <p:spPr>
          <a:xfrm>
            <a:off x="2641600" y="6539865"/>
            <a:ext cx="7518400" cy="381000"/>
          </a:xfrm>
        </p:spPr>
        <p:txBody>
          <a:bodyPr/>
          <a:lstStyle/>
          <a:p>
            <a:r>
              <a:rPr dirty="0">
                <a:solidFill>
                  <a:schemeClr val="bg1"/>
                </a:solidFill>
              </a:rPr>
              <a:t>SCSE (Galgotias University)</a:t>
            </a:r>
          </a:p>
        </p:txBody>
      </p:sp>
      <p:pic>
        <p:nvPicPr>
          <p:cNvPr id="6146" name="Picture 2">
            <a:extLst>
              <a:ext uri="{FF2B5EF4-FFF2-40B4-BE49-F238E27FC236}">
                <a16:creationId xmlns:a16="http://schemas.microsoft.com/office/drawing/2014/main" xmlns="" id="{8522A4E9-382B-40B7-8EEF-42A5D51928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88" y="1067334"/>
            <a:ext cx="11858624" cy="5109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30277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1300" y="127635"/>
            <a:ext cx="9118426" cy="579005"/>
          </a:xfrm>
          <a:prstGeom prst="rect">
            <a:avLst/>
          </a:prstGeom>
        </p:spPr>
        <p:txBody>
          <a:bodyPr spcFirstLastPara="1" vert="horz" wrap="square" lIns="0" tIns="12065" rIns="0" bIns="0" rtlCol="0" anchor="t" anchorCtr="0">
            <a:spAutoFit/>
          </a:bodyPr>
          <a:lstStyle/>
          <a:p>
            <a:pPr marL="12700">
              <a:lnSpc>
                <a:spcPct val="100000"/>
              </a:lnSpc>
              <a:spcBef>
                <a:spcPts val="95"/>
              </a:spcBef>
            </a:pPr>
            <a:r>
              <a:rPr lang="en-US" sz="3600" spc="-15" dirty="0">
                <a:solidFill>
                  <a:schemeClr val="bg1"/>
                </a:solidFill>
                <a:latin typeface="Comic Sans MS" panose="030F0702030302020204" pitchFamily="66" charset="0"/>
              </a:rPr>
              <a:t>Research Objectives, </a:t>
            </a:r>
            <a:endParaRPr lang="en-IN" sz="3600" spc="-15" dirty="0">
              <a:solidFill>
                <a:schemeClr val="bg1"/>
              </a:solidFill>
              <a:latin typeface="Comic Sans MS" panose="030F0702030302020204" pitchFamily="66" charset="0"/>
            </a:endParaRPr>
          </a:p>
        </p:txBody>
      </p:sp>
      <p:sp>
        <p:nvSpPr>
          <p:cNvPr id="3" name="object 3"/>
          <p:cNvSpPr txBox="1"/>
          <p:nvPr/>
        </p:nvSpPr>
        <p:spPr>
          <a:xfrm>
            <a:off x="721125" y="943241"/>
            <a:ext cx="11178601" cy="4200574"/>
          </a:xfrm>
          <a:prstGeom prst="rect">
            <a:avLst/>
          </a:prstGeom>
        </p:spPr>
        <p:txBody>
          <a:bodyPr vert="horz" wrap="square" lIns="0" tIns="12700" rIns="0" bIns="0" rtlCol="0">
            <a:spAutoFit/>
          </a:bodyPr>
          <a:lstStyle/>
          <a:p>
            <a:pPr marL="12700" algn="just">
              <a:lnSpc>
                <a:spcPct val="150000"/>
              </a:lnSpc>
              <a:spcBef>
                <a:spcPts val="100"/>
              </a:spcBef>
              <a:buClr>
                <a:srgbClr val="6D9FAF"/>
              </a:buClr>
              <a:buSzPct val="79000"/>
              <a:tabLst>
                <a:tab pos="354965" algn="l"/>
                <a:tab pos="355600" algn="l"/>
              </a:tabLst>
            </a:pPr>
            <a:r>
              <a:rPr lang="en-US" sz="2000" dirty="0">
                <a:solidFill>
                  <a:srgbClr val="FF0000"/>
                </a:solidFill>
                <a:latin typeface="Arial" panose="020B0604020202020204" pitchFamily="34" charset="0"/>
                <a:cs typeface="Arial" panose="020B0604020202020204" pitchFamily="34" charset="0"/>
              </a:rPr>
              <a:t>Objectives: </a:t>
            </a:r>
            <a:r>
              <a:rPr lang="en-US" sz="2000" dirty="0">
                <a:latin typeface="Arial" panose="020B0604020202020204" pitchFamily="34" charset="0"/>
                <a:cs typeface="Arial" panose="020B0604020202020204" pitchFamily="34" charset="0"/>
              </a:rPr>
              <a:t>W</a:t>
            </a:r>
            <a:r>
              <a:rPr lang="en-US" sz="2000" b="0" i="0" dirty="0">
                <a:effectLst/>
                <a:latin typeface="Arial" panose="020B0604020202020204" pitchFamily="34" charset="0"/>
                <a:cs typeface="Arial" panose="020B0604020202020204" pitchFamily="34" charset="0"/>
              </a:rPr>
              <a:t>hat the researcher wants to get. </a:t>
            </a:r>
          </a:p>
          <a:p>
            <a:pPr marL="355600" indent="-34290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US" sz="2000" b="0" i="0" dirty="0">
                <a:effectLst/>
                <a:latin typeface="Arial" panose="020B0604020202020204" pitchFamily="34" charset="0"/>
                <a:cs typeface="Arial" panose="020B0604020202020204" pitchFamily="34" charset="0"/>
              </a:rPr>
              <a:t>To gain familiarity with a phenomenon or to achieve new insights into it </a:t>
            </a:r>
          </a:p>
          <a:p>
            <a:pPr marL="355600" indent="-34290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US" sz="2000" b="0" i="0" dirty="0">
                <a:effectLst/>
                <a:latin typeface="Arial" panose="020B0604020202020204" pitchFamily="34" charset="0"/>
                <a:cs typeface="Arial" panose="020B0604020202020204" pitchFamily="34" charset="0"/>
              </a:rPr>
              <a:t>To portray accurately the characteristics of a particular individual, situation or a group</a:t>
            </a:r>
          </a:p>
          <a:p>
            <a:pPr marL="355600" indent="-34290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US" sz="2000" b="0" i="0" dirty="0">
                <a:effectLst/>
                <a:latin typeface="Arial" panose="020B0604020202020204" pitchFamily="34" charset="0"/>
                <a:cs typeface="Arial" panose="020B0604020202020204" pitchFamily="34" charset="0"/>
              </a:rPr>
              <a:t>To determine the frequency with which something occurs or with which it is associated with something else.</a:t>
            </a:r>
          </a:p>
          <a:p>
            <a:pPr marL="355600" indent="-34290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US" sz="2000" b="0" i="0" dirty="0">
                <a:effectLst/>
                <a:latin typeface="Arial" panose="020B0604020202020204" pitchFamily="34" charset="0"/>
                <a:cs typeface="Arial" panose="020B0604020202020204" pitchFamily="34" charset="0"/>
              </a:rPr>
              <a:t>To test a hypothesis of a causal relations between variables.</a:t>
            </a:r>
          </a:p>
          <a:p>
            <a:pPr marL="12700" algn="just">
              <a:lnSpc>
                <a:spcPct val="150000"/>
              </a:lnSpc>
              <a:spcBef>
                <a:spcPts val="100"/>
              </a:spcBef>
              <a:buClr>
                <a:srgbClr val="6D9FAF"/>
              </a:buClr>
              <a:buSzPct val="79000"/>
              <a:tabLst>
                <a:tab pos="354965" algn="l"/>
                <a:tab pos="355600" algn="l"/>
              </a:tabLst>
            </a:pPr>
            <a:endParaRPr lang="en-US" sz="2000" dirty="0">
              <a:latin typeface="Arial" panose="020B0604020202020204" pitchFamily="34" charset="0"/>
              <a:cs typeface="Arial" panose="020B0604020202020204" pitchFamily="34" charset="0"/>
            </a:endParaRPr>
          </a:p>
          <a:p>
            <a:pPr marL="12700" algn="just">
              <a:lnSpc>
                <a:spcPct val="150000"/>
              </a:lnSpc>
              <a:spcBef>
                <a:spcPts val="100"/>
              </a:spcBef>
              <a:buClr>
                <a:srgbClr val="6D9FAF"/>
              </a:buClr>
              <a:buSzPct val="79000"/>
              <a:tabLst>
                <a:tab pos="354965" algn="l"/>
                <a:tab pos="355600" algn="l"/>
              </a:tabLst>
            </a:pPr>
            <a:r>
              <a:rPr lang="en-US" sz="2000" dirty="0">
                <a:solidFill>
                  <a:srgbClr val="FF0000"/>
                </a:solidFill>
                <a:latin typeface="Arial" panose="020B0604020202020204" pitchFamily="34" charset="0"/>
                <a:cs typeface="Arial" panose="020B0604020202020204" pitchFamily="34" charset="0"/>
              </a:rPr>
              <a:t>Scope: </a:t>
            </a:r>
            <a:r>
              <a:rPr lang="en-US" sz="2000" dirty="0">
                <a:latin typeface="Arial" panose="020B0604020202020204" pitchFamily="34" charset="0"/>
                <a:cs typeface="Arial" panose="020B0604020202020204" pitchFamily="34" charset="0"/>
              </a:rPr>
              <a:t>The opportunity or possibility to do or deal with something. </a:t>
            </a:r>
          </a:p>
          <a:p>
            <a:pPr marL="12700" algn="just">
              <a:lnSpc>
                <a:spcPct val="150000"/>
              </a:lnSpc>
              <a:spcBef>
                <a:spcPts val="100"/>
              </a:spcBef>
              <a:buClr>
                <a:srgbClr val="6D9FAF"/>
              </a:buClr>
              <a:buSzPct val="79000"/>
              <a:tabLst>
                <a:tab pos="354965" algn="l"/>
                <a:tab pos="355600" algn="l"/>
              </a:tabLst>
            </a:pPr>
            <a:r>
              <a:rPr lang="en-US" sz="2000" dirty="0">
                <a:solidFill>
                  <a:srgbClr val="FF0000"/>
                </a:solidFill>
                <a:latin typeface="Arial" panose="020B0604020202020204" pitchFamily="34" charset="0"/>
                <a:cs typeface="Arial" panose="020B0604020202020204" pitchFamily="34" charset="0"/>
              </a:rPr>
              <a:t>Significance: </a:t>
            </a:r>
            <a:r>
              <a:rPr lang="en-US" sz="2000" dirty="0">
                <a:latin typeface="Arial" panose="020B0604020202020204" pitchFamily="34" charset="0"/>
                <a:cs typeface="Arial" panose="020B0604020202020204" pitchFamily="34" charset="0"/>
              </a:rPr>
              <a:t>the quality of being worthy of attention; importance. </a:t>
            </a:r>
            <a:endParaRPr sz="2000" dirty="0">
              <a:latin typeface="Arial" panose="020B0604020202020204" pitchFamily="34" charset="0"/>
              <a:cs typeface="Arial" panose="020B0604020202020204" pitchFamily="34" charset="0"/>
            </a:endParaRP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48</a:t>
            </a:fld>
            <a:endParaRPr sz="1000">
              <a:latin typeface="Arial" panose="020B0604020202020204"/>
              <a:cs typeface="Arial" panose="020B0604020202020204"/>
            </a:endParaRPr>
          </a:p>
        </p:txBody>
      </p:sp>
      <p:sp>
        <p:nvSpPr>
          <p:cNvPr id="4" name="Slide Number Placeholder 3"/>
          <p:cNvSpPr>
            <a:spLocks noGrp="1"/>
          </p:cNvSpPr>
          <p:nvPr>
            <p:ph type="sldNum" sz="quarter" idx="12"/>
          </p:nvPr>
        </p:nvSpPr>
        <p:spPr/>
        <p:txBody>
          <a:bodyPr/>
          <a:lstStyle/>
          <a:p>
            <a:pPr marL="38100"/>
            <a:fld id="{81D60167-4931-47E6-BA6A-407CBD079E47}" type="slidenum">
              <a:rPr spc="-5" dirty="0"/>
              <a:pPr marL="38100"/>
              <a:t>48</a:t>
            </a:fld>
            <a:endParaRPr spc="-5" dirty="0"/>
          </a:p>
        </p:txBody>
      </p:sp>
      <p:sp>
        <p:nvSpPr>
          <p:cNvPr id="6" name="Footer Placeholder 5"/>
          <p:cNvSpPr>
            <a:spLocks noGrp="1"/>
          </p:cNvSpPr>
          <p:nvPr>
            <p:ph type="ftr" sz="quarter" idx="11"/>
          </p:nvPr>
        </p:nvSpPr>
        <p:spPr>
          <a:xfrm>
            <a:off x="2641600" y="6539865"/>
            <a:ext cx="7518400" cy="381000"/>
          </a:xfrm>
        </p:spPr>
        <p:txBody>
          <a:bodyPr/>
          <a:lstStyle/>
          <a:p>
            <a:r>
              <a:rPr dirty="0">
                <a:solidFill>
                  <a:schemeClr val="bg1"/>
                </a:solidFill>
              </a:rPr>
              <a:t>SCSE (Galgotias University)</a:t>
            </a:r>
          </a:p>
        </p:txBody>
      </p:sp>
    </p:spTree>
    <p:extLst>
      <p:ext uri="{BB962C8B-B14F-4D97-AF65-F5344CB8AC3E}">
        <p14:creationId xmlns:p14="http://schemas.microsoft.com/office/powerpoint/2010/main" val="5056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1300" y="127635"/>
            <a:ext cx="9118426" cy="856004"/>
          </a:xfrm>
          <a:prstGeom prst="rect">
            <a:avLst/>
          </a:prstGeom>
        </p:spPr>
        <p:txBody>
          <a:bodyPr spcFirstLastPara="1" vert="horz" wrap="square" lIns="0" tIns="12065" rIns="0" bIns="0" rtlCol="0" anchor="t" anchorCtr="0">
            <a:spAutoFit/>
          </a:bodyPr>
          <a:lstStyle/>
          <a:p>
            <a:pPr marL="12700" algn="just">
              <a:lnSpc>
                <a:spcPct val="150000"/>
              </a:lnSpc>
              <a:spcBef>
                <a:spcPts val="100"/>
              </a:spcBef>
              <a:buClr>
                <a:srgbClr val="6D9FAF"/>
              </a:buClr>
              <a:buSzPct val="79000"/>
              <a:tabLst>
                <a:tab pos="354965" algn="l"/>
                <a:tab pos="355600" algn="l"/>
              </a:tabLst>
            </a:pPr>
            <a:r>
              <a:rPr lang="en-US" sz="3600" dirty="0">
                <a:solidFill>
                  <a:schemeClr val="bg1"/>
                </a:solidFill>
                <a:latin typeface="Arial" panose="020B0604020202020204" pitchFamily="34" charset="0"/>
                <a:cs typeface="Arial" panose="020B0604020202020204" pitchFamily="34" charset="0"/>
              </a:rPr>
              <a:t>Research Approach</a:t>
            </a:r>
          </a:p>
        </p:txBody>
      </p:sp>
      <p:sp>
        <p:nvSpPr>
          <p:cNvPr id="3" name="object 3"/>
          <p:cNvSpPr txBox="1"/>
          <p:nvPr/>
        </p:nvSpPr>
        <p:spPr>
          <a:xfrm>
            <a:off x="721125" y="943241"/>
            <a:ext cx="11178601" cy="5111079"/>
          </a:xfrm>
          <a:prstGeom prst="rect">
            <a:avLst/>
          </a:prstGeom>
        </p:spPr>
        <p:txBody>
          <a:bodyPr vert="horz" wrap="square" lIns="0" tIns="12700" rIns="0" bIns="0" rtlCol="0">
            <a:spAutoFit/>
          </a:bodyPr>
          <a:lstStyle/>
          <a:p>
            <a:pPr marL="12700" algn="just">
              <a:lnSpc>
                <a:spcPct val="150000"/>
              </a:lnSpc>
              <a:spcBef>
                <a:spcPts val="100"/>
              </a:spcBef>
              <a:buClr>
                <a:srgbClr val="6D9FAF"/>
              </a:buClr>
              <a:buSzPct val="79000"/>
              <a:tabLst>
                <a:tab pos="354965" algn="l"/>
                <a:tab pos="355600" algn="l"/>
              </a:tabLst>
            </a:pPr>
            <a:r>
              <a:rPr lang="en-US" sz="2000" dirty="0">
                <a:solidFill>
                  <a:srgbClr val="FF0000"/>
                </a:solidFill>
                <a:latin typeface="Arial" panose="020B0604020202020204" pitchFamily="34" charset="0"/>
                <a:cs typeface="Arial" panose="020B0604020202020204" pitchFamily="34" charset="0"/>
              </a:rPr>
              <a:t>Research Approach</a:t>
            </a:r>
          </a:p>
          <a:p>
            <a:pPr marL="12700"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In the field of science different researchers may assign different meanings for the team research approach. In some publications you may see that research approach may imply methods of data collection and data analysis in general and differences between qualitative and quantitative methods in particular.</a:t>
            </a:r>
          </a:p>
          <a:p>
            <a:pPr marL="12700" algn="just">
              <a:lnSpc>
                <a:spcPct val="150000"/>
              </a:lnSpc>
              <a:spcBef>
                <a:spcPts val="100"/>
              </a:spcBef>
              <a:buClr>
                <a:srgbClr val="6D9FAF"/>
              </a:buClr>
              <a:buSzPct val="79000"/>
              <a:tabLst>
                <a:tab pos="354965" algn="l"/>
                <a:tab pos="355600" algn="l"/>
              </a:tabLst>
            </a:pPr>
            <a:endParaRPr lang="en-US" sz="2000" dirty="0">
              <a:latin typeface="Arial" panose="020B0604020202020204" pitchFamily="34" charset="0"/>
              <a:cs typeface="Arial" panose="020B0604020202020204" pitchFamily="34" charset="0"/>
            </a:endParaRPr>
          </a:p>
          <a:p>
            <a:pPr marL="12700"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However, in our view research approach is best seen as a general plan and procedure for conducting the study. Accordingly, approach for the research can be divided into three categories:</a:t>
            </a:r>
          </a:p>
          <a:p>
            <a:pPr marL="469900" indent="-457200" algn="just">
              <a:lnSpc>
                <a:spcPct val="150000"/>
              </a:lnSpc>
              <a:spcBef>
                <a:spcPts val="100"/>
              </a:spcBef>
              <a:buClr>
                <a:srgbClr val="6D9FAF"/>
              </a:buClr>
              <a:buSzPct val="79000"/>
              <a:buFont typeface="+mj-lt"/>
              <a:buAutoNum type="arabicPeriod"/>
              <a:tabLst>
                <a:tab pos="354965" algn="l"/>
                <a:tab pos="355600" algn="l"/>
              </a:tabLst>
            </a:pPr>
            <a:r>
              <a:rPr lang="en-US" sz="2000" dirty="0">
                <a:latin typeface="Arial" panose="020B0604020202020204" pitchFamily="34" charset="0"/>
                <a:cs typeface="Arial" panose="020B0604020202020204" pitchFamily="34" charset="0"/>
              </a:rPr>
              <a:t>Deductive approach</a:t>
            </a:r>
          </a:p>
          <a:p>
            <a:pPr marL="469900" indent="-457200" algn="just">
              <a:lnSpc>
                <a:spcPct val="150000"/>
              </a:lnSpc>
              <a:spcBef>
                <a:spcPts val="100"/>
              </a:spcBef>
              <a:buClr>
                <a:srgbClr val="6D9FAF"/>
              </a:buClr>
              <a:buSzPct val="79000"/>
              <a:buFont typeface="+mj-lt"/>
              <a:buAutoNum type="arabicPeriod"/>
              <a:tabLst>
                <a:tab pos="354965" algn="l"/>
                <a:tab pos="355600" algn="l"/>
              </a:tabLst>
            </a:pPr>
            <a:r>
              <a:rPr lang="en-US" sz="2000" dirty="0">
                <a:latin typeface="Arial" panose="020B0604020202020204" pitchFamily="34" charset="0"/>
                <a:cs typeface="Arial" panose="020B0604020202020204" pitchFamily="34" charset="0"/>
              </a:rPr>
              <a:t>Inductive approach</a:t>
            </a:r>
          </a:p>
          <a:p>
            <a:pPr marL="469900" indent="-457200" algn="just">
              <a:lnSpc>
                <a:spcPct val="150000"/>
              </a:lnSpc>
              <a:spcBef>
                <a:spcPts val="100"/>
              </a:spcBef>
              <a:buClr>
                <a:srgbClr val="6D9FAF"/>
              </a:buClr>
              <a:buSzPct val="79000"/>
              <a:buFont typeface="+mj-lt"/>
              <a:buAutoNum type="arabicPeriod"/>
              <a:tabLst>
                <a:tab pos="354965" algn="l"/>
                <a:tab pos="355600" algn="l"/>
              </a:tabLst>
            </a:pPr>
            <a:r>
              <a:rPr lang="en-US" sz="2000" dirty="0">
                <a:latin typeface="Arial" panose="020B0604020202020204" pitchFamily="34" charset="0"/>
                <a:cs typeface="Arial" panose="020B0604020202020204" pitchFamily="34" charset="0"/>
              </a:rPr>
              <a:t>Abductive approach</a:t>
            </a:r>
            <a:endParaRPr sz="2000" dirty="0">
              <a:latin typeface="Arial" panose="020B0604020202020204" pitchFamily="34" charset="0"/>
              <a:cs typeface="Arial" panose="020B0604020202020204" pitchFamily="34" charset="0"/>
            </a:endParaRP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49</a:t>
            </a:fld>
            <a:endParaRPr sz="1000">
              <a:latin typeface="Arial" panose="020B0604020202020204"/>
              <a:cs typeface="Arial" panose="020B0604020202020204"/>
            </a:endParaRPr>
          </a:p>
        </p:txBody>
      </p:sp>
      <p:sp>
        <p:nvSpPr>
          <p:cNvPr id="4" name="Slide Number Placeholder 3"/>
          <p:cNvSpPr>
            <a:spLocks noGrp="1"/>
          </p:cNvSpPr>
          <p:nvPr>
            <p:ph type="sldNum" sz="quarter" idx="12"/>
          </p:nvPr>
        </p:nvSpPr>
        <p:spPr/>
        <p:txBody>
          <a:bodyPr/>
          <a:lstStyle/>
          <a:p>
            <a:pPr marL="38100"/>
            <a:fld id="{81D60167-4931-47E6-BA6A-407CBD079E47}" type="slidenum">
              <a:rPr spc="-5" dirty="0"/>
              <a:pPr marL="38100"/>
              <a:t>49</a:t>
            </a:fld>
            <a:endParaRPr spc="-5" dirty="0"/>
          </a:p>
        </p:txBody>
      </p:sp>
      <p:sp>
        <p:nvSpPr>
          <p:cNvPr id="6" name="Footer Placeholder 5"/>
          <p:cNvSpPr>
            <a:spLocks noGrp="1"/>
          </p:cNvSpPr>
          <p:nvPr>
            <p:ph type="ftr" sz="quarter" idx="11"/>
          </p:nvPr>
        </p:nvSpPr>
        <p:spPr>
          <a:xfrm>
            <a:off x="2641600" y="6539865"/>
            <a:ext cx="7518400" cy="381000"/>
          </a:xfrm>
        </p:spPr>
        <p:txBody>
          <a:bodyPr/>
          <a:lstStyle/>
          <a:p>
            <a:r>
              <a:rPr dirty="0">
                <a:solidFill>
                  <a:schemeClr val="bg1"/>
                </a:solidFill>
              </a:rPr>
              <a:t>SCSE (Galgotias University)</a:t>
            </a:r>
          </a:p>
        </p:txBody>
      </p:sp>
    </p:spTree>
    <p:extLst>
      <p:ext uri="{BB962C8B-B14F-4D97-AF65-F5344CB8AC3E}">
        <p14:creationId xmlns:p14="http://schemas.microsoft.com/office/powerpoint/2010/main" val="353905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7060" y="208281"/>
            <a:ext cx="4171950" cy="702115"/>
          </a:xfrm>
          <a:prstGeom prst="rect">
            <a:avLst/>
          </a:prstGeom>
        </p:spPr>
        <p:txBody>
          <a:bodyPr spcFirstLastPara="1" vert="horz" wrap="square" lIns="0" tIns="12065" rIns="0" bIns="0" rtlCol="0" anchor="t" anchorCtr="0">
            <a:spAutoFit/>
          </a:bodyPr>
          <a:lstStyle/>
          <a:p>
            <a:pPr marL="12700">
              <a:lnSpc>
                <a:spcPct val="100000"/>
              </a:lnSpc>
              <a:spcBef>
                <a:spcPts val="95"/>
              </a:spcBef>
            </a:pPr>
            <a:r>
              <a:rPr dirty="0">
                <a:solidFill>
                  <a:schemeClr val="bg1"/>
                </a:solidFill>
              </a:rPr>
              <a:t>INTRODUCTION</a:t>
            </a:r>
          </a:p>
        </p:txBody>
      </p:sp>
      <p:sp>
        <p:nvSpPr>
          <p:cNvPr id="4" name="object 4"/>
          <p:cNvSpPr txBox="1"/>
          <p:nvPr/>
        </p:nvSpPr>
        <p:spPr>
          <a:xfrm>
            <a:off x="926333" y="1234307"/>
            <a:ext cx="10589261" cy="4918782"/>
          </a:xfrm>
          <a:prstGeom prst="rect">
            <a:avLst/>
          </a:prstGeom>
        </p:spPr>
        <p:txBody>
          <a:bodyPr vert="horz" wrap="square" lIns="0" tIns="12700" rIns="0" bIns="0" rtlCol="0">
            <a:spAutoFit/>
          </a:bodyPr>
          <a:lstStyle/>
          <a:p>
            <a:pPr marL="12700">
              <a:lnSpc>
                <a:spcPct val="150000"/>
              </a:lnSpc>
              <a:spcBef>
                <a:spcPts val="100"/>
              </a:spcBef>
            </a:pPr>
            <a:r>
              <a:rPr sz="2400" b="1" spc="-5" dirty="0">
                <a:latin typeface="Arial" panose="020B0604020202020204" pitchFamily="34" charset="0"/>
                <a:cs typeface="Arial" panose="020B0604020202020204" pitchFamily="34" charset="0"/>
              </a:rPr>
              <a:t>Meaning</a:t>
            </a:r>
            <a:endParaRPr sz="2400" dirty="0">
              <a:latin typeface="Arial" panose="020B0604020202020204" pitchFamily="34" charset="0"/>
              <a:cs typeface="Arial" panose="020B0604020202020204" pitchFamily="34" charset="0"/>
            </a:endParaRPr>
          </a:p>
          <a:p>
            <a:pPr marL="12700" marR="5715">
              <a:lnSpc>
                <a:spcPct val="150000"/>
              </a:lnSpc>
              <a:tabLst>
                <a:tab pos="1313815" algn="l"/>
                <a:tab pos="1681480" algn="l"/>
                <a:tab pos="2167255" algn="l"/>
                <a:tab pos="3673475" algn="l"/>
                <a:tab pos="4112260" algn="l"/>
                <a:tab pos="5320030" algn="l"/>
                <a:tab pos="6511925" algn="l"/>
                <a:tab pos="6950075" algn="l"/>
                <a:tab pos="8505825" algn="l"/>
              </a:tabLst>
            </a:pPr>
            <a:r>
              <a:rPr sz="2400" spc="-470" dirty="0">
                <a:latin typeface="Arial" panose="020B0604020202020204" pitchFamily="34" charset="0"/>
                <a:cs typeface="Arial" panose="020B0604020202020204" pitchFamily="34" charset="0"/>
              </a:rPr>
              <a:t>R</a:t>
            </a:r>
            <a:r>
              <a:rPr sz="2400" spc="-180" dirty="0">
                <a:latin typeface="Arial" panose="020B0604020202020204" pitchFamily="34" charset="0"/>
                <a:cs typeface="Arial" panose="020B0604020202020204" pitchFamily="34" charset="0"/>
              </a:rPr>
              <a:t>es</a:t>
            </a:r>
            <a:r>
              <a:rPr sz="2400" spc="-185" dirty="0">
                <a:latin typeface="Arial" panose="020B0604020202020204" pitchFamily="34" charset="0"/>
                <a:cs typeface="Arial" panose="020B0604020202020204" pitchFamily="34" charset="0"/>
              </a:rPr>
              <a:t>e</a:t>
            </a:r>
            <a:r>
              <a:rPr sz="2400" spc="-95" dirty="0">
                <a:latin typeface="Arial" panose="020B0604020202020204" pitchFamily="34" charset="0"/>
                <a:cs typeface="Arial" panose="020B0604020202020204" pitchFamily="34" charset="0"/>
              </a:rPr>
              <a:t>a</a:t>
            </a:r>
            <a:r>
              <a:rPr sz="2400" spc="-105" dirty="0">
                <a:latin typeface="Arial" panose="020B0604020202020204" pitchFamily="34" charset="0"/>
                <a:cs typeface="Arial" panose="020B0604020202020204" pitchFamily="34" charset="0"/>
              </a:rPr>
              <a:t>r</a:t>
            </a:r>
            <a:r>
              <a:rPr sz="2400" spc="-130" dirty="0">
                <a:latin typeface="Arial" panose="020B0604020202020204" pitchFamily="34" charset="0"/>
                <a:cs typeface="Arial" panose="020B0604020202020204" pitchFamily="34" charset="0"/>
              </a:rPr>
              <a:t>ch</a:t>
            </a:r>
            <a:r>
              <a:rPr sz="2400" dirty="0">
                <a:latin typeface="Arial" panose="020B0604020202020204" pitchFamily="34" charset="0"/>
                <a:cs typeface="Arial" panose="020B0604020202020204" pitchFamily="34" charset="0"/>
              </a:rPr>
              <a:t>	</a:t>
            </a:r>
            <a:r>
              <a:rPr sz="2400" spc="-125" dirty="0">
                <a:latin typeface="Arial" panose="020B0604020202020204" pitchFamily="34" charset="0"/>
                <a:cs typeface="Arial" panose="020B0604020202020204" pitchFamily="34" charset="0"/>
              </a:rPr>
              <a:t>is</a:t>
            </a:r>
            <a:r>
              <a:rPr sz="2400" dirty="0">
                <a:latin typeface="Arial" panose="020B0604020202020204" pitchFamily="34" charset="0"/>
                <a:cs typeface="Arial" panose="020B0604020202020204" pitchFamily="34" charset="0"/>
              </a:rPr>
              <a:t>	</a:t>
            </a:r>
            <a:r>
              <a:rPr sz="2400" spc="-130" dirty="0">
                <a:latin typeface="Arial" panose="020B0604020202020204" pitchFamily="34" charset="0"/>
                <a:cs typeface="Arial" panose="020B0604020202020204" pitchFamily="34" charset="0"/>
              </a:rPr>
              <a:t>an</a:t>
            </a:r>
            <a:r>
              <a:rPr sz="2400" dirty="0">
                <a:latin typeface="Arial" panose="020B0604020202020204" pitchFamily="34" charset="0"/>
                <a:cs typeface="Arial" panose="020B0604020202020204" pitchFamily="34" charset="0"/>
              </a:rPr>
              <a:t>	</a:t>
            </a:r>
            <a:r>
              <a:rPr sz="2400" spc="-110" dirty="0">
                <a:latin typeface="Arial" panose="020B0604020202020204" pitchFamily="34" charset="0"/>
                <a:cs typeface="Arial" panose="020B0604020202020204" pitchFamily="34" charset="0"/>
              </a:rPr>
              <a:t>end</a:t>
            </a:r>
            <a:r>
              <a:rPr sz="2400" spc="-105" dirty="0">
                <a:latin typeface="Arial" panose="020B0604020202020204" pitchFamily="34" charset="0"/>
                <a:cs typeface="Arial" panose="020B0604020202020204" pitchFamily="34" charset="0"/>
              </a:rPr>
              <a:t>e</a:t>
            </a:r>
            <a:r>
              <a:rPr sz="2400" spc="-240" dirty="0">
                <a:latin typeface="Arial" panose="020B0604020202020204" pitchFamily="34" charset="0"/>
                <a:cs typeface="Arial" panose="020B0604020202020204" pitchFamily="34" charset="0"/>
              </a:rPr>
              <a:t>a</a:t>
            </a:r>
            <a:r>
              <a:rPr sz="2400" spc="-150" dirty="0">
                <a:latin typeface="Arial" panose="020B0604020202020204" pitchFamily="34" charset="0"/>
                <a:cs typeface="Arial" panose="020B0604020202020204" pitchFamily="34" charset="0"/>
              </a:rPr>
              <a:t>v</a:t>
            </a:r>
            <a:r>
              <a:rPr sz="2400" spc="-50" dirty="0">
                <a:latin typeface="Arial" panose="020B0604020202020204" pitchFamily="34" charset="0"/>
                <a:cs typeface="Arial" panose="020B0604020202020204" pitchFamily="34" charset="0"/>
              </a:rPr>
              <a:t>ou</a:t>
            </a:r>
            <a:r>
              <a:rPr sz="2400" spc="-25" dirty="0">
                <a:latin typeface="Arial" panose="020B0604020202020204" pitchFamily="34" charset="0"/>
                <a:cs typeface="Arial" panose="020B0604020202020204" pitchFamily="34" charset="0"/>
              </a:rPr>
              <a:t>r</a:t>
            </a:r>
            <a:r>
              <a:rPr sz="2400"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t</a:t>
            </a:r>
            <a:r>
              <a:rPr sz="2400" spc="45" dirty="0">
                <a:latin typeface="Arial" panose="020B0604020202020204" pitchFamily="34" charset="0"/>
                <a:cs typeface="Arial" panose="020B0604020202020204" pitchFamily="34" charset="0"/>
              </a:rPr>
              <a:t>o</a:t>
            </a:r>
            <a:r>
              <a:rPr sz="2400" dirty="0">
                <a:latin typeface="Arial" panose="020B0604020202020204" pitchFamily="34" charset="0"/>
                <a:cs typeface="Arial" panose="020B0604020202020204" pitchFamily="34" charset="0"/>
              </a:rPr>
              <a:t>	</a:t>
            </a:r>
            <a:r>
              <a:rPr sz="2400" spc="-130" dirty="0">
                <a:latin typeface="Arial" panose="020B0604020202020204" pitchFamily="34" charset="0"/>
                <a:cs typeface="Arial" panose="020B0604020202020204" pitchFamily="34" charset="0"/>
              </a:rPr>
              <a:t>dis</a:t>
            </a:r>
            <a:r>
              <a:rPr sz="2400" spc="-170" dirty="0">
                <a:latin typeface="Arial" panose="020B0604020202020204" pitchFamily="34" charset="0"/>
                <a:cs typeface="Arial" panose="020B0604020202020204" pitchFamily="34" charset="0"/>
              </a:rPr>
              <a:t>c</a:t>
            </a:r>
            <a:r>
              <a:rPr sz="2400" spc="-90" dirty="0">
                <a:latin typeface="Arial" panose="020B0604020202020204" pitchFamily="34" charset="0"/>
                <a:cs typeface="Arial" panose="020B0604020202020204" pitchFamily="34" charset="0"/>
              </a:rPr>
              <a:t>o</a:t>
            </a:r>
            <a:r>
              <a:rPr sz="2400" spc="-150" dirty="0">
                <a:latin typeface="Arial" panose="020B0604020202020204" pitchFamily="34" charset="0"/>
                <a:cs typeface="Arial" panose="020B0604020202020204" pitchFamily="34" charset="0"/>
              </a:rPr>
              <a:t>v</a:t>
            </a:r>
            <a:r>
              <a:rPr sz="2400" spc="-55" dirty="0">
                <a:latin typeface="Arial" panose="020B0604020202020204" pitchFamily="34" charset="0"/>
                <a:cs typeface="Arial" panose="020B0604020202020204" pitchFamily="34" charset="0"/>
              </a:rPr>
              <a:t>er</a:t>
            </a:r>
            <a:r>
              <a:rPr sz="2400" dirty="0">
                <a:latin typeface="Arial" panose="020B0604020202020204" pitchFamily="34" charset="0"/>
                <a:cs typeface="Arial" panose="020B0604020202020204" pitchFamily="34" charset="0"/>
              </a:rPr>
              <a:t>	</a:t>
            </a:r>
            <a:r>
              <a:rPr sz="2400" spc="-180" dirty="0">
                <a:latin typeface="Arial" panose="020B0604020202020204" pitchFamily="34" charset="0"/>
                <a:cs typeface="Arial" panose="020B0604020202020204" pitchFamily="34" charset="0"/>
              </a:rPr>
              <a:t>ans</a:t>
            </a:r>
            <a:r>
              <a:rPr sz="2400" spc="-45" dirty="0">
                <a:latin typeface="Arial" panose="020B0604020202020204" pitchFamily="34" charset="0"/>
                <a:cs typeface="Arial" panose="020B0604020202020204" pitchFamily="34" charset="0"/>
              </a:rPr>
              <a:t>w</a:t>
            </a:r>
            <a:r>
              <a:rPr sz="2400" spc="-65" dirty="0">
                <a:latin typeface="Arial" panose="020B0604020202020204" pitchFamily="34" charset="0"/>
                <a:cs typeface="Arial" panose="020B0604020202020204" pitchFamily="34" charset="0"/>
              </a:rPr>
              <a:t>e</a:t>
            </a:r>
            <a:r>
              <a:rPr sz="2400" spc="-70" dirty="0">
                <a:latin typeface="Arial" panose="020B0604020202020204" pitchFamily="34" charset="0"/>
                <a:cs typeface="Arial" panose="020B0604020202020204" pitchFamily="34" charset="0"/>
              </a:rPr>
              <a:t>r</a:t>
            </a:r>
            <a:r>
              <a:rPr sz="2400" spc="-265" dirty="0">
                <a:latin typeface="Arial" panose="020B0604020202020204" pitchFamily="34" charset="0"/>
                <a:cs typeface="Arial" panose="020B0604020202020204" pitchFamily="34" charset="0"/>
              </a:rPr>
              <a:t>s</a:t>
            </a:r>
            <a:r>
              <a:rPr sz="2400"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t</a:t>
            </a:r>
            <a:r>
              <a:rPr sz="2400" spc="45" dirty="0">
                <a:latin typeface="Arial" panose="020B0604020202020204" pitchFamily="34" charset="0"/>
                <a:cs typeface="Arial" panose="020B0604020202020204" pitchFamily="34" charset="0"/>
              </a:rPr>
              <a:t>o</a:t>
            </a:r>
            <a:r>
              <a:rPr sz="2400" dirty="0">
                <a:latin typeface="Arial" panose="020B0604020202020204" pitchFamily="34" charset="0"/>
                <a:cs typeface="Arial" panose="020B0604020202020204" pitchFamily="34" charset="0"/>
              </a:rPr>
              <a:t>	</a:t>
            </a:r>
            <a:r>
              <a:rPr sz="2400" spc="-20" dirty="0">
                <a:latin typeface="Arial" panose="020B0604020202020204" pitchFamily="34" charset="0"/>
                <a:cs typeface="Arial" panose="020B0604020202020204" pitchFamily="34" charset="0"/>
              </a:rPr>
              <a:t>i</a:t>
            </a:r>
            <a:r>
              <a:rPr sz="2400" spc="-80" dirty="0">
                <a:latin typeface="Arial" panose="020B0604020202020204" pitchFamily="34" charset="0"/>
                <a:cs typeface="Arial" panose="020B0604020202020204" pitchFamily="34" charset="0"/>
              </a:rPr>
              <a:t>n</a:t>
            </a:r>
            <a:r>
              <a:rPr sz="2400" spc="110" dirty="0">
                <a:latin typeface="Arial" panose="020B0604020202020204" pitchFamily="34" charset="0"/>
                <a:cs typeface="Arial" panose="020B0604020202020204" pitchFamily="34" charset="0"/>
              </a:rPr>
              <a:t>t</a:t>
            </a:r>
            <a:r>
              <a:rPr sz="2400" spc="-60" dirty="0">
                <a:latin typeface="Arial" panose="020B0604020202020204" pitchFamily="34" charset="0"/>
                <a:cs typeface="Arial" panose="020B0604020202020204" pitchFamily="34" charset="0"/>
              </a:rPr>
              <a:t>ellectual</a:t>
            </a:r>
            <a:r>
              <a:rPr sz="2400" dirty="0">
                <a:latin typeface="Arial" panose="020B0604020202020204" pitchFamily="34" charset="0"/>
                <a:cs typeface="Arial" panose="020B0604020202020204" pitchFamily="34" charset="0"/>
              </a:rPr>
              <a:t>	</a:t>
            </a:r>
            <a:r>
              <a:rPr sz="2400" spc="-90" dirty="0">
                <a:latin typeface="Arial" panose="020B0604020202020204" pitchFamily="34" charset="0"/>
                <a:cs typeface="Arial" panose="020B0604020202020204" pitchFamily="34" charset="0"/>
              </a:rPr>
              <a:t>and  </a:t>
            </a:r>
            <a:r>
              <a:rPr sz="2400" spc="-75" dirty="0">
                <a:latin typeface="Arial" panose="020B0604020202020204" pitchFamily="34" charset="0"/>
                <a:cs typeface="Arial" panose="020B0604020202020204" pitchFamily="34" charset="0"/>
              </a:rPr>
              <a:t>practical</a:t>
            </a:r>
            <a:r>
              <a:rPr sz="2400" spc="-160" dirty="0">
                <a:latin typeface="Arial" panose="020B0604020202020204" pitchFamily="34" charset="0"/>
                <a:cs typeface="Arial" panose="020B0604020202020204" pitchFamily="34" charset="0"/>
              </a:rPr>
              <a:t> </a:t>
            </a:r>
            <a:r>
              <a:rPr sz="2400" spc="-90" dirty="0">
                <a:latin typeface="Arial" panose="020B0604020202020204" pitchFamily="34" charset="0"/>
                <a:cs typeface="Arial" panose="020B0604020202020204" pitchFamily="34" charset="0"/>
              </a:rPr>
              <a:t>problems</a:t>
            </a:r>
            <a:r>
              <a:rPr sz="2400" spc="-140" dirty="0">
                <a:latin typeface="Arial" panose="020B0604020202020204" pitchFamily="34" charset="0"/>
                <a:cs typeface="Arial" panose="020B0604020202020204" pitchFamily="34" charset="0"/>
              </a:rPr>
              <a:t> </a:t>
            </a:r>
            <a:r>
              <a:rPr sz="2400" spc="-55" dirty="0">
                <a:latin typeface="Arial" panose="020B0604020202020204" pitchFamily="34" charset="0"/>
                <a:cs typeface="Arial" panose="020B0604020202020204" pitchFamily="34" charset="0"/>
              </a:rPr>
              <a:t>through</a:t>
            </a:r>
            <a:r>
              <a:rPr sz="2400" spc="-135" dirty="0">
                <a:latin typeface="Arial" panose="020B0604020202020204" pitchFamily="34" charset="0"/>
                <a:cs typeface="Arial" panose="020B0604020202020204" pitchFamily="34" charset="0"/>
              </a:rPr>
              <a:t> </a:t>
            </a:r>
            <a:r>
              <a:rPr sz="2400" spc="-30" dirty="0">
                <a:latin typeface="Arial" panose="020B0604020202020204" pitchFamily="34" charset="0"/>
                <a:cs typeface="Arial" panose="020B0604020202020204" pitchFamily="34" charset="0"/>
              </a:rPr>
              <a:t>the</a:t>
            </a:r>
            <a:r>
              <a:rPr sz="2400" spc="-140" dirty="0">
                <a:latin typeface="Arial" panose="020B0604020202020204" pitchFamily="34" charset="0"/>
                <a:cs typeface="Arial" panose="020B0604020202020204" pitchFamily="34" charset="0"/>
              </a:rPr>
              <a:t> </a:t>
            </a:r>
            <a:r>
              <a:rPr sz="2400" spc="-65" dirty="0">
                <a:latin typeface="Arial" panose="020B0604020202020204" pitchFamily="34" charset="0"/>
                <a:cs typeface="Arial" panose="020B0604020202020204" pitchFamily="34" charset="0"/>
              </a:rPr>
              <a:t>application</a:t>
            </a:r>
            <a:r>
              <a:rPr sz="2400" spc="-130" dirty="0">
                <a:latin typeface="Arial" panose="020B0604020202020204" pitchFamily="34" charset="0"/>
                <a:cs typeface="Arial" panose="020B0604020202020204" pitchFamily="34" charset="0"/>
              </a:rPr>
              <a:t> </a:t>
            </a:r>
            <a:r>
              <a:rPr sz="2400" spc="-10" dirty="0">
                <a:latin typeface="Arial" panose="020B0604020202020204" pitchFamily="34" charset="0"/>
                <a:cs typeface="Arial" panose="020B0604020202020204" pitchFamily="34" charset="0"/>
              </a:rPr>
              <a:t>of</a:t>
            </a:r>
            <a:r>
              <a:rPr sz="2400" spc="-130" dirty="0">
                <a:latin typeface="Arial" panose="020B0604020202020204" pitchFamily="34" charset="0"/>
                <a:cs typeface="Arial" panose="020B0604020202020204" pitchFamily="34" charset="0"/>
              </a:rPr>
              <a:t> </a:t>
            </a:r>
            <a:r>
              <a:rPr sz="2400" spc="-65" dirty="0">
                <a:latin typeface="Arial" panose="020B0604020202020204" pitchFamily="34" charset="0"/>
                <a:cs typeface="Arial" panose="020B0604020202020204" pitchFamily="34" charset="0"/>
              </a:rPr>
              <a:t>scientific</a:t>
            </a:r>
            <a:r>
              <a:rPr sz="2400" spc="-130" dirty="0">
                <a:latin typeface="Arial" panose="020B0604020202020204" pitchFamily="34" charset="0"/>
                <a:cs typeface="Arial" panose="020B0604020202020204" pitchFamily="34" charset="0"/>
              </a:rPr>
              <a:t> </a:t>
            </a:r>
            <a:r>
              <a:rPr sz="2400" spc="-55" dirty="0">
                <a:latin typeface="Arial" panose="020B0604020202020204" pitchFamily="34" charset="0"/>
                <a:cs typeface="Arial" panose="020B0604020202020204" pitchFamily="34" charset="0"/>
              </a:rPr>
              <a:t>method.</a:t>
            </a:r>
            <a:endParaRPr sz="2400" dirty="0">
              <a:latin typeface="Arial" panose="020B0604020202020204" pitchFamily="34" charset="0"/>
              <a:cs typeface="Arial" panose="020B0604020202020204" pitchFamily="34" charset="0"/>
            </a:endParaRPr>
          </a:p>
          <a:p>
            <a:pPr marL="283845">
              <a:lnSpc>
                <a:spcPct val="150000"/>
              </a:lnSpc>
            </a:pPr>
            <a:r>
              <a:rPr sz="2400" spc="-140" dirty="0">
                <a:latin typeface="Arial" panose="020B0604020202020204" pitchFamily="34" charset="0"/>
                <a:cs typeface="Arial" panose="020B0604020202020204" pitchFamily="34" charset="0"/>
              </a:rPr>
              <a:t>“Research </a:t>
            </a:r>
            <a:r>
              <a:rPr sz="2400" spc="-125" dirty="0">
                <a:latin typeface="Arial" panose="020B0604020202020204" pitchFamily="34" charset="0"/>
                <a:cs typeface="Arial" panose="020B0604020202020204" pitchFamily="34" charset="0"/>
              </a:rPr>
              <a:t>is </a:t>
            </a:r>
            <a:r>
              <a:rPr sz="2400" spc="-190" dirty="0">
                <a:latin typeface="Arial" panose="020B0604020202020204" pitchFamily="34" charset="0"/>
                <a:cs typeface="Arial" panose="020B0604020202020204" pitchFamily="34" charset="0"/>
              </a:rPr>
              <a:t>a </a:t>
            </a:r>
            <a:r>
              <a:rPr sz="2400" spc="-120" dirty="0">
                <a:latin typeface="Arial" panose="020B0604020202020204" pitchFamily="34" charset="0"/>
                <a:cs typeface="Arial" panose="020B0604020202020204" pitchFamily="34" charset="0"/>
              </a:rPr>
              <a:t>systematized </a:t>
            </a:r>
            <a:r>
              <a:rPr sz="2400" spc="-5" dirty="0">
                <a:latin typeface="Arial" panose="020B0604020202020204" pitchFamily="34" charset="0"/>
                <a:cs typeface="Arial" panose="020B0604020202020204" pitchFamily="34" charset="0"/>
              </a:rPr>
              <a:t>effort </a:t>
            </a:r>
            <a:r>
              <a:rPr sz="2400" spc="20" dirty="0">
                <a:latin typeface="Arial" panose="020B0604020202020204" pitchFamily="34" charset="0"/>
                <a:cs typeface="Arial" panose="020B0604020202020204" pitchFamily="34" charset="0"/>
              </a:rPr>
              <a:t>to </a:t>
            </a:r>
            <a:r>
              <a:rPr sz="2400" spc="-125" dirty="0">
                <a:latin typeface="Arial" panose="020B0604020202020204" pitchFamily="34" charset="0"/>
                <a:cs typeface="Arial" panose="020B0604020202020204" pitchFamily="34" charset="0"/>
              </a:rPr>
              <a:t>gain </a:t>
            </a:r>
            <a:r>
              <a:rPr sz="2400" spc="-85" dirty="0">
                <a:latin typeface="Arial" panose="020B0604020202020204" pitchFamily="34" charset="0"/>
                <a:cs typeface="Arial" panose="020B0604020202020204" pitchFamily="34" charset="0"/>
              </a:rPr>
              <a:t>new</a:t>
            </a:r>
            <a:r>
              <a:rPr sz="2400" spc="-395" dirty="0">
                <a:latin typeface="Arial" panose="020B0604020202020204" pitchFamily="34" charset="0"/>
                <a:cs typeface="Arial" panose="020B0604020202020204" pitchFamily="34" charset="0"/>
              </a:rPr>
              <a:t> </a:t>
            </a:r>
            <a:r>
              <a:rPr sz="2400" spc="-85" dirty="0">
                <a:latin typeface="Arial" panose="020B0604020202020204" pitchFamily="34" charset="0"/>
                <a:cs typeface="Arial" panose="020B0604020202020204" pitchFamily="34" charset="0"/>
              </a:rPr>
              <a:t>knowledge”.</a:t>
            </a:r>
            <a:endParaRPr sz="2400" dirty="0">
              <a:latin typeface="Arial" panose="020B0604020202020204" pitchFamily="34" charset="0"/>
              <a:cs typeface="Arial" panose="020B0604020202020204" pitchFamily="34" charset="0"/>
            </a:endParaRPr>
          </a:p>
          <a:p>
            <a:pPr marR="306070" algn="ctr">
              <a:lnSpc>
                <a:spcPct val="150000"/>
              </a:lnSpc>
            </a:pPr>
            <a:r>
              <a:rPr sz="2400" b="1" spc="-10" dirty="0">
                <a:latin typeface="Arial" panose="020B0604020202020204" pitchFamily="34" charset="0"/>
                <a:cs typeface="Arial" panose="020B0604020202020204" pitchFamily="34" charset="0"/>
              </a:rPr>
              <a:t>-Redman </a:t>
            </a:r>
            <a:r>
              <a:rPr sz="2400" b="1" dirty="0">
                <a:latin typeface="Arial" panose="020B0604020202020204" pitchFamily="34" charset="0"/>
                <a:cs typeface="Arial" panose="020B0604020202020204" pitchFamily="34" charset="0"/>
              </a:rPr>
              <a:t>and</a:t>
            </a:r>
            <a:r>
              <a:rPr sz="2400" b="1" spc="-10" dirty="0">
                <a:latin typeface="Arial" panose="020B0604020202020204" pitchFamily="34" charset="0"/>
                <a:cs typeface="Arial" panose="020B0604020202020204" pitchFamily="34" charset="0"/>
              </a:rPr>
              <a:t> </a:t>
            </a:r>
            <a:r>
              <a:rPr sz="2400" b="1" spc="-30" dirty="0">
                <a:latin typeface="Arial" panose="020B0604020202020204" pitchFamily="34" charset="0"/>
                <a:cs typeface="Arial" panose="020B0604020202020204" pitchFamily="34" charset="0"/>
              </a:rPr>
              <a:t>Mory.</a:t>
            </a:r>
            <a:endParaRPr sz="2400" dirty="0">
              <a:latin typeface="Arial" panose="020B0604020202020204" pitchFamily="34" charset="0"/>
              <a:cs typeface="Arial" panose="020B0604020202020204" pitchFamily="34" charset="0"/>
            </a:endParaRPr>
          </a:p>
          <a:p>
            <a:pPr>
              <a:lnSpc>
                <a:spcPct val="150000"/>
              </a:lnSpc>
              <a:spcBef>
                <a:spcPts val="15"/>
              </a:spcBef>
            </a:pPr>
            <a:endParaRPr sz="2350" dirty="0">
              <a:latin typeface="Arial" panose="020B0604020202020204" pitchFamily="34" charset="0"/>
              <a:cs typeface="Arial" panose="020B0604020202020204" pitchFamily="34" charset="0"/>
            </a:endParaRPr>
          </a:p>
          <a:p>
            <a:pPr marL="12700" marR="5080" indent="340995" algn="just">
              <a:lnSpc>
                <a:spcPct val="150000"/>
              </a:lnSpc>
            </a:pPr>
            <a:r>
              <a:rPr sz="2400" spc="-185" dirty="0">
                <a:latin typeface="Arial" panose="020B0604020202020204" pitchFamily="34" charset="0"/>
                <a:cs typeface="Arial" panose="020B0604020202020204" pitchFamily="34" charset="0"/>
              </a:rPr>
              <a:t>Research </a:t>
            </a:r>
            <a:r>
              <a:rPr sz="2400" spc="-125" dirty="0">
                <a:latin typeface="Arial" panose="020B0604020202020204" pitchFamily="34" charset="0"/>
                <a:cs typeface="Arial" panose="020B0604020202020204" pitchFamily="34" charset="0"/>
              </a:rPr>
              <a:t>is </a:t>
            </a:r>
            <a:r>
              <a:rPr sz="2400" spc="-30" dirty="0">
                <a:latin typeface="Arial" panose="020B0604020202020204" pitchFamily="34" charset="0"/>
                <a:cs typeface="Arial" panose="020B0604020202020204" pitchFamily="34" charset="0"/>
              </a:rPr>
              <a:t>the </a:t>
            </a:r>
            <a:r>
              <a:rPr sz="2400" spc="-110" dirty="0">
                <a:latin typeface="Arial" panose="020B0604020202020204" pitchFamily="34" charset="0"/>
                <a:cs typeface="Arial" panose="020B0604020202020204" pitchFamily="34" charset="0"/>
              </a:rPr>
              <a:t>systematic </a:t>
            </a:r>
            <a:r>
              <a:rPr sz="2400" spc="-150" dirty="0">
                <a:latin typeface="Arial" panose="020B0604020202020204" pitchFamily="34" charset="0"/>
                <a:cs typeface="Arial" panose="020B0604020202020204" pitchFamily="34" charset="0"/>
              </a:rPr>
              <a:t>process </a:t>
            </a:r>
            <a:r>
              <a:rPr sz="2400" spc="-10" dirty="0">
                <a:latin typeface="Arial" panose="020B0604020202020204" pitchFamily="34" charset="0"/>
                <a:cs typeface="Arial" panose="020B0604020202020204" pitchFamily="34" charset="0"/>
              </a:rPr>
              <a:t>of </a:t>
            </a:r>
            <a:r>
              <a:rPr sz="2400" spc="-75" dirty="0">
                <a:latin typeface="Arial" panose="020B0604020202020204" pitchFamily="34" charset="0"/>
                <a:cs typeface="Arial" panose="020B0604020202020204" pitchFamily="34" charset="0"/>
              </a:rPr>
              <a:t>collecting </a:t>
            </a:r>
            <a:r>
              <a:rPr sz="2400" spc="-114" dirty="0">
                <a:latin typeface="Arial" panose="020B0604020202020204" pitchFamily="34" charset="0"/>
                <a:cs typeface="Arial" panose="020B0604020202020204" pitchFamily="34" charset="0"/>
              </a:rPr>
              <a:t>and  </a:t>
            </a:r>
            <a:r>
              <a:rPr sz="2400" spc="-120" dirty="0">
                <a:latin typeface="Arial" panose="020B0604020202020204" pitchFamily="34" charset="0"/>
                <a:cs typeface="Arial" panose="020B0604020202020204" pitchFamily="34" charset="0"/>
              </a:rPr>
              <a:t>analyzing  </a:t>
            </a:r>
            <a:r>
              <a:rPr sz="2400" spc="-35" dirty="0">
                <a:latin typeface="Arial" panose="020B0604020202020204" pitchFamily="34" charset="0"/>
                <a:cs typeface="Arial" panose="020B0604020202020204" pitchFamily="34" charset="0"/>
              </a:rPr>
              <a:t>information </a:t>
            </a:r>
            <a:r>
              <a:rPr sz="2400" spc="-90" dirty="0">
                <a:latin typeface="Arial" panose="020B0604020202020204" pitchFamily="34" charset="0"/>
                <a:cs typeface="Arial" panose="020B0604020202020204" pitchFamily="34" charset="0"/>
              </a:rPr>
              <a:t>(data)</a:t>
            </a:r>
            <a:r>
              <a:rPr sz="2400" spc="484" dirty="0">
                <a:latin typeface="Arial" panose="020B0604020202020204" pitchFamily="34" charset="0"/>
                <a:cs typeface="Arial" panose="020B0604020202020204" pitchFamily="34" charset="0"/>
              </a:rPr>
              <a:t> </a:t>
            </a:r>
            <a:r>
              <a:rPr sz="2400" spc="-30" dirty="0">
                <a:latin typeface="Arial" panose="020B0604020202020204" pitchFamily="34" charset="0"/>
                <a:cs typeface="Arial" panose="020B0604020202020204" pitchFamily="34" charset="0"/>
              </a:rPr>
              <a:t>in </a:t>
            </a:r>
            <a:r>
              <a:rPr sz="2400" spc="-55" dirty="0">
                <a:latin typeface="Arial" panose="020B0604020202020204" pitchFamily="34" charset="0"/>
                <a:cs typeface="Arial" panose="020B0604020202020204" pitchFamily="34" charset="0"/>
              </a:rPr>
              <a:t>order </a:t>
            </a:r>
            <a:r>
              <a:rPr sz="2400" spc="20" dirty="0">
                <a:latin typeface="Arial" panose="020B0604020202020204" pitchFamily="34" charset="0"/>
                <a:cs typeface="Arial" panose="020B0604020202020204" pitchFamily="34" charset="0"/>
              </a:rPr>
              <a:t>to </a:t>
            </a:r>
            <a:r>
              <a:rPr sz="2400" spc="-125" dirty="0">
                <a:latin typeface="Arial" panose="020B0604020202020204" pitchFamily="34" charset="0"/>
                <a:cs typeface="Arial" panose="020B0604020202020204" pitchFamily="34" charset="0"/>
              </a:rPr>
              <a:t>increase </a:t>
            </a:r>
            <a:r>
              <a:rPr sz="2400" spc="-40" dirty="0">
                <a:latin typeface="Arial" panose="020B0604020202020204" pitchFamily="34" charset="0"/>
                <a:cs typeface="Arial" panose="020B0604020202020204" pitchFamily="34" charset="0"/>
              </a:rPr>
              <a:t>our </a:t>
            </a:r>
            <a:r>
              <a:rPr sz="2400" spc="-95" dirty="0">
                <a:latin typeface="Arial" panose="020B0604020202020204" pitchFamily="34" charset="0"/>
                <a:cs typeface="Arial" panose="020B0604020202020204" pitchFamily="34" charset="0"/>
              </a:rPr>
              <a:t>understanding </a:t>
            </a:r>
            <a:r>
              <a:rPr sz="2400" spc="-10" dirty="0">
                <a:latin typeface="Arial" panose="020B0604020202020204" pitchFamily="34" charset="0"/>
                <a:cs typeface="Arial" panose="020B0604020202020204" pitchFamily="34" charset="0"/>
              </a:rPr>
              <a:t>of </a:t>
            </a:r>
            <a:r>
              <a:rPr sz="2400" spc="-30" dirty="0">
                <a:latin typeface="Arial" panose="020B0604020202020204" pitchFamily="34" charset="0"/>
                <a:cs typeface="Arial" panose="020B0604020202020204" pitchFamily="34" charset="0"/>
              </a:rPr>
              <a:t>the</a:t>
            </a:r>
            <a:r>
              <a:rPr lang="en-IN" sz="2400" spc="-30" dirty="0">
                <a:latin typeface="Arial" panose="020B0604020202020204" pitchFamily="34" charset="0"/>
                <a:cs typeface="Arial" panose="020B0604020202020204" pitchFamily="34" charset="0"/>
              </a:rPr>
              <a:t> </a:t>
            </a:r>
            <a:r>
              <a:rPr sz="2400" spc="-95" dirty="0">
                <a:latin typeface="Arial" panose="020B0604020202020204" pitchFamily="34" charset="0"/>
                <a:cs typeface="Arial" panose="020B0604020202020204" pitchFamily="34" charset="0"/>
              </a:rPr>
              <a:t>phenomenon </a:t>
            </a:r>
            <a:r>
              <a:rPr sz="2400" spc="-55" dirty="0">
                <a:latin typeface="Arial" panose="020B0604020202020204" pitchFamily="34" charset="0"/>
                <a:cs typeface="Arial" panose="020B0604020202020204" pitchFamily="34" charset="0"/>
              </a:rPr>
              <a:t>about </a:t>
            </a:r>
            <a:r>
              <a:rPr sz="2400" spc="-70" dirty="0">
                <a:latin typeface="Arial" panose="020B0604020202020204" pitchFamily="34" charset="0"/>
                <a:cs typeface="Arial" panose="020B0604020202020204" pitchFamily="34" charset="0"/>
              </a:rPr>
              <a:t>which </a:t>
            </a:r>
            <a:r>
              <a:rPr sz="2400" spc="-95" dirty="0">
                <a:latin typeface="Arial" panose="020B0604020202020204" pitchFamily="34" charset="0"/>
                <a:cs typeface="Arial" panose="020B0604020202020204" pitchFamily="34" charset="0"/>
              </a:rPr>
              <a:t>we </a:t>
            </a:r>
            <a:r>
              <a:rPr sz="2400" spc="-110" dirty="0">
                <a:latin typeface="Arial" panose="020B0604020202020204" pitchFamily="34" charset="0"/>
                <a:cs typeface="Arial" panose="020B0604020202020204" pitchFamily="34" charset="0"/>
              </a:rPr>
              <a:t>are concerned </a:t>
            </a:r>
            <a:r>
              <a:rPr lang="en-IN" sz="2400" spc="-25">
                <a:latin typeface="Arial" panose="020B0604020202020204" pitchFamily="34" charset="0"/>
                <a:cs typeface="Arial" panose="020B0604020202020204" pitchFamily="34" charset="0"/>
              </a:rPr>
              <a:t>orin</a:t>
            </a:r>
            <a:r>
              <a:rPr lang="en-IN" sz="2400" spc="-65">
                <a:latin typeface="Arial" panose="020B0604020202020204" pitchFamily="34" charset="0"/>
                <a:cs typeface="Arial" panose="020B0604020202020204" pitchFamily="34" charset="0"/>
              </a:rPr>
              <a:t>e</a:t>
            </a:r>
            <a:r>
              <a:rPr sz="2400" spc="-65" dirty="0" err="1">
                <a:latin typeface="Arial" panose="020B0604020202020204" pitchFamily="34" charset="0"/>
                <a:cs typeface="Arial" panose="020B0604020202020204" pitchFamily="34" charset="0"/>
              </a:rPr>
              <a:t>nterested</a:t>
            </a:r>
            <a:r>
              <a:rPr sz="2400" spc="-65" dirty="0">
                <a:latin typeface="Arial" panose="020B0604020202020204" pitchFamily="34" charset="0"/>
                <a:cs typeface="Arial" panose="020B0604020202020204" pitchFamily="34" charset="0"/>
              </a:rPr>
              <a:t>.</a:t>
            </a:r>
            <a:endParaRPr sz="2400" dirty="0">
              <a:latin typeface="Arial" panose="020B0604020202020204" pitchFamily="34" charset="0"/>
              <a:cs typeface="Arial" panose="020B0604020202020204" pitchFamily="34" charset="0"/>
            </a:endParaRP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5</a:t>
            </a:fld>
            <a:endParaRPr sz="1000">
              <a:latin typeface="Arial" panose="020B0604020202020204"/>
              <a:cs typeface="Arial" panose="020B0604020202020204"/>
            </a:endParaRPr>
          </a:p>
        </p:txBody>
      </p:sp>
      <p:sp>
        <p:nvSpPr>
          <p:cNvPr id="3" name="Slide Number Placeholder 2"/>
          <p:cNvSpPr>
            <a:spLocks noGrp="1"/>
          </p:cNvSpPr>
          <p:nvPr>
            <p:ph type="sldNum" sz="quarter" idx="12"/>
          </p:nvPr>
        </p:nvSpPr>
        <p:spPr/>
        <p:txBody>
          <a:bodyPr/>
          <a:lstStyle/>
          <a:p>
            <a:pPr marL="38100"/>
            <a:fld id="{81D60167-4931-47E6-BA6A-407CBD079E47}" type="slidenum">
              <a:rPr spc="-5" dirty="0"/>
              <a:pPr marL="38100"/>
              <a:t>5</a:t>
            </a:fld>
            <a:endParaRPr spc="-5" dirty="0"/>
          </a:p>
        </p:txBody>
      </p:sp>
      <p:sp>
        <p:nvSpPr>
          <p:cNvPr id="6" name="Footer Placeholder 5"/>
          <p:cNvSpPr>
            <a:spLocks noGrp="1"/>
          </p:cNvSpPr>
          <p:nvPr>
            <p:ph type="ftr" sz="quarter" idx="11"/>
          </p:nvPr>
        </p:nvSpPr>
        <p:spPr/>
        <p:txBody>
          <a:bodyPr/>
          <a:lstStyle/>
          <a:p>
            <a:r>
              <a:rPr>
                <a:solidFill>
                  <a:schemeClr val="bg1"/>
                </a:solidFill>
              </a:rPr>
              <a:t>SCSE (Galgotias University)</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1300" y="127635"/>
            <a:ext cx="9118426" cy="856004"/>
          </a:xfrm>
          <a:prstGeom prst="rect">
            <a:avLst/>
          </a:prstGeom>
        </p:spPr>
        <p:txBody>
          <a:bodyPr spcFirstLastPara="1" vert="horz" wrap="square" lIns="0" tIns="12065" rIns="0" bIns="0" rtlCol="0" anchor="t" anchorCtr="0">
            <a:spAutoFit/>
          </a:bodyPr>
          <a:lstStyle/>
          <a:p>
            <a:pPr marL="12700" algn="just">
              <a:lnSpc>
                <a:spcPct val="150000"/>
              </a:lnSpc>
              <a:spcBef>
                <a:spcPts val="100"/>
              </a:spcBef>
              <a:buClr>
                <a:srgbClr val="6D9FAF"/>
              </a:buClr>
              <a:buSzPct val="79000"/>
              <a:tabLst>
                <a:tab pos="354965" algn="l"/>
                <a:tab pos="355600" algn="l"/>
              </a:tabLst>
            </a:pPr>
            <a:r>
              <a:rPr lang="en-US" sz="3600" dirty="0">
                <a:solidFill>
                  <a:schemeClr val="bg1"/>
                </a:solidFill>
                <a:latin typeface="Arial" panose="020B0604020202020204" pitchFamily="34" charset="0"/>
                <a:cs typeface="Arial" panose="020B0604020202020204" pitchFamily="34" charset="0"/>
              </a:rPr>
              <a:t>Research Approach</a:t>
            </a:r>
          </a:p>
        </p:txBody>
      </p:sp>
      <p:sp>
        <p:nvSpPr>
          <p:cNvPr id="3" name="object 3"/>
          <p:cNvSpPr txBox="1"/>
          <p:nvPr/>
        </p:nvSpPr>
        <p:spPr>
          <a:xfrm>
            <a:off x="506699" y="1276616"/>
            <a:ext cx="11178601" cy="2276970"/>
          </a:xfrm>
          <a:prstGeom prst="rect">
            <a:avLst/>
          </a:prstGeom>
        </p:spPr>
        <p:txBody>
          <a:bodyPr vert="horz" wrap="square" lIns="0" tIns="12700" rIns="0" bIns="0" rtlCol="0">
            <a:spAutoFit/>
          </a:bodyPr>
          <a:lstStyle/>
          <a:p>
            <a:pPr marL="12700" algn="just">
              <a:lnSpc>
                <a:spcPct val="150000"/>
              </a:lnSpc>
              <a:spcBef>
                <a:spcPts val="100"/>
              </a:spcBef>
              <a:buClr>
                <a:srgbClr val="6D9FAF"/>
              </a:buClr>
              <a:buSzPct val="79000"/>
              <a:tabLst>
                <a:tab pos="354965" algn="l"/>
                <a:tab pos="355600" algn="l"/>
              </a:tabLst>
            </a:pPr>
            <a:r>
              <a:rPr lang="en-US" sz="2000" dirty="0">
                <a:solidFill>
                  <a:srgbClr val="FF0000"/>
                </a:solidFill>
                <a:latin typeface="Arial" panose="020B0604020202020204" pitchFamily="34" charset="0"/>
                <a:cs typeface="Arial" panose="020B0604020202020204" pitchFamily="34" charset="0"/>
              </a:rPr>
              <a:t>Deductive Approach </a:t>
            </a:r>
          </a:p>
          <a:p>
            <a:pPr marL="355600" indent="-34290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US" sz="2000" dirty="0">
                <a:latin typeface="Arial" panose="020B0604020202020204" pitchFamily="34" charset="0"/>
                <a:cs typeface="Arial" panose="020B0604020202020204" pitchFamily="34" charset="0"/>
              </a:rPr>
              <a:t>If you have formulated a set of hypotheses for your dissertation that need to be confirmed or rejected during the research process you would be following a deductive approach. </a:t>
            </a:r>
          </a:p>
          <a:p>
            <a:pPr marL="355600" indent="-34290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US" sz="2000" dirty="0">
                <a:latin typeface="Arial" panose="020B0604020202020204" pitchFamily="34" charset="0"/>
                <a:cs typeface="Arial" panose="020B0604020202020204" pitchFamily="34" charset="0"/>
              </a:rPr>
              <a:t>In deductive approach, the effects of </a:t>
            </a:r>
            <a:r>
              <a:rPr lang="en-US" sz="2000" dirty="0" err="1">
                <a:latin typeface="Arial" panose="020B0604020202020204" pitchFamily="34" charset="0"/>
                <a:cs typeface="Arial" panose="020B0604020202020204" pitchFamily="34" charset="0"/>
              </a:rPr>
              <a:t>labour</a:t>
            </a:r>
            <a:r>
              <a:rPr lang="en-US" sz="2000" dirty="0">
                <a:latin typeface="Arial" panose="020B0604020202020204" pitchFamily="34" charset="0"/>
                <a:cs typeface="Arial" panose="020B0604020202020204" pitchFamily="34" charset="0"/>
              </a:rPr>
              <a:t> migration within the EU are assessed by developing hypotheses that are tested during the research process.</a:t>
            </a:r>
            <a:endParaRPr sz="2000" dirty="0">
              <a:latin typeface="Arial" panose="020B0604020202020204" pitchFamily="34" charset="0"/>
              <a:cs typeface="Arial" panose="020B0604020202020204" pitchFamily="34" charset="0"/>
            </a:endParaRP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50</a:t>
            </a:fld>
            <a:endParaRPr sz="1000">
              <a:latin typeface="Arial" panose="020B0604020202020204"/>
              <a:cs typeface="Arial" panose="020B0604020202020204"/>
            </a:endParaRPr>
          </a:p>
        </p:txBody>
      </p:sp>
      <p:sp>
        <p:nvSpPr>
          <p:cNvPr id="4" name="Slide Number Placeholder 3"/>
          <p:cNvSpPr>
            <a:spLocks noGrp="1"/>
          </p:cNvSpPr>
          <p:nvPr>
            <p:ph type="sldNum" sz="quarter" idx="12"/>
          </p:nvPr>
        </p:nvSpPr>
        <p:spPr/>
        <p:txBody>
          <a:bodyPr/>
          <a:lstStyle/>
          <a:p>
            <a:pPr marL="38100"/>
            <a:fld id="{81D60167-4931-47E6-BA6A-407CBD079E47}" type="slidenum">
              <a:rPr spc="-5" dirty="0"/>
              <a:pPr marL="38100"/>
              <a:t>50</a:t>
            </a:fld>
            <a:endParaRPr spc="-5" dirty="0"/>
          </a:p>
        </p:txBody>
      </p:sp>
      <p:sp>
        <p:nvSpPr>
          <p:cNvPr id="6" name="Footer Placeholder 5"/>
          <p:cNvSpPr>
            <a:spLocks noGrp="1"/>
          </p:cNvSpPr>
          <p:nvPr>
            <p:ph type="ftr" sz="quarter" idx="11"/>
          </p:nvPr>
        </p:nvSpPr>
        <p:spPr>
          <a:xfrm>
            <a:off x="2641600" y="6539865"/>
            <a:ext cx="7518400" cy="381000"/>
          </a:xfrm>
        </p:spPr>
        <p:txBody>
          <a:bodyPr/>
          <a:lstStyle/>
          <a:p>
            <a:r>
              <a:rPr dirty="0">
                <a:solidFill>
                  <a:schemeClr val="bg1"/>
                </a:solidFill>
              </a:rPr>
              <a:t>SCSE (Galgotias University)</a:t>
            </a:r>
          </a:p>
        </p:txBody>
      </p:sp>
      <p:pic>
        <p:nvPicPr>
          <p:cNvPr id="8194" name="Picture 2" descr="Research approach">
            <a:extLst>
              <a:ext uri="{FF2B5EF4-FFF2-40B4-BE49-F238E27FC236}">
                <a16:creationId xmlns:a16="http://schemas.microsoft.com/office/drawing/2014/main" xmlns="" id="{FEC6A5B6-3464-4281-B380-E5F24D093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0" y="3906481"/>
            <a:ext cx="8496300" cy="2276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34018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1300" y="127635"/>
            <a:ext cx="9118426" cy="856004"/>
          </a:xfrm>
          <a:prstGeom prst="rect">
            <a:avLst/>
          </a:prstGeom>
        </p:spPr>
        <p:txBody>
          <a:bodyPr spcFirstLastPara="1" vert="horz" wrap="square" lIns="0" tIns="12065" rIns="0" bIns="0" rtlCol="0" anchor="t" anchorCtr="0">
            <a:spAutoFit/>
          </a:bodyPr>
          <a:lstStyle/>
          <a:p>
            <a:pPr marL="12700" algn="just">
              <a:lnSpc>
                <a:spcPct val="150000"/>
              </a:lnSpc>
              <a:spcBef>
                <a:spcPts val="100"/>
              </a:spcBef>
              <a:buClr>
                <a:srgbClr val="6D9FAF"/>
              </a:buClr>
              <a:buSzPct val="79000"/>
              <a:tabLst>
                <a:tab pos="354965" algn="l"/>
                <a:tab pos="355600" algn="l"/>
              </a:tabLst>
            </a:pPr>
            <a:r>
              <a:rPr lang="en-US" sz="3600" dirty="0">
                <a:solidFill>
                  <a:schemeClr val="bg1"/>
                </a:solidFill>
                <a:latin typeface="Arial" panose="020B0604020202020204" pitchFamily="34" charset="0"/>
                <a:cs typeface="Arial" panose="020B0604020202020204" pitchFamily="34" charset="0"/>
              </a:rPr>
              <a:t>Research Approach</a:t>
            </a:r>
          </a:p>
        </p:txBody>
      </p:sp>
      <p:sp>
        <p:nvSpPr>
          <p:cNvPr id="3" name="object 3"/>
          <p:cNvSpPr txBox="1"/>
          <p:nvPr/>
        </p:nvSpPr>
        <p:spPr>
          <a:xfrm>
            <a:off x="721125" y="943241"/>
            <a:ext cx="11178601" cy="2302618"/>
          </a:xfrm>
          <a:prstGeom prst="rect">
            <a:avLst/>
          </a:prstGeom>
        </p:spPr>
        <p:txBody>
          <a:bodyPr vert="horz" wrap="square" lIns="0" tIns="12700" rIns="0" bIns="0" rtlCol="0">
            <a:spAutoFit/>
          </a:bodyPr>
          <a:lstStyle/>
          <a:p>
            <a:pPr marL="12700" algn="just">
              <a:lnSpc>
                <a:spcPct val="150000"/>
              </a:lnSpc>
              <a:spcBef>
                <a:spcPts val="100"/>
              </a:spcBef>
              <a:buClr>
                <a:srgbClr val="6D9FAF"/>
              </a:buClr>
              <a:buSzPct val="79000"/>
              <a:tabLst>
                <a:tab pos="354965" algn="l"/>
                <a:tab pos="355600" algn="l"/>
              </a:tabLst>
            </a:pPr>
            <a:r>
              <a:rPr lang="en-US" sz="2000" dirty="0">
                <a:solidFill>
                  <a:srgbClr val="FF0000"/>
                </a:solidFill>
                <a:latin typeface="Arial" panose="020B0604020202020204" pitchFamily="34" charset="0"/>
                <a:cs typeface="Arial" panose="020B0604020202020204" pitchFamily="34" charset="0"/>
              </a:rPr>
              <a:t>Inductive Approach</a:t>
            </a:r>
          </a:p>
          <a:p>
            <a:pPr marL="12700"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Alternatively, inductive approach does not involve formulation of hypotheses. It starts with research questions and aims and objectives that need to be achieved during the research process.</a:t>
            </a:r>
          </a:p>
          <a:p>
            <a:pPr marL="12700" algn="just">
              <a:lnSpc>
                <a:spcPct val="150000"/>
              </a:lnSpc>
              <a:spcBef>
                <a:spcPts val="100"/>
              </a:spcBef>
              <a:buClr>
                <a:srgbClr val="6D9FAF"/>
              </a:buClr>
              <a:buSzPct val="79000"/>
              <a:tabLst>
                <a:tab pos="354965" algn="l"/>
                <a:tab pos="355600" algn="l"/>
              </a:tabLst>
            </a:pPr>
            <a:endParaRPr lang="en-US" sz="2000" dirty="0">
              <a:latin typeface="Arial" panose="020B0604020202020204" pitchFamily="34" charset="0"/>
              <a:cs typeface="Arial" panose="020B0604020202020204" pitchFamily="34" charset="0"/>
            </a:endParaRPr>
          </a:p>
          <a:p>
            <a:pPr marL="12700"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Inductive studies follow the route below:</a:t>
            </a:r>
            <a:endParaRPr sz="2000" dirty="0">
              <a:latin typeface="Arial" panose="020B0604020202020204" pitchFamily="34" charset="0"/>
              <a:cs typeface="Arial" panose="020B0604020202020204" pitchFamily="34" charset="0"/>
            </a:endParaRP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51</a:t>
            </a:fld>
            <a:endParaRPr sz="1000">
              <a:latin typeface="Arial" panose="020B0604020202020204"/>
              <a:cs typeface="Arial" panose="020B0604020202020204"/>
            </a:endParaRPr>
          </a:p>
        </p:txBody>
      </p:sp>
      <p:sp>
        <p:nvSpPr>
          <p:cNvPr id="4" name="Slide Number Placeholder 3"/>
          <p:cNvSpPr>
            <a:spLocks noGrp="1"/>
          </p:cNvSpPr>
          <p:nvPr>
            <p:ph type="sldNum" sz="quarter" idx="12"/>
          </p:nvPr>
        </p:nvSpPr>
        <p:spPr/>
        <p:txBody>
          <a:bodyPr/>
          <a:lstStyle/>
          <a:p>
            <a:pPr marL="38100"/>
            <a:fld id="{81D60167-4931-47E6-BA6A-407CBD079E47}" type="slidenum">
              <a:rPr spc="-5" dirty="0"/>
              <a:pPr marL="38100"/>
              <a:t>51</a:t>
            </a:fld>
            <a:endParaRPr spc="-5" dirty="0"/>
          </a:p>
        </p:txBody>
      </p:sp>
      <p:sp>
        <p:nvSpPr>
          <p:cNvPr id="6" name="Footer Placeholder 5"/>
          <p:cNvSpPr>
            <a:spLocks noGrp="1"/>
          </p:cNvSpPr>
          <p:nvPr>
            <p:ph type="ftr" sz="quarter" idx="11"/>
          </p:nvPr>
        </p:nvSpPr>
        <p:spPr>
          <a:xfrm>
            <a:off x="2641600" y="6539865"/>
            <a:ext cx="7518400" cy="381000"/>
          </a:xfrm>
        </p:spPr>
        <p:txBody>
          <a:bodyPr/>
          <a:lstStyle/>
          <a:p>
            <a:r>
              <a:rPr dirty="0">
                <a:solidFill>
                  <a:schemeClr val="bg1"/>
                </a:solidFill>
              </a:rPr>
              <a:t>SCSE (Galgotias University)</a:t>
            </a:r>
          </a:p>
        </p:txBody>
      </p:sp>
      <p:pic>
        <p:nvPicPr>
          <p:cNvPr id="9218" name="Picture 2" descr="Research approach">
            <a:extLst>
              <a:ext uri="{FF2B5EF4-FFF2-40B4-BE49-F238E27FC236}">
                <a16:creationId xmlns:a16="http://schemas.microsoft.com/office/drawing/2014/main" xmlns="" id="{78E5486B-7A67-49D8-A924-79D57D116C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0738" y="3429000"/>
            <a:ext cx="7615237" cy="2594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9681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1300" y="127635"/>
            <a:ext cx="9118426" cy="856004"/>
          </a:xfrm>
          <a:prstGeom prst="rect">
            <a:avLst/>
          </a:prstGeom>
        </p:spPr>
        <p:txBody>
          <a:bodyPr spcFirstLastPara="1" vert="horz" wrap="square" lIns="0" tIns="12065" rIns="0" bIns="0" rtlCol="0" anchor="t" anchorCtr="0">
            <a:spAutoFit/>
          </a:bodyPr>
          <a:lstStyle/>
          <a:p>
            <a:pPr marL="12700" algn="just">
              <a:lnSpc>
                <a:spcPct val="150000"/>
              </a:lnSpc>
              <a:spcBef>
                <a:spcPts val="100"/>
              </a:spcBef>
              <a:buClr>
                <a:srgbClr val="6D9FAF"/>
              </a:buClr>
              <a:buSzPct val="79000"/>
              <a:tabLst>
                <a:tab pos="354965" algn="l"/>
                <a:tab pos="355600" algn="l"/>
              </a:tabLst>
            </a:pPr>
            <a:r>
              <a:rPr lang="en-US" sz="3600" dirty="0">
                <a:solidFill>
                  <a:schemeClr val="bg1"/>
                </a:solidFill>
                <a:latin typeface="Arial" panose="020B0604020202020204" pitchFamily="34" charset="0"/>
                <a:cs typeface="Arial" panose="020B0604020202020204" pitchFamily="34" charset="0"/>
              </a:rPr>
              <a:t>Research Approach</a:t>
            </a:r>
          </a:p>
        </p:txBody>
      </p:sp>
      <p:sp>
        <p:nvSpPr>
          <p:cNvPr id="3" name="object 3"/>
          <p:cNvSpPr txBox="1"/>
          <p:nvPr/>
        </p:nvSpPr>
        <p:spPr>
          <a:xfrm>
            <a:off x="506699" y="1315664"/>
            <a:ext cx="11178601" cy="2302618"/>
          </a:xfrm>
          <a:prstGeom prst="rect">
            <a:avLst/>
          </a:prstGeom>
        </p:spPr>
        <p:txBody>
          <a:bodyPr vert="horz" wrap="square" lIns="0" tIns="12700" rIns="0" bIns="0" rtlCol="0">
            <a:spAutoFit/>
          </a:bodyPr>
          <a:lstStyle/>
          <a:p>
            <a:pPr marL="12700" algn="just">
              <a:lnSpc>
                <a:spcPct val="150000"/>
              </a:lnSpc>
              <a:spcBef>
                <a:spcPts val="100"/>
              </a:spcBef>
              <a:buClr>
                <a:srgbClr val="6D9FAF"/>
              </a:buClr>
              <a:buSzPct val="79000"/>
              <a:tabLst>
                <a:tab pos="354965" algn="l"/>
                <a:tab pos="355600" algn="l"/>
              </a:tabLst>
            </a:pPr>
            <a:r>
              <a:rPr lang="en-US" sz="2000" dirty="0">
                <a:solidFill>
                  <a:srgbClr val="FF0000"/>
                </a:solidFill>
                <a:latin typeface="Arial" panose="020B0604020202020204" pitchFamily="34" charset="0"/>
                <a:cs typeface="Arial" panose="020B0604020202020204" pitchFamily="34" charset="0"/>
              </a:rPr>
              <a:t>Abductive Approach</a:t>
            </a:r>
          </a:p>
          <a:p>
            <a:pPr marL="12700"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In abductive approach, the research process is devoted to explanation of ‘incomplete observations’, ‘surprising facts’ or ‘puzzles’ specified at the beginning of the study. Referring to the same research topic, you may observe that </a:t>
            </a:r>
            <a:r>
              <a:rPr lang="en-US" sz="2000" dirty="0" err="1">
                <a:latin typeface="Arial" panose="020B0604020202020204" pitchFamily="34" charset="0"/>
                <a:cs typeface="Arial" panose="020B0604020202020204" pitchFamily="34" charset="0"/>
              </a:rPr>
              <a:t>labour</a:t>
            </a:r>
            <a:r>
              <a:rPr lang="en-US" sz="2000" dirty="0">
                <a:latin typeface="Arial" panose="020B0604020202020204" pitchFamily="34" charset="0"/>
                <a:cs typeface="Arial" panose="020B0604020202020204" pitchFamily="34" charset="0"/>
              </a:rPr>
              <a:t> migration within the EU was actually decreasing the extent of cross-cultural differences within teams in Dutch private sector organizations.</a:t>
            </a:r>
            <a:endParaRPr sz="2000" dirty="0">
              <a:latin typeface="Arial" panose="020B0604020202020204" pitchFamily="34" charset="0"/>
              <a:cs typeface="Arial" panose="020B0604020202020204" pitchFamily="34" charset="0"/>
            </a:endParaRP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52</a:t>
            </a:fld>
            <a:endParaRPr sz="1000">
              <a:latin typeface="Arial" panose="020B0604020202020204"/>
              <a:cs typeface="Arial" panose="020B0604020202020204"/>
            </a:endParaRPr>
          </a:p>
        </p:txBody>
      </p:sp>
      <p:sp>
        <p:nvSpPr>
          <p:cNvPr id="4" name="Slide Number Placeholder 3"/>
          <p:cNvSpPr>
            <a:spLocks noGrp="1"/>
          </p:cNvSpPr>
          <p:nvPr>
            <p:ph type="sldNum" sz="quarter" idx="12"/>
          </p:nvPr>
        </p:nvSpPr>
        <p:spPr/>
        <p:txBody>
          <a:bodyPr/>
          <a:lstStyle/>
          <a:p>
            <a:pPr marL="38100"/>
            <a:fld id="{81D60167-4931-47E6-BA6A-407CBD079E47}" type="slidenum">
              <a:rPr spc="-5" dirty="0"/>
              <a:pPr marL="38100"/>
              <a:t>52</a:t>
            </a:fld>
            <a:endParaRPr spc="-5" dirty="0"/>
          </a:p>
        </p:txBody>
      </p:sp>
      <p:sp>
        <p:nvSpPr>
          <p:cNvPr id="6" name="Footer Placeholder 5"/>
          <p:cNvSpPr>
            <a:spLocks noGrp="1"/>
          </p:cNvSpPr>
          <p:nvPr>
            <p:ph type="ftr" sz="quarter" idx="11"/>
          </p:nvPr>
        </p:nvSpPr>
        <p:spPr>
          <a:xfrm>
            <a:off x="2641600" y="6539865"/>
            <a:ext cx="7518400" cy="381000"/>
          </a:xfrm>
        </p:spPr>
        <p:txBody>
          <a:bodyPr/>
          <a:lstStyle/>
          <a:p>
            <a:r>
              <a:rPr dirty="0">
                <a:solidFill>
                  <a:schemeClr val="bg1"/>
                </a:solidFill>
              </a:rPr>
              <a:t>SCSE (Galgotias University)</a:t>
            </a:r>
          </a:p>
        </p:txBody>
      </p:sp>
    </p:spTree>
    <p:extLst>
      <p:ext uri="{BB962C8B-B14F-4D97-AF65-F5344CB8AC3E}">
        <p14:creationId xmlns:p14="http://schemas.microsoft.com/office/powerpoint/2010/main" val="16866652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1300" y="127635"/>
            <a:ext cx="9118426" cy="856004"/>
          </a:xfrm>
          <a:prstGeom prst="rect">
            <a:avLst/>
          </a:prstGeom>
        </p:spPr>
        <p:txBody>
          <a:bodyPr spcFirstLastPara="1" vert="horz" wrap="square" lIns="0" tIns="12065" rIns="0" bIns="0" rtlCol="0" anchor="t" anchorCtr="0">
            <a:spAutoFit/>
          </a:bodyPr>
          <a:lstStyle/>
          <a:p>
            <a:pPr marL="12700" algn="just">
              <a:lnSpc>
                <a:spcPct val="150000"/>
              </a:lnSpc>
              <a:spcBef>
                <a:spcPts val="100"/>
              </a:spcBef>
              <a:buClr>
                <a:srgbClr val="6D9FAF"/>
              </a:buClr>
              <a:buSzPct val="79000"/>
              <a:tabLst>
                <a:tab pos="354965" algn="l"/>
                <a:tab pos="355600" algn="l"/>
              </a:tabLst>
            </a:pPr>
            <a:r>
              <a:rPr lang="en-US" sz="3600" dirty="0">
                <a:solidFill>
                  <a:schemeClr val="bg1"/>
                </a:solidFill>
                <a:latin typeface="Arial" panose="020B0604020202020204" pitchFamily="34" charset="0"/>
                <a:cs typeface="Arial" panose="020B0604020202020204" pitchFamily="34" charset="0"/>
              </a:rPr>
              <a:t>Data Collection</a:t>
            </a:r>
          </a:p>
        </p:txBody>
      </p:sp>
      <p:sp>
        <p:nvSpPr>
          <p:cNvPr id="3" name="object 3"/>
          <p:cNvSpPr txBox="1"/>
          <p:nvPr/>
        </p:nvSpPr>
        <p:spPr>
          <a:xfrm>
            <a:off x="392399" y="1046504"/>
            <a:ext cx="11178601" cy="5452775"/>
          </a:xfrm>
          <a:prstGeom prst="rect">
            <a:avLst/>
          </a:prstGeom>
        </p:spPr>
        <p:txBody>
          <a:bodyPr vert="horz" wrap="square" lIns="0" tIns="12700" rIns="0" bIns="0" rtlCol="0">
            <a:spAutoFit/>
          </a:bodyPr>
          <a:lstStyle/>
          <a:p>
            <a:pPr marL="12700" algn="just">
              <a:lnSpc>
                <a:spcPct val="150000"/>
              </a:lnSpc>
              <a:spcBef>
                <a:spcPts val="100"/>
              </a:spcBef>
              <a:buClr>
                <a:srgbClr val="6D9FAF"/>
              </a:buClr>
              <a:buSzPct val="79000"/>
              <a:tabLst>
                <a:tab pos="354965" algn="l"/>
                <a:tab pos="355600" algn="l"/>
              </a:tabLst>
            </a:pPr>
            <a:r>
              <a:rPr lang="en-US" dirty="0">
                <a:solidFill>
                  <a:srgbClr val="FF0000"/>
                </a:solidFill>
                <a:latin typeface="Arial" panose="020B0604020202020204" pitchFamily="34" charset="0"/>
                <a:cs typeface="Arial" panose="020B0604020202020204" pitchFamily="34" charset="0"/>
              </a:rPr>
              <a:t>Data</a:t>
            </a:r>
            <a:r>
              <a:rPr lang="en-US" dirty="0">
                <a:latin typeface="Arial" panose="020B0604020202020204" pitchFamily="34" charset="0"/>
                <a:cs typeface="Arial" panose="020B0604020202020204" pitchFamily="34" charset="0"/>
              </a:rPr>
              <a:t> are special type of information, generally obtained through observation, surveys, enquiries, or are generated as a result of human activity for the purpose of research. </a:t>
            </a:r>
          </a:p>
          <a:p>
            <a:pPr marL="12700" algn="just">
              <a:lnSpc>
                <a:spcPct val="150000"/>
              </a:lnSpc>
              <a:spcBef>
                <a:spcPts val="100"/>
              </a:spcBef>
              <a:buClr>
                <a:srgbClr val="6D9FAF"/>
              </a:buClr>
              <a:buSzPct val="79000"/>
              <a:tabLst>
                <a:tab pos="354965" algn="l"/>
                <a:tab pos="355600" algn="l"/>
              </a:tabLst>
            </a:pPr>
            <a:r>
              <a:rPr lang="en-US" dirty="0">
                <a:solidFill>
                  <a:srgbClr val="FF0000"/>
                </a:solidFill>
                <a:latin typeface="Arial" panose="020B0604020202020204" pitchFamily="34" charset="0"/>
                <a:cs typeface="Arial" panose="020B0604020202020204" pitchFamily="34" charset="0"/>
              </a:rPr>
              <a:t>The data collection technique </a:t>
            </a:r>
            <a:r>
              <a:rPr lang="en-US" dirty="0">
                <a:latin typeface="Arial" panose="020B0604020202020204" pitchFamily="34" charset="0"/>
                <a:cs typeface="Arial" panose="020B0604020202020204" pitchFamily="34" charset="0"/>
              </a:rPr>
              <a:t>is different for different types of  research design. There are predominantly two types of data:</a:t>
            </a:r>
          </a:p>
          <a:p>
            <a:pPr marL="355600" indent="-34290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US" dirty="0">
                <a:solidFill>
                  <a:srgbClr val="FF0000"/>
                </a:solidFill>
                <a:latin typeface="Arial" panose="020B0604020202020204" pitchFamily="34" charset="0"/>
                <a:cs typeface="Arial" panose="020B0604020202020204" pitchFamily="34" charset="0"/>
              </a:rPr>
              <a:t>Primary data </a:t>
            </a:r>
          </a:p>
          <a:p>
            <a:pPr marL="812800" lvl="1" indent="-34290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US" dirty="0">
                <a:latin typeface="Arial" panose="020B0604020202020204" pitchFamily="34" charset="0"/>
                <a:cs typeface="Arial" panose="020B0604020202020204" pitchFamily="34" charset="0"/>
              </a:rPr>
              <a:t>Primary data is the kind of data that is collected directly from the data source without going through any existing sources. </a:t>
            </a:r>
          </a:p>
          <a:p>
            <a:pPr marL="812800" lvl="1" indent="-34290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US" dirty="0">
                <a:latin typeface="Arial" panose="020B0604020202020204" pitchFamily="34" charset="0"/>
                <a:cs typeface="Arial" panose="020B0604020202020204" pitchFamily="34" charset="0"/>
              </a:rPr>
              <a:t>It is mostly collected specially for a research project and may be shared publicly to be used for other research</a:t>
            </a:r>
          </a:p>
          <a:p>
            <a:pPr marL="355600" indent="-34290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US" dirty="0">
                <a:solidFill>
                  <a:srgbClr val="FF0000"/>
                </a:solidFill>
                <a:latin typeface="Arial" panose="020B0604020202020204" pitchFamily="34" charset="0"/>
                <a:cs typeface="Arial" panose="020B0604020202020204" pitchFamily="34" charset="0"/>
              </a:rPr>
              <a:t>Secondary data </a:t>
            </a:r>
          </a:p>
          <a:p>
            <a:pPr marL="812800" lvl="1" indent="-34290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US" dirty="0">
                <a:latin typeface="Arial" panose="020B0604020202020204" pitchFamily="34" charset="0"/>
                <a:cs typeface="Arial" panose="020B0604020202020204" pitchFamily="34" charset="0"/>
              </a:rPr>
              <a:t>Secondary data is the data that has been collected in the past by someone else but made available for others to use. </a:t>
            </a:r>
          </a:p>
          <a:p>
            <a:pPr marL="812800" lvl="1" indent="-34290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US" dirty="0">
                <a:latin typeface="Arial" panose="020B0604020202020204" pitchFamily="34" charset="0"/>
                <a:cs typeface="Arial" panose="020B0604020202020204" pitchFamily="34" charset="0"/>
              </a:rPr>
              <a:t>They are usually once primary data but become secondary when used by a third party.</a:t>
            </a: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53</a:t>
            </a:fld>
            <a:endParaRPr sz="1000">
              <a:latin typeface="Arial" panose="020B0604020202020204"/>
              <a:cs typeface="Arial" panose="020B0604020202020204"/>
            </a:endParaRPr>
          </a:p>
        </p:txBody>
      </p:sp>
      <p:sp>
        <p:nvSpPr>
          <p:cNvPr id="4" name="Slide Number Placeholder 3"/>
          <p:cNvSpPr>
            <a:spLocks noGrp="1"/>
          </p:cNvSpPr>
          <p:nvPr>
            <p:ph type="sldNum" sz="quarter" idx="12"/>
          </p:nvPr>
        </p:nvSpPr>
        <p:spPr/>
        <p:txBody>
          <a:bodyPr/>
          <a:lstStyle/>
          <a:p>
            <a:pPr marL="38100"/>
            <a:fld id="{81D60167-4931-47E6-BA6A-407CBD079E47}" type="slidenum">
              <a:rPr spc="-5" dirty="0"/>
              <a:pPr marL="38100"/>
              <a:t>53</a:t>
            </a:fld>
            <a:endParaRPr spc="-5" dirty="0"/>
          </a:p>
        </p:txBody>
      </p:sp>
      <p:sp>
        <p:nvSpPr>
          <p:cNvPr id="6" name="Footer Placeholder 5"/>
          <p:cNvSpPr>
            <a:spLocks noGrp="1"/>
          </p:cNvSpPr>
          <p:nvPr>
            <p:ph type="ftr" sz="quarter" idx="11"/>
          </p:nvPr>
        </p:nvSpPr>
        <p:spPr>
          <a:xfrm>
            <a:off x="2641600" y="6539865"/>
            <a:ext cx="7518400" cy="381000"/>
          </a:xfrm>
        </p:spPr>
        <p:txBody>
          <a:bodyPr/>
          <a:lstStyle/>
          <a:p>
            <a:r>
              <a:rPr dirty="0">
                <a:solidFill>
                  <a:schemeClr val="bg1"/>
                </a:solidFill>
              </a:rPr>
              <a:t>SCSE (Galgotias University)</a:t>
            </a:r>
          </a:p>
        </p:txBody>
      </p:sp>
    </p:spTree>
    <p:extLst>
      <p:ext uri="{BB962C8B-B14F-4D97-AF65-F5344CB8AC3E}">
        <p14:creationId xmlns:p14="http://schemas.microsoft.com/office/powerpoint/2010/main" val="22521813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1300" y="127635"/>
            <a:ext cx="9118426" cy="856004"/>
          </a:xfrm>
          <a:prstGeom prst="rect">
            <a:avLst/>
          </a:prstGeom>
        </p:spPr>
        <p:txBody>
          <a:bodyPr spcFirstLastPara="1" vert="horz" wrap="square" lIns="0" tIns="12065" rIns="0" bIns="0" rtlCol="0" anchor="t" anchorCtr="0">
            <a:spAutoFit/>
          </a:bodyPr>
          <a:lstStyle/>
          <a:p>
            <a:pPr marL="12700" algn="just">
              <a:lnSpc>
                <a:spcPct val="150000"/>
              </a:lnSpc>
              <a:spcBef>
                <a:spcPts val="100"/>
              </a:spcBef>
              <a:buClr>
                <a:srgbClr val="6D9FAF"/>
              </a:buClr>
              <a:buSzPct val="79000"/>
              <a:tabLst>
                <a:tab pos="354965" algn="l"/>
                <a:tab pos="355600" algn="l"/>
              </a:tabLst>
            </a:pPr>
            <a:r>
              <a:rPr lang="en-US" sz="3600" dirty="0">
                <a:solidFill>
                  <a:schemeClr val="bg1"/>
                </a:solidFill>
                <a:latin typeface="Arial" panose="020B0604020202020204" pitchFamily="34" charset="0"/>
                <a:cs typeface="Arial" panose="020B0604020202020204" pitchFamily="34" charset="0"/>
              </a:rPr>
              <a:t>Data Collection – Source of methods</a:t>
            </a:r>
          </a:p>
        </p:txBody>
      </p:sp>
      <p:sp>
        <p:nvSpPr>
          <p:cNvPr id="3" name="object 3"/>
          <p:cNvSpPr txBox="1"/>
          <p:nvPr/>
        </p:nvSpPr>
        <p:spPr>
          <a:xfrm>
            <a:off x="506700" y="1315664"/>
            <a:ext cx="3998626" cy="3264420"/>
          </a:xfrm>
          <a:prstGeom prst="rect">
            <a:avLst/>
          </a:prstGeom>
        </p:spPr>
        <p:txBody>
          <a:bodyPr vert="horz" wrap="square" lIns="0" tIns="12700" rIns="0" bIns="0" rtlCol="0">
            <a:spAutoFit/>
          </a:bodyPr>
          <a:lstStyle/>
          <a:p>
            <a:pPr marL="12700"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Primary data sources include; </a:t>
            </a:r>
          </a:p>
          <a:p>
            <a:pPr marL="469900" indent="-457200" algn="just">
              <a:lnSpc>
                <a:spcPct val="150000"/>
              </a:lnSpc>
              <a:spcBef>
                <a:spcPts val="100"/>
              </a:spcBef>
              <a:buClr>
                <a:srgbClr val="6D9FAF"/>
              </a:buClr>
              <a:buSzPct val="79000"/>
              <a:buFont typeface="+mj-lt"/>
              <a:buAutoNum type="arabicPeriod"/>
              <a:tabLst>
                <a:tab pos="354965" algn="l"/>
                <a:tab pos="355600" algn="l"/>
              </a:tabLst>
            </a:pPr>
            <a:r>
              <a:rPr lang="en-US" sz="2000" dirty="0">
                <a:latin typeface="Arial" panose="020B0604020202020204" pitchFamily="34" charset="0"/>
                <a:cs typeface="Arial" panose="020B0604020202020204" pitchFamily="34" charset="0"/>
              </a:rPr>
              <a:t>Surveys, </a:t>
            </a:r>
          </a:p>
          <a:p>
            <a:pPr marL="469900" indent="-457200" algn="just">
              <a:lnSpc>
                <a:spcPct val="150000"/>
              </a:lnSpc>
              <a:spcBef>
                <a:spcPts val="100"/>
              </a:spcBef>
              <a:buClr>
                <a:srgbClr val="6D9FAF"/>
              </a:buClr>
              <a:buSzPct val="79000"/>
              <a:buFont typeface="+mj-lt"/>
              <a:buAutoNum type="arabicPeriod"/>
              <a:tabLst>
                <a:tab pos="354965" algn="l"/>
                <a:tab pos="355600" algn="l"/>
              </a:tabLst>
            </a:pPr>
            <a:r>
              <a:rPr lang="en-US" sz="2000" dirty="0">
                <a:latin typeface="Arial" panose="020B0604020202020204" pitchFamily="34" charset="0"/>
                <a:cs typeface="Arial" panose="020B0604020202020204" pitchFamily="34" charset="0"/>
              </a:rPr>
              <a:t>observations, </a:t>
            </a:r>
          </a:p>
          <a:p>
            <a:pPr marL="469900" indent="-457200" algn="just">
              <a:lnSpc>
                <a:spcPct val="150000"/>
              </a:lnSpc>
              <a:spcBef>
                <a:spcPts val="100"/>
              </a:spcBef>
              <a:buClr>
                <a:srgbClr val="6D9FAF"/>
              </a:buClr>
              <a:buSzPct val="79000"/>
              <a:buFont typeface="+mj-lt"/>
              <a:buAutoNum type="arabicPeriod"/>
              <a:tabLst>
                <a:tab pos="354965" algn="l"/>
                <a:tab pos="355600" algn="l"/>
              </a:tabLst>
            </a:pPr>
            <a:r>
              <a:rPr lang="en-US" sz="2000" dirty="0">
                <a:latin typeface="Arial" panose="020B0604020202020204" pitchFamily="34" charset="0"/>
                <a:cs typeface="Arial" panose="020B0604020202020204" pitchFamily="34" charset="0"/>
              </a:rPr>
              <a:t>questionnaires, </a:t>
            </a:r>
          </a:p>
          <a:p>
            <a:pPr marL="469900" indent="-457200" algn="just">
              <a:lnSpc>
                <a:spcPct val="150000"/>
              </a:lnSpc>
              <a:spcBef>
                <a:spcPts val="100"/>
              </a:spcBef>
              <a:buClr>
                <a:srgbClr val="6D9FAF"/>
              </a:buClr>
              <a:buSzPct val="79000"/>
              <a:buFont typeface="+mj-lt"/>
              <a:buAutoNum type="arabicPeriod"/>
              <a:tabLst>
                <a:tab pos="354965" algn="l"/>
                <a:tab pos="355600" algn="l"/>
              </a:tabLst>
            </a:pPr>
            <a:r>
              <a:rPr lang="en-US" sz="2000" dirty="0">
                <a:latin typeface="Arial" panose="020B0604020202020204" pitchFamily="34" charset="0"/>
                <a:cs typeface="Arial" panose="020B0604020202020204" pitchFamily="34" charset="0"/>
              </a:rPr>
              <a:t>interviews, </a:t>
            </a:r>
          </a:p>
          <a:p>
            <a:pPr marL="469900" indent="-457200" algn="just">
              <a:lnSpc>
                <a:spcPct val="150000"/>
              </a:lnSpc>
              <a:spcBef>
                <a:spcPts val="100"/>
              </a:spcBef>
              <a:buClr>
                <a:srgbClr val="6D9FAF"/>
              </a:buClr>
              <a:buSzPct val="79000"/>
              <a:buFont typeface="+mj-lt"/>
              <a:buAutoNum type="arabicPeriod"/>
              <a:tabLst>
                <a:tab pos="354965" algn="l"/>
                <a:tab pos="355600" algn="l"/>
              </a:tabLst>
            </a:pPr>
            <a:r>
              <a:rPr lang="en-US" sz="2000" dirty="0">
                <a:latin typeface="Arial" panose="020B0604020202020204" pitchFamily="34" charset="0"/>
                <a:cs typeface="Arial" panose="020B0604020202020204" pitchFamily="34" charset="0"/>
              </a:rPr>
              <a:t>Case Study, etc., </a:t>
            </a:r>
          </a:p>
          <a:p>
            <a:pPr marL="12700" algn="just">
              <a:lnSpc>
                <a:spcPct val="150000"/>
              </a:lnSpc>
              <a:spcBef>
                <a:spcPts val="100"/>
              </a:spcBef>
              <a:buClr>
                <a:srgbClr val="6D9FAF"/>
              </a:buClr>
              <a:buSzPct val="79000"/>
              <a:tabLst>
                <a:tab pos="354965" algn="l"/>
                <a:tab pos="355600" algn="l"/>
              </a:tabLst>
            </a:pPr>
            <a:endParaRPr lang="en-US" sz="2000" dirty="0">
              <a:latin typeface="Arial" panose="020B0604020202020204" pitchFamily="34" charset="0"/>
              <a:cs typeface="Arial" panose="020B0604020202020204" pitchFamily="34" charset="0"/>
            </a:endParaRP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54</a:t>
            </a:fld>
            <a:endParaRPr sz="1000">
              <a:latin typeface="Arial" panose="020B0604020202020204"/>
              <a:cs typeface="Arial" panose="020B0604020202020204"/>
            </a:endParaRPr>
          </a:p>
        </p:txBody>
      </p:sp>
      <p:sp>
        <p:nvSpPr>
          <p:cNvPr id="4" name="Slide Number Placeholder 3"/>
          <p:cNvSpPr>
            <a:spLocks noGrp="1"/>
          </p:cNvSpPr>
          <p:nvPr>
            <p:ph type="sldNum" sz="quarter" idx="12"/>
          </p:nvPr>
        </p:nvSpPr>
        <p:spPr/>
        <p:txBody>
          <a:bodyPr/>
          <a:lstStyle/>
          <a:p>
            <a:pPr marL="38100"/>
            <a:fld id="{81D60167-4931-47E6-BA6A-407CBD079E47}" type="slidenum">
              <a:rPr spc="-5" dirty="0"/>
              <a:pPr marL="38100"/>
              <a:t>54</a:t>
            </a:fld>
            <a:endParaRPr spc="-5" dirty="0"/>
          </a:p>
        </p:txBody>
      </p:sp>
      <p:sp>
        <p:nvSpPr>
          <p:cNvPr id="6" name="Footer Placeholder 5"/>
          <p:cNvSpPr>
            <a:spLocks noGrp="1"/>
          </p:cNvSpPr>
          <p:nvPr>
            <p:ph type="ftr" sz="quarter" idx="11"/>
          </p:nvPr>
        </p:nvSpPr>
        <p:spPr>
          <a:xfrm>
            <a:off x="2641600" y="6539865"/>
            <a:ext cx="7518400" cy="381000"/>
          </a:xfrm>
        </p:spPr>
        <p:txBody>
          <a:bodyPr/>
          <a:lstStyle/>
          <a:p>
            <a:r>
              <a:rPr dirty="0">
                <a:solidFill>
                  <a:schemeClr val="bg1"/>
                </a:solidFill>
              </a:rPr>
              <a:t>SCSE (Galgotias University)</a:t>
            </a:r>
          </a:p>
        </p:txBody>
      </p:sp>
      <p:sp>
        <p:nvSpPr>
          <p:cNvPr id="8" name="TextBox 7">
            <a:extLst>
              <a:ext uri="{FF2B5EF4-FFF2-40B4-BE49-F238E27FC236}">
                <a16:creationId xmlns:a16="http://schemas.microsoft.com/office/drawing/2014/main" xmlns="" id="{1267DAA4-119C-4D47-B784-E377EE9BAB1D}"/>
              </a:ext>
            </a:extLst>
          </p:cNvPr>
          <p:cNvSpPr txBox="1"/>
          <p:nvPr/>
        </p:nvSpPr>
        <p:spPr>
          <a:xfrm>
            <a:off x="6251401" y="1276616"/>
            <a:ext cx="5648325" cy="3303468"/>
          </a:xfrm>
          <a:prstGeom prst="rect">
            <a:avLst/>
          </a:prstGeom>
          <a:noFill/>
        </p:spPr>
        <p:txBody>
          <a:bodyPr wrap="square">
            <a:spAutoFit/>
          </a:bodyPr>
          <a:lstStyle/>
          <a:p>
            <a:pPr marL="12700"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Secondary data sources include; </a:t>
            </a:r>
          </a:p>
          <a:p>
            <a:pPr marL="469900" indent="-457200" algn="just">
              <a:lnSpc>
                <a:spcPct val="150000"/>
              </a:lnSpc>
              <a:spcBef>
                <a:spcPts val="100"/>
              </a:spcBef>
              <a:buClr>
                <a:srgbClr val="6D9FAF"/>
              </a:buClr>
              <a:buSzPct val="79000"/>
              <a:buFont typeface="+mj-lt"/>
              <a:buAutoNum type="arabicPeriod"/>
              <a:tabLst>
                <a:tab pos="354965" algn="l"/>
                <a:tab pos="355600" algn="l"/>
              </a:tabLst>
            </a:pPr>
            <a:r>
              <a:rPr lang="en-US" sz="2000" dirty="0">
                <a:latin typeface="Arial" panose="020B0604020202020204" pitchFamily="34" charset="0"/>
                <a:cs typeface="Arial" panose="020B0604020202020204" pitchFamily="34" charset="0"/>
              </a:rPr>
              <a:t>books, </a:t>
            </a:r>
          </a:p>
          <a:p>
            <a:pPr marL="469900" indent="-457200" algn="just">
              <a:lnSpc>
                <a:spcPct val="150000"/>
              </a:lnSpc>
              <a:spcBef>
                <a:spcPts val="100"/>
              </a:spcBef>
              <a:buClr>
                <a:srgbClr val="6D9FAF"/>
              </a:buClr>
              <a:buSzPct val="79000"/>
              <a:buFont typeface="+mj-lt"/>
              <a:buAutoNum type="arabicPeriod"/>
              <a:tabLst>
                <a:tab pos="354965" algn="l"/>
                <a:tab pos="355600" algn="l"/>
              </a:tabLst>
            </a:pPr>
            <a:r>
              <a:rPr lang="en-US" sz="2000" dirty="0">
                <a:latin typeface="Arial" panose="020B0604020202020204" pitchFamily="34" charset="0"/>
                <a:cs typeface="Arial" panose="020B0604020202020204" pitchFamily="34" charset="0"/>
              </a:rPr>
              <a:t>journals, </a:t>
            </a:r>
          </a:p>
          <a:p>
            <a:pPr marL="469900" indent="-457200" algn="just">
              <a:lnSpc>
                <a:spcPct val="150000"/>
              </a:lnSpc>
              <a:spcBef>
                <a:spcPts val="100"/>
              </a:spcBef>
              <a:buClr>
                <a:srgbClr val="6D9FAF"/>
              </a:buClr>
              <a:buSzPct val="79000"/>
              <a:buFont typeface="+mj-lt"/>
              <a:buAutoNum type="arabicPeriod"/>
              <a:tabLst>
                <a:tab pos="354965" algn="l"/>
                <a:tab pos="355600" algn="l"/>
              </a:tabLst>
            </a:pPr>
            <a:r>
              <a:rPr lang="en-US" sz="2000" dirty="0">
                <a:latin typeface="Arial" panose="020B0604020202020204" pitchFamily="34" charset="0"/>
                <a:cs typeface="Arial" panose="020B0604020202020204" pitchFamily="34" charset="0"/>
              </a:rPr>
              <a:t>articles, </a:t>
            </a:r>
          </a:p>
          <a:p>
            <a:pPr marL="469900" indent="-457200" algn="just">
              <a:lnSpc>
                <a:spcPct val="150000"/>
              </a:lnSpc>
              <a:spcBef>
                <a:spcPts val="100"/>
              </a:spcBef>
              <a:buClr>
                <a:srgbClr val="6D9FAF"/>
              </a:buClr>
              <a:buSzPct val="79000"/>
              <a:buFont typeface="+mj-lt"/>
              <a:buAutoNum type="arabicPeriod"/>
              <a:tabLst>
                <a:tab pos="354965" algn="l"/>
                <a:tab pos="355600" algn="l"/>
              </a:tabLst>
            </a:pPr>
            <a:r>
              <a:rPr lang="en-US" sz="2000" dirty="0">
                <a:latin typeface="Arial" panose="020B0604020202020204" pitchFamily="34" charset="0"/>
                <a:cs typeface="Arial" panose="020B0604020202020204" pitchFamily="34" charset="0"/>
              </a:rPr>
              <a:t>web pages, </a:t>
            </a:r>
          </a:p>
          <a:p>
            <a:pPr marL="469900" indent="-457200" algn="just">
              <a:lnSpc>
                <a:spcPct val="150000"/>
              </a:lnSpc>
              <a:spcBef>
                <a:spcPts val="100"/>
              </a:spcBef>
              <a:buClr>
                <a:srgbClr val="6D9FAF"/>
              </a:buClr>
              <a:buSzPct val="79000"/>
              <a:buFont typeface="+mj-lt"/>
              <a:buAutoNum type="arabicPeriod"/>
              <a:tabLst>
                <a:tab pos="354965" algn="l"/>
                <a:tab pos="355600" algn="l"/>
              </a:tabLst>
            </a:pPr>
            <a:r>
              <a:rPr lang="en-US" sz="2000" dirty="0">
                <a:latin typeface="Arial" panose="020B0604020202020204" pitchFamily="34" charset="0"/>
                <a:cs typeface="Arial" panose="020B0604020202020204" pitchFamily="34" charset="0"/>
              </a:rPr>
              <a:t>blogs, etc. </a:t>
            </a:r>
          </a:p>
          <a:p>
            <a:pPr marL="12700" algn="just">
              <a:lnSpc>
                <a:spcPct val="150000"/>
              </a:lnSpc>
              <a:spcBef>
                <a:spcPts val="100"/>
              </a:spcBef>
              <a:buClr>
                <a:srgbClr val="6D9FAF"/>
              </a:buClr>
              <a:buSzPct val="79000"/>
              <a:tabLst>
                <a:tab pos="354965" algn="l"/>
                <a:tab pos="355600" algn="l"/>
              </a:tabLst>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7587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1300" y="127635"/>
            <a:ext cx="9118426" cy="856004"/>
          </a:xfrm>
          <a:prstGeom prst="rect">
            <a:avLst/>
          </a:prstGeom>
        </p:spPr>
        <p:txBody>
          <a:bodyPr spcFirstLastPara="1" vert="horz" wrap="square" lIns="0" tIns="12065" rIns="0" bIns="0" rtlCol="0" anchor="t" anchorCtr="0">
            <a:spAutoFit/>
          </a:bodyPr>
          <a:lstStyle/>
          <a:p>
            <a:pPr marL="12700" algn="just">
              <a:lnSpc>
                <a:spcPct val="150000"/>
              </a:lnSpc>
              <a:spcBef>
                <a:spcPts val="100"/>
              </a:spcBef>
              <a:buClr>
                <a:srgbClr val="6D9FAF"/>
              </a:buClr>
              <a:buSzPct val="79000"/>
              <a:tabLst>
                <a:tab pos="354965" algn="l"/>
                <a:tab pos="355600" algn="l"/>
              </a:tabLst>
            </a:pPr>
            <a:r>
              <a:rPr lang="en-US" sz="3600" dirty="0">
                <a:solidFill>
                  <a:schemeClr val="bg1"/>
                </a:solidFill>
                <a:latin typeface="Arial" panose="020B0604020202020204" pitchFamily="34" charset="0"/>
                <a:cs typeface="Arial" panose="020B0604020202020204" pitchFamily="34" charset="0"/>
              </a:rPr>
              <a:t>Data Collection – Source of methods</a:t>
            </a:r>
          </a:p>
        </p:txBody>
      </p:sp>
      <p:sp>
        <p:nvSpPr>
          <p:cNvPr id="3" name="object 3"/>
          <p:cNvSpPr txBox="1"/>
          <p:nvPr/>
        </p:nvSpPr>
        <p:spPr>
          <a:xfrm>
            <a:off x="506700" y="1315664"/>
            <a:ext cx="11170950" cy="5136727"/>
          </a:xfrm>
          <a:prstGeom prst="rect">
            <a:avLst/>
          </a:prstGeom>
        </p:spPr>
        <p:txBody>
          <a:bodyPr vert="horz" wrap="square" lIns="0" tIns="12700" rIns="0" bIns="0" rtlCol="0">
            <a:spAutoFit/>
          </a:bodyPr>
          <a:lstStyle/>
          <a:p>
            <a:pPr marL="12700" algn="just">
              <a:lnSpc>
                <a:spcPct val="150000"/>
              </a:lnSpc>
              <a:spcBef>
                <a:spcPts val="100"/>
              </a:spcBef>
              <a:buClr>
                <a:srgbClr val="6D9FAF"/>
              </a:buClr>
              <a:buSzPct val="79000"/>
              <a:tabLst>
                <a:tab pos="354965" algn="l"/>
                <a:tab pos="355600" algn="l"/>
              </a:tabLst>
            </a:pPr>
            <a:r>
              <a:rPr lang="en-US" sz="2000" dirty="0">
                <a:solidFill>
                  <a:srgbClr val="FF0000"/>
                </a:solidFill>
                <a:latin typeface="Arial" panose="020B0604020202020204" pitchFamily="34" charset="0"/>
                <a:cs typeface="Arial" panose="020B0604020202020204" pitchFamily="34" charset="0"/>
              </a:rPr>
              <a:t>1. Surveys,</a:t>
            </a:r>
          </a:p>
          <a:p>
            <a:pPr marL="12700"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One of the common methods of diagnosing and solving of social problems are that of undertaking surveys.</a:t>
            </a:r>
          </a:p>
          <a:p>
            <a:pPr marL="12700"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Surveys are….</a:t>
            </a:r>
          </a:p>
          <a:p>
            <a:pPr marL="12700"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1. A detailed inspection or investigation.</a:t>
            </a:r>
          </a:p>
          <a:p>
            <a:pPr marL="12700"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2. A general or comprehensive view.</a:t>
            </a:r>
          </a:p>
          <a:p>
            <a:pPr marL="12700"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3. A gathering of a sample of data or opinions considered to be representative of a whole.</a:t>
            </a:r>
          </a:p>
          <a:p>
            <a:pPr marL="12700" algn="just">
              <a:lnSpc>
                <a:spcPct val="150000"/>
              </a:lnSpc>
              <a:spcBef>
                <a:spcPts val="100"/>
              </a:spcBef>
              <a:buClr>
                <a:srgbClr val="6D9FAF"/>
              </a:buClr>
              <a:buSzPct val="79000"/>
              <a:tabLst>
                <a:tab pos="354965" algn="l"/>
                <a:tab pos="355600" algn="l"/>
              </a:tabLst>
            </a:pPr>
            <a:endParaRPr lang="en-US" sz="2000" dirty="0">
              <a:latin typeface="Arial" panose="020B0604020202020204" pitchFamily="34" charset="0"/>
              <a:cs typeface="Arial" panose="020B0604020202020204" pitchFamily="34" charset="0"/>
            </a:endParaRPr>
          </a:p>
          <a:p>
            <a:pPr marL="12700"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In the words of Festinger and Kat, “Many research problems require systematic collection of data from population through the use of personal interviews or other data gathering devices. </a:t>
            </a:r>
          </a:p>
          <a:p>
            <a:pPr marL="12700" algn="just">
              <a:lnSpc>
                <a:spcPct val="150000"/>
              </a:lnSpc>
              <a:spcBef>
                <a:spcPts val="100"/>
              </a:spcBef>
              <a:buClr>
                <a:srgbClr val="6D9FAF"/>
              </a:buClr>
              <a:buSzPct val="79000"/>
              <a:tabLst>
                <a:tab pos="354965" algn="l"/>
                <a:tab pos="355600" algn="l"/>
              </a:tabLst>
            </a:pPr>
            <a:endParaRPr lang="en-US" sz="2000" dirty="0">
              <a:latin typeface="Arial" panose="020B0604020202020204" pitchFamily="34" charset="0"/>
              <a:cs typeface="Arial" panose="020B0604020202020204" pitchFamily="34" charset="0"/>
            </a:endParaRP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55</a:t>
            </a:fld>
            <a:endParaRPr sz="1000">
              <a:latin typeface="Arial" panose="020B0604020202020204"/>
              <a:cs typeface="Arial" panose="020B0604020202020204"/>
            </a:endParaRPr>
          </a:p>
        </p:txBody>
      </p:sp>
      <p:sp>
        <p:nvSpPr>
          <p:cNvPr id="4" name="Slide Number Placeholder 3"/>
          <p:cNvSpPr>
            <a:spLocks noGrp="1"/>
          </p:cNvSpPr>
          <p:nvPr>
            <p:ph type="sldNum" sz="quarter" idx="12"/>
          </p:nvPr>
        </p:nvSpPr>
        <p:spPr/>
        <p:txBody>
          <a:bodyPr/>
          <a:lstStyle/>
          <a:p>
            <a:pPr marL="38100"/>
            <a:fld id="{81D60167-4931-47E6-BA6A-407CBD079E47}" type="slidenum">
              <a:rPr spc="-5" dirty="0"/>
              <a:pPr marL="38100"/>
              <a:t>55</a:t>
            </a:fld>
            <a:endParaRPr spc="-5" dirty="0"/>
          </a:p>
        </p:txBody>
      </p:sp>
      <p:sp>
        <p:nvSpPr>
          <p:cNvPr id="6" name="Footer Placeholder 5"/>
          <p:cNvSpPr>
            <a:spLocks noGrp="1"/>
          </p:cNvSpPr>
          <p:nvPr>
            <p:ph type="ftr" sz="quarter" idx="11"/>
          </p:nvPr>
        </p:nvSpPr>
        <p:spPr>
          <a:xfrm>
            <a:off x="2641600" y="6539865"/>
            <a:ext cx="7518400" cy="381000"/>
          </a:xfrm>
        </p:spPr>
        <p:txBody>
          <a:bodyPr/>
          <a:lstStyle/>
          <a:p>
            <a:r>
              <a:rPr dirty="0">
                <a:solidFill>
                  <a:schemeClr val="bg1"/>
                </a:solidFill>
              </a:rPr>
              <a:t>SCSE (Galgotias University)</a:t>
            </a:r>
          </a:p>
        </p:txBody>
      </p:sp>
    </p:spTree>
    <p:extLst>
      <p:ext uri="{BB962C8B-B14F-4D97-AF65-F5344CB8AC3E}">
        <p14:creationId xmlns:p14="http://schemas.microsoft.com/office/powerpoint/2010/main" val="29185928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1300" y="127635"/>
            <a:ext cx="9118426" cy="856004"/>
          </a:xfrm>
          <a:prstGeom prst="rect">
            <a:avLst/>
          </a:prstGeom>
        </p:spPr>
        <p:txBody>
          <a:bodyPr spcFirstLastPara="1" vert="horz" wrap="square" lIns="0" tIns="12065" rIns="0" bIns="0" rtlCol="0" anchor="t" anchorCtr="0">
            <a:spAutoFit/>
          </a:bodyPr>
          <a:lstStyle/>
          <a:p>
            <a:pPr marL="12700" algn="just">
              <a:lnSpc>
                <a:spcPct val="150000"/>
              </a:lnSpc>
              <a:spcBef>
                <a:spcPts val="100"/>
              </a:spcBef>
              <a:buClr>
                <a:srgbClr val="6D9FAF"/>
              </a:buClr>
              <a:buSzPct val="79000"/>
              <a:tabLst>
                <a:tab pos="354965" algn="l"/>
                <a:tab pos="355600" algn="l"/>
              </a:tabLst>
            </a:pPr>
            <a:r>
              <a:rPr lang="en-US" sz="3600" dirty="0">
                <a:solidFill>
                  <a:schemeClr val="bg1"/>
                </a:solidFill>
                <a:latin typeface="Arial" panose="020B0604020202020204" pitchFamily="34" charset="0"/>
                <a:cs typeface="Arial" panose="020B0604020202020204" pitchFamily="34" charset="0"/>
              </a:rPr>
              <a:t>Data Collection – Source of methods</a:t>
            </a:r>
          </a:p>
        </p:txBody>
      </p:sp>
      <p:sp>
        <p:nvSpPr>
          <p:cNvPr id="3" name="object 3"/>
          <p:cNvSpPr txBox="1"/>
          <p:nvPr/>
        </p:nvSpPr>
        <p:spPr>
          <a:xfrm>
            <a:off x="506700" y="1315664"/>
            <a:ext cx="11170950" cy="3738909"/>
          </a:xfrm>
          <a:prstGeom prst="rect">
            <a:avLst/>
          </a:prstGeom>
        </p:spPr>
        <p:txBody>
          <a:bodyPr vert="horz" wrap="square" lIns="0" tIns="12700" rIns="0" bIns="0" rtlCol="0">
            <a:spAutoFit/>
          </a:bodyPr>
          <a:lstStyle/>
          <a:p>
            <a:pPr marL="12700" algn="just">
              <a:lnSpc>
                <a:spcPct val="150000"/>
              </a:lnSpc>
              <a:spcBef>
                <a:spcPts val="100"/>
              </a:spcBef>
              <a:buClr>
                <a:srgbClr val="6D9FAF"/>
              </a:buClr>
              <a:buSzPct val="79000"/>
              <a:tabLst>
                <a:tab pos="354965" algn="l"/>
                <a:tab pos="355600" algn="l"/>
              </a:tabLst>
            </a:pPr>
            <a:r>
              <a:rPr lang="en-US" sz="2000" dirty="0">
                <a:solidFill>
                  <a:srgbClr val="FF0000"/>
                </a:solidFill>
                <a:latin typeface="Arial" panose="020B0604020202020204" pitchFamily="34" charset="0"/>
                <a:cs typeface="Arial" panose="020B0604020202020204" pitchFamily="34" charset="0"/>
              </a:rPr>
              <a:t>Types of Surveys,</a:t>
            </a:r>
          </a:p>
          <a:p>
            <a:pPr marL="355600" indent="-34290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US" sz="2000" dirty="0">
                <a:latin typeface="Arial" panose="020B0604020202020204" pitchFamily="34" charset="0"/>
                <a:cs typeface="Arial" panose="020B0604020202020204" pitchFamily="34" charset="0"/>
              </a:rPr>
              <a:t>General or Specific survey</a:t>
            </a:r>
          </a:p>
          <a:p>
            <a:pPr marL="355600" indent="-34290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US" sz="2000" dirty="0">
                <a:latin typeface="Arial" panose="020B0604020202020204" pitchFamily="34" charset="0"/>
                <a:cs typeface="Arial" panose="020B0604020202020204" pitchFamily="34" charset="0"/>
              </a:rPr>
              <a:t>Census or sample survey</a:t>
            </a:r>
          </a:p>
          <a:p>
            <a:pPr marL="355600" indent="-34290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US" sz="2000" dirty="0">
                <a:latin typeface="Arial" panose="020B0604020202020204" pitchFamily="34" charset="0"/>
                <a:cs typeface="Arial" panose="020B0604020202020204" pitchFamily="34" charset="0"/>
              </a:rPr>
              <a:t>Public opinion surveys</a:t>
            </a:r>
          </a:p>
          <a:p>
            <a:pPr marL="355600" indent="-34290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US" sz="2000" dirty="0">
                <a:latin typeface="Arial" panose="020B0604020202020204" pitchFamily="34" charset="0"/>
                <a:cs typeface="Arial" panose="020B0604020202020204" pitchFamily="34" charset="0"/>
              </a:rPr>
              <a:t>Private surveys</a:t>
            </a:r>
          </a:p>
          <a:p>
            <a:pPr marL="355600" indent="-34290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US" sz="2000" dirty="0">
                <a:latin typeface="Arial" panose="020B0604020202020204" pitchFamily="34" charset="0"/>
                <a:cs typeface="Arial" panose="020B0604020202020204" pitchFamily="34" charset="0"/>
              </a:rPr>
              <a:t>Confidential survey</a:t>
            </a:r>
          </a:p>
          <a:p>
            <a:pPr marL="355600" indent="-34290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US" sz="2000" dirty="0">
                <a:latin typeface="Arial" panose="020B0604020202020204" pitchFamily="34" charset="0"/>
                <a:cs typeface="Arial" panose="020B0604020202020204" pitchFamily="34" charset="0"/>
              </a:rPr>
              <a:t>Postal survey</a:t>
            </a:r>
          </a:p>
          <a:p>
            <a:pPr marL="355600" indent="-34290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US" sz="2000" dirty="0">
                <a:latin typeface="Arial" panose="020B0604020202020204" pitchFamily="34" charset="0"/>
                <a:cs typeface="Arial" panose="020B0604020202020204" pitchFamily="34" charset="0"/>
              </a:rPr>
              <a:t>Pilot or main survey</a:t>
            </a: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56</a:t>
            </a:fld>
            <a:endParaRPr sz="1000">
              <a:latin typeface="Arial" panose="020B0604020202020204"/>
              <a:cs typeface="Arial" panose="020B0604020202020204"/>
            </a:endParaRPr>
          </a:p>
        </p:txBody>
      </p:sp>
      <p:sp>
        <p:nvSpPr>
          <p:cNvPr id="4" name="Slide Number Placeholder 3"/>
          <p:cNvSpPr>
            <a:spLocks noGrp="1"/>
          </p:cNvSpPr>
          <p:nvPr>
            <p:ph type="sldNum" sz="quarter" idx="12"/>
          </p:nvPr>
        </p:nvSpPr>
        <p:spPr/>
        <p:txBody>
          <a:bodyPr/>
          <a:lstStyle/>
          <a:p>
            <a:pPr marL="38100"/>
            <a:fld id="{81D60167-4931-47E6-BA6A-407CBD079E47}" type="slidenum">
              <a:rPr spc="-5" dirty="0"/>
              <a:pPr marL="38100"/>
              <a:t>56</a:t>
            </a:fld>
            <a:endParaRPr spc="-5" dirty="0"/>
          </a:p>
        </p:txBody>
      </p:sp>
      <p:sp>
        <p:nvSpPr>
          <p:cNvPr id="6" name="Footer Placeholder 5"/>
          <p:cNvSpPr>
            <a:spLocks noGrp="1"/>
          </p:cNvSpPr>
          <p:nvPr>
            <p:ph type="ftr" sz="quarter" idx="11"/>
          </p:nvPr>
        </p:nvSpPr>
        <p:spPr>
          <a:xfrm>
            <a:off x="2641600" y="6539865"/>
            <a:ext cx="7518400" cy="381000"/>
          </a:xfrm>
        </p:spPr>
        <p:txBody>
          <a:bodyPr/>
          <a:lstStyle/>
          <a:p>
            <a:r>
              <a:rPr dirty="0">
                <a:solidFill>
                  <a:schemeClr val="bg1"/>
                </a:solidFill>
              </a:rPr>
              <a:t>SCSE (Galgotias University)</a:t>
            </a:r>
          </a:p>
        </p:txBody>
      </p:sp>
    </p:spTree>
    <p:extLst>
      <p:ext uri="{BB962C8B-B14F-4D97-AF65-F5344CB8AC3E}">
        <p14:creationId xmlns:p14="http://schemas.microsoft.com/office/powerpoint/2010/main" val="15380734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1300" y="127635"/>
            <a:ext cx="9118426" cy="856004"/>
          </a:xfrm>
          <a:prstGeom prst="rect">
            <a:avLst/>
          </a:prstGeom>
        </p:spPr>
        <p:txBody>
          <a:bodyPr spcFirstLastPara="1" vert="horz" wrap="square" lIns="0" tIns="12065" rIns="0" bIns="0" rtlCol="0" anchor="t" anchorCtr="0">
            <a:spAutoFit/>
          </a:bodyPr>
          <a:lstStyle/>
          <a:p>
            <a:pPr marL="12700" algn="just">
              <a:lnSpc>
                <a:spcPct val="150000"/>
              </a:lnSpc>
              <a:spcBef>
                <a:spcPts val="100"/>
              </a:spcBef>
              <a:buClr>
                <a:srgbClr val="6D9FAF"/>
              </a:buClr>
              <a:buSzPct val="79000"/>
              <a:tabLst>
                <a:tab pos="354965" algn="l"/>
                <a:tab pos="355600" algn="l"/>
              </a:tabLst>
            </a:pPr>
            <a:r>
              <a:rPr lang="en-US" sz="3600" dirty="0">
                <a:solidFill>
                  <a:schemeClr val="bg1"/>
                </a:solidFill>
                <a:latin typeface="Arial" panose="020B0604020202020204" pitchFamily="34" charset="0"/>
                <a:cs typeface="Arial" panose="020B0604020202020204" pitchFamily="34" charset="0"/>
              </a:rPr>
              <a:t>Data Collection – Source / methods</a:t>
            </a:r>
          </a:p>
        </p:txBody>
      </p:sp>
      <p:sp>
        <p:nvSpPr>
          <p:cNvPr id="3" name="object 3"/>
          <p:cNvSpPr txBox="1"/>
          <p:nvPr/>
        </p:nvSpPr>
        <p:spPr>
          <a:xfrm>
            <a:off x="506700" y="1315664"/>
            <a:ext cx="11170950" cy="5123903"/>
          </a:xfrm>
          <a:prstGeom prst="rect">
            <a:avLst/>
          </a:prstGeom>
        </p:spPr>
        <p:txBody>
          <a:bodyPr vert="horz" wrap="square" lIns="0" tIns="12700" rIns="0" bIns="0" rtlCol="0">
            <a:spAutoFit/>
          </a:bodyPr>
          <a:lstStyle/>
          <a:p>
            <a:pPr marL="12700" algn="just">
              <a:lnSpc>
                <a:spcPct val="150000"/>
              </a:lnSpc>
              <a:spcBef>
                <a:spcPts val="100"/>
              </a:spcBef>
              <a:buClr>
                <a:srgbClr val="6D9FAF"/>
              </a:buClr>
              <a:buSzPct val="79000"/>
              <a:tabLst>
                <a:tab pos="354965" algn="l"/>
                <a:tab pos="355600" algn="l"/>
              </a:tabLst>
            </a:pPr>
            <a:r>
              <a:rPr lang="en-US" sz="2000" dirty="0">
                <a:solidFill>
                  <a:srgbClr val="FF0000"/>
                </a:solidFill>
                <a:latin typeface="Arial" panose="020B0604020202020204" pitchFamily="34" charset="0"/>
                <a:cs typeface="Arial" panose="020B0604020202020204" pitchFamily="34" charset="0"/>
              </a:rPr>
              <a:t>2. OBSERVATION METHOD: </a:t>
            </a:r>
          </a:p>
          <a:p>
            <a:pPr marL="12700"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Observation method is a method under which data from the field is collected with the help of observation by the observer or by personally going to the field. No conversation or communication should be done while observing.</a:t>
            </a:r>
          </a:p>
          <a:p>
            <a:pPr marL="12700" algn="just">
              <a:lnSpc>
                <a:spcPct val="150000"/>
              </a:lnSpc>
              <a:spcBef>
                <a:spcPts val="100"/>
              </a:spcBef>
              <a:buClr>
                <a:srgbClr val="6D9FAF"/>
              </a:buClr>
              <a:buSzPct val="79000"/>
              <a:tabLst>
                <a:tab pos="354965" algn="l"/>
                <a:tab pos="355600" algn="l"/>
              </a:tabLst>
            </a:pPr>
            <a:endParaRPr lang="en-US" sz="2000" dirty="0">
              <a:latin typeface="Arial" panose="020B0604020202020204" pitchFamily="34" charset="0"/>
              <a:cs typeface="Arial" panose="020B0604020202020204" pitchFamily="34" charset="0"/>
            </a:endParaRPr>
          </a:p>
          <a:p>
            <a:pPr marL="12700"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In the words of P.V. Young, “Observation may be defined as systematic viewing, coupled with consideration of seen phenomenon.”</a:t>
            </a:r>
          </a:p>
          <a:p>
            <a:pPr marL="12700"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Types of Observations:</a:t>
            </a:r>
          </a:p>
          <a:p>
            <a:pPr marL="469900" lvl="1"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A)-Structured and Unstructured Observation.</a:t>
            </a:r>
          </a:p>
          <a:p>
            <a:pPr marL="469900" lvl="1"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B)-Participant and Non Participant Observation.</a:t>
            </a:r>
          </a:p>
          <a:p>
            <a:pPr marL="469900" lvl="1"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C)-Controlled and Uncontrolled Observation</a:t>
            </a: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57</a:t>
            </a:fld>
            <a:endParaRPr sz="1000">
              <a:latin typeface="Arial" panose="020B0604020202020204"/>
              <a:cs typeface="Arial" panose="020B0604020202020204"/>
            </a:endParaRPr>
          </a:p>
        </p:txBody>
      </p:sp>
      <p:sp>
        <p:nvSpPr>
          <p:cNvPr id="4" name="Slide Number Placeholder 3"/>
          <p:cNvSpPr>
            <a:spLocks noGrp="1"/>
          </p:cNvSpPr>
          <p:nvPr>
            <p:ph type="sldNum" sz="quarter" idx="12"/>
          </p:nvPr>
        </p:nvSpPr>
        <p:spPr/>
        <p:txBody>
          <a:bodyPr/>
          <a:lstStyle/>
          <a:p>
            <a:pPr marL="38100"/>
            <a:fld id="{81D60167-4931-47E6-BA6A-407CBD079E47}" type="slidenum">
              <a:rPr spc="-5" dirty="0"/>
              <a:pPr marL="38100"/>
              <a:t>57</a:t>
            </a:fld>
            <a:endParaRPr spc="-5" dirty="0"/>
          </a:p>
        </p:txBody>
      </p:sp>
      <p:sp>
        <p:nvSpPr>
          <p:cNvPr id="6" name="Footer Placeholder 5"/>
          <p:cNvSpPr>
            <a:spLocks noGrp="1"/>
          </p:cNvSpPr>
          <p:nvPr>
            <p:ph type="ftr" sz="quarter" idx="11"/>
          </p:nvPr>
        </p:nvSpPr>
        <p:spPr>
          <a:xfrm>
            <a:off x="2641600" y="6539865"/>
            <a:ext cx="7518400" cy="381000"/>
          </a:xfrm>
        </p:spPr>
        <p:txBody>
          <a:bodyPr/>
          <a:lstStyle/>
          <a:p>
            <a:r>
              <a:rPr dirty="0">
                <a:solidFill>
                  <a:schemeClr val="bg1"/>
                </a:solidFill>
              </a:rPr>
              <a:t>SCSE (Galgotias University)</a:t>
            </a:r>
          </a:p>
        </p:txBody>
      </p:sp>
    </p:spTree>
    <p:extLst>
      <p:ext uri="{BB962C8B-B14F-4D97-AF65-F5344CB8AC3E}">
        <p14:creationId xmlns:p14="http://schemas.microsoft.com/office/powerpoint/2010/main" val="11875622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1300" y="127635"/>
            <a:ext cx="9118426" cy="856004"/>
          </a:xfrm>
          <a:prstGeom prst="rect">
            <a:avLst/>
          </a:prstGeom>
        </p:spPr>
        <p:txBody>
          <a:bodyPr spcFirstLastPara="1" vert="horz" wrap="square" lIns="0" tIns="12065" rIns="0" bIns="0" rtlCol="0" anchor="t" anchorCtr="0">
            <a:spAutoFit/>
          </a:bodyPr>
          <a:lstStyle/>
          <a:p>
            <a:pPr marL="12700" algn="just">
              <a:lnSpc>
                <a:spcPct val="150000"/>
              </a:lnSpc>
              <a:spcBef>
                <a:spcPts val="100"/>
              </a:spcBef>
              <a:buClr>
                <a:srgbClr val="6D9FAF"/>
              </a:buClr>
              <a:buSzPct val="79000"/>
              <a:tabLst>
                <a:tab pos="354965" algn="l"/>
                <a:tab pos="355600" algn="l"/>
              </a:tabLst>
            </a:pPr>
            <a:r>
              <a:rPr lang="en-US" sz="3600" dirty="0">
                <a:solidFill>
                  <a:schemeClr val="bg1"/>
                </a:solidFill>
                <a:latin typeface="Arial" panose="020B0604020202020204" pitchFamily="34" charset="0"/>
                <a:cs typeface="Arial" panose="020B0604020202020204" pitchFamily="34" charset="0"/>
              </a:rPr>
              <a:t>Data Collection – Source / methods</a:t>
            </a:r>
          </a:p>
        </p:txBody>
      </p:sp>
      <p:sp>
        <p:nvSpPr>
          <p:cNvPr id="3" name="object 3"/>
          <p:cNvSpPr txBox="1"/>
          <p:nvPr/>
        </p:nvSpPr>
        <p:spPr>
          <a:xfrm>
            <a:off x="506700" y="1315664"/>
            <a:ext cx="11393026" cy="4636590"/>
          </a:xfrm>
          <a:prstGeom prst="rect">
            <a:avLst/>
          </a:prstGeom>
        </p:spPr>
        <p:txBody>
          <a:bodyPr vert="horz" wrap="square" lIns="0" tIns="12700" rIns="0" bIns="0" rtlCol="0">
            <a:spAutoFit/>
          </a:bodyPr>
          <a:lstStyle/>
          <a:p>
            <a:pPr marL="12700" algn="just">
              <a:lnSpc>
                <a:spcPct val="150000"/>
              </a:lnSpc>
              <a:spcBef>
                <a:spcPts val="100"/>
              </a:spcBef>
              <a:buClr>
                <a:srgbClr val="6D9FAF"/>
              </a:buClr>
              <a:buSzPct val="79000"/>
              <a:tabLst>
                <a:tab pos="354965" algn="l"/>
                <a:tab pos="355600" algn="l"/>
              </a:tabLst>
            </a:pPr>
            <a:r>
              <a:rPr lang="en-US" sz="2000" dirty="0">
                <a:solidFill>
                  <a:srgbClr val="FF0000"/>
                </a:solidFill>
                <a:latin typeface="Arial" panose="020B0604020202020204" pitchFamily="34" charset="0"/>
                <a:cs typeface="Arial" panose="020B0604020202020204" pitchFamily="34" charset="0"/>
              </a:rPr>
              <a:t>3. QUESTIONNAIRE METHOD: </a:t>
            </a:r>
            <a:r>
              <a:rPr lang="en-US" sz="2000" dirty="0">
                <a:latin typeface="Arial" panose="020B0604020202020204" pitchFamily="34" charset="0"/>
                <a:cs typeface="Arial" panose="020B0604020202020204" pitchFamily="34" charset="0"/>
              </a:rPr>
              <a:t>This is a set of questions arranged logically, divided into groups, with the object of collecting information for research. The questionnaire is mailed to respondents who are expected to read and understand the questions and write down the reply in the space meant for the purpose in the questionnaire itself or either chooses the reply among all choices available on closed end questionnaire.</a:t>
            </a:r>
          </a:p>
          <a:p>
            <a:pPr marL="12700" algn="just">
              <a:lnSpc>
                <a:spcPct val="150000"/>
              </a:lnSpc>
              <a:spcBef>
                <a:spcPts val="100"/>
              </a:spcBef>
              <a:buClr>
                <a:srgbClr val="6D9FAF"/>
              </a:buClr>
              <a:buSzPct val="79000"/>
              <a:tabLst>
                <a:tab pos="354965" algn="l"/>
                <a:tab pos="355600" algn="l"/>
              </a:tabLst>
            </a:pPr>
            <a:endParaRPr lang="en-US" sz="2000" dirty="0">
              <a:latin typeface="Arial" panose="020B0604020202020204" pitchFamily="34" charset="0"/>
              <a:cs typeface="Arial" panose="020B0604020202020204" pitchFamily="34" charset="0"/>
            </a:endParaRPr>
          </a:p>
          <a:p>
            <a:pPr marL="12700"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VARIOUS FORMS OF QUESTIONS USED IN QUESTIONNAIRE:</a:t>
            </a:r>
          </a:p>
          <a:p>
            <a:pPr marL="12700"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A) Direct Question and Indirect Question</a:t>
            </a:r>
          </a:p>
          <a:p>
            <a:pPr marL="12700"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B) Open Form of Questions and Closed -end Form of Questions</a:t>
            </a:r>
          </a:p>
          <a:p>
            <a:pPr marL="12700"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C) Dual-choice Questions or Multiple Choice Questions (MCQ), and Scale or Rating Questions . </a:t>
            </a: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58</a:t>
            </a:fld>
            <a:endParaRPr sz="1000">
              <a:latin typeface="Arial" panose="020B0604020202020204"/>
              <a:cs typeface="Arial" panose="020B0604020202020204"/>
            </a:endParaRPr>
          </a:p>
        </p:txBody>
      </p:sp>
      <p:sp>
        <p:nvSpPr>
          <p:cNvPr id="4" name="Slide Number Placeholder 3"/>
          <p:cNvSpPr>
            <a:spLocks noGrp="1"/>
          </p:cNvSpPr>
          <p:nvPr>
            <p:ph type="sldNum" sz="quarter" idx="12"/>
          </p:nvPr>
        </p:nvSpPr>
        <p:spPr/>
        <p:txBody>
          <a:bodyPr/>
          <a:lstStyle/>
          <a:p>
            <a:pPr marL="38100"/>
            <a:fld id="{81D60167-4931-47E6-BA6A-407CBD079E47}" type="slidenum">
              <a:rPr spc="-5" dirty="0"/>
              <a:pPr marL="38100"/>
              <a:t>58</a:t>
            </a:fld>
            <a:endParaRPr spc="-5" dirty="0"/>
          </a:p>
        </p:txBody>
      </p:sp>
      <p:sp>
        <p:nvSpPr>
          <p:cNvPr id="6" name="Footer Placeholder 5"/>
          <p:cNvSpPr>
            <a:spLocks noGrp="1"/>
          </p:cNvSpPr>
          <p:nvPr>
            <p:ph type="ftr" sz="quarter" idx="11"/>
          </p:nvPr>
        </p:nvSpPr>
        <p:spPr>
          <a:xfrm>
            <a:off x="2641600" y="6539865"/>
            <a:ext cx="7518400" cy="381000"/>
          </a:xfrm>
        </p:spPr>
        <p:txBody>
          <a:bodyPr/>
          <a:lstStyle/>
          <a:p>
            <a:r>
              <a:rPr dirty="0">
                <a:solidFill>
                  <a:schemeClr val="bg1"/>
                </a:solidFill>
              </a:rPr>
              <a:t>SCSE (Galgotias University)</a:t>
            </a:r>
          </a:p>
        </p:txBody>
      </p:sp>
    </p:spTree>
    <p:extLst>
      <p:ext uri="{BB962C8B-B14F-4D97-AF65-F5344CB8AC3E}">
        <p14:creationId xmlns:p14="http://schemas.microsoft.com/office/powerpoint/2010/main" val="12364706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1300" y="127635"/>
            <a:ext cx="9118426" cy="856004"/>
          </a:xfrm>
          <a:prstGeom prst="rect">
            <a:avLst/>
          </a:prstGeom>
        </p:spPr>
        <p:txBody>
          <a:bodyPr spcFirstLastPara="1" vert="horz" wrap="square" lIns="0" tIns="12065" rIns="0" bIns="0" rtlCol="0" anchor="t" anchorCtr="0">
            <a:spAutoFit/>
          </a:bodyPr>
          <a:lstStyle/>
          <a:p>
            <a:pPr marL="12700" algn="just">
              <a:lnSpc>
                <a:spcPct val="150000"/>
              </a:lnSpc>
              <a:spcBef>
                <a:spcPts val="100"/>
              </a:spcBef>
              <a:buClr>
                <a:srgbClr val="6D9FAF"/>
              </a:buClr>
              <a:buSzPct val="79000"/>
              <a:tabLst>
                <a:tab pos="354965" algn="l"/>
                <a:tab pos="355600" algn="l"/>
              </a:tabLst>
            </a:pPr>
            <a:r>
              <a:rPr lang="en-US" sz="3600" dirty="0">
                <a:solidFill>
                  <a:schemeClr val="bg1"/>
                </a:solidFill>
                <a:latin typeface="Arial" panose="020B0604020202020204" pitchFamily="34" charset="0"/>
                <a:cs typeface="Arial" panose="020B0604020202020204" pitchFamily="34" charset="0"/>
              </a:rPr>
              <a:t>Data Collection – Source / methods</a:t>
            </a:r>
          </a:p>
        </p:txBody>
      </p:sp>
      <p:sp>
        <p:nvSpPr>
          <p:cNvPr id="3" name="object 3"/>
          <p:cNvSpPr txBox="1"/>
          <p:nvPr/>
        </p:nvSpPr>
        <p:spPr>
          <a:xfrm>
            <a:off x="506700" y="1315664"/>
            <a:ext cx="11170950" cy="3726085"/>
          </a:xfrm>
          <a:prstGeom prst="rect">
            <a:avLst/>
          </a:prstGeom>
        </p:spPr>
        <p:txBody>
          <a:bodyPr vert="horz" wrap="square" lIns="0" tIns="12700" rIns="0" bIns="0" rtlCol="0">
            <a:spAutoFit/>
          </a:bodyPr>
          <a:lstStyle/>
          <a:p>
            <a:pPr marL="12700" algn="just">
              <a:lnSpc>
                <a:spcPct val="150000"/>
              </a:lnSpc>
              <a:spcBef>
                <a:spcPts val="100"/>
              </a:spcBef>
              <a:buClr>
                <a:srgbClr val="6D9FAF"/>
              </a:buClr>
              <a:buSzPct val="79000"/>
              <a:tabLst>
                <a:tab pos="354965" algn="l"/>
                <a:tab pos="355600" algn="l"/>
              </a:tabLst>
            </a:pPr>
            <a:r>
              <a:rPr lang="en-US" sz="2000" dirty="0">
                <a:solidFill>
                  <a:srgbClr val="FF0000"/>
                </a:solidFill>
                <a:latin typeface="Arial" panose="020B0604020202020204" pitchFamily="34" charset="0"/>
                <a:cs typeface="Arial" panose="020B0604020202020204" pitchFamily="34" charset="0"/>
              </a:rPr>
              <a:t>4. INTERVIEW METHOD: </a:t>
            </a:r>
            <a:r>
              <a:rPr lang="en-US" sz="2000" dirty="0">
                <a:latin typeface="Arial" panose="020B0604020202020204" pitchFamily="34" charset="0"/>
                <a:cs typeface="Arial" panose="020B0604020202020204" pitchFamily="34" charset="0"/>
              </a:rPr>
              <a:t>This method of collecting data involves presentation or oral-verbal stimuli and reply in terms of oral-verbal responses. Conversation and communication is the main tool of interview.</a:t>
            </a:r>
          </a:p>
          <a:p>
            <a:pPr marL="12700" algn="just">
              <a:lnSpc>
                <a:spcPct val="150000"/>
              </a:lnSpc>
              <a:spcBef>
                <a:spcPts val="100"/>
              </a:spcBef>
              <a:buClr>
                <a:srgbClr val="6D9FAF"/>
              </a:buClr>
              <a:buSzPct val="79000"/>
              <a:tabLst>
                <a:tab pos="354965" algn="l"/>
                <a:tab pos="355600" algn="l"/>
              </a:tabLst>
            </a:pPr>
            <a:endParaRPr lang="en-US" sz="2000" dirty="0">
              <a:latin typeface="Arial" panose="020B0604020202020204" pitchFamily="34" charset="0"/>
              <a:cs typeface="Arial" panose="020B0604020202020204" pitchFamily="34" charset="0"/>
            </a:endParaRPr>
          </a:p>
          <a:p>
            <a:pPr marL="12700"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Types of Interviews:</a:t>
            </a:r>
          </a:p>
          <a:p>
            <a:pPr marL="12700"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A) Personal interviews   	B) Telephonic interviews</a:t>
            </a:r>
          </a:p>
          <a:p>
            <a:pPr marL="12700"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C) Structured interviews 	D) Unstructured interviews</a:t>
            </a:r>
          </a:p>
          <a:p>
            <a:pPr marL="12700"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E) Focused interviews 		F) In-Depth interviews.</a:t>
            </a: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59</a:t>
            </a:fld>
            <a:endParaRPr sz="1000">
              <a:latin typeface="Arial" panose="020B0604020202020204"/>
              <a:cs typeface="Arial" panose="020B0604020202020204"/>
            </a:endParaRPr>
          </a:p>
        </p:txBody>
      </p:sp>
      <p:sp>
        <p:nvSpPr>
          <p:cNvPr id="4" name="Slide Number Placeholder 3"/>
          <p:cNvSpPr>
            <a:spLocks noGrp="1"/>
          </p:cNvSpPr>
          <p:nvPr>
            <p:ph type="sldNum" sz="quarter" idx="12"/>
          </p:nvPr>
        </p:nvSpPr>
        <p:spPr/>
        <p:txBody>
          <a:bodyPr/>
          <a:lstStyle/>
          <a:p>
            <a:pPr marL="38100"/>
            <a:fld id="{81D60167-4931-47E6-BA6A-407CBD079E47}" type="slidenum">
              <a:rPr spc="-5" dirty="0"/>
              <a:pPr marL="38100"/>
              <a:t>59</a:t>
            </a:fld>
            <a:endParaRPr spc="-5" dirty="0"/>
          </a:p>
        </p:txBody>
      </p:sp>
      <p:sp>
        <p:nvSpPr>
          <p:cNvPr id="6" name="Footer Placeholder 5"/>
          <p:cNvSpPr>
            <a:spLocks noGrp="1"/>
          </p:cNvSpPr>
          <p:nvPr>
            <p:ph type="ftr" sz="quarter" idx="11"/>
          </p:nvPr>
        </p:nvSpPr>
        <p:spPr>
          <a:xfrm>
            <a:off x="2641600" y="6539865"/>
            <a:ext cx="7518400" cy="381000"/>
          </a:xfrm>
        </p:spPr>
        <p:txBody>
          <a:bodyPr/>
          <a:lstStyle/>
          <a:p>
            <a:r>
              <a:rPr dirty="0">
                <a:solidFill>
                  <a:schemeClr val="bg1"/>
                </a:solidFill>
              </a:rPr>
              <a:t>SCSE (Galgotias University)</a:t>
            </a:r>
          </a:p>
        </p:txBody>
      </p:sp>
    </p:spTree>
    <p:extLst>
      <p:ext uri="{BB962C8B-B14F-4D97-AF65-F5344CB8AC3E}">
        <p14:creationId xmlns:p14="http://schemas.microsoft.com/office/powerpoint/2010/main" val="3991027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89936" y="151766"/>
            <a:ext cx="6157595" cy="702115"/>
          </a:xfrm>
          <a:prstGeom prst="rect">
            <a:avLst/>
          </a:prstGeom>
        </p:spPr>
        <p:txBody>
          <a:bodyPr spcFirstLastPara="1" vert="horz" wrap="square" lIns="0" tIns="12065" rIns="0" bIns="0" rtlCol="0" anchor="t" anchorCtr="0">
            <a:spAutoFit/>
          </a:bodyPr>
          <a:lstStyle/>
          <a:p>
            <a:pPr marL="12700">
              <a:lnSpc>
                <a:spcPct val="100000"/>
              </a:lnSpc>
              <a:spcBef>
                <a:spcPts val="95"/>
              </a:spcBef>
            </a:pPr>
            <a:r>
              <a:rPr spc="-15" dirty="0">
                <a:solidFill>
                  <a:schemeClr val="bg1"/>
                </a:solidFill>
              </a:rPr>
              <a:t>Characteristics </a:t>
            </a:r>
            <a:r>
              <a:rPr spc="-5" dirty="0">
                <a:solidFill>
                  <a:schemeClr val="bg1"/>
                </a:solidFill>
              </a:rPr>
              <a:t>of</a:t>
            </a:r>
            <a:r>
              <a:rPr spc="40" dirty="0">
                <a:solidFill>
                  <a:schemeClr val="bg1"/>
                </a:solidFill>
              </a:rPr>
              <a:t> </a:t>
            </a:r>
            <a:r>
              <a:rPr spc="-20" dirty="0">
                <a:solidFill>
                  <a:schemeClr val="bg1"/>
                </a:solidFill>
              </a:rPr>
              <a:t>Research</a:t>
            </a:r>
          </a:p>
        </p:txBody>
      </p:sp>
      <p:sp>
        <p:nvSpPr>
          <p:cNvPr id="4" name="object 4"/>
          <p:cNvSpPr txBox="1"/>
          <p:nvPr/>
        </p:nvSpPr>
        <p:spPr>
          <a:xfrm>
            <a:off x="739036" y="986791"/>
            <a:ext cx="11185742" cy="5983561"/>
          </a:xfrm>
          <a:prstGeom prst="rect">
            <a:avLst/>
          </a:prstGeom>
        </p:spPr>
        <p:txBody>
          <a:bodyPr vert="horz" wrap="square" lIns="0" tIns="195580" rIns="0" bIns="0" rtlCol="0">
            <a:spAutoFit/>
          </a:bodyPr>
          <a:lstStyle/>
          <a:p>
            <a:pPr marL="354965" indent="-342900">
              <a:spcBef>
                <a:spcPts val="1540"/>
              </a:spcBef>
              <a:buSzPct val="96000"/>
              <a:buFont typeface="Arial" panose="020B0604020202020204" pitchFamily="34" charset="0"/>
              <a:buChar char="•"/>
              <a:tabLst>
                <a:tab pos="120650" algn="l"/>
              </a:tabLst>
            </a:pPr>
            <a:r>
              <a:rPr sz="2800" spc="-185" dirty="0">
                <a:latin typeface="Arimo"/>
                <a:cs typeface="Arimo"/>
              </a:rPr>
              <a:t>Research </a:t>
            </a:r>
            <a:r>
              <a:rPr sz="2800" spc="-125" dirty="0">
                <a:latin typeface="Arimo"/>
                <a:cs typeface="Arimo"/>
              </a:rPr>
              <a:t>is </a:t>
            </a:r>
            <a:r>
              <a:rPr sz="2800" spc="-65" dirty="0">
                <a:latin typeface="Arimo"/>
                <a:cs typeface="Arimo"/>
              </a:rPr>
              <a:t>directed </a:t>
            </a:r>
            <a:r>
              <a:rPr sz="2800" spc="-80" dirty="0">
                <a:latin typeface="Arimo"/>
                <a:cs typeface="Arimo"/>
              </a:rPr>
              <a:t>towards </a:t>
            </a:r>
            <a:r>
              <a:rPr sz="2800" spc="-30" dirty="0">
                <a:latin typeface="Arimo"/>
                <a:cs typeface="Arimo"/>
              </a:rPr>
              <a:t>the </a:t>
            </a:r>
            <a:r>
              <a:rPr sz="2800" spc="-55" dirty="0">
                <a:latin typeface="Arimo"/>
                <a:cs typeface="Arimo"/>
              </a:rPr>
              <a:t>solution </a:t>
            </a:r>
            <a:r>
              <a:rPr sz="2800" spc="-10" dirty="0">
                <a:latin typeface="Arimo"/>
                <a:cs typeface="Arimo"/>
              </a:rPr>
              <a:t>of</a:t>
            </a:r>
            <a:r>
              <a:rPr sz="2800" spc="-335" dirty="0">
                <a:latin typeface="Arimo"/>
                <a:cs typeface="Arimo"/>
              </a:rPr>
              <a:t> </a:t>
            </a:r>
            <a:r>
              <a:rPr sz="2800" spc="-190" dirty="0">
                <a:latin typeface="Arimo"/>
                <a:cs typeface="Arimo"/>
              </a:rPr>
              <a:t>a </a:t>
            </a:r>
            <a:r>
              <a:rPr sz="2800" spc="-65" dirty="0">
                <a:latin typeface="Arimo"/>
                <a:cs typeface="Arimo"/>
              </a:rPr>
              <a:t>problem.</a:t>
            </a:r>
            <a:endParaRPr sz="2800" dirty="0">
              <a:latin typeface="Arimo"/>
              <a:cs typeface="Arimo"/>
            </a:endParaRPr>
          </a:p>
          <a:p>
            <a:pPr marL="354965" indent="-342900">
              <a:spcBef>
                <a:spcPts val="1440"/>
              </a:spcBef>
              <a:buSzPct val="96000"/>
              <a:buFont typeface="Arial" panose="020B0604020202020204" pitchFamily="34" charset="0"/>
              <a:buChar char="•"/>
              <a:tabLst>
                <a:tab pos="120650" algn="l"/>
              </a:tabLst>
            </a:pPr>
            <a:r>
              <a:rPr sz="2800" spc="-185" dirty="0">
                <a:latin typeface="Arimo"/>
                <a:cs typeface="Arimo"/>
              </a:rPr>
              <a:t>Research </a:t>
            </a:r>
            <a:r>
              <a:rPr sz="2800" spc="-125" dirty="0">
                <a:latin typeface="Arimo"/>
                <a:cs typeface="Arimo"/>
              </a:rPr>
              <a:t>is </a:t>
            </a:r>
            <a:r>
              <a:rPr sz="2800" spc="-155" dirty="0">
                <a:latin typeface="Arimo"/>
                <a:cs typeface="Arimo"/>
              </a:rPr>
              <a:t>based </a:t>
            </a:r>
            <a:r>
              <a:rPr sz="2800" spc="-80" dirty="0">
                <a:latin typeface="Arimo"/>
                <a:cs typeface="Arimo"/>
              </a:rPr>
              <a:t>upon </a:t>
            </a:r>
            <a:r>
              <a:rPr sz="2800" spc="-110" dirty="0">
                <a:latin typeface="Arimo"/>
                <a:cs typeface="Arimo"/>
              </a:rPr>
              <a:t>observable </a:t>
            </a:r>
            <a:r>
              <a:rPr sz="2800" spc="-105" dirty="0">
                <a:latin typeface="Arimo"/>
                <a:cs typeface="Arimo"/>
              </a:rPr>
              <a:t>experience </a:t>
            </a:r>
            <a:r>
              <a:rPr sz="2800" spc="-25" dirty="0">
                <a:latin typeface="Arimo"/>
                <a:cs typeface="Arimo"/>
              </a:rPr>
              <a:t>or </a:t>
            </a:r>
            <a:r>
              <a:rPr sz="2800" spc="-70" dirty="0">
                <a:latin typeface="Arimo"/>
                <a:cs typeface="Arimo"/>
              </a:rPr>
              <a:t>empirical</a:t>
            </a:r>
            <a:r>
              <a:rPr sz="2800" spc="-180" dirty="0">
                <a:latin typeface="Arimo"/>
                <a:cs typeface="Arimo"/>
              </a:rPr>
              <a:t> </a:t>
            </a:r>
            <a:r>
              <a:rPr sz="2800" spc="-105" dirty="0">
                <a:latin typeface="Arimo"/>
                <a:cs typeface="Arimo"/>
              </a:rPr>
              <a:t>evidence.</a:t>
            </a:r>
            <a:endParaRPr sz="2800" dirty="0">
              <a:latin typeface="Arimo"/>
              <a:cs typeface="Arimo"/>
            </a:endParaRPr>
          </a:p>
          <a:p>
            <a:pPr marL="354965" indent="-342900">
              <a:spcBef>
                <a:spcPts val="1440"/>
              </a:spcBef>
              <a:buSzPct val="96000"/>
              <a:buFont typeface="Arial" panose="020B0604020202020204" pitchFamily="34" charset="0"/>
              <a:buChar char="•"/>
              <a:tabLst>
                <a:tab pos="120650" algn="l"/>
              </a:tabLst>
            </a:pPr>
            <a:r>
              <a:rPr sz="2800" spc="-180" dirty="0">
                <a:latin typeface="Arimo"/>
                <a:cs typeface="Arimo"/>
              </a:rPr>
              <a:t>Research </a:t>
            </a:r>
            <a:r>
              <a:rPr sz="2800" spc="-135" dirty="0">
                <a:latin typeface="Arimo"/>
                <a:cs typeface="Arimo"/>
              </a:rPr>
              <a:t>demands </a:t>
            </a:r>
            <a:r>
              <a:rPr sz="2800" spc="-110" dirty="0">
                <a:latin typeface="Arimo"/>
                <a:cs typeface="Arimo"/>
              </a:rPr>
              <a:t>accurate </a:t>
            </a:r>
            <a:r>
              <a:rPr sz="2800" spc="-80" dirty="0">
                <a:latin typeface="Arimo"/>
                <a:cs typeface="Arimo"/>
              </a:rPr>
              <a:t>observation </a:t>
            </a:r>
            <a:r>
              <a:rPr sz="2800" spc="-110" dirty="0">
                <a:latin typeface="Arimo"/>
                <a:cs typeface="Arimo"/>
              </a:rPr>
              <a:t>and</a:t>
            </a:r>
            <a:r>
              <a:rPr sz="2800" spc="-195" dirty="0">
                <a:latin typeface="Arimo"/>
                <a:cs typeface="Arimo"/>
              </a:rPr>
              <a:t> </a:t>
            </a:r>
            <a:r>
              <a:rPr sz="2800" spc="-65" dirty="0">
                <a:latin typeface="Arimo"/>
                <a:cs typeface="Arimo"/>
              </a:rPr>
              <a:t>description.</a:t>
            </a:r>
            <a:endParaRPr sz="2800" dirty="0">
              <a:latin typeface="Arimo"/>
              <a:cs typeface="Arimo"/>
            </a:endParaRPr>
          </a:p>
          <a:p>
            <a:pPr marL="355600" marR="5080" indent="-342900">
              <a:lnSpc>
                <a:spcPct val="150000"/>
              </a:lnSpc>
              <a:buSzPct val="96000"/>
              <a:buFont typeface="Arial" panose="020B0604020202020204" pitchFamily="34" charset="0"/>
              <a:buChar char="•"/>
              <a:tabLst>
                <a:tab pos="120650" algn="l"/>
              </a:tabLst>
            </a:pPr>
            <a:r>
              <a:rPr sz="2800" spc="-185" dirty="0">
                <a:latin typeface="Arimo"/>
                <a:cs typeface="Arimo"/>
              </a:rPr>
              <a:t>Research </a:t>
            </a:r>
            <a:r>
              <a:rPr sz="2800" spc="-110" dirty="0">
                <a:latin typeface="Arimo"/>
                <a:cs typeface="Arimo"/>
              </a:rPr>
              <a:t>involves </a:t>
            </a:r>
            <a:r>
              <a:rPr sz="2800" spc="-90" dirty="0">
                <a:latin typeface="Arimo"/>
                <a:cs typeface="Arimo"/>
              </a:rPr>
              <a:t>gathering </a:t>
            </a:r>
            <a:r>
              <a:rPr sz="2800" spc="-85" dirty="0">
                <a:latin typeface="Arimo"/>
                <a:cs typeface="Arimo"/>
              </a:rPr>
              <a:t>new </a:t>
            </a:r>
            <a:r>
              <a:rPr sz="2800" spc="-95" dirty="0">
                <a:latin typeface="Arimo"/>
                <a:cs typeface="Arimo"/>
              </a:rPr>
              <a:t>data </a:t>
            </a:r>
            <a:r>
              <a:rPr sz="2800" spc="-30" dirty="0">
                <a:latin typeface="Arimo"/>
                <a:cs typeface="Arimo"/>
              </a:rPr>
              <a:t>from </a:t>
            </a:r>
            <a:r>
              <a:rPr sz="2800" spc="-55" dirty="0">
                <a:latin typeface="Arimo"/>
                <a:cs typeface="Arimo"/>
              </a:rPr>
              <a:t>primary </a:t>
            </a:r>
            <a:r>
              <a:rPr sz="2800" spc="-145" dirty="0">
                <a:latin typeface="Arimo"/>
                <a:cs typeface="Arimo"/>
              </a:rPr>
              <a:t>sources </a:t>
            </a:r>
            <a:r>
              <a:rPr sz="2800" spc="-25" dirty="0">
                <a:latin typeface="Arimo"/>
                <a:cs typeface="Arimo"/>
              </a:rPr>
              <a:t>or </a:t>
            </a:r>
            <a:r>
              <a:rPr sz="2800" spc="-125" dirty="0">
                <a:latin typeface="Arimo"/>
                <a:cs typeface="Arimo"/>
              </a:rPr>
              <a:t>using  </a:t>
            </a:r>
            <a:r>
              <a:rPr sz="2800" spc="-95" dirty="0">
                <a:latin typeface="Arimo"/>
                <a:cs typeface="Arimo"/>
              </a:rPr>
              <a:t>existing data </a:t>
            </a:r>
            <a:r>
              <a:rPr sz="2800" spc="-10" dirty="0">
                <a:latin typeface="Arimo"/>
                <a:cs typeface="Arimo"/>
              </a:rPr>
              <a:t>for </a:t>
            </a:r>
            <a:r>
              <a:rPr sz="2800" spc="-190" dirty="0">
                <a:latin typeface="Arimo"/>
                <a:cs typeface="Arimo"/>
              </a:rPr>
              <a:t>a </a:t>
            </a:r>
            <a:r>
              <a:rPr sz="2800" spc="-85" dirty="0">
                <a:latin typeface="Arimo"/>
                <a:cs typeface="Arimo"/>
              </a:rPr>
              <a:t>new</a:t>
            </a:r>
            <a:r>
              <a:rPr sz="2800" spc="-300" dirty="0">
                <a:latin typeface="Arimo"/>
                <a:cs typeface="Arimo"/>
              </a:rPr>
              <a:t> </a:t>
            </a:r>
            <a:r>
              <a:rPr sz="2800" spc="-95" dirty="0">
                <a:latin typeface="Arimo"/>
                <a:cs typeface="Arimo"/>
              </a:rPr>
              <a:t>purpose.</a:t>
            </a:r>
            <a:endParaRPr sz="2800" dirty="0">
              <a:latin typeface="Arimo"/>
              <a:cs typeface="Arimo"/>
            </a:endParaRPr>
          </a:p>
          <a:p>
            <a:pPr marL="354965" indent="-342900">
              <a:spcBef>
                <a:spcPts val="1440"/>
              </a:spcBef>
              <a:buSzPct val="96000"/>
              <a:buFont typeface="Arial" panose="020B0604020202020204" pitchFamily="34" charset="0"/>
              <a:buChar char="•"/>
              <a:tabLst>
                <a:tab pos="120650" algn="l"/>
              </a:tabLst>
            </a:pPr>
            <a:r>
              <a:rPr sz="2800" spc="-185" dirty="0">
                <a:latin typeface="Arimo"/>
                <a:cs typeface="Arimo"/>
                <a:sym typeface="+mn-ea"/>
              </a:rPr>
              <a:t>Research </a:t>
            </a:r>
            <a:r>
              <a:rPr sz="2800" spc="-10" dirty="0">
                <a:latin typeface="Arimo"/>
                <a:cs typeface="Arimo"/>
                <a:sym typeface="+mn-ea"/>
              </a:rPr>
              <a:t>r</a:t>
            </a:r>
            <a:r>
              <a:rPr sz="2800" spc="-50" dirty="0">
                <a:latin typeface="Arimo"/>
                <a:cs typeface="Arimo"/>
                <a:sym typeface="+mn-ea"/>
              </a:rPr>
              <a:t>equi</a:t>
            </a:r>
            <a:r>
              <a:rPr sz="2800" spc="-65" dirty="0">
                <a:latin typeface="Arimo"/>
                <a:cs typeface="Arimo"/>
                <a:sym typeface="+mn-ea"/>
              </a:rPr>
              <a:t>r</a:t>
            </a:r>
            <a:r>
              <a:rPr sz="2800" spc="-204" dirty="0">
                <a:latin typeface="Arimo"/>
                <a:cs typeface="Arimo"/>
                <a:sym typeface="+mn-ea"/>
              </a:rPr>
              <a:t>es</a:t>
            </a:r>
            <a:r>
              <a:rPr sz="2800" dirty="0">
                <a:latin typeface="Arimo"/>
                <a:cs typeface="Arimo"/>
                <a:sym typeface="+mn-ea"/>
              </a:rPr>
              <a:t>	</a:t>
            </a:r>
            <a:r>
              <a:rPr sz="2800" spc="-180" dirty="0">
                <a:latin typeface="Arimo"/>
                <a:cs typeface="Arimo"/>
                <a:sym typeface="+mn-ea"/>
              </a:rPr>
              <a:t>e</a:t>
            </a:r>
            <a:r>
              <a:rPr sz="2800" spc="-130" dirty="0">
                <a:latin typeface="Arimo"/>
                <a:cs typeface="Arimo"/>
                <a:sym typeface="+mn-ea"/>
              </a:rPr>
              <a:t>xp</a:t>
            </a:r>
            <a:r>
              <a:rPr sz="2800" spc="-125" dirty="0">
                <a:latin typeface="Arimo"/>
                <a:cs typeface="Arimo"/>
                <a:sym typeface="+mn-ea"/>
              </a:rPr>
              <a:t>e</a:t>
            </a:r>
            <a:r>
              <a:rPr sz="2800" spc="-45" dirty="0">
                <a:latin typeface="Arimo"/>
                <a:cs typeface="Arimo"/>
                <a:sym typeface="+mn-ea"/>
              </a:rPr>
              <a:t>rtise </a:t>
            </a:r>
            <a:r>
              <a:rPr sz="2800" spc="15" dirty="0">
                <a:latin typeface="Arimo"/>
                <a:cs typeface="Arimo"/>
                <a:sym typeface="+mn-ea"/>
              </a:rPr>
              <a:t>i</a:t>
            </a:r>
            <a:r>
              <a:rPr sz="2800" spc="-75" dirty="0">
                <a:latin typeface="Arimo"/>
                <a:cs typeface="Arimo"/>
                <a:sym typeface="+mn-ea"/>
              </a:rPr>
              <a:t>.</a:t>
            </a:r>
            <a:r>
              <a:rPr sz="2800" spc="-140" dirty="0">
                <a:latin typeface="Arimo"/>
                <a:cs typeface="Arimo"/>
                <a:sym typeface="+mn-ea"/>
              </a:rPr>
              <a:t>e</a:t>
            </a:r>
            <a:r>
              <a:rPr sz="2800" spc="-85" dirty="0">
                <a:latin typeface="Arimo"/>
                <a:cs typeface="Arimo"/>
                <a:sym typeface="+mn-ea"/>
              </a:rPr>
              <a:t>.</a:t>
            </a:r>
            <a:r>
              <a:rPr sz="2800" spc="-70" dirty="0">
                <a:latin typeface="Arimo"/>
                <a:cs typeface="Arimo"/>
                <a:sym typeface="+mn-ea"/>
              </a:rPr>
              <a:t>,</a:t>
            </a:r>
          </a:p>
          <a:p>
            <a:pPr marL="812165" lvl="1" indent="-342900">
              <a:spcBef>
                <a:spcPts val="1440"/>
              </a:spcBef>
              <a:buSzPct val="96000"/>
              <a:buFont typeface="Arial" panose="020B0604020202020204" pitchFamily="34" charset="0"/>
              <a:buChar char="•"/>
              <a:tabLst>
                <a:tab pos="120650" algn="l"/>
              </a:tabLst>
            </a:pPr>
            <a:r>
              <a:rPr sz="2800" dirty="0">
                <a:latin typeface="Arimo"/>
                <a:cs typeface="Arimo"/>
                <a:sym typeface="+mn-ea"/>
              </a:rPr>
              <a:t>	</a:t>
            </a:r>
            <a:r>
              <a:rPr sz="2800" spc="-75" dirty="0">
                <a:latin typeface="Arimo"/>
                <a:cs typeface="Arimo"/>
                <a:sym typeface="+mn-ea"/>
              </a:rPr>
              <a:t>skil</a:t>
            </a:r>
            <a:r>
              <a:rPr sz="2800" spc="-45" dirty="0">
                <a:latin typeface="Arimo"/>
                <a:cs typeface="Arimo"/>
                <a:sym typeface="+mn-ea"/>
              </a:rPr>
              <a:t>l </a:t>
            </a:r>
            <a:r>
              <a:rPr sz="2800" spc="-114" dirty="0">
                <a:latin typeface="Arimo"/>
                <a:cs typeface="Arimo"/>
                <a:sym typeface="+mn-ea"/>
              </a:rPr>
              <a:t>n</a:t>
            </a:r>
            <a:r>
              <a:rPr sz="2800" spc="-120" dirty="0">
                <a:latin typeface="Arimo"/>
                <a:cs typeface="Arimo"/>
                <a:sym typeface="+mn-ea"/>
              </a:rPr>
              <a:t>e</a:t>
            </a:r>
            <a:r>
              <a:rPr sz="2800" spc="-200" dirty="0">
                <a:latin typeface="Arimo"/>
                <a:cs typeface="Arimo"/>
                <a:sym typeface="+mn-ea"/>
              </a:rPr>
              <a:t>c</a:t>
            </a:r>
            <a:r>
              <a:rPr sz="2800" spc="-180" dirty="0">
                <a:latin typeface="Arimo"/>
                <a:cs typeface="Arimo"/>
                <a:sym typeface="+mn-ea"/>
              </a:rPr>
              <a:t>essa</a:t>
            </a:r>
            <a:r>
              <a:rPr sz="2800" spc="-100" dirty="0">
                <a:latin typeface="Arimo"/>
                <a:cs typeface="Arimo"/>
                <a:sym typeface="+mn-ea"/>
              </a:rPr>
              <a:t>r</a:t>
            </a:r>
            <a:r>
              <a:rPr sz="2800" spc="-114" dirty="0">
                <a:latin typeface="Arimo"/>
                <a:cs typeface="Arimo"/>
                <a:sym typeface="+mn-ea"/>
              </a:rPr>
              <a:t>y </a:t>
            </a:r>
            <a:r>
              <a:rPr sz="2800" spc="-5" dirty="0">
                <a:latin typeface="Arimo"/>
                <a:cs typeface="Arimo"/>
                <a:sym typeface="+mn-ea"/>
              </a:rPr>
              <a:t>t</a:t>
            </a:r>
            <a:r>
              <a:rPr sz="2800" spc="45" dirty="0">
                <a:latin typeface="Arimo"/>
                <a:cs typeface="Arimo"/>
                <a:sym typeface="+mn-ea"/>
              </a:rPr>
              <a:t>o </a:t>
            </a:r>
            <a:r>
              <a:rPr sz="2800" spc="-210" dirty="0">
                <a:latin typeface="Arimo"/>
                <a:cs typeface="Arimo"/>
                <a:sym typeface="+mn-ea"/>
              </a:rPr>
              <a:t>c</a:t>
            </a:r>
            <a:r>
              <a:rPr sz="2800" spc="-55" dirty="0">
                <a:latin typeface="Arimo"/>
                <a:cs typeface="Arimo"/>
                <a:sym typeface="+mn-ea"/>
              </a:rPr>
              <a:t>arr</a:t>
            </a:r>
            <a:r>
              <a:rPr sz="2800" spc="-80" dirty="0">
                <a:latin typeface="Arimo"/>
                <a:cs typeface="Arimo"/>
                <a:sym typeface="+mn-ea"/>
              </a:rPr>
              <a:t>y</a:t>
            </a:r>
            <a:r>
              <a:rPr sz="2800" spc="-10" dirty="0">
                <a:latin typeface="Arimo"/>
                <a:cs typeface="Arimo"/>
                <a:sym typeface="+mn-ea"/>
              </a:rPr>
              <a:t>out </a:t>
            </a:r>
            <a:r>
              <a:rPr sz="2800" spc="-60" dirty="0">
                <a:latin typeface="Arimo"/>
                <a:cs typeface="Arimo"/>
                <a:sym typeface="+mn-ea"/>
              </a:rPr>
              <a:t>activities </a:t>
            </a:r>
            <a:r>
              <a:rPr sz="2800" spc="-110" dirty="0">
                <a:latin typeface="Arimo"/>
                <a:cs typeface="Arimo"/>
                <a:sym typeface="+mn-ea"/>
              </a:rPr>
              <a:t>are </a:t>
            </a:r>
            <a:r>
              <a:rPr sz="2800" spc="-105" dirty="0">
                <a:latin typeface="Arimo"/>
                <a:cs typeface="Arimo"/>
                <a:sym typeface="+mn-ea"/>
              </a:rPr>
              <a:t>characterized   </a:t>
            </a:r>
            <a:r>
              <a:rPr lang="en-US" sz="2800" spc="-105" dirty="0">
                <a:latin typeface="Arimo"/>
                <a:cs typeface="Arimo"/>
                <a:sym typeface="+mn-ea"/>
              </a:rPr>
              <a:t>	</a:t>
            </a:r>
            <a:r>
              <a:rPr sz="2800" spc="-105" dirty="0">
                <a:latin typeface="Arimo"/>
                <a:cs typeface="Arimo"/>
                <a:sym typeface="+mn-ea"/>
              </a:rPr>
              <a:t>by </a:t>
            </a:r>
            <a:r>
              <a:rPr sz="2800" spc="-75" dirty="0">
                <a:latin typeface="Arimo"/>
                <a:cs typeface="Arimo"/>
                <a:sym typeface="+mn-ea"/>
              </a:rPr>
              <a:t>carefully </a:t>
            </a:r>
            <a:r>
              <a:rPr sz="2800" spc="-125" dirty="0">
                <a:latin typeface="Arimo"/>
                <a:cs typeface="Arimo"/>
                <a:sym typeface="+mn-ea"/>
              </a:rPr>
              <a:t>designed </a:t>
            </a:r>
            <a:r>
              <a:rPr sz="2800" spc="-20" dirty="0">
                <a:latin typeface="Arimo"/>
                <a:cs typeface="Arimo"/>
                <a:sym typeface="+mn-ea"/>
              </a:rPr>
              <a:t>i</a:t>
            </a:r>
            <a:r>
              <a:rPr sz="2800" spc="-80" dirty="0">
                <a:latin typeface="Arimo"/>
                <a:cs typeface="Arimo"/>
                <a:sym typeface="+mn-ea"/>
              </a:rPr>
              <a:t>n</a:t>
            </a:r>
            <a:r>
              <a:rPr sz="2800" spc="-150" dirty="0">
                <a:latin typeface="Arimo"/>
                <a:cs typeface="Arimo"/>
                <a:sym typeface="+mn-ea"/>
              </a:rPr>
              <a:t>v</a:t>
            </a:r>
            <a:r>
              <a:rPr sz="2800" spc="-215" dirty="0">
                <a:latin typeface="Arimo"/>
                <a:cs typeface="Arimo"/>
                <a:sym typeface="+mn-ea"/>
              </a:rPr>
              <a:t>e</a:t>
            </a:r>
            <a:r>
              <a:rPr sz="2800" spc="-220" dirty="0">
                <a:latin typeface="Arimo"/>
                <a:cs typeface="Arimo"/>
                <a:sym typeface="+mn-ea"/>
              </a:rPr>
              <a:t>s</a:t>
            </a:r>
            <a:r>
              <a:rPr sz="2800" spc="-15" dirty="0">
                <a:latin typeface="Arimo"/>
                <a:cs typeface="Arimo"/>
                <a:sym typeface="+mn-ea"/>
              </a:rPr>
              <a:t>ti</a:t>
            </a:r>
            <a:r>
              <a:rPr sz="2800" spc="-85" dirty="0">
                <a:latin typeface="Arimo"/>
                <a:cs typeface="Arimo"/>
                <a:sym typeface="+mn-ea"/>
              </a:rPr>
              <a:t>g</a:t>
            </a:r>
            <a:r>
              <a:rPr sz="2800" spc="-215" dirty="0">
                <a:latin typeface="Arimo"/>
                <a:cs typeface="Arimo"/>
                <a:sym typeface="+mn-ea"/>
              </a:rPr>
              <a:t>a</a:t>
            </a:r>
            <a:r>
              <a:rPr sz="2800" spc="-15" dirty="0">
                <a:latin typeface="Arimo"/>
                <a:cs typeface="Arimo"/>
                <a:sym typeface="+mn-ea"/>
              </a:rPr>
              <a:t>tion</a:t>
            </a:r>
            <a:r>
              <a:rPr lang="en-US" sz="2800" spc="-15" dirty="0">
                <a:latin typeface="Arimo"/>
                <a:cs typeface="Arimo"/>
                <a:sym typeface="+mn-ea"/>
              </a:rPr>
              <a:t>.</a:t>
            </a:r>
            <a:endParaRPr sz="2800" dirty="0">
              <a:latin typeface="Arimo"/>
              <a:cs typeface="Arimo"/>
            </a:endParaRPr>
          </a:p>
          <a:p>
            <a:pPr marL="120015" indent="-107950">
              <a:spcBef>
                <a:spcPts val="1440"/>
              </a:spcBef>
              <a:buSzPct val="96000"/>
              <a:buFont typeface="Arial" panose="020B0604020202020204"/>
              <a:buChar char="•"/>
              <a:tabLst>
                <a:tab pos="120650" algn="l"/>
              </a:tabLst>
            </a:pPr>
            <a:endParaRPr sz="2800" dirty="0">
              <a:latin typeface="Arimo"/>
              <a:cs typeface="Arimo"/>
            </a:endParaRPr>
          </a:p>
          <a:p>
            <a:pPr marL="12700" marR="5080">
              <a:lnSpc>
                <a:spcPct val="150000"/>
              </a:lnSpc>
              <a:buSzPct val="96000"/>
              <a:buFont typeface="Arial" panose="020B0604020202020204"/>
              <a:buChar char="•"/>
              <a:tabLst>
                <a:tab pos="120650" algn="l"/>
              </a:tabLst>
            </a:pPr>
            <a:endParaRPr sz="2800" dirty="0">
              <a:latin typeface="Arimo"/>
              <a:cs typeface="Arimo"/>
            </a:endParaRPr>
          </a:p>
        </p:txBody>
      </p:sp>
      <p:sp>
        <p:nvSpPr>
          <p:cNvPr id="9" name="object 9"/>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6</a:t>
            </a:fld>
            <a:endParaRPr sz="1000">
              <a:latin typeface="Arial" panose="020B0604020202020204"/>
              <a:cs typeface="Arial" panose="020B0604020202020204"/>
            </a:endParaRPr>
          </a:p>
        </p:txBody>
      </p:sp>
      <p:sp>
        <p:nvSpPr>
          <p:cNvPr id="3" name="Slide Number Placeholder 2"/>
          <p:cNvSpPr>
            <a:spLocks noGrp="1"/>
          </p:cNvSpPr>
          <p:nvPr>
            <p:ph type="sldNum" sz="quarter" idx="12"/>
          </p:nvPr>
        </p:nvSpPr>
        <p:spPr/>
        <p:txBody>
          <a:bodyPr/>
          <a:lstStyle/>
          <a:p>
            <a:pPr marL="38100"/>
            <a:fld id="{81D60167-4931-47E6-BA6A-407CBD079E47}" type="slidenum">
              <a:rPr spc="-5" dirty="0"/>
              <a:pPr marL="38100"/>
              <a:t>6</a:t>
            </a:fld>
            <a:endParaRPr spc="-5" dirty="0"/>
          </a:p>
        </p:txBody>
      </p:sp>
      <p:sp>
        <p:nvSpPr>
          <p:cNvPr id="5" name="Footer Placeholder 4"/>
          <p:cNvSpPr>
            <a:spLocks noGrp="1"/>
          </p:cNvSpPr>
          <p:nvPr>
            <p:ph type="ftr" sz="quarter" idx="11"/>
          </p:nvPr>
        </p:nvSpPr>
        <p:spPr/>
        <p:txBody>
          <a:bodyPr/>
          <a:lstStyle/>
          <a:p>
            <a:r>
              <a:rPr dirty="0">
                <a:solidFill>
                  <a:schemeClr val="bg1"/>
                </a:solidFill>
              </a:rPr>
              <a:t>SCSE (Galgotias University)</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1300" y="127635"/>
            <a:ext cx="9118426" cy="856004"/>
          </a:xfrm>
          <a:prstGeom prst="rect">
            <a:avLst/>
          </a:prstGeom>
        </p:spPr>
        <p:txBody>
          <a:bodyPr spcFirstLastPara="1" vert="horz" wrap="square" lIns="0" tIns="12065" rIns="0" bIns="0" rtlCol="0" anchor="t" anchorCtr="0">
            <a:spAutoFit/>
          </a:bodyPr>
          <a:lstStyle/>
          <a:p>
            <a:pPr marL="12700" algn="just">
              <a:lnSpc>
                <a:spcPct val="150000"/>
              </a:lnSpc>
              <a:spcBef>
                <a:spcPts val="100"/>
              </a:spcBef>
              <a:buClr>
                <a:srgbClr val="6D9FAF"/>
              </a:buClr>
              <a:buSzPct val="79000"/>
              <a:tabLst>
                <a:tab pos="354965" algn="l"/>
                <a:tab pos="355600" algn="l"/>
              </a:tabLst>
            </a:pPr>
            <a:r>
              <a:rPr lang="en-US" sz="3600" dirty="0">
                <a:solidFill>
                  <a:schemeClr val="bg1"/>
                </a:solidFill>
                <a:latin typeface="Arial" panose="020B0604020202020204" pitchFamily="34" charset="0"/>
                <a:cs typeface="Arial" panose="020B0604020202020204" pitchFamily="34" charset="0"/>
              </a:rPr>
              <a:t>Data Collection – Source / methods</a:t>
            </a:r>
          </a:p>
        </p:txBody>
      </p:sp>
      <p:sp>
        <p:nvSpPr>
          <p:cNvPr id="3" name="object 3"/>
          <p:cNvSpPr txBox="1"/>
          <p:nvPr/>
        </p:nvSpPr>
        <p:spPr>
          <a:xfrm>
            <a:off x="506700" y="1315664"/>
            <a:ext cx="11170950" cy="3713261"/>
          </a:xfrm>
          <a:prstGeom prst="rect">
            <a:avLst/>
          </a:prstGeom>
        </p:spPr>
        <p:txBody>
          <a:bodyPr vert="horz" wrap="square" lIns="0" tIns="12700" rIns="0" bIns="0" rtlCol="0">
            <a:spAutoFit/>
          </a:bodyPr>
          <a:lstStyle/>
          <a:p>
            <a:pPr marL="12700" algn="just">
              <a:lnSpc>
                <a:spcPct val="150000"/>
              </a:lnSpc>
              <a:spcBef>
                <a:spcPts val="100"/>
              </a:spcBef>
              <a:buClr>
                <a:srgbClr val="6D9FAF"/>
              </a:buClr>
              <a:buSzPct val="79000"/>
              <a:tabLst>
                <a:tab pos="354965" algn="l"/>
                <a:tab pos="355600" algn="l"/>
              </a:tabLst>
            </a:pPr>
            <a:r>
              <a:rPr lang="en-US" sz="2000" dirty="0">
                <a:solidFill>
                  <a:srgbClr val="FF0000"/>
                </a:solidFill>
                <a:latin typeface="Arial" panose="020B0604020202020204" pitchFamily="34" charset="0"/>
                <a:cs typeface="Arial" panose="020B0604020202020204" pitchFamily="34" charset="0"/>
              </a:rPr>
              <a:t>5) CASE STUDY METHOD: </a:t>
            </a:r>
            <a:r>
              <a:rPr lang="en-US" sz="2000" dirty="0">
                <a:latin typeface="Arial" panose="020B0604020202020204" pitchFamily="34" charset="0"/>
                <a:cs typeface="Arial" panose="020B0604020202020204" pitchFamily="34" charset="0"/>
              </a:rPr>
              <a:t>It is an appropriate tool of data collection in studying a individual a family a institution or group behavior in detail. It is essentially an intensive investigation of the particular unit under consideration. </a:t>
            </a:r>
          </a:p>
          <a:p>
            <a:pPr marL="12700" algn="just">
              <a:lnSpc>
                <a:spcPct val="150000"/>
              </a:lnSpc>
              <a:spcBef>
                <a:spcPts val="100"/>
              </a:spcBef>
              <a:buClr>
                <a:srgbClr val="6D9FAF"/>
              </a:buClr>
              <a:buSzPct val="79000"/>
              <a:tabLst>
                <a:tab pos="354965" algn="l"/>
                <a:tab pos="355600" algn="l"/>
              </a:tabLst>
            </a:pPr>
            <a:endParaRPr lang="en-US" sz="2000" dirty="0">
              <a:latin typeface="Arial" panose="020B0604020202020204" pitchFamily="34" charset="0"/>
              <a:cs typeface="Arial" panose="020B0604020202020204" pitchFamily="34" charset="0"/>
            </a:endParaRPr>
          </a:p>
          <a:p>
            <a:pPr marL="12700"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Its important characteristics are as follows:</a:t>
            </a:r>
          </a:p>
          <a:p>
            <a:pPr marL="12700"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a) The researcher can take one single social unit or more of such units for his study purpose.</a:t>
            </a:r>
          </a:p>
          <a:p>
            <a:pPr marL="12700"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b) The selected unit is studied intensively i.e. it is studied in minute details.</a:t>
            </a:r>
          </a:p>
          <a:p>
            <a:pPr marL="12700"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c) The behavior pattern of the concerning unit is studied.</a:t>
            </a: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60</a:t>
            </a:fld>
            <a:endParaRPr sz="1000">
              <a:latin typeface="Arial" panose="020B0604020202020204"/>
              <a:cs typeface="Arial" panose="020B0604020202020204"/>
            </a:endParaRPr>
          </a:p>
        </p:txBody>
      </p:sp>
      <p:sp>
        <p:nvSpPr>
          <p:cNvPr id="4" name="Slide Number Placeholder 3"/>
          <p:cNvSpPr>
            <a:spLocks noGrp="1"/>
          </p:cNvSpPr>
          <p:nvPr>
            <p:ph type="sldNum" sz="quarter" idx="12"/>
          </p:nvPr>
        </p:nvSpPr>
        <p:spPr/>
        <p:txBody>
          <a:bodyPr/>
          <a:lstStyle/>
          <a:p>
            <a:pPr marL="38100"/>
            <a:fld id="{81D60167-4931-47E6-BA6A-407CBD079E47}" type="slidenum">
              <a:rPr spc="-5" dirty="0"/>
              <a:pPr marL="38100"/>
              <a:t>60</a:t>
            </a:fld>
            <a:endParaRPr spc="-5" dirty="0"/>
          </a:p>
        </p:txBody>
      </p:sp>
      <p:sp>
        <p:nvSpPr>
          <p:cNvPr id="6" name="Footer Placeholder 5"/>
          <p:cNvSpPr>
            <a:spLocks noGrp="1"/>
          </p:cNvSpPr>
          <p:nvPr>
            <p:ph type="ftr" sz="quarter" idx="11"/>
          </p:nvPr>
        </p:nvSpPr>
        <p:spPr>
          <a:xfrm>
            <a:off x="2641600" y="6539865"/>
            <a:ext cx="7518400" cy="381000"/>
          </a:xfrm>
        </p:spPr>
        <p:txBody>
          <a:bodyPr/>
          <a:lstStyle/>
          <a:p>
            <a:r>
              <a:rPr dirty="0">
                <a:solidFill>
                  <a:schemeClr val="bg1"/>
                </a:solidFill>
              </a:rPr>
              <a:t>SCSE (Galgotias University)</a:t>
            </a:r>
          </a:p>
        </p:txBody>
      </p:sp>
    </p:spTree>
    <p:extLst>
      <p:ext uri="{BB962C8B-B14F-4D97-AF65-F5344CB8AC3E}">
        <p14:creationId xmlns:p14="http://schemas.microsoft.com/office/powerpoint/2010/main" val="31211898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1300" y="127635"/>
            <a:ext cx="9118426" cy="856004"/>
          </a:xfrm>
          <a:prstGeom prst="rect">
            <a:avLst/>
          </a:prstGeom>
        </p:spPr>
        <p:txBody>
          <a:bodyPr spcFirstLastPara="1" vert="horz" wrap="square" lIns="0" tIns="12065" rIns="0" bIns="0" rtlCol="0" anchor="t" anchorCtr="0">
            <a:spAutoFit/>
          </a:bodyPr>
          <a:lstStyle/>
          <a:p>
            <a:pPr marL="12700" algn="just">
              <a:lnSpc>
                <a:spcPct val="150000"/>
              </a:lnSpc>
              <a:spcBef>
                <a:spcPts val="100"/>
              </a:spcBef>
              <a:buClr>
                <a:srgbClr val="6D9FAF"/>
              </a:buClr>
              <a:buSzPct val="79000"/>
              <a:tabLst>
                <a:tab pos="354965" algn="l"/>
                <a:tab pos="355600" algn="l"/>
              </a:tabLst>
            </a:pPr>
            <a:r>
              <a:rPr lang="en-US" sz="3600" dirty="0">
                <a:solidFill>
                  <a:schemeClr val="bg1"/>
                </a:solidFill>
                <a:latin typeface="Arial" panose="020B0604020202020204" pitchFamily="34" charset="0"/>
                <a:cs typeface="Arial" panose="020B0604020202020204" pitchFamily="34" charset="0"/>
              </a:rPr>
              <a:t>Data Collection – Source / methods</a:t>
            </a:r>
          </a:p>
        </p:txBody>
      </p:sp>
      <p:sp>
        <p:nvSpPr>
          <p:cNvPr id="3" name="object 3"/>
          <p:cNvSpPr txBox="1"/>
          <p:nvPr/>
        </p:nvSpPr>
        <p:spPr>
          <a:xfrm>
            <a:off x="506700" y="1315664"/>
            <a:ext cx="11170950" cy="4636590"/>
          </a:xfrm>
          <a:prstGeom prst="rect">
            <a:avLst/>
          </a:prstGeom>
        </p:spPr>
        <p:txBody>
          <a:bodyPr vert="horz" wrap="square" lIns="0" tIns="12700" rIns="0" bIns="0" rtlCol="0">
            <a:spAutoFit/>
          </a:bodyPr>
          <a:lstStyle/>
          <a:p>
            <a:pPr marL="12700" algn="just">
              <a:lnSpc>
                <a:spcPct val="150000"/>
              </a:lnSpc>
              <a:spcBef>
                <a:spcPts val="100"/>
              </a:spcBef>
              <a:buClr>
                <a:srgbClr val="6D9FAF"/>
              </a:buClr>
              <a:buSzPct val="79000"/>
              <a:tabLst>
                <a:tab pos="354965" algn="l"/>
                <a:tab pos="355600" algn="l"/>
              </a:tabLst>
            </a:pPr>
            <a:r>
              <a:rPr lang="en-US" sz="2000" dirty="0">
                <a:solidFill>
                  <a:srgbClr val="FF0000"/>
                </a:solidFill>
                <a:latin typeface="Arial" panose="020B0604020202020204" pitchFamily="34" charset="0"/>
                <a:cs typeface="Arial" panose="020B0604020202020204" pitchFamily="34" charset="0"/>
              </a:rPr>
              <a:t>METHODS/SOURCES OF SECONDARY DATA COLLECTION:-</a:t>
            </a:r>
          </a:p>
          <a:p>
            <a:pPr marL="12700"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Secondary data are available mainly in two forms- published data and unpublished data:-</a:t>
            </a:r>
          </a:p>
          <a:p>
            <a:pPr marL="12700" algn="just">
              <a:lnSpc>
                <a:spcPct val="150000"/>
              </a:lnSpc>
              <a:spcBef>
                <a:spcPts val="100"/>
              </a:spcBef>
              <a:buClr>
                <a:srgbClr val="6D9FAF"/>
              </a:buClr>
              <a:buSzPct val="79000"/>
              <a:tabLst>
                <a:tab pos="354965" algn="l"/>
                <a:tab pos="355600" algn="l"/>
              </a:tabLst>
            </a:pPr>
            <a:r>
              <a:rPr lang="en-US" sz="2000" dirty="0">
                <a:solidFill>
                  <a:srgbClr val="FF0000"/>
                </a:solidFill>
                <a:latin typeface="Arial" panose="020B0604020202020204" pitchFamily="34" charset="0"/>
                <a:cs typeface="Arial" panose="020B0604020202020204" pitchFamily="34" charset="0"/>
              </a:rPr>
              <a:t>PUBLISHED DATA: </a:t>
            </a:r>
            <a:r>
              <a:rPr lang="en-US" sz="2000" dirty="0">
                <a:latin typeface="Arial" panose="020B0604020202020204" pitchFamily="34" charset="0"/>
                <a:cs typeface="Arial" panose="020B0604020202020204" pitchFamily="34" charset="0"/>
              </a:rPr>
              <a:t>Published data are more often the information required by individuals and organizations is published in some form or the other in consideration of user’s need. It can used in annexure too.</a:t>
            </a:r>
          </a:p>
          <a:p>
            <a:pPr marL="12700"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For e.g. the companies publish their financial statements in the form of quarterly or half yearly or annual reports.</a:t>
            </a:r>
          </a:p>
          <a:p>
            <a:pPr marL="12700" algn="just">
              <a:lnSpc>
                <a:spcPct val="150000"/>
              </a:lnSpc>
              <a:spcBef>
                <a:spcPts val="100"/>
              </a:spcBef>
              <a:buClr>
                <a:srgbClr val="6D9FAF"/>
              </a:buClr>
              <a:buSzPct val="79000"/>
              <a:tabLst>
                <a:tab pos="354965" algn="l"/>
                <a:tab pos="355600" algn="l"/>
              </a:tabLst>
            </a:pPr>
            <a:r>
              <a:rPr lang="en-US" sz="2000" dirty="0">
                <a:solidFill>
                  <a:srgbClr val="FF0000"/>
                </a:solidFill>
                <a:latin typeface="Arial" panose="020B0604020202020204" pitchFamily="34" charset="0"/>
                <a:cs typeface="Arial" panose="020B0604020202020204" pitchFamily="34" charset="0"/>
              </a:rPr>
              <a:t>UNPUBLISHED DATA: - </a:t>
            </a:r>
            <a:r>
              <a:rPr lang="en-US" sz="2000" dirty="0">
                <a:latin typeface="Arial" panose="020B0604020202020204" pitchFamily="34" charset="0"/>
                <a:cs typeface="Arial" panose="020B0604020202020204" pitchFamily="34" charset="0"/>
              </a:rPr>
              <a:t>Unpublished data are that secondary information which is available from records which are not published due to privacy or variety of reasons.</a:t>
            </a:r>
          </a:p>
          <a:p>
            <a:pPr marL="12700"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For e.g. works of scholars, research workers, trade associations etc.</a:t>
            </a: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61</a:t>
            </a:fld>
            <a:endParaRPr sz="1000">
              <a:latin typeface="Arial" panose="020B0604020202020204"/>
              <a:cs typeface="Arial" panose="020B0604020202020204"/>
            </a:endParaRPr>
          </a:p>
        </p:txBody>
      </p:sp>
      <p:sp>
        <p:nvSpPr>
          <p:cNvPr id="4" name="Slide Number Placeholder 3"/>
          <p:cNvSpPr>
            <a:spLocks noGrp="1"/>
          </p:cNvSpPr>
          <p:nvPr>
            <p:ph type="sldNum" sz="quarter" idx="12"/>
          </p:nvPr>
        </p:nvSpPr>
        <p:spPr/>
        <p:txBody>
          <a:bodyPr/>
          <a:lstStyle/>
          <a:p>
            <a:pPr marL="38100"/>
            <a:fld id="{81D60167-4931-47E6-BA6A-407CBD079E47}" type="slidenum">
              <a:rPr spc="-5" dirty="0"/>
              <a:pPr marL="38100"/>
              <a:t>61</a:t>
            </a:fld>
            <a:endParaRPr spc="-5" dirty="0"/>
          </a:p>
        </p:txBody>
      </p:sp>
      <p:sp>
        <p:nvSpPr>
          <p:cNvPr id="6" name="Footer Placeholder 5"/>
          <p:cNvSpPr>
            <a:spLocks noGrp="1"/>
          </p:cNvSpPr>
          <p:nvPr>
            <p:ph type="ftr" sz="quarter" idx="11"/>
          </p:nvPr>
        </p:nvSpPr>
        <p:spPr>
          <a:xfrm>
            <a:off x="2641600" y="6539865"/>
            <a:ext cx="7518400" cy="381000"/>
          </a:xfrm>
        </p:spPr>
        <p:txBody>
          <a:bodyPr/>
          <a:lstStyle/>
          <a:p>
            <a:r>
              <a:rPr dirty="0">
                <a:solidFill>
                  <a:schemeClr val="bg1"/>
                </a:solidFill>
              </a:rPr>
              <a:t>SCSE (Galgotias University)</a:t>
            </a:r>
          </a:p>
        </p:txBody>
      </p:sp>
    </p:spTree>
    <p:extLst>
      <p:ext uri="{BB962C8B-B14F-4D97-AF65-F5344CB8AC3E}">
        <p14:creationId xmlns:p14="http://schemas.microsoft.com/office/powerpoint/2010/main" val="18367052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1300" y="127635"/>
            <a:ext cx="9118426" cy="856004"/>
          </a:xfrm>
          <a:prstGeom prst="rect">
            <a:avLst/>
          </a:prstGeom>
        </p:spPr>
        <p:txBody>
          <a:bodyPr spcFirstLastPara="1" vert="horz" wrap="square" lIns="0" tIns="12065" rIns="0" bIns="0" rtlCol="0" anchor="t" anchorCtr="0">
            <a:spAutoFit/>
          </a:bodyPr>
          <a:lstStyle/>
          <a:p>
            <a:pPr marL="12700" algn="just">
              <a:lnSpc>
                <a:spcPct val="150000"/>
              </a:lnSpc>
              <a:spcBef>
                <a:spcPts val="100"/>
              </a:spcBef>
              <a:buClr>
                <a:srgbClr val="6D9FAF"/>
              </a:buClr>
              <a:buSzPct val="79000"/>
              <a:tabLst>
                <a:tab pos="354965" algn="l"/>
                <a:tab pos="355600" algn="l"/>
              </a:tabLst>
            </a:pPr>
            <a:r>
              <a:rPr lang="en-US" sz="3600" dirty="0">
                <a:solidFill>
                  <a:schemeClr val="bg1"/>
                </a:solidFill>
                <a:latin typeface="Arial" panose="020B0604020202020204" pitchFamily="34" charset="0"/>
                <a:cs typeface="Arial" panose="020B0604020202020204" pitchFamily="34" charset="0"/>
              </a:rPr>
              <a:t>Data Collection – Source / methods</a:t>
            </a:r>
          </a:p>
        </p:txBody>
      </p:sp>
      <p:sp>
        <p:nvSpPr>
          <p:cNvPr id="3" name="object 3"/>
          <p:cNvSpPr txBox="1"/>
          <p:nvPr/>
        </p:nvSpPr>
        <p:spPr>
          <a:xfrm>
            <a:off x="506700" y="1315664"/>
            <a:ext cx="11170950" cy="4187749"/>
          </a:xfrm>
          <a:prstGeom prst="rect">
            <a:avLst/>
          </a:prstGeom>
        </p:spPr>
        <p:txBody>
          <a:bodyPr vert="horz" wrap="square" lIns="0" tIns="12700" rIns="0" bIns="0" rtlCol="0">
            <a:spAutoFit/>
          </a:bodyPr>
          <a:lstStyle/>
          <a:p>
            <a:pPr marL="12700" algn="just">
              <a:lnSpc>
                <a:spcPct val="150000"/>
              </a:lnSpc>
              <a:spcBef>
                <a:spcPts val="100"/>
              </a:spcBef>
              <a:buClr>
                <a:srgbClr val="6D9FAF"/>
              </a:buClr>
              <a:buSzPct val="79000"/>
              <a:tabLst>
                <a:tab pos="354965" algn="l"/>
                <a:tab pos="355600" algn="l"/>
              </a:tabLst>
            </a:pPr>
            <a:r>
              <a:rPr lang="en-US" sz="2000" dirty="0">
                <a:solidFill>
                  <a:srgbClr val="FF0000"/>
                </a:solidFill>
                <a:latin typeface="Arial" panose="020B0604020202020204" pitchFamily="34" charset="0"/>
                <a:cs typeface="Arial" panose="020B0604020202020204" pitchFamily="34" charset="0"/>
              </a:rPr>
              <a:t>Secondary Source can be divided in to two forms:</a:t>
            </a:r>
          </a:p>
          <a:p>
            <a:pPr marL="12700"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1)-PERSONAL/PRIVATE RECORDS OR DOCUMENTS- </a:t>
            </a:r>
          </a:p>
          <a:p>
            <a:pPr marL="12700"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This documents denotes individual‘s feelings, opinions and an idea about different socio-cultural changes, social incidents and structural changes. These records can be in both published and unpublished form.</a:t>
            </a:r>
          </a:p>
          <a:p>
            <a:pPr marL="12700"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A)-Letters,</a:t>
            </a:r>
          </a:p>
          <a:p>
            <a:pPr marL="12700"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B)-Personal diaries,</a:t>
            </a:r>
          </a:p>
          <a:p>
            <a:pPr marL="12700"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C)-Autobiography and memories.</a:t>
            </a:r>
          </a:p>
          <a:p>
            <a:pPr marL="12700"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D)-Enquiries or investigation of private nature for use of their members only.</a:t>
            </a: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62</a:t>
            </a:fld>
            <a:endParaRPr sz="1000">
              <a:latin typeface="Arial" panose="020B0604020202020204"/>
              <a:cs typeface="Arial" panose="020B0604020202020204"/>
            </a:endParaRPr>
          </a:p>
        </p:txBody>
      </p:sp>
      <p:sp>
        <p:nvSpPr>
          <p:cNvPr id="4" name="Slide Number Placeholder 3"/>
          <p:cNvSpPr>
            <a:spLocks noGrp="1"/>
          </p:cNvSpPr>
          <p:nvPr>
            <p:ph type="sldNum" sz="quarter" idx="12"/>
          </p:nvPr>
        </p:nvSpPr>
        <p:spPr/>
        <p:txBody>
          <a:bodyPr/>
          <a:lstStyle/>
          <a:p>
            <a:pPr marL="38100"/>
            <a:fld id="{81D60167-4931-47E6-BA6A-407CBD079E47}" type="slidenum">
              <a:rPr spc="-5" dirty="0"/>
              <a:pPr marL="38100"/>
              <a:t>62</a:t>
            </a:fld>
            <a:endParaRPr spc="-5" dirty="0"/>
          </a:p>
        </p:txBody>
      </p:sp>
      <p:sp>
        <p:nvSpPr>
          <p:cNvPr id="6" name="Footer Placeholder 5"/>
          <p:cNvSpPr>
            <a:spLocks noGrp="1"/>
          </p:cNvSpPr>
          <p:nvPr>
            <p:ph type="ftr" sz="quarter" idx="11"/>
          </p:nvPr>
        </p:nvSpPr>
        <p:spPr>
          <a:xfrm>
            <a:off x="2641600" y="6539865"/>
            <a:ext cx="7518400" cy="381000"/>
          </a:xfrm>
        </p:spPr>
        <p:txBody>
          <a:bodyPr/>
          <a:lstStyle/>
          <a:p>
            <a:r>
              <a:rPr dirty="0">
                <a:solidFill>
                  <a:schemeClr val="bg1"/>
                </a:solidFill>
              </a:rPr>
              <a:t>SCSE (Galgotias University)</a:t>
            </a:r>
          </a:p>
        </p:txBody>
      </p:sp>
    </p:spTree>
    <p:extLst>
      <p:ext uri="{BB962C8B-B14F-4D97-AF65-F5344CB8AC3E}">
        <p14:creationId xmlns:p14="http://schemas.microsoft.com/office/powerpoint/2010/main" val="36484896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1300" y="127635"/>
            <a:ext cx="9118426" cy="856004"/>
          </a:xfrm>
          <a:prstGeom prst="rect">
            <a:avLst/>
          </a:prstGeom>
        </p:spPr>
        <p:txBody>
          <a:bodyPr spcFirstLastPara="1" vert="horz" wrap="square" lIns="0" tIns="12065" rIns="0" bIns="0" rtlCol="0" anchor="t" anchorCtr="0">
            <a:spAutoFit/>
          </a:bodyPr>
          <a:lstStyle/>
          <a:p>
            <a:pPr marL="12700" algn="just">
              <a:lnSpc>
                <a:spcPct val="150000"/>
              </a:lnSpc>
              <a:spcBef>
                <a:spcPts val="100"/>
              </a:spcBef>
              <a:buClr>
                <a:srgbClr val="6D9FAF"/>
              </a:buClr>
              <a:buSzPct val="79000"/>
              <a:tabLst>
                <a:tab pos="354965" algn="l"/>
                <a:tab pos="355600" algn="l"/>
              </a:tabLst>
            </a:pPr>
            <a:r>
              <a:rPr lang="en-US" sz="3600" dirty="0">
                <a:solidFill>
                  <a:schemeClr val="bg1"/>
                </a:solidFill>
                <a:latin typeface="Arial" panose="020B0604020202020204" pitchFamily="34" charset="0"/>
                <a:cs typeface="Arial" panose="020B0604020202020204" pitchFamily="34" charset="0"/>
              </a:rPr>
              <a:t>Data Collection – Source / methods</a:t>
            </a:r>
          </a:p>
        </p:txBody>
      </p:sp>
      <p:sp>
        <p:nvSpPr>
          <p:cNvPr id="3" name="object 3"/>
          <p:cNvSpPr txBox="1"/>
          <p:nvPr/>
        </p:nvSpPr>
        <p:spPr>
          <a:xfrm>
            <a:off x="510524" y="1062884"/>
            <a:ext cx="11471926" cy="5306581"/>
          </a:xfrm>
          <a:prstGeom prst="rect">
            <a:avLst/>
          </a:prstGeom>
        </p:spPr>
        <p:txBody>
          <a:bodyPr vert="horz" wrap="square" lIns="0" tIns="12700" rIns="0" bIns="0" rtlCol="0">
            <a:spAutoFit/>
          </a:bodyPr>
          <a:lstStyle/>
          <a:p>
            <a:pPr marL="12700" algn="just">
              <a:lnSpc>
                <a:spcPct val="150000"/>
              </a:lnSpc>
              <a:spcBef>
                <a:spcPts val="100"/>
              </a:spcBef>
              <a:buClr>
                <a:srgbClr val="6D9FAF"/>
              </a:buClr>
              <a:buSzPct val="79000"/>
              <a:tabLst>
                <a:tab pos="354965" algn="l"/>
                <a:tab pos="355600" algn="l"/>
              </a:tabLst>
            </a:pPr>
            <a:r>
              <a:rPr lang="en-US" sz="2000" dirty="0">
                <a:solidFill>
                  <a:srgbClr val="FF0000"/>
                </a:solidFill>
                <a:latin typeface="Arial" panose="020B0604020202020204" pitchFamily="34" charset="0"/>
                <a:cs typeface="Arial" panose="020B0604020202020204" pitchFamily="34" charset="0"/>
              </a:rPr>
              <a:t>Secondary Source can be divided in to two forms:</a:t>
            </a:r>
          </a:p>
          <a:p>
            <a:pPr marL="12700" algn="just">
              <a:lnSpc>
                <a:spcPct val="150000"/>
              </a:lnSpc>
              <a:spcBef>
                <a:spcPts val="100"/>
              </a:spcBef>
              <a:buClr>
                <a:srgbClr val="6D9FAF"/>
              </a:buClr>
              <a:buSzPct val="79000"/>
              <a:tabLst>
                <a:tab pos="354965" algn="l"/>
                <a:tab pos="355600" algn="l"/>
              </a:tabLst>
            </a:pPr>
            <a:r>
              <a:rPr lang="en-US" dirty="0">
                <a:solidFill>
                  <a:srgbClr val="FF0000"/>
                </a:solidFill>
                <a:latin typeface="Arial" panose="020B0604020202020204" pitchFamily="34" charset="0"/>
                <a:cs typeface="Arial" panose="020B0604020202020204" pitchFamily="34" charset="0"/>
              </a:rPr>
              <a:t>2)-PUBLIC DOCUMENTS OR RECORDS- </a:t>
            </a:r>
            <a:r>
              <a:rPr lang="en-US" dirty="0">
                <a:latin typeface="Arial" panose="020B0604020202020204" pitchFamily="34" charset="0"/>
                <a:cs typeface="Arial" panose="020B0604020202020204" pitchFamily="34" charset="0"/>
              </a:rPr>
              <a:t>Public documents play a vital role in secondary source of data collection.</a:t>
            </a:r>
          </a:p>
          <a:p>
            <a:pPr marL="12700" algn="just">
              <a:lnSpc>
                <a:spcPct val="150000"/>
              </a:lnSpc>
              <a:spcBef>
                <a:spcPts val="100"/>
              </a:spcBef>
              <a:buClr>
                <a:srgbClr val="6D9FAF"/>
              </a:buClr>
              <a:buSzPct val="79000"/>
              <a:tabLst>
                <a:tab pos="354965" algn="l"/>
                <a:tab pos="355600" algn="l"/>
              </a:tabLst>
            </a:pPr>
            <a:r>
              <a:rPr lang="en-US" dirty="0">
                <a:latin typeface="Arial" panose="020B0604020202020204" pitchFamily="34" charset="0"/>
                <a:cs typeface="Arial" panose="020B0604020202020204" pitchFamily="34" charset="0"/>
              </a:rPr>
              <a:t>Various types of unpublished and published data are collected by government on nongovernment agencies. These public documents/records are…..</a:t>
            </a:r>
          </a:p>
          <a:p>
            <a:pPr marL="12700" algn="just">
              <a:lnSpc>
                <a:spcPct val="150000"/>
              </a:lnSpc>
              <a:spcBef>
                <a:spcPts val="100"/>
              </a:spcBef>
              <a:buClr>
                <a:srgbClr val="6D9FAF"/>
              </a:buClr>
              <a:buSzPct val="79000"/>
              <a:tabLst>
                <a:tab pos="354965" algn="l"/>
                <a:tab pos="355600" algn="l"/>
              </a:tabLst>
            </a:pPr>
            <a:r>
              <a:rPr lang="en-US" sz="1600" dirty="0">
                <a:latin typeface="Arial" panose="020B0604020202020204" pitchFamily="34" charset="0"/>
                <a:cs typeface="Arial" panose="020B0604020202020204" pitchFamily="34" charset="0"/>
              </a:rPr>
              <a:t>A)-Publications of Central, state, local government.</a:t>
            </a:r>
          </a:p>
          <a:p>
            <a:pPr marL="12700" algn="just">
              <a:lnSpc>
                <a:spcPct val="150000"/>
              </a:lnSpc>
              <a:spcBef>
                <a:spcPts val="100"/>
              </a:spcBef>
              <a:buClr>
                <a:srgbClr val="6D9FAF"/>
              </a:buClr>
              <a:buSzPct val="79000"/>
              <a:tabLst>
                <a:tab pos="354965" algn="l"/>
                <a:tab pos="355600" algn="l"/>
              </a:tabLst>
            </a:pPr>
            <a:r>
              <a:rPr lang="en-US" sz="1600" dirty="0">
                <a:latin typeface="Arial" panose="020B0604020202020204" pitchFamily="34" charset="0"/>
                <a:cs typeface="Arial" panose="020B0604020202020204" pitchFamily="34" charset="0"/>
              </a:rPr>
              <a:t>B)-Technical and trade journals.</a:t>
            </a:r>
          </a:p>
          <a:p>
            <a:pPr marL="12700" algn="just">
              <a:lnSpc>
                <a:spcPct val="150000"/>
              </a:lnSpc>
              <a:spcBef>
                <a:spcPts val="100"/>
              </a:spcBef>
              <a:buClr>
                <a:srgbClr val="6D9FAF"/>
              </a:buClr>
              <a:buSzPct val="79000"/>
              <a:tabLst>
                <a:tab pos="354965" algn="l"/>
                <a:tab pos="355600" algn="l"/>
              </a:tabLst>
            </a:pPr>
            <a:r>
              <a:rPr lang="en-US" sz="1600" dirty="0">
                <a:latin typeface="Arial" panose="020B0604020202020204" pitchFamily="34" charset="0"/>
                <a:cs typeface="Arial" panose="020B0604020202020204" pitchFamily="34" charset="0"/>
              </a:rPr>
              <a:t>C)-Books, Magazines, Newspaper …..</a:t>
            </a:r>
          </a:p>
          <a:p>
            <a:pPr marL="12700" algn="just">
              <a:lnSpc>
                <a:spcPct val="150000"/>
              </a:lnSpc>
              <a:spcBef>
                <a:spcPts val="100"/>
              </a:spcBef>
              <a:buClr>
                <a:srgbClr val="6D9FAF"/>
              </a:buClr>
              <a:buSzPct val="79000"/>
              <a:tabLst>
                <a:tab pos="354965" algn="l"/>
                <a:tab pos="355600" algn="l"/>
              </a:tabLst>
            </a:pPr>
            <a:r>
              <a:rPr lang="en-US" sz="1600" dirty="0">
                <a:latin typeface="Arial" panose="020B0604020202020204" pitchFamily="34" charset="0"/>
                <a:cs typeface="Arial" panose="020B0604020202020204" pitchFamily="34" charset="0"/>
              </a:rPr>
              <a:t>D)-Reports &amp; publications of industry, bank, stock exchange.</a:t>
            </a:r>
          </a:p>
          <a:p>
            <a:pPr marL="12700" algn="just">
              <a:lnSpc>
                <a:spcPct val="150000"/>
              </a:lnSpc>
              <a:spcBef>
                <a:spcPts val="100"/>
              </a:spcBef>
              <a:buClr>
                <a:srgbClr val="6D9FAF"/>
              </a:buClr>
              <a:buSzPct val="79000"/>
              <a:tabLst>
                <a:tab pos="354965" algn="l"/>
                <a:tab pos="355600" algn="l"/>
              </a:tabLst>
            </a:pPr>
            <a:r>
              <a:rPr lang="en-US" sz="1600" dirty="0">
                <a:latin typeface="Arial" panose="020B0604020202020204" pitchFamily="34" charset="0"/>
                <a:cs typeface="Arial" panose="020B0604020202020204" pitchFamily="34" charset="0"/>
              </a:rPr>
              <a:t>E)-Reports by research scholars, Universities, economists.</a:t>
            </a:r>
          </a:p>
          <a:p>
            <a:pPr marL="12700" algn="just">
              <a:lnSpc>
                <a:spcPct val="150000"/>
              </a:lnSpc>
              <a:spcBef>
                <a:spcPts val="100"/>
              </a:spcBef>
              <a:buClr>
                <a:srgbClr val="6D9FAF"/>
              </a:buClr>
              <a:buSzPct val="79000"/>
              <a:tabLst>
                <a:tab pos="354965" algn="l"/>
                <a:tab pos="355600" algn="l"/>
              </a:tabLst>
            </a:pPr>
            <a:r>
              <a:rPr lang="en-US" sz="1600" dirty="0">
                <a:latin typeface="Arial" panose="020B0604020202020204" pitchFamily="34" charset="0"/>
                <a:cs typeface="Arial" panose="020B0604020202020204" pitchFamily="34" charset="0"/>
              </a:rPr>
              <a:t>F)-Association or census reports, reports of international org. (UNESCO, WHO, ILO </a:t>
            </a:r>
            <a:r>
              <a:rPr lang="en-US" sz="1600" dirty="0" err="1">
                <a:latin typeface="Arial" panose="020B0604020202020204" pitchFamily="34" charset="0"/>
                <a:cs typeface="Arial" panose="020B0604020202020204" pitchFamily="34" charset="0"/>
              </a:rPr>
              <a:t>etc</a:t>
            </a:r>
            <a:r>
              <a:rPr lang="en-US" sz="1600" dirty="0">
                <a:latin typeface="Arial" panose="020B0604020202020204" pitchFamily="34" charset="0"/>
                <a:cs typeface="Arial" panose="020B0604020202020204" pitchFamily="34" charset="0"/>
              </a:rPr>
              <a:t>).</a:t>
            </a:r>
          </a:p>
          <a:p>
            <a:pPr marL="12700" algn="just">
              <a:lnSpc>
                <a:spcPct val="150000"/>
              </a:lnSpc>
              <a:spcBef>
                <a:spcPts val="100"/>
              </a:spcBef>
              <a:buClr>
                <a:srgbClr val="6D9FAF"/>
              </a:buClr>
              <a:buSzPct val="79000"/>
              <a:tabLst>
                <a:tab pos="354965" algn="l"/>
                <a:tab pos="355600" algn="l"/>
              </a:tabLst>
            </a:pPr>
            <a:r>
              <a:rPr lang="en-US" sz="1600" dirty="0">
                <a:latin typeface="Arial" panose="020B0604020202020204" pitchFamily="34" charset="0"/>
                <a:cs typeface="Arial" panose="020B0604020202020204" pitchFamily="34" charset="0"/>
              </a:rPr>
              <a:t>G)-Official records.</a:t>
            </a:r>
          </a:p>
          <a:p>
            <a:pPr marL="12700" algn="just">
              <a:lnSpc>
                <a:spcPct val="150000"/>
              </a:lnSpc>
              <a:spcBef>
                <a:spcPts val="100"/>
              </a:spcBef>
              <a:buClr>
                <a:srgbClr val="6D9FAF"/>
              </a:buClr>
              <a:buSzPct val="79000"/>
              <a:tabLst>
                <a:tab pos="354965" algn="l"/>
                <a:tab pos="355600" algn="l"/>
              </a:tabLst>
            </a:pPr>
            <a:r>
              <a:rPr lang="en-US" sz="1600" dirty="0">
                <a:latin typeface="Arial" panose="020B0604020202020204" pitchFamily="34" charset="0"/>
                <a:cs typeface="Arial" panose="020B0604020202020204" pitchFamily="34" charset="0"/>
              </a:rPr>
              <a:t>H)-Historical records.</a:t>
            </a:r>
            <a:endParaRPr lang="en-US" dirty="0">
              <a:latin typeface="Arial" panose="020B0604020202020204" pitchFamily="34" charset="0"/>
              <a:cs typeface="Arial" panose="020B0604020202020204" pitchFamily="34" charset="0"/>
            </a:endParaRP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63</a:t>
            </a:fld>
            <a:endParaRPr sz="1000">
              <a:latin typeface="Arial" panose="020B0604020202020204"/>
              <a:cs typeface="Arial" panose="020B0604020202020204"/>
            </a:endParaRPr>
          </a:p>
        </p:txBody>
      </p:sp>
      <p:sp>
        <p:nvSpPr>
          <p:cNvPr id="4" name="Slide Number Placeholder 3"/>
          <p:cNvSpPr>
            <a:spLocks noGrp="1"/>
          </p:cNvSpPr>
          <p:nvPr>
            <p:ph type="sldNum" sz="quarter" idx="12"/>
          </p:nvPr>
        </p:nvSpPr>
        <p:spPr/>
        <p:txBody>
          <a:bodyPr/>
          <a:lstStyle/>
          <a:p>
            <a:pPr marL="38100"/>
            <a:fld id="{81D60167-4931-47E6-BA6A-407CBD079E47}" type="slidenum">
              <a:rPr spc="-5" dirty="0"/>
              <a:pPr marL="38100"/>
              <a:t>63</a:t>
            </a:fld>
            <a:endParaRPr spc="-5" dirty="0"/>
          </a:p>
        </p:txBody>
      </p:sp>
      <p:sp>
        <p:nvSpPr>
          <p:cNvPr id="6" name="Footer Placeholder 5"/>
          <p:cNvSpPr>
            <a:spLocks noGrp="1"/>
          </p:cNvSpPr>
          <p:nvPr>
            <p:ph type="ftr" sz="quarter" idx="11"/>
          </p:nvPr>
        </p:nvSpPr>
        <p:spPr>
          <a:xfrm>
            <a:off x="2641600" y="6539865"/>
            <a:ext cx="7518400" cy="381000"/>
          </a:xfrm>
        </p:spPr>
        <p:txBody>
          <a:bodyPr/>
          <a:lstStyle/>
          <a:p>
            <a:r>
              <a:rPr dirty="0">
                <a:solidFill>
                  <a:schemeClr val="bg1"/>
                </a:solidFill>
              </a:rPr>
              <a:t>SCSE (Galgotias University)</a:t>
            </a:r>
          </a:p>
        </p:txBody>
      </p:sp>
    </p:spTree>
    <p:extLst>
      <p:ext uri="{BB962C8B-B14F-4D97-AF65-F5344CB8AC3E}">
        <p14:creationId xmlns:p14="http://schemas.microsoft.com/office/powerpoint/2010/main" val="38375865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1300" y="127635"/>
            <a:ext cx="9118426" cy="856004"/>
          </a:xfrm>
          <a:prstGeom prst="rect">
            <a:avLst/>
          </a:prstGeom>
        </p:spPr>
        <p:txBody>
          <a:bodyPr spcFirstLastPara="1" vert="horz" wrap="square" lIns="0" tIns="12065" rIns="0" bIns="0" rtlCol="0" anchor="t" anchorCtr="0">
            <a:spAutoFit/>
          </a:bodyPr>
          <a:lstStyle/>
          <a:p>
            <a:pPr marL="12700" algn="just">
              <a:lnSpc>
                <a:spcPct val="150000"/>
              </a:lnSpc>
              <a:spcBef>
                <a:spcPts val="100"/>
              </a:spcBef>
              <a:buClr>
                <a:srgbClr val="6D9FAF"/>
              </a:buClr>
              <a:buSzPct val="79000"/>
              <a:tabLst>
                <a:tab pos="354965" algn="l"/>
                <a:tab pos="355600" algn="l"/>
              </a:tabLst>
            </a:pPr>
            <a:r>
              <a:rPr lang="en-US" sz="3600" dirty="0">
                <a:solidFill>
                  <a:schemeClr val="bg1"/>
                </a:solidFill>
                <a:latin typeface="Arial" panose="020B0604020202020204" pitchFamily="34" charset="0"/>
                <a:cs typeface="Arial" panose="020B0604020202020204" pitchFamily="34" charset="0"/>
              </a:rPr>
              <a:t>Data Collection –Source / Methods</a:t>
            </a:r>
          </a:p>
        </p:txBody>
      </p:sp>
      <p:sp>
        <p:nvSpPr>
          <p:cNvPr id="3" name="object 3"/>
          <p:cNvSpPr txBox="1"/>
          <p:nvPr/>
        </p:nvSpPr>
        <p:spPr>
          <a:xfrm>
            <a:off x="506699" y="1315664"/>
            <a:ext cx="11178601" cy="3225948"/>
          </a:xfrm>
          <a:prstGeom prst="rect">
            <a:avLst/>
          </a:prstGeom>
        </p:spPr>
        <p:txBody>
          <a:bodyPr vert="horz" wrap="square" lIns="0" tIns="12700" rIns="0" bIns="0" rtlCol="0">
            <a:spAutoFit/>
          </a:bodyPr>
          <a:lstStyle/>
          <a:p>
            <a:pPr marL="12700"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Both types of data offer specific advantages and disadvantages.</a:t>
            </a:r>
          </a:p>
          <a:p>
            <a:pPr marL="469900" indent="-457200" algn="just">
              <a:lnSpc>
                <a:spcPct val="150000"/>
              </a:lnSpc>
              <a:spcBef>
                <a:spcPts val="100"/>
              </a:spcBef>
              <a:buClr>
                <a:srgbClr val="6D9FAF"/>
              </a:buClr>
              <a:buSzPct val="79000"/>
              <a:buFont typeface="+mj-lt"/>
              <a:buAutoNum type="arabicPeriod"/>
              <a:tabLst>
                <a:tab pos="354965" algn="l"/>
                <a:tab pos="355600" algn="l"/>
              </a:tabLst>
            </a:pPr>
            <a:r>
              <a:rPr lang="en-US" sz="2000" dirty="0">
                <a:latin typeface="Arial" panose="020B0604020202020204" pitchFamily="34" charset="0"/>
                <a:cs typeface="Arial" panose="020B0604020202020204" pitchFamily="34" charset="0"/>
              </a:rPr>
              <a:t>Secondary data offer cost and time economies to the researcher  as they already exist in various forms in the company or in the  market.</a:t>
            </a:r>
          </a:p>
          <a:p>
            <a:pPr marL="469900" indent="-457200" algn="just">
              <a:lnSpc>
                <a:spcPct val="150000"/>
              </a:lnSpc>
              <a:spcBef>
                <a:spcPts val="100"/>
              </a:spcBef>
              <a:buClr>
                <a:srgbClr val="6D9FAF"/>
              </a:buClr>
              <a:buSzPct val="79000"/>
              <a:buFont typeface="+mj-lt"/>
              <a:buAutoNum type="arabicPeriod"/>
              <a:tabLst>
                <a:tab pos="354965" algn="l"/>
                <a:tab pos="355600" algn="l"/>
              </a:tabLst>
            </a:pPr>
            <a:r>
              <a:rPr lang="en-US" sz="2000" dirty="0">
                <a:latin typeface="Arial" panose="020B0604020202020204" pitchFamily="34" charset="0"/>
                <a:cs typeface="Arial" panose="020B0604020202020204" pitchFamily="34" charset="0"/>
              </a:rPr>
              <a:t>It is feasible for a firm to collect.</a:t>
            </a:r>
          </a:p>
          <a:p>
            <a:pPr marL="469900" indent="-457200" algn="just">
              <a:lnSpc>
                <a:spcPct val="150000"/>
              </a:lnSpc>
              <a:spcBef>
                <a:spcPts val="100"/>
              </a:spcBef>
              <a:buClr>
                <a:srgbClr val="6D9FAF"/>
              </a:buClr>
              <a:buSzPct val="79000"/>
              <a:buFont typeface="+mj-lt"/>
              <a:buAutoNum type="arabicPeriod"/>
              <a:tabLst>
                <a:tab pos="354965" algn="l"/>
                <a:tab pos="355600" algn="l"/>
              </a:tabLst>
            </a:pPr>
            <a:r>
              <a:rPr lang="en-US" sz="2000" dirty="0">
                <a:latin typeface="Arial" panose="020B0604020202020204" pitchFamily="34" charset="0"/>
                <a:cs typeface="Arial" panose="020B0604020202020204" pitchFamily="34" charset="0"/>
              </a:rPr>
              <a:t>Since they are collected for some other purposes, it may  sometimes not fit perfectly into the problem defined. d) The  objectives, nature and methods used to collect the secondary  data may not be appropriate to the present situation.</a:t>
            </a: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64</a:t>
            </a:fld>
            <a:endParaRPr sz="1000">
              <a:latin typeface="Arial" panose="020B0604020202020204"/>
              <a:cs typeface="Arial" panose="020B0604020202020204"/>
            </a:endParaRPr>
          </a:p>
        </p:txBody>
      </p:sp>
      <p:sp>
        <p:nvSpPr>
          <p:cNvPr id="4" name="Slide Number Placeholder 3"/>
          <p:cNvSpPr>
            <a:spLocks noGrp="1"/>
          </p:cNvSpPr>
          <p:nvPr>
            <p:ph type="sldNum" sz="quarter" idx="12"/>
          </p:nvPr>
        </p:nvSpPr>
        <p:spPr/>
        <p:txBody>
          <a:bodyPr/>
          <a:lstStyle/>
          <a:p>
            <a:pPr marL="38100"/>
            <a:fld id="{81D60167-4931-47E6-BA6A-407CBD079E47}" type="slidenum">
              <a:rPr spc="-5" dirty="0"/>
              <a:pPr marL="38100"/>
              <a:t>64</a:t>
            </a:fld>
            <a:endParaRPr spc="-5" dirty="0"/>
          </a:p>
        </p:txBody>
      </p:sp>
      <p:sp>
        <p:nvSpPr>
          <p:cNvPr id="6" name="Footer Placeholder 5"/>
          <p:cNvSpPr>
            <a:spLocks noGrp="1"/>
          </p:cNvSpPr>
          <p:nvPr>
            <p:ph type="ftr" sz="quarter" idx="11"/>
          </p:nvPr>
        </p:nvSpPr>
        <p:spPr>
          <a:xfrm>
            <a:off x="2641600" y="6539865"/>
            <a:ext cx="7518400" cy="381000"/>
          </a:xfrm>
        </p:spPr>
        <p:txBody>
          <a:bodyPr/>
          <a:lstStyle/>
          <a:p>
            <a:r>
              <a:rPr dirty="0">
                <a:solidFill>
                  <a:schemeClr val="bg1"/>
                </a:solidFill>
              </a:rPr>
              <a:t>SCSE (Galgotias University)</a:t>
            </a:r>
          </a:p>
        </p:txBody>
      </p:sp>
    </p:spTree>
    <p:extLst>
      <p:ext uri="{BB962C8B-B14F-4D97-AF65-F5344CB8AC3E}">
        <p14:creationId xmlns:p14="http://schemas.microsoft.com/office/powerpoint/2010/main" val="33657517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1300" y="127635"/>
            <a:ext cx="9118426" cy="856004"/>
          </a:xfrm>
          <a:prstGeom prst="rect">
            <a:avLst/>
          </a:prstGeom>
        </p:spPr>
        <p:txBody>
          <a:bodyPr spcFirstLastPara="1" vert="horz" wrap="square" lIns="0" tIns="12065" rIns="0" bIns="0" rtlCol="0" anchor="t" anchorCtr="0">
            <a:spAutoFit/>
          </a:bodyPr>
          <a:lstStyle/>
          <a:p>
            <a:pPr marL="12700" algn="just">
              <a:lnSpc>
                <a:spcPct val="150000"/>
              </a:lnSpc>
              <a:spcBef>
                <a:spcPts val="100"/>
              </a:spcBef>
              <a:buClr>
                <a:srgbClr val="6D9FAF"/>
              </a:buClr>
              <a:buSzPct val="79000"/>
              <a:tabLst>
                <a:tab pos="354965" algn="l"/>
                <a:tab pos="355600" algn="l"/>
              </a:tabLst>
            </a:pPr>
            <a:r>
              <a:rPr lang="en-US" sz="3600" dirty="0">
                <a:solidFill>
                  <a:schemeClr val="bg1"/>
                </a:solidFill>
                <a:latin typeface="Arial" panose="020B0604020202020204" pitchFamily="34" charset="0"/>
                <a:cs typeface="Arial" panose="020B0604020202020204" pitchFamily="34" charset="0"/>
              </a:rPr>
              <a:t>Data Analysis</a:t>
            </a:r>
          </a:p>
        </p:txBody>
      </p:sp>
      <p:sp>
        <p:nvSpPr>
          <p:cNvPr id="3" name="object 3"/>
          <p:cNvSpPr txBox="1"/>
          <p:nvPr/>
        </p:nvSpPr>
        <p:spPr>
          <a:xfrm>
            <a:off x="592424" y="1280678"/>
            <a:ext cx="11178601" cy="3225948"/>
          </a:xfrm>
          <a:prstGeom prst="rect">
            <a:avLst/>
          </a:prstGeom>
        </p:spPr>
        <p:txBody>
          <a:bodyPr vert="horz" wrap="square" lIns="0" tIns="12700" rIns="0" bIns="0" rtlCol="0">
            <a:spAutoFit/>
          </a:bodyPr>
          <a:lstStyle/>
          <a:p>
            <a:pPr marL="355600" indent="-34290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US" sz="2000" dirty="0">
                <a:solidFill>
                  <a:srgbClr val="FF0000"/>
                </a:solidFill>
                <a:latin typeface="Arial" panose="020B0604020202020204" pitchFamily="34" charset="0"/>
                <a:cs typeface="Arial" panose="020B0604020202020204" pitchFamily="34" charset="0"/>
              </a:rPr>
              <a:t>Data analysis </a:t>
            </a:r>
            <a:r>
              <a:rPr lang="en-US" sz="2000" dirty="0">
                <a:latin typeface="Arial" panose="020B0604020202020204" pitchFamily="34" charset="0"/>
                <a:cs typeface="Arial" panose="020B0604020202020204" pitchFamily="34" charset="0"/>
              </a:rPr>
              <a:t>is defined as a process of cleaning, transforming, and modeling data to discover useful information for business decision-making. </a:t>
            </a:r>
          </a:p>
          <a:p>
            <a:pPr marL="355600" indent="-34290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US" sz="2000" dirty="0">
                <a:latin typeface="Arial" panose="020B0604020202020204" pitchFamily="34" charset="0"/>
                <a:cs typeface="Arial" panose="020B0604020202020204" pitchFamily="34" charset="0"/>
              </a:rPr>
              <a:t>The purpose of Data Analysis is to extract useful information from data and taking the decision based upon the data analysis.</a:t>
            </a:r>
          </a:p>
          <a:p>
            <a:pPr marL="355600" indent="-34290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US" sz="2000" dirty="0">
                <a:latin typeface="Arial" panose="020B0604020202020204" pitchFamily="34" charset="0"/>
                <a:cs typeface="Arial" panose="020B0604020202020204" pitchFamily="34" charset="0"/>
              </a:rPr>
              <a:t>Types of Data Analysis are Text, Statistical, Diagnostic, Predictive, Prescriptive Analysis</a:t>
            </a:r>
          </a:p>
          <a:p>
            <a:pPr marL="355600" indent="-34290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US" sz="2000" dirty="0">
                <a:latin typeface="Arial" panose="020B0604020202020204" pitchFamily="34" charset="0"/>
                <a:cs typeface="Arial" panose="020B0604020202020204" pitchFamily="34" charset="0"/>
              </a:rPr>
              <a:t>Data Analysis consists of Data Requirement Gathering, Data Collection, Data Cleaning, Data Analysis, Data Interpretation, Data Visualization</a:t>
            </a: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65</a:t>
            </a:fld>
            <a:endParaRPr sz="1000">
              <a:latin typeface="Arial" panose="020B0604020202020204"/>
              <a:cs typeface="Arial" panose="020B0604020202020204"/>
            </a:endParaRPr>
          </a:p>
        </p:txBody>
      </p:sp>
      <p:sp>
        <p:nvSpPr>
          <p:cNvPr id="4" name="Slide Number Placeholder 3"/>
          <p:cNvSpPr>
            <a:spLocks noGrp="1"/>
          </p:cNvSpPr>
          <p:nvPr>
            <p:ph type="sldNum" sz="quarter" idx="12"/>
          </p:nvPr>
        </p:nvSpPr>
        <p:spPr/>
        <p:txBody>
          <a:bodyPr/>
          <a:lstStyle/>
          <a:p>
            <a:pPr marL="38100"/>
            <a:fld id="{81D60167-4931-47E6-BA6A-407CBD079E47}" type="slidenum">
              <a:rPr spc="-5" dirty="0"/>
              <a:pPr marL="38100"/>
              <a:t>65</a:t>
            </a:fld>
            <a:endParaRPr spc="-5" dirty="0"/>
          </a:p>
        </p:txBody>
      </p:sp>
      <p:sp>
        <p:nvSpPr>
          <p:cNvPr id="6" name="Footer Placeholder 5"/>
          <p:cNvSpPr>
            <a:spLocks noGrp="1"/>
          </p:cNvSpPr>
          <p:nvPr>
            <p:ph type="ftr" sz="quarter" idx="11"/>
          </p:nvPr>
        </p:nvSpPr>
        <p:spPr>
          <a:xfrm>
            <a:off x="2641600" y="6539865"/>
            <a:ext cx="7518400" cy="381000"/>
          </a:xfrm>
        </p:spPr>
        <p:txBody>
          <a:bodyPr/>
          <a:lstStyle/>
          <a:p>
            <a:r>
              <a:rPr dirty="0">
                <a:solidFill>
                  <a:schemeClr val="bg1"/>
                </a:solidFill>
              </a:rPr>
              <a:t>SCSE (Galgotias University)</a:t>
            </a:r>
          </a:p>
        </p:txBody>
      </p:sp>
    </p:spTree>
    <p:extLst>
      <p:ext uri="{BB962C8B-B14F-4D97-AF65-F5344CB8AC3E}">
        <p14:creationId xmlns:p14="http://schemas.microsoft.com/office/powerpoint/2010/main" val="6172867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1300" y="127635"/>
            <a:ext cx="9118426" cy="856004"/>
          </a:xfrm>
          <a:prstGeom prst="rect">
            <a:avLst/>
          </a:prstGeom>
        </p:spPr>
        <p:txBody>
          <a:bodyPr spcFirstLastPara="1" vert="horz" wrap="square" lIns="0" tIns="12065" rIns="0" bIns="0" rtlCol="0" anchor="t" anchorCtr="0">
            <a:spAutoFit/>
          </a:bodyPr>
          <a:lstStyle/>
          <a:p>
            <a:pPr marL="12700" algn="just">
              <a:lnSpc>
                <a:spcPct val="150000"/>
              </a:lnSpc>
              <a:spcBef>
                <a:spcPts val="100"/>
              </a:spcBef>
              <a:buClr>
                <a:srgbClr val="6D9FAF"/>
              </a:buClr>
              <a:buSzPct val="79000"/>
              <a:tabLst>
                <a:tab pos="354965" algn="l"/>
                <a:tab pos="355600" algn="l"/>
              </a:tabLst>
            </a:pPr>
            <a:r>
              <a:rPr lang="en-US" sz="3600" dirty="0">
                <a:solidFill>
                  <a:schemeClr val="bg1"/>
                </a:solidFill>
                <a:latin typeface="Arial" panose="020B0604020202020204" pitchFamily="34" charset="0"/>
                <a:cs typeface="Arial" panose="020B0604020202020204" pitchFamily="34" charset="0"/>
              </a:rPr>
              <a:t>Data Analysis</a:t>
            </a:r>
          </a:p>
        </p:txBody>
      </p:sp>
      <p:sp>
        <p:nvSpPr>
          <p:cNvPr id="3" name="object 3"/>
          <p:cNvSpPr txBox="1"/>
          <p:nvPr/>
        </p:nvSpPr>
        <p:spPr>
          <a:xfrm>
            <a:off x="592424" y="1123936"/>
            <a:ext cx="11178601" cy="1815305"/>
          </a:xfrm>
          <a:prstGeom prst="rect">
            <a:avLst/>
          </a:prstGeom>
        </p:spPr>
        <p:txBody>
          <a:bodyPr vert="horz" wrap="square" lIns="0" tIns="12700" rIns="0" bIns="0" rtlCol="0">
            <a:spAutoFit/>
          </a:bodyPr>
          <a:lstStyle/>
          <a:p>
            <a:pPr marL="12700" algn="just">
              <a:lnSpc>
                <a:spcPct val="150000"/>
              </a:lnSpc>
              <a:spcBef>
                <a:spcPts val="100"/>
              </a:spcBef>
              <a:buClr>
                <a:srgbClr val="6D9FAF"/>
              </a:buClr>
              <a:buSzPct val="79000"/>
              <a:tabLst>
                <a:tab pos="354965" algn="l"/>
                <a:tab pos="355600" algn="l"/>
              </a:tabLst>
            </a:pPr>
            <a:r>
              <a:rPr lang="en-US" sz="2000" dirty="0">
                <a:solidFill>
                  <a:srgbClr val="FF0000"/>
                </a:solidFill>
                <a:latin typeface="Arial" panose="020B0604020202020204" pitchFamily="34" charset="0"/>
                <a:cs typeface="Arial" panose="020B0604020202020204" pitchFamily="34" charset="0"/>
              </a:rPr>
              <a:t>Data Analysis Tools</a:t>
            </a:r>
          </a:p>
          <a:p>
            <a:pPr marL="355600" indent="-34290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US" sz="2000" dirty="0">
                <a:latin typeface="Arial" panose="020B0604020202020204" pitchFamily="34" charset="0"/>
                <a:cs typeface="Arial" panose="020B0604020202020204" pitchFamily="34" charset="0"/>
              </a:rPr>
              <a:t>Data analysis tools make it easier for users to process and manipulate data, analyze the relationships and correlations between data sets, and it also helps to identify patterns and trends for interpretation. Here is a complete list of tools used for data analysis in research.</a:t>
            </a: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66</a:t>
            </a:fld>
            <a:endParaRPr sz="1000">
              <a:latin typeface="Arial" panose="020B0604020202020204"/>
              <a:cs typeface="Arial" panose="020B0604020202020204"/>
            </a:endParaRPr>
          </a:p>
        </p:txBody>
      </p:sp>
      <p:sp>
        <p:nvSpPr>
          <p:cNvPr id="4" name="Slide Number Placeholder 3"/>
          <p:cNvSpPr>
            <a:spLocks noGrp="1"/>
          </p:cNvSpPr>
          <p:nvPr>
            <p:ph type="sldNum" sz="quarter" idx="12"/>
          </p:nvPr>
        </p:nvSpPr>
        <p:spPr/>
        <p:txBody>
          <a:bodyPr/>
          <a:lstStyle/>
          <a:p>
            <a:pPr marL="38100"/>
            <a:fld id="{81D60167-4931-47E6-BA6A-407CBD079E47}" type="slidenum">
              <a:rPr spc="-5" dirty="0"/>
              <a:pPr marL="38100"/>
              <a:t>66</a:t>
            </a:fld>
            <a:endParaRPr spc="-5" dirty="0"/>
          </a:p>
        </p:txBody>
      </p:sp>
      <p:sp>
        <p:nvSpPr>
          <p:cNvPr id="6" name="Footer Placeholder 5"/>
          <p:cNvSpPr>
            <a:spLocks noGrp="1"/>
          </p:cNvSpPr>
          <p:nvPr>
            <p:ph type="ftr" sz="quarter" idx="11"/>
          </p:nvPr>
        </p:nvSpPr>
        <p:spPr>
          <a:xfrm>
            <a:off x="2641600" y="6539865"/>
            <a:ext cx="7518400" cy="381000"/>
          </a:xfrm>
        </p:spPr>
        <p:txBody>
          <a:bodyPr/>
          <a:lstStyle/>
          <a:p>
            <a:r>
              <a:rPr dirty="0">
                <a:solidFill>
                  <a:schemeClr val="bg1"/>
                </a:solidFill>
              </a:rPr>
              <a:t>SCSE (Galgotias University)</a:t>
            </a:r>
          </a:p>
        </p:txBody>
      </p:sp>
      <p:pic>
        <p:nvPicPr>
          <p:cNvPr id="1026" name="Picture 2" descr="Data Analysis Tools">
            <a:extLst>
              <a:ext uri="{FF2B5EF4-FFF2-40B4-BE49-F238E27FC236}">
                <a16:creationId xmlns:a16="http://schemas.microsoft.com/office/drawing/2014/main" xmlns="" id="{5CCE9D7C-7F15-4B0B-9E81-34E4BE929D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356" y="3079538"/>
            <a:ext cx="7948419" cy="2861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63105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41586" y="68564"/>
            <a:ext cx="10064663" cy="856004"/>
          </a:xfrm>
          <a:prstGeom prst="rect">
            <a:avLst/>
          </a:prstGeom>
        </p:spPr>
        <p:txBody>
          <a:bodyPr spcFirstLastPara="1" vert="horz" wrap="square" lIns="0" tIns="12065" rIns="0" bIns="0" rtlCol="0" anchor="t" anchorCtr="0">
            <a:spAutoFit/>
          </a:bodyPr>
          <a:lstStyle/>
          <a:p>
            <a:pPr marL="12700" algn="just">
              <a:lnSpc>
                <a:spcPct val="150000"/>
              </a:lnSpc>
              <a:spcBef>
                <a:spcPts val="100"/>
              </a:spcBef>
              <a:buClr>
                <a:srgbClr val="6D9FAF"/>
              </a:buClr>
              <a:buSzPct val="79000"/>
              <a:tabLst>
                <a:tab pos="354965" algn="l"/>
                <a:tab pos="355600" algn="l"/>
              </a:tabLst>
            </a:pPr>
            <a:r>
              <a:rPr lang="en-US" sz="3600" dirty="0">
                <a:solidFill>
                  <a:schemeClr val="bg1"/>
                </a:solidFill>
                <a:latin typeface="Arial" panose="020B0604020202020204" pitchFamily="34" charset="0"/>
                <a:cs typeface="Arial" panose="020B0604020202020204" pitchFamily="34" charset="0"/>
              </a:rPr>
              <a:t>Types of Data Analysis: Techniques and Methods</a:t>
            </a:r>
          </a:p>
        </p:txBody>
      </p:sp>
      <p:sp>
        <p:nvSpPr>
          <p:cNvPr id="3" name="object 3"/>
          <p:cNvSpPr txBox="1"/>
          <p:nvPr/>
        </p:nvSpPr>
        <p:spPr>
          <a:xfrm>
            <a:off x="592424" y="1280678"/>
            <a:ext cx="11178601" cy="4200574"/>
          </a:xfrm>
          <a:prstGeom prst="rect">
            <a:avLst/>
          </a:prstGeom>
        </p:spPr>
        <p:txBody>
          <a:bodyPr vert="horz" wrap="square" lIns="0" tIns="12700" rIns="0" bIns="0" rtlCol="0">
            <a:spAutoFit/>
          </a:bodyPr>
          <a:lstStyle/>
          <a:p>
            <a:pPr marL="355600" indent="-34290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US" sz="2000" dirty="0">
                <a:solidFill>
                  <a:srgbClr val="FF0000"/>
                </a:solidFill>
                <a:latin typeface="Arial" panose="020B0604020202020204" pitchFamily="34" charset="0"/>
                <a:cs typeface="Arial" panose="020B0604020202020204" pitchFamily="34" charset="0"/>
              </a:rPr>
              <a:t>Types of Data Analysis: Techniques and Methods</a:t>
            </a:r>
          </a:p>
          <a:p>
            <a:pPr marL="355600" indent="-34290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US" sz="2000" dirty="0">
                <a:latin typeface="Arial" panose="020B0604020202020204" pitchFamily="34" charset="0"/>
                <a:cs typeface="Arial" panose="020B0604020202020204" pitchFamily="34" charset="0"/>
              </a:rPr>
              <a:t>There are several types of Data Analysis techniques that exist based on business and technology. However, the major Data Analysis methods are:</a:t>
            </a:r>
          </a:p>
          <a:p>
            <a:pPr marL="355600" indent="-342900" algn="just">
              <a:lnSpc>
                <a:spcPct val="150000"/>
              </a:lnSpc>
              <a:spcBef>
                <a:spcPts val="100"/>
              </a:spcBef>
              <a:buClr>
                <a:srgbClr val="6D9FAF"/>
              </a:buClr>
              <a:buSzPct val="79000"/>
              <a:buFont typeface="Arial" panose="020B0604020202020204" pitchFamily="34" charset="0"/>
              <a:buChar char="•"/>
              <a:tabLst>
                <a:tab pos="354965" algn="l"/>
                <a:tab pos="355600" algn="l"/>
              </a:tabLst>
            </a:pPr>
            <a:endParaRPr lang="en-US" sz="2000" dirty="0">
              <a:latin typeface="Arial" panose="020B0604020202020204" pitchFamily="34" charset="0"/>
              <a:cs typeface="Arial" panose="020B0604020202020204" pitchFamily="34" charset="0"/>
            </a:endParaRPr>
          </a:p>
          <a:p>
            <a:pPr marL="355600" indent="-34290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US" sz="2000" dirty="0">
                <a:latin typeface="Arial" panose="020B0604020202020204" pitchFamily="34" charset="0"/>
                <a:cs typeface="Arial" panose="020B0604020202020204" pitchFamily="34" charset="0"/>
              </a:rPr>
              <a:t>Text Analysis</a:t>
            </a:r>
          </a:p>
          <a:p>
            <a:pPr marL="355600" indent="-34290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US" sz="2000" dirty="0">
                <a:latin typeface="Arial" panose="020B0604020202020204" pitchFamily="34" charset="0"/>
                <a:cs typeface="Arial" panose="020B0604020202020204" pitchFamily="34" charset="0"/>
              </a:rPr>
              <a:t>Statistical Analysis</a:t>
            </a:r>
          </a:p>
          <a:p>
            <a:pPr marL="355600" indent="-34290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US" sz="2000" dirty="0">
                <a:latin typeface="Arial" panose="020B0604020202020204" pitchFamily="34" charset="0"/>
                <a:cs typeface="Arial" panose="020B0604020202020204" pitchFamily="34" charset="0"/>
              </a:rPr>
              <a:t>Diagnostic Analysis</a:t>
            </a:r>
          </a:p>
          <a:p>
            <a:pPr marL="355600" indent="-34290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US" sz="2000" dirty="0">
                <a:latin typeface="Arial" panose="020B0604020202020204" pitchFamily="34" charset="0"/>
                <a:cs typeface="Arial" panose="020B0604020202020204" pitchFamily="34" charset="0"/>
              </a:rPr>
              <a:t>Predictive Analysis</a:t>
            </a:r>
          </a:p>
          <a:p>
            <a:pPr marL="355600" indent="-34290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US" sz="2000" dirty="0">
                <a:latin typeface="Arial" panose="020B0604020202020204" pitchFamily="34" charset="0"/>
                <a:cs typeface="Arial" panose="020B0604020202020204" pitchFamily="34" charset="0"/>
              </a:rPr>
              <a:t>Prescriptive Analysis</a:t>
            </a: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67</a:t>
            </a:fld>
            <a:endParaRPr sz="1000">
              <a:latin typeface="Arial" panose="020B0604020202020204"/>
              <a:cs typeface="Arial" panose="020B0604020202020204"/>
            </a:endParaRPr>
          </a:p>
        </p:txBody>
      </p:sp>
      <p:sp>
        <p:nvSpPr>
          <p:cNvPr id="4" name="Slide Number Placeholder 3"/>
          <p:cNvSpPr>
            <a:spLocks noGrp="1"/>
          </p:cNvSpPr>
          <p:nvPr>
            <p:ph type="sldNum" sz="quarter" idx="12"/>
          </p:nvPr>
        </p:nvSpPr>
        <p:spPr/>
        <p:txBody>
          <a:bodyPr/>
          <a:lstStyle/>
          <a:p>
            <a:pPr marL="38100"/>
            <a:fld id="{81D60167-4931-47E6-BA6A-407CBD079E47}" type="slidenum">
              <a:rPr spc="-5" dirty="0"/>
              <a:pPr marL="38100"/>
              <a:t>67</a:t>
            </a:fld>
            <a:endParaRPr spc="-5" dirty="0"/>
          </a:p>
        </p:txBody>
      </p:sp>
      <p:sp>
        <p:nvSpPr>
          <p:cNvPr id="6" name="Footer Placeholder 5"/>
          <p:cNvSpPr>
            <a:spLocks noGrp="1"/>
          </p:cNvSpPr>
          <p:nvPr>
            <p:ph type="ftr" sz="quarter" idx="11"/>
          </p:nvPr>
        </p:nvSpPr>
        <p:spPr>
          <a:xfrm>
            <a:off x="2641600" y="6539865"/>
            <a:ext cx="7518400" cy="381000"/>
          </a:xfrm>
        </p:spPr>
        <p:txBody>
          <a:bodyPr/>
          <a:lstStyle/>
          <a:p>
            <a:r>
              <a:rPr dirty="0">
                <a:solidFill>
                  <a:schemeClr val="bg1"/>
                </a:solidFill>
              </a:rPr>
              <a:t>SCSE (Galgotias University)</a:t>
            </a:r>
          </a:p>
        </p:txBody>
      </p:sp>
      <p:pic>
        <p:nvPicPr>
          <p:cNvPr id="2050" name="Picture 2">
            <a:extLst>
              <a:ext uri="{FF2B5EF4-FFF2-40B4-BE49-F238E27FC236}">
                <a16:creationId xmlns:a16="http://schemas.microsoft.com/office/drawing/2014/main" xmlns="" id="{14F513D4-7363-409B-9B76-64661E34C8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6188" y="2906975"/>
            <a:ext cx="8301037" cy="3507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1426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62100" y="127635"/>
            <a:ext cx="10337626" cy="856004"/>
          </a:xfrm>
          <a:prstGeom prst="rect">
            <a:avLst/>
          </a:prstGeom>
        </p:spPr>
        <p:txBody>
          <a:bodyPr spcFirstLastPara="1" vert="horz" wrap="square" lIns="0" tIns="12065" rIns="0" bIns="0" rtlCol="0" anchor="t" anchorCtr="0">
            <a:spAutoFit/>
          </a:bodyPr>
          <a:lstStyle/>
          <a:p>
            <a:pPr marL="12700" algn="just">
              <a:lnSpc>
                <a:spcPct val="150000"/>
              </a:lnSpc>
              <a:spcBef>
                <a:spcPts val="100"/>
              </a:spcBef>
              <a:buClr>
                <a:srgbClr val="6D9FAF"/>
              </a:buClr>
              <a:buSzPct val="79000"/>
              <a:tabLst>
                <a:tab pos="354965" algn="l"/>
                <a:tab pos="355600" algn="l"/>
              </a:tabLst>
            </a:pPr>
            <a:r>
              <a:rPr lang="en-US" sz="3600" dirty="0">
                <a:solidFill>
                  <a:schemeClr val="bg1"/>
                </a:solidFill>
                <a:latin typeface="Arial" panose="020B0604020202020204" pitchFamily="34" charset="0"/>
                <a:cs typeface="Arial" panose="020B0604020202020204" pitchFamily="34" charset="0"/>
              </a:rPr>
              <a:t>Types of Data Analysis: Techniques and Methods</a:t>
            </a:r>
          </a:p>
        </p:txBody>
      </p:sp>
      <p:sp>
        <p:nvSpPr>
          <p:cNvPr id="3" name="object 3"/>
          <p:cNvSpPr txBox="1"/>
          <p:nvPr/>
        </p:nvSpPr>
        <p:spPr>
          <a:xfrm>
            <a:off x="592424" y="1280678"/>
            <a:ext cx="11178601" cy="3213124"/>
          </a:xfrm>
          <a:prstGeom prst="rect">
            <a:avLst/>
          </a:prstGeom>
        </p:spPr>
        <p:txBody>
          <a:bodyPr vert="horz" wrap="square" lIns="0" tIns="12700" rIns="0" bIns="0" rtlCol="0">
            <a:spAutoFit/>
          </a:bodyPr>
          <a:lstStyle/>
          <a:p>
            <a:pPr marL="12700" algn="just">
              <a:lnSpc>
                <a:spcPct val="150000"/>
              </a:lnSpc>
              <a:spcBef>
                <a:spcPts val="100"/>
              </a:spcBef>
              <a:buClr>
                <a:srgbClr val="6D9FAF"/>
              </a:buClr>
              <a:buSzPct val="79000"/>
              <a:tabLst>
                <a:tab pos="354965" algn="l"/>
                <a:tab pos="355600" algn="l"/>
              </a:tabLst>
            </a:pPr>
            <a:r>
              <a:rPr lang="en-US" sz="2000" dirty="0">
                <a:solidFill>
                  <a:srgbClr val="FF0000"/>
                </a:solidFill>
                <a:latin typeface="Arial" panose="020B0604020202020204" pitchFamily="34" charset="0"/>
                <a:cs typeface="Arial" panose="020B0604020202020204" pitchFamily="34" charset="0"/>
              </a:rPr>
              <a:t>1. Text Analysis</a:t>
            </a:r>
          </a:p>
          <a:p>
            <a:pPr marL="355600" indent="-34290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US" sz="2000" dirty="0">
                <a:latin typeface="Arial" panose="020B0604020202020204" pitchFamily="34" charset="0"/>
                <a:cs typeface="Arial" panose="020B0604020202020204" pitchFamily="34" charset="0"/>
              </a:rPr>
              <a:t>Text Analysis is also referred to as Data Mining. It is one of the methods of data analysis to discover a pattern in large data sets using databases or data mining tools. </a:t>
            </a:r>
          </a:p>
          <a:p>
            <a:pPr marL="355600" indent="-34290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US" sz="2000" dirty="0">
                <a:latin typeface="Arial" panose="020B0604020202020204" pitchFamily="34" charset="0"/>
                <a:cs typeface="Arial" panose="020B0604020202020204" pitchFamily="34" charset="0"/>
              </a:rPr>
              <a:t>It used to transform raw data into business information. </a:t>
            </a:r>
          </a:p>
          <a:p>
            <a:pPr marL="355600" indent="-34290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US" sz="2000" dirty="0">
                <a:latin typeface="Arial" panose="020B0604020202020204" pitchFamily="34" charset="0"/>
                <a:cs typeface="Arial" panose="020B0604020202020204" pitchFamily="34" charset="0"/>
              </a:rPr>
              <a:t>Business Intelligence tools are present in the market which is used to take strategic business decisions. Overall it offers a way to extract and examine data and deriving patterns and finally interpretation of the data.</a:t>
            </a: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68</a:t>
            </a:fld>
            <a:endParaRPr sz="1000">
              <a:latin typeface="Arial" panose="020B0604020202020204"/>
              <a:cs typeface="Arial" panose="020B0604020202020204"/>
            </a:endParaRPr>
          </a:p>
        </p:txBody>
      </p:sp>
      <p:sp>
        <p:nvSpPr>
          <p:cNvPr id="4" name="Slide Number Placeholder 3"/>
          <p:cNvSpPr>
            <a:spLocks noGrp="1"/>
          </p:cNvSpPr>
          <p:nvPr>
            <p:ph type="sldNum" sz="quarter" idx="12"/>
          </p:nvPr>
        </p:nvSpPr>
        <p:spPr/>
        <p:txBody>
          <a:bodyPr/>
          <a:lstStyle/>
          <a:p>
            <a:pPr marL="38100"/>
            <a:fld id="{81D60167-4931-47E6-BA6A-407CBD079E47}" type="slidenum">
              <a:rPr spc="-5" dirty="0"/>
              <a:pPr marL="38100"/>
              <a:t>68</a:t>
            </a:fld>
            <a:endParaRPr spc="-5" dirty="0"/>
          </a:p>
        </p:txBody>
      </p:sp>
      <p:sp>
        <p:nvSpPr>
          <p:cNvPr id="6" name="Footer Placeholder 5"/>
          <p:cNvSpPr>
            <a:spLocks noGrp="1"/>
          </p:cNvSpPr>
          <p:nvPr>
            <p:ph type="ftr" sz="quarter" idx="11"/>
          </p:nvPr>
        </p:nvSpPr>
        <p:spPr>
          <a:xfrm>
            <a:off x="2641600" y="6539865"/>
            <a:ext cx="7518400" cy="381000"/>
          </a:xfrm>
        </p:spPr>
        <p:txBody>
          <a:bodyPr/>
          <a:lstStyle/>
          <a:p>
            <a:r>
              <a:rPr dirty="0">
                <a:solidFill>
                  <a:schemeClr val="bg1"/>
                </a:solidFill>
              </a:rPr>
              <a:t>SCSE (Galgotias University)</a:t>
            </a:r>
          </a:p>
        </p:txBody>
      </p:sp>
    </p:spTree>
    <p:extLst>
      <p:ext uri="{BB962C8B-B14F-4D97-AF65-F5344CB8AC3E}">
        <p14:creationId xmlns:p14="http://schemas.microsoft.com/office/powerpoint/2010/main" val="8849208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6850" y="127635"/>
            <a:ext cx="10432876" cy="856004"/>
          </a:xfrm>
          <a:prstGeom prst="rect">
            <a:avLst/>
          </a:prstGeom>
        </p:spPr>
        <p:txBody>
          <a:bodyPr spcFirstLastPara="1" vert="horz" wrap="square" lIns="0" tIns="12065" rIns="0" bIns="0" rtlCol="0" anchor="t" anchorCtr="0">
            <a:spAutoFit/>
          </a:bodyPr>
          <a:lstStyle/>
          <a:p>
            <a:pPr marL="12700" algn="just">
              <a:lnSpc>
                <a:spcPct val="150000"/>
              </a:lnSpc>
              <a:spcBef>
                <a:spcPts val="100"/>
              </a:spcBef>
              <a:buClr>
                <a:srgbClr val="6D9FAF"/>
              </a:buClr>
              <a:buSzPct val="79000"/>
              <a:tabLst>
                <a:tab pos="354965" algn="l"/>
                <a:tab pos="355600" algn="l"/>
              </a:tabLst>
            </a:pPr>
            <a:r>
              <a:rPr lang="en-US" sz="3600" dirty="0">
                <a:solidFill>
                  <a:schemeClr val="bg1"/>
                </a:solidFill>
                <a:latin typeface="Arial" panose="020B0604020202020204" pitchFamily="34" charset="0"/>
                <a:cs typeface="Arial" panose="020B0604020202020204" pitchFamily="34" charset="0"/>
              </a:rPr>
              <a:t>Types of Data Analysis: Techniques and Methods</a:t>
            </a:r>
          </a:p>
        </p:txBody>
      </p:sp>
      <p:sp>
        <p:nvSpPr>
          <p:cNvPr id="3" name="object 3"/>
          <p:cNvSpPr txBox="1"/>
          <p:nvPr/>
        </p:nvSpPr>
        <p:spPr>
          <a:xfrm>
            <a:off x="506699" y="1181192"/>
            <a:ext cx="11393027" cy="5098255"/>
          </a:xfrm>
          <a:prstGeom prst="rect">
            <a:avLst/>
          </a:prstGeom>
        </p:spPr>
        <p:txBody>
          <a:bodyPr vert="horz" wrap="square" lIns="0" tIns="12700" rIns="0" bIns="0" rtlCol="0">
            <a:spAutoFit/>
          </a:bodyPr>
          <a:lstStyle/>
          <a:p>
            <a:pPr marL="12700" algn="just">
              <a:lnSpc>
                <a:spcPct val="150000"/>
              </a:lnSpc>
              <a:spcBef>
                <a:spcPts val="100"/>
              </a:spcBef>
              <a:buClr>
                <a:srgbClr val="6D9FAF"/>
              </a:buClr>
              <a:buSzPct val="79000"/>
              <a:tabLst>
                <a:tab pos="354965" algn="l"/>
                <a:tab pos="355600" algn="l"/>
              </a:tabLst>
            </a:pPr>
            <a:r>
              <a:rPr lang="en-US" sz="2000" dirty="0">
                <a:solidFill>
                  <a:srgbClr val="FF0000"/>
                </a:solidFill>
                <a:latin typeface="Arial" panose="020B0604020202020204" pitchFamily="34" charset="0"/>
                <a:cs typeface="Arial" panose="020B0604020202020204" pitchFamily="34" charset="0"/>
              </a:rPr>
              <a:t>2. Statistical Analysis</a:t>
            </a:r>
          </a:p>
          <a:p>
            <a:pPr marL="12700"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Statistical Analysis shows “What happen?” by using past data in the form of dashboards. Statistical Analysis includes collection, Analysis, interpretation, presentation, and modeling of data. It analyses a set of data or a sample of data. </a:t>
            </a:r>
          </a:p>
          <a:p>
            <a:pPr marL="12700"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There are two categories of this type of Analysis – Descriptive Analysis and Inferential Analysis</a:t>
            </a:r>
          </a:p>
          <a:p>
            <a:pPr marL="12700" algn="just">
              <a:lnSpc>
                <a:spcPct val="150000"/>
              </a:lnSpc>
              <a:spcBef>
                <a:spcPts val="100"/>
              </a:spcBef>
              <a:buClr>
                <a:srgbClr val="6D9FAF"/>
              </a:buClr>
              <a:buSzPct val="79000"/>
              <a:tabLst>
                <a:tab pos="354965" algn="l"/>
                <a:tab pos="355600" algn="l"/>
              </a:tabLst>
            </a:pPr>
            <a:r>
              <a:rPr lang="en-US" sz="2000" dirty="0">
                <a:solidFill>
                  <a:srgbClr val="FF0000"/>
                </a:solidFill>
                <a:latin typeface="Arial" panose="020B0604020202020204" pitchFamily="34" charset="0"/>
                <a:cs typeface="Arial" panose="020B0604020202020204" pitchFamily="34" charset="0"/>
              </a:rPr>
              <a:t>2.1 Descriptive Analysis</a:t>
            </a:r>
          </a:p>
          <a:p>
            <a:pPr marL="12700"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analyses complete data or a sample of summarized numerical data. It shows mean and deviation for continuous data whereas percentage and frequency for categorical data.</a:t>
            </a:r>
          </a:p>
          <a:p>
            <a:pPr marL="12700" algn="just">
              <a:lnSpc>
                <a:spcPct val="150000"/>
              </a:lnSpc>
              <a:spcBef>
                <a:spcPts val="100"/>
              </a:spcBef>
              <a:buClr>
                <a:srgbClr val="6D9FAF"/>
              </a:buClr>
              <a:buSzPct val="79000"/>
              <a:tabLst>
                <a:tab pos="354965" algn="l"/>
                <a:tab pos="355600" algn="l"/>
              </a:tabLst>
            </a:pPr>
            <a:r>
              <a:rPr lang="en-US" sz="2000" dirty="0">
                <a:solidFill>
                  <a:srgbClr val="FF0000"/>
                </a:solidFill>
                <a:latin typeface="Arial" panose="020B0604020202020204" pitchFamily="34" charset="0"/>
                <a:cs typeface="Arial" panose="020B0604020202020204" pitchFamily="34" charset="0"/>
              </a:rPr>
              <a:t>2.2 Inferential Analysis</a:t>
            </a:r>
          </a:p>
          <a:p>
            <a:pPr marL="12700"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analyses sample from complete data. In this type of Analysis, you can find different conclusions from the same data by selecting different samples.</a:t>
            </a: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69</a:t>
            </a:fld>
            <a:endParaRPr sz="1000">
              <a:latin typeface="Arial" panose="020B0604020202020204"/>
              <a:cs typeface="Arial" panose="020B0604020202020204"/>
            </a:endParaRPr>
          </a:p>
        </p:txBody>
      </p:sp>
      <p:sp>
        <p:nvSpPr>
          <p:cNvPr id="4" name="Slide Number Placeholder 3"/>
          <p:cNvSpPr>
            <a:spLocks noGrp="1"/>
          </p:cNvSpPr>
          <p:nvPr>
            <p:ph type="sldNum" sz="quarter" idx="12"/>
          </p:nvPr>
        </p:nvSpPr>
        <p:spPr/>
        <p:txBody>
          <a:bodyPr/>
          <a:lstStyle/>
          <a:p>
            <a:pPr marL="38100"/>
            <a:fld id="{81D60167-4931-47E6-BA6A-407CBD079E47}" type="slidenum">
              <a:rPr spc="-5" dirty="0"/>
              <a:pPr marL="38100"/>
              <a:t>69</a:t>
            </a:fld>
            <a:endParaRPr spc="-5" dirty="0"/>
          </a:p>
        </p:txBody>
      </p:sp>
      <p:sp>
        <p:nvSpPr>
          <p:cNvPr id="6" name="Footer Placeholder 5"/>
          <p:cNvSpPr>
            <a:spLocks noGrp="1"/>
          </p:cNvSpPr>
          <p:nvPr>
            <p:ph type="ftr" sz="quarter" idx="11"/>
          </p:nvPr>
        </p:nvSpPr>
        <p:spPr>
          <a:xfrm>
            <a:off x="2641600" y="6539865"/>
            <a:ext cx="7518400" cy="381000"/>
          </a:xfrm>
        </p:spPr>
        <p:txBody>
          <a:bodyPr/>
          <a:lstStyle/>
          <a:p>
            <a:r>
              <a:rPr dirty="0">
                <a:solidFill>
                  <a:schemeClr val="bg1"/>
                </a:solidFill>
              </a:rPr>
              <a:t>SCSE (Galgotias University)</a:t>
            </a:r>
          </a:p>
        </p:txBody>
      </p:sp>
    </p:spTree>
    <p:extLst>
      <p:ext uri="{BB962C8B-B14F-4D97-AF65-F5344CB8AC3E}">
        <p14:creationId xmlns:p14="http://schemas.microsoft.com/office/powerpoint/2010/main" val="2460586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1639314" y="1115904"/>
            <a:ext cx="10260411" cy="3988271"/>
          </a:xfrm>
          <a:prstGeom prst="rect">
            <a:avLst/>
          </a:prstGeom>
        </p:spPr>
        <p:txBody>
          <a:bodyPr vert="horz" wrap="square" lIns="0" tIns="195580" rIns="0" bIns="0" rtlCol="0">
            <a:spAutoFit/>
          </a:bodyPr>
          <a:lstStyle/>
          <a:p>
            <a:pPr marL="354965" indent="-342900">
              <a:spcBef>
                <a:spcPts val="1540"/>
              </a:spcBef>
              <a:buClr>
                <a:srgbClr val="6D9FAF"/>
              </a:buClr>
              <a:buSzPct val="79000"/>
              <a:buFont typeface="Arial" panose="020B0604020202020204" pitchFamily="34" charset="0"/>
              <a:buChar char="•"/>
              <a:tabLst>
                <a:tab pos="394970" algn="l"/>
                <a:tab pos="395605" algn="l"/>
              </a:tabLst>
            </a:pPr>
            <a:r>
              <a:rPr sz="2800" spc="-185" dirty="0">
                <a:latin typeface="Arimo"/>
                <a:cs typeface="Arimo"/>
              </a:rPr>
              <a:t>Research </a:t>
            </a:r>
            <a:r>
              <a:rPr sz="2800" spc="-125" dirty="0">
                <a:latin typeface="Arimo"/>
                <a:cs typeface="Arimo"/>
              </a:rPr>
              <a:t>is </a:t>
            </a:r>
            <a:r>
              <a:rPr sz="2800" spc="-65" dirty="0">
                <a:latin typeface="Arimo"/>
                <a:cs typeface="Arimo"/>
              </a:rPr>
              <a:t>objective </a:t>
            </a:r>
            <a:r>
              <a:rPr sz="2800" spc="-110" dirty="0">
                <a:latin typeface="Arimo"/>
                <a:cs typeface="Arimo"/>
              </a:rPr>
              <a:t>and </a:t>
            </a:r>
            <a:r>
              <a:rPr sz="2800" spc="-90" dirty="0">
                <a:latin typeface="Arimo"/>
                <a:cs typeface="Arimo"/>
              </a:rPr>
              <a:t>logical </a:t>
            </a:r>
            <a:r>
              <a:rPr sz="2800" spc="-140" dirty="0">
                <a:latin typeface="Arimo"/>
                <a:cs typeface="Arimo"/>
              </a:rPr>
              <a:t>– </a:t>
            </a:r>
            <a:r>
              <a:rPr sz="2800" spc="-90" dirty="0">
                <a:latin typeface="Arimo"/>
                <a:cs typeface="Arimo"/>
              </a:rPr>
              <a:t>applying </a:t>
            </a:r>
            <a:r>
              <a:rPr sz="2800" spc="-100" dirty="0">
                <a:latin typeface="Arimo"/>
                <a:cs typeface="Arimo"/>
              </a:rPr>
              <a:t>every </a:t>
            </a:r>
            <a:r>
              <a:rPr sz="2800" spc="-110" dirty="0">
                <a:latin typeface="Arimo"/>
                <a:cs typeface="Arimo"/>
              </a:rPr>
              <a:t>possible </a:t>
            </a:r>
            <a:r>
              <a:rPr sz="2800" spc="-45" dirty="0">
                <a:latin typeface="Arimo"/>
                <a:cs typeface="Arimo"/>
              </a:rPr>
              <a:t>test</a:t>
            </a:r>
            <a:r>
              <a:rPr sz="2800" spc="114" dirty="0">
                <a:latin typeface="Arimo"/>
                <a:cs typeface="Arimo"/>
              </a:rPr>
              <a:t> </a:t>
            </a:r>
            <a:r>
              <a:rPr sz="2800" spc="10" dirty="0">
                <a:latin typeface="Arimo"/>
                <a:cs typeface="Arimo"/>
              </a:rPr>
              <a:t>to</a:t>
            </a:r>
            <a:endParaRPr sz="2800" dirty="0">
              <a:latin typeface="Arimo"/>
              <a:cs typeface="Arimo"/>
            </a:endParaRPr>
          </a:p>
          <a:p>
            <a:pPr marL="737870" indent="-342900">
              <a:spcBef>
                <a:spcPts val="1440"/>
              </a:spcBef>
              <a:buFont typeface="Arial" panose="020B0604020202020204" pitchFamily="34" charset="0"/>
              <a:buChar char="•"/>
            </a:pPr>
            <a:r>
              <a:rPr sz="2800" spc="-80" dirty="0">
                <a:latin typeface="Arimo"/>
                <a:cs typeface="Arimo"/>
              </a:rPr>
              <a:t>validate </a:t>
            </a:r>
            <a:r>
              <a:rPr sz="2800" spc="-30" dirty="0">
                <a:latin typeface="Arimo"/>
                <a:cs typeface="Arimo"/>
              </a:rPr>
              <a:t>the </a:t>
            </a:r>
            <a:r>
              <a:rPr sz="2800" spc="-95" dirty="0">
                <a:latin typeface="Arimo"/>
                <a:cs typeface="Arimo"/>
              </a:rPr>
              <a:t>data </a:t>
            </a:r>
            <a:r>
              <a:rPr sz="2800" spc="-80" dirty="0">
                <a:latin typeface="Arimo"/>
                <a:cs typeface="Arimo"/>
              </a:rPr>
              <a:t>collected </a:t>
            </a:r>
            <a:r>
              <a:rPr sz="2800" spc="-114" dirty="0">
                <a:latin typeface="Arimo"/>
                <a:cs typeface="Arimo"/>
              </a:rPr>
              <a:t>and </a:t>
            </a:r>
            <a:r>
              <a:rPr sz="2800" spc="-120" dirty="0">
                <a:latin typeface="Arimo"/>
                <a:cs typeface="Arimo"/>
              </a:rPr>
              <a:t>conclusions</a:t>
            </a:r>
            <a:r>
              <a:rPr sz="2800" spc="-375" dirty="0">
                <a:latin typeface="Arimo"/>
                <a:cs typeface="Arimo"/>
              </a:rPr>
              <a:t> </a:t>
            </a:r>
            <a:r>
              <a:rPr sz="2800" spc="-110" dirty="0">
                <a:latin typeface="Arimo"/>
                <a:cs typeface="Arimo"/>
              </a:rPr>
              <a:t>reached.</a:t>
            </a:r>
            <a:endParaRPr sz="2800" dirty="0">
              <a:latin typeface="Arimo"/>
              <a:cs typeface="Arimo"/>
            </a:endParaRPr>
          </a:p>
          <a:p>
            <a:pPr marL="354965" indent="-342900">
              <a:spcBef>
                <a:spcPts val="2020"/>
              </a:spcBef>
              <a:buClr>
                <a:srgbClr val="6D9FAF"/>
              </a:buClr>
              <a:buSzPct val="79000"/>
              <a:buFont typeface="Arial" panose="020B0604020202020204" pitchFamily="34" charset="0"/>
              <a:buChar char="•"/>
              <a:tabLst>
                <a:tab pos="394970" algn="l"/>
                <a:tab pos="395605" algn="l"/>
              </a:tabLst>
            </a:pPr>
            <a:r>
              <a:rPr sz="2800" spc="-185" dirty="0">
                <a:latin typeface="Arimo"/>
                <a:cs typeface="Arimo"/>
              </a:rPr>
              <a:t>Research </a:t>
            </a:r>
            <a:r>
              <a:rPr sz="2800" spc="-110" dirty="0">
                <a:latin typeface="Arimo"/>
                <a:cs typeface="Arimo"/>
              </a:rPr>
              <a:t>involves </a:t>
            </a:r>
            <a:r>
              <a:rPr sz="2800" spc="-30" dirty="0">
                <a:latin typeface="Arimo"/>
                <a:cs typeface="Arimo"/>
              </a:rPr>
              <a:t>the </a:t>
            </a:r>
            <a:r>
              <a:rPr sz="2800" spc="-95" dirty="0">
                <a:latin typeface="Arimo"/>
                <a:cs typeface="Arimo"/>
              </a:rPr>
              <a:t>quest </a:t>
            </a:r>
            <a:r>
              <a:rPr sz="2800" spc="-10" dirty="0">
                <a:latin typeface="Arimo"/>
                <a:cs typeface="Arimo"/>
              </a:rPr>
              <a:t>for </a:t>
            </a:r>
            <a:r>
              <a:rPr sz="2800" spc="-140" dirty="0">
                <a:latin typeface="Arimo"/>
                <a:cs typeface="Arimo"/>
              </a:rPr>
              <a:t>answers </a:t>
            </a:r>
            <a:r>
              <a:rPr sz="2800" spc="20" dirty="0">
                <a:latin typeface="Arimo"/>
                <a:cs typeface="Arimo"/>
              </a:rPr>
              <a:t>to </a:t>
            </a:r>
            <a:r>
              <a:rPr sz="2800" spc="-110" dirty="0">
                <a:latin typeface="Arimo"/>
                <a:cs typeface="Arimo"/>
              </a:rPr>
              <a:t>unsolved</a:t>
            </a:r>
            <a:r>
              <a:rPr sz="2800" spc="-445" dirty="0">
                <a:latin typeface="Arimo"/>
                <a:cs typeface="Arimo"/>
              </a:rPr>
              <a:t> </a:t>
            </a:r>
            <a:r>
              <a:rPr sz="2800" spc="-90" dirty="0">
                <a:latin typeface="Arimo"/>
                <a:cs typeface="Arimo"/>
              </a:rPr>
              <a:t>problems.</a:t>
            </a:r>
            <a:endParaRPr sz="2800" dirty="0">
              <a:latin typeface="Arimo"/>
              <a:cs typeface="Arimo"/>
            </a:endParaRPr>
          </a:p>
          <a:p>
            <a:pPr marL="354965" indent="-342900">
              <a:spcBef>
                <a:spcPts val="2015"/>
              </a:spcBef>
              <a:buClr>
                <a:srgbClr val="6D9FAF"/>
              </a:buClr>
              <a:buSzPct val="79000"/>
              <a:buFont typeface="Arial" panose="020B0604020202020204" pitchFamily="34" charset="0"/>
              <a:buChar char="•"/>
              <a:tabLst>
                <a:tab pos="394970" algn="l"/>
                <a:tab pos="395605" algn="l"/>
              </a:tabLst>
            </a:pPr>
            <a:r>
              <a:rPr sz="2800" spc="-185" dirty="0">
                <a:latin typeface="Arimo"/>
                <a:cs typeface="Arimo"/>
              </a:rPr>
              <a:t>Research </a:t>
            </a:r>
            <a:r>
              <a:rPr sz="2800" spc="-85" dirty="0">
                <a:latin typeface="Arimo"/>
                <a:cs typeface="Arimo"/>
              </a:rPr>
              <a:t>requires</a:t>
            </a:r>
            <a:r>
              <a:rPr sz="2800" spc="-90" dirty="0">
                <a:latin typeface="Arimo"/>
                <a:cs typeface="Arimo"/>
              </a:rPr>
              <a:t> </a:t>
            </a:r>
            <a:r>
              <a:rPr sz="2800" spc="-125" dirty="0">
                <a:latin typeface="Arimo"/>
                <a:cs typeface="Arimo"/>
              </a:rPr>
              <a:t>courage.</a:t>
            </a:r>
            <a:endParaRPr sz="2800" dirty="0">
              <a:latin typeface="Arimo"/>
              <a:cs typeface="Arimo"/>
            </a:endParaRPr>
          </a:p>
          <a:p>
            <a:pPr marL="354965" indent="-342900">
              <a:spcBef>
                <a:spcPts val="2015"/>
              </a:spcBef>
              <a:buClr>
                <a:srgbClr val="6D9FAF"/>
              </a:buClr>
              <a:buSzPct val="79000"/>
              <a:buFont typeface="Arial" panose="020B0604020202020204" pitchFamily="34" charset="0"/>
              <a:buChar char="•"/>
              <a:tabLst>
                <a:tab pos="394970" algn="l"/>
                <a:tab pos="395605" algn="l"/>
              </a:tabLst>
            </a:pPr>
            <a:r>
              <a:rPr sz="2800" spc="-185" dirty="0">
                <a:latin typeface="Arimo"/>
                <a:cs typeface="Arimo"/>
              </a:rPr>
              <a:t>Research </a:t>
            </a:r>
            <a:r>
              <a:rPr sz="2800" spc="-125" dirty="0">
                <a:latin typeface="Arimo"/>
                <a:cs typeface="Arimo"/>
              </a:rPr>
              <a:t>is </a:t>
            </a:r>
            <a:r>
              <a:rPr sz="2800" spc="-100" dirty="0">
                <a:latin typeface="Arimo"/>
                <a:cs typeface="Arimo"/>
              </a:rPr>
              <a:t>characterized </a:t>
            </a:r>
            <a:r>
              <a:rPr sz="2800" spc="-105" dirty="0">
                <a:latin typeface="Arimo"/>
                <a:cs typeface="Arimo"/>
              </a:rPr>
              <a:t>by </a:t>
            </a:r>
            <a:r>
              <a:rPr sz="2800" spc="-35" dirty="0">
                <a:latin typeface="Arimo"/>
                <a:cs typeface="Arimo"/>
              </a:rPr>
              <a:t>patient </a:t>
            </a:r>
            <a:r>
              <a:rPr sz="2800" spc="-114" dirty="0">
                <a:latin typeface="Arimo"/>
                <a:cs typeface="Arimo"/>
              </a:rPr>
              <a:t>and </a:t>
            </a:r>
            <a:r>
              <a:rPr sz="2800" spc="-50" dirty="0">
                <a:latin typeface="Arimo"/>
                <a:cs typeface="Arimo"/>
              </a:rPr>
              <a:t>unhurried</a:t>
            </a:r>
            <a:r>
              <a:rPr sz="2800" spc="-275" dirty="0">
                <a:latin typeface="Arimo"/>
                <a:cs typeface="Arimo"/>
              </a:rPr>
              <a:t> </a:t>
            </a:r>
            <a:r>
              <a:rPr sz="2800" spc="-60" dirty="0">
                <a:latin typeface="Arimo"/>
                <a:cs typeface="Arimo"/>
              </a:rPr>
              <a:t>activity.</a:t>
            </a:r>
            <a:endParaRPr sz="2800" dirty="0">
              <a:latin typeface="Arimo"/>
              <a:cs typeface="Arimo"/>
            </a:endParaRPr>
          </a:p>
          <a:p>
            <a:pPr marL="354965" indent="-342900">
              <a:spcBef>
                <a:spcPts val="2020"/>
              </a:spcBef>
              <a:buClr>
                <a:srgbClr val="6D9FAF"/>
              </a:buClr>
              <a:buSzPct val="79000"/>
              <a:buFont typeface="Arial" panose="020B0604020202020204" pitchFamily="34" charset="0"/>
              <a:buChar char="•"/>
              <a:tabLst>
                <a:tab pos="394970" algn="l"/>
                <a:tab pos="395605" algn="l"/>
              </a:tabLst>
            </a:pPr>
            <a:r>
              <a:rPr sz="2800" spc="-180" dirty="0">
                <a:latin typeface="Arimo"/>
                <a:cs typeface="Arimo"/>
              </a:rPr>
              <a:t>Research </a:t>
            </a:r>
            <a:r>
              <a:rPr sz="2800" spc="-125" dirty="0">
                <a:latin typeface="Arimo"/>
                <a:cs typeface="Arimo"/>
              </a:rPr>
              <a:t>is </a:t>
            </a:r>
            <a:r>
              <a:rPr sz="2800" spc="-75" dirty="0">
                <a:latin typeface="Arimo"/>
                <a:cs typeface="Arimo"/>
              </a:rPr>
              <a:t>carefully </a:t>
            </a:r>
            <a:r>
              <a:rPr sz="2800" spc="-90" dirty="0">
                <a:latin typeface="Arimo"/>
                <a:cs typeface="Arimo"/>
              </a:rPr>
              <a:t>recorded </a:t>
            </a:r>
            <a:r>
              <a:rPr sz="2800" spc="-110" dirty="0">
                <a:latin typeface="Arimo"/>
                <a:cs typeface="Arimo"/>
              </a:rPr>
              <a:t>and</a:t>
            </a:r>
            <a:r>
              <a:rPr sz="2800" spc="-215" dirty="0">
                <a:latin typeface="Arimo"/>
                <a:cs typeface="Arimo"/>
              </a:rPr>
              <a:t> </a:t>
            </a:r>
            <a:r>
              <a:rPr sz="2800" spc="-20" dirty="0">
                <a:latin typeface="Arimo"/>
                <a:cs typeface="Arimo"/>
              </a:rPr>
              <a:t>report</a:t>
            </a:r>
            <a:endParaRPr sz="2800" dirty="0">
              <a:latin typeface="Arimo"/>
              <a:cs typeface="Arimo"/>
            </a:endParaRPr>
          </a:p>
        </p:txBody>
      </p:sp>
      <p:sp>
        <p:nvSpPr>
          <p:cNvPr id="7" name="object 7"/>
          <p:cNvSpPr txBox="1">
            <a:spLocks noGrp="1"/>
          </p:cNvSpPr>
          <p:nvPr>
            <p:ph type="title"/>
          </p:nvPr>
        </p:nvSpPr>
        <p:spPr>
          <a:xfrm>
            <a:off x="2368540" y="203343"/>
            <a:ext cx="8249031" cy="702115"/>
          </a:xfrm>
          <a:prstGeom prst="rect">
            <a:avLst/>
          </a:prstGeom>
        </p:spPr>
        <p:txBody>
          <a:bodyPr spcFirstLastPara="1" vert="horz" wrap="square" lIns="0" tIns="12065" rIns="0" bIns="0" rtlCol="0" anchor="t" anchorCtr="0">
            <a:spAutoFit/>
          </a:bodyPr>
          <a:lstStyle/>
          <a:p>
            <a:pPr marL="12700">
              <a:lnSpc>
                <a:spcPct val="100000"/>
              </a:lnSpc>
              <a:spcBef>
                <a:spcPts val="95"/>
              </a:spcBef>
            </a:pPr>
            <a:r>
              <a:rPr spc="-15" dirty="0">
                <a:solidFill>
                  <a:schemeClr val="bg1"/>
                </a:solidFill>
                <a:latin typeface="Arial" panose="020B0604020202020204" pitchFamily="34" charset="0"/>
                <a:cs typeface="Arial" panose="020B0604020202020204" pitchFamily="34" charset="0"/>
              </a:rPr>
              <a:t>Characteristics </a:t>
            </a:r>
            <a:r>
              <a:rPr spc="-5" dirty="0">
                <a:solidFill>
                  <a:schemeClr val="bg1"/>
                </a:solidFill>
                <a:latin typeface="Arial" panose="020B0604020202020204" pitchFamily="34" charset="0"/>
                <a:cs typeface="Arial" panose="020B0604020202020204" pitchFamily="34" charset="0"/>
              </a:rPr>
              <a:t>of</a:t>
            </a:r>
            <a:r>
              <a:rPr lang="en-IN" spc="40" dirty="0">
                <a:solidFill>
                  <a:schemeClr val="bg1"/>
                </a:solidFill>
                <a:latin typeface="Arial" panose="020B0604020202020204" pitchFamily="34" charset="0"/>
                <a:cs typeface="Arial" panose="020B0604020202020204" pitchFamily="34" charset="0"/>
              </a:rPr>
              <a:t> </a:t>
            </a:r>
            <a:r>
              <a:rPr spc="-20" dirty="0">
                <a:solidFill>
                  <a:schemeClr val="bg1"/>
                </a:solidFill>
                <a:latin typeface="Arial" panose="020B0604020202020204" pitchFamily="34" charset="0"/>
                <a:cs typeface="Arial" panose="020B0604020202020204" pitchFamily="34" charset="0"/>
              </a:rPr>
              <a:t>Research</a:t>
            </a:r>
          </a:p>
        </p:txBody>
      </p:sp>
      <p:sp>
        <p:nvSpPr>
          <p:cNvPr id="9" name="object 9"/>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7</a:t>
            </a:fld>
            <a:endParaRPr sz="1000">
              <a:latin typeface="Arial" panose="020B0604020202020204"/>
              <a:cs typeface="Arial" panose="020B0604020202020204"/>
            </a:endParaRPr>
          </a:p>
        </p:txBody>
      </p:sp>
      <p:sp>
        <p:nvSpPr>
          <p:cNvPr id="2" name="Slide Number Placeholder 1"/>
          <p:cNvSpPr>
            <a:spLocks noGrp="1"/>
          </p:cNvSpPr>
          <p:nvPr>
            <p:ph type="sldNum" sz="quarter" idx="12"/>
          </p:nvPr>
        </p:nvSpPr>
        <p:spPr/>
        <p:txBody>
          <a:bodyPr/>
          <a:lstStyle/>
          <a:p>
            <a:pPr marL="38100"/>
            <a:fld id="{81D60167-4931-47E6-BA6A-407CBD079E47}" type="slidenum">
              <a:rPr spc="-5" dirty="0"/>
              <a:pPr marL="38100"/>
              <a:t>7</a:t>
            </a:fld>
            <a:endParaRPr spc="-5" dirty="0"/>
          </a:p>
        </p:txBody>
      </p:sp>
      <p:sp>
        <p:nvSpPr>
          <p:cNvPr id="3" name="Footer Placeholder 2"/>
          <p:cNvSpPr>
            <a:spLocks noGrp="1"/>
          </p:cNvSpPr>
          <p:nvPr>
            <p:ph type="ftr" sz="quarter" idx="11"/>
          </p:nvPr>
        </p:nvSpPr>
        <p:spPr/>
        <p:txBody>
          <a:bodyPr/>
          <a:lstStyle/>
          <a:p>
            <a:r>
              <a:rPr dirty="0">
                <a:solidFill>
                  <a:schemeClr val="bg1"/>
                </a:solidFill>
              </a:rPr>
              <a:t>SCSE (Galgotias University)</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6850" y="127635"/>
            <a:ext cx="10432876" cy="856004"/>
          </a:xfrm>
          <a:prstGeom prst="rect">
            <a:avLst/>
          </a:prstGeom>
        </p:spPr>
        <p:txBody>
          <a:bodyPr spcFirstLastPara="1" vert="horz" wrap="square" lIns="0" tIns="12065" rIns="0" bIns="0" rtlCol="0" anchor="t" anchorCtr="0">
            <a:spAutoFit/>
          </a:bodyPr>
          <a:lstStyle/>
          <a:p>
            <a:pPr marL="12700" algn="just">
              <a:lnSpc>
                <a:spcPct val="150000"/>
              </a:lnSpc>
              <a:spcBef>
                <a:spcPts val="100"/>
              </a:spcBef>
              <a:buClr>
                <a:srgbClr val="6D9FAF"/>
              </a:buClr>
              <a:buSzPct val="79000"/>
              <a:tabLst>
                <a:tab pos="354965" algn="l"/>
                <a:tab pos="355600" algn="l"/>
              </a:tabLst>
            </a:pPr>
            <a:r>
              <a:rPr lang="en-US" sz="3600" dirty="0">
                <a:solidFill>
                  <a:schemeClr val="bg1"/>
                </a:solidFill>
                <a:latin typeface="Arial" panose="020B0604020202020204" pitchFamily="34" charset="0"/>
                <a:cs typeface="Arial" panose="020B0604020202020204" pitchFamily="34" charset="0"/>
              </a:rPr>
              <a:t>Types of Data Analysis: Techniques and Methods</a:t>
            </a:r>
          </a:p>
        </p:txBody>
      </p:sp>
      <p:sp>
        <p:nvSpPr>
          <p:cNvPr id="3" name="object 3"/>
          <p:cNvSpPr txBox="1"/>
          <p:nvPr/>
        </p:nvSpPr>
        <p:spPr>
          <a:xfrm>
            <a:off x="506699" y="1181192"/>
            <a:ext cx="11393027" cy="2276970"/>
          </a:xfrm>
          <a:prstGeom prst="rect">
            <a:avLst/>
          </a:prstGeom>
        </p:spPr>
        <p:txBody>
          <a:bodyPr vert="horz" wrap="square" lIns="0" tIns="12700" rIns="0" bIns="0" rtlCol="0">
            <a:spAutoFit/>
          </a:bodyPr>
          <a:lstStyle/>
          <a:p>
            <a:pPr marL="12700" algn="just">
              <a:lnSpc>
                <a:spcPct val="150000"/>
              </a:lnSpc>
              <a:spcBef>
                <a:spcPts val="100"/>
              </a:spcBef>
              <a:buClr>
                <a:srgbClr val="6D9FAF"/>
              </a:buClr>
              <a:buSzPct val="79000"/>
              <a:tabLst>
                <a:tab pos="354965" algn="l"/>
                <a:tab pos="355600" algn="l"/>
              </a:tabLst>
            </a:pPr>
            <a:r>
              <a:rPr lang="en-US" sz="2000" dirty="0">
                <a:solidFill>
                  <a:srgbClr val="FF0000"/>
                </a:solidFill>
                <a:latin typeface="Arial" panose="020B0604020202020204" pitchFamily="34" charset="0"/>
                <a:cs typeface="Arial" panose="020B0604020202020204" pitchFamily="34" charset="0"/>
              </a:rPr>
              <a:t>3. Diagnostic Analysis</a:t>
            </a:r>
          </a:p>
          <a:p>
            <a:pPr marL="12700"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Diagnostic Analysis shows “Why did it happen?” by finding the cause from the insight found in Statistical Analysis. This Analysis is useful to identify behavior patterns of data. If a new problem arrives in your business process, then you can look into this Analysis to find similar patterns of that problem. And it may have chances to use similar prescriptions for the new problems.</a:t>
            </a: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70</a:t>
            </a:fld>
            <a:endParaRPr sz="1000">
              <a:latin typeface="Arial" panose="020B0604020202020204"/>
              <a:cs typeface="Arial" panose="020B0604020202020204"/>
            </a:endParaRPr>
          </a:p>
        </p:txBody>
      </p:sp>
      <p:sp>
        <p:nvSpPr>
          <p:cNvPr id="4" name="Slide Number Placeholder 3"/>
          <p:cNvSpPr>
            <a:spLocks noGrp="1"/>
          </p:cNvSpPr>
          <p:nvPr>
            <p:ph type="sldNum" sz="quarter" idx="12"/>
          </p:nvPr>
        </p:nvSpPr>
        <p:spPr/>
        <p:txBody>
          <a:bodyPr/>
          <a:lstStyle/>
          <a:p>
            <a:pPr marL="38100"/>
            <a:fld id="{81D60167-4931-47E6-BA6A-407CBD079E47}" type="slidenum">
              <a:rPr spc="-5" dirty="0"/>
              <a:pPr marL="38100"/>
              <a:t>70</a:t>
            </a:fld>
            <a:endParaRPr spc="-5" dirty="0"/>
          </a:p>
        </p:txBody>
      </p:sp>
      <p:sp>
        <p:nvSpPr>
          <p:cNvPr id="6" name="Footer Placeholder 5"/>
          <p:cNvSpPr>
            <a:spLocks noGrp="1"/>
          </p:cNvSpPr>
          <p:nvPr>
            <p:ph type="ftr" sz="quarter" idx="11"/>
          </p:nvPr>
        </p:nvSpPr>
        <p:spPr>
          <a:xfrm>
            <a:off x="2641600" y="6539865"/>
            <a:ext cx="7518400" cy="381000"/>
          </a:xfrm>
        </p:spPr>
        <p:txBody>
          <a:bodyPr/>
          <a:lstStyle/>
          <a:p>
            <a:r>
              <a:rPr dirty="0">
                <a:solidFill>
                  <a:schemeClr val="bg1"/>
                </a:solidFill>
              </a:rPr>
              <a:t>SCSE (Galgotias University)</a:t>
            </a:r>
          </a:p>
        </p:txBody>
      </p:sp>
    </p:spTree>
    <p:extLst>
      <p:ext uri="{BB962C8B-B14F-4D97-AF65-F5344CB8AC3E}">
        <p14:creationId xmlns:p14="http://schemas.microsoft.com/office/powerpoint/2010/main" val="37577722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6850" y="127635"/>
            <a:ext cx="10432876" cy="856004"/>
          </a:xfrm>
          <a:prstGeom prst="rect">
            <a:avLst/>
          </a:prstGeom>
        </p:spPr>
        <p:txBody>
          <a:bodyPr spcFirstLastPara="1" vert="horz" wrap="square" lIns="0" tIns="12065" rIns="0" bIns="0" rtlCol="0" anchor="t" anchorCtr="0">
            <a:spAutoFit/>
          </a:bodyPr>
          <a:lstStyle/>
          <a:p>
            <a:pPr marL="12700" algn="just">
              <a:lnSpc>
                <a:spcPct val="150000"/>
              </a:lnSpc>
              <a:spcBef>
                <a:spcPts val="100"/>
              </a:spcBef>
              <a:buClr>
                <a:srgbClr val="6D9FAF"/>
              </a:buClr>
              <a:buSzPct val="79000"/>
              <a:tabLst>
                <a:tab pos="354965" algn="l"/>
                <a:tab pos="355600" algn="l"/>
              </a:tabLst>
            </a:pPr>
            <a:r>
              <a:rPr lang="en-US" sz="3600" dirty="0">
                <a:solidFill>
                  <a:schemeClr val="bg1"/>
                </a:solidFill>
                <a:latin typeface="Arial" panose="020B0604020202020204" pitchFamily="34" charset="0"/>
                <a:cs typeface="Arial" panose="020B0604020202020204" pitchFamily="34" charset="0"/>
              </a:rPr>
              <a:t>Types of Data Analysis: Techniques and Methods</a:t>
            </a:r>
          </a:p>
        </p:txBody>
      </p:sp>
      <p:sp>
        <p:nvSpPr>
          <p:cNvPr id="3" name="object 3"/>
          <p:cNvSpPr txBox="1"/>
          <p:nvPr/>
        </p:nvSpPr>
        <p:spPr>
          <a:xfrm>
            <a:off x="399486" y="1123529"/>
            <a:ext cx="11393027" cy="4610942"/>
          </a:xfrm>
          <a:prstGeom prst="rect">
            <a:avLst/>
          </a:prstGeom>
        </p:spPr>
        <p:txBody>
          <a:bodyPr vert="horz" wrap="square" lIns="0" tIns="12700" rIns="0" bIns="0" rtlCol="0">
            <a:spAutoFit/>
          </a:bodyPr>
          <a:lstStyle/>
          <a:p>
            <a:pPr marL="12700" algn="just">
              <a:lnSpc>
                <a:spcPct val="150000"/>
              </a:lnSpc>
              <a:spcBef>
                <a:spcPts val="100"/>
              </a:spcBef>
              <a:buClr>
                <a:srgbClr val="6D9FAF"/>
              </a:buClr>
              <a:buSzPct val="79000"/>
              <a:tabLst>
                <a:tab pos="354965" algn="l"/>
                <a:tab pos="355600" algn="l"/>
              </a:tabLst>
            </a:pPr>
            <a:r>
              <a:rPr lang="en-US" sz="2000" dirty="0">
                <a:solidFill>
                  <a:srgbClr val="FF0000"/>
                </a:solidFill>
                <a:latin typeface="Arial" panose="020B0604020202020204" pitchFamily="34" charset="0"/>
                <a:cs typeface="Arial" panose="020B0604020202020204" pitchFamily="34" charset="0"/>
              </a:rPr>
              <a:t>4. Predictive Analysis</a:t>
            </a:r>
          </a:p>
          <a:p>
            <a:pPr marL="12700"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Predictive Analysis shows “what is likely to happen” by using previous data. The simplest data analysis example is like if last year I bought two dresses based on my savings and if this year my salary is increasing double then I can buy four dresses. But of course it’s not easy like this because you have to think about other circumstances like chances of prices of clothes is increased this year or maybe instead of dresses you want to buy a new bike, or you need to buy a house!</a:t>
            </a:r>
          </a:p>
          <a:p>
            <a:pPr marL="12700" algn="just">
              <a:lnSpc>
                <a:spcPct val="150000"/>
              </a:lnSpc>
              <a:spcBef>
                <a:spcPts val="100"/>
              </a:spcBef>
              <a:buClr>
                <a:srgbClr val="6D9FAF"/>
              </a:buClr>
              <a:buSzPct val="79000"/>
              <a:tabLst>
                <a:tab pos="354965" algn="l"/>
                <a:tab pos="355600" algn="l"/>
              </a:tabLst>
            </a:pPr>
            <a:endParaRPr lang="en-US" sz="2000" dirty="0">
              <a:latin typeface="Arial" panose="020B0604020202020204" pitchFamily="34" charset="0"/>
              <a:cs typeface="Arial" panose="020B0604020202020204" pitchFamily="34" charset="0"/>
            </a:endParaRPr>
          </a:p>
          <a:p>
            <a:pPr marL="12700"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So here, this Analysis makes predictions about future outcomes based on current or past data. Forecasting is just an estimate. Its accuracy is based on how much detailed information you have and how much you dig in it.</a:t>
            </a: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71</a:t>
            </a:fld>
            <a:endParaRPr sz="1000">
              <a:latin typeface="Arial" panose="020B0604020202020204"/>
              <a:cs typeface="Arial" panose="020B0604020202020204"/>
            </a:endParaRPr>
          </a:p>
        </p:txBody>
      </p:sp>
      <p:sp>
        <p:nvSpPr>
          <p:cNvPr id="4" name="Slide Number Placeholder 3"/>
          <p:cNvSpPr>
            <a:spLocks noGrp="1"/>
          </p:cNvSpPr>
          <p:nvPr>
            <p:ph type="sldNum" sz="quarter" idx="12"/>
          </p:nvPr>
        </p:nvSpPr>
        <p:spPr/>
        <p:txBody>
          <a:bodyPr/>
          <a:lstStyle/>
          <a:p>
            <a:pPr marL="38100"/>
            <a:fld id="{81D60167-4931-47E6-BA6A-407CBD079E47}" type="slidenum">
              <a:rPr spc="-5" dirty="0"/>
              <a:pPr marL="38100"/>
              <a:t>71</a:t>
            </a:fld>
            <a:endParaRPr spc="-5" dirty="0"/>
          </a:p>
        </p:txBody>
      </p:sp>
      <p:sp>
        <p:nvSpPr>
          <p:cNvPr id="6" name="Footer Placeholder 5"/>
          <p:cNvSpPr>
            <a:spLocks noGrp="1"/>
          </p:cNvSpPr>
          <p:nvPr>
            <p:ph type="ftr" sz="quarter" idx="11"/>
          </p:nvPr>
        </p:nvSpPr>
        <p:spPr>
          <a:xfrm>
            <a:off x="2641600" y="6539865"/>
            <a:ext cx="7518400" cy="381000"/>
          </a:xfrm>
        </p:spPr>
        <p:txBody>
          <a:bodyPr/>
          <a:lstStyle/>
          <a:p>
            <a:r>
              <a:rPr dirty="0">
                <a:solidFill>
                  <a:schemeClr val="bg1"/>
                </a:solidFill>
              </a:rPr>
              <a:t>SCSE (Galgotias University)</a:t>
            </a:r>
          </a:p>
        </p:txBody>
      </p:sp>
    </p:spTree>
    <p:extLst>
      <p:ext uri="{BB962C8B-B14F-4D97-AF65-F5344CB8AC3E}">
        <p14:creationId xmlns:p14="http://schemas.microsoft.com/office/powerpoint/2010/main" val="381123825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6850" y="127635"/>
            <a:ext cx="10432876" cy="856004"/>
          </a:xfrm>
          <a:prstGeom prst="rect">
            <a:avLst/>
          </a:prstGeom>
        </p:spPr>
        <p:txBody>
          <a:bodyPr spcFirstLastPara="1" vert="horz" wrap="square" lIns="0" tIns="12065" rIns="0" bIns="0" rtlCol="0" anchor="t" anchorCtr="0">
            <a:spAutoFit/>
          </a:bodyPr>
          <a:lstStyle/>
          <a:p>
            <a:pPr marL="12700" algn="just">
              <a:lnSpc>
                <a:spcPct val="150000"/>
              </a:lnSpc>
              <a:spcBef>
                <a:spcPts val="100"/>
              </a:spcBef>
              <a:buClr>
                <a:srgbClr val="6D9FAF"/>
              </a:buClr>
              <a:buSzPct val="79000"/>
              <a:tabLst>
                <a:tab pos="354965" algn="l"/>
                <a:tab pos="355600" algn="l"/>
              </a:tabLst>
            </a:pPr>
            <a:r>
              <a:rPr lang="en-US" sz="3600" dirty="0">
                <a:solidFill>
                  <a:schemeClr val="bg1"/>
                </a:solidFill>
                <a:latin typeface="Arial" panose="020B0604020202020204" pitchFamily="34" charset="0"/>
                <a:cs typeface="Arial" panose="020B0604020202020204" pitchFamily="34" charset="0"/>
              </a:rPr>
              <a:t>Types of Data Analysis: Techniques and Methods</a:t>
            </a:r>
          </a:p>
        </p:txBody>
      </p:sp>
      <p:sp>
        <p:nvSpPr>
          <p:cNvPr id="3" name="object 3"/>
          <p:cNvSpPr txBox="1"/>
          <p:nvPr/>
        </p:nvSpPr>
        <p:spPr>
          <a:xfrm>
            <a:off x="399486" y="1123529"/>
            <a:ext cx="11393027" cy="2276970"/>
          </a:xfrm>
          <a:prstGeom prst="rect">
            <a:avLst/>
          </a:prstGeom>
        </p:spPr>
        <p:txBody>
          <a:bodyPr vert="horz" wrap="square" lIns="0" tIns="12700" rIns="0" bIns="0" rtlCol="0">
            <a:spAutoFit/>
          </a:bodyPr>
          <a:lstStyle/>
          <a:p>
            <a:pPr marL="12700" algn="just">
              <a:lnSpc>
                <a:spcPct val="150000"/>
              </a:lnSpc>
              <a:spcBef>
                <a:spcPts val="100"/>
              </a:spcBef>
              <a:buClr>
                <a:srgbClr val="6D9FAF"/>
              </a:buClr>
              <a:buSzPct val="79000"/>
              <a:tabLst>
                <a:tab pos="354965" algn="l"/>
                <a:tab pos="355600" algn="l"/>
              </a:tabLst>
            </a:pPr>
            <a:r>
              <a:rPr lang="en-US" sz="2000" dirty="0">
                <a:solidFill>
                  <a:srgbClr val="FF0000"/>
                </a:solidFill>
                <a:latin typeface="Arial" panose="020B0604020202020204" pitchFamily="34" charset="0"/>
                <a:cs typeface="Arial" panose="020B0604020202020204" pitchFamily="34" charset="0"/>
              </a:rPr>
              <a:t>5. Prescriptive Analysis</a:t>
            </a:r>
          </a:p>
          <a:p>
            <a:pPr marL="12700"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Prescriptive Analysis combines the insight from all previous Analysis to determine which action to take in a current problem or decision. Most data-driven companies are utilizing Prescriptive Analysis because predictive and descriptive Analysis are not enough to improve data performance. Based on current situations and problems, they analyze the data and make decisions.</a:t>
            </a: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72</a:t>
            </a:fld>
            <a:endParaRPr sz="1000">
              <a:latin typeface="Arial" panose="020B0604020202020204"/>
              <a:cs typeface="Arial" panose="020B0604020202020204"/>
            </a:endParaRPr>
          </a:p>
        </p:txBody>
      </p:sp>
      <p:sp>
        <p:nvSpPr>
          <p:cNvPr id="4" name="Slide Number Placeholder 3"/>
          <p:cNvSpPr>
            <a:spLocks noGrp="1"/>
          </p:cNvSpPr>
          <p:nvPr>
            <p:ph type="sldNum" sz="quarter" idx="12"/>
          </p:nvPr>
        </p:nvSpPr>
        <p:spPr/>
        <p:txBody>
          <a:bodyPr/>
          <a:lstStyle/>
          <a:p>
            <a:pPr marL="38100"/>
            <a:fld id="{81D60167-4931-47E6-BA6A-407CBD079E47}" type="slidenum">
              <a:rPr spc="-5" dirty="0"/>
              <a:pPr marL="38100"/>
              <a:t>72</a:t>
            </a:fld>
            <a:endParaRPr spc="-5" dirty="0"/>
          </a:p>
        </p:txBody>
      </p:sp>
      <p:sp>
        <p:nvSpPr>
          <p:cNvPr id="6" name="Footer Placeholder 5"/>
          <p:cNvSpPr>
            <a:spLocks noGrp="1"/>
          </p:cNvSpPr>
          <p:nvPr>
            <p:ph type="ftr" sz="quarter" idx="11"/>
          </p:nvPr>
        </p:nvSpPr>
        <p:spPr>
          <a:xfrm>
            <a:off x="2641600" y="6539865"/>
            <a:ext cx="7518400" cy="381000"/>
          </a:xfrm>
        </p:spPr>
        <p:txBody>
          <a:bodyPr/>
          <a:lstStyle/>
          <a:p>
            <a:r>
              <a:rPr dirty="0">
                <a:solidFill>
                  <a:schemeClr val="bg1"/>
                </a:solidFill>
              </a:rPr>
              <a:t>SCSE (Galgotias University)</a:t>
            </a:r>
          </a:p>
        </p:txBody>
      </p:sp>
    </p:spTree>
    <p:extLst>
      <p:ext uri="{BB962C8B-B14F-4D97-AF65-F5344CB8AC3E}">
        <p14:creationId xmlns:p14="http://schemas.microsoft.com/office/powerpoint/2010/main" val="13108614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1300" y="127635"/>
            <a:ext cx="9118426" cy="856004"/>
          </a:xfrm>
          <a:prstGeom prst="rect">
            <a:avLst/>
          </a:prstGeom>
        </p:spPr>
        <p:txBody>
          <a:bodyPr spcFirstLastPara="1" vert="horz" wrap="square" lIns="0" tIns="12065" rIns="0" bIns="0" rtlCol="0" anchor="t" anchorCtr="0">
            <a:spAutoFit/>
          </a:bodyPr>
          <a:lstStyle/>
          <a:p>
            <a:pPr marL="12700" algn="just">
              <a:lnSpc>
                <a:spcPct val="150000"/>
              </a:lnSpc>
              <a:spcBef>
                <a:spcPts val="100"/>
              </a:spcBef>
              <a:buClr>
                <a:srgbClr val="6D9FAF"/>
              </a:buClr>
              <a:buSzPct val="79000"/>
              <a:tabLst>
                <a:tab pos="354965" algn="l"/>
                <a:tab pos="355600" algn="l"/>
              </a:tabLst>
            </a:pPr>
            <a:r>
              <a:rPr lang="en-US" sz="3600" dirty="0">
                <a:solidFill>
                  <a:schemeClr val="bg1"/>
                </a:solidFill>
                <a:latin typeface="Arial" panose="020B0604020202020204" pitchFamily="34" charset="0"/>
                <a:cs typeface="Arial" panose="020B0604020202020204" pitchFamily="34" charset="0"/>
              </a:rPr>
              <a:t>Data Analysis Process</a:t>
            </a:r>
          </a:p>
        </p:txBody>
      </p:sp>
      <p:sp>
        <p:nvSpPr>
          <p:cNvPr id="3" name="object 3"/>
          <p:cNvSpPr txBox="1"/>
          <p:nvPr/>
        </p:nvSpPr>
        <p:spPr>
          <a:xfrm>
            <a:off x="506699" y="1067198"/>
            <a:ext cx="11178601" cy="3726085"/>
          </a:xfrm>
          <a:prstGeom prst="rect">
            <a:avLst/>
          </a:prstGeom>
        </p:spPr>
        <p:txBody>
          <a:bodyPr vert="horz" wrap="square" lIns="0" tIns="12700" rIns="0" bIns="0" rtlCol="0">
            <a:spAutoFit/>
          </a:bodyPr>
          <a:lstStyle/>
          <a:p>
            <a:pPr marL="12700"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A researcher's important function is the appropriate  interpretation of different types of statistical data with the help  of his tools.</a:t>
            </a:r>
          </a:p>
          <a:p>
            <a:pPr marL="12700"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The preliminary statistical work consists of </a:t>
            </a:r>
          </a:p>
          <a:p>
            <a:pPr marL="355600" indent="-34290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US" sz="2000" dirty="0">
                <a:latin typeface="Arial" panose="020B0604020202020204" pitchFamily="34" charset="0"/>
                <a:cs typeface="Arial" panose="020B0604020202020204" pitchFamily="34" charset="0"/>
              </a:rPr>
              <a:t>collection,</a:t>
            </a:r>
          </a:p>
          <a:p>
            <a:pPr marL="355600" indent="-34290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US" sz="2000" dirty="0">
                <a:latin typeface="Arial" panose="020B0604020202020204" pitchFamily="34" charset="0"/>
                <a:cs typeface="Arial" panose="020B0604020202020204" pitchFamily="34" charset="0"/>
              </a:rPr>
              <a:t>classification, </a:t>
            </a:r>
          </a:p>
          <a:p>
            <a:pPr marL="355600" indent="-34290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US" sz="2000" dirty="0">
                <a:latin typeface="Arial" panose="020B0604020202020204" pitchFamily="34" charset="0"/>
                <a:cs typeface="Arial" panose="020B0604020202020204" pitchFamily="34" charset="0"/>
              </a:rPr>
              <a:t>tabulation, </a:t>
            </a:r>
          </a:p>
          <a:p>
            <a:pPr marL="355600" indent="-34290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US" sz="2000" dirty="0">
                <a:latin typeface="Arial" panose="020B0604020202020204" pitchFamily="34" charset="0"/>
                <a:cs typeface="Arial" panose="020B0604020202020204" pitchFamily="34" charset="0"/>
              </a:rPr>
              <a:t>presentation </a:t>
            </a:r>
          </a:p>
          <a:p>
            <a:pPr marL="355600" indent="-34290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US" sz="2000" dirty="0">
                <a:latin typeface="Arial" panose="020B0604020202020204" pitchFamily="34" charset="0"/>
                <a:cs typeface="Arial" panose="020B0604020202020204" pitchFamily="34" charset="0"/>
              </a:rPr>
              <a:t>analysis of data.</a:t>
            </a: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73</a:t>
            </a:fld>
            <a:endParaRPr sz="1000">
              <a:latin typeface="Arial" panose="020B0604020202020204"/>
              <a:cs typeface="Arial" panose="020B0604020202020204"/>
            </a:endParaRPr>
          </a:p>
        </p:txBody>
      </p:sp>
      <p:sp>
        <p:nvSpPr>
          <p:cNvPr id="4" name="Slide Number Placeholder 3"/>
          <p:cNvSpPr>
            <a:spLocks noGrp="1"/>
          </p:cNvSpPr>
          <p:nvPr>
            <p:ph type="sldNum" sz="quarter" idx="12"/>
          </p:nvPr>
        </p:nvSpPr>
        <p:spPr/>
        <p:txBody>
          <a:bodyPr/>
          <a:lstStyle/>
          <a:p>
            <a:pPr marL="38100"/>
            <a:fld id="{81D60167-4931-47E6-BA6A-407CBD079E47}" type="slidenum">
              <a:rPr spc="-5" dirty="0"/>
              <a:pPr marL="38100"/>
              <a:t>73</a:t>
            </a:fld>
            <a:endParaRPr spc="-5" dirty="0"/>
          </a:p>
        </p:txBody>
      </p:sp>
      <p:sp>
        <p:nvSpPr>
          <p:cNvPr id="6" name="Footer Placeholder 5"/>
          <p:cNvSpPr>
            <a:spLocks noGrp="1"/>
          </p:cNvSpPr>
          <p:nvPr>
            <p:ph type="ftr" sz="quarter" idx="11"/>
          </p:nvPr>
        </p:nvSpPr>
        <p:spPr>
          <a:xfrm>
            <a:off x="2641600" y="6539865"/>
            <a:ext cx="7518400" cy="381000"/>
          </a:xfrm>
        </p:spPr>
        <p:txBody>
          <a:bodyPr/>
          <a:lstStyle/>
          <a:p>
            <a:r>
              <a:rPr dirty="0">
                <a:solidFill>
                  <a:schemeClr val="bg1"/>
                </a:solidFill>
              </a:rPr>
              <a:t>SCSE (Galgotias University)</a:t>
            </a:r>
          </a:p>
        </p:txBody>
      </p:sp>
    </p:spTree>
    <p:extLst>
      <p:ext uri="{BB962C8B-B14F-4D97-AF65-F5344CB8AC3E}">
        <p14:creationId xmlns:p14="http://schemas.microsoft.com/office/powerpoint/2010/main" val="14086587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6850" y="127635"/>
            <a:ext cx="10432876" cy="856004"/>
          </a:xfrm>
          <a:prstGeom prst="rect">
            <a:avLst/>
          </a:prstGeom>
        </p:spPr>
        <p:txBody>
          <a:bodyPr spcFirstLastPara="1" vert="horz" wrap="square" lIns="0" tIns="12065" rIns="0" bIns="0" rtlCol="0" anchor="t" anchorCtr="0">
            <a:spAutoFit/>
          </a:bodyPr>
          <a:lstStyle/>
          <a:p>
            <a:pPr marL="12700" algn="just">
              <a:lnSpc>
                <a:spcPct val="150000"/>
              </a:lnSpc>
              <a:spcBef>
                <a:spcPts val="100"/>
              </a:spcBef>
              <a:buClr>
                <a:srgbClr val="6D9FAF"/>
              </a:buClr>
              <a:buSzPct val="79000"/>
              <a:tabLst>
                <a:tab pos="354965" algn="l"/>
                <a:tab pos="355600" algn="l"/>
              </a:tabLst>
            </a:pPr>
            <a:r>
              <a:rPr lang="en-US" sz="3600" dirty="0">
                <a:solidFill>
                  <a:schemeClr val="bg1"/>
                </a:solidFill>
                <a:latin typeface="Arial" panose="020B0604020202020204" pitchFamily="34" charset="0"/>
                <a:cs typeface="Arial" panose="020B0604020202020204" pitchFamily="34" charset="0"/>
              </a:rPr>
              <a:t>Data Analysis Process</a:t>
            </a:r>
          </a:p>
        </p:txBody>
      </p:sp>
      <p:sp>
        <p:nvSpPr>
          <p:cNvPr id="3" name="object 3"/>
          <p:cNvSpPr txBox="1"/>
          <p:nvPr/>
        </p:nvSpPr>
        <p:spPr>
          <a:xfrm>
            <a:off x="399486" y="1046504"/>
            <a:ext cx="11640114" cy="5136727"/>
          </a:xfrm>
          <a:prstGeom prst="rect">
            <a:avLst/>
          </a:prstGeom>
        </p:spPr>
        <p:txBody>
          <a:bodyPr vert="horz" wrap="square" lIns="0" tIns="12700" rIns="0" bIns="0" rtlCol="0">
            <a:spAutoFit/>
          </a:bodyPr>
          <a:lstStyle/>
          <a:p>
            <a:pPr marL="12700" algn="just">
              <a:lnSpc>
                <a:spcPct val="150000"/>
              </a:lnSpc>
              <a:spcBef>
                <a:spcPts val="100"/>
              </a:spcBef>
              <a:buClr>
                <a:srgbClr val="6D9FAF"/>
              </a:buClr>
              <a:buSzPct val="79000"/>
              <a:tabLst>
                <a:tab pos="354965" algn="l"/>
                <a:tab pos="355600" algn="l"/>
              </a:tabLst>
            </a:pPr>
            <a:r>
              <a:rPr lang="en-US" sz="2000" dirty="0">
                <a:solidFill>
                  <a:srgbClr val="FF0000"/>
                </a:solidFill>
                <a:latin typeface="Arial" panose="020B0604020202020204" pitchFamily="34" charset="0"/>
                <a:cs typeface="Arial" panose="020B0604020202020204" pitchFamily="34" charset="0"/>
              </a:rPr>
              <a:t>The Data Analysis Process </a:t>
            </a:r>
            <a:r>
              <a:rPr lang="en-US" sz="2000" dirty="0">
                <a:latin typeface="Arial" panose="020B0604020202020204" pitchFamily="34" charset="0"/>
                <a:cs typeface="Arial" panose="020B0604020202020204" pitchFamily="34" charset="0"/>
              </a:rPr>
              <a:t>is nothing but gathering information by using a proper application or tool which allows you to explore the data and find a pattern in it. Based on that information and data, you can make decisions, or you can get ultimate conclusions.</a:t>
            </a:r>
          </a:p>
          <a:p>
            <a:pPr marL="12700" algn="just">
              <a:lnSpc>
                <a:spcPct val="150000"/>
              </a:lnSpc>
              <a:spcBef>
                <a:spcPts val="100"/>
              </a:spcBef>
              <a:buClr>
                <a:srgbClr val="6D9FAF"/>
              </a:buClr>
              <a:buSzPct val="79000"/>
              <a:tabLst>
                <a:tab pos="354965" algn="l"/>
                <a:tab pos="355600" algn="l"/>
              </a:tabLst>
            </a:pPr>
            <a:endParaRPr lang="en-US" sz="2000" dirty="0">
              <a:latin typeface="Arial" panose="020B0604020202020204" pitchFamily="34" charset="0"/>
              <a:cs typeface="Arial" panose="020B0604020202020204" pitchFamily="34" charset="0"/>
            </a:endParaRPr>
          </a:p>
          <a:p>
            <a:pPr marL="12700"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Data Analysis consists of the following phases:</a:t>
            </a:r>
          </a:p>
          <a:p>
            <a:pPr marL="469900" indent="-457200" algn="just">
              <a:lnSpc>
                <a:spcPct val="150000"/>
              </a:lnSpc>
              <a:spcBef>
                <a:spcPts val="100"/>
              </a:spcBef>
              <a:buClr>
                <a:srgbClr val="6D9FAF"/>
              </a:buClr>
              <a:buSzPct val="79000"/>
              <a:buFont typeface="+mj-lt"/>
              <a:buAutoNum type="arabicPeriod"/>
              <a:tabLst>
                <a:tab pos="354965" algn="l"/>
                <a:tab pos="355600" algn="l"/>
              </a:tabLst>
            </a:pPr>
            <a:r>
              <a:rPr lang="en-US" sz="2000" dirty="0">
                <a:latin typeface="Arial" panose="020B0604020202020204" pitchFamily="34" charset="0"/>
                <a:cs typeface="Arial" panose="020B0604020202020204" pitchFamily="34" charset="0"/>
              </a:rPr>
              <a:t>Data Requirement Gathering</a:t>
            </a:r>
          </a:p>
          <a:p>
            <a:pPr marL="469900" indent="-457200" algn="just">
              <a:lnSpc>
                <a:spcPct val="150000"/>
              </a:lnSpc>
              <a:spcBef>
                <a:spcPts val="100"/>
              </a:spcBef>
              <a:buClr>
                <a:srgbClr val="6D9FAF"/>
              </a:buClr>
              <a:buSzPct val="79000"/>
              <a:buFont typeface="+mj-lt"/>
              <a:buAutoNum type="arabicPeriod"/>
              <a:tabLst>
                <a:tab pos="354965" algn="l"/>
                <a:tab pos="355600" algn="l"/>
              </a:tabLst>
            </a:pPr>
            <a:r>
              <a:rPr lang="en-US" sz="2000" dirty="0">
                <a:latin typeface="Arial" panose="020B0604020202020204" pitchFamily="34" charset="0"/>
                <a:cs typeface="Arial" panose="020B0604020202020204" pitchFamily="34" charset="0"/>
              </a:rPr>
              <a:t>Data Collection</a:t>
            </a:r>
          </a:p>
          <a:p>
            <a:pPr marL="469900" indent="-457200" algn="just">
              <a:lnSpc>
                <a:spcPct val="150000"/>
              </a:lnSpc>
              <a:spcBef>
                <a:spcPts val="100"/>
              </a:spcBef>
              <a:buClr>
                <a:srgbClr val="6D9FAF"/>
              </a:buClr>
              <a:buSzPct val="79000"/>
              <a:buFont typeface="+mj-lt"/>
              <a:buAutoNum type="arabicPeriod"/>
              <a:tabLst>
                <a:tab pos="354965" algn="l"/>
                <a:tab pos="355600" algn="l"/>
              </a:tabLst>
            </a:pPr>
            <a:r>
              <a:rPr lang="en-US" sz="2000" dirty="0">
                <a:latin typeface="Arial" panose="020B0604020202020204" pitchFamily="34" charset="0"/>
                <a:cs typeface="Arial" panose="020B0604020202020204" pitchFamily="34" charset="0"/>
              </a:rPr>
              <a:t>Data Cleaning</a:t>
            </a:r>
          </a:p>
          <a:p>
            <a:pPr marL="469900" indent="-457200" algn="just">
              <a:lnSpc>
                <a:spcPct val="150000"/>
              </a:lnSpc>
              <a:spcBef>
                <a:spcPts val="100"/>
              </a:spcBef>
              <a:buClr>
                <a:srgbClr val="6D9FAF"/>
              </a:buClr>
              <a:buSzPct val="79000"/>
              <a:buFont typeface="+mj-lt"/>
              <a:buAutoNum type="arabicPeriod"/>
              <a:tabLst>
                <a:tab pos="354965" algn="l"/>
                <a:tab pos="355600" algn="l"/>
              </a:tabLst>
            </a:pPr>
            <a:r>
              <a:rPr lang="en-US" sz="2000" dirty="0">
                <a:latin typeface="Arial" panose="020B0604020202020204" pitchFamily="34" charset="0"/>
                <a:cs typeface="Arial" panose="020B0604020202020204" pitchFamily="34" charset="0"/>
              </a:rPr>
              <a:t>Data Analysis</a:t>
            </a:r>
          </a:p>
          <a:p>
            <a:pPr marL="469900" indent="-457200" algn="just">
              <a:lnSpc>
                <a:spcPct val="150000"/>
              </a:lnSpc>
              <a:spcBef>
                <a:spcPts val="100"/>
              </a:spcBef>
              <a:buClr>
                <a:srgbClr val="6D9FAF"/>
              </a:buClr>
              <a:buSzPct val="79000"/>
              <a:buFont typeface="+mj-lt"/>
              <a:buAutoNum type="arabicPeriod"/>
              <a:tabLst>
                <a:tab pos="354965" algn="l"/>
                <a:tab pos="355600" algn="l"/>
              </a:tabLst>
            </a:pPr>
            <a:r>
              <a:rPr lang="en-US" sz="2000" dirty="0">
                <a:latin typeface="Arial" panose="020B0604020202020204" pitchFamily="34" charset="0"/>
                <a:cs typeface="Arial" panose="020B0604020202020204" pitchFamily="34" charset="0"/>
              </a:rPr>
              <a:t>Data Interpretation</a:t>
            </a:r>
          </a:p>
          <a:p>
            <a:pPr marL="469900" indent="-457200" algn="just">
              <a:lnSpc>
                <a:spcPct val="150000"/>
              </a:lnSpc>
              <a:spcBef>
                <a:spcPts val="100"/>
              </a:spcBef>
              <a:buClr>
                <a:srgbClr val="6D9FAF"/>
              </a:buClr>
              <a:buSzPct val="79000"/>
              <a:buFont typeface="+mj-lt"/>
              <a:buAutoNum type="arabicPeriod"/>
              <a:tabLst>
                <a:tab pos="354965" algn="l"/>
                <a:tab pos="355600" algn="l"/>
              </a:tabLst>
            </a:pPr>
            <a:r>
              <a:rPr lang="en-US" sz="2000" dirty="0">
                <a:latin typeface="Arial" panose="020B0604020202020204" pitchFamily="34" charset="0"/>
                <a:cs typeface="Arial" panose="020B0604020202020204" pitchFamily="34" charset="0"/>
              </a:rPr>
              <a:t>Data Visualization</a:t>
            </a: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74</a:t>
            </a:fld>
            <a:endParaRPr sz="1000">
              <a:latin typeface="Arial" panose="020B0604020202020204"/>
              <a:cs typeface="Arial" panose="020B0604020202020204"/>
            </a:endParaRPr>
          </a:p>
        </p:txBody>
      </p:sp>
      <p:sp>
        <p:nvSpPr>
          <p:cNvPr id="4" name="Slide Number Placeholder 3"/>
          <p:cNvSpPr>
            <a:spLocks noGrp="1"/>
          </p:cNvSpPr>
          <p:nvPr>
            <p:ph type="sldNum" sz="quarter" idx="12"/>
          </p:nvPr>
        </p:nvSpPr>
        <p:spPr/>
        <p:txBody>
          <a:bodyPr/>
          <a:lstStyle/>
          <a:p>
            <a:pPr marL="38100"/>
            <a:fld id="{81D60167-4931-47E6-BA6A-407CBD079E47}" type="slidenum">
              <a:rPr spc="-5" dirty="0"/>
              <a:pPr marL="38100"/>
              <a:t>74</a:t>
            </a:fld>
            <a:endParaRPr spc="-5" dirty="0"/>
          </a:p>
        </p:txBody>
      </p:sp>
      <p:sp>
        <p:nvSpPr>
          <p:cNvPr id="6" name="Footer Placeholder 5"/>
          <p:cNvSpPr>
            <a:spLocks noGrp="1"/>
          </p:cNvSpPr>
          <p:nvPr>
            <p:ph type="ftr" sz="quarter" idx="11"/>
          </p:nvPr>
        </p:nvSpPr>
        <p:spPr>
          <a:xfrm>
            <a:off x="2641600" y="6539865"/>
            <a:ext cx="7518400" cy="381000"/>
          </a:xfrm>
        </p:spPr>
        <p:txBody>
          <a:bodyPr/>
          <a:lstStyle/>
          <a:p>
            <a:r>
              <a:rPr dirty="0">
                <a:solidFill>
                  <a:schemeClr val="bg1"/>
                </a:solidFill>
              </a:rPr>
              <a:t>SCSE (Galgotias University)</a:t>
            </a:r>
          </a:p>
        </p:txBody>
      </p:sp>
    </p:spTree>
    <p:extLst>
      <p:ext uri="{BB962C8B-B14F-4D97-AF65-F5344CB8AC3E}">
        <p14:creationId xmlns:p14="http://schemas.microsoft.com/office/powerpoint/2010/main" val="11700478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9124" y="127635"/>
            <a:ext cx="10432876" cy="856004"/>
          </a:xfrm>
          <a:prstGeom prst="rect">
            <a:avLst/>
          </a:prstGeom>
        </p:spPr>
        <p:txBody>
          <a:bodyPr spcFirstLastPara="1" vert="horz" wrap="square" lIns="0" tIns="12065" rIns="0" bIns="0" rtlCol="0" anchor="t" anchorCtr="0">
            <a:spAutoFit/>
          </a:bodyPr>
          <a:lstStyle/>
          <a:p>
            <a:pPr marL="12700" algn="just">
              <a:lnSpc>
                <a:spcPct val="150000"/>
              </a:lnSpc>
              <a:spcBef>
                <a:spcPts val="100"/>
              </a:spcBef>
              <a:buClr>
                <a:srgbClr val="6D9FAF"/>
              </a:buClr>
              <a:buSzPct val="79000"/>
              <a:tabLst>
                <a:tab pos="354965" algn="l"/>
                <a:tab pos="355600" algn="l"/>
              </a:tabLst>
            </a:pPr>
            <a:r>
              <a:rPr lang="en-US" sz="3600" dirty="0">
                <a:solidFill>
                  <a:schemeClr val="bg1"/>
                </a:solidFill>
                <a:latin typeface="Arial" panose="020B0604020202020204" pitchFamily="34" charset="0"/>
                <a:cs typeface="Arial" panose="020B0604020202020204" pitchFamily="34" charset="0"/>
              </a:rPr>
              <a:t>Data Analysis Process</a:t>
            </a:r>
          </a:p>
        </p:txBody>
      </p:sp>
      <p:sp>
        <p:nvSpPr>
          <p:cNvPr id="3" name="object 3"/>
          <p:cNvSpPr txBox="1"/>
          <p:nvPr/>
        </p:nvSpPr>
        <p:spPr>
          <a:xfrm>
            <a:off x="399486" y="1046504"/>
            <a:ext cx="11640114" cy="5547096"/>
          </a:xfrm>
          <a:prstGeom prst="rect">
            <a:avLst/>
          </a:prstGeom>
        </p:spPr>
        <p:txBody>
          <a:bodyPr vert="horz" wrap="square" lIns="0" tIns="12700" rIns="0" bIns="0" rtlCol="0">
            <a:spAutoFit/>
          </a:bodyPr>
          <a:lstStyle/>
          <a:p>
            <a:pPr marL="12700" algn="just">
              <a:lnSpc>
                <a:spcPct val="150000"/>
              </a:lnSpc>
              <a:spcBef>
                <a:spcPts val="100"/>
              </a:spcBef>
              <a:buClr>
                <a:srgbClr val="6D9FAF"/>
              </a:buClr>
              <a:buSzPct val="79000"/>
              <a:tabLst>
                <a:tab pos="354965" algn="l"/>
                <a:tab pos="355600" algn="l"/>
              </a:tabLst>
            </a:pPr>
            <a:r>
              <a:rPr lang="en-US" sz="2000" dirty="0">
                <a:solidFill>
                  <a:srgbClr val="FF0000"/>
                </a:solidFill>
                <a:latin typeface="Arial" panose="020B0604020202020204" pitchFamily="34" charset="0"/>
                <a:cs typeface="Arial" panose="020B0604020202020204" pitchFamily="34" charset="0"/>
              </a:rPr>
              <a:t>1. Data Requirement Gathering</a:t>
            </a:r>
          </a:p>
          <a:p>
            <a:pPr marL="12700"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First of all, you have to think about why do you want to do this data analysis? All you need to find out the purpose or aim of doing the Analysis of data. You have to decide which type of data analysis you wanted to do! In this phase, you have to decide what to analyze and how to measure it, you have to understand why you are investigating and what measures you have to use to do this Analysis.</a:t>
            </a:r>
          </a:p>
          <a:p>
            <a:pPr marL="12700" algn="just">
              <a:lnSpc>
                <a:spcPct val="150000"/>
              </a:lnSpc>
              <a:spcBef>
                <a:spcPts val="100"/>
              </a:spcBef>
              <a:buClr>
                <a:srgbClr val="6D9FAF"/>
              </a:buClr>
              <a:buSzPct val="79000"/>
              <a:tabLst>
                <a:tab pos="354965" algn="l"/>
                <a:tab pos="355600" algn="l"/>
              </a:tabLst>
            </a:pPr>
            <a:endParaRPr lang="en-US" sz="2000" dirty="0">
              <a:solidFill>
                <a:srgbClr val="FF0000"/>
              </a:solidFill>
              <a:latin typeface="Arial" panose="020B0604020202020204" pitchFamily="34" charset="0"/>
              <a:cs typeface="Arial" panose="020B0604020202020204" pitchFamily="34" charset="0"/>
            </a:endParaRPr>
          </a:p>
          <a:p>
            <a:pPr marL="12700" algn="just">
              <a:lnSpc>
                <a:spcPct val="150000"/>
              </a:lnSpc>
              <a:spcBef>
                <a:spcPts val="100"/>
              </a:spcBef>
              <a:buClr>
                <a:srgbClr val="6D9FAF"/>
              </a:buClr>
              <a:buSzPct val="79000"/>
              <a:tabLst>
                <a:tab pos="354965" algn="l"/>
                <a:tab pos="355600" algn="l"/>
              </a:tabLst>
            </a:pPr>
            <a:r>
              <a:rPr lang="en-US" sz="2000" dirty="0">
                <a:solidFill>
                  <a:srgbClr val="FF0000"/>
                </a:solidFill>
                <a:latin typeface="Arial" panose="020B0604020202020204" pitchFamily="34" charset="0"/>
                <a:cs typeface="Arial" panose="020B0604020202020204" pitchFamily="34" charset="0"/>
              </a:rPr>
              <a:t>2. Data Collection</a:t>
            </a:r>
          </a:p>
          <a:p>
            <a:pPr marL="12700"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After requirement gathering, you will get a clear idea about what things you have to measure and what should be your findings. Now it’s time to collect your data based on requirements. Once you collect your data, remember that the collected data must be processed or organized for Analysis. As you collected data from various sources, you must have to keep a log with a collection date and source of the data.</a:t>
            </a: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75</a:t>
            </a:fld>
            <a:endParaRPr sz="1000">
              <a:latin typeface="Arial" panose="020B0604020202020204"/>
              <a:cs typeface="Arial" panose="020B0604020202020204"/>
            </a:endParaRPr>
          </a:p>
        </p:txBody>
      </p:sp>
      <p:sp>
        <p:nvSpPr>
          <p:cNvPr id="4" name="Slide Number Placeholder 3"/>
          <p:cNvSpPr>
            <a:spLocks noGrp="1"/>
          </p:cNvSpPr>
          <p:nvPr>
            <p:ph type="sldNum" sz="quarter" idx="12"/>
          </p:nvPr>
        </p:nvSpPr>
        <p:spPr/>
        <p:txBody>
          <a:bodyPr/>
          <a:lstStyle/>
          <a:p>
            <a:pPr marL="38100"/>
            <a:fld id="{81D60167-4931-47E6-BA6A-407CBD079E47}" type="slidenum">
              <a:rPr spc="-5" dirty="0"/>
              <a:pPr marL="38100"/>
              <a:t>75</a:t>
            </a:fld>
            <a:endParaRPr spc="-5" dirty="0"/>
          </a:p>
        </p:txBody>
      </p:sp>
      <p:sp>
        <p:nvSpPr>
          <p:cNvPr id="6" name="Footer Placeholder 5"/>
          <p:cNvSpPr>
            <a:spLocks noGrp="1"/>
          </p:cNvSpPr>
          <p:nvPr>
            <p:ph type="ftr" sz="quarter" idx="11"/>
          </p:nvPr>
        </p:nvSpPr>
        <p:spPr>
          <a:xfrm>
            <a:off x="2641600" y="6539865"/>
            <a:ext cx="7518400" cy="381000"/>
          </a:xfrm>
        </p:spPr>
        <p:txBody>
          <a:bodyPr/>
          <a:lstStyle/>
          <a:p>
            <a:r>
              <a:rPr dirty="0">
                <a:solidFill>
                  <a:schemeClr val="bg1"/>
                </a:solidFill>
              </a:rPr>
              <a:t>SCSE (Galgotias University)</a:t>
            </a:r>
          </a:p>
        </p:txBody>
      </p:sp>
    </p:spTree>
    <p:extLst>
      <p:ext uri="{BB962C8B-B14F-4D97-AF65-F5344CB8AC3E}">
        <p14:creationId xmlns:p14="http://schemas.microsoft.com/office/powerpoint/2010/main" val="258617497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6850" y="127635"/>
            <a:ext cx="10432876" cy="856004"/>
          </a:xfrm>
          <a:prstGeom prst="rect">
            <a:avLst/>
          </a:prstGeom>
        </p:spPr>
        <p:txBody>
          <a:bodyPr spcFirstLastPara="1" vert="horz" wrap="square" lIns="0" tIns="12065" rIns="0" bIns="0" rtlCol="0" anchor="t" anchorCtr="0">
            <a:spAutoFit/>
          </a:bodyPr>
          <a:lstStyle/>
          <a:p>
            <a:pPr marL="12700" algn="just">
              <a:lnSpc>
                <a:spcPct val="150000"/>
              </a:lnSpc>
              <a:spcBef>
                <a:spcPts val="100"/>
              </a:spcBef>
              <a:buClr>
                <a:srgbClr val="6D9FAF"/>
              </a:buClr>
              <a:buSzPct val="79000"/>
              <a:tabLst>
                <a:tab pos="354965" algn="l"/>
                <a:tab pos="355600" algn="l"/>
              </a:tabLst>
            </a:pPr>
            <a:r>
              <a:rPr lang="en-US" sz="3600" dirty="0">
                <a:solidFill>
                  <a:schemeClr val="bg1"/>
                </a:solidFill>
                <a:latin typeface="Arial" panose="020B0604020202020204" pitchFamily="34" charset="0"/>
                <a:cs typeface="Arial" panose="020B0604020202020204" pitchFamily="34" charset="0"/>
              </a:rPr>
              <a:t>Data Analysis Process</a:t>
            </a:r>
          </a:p>
        </p:txBody>
      </p:sp>
      <p:sp>
        <p:nvSpPr>
          <p:cNvPr id="3" name="object 3"/>
          <p:cNvSpPr txBox="1"/>
          <p:nvPr/>
        </p:nvSpPr>
        <p:spPr>
          <a:xfrm>
            <a:off x="399486" y="1046504"/>
            <a:ext cx="11640114" cy="5085431"/>
          </a:xfrm>
          <a:prstGeom prst="rect">
            <a:avLst/>
          </a:prstGeom>
        </p:spPr>
        <p:txBody>
          <a:bodyPr vert="horz" wrap="square" lIns="0" tIns="12700" rIns="0" bIns="0" rtlCol="0">
            <a:spAutoFit/>
          </a:bodyPr>
          <a:lstStyle/>
          <a:p>
            <a:pPr marL="12700" algn="just">
              <a:lnSpc>
                <a:spcPct val="150000"/>
              </a:lnSpc>
              <a:spcBef>
                <a:spcPts val="100"/>
              </a:spcBef>
              <a:buClr>
                <a:srgbClr val="6D9FAF"/>
              </a:buClr>
              <a:buSzPct val="79000"/>
              <a:tabLst>
                <a:tab pos="354965" algn="l"/>
                <a:tab pos="355600" algn="l"/>
              </a:tabLst>
            </a:pPr>
            <a:r>
              <a:rPr lang="en-US" sz="2000" dirty="0">
                <a:solidFill>
                  <a:srgbClr val="FF0000"/>
                </a:solidFill>
                <a:latin typeface="Arial" panose="020B0604020202020204" pitchFamily="34" charset="0"/>
                <a:cs typeface="Arial" panose="020B0604020202020204" pitchFamily="34" charset="0"/>
              </a:rPr>
              <a:t>3. Data Cleaning</a:t>
            </a:r>
          </a:p>
          <a:p>
            <a:pPr marL="12700"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Now whatever data is collected may not be useful or irrelevant to your aim of Analysis, hence it should be cleaned. The data which is collected may contain duplicate records, white spaces or errors. The data should be cleaned and error free. This phase must be done before Analysis because based on data cleaning, your output of Analysis will be closer to your expected outcome.</a:t>
            </a:r>
          </a:p>
          <a:p>
            <a:pPr marL="12700" algn="just">
              <a:lnSpc>
                <a:spcPct val="150000"/>
              </a:lnSpc>
              <a:spcBef>
                <a:spcPts val="100"/>
              </a:spcBef>
              <a:buClr>
                <a:srgbClr val="6D9FAF"/>
              </a:buClr>
              <a:buSzPct val="79000"/>
              <a:tabLst>
                <a:tab pos="354965" algn="l"/>
                <a:tab pos="355600" algn="l"/>
              </a:tabLst>
            </a:pPr>
            <a:endParaRPr lang="en-US" sz="2000" dirty="0">
              <a:solidFill>
                <a:srgbClr val="FF0000"/>
              </a:solidFill>
              <a:latin typeface="Arial" panose="020B0604020202020204" pitchFamily="34" charset="0"/>
              <a:cs typeface="Arial" panose="020B0604020202020204" pitchFamily="34" charset="0"/>
            </a:endParaRPr>
          </a:p>
          <a:p>
            <a:pPr marL="12700" algn="just">
              <a:lnSpc>
                <a:spcPct val="150000"/>
              </a:lnSpc>
              <a:spcBef>
                <a:spcPts val="100"/>
              </a:spcBef>
              <a:buClr>
                <a:srgbClr val="6D9FAF"/>
              </a:buClr>
              <a:buSzPct val="79000"/>
              <a:tabLst>
                <a:tab pos="354965" algn="l"/>
                <a:tab pos="355600" algn="l"/>
              </a:tabLst>
            </a:pPr>
            <a:r>
              <a:rPr lang="en-US" sz="2000" dirty="0">
                <a:solidFill>
                  <a:srgbClr val="FF0000"/>
                </a:solidFill>
                <a:latin typeface="Arial" panose="020B0604020202020204" pitchFamily="34" charset="0"/>
                <a:cs typeface="Arial" panose="020B0604020202020204" pitchFamily="34" charset="0"/>
              </a:rPr>
              <a:t>4. Data Analysis</a:t>
            </a:r>
          </a:p>
          <a:p>
            <a:pPr marL="12700"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Once the data is collected, cleaned, and processed, it is ready for Analysis. As you manipulate data, you may find you have the exact information you need, or you might need to collect more data. During this phase, you can use data analysis tools and software which will help you to understand, interpret, and derive conclusions based on the requirements.</a:t>
            </a: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76</a:t>
            </a:fld>
            <a:endParaRPr sz="1000">
              <a:latin typeface="Arial" panose="020B0604020202020204"/>
              <a:cs typeface="Arial" panose="020B0604020202020204"/>
            </a:endParaRPr>
          </a:p>
        </p:txBody>
      </p:sp>
      <p:sp>
        <p:nvSpPr>
          <p:cNvPr id="4" name="Slide Number Placeholder 3"/>
          <p:cNvSpPr>
            <a:spLocks noGrp="1"/>
          </p:cNvSpPr>
          <p:nvPr>
            <p:ph type="sldNum" sz="quarter" idx="12"/>
          </p:nvPr>
        </p:nvSpPr>
        <p:spPr/>
        <p:txBody>
          <a:bodyPr/>
          <a:lstStyle/>
          <a:p>
            <a:pPr marL="38100"/>
            <a:fld id="{81D60167-4931-47E6-BA6A-407CBD079E47}" type="slidenum">
              <a:rPr spc="-5" dirty="0"/>
              <a:pPr marL="38100"/>
              <a:t>76</a:t>
            </a:fld>
            <a:endParaRPr spc="-5" dirty="0"/>
          </a:p>
        </p:txBody>
      </p:sp>
      <p:sp>
        <p:nvSpPr>
          <p:cNvPr id="6" name="Footer Placeholder 5"/>
          <p:cNvSpPr>
            <a:spLocks noGrp="1"/>
          </p:cNvSpPr>
          <p:nvPr>
            <p:ph type="ftr" sz="quarter" idx="11"/>
          </p:nvPr>
        </p:nvSpPr>
        <p:spPr>
          <a:xfrm>
            <a:off x="2641600" y="6539865"/>
            <a:ext cx="7518400" cy="381000"/>
          </a:xfrm>
        </p:spPr>
        <p:txBody>
          <a:bodyPr/>
          <a:lstStyle/>
          <a:p>
            <a:r>
              <a:rPr dirty="0">
                <a:solidFill>
                  <a:schemeClr val="bg1"/>
                </a:solidFill>
              </a:rPr>
              <a:t>SCSE (Galgotias University)</a:t>
            </a:r>
          </a:p>
        </p:txBody>
      </p:sp>
    </p:spTree>
    <p:extLst>
      <p:ext uri="{BB962C8B-B14F-4D97-AF65-F5344CB8AC3E}">
        <p14:creationId xmlns:p14="http://schemas.microsoft.com/office/powerpoint/2010/main" val="50057176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6850" y="127635"/>
            <a:ext cx="10432876" cy="856004"/>
          </a:xfrm>
          <a:prstGeom prst="rect">
            <a:avLst/>
          </a:prstGeom>
        </p:spPr>
        <p:txBody>
          <a:bodyPr spcFirstLastPara="1" vert="horz" wrap="square" lIns="0" tIns="12065" rIns="0" bIns="0" rtlCol="0" anchor="t" anchorCtr="0">
            <a:spAutoFit/>
          </a:bodyPr>
          <a:lstStyle/>
          <a:p>
            <a:pPr marL="12700" algn="just">
              <a:lnSpc>
                <a:spcPct val="150000"/>
              </a:lnSpc>
              <a:spcBef>
                <a:spcPts val="100"/>
              </a:spcBef>
              <a:buClr>
                <a:srgbClr val="6D9FAF"/>
              </a:buClr>
              <a:buSzPct val="79000"/>
              <a:tabLst>
                <a:tab pos="354965" algn="l"/>
                <a:tab pos="355600" algn="l"/>
              </a:tabLst>
            </a:pPr>
            <a:r>
              <a:rPr lang="en-US" sz="3600" dirty="0">
                <a:solidFill>
                  <a:schemeClr val="bg1"/>
                </a:solidFill>
                <a:latin typeface="Arial" panose="020B0604020202020204" pitchFamily="34" charset="0"/>
                <a:cs typeface="Arial" panose="020B0604020202020204" pitchFamily="34" charset="0"/>
              </a:rPr>
              <a:t>Data Analysis Process</a:t>
            </a:r>
          </a:p>
        </p:txBody>
      </p:sp>
      <p:sp>
        <p:nvSpPr>
          <p:cNvPr id="3" name="object 3"/>
          <p:cNvSpPr txBox="1"/>
          <p:nvPr/>
        </p:nvSpPr>
        <p:spPr>
          <a:xfrm>
            <a:off x="399486" y="1046504"/>
            <a:ext cx="11640114" cy="4623766"/>
          </a:xfrm>
          <a:prstGeom prst="rect">
            <a:avLst/>
          </a:prstGeom>
        </p:spPr>
        <p:txBody>
          <a:bodyPr vert="horz" wrap="square" lIns="0" tIns="12700" rIns="0" bIns="0" rtlCol="0">
            <a:spAutoFit/>
          </a:bodyPr>
          <a:lstStyle/>
          <a:p>
            <a:pPr marL="12700" algn="just">
              <a:lnSpc>
                <a:spcPct val="150000"/>
              </a:lnSpc>
              <a:spcBef>
                <a:spcPts val="100"/>
              </a:spcBef>
              <a:buClr>
                <a:srgbClr val="6D9FAF"/>
              </a:buClr>
              <a:buSzPct val="79000"/>
              <a:tabLst>
                <a:tab pos="354965" algn="l"/>
                <a:tab pos="355600" algn="l"/>
              </a:tabLst>
            </a:pPr>
            <a:r>
              <a:rPr lang="en-US" sz="2000" dirty="0">
                <a:solidFill>
                  <a:srgbClr val="FF0000"/>
                </a:solidFill>
                <a:latin typeface="Arial" panose="020B0604020202020204" pitchFamily="34" charset="0"/>
                <a:cs typeface="Arial" panose="020B0604020202020204" pitchFamily="34" charset="0"/>
              </a:rPr>
              <a:t>5. Data Interpretation</a:t>
            </a:r>
          </a:p>
          <a:p>
            <a:pPr marL="12700"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After analyzing your data, it’s finally time to interpret your results. You can choose the way to express or communicate your data analysis either you can use simply in words or maybe a table or chart. Then use the results of your data analysis process to decide your best course of action</a:t>
            </a:r>
            <a:r>
              <a:rPr lang="en-US" sz="2000" dirty="0">
                <a:solidFill>
                  <a:srgbClr val="FF0000"/>
                </a:solidFill>
                <a:latin typeface="Arial" panose="020B0604020202020204" pitchFamily="34" charset="0"/>
                <a:cs typeface="Arial" panose="020B0604020202020204" pitchFamily="34" charset="0"/>
              </a:rPr>
              <a:t>.</a:t>
            </a:r>
          </a:p>
          <a:p>
            <a:pPr marL="12700" algn="just">
              <a:lnSpc>
                <a:spcPct val="150000"/>
              </a:lnSpc>
              <a:spcBef>
                <a:spcPts val="100"/>
              </a:spcBef>
              <a:buClr>
                <a:srgbClr val="6D9FAF"/>
              </a:buClr>
              <a:buSzPct val="79000"/>
              <a:tabLst>
                <a:tab pos="354965" algn="l"/>
                <a:tab pos="355600" algn="l"/>
              </a:tabLst>
            </a:pPr>
            <a:endParaRPr lang="en-US" sz="2000" dirty="0">
              <a:solidFill>
                <a:srgbClr val="FF0000"/>
              </a:solidFill>
              <a:latin typeface="Arial" panose="020B0604020202020204" pitchFamily="34" charset="0"/>
              <a:cs typeface="Arial" panose="020B0604020202020204" pitchFamily="34" charset="0"/>
            </a:endParaRPr>
          </a:p>
          <a:p>
            <a:pPr marL="12700" algn="just">
              <a:lnSpc>
                <a:spcPct val="150000"/>
              </a:lnSpc>
              <a:spcBef>
                <a:spcPts val="100"/>
              </a:spcBef>
              <a:buClr>
                <a:srgbClr val="6D9FAF"/>
              </a:buClr>
              <a:buSzPct val="79000"/>
              <a:tabLst>
                <a:tab pos="354965" algn="l"/>
                <a:tab pos="355600" algn="l"/>
              </a:tabLst>
            </a:pPr>
            <a:r>
              <a:rPr lang="en-US" sz="2000" dirty="0">
                <a:solidFill>
                  <a:srgbClr val="FF0000"/>
                </a:solidFill>
                <a:latin typeface="Arial" panose="020B0604020202020204" pitchFamily="34" charset="0"/>
                <a:cs typeface="Arial" panose="020B0604020202020204" pitchFamily="34" charset="0"/>
              </a:rPr>
              <a:t>6. Data Visualization</a:t>
            </a:r>
          </a:p>
          <a:p>
            <a:pPr marL="12700"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Data visualization is very common in your day to day life; they often appear in the form of charts and graphs. In other words, data shown graphically so that it will be easier for the human brain to understand and process it. Data visualization often used to discover unknown facts and trends. By observing relationships and comparing datasets, you can find a way to find out meaningful information.</a:t>
            </a: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77</a:t>
            </a:fld>
            <a:endParaRPr sz="1000">
              <a:latin typeface="Arial" panose="020B0604020202020204"/>
              <a:cs typeface="Arial" panose="020B0604020202020204"/>
            </a:endParaRPr>
          </a:p>
        </p:txBody>
      </p:sp>
      <p:sp>
        <p:nvSpPr>
          <p:cNvPr id="4" name="Slide Number Placeholder 3"/>
          <p:cNvSpPr>
            <a:spLocks noGrp="1"/>
          </p:cNvSpPr>
          <p:nvPr>
            <p:ph type="sldNum" sz="quarter" idx="12"/>
          </p:nvPr>
        </p:nvSpPr>
        <p:spPr/>
        <p:txBody>
          <a:bodyPr/>
          <a:lstStyle/>
          <a:p>
            <a:pPr marL="38100"/>
            <a:fld id="{81D60167-4931-47E6-BA6A-407CBD079E47}" type="slidenum">
              <a:rPr spc="-5" dirty="0"/>
              <a:pPr marL="38100"/>
              <a:t>77</a:t>
            </a:fld>
            <a:endParaRPr spc="-5" dirty="0"/>
          </a:p>
        </p:txBody>
      </p:sp>
      <p:sp>
        <p:nvSpPr>
          <p:cNvPr id="6" name="Footer Placeholder 5"/>
          <p:cNvSpPr>
            <a:spLocks noGrp="1"/>
          </p:cNvSpPr>
          <p:nvPr>
            <p:ph type="ftr" sz="quarter" idx="11"/>
          </p:nvPr>
        </p:nvSpPr>
        <p:spPr>
          <a:xfrm>
            <a:off x="2641600" y="6539865"/>
            <a:ext cx="7518400" cy="381000"/>
          </a:xfrm>
        </p:spPr>
        <p:txBody>
          <a:bodyPr/>
          <a:lstStyle/>
          <a:p>
            <a:r>
              <a:rPr dirty="0">
                <a:solidFill>
                  <a:schemeClr val="bg1"/>
                </a:solidFill>
              </a:rPr>
              <a:t>SCSE (Galgotias University)</a:t>
            </a:r>
          </a:p>
        </p:txBody>
      </p:sp>
    </p:spTree>
    <p:extLst>
      <p:ext uri="{BB962C8B-B14F-4D97-AF65-F5344CB8AC3E}">
        <p14:creationId xmlns:p14="http://schemas.microsoft.com/office/powerpoint/2010/main" val="391523267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6850" y="127635"/>
            <a:ext cx="10432876" cy="856004"/>
          </a:xfrm>
          <a:prstGeom prst="rect">
            <a:avLst/>
          </a:prstGeom>
        </p:spPr>
        <p:txBody>
          <a:bodyPr spcFirstLastPara="1" vert="horz" wrap="square" lIns="0" tIns="12065" rIns="0" bIns="0" rtlCol="0" anchor="t" anchorCtr="0">
            <a:spAutoFit/>
          </a:bodyPr>
          <a:lstStyle/>
          <a:p>
            <a:pPr marL="12700" algn="just">
              <a:lnSpc>
                <a:spcPct val="150000"/>
              </a:lnSpc>
              <a:spcBef>
                <a:spcPts val="100"/>
              </a:spcBef>
              <a:buClr>
                <a:srgbClr val="6D9FAF"/>
              </a:buClr>
              <a:buSzPct val="79000"/>
              <a:tabLst>
                <a:tab pos="354965" algn="l"/>
                <a:tab pos="355600" algn="l"/>
              </a:tabLst>
            </a:pPr>
            <a:r>
              <a:rPr lang="en-US" sz="3600" dirty="0">
                <a:solidFill>
                  <a:schemeClr val="bg1"/>
                </a:solidFill>
                <a:latin typeface="Arial" panose="020B0604020202020204" pitchFamily="34" charset="0"/>
                <a:cs typeface="Arial" panose="020B0604020202020204" pitchFamily="34" charset="0"/>
              </a:rPr>
              <a:t>Considerations/issues in data analysis</a:t>
            </a:r>
          </a:p>
        </p:txBody>
      </p:sp>
      <p:sp>
        <p:nvSpPr>
          <p:cNvPr id="3" name="object 3"/>
          <p:cNvSpPr txBox="1"/>
          <p:nvPr/>
        </p:nvSpPr>
        <p:spPr>
          <a:xfrm>
            <a:off x="580743" y="983639"/>
            <a:ext cx="11640114" cy="5335884"/>
          </a:xfrm>
          <a:prstGeom prst="rect">
            <a:avLst/>
          </a:prstGeom>
        </p:spPr>
        <p:txBody>
          <a:bodyPr vert="horz" wrap="square" lIns="0" tIns="12700" rIns="0" bIns="0" rtlCol="0">
            <a:spAutoFit/>
          </a:bodyPr>
          <a:lstStyle/>
          <a:p>
            <a:pPr marL="12700" algn="just">
              <a:lnSpc>
                <a:spcPct val="150000"/>
              </a:lnSpc>
              <a:spcBef>
                <a:spcPts val="100"/>
              </a:spcBef>
              <a:buClr>
                <a:srgbClr val="6D9FAF"/>
              </a:buClr>
              <a:buSzPct val="79000"/>
              <a:tabLst>
                <a:tab pos="354965" algn="l"/>
                <a:tab pos="355600" algn="l"/>
              </a:tabLst>
            </a:pPr>
            <a:r>
              <a:rPr lang="en-US" sz="1400" dirty="0">
                <a:latin typeface="Arial" panose="020B0604020202020204" pitchFamily="34" charset="0"/>
                <a:cs typeface="Arial" panose="020B0604020202020204" pitchFamily="34" charset="0"/>
              </a:rPr>
              <a:t>There are a number of issues that researchers should be cognizant of with respect to data analysis. These include:</a:t>
            </a:r>
          </a:p>
          <a:p>
            <a:pPr marL="298450" indent="-28575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US" sz="1400" dirty="0">
                <a:latin typeface="Arial" panose="020B0604020202020204" pitchFamily="34" charset="0"/>
                <a:cs typeface="Arial" panose="020B0604020202020204" pitchFamily="34" charset="0"/>
              </a:rPr>
              <a:t>Having the necessary skills to analyze</a:t>
            </a:r>
          </a:p>
          <a:p>
            <a:pPr marL="298450" indent="-28575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US" sz="1400" dirty="0">
                <a:latin typeface="Arial" panose="020B0604020202020204" pitchFamily="34" charset="0"/>
                <a:cs typeface="Arial" panose="020B0604020202020204" pitchFamily="34" charset="0"/>
              </a:rPr>
              <a:t>Concurrently selecting data collection methods and appropriate analysis</a:t>
            </a:r>
          </a:p>
          <a:p>
            <a:pPr marL="298450" indent="-28575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US" sz="1400" dirty="0">
                <a:latin typeface="Arial" panose="020B0604020202020204" pitchFamily="34" charset="0"/>
                <a:cs typeface="Arial" panose="020B0604020202020204" pitchFamily="34" charset="0"/>
              </a:rPr>
              <a:t>Drawing unbiased inference</a:t>
            </a:r>
          </a:p>
          <a:p>
            <a:pPr marL="298450" indent="-28575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US" sz="1400" dirty="0">
                <a:latin typeface="Arial" panose="020B0604020202020204" pitchFamily="34" charset="0"/>
                <a:cs typeface="Arial" panose="020B0604020202020204" pitchFamily="34" charset="0"/>
              </a:rPr>
              <a:t>Inappropriate subgroup analysis</a:t>
            </a:r>
          </a:p>
          <a:p>
            <a:pPr marL="298450" indent="-28575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US" sz="1400" dirty="0">
                <a:latin typeface="Arial" panose="020B0604020202020204" pitchFamily="34" charset="0"/>
                <a:cs typeface="Arial" panose="020B0604020202020204" pitchFamily="34" charset="0"/>
              </a:rPr>
              <a:t>Following acceptable norms for disciplines</a:t>
            </a:r>
          </a:p>
          <a:p>
            <a:pPr marL="298450" indent="-28575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US" sz="1400" dirty="0">
                <a:latin typeface="Arial" panose="020B0604020202020204" pitchFamily="34" charset="0"/>
                <a:cs typeface="Arial" panose="020B0604020202020204" pitchFamily="34" charset="0"/>
              </a:rPr>
              <a:t>Determining statistical significance</a:t>
            </a:r>
          </a:p>
          <a:p>
            <a:pPr marL="298450" indent="-28575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US" sz="1400" dirty="0">
                <a:latin typeface="Arial" panose="020B0604020202020204" pitchFamily="34" charset="0"/>
                <a:cs typeface="Arial" panose="020B0604020202020204" pitchFamily="34" charset="0"/>
              </a:rPr>
              <a:t>Lack of clearly defined and objective outcome measurements</a:t>
            </a:r>
          </a:p>
          <a:p>
            <a:pPr marL="298450" indent="-28575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US" sz="1400" dirty="0">
                <a:latin typeface="Arial" panose="020B0604020202020204" pitchFamily="34" charset="0"/>
                <a:cs typeface="Arial" panose="020B0604020202020204" pitchFamily="34" charset="0"/>
              </a:rPr>
              <a:t>Providing honest and accurate analysis</a:t>
            </a:r>
          </a:p>
          <a:p>
            <a:pPr marL="298450" indent="-28575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US" sz="1400" dirty="0">
                <a:latin typeface="Arial" panose="020B0604020202020204" pitchFamily="34" charset="0"/>
                <a:cs typeface="Arial" panose="020B0604020202020204" pitchFamily="34" charset="0"/>
              </a:rPr>
              <a:t>Manner of presenting data</a:t>
            </a:r>
          </a:p>
          <a:p>
            <a:pPr marL="298450" indent="-28575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US" sz="1400" dirty="0">
                <a:latin typeface="Arial" panose="020B0604020202020204" pitchFamily="34" charset="0"/>
                <a:cs typeface="Arial" panose="020B0604020202020204" pitchFamily="34" charset="0"/>
              </a:rPr>
              <a:t>Environmental/contextual issues</a:t>
            </a:r>
          </a:p>
          <a:p>
            <a:pPr marL="298450" indent="-28575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US" sz="1400" dirty="0">
                <a:latin typeface="Arial" panose="020B0604020202020204" pitchFamily="34" charset="0"/>
                <a:cs typeface="Arial" panose="020B0604020202020204" pitchFamily="34" charset="0"/>
              </a:rPr>
              <a:t>Data recording method</a:t>
            </a:r>
          </a:p>
          <a:p>
            <a:pPr marL="298450" indent="-28575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US" sz="1400" dirty="0">
                <a:latin typeface="Arial" panose="020B0604020202020204" pitchFamily="34" charset="0"/>
                <a:cs typeface="Arial" panose="020B0604020202020204" pitchFamily="34" charset="0"/>
              </a:rPr>
              <a:t>Partitioning ‘text’ when analyzing qualitative data</a:t>
            </a:r>
          </a:p>
          <a:p>
            <a:pPr marL="298450" indent="-28575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US" sz="1400" dirty="0">
                <a:latin typeface="Arial" panose="020B0604020202020204" pitchFamily="34" charset="0"/>
                <a:cs typeface="Arial" panose="020B0604020202020204" pitchFamily="34" charset="0"/>
              </a:rPr>
              <a:t>Training of staff conducting analyses</a:t>
            </a:r>
          </a:p>
          <a:p>
            <a:pPr marL="298450" indent="-28575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US" sz="1400" dirty="0">
                <a:latin typeface="Arial" panose="020B0604020202020204" pitchFamily="34" charset="0"/>
                <a:cs typeface="Arial" panose="020B0604020202020204" pitchFamily="34" charset="0"/>
              </a:rPr>
              <a:t>Reliability and Validity</a:t>
            </a:r>
          </a:p>
          <a:p>
            <a:pPr marL="298450" indent="-28575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US" sz="1400" dirty="0">
                <a:latin typeface="Arial" panose="020B0604020202020204" pitchFamily="34" charset="0"/>
                <a:cs typeface="Arial" panose="020B0604020202020204" pitchFamily="34" charset="0"/>
              </a:rPr>
              <a:t>Extent of analysis</a:t>
            </a:r>
            <a:endParaRPr lang="en-US" dirty="0">
              <a:latin typeface="Arial" panose="020B0604020202020204" pitchFamily="34" charset="0"/>
              <a:cs typeface="Arial" panose="020B0604020202020204" pitchFamily="34" charset="0"/>
            </a:endParaRP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78</a:t>
            </a:fld>
            <a:endParaRPr sz="1000">
              <a:latin typeface="Arial" panose="020B0604020202020204"/>
              <a:cs typeface="Arial" panose="020B0604020202020204"/>
            </a:endParaRPr>
          </a:p>
        </p:txBody>
      </p:sp>
      <p:sp>
        <p:nvSpPr>
          <p:cNvPr id="4" name="Slide Number Placeholder 3"/>
          <p:cNvSpPr>
            <a:spLocks noGrp="1"/>
          </p:cNvSpPr>
          <p:nvPr>
            <p:ph type="sldNum" sz="quarter" idx="12"/>
          </p:nvPr>
        </p:nvSpPr>
        <p:spPr/>
        <p:txBody>
          <a:bodyPr/>
          <a:lstStyle/>
          <a:p>
            <a:pPr marL="38100"/>
            <a:fld id="{81D60167-4931-47E6-BA6A-407CBD079E47}" type="slidenum">
              <a:rPr spc="-5" dirty="0"/>
              <a:pPr marL="38100"/>
              <a:t>78</a:t>
            </a:fld>
            <a:endParaRPr spc="-5" dirty="0"/>
          </a:p>
        </p:txBody>
      </p:sp>
      <p:sp>
        <p:nvSpPr>
          <p:cNvPr id="6" name="Footer Placeholder 5"/>
          <p:cNvSpPr>
            <a:spLocks noGrp="1"/>
          </p:cNvSpPr>
          <p:nvPr>
            <p:ph type="ftr" sz="quarter" idx="11"/>
          </p:nvPr>
        </p:nvSpPr>
        <p:spPr>
          <a:xfrm>
            <a:off x="2641600" y="6539865"/>
            <a:ext cx="7518400" cy="381000"/>
          </a:xfrm>
        </p:spPr>
        <p:txBody>
          <a:bodyPr/>
          <a:lstStyle/>
          <a:p>
            <a:r>
              <a:rPr dirty="0">
                <a:solidFill>
                  <a:schemeClr val="bg1"/>
                </a:solidFill>
              </a:rPr>
              <a:t>SCSE (Galgotias University)</a:t>
            </a:r>
          </a:p>
        </p:txBody>
      </p:sp>
    </p:spTree>
    <p:extLst>
      <p:ext uri="{BB962C8B-B14F-4D97-AF65-F5344CB8AC3E}">
        <p14:creationId xmlns:p14="http://schemas.microsoft.com/office/powerpoint/2010/main" val="72002665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1300" y="127635"/>
            <a:ext cx="9118426" cy="856004"/>
          </a:xfrm>
          <a:prstGeom prst="rect">
            <a:avLst/>
          </a:prstGeom>
        </p:spPr>
        <p:txBody>
          <a:bodyPr spcFirstLastPara="1" vert="horz" wrap="square" lIns="0" tIns="12065" rIns="0" bIns="0" rtlCol="0" anchor="t" anchorCtr="0">
            <a:spAutoFit/>
          </a:bodyPr>
          <a:lstStyle/>
          <a:p>
            <a:pPr marL="12700" algn="just">
              <a:lnSpc>
                <a:spcPct val="150000"/>
              </a:lnSpc>
              <a:spcBef>
                <a:spcPts val="100"/>
              </a:spcBef>
              <a:buClr>
                <a:srgbClr val="6D9FAF"/>
              </a:buClr>
              <a:buSzPct val="79000"/>
              <a:tabLst>
                <a:tab pos="354965" algn="l"/>
                <a:tab pos="355600" algn="l"/>
              </a:tabLst>
            </a:pPr>
            <a:r>
              <a:rPr lang="en-US" sz="3600" dirty="0">
                <a:solidFill>
                  <a:schemeClr val="bg1"/>
                </a:solidFill>
                <a:latin typeface="Arial" panose="020B0604020202020204" pitchFamily="34" charset="0"/>
                <a:cs typeface="Arial" panose="020B0604020202020204" pitchFamily="34" charset="0"/>
              </a:rPr>
              <a:t>Data Interpretation </a:t>
            </a:r>
          </a:p>
        </p:txBody>
      </p:sp>
      <p:sp>
        <p:nvSpPr>
          <p:cNvPr id="3" name="object 3"/>
          <p:cNvSpPr txBox="1"/>
          <p:nvPr/>
        </p:nvSpPr>
        <p:spPr>
          <a:xfrm>
            <a:off x="506699" y="1067198"/>
            <a:ext cx="11178601" cy="4675062"/>
          </a:xfrm>
          <a:prstGeom prst="rect">
            <a:avLst/>
          </a:prstGeom>
        </p:spPr>
        <p:txBody>
          <a:bodyPr vert="horz" wrap="square" lIns="0" tIns="12700" rIns="0" bIns="0" rtlCol="0">
            <a:spAutoFit/>
          </a:bodyPr>
          <a:lstStyle/>
          <a:p>
            <a:pPr marL="12700"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Data Interpretation as the process of assigning meaning to the collected information and determining the conclusions, significance, and implications of the findings. </a:t>
            </a:r>
          </a:p>
          <a:p>
            <a:pPr marL="12700"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In other words, it's giving meaning to the collected 'cleaned' raw data. </a:t>
            </a:r>
          </a:p>
          <a:p>
            <a:pPr marL="12700" algn="just">
              <a:lnSpc>
                <a:spcPct val="150000"/>
              </a:lnSpc>
              <a:spcBef>
                <a:spcPts val="100"/>
              </a:spcBef>
              <a:buClr>
                <a:srgbClr val="6D9FAF"/>
              </a:buClr>
              <a:buSzPct val="79000"/>
              <a:tabLst>
                <a:tab pos="354965" algn="l"/>
                <a:tab pos="355600" algn="l"/>
              </a:tabLst>
            </a:pPr>
            <a:endParaRPr lang="en-US" sz="2000" dirty="0">
              <a:latin typeface="Arial" panose="020B0604020202020204" pitchFamily="34" charset="0"/>
              <a:cs typeface="Arial" panose="020B0604020202020204" pitchFamily="34" charset="0"/>
            </a:endParaRPr>
          </a:p>
          <a:p>
            <a:pPr marL="12700" algn="just">
              <a:lnSpc>
                <a:spcPct val="150000"/>
              </a:lnSpc>
              <a:spcBef>
                <a:spcPts val="100"/>
              </a:spcBef>
              <a:buClr>
                <a:srgbClr val="6D9FAF"/>
              </a:buClr>
              <a:buSzPct val="79000"/>
              <a:tabLst>
                <a:tab pos="354965" algn="l"/>
                <a:tab pos="355600" algn="l"/>
              </a:tabLst>
            </a:pPr>
            <a:r>
              <a:rPr lang="en-US" sz="2000" dirty="0">
                <a:solidFill>
                  <a:srgbClr val="FF0000"/>
                </a:solidFill>
                <a:latin typeface="Arial" panose="020B0604020202020204" pitchFamily="34" charset="0"/>
                <a:cs typeface="Arial" panose="020B0604020202020204" pitchFamily="34" charset="0"/>
              </a:rPr>
              <a:t>Steps Of Data Interpretation</a:t>
            </a:r>
          </a:p>
          <a:p>
            <a:pPr marL="12700"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Data interpretation is conducted in 4 steps:</a:t>
            </a:r>
          </a:p>
          <a:p>
            <a:pPr marL="469900" indent="-457200" algn="just">
              <a:lnSpc>
                <a:spcPct val="150000"/>
              </a:lnSpc>
              <a:spcBef>
                <a:spcPts val="100"/>
              </a:spcBef>
              <a:buClr>
                <a:srgbClr val="6D9FAF"/>
              </a:buClr>
              <a:buSzPct val="79000"/>
              <a:buFont typeface="+mj-lt"/>
              <a:buAutoNum type="arabicPeriod"/>
              <a:tabLst>
                <a:tab pos="354965" algn="l"/>
                <a:tab pos="355600" algn="l"/>
              </a:tabLst>
            </a:pPr>
            <a:r>
              <a:rPr lang="en-US" sz="2000" dirty="0">
                <a:latin typeface="Arial" panose="020B0604020202020204" pitchFamily="34" charset="0"/>
                <a:cs typeface="Arial" panose="020B0604020202020204" pitchFamily="34" charset="0"/>
              </a:rPr>
              <a:t>Assembling the information, you need (like bar graphs and pie charts);</a:t>
            </a:r>
          </a:p>
          <a:p>
            <a:pPr marL="469900" indent="-457200" algn="just">
              <a:lnSpc>
                <a:spcPct val="150000"/>
              </a:lnSpc>
              <a:spcBef>
                <a:spcPts val="100"/>
              </a:spcBef>
              <a:buClr>
                <a:srgbClr val="6D9FAF"/>
              </a:buClr>
              <a:buSzPct val="79000"/>
              <a:buFont typeface="+mj-lt"/>
              <a:buAutoNum type="arabicPeriod"/>
              <a:tabLst>
                <a:tab pos="354965" algn="l"/>
                <a:tab pos="355600" algn="l"/>
              </a:tabLst>
            </a:pPr>
            <a:r>
              <a:rPr lang="en-US" sz="2000" dirty="0">
                <a:latin typeface="Arial" panose="020B0604020202020204" pitchFamily="34" charset="0"/>
                <a:cs typeface="Arial" panose="020B0604020202020204" pitchFamily="34" charset="0"/>
              </a:rPr>
              <a:t>Developing findings or isolating the most relevant inputs;</a:t>
            </a:r>
          </a:p>
          <a:p>
            <a:pPr marL="469900" indent="-457200" algn="just">
              <a:lnSpc>
                <a:spcPct val="150000"/>
              </a:lnSpc>
              <a:spcBef>
                <a:spcPts val="100"/>
              </a:spcBef>
              <a:buClr>
                <a:srgbClr val="6D9FAF"/>
              </a:buClr>
              <a:buSzPct val="79000"/>
              <a:buFont typeface="+mj-lt"/>
              <a:buAutoNum type="arabicPeriod"/>
              <a:tabLst>
                <a:tab pos="354965" algn="l"/>
                <a:tab pos="355600" algn="l"/>
              </a:tabLst>
            </a:pPr>
            <a:r>
              <a:rPr lang="en-US" sz="2000" dirty="0">
                <a:latin typeface="Arial" panose="020B0604020202020204" pitchFamily="34" charset="0"/>
                <a:cs typeface="Arial" panose="020B0604020202020204" pitchFamily="34" charset="0"/>
              </a:rPr>
              <a:t>Developing conclusions;</a:t>
            </a:r>
          </a:p>
          <a:p>
            <a:pPr marL="469900" indent="-457200" algn="just">
              <a:lnSpc>
                <a:spcPct val="150000"/>
              </a:lnSpc>
              <a:spcBef>
                <a:spcPts val="100"/>
              </a:spcBef>
              <a:buClr>
                <a:srgbClr val="6D9FAF"/>
              </a:buClr>
              <a:buSzPct val="79000"/>
              <a:buFont typeface="+mj-lt"/>
              <a:buAutoNum type="arabicPeriod"/>
              <a:tabLst>
                <a:tab pos="354965" algn="l"/>
                <a:tab pos="355600" algn="l"/>
              </a:tabLst>
            </a:pPr>
            <a:r>
              <a:rPr lang="en-US" sz="2000" dirty="0">
                <a:latin typeface="Arial" panose="020B0604020202020204" pitchFamily="34" charset="0"/>
                <a:cs typeface="Arial" panose="020B0604020202020204" pitchFamily="34" charset="0"/>
              </a:rPr>
              <a:t>Coming up with recommendations or actionable solutions.</a:t>
            </a: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79</a:t>
            </a:fld>
            <a:endParaRPr sz="1000">
              <a:latin typeface="Arial" panose="020B0604020202020204"/>
              <a:cs typeface="Arial" panose="020B0604020202020204"/>
            </a:endParaRPr>
          </a:p>
        </p:txBody>
      </p:sp>
      <p:sp>
        <p:nvSpPr>
          <p:cNvPr id="4" name="Slide Number Placeholder 3"/>
          <p:cNvSpPr>
            <a:spLocks noGrp="1"/>
          </p:cNvSpPr>
          <p:nvPr>
            <p:ph type="sldNum" sz="quarter" idx="12"/>
          </p:nvPr>
        </p:nvSpPr>
        <p:spPr/>
        <p:txBody>
          <a:bodyPr/>
          <a:lstStyle/>
          <a:p>
            <a:pPr marL="38100"/>
            <a:fld id="{81D60167-4931-47E6-BA6A-407CBD079E47}" type="slidenum">
              <a:rPr spc="-5" dirty="0"/>
              <a:pPr marL="38100"/>
              <a:t>79</a:t>
            </a:fld>
            <a:endParaRPr spc="-5" dirty="0"/>
          </a:p>
        </p:txBody>
      </p:sp>
      <p:sp>
        <p:nvSpPr>
          <p:cNvPr id="6" name="Footer Placeholder 5"/>
          <p:cNvSpPr>
            <a:spLocks noGrp="1"/>
          </p:cNvSpPr>
          <p:nvPr>
            <p:ph type="ftr" sz="quarter" idx="11"/>
          </p:nvPr>
        </p:nvSpPr>
        <p:spPr>
          <a:xfrm>
            <a:off x="2641600" y="6539865"/>
            <a:ext cx="7518400" cy="381000"/>
          </a:xfrm>
        </p:spPr>
        <p:txBody>
          <a:bodyPr/>
          <a:lstStyle/>
          <a:p>
            <a:r>
              <a:rPr dirty="0">
                <a:solidFill>
                  <a:schemeClr val="bg1"/>
                </a:solidFill>
              </a:rPr>
              <a:t>SCSE (Galgotias University)</a:t>
            </a:r>
          </a:p>
        </p:txBody>
      </p:sp>
    </p:spTree>
    <p:extLst>
      <p:ext uri="{BB962C8B-B14F-4D97-AF65-F5344CB8AC3E}">
        <p14:creationId xmlns:p14="http://schemas.microsoft.com/office/powerpoint/2010/main" val="1464232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1524000" y="1144350"/>
            <a:ext cx="10463408" cy="5255285"/>
          </a:xfrm>
          <a:prstGeom prst="rect">
            <a:avLst/>
          </a:prstGeom>
        </p:spPr>
        <p:txBody>
          <a:bodyPr vert="horz" wrap="square" lIns="0" tIns="12700" rIns="0" bIns="0" rtlCol="0">
            <a:spAutoFit/>
          </a:bodyPr>
          <a:lstStyle/>
          <a:p>
            <a:pPr marL="394970" indent="-382905">
              <a:spcBef>
                <a:spcPts val="100"/>
              </a:spcBef>
              <a:buClr>
                <a:srgbClr val="6D9FAF"/>
              </a:buClr>
              <a:buSzPct val="79000"/>
              <a:buFont typeface="Arial" panose="020B0604020202020204"/>
              <a:buChar char=""/>
              <a:tabLst>
                <a:tab pos="394970" algn="l"/>
                <a:tab pos="395605" algn="l"/>
              </a:tabLst>
            </a:pPr>
            <a:r>
              <a:rPr sz="2800" spc="-140" dirty="0">
                <a:latin typeface="Arial" panose="020B0604020202020204" pitchFamily="34" charset="0"/>
                <a:cs typeface="Arial" panose="020B0604020202020204" pitchFamily="34" charset="0"/>
              </a:rPr>
              <a:t>Purpose </a:t>
            </a:r>
            <a:r>
              <a:rPr sz="2800" spc="-80" dirty="0">
                <a:latin typeface="Arial" panose="020B0604020202020204" pitchFamily="34" charset="0"/>
                <a:cs typeface="Arial" panose="020B0604020202020204" pitchFamily="34" charset="0"/>
              </a:rPr>
              <a:t>clearly</a:t>
            </a:r>
            <a:r>
              <a:rPr sz="2800" spc="-140" dirty="0">
                <a:latin typeface="Arial" panose="020B0604020202020204" pitchFamily="34" charset="0"/>
                <a:cs typeface="Arial" panose="020B0604020202020204" pitchFamily="34" charset="0"/>
              </a:rPr>
              <a:t> </a:t>
            </a:r>
            <a:r>
              <a:rPr sz="2800" spc="-65" dirty="0">
                <a:latin typeface="Arial" panose="020B0604020202020204" pitchFamily="34" charset="0"/>
                <a:cs typeface="Arial" panose="020B0604020202020204" pitchFamily="34" charset="0"/>
              </a:rPr>
              <a:t>defined.</a:t>
            </a:r>
            <a:endParaRPr sz="2800" dirty="0">
              <a:latin typeface="Arial" panose="020B0604020202020204" pitchFamily="34" charset="0"/>
              <a:cs typeface="Arial" panose="020B0604020202020204" pitchFamily="34" charset="0"/>
            </a:endParaRPr>
          </a:p>
          <a:p>
            <a:pPr marL="394970" indent="-382905">
              <a:spcBef>
                <a:spcPts val="2015"/>
              </a:spcBef>
              <a:buClr>
                <a:srgbClr val="6D9FAF"/>
              </a:buClr>
              <a:buSzPct val="79000"/>
              <a:buFont typeface="Arial" panose="020B0604020202020204"/>
              <a:buChar char=""/>
              <a:tabLst>
                <a:tab pos="394970" algn="l"/>
                <a:tab pos="395605" algn="l"/>
              </a:tabLst>
            </a:pPr>
            <a:r>
              <a:rPr sz="2800" spc="-185" dirty="0">
                <a:latin typeface="Arial" panose="020B0604020202020204" pitchFamily="34" charset="0"/>
                <a:cs typeface="Arial" panose="020B0604020202020204" pitchFamily="34" charset="0"/>
              </a:rPr>
              <a:t>Research </a:t>
            </a:r>
            <a:r>
              <a:rPr sz="2800" spc="-145" dirty="0">
                <a:latin typeface="Arial" panose="020B0604020202020204" pitchFamily="34" charset="0"/>
                <a:cs typeface="Arial" panose="020B0604020202020204" pitchFamily="34" charset="0"/>
              </a:rPr>
              <a:t>process</a:t>
            </a:r>
            <a:r>
              <a:rPr sz="2800" spc="-125" dirty="0">
                <a:latin typeface="Arial" panose="020B0604020202020204" pitchFamily="34" charset="0"/>
                <a:cs typeface="Arial" panose="020B0604020202020204" pitchFamily="34" charset="0"/>
              </a:rPr>
              <a:t> </a:t>
            </a:r>
            <a:r>
              <a:rPr sz="2800" spc="-60" dirty="0">
                <a:latin typeface="Arial" panose="020B0604020202020204" pitchFamily="34" charset="0"/>
                <a:cs typeface="Arial" panose="020B0604020202020204" pitchFamily="34" charset="0"/>
              </a:rPr>
              <a:t>detailed.</a:t>
            </a:r>
            <a:endParaRPr sz="2800" dirty="0">
              <a:latin typeface="Arial" panose="020B0604020202020204" pitchFamily="34" charset="0"/>
              <a:cs typeface="Arial" panose="020B0604020202020204" pitchFamily="34" charset="0"/>
            </a:endParaRPr>
          </a:p>
          <a:p>
            <a:pPr marL="394970" indent="-382905">
              <a:spcBef>
                <a:spcPts val="2020"/>
              </a:spcBef>
              <a:buClr>
                <a:srgbClr val="6D9FAF"/>
              </a:buClr>
              <a:buSzPct val="79000"/>
              <a:buFont typeface="Arial" panose="020B0604020202020204"/>
              <a:buChar char=""/>
              <a:tabLst>
                <a:tab pos="394970" algn="l"/>
                <a:tab pos="395605" algn="l"/>
              </a:tabLst>
            </a:pPr>
            <a:r>
              <a:rPr sz="2800" spc="-180" dirty="0">
                <a:latin typeface="Arial" panose="020B0604020202020204" pitchFamily="34" charset="0"/>
                <a:cs typeface="Arial" panose="020B0604020202020204" pitchFamily="34" charset="0"/>
              </a:rPr>
              <a:t>Research </a:t>
            </a:r>
            <a:r>
              <a:rPr sz="2800" spc="-130" dirty="0">
                <a:latin typeface="Arial" panose="020B0604020202020204" pitchFamily="34" charset="0"/>
                <a:cs typeface="Arial" panose="020B0604020202020204" pitchFamily="34" charset="0"/>
              </a:rPr>
              <a:t>design </a:t>
            </a:r>
            <a:r>
              <a:rPr sz="2800" spc="-55" dirty="0">
                <a:latin typeface="Arial" panose="020B0604020202020204" pitchFamily="34" charset="0"/>
                <a:cs typeface="Arial" panose="020B0604020202020204" pitchFamily="34" charset="0"/>
              </a:rPr>
              <a:t>thoroughly</a:t>
            </a:r>
            <a:r>
              <a:rPr sz="2800" spc="-140" dirty="0">
                <a:latin typeface="Arial" panose="020B0604020202020204" pitchFamily="34" charset="0"/>
                <a:cs typeface="Arial" panose="020B0604020202020204" pitchFamily="34" charset="0"/>
              </a:rPr>
              <a:t> </a:t>
            </a:r>
            <a:r>
              <a:rPr sz="2800" spc="-85" dirty="0">
                <a:latin typeface="Arial" panose="020B0604020202020204" pitchFamily="34" charset="0"/>
                <a:cs typeface="Arial" panose="020B0604020202020204" pitchFamily="34" charset="0"/>
              </a:rPr>
              <a:t>planned.</a:t>
            </a:r>
            <a:endParaRPr sz="2800" dirty="0">
              <a:latin typeface="Arial" panose="020B0604020202020204" pitchFamily="34" charset="0"/>
              <a:cs typeface="Arial" panose="020B0604020202020204" pitchFamily="34" charset="0"/>
            </a:endParaRPr>
          </a:p>
          <a:p>
            <a:pPr marL="394970" indent="-382905">
              <a:spcBef>
                <a:spcPts val="2015"/>
              </a:spcBef>
              <a:buClr>
                <a:srgbClr val="6D9FAF"/>
              </a:buClr>
              <a:buSzPct val="79000"/>
              <a:buFont typeface="Arial" panose="020B0604020202020204"/>
              <a:buChar char=""/>
              <a:tabLst>
                <a:tab pos="394970" algn="l"/>
                <a:tab pos="395605" algn="l"/>
              </a:tabLst>
            </a:pPr>
            <a:r>
              <a:rPr sz="2800" spc="-130" dirty="0">
                <a:latin typeface="Arial" panose="020B0604020202020204" pitchFamily="34" charset="0"/>
                <a:cs typeface="Arial" panose="020B0604020202020204" pitchFamily="34" charset="0"/>
              </a:rPr>
              <a:t>High </a:t>
            </a:r>
            <a:r>
              <a:rPr sz="2800" spc="-70" dirty="0">
                <a:latin typeface="Arial" panose="020B0604020202020204" pitchFamily="34" charset="0"/>
                <a:cs typeface="Arial" panose="020B0604020202020204" pitchFamily="34" charset="0"/>
              </a:rPr>
              <a:t>ethical </a:t>
            </a:r>
            <a:r>
              <a:rPr sz="2800" spc="-114" dirty="0">
                <a:latin typeface="Arial" panose="020B0604020202020204" pitchFamily="34" charset="0"/>
                <a:cs typeface="Arial" panose="020B0604020202020204" pitchFamily="34" charset="0"/>
              </a:rPr>
              <a:t>standards</a:t>
            </a:r>
            <a:r>
              <a:rPr sz="2800" spc="-225" dirty="0">
                <a:latin typeface="Arial" panose="020B0604020202020204" pitchFamily="34" charset="0"/>
                <a:cs typeface="Arial" panose="020B0604020202020204" pitchFamily="34" charset="0"/>
              </a:rPr>
              <a:t> </a:t>
            </a:r>
            <a:r>
              <a:rPr sz="2800" spc="-75" dirty="0">
                <a:latin typeface="Arial" panose="020B0604020202020204" pitchFamily="34" charset="0"/>
                <a:cs typeface="Arial" panose="020B0604020202020204" pitchFamily="34" charset="0"/>
              </a:rPr>
              <a:t>applied.</a:t>
            </a:r>
            <a:endParaRPr sz="2800" dirty="0">
              <a:latin typeface="Arial" panose="020B0604020202020204" pitchFamily="34" charset="0"/>
              <a:cs typeface="Arial" panose="020B0604020202020204" pitchFamily="34" charset="0"/>
            </a:endParaRPr>
          </a:p>
          <a:p>
            <a:pPr marL="394970" indent="-382905">
              <a:spcBef>
                <a:spcPts val="2020"/>
              </a:spcBef>
              <a:buClr>
                <a:srgbClr val="6D9FAF"/>
              </a:buClr>
              <a:buSzPct val="79000"/>
              <a:buFont typeface="Arial" panose="020B0604020202020204"/>
              <a:buChar char=""/>
              <a:tabLst>
                <a:tab pos="394970" algn="l"/>
                <a:tab pos="395605" algn="l"/>
              </a:tabLst>
            </a:pPr>
            <a:r>
              <a:rPr sz="2800" spc="-70" dirty="0">
                <a:latin typeface="Arial" panose="020B0604020202020204" pitchFamily="34" charset="0"/>
                <a:cs typeface="Arial" panose="020B0604020202020204" pitchFamily="34" charset="0"/>
              </a:rPr>
              <a:t>Limitations </a:t>
            </a:r>
            <a:r>
              <a:rPr sz="2800" spc="-60" dirty="0">
                <a:latin typeface="Arial" panose="020B0604020202020204" pitchFamily="34" charset="0"/>
                <a:cs typeface="Arial" panose="020B0604020202020204" pitchFamily="34" charset="0"/>
              </a:rPr>
              <a:t>frankly</a:t>
            </a:r>
            <a:r>
              <a:rPr sz="2800" spc="-225" dirty="0">
                <a:latin typeface="Arial" panose="020B0604020202020204" pitchFamily="34" charset="0"/>
                <a:cs typeface="Arial" panose="020B0604020202020204" pitchFamily="34" charset="0"/>
              </a:rPr>
              <a:t> </a:t>
            </a:r>
            <a:r>
              <a:rPr sz="2800" spc="-95" dirty="0">
                <a:latin typeface="Arial" panose="020B0604020202020204" pitchFamily="34" charset="0"/>
                <a:cs typeface="Arial" panose="020B0604020202020204" pitchFamily="34" charset="0"/>
              </a:rPr>
              <a:t>revealed.</a:t>
            </a:r>
            <a:endParaRPr sz="2800" dirty="0">
              <a:latin typeface="Arial" panose="020B0604020202020204" pitchFamily="34" charset="0"/>
              <a:cs typeface="Arial" panose="020B0604020202020204" pitchFamily="34" charset="0"/>
            </a:endParaRPr>
          </a:p>
          <a:p>
            <a:pPr marL="394970" indent="-382905">
              <a:spcBef>
                <a:spcPts val="2015"/>
              </a:spcBef>
              <a:buClr>
                <a:srgbClr val="6D9FAF"/>
              </a:buClr>
              <a:buSzPct val="79000"/>
              <a:buFont typeface="Arial" panose="020B0604020202020204"/>
              <a:buChar char=""/>
              <a:tabLst>
                <a:tab pos="394970" algn="l"/>
                <a:tab pos="395605" algn="l"/>
              </a:tabLst>
            </a:pPr>
            <a:r>
              <a:rPr sz="2800" spc="-105" dirty="0">
                <a:latin typeface="Arial" panose="020B0604020202020204" pitchFamily="34" charset="0"/>
                <a:cs typeface="Arial" panose="020B0604020202020204" pitchFamily="34" charset="0"/>
              </a:rPr>
              <a:t>Adequate </a:t>
            </a:r>
            <a:r>
              <a:rPr sz="2800" spc="-135" dirty="0">
                <a:latin typeface="Arial" panose="020B0604020202020204" pitchFamily="34" charset="0"/>
                <a:cs typeface="Arial" panose="020B0604020202020204" pitchFamily="34" charset="0"/>
              </a:rPr>
              <a:t>analysis </a:t>
            </a:r>
            <a:r>
              <a:rPr sz="2800" spc="-15" dirty="0">
                <a:latin typeface="Arial" panose="020B0604020202020204" pitchFamily="34" charset="0"/>
                <a:cs typeface="Arial" panose="020B0604020202020204" pitchFamily="34" charset="0"/>
              </a:rPr>
              <a:t>for </a:t>
            </a:r>
            <a:r>
              <a:rPr sz="2800" spc="-105" dirty="0">
                <a:latin typeface="Arial" panose="020B0604020202020204" pitchFamily="34" charset="0"/>
                <a:cs typeface="Arial" panose="020B0604020202020204" pitchFamily="34" charset="0"/>
              </a:rPr>
              <a:t>decision </a:t>
            </a:r>
            <a:r>
              <a:rPr sz="2800" spc="-114" dirty="0">
                <a:latin typeface="Arial" panose="020B0604020202020204" pitchFamily="34" charset="0"/>
                <a:cs typeface="Arial" panose="020B0604020202020204" pitchFamily="34" charset="0"/>
              </a:rPr>
              <a:t>maker’s</a:t>
            </a:r>
            <a:r>
              <a:rPr sz="2800" spc="-285" dirty="0">
                <a:latin typeface="Arial" panose="020B0604020202020204" pitchFamily="34" charset="0"/>
                <a:cs typeface="Arial" panose="020B0604020202020204" pitchFamily="34" charset="0"/>
              </a:rPr>
              <a:t> </a:t>
            </a:r>
            <a:r>
              <a:rPr sz="2800" spc="-145" dirty="0">
                <a:latin typeface="Arial" panose="020B0604020202020204" pitchFamily="34" charset="0"/>
                <a:cs typeface="Arial" panose="020B0604020202020204" pitchFamily="34" charset="0"/>
              </a:rPr>
              <a:t>needs</a:t>
            </a:r>
            <a:endParaRPr sz="2800" dirty="0">
              <a:latin typeface="Arial" panose="020B0604020202020204" pitchFamily="34" charset="0"/>
              <a:cs typeface="Arial" panose="020B0604020202020204" pitchFamily="34" charset="0"/>
            </a:endParaRPr>
          </a:p>
          <a:p>
            <a:pPr marL="394970" indent="-382905">
              <a:spcBef>
                <a:spcPts val="2015"/>
              </a:spcBef>
              <a:buClr>
                <a:srgbClr val="6D9FAF"/>
              </a:buClr>
              <a:buSzPct val="79000"/>
              <a:buFont typeface="Arial" panose="020B0604020202020204"/>
              <a:buChar char=""/>
              <a:tabLst>
                <a:tab pos="394970" algn="l"/>
                <a:tab pos="395605" algn="l"/>
              </a:tabLst>
            </a:pPr>
            <a:r>
              <a:rPr sz="2800" spc="-135" dirty="0">
                <a:latin typeface="Arial" panose="020B0604020202020204" pitchFamily="34" charset="0"/>
                <a:cs typeface="Arial" panose="020B0604020202020204" pitchFamily="34" charset="0"/>
              </a:rPr>
              <a:t>Findings </a:t>
            </a:r>
            <a:r>
              <a:rPr sz="2800" spc="-95" dirty="0">
                <a:latin typeface="Arial" panose="020B0604020202020204" pitchFamily="34" charset="0"/>
                <a:cs typeface="Arial" panose="020B0604020202020204" pitchFamily="34" charset="0"/>
              </a:rPr>
              <a:t>presented</a:t>
            </a:r>
            <a:r>
              <a:rPr sz="2800" spc="-135" dirty="0">
                <a:latin typeface="Arial" panose="020B0604020202020204" pitchFamily="34" charset="0"/>
                <a:cs typeface="Arial" panose="020B0604020202020204" pitchFamily="34" charset="0"/>
              </a:rPr>
              <a:t> </a:t>
            </a:r>
            <a:r>
              <a:rPr sz="2800" spc="-110" dirty="0">
                <a:latin typeface="Arial" panose="020B0604020202020204" pitchFamily="34" charset="0"/>
                <a:cs typeface="Arial" panose="020B0604020202020204" pitchFamily="34" charset="0"/>
              </a:rPr>
              <a:t>unambiguously.</a:t>
            </a:r>
            <a:endParaRPr sz="2800" dirty="0">
              <a:latin typeface="Arial" panose="020B0604020202020204" pitchFamily="34" charset="0"/>
              <a:cs typeface="Arial" panose="020B0604020202020204" pitchFamily="34" charset="0"/>
            </a:endParaRPr>
          </a:p>
          <a:p>
            <a:pPr marL="394970" indent="-382905">
              <a:spcBef>
                <a:spcPts val="2020"/>
              </a:spcBef>
              <a:buClr>
                <a:srgbClr val="6D9FAF"/>
              </a:buClr>
              <a:buSzPct val="79000"/>
              <a:buFont typeface="Arial" panose="020B0604020202020204"/>
              <a:buChar char=""/>
              <a:tabLst>
                <a:tab pos="394970" algn="l"/>
                <a:tab pos="395605" algn="l"/>
              </a:tabLst>
            </a:pPr>
            <a:r>
              <a:rPr sz="2800" spc="-140" dirty="0">
                <a:latin typeface="Arial" panose="020B0604020202020204" pitchFamily="34" charset="0"/>
                <a:cs typeface="Arial" panose="020B0604020202020204" pitchFamily="34" charset="0"/>
              </a:rPr>
              <a:t>Conclusions</a:t>
            </a:r>
            <a:r>
              <a:rPr sz="2800" spc="-165" dirty="0">
                <a:latin typeface="Arial" panose="020B0604020202020204" pitchFamily="34" charset="0"/>
                <a:cs typeface="Arial" panose="020B0604020202020204" pitchFamily="34" charset="0"/>
              </a:rPr>
              <a:t> </a:t>
            </a:r>
            <a:r>
              <a:rPr sz="2800" spc="-30" dirty="0">
                <a:latin typeface="Arial" panose="020B0604020202020204" pitchFamily="34" charset="0"/>
                <a:cs typeface="Arial" panose="020B0604020202020204" pitchFamily="34" charset="0"/>
              </a:rPr>
              <a:t>justified.</a:t>
            </a:r>
            <a:endParaRPr sz="2800" dirty="0">
              <a:latin typeface="Arial" panose="020B0604020202020204" pitchFamily="34" charset="0"/>
              <a:cs typeface="Arial" panose="020B0604020202020204" pitchFamily="34" charset="0"/>
            </a:endParaRPr>
          </a:p>
        </p:txBody>
      </p:sp>
      <p:sp>
        <p:nvSpPr>
          <p:cNvPr id="9" name="object 9"/>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8</a:t>
            </a:fld>
            <a:endParaRPr sz="1000">
              <a:latin typeface="Arial" panose="020B0604020202020204"/>
              <a:cs typeface="Arial" panose="020B0604020202020204"/>
            </a:endParaRPr>
          </a:p>
        </p:txBody>
      </p:sp>
      <p:sp>
        <p:nvSpPr>
          <p:cNvPr id="8" name="Slide Number Placeholder 7"/>
          <p:cNvSpPr>
            <a:spLocks noGrp="1"/>
          </p:cNvSpPr>
          <p:nvPr>
            <p:ph type="sldNum" sz="quarter" idx="12"/>
          </p:nvPr>
        </p:nvSpPr>
        <p:spPr/>
        <p:txBody>
          <a:bodyPr/>
          <a:lstStyle/>
          <a:p>
            <a:pPr marL="38100"/>
            <a:fld id="{81D60167-4931-47E6-BA6A-407CBD079E47}" type="slidenum">
              <a:rPr spc="-5" dirty="0"/>
              <a:pPr marL="38100"/>
              <a:t>8</a:t>
            </a:fld>
            <a:endParaRPr spc="-5" dirty="0"/>
          </a:p>
        </p:txBody>
      </p:sp>
      <p:sp>
        <p:nvSpPr>
          <p:cNvPr id="10" name="Footer Placeholder 9"/>
          <p:cNvSpPr>
            <a:spLocks noGrp="1"/>
          </p:cNvSpPr>
          <p:nvPr>
            <p:ph type="ftr" sz="quarter" idx="11"/>
          </p:nvPr>
        </p:nvSpPr>
        <p:spPr/>
        <p:txBody>
          <a:bodyPr/>
          <a:lstStyle/>
          <a:p>
            <a:r>
              <a:rPr dirty="0">
                <a:solidFill>
                  <a:schemeClr val="bg1"/>
                </a:solidFill>
              </a:rPr>
              <a:t>SCSE (Galgotias University</a:t>
            </a:r>
            <a:r>
              <a:rPr dirty="0"/>
              <a:t>)</a:t>
            </a:r>
          </a:p>
        </p:txBody>
      </p:sp>
      <p:sp>
        <p:nvSpPr>
          <p:cNvPr id="12" name="TextBox 11">
            <a:extLst>
              <a:ext uri="{FF2B5EF4-FFF2-40B4-BE49-F238E27FC236}">
                <a16:creationId xmlns:a16="http://schemas.microsoft.com/office/drawing/2014/main" xmlns="" id="{619F615A-39E1-4921-8EEE-421F50C4A2B3}"/>
              </a:ext>
            </a:extLst>
          </p:cNvPr>
          <p:cNvSpPr txBox="1"/>
          <p:nvPr/>
        </p:nvSpPr>
        <p:spPr>
          <a:xfrm>
            <a:off x="3353844" y="232185"/>
            <a:ext cx="6093912" cy="523220"/>
          </a:xfrm>
          <a:prstGeom prst="rect">
            <a:avLst/>
          </a:prstGeom>
          <a:noFill/>
        </p:spPr>
        <p:txBody>
          <a:bodyPr wrap="square">
            <a:spAutoFit/>
          </a:bodyPr>
          <a:lstStyle/>
          <a:p>
            <a:r>
              <a:rPr lang="en-US" sz="2800" b="1" spc="-15" dirty="0">
                <a:solidFill>
                  <a:schemeClr val="bg1"/>
                </a:solidFill>
              </a:rPr>
              <a:t>Criteria </a:t>
            </a:r>
            <a:r>
              <a:rPr lang="en-US" sz="2800" b="1" spc="-5" dirty="0">
                <a:solidFill>
                  <a:schemeClr val="bg1"/>
                </a:solidFill>
              </a:rPr>
              <a:t>Of a </a:t>
            </a:r>
            <a:r>
              <a:rPr lang="en-US" sz="2800" b="1" spc="-10" dirty="0">
                <a:solidFill>
                  <a:schemeClr val="bg1"/>
                </a:solidFill>
              </a:rPr>
              <a:t>Good</a:t>
            </a:r>
            <a:r>
              <a:rPr lang="en-US" sz="2800" b="1" spc="55" dirty="0">
                <a:solidFill>
                  <a:schemeClr val="bg1"/>
                </a:solidFill>
              </a:rPr>
              <a:t> </a:t>
            </a:r>
            <a:r>
              <a:rPr lang="en-US" sz="2800" b="1" spc="-20" dirty="0">
                <a:solidFill>
                  <a:schemeClr val="bg1"/>
                </a:solidFill>
              </a:rPr>
              <a:t>Research</a:t>
            </a:r>
            <a:endParaRPr lang="en-IN" sz="2800" b="1" dirty="0">
              <a:solidFill>
                <a:schemeClr val="bg1"/>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1300" y="127635"/>
            <a:ext cx="9118426" cy="856004"/>
          </a:xfrm>
          <a:prstGeom prst="rect">
            <a:avLst/>
          </a:prstGeom>
        </p:spPr>
        <p:txBody>
          <a:bodyPr spcFirstLastPara="1" vert="horz" wrap="square" lIns="0" tIns="12065" rIns="0" bIns="0" rtlCol="0" anchor="t" anchorCtr="0">
            <a:spAutoFit/>
          </a:bodyPr>
          <a:lstStyle/>
          <a:p>
            <a:pPr marL="12700" algn="just">
              <a:lnSpc>
                <a:spcPct val="150000"/>
              </a:lnSpc>
              <a:spcBef>
                <a:spcPts val="100"/>
              </a:spcBef>
              <a:buClr>
                <a:srgbClr val="6D9FAF"/>
              </a:buClr>
              <a:buSzPct val="79000"/>
              <a:tabLst>
                <a:tab pos="354965" algn="l"/>
                <a:tab pos="355600" algn="l"/>
              </a:tabLst>
            </a:pPr>
            <a:r>
              <a:rPr lang="en-US" sz="3600" dirty="0">
                <a:solidFill>
                  <a:schemeClr val="bg1"/>
                </a:solidFill>
                <a:latin typeface="Arial" panose="020B0604020202020204" pitchFamily="34" charset="0"/>
                <a:cs typeface="Arial" panose="020B0604020202020204" pitchFamily="34" charset="0"/>
              </a:rPr>
              <a:t>Data Interpretation </a:t>
            </a:r>
          </a:p>
        </p:txBody>
      </p:sp>
      <p:sp>
        <p:nvSpPr>
          <p:cNvPr id="3" name="object 3"/>
          <p:cNvSpPr txBox="1"/>
          <p:nvPr/>
        </p:nvSpPr>
        <p:spPr>
          <a:xfrm>
            <a:off x="506699" y="1067198"/>
            <a:ext cx="11178601" cy="2777107"/>
          </a:xfrm>
          <a:prstGeom prst="rect">
            <a:avLst/>
          </a:prstGeom>
        </p:spPr>
        <p:txBody>
          <a:bodyPr vert="horz" wrap="square" lIns="0" tIns="12700" rIns="0" bIns="0" rtlCol="0">
            <a:spAutoFit/>
          </a:bodyPr>
          <a:lstStyle/>
          <a:p>
            <a:pPr marL="12700" algn="just">
              <a:lnSpc>
                <a:spcPct val="150000"/>
              </a:lnSpc>
              <a:spcBef>
                <a:spcPts val="100"/>
              </a:spcBef>
              <a:buClr>
                <a:srgbClr val="6D9FAF"/>
              </a:buClr>
              <a:buSzPct val="79000"/>
              <a:tabLst>
                <a:tab pos="354965" algn="l"/>
                <a:tab pos="355600" algn="l"/>
              </a:tabLst>
            </a:pPr>
            <a:r>
              <a:rPr lang="en-US" sz="2000" dirty="0">
                <a:solidFill>
                  <a:srgbClr val="FF0000"/>
                </a:solidFill>
                <a:latin typeface="Arial" panose="020B0604020202020204" pitchFamily="34" charset="0"/>
                <a:cs typeface="Arial" panose="020B0604020202020204" pitchFamily="34" charset="0"/>
              </a:rPr>
              <a:t>Data Interpretation Methods</a:t>
            </a:r>
          </a:p>
          <a:p>
            <a:pPr marL="12700"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Data analysts or data analytics tools help people make sense of the numerical data that has been aggregated, transformed, and displayed. </a:t>
            </a:r>
          </a:p>
          <a:p>
            <a:pPr marL="12700"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There are two main methods for data interpretation: </a:t>
            </a:r>
          </a:p>
          <a:p>
            <a:pPr marL="469900" indent="-457200" algn="just">
              <a:lnSpc>
                <a:spcPct val="150000"/>
              </a:lnSpc>
              <a:spcBef>
                <a:spcPts val="100"/>
              </a:spcBef>
              <a:buClr>
                <a:srgbClr val="6D9FAF"/>
              </a:buClr>
              <a:buSzPct val="79000"/>
              <a:buFont typeface="+mj-lt"/>
              <a:buAutoNum type="arabicPeriod"/>
              <a:tabLst>
                <a:tab pos="354965" algn="l"/>
                <a:tab pos="355600" algn="l"/>
              </a:tabLst>
            </a:pPr>
            <a:r>
              <a:rPr lang="en-US" sz="2000" dirty="0">
                <a:latin typeface="Arial" panose="020B0604020202020204" pitchFamily="34" charset="0"/>
                <a:cs typeface="Arial" panose="020B0604020202020204" pitchFamily="34" charset="0"/>
              </a:rPr>
              <a:t>Quantitative and </a:t>
            </a:r>
          </a:p>
          <a:p>
            <a:pPr marL="469900" indent="-457200" algn="just">
              <a:lnSpc>
                <a:spcPct val="150000"/>
              </a:lnSpc>
              <a:spcBef>
                <a:spcPts val="100"/>
              </a:spcBef>
              <a:buClr>
                <a:srgbClr val="6D9FAF"/>
              </a:buClr>
              <a:buSzPct val="79000"/>
              <a:buFont typeface="+mj-lt"/>
              <a:buAutoNum type="arabicPeriod"/>
              <a:tabLst>
                <a:tab pos="354965" algn="l"/>
                <a:tab pos="355600" algn="l"/>
              </a:tabLst>
            </a:pPr>
            <a:r>
              <a:rPr lang="en-US" sz="2000" dirty="0">
                <a:latin typeface="Arial" panose="020B0604020202020204" pitchFamily="34" charset="0"/>
                <a:cs typeface="Arial" panose="020B0604020202020204" pitchFamily="34" charset="0"/>
              </a:rPr>
              <a:t>Qualitative.</a:t>
            </a: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80</a:t>
            </a:fld>
            <a:endParaRPr sz="1000">
              <a:latin typeface="Arial" panose="020B0604020202020204"/>
              <a:cs typeface="Arial" panose="020B0604020202020204"/>
            </a:endParaRPr>
          </a:p>
        </p:txBody>
      </p:sp>
      <p:sp>
        <p:nvSpPr>
          <p:cNvPr id="4" name="Slide Number Placeholder 3"/>
          <p:cNvSpPr>
            <a:spLocks noGrp="1"/>
          </p:cNvSpPr>
          <p:nvPr>
            <p:ph type="sldNum" sz="quarter" idx="12"/>
          </p:nvPr>
        </p:nvSpPr>
        <p:spPr/>
        <p:txBody>
          <a:bodyPr/>
          <a:lstStyle/>
          <a:p>
            <a:pPr marL="38100"/>
            <a:fld id="{81D60167-4931-47E6-BA6A-407CBD079E47}" type="slidenum">
              <a:rPr spc="-5" dirty="0"/>
              <a:pPr marL="38100"/>
              <a:t>80</a:t>
            </a:fld>
            <a:endParaRPr spc="-5" dirty="0"/>
          </a:p>
        </p:txBody>
      </p:sp>
      <p:sp>
        <p:nvSpPr>
          <p:cNvPr id="6" name="Footer Placeholder 5"/>
          <p:cNvSpPr>
            <a:spLocks noGrp="1"/>
          </p:cNvSpPr>
          <p:nvPr>
            <p:ph type="ftr" sz="quarter" idx="11"/>
          </p:nvPr>
        </p:nvSpPr>
        <p:spPr>
          <a:xfrm>
            <a:off x="2641600" y="6539865"/>
            <a:ext cx="7518400" cy="381000"/>
          </a:xfrm>
        </p:spPr>
        <p:txBody>
          <a:bodyPr/>
          <a:lstStyle/>
          <a:p>
            <a:r>
              <a:rPr dirty="0">
                <a:solidFill>
                  <a:schemeClr val="bg1"/>
                </a:solidFill>
              </a:rPr>
              <a:t>SCSE (Galgotias University)</a:t>
            </a:r>
          </a:p>
        </p:txBody>
      </p:sp>
    </p:spTree>
    <p:extLst>
      <p:ext uri="{BB962C8B-B14F-4D97-AF65-F5344CB8AC3E}">
        <p14:creationId xmlns:p14="http://schemas.microsoft.com/office/powerpoint/2010/main" val="1913790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1300" y="127635"/>
            <a:ext cx="9118426" cy="856004"/>
          </a:xfrm>
          <a:prstGeom prst="rect">
            <a:avLst/>
          </a:prstGeom>
        </p:spPr>
        <p:txBody>
          <a:bodyPr spcFirstLastPara="1" vert="horz" wrap="square" lIns="0" tIns="12065" rIns="0" bIns="0" rtlCol="0" anchor="t" anchorCtr="0">
            <a:spAutoFit/>
          </a:bodyPr>
          <a:lstStyle/>
          <a:p>
            <a:pPr marL="12700" algn="just">
              <a:lnSpc>
                <a:spcPct val="150000"/>
              </a:lnSpc>
              <a:spcBef>
                <a:spcPts val="100"/>
              </a:spcBef>
              <a:buClr>
                <a:srgbClr val="6D9FAF"/>
              </a:buClr>
              <a:buSzPct val="79000"/>
              <a:tabLst>
                <a:tab pos="354965" algn="l"/>
                <a:tab pos="355600" algn="l"/>
              </a:tabLst>
            </a:pPr>
            <a:r>
              <a:rPr lang="en-US" sz="3600" dirty="0">
                <a:solidFill>
                  <a:schemeClr val="bg1"/>
                </a:solidFill>
                <a:latin typeface="Arial" panose="020B0604020202020204" pitchFamily="34" charset="0"/>
                <a:cs typeface="Arial" panose="020B0604020202020204" pitchFamily="34" charset="0"/>
              </a:rPr>
              <a:t>Data Interpretation </a:t>
            </a:r>
          </a:p>
        </p:txBody>
      </p:sp>
      <p:sp>
        <p:nvSpPr>
          <p:cNvPr id="3" name="object 3"/>
          <p:cNvSpPr txBox="1"/>
          <p:nvPr/>
        </p:nvSpPr>
        <p:spPr>
          <a:xfrm>
            <a:off x="506699" y="1067198"/>
            <a:ext cx="11178601" cy="4149277"/>
          </a:xfrm>
          <a:prstGeom prst="rect">
            <a:avLst/>
          </a:prstGeom>
        </p:spPr>
        <p:txBody>
          <a:bodyPr vert="horz" wrap="square" lIns="0" tIns="12700" rIns="0" bIns="0" rtlCol="0">
            <a:spAutoFit/>
          </a:bodyPr>
          <a:lstStyle/>
          <a:p>
            <a:pPr marL="12700" algn="just">
              <a:lnSpc>
                <a:spcPct val="150000"/>
              </a:lnSpc>
              <a:spcBef>
                <a:spcPts val="100"/>
              </a:spcBef>
              <a:buClr>
                <a:srgbClr val="6D9FAF"/>
              </a:buClr>
              <a:buSzPct val="79000"/>
              <a:tabLst>
                <a:tab pos="354965" algn="l"/>
                <a:tab pos="355600" algn="l"/>
              </a:tabLst>
            </a:pPr>
            <a:r>
              <a:rPr lang="en-US" sz="2000" dirty="0">
                <a:solidFill>
                  <a:srgbClr val="FF0000"/>
                </a:solidFill>
                <a:latin typeface="Arial" panose="020B0604020202020204" pitchFamily="34" charset="0"/>
                <a:cs typeface="Arial" panose="020B0604020202020204" pitchFamily="34" charset="0"/>
              </a:rPr>
              <a:t>Qualitative Data Interpretation Method</a:t>
            </a:r>
          </a:p>
          <a:p>
            <a:pPr marL="12700"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This is a method for breaking down or analyzing so-called qualitative data, also known as categorical data. It is important to note that no bar graphs or line charts are used in this method. Instead, they rely on text. Because qualitative data is collected through person-to-person techniques, it isn't easy to present using a numerical approach.</a:t>
            </a:r>
          </a:p>
          <a:p>
            <a:pPr marL="12700" algn="just">
              <a:lnSpc>
                <a:spcPct val="150000"/>
              </a:lnSpc>
              <a:spcBef>
                <a:spcPts val="100"/>
              </a:spcBef>
              <a:buClr>
                <a:srgbClr val="6D9FAF"/>
              </a:buClr>
              <a:buSzPct val="79000"/>
              <a:tabLst>
                <a:tab pos="354965" algn="l"/>
                <a:tab pos="355600" algn="l"/>
              </a:tabLst>
            </a:pPr>
            <a:endParaRPr lang="en-US" sz="2000" dirty="0">
              <a:latin typeface="Arial" panose="020B0604020202020204" pitchFamily="34" charset="0"/>
              <a:cs typeface="Arial" panose="020B0604020202020204" pitchFamily="34" charset="0"/>
            </a:endParaRPr>
          </a:p>
          <a:p>
            <a:pPr marL="12700"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Surveys are used to collect data because they allow you to assign numerical values to answers, making them easier to analyze. If we rely solely on the text, it would be a time-consuming and error-prone process. This is why it must be transformed.</a:t>
            </a: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81</a:t>
            </a:fld>
            <a:endParaRPr sz="1000">
              <a:latin typeface="Arial" panose="020B0604020202020204"/>
              <a:cs typeface="Arial" panose="020B0604020202020204"/>
            </a:endParaRPr>
          </a:p>
        </p:txBody>
      </p:sp>
      <p:sp>
        <p:nvSpPr>
          <p:cNvPr id="4" name="Slide Number Placeholder 3"/>
          <p:cNvSpPr>
            <a:spLocks noGrp="1"/>
          </p:cNvSpPr>
          <p:nvPr>
            <p:ph type="sldNum" sz="quarter" idx="12"/>
          </p:nvPr>
        </p:nvSpPr>
        <p:spPr/>
        <p:txBody>
          <a:bodyPr/>
          <a:lstStyle/>
          <a:p>
            <a:pPr marL="38100"/>
            <a:fld id="{81D60167-4931-47E6-BA6A-407CBD079E47}" type="slidenum">
              <a:rPr spc="-5" dirty="0"/>
              <a:pPr marL="38100"/>
              <a:t>81</a:t>
            </a:fld>
            <a:endParaRPr spc="-5" dirty="0"/>
          </a:p>
        </p:txBody>
      </p:sp>
      <p:sp>
        <p:nvSpPr>
          <p:cNvPr id="6" name="Footer Placeholder 5"/>
          <p:cNvSpPr>
            <a:spLocks noGrp="1"/>
          </p:cNvSpPr>
          <p:nvPr>
            <p:ph type="ftr" sz="quarter" idx="11"/>
          </p:nvPr>
        </p:nvSpPr>
        <p:spPr>
          <a:xfrm>
            <a:off x="2641600" y="6539865"/>
            <a:ext cx="7518400" cy="381000"/>
          </a:xfrm>
        </p:spPr>
        <p:txBody>
          <a:bodyPr/>
          <a:lstStyle/>
          <a:p>
            <a:r>
              <a:rPr dirty="0">
                <a:solidFill>
                  <a:schemeClr val="bg1"/>
                </a:solidFill>
              </a:rPr>
              <a:t>SCSE (Galgotias University)</a:t>
            </a:r>
          </a:p>
        </p:txBody>
      </p:sp>
    </p:spTree>
    <p:extLst>
      <p:ext uri="{BB962C8B-B14F-4D97-AF65-F5344CB8AC3E}">
        <p14:creationId xmlns:p14="http://schemas.microsoft.com/office/powerpoint/2010/main" val="5032912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1300" y="127635"/>
            <a:ext cx="9118426" cy="856004"/>
          </a:xfrm>
          <a:prstGeom prst="rect">
            <a:avLst/>
          </a:prstGeom>
        </p:spPr>
        <p:txBody>
          <a:bodyPr spcFirstLastPara="1" vert="horz" wrap="square" lIns="0" tIns="12065" rIns="0" bIns="0" rtlCol="0" anchor="t" anchorCtr="0">
            <a:spAutoFit/>
          </a:bodyPr>
          <a:lstStyle/>
          <a:p>
            <a:pPr marL="12700" algn="just">
              <a:lnSpc>
                <a:spcPct val="150000"/>
              </a:lnSpc>
              <a:spcBef>
                <a:spcPts val="100"/>
              </a:spcBef>
              <a:buClr>
                <a:srgbClr val="6D9FAF"/>
              </a:buClr>
              <a:buSzPct val="79000"/>
              <a:tabLst>
                <a:tab pos="354965" algn="l"/>
                <a:tab pos="355600" algn="l"/>
              </a:tabLst>
            </a:pPr>
            <a:r>
              <a:rPr lang="en-US" sz="3600" dirty="0">
                <a:solidFill>
                  <a:schemeClr val="bg1"/>
                </a:solidFill>
                <a:latin typeface="Arial" panose="020B0604020202020204" pitchFamily="34" charset="0"/>
                <a:cs typeface="Arial" panose="020B0604020202020204" pitchFamily="34" charset="0"/>
              </a:rPr>
              <a:t>Data Interpretation </a:t>
            </a:r>
          </a:p>
        </p:txBody>
      </p:sp>
      <p:sp>
        <p:nvSpPr>
          <p:cNvPr id="3" name="object 3"/>
          <p:cNvSpPr txBox="1"/>
          <p:nvPr/>
        </p:nvSpPr>
        <p:spPr>
          <a:xfrm>
            <a:off x="430499" y="1138369"/>
            <a:ext cx="11178601" cy="5072607"/>
          </a:xfrm>
          <a:prstGeom prst="rect">
            <a:avLst/>
          </a:prstGeom>
        </p:spPr>
        <p:txBody>
          <a:bodyPr vert="horz" wrap="square" lIns="0" tIns="12700" rIns="0" bIns="0" rtlCol="0">
            <a:spAutoFit/>
          </a:bodyPr>
          <a:lstStyle/>
          <a:p>
            <a:pPr marL="12700" algn="just">
              <a:lnSpc>
                <a:spcPct val="150000"/>
              </a:lnSpc>
              <a:spcBef>
                <a:spcPts val="100"/>
              </a:spcBef>
              <a:buClr>
                <a:srgbClr val="6D9FAF"/>
              </a:buClr>
              <a:buSzPct val="79000"/>
              <a:tabLst>
                <a:tab pos="354965" algn="l"/>
                <a:tab pos="355600" algn="l"/>
              </a:tabLst>
            </a:pPr>
            <a:r>
              <a:rPr lang="en-US" sz="2000" dirty="0">
                <a:solidFill>
                  <a:srgbClr val="FF0000"/>
                </a:solidFill>
                <a:latin typeface="Arial" panose="020B0604020202020204" pitchFamily="34" charset="0"/>
                <a:cs typeface="Arial" panose="020B0604020202020204" pitchFamily="34" charset="0"/>
              </a:rPr>
              <a:t>Quantitative Data Interpretation Method</a:t>
            </a:r>
          </a:p>
          <a:p>
            <a:pPr marL="12700"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This data interpretation is applied when we are dealing with quantitative or numerical data. Since we are dealing with numbers, the values can be displayed in a bar chart or pie chart. There are two main types: Discrete and Continuous. Moreover, numbers are easier to analyze since they involve statistical modeling techniques like mean and standard deviation.</a:t>
            </a:r>
          </a:p>
          <a:p>
            <a:pPr marL="469900" indent="-457200" algn="just">
              <a:lnSpc>
                <a:spcPct val="150000"/>
              </a:lnSpc>
              <a:spcBef>
                <a:spcPts val="100"/>
              </a:spcBef>
              <a:buClr>
                <a:srgbClr val="6D9FAF"/>
              </a:buClr>
              <a:buSzPct val="79000"/>
              <a:buFont typeface="+mj-lt"/>
              <a:buAutoNum type="arabicPeriod"/>
              <a:tabLst>
                <a:tab pos="354965" algn="l"/>
                <a:tab pos="355600" algn="l"/>
              </a:tabLst>
            </a:pPr>
            <a:r>
              <a:rPr lang="en-US" sz="2000" dirty="0">
                <a:solidFill>
                  <a:srgbClr val="FF0000"/>
                </a:solidFill>
                <a:latin typeface="Arial" panose="020B0604020202020204" pitchFamily="34" charset="0"/>
                <a:cs typeface="Arial" panose="020B0604020202020204" pitchFamily="34" charset="0"/>
              </a:rPr>
              <a:t>Mean</a:t>
            </a:r>
            <a:r>
              <a:rPr lang="en-US" sz="2000" dirty="0">
                <a:latin typeface="Arial" panose="020B0604020202020204" pitchFamily="34" charset="0"/>
                <a:cs typeface="Arial" panose="020B0604020202020204" pitchFamily="34" charset="0"/>
              </a:rPr>
              <a:t> is an average value of a particular data set obtained or calculated by dividing the sum of the values within that data set by the number of values within that same set.</a:t>
            </a:r>
          </a:p>
          <a:p>
            <a:pPr marL="469900" indent="-457200" algn="just">
              <a:lnSpc>
                <a:spcPct val="150000"/>
              </a:lnSpc>
              <a:spcBef>
                <a:spcPts val="100"/>
              </a:spcBef>
              <a:buClr>
                <a:srgbClr val="6D9FAF"/>
              </a:buClr>
              <a:buSzPct val="79000"/>
              <a:buFont typeface="+mj-lt"/>
              <a:buAutoNum type="arabicPeriod"/>
              <a:tabLst>
                <a:tab pos="354965" algn="l"/>
                <a:tab pos="355600" algn="l"/>
              </a:tabLst>
            </a:pPr>
            <a:r>
              <a:rPr lang="en-US" sz="2000" dirty="0">
                <a:solidFill>
                  <a:srgbClr val="FF0000"/>
                </a:solidFill>
                <a:latin typeface="Arial" panose="020B0604020202020204" pitchFamily="34" charset="0"/>
                <a:cs typeface="Arial" panose="020B0604020202020204" pitchFamily="34" charset="0"/>
              </a:rPr>
              <a:t>Standard Deviation </a:t>
            </a:r>
            <a:r>
              <a:rPr lang="en-US" sz="2000" dirty="0">
                <a:latin typeface="Arial" panose="020B0604020202020204" pitchFamily="34" charset="0"/>
                <a:cs typeface="Arial" panose="020B0604020202020204" pitchFamily="34" charset="0"/>
              </a:rPr>
              <a:t>is a technique is used to ascertain how responses align with or deviate from the average value or mean. It relies on the meaning to describe the consistency of the replies within a particular data set. You can use this when calculating the average pay for a certain profession and then displaying the upper and lower values in the data set.</a:t>
            </a: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82</a:t>
            </a:fld>
            <a:endParaRPr sz="1000">
              <a:latin typeface="Arial" panose="020B0604020202020204"/>
              <a:cs typeface="Arial" panose="020B0604020202020204"/>
            </a:endParaRPr>
          </a:p>
        </p:txBody>
      </p:sp>
      <p:sp>
        <p:nvSpPr>
          <p:cNvPr id="4" name="Slide Number Placeholder 3"/>
          <p:cNvSpPr>
            <a:spLocks noGrp="1"/>
          </p:cNvSpPr>
          <p:nvPr>
            <p:ph type="sldNum" sz="quarter" idx="12"/>
          </p:nvPr>
        </p:nvSpPr>
        <p:spPr/>
        <p:txBody>
          <a:bodyPr/>
          <a:lstStyle/>
          <a:p>
            <a:pPr marL="38100"/>
            <a:fld id="{81D60167-4931-47E6-BA6A-407CBD079E47}" type="slidenum">
              <a:rPr spc="-5" dirty="0"/>
              <a:pPr marL="38100"/>
              <a:t>82</a:t>
            </a:fld>
            <a:endParaRPr spc="-5" dirty="0"/>
          </a:p>
        </p:txBody>
      </p:sp>
      <p:sp>
        <p:nvSpPr>
          <p:cNvPr id="6" name="Footer Placeholder 5"/>
          <p:cNvSpPr>
            <a:spLocks noGrp="1"/>
          </p:cNvSpPr>
          <p:nvPr>
            <p:ph type="ftr" sz="quarter" idx="11"/>
          </p:nvPr>
        </p:nvSpPr>
        <p:spPr>
          <a:xfrm>
            <a:off x="2641600" y="6539865"/>
            <a:ext cx="7518400" cy="381000"/>
          </a:xfrm>
        </p:spPr>
        <p:txBody>
          <a:bodyPr/>
          <a:lstStyle/>
          <a:p>
            <a:r>
              <a:rPr dirty="0">
                <a:solidFill>
                  <a:schemeClr val="bg1"/>
                </a:solidFill>
              </a:rPr>
              <a:t>SCSE (Galgotias University)</a:t>
            </a:r>
          </a:p>
        </p:txBody>
      </p:sp>
    </p:spTree>
    <p:extLst>
      <p:ext uri="{BB962C8B-B14F-4D97-AF65-F5344CB8AC3E}">
        <p14:creationId xmlns:p14="http://schemas.microsoft.com/office/powerpoint/2010/main" val="13729296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1300" y="127635"/>
            <a:ext cx="9118426" cy="856004"/>
          </a:xfrm>
          <a:prstGeom prst="rect">
            <a:avLst/>
          </a:prstGeom>
        </p:spPr>
        <p:txBody>
          <a:bodyPr spcFirstLastPara="1" vert="horz" wrap="square" lIns="0" tIns="12065" rIns="0" bIns="0" rtlCol="0" anchor="t" anchorCtr="0">
            <a:spAutoFit/>
          </a:bodyPr>
          <a:lstStyle/>
          <a:p>
            <a:pPr marL="12700" algn="just">
              <a:lnSpc>
                <a:spcPct val="150000"/>
              </a:lnSpc>
              <a:spcBef>
                <a:spcPts val="100"/>
              </a:spcBef>
              <a:buClr>
                <a:srgbClr val="6D9FAF"/>
              </a:buClr>
              <a:buSzPct val="79000"/>
              <a:tabLst>
                <a:tab pos="354965" algn="l"/>
                <a:tab pos="355600" algn="l"/>
              </a:tabLst>
            </a:pPr>
            <a:r>
              <a:rPr lang="en-US" sz="3600" dirty="0">
                <a:solidFill>
                  <a:schemeClr val="bg1"/>
                </a:solidFill>
                <a:latin typeface="Arial" panose="020B0604020202020204" pitchFamily="34" charset="0"/>
                <a:cs typeface="Arial" panose="020B0604020202020204" pitchFamily="34" charset="0"/>
              </a:rPr>
              <a:t>Data Interpretation </a:t>
            </a:r>
          </a:p>
        </p:txBody>
      </p:sp>
      <p:sp>
        <p:nvSpPr>
          <p:cNvPr id="3" name="object 3"/>
          <p:cNvSpPr txBox="1"/>
          <p:nvPr/>
        </p:nvSpPr>
        <p:spPr>
          <a:xfrm>
            <a:off x="430499" y="937536"/>
            <a:ext cx="11637676" cy="5585568"/>
          </a:xfrm>
          <a:prstGeom prst="rect">
            <a:avLst/>
          </a:prstGeom>
        </p:spPr>
        <p:txBody>
          <a:bodyPr vert="horz" wrap="square" lIns="0" tIns="12700" rIns="0" bIns="0" rtlCol="0">
            <a:spAutoFit/>
          </a:bodyPr>
          <a:lstStyle/>
          <a:p>
            <a:pPr marL="12700" algn="just">
              <a:lnSpc>
                <a:spcPct val="150000"/>
              </a:lnSpc>
              <a:spcBef>
                <a:spcPts val="100"/>
              </a:spcBef>
              <a:buClr>
                <a:srgbClr val="6D9FAF"/>
              </a:buClr>
              <a:buSzPct val="79000"/>
              <a:tabLst>
                <a:tab pos="354965" algn="l"/>
                <a:tab pos="355600" algn="l"/>
              </a:tabLst>
            </a:pPr>
            <a:r>
              <a:rPr lang="en-US" sz="2000" dirty="0">
                <a:solidFill>
                  <a:srgbClr val="FF0000"/>
                </a:solidFill>
                <a:latin typeface="Arial" panose="020B0604020202020204" pitchFamily="34" charset="0"/>
                <a:cs typeface="Arial" panose="020B0604020202020204" pitchFamily="34" charset="0"/>
              </a:rPr>
              <a:t>Quantitative Data Interpretation Method</a:t>
            </a:r>
          </a:p>
          <a:p>
            <a:pPr marL="12700" algn="just">
              <a:lnSpc>
                <a:spcPct val="150000"/>
              </a:lnSpc>
              <a:spcBef>
                <a:spcPts val="100"/>
              </a:spcBef>
              <a:buClr>
                <a:srgbClr val="6D9FAF"/>
              </a:buClr>
              <a:buSzPct val="79000"/>
              <a:tabLst>
                <a:tab pos="354965" algn="l"/>
                <a:tab pos="355600" algn="l"/>
              </a:tabLst>
            </a:pPr>
            <a:r>
              <a:rPr lang="en-US" sz="2000" dirty="0">
                <a:solidFill>
                  <a:srgbClr val="FF0000"/>
                </a:solidFill>
                <a:latin typeface="Arial" panose="020B0604020202020204" pitchFamily="34" charset="0"/>
                <a:cs typeface="Arial" panose="020B0604020202020204" pitchFamily="34" charset="0"/>
              </a:rPr>
              <a:t>3.Standard deviation: </a:t>
            </a:r>
            <a:r>
              <a:rPr lang="en-US" sz="2000" dirty="0">
                <a:latin typeface="Arial" panose="020B0604020202020204" pitchFamily="34" charset="0"/>
                <a:cs typeface="Arial" panose="020B0604020202020204" pitchFamily="34" charset="0"/>
              </a:rPr>
              <a:t>This technique is used to measure how well the responses align with or deviates from the mean. It describes the degree of consistency within the responses; together with the mean, it provides insight into data sets.</a:t>
            </a:r>
          </a:p>
          <a:p>
            <a:pPr marL="12700" algn="just">
              <a:lnSpc>
                <a:spcPct val="150000"/>
              </a:lnSpc>
              <a:spcBef>
                <a:spcPts val="100"/>
              </a:spcBef>
              <a:buClr>
                <a:srgbClr val="6D9FAF"/>
              </a:buClr>
              <a:buSzPct val="79000"/>
              <a:tabLst>
                <a:tab pos="354965" algn="l"/>
                <a:tab pos="355600" algn="l"/>
              </a:tabLst>
            </a:pPr>
            <a:r>
              <a:rPr lang="en-US" sz="2000" dirty="0">
                <a:solidFill>
                  <a:srgbClr val="FF0000"/>
                </a:solidFill>
                <a:latin typeface="Arial" panose="020B0604020202020204" pitchFamily="34" charset="0"/>
                <a:cs typeface="Arial" panose="020B0604020202020204" pitchFamily="34" charset="0"/>
              </a:rPr>
              <a:t>4.Frequency distribution</a:t>
            </a:r>
          </a:p>
          <a:p>
            <a:pPr marL="12700" algn="just">
              <a:lnSpc>
                <a:spcPct val="150000"/>
              </a:lnSpc>
              <a:spcBef>
                <a:spcPts val="100"/>
              </a:spcBef>
              <a:buClr>
                <a:srgbClr val="6D9FAF"/>
              </a:buClr>
              <a:buSzPct val="79000"/>
              <a:tabLst>
                <a:tab pos="354965" algn="l"/>
                <a:tab pos="355600" algn="l"/>
              </a:tabLst>
            </a:pPr>
            <a:r>
              <a:rPr lang="en-US" sz="2000" dirty="0">
                <a:latin typeface="Arial" panose="020B0604020202020204" pitchFamily="34" charset="0"/>
                <a:cs typeface="Arial" panose="020B0604020202020204" pitchFamily="34" charset="0"/>
              </a:rPr>
              <a:t>This technique is used to assess the demography of the respondents or the number of times a particular response appears in research.  It is extremely keen on determining the degree of intersection between data points.</a:t>
            </a:r>
          </a:p>
          <a:p>
            <a:pPr marL="12700" algn="just">
              <a:lnSpc>
                <a:spcPct val="150000"/>
              </a:lnSpc>
              <a:spcBef>
                <a:spcPts val="100"/>
              </a:spcBef>
              <a:buClr>
                <a:srgbClr val="6D9FAF"/>
              </a:buClr>
              <a:buSzPct val="79000"/>
              <a:tabLst>
                <a:tab pos="354965" algn="l"/>
                <a:tab pos="355600" algn="l"/>
              </a:tabLst>
            </a:pPr>
            <a:r>
              <a:rPr lang="en-US" sz="2000" dirty="0">
                <a:solidFill>
                  <a:srgbClr val="FF0000"/>
                </a:solidFill>
                <a:latin typeface="Arial" panose="020B0604020202020204" pitchFamily="34" charset="0"/>
                <a:cs typeface="Arial" panose="020B0604020202020204" pitchFamily="34" charset="0"/>
              </a:rPr>
              <a:t>Some other interpretation processes of quantitative data include:</a:t>
            </a:r>
          </a:p>
          <a:p>
            <a:pPr marL="355600" indent="-34290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US" sz="2000" dirty="0">
                <a:latin typeface="Arial" panose="020B0604020202020204" pitchFamily="34" charset="0"/>
                <a:cs typeface="Arial" panose="020B0604020202020204" pitchFamily="34" charset="0"/>
              </a:rPr>
              <a:t>Regression analysis</a:t>
            </a:r>
          </a:p>
          <a:p>
            <a:pPr marL="355600" indent="-34290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US" sz="2000" dirty="0">
                <a:latin typeface="Arial" panose="020B0604020202020204" pitchFamily="34" charset="0"/>
                <a:cs typeface="Arial" panose="020B0604020202020204" pitchFamily="34" charset="0"/>
              </a:rPr>
              <a:t>Cohort analysis</a:t>
            </a:r>
          </a:p>
          <a:p>
            <a:pPr marL="355600" indent="-34290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US" sz="2000" dirty="0">
                <a:latin typeface="Arial" panose="020B0604020202020204" pitchFamily="34" charset="0"/>
                <a:cs typeface="Arial" panose="020B0604020202020204" pitchFamily="34" charset="0"/>
              </a:rPr>
              <a:t>Predictive and prescriptive analysis</a:t>
            </a: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83</a:t>
            </a:fld>
            <a:endParaRPr sz="1000">
              <a:latin typeface="Arial" panose="020B0604020202020204"/>
              <a:cs typeface="Arial" panose="020B0604020202020204"/>
            </a:endParaRPr>
          </a:p>
        </p:txBody>
      </p:sp>
      <p:sp>
        <p:nvSpPr>
          <p:cNvPr id="4" name="Slide Number Placeholder 3"/>
          <p:cNvSpPr>
            <a:spLocks noGrp="1"/>
          </p:cNvSpPr>
          <p:nvPr>
            <p:ph type="sldNum" sz="quarter" idx="12"/>
          </p:nvPr>
        </p:nvSpPr>
        <p:spPr/>
        <p:txBody>
          <a:bodyPr/>
          <a:lstStyle/>
          <a:p>
            <a:pPr marL="38100"/>
            <a:fld id="{81D60167-4931-47E6-BA6A-407CBD079E47}" type="slidenum">
              <a:rPr spc="-5" dirty="0"/>
              <a:pPr marL="38100"/>
              <a:t>83</a:t>
            </a:fld>
            <a:endParaRPr spc="-5" dirty="0"/>
          </a:p>
        </p:txBody>
      </p:sp>
      <p:sp>
        <p:nvSpPr>
          <p:cNvPr id="6" name="Footer Placeholder 5"/>
          <p:cNvSpPr>
            <a:spLocks noGrp="1"/>
          </p:cNvSpPr>
          <p:nvPr>
            <p:ph type="ftr" sz="quarter" idx="11"/>
          </p:nvPr>
        </p:nvSpPr>
        <p:spPr>
          <a:xfrm>
            <a:off x="2641600" y="6539865"/>
            <a:ext cx="7518400" cy="381000"/>
          </a:xfrm>
        </p:spPr>
        <p:txBody>
          <a:bodyPr/>
          <a:lstStyle/>
          <a:p>
            <a:r>
              <a:rPr dirty="0">
                <a:solidFill>
                  <a:schemeClr val="bg1"/>
                </a:solidFill>
              </a:rPr>
              <a:t>SCSE (Galgotias University)</a:t>
            </a:r>
          </a:p>
        </p:txBody>
      </p:sp>
    </p:spTree>
    <p:extLst>
      <p:ext uri="{BB962C8B-B14F-4D97-AF65-F5344CB8AC3E}">
        <p14:creationId xmlns:p14="http://schemas.microsoft.com/office/powerpoint/2010/main" val="332422684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1300" y="127635"/>
            <a:ext cx="9118426" cy="856004"/>
          </a:xfrm>
          <a:prstGeom prst="rect">
            <a:avLst/>
          </a:prstGeom>
        </p:spPr>
        <p:txBody>
          <a:bodyPr spcFirstLastPara="1" vert="horz" wrap="square" lIns="0" tIns="12065" rIns="0" bIns="0" rtlCol="0" anchor="t" anchorCtr="0">
            <a:spAutoFit/>
          </a:bodyPr>
          <a:lstStyle/>
          <a:p>
            <a:pPr marL="12700" algn="just">
              <a:lnSpc>
                <a:spcPct val="150000"/>
              </a:lnSpc>
              <a:spcBef>
                <a:spcPts val="100"/>
              </a:spcBef>
              <a:buClr>
                <a:srgbClr val="6D9FAF"/>
              </a:buClr>
              <a:buSzPct val="79000"/>
              <a:tabLst>
                <a:tab pos="354965" algn="l"/>
                <a:tab pos="355600" algn="l"/>
              </a:tabLst>
            </a:pPr>
            <a:r>
              <a:rPr lang="en-US" sz="3600" dirty="0">
                <a:solidFill>
                  <a:schemeClr val="bg1"/>
                </a:solidFill>
                <a:latin typeface="Arial" panose="020B0604020202020204" pitchFamily="34" charset="0"/>
                <a:cs typeface="Arial" panose="020B0604020202020204" pitchFamily="34" charset="0"/>
              </a:rPr>
              <a:t>Data Interpretation </a:t>
            </a: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84</a:t>
            </a:fld>
            <a:endParaRPr sz="1000">
              <a:latin typeface="Arial" panose="020B0604020202020204"/>
              <a:cs typeface="Arial" panose="020B0604020202020204"/>
            </a:endParaRPr>
          </a:p>
        </p:txBody>
      </p:sp>
      <p:sp>
        <p:nvSpPr>
          <p:cNvPr id="4" name="Slide Number Placeholder 3"/>
          <p:cNvSpPr>
            <a:spLocks noGrp="1"/>
          </p:cNvSpPr>
          <p:nvPr>
            <p:ph type="sldNum" sz="quarter" idx="12"/>
          </p:nvPr>
        </p:nvSpPr>
        <p:spPr/>
        <p:txBody>
          <a:bodyPr/>
          <a:lstStyle/>
          <a:p>
            <a:pPr marL="38100"/>
            <a:fld id="{81D60167-4931-47E6-BA6A-407CBD079E47}" type="slidenum">
              <a:rPr spc="-5" dirty="0"/>
              <a:pPr marL="38100"/>
              <a:t>84</a:t>
            </a:fld>
            <a:endParaRPr spc="-5" dirty="0"/>
          </a:p>
        </p:txBody>
      </p:sp>
      <p:sp>
        <p:nvSpPr>
          <p:cNvPr id="6" name="Footer Placeholder 5"/>
          <p:cNvSpPr>
            <a:spLocks noGrp="1"/>
          </p:cNvSpPr>
          <p:nvPr>
            <p:ph type="ftr" sz="quarter" idx="11"/>
          </p:nvPr>
        </p:nvSpPr>
        <p:spPr>
          <a:xfrm>
            <a:off x="2641600" y="6539865"/>
            <a:ext cx="7518400" cy="381000"/>
          </a:xfrm>
        </p:spPr>
        <p:txBody>
          <a:bodyPr/>
          <a:lstStyle/>
          <a:p>
            <a:r>
              <a:rPr dirty="0">
                <a:solidFill>
                  <a:schemeClr val="bg1"/>
                </a:solidFill>
              </a:rPr>
              <a:t>SCSE (Galgotias University)</a:t>
            </a:r>
          </a:p>
        </p:txBody>
      </p:sp>
      <p:pic>
        <p:nvPicPr>
          <p:cNvPr id="3074" name="Picture 2" descr="data-interpretation-marketing">
            <a:extLst>
              <a:ext uri="{FF2B5EF4-FFF2-40B4-BE49-F238E27FC236}">
                <a16:creationId xmlns:a16="http://schemas.microsoft.com/office/drawing/2014/main" xmlns="" id="{238DA623-7FAE-42B1-890D-9E9B517FB2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75" y="618502"/>
            <a:ext cx="11134725" cy="5620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81837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1300" y="127635"/>
            <a:ext cx="9118426" cy="856004"/>
          </a:xfrm>
          <a:prstGeom prst="rect">
            <a:avLst/>
          </a:prstGeom>
        </p:spPr>
        <p:txBody>
          <a:bodyPr spcFirstLastPara="1" vert="horz" wrap="square" lIns="0" tIns="12065" rIns="0" bIns="0" rtlCol="0" anchor="t" anchorCtr="0">
            <a:spAutoFit/>
          </a:bodyPr>
          <a:lstStyle/>
          <a:p>
            <a:pPr marL="12700" algn="just">
              <a:lnSpc>
                <a:spcPct val="150000"/>
              </a:lnSpc>
              <a:spcBef>
                <a:spcPts val="100"/>
              </a:spcBef>
              <a:buClr>
                <a:srgbClr val="6D9FAF"/>
              </a:buClr>
              <a:buSzPct val="79000"/>
              <a:tabLst>
                <a:tab pos="354965" algn="l"/>
                <a:tab pos="355600" algn="l"/>
              </a:tabLst>
            </a:pPr>
            <a:r>
              <a:rPr lang="en-US" sz="3600" dirty="0">
                <a:solidFill>
                  <a:schemeClr val="bg1"/>
                </a:solidFill>
                <a:latin typeface="Arial" panose="020B0604020202020204" pitchFamily="34" charset="0"/>
                <a:cs typeface="Arial" panose="020B0604020202020204" pitchFamily="34" charset="0"/>
              </a:rPr>
              <a:t>Data Visualization </a:t>
            </a:r>
          </a:p>
        </p:txBody>
      </p:sp>
      <p:sp>
        <p:nvSpPr>
          <p:cNvPr id="3" name="object 3"/>
          <p:cNvSpPr txBox="1"/>
          <p:nvPr/>
        </p:nvSpPr>
        <p:spPr>
          <a:xfrm>
            <a:off x="430498" y="937536"/>
            <a:ext cx="11469227" cy="6874190"/>
          </a:xfrm>
          <a:prstGeom prst="rect">
            <a:avLst/>
          </a:prstGeom>
        </p:spPr>
        <p:txBody>
          <a:bodyPr vert="horz" wrap="square" lIns="0" tIns="12700" rIns="0" bIns="0" rtlCol="0">
            <a:spAutoFit/>
          </a:bodyPr>
          <a:lstStyle/>
          <a:p>
            <a:pPr marL="12700" algn="just">
              <a:lnSpc>
                <a:spcPct val="150000"/>
              </a:lnSpc>
              <a:spcBef>
                <a:spcPts val="100"/>
              </a:spcBef>
              <a:buClr>
                <a:srgbClr val="6D9FAF"/>
              </a:buClr>
              <a:buSzPct val="79000"/>
              <a:tabLst>
                <a:tab pos="354965" algn="l"/>
                <a:tab pos="355600" algn="l"/>
              </a:tabLst>
            </a:pPr>
            <a:r>
              <a:rPr lang="en-US" sz="1600" dirty="0">
                <a:solidFill>
                  <a:srgbClr val="FF0000"/>
                </a:solidFill>
                <a:latin typeface="Arial" panose="020B0604020202020204" pitchFamily="34" charset="0"/>
                <a:cs typeface="Arial" panose="020B0604020202020204" pitchFamily="34" charset="0"/>
              </a:rPr>
              <a:t>Visualization Techniques in Data Analysis</a:t>
            </a:r>
          </a:p>
          <a:p>
            <a:pPr marL="12700" algn="just">
              <a:lnSpc>
                <a:spcPct val="150000"/>
              </a:lnSpc>
              <a:spcBef>
                <a:spcPts val="100"/>
              </a:spcBef>
              <a:buClr>
                <a:srgbClr val="6D9FAF"/>
              </a:buClr>
              <a:buSzPct val="79000"/>
              <a:tabLst>
                <a:tab pos="354965" algn="l"/>
                <a:tab pos="355600" algn="l"/>
              </a:tabLst>
            </a:pPr>
            <a:r>
              <a:rPr lang="en-US" dirty="0">
                <a:latin typeface="Arial" panose="020B0604020202020204" pitchFamily="34" charset="0"/>
                <a:cs typeface="Arial" panose="020B0604020202020204" pitchFamily="34" charset="0"/>
              </a:rPr>
              <a:t>One of the best practices of data interpretation is the visualization of the dataset. Visualization makes it easy for a layman to understand the data, and also encourages people to view the data, as it provides a visually appealing summary of the data.</a:t>
            </a:r>
          </a:p>
          <a:p>
            <a:pPr marL="12700" algn="just">
              <a:lnSpc>
                <a:spcPct val="150000"/>
              </a:lnSpc>
              <a:spcBef>
                <a:spcPts val="100"/>
              </a:spcBef>
              <a:buClr>
                <a:srgbClr val="6D9FAF"/>
              </a:buClr>
              <a:buSzPct val="79000"/>
              <a:tabLst>
                <a:tab pos="354965" algn="l"/>
                <a:tab pos="355600" algn="l"/>
              </a:tabLst>
            </a:pPr>
            <a:r>
              <a:rPr lang="en-US" dirty="0">
                <a:latin typeface="Arial" panose="020B0604020202020204" pitchFamily="34" charset="0"/>
                <a:cs typeface="Arial" panose="020B0604020202020204" pitchFamily="34" charset="0"/>
              </a:rPr>
              <a:t>There are different techniques of data visualization, some of which are highlighted below.</a:t>
            </a:r>
          </a:p>
          <a:p>
            <a:pPr marL="12700" algn="just">
              <a:lnSpc>
                <a:spcPct val="150000"/>
              </a:lnSpc>
              <a:spcBef>
                <a:spcPts val="100"/>
              </a:spcBef>
              <a:buClr>
                <a:srgbClr val="6D9FAF"/>
              </a:buClr>
              <a:buSzPct val="79000"/>
              <a:tabLst>
                <a:tab pos="354965" algn="l"/>
                <a:tab pos="355600" algn="l"/>
              </a:tabLst>
            </a:pPr>
            <a:r>
              <a:rPr lang="en-IN" sz="2000" dirty="0">
                <a:solidFill>
                  <a:srgbClr val="FF0000"/>
                </a:solidFill>
                <a:latin typeface="Arial" panose="020B0604020202020204" pitchFamily="34" charset="0"/>
                <a:cs typeface="Arial" panose="020B0604020202020204" pitchFamily="34" charset="0"/>
              </a:rPr>
              <a:t>Bar Graphs</a:t>
            </a:r>
          </a:p>
          <a:p>
            <a:pPr marL="355600" indent="-34290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IN" sz="2000" dirty="0">
                <a:latin typeface="Arial" panose="020B0604020202020204" pitchFamily="34" charset="0"/>
                <a:cs typeface="Arial" panose="020B0604020202020204" pitchFamily="34" charset="0"/>
              </a:rPr>
              <a:t>Grouped Bar Graph</a:t>
            </a:r>
          </a:p>
          <a:p>
            <a:pPr marL="355600" indent="-34290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IN" sz="2000" dirty="0">
                <a:latin typeface="Arial" panose="020B0604020202020204" pitchFamily="34" charset="0"/>
                <a:cs typeface="Arial" panose="020B0604020202020204" pitchFamily="34" charset="0"/>
              </a:rPr>
              <a:t>Stacked Bar Graph</a:t>
            </a:r>
          </a:p>
          <a:p>
            <a:pPr marL="355600" indent="-34290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IN" sz="2000" dirty="0">
                <a:latin typeface="Arial" panose="020B0604020202020204" pitchFamily="34" charset="0"/>
                <a:cs typeface="Arial" panose="020B0604020202020204" pitchFamily="34" charset="0"/>
              </a:rPr>
              <a:t>Segmented Bar Graph</a:t>
            </a:r>
          </a:p>
          <a:p>
            <a:pPr marL="12700" algn="just">
              <a:lnSpc>
                <a:spcPct val="150000"/>
              </a:lnSpc>
              <a:spcBef>
                <a:spcPts val="100"/>
              </a:spcBef>
              <a:buClr>
                <a:srgbClr val="6D9FAF"/>
              </a:buClr>
              <a:buSzPct val="79000"/>
              <a:tabLst>
                <a:tab pos="354965" algn="l"/>
                <a:tab pos="355600" algn="l"/>
              </a:tabLst>
            </a:pPr>
            <a:r>
              <a:rPr lang="en-IN" sz="2000" dirty="0">
                <a:solidFill>
                  <a:srgbClr val="FF0000"/>
                </a:solidFill>
                <a:latin typeface="Arial" panose="020B0604020202020204" pitchFamily="34" charset="0"/>
                <a:cs typeface="Arial" panose="020B0604020202020204" pitchFamily="34" charset="0"/>
              </a:rPr>
              <a:t>Tables</a:t>
            </a:r>
          </a:p>
          <a:p>
            <a:pPr marL="298450" indent="-28575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IN" sz="2000" dirty="0">
                <a:latin typeface="Arial" panose="020B0604020202020204" pitchFamily="34" charset="0"/>
                <a:cs typeface="Arial" panose="020B0604020202020204" pitchFamily="34" charset="0"/>
              </a:rPr>
              <a:t>Simple Tables</a:t>
            </a:r>
          </a:p>
          <a:p>
            <a:pPr marL="298450" indent="-28575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IN" sz="2000" dirty="0">
                <a:latin typeface="Arial" panose="020B0604020202020204" pitchFamily="34" charset="0"/>
                <a:cs typeface="Arial" panose="020B0604020202020204" pitchFamily="34" charset="0"/>
              </a:rPr>
              <a:t>Complex Tables</a:t>
            </a:r>
          </a:p>
          <a:p>
            <a:pPr marL="12700" algn="just">
              <a:lnSpc>
                <a:spcPct val="150000"/>
              </a:lnSpc>
              <a:spcBef>
                <a:spcPts val="100"/>
              </a:spcBef>
              <a:buClr>
                <a:srgbClr val="6D9FAF"/>
              </a:buClr>
              <a:buSzPct val="79000"/>
              <a:tabLst>
                <a:tab pos="354965" algn="l"/>
                <a:tab pos="355600" algn="l"/>
              </a:tabLst>
            </a:pPr>
            <a:endParaRPr lang="en-IN" sz="1600" dirty="0">
              <a:latin typeface="Arial" panose="020B0604020202020204" pitchFamily="34" charset="0"/>
              <a:cs typeface="Arial" panose="020B0604020202020204" pitchFamily="34" charset="0"/>
            </a:endParaRPr>
          </a:p>
          <a:p>
            <a:pPr marL="12700" algn="just">
              <a:lnSpc>
                <a:spcPct val="150000"/>
              </a:lnSpc>
              <a:spcBef>
                <a:spcPts val="100"/>
              </a:spcBef>
              <a:buClr>
                <a:srgbClr val="6D9FAF"/>
              </a:buClr>
              <a:buSzPct val="79000"/>
              <a:tabLst>
                <a:tab pos="354965" algn="l"/>
                <a:tab pos="355600" algn="l"/>
              </a:tabLst>
            </a:pPr>
            <a:endParaRPr lang="en-IN" sz="1600" dirty="0">
              <a:latin typeface="Arial" panose="020B0604020202020204" pitchFamily="34" charset="0"/>
              <a:cs typeface="Arial" panose="020B0604020202020204" pitchFamily="34" charset="0"/>
            </a:endParaRPr>
          </a:p>
          <a:p>
            <a:pPr marL="12700" algn="just">
              <a:lnSpc>
                <a:spcPct val="150000"/>
              </a:lnSpc>
              <a:spcBef>
                <a:spcPts val="100"/>
              </a:spcBef>
              <a:buClr>
                <a:srgbClr val="6D9FAF"/>
              </a:buClr>
              <a:buSzPct val="79000"/>
              <a:tabLst>
                <a:tab pos="354965" algn="l"/>
                <a:tab pos="355600" algn="l"/>
              </a:tabLst>
            </a:pPr>
            <a:endParaRPr lang="en-IN" sz="1600" dirty="0">
              <a:latin typeface="Arial" panose="020B0604020202020204" pitchFamily="34" charset="0"/>
              <a:cs typeface="Arial" panose="020B0604020202020204" pitchFamily="34" charset="0"/>
            </a:endParaRPr>
          </a:p>
          <a:p>
            <a:pPr marL="12700" algn="just">
              <a:lnSpc>
                <a:spcPct val="150000"/>
              </a:lnSpc>
              <a:spcBef>
                <a:spcPts val="100"/>
              </a:spcBef>
              <a:buClr>
                <a:srgbClr val="6D9FAF"/>
              </a:buClr>
              <a:buSzPct val="79000"/>
              <a:tabLst>
                <a:tab pos="354965" algn="l"/>
                <a:tab pos="355600" algn="l"/>
              </a:tabLst>
            </a:pPr>
            <a:endParaRPr lang="en-US" sz="1600" dirty="0">
              <a:latin typeface="Arial" panose="020B0604020202020204" pitchFamily="34" charset="0"/>
              <a:cs typeface="Arial" panose="020B0604020202020204" pitchFamily="34" charset="0"/>
            </a:endParaRP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85</a:t>
            </a:fld>
            <a:endParaRPr sz="1000">
              <a:latin typeface="Arial" panose="020B0604020202020204"/>
              <a:cs typeface="Arial" panose="020B0604020202020204"/>
            </a:endParaRPr>
          </a:p>
        </p:txBody>
      </p:sp>
      <p:sp>
        <p:nvSpPr>
          <p:cNvPr id="4" name="Slide Number Placeholder 3"/>
          <p:cNvSpPr>
            <a:spLocks noGrp="1"/>
          </p:cNvSpPr>
          <p:nvPr>
            <p:ph type="sldNum" sz="quarter" idx="12"/>
          </p:nvPr>
        </p:nvSpPr>
        <p:spPr/>
        <p:txBody>
          <a:bodyPr/>
          <a:lstStyle/>
          <a:p>
            <a:pPr marL="38100"/>
            <a:fld id="{81D60167-4931-47E6-BA6A-407CBD079E47}" type="slidenum">
              <a:rPr spc="-5" dirty="0"/>
              <a:pPr marL="38100"/>
              <a:t>85</a:t>
            </a:fld>
            <a:endParaRPr spc="-5" dirty="0"/>
          </a:p>
        </p:txBody>
      </p:sp>
      <p:sp>
        <p:nvSpPr>
          <p:cNvPr id="6" name="Footer Placeholder 5"/>
          <p:cNvSpPr>
            <a:spLocks noGrp="1"/>
          </p:cNvSpPr>
          <p:nvPr>
            <p:ph type="ftr" sz="quarter" idx="11"/>
          </p:nvPr>
        </p:nvSpPr>
        <p:spPr>
          <a:xfrm>
            <a:off x="2641600" y="6539865"/>
            <a:ext cx="7518400" cy="381000"/>
          </a:xfrm>
        </p:spPr>
        <p:txBody>
          <a:bodyPr/>
          <a:lstStyle/>
          <a:p>
            <a:r>
              <a:rPr dirty="0">
                <a:solidFill>
                  <a:schemeClr val="bg1"/>
                </a:solidFill>
              </a:rPr>
              <a:t>SCSE (Galgotias University)</a:t>
            </a:r>
          </a:p>
        </p:txBody>
      </p:sp>
      <p:sp>
        <p:nvSpPr>
          <p:cNvPr id="8" name="TextBox 7">
            <a:extLst>
              <a:ext uri="{FF2B5EF4-FFF2-40B4-BE49-F238E27FC236}">
                <a16:creationId xmlns:a16="http://schemas.microsoft.com/office/drawing/2014/main" xmlns="" id="{5E44B94B-454D-4E20-8238-39116A5E7F61}"/>
              </a:ext>
            </a:extLst>
          </p:cNvPr>
          <p:cNvSpPr txBox="1"/>
          <p:nvPr/>
        </p:nvSpPr>
        <p:spPr>
          <a:xfrm>
            <a:off x="5452491" y="3007708"/>
            <a:ext cx="5406009" cy="3454792"/>
          </a:xfrm>
          <a:prstGeom prst="rect">
            <a:avLst/>
          </a:prstGeom>
          <a:noFill/>
        </p:spPr>
        <p:txBody>
          <a:bodyPr wrap="square">
            <a:spAutoFit/>
          </a:bodyPr>
          <a:lstStyle/>
          <a:p>
            <a:pPr marL="12700" algn="just">
              <a:lnSpc>
                <a:spcPct val="150000"/>
              </a:lnSpc>
              <a:spcBef>
                <a:spcPts val="100"/>
              </a:spcBef>
              <a:buClr>
                <a:srgbClr val="6D9FAF"/>
              </a:buClr>
              <a:buSzPct val="79000"/>
              <a:tabLst>
                <a:tab pos="354965" algn="l"/>
                <a:tab pos="355600" algn="l"/>
              </a:tabLst>
            </a:pPr>
            <a:r>
              <a:rPr lang="en-IN" dirty="0">
                <a:solidFill>
                  <a:srgbClr val="FF0000"/>
                </a:solidFill>
                <a:latin typeface="Arial" panose="020B0604020202020204" pitchFamily="34" charset="0"/>
                <a:cs typeface="Arial" panose="020B0604020202020204" pitchFamily="34" charset="0"/>
              </a:rPr>
              <a:t>Line Graph</a:t>
            </a:r>
          </a:p>
          <a:p>
            <a:pPr marL="298450" indent="-28575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IN" dirty="0">
                <a:latin typeface="Arial" panose="020B0604020202020204" pitchFamily="34" charset="0"/>
                <a:cs typeface="Arial" panose="020B0604020202020204" pitchFamily="34" charset="0"/>
              </a:rPr>
              <a:t>Simple Line Graphs</a:t>
            </a:r>
          </a:p>
          <a:p>
            <a:pPr marL="298450" indent="-28575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IN" dirty="0">
                <a:latin typeface="Arial" panose="020B0604020202020204" pitchFamily="34" charset="0"/>
                <a:cs typeface="Arial" panose="020B0604020202020204" pitchFamily="34" charset="0"/>
              </a:rPr>
              <a:t>Line Graphs with Markers</a:t>
            </a:r>
          </a:p>
          <a:p>
            <a:pPr marL="298450" indent="-28575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IN" dirty="0">
                <a:latin typeface="Arial" panose="020B0604020202020204" pitchFamily="34" charset="0"/>
                <a:cs typeface="Arial" panose="020B0604020202020204" pitchFamily="34" charset="0"/>
              </a:rPr>
              <a:t>Stacked Line Graphs</a:t>
            </a:r>
          </a:p>
          <a:p>
            <a:pPr marL="12700" algn="just">
              <a:lnSpc>
                <a:spcPct val="150000"/>
              </a:lnSpc>
              <a:spcBef>
                <a:spcPts val="100"/>
              </a:spcBef>
              <a:buClr>
                <a:srgbClr val="6D9FAF"/>
              </a:buClr>
              <a:buSzPct val="79000"/>
              <a:tabLst>
                <a:tab pos="354965" algn="l"/>
                <a:tab pos="355600" algn="l"/>
              </a:tabLst>
            </a:pPr>
            <a:r>
              <a:rPr lang="en-IN" dirty="0">
                <a:solidFill>
                  <a:srgbClr val="FF0000"/>
                </a:solidFill>
                <a:latin typeface="Arial" panose="020B0604020202020204" pitchFamily="34" charset="0"/>
                <a:cs typeface="Arial" panose="020B0604020202020204" pitchFamily="34" charset="0"/>
              </a:rPr>
              <a:t>Pie Chart</a:t>
            </a:r>
          </a:p>
          <a:p>
            <a:pPr marL="298450" indent="-28575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IN" dirty="0">
                <a:latin typeface="Arial" panose="020B0604020202020204" pitchFamily="34" charset="0"/>
                <a:cs typeface="Arial" panose="020B0604020202020204" pitchFamily="34" charset="0"/>
              </a:rPr>
              <a:t>Simple Pie Chart</a:t>
            </a:r>
          </a:p>
          <a:p>
            <a:pPr marL="298450" indent="-28575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IN" dirty="0">
                <a:latin typeface="Arial" panose="020B0604020202020204" pitchFamily="34" charset="0"/>
                <a:cs typeface="Arial" panose="020B0604020202020204" pitchFamily="34" charset="0"/>
              </a:rPr>
              <a:t>Doughnut Pie Chart</a:t>
            </a:r>
          </a:p>
          <a:p>
            <a:pPr marL="298450" indent="-285750" algn="just">
              <a:lnSpc>
                <a:spcPct val="150000"/>
              </a:lnSpc>
              <a:spcBef>
                <a:spcPts val="100"/>
              </a:spcBef>
              <a:buClr>
                <a:srgbClr val="6D9FAF"/>
              </a:buClr>
              <a:buSzPct val="79000"/>
              <a:buFont typeface="Arial" panose="020B0604020202020204" pitchFamily="34" charset="0"/>
              <a:buChar char="•"/>
              <a:tabLst>
                <a:tab pos="354965" algn="l"/>
                <a:tab pos="355600" algn="l"/>
              </a:tabLst>
            </a:pPr>
            <a:r>
              <a:rPr lang="en-IN" dirty="0">
                <a:latin typeface="Arial" panose="020B0604020202020204" pitchFamily="34" charset="0"/>
                <a:cs typeface="Arial" panose="020B0604020202020204" pitchFamily="34" charset="0"/>
              </a:rPr>
              <a:t>3D Pie Chart</a:t>
            </a:r>
          </a:p>
        </p:txBody>
      </p:sp>
    </p:spTree>
    <p:extLst>
      <p:ext uri="{BB962C8B-B14F-4D97-AF65-F5344CB8AC3E}">
        <p14:creationId xmlns:p14="http://schemas.microsoft.com/office/powerpoint/2010/main" val="327718769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1300" y="127635"/>
            <a:ext cx="9118426" cy="702115"/>
          </a:xfrm>
          <a:prstGeom prst="rect">
            <a:avLst/>
          </a:prstGeom>
        </p:spPr>
        <p:txBody>
          <a:bodyPr spcFirstLastPara="1" vert="horz" wrap="square" lIns="0" tIns="12065" rIns="0" bIns="0" rtlCol="0" anchor="t" anchorCtr="0">
            <a:spAutoFit/>
          </a:bodyPr>
          <a:lstStyle/>
          <a:p>
            <a:pPr marL="12700">
              <a:lnSpc>
                <a:spcPct val="100000"/>
              </a:lnSpc>
              <a:spcBef>
                <a:spcPts val="95"/>
              </a:spcBef>
            </a:pPr>
            <a:r>
              <a:rPr lang="en-IN" spc="-15" dirty="0">
                <a:solidFill>
                  <a:schemeClr val="bg1"/>
                </a:solidFill>
                <a:latin typeface="Comic Sans MS" panose="030F0702030302020204" pitchFamily="66" charset="0"/>
              </a:rPr>
              <a:t>Key Term and Concepts </a:t>
            </a: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86</a:t>
            </a:fld>
            <a:endParaRPr sz="1000">
              <a:latin typeface="Arial" panose="020B0604020202020204"/>
              <a:cs typeface="Arial" panose="020B0604020202020204"/>
            </a:endParaRPr>
          </a:p>
        </p:txBody>
      </p:sp>
      <p:sp>
        <p:nvSpPr>
          <p:cNvPr id="4" name="Slide Number Placeholder 3"/>
          <p:cNvSpPr>
            <a:spLocks noGrp="1"/>
          </p:cNvSpPr>
          <p:nvPr>
            <p:ph type="sldNum" sz="quarter" idx="12"/>
          </p:nvPr>
        </p:nvSpPr>
        <p:spPr/>
        <p:txBody>
          <a:bodyPr/>
          <a:lstStyle/>
          <a:p>
            <a:pPr marL="38100"/>
            <a:fld id="{81D60167-4931-47E6-BA6A-407CBD079E47}" type="slidenum">
              <a:rPr spc="-5" dirty="0"/>
              <a:pPr marL="38100"/>
              <a:t>86</a:t>
            </a:fld>
            <a:endParaRPr spc="-5" dirty="0"/>
          </a:p>
        </p:txBody>
      </p:sp>
      <p:sp>
        <p:nvSpPr>
          <p:cNvPr id="6" name="Footer Placeholder 5"/>
          <p:cNvSpPr>
            <a:spLocks noGrp="1"/>
          </p:cNvSpPr>
          <p:nvPr>
            <p:ph type="ftr" sz="quarter" idx="11"/>
          </p:nvPr>
        </p:nvSpPr>
        <p:spPr>
          <a:xfrm>
            <a:off x="2641600" y="6539865"/>
            <a:ext cx="7518400" cy="381000"/>
          </a:xfrm>
        </p:spPr>
        <p:txBody>
          <a:bodyPr/>
          <a:lstStyle/>
          <a:p>
            <a:r>
              <a:rPr dirty="0">
                <a:solidFill>
                  <a:schemeClr val="bg1"/>
                </a:solidFill>
              </a:rPr>
              <a:t>SCSE (Galgotias University)</a:t>
            </a:r>
          </a:p>
        </p:txBody>
      </p:sp>
      <p:pic>
        <p:nvPicPr>
          <p:cNvPr id="8" name="Picture 7">
            <a:extLst>
              <a:ext uri="{FF2B5EF4-FFF2-40B4-BE49-F238E27FC236}">
                <a16:creationId xmlns:a16="http://schemas.microsoft.com/office/drawing/2014/main" xmlns="" id="{BAC41F05-A6EB-4B44-A3DB-91AF3FFA74FE}"/>
              </a:ext>
            </a:extLst>
          </p:cNvPr>
          <p:cNvPicPr>
            <a:picLocks noChangeAspect="1"/>
          </p:cNvPicPr>
          <p:nvPr/>
        </p:nvPicPr>
        <p:blipFill>
          <a:blip r:embed="rId2"/>
          <a:stretch>
            <a:fillRect/>
          </a:stretch>
        </p:blipFill>
        <p:spPr>
          <a:xfrm>
            <a:off x="1190625" y="1079619"/>
            <a:ext cx="10829925" cy="5210377"/>
          </a:xfrm>
          <a:prstGeom prst="rect">
            <a:avLst/>
          </a:prstGeom>
        </p:spPr>
      </p:pic>
    </p:spTree>
    <p:extLst>
      <p:ext uri="{BB962C8B-B14F-4D97-AF65-F5344CB8AC3E}">
        <p14:creationId xmlns:p14="http://schemas.microsoft.com/office/powerpoint/2010/main" val="44404792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1300" y="127635"/>
            <a:ext cx="9118426" cy="702115"/>
          </a:xfrm>
          <a:prstGeom prst="rect">
            <a:avLst/>
          </a:prstGeom>
        </p:spPr>
        <p:txBody>
          <a:bodyPr spcFirstLastPara="1" vert="horz" wrap="square" lIns="0" tIns="12065" rIns="0" bIns="0" rtlCol="0" anchor="t" anchorCtr="0">
            <a:spAutoFit/>
          </a:bodyPr>
          <a:lstStyle/>
          <a:p>
            <a:pPr marL="12700">
              <a:lnSpc>
                <a:spcPct val="100000"/>
              </a:lnSpc>
              <a:spcBef>
                <a:spcPts val="95"/>
              </a:spcBef>
            </a:pPr>
            <a:r>
              <a:rPr lang="en-IN" spc="-15" dirty="0">
                <a:solidFill>
                  <a:schemeClr val="bg1"/>
                </a:solidFill>
                <a:latin typeface="Comic Sans MS" panose="030F0702030302020204" pitchFamily="66" charset="0"/>
              </a:rPr>
              <a:t>Key Term and Concepts </a:t>
            </a: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87</a:t>
            </a:fld>
            <a:endParaRPr sz="1000">
              <a:latin typeface="Arial" panose="020B0604020202020204"/>
              <a:cs typeface="Arial" panose="020B0604020202020204"/>
            </a:endParaRPr>
          </a:p>
        </p:txBody>
      </p:sp>
      <p:sp>
        <p:nvSpPr>
          <p:cNvPr id="4" name="Slide Number Placeholder 3"/>
          <p:cNvSpPr>
            <a:spLocks noGrp="1"/>
          </p:cNvSpPr>
          <p:nvPr>
            <p:ph type="sldNum" sz="quarter" idx="12"/>
          </p:nvPr>
        </p:nvSpPr>
        <p:spPr/>
        <p:txBody>
          <a:bodyPr/>
          <a:lstStyle/>
          <a:p>
            <a:pPr marL="38100"/>
            <a:fld id="{81D60167-4931-47E6-BA6A-407CBD079E47}" type="slidenum">
              <a:rPr spc="-5" dirty="0"/>
              <a:pPr marL="38100"/>
              <a:t>87</a:t>
            </a:fld>
            <a:endParaRPr spc="-5" dirty="0"/>
          </a:p>
        </p:txBody>
      </p:sp>
      <p:sp>
        <p:nvSpPr>
          <p:cNvPr id="6" name="Footer Placeholder 5"/>
          <p:cNvSpPr>
            <a:spLocks noGrp="1"/>
          </p:cNvSpPr>
          <p:nvPr>
            <p:ph type="ftr" sz="quarter" idx="11"/>
          </p:nvPr>
        </p:nvSpPr>
        <p:spPr>
          <a:xfrm>
            <a:off x="2641600" y="6539865"/>
            <a:ext cx="7518400" cy="381000"/>
          </a:xfrm>
        </p:spPr>
        <p:txBody>
          <a:bodyPr/>
          <a:lstStyle/>
          <a:p>
            <a:r>
              <a:rPr dirty="0">
                <a:solidFill>
                  <a:schemeClr val="bg1"/>
                </a:solidFill>
              </a:rPr>
              <a:t>SCSE (Galgotias University)</a:t>
            </a:r>
          </a:p>
        </p:txBody>
      </p:sp>
      <p:pic>
        <p:nvPicPr>
          <p:cNvPr id="7" name="Picture 6">
            <a:extLst>
              <a:ext uri="{FF2B5EF4-FFF2-40B4-BE49-F238E27FC236}">
                <a16:creationId xmlns:a16="http://schemas.microsoft.com/office/drawing/2014/main" xmlns="" id="{7C611604-40AA-4CB8-964E-6D2FDFD8ADC3}"/>
              </a:ext>
            </a:extLst>
          </p:cNvPr>
          <p:cNvPicPr>
            <a:picLocks noChangeAspect="1"/>
          </p:cNvPicPr>
          <p:nvPr/>
        </p:nvPicPr>
        <p:blipFill>
          <a:blip r:embed="rId2"/>
          <a:stretch>
            <a:fillRect/>
          </a:stretch>
        </p:blipFill>
        <p:spPr>
          <a:xfrm>
            <a:off x="1552298" y="1133317"/>
            <a:ext cx="10563501" cy="4896007"/>
          </a:xfrm>
          <a:prstGeom prst="rect">
            <a:avLst/>
          </a:prstGeom>
        </p:spPr>
      </p:pic>
    </p:spTree>
    <p:extLst>
      <p:ext uri="{BB962C8B-B14F-4D97-AF65-F5344CB8AC3E}">
        <p14:creationId xmlns:p14="http://schemas.microsoft.com/office/powerpoint/2010/main" val="38058140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1300" y="127635"/>
            <a:ext cx="9118426" cy="702115"/>
          </a:xfrm>
          <a:prstGeom prst="rect">
            <a:avLst/>
          </a:prstGeom>
        </p:spPr>
        <p:txBody>
          <a:bodyPr spcFirstLastPara="1" vert="horz" wrap="square" lIns="0" tIns="12065" rIns="0" bIns="0" rtlCol="0" anchor="t" anchorCtr="0">
            <a:spAutoFit/>
          </a:bodyPr>
          <a:lstStyle/>
          <a:p>
            <a:pPr marL="12700">
              <a:lnSpc>
                <a:spcPct val="100000"/>
              </a:lnSpc>
              <a:spcBef>
                <a:spcPts val="95"/>
              </a:spcBef>
            </a:pPr>
            <a:r>
              <a:rPr lang="en-IN" spc="-15" dirty="0">
                <a:solidFill>
                  <a:schemeClr val="bg1"/>
                </a:solidFill>
                <a:latin typeface="Comic Sans MS" panose="030F0702030302020204" pitchFamily="66" charset="0"/>
              </a:rPr>
              <a:t>Key Term and Concepts </a:t>
            </a:r>
          </a:p>
        </p:txBody>
      </p:sp>
      <p:sp>
        <p:nvSpPr>
          <p:cNvPr id="5" name="object 5"/>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88</a:t>
            </a:fld>
            <a:endParaRPr sz="1000">
              <a:latin typeface="Arial" panose="020B0604020202020204"/>
              <a:cs typeface="Arial" panose="020B0604020202020204"/>
            </a:endParaRPr>
          </a:p>
        </p:txBody>
      </p:sp>
      <p:sp>
        <p:nvSpPr>
          <p:cNvPr id="4" name="Slide Number Placeholder 3"/>
          <p:cNvSpPr>
            <a:spLocks noGrp="1"/>
          </p:cNvSpPr>
          <p:nvPr>
            <p:ph type="sldNum" sz="quarter" idx="12"/>
          </p:nvPr>
        </p:nvSpPr>
        <p:spPr/>
        <p:txBody>
          <a:bodyPr/>
          <a:lstStyle/>
          <a:p>
            <a:pPr marL="38100"/>
            <a:fld id="{81D60167-4931-47E6-BA6A-407CBD079E47}" type="slidenum">
              <a:rPr spc="-5" dirty="0"/>
              <a:pPr marL="38100"/>
              <a:t>88</a:t>
            </a:fld>
            <a:endParaRPr spc="-5" dirty="0"/>
          </a:p>
        </p:txBody>
      </p:sp>
      <p:sp>
        <p:nvSpPr>
          <p:cNvPr id="6" name="Footer Placeholder 5"/>
          <p:cNvSpPr>
            <a:spLocks noGrp="1"/>
          </p:cNvSpPr>
          <p:nvPr>
            <p:ph type="ftr" sz="quarter" idx="11"/>
          </p:nvPr>
        </p:nvSpPr>
        <p:spPr>
          <a:xfrm>
            <a:off x="2641600" y="6539865"/>
            <a:ext cx="7518400" cy="381000"/>
          </a:xfrm>
        </p:spPr>
        <p:txBody>
          <a:bodyPr/>
          <a:lstStyle/>
          <a:p>
            <a:r>
              <a:rPr dirty="0">
                <a:solidFill>
                  <a:schemeClr val="bg1"/>
                </a:solidFill>
              </a:rPr>
              <a:t>SCSE (Galgotias University)</a:t>
            </a:r>
          </a:p>
        </p:txBody>
      </p:sp>
      <p:pic>
        <p:nvPicPr>
          <p:cNvPr id="8" name="Picture 7">
            <a:extLst>
              <a:ext uri="{FF2B5EF4-FFF2-40B4-BE49-F238E27FC236}">
                <a16:creationId xmlns:a16="http://schemas.microsoft.com/office/drawing/2014/main" xmlns="" id="{A0D9304B-6854-4537-A9A9-7C6D4ACC274D}"/>
              </a:ext>
            </a:extLst>
          </p:cNvPr>
          <p:cNvPicPr>
            <a:picLocks noChangeAspect="1"/>
          </p:cNvPicPr>
          <p:nvPr/>
        </p:nvPicPr>
        <p:blipFill>
          <a:blip r:embed="rId2"/>
          <a:stretch>
            <a:fillRect/>
          </a:stretch>
        </p:blipFill>
        <p:spPr>
          <a:xfrm>
            <a:off x="1536017" y="1128646"/>
            <a:ext cx="10560733" cy="5100703"/>
          </a:xfrm>
          <a:prstGeom prst="rect">
            <a:avLst/>
          </a:prstGeom>
        </p:spPr>
      </p:pic>
    </p:spTree>
    <p:extLst>
      <p:ext uri="{BB962C8B-B14F-4D97-AF65-F5344CB8AC3E}">
        <p14:creationId xmlns:p14="http://schemas.microsoft.com/office/powerpoint/2010/main" val="2494964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1830602" y="1268602"/>
            <a:ext cx="8649184" cy="4305666"/>
          </a:xfrm>
          <a:prstGeom prst="rect">
            <a:avLst/>
          </a:prstGeom>
        </p:spPr>
        <p:txBody>
          <a:bodyPr vert="horz" wrap="square" lIns="0" tIns="12065" rIns="0" bIns="0" rtlCol="0">
            <a:spAutoFit/>
          </a:bodyPr>
          <a:lstStyle/>
          <a:p>
            <a:pPr marL="12700">
              <a:spcBef>
                <a:spcPts val="95"/>
              </a:spcBef>
            </a:pPr>
            <a:r>
              <a:rPr sz="2800" spc="-315" dirty="0">
                <a:latin typeface="Comic Sans MS" panose="030F0702030302020204" pitchFamily="66" charset="0"/>
                <a:cs typeface="Arial" panose="020B0604020202020204" pitchFamily="34" charset="0"/>
              </a:rPr>
              <a:t>QUALITIES </a:t>
            </a:r>
            <a:r>
              <a:rPr sz="2800" spc="-380" dirty="0">
                <a:latin typeface="Comic Sans MS" panose="030F0702030302020204" pitchFamily="66" charset="0"/>
                <a:cs typeface="Arial" panose="020B0604020202020204" pitchFamily="34" charset="0"/>
              </a:rPr>
              <a:t>OF </a:t>
            </a:r>
            <a:r>
              <a:rPr sz="2800" spc="-250" dirty="0">
                <a:latin typeface="Comic Sans MS" panose="030F0702030302020204" pitchFamily="66" charset="0"/>
                <a:cs typeface="Arial" panose="020B0604020202020204" pitchFamily="34" charset="0"/>
              </a:rPr>
              <a:t>A </a:t>
            </a:r>
            <a:r>
              <a:rPr sz="2800" spc="-345" dirty="0">
                <a:latin typeface="Comic Sans MS" panose="030F0702030302020204" pitchFamily="66" charset="0"/>
                <a:cs typeface="Arial" panose="020B0604020202020204" pitchFamily="34" charset="0"/>
              </a:rPr>
              <a:t>GOOD</a:t>
            </a:r>
            <a:r>
              <a:rPr sz="2800" spc="-45" dirty="0">
                <a:latin typeface="Comic Sans MS" panose="030F0702030302020204" pitchFamily="66" charset="0"/>
                <a:cs typeface="Arial" panose="020B0604020202020204" pitchFamily="34" charset="0"/>
              </a:rPr>
              <a:t> </a:t>
            </a:r>
            <a:r>
              <a:rPr sz="2800" spc="-470" dirty="0">
                <a:latin typeface="Comic Sans MS" panose="030F0702030302020204" pitchFamily="66" charset="0"/>
                <a:cs typeface="Arial" panose="020B0604020202020204" pitchFamily="34" charset="0"/>
              </a:rPr>
              <a:t>RESEARCH</a:t>
            </a:r>
            <a:endParaRPr sz="2800" dirty="0">
              <a:latin typeface="Comic Sans MS" panose="030F0702030302020204" pitchFamily="66" charset="0"/>
              <a:cs typeface="Arial" panose="020B0604020202020204" pitchFamily="34" charset="0"/>
            </a:endParaRPr>
          </a:p>
          <a:p>
            <a:pPr marL="231775" indent="-219710">
              <a:spcBef>
                <a:spcPts val="30"/>
              </a:spcBef>
              <a:buChar char="•"/>
              <a:tabLst>
                <a:tab pos="232410" algn="l"/>
              </a:tabLst>
            </a:pPr>
            <a:r>
              <a:rPr sz="2400" b="1" spc="-130" dirty="0">
                <a:latin typeface="Comic Sans MS" panose="030F0702030302020204" pitchFamily="66" charset="0"/>
                <a:cs typeface="Arial" panose="020B0604020202020204" pitchFamily="34" charset="0"/>
              </a:rPr>
              <a:t>Systematic</a:t>
            </a:r>
            <a:endParaRPr sz="2400" b="1" dirty="0">
              <a:latin typeface="Comic Sans MS" panose="030F0702030302020204" pitchFamily="66" charset="0"/>
              <a:cs typeface="Arial" panose="020B0604020202020204" pitchFamily="34" charset="0"/>
            </a:endParaRPr>
          </a:p>
          <a:p>
            <a:pPr marL="231775" indent="-219710">
              <a:buChar char="•"/>
              <a:tabLst>
                <a:tab pos="232410" algn="l"/>
              </a:tabLst>
            </a:pPr>
            <a:r>
              <a:rPr sz="2400" b="1" spc="-140" dirty="0">
                <a:latin typeface="Comic Sans MS" panose="030F0702030302020204" pitchFamily="66" charset="0"/>
                <a:cs typeface="Arial" panose="020B0604020202020204" pitchFamily="34" charset="0"/>
              </a:rPr>
              <a:t>Logical</a:t>
            </a:r>
            <a:endParaRPr sz="2400" b="1" dirty="0">
              <a:latin typeface="Comic Sans MS" panose="030F0702030302020204" pitchFamily="66" charset="0"/>
              <a:cs typeface="Arial" panose="020B0604020202020204" pitchFamily="34" charset="0"/>
            </a:endParaRPr>
          </a:p>
          <a:p>
            <a:pPr marL="231775" indent="-219710">
              <a:buChar char="•"/>
              <a:tabLst>
                <a:tab pos="232410" algn="l"/>
              </a:tabLst>
            </a:pPr>
            <a:r>
              <a:rPr sz="2400" b="1" spc="-105" dirty="0">
                <a:latin typeface="Comic Sans MS" panose="030F0702030302020204" pitchFamily="66" charset="0"/>
                <a:cs typeface="Arial" panose="020B0604020202020204" pitchFamily="34" charset="0"/>
              </a:rPr>
              <a:t>Empirical</a:t>
            </a:r>
            <a:endParaRPr sz="2400" b="1" dirty="0">
              <a:latin typeface="Comic Sans MS" panose="030F0702030302020204" pitchFamily="66" charset="0"/>
              <a:cs typeface="Arial" panose="020B0604020202020204" pitchFamily="34" charset="0"/>
            </a:endParaRPr>
          </a:p>
          <a:p>
            <a:pPr marL="231775" indent="-219710">
              <a:buChar char="•"/>
              <a:tabLst>
                <a:tab pos="232410" algn="l"/>
              </a:tabLst>
            </a:pPr>
            <a:r>
              <a:rPr sz="2400" b="1" spc="-125" dirty="0">
                <a:latin typeface="Comic Sans MS" panose="030F0702030302020204" pitchFamily="66" charset="0"/>
                <a:cs typeface="Arial" panose="020B0604020202020204" pitchFamily="34" charset="0"/>
              </a:rPr>
              <a:t>Replicable</a:t>
            </a:r>
            <a:endParaRPr sz="2400" b="1" dirty="0">
              <a:latin typeface="Comic Sans MS" panose="030F0702030302020204" pitchFamily="66" charset="0"/>
              <a:cs typeface="Arial" panose="020B0604020202020204" pitchFamily="34" charset="0"/>
            </a:endParaRPr>
          </a:p>
          <a:p>
            <a:pPr>
              <a:spcBef>
                <a:spcPts val="10"/>
              </a:spcBef>
            </a:pPr>
            <a:endParaRPr sz="3500" b="1" dirty="0">
              <a:latin typeface="Comic Sans MS" panose="030F0702030302020204" pitchFamily="66" charset="0"/>
              <a:cs typeface="Arial" panose="020B0604020202020204" pitchFamily="34" charset="0"/>
            </a:endParaRPr>
          </a:p>
          <a:p>
            <a:pPr marL="3823335"/>
            <a:r>
              <a:rPr sz="2400" b="1" spc="-325" dirty="0">
                <a:latin typeface="Comic Sans MS" panose="030F0702030302020204" pitchFamily="66" charset="0"/>
                <a:cs typeface="Arial" panose="020B0604020202020204" pitchFamily="34" charset="0"/>
              </a:rPr>
              <a:t>NEED </a:t>
            </a:r>
            <a:r>
              <a:rPr sz="2400" b="1" spc="-370" dirty="0">
                <a:latin typeface="Comic Sans MS" panose="030F0702030302020204" pitchFamily="66" charset="0"/>
                <a:cs typeface="Arial" panose="020B0604020202020204" pitchFamily="34" charset="0"/>
              </a:rPr>
              <a:t>FOR</a:t>
            </a:r>
            <a:r>
              <a:rPr sz="2400" b="1" spc="-305" dirty="0">
                <a:latin typeface="Comic Sans MS" panose="030F0702030302020204" pitchFamily="66" charset="0"/>
                <a:cs typeface="Arial" panose="020B0604020202020204" pitchFamily="34" charset="0"/>
              </a:rPr>
              <a:t> </a:t>
            </a:r>
            <a:r>
              <a:rPr sz="2400" b="1" spc="-400" dirty="0">
                <a:latin typeface="Comic Sans MS" panose="030F0702030302020204" pitchFamily="66" charset="0"/>
                <a:cs typeface="Arial" panose="020B0604020202020204" pitchFamily="34" charset="0"/>
              </a:rPr>
              <a:t>RESEARCH</a:t>
            </a:r>
            <a:endParaRPr sz="2400" b="1" dirty="0">
              <a:latin typeface="Comic Sans MS" panose="030F0702030302020204" pitchFamily="66" charset="0"/>
              <a:cs typeface="Arial" panose="020B0604020202020204" pitchFamily="34" charset="0"/>
            </a:endParaRPr>
          </a:p>
          <a:p>
            <a:pPr marL="3823335" marR="1894840"/>
            <a:r>
              <a:rPr sz="2400" b="1" spc="-430" dirty="0">
                <a:latin typeface="Comic Sans MS" panose="030F0702030302020204" pitchFamily="66" charset="0"/>
                <a:cs typeface="Arial" panose="020B0604020202020204" pitchFamily="34" charset="0"/>
              </a:rPr>
              <a:t>E</a:t>
            </a:r>
            <a:r>
              <a:rPr sz="2400" b="1" spc="-60" dirty="0">
                <a:latin typeface="Comic Sans MS" panose="030F0702030302020204" pitchFamily="66" charset="0"/>
                <a:cs typeface="Arial" panose="020B0604020202020204" pitchFamily="34" charset="0"/>
              </a:rPr>
              <a:t>xplo</a:t>
            </a:r>
            <a:r>
              <a:rPr sz="2400" b="1" spc="-90" dirty="0">
                <a:latin typeface="Comic Sans MS" panose="030F0702030302020204" pitchFamily="66" charset="0"/>
                <a:cs typeface="Arial" panose="020B0604020202020204" pitchFamily="34" charset="0"/>
              </a:rPr>
              <a:t>r</a:t>
            </a:r>
            <a:r>
              <a:rPr sz="2400" b="1" spc="-215" dirty="0">
                <a:latin typeface="Comic Sans MS" panose="030F0702030302020204" pitchFamily="66" charset="0"/>
                <a:cs typeface="Arial" panose="020B0604020202020204" pitchFamily="34" charset="0"/>
              </a:rPr>
              <a:t>a</a:t>
            </a:r>
            <a:r>
              <a:rPr sz="2400" b="1" dirty="0">
                <a:latin typeface="Comic Sans MS" panose="030F0702030302020204" pitchFamily="66" charset="0"/>
                <a:cs typeface="Arial" panose="020B0604020202020204" pitchFamily="34" charset="0"/>
              </a:rPr>
              <a:t>tion  </a:t>
            </a:r>
            <a:r>
              <a:rPr sz="2400" b="1" spc="-125" dirty="0">
                <a:latin typeface="Comic Sans MS" panose="030F0702030302020204" pitchFamily="66" charset="0"/>
                <a:cs typeface="Arial" panose="020B0604020202020204" pitchFamily="34" charset="0"/>
              </a:rPr>
              <a:t>Describe  </a:t>
            </a:r>
            <a:r>
              <a:rPr sz="2400" b="1" spc="-150" dirty="0">
                <a:latin typeface="Comic Sans MS" panose="030F0702030302020204" pitchFamily="66" charset="0"/>
                <a:cs typeface="Arial" panose="020B0604020202020204" pitchFamily="34" charset="0"/>
              </a:rPr>
              <a:t>Diagnose  </a:t>
            </a:r>
            <a:r>
              <a:rPr sz="2400" b="1" spc="-110" dirty="0">
                <a:latin typeface="Comic Sans MS" panose="030F0702030302020204" pitchFamily="66" charset="0"/>
                <a:cs typeface="Arial" panose="020B0604020202020204" pitchFamily="34" charset="0"/>
              </a:rPr>
              <a:t>Hypothesis</a:t>
            </a:r>
            <a:endParaRPr sz="2400" b="1" dirty="0">
              <a:latin typeface="Comic Sans MS" panose="030F0702030302020204" pitchFamily="66" charset="0"/>
              <a:cs typeface="Arial" panose="020B0604020202020204" pitchFamily="34" charset="0"/>
            </a:endParaRPr>
          </a:p>
          <a:p>
            <a:pPr marL="3823335">
              <a:spcBef>
                <a:spcPts val="5"/>
              </a:spcBef>
            </a:pPr>
            <a:r>
              <a:rPr sz="2400" b="1" spc="-80" dirty="0">
                <a:latin typeface="Comic Sans MS" panose="030F0702030302020204" pitchFamily="66" charset="0"/>
                <a:cs typeface="Arial" panose="020B0604020202020204" pitchFamily="34" charset="0"/>
              </a:rPr>
              <a:t>Inductions </a:t>
            </a:r>
            <a:r>
              <a:rPr sz="2400" b="1" spc="-114" dirty="0">
                <a:latin typeface="Comic Sans MS" panose="030F0702030302020204" pitchFamily="66" charset="0"/>
                <a:cs typeface="Arial" panose="020B0604020202020204" pitchFamily="34" charset="0"/>
              </a:rPr>
              <a:t>and</a:t>
            </a:r>
            <a:r>
              <a:rPr sz="2400" b="1" spc="-235" dirty="0">
                <a:latin typeface="Comic Sans MS" panose="030F0702030302020204" pitchFamily="66" charset="0"/>
                <a:cs typeface="Arial" panose="020B0604020202020204" pitchFamily="34" charset="0"/>
              </a:rPr>
              <a:t> </a:t>
            </a:r>
            <a:r>
              <a:rPr sz="2400" b="1" spc="-100" dirty="0">
                <a:latin typeface="Comic Sans MS" panose="030F0702030302020204" pitchFamily="66" charset="0"/>
                <a:cs typeface="Arial" panose="020B0604020202020204" pitchFamily="34" charset="0"/>
              </a:rPr>
              <a:t>Deductions</a:t>
            </a:r>
            <a:endParaRPr sz="2400" b="1" dirty="0">
              <a:latin typeface="Comic Sans MS" panose="030F0702030302020204" pitchFamily="66" charset="0"/>
              <a:cs typeface="Arial" panose="020B0604020202020204" pitchFamily="34" charset="0"/>
            </a:endParaRPr>
          </a:p>
        </p:txBody>
      </p:sp>
      <p:sp>
        <p:nvSpPr>
          <p:cNvPr id="9" name="object 9"/>
          <p:cNvSpPr txBox="1"/>
          <p:nvPr/>
        </p:nvSpPr>
        <p:spPr>
          <a:xfrm>
            <a:off x="10262616" y="6631730"/>
            <a:ext cx="217170" cy="153888"/>
          </a:xfrm>
          <a:prstGeom prst="rect">
            <a:avLst/>
          </a:prstGeom>
        </p:spPr>
        <p:txBody>
          <a:bodyPr vert="horz" wrap="square" lIns="0" tIns="0" rIns="0" bIns="0" rtlCol="0">
            <a:spAutoFit/>
          </a:bodyPr>
          <a:lstStyle/>
          <a:p>
            <a:pPr marL="38100"/>
            <a:fld id="{81D60167-4931-47E6-BA6A-407CBD079E47}" type="slidenum">
              <a:rPr sz="1000" b="1" spc="-5" dirty="0">
                <a:solidFill>
                  <a:srgbClr val="FFFFFF"/>
                </a:solidFill>
                <a:latin typeface="Arial" panose="020B0604020202020204"/>
                <a:cs typeface="Arial" panose="020B0604020202020204"/>
              </a:rPr>
              <a:pPr marL="38100"/>
              <a:t>9</a:t>
            </a:fld>
            <a:endParaRPr sz="1000">
              <a:latin typeface="Arial" panose="020B0604020202020204"/>
              <a:cs typeface="Arial" panose="020B0604020202020204"/>
            </a:endParaRPr>
          </a:p>
        </p:txBody>
      </p:sp>
      <p:sp>
        <p:nvSpPr>
          <p:cNvPr id="7" name="Slide Number Placeholder 6"/>
          <p:cNvSpPr>
            <a:spLocks noGrp="1"/>
          </p:cNvSpPr>
          <p:nvPr>
            <p:ph type="sldNum" sz="quarter" idx="12"/>
          </p:nvPr>
        </p:nvSpPr>
        <p:spPr/>
        <p:txBody>
          <a:bodyPr/>
          <a:lstStyle/>
          <a:p>
            <a:pPr marL="38100"/>
            <a:fld id="{81D60167-4931-47E6-BA6A-407CBD079E47}" type="slidenum">
              <a:rPr spc="-5" dirty="0"/>
              <a:pPr marL="38100"/>
              <a:t>9</a:t>
            </a:fld>
            <a:endParaRPr spc="-5" dirty="0"/>
          </a:p>
        </p:txBody>
      </p:sp>
      <p:sp>
        <p:nvSpPr>
          <p:cNvPr id="10" name="Footer Placeholder 9"/>
          <p:cNvSpPr>
            <a:spLocks noGrp="1"/>
          </p:cNvSpPr>
          <p:nvPr>
            <p:ph type="ftr" sz="quarter" idx="11"/>
          </p:nvPr>
        </p:nvSpPr>
        <p:spPr/>
        <p:txBody>
          <a:bodyPr/>
          <a:lstStyle/>
          <a:p>
            <a:r>
              <a:t>SCSE (Galgotias University)</a:t>
            </a:r>
          </a:p>
        </p:txBody>
      </p:sp>
      <p:sp>
        <p:nvSpPr>
          <p:cNvPr id="12" name="TextBox 11">
            <a:extLst>
              <a:ext uri="{FF2B5EF4-FFF2-40B4-BE49-F238E27FC236}">
                <a16:creationId xmlns:a16="http://schemas.microsoft.com/office/drawing/2014/main" xmlns="" id="{F26906C6-53DC-490A-B7D2-444652296CCD}"/>
              </a:ext>
            </a:extLst>
          </p:cNvPr>
          <p:cNvSpPr txBox="1"/>
          <p:nvPr/>
        </p:nvSpPr>
        <p:spPr>
          <a:xfrm>
            <a:off x="2871549" y="232809"/>
            <a:ext cx="6093912" cy="584775"/>
          </a:xfrm>
          <a:prstGeom prst="rect">
            <a:avLst/>
          </a:prstGeom>
          <a:noFill/>
        </p:spPr>
        <p:txBody>
          <a:bodyPr wrap="square">
            <a:spAutoFit/>
          </a:bodyPr>
          <a:lstStyle/>
          <a:p>
            <a:r>
              <a:rPr lang="en-US" sz="3200" b="1" spc="-15" dirty="0">
                <a:solidFill>
                  <a:schemeClr val="bg1"/>
                </a:solidFill>
                <a:latin typeface="Arial" panose="020B0604020202020204" pitchFamily="34" charset="0"/>
                <a:cs typeface="Arial" panose="020B0604020202020204" pitchFamily="34" charset="0"/>
              </a:rPr>
              <a:t>Criteria </a:t>
            </a:r>
            <a:r>
              <a:rPr lang="en-US" sz="3200" b="1" spc="-5" dirty="0">
                <a:solidFill>
                  <a:schemeClr val="bg1"/>
                </a:solidFill>
                <a:latin typeface="Arial" panose="020B0604020202020204" pitchFamily="34" charset="0"/>
                <a:cs typeface="Arial" panose="020B0604020202020204" pitchFamily="34" charset="0"/>
              </a:rPr>
              <a:t>Of a </a:t>
            </a:r>
            <a:r>
              <a:rPr lang="en-US" sz="3200" b="1" spc="-10" dirty="0">
                <a:solidFill>
                  <a:schemeClr val="bg1"/>
                </a:solidFill>
                <a:latin typeface="Arial" panose="020B0604020202020204" pitchFamily="34" charset="0"/>
                <a:cs typeface="Arial" panose="020B0604020202020204" pitchFamily="34" charset="0"/>
              </a:rPr>
              <a:t>Good</a:t>
            </a:r>
            <a:r>
              <a:rPr lang="en-US" sz="3200" b="1" spc="55" dirty="0">
                <a:solidFill>
                  <a:schemeClr val="bg1"/>
                </a:solidFill>
                <a:latin typeface="Arial" panose="020B0604020202020204" pitchFamily="34" charset="0"/>
                <a:cs typeface="Arial" panose="020B0604020202020204" pitchFamily="34" charset="0"/>
              </a:rPr>
              <a:t> </a:t>
            </a:r>
            <a:r>
              <a:rPr lang="en-US" sz="3200" b="1" spc="-20" dirty="0">
                <a:solidFill>
                  <a:schemeClr val="bg1"/>
                </a:solidFill>
                <a:latin typeface="Arial" panose="020B0604020202020204" pitchFamily="34" charset="0"/>
                <a:cs typeface="Arial" panose="020B0604020202020204" pitchFamily="34" charset="0"/>
              </a:rPr>
              <a:t>Research</a:t>
            </a:r>
            <a:endParaRPr lang="en-IN" sz="3200" b="1"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5256</TotalTime>
  <Words>6778</Words>
  <Application>Microsoft Office PowerPoint</Application>
  <PresentationFormat>Custom</PresentationFormat>
  <Paragraphs>809</Paragraphs>
  <Slides>88</Slides>
  <Notes>15</Notes>
  <HiddenSlides>0</HiddenSlides>
  <MMClips>0</MMClips>
  <ScaleCrop>false</ScaleCrop>
  <HeadingPairs>
    <vt:vector size="4" baseType="variant">
      <vt:variant>
        <vt:lpstr>Theme</vt:lpstr>
      </vt:variant>
      <vt:variant>
        <vt:i4>1</vt:i4>
      </vt:variant>
      <vt:variant>
        <vt:lpstr>Slide Titles</vt:lpstr>
      </vt:variant>
      <vt:variant>
        <vt:i4>88</vt:i4>
      </vt:variant>
    </vt:vector>
  </HeadingPairs>
  <TitlesOfParts>
    <vt:vector size="89" baseType="lpstr">
      <vt:lpstr>Office Theme</vt:lpstr>
      <vt:lpstr>PowerPoint Presentation</vt:lpstr>
      <vt:lpstr>PowerPoint Presentation</vt:lpstr>
      <vt:lpstr>Research Methodology </vt:lpstr>
      <vt:lpstr>Research Methodology </vt:lpstr>
      <vt:lpstr>INTRODUCTION</vt:lpstr>
      <vt:lpstr>Characteristics of Research</vt:lpstr>
      <vt:lpstr>Characteristics of Research</vt:lpstr>
      <vt:lpstr>PowerPoint Presentation</vt:lpstr>
      <vt:lpstr>PowerPoint Presentation</vt:lpstr>
      <vt:lpstr>Research Methodology </vt:lpstr>
      <vt:lpstr>Research Methodology </vt:lpstr>
      <vt:lpstr>Research Methodology </vt:lpstr>
      <vt:lpstr>Purpose of Research</vt:lpstr>
      <vt:lpstr>Purpose of Research</vt:lpstr>
      <vt:lpstr>Purpose of Research</vt:lpstr>
      <vt:lpstr>Research Methodology </vt:lpstr>
      <vt:lpstr>Research Methodology </vt:lpstr>
      <vt:lpstr>Types of research methods and example</vt:lpstr>
      <vt:lpstr>Types of research methods and example</vt:lpstr>
      <vt:lpstr>Types of research methods and example</vt:lpstr>
      <vt:lpstr>Types of research methods and example</vt:lpstr>
      <vt:lpstr>8 Tips for conducting accurate research </vt:lpstr>
      <vt:lpstr>Definition of research problem </vt:lpstr>
      <vt:lpstr>Research problem?</vt:lpstr>
      <vt:lpstr>Identification of research problem</vt:lpstr>
      <vt:lpstr>Types of research Problem</vt:lpstr>
      <vt:lpstr>Types of research Problem</vt:lpstr>
      <vt:lpstr>Criteria Of a Good Research Problem</vt:lpstr>
      <vt:lpstr>Sources of Problems</vt:lpstr>
      <vt:lpstr>Sources of Problems</vt:lpstr>
      <vt:lpstr>Sources of Problems</vt:lpstr>
      <vt:lpstr>Sources of Problems</vt:lpstr>
      <vt:lpstr>Sources of Problems</vt:lpstr>
      <vt:lpstr>Sources of Problems</vt:lpstr>
      <vt:lpstr>Sources of Problems</vt:lpstr>
      <vt:lpstr>Sources of Problems</vt:lpstr>
      <vt:lpstr>Sources of Problems</vt:lpstr>
      <vt:lpstr>Sources of Problems</vt:lpstr>
      <vt:lpstr>Sources of Problems</vt:lpstr>
      <vt:lpstr>Sources of Problems</vt:lpstr>
      <vt:lpstr>Characteristics of research Problem</vt:lpstr>
      <vt:lpstr>Criteria of a Good Research Problem. </vt:lpstr>
      <vt:lpstr>Problems In Research</vt:lpstr>
      <vt:lpstr>Problems In Research</vt:lpstr>
      <vt:lpstr>Errors in selecting a research problem, </vt:lpstr>
      <vt:lpstr>Research Purpose</vt:lpstr>
      <vt:lpstr>Research Purpose</vt:lpstr>
      <vt:lpstr>Research Objectives, </vt:lpstr>
      <vt:lpstr>Research Approach</vt:lpstr>
      <vt:lpstr>Research Approach</vt:lpstr>
      <vt:lpstr>Research Approach</vt:lpstr>
      <vt:lpstr>Research Approach</vt:lpstr>
      <vt:lpstr>Data Collection</vt:lpstr>
      <vt:lpstr>Data Collection – Source of methods</vt:lpstr>
      <vt:lpstr>Data Collection – Source of methods</vt:lpstr>
      <vt:lpstr>Data Collection – Source of methods</vt:lpstr>
      <vt:lpstr>Data Collection – Source / methods</vt:lpstr>
      <vt:lpstr>Data Collection – Source / methods</vt:lpstr>
      <vt:lpstr>Data Collection – Source / methods</vt:lpstr>
      <vt:lpstr>Data Collection – Source / methods</vt:lpstr>
      <vt:lpstr>Data Collection – Source / methods</vt:lpstr>
      <vt:lpstr>Data Collection – Source / methods</vt:lpstr>
      <vt:lpstr>Data Collection – Source / methods</vt:lpstr>
      <vt:lpstr>Data Collection –Source / Methods</vt:lpstr>
      <vt:lpstr>Data Analysis</vt:lpstr>
      <vt:lpstr>Data Analysis</vt:lpstr>
      <vt:lpstr>Types of Data Analysis: Techniques and Methods</vt:lpstr>
      <vt:lpstr>Types of Data Analysis: Techniques and Methods</vt:lpstr>
      <vt:lpstr>Types of Data Analysis: Techniques and Methods</vt:lpstr>
      <vt:lpstr>Types of Data Analysis: Techniques and Methods</vt:lpstr>
      <vt:lpstr>Types of Data Analysis: Techniques and Methods</vt:lpstr>
      <vt:lpstr>Types of Data Analysis: Techniques and Methods</vt:lpstr>
      <vt:lpstr>Data Analysis Process</vt:lpstr>
      <vt:lpstr>Data Analysis Process</vt:lpstr>
      <vt:lpstr>Data Analysis Process</vt:lpstr>
      <vt:lpstr>Data Analysis Process</vt:lpstr>
      <vt:lpstr>Data Analysis Process</vt:lpstr>
      <vt:lpstr>Considerations/issues in data analysis</vt:lpstr>
      <vt:lpstr>Data Interpretation </vt:lpstr>
      <vt:lpstr>Data Interpretation </vt:lpstr>
      <vt:lpstr>Data Interpretation </vt:lpstr>
      <vt:lpstr>Data Interpretation </vt:lpstr>
      <vt:lpstr>Data Interpretation </vt:lpstr>
      <vt:lpstr>Data Interpretation </vt:lpstr>
      <vt:lpstr>Data Visualization </vt:lpstr>
      <vt:lpstr>Key Term and Concepts </vt:lpstr>
      <vt:lpstr>Key Term and Concepts </vt:lpstr>
      <vt:lpstr>Key Term and Concepts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Suresh Kumar N</dc:creator>
  <cp:lastModifiedBy>tmcse1404@gmail.com</cp:lastModifiedBy>
  <cp:revision>470</cp:revision>
  <dcterms:created xsi:type="dcterms:W3CDTF">2020-10-16T05:05:42Z</dcterms:created>
  <dcterms:modified xsi:type="dcterms:W3CDTF">2022-08-03T04:04:58Z</dcterms:modified>
</cp:coreProperties>
</file>