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71" r:id="rId8"/>
    <p:sldId id="272" r:id="rId9"/>
    <p:sldId id="273" r:id="rId10"/>
    <p:sldId id="274" r:id="rId11"/>
    <p:sldId id="275" r:id="rId12"/>
    <p:sldId id="289" r:id="rId13"/>
    <p:sldId id="276" r:id="rId14"/>
    <p:sldId id="277" r:id="rId15"/>
    <p:sldId id="262" r:id="rId16"/>
    <p:sldId id="278" r:id="rId17"/>
    <p:sldId id="279" r:id="rId18"/>
    <p:sldId id="280" r:id="rId19"/>
    <p:sldId id="281" r:id="rId20"/>
    <p:sldId id="282" r:id="rId21"/>
    <p:sldId id="283" r:id="rId22"/>
    <p:sldId id="284" r:id="rId23"/>
    <p:sldId id="285" r:id="rId24"/>
    <p:sldId id="286" r:id="rId25"/>
    <p:sldId id="287" r:id="rId26"/>
    <p:sldId id="288" r:id="rId27"/>
    <p:sldId id="263" r:id="rId28"/>
    <p:sldId id="264" r:id="rId29"/>
    <p:sldId id="265" r:id="rId30"/>
    <p:sldId id="266" r:id="rId31"/>
    <p:sldId id="267" r:id="rId32"/>
    <p:sldId id="268" r:id="rId33"/>
    <p:sldId id="269" r:id="rId34"/>
    <p:sldId id="27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lstStyle/>
          <a:p>
            <a:r>
              <a:t>Prompt Engineering Applications in Academic Research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86080"/>
            <a:ext cx="8229600" cy="5740400"/>
          </a:xfrm>
        </p:spPr>
        <p:txBody>
          <a:bodyPr>
            <a:normAutofit fontScale="70000"/>
          </a:bodyPr>
          <a:p>
            <a:pPr marL="0" indent="0">
              <a:buNone/>
            </a:pPr>
            <a:r>
              <a:rPr lang="en-US" b="1"/>
              <a:t> Identifying Research Gaps</a:t>
            </a:r>
            <a:endParaRPr lang="en-US" b="1"/>
          </a:p>
          <a:p>
            <a:pPr marL="0" indent="0">
              <a:buNone/>
            </a:pPr>
            <a:r>
              <a:rPr lang="en-US"/>
              <a:t>Gap Analysis: Design prompts to help identify gaps in the literature. For example, “Identify unexplored areas in the literature on [topic].”</a:t>
            </a:r>
            <a:endParaRPr lang="en-US"/>
          </a:p>
          <a:p>
            <a:pPr marL="0" indent="0">
              <a:buNone/>
            </a:pPr>
            <a:r>
              <a:rPr lang="en-US"/>
              <a:t>Future Directions: Use prompts to suggest future research directions based on current findings. For instance, “What are the potential research questions arising from recent studies on [topic]?”</a:t>
            </a:r>
            <a:endParaRPr lang="en-US"/>
          </a:p>
          <a:p>
            <a:pPr marL="0" indent="0">
              <a:buNone/>
            </a:pPr>
            <a:endParaRPr lang="en-US"/>
          </a:p>
          <a:p>
            <a:pPr marL="0" indent="0">
              <a:buNone/>
            </a:pPr>
            <a:r>
              <a:rPr lang="en-US" b="1"/>
              <a:t>Review Drafting</a:t>
            </a:r>
            <a:endParaRPr lang="en-US" b="1"/>
          </a:p>
          <a:p>
            <a:pPr marL="0" indent="0">
              <a:buNone/>
            </a:pPr>
            <a:r>
              <a:rPr lang="en-US"/>
              <a:t>Drafting Reviews: Generate drafts of literature reviews using prompts. For example, “Draft a literature review section discussing the evolution of theories on [topic].”</a:t>
            </a:r>
            <a:endParaRPr lang="en-US"/>
          </a:p>
          <a:p>
            <a:pPr marL="0" indent="0">
              <a:buNone/>
            </a:pPr>
            <a:r>
              <a:rPr lang="en-US"/>
              <a:t>Revising Content: Use prompts to suggest revisions or improvements to a draft review. For instance, “Review this draft and suggest improvements in the synthesis of the studies.”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35305"/>
            <a:ext cx="8229600" cy="5591175"/>
          </a:xfrm>
        </p:spPr>
        <p:txBody>
          <a:bodyPr>
            <a:normAutofit/>
          </a:bodyPr>
          <a:p>
            <a:pPr marL="0" indent="0">
              <a:buNone/>
            </a:pPr>
            <a:r>
              <a:rPr lang="en-US"/>
              <a:t>Example Workflow</a:t>
            </a:r>
            <a:endParaRPr lang="en-US"/>
          </a:p>
          <a:p>
            <a:pPr marL="0" indent="0">
              <a:buNone/>
            </a:pPr>
            <a:r>
              <a:rPr lang="en-US"/>
              <a:t>Search: Use prompts to query academic databases.</a:t>
            </a:r>
            <a:endParaRPr lang="en-US"/>
          </a:p>
          <a:p>
            <a:pPr marL="0" indent="0">
              <a:buNone/>
            </a:pPr>
            <a:r>
              <a:rPr lang="en-US"/>
              <a:t>Retrieve: Extract relevant papers based on designed prompts.</a:t>
            </a:r>
            <a:endParaRPr lang="en-US"/>
          </a:p>
          <a:p>
            <a:pPr marL="0" indent="0">
              <a:buNone/>
            </a:pPr>
            <a:r>
              <a:rPr lang="en-US"/>
              <a:t>Summarize: Generate summaries and key points.</a:t>
            </a:r>
            <a:endParaRPr lang="en-US"/>
          </a:p>
          <a:p>
            <a:pPr marL="0" indent="0">
              <a:buNone/>
            </a:pPr>
            <a:r>
              <a:rPr lang="en-US"/>
              <a:t>Synthesize: Analyze and compare findings across studies.</a:t>
            </a:r>
            <a:endParaRPr lang="en-US"/>
          </a:p>
          <a:p>
            <a:pPr marL="0" indent="0">
              <a:buNone/>
            </a:pPr>
            <a:r>
              <a:rPr lang="en-US"/>
              <a:t>Organize: Manage citations and references.</a:t>
            </a:r>
            <a:endParaRPr lang="en-US"/>
          </a:p>
          <a:p>
            <a:pPr marL="0" indent="0">
              <a:buNone/>
            </a:pPr>
            <a:r>
              <a:rPr lang="en-US"/>
              <a:t>Draft: Create and update literature review drafts.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14350"/>
            <a:ext cx="8229600" cy="5612130"/>
          </a:xfrm>
        </p:spPr>
        <p:txBody>
          <a:bodyPr>
            <a:normAutofit lnSpcReduction="20000"/>
          </a:bodyPr>
          <a:p>
            <a:pPr marL="0" indent="0">
              <a:buNone/>
            </a:pPr>
            <a:r>
              <a:rPr lang="en-US" b="1"/>
              <a:t>Quality Assurance</a:t>
            </a:r>
            <a:endParaRPr lang="en-US" b="1"/>
          </a:p>
          <a:p>
            <a:pPr marL="0" indent="0">
              <a:buNone/>
            </a:pPr>
            <a:endParaRPr lang="en-US" b="1"/>
          </a:p>
          <a:p>
            <a:pPr marL="0" indent="0">
              <a:buNone/>
            </a:pPr>
            <a:r>
              <a:rPr lang="en-US" b="1"/>
              <a:t>Ensuring Rigor:</a:t>
            </a:r>
            <a:r>
              <a:rPr lang="en-US"/>
              <a:t> Maintaining rigor in a literature review means ensuring that all relevant studies are included and critically appraised. This requires a high level of attention to detail and can be time-consuming.</a:t>
            </a:r>
            <a:endParaRPr lang="en-US"/>
          </a:p>
          <a:p>
            <a:pPr marL="0" indent="0">
              <a:buNone/>
            </a:pPr>
            <a:endParaRPr lang="en-US"/>
          </a:p>
          <a:p>
            <a:pPr marL="0" indent="0">
              <a:buNone/>
            </a:pPr>
            <a:r>
              <a:rPr lang="en-US" b="1"/>
              <a:t>Avoiding Bias:</a:t>
            </a:r>
            <a:r>
              <a:rPr lang="en-US"/>
              <a:t> Researchers must be cautious of biases in selecting and interpreting sources, which adds to the time needed for careful and objective analysis.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81965"/>
            <a:ext cx="8229600" cy="5644515"/>
          </a:xfrm>
        </p:spPr>
        <p:txBody>
          <a:bodyPr>
            <a:normAutofit fontScale="80000"/>
          </a:bodyPr>
          <a:p>
            <a:pPr marL="0" indent="0">
              <a:buNone/>
            </a:pPr>
            <a:r>
              <a:rPr lang="en-US" b="1"/>
              <a:t>Strategies to Address Time-Consuming Literature Reviews</a:t>
            </a:r>
            <a:endParaRPr lang="en-US" b="1"/>
          </a:p>
          <a:p>
            <a:pPr marL="0" indent="0">
              <a:buNone/>
            </a:pPr>
            <a:r>
              <a:rPr lang="en-US" b="1"/>
              <a:t>Setting Clear Objectives:</a:t>
            </a:r>
            <a:r>
              <a:rPr lang="en-US"/>
              <a:t> Defining the scope and focus of the review early on can help streamline the process.</a:t>
            </a:r>
            <a:endParaRPr lang="en-US"/>
          </a:p>
          <a:p>
            <a:pPr marL="0" indent="0">
              <a:buNone/>
            </a:pPr>
            <a:r>
              <a:rPr lang="en-US"/>
              <a:t>Advanced Search Techniques: Utilizing advanced search tools and filters in databases can help in quickly locating relevant studies.</a:t>
            </a:r>
            <a:endParaRPr lang="en-US"/>
          </a:p>
          <a:p>
            <a:pPr marL="0" indent="0">
              <a:buNone/>
            </a:pPr>
            <a:r>
              <a:rPr lang="en-US" b="1"/>
              <a:t>Leveraging Technology:</a:t>
            </a:r>
            <a:r>
              <a:rPr lang="en-US"/>
              <a:t> AI-powered tools and citation managers can automate parts of the search, categorization, and summarization process, saving time.</a:t>
            </a:r>
            <a:endParaRPr lang="en-US"/>
          </a:p>
          <a:p>
            <a:pPr marL="0" indent="0">
              <a:buNone/>
            </a:pPr>
            <a:r>
              <a:rPr lang="en-US"/>
              <a:t>Systematic Review Methods: Adopting systematic review methodologies can ensure comprehensive coverage and reduce the time spent on iterative searching.</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Case Study 2: Data Synthesis in Scientific Research</a:t>
            </a:r>
          </a:p>
        </p:txBody>
      </p:sp>
      <p:sp>
        <p:nvSpPr>
          <p:cNvPr id="3" name="Content Placeholder 2"/>
          <p:cNvSpPr>
            <a:spLocks noGrp="1"/>
          </p:cNvSpPr>
          <p:nvPr>
            <p:ph idx="1"/>
          </p:nvPr>
        </p:nvSpPr>
        <p:spPr/>
        <p:txBody>
          <a:bodyPr/>
          <a:lstStyle/>
          <a:p>
            <a:pPr marL="0" indent="0">
              <a:buNone/>
            </a:pPr>
            <a:r>
              <a:t>• Problem Statement: Difficulty in synthesizing large datasets</a:t>
            </a:r>
          </a:p>
          <a:p>
            <a:pPr marL="0" indent="0">
              <a:buNone/>
            </a:pPr>
            <a:r>
              <a:t>• Solution: Utilizing prompts to generate comprehensive data syntheses</a:t>
            </a:r>
          </a:p>
          <a:p>
            <a:pPr marL="0" indent="0">
              <a:buNone/>
            </a:pPr>
            <a:r>
              <a:t>• Example: AI-assisted meta-analysis in clinical research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2270" y="535305"/>
            <a:ext cx="8229600" cy="4525963"/>
          </a:xfrm>
        </p:spPr>
        <p:txBody>
          <a:bodyPr>
            <a:normAutofit lnSpcReduction="10000"/>
          </a:bodyPr>
          <a:p>
            <a:pPr marL="0" indent="0" algn="just">
              <a:buNone/>
            </a:pPr>
            <a:r>
              <a:rPr lang="en-US"/>
              <a:t>Prompt engineering plays a pivotal role in enhancing data synthesis in scientific research by leveraging the capabilities of large language models (LLMs) like GPT. It involves carefully crafting prompts to guide the AI in performing specific tasks, such as summarizing research articles, extracting key information, or identifying trends across multiple studies. Here’s how prompt engineering can be utilized in data synthesis: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61010"/>
            <a:ext cx="8229600" cy="5665470"/>
          </a:xfrm>
        </p:spPr>
        <p:txBody>
          <a:bodyPr>
            <a:normAutofit fontScale="70000"/>
          </a:bodyPr>
          <a:p>
            <a:pPr marL="0" indent="0">
              <a:buNone/>
            </a:pPr>
            <a:r>
              <a:rPr lang="en-US" b="1"/>
              <a:t>Automating Literature Review and Data Extraction</a:t>
            </a:r>
            <a:endParaRPr lang="en-US" b="1"/>
          </a:p>
          <a:p>
            <a:pPr marL="0" indent="0">
              <a:buNone/>
            </a:pPr>
            <a:r>
              <a:rPr lang="en-US" b="1"/>
              <a:t>Efficient Data Extraction:</a:t>
            </a:r>
            <a:r>
              <a:rPr lang="en-US"/>
              <a:t> Researchers can use prompt engineering to create prompts that instruct AI models to extract relevant data from research articles, such as sample sizes, methodologies, outcomes, and statistical results. For example, a prompt might ask the AI to "Extract the main findings and methodology from the provided research paper on climate change."</a:t>
            </a:r>
            <a:endParaRPr lang="en-US"/>
          </a:p>
          <a:p>
            <a:pPr marL="0" indent="0">
              <a:buNone/>
            </a:pPr>
            <a:endParaRPr lang="en-US"/>
          </a:p>
          <a:p>
            <a:pPr marL="0" indent="0">
              <a:buNone/>
            </a:pPr>
            <a:r>
              <a:rPr lang="en-US" b="1"/>
              <a:t>Summarization of Key Points:</a:t>
            </a:r>
            <a:r>
              <a:rPr lang="en-US"/>
              <a:t> Prompts can be designed to summarize long research articles into concise summaries, highlighting key points that are essential for data synthesis. This reduces the time researchers spend reading through vast amounts of literature.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50215"/>
            <a:ext cx="8229600" cy="5676265"/>
          </a:xfrm>
        </p:spPr>
        <p:txBody>
          <a:bodyPr>
            <a:normAutofit fontScale="80000"/>
          </a:bodyPr>
          <a:p>
            <a:pPr marL="0" indent="0">
              <a:buNone/>
            </a:pPr>
            <a:r>
              <a:rPr lang="en-US" b="1"/>
              <a:t>Meta-Analysis and Statistical Summarization</a:t>
            </a:r>
            <a:endParaRPr lang="en-US" b="1"/>
          </a:p>
          <a:p>
            <a:pPr marL="0" indent="0">
              <a:buNone/>
            </a:pPr>
            <a:r>
              <a:rPr lang="en-US"/>
              <a:t>Aggregating Data: By engineering prompts, AI models can be guided to combine data from multiple studies, calculate effect sizes, and summarize statistical results. For instance, a prompt could be, "Calculate the average effect size across these studies and summarize the overall significance."</a:t>
            </a:r>
            <a:endParaRPr lang="en-US"/>
          </a:p>
          <a:p>
            <a:pPr marL="0" indent="0">
              <a:buNone/>
            </a:pPr>
            <a:endParaRPr lang="en-US"/>
          </a:p>
          <a:p>
            <a:pPr marL="0" indent="0">
              <a:buNone/>
            </a:pPr>
            <a:r>
              <a:rPr lang="en-US"/>
              <a:t>Identifying Trends: Prompts can direct the AI to identify and summarize trends across different studies, such as changes in research outcomes over time or differences across geographical regions. A prompt might ask, "What are the common trends observed in studies on renewable energy adoption in different countries?"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92760"/>
            <a:ext cx="8229600" cy="5633720"/>
          </a:xfrm>
        </p:spPr>
        <p:txBody>
          <a:bodyPr>
            <a:normAutofit fontScale="80000"/>
          </a:bodyPr>
          <a:p>
            <a:pPr marL="0" indent="0">
              <a:buNone/>
            </a:pPr>
            <a:r>
              <a:rPr lang="en-US"/>
              <a:t>Identifying Research Gaps and Inconsistencies</a:t>
            </a:r>
            <a:endParaRPr lang="en-US"/>
          </a:p>
          <a:p>
            <a:pPr marL="0" indent="0">
              <a:buNone/>
            </a:pPr>
            <a:r>
              <a:rPr lang="en-US"/>
              <a:t>Gap Analysis: Prompt engineering can help in designing prompts that instruct AI to compare findings across studies and identify gaps or inconsistencies. For example, "Identify any gaps in the research related to the effects of social media on mental health."</a:t>
            </a:r>
            <a:endParaRPr lang="en-US"/>
          </a:p>
          <a:p>
            <a:pPr marL="0" indent="0">
              <a:buNone/>
            </a:pPr>
            <a:endParaRPr lang="en-US"/>
          </a:p>
          <a:p>
            <a:pPr marL="0" indent="0">
              <a:buNone/>
            </a:pPr>
            <a:r>
              <a:rPr lang="en-US"/>
              <a:t>Highlighting Contradictions: Prompts can also be crafted to identify contradictions or discrepancies between study outcomes, which are crucial for a comprehensive synthesis. A prompt might be, "Find and summarize any contradictory findings in studies on the impact of diet on cardiovascular health."</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71170"/>
            <a:ext cx="8229600" cy="5655310"/>
          </a:xfrm>
        </p:spPr>
        <p:txBody>
          <a:bodyPr>
            <a:normAutofit fontScale="80000"/>
          </a:bodyPr>
          <a:p>
            <a:pPr marL="0" indent="0" algn="just">
              <a:buNone/>
            </a:pPr>
            <a:r>
              <a:rPr lang="en-US"/>
              <a:t>Systematic Review and Synthesis Methodologies</a:t>
            </a:r>
            <a:endParaRPr lang="en-US"/>
          </a:p>
          <a:p>
            <a:pPr marL="0" indent="0" algn="just">
              <a:buNone/>
            </a:pPr>
            <a:r>
              <a:rPr lang="en-US"/>
              <a:t>Developing Systematic Reviews: Prompt engineering can be used to create prompts that help in conducting systematic reviews by guiding AI through predefined criteria for study selection, quality assessment, and synthesis. For instance, "List all studies that meet the inclusion criteria for a systematic review on the effectiveness of remote learning."</a:t>
            </a:r>
            <a:endParaRPr lang="en-US"/>
          </a:p>
          <a:p>
            <a:pPr marL="0" indent="0" algn="just">
              <a:buNone/>
            </a:pPr>
            <a:r>
              <a:rPr lang="en-US"/>
              <a:t>Data Categorization: Prompts can direct AI to categorize studies based on various factors, such as study design, population, or intervention type, which is essential for systematic reviews. A prompt could be, "Categorize the studies based on their research design and summarize the main findings for each category."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Introduction to Prompt Engineering</a:t>
            </a:r>
          </a:p>
        </p:txBody>
      </p:sp>
      <p:sp>
        <p:nvSpPr>
          <p:cNvPr id="3" name="Content Placeholder 2"/>
          <p:cNvSpPr>
            <a:spLocks noGrp="1"/>
          </p:cNvSpPr>
          <p:nvPr>
            <p:ph idx="1"/>
          </p:nvPr>
        </p:nvSpPr>
        <p:spPr/>
        <p:txBody>
          <a:bodyPr/>
          <a:lstStyle/>
          <a:p>
            <a:pPr marL="0" indent="0">
              <a:buNone/>
            </a:pPr>
            <a:r>
              <a:t>• Definition of Prompt Engineering</a:t>
            </a:r>
          </a:p>
          <a:p>
            <a:pPr marL="0" indent="0">
              <a:buNone/>
            </a:pPr>
            <a:r>
              <a:t>• Importance of Prompt Engineering in AI and </a:t>
            </a:r>
            <a:r>
              <a:rPr lang="en-US"/>
              <a:t>	t</a:t>
            </a:r>
            <a:r>
              <a:t>NLP</a:t>
            </a:r>
          </a:p>
          <a:p>
            <a:pPr marL="0" indent="0">
              <a:buNone/>
            </a:pPr>
            <a:r>
              <a:t>• Relevance to Academic Research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56895"/>
            <a:ext cx="8229600" cy="5569585"/>
          </a:xfrm>
        </p:spPr>
        <p:txBody>
          <a:bodyPr>
            <a:normAutofit fontScale="70000"/>
          </a:bodyPr>
          <a:p>
            <a:pPr marL="0" indent="0" algn="just">
              <a:buNone/>
            </a:pPr>
            <a:r>
              <a:rPr lang="en-US"/>
              <a:t>Improving Transparency and Reproducibility</a:t>
            </a:r>
            <a:endParaRPr lang="en-US"/>
          </a:p>
          <a:p>
            <a:pPr marL="0" indent="0" algn="just">
              <a:buNone/>
            </a:pPr>
            <a:r>
              <a:rPr lang="en-US"/>
              <a:t>Documenting the Synthesis Process: Prompt engineering can help automate the documentation of the data synthesis process, ensuring transparency and reproducibility. Prompts can instruct AI to generate detailed records of the synthesis steps, such as "Document the steps taken to combine the data from these studies and list the inclusion and exclusion criteria."</a:t>
            </a:r>
            <a:endParaRPr lang="en-US"/>
          </a:p>
          <a:p>
            <a:pPr marL="0" indent="0" algn="just">
              <a:buNone/>
            </a:pPr>
            <a:endParaRPr lang="en-US"/>
          </a:p>
          <a:p>
            <a:pPr marL="0" indent="0" algn="just">
              <a:buNone/>
            </a:pPr>
            <a:r>
              <a:rPr lang="en-US"/>
              <a:t>Reproducible Workflows: By using standardized prompts, researchers can create reproducible workflows for data synthesis, allowing others to replicate the synthesis process and verify the findings. For example, "Use the provided prompt to replicate the synthesis of research findings on the efficacy of a new drug."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78485"/>
            <a:ext cx="8229600" cy="5547995"/>
          </a:xfrm>
        </p:spPr>
        <p:txBody>
          <a:bodyPr>
            <a:normAutofit fontScale="80000"/>
          </a:bodyPr>
          <a:p>
            <a:pPr marL="0" indent="0" algn="just">
              <a:buNone/>
            </a:pPr>
            <a:r>
              <a:rPr lang="en-US"/>
              <a:t>Case Studies and Application Examples</a:t>
            </a:r>
            <a:endParaRPr lang="en-US"/>
          </a:p>
          <a:p>
            <a:pPr marL="0" indent="0" algn="just">
              <a:buNone/>
            </a:pPr>
            <a:r>
              <a:rPr lang="en-US"/>
              <a:t>Real-World Applications: Researchers can design prompts to create case studies that showcase the application of data synthesis in real-world scenarios. A prompt might be, "Develop a case study on the use of data synthesis in assessing the effectiveness of COVID-19 vaccines."</a:t>
            </a:r>
            <a:endParaRPr lang="en-US"/>
          </a:p>
          <a:p>
            <a:pPr marL="0" indent="0" algn="just">
              <a:buNone/>
            </a:pPr>
            <a:endParaRPr lang="en-US"/>
          </a:p>
          <a:p>
            <a:pPr marL="0" indent="0" algn="just">
              <a:buNone/>
            </a:pPr>
            <a:r>
              <a:rPr lang="en-US"/>
              <a:t>Exploring New Research Avenues: Prompt engineering can be used to generate hypotheses or new research questions based on synthesized data. For example, "Based on the synthesized data on renewable energy, suggest new research questions that could address current gaps in the literature."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823595"/>
            <a:ext cx="8229600" cy="5302885"/>
          </a:xfrm>
        </p:spPr>
        <p:txBody>
          <a:bodyPr>
            <a:normAutofit fontScale="70000"/>
          </a:bodyPr>
          <a:p>
            <a:pPr marL="0" indent="0" algn="just">
              <a:buNone/>
            </a:pPr>
            <a:r>
              <a:rPr lang="en-US"/>
              <a:t>Enhancing the Accuracy and Efficiency of Synthesis</a:t>
            </a:r>
            <a:endParaRPr lang="en-US"/>
          </a:p>
          <a:p>
            <a:pPr marL="0" indent="0" algn="just">
              <a:buNone/>
            </a:pPr>
            <a:r>
              <a:rPr lang="en-US"/>
              <a:t>Reducing Human Error: By using well-designed prompts, AI can automate repetitive and error-prone tasks in data synthesis, such as data entry and summary generation, thereby reducing human error. For instance, "Automatically summarize the key findings of these 50 studies on environmental sustainability."</a:t>
            </a:r>
            <a:endParaRPr lang="en-US"/>
          </a:p>
          <a:p>
            <a:pPr marL="0" indent="0" algn="just">
              <a:buNone/>
            </a:pPr>
            <a:r>
              <a:rPr lang="en-US"/>
              <a:t>Speeding Up the Synthesis Process: Prompt engineering can significantly speed up the data synthesis process by enabling AI to perform tasks that would take researchers much longer to complete manually. A prompt might instruct, "Summarize and compare the methodologies of these studies in a concise format."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03555"/>
            <a:ext cx="8229600" cy="5622925"/>
          </a:xfrm>
        </p:spPr>
        <p:txBody>
          <a:bodyPr>
            <a:normAutofit fontScale="80000"/>
          </a:bodyPr>
          <a:p>
            <a:pPr marL="0" indent="0">
              <a:buNone/>
            </a:pPr>
            <a:r>
              <a:rPr lang="en-US"/>
              <a:t>Future Prospects of Prompt Engineering in Data Synthesis</a:t>
            </a:r>
            <a:endParaRPr lang="en-US"/>
          </a:p>
          <a:p>
            <a:pPr marL="0" indent="0">
              <a:buNone/>
            </a:pPr>
            <a:r>
              <a:rPr lang="en-US"/>
              <a:t>Advanced AI Integration: As AI models continue to advance, prompt engineering will play an even greater role in data synthesis, enabling more sophisticated analyses and more nuanced interpretations of complex data sets.</a:t>
            </a:r>
            <a:endParaRPr lang="en-US"/>
          </a:p>
          <a:p>
            <a:pPr marL="0" indent="0">
              <a:buNone/>
            </a:pPr>
            <a:endParaRPr lang="en-US"/>
          </a:p>
          <a:p>
            <a:pPr marL="0" indent="0">
              <a:buNone/>
            </a:pPr>
            <a:r>
              <a:rPr lang="en-US"/>
              <a:t>Customizable Synthesis Tools: The development of customizable AI tools, driven by prompt engineering, will allow researchers to tailor the data synthesis process to their specific needs, enhancing the flexibility and applicability of AI in research.</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Case Study 3: Generating Research Proposals</a:t>
            </a:r>
          </a:p>
        </p:txBody>
      </p:sp>
      <p:sp>
        <p:nvSpPr>
          <p:cNvPr id="3" name="Content Placeholder 2"/>
          <p:cNvSpPr>
            <a:spLocks noGrp="1"/>
          </p:cNvSpPr>
          <p:nvPr>
            <p:ph idx="1"/>
          </p:nvPr>
        </p:nvSpPr>
        <p:spPr>
          <a:xfrm>
            <a:off x="457200" y="1610360"/>
            <a:ext cx="8229600" cy="4525963"/>
          </a:xfrm>
        </p:spPr>
        <p:txBody>
          <a:bodyPr/>
          <a:lstStyle/>
          <a:p>
            <a:pPr marL="0" indent="0">
              <a:buNone/>
            </a:pPr>
            <a:r>
              <a:t>• Problem Statement: Drafting research proposals is resource-intensive</a:t>
            </a:r>
          </a:p>
          <a:p>
            <a:pPr marL="0" indent="0">
              <a:buNone/>
            </a:pPr>
            <a:r>
              <a:t>• Solution: AI-generated outlines and content suggestions</a:t>
            </a:r>
          </a:p>
          <a:p>
            <a:pPr marL="0" indent="0">
              <a:buNone/>
            </a:pPr>
            <a:r>
              <a:t>• Example: Prompts assisting in proposal creation for grant applications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Advantages of Prompt Engineering in Research</a:t>
            </a:r>
          </a:p>
        </p:txBody>
      </p:sp>
      <p:sp>
        <p:nvSpPr>
          <p:cNvPr id="3" name="Content Placeholder 2"/>
          <p:cNvSpPr>
            <a:spLocks noGrp="1"/>
          </p:cNvSpPr>
          <p:nvPr>
            <p:ph idx="1"/>
          </p:nvPr>
        </p:nvSpPr>
        <p:spPr/>
        <p:txBody>
          <a:bodyPr/>
          <a:lstStyle/>
          <a:p>
            <a:pPr marL="0" indent="0">
              <a:buNone/>
            </a:pPr>
            <a:r>
              <a:t>• Efficiency and Speed</a:t>
            </a:r>
          </a:p>
          <a:p>
            <a:pPr marL="0" indent="0">
              <a:buNone/>
            </a:pPr>
            <a:r>
              <a:t>• Enhanced Accuracy and Precision</a:t>
            </a:r>
          </a:p>
          <a:p>
            <a:pPr marL="0" indent="0">
              <a:buNone/>
            </a:pPr>
            <a:r>
              <a:t>• Scalability Across Research Domains</a:t>
            </a:r>
          </a:p>
          <a:p>
            <a:pPr marL="0" indent="0">
              <a:buNone/>
            </a:pPr>
            <a:r>
              <a:t>• Reduction of Cognitive Load on Researchers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a:lstStyle/>
          <a:p>
            <a:pPr marL="0" indent="0">
              <a:buNone/>
            </a:pPr>
            <a:r>
              <a:t>• Ethical Considerations</a:t>
            </a:r>
          </a:p>
          <a:p>
            <a:pPr marL="0" indent="0">
              <a:buNone/>
            </a:pPr>
            <a:r>
              <a:t>• Bias in AI-generated Content</a:t>
            </a:r>
          </a:p>
          <a:p>
            <a:pPr marL="0" indent="0">
              <a:buNone/>
            </a:pPr>
            <a:r>
              <a:t>• Dependency on High-quality Prompts</a:t>
            </a:r>
          </a:p>
          <a:p>
            <a:pPr marL="0" indent="0">
              <a:buNone/>
            </a:pPr>
            <a:r>
              <a:t>• Integration with Traditional Research Methods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Best Practices for Researchers</a:t>
            </a:r>
          </a:p>
        </p:txBody>
      </p:sp>
      <p:sp>
        <p:nvSpPr>
          <p:cNvPr id="3" name="Content Placeholder 2"/>
          <p:cNvSpPr>
            <a:spLocks noGrp="1"/>
          </p:cNvSpPr>
          <p:nvPr>
            <p:ph idx="1"/>
          </p:nvPr>
        </p:nvSpPr>
        <p:spPr>
          <a:xfrm>
            <a:off x="457200" y="1610360"/>
            <a:ext cx="8229600" cy="4525963"/>
          </a:xfrm>
        </p:spPr>
        <p:txBody>
          <a:bodyPr/>
          <a:lstStyle/>
          <a:p>
            <a:pPr marL="0" indent="0">
              <a:buNone/>
            </a:pPr>
            <a:r>
              <a:t>• Designing Effective Prompts</a:t>
            </a:r>
          </a:p>
          <a:p>
            <a:pPr marL="0" indent="0">
              <a:buNone/>
            </a:pPr>
            <a:r>
              <a:t>• Incorporating Human Oversight</a:t>
            </a:r>
          </a:p>
          <a:p>
            <a:pPr marL="0" indent="0">
              <a:buNone/>
            </a:pPr>
            <a:r>
              <a:t>• Continuous Iteration and Testing</a:t>
            </a:r>
          </a:p>
          <a:p>
            <a:pPr marL="0" indent="0">
              <a:buNone/>
            </a:pPr>
            <a:r>
              <a:t>• Collaboration with AI Experts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Role of AI in Academic Research</a:t>
            </a:r>
          </a:p>
        </p:txBody>
      </p:sp>
      <p:sp>
        <p:nvSpPr>
          <p:cNvPr id="3" name="Content Placeholder 2"/>
          <p:cNvSpPr>
            <a:spLocks noGrp="1"/>
          </p:cNvSpPr>
          <p:nvPr>
            <p:ph idx="1"/>
          </p:nvPr>
        </p:nvSpPr>
        <p:spPr>
          <a:xfrm>
            <a:off x="457200" y="1610360"/>
            <a:ext cx="8229600" cy="4525963"/>
          </a:xfrm>
        </p:spPr>
        <p:txBody>
          <a:bodyPr/>
          <a:lstStyle/>
          <a:p>
            <a:pPr marL="0" indent="0">
              <a:buNone/>
            </a:pPr>
            <a:r>
              <a:t>• Transformative Impact of AI on Research Methodologies</a:t>
            </a:r>
          </a:p>
          <a:p>
            <a:pPr marL="0" indent="0">
              <a:buNone/>
            </a:pPr>
            <a:r>
              <a:t>• Examples of AI Applications in Various Research Fields</a:t>
            </a:r>
          </a:p>
          <a:p>
            <a:pPr marL="0" indent="0">
              <a:buNone/>
            </a:pPr>
            <a:r>
              <a:t>• Challenges and Opportunities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Future Directions</a:t>
            </a:r>
          </a:p>
        </p:txBody>
      </p:sp>
      <p:sp>
        <p:nvSpPr>
          <p:cNvPr id="3" name="Content Placeholder 2"/>
          <p:cNvSpPr>
            <a:spLocks noGrp="1"/>
          </p:cNvSpPr>
          <p:nvPr>
            <p:ph idx="1"/>
          </p:nvPr>
        </p:nvSpPr>
        <p:spPr/>
        <p:txBody>
          <a:bodyPr/>
          <a:lstStyle/>
          <a:p>
            <a:pPr marL="0" indent="0">
              <a:buNone/>
            </a:pPr>
            <a:r>
              <a:t>• Innovations in AI and Prompt Engineering</a:t>
            </a:r>
          </a:p>
          <a:p>
            <a:pPr marL="0" indent="0">
              <a:buNone/>
            </a:pPr>
            <a:r>
              <a:t>• Potential for New Research Paradigms</a:t>
            </a:r>
          </a:p>
          <a:p>
            <a:pPr marL="0" indent="0">
              <a:buNone/>
            </a:pPr>
            <a:r>
              <a:t>• Expanding the Role of AI in Academic Institutions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610360"/>
            <a:ext cx="8229600" cy="4525963"/>
          </a:xfrm>
        </p:spPr>
        <p:txBody>
          <a:bodyPr/>
          <a:lstStyle/>
          <a:p>
            <a:pPr marL="0" indent="0">
              <a:buNone/>
            </a:pPr>
            <a:r>
              <a:t>• Summary of Key Points</a:t>
            </a:r>
          </a:p>
          <a:p>
            <a:pPr marL="0" indent="0">
              <a:buNone/>
            </a:pPr>
            <a:r>
              <a:t>• The Growing Importance of Prompt Engineering</a:t>
            </a:r>
          </a:p>
          <a:p>
            <a:pPr marL="0" indent="0">
              <a:buNone/>
            </a:pPr>
            <a:r>
              <a:t>• Call to Action for Researchers to Embrace AI Tools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Invitation for Questions and Discussion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Citations of Key Papers and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How Prompt Engineering Enhances Research</a:t>
            </a:r>
          </a:p>
        </p:txBody>
      </p:sp>
      <p:sp>
        <p:nvSpPr>
          <p:cNvPr id="3" name="Content Placeholder 2"/>
          <p:cNvSpPr>
            <a:spLocks noGrp="1"/>
          </p:cNvSpPr>
          <p:nvPr>
            <p:ph idx="1"/>
          </p:nvPr>
        </p:nvSpPr>
        <p:spPr>
          <a:xfrm>
            <a:off x="457200" y="1600200"/>
            <a:ext cx="8399780" cy="4526280"/>
          </a:xfrm>
        </p:spPr>
        <p:txBody>
          <a:bodyPr/>
          <a:lstStyle/>
          <a:p>
            <a:pPr marL="0" indent="0">
              <a:buNone/>
            </a:pPr>
            <a:r>
              <a:t>• Streamlining Literature Review and Data Collection</a:t>
            </a:r>
          </a:p>
          <a:p>
            <a:pPr marL="0" indent="0">
              <a:buNone/>
            </a:pPr>
            <a:r>
              <a:t>• Automating Data Analysis and Interpretation</a:t>
            </a:r>
          </a:p>
          <a:p>
            <a:pPr marL="0" indent="0">
              <a:buNone/>
            </a:pPr>
            <a:r>
              <a:t>• Supporting Hypothesis Testing and Experimentation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Case Study 1: Literature Review Automation</a:t>
            </a:r>
          </a:p>
        </p:txBody>
      </p:sp>
      <p:sp>
        <p:nvSpPr>
          <p:cNvPr id="3" name="Content Placeholder 2"/>
          <p:cNvSpPr>
            <a:spLocks noGrp="1"/>
          </p:cNvSpPr>
          <p:nvPr>
            <p:ph idx="1"/>
          </p:nvPr>
        </p:nvSpPr>
        <p:spPr/>
        <p:txBody>
          <a:bodyPr/>
          <a:lstStyle/>
          <a:p>
            <a:pPr marL="0" indent="0">
              <a:buNone/>
            </a:pPr>
            <a:r>
              <a:t>• Problem Statement: Time-consuming literature reviews</a:t>
            </a:r>
          </a:p>
          <a:p>
            <a:pPr marL="0" indent="0">
              <a:buNone/>
            </a:pPr>
            <a:r>
              <a:t>• Solution: Using prompt engineering to summarize research papers</a:t>
            </a:r>
          </a:p>
          <a:p>
            <a:pPr marL="0" indent="0">
              <a:buNone/>
            </a:pPr>
            <a:r>
              <a:t>• Example: Automated generation of summaries for a specific research area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4200" y="304165"/>
            <a:ext cx="7794625" cy="4078605"/>
          </a:xfrm>
          <a:prstGeom prst="rect">
            <a:avLst/>
          </a:prstGeom>
        </p:spPr>
        <p:txBody>
          <a:bodyPr>
            <a:noAutofit/>
          </a:bodyPr>
          <a:p>
            <a:pPr algn="just"/>
            <a:r>
              <a:rPr sz="2500"/>
              <a:t>Time-consuming literature reviews are a critical aspect of academic research, serving as the foundation for understanding the current state of knowledge, identifying gaps, and framing new research questions. However, they often become a daunting and time-intensive task for several reasons:</a:t>
            </a:r>
            <a:endParaRPr sz="2500"/>
          </a:p>
          <a:p>
            <a:endParaRPr sz="1600"/>
          </a:p>
          <a:p>
            <a:endParaRPr sz="1600"/>
          </a:p>
          <a:p>
            <a:pPr>
              <a:spcAft>
                <a:spcPct val="60000"/>
              </a:spcAft>
            </a:pPr>
            <a:r>
              <a:rPr sz="2200" b="1"/>
              <a:t>Literature Search and Retrieval</a:t>
            </a:r>
            <a:endParaRPr sz="2200" b="1"/>
          </a:p>
          <a:p>
            <a:pPr>
              <a:spcAft>
                <a:spcPct val="60000"/>
              </a:spcAft>
            </a:pPr>
            <a:r>
              <a:rPr sz="2200"/>
              <a:t>Prompt Design: Create prompts to search for specific topics or keywords across databases. For example, “Retrieve recent articles on [topic] from [database]” or “Find literature on [specific aspect] published in the last [timeframe].”</a:t>
            </a:r>
            <a:endParaRPr sz="2200"/>
          </a:p>
          <a:p>
            <a:pPr>
              <a:spcAft>
                <a:spcPct val="60000"/>
              </a:spcAft>
            </a:pPr>
            <a:r>
              <a:rPr sz="2200"/>
              <a:t>Refinement: Use prompts to refine search results based on relevance, citation count, or publication type. For instance, “Filter articles with more than [X] citations related to [specific subtopic].”</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90880" y="428625"/>
            <a:ext cx="8229600" cy="4525963"/>
          </a:xfrm>
        </p:spPr>
        <p:txBody>
          <a:bodyPr>
            <a:normAutofit fontScale="90000" lnSpcReduction="20000"/>
          </a:bodyPr>
          <a:p>
            <a:pPr marL="0" indent="0">
              <a:buNone/>
            </a:pPr>
            <a:r>
              <a:rPr lang="en-US" b="1"/>
              <a:t>Summarization</a:t>
            </a:r>
            <a:endParaRPr lang="en-US" b="1"/>
          </a:p>
          <a:p>
            <a:pPr marL="0" indent="0">
              <a:buNone/>
            </a:pPr>
            <a:endParaRPr lang="en-US" b="1"/>
          </a:p>
          <a:p>
            <a:pPr marL="0" indent="0">
              <a:buNone/>
            </a:pPr>
            <a:r>
              <a:rPr lang="en-US"/>
              <a:t>Automated Summaries: Design prompts to generate summaries of papers. For example, “Summarize the main findings of the paper titled [paper title]” or “Provide a brief overview of the research methods used in [study].”</a:t>
            </a:r>
            <a:endParaRPr lang="en-US"/>
          </a:p>
          <a:p>
            <a:pPr marL="0" indent="0">
              <a:buNone/>
            </a:pPr>
            <a:endParaRPr lang="en-US"/>
          </a:p>
          <a:p>
            <a:pPr marL="0" indent="0">
              <a:buNone/>
            </a:pPr>
            <a:r>
              <a:rPr lang="en-US"/>
              <a:t>Highlighting Key Points: Use prompts to extract key points or findings. For instance, “List the key contributions of [author’s] paper on [topic].”.</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65760"/>
            <a:ext cx="8229600" cy="5760720"/>
          </a:xfrm>
        </p:spPr>
        <p:txBody>
          <a:bodyPr>
            <a:normAutofit lnSpcReduction="20000"/>
          </a:bodyPr>
          <a:p>
            <a:pPr marL="0" indent="0">
              <a:buNone/>
            </a:pPr>
            <a:r>
              <a:rPr lang="en-US" b="1"/>
              <a:t>Synthesis of Information</a:t>
            </a:r>
            <a:endParaRPr lang="en-US" b="1"/>
          </a:p>
          <a:p>
            <a:pPr marL="0" indent="0">
              <a:buNone/>
            </a:pPr>
            <a:endParaRPr lang="en-US" b="1"/>
          </a:p>
          <a:p>
            <a:pPr marL="0" indent="0">
              <a:buNone/>
            </a:pPr>
            <a:r>
              <a:rPr lang="en-US"/>
              <a:t>Comparative Analysis: Use prompts to compare findings across multiple studies. For example, “Compare the results of [Study A] and [Study B] in terms of [specific variable].”</a:t>
            </a:r>
            <a:endParaRPr lang="en-US"/>
          </a:p>
          <a:p>
            <a:pPr marL="0" indent="0">
              <a:buNone/>
            </a:pPr>
            <a:r>
              <a:rPr lang="en-US"/>
              <a:t>Thematic Analysis: Design prompts to identify common themes or trends. For example, “Identify the main themes in literature related to [topic] published in the last [timeframe].”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461010"/>
            <a:ext cx="8229600" cy="5665470"/>
          </a:xfrm>
        </p:spPr>
        <p:txBody>
          <a:bodyPr>
            <a:normAutofit lnSpcReduction="20000"/>
          </a:bodyPr>
          <a:p>
            <a:pPr marL="0" indent="0">
              <a:buNone/>
            </a:pPr>
            <a:r>
              <a:rPr lang="en-US" b="1"/>
              <a:t>Citation Management</a:t>
            </a:r>
            <a:endParaRPr lang="en-US" b="1"/>
          </a:p>
          <a:p>
            <a:pPr marL="0" indent="0">
              <a:buNone/>
            </a:pPr>
            <a:endParaRPr lang="en-US" b="1"/>
          </a:p>
          <a:p>
            <a:pPr marL="0" indent="0">
              <a:buNone/>
            </a:pPr>
            <a:r>
              <a:rPr lang="en-US"/>
              <a:t>Organizing References: Create prompts to organize and categorize references. For instance, “Categorize the following references by research methodology and findings.”</a:t>
            </a:r>
            <a:endParaRPr lang="en-US"/>
          </a:p>
          <a:p>
            <a:pPr marL="0" indent="0">
              <a:buNone/>
            </a:pPr>
            <a:endParaRPr lang="en-US"/>
          </a:p>
          <a:p>
            <a:pPr marL="0" indent="0">
              <a:buNone/>
            </a:pPr>
            <a:r>
              <a:rPr lang="en-US"/>
              <a:t>Generating Citations: Use prompts to generate formatted citations. For example, “Generate APA citations for the following list of papers.”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11557</Words>
  <Application>WPS Presentation</Application>
  <PresentationFormat>On-screen Show (4:3)</PresentationFormat>
  <Paragraphs>171</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Arial</vt:lpstr>
      <vt:lpstr>Calibri</vt:lpstr>
      <vt:lpstr>Microsoft YaHei</vt:lpstr>
      <vt:lpstr>Arial Unicode MS</vt:lpstr>
      <vt:lpstr>Office Theme</vt:lpstr>
      <vt:lpstr>Prompt Engineering Applications in Academic Research</vt:lpstr>
      <vt:lpstr>Introduction to Prompt Engineering</vt:lpstr>
      <vt:lpstr>Role of AI in Academic Research</vt:lpstr>
      <vt:lpstr>How Prompt Engineering Enhances Research</vt:lpstr>
      <vt:lpstr>Case Study 1: Literature Review Automation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Case Study 2: Data Synthesis in Scientific Research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Case Study 3: Generating Research Proposals</vt:lpstr>
      <vt:lpstr>Advantages of Prompt Engineering in Research</vt:lpstr>
      <vt:lpstr>Challenges and Limitations</vt:lpstr>
      <vt:lpstr>Best Practices for Researchers</vt:lpstr>
      <vt:lpstr>Future Directions</vt:lpstr>
      <vt:lpstr>Conclusion</vt:lpstr>
      <vt:lpstr>Q&amp;A</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saura</cp:lastModifiedBy>
  <cp:revision>6</cp:revision>
  <dcterms:created xsi:type="dcterms:W3CDTF">2013-01-27T09:14:00Z</dcterms:created>
  <dcterms:modified xsi:type="dcterms:W3CDTF">2024-09-02T07:22:49Z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80681B4601AA4232BA68EA93083ED281_12</vt:lpwstr>
  </property>
  <property fmtid="{D5CDD505-2E9C-101B-9397-08002B2CF9AE}" pid="3" name="KSOProductBuildVer">
    <vt:lpwstr>1033-12.2.0.17562</vt:lpwstr>
  </property>
</Properties>
</file>