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p:scale>
          <a:sx n="62" d="100"/>
          <a:sy n="62" d="100"/>
        </p:scale>
        <p:origin x="-564"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19-09-2023</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19-09-2023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19-09-2023</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19-Sep-23</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19-Sep-23</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1036320" y="1539240"/>
            <a:ext cx="10485120" cy="769441"/>
          </a:xfrm>
          <a:prstGeom prst="rect">
            <a:avLst/>
          </a:prstGeom>
          <a:noFill/>
        </p:spPr>
        <p:txBody>
          <a:bodyPr wrap="square" rtlCol="0">
            <a:spAutoFit/>
          </a:bodyPr>
          <a:lstStyle/>
          <a:p>
            <a:pPr algn="ctr"/>
            <a:r>
              <a:rPr lang="en-IN" sz="4400" dirty="0" smtClean="0"/>
              <a:t>Unit II</a:t>
            </a:r>
            <a:endParaRPr lang="en-US" sz="4400" dirty="0"/>
          </a:p>
        </p:txBody>
      </p:sp>
      <p:sp>
        <p:nvSpPr>
          <p:cNvPr id="13" name="TextBox 12"/>
          <p:cNvSpPr txBox="1"/>
          <p:nvPr/>
        </p:nvSpPr>
        <p:spPr>
          <a:xfrm>
            <a:off x="571500" y="2792045"/>
            <a:ext cx="10485120" cy="1046440"/>
          </a:xfrm>
          <a:prstGeom prst="rect">
            <a:avLst/>
          </a:prstGeom>
          <a:noFill/>
        </p:spPr>
        <p:txBody>
          <a:bodyPr wrap="square" rtlCol="0">
            <a:spAutoFit/>
          </a:bodyPr>
          <a:lstStyle/>
          <a:p>
            <a:pPr algn="ctr"/>
            <a:r>
              <a:rPr lang="en-US" sz="4400" b="1" dirty="0" smtClean="0"/>
              <a:t>LITERATURE STUDIES</a:t>
            </a:r>
            <a:r>
              <a:rPr lang="en-US" sz="4400" dirty="0"/>
              <a:t>	</a:t>
            </a:r>
          </a:p>
          <a:p>
            <a:pPr algn="ctr"/>
            <a:endParaRPr lang="en-US" dirty="0"/>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r>
              <a:rPr lang="en-US" altLang="zh-CN" b="1" dirty="0" smtClean="0">
                <a:solidFill>
                  <a:schemeClr val="bg1"/>
                </a:solidFill>
                <a:latin typeface="Tinos"/>
                <a:ea typeface="+mj-ea"/>
                <a:cs typeface="+mj-cs"/>
              </a:rPr>
              <a:t> Course Code : </a:t>
            </a:r>
            <a:r>
              <a:rPr lang="en-US" sz="2000" b="1" dirty="0">
                <a:solidFill>
                  <a:schemeClr val="bg1"/>
                </a:solidFill>
                <a:latin typeface="Times New Roman" pitchFamily="18" charset="0"/>
                <a:cs typeface="Times New Roman" pitchFamily="18" charset="0"/>
              </a:rPr>
              <a:t>BTCS4801</a:t>
            </a:r>
            <a:r>
              <a:rPr lang="en-US" altLang="zh-CN" b="1" dirty="0" smtClean="0">
                <a:solidFill>
                  <a:schemeClr val="bg1"/>
                </a:solidFill>
                <a:latin typeface="Tinos"/>
                <a:ea typeface="+mj-ea"/>
                <a:cs typeface="+mj-cs"/>
              </a:rPr>
              <a:t>		   Course Name: Research Methodology &amp; IPR</a:t>
            </a:r>
            <a:endParaRPr kumimoji="0" lang="zh-CN" altLang="en-US" b="1" i="0" u="none" strike="noStrike" kern="1200" cap="none" spc="0" normalizeH="0" baseline="0" noProof="0" dirty="0" smtClean="0">
              <a:ln>
                <a:noFill/>
              </a:ln>
              <a:solidFill>
                <a:schemeClr val="bg1"/>
              </a:solidFill>
              <a:effectLst/>
              <a:uLnTx/>
              <a:uFillTx/>
              <a:latin typeface="Tinos"/>
              <a:ea typeface="+mj-ea"/>
              <a:cs typeface="+mj-cs"/>
            </a:endParaRPr>
          </a:p>
        </p:txBody>
      </p:sp>
      <p:sp>
        <p:nvSpPr>
          <p:cNvPr id="10"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smtClean="0">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lang="en-IN" altLang="zh-CN" b="1" dirty="0" smtClean="0">
                <a:solidFill>
                  <a:schemeClr val="bg1"/>
                </a:solidFill>
                <a:latin typeface="Tinos"/>
                <a:ea typeface="+mj-ea"/>
                <a:cs typeface="+mj-cs"/>
              </a:rPr>
              <a:t>Balbindar Kaur</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r>
              <a:rPr lang="en-IN" altLang="zh-CN" b="1" dirty="0" smtClean="0">
                <a:solidFill>
                  <a:schemeClr val="bg1"/>
                </a:solidFill>
                <a:latin typeface="Tinos"/>
                <a:ea typeface="+mj-ea"/>
                <a:cs typeface="+mj-cs"/>
              </a:rPr>
              <a:t>                   </a:t>
            </a:r>
            <a:r>
              <a:rPr lang="en-US" altLang="zh-CN" b="1" dirty="0" smtClean="0">
                <a:solidFill>
                  <a:schemeClr val="bg1"/>
                </a:solidFill>
                <a:latin typeface="Tinos"/>
              </a:rPr>
              <a:t>Program Name: </a:t>
            </a:r>
            <a:r>
              <a:rPr lang="en-US" altLang="zh-CN" b="1" dirty="0" err="1" smtClean="0">
                <a:solidFill>
                  <a:schemeClr val="bg1"/>
                </a:solidFill>
                <a:latin typeface="Tinos"/>
              </a:rPr>
              <a:t>B.Tech</a:t>
            </a:r>
            <a:endParaRPr lang="zh-CN" altLang="en-US" b="1" dirty="0" smtClean="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smtClean="0">
              <a:ln>
                <a:noFill/>
              </a:ln>
              <a:solidFill>
                <a:schemeClr val="bg1"/>
              </a:solidFill>
              <a:effectLst/>
              <a:uLnTx/>
              <a:uFillTx/>
              <a:latin typeface="Tinos"/>
              <a:ea typeface="+mj-ea"/>
              <a:cs typeface="+mj-cs"/>
            </a:endParaRPr>
          </a:p>
        </p:txBody>
      </p:sp>
    </p:spTree>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685800"/>
          </a:xfrm>
          <a:solidFill>
            <a:srgbClr val="C00000"/>
          </a:solidFill>
        </p:spPr>
        <p:txBody>
          <a:bodyPr>
            <a:normAutofit/>
          </a:bodyPr>
          <a:lstStyle/>
          <a:p>
            <a:pPr algn="ctr"/>
            <a:r>
              <a:rPr lang="en-US" sz="3600" b="1" dirty="0">
                <a:solidFill>
                  <a:schemeClr val="bg1"/>
                </a:solidFill>
              </a:rPr>
              <a:t>Reasons for committing plagiarism</a:t>
            </a:r>
          </a:p>
        </p:txBody>
      </p:sp>
      <p:sp>
        <p:nvSpPr>
          <p:cNvPr id="3" name="Content Placeholder 2"/>
          <p:cNvSpPr>
            <a:spLocks noGrp="1"/>
          </p:cNvSpPr>
          <p:nvPr>
            <p:ph idx="1"/>
          </p:nvPr>
        </p:nvSpPr>
        <p:spPr>
          <a:xfrm>
            <a:off x="838200" y="1188720"/>
            <a:ext cx="10515600" cy="4988243"/>
          </a:xfrm>
          <a:ln w="28575">
            <a:solidFill>
              <a:srgbClr val="C00000"/>
            </a:solidFill>
          </a:ln>
        </p:spPr>
        <p:txBody>
          <a:bodyPr>
            <a:normAutofit lnSpcReduction="10000"/>
          </a:bodyPr>
          <a:lstStyle/>
          <a:p>
            <a:pPr marL="0" indent="0" algn="just">
              <a:buNone/>
            </a:pPr>
            <a:r>
              <a:rPr lang="en-US" sz="2400" dirty="0"/>
              <a:t>Although traces of plagiarism can be found in various fields of study and even the highest ranks of scholars are not immune to it but it has been found that the most affected people are the research scholars and university students and most commonly reasons cited for plagiarism by scholars and students are</a:t>
            </a:r>
            <a:r>
              <a:rPr lang="en-US" dirty="0"/>
              <a:t>: </a:t>
            </a:r>
            <a:endParaRPr lang="en-US" dirty="0" smtClean="0"/>
          </a:p>
          <a:p>
            <a:pPr marL="457200" indent="-457200" algn="just">
              <a:buAutoNum type="alphaLcParenBoth"/>
            </a:pPr>
            <a:r>
              <a:rPr lang="en-US" sz="2400" dirty="0" smtClean="0"/>
              <a:t>Lack </a:t>
            </a:r>
            <a:r>
              <a:rPr lang="en-US" sz="2400" dirty="0"/>
              <a:t>of detailed awareness about plagiarism among students. </a:t>
            </a:r>
            <a:endParaRPr lang="en-US" sz="2400" dirty="0" smtClean="0"/>
          </a:p>
          <a:p>
            <a:pPr marL="457200" indent="-457200" algn="just">
              <a:buAutoNum type="alphaLcParenBoth"/>
            </a:pPr>
            <a:r>
              <a:rPr lang="en-US" sz="2400" dirty="0" smtClean="0"/>
              <a:t>Many </a:t>
            </a:r>
            <a:r>
              <a:rPr lang="en-US" sz="2400" dirty="0"/>
              <a:t>students consider that information should be freely available and transmitted and hence disregard the concept of plagiarism intentionally. </a:t>
            </a:r>
            <a:endParaRPr lang="en-US" sz="2400" dirty="0" smtClean="0"/>
          </a:p>
          <a:p>
            <a:pPr marL="457200" indent="-457200" algn="just">
              <a:buAutoNum type="alphaLcParenBoth"/>
            </a:pPr>
            <a:r>
              <a:rPr lang="en-US" sz="2400" dirty="0" smtClean="0"/>
              <a:t>Lack </a:t>
            </a:r>
            <a:r>
              <a:rPr lang="en-US" sz="2400" dirty="0"/>
              <a:t>of time can also be a reason for students to resort to easy methods like copying or even outsourcing their assignment to paid online websites. </a:t>
            </a:r>
            <a:endParaRPr lang="en-US" sz="2400" dirty="0" smtClean="0"/>
          </a:p>
          <a:p>
            <a:pPr marL="457200" indent="-457200" algn="just">
              <a:buAutoNum type="alphaLcParenBoth"/>
            </a:pPr>
            <a:r>
              <a:rPr lang="en-US" sz="2400" dirty="0" smtClean="0"/>
              <a:t>If </a:t>
            </a:r>
            <a:r>
              <a:rPr lang="en-US" sz="2400" dirty="0"/>
              <a:t>a student thinks that he incapable of writing a quality paper then he might incline to copy- pasting or paraphrasing. </a:t>
            </a:r>
            <a:endParaRPr lang="en-US" sz="2400" dirty="0" smtClean="0"/>
          </a:p>
          <a:p>
            <a:pPr marL="457200" indent="-457200" algn="just">
              <a:buAutoNum type="alphaLcParenBoth"/>
            </a:pPr>
            <a:r>
              <a:rPr lang="en-US" sz="2400" dirty="0" smtClean="0"/>
              <a:t>Some </a:t>
            </a:r>
            <a:r>
              <a:rPr lang="en-US" sz="2400" dirty="0"/>
              <a:t>students want to publish their articles at any cost and as a result they might steal ideas or copy edited or paraphrase text from articles published in reputed journals, to make their article look promising. </a:t>
            </a:r>
          </a:p>
        </p:txBody>
      </p:sp>
    </p:spTree>
    <p:extLst>
      <p:ext uri="{BB962C8B-B14F-4D97-AF65-F5344CB8AC3E}">
        <p14:creationId xmlns:p14="http://schemas.microsoft.com/office/powerpoint/2010/main" val="300480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60" y="343376"/>
            <a:ext cx="10515600" cy="898208"/>
          </a:xfrm>
          <a:solidFill>
            <a:srgbClr val="C00000"/>
          </a:solidFill>
        </p:spPr>
        <p:txBody>
          <a:bodyPr>
            <a:normAutofit/>
          </a:bodyPr>
          <a:lstStyle/>
          <a:p>
            <a:pPr algn="ctr"/>
            <a:r>
              <a:rPr lang="en-US" sz="3600" b="1" dirty="0">
                <a:solidFill>
                  <a:schemeClr val="bg1"/>
                </a:solidFill>
              </a:rPr>
              <a:t>Disadvantages of Plagiarism </a:t>
            </a:r>
            <a:r>
              <a:rPr lang="en-US" sz="3600" b="1" dirty="0" smtClean="0">
                <a:solidFill>
                  <a:schemeClr val="bg1"/>
                </a:solidFill>
              </a:rPr>
              <a:t>Software</a:t>
            </a:r>
            <a:endParaRPr lang="en-US" sz="3600" b="1" dirty="0">
              <a:solidFill>
                <a:schemeClr val="bg1"/>
              </a:solidFill>
            </a:endParaRPr>
          </a:p>
        </p:txBody>
      </p:sp>
      <p:sp>
        <p:nvSpPr>
          <p:cNvPr id="3" name="Content Placeholder 2"/>
          <p:cNvSpPr>
            <a:spLocks noGrp="1"/>
          </p:cNvSpPr>
          <p:nvPr>
            <p:ph idx="1"/>
          </p:nvPr>
        </p:nvSpPr>
        <p:spPr>
          <a:xfrm>
            <a:off x="1051560" y="1490345"/>
            <a:ext cx="10515600" cy="4351338"/>
          </a:xfrm>
          <a:ln>
            <a:solidFill>
              <a:srgbClr val="C00000"/>
            </a:solidFill>
          </a:ln>
        </p:spPr>
        <p:txBody>
          <a:bodyPr/>
          <a:lstStyle/>
          <a:p>
            <a:pPr marL="514350" indent="-514350">
              <a:buAutoNum type="arabicPeriod"/>
            </a:pPr>
            <a:r>
              <a:rPr lang="en-US" dirty="0" smtClean="0"/>
              <a:t>It </a:t>
            </a:r>
            <a:r>
              <a:rPr lang="en-US" dirty="0"/>
              <a:t>does not come free in most of the cases </a:t>
            </a:r>
            <a:endParaRPr lang="en-US" dirty="0" smtClean="0"/>
          </a:p>
          <a:p>
            <a:pPr marL="514350" indent="-514350">
              <a:buAutoNum type="arabicPeriod"/>
            </a:pPr>
            <a:r>
              <a:rPr lang="en-US" dirty="0" smtClean="0"/>
              <a:t>Student </a:t>
            </a:r>
            <a:r>
              <a:rPr lang="en-US" dirty="0"/>
              <a:t>data and student work are being made available to third </a:t>
            </a:r>
            <a:r>
              <a:rPr lang="en-US" dirty="0" smtClean="0"/>
              <a:t>parties</a:t>
            </a:r>
          </a:p>
          <a:p>
            <a:pPr marL="514350" indent="-514350">
              <a:buAutoNum type="arabicPeriod"/>
            </a:pPr>
            <a:r>
              <a:rPr lang="en-US" dirty="0" smtClean="0"/>
              <a:t>Students </a:t>
            </a:r>
            <a:r>
              <a:rPr lang="en-US" dirty="0"/>
              <a:t>actually have to sit down to a test to fulfill the requirements </a:t>
            </a:r>
            <a:endParaRPr lang="en-US" dirty="0" smtClean="0"/>
          </a:p>
          <a:p>
            <a:pPr marL="514350" indent="-514350">
              <a:buAutoNum type="arabicPeriod"/>
            </a:pPr>
            <a:r>
              <a:rPr lang="en-US" dirty="0" smtClean="0"/>
              <a:t>Formatting </a:t>
            </a:r>
            <a:r>
              <a:rPr lang="en-US" dirty="0"/>
              <a:t>is lost in the checking </a:t>
            </a:r>
            <a:r>
              <a:rPr lang="en-US" dirty="0" smtClean="0"/>
              <a:t>procedure.</a:t>
            </a:r>
          </a:p>
          <a:p>
            <a:pPr marL="514350" indent="-514350">
              <a:buAutoNum type="arabicPeriod"/>
            </a:pPr>
            <a:r>
              <a:rPr lang="en-US" dirty="0" smtClean="0"/>
              <a:t> Sometimes </a:t>
            </a:r>
            <a:r>
              <a:rPr lang="en-US" dirty="0"/>
              <a:t>unsystematic and labor-intensive, involves manual entry of strings. </a:t>
            </a:r>
          </a:p>
        </p:txBody>
      </p:sp>
    </p:spTree>
    <p:extLst>
      <p:ext uri="{BB962C8B-B14F-4D97-AF65-F5344CB8AC3E}">
        <p14:creationId xmlns:p14="http://schemas.microsoft.com/office/powerpoint/2010/main" val="233231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
            <a:ext cx="10515600" cy="838200"/>
          </a:xfrm>
          <a:solidFill>
            <a:srgbClr val="C00000"/>
          </a:solidFill>
        </p:spPr>
        <p:txBody>
          <a:bodyPr>
            <a:normAutofit/>
          </a:bodyPr>
          <a:lstStyle/>
          <a:p>
            <a:pPr algn="ctr"/>
            <a:r>
              <a:rPr lang="en-US" sz="3600" b="1" dirty="0">
                <a:solidFill>
                  <a:schemeClr val="bg1"/>
                </a:solidFill>
              </a:rPr>
              <a:t>Plagiarism Detection Tools</a:t>
            </a:r>
          </a:p>
        </p:txBody>
      </p:sp>
      <p:sp>
        <p:nvSpPr>
          <p:cNvPr id="3" name="Content Placeholder 2"/>
          <p:cNvSpPr>
            <a:spLocks noGrp="1"/>
          </p:cNvSpPr>
          <p:nvPr>
            <p:ph idx="1"/>
          </p:nvPr>
        </p:nvSpPr>
        <p:spPr>
          <a:xfrm>
            <a:off x="838200" y="1444624"/>
            <a:ext cx="4312920" cy="5017135"/>
          </a:xfrm>
        </p:spPr>
        <p:txBody>
          <a:bodyPr>
            <a:normAutofit fontScale="92500" lnSpcReduction="10000"/>
          </a:bodyPr>
          <a:lstStyle/>
          <a:p>
            <a:r>
              <a:rPr lang="en-US" dirty="0" err="1" smtClean="0"/>
              <a:t>Turnitin</a:t>
            </a:r>
            <a:endParaRPr lang="en-US" dirty="0" smtClean="0"/>
          </a:p>
          <a:p>
            <a:r>
              <a:rPr lang="en-US" dirty="0" err="1" smtClean="0"/>
              <a:t>Urkund</a:t>
            </a:r>
            <a:endParaRPr lang="en-US" dirty="0" smtClean="0"/>
          </a:p>
          <a:p>
            <a:r>
              <a:rPr lang="en-US" dirty="0" err="1" smtClean="0"/>
              <a:t>Copycatch</a:t>
            </a:r>
            <a:endParaRPr lang="en-US" dirty="0" smtClean="0"/>
          </a:p>
          <a:p>
            <a:r>
              <a:rPr lang="en-US" dirty="0" err="1" smtClean="0"/>
              <a:t>Wcopyfind</a:t>
            </a:r>
            <a:endParaRPr lang="en-US" dirty="0" smtClean="0"/>
          </a:p>
          <a:p>
            <a:r>
              <a:rPr lang="en-US" dirty="0"/>
              <a:t>Eve2 (Essay Verification Engine</a:t>
            </a:r>
            <a:r>
              <a:rPr lang="en-US" dirty="0" smtClean="0"/>
              <a:t>)</a:t>
            </a:r>
          </a:p>
          <a:p>
            <a:r>
              <a:rPr lang="en-US" dirty="0"/>
              <a:t>GPSP - </a:t>
            </a:r>
            <a:r>
              <a:rPr lang="en-US" dirty="0" err="1"/>
              <a:t>Glatt</a:t>
            </a:r>
            <a:r>
              <a:rPr lang="en-US" dirty="0"/>
              <a:t> Plagiarism Screening </a:t>
            </a:r>
            <a:r>
              <a:rPr lang="en-US" dirty="0" smtClean="0"/>
              <a:t>Program</a:t>
            </a:r>
          </a:p>
          <a:p>
            <a:r>
              <a:rPr lang="en-US" dirty="0" smtClean="0"/>
              <a:t>MOSS </a:t>
            </a:r>
            <a:r>
              <a:rPr lang="en-US" dirty="0"/>
              <a:t>- a Measure of Software </a:t>
            </a:r>
            <a:r>
              <a:rPr lang="en-US" dirty="0" smtClean="0"/>
              <a:t>Similarity</a:t>
            </a:r>
          </a:p>
          <a:p>
            <a:r>
              <a:rPr lang="en-US" dirty="0" err="1" smtClean="0"/>
              <a:t>Jplag</a:t>
            </a:r>
            <a:endParaRPr lang="en-US" dirty="0" smtClean="0"/>
          </a:p>
          <a:p>
            <a:r>
              <a:rPr lang="en-US" dirty="0" smtClean="0"/>
              <a:t>Plagiarism-Finder</a:t>
            </a:r>
          </a:p>
          <a:p>
            <a:endParaRPr lang="en-US" dirty="0"/>
          </a:p>
        </p:txBody>
      </p:sp>
      <p:sp>
        <p:nvSpPr>
          <p:cNvPr id="4" name="TextBox 3"/>
          <p:cNvSpPr txBox="1"/>
          <p:nvPr/>
        </p:nvSpPr>
        <p:spPr>
          <a:xfrm>
            <a:off x="5943600" y="1874520"/>
            <a:ext cx="2718565" cy="3970318"/>
          </a:xfrm>
          <a:prstGeom prst="rect">
            <a:avLst/>
          </a:prstGeom>
          <a:noFill/>
        </p:spPr>
        <p:txBody>
          <a:bodyPr wrap="none" rtlCol="0">
            <a:spAutoFit/>
          </a:bodyPr>
          <a:lstStyle/>
          <a:p>
            <a:pPr marL="285750" indent="-285750">
              <a:buFont typeface="Arial" pitchFamily="34" charset="0"/>
              <a:buChar char="•"/>
            </a:pPr>
            <a:r>
              <a:rPr lang="en-US" dirty="0" err="1" smtClean="0"/>
              <a:t>Ithenticate</a:t>
            </a:r>
            <a:endParaRPr lang="en-US" dirty="0" smtClean="0"/>
          </a:p>
          <a:p>
            <a:pPr marL="285750" indent="-285750">
              <a:buFont typeface="Arial" pitchFamily="34" charset="0"/>
              <a:buChar char="•"/>
            </a:pPr>
            <a:r>
              <a:rPr lang="en-US" dirty="0" err="1" smtClean="0"/>
              <a:t>PlagiarismDetect</a:t>
            </a:r>
            <a:endParaRPr lang="en-US" dirty="0" smtClean="0"/>
          </a:p>
          <a:p>
            <a:pPr marL="285750" indent="-285750">
              <a:buFont typeface="Arial" pitchFamily="34" charset="0"/>
              <a:buChar char="•"/>
            </a:pPr>
            <a:r>
              <a:rPr lang="en-US" dirty="0" err="1"/>
              <a:t>Ephorus</a:t>
            </a:r>
            <a:r>
              <a:rPr lang="en-US" dirty="0" smtClean="0"/>
              <a:t>:</a:t>
            </a:r>
          </a:p>
          <a:p>
            <a:pPr marL="285750" indent="-285750">
              <a:buFont typeface="Arial" pitchFamily="34" charset="0"/>
              <a:buChar char="•"/>
            </a:pPr>
            <a:r>
              <a:rPr lang="en-US" dirty="0" err="1" smtClean="0"/>
              <a:t>PlagAware</a:t>
            </a:r>
            <a:endParaRPr lang="en-US" dirty="0" smtClean="0"/>
          </a:p>
          <a:p>
            <a:pPr marL="285750" indent="-285750">
              <a:buFont typeface="Arial" pitchFamily="34" charset="0"/>
              <a:buChar char="•"/>
            </a:pPr>
            <a:r>
              <a:rPr lang="en-US" dirty="0" err="1" smtClean="0"/>
              <a:t>PlagScan</a:t>
            </a:r>
            <a:endParaRPr lang="en-US" dirty="0" smtClean="0"/>
          </a:p>
          <a:p>
            <a:pPr marL="285750" indent="-285750">
              <a:buFont typeface="Arial" pitchFamily="34" charset="0"/>
              <a:buChar char="•"/>
            </a:pPr>
            <a:r>
              <a:rPr lang="en-US" dirty="0" smtClean="0"/>
              <a:t>CheckForPlagiarism.net</a:t>
            </a:r>
          </a:p>
          <a:p>
            <a:pPr marL="285750" indent="-285750">
              <a:buFont typeface="Arial" pitchFamily="34" charset="0"/>
              <a:buChar char="•"/>
            </a:pPr>
            <a:r>
              <a:rPr lang="en-US" dirty="0" err="1" smtClean="0"/>
              <a:t>iThenticate</a:t>
            </a:r>
            <a:endParaRPr lang="en-US" dirty="0" smtClean="0"/>
          </a:p>
          <a:p>
            <a:pPr marL="285750" indent="-285750">
              <a:buFont typeface="Arial" pitchFamily="34" charset="0"/>
              <a:buChar char="•"/>
            </a:pPr>
            <a:r>
              <a:rPr lang="en-US" dirty="0" smtClean="0"/>
              <a:t>PlagiarismDetection.org</a:t>
            </a:r>
          </a:p>
          <a:p>
            <a:pPr marL="285750" indent="-285750">
              <a:buFont typeface="Arial" pitchFamily="34" charset="0"/>
              <a:buChar char="•"/>
            </a:pPr>
            <a:r>
              <a:rPr lang="en-US" dirty="0" err="1" smtClean="0"/>
              <a:t>Gplag</a:t>
            </a:r>
            <a:endParaRPr lang="en-US" dirty="0" smtClean="0"/>
          </a:p>
          <a:p>
            <a:pPr marL="285750" indent="-285750">
              <a:buFont typeface="Arial" pitchFamily="34" charset="0"/>
              <a:buChar char="•"/>
            </a:pPr>
            <a:r>
              <a:rPr lang="en-US" dirty="0" smtClean="0"/>
              <a:t>Marble</a:t>
            </a:r>
          </a:p>
          <a:p>
            <a:pPr marL="285750" indent="-285750">
              <a:buFont typeface="Arial" pitchFamily="34" charset="0"/>
              <a:buChar char="•"/>
            </a:pPr>
            <a:r>
              <a:rPr lang="en-US" dirty="0" err="1" smtClean="0"/>
              <a:t>Plaggie</a:t>
            </a:r>
            <a:endParaRPr lang="en-US" dirty="0" smtClean="0"/>
          </a:p>
          <a:p>
            <a:pPr marL="285750" indent="-285750">
              <a:buFont typeface="Arial" pitchFamily="34" charset="0"/>
              <a:buChar char="•"/>
            </a:pPr>
            <a:r>
              <a:rPr lang="en-US" smtClean="0"/>
              <a:t>SIM</a:t>
            </a:r>
          </a:p>
          <a:p>
            <a:pPr marL="285750" indent="-285750">
              <a:buFont typeface="Arial" pitchFamily="34" charset="0"/>
              <a:buChar char="•"/>
            </a:pPr>
            <a:endParaRPr lang="en-US"/>
          </a:p>
          <a:p>
            <a:pPr marL="285750" indent="-285750">
              <a:buFont typeface="Arial" pitchFamily="34" charset="0"/>
              <a:buChar char="•"/>
            </a:pPr>
            <a:endParaRPr lang="en-US" dirty="0"/>
          </a:p>
        </p:txBody>
      </p:sp>
    </p:spTree>
    <p:extLst>
      <p:ext uri="{BB962C8B-B14F-4D97-AF65-F5344CB8AC3E}">
        <p14:creationId xmlns:p14="http://schemas.microsoft.com/office/powerpoint/2010/main" val="209599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991235"/>
          </a:xfrm>
          <a:solidFill>
            <a:srgbClr val="C00000"/>
          </a:solidFill>
        </p:spPr>
        <p:txBody>
          <a:bodyPr/>
          <a:lstStyle/>
          <a:p>
            <a:pPr algn="ctr"/>
            <a:r>
              <a:rPr lang="en-US" b="1" dirty="0" smtClean="0">
                <a:solidFill>
                  <a:schemeClr val="bg1"/>
                </a:solidFill>
              </a:rPr>
              <a:t>Research Ethics</a:t>
            </a:r>
            <a:endParaRPr lang="en-US" b="1" dirty="0">
              <a:solidFill>
                <a:schemeClr val="bg1"/>
              </a:solidFill>
            </a:endParaRPr>
          </a:p>
        </p:txBody>
      </p:sp>
      <p:sp>
        <p:nvSpPr>
          <p:cNvPr id="3" name="Content Placeholder 2"/>
          <p:cNvSpPr>
            <a:spLocks noGrp="1"/>
          </p:cNvSpPr>
          <p:nvPr>
            <p:ph idx="1"/>
          </p:nvPr>
        </p:nvSpPr>
        <p:spPr>
          <a:xfrm>
            <a:off x="838200" y="1261744"/>
            <a:ext cx="10515600" cy="5047615"/>
          </a:xfrm>
          <a:ln>
            <a:solidFill>
              <a:srgbClr val="C00000"/>
            </a:solidFill>
          </a:ln>
        </p:spPr>
        <p:txBody>
          <a:bodyPr/>
          <a:lstStyle/>
          <a:p>
            <a:pPr marL="0" indent="0">
              <a:buNone/>
            </a:pPr>
            <a:r>
              <a:rPr lang="en-US" b="1" u="sng" dirty="0">
                <a:solidFill>
                  <a:srgbClr val="C00000"/>
                </a:solidFill>
              </a:rPr>
              <a:t>Objectives</a:t>
            </a:r>
            <a:r>
              <a:rPr lang="en-US" u="sng" dirty="0">
                <a:solidFill>
                  <a:srgbClr val="C00000"/>
                </a:solidFill>
              </a:rPr>
              <a:t> </a:t>
            </a:r>
            <a:r>
              <a:rPr lang="en-US" b="1" u="sng" dirty="0">
                <a:solidFill>
                  <a:srgbClr val="C00000"/>
                </a:solidFill>
              </a:rPr>
              <a:t>in research </a:t>
            </a:r>
            <a:r>
              <a:rPr lang="en-US" b="1" u="sng" dirty="0" smtClean="0">
                <a:solidFill>
                  <a:srgbClr val="C00000"/>
                </a:solidFill>
              </a:rPr>
              <a:t>ethics</a:t>
            </a:r>
          </a:p>
          <a:p>
            <a:pPr marL="514350" indent="-514350" algn="just">
              <a:buAutoNum type="arabicPeriod"/>
            </a:pPr>
            <a:r>
              <a:rPr lang="en-US" dirty="0" smtClean="0"/>
              <a:t>The objective </a:t>
            </a:r>
            <a:r>
              <a:rPr lang="en-US" dirty="0"/>
              <a:t>is to ensure that research is conducted in a way that serves interests of individuals, groups and/or society as a whole</a:t>
            </a:r>
            <a:r>
              <a:rPr lang="en-US" dirty="0" smtClean="0"/>
              <a:t>.</a:t>
            </a:r>
          </a:p>
          <a:p>
            <a:pPr marL="514350" indent="-514350" algn="just">
              <a:buAutoNum type="arabicPeriod"/>
            </a:pPr>
            <a:r>
              <a:rPr lang="en-US" dirty="0" smtClean="0"/>
              <a:t> </a:t>
            </a:r>
            <a:r>
              <a:rPr lang="en-US" dirty="0"/>
              <a:t>T</a:t>
            </a:r>
            <a:r>
              <a:rPr lang="en-US" dirty="0" smtClean="0"/>
              <a:t>o </a:t>
            </a:r>
            <a:r>
              <a:rPr lang="en-US" dirty="0"/>
              <a:t>examine specific research activities and projects for their ethical soundness, looking at issues such as the management of risk, protection of confidentiality and the process of informed </a:t>
            </a:r>
            <a:r>
              <a:rPr lang="en-US" dirty="0" smtClean="0"/>
              <a:t>consent.</a:t>
            </a:r>
          </a:p>
          <a:p>
            <a:pPr marL="0" indent="0" algn="just">
              <a:buNone/>
            </a:pPr>
            <a:r>
              <a:rPr lang="en-US" b="1" u="sng" dirty="0">
                <a:solidFill>
                  <a:srgbClr val="C00000"/>
                </a:solidFill>
              </a:rPr>
              <a:t>Introduction: </a:t>
            </a:r>
            <a:r>
              <a:rPr lang="en-US" dirty="0"/>
              <a:t>Research ethics involves the application of fundamental ethical principles to a variety of topics involving scientific research</a:t>
            </a:r>
          </a:p>
        </p:txBody>
      </p:sp>
    </p:spTree>
    <p:extLst>
      <p:ext uri="{BB962C8B-B14F-4D97-AF65-F5344CB8AC3E}">
        <p14:creationId xmlns:p14="http://schemas.microsoft.com/office/powerpoint/2010/main" val="359305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a:solidFill>
            <a:srgbClr val="C00000"/>
          </a:solidFill>
        </p:spPr>
        <p:txBody>
          <a:bodyPr>
            <a:normAutofit/>
          </a:bodyPr>
          <a:lstStyle/>
          <a:p>
            <a:pPr algn="ctr"/>
            <a:r>
              <a:rPr lang="en-US" sz="2800" b="1" dirty="0">
                <a:solidFill>
                  <a:schemeClr val="bg1"/>
                </a:solidFill>
              </a:rPr>
              <a:t>CODES AND POLICIES FOR RESEARCH ETHICS</a:t>
            </a:r>
          </a:p>
        </p:txBody>
      </p:sp>
      <p:sp>
        <p:nvSpPr>
          <p:cNvPr id="3" name="Content Placeholder 2"/>
          <p:cNvSpPr>
            <a:spLocks noGrp="1"/>
          </p:cNvSpPr>
          <p:nvPr>
            <p:ph idx="1"/>
          </p:nvPr>
        </p:nvSpPr>
        <p:spPr>
          <a:xfrm>
            <a:off x="838200" y="1094104"/>
            <a:ext cx="10515600" cy="5367655"/>
          </a:xfrm>
        </p:spPr>
        <p:txBody>
          <a:bodyPr>
            <a:normAutofit fontScale="92500" lnSpcReduction="20000"/>
          </a:bodyPr>
          <a:lstStyle/>
          <a:p>
            <a:pPr marL="514350" indent="-514350" algn="just">
              <a:buAutoNum type="arabicPeriod"/>
            </a:pPr>
            <a:r>
              <a:rPr lang="en-US" dirty="0" smtClean="0">
                <a:solidFill>
                  <a:srgbClr val="C00000"/>
                </a:solidFill>
              </a:rPr>
              <a:t>Honesty</a:t>
            </a:r>
            <a:r>
              <a:rPr lang="en-US" dirty="0"/>
              <a:t>: Strive for honesty in all scientific communications. Honestly report data, results, methods and procedures, and publication status. Do not fabricate, falsify, or misrepresent data. Do not deceive colleagues, granting agencies, or the public. </a:t>
            </a:r>
            <a:endParaRPr lang="en-US" dirty="0" smtClean="0"/>
          </a:p>
          <a:p>
            <a:pPr marL="514350" indent="-514350" algn="just">
              <a:buAutoNum type="arabicPeriod"/>
            </a:pPr>
            <a:r>
              <a:rPr lang="en-US" dirty="0" smtClean="0">
                <a:solidFill>
                  <a:srgbClr val="C00000"/>
                </a:solidFill>
              </a:rPr>
              <a:t>Objectivity</a:t>
            </a:r>
            <a:r>
              <a:rPr lang="en-US" dirty="0">
                <a:solidFill>
                  <a:srgbClr val="C00000"/>
                </a:solidFill>
              </a:rPr>
              <a:t>: </a:t>
            </a:r>
            <a:r>
              <a:rPr lang="en-US" dirty="0"/>
              <a:t>Strive to avoid bias in experimental design, data analysis, data interpretation, peer review, personnel decisions, grant writing, expert testimony, and other aspects of research where objectivity is expected or required. Avoid or minimize bias or self-deception. Disclose personal or financial interests that may affect research. </a:t>
            </a:r>
            <a:endParaRPr lang="en-US" dirty="0" smtClean="0"/>
          </a:p>
          <a:p>
            <a:pPr marL="514350" indent="-514350" algn="just">
              <a:buAutoNum type="arabicPeriod"/>
            </a:pPr>
            <a:r>
              <a:rPr lang="en-US" dirty="0" smtClean="0">
                <a:solidFill>
                  <a:srgbClr val="C00000"/>
                </a:solidFill>
              </a:rPr>
              <a:t>Integrity</a:t>
            </a:r>
            <a:r>
              <a:rPr lang="en-US" dirty="0">
                <a:solidFill>
                  <a:srgbClr val="C00000"/>
                </a:solidFill>
              </a:rPr>
              <a:t>: </a:t>
            </a:r>
            <a:r>
              <a:rPr lang="en-US" dirty="0"/>
              <a:t>Keep your promises and </a:t>
            </a:r>
            <a:r>
              <a:rPr lang="en-US" dirty="0" smtClean="0"/>
              <a:t>agreements, act </a:t>
            </a:r>
            <a:r>
              <a:rPr lang="en-US" dirty="0"/>
              <a:t>with </a:t>
            </a:r>
            <a:r>
              <a:rPr lang="en-US" dirty="0" smtClean="0"/>
              <a:t>sincerity, strive </a:t>
            </a:r>
            <a:r>
              <a:rPr lang="en-US" dirty="0"/>
              <a:t>for consistency of thought and action. </a:t>
            </a:r>
            <a:endParaRPr lang="en-US" dirty="0" smtClean="0"/>
          </a:p>
          <a:p>
            <a:pPr marL="514350" indent="-514350" algn="just">
              <a:buAutoNum type="arabicPeriod"/>
            </a:pPr>
            <a:r>
              <a:rPr lang="en-US" dirty="0" smtClean="0">
                <a:solidFill>
                  <a:srgbClr val="C00000"/>
                </a:solidFill>
              </a:rPr>
              <a:t>Carefulness</a:t>
            </a:r>
            <a:r>
              <a:rPr lang="en-US" dirty="0">
                <a:solidFill>
                  <a:srgbClr val="C00000"/>
                </a:solidFill>
              </a:rPr>
              <a:t>: </a:t>
            </a:r>
            <a:r>
              <a:rPr lang="en-US" dirty="0"/>
              <a:t>Avoid careless errors and negligence; carefully and critically examine your own work and the work of your peers. Keep good records of research activities, such as data collection, research design, and correspondence with agencies or journals. </a:t>
            </a:r>
            <a:endParaRPr lang="en-US" dirty="0" smtClean="0"/>
          </a:p>
          <a:p>
            <a:pPr marL="514350" indent="-514350" algn="just">
              <a:buAutoNum type="arabicPeriod"/>
            </a:pPr>
            <a:r>
              <a:rPr lang="en-US" dirty="0" smtClean="0">
                <a:solidFill>
                  <a:srgbClr val="C00000"/>
                </a:solidFill>
              </a:rPr>
              <a:t>Openness</a:t>
            </a:r>
            <a:r>
              <a:rPr lang="en-US" dirty="0">
                <a:solidFill>
                  <a:srgbClr val="C00000"/>
                </a:solidFill>
              </a:rPr>
              <a:t>: </a:t>
            </a:r>
            <a:r>
              <a:rPr lang="en-US" dirty="0"/>
              <a:t>Share data, results, ideas, tools, resources. Be open to criticism and new ideas</a:t>
            </a:r>
          </a:p>
        </p:txBody>
      </p:sp>
    </p:spTree>
    <p:extLst>
      <p:ext uri="{BB962C8B-B14F-4D97-AF65-F5344CB8AC3E}">
        <p14:creationId xmlns:p14="http://schemas.microsoft.com/office/powerpoint/2010/main" val="301814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065"/>
            <a:ext cx="10515600" cy="5078096"/>
          </a:xfrm>
          <a:ln>
            <a:solidFill>
              <a:srgbClr val="C00000"/>
            </a:solidFill>
          </a:ln>
        </p:spPr>
        <p:txBody>
          <a:bodyPr>
            <a:normAutofit fontScale="92500" lnSpcReduction="10000"/>
          </a:bodyPr>
          <a:lstStyle/>
          <a:p>
            <a:pPr marL="0" indent="0">
              <a:buNone/>
            </a:pPr>
            <a:r>
              <a:rPr lang="en-US" dirty="0" smtClean="0">
                <a:solidFill>
                  <a:srgbClr val="C00000"/>
                </a:solidFill>
              </a:rPr>
              <a:t>6. Respect </a:t>
            </a:r>
            <a:r>
              <a:rPr lang="en-US" dirty="0">
                <a:solidFill>
                  <a:srgbClr val="C00000"/>
                </a:solidFill>
              </a:rPr>
              <a:t>for Intellectual Property: </a:t>
            </a:r>
            <a:r>
              <a:rPr lang="en-US" dirty="0"/>
              <a:t>Honor patents, copyrights, and other forms of intellectual property. Do not use unpublished data, methods, or results without permission. Give credit where credit is due. Give proper acknowledgement or credit for all contributions to research. Never plagiarize. </a:t>
            </a:r>
            <a:endParaRPr lang="en-US" dirty="0" smtClean="0"/>
          </a:p>
          <a:p>
            <a:pPr marL="0" indent="0">
              <a:buNone/>
            </a:pPr>
            <a:r>
              <a:rPr lang="en-US" dirty="0" smtClean="0">
                <a:solidFill>
                  <a:srgbClr val="C00000"/>
                </a:solidFill>
              </a:rPr>
              <a:t>7</a:t>
            </a:r>
            <a:r>
              <a:rPr lang="en-US" dirty="0">
                <a:solidFill>
                  <a:srgbClr val="C00000"/>
                </a:solidFill>
              </a:rPr>
              <a:t>. Confidentiality</a:t>
            </a:r>
            <a:r>
              <a:rPr lang="en-US" dirty="0"/>
              <a:t>: Protect confidential communications, such as papers or grants submitted for publication, personnel records, trade or military secrets, and patient records. </a:t>
            </a:r>
            <a:endParaRPr lang="en-US" dirty="0" smtClean="0"/>
          </a:p>
          <a:p>
            <a:pPr marL="0" indent="0">
              <a:buNone/>
            </a:pPr>
            <a:r>
              <a:rPr lang="en-US" dirty="0" smtClean="0">
                <a:solidFill>
                  <a:srgbClr val="C00000"/>
                </a:solidFill>
              </a:rPr>
              <a:t>8</a:t>
            </a:r>
            <a:r>
              <a:rPr lang="en-US" dirty="0">
                <a:solidFill>
                  <a:srgbClr val="C00000"/>
                </a:solidFill>
              </a:rPr>
              <a:t>. Responsible Publication: </a:t>
            </a:r>
            <a:r>
              <a:rPr lang="en-US" dirty="0"/>
              <a:t>Publish in order to advance research and scholarship, not to advance just your own career. Avoid wasteful and duplicative publication</a:t>
            </a:r>
            <a:r>
              <a:rPr lang="en-US" dirty="0" smtClean="0"/>
              <a:t>.</a:t>
            </a:r>
          </a:p>
          <a:p>
            <a:pPr marL="0" indent="0">
              <a:buNone/>
            </a:pPr>
            <a:r>
              <a:rPr lang="en-US" dirty="0" smtClean="0">
                <a:solidFill>
                  <a:srgbClr val="C00000"/>
                </a:solidFill>
              </a:rPr>
              <a:t> </a:t>
            </a:r>
            <a:r>
              <a:rPr lang="en-US" dirty="0">
                <a:solidFill>
                  <a:srgbClr val="C00000"/>
                </a:solidFill>
              </a:rPr>
              <a:t>9. Responsible Mentoring: </a:t>
            </a:r>
            <a:r>
              <a:rPr lang="en-US" dirty="0"/>
              <a:t>Help to educate, mentor, and advise students. Promote their welfare and allow them to make their own </a:t>
            </a:r>
            <a:r>
              <a:rPr lang="en-US" dirty="0" smtClean="0"/>
              <a:t>decisions</a:t>
            </a:r>
          </a:p>
          <a:p>
            <a:pPr marL="0" indent="0">
              <a:buNone/>
            </a:pPr>
            <a:r>
              <a:rPr lang="en-US" dirty="0">
                <a:solidFill>
                  <a:srgbClr val="C00000"/>
                </a:solidFill>
              </a:rPr>
              <a:t>10. Respect for colleagues: </a:t>
            </a:r>
            <a:r>
              <a:rPr lang="en-US" dirty="0"/>
              <a:t>Respect your colleagues and treat them fairly</a:t>
            </a:r>
          </a:p>
        </p:txBody>
      </p:sp>
    </p:spTree>
    <p:extLst>
      <p:ext uri="{BB962C8B-B14F-4D97-AF65-F5344CB8AC3E}">
        <p14:creationId xmlns:p14="http://schemas.microsoft.com/office/powerpoint/2010/main" val="8666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025"/>
            <a:ext cx="10515600" cy="4351338"/>
          </a:xfrm>
        </p:spPr>
        <p:txBody>
          <a:bodyPr>
            <a:normAutofit/>
          </a:bodyPr>
          <a:lstStyle/>
          <a:p>
            <a:r>
              <a:rPr lang="en-US" sz="4400" dirty="0" smtClean="0">
                <a:solidFill>
                  <a:srgbClr val="FF0000"/>
                </a:solidFill>
              </a:rPr>
              <a:t>Self Study Topic:</a:t>
            </a:r>
          </a:p>
          <a:p>
            <a:pPr marL="514350" indent="-514350">
              <a:buAutoNum type="arabicPeriod"/>
            </a:pPr>
            <a:r>
              <a:rPr lang="en-US" sz="4400" dirty="0" smtClean="0">
                <a:solidFill>
                  <a:srgbClr val="FF0000"/>
                </a:solidFill>
              </a:rPr>
              <a:t>Explain </a:t>
            </a:r>
            <a:r>
              <a:rPr lang="en-US" sz="4400" dirty="0">
                <a:solidFill>
                  <a:srgbClr val="FF0000"/>
                </a:solidFill>
              </a:rPr>
              <a:t>the following: a. Scopus Indexed Journals b. Science Citation Index </a:t>
            </a:r>
            <a:r>
              <a:rPr lang="en-US" sz="4400" dirty="0" smtClean="0">
                <a:solidFill>
                  <a:srgbClr val="FF0000"/>
                </a:solidFill>
              </a:rPr>
              <a:t>c</a:t>
            </a:r>
            <a:r>
              <a:rPr lang="en-US" sz="4400" dirty="0">
                <a:solidFill>
                  <a:srgbClr val="FF0000"/>
                </a:solidFill>
              </a:rPr>
              <a:t>. Journal </a:t>
            </a:r>
            <a:r>
              <a:rPr lang="en-US" sz="4400" dirty="0" err="1">
                <a:solidFill>
                  <a:srgbClr val="FF0000"/>
                </a:solidFill>
              </a:rPr>
              <a:t>Imapct</a:t>
            </a:r>
            <a:r>
              <a:rPr lang="en-US" sz="4400" dirty="0">
                <a:solidFill>
                  <a:srgbClr val="FF0000"/>
                </a:solidFill>
              </a:rPr>
              <a:t> Factor d. h-index e. </a:t>
            </a:r>
            <a:r>
              <a:rPr lang="en-US" sz="4400" dirty="0" smtClean="0">
                <a:solidFill>
                  <a:srgbClr val="FF0000"/>
                </a:solidFill>
              </a:rPr>
              <a:t>SJR</a:t>
            </a:r>
          </a:p>
          <a:p>
            <a:pPr marL="514350" indent="-514350">
              <a:buAutoNum type="arabicPeriod"/>
            </a:pPr>
            <a:r>
              <a:rPr lang="en-US" sz="4400" dirty="0">
                <a:solidFill>
                  <a:srgbClr val="FF0000"/>
                </a:solidFill>
              </a:rPr>
              <a:t>significance of Novelty Search in research.</a:t>
            </a:r>
          </a:p>
        </p:txBody>
      </p:sp>
    </p:spTree>
    <p:extLst>
      <p:ext uri="{BB962C8B-B14F-4D97-AF65-F5344CB8AC3E}">
        <p14:creationId xmlns:p14="http://schemas.microsoft.com/office/powerpoint/2010/main" val="239383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868680"/>
          </a:xfrm>
          <a:solidFill>
            <a:srgbClr val="C00000"/>
          </a:solidFill>
        </p:spPr>
        <p:txBody>
          <a:bodyPr>
            <a:normAutofit fontScale="90000"/>
          </a:bodyPr>
          <a:lstStyle/>
          <a:p>
            <a:pPr algn="ctr"/>
            <a:r>
              <a:rPr lang="en-US" b="1" dirty="0" smtClean="0">
                <a:solidFill>
                  <a:schemeClr val="bg1"/>
                </a:solidFill>
              </a:rPr>
              <a:t/>
            </a:r>
            <a:br>
              <a:rPr lang="en-US" b="1" dirty="0" smtClean="0">
                <a:solidFill>
                  <a:schemeClr val="bg1"/>
                </a:solidFill>
              </a:rPr>
            </a:br>
            <a:r>
              <a:rPr lang="en-US" b="1" dirty="0" smtClean="0">
                <a:solidFill>
                  <a:schemeClr val="bg1"/>
                </a:solidFill>
              </a:rPr>
              <a:t>Effective </a:t>
            </a:r>
            <a:r>
              <a:rPr lang="en-US" b="1" dirty="0">
                <a:solidFill>
                  <a:schemeClr val="bg1"/>
                </a:solidFill>
              </a:rPr>
              <a:t>literature studies approaches 	</a:t>
            </a:r>
            <a:br>
              <a:rPr lang="en-US" b="1" dirty="0">
                <a:solidFill>
                  <a:schemeClr val="bg1"/>
                </a:solidFill>
              </a:rPr>
            </a:br>
            <a:endParaRPr lang="en-US" b="1" dirty="0">
              <a:solidFill>
                <a:schemeClr val="bg1"/>
              </a:solidFill>
            </a:endParaRPr>
          </a:p>
        </p:txBody>
      </p:sp>
      <p:sp>
        <p:nvSpPr>
          <p:cNvPr id="3" name="Content Placeholder 2"/>
          <p:cNvSpPr>
            <a:spLocks noGrp="1"/>
          </p:cNvSpPr>
          <p:nvPr>
            <p:ph idx="1"/>
          </p:nvPr>
        </p:nvSpPr>
        <p:spPr>
          <a:xfrm>
            <a:off x="838200" y="1158241"/>
            <a:ext cx="10668000" cy="2758439"/>
          </a:xfrm>
          <a:ln>
            <a:solidFill>
              <a:srgbClr val="C00000"/>
            </a:solidFill>
          </a:ln>
        </p:spPr>
        <p:txBody>
          <a:bodyPr>
            <a:normAutofit fontScale="92500" lnSpcReduction="10000"/>
          </a:bodyPr>
          <a:lstStyle/>
          <a:p>
            <a:pPr marL="0" indent="0" algn="just">
              <a:buNone/>
            </a:pPr>
            <a:r>
              <a:rPr lang="en-US" sz="2400" dirty="0" smtClean="0"/>
              <a:t>1. Find </a:t>
            </a:r>
            <a:r>
              <a:rPr lang="en-US" sz="2400" dirty="0"/>
              <a:t>literature associated with the </a:t>
            </a:r>
            <a:r>
              <a:rPr lang="en-US" sz="2400" dirty="0" smtClean="0"/>
              <a:t>topic.</a:t>
            </a:r>
          </a:p>
          <a:p>
            <a:pPr marL="0" indent="0" algn="just">
              <a:buNone/>
            </a:pPr>
            <a:r>
              <a:rPr lang="en-US" sz="2400" dirty="0" smtClean="0"/>
              <a:t>2. Search </a:t>
            </a:r>
            <a:r>
              <a:rPr lang="en-US" sz="2400" dirty="0"/>
              <a:t>and analyze the literature</a:t>
            </a:r>
            <a:r>
              <a:rPr lang="en-US" sz="2400" dirty="0" smtClean="0"/>
              <a:t>.</a:t>
            </a:r>
          </a:p>
          <a:p>
            <a:pPr marL="0" indent="0" algn="just">
              <a:buNone/>
            </a:pPr>
            <a:r>
              <a:rPr lang="en-US" sz="2400" dirty="0" smtClean="0"/>
              <a:t>3</a:t>
            </a:r>
            <a:r>
              <a:rPr lang="en-US" sz="2400" dirty="0"/>
              <a:t>. Evaluate the paper before reading</a:t>
            </a:r>
            <a:r>
              <a:rPr lang="en-US" sz="2400" dirty="0" smtClean="0"/>
              <a:t>.</a:t>
            </a:r>
          </a:p>
          <a:p>
            <a:pPr marL="0" indent="0" algn="just">
              <a:buNone/>
            </a:pPr>
            <a:r>
              <a:rPr lang="en-US" sz="2400" dirty="0" smtClean="0"/>
              <a:t>4</a:t>
            </a:r>
            <a:r>
              <a:rPr lang="en-US" sz="2400" dirty="0"/>
              <a:t>. Cite literature properly</a:t>
            </a:r>
            <a:r>
              <a:rPr lang="en-US" sz="2400" dirty="0" smtClean="0"/>
              <a:t>.</a:t>
            </a:r>
          </a:p>
          <a:p>
            <a:pPr marL="0" indent="0" algn="just">
              <a:buNone/>
            </a:pPr>
            <a:r>
              <a:rPr lang="en-US" sz="2400" dirty="0" smtClean="0"/>
              <a:t>5</a:t>
            </a:r>
            <a:r>
              <a:rPr lang="en-US" sz="2400" dirty="0"/>
              <a:t>. Make a summary table of reviewed papers</a:t>
            </a:r>
            <a:r>
              <a:rPr lang="en-US" sz="2400" dirty="0" smtClean="0"/>
              <a:t>.</a:t>
            </a:r>
          </a:p>
          <a:p>
            <a:pPr marL="0" indent="0" algn="just">
              <a:buNone/>
            </a:pPr>
            <a:r>
              <a:rPr lang="en-US" sz="2400" dirty="0" smtClean="0"/>
              <a:t>6</a:t>
            </a:r>
            <a:r>
              <a:rPr lang="en-US" sz="2400" dirty="0"/>
              <a:t>. Avoid </a:t>
            </a:r>
            <a:r>
              <a:rPr lang="en-US" sz="2400" dirty="0" smtClean="0"/>
              <a:t>plagiarism.</a:t>
            </a:r>
          </a:p>
          <a:p>
            <a:pPr marL="0" indent="0" algn="just">
              <a:buNone/>
            </a:pPr>
            <a:r>
              <a:rPr lang="en-US" sz="2400" dirty="0" smtClean="0"/>
              <a:t>7. Write a journal article based on literature review.</a:t>
            </a:r>
          </a:p>
        </p:txBody>
      </p:sp>
      <p:sp>
        <p:nvSpPr>
          <p:cNvPr id="4" name="TextBox 3"/>
          <p:cNvSpPr txBox="1"/>
          <p:nvPr/>
        </p:nvSpPr>
        <p:spPr>
          <a:xfrm>
            <a:off x="838200" y="4145280"/>
            <a:ext cx="10668000" cy="2308324"/>
          </a:xfrm>
          <a:prstGeom prst="rect">
            <a:avLst/>
          </a:prstGeom>
          <a:noFill/>
          <a:ln>
            <a:solidFill>
              <a:srgbClr val="C00000"/>
            </a:solidFill>
          </a:ln>
        </p:spPr>
        <p:txBody>
          <a:bodyPr wrap="square" rtlCol="0">
            <a:spAutoFit/>
          </a:bodyPr>
          <a:lstStyle/>
          <a:p>
            <a:pPr fontAlgn="base"/>
            <a:r>
              <a:rPr lang="en-US" dirty="0" smtClean="0"/>
              <a:t>1. </a:t>
            </a:r>
            <a:r>
              <a:rPr lang="en-US" sz="2400" dirty="0" smtClean="0"/>
              <a:t>Develop </a:t>
            </a:r>
            <a:r>
              <a:rPr lang="en-US" sz="2400" dirty="0"/>
              <a:t>a research question in a specific subject area</a:t>
            </a:r>
          </a:p>
          <a:p>
            <a:pPr fontAlgn="base"/>
            <a:r>
              <a:rPr lang="en-US" sz="2400" dirty="0" smtClean="0"/>
              <a:t>2. Make </a:t>
            </a:r>
            <a:r>
              <a:rPr lang="en-US" sz="2400" dirty="0"/>
              <a:t>a list of relevant databases and texts you will search</a:t>
            </a:r>
          </a:p>
          <a:p>
            <a:pPr fontAlgn="base"/>
            <a:r>
              <a:rPr lang="en-US" sz="2400" dirty="0" smtClean="0"/>
              <a:t>3. Make </a:t>
            </a:r>
            <a:r>
              <a:rPr lang="en-US" sz="2400" dirty="0"/>
              <a:t>a list of relevant keywords and phrases</a:t>
            </a:r>
          </a:p>
          <a:p>
            <a:pPr fontAlgn="base"/>
            <a:r>
              <a:rPr lang="en-US" sz="2400" dirty="0" smtClean="0"/>
              <a:t>4. Start </a:t>
            </a:r>
            <a:r>
              <a:rPr lang="en-US" sz="2400" dirty="0"/>
              <a:t>searching and make notes from each database to keep track of your search</a:t>
            </a:r>
          </a:p>
          <a:p>
            <a:pPr fontAlgn="base"/>
            <a:r>
              <a:rPr lang="en-US" sz="2400" dirty="0" smtClean="0"/>
              <a:t>5. Review </a:t>
            </a:r>
            <a:r>
              <a:rPr lang="en-US" sz="2400" dirty="0"/>
              <a:t>the literature and compile all the results into a report</a:t>
            </a:r>
          </a:p>
          <a:p>
            <a:pPr fontAlgn="base"/>
            <a:r>
              <a:rPr lang="en-US" sz="2400" dirty="0" smtClean="0"/>
              <a:t>6. Revise </a:t>
            </a:r>
            <a:r>
              <a:rPr lang="en-US" sz="2400" dirty="0"/>
              <a:t>your original research question if </a:t>
            </a:r>
            <a:r>
              <a:rPr lang="en-US" sz="2400" dirty="0" smtClean="0"/>
              <a:t>necessary</a:t>
            </a:r>
            <a:endParaRPr lang="en-US" sz="2400" dirty="0"/>
          </a:p>
        </p:txBody>
      </p:sp>
    </p:spTree>
    <p:extLst>
      <p:ext uri="{BB962C8B-B14F-4D97-AF65-F5344CB8AC3E}">
        <p14:creationId xmlns:p14="http://schemas.microsoft.com/office/powerpoint/2010/main" val="221173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250"/>
            <a:ext cx="10515600" cy="960755"/>
          </a:xfrm>
          <a:solidFill>
            <a:srgbClr val="C00000"/>
          </a:solidFill>
        </p:spPr>
        <p:txBody>
          <a:bodyPr>
            <a:normAutofit/>
          </a:bodyPr>
          <a:lstStyle/>
          <a:p>
            <a:r>
              <a:rPr lang="en-US" sz="3600" b="1" dirty="0">
                <a:solidFill>
                  <a:schemeClr val="bg1"/>
                </a:solidFill>
              </a:rPr>
              <a:t>How can you make your literature search more effective</a:t>
            </a:r>
            <a:r>
              <a:rPr lang="en-US" sz="3600" b="1" dirty="0" smtClean="0">
                <a:solidFill>
                  <a:schemeClr val="bg1"/>
                </a:solidFill>
              </a:rPr>
              <a:t>?</a:t>
            </a:r>
            <a:endParaRPr lang="en-US" sz="3600" dirty="0">
              <a:solidFill>
                <a:schemeClr val="bg1"/>
              </a:solidFill>
            </a:endParaRPr>
          </a:p>
        </p:txBody>
      </p:sp>
      <p:sp>
        <p:nvSpPr>
          <p:cNvPr id="3" name="Content Placeholder 2"/>
          <p:cNvSpPr>
            <a:spLocks noGrp="1"/>
          </p:cNvSpPr>
          <p:nvPr>
            <p:ph idx="1"/>
          </p:nvPr>
        </p:nvSpPr>
        <p:spPr>
          <a:xfrm>
            <a:off x="838200" y="1413510"/>
            <a:ext cx="10515600" cy="4926330"/>
          </a:xfrm>
          <a:ln>
            <a:solidFill>
              <a:srgbClr val="C00000"/>
            </a:solidFill>
          </a:ln>
        </p:spPr>
        <p:txBody>
          <a:bodyPr>
            <a:normAutofit lnSpcReduction="10000"/>
          </a:bodyPr>
          <a:lstStyle/>
          <a:p>
            <a:r>
              <a:rPr lang="en-US" dirty="0"/>
              <a:t>A literature search can be a daunting, tiring and time-consuming task</a:t>
            </a:r>
            <a:r>
              <a:rPr lang="en-US" dirty="0" smtClean="0"/>
              <a:t>.</a:t>
            </a:r>
          </a:p>
          <a:p>
            <a:r>
              <a:rPr lang="en-US" dirty="0" smtClean="0"/>
              <a:t> </a:t>
            </a:r>
            <a:r>
              <a:rPr lang="en-US" dirty="0"/>
              <a:t>Since this activity forms the foundation for future research, it is essential for it to be absolutely comprehensive and accurate</a:t>
            </a:r>
            <a:r>
              <a:rPr lang="en-US" dirty="0" smtClean="0"/>
              <a:t>.</a:t>
            </a:r>
          </a:p>
          <a:p>
            <a:pPr marL="0" indent="0" fontAlgn="base">
              <a:buNone/>
            </a:pPr>
            <a:r>
              <a:rPr lang="en-US" b="1" dirty="0"/>
              <a:t>1. Develop a Well-Defined </a:t>
            </a:r>
            <a:r>
              <a:rPr lang="en-US" b="1" dirty="0" smtClean="0"/>
              <a:t>Question- </a:t>
            </a:r>
            <a:r>
              <a:rPr lang="en-US" dirty="0"/>
              <a:t>Focused</a:t>
            </a:r>
          </a:p>
          <a:p>
            <a:pPr fontAlgn="base"/>
            <a:r>
              <a:rPr lang="en-US" dirty="0"/>
              <a:t>Not too broad and not too narrow in scope</a:t>
            </a:r>
          </a:p>
          <a:p>
            <a:pPr fontAlgn="base"/>
            <a:r>
              <a:rPr lang="en-US" dirty="0"/>
              <a:t>Complex enough to allow for research and </a:t>
            </a:r>
            <a:r>
              <a:rPr lang="en-US" dirty="0" smtClean="0"/>
              <a:t>analysis</a:t>
            </a:r>
          </a:p>
          <a:p>
            <a:pPr marL="0" indent="0" fontAlgn="base">
              <a:buNone/>
            </a:pPr>
            <a:r>
              <a:rPr lang="en-US" b="1" dirty="0"/>
              <a:t>2. Choose the Right </a:t>
            </a:r>
            <a:r>
              <a:rPr lang="en-US" b="1" dirty="0" smtClean="0"/>
              <a:t>Keywords</a:t>
            </a:r>
          </a:p>
          <a:p>
            <a:pPr marL="0" indent="0" fontAlgn="base">
              <a:buNone/>
            </a:pPr>
            <a:r>
              <a:rPr lang="en-US" b="1" dirty="0"/>
              <a:t>3. Do Not Ignore Non-obvious </a:t>
            </a:r>
            <a:r>
              <a:rPr lang="en-US" b="1" dirty="0" smtClean="0"/>
              <a:t>Sources-</a:t>
            </a:r>
            <a:r>
              <a:rPr lang="en-US" dirty="0"/>
              <a:t>conference proceedings, ongoing research at university labs (mentioned on university websites), online discussion forums, databases of high-quality pre-print material, and postdoctoral theses. </a:t>
            </a:r>
            <a:endParaRPr lang="en-US" b="1" dirty="0"/>
          </a:p>
          <a:p>
            <a:pPr marL="0" indent="0" fontAlgn="base">
              <a:buNone/>
            </a:pPr>
            <a:endParaRPr lang="en-US" b="1" dirty="0"/>
          </a:p>
          <a:p>
            <a:pPr fontAlgn="base"/>
            <a:endParaRPr lang="en-US" dirty="0"/>
          </a:p>
          <a:p>
            <a:pPr marL="0" indent="0">
              <a:buNone/>
            </a:pPr>
            <a:endParaRPr lang="en-US" b="1" dirty="0"/>
          </a:p>
          <a:p>
            <a:endParaRPr lang="en-US" dirty="0"/>
          </a:p>
        </p:txBody>
      </p:sp>
    </p:spTree>
    <p:extLst>
      <p:ext uri="{BB962C8B-B14F-4D97-AF65-F5344CB8AC3E}">
        <p14:creationId xmlns:p14="http://schemas.microsoft.com/office/powerpoint/2010/main" val="390104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064"/>
            <a:ext cx="10515600" cy="5230495"/>
          </a:xfrm>
          <a:ln>
            <a:solidFill>
              <a:srgbClr val="C00000"/>
            </a:solidFill>
          </a:ln>
        </p:spPr>
        <p:txBody>
          <a:bodyPr/>
          <a:lstStyle/>
          <a:p>
            <a:pPr marL="0" indent="0" fontAlgn="base">
              <a:buNone/>
            </a:pPr>
            <a:r>
              <a:rPr lang="en-US" b="1" dirty="0"/>
              <a:t>4. Evaluate Literature for Quality</a:t>
            </a:r>
          </a:p>
          <a:p>
            <a:pPr fontAlgn="base"/>
            <a:r>
              <a:rPr lang="en-US" dirty="0"/>
              <a:t>You’ve got all the literature in place, but how do you know if it’s reliable? Since you’re going to be building your research on this information you need to have some quality control and make sure that sources are credible. Evaluate the credibility of the source by asking these questions:</a:t>
            </a:r>
          </a:p>
          <a:p>
            <a:pPr fontAlgn="base"/>
            <a:r>
              <a:rPr lang="en-US" dirty="0"/>
              <a:t>Where was the research published?</a:t>
            </a:r>
          </a:p>
          <a:p>
            <a:pPr fontAlgn="base"/>
            <a:r>
              <a:rPr lang="en-US" dirty="0"/>
              <a:t>When was it published?</a:t>
            </a:r>
          </a:p>
          <a:p>
            <a:pPr fontAlgn="base"/>
            <a:r>
              <a:rPr lang="en-US" dirty="0"/>
              <a:t>Has it been peer-reviewed?</a:t>
            </a:r>
          </a:p>
          <a:p>
            <a:pPr fontAlgn="base"/>
            <a:r>
              <a:rPr lang="en-US" dirty="0"/>
              <a:t>Does the author have good credentials?</a:t>
            </a:r>
          </a:p>
          <a:p>
            <a:pPr fontAlgn="base"/>
            <a:r>
              <a:rPr lang="en-US" dirty="0"/>
              <a:t>Is the article free from bias?</a:t>
            </a:r>
          </a:p>
          <a:p>
            <a:endParaRPr lang="en-US" dirty="0"/>
          </a:p>
        </p:txBody>
      </p:sp>
    </p:spTree>
    <p:extLst>
      <p:ext uri="{BB962C8B-B14F-4D97-AF65-F5344CB8AC3E}">
        <p14:creationId xmlns:p14="http://schemas.microsoft.com/office/powerpoint/2010/main" val="317456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025"/>
            <a:ext cx="10515600" cy="4351338"/>
          </a:xfrm>
          <a:ln w="28575">
            <a:solidFill>
              <a:srgbClr val="C00000"/>
            </a:solidFill>
          </a:ln>
        </p:spPr>
        <p:txBody>
          <a:bodyPr/>
          <a:lstStyle/>
          <a:p>
            <a:pPr marL="0" indent="0">
              <a:buNone/>
            </a:pPr>
            <a:r>
              <a:rPr lang="en-US" b="1" dirty="0"/>
              <a:t>5. Redefine Your </a:t>
            </a:r>
            <a:r>
              <a:rPr lang="en-US" b="1" dirty="0" smtClean="0"/>
              <a:t>Question</a:t>
            </a:r>
          </a:p>
          <a:p>
            <a:r>
              <a:rPr lang="en-US" dirty="0" smtClean="0"/>
              <a:t>Is </a:t>
            </a:r>
            <a:r>
              <a:rPr lang="en-US" dirty="0"/>
              <a:t>it still relevant and valid? </a:t>
            </a:r>
            <a:endParaRPr lang="en-US" dirty="0" smtClean="0"/>
          </a:p>
          <a:p>
            <a:r>
              <a:rPr lang="en-US" dirty="0" smtClean="0"/>
              <a:t>Does </a:t>
            </a:r>
            <a:r>
              <a:rPr lang="en-US" dirty="0"/>
              <a:t>it have to be revised</a:t>
            </a:r>
            <a:r>
              <a:rPr lang="en-US" dirty="0" smtClean="0"/>
              <a:t>?</a:t>
            </a:r>
          </a:p>
          <a:p>
            <a:r>
              <a:rPr lang="en-US" dirty="0"/>
              <a:t>While doing the literature search, make notes from the “Suggestions for Future Work” in the papers you find relevant and interesting. </a:t>
            </a:r>
            <a:endParaRPr lang="en-US" dirty="0" smtClean="0"/>
          </a:p>
          <a:p>
            <a:r>
              <a:rPr lang="en-US" dirty="0"/>
              <a:t>W</a:t>
            </a:r>
            <a:r>
              <a:rPr lang="en-US" dirty="0" smtClean="0"/>
              <a:t>ill </a:t>
            </a:r>
            <a:r>
              <a:rPr lang="en-US" dirty="0"/>
              <a:t>help </a:t>
            </a:r>
            <a:r>
              <a:rPr lang="en-US" dirty="0" smtClean="0"/>
              <a:t>to formulate the research </a:t>
            </a:r>
            <a:r>
              <a:rPr lang="en-US" dirty="0"/>
              <a:t>question better and make the focus of </a:t>
            </a:r>
            <a:r>
              <a:rPr lang="en-US" dirty="0" smtClean="0"/>
              <a:t>the </a:t>
            </a:r>
            <a:r>
              <a:rPr lang="en-US" dirty="0"/>
              <a:t>research clearer.</a:t>
            </a:r>
            <a:endParaRPr lang="en-US" b="1" dirty="0"/>
          </a:p>
          <a:p>
            <a:endParaRPr lang="en-US" dirty="0"/>
          </a:p>
        </p:txBody>
      </p:sp>
    </p:spTree>
    <p:extLst>
      <p:ext uri="{BB962C8B-B14F-4D97-AF65-F5344CB8AC3E}">
        <p14:creationId xmlns:p14="http://schemas.microsoft.com/office/powerpoint/2010/main" val="39991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a:solidFill>
            <a:srgbClr val="C00000"/>
          </a:solidFill>
        </p:spPr>
        <p:txBody>
          <a:bodyPr>
            <a:noAutofit/>
          </a:bodyPr>
          <a:lstStyle/>
          <a:p>
            <a:pPr algn="ctr"/>
            <a:r>
              <a:rPr lang="en-US" b="1" dirty="0" smtClean="0">
                <a:solidFill>
                  <a:schemeClr val="bg1"/>
                </a:solidFill>
              </a:rPr>
              <a:t>PLAGIARISM</a:t>
            </a:r>
            <a:endParaRPr lang="en-US" b="1" dirty="0">
              <a:solidFill>
                <a:schemeClr val="bg1"/>
              </a:solidFill>
            </a:endParaRPr>
          </a:p>
        </p:txBody>
      </p:sp>
      <p:sp>
        <p:nvSpPr>
          <p:cNvPr id="3" name="Content Placeholder 2"/>
          <p:cNvSpPr>
            <a:spLocks noGrp="1"/>
          </p:cNvSpPr>
          <p:nvPr>
            <p:ph idx="1"/>
          </p:nvPr>
        </p:nvSpPr>
        <p:spPr>
          <a:xfrm>
            <a:off x="838200" y="1188720"/>
            <a:ext cx="10515600" cy="4988243"/>
          </a:xfrm>
          <a:ln w="28575">
            <a:solidFill>
              <a:srgbClr val="C00000"/>
            </a:solidFill>
          </a:ln>
        </p:spPr>
        <p:txBody>
          <a:bodyPr>
            <a:normAutofit/>
          </a:bodyPr>
          <a:lstStyle/>
          <a:p>
            <a:pPr algn="just"/>
            <a:r>
              <a:rPr lang="en-US" sz="2400" dirty="0"/>
              <a:t>Plagiarism is defined by </a:t>
            </a:r>
            <a:r>
              <a:rPr lang="en-US" sz="2400" dirty="0" smtClean="0"/>
              <a:t>as </a:t>
            </a:r>
            <a:r>
              <a:rPr lang="en-US" sz="2400" dirty="0"/>
              <a:t>―to use the words or ideas of other persons as if they were your own words or </a:t>
            </a:r>
            <a:r>
              <a:rPr lang="en-US" sz="2400" dirty="0" smtClean="0"/>
              <a:t>ideas. </a:t>
            </a:r>
          </a:p>
          <a:p>
            <a:pPr algn="just"/>
            <a:r>
              <a:rPr lang="en-US" sz="2400" dirty="0" smtClean="0"/>
              <a:t>In </a:t>
            </a:r>
            <a:r>
              <a:rPr lang="en-US" sz="2400" dirty="0"/>
              <a:t>other words plagiarism can be understood as copying whole or a portion of work belonging to other person, without acknowledging his original </a:t>
            </a:r>
            <a:r>
              <a:rPr lang="en-US" sz="2400" dirty="0" smtClean="0"/>
              <a:t>contribution.</a:t>
            </a:r>
          </a:p>
          <a:p>
            <a:pPr algn="just"/>
            <a:r>
              <a:rPr lang="en-US" sz="2400" dirty="0"/>
              <a:t>It shows a non serious and disrespectful attitude of a student towards his course, professor and the institution. If a paper is plagiarized then the basic purpose behind framing a research paper is defeated and the standard of a paper is deteriorated</a:t>
            </a:r>
            <a:r>
              <a:rPr lang="en-US" sz="2400" dirty="0" smtClean="0"/>
              <a:t>.</a:t>
            </a:r>
          </a:p>
          <a:p>
            <a:pPr algn="just"/>
            <a:r>
              <a:rPr lang="en-US" sz="2400" dirty="0" smtClean="0"/>
              <a:t>It </a:t>
            </a:r>
            <a:r>
              <a:rPr lang="en-US" sz="2400" dirty="0"/>
              <a:t>doesn't matter whether the source is a published author, another student, a Web site without clear authorship, a Web site that sells academic papers, or any other person: Taking credit for anyone else's work is stealing, and it is unacceptable in all academic situations, whether you do it intentionally or by accident.‟</a:t>
            </a:r>
          </a:p>
        </p:txBody>
      </p:sp>
    </p:spTree>
    <p:extLst>
      <p:ext uri="{BB962C8B-B14F-4D97-AF65-F5344CB8AC3E}">
        <p14:creationId xmlns:p14="http://schemas.microsoft.com/office/powerpoint/2010/main" val="390538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6904"/>
            <a:ext cx="10515600" cy="5626735"/>
          </a:xfrm>
          <a:ln w="28575">
            <a:solidFill>
              <a:srgbClr val="C00000"/>
            </a:solidFill>
          </a:ln>
        </p:spPr>
        <p:txBody>
          <a:bodyPr>
            <a:normAutofit/>
          </a:bodyPr>
          <a:lstStyle/>
          <a:p>
            <a:pPr marL="0" indent="0">
              <a:buNone/>
            </a:pPr>
            <a:r>
              <a:rPr lang="en-US" b="1" u="sng" dirty="0">
                <a:solidFill>
                  <a:srgbClr val="C00000"/>
                </a:solidFill>
              </a:rPr>
              <a:t>Types of </a:t>
            </a:r>
            <a:r>
              <a:rPr lang="en-US" b="1" u="sng" dirty="0" smtClean="0">
                <a:solidFill>
                  <a:srgbClr val="C00000"/>
                </a:solidFill>
              </a:rPr>
              <a:t>Plagiarism</a:t>
            </a:r>
          </a:p>
          <a:p>
            <a:pPr marL="514350" indent="-514350" algn="just">
              <a:buFont typeface="+mj-lt"/>
              <a:buAutoNum type="arabicPeriod"/>
            </a:pPr>
            <a:r>
              <a:rPr lang="en-US" sz="2400" u="sng" dirty="0">
                <a:solidFill>
                  <a:srgbClr val="C00000"/>
                </a:solidFill>
              </a:rPr>
              <a:t>Verbatim Plagiarism- </a:t>
            </a:r>
            <a:r>
              <a:rPr lang="en-US" sz="2400" dirty="0"/>
              <a:t>This is the most visible and severe type of plagiarism, wherein a person copies text word by word, in an unaltered fashion from the original source and without giving a proper clear citation or credit to the original author. </a:t>
            </a:r>
            <a:endParaRPr lang="en-US" sz="2400" dirty="0" smtClean="0"/>
          </a:p>
          <a:p>
            <a:pPr marL="514350" indent="-514350" algn="just">
              <a:buFont typeface="+mj-lt"/>
              <a:buAutoNum type="arabicPeriod"/>
            </a:pPr>
            <a:r>
              <a:rPr lang="en-US" sz="2400" u="sng" dirty="0" smtClean="0">
                <a:solidFill>
                  <a:srgbClr val="C00000"/>
                </a:solidFill>
              </a:rPr>
              <a:t>Mosaic </a:t>
            </a:r>
            <a:r>
              <a:rPr lang="en-US" sz="2400" u="sng" dirty="0">
                <a:solidFill>
                  <a:srgbClr val="C00000"/>
                </a:solidFill>
              </a:rPr>
              <a:t>plagiarism or patch writing- </a:t>
            </a:r>
            <a:r>
              <a:rPr lang="en-US" sz="2400" dirty="0"/>
              <a:t>If there is a blur between original author and your idea or in other words copying small ideas or few words from the original source and interlinking them with your idea, without properly acknowledging, which gives a indication that the whole text is original, may amount to mosaic </a:t>
            </a:r>
            <a:r>
              <a:rPr lang="en-US" sz="2400" dirty="0" smtClean="0"/>
              <a:t>plagiarism</a:t>
            </a:r>
            <a:r>
              <a:rPr lang="en-US" dirty="0">
                <a:solidFill>
                  <a:srgbClr val="C00000"/>
                </a:solidFill>
              </a:rPr>
              <a:t>.</a:t>
            </a:r>
            <a:endParaRPr lang="en-US" dirty="0" smtClean="0">
              <a:solidFill>
                <a:srgbClr val="C00000"/>
              </a:solidFill>
            </a:endParaRPr>
          </a:p>
          <a:p>
            <a:pPr marL="514350" indent="-514350" algn="just">
              <a:buFont typeface="+mj-lt"/>
              <a:buAutoNum type="arabicPeriod"/>
            </a:pPr>
            <a:r>
              <a:rPr lang="en-US" sz="2400" u="sng" dirty="0">
                <a:solidFill>
                  <a:srgbClr val="C00000"/>
                </a:solidFill>
              </a:rPr>
              <a:t>Unintentional Plagiarism: </a:t>
            </a:r>
            <a:r>
              <a:rPr lang="en-US" sz="2400" dirty="0"/>
              <a:t>When a researcher is following the authentic methods and sources, but omits to cite a source or when he paraphrase or quote poorly without citation, then also he would be guilty of plagiarism, although he did not had any intention to deceive or </a:t>
            </a:r>
            <a:r>
              <a:rPr lang="en-US" sz="2400" dirty="0" smtClean="0"/>
              <a:t>cheat.</a:t>
            </a:r>
            <a:endParaRPr lang="en-US" sz="2400" b="1" u="sng" dirty="0">
              <a:solidFill>
                <a:srgbClr val="C00000"/>
              </a:solidFill>
            </a:endParaRPr>
          </a:p>
        </p:txBody>
      </p:sp>
    </p:spTree>
    <p:extLst>
      <p:ext uri="{BB962C8B-B14F-4D97-AF65-F5344CB8AC3E}">
        <p14:creationId xmlns:p14="http://schemas.microsoft.com/office/powerpoint/2010/main" val="29346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624"/>
            <a:ext cx="10515600" cy="5611495"/>
          </a:xfrm>
          <a:ln w="28575">
            <a:solidFill>
              <a:srgbClr val="C00000"/>
            </a:solidFill>
          </a:ln>
        </p:spPr>
        <p:txBody>
          <a:bodyPr>
            <a:normAutofit/>
          </a:bodyPr>
          <a:lstStyle/>
          <a:p>
            <a:pPr marL="0" indent="0" algn="just">
              <a:buNone/>
            </a:pPr>
            <a:r>
              <a:rPr lang="en-US" sz="2400" dirty="0" smtClean="0">
                <a:solidFill>
                  <a:srgbClr val="C00000"/>
                </a:solidFill>
              </a:rPr>
              <a:t>4. </a:t>
            </a:r>
            <a:r>
              <a:rPr lang="en-US" sz="2400" u="sng" dirty="0" smtClean="0">
                <a:solidFill>
                  <a:srgbClr val="C00000"/>
                </a:solidFill>
              </a:rPr>
              <a:t>Structure </a:t>
            </a:r>
            <a:r>
              <a:rPr lang="en-US" sz="2400" u="sng" dirty="0">
                <a:solidFill>
                  <a:srgbClr val="C00000"/>
                </a:solidFill>
              </a:rPr>
              <a:t>Plagiarism</a:t>
            </a:r>
            <a:r>
              <a:rPr lang="en-US" sz="2400" dirty="0"/>
              <a:t>: In order to avoid verbatim plagiarism, many a time a researcher might paraphrase the original text and use the basic idea without citing the original author, then his act would be considered as structure </a:t>
            </a:r>
            <a:r>
              <a:rPr lang="en-US" sz="2400" dirty="0" smtClean="0"/>
              <a:t>plagiarism.</a:t>
            </a:r>
          </a:p>
          <a:p>
            <a:pPr marL="0" indent="0" algn="just">
              <a:buNone/>
            </a:pPr>
            <a:r>
              <a:rPr lang="en-US" sz="2400" dirty="0">
                <a:solidFill>
                  <a:srgbClr val="C00000"/>
                </a:solidFill>
              </a:rPr>
              <a:t>5. </a:t>
            </a:r>
            <a:r>
              <a:rPr lang="en-US" sz="2400" u="sng" dirty="0">
                <a:solidFill>
                  <a:srgbClr val="C00000"/>
                </a:solidFill>
              </a:rPr>
              <a:t>Self Plagiarism: </a:t>
            </a:r>
            <a:r>
              <a:rPr lang="en-US" sz="2400" dirty="0"/>
              <a:t>If an author has generated a work on a previous occasion and later on use excerpts from that work without citing his own previous work, then he would be guilty of self plagiarism.</a:t>
            </a:r>
          </a:p>
        </p:txBody>
      </p:sp>
    </p:spTree>
    <p:extLst>
      <p:ext uri="{BB962C8B-B14F-4D97-AF65-F5344CB8AC3E}">
        <p14:creationId xmlns:p14="http://schemas.microsoft.com/office/powerpoint/2010/main" val="95713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882968"/>
          </a:xfrm>
          <a:solidFill>
            <a:srgbClr val="C00000"/>
          </a:solidFill>
        </p:spPr>
        <p:txBody>
          <a:bodyPr>
            <a:normAutofit/>
          </a:bodyPr>
          <a:lstStyle/>
          <a:p>
            <a:pPr algn="ctr"/>
            <a:r>
              <a:rPr lang="en-US" sz="3600" b="1" dirty="0">
                <a:solidFill>
                  <a:schemeClr val="bg1"/>
                </a:solidFill>
              </a:rPr>
              <a:t>Why Plagiarism Is Considered </a:t>
            </a:r>
            <a:r>
              <a:rPr lang="en-US" sz="3600" b="1" dirty="0" smtClean="0">
                <a:solidFill>
                  <a:schemeClr val="bg1"/>
                </a:solidFill>
              </a:rPr>
              <a:t>Bad??????</a:t>
            </a:r>
            <a:endParaRPr lang="en-US" sz="3600" b="1" dirty="0">
              <a:solidFill>
                <a:schemeClr val="bg1"/>
              </a:solidFill>
            </a:endParaRPr>
          </a:p>
        </p:txBody>
      </p:sp>
      <p:sp>
        <p:nvSpPr>
          <p:cNvPr id="3" name="Content Placeholder 2"/>
          <p:cNvSpPr>
            <a:spLocks noGrp="1"/>
          </p:cNvSpPr>
          <p:nvPr>
            <p:ph idx="1"/>
          </p:nvPr>
        </p:nvSpPr>
        <p:spPr>
          <a:xfrm>
            <a:off x="838200" y="1170304"/>
            <a:ext cx="10515600" cy="5215255"/>
          </a:xfrm>
          <a:ln w="19050">
            <a:solidFill>
              <a:srgbClr val="C00000"/>
            </a:solidFill>
          </a:ln>
        </p:spPr>
        <p:txBody>
          <a:bodyPr>
            <a:normAutofit fontScale="92500"/>
          </a:bodyPr>
          <a:lstStyle/>
          <a:p>
            <a:r>
              <a:rPr lang="en-US" sz="2400" dirty="0"/>
              <a:t>Plagiarism is termed bad because its existence weakens the threads of scholarly work and injures the prospect of research</a:t>
            </a:r>
            <a:r>
              <a:rPr lang="en-US" sz="2400" dirty="0" smtClean="0"/>
              <a:t>.</a:t>
            </a:r>
          </a:p>
          <a:p>
            <a:r>
              <a:rPr lang="en-US" sz="2400" dirty="0"/>
              <a:t>If undetected and properly addressed, plagiarism might develop into a habit of the researcher and true qualities of a researcher can never be generated in </a:t>
            </a:r>
            <a:r>
              <a:rPr lang="en-US" sz="2400" dirty="0" smtClean="0"/>
              <a:t>him/her.</a:t>
            </a:r>
          </a:p>
          <a:p>
            <a:r>
              <a:rPr lang="en-US" sz="2400" dirty="0"/>
              <a:t>If an institute does not follow stringent internal plagiarism checks, then it might devalue its reputation if the students are caught for plagiarism, somewhere else. Hence it is essential that both the faculty and students take collective steps to stop plagiarism</a:t>
            </a:r>
            <a:r>
              <a:rPr lang="en-US" sz="2400" dirty="0" smtClean="0"/>
              <a:t>.</a:t>
            </a:r>
          </a:p>
          <a:p>
            <a:r>
              <a:rPr lang="en-US" sz="2400" dirty="0"/>
              <a:t>A research paper might have parts that contain very useful and novel contents but if portion of it is plagiarized, then overall quality will be eroded</a:t>
            </a:r>
            <a:r>
              <a:rPr lang="en-US" sz="2400" dirty="0" smtClean="0"/>
              <a:t>.</a:t>
            </a:r>
          </a:p>
          <a:p>
            <a:r>
              <a:rPr lang="en-US" sz="2400" dirty="0"/>
              <a:t>It defeats the basis purpose and aim behind conducting research. </a:t>
            </a:r>
            <a:endParaRPr lang="en-US" sz="2400" dirty="0" smtClean="0"/>
          </a:p>
          <a:p>
            <a:r>
              <a:rPr lang="en-US" sz="2400" dirty="0" smtClean="0"/>
              <a:t> </a:t>
            </a:r>
            <a:r>
              <a:rPr lang="en-US" sz="2400" dirty="0"/>
              <a:t>It amounts to passing over somebody </a:t>
            </a:r>
            <a:r>
              <a:rPr lang="en-US" sz="2400" dirty="0" err="1"/>
              <a:t>else‟s</a:t>
            </a:r>
            <a:r>
              <a:rPr lang="en-US" sz="2400" dirty="0"/>
              <a:t> hard work and valuable resources. </a:t>
            </a:r>
            <a:endParaRPr lang="en-US" sz="2400" dirty="0" smtClean="0"/>
          </a:p>
          <a:p>
            <a:r>
              <a:rPr lang="en-US" sz="2400" dirty="0" smtClean="0"/>
              <a:t>Besides </a:t>
            </a:r>
            <a:r>
              <a:rPr lang="en-US" sz="2400" dirty="0"/>
              <a:t>grades, it dilutes the primary purpose of conducting research, i.e. to discover the unknown.</a:t>
            </a:r>
          </a:p>
        </p:txBody>
      </p:sp>
    </p:spTree>
    <p:extLst>
      <p:ext uri="{BB962C8B-B14F-4D97-AF65-F5344CB8AC3E}">
        <p14:creationId xmlns:p14="http://schemas.microsoft.com/office/powerpoint/2010/main" val="3062975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803</TotalTime>
  <Words>1674</Words>
  <Application>Microsoft Office PowerPoint</Application>
  <PresentationFormat>Custom</PresentationFormat>
  <Paragraphs>116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Effective literature studies approaches   </vt:lpstr>
      <vt:lpstr>How can you make your literature search more effective?</vt:lpstr>
      <vt:lpstr>PowerPoint Presentation</vt:lpstr>
      <vt:lpstr>PowerPoint Presentation</vt:lpstr>
      <vt:lpstr>PLAGIARISM</vt:lpstr>
      <vt:lpstr>PowerPoint Presentation</vt:lpstr>
      <vt:lpstr>PowerPoint Presentation</vt:lpstr>
      <vt:lpstr>Why Plagiarism Is Considered Bad??????</vt:lpstr>
      <vt:lpstr>Reasons for committing plagiarism</vt:lpstr>
      <vt:lpstr>Disadvantages of Plagiarism Software</vt:lpstr>
      <vt:lpstr>Plagiarism Detection Tools</vt:lpstr>
      <vt:lpstr>Research Ethics</vt:lpstr>
      <vt:lpstr>CODES AND POLICIES FOR RESEARCH ETHICS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Balbindar Kaur</cp:lastModifiedBy>
  <cp:revision>81</cp:revision>
  <dcterms:created xsi:type="dcterms:W3CDTF">2020-05-05T09:43:45Z</dcterms:created>
  <dcterms:modified xsi:type="dcterms:W3CDTF">2023-09-19T10:15:06Z</dcterms:modified>
</cp:coreProperties>
</file>