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2" r:id="rId2"/>
    <p:sldId id="283" r:id="rId3"/>
    <p:sldId id="300" r:id="rId4"/>
    <p:sldId id="285" r:id="rId5"/>
    <p:sldId id="286" r:id="rId6"/>
    <p:sldId id="287" r:id="rId7"/>
    <p:sldId id="288" r:id="rId8"/>
    <p:sldId id="289" r:id="rId9"/>
    <p:sldId id="290" r:id="rId10"/>
    <p:sldId id="291" r:id="rId11"/>
    <p:sldId id="292" r:id="rId12"/>
    <p:sldId id="293" r:id="rId13"/>
    <p:sldId id="294" r:id="rId14"/>
    <p:sldId id="296" r:id="rId15"/>
    <p:sldId id="297" r:id="rId16"/>
    <p:sldId id="298" r:id="rId17"/>
    <p:sldId id="299" r:id="rId18"/>
    <p:sldId id="301" r:id="rId19"/>
    <p:sldId id="302" r:id="rId20"/>
    <p:sldId id="303" r:id="rId21"/>
    <p:sldId id="304" r:id="rId22"/>
    <p:sldId id="305" r:id="rId23"/>
    <p:sldId id="306" r:id="rId24"/>
    <p:sldId id="307" r:id="rId25"/>
    <p:sldId id="308" r:id="rId26"/>
    <p:sldId id="30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11"/>
    <p:restoredTop sz="94696"/>
  </p:normalViewPr>
  <p:slideViewPr>
    <p:cSldViewPr snapToGrid="0" snapToObjects="1">
      <p:cViewPr>
        <p:scale>
          <a:sx n="70" d="100"/>
          <a:sy n="70" d="100"/>
        </p:scale>
        <p:origin x="-288"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FFA247-0B2D-A648-ACD1-EF9D1C1BBAEB}" type="datetime1">
              <a:rPr lang="en-IN" smtClean="0"/>
              <a:pPr/>
              <a:t>22-08-2023</a:t>
            </a:fld>
            <a:endParaRPr lang="en-US"/>
          </a:p>
        </p:txBody>
      </p:sp>
      <p:sp>
        <p:nvSpPr>
          <p:cNvPr id="4" name="Footer Placeholder 3">
            <a:extLst>
              <a:ext uri="{FF2B5EF4-FFF2-40B4-BE49-F238E27FC236}">
                <a16:creationId xmlns:a16="http://schemas.microsoft.com/office/drawing/2014/main" xmlns=""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47752-78CA-404D-91C8-45DA75B158D6}" type="datetime1">
              <a:rPr lang="en-IN" smtClean="0"/>
              <a:pPr/>
              <a:t>22-08-2023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Date Placeholder 3"/>
          <p:cNvSpPr>
            <a:spLocks noGrp="1"/>
          </p:cNvSpPr>
          <p:nvPr>
            <p:ph type="dt" idx="10"/>
          </p:nvPr>
        </p:nvSpPr>
        <p:spPr/>
        <p:txBody>
          <a:bodyPr/>
          <a:lstStyle/>
          <a:p>
            <a:fld id="{0D247752-78CA-404D-91C8-45DA75B158D6}" type="datetime1">
              <a:rPr lang="en-IN" smtClean="0"/>
              <a:pPr/>
              <a:t>22-08-2023</a:t>
            </a:fld>
            <a:endParaRPr lang="en-US"/>
          </a:p>
        </p:txBody>
      </p:sp>
      <p:sp>
        <p:nvSpPr>
          <p:cNvPr id="5" name="Slide Number Placeholder 4"/>
          <p:cNvSpPr>
            <a:spLocks noGrp="1"/>
          </p:cNvSpPr>
          <p:nvPr>
            <p:ph type="sldNum" sz="quarter" idx="11"/>
          </p:nvPr>
        </p:nvSpPr>
        <p:spPr/>
        <p:txBody>
          <a:bodyPr/>
          <a:lstStyle/>
          <a:p>
            <a:fld id="{F2DDEA72-A9DA-0241-B584-7E6AEC2B0F1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smtClean="0"/>
          </a:p>
        </p:txBody>
      </p:sp>
      <p:sp>
        <p:nvSpPr>
          <p:cNvPr id="184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alibri" pitchFamily="34" charset="0"/>
              </a:defRPr>
            </a:lvl1pPr>
            <a:lvl2pPr marL="742950" indent="-285750">
              <a:defRPr sz="1200">
                <a:solidFill>
                  <a:schemeClr val="tx1"/>
                </a:solidFill>
                <a:latin typeface="Calibri" pitchFamily="34" charset="0"/>
              </a:defRPr>
            </a:lvl2pPr>
            <a:lvl3pPr marL="1143000" indent="-228600">
              <a:defRPr sz="1200">
                <a:solidFill>
                  <a:schemeClr val="tx1"/>
                </a:solidFill>
                <a:latin typeface="Calibri" pitchFamily="34" charset="0"/>
              </a:defRPr>
            </a:lvl3pPr>
            <a:lvl4pPr marL="1600200" indent="-228600">
              <a:defRPr sz="1200">
                <a:solidFill>
                  <a:schemeClr val="tx1"/>
                </a:solidFill>
                <a:latin typeface="Calibri" pitchFamily="34" charset="0"/>
              </a:defRPr>
            </a:lvl4pPr>
            <a:lvl5pPr marL="2057400" indent="-228600">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fld id="{DD640725-00E8-4469-9DDC-CBE8739CC55A}" type="slidenum">
              <a:rPr lang="en-IN" altLang="en-US"/>
              <a:pPr/>
              <a:t>4</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87DB8D-2085-BA4F-BAA0-77C9844548D8}"/>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6741D1B-40DA-2741-A4B3-7EAAD6A42A09}"/>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78A832E-7C18-E844-AD16-385329DD3693}"/>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071A5E5-6204-D748-9A98-B9C434AF00B0}"/>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5317132D-85B2-7949-AF1E-F8BE8D429DA4}"/>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BBD3D62-50EC-C044-98A5-8700F758EE6D}"/>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6" name="Footer Placeholder 5">
            <a:extLst>
              <a:ext uri="{FF2B5EF4-FFF2-40B4-BE49-F238E27FC236}">
                <a16:creationId xmlns:a16="http://schemas.microsoft.com/office/drawing/2014/main" xmlns=""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3AB73E8-AA99-9D44-B73A-36DAB298DB66}"/>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8" name="Footer Placeholder 7">
            <a:extLst>
              <a:ext uri="{FF2B5EF4-FFF2-40B4-BE49-F238E27FC236}">
                <a16:creationId xmlns:a16="http://schemas.microsoft.com/office/drawing/2014/main" xmlns=""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05F44714-C02E-224F-9D69-9FD099B1B610}"/>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4" name="Footer Placeholder 3">
            <a:extLst>
              <a:ext uri="{FF2B5EF4-FFF2-40B4-BE49-F238E27FC236}">
                <a16:creationId xmlns:a16="http://schemas.microsoft.com/office/drawing/2014/main" xmlns=""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AB9069D-ACC1-2846-BB69-0C25ABE4128B}"/>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3" name="Footer Placeholder 2">
            <a:extLst>
              <a:ext uri="{FF2B5EF4-FFF2-40B4-BE49-F238E27FC236}">
                <a16:creationId xmlns:a16="http://schemas.microsoft.com/office/drawing/2014/main" xmlns=""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1FC69DD6-BF4D-1F43-9CC6-5D52D2316455}"/>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6" name="Footer Placeholder 5">
            <a:extLst>
              <a:ext uri="{FF2B5EF4-FFF2-40B4-BE49-F238E27FC236}">
                <a16:creationId xmlns:a16="http://schemas.microsoft.com/office/drawing/2014/main" xmlns=""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43809F0-5FCF-8B4E-A9EF-F54690804129}"/>
              </a:ext>
            </a:extLst>
          </p:cNvPr>
          <p:cNvSpPr>
            <a:spLocks noGrp="1"/>
          </p:cNvSpPr>
          <p:nvPr>
            <p:ph type="dt" sz="half" idx="10"/>
          </p:nvPr>
        </p:nvSpPr>
        <p:spPr/>
        <p:txBody>
          <a:bodyPr/>
          <a:lstStyle/>
          <a:p>
            <a:fld id="{96F860D4-43D9-1743-83F5-C61DF5B0AAFC}" type="datetimeFigureOut">
              <a:rPr lang="en-US" smtClean="0"/>
              <a:pPr/>
              <a:t>22-Aug-23</a:t>
            </a:fld>
            <a:endParaRPr lang="en-US"/>
          </a:p>
        </p:txBody>
      </p:sp>
      <p:sp>
        <p:nvSpPr>
          <p:cNvPr id="6" name="Footer Placeholder 5">
            <a:extLst>
              <a:ext uri="{FF2B5EF4-FFF2-40B4-BE49-F238E27FC236}">
                <a16:creationId xmlns:a16="http://schemas.microsoft.com/office/drawing/2014/main" xmlns=""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F860D4-43D9-1743-83F5-C61DF5B0AAFC}" type="datetimeFigureOut">
              <a:rPr lang="en-US" smtClean="0"/>
              <a:pPr/>
              <a:t>22-Aug-23</a:t>
            </a:fld>
            <a:endParaRPr lang="en-US"/>
          </a:p>
        </p:txBody>
      </p:sp>
      <p:sp>
        <p:nvSpPr>
          <p:cNvPr id="5" name="Footer Placeholder 4">
            <a:extLst>
              <a:ext uri="{FF2B5EF4-FFF2-40B4-BE49-F238E27FC236}">
                <a16:creationId xmlns:a16="http://schemas.microsoft.com/office/drawing/2014/main" xmlns=""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3000"/>
            <a:lum/>
            <a:extLst/>
          </a:blip>
          <a:srcRect/>
          <a:stretch>
            <a:fillRect/>
          </a:stretch>
        </a:blipFill>
        <a:effectLst/>
      </p:bgPr>
    </p:bg>
    <p:spTree>
      <p:nvGrpSpPr>
        <p:cNvPr id="1" name=""/>
        <p:cNvGrpSpPr/>
        <p:nvPr/>
      </p:nvGrpSpPr>
      <p:grpSpPr>
        <a:xfrm>
          <a:off x="0" y="0"/>
          <a:ext cx="0" cy="0"/>
          <a:chOff x="0" y="0"/>
          <a:chExt cx="0" cy="0"/>
        </a:xfrm>
      </p:grpSpPr>
      <p:sp>
        <p:nvSpPr>
          <p:cNvPr id="5123" name="TextBox 3"/>
          <p:cNvSpPr txBox="1">
            <a:spLocks noChangeArrowheads="1"/>
          </p:cNvSpPr>
          <p:nvPr/>
        </p:nvSpPr>
        <p:spPr bwMode="auto">
          <a:xfrm>
            <a:off x="571500" y="214313"/>
            <a:ext cx="10763251" cy="646112"/>
          </a:xfrm>
          <a:prstGeom prst="rect">
            <a:avLst/>
          </a:prstGeom>
          <a:noFill/>
          <a:ln w="9525">
            <a:noFill/>
            <a:miter lim="800000"/>
            <a:headEnd/>
            <a:tailEnd/>
          </a:ln>
        </p:spPr>
        <p:txBody>
          <a:bodyPr>
            <a:spAutoFit/>
          </a:bodyPr>
          <a:lstStyle/>
          <a:p>
            <a:pPr algn="ctr"/>
            <a:endParaRPr lang="en-US" sz="3600" dirty="0">
              <a:ea typeface="Arimo" charset="0"/>
              <a:cs typeface="Arimo" charset="0"/>
            </a:endParaRPr>
          </a:p>
        </p:txBody>
      </p:sp>
      <p:sp>
        <p:nvSpPr>
          <p:cNvPr id="13" name="TextBox 12"/>
          <p:cNvSpPr txBox="1"/>
          <p:nvPr/>
        </p:nvSpPr>
        <p:spPr>
          <a:xfrm>
            <a:off x="3977640" y="2834640"/>
            <a:ext cx="4739640" cy="1323439"/>
          </a:xfrm>
          <a:prstGeom prst="rect">
            <a:avLst/>
          </a:prstGeom>
          <a:noFill/>
        </p:spPr>
        <p:txBody>
          <a:bodyPr wrap="square" rtlCol="0">
            <a:spAutoFit/>
          </a:bodyPr>
          <a:lstStyle/>
          <a:p>
            <a:r>
              <a:rPr lang="en-US" sz="4000" b="1" dirty="0"/>
              <a:t>TECHNICAL WRITING </a:t>
            </a:r>
            <a:r>
              <a:rPr lang="en-US" sz="4000" dirty="0"/>
              <a:t>	</a:t>
            </a:r>
          </a:p>
        </p:txBody>
      </p:sp>
      <p:sp>
        <p:nvSpPr>
          <p:cNvPr id="9" name="Title 1"/>
          <p:cNvSpPr txBox="1">
            <a:spLocks noChangeArrowheads="1"/>
          </p:cNvSpPr>
          <p:nvPr/>
        </p:nvSpPr>
        <p:spPr>
          <a:xfrm>
            <a:off x="-1" y="0"/>
            <a:ext cx="12191999" cy="908720"/>
          </a:xfrm>
          <a:prstGeom prst="rect">
            <a:avLst/>
          </a:prstGeom>
          <a:solidFill>
            <a:srgbClr val="C00000"/>
          </a:solidFill>
        </p:spPr>
        <p:txBody>
          <a:bodyPr/>
          <a:lstStyle/>
          <a:p>
            <a:pPr lvl="0" algn="ctr">
              <a:lnSpc>
                <a:spcPct val="90000"/>
              </a:lnSpc>
              <a:spcBef>
                <a:spcPct val="0"/>
              </a:spcBef>
              <a:defRPr/>
            </a:pPr>
            <a:r>
              <a:rPr lang="en-US" altLang="zh-CN" sz="2800" b="1" dirty="0" smtClean="0">
                <a:solidFill>
                  <a:schemeClr val="bg1"/>
                </a:solidFill>
                <a:latin typeface="Tinos"/>
                <a:ea typeface="+mj-ea"/>
                <a:cs typeface="+mj-cs"/>
              </a:rPr>
              <a:t>School of Computing Science and Engineering</a:t>
            </a:r>
          </a:p>
          <a:p>
            <a:pPr lvl="0" algn="ctr">
              <a:lnSpc>
                <a:spcPct val="90000"/>
              </a:lnSpc>
              <a:spcBef>
                <a:spcPct val="0"/>
              </a:spcBef>
              <a:defRPr/>
            </a:pPr>
            <a:r>
              <a:rPr lang="en-US" altLang="zh-CN" b="1" dirty="0" smtClean="0">
                <a:solidFill>
                  <a:schemeClr val="bg1"/>
                </a:solidFill>
                <a:latin typeface="Tinos"/>
                <a:ea typeface="+mj-ea"/>
                <a:cs typeface="+mj-cs"/>
              </a:rPr>
              <a:t/>
            </a:r>
            <a:br>
              <a:rPr lang="en-US" altLang="zh-CN" b="1" dirty="0" smtClean="0">
                <a:solidFill>
                  <a:schemeClr val="bg1"/>
                </a:solidFill>
                <a:latin typeface="Tinos"/>
                <a:ea typeface="+mj-ea"/>
                <a:cs typeface="+mj-cs"/>
              </a:rPr>
            </a:br>
            <a:r>
              <a:rPr lang="en-US" altLang="zh-CN" b="1" dirty="0" smtClean="0">
                <a:solidFill>
                  <a:schemeClr val="bg1"/>
                </a:solidFill>
                <a:latin typeface="Tinos"/>
                <a:ea typeface="+mj-ea"/>
                <a:cs typeface="+mj-cs"/>
              </a:rPr>
              <a:t> Course Code : </a:t>
            </a:r>
            <a:r>
              <a:rPr lang="en-US" sz="2000" b="1" dirty="0">
                <a:solidFill>
                  <a:schemeClr val="bg1"/>
                </a:solidFill>
                <a:latin typeface="Times New Roman" pitchFamily="18" charset="0"/>
                <a:cs typeface="Times New Roman" pitchFamily="18" charset="0"/>
              </a:rPr>
              <a:t>BTCS4801</a:t>
            </a:r>
            <a:r>
              <a:rPr lang="en-US" altLang="zh-CN" b="1" dirty="0" smtClean="0">
                <a:solidFill>
                  <a:schemeClr val="bg1"/>
                </a:solidFill>
                <a:latin typeface="Tinos"/>
                <a:ea typeface="+mj-ea"/>
                <a:cs typeface="+mj-cs"/>
              </a:rPr>
              <a:t>		   Course Name: Research Methodology &amp; IPR</a:t>
            </a:r>
            <a:endParaRPr kumimoji="0" lang="zh-CN" altLang="en-US" b="1" i="0" u="none" strike="noStrike" kern="1200" cap="none" spc="0" normalizeH="0" baseline="0" noProof="0" dirty="0" smtClean="0">
              <a:ln>
                <a:noFill/>
              </a:ln>
              <a:solidFill>
                <a:schemeClr val="bg1"/>
              </a:solidFill>
              <a:effectLst/>
              <a:uLnTx/>
              <a:uFillTx/>
              <a:latin typeface="Tinos"/>
              <a:ea typeface="+mj-ea"/>
              <a:cs typeface="+mj-cs"/>
            </a:endParaRPr>
          </a:p>
        </p:txBody>
      </p:sp>
      <p:sp>
        <p:nvSpPr>
          <p:cNvPr id="10" name="Title 1"/>
          <p:cNvSpPr txBox="1">
            <a:spLocks noChangeArrowheads="1"/>
          </p:cNvSpPr>
          <p:nvPr/>
        </p:nvSpPr>
        <p:spPr>
          <a:xfrm>
            <a:off x="3" y="6416040"/>
            <a:ext cx="12191997" cy="441960"/>
          </a:xfrm>
          <a:prstGeom prst="rect">
            <a:avLst/>
          </a:prstGeom>
          <a:solidFill>
            <a:srgbClr val="C00000"/>
          </a:solidFill>
        </p:spPr>
        <p:txBody>
          <a:bodyPr/>
          <a:lstStyle/>
          <a:p>
            <a:pPr>
              <a:lnSpc>
                <a:spcPct val="90000"/>
              </a:lnSpc>
              <a:spcBef>
                <a:spcPct val="0"/>
              </a:spcBef>
              <a:defRPr/>
            </a:pP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Name of the Faculty: </a:t>
            </a:r>
            <a:r>
              <a:rPr kumimoji="0" lang="en-IN" altLang="zh-CN" b="1" i="0" u="none" strike="noStrike" kern="1200" cap="none" spc="0" normalizeH="0" baseline="0" noProof="0" dirty="0" err="1" smtClean="0">
                <a:ln>
                  <a:noFill/>
                </a:ln>
                <a:solidFill>
                  <a:schemeClr val="bg1"/>
                </a:solidFill>
                <a:effectLst/>
                <a:uLnTx/>
                <a:uFillTx/>
                <a:latin typeface="Tinos"/>
                <a:ea typeface="+mj-ea"/>
                <a:cs typeface="+mj-cs"/>
              </a:rPr>
              <a:t>Dr.</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lang="en-IN" altLang="zh-CN" b="1" dirty="0" smtClean="0">
                <a:solidFill>
                  <a:schemeClr val="bg1"/>
                </a:solidFill>
                <a:latin typeface="Tinos"/>
                <a:ea typeface="+mj-ea"/>
                <a:cs typeface="+mj-cs"/>
              </a:rPr>
              <a:t>Balbindar Kaur</a:t>
            </a:r>
            <a:r>
              <a:rPr kumimoji="0" lang="en-IN" altLang="zh-CN" b="1" i="0" u="none" strike="noStrike" kern="1200" cap="none" spc="0" normalizeH="0" baseline="0" noProof="0" dirty="0" smtClean="0">
                <a:ln>
                  <a:noFill/>
                </a:ln>
                <a:solidFill>
                  <a:schemeClr val="bg1"/>
                </a:solidFill>
                <a:effectLst/>
                <a:uLnTx/>
                <a:uFillTx/>
                <a:latin typeface="Tinos"/>
                <a:ea typeface="+mj-ea"/>
                <a:cs typeface="+mj-cs"/>
              </a:rPr>
              <a:t>  				</a:t>
            </a:r>
            <a:r>
              <a:rPr lang="en-IN" altLang="zh-CN" b="1" dirty="0">
                <a:solidFill>
                  <a:schemeClr val="bg1"/>
                </a:solidFill>
                <a:latin typeface="Tinos"/>
                <a:ea typeface="+mj-ea"/>
                <a:cs typeface="+mj-cs"/>
              </a:rPr>
              <a:t> </a:t>
            </a:r>
            <a:r>
              <a:rPr lang="en-IN" altLang="zh-CN" b="1" dirty="0" smtClean="0">
                <a:solidFill>
                  <a:schemeClr val="bg1"/>
                </a:solidFill>
                <a:latin typeface="Tinos"/>
                <a:ea typeface="+mj-ea"/>
                <a:cs typeface="+mj-cs"/>
              </a:rPr>
              <a:t>                   </a:t>
            </a:r>
            <a:r>
              <a:rPr lang="en-US" altLang="zh-CN" b="1" dirty="0" smtClean="0">
                <a:solidFill>
                  <a:schemeClr val="bg1"/>
                </a:solidFill>
                <a:latin typeface="Tinos"/>
              </a:rPr>
              <a:t>Program Name: </a:t>
            </a:r>
            <a:r>
              <a:rPr lang="en-US" altLang="zh-CN" b="1" dirty="0" err="1" smtClean="0">
                <a:solidFill>
                  <a:schemeClr val="bg1"/>
                </a:solidFill>
                <a:latin typeface="Tinos"/>
              </a:rPr>
              <a:t>B.Tech</a:t>
            </a:r>
            <a:endParaRPr lang="zh-CN" altLang="en-US" b="1" dirty="0" smtClean="0">
              <a:solidFill>
                <a:schemeClr val="bg1"/>
              </a:solidFill>
              <a:latin typeface="Tinos"/>
            </a:endParaRPr>
          </a:p>
          <a:p>
            <a:pPr lvl="0">
              <a:lnSpc>
                <a:spcPct val="90000"/>
              </a:lnSpc>
              <a:spcBef>
                <a:spcPct val="0"/>
              </a:spcBef>
              <a:defRPr/>
            </a:pPr>
            <a:endParaRPr kumimoji="0" lang="en-IN" altLang="zh-CN" b="1" i="0" u="none" strike="noStrike" kern="1200" cap="none" spc="0" normalizeH="0" baseline="0" noProof="0" dirty="0" smtClean="0">
              <a:ln>
                <a:noFill/>
              </a:ln>
              <a:solidFill>
                <a:schemeClr val="bg1"/>
              </a:solidFill>
              <a:effectLst/>
              <a:uLnTx/>
              <a:uFillTx/>
              <a:latin typeface="Tinos"/>
              <a:ea typeface="+mj-ea"/>
              <a:cs typeface="+mj-cs"/>
            </a:endParaRPr>
          </a:p>
        </p:txBody>
      </p:sp>
      <p:sp>
        <p:nvSpPr>
          <p:cNvPr id="11" name="TextBox 10"/>
          <p:cNvSpPr txBox="1"/>
          <p:nvPr/>
        </p:nvSpPr>
        <p:spPr>
          <a:xfrm>
            <a:off x="1036320" y="1539240"/>
            <a:ext cx="10485120" cy="769441"/>
          </a:xfrm>
          <a:prstGeom prst="rect">
            <a:avLst/>
          </a:prstGeom>
          <a:noFill/>
        </p:spPr>
        <p:txBody>
          <a:bodyPr wrap="square" rtlCol="0">
            <a:spAutoFit/>
          </a:bodyPr>
          <a:lstStyle/>
          <a:p>
            <a:pPr algn="ctr"/>
            <a:r>
              <a:rPr lang="en-IN" sz="4400" dirty="0" smtClean="0"/>
              <a:t>Unit III</a:t>
            </a:r>
            <a:endParaRPr lang="en-US" sz="4400" dirty="0"/>
          </a:p>
        </p:txBody>
      </p:sp>
    </p:spTree>
  </p:cSld>
  <p:clrMapOvr>
    <a:masterClrMapping/>
  </p:clrMapOvr>
  <p:transition advTm="241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09600" y="274638"/>
            <a:ext cx="10972800" cy="563562"/>
          </a:xfrm>
          <a:solidFill>
            <a:srgbClr val="C00000"/>
          </a:solidFill>
        </p:spPr>
        <p:txBody>
          <a:bodyPr>
            <a:normAutofit fontScale="90000"/>
          </a:bodyPr>
          <a:lstStyle/>
          <a:p>
            <a:pPr algn="ctr"/>
            <a:r>
              <a:rPr lang="en-US" altLang="en-US" b="1" dirty="0" smtClean="0">
                <a:solidFill>
                  <a:schemeClr val="bg1"/>
                </a:solidFill>
              </a:rPr>
              <a:t>Introduction</a:t>
            </a:r>
          </a:p>
        </p:txBody>
      </p:sp>
      <p:sp>
        <p:nvSpPr>
          <p:cNvPr id="33795" name="Content Placeholder 2"/>
          <p:cNvSpPr>
            <a:spLocks noGrp="1"/>
          </p:cNvSpPr>
          <p:nvPr>
            <p:ph idx="1"/>
          </p:nvPr>
        </p:nvSpPr>
        <p:spPr>
          <a:xfrm>
            <a:off x="609600" y="1036320"/>
            <a:ext cx="10972800" cy="4693920"/>
          </a:xfrm>
          <a:ln w="28575">
            <a:solidFill>
              <a:srgbClr val="C00000"/>
            </a:solidFill>
          </a:ln>
        </p:spPr>
        <p:txBody>
          <a:bodyPr/>
          <a:lstStyle/>
          <a:p>
            <a:pPr>
              <a:buFont typeface="Wingdings" pitchFamily="2" charset="2"/>
              <a:buChar char="Ø"/>
            </a:pPr>
            <a:r>
              <a:rPr lang="en-US" altLang="en-US" sz="2400" dirty="0" smtClean="0">
                <a:latin typeface="Times New Roman" pitchFamily="18" charset="0"/>
                <a:cs typeface="Times New Roman" pitchFamily="18" charset="0"/>
              </a:rPr>
              <a:t>Introduction should make it </a:t>
            </a:r>
            <a:r>
              <a:rPr lang="en-US" altLang="en-US" sz="2400" dirty="0" smtClean="0">
                <a:solidFill>
                  <a:srgbClr val="C00000"/>
                </a:solidFill>
                <a:latin typeface="Times New Roman" pitchFamily="18" charset="0"/>
                <a:cs typeface="Times New Roman" pitchFamily="18" charset="0"/>
              </a:rPr>
              <a:t>clear to the reader</a:t>
            </a:r>
            <a:r>
              <a:rPr lang="en-US" altLang="en-US" sz="2400" dirty="0" smtClean="0">
                <a:latin typeface="Times New Roman" pitchFamily="18" charset="0"/>
                <a:cs typeface="Times New Roman" pitchFamily="18" charset="0"/>
              </a:rPr>
              <a:t> that topic is important and </a:t>
            </a:r>
            <a:r>
              <a:rPr lang="en-US" altLang="en-US" sz="2400" dirty="0" smtClean="0">
                <a:solidFill>
                  <a:srgbClr val="C00000"/>
                </a:solidFill>
                <a:latin typeface="Times New Roman" pitchFamily="18" charset="0"/>
                <a:cs typeface="Times New Roman" pitchFamily="18" charset="0"/>
              </a:rPr>
              <a:t>objective is justified.</a:t>
            </a:r>
          </a:p>
          <a:p>
            <a:pPr>
              <a:buFont typeface="Wingdings" pitchFamily="2" charset="2"/>
              <a:buChar char="Ø"/>
            </a:pPr>
            <a:r>
              <a:rPr lang="en-US" altLang="en-US" sz="2400" dirty="0" smtClean="0">
                <a:latin typeface="Times New Roman" pitchFamily="18" charset="0"/>
                <a:cs typeface="Times New Roman" pitchFamily="18" charset="0"/>
              </a:rPr>
              <a:t>Should provide </a:t>
            </a:r>
            <a:r>
              <a:rPr lang="en-US" altLang="en-US" sz="2400" dirty="0" smtClean="0">
                <a:solidFill>
                  <a:srgbClr val="C00000"/>
                </a:solidFill>
                <a:latin typeface="Times New Roman" pitchFamily="18" charset="0"/>
                <a:cs typeface="Times New Roman" pitchFamily="18" charset="0"/>
              </a:rPr>
              <a:t>necessary background </a:t>
            </a:r>
          </a:p>
          <a:p>
            <a:pPr>
              <a:buFont typeface="Wingdings" pitchFamily="2" charset="2"/>
              <a:buChar char="Ø"/>
            </a:pPr>
            <a:r>
              <a:rPr lang="en-US" altLang="en-US" sz="2400" dirty="0" smtClean="0">
                <a:latin typeface="Times New Roman" pitchFamily="18" charset="0"/>
                <a:cs typeface="Times New Roman" pitchFamily="18" charset="0"/>
              </a:rPr>
              <a:t>Explain rationale of study, </a:t>
            </a:r>
            <a:r>
              <a:rPr lang="en-US" altLang="en-US" sz="2400" dirty="0" smtClean="0">
                <a:solidFill>
                  <a:srgbClr val="C00000"/>
                </a:solidFill>
                <a:latin typeface="Times New Roman" pitchFamily="18" charset="0"/>
                <a:cs typeface="Times New Roman" pitchFamily="18" charset="0"/>
              </a:rPr>
              <a:t>clearly stating objectives and approach</a:t>
            </a:r>
          </a:p>
          <a:p>
            <a:pPr>
              <a:buFont typeface="Wingdings" pitchFamily="2" charset="2"/>
              <a:buChar char="Ø"/>
            </a:pPr>
            <a:r>
              <a:rPr lang="en-US" altLang="en-US" sz="2400" dirty="0" smtClean="0">
                <a:latin typeface="Times New Roman" pitchFamily="18" charset="0"/>
                <a:cs typeface="Times New Roman" pitchFamily="18" charset="0"/>
              </a:rPr>
              <a:t>Relevant </a:t>
            </a:r>
            <a:r>
              <a:rPr lang="en-US" altLang="en-US" sz="2400" dirty="0" smtClean="0">
                <a:solidFill>
                  <a:srgbClr val="C00000"/>
                </a:solidFill>
                <a:latin typeface="Times New Roman" pitchFamily="18" charset="0"/>
                <a:cs typeface="Times New Roman" pitchFamily="18" charset="0"/>
              </a:rPr>
              <a:t>literature should be summarized </a:t>
            </a:r>
            <a:r>
              <a:rPr lang="en-US" altLang="en-US" sz="2400" dirty="0" smtClean="0">
                <a:latin typeface="Times New Roman" pitchFamily="18" charset="0"/>
                <a:cs typeface="Times New Roman" pitchFamily="18" charset="0"/>
              </a:rPr>
              <a:t>briefly with references</a:t>
            </a:r>
          </a:p>
          <a:p>
            <a:pPr>
              <a:buFont typeface="Wingdings" pitchFamily="2" charset="2"/>
              <a:buChar char="Ø"/>
            </a:pPr>
            <a:r>
              <a:rPr lang="en-US" altLang="en-US" sz="2400" dirty="0" smtClean="0">
                <a:latin typeface="Times New Roman" pitchFamily="18" charset="0"/>
                <a:cs typeface="Times New Roman" pitchFamily="18" charset="0"/>
              </a:rPr>
              <a:t>State  the </a:t>
            </a:r>
            <a:r>
              <a:rPr lang="en-US" altLang="en-US" sz="2400" dirty="0" smtClean="0">
                <a:solidFill>
                  <a:srgbClr val="C00000"/>
                </a:solidFill>
                <a:latin typeface="Times New Roman" pitchFamily="18" charset="0"/>
                <a:cs typeface="Times New Roman" pitchFamily="18" charset="0"/>
              </a:rPr>
              <a:t>gap </a:t>
            </a:r>
            <a:r>
              <a:rPr lang="en-US" altLang="en-US" sz="2400" dirty="0" smtClean="0">
                <a:latin typeface="Times New Roman" pitchFamily="18" charset="0"/>
                <a:cs typeface="Times New Roman" pitchFamily="18" charset="0"/>
              </a:rPr>
              <a:t>between known and unknown, how question has been answered and hypothesis answered</a:t>
            </a:r>
          </a:p>
          <a:p>
            <a:pPr>
              <a:buFont typeface="Wingdings" pitchFamily="2" charset="2"/>
              <a:buChar char="Ø"/>
            </a:pPr>
            <a:r>
              <a:rPr lang="en-US" altLang="en-US" sz="2400" dirty="0" smtClean="0">
                <a:latin typeface="Times New Roman" pitchFamily="18" charset="0"/>
                <a:cs typeface="Times New Roman" pitchFamily="18" charset="0"/>
              </a:rPr>
              <a:t>Review papers have generally short  introduction followed with long discussion of literature with appropriate headings and subheadings</a:t>
            </a:r>
          </a:p>
          <a:p>
            <a:pPr>
              <a:buFont typeface="Wingdings" pitchFamily="2" charset="2"/>
              <a:buChar char="Ø"/>
            </a:pPr>
            <a:r>
              <a:rPr lang="en-US" altLang="en-US" sz="2400" dirty="0" smtClean="0">
                <a:solidFill>
                  <a:srgbClr val="C00000"/>
                </a:solidFill>
                <a:latin typeface="Times New Roman" pitchFamily="18" charset="0"/>
                <a:cs typeface="Times New Roman" pitchFamily="18" charset="0"/>
              </a:rPr>
              <a:t>Objectives (past tense) and review of literature (past tense or present perfect tense), motivation/justification (present tense)</a:t>
            </a:r>
          </a:p>
        </p:txBody>
      </p:sp>
    </p:spTree>
    <p:extLst>
      <p:ext uri="{BB962C8B-B14F-4D97-AF65-F5344CB8AC3E}">
        <p14:creationId xmlns:p14="http://schemas.microsoft.com/office/powerpoint/2010/main" val="870411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74638"/>
            <a:ext cx="10972800" cy="563562"/>
          </a:xfrm>
          <a:solidFill>
            <a:srgbClr val="C00000"/>
          </a:solidFill>
        </p:spPr>
        <p:txBody>
          <a:bodyPr>
            <a:normAutofit fontScale="90000"/>
          </a:bodyPr>
          <a:lstStyle/>
          <a:p>
            <a:pPr algn="ctr"/>
            <a:r>
              <a:rPr lang="en-US" altLang="en-US" b="1" dirty="0" smtClean="0">
                <a:solidFill>
                  <a:schemeClr val="bg1"/>
                </a:solidFill>
              </a:rPr>
              <a:t>Materials and Methods</a:t>
            </a:r>
          </a:p>
        </p:txBody>
      </p:sp>
      <p:sp>
        <p:nvSpPr>
          <p:cNvPr id="35843" name="Content Placeholder 2"/>
          <p:cNvSpPr>
            <a:spLocks noGrp="1"/>
          </p:cNvSpPr>
          <p:nvPr>
            <p:ph idx="1"/>
          </p:nvPr>
        </p:nvSpPr>
        <p:spPr>
          <a:xfrm>
            <a:off x="609600" y="1219201"/>
            <a:ext cx="10972800" cy="4906963"/>
          </a:xfrm>
          <a:ln w="28575">
            <a:solidFill>
              <a:srgbClr val="C00000"/>
            </a:solidFill>
          </a:ln>
        </p:spPr>
        <p:txBody>
          <a:bodyPr/>
          <a:lstStyle/>
          <a:p>
            <a:pPr>
              <a:buFont typeface="Wingdings" pitchFamily="2" charset="2"/>
              <a:buChar char="v"/>
            </a:pPr>
            <a:r>
              <a:rPr lang="en-US" altLang="en-US" sz="2000" dirty="0" smtClean="0">
                <a:latin typeface="Times New Roman" pitchFamily="18" charset="0"/>
                <a:cs typeface="Times New Roman" pitchFamily="18" charset="0"/>
              </a:rPr>
              <a:t>Must provide clear, concise and complete description for experimental , analytical and statistical procedures.</a:t>
            </a:r>
          </a:p>
          <a:p>
            <a:pPr>
              <a:buFont typeface="Wingdings" pitchFamily="2" charset="2"/>
              <a:buChar char="v"/>
            </a:pPr>
            <a:r>
              <a:rPr lang="en-US" altLang="en-US" sz="2000" dirty="0" smtClean="0">
                <a:latin typeface="Times New Roman" pitchFamily="18" charset="0"/>
                <a:cs typeface="Times New Roman" pitchFamily="18" charset="0"/>
              </a:rPr>
              <a:t>Give source /quality/catalogue no. of materials/chemicals  and name  and model of equipment used</a:t>
            </a:r>
          </a:p>
          <a:p>
            <a:pPr>
              <a:buFont typeface="Wingdings" pitchFamily="2" charset="2"/>
              <a:buChar char="v"/>
            </a:pPr>
            <a:r>
              <a:rPr lang="en-US" altLang="en-US" sz="2000" dirty="0" smtClean="0">
                <a:latin typeface="Times New Roman" pitchFamily="18" charset="0"/>
                <a:cs typeface="Times New Roman" pitchFamily="18" charset="0"/>
              </a:rPr>
              <a:t>An already published procedure should not be described in detail, only give  reference but mention modifications.</a:t>
            </a:r>
          </a:p>
          <a:p>
            <a:pPr>
              <a:buFont typeface="Wingdings" pitchFamily="2" charset="2"/>
              <a:buChar char="v"/>
            </a:pPr>
            <a:r>
              <a:rPr lang="en-US" altLang="en-US" sz="2000" dirty="0" smtClean="0">
                <a:latin typeface="Times New Roman" pitchFamily="18" charset="0"/>
                <a:cs typeface="Times New Roman" pitchFamily="18" charset="0"/>
              </a:rPr>
              <a:t>Should be written in such a way that any other researcher can repeat it.</a:t>
            </a:r>
          </a:p>
          <a:p>
            <a:pPr>
              <a:buFont typeface="Wingdings" pitchFamily="2" charset="2"/>
              <a:buChar char="v"/>
            </a:pPr>
            <a:r>
              <a:rPr lang="en-US" altLang="en-US" sz="2000" dirty="0" smtClean="0">
                <a:latin typeface="Times New Roman" pitchFamily="18" charset="0"/>
                <a:cs typeface="Times New Roman" pitchFamily="18" charset="0"/>
              </a:rPr>
              <a:t>State quantities in standard units</a:t>
            </a:r>
          </a:p>
          <a:p>
            <a:pPr>
              <a:buFont typeface="Wingdings" pitchFamily="2" charset="2"/>
              <a:buChar char="v"/>
            </a:pPr>
            <a:r>
              <a:rPr lang="en-US" altLang="en-US" sz="2000" dirty="0" smtClean="0">
                <a:latin typeface="Times New Roman" pitchFamily="18" charset="0"/>
                <a:cs typeface="Times New Roman" pitchFamily="18" charset="0"/>
              </a:rPr>
              <a:t>Microorganisms must be named by genus, species and strain</a:t>
            </a:r>
          </a:p>
          <a:p>
            <a:pPr>
              <a:buFont typeface="Wingdings" pitchFamily="2" charset="2"/>
              <a:buChar char="v"/>
            </a:pPr>
            <a:r>
              <a:rPr lang="en-US" altLang="en-US" sz="2000" dirty="0" smtClean="0">
                <a:latin typeface="Times New Roman" pitchFamily="18" charset="0"/>
                <a:cs typeface="Times New Roman" pitchFamily="18" charset="0"/>
              </a:rPr>
              <a:t>For enzymes EC no. (Enzyme commission no.)should be given</a:t>
            </a:r>
          </a:p>
          <a:p>
            <a:pPr>
              <a:buFont typeface="Wingdings" pitchFamily="2" charset="2"/>
              <a:buChar char="v"/>
            </a:pPr>
            <a:r>
              <a:rPr lang="en-US" altLang="en-US" sz="2000" dirty="0" smtClean="0">
                <a:latin typeface="Times New Roman" pitchFamily="18" charset="0"/>
                <a:cs typeface="Times New Roman" pitchFamily="18" charset="0"/>
              </a:rPr>
              <a:t>For drugs chemical names should be used not trade names</a:t>
            </a:r>
          </a:p>
          <a:p>
            <a:pPr>
              <a:buFont typeface="Wingdings" pitchFamily="2" charset="2"/>
              <a:buChar char="v"/>
            </a:pPr>
            <a:r>
              <a:rPr lang="en-US" altLang="en-US" sz="2000" dirty="0" smtClean="0">
                <a:latin typeface="Times New Roman" pitchFamily="18" charset="0"/>
                <a:cs typeface="Times New Roman" pitchFamily="18" charset="0"/>
              </a:rPr>
              <a:t>Sampling procedures to be given for surveys</a:t>
            </a:r>
          </a:p>
          <a:p>
            <a:pPr>
              <a:buFont typeface="Wingdings" pitchFamily="2" charset="2"/>
              <a:buChar char="v"/>
            </a:pPr>
            <a:r>
              <a:rPr lang="en-US" altLang="en-US" sz="2000" dirty="0" smtClean="0">
                <a:latin typeface="Times New Roman" pitchFamily="18" charset="0"/>
                <a:cs typeface="Times New Roman" pitchFamily="18" charset="0"/>
              </a:rPr>
              <a:t>For data analysis mention software used along with mathematical  model(s) and statistical methods  used</a:t>
            </a:r>
          </a:p>
          <a:p>
            <a:endParaRPr lang="en-US" alt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967392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09600" y="274638"/>
            <a:ext cx="10972800" cy="715962"/>
          </a:xfrm>
          <a:solidFill>
            <a:srgbClr val="C00000"/>
          </a:solidFill>
        </p:spPr>
        <p:txBody>
          <a:bodyPr/>
          <a:lstStyle/>
          <a:p>
            <a:pPr algn="ctr"/>
            <a:r>
              <a:rPr lang="en-US" altLang="en-US" b="1" dirty="0" smtClean="0">
                <a:solidFill>
                  <a:schemeClr val="bg1"/>
                </a:solidFill>
              </a:rPr>
              <a:t>Results and Discussion</a:t>
            </a:r>
          </a:p>
        </p:txBody>
      </p:sp>
      <p:sp>
        <p:nvSpPr>
          <p:cNvPr id="37891" name="Content Placeholder 2"/>
          <p:cNvSpPr>
            <a:spLocks noGrp="1"/>
          </p:cNvSpPr>
          <p:nvPr>
            <p:ph idx="1"/>
          </p:nvPr>
        </p:nvSpPr>
        <p:spPr>
          <a:xfrm>
            <a:off x="609600" y="1371600"/>
            <a:ext cx="10972800" cy="4587240"/>
          </a:xfrm>
          <a:ln w="28575">
            <a:solidFill>
              <a:srgbClr val="C00000"/>
            </a:solidFill>
          </a:ln>
        </p:spPr>
        <p:txBody>
          <a:bodyPr/>
          <a:lstStyle/>
          <a:p>
            <a:pPr>
              <a:buFont typeface="Wingdings" pitchFamily="2" charset="2"/>
              <a:buChar char="Ø"/>
            </a:pPr>
            <a:r>
              <a:rPr lang="en-US" altLang="en-US" sz="2800" dirty="0" smtClean="0"/>
              <a:t>May be separate or combined (see instructions to authors)</a:t>
            </a:r>
          </a:p>
          <a:p>
            <a:pPr>
              <a:buFont typeface="Wingdings" pitchFamily="2" charset="2"/>
              <a:buChar char="Ø"/>
            </a:pPr>
            <a:r>
              <a:rPr lang="en-US" altLang="en-US" sz="2800" dirty="0" smtClean="0"/>
              <a:t>If separate , give summary of your research (only results) no comparisons</a:t>
            </a:r>
          </a:p>
          <a:p>
            <a:pPr>
              <a:buFont typeface="Wingdings" pitchFamily="2" charset="2"/>
              <a:buChar char="Ø"/>
            </a:pPr>
            <a:r>
              <a:rPr lang="en-US" altLang="en-US" sz="2800" dirty="0" smtClean="0"/>
              <a:t>If combined give comparison with literature</a:t>
            </a:r>
          </a:p>
          <a:p>
            <a:pPr>
              <a:buFont typeface="Wingdings" pitchFamily="2" charset="2"/>
              <a:buChar char="Ø"/>
            </a:pPr>
            <a:r>
              <a:rPr lang="en-US" altLang="en-US" sz="2800" dirty="0" smtClean="0">
                <a:solidFill>
                  <a:srgbClr val="C00000"/>
                </a:solidFill>
              </a:rPr>
              <a:t>Results can be best written in the form of figures and tables </a:t>
            </a:r>
            <a:r>
              <a:rPr lang="en-US" altLang="en-US" sz="2800" dirty="0" smtClean="0"/>
              <a:t>(select the most important and send the rest as supplementary material).</a:t>
            </a:r>
          </a:p>
          <a:p>
            <a:pPr>
              <a:buFont typeface="Wingdings" pitchFamily="2" charset="2"/>
              <a:buChar char="Ø"/>
            </a:pPr>
            <a:r>
              <a:rPr lang="en-US" altLang="en-US" sz="2800" dirty="0" smtClean="0">
                <a:solidFill>
                  <a:srgbClr val="C00000"/>
                </a:solidFill>
              </a:rPr>
              <a:t>Data from tables need not be repeated in text</a:t>
            </a:r>
          </a:p>
          <a:p>
            <a:pPr>
              <a:buFont typeface="Wingdings" pitchFamily="2" charset="2"/>
              <a:buChar char="Ø"/>
            </a:pPr>
            <a:r>
              <a:rPr lang="en-US" altLang="en-US" sz="2800" dirty="0" smtClean="0"/>
              <a:t>Results can be expressed as Means and standard deviations from data in tables  </a:t>
            </a:r>
          </a:p>
        </p:txBody>
      </p:sp>
    </p:spTree>
    <p:extLst>
      <p:ext uri="{BB962C8B-B14F-4D97-AF65-F5344CB8AC3E}">
        <p14:creationId xmlns:p14="http://schemas.microsoft.com/office/powerpoint/2010/main" val="21630083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274638"/>
            <a:ext cx="10972800" cy="868362"/>
          </a:xfrm>
          <a:solidFill>
            <a:srgbClr val="C00000"/>
          </a:solidFill>
        </p:spPr>
        <p:txBody>
          <a:bodyPr/>
          <a:lstStyle/>
          <a:p>
            <a:pPr algn="ctr"/>
            <a:r>
              <a:rPr lang="en-US" altLang="en-US" b="1" dirty="0" smtClean="0">
                <a:solidFill>
                  <a:schemeClr val="bg1"/>
                </a:solidFill>
              </a:rPr>
              <a:t>Results and Discussion </a:t>
            </a:r>
            <a:r>
              <a:rPr lang="en-US" altLang="en-US" b="1" dirty="0" err="1" smtClean="0">
                <a:solidFill>
                  <a:schemeClr val="bg1"/>
                </a:solidFill>
              </a:rPr>
              <a:t>cont</a:t>
            </a:r>
            <a:r>
              <a:rPr lang="en-US" altLang="en-US" b="1" dirty="0" smtClean="0">
                <a:solidFill>
                  <a:schemeClr val="bg1"/>
                </a:solidFill>
              </a:rPr>
              <a:t>….</a:t>
            </a:r>
          </a:p>
        </p:txBody>
      </p:sp>
      <p:sp>
        <p:nvSpPr>
          <p:cNvPr id="38915" name="Content Placeholder 2"/>
          <p:cNvSpPr>
            <a:spLocks noGrp="1"/>
          </p:cNvSpPr>
          <p:nvPr>
            <p:ph idx="1"/>
          </p:nvPr>
        </p:nvSpPr>
        <p:spPr>
          <a:xfrm>
            <a:off x="609600" y="1508760"/>
            <a:ext cx="10972800" cy="4587240"/>
          </a:xfrm>
          <a:ln w="28575">
            <a:solidFill>
              <a:srgbClr val="C00000"/>
            </a:solidFill>
          </a:ln>
        </p:spPr>
        <p:txBody>
          <a:bodyPr/>
          <a:lstStyle/>
          <a:p>
            <a:pPr>
              <a:buFont typeface="Wingdings" pitchFamily="2" charset="2"/>
              <a:buChar char="Ø"/>
            </a:pPr>
            <a:r>
              <a:rPr lang="en-US" altLang="en-US" sz="2400" dirty="0" smtClean="0"/>
              <a:t>Results should be interpreted clearly, concisely and logically under discussion section (no repetition of data)</a:t>
            </a:r>
          </a:p>
          <a:p>
            <a:pPr>
              <a:buFont typeface="Wingdings" pitchFamily="2" charset="2"/>
              <a:buChar char="Ø"/>
            </a:pPr>
            <a:r>
              <a:rPr lang="en-US" altLang="en-US" sz="2400" dirty="0" smtClean="0"/>
              <a:t>Results should be correlated with objectives</a:t>
            </a:r>
          </a:p>
          <a:p>
            <a:pPr>
              <a:buFont typeface="Wingdings" pitchFamily="2" charset="2"/>
              <a:buChar char="Ø"/>
            </a:pPr>
            <a:r>
              <a:rPr lang="en-US" altLang="en-US" sz="2400" dirty="0" smtClean="0"/>
              <a:t>Mention whether literature report supports or contradicts your results. Give logical explanation for contradictions.</a:t>
            </a:r>
          </a:p>
          <a:p>
            <a:pPr>
              <a:buFont typeface="Wingdings" pitchFamily="2" charset="2"/>
              <a:buChar char="Ø"/>
            </a:pPr>
            <a:r>
              <a:rPr lang="en-US" altLang="en-US" sz="2400" dirty="0" smtClean="0"/>
              <a:t>Importance of negative (non-significant) results must also be given.</a:t>
            </a:r>
          </a:p>
          <a:p>
            <a:pPr>
              <a:buFont typeface="Wingdings" pitchFamily="2" charset="2"/>
              <a:buChar char="Ø"/>
            </a:pPr>
            <a:r>
              <a:rPr lang="en-US" altLang="en-US" sz="2400" dirty="0" smtClean="0"/>
              <a:t>Limitations of your work e.g. design of experiment, statistical analysis etc. should be mentioned</a:t>
            </a:r>
          </a:p>
          <a:p>
            <a:pPr>
              <a:buFont typeface="Wingdings" pitchFamily="2" charset="2"/>
              <a:buChar char="Ø"/>
            </a:pPr>
            <a:r>
              <a:rPr lang="en-US" altLang="en-US" sz="2400" dirty="0" smtClean="0"/>
              <a:t>Results to be written in past tense, interpretation of results in present tense  and literature citation in past tense.</a:t>
            </a:r>
          </a:p>
          <a:p>
            <a:pPr>
              <a:buFont typeface="Wingdings" pitchFamily="2" charset="2"/>
              <a:buChar char="Ø"/>
            </a:pPr>
            <a:r>
              <a:rPr lang="en-US" altLang="en-US" sz="2400" dirty="0" smtClean="0"/>
              <a:t>Combining Results and Discussion can avoid repetition</a:t>
            </a:r>
          </a:p>
        </p:txBody>
      </p:sp>
    </p:spTree>
    <p:extLst>
      <p:ext uri="{BB962C8B-B14F-4D97-AF65-F5344CB8AC3E}">
        <p14:creationId xmlns:p14="http://schemas.microsoft.com/office/powerpoint/2010/main" val="2517799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274638"/>
            <a:ext cx="10972800" cy="868362"/>
          </a:xfrm>
          <a:solidFill>
            <a:srgbClr val="C00000"/>
          </a:solidFill>
        </p:spPr>
        <p:txBody>
          <a:bodyPr/>
          <a:lstStyle/>
          <a:p>
            <a:pPr algn="ctr"/>
            <a:r>
              <a:rPr lang="en-US" altLang="en-US" dirty="0" smtClean="0">
                <a:solidFill>
                  <a:schemeClr val="bg1"/>
                </a:solidFill>
              </a:rPr>
              <a:t>Conclusions</a:t>
            </a:r>
          </a:p>
        </p:txBody>
      </p:sp>
      <p:sp>
        <p:nvSpPr>
          <p:cNvPr id="40963" name="Content Placeholder 2"/>
          <p:cNvSpPr>
            <a:spLocks noGrp="1"/>
          </p:cNvSpPr>
          <p:nvPr>
            <p:ph idx="1"/>
          </p:nvPr>
        </p:nvSpPr>
        <p:spPr>
          <a:xfrm>
            <a:off x="609600" y="1371601"/>
            <a:ext cx="10972800" cy="4754563"/>
          </a:xfrm>
          <a:ln w="28575">
            <a:solidFill>
              <a:srgbClr val="C00000"/>
            </a:solidFill>
          </a:ln>
        </p:spPr>
        <p:txBody>
          <a:bodyPr/>
          <a:lstStyle/>
          <a:p>
            <a:pPr>
              <a:buFont typeface="Wingdings" pitchFamily="2" charset="2"/>
              <a:buChar char="v"/>
            </a:pPr>
            <a:r>
              <a:rPr lang="en-US" altLang="en-US" dirty="0" smtClean="0"/>
              <a:t>Summary of research results and their meaning in general. No extrapolation</a:t>
            </a:r>
          </a:p>
          <a:p>
            <a:pPr>
              <a:buFont typeface="Wingdings" pitchFamily="2" charset="2"/>
              <a:buChar char="v"/>
            </a:pPr>
            <a:r>
              <a:rPr lang="en-US" altLang="en-US" dirty="0" smtClean="0"/>
              <a:t>Interpretation of the impact of research results.</a:t>
            </a:r>
          </a:p>
          <a:p>
            <a:pPr>
              <a:buFont typeface="Wingdings" pitchFamily="2" charset="2"/>
              <a:buChar char="v"/>
            </a:pPr>
            <a:r>
              <a:rPr lang="en-US" altLang="en-US" dirty="0" smtClean="0"/>
              <a:t>No reference to literature. </a:t>
            </a:r>
          </a:p>
          <a:p>
            <a:pPr>
              <a:buFont typeface="Wingdings" pitchFamily="2" charset="2"/>
              <a:buChar char="v"/>
            </a:pPr>
            <a:r>
              <a:rPr lang="en-US" altLang="en-US" dirty="0" smtClean="0"/>
              <a:t>Future plan of work</a:t>
            </a:r>
          </a:p>
          <a:p>
            <a:pPr>
              <a:buFont typeface="Wingdings" pitchFamily="2" charset="2"/>
              <a:buChar char="v"/>
            </a:pPr>
            <a:r>
              <a:rPr lang="en-US" altLang="en-US" dirty="0" smtClean="0"/>
              <a:t>Present tense</a:t>
            </a:r>
          </a:p>
        </p:txBody>
      </p:sp>
    </p:spTree>
    <p:extLst>
      <p:ext uri="{BB962C8B-B14F-4D97-AF65-F5344CB8AC3E}">
        <p14:creationId xmlns:p14="http://schemas.microsoft.com/office/powerpoint/2010/main" val="1602600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solidFill>
            <a:srgbClr val="C00000"/>
          </a:solidFill>
          <a:ln>
            <a:solidFill>
              <a:srgbClr val="C00000"/>
            </a:solidFill>
          </a:ln>
        </p:spPr>
        <p:txBody>
          <a:bodyPr/>
          <a:lstStyle/>
          <a:p>
            <a:pPr algn="ctr"/>
            <a:r>
              <a:rPr lang="en-US" altLang="en-US" b="1" dirty="0" smtClean="0">
                <a:solidFill>
                  <a:schemeClr val="bg1"/>
                </a:solidFill>
              </a:rPr>
              <a:t>Acknowledgements</a:t>
            </a:r>
          </a:p>
        </p:txBody>
      </p:sp>
      <p:sp>
        <p:nvSpPr>
          <p:cNvPr id="41987" name="Content Placeholder 2"/>
          <p:cNvSpPr>
            <a:spLocks noGrp="1"/>
          </p:cNvSpPr>
          <p:nvPr>
            <p:ph idx="1"/>
          </p:nvPr>
        </p:nvSpPr>
        <p:spPr>
          <a:ln>
            <a:solidFill>
              <a:srgbClr val="C00000"/>
            </a:solidFill>
          </a:ln>
        </p:spPr>
        <p:txBody>
          <a:bodyPr/>
          <a:lstStyle/>
          <a:p>
            <a:pPr>
              <a:buFont typeface="Wingdings" pitchFamily="2" charset="2"/>
              <a:buChar char="Ø"/>
            </a:pPr>
            <a:r>
              <a:rPr lang="en-US" altLang="en-US" dirty="0" smtClean="0"/>
              <a:t>General and specific</a:t>
            </a:r>
          </a:p>
          <a:p>
            <a:pPr>
              <a:buFont typeface="Wingdings" pitchFamily="2" charset="2"/>
              <a:buChar char="Ø"/>
            </a:pPr>
            <a:r>
              <a:rPr lang="en-US" altLang="en-US" dirty="0" smtClean="0"/>
              <a:t>General: Gratitude to Institute, laboratory or sponsoring agency</a:t>
            </a:r>
          </a:p>
          <a:p>
            <a:pPr>
              <a:buFont typeface="Wingdings" pitchFamily="2" charset="2"/>
              <a:buChar char="Ø"/>
            </a:pPr>
            <a:r>
              <a:rPr lang="en-US" altLang="en-US" dirty="0" smtClean="0"/>
              <a:t>Specific: For colleagues, technicians or reviewer</a:t>
            </a:r>
          </a:p>
          <a:p>
            <a:pPr>
              <a:buFont typeface="Wingdings" pitchFamily="2" charset="2"/>
              <a:buChar char="Ø"/>
            </a:pPr>
            <a:r>
              <a:rPr lang="en-US" altLang="en-US" dirty="0" smtClean="0"/>
              <a:t>Dedication</a:t>
            </a:r>
          </a:p>
          <a:p>
            <a:pPr>
              <a:buFont typeface="Wingdings" pitchFamily="2" charset="2"/>
              <a:buChar char="Ø"/>
            </a:pPr>
            <a:r>
              <a:rPr lang="en-US" altLang="en-US" dirty="0" smtClean="0"/>
              <a:t>Whether part of thesis or dissertation</a:t>
            </a:r>
          </a:p>
        </p:txBody>
      </p:sp>
    </p:spTree>
    <p:extLst>
      <p:ext uri="{BB962C8B-B14F-4D97-AF65-F5344CB8AC3E}">
        <p14:creationId xmlns:p14="http://schemas.microsoft.com/office/powerpoint/2010/main" val="41390580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09600" y="366396"/>
            <a:ext cx="10972800" cy="868362"/>
          </a:xfrm>
          <a:solidFill>
            <a:srgbClr val="C00000"/>
          </a:solidFill>
        </p:spPr>
        <p:txBody>
          <a:bodyPr/>
          <a:lstStyle/>
          <a:p>
            <a:pPr algn="ctr"/>
            <a:r>
              <a:rPr lang="en-US" altLang="en-US" b="1" dirty="0" smtClean="0">
                <a:solidFill>
                  <a:schemeClr val="bg1"/>
                </a:solidFill>
              </a:rPr>
              <a:t>References</a:t>
            </a:r>
          </a:p>
        </p:txBody>
      </p:sp>
      <p:sp>
        <p:nvSpPr>
          <p:cNvPr id="43011" name="Content Placeholder 2"/>
          <p:cNvSpPr>
            <a:spLocks noGrp="1"/>
          </p:cNvSpPr>
          <p:nvPr>
            <p:ph idx="1"/>
          </p:nvPr>
        </p:nvSpPr>
        <p:spPr>
          <a:xfrm>
            <a:off x="609600" y="1722121"/>
            <a:ext cx="10972800" cy="3352799"/>
          </a:xfrm>
          <a:ln w="28575">
            <a:solidFill>
              <a:srgbClr val="C00000"/>
            </a:solidFill>
          </a:ln>
        </p:spPr>
        <p:txBody>
          <a:bodyPr/>
          <a:lstStyle/>
          <a:p>
            <a:pPr>
              <a:buFont typeface="Wingdings" pitchFamily="2" charset="2"/>
              <a:buChar char="Ø"/>
            </a:pPr>
            <a:r>
              <a:rPr lang="en-US" altLang="en-US" sz="2400" dirty="0" smtClean="0"/>
              <a:t>Citation in text or reference list should be in accordance  with the style of the journal</a:t>
            </a:r>
          </a:p>
          <a:p>
            <a:pPr>
              <a:buFont typeface="Wingdings" pitchFamily="2" charset="2"/>
              <a:buChar char="Ø"/>
            </a:pPr>
            <a:r>
              <a:rPr lang="en-US" altLang="en-US" sz="2400" dirty="0" smtClean="0"/>
              <a:t>All references in the list should be mentioned in the text and visa versa</a:t>
            </a:r>
          </a:p>
          <a:p>
            <a:pPr>
              <a:buFont typeface="Wingdings" pitchFamily="2" charset="2"/>
              <a:buChar char="Ø"/>
            </a:pPr>
            <a:r>
              <a:rPr lang="en-US" altLang="en-US" sz="2400" dirty="0" smtClean="0"/>
              <a:t>Latest publications </a:t>
            </a:r>
            <a:r>
              <a:rPr lang="en-US" altLang="en-US" sz="2400" dirty="0" err="1" smtClean="0"/>
              <a:t>upto</a:t>
            </a:r>
            <a:r>
              <a:rPr lang="en-US" altLang="en-US" sz="2400" dirty="0" smtClean="0"/>
              <a:t> the year of paper submission must be mentioned.</a:t>
            </a:r>
          </a:p>
          <a:p>
            <a:pPr>
              <a:buFont typeface="Wingdings" pitchFamily="2" charset="2"/>
              <a:buChar char="Ø"/>
            </a:pPr>
            <a:r>
              <a:rPr lang="en-US" altLang="en-US" sz="2400" dirty="0" smtClean="0"/>
              <a:t>If numbered in the text sequence must be followed</a:t>
            </a:r>
          </a:p>
          <a:p>
            <a:pPr>
              <a:buFont typeface="Wingdings" pitchFamily="2" charset="2"/>
              <a:buChar char="Ø"/>
            </a:pPr>
            <a:r>
              <a:rPr lang="en-US" altLang="en-US" sz="2400" dirty="0" smtClean="0"/>
              <a:t>EndNote is the industry standard software tool for publishing and managing bibliographies, citations and references on the Windows and Macintosh desktop.</a:t>
            </a:r>
          </a:p>
          <a:p>
            <a:endParaRPr lang="en-US" altLang="en-US" dirty="0" smtClean="0"/>
          </a:p>
        </p:txBody>
      </p:sp>
    </p:spTree>
    <p:extLst>
      <p:ext uri="{BB962C8B-B14F-4D97-AF65-F5344CB8AC3E}">
        <p14:creationId xmlns:p14="http://schemas.microsoft.com/office/powerpoint/2010/main" val="4675535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838200" y="396240"/>
            <a:ext cx="10515600" cy="1065848"/>
          </a:xfrm>
          <a:solidFill>
            <a:srgbClr val="C00000"/>
          </a:solidFill>
        </p:spPr>
        <p:txBody>
          <a:bodyPr/>
          <a:lstStyle/>
          <a:p>
            <a:pPr algn="ctr"/>
            <a:r>
              <a:rPr lang="en-US" altLang="en-US" sz="3600" b="1" dirty="0" smtClean="0">
                <a:solidFill>
                  <a:schemeClr val="bg1"/>
                </a:solidFill>
              </a:rPr>
              <a:t>Appendix (Supplementary material)</a:t>
            </a:r>
          </a:p>
        </p:txBody>
      </p:sp>
      <p:sp>
        <p:nvSpPr>
          <p:cNvPr id="44035" name="Content Placeholder 2"/>
          <p:cNvSpPr>
            <a:spLocks noGrp="1"/>
          </p:cNvSpPr>
          <p:nvPr>
            <p:ph idx="1"/>
          </p:nvPr>
        </p:nvSpPr>
        <p:spPr>
          <a:xfrm>
            <a:off x="609600" y="1690688"/>
            <a:ext cx="10972800" cy="4023359"/>
          </a:xfrm>
          <a:ln w="28575">
            <a:solidFill>
              <a:srgbClr val="C00000"/>
            </a:solidFill>
          </a:ln>
        </p:spPr>
        <p:txBody>
          <a:bodyPr/>
          <a:lstStyle/>
          <a:p>
            <a:pPr>
              <a:buFont typeface="Wingdings" pitchFamily="2" charset="2"/>
              <a:buChar char="Ø"/>
            </a:pPr>
            <a:r>
              <a:rPr lang="en-US" altLang="en-US" dirty="0" smtClean="0"/>
              <a:t>Material which is not essential for understanding paper but is helpful.</a:t>
            </a:r>
          </a:p>
          <a:p>
            <a:pPr>
              <a:buFont typeface="Wingdings" pitchFamily="2" charset="2"/>
              <a:buChar char="Ø"/>
            </a:pPr>
            <a:r>
              <a:rPr lang="en-US" altLang="en-US" dirty="0" smtClean="0"/>
              <a:t>Examples are, derivations of mathematical formulae or proofs, questionnaires, details of analytical procedures like spectral data, new computer programs, algorithms etc.</a:t>
            </a:r>
          </a:p>
          <a:p>
            <a:pPr>
              <a:buFont typeface="Wingdings" pitchFamily="2" charset="2"/>
              <a:buChar char="Ø"/>
            </a:pPr>
            <a:r>
              <a:rPr lang="en-US" altLang="en-US" dirty="0" smtClean="0"/>
              <a:t>May be procured from author on a web site, if address is available </a:t>
            </a:r>
          </a:p>
        </p:txBody>
      </p:sp>
    </p:spTree>
    <p:extLst>
      <p:ext uri="{BB962C8B-B14F-4D97-AF65-F5344CB8AC3E}">
        <p14:creationId xmlns:p14="http://schemas.microsoft.com/office/powerpoint/2010/main" val="27011326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807720"/>
          </a:xfrm>
          <a:solidFill>
            <a:srgbClr val="C00000"/>
          </a:solidFill>
        </p:spPr>
        <p:txBody>
          <a:bodyPr/>
          <a:lstStyle/>
          <a:p>
            <a:pPr algn="ctr"/>
            <a:r>
              <a:rPr lang="en-US" dirty="0" smtClean="0">
                <a:solidFill>
                  <a:schemeClr val="bg1"/>
                </a:solidFill>
              </a:rPr>
              <a:t>Precautions for Writing research Report</a:t>
            </a:r>
            <a:endParaRPr lang="en-US" dirty="0">
              <a:solidFill>
                <a:schemeClr val="bg1"/>
              </a:solidFill>
            </a:endParaRPr>
          </a:p>
        </p:txBody>
      </p:sp>
      <p:sp>
        <p:nvSpPr>
          <p:cNvPr id="3" name="Content Placeholder 2"/>
          <p:cNvSpPr>
            <a:spLocks noGrp="1"/>
          </p:cNvSpPr>
          <p:nvPr>
            <p:ph idx="1"/>
          </p:nvPr>
        </p:nvSpPr>
        <p:spPr>
          <a:xfrm>
            <a:off x="838200" y="1386840"/>
            <a:ext cx="10515600" cy="4790123"/>
          </a:xfrm>
          <a:ln>
            <a:solidFill>
              <a:srgbClr val="C00000"/>
            </a:solidFill>
          </a:ln>
        </p:spPr>
        <p:txBody>
          <a:bodyPr>
            <a:normAutofit/>
          </a:bodyPr>
          <a:lstStyle/>
          <a:p>
            <a:pPr algn="just"/>
            <a:r>
              <a:rPr lang="en-US" b="1" dirty="0"/>
              <a:t>Clear Objectives and Research Questions:</a:t>
            </a:r>
            <a:r>
              <a:rPr lang="en-US" dirty="0"/>
              <a:t> Clearly define the objectives and research questions of your study. This will guide your research and help you maintain focus throughout the report.</a:t>
            </a:r>
          </a:p>
          <a:p>
            <a:pPr algn="just"/>
            <a:r>
              <a:rPr lang="en-US" b="1" dirty="0"/>
              <a:t>Thorough Literature Review:</a:t>
            </a:r>
            <a:r>
              <a:rPr lang="en-US" dirty="0"/>
              <a:t> Conduct a comprehensive literature review to understand the existing body of knowledge related to your research topic. This will help you identify gaps in the literature and position your research within the context of existing research.</a:t>
            </a:r>
          </a:p>
          <a:p>
            <a:pPr algn="just"/>
            <a:r>
              <a:rPr lang="en-US" b="1" dirty="0"/>
              <a:t>Ethical Considerations:</a:t>
            </a:r>
            <a:r>
              <a:rPr lang="en-US" dirty="0"/>
              <a:t> Ensure that your research adheres to ethical guidelines and principles. If your study involves human subjects, obtain necessary ethical approvals and informed consent. Respect privacy, confidentiality, and cultural sensitivities.</a:t>
            </a:r>
          </a:p>
        </p:txBody>
      </p:sp>
    </p:spTree>
    <p:extLst>
      <p:ext uri="{BB962C8B-B14F-4D97-AF65-F5344CB8AC3E}">
        <p14:creationId xmlns:p14="http://schemas.microsoft.com/office/powerpoint/2010/main" val="3467735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a:ln>
            <a:solidFill>
              <a:srgbClr val="C00000"/>
            </a:solidFill>
          </a:ln>
        </p:spPr>
        <p:txBody>
          <a:bodyPr>
            <a:normAutofit lnSpcReduction="10000"/>
          </a:bodyPr>
          <a:lstStyle/>
          <a:p>
            <a:pPr algn="just"/>
            <a:r>
              <a:rPr lang="en-US" b="1" dirty="0"/>
              <a:t>Research Design and Methodology:</a:t>
            </a:r>
            <a:r>
              <a:rPr lang="en-US" dirty="0"/>
              <a:t> Clearly explain the research design, methodology, and data collection methods you used. Justify your choices and provide sufficient details so that the study can be replicated by others.</a:t>
            </a:r>
          </a:p>
          <a:p>
            <a:pPr algn="just"/>
            <a:r>
              <a:rPr lang="en-US" b="1" dirty="0"/>
              <a:t>Sample Selection and Bias:</a:t>
            </a:r>
            <a:r>
              <a:rPr lang="en-US" dirty="0"/>
              <a:t> Describe the process of sample selection, including the criteria used and potential sources of bias. Acknowledge any limitations and address how they might impact the results.</a:t>
            </a:r>
          </a:p>
          <a:p>
            <a:pPr algn="just"/>
            <a:r>
              <a:rPr lang="en-US" b="1" dirty="0"/>
              <a:t>Data Collection and Analysis:</a:t>
            </a:r>
            <a:r>
              <a:rPr lang="en-US" dirty="0"/>
              <a:t> Explain how you collected and analyzed your data. Clearly outline the statistical or analytical techniques used and provide any relevant formulas or equations.</a:t>
            </a:r>
          </a:p>
          <a:p>
            <a:pPr algn="just"/>
            <a:r>
              <a:rPr lang="en-US" b="1" dirty="0"/>
              <a:t>Results Presentation:</a:t>
            </a:r>
            <a:r>
              <a:rPr lang="en-US" dirty="0"/>
              <a:t> Present your results in a clear and organized manner. Use tables, graphs, and charts to illustrate key findings. Avoid selective reporting by including all relevant results, even if they don't support your hypothesis.</a:t>
            </a:r>
          </a:p>
        </p:txBody>
      </p:sp>
    </p:spTree>
    <p:extLst>
      <p:ext uri="{BB962C8B-B14F-4D97-AF65-F5344CB8AC3E}">
        <p14:creationId xmlns:p14="http://schemas.microsoft.com/office/powerpoint/2010/main" val="206327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161"/>
            <a:ext cx="10515600" cy="1097280"/>
          </a:xfrm>
          <a:solidFill>
            <a:srgbClr val="C00000"/>
          </a:solidFill>
        </p:spPr>
        <p:txBody>
          <a:bodyPr>
            <a:normAutofit/>
          </a:bodyPr>
          <a:lstStyle/>
          <a:p>
            <a:pPr algn="ctr"/>
            <a:r>
              <a:rPr lang="en-US" b="1" dirty="0">
                <a:solidFill>
                  <a:schemeClr val="bg1"/>
                </a:solidFill>
              </a:rPr>
              <a:t>Effective technical writing </a:t>
            </a:r>
            <a:r>
              <a:rPr lang="en-US" dirty="0"/>
              <a:t>	</a:t>
            </a:r>
          </a:p>
        </p:txBody>
      </p:sp>
      <p:sp>
        <p:nvSpPr>
          <p:cNvPr id="3" name="Content Placeholder 2"/>
          <p:cNvSpPr>
            <a:spLocks noGrp="1"/>
          </p:cNvSpPr>
          <p:nvPr>
            <p:ph idx="1"/>
          </p:nvPr>
        </p:nvSpPr>
        <p:spPr>
          <a:xfrm>
            <a:off x="838200" y="1414145"/>
            <a:ext cx="10515600" cy="4351338"/>
          </a:xfrm>
          <a:ln>
            <a:solidFill>
              <a:srgbClr val="C00000"/>
            </a:solidFill>
          </a:ln>
        </p:spPr>
        <p:txBody>
          <a:bodyPr/>
          <a:lstStyle/>
          <a:p>
            <a:r>
              <a:rPr lang="en-US" dirty="0" smtClean="0"/>
              <a:t>Technical writing is communication, the primary aim of which is to convey a particular piece of information to a particular reader or group of reader for a practical purpose.</a:t>
            </a:r>
          </a:p>
          <a:p>
            <a:pPr marL="0" indent="0">
              <a:buNone/>
            </a:pPr>
            <a:endParaRPr lang="en-US" dirty="0" smtClean="0"/>
          </a:p>
          <a:p>
            <a:r>
              <a:rPr lang="en-US" dirty="0" smtClean="0"/>
              <a:t>Technical writers design, write, and edit documents for engineering, scientific, industrial and government organization.</a:t>
            </a:r>
          </a:p>
          <a:p>
            <a:pPr marL="0" indent="0">
              <a:buNone/>
            </a:pPr>
            <a:endParaRPr lang="en-US" dirty="0" smtClean="0"/>
          </a:p>
          <a:p>
            <a:r>
              <a:rPr lang="en-US" dirty="0" smtClean="0"/>
              <a:t>These include technical report, computer manuals, brochure, proposal, technical specification, educational and training materials.</a:t>
            </a:r>
            <a:endParaRPr lang="en-US" dirty="0"/>
          </a:p>
        </p:txBody>
      </p:sp>
    </p:spTree>
    <p:extLst>
      <p:ext uri="{BB962C8B-B14F-4D97-AF65-F5344CB8AC3E}">
        <p14:creationId xmlns:p14="http://schemas.microsoft.com/office/powerpoint/2010/main" val="1663933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6240"/>
            <a:ext cx="10515600" cy="5780723"/>
          </a:xfrm>
          <a:ln>
            <a:solidFill>
              <a:srgbClr val="C00000"/>
            </a:solidFill>
          </a:ln>
        </p:spPr>
        <p:txBody>
          <a:bodyPr>
            <a:normAutofit/>
          </a:bodyPr>
          <a:lstStyle/>
          <a:p>
            <a:pPr algn="just"/>
            <a:r>
              <a:rPr lang="en-US" b="1" dirty="0"/>
              <a:t>Discussion of Results:</a:t>
            </a:r>
            <a:r>
              <a:rPr lang="en-US" dirty="0"/>
              <a:t> Interpret your results in the context of your research questions and objectives. Discuss any unexpected findings, compare your results with previous research, and explain the implications of your findings.</a:t>
            </a:r>
          </a:p>
          <a:p>
            <a:pPr algn="just"/>
            <a:r>
              <a:rPr lang="en-US" b="1" dirty="0" smtClean="0"/>
              <a:t>Limitations</a:t>
            </a:r>
            <a:r>
              <a:rPr lang="en-US" b="1" dirty="0"/>
              <a:t>:</a:t>
            </a:r>
            <a:r>
              <a:rPr lang="en-US" dirty="0"/>
              <a:t> Acknowledge the limitations of your study. This could include issues with sample size, data collection methods, biases, or external validity. Discuss how these limitations might affect the interpretation of your findings.</a:t>
            </a:r>
          </a:p>
          <a:p>
            <a:pPr algn="just"/>
            <a:r>
              <a:rPr lang="en-US" b="1" dirty="0"/>
              <a:t>Conclusion and Recommendations:</a:t>
            </a:r>
            <a:r>
              <a:rPr lang="en-US" dirty="0"/>
              <a:t> Summarize the key findings of your study and restate the implications. If appropriate, provide recommendations for further research or practical applications.</a:t>
            </a:r>
          </a:p>
          <a:p>
            <a:endParaRPr lang="en-US" dirty="0"/>
          </a:p>
        </p:txBody>
      </p:sp>
    </p:spTree>
    <p:extLst>
      <p:ext uri="{BB962C8B-B14F-4D97-AF65-F5344CB8AC3E}">
        <p14:creationId xmlns:p14="http://schemas.microsoft.com/office/powerpoint/2010/main" val="4193259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6036"/>
            <a:ext cx="10515600" cy="5480927"/>
          </a:xfrm>
          <a:ln>
            <a:solidFill>
              <a:srgbClr val="C00000"/>
            </a:solidFill>
          </a:ln>
        </p:spPr>
        <p:txBody>
          <a:bodyPr>
            <a:normAutofit fontScale="92500" lnSpcReduction="10000"/>
          </a:bodyPr>
          <a:lstStyle/>
          <a:p>
            <a:pPr algn="just"/>
            <a:r>
              <a:rPr lang="en-US" b="1" dirty="0"/>
              <a:t>Citation and Referencing:</a:t>
            </a:r>
            <a:r>
              <a:rPr lang="en-US" dirty="0"/>
              <a:t> Properly cite all sources you have referenced in your report. Use a consistent citation style (such as APA, MLA, Chicago) and ensure that your citations are accurate.</a:t>
            </a:r>
          </a:p>
          <a:p>
            <a:pPr algn="just"/>
            <a:r>
              <a:rPr lang="en-US" b="1" dirty="0"/>
              <a:t>Proofreading and Editing:</a:t>
            </a:r>
            <a:r>
              <a:rPr lang="en-US" dirty="0"/>
              <a:t> Thoroughly proofread and edit your report for grammatical errors, clarity, and coherence. Consider seeking feedback from colleagues or mentors to catch any overlooked mistakes.</a:t>
            </a:r>
          </a:p>
          <a:p>
            <a:pPr algn="just"/>
            <a:r>
              <a:rPr lang="en-US" b="1" dirty="0"/>
              <a:t>Plagiarism Check:</a:t>
            </a:r>
            <a:r>
              <a:rPr lang="en-US" dirty="0"/>
              <a:t> Use plagiarism detection tools to ensure that your report does not contain any unintentional instances of plagiarism.</a:t>
            </a:r>
          </a:p>
          <a:p>
            <a:pPr algn="just"/>
            <a:r>
              <a:rPr lang="en-US" b="1" dirty="0"/>
              <a:t>Consistency and Formatting:</a:t>
            </a:r>
            <a:r>
              <a:rPr lang="en-US" dirty="0"/>
              <a:t> Maintain a consistent formatting style throughout the report. Use headings, subheadings, and formatting elements to make the report visually appealing and easy to navigate.</a:t>
            </a:r>
          </a:p>
          <a:p>
            <a:pPr algn="just"/>
            <a:r>
              <a:rPr lang="en-US" b="1" dirty="0"/>
              <a:t>Peer Review:</a:t>
            </a:r>
            <a:r>
              <a:rPr lang="en-US" dirty="0"/>
              <a:t> If possible, have your report reviewed by peers or experts in the field before finalizing it. Their feedback can help you improve the quality and credibility of your research.</a:t>
            </a:r>
          </a:p>
          <a:p>
            <a:pPr algn="just"/>
            <a:endParaRPr lang="en-US" dirty="0"/>
          </a:p>
        </p:txBody>
      </p:sp>
    </p:spTree>
    <p:extLst>
      <p:ext uri="{BB962C8B-B14F-4D97-AF65-F5344CB8AC3E}">
        <p14:creationId xmlns:p14="http://schemas.microsoft.com/office/powerpoint/2010/main" val="1471221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6946"/>
          </a:xfrm>
          <a:solidFill>
            <a:srgbClr val="C00000"/>
          </a:solidFill>
        </p:spPr>
        <p:txBody>
          <a:bodyPr/>
          <a:lstStyle/>
          <a:p>
            <a:pPr algn="ctr"/>
            <a:r>
              <a:rPr lang="en-US" b="1" dirty="0" smtClean="0">
                <a:solidFill>
                  <a:schemeClr val="bg1"/>
                </a:solidFill>
              </a:rPr>
              <a:t>Research Proposal</a:t>
            </a:r>
            <a:endParaRPr lang="en-US" b="1" dirty="0">
              <a:solidFill>
                <a:schemeClr val="bg1"/>
              </a:solidFill>
            </a:endParaRPr>
          </a:p>
        </p:txBody>
      </p:sp>
      <p:sp>
        <p:nvSpPr>
          <p:cNvPr id="3" name="Content Placeholder 2"/>
          <p:cNvSpPr>
            <a:spLocks noGrp="1"/>
          </p:cNvSpPr>
          <p:nvPr>
            <p:ph idx="1"/>
          </p:nvPr>
        </p:nvSpPr>
        <p:spPr>
          <a:xfrm>
            <a:off x="838200" y="1583140"/>
            <a:ext cx="10515600" cy="4593823"/>
          </a:xfrm>
        </p:spPr>
        <p:txBody>
          <a:bodyPr/>
          <a:lstStyle/>
          <a:p>
            <a:r>
              <a:rPr lang="en-US" dirty="0" smtClean="0"/>
              <a:t>A research proposal is a document that outlines how you propose to undertake your research studies.</a:t>
            </a:r>
          </a:p>
          <a:p>
            <a:r>
              <a:rPr lang="en-US" dirty="0" smtClean="0"/>
              <a:t>A research proposal is a document written by a researcher that provides a detailed description of the proposed program.</a:t>
            </a:r>
          </a:p>
          <a:p>
            <a:r>
              <a:rPr lang="en-US" dirty="0" smtClean="0"/>
              <a:t>It is an outline of the entire research process that gives a reader a summary of the information discussed in the project.</a:t>
            </a:r>
          </a:p>
          <a:p>
            <a:r>
              <a:rPr lang="en-US" dirty="0" smtClean="0"/>
              <a:t>Research proposal is able to give a overview of the research project so that other people understand the significance of a research, scope and objectives of the research as well as the research methodology .</a:t>
            </a:r>
            <a:endParaRPr lang="en-US" dirty="0"/>
          </a:p>
        </p:txBody>
      </p:sp>
    </p:spTree>
    <p:extLst>
      <p:ext uri="{BB962C8B-B14F-4D97-AF65-F5344CB8AC3E}">
        <p14:creationId xmlns:p14="http://schemas.microsoft.com/office/powerpoint/2010/main" val="3896960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39" y="1050878"/>
            <a:ext cx="9116703" cy="533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8910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846" y="832513"/>
            <a:ext cx="9430602" cy="567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8588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2263"/>
            <a:ext cx="10515600" cy="5644700"/>
          </a:xfrm>
          <a:ln w="19050">
            <a:solidFill>
              <a:srgbClr val="C00000"/>
            </a:solidFill>
          </a:ln>
        </p:spPr>
        <p:txBody>
          <a:bodyPr>
            <a:normAutofit lnSpcReduction="10000"/>
          </a:bodyPr>
          <a:lstStyle/>
          <a:p>
            <a:pPr marL="0" indent="0" algn="just">
              <a:buNone/>
            </a:pPr>
            <a:r>
              <a:rPr lang="en-US" sz="2000" dirty="0">
                <a:solidFill>
                  <a:srgbClr val="C00000"/>
                </a:solidFill>
              </a:rPr>
              <a:t>How long should my research proposal be?</a:t>
            </a:r>
          </a:p>
          <a:p>
            <a:pPr algn="just"/>
            <a:r>
              <a:rPr lang="en-US" sz="2000" dirty="0"/>
              <a:t>It should be 2,000–3,500 words (4-7 pages) long.</a:t>
            </a:r>
          </a:p>
          <a:p>
            <a:pPr marL="0" indent="0" algn="just">
              <a:buNone/>
            </a:pPr>
            <a:r>
              <a:rPr lang="en-US" sz="2000" dirty="0">
                <a:solidFill>
                  <a:srgbClr val="C00000"/>
                </a:solidFill>
              </a:rPr>
              <a:t>What should be included in my research proposal?</a:t>
            </a:r>
          </a:p>
          <a:p>
            <a:pPr algn="just"/>
            <a:r>
              <a:rPr lang="en-US" sz="2000" dirty="0"/>
              <a:t>P</a:t>
            </a:r>
            <a:r>
              <a:rPr lang="en-US" sz="2000" dirty="0" smtClean="0"/>
              <a:t>roposal </a:t>
            </a:r>
            <a:r>
              <a:rPr lang="en-US" sz="2000" dirty="0"/>
              <a:t>should include the following:</a:t>
            </a:r>
          </a:p>
          <a:p>
            <a:pPr marL="0" indent="0" algn="just">
              <a:buNone/>
            </a:pPr>
            <a:r>
              <a:rPr lang="en-US" sz="2000" b="1" dirty="0" smtClean="0"/>
              <a:t>1. TITLE: </a:t>
            </a:r>
            <a:r>
              <a:rPr lang="en-US" sz="2000" dirty="0"/>
              <a:t>T</a:t>
            </a:r>
            <a:r>
              <a:rPr lang="en-US" sz="2000" dirty="0" smtClean="0"/>
              <a:t>itle </a:t>
            </a:r>
            <a:r>
              <a:rPr lang="en-US" sz="2000" dirty="0"/>
              <a:t>should give a clear indication of your proposed research approach or key question</a:t>
            </a:r>
          </a:p>
          <a:p>
            <a:pPr marL="0" indent="0" algn="just">
              <a:buNone/>
            </a:pPr>
            <a:r>
              <a:rPr lang="en-US" sz="2000" b="1" dirty="0"/>
              <a:t>2. BACKGROUND AND RATIONALE</a:t>
            </a:r>
            <a:endParaRPr lang="en-US" sz="2000" dirty="0"/>
          </a:p>
          <a:p>
            <a:pPr algn="just"/>
            <a:r>
              <a:rPr lang="en-US" sz="2000" dirty="0"/>
              <a:t>T</a:t>
            </a:r>
            <a:r>
              <a:rPr lang="en-US" sz="2000" dirty="0" smtClean="0"/>
              <a:t>he </a:t>
            </a:r>
            <a:r>
              <a:rPr lang="en-US" sz="2000" dirty="0"/>
              <a:t>background and issues of </a:t>
            </a:r>
            <a:r>
              <a:rPr lang="en-US" sz="2000" dirty="0" smtClean="0"/>
              <a:t>the proposed research identify the discipline, a </a:t>
            </a:r>
            <a:r>
              <a:rPr lang="en-US" sz="2000" dirty="0"/>
              <a:t>short literature </a:t>
            </a:r>
            <a:r>
              <a:rPr lang="en-US" sz="2000" dirty="0" smtClean="0"/>
              <a:t>review, a </a:t>
            </a:r>
            <a:r>
              <a:rPr lang="en-US" sz="2000" dirty="0"/>
              <a:t>summary of key debates and developments in the </a:t>
            </a:r>
            <a:r>
              <a:rPr lang="en-US" sz="2000" dirty="0" smtClean="0"/>
              <a:t>field.</a:t>
            </a:r>
            <a:endParaRPr lang="en-US" sz="2000" dirty="0"/>
          </a:p>
          <a:p>
            <a:pPr marL="0" indent="0">
              <a:buNone/>
            </a:pPr>
            <a:r>
              <a:rPr lang="en-US" sz="2000" b="1" dirty="0"/>
              <a:t>3. RESEARCH QUESTION(S</a:t>
            </a:r>
            <a:r>
              <a:rPr lang="en-US" sz="2000" b="1" dirty="0" smtClean="0"/>
              <a:t>) </a:t>
            </a:r>
            <a:r>
              <a:rPr lang="en-US" sz="2000" dirty="0" smtClean="0"/>
              <a:t>One </a:t>
            </a:r>
            <a:r>
              <a:rPr lang="en-US" sz="2000" dirty="0"/>
              <a:t>should formulate these clearly, giving an explanation as to what problems and issues are to be explored and why they are worth exploring</a:t>
            </a:r>
          </a:p>
          <a:p>
            <a:pPr marL="0" indent="0">
              <a:buNone/>
            </a:pPr>
            <a:r>
              <a:rPr lang="en-US" sz="2000" b="1" dirty="0"/>
              <a:t>4. RESEARCH </a:t>
            </a:r>
            <a:r>
              <a:rPr lang="en-US" sz="2000" b="1" dirty="0" smtClean="0"/>
              <a:t>METHODOLOGY</a:t>
            </a:r>
            <a:r>
              <a:rPr lang="en-US" sz="2000" dirty="0" smtClean="0"/>
              <a:t>: Provide </a:t>
            </a:r>
            <a:r>
              <a:rPr lang="en-US" sz="2000" dirty="0"/>
              <a:t>an outline of:</a:t>
            </a:r>
          </a:p>
          <a:p>
            <a:r>
              <a:rPr lang="en-US" sz="2000" dirty="0"/>
              <a:t>the theoretical resources to be drawn </a:t>
            </a:r>
            <a:r>
              <a:rPr lang="en-US" sz="2000" dirty="0" smtClean="0"/>
              <a:t>on.</a:t>
            </a:r>
            <a:endParaRPr lang="en-US" sz="2000" dirty="0"/>
          </a:p>
          <a:p>
            <a:r>
              <a:rPr lang="en-US" sz="2000" dirty="0"/>
              <a:t>the research approach (theoretical framework)</a:t>
            </a:r>
          </a:p>
          <a:p>
            <a:r>
              <a:rPr lang="en-US" sz="2000" dirty="0"/>
              <a:t>the research methods appropriate for the proposed research</a:t>
            </a:r>
          </a:p>
          <a:p>
            <a:r>
              <a:rPr lang="en-US" sz="2000" dirty="0"/>
              <a:t>a discussion of advantages as well as limits of particular approaches and methods</a:t>
            </a:r>
          </a:p>
          <a:p>
            <a:pPr marL="0" indent="0" algn="just">
              <a:buNone/>
            </a:pPr>
            <a:endParaRPr lang="en-US" sz="2000" dirty="0"/>
          </a:p>
          <a:p>
            <a:pPr marL="514350" indent="-514350">
              <a:buAutoNum type="arabicPeriod"/>
            </a:pPr>
            <a:endParaRPr lang="en-US" dirty="0"/>
          </a:p>
          <a:p>
            <a:endParaRPr lang="en-US" dirty="0"/>
          </a:p>
        </p:txBody>
      </p:sp>
    </p:spTree>
    <p:extLst>
      <p:ext uri="{BB962C8B-B14F-4D97-AF65-F5344CB8AC3E}">
        <p14:creationId xmlns:p14="http://schemas.microsoft.com/office/powerpoint/2010/main" val="281759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9684"/>
            <a:ext cx="10515600" cy="5467279"/>
          </a:xfrm>
          <a:ln w="28575">
            <a:solidFill>
              <a:srgbClr val="C00000"/>
            </a:solidFill>
          </a:ln>
        </p:spPr>
        <p:txBody>
          <a:bodyPr>
            <a:normAutofit/>
          </a:bodyPr>
          <a:lstStyle/>
          <a:p>
            <a:pPr marL="0" indent="0">
              <a:buNone/>
            </a:pPr>
            <a:r>
              <a:rPr lang="en-US" b="1" dirty="0"/>
              <a:t>5. PLAN OF WORK &amp; TIME </a:t>
            </a:r>
            <a:r>
              <a:rPr lang="en-US" b="1" dirty="0" smtClean="0"/>
              <a:t>SCHEDULE</a:t>
            </a:r>
            <a:endParaRPr lang="en-US" dirty="0" smtClean="0"/>
          </a:p>
          <a:p>
            <a:r>
              <a:rPr lang="en-US" dirty="0" smtClean="0"/>
              <a:t>One </a:t>
            </a:r>
            <a:r>
              <a:rPr lang="en-US" dirty="0"/>
              <a:t>should include an outline of the various stages and corresponding time lines for developing and implementing the research, including writing up your thesis.</a:t>
            </a:r>
          </a:p>
          <a:p>
            <a:r>
              <a:rPr lang="en-US" dirty="0"/>
              <a:t>For full-time study your research should be completed within three years, with writing up completed in the fourth year of registration.</a:t>
            </a:r>
          </a:p>
          <a:p>
            <a:r>
              <a:rPr lang="en-US" dirty="0"/>
              <a:t>For part-time study your research should be completed within six years, with writing up completed by the eighth year.</a:t>
            </a:r>
          </a:p>
          <a:p>
            <a:pPr marL="0" indent="0">
              <a:buNone/>
            </a:pPr>
            <a:r>
              <a:rPr lang="en-US" b="1" dirty="0"/>
              <a:t>6. </a:t>
            </a:r>
            <a:r>
              <a:rPr lang="en-US" b="1" dirty="0" smtClean="0"/>
              <a:t>BIBLIOGRAPHY</a:t>
            </a:r>
            <a:r>
              <a:rPr lang="en-US" dirty="0" smtClean="0"/>
              <a:t>: Should </a:t>
            </a:r>
            <a:r>
              <a:rPr lang="en-US" dirty="0"/>
              <a:t>include:</a:t>
            </a:r>
          </a:p>
          <a:p>
            <a:r>
              <a:rPr lang="en-US" dirty="0"/>
              <a:t>a list of references to key articles and texts discussed within your research proposal</a:t>
            </a:r>
          </a:p>
          <a:p>
            <a:r>
              <a:rPr lang="en-US" dirty="0"/>
              <a:t>a selection of sources appropriate to the proposed research</a:t>
            </a:r>
          </a:p>
          <a:p>
            <a:endParaRPr lang="en-US" dirty="0"/>
          </a:p>
        </p:txBody>
      </p:sp>
    </p:spTree>
    <p:extLst>
      <p:ext uri="{BB962C8B-B14F-4D97-AF65-F5344CB8AC3E}">
        <p14:creationId xmlns:p14="http://schemas.microsoft.com/office/powerpoint/2010/main" val="191113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 y="533400"/>
            <a:ext cx="10241280" cy="2758440"/>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 y="3474720"/>
            <a:ext cx="10241280" cy="2956560"/>
          </a:xfrm>
          <a:prstGeom prst="rect">
            <a:avLst/>
          </a:prstGeom>
          <a:noFill/>
          <a:ln w="2857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77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Callout 5"/>
          <p:cNvSpPr/>
          <p:nvPr/>
        </p:nvSpPr>
        <p:spPr>
          <a:xfrm>
            <a:off x="1524000" y="533400"/>
            <a:ext cx="2133600" cy="685800"/>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7411" name="TextBox 7"/>
          <p:cNvSpPr txBox="1">
            <a:spLocks noChangeArrowheads="1"/>
          </p:cNvSpPr>
          <p:nvPr/>
        </p:nvSpPr>
        <p:spPr bwMode="auto">
          <a:xfrm>
            <a:off x="1828800" y="685800"/>
            <a:ext cx="162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000" b="1">
                <a:latin typeface="Times New Roman" pitchFamily="18" charset="0"/>
                <a:cs typeface="Times New Roman" pitchFamily="18" charset="0"/>
              </a:rPr>
              <a:t>Message</a:t>
            </a:r>
            <a:endParaRPr lang="en-IN" altLang="en-US" sz="2000" b="1">
              <a:latin typeface="Times New Roman" pitchFamily="18" charset="0"/>
              <a:cs typeface="Times New Roman" pitchFamily="18" charset="0"/>
            </a:endParaRPr>
          </a:p>
        </p:txBody>
      </p:sp>
      <p:sp>
        <p:nvSpPr>
          <p:cNvPr id="9" name="Oval 8"/>
          <p:cNvSpPr/>
          <p:nvPr/>
        </p:nvSpPr>
        <p:spPr>
          <a:xfrm rot="636337">
            <a:off x="2413001" y="2522539"/>
            <a:ext cx="1375833" cy="8858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7413" name="TextBox 10"/>
          <p:cNvSpPr txBox="1">
            <a:spLocks noChangeArrowheads="1"/>
          </p:cNvSpPr>
          <p:nvPr/>
        </p:nvSpPr>
        <p:spPr bwMode="auto">
          <a:xfrm rot="956082">
            <a:off x="2688167" y="2676525"/>
            <a:ext cx="105198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000" b="1">
                <a:latin typeface="Times New Roman" pitchFamily="18" charset="0"/>
                <a:cs typeface="Times New Roman" pitchFamily="18" charset="0"/>
              </a:rPr>
              <a:t>Who</a:t>
            </a:r>
            <a:endParaRPr lang="en-IN" altLang="en-US" sz="2000" b="1">
              <a:latin typeface="Times New Roman" pitchFamily="18" charset="0"/>
              <a:cs typeface="Times New Roman" pitchFamily="18" charset="0"/>
            </a:endParaRPr>
          </a:p>
        </p:txBody>
      </p:sp>
      <p:cxnSp>
        <p:nvCxnSpPr>
          <p:cNvPr id="13" name="Straight Arrow Connector 12"/>
          <p:cNvCxnSpPr/>
          <p:nvPr/>
        </p:nvCxnSpPr>
        <p:spPr>
          <a:xfrm>
            <a:off x="2641600" y="2971800"/>
            <a:ext cx="812800" cy="2286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1217701">
            <a:off x="3721100" y="2971800"/>
            <a:ext cx="1390651" cy="9032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7416" name="TextBox 17"/>
          <p:cNvSpPr txBox="1">
            <a:spLocks noChangeArrowheads="1"/>
          </p:cNvSpPr>
          <p:nvPr/>
        </p:nvSpPr>
        <p:spPr bwMode="auto">
          <a:xfrm rot="1181803">
            <a:off x="4023785" y="3079750"/>
            <a:ext cx="95038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2000" b="1">
                <a:latin typeface="Times New Roman" pitchFamily="18" charset="0"/>
                <a:cs typeface="Times New Roman" pitchFamily="18" charset="0"/>
              </a:rPr>
              <a:t>Why</a:t>
            </a:r>
            <a:endParaRPr lang="en-IN" altLang="en-US" sz="2000" b="1">
              <a:latin typeface="Times New Roman" pitchFamily="18" charset="0"/>
              <a:cs typeface="Times New Roman" pitchFamily="18" charset="0"/>
            </a:endParaRPr>
          </a:p>
        </p:txBody>
      </p:sp>
      <p:cxnSp>
        <p:nvCxnSpPr>
          <p:cNvPr id="20" name="Straight Arrow Connector 19"/>
          <p:cNvCxnSpPr/>
          <p:nvPr/>
        </p:nvCxnSpPr>
        <p:spPr>
          <a:xfrm>
            <a:off x="3962400" y="3429000"/>
            <a:ext cx="812800" cy="228600"/>
          </a:xfrm>
          <a:prstGeom prst="straightConnector1">
            <a:avLst/>
          </a:prstGeom>
          <a:ln w="2222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rot="929582">
            <a:off x="5060951" y="3448051"/>
            <a:ext cx="1382183" cy="8159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7419" name="TextBox 21"/>
          <p:cNvSpPr txBox="1">
            <a:spLocks noChangeArrowheads="1"/>
          </p:cNvSpPr>
          <p:nvPr/>
        </p:nvSpPr>
        <p:spPr bwMode="auto">
          <a:xfrm rot="1312542">
            <a:off x="5334001" y="3563939"/>
            <a:ext cx="109855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b="1">
                <a:latin typeface="Times New Roman" pitchFamily="18" charset="0"/>
                <a:cs typeface="Times New Roman" pitchFamily="18" charset="0"/>
              </a:rPr>
              <a:t>What</a:t>
            </a:r>
            <a:endParaRPr lang="en-IN" altLang="en-US" sz="1800" b="1">
              <a:latin typeface="Times New Roman" pitchFamily="18" charset="0"/>
              <a:cs typeface="Times New Roman" pitchFamily="18" charset="0"/>
            </a:endParaRPr>
          </a:p>
        </p:txBody>
      </p:sp>
      <p:cxnSp>
        <p:nvCxnSpPr>
          <p:cNvPr id="24" name="Straight Arrow Connector 23"/>
          <p:cNvCxnSpPr/>
          <p:nvPr/>
        </p:nvCxnSpPr>
        <p:spPr>
          <a:xfrm>
            <a:off x="5283200" y="3810000"/>
            <a:ext cx="914400" cy="304800"/>
          </a:xfrm>
          <a:prstGeom prst="straightConnector1">
            <a:avLst/>
          </a:prstGeom>
          <a:ln w="2222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rot="1245445">
            <a:off x="6350000" y="3895725"/>
            <a:ext cx="1422400" cy="838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cxnSp>
        <p:nvCxnSpPr>
          <p:cNvPr id="32" name="Straight Arrow Connector 31"/>
          <p:cNvCxnSpPr/>
          <p:nvPr/>
        </p:nvCxnSpPr>
        <p:spPr>
          <a:xfrm>
            <a:off x="6604000" y="4267200"/>
            <a:ext cx="914400" cy="304800"/>
          </a:xfrm>
          <a:prstGeom prst="straightConnector1">
            <a:avLst/>
          </a:prstGeom>
          <a:ln w="22225">
            <a:solidFill>
              <a:schemeClr val="tx2">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7423" name="TextBox 15"/>
          <p:cNvSpPr txBox="1">
            <a:spLocks noChangeArrowheads="1"/>
          </p:cNvSpPr>
          <p:nvPr/>
        </p:nvSpPr>
        <p:spPr bwMode="auto">
          <a:xfrm rot="1362232">
            <a:off x="6772960" y="399680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r>
              <a:rPr lang="en-US" altLang="en-US" sz="1800" b="1">
                <a:latin typeface="Times New Roman" pitchFamily="18" charset="0"/>
                <a:cs typeface="Times New Roman" pitchFamily="18" charset="0"/>
              </a:rPr>
              <a:t>How</a:t>
            </a:r>
            <a:endParaRPr lang="en-IN" altLang="en-US" sz="1800" b="1">
              <a:latin typeface="Times New Roman" pitchFamily="18" charset="0"/>
              <a:cs typeface="Times New Roman" pitchFamily="18" charset="0"/>
            </a:endParaRPr>
          </a:p>
        </p:txBody>
      </p:sp>
      <p:pic>
        <p:nvPicPr>
          <p:cNvPr id="17424" name="Picture 22" descr="think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32800" y="4114801"/>
            <a:ext cx="11176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5" name="Picture 24" descr="thinking.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0" y="4191001"/>
            <a:ext cx="11176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Cloud Callout 25"/>
          <p:cNvSpPr/>
          <p:nvPr/>
        </p:nvSpPr>
        <p:spPr>
          <a:xfrm rot="18227403">
            <a:off x="7494588" y="899585"/>
            <a:ext cx="1558925" cy="3877733"/>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
        <p:nvSpPr>
          <p:cNvPr id="17427" name="TextBox 26"/>
          <p:cNvSpPr txBox="1">
            <a:spLocks noChangeArrowheads="1"/>
          </p:cNvSpPr>
          <p:nvPr/>
        </p:nvSpPr>
        <p:spPr bwMode="auto">
          <a:xfrm>
            <a:off x="7518400" y="2514601"/>
            <a:ext cx="162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algn="ctr" eaLnBrk="1" hangingPunct="1"/>
            <a:r>
              <a:rPr lang="en-US" altLang="en-US" sz="1800" b="1">
                <a:latin typeface="Times New Roman" pitchFamily="18" charset="0"/>
                <a:cs typeface="Times New Roman" pitchFamily="18" charset="0"/>
              </a:rPr>
              <a:t>Mapping of references</a:t>
            </a:r>
            <a:endParaRPr lang="en-IN" altLang="en-US" sz="1800" b="1">
              <a:latin typeface="Times New Roman" pitchFamily="18" charset="0"/>
              <a:cs typeface="Times New Roman" pitchFamily="18" charset="0"/>
            </a:endParaRPr>
          </a:p>
        </p:txBody>
      </p:sp>
      <p:sp>
        <p:nvSpPr>
          <p:cNvPr id="28" name="TextBox 27"/>
          <p:cNvSpPr txBox="1"/>
          <p:nvPr/>
        </p:nvSpPr>
        <p:spPr>
          <a:xfrm>
            <a:off x="304800" y="3429000"/>
            <a:ext cx="2844800" cy="400050"/>
          </a:xfrm>
          <a:prstGeom prst="rect">
            <a:avLst/>
          </a:prstGeom>
          <a:noFill/>
        </p:spPr>
        <p:txBody>
          <a:bodyPr>
            <a:spAutoFit/>
          </a:bodyPr>
          <a:lstStyle/>
          <a:p>
            <a:pPr eaLnBrk="1" hangingPunct="1">
              <a:defRPr/>
            </a:pPr>
            <a:r>
              <a:rPr lang="en-US" sz="2000" b="1" dirty="0">
                <a:solidFill>
                  <a:schemeClr val="tx2">
                    <a:lumMod val="50000"/>
                  </a:schemeClr>
                </a:solidFill>
                <a:cs typeface="Times New Roman" pitchFamily="18" charset="0"/>
              </a:rPr>
              <a:t>Writer/ Speaker</a:t>
            </a:r>
            <a:endParaRPr lang="en-IN" sz="2000" b="1" dirty="0">
              <a:solidFill>
                <a:schemeClr val="tx2">
                  <a:lumMod val="50000"/>
                </a:schemeClr>
              </a:solidFill>
              <a:cs typeface="Times New Roman" pitchFamily="18" charset="0"/>
            </a:endParaRPr>
          </a:p>
        </p:txBody>
      </p:sp>
      <p:sp>
        <p:nvSpPr>
          <p:cNvPr id="29" name="TextBox 28"/>
          <p:cNvSpPr txBox="1"/>
          <p:nvPr/>
        </p:nvSpPr>
        <p:spPr>
          <a:xfrm>
            <a:off x="8737601" y="6019801"/>
            <a:ext cx="1380506" cy="461665"/>
          </a:xfrm>
          <a:prstGeom prst="rect">
            <a:avLst/>
          </a:prstGeom>
          <a:noFill/>
        </p:spPr>
        <p:txBody>
          <a:bodyPr wrap="none">
            <a:spAutoFit/>
          </a:bodyPr>
          <a:lstStyle/>
          <a:p>
            <a:pPr eaLnBrk="1" hangingPunct="1">
              <a:defRPr/>
            </a:pPr>
            <a:r>
              <a:rPr lang="en-US" sz="2400" b="1" dirty="0">
                <a:solidFill>
                  <a:schemeClr val="tx2">
                    <a:lumMod val="50000"/>
                  </a:schemeClr>
                </a:solidFill>
              </a:rPr>
              <a:t>Audience</a:t>
            </a:r>
            <a:endParaRPr lang="en-IN" sz="2400" b="1" dirty="0">
              <a:solidFill>
                <a:schemeClr val="tx2">
                  <a:lumMod val="50000"/>
                </a:schemeClr>
              </a:solidFill>
            </a:endParaRPr>
          </a:p>
        </p:txBody>
      </p:sp>
      <p:pic>
        <p:nvPicPr>
          <p:cNvPr id="17430" name="Picture 32" descr="shman.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8000" y="1371600"/>
            <a:ext cx="1828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4689541" y="228601"/>
            <a:ext cx="6191118" cy="461665"/>
          </a:xfrm>
          <a:prstGeom prst="rect">
            <a:avLst/>
          </a:prstGeom>
          <a:noFill/>
        </p:spPr>
        <p:txBody>
          <a:bodyPr wrap="none">
            <a:spAutoFit/>
          </a:bodyPr>
          <a:lstStyle/>
          <a:p>
            <a:pPr algn="just" eaLnBrk="1" hangingPunct="1">
              <a:defRPr/>
            </a:pPr>
            <a:r>
              <a:rPr lang="en-US" sz="2400" b="1" dirty="0">
                <a:solidFill>
                  <a:schemeClr val="accent2">
                    <a:lumMod val="50000"/>
                  </a:schemeClr>
                </a:solidFill>
                <a:latin typeface="Baskerville Old Face" pitchFamily="18" charset="0"/>
              </a:rPr>
              <a:t>Major Components Of Effective Communication</a:t>
            </a:r>
            <a:endParaRPr lang="en-IN" sz="2400" b="1" dirty="0">
              <a:solidFill>
                <a:schemeClr val="accent2">
                  <a:lumMod val="50000"/>
                </a:schemeClr>
              </a:solidFill>
              <a:latin typeface="Baskerville Old Face" pitchFamily="18" charset="0"/>
            </a:endParaRPr>
          </a:p>
        </p:txBody>
      </p:sp>
    </p:spTree>
    <p:extLst>
      <p:ext uri="{BB962C8B-B14F-4D97-AF65-F5344CB8AC3E}">
        <p14:creationId xmlns:p14="http://schemas.microsoft.com/office/powerpoint/2010/main" val="3479978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838200" y="243206"/>
            <a:ext cx="10515600" cy="915034"/>
          </a:xfrm>
          <a:solidFill>
            <a:srgbClr val="C00000"/>
          </a:solidFill>
        </p:spPr>
        <p:txBody>
          <a:bodyPr/>
          <a:lstStyle/>
          <a:p>
            <a:pPr algn="ctr"/>
            <a:r>
              <a:rPr lang="en-US" altLang="en-US" b="1" dirty="0" smtClean="0">
                <a:solidFill>
                  <a:schemeClr val="bg1"/>
                </a:solidFill>
              </a:rPr>
              <a:t>Interaction with Audience</a:t>
            </a:r>
          </a:p>
        </p:txBody>
      </p:sp>
      <p:sp>
        <p:nvSpPr>
          <p:cNvPr id="19459" name="Content Placeholder 2"/>
          <p:cNvSpPr>
            <a:spLocks noGrp="1"/>
          </p:cNvSpPr>
          <p:nvPr>
            <p:ph idx="1"/>
          </p:nvPr>
        </p:nvSpPr>
        <p:spPr>
          <a:xfrm>
            <a:off x="609600" y="1295401"/>
            <a:ext cx="10972800" cy="4830763"/>
          </a:xfrm>
          <a:ln w="28575">
            <a:solidFill>
              <a:srgbClr val="C00000"/>
            </a:solidFill>
          </a:ln>
        </p:spPr>
        <p:txBody>
          <a:bodyPr/>
          <a:lstStyle/>
          <a:p>
            <a:r>
              <a:rPr lang="en-US" altLang="en-US" sz="2800" dirty="0" smtClean="0"/>
              <a:t>Effective communication is not only delivering message but also includes questions and answers</a:t>
            </a:r>
          </a:p>
          <a:p>
            <a:r>
              <a:rPr lang="en-US" altLang="en-US" sz="2800" b="1" dirty="0" smtClean="0"/>
              <a:t>Who</a:t>
            </a:r>
            <a:r>
              <a:rPr lang="en-US" altLang="en-US" sz="2800" dirty="0" smtClean="0"/>
              <a:t> are you addressing?</a:t>
            </a:r>
          </a:p>
          <a:p>
            <a:r>
              <a:rPr lang="en-US" altLang="en-US" sz="2800" b="1" dirty="0" smtClean="0"/>
              <a:t>Why</a:t>
            </a:r>
            <a:r>
              <a:rPr lang="en-US" altLang="en-US" sz="2800" dirty="0" smtClean="0"/>
              <a:t> is your message important?</a:t>
            </a:r>
          </a:p>
          <a:p>
            <a:r>
              <a:rPr lang="en-US" altLang="en-US" sz="2800" b="1" dirty="0" smtClean="0"/>
              <a:t>What</a:t>
            </a:r>
            <a:r>
              <a:rPr lang="en-US" altLang="en-US" sz="2800" dirty="0" smtClean="0"/>
              <a:t> is your “take home “message?</a:t>
            </a:r>
          </a:p>
          <a:p>
            <a:r>
              <a:rPr lang="en-US" altLang="en-US" sz="2800" b="1" dirty="0" smtClean="0"/>
              <a:t>How</a:t>
            </a:r>
            <a:r>
              <a:rPr lang="en-US" altLang="en-US" sz="2800" dirty="0" smtClean="0"/>
              <a:t> to best deliver your message and satisfy the </a:t>
            </a:r>
          </a:p>
          <a:p>
            <a:pPr>
              <a:buFont typeface="Arial" charset="0"/>
              <a:buNone/>
            </a:pPr>
            <a:r>
              <a:rPr lang="en-US" altLang="en-US" sz="2800" dirty="0" smtClean="0"/>
              <a:t>    audience?</a:t>
            </a:r>
          </a:p>
          <a:p>
            <a:pPr>
              <a:buFont typeface="Arial" charset="0"/>
              <a:buNone/>
            </a:pPr>
            <a:r>
              <a:rPr lang="en-US" altLang="en-US" sz="2800" dirty="0" smtClean="0"/>
              <a:t>    Popular science writing is equally important as communicating your research results in science journals</a:t>
            </a:r>
          </a:p>
        </p:txBody>
      </p:sp>
    </p:spTree>
    <p:extLst>
      <p:ext uri="{BB962C8B-B14F-4D97-AF65-F5344CB8AC3E}">
        <p14:creationId xmlns:p14="http://schemas.microsoft.com/office/powerpoint/2010/main" val="36812859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09600" y="274638"/>
            <a:ext cx="10972800" cy="792162"/>
          </a:xfrm>
          <a:solidFill>
            <a:srgbClr val="C00000"/>
          </a:solidFill>
        </p:spPr>
        <p:txBody>
          <a:bodyPr/>
          <a:lstStyle/>
          <a:p>
            <a:pPr algn="ctr"/>
            <a:r>
              <a:rPr lang="en-US" altLang="en-US" b="1" dirty="0" smtClean="0">
                <a:solidFill>
                  <a:schemeClr val="bg1"/>
                </a:solidFill>
              </a:rPr>
              <a:t>Major steps in research process</a:t>
            </a:r>
          </a:p>
        </p:txBody>
      </p:sp>
      <p:sp>
        <p:nvSpPr>
          <p:cNvPr id="20483" name="Content Placeholder 2"/>
          <p:cNvSpPr>
            <a:spLocks noGrp="1"/>
          </p:cNvSpPr>
          <p:nvPr>
            <p:ph idx="1"/>
          </p:nvPr>
        </p:nvSpPr>
        <p:spPr>
          <a:xfrm>
            <a:off x="609600" y="1219200"/>
            <a:ext cx="10972800" cy="5181600"/>
          </a:xfrm>
          <a:ln w="28575">
            <a:solidFill>
              <a:srgbClr val="C00000"/>
            </a:solidFill>
          </a:ln>
        </p:spPr>
        <p:txBody>
          <a:bodyPr/>
          <a:lstStyle/>
          <a:p>
            <a:pPr>
              <a:buFont typeface="Wingdings" pitchFamily="2" charset="2"/>
              <a:buChar char="v"/>
            </a:pPr>
            <a:r>
              <a:rPr lang="en-US" altLang="en-US" sz="2800" dirty="0" smtClean="0"/>
              <a:t>Reading literature for the topic of research</a:t>
            </a:r>
          </a:p>
          <a:p>
            <a:pPr>
              <a:buFont typeface="Wingdings" pitchFamily="2" charset="2"/>
              <a:buChar char="v"/>
            </a:pPr>
            <a:r>
              <a:rPr lang="en-US" altLang="en-US" sz="2800" dirty="0" smtClean="0"/>
              <a:t>Identification of what is known /unknown.</a:t>
            </a:r>
          </a:p>
          <a:p>
            <a:pPr>
              <a:buFont typeface="Wingdings" pitchFamily="2" charset="2"/>
              <a:buChar char="v"/>
            </a:pPr>
            <a:r>
              <a:rPr lang="en-US" altLang="en-US" sz="2800" dirty="0" smtClean="0"/>
              <a:t>Formulation of problem resulting in testable hypothesis</a:t>
            </a:r>
          </a:p>
          <a:p>
            <a:pPr>
              <a:buFont typeface="Wingdings" pitchFamily="2" charset="2"/>
              <a:buChar char="v"/>
            </a:pPr>
            <a:r>
              <a:rPr lang="en-US" altLang="en-US" sz="2800" dirty="0" smtClean="0"/>
              <a:t>Collection of data through experimentation or interviewing people (design materials and methods)</a:t>
            </a:r>
          </a:p>
          <a:p>
            <a:pPr>
              <a:buFont typeface="Wingdings" pitchFamily="2" charset="2"/>
              <a:buChar char="v"/>
            </a:pPr>
            <a:r>
              <a:rPr lang="en-US" altLang="en-US" sz="2800" dirty="0" smtClean="0"/>
              <a:t>Analysis of data and interpretation</a:t>
            </a:r>
          </a:p>
          <a:p>
            <a:pPr>
              <a:buFont typeface="Wingdings" pitchFamily="2" charset="2"/>
              <a:buChar char="v"/>
            </a:pPr>
            <a:r>
              <a:rPr lang="en-US" altLang="en-US" sz="2800" dirty="0" smtClean="0"/>
              <a:t>Conclusion drawn (a new patch is added to the  knowledge puzzle)leading to new approaches(cycle)</a:t>
            </a:r>
          </a:p>
          <a:p>
            <a:pPr>
              <a:buFont typeface="Wingdings" pitchFamily="2" charset="2"/>
              <a:buChar char="v"/>
            </a:pPr>
            <a:r>
              <a:rPr lang="en-US" altLang="en-US" sz="2800" dirty="0" smtClean="0"/>
              <a:t>a scientific publication and other forms of communication</a:t>
            </a:r>
          </a:p>
          <a:p>
            <a:pPr>
              <a:buFont typeface="Wingdings" pitchFamily="2" charset="2"/>
              <a:buChar char="v"/>
            </a:pPr>
            <a:endParaRPr lang="en-US" altLang="en-US" sz="2800" dirty="0" smtClean="0"/>
          </a:p>
        </p:txBody>
      </p:sp>
    </p:spTree>
    <p:extLst>
      <p:ext uri="{BB962C8B-B14F-4D97-AF65-F5344CB8AC3E}">
        <p14:creationId xmlns:p14="http://schemas.microsoft.com/office/powerpoint/2010/main" val="101167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274638"/>
            <a:ext cx="10972800" cy="792162"/>
          </a:xfrm>
          <a:solidFill>
            <a:srgbClr val="C00000"/>
          </a:solidFill>
        </p:spPr>
        <p:txBody>
          <a:bodyPr/>
          <a:lstStyle/>
          <a:p>
            <a:pPr algn="ctr"/>
            <a:r>
              <a:rPr lang="en-US" altLang="en-US" b="1" dirty="0" smtClean="0">
                <a:solidFill>
                  <a:schemeClr val="bg1"/>
                </a:solidFill>
              </a:rPr>
              <a:t>Main sections of a scientific paper</a:t>
            </a:r>
          </a:p>
        </p:txBody>
      </p:sp>
      <p:sp>
        <p:nvSpPr>
          <p:cNvPr id="22531" name="Content Placeholder 2"/>
          <p:cNvSpPr>
            <a:spLocks noGrp="1"/>
          </p:cNvSpPr>
          <p:nvPr>
            <p:ph idx="1"/>
          </p:nvPr>
        </p:nvSpPr>
        <p:spPr>
          <a:xfrm>
            <a:off x="609600" y="1219201"/>
            <a:ext cx="10972800" cy="4906963"/>
          </a:xfrm>
          <a:ln w="28575">
            <a:solidFill>
              <a:srgbClr val="C00000"/>
            </a:solidFill>
          </a:ln>
        </p:spPr>
        <p:txBody>
          <a:bodyPr/>
          <a:lstStyle/>
          <a:p>
            <a:pPr>
              <a:buFont typeface="Arial" charset="0"/>
              <a:buNone/>
            </a:pPr>
            <a:r>
              <a:rPr lang="en-US" altLang="en-US" sz="2800" dirty="0" smtClean="0"/>
              <a:t>Most scientific journals follow a standard format i.e.,</a:t>
            </a:r>
          </a:p>
          <a:p>
            <a:pPr>
              <a:buFont typeface="Wingdings" pitchFamily="2" charset="2"/>
              <a:buChar char="Ø"/>
            </a:pPr>
            <a:r>
              <a:rPr lang="en-US" altLang="en-US" sz="2000" b="1" dirty="0" smtClean="0"/>
              <a:t>Title</a:t>
            </a:r>
          </a:p>
          <a:p>
            <a:pPr>
              <a:buFont typeface="Wingdings" pitchFamily="2" charset="2"/>
              <a:buChar char="Ø"/>
            </a:pPr>
            <a:r>
              <a:rPr lang="en-US" altLang="en-US" sz="2000" b="1" dirty="0" smtClean="0"/>
              <a:t>Abstract</a:t>
            </a:r>
          </a:p>
          <a:p>
            <a:pPr>
              <a:buFont typeface="Wingdings" pitchFamily="2" charset="2"/>
              <a:buChar char="Ø"/>
            </a:pPr>
            <a:r>
              <a:rPr lang="en-US" altLang="en-US" sz="2000" b="1" dirty="0" smtClean="0"/>
              <a:t>Introduction</a:t>
            </a:r>
          </a:p>
          <a:p>
            <a:pPr>
              <a:buFont typeface="Wingdings" pitchFamily="2" charset="2"/>
              <a:buChar char="Ø"/>
            </a:pPr>
            <a:r>
              <a:rPr lang="en-US" altLang="en-US" sz="2000" b="1" dirty="0" smtClean="0"/>
              <a:t>Materials and Methods</a:t>
            </a:r>
          </a:p>
          <a:p>
            <a:pPr>
              <a:buFont typeface="Wingdings" pitchFamily="2" charset="2"/>
              <a:buChar char="Ø"/>
            </a:pPr>
            <a:r>
              <a:rPr lang="en-US" altLang="en-US" sz="2000" b="1" dirty="0" smtClean="0"/>
              <a:t>Results</a:t>
            </a:r>
          </a:p>
          <a:p>
            <a:pPr>
              <a:buFont typeface="Wingdings" pitchFamily="2" charset="2"/>
              <a:buChar char="Ø"/>
            </a:pPr>
            <a:r>
              <a:rPr lang="en-US" altLang="en-US" sz="2000" b="1" dirty="0" smtClean="0"/>
              <a:t>Discussion </a:t>
            </a:r>
          </a:p>
          <a:p>
            <a:pPr>
              <a:buFont typeface="Wingdings" pitchFamily="2" charset="2"/>
              <a:buChar char="Ø"/>
            </a:pPr>
            <a:r>
              <a:rPr lang="en-US" altLang="en-US" sz="2000" b="1" dirty="0" smtClean="0"/>
              <a:t>Conclusion</a:t>
            </a:r>
          </a:p>
          <a:p>
            <a:pPr>
              <a:buFont typeface="Wingdings" pitchFamily="2" charset="2"/>
              <a:buChar char="Ø"/>
            </a:pPr>
            <a:r>
              <a:rPr lang="en-US" altLang="en-US" sz="2000" b="1" dirty="0" smtClean="0"/>
              <a:t>References</a:t>
            </a:r>
          </a:p>
          <a:p>
            <a:pPr>
              <a:buFont typeface="Wingdings" pitchFamily="2" charset="2"/>
              <a:buChar char="Ø"/>
            </a:pPr>
            <a:r>
              <a:rPr lang="en-US" altLang="en-US" sz="2000" b="1" dirty="0" smtClean="0"/>
              <a:t>Acknowledgement/supplementary material/tables/figures are optional</a:t>
            </a:r>
          </a:p>
          <a:p>
            <a:pPr>
              <a:buFont typeface="Wingdings" pitchFamily="2" charset="2"/>
              <a:buChar char="Ø"/>
            </a:pPr>
            <a:r>
              <a:rPr lang="en-US" altLang="en-US" sz="2000" b="1" dirty="0" smtClean="0"/>
              <a:t>Sometimes Results and Discussion are combined in one section, theory may replace materials and methods.</a:t>
            </a:r>
          </a:p>
        </p:txBody>
      </p:sp>
    </p:spTree>
    <p:extLst>
      <p:ext uri="{BB962C8B-B14F-4D97-AF65-F5344CB8AC3E}">
        <p14:creationId xmlns:p14="http://schemas.microsoft.com/office/powerpoint/2010/main" val="1221603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274638"/>
            <a:ext cx="10972800" cy="715962"/>
          </a:xfrm>
          <a:solidFill>
            <a:srgbClr val="C00000"/>
          </a:solidFill>
        </p:spPr>
        <p:txBody>
          <a:bodyPr/>
          <a:lstStyle/>
          <a:p>
            <a:pPr algn="ctr"/>
            <a:r>
              <a:rPr lang="en-US" altLang="en-US" b="1" dirty="0" smtClean="0">
                <a:solidFill>
                  <a:schemeClr val="bg1"/>
                </a:solidFill>
              </a:rPr>
              <a:t>Title</a:t>
            </a:r>
          </a:p>
        </p:txBody>
      </p:sp>
      <p:sp>
        <p:nvSpPr>
          <p:cNvPr id="26627" name="Content Placeholder 2"/>
          <p:cNvSpPr>
            <a:spLocks noGrp="1"/>
          </p:cNvSpPr>
          <p:nvPr>
            <p:ph idx="1"/>
          </p:nvPr>
        </p:nvSpPr>
        <p:spPr>
          <a:xfrm>
            <a:off x="609600" y="1295401"/>
            <a:ext cx="10972800" cy="4830763"/>
          </a:xfrm>
          <a:ln w="28575">
            <a:solidFill>
              <a:srgbClr val="C00000"/>
            </a:solidFill>
          </a:ln>
        </p:spPr>
        <p:txBody>
          <a:bodyPr/>
          <a:lstStyle/>
          <a:p>
            <a:pPr>
              <a:buFont typeface="Wingdings" pitchFamily="2" charset="2"/>
              <a:buChar char="ü"/>
            </a:pPr>
            <a:r>
              <a:rPr lang="en-US" altLang="en-US" sz="2800" dirty="0" smtClean="0"/>
              <a:t>Title should be catchy to attract people to read it</a:t>
            </a:r>
          </a:p>
          <a:p>
            <a:pPr>
              <a:buFont typeface="Wingdings" pitchFamily="2" charset="2"/>
              <a:buChar char="ü"/>
            </a:pPr>
            <a:r>
              <a:rPr lang="en-US" altLang="en-US" sz="2800" dirty="0" smtClean="0"/>
              <a:t>It should be </a:t>
            </a:r>
            <a:r>
              <a:rPr lang="en-US" altLang="en-US" sz="2800" dirty="0" smtClean="0">
                <a:solidFill>
                  <a:srgbClr val="FF0000"/>
                </a:solidFill>
              </a:rPr>
              <a:t>informative</a:t>
            </a:r>
            <a:r>
              <a:rPr lang="en-US" altLang="en-US" sz="2800" dirty="0" smtClean="0"/>
              <a:t> (mention subject ,not results).</a:t>
            </a:r>
          </a:p>
          <a:p>
            <a:pPr>
              <a:buFont typeface="Wingdings" pitchFamily="2" charset="2"/>
              <a:buChar char="ü"/>
            </a:pPr>
            <a:r>
              <a:rPr lang="en-US" altLang="en-US" sz="2800" dirty="0" smtClean="0"/>
              <a:t>It should be </a:t>
            </a:r>
            <a:r>
              <a:rPr lang="en-US" altLang="en-US" sz="2800" dirty="0" smtClean="0">
                <a:solidFill>
                  <a:srgbClr val="FF0000"/>
                </a:solidFill>
              </a:rPr>
              <a:t>specific </a:t>
            </a:r>
            <a:r>
              <a:rPr lang="en-US" altLang="en-US" sz="2800" dirty="0" smtClean="0"/>
              <a:t>(different from others)</a:t>
            </a:r>
          </a:p>
          <a:p>
            <a:pPr>
              <a:buFont typeface="Wingdings" pitchFamily="2" charset="2"/>
              <a:buChar char="ü"/>
            </a:pPr>
            <a:r>
              <a:rPr lang="en-US" altLang="en-US" sz="2800" dirty="0" smtClean="0"/>
              <a:t>It should be </a:t>
            </a:r>
            <a:r>
              <a:rPr lang="en-US" altLang="en-US" sz="2800" dirty="0" smtClean="0">
                <a:solidFill>
                  <a:srgbClr val="FF0000"/>
                </a:solidFill>
              </a:rPr>
              <a:t>concise</a:t>
            </a:r>
            <a:r>
              <a:rPr lang="en-US" altLang="en-US" sz="2800" dirty="0" smtClean="0"/>
              <a:t>, otherwise give a short working  title separately.</a:t>
            </a:r>
          </a:p>
          <a:p>
            <a:pPr>
              <a:buFont typeface="Wingdings" pitchFamily="2" charset="2"/>
              <a:buChar char="ü"/>
            </a:pPr>
            <a:r>
              <a:rPr lang="en-US" altLang="en-US" sz="2800" dirty="0" smtClean="0"/>
              <a:t>It should reflect the whole content of paper</a:t>
            </a:r>
          </a:p>
          <a:p>
            <a:pPr>
              <a:buFont typeface="Wingdings" pitchFamily="2" charset="2"/>
              <a:buChar char="ü"/>
            </a:pPr>
            <a:r>
              <a:rPr lang="en-US" altLang="en-US" sz="2800" dirty="0" smtClean="0"/>
              <a:t>No abbreviations or meaningless words</a:t>
            </a:r>
          </a:p>
          <a:p>
            <a:pPr>
              <a:buFont typeface="Wingdings" pitchFamily="2" charset="2"/>
              <a:buChar char="ü"/>
            </a:pPr>
            <a:r>
              <a:rPr lang="en-US" altLang="en-US" sz="2800" dirty="0" smtClean="0"/>
              <a:t>Conference paper title should be </a:t>
            </a:r>
            <a:r>
              <a:rPr lang="en-US" altLang="en-US" sz="2800" dirty="0" smtClean="0">
                <a:solidFill>
                  <a:srgbClr val="FF0000"/>
                </a:solidFill>
              </a:rPr>
              <a:t>indicative of the session</a:t>
            </a:r>
          </a:p>
          <a:p>
            <a:endParaRPr lang="en-US" altLang="en-US" dirty="0" smtClean="0"/>
          </a:p>
        </p:txBody>
      </p:sp>
    </p:spTree>
    <p:extLst>
      <p:ext uri="{BB962C8B-B14F-4D97-AF65-F5344CB8AC3E}">
        <p14:creationId xmlns:p14="http://schemas.microsoft.com/office/powerpoint/2010/main" val="3288185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274638"/>
            <a:ext cx="10972800" cy="563562"/>
          </a:xfrm>
          <a:solidFill>
            <a:srgbClr val="C00000"/>
          </a:solidFill>
        </p:spPr>
        <p:txBody>
          <a:bodyPr>
            <a:normAutofit fontScale="90000"/>
          </a:bodyPr>
          <a:lstStyle/>
          <a:p>
            <a:pPr algn="ctr"/>
            <a:r>
              <a:rPr lang="en-US" altLang="en-US" b="1" dirty="0" smtClean="0">
                <a:solidFill>
                  <a:schemeClr val="bg1"/>
                </a:solidFill>
              </a:rPr>
              <a:t>Abstract &amp; Key words</a:t>
            </a:r>
          </a:p>
        </p:txBody>
      </p:sp>
      <p:sp>
        <p:nvSpPr>
          <p:cNvPr id="30723" name="Content Placeholder 2"/>
          <p:cNvSpPr>
            <a:spLocks noGrp="1"/>
          </p:cNvSpPr>
          <p:nvPr>
            <p:ph idx="1"/>
          </p:nvPr>
        </p:nvSpPr>
        <p:spPr>
          <a:xfrm>
            <a:off x="609600" y="1097280"/>
            <a:ext cx="10972800" cy="4892040"/>
          </a:xfrm>
          <a:ln w="28575">
            <a:solidFill>
              <a:srgbClr val="C00000"/>
            </a:solidFill>
          </a:ln>
        </p:spPr>
        <p:txBody>
          <a:bodyPr/>
          <a:lstStyle/>
          <a:p>
            <a:pPr>
              <a:buFont typeface="Wingdings" pitchFamily="2" charset="2"/>
              <a:buChar char="v"/>
            </a:pPr>
            <a:r>
              <a:rPr lang="en-US" altLang="en-US" sz="2400" dirty="0" smtClean="0">
                <a:solidFill>
                  <a:srgbClr val="FF0000"/>
                </a:solidFill>
              </a:rPr>
              <a:t>Most important</a:t>
            </a:r>
            <a:r>
              <a:rPr lang="en-US" altLang="en-US" sz="2400" dirty="0" smtClean="0"/>
              <a:t>, should be  </a:t>
            </a:r>
            <a:r>
              <a:rPr lang="en-US" altLang="en-US" sz="2400" dirty="0" smtClean="0">
                <a:solidFill>
                  <a:srgbClr val="FF0000"/>
                </a:solidFill>
              </a:rPr>
              <a:t>indicative</a:t>
            </a:r>
            <a:r>
              <a:rPr lang="en-US" altLang="en-US" sz="2400" dirty="0" smtClean="0"/>
              <a:t> for audience to read the whole paper or reject</a:t>
            </a:r>
          </a:p>
          <a:p>
            <a:pPr>
              <a:buFont typeface="Wingdings" pitchFamily="2" charset="2"/>
              <a:buChar char="v"/>
            </a:pPr>
            <a:r>
              <a:rPr lang="en-US" altLang="en-US" sz="2400" dirty="0" smtClean="0"/>
              <a:t>Abstract indicates </a:t>
            </a:r>
            <a:r>
              <a:rPr lang="en-US" altLang="en-US" sz="2400" dirty="0" smtClean="0">
                <a:solidFill>
                  <a:srgbClr val="FF0000"/>
                </a:solidFill>
              </a:rPr>
              <a:t>objectives of research </a:t>
            </a:r>
            <a:r>
              <a:rPr lang="en-US" altLang="en-US" sz="2400" dirty="0" smtClean="0"/>
              <a:t>and suggests results in general terms.</a:t>
            </a:r>
          </a:p>
          <a:p>
            <a:pPr>
              <a:buFont typeface="Wingdings" pitchFamily="2" charset="2"/>
              <a:buChar char="v"/>
            </a:pPr>
            <a:r>
              <a:rPr lang="en-US" altLang="en-US" sz="2400" dirty="0" smtClean="0"/>
              <a:t>It makes reader </a:t>
            </a:r>
            <a:r>
              <a:rPr lang="en-US" altLang="en-US" sz="2400" dirty="0" smtClean="0">
                <a:solidFill>
                  <a:srgbClr val="FF0000"/>
                </a:solidFill>
              </a:rPr>
              <a:t>inquisitive</a:t>
            </a:r>
            <a:r>
              <a:rPr lang="en-US" altLang="en-US" sz="2400" dirty="0" smtClean="0"/>
              <a:t> so he/she want to read it. </a:t>
            </a:r>
          </a:p>
          <a:p>
            <a:pPr>
              <a:buFont typeface="Wingdings" pitchFamily="2" charset="2"/>
              <a:buChar char="v"/>
            </a:pPr>
            <a:r>
              <a:rPr lang="en-US" altLang="en-US" sz="2400" dirty="0" smtClean="0"/>
              <a:t>An </a:t>
            </a:r>
            <a:r>
              <a:rPr lang="en-US" altLang="en-US" sz="2400" dirty="0" smtClean="0">
                <a:solidFill>
                  <a:srgbClr val="FF0000"/>
                </a:solidFill>
              </a:rPr>
              <a:t>informative</a:t>
            </a:r>
            <a:r>
              <a:rPr lang="en-US" altLang="en-US" sz="2400" dirty="0" smtClean="0"/>
              <a:t> abstract describes the research problem and supports conclusion with data.</a:t>
            </a:r>
          </a:p>
          <a:p>
            <a:pPr>
              <a:buFont typeface="Wingdings" pitchFamily="2" charset="2"/>
              <a:buChar char="v"/>
            </a:pPr>
            <a:r>
              <a:rPr lang="en-US" altLang="en-US" sz="2400" dirty="0" smtClean="0"/>
              <a:t>It should </a:t>
            </a:r>
            <a:r>
              <a:rPr lang="en-US" altLang="en-US" sz="2400" dirty="0" smtClean="0">
                <a:solidFill>
                  <a:srgbClr val="FF0000"/>
                </a:solidFill>
              </a:rPr>
              <a:t>stand alone </a:t>
            </a:r>
            <a:r>
              <a:rPr lang="en-US" altLang="en-US" sz="2400" dirty="0" smtClean="0"/>
              <a:t>without referring to full paper.</a:t>
            </a:r>
          </a:p>
          <a:p>
            <a:pPr>
              <a:buFont typeface="Wingdings" pitchFamily="2" charset="2"/>
              <a:buChar char="v"/>
            </a:pPr>
            <a:r>
              <a:rPr lang="en-US" altLang="en-US" sz="2400" dirty="0" smtClean="0"/>
              <a:t>Start briefly  with </a:t>
            </a:r>
            <a:r>
              <a:rPr lang="en-US" altLang="en-US" sz="2400" dirty="0" smtClean="0">
                <a:solidFill>
                  <a:srgbClr val="FF0000"/>
                </a:solidFill>
              </a:rPr>
              <a:t>motivation, justification</a:t>
            </a:r>
            <a:r>
              <a:rPr lang="en-US" altLang="en-US" sz="2400" dirty="0" smtClean="0"/>
              <a:t>(present tense) ,state </a:t>
            </a:r>
            <a:r>
              <a:rPr lang="en-US" altLang="en-US" sz="2400" dirty="0" smtClean="0">
                <a:solidFill>
                  <a:srgbClr val="FF0000"/>
                </a:solidFill>
              </a:rPr>
              <a:t>objectives</a:t>
            </a:r>
            <a:r>
              <a:rPr lang="en-US" altLang="en-US" sz="2400" dirty="0" smtClean="0"/>
              <a:t> (past tense), continue with </a:t>
            </a:r>
            <a:r>
              <a:rPr lang="en-US" altLang="en-US" sz="2400" dirty="0" smtClean="0">
                <a:solidFill>
                  <a:srgbClr val="FF0000"/>
                </a:solidFill>
              </a:rPr>
              <a:t>approach, main results </a:t>
            </a:r>
            <a:r>
              <a:rPr lang="en-US" altLang="en-US" sz="2400" dirty="0" smtClean="0"/>
              <a:t>(past tense) and end with important </a:t>
            </a:r>
            <a:r>
              <a:rPr lang="en-US" altLang="en-US" sz="2400" dirty="0" smtClean="0">
                <a:solidFill>
                  <a:srgbClr val="FF0000"/>
                </a:solidFill>
              </a:rPr>
              <a:t>conclusions and impact </a:t>
            </a:r>
            <a:r>
              <a:rPr lang="en-US" altLang="en-US" sz="2400" dirty="0" smtClean="0"/>
              <a:t>(present tense).  </a:t>
            </a:r>
          </a:p>
          <a:p>
            <a:pPr>
              <a:buFont typeface="Wingdings" pitchFamily="2" charset="2"/>
              <a:buChar char="v"/>
            </a:pPr>
            <a:r>
              <a:rPr lang="en-US" altLang="en-US" sz="2400" dirty="0" smtClean="0"/>
              <a:t>Key words must form the </a:t>
            </a:r>
            <a:r>
              <a:rPr lang="en-US" altLang="en-US" sz="2400" dirty="0" smtClean="0">
                <a:solidFill>
                  <a:srgbClr val="FF0000"/>
                </a:solidFill>
              </a:rPr>
              <a:t>subject index </a:t>
            </a:r>
            <a:r>
              <a:rPr lang="en-US" altLang="en-US" sz="2400" dirty="0" smtClean="0"/>
              <a:t>of the journal and </a:t>
            </a:r>
            <a:r>
              <a:rPr lang="en-US" altLang="en-US" sz="2400" dirty="0" smtClean="0">
                <a:solidFill>
                  <a:srgbClr val="FF0000"/>
                </a:solidFill>
              </a:rPr>
              <a:t>best describe</a:t>
            </a:r>
            <a:r>
              <a:rPr lang="en-US" altLang="en-US" sz="2400" dirty="0" smtClean="0"/>
              <a:t> your research</a:t>
            </a:r>
          </a:p>
        </p:txBody>
      </p:sp>
    </p:spTree>
    <p:extLst>
      <p:ext uri="{BB962C8B-B14F-4D97-AF65-F5344CB8AC3E}">
        <p14:creationId xmlns:p14="http://schemas.microsoft.com/office/powerpoint/2010/main" val="1990715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1208</TotalTime>
  <Words>1886</Words>
  <Application>Microsoft Office PowerPoint</Application>
  <PresentationFormat>Custom</PresentationFormat>
  <Paragraphs>165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Effective technical writing  </vt:lpstr>
      <vt:lpstr>PowerPoint Presentation</vt:lpstr>
      <vt:lpstr>PowerPoint Presentation</vt:lpstr>
      <vt:lpstr>Interaction with Audience</vt:lpstr>
      <vt:lpstr>Major steps in research process</vt:lpstr>
      <vt:lpstr>Main sections of a scientific paper</vt:lpstr>
      <vt:lpstr>Title</vt:lpstr>
      <vt:lpstr>Abstract &amp; Key words</vt:lpstr>
      <vt:lpstr>Introduction</vt:lpstr>
      <vt:lpstr>Materials and Methods</vt:lpstr>
      <vt:lpstr>Results and Discussion</vt:lpstr>
      <vt:lpstr>Results and Discussion cont….</vt:lpstr>
      <vt:lpstr>Conclusions</vt:lpstr>
      <vt:lpstr>Acknowledgements</vt:lpstr>
      <vt:lpstr>References</vt:lpstr>
      <vt:lpstr>Appendix (Supplementary material)</vt:lpstr>
      <vt:lpstr>Precautions for Writing research Report</vt:lpstr>
      <vt:lpstr>PowerPoint Presentation</vt:lpstr>
      <vt:lpstr>PowerPoint Presentation</vt:lpstr>
      <vt:lpstr>PowerPoint Presentation</vt:lpstr>
      <vt:lpstr>Research Proposal</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Balbindar Kaur</cp:lastModifiedBy>
  <cp:revision>75</cp:revision>
  <dcterms:created xsi:type="dcterms:W3CDTF">2020-05-05T09:43:45Z</dcterms:created>
  <dcterms:modified xsi:type="dcterms:W3CDTF">2023-08-22T07:38:44Z</dcterms:modified>
</cp:coreProperties>
</file>