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82" r:id="rId2"/>
    <p:sldId id="283" r:id="rId3"/>
    <p:sldId id="284" r:id="rId4"/>
    <p:sldId id="285" r:id="rId5"/>
    <p:sldId id="286" r:id="rId6"/>
    <p:sldId id="288" r:id="rId7"/>
    <p:sldId id="289" r:id="rId8"/>
    <p:sldId id="313" r:id="rId9"/>
    <p:sldId id="314" r:id="rId10"/>
    <p:sldId id="290" r:id="rId11"/>
    <p:sldId id="291" r:id="rId12"/>
    <p:sldId id="306" r:id="rId13"/>
    <p:sldId id="292" r:id="rId14"/>
    <p:sldId id="293" r:id="rId15"/>
    <p:sldId id="287" r:id="rId16"/>
    <p:sldId id="305" r:id="rId17"/>
    <p:sldId id="294" r:id="rId18"/>
    <p:sldId id="295" r:id="rId19"/>
    <p:sldId id="298" r:id="rId20"/>
    <p:sldId id="299" r:id="rId21"/>
    <p:sldId id="300" r:id="rId22"/>
    <p:sldId id="302" r:id="rId23"/>
    <p:sldId id="301" r:id="rId24"/>
    <p:sldId id="303" r:id="rId25"/>
    <p:sldId id="304" r:id="rId26"/>
    <p:sldId id="307" r:id="rId27"/>
    <p:sldId id="309" r:id="rId28"/>
    <p:sldId id="310" r:id="rId29"/>
    <p:sldId id="308" r:id="rId30"/>
    <p:sldId id="311" r:id="rId31"/>
    <p:sldId id="312" r:id="rId32"/>
    <p:sldId id="296" r:id="rId33"/>
    <p:sldId id="297" r:id="rId34"/>
    <p:sldId id="315" r:id="rId35"/>
    <p:sldId id="316" r:id="rId36"/>
    <p:sldId id="31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94696"/>
  </p:normalViewPr>
  <p:slideViewPr>
    <p:cSldViewPr snapToGrid="0" snapToObjects="1">
      <p:cViewPr>
        <p:scale>
          <a:sx n="70" d="100"/>
          <a:sy n="70" d="100"/>
        </p:scale>
        <p:origin x="-27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22-11-2023</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22-11-2023</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22-11-2023</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36</a:t>
            </a:fld>
            <a:endParaRPr lang="en-US"/>
          </a:p>
        </p:txBody>
      </p:sp>
    </p:spTree>
    <p:extLst>
      <p:ext uri="{BB962C8B-B14F-4D97-AF65-F5344CB8AC3E}">
        <p14:creationId xmlns:p14="http://schemas.microsoft.com/office/powerpoint/2010/main" val="241959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22-Nov-23</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22-Nov-23</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uspto.go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po.org/learning/materials/inventors-handbook/novelty/prior-art.html" TargetMode="External"/><Relationship Id="rId2" Type="http://schemas.openxmlformats.org/officeDocument/2006/relationships/hyperlink" Target="https://www.zatalyst.com/patents/prior-art-searc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zatalyst.com/patents/provisional-patent-indi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wipo.int/pct/en/" TargetMode="External"/><Relationship Id="rId2" Type="http://schemas.openxmlformats.org/officeDocument/2006/relationships/hyperlink" Target="https://www.wipo.int/treaties/en/ip/par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pindia.gov.in/journal-patents.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7"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p>
          <a:p>
            <a:pPr lvl="0" algn="ctr">
              <a:lnSpc>
                <a:spcPct val="90000"/>
              </a:lnSpc>
              <a:spcBef>
                <a:spcPct val="0"/>
              </a:spcBef>
              <a:defRPr/>
            </a:pPr>
            <a:endParaRPr lang="en-US" altLang="zh-CN" b="1" dirty="0">
              <a:solidFill>
                <a:schemeClr val="bg1"/>
              </a:solidFill>
              <a:latin typeface="Tinos"/>
              <a:ea typeface="+mj-ea"/>
              <a:cs typeface="+mj-cs"/>
            </a:endParaRPr>
          </a:p>
          <a:p>
            <a:pPr lvl="0" algn="ctr">
              <a:lnSpc>
                <a:spcPct val="90000"/>
              </a:lnSpc>
              <a:spcBef>
                <a:spcPct val="0"/>
              </a:spcBef>
              <a:defRPr/>
            </a:pPr>
            <a:r>
              <a:rPr lang="en-US" altLang="zh-CN" b="1" dirty="0" smtClean="0">
                <a:solidFill>
                  <a:schemeClr val="bg1"/>
                </a:solidFill>
                <a:latin typeface="Tinos"/>
                <a:ea typeface="+mj-ea"/>
                <a:cs typeface="+mj-cs"/>
              </a:rPr>
              <a:t>Course Code : </a:t>
            </a:r>
            <a:r>
              <a:rPr lang="en-US" b="1" dirty="0">
                <a:solidFill>
                  <a:schemeClr val="bg1"/>
                </a:solidFill>
                <a:latin typeface="Times New Roman" pitchFamily="18" charset="0"/>
                <a:cs typeface="Times New Roman" pitchFamily="18" charset="0"/>
              </a:rPr>
              <a:t>BTCS4801 </a:t>
            </a:r>
            <a:r>
              <a:rPr lang="en-US" altLang="zh-CN" b="1" dirty="0" smtClean="0">
                <a:solidFill>
                  <a:schemeClr val="bg1"/>
                </a:solidFill>
                <a:latin typeface="Tinos"/>
                <a:ea typeface="+mj-ea"/>
                <a:cs typeface="+mj-cs"/>
              </a:rPr>
              <a:t>		                                                Course Name: </a:t>
            </a:r>
            <a:r>
              <a:rPr lang="en-US" altLang="zh-CN" b="1" dirty="0">
                <a:solidFill>
                  <a:schemeClr val="bg1"/>
                </a:solidFill>
                <a:latin typeface="Tinos"/>
              </a:rPr>
              <a:t>Research Methodology &amp; IPR</a:t>
            </a:r>
            <a:endParaRPr lang="zh-CN" altLang="en-US" b="1" dirty="0">
              <a:solidFill>
                <a:schemeClr val="bg1"/>
              </a:solidFill>
              <a:latin typeface="Tinos"/>
            </a:endParaRPr>
          </a:p>
        </p:txBody>
      </p:sp>
      <p:sp>
        <p:nvSpPr>
          <p:cNvPr id="12" name="TextBox 11"/>
          <p:cNvSpPr txBox="1"/>
          <p:nvPr/>
        </p:nvSpPr>
        <p:spPr>
          <a:xfrm>
            <a:off x="1036320" y="1539240"/>
            <a:ext cx="10485120" cy="584775"/>
          </a:xfrm>
          <a:prstGeom prst="rect">
            <a:avLst/>
          </a:prstGeom>
          <a:noFill/>
        </p:spPr>
        <p:txBody>
          <a:bodyPr wrap="square" rtlCol="0">
            <a:spAutoFit/>
          </a:bodyPr>
          <a:lstStyle/>
          <a:p>
            <a:pPr algn="ctr"/>
            <a:r>
              <a:rPr lang="en-IN" sz="3200" dirty="0" smtClean="0"/>
              <a:t>UNIT IV</a:t>
            </a:r>
            <a:endParaRPr lang="en-US" sz="3200" dirty="0"/>
          </a:p>
        </p:txBody>
      </p:sp>
      <p:sp>
        <p:nvSpPr>
          <p:cNvPr id="13" name="TextBox 12"/>
          <p:cNvSpPr txBox="1"/>
          <p:nvPr/>
        </p:nvSpPr>
        <p:spPr>
          <a:xfrm>
            <a:off x="4869178" y="2804160"/>
            <a:ext cx="3710942" cy="800219"/>
          </a:xfrm>
          <a:prstGeom prst="rect">
            <a:avLst/>
          </a:prstGeom>
          <a:noFill/>
        </p:spPr>
        <p:txBody>
          <a:bodyPr wrap="square" rtlCol="0">
            <a:spAutoFit/>
          </a:bodyPr>
          <a:lstStyle/>
          <a:p>
            <a:r>
              <a:rPr lang="en-US" sz="2800" b="1" dirty="0"/>
              <a:t>PATENT PROPOSAL </a:t>
            </a:r>
            <a:r>
              <a:rPr lang="en-US" dirty="0"/>
              <a:t>	</a:t>
            </a:r>
          </a:p>
        </p:txBody>
      </p:sp>
      <p:sp>
        <p:nvSpPr>
          <p:cNvPr id="17"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smtClean="0">
                <a:ln>
                  <a:noFill/>
                </a:ln>
                <a:solidFill>
                  <a:schemeClr val="bg1"/>
                </a:solidFill>
                <a:effectLst/>
                <a:uLnTx/>
                <a:uFillTx/>
                <a:latin typeface="Tinos"/>
                <a:ea typeface="+mj-ea"/>
                <a:cs typeface="+mj-cs"/>
              </a:rPr>
              <a:t>Dr.</a:t>
            </a:r>
            <a:r>
              <a:rPr lang="en-IN" altLang="zh-CN" b="1" dirty="0">
                <a:solidFill>
                  <a:schemeClr val="bg1"/>
                </a:solidFill>
                <a:latin typeface="Tinos"/>
                <a:ea typeface="+mj-ea"/>
                <a:cs typeface="+mj-cs"/>
              </a:rPr>
              <a:t> </a:t>
            </a:r>
            <a:r>
              <a:rPr lang="en-IN" altLang="zh-CN" b="1" dirty="0" smtClean="0">
                <a:solidFill>
                  <a:schemeClr val="bg1"/>
                </a:solidFill>
                <a:latin typeface="Tinos"/>
                <a:ea typeface="+mj-ea"/>
                <a:cs typeface="+mj-cs"/>
              </a:rPr>
              <a:t>Balbindar Kaur</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lang="en-US" altLang="zh-CN" b="1" dirty="0" smtClean="0">
                <a:solidFill>
                  <a:schemeClr val="bg1"/>
                </a:solidFill>
                <a:latin typeface="Tinos"/>
              </a:rPr>
              <a:t>Program Name: </a:t>
            </a:r>
            <a:r>
              <a:rPr lang="en-US" altLang="zh-CN" b="1" dirty="0" err="1" smtClean="0">
                <a:solidFill>
                  <a:schemeClr val="bg1"/>
                </a:solidFill>
                <a:latin typeface="Tinos"/>
              </a:rPr>
              <a:t>B.Tech</a:t>
            </a:r>
            <a:endParaRPr lang="zh-CN" altLang="en-US" b="1" dirty="0" smtClean="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smtClean="0">
              <a:ln>
                <a:noFill/>
              </a:ln>
              <a:solidFill>
                <a:schemeClr val="bg1"/>
              </a:solidFill>
              <a:effectLst/>
              <a:uLnTx/>
              <a:uFillTx/>
              <a:latin typeface="Tinos"/>
              <a:ea typeface="+mj-ea"/>
              <a:cs typeface="+mj-cs"/>
            </a:endParaRPr>
          </a:p>
        </p:txBody>
      </p:sp>
    </p:spTree>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840"/>
            <a:ext cx="10515600" cy="5552123"/>
          </a:xfrm>
          <a:ln w="28575">
            <a:solidFill>
              <a:srgbClr val="C00000"/>
            </a:solidFill>
          </a:ln>
        </p:spPr>
        <p:txBody>
          <a:bodyPr/>
          <a:lstStyle/>
          <a:p>
            <a:r>
              <a:rPr lang="en-US" b="1" dirty="0"/>
              <a:t>Patents:</a:t>
            </a:r>
            <a:endParaRPr lang="en-US" dirty="0"/>
          </a:p>
          <a:p>
            <a:r>
              <a:rPr lang="en-US" b="1" dirty="0"/>
              <a:t>Purpose:</a:t>
            </a:r>
            <a:r>
              <a:rPr lang="en-US" dirty="0"/>
              <a:t> Protects new and useful inventions, promoting innovation and technological progress.</a:t>
            </a:r>
          </a:p>
          <a:p>
            <a:r>
              <a:rPr lang="en-US" b="1" dirty="0"/>
              <a:t>Scope:</a:t>
            </a:r>
            <a:r>
              <a:rPr lang="en-US" dirty="0"/>
              <a:t> Covers novel and non-obvious processes, machines, methods, compositions of matter, and certain types of plants.</a:t>
            </a:r>
          </a:p>
          <a:p>
            <a:r>
              <a:rPr lang="en-US" b="1" dirty="0"/>
              <a:t>Protection:</a:t>
            </a:r>
            <a:r>
              <a:rPr lang="en-US" dirty="0"/>
              <a:t> Grants exclusive rights to make, use, sell, and license the invention.</a:t>
            </a:r>
          </a:p>
          <a:p>
            <a:r>
              <a:rPr lang="en-US" b="1" dirty="0"/>
              <a:t>Duration:</a:t>
            </a:r>
            <a:r>
              <a:rPr lang="en-US" dirty="0"/>
              <a:t> Typically 20 years from the filing date for utility patents; design patents have shorter terms.</a:t>
            </a:r>
          </a:p>
          <a:p>
            <a:r>
              <a:rPr lang="en-US" b="1" dirty="0"/>
              <a:t>Examples:</a:t>
            </a:r>
            <a:r>
              <a:rPr lang="en-US" dirty="0"/>
              <a:t> New manufacturing processes, innovative gadgets, pharmaceutical formulations.</a:t>
            </a:r>
          </a:p>
          <a:p>
            <a:endParaRPr lang="en-US" dirty="0"/>
          </a:p>
        </p:txBody>
      </p:sp>
    </p:spTree>
    <p:extLst>
      <p:ext uri="{BB962C8B-B14F-4D97-AF65-F5344CB8AC3E}">
        <p14:creationId xmlns:p14="http://schemas.microsoft.com/office/powerpoint/2010/main" val="421761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a:ln>
            <a:solidFill>
              <a:srgbClr val="C00000"/>
            </a:solidFill>
          </a:ln>
        </p:spPr>
        <p:txBody>
          <a:bodyPr/>
          <a:lstStyle/>
          <a:p>
            <a:r>
              <a:rPr lang="en-US" b="1" dirty="0"/>
              <a:t>Trademarks:</a:t>
            </a:r>
            <a:endParaRPr lang="en-US" dirty="0"/>
          </a:p>
          <a:p>
            <a:r>
              <a:rPr lang="en-US" b="1" dirty="0"/>
              <a:t>Purpose:</a:t>
            </a:r>
            <a:r>
              <a:rPr lang="en-US" dirty="0"/>
              <a:t> Protects symbols, words, names, or other identifiers used to distinguish goods and services.</a:t>
            </a:r>
          </a:p>
          <a:p>
            <a:r>
              <a:rPr lang="en-US" b="1" dirty="0"/>
              <a:t>Scope:</a:t>
            </a:r>
            <a:r>
              <a:rPr lang="en-US" dirty="0"/>
              <a:t> Focuses on branding and helps consumers identify the source of products.</a:t>
            </a:r>
          </a:p>
          <a:p>
            <a:r>
              <a:rPr lang="en-US" b="1" dirty="0"/>
              <a:t>Protection:</a:t>
            </a:r>
            <a:r>
              <a:rPr lang="en-US" dirty="0"/>
              <a:t> Prevents others from using similar marks in a way that could cause confusion among consumers.</a:t>
            </a:r>
          </a:p>
          <a:p>
            <a:r>
              <a:rPr lang="en-US" b="1" dirty="0"/>
              <a:t>Duration:</a:t>
            </a:r>
            <a:r>
              <a:rPr lang="en-US" dirty="0"/>
              <a:t> Can be renewed indefinitely as long as the mark is actively used.</a:t>
            </a:r>
          </a:p>
          <a:p>
            <a:r>
              <a:rPr lang="en-US" b="1" dirty="0"/>
              <a:t>Examples:</a:t>
            </a:r>
            <a:r>
              <a:rPr lang="en-US" dirty="0"/>
              <a:t> Logos, brand names, slogans, distinctive packaging.</a:t>
            </a:r>
          </a:p>
          <a:p>
            <a:endParaRPr lang="en-US" dirty="0"/>
          </a:p>
        </p:txBody>
      </p:sp>
    </p:spTree>
    <p:extLst>
      <p:ext uri="{BB962C8B-B14F-4D97-AF65-F5344CB8AC3E}">
        <p14:creationId xmlns:p14="http://schemas.microsoft.com/office/powerpoint/2010/main" val="238713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a:ln>
            <a:solidFill>
              <a:srgbClr val="C00000"/>
            </a:solidFill>
          </a:ln>
        </p:spPr>
        <p:txBody>
          <a:bodyPr>
            <a:normAutofit fontScale="85000" lnSpcReduction="20000"/>
          </a:bodyPr>
          <a:lstStyle/>
          <a:p>
            <a:pPr marL="0" indent="0">
              <a:buNone/>
            </a:pPr>
            <a:r>
              <a:rPr lang="en-US" b="1" u="sng" dirty="0">
                <a:solidFill>
                  <a:srgbClr val="C00000"/>
                </a:solidFill>
              </a:rPr>
              <a:t>Classification of Trademarks Based on Goods</a:t>
            </a:r>
          </a:p>
          <a:p>
            <a:pPr algn="just"/>
            <a:r>
              <a:rPr lang="en-US" dirty="0"/>
              <a:t>Finished goods are categorized according to their use and function. The customer can compare it to similar finished goods if you don’t specify its purpose. In the absence of this option, the applicant may categories the goods based on their type of construction or intended use. If it is assumed that the product is not mentioned in any of the classes, it is compared to the other finished products on the list.</a:t>
            </a:r>
          </a:p>
          <a:p>
            <a:pPr algn="just"/>
            <a:r>
              <a:rPr lang="en-US" dirty="0"/>
              <a:t>The classification of finished multipurpose products is based on their intended uses. A product with multiple uses can be classified into any of the classes that match one of its functions. If those functions are not listed in any class, then other criteria, such as the product’s raw materials or its mode of operation, should be considered.</a:t>
            </a:r>
          </a:p>
          <a:p>
            <a:pPr algn="just"/>
            <a:r>
              <a:rPr lang="en-US" dirty="0"/>
              <a:t>The type of material they are made of determines how unprocessed or semi-worked raw materials are categorized. The material they are made of determines how raw materials or semi-worked products are categorized.</a:t>
            </a:r>
          </a:p>
          <a:p>
            <a:pPr algn="just"/>
            <a:r>
              <a:rPr lang="en-US" dirty="0"/>
              <a:t>When a product is made up of multiple materials, the dominant material is used to organize it. In theory, any good that is a component of another good is categorized in the same class as that other good. When we are unable to use the aforementioned goods for any other purposes, this applies</a:t>
            </a:r>
          </a:p>
          <a:p>
            <a:endParaRPr lang="en-US" dirty="0"/>
          </a:p>
        </p:txBody>
      </p:sp>
    </p:spTree>
    <p:extLst>
      <p:ext uri="{BB962C8B-B14F-4D97-AF65-F5344CB8AC3E}">
        <p14:creationId xmlns:p14="http://schemas.microsoft.com/office/powerpoint/2010/main" val="229873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6720"/>
            <a:ext cx="10515600" cy="5750243"/>
          </a:xfrm>
          <a:ln>
            <a:solidFill>
              <a:srgbClr val="C00000"/>
            </a:solidFill>
          </a:ln>
        </p:spPr>
        <p:txBody>
          <a:bodyPr>
            <a:normAutofit fontScale="77500" lnSpcReduction="20000"/>
          </a:bodyPr>
          <a:lstStyle/>
          <a:p>
            <a:r>
              <a:rPr lang="en-US" b="1" dirty="0"/>
              <a:t>Comparison:</a:t>
            </a:r>
            <a:endParaRPr lang="en-US" dirty="0"/>
          </a:p>
          <a:p>
            <a:r>
              <a:rPr lang="en-US" b="1" dirty="0"/>
              <a:t>Focus:</a:t>
            </a:r>
            <a:r>
              <a:rPr lang="en-US" dirty="0"/>
              <a:t> Industrial design protects the visual appearance of products, while copyrights protect creative expressions. Patents safeguard technological innovations, and trademarks protect branding and identity.</a:t>
            </a:r>
          </a:p>
          <a:p>
            <a:r>
              <a:rPr lang="en-US" b="1" dirty="0"/>
              <a:t>Subject Matter:</a:t>
            </a:r>
            <a:r>
              <a:rPr lang="en-US" dirty="0"/>
              <a:t> Industrial design and copyrights often relate to tangible artistic or design elements, while patents cover novel inventions. Trademarks primarily pertain to brand identifiers.</a:t>
            </a:r>
          </a:p>
          <a:p>
            <a:r>
              <a:rPr lang="en-US" b="1" dirty="0"/>
              <a:t>Requirements:</a:t>
            </a:r>
            <a:r>
              <a:rPr lang="en-US" dirty="0"/>
              <a:t> Industrial design and patents require novelty and non-obviousness. Copyrights require originality. Trademarks require distinctiveness and potential for consumer confusion.</a:t>
            </a:r>
          </a:p>
          <a:p>
            <a:r>
              <a:rPr lang="en-US" b="1" dirty="0"/>
              <a:t>Duration:</a:t>
            </a:r>
            <a:r>
              <a:rPr lang="en-US" dirty="0"/>
              <a:t> Copyrights and trademarks can last indefinitely (with renewals), while industrial designs and patents have fixed durations.</a:t>
            </a:r>
          </a:p>
          <a:p>
            <a:r>
              <a:rPr lang="en-US" b="1" dirty="0"/>
              <a:t>Scope of Rights:</a:t>
            </a:r>
            <a:r>
              <a:rPr lang="en-US" dirty="0"/>
              <a:t> Patents provide broader protection, offering a monopoly over the invention itself. Other rights protect specific aspects (design, expression, branding).</a:t>
            </a:r>
          </a:p>
          <a:p>
            <a:r>
              <a:rPr lang="en-US" b="1" dirty="0"/>
              <a:t>Enforcement:</a:t>
            </a:r>
            <a:r>
              <a:rPr lang="en-US" dirty="0"/>
              <a:t> All these rights require active enforcement by the owner to maintain their protections.</a:t>
            </a:r>
          </a:p>
          <a:p>
            <a:r>
              <a:rPr lang="en-US" b="1" dirty="0"/>
              <a:t>Overlap:</a:t>
            </a:r>
            <a:r>
              <a:rPr lang="en-US" dirty="0"/>
              <a:t> In some cases, a single product might be eligible for multiple types of protection (e.g., a unique chair design could be protected by both industrial design and copyright).</a:t>
            </a:r>
          </a:p>
          <a:p>
            <a:endParaRPr lang="en-US" dirty="0"/>
          </a:p>
        </p:txBody>
      </p:sp>
    </p:spTree>
    <p:extLst>
      <p:ext uri="{BB962C8B-B14F-4D97-AF65-F5344CB8AC3E}">
        <p14:creationId xmlns:p14="http://schemas.microsoft.com/office/powerpoint/2010/main" val="158164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a:ln>
            <a:solidFill>
              <a:srgbClr val="C00000"/>
            </a:solidFill>
          </a:ln>
        </p:spPr>
        <p:txBody>
          <a:bodyPr>
            <a:normAutofit fontScale="70000" lnSpcReduction="20000"/>
          </a:bodyPr>
          <a:lstStyle/>
          <a:p>
            <a:r>
              <a:rPr lang="en-US" b="1" dirty="0"/>
              <a:t>Contrast:</a:t>
            </a:r>
            <a:endParaRPr lang="en-US" dirty="0"/>
          </a:p>
          <a:p>
            <a:r>
              <a:rPr lang="en-US" b="1" dirty="0"/>
              <a:t>Focus:</a:t>
            </a:r>
            <a:r>
              <a:rPr lang="en-US" dirty="0"/>
              <a:t> Each type of IP focuses on different aspects—design, expression, innovation, or branding.</a:t>
            </a:r>
          </a:p>
          <a:p>
            <a:r>
              <a:rPr lang="en-US" b="1" dirty="0"/>
              <a:t>Protection Type:</a:t>
            </a:r>
            <a:r>
              <a:rPr lang="en-US" dirty="0"/>
              <a:t> Copyrights and patents provide exclusivity over usage, while trademarks provide exclusivity over identity and source indication.</a:t>
            </a:r>
          </a:p>
          <a:p>
            <a:r>
              <a:rPr lang="en-US" b="1" dirty="0"/>
              <a:t>Eligibility:</a:t>
            </a:r>
            <a:r>
              <a:rPr lang="en-US" dirty="0"/>
              <a:t> Copyrights require originality, patents require novelty and non-obviousness, industrial designs require visual uniqueness, and trademarks require distinctiveness.</a:t>
            </a:r>
          </a:p>
          <a:p>
            <a:r>
              <a:rPr lang="en-US" b="1" dirty="0"/>
              <a:t>Duration:</a:t>
            </a:r>
            <a:r>
              <a:rPr lang="en-US" dirty="0"/>
              <a:t> Copyrights and trademarks can extend indefinitely, while patents and industrial designs have set durations.</a:t>
            </a:r>
          </a:p>
          <a:p>
            <a:r>
              <a:rPr lang="en-US" b="1" dirty="0"/>
              <a:t>Renewal:</a:t>
            </a:r>
            <a:r>
              <a:rPr lang="en-US" dirty="0"/>
              <a:t> Copyrights and trademarks can often be renewed indefinitely, but patents and industrial designs have fixed terms.</a:t>
            </a:r>
          </a:p>
          <a:p>
            <a:r>
              <a:rPr lang="en-US" b="1" dirty="0"/>
              <a:t>Enforcement:</a:t>
            </a:r>
            <a:r>
              <a:rPr lang="en-US" dirty="0"/>
              <a:t> Enforcing copyrights and trademarks usually involves proving unauthorized use or confusion, while patent enforcement might involve proving infringement of specific claims.</a:t>
            </a:r>
          </a:p>
          <a:p>
            <a:r>
              <a:rPr lang="en-US" b="1" dirty="0"/>
              <a:t>Coverage:</a:t>
            </a:r>
            <a:r>
              <a:rPr lang="en-US" dirty="0"/>
              <a:t> Copyrights and trademarks protect broader classes of works and symbols, while patents and industrial designs protect specific innovations or designs.</a:t>
            </a:r>
          </a:p>
          <a:p>
            <a:r>
              <a:rPr lang="en-US" dirty="0"/>
              <a:t>In summary, these four types of intellectual property rights serve different purposes and offer various forms of protection, depending on the nature of the creation, innovation, or branding that needs safeguarding.</a:t>
            </a:r>
          </a:p>
          <a:p>
            <a:r>
              <a:rPr lang="en-US" dirty="0"/>
              <a:t/>
            </a:r>
            <a:br>
              <a:rPr lang="en-US" dirty="0"/>
            </a:br>
            <a:endParaRPr lang="en-US" dirty="0"/>
          </a:p>
        </p:txBody>
      </p:sp>
    </p:spTree>
    <p:extLst>
      <p:ext uri="{BB962C8B-B14F-4D97-AF65-F5344CB8AC3E}">
        <p14:creationId xmlns:p14="http://schemas.microsoft.com/office/powerpoint/2010/main" val="59257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1235"/>
          </a:xfrm>
          <a:solidFill>
            <a:srgbClr val="C00000"/>
          </a:solidFill>
        </p:spPr>
        <p:txBody>
          <a:bodyPr>
            <a:normAutofit fontScale="90000"/>
          </a:bodyPr>
          <a:lstStyle/>
          <a:p>
            <a:pPr algn="ctr"/>
            <a:r>
              <a:rPr lang="en-US" b="1" dirty="0">
                <a:solidFill>
                  <a:schemeClr val="bg1"/>
                </a:solidFill>
              </a:rPr>
              <a:t>Advantages of Intellectual Property </a:t>
            </a:r>
            <a:r>
              <a:rPr lang="en-US" b="1" dirty="0" smtClean="0">
                <a:solidFill>
                  <a:schemeClr val="bg1"/>
                </a:solidFill>
              </a:rPr>
              <a:t>Rights</a:t>
            </a:r>
            <a:r>
              <a:rPr lang="en-US" dirty="0"/>
              <a:t/>
            </a:r>
            <a:br>
              <a:rPr lang="en-US" dirty="0"/>
            </a:br>
            <a:endParaRPr lang="en-US" dirty="0"/>
          </a:p>
        </p:txBody>
      </p:sp>
      <p:sp>
        <p:nvSpPr>
          <p:cNvPr id="3" name="Content Placeholder 2"/>
          <p:cNvSpPr>
            <a:spLocks noGrp="1"/>
          </p:cNvSpPr>
          <p:nvPr>
            <p:ph idx="1"/>
          </p:nvPr>
        </p:nvSpPr>
        <p:spPr>
          <a:ln w="28575">
            <a:solidFill>
              <a:srgbClr val="C00000"/>
            </a:solidFill>
          </a:ln>
        </p:spPr>
        <p:txBody>
          <a:bodyPr>
            <a:normAutofit/>
          </a:bodyPr>
          <a:lstStyle/>
          <a:p>
            <a:pPr fontAlgn="base"/>
            <a:r>
              <a:rPr lang="en-US" dirty="0" smtClean="0"/>
              <a:t>The </a:t>
            </a:r>
            <a:r>
              <a:rPr lang="en-US" dirty="0"/>
              <a:t>advantages of intellectual property rights are as follows:</a:t>
            </a:r>
          </a:p>
          <a:p>
            <a:pPr fontAlgn="base"/>
            <a:r>
              <a:rPr lang="en-US" dirty="0"/>
              <a:t>IPR yields exclusive rights to the creators or inventors.</a:t>
            </a:r>
          </a:p>
          <a:p>
            <a:pPr fontAlgn="base"/>
            <a:r>
              <a:rPr lang="en-US" dirty="0"/>
              <a:t>It encourages individuals to distribute and share information and data instead of keeping it confidential.</a:t>
            </a:r>
          </a:p>
          <a:p>
            <a:pPr fontAlgn="base"/>
            <a:r>
              <a:rPr lang="en-US" dirty="0"/>
              <a:t>It provides legal defense and offers the creators the incentive of their work.</a:t>
            </a:r>
          </a:p>
          <a:p>
            <a:pPr fontAlgn="base"/>
            <a:r>
              <a:rPr lang="en-US" dirty="0"/>
              <a:t>It helps in social and financial development.</a:t>
            </a:r>
          </a:p>
          <a:p>
            <a:pPr fontAlgn="base"/>
            <a:r>
              <a:rPr lang="en-US" dirty="0"/>
              <a:t>It inspires people to create new things without fear of intellectual theft</a:t>
            </a:r>
          </a:p>
          <a:p>
            <a:endParaRPr lang="en-US" dirty="0"/>
          </a:p>
        </p:txBody>
      </p:sp>
    </p:spTree>
    <p:extLst>
      <p:ext uri="{BB962C8B-B14F-4D97-AF65-F5344CB8AC3E}">
        <p14:creationId xmlns:p14="http://schemas.microsoft.com/office/powerpoint/2010/main" val="81145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956"/>
            <a:ext cx="10515600" cy="846162"/>
          </a:xfrm>
          <a:solidFill>
            <a:srgbClr val="C00000"/>
          </a:solidFill>
        </p:spPr>
        <p:txBody>
          <a:bodyPr>
            <a:normAutofit/>
          </a:bodyPr>
          <a:lstStyle/>
          <a:p>
            <a:pPr algn="ctr"/>
            <a:r>
              <a:rPr lang="en-US" sz="3200" b="1" dirty="0">
                <a:solidFill>
                  <a:schemeClr val="bg1"/>
                </a:solidFill>
              </a:rPr>
              <a:t>C</a:t>
            </a:r>
            <a:r>
              <a:rPr lang="en-US" sz="3200" b="1" dirty="0" smtClean="0">
                <a:solidFill>
                  <a:schemeClr val="bg1"/>
                </a:solidFill>
              </a:rPr>
              <a:t>oncept </a:t>
            </a:r>
            <a:r>
              <a:rPr lang="en-US" sz="3200" b="1" dirty="0">
                <a:solidFill>
                  <a:schemeClr val="bg1"/>
                </a:solidFill>
              </a:rPr>
              <a:t>of intellectual property in relation to patents</a:t>
            </a:r>
          </a:p>
        </p:txBody>
      </p:sp>
      <p:sp>
        <p:nvSpPr>
          <p:cNvPr id="3" name="Content Placeholder 2"/>
          <p:cNvSpPr>
            <a:spLocks noGrp="1"/>
          </p:cNvSpPr>
          <p:nvPr>
            <p:ph idx="1"/>
          </p:nvPr>
        </p:nvSpPr>
        <p:spPr>
          <a:xfrm>
            <a:off x="838200" y="1269242"/>
            <a:ext cx="10515600" cy="4907721"/>
          </a:xfrm>
          <a:noFill/>
          <a:ln>
            <a:solidFill>
              <a:srgbClr val="C00000"/>
            </a:solidFill>
          </a:ln>
        </p:spPr>
        <p:txBody>
          <a:bodyPr>
            <a:normAutofit fontScale="92500" lnSpcReduction="10000"/>
          </a:bodyPr>
          <a:lstStyle/>
          <a:p>
            <a:pPr marL="0" indent="0">
              <a:buNone/>
            </a:pPr>
            <a:r>
              <a:rPr lang="en-US" dirty="0"/>
              <a:t>K</a:t>
            </a:r>
            <a:r>
              <a:rPr lang="en-US" dirty="0" smtClean="0"/>
              <a:t>ey </a:t>
            </a:r>
            <a:r>
              <a:rPr lang="en-US" dirty="0"/>
              <a:t>aspects of intellectual property in relation to patents:</a:t>
            </a:r>
          </a:p>
          <a:p>
            <a:pPr algn="just"/>
            <a:r>
              <a:rPr lang="en-US" sz="2200" b="1" dirty="0"/>
              <a:t>Definition of Patents:</a:t>
            </a:r>
            <a:r>
              <a:rPr lang="en-US" sz="2200" dirty="0"/>
              <a:t> A patent is a form of intellectual property protection that grants inventors exclusive rights to their inventions for a specific period, typically 20 years from the date of filing. Patents are issued by government authorities, such as the United States Patent and Trademark Office (USPTO) in the U.S., and they provide inventors with the legal right to prevent others from making, using, selling, or importing their patented inventions.</a:t>
            </a:r>
          </a:p>
          <a:p>
            <a:pPr algn="just"/>
            <a:r>
              <a:rPr lang="en-US" sz="2200" b="1" dirty="0"/>
              <a:t>Purpose of Patents:</a:t>
            </a:r>
            <a:r>
              <a:rPr lang="en-US" sz="2200" dirty="0"/>
              <a:t> The primary purpose of patents is to encourage innovation by providing inventors with an incentive to invest time, resources, and effort into developing new and useful inventions. In exchange for disclosing their inventions to the public, inventors are granted a temporary monopoly on the use and commercialization of their inventions.</a:t>
            </a:r>
          </a:p>
          <a:p>
            <a:r>
              <a:rPr lang="en-US" sz="2200" b="1" dirty="0"/>
              <a:t>Types of Patents:</a:t>
            </a:r>
            <a:r>
              <a:rPr lang="en-US" sz="2200" dirty="0"/>
              <a:t> Patents can cover various types of inventions, including utility patents, which protect new and useful processes, machines, manufactures, or compositions of matter, and design patents, which protect new, original, and ornamental designs for articles of manufacture.</a:t>
            </a:r>
          </a:p>
          <a:p>
            <a:r>
              <a:rPr lang="en-US" sz="2200" b="1" dirty="0"/>
              <a:t>Requirements for Patent Protection:</a:t>
            </a:r>
            <a:r>
              <a:rPr lang="en-US" sz="2200" dirty="0"/>
              <a:t> To obtain a patent, an invention must meet specific criteria, including being novel, non-obvious, and useful. The invention must also be adequately described in the patent application, enabling others skilled in the field to replicate it based on the provided information.</a:t>
            </a:r>
          </a:p>
        </p:txBody>
      </p:sp>
    </p:spTree>
    <p:extLst>
      <p:ext uri="{BB962C8B-B14F-4D97-AF65-F5344CB8AC3E}">
        <p14:creationId xmlns:p14="http://schemas.microsoft.com/office/powerpoint/2010/main" val="216669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2"/>
            <a:ext cx="10515600" cy="5399041"/>
          </a:xfrm>
          <a:ln>
            <a:solidFill>
              <a:srgbClr val="C00000"/>
            </a:solidFill>
          </a:ln>
        </p:spPr>
        <p:txBody>
          <a:bodyPr>
            <a:normAutofit fontScale="92500" lnSpcReduction="10000"/>
          </a:bodyPr>
          <a:lstStyle/>
          <a:p>
            <a:pPr marL="0" indent="0">
              <a:buNone/>
            </a:pPr>
            <a:r>
              <a:rPr lang="en-US" u="sng" dirty="0">
                <a:solidFill>
                  <a:srgbClr val="FF0000"/>
                </a:solidFill>
              </a:rPr>
              <a:t>What can be patented</a:t>
            </a:r>
            <a:r>
              <a:rPr lang="en-US" u="sng" dirty="0" smtClean="0">
                <a:solidFill>
                  <a:srgbClr val="FF0000"/>
                </a:solidFill>
              </a:rPr>
              <a:t>?</a:t>
            </a:r>
          </a:p>
          <a:p>
            <a:r>
              <a:rPr lang="en-US" dirty="0" smtClean="0"/>
              <a:t> </a:t>
            </a:r>
            <a:r>
              <a:rPr lang="en-US" dirty="0"/>
              <a:t>Not everything can be patented</a:t>
            </a:r>
            <a:r>
              <a:rPr lang="en-US" dirty="0" smtClean="0"/>
              <a:t>.</a:t>
            </a:r>
          </a:p>
          <a:p>
            <a:r>
              <a:rPr lang="en-US" dirty="0" smtClean="0"/>
              <a:t> </a:t>
            </a:r>
            <a:r>
              <a:rPr lang="en-US" dirty="0"/>
              <a:t>Some required aspects: new, non-obvious, useful, industrially applicable. </a:t>
            </a:r>
            <a:r>
              <a:rPr lang="en-US" dirty="0" smtClean="0"/>
              <a:t> </a:t>
            </a:r>
          </a:p>
          <a:p>
            <a:pPr marL="0" indent="0">
              <a:buNone/>
            </a:pPr>
            <a:r>
              <a:rPr lang="en-US" u="sng" dirty="0" smtClean="0">
                <a:solidFill>
                  <a:srgbClr val="FF0000"/>
                </a:solidFill>
              </a:rPr>
              <a:t>How </a:t>
            </a:r>
            <a:r>
              <a:rPr lang="en-US" u="sng" dirty="0">
                <a:solidFill>
                  <a:srgbClr val="FF0000"/>
                </a:solidFill>
              </a:rPr>
              <a:t>do patents make money</a:t>
            </a:r>
            <a:r>
              <a:rPr lang="en-US" u="sng" dirty="0" smtClean="0">
                <a:solidFill>
                  <a:srgbClr val="FF0000"/>
                </a:solidFill>
              </a:rPr>
              <a:t>?</a:t>
            </a:r>
          </a:p>
          <a:p>
            <a:r>
              <a:rPr lang="en-US" dirty="0" smtClean="0"/>
              <a:t> </a:t>
            </a:r>
            <a:r>
              <a:rPr lang="en-US" dirty="0"/>
              <a:t>By directly producing (and selling) objects based on the patented idea. </a:t>
            </a:r>
            <a:endParaRPr lang="en-US" dirty="0" smtClean="0"/>
          </a:p>
          <a:p>
            <a:r>
              <a:rPr lang="en-US" dirty="0" smtClean="0"/>
              <a:t>By </a:t>
            </a:r>
            <a:r>
              <a:rPr lang="en-US" dirty="0"/>
              <a:t>selling/leasing the rights for the inventions to other parties</a:t>
            </a:r>
            <a:r>
              <a:rPr lang="en-US" dirty="0" smtClean="0"/>
              <a:t>.</a:t>
            </a:r>
          </a:p>
          <a:p>
            <a:r>
              <a:rPr lang="en-US" dirty="0" smtClean="0"/>
              <a:t> </a:t>
            </a:r>
            <a:r>
              <a:rPr lang="en-US" dirty="0"/>
              <a:t>Most patents do not make money. A few patents do make a lot of </a:t>
            </a:r>
            <a:r>
              <a:rPr lang="en-US" dirty="0" smtClean="0"/>
              <a:t>money.</a:t>
            </a:r>
          </a:p>
          <a:p>
            <a:pPr marL="0" indent="0">
              <a:buNone/>
            </a:pPr>
            <a:r>
              <a:rPr lang="en-US" u="sng" dirty="0" smtClean="0">
                <a:solidFill>
                  <a:srgbClr val="FF0000"/>
                </a:solidFill>
              </a:rPr>
              <a:t>Patent Offices/Servers</a:t>
            </a:r>
            <a:r>
              <a:rPr lang="en-US" dirty="0" smtClean="0"/>
              <a:t> </a:t>
            </a:r>
          </a:p>
          <a:p>
            <a:r>
              <a:rPr lang="en-US" dirty="0" smtClean="0"/>
              <a:t>United </a:t>
            </a:r>
            <a:r>
              <a:rPr lang="en-US" dirty="0"/>
              <a:t>States Patent and Trademark Office: </a:t>
            </a:r>
            <a:r>
              <a:rPr lang="en-US" dirty="0">
                <a:hlinkClick r:id="rId2"/>
              </a:rPr>
              <a:t>http://www.uspto.gov</a:t>
            </a:r>
            <a:r>
              <a:rPr lang="en-US" dirty="0" smtClean="0">
                <a:hlinkClick r:id="rId2"/>
              </a:rPr>
              <a:t>/</a:t>
            </a:r>
            <a:r>
              <a:rPr lang="en-US" dirty="0" smtClean="0"/>
              <a:t>.</a:t>
            </a:r>
          </a:p>
          <a:p>
            <a:r>
              <a:rPr lang="en-US" dirty="0" smtClean="0"/>
              <a:t> </a:t>
            </a:r>
            <a:r>
              <a:rPr lang="en-US" dirty="0"/>
              <a:t>Google patent search: http://www.google.com/patents. </a:t>
            </a:r>
            <a:endParaRPr lang="en-US" dirty="0" smtClean="0"/>
          </a:p>
          <a:p>
            <a:r>
              <a:rPr lang="en-US" dirty="0" smtClean="0"/>
              <a:t>Controller </a:t>
            </a:r>
            <a:r>
              <a:rPr lang="en-US" dirty="0"/>
              <a:t>General of Patents Designs and Trademarks: http://www.ipindia.nic.in/.</a:t>
            </a:r>
          </a:p>
        </p:txBody>
      </p:sp>
    </p:spTree>
    <p:extLst>
      <p:ext uri="{BB962C8B-B14F-4D97-AF65-F5344CB8AC3E}">
        <p14:creationId xmlns:p14="http://schemas.microsoft.com/office/powerpoint/2010/main" val="223086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7"/>
          </a:xfrm>
          <a:solidFill>
            <a:srgbClr val="C00000"/>
          </a:solidFill>
        </p:spPr>
        <p:txBody>
          <a:bodyPr/>
          <a:lstStyle/>
          <a:p>
            <a:pPr algn="ctr"/>
            <a:r>
              <a:rPr lang="en-US" b="1" dirty="0">
                <a:solidFill>
                  <a:schemeClr val="bg1"/>
                </a:solidFill>
              </a:rPr>
              <a:t>The Patenting Process</a:t>
            </a:r>
          </a:p>
        </p:txBody>
      </p:sp>
      <p:sp>
        <p:nvSpPr>
          <p:cNvPr id="3" name="Content Placeholder 2"/>
          <p:cNvSpPr>
            <a:spLocks noGrp="1"/>
          </p:cNvSpPr>
          <p:nvPr>
            <p:ph idx="1"/>
          </p:nvPr>
        </p:nvSpPr>
        <p:spPr>
          <a:xfrm>
            <a:off x="838200" y="1446663"/>
            <a:ext cx="10515600" cy="4730300"/>
          </a:xfrm>
          <a:ln w="28575">
            <a:solidFill>
              <a:srgbClr val="C00000"/>
            </a:solidFill>
          </a:ln>
        </p:spPr>
        <p:txBody>
          <a:bodyPr>
            <a:normAutofit fontScale="85000" lnSpcReduction="20000"/>
          </a:bodyPr>
          <a:lstStyle/>
          <a:p>
            <a:pPr marL="0" indent="0">
              <a:buNone/>
            </a:pPr>
            <a:r>
              <a:rPr lang="en-US" u="sng" dirty="0">
                <a:solidFill>
                  <a:srgbClr val="C00000"/>
                </a:solidFill>
              </a:rPr>
              <a:t>Filing a patent. </a:t>
            </a:r>
            <a:endParaRPr lang="en-US" u="sng" dirty="0" smtClean="0">
              <a:solidFill>
                <a:srgbClr val="C00000"/>
              </a:solidFill>
            </a:endParaRPr>
          </a:p>
          <a:p>
            <a:r>
              <a:rPr lang="en-US" dirty="0" smtClean="0"/>
              <a:t>A </a:t>
            </a:r>
            <a:r>
              <a:rPr lang="en-US" dirty="0"/>
              <a:t>research paper cannot be directly submitted as a patent. </a:t>
            </a:r>
            <a:endParaRPr lang="en-US" dirty="0" smtClean="0"/>
          </a:p>
          <a:p>
            <a:r>
              <a:rPr lang="en-US" dirty="0" smtClean="0"/>
              <a:t>A </a:t>
            </a:r>
            <a:r>
              <a:rPr lang="en-US" dirty="0"/>
              <a:t>patent application is a legal document and has to be prepared by an expert from the paper. </a:t>
            </a:r>
          </a:p>
          <a:p>
            <a:pPr marL="0" indent="0">
              <a:buNone/>
            </a:pPr>
            <a:r>
              <a:rPr lang="en-US" u="sng" dirty="0" smtClean="0">
                <a:solidFill>
                  <a:srgbClr val="C00000"/>
                </a:solidFill>
              </a:rPr>
              <a:t>Patent </a:t>
            </a:r>
            <a:r>
              <a:rPr lang="en-US" u="sng" dirty="0">
                <a:solidFill>
                  <a:srgbClr val="C00000"/>
                </a:solidFill>
              </a:rPr>
              <a:t>search </a:t>
            </a:r>
            <a:r>
              <a:rPr lang="en-US" u="sng" dirty="0" smtClean="0">
                <a:solidFill>
                  <a:srgbClr val="C00000"/>
                </a:solidFill>
              </a:rPr>
              <a:t>process</a:t>
            </a:r>
          </a:p>
          <a:p>
            <a:r>
              <a:rPr lang="en-US" dirty="0" smtClean="0"/>
              <a:t>Before </a:t>
            </a:r>
            <a:r>
              <a:rPr lang="en-US" dirty="0"/>
              <a:t>a patent is granted, relevant patent databases have to be searched to ensure that the idea has not already been patented. </a:t>
            </a:r>
            <a:endParaRPr lang="en-US" dirty="0" smtClean="0"/>
          </a:p>
          <a:p>
            <a:r>
              <a:rPr lang="en-US" dirty="0" smtClean="0"/>
              <a:t>This </a:t>
            </a:r>
            <a:r>
              <a:rPr lang="en-US" dirty="0"/>
              <a:t>is also a </a:t>
            </a:r>
            <a:r>
              <a:rPr lang="en-US" dirty="0" err="1"/>
              <a:t>specialised</a:t>
            </a:r>
            <a:r>
              <a:rPr lang="en-US" dirty="0"/>
              <a:t> task. </a:t>
            </a:r>
            <a:endParaRPr lang="en-US" dirty="0" smtClean="0"/>
          </a:p>
          <a:p>
            <a:pPr marL="0" indent="0">
              <a:buNone/>
            </a:pPr>
            <a:r>
              <a:rPr lang="en-US" u="sng" dirty="0" smtClean="0">
                <a:solidFill>
                  <a:srgbClr val="C00000"/>
                </a:solidFill>
              </a:rPr>
              <a:t>Many </a:t>
            </a:r>
            <a:r>
              <a:rPr lang="en-US" u="sng" dirty="0">
                <a:solidFill>
                  <a:srgbClr val="C00000"/>
                </a:solidFill>
              </a:rPr>
              <a:t>institutes have </a:t>
            </a:r>
            <a:r>
              <a:rPr lang="en-US" u="sng" dirty="0" err="1">
                <a:solidFill>
                  <a:srgbClr val="C00000"/>
                </a:solidFill>
              </a:rPr>
              <a:t>specialised</a:t>
            </a:r>
            <a:r>
              <a:rPr lang="en-US" u="sng" dirty="0">
                <a:solidFill>
                  <a:srgbClr val="C00000"/>
                </a:solidFill>
              </a:rPr>
              <a:t> cells to help in patenting </a:t>
            </a:r>
            <a:r>
              <a:rPr lang="en-US" u="sng" dirty="0" smtClean="0">
                <a:solidFill>
                  <a:srgbClr val="C00000"/>
                </a:solidFill>
              </a:rPr>
              <a:t>procedure</a:t>
            </a:r>
            <a:r>
              <a:rPr lang="en-US" dirty="0" smtClean="0"/>
              <a:t>.</a:t>
            </a:r>
          </a:p>
          <a:p>
            <a:r>
              <a:rPr lang="en-US" dirty="0" smtClean="0"/>
              <a:t>IITs</a:t>
            </a:r>
            <a:r>
              <a:rPr lang="en-US" dirty="0"/>
              <a:t>, </a:t>
            </a:r>
            <a:r>
              <a:rPr lang="en-US" dirty="0" err="1"/>
              <a:t>IISc</a:t>
            </a:r>
            <a:r>
              <a:rPr lang="en-US" dirty="0"/>
              <a:t>. </a:t>
            </a:r>
            <a:endParaRPr lang="en-US" dirty="0" smtClean="0"/>
          </a:p>
          <a:p>
            <a:pPr marL="0" indent="0">
              <a:buNone/>
            </a:pPr>
            <a:r>
              <a:rPr lang="en-US" u="sng" dirty="0" smtClean="0">
                <a:solidFill>
                  <a:srgbClr val="C00000"/>
                </a:solidFill>
              </a:rPr>
              <a:t>Patent </a:t>
            </a:r>
            <a:r>
              <a:rPr lang="en-US" u="sng" dirty="0">
                <a:solidFill>
                  <a:srgbClr val="C00000"/>
                </a:solidFill>
              </a:rPr>
              <a:t>trawling companies. </a:t>
            </a:r>
            <a:endParaRPr lang="en-US" u="sng" dirty="0" smtClean="0">
              <a:solidFill>
                <a:srgbClr val="C00000"/>
              </a:solidFill>
            </a:endParaRPr>
          </a:p>
          <a:p>
            <a:r>
              <a:rPr lang="en-US" dirty="0" err="1" smtClean="0"/>
              <a:t>MoUs</a:t>
            </a:r>
            <a:r>
              <a:rPr lang="en-US" dirty="0" smtClean="0"/>
              <a:t> </a:t>
            </a:r>
            <a:r>
              <a:rPr lang="en-US" dirty="0"/>
              <a:t>with institutes/universities. </a:t>
            </a:r>
            <a:endParaRPr lang="en-US" dirty="0" smtClean="0"/>
          </a:p>
          <a:p>
            <a:r>
              <a:rPr lang="en-US" dirty="0" smtClean="0"/>
              <a:t>Marginal </a:t>
            </a:r>
            <a:r>
              <a:rPr lang="en-US" dirty="0"/>
              <a:t>benefits to individuals.</a:t>
            </a:r>
          </a:p>
        </p:txBody>
      </p:sp>
    </p:spTree>
    <p:extLst>
      <p:ext uri="{BB962C8B-B14F-4D97-AF65-F5344CB8AC3E}">
        <p14:creationId xmlns:p14="http://schemas.microsoft.com/office/powerpoint/2010/main" val="356790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636"/>
          </a:xfrm>
          <a:solidFill>
            <a:srgbClr val="C00000"/>
          </a:solidFill>
        </p:spPr>
        <p:txBody>
          <a:bodyPr>
            <a:normAutofit/>
          </a:bodyPr>
          <a:lstStyle/>
          <a:p>
            <a:pPr algn="ctr"/>
            <a:r>
              <a:rPr lang="en-US" sz="3200" b="1" dirty="0">
                <a:solidFill>
                  <a:schemeClr val="bg1"/>
                </a:solidFill>
              </a:rPr>
              <a:t>Patent process in 7 steps – From filing to grant in </a:t>
            </a:r>
            <a:r>
              <a:rPr lang="en-US" sz="3200" b="1" dirty="0" smtClean="0">
                <a:solidFill>
                  <a:schemeClr val="bg1"/>
                </a:solidFill>
              </a:rPr>
              <a:t>India (    )</a:t>
            </a:r>
            <a:endParaRPr lang="en-US" sz="3200" b="1" dirty="0">
              <a:solidFill>
                <a:schemeClr val="bg1"/>
              </a:solidFill>
            </a:endParaRPr>
          </a:p>
        </p:txBody>
      </p:sp>
      <p:sp>
        <p:nvSpPr>
          <p:cNvPr id="3" name="Content Placeholder 2"/>
          <p:cNvSpPr>
            <a:spLocks noGrp="1"/>
          </p:cNvSpPr>
          <p:nvPr>
            <p:ph idx="1"/>
          </p:nvPr>
        </p:nvSpPr>
        <p:spPr>
          <a:xfrm>
            <a:off x="838200" y="1323833"/>
            <a:ext cx="10515600" cy="4853130"/>
          </a:xfrm>
          <a:ln w="28575">
            <a:solidFill>
              <a:srgbClr val="C00000"/>
            </a:solidFill>
          </a:ln>
        </p:spPr>
        <p:txBody>
          <a:bodyPr>
            <a:normAutofit/>
          </a:bodyPr>
          <a:lstStyle/>
          <a:p>
            <a:pPr algn="just"/>
            <a:r>
              <a:rPr lang="en-US" sz="2000" dirty="0"/>
              <a:t>The complete </a:t>
            </a:r>
            <a:r>
              <a:rPr lang="en-US" sz="2000" b="1" dirty="0"/>
              <a:t>patent process in India takes anywhere between 3 to 5 years</a:t>
            </a:r>
            <a:r>
              <a:rPr lang="en-US" sz="2000" dirty="0"/>
              <a:t> and involves a series of steps to be mandatorily followed within prescribed timelines to get a patent in India. Failure to </a:t>
            </a:r>
            <a:r>
              <a:rPr lang="en-US" sz="2000" dirty="0" smtClean="0"/>
              <a:t>avoid </a:t>
            </a:r>
            <a:r>
              <a:rPr lang="en-US" sz="2000" dirty="0"/>
              <a:t>such deadlines can also lead to loss of your patent application</a:t>
            </a:r>
            <a:r>
              <a:rPr lang="en-US" dirty="0" smtClean="0"/>
              <a:t>.</a:t>
            </a:r>
          </a:p>
          <a:p>
            <a:pPr marL="0" indent="0" algn="just">
              <a:buNone/>
            </a:pPr>
            <a:r>
              <a:rPr lang="en-US" b="1" dirty="0"/>
              <a:t>Step 0 – Decision on doing it yourself or engaging a </a:t>
            </a:r>
            <a:r>
              <a:rPr lang="en-US" b="1" dirty="0" smtClean="0"/>
              <a:t>professional</a:t>
            </a:r>
          </a:p>
          <a:p>
            <a:pPr algn="just"/>
            <a:r>
              <a:rPr lang="en-US" sz="2000" dirty="0"/>
              <a:t>Before you proceed with the patent application process, you need to decide if you will be using the assistance of a patent professional or undertaking the patent process yourself. </a:t>
            </a:r>
            <a:endParaRPr lang="en-US" sz="2000" dirty="0" smtClean="0"/>
          </a:p>
          <a:p>
            <a:pPr algn="just"/>
            <a:r>
              <a:rPr lang="en-US" sz="2000" dirty="0" smtClean="0"/>
              <a:t>Considering </a:t>
            </a:r>
            <a:r>
              <a:rPr lang="en-US" sz="2000" dirty="0"/>
              <a:t>the number of deadlines and the impact of these deadlines, it is highly recommended that you engage a patent professional / firm who has years of experience in the patent field.</a:t>
            </a:r>
          </a:p>
          <a:p>
            <a:pPr algn="just"/>
            <a:r>
              <a:rPr lang="en-US" sz="2000" dirty="0">
                <a:solidFill>
                  <a:srgbClr val="FF0000"/>
                </a:solidFill>
              </a:rPr>
              <a:t>If you decide to use the services of a professional, then make sure that you sign a Non-Disclosure Agreement (NDA) with the patent professional / firm before disclosing the invention to them. It is a good idea that all your disclosures with any third parties are done confidentially and you sign NDA’s with each party.</a:t>
            </a:r>
          </a:p>
          <a:p>
            <a:pPr algn="just"/>
            <a:endParaRPr lang="en-US" dirty="0"/>
          </a:p>
        </p:txBody>
      </p:sp>
      <p:sp>
        <p:nvSpPr>
          <p:cNvPr id="4" name="AutoShape 2" descr="Flag of India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7648" y="688492"/>
            <a:ext cx="412229" cy="27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08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a:solidFill>
            <a:srgbClr val="C00000"/>
          </a:solidFill>
        </p:spPr>
        <p:txBody>
          <a:bodyPr>
            <a:normAutofit fontScale="90000"/>
          </a:bodyPr>
          <a:lstStyle/>
          <a:p>
            <a:pPr algn="ctr"/>
            <a:r>
              <a:rPr lang="en-US" b="1" dirty="0" smtClean="0"/>
              <a:t/>
            </a:r>
            <a:br>
              <a:rPr lang="en-US" b="1" dirty="0" smtClean="0"/>
            </a:br>
            <a:r>
              <a:rPr lang="en-US" b="1" dirty="0">
                <a:solidFill>
                  <a:schemeClr val="bg1"/>
                </a:solidFill>
              </a:rPr>
              <a:t/>
            </a:r>
            <a:br>
              <a:rPr lang="en-US" b="1" dirty="0">
                <a:solidFill>
                  <a:schemeClr val="bg1"/>
                </a:solidFill>
              </a:rPr>
            </a:br>
            <a:r>
              <a:rPr lang="en-US" b="1" dirty="0" smtClean="0">
                <a:solidFill>
                  <a:schemeClr val="bg1"/>
                </a:solidFill>
              </a:rPr>
              <a:t>Intellectual </a:t>
            </a:r>
            <a:r>
              <a:rPr lang="en-US" b="1" dirty="0">
                <a:solidFill>
                  <a:schemeClr val="bg1"/>
                </a:solidFill>
              </a:rPr>
              <a:t>Property Rights</a:t>
            </a:r>
            <a:r>
              <a:rPr lang="en-US" b="1" dirty="0"/>
              <a:t/>
            </a:r>
            <a:br>
              <a:rPr lang="en-US" b="1" dirty="0"/>
            </a:br>
            <a:r>
              <a:rPr lang="en-US" dirty="0"/>
              <a:t>	</a:t>
            </a:r>
            <a:br>
              <a:rPr lang="en-US" dirty="0"/>
            </a:br>
            <a:endParaRPr lang="en-US" dirty="0"/>
          </a:p>
        </p:txBody>
      </p:sp>
      <p:sp>
        <p:nvSpPr>
          <p:cNvPr id="3" name="Content Placeholder 2"/>
          <p:cNvSpPr>
            <a:spLocks noGrp="1"/>
          </p:cNvSpPr>
          <p:nvPr>
            <p:ph idx="1"/>
          </p:nvPr>
        </p:nvSpPr>
        <p:spPr>
          <a:xfrm>
            <a:off x="838200" y="1280160"/>
            <a:ext cx="10515600" cy="4896803"/>
          </a:xfrm>
          <a:ln w="28575">
            <a:solidFill>
              <a:srgbClr val="C00000"/>
            </a:solidFill>
          </a:ln>
        </p:spPr>
        <p:txBody>
          <a:bodyPr/>
          <a:lstStyle/>
          <a:p>
            <a:pPr algn="just"/>
            <a:r>
              <a:rPr lang="en-US" dirty="0"/>
              <a:t>Intellectual property rights are the rights given to each and every person for the creation of new things according to their </a:t>
            </a:r>
            <a:r>
              <a:rPr lang="en-US" dirty="0" smtClean="0"/>
              <a:t>minds.</a:t>
            </a:r>
          </a:p>
          <a:p>
            <a:pPr marL="0" indent="0" algn="just">
              <a:buNone/>
            </a:pPr>
            <a:endParaRPr lang="en-US" dirty="0" smtClean="0"/>
          </a:p>
          <a:p>
            <a:pPr algn="just"/>
            <a:r>
              <a:rPr lang="en-US" dirty="0"/>
              <a:t>IPR usually give the creator a complete right over the use of his/her creation for a certain period of time</a:t>
            </a:r>
            <a:r>
              <a:rPr lang="en-US" dirty="0" smtClean="0"/>
              <a:t>.</a:t>
            </a:r>
          </a:p>
          <a:p>
            <a:pPr marL="0" indent="0" algn="just">
              <a:buNone/>
            </a:pPr>
            <a:endParaRPr lang="en-US" dirty="0" smtClean="0"/>
          </a:p>
          <a:p>
            <a:pPr algn="just"/>
            <a:r>
              <a:rPr lang="en-US" dirty="0"/>
              <a:t>Intellectual property rights are the legal rights that cover the benefits given to individuals who are the owners and inventors of work and have created something unique with their intellectual creativity or capability</a:t>
            </a:r>
          </a:p>
        </p:txBody>
      </p:sp>
    </p:spTree>
    <p:extLst>
      <p:ext uri="{BB962C8B-B14F-4D97-AF65-F5344CB8AC3E}">
        <p14:creationId xmlns:p14="http://schemas.microsoft.com/office/powerpoint/2010/main" val="198028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093"/>
            <a:ext cx="10515600" cy="5521870"/>
          </a:xfrm>
          <a:ln>
            <a:solidFill>
              <a:srgbClr val="C00000"/>
            </a:solidFill>
          </a:ln>
        </p:spPr>
        <p:txBody>
          <a:bodyPr>
            <a:normAutofit/>
          </a:bodyPr>
          <a:lstStyle/>
          <a:p>
            <a:pPr marL="0" indent="0">
              <a:buNone/>
            </a:pPr>
            <a:r>
              <a:rPr lang="en-US" b="1" dirty="0"/>
              <a:t>Step 1 – Check the Patentability of the invention by performing a search for similar technologies</a:t>
            </a:r>
          </a:p>
          <a:p>
            <a:r>
              <a:rPr lang="en-US" sz="2200" dirty="0"/>
              <a:t>Before filing a patent application in India or in any other country, the first step (optional but recommended) in the patent registration process is to </a:t>
            </a:r>
            <a:r>
              <a:rPr lang="en-US" sz="2200" dirty="0" smtClean="0"/>
              <a:t>perform detailed</a:t>
            </a:r>
            <a:r>
              <a:rPr lang="en-US" sz="2200" dirty="0"/>
              <a:t> </a:t>
            </a:r>
            <a:r>
              <a:rPr lang="en-US" sz="2200" dirty="0">
                <a:hlinkClick r:id="rId2"/>
              </a:rPr>
              <a:t>patentability search</a:t>
            </a:r>
            <a:r>
              <a:rPr lang="en-US" sz="2200" dirty="0"/>
              <a:t> to determine the chances of getting a patent. The search should ideally be performed for both patent and non-patent references.</a:t>
            </a:r>
          </a:p>
          <a:p>
            <a:r>
              <a:rPr lang="en-US" sz="2200" dirty="0"/>
              <a:t>The advantage of a search is it provides a good idea of the merit of the invention and helps in deciding if there are good chances of ultimately getting a patent granted. Furthermore, based on the references (</a:t>
            </a:r>
            <a:r>
              <a:rPr lang="en-US" sz="2200" dirty="0">
                <a:hlinkClick r:id="rId3"/>
              </a:rPr>
              <a:t>prior art</a:t>
            </a:r>
            <a:r>
              <a:rPr lang="en-US" sz="2200" dirty="0"/>
              <a:t>) discovered during the search, you have the option of fine-tuning </a:t>
            </a:r>
            <a:r>
              <a:rPr lang="en-US" sz="2200" dirty="0">
                <a:solidFill>
                  <a:srgbClr val="FF0000"/>
                </a:solidFill>
              </a:rPr>
              <a:t>your patent application to ensure that you don’t end up filing a patent for something which already existed.</a:t>
            </a:r>
          </a:p>
          <a:p>
            <a:r>
              <a:rPr lang="en-US" sz="2200" dirty="0"/>
              <a:t>Hence, a thorough patentability search is always advised but from a patenting process point of view is totally optional.</a:t>
            </a:r>
          </a:p>
          <a:p>
            <a:r>
              <a:rPr lang="en-US" sz="2200" dirty="0"/>
              <a:t>If you are thinking of going international with your patent application, spending time and money on the search will be well worth every Rupee.</a:t>
            </a:r>
          </a:p>
          <a:p>
            <a:endParaRPr lang="en-US" sz="2200" dirty="0"/>
          </a:p>
        </p:txBody>
      </p:sp>
    </p:spTree>
    <p:extLst>
      <p:ext uri="{BB962C8B-B14F-4D97-AF65-F5344CB8AC3E}">
        <p14:creationId xmlns:p14="http://schemas.microsoft.com/office/powerpoint/2010/main" val="364820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a:ln>
            <a:solidFill>
              <a:srgbClr val="C00000"/>
            </a:solidFill>
          </a:ln>
        </p:spPr>
        <p:txBody>
          <a:bodyPr/>
          <a:lstStyle/>
          <a:p>
            <a:pPr marL="0" indent="0">
              <a:buNone/>
            </a:pPr>
            <a:r>
              <a:rPr lang="en-US" b="1" dirty="0"/>
              <a:t>Step 2 – Drafting a patent application (Provisional or Complete)</a:t>
            </a:r>
          </a:p>
          <a:p>
            <a:pPr algn="just"/>
            <a:r>
              <a:rPr lang="en-US" dirty="0"/>
              <a:t>Once, you have made up your mind to go forward with the patent application process, the next step is to prepare an Indian patent application (Form 1).</a:t>
            </a:r>
          </a:p>
          <a:p>
            <a:pPr algn="just"/>
            <a:r>
              <a:rPr lang="en-US" dirty="0"/>
              <a:t>Each patent application has to be mandatorily accompanied by a patent specification (Form 2). Based on the state of the invention, you can either file a </a:t>
            </a:r>
            <a:r>
              <a:rPr lang="en-US" dirty="0">
                <a:hlinkClick r:id="rId2"/>
              </a:rPr>
              <a:t>provisional patent application</a:t>
            </a:r>
            <a:r>
              <a:rPr lang="en-US" dirty="0"/>
              <a:t> or a complete patent application (also known as Non-provisional in some countries).</a:t>
            </a:r>
          </a:p>
          <a:p>
            <a:pPr algn="just"/>
            <a:r>
              <a:rPr lang="en-US" dirty="0"/>
              <a:t>If the invention is still in the development mode and tests are underway, it is a good idea to </a:t>
            </a:r>
            <a:r>
              <a:rPr lang="en-US" dirty="0">
                <a:hlinkClick r:id="rId2"/>
              </a:rPr>
              <a:t>quickly file a provisional application</a:t>
            </a:r>
            <a:r>
              <a:rPr lang="en-US" dirty="0"/>
              <a:t> to block the all-important filing date. Filing of the provisional application gives you 12 months of time to test and finalize your invention and file the complete application.</a:t>
            </a:r>
          </a:p>
          <a:p>
            <a:endParaRPr lang="en-US" dirty="0"/>
          </a:p>
        </p:txBody>
      </p:sp>
    </p:spTree>
    <p:extLst>
      <p:ext uri="{BB962C8B-B14F-4D97-AF65-F5344CB8AC3E}">
        <p14:creationId xmlns:p14="http://schemas.microsoft.com/office/powerpoint/2010/main" val="122156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a:ln>
            <a:solidFill>
              <a:srgbClr val="C00000"/>
            </a:solidFill>
          </a:ln>
        </p:spPr>
        <p:txBody>
          <a:bodyPr>
            <a:normAutofit fontScale="92500" lnSpcReduction="10000"/>
          </a:bodyPr>
          <a:lstStyle/>
          <a:p>
            <a:r>
              <a:rPr lang="en-US" dirty="0"/>
              <a:t>Form 1 – Application for grant of a patent</a:t>
            </a:r>
          </a:p>
          <a:p>
            <a:r>
              <a:rPr lang="en-US" dirty="0"/>
              <a:t>Form 2 – Provisional/Complete specification</a:t>
            </a:r>
          </a:p>
          <a:p>
            <a:r>
              <a:rPr lang="en-US" dirty="0"/>
              <a:t>Form 3 – Statement and undertaking regarding foreign application under section 8 (only required if a corresponding patent application is filed in another country)</a:t>
            </a:r>
          </a:p>
          <a:p>
            <a:r>
              <a:rPr lang="en-US" dirty="0"/>
              <a:t>Form 5 – Declaration as to </a:t>
            </a:r>
            <a:r>
              <a:rPr lang="en-US" dirty="0" err="1"/>
              <a:t>inventorship</a:t>
            </a:r>
            <a:r>
              <a:rPr lang="en-US" dirty="0"/>
              <a:t> (only to be filed along with the complete application)</a:t>
            </a:r>
          </a:p>
          <a:p>
            <a:r>
              <a:rPr lang="en-US" dirty="0"/>
              <a:t>Form 26 – Form for authorization of a patent agent (only required if you are using a patent agent to help you file the application)</a:t>
            </a:r>
          </a:p>
          <a:p>
            <a:r>
              <a:rPr lang="en-US" dirty="0"/>
              <a:t>Form 28 – To be submitted by startup or small entity (only required if you are claiming startup or small entity status)</a:t>
            </a:r>
          </a:p>
          <a:p>
            <a:r>
              <a:rPr lang="en-US" dirty="0"/>
              <a:t>Priority documents – In case you are claiming priority from a foreign patent application and entering India, you may be required to provide the priority document as well.</a:t>
            </a:r>
          </a:p>
          <a:p>
            <a:endParaRPr lang="en-US" dirty="0"/>
          </a:p>
        </p:txBody>
      </p:sp>
    </p:spTree>
    <p:extLst>
      <p:ext uri="{BB962C8B-B14F-4D97-AF65-F5344CB8AC3E}">
        <p14:creationId xmlns:p14="http://schemas.microsoft.com/office/powerpoint/2010/main" val="192225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a:ln>
            <a:solidFill>
              <a:srgbClr val="C00000"/>
            </a:solidFill>
          </a:ln>
        </p:spPr>
        <p:txBody>
          <a:bodyPr>
            <a:normAutofit fontScale="77500" lnSpcReduction="20000"/>
          </a:bodyPr>
          <a:lstStyle/>
          <a:p>
            <a:pPr marL="0" indent="0">
              <a:buNone/>
            </a:pPr>
            <a:r>
              <a:rPr lang="en-US" b="1" dirty="0"/>
              <a:t>Step 3 – Filing the patent application in India</a:t>
            </a:r>
          </a:p>
          <a:p>
            <a:r>
              <a:rPr lang="en-US" dirty="0"/>
              <a:t>Patent filing in India can happen in the following scenarios:</a:t>
            </a:r>
          </a:p>
          <a:p>
            <a:r>
              <a:rPr lang="en-US" i="1" dirty="0"/>
              <a:t>First filing in India</a:t>
            </a:r>
            <a:r>
              <a:rPr lang="en-US" dirty="0"/>
              <a:t> – Once the patent application is drafted, the next step is to file the patent application in India and secure the filing date. In case you are filing a provisional application first, you need to file the complete application within 12 months from the provisional filing date.</a:t>
            </a:r>
          </a:p>
          <a:p>
            <a:r>
              <a:rPr lang="en-US" i="1" dirty="0"/>
              <a:t>Foreign filing decision</a:t>
            </a:r>
            <a:r>
              <a:rPr lang="en-US" dirty="0"/>
              <a:t> – Further, if you are interested in protecting your invention in foreign jurisdictions, the maximum time allowed is 12 months from your first filing date. Based on the countries you are interested in; you can opt for filing a </a:t>
            </a:r>
            <a:r>
              <a:rPr lang="en-US" dirty="0">
                <a:hlinkClick r:id="rId2"/>
              </a:rPr>
              <a:t>convention application </a:t>
            </a:r>
            <a:r>
              <a:rPr lang="en-US" dirty="0"/>
              <a:t> individually in each of the countries you are interested in protecting your invention. </a:t>
            </a:r>
            <a:endParaRPr lang="en-US" dirty="0" smtClean="0"/>
          </a:p>
          <a:p>
            <a:r>
              <a:rPr lang="en-US" dirty="0" smtClean="0"/>
              <a:t>Alternatively</a:t>
            </a:r>
            <a:r>
              <a:rPr lang="en-US" dirty="0"/>
              <a:t>, you can use the </a:t>
            </a:r>
            <a:r>
              <a:rPr lang="en-US" dirty="0">
                <a:hlinkClick r:id="rId3"/>
              </a:rPr>
              <a:t>Patent Cooperation Treaty (PCT) system</a:t>
            </a:r>
            <a:r>
              <a:rPr lang="en-US" dirty="0"/>
              <a:t> to reserve your right in 140 odd member countries. Both the systems have their pros and cons and the decision of choosing one over other changes based on your requirement and will be the basis of another post.</a:t>
            </a:r>
          </a:p>
          <a:p>
            <a:r>
              <a:rPr lang="en-US" i="1" dirty="0"/>
              <a:t>Foreign applications entering India</a:t>
            </a:r>
            <a:r>
              <a:rPr lang="en-US" dirty="0"/>
              <a:t> – In another scenario where the patent application was first filed in a foreign jurisdiction and the patent applicant is interested in filing a patent application in India under the Paris Convention route or the PCT route, the time limit to enter India is 12 months and 31 months respectively.</a:t>
            </a:r>
          </a:p>
          <a:p>
            <a:endParaRPr lang="en-US" dirty="0"/>
          </a:p>
        </p:txBody>
      </p:sp>
    </p:spTree>
    <p:extLst>
      <p:ext uri="{BB962C8B-B14F-4D97-AF65-F5344CB8AC3E}">
        <p14:creationId xmlns:p14="http://schemas.microsoft.com/office/powerpoint/2010/main" val="190824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a:ln>
            <a:solidFill>
              <a:srgbClr val="C00000"/>
            </a:solidFill>
          </a:ln>
        </p:spPr>
        <p:txBody>
          <a:bodyPr>
            <a:normAutofit fontScale="92500"/>
          </a:bodyPr>
          <a:lstStyle/>
          <a:p>
            <a:pPr marL="0" indent="0">
              <a:buNone/>
            </a:pPr>
            <a:r>
              <a:rPr lang="en-US" b="1" dirty="0"/>
              <a:t>Step 4 – Publication of patent application</a:t>
            </a:r>
          </a:p>
          <a:p>
            <a:r>
              <a:rPr lang="en-US" i="1" dirty="0"/>
              <a:t>When is it published?</a:t>
            </a:r>
            <a:r>
              <a:rPr lang="en-US" dirty="0"/>
              <a:t> – Every patent application which is filed with the Indian patent office is kept as a secret until the time it is published in the official </a:t>
            </a:r>
            <a:r>
              <a:rPr lang="en-US" dirty="0">
                <a:hlinkClick r:id="rId2"/>
              </a:rPr>
              <a:t>patent journal</a:t>
            </a:r>
            <a:r>
              <a:rPr lang="en-US" dirty="0"/>
              <a:t>. Indian patent office will publish patent applications ordinarily after 18 months. </a:t>
            </a:r>
            <a:endParaRPr lang="en-US" dirty="0" smtClean="0"/>
          </a:p>
          <a:p>
            <a:r>
              <a:rPr lang="en-US" i="1" dirty="0"/>
              <a:t>The advantage of publication</a:t>
            </a:r>
            <a:r>
              <a:rPr lang="en-US" dirty="0"/>
              <a:t> – The date of publication is important as your privileges and rights start from the date of publication, although you can’t enforce your rights by way of any infringement proceedings until your patent is granted.</a:t>
            </a:r>
          </a:p>
          <a:p>
            <a:pPr marL="0" indent="0">
              <a:buNone/>
            </a:pPr>
            <a:r>
              <a:rPr lang="en-US" b="1" dirty="0"/>
              <a:t>Step 5 – Examination of the patent application</a:t>
            </a:r>
          </a:p>
          <a:p>
            <a:r>
              <a:rPr lang="en-US" dirty="0"/>
              <a:t>Every patent application which is filed for protection has to be substantively examined before a patent is finally granted. The examination process is where your patent application will finally be examined on merits of the invention as described and claimed in the patent specification.</a:t>
            </a:r>
          </a:p>
          <a:p>
            <a:endParaRPr lang="en-US" dirty="0"/>
          </a:p>
          <a:p>
            <a:endParaRPr lang="en-US" dirty="0"/>
          </a:p>
        </p:txBody>
      </p:sp>
    </p:spTree>
    <p:extLst>
      <p:ext uri="{BB962C8B-B14F-4D97-AF65-F5344CB8AC3E}">
        <p14:creationId xmlns:p14="http://schemas.microsoft.com/office/powerpoint/2010/main" val="152755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7922"/>
            <a:ext cx="10515600" cy="5399041"/>
          </a:xfrm>
          <a:ln>
            <a:solidFill>
              <a:srgbClr val="C00000"/>
            </a:solidFill>
          </a:ln>
        </p:spPr>
        <p:txBody>
          <a:bodyPr/>
          <a:lstStyle/>
          <a:p>
            <a:pPr marL="0" indent="0">
              <a:buNone/>
            </a:pPr>
            <a:r>
              <a:rPr lang="en-US" b="1" dirty="0"/>
              <a:t>Step 6 – Final decision on grant of patent</a:t>
            </a:r>
          </a:p>
          <a:p>
            <a:r>
              <a:rPr lang="en-US" dirty="0"/>
              <a:t>Once, the patent application overcomes all the objections, the patent will be granted and published in the patent gazette.</a:t>
            </a:r>
          </a:p>
          <a:p>
            <a:r>
              <a:rPr lang="en-US" b="1" dirty="0"/>
              <a:t>Step 7 – Renewal</a:t>
            </a:r>
          </a:p>
          <a:p>
            <a:r>
              <a:rPr lang="en-US" dirty="0"/>
              <a:t>After the patent has been granted, it has to be renewed every year by paying the renewal fee. A patent in India can be renewed for a maximum period of 20 years from the patent filing date</a:t>
            </a:r>
            <a:r>
              <a:rPr lang="en-US" dirty="0" smtClean="0"/>
              <a:t>.</a:t>
            </a:r>
          </a:p>
          <a:p>
            <a:r>
              <a:rPr lang="en-US" b="1" dirty="0">
                <a:solidFill>
                  <a:schemeClr val="bg1"/>
                </a:solidFill>
              </a:rPr>
              <a:t>Patent process in 7 steps – From filing to grant in India</a:t>
            </a:r>
            <a:endParaRPr lang="en-US" dirty="0"/>
          </a:p>
          <a:p>
            <a:pPr marL="0" indent="0">
              <a:buNone/>
            </a:pPr>
            <a:r>
              <a:rPr lang="en-US" sz="4000" b="1" i="1" dirty="0" smtClean="0">
                <a:solidFill>
                  <a:srgbClr val="FF0000"/>
                </a:solidFill>
              </a:rPr>
              <a:t>****Self Study: Patent Process from filing to Grant in other countries such as USA, Europe</a:t>
            </a:r>
            <a:endParaRPr lang="en-US" sz="4000" b="1" i="1" dirty="0">
              <a:solidFill>
                <a:srgbClr val="FF0000"/>
              </a:solidFill>
            </a:endParaRPr>
          </a:p>
        </p:txBody>
      </p:sp>
    </p:spTree>
    <p:extLst>
      <p:ext uri="{BB962C8B-B14F-4D97-AF65-F5344CB8AC3E}">
        <p14:creationId xmlns:p14="http://schemas.microsoft.com/office/powerpoint/2010/main" val="30788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474308"/>
            <a:ext cx="10515600" cy="470751"/>
          </a:xfrm>
          <a:solidFill>
            <a:srgbClr val="C00000"/>
          </a:solidFill>
        </p:spPr>
        <p:txBody>
          <a:bodyPr>
            <a:normAutofit fontScale="90000"/>
          </a:bodyPr>
          <a:lstStyle/>
          <a:p>
            <a:pPr algn="ctr"/>
            <a:r>
              <a:rPr lang="en-US" sz="3200" dirty="0">
                <a:solidFill>
                  <a:schemeClr val="bg1"/>
                </a:solidFill>
              </a:rPr>
              <a:t>Compare </a:t>
            </a:r>
            <a:r>
              <a:rPr lang="en-US" sz="3200" dirty="0" smtClean="0">
                <a:solidFill>
                  <a:schemeClr val="bg1"/>
                </a:solidFill>
              </a:rPr>
              <a:t>the </a:t>
            </a:r>
            <a:r>
              <a:rPr lang="en-US" sz="3200" dirty="0">
                <a:solidFill>
                  <a:schemeClr val="bg1"/>
                </a:solidFill>
              </a:rPr>
              <a:t>patent granting procedures in different countries</a:t>
            </a:r>
          </a:p>
        </p:txBody>
      </p:sp>
      <p:sp>
        <p:nvSpPr>
          <p:cNvPr id="7" name="Content Placeholder 6"/>
          <p:cNvSpPr>
            <a:spLocks noGrp="1"/>
          </p:cNvSpPr>
          <p:nvPr>
            <p:ph idx="1"/>
          </p:nvPr>
        </p:nvSpPr>
        <p:spPr>
          <a:xfrm>
            <a:off x="838200" y="1225124"/>
            <a:ext cx="10515600" cy="4351338"/>
          </a:xfrm>
          <a:ln>
            <a:solidFill>
              <a:srgbClr val="C00000"/>
            </a:solidFill>
          </a:ln>
        </p:spPr>
        <p:txBody>
          <a:bodyPr>
            <a:normAutofit fontScale="85000" lnSpcReduction="20000"/>
          </a:bodyPr>
          <a:lstStyle/>
          <a:p>
            <a:r>
              <a:rPr lang="en-US" b="1" dirty="0"/>
              <a:t>Centralized vs. National:</a:t>
            </a:r>
            <a:r>
              <a:rPr lang="en-US" dirty="0"/>
              <a:t> The U.S. operates a centralized patent system, while the EU allows for centralized examination by the EPO but requires national validation. Japan operates a national patent system.</a:t>
            </a:r>
          </a:p>
          <a:p>
            <a:r>
              <a:rPr lang="en-US" b="1" dirty="0"/>
              <a:t>Timing:</a:t>
            </a:r>
            <a:r>
              <a:rPr lang="en-US" dirty="0"/>
              <a:t> Grant times can vary significantly, with the EPO often being faster than many national offices. The U.S. and Japan may have longer processing times.</a:t>
            </a:r>
          </a:p>
          <a:p>
            <a:r>
              <a:rPr lang="en-US" b="1" dirty="0"/>
              <a:t>Costs:</a:t>
            </a:r>
            <a:r>
              <a:rPr lang="en-US" dirty="0"/>
              <a:t> Costs for patent filings, examination, and maintenance fees can differ between countries, with the U.S. and Japan generally having higher costs than the EPO for European patents.</a:t>
            </a:r>
          </a:p>
          <a:p>
            <a:r>
              <a:rPr lang="en-US" b="1" dirty="0"/>
              <a:t>Enforcement:</a:t>
            </a:r>
            <a:r>
              <a:rPr lang="en-US" dirty="0"/>
              <a:t> Enforcement of patents is done on a national level, meaning that a patent holder must enforce their rights separately in each country where their patent is valid.</a:t>
            </a:r>
          </a:p>
          <a:p>
            <a:r>
              <a:rPr lang="en-US" b="1" dirty="0"/>
              <a:t>Languages:</a:t>
            </a:r>
            <a:r>
              <a:rPr lang="en-US" dirty="0"/>
              <a:t> In the U.S., applications and patents are typically in English. In the EU and Japan, translation requirements may apply, which can add to costs.</a:t>
            </a:r>
          </a:p>
          <a:p>
            <a:endParaRPr lang="en-US" dirty="0"/>
          </a:p>
        </p:txBody>
      </p:sp>
    </p:spTree>
    <p:extLst>
      <p:ext uri="{BB962C8B-B14F-4D97-AF65-F5344CB8AC3E}">
        <p14:creationId xmlns:p14="http://schemas.microsoft.com/office/powerpoint/2010/main" val="13204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a:solidFill>
            <a:schemeClr val="bg1"/>
          </a:solidFill>
          <a:ln>
            <a:solidFill>
              <a:srgbClr val="C00000"/>
            </a:solidFill>
          </a:ln>
        </p:spPr>
        <p:txBody>
          <a:bodyPr>
            <a:normAutofit fontScale="92500" lnSpcReduction="10000"/>
          </a:bodyPr>
          <a:lstStyle/>
          <a:p>
            <a:r>
              <a:rPr lang="en-US" b="1" dirty="0"/>
              <a:t>Europe (European Patent Office - EPO):</a:t>
            </a:r>
            <a:endParaRPr lang="en-US" dirty="0"/>
          </a:p>
          <a:p>
            <a:r>
              <a:rPr lang="en-US" b="1" dirty="0"/>
              <a:t>Filing:</a:t>
            </a:r>
            <a:r>
              <a:rPr lang="en-US" dirty="0"/>
              <a:t> The patent process in Europe often starts with filing an application with the European Patent Office (EPO). Alternatively, applicants can file directly with individual national patent offices.</a:t>
            </a:r>
          </a:p>
          <a:p>
            <a:r>
              <a:rPr lang="en-US" b="1" dirty="0"/>
              <a:t>Search and Examination:</a:t>
            </a:r>
            <a:r>
              <a:rPr lang="en-US" dirty="0"/>
              <a:t> The EPO conducts a search to identify relevant prior art and examines the application to assess its novelty, inventive step, and industrial applicability.</a:t>
            </a:r>
          </a:p>
          <a:p>
            <a:r>
              <a:rPr lang="en-US" b="1" dirty="0"/>
              <a:t>Office Actions:</a:t>
            </a:r>
            <a:r>
              <a:rPr lang="en-US" dirty="0"/>
              <a:t> Similar to the USPTO, the EPO may issue Office Actions containing rejections or objections. Applicants can respond by amending claims or providing arguments.</a:t>
            </a:r>
          </a:p>
          <a:p>
            <a:r>
              <a:rPr lang="en-US" b="1" dirty="0"/>
              <a:t>Amendments and Responses:</a:t>
            </a:r>
            <a:r>
              <a:rPr lang="en-US" dirty="0"/>
              <a:t> Applicants have the opportunity to make amendments and respond to Office Actions to resolve issues raised by the examiner.</a:t>
            </a:r>
          </a:p>
          <a:p>
            <a:r>
              <a:rPr lang="en-US" b="1" dirty="0"/>
              <a:t>Grant or Rejection:</a:t>
            </a:r>
            <a:r>
              <a:rPr lang="en-US" dirty="0"/>
              <a:t> If the application satisfies EPO requirements, a patent is granted. If not, the application may be rejected.</a:t>
            </a:r>
          </a:p>
          <a:p>
            <a:endParaRPr lang="en-US" dirty="0"/>
          </a:p>
        </p:txBody>
      </p:sp>
    </p:spTree>
    <p:extLst>
      <p:ext uri="{BB962C8B-B14F-4D97-AF65-F5344CB8AC3E}">
        <p14:creationId xmlns:p14="http://schemas.microsoft.com/office/powerpoint/2010/main" val="2573681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7703"/>
            <a:ext cx="10515600" cy="4351338"/>
          </a:xfrm>
          <a:ln>
            <a:solidFill>
              <a:srgbClr val="C00000"/>
            </a:solidFill>
          </a:ln>
        </p:spPr>
        <p:txBody>
          <a:bodyPr>
            <a:normAutofit fontScale="92500"/>
          </a:bodyPr>
          <a:lstStyle/>
          <a:p>
            <a:r>
              <a:rPr lang="en-US" b="1" dirty="0"/>
              <a:t>Japan (Japan Patent Office - JPO):</a:t>
            </a:r>
            <a:endParaRPr lang="en-US" dirty="0"/>
          </a:p>
          <a:p>
            <a:r>
              <a:rPr lang="en-US" b="1" dirty="0"/>
              <a:t>Filing:</a:t>
            </a:r>
            <a:r>
              <a:rPr lang="en-US" dirty="0"/>
              <a:t> The process in Japan begins with filing a patent application with the Japan Patent Office. The application undergoes formality checks.</a:t>
            </a:r>
          </a:p>
          <a:p>
            <a:r>
              <a:rPr lang="en-US" b="1" dirty="0"/>
              <a:t>Examination:</a:t>
            </a:r>
            <a:r>
              <a:rPr lang="en-US" dirty="0"/>
              <a:t> A patent examiner conducts a substantive examination, assessing novelty, inventive step, and industrial applicability. The JPO may issue Office Actions with rejections or objections.</a:t>
            </a:r>
          </a:p>
          <a:p>
            <a:r>
              <a:rPr lang="en-US" b="1" dirty="0"/>
              <a:t>Amendments and Responses:</a:t>
            </a:r>
            <a:r>
              <a:rPr lang="en-US" dirty="0"/>
              <a:t> Applicants can amend their applications and provide responses to address examiner concerns.</a:t>
            </a:r>
          </a:p>
          <a:p>
            <a:r>
              <a:rPr lang="en-US" b="1" dirty="0"/>
              <a:t>Grant or Rejection:</a:t>
            </a:r>
            <a:r>
              <a:rPr lang="en-US" dirty="0"/>
              <a:t> If the application meets the criteria, a patent is granted. Otherwise, it may be rejected</a:t>
            </a:r>
          </a:p>
          <a:p>
            <a:endParaRPr lang="en-US" dirty="0"/>
          </a:p>
        </p:txBody>
      </p:sp>
    </p:spTree>
    <p:extLst>
      <p:ext uri="{BB962C8B-B14F-4D97-AF65-F5344CB8AC3E}">
        <p14:creationId xmlns:p14="http://schemas.microsoft.com/office/powerpoint/2010/main" val="100077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899"/>
            <a:ext cx="10515600" cy="723332"/>
          </a:xfrm>
          <a:solidFill>
            <a:srgbClr val="C00000"/>
          </a:solidFill>
        </p:spPr>
        <p:txBody>
          <a:bodyPr>
            <a:normAutofit/>
          </a:bodyPr>
          <a:lstStyle/>
          <a:p>
            <a:pPr algn="ctr"/>
            <a:r>
              <a:rPr lang="en-US" sz="2400" b="1" dirty="0" smtClean="0">
                <a:solidFill>
                  <a:schemeClr val="bg1"/>
                </a:solidFill>
              </a:rPr>
              <a:t>Patent Examination Process for different Regions</a:t>
            </a:r>
            <a:endParaRPr lang="en-US" sz="2400" b="1" dirty="0">
              <a:solidFill>
                <a:schemeClr val="bg1"/>
              </a:solidFill>
            </a:endParaRPr>
          </a:p>
        </p:txBody>
      </p:sp>
      <p:sp>
        <p:nvSpPr>
          <p:cNvPr id="3" name="Content Placeholder 2"/>
          <p:cNvSpPr>
            <a:spLocks noGrp="1"/>
          </p:cNvSpPr>
          <p:nvPr>
            <p:ph idx="1"/>
          </p:nvPr>
        </p:nvSpPr>
        <p:spPr>
          <a:xfrm>
            <a:off x="838200" y="1241946"/>
            <a:ext cx="10515600" cy="4935017"/>
          </a:xfrm>
          <a:ln>
            <a:solidFill>
              <a:srgbClr val="C00000"/>
            </a:solidFill>
          </a:ln>
        </p:spPr>
        <p:txBody>
          <a:bodyPr>
            <a:normAutofit fontScale="55000" lnSpcReduction="20000"/>
          </a:bodyPr>
          <a:lstStyle/>
          <a:p>
            <a:pPr marL="0" indent="0">
              <a:buNone/>
            </a:pPr>
            <a:r>
              <a:rPr lang="en-US" b="1" u="sng" dirty="0">
                <a:solidFill>
                  <a:srgbClr val="C00000"/>
                </a:solidFill>
              </a:rPr>
              <a:t>United States (US Patent and Trademark Office - USPTO</a:t>
            </a:r>
            <a:r>
              <a:rPr lang="en-US" b="1" u="sng" dirty="0" smtClean="0">
                <a:solidFill>
                  <a:srgbClr val="C00000"/>
                </a:solidFill>
              </a:rPr>
              <a:t>):</a:t>
            </a:r>
            <a:endParaRPr lang="en-US" dirty="0"/>
          </a:p>
          <a:p>
            <a:pPr marL="0" algn="just">
              <a:lnSpc>
                <a:spcPct val="120000"/>
              </a:lnSpc>
              <a:spcBef>
                <a:spcPts val="0"/>
              </a:spcBef>
            </a:pPr>
            <a:r>
              <a:rPr lang="en-US" sz="3100" dirty="0"/>
              <a:t>Filing: The process begins with the filing of a patent application with the USPTO. This application includes a detailed description of the invention, claims defining the scope of protection sought, and any necessary drawings or diagrams.</a:t>
            </a:r>
          </a:p>
          <a:p>
            <a:pPr marL="0" algn="just">
              <a:lnSpc>
                <a:spcPct val="120000"/>
              </a:lnSpc>
              <a:spcBef>
                <a:spcPts val="0"/>
              </a:spcBef>
            </a:pPr>
            <a:endParaRPr lang="en-US" sz="3100" dirty="0"/>
          </a:p>
          <a:p>
            <a:pPr marL="0" algn="just">
              <a:lnSpc>
                <a:spcPct val="120000"/>
              </a:lnSpc>
              <a:spcBef>
                <a:spcPts val="0"/>
              </a:spcBef>
            </a:pPr>
            <a:r>
              <a:rPr lang="en-US" sz="3100" dirty="0"/>
              <a:t>Examination: After filing, a patent examiner reviews the application. The examiner checks for compliance with formal requirements and conducts a search to determine the novelty and non-obviousness of the invention.</a:t>
            </a:r>
          </a:p>
          <a:p>
            <a:pPr marL="0" algn="just">
              <a:lnSpc>
                <a:spcPct val="120000"/>
              </a:lnSpc>
              <a:spcBef>
                <a:spcPts val="0"/>
              </a:spcBef>
            </a:pPr>
            <a:endParaRPr lang="en-US" sz="3100" dirty="0"/>
          </a:p>
          <a:p>
            <a:pPr marL="0" algn="just">
              <a:lnSpc>
                <a:spcPct val="120000"/>
              </a:lnSpc>
              <a:spcBef>
                <a:spcPts val="0"/>
              </a:spcBef>
            </a:pPr>
            <a:r>
              <a:rPr lang="en-US" sz="3100" dirty="0"/>
              <a:t>Office Actions: The examiner issues an Office Action, which may include rejections of one or more claims based on prior art (existing patents and publications). The applicant can respond by amending the claims or providing arguments to overcome rejections.</a:t>
            </a:r>
          </a:p>
          <a:p>
            <a:pPr marL="0" algn="just">
              <a:lnSpc>
                <a:spcPct val="120000"/>
              </a:lnSpc>
              <a:spcBef>
                <a:spcPts val="0"/>
              </a:spcBef>
            </a:pPr>
            <a:endParaRPr lang="en-US" sz="3100" dirty="0"/>
          </a:p>
          <a:p>
            <a:pPr marL="0" algn="just">
              <a:lnSpc>
                <a:spcPct val="120000"/>
              </a:lnSpc>
              <a:spcBef>
                <a:spcPts val="0"/>
              </a:spcBef>
            </a:pPr>
            <a:r>
              <a:rPr lang="en-US" sz="3100" dirty="0"/>
              <a:t>Amendments and Responses: The applicant can make amendments to the application or provide responses to address the examiner's concerns. This process may involve multiple rounds of Office Actions and responses.</a:t>
            </a:r>
          </a:p>
          <a:p>
            <a:pPr marL="0" algn="just">
              <a:lnSpc>
                <a:spcPct val="120000"/>
              </a:lnSpc>
              <a:spcBef>
                <a:spcPts val="0"/>
              </a:spcBef>
            </a:pPr>
            <a:endParaRPr lang="en-US" sz="3100" dirty="0"/>
          </a:p>
          <a:p>
            <a:pPr marL="0" algn="just">
              <a:lnSpc>
                <a:spcPct val="120000"/>
              </a:lnSpc>
              <a:spcBef>
                <a:spcPts val="0"/>
              </a:spcBef>
            </a:pPr>
            <a:r>
              <a:rPr lang="en-US" sz="3100" dirty="0"/>
              <a:t>Allowance or Rejection: If the examiner is satisfied with the application, they will issue a Notice of Allowance, indicating that the patent will be granted once required fees are paid. If not, the application may be rejected.</a:t>
            </a:r>
          </a:p>
          <a:p>
            <a:pPr marL="0" algn="just">
              <a:lnSpc>
                <a:spcPct val="120000"/>
              </a:lnSpc>
              <a:spcBef>
                <a:spcPts val="0"/>
              </a:spcBef>
            </a:pPr>
            <a:endParaRPr lang="en-US" sz="3100" dirty="0"/>
          </a:p>
          <a:p>
            <a:pPr marL="0" algn="just">
              <a:lnSpc>
                <a:spcPct val="120000"/>
              </a:lnSpc>
              <a:spcBef>
                <a:spcPts val="0"/>
              </a:spcBef>
            </a:pPr>
            <a:r>
              <a:rPr lang="en-US" sz="3100" dirty="0"/>
              <a:t>Publication: After allowance and payment of fees, the patent is published, and the inventor is granted patent rights.</a:t>
            </a:r>
          </a:p>
        </p:txBody>
      </p:sp>
    </p:spTree>
    <p:extLst>
      <p:ext uri="{BB962C8B-B14F-4D97-AF65-F5344CB8AC3E}">
        <p14:creationId xmlns:p14="http://schemas.microsoft.com/office/powerpoint/2010/main" val="302058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41755"/>
          </a:xfrm>
          <a:solidFill>
            <a:srgbClr val="C00000"/>
          </a:solidFill>
        </p:spPr>
        <p:txBody>
          <a:bodyPr/>
          <a:lstStyle/>
          <a:p>
            <a:pPr algn="ctr"/>
            <a:r>
              <a:rPr lang="en-US" b="1" dirty="0">
                <a:solidFill>
                  <a:schemeClr val="bg1"/>
                </a:solidFill>
              </a:rPr>
              <a:t>What are Intellectual Properties?</a:t>
            </a:r>
            <a:endParaRPr lang="en-US" dirty="0">
              <a:solidFill>
                <a:schemeClr val="bg1"/>
              </a:solidFill>
            </a:endParaRPr>
          </a:p>
        </p:txBody>
      </p:sp>
      <p:sp>
        <p:nvSpPr>
          <p:cNvPr id="3" name="Content Placeholder 2"/>
          <p:cNvSpPr>
            <a:spLocks noGrp="1"/>
          </p:cNvSpPr>
          <p:nvPr>
            <p:ph idx="1"/>
          </p:nvPr>
        </p:nvSpPr>
        <p:spPr>
          <a:xfrm>
            <a:off x="838200" y="2118360"/>
            <a:ext cx="10515600" cy="4058603"/>
          </a:xfrm>
          <a:ln w="28575">
            <a:solidFill>
              <a:srgbClr val="C00000"/>
            </a:solidFill>
          </a:ln>
        </p:spPr>
        <p:txBody>
          <a:bodyPr/>
          <a:lstStyle/>
          <a:p>
            <a:pPr fontAlgn="base"/>
            <a:r>
              <a:rPr lang="en-US" dirty="0"/>
              <a:t>Industrial designs</a:t>
            </a:r>
          </a:p>
          <a:p>
            <a:pPr fontAlgn="base"/>
            <a:r>
              <a:rPr lang="en-US" dirty="0"/>
              <a:t>Scientific discoveries</a:t>
            </a:r>
          </a:p>
          <a:p>
            <a:pPr fontAlgn="base"/>
            <a:r>
              <a:rPr lang="en-US" dirty="0"/>
              <a:t>Protection against unfair competition</a:t>
            </a:r>
          </a:p>
          <a:p>
            <a:pPr fontAlgn="base"/>
            <a:r>
              <a:rPr lang="en-US" dirty="0"/>
              <a:t>Literary, artistic, and scientific works</a:t>
            </a:r>
          </a:p>
          <a:p>
            <a:pPr fontAlgn="base"/>
            <a:r>
              <a:rPr lang="en-US" dirty="0"/>
              <a:t>Inventions in all fields of human endeavor</a:t>
            </a:r>
          </a:p>
          <a:p>
            <a:pPr fontAlgn="base"/>
            <a:r>
              <a:rPr lang="en-US" dirty="0"/>
              <a:t>Trademarks, service marks, commercial names, and designations</a:t>
            </a:r>
          </a:p>
          <a:p>
            <a:pPr marL="0" indent="0">
              <a:buNone/>
            </a:pPr>
            <a:endParaRPr lang="en-US" dirty="0"/>
          </a:p>
        </p:txBody>
      </p:sp>
    </p:spTree>
    <p:extLst>
      <p:ext uri="{BB962C8B-B14F-4D97-AF65-F5344CB8AC3E}">
        <p14:creationId xmlns:p14="http://schemas.microsoft.com/office/powerpoint/2010/main" val="815738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5785"/>
            <a:ext cx="10515600" cy="709683"/>
          </a:xfrm>
          <a:solidFill>
            <a:srgbClr val="C00000"/>
          </a:solidFill>
        </p:spPr>
        <p:txBody>
          <a:bodyPr>
            <a:normAutofit/>
          </a:bodyPr>
          <a:lstStyle/>
          <a:p>
            <a:pPr algn="ctr"/>
            <a:r>
              <a:rPr lang="en-US" sz="3200" b="1" dirty="0">
                <a:solidFill>
                  <a:schemeClr val="bg1"/>
                </a:solidFill>
              </a:rPr>
              <a:t>O</a:t>
            </a:r>
            <a:r>
              <a:rPr lang="en-US" sz="3200" b="1" dirty="0" smtClean="0">
                <a:solidFill>
                  <a:schemeClr val="bg1"/>
                </a:solidFill>
              </a:rPr>
              <a:t>rganizing </a:t>
            </a:r>
            <a:r>
              <a:rPr lang="en-US" sz="3200" b="1" dirty="0">
                <a:solidFill>
                  <a:schemeClr val="bg1"/>
                </a:solidFill>
              </a:rPr>
              <a:t>and maintaining </a:t>
            </a:r>
            <a:r>
              <a:rPr lang="en-US" sz="3200" b="1" dirty="0" smtClean="0">
                <a:solidFill>
                  <a:schemeClr val="bg1"/>
                </a:solidFill>
              </a:rPr>
              <a:t>Patent database Worldwide</a:t>
            </a:r>
            <a:endParaRPr lang="en-US" sz="3200" b="1" dirty="0">
              <a:solidFill>
                <a:schemeClr val="bg1"/>
              </a:solidFill>
            </a:endParaRPr>
          </a:p>
        </p:txBody>
      </p:sp>
      <p:sp>
        <p:nvSpPr>
          <p:cNvPr id="3" name="Content Placeholder 2"/>
          <p:cNvSpPr>
            <a:spLocks noGrp="1"/>
          </p:cNvSpPr>
          <p:nvPr>
            <p:ph idx="1"/>
          </p:nvPr>
        </p:nvSpPr>
        <p:spPr>
          <a:xfrm>
            <a:off x="838200" y="1241946"/>
            <a:ext cx="10515600" cy="4935017"/>
          </a:xfrm>
        </p:spPr>
        <p:txBody>
          <a:bodyPr>
            <a:normAutofit/>
          </a:bodyPr>
          <a:lstStyle/>
          <a:p>
            <a:pPr algn="just"/>
            <a:r>
              <a:rPr lang="en-US" sz="2000" b="1" dirty="0"/>
              <a:t>National Patent Offices (NPOs):</a:t>
            </a:r>
            <a:r>
              <a:rPr lang="en-US" sz="2000" dirty="0"/>
              <a:t> Each country typically has a national patent office responsible for granting patents within its jurisdiction. NPOs also play a central role in maintaining patent databases. Examples include the United States Patent and Trademark Office (USPTO), European Patent Office (EPO), Japan Patent Office (JPO), and the State Intellectual Property Office of China (SIPO</a:t>
            </a:r>
            <a:r>
              <a:rPr lang="en-US" sz="2000" dirty="0" smtClean="0"/>
              <a:t>).</a:t>
            </a:r>
          </a:p>
          <a:p>
            <a:pPr algn="just"/>
            <a:r>
              <a:rPr lang="en-US" sz="2000" b="1" dirty="0"/>
              <a:t>Online Accessibility:</a:t>
            </a:r>
            <a:r>
              <a:rPr lang="en-US" sz="2000" dirty="0"/>
              <a:t> Most modern patent databases are accessible online, making it convenient for users to search and retrieve patent information. These online platforms are typically </a:t>
            </a:r>
            <a:r>
              <a:rPr lang="en-US" sz="2000" dirty="0" smtClean="0"/>
              <a:t>user-friend</a:t>
            </a:r>
          </a:p>
          <a:p>
            <a:pPr algn="just"/>
            <a:r>
              <a:rPr lang="en-US" sz="2000" b="1" dirty="0"/>
              <a:t>Search Capabilities:</a:t>
            </a:r>
            <a:r>
              <a:rPr lang="en-US" sz="2000" dirty="0"/>
              <a:t> Patent databases allow users to search for patents based on various criteria, including patent number, inventor's name, applicant's name, publication date, and keywords. Advanced search functionalities enable users to conduct comprehensive searches. </a:t>
            </a:r>
            <a:r>
              <a:rPr lang="en-US" sz="2000" dirty="0" err="1" smtClean="0"/>
              <a:t>ly</a:t>
            </a:r>
            <a:r>
              <a:rPr lang="en-US" sz="2000" dirty="0" smtClean="0"/>
              <a:t> </a:t>
            </a:r>
            <a:r>
              <a:rPr lang="en-US" sz="2000" dirty="0"/>
              <a:t>and offer various </a:t>
            </a:r>
            <a:endParaRPr lang="en-US" sz="2000" dirty="0" smtClean="0"/>
          </a:p>
          <a:p>
            <a:pPr algn="just"/>
            <a:r>
              <a:rPr lang="en-US" sz="2000" b="1" dirty="0"/>
              <a:t>Classification Systems:</a:t>
            </a:r>
            <a:r>
              <a:rPr lang="en-US" sz="2000" dirty="0"/>
              <a:t> Patents are categorized into specific technology classes based on their subject matter. Classification systems such as the International Patent Classification (IPC) and Cooperative Patent Classification (CPC) help organize patents by technology fields, making it easier to find relevant patents. </a:t>
            </a:r>
            <a:r>
              <a:rPr lang="en-US" sz="2000" dirty="0" smtClean="0"/>
              <a:t>search </a:t>
            </a:r>
            <a:r>
              <a:rPr lang="en-US" sz="2000" dirty="0"/>
              <a:t>tools and options.</a:t>
            </a:r>
          </a:p>
        </p:txBody>
      </p:sp>
    </p:spTree>
    <p:extLst>
      <p:ext uri="{BB962C8B-B14F-4D97-AF65-F5344CB8AC3E}">
        <p14:creationId xmlns:p14="http://schemas.microsoft.com/office/powerpoint/2010/main" val="4183273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5124"/>
            <a:ext cx="10515600" cy="4351338"/>
          </a:xfrm>
          <a:solidFill>
            <a:schemeClr val="bg1"/>
          </a:solidFill>
          <a:ln>
            <a:solidFill>
              <a:srgbClr val="C00000"/>
            </a:solidFill>
          </a:ln>
        </p:spPr>
        <p:txBody>
          <a:bodyPr/>
          <a:lstStyle/>
          <a:p>
            <a:r>
              <a:rPr lang="en-US" sz="2000" b="1" dirty="0"/>
              <a:t>Full-Text and Images:</a:t>
            </a:r>
            <a:r>
              <a:rPr lang="en-US" sz="2000" dirty="0"/>
              <a:t> Patent databases provide access to full-text patent documents, including patent descriptions, claims, drawings, and specifications. In many cases, patent images are also available, allowing users to view the actual patent drawings</a:t>
            </a:r>
            <a:r>
              <a:rPr lang="en-US" dirty="0" smtClean="0"/>
              <a:t>.</a:t>
            </a:r>
          </a:p>
          <a:p>
            <a:r>
              <a:rPr lang="en-US" sz="2000" b="1" dirty="0"/>
              <a:t>Data Updates:</a:t>
            </a:r>
            <a:r>
              <a:rPr lang="en-US" sz="2000" dirty="0"/>
              <a:t> Patent databases are regularly updated to include newly granted patents and relevant </a:t>
            </a:r>
            <a:r>
              <a:rPr lang="en-US" sz="2000" dirty="0" smtClean="0"/>
              <a:t>updates</a:t>
            </a:r>
            <a:r>
              <a:rPr lang="en-US" sz="2000" dirty="0"/>
              <a:t>. Timely updates ensure that the database remains current and accurate</a:t>
            </a:r>
            <a:r>
              <a:rPr lang="en-US" sz="2000" dirty="0" smtClean="0"/>
              <a:t>.</a:t>
            </a:r>
          </a:p>
          <a:p>
            <a:r>
              <a:rPr lang="en-US" sz="2000" b="1" dirty="0"/>
              <a:t>Public Accessibility:</a:t>
            </a:r>
            <a:r>
              <a:rPr lang="en-US" sz="2000" dirty="0"/>
              <a:t> Patent databases are typically open to the public, meaning that anyone can access the information. Some databases may require user registration, while others are entirely free to access.</a:t>
            </a:r>
          </a:p>
          <a:p>
            <a:r>
              <a:rPr lang="en-US" sz="2000" b="1" dirty="0"/>
              <a:t>Analytical Tools:</a:t>
            </a:r>
            <a:r>
              <a:rPr lang="en-US" sz="2000" dirty="0"/>
              <a:t> Some patent databases offer analytical tools and features for patent portfolio analysis, technology trends, and patent valuation. These tools are valuable for businesses and researchers.</a:t>
            </a:r>
          </a:p>
          <a:p>
            <a:r>
              <a:rPr lang="en-US" sz="2000" b="1" dirty="0"/>
              <a:t>Machine-Readable Data:</a:t>
            </a:r>
            <a:r>
              <a:rPr lang="en-US" sz="2000" dirty="0"/>
              <a:t> Many patent databases provide machine-readable data formats, such as XML or JSON, to enable automation and integration with other systems and applications.</a:t>
            </a:r>
          </a:p>
          <a:p>
            <a:endParaRPr lang="en-US" sz="2000" dirty="0"/>
          </a:p>
        </p:txBody>
      </p:sp>
      <p:sp>
        <p:nvSpPr>
          <p:cNvPr id="4" name="Title 1"/>
          <p:cNvSpPr>
            <a:spLocks noGrp="1"/>
          </p:cNvSpPr>
          <p:nvPr>
            <p:ph type="title"/>
          </p:nvPr>
        </p:nvSpPr>
        <p:spPr>
          <a:xfrm>
            <a:off x="838200" y="395785"/>
            <a:ext cx="10515600" cy="709683"/>
          </a:xfrm>
          <a:solidFill>
            <a:srgbClr val="C00000"/>
          </a:solidFill>
        </p:spPr>
        <p:txBody>
          <a:bodyPr>
            <a:normAutofit/>
          </a:bodyPr>
          <a:lstStyle/>
          <a:p>
            <a:pPr algn="ctr"/>
            <a:r>
              <a:rPr lang="en-US" sz="3200" b="1" dirty="0">
                <a:solidFill>
                  <a:schemeClr val="bg1"/>
                </a:solidFill>
              </a:rPr>
              <a:t>O</a:t>
            </a:r>
            <a:r>
              <a:rPr lang="en-US" sz="3200" b="1" dirty="0" smtClean="0">
                <a:solidFill>
                  <a:schemeClr val="bg1"/>
                </a:solidFill>
              </a:rPr>
              <a:t>rganizing </a:t>
            </a:r>
            <a:r>
              <a:rPr lang="en-US" sz="3200" b="1" dirty="0">
                <a:solidFill>
                  <a:schemeClr val="bg1"/>
                </a:solidFill>
              </a:rPr>
              <a:t>and maintaining </a:t>
            </a:r>
            <a:r>
              <a:rPr lang="en-US" sz="3200" b="1" dirty="0" smtClean="0">
                <a:solidFill>
                  <a:schemeClr val="bg1"/>
                </a:solidFill>
              </a:rPr>
              <a:t>Patent database Worldwide </a:t>
            </a:r>
            <a:r>
              <a:rPr lang="en-US" sz="3200" b="1" dirty="0" err="1" smtClean="0">
                <a:solidFill>
                  <a:schemeClr val="bg1"/>
                </a:solidFill>
              </a:rPr>
              <a:t>Contd</a:t>
            </a:r>
            <a:r>
              <a:rPr lang="en-US" sz="3200" b="1" dirty="0" smtClean="0">
                <a:solidFill>
                  <a:schemeClr val="bg1"/>
                </a:solidFill>
              </a:rPr>
              <a:t>….</a:t>
            </a:r>
            <a:endParaRPr lang="en-US" sz="3200" b="1" dirty="0">
              <a:solidFill>
                <a:schemeClr val="bg1"/>
              </a:solidFill>
            </a:endParaRPr>
          </a:p>
        </p:txBody>
      </p:sp>
    </p:spTree>
    <p:extLst>
      <p:ext uri="{BB962C8B-B14F-4D97-AF65-F5344CB8AC3E}">
        <p14:creationId xmlns:p14="http://schemas.microsoft.com/office/powerpoint/2010/main" val="769774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8456"/>
          </a:xfrm>
          <a:solidFill>
            <a:srgbClr val="C00000"/>
          </a:solidFill>
        </p:spPr>
        <p:txBody>
          <a:bodyPr>
            <a:normAutofit fontScale="90000"/>
          </a:bodyPr>
          <a:lstStyle/>
          <a:p>
            <a:pPr algn="ctr"/>
            <a:r>
              <a:rPr lang="en-US" b="1" dirty="0">
                <a:solidFill>
                  <a:schemeClr val="bg1"/>
                </a:solidFill>
              </a:rPr>
              <a:t>Research Funding: Why?</a:t>
            </a:r>
          </a:p>
        </p:txBody>
      </p:sp>
      <p:sp>
        <p:nvSpPr>
          <p:cNvPr id="3" name="Content Placeholder 2"/>
          <p:cNvSpPr>
            <a:spLocks noGrp="1"/>
          </p:cNvSpPr>
          <p:nvPr>
            <p:ph idx="1"/>
          </p:nvPr>
        </p:nvSpPr>
        <p:spPr>
          <a:xfrm>
            <a:off x="838200" y="1132764"/>
            <a:ext cx="10515600" cy="5044199"/>
          </a:xfrm>
          <a:ln w="28575">
            <a:solidFill>
              <a:srgbClr val="C00000"/>
            </a:solidFill>
          </a:ln>
        </p:spPr>
        <p:txBody>
          <a:bodyPr>
            <a:normAutofit fontScale="77500" lnSpcReduction="20000"/>
          </a:bodyPr>
          <a:lstStyle/>
          <a:p>
            <a:pPr marL="0" indent="0">
              <a:buNone/>
            </a:pPr>
            <a:r>
              <a:rPr lang="en-US" b="1" u="sng" dirty="0">
                <a:solidFill>
                  <a:srgbClr val="C00000"/>
                </a:solidFill>
              </a:rPr>
              <a:t>Sources.</a:t>
            </a:r>
          </a:p>
          <a:p>
            <a:r>
              <a:rPr lang="en-US" dirty="0"/>
              <a:t>Governmental agencies: main provider of research funds.</a:t>
            </a:r>
          </a:p>
          <a:p>
            <a:r>
              <a:rPr lang="en-US" dirty="0"/>
              <a:t>Industry: may look for patents.</a:t>
            </a:r>
          </a:p>
          <a:p>
            <a:pPr marL="0" indent="0">
              <a:buNone/>
            </a:pPr>
            <a:r>
              <a:rPr lang="en-US" b="1" u="sng" dirty="0">
                <a:solidFill>
                  <a:srgbClr val="C00000"/>
                </a:solidFill>
              </a:rPr>
              <a:t>Tangible benefits.</a:t>
            </a:r>
          </a:p>
          <a:p>
            <a:r>
              <a:rPr lang="en-US" dirty="0"/>
              <a:t>Additional funding for </a:t>
            </a:r>
            <a:r>
              <a:rPr lang="en-US" dirty="0" err="1"/>
              <a:t>equipments</a:t>
            </a:r>
            <a:r>
              <a:rPr lang="en-US" dirty="0"/>
              <a:t> and travel.</a:t>
            </a:r>
          </a:p>
          <a:p>
            <a:r>
              <a:rPr lang="en-US" dirty="0"/>
              <a:t>Financial incentive: makes research career more attractive.</a:t>
            </a:r>
          </a:p>
          <a:p>
            <a:pPr marL="0" indent="0">
              <a:buNone/>
            </a:pPr>
            <a:r>
              <a:rPr lang="en-US" b="1" u="sng" dirty="0">
                <a:solidFill>
                  <a:srgbClr val="C00000"/>
                </a:solidFill>
              </a:rPr>
              <a:t>Intangible benefits.</a:t>
            </a:r>
          </a:p>
          <a:p>
            <a:r>
              <a:rPr lang="en-US" dirty="0"/>
              <a:t>Interactions with government and industry people.</a:t>
            </a:r>
          </a:p>
          <a:p>
            <a:r>
              <a:rPr lang="en-US" dirty="0"/>
              <a:t>Learn about what is going on ‘outside’ academics.</a:t>
            </a:r>
          </a:p>
          <a:p>
            <a:r>
              <a:rPr lang="en-US" dirty="0"/>
              <a:t>Your research may actually be used!</a:t>
            </a:r>
          </a:p>
          <a:p>
            <a:pPr marL="0" indent="0">
              <a:buNone/>
            </a:pPr>
            <a:r>
              <a:rPr lang="en-US" b="1" u="sng" dirty="0">
                <a:solidFill>
                  <a:srgbClr val="C00000"/>
                </a:solidFill>
              </a:rPr>
              <a:t>Social responsibility: helping solve governmental problems is </a:t>
            </a:r>
            <a:r>
              <a:rPr lang="en-US" b="1" u="sng" dirty="0" smtClean="0">
                <a:solidFill>
                  <a:srgbClr val="C00000"/>
                </a:solidFill>
              </a:rPr>
              <a:t>a way </a:t>
            </a:r>
            <a:r>
              <a:rPr lang="en-US" b="1" u="sng" dirty="0">
                <a:solidFill>
                  <a:srgbClr val="C00000"/>
                </a:solidFill>
              </a:rPr>
              <a:t>of giving back to society.</a:t>
            </a:r>
          </a:p>
          <a:p>
            <a:r>
              <a:rPr lang="en-US" dirty="0"/>
              <a:t>This is not to say that governmental funding of </a:t>
            </a:r>
            <a:r>
              <a:rPr lang="en-US" dirty="0" smtClean="0"/>
              <a:t>salaries/fellowships is </a:t>
            </a:r>
            <a:r>
              <a:rPr lang="en-US" dirty="0"/>
              <a:t>not justified.</a:t>
            </a:r>
          </a:p>
        </p:txBody>
      </p:sp>
    </p:spTree>
    <p:extLst>
      <p:ext uri="{BB962C8B-B14F-4D97-AF65-F5344CB8AC3E}">
        <p14:creationId xmlns:p14="http://schemas.microsoft.com/office/powerpoint/2010/main" val="381736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59"/>
            <a:ext cx="10515600" cy="791571"/>
          </a:xfrm>
          <a:solidFill>
            <a:srgbClr val="C00000"/>
          </a:solidFill>
        </p:spPr>
        <p:txBody>
          <a:bodyPr/>
          <a:lstStyle/>
          <a:p>
            <a:pPr algn="ctr"/>
            <a:r>
              <a:rPr lang="en-US" b="1" dirty="0">
                <a:solidFill>
                  <a:schemeClr val="bg1"/>
                </a:solidFill>
              </a:rPr>
              <a:t>Governmental Funding Agencies</a:t>
            </a:r>
          </a:p>
        </p:txBody>
      </p:sp>
      <p:sp>
        <p:nvSpPr>
          <p:cNvPr id="3" name="Content Placeholder 2"/>
          <p:cNvSpPr>
            <a:spLocks noGrp="1"/>
          </p:cNvSpPr>
          <p:nvPr>
            <p:ph idx="1"/>
          </p:nvPr>
        </p:nvSpPr>
        <p:spPr>
          <a:xfrm>
            <a:off x="838200" y="1160060"/>
            <a:ext cx="10515600" cy="5016903"/>
          </a:xfrm>
          <a:ln w="28575">
            <a:solidFill>
              <a:srgbClr val="C00000"/>
            </a:solidFill>
          </a:ln>
        </p:spPr>
        <p:txBody>
          <a:bodyPr>
            <a:normAutofit/>
          </a:bodyPr>
          <a:lstStyle/>
          <a:p>
            <a:r>
              <a:rPr lang="en-US" dirty="0"/>
              <a:t>Department of Information Technology.</a:t>
            </a:r>
          </a:p>
          <a:p>
            <a:r>
              <a:rPr lang="en-US" dirty="0"/>
              <a:t>Department of Science and Technology.</a:t>
            </a:r>
          </a:p>
          <a:p>
            <a:r>
              <a:rPr lang="en-US" dirty="0" err="1"/>
              <a:t>Defence</a:t>
            </a:r>
            <a:r>
              <a:rPr lang="en-US" dirty="0"/>
              <a:t> Research and Development </a:t>
            </a:r>
            <a:r>
              <a:rPr lang="en-US" dirty="0" err="1"/>
              <a:t>Organisation</a:t>
            </a:r>
            <a:r>
              <a:rPr lang="en-US" dirty="0"/>
              <a:t>.</a:t>
            </a:r>
          </a:p>
          <a:p>
            <a:r>
              <a:rPr lang="en-US" dirty="0"/>
              <a:t>Indian Space Research </a:t>
            </a:r>
            <a:r>
              <a:rPr lang="en-US" dirty="0" err="1"/>
              <a:t>Organisation</a:t>
            </a:r>
            <a:r>
              <a:rPr lang="en-US" dirty="0"/>
              <a:t>.</a:t>
            </a:r>
          </a:p>
          <a:p>
            <a:pPr marL="0" indent="0">
              <a:buNone/>
            </a:pPr>
            <a:r>
              <a:rPr lang="en-US" dirty="0">
                <a:solidFill>
                  <a:srgbClr val="C00000"/>
                </a:solidFill>
              </a:rPr>
              <a:t>Other agencies.</a:t>
            </a:r>
          </a:p>
          <a:p>
            <a:r>
              <a:rPr lang="en-US" dirty="0"/>
              <a:t>Some agencies have advertised call for project proposals, </a:t>
            </a:r>
            <a:r>
              <a:rPr lang="en-US" dirty="0" err="1" smtClean="0"/>
              <a:t>e.g.DIT</a:t>
            </a:r>
            <a:r>
              <a:rPr lang="en-US" dirty="0"/>
              <a:t>, DST.</a:t>
            </a:r>
          </a:p>
          <a:p>
            <a:r>
              <a:rPr lang="en-US" dirty="0" smtClean="0"/>
              <a:t>For </a:t>
            </a:r>
            <a:r>
              <a:rPr lang="en-US" dirty="0"/>
              <a:t>other agencies, you need to have working relations with</a:t>
            </a:r>
          </a:p>
          <a:p>
            <a:r>
              <a:rPr lang="en-US" dirty="0"/>
              <a:t>relevant scientists.</a:t>
            </a:r>
          </a:p>
          <a:p>
            <a:r>
              <a:rPr lang="en-US" dirty="0"/>
              <a:t>These are typically given for specific problems</a:t>
            </a:r>
          </a:p>
        </p:txBody>
      </p:sp>
    </p:spTree>
    <p:extLst>
      <p:ext uri="{BB962C8B-B14F-4D97-AF65-F5344CB8AC3E}">
        <p14:creationId xmlns:p14="http://schemas.microsoft.com/office/powerpoint/2010/main" val="1829804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7"/>
          </a:xfrm>
          <a:solidFill>
            <a:srgbClr val="C00000"/>
          </a:solidFill>
        </p:spPr>
        <p:txBody>
          <a:bodyPr>
            <a:normAutofit fontScale="90000"/>
          </a:bodyPr>
          <a:lstStyle/>
          <a:p>
            <a:r>
              <a:rPr lang="en-US" b="1" dirty="0" smtClean="0">
                <a:solidFill>
                  <a:schemeClr val="bg1"/>
                </a:solidFill>
              </a:rPr>
              <a:t>Inventions not Patent in India or other countries</a:t>
            </a:r>
            <a:endParaRPr lang="en-US" b="1" dirty="0">
              <a:solidFill>
                <a:schemeClr val="bg1"/>
              </a:solidFill>
            </a:endParaRPr>
          </a:p>
        </p:txBody>
      </p:sp>
      <p:sp>
        <p:nvSpPr>
          <p:cNvPr id="3" name="Content Placeholder 2"/>
          <p:cNvSpPr>
            <a:spLocks noGrp="1"/>
          </p:cNvSpPr>
          <p:nvPr>
            <p:ph idx="1"/>
          </p:nvPr>
        </p:nvSpPr>
        <p:spPr>
          <a:xfrm>
            <a:off x="838200" y="1228300"/>
            <a:ext cx="10515600" cy="4948664"/>
          </a:xfrm>
          <a:ln>
            <a:solidFill>
              <a:srgbClr val="C00000"/>
            </a:solidFill>
          </a:ln>
        </p:spPr>
        <p:txBody>
          <a:bodyPr>
            <a:normAutofit fontScale="92500" lnSpcReduction="10000"/>
          </a:bodyPr>
          <a:lstStyle/>
          <a:p>
            <a:pPr algn="just"/>
            <a:r>
              <a:rPr lang="en-US" b="1" dirty="0"/>
              <a:t>Inventions Contrary to Public Order or Morality:</a:t>
            </a:r>
            <a:r>
              <a:rPr lang="en-US" dirty="0"/>
              <a:t> Patents cannot be granted for inventions that are considered contrary to public order or morality. This includes inventions that may encourage unethical behavior or have a negative impact on society's values.</a:t>
            </a:r>
          </a:p>
          <a:p>
            <a:pPr algn="just"/>
            <a:r>
              <a:rPr lang="en-US" b="1" dirty="0"/>
              <a:t>Inventions That Are Not Novel or Obvious:</a:t>
            </a:r>
            <a:r>
              <a:rPr lang="en-US" dirty="0"/>
              <a:t> To be patentable, an invention must be novel (new) and involve an inventive step (non-obvious). If an invention lacks these qualities, it may not be eligible for a patent.</a:t>
            </a:r>
          </a:p>
          <a:p>
            <a:pPr algn="just"/>
            <a:r>
              <a:rPr lang="en-US" b="1" dirty="0"/>
              <a:t>Inventions That Are Not Useful:</a:t>
            </a:r>
            <a:r>
              <a:rPr lang="en-US" dirty="0"/>
              <a:t> An invention must have utility or practical application to be patentable. If an invention does not serve any useful purpose, it may not meet the patent eligibility criteria.</a:t>
            </a:r>
          </a:p>
          <a:p>
            <a:pPr algn="just"/>
            <a:r>
              <a:rPr lang="en-US" b="1" dirty="0"/>
              <a:t>Inventions Relating to Atomic Energy:</a:t>
            </a:r>
            <a:r>
              <a:rPr lang="en-US" dirty="0"/>
              <a:t> The Indian Patents Act explicitly excludes inventions that relate to atomic energy from patent protection, unless the government specifically permits such patents.</a:t>
            </a:r>
          </a:p>
          <a:p>
            <a:pPr algn="just"/>
            <a:endParaRPr lang="en-US" dirty="0"/>
          </a:p>
        </p:txBody>
      </p:sp>
    </p:spTree>
    <p:extLst>
      <p:ext uri="{BB962C8B-B14F-4D97-AF65-F5344CB8AC3E}">
        <p14:creationId xmlns:p14="http://schemas.microsoft.com/office/powerpoint/2010/main" val="770885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a:ln>
            <a:solidFill>
              <a:srgbClr val="C00000"/>
            </a:solidFill>
          </a:ln>
        </p:spPr>
        <p:txBody>
          <a:bodyPr>
            <a:normAutofit fontScale="77500" lnSpcReduction="20000"/>
          </a:bodyPr>
          <a:lstStyle/>
          <a:p>
            <a:r>
              <a:rPr lang="en-US" b="1" dirty="0"/>
              <a:t>Inventions That Are Contrary to Natural Laws:</a:t>
            </a:r>
            <a:r>
              <a:rPr lang="en-US" dirty="0"/>
              <a:t> Inventions that violate well-established principles of natural laws or are considered perpetual motion machines (machines that operate indefinitely without an external source of energy) are generally not patentable.</a:t>
            </a:r>
          </a:p>
          <a:p>
            <a:r>
              <a:rPr lang="en-US" b="1" dirty="0"/>
              <a:t>Inventions That Are Mere Discoveries:</a:t>
            </a:r>
            <a:r>
              <a:rPr lang="en-US" dirty="0"/>
              <a:t> Discoveries of existing laws of nature, scientific principles, abstract ideas, and mathematical methods are not considered patentable. However, applications of these discoveries in a practical and innovative manner may be patentable.</a:t>
            </a:r>
          </a:p>
          <a:p>
            <a:r>
              <a:rPr lang="en-US" b="1" dirty="0"/>
              <a:t>Methods of Agriculture or Horticulture:</a:t>
            </a:r>
            <a:r>
              <a:rPr lang="en-US" dirty="0"/>
              <a:t> Methods of agriculture or horticulture (excluding processes for producing plants or animals) are generally not patentable in India to ensure the availability of agricultural practices to the public.</a:t>
            </a:r>
          </a:p>
          <a:p>
            <a:r>
              <a:rPr lang="en-US" b="1" dirty="0"/>
              <a:t>Plants and Animals (Other Than Microorganisms):</a:t>
            </a:r>
            <a:r>
              <a:rPr lang="en-US" dirty="0"/>
              <a:t> Plant and animal varieties are not patentable in India. However, processes for producing plants and animals (excluding sexual and asexual propagation) are patentable.</a:t>
            </a:r>
          </a:p>
          <a:p>
            <a:r>
              <a:rPr lang="en-US" b="1" dirty="0"/>
              <a:t>Surgical or Therapeutic Methods for Treatment:</a:t>
            </a:r>
            <a:r>
              <a:rPr lang="en-US" dirty="0"/>
              <a:t> Methods of medical treatment or surgery are not considered patentable. However, products used in such methods, like medical devices and pharmaceuticals, may be eligible for patents.</a:t>
            </a:r>
          </a:p>
          <a:p>
            <a:r>
              <a:rPr lang="en-US" b="1" dirty="0"/>
              <a:t>Inventions That Are Against the Interest of the Security of India:</a:t>
            </a:r>
            <a:r>
              <a:rPr lang="en-US" dirty="0"/>
              <a:t> Inventions that are considered detrimental to the security and defense of India may be refused patent protection.</a:t>
            </a:r>
          </a:p>
          <a:p>
            <a:pPr marL="0" indent="0">
              <a:buNone/>
            </a:pPr>
            <a:endParaRPr lang="en-US" dirty="0"/>
          </a:p>
        </p:txBody>
      </p:sp>
    </p:spTree>
    <p:extLst>
      <p:ext uri="{BB962C8B-B14F-4D97-AF65-F5344CB8AC3E}">
        <p14:creationId xmlns:p14="http://schemas.microsoft.com/office/powerpoint/2010/main" val="2076682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8833"/>
          </a:xfrm>
          <a:solidFill>
            <a:srgbClr val="C00000"/>
          </a:solidFill>
        </p:spPr>
        <p:txBody>
          <a:bodyPr/>
          <a:lstStyle/>
          <a:p>
            <a:pPr algn="ctr"/>
            <a:r>
              <a:rPr lang="en-US" b="1" dirty="0" smtClean="0">
                <a:solidFill>
                  <a:schemeClr val="bg1"/>
                </a:solidFill>
              </a:rPr>
              <a:t>Assignments(Self Study)</a:t>
            </a:r>
            <a:endParaRPr lang="en-US" b="1" dirty="0">
              <a:solidFill>
                <a:schemeClr val="bg1"/>
              </a:solidFill>
            </a:endParaRPr>
          </a:p>
        </p:txBody>
      </p:sp>
      <p:sp>
        <p:nvSpPr>
          <p:cNvPr id="3" name="Content Placeholder 2"/>
          <p:cNvSpPr>
            <a:spLocks noGrp="1"/>
          </p:cNvSpPr>
          <p:nvPr>
            <p:ph idx="1"/>
          </p:nvPr>
        </p:nvSpPr>
        <p:spPr>
          <a:ln>
            <a:solidFill>
              <a:srgbClr val="C00000"/>
            </a:solidFill>
          </a:ln>
        </p:spPr>
        <p:txBody>
          <a:bodyPr/>
          <a:lstStyle/>
          <a:p>
            <a:pPr lvl="1"/>
            <a:r>
              <a:rPr lang="en-US" dirty="0"/>
              <a:t>Describe the concept of patent infringement. How does it impact innovation and market competition?</a:t>
            </a:r>
            <a:endParaRPr lang="en-US" sz="2000" dirty="0"/>
          </a:p>
          <a:p>
            <a:pPr lvl="1"/>
            <a:r>
              <a:rPr lang="en-US" dirty="0"/>
              <a:t>Elaborate the distinctions between the "first-to-file" and "first-to-invent" patent systems.</a:t>
            </a:r>
            <a:endParaRPr lang="en-US" sz="2000" dirty="0"/>
          </a:p>
          <a:p>
            <a:pPr lvl="1"/>
            <a:r>
              <a:rPr lang="en-US" dirty="0"/>
              <a:t>Steps typical in the Process of prosecuting a patent application and the applicability of principles of ethics in decision making.</a:t>
            </a:r>
            <a:endParaRPr lang="en-US" sz="2000" dirty="0"/>
          </a:p>
          <a:p>
            <a:pPr lvl="1"/>
            <a:r>
              <a:rPr lang="en-US" dirty="0"/>
              <a:t>Role of patent databases in the context of intellectual property management.</a:t>
            </a:r>
            <a:endParaRPr lang="en-US" sz="2000" dirty="0"/>
          </a:p>
          <a:p>
            <a:pPr lvl="1"/>
            <a:r>
              <a:rPr lang="en-US" dirty="0"/>
              <a:t>Patent Databases contribution to innovation and research.</a:t>
            </a:r>
            <a:endParaRPr lang="en-US" sz="2000" dirty="0"/>
          </a:p>
          <a:p>
            <a:pPr lvl="1"/>
            <a:r>
              <a:rPr lang="en-US" dirty="0"/>
              <a:t>Compulsory licensing of patents.</a:t>
            </a:r>
            <a:endParaRPr lang="en-US" sz="2000" dirty="0"/>
          </a:p>
          <a:p>
            <a:pPr lvl="1"/>
            <a:r>
              <a:rPr lang="en-US" dirty="0"/>
              <a:t>Breakthrough Innovation and Incremental Innovation with real life examples</a:t>
            </a:r>
            <a:r>
              <a:rPr lang="en-US" dirty="0" smtClean="0"/>
              <a:t>.</a:t>
            </a:r>
            <a:endParaRPr lang="en-US" sz="4400" dirty="0"/>
          </a:p>
          <a:p>
            <a:pPr marL="0" indent="0">
              <a:buNone/>
            </a:pPr>
            <a:endParaRPr lang="en-US" dirty="0"/>
          </a:p>
        </p:txBody>
      </p:sp>
    </p:spTree>
    <p:extLst>
      <p:ext uri="{BB962C8B-B14F-4D97-AF65-F5344CB8AC3E}">
        <p14:creationId xmlns:p14="http://schemas.microsoft.com/office/powerpoint/2010/main" val="330908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p:spPr>
        <p:txBody>
          <a:bodyPr/>
          <a:lstStyle/>
          <a:p>
            <a:pPr algn="ctr"/>
            <a:r>
              <a:rPr lang="en-US" b="1" dirty="0">
                <a:solidFill>
                  <a:schemeClr val="bg1"/>
                </a:solidFill>
              </a:rPr>
              <a:t>Types of Intellectual Property </a:t>
            </a:r>
            <a:r>
              <a:rPr lang="en-US" b="1" dirty="0" smtClean="0">
                <a:solidFill>
                  <a:schemeClr val="bg1"/>
                </a:solidFill>
              </a:rPr>
              <a:t>Rights</a:t>
            </a:r>
            <a:endParaRPr lang="en-US" dirty="0">
              <a:solidFill>
                <a:schemeClr val="bg1"/>
              </a:solidFill>
            </a:endParaRPr>
          </a:p>
        </p:txBody>
      </p:sp>
      <p:sp>
        <p:nvSpPr>
          <p:cNvPr id="3" name="Content Placeholder 2"/>
          <p:cNvSpPr>
            <a:spLocks noGrp="1"/>
          </p:cNvSpPr>
          <p:nvPr>
            <p:ph idx="1"/>
          </p:nvPr>
        </p:nvSpPr>
        <p:spPr>
          <a:ln w="28575">
            <a:solidFill>
              <a:srgbClr val="C00000"/>
            </a:solidFill>
          </a:ln>
        </p:spPr>
        <p:txBody>
          <a:bodyPr/>
          <a:lstStyle/>
          <a:p>
            <a:r>
              <a:rPr lang="en-US" dirty="0"/>
              <a:t>Intellectual Property Rights can be classified into four types: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99" y="2317432"/>
            <a:ext cx="552131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470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2440"/>
            <a:ext cx="10515600" cy="5704523"/>
          </a:xfrm>
          <a:ln w="28575">
            <a:solidFill>
              <a:srgbClr val="C00000"/>
            </a:solidFill>
          </a:ln>
        </p:spPr>
        <p:txBody>
          <a:bodyPr>
            <a:normAutofit fontScale="92500" lnSpcReduction="10000"/>
          </a:bodyPr>
          <a:lstStyle/>
          <a:p>
            <a:pPr algn="just" fontAlgn="base"/>
            <a:r>
              <a:rPr lang="en-US" b="1" dirty="0"/>
              <a:t>Copyright:</a:t>
            </a:r>
            <a:r>
              <a:rPr lang="en-US" dirty="0"/>
              <a:t> Copyright is a term that describes ownership or control of the rights to the use and distribution of certain works of creative expression, including books, videos, movies, music, and computer programs.</a:t>
            </a:r>
          </a:p>
          <a:p>
            <a:pPr algn="just" fontAlgn="base"/>
            <a:r>
              <a:rPr lang="en-US" b="1" dirty="0"/>
              <a:t>Patent:</a:t>
            </a:r>
            <a:r>
              <a:rPr lang="en-US" dirty="0"/>
              <a:t> A patent gives its owner the right to exclude others from making, using, selling, and importing an invention for a limited period of time. The patent rights are granted in exchange for enabling public disclosure of the invention.</a:t>
            </a:r>
          </a:p>
          <a:p>
            <a:pPr algn="just" fontAlgn="base"/>
            <a:r>
              <a:rPr lang="en-US" b="1" dirty="0"/>
              <a:t>Trademark:</a:t>
            </a:r>
            <a:r>
              <a:rPr lang="en-US" dirty="0"/>
              <a:t> A Trademark is a Graphical representation that is used to distinguish the goods and services of one party from those of others. A Trademark may consist of a letter, number, word, phrase, logo, graphic, shape, smell, sound, or combination of these things.</a:t>
            </a:r>
          </a:p>
          <a:p>
            <a:pPr algn="just" fontAlgn="base"/>
            <a:r>
              <a:rPr lang="en-US" b="1" dirty="0"/>
              <a:t>Trade Secrets:</a:t>
            </a:r>
            <a:r>
              <a:rPr lang="en-US" dirty="0"/>
              <a:t> Trade secret describes about the general formula of any product and the key behind any organization’s progress. It also includes various firms’ different secret formulas for the same products which differ in quality.</a:t>
            </a:r>
          </a:p>
          <a:p>
            <a:endParaRPr lang="en-US" dirty="0"/>
          </a:p>
        </p:txBody>
      </p:sp>
    </p:spTree>
    <p:extLst>
      <p:ext uri="{BB962C8B-B14F-4D97-AF65-F5344CB8AC3E}">
        <p14:creationId xmlns:p14="http://schemas.microsoft.com/office/powerpoint/2010/main" val="75913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a:ln>
            <a:solidFill>
              <a:srgbClr val="C00000"/>
            </a:solidFill>
          </a:ln>
        </p:spPr>
        <p:txBody>
          <a:bodyPr/>
          <a:lstStyle/>
          <a:p>
            <a:r>
              <a:rPr lang="en-US" b="1" dirty="0"/>
              <a:t>Industrial Design:</a:t>
            </a:r>
            <a:endParaRPr lang="en-US" dirty="0"/>
          </a:p>
          <a:p>
            <a:r>
              <a:rPr lang="en-US" b="1" dirty="0"/>
              <a:t>Purpose:</a:t>
            </a:r>
            <a:r>
              <a:rPr lang="en-US" dirty="0"/>
              <a:t> Protects the visual appearance of a product, focusing on its aesthetic and ornamental aspects.</a:t>
            </a:r>
          </a:p>
          <a:p>
            <a:r>
              <a:rPr lang="en-US" b="1" dirty="0"/>
              <a:t>Scope:</a:t>
            </a:r>
            <a:r>
              <a:rPr lang="en-US" dirty="0"/>
              <a:t> Covers the design or shape of an object, including its texture, pattern, and color.</a:t>
            </a:r>
          </a:p>
          <a:p>
            <a:r>
              <a:rPr lang="en-US" b="1" dirty="0"/>
              <a:t>Protection:</a:t>
            </a:r>
            <a:r>
              <a:rPr lang="en-US" dirty="0"/>
              <a:t> Prevents others from creating or selling products that look too similar to the protected design.</a:t>
            </a:r>
          </a:p>
          <a:p>
            <a:r>
              <a:rPr lang="en-US" b="1" dirty="0"/>
              <a:t>Duration:</a:t>
            </a:r>
            <a:r>
              <a:rPr lang="en-US" dirty="0"/>
              <a:t> Varies by jurisdiction but typically around 10 to 25 years.</a:t>
            </a:r>
          </a:p>
          <a:p>
            <a:r>
              <a:rPr lang="en-US" b="1" dirty="0"/>
              <a:t>Examples:</a:t>
            </a:r>
            <a:r>
              <a:rPr lang="en-US" dirty="0"/>
              <a:t> Furniture designs, product packaging, consumer electronics.</a:t>
            </a:r>
          </a:p>
          <a:p>
            <a:endParaRPr lang="en-US" dirty="0"/>
          </a:p>
        </p:txBody>
      </p:sp>
    </p:spTree>
    <p:extLst>
      <p:ext uri="{BB962C8B-B14F-4D97-AF65-F5344CB8AC3E}">
        <p14:creationId xmlns:p14="http://schemas.microsoft.com/office/powerpoint/2010/main" val="65695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5320"/>
            <a:ext cx="10515600" cy="5521643"/>
          </a:xfrm>
          <a:ln>
            <a:solidFill>
              <a:srgbClr val="C00000"/>
            </a:solidFill>
          </a:ln>
        </p:spPr>
        <p:txBody>
          <a:bodyPr/>
          <a:lstStyle/>
          <a:p>
            <a:r>
              <a:rPr lang="en-US" b="1" dirty="0"/>
              <a:t>Copyrights:</a:t>
            </a:r>
            <a:endParaRPr lang="en-US" dirty="0"/>
          </a:p>
          <a:p>
            <a:r>
              <a:rPr lang="en-US" b="1" dirty="0"/>
              <a:t>Purpose:</a:t>
            </a:r>
            <a:r>
              <a:rPr lang="en-US" dirty="0"/>
              <a:t> Protects original literary, artistic, and creative works.</a:t>
            </a:r>
          </a:p>
          <a:p>
            <a:r>
              <a:rPr lang="en-US" b="1" dirty="0"/>
              <a:t>Scope:</a:t>
            </a:r>
            <a:r>
              <a:rPr lang="en-US" dirty="0"/>
              <a:t> Encompasses various forms of expression, such as books, music, software, paintings, sculptures, and other artistic creations.</a:t>
            </a:r>
          </a:p>
          <a:p>
            <a:r>
              <a:rPr lang="en-US" b="1" dirty="0"/>
              <a:t>Protection:</a:t>
            </a:r>
            <a:r>
              <a:rPr lang="en-US" dirty="0"/>
              <a:t> Grants exclusive rights to reproduce, distribute, display, and perform the work.</a:t>
            </a:r>
          </a:p>
          <a:p>
            <a:r>
              <a:rPr lang="en-US" b="1" dirty="0"/>
              <a:t>Duration:</a:t>
            </a:r>
            <a:r>
              <a:rPr lang="en-US" dirty="0"/>
              <a:t> Generally the creator's lifetime plus a certain number of years (e.g., 70 years after the creator's death).</a:t>
            </a:r>
          </a:p>
          <a:p>
            <a:r>
              <a:rPr lang="en-US" b="1" dirty="0"/>
              <a:t>Examples:</a:t>
            </a:r>
            <a:r>
              <a:rPr lang="en-US" dirty="0"/>
              <a:t> Novels, songs, movies, software code, paintings.</a:t>
            </a:r>
          </a:p>
          <a:p>
            <a:endParaRPr lang="en-US" dirty="0"/>
          </a:p>
        </p:txBody>
      </p:sp>
    </p:spTree>
    <p:extLst>
      <p:ext uri="{BB962C8B-B14F-4D97-AF65-F5344CB8AC3E}">
        <p14:creationId xmlns:p14="http://schemas.microsoft.com/office/powerpoint/2010/main" val="325200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2"/>
            <a:ext cx="10515600" cy="6176963"/>
          </a:xfrm>
          <a:ln>
            <a:solidFill>
              <a:srgbClr val="C00000"/>
            </a:solidFill>
          </a:ln>
        </p:spPr>
        <p:txBody>
          <a:bodyPr>
            <a:normAutofit fontScale="62500" lnSpcReduction="20000"/>
          </a:bodyPr>
          <a:lstStyle/>
          <a:p>
            <a:pPr marL="0" indent="0">
              <a:buNone/>
            </a:pPr>
            <a:r>
              <a:rPr lang="en-US" b="1" u="sng" dirty="0">
                <a:solidFill>
                  <a:srgbClr val="C00000"/>
                </a:solidFill>
              </a:rPr>
              <a:t>Copyright Registration:</a:t>
            </a:r>
            <a:endParaRPr lang="en-US" u="sng" dirty="0">
              <a:solidFill>
                <a:srgbClr val="C00000"/>
              </a:solidFill>
            </a:endParaRPr>
          </a:p>
          <a:p>
            <a:r>
              <a:rPr lang="en-US" b="1" dirty="0"/>
              <a:t>Create the Work:</a:t>
            </a:r>
            <a:r>
              <a:rPr lang="en-US" dirty="0"/>
              <a:t> The first step is to create an original work that is eligible for copyright protection. Copyright covers a wide range of creative works, including literary, artistic, musical, and other intellectual creations.</a:t>
            </a:r>
          </a:p>
          <a:p>
            <a:r>
              <a:rPr lang="en-US" b="1" dirty="0"/>
              <a:t>Understand Copyright Eligibility:</a:t>
            </a:r>
            <a:r>
              <a:rPr lang="en-US" dirty="0"/>
              <a:t> Ensure that your work meets the eligibility criteria for copyright protection, which typically includes being original and fixed in a tangible medium of expression (e.g., written on paper, saved as a digital file).</a:t>
            </a:r>
          </a:p>
          <a:p>
            <a:r>
              <a:rPr lang="en-US" b="1" dirty="0"/>
              <a:t>Visit the Copyright Office:</a:t>
            </a:r>
            <a:r>
              <a:rPr lang="en-US" dirty="0"/>
              <a:t> In many countries, including the United States, copyright registration is managed by a government agency such as the U.S. Copyright Office. Visit the official website of your country's copyright office for guidance and resources.</a:t>
            </a:r>
          </a:p>
          <a:p>
            <a:r>
              <a:rPr lang="en-US" b="1" dirty="0"/>
              <a:t>Complete Registration Forms:</a:t>
            </a:r>
            <a:r>
              <a:rPr lang="en-US" dirty="0"/>
              <a:t> Fill out the required copyright registration forms provided by the copyright office. These forms typically require information about the work, the author or creator, and details about the copyright assignment if applicable.</a:t>
            </a:r>
          </a:p>
          <a:p>
            <a:r>
              <a:rPr lang="en-US" b="1" dirty="0"/>
              <a:t>Pay the Registration Fee:</a:t>
            </a:r>
            <a:r>
              <a:rPr lang="en-US" dirty="0"/>
              <a:t> Copyright registration usually involves paying a fee, which can vary depending on the country and type of work. Ensure that you make the necessary payment as part of the registration process.</a:t>
            </a:r>
          </a:p>
          <a:p>
            <a:r>
              <a:rPr lang="en-US" b="1" dirty="0"/>
              <a:t>Submit the Application:</a:t>
            </a:r>
            <a:r>
              <a:rPr lang="en-US" dirty="0"/>
              <a:t> Submit the completed copyright registration application along with any required documentation, such as copies of the work. Depending on the jurisdiction, you may be able to submit your application electronically or by mail.</a:t>
            </a:r>
          </a:p>
          <a:p>
            <a:r>
              <a:rPr lang="en-US" b="1" dirty="0"/>
              <a:t>Wait for Processing:</a:t>
            </a:r>
            <a:r>
              <a:rPr lang="en-US" dirty="0"/>
              <a:t> The copyright office will process your application, which may take several weeks or months, depending on their workload. During this time, they may correspond with you for additional information or clarification.</a:t>
            </a:r>
          </a:p>
          <a:p>
            <a:r>
              <a:rPr lang="en-US" b="1" dirty="0"/>
              <a:t>Receive the Certificate:</a:t>
            </a:r>
            <a:r>
              <a:rPr lang="en-US" dirty="0"/>
              <a:t> Once your copyright registration is approved, you will receive a copyright certificate from the copyright office. This certificate serves as official documentation of your copyright ownership.</a:t>
            </a:r>
          </a:p>
          <a:p>
            <a:endParaRPr lang="en-US" dirty="0"/>
          </a:p>
        </p:txBody>
      </p:sp>
    </p:spTree>
    <p:extLst>
      <p:ext uri="{BB962C8B-B14F-4D97-AF65-F5344CB8AC3E}">
        <p14:creationId xmlns:p14="http://schemas.microsoft.com/office/powerpoint/2010/main" val="103777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a:ln>
            <a:solidFill>
              <a:srgbClr val="C00000"/>
            </a:solidFill>
          </a:ln>
        </p:spPr>
        <p:txBody>
          <a:bodyPr>
            <a:normAutofit fontScale="70000" lnSpcReduction="20000"/>
          </a:bodyPr>
          <a:lstStyle/>
          <a:p>
            <a:pPr marL="0" indent="0">
              <a:buNone/>
            </a:pPr>
            <a:r>
              <a:rPr lang="en-US" b="1" u="sng" dirty="0">
                <a:solidFill>
                  <a:srgbClr val="C00000"/>
                </a:solidFill>
              </a:rPr>
              <a:t>Copyright Assignment:</a:t>
            </a:r>
            <a:endParaRPr lang="en-US" u="sng" dirty="0">
              <a:solidFill>
                <a:srgbClr val="C00000"/>
              </a:solidFill>
            </a:endParaRPr>
          </a:p>
          <a:p>
            <a:pPr algn="just"/>
            <a:r>
              <a:rPr lang="en-US" b="1" dirty="0"/>
              <a:t>Draft a Copyright Assignment Agreement:</a:t>
            </a:r>
            <a:r>
              <a:rPr lang="en-US" dirty="0"/>
              <a:t> If you wish to transfer or assign your copyright to another party, you must create a copyright assignment agreement. This agreement should clearly outline the terms and conditions of the assignment, including the scope of rights transferred, compensation (if any), and any conditions or limitations.</a:t>
            </a:r>
          </a:p>
          <a:p>
            <a:pPr algn="just"/>
            <a:r>
              <a:rPr lang="en-US" b="1" dirty="0"/>
              <a:t>Identify the Parties:</a:t>
            </a:r>
            <a:r>
              <a:rPr lang="en-US" dirty="0"/>
              <a:t> Clearly identify the parties involved in the assignment. The assignor is the copyright owner transferring the rights, and the assignee is the recipient of those rights.</a:t>
            </a:r>
          </a:p>
          <a:p>
            <a:pPr algn="just"/>
            <a:r>
              <a:rPr lang="en-US" b="1" dirty="0"/>
              <a:t>Specify the Works:</a:t>
            </a:r>
            <a:r>
              <a:rPr lang="en-US" dirty="0"/>
              <a:t> Describe the copyrighted works being assigned in detail. Include titles, descriptions, and any registration or identification numbers.</a:t>
            </a:r>
          </a:p>
          <a:p>
            <a:pPr algn="just"/>
            <a:r>
              <a:rPr lang="en-US" b="1" dirty="0"/>
              <a:t>Include Consideration:</a:t>
            </a:r>
            <a:r>
              <a:rPr lang="en-US" dirty="0"/>
              <a:t> If there is any compensation involved in the assignment, specify the amount or method of compensation in the agreement.</a:t>
            </a:r>
          </a:p>
          <a:p>
            <a:pPr algn="just"/>
            <a:r>
              <a:rPr lang="en-US" b="1" dirty="0"/>
              <a:t>Include Warranties and Representations:</a:t>
            </a:r>
            <a:r>
              <a:rPr lang="en-US" dirty="0"/>
              <a:t> Both parties may include warranties and representations about their rights, authority, and the validity of the assignment.</a:t>
            </a:r>
          </a:p>
          <a:p>
            <a:pPr algn="just"/>
            <a:r>
              <a:rPr lang="en-US" b="1" dirty="0"/>
              <a:t>Sign the Agreement:</a:t>
            </a:r>
            <a:r>
              <a:rPr lang="en-US" dirty="0"/>
              <a:t> Have both parties sign and date the copyright assignment agreement. In some cases, notarization or witness signatures may be required.</a:t>
            </a:r>
          </a:p>
          <a:p>
            <a:pPr algn="just"/>
            <a:r>
              <a:rPr lang="en-US" b="1" dirty="0"/>
              <a:t>Record the Assignment:</a:t>
            </a:r>
            <a:r>
              <a:rPr lang="en-US" dirty="0"/>
              <a:t> Depending on your jurisdiction, it may be necessary to record the copyright assignment with the copyright office or relevant authority. This step provides public notice of the transfer.</a:t>
            </a:r>
          </a:p>
          <a:p>
            <a:pPr algn="just"/>
            <a:r>
              <a:rPr lang="en-US" b="1" dirty="0"/>
              <a:t>Retain a Copy:</a:t>
            </a:r>
            <a:r>
              <a:rPr lang="en-US" dirty="0"/>
              <a:t> Keep a copy of the signed and recorded copyright assignment agreement for your records.</a:t>
            </a:r>
          </a:p>
          <a:p>
            <a:endParaRPr lang="en-US" dirty="0"/>
          </a:p>
        </p:txBody>
      </p:sp>
    </p:spTree>
    <p:extLst>
      <p:ext uri="{BB962C8B-B14F-4D97-AF65-F5344CB8AC3E}">
        <p14:creationId xmlns:p14="http://schemas.microsoft.com/office/powerpoint/2010/main" val="150905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2459</TotalTime>
  <Words>4307</Words>
  <Application>Microsoft Office PowerPoint</Application>
  <PresentationFormat>Custom</PresentationFormat>
  <Paragraphs>252</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  Intellectual Property Rights   </vt:lpstr>
      <vt:lpstr>What are Intellectual Properties?</vt:lpstr>
      <vt:lpstr>Types of Intellectual Property Rights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Intellectual Property Rights </vt:lpstr>
      <vt:lpstr>Concept of intellectual property in relation to patents</vt:lpstr>
      <vt:lpstr>PowerPoint Presentation</vt:lpstr>
      <vt:lpstr>The Patenting Process</vt:lpstr>
      <vt:lpstr>Patent process in 7 steps – From filing to grant in India (    )</vt:lpstr>
      <vt:lpstr>PowerPoint Presentation</vt:lpstr>
      <vt:lpstr>PowerPoint Presentation</vt:lpstr>
      <vt:lpstr>PowerPoint Presentation</vt:lpstr>
      <vt:lpstr>PowerPoint Presentation</vt:lpstr>
      <vt:lpstr>PowerPoint Presentation</vt:lpstr>
      <vt:lpstr>PowerPoint Presentation</vt:lpstr>
      <vt:lpstr>Compare the patent granting procedures in different countries</vt:lpstr>
      <vt:lpstr>PowerPoint Presentation</vt:lpstr>
      <vt:lpstr>PowerPoint Presentation</vt:lpstr>
      <vt:lpstr>Patent Examination Process for different Regions</vt:lpstr>
      <vt:lpstr>Organizing and maintaining Patent database Worldwide</vt:lpstr>
      <vt:lpstr>Organizing and maintaining Patent database Worldwide Contd….</vt:lpstr>
      <vt:lpstr>Research Funding: Why?</vt:lpstr>
      <vt:lpstr>Governmental Funding Agencies</vt:lpstr>
      <vt:lpstr>Inventions not Patent in India or other countries</vt:lpstr>
      <vt:lpstr>PowerPoint Presentation</vt:lpstr>
      <vt:lpstr>Assignments(Self Study)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Balbindar Kaur</cp:lastModifiedBy>
  <cp:revision>99</cp:revision>
  <dcterms:created xsi:type="dcterms:W3CDTF">2020-05-05T09:43:45Z</dcterms:created>
  <dcterms:modified xsi:type="dcterms:W3CDTF">2023-11-22T10:36:54Z</dcterms:modified>
</cp:coreProperties>
</file>