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Economica" panose="02000506040000020004" pitchFamily="2" charset="77"/>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7B4C1D-CE60-4E10-96BD-7BFB5EB5FB1A}">
  <a:tblStyle styleId="{767B4C1D-CE60-4E10-96BD-7BFB5EB5FB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94694"/>
  </p:normalViewPr>
  <p:slideViewPr>
    <p:cSldViewPr snapToGrid="0">
      <p:cViewPr varScale="1">
        <p:scale>
          <a:sx n="161" d="100"/>
          <a:sy n="161" d="100"/>
        </p:scale>
        <p:origin x="83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73ac38078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73ac38078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73ac38078_4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73ac38078_4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73ac38078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73ac3807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73ac38078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73ac38078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73ac38078_4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73ac38078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73ac38078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73ac3807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73ac38078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73ac38078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3ac38078_4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73ac38078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73ac38078_4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73ac38078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73ac3807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73ac380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73ac38078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73ac38078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3ac3807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3ac3807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73ac3807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73ac3807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p:nvPr/>
        </p:nvSpPr>
        <p:spPr>
          <a:xfrm>
            <a:off x="1727950" y="1073775"/>
            <a:ext cx="5943900" cy="129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900" b="1" u="sng" dirty="0">
                <a:solidFill>
                  <a:schemeClr val="dk1"/>
                </a:solidFill>
                <a:latin typeface="Economica"/>
                <a:ea typeface="Economica"/>
                <a:cs typeface="Economica"/>
                <a:sym typeface="Economica"/>
              </a:rPr>
              <a:t>Large Scale Data Collection, Preprocessing and Article Duplication Detection in Spark</a:t>
            </a:r>
            <a:endParaRPr dirty="0"/>
          </a:p>
        </p:txBody>
      </p:sp>
      <p:sp>
        <p:nvSpPr>
          <p:cNvPr id="63" name="Google Shape;63;p13"/>
          <p:cNvSpPr txBox="1"/>
          <p:nvPr/>
        </p:nvSpPr>
        <p:spPr>
          <a:xfrm>
            <a:off x="3293413" y="2465996"/>
            <a:ext cx="2557173" cy="62686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latin typeface="Economica"/>
                <a:ea typeface="Economica"/>
                <a:cs typeface="Economica"/>
                <a:sym typeface="Economica"/>
              </a:rPr>
              <a:t>Harsh Verma</a:t>
            </a:r>
          </a:p>
          <a:p>
            <a:pPr marL="0" lvl="0" indent="0" algn="l" rtl="0">
              <a:spcBef>
                <a:spcPts val="0"/>
              </a:spcBef>
              <a:spcAft>
                <a:spcPts val="0"/>
              </a:spcAft>
              <a:buNone/>
            </a:pPr>
            <a:r>
              <a:rPr lang="en" b="1" dirty="0">
                <a:solidFill>
                  <a:schemeClr val="dk1"/>
                </a:solidFill>
                <a:latin typeface="Economica"/>
                <a:ea typeface="Economica"/>
                <a:cs typeface="Economica"/>
                <a:sym typeface="Economica"/>
              </a:rPr>
              <a:t>Software Development/Data Scientist</a:t>
            </a:r>
          </a:p>
        </p:txBody>
      </p:sp>
      <p:pic>
        <p:nvPicPr>
          <p:cNvPr id="64" name="Google Shape;64;p13"/>
          <p:cNvPicPr preferRelativeResize="0"/>
          <p:nvPr/>
        </p:nvPicPr>
        <p:blipFill>
          <a:blip r:embed="rId3">
            <a:alphaModFix/>
          </a:blip>
          <a:stretch>
            <a:fillRect/>
          </a:stretch>
        </p:blipFill>
        <p:spPr>
          <a:xfrm>
            <a:off x="0" y="0"/>
            <a:ext cx="1607525" cy="155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Performance Result Fast Text : Spanish Articles</a:t>
            </a:r>
            <a:endParaRPr/>
          </a:p>
        </p:txBody>
      </p:sp>
      <p:pic>
        <p:nvPicPr>
          <p:cNvPr id="135" name="Google Shape;135;p22"/>
          <p:cNvPicPr preferRelativeResize="0"/>
          <p:nvPr/>
        </p:nvPicPr>
        <p:blipFill>
          <a:blip r:embed="rId3">
            <a:alphaModFix/>
          </a:blip>
          <a:stretch>
            <a:fillRect/>
          </a:stretch>
        </p:blipFill>
        <p:spPr>
          <a:xfrm>
            <a:off x="5529700" y="1147225"/>
            <a:ext cx="3510401" cy="3035126"/>
          </a:xfrm>
          <a:prstGeom prst="rect">
            <a:avLst/>
          </a:prstGeom>
          <a:noFill/>
          <a:ln>
            <a:noFill/>
          </a:ln>
        </p:spPr>
      </p:pic>
      <p:pic>
        <p:nvPicPr>
          <p:cNvPr id="136" name="Google Shape;136;p22"/>
          <p:cNvPicPr preferRelativeResize="0"/>
          <p:nvPr/>
        </p:nvPicPr>
        <p:blipFill>
          <a:blip r:embed="rId4">
            <a:alphaModFix/>
          </a:blip>
          <a:stretch>
            <a:fillRect/>
          </a:stretch>
        </p:blipFill>
        <p:spPr>
          <a:xfrm>
            <a:off x="152400" y="1147225"/>
            <a:ext cx="5247400" cy="3035125"/>
          </a:xfrm>
          <a:prstGeom prst="rect">
            <a:avLst/>
          </a:prstGeom>
          <a:noFill/>
          <a:ln>
            <a:noFill/>
          </a:ln>
        </p:spPr>
      </p:pic>
      <p:sp>
        <p:nvSpPr>
          <p:cNvPr id="137" name="Google Shape;137;p22"/>
          <p:cNvSpPr txBox="1"/>
          <p:nvPr/>
        </p:nvSpPr>
        <p:spPr>
          <a:xfrm>
            <a:off x="464125" y="4219475"/>
            <a:ext cx="8142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Open Sans"/>
                <a:ea typeface="Open Sans"/>
                <a:cs typeface="Open Sans"/>
                <a:sym typeface="Open Sans"/>
              </a:rPr>
              <a:t>English Data Fast-Text Vectorization technique : Comparison Chart of Performance Evaluation metric : True Positive , True Negative, False Positive and False Negative Results along with F1 Score, Accuracy, Recall</a:t>
            </a:r>
            <a:endParaRPr sz="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Challenges:	</a:t>
            </a:r>
            <a:endParaRPr/>
          </a:p>
        </p:txBody>
      </p:sp>
      <p:sp>
        <p:nvSpPr>
          <p:cNvPr id="143" name="Google Shape;143;p23"/>
          <p:cNvSpPr txBox="1">
            <a:spLocks noGrp="1"/>
          </p:cNvSpPr>
          <p:nvPr>
            <p:ph type="body" idx="1"/>
          </p:nvPr>
        </p:nvSpPr>
        <p:spPr>
          <a:xfrm>
            <a:off x="311700" y="1225225"/>
            <a:ext cx="8520600" cy="205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Economica"/>
              <a:buChar char="●"/>
            </a:pPr>
            <a:r>
              <a:rPr lang="en">
                <a:latin typeface="Economica"/>
                <a:ea typeface="Economica"/>
                <a:cs typeface="Economica"/>
                <a:sym typeface="Economica"/>
              </a:rPr>
              <a:t>Improving the accuracy of the deduplication algorithms (min hashing and jaccard distance), which we were able to improve using fast text approach.</a:t>
            </a:r>
            <a:endParaRPr>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a:latin typeface="Economica"/>
                <a:ea typeface="Economica"/>
                <a:cs typeface="Economica"/>
                <a:sym typeface="Economica"/>
              </a:rPr>
              <a:t>Handle crawling of articles that were written or modified on the same day as they were crawled.</a:t>
            </a:r>
            <a:endParaRPr>
              <a:latin typeface="Economica"/>
              <a:ea typeface="Economica"/>
              <a:cs typeface="Economica"/>
              <a:sym typeface="Economica"/>
            </a:endParaRPr>
          </a:p>
          <a:p>
            <a:pPr marL="457200" lvl="0" indent="-342900" algn="l" rtl="0">
              <a:spcBef>
                <a:spcPts val="0"/>
              </a:spcBef>
              <a:spcAft>
                <a:spcPts val="0"/>
              </a:spcAft>
              <a:buSzPts val="1800"/>
              <a:buFont typeface="Economica"/>
              <a:buChar char="●"/>
            </a:pPr>
            <a:r>
              <a:rPr lang="en">
                <a:solidFill>
                  <a:srgbClr val="263238"/>
                </a:solidFill>
                <a:latin typeface="Economica"/>
                <a:ea typeface="Economica"/>
                <a:cs typeface="Economica"/>
                <a:sym typeface="Economica"/>
              </a:rPr>
              <a:t>Finding the folder structure and the pattern of data storage in news-please repository.</a:t>
            </a:r>
            <a:endParaRPr>
              <a:solidFill>
                <a:srgbClr val="263238"/>
              </a:solidFill>
              <a:latin typeface="Economica"/>
              <a:ea typeface="Economica"/>
              <a:cs typeface="Economica"/>
              <a:sym typeface="Economica"/>
            </a:endParaRPr>
          </a:p>
          <a:p>
            <a:pPr marL="457200" lvl="0" indent="-342900" algn="l" rtl="0">
              <a:spcBef>
                <a:spcPts val="0"/>
              </a:spcBef>
              <a:spcAft>
                <a:spcPts val="0"/>
              </a:spcAft>
              <a:buClr>
                <a:srgbClr val="263238"/>
              </a:buClr>
              <a:buSzPts val="1800"/>
              <a:buFont typeface="Economica"/>
              <a:buChar char="●"/>
            </a:pPr>
            <a:r>
              <a:rPr lang="en">
                <a:solidFill>
                  <a:srgbClr val="263238"/>
                </a:solidFill>
                <a:latin typeface="Economica"/>
                <a:ea typeface="Economica"/>
                <a:cs typeface="Economica"/>
                <a:sym typeface="Economica"/>
              </a:rPr>
              <a:t>Spark Streaming Integration with UDPipe.</a:t>
            </a:r>
            <a:endParaRPr>
              <a:solidFill>
                <a:srgbClr val="263238"/>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568050" y="152400"/>
            <a:ext cx="8078773"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2532250" y="790575"/>
            <a:ext cx="3946001" cy="312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0" y="0"/>
            <a:ext cx="9143998" cy="5026951"/>
          </a:xfrm>
          <a:prstGeom prst="rect">
            <a:avLst/>
          </a:prstGeom>
          <a:noFill/>
          <a:ln>
            <a:noFill/>
          </a:ln>
        </p:spPr>
      </p:pic>
      <p:sp>
        <p:nvSpPr>
          <p:cNvPr id="71" name="Google Shape;71;p14"/>
          <p:cNvSpPr txBox="1"/>
          <p:nvPr/>
        </p:nvSpPr>
        <p:spPr>
          <a:xfrm>
            <a:off x="289575" y="129450"/>
            <a:ext cx="3175800" cy="2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Open Sans"/>
                <a:ea typeface="Open Sans"/>
                <a:cs typeface="Open Sans"/>
                <a:sym typeface="Open Sans"/>
              </a:rPr>
              <a:t>Project Architecture Diagram :</a:t>
            </a:r>
            <a:endParaRPr b="1" i="1">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1"/>
          </p:nvPr>
        </p:nvSpPr>
        <p:spPr>
          <a:xfrm>
            <a:off x="226225" y="304375"/>
            <a:ext cx="2813100" cy="52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Let’s Jump To DEMO :</a:t>
            </a:r>
            <a:endParaRPr b="1"/>
          </a:p>
        </p:txBody>
      </p:sp>
      <p:pic>
        <p:nvPicPr>
          <p:cNvPr id="77" name="Google Shape;77;p15"/>
          <p:cNvPicPr preferRelativeResize="0"/>
          <p:nvPr/>
        </p:nvPicPr>
        <p:blipFill>
          <a:blip r:embed="rId3">
            <a:alphaModFix/>
          </a:blip>
          <a:stretch>
            <a:fillRect/>
          </a:stretch>
        </p:blipFill>
        <p:spPr>
          <a:xfrm>
            <a:off x="3117251" y="762025"/>
            <a:ext cx="5451851" cy="3489624"/>
          </a:xfrm>
          <a:prstGeom prst="rect">
            <a:avLst/>
          </a:prstGeom>
          <a:noFill/>
          <a:ln>
            <a:noFill/>
          </a:ln>
        </p:spPr>
      </p:pic>
      <p:pic>
        <p:nvPicPr>
          <p:cNvPr id="78" name="Google Shape;78;p15"/>
          <p:cNvPicPr preferRelativeResize="0"/>
          <p:nvPr/>
        </p:nvPicPr>
        <p:blipFill>
          <a:blip r:embed="rId4">
            <a:alphaModFix/>
          </a:blip>
          <a:stretch>
            <a:fillRect/>
          </a:stretch>
        </p:blipFill>
        <p:spPr>
          <a:xfrm>
            <a:off x="565988" y="1253700"/>
            <a:ext cx="2202875" cy="2506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99125" y="9077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I : Jaccard Distance </a:t>
            </a:r>
            <a:endParaRPr/>
          </a:p>
        </p:txBody>
      </p:sp>
      <p:sp>
        <p:nvSpPr>
          <p:cNvPr id="84" name="Google Shape;84;p16"/>
          <p:cNvSpPr txBox="1">
            <a:spLocks noGrp="1"/>
          </p:cNvSpPr>
          <p:nvPr>
            <p:ph type="body" idx="1"/>
          </p:nvPr>
        </p:nvSpPr>
        <p:spPr>
          <a:xfrm>
            <a:off x="311700" y="792275"/>
            <a:ext cx="8520600" cy="2844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Building Shingles for the news articles – Shingle is a sequence of tokens from a given text data. The set of unique shingles from a document is known as w-shingling, where ‘w’ denotes the length of shingles</a:t>
            </a:r>
            <a:endParaRPr sz="1400">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Computing Jaccard distance with the shingles generated to find out the level of similarity between any two pairs of news articles                      </a:t>
            </a:r>
            <a:r>
              <a:rPr lang="en" sz="1400" b="1">
                <a:latin typeface="Economica"/>
                <a:ea typeface="Economica"/>
                <a:cs typeface="Economica"/>
                <a:sym typeface="Economica"/>
              </a:rPr>
              <a:t>JS(A, B) =  |A ∩ B|  / |A ∪ B|</a:t>
            </a:r>
            <a:endParaRPr sz="1400" b="1">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Given a set A, the cardinality of A denoted |A| counts how many elements are in A. The intersection between two sets A and B is denoted A ∩ B and reveals all items which are in both sets. The union between two sets A and B is denoted A ∪ B and reveals all items which are in either set. Jaccard distance gives single numeric score to compare similarity between two articles. Higher the JS value, higher is the similarity between documents. </a:t>
            </a:r>
            <a:endParaRPr sz="1400">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The news id pairs are identified as duplicate of each other, if the JS value is above a threshold value. In our case, we have fixed it to be 0.85. For all possible news id pairs, if similarity value is above 0.85, they are classified as duplicate of each other and these results are used for clustering.</a:t>
            </a:r>
            <a:endParaRPr sz="1400">
              <a:latin typeface="Economica"/>
              <a:ea typeface="Economica"/>
              <a:cs typeface="Economica"/>
              <a:sym typeface="Economica"/>
            </a:endParaRPr>
          </a:p>
          <a:p>
            <a:pPr marL="0" lvl="0" indent="0" algn="l" rtl="0">
              <a:spcBef>
                <a:spcPts val="1600"/>
              </a:spcBef>
              <a:spcAft>
                <a:spcPts val="1600"/>
              </a:spcAft>
              <a:buClr>
                <a:srgbClr val="000000"/>
              </a:buClr>
              <a:buSzPts val="1400"/>
              <a:buFont typeface="Economica"/>
              <a:buNone/>
            </a:pPr>
            <a:r>
              <a:rPr lang="en" sz="1400">
                <a:latin typeface="Economica"/>
                <a:ea typeface="Economica"/>
                <a:cs typeface="Economica"/>
                <a:sym typeface="Economica"/>
              </a:rPr>
              <a:t> </a:t>
            </a:r>
            <a:endParaRPr sz="1400">
              <a:latin typeface="Economica"/>
              <a:ea typeface="Economica"/>
              <a:cs typeface="Economica"/>
              <a:sym typeface="Economica"/>
            </a:endParaRPr>
          </a:p>
        </p:txBody>
      </p:sp>
      <p:graphicFrame>
        <p:nvGraphicFramePr>
          <p:cNvPr id="85" name="Google Shape;85;p16"/>
          <p:cNvGraphicFramePr/>
          <p:nvPr/>
        </p:nvGraphicFramePr>
        <p:xfrm>
          <a:off x="5133400" y="3549195"/>
          <a:ext cx="3745050" cy="1188630"/>
        </p:xfrm>
        <a:graphic>
          <a:graphicData uri="http://schemas.openxmlformats.org/drawingml/2006/table">
            <a:tbl>
              <a:tblPr>
                <a:noFill/>
                <a:tableStyleId>{767B4C1D-CE60-4E10-96BD-7BFB5EB5FB1A}</a:tableStyleId>
              </a:tblPr>
              <a:tblGrid>
                <a:gridCol w="1248350">
                  <a:extLst>
                    <a:ext uri="{9D8B030D-6E8A-4147-A177-3AD203B41FA5}">
                      <a16:colId xmlns:a16="http://schemas.microsoft.com/office/drawing/2014/main" val="20000"/>
                    </a:ext>
                  </a:extLst>
                </a:gridCol>
                <a:gridCol w="1248350">
                  <a:extLst>
                    <a:ext uri="{9D8B030D-6E8A-4147-A177-3AD203B41FA5}">
                      <a16:colId xmlns:a16="http://schemas.microsoft.com/office/drawing/2014/main" val="20001"/>
                    </a:ext>
                  </a:extLst>
                </a:gridCol>
                <a:gridCol w="124835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latin typeface="Economica"/>
                          <a:ea typeface="Economica"/>
                          <a:cs typeface="Economica"/>
                          <a:sym typeface="Economica"/>
                        </a:rPr>
                        <a:t>Predicted - True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b="1">
                          <a:latin typeface="Economica"/>
                          <a:ea typeface="Economica"/>
                          <a:cs typeface="Economica"/>
                          <a:sym typeface="Economica"/>
                        </a:rPr>
                        <a:t>Predicted - False</a:t>
                      </a:r>
                      <a:endParaRPr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0"/>
                  </a:ext>
                </a:extLst>
              </a:tr>
              <a:tr h="208300">
                <a:tc>
                  <a:txBody>
                    <a:bodyPr/>
                    <a:lstStyle/>
                    <a:p>
                      <a:pPr marL="0" lvl="0" indent="0" algn="l" rtl="0">
                        <a:spcBef>
                          <a:spcPts val="0"/>
                        </a:spcBef>
                        <a:spcAft>
                          <a:spcPts val="0"/>
                        </a:spcAft>
                        <a:buNone/>
                      </a:pPr>
                      <a:r>
                        <a:rPr lang="en" b="1">
                          <a:latin typeface="Economica"/>
                          <a:ea typeface="Economica"/>
                          <a:cs typeface="Economica"/>
                          <a:sym typeface="Economica"/>
                        </a:rPr>
                        <a:t>Actual - True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TP (21)</a:t>
                      </a:r>
                      <a:endParaRPr>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FN (4)</a:t>
                      </a:r>
                      <a:endParaRPr>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1"/>
                  </a:ext>
                </a:extLst>
              </a:tr>
              <a:tr h="208300">
                <a:tc>
                  <a:txBody>
                    <a:bodyPr/>
                    <a:lstStyle/>
                    <a:p>
                      <a:pPr marL="0" lvl="0" indent="0" algn="l" rtl="0">
                        <a:spcBef>
                          <a:spcPts val="0"/>
                        </a:spcBef>
                        <a:spcAft>
                          <a:spcPts val="0"/>
                        </a:spcAft>
                        <a:buNone/>
                      </a:pPr>
                      <a:r>
                        <a:rPr lang="en" b="1">
                          <a:latin typeface="Economica"/>
                          <a:ea typeface="Economica"/>
                          <a:cs typeface="Economica"/>
                          <a:sym typeface="Economica"/>
                        </a:rPr>
                        <a:t>Actual - False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FP (0)</a:t>
                      </a:r>
                      <a:endParaRPr>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TN (30)</a:t>
                      </a:r>
                      <a:endParaRPr>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2"/>
                  </a:ext>
                </a:extLst>
              </a:tr>
            </a:tbl>
          </a:graphicData>
        </a:graphic>
      </p:graphicFrame>
      <p:sp>
        <p:nvSpPr>
          <p:cNvPr id="86" name="Google Shape;86;p16"/>
          <p:cNvSpPr txBox="1">
            <a:spLocks noGrp="1"/>
          </p:cNvSpPr>
          <p:nvPr>
            <p:ph type="body" idx="1"/>
          </p:nvPr>
        </p:nvSpPr>
        <p:spPr>
          <a:xfrm>
            <a:off x="2475300" y="3833200"/>
            <a:ext cx="2658000" cy="8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i="1">
                <a:latin typeface="Economica"/>
                <a:ea typeface="Economica"/>
                <a:cs typeface="Economica"/>
                <a:sym typeface="Economica"/>
              </a:rPr>
              <a:t>Accuracy:</a:t>
            </a:r>
            <a:r>
              <a:rPr lang="en">
                <a:latin typeface="Economica"/>
                <a:ea typeface="Economica"/>
                <a:cs typeface="Economica"/>
                <a:sym typeface="Economica"/>
              </a:rPr>
              <a:t> 0.9272727272727272</a:t>
            </a:r>
            <a:endParaRPr>
              <a:latin typeface="Economica"/>
              <a:ea typeface="Economica"/>
              <a:cs typeface="Economica"/>
              <a:sym typeface="Economica"/>
            </a:endParaRPr>
          </a:p>
          <a:p>
            <a:pPr marL="0" lvl="0" indent="0" algn="l" rtl="0">
              <a:spcBef>
                <a:spcPts val="0"/>
              </a:spcBef>
              <a:spcAft>
                <a:spcPts val="0"/>
              </a:spcAft>
              <a:buClr>
                <a:schemeClr val="dk1"/>
              </a:buClr>
              <a:buSzPts val="1100"/>
              <a:buFont typeface="Arial"/>
              <a:buNone/>
            </a:pPr>
            <a:r>
              <a:rPr lang="en" b="1" i="1">
                <a:latin typeface="Economica"/>
                <a:ea typeface="Economica"/>
                <a:cs typeface="Economica"/>
                <a:sym typeface="Economica"/>
              </a:rPr>
              <a:t>TP </a:t>
            </a:r>
            <a:r>
              <a:rPr lang="en">
                <a:latin typeface="Economica"/>
                <a:ea typeface="Economica"/>
                <a:cs typeface="Economica"/>
                <a:sym typeface="Economica"/>
              </a:rPr>
              <a:t>- 21, </a:t>
            </a:r>
            <a:r>
              <a:rPr lang="en" b="1" i="1">
                <a:latin typeface="Economica"/>
                <a:ea typeface="Economica"/>
                <a:cs typeface="Economica"/>
                <a:sym typeface="Economica"/>
              </a:rPr>
              <a:t>FP</a:t>
            </a:r>
            <a:r>
              <a:rPr lang="en">
                <a:latin typeface="Economica"/>
                <a:ea typeface="Economica"/>
                <a:cs typeface="Economica"/>
                <a:sym typeface="Economica"/>
              </a:rPr>
              <a:t> - 0, </a:t>
            </a:r>
            <a:r>
              <a:rPr lang="en" b="1" i="1">
                <a:latin typeface="Economica"/>
                <a:ea typeface="Economica"/>
                <a:cs typeface="Economica"/>
                <a:sym typeface="Economica"/>
              </a:rPr>
              <a:t>TN</a:t>
            </a:r>
            <a:r>
              <a:rPr lang="en">
                <a:latin typeface="Economica"/>
                <a:ea typeface="Economica"/>
                <a:cs typeface="Economica"/>
                <a:sym typeface="Economica"/>
              </a:rPr>
              <a:t> - 30, </a:t>
            </a:r>
            <a:r>
              <a:rPr lang="en" b="1" i="1">
                <a:latin typeface="Economica"/>
                <a:ea typeface="Economica"/>
                <a:cs typeface="Economica"/>
                <a:sym typeface="Economica"/>
              </a:rPr>
              <a:t>FN</a:t>
            </a:r>
            <a:r>
              <a:rPr lang="en">
                <a:latin typeface="Economica"/>
                <a:ea typeface="Economica"/>
                <a:cs typeface="Economica"/>
                <a:sym typeface="Economica"/>
              </a:rPr>
              <a:t> – 4</a:t>
            </a:r>
            <a:endParaRPr>
              <a:latin typeface="Economica"/>
              <a:ea typeface="Economica"/>
              <a:cs typeface="Economica"/>
              <a:sym typeface="Economica"/>
            </a:endParaRPr>
          </a:p>
          <a:p>
            <a:pPr marL="0" lvl="0" indent="0" algn="l" rtl="0">
              <a:spcBef>
                <a:spcPts val="0"/>
              </a:spcBef>
              <a:spcAft>
                <a:spcPts val="1600"/>
              </a:spcAft>
              <a:buNone/>
            </a:pPr>
            <a:endParaRPr b="1">
              <a:latin typeface="Economica"/>
              <a:ea typeface="Economica"/>
              <a:cs typeface="Economica"/>
              <a:sym typeface="Economica"/>
            </a:endParaRPr>
          </a:p>
        </p:txBody>
      </p:sp>
      <p:sp>
        <p:nvSpPr>
          <p:cNvPr id="87" name="Google Shape;87;p16"/>
          <p:cNvSpPr txBox="1">
            <a:spLocks noGrp="1"/>
          </p:cNvSpPr>
          <p:nvPr>
            <p:ph type="title"/>
          </p:nvPr>
        </p:nvSpPr>
        <p:spPr>
          <a:xfrm>
            <a:off x="76650" y="3701500"/>
            <a:ext cx="2433300" cy="636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t>Report from one of the trails: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Jaccard Similarity:</a:t>
            </a:r>
            <a:endParaRPr/>
          </a:p>
        </p:txBody>
      </p:sp>
      <p:pic>
        <p:nvPicPr>
          <p:cNvPr id="93" name="Google Shape;93;p17"/>
          <p:cNvPicPr preferRelativeResize="0"/>
          <p:nvPr/>
        </p:nvPicPr>
        <p:blipFill>
          <a:blip r:embed="rId3">
            <a:alphaModFix/>
          </a:blip>
          <a:stretch>
            <a:fillRect/>
          </a:stretch>
        </p:blipFill>
        <p:spPr>
          <a:xfrm>
            <a:off x="346375" y="1147225"/>
            <a:ext cx="4225625" cy="3505199"/>
          </a:xfrm>
          <a:prstGeom prst="rect">
            <a:avLst/>
          </a:prstGeom>
          <a:noFill/>
          <a:ln>
            <a:noFill/>
          </a:ln>
        </p:spPr>
      </p:pic>
      <p:pic>
        <p:nvPicPr>
          <p:cNvPr id="94" name="Google Shape;94;p17"/>
          <p:cNvPicPr preferRelativeResize="0"/>
          <p:nvPr/>
        </p:nvPicPr>
        <p:blipFill>
          <a:blip r:embed="rId4">
            <a:alphaModFix/>
          </a:blip>
          <a:stretch>
            <a:fillRect/>
          </a:stretch>
        </p:blipFill>
        <p:spPr>
          <a:xfrm>
            <a:off x="5356875" y="90800"/>
            <a:ext cx="3223249" cy="2085324"/>
          </a:xfrm>
          <a:prstGeom prst="rect">
            <a:avLst/>
          </a:prstGeom>
          <a:noFill/>
          <a:ln>
            <a:noFill/>
          </a:ln>
        </p:spPr>
      </p:pic>
      <p:pic>
        <p:nvPicPr>
          <p:cNvPr id="95" name="Google Shape;95;p17"/>
          <p:cNvPicPr preferRelativeResize="0"/>
          <p:nvPr/>
        </p:nvPicPr>
        <p:blipFill>
          <a:blip r:embed="rId5">
            <a:alphaModFix/>
          </a:blip>
          <a:stretch>
            <a:fillRect/>
          </a:stretch>
        </p:blipFill>
        <p:spPr>
          <a:xfrm>
            <a:off x="5356875" y="2375274"/>
            <a:ext cx="3223239" cy="2437450"/>
          </a:xfrm>
          <a:prstGeom prst="rect">
            <a:avLst/>
          </a:prstGeom>
          <a:noFill/>
          <a:ln>
            <a:noFill/>
          </a:ln>
        </p:spPr>
      </p:pic>
      <p:sp>
        <p:nvSpPr>
          <p:cNvPr id="96" name="Google Shape;96;p17"/>
          <p:cNvSpPr txBox="1"/>
          <p:nvPr/>
        </p:nvSpPr>
        <p:spPr>
          <a:xfrm>
            <a:off x="5879525" y="2124175"/>
            <a:ext cx="26238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latin typeface="Open Sans"/>
                <a:ea typeface="Open Sans"/>
                <a:cs typeface="Open Sans"/>
                <a:sym typeface="Open Sans"/>
              </a:rPr>
              <a:t>Comparison Chart of total to duplicate detected articles</a:t>
            </a:r>
            <a:endParaRPr sz="700">
              <a:latin typeface="Open Sans"/>
              <a:ea typeface="Open Sans"/>
              <a:cs typeface="Open Sans"/>
              <a:sym typeface="Open Sans"/>
            </a:endParaRPr>
          </a:p>
        </p:txBody>
      </p:sp>
      <p:sp>
        <p:nvSpPr>
          <p:cNvPr id="97" name="Google Shape;97;p17"/>
          <p:cNvSpPr txBox="1"/>
          <p:nvPr/>
        </p:nvSpPr>
        <p:spPr>
          <a:xfrm>
            <a:off x="5286850" y="4752150"/>
            <a:ext cx="33633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Open Sans"/>
                <a:ea typeface="Open Sans"/>
                <a:cs typeface="Open Sans"/>
                <a:sym typeface="Open Sans"/>
              </a:rPr>
              <a:t>Comparison Chart of Accuracy and Error Percent duplicate detected articles</a:t>
            </a:r>
            <a:endParaRPr sz="700">
              <a:solidFill>
                <a:schemeClr val="dk1"/>
              </a:solidFill>
              <a:latin typeface="Open Sans"/>
              <a:ea typeface="Open Sans"/>
              <a:cs typeface="Open Sans"/>
              <a:sym typeface="Open Sans"/>
            </a:endParaRPr>
          </a:p>
        </p:txBody>
      </p:sp>
      <p:sp>
        <p:nvSpPr>
          <p:cNvPr id="98" name="Google Shape;98;p17"/>
          <p:cNvSpPr txBox="1"/>
          <p:nvPr/>
        </p:nvSpPr>
        <p:spPr>
          <a:xfrm>
            <a:off x="86600" y="4652425"/>
            <a:ext cx="52002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Open Sans"/>
                <a:ea typeface="Open Sans"/>
                <a:cs typeface="Open Sans"/>
                <a:sym typeface="Open Sans"/>
              </a:rPr>
              <a:t>Comparison Chart of Performance Evaluation metric : True Positive , True Negative, False Positive and False Negative Results</a:t>
            </a:r>
            <a:endParaRPr sz="7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II : Min Hashing</a:t>
            </a:r>
            <a:endParaRPr/>
          </a:p>
        </p:txBody>
      </p:sp>
      <p:sp>
        <p:nvSpPr>
          <p:cNvPr id="104" name="Google Shape;104;p18"/>
          <p:cNvSpPr txBox="1">
            <a:spLocks noGrp="1"/>
          </p:cNvSpPr>
          <p:nvPr>
            <p:ph type="body" idx="1"/>
          </p:nvPr>
        </p:nvSpPr>
        <p:spPr>
          <a:xfrm>
            <a:off x="311700" y="1225225"/>
            <a:ext cx="8520600" cy="3851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latin typeface="Economica"/>
                <a:ea typeface="Economica"/>
                <a:cs typeface="Economica"/>
                <a:sym typeface="Economica"/>
              </a:rPr>
              <a:t>Min hashing technique is randomized algorithm to quickly estimate Jaccard similarity between two sets</a:t>
            </a:r>
            <a:endParaRPr sz="1400">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Min hash signatures are generated for each document. Min hash signatures will have fixed length independent of the size of the set. To approximate similarity between two sets, count the number of similar components in each Min hash signature. Dividing this count by signature length gives a good approximation of Jaccard similarity between two sets</a:t>
            </a:r>
            <a:endParaRPr sz="1400">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a:latin typeface="Economica"/>
                <a:ea typeface="Economica"/>
                <a:cs typeface="Economica"/>
                <a:sym typeface="Economica"/>
              </a:rPr>
              <a:t>Min hash signatures are generated using hash function</a:t>
            </a:r>
            <a:endParaRPr sz="1400">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b="1">
                <a:latin typeface="Economica"/>
                <a:ea typeface="Economica"/>
                <a:cs typeface="Economica"/>
                <a:sym typeface="Economica"/>
              </a:rPr>
              <a:t>Report from one of the trails:</a:t>
            </a:r>
            <a:endParaRPr sz="1400" b="1">
              <a:latin typeface="Economica"/>
              <a:ea typeface="Economica"/>
              <a:cs typeface="Economica"/>
              <a:sym typeface="Economica"/>
            </a:endParaRPr>
          </a:p>
          <a:p>
            <a:pPr marL="457200" lvl="0" indent="-317500" algn="l" rtl="0">
              <a:spcBef>
                <a:spcPts val="0"/>
              </a:spcBef>
              <a:spcAft>
                <a:spcPts val="0"/>
              </a:spcAft>
              <a:buSzPts val="1400"/>
              <a:buFont typeface="Economica"/>
              <a:buChar char="●"/>
            </a:pPr>
            <a:r>
              <a:rPr lang="en" sz="1400" b="1">
                <a:latin typeface="Economica"/>
                <a:ea typeface="Economica"/>
                <a:cs typeface="Economica"/>
                <a:sym typeface="Economica"/>
              </a:rPr>
              <a:t>Accuracy Ranges from 40% -75 %, Takes more time than Jaccard Similarity Algorithm</a:t>
            </a:r>
            <a:endParaRPr sz="1400" b="1">
              <a:latin typeface="Economica"/>
              <a:ea typeface="Economica"/>
              <a:cs typeface="Economica"/>
              <a:sym typeface="Economica"/>
            </a:endParaRPr>
          </a:p>
          <a:p>
            <a:pPr marL="0" lvl="0" indent="0" algn="l" rtl="0">
              <a:spcBef>
                <a:spcPts val="1600"/>
              </a:spcBef>
              <a:spcAft>
                <a:spcPts val="0"/>
              </a:spcAft>
              <a:buNone/>
            </a:pPr>
            <a:r>
              <a:rPr lang="en" sz="1400" b="1" i="1">
                <a:latin typeface="Economica"/>
                <a:ea typeface="Economica"/>
                <a:cs typeface="Economica"/>
                <a:sym typeface="Economica"/>
              </a:rPr>
              <a:t>Accuracy:</a:t>
            </a:r>
            <a:r>
              <a:rPr lang="en" sz="1400">
                <a:latin typeface="Economica"/>
                <a:ea typeface="Economica"/>
                <a:cs typeface="Economica"/>
                <a:sym typeface="Economica"/>
              </a:rPr>
              <a:t> 0.472727272727272</a:t>
            </a:r>
            <a:endParaRPr sz="1400">
              <a:latin typeface="Economica"/>
              <a:ea typeface="Economica"/>
              <a:cs typeface="Economica"/>
              <a:sym typeface="Economica"/>
            </a:endParaRPr>
          </a:p>
          <a:p>
            <a:pPr marL="0" lvl="0" indent="0" algn="l" rtl="0">
              <a:spcBef>
                <a:spcPts val="1600"/>
              </a:spcBef>
              <a:spcAft>
                <a:spcPts val="0"/>
              </a:spcAft>
              <a:buNone/>
            </a:pPr>
            <a:r>
              <a:rPr lang="en" sz="1400" b="1" i="1">
                <a:latin typeface="Economica"/>
                <a:ea typeface="Economica"/>
                <a:cs typeface="Economica"/>
                <a:sym typeface="Economica"/>
              </a:rPr>
              <a:t>TP</a:t>
            </a:r>
            <a:r>
              <a:rPr lang="en" sz="1400">
                <a:latin typeface="Economica"/>
                <a:ea typeface="Economica"/>
                <a:cs typeface="Economica"/>
                <a:sym typeface="Economica"/>
              </a:rPr>
              <a:t> - 21, </a:t>
            </a:r>
            <a:r>
              <a:rPr lang="en" sz="1400" b="1" i="1">
                <a:latin typeface="Economica"/>
                <a:ea typeface="Economica"/>
                <a:cs typeface="Economica"/>
                <a:sym typeface="Economica"/>
              </a:rPr>
              <a:t>FP</a:t>
            </a:r>
            <a:r>
              <a:rPr lang="en" sz="1400">
                <a:latin typeface="Economica"/>
                <a:ea typeface="Economica"/>
                <a:cs typeface="Economica"/>
                <a:sym typeface="Economica"/>
              </a:rPr>
              <a:t> - 25, </a:t>
            </a:r>
            <a:r>
              <a:rPr lang="en" sz="1400" b="1" i="1">
                <a:latin typeface="Economica"/>
                <a:ea typeface="Economica"/>
                <a:cs typeface="Economica"/>
                <a:sym typeface="Economica"/>
              </a:rPr>
              <a:t>TN</a:t>
            </a:r>
            <a:r>
              <a:rPr lang="en" sz="1400">
                <a:latin typeface="Economica"/>
                <a:ea typeface="Economica"/>
                <a:cs typeface="Economica"/>
                <a:sym typeface="Economica"/>
              </a:rPr>
              <a:t> - 5, </a:t>
            </a:r>
            <a:r>
              <a:rPr lang="en" sz="1400" b="1" i="1">
                <a:latin typeface="Economica"/>
                <a:ea typeface="Economica"/>
                <a:cs typeface="Economica"/>
                <a:sym typeface="Economica"/>
              </a:rPr>
              <a:t>FN </a:t>
            </a:r>
            <a:r>
              <a:rPr lang="en" sz="1400">
                <a:latin typeface="Economica"/>
                <a:ea typeface="Economica"/>
                <a:cs typeface="Economica"/>
                <a:sym typeface="Economica"/>
              </a:rPr>
              <a:t>- 4</a:t>
            </a:r>
            <a:endParaRPr sz="1400">
              <a:latin typeface="Economica"/>
              <a:ea typeface="Economica"/>
              <a:cs typeface="Economica"/>
              <a:sym typeface="Economica"/>
            </a:endParaRPr>
          </a:p>
          <a:p>
            <a:pPr marL="457200" lvl="0" indent="0" algn="l" rtl="0">
              <a:spcBef>
                <a:spcPts val="1600"/>
              </a:spcBef>
              <a:spcAft>
                <a:spcPts val="1600"/>
              </a:spcAft>
              <a:buNone/>
            </a:pPr>
            <a:endParaRPr sz="1400">
              <a:latin typeface="Economica"/>
              <a:ea typeface="Economica"/>
              <a:cs typeface="Economica"/>
              <a:sym typeface="Economica"/>
            </a:endParaRPr>
          </a:p>
        </p:txBody>
      </p:sp>
      <p:graphicFrame>
        <p:nvGraphicFramePr>
          <p:cNvPr id="105" name="Google Shape;105;p18"/>
          <p:cNvGraphicFramePr/>
          <p:nvPr/>
        </p:nvGraphicFramePr>
        <p:xfrm>
          <a:off x="2483760" y="3573460"/>
          <a:ext cx="6348550" cy="1188630"/>
        </p:xfrm>
        <a:graphic>
          <a:graphicData uri="http://schemas.openxmlformats.org/drawingml/2006/table">
            <a:tbl>
              <a:tblPr>
                <a:noFill/>
                <a:tableStyleId>{767B4C1D-CE60-4E10-96BD-7BFB5EB5FB1A}</a:tableStyleId>
              </a:tblPr>
              <a:tblGrid>
                <a:gridCol w="1868100">
                  <a:extLst>
                    <a:ext uri="{9D8B030D-6E8A-4147-A177-3AD203B41FA5}">
                      <a16:colId xmlns:a16="http://schemas.microsoft.com/office/drawing/2014/main" val="20000"/>
                    </a:ext>
                  </a:extLst>
                </a:gridCol>
                <a:gridCol w="2240225">
                  <a:extLst>
                    <a:ext uri="{9D8B030D-6E8A-4147-A177-3AD203B41FA5}">
                      <a16:colId xmlns:a16="http://schemas.microsoft.com/office/drawing/2014/main" val="20001"/>
                    </a:ext>
                  </a:extLst>
                </a:gridCol>
                <a:gridCol w="2240225">
                  <a:extLst>
                    <a:ext uri="{9D8B030D-6E8A-4147-A177-3AD203B41FA5}">
                      <a16:colId xmlns:a16="http://schemas.microsoft.com/office/drawing/2014/main" val="20002"/>
                    </a:ext>
                  </a:extLst>
                </a:gridCol>
              </a:tblGrid>
              <a:tr h="3341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latin typeface="Economica"/>
                          <a:ea typeface="Economica"/>
                          <a:cs typeface="Economica"/>
                          <a:sym typeface="Economica"/>
                        </a:rPr>
                        <a:t>Predicted - True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b="1">
                          <a:latin typeface="Economica"/>
                          <a:ea typeface="Economica"/>
                          <a:cs typeface="Economica"/>
                          <a:sym typeface="Economica"/>
                        </a:rPr>
                        <a:t>Predicted - False</a:t>
                      </a:r>
                      <a:endParaRPr b="1">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0"/>
                  </a:ext>
                </a:extLst>
              </a:tr>
              <a:tr h="330900">
                <a:tc>
                  <a:txBody>
                    <a:bodyPr/>
                    <a:lstStyle/>
                    <a:p>
                      <a:pPr marL="0" lvl="0" indent="0" algn="l" rtl="0">
                        <a:spcBef>
                          <a:spcPts val="0"/>
                        </a:spcBef>
                        <a:spcAft>
                          <a:spcPts val="0"/>
                        </a:spcAft>
                        <a:buNone/>
                      </a:pPr>
                      <a:r>
                        <a:rPr lang="en" b="1">
                          <a:latin typeface="Economica"/>
                          <a:ea typeface="Economica"/>
                          <a:cs typeface="Economica"/>
                          <a:sym typeface="Economica"/>
                        </a:rPr>
                        <a:t>Actual - True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TP (21)</a:t>
                      </a:r>
                      <a:endParaRPr>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FN (4)</a:t>
                      </a:r>
                      <a:endParaRPr>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1"/>
                  </a:ext>
                </a:extLst>
              </a:tr>
              <a:tr h="330900">
                <a:tc>
                  <a:txBody>
                    <a:bodyPr/>
                    <a:lstStyle/>
                    <a:p>
                      <a:pPr marL="0" lvl="0" indent="0" algn="l" rtl="0">
                        <a:spcBef>
                          <a:spcPts val="0"/>
                        </a:spcBef>
                        <a:spcAft>
                          <a:spcPts val="0"/>
                        </a:spcAft>
                        <a:buNone/>
                      </a:pPr>
                      <a:r>
                        <a:rPr lang="en" b="1">
                          <a:latin typeface="Economica"/>
                          <a:ea typeface="Economica"/>
                          <a:cs typeface="Economica"/>
                          <a:sym typeface="Economica"/>
                        </a:rPr>
                        <a:t>Actual - False</a:t>
                      </a:r>
                      <a:endParaRPr b="1">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FP (25)</a:t>
                      </a:r>
                      <a:endParaRPr>
                        <a:latin typeface="Economica"/>
                        <a:ea typeface="Economica"/>
                        <a:cs typeface="Economica"/>
                        <a:sym typeface="Economica"/>
                      </a:endParaRPr>
                    </a:p>
                  </a:txBody>
                  <a:tcPr marL="91425" marR="91425" marT="91425" marB="91425"/>
                </a:tc>
                <a:tc>
                  <a:txBody>
                    <a:bodyPr/>
                    <a:lstStyle/>
                    <a:p>
                      <a:pPr marL="0" lvl="0" indent="0" algn="l" rtl="0">
                        <a:spcBef>
                          <a:spcPts val="0"/>
                        </a:spcBef>
                        <a:spcAft>
                          <a:spcPts val="0"/>
                        </a:spcAft>
                        <a:buNone/>
                      </a:pPr>
                      <a:r>
                        <a:rPr lang="en">
                          <a:latin typeface="Economica"/>
                          <a:ea typeface="Economica"/>
                          <a:cs typeface="Economica"/>
                          <a:sym typeface="Economica"/>
                        </a:rPr>
                        <a:t>TN (5)</a:t>
                      </a:r>
                      <a:endParaRPr>
                        <a:latin typeface="Economica"/>
                        <a:ea typeface="Economica"/>
                        <a:cs typeface="Economica"/>
                        <a:sym typeface="Economic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Min-Hash Technique Result:</a:t>
            </a:r>
            <a:endParaRPr/>
          </a:p>
        </p:txBody>
      </p:sp>
      <p:pic>
        <p:nvPicPr>
          <p:cNvPr id="111" name="Google Shape;111;p19"/>
          <p:cNvPicPr preferRelativeResize="0"/>
          <p:nvPr/>
        </p:nvPicPr>
        <p:blipFill>
          <a:blip r:embed="rId3">
            <a:alphaModFix/>
          </a:blip>
          <a:stretch>
            <a:fillRect/>
          </a:stretch>
        </p:blipFill>
        <p:spPr>
          <a:xfrm>
            <a:off x="161075" y="1186300"/>
            <a:ext cx="3042774" cy="3552700"/>
          </a:xfrm>
          <a:prstGeom prst="rect">
            <a:avLst/>
          </a:prstGeom>
          <a:noFill/>
          <a:ln>
            <a:noFill/>
          </a:ln>
        </p:spPr>
      </p:pic>
      <p:pic>
        <p:nvPicPr>
          <p:cNvPr id="112" name="Google Shape;112;p19"/>
          <p:cNvPicPr preferRelativeResize="0"/>
          <p:nvPr/>
        </p:nvPicPr>
        <p:blipFill>
          <a:blip r:embed="rId4">
            <a:alphaModFix/>
          </a:blip>
          <a:stretch>
            <a:fillRect/>
          </a:stretch>
        </p:blipFill>
        <p:spPr>
          <a:xfrm>
            <a:off x="5368625" y="64800"/>
            <a:ext cx="3622951" cy="2411699"/>
          </a:xfrm>
          <a:prstGeom prst="rect">
            <a:avLst/>
          </a:prstGeom>
          <a:noFill/>
          <a:ln>
            <a:noFill/>
          </a:ln>
        </p:spPr>
      </p:pic>
      <p:pic>
        <p:nvPicPr>
          <p:cNvPr id="113" name="Google Shape;113;p19"/>
          <p:cNvPicPr preferRelativeResize="0"/>
          <p:nvPr/>
        </p:nvPicPr>
        <p:blipFill>
          <a:blip r:embed="rId5">
            <a:alphaModFix/>
          </a:blip>
          <a:stretch>
            <a:fillRect/>
          </a:stretch>
        </p:blipFill>
        <p:spPr>
          <a:xfrm>
            <a:off x="3203850" y="2696305"/>
            <a:ext cx="5787724" cy="2103020"/>
          </a:xfrm>
          <a:prstGeom prst="rect">
            <a:avLst/>
          </a:prstGeom>
          <a:noFill/>
          <a:ln>
            <a:noFill/>
          </a:ln>
        </p:spPr>
      </p:pic>
      <p:sp>
        <p:nvSpPr>
          <p:cNvPr id="114" name="Google Shape;114;p19"/>
          <p:cNvSpPr txBox="1"/>
          <p:nvPr/>
        </p:nvSpPr>
        <p:spPr>
          <a:xfrm>
            <a:off x="562850" y="4739000"/>
            <a:ext cx="77325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Open Sans"/>
                <a:ea typeface="Open Sans"/>
                <a:cs typeface="Open Sans"/>
                <a:sym typeface="Open Sans"/>
              </a:rPr>
              <a:t>Min-Hash technique : Comparison Chart of Performance Evaluation metric : True Positive , True Negative, False Positive and False Negative Results</a:t>
            </a:r>
            <a:endParaRPr sz="800">
              <a:solidFill>
                <a:schemeClr val="dk1"/>
              </a:solidFill>
              <a:latin typeface="Open Sans"/>
              <a:ea typeface="Open Sans"/>
              <a:cs typeface="Open Sans"/>
              <a:sym typeface="Open Sans"/>
            </a:endParaRPr>
          </a:p>
        </p:txBody>
      </p:sp>
      <p:sp>
        <p:nvSpPr>
          <p:cNvPr id="115" name="Google Shape;115;p19"/>
          <p:cNvSpPr txBox="1"/>
          <p:nvPr/>
        </p:nvSpPr>
        <p:spPr>
          <a:xfrm>
            <a:off x="4779825" y="2401200"/>
            <a:ext cx="44325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dk1"/>
                </a:solidFill>
                <a:latin typeface="Open Sans"/>
                <a:ea typeface="Open Sans"/>
                <a:cs typeface="Open Sans"/>
                <a:sym typeface="Open Sans"/>
              </a:rPr>
              <a:t>Min-hash Technique Comparison Chart of Accuracy and Error Percent duplicate detected articles</a:t>
            </a:r>
            <a:endParaRPr sz="7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Approach III - Fast Text</a:t>
            </a:r>
            <a:endParaRPr/>
          </a:p>
        </p:txBody>
      </p:sp>
      <p:sp>
        <p:nvSpPr>
          <p:cNvPr id="121" name="Google Shape;121;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Fast Text is an open source library created by Facebook which has pre-trained vectors on various languages.</a:t>
            </a: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SzPts val="1400"/>
              <a:buFont typeface="Economica"/>
              <a:buChar char="●"/>
            </a:pPr>
            <a:r>
              <a:rPr lang="en" sz="1400">
                <a:latin typeface="Economica"/>
                <a:ea typeface="Economica"/>
                <a:cs typeface="Economica"/>
                <a:sym typeface="Economica"/>
              </a:rPr>
              <a:t>These pre-trained vectors can be used to create dictionaries which can directly be used for word embeddings. The vectors have dimension of →</a:t>
            </a:r>
            <a:endParaRPr sz="1400">
              <a:latin typeface="Economica"/>
              <a:ea typeface="Economica"/>
              <a:cs typeface="Economica"/>
              <a:sym typeface="Economica"/>
            </a:endParaRPr>
          </a:p>
          <a:p>
            <a:pPr marL="0" lvl="0" indent="0" algn="l" rtl="0">
              <a:lnSpc>
                <a:spcPct val="90000"/>
              </a:lnSpc>
              <a:spcBef>
                <a:spcPts val="0"/>
              </a:spcBef>
              <a:spcAft>
                <a:spcPts val="0"/>
              </a:spcAft>
              <a:buNone/>
            </a:pPr>
            <a:r>
              <a:rPr lang="en" sz="1400">
                <a:latin typeface="Economica"/>
                <a:ea typeface="Economica"/>
                <a:cs typeface="Economica"/>
                <a:sym typeface="Economica"/>
              </a:rPr>
              <a:t>              1 x 300.</a:t>
            </a: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The advantage of using FastText library is that it is trained on an enormous wikipedia dataset &amp; hence the vectors can have better learning of the semantics for given text.</a:t>
            </a:r>
            <a:endParaRPr sz="1400">
              <a:solidFill>
                <a:srgbClr val="000000"/>
              </a:solidFill>
              <a:latin typeface="Economica"/>
              <a:ea typeface="Economica"/>
              <a:cs typeface="Economica"/>
              <a:sym typeface="Economica"/>
            </a:endParaRPr>
          </a:p>
          <a:p>
            <a:pPr marL="0" lvl="0" indent="0" algn="l" rtl="0">
              <a:lnSpc>
                <a:spcPct val="90000"/>
              </a:lnSpc>
              <a:spcBef>
                <a:spcPts val="0"/>
              </a:spcBef>
              <a:spcAft>
                <a:spcPts val="0"/>
              </a:spcAft>
              <a:buNone/>
            </a:pP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To find similarity we used the following approach:-</a:t>
            </a: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b="1">
                <a:solidFill>
                  <a:srgbClr val="000000"/>
                </a:solidFill>
                <a:latin typeface="Economica"/>
                <a:ea typeface="Economica"/>
                <a:cs typeface="Economica"/>
                <a:sym typeface="Economica"/>
              </a:rPr>
              <a:t>Cosine Similarity:-</a:t>
            </a:r>
            <a:endParaRPr sz="1400" b="1">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To find cosine similarity, the document vectors obtained the in the previous steps are reduced to dimensions of 1x 300 by taking average values of all columns.</a:t>
            </a: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These vectors of the two documents whose similarity is to be determined are passed to cosine similarity function.</a:t>
            </a:r>
            <a:endParaRPr sz="1400">
              <a:solidFill>
                <a:srgbClr val="000000"/>
              </a:solidFill>
              <a:latin typeface="Economica"/>
              <a:ea typeface="Economica"/>
              <a:cs typeface="Economica"/>
              <a:sym typeface="Economica"/>
            </a:endParaRPr>
          </a:p>
          <a:p>
            <a:pPr marL="457200" lvl="0" indent="-317500" algn="l" rtl="0">
              <a:lnSpc>
                <a:spcPct val="90000"/>
              </a:lnSpc>
              <a:spcBef>
                <a:spcPts val="0"/>
              </a:spcBef>
              <a:spcAft>
                <a:spcPts val="0"/>
              </a:spcAft>
              <a:buClr>
                <a:srgbClr val="000000"/>
              </a:buClr>
              <a:buSzPts val="1400"/>
              <a:buFont typeface="Economica"/>
              <a:buChar char="●"/>
            </a:pPr>
            <a:r>
              <a:rPr lang="en" sz="1400">
                <a:solidFill>
                  <a:srgbClr val="000000"/>
                </a:solidFill>
                <a:latin typeface="Economica"/>
                <a:ea typeface="Economica"/>
                <a:cs typeface="Economica"/>
                <a:sym typeface="Economica"/>
              </a:rPr>
              <a:t>Cosine similarity of &gt;0 indicates partial similarity of documents. Cosine similarity of 1 indicates strong similarity &amp; -1 indicates strong dissimilarity. Negative value indicates dis-similarity. </a:t>
            </a:r>
            <a:endParaRPr sz="1400">
              <a:solidFill>
                <a:srgbClr val="000000"/>
              </a:solidFill>
              <a:latin typeface="Economica"/>
              <a:ea typeface="Economica"/>
              <a:cs typeface="Economica"/>
              <a:sym typeface="Economica"/>
            </a:endParaRPr>
          </a:p>
          <a:p>
            <a:pPr marL="457200" lvl="0" indent="0" algn="l" rtl="0">
              <a:lnSpc>
                <a:spcPct val="90000"/>
              </a:lnSpc>
              <a:spcBef>
                <a:spcPts val="0"/>
              </a:spcBef>
              <a:spcAft>
                <a:spcPts val="0"/>
              </a:spcAft>
              <a:buNone/>
            </a:pPr>
            <a:endParaRPr sz="1400">
              <a:solidFill>
                <a:srgbClr val="000000"/>
              </a:solidFill>
              <a:latin typeface="Economica"/>
              <a:ea typeface="Economica"/>
              <a:cs typeface="Economica"/>
              <a:sym typeface="Economica"/>
            </a:endParaRPr>
          </a:p>
        </p:txBody>
      </p:sp>
      <p:pic>
        <p:nvPicPr>
          <p:cNvPr id="122" name="Google Shape;122;p20"/>
          <p:cNvPicPr preferRelativeResize="0"/>
          <p:nvPr/>
        </p:nvPicPr>
        <p:blipFill>
          <a:blip r:embed="rId3">
            <a:alphaModFix/>
          </a:blip>
          <a:stretch>
            <a:fillRect/>
          </a:stretch>
        </p:blipFill>
        <p:spPr>
          <a:xfrm>
            <a:off x="6598225" y="315925"/>
            <a:ext cx="2060851" cy="56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6103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Fast Text English Articles: (Improved Accuracy, More Time)</a:t>
            </a:r>
            <a:endParaRPr/>
          </a:p>
        </p:txBody>
      </p:sp>
      <p:pic>
        <p:nvPicPr>
          <p:cNvPr id="128" name="Google Shape;128;p21"/>
          <p:cNvPicPr preferRelativeResize="0"/>
          <p:nvPr/>
        </p:nvPicPr>
        <p:blipFill>
          <a:blip r:embed="rId3">
            <a:alphaModFix/>
          </a:blip>
          <a:stretch>
            <a:fillRect/>
          </a:stretch>
        </p:blipFill>
        <p:spPr>
          <a:xfrm>
            <a:off x="195700" y="1329050"/>
            <a:ext cx="8839199" cy="3477607"/>
          </a:xfrm>
          <a:prstGeom prst="rect">
            <a:avLst/>
          </a:prstGeom>
          <a:noFill/>
          <a:ln>
            <a:noFill/>
          </a:ln>
        </p:spPr>
      </p:pic>
      <p:sp>
        <p:nvSpPr>
          <p:cNvPr id="129" name="Google Shape;129;p21"/>
          <p:cNvSpPr txBox="1"/>
          <p:nvPr/>
        </p:nvSpPr>
        <p:spPr>
          <a:xfrm>
            <a:off x="412175" y="4754700"/>
            <a:ext cx="8142900" cy="3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Open Sans"/>
                <a:ea typeface="Open Sans"/>
                <a:cs typeface="Open Sans"/>
                <a:sym typeface="Open Sans"/>
              </a:rPr>
              <a:t>Fast-Text Vectorization technique : Comparison Chart of Performance Evaluation metric : True Positive , True Negative, False Positive and False Negative Results</a:t>
            </a:r>
            <a:endParaRPr sz="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871</Words>
  <Application>Microsoft Macintosh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Open Sans</vt:lpstr>
      <vt:lpstr>Arial</vt:lpstr>
      <vt:lpstr>Economica</vt:lpstr>
      <vt:lpstr>Luxe</vt:lpstr>
      <vt:lpstr>PowerPoint Presentation</vt:lpstr>
      <vt:lpstr>PowerPoint Presentation</vt:lpstr>
      <vt:lpstr>PowerPoint Presentation</vt:lpstr>
      <vt:lpstr>Approach I : Jaccard Distance </vt:lpstr>
      <vt:lpstr>Result Jaccard Similarity:</vt:lpstr>
      <vt:lpstr>Approach II : Min Hashing</vt:lpstr>
      <vt:lpstr>Min-Hash Technique Result:</vt:lpstr>
      <vt:lpstr>Approach III - Fast Text</vt:lpstr>
      <vt:lpstr>Result Fast Text English Articles: (Improved Accuracy, More Time)</vt:lpstr>
      <vt:lpstr>Performance Result Fast Text : Spanish Articles</vt:lpstr>
      <vt:lpstr>Common Challenges: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Verma, Harsh</cp:lastModifiedBy>
  <cp:revision>2</cp:revision>
  <dcterms:modified xsi:type="dcterms:W3CDTF">2019-05-10T06:14:58Z</dcterms:modified>
</cp:coreProperties>
</file>