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73" r:id="rId8"/>
    <p:sldId id="262" r:id="rId9"/>
    <p:sldId id="263" r:id="rId10"/>
    <p:sldId id="274" r:id="rId11"/>
    <p:sldId id="264" r:id="rId12"/>
    <p:sldId id="269" r:id="rId13"/>
    <p:sldId id="270" r:id="rId14"/>
    <p:sldId id="267" r:id="rId15"/>
    <p:sldId id="275" r:id="rId16"/>
    <p:sldId id="276" r:id="rId17"/>
    <p:sldId id="271" r:id="rId18"/>
    <p:sldId id="272" r:id="rId19"/>
    <p:sldId id="277"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URVfFeJTccrZ9ZQyVIfpyJ1Zp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napToGrid="0">
      <p:cViewPr varScale="1">
        <p:scale>
          <a:sx n="82" d="100"/>
          <a:sy n="82" d="100"/>
        </p:scale>
        <p:origin x="28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2253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7564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773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e787eb4a334eafe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e787eb4a334eafe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7"/>
          <p:cNvSpPr>
            <a:spLocks noGrp="1"/>
          </p:cNvSpPr>
          <p:nvPr>
            <p:ph type="pic" idx="2"/>
          </p:nvPr>
        </p:nvSpPr>
        <p:spPr>
          <a:xfrm>
            <a:off x="5183188" y="987425"/>
            <a:ext cx="6172200" cy="4873625"/>
          </a:xfrm>
          <a:prstGeom prst="rect">
            <a:avLst/>
          </a:prstGeom>
          <a:noFill/>
          <a:ln>
            <a:noFill/>
          </a:ln>
        </p:spPr>
      </p:sp>
      <p:sp>
        <p:nvSpPr>
          <p:cNvPr id="64" name="Google Shape;64;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tmp"/><Relationship Id="rId5" Type="http://schemas.openxmlformats.org/officeDocument/2006/relationships/image" Target="../media/image6.tmp"/><Relationship Id="rId4" Type="http://schemas.openxmlformats.org/officeDocument/2006/relationships/image" Target="../media/image5.tmp"/></Relationships>
</file>

<file path=ppt/slides/_rels/slide1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tmp"/><Relationship Id="rId4" Type="http://schemas.openxmlformats.org/officeDocument/2006/relationships/image" Target="../media/image9.tm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krebsonsecurity.com/2014/03/experian-lapseallowed-" TargetMode="External"/><Relationship Id="rId2" Type="http://schemas.openxmlformats.org/officeDocument/2006/relationships/hyperlink" Target="https://www.ftc.gov/enforce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idx="4294967295"/>
          </p:nvPr>
        </p:nvSpPr>
        <p:spPr>
          <a:xfrm>
            <a:off x="1581509" y="-559160"/>
            <a:ext cx="10870482" cy="23876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800"/>
              <a:buFont typeface="Times New Roman"/>
              <a:buNone/>
            </a:pPr>
            <a:r>
              <a:rPr lang="en-US" sz="2800" b="1" i="0" u="none" strike="noStrike" cap="none" dirty="0">
                <a:solidFill>
                  <a:schemeClr val="dk1"/>
                </a:solidFill>
                <a:latin typeface="Times New Roman"/>
                <a:ea typeface="Times New Roman"/>
                <a:cs typeface="Times New Roman"/>
                <a:sym typeface="Times New Roman"/>
              </a:rPr>
              <a:t>		</a:t>
            </a:r>
            <a:r>
              <a:rPr lang="en-US" sz="3300" b="1" i="0" u="none" strike="noStrike" cap="none" dirty="0">
                <a:solidFill>
                  <a:schemeClr val="dk1"/>
                </a:solidFill>
                <a:latin typeface="Times New Roman"/>
                <a:ea typeface="Times New Roman"/>
                <a:cs typeface="Times New Roman"/>
                <a:sym typeface="Times New Roman"/>
              </a:rPr>
              <a:t>SRIRAM ENGINEERING COLLEGE</a:t>
            </a:r>
            <a:endParaRPr sz="3300" dirty="0"/>
          </a:p>
        </p:txBody>
      </p:sp>
      <p:sp>
        <p:nvSpPr>
          <p:cNvPr id="86" name="Google Shape;86;p1"/>
          <p:cNvSpPr/>
          <p:nvPr/>
        </p:nvSpPr>
        <p:spPr>
          <a:xfrm>
            <a:off x="201283" y="208472"/>
            <a:ext cx="11789433" cy="6441056"/>
          </a:xfrm>
          <a:prstGeom prst="rect">
            <a:avLst/>
          </a:prstGeom>
          <a:no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
          <p:cNvSpPr txBox="1"/>
          <p:nvPr/>
        </p:nvSpPr>
        <p:spPr>
          <a:xfrm>
            <a:off x="2345428" y="903720"/>
            <a:ext cx="904828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COMPUTER SCIENCE AND ENGINEERING DEPARTMENT</a:t>
            </a:r>
            <a:endParaRPr sz="2400" dirty="0">
              <a:solidFill>
                <a:schemeClr val="dk1"/>
              </a:solidFill>
              <a:latin typeface="Times New Roman"/>
              <a:ea typeface="Times New Roman"/>
              <a:cs typeface="Times New Roman"/>
              <a:sym typeface="Times New Roman"/>
            </a:endParaRPr>
          </a:p>
        </p:txBody>
      </p:sp>
      <p:sp>
        <p:nvSpPr>
          <p:cNvPr id="88" name="Google Shape;88;p1"/>
          <p:cNvSpPr txBox="1"/>
          <p:nvPr/>
        </p:nvSpPr>
        <p:spPr>
          <a:xfrm>
            <a:off x="-913320" y="5594084"/>
            <a:ext cx="9251514"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SUPERVISED BY :  ASSISTANT PROFESSOR Ms. V. PADMA PRIYA M.E.,</a:t>
            </a:r>
            <a:endParaRPr sz="1800" dirty="0"/>
          </a:p>
        </p:txBody>
      </p:sp>
      <p:sp>
        <p:nvSpPr>
          <p:cNvPr id="89" name="Google Shape;89;p1"/>
          <p:cNvSpPr txBox="1"/>
          <p:nvPr/>
        </p:nvSpPr>
        <p:spPr>
          <a:xfrm>
            <a:off x="618598" y="3560614"/>
            <a:ext cx="7429311" cy="14465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dirty="0">
                <a:solidFill>
                  <a:schemeClr val="dk1"/>
                </a:solidFill>
                <a:latin typeface="Calibri"/>
                <a:ea typeface="Calibri"/>
                <a:cs typeface="Calibri"/>
                <a:sym typeface="Calibri"/>
              </a:rPr>
              <a:t>PRESENTED BY</a:t>
            </a:r>
            <a:endParaRPr dirty="0"/>
          </a:p>
          <a:p>
            <a:pPr marL="0" marR="0" lvl="0" indent="0" algn="l" rtl="0">
              <a:spcBef>
                <a:spcPts val="0"/>
              </a:spcBef>
              <a:spcAft>
                <a:spcPts val="0"/>
              </a:spcAft>
              <a:buNone/>
            </a:pPr>
            <a:endParaRPr sz="22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b="1" dirty="0">
                <a:solidFill>
                  <a:schemeClr val="dk1"/>
                </a:solidFill>
                <a:latin typeface="Calibri"/>
                <a:ea typeface="Calibri"/>
                <a:cs typeface="Calibri"/>
                <a:sym typeface="Calibri"/>
              </a:rPr>
              <a:t>MD SAQIB P	(112619104008)</a:t>
            </a:r>
            <a:endParaRPr dirty="0"/>
          </a:p>
          <a:p>
            <a:pPr marL="0" marR="0" lvl="0" indent="0" algn="just" rtl="0">
              <a:spcBef>
                <a:spcPts val="0"/>
              </a:spcBef>
              <a:spcAft>
                <a:spcPts val="0"/>
              </a:spcAft>
              <a:buNone/>
            </a:pPr>
            <a:r>
              <a:rPr lang="en-US" sz="2200" b="1" dirty="0">
                <a:solidFill>
                  <a:schemeClr val="dk1"/>
                </a:solidFill>
                <a:latin typeface="Calibri"/>
                <a:ea typeface="Calibri"/>
                <a:cs typeface="Calibri"/>
                <a:sym typeface="Calibri"/>
              </a:rPr>
              <a:t>NIRANJAN C	(112619104010)</a:t>
            </a:r>
            <a:endParaRPr sz="2200" b="1" dirty="0">
              <a:solidFill>
                <a:schemeClr val="dk1"/>
              </a:solidFill>
              <a:latin typeface="Calibri"/>
              <a:ea typeface="Calibri"/>
              <a:cs typeface="Calibri"/>
              <a:sym typeface="Calibri"/>
            </a:endParaRPr>
          </a:p>
        </p:txBody>
      </p:sp>
      <p:sp>
        <p:nvSpPr>
          <p:cNvPr id="90" name="Google Shape;90;p1"/>
          <p:cNvSpPr txBox="1"/>
          <p:nvPr/>
        </p:nvSpPr>
        <p:spPr>
          <a:xfrm>
            <a:off x="546025" y="1727767"/>
            <a:ext cx="11301852" cy="15696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TITLE:</a:t>
            </a:r>
            <a:endParaRPr sz="2400" dirty="0"/>
          </a:p>
          <a:p>
            <a:r>
              <a:rPr lang="en-US" sz="2400" b="1" dirty="0">
                <a:solidFill>
                  <a:schemeClr val="tx1"/>
                </a:solidFill>
                <a:effectLst/>
                <a:latin typeface="Times New Roman" panose="02020603050405020304" pitchFamily="18" charset="0"/>
                <a:ea typeface="Times New Roman" panose="02020603050405020304" pitchFamily="18" charset="0"/>
              </a:rPr>
              <a:t>SMARTCREDIT : Credit Recommendations for Financial Institutions with Blockchain-based System</a:t>
            </a:r>
            <a:endParaRPr lang="en-US" sz="2400" dirty="0">
              <a:solidFill>
                <a:schemeClr val="tx1"/>
              </a:solidFill>
              <a:effectLst/>
              <a:latin typeface="Calibri" panose="020F0502020204030204" pitchFamily="34" charset="0"/>
              <a:ea typeface="Times New Roman" panose="02020603050405020304" pitchFamily="18" charset="0"/>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
        <p:nvSpPr>
          <p:cNvPr id="91" name="Google Shape;91;p1"/>
          <p:cNvSpPr/>
          <p:nvPr/>
        </p:nvSpPr>
        <p:spPr>
          <a:xfrm>
            <a:off x="613079" y="4124488"/>
            <a:ext cx="3944408" cy="1028083"/>
          </a:xfrm>
          <a:prstGeom prst="rect">
            <a:avLst/>
          </a:prstGeom>
          <a:no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26" name="Picture 2" descr="Sriram Engineering College Employees, Location, Alumni | LinkedIn">
            <a:extLst>
              <a:ext uri="{FF2B5EF4-FFF2-40B4-BE49-F238E27FC236}">
                <a16:creationId xmlns:a16="http://schemas.microsoft.com/office/drawing/2014/main" id="{48B01963-10D7-3C4E-F2C0-7C8D00BF0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079" y="282331"/>
            <a:ext cx="1338128" cy="13381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txBox="1">
            <a:spLocks noGrp="1"/>
          </p:cNvSpPr>
          <p:nvPr>
            <p:ph type="title"/>
          </p:nvPr>
        </p:nvSpPr>
        <p:spPr>
          <a:xfrm>
            <a:off x="2534728" y="37950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SENTIMENT ANALYSIS</a:t>
            </a:r>
            <a:endParaRPr dirty="0"/>
          </a:p>
        </p:txBody>
      </p:sp>
      <p:sp>
        <p:nvSpPr>
          <p:cNvPr id="167" name="Google Shape;167;p12"/>
          <p:cNvSpPr txBox="1"/>
          <p:nvPr/>
        </p:nvSpPr>
        <p:spPr>
          <a:xfrm>
            <a:off x="2430346" y="1838762"/>
            <a:ext cx="11645660" cy="3046948"/>
          </a:xfrm>
          <a:prstGeom prst="rect">
            <a:avLst/>
          </a:prstGeom>
          <a:noFill/>
          <a:ln>
            <a:noFill/>
          </a:ln>
        </p:spPr>
        <p:txBody>
          <a:bodyPr spcFirstLastPara="1" wrap="square" lIns="91425" tIns="45700" rIns="91425" bIns="45700" anchor="t" anchorCtr="0">
            <a:spAutoFit/>
          </a:bodyPr>
          <a:lstStyle/>
          <a:p>
            <a:pPr algn="l">
              <a:buFont typeface="Arial" panose="020B0604020202020204" pitchFamily="34" charset="0"/>
              <a:buChar char="•"/>
            </a:pPr>
            <a:r>
              <a:rPr lang="en-US" sz="3200" b="0" i="0" dirty="0">
                <a:solidFill>
                  <a:schemeClr val="tx1"/>
                </a:solidFill>
                <a:effectLst/>
                <a:latin typeface="Times New Roman" panose="02020603050405020304" pitchFamily="18" charset="0"/>
                <a:cs typeface="Times New Roman" panose="02020603050405020304" pitchFamily="18" charset="0"/>
              </a:rPr>
              <a:t>Borrower details listed.</a:t>
            </a:r>
          </a:p>
          <a:p>
            <a:pPr algn="l">
              <a:buFont typeface="Arial" panose="020B0604020202020204" pitchFamily="34" charset="0"/>
              <a:buChar char="•"/>
            </a:pPr>
            <a:r>
              <a:rPr lang="en-US" sz="3200" b="0" i="0" dirty="0">
                <a:solidFill>
                  <a:schemeClr val="tx1"/>
                </a:solidFill>
                <a:effectLst/>
                <a:latin typeface="Times New Roman" panose="02020603050405020304" pitchFamily="18" charset="0"/>
                <a:cs typeface="Times New Roman" panose="02020603050405020304" pitchFamily="18" charset="0"/>
              </a:rPr>
              <a:t>Personal info check.</a:t>
            </a:r>
          </a:p>
          <a:p>
            <a:pPr algn="l">
              <a:buFont typeface="Arial" panose="020B0604020202020204" pitchFamily="34" charset="0"/>
              <a:buChar char="•"/>
            </a:pPr>
            <a:r>
              <a:rPr lang="en-US" sz="3200" b="0" i="0" dirty="0">
                <a:solidFill>
                  <a:schemeClr val="tx1"/>
                </a:solidFill>
                <a:effectLst/>
                <a:latin typeface="Times New Roman" panose="02020603050405020304" pitchFamily="18" charset="0"/>
                <a:cs typeface="Times New Roman" panose="02020603050405020304" pitchFamily="18" charset="0"/>
              </a:rPr>
              <a:t>Basic verification completed.</a:t>
            </a:r>
          </a:p>
          <a:p>
            <a:pPr algn="l">
              <a:buFont typeface="Arial" panose="020B0604020202020204" pitchFamily="34" charset="0"/>
              <a:buChar char="•"/>
            </a:pPr>
            <a:r>
              <a:rPr lang="en-US" sz="3200" b="0" i="0" dirty="0">
                <a:solidFill>
                  <a:schemeClr val="tx1"/>
                </a:solidFill>
                <a:effectLst/>
                <a:latin typeface="Times New Roman" panose="02020603050405020304" pitchFamily="18" charset="0"/>
                <a:cs typeface="Times New Roman" panose="02020603050405020304" pitchFamily="18" charset="0"/>
              </a:rPr>
              <a:t>Sentiment analysis performed.</a:t>
            </a:r>
          </a:p>
          <a:p>
            <a:pPr algn="l">
              <a:buFont typeface="Arial" panose="020B0604020202020204" pitchFamily="34" charset="0"/>
              <a:buChar char="•"/>
            </a:pPr>
            <a:r>
              <a:rPr lang="en-US" sz="3200" b="0" i="0" dirty="0">
                <a:solidFill>
                  <a:schemeClr val="tx1"/>
                </a:solidFill>
                <a:effectLst/>
                <a:latin typeface="Times New Roman" panose="02020603050405020304" pitchFamily="18" charset="0"/>
                <a:cs typeface="Times New Roman" panose="02020603050405020304" pitchFamily="18" charset="0"/>
              </a:rPr>
              <a:t>Reviews analyzed automatically.</a:t>
            </a:r>
          </a:p>
          <a:p>
            <a:pPr marR="0" lvl="0" algn="just" rtl="0">
              <a:spcBef>
                <a:spcPts val="0"/>
              </a:spcBef>
              <a:spcAft>
                <a:spcPts val="0"/>
              </a:spcAft>
            </a:pPr>
            <a:endParaRPr sz="3200"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168" name="Google Shape;168;p12"/>
          <p:cNvSpPr/>
          <p:nvPr/>
        </p:nvSpPr>
        <p:spPr>
          <a:xfrm>
            <a:off x="270387" y="245805"/>
            <a:ext cx="11645660" cy="6297283"/>
          </a:xfrm>
          <a:prstGeom prst="rect">
            <a:avLst/>
          </a:prstGeom>
          <a:no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520239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3253596" y="26448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MODULE TITLES</a:t>
            </a:r>
            <a:endParaRPr b="1" dirty="0">
              <a:latin typeface="Times New Roman"/>
              <a:ea typeface="Times New Roman"/>
              <a:cs typeface="Times New Roman"/>
              <a:sym typeface="Times New Roman"/>
            </a:endParaRPr>
          </a:p>
        </p:txBody>
      </p:sp>
      <p:sp>
        <p:nvSpPr>
          <p:cNvPr id="146" name="Google Shape;146;p9"/>
          <p:cNvSpPr txBox="1"/>
          <p:nvPr/>
        </p:nvSpPr>
        <p:spPr>
          <a:xfrm>
            <a:off x="1086929" y="2122098"/>
            <a:ext cx="10118100" cy="1815841"/>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Arial"/>
              <a:buChar char="•"/>
            </a:pPr>
            <a:r>
              <a:rPr lang="en-US" sz="2800" dirty="0">
                <a:latin typeface="Times New Roman" panose="02020603050405020304" pitchFamily="18" charset="0"/>
                <a:cs typeface="Times New Roman" panose="02020603050405020304" pitchFamily="18" charset="0"/>
              </a:rPr>
              <a:t>Prospective borrowers</a:t>
            </a: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 and </a:t>
            </a:r>
            <a:r>
              <a:rPr lang="en-US" sz="2800" dirty="0">
                <a:latin typeface="Times New Roman" panose="02020603050405020304" pitchFamily="18" charset="0"/>
                <a:cs typeface="Times New Roman" panose="02020603050405020304" pitchFamily="18" charset="0"/>
              </a:rPr>
              <a:t>prospective lenders</a:t>
            </a: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 Registration</a:t>
            </a:r>
          </a:p>
          <a:p>
            <a:pPr marL="457200" marR="0" lvl="0" indent="-457200" algn="l" rtl="0">
              <a:spcBef>
                <a:spcPts val="0"/>
              </a:spcBef>
              <a:spcAft>
                <a:spcPts val="0"/>
              </a:spcAft>
              <a:buClr>
                <a:schemeClr val="dk1"/>
              </a:buClr>
              <a:buSzPts val="2800"/>
              <a:buFont typeface="Arial"/>
              <a:buChar char="•"/>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Loan Request by </a:t>
            </a:r>
            <a:r>
              <a:rPr lang="en-US" sz="2800" dirty="0">
                <a:latin typeface="Times New Roman" panose="02020603050405020304" pitchFamily="18" charset="0"/>
                <a:cs typeface="Times New Roman" panose="02020603050405020304" pitchFamily="18" charset="0"/>
              </a:rPr>
              <a:t>prospective borrowers </a:t>
            </a:r>
            <a:endParaRPr lang="en-US" sz="2800" dirty="0">
              <a:solidFill>
                <a:schemeClr val="dk1"/>
              </a:solidFill>
              <a:latin typeface="Times New Roman" panose="02020603050405020304" pitchFamily="18" charset="0"/>
              <a:cs typeface="Times New Roman" panose="02020603050405020304" pitchFamily="18" charset="0"/>
              <a:sym typeface="Calibri"/>
            </a:endParaRPr>
          </a:p>
          <a:p>
            <a:pPr marL="457200" marR="0" lvl="0" indent="-457200" algn="l" rtl="0">
              <a:spcBef>
                <a:spcPts val="0"/>
              </a:spcBef>
              <a:spcAft>
                <a:spcPts val="0"/>
              </a:spcAft>
              <a:buClr>
                <a:schemeClr val="dk1"/>
              </a:buClr>
              <a:buSzPts val="2800"/>
              <a:buFont typeface="Arial"/>
              <a:buChar char="•"/>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Sentiment Analysis</a:t>
            </a:r>
          </a:p>
          <a:p>
            <a:pPr marL="457200" marR="0" lvl="0" indent="-457200" algn="l" rtl="0">
              <a:spcBef>
                <a:spcPts val="0"/>
              </a:spcBef>
              <a:spcAft>
                <a:spcPts val="0"/>
              </a:spcAft>
              <a:buClr>
                <a:schemeClr val="dk1"/>
              </a:buClr>
              <a:buSzPts val="2800"/>
              <a:buFont typeface="Arial"/>
              <a:buChar char="•"/>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Payment Tracking</a:t>
            </a:r>
            <a:endParaRPr sz="2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47" name="Google Shape;147;p9"/>
          <p:cNvSpPr/>
          <p:nvPr/>
        </p:nvSpPr>
        <p:spPr>
          <a:xfrm>
            <a:off x="273170" y="264483"/>
            <a:ext cx="11645659" cy="6311658"/>
          </a:xfrm>
          <a:prstGeom prst="rect">
            <a:avLst/>
          </a:prstGeom>
          <a:no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
          <p:cNvSpPr txBox="1">
            <a:spLocks noGrp="1"/>
          </p:cNvSpPr>
          <p:nvPr>
            <p:ph type="title"/>
          </p:nvPr>
        </p:nvSpPr>
        <p:spPr>
          <a:xfrm>
            <a:off x="1672087" y="37950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HARDWARE REQUIREMENTS</a:t>
            </a:r>
            <a:endParaRPr dirty="0"/>
          </a:p>
        </p:txBody>
      </p:sp>
      <p:sp>
        <p:nvSpPr>
          <p:cNvPr id="181" name="Google Shape;181;p14"/>
          <p:cNvSpPr txBox="1"/>
          <p:nvPr/>
        </p:nvSpPr>
        <p:spPr>
          <a:xfrm>
            <a:off x="1288211" y="2621086"/>
            <a:ext cx="6035615" cy="1615827"/>
          </a:xfrm>
          <a:prstGeom prst="rect">
            <a:avLst/>
          </a:prstGeom>
          <a:noFill/>
          <a:ln>
            <a:noFill/>
          </a:ln>
        </p:spPr>
        <p:txBody>
          <a:bodyPr spcFirstLastPara="1" wrap="square" lIns="91425" tIns="45700" rIns="91425" bIns="45700" anchor="t" anchorCtr="0">
            <a:spAutoFit/>
          </a:bodyPr>
          <a:lstStyle/>
          <a:p>
            <a:pPr marL="0" marR="0" lvl="0" indent="-171450" algn="l" rtl="0">
              <a:spcBef>
                <a:spcPts val="0"/>
              </a:spcBef>
              <a:spcAft>
                <a:spcPts val="0"/>
              </a:spcAft>
              <a:buClr>
                <a:schemeClr val="dk1"/>
              </a:buClr>
              <a:buSzPts val="2700"/>
              <a:buFont typeface="Calibri"/>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   Hard Disk : 80GB and Above</a:t>
            </a:r>
            <a:endParaRPr sz="2400" dirty="0">
              <a:latin typeface="Times New Roman" panose="02020603050405020304" pitchFamily="18" charset="0"/>
              <a:cs typeface="Times New Roman" panose="02020603050405020304" pitchFamily="18" charset="0"/>
            </a:endParaRPr>
          </a:p>
          <a:p>
            <a:pPr marL="0" marR="0" lvl="0" indent="-171450" algn="l" rtl="0">
              <a:spcBef>
                <a:spcPts val="0"/>
              </a:spcBef>
              <a:spcAft>
                <a:spcPts val="0"/>
              </a:spcAft>
              <a:buClr>
                <a:schemeClr val="dk1"/>
              </a:buClr>
              <a:buSzPts val="2700"/>
              <a:buFont typeface="Calibri"/>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   RAM : 4GB and Above</a:t>
            </a:r>
            <a:endParaRPr sz="2400" dirty="0">
              <a:latin typeface="Times New Roman" panose="02020603050405020304" pitchFamily="18" charset="0"/>
              <a:cs typeface="Times New Roman" panose="02020603050405020304" pitchFamily="18" charset="0"/>
            </a:endParaRPr>
          </a:p>
          <a:p>
            <a:pPr marL="0" marR="0" lvl="0" indent="-171450" algn="l" rtl="0">
              <a:spcBef>
                <a:spcPts val="0"/>
              </a:spcBef>
              <a:spcAft>
                <a:spcPts val="0"/>
              </a:spcAft>
              <a:buClr>
                <a:schemeClr val="dk1"/>
              </a:buClr>
              <a:buSzPts val="2700"/>
              <a:buFont typeface="Calibri"/>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   Processor : P IV and Above</a:t>
            </a:r>
            <a:endParaRPr sz="2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82" name="Google Shape;182;p14"/>
          <p:cNvSpPr/>
          <p:nvPr/>
        </p:nvSpPr>
        <p:spPr>
          <a:xfrm>
            <a:off x="245805" y="274098"/>
            <a:ext cx="11674415" cy="6268527"/>
          </a:xfrm>
          <a:prstGeom prst="rect">
            <a:avLst/>
          </a:prstGeom>
          <a:no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txBox="1">
            <a:spLocks noGrp="1"/>
          </p:cNvSpPr>
          <p:nvPr>
            <p:ph type="title"/>
          </p:nvPr>
        </p:nvSpPr>
        <p:spPr>
          <a:xfrm>
            <a:off x="2060275" y="26448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SOFTWARE REQUIREMENTS</a:t>
            </a:r>
            <a:endParaRPr dirty="0"/>
          </a:p>
        </p:txBody>
      </p:sp>
      <p:sp>
        <p:nvSpPr>
          <p:cNvPr id="188" name="Google Shape;188;p15"/>
          <p:cNvSpPr txBox="1"/>
          <p:nvPr/>
        </p:nvSpPr>
        <p:spPr>
          <a:xfrm>
            <a:off x="1733909" y="2007080"/>
            <a:ext cx="4669765" cy="1938952"/>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464646"/>
              </a:buClr>
              <a:buSzPts val="2700"/>
              <a:buFont typeface="Arial"/>
              <a:buChar char="•"/>
            </a:pPr>
            <a:r>
              <a:rPr lang="en-US" sz="2400" dirty="0">
                <a:solidFill>
                  <a:srgbClr val="464646"/>
                </a:solidFill>
                <a:latin typeface="Times New Roman" panose="02020603050405020304" pitchFamily="18" charset="0"/>
                <a:ea typeface="Calibri"/>
                <a:cs typeface="Times New Roman" panose="02020603050405020304" pitchFamily="18" charset="0"/>
                <a:sym typeface="Calibri"/>
              </a:rPr>
              <a:t>Windows 7 and above(64 bit)JDK</a:t>
            </a:r>
            <a:endParaRPr sz="2400" dirty="0">
              <a:solidFill>
                <a:srgbClr val="000000"/>
              </a:solidFill>
              <a:latin typeface="Times New Roman" panose="02020603050405020304" pitchFamily="18" charset="0"/>
              <a:ea typeface="Calibri"/>
              <a:cs typeface="Times New Roman" panose="02020603050405020304" pitchFamily="18" charset="0"/>
              <a:sym typeface="Calibri"/>
            </a:endParaRPr>
          </a:p>
          <a:p>
            <a:pPr marL="457200" marR="0" lvl="0" indent="-457200" algn="l" rtl="0">
              <a:spcBef>
                <a:spcPts val="0"/>
              </a:spcBef>
              <a:spcAft>
                <a:spcPts val="0"/>
              </a:spcAft>
              <a:buClr>
                <a:srgbClr val="464646"/>
              </a:buClr>
              <a:buSzPts val="2700"/>
              <a:buFont typeface="Arial"/>
              <a:buChar char="•"/>
            </a:pPr>
            <a:r>
              <a:rPr lang="en-US" sz="2400" dirty="0">
                <a:solidFill>
                  <a:srgbClr val="464646"/>
                </a:solidFill>
                <a:latin typeface="Times New Roman" panose="02020603050405020304" pitchFamily="18" charset="0"/>
                <a:ea typeface="Calibri"/>
                <a:cs typeface="Times New Roman" panose="02020603050405020304" pitchFamily="18" charset="0"/>
                <a:sym typeface="Calibri"/>
              </a:rPr>
              <a:t> Python(v3.8)</a:t>
            </a:r>
            <a:endParaRPr sz="2400" dirty="0">
              <a:solidFill>
                <a:srgbClr val="000000"/>
              </a:solidFill>
              <a:latin typeface="Times New Roman" panose="02020603050405020304" pitchFamily="18" charset="0"/>
              <a:ea typeface="Calibri"/>
              <a:cs typeface="Times New Roman" panose="02020603050405020304" pitchFamily="18" charset="0"/>
              <a:sym typeface="Calibri"/>
            </a:endParaRPr>
          </a:p>
          <a:p>
            <a:pPr marL="457200" marR="0" lvl="0" indent="-457200" algn="l" rtl="0">
              <a:spcBef>
                <a:spcPts val="0"/>
              </a:spcBef>
              <a:spcAft>
                <a:spcPts val="0"/>
              </a:spcAft>
              <a:buClr>
                <a:srgbClr val="464646"/>
              </a:buClr>
              <a:buSzPts val="2700"/>
              <a:buFont typeface="Arial"/>
              <a:buChar char="•"/>
            </a:pPr>
            <a:r>
              <a:rPr lang="en-US" sz="2400" dirty="0">
                <a:solidFill>
                  <a:srgbClr val="464646"/>
                </a:solidFill>
                <a:latin typeface="Times New Roman" panose="02020603050405020304" pitchFamily="18" charset="0"/>
                <a:ea typeface="Calibri"/>
                <a:cs typeface="Times New Roman" panose="02020603050405020304" pitchFamily="18" charset="0"/>
                <a:sym typeface="Calibri"/>
              </a:rPr>
              <a:t> Tomcat(v3.6.3)</a:t>
            </a:r>
            <a:endParaRPr sz="2400" dirty="0">
              <a:solidFill>
                <a:srgbClr val="000000"/>
              </a:solidFill>
              <a:latin typeface="Times New Roman" panose="02020603050405020304" pitchFamily="18" charset="0"/>
              <a:ea typeface="Calibri"/>
              <a:cs typeface="Times New Roman" panose="02020603050405020304" pitchFamily="18" charset="0"/>
              <a:sym typeface="Calibri"/>
            </a:endParaRPr>
          </a:p>
          <a:p>
            <a:pPr marL="457200" marR="0" lvl="0" indent="-457200" algn="l" rtl="0">
              <a:spcBef>
                <a:spcPts val="0"/>
              </a:spcBef>
              <a:spcAft>
                <a:spcPts val="0"/>
              </a:spcAft>
              <a:buClr>
                <a:srgbClr val="464646"/>
              </a:buClr>
              <a:buSzPts val="2700"/>
              <a:buFont typeface="Arial"/>
              <a:buChar char="•"/>
            </a:pPr>
            <a:r>
              <a:rPr lang="en-US" sz="2400" dirty="0">
                <a:solidFill>
                  <a:srgbClr val="464646"/>
                </a:solidFill>
                <a:latin typeface="Times New Roman" panose="02020603050405020304" pitchFamily="18" charset="0"/>
                <a:ea typeface="Calibri"/>
                <a:cs typeface="Times New Roman" panose="02020603050405020304" pitchFamily="18" charset="0"/>
                <a:sym typeface="Calibri"/>
              </a:rPr>
              <a:t> MySQL</a:t>
            </a:r>
            <a:r>
              <a:rPr lang="en-US" sz="2400" b="1" dirty="0">
                <a:solidFill>
                  <a:srgbClr val="464646"/>
                </a:solidFill>
                <a:latin typeface="Times New Roman" panose="02020603050405020304" pitchFamily="18" charset="0"/>
                <a:ea typeface="Calibri"/>
                <a:cs typeface="Times New Roman" panose="02020603050405020304" pitchFamily="18" charset="0"/>
                <a:sym typeface="Calibri"/>
              </a:rPr>
              <a:t> (v</a:t>
            </a:r>
            <a:r>
              <a:rPr lang="en-US" sz="2400" dirty="0">
                <a:solidFill>
                  <a:srgbClr val="464646"/>
                </a:solidFill>
                <a:latin typeface="Times New Roman" panose="02020603050405020304" pitchFamily="18" charset="0"/>
                <a:ea typeface="Calibri"/>
                <a:cs typeface="Times New Roman" panose="02020603050405020304" pitchFamily="18" charset="0"/>
                <a:sym typeface="Calibri"/>
              </a:rPr>
              <a:t>9.0.26)</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89" name="Google Shape;189;p15"/>
          <p:cNvSpPr/>
          <p:nvPr/>
        </p:nvSpPr>
        <p:spPr>
          <a:xfrm>
            <a:off x="258792" y="264483"/>
            <a:ext cx="11674415" cy="6311660"/>
          </a:xfrm>
          <a:prstGeom prst="rect">
            <a:avLst/>
          </a:prstGeom>
          <a:no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8" name="Google Shape;168;p12"/>
          <p:cNvSpPr/>
          <p:nvPr/>
        </p:nvSpPr>
        <p:spPr>
          <a:xfrm>
            <a:off x="270387" y="245805"/>
            <a:ext cx="11645660" cy="6297283"/>
          </a:xfrm>
          <a:prstGeom prst="rect">
            <a:avLst/>
          </a:prstGeom>
          <a:no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Title 2">
            <a:extLst>
              <a:ext uri="{FF2B5EF4-FFF2-40B4-BE49-F238E27FC236}">
                <a16:creationId xmlns:a16="http://schemas.microsoft.com/office/drawing/2014/main" id="{FAA3C328-7904-2976-C985-8783E08C23BF}"/>
              </a:ext>
            </a:extLst>
          </p:cNvPr>
          <p:cNvSpPr>
            <a:spLocks noGrp="1"/>
          </p:cNvSpPr>
          <p:nvPr>
            <p:ph type="title"/>
          </p:nvPr>
        </p:nvSpPr>
        <p:spPr>
          <a:xfrm>
            <a:off x="838200" y="365126"/>
            <a:ext cx="10468429" cy="1231446"/>
          </a:xfrm>
        </p:spPr>
        <p:txBody>
          <a:bodyPr/>
          <a:lstStyle/>
          <a:p>
            <a:pPr algn="ctr"/>
            <a:r>
              <a:rPr lang="en-IN"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8251537C-DC57-038F-7234-BB301C03E60E}"/>
              </a:ext>
            </a:extLst>
          </p:cNvPr>
          <p:cNvPicPr>
            <a:picLocks noChangeAspect="1"/>
          </p:cNvPicPr>
          <p:nvPr/>
        </p:nvPicPr>
        <p:blipFill>
          <a:blip r:embed="rId3"/>
          <a:stretch>
            <a:fillRect/>
          </a:stretch>
        </p:blipFill>
        <p:spPr>
          <a:xfrm>
            <a:off x="1030514" y="1596572"/>
            <a:ext cx="10620015" cy="430157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8" name="Google Shape;168;p12"/>
          <p:cNvSpPr/>
          <p:nvPr/>
        </p:nvSpPr>
        <p:spPr>
          <a:xfrm>
            <a:off x="273170" y="171020"/>
            <a:ext cx="11645660" cy="6297283"/>
          </a:xfrm>
          <a:prstGeom prst="rect">
            <a:avLst/>
          </a:prstGeom>
          <a:no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F0627407-A421-A484-D5DC-F1ABE1FF6A99}"/>
              </a:ext>
            </a:extLst>
          </p:cNvPr>
          <p:cNvPicPr>
            <a:picLocks noChangeAspect="1"/>
          </p:cNvPicPr>
          <p:nvPr/>
        </p:nvPicPr>
        <p:blipFill>
          <a:blip r:embed="rId3"/>
          <a:stretch>
            <a:fillRect/>
          </a:stretch>
        </p:blipFill>
        <p:spPr>
          <a:xfrm>
            <a:off x="671867" y="389697"/>
            <a:ext cx="4526742" cy="2908332"/>
          </a:xfrm>
          <a:prstGeom prst="rect">
            <a:avLst/>
          </a:prstGeom>
        </p:spPr>
      </p:pic>
      <p:pic>
        <p:nvPicPr>
          <p:cNvPr id="6" name="Picture 5">
            <a:extLst>
              <a:ext uri="{FF2B5EF4-FFF2-40B4-BE49-F238E27FC236}">
                <a16:creationId xmlns:a16="http://schemas.microsoft.com/office/drawing/2014/main" id="{2264DFAE-9E21-B4C4-861F-488DB8ECD058}"/>
              </a:ext>
            </a:extLst>
          </p:cNvPr>
          <p:cNvPicPr>
            <a:picLocks noChangeAspect="1"/>
          </p:cNvPicPr>
          <p:nvPr/>
        </p:nvPicPr>
        <p:blipFill>
          <a:blip r:embed="rId4"/>
          <a:stretch>
            <a:fillRect/>
          </a:stretch>
        </p:blipFill>
        <p:spPr>
          <a:xfrm>
            <a:off x="6096000" y="577543"/>
            <a:ext cx="4760686" cy="2868399"/>
          </a:xfrm>
          <a:prstGeom prst="rect">
            <a:avLst/>
          </a:prstGeom>
        </p:spPr>
      </p:pic>
      <p:pic>
        <p:nvPicPr>
          <p:cNvPr id="8" name="Picture 7">
            <a:extLst>
              <a:ext uri="{FF2B5EF4-FFF2-40B4-BE49-F238E27FC236}">
                <a16:creationId xmlns:a16="http://schemas.microsoft.com/office/drawing/2014/main" id="{2AD6C7CE-F9D6-3E73-21A9-3521591E4D4E}"/>
              </a:ext>
            </a:extLst>
          </p:cNvPr>
          <p:cNvPicPr>
            <a:picLocks noChangeAspect="1"/>
          </p:cNvPicPr>
          <p:nvPr/>
        </p:nvPicPr>
        <p:blipFill>
          <a:blip r:embed="rId5"/>
          <a:stretch>
            <a:fillRect/>
          </a:stretch>
        </p:blipFill>
        <p:spPr>
          <a:xfrm>
            <a:off x="671867" y="3703863"/>
            <a:ext cx="4495220" cy="2764440"/>
          </a:xfrm>
          <a:prstGeom prst="rect">
            <a:avLst/>
          </a:prstGeom>
        </p:spPr>
      </p:pic>
      <p:pic>
        <p:nvPicPr>
          <p:cNvPr id="10" name="Picture 9">
            <a:extLst>
              <a:ext uri="{FF2B5EF4-FFF2-40B4-BE49-F238E27FC236}">
                <a16:creationId xmlns:a16="http://schemas.microsoft.com/office/drawing/2014/main" id="{3A5E5045-C611-9668-D84C-EC1961E0A869}"/>
              </a:ext>
            </a:extLst>
          </p:cNvPr>
          <p:cNvPicPr>
            <a:picLocks noChangeAspect="1"/>
          </p:cNvPicPr>
          <p:nvPr/>
        </p:nvPicPr>
        <p:blipFill>
          <a:blip r:embed="rId6"/>
          <a:stretch>
            <a:fillRect/>
          </a:stretch>
        </p:blipFill>
        <p:spPr>
          <a:xfrm>
            <a:off x="6161224" y="3605115"/>
            <a:ext cx="4760686" cy="2863188"/>
          </a:xfrm>
          <a:prstGeom prst="rect">
            <a:avLst/>
          </a:prstGeom>
        </p:spPr>
      </p:pic>
    </p:spTree>
    <p:extLst>
      <p:ext uri="{BB962C8B-B14F-4D97-AF65-F5344CB8AC3E}">
        <p14:creationId xmlns:p14="http://schemas.microsoft.com/office/powerpoint/2010/main" val="1170136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8" name="Google Shape;168;p12"/>
          <p:cNvSpPr/>
          <p:nvPr/>
        </p:nvSpPr>
        <p:spPr>
          <a:xfrm>
            <a:off x="273170" y="280358"/>
            <a:ext cx="11645660" cy="6297283"/>
          </a:xfrm>
          <a:prstGeom prst="rect">
            <a:avLst/>
          </a:prstGeom>
          <a:no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9A7215FD-904B-488B-7DEB-E235D02830B2}"/>
              </a:ext>
            </a:extLst>
          </p:cNvPr>
          <p:cNvPicPr>
            <a:picLocks noChangeAspect="1"/>
          </p:cNvPicPr>
          <p:nvPr/>
        </p:nvPicPr>
        <p:blipFill>
          <a:blip r:embed="rId3"/>
          <a:stretch>
            <a:fillRect/>
          </a:stretch>
        </p:blipFill>
        <p:spPr>
          <a:xfrm>
            <a:off x="547590" y="491027"/>
            <a:ext cx="5051341" cy="3114088"/>
          </a:xfrm>
          <a:prstGeom prst="rect">
            <a:avLst/>
          </a:prstGeom>
        </p:spPr>
      </p:pic>
      <p:pic>
        <p:nvPicPr>
          <p:cNvPr id="7" name="Picture 6">
            <a:extLst>
              <a:ext uri="{FF2B5EF4-FFF2-40B4-BE49-F238E27FC236}">
                <a16:creationId xmlns:a16="http://schemas.microsoft.com/office/drawing/2014/main" id="{A6C99C94-67E1-DF91-C070-3C3BE1753FE0}"/>
              </a:ext>
            </a:extLst>
          </p:cNvPr>
          <p:cNvPicPr>
            <a:picLocks noChangeAspect="1"/>
          </p:cNvPicPr>
          <p:nvPr/>
        </p:nvPicPr>
        <p:blipFill>
          <a:blip r:embed="rId4"/>
          <a:stretch>
            <a:fillRect/>
          </a:stretch>
        </p:blipFill>
        <p:spPr>
          <a:xfrm>
            <a:off x="6096000" y="509320"/>
            <a:ext cx="5066768" cy="2919680"/>
          </a:xfrm>
          <a:prstGeom prst="rect">
            <a:avLst/>
          </a:prstGeom>
        </p:spPr>
      </p:pic>
      <p:pic>
        <p:nvPicPr>
          <p:cNvPr id="11" name="Picture 10">
            <a:extLst>
              <a:ext uri="{FF2B5EF4-FFF2-40B4-BE49-F238E27FC236}">
                <a16:creationId xmlns:a16="http://schemas.microsoft.com/office/drawing/2014/main" id="{89AD4D76-6376-2F36-ED75-2199E3A616C5}"/>
              </a:ext>
            </a:extLst>
          </p:cNvPr>
          <p:cNvPicPr>
            <a:picLocks noChangeAspect="1"/>
          </p:cNvPicPr>
          <p:nvPr/>
        </p:nvPicPr>
        <p:blipFill>
          <a:blip r:embed="rId5"/>
          <a:stretch>
            <a:fillRect/>
          </a:stretch>
        </p:blipFill>
        <p:spPr>
          <a:xfrm>
            <a:off x="3363546" y="3523833"/>
            <a:ext cx="4760686" cy="2924421"/>
          </a:xfrm>
          <a:prstGeom prst="rect">
            <a:avLst/>
          </a:prstGeom>
        </p:spPr>
      </p:pic>
    </p:spTree>
    <p:extLst>
      <p:ext uri="{BB962C8B-B14F-4D97-AF65-F5344CB8AC3E}">
        <p14:creationId xmlns:p14="http://schemas.microsoft.com/office/powerpoint/2010/main" val="1017190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6"/>
          <p:cNvSpPr txBox="1">
            <a:spLocks noGrp="1"/>
          </p:cNvSpPr>
          <p:nvPr>
            <p:ph type="title"/>
          </p:nvPr>
        </p:nvSpPr>
        <p:spPr>
          <a:xfrm>
            <a:off x="3640826" y="29473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CONCLUSION</a:t>
            </a:r>
            <a:endParaRPr dirty="0"/>
          </a:p>
        </p:txBody>
      </p:sp>
      <p:sp>
        <p:nvSpPr>
          <p:cNvPr id="195" name="Google Shape;195;p16"/>
          <p:cNvSpPr txBox="1"/>
          <p:nvPr/>
        </p:nvSpPr>
        <p:spPr>
          <a:xfrm>
            <a:off x="3742426" y="1875599"/>
            <a:ext cx="11827087" cy="2308284"/>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Smart lending operations</a:t>
            </a:r>
          </a:p>
          <a:p>
            <a:pPr marL="342900" marR="0" lvl="0" indent="-342900" algn="just" rtl="0">
              <a:spcBef>
                <a:spcPts val="0"/>
              </a:spcBef>
              <a:spcAft>
                <a:spcPts val="0"/>
              </a:spcAf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Integration of blockchain</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Feedback system evolution</a:t>
            </a:r>
          </a:p>
          <a:p>
            <a:pPr marL="342900" indent="-342900" algn="jus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Outperforms existing schemes</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Latency overheads</a:t>
            </a:r>
          </a:p>
          <a:p>
            <a:pPr marL="342900" indent="-342900" algn="jus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Improved decision analytics</a:t>
            </a:r>
          </a:p>
        </p:txBody>
      </p:sp>
      <p:sp>
        <p:nvSpPr>
          <p:cNvPr id="196" name="Google Shape;196;p16"/>
          <p:cNvSpPr/>
          <p:nvPr/>
        </p:nvSpPr>
        <p:spPr>
          <a:xfrm>
            <a:off x="258792" y="294736"/>
            <a:ext cx="11674415" cy="6268528"/>
          </a:xfrm>
          <a:prstGeom prst="rect">
            <a:avLst/>
          </a:prstGeom>
          <a:no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txBox="1">
            <a:spLocks noGrp="1"/>
          </p:cNvSpPr>
          <p:nvPr>
            <p:ph type="title"/>
          </p:nvPr>
        </p:nvSpPr>
        <p:spPr>
          <a:xfrm>
            <a:off x="3958087" y="37950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FUTURE WORK</a:t>
            </a:r>
            <a:endParaRPr/>
          </a:p>
        </p:txBody>
      </p:sp>
      <p:sp>
        <p:nvSpPr>
          <p:cNvPr id="202" name="Google Shape;202;p17"/>
          <p:cNvSpPr txBox="1"/>
          <p:nvPr/>
        </p:nvSpPr>
        <p:spPr>
          <a:xfrm>
            <a:off x="1187571" y="2021457"/>
            <a:ext cx="10205047" cy="1938952"/>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2700"/>
            </a:pPr>
            <a:r>
              <a:rPr lang="en-US" sz="2400" dirty="0">
                <a:solidFill>
                  <a:schemeClr val="dk1"/>
                </a:solidFill>
                <a:latin typeface="Times New Roman"/>
                <a:ea typeface="Times New Roman"/>
                <a:cs typeface="Times New Roman"/>
                <a:sym typeface="Times New Roman"/>
              </a:rPr>
              <a:t>	In the future, the authors will improve the regularization parameters with early stopping in training samples that improves the learning rate and optimized the loss functions. This will improves the overall response time of Credit score generation and induce responsive feedbacks through faster repayments at the same desired security and accuracy level.</a:t>
            </a:r>
            <a:endParaRPr sz="2400" dirty="0">
              <a:solidFill>
                <a:schemeClr val="dk1"/>
              </a:solidFill>
              <a:latin typeface="Calibri"/>
              <a:ea typeface="Calibri"/>
              <a:cs typeface="Calibri"/>
              <a:sym typeface="Calibri"/>
            </a:endParaRPr>
          </a:p>
        </p:txBody>
      </p:sp>
      <p:sp>
        <p:nvSpPr>
          <p:cNvPr id="203" name="Google Shape;203;p17"/>
          <p:cNvSpPr/>
          <p:nvPr/>
        </p:nvSpPr>
        <p:spPr>
          <a:xfrm>
            <a:off x="245806" y="221225"/>
            <a:ext cx="11645660" cy="6311660"/>
          </a:xfrm>
          <a:prstGeom prst="rect">
            <a:avLst/>
          </a:prstGeom>
          <a:no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DB13-E403-BDB8-C255-BA480769F0F0}"/>
              </a:ext>
            </a:extLst>
          </p:cNvPr>
          <p:cNvSpPr>
            <a:spLocks noGrp="1"/>
          </p:cNvSpPr>
          <p:nvPr>
            <p:ph type="title"/>
          </p:nvPr>
        </p:nvSpPr>
        <p:spPr>
          <a:xfrm>
            <a:off x="838200" y="365126"/>
            <a:ext cx="10515600" cy="1305320"/>
          </a:xfrm>
        </p:spPr>
        <p:txBody>
          <a:bodyPr/>
          <a:lstStyle/>
          <a:p>
            <a:pPr algn="ctr"/>
            <a:r>
              <a:rPr lang="en-US" sz="4400" b="1" dirty="0">
                <a:effectLst/>
                <a:latin typeface="Times New Roman" panose="02020603050405020304" pitchFamily="18" charset="0"/>
                <a:ea typeface="Times New Roman" panose="02020603050405020304" pitchFamily="18" charset="0"/>
              </a:rPr>
              <a:t> REFERENCES   </a:t>
            </a:r>
            <a:br>
              <a:rPr lang="en-US" sz="4400" b="1" dirty="0">
                <a:effectLst/>
                <a:latin typeface="Times New Roman" panose="02020603050405020304" pitchFamily="18" charset="0"/>
                <a:ea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4591EBDC-2088-6D93-81E8-89995AA7E74E}"/>
              </a:ext>
            </a:extLst>
          </p:cNvPr>
          <p:cNvSpPr>
            <a:spLocks noGrp="1"/>
          </p:cNvSpPr>
          <p:nvPr>
            <p:ph type="body" idx="1"/>
          </p:nvPr>
        </p:nvSpPr>
        <p:spPr>
          <a:xfrm>
            <a:off x="838200" y="1825625"/>
            <a:ext cx="10515600" cy="4284889"/>
          </a:xfrm>
        </p:spPr>
        <p:txBody>
          <a:bodyPr>
            <a:noAutofit/>
          </a:bodyPr>
          <a:lstStyle/>
          <a:p>
            <a:pPr marL="342900" marR="3039745">
              <a:lnSpc>
                <a:spcPct val="150000"/>
              </a:lnSpc>
              <a:spcBef>
                <a:spcPts val="375"/>
              </a:spcBef>
              <a:buFont typeface="+mj-lt"/>
              <a:buAutoNum type="arabicPeriod"/>
            </a:pP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1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5" dirty="0" err="1">
                <a:effectLst/>
                <a:latin typeface="Times New Roman" panose="02020603050405020304" pitchFamily="18" charset="0"/>
                <a:ea typeface="Times New Roman" panose="02020603050405020304" pitchFamily="18" charset="0"/>
                <a:cs typeface="Times New Roman" panose="02020603050405020304" pitchFamily="18" charset="0"/>
              </a:rPr>
              <a:t>Kabra</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Bhattacharya,</a:t>
            </a:r>
            <a:r>
              <a:rPr lang="en-US" sz="1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1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5" dirty="0" err="1">
                <a:effectLst/>
                <a:latin typeface="Times New Roman" panose="02020603050405020304" pitchFamily="18" charset="0"/>
                <a:ea typeface="Times New Roman" panose="02020603050405020304" pitchFamily="18" charset="0"/>
                <a:cs typeface="Times New Roman" panose="02020603050405020304" pitchFamily="18" charset="0"/>
              </a:rPr>
              <a:t>Tanwar</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4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1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Tyagi,</a:t>
            </a:r>
            <a:r>
              <a:rPr lang="en-US" sz="1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spc="-10" dirty="0" err="1">
                <a:effectLst/>
                <a:latin typeface="Times New Roman" panose="02020603050405020304" pitchFamily="18" charset="0"/>
                <a:ea typeface="Times New Roman" panose="02020603050405020304" pitchFamily="18" charset="0"/>
                <a:cs typeface="Times New Roman" panose="02020603050405020304" pitchFamily="18" charset="0"/>
              </a:rPr>
              <a:t>MudrachainBlockchain</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based framework for automated cheque clearance in </a:t>
            </a:r>
            <a:r>
              <a:rPr lang="en-US" sz="1400" spc="-10" dirty="0" err="1">
                <a:effectLst/>
                <a:latin typeface="Times New Roman" panose="02020603050405020304" pitchFamily="18" charset="0"/>
                <a:ea typeface="Times New Roman" panose="02020603050405020304" pitchFamily="18" charset="0"/>
                <a:cs typeface="Times New Roman" panose="02020603050405020304" pitchFamily="18" charset="0"/>
              </a:rPr>
              <a:t>financialinstitutions</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 Future</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Generation</a:t>
            </a:r>
            <a:r>
              <a:rPr lang="en-US" sz="1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Computer</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Systems,</a:t>
            </a:r>
            <a:r>
              <a:rPr lang="en-US" sz="1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vol.</a:t>
            </a:r>
            <a:r>
              <a:rPr lang="en-US" sz="1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102,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pp. 574–587, 2020.</a:t>
            </a:r>
          </a:p>
          <a:p>
            <a:pPr marL="342900" marR="769620" lvl="0" algn="just">
              <a:lnSpc>
                <a:spcPct val="150000"/>
              </a:lnSpc>
              <a:spcBef>
                <a:spcPts val="815"/>
              </a:spcBef>
              <a:spcAft>
                <a:spcPts val="0"/>
              </a:spcAft>
              <a:buSzPts val="1400"/>
              <a:buFont typeface="+mj-lt"/>
              <a:buAutoNum type="arabicPeriod"/>
              <a:tabLst>
                <a:tab pos="417195" algn="l"/>
              </a:tabLst>
            </a:pP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“Equifax data breach settlement.”</a:t>
            </a:r>
            <a:r>
              <a:rPr lang="en-US" sz="1400" spc="-1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u="sng" spc="-1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https://www.ftc.gov/enforcement/</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cases-</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proceedings/refunds/</a:t>
            </a:r>
            <a:r>
              <a:rPr lang="en-US" sz="1400" spc="-10" dirty="0" err="1">
                <a:effectLst/>
                <a:latin typeface="Times New Roman" panose="02020603050405020304" pitchFamily="18" charset="0"/>
                <a:ea typeface="Times New Roman" panose="02020603050405020304" pitchFamily="18" charset="0"/>
                <a:cs typeface="Times New Roman" panose="02020603050405020304" pitchFamily="18" charset="0"/>
              </a:rPr>
              <a:t>equifax</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-data-breach-settlement. Accessed:2019-12-27.</a:t>
            </a:r>
          </a:p>
          <a:p>
            <a:pPr marL="342900" marR="772795" lvl="0" algn="just">
              <a:lnSpc>
                <a:spcPct val="150000"/>
              </a:lnSpc>
              <a:spcAft>
                <a:spcPts val="0"/>
              </a:spcAft>
              <a:buSzPts val="1400"/>
              <a:buFont typeface="+mj-lt"/>
              <a:buAutoNum type="arabicPeriod"/>
              <a:tabLst>
                <a:tab pos="417195" algn="l"/>
              </a:tabLst>
            </a:pP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“Experian lapse allowed id theft service access to 200 million consumer</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records.”</a:t>
            </a:r>
            <a:r>
              <a:rPr lang="en-US" sz="1400" spc="5"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u="sng" spc="-1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https://krebsonsecurity.com/2014/03/experian-lapseallowed-</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id-theft-</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service-to-access-200-million-consumer-records/.</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Accessed:2019-12-27.</a:t>
            </a:r>
          </a:p>
          <a:p>
            <a:pPr marL="342900" marR="770890" lvl="0" algn="just">
              <a:lnSpc>
                <a:spcPct val="150000"/>
              </a:lnSpc>
              <a:spcAft>
                <a:spcPts val="0"/>
              </a:spcAft>
              <a:buSzPts val="1400"/>
              <a:buFont typeface="+mj-lt"/>
              <a:buAutoNum type="arabicPeriod"/>
              <a:tabLst>
                <a:tab pos="462915" algn="l"/>
              </a:tabLst>
            </a:pP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Bhattacharya,</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err="1">
                <a:effectLst/>
                <a:latin typeface="Times New Roman" panose="02020603050405020304" pitchFamily="18" charset="0"/>
                <a:ea typeface="Times New Roman" panose="02020603050405020304" pitchFamily="18" charset="0"/>
                <a:cs typeface="Times New Roman" panose="02020603050405020304" pitchFamily="18" charset="0"/>
              </a:rPr>
              <a:t>Tanwar</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err="1">
                <a:effectLst/>
                <a:latin typeface="Times New Roman" panose="02020603050405020304" pitchFamily="18" charset="0"/>
                <a:ea typeface="Times New Roman" panose="02020603050405020304" pitchFamily="18" charset="0"/>
                <a:cs typeface="Times New Roman" panose="02020603050405020304" pitchFamily="18" charset="0"/>
              </a:rPr>
              <a:t>Bodke</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Tyagi,</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Kumar,</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spc="-10" dirty="0" err="1">
                <a:effectLst/>
                <a:latin typeface="Times New Roman" panose="02020603050405020304" pitchFamily="18" charset="0"/>
                <a:ea typeface="Times New Roman" panose="02020603050405020304" pitchFamily="18" charset="0"/>
                <a:cs typeface="Times New Roman" panose="02020603050405020304" pitchFamily="18" charset="0"/>
              </a:rPr>
              <a:t>Bindaas</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 Blockchain-based</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deep-learning</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as-a-service</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healthcare</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4.0</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applications, ”IEEE Transactions on Network Science and Engineering, pp. 1–</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1,2019.</a:t>
            </a:r>
          </a:p>
          <a:p>
            <a:pPr marL="342900" marR="772795" lvl="0" algn="just">
              <a:lnSpc>
                <a:spcPct val="150000"/>
              </a:lnSpc>
              <a:spcAft>
                <a:spcPts val="0"/>
              </a:spcAft>
              <a:buSzPts val="1400"/>
              <a:buFont typeface="+mj-lt"/>
              <a:buAutoNum type="arabicPeriod"/>
              <a:tabLst>
                <a:tab pos="459740" algn="l"/>
              </a:tabLst>
            </a:pP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Wang,</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Guo,</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Cheng,</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“Loc</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new</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financial</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loan</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management system</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based</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smart</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contracts,”</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Future</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Generation</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Computer Systems,</a:t>
            </a:r>
            <a:r>
              <a:rPr lang="en-US" sz="1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vol.</a:t>
            </a:r>
            <a:r>
              <a:rPr lang="en-US" sz="1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100,</a:t>
            </a:r>
            <a:r>
              <a:rPr lang="en-US" sz="1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pp.</a:t>
            </a:r>
            <a:r>
              <a:rPr lang="en-US" sz="1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648</a:t>
            </a:r>
            <a:r>
              <a:rPr lang="en-US" sz="14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655,</a:t>
            </a:r>
            <a:r>
              <a:rPr lang="en-US" sz="1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2019.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505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p:nvPr/>
        </p:nvSpPr>
        <p:spPr>
          <a:xfrm>
            <a:off x="241169" y="241633"/>
            <a:ext cx="11631282" cy="6297282"/>
          </a:xfrm>
          <a:prstGeom prst="rect">
            <a:avLst/>
          </a:prstGeom>
          <a:no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2"/>
          <p:cNvSpPr txBox="1"/>
          <p:nvPr/>
        </p:nvSpPr>
        <p:spPr>
          <a:xfrm>
            <a:off x="3991804" y="488366"/>
            <a:ext cx="6808838"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dirty="0">
                <a:solidFill>
                  <a:schemeClr val="dk1"/>
                </a:solidFill>
                <a:latin typeface="Times New Roman"/>
                <a:ea typeface="Times New Roman"/>
                <a:cs typeface="Times New Roman"/>
                <a:sym typeface="Times New Roman"/>
              </a:rPr>
              <a:t>ABSRTACT</a:t>
            </a:r>
            <a:endParaRPr sz="4800" b="1" dirty="0">
              <a:solidFill>
                <a:schemeClr val="dk1"/>
              </a:solidFill>
              <a:latin typeface="Times New Roman"/>
              <a:ea typeface="Times New Roman"/>
              <a:cs typeface="Times New Roman"/>
              <a:sym typeface="Times New Roman"/>
            </a:endParaRPr>
          </a:p>
        </p:txBody>
      </p:sp>
      <p:sp>
        <p:nvSpPr>
          <p:cNvPr id="98" name="Google Shape;98;p2"/>
          <p:cNvSpPr txBox="1"/>
          <p:nvPr/>
        </p:nvSpPr>
        <p:spPr>
          <a:xfrm>
            <a:off x="1767145" y="1720860"/>
            <a:ext cx="9191142" cy="4154943"/>
          </a:xfrm>
          <a:prstGeom prst="rect">
            <a:avLst/>
          </a:prstGeom>
          <a:noFill/>
          <a:ln>
            <a:noFill/>
          </a:ln>
        </p:spPr>
        <p:txBody>
          <a:bodyPr spcFirstLastPara="1" wrap="square" lIns="91425" tIns="45700" rIns="91425" bIns="45700" anchor="t" anchorCtr="0">
            <a:spAutoFit/>
          </a:bodyPr>
          <a:lstStyle/>
          <a:p>
            <a:pPr algn="just"/>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SmartCredit</a:t>
            </a:r>
            <a:r>
              <a:rPr lang="en-US" sz="2200" dirty="0">
                <a:solidFill>
                  <a:schemeClr val="tx1"/>
                </a:solidFill>
                <a:latin typeface="Times New Roman" panose="02020603050405020304" pitchFamily="18" charset="0"/>
                <a:cs typeface="Times New Roman" panose="02020603050405020304" pitchFamily="18" charset="0"/>
              </a:rPr>
              <a:t>, a deep-learning based credit-recommender scheme for public blockchain to facilitate smart lending operations between prospective borrowers (PB) and prospective lenders (PL) to eliminate the need of third party credit-rating agencies (CRAs) for credit-score (CS) generation. Thus loan grants to PB from PL is secured, authorized, and automated so as to expedite the disbursement process. </a:t>
            </a:r>
            <a:r>
              <a:rPr lang="en-US" sz="2200" dirty="0" err="1">
                <a:solidFill>
                  <a:schemeClr val="tx1"/>
                </a:solidFill>
                <a:latin typeface="Times New Roman" panose="02020603050405020304" pitchFamily="18" charset="0"/>
                <a:cs typeface="Times New Roman" panose="02020603050405020304" pitchFamily="18" charset="0"/>
              </a:rPr>
              <a:t>SmartCredit</a:t>
            </a:r>
            <a:r>
              <a:rPr lang="en-US" sz="2200" dirty="0">
                <a:solidFill>
                  <a:schemeClr val="tx1"/>
                </a:solidFill>
                <a:latin typeface="Times New Roman" panose="02020603050405020304" pitchFamily="18" charset="0"/>
                <a:cs typeface="Times New Roman" panose="02020603050405020304" pitchFamily="18" charset="0"/>
              </a:rPr>
              <a:t> stores PB historical transactions, current assets, and liabilities as time-series sequenced data in a public blockchain. The sequenced data is fetched from blockchain by a long-short term memory (LSTM) model that generates CS for loan recommendations based on proposed lending algorithms for PB and PL. To ensure real-time </a:t>
            </a:r>
            <a:r>
              <a:rPr lang="en-US" sz="2200" dirty="0" err="1">
                <a:solidFill>
                  <a:schemeClr val="tx1"/>
                </a:solidFill>
                <a:latin typeface="Times New Roman" panose="02020603050405020304" pitchFamily="18" charset="0"/>
                <a:cs typeface="Times New Roman" panose="02020603050405020304" pitchFamily="18" charset="0"/>
              </a:rPr>
              <a:t>updation</a:t>
            </a:r>
            <a:r>
              <a:rPr lang="en-US" sz="2200" dirty="0">
                <a:solidFill>
                  <a:schemeClr val="tx1"/>
                </a:solidFill>
                <a:latin typeface="Times New Roman" panose="02020603050405020304" pitchFamily="18" charset="0"/>
                <a:cs typeface="Times New Roman" panose="02020603050405020304" pitchFamily="18" charset="0"/>
              </a:rPr>
              <a:t> of CS, edge-weights are updated based on </a:t>
            </a:r>
            <a:r>
              <a:rPr lang="en-US" sz="2200" dirty="0" err="1">
                <a:solidFill>
                  <a:schemeClr val="tx1"/>
                </a:solidFill>
                <a:latin typeface="Times New Roman" panose="02020603050405020304" pitchFamily="18" charset="0"/>
                <a:cs typeface="Times New Roman" panose="02020603050405020304" pitchFamily="18" charset="0"/>
              </a:rPr>
              <a:t>boolean</a:t>
            </a:r>
            <a:r>
              <a:rPr lang="en-US" sz="2200" dirty="0">
                <a:solidFill>
                  <a:schemeClr val="tx1"/>
                </a:solidFill>
                <a:latin typeface="Times New Roman" panose="02020603050405020304" pitchFamily="18" charset="0"/>
                <a:cs typeface="Times New Roman" panose="02020603050405020304" pitchFamily="18" charset="0"/>
              </a:rPr>
              <a:t> indicators from PB and PL, which indicates the successful repayments and loan-defaults. </a:t>
            </a:r>
            <a:endParaRPr lang="en-US" sz="2200" dirty="0">
              <a:solidFill>
                <a:schemeClr val="tx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p:nvPr/>
        </p:nvSpPr>
        <p:spPr>
          <a:xfrm>
            <a:off x="245806" y="223081"/>
            <a:ext cx="11703169" cy="6383546"/>
          </a:xfrm>
          <a:prstGeom prst="rect">
            <a:avLst/>
          </a:prstGeom>
          <a:no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3"/>
          <p:cNvSpPr txBox="1"/>
          <p:nvPr/>
        </p:nvSpPr>
        <p:spPr>
          <a:xfrm>
            <a:off x="2657890" y="2702320"/>
            <a:ext cx="10795076" cy="2062063"/>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Font typeface="Arial" panose="020B0604020202020204" pitchFamily="34" charset="0"/>
              <a:buChar char="•"/>
            </a:pPr>
            <a:r>
              <a:rPr lang="en-US" sz="3200" b="0" i="0" dirty="0">
                <a:solidFill>
                  <a:schemeClr val="tx1"/>
                </a:solidFill>
                <a:effectLst/>
                <a:latin typeface="Times New Roman" panose="02020603050405020304" pitchFamily="18" charset="0"/>
                <a:cs typeface="Times New Roman" panose="02020603050405020304" pitchFamily="18" charset="0"/>
              </a:rPr>
              <a:t>Sentiment-based rating.</a:t>
            </a:r>
          </a:p>
          <a:p>
            <a:pPr marL="342900" marR="0" lvl="0" indent="-342900" algn="just" rtl="0">
              <a:spcBef>
                <a:spcPts val="0"/>
              </a:spcBef>
              <a:spcAft>
                <a:spcPts val="0"/>
              </a:spcAft>
              <a:buFont typeface="Arial" panose="020B0604020202020204" pitchFamily="34" charset="0"/>
              <a:buChar char="•"/>
            </a:pPr>
            <a:r>
              <a:rPr lang="en-US" sz="3200" b="0" i="0" dirty="0">
                <a:solidFill>
                  <a:schemeClr val="tx1"/>
                </a:solidFill>
                <a:effectLst/>
                <a:latin typeface="Times New Roman" panose="02020603050405020304" pitchFamily="18" charset="0"/>
                <a:cs typeface="Times New Roman" panose="02020603050405020304" pitchFamily="18" charset="0"/>
              </a:rPr>
              <a:t>Reliable sentiment-based scoring.</a:t>
            </a:r>
            <a:endParaRPr lang="en-US" sz="2400" b="0" i="0" dirty="0">
              <a:solidFill>
                <a:schemeClr val="tx1"/>
              </a:solidFill>
              <a:effectLst/>
              <a:latin typeface="Times New Roman" panose="02020603050405020304" pitchFamily="18" charset="0"/>
              <a:cs typeface="Times New Roman" panose="02020603050405020304" pitchFamily="18" charset="0"/>
            </a:endParaRPr>
          </a:p>
          <a:p>
            <a:pPr marL="342900" marR="0" lvl="0" indent="-342900" algn="just" rtl="0">
              <a:spcBef>
                <a:spcPts val="0"/>
              </a:spcBef>
              <a:spcAft>
                <a:spcPts val="0"/>
              </a:spcAft>
              <a:buFont typeface="Arial" panose="020B0604020202020204" pitchFamily="34" charset="0"/>
              <a:buChar char="•"/>
            </a:pPr>
            <a:r>
              <a:rPr lang="en-US" sz="3200" b="0" i="0" dirty="0">
                <a:solidFill>
                  <a:schemeClr val="tx1"/>
                </a:solidFill>
                <a:effectLst/>
                <a:latin typeface="Times New Roman" panose="02020603050405020304" pitchFamily="18" charset="0"/>
                <a:cs typeface="Times New Roman" panose="02020603050405020304" pitchFamily="18" charset="0"/>
              </a:rPr>
              <a:t>Direct lender recommendations.</a:t>
            </a:r>
          </a:p>
          <a:p>
            <a:pPr marL="342900" marR="0" lvl="0" indent="-342900" algn="just" rtl="0">
              <a:spcBef>
                <a:spcPts val="0"/>
              </a:spcBef>
              <a:spcAft>
                <a:spcPts val="0"/>
              </a:spcAft>
              <a:buFont typeface="Arial" panose="020B0604020202020204" pitchFamily="34" charset="0"/>
              <a:buChar char="•"/>
            </a:pPr>
            <a:r>
              <a:rPr lang="en-US" sz="3200" b="0" i="0" dirty="0">
                <a:solidFill>
                  <a:schemeClr val="tx1"/>
                </a:solidFill>
                <a:effectLst/>
                <a:latin typeface="Times New Roman" panose="02020603050405020304" pitchFamily="18" charset="0"/>
                <a:cs typeface="Times New Roman" panose="02020603050405020304" pitchFamily="18" charset="0"/>
              </a:rPr>
              <a:t>Efficient secure lending.</a:t>
            </a:r>
            <a:endParaRPr sz="2400"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034936" y="1293498"/>
            <a:ext cx="6808838"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dk1"/>
                </a:solidFill>
                <a:latin typeface="Times New Roman"/>
                <a:ea typeface="Times New Roman"/>
                <a:cs typeface="Times New Roman"/>
                <a:sym typeface="Times New Roman"/>
              </a:rPr>
              <a:t>OBJECTIVE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3167332" y="22135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EXISTING SYSTEM</a:t>
            </a:r>
            <a:endParaRPr/>
          </a:p>
        </p:txBody>
      </p:sp>
      <p:sp>
        <p:nvSpPr>
          <p:cNvPr id="111" name="Google Shape;111;p4"/>
          <p:cNvSpPr/>
          <p:nvPr/>
        </p:nvSpPr>
        <p:spPr>
          <a:xfrm>
            <a:off x="309113" y="221351"/>
            <a:ext cx="11573773" cy="6225396"/>
          </a:xfrm>
          <a:prstGeom prst="rect">
            <a:avLst/>
          </a:prstGeom>
          <a:no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 name="Google Shape;112;p4"/>
          <p:cNvSpPr txBox="1"/>
          <p:nvPr/>
        </p:nvSpPr>
        <p:spPr>
          <a:xfrm>
            <a:off x="2616406" y="2242544"/>
            <a:ext cx="11340860" cy="1754286"/>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700"/>
              <a:buFont typeface="Arial" panose="020B0604020202020204" pitchFamily="34" charset="0"/>
              <a:buChar char="•"/>
            </a:pPr>
            <a:r>
              <a:rPr lang="en-US" sz="3600" b="0" i="0" dirty="0">
                <a:solidFill>
                  <a:schemeClr val="tx1"/>
                </a:solidFill>
                <a:effectLst/>
                <a:latin typeface="Times New Roman" panose="02020603050405020304" pitchFamily="18" charset="0"/>
                <a:cs typeface="Times New Roman" panose="02020603050405020304" pitchFamily="18" charset="0"/>
              </a:rPr>
              <a:t>Slow loan disbursement process.</a:t>
            </a:r>
          </a:p>
          <a:p>
            <a:pPr marL="457200" marR="0" lvl="0" indent="-457200" algn="just" rtl="0">
              <a:spcBef>
                <a:spcPts val="0"/>
              </a:spcBef>
              <a:spcAft>
                <a:spcPts val="0"/>
              </a:spcAft>
              <a:buClr>
                <a:schemeClr val="dk1"/>
              </a:buClr>
              <a:buSzPts val="2700"/>
              <a:buFont typeface="Arial" panose="020B0604020202020204" pitchFamily="34" charset="0"/>
              <a:buChar char="•"/>
            </a:pPr>
            <a:r>
              <a:rPr lang="en-US" sz="3600" b="0" i="0" dirty="0">
                <a:solidFill>
                  <a:schemeClr val="tx1"/>
                </a:solidFill>
                <a:effectLst/>
                <a:latin typeface="Times New Roman" panose="02020603050405020304" pitchFamily="18" charset="0"/>
                <a:cs typeface="Times New Roman" panose="02020603050405020304" pitchFamily="18" charset="0"/>
              </a:rPr>
              <a:t>Complex credit correlations.</a:t>
            </a:r>
          </a:p>
          <a:p>
            <a:pPr marL="457200" marR="0" lvl="0" indent="-457200" algn="just" rtl="0">
              <a:spcBef>
                <a:spcPts val="0"/>
              </a:spcBef>
              <a:spcAft>
                <a:spcPts val="0"/>
              </a:spcAft>
              <a:buClr>
                <a:schemeClr val="dk1"/>
              </a:buClr>
              <a:buSzPts val="2700"/>
              <a:buFont typeface="Arial" panose="020B0604020202020204" pitchFamily="34" charset="0"/>
              <a:buChar char="•"/>
            </a:pPr>
            <a:r>
              <a:rPr lang="en-US" sz="3600" b="0" i="0" dirty="0">
                <a:solidFill>
                  <a:schemeClr val="tx1"/>
                </a:solidFill>
                <a:effectLst/>
                <a:latin typeface="Times New Roman" panose="02020603050405020304" pitchFamily="18" charset="0"/>
                <a:cs typeface="Times New Roman" panose="02020603050405020304" pitchFamily="18" charset="0"/>
              </a:rPr>
              <a:t>Flawed profit-based lending.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2563483" y="12071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PROBLEM DEFINITION</a:t>
            </a:r>
            <a:endParaRPr/>
          </a:p>
        </p:txBody>
      </p:sp>
      <p:sp>
        <p:nvSpPr>
          <p:cNvPr id="118" name="Google Shape;118;p5"/>
          <p:cNvSpPr/>
          <p:nvPr/>
        </p:nvSpPr>
        <p:spPr>
          <a:xfrm>
            <a:off x="245805" y="221225"/>
            <a:ext cx="11631283" cy="6311660"/>
          </a:xfrm>
          <a:prstGeom prst="rect">
            <a:avLst/>
          </a:prstGeom>
          <a:no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5"/>
          <p:cNvSpPr txBox="1"/>
          <p:nvPr/>
        </p:nvSpPr>
        <p:spPr>
          <a:xfrm>
            <a:off x="1394099" y="1622748"/>
            <a:ext cx="4162298" cy="4524275"/>
          </a:xfrm>
          <a:prstGeom prst="rect">
            <a:avLst/>
          </a:prstGeom>
          <a:noFill/>
          <a:ln>
            <a:noFill/>
          </a:ln>
        </p:spPr>
        <p:txBody>
          <a:bodyPr spcFirstLastPara="1" wrap="square" lIns="91425" tIns="45700" rIns="91425" bIns="45700" anchor="t" anchorCtr="0">
            <a:spAutoFit/>
          </a:bodyPr>
          <a:lstStyle/>
          <a:p>
            <a:pPr algn="l"/>
            <a:br>
              <a:rPr lang="en-US" sz="2400" b="0" i="0" dirty="0">
                <a:solidFill>
                  <a:schemeClr val="tx1"/>
                </a:solidFill>
                <a:effectLst/>
                <a:latin typeface="Times New Roman" panose="02020603050405020304" pitchFamily="18" charset="0"/>
                <a:cs typeface="Times New Roman" panose="02020603050405020304" pitchFamily="18" charset="0"/>
              </a:rPr>
            </a:br>
            <a:r>
              <a:rPr lang="en-US" sz="2400" b="1" i="0" dirty="0">
                <a:solidFill>
                  <a:schemeClr val="tx1"/>
                </a:solidFill>
                <a:effectLst/>
                <a:latin typeface="Times New Roman" panose="02020603050405020304" pitchFamily="18" charset="0"/>
                <a:cs typeface="Times New Roman" panose="02020603050405020304" pitchFamily="18" charset="0"/>
              </a:rPr>
              <a:t>Calculation flawed credit score:</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Single miss impacts.</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Slow loan cycle.</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High-risk classification.</a:t>
            </a:r>
          </a:p>
          <a:p>
            <a:pPr algn="l">
              <a:buFont typeface="Arial" panose="020B0604020202020204"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algn="l"/>
            <a:endParaRPr lang="en-US" sz="2400" b="0" i="0" dirty="0">
              <a:solidFill>
                <a:schemeClr val="tx1"/>
              </a:solidFill>
              <a:effectLst/>
              <a:latin typeface="Times New Roman" panose="02020603050405020304" pitchFamily="18" charset="0"/>
              <a:cs typeface="Times New Roman" panose="02020603050405020304" pitchFamily="18" charset="0"/>
            </a:endParaRPr>
          </a:p>
          <a:p>
            <a:pPr algn="l"/>
            <a:r>
              <a:rPr lang="en-US" sz="2400" b="1" i="0" dirty="0">
                <a:solidFill>
                  <a:schemeClr val="tx1"/>
                </a:solidFill>
                <a:effectLst/>
                <a:latin typeface="Times New Roman" panose="02020603050405020304" pitchFamily="18" charset="0"/>
                <a:cs typeface="Times New Roman" panose="02020603050405020304" pitchFamily="18" charset="0"/>
              </a:rPr>
              <a:t>New borrowers overlooked</a:t>
            </a:r>
            <a:r>
              <a:rPr lang="en-US" sz="2400" b="0" i="0" dirty="0">
                <a:solidFill>
                  <a:schemeClr val="tx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Good reputation ignored.</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High assets excluded.</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Unfair evaluation.</a:t>
            </a:r>
          </a:p>
        </p:txBody>
      </p:sp>
      <p:sp>
        <p:nvSpPr>
          <p:cNvPr id="2" name="TextBox 1">
            <a:extLst>
              <a:ext uri="{FF2B5EF4-FFF2-40B4-BE49-F238E27FC236}">
                <a16:creationId xmlns:a16="http://schemas.microsoft.com/office/drawing/2014/main" id="{14C65FA3-900E-2103-230F-05906C932B3E}"/>
              </a:ext>
            </a:extLst>
          </p:cNvPr>
          <p:cNvSpPr txBox="1"/>
          <p:nvPr/>
        </p:nvSpPr>
        <p:spPr>
          <a:xfrm>
            <a:off x="1209368" y="2772697"/>
            <a:ext cx="184731" cy="307777"/>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98357215-17ED-C403-E549-83D8B5283AD1}"/>
              </a:ext>
            </a:extLst>
          </p:cNvPr>
          <p:cNvSpPr txBox="1"/>
          <p:nvPr/>
        </p:nvSpPr>
        <p:spPr>
          <a:xfrm>
            <a:off x="1209368" y="3377055"/>
            <a:ext cx="45719" cy="307777"/>
          </a:xfrm>
          <a:prstGeom prst="rect">
            <a:avLst/>
          </a:prstGeom>
          <a:noFill/>
        </p:spPr>
        <p:txBody>
          <a:bodyPr wrap="square" rtlCol="0">
            <a:spAutoFit/>
          </a:bodyPr>
          <a:lstStyle/>
          <a:p>
            <a:endParaRPr lang="en-US" dirty="0"/>
          </a:p>
        </p:txBody>
      </p:sp>
      <p:sp>
        <p:nvSpPr>
          <p:cNvPr id="4" name="Google Shape;119;p5">
            <a:extLst>
              <a:ext uri="{FF2B5EF4-FFF2-40B4-BE49-F238E27FC236}">
                <a16:creationId xmlns:a16="http://schemas.microsoft.com/office/drawing/2014/main" id="{6536DDEE-68ED-60BC-5FA2-CF6222E83799}"/>
              </a:ext>
            </a:extLst>
          </p:cNvPr>
          <p:cNvSpPr txBox="1"/>
          <p:nvPr/>
        </p:nvSpPr>
        <p:spPr>
          <a:xfrm>
            <a:off x="6341761" y="1622748"/>
            <a:ext cx="4162298" cy="4893607"/>
          </a:xfrm>
          <a:prstGeom prst="rect">
            <a:avLst/>
          </a:prstGeom>
          <a:noFill/>
          <a:ln>
            <a:noFill/>
          </a:ln>
        </p:spPr>
        <p:txBody>
          <a:bodyPr spcFirstLastPara="1" wrap="square" lIns="91425" tIns="45700" rIns="91425" bIns="45700" anchor="t" anchorCtr="0">
            <a:spAutoFit/>
          </a:bodyPr>
          <a:lstStyle/>
          <a:p>
            <a:pPr algn="l"/>
            <a:br>
              <a:rPr lang="en-US" sz="2400" b="0" i="0" dirty="0">
                <a:solidFill>
                  <a:schemeClr val="tx1"/>
                </a:solidFill>
                <a:effectLst/>
                <a:latin typeface="Times New Roman" panose="02020603050405020304" pitchFamily="18" charset="0"/>
                <a:cs typeface="Times New Roman" panose="02020603050405020304" pitchFamily="18" charset="0"/>
              </a:rPr>
            </a:br>
            <a:r>
              <a:rPr lang="en-US" sz="2400" b="1" i="0" dirty="0">
                <a:solidFill>
                  <a:schemeClr val="tx1"/>
                </a:solidFill>
                <a:effectLst/>
                <a:latin typeface="Times New Roman" panose="02020603050405020304" pitchFamily="18" charset="0"/>
                <a:cs typeface="Times New Roman" panose="02020603050405020304" pitchFamily="18" charset="0"/>
              </a:rPr>
              <a:t>Need for reliable credit score:</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Efficient mechanism needed.</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Consider all factors.</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Expedite loan process.</a:t>
            </a:r>
          </a:p>
          <a:p>
            <a:pPr algn="l">
              <a:buFont typeface="Arial" panose="020B0604020202020204"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algn="l"/>
            <a:endParaRPr lang="en-US" sz="2400" b="0" i="0" dirty="0">
              <a:solidFill>
                <a:schemeClr val="tx1"/>
              </a:solidFill>
              <a:effectLst/>
              <a:latin typeface="Times New Roman" panose="02020603050405020304" pitchFamily="18" charset="0"/>
              <a:cs typeface="Times New Roman" panose="02020603050405020304" pitchFamily="18" charset="0"/>
            </a:endParaRPr>
          </a:p>
          <a:p>
            <a:pPr algn="l"/>
            <a:endParaRPr lang="en-US" sz="2400" b="0" i="0" dirty="0">
              <a:solidFill>
                <a:schemeClr val="tx1"/>
              </a:solidFill>
              <a:effectLst/>
              <a:latin typeface="Times New Roman" panose="02020603050405020304" pitchFamily="18" charset="0"/>
              <a:cs typeface="Times New Roman" panose="02020603050405020304" pitchFamily="18" charset="0"/>
            </a:endParaRPr>
          </a:p>
          <a:p>
            <a:pPr algn="l"/>
            <a:r>
              <a:rPr lang="en-US" sz="2400" b="1" i="0" dirty="0">
                <a:solidFill>
                  <a:schemeClr val="tx1"/>
                </a:solidFill>
                <a:effectLst/>
                <a:latin typeface="Times New Roman" panose="02020603050405020304" pitchFamily="18" charset="0"/>
                <a:cs typeface="Times New Roman" panose="02020603050405020304" pitchFamily="18" charset="0"/>
              </a:rPr>
              <a:t>New scoring should:</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Be more reliable.</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Speed up loan process.</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Evaluate fairly.</a:t>
            </a:r>
          </a:p>
          <a:p>
            <a:pPr algn="l"/>
            <a:endParaRPr lang="en-US" sz="2400"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txBox="1">
            <a:spLocks noGrp="1"/>
          </p:cNvSpPr>
          <p:nvPr>
            <p:ph type="title"/>
          </p:nvPr>
        </p:nvSpPr>
        <p:spPr>
          <a:xfrm>
            <a:off x="2635370" y="569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PROPOSED SYSTEM</a:t>
            </a:r>
            <a:endParaRPr b="1" dirty="0">
              <a:latin typeface="Times New Roman"/>
              <a:ea typeface="Times New Roman"/>
              <a:cs typeface="Times New Roman"/>
              <a:sym typeface="Times New Roman"/>
            </a:endParaRPr>
          </a:p>
        </p:txBody>
      </p:sp>
      <p:sp>
        <p:nvSpPr>
          <p:cNvPr id="125" name="Google Shape;125;p6"/>
          <p:cNvSpPr txBox="1"/>
          <p:nvPr/>
        </p:nvSpPr>
        <p:spPr>
          <a:xfrm>
            <a:off x="1158815" y="1575758"/>
            <a:ext cx="4937185" cy="4154943"/>
          </a:xfrm>
          <a:prstGeom prst="rect">
            <a:avLst/>
          </a:prstGeom>
          <a:noFill/>
          <a:ln>
            <a:noFill/>
          </a:ln>
        </p:spPr>
        <p:txBody>
          <a:bodyPr spcFirstLastPara="1" wrap="square" lIns="91425" tIns="45700" rIns="91425" bIns="45700" anchor="t" anchorCtr="0">
            <a:spAutoFit/>
          </a:bodyPr>
          <a:lstStyle/>
          <a:p>
            <a:pPr algn="l"/>
            <a:r>
              <a:rPr lang="en-US" sz="2400" b="1" i="0" dirty="0">
                <a:solidFill>
                  <a:schemeClr val="tx1"/>
                </a:solidFill>
                <a:effectLst/>
                <a:latin typeface="Times New Roman" panose="02020603050405020304" pitchFamily="18" charset="0"/>
                <a:cs typeface="Times New Roman" panose="02020603050405020304" pitchFamily="18" charset="0"/>
              </a:rPr>
              <a:t>High loan efficiency:</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Faster disbursement process.</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Direct communication channel.</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Sentiment analysis utilized.</a:t>
            </a:r>
          </a:p>
          <a:p>
            <a:pPr algn="l">
              <a:buFont typeface="Arial" panose="020B0604020202020204"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algn="l"/>
            <a:endParaRPr lang="en-US" sz="2400" b="0" i="0" dirty="0">
              <a:solidFill>
                <a:schemeClr val="tx1"/>
              </a:solidFill>
              <a:effectLst/>
              <a:latin typeface="Times New Roman" panose="02020603050405020304" pitchFamily="18" charset="0"/>
              <a:cs typeface="Times New Roman" panose="02020603050405020304" pitchFamily="18" charset="0"/>
            </a:endParaRPr>
          </a:p>
          <a:p>
            <a:pPr algn="l"/>
            <a:r>
              <a:rPr lang="en-US" sz="2400" b="1" i="0" dirty="0">
                <a:solidFill>
                  <a:schemeClr val="tx1"/>
                </a:solidFill>
                <a:effectLst/>
                <a:latin typeface="Times New Roman" panose="02020603050405020304" pitchFamily="18" charset="0"/>
                <a:cs typeface="Times New Roman" panose="02020603050405020304" pitchFamily="18" charset="0"/>
              </a:rPr>
              <a:t>Sentiment analysis benefits:</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Accurate reviews evaluation.</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Positive and negative percentage.</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Improved lending decisions.</a:t>
            </a:r>
          </a:p>
          <a:p>
            <a:pPr marR="0" lvl="0" algn="just" rtl="0">
              <a:spcBef>
                <a:spcPts val="0"/>
              </a:spcBef>
              <a:spcAft>
                <a:spcPts val="0"/>
              </a:spcAft>
            </a:pPr>
            <a:endParaRPr sz="2400" dirty="0">
              <a:solidFill>
                <a:schemeClr val="tx1"/>
              </a:solidFill>
              <a:latin typeface="Times New Roman" panose="02020603050405020304" pitchFamily="18" charset="0"/>
              <a:ea typeface="Calibri"/>
              <a:cs typeface="Times New Roman" panose="02020603050405020304" pitchFamily="18" charset="0"/>
              <a:sym typeface="Calibri"/>
            </a:endParaRPr>
          </a:p>
        </p:txBody>
      </p:sp>
      <p:sp>
        <p:nvSpPr>
          <p:cNvPr id="126" name="Google Shape;126;p6"/>
          <p:cNvSpPr/>
          <p:nvPr/>
        </p:nvSpPr>
        <p:spPr>
          <a:xfrm>
            <a:off x="273170" y="258792"/>
            <a:ext cx="11645660" cy="6340415"/>
          </a:xfrm>
          <a:prstGeom prst="rect">
            <a:avLst/>
          </a:prstGeom>
          <a:no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25;p6">
            <a:extLst>
              <a:ext uri="{FF2B5EF4-FFF2-40B4-BE49-F238E27FC236}">
                <a16:creationId xmlns:a16="http://schemas.microsoft.com/office/drawing/2014/main" id="{2F3663E3-28A9-00A9-14AF-7ACF91B354B4}"/>
              </a:ext>
            </a:extLst>
          </p:cNvPr>
          <p:cNvSpPr txBox="1"/>
          <p:nvPr/>
        </p:nvSpPr>
        <p:spPr>
          <a:xfrm>
            <a:off x="6376701" y="1571368"/>
            <a:ext cx="4937185" cy="4524275"/>
          </a:xfrm>
          <a:prstGeom prst="rect">
            <a:avLst/>
          </a:prstGeom>
          <a:noFill/>
          <a:ln>
            <a:noFill/>
          </a:ln>
        </p:spPr>
        <p:txBody>
          <a:bodyPr spcFirstLastPara="1" wrap="square" lIns="91425" tIns="45700" rIns="91425" bIns="45700" anchor="t" anchorCtr="0">
            <a:spAutoFit/>
          </a:bodyPr>
          <a:lstStyle/>
          <a:p>
            <a:pPr algn="l"/>
            <a:r>
              <a:rPr lang="en-US" sz="2400" b="1" i="0" dirty="0">
                <a:solidFill>
                  <a:schemeClr val="tx1"/>
                </a:solidFill>
                <a:effectLst/>
                <a:latin typeface="Times New Roman" panose="02020603050405020304" pitchFamily="18" charset="0"/>
                <a:cs typeface="Times New Roman" panose="02020603050405020304" pitchFamily="18" charset="0"/>
              </a:rPr>
              <a:t>Maximum user accessibility:</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Increased loan approvals.</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Reduced difficulties.</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Equal opportunities provided</a:t>
            </a:r>
          </a:p>
          <a:p>
            <a:pPr algn="l"/>
            <a:endParaRPr lang="en-US" sz="2400" dirty="0">
              <a:solidFill>
                <a:schemeClr val="tx1"/>
              </a:solidFill>
              <a:latin typeface="Times New Roman" panose="02020603050405020304" pitchFamily="18" charset="0"/>
              <a:cs typeface="Times New Roman" panose="02020603050405020304" pitchFamily="18" charset="0"/>
            </a:endParaRPr>
          </a:p>
          <a:p>
            <a:pPr algn="l"/>
            <a:endParaRPr lang="en-US" sz="2400" dirty="0">
              <a:solidFill>
                <a:schemeClr val="tx1"/>
              </a:solidFill>
              <a:latin typeface="Times New Roman" panose="02020603050405020304" pitchFamily="18" charset="0"/>
              <a:cs typeface="Times New Roman" panose="02020603050405020304" pitchFamily="18" charset="0"/>
            </a:endParaRPr>
          </a:p>
          <a:p>
            <a:pPr algn="l"/>
            <a:r>
              <a:rPr lang="en-US" sz="2400" b="1" dirty="0">
                <a:solidFill>
                  <a:schemeClr val="tx1"/>
                </a:solidFill>
                <a:latin typeface="Times New Roman" panose="02020603050405020304" pitchFamily="18" charset="0"/>
                <a:cs typeface="Times New Roman" panose="02020603050405020304" pitchFamily="18" charset="0"/>
              </a:rPr>
              <a:t>Blockchain Storage Advantage:</a:t>
            </a:r>
          </a:p>
          <a:p>
            <a:pPr marL="342900" indent="-342900"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Secure leading data</a:t>
            </a:r>
          </a:p>
          <a:p>
            <a:pPr algn="l">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Transparent payment history</a:t>
            </a:r>
          </a:p>
          <a:p>
            <a:pPr marL="342900" indent="-342900"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Improved reliability</a:t>
            </a:r>
          </a:p>
          <a:p>
            <a:pPr algn="l"/>
            <a:endParaRPr lang="en-US" sz="2400" b="0" i="0" dirty="0">
              <a:solidFill>
                <a:schemeClr val="tx1"/>
              </a:solidFill>
              <a:effectLst/>
              <a:latin typeface="Times New Roman" panose="02020603050405020304" pitchFamily="18" charset="0"/>
              <a:cs typeface="Times New Roman" panose="02020603050405020304" pitchFamily="18" charset="0"/>
            </a:endParaRPr>
          </a:p>
          <a:p>
            <a:pPr marR="0" lvl="0" algn="just" rtl="0">
              <a:spcBef>
                <a:spcPts val="0"/>
              </a:spcBef>
              <a:spcAft>
                <a:spcPts val="0"/>
              </a:spcAft>
            </a:pPr>
            <a:endParaRPr sz="2400" dirty="0">
              <a:solidFill>
                <a:schemeClr val="tx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g1e787eb4a334eafe_0"/>
          <p:cNvPicPr preferRelativeResize="0"/>
          <p:nvPr/>
        </p:nvPicPr>
        <p:blipFill>
          <a:blip r:embed="rId3">
            <a:alphaModFix/>
          </a:blip>
          <a:stretch>
            <a:fillRect/>
          </a:stretch>
        </p:blipFill>
        <p:spPr>
          <a:xfrm>
            <a:off x="1884066" y="152400"/>
            <a:ext cx="9622530" cy="670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a:spLocks noGrp="1"/>
          </p:cNvSpPr>
          <p:nvPr>
            <p:ph type="title"/>
          </p:nvPr>
        </p:nvSpPr>
        <p:spPr>
          <a:xfrm>
            <a:off x="3728049" y="22135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ADVANTAGE</a:t>
            </a:r>
            <a:endParaRPr dirty="0"/>
          </a:p>
        </p:txBody>
      </p:sp>
      <p:sp>
        <p:nvSpPr>
          <p:cNvPr id="132" name="Google Shape;132;p7"/>
          <p:cNvSpPr/>
          <p:nvPr/>
        </p:nvSpPr>
        <p:spPr>
          <a:xfrm>
            <a:off x="359434" y="330679"/>
            <a:ext cx="11473132" cy="6196641"/>
          </a:xfrm>
          <a:prstGeom prst="rect">
            <a:avLst/>
          </a:prstGeom>
          <a:no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1"/>
              </a:solidFill>
              <a:latin typeface="Calibri"/>
              <a:ea typeface="Calibri"/>
              <a:cs typeface="Calibri"/>
              <a:sym typeface="Calibri"/>
            </a:endParaRPr>
          </a:p>
        </p:txBody>
      </p:sp>
      <p:sp>
        <p:nvSpPr>
          <p:cNvPr id="133" name="Google Shape;133;p7"/>
          <p:cNvSpPr txBox="1"/>
          <p:nvPr/>
        </p:nvSpPr>
        <p:spPr>
          <a:xfrm>
            <a:off x="1156461" y="1182752"/>
            <a:ext cx="12540341" cy="8402260"/>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3600" b="0" i="0" dirty="0">
                <a:solidFill>
                  <a:schemeClr val="tx1"/>
                </a:solidFill>
                <a:effectLst/>
                <a:latin typeface="Times New Roman" panose="02020603050405020304" pitchFamily="18" charset="0"/>
                <a:cs typeface="Times New Roman" panose="02020603050405020304" pitchFamily="18" charset="0"/>
              </a:rPr>
              <a:t>Perspective borrowers have opportunity:</a:t>
            </a:r>
          </a:p>
          <a:p>
            <a:pPr lvl="2">
              <a:buFont typeface="Arial" panose="020B0604020202020204" pitchFamily="34" charset="0"/>
              <a:buChar char="•"/>
            </a:pPr>
            <a:r>
              <a:rPr lang="en-US" sz="3600" b="0" i="0" dirty="0">
                <a:solidFill>
                  <a:schemeClr val="tx1"/>
                </a:solidFill>
                <a:effectLst/>
                <a:latin typeface="Times New Roman" panose="02020603050405020304" pitchFamily="18" charset="0"/>
                <a:cs typeface="Times New Roman" panose="02020603050405020304" pitchFamily="18" charset="0"/>
              </a:rPr>
              <a:t>  Equal loan chances.</a:t>
            </a:r>
          </a:p>
          <a:p>
            <a:pPr algn="l">
              <a:buFont typeface="Arial" panose="020B0604020202020204" pitchFamily="34" charset="0"/>
              <a:buChar char="•"/>
            </a:pPr>
            <a:r>
              <a:rPr lang="en-US" sz="3600" b="0" i="0" dirty="0">
                <a:solidFill>
                  <a:schemeClr val="tx1"/>
                </a:solidFill>
                <a:effectLst/>
                <a:latin typeface="Times New Roman" panose="02020603050405020304" pitchFamily="18" charset="0"/>
                <a:cs typeface="Times New Roman" panose="02020603050405020304" pitchFamily="18" charset="0"/>
              </a:rPr>
              <a:t>  No discrimination policy.</a:t>
            </a:r>
          </a:p>
          <a:p>
            <a:pPr algn="l">
              <a:buFont typeface="Arial" panose="020B0604020202020204" pitchFamily="34" charset="0"/>
              <a:buChar char="•"/>
            </a:pPr>
            <a:r>
              <a:rPr lang="en-US" sz="3600" b="0" i="0" dirty="0">
                <a:solidFill>
                  <a:schemeClr val="tx1"/>
                </a:solidFill>
                <a:effectLst/>
                <a:latin typeface="Times New Roman" panose="02020603050405020304" pitchFamily="18" charset="0"/>
                <a:cs typeface="Times New Roman" panose="02020603050405020304" pitchFamily="18" charset="0"/>
              </a:rPr>
              <a:t>  Access to financing.</a:t>
            </a:r>
          </a:p>
          <a:p>
            <a:pPr marR="0" lvl="0" algn="l" rtl="0">
              <a:spcBef>
                <a:spcPts val="0"/>
              </a:spcBef>
              <a:spcAft>
                <a:spcPts val="0"/>
              </a:spcAft>
            </a:pPr>
            <a:endParaRPr lang="en-US" sz="3600" b="0" i="0" dirty="0">
              <a:solidFill>
                <a:schemeClr val="tx1"/>
              </a:solidFill>
              <a:effectLst/>
              <a:latin typeface="Times New Roman" panose="02020603050405020304" pitchFamily="18" charset="0"/>
              <a:cs typeface="Times New Roman" panose="02020603050405020304" pitchFamily="18" charset="0"/>
            </a:endParaRPr>
          </a:p>
          <a:p>
            <a:pPr marR="0" lvl="0" algn="l" rtl="0">
              <a:spcBef>
                <a:spcPts val="0"/>
              </a:spcBef>
              <a:spcAft>
                <a:spcPts val="0"/>
              </a:spcAft>
            </a:pPr>
            <a:r>
              <a:rPr lang="en-US" sz="3600" dirty="0">
                <a:solidFill>
                  <a:schemeClr val="tx1"/>
                </a:solidFill>
                <a:latin typeface="Times New Roman" panose="02020603050405020304" pitchFamily="18" charset="0"/>
                <a:cs typeface="Times New Roman" panose="02020603050405020304" pitchFamily="18" charset="0"/>
              </a:rPr>
              <a:t>Perspective Lenders and borrowers should:</a:t>
            </a:r>
          </a:p>
          <a:p>
            <a:pPr marL="457200" marR="0" lvl="0" indent="-457200" algn="l" rtl="0">
              <a:spcBef>
                <a:spcPts val="0"/>
              </a:spcBef>
              <a:spcAft>
                <a:spcPts val="0"/>
              </a:spcAft>
              <a:buFont typeface="Arial" panose="020B0604020202020204" pitchFamily="34" charset="0"/>
              <a:buChar char="•"/>
            </a:pPr>
            <a:r>
              <a:rPr lang="en-US" sz="3600" b="0" i="0" dirty="0">
                <a:solidFill>
                  <a:schemeClr val="tx1"/>
                </a:solidFill>
                <a:effectLst/>
                <a:latin typeface="Times New Roman" panose="02020603050405020304" pitchFamily="18" charset="0"/>
                <a:cs typeface="Times New Roman" panose="02020603050405020304" pitchFamily="18" charset="0"/>
              </a:rPr>
              <a:t>Verify identities securely.</a:t>
            </a:r>
          </a:p>
          <a:p>
            <a:pPr marL="457200" marR="0" lvl="0" indent="-457200" algn="l" rtl="0">
              <a:spcBef>
                <a:spcPts val="0"/>
              </a:spcBef>
              <a:spcAft>
                <a:spcPts val="0"/>
              </a:spcAft>
              <a:buFont typeface="Arial" panose="020B0604020202020204" pitchFamily="34" charset="0"/>
              <a:buChar char="•"/>
            </a:pPr>
            <a:r>
              <a:rPr lang="en-US" sz="3600" b="0" i="0" dirty="0">
                <a:solidFill>
                  <a:schemeClr val="tx1"/>
                </a:solidFill>
                <a:effectLst/>
                <a:latin typeface="Times New Roman" panose="02020603050405020304" pitchFamily="18" charset="0"/>
                <a:cs typeface="Times New Roman" panose="02020603050405020304" pitchFamily="18" charset="0"/>
              </a:rPr>
              <a:t>Build trust relationship.</a:t>
            </a:r>
            <a:endParaRPr lang="en-US" sz="3600" dirty="0">
              <a:solidFill>
                <a:schemeClr val="tx1"/>
              </a:solidFill>
              <a:latin typeface="Times New Roman" panose="02020603050405020304" pitchFamily="18" charset="0"/>
              <a:cs typeface="Times New Roman" panose="02020603050405020304" pitchFamily="18" charset="0"/>
            </a:endParaRPr>
          </a:p>
          <a:p>
            <a:pPr marL="457200" marR="0" lvl="0" indent="-457200" algn="l" rtl="0">
              <a:spcBef>
                <a:spcPts val="0"/>
              </a:spcBef>
              <a:spcAft>
                <a:spcPts val="0"/>
              </a:spcAft>
              <a:buFont typeface="Arial" panose="020B0604020202020204" pitchFamily="34" charset="0"/>
              <a:buChar char="•"/>
            </a:pPr>
            <a:r>
              <a:rPr lang="en-US" sz="3600" b="0" i="0" dirty="0">
                <a:solidFill>
                  <a:schemeClr val="tx1"/>
                </a:solidFill>
                <a:effectLst/>
                <a:latin typeface="Times New Roman" panose="02020603050405020304" pitchFamily="18" charset="0"/>
                <a:cs typeface="Times New Roman" panose="02020603050405020304" pitchFamily="18" charset="0"/>
              </a:rPr>
              <a:t>Ensure Transparency</a:t>
            </a:r>
          </a:p>
          <a:p>
            <a:pPr marL="457200" marR="0" lvl="0" indent="-457200" algn="l" rtl="0">
              <a:spcBef>
                <a:spcPts val="0"/>
              </a:spcBef>
              <a:spcAft>
                <a:spcPts val="0"/>
              </a:spcAft>
              <a:buFont typeface="Arial" panose="020B0604020202020204" pitchFamily="34" charset="0"/>
              <a:buChar char="•"/>
            </a:pPr>
            <a:endParaRPr lang="en-US" sz="3600" dirty="0">
              <a:solidFill>
                <a:schemeClr val="tx1"/>
              </a:solidFill>
              <a:latin typeface="Times New Roman" panose="02020603050405020304" pitchFamily="18" charset="0"/>
              <a:cs typeface="Times New Roman" panose="02020603050405020304" pitchFamily="18" charset="0"/>
              <a:sym typeface="Calibri"/>
            </a:endParaRPr>
          </a:p>
          <a:p>
            <a:pPr marR="0" lvl="0" algn="l" rtl="0">
              <a:spcBef>
                <a:spcPts val="0"/>
              </a:spcBef>
              <a:spcAft>
                <a:spcPts val="0"/>
              </a:spcAft>
            </a:pPr>
            <a:endParaRPr lang="en-US" sz="3600" b="0" i="0" dirty="0">
              <a:solidFill>
                <a:schemeClr val="tx1"/>
              </a:solidFill>
              <a:effectLst/>
              <a:latin typeface="Times New Roman" panose="02020603050405020304" pitchFamily="18" charset="0"/>
              <a:cs typeface="Times New Roman" panose="02020603050405020304" pitchFamily="18" charset="0"/>
              <a:sym typeface="Calibri"/>
            </a:endParaRPr>
          </a:p>
          <a:p>
            <a:pPr marR="0" lvl="0" algn="l" rtl="0">
              <a:spcBef>
                <a:spcPts val="0"/>
              </a:spcBef>
              <a:spcAft>
                <a:spcPts val="0"/>
              </a:spcAft>
            </a:pPr>
            <a:endParaRPr lang="en-US" sz="3600" dirty="0">
              <a:solidFill>
                <a:schemeClr val="tx1"/>
              </a:solidFill>
              <a:latin typeface="Times New Roman" panose="02020603050405020304" pitchFamily="18" charset="0"/>
              <a:cs typeface="Times New Roman" panose="02020603050405020304" pitchFamily="18" charset="0"/>
              <a:sym typeface="Calibri"/>
            </a:endParaRPr>
          </a:p>
          <a:p>
            <a:pPr marR="0" lvl="0" algn="l" rtl="0">
              <a:spcBef>
                <a:spcPts val="0"/>
              </a:spcBef>
              <a:spcAft>
                <a:spcPts val="0"/>
              </a:spcAft>
            </a:pPr>
            <a:endParaRPr lang="en-US" sz="3600" b="0" i="0" dirty="0">
              <a:solidFill>
                <a:schemeClr val="tx1"/>
              </a:solidFill>
              <a:effectLst/>
              <a:latin typeface="Times New Roman" panose="02020603050405020304" pitchFamily="18" charset="0"/>
              <a:cs typeface="Times New Roman" panose="02020603050405020304" pitchFamily="18" charset="0"/>
              <a:sym typeface="Calibri"/>
            </a:endParaRPr>
          </a:p>
          <a:p>
            <a:pPr marR="0" lvl="0" algn="l" rtl="0">
              <a:spcBef>
                <a:spcPts val="0"/>
              </a:spcBef>
              <a:spcAft>
                <a:spcPts val="0"/>
              </a:spcAft>
            </a:pPr>
            <a:endParaRPr lang="en-US" sz="3600" b="0" i="0" dirty="0">
              <a:solidFill>
                <a:schemeClr val="tx1"/>
              </a:solidFill>
              <a:effectLst/>
              <a:latin typeface="Times New Roman" panose="02020603050405020304" pitchFamily="18" charset="0"/>
              <a:cs typeface="Times New Roman" panose="02020603050405020304" pitchFamily="18" charset="0"/>
              <a:sym typeface="Calibri"/>
            </a:endParaRPr>
          </a:p>
          <a:p>
            <a:pPr marL="342900" marR="0" lvl="0" indent="-342900" algn="l" rtl="0">
              <a:spcBef>
                <a:spcPts val="0"/>
              </a:spcBef>
              <a:spcAft>
                <a:spcPts val="0"/>
              </a:spcAft>
              <a:buFont typeface="Arial" panose="020B0604020202020204" pitchFamily="34" charset="0"/>
              <a:buChar char="•"/>
            </a:pPr>
            <a:endParaRPr sz="3600" dirty="0">
              <a:solidFill>
                <a:schemeClr val="tx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3713672" y="12071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ALGORITHM</a:t>
            </a:r>
            <a:endParaRPr/>
          </a:p>
        </p:txBody>
      </p:sp>
      <p:sp>
        <p:nvSpPr>
          <p:cNvPr id="139" name="Google Shape;13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None/>
            </a:pPr>
            <a:r>
              <a:rPr lang="en-US" sz="2400" b="1" dirty="0">
                <a:solidFill>
                  <a:schemeClr val="tx1"/>
                </a:solidFill>
                <a:latin typeface="Times New Roman" panose="02020603050405020304" pitchFamily="18" charset="0"/>
                <a:cs typeface="Times New Roman" panose="02020603050405020304" pitchFamily="18" charset="0"/>
              </a:rPr>
              <a:t>Sentiment analysis:</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Collect and preprocess review data</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Split dataset into training and testing sets</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Train model using prior probabilities and likelihoods</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Make predictions using learned probabilities</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Evaluate model using metrics like accuracy, precision, recall, and F1 score</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Fine-tune model if necessary</a:t>
            </a:r>
          </a:p>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Naive Bayes is effective for sentiment analysis on large feature datasets.</a:t>
            </a:r>
          </a:p>
          <a:p>
            <a:pPr marL="0" lvl="0" indent="0" algn="l" rtl="0">
              <a:lnSpc>
                <a:spcPct val="90000"/>
              </a:lnSpc>
              <a:spcBef>
                <a:spcPts val="0"/>
              </a:spcBef>
              <a:spcAft>
                <a:spcPts val="0"/>
              </a:spcAft>
              <a:buClr>
                <a:schemeClr val="dk1"/>
              </a:buClr>
              <a:buSzPts val="3200"/>
              <a:buNone/>
            </a:pP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140" name="Google Shape;140;p8"/>
          <p:cNvSpPr/>
          <p:nvPr/>
        </p:nvSpPr>
        <p:spPr>
          <a:xfrm>
            <a:off x="245805" y="239313"/>
            <a:ext cx="11631283" cy="6268528"/>
          </a:xfrm>
          <a:prstGeom prst="rect">
            <a:avLst/>
          </a:prstGeom>
          <a:no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815</Words>
  <Application>Microsoft Office PowerPoint</Application>
  <PresentationFormat>Widescreen</PresentationFormat>
  <Paragraphs>122</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  SRIRAM ENGINEERING COLLEGE</vt:lpstr>
      <vt:lpstr>PowerPoint Presentation</vt:lpstr>
      <vt:lpstr>PowerPoint Presentation</vt:lpstr>
      <vt:lpstr>EXISTING SYSTEM</vt:lpstr>
      <vt:lpstr>PROBLEM DEFINITION</vt:lpstr>
      <vt:lpstr>PROPOSED SYSTEM</vt:lpstr>
      <vt:lpstr>PowerPoint Presentation</vt:lpstr>
      <vt:lpstr>ADVANTAGE</vt:lpstr>
      <vt:lpstr>ALGORITHM</vt:lpstr>
      <vt:lpstr>SENTIMENT ANALYSIS</vt:lpstr>
      <vt:lpstr>MODULE TITLES</vt:lpstr>
      <vt:lpstr>HARDWARE REQUIREMENTS</vt:lpstr>
      <vt:lpstr>SOFTWARE REQUIREMENTS</vt:lpstr>
      <vt:lpstr>OUTPUT</vt:lpstr>
      <vt:lpstr>PowerPoint Presentation</vt:lpstr>
      <vt:lpstr>PowerPoint Presentation</vt:lpstr>
      <vt:lpstr>CONCLUSION</vt:lpstr>
      <vt:lpstr>FUTURE WORK</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AALIM MUHAMMED SALEGH COLLEGE OF ENGINEERING</dc:title>
  <cp:lastModifiedBy>Hashaan Adeen</cp:lastModifiedBy>
  <cp:revision>15</cp:revision>
  <dcterms:created xsi:type="dcterms:W3CDTF">2023-03-08T16:42:08Z</dcterms:created>
  <dcterms:modified xsi:type="dcterms:W3CDTF">2023-05-17T17:24:58Z</dcterms:modified>
</cp:coreProperties>
</file>