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8" r:id="rId3"/>
    <p:sldId id="259" r:id="rId4"/>
    <p:sldId id="260" r:id="rId5"/>
    <p:sldId id="261" r:id="rId6"/>
    <p:sldId id="262" r:id="rId7"/>
    <p:sldId id="264" r:id="rId8"/>
    <p:sldId id="265" r:id="rId9"/>
    <p:sldId id="266" r:id="rId10"/>
    <p:sldId id="267" r:id="rId11"/>
    <p:sldId id="269" r:id="rId12"/>
    <p:sldId id="277" r:id="rId13"/>
    <p:sldId id="271" r:id="rId14"/>
    <p:sldId id="273" r:id="rId15"/>
    <p:sldId id="274"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0A8E33-FF6C-2162-AF05-C956B2F1B6F5}" v="273" dt="2024-07-10T17:33:38.223"/>
    <p1510:client id="{57AC2868-49AE-FE27-0521-912F34085D16}" v="71" dt="2024-07-10T12:32:15.1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7/10/2024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745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94300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7/10/2024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9329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93527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7/10/2024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03222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08936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5133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53518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122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7/10/2024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6452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90675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a:t>
            </a:r>
          </a:p>
          <a:p>
            <a:pPr lvl="7"/>
            <a:r>
              <a:rPr lang="en-US" dirty="0"/>
              <a:t>Eight</a:t>
            </a:r>
          </a:p>
          <a:p>
            <a:pPr lvl="8"/>
            <a:r>
              <a:rPr lang="en-US" dirty="0"/>
              <a:t>nine</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7/10/2024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92213815"/>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98196" y="2620973"/>
            <a:ext cx="7987153" cy="1512013"/>
          </a:xfrm>
        </p:spPr>
        <p:txBody>
          <a:bodyPr anchor="ctr">
            <a:normAutofit/>
          </a:bodyPr>
          <a:lstStyle/>
          <a:p>
            <a:r>
              <a:rPr lang="en-US" sz="5400" b="1" cap="none" dirty="0">
                <a:solidFill>
                  <a:schemeClr val="tx1"/>
                </a:solidFill>
                <a:latin typeface="Calibri"/>
                <a:cs typeface="Calibri"/>
              </a:rPr>
              <a:t>Laptop Price Prediction</a:t>
            </a:r>
          </a:p>
        </p:txBody>
      </p:sp>
      <p:sp>
        <p:nvSpPr>
          <p:cNvPr id="3" name="Subtitle 2"/>
          <p:cNvSpPr>
            <a:spLocks noGrp="1"/>
          </p:cNvSpPr>
          <p:nvPr>
            <p:ph type="subTitle" idx="1"/>
          </p:nvPr>
        </p:nvSpPr>
        <p:spPr>
          <a:xfrm>
            <a:off x="8626844" y="4130595"/>
            <a:ext cx="2869958" cy="1023184"/>
          </a:xfrm>
        </p:spPr>
        <p:txBody>
          <a:bodyPr anchor="ctr">
            <a:normAutofit/>
          </a:bodyPr>
          <a:lstStyle/>
          <a:p>
            <a:pPr algn="r"/>
            <a:r>
              <a:rPr lang="en-US" sz="2400" b="1" dirty="0">
                <a:solidFill>
                  <a:srgbClr val="FFFF00"/>
                </a:solidFill>
              </a:rPr>
              <a:t>SmartTech.co</a:t>
            </a:r>
            <a:r>
              <a:rPr lang="en-US" sz="2400" b="1" dirty="0">
                <a:solidFill>
                  <a:schemeClr val="accent1"/>
                </a:solidFill>
              </a:rPr>
              <a:t>.</a:t>
            </a:r>
            <a:endParaRPr lang="en-US" sz="2400" dirty="0">
              <a:solidFill>
                <a:schemeClr val="accent1"/>
              </a:solidFill>
            </a:endParaRPr>
          </a:p>
          <a:p>
            <a:pPr algn="r"/>
            <a:endParaRPr lang="en-US" sz="2000" dirty="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1BB1D3B0-1E2E-48E2-ACCC-EE147A9A0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4BB8B191-5BC6-486A-8E6E-13B1C9EEE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06E3DE27-4115-4B5D-A9DB-3C7CDC82B1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55">
            <a:extLst>
              <a:ext uri="{FF2B5EF4-FFF2-40B4-BE49-F238E27FC236}">
                <a16:creationId xmlns:a16="http://schemas.microsoft.com/office/drawing/2014/main" id="{AA5196B7-638B-4DC2-897C-9F49E9D46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58" name="Rectangle 57">
            <a:extLst>
              <a:ext uri="{FF2B5EF4-FFF2-40B4-BE49-F238E27FC236}">
                <a16:creationId xmlns:a16="http://schemas.microsoft.com/office/drawing/2014/main" id="{98BBDA8D-9803-4B4A-B995-066A1EBE32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FC58D886-66C6-0C22-EA66-E5F23B5DEC5D}"/>
              </a:ext>
            </a:extLst>
          </p:cNvPr>
          <p:cNvPicPr>
            <a:picLocks noChangeAspect="1"/>
          </p:cNvPicPr>
          <p:nvPr/>
        </p:nvPicPr>
        <p:blipFill rotWithShape="1">
          <a:blip r:embed="rId2"/>
          <a:srcRect r="20864" b="2"/>
          <a:stretch/>
        </p:blipFill>
        <p:spPr>
          <a:xfrm>
            <a:off x="4578192" y="1168072"/>
            <a:ext cx="3027759" cy="4711952"/>
          </a:xfrm>
          <a:prstGeom prst="rect">
            <a:avLst/>
          </a:prstGeom>
        </p:spPr>
      </p:pic>
      <p:sp>
        <p:nvSpPr>
          <p:cNvPr id="60" name="Rectangle 59">
            <a:extLst>
              <a:ext uri="{FF2B5EF4-FFF2-40B4-BE49-F238E27FC236}">
                <a16:creationId xmlns:a16="http://schemas.microsoft.com/office/drawing/2014/main" id="{5E99AD8C-3A39-4DE7-8007-48A85E0EBF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240" y="638175"/>
            <a:ext cx="3696153" cy="57523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4B72E95-DAE2-906F-2217-7956BEFD9B01}"/>
              </a:ext>
            </a:extLst>
          </p:cNvPr>
          <p:cNvSpPr>
            <a:spLocks noGrp="1"/>
          </p:cNvSpPr>
          <p:nvPr>
            <p:ph type="title"/>
          </p:nvPr>
        </p:nvSpPr>
        <p:spPr>
          <a:xfrm>
            <a:off x="8296275" y="1419225"/>
            <a:ext cx="3282859" cy="1108209"/>
          </a:xfrm>
        </p:spPr>
        <p:txBody>
          <a:bodyPr vert="horz" lIns="91440" tIns="45720" rIns="91440" bIns="45720" rtlCol="0" anchor="b">
            <a:normAutofit/>
          </a:bodyPr>
          <a:lstStyle/>
          <a:p>
            <a:r>
              <a:rPr lang="en-US" sz="2600" dirty="0">
                <a:solidFill>
                  <a:srgbClr val="FFFFFF"/>
                </a:solidFill>
              </a:rPr>
              <a:t>Data information</a:t>
            </a:r>
          </a:p>
        </p:txBody>
      </p:sp>
      <p:sp>
        <p:nvSpPr>
          <p:cNvPr id="30" name="Content Placeholder 8">
            <a:extLst>
              <a:ext uri="{FF2B5EF4-FFF2-40B4-BE49-F238E27FC236}">
                <a16:creationId xmlns:a16="http://schemas.microsoft.com/office/drawing/2014/main" id="{1196E128-59DE-C67D-A9CC-81656C148710}"/>
              </a:ext>
            </a:extLst>
          </p:cNvPr>
          <p:cNvSpPr>
            <a:spLocks noGrp="1"/>
          </p:cNvSpPr>
          <p:nvPr>
            <p:ph idx="1"/>
          </p:nvPr>
        </p:nvSpPr>
        <p:spPr>
          <a:xfrm>
            <a:off x="8296275" y="3505095"/>
            <a:ext cx="3081576" cy="1733655"/>
          </a:xfrm>
        </p:spPr>
        <p:txBody>
          <a:bodyPr vert="horz" lIns="91440" tIns="45720" rIns="91440" bIns="45720" rtlCol="0" anchor="t">
            <a:normAutofit/>
          </a:bodyPr>
          <a:lstStyle/>
          <a:p>
            <a:pPr marL="0" indent="0">
              <a:buNone/>
            </a:pPr>
            <a:r>
              <a:rPr lang="en-US" sz="1600" dirty="0">
                <a:solidFill>
                  <a:srgbClr val="FFFFFF"/>
                </a:solidFill>
              </a:rPr>
              <a:t>In the dataset we are having 30 blank rows with empty cells and with 2 unwanted columns.</a:t>
            </a:r>
          </a:p>
        </p:txBody>
      </p:sp>
      <p:pic>
        <p:nvPicPr>
          <p:cNvPr id="3" name="Picture 2" descr="A graph with numbers and lines&#10;&#10;Description automatically generated">
            <a:extLst>
              <a:ext uri="{FF2B5EF4-FFF2-40B4-BE49-F238E27FC236}">
                <a16:creationId xmlns:a16="http://schemas.microsoft.com/office/drawing/2014/main" id="{624BF0B6-731B-DA61-4C76-82292DD3616F}"/>
              </a:ext>
            </a:extLst>
          </p:cNvPr>
          <p:cNvPicPr>
            <a:picLocks noChangeAspect="1"/>
          </p:cNvPicPr>
          <p:nvPr/>
        </p:nvPicPr>
        <p:blipFill>
          <a:blip r:embed="rId3"/>
          <a:stretch>
            <a:fillRect/>
          </a:stretch>
        </p:blipFill>
        <p:spPr>
          <a:xfrm>
            <a:off x="785870" y="2080723"/>
            <a:ext cx="3032061" cy="2880457"/>
          </a:xfrm>
          <a:prstGeom prst="rect">
            <a:avLst/>
          </a:prstGeom>
        </p:spPr>
      </p:pic>
      <p:sp>
        <p:nvSpPr>
          <p:cNvPr id="62" name="Rectangle 61">
            <a:extLst>
              <a:ext uri="{FF2B5EF4-FFF2-40B4-BE49-F238E27FC236}">
                <a16:creationId xmlns:a16="http://schemas.microsoft.com/office/drawing/2014/main" id="{3E5972FA-FD40-45FD-8C3B-C1148B1E9D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391" y="641101"/>
            <a:ext cx="3695019" cy="5749463"/>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2F33E99F-3202-4091-A7AF-AB9E49FC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714" y="638829"/>
            <a:ext cx="3695019" cy="5749463"/>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690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43" name="Rectangle 42">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8334729-A14C-57F2-4B50-93CC60B762AF}"/>
              </a:ext>
            </a:extLst>
          </p:cNvPr>
          <p:cNvSpPr>
            <a:spLocks noGrp="1"/>
          </p:cNvSpPr>
          <p:nvPr>
            <p:ph type="title"/>
          </p:nvPr>
        </p:nvSpPr>
        <p:spPr>
          <a:xfrm>
            <a:off x="638620" y="863695"/>
            <a:ext cx="3755648" cy="3851881"/>
          </a:xfrm>
        </p:spPr>
        <p:txBody>
          <a:bodyPr vert="horz" lIns="91440" tIns="45720" rIns="91440" bIns="45720" rtlCol="0" anchor="ctr">
            <a:normAutofit/>
          </a:bodyPr>
          <a:lstStyle/>
          <a:p>
            <a:pPr algn="ctr"/>
            <a:r>
              <a:rPr lang="en-US" sz="2600" dirty="0">
                <a:solidFill>
                  <a:srgbClr val="FFFFFF"/>
                </a:solidFill>
              </a:rPr>
              <a:t>Exploratory Data Analysis :</a:t>
            </a:r>
          </a:p>
        </p:txBody>
      </p:sp>
      <p:sp>
        <p:nvSpPr>
          <p:cNvPr id="40" name="Rectangle 39">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11" name="Content Placeholder 10" descr="A diagram of a computer&#10;&#10;Description automatically generated">
            <a:extLst>
              <a:ext uri="{FF2B5EF4-FFF2-40B4-BE49-F238E27FC236}">
                <a16:creationId xmlns:a16="http://schemas.microsoft.com/office/drawing/2014/main" id="{C09C224D-6E50-9491-90AD-9C32CB404F0A}"/>
              </a:ext>
            </a:extLst>
          </p:cNvPr>
          <p:cNvPicPr>
            <a:picLocks noChangeAspect="1"/>
          </p:cNvPicPr>
          <p:nvPr/>
        </p:nvPicPr>
        <p:blipFill rotWithShape="1">
          <a:blip r:embed="rId2"/>
          <a:srcRect t="6894" r="-2" b="5925"/>
          <a:stretch/>
        </p:blipFill>
        <p:spPr>
          <a:xfrm>
            <a:off x="4654295" y="457200"/>
            <a:ext cx="7086151" cy="5899650"/>
          </a:xfrm>
          <a:prstGeom prst="rect">
            <a:avLst/>
          </a:prstGeom>
        </p:spPr>
      </p:pic>
    </p:spTree>
    <p:extLst>
      <p:ext uri="{BB962C8B-B14F-4D97-AF65-F5344CB8AC3E}">
        <p14:creationId xmlns:p14="http://schemas.microsoft.com/office/powerpoint/2010/main" val="1873678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BD4729-DBDF-40A6-9BA4-E4C97EF6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55125130-F4AB-465E-8AE2-E583FCAAB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0BA65A2-0302-4468-ADA7-9EC3F959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F4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06D2DDFC-3A6A-95D0-3302-4445D4172D61}"/>
              </a:ext>
            </a:extLst>
          </p:cNvPr>
          <p:cNvPicPr>
            <a:picLocks noGrp="1" noChangeAspect="1"/>
          </p:cNvPicPr>
          <p:nvPr>
            <p:ph idx="1"/>
          </p:nvPr>
        </p:nvPicPr>
        <p:blipFill>
          <a:blip r:embed="rId2"/>
          <a:stretch>
            <a:fillRect/>
          </a:stretch>
        </p:blipFill>
        <p:spPr>
          <a:xfrm>
            <a:off x="643467" y="2399936"/>
            <a:ext cx="10905066" cy="1928732"/>
          </a:xfrm>
          <a:prstGeom prst="rect">
            <a:avLst/>
          </a:prstGeom>
        </p:spPr>
      </p:pic>
      <p:sp>
        <p:nvSpPr>
          <p:cNvPr id="6" name="TextBox 5">
            <a:extLst>
              <a:ext uri="{FF2B5EF4-FFF2-40B4-BE49-F238E27FC236}">
                <a16:creationId xmlns:a16="http://schemas.microsoft.com/office/drawing/2014/main" id="{F520BD47-A2BB-4B62-380F-B7163AF338B0}"/>
              </a:ext>
            </a:extLst>
          </p:cNvPr>
          <p:cNvSpPr txBox="1"/>
          <p:nvPr/>
        </p:nvSpPr>
        <p:spPr>
          <a:xfrm>
            <a:off x="900022" y="1714303"/>
            <a:ext cx="104047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Data used for training the Algorithm</a:t>
            </a:r>
          </a:p>
        </p:txBody>
      </p:sp>
      <p:sp>
        <p:nvSpPr>
          <p:cNvPr id="7" name="TextBox 6">
            <a:extLst>
              <a:ext uri="{FF2B5EF4-FFF2-40B4-BE49-F238E27FC236}">
                <a16:creationId xmlns:a16="http://schemas.microsoft.com/office/drawing/2014/main" id="{07E4E891-7A8F-86A5-F6E1-B941BF45EB3E}"/>
              </a:ext>
            </a:extLst>
          </p:cNvPr>
          <p:cNvSpPr txBox="1"/>
          <p:nvPr/>
        </p:nvSpPr>
        <p:spPr>
          <a:xfrm>
            <a:off x="1136072" y="4752109"/>
            <a:ext cx="92443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Shape - 1272 rows and 11 columns with 8 categorical columns and 4 numerical columns</a:t>
            </a:r>
          </a:p>
        </p:txBody>
      </p:sp>
    </p:spTree>
    <p:extLst>
      <p:ext uri="{BB962C8B-B14F-4D97-AF65-F5344CB8AC3E}">
        <p14:creationId xmlns:p14="http://schemas.microsoft.com/office/powerpoint/2010/main" val="3488248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35913-A750-CEDE-6E5F-29DF4B9899D0}"/>
              </a:ext>
            </a:extLst>
          </p:cNvPr>
          <p:cNvSpPr>
            <a:spLocks noGrp="1"/>
          </p:cNvSpPr>
          <p:nvPr>
            <p:ph type="title"/>
          </p:nvPr>
        </p:nvSpPr>
        <p:spPr/>
        <p:txBody>
          <a:bodyPr>
            <a:normAutofit/>
          </a:bodyPr>
          <a:lstStyle/>
          <a:p>
            <a:r>
              <a:rPr lang="en-US" sz="2600" b="1" dirty="0"/>
              <a:t>Data Visualizations of Categorical Columns</a:t>
            </a:r>
          </a:p>
        </p:txBody>
      </p:sp>
      <p:pic>
        <p:nvPicPr>
          <p:cNvPr id="5" name="Picture 4" descr="A graph of a bar graph&#10;&#10;Description automatically generated">
            <a:extLst>
              <a:ext uri="{FF2B5EF4-FFF2-40B4-BE49-F238E27FC236}">
                <a16:creationId xmlns:a16="http://schemas.microsoft.com/office/drawing/2014/main" id="{C57614EA-3FF2-7FBD-256C-14058DCC463B}"/>
              </a:ext>
            </a:extLst>
          </p:cNvPr>
          <p:cNvPicPr>
            <a:picLocks noChangeAspect="1"/>
          </p:cNvPicPr>
          <p:nvPr/>
        </p:nvPicPr>
        <p:blipFill>
          <a:blip r:embed="rId2"/>
          <a:stretch>
            <a:fillRect/>
          </a:stretch>
        </p:blipFill>
        <p:spPr>
          <a:xfrm>
            <a:off x="23574375" y="8686964"/>
            <a:ext cx="6096000" cy="2533323"/>
          </a:xfrm>
          <a:prstGeom prst="rect">
            <a:avLst/>
          </a:prstGeom>
        </p:spPr>
      </p:pic>
      <p:pic>
        <p:nvPicPr>
          <p:cNvPr id="6" name="Picture 5" descr="A graph of a bar graph&#10;&#10;Description automatically generated">
            <a:extLst>
              <a:ext uri="{FF2B5EF4-FFF2-40B4-BE49-F238E27FC236}">
                <a16:creationId xmlns:a16="http://schemas.microsoft.com/office/drawing/2014/main" id="{6264B6C0-65FD-E24C-9978-23930828AB3E}"/>
              </a:ext>
            </a:extLst>
          </p:cNvPr>
          <p:cNvPicPr>
            <a:picLocks noChangeAspect="1"/>
          </p:cNvPicPr>
          <p:nvPr/>
        </p:nvPicPr>
        <p:blipFill>
          <a:blip r:embed="rId2"/>
          <a:stretch>
            <a:fillRect/>
          </a:stretch>
        </p:blipFill>
        <p:spPr>
          <a:xfrm>
            <a:off x="20716875" y="6972464"/>
            <a:ext cx="6096000" cy="2533323"/>
          </a:xfrm>
          <a:prstGeom prst="rect">
            <a:avLst/>
          </a:prstGeom>
        </p:spPr>
      </p:pic>
      <p:pic>
        <p:nvPicPr>
          <p:cNvPr id="7" name="Picture 6" descr="A graph of a bar graph&#10;&#10;Description automatically generated">
            <a:extLst>
              <a:ext uri="{FF2B5EF4-FFF2-40B4-BE49-F238E27FC236}">
                <a16:creationId xmlns:a16="http://schemas.microsoft.com/office/drawing/2014/main" id="{4D2C821E-B7CF-94F6-EEFE-0974D148D572}"/>
              </a:ext>
            </a:extLst>
          </p:cNvPr>
          <p:cNvPicPr>
            <a:picLocks noChangeAspect="1"/>
          </p:cNvPicPr>
          <p:nvPr/>
        </p:nvPicPr>
        <p:blipFill>
          <a:blip r:embed="rId2"/>
          <a:stretch>
            <a:fillRect/>
          </a:stretch>
        </p:blipFill>
        <p:spPr>
          <a:xfrm>
            <a:off x="1571625" y="20593214"/>
            <a:ext cx="6096000" cy="2533323"/>
          </a:xfrm>
          <a:prstGeom prst="rect">
            <a:avLst/>
          </a:prstGeom>
        </p:spPr>
      </p:pic>
      <p:pic>
        <p:nvPicPr>
          <p:cNvPr id="8" name="Content Placeholder 7" descr="A group of blue rectangular bars&#10;&#10;Description automatically generated">
            <a:extLst>
              <a:ext uri="{FF2B5EF4-FFF2-40B4-BE49-F238E27FC236}">
                <a16:creationId xmlns:a16="http://schemas.microsoft.com/office/drawing/2014/main" id="{02A79C8E-01CC-DF45-EACB-A04854188225}"/>
              </a:ext>
            </a:extLst>
          </p:cNvPr>
          <p:cNvPicPr>
            <a:picLocks noGrp="1" noChangeAspect="1"/>
          </p:cNvPicPr>
          <p:nvPr>
            <p:ph idx="1"/>
          </p:nvPr>
        </p:nvPicPr>
        <p:blipFill>
          <a:blip r:embed="rId3"/>
          <a:stretch>
            <a:fillRect/>
          </a:stretch>
        </p:blipFill>
        <p:spPr>
          <a:xfrm>
            <a:off x="335171" y="1892949"/>
            <a:ext cx="11478524" cy="4670340"/>
          </a:xfrm>
        </p:spPr>
      </p:pic>
    </p:spTree>
    <p:extLst>
      <p:ext uri="{BB962C8B-B14F-4D97-AF65-F5344CB8AC3E}">
        <p14:creationId xmlns:p14="http://schemas.microsoft.com/office/powerpoint/2010/main" val="501551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blue dots&#10;&#10;Description automatically generated">
            <a:extLst>
              <a:ext uri="{FF2B5EF4-FFF2-40B4-BE49-F238E27FC236}">
                <a16:creationId xmlns:a16="http://schemas.microsoft.com/office/drawing/2014/main" id="{688F5C1A-1AE7-9C74-215B-7AA5CD68D915}"/>
              </a:ext>
            </a:extLst>
          </p:cNvPr>
          <p:cNvPicPr>
            <a:picLocks noGrp="1" noChangeAspect="1"/>
          </p:cNvPicPr>
          <p:nvPr>
            <p:ph idx="1"/>
          </p:nvPr>
        </p:nvPicPr>
        <p:blipFill>
          <a:blip r:embed="rId2"/>
          <a:stretch>
            <a:fillRect/>
          </a:stretch>
        </p:blipFill>
        <p:spPr>
          <a:xfrm>
            <a:off x="739719" y="2180496"/>
            <a:ext cx="10712561" cy="3865208"/>
          </a:xfrm>
        </p:spPr>
      </p:pic>
      <p:sp>
        <p:nvSpPr>
          <p:cNvPr id="2" name="TextBox 1">
            <a:extLst>
              <a:ext uri="{FF2B5EF4-FFF2-40B4-BE49-F238E27FC236}">
                <a16:creationId xmlns:a16="http://schemas.microsoft.com/office/drawing/2014/main" id="{402A739B-2AF6-9D84-7BC3-7A5C94114D86}"/>
              </a:ext>
            </a:extLst>
          </p:cNvPr>
          <p:cNvSpPr txBox="1"/>
          <p:nvPr/>
        </p:nvSpPr>
        <p:spPr>
          <a:xfrm>
            <a:off x="748145" y="942109"/>
            <a:ext cx="10557163"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cap="all" dirty="0">
                <a:solidFill>
                  <a:srgbClr val="FFFFFF"/>
                </a:solidFill>
              </a:rPr>
              <a:t>Data Visualizations of Numerical columns</a:t>
            </a:r>
            <a:endParaRPr lang="en-US" sz="2600" b="1"/>
          </a:p>
        </p:txBody>
      </p:sp>
    </p:spTree>
    <p:extLst>
      <p:ext uri="{BB962C8B-B14F-4D97-AF65-F5344CB8AC3E}">
        <p14:creationId xmlns:p14="http://schemas.microsoft.com/office/powerpoint/2010/main" val="3333195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90773-5046-3850-51FC-BCAD34FD8E42}"/>
              </a:ext>
            </a:extLst>
          </p:cNvPr>
          <p:cNvSpPr>
            <a:spLocks noGrp="1"/>
          </p:cNvSpPr>
          <p:nvPr>
            <p:ph type="title"/>
          </p:nvPr>
        </p:nvSpPr>
        <p:spPr/>
        <p:txBody>
          <a:bodyPr>
            <a:normAutofit/>
          </a:bodyPr>
          <a:lstStyle/>
          <a:p>
            <a:r>
              <a:rPr lang="en-US" sz="2600" b="1" dirty="0"/>
              <a:t>Model result comparison</a:t>
            </a:r>
          </a:p>
        </p:txBody>
      </p:sp>
      <p:graphicFrame>
        <p:nvGraphicFramePr>
          <p:cNvPr id="4" name="Content Placeholder 3">
            <a:extLst>
              <a:ext uri="{FF2B5EF4-FFF2-40B4-BE49-F238E27FC236}">
                <a16:creationId xmlns:a16="http://schemas.microsoft.com/office/drawing/2014/main" id="{23251D8E-1E0C-FFE1-64B2-5A1E57514C2C}"/>
              </a:ext>
            </a:extLst>
          </p:cNvPr>
          <p:cNvGraphicFramePr>
            <a:graphicFrameLocks noGrp="1"/>
          </p:cNvGraphicFramePr>
          <p:nvPr>
            <p:ph idx="1"/>
            <p:extLst>
              <p:ext uri="{D42A27DB-BD31-4B8C-83A1-F6EECF244321}">
                <p14:modId xmlns:p14="http://schemas.microsoft.com/office/powerpoint/2010/main" val="1585179075"/>
              </p:ext>
            </p:extLst>
          </p:nvPr>
        </p:nvGraphicFramePr>
        <p:xfrm>
          <a:off x="2220044" y="2152470"/>
          <a:ext cx="7784880" cy="3994963"/>
        </p:xfrm>
        <a:graphic>
          <a:graphicData uri="http://schemas.openxmlformats.org/drawingml/2006/table">
            <a:tbl>
              <a:tblPr firstRow="1" bandRow="1">
                <a:tableStyleId>{5C22544A-7EE6-4342-B048-85BDC9FD1C3A}</a:tableStyleId>
              </a:tblPr>
              <a:tblGrid>
                <a:gridCol w="3892440">
                  <a:extLst>
                    <a:ext uri="{9D8B030D-6E8A-4147-A177-3AD203B41FA5}">
                      <a16:colId xmlns:a16="http://schemas.microsoft.com/office/drawing/2014/main" val="3456906476"/>
                    </a:ext>
                  </a:extLst>
                </a:gridCol>
                <a:gridCol w="3892440">
                  <a:extLst>
                    <a:ext uri="{9D8B030D-6E8A-4147-A177-3AD203B41FA5}">
                      <a16:colId xmlns:a16="http://schemas.microsoft.com/office/drawing/2014/main" val="3674989063"/>
                    </a:ext>
                  </a:extLst>
                </a:gridCol>
              </a:tblGrid>
              <a:tr h="570709">
                <a:tc>
                  <a:txBody>
                    <a:bodyPr/>
                    <a:lstStyle/>
                    <a:p>
                      <a:r>
                        <a:rPr lang="en-US" dirty="0"/>
                        <a:t>Regression Models</a:t>
                      </a:r>
                    </a:p>
                  </a:txBody>
                  <a:tcPr/>
                </a:tc>
                <a:tc>
                  <a:txBody>
                    <a:bodyPr/>
                    <a:lstStyle/>
                    <a:p>
                      <a:pPr lvl="0">
                        <a:buNone/>
                      </a:pPr>
                      <a:r>
                        <a:rPr lang="en-US" sz="1800" b="1" i="0" u="none" strike="noStrike" noProof="0" dirty="0">
                          <a:solidFill>
                            <a:srgbClr val="FFFFFF"/>
                          </a:solidFill>
                          <a:latin typeface="Gill Sans MT"/>
                        </a:rPr>
                        <a:t>Root Mean square Error</a:t>
                      </a:r>
                      <a:endParaRPr lang="en-US" dirty="0"/>
                    </a:p>
                  </a:txBody>
                  <a:tcPr/>
                </a:tc>
                <a:extLst>
                  <a:ext uri="{0D108BD9-81ED-4DB2-BD59-A6C34878D82A}">
                    <a16:rowId xmlns:a16="http://schemas.microsoft.com/office/drawing/2014/main" val="3984394415"/>
                  </a:ext>
                </a:extLst>
              </a:tr>
              <a:tr h="570709">
                <a:tc>
                  <a:txBody>
                    <a:bodyPr/>
                    <a:lstStyle/>
                    <a:p>
                      <a:pPr lvl="0">
                        <a:buNone/>
                      </a:pPr>
                      <a:r>
                        <a:rPr lang="en-US" sz="1800" b="0" i="0" u="none" strike="noStrike" noProof="0" dirty="0">
                          <a:solidFill>
                            <a:srgbClr val="000000"/>
                          </a:solidFill>
                          <a:latin typeface="Courier New"/>
                        </a:rPr>
                        <a:t> Random Forest </a:t>
                      </a:r>
                      <a:endParaRPr lang="en-US" dirty="0" err="1"/>
                    </a:p>
                  </a:txBody>
                  <a:tcPr/>
                </a:tc>
                <a:tc>
                  <a:txBody>
                    <a:bodyPr/>
                    <a:lstStyle/>
                    <a:p>
                      <a:pPr lvl="0">
                        <a:buNone/>
                      </a:pPr>
                      <a:r>
                        <a:rPr lang="en-US" sz="1800" b="0" i="0" u="none" strike="noStrike" noProof="0" dirty="0">
                          <a:solidFill>
                            <a:srgbClr val="000000"/>
                          </a:solidFill>
                          <a:latin typeface="Gill Sans MT"/>
                        </a:rPr>
                        <a:t>14862</a:t>
                      </a:r>
                      <a:endParaRPr lang="en-US" sz="1800" b="0" i="0" u="none" strike="noStrike" noProof="0" dirty="0">
                        <a:solidFill>
                          <a:srgbClr val="000000"/>
                        </a:solidFill>
                      </a:endParaRPr>
                    </a:p>
                  </a:txBody>
                  <a:tcPr/>
                </a:tc>
                <a:extLst>
                  <a:ext uri="{0D108BD9-81ED-4DB2-BD59-A6C34878D82A}">
                    <a16:rowId xmlns:a16="http://schemas.microsoft.com/office/drawing/2014/main" val="3322501059"/>
                  </a:ext>
                </a:extLst>
              </a:tr>
              <a:tr h="570709">
                <a:tc>
                  <a:txBody>
                    <a:bodyPr/>
                    <a:lstStyle/>
                    <a:p>
                      <a:pPr lvl="0">
                        <a:buNone/>
                      </a:pPr>
                      <a:r>
                        <a:rPr lang="en-US" sz="1800" b="0" i="0" u="none" strike="noStrike" noProof="0" dirty="0" err="1">
                          <a:solidFill>
                            <a:srgbClr val="000000"/>
                          </a:solidFill>
                          <a:latin typeface="Courier New"/>
                        </a:rPr>
                        <a:t>XGBoost</a:t>
                      </a:r>
                      <a:endParaRPr lang="en-US" dirty="0" err="1"/>
                    </a:p>
                  </a:txBody>
                  <a:tcPr/>
                </a:tc>
                <a:tc>
                  <a:txBody>
                    <a:bodyPr/>
                    <a:lstStyle/>
                    <a:p>
                      <a:pPr lvl="0" algn="l">
                        <a:lnSpc>
                          <a:spcPct val="100000"/>
                        </a:lnSpc>
                        <a:spcBef>
                          <a:spcPts val="0"/>
                        </a:spcBef>
                        <a:spcAft>
                          <a:spcPts val="0"/>
                        </a:spcAft>
                        <a:buNone/>
                      </a:pPr>
                      <a:r>
                        <a:rPr lang="en-US" sz="1800" b="0" i="0" u="none" strike="noStrike" noProof="0" dirty="0">
                          <a:solidFill>
                            <a:srgbClr val="000000"/>
                          </a:solidFill>
                          <a:latin typeface="Gill Sans MT"/>
                        </a:rPr>
                        <a:t>15410</a:t>
                      </a:r>
                    </a:p>
                  </a:txBody>
                  <a:tcPr/>
                </a:tc>
                <a:extLst>
                  <a:ext uri="{0D108BD9-81ED-4DB2-BD59-A6C34878D82A}">
                    <a16:rowId xmlns:a16="http://schemas.microsoft.com/office/drawing/2014/main" val="2372119339"/>
                  </a:ext>
                </a:extLst>
              </a:tr>
              <a:tr h="570709">
                <a:tc>
                  <a:txBody>
                    <a:bodyPr/>
                    <a:lstStyle/>
                    <a:p>
                      <a:pPr lvl="0">
                        <a:buNone/>
                      </a:pPr>
                      <a:r>
                        <a:rPr lang="en-US" sz="1800" b="0" i="0" u="none" strike="noStrike" noProof="0" dirty="0">
                          <a:solidFill>
                            <a:srgbClr val="000000"/>
                          </a:solidFill>
                          <a:latin typeface="Courier New"/>
                        </a:rPr>
                        <a:t>Linear Regression</a:t>
                      </a:r>
                      <a:endParaRPr lang="en-US" dirty="0" err="1"/>
                    </a:p>
                  </a:txBody>
                  <a:tcPr/>
                </a:tc>
                <a:tc>
                  <a:txBody>
                    <a:bodyPr/>
                    <a:lstStyle/>
                    <a:p>
                      <a:pPr lvl="0">
                        <a:buNone/>
                      </a:pPr>
                      <a:r>
                        <a:rPr lang="en-US" sz="1800" b="0" i="0" u="none" strike="noStrike" noProof="0" dirty="0">
                          <a:solidFill>
                            <a:srgbClr val="000000"/>
                          </a:solidFill>
                        </a:rPr>
                        <a:t>17711</a:t>
                      </a:r>
                      <a:endParaRPr lang="en-US" dirty="0"/>
                    </a:p>
                  </a:txBody>
                  <a:tcPr/>
                </a:tc>
                <a:extLst>
                  <a:ext uri="{0D108BD9-81ED-4DB2-BD59-A6C34878D82A}">
                    <a16:rowId xmlns:a16="http://schemas.microsoft.com/office/drawing/2014/main" val="951680537"/>
                  </a:ext>
                </a:extLst>
              </a:tr>
              <a:tr h="570709">
                <a:tc>
                  <a:txBody>
                    <a:bodyPr/>
                    <a:lstStyle/>
                    <a:p>
                      <a:pPr lvl="0">
                        <a:buNone/>
                      </a:pPr>
                      <a:r>
                        <a:rPr lang="en-US" sz="1800" b="0" i="0" u="none" strike="noStrike" noProof="0" dirty="0" err="1">
                          <a:solidFill>
                            <a:srgbClr val="000000"/>
                          </a:solidFill>
                          <a:latin typeface="Courier New"/>
                        </a:rPr>
                        <a:t>KNeighbors</a:t>
                      </a:r>
                      <a:r>
                        <a:rPr lang="en-US" sz="1800" b="0" i="0" u="none" strike="noStrike" noProof="0" dirty="0">
                          <a:solidFill>
                            <a:srgbClr val="000000"/>
                          </a:solidFill>
                          <a:latin typeface="Courier New"/>
                        </a:rPr>
                        <a:t> Regressor </a:t>
                      </a:r>
                      <a:endParaRPr lang="en-US"/>
                    </a:p>
                  </a:txBody>
                  <a:tcPr/>
                </a:tc>
                <a:tc>
                  <a:txBody>
                    <a:bodyPr/>
                    <a:lstStyle/>
                    <a:p>
                      <a:pPr lvl="0">
                        <a:buNone/>
                      </a:pPr>
                      <a:r>
                        <a:rPr lang="en-US" sz="1800" b="0" i="0" u="none" strike="noStrike" noProof="0" dirty="0">
                          <a:solidFill>
                            <a:srgbClr val="000000"/>
                          </a:solidFill>
                        </a:rPr>
                        <a:t>17844</a:t>
                      </a:r>
                      <a:endParaRPr lang="en-US" dirty="0"/>
                    </a:p>
                  </a:txBody>
                  <a:tcPr/>
                </a:tc>
                <a:extLst>
                  <a:ext uri="{0D108BD9-81ED-4DB2-BD59-A6C34878D82A}">
                    <a16:rowId xmlns:a16="http://schemas.microsoft.com/office/drawing/2014/main" val="2562964063"/>
                  </a:ext>
                </a:extLst>
              </a:tr>
              <a:tr h="570709">
                <a:tc>
                  <a:txBody>
                    <a:bodyPr/>
                    <a:lstStyle/>
                    <a:p>
                      <a:pPr lvl="0">
                        <a:buNone/>
                      </a:pPr>
                      <a:r>
                        <a:rPr lang="en-US" sz="1800" b="0" i="0" u="none" strike="noStrike" noProof="0" dirty="0">
                          <a:solidFill>
                            <a:srgbClr val="000000"/>
                          </a:solidFill>
                          <a:latin typeface="Courier New"/>
                        </a:rPr>
                        <a:t>Decision Tree Regressor</a:t>
                      </a:r>
                      <a:endParaRPr lang="en-US" dirty="0"/>
                    </a:p>
                  </a:txBody>
                  <a:tcPr/>
                </a:tc>
                <a:tc>
                  <a:txBody>
                    <a:bodyPr/>
                    <a:lstStyle/>
                    <a:p>
                      <a:pPr lvl="0">
                        <a:buNone/>
                      </a:pPr>
                      <a:r>
                        <a:rPr lang="en-US" sz="1800" b="0" i="0" u="none" strike="noStrike" noProof="0" dirty="0">
                          <a:solidFill>
                            <a:srgbClr val="000000"/>
                          </a:solidFill>
                        </a:rPr>
                        <a:t>19393</a:t>
                      </a:r>
                      <a:endParaRPr lang="en-US" dirty="0"/>
                    </a:p>
                  </a:txBody>
                  <a:tcPr/>
                </a:tc>
                <a:extLst>
                  <a:ext uri="{0D108BD9-81ED-4DB2-BD59-A6C34878D82A}">
                    <a16:rowId xmlns:a16="http://schemas.microsoft.com/office/drawing/2014/main" val="3299529625"/>
                  </a:ext>
                </a:extLst>
              </a:tr>
              <a:tr h="570709">
                <a:tc>
                  <a:txBody>
                    <a:bodyPr/>
                    <a:lstStyle/>
                    <a:p>
                      <a:pPr lvl="0">
                        <a:buNone/>
                      </a:pPr>
                      <a:r>
                        <a:rPr lang="en-US" sz="1800" b="0" i="0" u="none" strike="noStrike" noProof="0" dirty="0">
                          <a:solidFill>
                            <a:srgbClr val="000000"/>
                          </a:solidFill>
                          <a:latin typeface="Courier New"/>
                        </a:rPr>
                        <a:t>SVR</a:t>
                      </a:r>
                      <a:endParaRPr lang="en-US" dirty="0"/>
                    </a:p>
                  </a:txBody>
                  <a:tcPr/>
                </a:tc>
                <a:tc>
                  <a:txBody>
                    <a:bodyPr/>
                    <a:lstStyle/>
                    <a:p>
                      <a:pPr lvl="0">
                        <a:buNone/>
                      </a:pPr>
                      <a:r>
                        <a:rPr lang="en-US" sz="1800" b="0" i="0" u="none" strike="noStrike" noProof="0" dirty="0">
                          <a:solidFill>
                            <a:srgbClr val="000000"/>
                          </a:solidFill>
                        </a:rPr>
                        <a:t>34397</a:t>
                      </a:r>
                      <a:endParaRPr lang="en-US" dirty="0"/>
                    </a:p>
                  </a:txBody>
                  <a:tcPr/>
                </a:tc>
                <a:extLst>
                  <a:ext uri="{0D108BD9-81ED-4DB2-BD59-A6C34878D82A}">
                    <a16:rowId xmlns:a16="http://schemas.microsoft.com/office/drawing/2014/main" val="4064047163"/>
                  </a:ext>
                </a:extLst>
              </a:tr>
            </a:tbl>
          </a:graphicData>
        </a:graphic>
      </p:graphicFrame>
    </p:spTree>
    <p:extLst>
      <p:ext uri="{BB962C8B-B14F-4D97-AF65-F5344CB8AC3E}">
        <p14:creationId xmlns:p14="http://schemas.microsoft.com/office/powerpoint/2010/main" val="4035726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0CFE0D3-E4BA-8366-15C8-0A4DBE8C0970}"/>
              </a:ext>
            </a:extLst>
          </p:cNvPr>
          <p:cNvSpPr>
            <a:spLocks noGrp="1"/>
          </p:cNvSpPr>
          <p:nvPr>
            <p:ph type="title"/>
          </p:nvPr>
        </p:nvSpPr>
        <p:spPr>
          <a:xfrm>
            <a:off x="764110" y="826346"/>
            <a:ext cx="3171905" cy="1459498"/>
          </a:xfrm>
        </p:spPr>
        <p:txBody>
          <a:bodyPr vert="horz" lIns="91440" tIns="45720" rIns="91440" bIns="45720" rtlCol="0" anchor="b">
            <a:noAutofit/>
          </a:bodyPr>
          <a:lstStyle/>
          <a:p>
            <a:r>
              <a:rPr lang="en-US" sz="2600" b="1" dirty="0">
                <a:solidFill>
                  <a:srgbClr val="FFFFFF"/>
                </a:solidFill>
              </a:rPr>
              <a:t>MODEL Deployment and interface</a:t>
            </a:r>
          </a:p>
        </p:txBody>
      </p:sp>
      <p:grpSp>
        <p:nvGrpSpPr>
          <p:cNvPr id="17" name="Group 16">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5" name="TextBox 4">
            <a:extLst>
              <a:ext uri="{FF2B5EF4-FFF2-40B4-BE49-F238E27FC236}">
                <a16:creationId xmlns:a16="http://schemas.microsoft.com/office/drawing/2014/main" id="{B07E2BFE-9684-D68C-E782-C5674F82A349}"/>
              </a:ext>
            </a:extLst>
          </p:cNvPr>
          <p:cNvSpPr txBox="1"/>
          <p:nvPr/>
        </p:nvSpPr>
        <p:spPr>
          <a:xfrm>
            <a:off x="764110" y="2612800"/>
            <a:ext cx="3033249" cy="329551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85750" defTabSz="457200">
              <a:spcBef>
                <a:spcPct val="20000"/>
              </a:spcBef>
              <a:spcAft>
                <a:spcPts val="600"/>
              </a:spcAft>
              <a:buClr>
                <a:schemeClr val="accent2"/>
              </a:buClr>
              <a:buSzPct val="92000"/>
              <a:buFont typeface="Wingdings 2" panose="05020102010507070707" pitchFamily="18" charset="2"/>
              <a:buChar char=""/>
            </a:pPr>
            <a:r>
              <a:rPr lang="en-US" sz="1600">
                <a:solidFill>
                  <a:srgbClr val="FFFFFF"/>
                </a:solidFill>
              </a:rPr>
              <a:t>Deployed the model using Gradio user friendly application.</a:t>
            </a:r>
          </a:p>
        </p:txBody>
      </p:sp>
      <p:pic>
        <p:nvPicPr>
          <p:cNvPr id="6" name="Content Placeholder 5" descr="A screenshot of a computer&#10;&#10;Description automatically generated">
            <a:extLst>
              <a:ext uri="{FF2B5EF4-FFF2-40B4-BE49-F238E27FC236}">
                <a16:creationId xmlns:a16="http://schemas.microsoft.com/office/drawing/2014/main" id="{29C826EA-21C7-881F-BF9A-EC966C35F895}"/>
              </a:ext>
            </a:extLst>
          </p:cNvPr>
          <p:cNvPicPr>
            <a:picLocks noGrp="1" noChangeAspect="1"/>
          </p:cNvPicPr>
          <p:nvPr>
            <p:ph idx="1"/>
          </p:nvPr>
        </p:nvPicPr>
        <p:blipFill>
          <a:blip r:embed="rId2"/>
          <a:stretch>
            <a:fillRect/>
          </a:stretch>
        </p:blipFill>
        <p:spPr>
          <a:xfrm>
            <a:off x="4449770" y="610776"/>
            <a:ext cx="7289366" cy="5595667"/>
          </a:xfrm>
        </p:spPr>
      </p:pic>
    </p:spTree>
    <p:extLst>
      <p:ext uri="{BB962C8B-B14F-4D97-AF65-F5344CB8AC3E}">
        <p14:creationId xmlns:p14="http://schemas.microsoft.com/office/powerpoint/2010/main" val="224869685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CC514D-6610-F097-B9E3-FB53757945A0}"/>
              </a:ext>
            </a:extLst>
          </p:cNvPr>
          <p:cNvSpPr txBox="1"/>
          <p:nvPr/>
        </p:nvSpPr>
        <p:spPr>
          <a:xfrm>
            <a:off x="4710319" y="3217553"/>
            <a:ext cx="2723517" cy="707886"/>
          </a:xfrm>
          <a:prstGeom prst="rect">
            <a:avLst/>
          </a:prstGeom>
          <a:solidFill>
            <a:schemeClr val="accent2">
              <a:lumMod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4000" dirty="0">
                <a:solidFill>
                  <a:schemeClr val="bg1"/>
                </a:solidFill>
              </a:rPr>
              <a:t>Thank you</a:t>
            </a:r>
          </a:p>
        </p:txBody>
      </p:sp>
    </p:spTree>
    <p:extLst>
      <p:ext uri="{BB962C8B-B14F-4D97-AF65-F5344CB8AC3E}">
        <p14:creationId xmlns:p14="http://schemas.microsoft.com/office/powerpoint/2010/main" val="962345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EBCF2-9D42-70D2-14F2-9C2E558780EA}"/>
              </a:ext>
            </a:extLst>
          </p:cNvPr>
          <p:cNvSpPr>
            <a:spLocks noGrp="1"/>
          </p:cNvSpPr>
          <p:nvPr>
            <p:ph type="title"/>
          </p:nvPr>
        </p:nvSpPr>
        <p:spPr/>
        <p:txBody>
          <a:bodyPr>
            <a:normAutofit/>
          </a:bodyPr>
          <a:lstStyle/>
          <a:p>
            <a:r>
              <a:rPr lang="en-US" sz="4400" dirty="0"/>
              <a:t>Contents</a:t>
            </a:r>
          </a:p>
        </p:txBody>
      </p:sp>
      <p:sp>
        <p:nvSpPr>
          <p:cNvPr id="3" name="Content Placeholder 2">
            <a:extLst>
              <a:ext uri="{FF2B5EF4-FFF2-40B4-BE49-F238E27FC236}">
                <a16:creationId xmlns:a16="http://schemas.microsoft.com/office/drawing/2014/main" id="{8DC52062-0206-281D-C106-B0DE2683B948}"/>
              </a:ext>
            </a:extLst>
          </p:cNvPr>
          <p:cNvSpPr>
            <a:spLocks noGrp="1"/>
          </p:cNvSpPr>
          <p:nvPr>
            <p:ph idx="1"/>
          </p:nvPr>
        </p:nvSpPr>
        <p:spPr>
          <a:xfrm>
            <a:off x="1154955" y="2301576"/>
            <a:ext cx="8761412" cy="3718224"/>
          </a:xfrm>
        </p:spPr>
        <p:txBody>
          <a:bodyPr vert="horz" lIns="91440" tIns="45720" rIns="91440" bIns="45720" rtlCol="0" anchor="t">
            <a:normAutofit fontScale="25000" lnSpcReduction="20000"/>
          </a:bodyPr>
          <a:lstStyle/>
          <a:p>
            <a:pPr marL="305435" indent="-305435"/>
            <a:r>
              <a:rPr lang="en-US" sz="4800" dirty="0">
                <a:solidFill>
                  <a:schemeClr val="tx1"/>
                </a:solidFill>
              </a:rPr>
              <a:t>Project overview </a:t>
            </a:r>
            <a:endParaRPr lang="en-US" sz="4800">
              <a:solidFill>
                <a:schemeClr val="tx1"/>
              </a:solidFill>
            </a:endParaRPr>
          </a:p>
          <a:p>
            <a:pPr marL="305435" indent="-305435">
              <a:buClr>
                <a:srgbClr val="9E3611"/>
              </a:buClr>
            </a:pPr>
            <a:r>
              <a:rPr lang="en-US" sz="4800" dirty="0">
                <a:solidFill>
                  <a:schemeClr val="tx1"/>
                </a:solidFill>
              </a:rPr>
              <a:t>Business Problem</a:t>
            </a:r>
          </a:p>
          <a:p>
            <a:pPr marL="305435" indent="-305435">
              <a:buClr>
                <a:srgbClr val="9E3611"/>
              </a:buClr>
            </a:pPr>
            <a:r>
              <a:rPr lang="en-US" sz="4800" dirty="0">
                <a:solidFill>
                  <a:schemeClr val="tx1"/>
                </a:solidFill>
              </a:rPr>
              <a:t>Business objective</a:t>
            </a:r>
          </a:p>
          <a:p>
            <a:pPr marL="305435" indent="-305435">
              <a:buClr>
                <a:srgbClr val="9E3611"/>
              </a:buClr>
            </a:pPr>
            <a:r>
              <a:rPr lang="en-US" sz="4800" dirty="0">
                <a:solidFill>
                  <a:schemeClr val="tx1"/>
                </a:solidFill>
              </a:rPr>
              <a:t>CRISP -ML (Q) Methodology</a:t>
            </a:r>
          </a:p>
          <a:p>
            <a:pPr marL="305435" indent="-305435">
              <a:buClr>
                <a:srgbClr val="9E3611"/>
              </a:buClr>
            </a:pPr>
            <a:r>
              <a:rPr lang="en-US" sz="4800" dirty="0">
                <a:solidFill>
                  <a:schemeClr val="tx1"/>
                </a:solidFill>
              </a:rPr>
              <a:t>Technical Stacks</a:t>
            </a:r>
          </a:p>
          <a:p>
            <a:pPr marL="305435" indent="-305435">
              <a:buClr>
                <a:srgbClr val="9E3611"/>
              </a:buClr>
            </a:pPr>
            <a:r>
              <a:rPr lang="en-US" sz="4800" dirty="0">
                <a:solidFill>
                  <a:schemeClr val="tx1"/>
                </a:solidFill>
              </a:rPr>
              <a:t>Project architecture</a:t>
            </a:r>
          </a:p>
          <a:p>
            <a:pPr marL="305435" indent="-305435">
              <a:buClr>
                <a:srgbClr val="9E3611"/>
              </a:buClr>
            </a:pPr>
            <a:r>
              <a:rPr lang="en-US" sz="4800" dirty="0">
                <a:solidFill>
                  <a:schemeClr val="tx1"/>
                </a:solidFill>
              </a:rPr>
              <a:t>Data collection And understanding</a:t>
            </a:r>
          </a:p>
          <a:p>
            <a:pPr marL="305435" indent="-305435">
              <a:buClr>
                <a:srgbClr val="9E3611"/>
              </a:buClr>
            </a:pPr>
            <a:r>
              <a:rPr lang="en-US" sz="4800" dirty="0">
                <a:solidFill>
                  <a:schemeClr val="tx1"/>
                </a:solidFill>
              </a:rPr>
              <a:t>Data Information</a:t>
            </a:r>
          </a:p>
          <a:p>
            <a:pPr marL="305435" indent="-305435">
              <a:buClr>
                <a:srgbClr val="9E3611"/>
              </a:buClr>
            </a:pPr>
            <a:r>
              <a:rPr lang="en-US" sz="4800" dirty="0">
                <a:solidFill>
                  <a:schemeClr val="tx1"/>
                </a:solidFill>
              </a:rPr>
              <a:t>Exploratory Data Analysis :</a:t>
            </a:r>
          </a:p>
          <a:p>
            <a:pPr marL="305435" indent="-305435">
              <a:buClr>
                <a:srgbClr val="9E3611"/>
              </a:buClr>
            </a:pPr>
            <a:r>
              <a:rPr lang="en-US" sz="4800" dirty="0">
                <a:solidFill>
                  <a:schemeClr val="tx1"/>
                </a:solidFill>
              </a:rPr>
              <a:t> Data Visualizations</a:t>
            </a:r>
          </a:p>
          <a:p>
            <a:pPr marL="305435" indent="-305435">
              <a:buClr>
                <a:srgbClr val="903163"/>
              </a:buClr>
            </a:pPr>
            <a:r>
              <a:rPr lang="en-US" sz="4800" dirty="0">
                <a:solidFill>
                  <a:schemeClr val="tx1"/>
                </a:solidFill>
              </a:rPr>
              <a:t>Model Result Comparison</a:t>
            </a:r>
          </a:p>
          <a:p>
            <a:pPr marL="305435" indent="-305435">
              <a:buClr>
                <a:srgbClr val="903163"/>
              </a:buClr>
            </a:pPr>
            <a:r>
              <a:rPr lang="en-US" sz="4800" dirty="0">
                <a:solidFill>
                  <a:schemeClr val="tx1"/>
                </a:solidFill>
              </a:rPr>
              <a:t>Model Deployment And interface</a:t>
            </a:r>
          </a:p>
          <a:p>
            <a:pPr marL="0" indent="0">
              <a:buClr>
                <a:srgbClr val="903163"/>
              </a:buClr>
              <a:buNone/>
            </a:pPr>
            <a:endParaRPr lang="en-US" sz="4500" cap="all" dirty="0">
              <a:solidFill>
                <a:schemeClr val="tx1"/>
              </a:solidFill>
            </a:endParaRPr>
          </a:p>
          <a:p>
            <a:pPr marL="305435" indent="-305435">
              <a:buClr>
                <a:srgbClr val="9E3611"/>
              </a:buClr>
            </a:pPr>
            <a:endParaRPr lang="en-US" sz="3300" cap="all" dirty="0">
              <a:solidFill>
                <a:srgbClr val="FFFFFF"/>
              </a:solidFill>
            </a:endParaRPr>
          </a:p>
          <a:p>
            <a:pPr marL="305435" indent="-305435">
              <a:buClr>
                <a:srgbClr val="9E3611"/>
              </a:buClr>
            </a:pPr>
            <a:endParaRPr lang="en-US" sz="1700" dirty="0">
              <a:solidFill>
                <a:srgbClr val="000000"/>
              </a:solidFill>
            </a:endParaRPr>
          </a:p>
          <a:p>
            <a:pPr marL="305435" indent="-305435">
              <a:buClr>
                <a:srgbClr val="9E3611"/>
              </a:buClr>
            </a:pPr>
            <a:endParaRPr lang="en-US" sz="1400" dirty="0">
              <a:solidFill>
                <a:srgbClr val="000000"/>
              </a:solidFill>
            </a:endParaRPr>
          </a:p>
          <a:p>
            <a:pPr marL="305435" indent="-305435">
              <a:buClr>
                <a:srgbClr val="9E3611"/>
              </a:buClr>
            </a:pPr>
            <a:endParaRPr lang="en-US" sz="1400" dirty="0">
              <a:solidFill>
                <a:srgbClr val="000000"/>
              </a:solidFill>
            </a:endParaRPr>
          </a:p>
          <a:p>
            <a:pPr marL="0" indent="0">
              <a:buClr>
                <a:srgbClr val="9E3611"/>
              </a:buClr>
              <a:buNone/>
            </a:pPr>
            <a:r>
              <a:rPr lang="en-US" sz="2000" b="1" cap="all" dirty="0">
                <a:solidFill>
                  <a:srgbClr val="FFFFFF"/>
                </a:solidFill>
              </a:rPr>
              <a:t>G</a:t>
            </a:r>
            <a:endParaRPr lang="en-US" sz="2000" dirty="0">
              <a:solidFill>
                <a:schemeClr val="tx1"/>
              </a:solidFill>
            </a:endParaRPr>
          </a:p>
          <a:p>
            <a:pPr marL="305435" indent="-305435">
              <a:buClr>
                <a:srgbClr val="9E3611"/>
              </a:buClr>
            </a:pPr>
            <a:endParaRPr lang="en-US" sz="1600" dirty="0">
              <a:solidFill>
                <a:schemeClr val="tx1"/>
              </a:solidFill>
            </a:endParaRPr>
          </a:p>
          <a:p>
            <a:pPr marL="305435" indent="-305435">
              <a:buClr>
                <a:srgbClr val="9E3611"/>
              </a:buClr>
            </a:pPr>
            <a:endParaRPr lang="en-US" dirty="0">
              <a:solidFill>
                <a:srgbClr val="000000"/>
              </a:solidFill>
            </a:endParaRPr>
          </a:p>
          <a:p>
            <a:pPr marL="305435" indent="-305435">
              <a:buClr>
                <a:srgbClr val="9E3611"/>
              </a:buClr>
            </a:pPr>
            <a:endParaRPr lang="en-US" sz="4000" b="1" cap="all" dirty="0">
              <a:solidFill>
                <a:srgbClr val="3D3D3D"/>
              </a:solidFill>
            </a:endParaRPr>
          </a:p>
        </p:txBody>
      </p:sp>
    </p:spTree>
    <p:extLst>
      <p:ext uri="{BB962C8B-B14F-4D97-AF65-F5344CB8AC3E}">
        <p14:creationId xmlns:p14="http://schemas.microsoft.com/office/powerpoint/2010/main" val="19683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D3B5-B0B5-DC18-214F-B3A1BFA7CE4D}"/>
              </a:ext>
            </a:extLst>
          </p:cNvPr>
          <p:cNvSpPr>
            <a:spLocks noGrp="1"/>
          </p:cNvSpPr>
          <p:nvPr>
            <p:ph type="title"/>
          </p:nvPr>
        </p:nvSpPr>
        <p:spPr/>
        <p:txBody>
          <a:bodyPr>
            <a:normAutofit/>
          </a:bodyPr>
          <a:lstStyle/>
          <a:p>
            <a:r>
              <a:rPr lang="en-US" sz="2600" b="1" dirty="0">
                <a:solidFill>
                  <a:schemeClr val="bg1">
                    <a:lumMod val="95000"/>
                  </a:schemeClr>
                </a:solidFill>
                <a:latin typeface="Calibri"/>
                <a:cs typeface="Calibri"/>
              </a:rPr>
              <a:t>Project overview</a:t>
            </a:r>
            <a:endParaRPr lang="en-US" sz="4000" dirty="0">
              <a:solidFill>
                <a:schemeClr val="bg1">
                  <a:lumMod val="95000"/>
                </a:schemeClr>
              </a:solidFill>
            </a:endParaRPr>
          </a:p>
        </p:txBody>
      </p:sp>
      <p:sp>
        <p:nvSpPr>
          <p:cNvPr id="3" name="Content Placeholder 2">
            <a:extLst>
              <a:ext uri="{FF2B5EF4-FFF2-40B4-BE49-F238E27FC236}">
                <a16:creationId xmlns:a16="http://schemas.microsoft.com/office/drawing/2014/main" id="{78299DD6-E05B-0999-3FBF-872AEA1D12D4}"/>
              </a:ext>
            </a:extLst>
          </p:cNvPr>
          <p:cNvSpPr>
            <a:spLocks noGrp="1"/>
          </p:cNvSpPr>
          <p:nvPr>
            <p:ph idx="1"/>
          </p:nvPr>
        </p:nvSpPr>
        <p:spPr>
          <a:xfrm>
            <a:off x="581192" y="2007968"/>
            <a:ext cx="11029615" cy="1938642"/>
          </a:xfrm>
        </p:spPr>
        <p:txBody>
          <a:bodyPr vert="horz" lIns="91440" tIns="45720" rIns="91440" bIns="45720" rtlCol="0" anchor="ctr">
            <a:noAutofit/>
          </a:bodyPr>
          <a:lstStyle/>
          <a:p>
            <a:pPr marL="342900" indent="-342900" algn="just"/>
            <a:r>
              <a:rPr lang="en-US" sz="2400" dirty="0">
                <a:solidFill>
                  <a:schemeClr val="tx1"/>
                </a:solidFill>
                <a:latin typeface="Gill Sans MT"/>
                <a:ea typeface="+mn-lt"/>
                <a:cs typeface="+mn-lt"/>
              </a:rPr>
              <a:t>To develop a robust machine learning model that predicts laptop prices accurately for our client </a:t>
            </a:r>
            <a:r>
              <a:rPr lang="en-US" sz="2400" err="1">
                <a:solidFill>
                  <a:schemeClr val="tx1"/>
                </a:solidFill>
                <a:latin typeface="Gill Sans MT"/>
                <a:ea typeface="+mn-lt"/>
                <a:cs typeface="+mn-lt"/>
              </a:rPr>
              <a:t>SmartTech</a:t>
            </a:r>
            <a:r>
              <a:rPr lang="en-US" sz="2400" dirty="0">
                <a:solidFill>
                  <a:schemeClr val="tx1"/>
                </a:solidFill>
                <a:latin typeface="Gill Sans MT"/>
                <a:ea typeface="+mn-lt"/>
                <a:cs typeface="+mn-lt"/>
              </a:rPr>
              <a:t> Co.</a:t>
            </a:r>
            <a:r>
              <a:rPr lang="en-US" sz="2400" dirty="0">
                <a:solidFill>
                  <a:srgbClr val="374151"/>
                </a:solidFill>
                <a:latin typeface="Gill Sans MT"/>
                <a:ea typeface="+mn-lt"/>
                <a:cs typeface="+mn-lt"/>
              </a:rPr>
              <a:t> As the market for laptops continues to expand with a myriad of brands and specifications, having a precise pricing model becomes crucial for both consumers and manufacturers.</a:t>
            </a:r>
            <a:endParaRPr lang="en-US" sz="2400" b="1" dirty="0">
              <a:solidFill>
                <a:srgbClr val="374151"/>
              </a:solidFill>
              <a:latin typeface="Gill Sans MT"/>
              <a:ea typeface="+mn-lt"/>
              <a:cs typeface="+mn-lt"/>
            </a:endParaRPr>
          </a:p>
          <a:p>
            <a:pPr marL="342900" indent="-342900"/>
            <a:endParaRPr lang="en-US" sz="2000" dirty="0">
              <a:solidFill>
                <a:srgbClr val="374151"/>
              </a:solidFill>
              <a:latin typeface="Calibri"/>
              <a:cs typeface="Calibri"/>
            </a:endParaRPr>
          </a:p>
        </p:txBody>
      </p:sp>
    </p:spTree>
    <p:extLst>
      <p:ext uri="{BB962C8B-B14F-4D97-AF65-F5344CB8AC3E}">
        <p14:creationId xmlns:p14="http://schemas.microsoft.com/office/powerpoint/2010/main" val="306306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D3B5-B0B5-DC18-214F-B3A1BFA7CE4D}"/>
              </a:ext>
            </a:extLst>
          </p:cNvPr>
          <p:cNvSpPr>
            <a:spLocks noGrp="1"/>
          </p:cNvSpPr>
          <p:nvPr>
            <p:ph type="title"/>
          </p:nvPr>
        </p:nvSpPr>
        <p:spPr/>
        <p:txBody>
          <a:bodyPr>
            <a:normAutofit/>
          </a:bodyPr>
          <a:lstStyle/>
          <a:p>
            <a:pPr>
              <a:spcBef>
                <a:spcPct val="20000"/>
              </a:spcBef>
              <a:spcAft>
                <a:spcPts val="600"/>
              </a:spcAft>
            </a:pPr>
            <a:r>
              <a:rPr lang="en-US" sz="2600" b="1" dirty="0">
                <a:latin typeface="Gill Sans MT"/>
                <a:cs typeface="Calibri"/>
              </a:rPr>
              <a:t>Business Problem</a:t>
            </a:r>
            <a:endParaRPr lang="en-US" sz="4000" dirty="0"/>
          </a:p>
        </p:txBody>
      </p:sp>
      <p:sp>
        <p:nvSpPr>
          <p:cNvPr id="3" name="Content Placeholder 2">
            <a:extLst>
              <a:ext uri="{FF2B5EF4-FFF2-40B4-BE49-F238E27FC236}">
                <a16:creationId xmlns:a16="http://schemas.microsoft.com/office/drawing/2014/main" id="{78299DD6-E05B-0999-3FBF-872AEA1D12D4}"/>
              </a:ext>
            </a:extLst>
          </p:cNvPr>
          <p:cNvSpPr>
            <a:spLocks noGrp="1"/>
          </p:cNvSpPr>
          <p:nvPr>
            <p:ph idx="1"/>
          </p:nvPr>
        </p:nvSpPr>
        <p:spPr>
          <a:xfrm>
            <a:off x="581192" y="2007968"/>
            <a:ext cx="11029615" cy="3060075"/>
          </a:xfrm>
        </p:spPr>
        <p:txBody>
          <a:bodyPr vert="horz" lIns="91440" tIns="45720" rIns="91440" bIns="45720" rtlCol="0" anchor="ctr">
            <a:noAutofit/>
          </a:bodyPr>
          <a:lstStyle/>
          <a:p>
            <a:pPr marL="342900" indent="-342900" algn="just"/>
            <a:r>
              <a:rPr lang="en-US" sz="2400" err="1">
                <a:solidFill>
                  <a:srgbClr val="374151"/>
                </a:solidFill>
                <a:latin typeface="Gill Sans MT"/>
                <a:ea typeface="+mn-lt"/>
                <a:cs typeface="+mn-lt"/>
              </a:rPr>
              <a:t>SmartTech</a:t>
            </a:r>
            <a:r>
              <a:rPr lang="en-US" sz="2400" dirty="0">
                <a:solidFill>
                  <a:srgbClr val="374151"/>
                </a:solidFill>
                <a:latin typeface="Gill Sans MT"/>
                <a:ea typeface="+mn-lt"/>
                <a:cs typeface="+mn-lt"/>
              </a:rPr>
              <a:t> Co. operates in a highly competitive laptop market where accurate pricing strategies are crucial for maintaining market share and profitability. The company faces challenges in determining optimal prices for laptops with diverse specifications and from various brands. Incorrect pricing can lead to lost sales, reduced margins, and an inability to respond effectively to market trends and consumer preferences.</a:t>
            </a:r>
          </a:p>
          <a:p>
            <a:pPr marL="342900" indent="-342900"/>
            <a:endParaRPr lang="en-US" sz="2000" dirty="0">
              <a:solidFill>
                <a:srgbClr val="374151"/>
              </a:solidFill>
              <a:latin typeface="Calibri"/>
              <a:cs typeface="Calibri"/>
            </a:endParaRPr>
          </a:p>
        </p:txBody>
      </p:sp>
    </p:spTree>
    <p:extLst>
      <p:ext uri="{BB962C8B-B14F-4D97-AF65-F5344CB8AC3E}">
        <p14:creationId xmlns:p14="http://schemas.microsoft.com/office/powerpoint/2010/main" val="10334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D3B5-B0B5-DC18-214F-B3A1BFA7CE4D}"/>
              </a:ext>
            </a:extLst>
          </p:cNvPr>
          <p:cNvSpPr>
            <a:spLocks noGrp="1"/>
          </p:cNvSpPr>
          <p:nvPr>
            <p:ph type="title"/>
          </p:nvPr>
        </p:nvSpPr>
        <p:spPr/>
        <p:txBody>
          <a:bodyPr>
            <a:normAutofit/>
          </a:bodyPr>
          <a:lstStyle/>
          <a:p>
            <a:pPr>
              <a:spcBef>
                <a:spcPct val="20000"/>
              </a:spcBef>
              <a:spcAft>
                <a:spcPts val="600"/>
              </a:spcAft>
            </a:pPr>
            <a:r>
              <a:rPr lang="en-US" sz="2600" b="1" dirty="0">
                <a:latin typeface="Gill Sans MT"/>
                <a:cs typeface="Calibri"/>
              </a:rPr>
              <a:t>Business objective</a:t>
            </a:r>
            <a:endParaRPr lang="en-US" sz="2600" b="1"/>
          </a:p>
        </p:txBody>
      </p:sp>
      <p:sp>
        <p:nvSpPr>
          <p:cNvPr id="3" name="Content Placeholder 2">
            <a:extLst>
              <a:ext uri="{FF2B5EF4-FFF2-40B4-BE49-F238E27FC236}">
                <a16:creationId xmlns:a16="http://schemas.microsoft.com/office/drawing/2014/main" id="{78299DD6-E05B-0999-3FBF-872AEA1D12D4}"/>
              </a:ext>
            </a:extLst>
          </p:cNvPr>
          <p:cNvSpPr>
            <a:spLocks noGrp="1"/>
          </p:cNvSpPr>
          <p:nvPr>
            <p:ph idx="1"/>
          </p:nvPr>
        </p:nvSpPr>
        <p:spPr>
          <a:xfrm>
            <a:off x="581192" y="2007968"/>
            <a:ext cx="11029615" cy="3060075"/>
          </a:xfrm>
        </p:spPr>
        <p:txBody>
          <a:bodyPr vert="horz" lIns="91440" tIns="45720" rIns="91440" bIns="45720" rtlCol="0" anchor="ctr">
            <a:noAutofit/>
          </a:bodyPr>
          <a:lstStyle/>
          <a:p>
            <a:pPr marL="342900" indent="-342900" algn="just"/>
            <a:r>
              <a:rPr lang="en-US" sz="2400" dirty="0">
                <a:solidFill>
                  <a:srgbClr val="374151"/>
                </a:solidFill>
                <a:ea typeface="+mn-lt"/>
                <a:cs typeface="+mn-lt"/>
              </a:rPr>
              <a:t>The business objective is to develop a precise machine learning model that accurately predicts laptop prices based on various features, enabling </a:t>
            </a:r>
            <a:r>
              <a:rPr lang="en-US" sz="2400" dirty="0" err="1">
                <a:solidFill>
                  <a:srgbClr val="374151"/>
                </a:solidFill>
                <a:ea typeface="+mn-lt"/>
                <a:cs typeface="+mn-lt"/>
              </a:rPr>
              <a:t>SmartTech</a:t>
            </a:r>
            <a:r>
              <a:rPr lang="en-US" sz="2400" dirty="0">
                <a:solidFill>
                  <a:srgbClr val="374151"/>
                </a:solidFill>
                <a:ea typeface="+mn-lt"/>
                <a:cs typeface="+mn-lt"/>
              </a:rPr>
              <a:t> Co. to optimize pricing strategies, enhance market competitiveness, and make data-driven decisions for better profitability and customer satisfaction.</a:t>
            </a:r>
          </a:p>
          <a:p>
            <a:pPr marL="342900" indent="-342900"/>
            <a:endParaRPr lang="en-US" sz="2000" dirty="0">
              <a:solidFill>
                <a:srgbClr val="374151"/>
              </a:solidFill>
              <a:latin typeface="Calibri"/>
              <a:cs typeface="Calibri"/>
            </a:endParaRPr>
          </a:p>
        </p:txBody>
      </p:sp>
    </p:spTree>
    <p:extLst>
      <p:ext uri="{BB962C8B-B14F-4D97-AF65-F5344CB8AC3E}">
        <p14:creationId xmlns:p14="http://schemas.microsoft.com/office/powerpoint/2010/main" val="2938836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79A26B8-6C4E-452B-ADD3-ED324A7AB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4167E1-E2B0-4192-8DA2-6967DDFF8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A3CD3B5-B0B5-DC18-214F-B3A1BFA7CE4D}"/>
              </a:ext>
            </a:extLst>
          </p:cNvPr>
          <p:cNvSpPr>
            <a:spLocks noGrp="1"/>
          </p:cNvSpPr>
          <p:nvPr>
            <p:ph type="title"/>
          </p:nvPr>
        </p:nvSpPr>
        <p:spPr>
          <a:xfrm>
            <a:off x="762121" y="960723"/>
            <a:ext cx="4968489" cy="1013800"/>
          </a:xfrm>
        </p:spPr>
        <p:txBody>
          <a:bodyPr>
            <a:normAutofit/>
          </a:bodyPr>
          <a:lstStyle/>
          <a:p>
            <a:pPr>
              <a:spcBef>
                <a:spcPct val="20000"/>
              </a:spcBef>
              <a:spcAft>
                <a:spcPts val="600"/>
              </a:spcAft>
            </a:pPr>
            <a:r>
              <a:rPr lang="en-US" sz="2600" b="1" dirty="0">
                <a:solidFill>
                  <a:srgbClr val="FFFFFF"/>
                </a:solidFill>
                <a:latin typeface="Gill Sans MT"/>
                <a:cs typeface="Calibri"/>
              </a:rPr>
              <a:t>Crisp -ML(Q) Methodology</a:t>
            </a:r>
            <a:endParaRPr lang="en-US" b="1" dirty="0">
              <a:solidFill>
                <a:srgbClr val="FFFFFF"/>
              </a:solidFill>
            </a:endParaRPr>
          </a:p>
        </p:txBody>
      </p:sp>
      <p:sp>
        <p:nvSpPr>
          <p:cNvPr id="14" name="Rectangle 13">
            <a:extLst>
              <a:ext uri="{FF2B5EF4-FFF2-40B4-BE49-F238E27FC236}">
                <a16:creationId xmlns:a16="http://schemas.microsoft.com/office/drawing/2014/main" id="{D03E4FEE-2E6A-44AB-B6BA-C1AD0CD6D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0817EB59-13B3-43DA-9B91-A7CC174A6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8299DD6-E05B-0999-3FBF-872AEA1D12D4}"/>
              </a:ext>
            </a:extLst>
          </p:cNvPr>
          <p:cNvSpPr>
            <a:spLocks noGrp="1"/>
          </p:cNvSpPr>
          <p:nvPr>
            <p:ph idx="1"/>
          </p:nvPr>
        </p:nvSpPr>
        <p:spPr>
          <a:xfrm>
            <a:off x="783387" y="2254102"/>
            <a:ext cx="4947221" cy="3650344"/>
          </a:xfrm>
        </p:spPr>
        <p:txBody>
          <a:bodyPr vert="horz" lIns="91440" tIns="45720" rIns="91440" bIns="45720" rtlCol="0">
            <a:normAutofit/>
          </a:bodyPr>
          <a:lstStyle/>
          <a:p>
            <a:pPr marL="342900" indent="-342900"/>
            <a:endParaRPr lang="en-US">
              <a:solidFill>
                <a:srgbClr val="FFFFFF"/>
              </a:solidFill>
              <a:ea typeface="+mn-lt"/>
              <a:cs typeface="+mn-lt"/>
            </a:endParaRPr>
          </a:p>
          <a:p>
            <a:pPr marL="342900" indent="-342900"/>
            <a:endParaRPr lang="en-US">
              <a:solidFill>
                <a:srgbClr val="FFFFFF"/>
              </a:solidFill>
              <a:latin typeface="Calibri"/>
              <a:cs typeface="Calibri"/>
            </a:endParaRPr>
          </a:p>
        </p:txBody>
      </p:sp>
      <p:pic>
        <p:nvPicPr>
          <p:cNvPr id="5" name="Picture 4" descr="A diagram of a company&#10;&#10;Description automatically generated">
            <a:extLst>
              <a:ext uri="{FF2B5EF4-FFF2-40B4-BE49-F238E27FC236}">
                <a16:creationId xmlns:a16="http://schemas.microsoft.com/office/drawing/2014/main" id="{096EE658-A9BE-230A-ADE3-96A3E4D1F560}"/>
              </a:ext>
            </a:extLst>
          </p:cNvPr>
          <p:cNvPicPr>
            <a:picLocks noChangeAspect="1"/>
          </p:cNvPicPr>
          <p:nvPr/>
        </p:nvPicPr>
        <p:blipFill>
          <a:blip r:embed="rId2"/>
          <a:stretch>
            <a:fillRect/>
          </a:stretch>
        </p:blipFill>
        <p:spPr>
          <a:xfrm>
            <a:off x="5864236" y="609075"/>
            <a:ext cx="6045153" cy="5792727"/>
          </a:xfrm>
          <a:prstGeom prst="rect">
            <a:avLst/>
          </a:prstGeom>
        </p:spPr>
      </p:pic>
    </p:spTree>
    <p:extLst>
      <p:ext uri="{BB962C8B-B14F-4D97-AF65-F5344CB8AC3E}">
        <p14:creationId xmlns:p14="http://schemas.microsoft.com/office/powerpoint/2010/main" val="4721384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79A26B8-6C4E-452B-ADD3-ED324A7AB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4167E1-E2B0-4192-8DA2-6967DDFF8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A3CD3B5-B0B5-DC18-214F-B3A1BFA7CE4D}"/>
              </a:ext>
            </a:extLst>
          </p:cNvPr>
          <p:cNvSpPr>
            <a:spLocks noGrp="1"/>
          </p:cNvSpPr>
          <p:nvPr>
            <p:ph type="title"/>
          </p:nvPr>
        </p:nvSpPr>
        <p:spPr>
          <a:xfrm>
            <a:off x="776498" y="960723"/>
            <a:ext cx="4954112" cy="1473875"/>
          </a:xfrm>
        </p:spPr>
        <p:txBody>
          <a:bodyPr>
            <a:normAutofit/>
          </a:bodyPr>
          <a:lstStyle/>
          <a:p>
            <a:pPr>
              <a:spcBef>
                <a:spcPct val="20000"/>
              </a:spcBef>
              <a:spcAft>
                <a:spcPts val="600"/>
              </a:spcAft>
            </a:pPr>
            <a:r>
              <a:rPr lang="en-US" sz="2600" b="1" dirty="0">
                <a:solidFill>
                  <a:schemeClr val="tx2"/>
                </a:solidFill>
                <a:latin typeface="Gill Sans MT"/>
                <a:cs typeface="Calibri"/>
              </a:rPr>
              <a:t>TECHNICAL STACKS</a:t>
            </a:r>
            <a:endParaRPr lang="en-US" b="1" dirty="0">
              <a:solidFill>
                <a:schemeClr val="tx2"/>
              </a:solidFill>
            </a:endParaRPr>
          </a:p>
        </p:txBody>
      </p:sp>
      <p:sp>
        <p:nvSpPr>
          <p:cNvPr id="14" name="Rectangle 13">
            <a:extLst>
              <a:ext uri="{FF2B5EF4-FFF2-40B4-BE49-F238E27FC236}">
                <a16:creationId xmlns:a16="http://schemas.microsoft.com/office/drawing/2014/main" id="{D03E4FEE-2E6A-44AB-B6BA-C1AD0CD6D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0817EB59-13B3-43DA-9B91-A7CC174A6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8299DD6-E05B-0999-3FBF-872AEA1D12D4}"/>
              </a:ext>
            </a:extLst>
          </p:cNvPr>
          <p:cNvSpPr>
            <a:spLocks noGrp="1"/>
          </p:cNvSpPr>
          <p:nvPr>
            <p:ph idx="1"/>
          </p:nvPr>
        </p:nvSpPr>
        <p:spPr>
          <a:xfrm>
            <a:off x="783387" y="2254102"/>
            <a:ext cx="4947221" cy="3650344"/>
          </a:xfrm>
        </p:spPr>
        <p:txBody>
          <a:bodyPr vert="horz" lIns="91440" tIns="45720" rIns="91440" bIns="45720" rtlCol="0">
            <a:normAutofit/>
          </a:bodyPr>
          <a:lstStyle/>
          <a:p>
            <a:pPr marL="342900" indent="-342900"/>
            <a:endParaRPr lang="en-US">
              <a:solidFill>
                <a:srgbClr val="FFFFFF"/>
              </a:solidFill>
              <a:ea typeface="+mn-lt"/>
              <a:cs typeface="+mn-lt"/>
            </a:endParaRPr>
          </a:p>
          <a:p>
            <a:pPr marL="342900" indent="-342900"/>
            <a:endParaRPr lang="en-US">
              <a:solidFill>
                <a:srgbClr val="FFFFFF"/>
              </a:solidFill>
              <a:latin typeface="Calibri"/>
              <a:cs typeface="Calibri"/>
            </a:endParaRPr>
          </a:p>
        </p:txBody>
      </p:sp>
      <p:pic>
        <p:nvPicPr>
          <p:cNvPr id="4" name="Picture 3" descr="A group of logos&#10;&#10;Description automatically generated">
            <a:extLst>
              <a:ext uri="{FF2B5EF4-FFF2-40B4-BE49-F238E27FC236}">
                <a16:creationId xmlns:a16="http://schemas.microsoft.com/office/drawing/2014/main" id="{F4B231A8-25AC-FD96-8ED9-678150C05B80}"/>
              </a:ext>
            </a:extLst>
          </p:cNvPr>
          <p:cNvPicPr>
            <a:picLocks noChangeAspect="1"/>
          </p:cNvPicPr>
          <p:nvPr/>
        </p:nvPicPr>
        <p:blipFill>
          <a:blip r:embed="rId2"/>
          <a:stretch>
            <a:fillRect/>
          </a:stretch>
        </p:blipFill>
        <p:spPr>
          <a:xfrm>
            <a:off x="6028606" y="621103"/>
            <a:ext cx="5914486" cy="3775493"/>
          </a:xfrm>
          <a:prstGeom prst="rect">
            <a:avLst/>
          </a:prstGeom>
        </p:spPr>
      </p:pic>
      <p:pic>
        <p:nvPicPr>
          <p:cNvPr id="6" name="Picture 5">
            <a:extLst>
              <a:ext uri="{FF2B5EF4-FFF2-40B4-BE49-F238E27FC236}">
                <a16:creationId xmlns:a16="http://schemas.microsoft.com/office/drawing/2014/main" id="{29AF14C0-93C3-1188-4E3B-64F3129BE8AD}"/>
              </a:ext>
            </a:extLst>
          </p:cNvPr>
          <p:cNvPicPr>
            <a:picLocks noChangeAspect="1"/>
          </p:cNvPicPr>
          <p:nvPr/>
        </p:nvPicPr>
        <p:blipFill>
          <a:blip r:embed="rId3"/>
          <a:stretch>
            <a:fillRect/>
          </a:stretch>
        </p:blipFill>
        <p:spPr>
          <a:xfrm>
            <a:off x="7609487" y="4395607"/>
            <a:ext cx="2680838" cy="2006182"/>
          </a:xfrm>
          <a:prstGeom prst="rect">
            <a:avLst/>
          </a:prstGeom>
        </p:spPr>
      </p:pic>
    </p:spTree>
    <p:extLst>
      <p:ext uri="{BB962C8B-B14F-4D97-AF65-F5344CB8AC3E}">
        <p14:creationId xmlns:p14="http://schemas.microsoft.com/office/powerpoint/2010/main" val="66994591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89E0-8F1E-A9EC-95B9-7FBF30EDE2BB}"/>
              </a:ext>
            </a:extLst>
          </p:cNvPr>
          <p:cNvSpPr>
            <a:spLocks noGrp="1"/>
          </p:cNvSpPr>
          <p:nvPr>
            <p:ph type="title"/>
          </p:nvPr>
        </p:nvSpPr>
        <p:spPr/>
        <p:txBody>
          <a:bodyPr/>
          <a:lstStyle/>
          <a:p>
            <a:r>
              <a:rPr lang="en-US" dirty="0"/>
              <a:t>Project Architecture</a:t>
            </a:r>
          </a:p>
        </p:txBody>
      </p:sp>
      <p:pic>
        <p:nvPicPr>
          <p:cNvPr id="3" name="Picture 2" descr="A diagram of a machine learning model&#10;&#10;Description automatically generated">
            <a:extLst>
              <a:ext uri="{FF2B5EF4-FFF2-40B4-BE49-F238E27FC236}">
                <a16:creationId xmlns:a16="http://schemas.microsoft.com/office/drawing/2014/main" id="{65479C8C-0EFF-6559-60EF-B65FABCD961C}"/>
              </a:ext>
            </a:extLst>
          </p:cNvPr>
          <p:cNvPicPr>
            <a:picLocks noChangeAspect="1"/>
          </p:cNvPicPr>
          <p:nvPr/>
        </p:nvPicPr>
        <p:blipFill>
          <a:blip r:embed="rId2"/>
          <a:stretch>
            <a:fillRect/>
          </a:stretch>
        </p:blipFill>
        <p:spPr>
          <a:xfrm>
            <a:off x="2321522" y="2249544"/>
            <a:ext cx="8252600" cy="3652028"/>
          </a:xfrm>
          <a:prstGeom prst="rect">
            <a:avLst/>
          </a:prstGeom>
        </p:spPr>
      </p:pic>
      <p:pic>
        <p:nvPicPr>
          <p:cNvPr id="7" name="Picture 6" descr="Figure 4 includes the ML lifecycle from Figure 3 and expands its data processing phase into sub-phases of collect data, and prepare data phases. Tje prepare data phase is further expanded into pre-process data, and engineer feature.">
            <a:extLst>
              <a:ext uri="{FF2B5EF4-FFF2-40B4-BE49-F238E27FC236}">
                <a16:creationId xmlns:a16="http://schemas.microsoft.com/office/drawing/2014/main" id="{52649DAE-5A52-5F99-A3EC-C4747919726E}"/>
              </a:ext>
            </a:extLst>
          </p:cNvPr>
          <p:cNvPicPr>
            <a:picLocks noChangeAspect="1"/>
          </p:cNvPicPr>
          <p:nvPr/>
        </p:nvPicPr>
        <p:blipFill rotWithShape="1">
          <a:blip r:embed="rId3"/>
          <a:srcRect l="23480" t="-3554" r="35057" b="-5833"/>
          <a:stretch/>
        </p:blipFill>
        <p:spPr>
          <a:xfrm>
            <a:off x="1047395" y="4178210"/>
            <a:ext cx="4638695" cy="1774803"/>
          </a:xfrm>
          <a:prstGeom prst="rect">
            <a:avLst/>
          </a:prstGeom>
        </p:spPr>
      </p:pic>
      <p:sp>
        <p:nvSpPr>
          <p:cNvPr id="8" name="TextBox 7">
            <a:extLst>
              <a:ext uri="{FF2B5EF4-FFF2-40B4-BE49-F238E27FC236}">
                <a16:creationId xmlns:a16="http://schemas.microsoft.com/office/drawing/2014/main" id="{97FE2FDB-CC35-AA3F-AB79-1D3AE63B118F}"/>
              </a:ext>
            </a:extLst>
          </p:cNvPr>
          <p:cNvSpPr txBox="1"/>
          <p:nvPr/>
        </p:nvSpPr>
        <p:spPr>
          <a:xfrm>
            <a:off x="2540000" y="3426603"/>
            <a:ext cx="1073509" cy="74155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2831525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C0DD25-CD3E-8C84-5515-7E5E6761C2F3}"/>
              </a:ext>
            </a:extLst>
          </p:cNvPr>
          <p:cNvSpPr>
            <a:spLocks noGrp="1"/>
          </p:cNvSpPr>
          <p:nvPr>
            <p:ph type="title"/>
          </p:nvPr>
        </p:nvSpPr>
        <p:spPr>
          <a:xfrm>
            <a:off x="764110" y="797592"/>
            <a:ext cx="3387565" cy="1703912"/>
          </a:xfrm>
        </p:spPr>
        <p:txBody>
          <a:bodyPr>
            <a:noAutofit/>
          </a:bodyPr>
          <a:lstStyle/>
          <a:p>
            <a:pPr>
              <a:lnSpc>
                <a:spcPct val="90000"/>
              </a:lnSpc>
            </a:pPr>
            <a:r>
              <a:rPr lang="en-US" sz="2600" b="1" dirty="0">
                <a:solidFill>
                  <a:srgbClr val="FFFFFF"/>
                </a:solidFill>
              </a:rPr>
              <a:t>Data Collection and understanding</a:t>
            </a:r>
          </a:p>
        </p:txBody>
      </p:sp>
      <p:grpSp>
        <p:nvGrpSpPr>
          <p:cNvPr id="26" name="Group 25">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7" name="Rectangle 26">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6" name="Content Placeholder 5">
            <a:extLst>
              <a:ext uri="{FF2B5EF4-FFF2-40B4-BE49-F238E27FC236}">
                <a16:creationId xmlns:a16="http://schemas.microsoft.com/office/drawing/2014/main" id="{FB4135D0-A093-1742-9239-D31D08DA36CA}"/>
              </a:ext>
            </a:extLst>
          </p:cNvPr>
          <p:cNvSpPr>
            <a:spLocks noGrp="1"/>
          </p:cNvSpPr>
          <p:nvPr>
            <p:ph idx="1"/>
          </p:nvPr>
        </p:nvSpPr>
        <p:spPr>
          <a:xfrm>
            <a:off x="764110" y="2713442"/>
            <a:ext cx="3033249" cy="3194871"/>
          </a:xfrm>
        </p:spPr>
        <p:txBody>
          <a:bodyPr anchor="t">
            <a:normAutofit/>
          </a:bodyPr>
          <a:lstStyle/>
          <a:p>
            <a:pPr marL="305435" indent="-305435"/>
            <a:r>
              <a:rPr lang="en-US" sz="1600" b="1" dirty="0">
                <a:solidFill>
                  <a:srgbClr val="FFFFFF"/>
                </a:solidFill>
                <a:ea typeface="+mn-lt"/>
                <a:cs typeface="+mn-lt"/>
              </a:rPr>
              <a:t>Source of Data:</a:t>
            </a:r>
            <a:endParaRPr lang="en-US" sz="1600" dirty="0">
              <a:solidFill>
                <a:srgbClr val="FFFFFF"/>
              </a:solidFill>
            </a:endParaRPr>
          </a:p>
          <a:p>
            <a:pPr marL="0" indent="0">
              <a:buNone/>
            </a:pPr>
            <a:r>
              <a:rPr lang="en-US" sz="1600" dirty="0">
                <a:solidFill>
                  <a:srgbClr val="FFFFFF"/>
                </a:solidFill>
                <a:ea typeface="+mn-lt"/>
                <a:cs typeface="+mn-lt"/>
              </a:rPr>
              <a:t>The dataset downloaded from </a:t>
            </a:r>
            <a:r>
              <a:rPr lang="en-US" sz="1600" dirty="0" err="1">
                <a:solidFill>
                  <a:srgbClr val="FFFFFF"/>
                </a:solidFill>
                <a:ea typeface="+mn-lt"/>
                <a:cs typeface="+mn-lt"/>
              </a:rPr>
              <a:t>kaggle</a:t>
            </a:r>
          </a:p>
          <a:p>
            <a:pPr marL="0" indent="0">
              <a:buNone/>
            </a:pPr>
            <a:r>
              <a:rPr lang="en-US" sz="1600" dirty="0">
                <a:solidFill>
                  <a:srgbClr val="FFFFFF"/>
                </a:solidFill>
                <a:ea typeface="+mn-lt"/>
                <a:cs typeface="+mn-lt"/>
              </a:rPr>
              <a:t>Data Type</a:t>
            </a:r>
            <a:r>
              <a:rPr lang="en-US" sz="1600" b="1" dirty="0">
                <a:solidFill>
                  <a:srgbClr val="FFFFFF"/>
                </a:solidFill>
                <a:ea typeface="+mn-lt"/>
                <a:cs typeface="+mn-lt"/>
              </a:rPr>
              <a:t>:  </a:t>
            </a:r>
            <a:r>
              <a:rPr lang="en-US" sz="1600" dirty="0">
                <a:solidFill>
                  <a:srgbClr val="FFFFFF"/>
                </a:solidFill>
                <a:ea typeface="+mn-lt"/>
                <a:cs typeface="+mn-lt"/>
              </a:rPr>
              <a:t>Structured Data Includes specifications such as brand,  processor type,  RAM,  storage,  screen size, etc.</a:t>
            </a:r>
            <a:endParaRPr lang="en-US" sz="1600" dirty="0">
              <a:solidFill>
                <a:srgbClr val="FFFFFF"/>
              </a:solidFill>
            </a:endParaRPr>
          </a:p>
          <a:p>
            <a:pPr marL="0" indent="0"/>
            <a:r>
              <a:rPr lang="en-US" sz="1600" b="1" dirty="0">
                <a:solidFill>
                  <a:srgbClr val="FFFFFF"/>
                </a:solidFill>
                <a:ea typeface="+mn-lt"/>
                <a:cs typeface="+mn-lt"/>
              </a:rPr>
              <a:t>  Data Understanding:</a:t>
            </a:r>
            <a:endParaRPr lang="en-US" sz="1600" b="1" dirty="0">
              <a:solidFill>
                <a:srgbClr val="FFFFFF"/>
              </a:solidFill>
            </a:endParaRPr>
          </a:p>
          <a:p>
            <a:pPr marL="0" indent="0">
              <a:buNone/>
            </a:pPr>
            <a:r>
              <a:rPr lang="en-US" sz="1600" dirty="0">
                <a:solidFill>
                  <a:srgbClr val="FFFFFF"/>
                </a:solidFill>
              </a:rPr>
              <a:t>Shape :1303 rows,13 columns</a:t>
            </a:r>
          </a:p>
          <a:p>
            <a:pPr marL="0" indent="0">
              <a:buNone/>
            </a:pPr>
            <a:endParaRPr lang="en-US" sz="1600">
              <a:solidFill>
                <a:srgbClr val="FFFFFF"/>
              </a:solidFill>
            </a:endParaRPr>
          </a:p>
          <a:p>
            <a:pPr marL="0" indent="0">
              <a:buNone/>
            </a:pPr>
            <a:endParaRPr lang="en-US" sz="1600">
              <a:solidFill>
                <a:srgbClr val="FFFFFF"/>
              </a:solidFill>
            </a:endParaRPr>
          </a:p>
          <a:p>
            <a:pPr marL="305435" indent="-305435"/>
            <a:endParaRPr lang="en-US" sz="1600">
              <a:solidFill>
                <a:srgbClr val="FFFFFF"/>
              </a:solidFill>
            </a:endParaRPr>
          </a:p>
          <a:p>
            <a:pPr marL="305435" indent="-305435"/>
            <a:endParaRPr lang="en-US" sz="1600">
              <a:solidFill>
                <a:srgbClr val="FFFFFF"/>
              </a:solidFill>
            </a:endParaRPr>
          </a:p>
        </p:txBody>
      </p:sp>
      <p:pic>
        <p:nvPicPr>
          <p:cNvPr id="4" name="Picture 3" descr="A white text on a white background&#10;&#10;Description automatically generated">
            <a:extLst>
              <a:ext uri="{FF2B5EF4-FFF2-40B4-BE49-F238E27FC236}">
                <a16:creationId xmlns:a16="http://schemas.microsoft.com/office/drawing/2014/main" id="{2219AD0C-F8B6-05A5-7390-0D4AB5D3BCF4}"/>
              </a:ext>
            </a:extLst>
          </p:cNvPr>
          <p:cNvPicPr>
            <a:picLocks noChangeAspect="1"/>
          </p:cNvPicPr>
          <p:nvPr/>
        </p:nvPicPr>
        <p:blipFill>
          <a:blip r:embed="rId2"/>
          <a:stretch>
            <a:fillRect/>
          </a:stretch>
        </p:blipFill>
        <p:spPr>
          <a:xfrm>
            <a:off x="4568800" y="1339803"/>
            <a:ext cx="6866506" cy="4565309"/>
          </a:xfrm>
          <a:prstGeom prst="rect">
            <a:avLst/>
          </a:prstGeom>
        </p:spPr>
      </p:pic>
    </p:spTree>
    <p:extLst>
      <p:ext uri="{BB962C8B-B14F-4D97-AF65-F5344CB8AC3E}">
        <p14:creationId xmlns:p14="http://schemas.microsoft.com/office/powerpoint/2010/main" val="380266836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lpstr>
      <vt:lpstr>Laptop Price Prediction</vt:lpstr>
      <vt:lpstr>Contents</vt:lpstr>
      <vt:lpstr>Project overview</vt:lpstr>
      <vt:lpstr>Business Problem</vt:lpstr>
      <vt:lpstr>Business objective</vt:lpstr>
      <vt:lpstr>Crisp -ML(Q) Methodology</vt:lpstr>
      <vt:lpstr>TECHNICAL STACKS</vt:lpstr>
      <vt:lpstr>Project Architecture</vt:lpstr>
      <vt:lpstr>Data Collection and understanding</vt:lpstr>
      <vt:lpstr>Data information</vt:lpstr>
      <vt:lpstr>Exploratory Data Analysis :</vt:lpstr>
      <vt:lpstr>PowerPoint Presentation</vt:lpstr>
      <vt:lpstr>Data Visualizations of Categorical Columns</vt:lpstr>
      <vt:lpstr>PowerPoint Presentation</vt:lpstr>
      <vt:lpstr>Model result comparison</vt:lpstr>
      <vt:lpstr>MODEL Deployment and interface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806</cp:revision>
  <dcterms:created xsi:type="dcterms:W3CDTF">2024-06-21T04:58:19Z</dcterms:created>
  <dcterms:modified xsi:type="dcterms:W3CDTF">2024-07-10T17:38:35Z</dcterms:modified>
</cp:coreProperties>
</file>