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5" r:id="rId10"/>
    <p:sldId id="275" r:id="rId11"/>
    <p:sldId id="267" r:id="rId12"/>
    <p:sldId id="272" r:id="rId13"/>
    <p:sldId id="266" r:id="rId14"/>
    <p:sldId id="276" r:id="rId15"/>
    <p:sldId id="277" r:id="rId16"/>
    <p:sldId id="270" r:id="rId17"/>
    <p:sldId id="279" r:id="rId18"/>
    <p:sldId id="278" r:id="rId19"/>
    <p:sldId id="28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972E2-25AD-0A54-62BF-90FF13384187}" v="198" dt="2024-06-11T15:00:50.387"/>
    <p1510:client id="{6E07CD3E-B59C-A4EE-45DC-46C4561B8548}" v="33" dt="2024-06-11T16:04:17.135"/>
    <p1510:client id="{7098E6F8-CB8E-2C70-2722-8AA2BD610EAB}" v="190" dt="2024-06-12T07:40:38.345"/>
    <p1510:client id="{8E45438E-23B4-4302-A859-860AE1FF6CF3}" v="4" dt="2024-06-11T11:04:45.591"/>
    <p1510:client id="{AC7187CB-858F-F9BD-7AEC-55B28174941C}" v="997" dt="2024-06-12T07:14:27.848"/>
    <p1510:client id="{C89D422B-1329-1204-01F7-58812EDD12A6}" v="406" dt="2024-06-11T11:02:46.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380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78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970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604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144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624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432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4846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23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638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596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53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051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756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223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352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949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63903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u="sng" dirty="0">
                <a:latin typeface="Trebuchet MS"/>
              </a:rPr>
              <a:t>Amazon Sales Data Analysis</a:t>
            </a:r>
            <a:endParaRPr lang="en-US" sz="4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91E8D-B788-91B7-4A7C-216DDE1FF307}"/>
              </a:ext>
            </a:extLst>
          </p:cNvPr>
          <p:cNvSpPr txBox="1"/>
          <p:nvPr/>
        </p:nvSpPr>
        <p:spPr>
          <a:xfrm>
            <a:off x="1434540" y="1537098"/>
            <a:ext cx="6159899" cy="138499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Max no of quantity each person is buying = 10 and minimum = 1</a:t>
            </a:r>
          </a:p>
          <a:p>
            <a:endParaRPr lang="en-US" dirty="0"/>
          </a:p>
          <a:p>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7BF2EF8E-DDD7-E22F-B1C9-5B4098DCA08B}"/>
              </a:ext>
            </a:extLst>
          </p:cNvPr>
          <p:cNvPicPr>
            <a:picLocks noGrp="1" noChangeAspect="1"/>
          </p:cNvPicPr>
          <p:nvPr>
            <p:ph idx="1"/>
          </p:nvPr>
        </p:nvPicPr>
        <p:blipFill>
          <a:blip r:embed="rId2"/>
          <a:stretch>
            <a:fillRect/>
          </a:stretch>
        </p:blipFill>
        <p:spPr>
          <a:xfrm>
            <a:off x="7590210" y="535196"/>
            <a:ext cx="3543479" cy="3779088"/>
          </a:xfrm>
          <a:ln>
            <a:solidFill>
              <a:srgbClr val="4472C4"/>
            </a:solidFill>
          </a:ln>
        </p:spPr>
      </p:pic>
    </p:spTree>
    <p:extLst>
      <p:ext uri="{BB962C8B-B14F-4D97-AF65-F5344CB8AC3E}">
        <p14:creationId xmlns:p14="http://schemas.microsoft.com/office/powerpoint/2010/main" val="198081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30F8-A182-7480-3F41-42ED746DDDB1}"/>
              </a:ext>
            </a:extLst>
          </p:cNvPr>
          <p:cNvSpPr>
            <a:spLocks noGrp="1"/>
          </p:cNvSpPr>
          <p:nvPr>
            <p:ph type="title"/>
          </p:nvPr>
        </p:nvSpPr>
        <p:spPr>
          <a:xfrm>
            <a:off x="1527443" y="743308"/>
            <a:ext cx="9141695" cy="933092"/>
          </a:xfrm>
          <a:ln>
            <a:solidFill>
              <a:srgbClr val="4472C4"/>
            </a:solidFill>
          </a:ln>
        </p:spPr>
        <p:txBody>
          <a:bodyPr/>
          <a:lstStyle/>
          <a:p>
            <a:pPr algn="l"/>
            <a:r>
              <a:rPr lang="en-US" sz="2000">
                <a:solidFill>
                  <a:srgbClr val="000000"/>
                </a:solidFill>
                <a:latin typeface="Georgia"/>
              </a:rPr>
              <a:t>Female customer buy more products than male</a:t>
            </a:r>
            <a:endParaRPr lang="en-US" sz="2000">
              <a:solidFill>
                <a:srgbClr val="000000"/>
              </a:solidFill>
            </a:endParaRPr>
          </a:p>
          <a:p>
            <a:endParaRPr lang="en-US" sz="1800">
              <a:solidFill>
                <a:srgbClr val="000000"/>
              </a:solidFill>
            </a:endParaRPr>
          </a:p>
        </p:txBody>
      </p:sp>
      <p:pic>
        <p:nvPicPr>
          <p:cNvPr id="5" name="Content Placeholder 4" descr="A screenshot of a computer&#10;&#10;Description automatically generated">
            <a:extLst>
              <a:ext uri="{FF2B5EF4-FFF2-40B4-BE49-F238E27FC236}">
                <a16:creationId xmlns:a16="http://schemas.microsoft.com/office/drawing/2014/main" id="{8C4C1B11-391A-4029-43EB-1C44E7997778}"/>
              </a:ext>
            </a:extLst>
          </p:cNvPr>
          <p:cNvPicPr>
            <a:picLocks noGrp="1" noChangeAspect="1"/>
          </p:cNvPicPr>
          <p:nvPr>
            <p:ph sz="half" idx="1"/>
          </p:nvPr>
        </p:nvPicPr>
        <p:blipFill>
          <a:blip r:embed="rId2"/>
          <a:stretch>
            <a:fillRect/>
          </a:stretch>
        </p:blipFill>
        <p:spPr>
          <a:xfrm>
            <a:off x="880464" y="2956036"/>
            <a:ext cx="5168224" cy="2919939"/>
          </a:xfrm>
          <a:ln>
            <a:solidFill>
              <a:srgbClr val="4472C4"/>
            </a:solidFill>
          </a:ln>
        </p:spPr>
      </p:pic>
      <p:pic>
        <p:nvPicPr>
          <p:cNvPr id="6" name="Content Placeholder 5" descr="A screenshot of a computer&#10;&#10;Description automatically generated">
            <a:extLst>
              <a:ext uri="{FF2B5EF4-FFF2-40B4-BE49-F238E27FC236}">
                <a16:creationId xmlns:a16="http://schemas.microsoft.com/office/drawing/2014/main" id="{E54EEA8C-20B6-6EDF-9250-3A35C1F22221}"/>
              </a:ext>
            </a:extLst>
          </p:cNvPr>
          <p:cNvPicPr>
            <a:picLocks noGrp="1" noChangeAspect="1"/>
          </p:cNvPicPr>
          <p:nvPr>
            <p:ph sz="half" idx="2"/>
          </p:nvPr>
        </p:nvPicPr>
        <p:blipFill>
          <a:blip r:embed="rId3"/>
          <a:stretch>
            <a:fillRect/>
          </a:stretch>
        </p:blipFill>
        <p:spPr>
          <a:xfrm>
            <a:off x="7296251" y="3232317"/>
            <a:ext cx="3517697" cy="1993565"/>
          </a:xfrm>
          <a:ln>
            <a:solidFill>
              <a:srgbClr val="4472C4"/>
            </a:solidFill>
          </a:ln>
        </p:spPr>
      </p:pic>
      <p:sp>
        <p:nvSpPr>
          <p:cNvPr id="7" name="TextBox 6">
            <a:extLst>
              <a:ext uri="{FF2B5EF4-FFF2-40B4-BE49-F238E27FC236}">
                <a16:creationId xmlns:a16="http://schemas.microsoft.com/office/drawing/2014/main" id="{3E93066C-6352-E5AC-9A6F-6EC5306E4513}"/>
              </a:ext>
            </a:extLst>
          </p:cNvPr>
          <p:cNvSpPr txBox="1"/>
          <p:nvPr/>
        </p:nvSpPr>
        <p:spPr>
          <a:xfrm>
            <a:off x="877977" y="2040306"/>
            <a:ext cx="5159234"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Georgia"/>
              </a:rPr>
              <a:t>Female buy Fashion accessories more,  Health and beauty least number</a:t>
            </a:r>
            <a:endParaRPr lang="en-US"/>
          </a:p>
          <a:p>
            <a:pPr algn="l"/>
            <a:endParaRPr lang="en-US"/>
          </a:p>
        </p:txBody>
      </p:sp>
      <p:sp>
        <p:nvSpPr>
          <p:cNvPr id="9" name="TextBox 8">
            <a:extLst>
              <a:ext uri="{FF2B5EF4-FFF2-40B4-BE49-F238E27FC236}">
                <a16:creationId xmlns:a16="http://schemas.microsoft.com/office/drawing/2014/main" id="{5F0334A9-5CA6-75AC-D9E8-216EDB28FD20}"/>
              </a:ext>
            </a:extLst>
          </p:cNvPr>
          <p:cNvSpPr txBox="1"/>
          <p:nvPr/>
        </p:nvSpPr>
        <p:spPr>
          <a:xfrm>
            <a:off x="6687389" y="2047015"/>
            <a:ext cx="4936545"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Georgia"/>
              </a:rPr>
              <a:t> Male buy Health and beauty more, Sports and travel least number</a:t>
            </a:r>
            <a:endParaRPr lang="en-US"/>
          </a:p>
          <a:p>
            <a:pPr algn="l"/>
            <a:endParaRPr lang="en-US"/>
          </a:p>
        </p:txBody>
      </p:sp>
      <p:pic>
        <p:nvPicPr>
          <p:cNvPr id="10" name="Picture 9" descr="A screenshot of a computer&#10;&#10;Description automatically generated">
            <a:extLst>
              <a:ext uri="{FF2B5EF4-FFF2-40B4-BE49-F238E27FC236}">
                <a16:creationId xmlns:a16="http://schemas.microsoft.com/office/drawing/2014/main" id="{3FC5B269-15E1-34FE-D0F7-946A3DFA2C7A}"/>
              </a:ext>
            </a:extLst>
          </p:cNvPr>
          <p:cNvPicPr>
            <a:picLocks noChangeAspect="1"/>
          </p:cNvPicPr>
          <p:nvPr/>
        </p:nvPicPr>
        <p:blipFill>
          <a:blip r:embed="rId4"/>
          <a:stretch>
            <a:fillRect/>
          </a:stretch>
        </p:blipFill>
        <p:spPr>
          <a:xfrm>
            <a:off x="8899406" y="782576"/>
            <a:ext cx="1768775" cy="850242"/>
          </a:xfrm>
          <a:prstGeom prst="rect">
            <a:avLst/>
          </a:prstGeom>
          <a:ln>
            <a:solidFill>
              <a:schemeClr val="bg1"/>
            </a:solidFill>
          </a:ln>
        </p:spPr>
      </p:pic>
    </p:spTree>
    <p:extLst>
      <p:ext uri="{BB962C8B-B14F-4D97-AF65-F5344CB8AC3E}">
        <p14:creationId xmlns:p14="http://schemas.microsoft.com/office/powerpoint/2010/main" val="26749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68E8-04AD-44E3-BB92-26DE13402991}"/>
              </a:ext>
            </a:extLst>
          </p:cNvPr>
          <p:cNvSpPr>
            <a:spLocks noGrp="1"/>
          </p:cNvSpPr>
          <p:nvPr>
            <p:ph type="title"/>
          </p:nvPr>
        </p:nvSpPr>
        <p:spPr/>
        <p:txBody>
          <a:bodyPr>
            <a:normAutofit/>
          </a:bodyPr>
          <a:lstStyle/>
          <a:p>
            <a:pPr marL="452755" indent="-342900" algn="l">
              <a:spcBef>
                <a:spcPct val="20000"/>
              </a:spcBef>
              <a:spcAft>
                <a:spcPts val="600"/>
              </a:spcAft>
              <a:buFont typeface="Arial"/>
              <a:buChar char="•"/>
            </a:pPr>
            <a:r>
              <a:rPr lang="en-US" sz="1900" dirty="0">
                <a:latin typeface="Georgia"/>
              </a:rPr>
              <a:t>branch  A - Home and lifestyle sold high, Health and beauty less sold</a:t>
            </a:r>
            <a:endParaRPr lang="en-US" dirty="0"/>
          </a:p>
          <a:p>
            <a:pPr marL="452755" indent="-342900" algn="l">
              <a:spcBef>
                <a:spcPct val="20000"/>
              </a:spcBef>
              <a:spcAft>
                <a:spcPts val="600"/>
              </a:spcAft>
              <a:buFont typeface="Arial"/>
              <a:buChar char="•"/>
            </a:pPr>
            <a:r>
              <a:rPr lang="en-US" sz="1900" dirty="0">
                <a:latin typeface="Georgia"/>
              </a:rPr>
              <a:t>branch  B - Fashion accessories and Sports and travel sold high, Home and lifestyle less sold</a:t>
            </a:r>
            <a:br>
              <a:rPr lang="en-US" sz="1900" dirty="0">
                <a:latin typeface="Georgia"/>
              </a:rPr>
            </a:br>
            <a:r>
              <a:rPr lang="en-US" sz="1900" dirty="0">
                <a:latin typeface="Georgia"/>
              </a:rPr>
              <a:t>branch  C - Food and beverages sold high, Sports and travel less sold</a:t>
            </a:r>
          </a:p>
        </p:txBody>
      </p:sp>
      <p:pic>
        <p:nvPicPr>
          <p:cNvPr id="5" name="Content Placeholder 4" descr="A screenshot of a computer&#10;&#10;Description automatically generated">
            <a:extLst>
              <a:ext uri="{FF2B5EF4-FFF2-40B4-BE49-F238E27FC236}">
                <a16:creationId xmlns:a16="http://schemas.microsoft.com/office/drawing/2014/main" id="{692AE02F-CE9B-08C2-F4C6-9BCA7A5C7575}"/>
              </a:ext>
            </a:extLst>
          </p:cNvPr>
          <p:cNvPicPr>
            <a:picLocks noGrp="1" noChangeAspect="1"/>
          </p:cNvPicPr>
          <p:nvPr>
            <p:ph sz="half" idx="1"/>
          </p:nvPr>
        </p:nvPicPr>
        <p:blipFill>
          <a:blip r:embed="rId2"/>
          <a:stretch>
            <a:fillRect/>
          </a:stretch>
        </p:blipFill>
        <p:spPr>
          <a:xfrm>
            <a:off x="1292696" y="2646511"/>
            <a:ext cx="3006664" cy="3352081"/>
          </a:xfrm>
          <a:ln>
            <a:solidFill>
              <a:srgbClr val="4472C4"/>
            </a:solidFill>
          </a:ln>
        </p:spPr>
      </p:pic>
      <p:pic>
        <p:nvPicPr>
          <p:cNvPr id="6" name="Content Placeholder 5" descr="A screenshot of a computer&#10;&#10;Description automatically generated">
            <a:extLst>
              <a:ext uri="{FF2B5EF4-FFF2-40B4-BE49-F238E27FC236}">
                <a16:creationId xmlns:a16="http://schemas.microsoft.com/office/drawing/2014/main" id="{8CC3FE24-946C-70D3-9D71-BD22D6AB06C0}"/>
              </a:ext>
            </a:extLst>
          </p:cNvPr>
          <p:cNvPicPr>
            <a:picLocks noGrp="1" noChangeAspect="1"/>
          </p:cNvPicPr>
          <p:nvPr>
            <p:ph sz="half" idx="2"/>
          </p:nvPr>
        </p:nvPicPr>
        <p:blipFill>
          <a:blip r:embed="rId3"/>
          <a:stretch>
            <a:fillRect/>
          </a:stretch>
        </p:blipFill>
        <p:spPr>
          <a:xfrm>
            <a:off x="4542531" y="2641840"/>
            <a:ext cx="3231849" cy="3347049"/>
          </a:xfrm>
          <a:ln>
            <a:solidFill>
              <a:srgbClr val="4472C4"/>
            </a:solidFill>
          </a:ln>
        </p:spPr>
      </p:pic>
      <p:pic>
        <p:nvPicPr>
          <p:cNvPr id="7" name="Picture 6" descr="A screenshot of a computer&#10;&#10;Description automatically generated">
            <a:extLst>
              <a:ext uri="{FF2B5EF4-FFF2-40B4-BE49-F238E27FC236}">
                <a16:creationId xmlns:a16="http://schemas.microsoft.com/office/drawing/2014/main" id="{94BA5216-F906-C830-B9CE-884E34D70CCC}"/>
              </a:ext>
            </a:extLst>
          </p:cNvPr>
          <p:cNvPicPr>
            <a:picLocks noChangeAspect="1"/>
          </p:cNvPicPr>
          <p:nvPr/>
        </p:nvPicPr>
        <p:blipFill>
          <a:blip r:embed="rId4"/>
          <a:stretch>
            <a:fillRect/>
          </a:stretch>
        </p:blipFill>
        <p:spPr>
          <a:xfrm>
            <a:off x="8277590" y="2642622"/>
            <a:ext cx="3231850" cy="3347226"/>
          </a:xfrm>
          <a:prstGeom prst="rect">
            <a:avLst/>
          </a:prstGeom>
          <a:ln>
            <a:solidFill>
              <a:srgbClr val="4472C4"/>
            </a:solidFill>
          </a:ln>
        </p:spPr>
      </p:pic>
    </p:spTree>
    <p:extLst>
      <p:ext uri="{BB962C8B-B14F-4D97-AF65-F5344CB8AC3E}">
        <p14:creationId xmlns:p14="http://schemas.microsoft.com/office/powerpoint/2010/main" val="33926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DB2B1042-E0B3-00AD-0642-2769D58C84CA}"/>
              </a:ext>
            </a:extLst>
          </p:cNvPr>
          <p:cNvPicPr>
            <a:picLocks noGrp="1" noChangeAspect="1"/>
          </p:cNvPicPr>
          <p:nvPr>
            <p:ph idx="1"/>
          </p:nvPr>
        </p:nvPicPr>
        <p:blipFill>
          <a:blip r:embed="rId2"/>
          <a:stretch>
            <a:fillRect/>
          </a:stretch>
        </p:blipFill>
        <p:spPr>
          <a:xfrm>
            <a:off x="4974285" y="4352655"/>
            <a:ext cx="2488900" cy="1811727"/>
          </a:xfrm>
          <a:ln>
            <a:solidFill>
              <a:srgbClr val="4472C4"/>
            </a:solidFill>
          </a:ln>
        </p:spPr>
      </p:pic>
      <p:sp>
        <p:nvSpPr>
          <p:cNvPr id="4" name="Text Placeholder 3">
            <a:extLst>
              <a:ext uri="{FF2B5EF4-FFF2-40B4-BE49-F238E27FC236}">
                <a16:creationId xmlns:a16="http://schemas.microsoft.com/office/drawing/2014/main" id="{585425E7-473B-CE81-8763-157740B21C40}"/>
              </a:ext>
            </a:extLst>
          </p:cNvPr>
          <p:cNvSpPr>
            <a:spLocks noGrp="1"/>
          </p:cNvSpPr>
          <p:nvPr>
            <p:ph type="body" sz="half" idx="2"/>
          </p:nvPr>
        </p:nvSpPr>
        <p:spPr>
          <a:xfrm>
            <a:off x="1426803" y="843951"/>
            <a:ext cx="3549121" cy="1095555"/>
          </a:xfrm>
        </p:spPr>
        <p:txBody>
          <a:bodyPr>
            <a:normAutofit fontScale="92500"/>
          </a:bodyPr>
          <a:lstStyle/>
          <a:p>
            <a:r>
              <a:rPr lang="en-US" sz="4000" kern="1200">
                <a:solidFill>
                  <a:schemeClr val="tx2"/>
                </a:solidFill>
                <a:latin typeface="Trebuchet MS"/>
                <a:ea typeface="+mj-ea"/>
                <a:cs typeface="+mj-cs"/>
              </a:rPr>
              <a:t>2.Sales Analysis</a:t>
            </a:r>
            <a:endParaRPr lang="en-US">
              <a:solidFill>
                <a:schemeClr val="tx2"/>
              </a:solidFill>
            </a:endParaRPr>
          </a:p>
        </p:txBody>
      </p:sp>
      <p:pic>
        <p:nvPicPr>
          <p:cNvPr id="8" name="Picture 7" descr="A screenshot of a computer&#10;&#10;Description automatically generated">
            <a:extLst>
              <a:ext uri="{FF2B5EF4-FFF2-40B4-BE49-F238E27FC236}">
                <a16:creationId xmlns:a16="http://schemas.microsoft.com/office/drawing/2014/main" id="{0E84CCB4-7984-782B-901A-DD21780ED590}"/>
              </a:ext>
            </a:extLst>
          </p:cNvPr>
          <p:cNvPicPr>
            <a:picLocks noChangeAspect="1"/>
          </p:cNvPicPr>
          <p:nvPr/>
        </p:nvPicPr>
        <p:blipFill>
          <a:blip r:embed="rId3"/>
          <a:stretch>
            <a:fillRect/>
          </a:stretch>
        </p:blipFill>
        <p:spPr>
          <a:xfrm>
            <a:off x="8661456" y="4140236"/>
            <a:ext cx="2690003" cy="2028464"/>
          </a:xfrm>
          <a:prstGeom prst="rect">
            <a:avLst/>
          </a:prstGeom>
          <a:ln>
            <a:solidFill>
              <a:srgbClr val="4472C4"/>
            </a:solidFill>
          </a:ln>
        </p:spPr>
      </p:pic>
      <p:sp>
        <p:nvSpPr>
          <p:cNvPr id="2" name="TextBox 1">
            <a:extLst>
              <a:ext uri="{FF2B5EF4-FFF2-40B4-BE49-F238E27FC236}">
                <a16:creationId xmlns:a16="http://schemas.microsoft.com/office/drawing/2014/main" id="{B4EBC9DC-13DC-53CC-4168-9C271A3550C8}"/>
              </a:ext>
            </a:extLst>
          </p:cNvPr>
          <p:cNvSpPr txBox="1"/>
          <p:nvPr/>
        </p:nvSpPr>
        <p:spPr>
          <a:xfrm>
            <a:off x="1200989" y="2082799"/>
            <a:ext cx="5848068" cy="84537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2000" baseline="0">
                <a:solidFill>
                  <a:srgbClr val="A04DA3"/>
                </a:solidFill>
                <a:latin typeface="Georgia"/>
                <a:ea typeface="Segoe UI"/>
                <a:cs typeface="Segoe UI"/>
              </a:rPr>
              <a:t>•</a:t>
            </a:r>
            <a:r>
              <a:rPr lang="en-US" sz="2400" baseline="0">
                <a:latin typeface="Georgia"/>
                <a:ea typeface="Segoe UI"/>
                <a:cs typeface="Segoe UI"/>
              </a:rPr>
              <a:t>Highest revenue - Food and beverages</a:t>
            </a:r>
            <a:r>
              <a:rPr lang="en-US" sz="2400">
                <a:latin typeface="Georgia"/>
                <a:ea typeface="Segoe UI"/>
                <a:cs typeface="Segoe UI"/>
              </a:rPr>
              <a:t>​</a:t>
            </a:r>
          </a:p>
          <a:p>
            <a:pPr rtl="0"/>
            <a:r>
              <a:rPr lang="en-US" sz="2400" baseline="0">
                <a:solidFill>
                  <a:srgbClr val="A04DA3"/>
                </a:solidFill>
                <a:latin typeface="Arial"/>
                <a:ea typeface="Segoe UI"/>
                <a:cs typeface="Segoe UI"/>
              </a:rPr>
              <a:t>•</a:t>
            </a:r>
            <a:r>
              <a:rPr lang="en-US" sz="2400" baseline="0">
                <a:latin typeface="Georgia"/>
                <a:ea typeface="Segoe UI"/>
                <a:cs typeface="Segoe UI"/>
              </a:rPr>
              <a:t>Least revenue - Health and beauty </a:t>
            </a:r>
            <a:r>
              <a:rPr lang="en-US" sz="2400">
                <a:latin typeface="Georgia"/>
                <a:ea typeface="Segoe UI"/>
                <a:cs typeface="Segoe UI"/>
              </a:rPr>
              <a:t>​</a:t>
            </a:r>
            <a:endParaRPr lang="en-US"/>
          </a:p>
        </p:txBody>
      </p:sp>
      <p:pic>
        <p:nvPicPr>
          <p:cNvPr id="3" name="Picture 2" descr="A screenshot of a computer&#10;&#10;Description automatically generated">
            <a:extLst>
              <a:ext uri="{FF2B5EF4-FFF2-40B4-BE49-F238E27FC236}">
                <a16:creationId xmlns:a16="http://schemas.microsoft.com/office/drawing/2014/main" id="{056410FB-6BEF-8B31-5E80-91A85BF51A24}"/>
              </a:ext>
            </a:extLst>
          </p:cNvPr>
          <p:cNvPicPr>
            <a:picLocks noChangeAspect="1"/>
          </p:cNvPicPr>
          <p:nvPr/>
        </p:nvPicPr>
        <p:blipFill>
          <a:blip r:embed="rId4"/>
          <a:stretch>
            <a:fillRect/>
          </a:stretch>
        </p:blipFill>
        <p:spPr>
          <a:xfrm>
            <a:off x="7040593" y="840177"/>
            <a:ext cx="4034286" cy="3064174"/>
          </a:xfrm>
          <a:prstGeom prst="rect">
            <a:avLst/>
          </a:prstGeom>
        </p:spPr>
      </p:pic>
      <p:sp>
        <p:nvSpPr>
          <p:cNvPr id="5" name="TextBox 4">
            <a:extLst>
              <a:ext uri="{FF2B5EF4-FFF2-40B4-BE49-F238E27FC236}">
                <a16:creationId xmlns:a16="http://schemas.microsoft.com/office/drawing/2014/main" id="{AA0EB8C0-86C6-DE3C-6BA6-A6D83C628830}"/>
              </a:ext>
            </a:extLst>
          </p:cNvPr>
          <p:cNvSpPr txBox="1"/>
          <p:nvPr/>
        </p:nvSpPr>
        <p:spPr>
          <a:xfrm>
            <a:off x="1203225" y="2928827"/>
            <a:ext cx="5580331" cy="121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aseline="0" dirty="0">
                <a:latin typeface="Georgia"/>
                <a:ea typeface="Arial"/>
                <a:cs typeface="Arial"/>
              </a:rPr>
              <a:t>Sum of total sales -</a:t>
            </a:r>
            <a:r>
              <a:rPr lang="en-US" sz="2000" dirty="0">
                <a:latin typeface="Georgia"/>
                <a:ea typeface="Arial"/>
                <a:cs typeface="Arial"/>
              </a:rPr>
              <a:t> K322966.75</a:t>
            </a:r>
            <a:r>
              <a:rPr lang="en-US" sz="2000" baseline="0" dirty="0">
                <a:latin typeface="Georgia"/>
                <a:ea typeface="Arial"/>
                <a:cs typeface="Arial"/>
              </a:rPr>
              <a:t> </a:t>
            </a:r>
            <a:r>
              <a:rPr lang="en-US" sz="2000" dirty="0">
                <a:latin typeface="Georgia"/>
                <a:ea typeface="Arial"/>
                <a:cs typeface="Arial"/>
              </a:rPr>
              <a:t>​</a:t>
            </a:r>
            <a:endParaRPr lang="en-US"/>
          </a:p>
          <a:p>
            <a:pPr marL="285750" indent="-285750">
              <a:spcBef>
                <a:spcPct val="20000"/>
              </a:spcBef>
              <a:spcAft>
                <a:spcPts val="600"/>
              </a:spcAft>
              <a:buFont typeface="Arial"/>
              <a:buChar char="•"/>
            </a:pPr>
            <a:r>
              <a:rPr lang="en-US" sz="2000" dirty="0">
                <a:latin typeface="Georgia"/>
                <a:cs typeface="Arial"/>
              </a:rPr>
              <a:t>Gross margin percentage - 4.761905</a:t>
            </a:r>
          </a:p>
          <a:p>
            <a:pPr marL="285750" indent="-285750">
              <a:spcBef>
                <a:spcPct val="20000"/>
              </a:spcBef>
              <a:spcAft>
                <a:spcPts val="600"/>
              </a:spcAft>
              <a:buFont typeface="Arial"/>
              <a:buChar char="•"/>
            </a:pPr>
            <a:r>
              <a:rPr lang="en-US" sz="2000" dirty="0">
                <a:latin typeface="Georgia"/>
                <a:cs typeface="Arial"/>
              </a:rPr>
              <a:t>Sum of Gross income- K15380.05</a:t>
            </a:r>
            <a:endParaRPr lang="en-US" sz="2000" dirty="0"/>
          </a:p>
        </p:txBody>
      </p:sp>
    </p:spTree>
    <p:extLst>
      <p:ext uri="{BB962C8B-B14F-4D97-AF65-F5344CB8AC3E}">
        <p14:creationId xmlns:p14="http://schemas.microsoft.com/office/powerpoint/2010/main" val="14282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DB2B1042-E0B3-00AD-0642-2769D58C84CA}"/>
              </a:ext>
            </a:extLst>
          </p:cNvPr>
          <p:cNvPicPr>
            <a:picLocks noGrp="1" noChangeAspect="1"/>
          </p:cNvPicPr>
          <p:nvPr>
            <p:ph idx="1"/>
          </p:nvPr>
        </p:nvPicPr>
        <p:blipFill>
          <a:blip r:embed="rId2"/>
          <a:stretch>
            <a:fillRect/>
          </a:stretch>
        </p:blipFill>
        <p:spPr>
          <a:xfrm>
            <a:off x="1423077" y="4582692"/>
            <a:ext cx="2345127" cy="1725463"/>
          </a:xfrm>
        </p:spPr>
      </p:pic>
      <p:sp>
        <p:nvSpPr>
          <p:cNvPr id="4" name="Text Placeholder 3">
            <a:extLst>
              <a:ext uri="{FF2B5EF4-FFF2-40B4-BE49-F238E27FC236}">
                <a16:creationId xmlns:a16="http://schemas.microsoft.com/office/drawing/2014/main" id="{585425E7-473B-CE81-8763-157740B21C40}"/>
              </a:ext>
            </a:extLst>
          </p:cNvPr>
          <p:cNvSpPr>
            <a:spLocks noGrp="1"/>
          </p:cNvSpPr>
          <p:nvPr>
            <p:ph type="body" sz="half" idx="2"/>
          </p:nvPr>
        </p:nvSpPr>
        <p:spPr>
          <a:xfrm>
            <a:off x="1426803" y="843951"/>
            <a:ext cx="3549121" cy="1095555"/>
          </a:xfrm>
        </p:spPr>
        <p:txBody>
          <a:bodyPr>
            <a:normAutofit fontScale="92500"/>
          </a:bodyPr>
          <a:lstStyle/>
          <a:p>
            <a:r>
              <a:rPr lang="en-US" sz="4000" kern="1200">
                <a:solidFill>
                  <a:schemeClr val="tx2"/>
                </a:solidFill>
                <a:latin typeface="Trebuchet MS"/>
                <a:ea typeface="+mj-ea"/>
                <a:cs typeface="+mj-cs"/>
              </a:rPr>
              <a:t>2.Sales Analysis</a:t>
            </a:r>
            <a:endParaRPr lang="en-US">
              <a:solidFill>
                <a:schemeClr val="tx2"/>
              </a:solidFill>
            </a:endParaRPr>
          </a:p>
        </p:txBody>
      </p:sp>
      <p:pic>
        <p:nvPicPr>
          <p:cNvPr id="8" name="Picture 7" descr="A screenshot of a computer&#10;&#10;Description automatically generated">
            <a:extLst>
              <a:ext uri="{FF2B5EF4-FFF2-40B4-BE49-F238E27FC236}">
                <a16:creationId xmlns:a16="http://schemas.microsoft.com/office/drawing/2014/main" id="{0E84CCB4-7984-782B-901A-DD21780ED590}"/>
              </a:ext>
            </a:extLst>
          </p:cNvPr>
          <p:cNvPicPr>
            <a:picLocks noChangeAspect="1"/>
          </p:cNvPicPr>
          <p:nvPr/>
        </p:nvPicPr>
        <p:blipFill>
          <a:blip r:embed="rId3"/>
          <a:stretch>
            <a:fillRect/>
          </a:stretch>
        </p:blipFill>
        <p:spPr>
          <a:xfrm>
            <a:off x="4578288" y="4585933"/>
            <a:ext cx="2761889" cy="1726540"/>
          </a:xfrm>
          <a:prstGeom prst="rect">
            <a:avLst/>
          </a:prstGeom>
        </p:spPr>
      </p:pic>
      <p:sp>
        <p:nvSpPr>
          <p:cNvPr id="2" name="TextBox 1">
            <a:extLst>
              <a:ext uri="{FF2B5EF4-FFF2-40B4-BE49-F238E27FC236}">
                <a16:creationId xmlns:a16="http://schemas.microsoft.com/office/drawing/2014/main" id="{B4EBC9DC-13DC-53CC-4168-9C271A3550C8}"/>
              </a:ext>
            </a:extLst>
          </p:cNvPr>
          <p:cNvSpPr txBox="1"/>
          <p:nvPr/>
        </p:nvSpPr>
        <p:spPr>
          <a:xfrm>
            <a:off x="1316008" y="2571630"/>
            <a:ext cx="5589276" cy="4001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cs typeface="Segoe UI"/>
              </a:rPr>
              <a:t>Average sales= K322 </a:t>
            </a:r>
            <a:r>
              <a:rPr lang="en-US" sz="2000" dirty="0">
                <a:latin typeface="Georgia"/>
                <a:ea typeface="+mn-lt"/>
                <a:cs typeface="Segoe UI"/>
              </a:rPr>
              <a:t>(</a:t>
            </a:r>
            <a:r>
              <a:rPr lang="en-US" sz="2000" dirty="0">
                <a:ea typeface="+mn-lt"/>
                <a:cs typeface="+mn-lt"/>
              </a:rPr>
              <a:t>Myanmar Kyat)</a:t>
            </a:r>
            <a:endParaRPr lang="en-US" sz="2000" dirty="0"/>
          </a:p>
        </p:txBody>
      </p:sp>
      <p:pic>
        <p:nvPicPr>
          <p:cNvPr id="5" name="Picture 4" descr="A screenshot of a product list&#10;&#10;Description automatically generated">
            <a:extLst>
              <a:ext uri="{FF2B5EF4-FFF2-40B4-BE49-F238E27FC236}">
                <a16:creationId xmlns:a16="http://schemas.microsoft.com/office/drawing/2014/main" id="{6B635403-951E-6875-8FB9-9B391D60F1AA}"/>
              </a:ext>
            </a:extLst>
          </p:cNvPr>
          <p:cNvPicPr>
            <a:picLocks noChangeAspect="1"/>
          </p:cNvPicPr>
          <p:nvPr/>
        </p:nvPicPr>
        <p:blipFill>
          <a:blip r:embed="rId4"/>
          <a:stretch>
            <a:fillRect/>
          </a:stretch>
        </p:blipFill>
        <p:spPr>
          <a:xfrm>
            <a:off x="7817958" y="1386696"/>
            <a:ext cx="3557857" cy="2761890"/>
          </a:xfrm>
          <a:prstGeom prst="rect">
            <a:avLst/>
          </a:prstGeom>
          <a:ln>
            <a:solidFill>
              <a:srgbClr val="4472C4"/>
            </a:solidFill>
          </a:ln>
        </p:spPr>
      </p:pic>
      <p:pic>
        <p:nvPicPr>
          <p:cNvPr id="7" name="Picture 6">
            <a:extLst>
              <a:ext uri="{FF2B5EF4-FFF2-40B4-BE49-F238E27FC236}">
                <a16:creationId xmlns:a16="http://schemas.microsoft.com/office/drawing/2014/main" id="{CEEA8264-04C8-543D-A3C2-3F765D8B0CAF}"/>
              </a:ext>
            </a:extLst>
          </p:cNvPr>
          <p:cNvPicPr>
            <a:picLocks noChangeAspect="1"/>
          </p:cNvPicPr>
          <p:nvPr/>
        </p:nvPicPr>
        <p:blipFill>
          <a:blip r:embed="rId5"/>
          <a:stretch>
            <a:fillRect/>
          </a:stretch>
        </p:blipFill>
        <p:spPr>
          <a:xfrm>
            <a:off x="5116273" y="1781714"/>
            <a:ext cx="1786925" cy="792911"/>
          </a:xfrm>
          <a:prstGeom prst="rect">
            <a:avLst/>
          </a:prstGeom>
          <a:ln>
            <a:solidFill>
              <a:srgbClr val="4472C4"/>
            </a:solidFill>
          </a:ln>
        </p:spPr>
      </p:pic>
      <p:sp>
        <p:nvSpPr>
          <p:cNvPr id="9" name="TextBox 8">
            <a:extLst>
              <a:ext uri="{FF2B5EF4-FFF2-40B4-BE49-F238E27FC236}">
                <a16:creationId xmlns:a16="http://schemas.microsoft.com/office/drawing/2014/main" id="{13B0A5ED-E8DE-B2A6-3D9B-21EC66D84BFB}"/>
              </a:ext>
            </a:extLst>
          </p:cNvPr>
          <p:cNvSpPr txBox="1"/>
          <p:nvPr/>
        </p:nvSpPr>
        <p:spPr>
          <a:xfrm>
            <a:off x="1320800" y="3402641"/>
            <a:ext cx="6499843" cy="36933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 of sales of each product line comparing with the  Average sale</a:t>
            </a:r>
          </a:p>
        </p:txBody>
      </p:sp>
      <p:pic>
        <p:nvPicPr>
          <p:cNvPr id="11" name="Picture 10" descr="A screenshot of a computer&#10;&#10;Description automatically generated">
            <a:extLst>
              <a:ext uri="{FF2B5EF4-FFF2-40B4-BE49-F238E27FC236}">
                <a16:creationId xmlns:a16="http://schemas.microsoft.com/office/drawing/2014/main" id="{6B703F82-CE3B-F1D5-0B68-68D60AFBC446}"/>
              </a:ext>
            </a:extLst>
          </p:cNvPr>
          <p:cNvPicPr>
            <a:picLocks noChangeAspect="1"/>
          </p:cNvPicPr>
          <p:nvPr/>
        </p:nvPicPr>
        <p:blipFill>
          <a:blip r:embed="rId6"/>
          <a:stretch>
            <a:fillRect/>
          </a:stretch>
        </p:blipFill>
        <p:spPr>
          <a:xfrm>
            <a:off x="7814758" y="4587437"/>
            <a:ext cx="3559834" cy="1721688"/>
          </a:xfrm>
          <a:prstGeom prst="rect">
            <a:avLst/>
          </a:prstGeom>
        </p:spPr>
      </p:pic>
    </p:spTree>
    <p:extLst>
      <p:ext uri="{BB962C8B-B14F-4D97-AF65-F5344CB8AC3E}">
        <p14:creationId xmlns:p14="http://schemas.microsoft.com/office/powerpoint/2010/main" val="410179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FF9E365-AE42-1666-FA34-D9F1110C8615}"/>
              </a:ext>
            </a:extLst>
          </p:cNvPr>
          <p:cNvPicPr>
            <a:picLocks noGrp="1" noChangeAspect="1"/>
          </p:cNvPicPr>
          <p:nvPr>
            <p:ph idx="1"/>
          </p:nvPr>
        </p:nvPicPr>
        <p:blipFill>
          <a:blip r:embed="rId2"/>
          <a:stretch>
            <a:fillRect/>
          </a:stretch>
        </p:blipFill>
        <p:spPr>
          <a:xfrm>
            <a:off x="897010" y="1043346"/>
            <a:ext cx="3515803" cy="2173318"/>
          </a:xfrm>
          <a:ln>
            <a:solidFill>
              <a:srgbClr val="4472C4"/>
            </a:solidFill>
          </a:ln>
        </p:spPr>
      </p:pic>
      <p:pic>
        <p:nvPicPr>
          <p:cNvPr id="5" name="Picture 4" descr="A screenshot of a computer&#10;&#10;Description automatically generated">
            <a:extLst>
              <a:ext uri="{FF2B5EF4-FFF2-40B4-BE49-F238E27FC236}">
                <a16:creationId xmlns:a16="http://schemas.microsoft.com/office/drawing/2014/main" id="{9B0B5302-F4B0-DCB5-825F-F56FE25AB87F}"/>
              </a:ext>
            </a:extLst>
          </p:cNvPr>
          <p:cNvPicPr>
            <a:picLocks noChangeAspect="1"/>
          </p:cNvPicPr>
          <p:nvPr/>
        </p:nvPicPr>
        <p:blipFill>
          <a:blip r:embed="rId3"/>
          <a:stretch>
            <a:fillRect/>
          </a:stretch>
        </p:blipFill>
        <p:spPr>
          <a:xfrm>
            <a:off x="891126" y="4124594"/>
            <a:ext cx="3522991" cy="2303791"/>
          </a:xfrm>
          <a:prstGeom prst="rect">
            <a:avLst/>
          </a:prstGeom>
          <a:ln>
            <a:solidFill>
              <a:srgbClr val="4472C4"/>
            </a:solidFill>
          </a:ln>
        </p:spPr>
      </p:pic>
      <p:pic>
        <p:nvPicPr>
          <p:cNvPr id="6" name="Picture 5" descr="A screenshot of a data&#10;&#10;Description automatically generated">
            <a:extLst>
              <a:ext uri="{FF2B5EF4-FFF2-40B4-BE49-F238E27FC236}">
                <a16:creationId xmlns:a16="http://schemas.microsoft.com/office/drawing/2014/main" id="{3E3A75A3-6134-6396-D09A-408EC7EAC1B2}"/>
              </a:ext>
            </a:extLst>
          </p:cNvPr>
          <p:cNvPicPr>
            <a:picLocks noChangeAspect="1"/>
          </p:cNvPicPr>
          <p:nvPr/>
        </p:nvPicPr>
        <p:blipFill>
          <a:blip r:embed="rId4"/>
          <a:stretch>
            <a:fillRect/>
          </a:stretch>
        </p:blipFill>
        <p:spPr>
          <a:xfrm>
            <a:off x="6649943" y="1203932"/>
            <a:ext cx="3216755" cy="3623992"/>
          </a:xfrm>
          <a:prstGeom prst="rect">
            <a:avLst/>
          </a:prstGeom>
          <a:ln>
            <a:solidFill>
              <a:srgbClr val="4472C4"/>
            </a:solidFill>
          </a:ln>
        </p:spPr>
      </p:pic>
      <p:pic>
        <p:nvPicPr>
          <p:cNvPr id="2" name="Picture 1" descr="A screenshot of a computer&#10;&#10;Description automatically generated">
            <a:extLst>
              <a:ext uri="{FF2B5EF4-FFF2-40B4-BE49-F238E27FC236}">
                <a16:creationId xmlns:a16="http://schemas.microsoft.com/office/drawing/2014/main" id="{F5556F07-A643-80BF-9774-5141118A0DBF}"/>
              </a:ext>
            </a:extLst>
          </p:cNvPr>
          <p:cNvPicPr>
            <a:picLocks noChangeAspect="1"/>
          </p:cNvPicPr>
          <p:nvPr/>
        </p:nvPicPr>
        <p:blipFill>
          <a:blip r:embed="rId5"/>
          <a:stretch>
            <a:fillRect/>
          </a:stretch>
        </p:blipFill>
        <p:spPr>
          <a:xfrm>
            <a:off x="4420142" y="1040394"/>
            <a:ext cx="1676937" cy="2161635"/>
          </a:xfrm>
          <a:prstGeom prst="rect">
            <a:avLst/>
          </a:prstGeom>
          <a:ln>
            <a:solidFill>
              <a:srgbClr val="4472C4"/>
            </a:solidFill>
          </a:ln>
        </p:spPr>
      </p:pic>
      <p:pic>
        <p:nvPicPr>
          <p:cNvPr id="7" name="Picture 6" descr="A screenshot of a computer&#10;&#10;Description automatically generated">
            <a:extLst>
              <a:ext uri="{FF2B5EF4-FFF2-40B4-BE49-F238E27FC236}">
                <a16:creationId xmlns:a16="http://schemas.microsoft.com/office/drawing/2014/main" id="{A6DB1E20-7E01-56CD-96F4-7D67B0881148}"/>
              </a:ext>
            </a:extLst>
          </p:cNvPr>
          <p:cNvPicPr>
            <a:picLocks noChangeAspect="1"/>
          </p:cNvPicPr>
          <p:nvPr/>
        </p:nvPicPr>
        <p:blipFill>
          <a:blip r:embed="rId6"/>
          <a:stretch>
            <a:fillRect/>
          </a:stretch>
        </p:blipFill>
        <p:spPr>
          <a:xfrm>
            <a:off x="4425364" y="4122590"/>
            <a:ext cx="1811006" cy="2190568"/>
          </a:xfrm>
          <a:prstGeom prst="rect">
            <a:avLst/>
          </a:prstGeom>
          <a:ln>
            <a:solidFill>
              <a:srgbClr val="4472C4"/>
            </a:solidFill>
          </a:ln>
        </p:spPr>
      </p:pic>
      <p:pic>
        <p:nvPicPr>
          <p:cNvPr id="8" name="Picture 7" descr="A screenshot of a cell phone&#10;&#10;Description automatically generated">
            <a:extLst>
              <a:ext uri="{FF2B5EF4-FFF2-40B4-BE49-F238E27FC236}">
                <a16:creationId xmlns:a16="http://schemas.microsoft.com/office/drawing/2014/main" id="{690379F8-9A16-C42A-7C3B-EAD675FA62FC}"/>
              </a:ext>
            </a:extLst>
          </p:cNvPr>
          <p:cNvPicPr>
            <a:picLocks noChangeAspect="1"/>
          </p:cNvPicPr>
          <p:nvPr/>
        </p:nvPicPr>
        <p:blipFill>
          <a:blip r:embed="rId7"/>
          <a:stretch>
            <a:fillRect/>
          </a:stretch>
        </p:blipFill>
        <p:spPr>
          <a:xfrm>
            <a:off x="9858808" y="1207130"/>
            <a:ext cx="1983714" cy="3629025"/>
          </a:xfrm>
          <a:prstGeom prst="rect">
            <a:avLst/>
          </a:prstGeom>
          <a:ln>
            <a:solidFill>
              <a:srgbClr val="4472C4"/>
            </a:solidFill>
          </a:ln>
        </p:spPr>
      </p:pic>
      <p:sp>
        <p:nvSpPr>
          <p:cNvPr id="3" name="TextBox 2">
            <a:extLst>
              <a:ext uri="{FF2B5EF4-FFF2-40B4-BE49-F238E27FC236}">
                <a16:creationId xmlns:a16="http://schemas.microsoft.com/office/drawing/2014/main" id="{1DBF94B9-4CD6-C72B-21A5-CBEEA72BA870}"/>
              </a:ext>
            </a:extLst>
          </p:cNvPr>
          <p:cNvSpPr txBox="1"/>
          <p:nvPr/>
        </p:nvSpPr>
        <p:spPr>
          <a:xfrm>
            <a:off x="6234023" y="5445823"/>
            <a:ext cx="5614837" cy="98488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Georgia"/>
              </a:rPr>
              <a:t>More than </a:t>
            </a:r>
            <a:r>
              <a:rPr lang="en-US" sz="2000" b="1" dirty="0">
                <a:latin typeface="Georgia"/>
              </a:rPr>
              <a:t>50%</a:t>
            </a:r>
            <a:r>
              <a:rPr lang="en-US" sz="2000" dirty="0">
                <a:latin typeface="Georgia"/>
              </a:rPr>
              <a:t> of Sales are done during afternoon time</a:t>
            </a:r>
            <a:endParaRPr lang="en-US" sz="2000" dirty="0"/>
          </a:p>
          <a:p>
            <a:pPr algn="l"/>
            <a:endParaRPr lang="en-US" dirty="0"/>
          </a:p>
        </p:txBody>
      </p:sp>
    </p:spTree>
    <p:extLst>
      <p:ext uri="{BB962C8B-B14F-4D97-AF65-F5344CB8AC3E}">
        <p14:creationId xmlns:p14="http://schemas.microsoft.com/office/powerpoint/2010/main" val="403665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C2C5-D6CC-A0A1-07BE-6180DAAD2886}"/>
              </a:ext>
            </a:extLst>
          </p:cNvPr>
          <p:cNvSpPr>
            <a:spLocks noGrp="1"/>
          </p:cNvSpPr>
          <p:nvPr>
            <p:ph type="title"/>
          </p:nvPr>
        </p:nvSpPr>
        <p:spPr>
          <a:xfrm>
            <a:off x="1484311" y="685800"/>
            <a:ext cx="10018713" cy="1148750"/>
          </a:xfrm>
        </p:spPr>
        <p:txBody>
          <a:bodyPr>
            <a:normAutofit/>
          </a:bodyPr>
          <a:lstStyle/>
          <a:p>
            <a:pPr algn="l"/>
            <a:r>
              <a:rPr lang="en-US" sz="3200" b="1" dirty="0">
                <a:latin typeface="Georgia"/>
              </a:rPr>
              <a:t>3.Customer Analysis:</a:t>
            </a:r>
            <a:endParaRPr lang="en-US" sz="3200" b="1" dirty="0"/>
          </a:p>
        </p:txBody>
      </p:sp>
      <p:sp>
        <p:nvSpPr>
          <p:cNvPr id="3" name="Content Placeholder 2">
            <a:extLst>
              <a:ext uri="{FF2B5EF4-FFF2-40B4-BE49-F238E27FC236}">
                <a16:creationId xmlns:a16="http://schemas.microsoft.com/office/drawing/2014/main" id="{496399FC-3AEB-F10F-BBBE-B0A86E40155B}"/>
              </a:ext>
            </a:extLst>
          </p:cNvPr>
          <p:cNvSpPr>
            <a:spLocks noGrp="1"/>
          </p:cNvSpPr>
          <p:nvPr>
            <p:ph idx="1"/>
          </p:nvPr>
        </p:nvSpPr>
        <p:spPr>
          <a:xfrm>
            <a:off x="1484310" y="2250054"/>
            <a:ext cx="5647996" cy="2261561"/>
          </a:xfrm>
        </p:spPr>
        <p:txBody>
          <a:bodyPr>
            <a:normAutofit/>
          </a:bodyPr>
          <a:lstStyle/>
          <a:p>
            <a:pPr marL="109855" indent="0" algn="l" rtl="0">
              <a:buNone/>
            </a:pPr>
            <a:endParaRPr lang="en-US" sz="2400" kern="1200">
              <a:latin typeface="Georgia"/>
            </a:endParaRPr>
          </a:p>
          <a:p>
            <a:pPr marL="365760" indent="-255905" algn="l" rtl="0"/>
            <a:r>
              <a:rPr lang="en-US" sz="1900" kern="1200" dirty="0">
                <a:latin typeface="Georgia"/>
                <a:ea typeface="+mn-ea"/>
                <a:cs typeface="+mn-cs"/>
              </a:rPr>
              <a:t>Customer type – 2 (Member, Normal)</a:t>
            </a:r>
            <a:endParaRPr lang="en-US" sz="1900" kern="1200" dirty="0">
              <a:latin typeface="Georgia"/>
            </a:endParaRPr>
          </a:p>
          <a:p>
            <a:pPr marL="109855" indent="0">
              <a:buClr>
                <a:srgbClr val="1287C3"/>
              </a:buClr>
              <a:buNone/>
            </a:pPr>
            <a:endParaRPr lang="en-US" sz="1900" dirty="0">
              <a:latin typeface="Georgia"/>
            </a:endParaRPr>
          </a:p>
          <a:p>
            <a:pPr marL="365760" indent="-255905"/>
            <a:r>
              <a:rPr lang="en-US" sz="1800" kern="1200" dirty="0">
                <a:latin typeface="Georgia"/>
                <a:ea typeface="+mn-ea"/>
                <a:cs typeface="+mn-cs"/>
              </a:rPr>
              <a:t>Payments – 3 (</a:t>
            </a:r>
            <a:r>
              <a:rPr lang="en-US" sz="1800" kern="1200" dirty="0" err="1">
                <a:latin typeface="Georgia"/>
                <a:ea typeface="+mn-ea"/>
                <a:cs typeface="+mn-cs"/>
              </a:rPr>
              <a:t>Ewallet</a:t>
            </a:r>
            <a:r>
              <a:rPr lang="en-US" sz="1800" kern="1200" dirty="0">
                <a:latin typeface="Georgia"/>
                <a:ea typeface="+mn-ea"/>
                <a:cs typeface="+mn-cs"/>
              </a:rPr>
              <a:t>, Cash, Credit card)</a:t>
            </a:r>
            <a:r>
              <a:rPr lang="en-US" dirty="0">
                <a:latin typeface="Georgia"/>
              </a:rPr>
              <a:t> </a:t>
            </a:r>
          </a:p>
        </p:txBody>
      </p:sp>
      <p:pic>
        <p:nvPicPr>
          <p:cNvPr id="4" name="Picture 3" descr="A screenshot of a computer&#10;&#10;Description automatically generated">
            <a:extLst>
              <a:ext uri="{FF2B5EF4-FFF2-40B4-BE49-F238E27FC236}">
                <a16:creationId xmlns:a16="http://schemas.microsoft.com/office/drawing/2014/main" id="{101F2D41-D75D-7C9F-1773-06180F8F9110}"/>
              </a:ext>
            </a:extLst>
          </p:cNvPr>
          <p:cNvPicPr>
            <a:picLocks noChangeAspect="1"/>
          </p:cNvPicPr>
          <p:nvPr/>
        </p:nvPicPr>
        <p:blipFill>
          <a:blip r:embed="rId2"/>
          <a:stretch>
            <a:fillRect/>
          </a:stretch>
        </p:blipFill>
        <p:spPr>
          <a:xfrm>
            <a:off x="7572734" y="1260984"/>
            <a:ext cx="3803889" cy="1935014"/>
          </a:xfrm>
          <a:prstGeom prst="rect">
            <a:avLst/>
          </a:prstGeom>
          <a:ln>
            <a:solidFill>
              <a:srgbClr val="4472C4"/>
            </a:solidFill>
          </a:ln>
        </p:spPr>
      </p:pic>
      <p:pic>
        <p:nvPicPr>
          <p:cNvPr id="5" name="Picture 4" descr="A screenshot of a computer&#10;&#10;Description automatically generated">
            <a:extLst>
              <a:ext uri="{FF2B5EF4-FFF2-40B4-BE49-F238E27FC236}">
                <a16:creationId xmlns:a16="http://schemas.microsoft.com/office/drawing/2014/main" id="{40E6F0BA-0D07-82B0-BFA7-AC806BAEEFB7}"/>
              </a:ext>
            </a:extLst>
          </p:cNvPr>
          <p:cNvPicPr>
            <a:picLocks noChangeAspect="1"/>
          </p:cNvPicPr>
          <p:nvPr/>
        </p:nvPicPr>
        <p:blipFill>
          <a:blip r:embed="rId3"/>
          <a:stretch>
            <a:fillRect/>
          </a:stretch>
        </p:blipFill>
        <p:spPr>
          <a:xfrm>
            <a:off x="7568062" y="3426125"/>
            <a:ext cx="3798857" cy="2550542"/>
          </a:xfrm>
          <a:prstGeom prst="rect">
            <a:avLst/>
          </a:prstGeom>
          <a:ln>
            <a:solidFill>
              <a:srgbClr val="4472C4"/>
            </a:solidFill>
          </a:ln>
        </p:spPr>
      </p:pic>
    </p:spTree>
    <p:extLst>
      <p:ext uri="{BB962C8B-B14F-4D97-AF65-F5344CB8AC3E}">
        <p14:creationId xmlns:p14="http://schemas.microsoft.com/office/powerpoint/2010/main" val="1765156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3AC0E-77B7-ACDF-851F-DAB7A41A46C4}"/>
              </a:ext>
            </a:extLst>
          </p:cNvPr>
          <p:cNvSpPr>
            <a:spLocks noGrp="1"/>
          </p:cNvSpPr>
          <p:nvPr>
            <p:ph sz="half" idx="1"/>
          </p:nvPr>
        </p:nvSpPr>
        <p:spPr>
          <a:xfrm>
            <a:off x="1484312" y="2192547"/>
            <a:ext cx="4089923" cy="2089031"/>
          </a:xfrm>
        </p:spPr>
        <p:txBody>
          <a:bodyPr vert="horz" lIns="91440" tIns="45720" rIns="91440" bIns="45720" rtlCol="0" anchor="ctr">
            <a:noAutofit/>
          </a:bodyPr>
          <a:lstStyle/>
          <a:p>
            <a:pPr marL="365760" indent="-255905">
              <a:spcBef>
                <a:spcPts val="0"/>
              </a:spcBef>
              <a:spcAft>
                <a:spcPts val="0"/>
              </a:spcAft>
            </a:pPr>
            <a:r>
              <a:rPr lang="en-US" sz="2000" dirty="0">
                <a:latin typeface="Georgia"/>
              </a:rPr>
              <a:t>Female customers  </a:t>
            </a:r>
          </a:p>
          <a:p>
            <a:pPr marL="365760" indent="-255905">
              <a:spcBef>
                <a:spcPts val="0"/>
              </a:spcBef>
              <a:spcAft>
                <a:spcPts val="0"/>
              </a:spcAft>
              <a:buClr>
                <a:srgbClr val="1287C3"/>
              </a:buClr>
            </a:pPr>
            <a:r>
              <a:rPr lang="en-US" sz="2000" dirty="0">
                <a:latin typeface="Georgia"/>
              </a:rPr>
              <a:t>Member type customer high </a:t>
            </a:r>
          </a:p>
          <a:p>
            <a:pPr marL="365760" indent="-255905">
              <a:spcBef>
                <a:spcPts val="0"/>
              </a:spcBef>
              <a:spcAft>
                <a:spcPts val="0"/>
              </a:spcAft>
              <a:buClr>
                <a:srgbClr val="1287C3"/>
              </a:buClr>
            </a:pPr>
            <a:r>
              <a:rPr lang="en-US" sz="2000" dirty="0">
                <a:latin typeface="Georgia"/>
              </a:rPr>
              <a:t> high customers in branch C </a:t>
            </a:r>
            <a:r>
              <a:rPr lang="en-US" sz="2000" dirty="0" err="1">
                <a:latin typeface="Georgia"/>
              </a:rPr>
              <a:t>i.e</a:t>
            </a:r>
            <a:r>
              <a:rPr lang="en-US" sz="2000" dirty="0">
                <a:latin typeface="Georgia"/>
              </a:rPr>
              <a:t>, Naypyitaw, least- branch A </a:t>
            </a:r>
            <a:r>
              <a:rPr lang="en-US" sz="2000" dirty="0" err="1">
                <a:latin typeface="Georgia"/>
              </a:rPr>
              <a:t>i.e</a:t>
            </a:r>
            <a:r>
              <a:rPr lang="en-US" sz="2000" dirty="0">
                <a:latin typeface="Georgia"/>
              </a:rPr>
              <a:t>, Yangon  </a:t>
            </a:r>
          </a:p>
          <a:p>
            <a:pPr>
              <a:buClr>
                <a:srgbClr val="1287C3"/>
              </a:buClr>
            </a:pPr>
            <a:endParaRPr lang="en-US" dirty="0"/>
          </a:p>
        </p:txBody>
      </p:sp>
      <p:sp>
        <p:nvSpPr>
          <p:cNvPr id="4" name="Content Placeholder 3">
            <a:extLst>
              <a:ext uri="{FF2B5EF4-FFF2-40B4-BE49-F238E27FC236}">
                <a16:creationId xmlns:a16="http://schemas.microsoft.com/office/drawing/2014/main" id="{8ECD9EC2-818C-B483-16DA-00E6BA6D53D0}"/>
              </a:ext>
            </a:extLst>
          </p:cNvPr>
          <p:cNvSpPr>
            <a:spLocks noGrp="1"/>
          </p:cNvSpPr>
          <p:nvPr>
            <p:ph sz="half" idx="2"/>
          </p:nvPr>
        </p:nvSpPr>
        <p:spPr>
          <a:xfrm>
            <a:off x="6953023" y="2192548"/>
            <a:ext cx="4089925" cy="2103407"/>
          </a:xfrm>
        </p:spPr>
        <p:txBody>
          <a:bodyPr/>
          <a:lstStyle/>
          <a:p>
            <a:pPr marL="365760" indent="-255905">
              <a:spcBef>
                <a:spcPts val="0"/>
              </a:spcBef>
              <a:spcAft>
                <a:spcPts val="0"/>
              </a:spcAft>
            </a:pPr>
            <a:r>
              <a:rPr lang="en-US" sz="2000" dirty="0">
                <a:latin typeface="Georgia"/>
              </a:rPr>
              <a:t>Male customers  </a:t>
            </a:r>
          </a:p>
          <a:p>
            <a:pPr marL="365760" indent="-255905">
              <a:spcBef>
                <a:spcPts val="0"/>
              </a:spcBef>
              <a:spcAft>
                <a:spcPts val="0"/>
              </a:spcAft>
              <a:buClr>
                <a:srgbClr val="1287C3"/>
              </a:buClr>
            </a:pPr>
            <a:r>
              <a:rPr lang="en-US" sz="2000" dirty="0">
                <a:latin typeface="Georgia"/>
              </a:rPr>
              <a:t>High in branch B </a:t>
            </a:r>
            <a:r>
              <a:rPr lang="en-US" sz="2000" err="1">
                <a:latin typeface="Georgia"/>
              </a:rPr>
              <a:t>i.e</a:t>
            </a:r>
            <a:r>
              <a:rPr lang="en-US" sz="2000" dirty="0">
                <a:latin typeface="Georgia"/>
              </a:rPr>
              <a:t>, Mandalay, least- branch A </a:t>
            </a:r>
            <a:r>
              <a:rPr lang="en-US" sz="2000" err="1">
                <a:latin typeface="Georgia"/>
              </a:rPr>
              <a:t>i.e</a:t>
            </a:r>
            <a:r>
              <a:rPr lang="en-US" sz="2000" dirty="0">
                <a:latin typeface="Georgia"/>
              </a:rPr>
              <a:t>, Yangon  </a:t>
            </a:r>
          </a:p>
          <a:p>
            <a:pPr marL="365760" indent="-255905">
              <a:spcBef>
                <a:spcPts val="0"/>
              </a:spcBef>
              <a:spcAft>
                <a:spcPts val="0"/>
              </a:spcAft>
              <a:buClr>
                <a:srgbClr val="1287C3"/>
              </a:buClr>
            </a:pPr>
            <a:r>
              <a:rPr lang="en-US" sz="2000" dirty="0">
                <a:latin typeface="Georgia"/>
              </a:rPr>
              <a:t>High in Every city </a:t>
            </a:r>
          </a:p>
          <a:p>
            <a:pPr marL="365760" indent="-255905">
              <a:spcBef>
                <a:spcPts val="0"/>
              </a:spcBef>
              <a:spcAft>
                <a:spcPts val="0"/>
              </a:spcAft>
              <a:buClr>
                <a:srgbClr val="1287C3"/>
              </a:buClr>
            </a:pPr>
            <a:r>
              <a:rPr lang="en-US" sz="2000" dirty="0">
                <a:latin typeface="Georgia"/>
              </a:rPr>
              <a:t>Normal type customer high  </a:t>
            </a:r>
            <a:endParaRPr lang="en-US" sz="2000" dirty="0"/>
          </a:p>
        </p:txBody>
      </p:sp>
      <p:pic>
        <p:nvPicPr>
          <p:cNvPr id="6" name="Picture 5" descr="A screenshot of a computer&#10;&#10;Description automatically generated">
            <a:extLst>
              <a:ext uri="{FF2B5EF4-FFF2-40B4-BE49-F238E27FC236}">
                <a16:creationId xmlns:a16="http://schemas.microsoft.com/office/drawing/2014/main" id="{ECAF26EC-F7A7-41D5-A86E-35EB59C03CC7}"/>
              </a:ext>
            </a:extLst>
          </p:cNvPr>
          <p:cNvPicPr>
            <a:picLocks noChangeAspect="1"/>
          </p:cNvPicPr>
          <p:nvPr/>
        </p:nvPicPr>
        <p:blipFill>
          <a:blip r:embed="rId2"/>
          <a:stretch>
            <a:fillRect/>
          </a:stretch>
        </p:blipFill>
        <p:spPr>
          <a:xfrm>
            <a:off x="7066440" y="1087723"/>
            <a:ext cx="3980012" cy="1137247"/>
          </a:xfrm>
          <a:prstGeom prst="rect">
            <a:avLst/>
          </a:prstGeom>
          <a:ln>
            <a:solidFill>
              <a:srgbClr val="4472C4"/>
            </a:solidFill>
          </a:ln>
        </p:spPr>
      </p:pic>
      <p:pic>
        <p:nvPicPr>
          <p:cNvPr id="7" name="Picture 6" descr="A screenshot of a computer&#10;&#10;Description automatically generated">
            <a:extLst>
              <a:ext uri="{FF2B5EF4-FFF2-40B4-BE49-F238E27FC236}">
                <a16:creationId xmlns:a16="http://schemas.microsoft.com/office/drawing/2014/main" id="{030E25F0-F9D5-DADD-5AAC-8A6B67A05C7A}"/>
              </a:ext>
            </a:extLst>
          </p:cNvPr>
          <p:cNvPicPr>
            <a:picLocks noChangeAspect="1"/>
          </p:cNvPicPr>
          <p:nvPr/>
        </p:nvPicPr>
        <p:blipFill>
          <a:blip r:embed="rId3"/>
          <a:stretch>
            <a:fillRect/>
          </a:stretch>
        </p:blipFill>
        <p:spPr>
          <a:xfrm>
            <a:off x="7067634" y="4286700"/>
            <a:ext cx="4231256" cy="1490752"/>
          </a:xfrm>
          <a:prstGeom prst="rect">
            <a:avLst/>
          </a:prstGeom>
          <a:ln>
            <a:solidFill>
              <a:srgbClr val="4472C4"/>
            </a:solidFill>
          </a:ln>
        </p:spPr>
      </p:pic>
      <p:pic>
        <p:nvPicPr>
          <p:cNvPr id="8" name="Picture 7" descr="A screenshot of a computer&#10;&#10;Description automatically generated">
            <a:extLst>
              <a:ext uri="{FF2B5EF4-FFF2-40B4-BE49-F238E27FC236}">
                <a16:creationId xmlns:a16="http://schemas.microsoft.com/office/drawing/2014/main" id="{15EBB553-28F1-F49C-FE81-8914ED21B152}"/>
              </a:ext>
            </a:extLst>
          </p:cNvPr>
          <p:cNvPicPr>
            <a:picLocks noChangeAspect="1"/>
          </p:cNvPicPr>
          <p:nvPr/>
        </p:nvPicPr>
        <p:blipFill>
          <a:blip r:embed="rId4"/>
          <a:stretch>
            <a:fillRect/>
          </a:stretch>
        </p:blipFill>
        <p:spPr>
          <a:xfrm>
            <a:off x="1643334" y="4283660"/>
            <a:ext cx="4211308" cy="1490931"/>
          </a:xfrm>
          <a:prstGeom prst="rect">
            <a:avLst/>
          </a:prstGeom>
          <a:ln>
            <a:solidFill>
              <a:srgbClr val="4472C4"/>
            </a:solidFill>
          </a:ln>
        </p:spPr>
      </p:pic>
      <p:pic>
        <p:nvPicPr>
          <p:cNvPr id="9" name="Picture 8" descr="A screenshot of a computer&#10;&#10;Description automatically generated">
            <a:extLst>
              <a:ext uri="{FF2B5EF4-FFF2-40B4-BE49-F238E27FC236}">
                <a16:creationId xmlns:a16="http://schemas.microsoft.com/office/drawing/2014/main" id="{AF0349BC-3EDF-A4AE-5434-D25B605F5CB0}"/>
              </a:ext>
            </a:extLst>
          </p:cNvPr>
          <p:cNvPicPr>
            <a:picLocks noChangeAspect="1"/>
          </p:cNvPicPr>
          <p:nvPr/>
        </p:nvPicPr>
        <p:blipFill>
          <a:blip r:embed="rId5"/>
          <a:stretch>
            <a:fillRect/>
          </a:stretch>
        </p:blipFill>
        <p:spPr>
          <a:xfrm>
            <a:off x="1623564" y="1074168"/>
            <a:ext cx="4229100" cy="1144078"/>
          </a:xfrm>
          <a:prstGeom prst="rect">
            <a:avLst/>
          </a:prstGeom>
          <a:ln>
            <a:solidFill>
              <a:srgbClr val="4472C4"/>
            </a:solidFill>
          </a:ln>
        </p:spPr>
      </p:pic>
    </p:spTree>
    <p:extLst>
      <p:ext uri="{BB962C8B-B14F-4D97-AF65-F5344CB8AC3E}">
        <p14:creationId xmlns:p14="http://schemas.microsoft.com/office/powerpoint/2010/main" val="403719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755F4-089E-5501-18C7-5E36DE5E9FE8}"/>
              </a:ext>
            </a:extLst>
          </p:cNvPr>
          <p:cNvSpPr>
            <a:spLocks noGrp="1"/>
          </p:cNvSpPr>
          <p:nvPr>
            <p:ph idx="1"/>
          </p:nvPr>
        </p:nvSpPr>
        <p:spPr>
          <a:xfrm>
            <a:off x="1297404" y="3414621"/>
            <a:ext cx="6467505" cy="1298277"/>
          </a:xfrm>
          <a:ln>
            <a:solidFill>
              <a:srgbClr val="4472C4"/>
            </a:solidFill>
          </a:ln>
        </p:spPr>
        <p:txBody>
          <a:bodyPr vert="horz" lIns="91440" tIns="45720" rIns="91440" bIns="45720" rtlCol="0" anchor="ctr">
            <a:noAutofit/>
          </a:bodyPr>
          <a:lstStyle/>
          <a:p>
            <a:pPr marL="365760" indent="-255905">
              <a:spcBef>
                <a:spcPts val="0"/>
              </a:spcBef>
              <a:spcAft>
                <a:spcPts val="0"/>
              </a:spcAft>
              <a:buClr>
                <a:srgbClr val="1287C3"/>
              </a:buClr>
            </a:pPr>
            <a:endParaRPr lang="en-US" sz="1600" dirty="0">
              <a:latin typeface="Georgia"/>
            </a:endParaRPr>
          </a:p>
          <a:p>
            <a:pPr marL="365760" indent="-255905">
              <a:spcBef>
                <a:spcPts val="0"/>
              </a:spcBef>
              <a:spcAft>
                <a:spcPts val="0"/>
              </a:spcAft>
              <a:buClr>
                <a:srgbClr val="1287C3"/>
              </a:buClr>
            </a:pPr>
            <a:r>
              <a:rPr lang="en-US" sz="2000" dirty="0">
                <a:latin typeface="Georgia"/>
              </a:rPr>
              <a:t>Min rating-4</a:t>
            </a:r>
          </a:p>
          <a:p>
            <a:pPr marL="365760" indent="-255905">
              <a:spcBef>
                <a:spcPts val="0"/>
              </a:spcBef>
              <a:spcAft>
                <a:spcPts val="0"/>
              </a:spcAft>
              <a:buClr>
                <a:srgbClr val="1287C3"/>
              </a:buClr>
              <a:buFont typeface="Arial,Sans-Serif"/>
            </a:pPr>
            <a:r>
              <a:rPr lang="en-US" sz="2000" dirty="0">
                <a:latin typeface="Georgia"/>
              </a:rPr>
              <a:t>Food and beverages got highest Average rating </a:t>
            </a:r>
          </a:p>
          <a:p>
            <a:pPr marL="365760" indent="-255905">
              <a:spcBef>
                <a:spcPts val="0"/>
              </a:spcBef>
              <a:spcAft>
                <a:spcPts val="0"/>
              </a:spcAft>
              <a:buClr>
                <a:srgbClr val="1287C3"/>
              </a:buClr>
              <a:buFont typeface="Arial,Sans-Serif"/>
            </a:pPr>
            <a:r>
              <a:rPr lang="en-US" sz="2000" dirty="0">
                <a:latin typeface="Georgia"/>
              </a:rPr>
              <a:t>Home and lifestyle  got least average rating </a:t>
            </a:r>
            <a:endParaRPr lang="en-US" sz="2000"/>
          </a:p>
        </p:txBody>
      </p:sp>
      <p:pic>
        <p:nvPicPr>
          <p:cNvPr id="4" name="Picture 3" descr="A screenshot of a product line&#10;&#10;Description automatically generated">
            <a:extLst>
              <a:ext uri="{FF2B5EF4-FFF2-40B4-BE49-F238E27FC236}">
                <a16:creationId xmlns:a16="http://schemas.microsoft.com/office/drawing/2014/main" id="{DED0BC8E-4526-9128-50A2-E716E44C0557}"/>
              </a:ext>
            </a:extLst>
          </p:cNvPr>
          <p:cNvPicPr>
            <a:picLocks noChangeAspect="1"/>
          </p:cNvPicPr>
          <p:nvPr/>
        </p:nvPicPr>
        <p:blipFill>
          <a:blip r:embed="rId2"/>
          <a:stretch>
            <a:fillRect/>
          </a:stretch>
        </p:blipFill>
        <p:spPr>
          <a:xfrm>
            <a:off x="7774685" y="2552772"/>
            <a:ext cx="3798497" cy="3145585"/>
          </a:xfrm>
          <a:prstGeom prst="rect">
            <a:avLst/>
          </a:prstGeom>
          <a:ln>
            <a:solidFill>
              <a:srgbClr val="4472C4"/>
            </a:solidFill>
          </a:ln>
        </p:spPr>
      </p:pic>
      <p:pic>
        <p:nvPicPr>
          <p:cNvPr id="2" name="Picture 1" descr="A screenshot of a computer&#10;&#10;Description automatically generated">
            <a:extLst>
              <a:ext uri="{FF2B5EF4-FFF2-40B4-BE49-F238E27FC236}">
                <a16:creationId xmlns:a16="http://schemas.microsoft.com/office/drawing/2014/main" id="{E80645A5-0B91-C5C1-5967-CA531E226233}"/>
              </a:ext>
            </a:extLst>
          </p:cNvPr>
          <p:cNvPicPr>
            <a:picLocks noChangeAspect="1"/>
          </p:cNvPicPr>
          <p:nvPr/>
        </p:nvPicPr>
        <p:blipFill>
          <a:blip r:embed="rId3"/>
          <a:stretch>
            <a:fillRect/>
          </a:stretch>
        </p:blipFill>
        <p:spPr>
          <a:xfrm>
            <a:off x="1960253" y="1719159"/>
            <a:ext cx="3626868" cy="1233217"/>
          </a:xfrm>
          <a:prstGeom prst="rect">
            <a:avLst/>
          </a:prstGeom>
          <a:ln>
            <a:solidFill>
              <a:srgbClr val="4472C4"/>
            </a:solidFill>
          </a:ln>
        </p:spPr>
      </p:pic>
    </p:spTree>
    <p:extLst>
      <p:ext uri="{BB962C8B-B14F-4D97-AF65-F5344CB8AC3E}">
        <p14:creationId xmlns:p14="http://schemas.microsoft.com/office/powerpoint/2010/main" val="20168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F6AD-2504-A69B-A9E9-441BA1A54105}"/>
              </a:ext>
            </a:extLst>
          </p:cNvPr>
          <p:cNvSpPr>
            <a:spLocks noGrp="1"/>
          </p:cNvSpPr>
          <p:nvPr>
            <p:ph type="title"/>
          </p:nvPr>
        </p:nvSpPr>
        <p:spPr>
          <a:xfrm>
            <a:off x="1484311" y="685800"/>
            <a:ext cx="10018713" cy="674298"/>
          </a:xfrm>
        </p:spPr>
        <p:txBody>
          <a:bodyPr/>
          <a:lstStyle/>
          <a:p>
            <a:pPr algn="l"/>
            <a:r>
              <a:rPr lang="en-US" sz="3600" dirty="0">
                <a:solidFill>
                  <a:srgbClr val="424456"/>
                </a:solidFill>
                <a:latin typeface="Georgia"/>
              </a:rPr>
              <a:t>Conclusion:</a:t>
            </a:r>
            <a:endParaRPr lang="en-US" dirty="0">
              <a:latin typeface="Georgia"/>
            </a:endParaRPr>
          </a:p>
        </p:txBody>
      </p:sp>
      <p:sp>
        <p:nvSpPr>
          <p:cNvPr id="3" name="Content Placeholder 2">
            <a:extLst>
              <a:ext uri="{FF2B5EF4-FFF2-40B4-BE49-F238E27FC236}">
                <a16:creationId xmlns:a16="http://schemas.microsoft.com/office/drawing/2014/main" id="{F4D22977-3B54-82A3-D07C-D5C2741B07F1}"/>
              </a:ext>
            </a:extLst>
          </p:cNvPr>
          <p:cNvSpPr>
            <a:spLocks noGrp="1"/>
          </p:cNvSpPr>
          <p:nvPr>
            <p:ph idx="1"/>
          </p:nvPr>
        </p:nvSpPr>
        <p:spPr>
          <a:xfrm>
            <a:off x="1484310" y="1488056"/>
            <a:ext cx="10018713" cy="5065144"/>
          </a:xfrm>
        </p:spPr>
        <p:txBody>
          <a:bodyPr>
            <a:normAutofit/>
          </a:bodyPr>
          <a:lstStyle/>
          <a:p>
            <a:r>
              <a:rPr lang="en-US" sz="1900" dirty="0">
                <a:latin typeface="Georgia"/>
              </a:rPr>
              <a:t>The no of customers of branch C- Naypyitaw is less compare to other branches but sales are more. </a:t>
            </a:r>
            <a:endParaRPr lang="en-US">
              <a:latin typeface="Georgia"/>
            </a:endParaRPr>
          </a:p>
          <a:p>
            <a:pPr>
              <a:buClr>
                <a:srgbClr val="1287C3"/>
              </a:buClr>
            </a:pPr>
            <a:r>
              <a:rPr lang="en-US" sz="1900" dirty="0">
                <a:latin typeface="Georgia"/>
              </a:rPr>
              <a:t>If we consider Branch A- Mandalay though the customer count is more it ranks second in sales here sales should get increase. Better product with best deals should be provided to make them buy .</a:t>
            </a:r>
            <a:endParaRPr lang="en-US">
              <a:latin typeface="Georgia"/>
            </a:endParaRPr>
          </a:p>
          <a:p>
            <a:pPr>
              <a:buClr>
                <a:srgbClr val="1287C3"/>
              </a:buClr>
            </a:pPr>
            <a:r>
              <a:rPr lang="en-US" sz="1900" dirty="0">
                <a:latin typeface="Georgia"/>
              </a:rPr>
              <a:t>As most of the sales are happening in the afternoon time more care is to be taken like app should work properly, adds related to the product line that they buy more has to run but in evening and morning time one by one product line all the adds should be played.</a:t>
            </a:r>
            <a:endParaRPr lang="en-US">
              <a:latin typeface="Georgia"/>
            </a:endParaRPr>
          </a:p>
          <a:p>
            <a:pPr>
              <a:buClr>
                <a:srgbClr val="1287C3"/>
              </a:buClr>
            </a:pPr>
            <a:r>
              <a:rPr lang="en-US" sz="1900" dirty="0">
                <a:latin typeface="Georgia"/>
              </a:rPr>
              <a:t>Least sold product line is to be given some discounts.</a:t>
            </a:r>
            <a:endParaRPr lang="en-US" dirty="0">
              <a:latin typeface="Georgia"/>
            </a:endParaRPr>
          </a:p>
          <a:p>
            <a:pPr>
              <a:buClr>
                <a:srgbClr val="1287C3"/>
              </a:buClr>
            </a:pPr>
            <a:r>
              <a:rPr lang="en-US" sz="1900" dirty="0">
                <a:latin typeface="Georgia"/>
              </a:rPr>
              <a:t>Things whose prices are decreased a lot those should also be included in recommendations.</a:t>
            </a:r>
            <a:endParaRPr lang="en-US">
              <a:latin typeface="Georgia"/>
            </a:endParaRPr>
          </a:p>
          <a:p>
            <a:pPr>
              <a:buClr>
                <a:srgbClr val="1287C3"/>
              </a:buClr>
            </a:pPr>
            <a:r>
              <a:rPr lang="en-US" sz="1900" dirty="0">
                <a:latin typeface="Georgia"/>
              </a:rPr>
              <a:t>If price of the thing placed in cart is decreased then customer should be given this information when he/she opens the app.</a:t>
            </a:r>
            <a:endParaRPr lang="en-US">
              <a:latin typeface="Georgia"/>
            </a:endParaRPr>
          </a:p>
          <a:p>
            <a:pPr>
              <a:buClr>
                <a:srgbClr val="1287C3"/>
              </a:buClr>
            </a:pPr>
            <a:r>
              <a:rPr lang="en-US" sz="1900" dirty="0">
                <a:latin typeface="Georgia"/>
              </a:rPr>
              <a:t>Product delivery should also be on time so that customer becomes happy.</a:t>
            </a:r>
            <a:endParaRPr lang="en-US" dirty="0"/>
          </a:p>
          <a:p>
            <a:pPr>
              <a:buClr>
                <a:srgbClr val="1287C3"/>
              </a:buClr>
            </a:pPr>
            <a:endParaRPr lang="en-US" dirty="0"/>
          </a:p>
        </p:txBody>
      </p:sp>
    </p:spTree>
    <p:extLst>
      <p:ext uri="{BB962C8B-B14F-4D97-AF65-F5344CB8AC3E}">
        <p14:creationId xmlns:p14="http://schemas.microsoft.com/office/powerpoint/2010/main" val="359048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0BA-123B-0466-CDA0-DF3CB07B3148}"/>
              </a:ext>
            </a:extLst>
          </p:cNvPr>
          <p:cNvSpPr>
            <a:spLocks noGrp="1"/>
          </p:cNvSpPr>
          <p:nvPr>
            <p:ph type="title"/>
          </p:nvPr>
        </p:nvSpPr>
        <p:spPr>
          <a:xfrm>
            <a:off x="1484311" y="685800"/>
            <a:ext cx="10018713" cy="1004977"/>
          </a:xfrm>
        </p:spPr>
        <p:txBody>
          <a:bodyPr/>
          <a:lstStyle/>
          <a:p>
            <a:pPr algn="l"/>
            <a:r>
              <a:rPr lang="en-US" sz="4000" kern="1200">
                <a:solidFill>
                  <a:schemeClr val="tx2"/>
                </a:solidFill>
                <a:latin typeface="Trebuchet MS"/>
                <a:ea typeface="+mj-ea"/>
                <a:cs typeface="+mj-cs"/>
              </a:rPr>
              <a:t>Index</a:t>
            </a:r>
            <a:endParaRPr lang="en-US"/>
          </a:p>
        </p:txBody>
      </p:sp>
      <p:sp>
        <p:nvSpPr>
          <p:cNvPr id="3" name="Content Placeholder 2">
            <a:extLst>
              <a:ext uri="{FF2B5EF4-FFF2-40B4-BE49-F238E27FC236}">
                <a16:creationId xmlns:a16="http://schemas.microsoft.com/office/drawing/2014/main" id="{A183DC1C-9333-DCA3-4E98-1DDF4414DFA5}"/>
              </a:ext>
            </a:extLst>
          </p:cNvPr>
          <p:cNvSpPr>
            <a:spLocks noGrp="1"/>
          </p:cNvSpPr>
          <p:nvPr>
            <p:ph idx="1"/>
          </p:nvPr>
        </p:nvSpPr>
        <p:spPr>
          <a:xfrm>
            <a:off x="1484310" y="1718093"/>
            <a:ext cx="10018713" cy="4073107"/>
          </a:xfrm>
        </p:spPr>
        <p:txBody>
          <a:bodyPr/>
          <a:lstStyle/>
          <a:p>
            <a:pPr algn="just">
              <a:buNone/>
            </a:pPr>
            <a:r>
              <a:rPr lang="en-US" sz="2000" dirty="0">
                <a:solidFill>
                  <a:srgbClr val="A04DA3"/>
                </a:solidFill>
                <a:latin typeface="Wingdings"/>
                <a:sym typeface="Wingdings"/>
              </a:rPr>
              <a:t>§</a:t>
            </a:r>
            <a:r>
              <a:rPr lang="en-US" sz="2000" dirty="0">
                <a:latin typeface="Georgia"/>
              </a:rPr>
              <a:t>Project overview </a:t>
            </a:r>
            <a:endParaRPr lang="en-US" dirty="0"/>
          </a:p>
          <a:p>
            <a:pPr algn="just">
              <a:buNone/>
            </a:pPr>
            <a:r>
              <a:rPr lang="en-US" sz="2000" dirty="0">
                <a:solidFill>
                  <a:srgbClr val="A04DA3"/>
                </a:solidFill>
                <a:latin typeface="Wingdings"/>
                <a:sym typeface="Wingdings"/>
              </a:rPr>
              <a:t>§</a:t>
            </a:r>
            <a:r>
              <a:rPr lang="en-US" sz="2000" dirty="0">
                <a:latin typeface="Georgia"/>
              </a:rPr>
              <a:t>Business problem</a:t>
            </a:r>
            <a:endParaRPr lang="en-US"/>
          </a:p>
          <a:p>
            <a:pPr algn="just">
              <a:buNone/>
            </a:pPr>
            <a:r>
              <a:rPr lang="en-US" sz="2000" dirty="0">
                <a:solidFill>
                  <a:srgbClr val="A04DA3"/>
                </a:solidFill>
                <a:latin typeface="Wingdings"/>
                <a:sym typeface="Wingdings"/>
              </a:rPr>
              <a:t>§</a:t>
            </a:r>
            <a:r>
              <a:rPr lang="en-US" sz="2000" dirty="0">
                <a:latin typeface="Georgia"/>
              </a:rPr>
              <a:t>Technologies used</a:t>
            </a:r>
            <a:endParaRPr lang="en-US"/>
          </a:p>
          <a:p>
            <a:pPr algn="just">
              <a:buNone/>
            </a:pPr>
            <a:r>
              <a:rPr lang="en-US" sz="2000" dirty="0">
                <a:solidFill>
                  <a:srgbClr val="A04DA3"/>
                </a:solidFill>
                <a:latin typeface="Wingdings"/>
                <a:sym typeface="Wingdings"/>
              </a:rPr>
              <a:t>§</a:t>
            </a:r>
            <a:r>
              <a:rPr lang="en-US" sz="2000" dirty="0">
                <a:latin typeface="Georgia"/>
              </a:rPr>
              <a:t>Data Exploring</a:t>
            </a:r>
            <a:endParaRPr lang="en-US"/>
          </a:p>
          <a:p>
            <a:pPr algn="just">
              <a:buNone/>
            </a:pPr>
            <a:r>
              <a:rPr lang="en-US" sz="2000" dirty="0">
                <a:solidFill>
                  <a:srgbClr val="A04DA3"/>
                </a:solidFill>
                <a:latin typeface="Wingdings"/>
                <a:sym typeface="Wingdings"/>
              </a:rPr>
              <a:t>§</a:t>
            </a:r>
            <a:r>
              <a:rPr lang="en-US" sz="2000" dirty="0">
                <a:latin typeface="Georgia"/>
              </a:rPr>
              <a:t>Feature Engineering</a:t>
            </a:r>
            <a:endParaRPr lang="en-US"/>
          </a:p>
          <a:p>
            <a:pPr algn="just">
              <a:buNone/>
            </a:pPr>
            <a:r>
              <a:rPr lang="en-US" sz="2000" dirty="0">
                <a:solidFill>
                  <a:srgbClr val="A04DA3"/>
                </a:solidFill>
                <a:latin typeface="Wingdings"/>
                <a:sym typeface="Wingdings"/>
              </a:rPr>
              <a:t>§</a:t>
            </a:r>
            <a:r>
              <a:rPr lang="en-US" sz="2000" dirty="0">
                <a:latin typeface="Georgia"/>
              </a:rPr>
              <a:t>Exploratory Data Analysis</a:t>
            </a:r>
            <a:endParaRPr lang="en-US" dirty="0"/>
          </a:p>
          <a:p>
            <a:pPr marL="0" indent="0">
              <a:buNone/>
            </a:pPr>
            <a:endParaRPr lang="en-US"/>
          </a:p>
        </p:txBody>
      </p:sp>
    </p:spTree>
    <p:extLst>
      <p:ext uri="{BB962C8B-B14F-4D97-AF65-F5344CB8AC3E}">
        <p14:creationId xmlns:p14="http://schemas.microsoft.com/office/powerpoint/2010/main" val="215465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4F56-9806-5E37-FAE7-6DB5A60D9AE6}"/>
              </a:ext>
            </a:extLst>
          </p:cNvPr>
          <p:cNvSpPr>
            <a:spLocks noGrp="1"/>
          </p:cNvSpPr>
          <p:nvPr>
            <p:ph type="title"/>
          </p:nvPr>
        </p:nvSpPr>
        <p:spPr/>
        <p:txBody>
          <a:bodyPr/>
          <a:lstStyle/>
          <a:p>
            <a:pPr algn="ctr"/>
            <a:r>
              <a:rPr lang="en-US" b="1">
                <a:latin typeface="Georgia"/>
              </a:rPr>
              <a:t>Thank you </a:t>
            </a:r>
            <a:endParaRPr lang="en-US"/>
          </a:p>
          <a:p>
            <a:endParaRPr lang="en-US"/>
          </a:p>
        </p:txBody>
      </p:sp>
    </p:spTree>
    <p:extLst>
      <p:ext uri="{BB962C8B-B14F-4D97-AF65-F5344CB8AC3E}">
        <p14:creationId xmlns:p14="http://schemas.microsoft.com/office/powerpoint/2010/main" val="41551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98F7-28F8-27DF-7C6C-E369991C8FBF}"/>
              </a:ext>
            </a:extLst>
          </p:cNvPr>
          <p:cNvSpPr>
            <a:spLocks noGrp="1"/>
          </p:cNvSpPr>
          <p:nvPr>
            <p:ph type="title"/>
          </p:nvPr>
        </p:nvSpPr>
        <p:spPr>
          <a:xfrm>
            <a:off x="1484311" y="685800"/>
            <a:ext cx="10018713" cy="1350033"/>
          </a:xfrm>
        </p:spPr>
        <p:txBody>
          <a:bodyPr/>
          <a:lstStyle/>
          <a:p>
            <a:pPr algn="l"/>
            <a:r>
              <a:rPr lang="en-US" sz="4000" kern="1200">
                <a:solidFill>
                  <a:schemeClr val="tx2"/>
                </a:solidFill>
                <a:latin typeface="Trebuchet MS"/>
                <a:ea typeface="+mj-ea"/>
                <a:cs typeface="+mj-cs"/>
              </a:rPr>
              <a:t>Project overview </a:t>
            </a:r>
            <a:endParaRPr lang="en-US"/>
          </a:p>
        </p:txBody>
      </p:sp>
      <p:sp>
        <p:nvSpPr>
          <p:cNvPr id="3" name="Content Placeholder 2">
            <a:extLst>
              <a:ext uri="{FF2B5EF4-FFF2-40B4-BE49-F238E27FC236}">
                <a16:creationId xmlns:a16="http://schemas.microsoft.com/office/drawing/2014/main" id="{D0EBD056-1A79-F084-6AF5-546C97288E1C}"/>
              </a:ext>
            </a:extLst>
          </p:cNvPr>
          <p:cNvSpPr>
            <a:spLocks noGrp="1"/>
          </p:cNvSpPr>
          <p:nvPr>
            <p:ph idx="1"/>
          </p:nvPr>
        </p:nvSpPr>
        <p:spPr>
          <a:xfrm>
            <a:off x="1484310" y="1718094"/>
            <a:ext cx="10018713" cy="4073106"/>
          </a:xfrm>
        </p:spPr>
        <p:txBody>
          <a:bodyPr/>
          <a:lstStyle/>
          <a:p>
            <a:pPr marL="0" indent="0" algn="just">
              <a:buNone/>
            </a:pPr>
            <a:r>
              <a:rPr lang="en-US" sz="2000" dirty="0">
                <a:latin typeface="Georgia"/>
              </a:rPr>
              <a:t> The project aims to analyze Amazon's sales data across branches, exploring factors such as customer demographics, product lines, payment methods, and locations that impact sales. By utilizing SQL queries and conducting exploratory data analysis, the project seeks to draw insights from the data to enhance sales strategies and overall business performance </a:t>
            </a:r>
            <a:endParaRPr lang="en-US" dirty="0"/>
          </a:p>
          <a:p>
            <a:pPr>
              <a:buClr>
                <a:srgbClr val="1287C3"/>
              </a:buClr>
            </a:pPr>
            <a:endParaRPr lang="en-US"/>
          </a:p>
        </p:txBody>
      </p:sp>
    </p:spTree>
    <p:extLst>
      <p:ext uri="{BB962C8B-B14F-4D97-AF65-F5344CB8AC3E}">
        <p14:creationId xmlns:p14="http://schemas.microsoft.com/office/powerpoint/2010/main" val="101237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4B01-D3DA-1F7A-72C3-137D1CC48D98}"/>
              </a:ext>
            </a:extLst>
          </p:cNvPr>
          <p:cNvSpPr>
            <a:spLocks noGrp="1"/>
          </p:cNvSpPr>
          <p:nvPr>
            <p:ph type="title"/>
          </p:nvPr>
        </p:nvSpPr>
        <p:spPr/>
        <p:txBody>
          <a:bodyPr/>
          <a:lstStyle/>
          <a:p>
            <a:pPr algn="l"/>
            <a:r>
              <a:rPr lang="en-US" sz="3600">
                <a:solidFill>
                  <a:srgbClr val="424456"/>
                </a:solidFill>
                <a:latin typeface="Trebuchet MS"/>
              </a:rPr>
              <a:t>Business problem</a:t>
            </a:r>
            <a:endParaRPr lang="en-US"/>
          </a:p>
        </p:txBody>
      </p:sp>
      <p:sp>
        <p:nvSpPr>
          <p:cNvPr id="3" name="Content Placeholder 2">
            <a:extLst>
              <a:ext uri="{FF2B5EF4-FFF2-40B4-BE49-F238E27FC236}">
                <a16:creationId xmlns:a16="http://schemas.microsoft.com/office/drawing/2014/main" id="{FFB354EF-9970-118D-7E7C-0A40B9E4A1ED}"/>
              </a:ext>
            </a:extLst>
          </p:cNvPr>
          <p:cNvSpPr>
            <a:spLocks noGrp="1"/>
          </p:cNvSpPr>
          <p:nvPr>
            <p:ph idx="1"/>
          </p:nvPr>
        </p:nvSpPr>
        <p:spPr/>
        <p:txBody>
          <a:bodyPr/>
          <a:lstStyle/>
          <a:p>
            <a:pPr marL="0" indent="0" algn="just">
              <a:buNone/>
            </a:pPr>
            <a:r>
              <a:rPr lang="en-US">
                <a:latin typeface="Georgia"/>
              </a:rPr>
              <a:t>Amazon wants to be the best company for customers among e-commerce platforms. so that it is sells more stuff and satisfies customers. But to do that, they need to figure out what products people are buying more and what products they are buying in less number  considering factors like location, Gender etc.,. By looking at sales data, Amazon hopes to find answers to these questions and use them to sell more effectively.</a:t>
            </a:r>
            <a:endParaRPr lang="en-US"/>
          </a:p>
          <a:p>
            <a:pPr>
              <a:buClr>
                <a:srgbClr val="1287C3"/>
              </a:buClr>
            </a:pPr>
            <a:endParaRPr lang="en-US"/>
          </a:p>
        </p:txBody>
      </p:sp>
    </p:spTree>
    <p:extLst>
      <p:ext uri="{BB962C8B-B14F-4D97-AF65-F5344CB8AC3E}">
        <p14:creationId xmlns:p14="http://schemas.microsoft.com/office/powerpoint/2010/main" val="150125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3502-7A8B-5744-BFBA-333FA5F0E8C9}"/>
              </a:ext>
            </a:extLst>
          </p:cNvPr>
          <p:cNvSpPr>
            <a:spLocks noGrp="1"/>
          </p:cNvSpPr>
          <p:nvPr>
            <p:ph type="title"/>
          </p:nvPr>
        </p:nvSpPr>
        <p:spPr/>
        <p:txBody>
          <a:bodyPr/>
          <a:lstStyle/>
          <a:p>
            <a:pPr algn="l"/>
            <a:r>
              <a:rPr lang="en-US" sz="4000" kern="1200">
                <a:solidFill>
                  <a:schemeClr val="tx2"/>
                </a:solidFill>
                <a:latin typeface="Trebuchet MS"/>
                <a:ea typeface="+mj-ea"/>
                <a:cs typeface="+mj-cs"/>
              </a:rPr>
              <a:t>Technologies used</a:t>
            </a:r>
            <a:endParaRPr lang="en-US"/>
          </a:p>
        </p:txBody>
      </p:sp>
      <p:pic>
        <p:nvPicPr>
          <p:cNvPr id="4" name="Content Placeholder 3" descr="A logo with a dolphin&#10;&#10;Description automatically generated">
            <a:extLst>
              <a:ext uri="{FF2B5EF4-FFF2-40B4-BE49-F238E27FC236}">
                <a16:creationId xmlns:a16="http://schemas.microsoft.com/office/drawing/2014/main" id="{6D4DAC52-0DE0-1FBE-A93A-74C09F448E62}"/>
              </a:ext>
            </a:extLst>
          </p:cNvPr>
          <p:cNvPicPr>
            <a:picLocks noGrp="1" noChangeAspect="1"/>
          </p:cNvPicPr>
          <p:nvPr>
            <p:ph idx="1"/>
          </p:nvPr>
        </p:nvPicPr>
        <p:blipFill>
          <a:blip r:embed="rId2"/>
          <a:stretch>
            <a:fillRect/>
          </a:stretch>
        </p:blipFill>
        <p:spPr>
          <a:xfrm>
            <a:off x="3307486" y="2436961"/>
            <a:ext cx="5049642" cy="3124201"/>
          </a:xfrm>
          <a:ln>
            <a:solidFill>
              <a:srgbClr val="4472C4"/>
            </a:solidFill>
          </a:ln>
        </p:spPr>
      </p:pic>
    </p:spTree>
    <p:extLst>
      <p:ext uri="{BB962C8B-B14F-4D97-AF65-F5344CB8AC3E}">
        <p14:creationId xmlns:p14="http://schemas.microsoft.com/office/powerpoint/2010/main" val="213498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41E-866E-A78E-C4AB-A0DB083E51A8}"/>
              </a:ext>
            </a:extLst>
          </p:cNvPr>
          <p:cNvSpPr>
            <a:spLocks noGrp="1"/>
          </p:cNvSpPr>
          <p:nvPr>
            <p:ph type="title"/>
          </p:nvPr>
        </p:nvSpPr>
        <p:spPr>
          <a:xfrm>
            <a:off x="1843744" y="685800"/>
            <a:ext cx="5389205" cy="889958"/>
          </a:xfrm>
        </p:spPr>
        <p:txBody>
          <a:bodyPr/>
          <a:lstStyle/>
          <a:p>
            <a:pPr algn="l"/>
            <a:r>
              <a:rPr lang="en-US" sz="3600" kern="1200">
                <a:solidFill>
                  <a:schemeClr val="tx2"/>
                </a:solidFill>
                <a:latin typeface="Trebuchet MS"/>
                <a:ea typeface="+mj-ea"/>
                <a:cs typeface="+mj-cs"/>
              </a:rPr>
              <a:t>Data Exploring</a:t>
            </a:r>
            <a:endParaRPr lang="en-US"/>
          </a:p>
        </p:txBody>
      </p:sp>
      <p:sp>
        <p:nvSpPr>
          <p:cNvPr id="3" name="Content Placeholder 2">
            <a:extLst>
              <a:ext uri="{FF2B5EF4-FFF2-40B4-BE49-F238E27FC236}">
                <a16:creationId xmlns:a16="http://schemas.microsoft.com/office/drawing/2014/main" id="{35350621-36F9-460C-B251-C4B4E2924809}"/>
              </a:ext>
            </a:extLst>
          </p:cNvPr>
          <p:cNvSpPr>
            <a:spLocks noGrp="1"/>
          </p:cNvSpPr>
          <p:nvPr>
            <p:ph idx="1"/>
          </p:nvPr>
        </p:nvSpPr>
        <p:spPr>
          <a:xfrm>
            <a:off x="1484310" y="2379454"/>
            <a:ext cx="5978675" cy="4130613"/>
          </a:xfrm>
        </p:spPr>
        <p:txBody>
          <a:bodyPr>
            <a:normAutofit/>
          </a:bodyPr>
          <a:lstStyle/>
          <a:p>
            <a:r>
              <a:rPr lang="en-US" sz="2000" dirty="0">
                <a:latin typeface="Georgia"/>
              </a:rPr>
              <a:t>Dataset - from Odin School</a:t>
            </a:r>
          </a:p>
          <a:p>
            <a:pPr>
              <a:buClr>
                <a:srgbClr val="1287C3"/>
              </a:buClr>
            </a:pPr>
            <a:r>
              <a:rPr lang="en-US" sz="2000" dirty="0">
                <a:latin typeface="Georgia"/>
                <a:ea typeface="+mn-lt"/>
                <a:cs typeface="+mn-lt"/>
              </a:rPr>
              <a:t>The dataset pertains to Amazon sales from three different branches in various cities of Myanmar during the first quarter of 2019.</a:t>
            </a:r>
            <a:endParaRPr lang="en-US" sz="2000" dirty="0">
              <a:latin typeface="Georgia"/>
            </a:endParaRPr>
          </a:p>
          <a:p>
            <a:pPr>
              <a:buClr>
                <a:srgbClr val="1287C3"/>
              </a:buClr>
            </a:pPr>
            <a:r>
              <a:rPr lang="en-US" sz="2000" dirty="0">
                <a:latin typeface="Georgia"/>
              </a:rPr>
              <a:t> Shape - 1000 rows and 17 columns</a:t>
            </a:r>
            <a:endParaRPr lang="en-US" sz="2000"/>
          </a:p>
          <a:p>
            <a:pPr>
              <a:buClr>
                <a:srgbClr val="1287C3"/>
              </a:buClr>
            </a:pPr>
            <a:r>
              <a:rPr lang="en-US" sz="2000" dirty="0">
                <a:latin typeface="Georgia"/>
              </a:rPr>
              <a:t>            Categorical -9, Numerical -1, float –7</a:t>
            </a:r>
            <a:endParaRPr lang="en-US" sz="2000" dirty="0">
              <a:latin typeface="Corbel" panose="020B0503020204020204"/>
            </a:endParaRPr>
          </a:p>
          <a:p>
            <a:pPr>
              <a:buClr>
                <a:srgbClr val="1287C3"/>
              </a:buClr>
            </a:pPr>
            <a:r>
              <a:rPr lang="en-US" sz="2000" dirty="0">
                <a:latin typeface="Georgia"/>
              </a:rPr>
              <a:t>No null values</a:t>
            </a:r>
            <a:endParaRPr lang="en-US" sz="2000" dirty="0"/>
          </a:p>
          <a:p>
            <a:pPr>
              <a:buClr>
                <a:srgbClr val="1287C3"/>
              </a:buClr>
            </a:pPr>
            <a:endParaRPr lang="en-US">
              <a:latin typeface="Corbel" panose="020B0503020204020204"/>
            </a:endParaRPr>
          </a:p>
        </p:txBody>
      </p:sp>
      <p:pic>
        <p:nvPicPr>
          <p:cNvPr id="4" name="Picture 3" descr="A screenshot of a computer screen&#10;&#10;Description automatically generated">
            <a:extLst>
              <a:ext uri="{FF2B5EF4-FFF2-40B4-BE49-F238E27FC236}">
                <a16:creationId xmlns:a16="http://schemas.microsoft.com/office/drawing/2014/main" id="{D38D1AD3-5697-34B9-8148-E2A703A11A6B}"/>
              </a:ext>
            </a:extLst>
          </p:cNvPr>
          <p:cNvPicPr>
            <a:picLocks noChangeAspect="1"/>
          </p:cNvPicPr>
          <p:nvPr/>
        </p:nvPicPr>
        <p:blipFill>
          <a:blip r:embed="rId2"/>
          <a:stretch>
            <a:fillRect/>
          </a:stretch>
        </p:blipFill>
        <p:spPr>
          <a:xfrm>
            <a:off x="7805149" y="690112"/>
            <a:ext cx="3741627" cy="5808455"/>
          </a:xfrm>
          <a:prstGeom prst="rect">
            <a:avLst/>
          </a:prstGeom>
          <a:ln>
            <a:solidFill>
              <a:srgbClr val="4472C4"/>
            </a:solidFill>
          </a:ln>
        </p:spPr>
      </p:pic>
      <p:pic>
        <p:nvPicPr>
          <p:cNvPr id="5" name="Picture 4" descr="A screenshot of a computer&#10;&#10;Description automatically generated">
            <a:extLst>
              <a:ext uri="{FF2B5EF4-FFF2-40B4-BE49-F238E27FC236}">
                <a16:creationId xmlns:a16="http://schemas.microsoft.com/office/drawing/2014/main" id="{146BD5C2-9ED9-36DC-79A4-532EAF1622BA}"/>
              </a:ext>
            </a:extLst>
          </p:cNvPr>
          <p:cNvPicPr>
            <a:picLocks noChangeAspect="1"/>
          </p:cNvPicPr>
          <p:nvPr/>
        </p:nvPicPr>
        <p:blipFill>
          <a:blip r:embed="rId3"/>
          <a:stretch>
            <a:fillRect/>
          </a:stretch>
        </p:blipFill>
        <p:spPr>
          <a:xfrm>
            <a:off x="5037198" y="1370433"/>
            <a:ext cx="2764584" cy="1299172"/>
          </a:xfrm>
          <a:prstGeom prst="rect">
            <a:avLst/>
          </a:prstGeom>
        </p:spPr>
      </p:pic>
    </p:spTree>
    <p:extLst>
      <p:ext uri="{BB962C8B-B14F-4D97-AF65-F5344CB8AC3E}">
        <p14:creationId xmlns:p14="http://schemas.microsoft.com/office/powerpoint/2010/main" val="103804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ECEF-900A-0BAE-A6B0-C326FFE605B7}"/>
              </a:ext>
            </a:extLst>
          </p:cNvPr>
          <p:cNvSpPr>
            <a:spLocks noGrp="1"/>
          </p:cNvSpPr>
          <p:nvPr>
            <p:ph type="title"/>
          </p:nvPr>
        </p:nvSpPr>
        <p:spPr>
          <a:xfrm>
            <a:off x="1211141" y="182592"/>
            <a:ext cx="10018713" cy="846826"/>
          </a:xfrm>
        </p:spPr>
        <p:txBody>
          <a:bodyPr/>
          <a:lstStyle/>
          <a:p>
            <a:pPr algn="l"/>
            <a:r>
              <a:rPr lang="en-US" dirty="0">
                <a:solidFill>
                  <a:srgbClr val="424456"/>
                </a:solidFill>
                <a:latin typeface="Trebuchet MS"/>
              </a:rPr>
              <a:t>Feature Engineering</a:t>
            </a:r>
            <a:endParaRPr lang="en-US" dirty="0"/>
          </a:p>
        </p:txBody>
      </p:sp>
      <p:sp>
        <p:nvSpPr>
          <p:cNvPr id="3" name="Content Placeholder 2">
            <a:extLst>
              <a:ext uri="{FF2B5EF4-FFF2-40B4-BE49-F238E27FC236}">
                <a16:creationId xmlns:a16="http://schemas.microsoft.com/office/drawing/2014/main" id="{94672F11-694F-EBEE-3FE4-4203ECD81EDA}"/>
              </a:ext>
            </a:extLst>
          </p:cNvPr>
          <p:cNvSpPr>
            <a:spLocks noGrp="1"/>
          </p:cNvSpPr>
          <p:nvPr>
            <p:ph idx="1"/>
          </p:nvPr>
        </p:nvSpPr>
        <p:spPr>
          <a:xfrm>
            <a:off x="707932" y="1502432"/>
            <a:ext cx="10018713" cy="4605069"/>
          </a:xfrm>
        </p:spPr>
        <p:txBody>
          <a:bodyPr/>
          <a:lstStyle/>
          <a:p>
            <a:pPr marL="0" indent="0">
              <a:buClr>
                <a:srgbClr val="1287C3"/>
              </a:buClr>
              <a:buNone/>
            </a:pPr>
            <a:endParaRPr lang="en-US" sz="2000">
              <a:latin typeface="Georgia"/>
            </a:endParaRPr>
          </a:p>
          <a:p>
            <a:pPr>
              <a:buClr>
                <a:srgbClr val="1287C3"/>
              </a:buClr>
            </a:pPr>
            <a:endParaRPr lang="en-US"/>
          </a:p>
        </p:txBody>
      </p:sp>
      <p:pic>
        <p:nvPicPr>
          <p:cNvPr id="6" name="Picture 5" descr="A screenshot of a computer&#10;&#10;Description automatically generated">
            <a:extLst>
              <a:ext uri="{FF2B5EF4-FFF2-40B4-BE49-F238E27FC236}">
                <a16:creationId xmlns:a16="http://schemas.microsoft.com/office/drawing/2014/main" id="{2FCF102C-750B-A9B7-5310-7EB8E74B1EFC}"/>
              </a:ext>
            </a:extLst>
          </p:cNvPr>
          <p:cNvPicPr>
            <a:picLocks noChangeAspect="1"/>
          </p:cNvPicPr>
          <p:nvPr/>
        </p:nvPicPr>
        <p:blipFill>
          <a:blip r:embed="rId2"/>
          <a:stretch>
            <a:fillRect/>
          </a:stretch>
        </p:blipFill>
        <p:spPr>
          <a:xfrm>
            <a:off x="1214168" y="1520405"/>
            <a:ext cx="9720532" cy="4262887"/>
          </a:xfrm>
          <a:prstGeom prst="rect">
            <a:avLst/>
          </a:prstGeom>
          <a:ln>
            <a:solidFill>
              <a:srgbClr val="4472C4"/>
            </a:solidFill>
          </a:ln>
        </p:spPr>
      </p:pic>
      <p:sp>
        <p:nvSpPr>
          <p:cNvPr id="7" name="TextBox 6">
            <a:extLst>
              <a:ext uri="{FF2B5EF4-FFF2-40B4-BE49-F238E27FC236}">
                <a16:creationId xmlns:a16="http://schemas.microsoft.com/office/drawing/2014/main" id="{DA50FD7E-58AC-6879-E6E2-9B3965CB1741}"/>
              </a:ext>
            </a:extLst>
          </p:cNvPr>
          <p:cNvSpPr txBox="1"/>
          <p:nvPr/>
        </p:nvSpPr>
        <p:spPr>
          <a:xfrm>
            <a:off x="1043796" y="1029418"/>
            <a:ext cx="9917501"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ts val="600"/>
              </a:spcAft>
              <a:buFont typeface="Arial"/>
              <a:buChar char="•"/>
            </a:pPr>
            <a:r>
              <a:rPr lang="en-US" sz="2000">
                <a:latin typeface="Georgia"/>
              </a:rPr>
              <a:t>Renamed the column names as some are having spaces.</a:t>
            </a:r>
          </a:p>
          <a:p>
            <a:pPr marL="228600" indent="-228600">
              <a:buFont typeface=""/>
              <a:buChar char="•"/>
            </a:pPr>
            <a:endParaRPr lang="en-US"/>
          </a:p>
        </p:txBody>
      </p:sp>
    </p:spTree>
    <p:extLst>
      <p:ext uri="{BB962C8B-B14F-4D97-AF65-F5344CB8AC3E}">
        <p14:creationId xmlns:p14="http://schemas.microsoft.com/office/powerpoint/2010/main" val="361976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B6279-2F38-FF11-28E1-8A0B75B2E859}"/>
              </a:ext>
            </a:extLst>
          </p:cNvPr>
          <p:cNvSpPr>
            <a:spLocks noGrp="1"/>
          </p:cNvSpPr>
          <p:nvPr>
            <p:ph idx="1"/>
          </p:nvPr>
        </p:nvSpPr>
        <p:spPr>
          <a:xfrm>
            <a:off x="1484310" y="826698"/>
            <a:ext cx="10018713" cy="4964502"/>
          </a:xfrm>
        </p:spPr>
        <p:txBody>
          <a:bodyPr/>
          <a:lstStyle/>
          <a:p>
            <a:r>
              <a:rPr lang="en-US" sz="2000" dirty="0">
                <a:latin typeface="Georgia"/>
              </a:rPr>
              <a:t>Added 3 new columns to the dataset they are time of day, day name, month name by extracting from data and time columns.</a:t>
            </a:r>
            <a:endParaRPr lang="en-US" dirty="0"/>
          </a:p>
          <a:p>
            <a:pPr>
              <a:buClr>
                <a:srgbClr val="1287C3"/>
              </a:buClr>
            </a:pPr>
            <a:endParaRPr lang="en-US" sz="2000">
              <a:solidFill>
                <a:srgbClr val="A04DA3"/>
              </a:solidFill>
              <a:latin typeface="Georgia"/>
            </a:endParaRPr>
          </a:p>
          <a:p>
            <a:pPr>
              <a:buClr>
                <a:srgbClr val="1287C3"/>
              </a:buClr>
            </a:pPr>
            <a:r>
              <a:rPr lang="en-US" sz="2000" dirty="0">
                <a:latin typeface="Georgia"/>
              </a:rPr>
              <a:t>3 months data present i.e., JAN, FEB,MARCH of 2019</a:t>
            </a:r>
            <a:endParaRPr lang="en-US" dirty="0"/>
          </a:p>
          <a:p>
            <a:pPr>
              <a:buClr>
                <a:srgbClr val="1287C3"/>
              </a:buClr>
            </a:pPr>
            <a:endParaRPr lang="en-US"/>
          </a:p>
        </p:txBody>
      </p:sp>
      <p:pic>
        <p:nvPicPr>
          <p:cNvPr id="4" name="Picture 3" descr="A screenshot of a computer&#10;&#10;Description automatically generated">
            <a:extLst>
              <a:ext uri="{FF2B5EF4-FFF2-40B4-BE49-F238E27FC236}">
                <a16:creationId xmlns:a16="http://schemas.microsoft.com/office/drawing/2014/main" id="{9CDB19E3-88F9-F1E7-CCC9-4EE55C694F0D}"/>
              </a:ext>
            </a:extLst>
          </p:cNvPr>
          <p:cNvPicPr>
            <a:picLocks noChangeAspect="1"/>
          </p:cNvPicPr>
          <p:nvPr/>
        </p:nvPicPr>
        <p:blipFill>
          <a:blip r:embed="rId2"/>
          <a:stretch>
            <a:fillRect/>
          </a:stretch>
        </p:blipFill>
        <p:spPr>
          <a:xfrm>
            <a:off x="2373972" y="4114441"/>
            <a:ext cx="3590925" cy="1562100"/>
          </a:xfrm>
          <a:prstGeom prst="rect">
            <a:avLst/>
          </a:prstGeom>
          <a:ln>
            <a:solidFill>
              <a:srgbClr val="4472C4"/>
            </a:solidFill>
          </a:ln>
        </p:spPr>
      </p:pic>
    </p:spTree>
    <p:extLst>
      <p:ext uri="{BB962C8B-B14F-4D97-AF65-F5344CB8AC3E}">
        <p14:creationId xmlns:p14="http://schemas.microsoft.com/office/powerpoint/2010/main" val="280749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66F-FF08-254C-6A0D-43540A97AC1F}"/>
              </a:ext>
            </a:extLst>
          </p:cNvPr>
          <p:cNvSpPr>
            <a:spLocks noGrp="1"/>
          </p:cNvSpPr>
          <p:nvPr>
            <p:ph type="title"/>
          </p:nvPr>
        </p:nvSpPr>
        <p:spPr>
          <a:xfrm>
            <a:off x="2160049" y="464389"/>
            <a:ext cx="6122667" cy="925903"/>
          </a:xfrm>
        </p:spPr>
        <p:txBody>
          <a:bodyPr/>
          <a:lstStyle/>
          <a:p>
            <a:pPr algn="l"/>
            <a:r>
              <a:rPr lang="en-US" sz="3600">
                <a:solidFill>
                  <a:srgbClr val="424456"/>
                </a:solidFill>
                <a:latin typeface="Trebuchet MS"/>
              </a:rPr>
              <a:t>Exploratory Data Analysis</a:t>
            </a:r>
            <a:endParaRPr lang="en-US" sz="3600">
              <a:latin typeface="Trebuchet MS"/>
            </a:endParaRPr>
          </a:p>
          <a:p>
            <a:endParaRPr lang="en-US"/>
          </a:p>
        </p:txBody>
      </p:sp>
      <p:sp>
        <p:nvSpPr>
          <p:cNvPr id="4" name="Text Placeholder 3">
            <a:extLst>
              <a:ext uri="{FF2B5EF4-FFF2-40B4-BE49-F238E27FC236}">
                <a16:creationId xmlns:a16="http://schemas.microsoft.com/office/drawing/2014/main" id="{14458BAC-1067-8035-A879-2B2D7818FC95}"/>
              </a:ext>
            </a:extLst>
          </p:cNvPr>
          <p:cNvSpPr>
            <a:spLocks noGrp="1"/>
          </p:cNvSpPr>
          <p:nvPr>
            <p:ph type="body" sz="half" idx="2"/>
          </p:nvPr>
        </p:nvSpPr>
        <p:spPr>
          <a:xfrm>
            <a:off x="1484312" y="1260894"/>
            <a:ext cx="3563498" cy="923027"/>
          </a:xfrm>
        </p:spPr>
        <p:txBody>
          <a:bodyPr/>
          <a:lstStyle/>
          <a:p>
            <a:pPr algn="l"/>
            <a:r>
              <a:rPr lang="en-US" sz="2800" dirty="0">
                <a:latin typeface="Georgia"/>
              </a:rPr>
              <a:t>1.Product Analysis:</a:t>
            </a:r>
            <a:endParaRPr lang="en-US" dirty="0"/>
          </a:p>
          <a:p>
            <a:endParaRPr lang="en-US"/>
          </a:p>
        </p:txBody>
      </p:sp>
      <p:sp>
        <p:nvSpPr>
          <p:cNvPr id="5" name="TextBox 4">
            <a:extLst>
              <a:ext uri="{FF2B5EF4-FFF2-40B4-BE49-F238E27FC236}">
                <a16:creationId xmlns:a16="http://schemas.microsoft.com/office/drawing/2014/main" id="{C32B0D6B-3B33-B320-97A0-01E1897C03A6}"/>
              </a:ext>
            </a:extLst>
          </p:cNvPr>
          <p:cNvSpPr txBox="1"/>
          <p:nvPr/>
        </p:nvSpPr>
        <p:spPr>
          <a:xfrm>
            <a:off x="1483104" y="262307"/>
            <a:ext cx="2726266" cy="406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3">
            <a:extLst>
              <a:ext uri="{FF2B5EF4-FFF2-40B4-BE49-F238E27FC236}">
                <a16:creationId xmlns:a16="http://schemas.microsoft.com/office/drawing/2014/main" id="{F9A23C13-D0A7-4AA5-90F0-9058508E9A83}"/>
              </a:ext>
            </a:extLst>
          </p:cNvPr>
          <p:cNvSpPr txBox="1">
            <a:spLocks/>
          </p:cNvSpPr>
          <p:nvPr/>
        </p:nvSpPr>
        <p:spPr>
          <a:xfrm>
            <a:off x="1277278" y="1743973"/>
            <a:ext cx="5863874" cy="2705818"/>
          </a:xfrm>
          <a:prstGeom prst="rect">
            <a:avLst/>
          </a:prstGeom>
          <a:ln>
            <a:solidFill>
              <a:srgbClr val="4472C4"/>
            </a:solidFill>
          </a:ln>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900" kern="1200" cap="none">
                <a:solidFill>
                  <a:schemeClr val="tx1"/>
                </a:solidFill>
                <a:effectLst/>
                <a:latin typeface="+mn-lt"/>
                <a:ea typeface="+mn-ea"/>
                <a:cs typeface="+mn-cs"/>
              </a:defRPr>
            </a:lvl9pPr>
          </a:lstStyle>
          <a:p>
            <a:pPr algn="l"/>
            <a:endParaRPr lang="en-US" sz="1800">
              <a:solidFill>
                <a:srgbClr val="A04DA3"/>
              </a:solidFill>
              <a:latin typeface="Arial"/>
              <a:cs typeface="Arial"/>
            </a:endParaRPr>
          </a:p>
          <a:p>
            <a:pPr algn="l"/>
            <a:endParaRPr lang="en-US" sz="2900">
              <a:solidFill>
                <a:srgbClr val="000000"/>
              </a:solidFill>
              <a:latin typeface="Georgia"/>
            </a:endParaRPr>
          </a:p>
          <a:p>
            <a:pPr algn="l"/>
            <a:endParaRPr lang="en-US" sz="2400" dirty="0">
              <a:solidFill>
                <a:srgbClr val="000000"/>
              </a:solidFill>
              <a:latin typeface="Georgia"/>
            </a:endParaRPr>
          </a:p>
          <a:p>
            <a:pPr marL="342900" indent="-342900" algn="l">
              <a:buChar char="•"/>
            </a:pPr>
            <a:r>
              <a:rPr lang="en-US" sz="2400" dirty="0">
                <a:solidFill>
                  <a:srgbClr val="000000"/>
                </a:solidFill>
                <a:latin typeface="Georgia"/>
              </a:rPr>
              <a:t>No of Product lines : 6</a:t>
            </a:r>
            <a:endParaRPr lang="en-US" sz="2400" dirty="0">
              <a:solidFill>
                <a:srgbClr val="000000"/>
              </a:solidFill>
              <a:latin typeface="Corbel" panose="020B0503020204020204"/>
            </a:endParaRPr>
          </a:p>
          <a:p>
            <a:pPr marL="342900" indent="-342900" algn="l">
              <a:buChar char="•"/>
            </a:pPr>
            <a:r>
              <a:rPr lang="en-US" sz="2400" dirty="0">
                <a:solidFill>
                  <a:srgbClr val="000000"/>
                </a:solidFill>
                <a:latin typeface="Georgia"/>
              </a:rPr>
              <a:t>Highly purchased- Fashion accessories              </a:t>
            </a:r>
            <a:endParaRPr lang="en-US" sz="2400"/>
          </a:p>
          <a:p>
            <a:pPr marL="342900" indent="-342900" algn="l">
              <a:buChar char="•"/>
            </a:pPr>
            <a:r>
              <a:rPr lang="en-US" sz="2400" dirty="0">
                <a:solidFill>
                  <a:srgbClr val="000000"/>
                </a:solidFill>
                <a:latin typeface="Georgia"/>
              </a:rPr>
              <a:t>Least purchased- </a:t>
            </a:r>
            <a:r>
              <a:rPr lang="en-US" sz="2400" dirty="0">
                <a:latin typeface="Georgia"/>
              </a:rPr>
              <a:t>Health and beauty</a:t>
            </a:r>
          </a:p>
          <a:p>
            <a:pPr algn="l"/>
            <a:endParaRPr lang="en-US" sz="2000" dirty="0">
              <a:solidFill>
                <a:srgbClr val="000000"/>
              </a:solidFill>
              <a:latin typeface="Georgia"/>
            </a:endParaRPr>
          </a:p>
          <a:p>
            <a:pPr algn="l"/>
            <a:endParaRPr lang="en-US" sz="4000" dirty="0">
              <a:latin typeface="Georgia"/>
            </a:endParaRPr>
          </a:p>
          <a:p>
            <a:pPr algn="l"/>
            <a:endParaRPr lang="en-US" sz="2800">
              <a:latin typeface="Georgia"/>
            </a:endParaRPr>
          </a:p>
          <a:p>
            <a:endParaRPr lang="en-US"/>
          </a:p>
        </p:txBody>
      </p:sp>
      <p:pic>
        <p:nvPicPr>
          <p:cNvPr id="10" name="Picture 9" descr="A screenshot of a product list&#10;&#10;Description automatically generated">
            <a:extLst>
              <a:ext uri="{FF2B5EF4-FFF2-40B4-BE49-F238E27FC236}">
                <a16:creationId xmlns:a16="http://schemas.microsoft.com/office/drawing/2014/main" id="{97DB71F8-0542-F878-8C4F-9F51D00BC5E2}"/>
              </a:ext>
            </a:extLst>
          </p:cNvPr>
          <p:cNvPicPr>
            <a:picLocks noChangeAspect="1"/>
          </p:cNvPicPr>
          <p:nvPr/>
        </p:nvPicPr>
        <p:blipFill>
          <a:blip r:embed="rId2"/>
          <a:stretch>
            <a:fillRect/>
          </a:stretch>
        </p:blipFill>
        <p:spPr>
          <a:xfrm>
            <a:off x="8065014" y="937638"/>
            <a:ext cx="3188718" cy="3139475"/>
          </a:xfrm>
          <a:prstGeom prst="rect">
            <a:avLst/>
          </a:prstGeom>
          <a:ln>
            <a:solidFill>
              <a:srgbClr val="4472C4"/>
            </a:solidFill>
          </a:ln>
        </p:spPr>
      </p:pic>
      <p:sp>
        <p:nvSpPr>
          <p:cNvPr id="7" name="TextBox 6">
            <a:extLst>
              <a:ext uri="{FF2B5EF4-FFF2-40B4-BE49-F238E27FC236}">
                <a16:creationId xmlns:a16="http://schemas.microsoft.com/office/drawing/2014/main" id="{E3B4718D-0801-AC9A-B0B9-DBA73D7CFCF4}"/>
              </a:ext>
            </a:extLst>
          </p:cNvPr>
          <p:cNvSpPr txBox="1"/>
          <p:nvPr/>
        </p:nvSpPr>
        <p:spPr>
          <a:xfrm>
            <a:off x="1281427" y="4794296"/>
            <a:ext cx="58604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Georgia"/>
              </a:rPr>
              <a:t>Average number of products </a:t>
            </a:r>
            <a:r>
              <a:rPr lang="en-US" sz="2400">
                <a:latin typeface="Georgia"/>
              </a:rPr>
              <a:t>each person is buying are 6.</a:t>
            </a:r>
            <a:endParaRPr lang="en-US"/>
          </a:p>
        </p:txBody>
      </p:sp>
      <p:pic>
        <p:nvPicPr>
          <p:cNvPr id="9" name="Picture 8">
            <a:extLst>
              <a:ext uri="{FF2B5EF4-FFF2-40B4-BE49-F238E27FC236}">
                <a16:creationId xmlns:a16="http://schemas.microsoft.com/office/drawing/2014/main" id="{915D094F-ADD4-8150-5CC9-B9C76D0B3C8D}"/>
              </a:ext>
            </a:extLst>
          </p:cNvPr>
          <p:cNvPicPr>
            <a:picLocks noChangeAspect="1"/>
          </p:cNvPicPr>
          <p:nvPr/>
        </p:nvPicPr>
        <p:blipFill>
          <a:blip r:embed="rId3"/>
          <a:stretch>
            <a:fillRect/>
          </a:stretch>
        </p:blipFill>
        <p:spPr>
          <a:xfrm>
            <a:off x="7138229" y="4799640"/>
            <a:ext cx="1355787" cy="826519"/>
          </a:xfrm>
          <a:prstGeom prst="rect">
            <a:avLst/>
          </a:prstGeom>
          <a:ln>
            <a:solidFill>
              <a:srgbClr val="4472C4"/>
            </a:solidFill>
          </a:ln>
        </p:spPr>
      </p:pic>
    </p:spTree>
    <p:extLst>
      <p:ext uri="{BB962C8B-B14F-4D97-AF65-F5344CB8AC3E}">
        <p14:creationId xmlns:p14="http://schemas.microsoft.com/office/powerpoint/2010/main" val="3529614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Amazon Sales Data Analysis</vt:lpstr>
      <vt:lpstr>Index</vt:lpstr>
      <vt:lpstr>Project overview </vt:lpstr>
      <vt:lpstr>Business problem</vt:lpstr>
      <vt:lpstr>Technologies used</vt:lpstr>
      <vt:lpstr>Data Exploring</vt:lpstr>
      <vt:lpstr>Feature Engineering</vt:lpstr>
      <vt:lpstr>PowerPoint Presentation</vt:lpstr>
      <vt:lpstr>Exploratory Data Analysis </vt:lpstr>
      <vt:lpstr>PowerPoint Presentation</vt:lpstr>
      <vt:lpstr>Female customer buy more products than male </vt:lpstr>
      <vt:lpstr>branch  A - Home and lifestyle sold high, Health and beauty less sold branch  B - Fashion accessories and Sports and travel sold high, Home and lifestyle less sold branch  C - Food and beverages sold high, Sports and travel less sold</vt:lpstr>
      <vt:lpstr>PowerPoint Presentation</vt:lpstr>
      <vt:lpstr>PowerPoint Presentation</vt:lpstr>
      <vt:lpstr>PowerPoint Presentation</vt:lpstr>
      <vt:lpstr>3.Customer Analysis:</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610</cp:revision>
  <dcterms:created xsi:type="dcterms:W3CDTF">2024-06-11T10:10:47Z</dcterms:created>
  <dcterms:modified xsi:type="dcterms:W3CDTF">2024-06-12T07:53:19Z</dcterms:modified>
</cp:coreProperties>
</file>