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8"/>
  </p:notesMasterIdLst>
  <p:sldIdLst>
    <p:sldId id="256" r:id="rId5"/>
    <p:sldId id="2146847054" r:id="rId6"/>
    <p:sldId id="262" r:id="rId7"/>
    <p:sldId id="263" r:id="rId8"/>
    <p:sldId id="2146847063" r:id="rId9"/>
    <p:sldId id="2146847064" r:id="rId10"/>
    <p:sldId id="265" r:id="rId11"/>
    <p:sldId id="2146847057" r:id="rId12"/>
    <p:sldId id="2146847060" r:id="rId13"/>
    <p:sldId id="2146847065" r:id="rId14"/>
    <p:sldId id="2146847062"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24788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DB07-175E-4505-955F-5D5A3F26C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FE09FB-0D3A-4919-93C1-F7A494D4A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6E1A53-5230-4C30-BF0C-E4635F38263C}"/>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5" name="Footer Placeholder 4">
            <a:extLst>
              <a:ext uri="{FF2B5EF4-FFF2-40B4-BE49-F238E27FC236}">
                <a16:creationId xmlns:a16="http://schemas.microsoft.com/office/drawing/2014/main" id="{9CFC87BC-BEE1-4369-9659-8F06C75DE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24668-1144-47D6-9F2A-06AB7070F9C2}"/>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82745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C943-1760-4131-B3C1-3164028154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1CCE85-2CC4-45AB-8356-B98CB2847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1FD4F-A5B1-4EB3-960E-C73F1688C168}"/>
              </a:ext>
            </a:extLst>
          </p:cNvPr>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a:extLst>
              <a:ext uri="{FF2B5EF4-FFF2-40B4-BE49-F238E27FC236}">
                <a16:creationId xmlns:a16="http://schemas.microsoft.com/office/drawing/2014/main" id="{E7F4A2A9-3347-41EC-BEA2-4C7EE935C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AFEE3-55E6-406A-AE91-3608C9CB28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3210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4F403-07A1-49CD-9D20-FE7C1FD00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553F2-3962-42EB-A095-AE47CBAA8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3923C-26DA-4058-B374-4CAA4145FB0E}"/>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5" name="Footer Placeholder 4">
            <a:extLst>
              <a:ext uri="{FF2B5EF4-FFF2-40B4-BE49-F238E27FC236}">
                <a16:creationId xmlns:a16="http://schemas.microsoft.com/office/drawing/2014/main" id="{CBB12C88-54C9-4DB4-AA91-E0A80E29B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AD697-CE6C-4ED2-BEB1-4EBD08A4B87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0635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F4C7-8BF7-4473-A6F8-72571F445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340183-CF2E-4705-9FE0-1498920CA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634EB-6BF7-43E4-A9FF-41BDC243C383}"/>
              </a:ext>
            </a:extLst>
          </p:cNvPr>
          <p:cNvSpPr>
            <a:spLocks noGrp="1"/>
          </p:cNvSpPr>
          <p:nvPr>
            <p:ph type="dt" sz="half" idx="10"/>
          </p:nvPr>
        </p:nvSpPr>
        <p:spPr/>
        <p:txBody>
          <a:bodyPr/>
          <a:lstStyle/>
          <a:p>
            <a:fld id="{78DD82B9-B8EE-4375-B6FF-88FA6ABB15D9}" type="datetime1">
              <a:rPr lang="en-US" smtClean="0"/>
              <a:t>2/19/2025</a:t>
            </a:fld>
            <a:endParaRPr lang="en-US"/>
          </a:p>
        </p:txBody>
      </p:sp>
      <p:sp>
        <p:nvSpPr>
          <p:cNvPr id="5" name="Footer Placeholder 4">
            <a:extLst>
              <a:ext uri="{FF2B5EF4-FFF2-40B4-BE49-F238E27FC236}">
                <a16:creationId xmlns:a16="http://schemas.microsoft.com/office/drawing/2014/main" id="{E3178DE6-58F8-4402-9107-EE03D2364B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8B1A9F-AF52-487B-9220-E7C8BB18F88B}"/>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81414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9640-7E48-46CE-97DB-D2733C8BE6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BBA48F-C80D-4134-963E-37FB3D434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7832B-363E-44EC-9D37-7F790B447D7A}"/>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5" name="Footer Placeholder 4">
            <a:extLst>
              <a:ext uri="{FF2B5EF4-FFF2-40B4-BE49-F238E27FC236}">
                <a16:creationId xmlns:a16="http://schemas.microsoft.com/office/drawing/2014/main" id="{366FF22C-3E10-4CBD-A7B2-A301D5879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35ADF-77B5-4ACC-90C9-2481C0D0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957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9868-948D-40C6-BA47-62FC35649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B861F-BDF4-4E1A-9F0E-A180F3EBB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661DDC-4A7A-4D4B-BB72-0276CE531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5B99C3-C2B2-48C3-8962-AB906FA23648}"/>
              </a:ext>
            </a:extLst>
          </p:cNvPr>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a:extLst>
              <a:ext uri="{FF2B5EF4-FFF2-40B4-BE49-F238E27FC236}">
                <a16:creationId xmlns:a16="http://schemas.microsoft.com/office/drawing/2014/main" id="{AEF82337-96D4-41F2-8A6B-BF1EE75FF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9A43C-9D6E-44A2-A7D5-75CEC352B811}"/>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220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E5B-6038-4002-AA07-F2A6CF217C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86C8C-7897-42E1-A73E-265652478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8763A5-CE38-4DF3-8B5C-EE19141E7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4FA2F8-C753-4990-B399-A6AE21AFC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C209F-A930-48BE-87C6-2C9F0C7F4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53F354-5081-48DD-98EE-78B84745F170}"/>
              </a:ext>
            </a:extLst>
          </p:cNvPr>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a:extLst>
              <a:ext uri="{FF2B5EF4-FFF2-40B4-BE49-F238E27FC236}">
                <a16:creationId xmlns:a16="http://schemas.microsoft.com/office/drawing/2014/main" id="{2E5F51CF-F75A-44FA-81A0-90E7171FB9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9A963-A55C-48C0-8F57-345DD7DD075D}"/>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422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5F3-8704-4C1C-84CF-C489BE1D92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7ABD4D-74B9-4E6B-AC79-C68A96F5C6C1}"/>
              </a:ext>
            </a:extLst>
          </p:cNvPr>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a:extLst>
              <a:ext uri="{FF2B5EF4-FFF2-40B4-BE49-F238E27FC236}">
                <a16:creationId xmlns:a16="http://schemas.microsoft.com/office/drawing/2014/main" id="{2E096395-9D94-4BB8-8E7A-C4072989B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BB758-744E-41FC-AEE6-05F1A1EE20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501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8230D-F3ED-42C8-A10D-2800FE1EECAA}"/>
              </a:ext>
            </a:extLst>
          </p:cNvPr>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a:extLst>
              <a:ext uri="{FF2B5EF4-FFF2-40B4-BE49-F238E27FC236}">
                <a16:creationId xmlns:a16="http://schemas.microsoft.com/office/drawing/2014/main" id="{F20C9F90-1113-427C-B739-4DF0D604EB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E8ACD-4A36-4E59-927E-B26BE55A45E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275494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D23F-1DCC-47E9-B760-145A76ECD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75BD8E-D498-4311-BE10-DAB7A1DF9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5AEEC7-78DC-426C-98E7-CC4782CEA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9BDA0-93F0-4F9A-825F-66FF33433BF9}"/>
              </a:ext>
            </a:extLst>
          </p:cNvPr>
          <p:cNvSpPr>
            <a:spLocks noGrp="1"/>
          </p:cNvSpPr>
          <p:nvPr>
            <p:ph type="dt" sz="half" idx="10"/>
          </p:nvPr>
        </p:nvSpPr>
        <p:spPr/>
        <p:txBody>
          <a:bodyPr/>
          <a:lstStyle/>
          <a:p>
            <a:fld id="{D82884F1-FFEA-405F-9602-3DCA865EDA4E}" type="datetime1">
              <a:rPr lang="en-US" smtClean="0"/>
              <a:t>2/19/2025</a:t>
            </a:fld>
            <a:endParaRPr lang="en-US"/>
          </a:p>
        </p:txBody>
      </p:sp>
      <p:sp>
        <p:nvSpPr>
          <p:cNvPr id="6" name="Footer Placeholder 5">
            <a:extLst>
              <a:ext uri="{FF2B5EF4-FFF2-40B4-BE49-F238E27FC236}">
                <a16:creationId xmlns:a16="http://schemas.microsoft.com/office/drawing/2014/main" id="{9A4DBA13-DF67-45E0-AA46-CB0E4445E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E8C13-A801-4CFE-8EC4-BFE14562EE4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9234472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7CA4-2B68-4800-A1C3-6CFEFD73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208410-1B57-4966-ACBC-7C423A197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3CF0A8-059A-496E-B493-62847A4E0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5599E-4B0A-4B44-BC4E-F260735674C5}"/>
              </a:ext>
            </a:extLst>
          </p:cNvPr>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a:extLst>
              <a:ext uri="{FF2B5EF4-FFF2-40B4-BE49-F238E27FC236}">
                <a16:creationId xmlns:a16="http://schemas.microsoft.com/office/drawing/2014/main" id="{3667E1F0-BD6C-4A84-A471-E37F44A84A08}"/>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EC15FD3-78C5-4638-9D33-8CD4A973F5E2}"/>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9707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7E3A4-F8C7-4D5E-A3F5-9B995C22A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734BF-5B17-40EF-AC3C-BF63FB4CD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A4222-6ABC-4B11-ABC4-E0757467A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2/19/2025</a:t>
            </a:fld>
            <a:endParaRPr lang="en-US"/>
          </a:p>
        </p:txBody>
      </p:sp>
      <p:sp>
        <p:nvSpPr>
          <p:cNvPr id="5" name="Footer Placeholder 4">
            <a:extLst>
              <a:ext uri="{FF2B5EF4-FFF2-40B4-BE49-F238E27FC236}">
                <a16:creationId xmlns:a16="http://schemas.microsoft.com/office/drawing/2014/main" id="{2CCA32AC-6037-4CCD-B434-40CD6BE81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D516D8-812D-4895-B2B5-51CB8C16F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EF7572CB-F70A-4CE3-A67B-46E0E37A593B}"/>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3015112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amhemasunder/aicte_project.git"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6.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AE8267-ADCC-4C1E-86F0-4EF98F6F914A}"/>
              </a:ext>
            </a:extLst>
          </p:cNvPr>
          <p:cNvPicPr>
            <a:picLocks noChangeAspect="1"/>
          </p:cNvPicPr>
          <p:nvPr/>
        </p:nvPicPr>
        <p:blipFill rotWithShape="1">
          <a:blip r:embed="rId3"/>
          <a:srcRect r="1024"/>
          <a:stretch/>
        </p:blipFill>
        <p:spPr>
          <a:xfrm>
            <a:off x="-2166" y="0"/>
            <a:ext cx="12194165" cy="6858000"/>
          </a:xfrm>
          <a:prstGeom prst="rect">
            <a:avLst/>
          </a:prstGeom>
        </p:spPr>
      </p:pic>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9945" y="1154244"/>
            <a:ext cx="7769897" cy="3028012"/>
          </a:xfrm>
        </p:spPr>
        <p:txBody>
          <a:bodyPr>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SECURE DATA HIDING IN IMAGES USING STIGANOGRAPHY</a:t>
            </a:r>
          </a:p>
        </p:txBody>
      </p:sp>
      <p:sp>
        <p:nvSpPr>
          <p:cNvPr id="4" name="TextBox 3"/>
          <p:cNvSpPr txBox="1"/>
          <p:nvPr/>
        </p:nvSpPr>
        <p:spPr>
          <a:xfrm>
            <a:off x="1034321" y="4586365"/>
            <a:ext cx="10063391" cy="1631216"/>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r>
              <a:rPr lang="en-US" sz="2000" b="1" dirty="0">
                <a:solidFill>
                  <a:schemeClr val="bg1"/>
                </a:solidFill>
                <a:latin typeface="Times New Roman" panose="02020603050405020304" pitchFamily="18" charset="0"/>
                <a:cs typeface="Times New Roman" panose="02020603050405020304" pitchFamily="18" charset="0"/>
              </a:rPr>
              <a:t>Student Name : HEMAKSHI B </a:t>
            </a:r>
          </a:p>
          <a:p>
            <a:r>
              <a:rPr lang="en-US" sz="2000" b="1" dirty="0">
                <a:solidFill>
                  <a:schemeClr val="bg1"/>
                </a:solidFill>
                <a:latin typeface="Times New Roman" panose="02020603050405020304" pitchFamily="18" charset="0"/>
                <a:cs typeface="Times New Roman" panose="02020603050405020304" pitchFamily="18" charset="0"/>
              </a:rPr>
              <a:t>College Name &amp; Department : KLM COLLEGE OF ENGINEERING </a:t>
            </a:r>
          </a:p>
          <a:p>
            <a:r>
              <a:rPr lang="en-US" sz="2000" b="1" dirty="0">
                <a:solidFill>
                  <a:schemeClr val="bg1"/>
                </a:solidFill>
                <a:latin typeface="Times New Roman" panose="02020603050405020304" pitchFamily="18" charset="0"/>
                <a:cs typeface="Times New Roman" panose="02020603050405020304" pitchFamily="18" charset="0"/>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2A03E0-C700-4DA1-B172-91913252098E}"/>
              </a:ext>
            </a:extLst>
          </p:cNvPr>
          <p:cNvPicPr>
            <a:picLocks noChangeAspect="1"/>
          </p:cNvPicPr>
          <p:nvPr/>
        </p:nvPicPr>
        <p:blipFill rotWithShape="1">
          <a:blip r:embed="rId2"/>
          <a:srcRect r="1024"/>
          <a:stretch/>
        </p:blipFill>
        <p:spPr>
          <a:xfrm flipH="1">
            <a:off x="-2166" y="0"/>
            <a:ext cx="12194165" cy="6858000"/>
          </a:xfrm>
          <a:prstGeom prst="rect">
            <a:avLst/>
          </a:prstGeom>
        </p:spPr>
      </p:pic>
      <p:sp>
        <p:nvSpPr>
          <p:cNvPr id="2" name="Title 1">
            <a:extLst>
              <a:ext uri="{FF2B5EF4-FFF2-40B4-BE49-F238E27FC236}">
                <a16:creationId xmlns:a16="http://schemas.microsoft.com/office/drawing/2014/main" id="{599148D3-1880-48B6-8C74-301310CDD3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36FD6-7C23-4424-BC2F-AAB7D54D9797}"/>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46CB422-0569-46DD-A1B5-21DA81C3D726}"/>
              </a:ext>
            </a:extLst>
          </p:cNvPr>
          <p:cNvPicPr>
            <a:picLocks noChangeAspect="1"/>
          </p:cNvPicPr>
          <p:nvPr/>
        </p:nvPicPr>
        <p:blipFill>
          <a:blip r:embed="rId3"/>
          <a:stretch>
            <a:fillRect/>
          </a:stretch>
        </p:blipFill>
        <p:spPr>
          <a:xfrm>
            <a:off x="4050637" y="385136"/>
            <a:ext cx="4088558" cy="2298692"/>
          </a:xfrm>
          <a:prstGeom prst="rect">
            <a:avLst/>
          </a:prstGeom>
        </p:spPr>
      </p:pic>
      <p:pic>
        <p:nvPicPr>
          <p:cNvPr id="6" name="Picture 5">
            <a:extLst>
              <a:ext uri="{FF2B5EF4-FFF2-40B4-BE49-F238E27FC236}">
                <a16:creationId xmlns:a16="http://schemas.microsoft.com/office/drawing/2014/main" id="{D1173344-6116-40CC-8299-08EBB869BC2E}"/>
              </a:ext>
            </a:extLst>
          </p:cNvPr>
          <p:cNvPicPr>
            <a:picLocks noChangeAspect="1"/>
          </p:cNvPicPr>
          <p:nvPr/>
        </p:nvPicPr>
        <p:blipFill rotWithShape="1">
          <a:blip r:embed="rId4"/>
          <a:srcRect r="37287" b="68372"/>
          <a:stretch/>
        </p:blipFill>
        <p:spPr>
          <a:xfrm>
            <a:off x="332509" y="3205702"/>
            <a:ext cx="4433455" cy="1615680"/>
          </a:xfrm>
          <a:prstGeom prst="rect">
            <a:avLst/>
          </a:prstGeom>
        </p:spPr>
      </p:pic>
      <p:pic>
        <p:nvPicPr>
          <p:cNvPr id="7" name="Picture 6">
            <a:extLst>
              <a:ext uri="{FF2B5EF4-FFF2-40B4-BE49-F238E27FC236}">
                <a16:creationId xmlns:a16="http://schemas.microsoft.com/office/drawing/2014/main" id="{85F0EEC8-D019-46CA-8CF0-C36C8BD55FA2}"/>
              </a:ext>
            </a:extLst>
          </p:cNvPr>
          <p:cNvPicPr>
            <a:picLocks noChangeAspect="1"/>
          </p:cNvPicPr>
          <p:nvPr/>
        </p:nvPicPr>
        <p:blipFill rotWithShape="1">
          <a:blip r:embed="rId5"/>
          <a:srcRect r="31571" b="56270"/>
          <a:stretch/>
        </p:blipFill>
        <p:spPr>
          <a:xfrm>
            <a:off x="20789" y="121011"/>
            <a:ext cx="4626272" cy="2272146"/>
          </a:xfrm>
          <a:prstGeom prst="rect">
            <a:avLst/>
          </a:prstGeom>
        </p:spPr>
      </p:pic>
      <p:pic>
        <p:nvPicPr>
          <p:cNvPr id="8" name="Picture 7">
            <a:extLst>
              <a:ext uri="{FF2B5EF4-FFF2-40B4-BE49-F238E27FC236}">
                <a16:creationId xmlns:a16="http://schemas.microsoft.com/office/drawing/2014/main" id="{16AF0BA8-ED0A-4B5A-A29D-43634CD20B78}"/>
              </a:ext>
            </a:extLst>
          </p:cNvPr>
          <p:cNvPicPr>
            <a:picLocks noChangeAspect="1"/>
          </p:cNvPicPr>
          <p:nvPr/>
        </p:nvPicPr>
        <p:blipFill>
          <a:blip r:embed="rId6"/>
          <a:stretch>
            <a:fillRect/>
          </a:stretch>
        </p:blipFill>
        <p:spPr>
          <a:xfrm>
            <a:off x="8676909" y="234207"/>
            <a:ext cx="3515091" cy="2138680"/>
          </a:xfrm>
          <a:prstGeom prst="rect">
            <a:avLst/>
          </a:prstGeom>
        </p:spPr>
      </p:pic>
      <p:pic>
        <p:nvPicPr>
          <p:cNvPr id="11" name="Picture 10">
            <a:extLst>
              <a:ext uri="{FF2B5EF4-FFF2-40B4-BE49-F238E27FC236}">
                <a16:creationId xmlns:a16="http://schemas.microsoft.com/office/drawing/2014/main" id="{DB04719E-E585-4D11-9655-CF97F73EEB83}"/>
              </a:ext>
            </a:extLst>
          </p:cNvPr>
          <p:cNvPicPr>
            <a:picLocks noChangeAspect="1"/>
          </p:cNvPicPr>
          <p:nvPr/>
        </p:nvPicPr>
        <p:blipFill rotWithShape="1">
          <a:blip r:embed="rId7"/>
          <a:srcRect t="21602" r="18409" b="45802"/>
          <a:stretch/>
        </p:blipFill>
        <p:spPr>
          <a:xfrm>
            <a:off x="7259782" y="2923309"/>
            <a:ext cx="4911429" cy="3253654"/>
          </a:xfrm>
          <a:prstGeom prst="rect">
            <a:avLst/>
          </a:prstGeom>
        </p:spPr>
      </p:pic>
    </p:spTree>
    <p:extLst>
      <p:ext uri="{BB962C8B-B14F-4D97-AF65-F5344CB8AC3E}">
        <p14:creationId xmlns:p14="http://schemas.microsoft.com/office/powerpoint/2010/main" val="140655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5D4BC-30F5-440F-9C1C-2B268DF0DA5A}"/>
              </a:ext>
            </a:extLst>
          </p:cNvPr>
          <p:cNvPicPr>
            <a:picLocks noChangeAspect="1"/>
          </p:cNvPicPr>
          <p:nvPr/>
        </p:nvPicPr>
        <p:blipFill rotWithShape="1">
          <a:blip r:embed="rId2"/>
          <a:srcRect r="1024"/>
          <a:stretch/>
        </p:blipFill>
        <p:spPr>
          <a:xfrm flipH="1">
            <a:off x="-2166" y="0"/>
            <a:ext cx="12194165" cy="6858000"/>
          </a:xfrm>
          <a:prstGeom prst="rect">
            <a:avLst/>
          </a:prstGeom>
        </p:spPr>
      </p:pic>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195454" y="365125"/>
            <a:ext cx="6158345" cy="1325563"/>
          </a:xfrm>
        </p:spPr>
        <p:txBody>
          <a:bodyPr>
            <a:normAutofit/>
          </a:bodyPr>
          <a:lstStyle/>
          <a:p>
            <a:r>
              <a:rPr lang="en-IN" dirty="0">
                <a:solidFill>
                  <a:srgbClr val="00B0F0"/>
                </a:solidFill>
                <a:latin typeface="Algerian" panose="04020705040A02060702" pitchFamily="82"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696690" y="1825625"/>
            <a:ext cx="7384474" cy="4667250"/>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secure image steganography is crucial for confidential communication. While older methods are vulnerable, current research explores advanced techniques like transform domain embedding, deep learning, and cryptography to improve imperceptibility, capacity, robustness, and security. The ongoing challenge is to stay ahead of steganalysis, ensuring hidden data remains undetected and protected in an ever-evolving digital landscape.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43D17D-2A23-4CA7-8695-0C20628F7949}"/>
              </a:ext>
            </a:extLst>
          </p:cNvPr>
          <p:cNvPicPr>
            <a:picLocks noChangeAspect="1"/>
          </p:cNvPicPr>
          <p:nvPr/>
        </p:nvPicPr>
        <p:blipFill rotWithShape="1">
          <a:blip r:embed="rId2"/>
          <a:srcRect r="1024"/>
          <a:stretch/>
        </p:blipFill>
        <p:spPr>
          <a:xfrm>
            <a:off x="-2166" y="0"/>
            <a:ext cx="12194165" cy="6858000"/>
          </a:xfrm>
          <a:prstGeom prst="rect">
            <a:avLst/>
          </a:prstGeom>
        </p:spPr>
      </p:pic>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838200" y="2265219"/>
            <a:ext cx="6477000" cy="2747963"/>
          </a:xfrm>
        </p:spPr>
        <p:txBody>
          <a:bodyPr/>
          <a:lstStyle/>
          <a:p>
            <a:r>
              <a:rPr lang="en-IN" dirty="0">
                <a:hlinkClick r:id="rId3"/>
              </a:rPr>
              <a:t>https://github.com/iamhemasunder/aicte_project.git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C2F1B9-6336-47D5-A82C-D4C887DB6CE4}"/>
              </a:ext>
            </a:extLst>
          </p:cNvPr>
          <p:cNvPicPr>
            <a:picLocks noChangeAspect="1"/>
          </p:cNvPicPr>
          <p:nvPr/>
        </p:nvPicPr>
        <p:blipFill rotWithShape="1">
          <a:blip r:embed="rId2"/>
          <a:srcRect r="1024"/>
          <a:stretch/>
        </p:blipFill>
        <p:spPr>
          <a:xfrm flipH="1">
            <a:off x="-2166" y="0"/>
            <a:ext cx="12194165" cy="6858000"/>
          </a:xfrm>
          <a:prstGeom prst="rect">
            <a:avLst/>
          </a:prstGeom>
        </p:spPr>
      </p:pic>
      <p:pic>
        <p:nvPicPr>
          <p:cNvPr id="4" name="Picture 3">
            <a:extLst>
              <a:ext uri="{FF2B5EF4-FFF2-40B4-BE49-F238E27FC236}">
                <a16:creationId xmlns:a16="http://schemas.microsoft.com/office/drawing/2014/main" id="{A5B6CD64-F552-4A6F-B8A5-3E56B9571C1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685" b="100000" l="2078" r="98442">
                        <a14:foregroundMark x1="51169" y1="6264" x2="51948" y2="37136"/>
                        <a14:foregroundMark x1="50649" y1="22148" x2="85974" y2="24385"/>
                        <a14:foregroundMark x1="86234" y1="25056" x2="98442" y2="40940"/>
                        <a14:foregroundMark x1="68052" y1="23490" x2="72208" y2="16331"/>
                        <a14:foregroundMark x1="47273" y1="35794" x2="29091" y2="27293"/>
                        <a14:foregroundMark x1="37403" y1="34452" x2="6494" y2="49441"/>
                        <a14:foregroundMark x1="22078" y1="43400" x2="2078" y2="40045"/>
                        <a14:backgroundMark x1="45455" y1="6488" x2="2078" y2="39374"/>
                        <a14:backgroundMark x1="54026" y1="4698" x2="86753" y2="25056"/>
                        <a14:backgroundMark x1="89351" y1="27293" x2="97662" y2="38702"/>
                        <a14:backgroundMark x1="9610" y1="42058" x2="779" y2="47204"/>
                      </a14:backgroundRemoval>
                    </a14:imgEffect>
                  </a14:imgLayer>
                </a14:imgProps>
              </a:ext>
            </a:extLst>
          </a:blip>
          <a:srcRect l="2019" t="2003"/>
          <a:stretch/>
        </p:blipFill>
        <p:spPr>
          <a:xfrm>
            <a:off x="6340620" y="319460"/>
            <a:ext cx="5851380" cy="6794764"/>
          </a:xfrm>
          <a:prstGeom prst="rect">
            <a:avLst/>
          </a:prstGeom>
        </p:spPr>
      </p:pic>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3374980" y="729588"/>
            <a:ext cx="9298744" cy="1325563"/>
          </a:xfrm>
        </p:spPr>
        <p:txBody>
          <a:bodyPr>
            <a:normAutofit/>
          </a:bodyPr>
          <a:lstStyle/>
          <a:p>
            <a:pPr algn="ctr"/>
            <a:r>
              <a:rPr lang="en-US" sz="6000" b="1" dirty="0">
                <a:solidFill>
                  <a:srgbClr val="FF000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9CC0F6-8D32-4C45-9D6E-B6E6202E4BB1}"/>
              </a:ext>
            </a:extLst>
          </p:cNvPr>
          <p:cNvPicPr>
            <a:picLocks noChangeAspect="1"/>
          </p:cNvPicPr>
          <p:nvPr/>
        </p:nvPicPr>
        <p:blipFill rotWithShape="1">
          <a:blip r:embed="rId2"/>
          <a:srcRect r="1024"/>
          <a:stretch/>
        </p:blipFill>
        <p:spPr>
          <a:xfrm flipH="1">
            <a:off x="-2166" y="0"/>
            <a:ext cx="12194165" cy="6858000"/>
          </a:xfrm>
          <a:prstGeom prst="rect">
            <a:avLst/>
          </a:prstGeom>
        </p:spPr>
      </p:pic>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576340" y="532320"/>
            <a:ext cx="5384098" cy="1325563"/>
          </a:xfrm>
        </p:spPr>
        <p:txBody>
          <a:bodyPr/>
          <a:lstStyle/>
          <a:p>
            <a:r>
              <a:rPr lang="en-US" b="1" dirty="0">
                <a:solidFill>
                  <a:schemeClr val="bg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76340" y="1618938"/>
            <a:ext cx="6280879" cy="468059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Problem Statement </a:t>
            </a: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Technology used</a:t>
            </a:r>
            <a:endParaRPr lang="en-US" sz="3200" dirty="0">
              <a:solidFill>
                <a:schemeClr val="bg1"/>
              </a:solidFill>
              <a:latin typeface="Times New Roman" panose="02020603050405020304" pitchFamily="18" charset="0"/>
              <a:cs typeface="Times New Roman" panose="02020603050405020304" pitchFamily="18" charset="0"/>
            </a:endParaRP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Wow factor </a:t>
            </a:r>
            <a:endParaRPr lang="en-US" sz="3200" dirty="0">
              <a:solidFill>
                <a:schemeClr val="bg1"/>
              </a:solidFill>
              <a:latin typeface="Times New Roman" panose="02020603050405020304" pitchFamily="18" charset="0"/>
              <a:ea typeface="+mn-lt"/>
              <a:cs typeface="Times New Roman" panose="02020603050405020304" pitchFamily="18" charset="0"/>
            </a:endParaRP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End users</a:t>
            </a: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Result</a:t>
            </a: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Conclusion</a:t>
            </a:r>
          </a:p>
          <a:p>
            <a:pPr marL="305435" indent="-305435"/>
            <a:r>
              <a:rPr lang="en-US" sz="3200" b="1" dirty="0">
                <a:solidFill>
                  <a:schemeClr val="bg1"/>
                </a:solidFill>
                <a:latin typeface="Times New Roman" panose="02020603050405020304" pitchFamily="18" charset="0"/>
                <a:ea typeface="+mn-lt"/>
                <a:cs typeface="Times New Roman" panose="02020603050405020304" pitchFamily="18" charset="0"/>
              </a:rPr>
              <a:t>Git-hub Link</a:t>
            </a:r>
          </a:p>
          <a:p>
            <a:pPr marL="0" indent="0">
              <a:buNone/>
            </a:pPr>
            <a:endParaRPr lang="en-US" sz="3200" b="1" dirty="0">
              <a:solidFill>
                <a:schemeClr val="bg1"/>
              </a:solidFill>
              <a:latin typeface="Times New Roman" panose="02020603050405020304" pitchFamily="18" charset="0"/>
              <a:ea typeface="+mn-lt"/>
              <a:cs typeface="Times New Roman" panose="02020603050405020304" pitchFamily="18" charset="0"/>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C677D6-5B81-49A7-A803-F8FC1973430B}"/>
              </a:ext>
            </a:extLst>
          </p:cNvPr>
          <p:cNvPicPr>
            <a:picLocks noChangeAspect="1"/>
          </p:cNvPicPr>
          <p:nvPr/>
        </p:nvPicPr>
        <p:blipFill rotWithShape="1">
          <a:blip r:embed="rId2"/>
          <a:srcRect r="1024"/>
          <a:stretch/>
        </p:blipFill>
        <p:spPr>
          <a:xfrm>
            <a:off x="-2166" y="0"/>
            <a:ext cx="12194165" cy="6858000"/>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212" y="110295"/>
            <a:ext cx="9879760" cy="1325563"/>
          </a:xfrm>
        </p:spPr>
        <p:txBody>
          <a:bodyPr>
            <a:normAutofit/>
          </a:bodyPr>
          <a:lstStyle/>
          <a:p>
            <a:r>
              <a:rPr lang="en-US" sz="5400" dirty="0">
                <a:solidFill>
                  <a:srgbClr val="00B0F0"/>
                </a:solidFill>
                <a:latin typeface="Algerian" panose="04020705040A02060702" pitchFamily="82" charset="0"/>
                <a:cs typeface="Times New Roman" panose="02020603050405020304" pitchFamily="18" charset="0"/>
              </a:rPr>
              <a:t>PROBLEM STATEMENT </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7280" y="1702322"/>
            <a:ext cx="7792185" cy="4673324"/>
          </a:xfrm>
        </p:spPr>
        <p:txBody>
          <a:bodyPr/>
          <a:lstStyle/>
          <a:p>
            <a:r>
              <a:rPr lang="en-US" sz="3200" b="1" dirty="0">
                <a:solidFill>
                  <a:schemeClr val="bg1"/>
                </a:solidFill>
              </a:rPr>
              <a:t>Problem:</a:t>
            </a:r>
            <a:r>
              <a:rPr lang="en-US" sz="3200" dirty="0">
                <a:solidFill>
                  <a:schemeClr val="bg1"/>
                </a:solidFill>
              </a:rPr>
              <a:t> Current image steganography methods often lack a balance between imperceptibility, capacity, robustness, and security against steganalysis.</a:t>
            </a:r>
          </a:p>
          <a:p>
            <a:r>
              <a:rPr lang="en-US" sz="3200" b="1" dirty="0">
                <a:solidFill>
                  <a:schemeClr val="bg1"/>
                </a:solidFill>
              </a:rPr>
              <a:t>Objective:</a:t>
            </a:r>
            <a:r>
              <a:rPr lang="en-US" sz="3200" dirty="0">
                <a:solidFill>
                  <a:schemeClr val="bg1"/>
                </a:solidFill>
              </a:rPr>
              <a:t> Develop a robust and secure image steganography technique that maximizes data hiding capacity while maintaining imperceptibility and resisting steganalysis attacks.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012F7E-49C5-4686-B40B-1399E5F59879}"/>
              </a:ext>
            </a:extLst>
          </p:cNvPr>
          <p:cNvPicPr>
            <a:picLocks noChangeAspect="1"/>
          </p:cNvPicPr>
          <p:nvPr/>
        </p:nvPicPr>
        <p:blipFill rotWithShape="1">
          <a:blip r:embed="rId2"/>
          <a:srcRect r="1024"/>
          <a:stretch/>
        </p:blipFill>
        <p:spPr>
          <a:xfrm flipH="1">
            <a:off x="-2166" y="0"/>
            <a:ext cx="12194165" cy="6858000"/>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141626" y="128480"/>
            <a:ext cx="6317105" cy="902150"/>
          </a:xfrm>
        </p:spPr>
        <p:txBody>
          <a:bodyPr>
            <a:normAutofit fontScale="90000"/>
          </a:bodyPr>
          <a:lstStyle/>
          <a:p>
            <a:r>
              <a:rPr lang="en-US" sz="5400" dirty="0">
                <a:solidFill>
                  <a:srgbClr val="00B0F0"/>
                </a:solidFill>
                <a:latin typeface="Algerian" panose="04020705040A02060702" pitchFamily="82" charset="0"/>
                <a:cs typeface="Times New Roman" panose="02020603050405020304" pitchFamily="18" charset="0"/>
              </a:rPr>
              <a:t>Technology  used</a:t>
            </a: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96852" y="1087378"/>
            <a:ext cx="7395148" cy="5563973"/>
          </a:xfrm>
        </p:spPr>
        <p:txBody>
          <a:bodyPr vert="horz" lIns="91440" tIns="45720" rIns="91440" bIns="45720" rtlCol="0" anchor="ctr">
            <a:noAutofit/>
          </a:bodyPr>
          <a:lstStyle/>
          <a:p>
            <a:r>
              <a:rPr lang="en-US" sz="2400" dirty="0">
                <a:solidFill>
                  <a:schemeClr val="bg1"/>
                </a:solidFill>
                <a:latin typeface="Algerian" panose="04020705040A02060702" pitchFamily="82" charset="0"/>
                <a:ea typeface="+mj-ea"/>
                <a:cs typeface="Times New Roman" panose="02020603050405020304" pitchFamily="18" charset="0"/>
              </a:rPr>
              <a:t>OpenStego</a:t>
            </a:r>
          </a:p>
          <a:p>
            <a:pPr algn="just"/>
            <a:r>
              <a:rPr lang="en-US" sz="2000" dirty="0">
                <a:solidFill>
                  <a:schemeClr val="bg1"/>
                </a:solidFill>
                <a:latin typeface="Times New Roman" panose="02020603050405020304" pitchFamily="18" charset="0"/>
                <a:cs typeface="Times New Roman" panose="02020603050405020304" pitchFamily="18" charset="0"/>
              </a:rPr>
              <a:t>OpenStego is a free and open-source steganography tool written in Java. It allows you to hide data within image files, effectively making the data invisible to the casual observer. OpenStego provides a user-friendly interface for both hiding and extracting data. It also offers a watermarking feature, which can be used to embed an invisible signature in an image to protect copyright.</a:t>
            </a:r>
          </a:p>
          <a:p>
            <a:pPr algn="just"/>
            <a:r>
              <a:rPr lang="en-US" sz="2000" dirty="0">
                <a:solidFill>
                  <a:schemeClr val="bg1"/>
                </a:solidFill>
                <a:latin typeface="Times New Roman" panose="02020603050405020304" pitchFamily="18" charset="0"/>
                <a:cs typeface="Times New Roman" panose="02020603050405020304" pitchFamily="18" charset="0"/>
              </a:rPr>
              <a:t>Key features of OpenStego:</a:t>
            </a:r>
          </a:p>
          <a:p>
            <a:pPr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Data Hiding:</a:t>
            </a:r>
            <a:r>
              <a:rPr lang="en-US" sz="2000" dirty="0">
                <a:solidFill>
                  <a:schemeClr val="bg1"/>
                </a:solidFill>
                <a:latin typeface="Times New Roman" panose="02020603050405020304" pitchFamily="18" charset="0"/>
                <a:cs typeface="Times New Roman" panose="02020603050405020304" pitchFamily="18" charset="0"/>
              </a:rPr>
              <a:t> Hides any type of file within an image.</a:t>
            </a:r>
          </a:p>
          <a:p>
            <a:pPr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Watermarking:</a:t>
            </a:r>
            <a:r>
              <a:rPr lang="en-US" sz="2000" dirty="0">
                <a:solidFill>
                  <a:schemeClr val="bg1"/>
                </a:solidFill>
                <a:latin typeface="Times New Roman" panose="02020603050405020304" pitchFamily="18" charset="0"/>
                <a:cs typeface="Times New Roman" panose="02020603050405020304" pitchFamily="18" charset="0"/>
              </a:rPr>
              <a:t> Embeds an invisible signature for copyright protection.</a:t>
            </a:r>
          </a:p>
          <a:p>
            <a:pPr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Password-based Encryption:</a:t>
            </a:r>
            <a:r>
              <a:rPr lang="en-US" sz="2000" dirty="0">
                <a:solidFill>
                  <a:schemeClr val="bg1"/>
                </a:solidFill>
                <a:latin typeface="Times New Roman" panose="02020603050405020304" pitchFamily="18" charset="0"/>
                <a:cs typeface="Times New Roman" panose="02020603050405020304" pitchFamily="18" charset="0"/>
              </a:rPr>
              <a:t> Encrypts data before hiding for added security.</a:t>
            </a:r>
          </a:p>
          <a:p>
            <a:pPr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Plugin Architecture:</a:t>
            </a:r>
            <a:r>
              <a:rPr lang="en-US" sz="2000" dirty="0">
                <a:solidFill>
                  <a:schemeClr val="bg1"/>
                </a:solidFill>
                <a:latin typeface="Times New Roman" panose="02020603050405020304" pitchFamily="18" charset="0"/>
                <a:cs typeface="Times New Roman" panose="02020603050405020304" pitchFamily="18" charset="0"/>
              </a:rPr>
              <a:t> Supports plugins for different steganographic algorithms.</a:t>
            </a:r>
          </a:p>
          <a:p>
            <a:pPr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Cross-platform:</a:t>
            </a:r>
            <a:r>
              <a:rPr lang="en-US" sz="2000" dirty="0">
                <a:solidFill>
                  <a:schemeClr val="bg1"/>
                </a:solidFill>
                <a:latin typeface="Times New Roman" panose="02020603050405020304" pitchFamily="18" charset="0"/>
                <a:cs typeface="Times New Roman" panose="02020603050405020304" pitchFamily="18" charset="0"/>
              </a:rPr>
              <a:t> Works on Windows, Linux, and macOS.</a:t>
            </a:r>
          </a:p>
          <a:p>
            <a:pPr marL="0" indent="0">
              <a:buNone/>
            </a:pPr>
            <a:r>
              <a:rPr lang="en-IN" sz="1100"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7BBB0-5ADB-4F77-81D1-84AC65F31353}"/>
              </a:ext>
            </a:extLst>
          </p:cNvPr>
          <p:cNvPicPr>
            <a:picLocks noChangeAspect="1"/>
          </p:cNvPicPr>
          <p:nvPr/>
        </p:nvPicPr>
        <p:blipFill rotWithShape="1">
          <a:blip r:embed="rId2"/>
          <a:srcRect r="1024"/>
          <a:stretch/>
        </p:blipFill>
        <p:spPr>
          <a:xfrm>
            <a:off x="-2166" y="0"/>
            <a:ext cx="12194165" cy="6858000"/>
          </a:xfrm>
          <a:prstGeom prst="rect">
            <a:avLst/>
          </a:prstGeom>
        </p:spPr>
      </p:pic>
      <p:sp>
        <p:nvSpPr>
          <p:cNvPr id="2" name="Title 1">
            <a:extLst>
              <a:ext uri="{FF2B5EF4-FFF2-40B4-BE49-F238E27FC236}">
                <a16:creationId xmlns:a16="http://schemas.microsoft.com/office/drawing/2014/main" id="{186F8B88-2211-4AFF-83B6-84BB46CAD3DB}"/>
              </a:ext>
            </a:extLst>
          </p:cNvPr>
          <p:cNvSpPr>
            <a:spLocks noGrp="1"/>
          </p:cNvSpPr>
          <p:nvPr>
            <p:ph type="title"/>
          </p:nvPr>
        </p:nvSpPr>
        <p:spPr>
          <a:xfrm>
            <a:off x="450270" y="4901"/>
            <a:ext cx="6310745" cy="1325563"/>
          </a:xfrm>
        </p:spPr>
        <p:txBody>
          <a:bodyPr/>
          <a:lstStyle/>
          <a:p>
            <a:r>
              <a:rPr lang="en-US" sz="4400" dirty="0">
                <a:solidFill>
                  <a:srgbClr val="00B0F0"/>
                </a:solidFill>
                <a:latin typeface="Algerian" panose="04020705040A02060702" pitchFamily="82" charset="0"/>
                <a:cs typeface="Times New Roman" panose="02020603050405020304" pitchFamily="18" charset="0"/>
              </a:rPr>
              <a:t>Technology  used</a:t>
            </a:r>
            <a:endParaRPr lang="en-IN" dirty="0"/>
          </a:p>
        </p:txBody>
      </p:sp>
      <p:sp>
        <p:nvSpPr>
          <p:cNvPr id="3" name="Content Placeholder 2">
            <a:extLst>
              <a:ext uri="{FF2B5EF4-FFF2-40B4-BE49-F238E27FC236}">
                <a16:creationId xmlns:a16="http://schemas.microsoft.com/office/drawing/2014/main" id="{59456CE2-3884-48D6-B168-5D5D5158ECF8}"/>
              </a:ext>
            </a:extLst>
          </p:cNvPr>
          <p:cNvSpPr>
            <a:spLocks noGrp="1"/>
          </p:cNvSpPr>
          <p:nvPr>
            <p:ph idx="1"/>
          </p:nvPr>
        </p:nvSpPr>
        <p:spPr>
          <a:xfrm>
            <a:off x="76197" y="966638"/>
            <a:ext cx="7349839" cy="5489579"/>
          </a:xfrm>
        </p:spPr>
        <p:txBody>
          <a:bodyPr>
            <a:normAutofit fontScale="85000" lnSpcReduction="20000"/>
          </a:bodyPr>
          <a:lstStyle/>
          <a:p>
            <a:r>
              <a:rPr lang="en-US" sz="2800" b="1" dirty="0">
                <a:solidFill>
                  <a:schemeClr val="bg1"/>
                </a:solidFill>
                <a:latin typeface="Times New Roman" panose="02020603050405020304" pitchFamily="18" charset="0"/>
                <a:cs typeface="Times New Roman" panose="02020603050405020304" pitchFamily="18" charset="0"/>
              </a:rPr>
              <a:t>OpenCV (cv2) in Python</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OpenCV (Open Source Computer Vision Library) is a powerful library for computer vision tasks in Python. It provides a wide range of functions for image and video processing, object detection, and machine learning. While not specifically a steganography tool, OpenCV can be used to implement various steganographic techniques.</a:t>
            </a:r>
          </a:p>
          <a:p>
            <a:r>
              <a:rPr lang="en-US" sz="2800" dirty="0">
                <a:solidFill>
                  <a:schemeClr val="bg1"/>
                </a:solidFill>
                <a:latin typeface="Times New Roman" panose="02020603050405020304" pitchFamily="18" charset="0"/>
                <a:cs typeface="Times New Roman" panose="02020603050405020304" pitchFamily="18" charset="0"/>
              </a:rPr>
              <a:t>Key features of OpenCV:</a:t>
            </a:r>
          </a:p>
          <a:p>
            <a:pPr>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Image Processing:</a:t>
            </a:r>
            <a:r>
              <a:rPr lang="en-US" sz="2800" dirty="0">
                <a:solidFill>
                  <a:schemeClr val="bg1"/>
                </a:solidFill>
                <a:latin typeface="Times New Roman" panose="02020603050405020304" pitchFamily="18" charset="0"/>
                <a:cs typeface="Times New Roman" panose="02020603050405020304" pitchFamily="18" charset="0"/>
              </a:rPr>
              <a:t> Offers functions for reading, writing, manipulating, and displaying images.</a:t>
            </a:r>
          </a:p>
          <a:p>
            <a:pPr>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Feature Detection:</a:t>
            </a:r>
            <a:r>
              <a:rPr lang="en-US" sz="2800" dirty="0">
                <a:solidFill>
                  <a:schemeClr val="bg1"/>
                </a:solidFill>
                <a:latin typeface="Times New Roman" panose="02020603050405020304" pitchFamily="18" charset="0"/>
                <a:cs typeface="Times New Roman" panose="02020603050405020304" pitchFamily="18" charset="0"/>
              </a:rPr>
              <a:t> Provides algorithms for detecting edges, corners, and other image features.</a:t>
            </a:r>
          </a:p>
          <a:p>
            <a:pPr>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Object Detection:</a:t>
            </a:r>
            <a:r>
              <a:rPr lang="en-US" sz="2800" dirty="0">
                <a:solidFill>
                  <a:schemeClr val="bg1"/>
                </a:solidFill>
                <a:latin typeface="Times New Roman" panose="02020603050405020304" pitchFamily="18" charset="0"/>
                <a:cs typeface="Times New Roman" panose="02020603050405020304" pitchFamily="18" charset="0"/>
              </a:rPr>
              <a:t> Includes tools for detecting objects in images and videos.</a:t>
            </a:r>
          </a:p>
          <a:p>
            <a:pPr>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Machine Learning:</a:t>
            </a:r>
            <a:r>
              <a:rPr lang="en-US" sz="2800" dirty="0">
                <a:solidFill>
                  <a:schemeClr val="bg1"/>
                </a:solidFill>
                <a:latin typeface="Times New Roman" panose="02020603050405020304" pitchFamily="18" charset="0"/>
                <a:cs typeface="Times New Roman" panose="02020603050405020304" pitchFamily="18" charset="0"/>
              </a:rPr>
              <a:t> Integrates with machine learning libraries for tasks like image classification.</a:t>
            </a:r>
          </a:p>
        </p:txBody>
      </p:sp>
    </p:spTree>
    <p:extLst>
      <p:ext uri="{BB962C8B-B14F-4D97-AF65-F5344CB8AC3E}">
        <p14:creationId xmlns:p14="http://schemas.microsoft.com/office/powerpoint/2010/main" val="285635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2FD891-634C-4E2F-A69C-7BDD5BC5B2AF}"/>
              </a:ext>
            </a:extLst>
          </p:cNvPr>
          <p:cNvPicPr>
            <a:picLocks noChangeAspect="1"/>
          </p:cNvPicPr>
          <p:nvPr/>
        </p:nvPicPr>
        <p:blipFill rotWithShape="1">
          <a:blip r:embed="rId2"/>
          <a:srcRect r="1024"/>
          <a:stretch/>
        </p:blipFill>
        <p:spPr>
          <a:xfrm flipH="1">
            <a:off x="-2166" y="0"/>
            <a:ext cx="12194165" cy="6858000"/>
          </a:xfrm>
          <a:prstGeom prst="rect">
            <a:avLst/>
          </a:prstGeom>
        </p:spPr>
      </p:pic>
      <p:sp>
        <p:nvSpPr>
          <p:cNvPr id="2" name="Title 1">
            <a:extLst>
              <a:ext uri="{FF2B5EF4-FFF2-40B4-BE49-F238E27FC236}">
                <a16:creationId xmlns:a16="http://schemas.microsoft.com/office/drawing/2014/main" id="{EF3ECE56-BA28-4488-B464-3507315BF003}"/>
              </a:ext>
            </a:extLst>
          </p:cNvPr>
          <p:cNvSpPr>
            <a:spLocks noGrp="1"/>
          </p:cNvSpPr>
          <p:nvPr>
            <p:ph type="title"/>
          </p:nvPr>
        </p:nvSpPr>
        <p:spPr>
          <a:xfrm>
            <a:off x="5167744" y="365125"/>
            <a:ext cx="6186055" cy="1325563"/>
          </a:xfrm>
        </p:spPr>
        <p:txBody>
          <a:bodyPr/>
          <a:lstStyle/>
          <a:p>
            <a:r>
              <a:rPr lang="en-US" sz="4400" dirty="0">
                <a:solidFill>
                  <a:srgbClr val="00B0F0"/>
                </a:solidFill>
                <a:latin typeface="Algerian" panose="04020705040A02060702" pitchFamily="82" charset="0"/>
                <a:cs typeface="Times New Roman" panose="02020603050405020304" pitchFamily="18" charset="0"/>
              </a:rPr>
              <a:t>Technology  used</a:t>
            </a:r>
            <a:endParaRPr lang="en-IN" dirty="0"/>
          </a:p>
        </p:txBody>
      </p:sp>
      <p:sp>
        <p:nvSpPr>
          <p:cNvPr id="3" name="Content Placeholder 2">
            <a:extLst>
              <a:ext uri="{FF2B5EF4-FFF2-40B4-BE49-F238E27FC236}">
                <a16:creationId xmlns:a16="http://schemas.microsoft.com/office/drawing/2014/main" id="{F18C3B26-8CBB-45C5-B345-019B5D48462B}"/>
              </a:ext>
            </a:extLst>
          </p:cNvPr>
          <p:cNvSpPr>
            <a:spLocks noGrp="1"/>
          </p:cNvSpPr>
          <p:nvPr>
            <p:ph idx="1"/>
          </p:nvPr>
        </p:nvSpPr>
        <p:spPr>
          <a:xfrm>
            <a:off x="4170218" y="1825625"/>
            <a:ext cx="7183582" cy="4351338"/>
          </a:xfrm>
        </p:spPr>
        <p:txBody>
          <a:bodyPr/>
          <a:lstStyle/>
          <a:p>
            <a:r>
              <a:rPr lang="en-US" sz="2800" b="1" dirty="0">
                <a:solidFill>
                  <a:schemeClr val="bg1"/>
                </a:solidFill>
                <a:latin typeface="Times New Roman" panose="02020603050405020304" pitchFamily="18" charset="0"/>
                <a:cs typeface="Times New Roman" panose="02020603050405020304" pitchFamily="18" charset="0"/>
              </a:rPr>
              <a:t>How they relate to steganography:</a:t>
            </a:r>
            <a:endParaRPr lang="en-US" sz="2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OpenStego:</a:t>
            </a:r>
            <a:r>
              <a:rPr lang="en-US" sz="2800" dirty="0">
                <a:solidFill>
                  <a:schemeClr val="bg1"/>
                </a:solidFill>
                <a:latin typeface="Times New Roman" panose="02020603050405020304" pitchFamily="18" charset="0"/>
                <a:cs typeface="Times New Roman" panose="02020603050405020304" pitchFamily="18" charset="0"/>
              </a:rPr>
              <a:t> A ready-to-use application for steganography with a focus on ease of use and basic security features.</a:t>
            </a:r>
          </a:p>
          <a:p>
            <a:pPr>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OpenCV:</a:t>
            </a:r>
            <a:r>
              <a:rPr lang="en-US" sz="2800" dirty="0">
                <a:solidFill>
                  <a:schemeClr val="bg1"/>
                </a:solidFill>
                <a:latin typeface="Times New Roman" panose="02020603050405020304" pitchFamily="18" charset="0"/>
                <a:cs typeface="Times New Roman" panose="02020603050405020304" pitchFamily="18" charset="0"/>
              </a:rPr>
              <a:t> A versatile library that can be used to build custom steganography solutions with more advanced techniques and control. You can use OpenCV to implement algorithms like LSB modification, frequency domain embedding, and more.</a:t>
            </a:r>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116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6C9CB-42D3-415C-A4FE-05CC478E9E73}"/>
              </a:ext>
            </a:extLst>
          </p:cNvPr>
          <p:cNvPicPr>
            <a:picLocks noChangeAspect="1"/>
          </p:cNvPicPr>
          <p:nvPr/>
        </p:nvPicPr>
        <p:blipFill rotWithShape="1">
          <a:blip r:embed="rId2"/>
          <a:srcRect r="1024"/>
          <a:stretch/>
        </p:blipFill>
        <p:spPr>
          <a:xfrm>
            <a:off x="-72138" y="0"/>
            <a:ext cx="12194165" cy="6858000"/>
          </a:xfrm>
          <a:prstGeom prst="rect">
            <a:avLst/>
          </a:prstGeom>
        </p:spPr>
      </p:pic>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642" y="595748"/>
            <a:ext cx="6138264" cy="720437"/>
          </a:xfrm>
        </p:spPr>
        <p:txBody>
          <a:bodyPr>
            <a:noAutofit/>
          </a:bodyPr>
          <a:lstStyle/>
          <a:p>
            <a:r>
              <a:rPr lang="en-US" dirty="0">
                <a:solidFill>
                  <a:srgbClr val="00B0F0"/>
                </a:solidFill>
                <a:latin typeface="Algerian" panose="04020705040A02060702" pitchFamily="82" charset="0"/>
                <a:cs typeface="Times New Roman" panose="02020603050405020304" pitchFamily="18" charset="0"/>
              </a:rPr>
              <a:t>Wow factors</a:t>
            </a: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0" y="2119744"/>
            <a:ext cx="7661564" cy="4530437"/>
          </a:xfrm>
        </p:spPr>
        <p:txBody>
          <a:bodyPr numCol="2">
            <a:normAutofit lnSpcReduction="10000"/>
          </a:bodyPr>
          <a:lstStyle/>
          <a:p>
            <a:pPr marL="0" indent="0">
              <a:buNone/>
            </a:pPr>
            <a:r>
              <a:rPr lang="en-US" b="1" dirty="0">
                <a:solidFill>
                  <a:schemeClr val="bg1"/>
                </a:solidFill>
              </a:rPr>
              <a:t>1. Unparalleled Imperceptibility</a:t>
            </a:r>
            <a:endParaRPr lang="en-US" dirty="0">
              <a:solidFill>
                <a:schemeClr val="bg1"/>
              </a:solidFill>
            </a:endParaRPr>
          </a:p>
          <a:p>
            <a:r>
              <a:rPr lang="en-US" b="1" dirty="0">
                <a:solidFill>
                  <a:schemeClr val="bg1"/>
                </a:solidFill>
              </a:rPr>
              <a:t>Human Eye Deception</a:t>
            </a:r>
          </a:p>
          <a:p>
            <a:r>
              <a:rPr lang="en-US" dirty="0">
                <a:solidFill>
                  <a:schemeClr val="bg1"/>
                </a:solidFill>
              </a:rPr>
              <a:t> </a:t>
            </a:r>
            <a:r>
              <a:rPr lang="en-US" b="1" dirty="0">
                <a:solidFill>
                  <a:schemeClr val="bg1"/>
                </a:solidFill>
              </a:rPr>
              <a:t>Forensic Tool Evasion</a:t>
            </a:r>
            <a:endParaRPr lang="en-US" dirty="0">
              <a:solidFill>
                <a:schemeClr val="bg1"/>
              </a:solidFill>
            </a:endParaRPr>
          </a:p>
          <a:p>
            <a:pPr marL="0" indent="0">
              <a:buNone/>
            </a:pPr>
            <a:r>
              <a:rPr lang="en-US" b="1" dirty="0">
                <a:solidFill>
                  <a:schemeClr val="bg1"/>
                </a:solidFill>
              </a:rPr>
              <a:t>2. Mind-Boggling Capacity</a:t>
            </a:r>
            <a:endParaRPr lang="en-US" dirty="0">
              <a:solidFill>
                <a:schemeClr val="bg1"/>
              </a:solidFill>
            </a:endParaRPr>
          </a:p>
          <a:p>
            <a:r>
              <a:rPr lang="en-US" b="1" dirty="0">
                <a:solidFill>
                  <a:schemeClr val="bg1"/>
                </a:solidFill>
              </a:rPr>
              <a:t>Data Density</a:t>
            </a:r>
            <a:endParaRPr lang="en-US" dirty="0">
              <a:solidFill>
                <a:schemeClr val="bg1"/>
              </a:solidFill>
            </a:endParaRPr>
          </a:p>
          <a:p>
            <a:r>
              <a:rPr lang="en-US" b="1" dirty="0">
                <a:solidFill>
                  <a:schemeClr val="bg1"/>
                </a:solidFill>
              </a:rPr>
              <a:t>Compression Mastery</a:t>
            </a:r>
            <a:endParaRPr lang="en-US" dirty="0">
              <a:solidFill>
                <a:schemeClr val="bg1"/>
              </a:solidFill>
            </a:endParaRPr>
          </a:p>
          <a:p>
            <a:pPr marL="0" indent="0">
              <a:buNone/>
            </a:pPr>
            <a:endParaRPr lang="en-US" b="1" dirty="0">
              <a:solidFill>
                <a:schemeClr val="bg1"/>
              </a:solidFill>
            </a:endParaRPr>
          </a:p>
          <a:p>
            <a:pPr marL="0" indent="0">
              <a:buNone/>
            </a:pPr>
            <a:endParaRPr lang="en-US" b="1" dirty="0">
              <a:solidFill>
                <a:schemeClr val="bg1"/>
              </a:solidFill>
            </a:endParaRPr>
          </a:p>
          <a:p>
            <a:pPr marL="0" indent="0">
              <a:buNone/>
            </a:pPr>
            <a:r>
              <a:rPr lang="en-US" b="1" dirty="0">
                <a:solidFill>
                  <a:schemeClr val="bg1"/>
                </a:solidFill>
              </a:rPr>
              <a:t>3. Unbreakable Robustness</a:t>
            </a:r>
            <a:endParaRPr lang="en-US" dirty="0">
              <a:solidFill>
                <a:schemeClr val="bg1"/>
              </a:solidFill>
            </a:endParaRPr>
          </a:p>
          <a:p>
            <a:r>
              <a:rPr lang="en-US" b="1" dirty="0">
                <a:solidFill>
                  <a:schemeClr val="bg1"/>
                </a:solidFill>
              </a:rPr>
              <a:t>Attack Resilience</a:t>
            </a:r>
            <a:endParaRPr lang="en-US" dirty="0">
              <a:solidFill>
                <a:schemeClr val="bg1"/>
              </a:solidFill>
            </a:endParaRPr>
          </a:p>
          <a:p>
            <a:r>
              <a:rPr lang="en-US" b="1" dirty="0">
                <a:solidFill>
                  <a:schemeClr val="bg1"/>
                </a:solidFill>
              </a:rPr>
              <a:t>Watermarking Prowess</a:t>
            </a:r>
            <a:endParaRPr lang="en-US" dirty="0">
              <a:solidFill>
                <a:schemeClr val="bg1"/>
              </a:solidFill>
            </a:endParaRPr>
          </a:p>
          <a:p>
            <a:pPr marL="0" indent="0">
              <a:buNone/>
            </a:pPr>
            <a:r>
              <a:rPr lang="en-US" b="1" dirty="0">
                <a:solidFill>
                  <a:schemeClr val="bg1"/>
                </a:solidFill>
              </a:rPr>
              <a:t>4. Ironclad Security</a:t>
            </a:r>
            <a:endParaRPr lang="en-US" dirty="0">
              <a:solidFill>
                <a:schemeClr val="bg1"/>
              </a:solidFill>
            </a:endParaRPr>
          </a:p>
          <a:p>
            <a:r>
              <a:rPr lang="en-US" b="1" dirty="0">
                <a:solidFill>
                  <a:schemeClr val="bg1"/>
                </a:solidFill>
              </a:rPr>
              <a:t>Steganalysis Defiance</a:t>
            </a:r>
            <a:r>
              <a:rPr lang="en-US" dirty="0">
                <a:solidFill>
                  <a:schemeClr val="bg1"/>
                </a:solidFill>
              </a:rPr>
              <a:t> </a:t>
            </a:r>
          </a:p>
          <a:p>
            <a:r>
              <a:rPr lang="en-US" b="1" dirty="0">
                <a:solidFill>
                  <a:schemeClr val="bg1"/>
                </a:solidFill>
              </a:rPr>
              <a:t>Cryptographic Fusion</a:t>
            </a:r>
            <a:r>
              <a:rPr lang="en-US" dirty="0">
                <a:solidFill>
                  <a:schemeClr val="bg1"/>
                </a:solidFill>
              </a:rPr>
              <a:t> </a:t>
            </a:r>
          </a:p>
          <a:p>
            <a:pPr marL="0" indent="0">
              <a:buNone/>
            </a:pPr>
            <a:r>
              <a:rPr lang="en-US" b="1" dirty="0">
                <a:solidFill>
                  <a:schemeClr val="bg1"/>
                </a:solidFill>
              </a:rPr>
              <a:t>5. User Experience</a:t>
            </a:r>
            <a:endParaRPr lang="en-US" dirty="0">
              <a:solidFill>
                <a:schemeClr val="bg1"/>
              </a:solidFill>
            </a:endParaRPr>
          </a:p>
          <a:p>
            <a:r>
              <a:rPr lang="en-US" b="1" dirty="0">
                <a:solidFill>
                  <a:schemeClr val="bg1"/>
                </a:solidFill>
              </a:rPr>
              <a:t>Intuitive Interface</a:t>
            </a:r>
            <a:endParaRPr lang="en-US" dirty="0">
              <a:solidFill>
                <a:schemeClr val="bg1"/>
              </a:solidFill>
            </a:endParaRPr>
          </a:p>
          <a:p>
            <a:r>
              <a:rPr lang="en-US" b="1" dirty="0">
                <a:solidFill>
                  <a:schemeClr val="bg1"/>
                </a:solidFill>
              </a:rPr>
              <a:t>Speed and Efficiency</a:t>
            </a:r>
            <a:endParaRPr lang="en-US" dirty="0">
              <a:solidFill>
                <a:schemeClr val="bg1"/>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E9EEA0-83B3-4FF9-96EB-100E7DF72C4C}"/>
              </a:ext>
            </a:extLst>
          </p:cNvPr>
          <p:cNvPicPr>
            <a:picLocks noChangeAspect="1"/>
          </p:cNvPicPr>
          <p:nvPr/>
        </p:nvPicPr>
        <p:blipFill rotWithShape="1">
          <a:blip r:embed="rId2"/>
          <a:srcRect r="1024"/>
          <a:stretch/>
        </p:blipFill>
        <p:spPr>
          <a:xfrm flipH="1">
            <a:off x="-2166" y="0"/>
            <a:ext cx="12194165" cy="6858000"/>
          </a:xfrm>
          <a:prstGeom prst="rect">
            <a:avLst/>
          </a:prstGeom>
        </p:spPr>
      </p:pic>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320144" y="4903"/>
            <a:ext cx="6033655" cy="1325563"/>
          </a:xfrm>
        </p:spPr>
        <p:txBody>
          <a:bodyPr>
            <a:normAutofit/>
          </a:bodyPr>
          <a:lstStyle/>
          <a:p>
            <a:r>
              <a:rPr lang="en-IN" dirty="0">
                <a:solidFill>
                  <a:srgbClr val="00B0F0"/>
                </a:solidFill>
                <a:latin typeface="Algerian" panose="04020705040A02060702" pitchFamily="82"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862944" y="1825625"/>
            <a:ext cx="7329055" cy="4866120"/>
          </a:xfrm>
        </p:spPr>
        <p:txBody>
          <a:bodyPr>
            <a:normAutofit fontScale="55000" lnSpcReduction="20000"/>
          </a:bodyPr>
          <a:lstStyle/>
          <a:p>
            <a:r>
              <a:rPr lang="en-US" b="1" dirty="0">
                <a:solidFill>
                  <a:schemeClr val="bg1"/>
                </a:solidFill>
                <a:latin typeface="Times New Roman" panose="02020603050405020304" pitchFamily="18" charset="0"/>
                <a:cs typeface="Times New Roman" panose="02020603050405020304" pitchFamily="18" charset="0"/>
              </a:rPr>
              <a:t>1. Individuals concerned about privacy:</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Hiding personal data:</a:t>
            </a:r>
            <a:r>
              <a:rPr lang="en-US" dirty="0">
                <a:solidFill>
                  <a:schemeClr val="bg1"/>
                </a:solidFill>
                <a:latin typeface="Times New Roman" panose="02020603050405020304" pitchFamily="18" charset="0"/>
                <a:cs typeface="Times New Roman" panose="02020603050405020304" pitchFamily="18" charset="0"/>
              </a:rPr>
              <a:t> People might use steganography to protect sensitive information like financial records, medical documents, or private photos by embedding them in seemingly harmless images before sharing or storing them online.</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Secure communication:</a:t>
            </a:r>
            <a:r>
              <a:rPr lang="en-US" dirty="0">
                <a:solidFill>
                  <a:schemeClr val="bg1"/>
                </a:solidFill>
                <a:latin typeface="Times New Roman" panose="02020603050405020304" pitchFamily="18" charset="0"/>
                <a:cs typeface="Times New Roman" panose="02020603050405020304" pitchFamily="18" charset="0"/>
              </a:rPr>
              <a:t> Individuals can exchange private messages with family or friends without fear of eavesdropping by hiding those messages within images.</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2. Journalists and whistleblowers: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Protecting sources:</a:t>
            </a:r>
            <a:r>
              <a:rPr lang="en-US" dirty="0">
                <a:solidFill>
                  <a:schemeClr val="bg1"/>
                </a:solidFill>
                <a:latin typeface="Times New Roman" panose="02020603050405020304" pitchFamily="18" charset="0"/>
                <a:cs typeface="Times New Roman" panose="02020603050405020304" pitchFamily="18" charset="0"/>
              </a:rPr>
              <a:t> Journalists in restrictive regimes can use steganography to receive information from sources without revealing their identities, ensuring their safety.</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Confidential communication:</a:t>
            </a:r>
            <a:r>
              <a:rPr lang="en-US" dirty="0">
                <a:solidFill>
                  <a:schemeClr val="bg1"/>
                </a:solidFill>
                <a:latin typeface="Times New Roman" panose="02020603050405020304" pitchFamily="18" charset="0"/>
                <a:cs typeface="Times New Roman" panose="02020603050405020304" pitchFamily="18" charset="0"/>
              </a:rPr>
              <a:t> Journalists can securely communicate with sources or colleagues, protecting their investigations from censorship or interference.</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3. Security professionals and intelligence agencies: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Covert operations:</a:t>
            </a:r>
            <a:r>
              <a:rPr lang="en-US" dirty="0">
                <a:solidFill>
                  <a:schemeClr val="bg1"/>
                </a:solidFill>
                <a:latin typeface="Times New Roman" panose="02020603050405020304" pitchFamily="18" charset="0"/>
                <a:cs typeface="Times New Roman" panose="02020603050405020304" pitchFamily="18" charset="0"/>
              </a:rPr>
              <a:t> Intelligence agencies can exchange information with agents in the field without alerting adversaries, enhancing operational security.</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Forensic investigations:</a:t>
            </a:r>
            <a:r>
              <a:rPr lang="en-US" dirty="0">
                <a:solidFill>
                  <a:schemeClr val="bg1"/>
                </a:solidFill>
                <a:latin typeface="Times New Roman" panose="02020603050405020304" pitchFamily="18" charset="0"/>
                <a:cs typeface="Times New Roman" panose="02020603050405020304" pitchFamily="18" charset="0"/>
              </a:rPr>
              <a:t> Law enforcement can hide evidence or track criminals discreetly, improving crime-fighting capabilities.</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AC31E3-7748-4676-A53C-524687B8DCFC}"/>
              </a:ext>
            </a:extLst>
          </p:cNvPr>
          <p:cNvPicPr>
            <a:picLocks noChangeAspect="1"/>
          </p:cNvPicPr>
          <p:nvPr/>
        </p:nvPicPr>
        <p:blipFill rotWithShape="1">
          <a:blip r:embed="rId2"/>
          <a:srcRect r="1024"/>
          <a:stretch/>
        </p:blipFill>
        <p:spPr>
          <a:xfrm>
            <a:off x="-2166" y="0"/>
            <a:ext cx="12194165" cy="6858000"/>
          </a:xfrm>
          <a:prstGeom prst="rect">
            <a:avLst/>
          </a:prstGeom>
        </p:spPr>
      </p:pic>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dirty="0">
                <a:solidFill>
                  <a:srgbClr val="00B0F0"/>
                </a:solidFill>
                <a:latin typeface="Algerian" panose="04020705040A02060702" pitchFamily="82"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1A3051F6-8F76-4232-AA28-39F7ED13F354}"/>
              </a:ext>
            </a:extLst>
          </p:cNvPr>
          <p:cNvPicPr>
            <a:picLocks noGrp="1" noChangeAspect="1"/>
          </p:cNvPicPr>
          <p:nvPr>
            <p:ph idx="1"/>
          </p:nvPr>
        </p:nvPicPr>
        <p:blipFill rotWithShape="1">
          <a:blip r:embed="rId3"/>
          <a:srcRect l="9465" t="16899" r="33386" b="50197"/>
          <a:stretch/>
        </p:blipFill>
        <p:spPr>
          <a:xfrm>
            <a:off x="7008598" y="4362501"/>
            <a:ext cx="2751286" cy="1937472"/>
          </a:xfrm>
        </p:spPr>
      </p:pic>
      <p:pic>
        <p:nvPicPr>
          <p:cNvPr id="8" name="Picture 7">
            <a:extLst>
              <a:ext uri="{FF2B5EF4-FFF2-40B4-BE49-F238E27FC236}">
                <a16:creationId xmlns:a16="http://schemas.microsoft.com/office/drawing/2014/main" id="{54E25635-4C78-4EC4-B462-5434EF09B343}"/>
              </a:ext>
            </a:extLst>
          </p:cNvPr>
          <p:cNvPicPr>
            <a:picLocks noChangeAspect="1"/>
          </p:cNvPicPr>
          <p:nvPr/>
        </p:nvPicPr>
        <p:blipFill rotWithShape="1">
          <a:blip r:embed="rId4"/>
          <a:srcRect l="20603" t="10916" r="20013" b="11537"/>
          <a:stretch/>
        </p:blipFill>
        <p:spPr>
          <a:xfrm>
            <a:off x="9841210" y="3259038"/>
            <a:ext cx="2234901" cy="1825522"/>
          </a:xfrm>
          <a:prstGeom prst="rect">
            <a:avLst/>
          </a:prstGeom>
        </p:spPr>
      </p:pic>
      <p:pic>
        <p:nvPicPr>
          <p:cNvPr id="10" name="Picture 9">
            <a:extLst>
              <a:ext uri="{FF2B5EF4-FFF2-40B4-BE49-F238E27FC236}">
                <a16:creationId xmlns:a16="http://schemas.microsoft.com/office/drawing/2014/main" id="{776C6140-88B5-40C9-A7C7-EBD8BEB33A92}"/>
              </a:ext>
            </a:extLst>
          </p:cNvPr>
          <p:cNvPicPr>
            <a:picLocks noChangeAspect="1"/>
          </p:cNvPicPr>
          <p:nvPr/>
        </p:nvPicPr>
        <p:blipFill rotWithShape="1">
          <a:blip r:embed="rId5"/>
          <a:srcRect l="16363" t="14283" r="21450" b="10016"/>
          <a:stretch/>
        </p:blipFill>
        <p:spPr>
          <a:xfrm>
            <a:off x="10052191" y="5268697"/>
            <a:ext cx="1814945" cy="1242146"/>
          </a:xfrm>
          <a:prstGeom prst="rect">
            <a:avLst/>
          </a:prstGeom>
        </p:spPr>
      </p:pic>
      <p:pic>
        <p:nvPicPr>
          <p:cNvPr id="12" name="Picture 11">
            <a:extLst>
              <a:ext uri="{FF2B5EF4-FFF2-40B4-BE49-F238E27FC236}">
                <a16:creationId xmlns:a16="http://schemas.microsoft.com/office/drawing/2014/main" id="{4E26A80C-4D88-49FB-8477-B480E797A8B8}"/>
              </a:ext>
            </a:extLst>
          </p:cNvPr>
          <p:cNvPicPr>
            <a:picLocks noChangeAspect="1"/>
          </p:cNvPicPr>
          <p:nvPr/>
        </p:nvPicPr>
        <p:blipFill rotWithShape="1">
          <a:blip r:embed="rId6"/>
          <a:srcRect l="21824" t="12040" r="18316" b="9110"/>
          <a:stretch/>
        </p:blipFill>
        <p:spPr>
          <a:xfrm>
            <a:off x="324864" y="4110060"/>
            <a:ext cx="2881747" cy="2134215"/>
          </a:xfrm>
          <a:prstGeom prst="rect">
            <a:avLst/>
          </a:prstGeom>
        </p:spPr>
      </p:pic>
      <p:pic>
        <p:nvPicPr>
          <p:cNvPr id="18" name="Picture 17">
            <a:extLst>
              <a:ext uri="{FF2B5EF4-FFF2-40B4-BE49-F238E27FC236}">
                <a16:creationId xmlns:a16="http://schemas.microsoft.com/office/drawing/2014/main" id="{17680826-6ED4-4C96-9CDF-2E2681EFF51A}"/>
              </a:ext>
            </a:extLst>
          </p:cNvPr>
          <p:cNvPicPr>
            <a:picLocks noChangeAspect="1"/>
          </p:cNvPicPr>
          <p:nvPr/>
        </p:nvPicPr>
        <p:blipFill rotWithShape="1">
          <a:blip r:embed="rId7"/>
          <a:srcRect l="24568" t="9840" r="24657" b="13584"/>
          <a:stretch/>
        </p:blipFill>
        <p:spPr>
          <a:xfrm>
            <a:off x="7940815" y="203227"/>
            <a:ext cx="3412985" cy="2893913"/>
          </a:xfrm>
          <a:prstGeom prst="rect">
            <a:avLst/>
          </a:prstGeom>
        </p:spPr>
      </p:pic>
      <p:pic>
        <p:nvPicPr>
          <p:cNvPr id="20" name="Picture 19">
            <a:extLst>
              <a:ext uri="{FF2B5EF4-FFF2-40B4-BE49-F238E27FC236}">
                <a16:creationId xmlns:a16="http://schemas.microsoft.com/office/drawing/2014/main" id="{86647544-05E8-426D-B664-2087622B53EB}"/>
              </a:ext>
            </a:extLst>
          </p:cNvPr>
          <p:cNvPicPr>
            <a:picLocks noChangeAspect="1"/>
          </p:cNvPicPr>
          <p:nvPr/>
        </p:nvPicPr>
        <p:blipFill rotWithShape="1">
          <a:blip r:embed="rId8"/>
          <a:srcRect l="16804" t="6621" r="18771" b="8515"/>
          <a:stretch/>
        </p:blipFill>
        <p:spPr>
          <a:xfrm>
            <a:off x="115889" y="1407811"/>
            <a:ext cx="2881746" cy="2134214"/>
          </a:xfrm>
          <a:prstGeom prst="rect">
            <a:avLst/>
          </a:prstGeom>
        </p:spPr>
      </p:pic>
      <p:pic>
        <p:nvPicPr>
          <p:cNvPr id="16" name="Picture 15">
            <a:extLst>
              <a:ext uri="{FF2B5EF4-FFF2-40B4-BE49-F238E27FC236}">
                <a16:creationId xmlns:a16="http://schemas.microsoft.com/office/drawing/2014/main" id="{4D8B84F0-9FC8-42DE-B3BD-237ED14148EC}"/>
              </a:ext>
            </a:extLst>
          </p:cNvPr>
          <p:cNvPicPr>
            <a:picLocks noChangeAspect="1"/>
          </p:cNvPicPr>
          <p:nvPr/>
        </p:nvPicPr>
        <p:blipFill rotWithShape="1">
          <a:blip r:embed="rId9"/>
          <a:srcRect l="22453" t="17611" r="18659" b="16224"/>
          <a:stretch/>
        </p:blipFill>
        <p:spPr>
          <a:xfrm>
            <a:off x="3304331" y="680058"/>
            <a:ext cx="3896648" cy="3097140"/>
          </a:xfrm>
          <a:prstGeom prst="rect">
            <a:avLst/>
          </a:prstGeom>
        </p:spPr>
      </p:pic>
      <p:pic>
        <p:nvPicPr>
          <p:cNvPr id="14" name="Picture 13">
            <a:extLst>
              <a:ext uri="{FF2B5EF4-FFF2-40B4-BE49-F238E27FC236}">
                <a16:creationId xmlns:a16="http://schemas.microsoft.com/office/drawing/2014/main" id="{894B3383-5CB2-47A3-A768-BFE91180D2C7}"/>
              </a:ext>
            </a:extLst>
          </p:cNvPr>
          <p:cNvPicPr>
            <a:picLocks noChangeAspect="1"/>
          </p:cNvPicPr>
          <p:nvPr/>
        </p:nvPicPr>
        <p:blipFill rotWithShape="1">
          <a:blip r:embed="rId10"/>
          <a:srcRect r="39710" b="45432"/>
          <a:stretch/>
        </p:blipFill>
        <p:spPr>
          <a:xfrm>
            <a:off x="3304331" y="4264130"/>
            <a:ext cx="3622942" cy="2134215"/>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117</TotalTime>
  <Words>708</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Times New Roman</vt:lpstr>
      <vt:lpstr>Office Theme</vt:lpstr>
      <vt:lpstr>SECURE DATA HIDING IN IMAGES USING STIGANOGRAPHY</vt:lpstr>
      <vt:lpstr>OUTLINE</vt:lpstr>
      <vt:lpstr>PROBLEM STATEMENT </vt:lpstr>
      <vt:lpstr>Technology  used</vt:lpstr>
      <vt:lpstr>Technology  used</vt:lpstr>
      <vt:lpstr>Technology  used</vt:lpstr>
      <vt:lpstr>Wow factors</vt:lpstr>
      <vt:lpstr>End users</vt:lpstr>
      <vt:lpstr>Results</vt:lpstr>
      <vt:lpstr>PowerPoint Presentation</vt:lpstr>
      <vt:lpstr>Conclusion</vt:lpstr>
      <vt:lpstr>GitHub Link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 sunder</cp:lastModifiedBy>
  <cp:revision>27</cp:revision>
  <dcterms:created xsi:type="dcterms:W3CDTF">2021-05-26T16:50:10Z</dcterms:created>
  <dcterms:modified xsi:type="dcterms:W3CDTF">2025-02-19T10:51:11Z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