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3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5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4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7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6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Lato-bold.fntdata"/><Relationship Id="rId14" Type="http://schemas.openxmlformats.org/officeDocument/2006/relationships/slide" Target="slides/slide7.xml"/><Relationship Id="rId36" Type="http://schemas.openxmlformats.org/officeDocument/2006/relationships/font" Target="fonts/Lato-regular.fntdata"/><Relationship Id="rId17" Type="http://schemas.openxmlformats.org/officeDocument/2006/relationships/slide" Target="slides/slide10.xml"/><Relationship Id="rId39" Type="http://schemas.openxmlformats.org/officeDocument/2006/relationships/font" Target="fonts/Lato-boldItalic.fntdata"/><Relationship Id="rId16" Type="http://schemas.openxmlformats.org/officeDocument/2006/relationships/slide" Target="slides/slide9.xml"/><Relationship Id="rId38" Type="http://schemas.openxmlformats.org/officeDocument/2006/relationships/font" Target="fonts/La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4e8c2634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ce4e8c2634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ce4e8c2634_2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e4e8c26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e4e8c26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e4e8c26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e4e8c26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e4e8c26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e4e8c26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f2bc48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f2bc48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e4e8c2634_2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ce4e8c2634_2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e4e8c2634_2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ce4e8c2634_2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ce4e8c2634_2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ef2bc486a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cef2bc486a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cef2bc486a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e4e8c2634_2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ce4e8c2634_2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e4e8c2634_2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ce4e8c2634_2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ce4e8c2634_2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ef2bc486a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cef2bc486a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cef2bc486a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e4e8c2634_2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ce4e8c2634_2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endParaRPr/>
          </a:p>
        </p:txBody>
      </p:sp>
      <p:sp>
        <p:nvSpPr>
          <p:cNvPr id="200" name="Google Shape;200;gce4e8c2634_2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e4e8c2634_2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34D"/>
              </a:buClr>
              <a:buSzPts val="2300"/>
              <a:buFont typeface="Lato"/>
              <a:buNone/>
            </a:pPr>
            <a:r>
              <a:t/>
            </a:r>
            <a:endParaRPr sz="1200"/>
          </a:p>
        </p:txBody>
      </p:sp>
      <p:sp>
        <p:nvSpPr>
          <p:cNvPr id="345" name="Google Shape;345;gce4e8c2634_2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e4e8c2634_2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ce4e8c2634_2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e4e8c2634_2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ce4e8c2634_2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ce4e8c2634_2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f112fa4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cf112fa4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cf112fa4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e4e8c2634_2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ce4e8c2634_2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4e8c2634_2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ce4e8c2634_2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4e8c2634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ce4e8c2634_2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endParaRPr/>
          </a:p>
        </p:txBody>
      </p:sp>
      <p:sp>
        <p:nvSpPr>
          <p:cNvPr id="218" name="Google Shape;218;gce4e8c2634_2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f2bc4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f2bc4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e4e8c2634_2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ce4e8c2634_2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e4e8c2634_2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ce4e8c2634_2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endParaRPr/>
          </a:p>
        </p:txBody>
      </p:sp>
      <p:sp>
        <p:nvSpPr>
          <p:cNvPr id="248" name="Google Shape;248;gce4e8c2634_2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e4e8c26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e4e8c26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ef2bc48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ef2bc48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  <a:noFill/>
          <a:ln>
            <a:noFill/>
          </a:ln>
        </p:spPr>
        <p:txBody>
          <a:bodyPr anchorCtr="0" anchor="b" bIns="53575" lIns="53575" spcFirstLastPara="1" rIns="53575" wrap="square" tIns="53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812728" y="2658815"/>
            <a:ext cx="5518547" cy="596057"/>
          </a:xfrm>
          <a:prstGeom prst="rect">
            <a:avLst/>
          </a:prstGeom>
          <a:noFill/>
          <a:ln>
            <a:noFill/>
          </a:ln>
        </p:spPr>
        <p:txBody>
          <a:bodyPr anchorCtr="0" anchor="t" bIns="53575" lIns="53575" spcFirstLastPara="1" rIns="53575" wrap="square" tIns="535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441175" y="4902400"/>
            <a:ext cx="258083" cy="271227"/>
          </a:xfrm>
          <a:prstGeom prst="rect">
            <a:avLst/>
          </a:prstGeom>
          <a:noFill/>
          <a:ln>
            <a:noFill/>
          </a:ln>
        </p:spPr>
        <p:txBody>
          <a:bodyPr anchorCtr="0" anchor="t" bIns="53575" lIns="53575" spcFirstLastPara="1" rIns="53575" wrap="square" tIns="53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1143000" y="841772"/>
            <a:ext cx="6858000" cy="1790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628650" y="4767263"/>
            <a:ext cx="205740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3028950" y="4767263"/>
            <a:ext cx="308610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57950" y="4767263"/>
            <a:ext cx="205740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633413" y="133350"/>
            <a:ext cx="7877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633413" y="1181100"/>
            <a:ext cx="78771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666750" y="862013"/>
            <a:ext cx="7810500" cy="174315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666750" y="2652713"/>
            <a:ext cx="7810500" cy="5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>
            <p:ph idx="2" type="pic"/>
          </p:nvPr>
        </p:nvSpPr>
        <p:spPr>
          <a:xfrm>
            <a:off x="1172237" y="252413"/>
            <a:ext cx="680085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238125" y="3567113"/>
            <a:ext cx="8667750" cy="75255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238125" y="4291013"/>
            <a:ext cx="8667750" cy="5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66750" y="1700213"/>
            <a:ext cx="7810500" cy="17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619125" y="357188"/>
            <a:ext cx="3833700" cy="208125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619125" y="2447925"/>
            <a:ext cx="3833700" cy="21478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33413" y="133350"/>
            <a:ext cx="7877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>
            <p:ph idx="2" type="pic"/>
          </p:nvPr>
        </p:nvSpPr>
        <p:spPr>
          <a:xfrm>
            <a:off x="4938713" y="1181100"/>
            <a:ext cx="35718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633413" y="133350"/>
            <a:ext cx="7877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633413" y="1181100"/>
            <a:ext cx="38337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>
            <p:ph idx="2" type="pic"/>
          </p:nvPr>
        </p:nvSpPr>
        <p:spPr>
          <a:xfrm>
            <a:off x="5910263" y="2643188"/>
            <a:ext cx="2776500" cy="20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" name="Google Shape;173;p36"/>
          <p:cNvSpPr/>
          <p:nvPr>
            <p:ph idx="3" type="pic"/>
          </p:nvPr>
        </p:nvSpPr>
        <p:spPr>
          <a:xfrm>
            <a:off x="5910263" y="423863"/>
            <a:ext cx="2776500" cy="20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4" name="Google Shape;174;p36"/>
          <p:cNvSpPr/>
          <p:nvPr>
            <p:ph idx="4" type="pic"/>
          </p:nvPr>
        </p:nvSpPr>
        <p:spPr>
          <a:xfrm>
            <a:off x="452438" y="423863"/>
            <a:ext cx="531495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  <a:defRPr i="1" sz="1200"/>
            </a:lvl1pPr>
            <a:lvl2pPr indent="-3238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•"/>
              <a:defRPr i="1" sz="1200"/>
            </a:lvl2pPr>
            <a:lvl3pPr indent="-3238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•"/>
              <a:defRPr i="1" sz="1200"/>
            </a:lvl3pPr>
            <a:lvl4pPr indent="-3238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•"/>
              <a:defRPr i="1" sz="1200"/>
            </a:lvl4pPr>
            <a:lvl5pPr indent="-3238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•"/>
              <a:defRPr i="1" sz="12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8" name="Google Shape;178;p37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33413" y="133350"/>
            <a:ext cx="7877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33413" y="1181100"/>
            <a:ext cx="78771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•"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4484637" y="4905375"/>
            <a:ext cx="169950" cy="1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F9JOsQ9RyS-3j-DfUa8VB-h_u05EAzGo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urworldindata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422964" y="1748040"/>
            <a:ext cx="545850" cy="6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342600" y="1026568"/>
            <a:ext cx="5958450" cy="62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600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Germany</a:t>
            </a:r>
            <a:endParaRPr b="0" i="0" sz="1700" u="none" cap="none" strike="noStrike">
              <a:solidFill>
                <a:srgbClr val="4043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342600" y="655331"/>
            <a:ext cx="290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0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Covid-19 Data Analysis</a:t>
            </a:r>
            <a:r>
              <a:rPr b="0" i="0" lang="en" sz="20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825" y="259669"/>
            <a:ext cx="1114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0"/>
          <p:cNvPicPr preferRelativeResize="0"/>
          <p:nvPr/>
        </p:nvPicPr>
        <p:blipFill rotWithShape="1">
          <a:blip r:embed="rId4">
            <a:alphaModFix/>
          </a:blip>
          <a:srcRect b="33078" l="18293" r="16606" t="32200"/>
          <a:stretch/>
        </p:blipFill>
        <p:spPr>
          <a:xfrm>
            <a:off x="6517388" y="3987265"/>
            <a:ext cx="2373864" cy="94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356" y="4142144"/>
            <a:ext cx="1467694" cy="733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/>
        </p:nvSpPr>
        <p:spPr>
          <a:xfrm>
            <a:off x="422975" y="3459625"/>
            <a:ext cx="3653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17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</a:t>
            </a:r>
            <a:r>
              <a:rPr i="1" lang="en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17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members</a:t>
            </a: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17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 </a:t>
            </a: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Himansh</a:t>
            </a: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</a:t>
            </a:r>
            <a:endParaRPr i="1" sz="17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Kaveri</a:t>
            </a:r>
            <a:endParaRPr i="1" sz="17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Pranauti</a:t>
            </a:r>
            <a:endParaRPr i="1" sz="17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7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Sunik</a:t>
            </a:r>
            <a:endParaRPr i="1" sz="17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56775" y="283875"/>
            <a:ext cx="3750600" cy="3962700"/>
          </a:xfrm>
          <a:prstGeom prst="rect">
            <a:avLst/>
          </a:prstGeom>
        </p:spPr>
        <p:txBody>
          <a:bodyPr anchorCtr="0" anchor="t" bIns="53575" lIns="53575" spcFirstLastPara="1" rIns="53575" wrap="square" tIns="53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i="1" lang="en" sz="2244">
                <a:solidFill>
                  <a:srgbClr val="40434E"/>
                </a:solidFill>
              </a:rPr>
              <a:t>Correlation</a:t>
            </a:r>
            <a:endParaRPr i="1" sz="1622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22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1309" lvl="0" marL="457200" rtl="0" algn="l"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ct val="100000"/>
              <a:buFont typeface="Helvetica Neue Light"/>
              <a:buChar char="●"/>
            </a:pPr>
            <a:r>
              <a:rPr i="1" lang="en" sz="1622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the help of correlation matrix we only selected features which were correlated with our target variable.</a:t>
            </a:r>
            <a:endParaRPr i="1" sz="1622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22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22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Helvetica Neue Light"/>
              <a:buChar char="●"/>
            </a:pPr>
            <a:r>
              <a:rPr i="1" lang="en" sz="14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1622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After doing bivariate analysis, we had found out that some columns were collinear with each other.Therefore while feature selection, we avoided collinear features. </a:t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 rotWithShape="1">
          <a:blip r:embed="rId3">
            <a:alphaModFix/>
          </a:blip>
          <a:srcRect b="782" l="650" r="6482" t="2655"/>
          <a:stretch/>
        </p:blipFill>
        <p:spPr>
          <a:xfrm>
            <a:off x="3807375" y="328688"/>
            <a:ext cx="5495575" cy="38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/>
        </p:nvSpPr>
        <p:spPr>
          <a:xfrm>
            <a:off x="4916400" y="4096800"/>
            <a:ext cx="375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features show a strong correlation with each other.</a:t>
            </a:r>
            <a:endParaRPr sz="4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0" y="0"/>
            <a:ext cx="9144000" cy="1703100"/>
          </a:xfrm>
          <a:prstGeom prst="rect">
            <a:avLst/>
          </a:prstGeom>
        </p:spPr>
        <p:txBody>
          <a:bodyPr anchorCtr="0" anchor="t" bIns="53575" lIns="53575" spcFirstLastPara="1" rIns="53575" wrap="square" tIns="53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44">
                <a:solidFill>
                  <a:srgbClr val="40434E"/>
                </a:solidFill>
              </a:rPr>
              <a:t>Preprocessing</a:t>
            </a:r>
            <a:endParaRPr b="1" i="1" sz="2244">
              <a:solidFill>
                <a:srgbClr val="4043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44">
              <a:solidFill>
                <a:srgbClr val="4043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77">
              <a:solidFill>
                <a:srgbClr val="40434E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ct val="100000"/>
              <a:buFont typeface="Helvetica Neue Light"/>
              <a:buChar char="●"/>
            </a:pP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During our EDA we had seen that our data was not </a:t>
            </a: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uniformly</a:t>
            </a: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distributed and had many outliers .So</a:t>
            </a: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</a:t>
            </a:r>
            <a:r>
              <a:rPr i="1" lang="en" sz="155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have performed cube root transformation to </a:t>
            </a:r>
            <a:r>
              <a:rPr i="1" lang="en" sz="15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normalize the skewed distribution and used a min -max scaler for scaling our data. </a:t>
            </a:r>
            <a:endParaRPr i="1" sz="1550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							</a:t>
            </a:r>
            <a:endParaRPr i="1" sz="1550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0025"/>
            <a:ext cx="9144001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3363"/>
            <a:ext cx="4500575" cy="295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100" y="1700820"/>
            <a:ext cx="4572000" cy="1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100" y="0"/>
            <a:ext cx="4367900" cy="16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>
            <p:ph type="title"/>
          </p:nvPr>
        </p:nvSpPr>
        <p:spPr>
          <a:xfrm>
            <a:off x="0" y="0"/>
            <a:ext cx="4653900" cy="205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44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Trend Analysis</a:t>
            </a:r>
            <a:endParaRPr b="1" i="1" sz="2244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Helvetica Neue"/>
                <a:ea typeface="Helvetica Neue"/>
                <a:cs typeface="Helvetica Neue"/>
                <a:sym typeface="Helvetica Neue"/>
              </a:rPr>
              <a:t>We found out the number of recovered cases from which we derived our target variable .</a:t>
            </a:r>
            <a:endParaRPr i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					</a:t>
            </a:r>
            <a:endParaRPr sz="14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0763" y="3401650"/>
            <a:ext cx="3838575" cy="1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475" y="726450"/>
            <a:ext cx="6849301" cy="3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1147350" y="4507675"/>
            <a:ext cx="68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elationship of the target variable with time 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303" name="Google Shape;303;p53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9" cy="46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404663" y="1506388"/>
            <a:ext cx="8334675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Modeling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53"/>
          <p:cNvSpPr/>
          <p:nvPr/>
        </p:nvSpPr>
        <p:spPr>
          <a:xfrm>
            <a:off x="501789" y="2263288"/>
            <a:ext cx="570825" cy="86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/>
        </p:nvSpPr>
        <p:spPr>
          <a:xfrm>
            <a:off x="150857" y="151078"/>
            <a:ext cx="75359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4"/>
          <p:cNvSpPr/>
          <p:nvPr/>
        </p:nvSpPr>
        <p:spPr>
          <a:xfrm>
            <a:off x="237006" y="1038038"/>
            <a:ext cx="545850" cy="6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4"/>
          <p:cNvSpPr txBox="1"/>
          <p:nvPr/>
        </p:nvSpPr>
        <p:spPr>
          <a:xfrm>
            <a:off x="392850" y="1353169"/>
            <a:ext cx="8504550" cy="33538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Regression</a:t>
            </a:r>
            <a:endParaRPr sz="17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SIR</a:t>
            </a:r>
            <a:endParaRPr sz="17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4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1" sz="1700" u="none" cap="none" strike="noStrike">
              <a:solidFill>
                <a:srgbClr val="2021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/>
        </p:nvSpPr>
        <p:spPr>
          <a:xfrm>
            <a:off x="0" y="0"/>
            <a:ext cx="7686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244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Regression</a:t>
            </a:r>
            <a:endParaRPr b="1" i="1" sz="2244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5"/>
          <p:cNvSpPr txBox="1"/>
          <p:nvPr/>
        </p:nvSpPr>
        <p:spPr>
          <a:xfrm>
            <a:off x="392850" y="1353169"/>
            <a:ext cx="85044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 Light"/>
              <a:buChar char="●"/>
            </a:pP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we had a lot of strongly correlated features ,we used multiple regression in our project . </a:t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 Light"/>
              <a:buChar char="●"/>
            </a:pP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selection was done based on our EDA  for the first iteration .</a:t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 Light"/>
              <a:buChar char="●"/>
            </a:pP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improve our score we plotted regression plots  for each feature separately and studied their relationship with our target variable and made changes accordingly for next iterations.</a:t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 Light"/>
              <a:buChar char="●"/>
            </a:pP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</a:t>
            </a: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splitted</a:t>
            </a: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our data into training and testing sets according to the months .</a:t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 Light"/>
              <a:buChar char="●"/>
            </a:pPr>
            <a:r>
              <a:rPr i="1" lang="en" sz="1600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 we validated our results using K-fold cross validation </a:t>
            </a: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1" sz="1700" u="none" cap="none" strike="noStrike">
              <a:solidFill>
                <a:srgbClr val="2021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325" name="Google Shape;325;p56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9" cy="46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6"/>
          <p:cNvSpPr txBox="1"/>
          <p:nvPr/>
        </p:nvSpPr>
        <p:spPr>
          <a:xfrm>
            <a:off x="404700" y="1491838"/>
            <a:ext cx="8334675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Results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56"/>
          <p:cNvSpPr/>
          <p:nvPr/>
        </p:nvSpPr>
        <p:spPr>
          <a:xfrm>
            <a:off x="501789" y="2263288"/>
            <a:ext cx="570825" cy="86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436607" y="151078"/>
            <a:ext cx="75359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7"/>
          <p:cNvSpPr/>
          <p:nvPr/>
        </p:nvSpPr>
        <p:spPr>
          <a:xfrm>
            <a:off x="522756" y="1038038"/>
            <a:ext cx="545850" cy="6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7"/>
          <p:cNvSpPr txBox="1"/>
          <p:nvPr/>
        </p:nvSpPr>
        <p:spPr>
          <a:xfrm>
            <a:off x="306150" y="1481250"/>
            <a:ext cx="8603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 Light"/>
              <a:buChar char="●"/>
            </a:pP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per the success criteria, we have </a:t>
            </a: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achieved  more that 80% accuracy .</a:t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 Light"/>
              <a:buChar char="●"/>
            </a:pP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Our final score for the regression model is :</a:t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Data Score 0.9411</a:t>
            </a:r>
            <a:endParaRPr b="0" i="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absolute error: 0.05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sum of squares (MSE): 0.00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R2-score: 0.90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 Light"/>
              <a:buChar char="●"/>
            </a:pP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also evaluated our model using k fold cross validation technique 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0.958 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25" y="0"/>
            <a:ext cx="5225149" cy="45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8"/>
          <p:cNvSpPr txBox="1"/>
          <p:nvPr>
            <p:ph idx="1" type="body"/>
          </p:nvPr>
        </p:nvSpPr>
        <p:spPr>
          <a:xfrm>
            <a:off x="635850" y="4500575"/>
            <a:ext cx="8141100" cy="596100"/>
          </a:xfrm>
          <a:prstGeom prst="rect">
            <a:avLst/>
          </a:prstGeom>
        </p:spPr>
        <p:txBody>
          <a:bodyPr anchorCtr="0" anchor="t" bIns="53575" lIns="53575" spcFirstLastPara="1" rIns="53575" wrap="square" tIns="5357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Fig-1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The graph depicts the relationship between the actual values and the predicted values for the new cases in Germany 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/>
        </p:nvSpPr>
        <p:spPr>
          <a:xfrm>
            <a:off x="4167788" y="1355494"/>
            <a:ext cx="4531725" cy="3022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373795" y="299615"/>
            <a:ext cx="75359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of contents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451994" y="1112081"/>
            <a:ext cx="545850" cy="6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5942632" y="4567504"/>
            <a:ext cx="27353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373794" y="2106356"/>
            <a:ext cx="31365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400" u="none" cap="none" strike="noStrike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373800" y="1174400"/>
            <a:ext cx="70905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0" i="0" sz="17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</a:t>
            </a:r>
            <a:endParaRPr b="0" i="0" sz="17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 b="0" i="0" sz="17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Demo </a:t>
            </a:r>
            <a:endParaRPr b="0" i="0" sz="17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7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700"/>
              <a:buFont typeface="Helvetica Neue"/>
              <a:buAutoNum type="arabicPeriod"/>
            </a:pPr>
            <a:r>
              <a:rPr b="0" i="0" lang="en" sz="17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 b="1" i="0" sz="1000" u="none" cap="none" strike="noStrike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/>
        </p:nvSpPr>
        <p:spPr>
          <a:xfrm>
            <a:off x="684770" y="339946"/>
            <a:ext cx="5453250" cy="662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i="0" sz="30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59"/>
          <p:cNvSpPr/>
          <p:nvPr/>
        </p:nvSpPr>
        <p:spPr>
          <a:xfrm>
            <a:off x="684764" y="1002800"/>
            <a:ext cx="570900" cy="8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9"/>
          <p:cNvSpPr txBox="1"/>
          <p:nvPr>
            <p:ph type="title"/>
          </p:nvPr>
        </p:nvSpPr>
        <p:spPr>
          <a:xfrm>
            <a:off x="666750" y="2190206"/>
            <a:ext cx="7810500" cy="1743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Covid-19 Data Analysis - “Germany”</a:t>
            </a:r>
            <a:endParaRPr sz="2200"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354" name="Google Shape;354;p60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9" cy="46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0"/>
          <p:cNvSpPr txBox="1"/>
          <p:nvPr/>
        </p:nvSpPr>
        <p:spPr>
          <a:xfrm>
            <a:off x="404700" y="1491838"/>
            <a:ext cx="8334675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60"/>
          <p:cNvSpPr/>
          <p:nvPr/>
        </p:nvSpPr>
        <p:spPr>
          <a:xfrm>
            <a:off x="501789" y="2263288"/>
            <a:ext cx="570825" cy="86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/>
          <p:nvPr/>
        </p:nvSpPr>
        <p:spPr>
          <a:xfrm>
            <a:off x="0" y="0"/>
            <a:ext cx="8340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 - SIR Model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1"/>
          <p:cNvSpPr/>
          <p:nvPr/>
        </p:nvSpPr>
        <p:spPr>
          <a:xfrm>
            <a:off x="84531" y="646188"/>
            <a:ext cx="545700" cy="6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1"/>
          <p:cNvSpPr txBox="1"/>
          <p:nvPr/>
        </p:nvSpPr>
        <p:spPr>
          <a:xfrm>
            <a:off x="165000" y="708600"/>
            <a:ext cx="8814000" cy="44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SIR model </a:t>
            </a: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basic model of an infectious disease outbreak in a large population which divides the (fixed) population of N individuals into three "compartments" which may vary as a function of time, t:</a:t>
            </a:r>
            <a:endParaRPr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(t), are those who are not infected but could b</a:t>
            </a: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ecome infected.</a:t>
            </a:r>
            <a:endParaRPr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I`(t): These are people that have already been infected with the virus and can pass it on to those who are susceptible</a:t>
            </a:r>
            <a:endParaRPr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R(t): These are people who have recovered from the virus and are thought to be immune(t), or who have died, D(t).</a:t>
            </a: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SIR model - Parameters</a:t>
            </a:r>
            <a:endParaRPr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❖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is the transmission rate constant.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❖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γ the removal rate constant..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❖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R0 : The total number of people an infected person infects (R0 = β/γ)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/>
        </p:nvSpPr>
        <p:spPr>
          <a:xfrm>
            <a:off x="0" y="-76525"/>
            <a:ext cx="844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SIR Model Pr</a:t>
            </a:r>
            <a:r>
              <a:rPr b="1" lang="en" sz="3100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ediction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2"/>
          <p:cNvSpPr/>
          <p:nvPr/>
        </p:nvSpPr>
        <p:spPr>
          <a:xfrm>
            <a:off x="84556" y="569663"/>
            <a:ext cx="545700" cy="6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2"/>
          <p:cNvSpPr txBox="1"/>
          <p:nvPr/>
        </p:nvSpPr>
        <p:spPr>
          <a:xfrm>
            <a:off x="4572000" y="903175"/>
            <a:ext cx="45720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34343"/>
                </a:solidFill>
              </a:rPr>
              <a:t>SIR model prediction</a:t>
            </a:r>
            <a:endParaRPr b="1" sz="1800" u="sng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</a:rPr>
              <a:t>Number of infections and death that may occur in the future.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</a:rPr>
              <a:t>Estimate the time scale for the duration of virus within a community.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</a:rPr>
              <a:t>Lessen the impact of the virus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434343"/>
                </a:solidFill>
              </a:rPr>
              <a:t>Can provide theoretical framework and prediction that can be used by the government Authorities to control the spread of covid-19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3" name="Google Shape;3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025"/>
            <a:ext cx="4572000" cy="434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378" name="Google Shape;378;p63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9" cy="46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3"/>
          <p:cNvSpPr txBox="1"/>
          <p:nvPr/>
        </p:nvSpPr>
        <p:spPr>
          <a:xfrm>
            <a:off x="461850" y="920338"/>
            <a:ext cx="8334675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 </a:t>
            </a:r>
            <a:endParaRPr b="1" i="0" sz="3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questions?</a:t>
            </a:r>
            <a:endParaRPr b="1" i="0" sz="3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63"/>
          <p:cNvSpPr/>
          <p:nvPr/>
        </p:nvSpPr>
        <p:spPr>
          <a:xfrm>
            <a:off x="501789" y="2263288"/>
            <a:ext cx="570825" cy="86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212" name="Google Shape;212;p42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8" cy="462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2"/>
          <p:cNvSpPr txBox="1"/>
          <p:nvPr/>
        </p:nvSpPr>
        <p:spPr>
          <a:xfrm>
            <a:off x="404700" y="1491838"/>
            <a:ext cx="8334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501789" y="2263288"/>
            <a:ext cx="570750" cy="86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/>
        </p:nvSpPr>
        <p:spPr>
          <a:xfrm>
            <a:off x="451995" y="-153075"/>
            <a:ext cx="7536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31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3"/>
          <p:cNvSpPr/>
          <p:nvPr/>
        </p:nvSpPr>
        <p:spPr>
          <a:xfrm>
            <a:off x="605069" y="644786"/>
            <a:ext cx="546000" cy="6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3"/>
          <p:cNvSpPr txBox="1"/>
          <p:nvPr/>
        </p:nvSpPr>
        <p:spPr>
          <a:xfrm>
            <a:off x="452000" y="1010325"/>
            <a:ext cx="7973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0E10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difficult to control the  covid-19, but we can reduce the transmissions by taking strict actions like wearing masks &amp; creating </a:t>
            </a:r>
            <a:r>
              <a:rPr i="1" lang="en">
                <a:solidFill>
                  <a:srgbClr val="0E10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confinement zones </a:t>
            </a:r>
            <a:r>
              <a:rPr i="1" lang="en">
                <a:solidFill>
                  <a:srgbClr val="0E10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i="1" lang="en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 of 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</a:t>
            </a:r>
            <a:r>
              <a:rPr i="1" lang="en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is to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 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new cases for the forth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coming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days </a:t>
            </a:r>
            <a:r>
              <a:rPr i="1" lang="en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the  Covid-19 dataset.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 the predictions will help the 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organisations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predict safe dates for adjusting confinement protocol and take other 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measures for a particular region.</a:t>
            </a:r>
            <a:br>
              <a:rPr b="0" i="0" lang="en" sz="14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400" u="none" cap="none" strike="noStrike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4"/>
          <p:cNvGrpSpPr/>
          <p:nvPr/>
        </p:nvGrpSpPr>
        <p:grpSpPr>
          <a:xfrm>
            <a:off x="5838167" y="2721125"/>
            <a:ext cx="3139093" cy="2711224"/>
            <a:chOff x="5693942" y="1189765"/>
            <a:chExt cx="3305700" cy="3483073"/>
          </a:xfrm>
        </p:grpSpPr>
        <p:sp>
          <p:nvSpPr>
            <p:cNvPr id="228" name="Google Shape;228;p44"/>
            <p:cNvSpPr/>
            <p:nvPr/>
          </p:nvSpPr>
          <p:spPr>
            <a:xfrm>
              <a:off x="5693942" y="1189765"/>
              <a:ext cx="3305700" cy="7599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Week 3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44"/>
            <p:cNvSpPr txBox="1"/>
            <p:nvPr/>
          </p:nvSpPr>
          <p:spPr>
            <a:xfrm>
              <a:off x="6017117" y="2057139"/>
              <a:ext cx="2786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We evaluated and iterated the process many times to get the desired results which was </a:t>
              </a:r>
              <a:r>
                <a:rPr lang="en"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to </a:t>
              </a:r>
              <a:r>
                <a:rPr lang="en">
                  <a:solidFill>
                    <a:srgbClr val="212121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deliver a model with at least 80% accuracy. </a:t>
              </a:r>
              <a:endParaRPr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0" name="Google Shape;230;p44"/>
          <p:cNvGrpSpPr/>
          <p:nvPr/>
        </p:nvGrpSpPr>
        <p:grpSpPr>
          <a:xfrm>
            <a:off x="166738" y="2721045"/>
            <a:ext cx="3395447" cy="2711387"/>
            <a:chOff x="0" y="1189989"/>
            <a:chExt cx="3546900" cy="3087436"/>
          </a:xfrm>
        </p:grpSpPr>
        <p:sp>
          <p:nvSpPr>
            <p:cNvPr id="231" name="Google Shape;231;p4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Week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44"/>
            <p:cNvSpPr txBox="1"/>
            <p:nvPr/>
          </p:nvSpPr>
          <p:spPr>
            <a:xfrm>
              <a:off x="329117" y="2057126"/>
              <a:ext cx="2562300" cy="22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n the first week we studied our problem statement and started with the data wrangling and analysis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44"/>
          <p:cNvGrpSpPr/>
          <p:nvPr/>
        </p:nvGrpSpPr>
        <p:grpSpPr>
          <a:xfrm>
            <a:off x="2919287" y="2721106"/>
            <a:ext cx="3305700" cy="2711264"/>
            <a:chOff x="2944204" y="1189775"/>
            <a:chExt cx="3305700" cy="3087648"/>
          </a:xfrm>
        </p:grpSpPr>
        <p:sp>
          <p:nvSpPr>
            <p:cNvPr id="234" name="Google Shape;234;p4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44"/>
            <p:cNvSpPr txBox="1"/>
            <p:nvPr/>
          </p:nvSpPr>
          <p:spPr>
            <a:xfrm>
              <a:off x="3155554" y="2057123"/>
              <a:ext cx="2707800" cy="22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Based on our EDA , we did feature selection and started building our model.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36" name="Google Shape;236;p44"/>
          <p:cNvSpPr txBox="1"/>
          <p:nvPr/>
        </p:nvSpPr>
        <p:spPr>
          <a:xfrm>
            <a:off x="451995" y="-183700"/>
            <a:ext cx="7536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lang="en" sz="2400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452000" y="336775"/>
            <a:ext cx="8135700" cy="2320200"/>
          </a:xfrm>
          <a:prstGeom prst="rect">
            <a:avLst/>
          </a:prstGeom>
        </p:spPr>
        <p:txBody>
          <a:bodyPr anchorCtr="0" anchor="t" bIns="53575" lIns="53575" spcFirstLastPara="1" rIns="53575" wrap="square" tIns="5357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To gain better understanding of the dataset . 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To Clean the data as per the requirements .  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To Perform EDA (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Exploratory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 Data Analysis) for model development.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600"/>
              <a:buFont typeface="Helvetica Neue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To Modeling the data with help of feature selection technique.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0434E"/>
                </a:solidFill>
              </a:rPr>
              <a:t>Workflow</a:t>
            </a:r>
            <a:endParaRPr b="1" sz="2400">
              <a:solidFill>
                <a:srgbClr val="40434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10" id="242" name="Google Shape;242;p45"/>
          <p:cNvPicPr preferRelativeResize="0"/>
          <p:nvPr/>
        </p:nvPicPr>
        <p:blipFill rotWithShape="1">
          <a:blip r:embed="rId3">
            <a:alphaModFix amt="30000"/>
          </a:blip>
          <a:srcRect b="0" l="0" r="71564" t="0"/>
          <a:stretch/>
        </p:blipFill>
        <p:spPr>
          <a:xfrm>
            <a:off x="4388975" y="780150"/>
            <a:ext cx="4861289" cy="46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404700" y="1491838"/>
            <a:ext cx="8334675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501789" y="2263288"/>
            <a:ext cx="570825" cy="86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/>
        </p:nvSpPr>
        <p:spPr>
          <a:xfrm>
            <a:off x="373795" y="-10"/>
            <a:ext cx="7536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3100"/>
              <a:buFont typeface="Helvetica Neue"/>
              <a:buNone/>
            </a:pPr>
            <a:r>
              <a:rPr b="1" i="0" lang="en" sz="2900" u="none" cap="none" strike="noStrike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6"/>
          <p:cNvSpPr/>
          <p:nvPr/>
        </p:nvSpPr>
        <p:spPr>
          <a:xfrm flipH="1" rot="10800000">
            <a:off x="436700" y="693499"/>
            <a:ext cx="545700" cy="76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73800" y="903175"/>
            <a:ext cx="7973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source of our dataset was :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www.ourworldindata.org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dataset contains information related to Covid-19 for different countries 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were assigned to work on a specific country which in our case is Germany . T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herefore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filtered our dataset accordingly.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filtering ,the dataset initially has 53 features and 413 samples.</a:t>
            </a:r>
            <a:endParaRPr b="1" i="1" sz="20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removed</a:t>
            </a: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some columns which were irrelevant for our goal.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34E"/>
              </a:buClr>
              <a:buSzPts val="1400"/>
              <a:buFont typeface="Helvetica Neue"/>
              <a:buChar char="●"/>
            </a:pPr>
            <a:r>
              <a:rPr i="1" lang="en">
                <a:solidFill>
                  <a:srgbClr val="4043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replaced all the missing values according to the skewness of the data in the different columns.</a:t>
            </a:r>
            <a:endParaRPr i="1">
              <a:solidFill>
                <a:srgbClr val="40434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4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4043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1" sz="1400" u="none" cap="none" strike="noStrike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40434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40625" y="79475"/>
            <a:ext cx="8170800" cy="1138200"/>
          </a:xfrm>
          <a:prstGeom prst="rect">
            <a:avLst/>
          </a:prstGeom>
        </p:spPr>
        <p:txBody>
          <a:bodyPr anchorCtr="0" anchor="b" bIns="53575" lIns="53575" spcFirstLastPara="1" rIns="53575" wrap="square" tIns="53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22">
                <a:solidFill>
                  <a:srgbClr val="40434E"/>
                </a:solidFill>
              </a:rPr>
              <a:t>Univariate Analysis</a:t>
            </a:r>
            <a:endParaRPr b="1" i="1" sz="2022">
              <a:solidFill>
                <a:srgbClr val="4043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0434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After doing univariate analysis , we found out that o</a:t>
            </a:r>
            <a:r>
              <a:rPr i="1" lang="en" sz="1450">
                <a:solidFill>
                  <a:srgbClr val="20212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ur data was skewed and needed scaling .</a:t>
            </a:r>
            <a:endParaRPr i="1" sz="1450">
              <a:solidFill>
                <a:srgbClr val="202124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20212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Also 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lot of columns had just one unique value thus we decide to drop these columns </a:t>
            </a:r>
            <a:endParaRPr sz="1450"/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5375"/>
            <a:ext cx="4618084" cy="30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975" y="1421300"/>
            <a:ext cx="4359025" cy="29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7"/>
          <p:cNvSpPr txBox="1"/>
          <p:nvPr/>
        </p:nvSpPr>
        <p:spPr>
          <a:xfrm>
            <a:off x="535775" y="4312200"/>
            <a:ext cx="38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Fig-1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The data in total_cases is right skewed.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5086538" y="4312200"/>
            <a:ext cx="389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The column named aged_65_older has a single unique value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/>
        </p:nvSpPr>
        <p:spPr>
          <a:xfrm>
            <a:off x="520475" y="4420050"/>
            <a:ext cx="38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Fig-1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new_cases vs total_cases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8"/>
          <p:cNvSpPr txBox="1"/>
          <p:nvPr>
            <p:ph type="title"/>
          </p:nvPr>
        </p:nvSpPr>
        <p:spPr>
          <a:xfrm>
            <a:off x="363350" y="0"/>
            <a:ext cx="8148000" cy="1148100"/>
          </a:xfrm>
          <a:prstGeom prst="rect">
            <a:avLst/>
          </a:prstGeom>
        </p:spPr>
        <p:txBody>
          <a:bodyPr anchorCtr="0" anchor="b" bIns="53575" lIns="53575" spcFirstLastPara="1" rIns="53575" wrap="square" tIns="53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22">
                <a:solidFill>
                  <a:srgbClr val="40434E"/>
                </a:solidFill>
              </a:rPr>
              <a:t>Bivariate </a:t>
            </a:r>
            <a:r>
              <a:rPr b="1" i="1" lang="en" sz="2022">
                <a:solidFill>
                  <a:srgbClr val="40434E"/>
                </a:solidFill>
              </a:rPr>
              <a:t>Analysis</a:t>
            </a:r>
            <a:endParaRPr b="1" i="1" sz="2022">
              <a:solidFill>
                <a:srgbClr val="4043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0434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 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bivariate analysis we looked for 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relationships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between different variables and checked their 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collinearity</a:t>
            </a:r>
            <a:r>
              <a:rPr i="1" lang="en" sz="1450">
                <a:solidFill>
                  <a:srgbClr val="202124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with each other .</a:t>
            </a:r>
            <a:endParaRPr sz="1450"/>
          </a:p>
        </p:txBody>
      </p:sp>
      <p:sp>
        <p:nvSpPr>
          <p:cNvPr id="268" name="Google Shape;268;p48"/>
          <p:cNvSpPr txBox="1"/>
          <p:nvPr/>
        </p:nvSpPr>
        <p:spPr>
          <a:xfrm>
            <a:off x="5245488" y="4420050"/>
            <a:ext cx="38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new_cases vs 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150"/>
            <a:ext cx="4575876" cy="33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75" y="1148175"/>
            <a:ext cx="4575874" cy="33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