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2592" lvl="1" marL="60949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2592" lvl="1" marL="60949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1pPr>
            <a:lvl2pPr indent="-12592" lvl="1" marL="609493"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2pPr>
            <a:lvl3pPr indent="-12487" lvl="2" marL="1218987"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3pPr>
            <a:lvl4pPr indent="-12380" lvl="3" marL="1828480"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4pPr>
            <a:lvl5pPr indent="-12273" lvl="4" marL="2437973"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5pPr>
            <a:lvl6pPr indent="-12167" lvl="5" marL="3047467"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6pPr>
            <a:lvl7pPr indent="-12060" lvl="6" marL="3656960"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7pPr>
            <a:lvl8pPr indent="-11953" lvl="7" marL="4266453"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8pPr>
            <a:lvl9pPr indent="-11846" lvl="8" marL="4875947" marR="0" rtl="0" algn="l">
              <a:spcBef>
                <a:spcPts val="0"/>
              </a:spcBef>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2592" lvl="1" marL="60949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02" name="Shape 102"/>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56" name="Shape 156"/>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62" name="Shape 162"/>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68" name="Shape 168"/>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2" name="Shape 18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88" name="Shape 188"/>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94" name="Shape 194"/>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00" name="Shape 200"/>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06" name="Shape 206"/>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12" name="Shape 212"/>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08" name="Shape 108"/>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25" name="Shape 225"/>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31" name="Shape 231"/>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8" name="Shape 23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5" name="Shape 24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51" name="Shape 251"/>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57" name="Shape 257"/>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63" name="Shape 263"/>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0" name="Shape 2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76" name="Shape 276"/>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14" name="Shape 114"/>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82" name="Shape 282"/>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288" name="Shape 288"/>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5" name="Shape 29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01" name="Shape 301"/>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07" name="Shape 307"/>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13" name="Shape 313"/>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0" name="Shape 32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26" name="Shape 326"/>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32" name="Shape 332"/>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38" name="Shape 338"/>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20" name="Shape 120"/>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44" name="Shape 344"/>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50" name="Shape 350"/>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356" name="Shape 356"/>
          <p:cNvSpPr/>
          <p:nvPr>
            <p:ph idx="2" type="sldImg"/>
          </p:nvPr>
        </p:nvSpPr>
        <p:spPr>
          <a:xfrm>
            <a:off x="2241550" y="685800"/>
            <a:ext cx="23747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0" name="Shape 3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7" name="Shape 37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Calibri"/>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84" name="Shape 38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91" name="Shape 3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98" name="Shape 39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05" name="Shape 4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26" name="Shape 126"/>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12" name="Shape 4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2241550" y="685800"/>
            <a:ext cx="23748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19" name="Shape 41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32" name="Shape 132"/>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38" name="Shape 138"/>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44" name="Shape 144"/>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600" u="none" cap="none" strike="noStrike">
              <a:solidFill>
                <a:schemeClr val="dk1"/>
              </a:solidFill>
              <a:latin typeface="Calibri"/>
              <a:ea typeface="Calibri"/>
              <a:cs typeface="Calibri"/>
              <a:sym typeface="Calibri"/>
            </a:endParaRPr>
          </a:p>
        </p:txBody>
      </p:sp>
      <p:sp>
        <p:nvSpPr>
          <p:cNvPr id="150" name="Shape 150"/>
          <p:cNvSpPr/>
          <p:nvPr>
            <p:ph idx="2" type="sldImg"/>
          </p:nvPr>
        </p:nvSpPr>
        <p:spPr>
          <a:xfrm>
            <a:off x="2241550" y="685800"/>
            <a:ext cx="23748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9" name="Shape 19"/>
        <p:cNvGrpSpPr/>
        <p:nvPr/>
      </p:nvGrpSpPr>
      <p:grpSpPr>
        <a:xfrm>
          <a:off x="0" y="0"/>
          <a:ext cx="0" cy="0"/>
          <a:chOff x="0" y="0"/>
          <a:chExt cx="0" cy="0"/>
        </a:xfrm>
      </p:grpSpPr>
      <p:grpSp>
        <p:nvGrpSpPr>
          <p:cNvPr id="20" name="Shape 20"/>
          <p:cNvGrpSpPr/>
          <p:nvPr/>
        </p:nvGrpSpPr>
        <p:grpSpPr>
          <a:xfrm>
            <a:off x="4229101" y="5987629"/>
            <a:ext cx="2636627" cy="3945362"/>
            <a:chOff x="5638800" y="3108959"/>
            <a:chExt cx="3515503" cy="2048552"/>
          </a:xfrm>
        </p:grpSpPr>
        <p:cxnSp>
          <p:nvCxnSpPr>
            <p:cNvPr id="21" name="Shape 21"/>
            <p:cNvCxnSpPr/>
            <p:nvPr/>
          </p:nvCxnSpPr>
          <p:spPr>
            <a:xfrm flipH="1" rot="10800000">
              <a:off x="5638800" y="3108959"/>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22" name="Shape 22"/>
            <p:cNvCxnSpPr/>
            <p:nvPr/>
          </p:nvCxnSpPr>
          <p:spPr>
            <a:xfrm flipH="1" rot="10800000">
              <a:off x="6004642" y="3333748"/>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23" name="Shape 23"/>
            <p:cNvCxnSpPr/>
            <p:nvPr/>
          </p:nvCxnSpPr>
          <p:spPr>
            <a:xfrm flipH="1" rot="10800000">
              <a:off x="6388342" y="3549890"/>
              <a:ext cx="2765959" cy="1600149"/>
            </a:xfrm>
            <a:prstGeom prst="straightConnector1">
              <a:avLst/>
            </a:prstGeom>
            <a:noFill/>
            <a:ln cap="flat" cmpd="sng" w="25400">
              <a:solidFill>
                <a:srgbClr val="004C4C"/>
              </a:solidFill>
              <a:prstDash val="solid"/>
              <a:miter/>
              <a:headEnd len="med" w="med" type="none"/>
              <a:tailEnd len="med" w="med" type="none"/>
            </a:ln>
          </p:spPr>
        </p:cxnSp>
      </p:grpSp>
      <p:grpSp>
        <p:nvGrpSpPr>
          <p:cNvPr id="24" name="Shape 24"/>
          <p:cNvGrpSpPr/>
          <p:nvPr/>
        </p:nvGrpSpPr>
        <p:grpSpPr>
          <a:xfrm>
            <a:off x="-5017" y="8749214"/>
            <a:ext cx="3093839" cy="1184741"/>
            <a:chOff x="-6689" y="4553748"/>
            <a:chExt cx="4125119" cy="615154"/>
          </a:xfrm>
        </p:grpSpPr>
        <p:sp>
          <p:nvSpPr>
            <p:cNvPr id="25" name="Shape 25"/>
            <p:cNvSpPr/>
            <p:nvPr/>
          </p:nvSpPr>
          <p:spPr>
            <a:xfrm rot="-5400000">
              <a:off x="1754302" y="2802395"/>
              <a:ext cx="612775" cy="4115481"/>
            </a:xfrm>
            <a:custGeom>
              <a:pathLst>
                <a:path extrusionOk="0" h="120000" w="120000">
                  <a:moveTo>
                    <a:pt x="0" y="120000"/>
                  </a:moveTo>
                  <a:lnTo>
                    <a:pt x="120000" y="92735"/>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26" name="Shape 26"/>
            <p:cNvSpPr/>
            <p:nvPr/>
          </p:nvSpPr>
          <p:spPr>
            <a:xfrm rot="-5400000">
              <a:off x="1604659" y="3152813"/>
              <a:ext cx="410750" cy="3621427"/>
            </a:xfrm>
            <a:custGeom>
              <a:pathLst>
                <a:path extrusionOk="0" h="120000" w="120000">
                  <a:moveTo>
                    <a:pt x="0" y="119999"/>
                  </a:moveTo>
                  <a:lnTo>
                    <a:pt x="120000" y="99350"/>
                  </a:lnTo>
                  <a:cubicBezTo>
                    <a:pt x="119885" y="68437"/>
                    <a:pt x="118711" y="30912"/>
                    <a:pt x="118596" y="0"/>
                  </a:cubicBez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27" name="Shape 27"/>
            <p:cNvSpPr/>
            <p:nvPr/>
          </p:nvSpPr>
          <p:spPr>
            <a:xfrm rot="-5400000">
              <a:off x="1462306" y="3453376"/>
              <a:ext cx="241766" cy="3179759"/>
            </a:xfrm>
            <a:custGeom>
              <a:pathLst>
                <a:path extrusionOk="0" h="120000" w="120000">
                  <a:moveTo>
                    <a:pt x="0" y="120000"/>
                  </a:moveTo>
                  <a:lnTo>
                    <a:pt x="118585" y="106399"/>
                  </a:lnTo>
                  <a:cubicBezTo>
                    <a:pt x="118454" y="73489"/>
                    <a:pt x="120124" y="32910"/>
                    <a:pt x="119993"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28" name="Shape 28"/>
          <p:cNvSpPr txBox="1"/>
          <p:nvPr>
            <p:ph type="ctrTitle"/>
          </p:nvPr>
        </p:nvSpPr>
        <p:spPr>
          <a:xfrm>
            <a:off x="914400" y="843845"/>
            <a:ext cx="4914899" cy="2889251"/>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3038"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9" name="Shape 29"/>
          <p:cNvSpPr txBox="1"/>
          <p:nvPr>
            <p:ph idx="1" type="subTitle"/>
          </p:nvPr>
        </p:nvSpPr>
        <p:spPr>
          <a:xfrm>
            <a:off x="914400" y="3778955"/>
            <a:ext cx="4914899" cy="2531533"/>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accent1"/>
              </a:buClr>
              <a:buFont typeface="Arial"/>
              <a:buNone/>
              <a:defRPr b="0" i="0" sz="1575" u="none" cap="none" strike="noStrike">
                <a:solidFill>
                  <a:schemeClr val="accent1"/>
                </a:solidFill>
                <a:latin typeface="Calibri"/>
                <a:ea typeface="Calibri"/>
                <a:cs typeface="Calibri"/>
                <a:sym typeface="Calibri"/>
              </a:defRPr>
            </a:lvl1pPr>
            <a:lvl2pPr indent="0" lvl="1" marL="342901" marR="0" rtl="0" algn="ctr">
              <a:lnSpc>
                <a:spcPct val="90000"/>
              </a:lnSpc>
              <a:spcBef>
                <a:spcPts val="450"/>
              </a:spcBef>
              <a:spcAft>
                <a:spcPts val="0"/>
              </a:spcAft>
              <a:buClr>
                <a:schemeClr val="accent1"/>
              </a:buClr>
              <a:buFont typeface="Arial"/>
              <a:buNone/>
              <a:defRPr b="0" i="0" sz="1350" u="none" cap="none" strike="noStrike">
                <a:solidFill>
                  <a:schemeClr val="lt1"/>
                </a:solidFill>
                <a:latin typeface="Calibri"/>
                <a:ea typeface="Calibri"/>
                <a:cs typeface="Calibri"/>
                <a:sym typeface="Calibri"/>
              </a:defRPr>
            </a:lvl2pPr>
            <a:lvl3pPr indent="-1" lvl="2" marL="685802"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3pPr>
            <a:lvl4pPr indent="-3" lvl="3" marL="1028703"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4pPr>
            <a:lvl5pPr indent="-3" lvl="4" marL="1371604"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5pPr>
            <a:lvl6pPr indent="-5" lvl="5" marL="1714505"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6pPr>
            <a:lvl7pPr indent="-6" lvl="6" marL="2057406"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7pPr>
            <a:lvl8pPr indent="-6" lvl="7" marL="2400306"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8pPr>
            <a:lvl9pPr indent="-7" lvl="8" marL="2743208" marR="0" rtl="0" algn="ctr">
              <a:lnSpc>
                <a:spcPct val="90000"/>
              </a:lnSpc>
              <a:spcBef>
                <a:spcPts val="45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90" name="Shape 90"/>
          <p:cNvSpPr txBox="1"/>
          <p:nvPr>
            <p:ph idx="1" type="body"/>
          </p:nvPr>
        </p:nvSpPr>
        <p:spPr>
          <a:xfrm rot="5400000">
            <a:off x="377696" y="2766253"/>
            <a:ext cx="6445504" cy="5829298"/>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91" name="Shape 91"/>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92" name="Shape 92"/>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93" name="Shape 93"/>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rot="5400000">
            <a:off x="1707796" y="4108096"/>
            <a:ext cx="8071555" cy="154304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96" name="Shape 96"/>
          <p:cNvSpPr txBox="1"/>
          <p:nvPr>
            <p:ph idx="1" type="body"/>
          </p:nvPr>
        </p:nvSpPr>
        <p:spPr>
          <a:xfrm rot="5400000">
            <a:off x="-1264002" y="2793645"/>
            <a:ext cx="8071555" cy="4171950"/>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97" name="Shape 97"/>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98" name="Shape 98"/>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99" name="Shape 99"/>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5" name="Shape 35"/>
          <p:cNvSpPr txBox="1"/>
          <p:nvPr>
            <p:ph idx="1" type="body"/>
          </p:nvPr>
        </p:nvSpPr>
        <p:spPr>
          <a:xfrm>
            <a:off x="685800" y="2458150"/>
            <a:ext cx="5829298" cy="6445504"/>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36" name="Shape 36"/>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37" name="Shape 37"/>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38" name="Shape 38"/>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1" name="Shape 41"/>
          <p:cNvSpPr txBox="1"/>
          <p:nvPr>
            <p:ph idx="1" type="body"/>
          </p:nvPr>
        </p:nvSpPr>
        <p:spPr>
          <a:xfrm>
            <a:off x="685800" y="2465491"/>
            <a:ext cx="2857499" cy="6449907"/>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42" name="Shape 42"/>
          <p:cNvSpPr txBox="1"/>
          <p:nvPr>
            <p:ph idx="2" type="body"/>
          </p:nvPr>
        </p:nvSpPr>
        <p:spPr>
          <a:xfrm>
            <a:off x="3657600" y="2465491"/>
            <a:ext cx="2857499" cy="6449907"/>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43" name="Shape 43"/>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44" name="Shape 44"/>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45" name="Shape 45"/>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6" name="Shape 46"/>
        <p:cNvGrpSpPr/>
        <p:nvPr/>
      </p:nvGrpSpPr>
      <p:grpSpPr>
        <a:xfrm>
          <a:off x="0" y="0"/>
          <a:ext cx="0" cy="0"/>
          <a:chOff x="0" y="0"/>
          <a:chExt cx="0" cy="0"/>
        </a:xfrm>
      </p:grpSpPr>
      <p:sp>
        <p:nvSpPr>
          <p:cNvPr id="47" name="Shape 47"/>
          <p:cNvSpPr txBox="1"/>
          <p:nvPr>
            <p:ph type="title"/>
          </p:nvPr>
        </p:nvSpPr>
        <p:spPr>
          <a:xfrm>
            <a:off x="914400" y="3191934"/>
            <a:ext cx="5029199" cy="399292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3038"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8" name="Shape 48"/>
          <p:cNvSpPr txBox="1"/>
          <p:nvPr>
            <p:ph idx="1" type="body"/>
          </p:nvPr>
        </p:nvSpPr>
        <p:spPr>
          <a:xfrm>
            <a:off x="914400" y="7151828"/>
            <a:ext cx="3977640" cy="176356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accent1"/>
              </a:buClr>
              <a:buFont typeface="Arial"/>
              <a:buNone/>
              <a:defRPr b="0" i="0" sz="1575" u="none" cap="none" strike="noStrike">
                <a:solidFill>
                  <a:schemeClr val="accen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0" i="0" sz="1350"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0" i="0" sz="1181"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0" i="0" sz="1069" u="none" cap="none" strike="noStrike">
                <a:solidFill>
                  <a:schemeClr val="lt1"/>
                </a:solidFill>
                <a:latin typeface="Calibri"/>
                <a:ea typeface="Calibri"/>
                <a:cs typeface="Calibri"/>
                <a:sym typeface="Calibri"/>
              </a:defRPr>
            </a:lvl9pPr>
          </a:lstStyle>
          <a:p/>
        </p:txBody>
      </p:sp>
      <p:sp>
        <p:nvSpPr>
          <p:cNvPr id="49" name="Shape 49"/>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50" name="Shape 50"/>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51" name="Shape 51"/>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grpSp>
        <p:nvGrpSpPr>
          <p:cNvPr id="52" name="Shape 52"/>
          <p:cNvGrpSpPr/>
          <p:nvPr/>
        </p:nvGrpSpPr>
        <p:grpSpPr>
          <a:xfrm>
            <a:off x="4229101" y="5987629"/>
            <a:ext cx="2636627" cy="3945362"/>
            <a:chOff x="5638800" y="3108959"/>
            <a:chExt cx="3515503" cy="2048552"/>
          </a:xfrm>
        </p:grpSpPr>
        <p:cxnSp>
          <p:nvCxnSpPr>
            <p:cNvPr id="53" name="Shape 53"/>
            <p:cNvCxnSpPr/>
            <p:nvPr/>
          </p:nvCxnSpPr>
          <p:spPr>
            <a:xfrm flipH="1" rot="10800000">
              <a:off x="5638800" y="3108959"/>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54" name="Shape 54"/>
            <p:cNvCxnSpPr/>
            <p:nvPr/>
          </p:nvCxnSpPr>
          <p:spPr>
            <a:xfrm flipH="1" rot="10800000">
              <a:off x="6004642" y="3333748"/>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55" name="Shape 55"/>
            <p:cNvCxnSpPr/>
            <p:nvPr/>
          </p:nvCxnSpPr>
          <p:spPr>
            <a:xfrm flipH="1" rot="10800000">
              <a:off x="6388342" y="3549890"/>
              <a:ext cx="2765959" cy="1600149"/>
            </a:xfrm>
            <a:prstGeom prst="straightConnector1">
              <a:avLst/>
            </a:prstGeom>
            <a:noFill/>
            <a:ln cap="flat" cmpd="sng" w="25400">
              <a:solidFill>
                <a:srgbClr val="004C4C"/>
              </a:solidFill>
              <a:prstDash val="solid"/>
              <a:miter/>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8" name="Shape 58"/>
          <p:cNvSpPr txBox="1"/>
          <p:nvPr>
            <p:ph idx="1" type="body"/>
          </p:nvPr>
        </p:nvSpPr>
        <p:spPr>
          <a:xfrm>
            <a:off x="685800" y="2458156"/>
            <a:ext cx="2859785" cy="132080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accent1"/>
              </a:buClr>
              <a:buFont typeface="Arial"/>
              <a:buNone/>
              <a:defRPr b="0" i="0" sz="1575" u="none" cap="none" strike="noStrike">
                <a:solidFill>
                  <a:schemeClr val="accen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1" i="0" sz="1519"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1" i="0" sz="1350"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9pPr>
          </a:lstStyle>
          <a:p/>
        </p:txBody>
      </p:sp>
      <p:sp>
        <p:nvSpPr>
          <p:cNvPr id="59" name="Shape 59"/>
          <p:cNvSpPr txBox="1"/>
          <p:nvPr>
            <p:ph idx="2" type="body"/>
          </p:nvPr>
        </p:nvSpPr>
        <p:spPr>
          <a:xfrm>
            <a:off x="685800" y="3925710"/>
            <a:ext cx="2857499" cy="4989689"/>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60" name="Shape 60"/>
          <p:cNvSpPr txBox="1"/>
          <p:nvPr>
            <p:ph idx="3" type="body"/>
          </p:nvPr>
        </p:nvSpPr>
        <p:spPr>
          <a:xfrm>
            <a:off x="3655314" y="2458156"/>
            <a:ext cx="2859785" cy="132080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accent1"/>
              </a:buClr>
              <a:buFont typeface="Arial"/>
              <a:buNone/>
              <a:defRPr b="0" i="0" sz="1575" u="none" cap="none" strike="noStrike">
                <a:solidFill>
                  <a:schemeClr val="accen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1" i="0" sz="1519"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1" i="0" sz="1350"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1" i="0" sz="1181" u="none" cap="none" strike="noStrike">
                <a:solidFill>
                  <a:schemeClr val="lt1"/>
                </a:solidFill>
                <a:latin typeface="Calibri"/>
                <a:ea typeface="Calibri"/>
                <a:cs typeface="Calibri"/>
                <a:sym typeface="Calibri"/>
              </a:defRPr>
            </a:lvl9pPr>
          </a:lstStyle>
          <a:p/>
        </p:txBody>
      </p:sp>
      <p:sp>
        <p:nvSpPr>
          <p:cNvPr id="61" name="Shape 61"/>
          <p:cNvSpPr txBox="1"/>
          <p:nvPr>
            <p:ph idx="4" type="body"/>
          </p:nvPr>
        </p:nvSpPr>
        <p:spPr>
          <a:xfrm>
            <a:off x="3657600" y="3925710"/>
            <a:ext cx="2857499" cy="4989689"/>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5" name="Shape 65"/>
        <p:cNvGrpSpPr/>
        <p:nvPr/>
      </p:nvGrpSpPr>
      <p:grpSpPr>
        <a:xfrm>
          <a:off x="0" y="0"/>
          <a:ext cx="0" cy="0"/>
          <a:chOff x="0" y="0"/>
          <a:chExt cx="0" cy="0"/>
        </a:xfrm>
      </p:grpSpPr>
      <p:sp>
        <p:nvSpPr>
          <p:cNvPr id="66" name="Shape 66"/>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7" name="Shape 67"/>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68" name="Shape 68"/>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69" name="Shape 69"/>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0" name="Shape 70"/>
        <p:cNvGrpSpPr/>
        <p:nvPr/>
      </p:nvGrpSpPr>
      <p:grpSpPr>
        <a:xfrm>
          <a:off x="0" y="0"/>
          <a:ext cx="0" cy="0"/>
          <a:chOff x="0" y="0"/>
          <a:chExt cx="0" cy="0"/>
        </a:xfrm>
      </p:grpSpPr>
      <p:sp>
        <p:nvSpPr>
          <p:cNvPr id="71" name="Shape 71"/>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72" name="Shape 72"/>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73" name="Shape 73"/>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4" name="Shape 74"/>
        <p:cNvGrpSpPr/>
        <p:nvPr/>
      </p:nvGrpSpPr>
      <p:grpSpPr>
        <a:xfrm>
          <a:off x="0" y="0"/>
          <a:ext cx="0" cy="0"/>
          <a:chOff x="0" y="0"/>
          <a:chExt cx="0" cy="0"/>
        </a:xfrm>
      </p:grpSpPr>
      <p:sp>
        <p:nvSpPr>
          <p:cNvPr id="75" name="Shape 75"/>
          <p:cNvSpPr txBox="1"/>
          <p:nvPr>
            <p:ph type="title"/>
          </p:nvPr>
        </p:nvSpPr>
        <p:spPr>
          <a:xfrm>
            <a:off x="685800" y="2458156"/>
            <a:ext cx="2286000" cy="3522133"/>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accent1"/>
              </a:buClr>
              <a:buFont typeface="Calibri"/>
              <a:buNone/>
              <a:defRPr b="0" i="0" sz="1575" u="none" cap="none" strike="noStrike">
                <a:solidFill>
                  <a:schemeClr val="accen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6" name="Shape 76"/>
          <p:cNvSpPr txBox="1"/>
          <p:nvPr>
            <p:ph idx="1" type="body"/>
          </p:nvPr>
        </p:nvSpPr>
        <p:spPr>
          <a:xfrm>
            <a:off x="3086100" y="843844"/>
            <a:ext cx="3429000" cy="8071555"/>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77" name="Shape 77"/>
          <p:cNvSpPr txBox="1"/>
          <p:nvPr>
            <p:ph idx="2" type="body"/>
          </p:nvPr>
        </p:nvSpPr>
        <p:spPr>
          <a:xfrm>
            <a:off x="685800" y="6127044"/>
            <a:ext cx="2286000" cy="2788356"/>
          </a:xfrm>
          <a:prstGeom prst="rect">
            <a:avLst/>
          </a:prstGeom>
          <a:noFill/>
          <a:ln>
            <a:noFill/>
          </a:ln>
        </p:spPr>
        <p:txBody>
          <a:bodyPr anchorCtr="0" anchor="t" bIns="91425" lIns="91425" rIns="91425" tIns="91425"/>
          <a:lstStyle>
            <a:lvl1pPr indent="0" lvl="0" marL="0" marR="0" rtl="0" algn="l">
              <a:lnSpc>
                <a:spcPct val="90000"/>
              </a:lnSpc>
              <a:spcBef>
                <a:spcPts val="90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0" i="0" sz="900"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0" i="0" sz="731"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9pPr>
          </a:lstStyle>
          <a:p/>
        </p:txBody>
      </p:sp>
      <p:sp>
        <p:nvSpPr>
          <p:cNvPr id="78" name="Shape 78"/>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79" name="Shape 79"/>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80" name="Shape 80"/>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1" name="Shape 81"/>
        <p:cNvGrpSpPr/>
        <p:nvPr/>
      </p:nvGrpSpPr>
      <p:grpSpPr>
        <a:xfrm>
          <a:off x="0" y="0"/>
          <a:ext cx="0" cy="0"/>
          <a:chOff x="0" y="0"/>
          <a:chExt cx="0" cy="0"/>
        </a:xfrm>
      </p:grpSpPr>
      <p:sp>
        <p:nvSpPr>
          <p:cNvPr id="82" name="Shape 82"/>
          <p:cNvSpPr txBox="1"/>
          <p:nvPr>
            <p:ph type="title"/>
          </p:nvPr>
        </p:nvSpPr>
        <p:spPr>
          <a:xfrm>
            <a:off x="685800" y="2458156"/>
            <a:ext cx="2286000" cy="3522133"/>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accent1"/>
              </a:buClr>
              <a:buFont typeface="Calibri"/>
              <a:buNone/>
              <a:defRPr b="0" i="0" sz="1575" u="none" cap="none" strike="noStrike">
                <a:solidFill>
                  <a:schemeClr val="accen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83" name="Shape 83"/>
          <p:cNvSpPr/>
          <p:nvPr>
            <p:ph idx="2" type="pic"/>
          </p:nvPr>
        </p:nvSpPr>
        <p:spPr>
          <a:xfrm>
            <a:off x="3086100" y="843844"/>
            <a:ext cx="3429000" cy="8071555"/>
          </a:xfrm>
          <a:prstGeom prst="rect">
            <a:avLst/>
          </a:prstGeom>
          <a:noFill/>
          <a:ln cap="flat" cmpd="sng" w="12700">
            <a:solidFill>
              <a:srgbClr val="3F3F3F"/>
            </a:solidFill>
            <a:prstDash val="solid"/>
            <a:miter/>
            <a:headEnd len="med" w="med" type="none"/>
            <a:tailEnd len="med" w="med" type="none"/>
          </a:ln>
        </p:spPr>
        <p:txBody>
          <a:bodyPr anchorCtr="0" anchor="t" bIns="91425" lIns="91425" rIns="91425" tIns="91425"/>
          <a:lstStyle>
            <a:lvl1pPr indent="0" lvl="0" marL="0" marR="0" rtl="0" algn="l">
              <a:lnSpc>
                <a:spcPct val="90000"/>
              </a:lnSpc>
              <a:spcBef>
                <a:spcPts val="900"/>
              </a:spcBef>
              <a:spcAft>
                <a:spcPts val="0"/>
              </a:spcAft>
              <a:buClr>
                <a:schemeClr val="accent1"/>
              </a:buClr>
              <a:buFont typeface="Arial"/>
              <a:buNone/>
              <a:defRPr b="0" i="0" sz="1575" u="none" cap="none" strike="noStrike">
                <a:solidFill>
                  <a:schemeClr val="l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0" i="0" sz="2082"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0" i="0" sz="1800"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0" i="0" sz="1519" u="none" cap="none" strike="noStrike">
                <a:solidFill>
                  <a:schemeClr val="lt1"/>
                </a:solidFill>
                <a:latin typeface="Calibri"/>
                <a:ea typeface="Calibri"/>
                <a:cs typeface="Calibri"/>
                <a:sym typeface="Calibri"/>
              </a:defRPr>
            </a:lvl9pPr>
          </a:lstStyle>
          <a:p/>
        </p:txBody>
      </p:sp>
      <p:sp>
        <p:nvSpPr>
          <p:cNvPr id="84" name="Shape 84"/>
          <p:cNvSpPr txBox="1"/>
          <p:nvPr>
            <p:ph idx="1" type="body"/>
          </p:nvPr>
        </p:nvSpPr>
        <p:spPr>
          <a:xfrm>
            <a:off x="685800" y="6127044"/>
            <a:ext cx="2286000" cy="2788356"/>
          </a:xfrm>
          <a:prstGeom prst="rect">
            <a:avLst/>
          </a:prstGeom>
          <a:noFill/>
          <a:ln>
            <a:noFill/>
          </a:ln>
        </p:spPr>
        <p:txBody>
          <a:bodyPr anchorCtr="0" anchor="t" bIns="91425" lIns="91425" rIns="91425" tIns="91425"/>
          <a:lstStyle>
            <a:lvl1pPr indent="0" lvl="0" marL="0" marR="0" rtl="0" algn="l">
              <a:lnSpc>
                <a:spcPct val="90000"/>
              </a:lnSpc>
              <a:spcBef>
                <a:spcPts val="900"/>
              </a:spcBef>
              <a:spcAft>
                <a:spcPts val="0"/>
              </a:spcAft>
              <a:buClr>
                <a:schemeClr val="accent1"/>
              </a:buClr>
              <a:buFont typeface="Arial"/>
              <a:buNone/>
              <a:defRPr b="0" i="0" sz="1125" u="none" cap="none" strike="noStrike">
                <a:solidFill>
                  <a:schemeClr val="lt1"/>
                </a:solidFill>
                <a:latin typeface="Calibri"/>
                <a:ea typeface="Calibri"/>
                <a:cs typeface="Calibri"/>
                <a:sym typeface="Calibri"/>
              </a:defRPr>
            </a:lvl1pPr>
            <a:lvl2pPr indent="0" lvl="1" marL="342901" marR="0" rtl="0" algn="l">
              <a:lnSpc>
                <a:spcPct val="90000"/>
              </a:lnSpc>
              <a:spcBef>
                <a:spcPts val="450"/>
              </a:spcBef>
              <a:spcAft>
                <a:spcPts val="0"/>
              </a:spcAft>
              <a:buClr>
                <a:schemeClr val="accent1"/>
              </a:buClr>
              <a:buFont typeface="Arial"/>
              <a:buNone/>
              <a:defRPr b="0" i="0" sz="900" u="none" cap="none" strike="noStrike">
                <a:solidFill>
                  <a:schemeClr val="lt1"/>
                </a:solidFill>
                <a:latin typeface="Calibri"/>
                <a:ea typeface="Calibri"/>
                <a:cs typeface="Calibri"/>
                <a:sym typeface="Calibri"/>
              </a:defRPr>
            </a:lvl2pPr>
            <a:lvl3pPr indent="-1" lvl="2" marL="685802" marR="0" rtl="0" algn="l">
              <a:lnSpc>
                <a:spcPct val="90000"/>
              </a:lnSpc>
              <a:spcBef>
                <a:spcPts val="450"/>
              </a:spcBef>
              <a:spcAft>
                <a:spcPts val="0"/>
              </a:spcAft>
              <a:buClr>
                <a:schemeClr val="accent1"/>
              </a:buClr>
              <a:buFont typeface="Arial"/>
              <a:buNone/>
              <a:defRPr b="0" i="0" sz="731" u="none" cap="none" strike="noStrike">
                <a:solidFill>
                  <a:schemeClr val="lt1"/>
                </a:solidFill>
                <a:latin typeface="Calibri"/>
                <a:ea typeface="Calibri"/>
                <a:cs typeface="Calibri"/>
                <a:sym typeface="Calibri"/>
              </a:defRPr>
            </a:lvl3pPr>
            <a:lvl4pPr indent="-3" lvl="3" marL="1028703"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4pPr>
            <a:lvl5pPr indent="-3" lvl="4" marL="1371604"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5pPr>
            <a:lvl6pPr indent="-5" lvl="5" marL="1714505"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6pPr>
            <a:lvl7pPr indent="-6" lvl="6" marL="2057406"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7pPr>
            <a:lvl8pPr indent="-6" lvl="7" marL="2400306"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8pPr>
            <a:lvl9pPr indent="-7" lvl="8" marL="2743208" marR="0" rtl="0" algn="l">
              <a:lnSpc>
                <a:spcPct val="90000"/>
              </a:lnSpc>
              <a:spcBef>
                <a:spcPts val="450"/>
              </a:spcBef>
              <a:spcAft>
                <a:spcPts val="0"/>
              </a:spcAft>
              <a:buClr>
                <a:schemeClr val="accent1"/>
              </a:buClr>
              <a:buFont typeface="Arial"/>
              <a:buNone/>
              <a:defRPr b="0" i="0" sz="675" u="none" cap="none" strike="noStrike">
                <a:solidFill>
                  <a:schemeClr val="lt1"/>
                </a:solidFill>
                <a:latin typeface="Calibri"/>
                <a:ea typeface="Calibri"/>
                <a:cs typeface="Calibri"/>
                <a:sym typeface="Calibri"/>
              </a:defRPr>
            </a:lvl9pPr>
          </a:lstStyle>
          <a:p/>
        </p:txBody>
      </p:sp>
      <p:sp>
        <p:nvSpPr>
          <p:cNvPr id="85" name="Shape 85"/>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86" name="Shape 86"/>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87" name="Shape 87"/>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Shape 10"/>
          <p:cNvGrpSpPr/>
          <p:nvPr/>
        </p:nvGrpSpPr>
        <p:grpSpPr>
          <a:xfrm>
            <a:off x="-8928" y="-4583"/>
            <a:ext cx="461365" cy="7553323"/>
            <a:chOff x="-11905" y="-2379"/>
            <a:chExt cx="615154" cy="3921918"/>
          </a:xfrm>
        </p:grpSpPr>
        <p:sp>
          <p:nvSpPr>
            <p:cNvPr id="11" name="Shape 11"/>
            <p:cNvSpPr/>
            <p:nvPr/>
          </p:nvSpPr>
          <p:spPr>
            <a:xfrm>
              <a:off x="-9526" y="0"/>
              <a:ext cx="612775" cy="3919538"/>
            </a:xfrm>
            <a:custGeom>
              <a:pathLst>
                <a:path extrusionOk="0" h="120000" w="120000">
                  <a:moveTo>
                    <a:pt x="0" y="120000"/>
                  </a:moveTo>
                  <a:lnTo>
                    <a:pt x="120000" y="91373"/>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2" name="Shape 12"/>
            <p:cNvSpPr/>
            <p:nvPr/>
          </p:nvSpPr>
          <p:spPr>
            <a:xfrm>
              <a:off x="-11905" y="0"/>
              <a:ext cx="410750" cy="3421856"/>
            </a:xfrm>
            <a:custGeom>
              <a:pathLst>
                <a:path extrusionOk="0" h="120000" w="120000">
                  <a:moveTo>
                    <a:pt x="0" y="120000"/>
                  </a:moveTo>
                  <a:lnTo>
                    <a:pt x="120000" y="98146"/>
                  </a:lnTo>
                  <a:lnTo>
                    <a:pt x="119656" y="0"/>
                  </a:ln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3" name="Shape 13"/>
            <p:cNvSpPr/>
            <p:nvPr/>
          </p:nvSpPr>
          <p:spPr>
            <a:xfrm>
              <a:off x="-7144" y="-2379"/>
              <a:ext cx="238917" cy="2976561"/>
            </a:xfrm>
            <a:custGeom>
              <a:pathLst>
                <a:path extrusionOk="0" h="120000" w="120000">
                  <a:moveTo>
                    <a:pt x="0" y="120000"/>
                  </a:moveTo>
                  <a:lnTo>
                    <a:pt x="119999" y="105470"/>
                  </a:lnTo>
                  <a:cubicBezTo>
                    <a:pt x="119866" y="70313"/>
                    <a:pt x="119734" y="35156"/>
                    <a:pt x="119601"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14" name="Shape 14"/>
          <p:cNvSpPr txBox="1"/>
          <p:nvPr>
            <p:ph type="title"/>
          </p:nvPr>
        </p:nvSpPr>
        <p:spPr>
          <a:xfrm>
            <a:off x="685800" y="396696"/>
            <a:ext cx="5829298" cy="1767946"/>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lt1"/>
              </a:buClr>
              <a:buFont typeface="Calibri"/>
              <a:buNone/>
              <a:defRPr b="0" i="0" sz="2025" u="none" cap="none" strike="noStrike">
                <a:solidFill>
                  <a:schemeClr val="lt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5" name="Shape 15"/>
          <p:cNvSpPr txBox="1"/>
          <p:nvPr>
            <p:ph idx="1" type="body"/>
          </p:nvPr>
        </p:nvSpPr>
        <p:spPr>
          <a:xfrm>
            <a:off x="685800" y="2458150"/>
            <a:ext cx="5829298" cy="6445504"/>
          </a:xfrm>
          <a:prstGeom prst="rect">
            <a:avLst/>
          </a:prstGeom>
          <a:noFill/>
          <a:ln>
            <a:noFill/>
          </a:ln>
        </p:spPr>
        <p:txBody>
          <a:bodyPr anchorCtr="0" anchor="t" bIns="91425" lIns="91425" rIns="91425" tIns="91425"/>
          <a:lstStyle>
            <a:lvl1pPr indent="15898" lvl="0" marL="171451" marR="0" rtl="0" algn="l">
              <a:lnSpc>
                <a:spcPct val="90000"/>
              </a:lnSpc>
              <a:spcBef>
                <a:spcPts val="900"/>
              </a:spcBef>
              <a:spcAft>
                <a:spcPts val="0"/>
              </a:spcAft>
              <a:buClr>
                <a:schemeClr val="accent1"/>
              </a:buClr>
              <a:buSzPct val="96898"/>
              <a:buFont typeface="Arial"/>
              <a:buChar char="•"/>
              <a:defRPr b="0" i="0" sz="1575" u="none" cap="none" strike="noStrike">
                <a:solidFill>
                  <a:schemeClr val="lt1"/>
                </a:solidFill>
                <a:latin typeface="Calibri"/>
                <a:ea typeface="Calibri"/>
                <a:cs typeface="Calibri"/>
                <a:sym typeface="Calibri"/>
              </a:defRPr>
            </a:lvl1pPr>
            <a:lvl2pPr indent="-10071" lvl="1" marL="342901" marR="0" rtl="0" algn="l">
              <a:lnSpc>
                <a:spcPct val="90000"/>
              </a:lnSpc>
              <a:spcBef>
                <a:spcPts val="450"/>
              </a:spcBef>
              <a:spcAft>
                <a:spcPts val="0"/>
              </a:spcAft>
              <a:buClr>
                <a:schemeClr val="accent1"/>
              </a:buClr>
              <a:buSzPct val="74386"/>
              <a:buFont typeface="Arial"/>
              <a:buChar char="•"/>
              <a:defRPr b="0" i="0" sz="1350" u="none" cap="none" strike="noStrike">
                <a:solidFill>
                  <a:schemeClr val="lt1"/>
                </a:solidFill>
                <a:latin typeface="Calibri"/>
                <a:ea typeface="Calibri"/>
                <a:cs typeface="Calibri"/>
                <a:sym typeface="Calibri"/>
              </a:defRPr>
            </a:lvl2pPr>
            <a:lvl3pPr indent="-24102" lvl="2" marL="514351"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3pPr>
            <a:lvl4pPr indent="-30453" lvl="3" marL="68580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4pPr>
            <a:lvl5pPr indent="-24103" lvl="4" marL="857252"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5pPr>
            <a:lvl6pPr indent="-30454" lvl="5" marL="1028703"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6pPr>
            <a:lvl7pPr indent="-24105" lvl="6" marL="12001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7pPr>
            <a:lvl8pPr indent="-30455" lvl="7" marL="137160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8pPr>
            <a:lvl9pPr indent="-24105" lvl="8" marL="1543054" marR="0" rtl="0" algn="l">
              <a:lnSpc>
                <a:spcPct val="90000"/>
              </a:lnSpc>
              <a:spcBef>
                <a:spcPts val="450"/>
              </a:spcBef>
              <a:spcAft>
                <a:spcPts val="0"/>
              </a:spcAft>
              <a:buClr>
                <a:schemeClr val="accent1"/>
              </a:buClr>
              <a:buSzPct val="83677"/>
              <a:buFont typeface="Arial"/>
              <a:buChar char="•"/>
              <a:defRPr b="0" i="0" sz="1125" u="none" cap="none" strike="noStrike">
                <a:solidFill>
                  <a:schemeClr val="lt1"/>
                </a:solidFill>
                <a:latin typeface="Calibri"/>
                <a:ea typeface="Calibri"/>
                <a:cs typeface="Calibri"/>
                <a:sym typeface="Calibri"/>
              </a:defRPr>
            </a:lvl9pPr>
          </a:lstStyle>
          <a:p/>
        </p:txBody>
      </p:sp>
      <p:sp>
        <p:nvSpPr>
          <p:cNvPr id="16" name="Shape 16"/>
          <p:cNvSpPr txBox="1"/>
          <p:nvPr>
            <p:ph idx="10" type="dt"/>
          </p:nvPr>
        </p:nvSpPr>
        <p:spPr>
          <a:xfrm>
            <a:off x="685800" y="9181396"/>
            <a:ext cx="1257298" cy="5274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17" name="Shape 17"/>
          <p:cNvSpPr txBox="1"/>
          <p:nvPr>
            <p:ph idx="11" type="ftr"/>
          </p:nvPr>
        </p:nvSpPr>
        <p:spPr>
          <a:xfrm>
            <a:off x="1943100" y="9181396"/>
            <a:ext cx="2971799" cy="5274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Calibri"/>
              <a:buNone/>
              <a:defRPr b="0" i="0" sz="675" u="none" cap="none" strike="noStrike">
                <a:solidFill>
                  <a:schemeClr val="lt1"/>
                </a:solidFill>
                <a:latin typeface="Calibri"/>
                <a:ea typeface="Calibri"/>
                <a:cs typeface="Calibri"/>
                <a:sym typeface="Calibri"/>
              </a:defRPr>
            </a:lvl1pPr>
            <a:lvl2pPr indent="-12592" lvl="1" marL="60949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2pPr>
            <a:lvl3pPr indent="-12487" lvl="2" marL="121898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3pPr>
            <a:lvl4pPr indent="-12380" lvl="3" marL="182848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4pPr>
            <a:lvl5pPr indent="-12273" lvl="4" marL="243797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5pPr>
            <a:lvl6pPr indent="-12167" lvl="5" marL="304746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6pPr>
            <a:lvl7pPr indent="-12060" lvl="6" marL="3656960"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7pPr>
            <a:lvl8pPr indent="-11953" lvl="7" marL="4266453"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8pPr>
            <a:lvl9pPr indent="-11846" lvl="8" marL="4875947" marR="0" rtl="0" algn="l">
              <a:lnSpc>
                <a:spcPct val="100000"/>
              </a:lnSpc>
              <a:spcBef>
                <a:spcPts val="0"/>
              </a:spcBef>
              <a:spcAft>
                <a:spcPts val="0"/>
              </a:spcAft>
              <a:buClr>
                <a:schemeClr val="lt1"/>
              </a:buClr>
              <a:buFont typeface="Calibri"/>
              <a:buNone/>
              <a:defRPr b="0" i="0" sz="2400" u="none" cap="none" strike="noStrike">
                <a:solidFill>
                  <a:schemeClr val="lt1"/>
                </a:solidFill>
                <a:latin typeface="Calibri"/>
                <a:ea typeface="Calibri"/>
                <a:cs typeface="Calibri"/>
                <a:sym typeface="Calibri"/>
              </a:defRPr>
            </a:lvl9pPr>
          </a:lstStyle>
          <a:p/>
        </p:txBody>
      </p:sp>
      <p:sp>
        <p:nvSpPr>
          <p:cNvPr id="18" name="Shape 18"/>
          <p:cNvSpPr txBox="1"/>
          <p:nvPr>
            <p:ph idx="12" type="sldNum"/>
          </p:nvPr>
        </p:nvSpPr>
        <p:spPr>
          <a:xfrm>
            <a:off x="5943601" y="9181396"/>
            <a:ext cx="571500" cy="527401"/>
          </a:xfrm>
          <a:prstGeom prst="rect">
            <a:avLst/>
          </a:prstGeom>
          <a:noFill/>
          <a:ln>
            <a:noFill/>
          </a:ln>
        </p:spPr>
        <p:txBody>
          <a:bodyPr anchorCtr="0" anchor="ctr" bIns="60925" lIns="121875" rIns="121875" tIns="60925">
            <a:noAutofit/>
          </a:bodyPr>
          <a:lstStyle/>
          <a:p>
            <a:pPr indent="0" lvl="0" marL="0" marR="0" rtl="0" algn="r">
              <a:lnSpc>
                <a:spcPct val="100000"/>
              </a:lnSpc>
              <a:spcBef>
                <a:spcPts val="0"/>
              </a:spcBef>
              <a:spcAft>
                <a:spcPts val="0"/>
              </a:spcAft>
              <a:buClr>
                <a:schemeClr val="lt1"/>
              </a:buClr>
              <a:buSzPct val="25000"/>
              <a:buFont typeface="Calibri"/>
              <a:buNone/>
            </a:pPr>
            <a:fld id="{00000000-1234-1234-1234-123412341234}" type="slidenum">
              <a:rPr b="0" i="0" lang="en-US" sz="675"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RockYo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914400" y="843845"/>
            <a:ext cx="4914899" cy="288925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3038" u="none" cap="none" strike="noStrike">
                <a:solidFill>
                  <a:schemeClr val="lt1"/>
                </a:solidFill>
                <a:latin typeface="Calibri"/>
                <a:ea typeface="Calibri"/>
                <a:cs typeface="Calibri"/>
                <a:sym typeface="Calibri"/>
              </a:rPr>
              <a:t>ENCAPSULATE</a:t>
            </a:r>
          </a:p>
        </p:txBody>
      </p:sp>
      <p:sp>
        <p:nvSpPr>
          <p:cNvPr id="105" name="Shape 105"/>
          <p:cNvSpPr txBox="1"/>
          <p:nvPr>
            <p:ph idx="1" type="subTitle"/>
          </p:nvPr>
        </p:nvSpPr>
        <p:spPr>
          <a:xfrm>
            <a:off x="914400" y="3778955"/>
            <a:ext cx="4914899" cy="2531533"/>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Clr>
                <a:schemeClr val="accent1"/>
              </a:buClr>
              <a:buSzPct val="25000"/>
              <a:buFont typeface="Arial"/>
              <a:buNone/>
            </a:pPr>
            <a:r>
              <a:rPr b="0" i="0" lang="en-US" sz="1575" u="none" cap="none" strike="noStrike">
                <a:solidFill>
                  <a:schemeClr val="accent1"/>
                </a:solidFill>
                <a:latin typeface="Calibri"/>
                <a:ea typeface="Calibri"/>
                <a:cs typeface="Calibri"/>
                <a:sym typeface="Calibri"/>
              </a:rPr>
              <a:t>YOUR SECURE PASSWORD VAULT</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685800" y="396697"/>
            <a:ext cx="5829298" cy="15083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INTRODUCTION:</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SUMMARY</a:t>
            </a:r>
          </a:p>
        </p:txBody>
      </p:sp>
      <p:sp>
        <p:nvSpPr>
          <p:cNvPr id="159" name="Shape 159"/>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None/>
            </a:pPr>
            <a:r>
              <a:t/>
            </a:r>
            <a:endParaRPr/>
          </a:p>
          <a:p>
            <a:pPr indent="-228600" lvl="0" marL="457200" rtl="0">
              <a:spcBef>
                <a:spcPts val="0"/>
              </a:spcBef>
            </a:pPr>
            <a:r>
              <a:rPr lang="en-US"/>
              <a:t>So basically, this project aims at creating an application, to be more exact, a RESTful API. A RESTful API will assure that the application remains open to public. It also means that any other developer can easily use this API to create a custom GUI application, maybe, even better than the official one. </a:t>
            </a:r>
          </a:p>
          <a:p>
            <a:pPr indent="0" lvl="0" marL="0" rtl="0">
              <a:spcBef>
                <a:spcPts val="0"/>
              </a:spcBef>
              <a:buNone/>
            </a:pPr>
            <a:r>
              <a:t/>
            </a:r>
            <a:endParaRPr/>
          </a:p>
          <a:p>
            <a:pPr indent="-228600" lvl="0" marL="457200" marR="0" rtl="0" algn="l">
              <a:lnSpc>
                <a:spcPct val="90000"/>
              </a:lnSpc>
              <a:spcBef>
                <a:spcPts val="0"/>
              </a:spcBef>
              <a:spcAft>
                <a:spcPts val="0"/>
              </a:spcAft>
            </a:pPr>
            <a:r>
              <a:rPr b="0" i="0" lang="en-US" sz="1575" u="none" cap="none" strike="noStrike">
                <a:solidFill>
                  <a:schemeClr val="lt1"/>
                </a:solidFill>
                <a:latin typeface="Calibri"/>
                <a:ea typeface="Calibri"/>
                <a:cs typeface="Calibri"/>
                <a:sym typeface="Calibri"/>
              </a:rPr>
              <a:t>In the second part of project, we aim at creating an application that will be available </a:t>
            </a:r>
            <a:r>
              <a:rPr lang="en-US"/>
              <a:t>across</a:t>
            </a:r>
            <a:r>
              <a:rPr b="0" i="0" lang="en-US" sz="1575" u="none" cap="none" strike="noStrike">
                <a:solidFill>
                  <a:schemeClr val="lt1"/>
                </a:solidFill>
                <a:latin typeface="Calibri"/>
                <a:ea typeface="Calibri"/>
                <a:cs typeface="Calibri"/>
                <a:sym typeface="Calibri"/>
              </a:rPr>
              <a:t> all platform, starting with android. The reason is pretty obvious i.e. there are far many users of Android than any other mobile platform.</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ctrTitle"/>
          </p:nvPr>
        </p:nvSpPr>
        <p:spPr>
          <a:xfrm>
            <a:off x="914400" y="843845"/>
            <a:ext cx="4914899" cy="1899353"/>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3038" u="none" cap="none" strike="noStrike">
                <a:solidFill>
                  <a:schemeClr val="lt1"/>
                </a:solidFill>
                <a:latin typeface="Calibri"/>
                <a:ea typeface="Calibri"/>
                <a:cs typeface="Calibri"/>
                <a:sym typeface="Calibri"/>
              </a:rPr>
              <a:t>THE PROJECT:</a:t>
            </a:r>
            <a:br>
              <a:rPr b="0" i="0" lang="en-US" sz="3038" u="none" cap="none" strike="noStrike">
                <a:solidFill>
                  <a:schemeClr val="lt1"/>
                </a:solidFill>
                <a:latin typeface="Calibri"/>
                <a:ea typeface="Calibri"/>
                <a:cs typeface="Calibri"/>
                <a:sym typeface="Calibri"/>
              </a:rPr>
            </a:br>
            <a:r>
              <a:rPr b="0" i="0" lang="en-US" sz="3038" u="none" cap="none" strike="noStrike">
                <a:solidFill>
                  <a:schemeClr val="lt1"/>
                </a:solidFill>
                <a:latin typeface="Calibri"/>
                <a:ea typeface="Calibri"/>
                <a:cs typeface="Calibri"/>
                <a:sym typeface="Calibri"/>
              </a:rPr>
              <a:t>		ENCAPSULATE</a:t>
            </a:r>
          </a:p>
        </p:txBody>
      </p:sp>
      <p:sp>
        <p:nvSpPr>
          <p:cNvPr id="165" name="Shape 165"/>
          <p:cNvSpPr txBox="1"/>
          <p:nvPr>
            <p:ph idx="1" type="subTitle"/>
          </p:nvPr>
        </p:nvSpPr>
        <p:spPr>
          <a:xfrm>
            <a:off x="914400" y="3778955"/>
            <a:ext cx="4914899" cy="2531533"/>
          </a:xfrm>
          <a:prstGeom prst="rect">
            <a:avLst/>
          </a:prstGeom>
          <a:noFill/>
          <a:ln>
            <a:noFill/>
          </a:ln>
        </p:spPr>
        <p:txBody>
          <a:bodyPr anchorCtr="0" anchor="t" bIns="60925" lIns="121875" rIns="121875" tIns="60925">
            <a:noAutofit/>
          </a:bodyPr>
          <a:lstStyle/>
          <a:p>
            <a:pPr indent="-228600" lvl="0" marL="457200" marR="0" rtl="0" algn="l">
              <a:lnSpc>
                <a:spcPct val="90000"/>
              </a:lnSpc>
              <a:spcBef>
                <a:spcPts val="0"/>
              </a:spcBef>
              <a:spcAft>
                <a:spcPts val="0"/>
              </a:spcAft>
              <a:buChar char="●"/>
            </a:pPr>
            <a:r>
              <a:rPr lang="en-US"/>
              <a:t>Building the Vault</a:t>
            </a:r>
          </a:p>
          <a:p>
            <a:pPr lv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buChar char="●"/>
            </a:pPr>
            <a:r>
              <a:rPr lang="en-US"/>
              <a:t>Database</a:t>
            </a:r>
          </a:p>
          <a:p>
            <a:pPr indent="-228600" lvl="0" marL="457200" marR="0" rtl="0" algn="l">
              <a:lnSpc>
                <a:spcPct val="90000"/>
              </a:lnSpc>
              <a:spcBef>
                <a:spcPts val="0"/>
              </a:spcBef>
              <a:spcAft>
                <a:spcPts val="0"/>
              </a:spcAft>
              <a:buChar char="●"/>
            </a:pPr>
            <a:r>
              <a:rPr lang="en-US"/>
              <a:t>Three Layer Protection</a:t>
            </a:r>
          </a:p>
          <a:p>
            <a:pPr indent="-228600" lvl="0" marL="457200" marR="0" rtl="0" algn="l">
              <a:lnSpc>
                <a:spcPct val="90000"/>
              </a:lnSpc>
              <a:spcBef>
                <a:spcPts val="0"/>
              </a:spcBef>
              <a:spcAft>
                <a:spcPts val="0"/>
              </a:spcAft>
              <a:buChar char="●"/>
            </a:pPr>
            <a:r>
              <a:rPr lang="en-US"/>
              <a:t>RESTful API</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85800" y="396697"/>
            <a:ext cx="5829298" cy="13559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ENCAPSULATE:</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BUILDING THE VAULT</a:t>
            </a:r>
          </a:p>
        </p:txBody>
      </p:sp>
      <p:sp>
        <p:nvSpPr>
          <p:cNvPr id="171" name="Shape 171"/>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Encapsulate is a cross-platform product. A highly secure digital vault needs to be built with a lot of planning. Here’s how it works:</a:t>
            </a: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Encapsulate is an API that sends and accepts data in JSON format. So the central backbone of this project is to create an API which will perform all tasks such as:</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STORE DATA IN DATABASE</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ENCRYPT / DECRYPT SECRETS</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FACILITATE REGISTRATION / LOGIN OF USER</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IMPLEMENTS THE TRIPLE – LAYER PROTECTION</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 and a lot more  …</a:t>
            </a: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Once the API is ready, the GUI nodes can be easily made available. In fact, anyone can develop his/her own GUI application using the API. </a:t>
            </a: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So the development process is divided in 3 Major Phases:</a:t>
            </a:r>
          </a:p>
          <a:p>
            <a:pPr indent="-352299" lvl="1" marL="555499" marR="0" rtl="0" algn="l">
              <a:lnSpc>
                <a:spcPct val="90000"/>
              </a:lnSpc>
              <a:spcBef>
                <a:spcPts val="450"/>
              </a:spcBef>
              <a:spcAft>
                <a:spcPts val="0"/>
              </a:spcAft>
              <a:buClr>
                <a:schemeClr val="accent1"/>
              </a:buClr>
              <a:buSzPct val="74386"/>
              <a:buFont typeface="Calibri"/>
              <a:buAutoNum type="arabicPeriod"/>
            </a:pPr>
            <a:r>
              <a:rPr b="0" i="0" lang="en-US" sz="1350" u="none" cap="none" strike="noStrike">
                <a:solidFill>
                  <a:schemeClr val="lt1"/>
                </a:solidFill>
                <a:latin typeface="Calibri"/>
                <a:ea typeface="Calibri"/>
                <a:cs typeface="Calibri"/>
                <a:sym typeface="Calibri"/>
              </a:rPr>
              <a:t>The Database Communicator (Server Side)</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Creating databases</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Defining relationship between tables</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Accessing and Posting data to database</a:t>
            </a:r>
          </a:p>
          <a:p>
            <a:pPr indent="-352299" lvl="1" marL="555499" marR="0" rtl="0" algn="l">
              <a:lnSpc>
                <a:spcPct val="90000"/>
              </a:lnSpc>
              <a:spcBef>
                <a:spcPts val="450"/>
              </a:spcBef>
              <a:spcAft>
                <a:spcPts val="0"/>
              </a:spcAft>
              <a:buClr>
                <a:schemeClr val="accent1"/>
              </a:buClr>
              <a:buSzPct val="74386"/>
              <a:buFont typeface="Calibri"/>
              <a:buAutoNum type="arabicPeriod"/>
            </a:pPr>
            <a:r>
              <a:rPr b="0" i="0" lang="en-US" sz="1350" u="none" cap="none" strike="noStrike">
                <a:solidFill>
                  <a:schemeClr val="lt1"/>
                </a:solidFill>
                <a:latin typeface="Calibri"/>
                <a:ea typeface="Calibri"/>
                <a:cs typeface="Calibri"/>
                <a:sym typeface="Calibri"/>
              </a:rPr>
              <a:t>The RESTful API (Server Side)</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Creating API listener and responder</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Implementing major features of Encapsulate</a:t>
            </a:r>
          </a:p>
          <a:p>
            <a:pPr indent="-352299" lvl="1" marL="555499" marR="0" rtl="0" algn="l">
              <a:lnSpc>
                <a:spcPct val="90000"/>
              </a:lnSpc>
              <a:spcBef>
                <a:spcPts val="450"/>
              </a:spcBef>
              <a:spcAft>
                <a:spcPts val="0"/>
              </a:spcAft>
              <a:buClr>
                <a:schemeClr val="accent1"/>
              </a:buClr>
              <a:buSzPct val="74386"/>
              <a:buFont typeface="Calibri"/>
              <a:buAutoNum type="arabicPeriod"/>
            </a:pPr>
            <a:r>
              <a:rPr b="0" i="0" lang="en-US" sz="1350" u="none" cap="none" strike="noStrike">
                <a:solidFill>
                  <a:schemeClr val="lt1"/>
                </a:solidFill>
                <a:latin typeface="Calibri"/>
                <a:ea typeface="Calibri"/>
                <a:cs typeface="Calibri"/>
                <a:sym typeface="Calibri"/>
              </a:rPr>
              <a:t>The GUI Applications (Client Side)</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Android</a:t>
            </a:r>
          </a:p>
          <a:p>
            <a:pPr indent="-345948" lvl="2" marL="726949" marR="0" rtl="0" algn="l">
              <a:lnSpc>
                <a:spcPct val="90000"/>
              </a:lnSpc>
              <a:spcBef>
                <a:spcPts val="450"/>
              </a:spcBef>
              <a:spcAft>
                <a:spcPts val="0"/>
              </a:spcAft>
              <a:buClr>
                <a:schemeClr val="accent1"/>
              </a:buClr>
              <a:buSzPct val="83677"/>
              <a:buFont typeface="Calibri"/>
              <a:buAutoNum type="arabicPeriod"/>
            </a:pPr>
            <a:r>
              <a:rPr b="0" i="0" lang="en-US" sz="1125" u="none" cap="none" strike="noStrike">
                <a:solidFill>
                  <a:schemeClr val="lt1"/>
                </a:solidFill>
                <a:latin typeface="Calibri"/>
                <a:ea typeface="Calibri"/>
                <a:cs typeface="Calibri"/>
                <a:sym typeface="Calibri"/>
              </a:rPr>
              <a:t>Windows</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914400" y="843845"/>
            <a:ext cx="4914900" cy="2889300"/>
          </a:xfrm>
          <a:prstGeom prst="rect">
            <a:avLst/>
          </a:prstGeom>
        </p:spPr>
        <p:txBody>
          <a:bodyPr anchorCtr="0" anchor="b" bIns="91425" lIns="91425" rIns="91425" tIns="91425">
            <a:noAutofit/>
          </a:bodyPr>
          <a:lstStyle/>
          <a:p>
            <a:pPr lvl="0">
              <a:spcBef>
                <a:spcPts val="0"/>
              </a:spcBef>
              <a:buNone/>
            </a:pPr>
            <a:r>
              <a:rPr lang="en-US"/>
              <a:t>The Database</a:t>
            </a:r>
          </a:p>
        </p:txBody>
      </p:sp>
      <p:sp>
        <p:nvSpPr>
          <p:cNvPr id="178" name="Shape 178"/>
          <p:cNvSpPr txBox="1"/>
          <p:nvPr>
            <p:ph idx="1" type="subTitle"/>
          </p:nvPr>
        </p:nvSpPr>
        <p:spPr>
          <a:xfrm>
            <a:off x="914400" y="3778955"/>
            <a:ext cx="4914900" cy="2531400"/>
          </a:xfrm>
          <a:prstGeom prst="rect">
            <a:avLst/>
          </a:prstGeom>
        </p:spPr>
        <p:txBody>
          <a:bodyPr anchorCtr="0" anchor="t" bIns="91425" lIns="91425" rIns="91425" tIns="91425">
            <a:noAutofit/>
          </a:bodyPr>
          <a:lstStyle/>
          <a:p>
            <a:pPr lvl="0">
              <a:spcBef>
                <a:spcPts val="0"/>
              </a:spcBef>
              <a:buNone/>
            </a:pPr>
            <a:r>
              <a:rPr lang="en-US"/>
              <a:t>Table and Relationships</a:t>
            </a:r>
          </a:p>
          <a:p>
            <a:pPr lvl="0">
              <a:spcBef>
                <a:spcPts val="0"/>
              </a:spcBef>
              <a:buNone/>
            </a:pPr>
            <a:r>
              <a:t/>
            </a:r>
            <a:endParaRPr/>
          </a:p>
          <a:p>
            <a:pPr lvl="0">
              <a:spcBef>
                <a:spcPts val="0"/>
              </a:spcBef>
              <a:buNone/>
            </a:pPr>
            <a:r>
              <a:rPr lang="en-US"/>
              <a:t>Communication with Database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914400" y="3191934"/>
            <a:ext cx="5029200" cy="3993000"/>
          </a:xfrm>
          <a:prstGeom prst="rect">
            <a:avLst/>
          </a:prstGeom>
        </p:spPr>
        <p:txBody>
          <a:bodyPr anchorCtr="0" anchor="b" bIns="91425" lIns="91425" rIns="91425" tIns="91425">
            <a:noAutofit/>
          </a:bodyPr>
          <a:lstStyle/>
          <a:p>
            <a:pPr lvl="0">
              <a:spcBef>
                <a:spcPts val="0"/>
              </a:spcBef>
              <a:buNone/>
            </a:pPr>
            <a:r>
              <a:rPr lang="en-US"/>
              <a:t>Table and Relationship</a:t>
            </a:r>
          </a:p>
        </p:txBody>
      </p:sp>
      <p:sp>
        <p:nvSpPr>
          <p:cNvPr id="185" name="Shape 185"/>
          <p:cNvSpPr txBox="1"/>
          <p:nvPr>
            <p:ph idx="1" type="body"/>
          </p:nvPr>
        </p:nvSpPr>
        <p:spPr>
          <a:xfrm>
            <a:off x="914400" y="7151828"/>
            <a:ext cx="3977700" cy="1763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685800" y="396697"/>
            <a:ext cx="5829298" cy="13559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ENCAPSULATE:</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The Database: Tables and Relationships</a:t>
            </a:r>
          </a:p>
        </p:txBody>
      </p:sp>
      <p:sp>
        <p:nvSpPr>
          <p:cNvPr id="191" name="Shape 191"/>
          <p:cNvSpPr txBox="1"/>
          <p:nvPr>
            <p:ph idx="1" type="body"/>
          </p:nvPr>
        </p:nvSpPr>
        <p:spPr>
          <a:xfrm>
            <a:off x="685800" y="2458150"/>
            <a:ext cx="5829298" cy="7022131"/>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The most crucial part of any project is Database. Database is the location where one stores the data of user. It’s a little bit tricky. A Database is a collection of tables which may or may not have relationship with each other. A table is a collection of cells. Cells are made up of rows and columns. Now, this seems so easy but the tricky part is that for storing similar kind of data, we create one table. So, there is a relationship between two tables. </a:t>
            </a:r>
          </a:p>
          <a:p>
            <a:pPr indent="0" lvl="0" marL="0" marR="0" rtl="0" algn="l">
              <a:lnSpc>
                <a:spcPct val="90000"/>
              </a:lnSpc>
              <a:spcBef>
                <a:spcPts val="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 </a:t>
            </a: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In Encapsulation, we have primarily used 5 tables:</a:t>
            </a:r>
          </a:p>
          <a:p>
            <a:pPr indent="-349250" lvl="1" marL="514350" marR="0" rtl="0" algn="l">
              <a:lnSpc>
                <a:spcPct val="90000"/>
              </a:lnSpc>
              <a:spcBef>
                <a:spcPts val="0"/>
              </a:spcBef>
              <a:spcAft>
                <a:spcPts val="0"/>
              </a:spcAft>
              <a:buClr>
                <a:schemeClr val="accent1"/>
              </a:buClr>
              <a:buSzPct val="94921"/>
              <a:buFont typeface="Arial"/>
              <a:buNone/>
            </a:pPr>
            <a:r>
              <a:t/>
            </a:r>
            <a:endParaRPr b="0" i="0" sz="1350" u="none" cap="none" strike="noStrike">
              <a:solidFill>
                <a:schemeClr val="lt1"/>
              </a:solidFill>
              <a:latin typeface="Calibri"/>
              <a:ea typeface="Calibri"/>
              <a:cs typeface="Calibri"/>
              <a:sym typeface="Calibri"/>
            </a:endParaRPr>
          </a:p>
          <a:p>
            <a:pPr indent="-349250" lvl="1" marL="514350" marR="0" rtl="0" algn="l">
              <a:lnSpc>
                <a:spcPct val="90000"/>
              </a:lnSpc>
              <a:spcBef>
                <a:spcPts val="0"/>
              </a:spcBef>
              <a:spcAft>
                <a:spcPts val="0"/>
              </a:spcAft>
              <a:buClr>
                <a:schemeClr val="accent1"/>
              </a:buClr>
              <a:buSzPct val="94921"/>
              <a:buFont typeface="Arial"/>
              <a:buAutoNum type="arabicPeriod"/>
            </a:pPr>
            <a:r>
              <a:rPr b="0" i="0" lang="en-US" sz="1350" u="none" cap="none" strike="noStrike">
                <a:solidFill>
                  <a:schemeClr val="lt1"/>
                </a:solidFill>
                <a:latin typeface="Calibri"/>
                <a:ea typeface="Calibri"/>
                <a:cs typeface="Calibri"/>
                <a:sym typeface="Calibri"/>
              </a:rPr>
              <a:t>UserMaster: This table contains details of user. These details are:</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ID: Primary Key | Integer</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UserName: Used for login | Unique | VarChar(200)</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FullName: VarChar(200)</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Email: Unique | VarChar(200)</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Password: Used to store encrypted password | MediumText</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isActive: Contains hashed data(unactivated account) or 1(activated) | MediumText </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ResetToken: Contains hashed data for Password Reset | MediumText</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ResetComplete: Boolean</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CreateDate: Date and Time of creation of this user | TIMESTAMP</a:t>
            </a:r>
          </a:p>
          <a:p>
            <a:pPr indent="-171449" lvl="2" marL="514350" marR="0" rtl="0" algn="l">
              <a:lnSpc>
                <a:spcPct val="90000"/>
              </a:lnSpc>
              <a:spcBef>
                <a:spcPts val="0"/>
              </a:spcBef>
              <a:spcAft>
                <a:spcPts val="0"/>
              </a:spcAft>
              <a:buClr>
                <a:schemeClr val="accent1"/>
              </a:buClr>
              <a:buSzPct val="100674"/>
              <a:buFont typeface="Arial"/>
              <a:buChar char="•"/>
            </a:pPr>
            <a:r>
              <a:rPr b="0" i="0" lang="en-US" sz="1125" u="none" cap="none" strike="noStrike">
                <a:solidFill>
                  <a:schemeClr val="lt1"/>
                </a:solidFill>
                <a:latin typeface="Calibri"/>
                <a:ea typeface="Calibri"/>
                <a:cs typeface="Calibri"/>
                <a:sym typeface="Calibri"/>
              </a:rPr>
              <a:t>LastAccessID: Contains last access ID of user(foreign key) | Unique | Integer</a:t>
            </a:r>
          </a:p>
          <a:p>
            <a:pPr indent="-171449" lvl="2" marL="514350" marR="0" rtl="0" algn="l">
              <a:lnSpc>
                <a:spcPct val="90000"/>
              </a:lnSpc>
              <a:spcBef>
                <a:spcPts val="0"/>
              </a:spcBef>
              <a:spcAft>
                <a:spcPts val="0"/>
              </a:spcAft>
              <a:buClr>
                <a:schemeClr val="accent1"/>
              </a:buClr>
              <a:buSzPct val="100674"/>
              <a:buFont typeface="Arial"/>
              <a:buNone/>
            </a:pPr>
            <a:r>
              <a:t/>
            </a:r>
            <a:endParaRPr b="0" i="0" sz="1125" u="none" cap="none" strike="noStrike">
              <a:solidFill>
                <a:schemeClr val="lt1"/>
              </a:solidFill>
              <a:latin typeface="Calibri"/>
              <a:ea typeface="Calibri"/>
              <a:cs typeface="Calibri"/>
              <a:sym typeface="Calibri"/>
            </a:endParaRPr>
          </a:p>
          <a:p>
            <a:pPr indent="-349250" lvl="1" marL="514350" marR="0" rtl="0" algn="l">
              <a:lnSpc>
                <a:spcPct val="90000"/>
              </a:lnSpc>
              <a:spcBef>
                <a:spcPts val="0"/>
              </a:spcBef>
              <a:spcAft>
                <a:spcPts val="0"/>
              </a:spcAft>
              <a:buClr>
                <a:schemeClr val="accent1"/>
              </a:buClr>
              <a:buSzPct val="74386"/>
              <a:buFont typeface="Arial"/>
              <a:buAutoNum type="arabicPeriod"/>
            </a:pPr>
            <a:r>
              <a:rPr b="0" i="0" lang="en-US" sz="1350" u="none" cap="none" strike="noStrike">
                <a:solidFill>
                  <a:schemeClr val="lt1"/>
                </a:solidFill>
                <a:latin typeface="Calibri"/>
                <a:ea typeface="Calibri"/>
                <a:cs typeface="Calibri"/>
                <a:sym typeface="Calibri"/>
              </a:rPr>
              <a:t>AccessMaster: This table contains details of each access made  by user and is used as second layer of security. It contains following details:</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ID: Primary Key |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UserID: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Interface: Contains the Device from which request was made |MediumText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Date: TIMESTAMP</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IP: Contains the IP address of divce | VarCHar(40)</a:t>
            </a:r>
          </a:p>
          <a:p>
            <a:pPr indent="-349250" lvl="1" marL="514350" marR="0" rtl="0" algn="l">
              <a:lnSpc>
                <a:spcPct val="90000"/>
              </a:lnSpc>
              <a:spcBef>
                <a:spcPts val="0"/>
              </a:spcBef>
              <a:spcAft>
                <a:spcPts val="0"/>
              </a:spcAft>
              <a:buClr>
                <a:schemeClr val="accent1"/>
              </a:buClr>
              <a:buSzPct val="74386"/>
              <a:buFont typeface="Arial"/>
              <a:buNone/>
            </a:pPr>
            <a:r>
              <a:t/>
            </a:r>
            <a:endParaRPr b="0" i="0" sz="1350" u="none" cap="none" strike="noStrike">
              <a:solidFill>
                <a:schemeClr val="lt1"/>
              </a:solidFill>
              <a:latin typeface="Calibri"/>
              <a:ea typeface="Calibri"/>
              <a:cs typeface="Calibri"/>
              <a:sym typeface="Calibri"/>
            </a:endParaRPr>
          </a:p>
          <a:p>
            <a:pPr indent="-177800" lvl="1" marL="342900" marR="0" rtl="0" algn="l">
              <a:lnSpc>
                <a:spcPct val="90000"/>
              </a:lnSpc>
              <a:spcBef>
                <a:spcPts val="0"/>
              </a:spcBef>
              <a:spcAft>
                <a:spcPts val="0"/>
              </a:spcAft>
              <a:buClr>
                <a:schemeClr val="accent1"/>
              </a:buClr>
              <a:buSzPct val="74386"/>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Tables and Relationships:</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197" name="Shape 197"/>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349250" lvl="1" marL="514350" marR="0" rtl="0" algn="l">
              <a:lnSpc>
                <a:spcPct val="90000"/>
              </a:lnSpc>
              <a:spcBef>
                <a:spcPts val="0"/>
              </a:spcBef>
              <a:spcAft>
                <a:spcPts val="0"/>
              </a:spcAft>
              <a:buClr>
                <a:schemeClr val="accent1"/>
              </a:buClr>
              <a:buSzPct val="74386"/>
              <a:buFont typeface="Arial"/>
              <a:buNone/>
            </a:pPr>
            <a:r>
              <a:t/>
            </a:r>
            <a:endParaRPr b="0" i="0" sz="1350" u="none" cap="none" strike="noStrike">
              <a:solidFill>
                <a:schemeClr val="lt1"/>
              </a:solidFill>
              <a:latin typeface="Calibri"/>
              <a:ea typeface="Calibri"/>
              <a:cs typeface="Calibri"/>
              <a:sym typeface="Calibri"/>
            </a:endParaRPr>
          </a:p>
          <a:p>
            <a:pPr indent="-349250" lvl="1" marL="514350" marR="0" rtl="0" algn="l">
              <a:lnSpc>
                <a:spcPct val="90000"/>
              </a:lnSpc>
              <a:spcBef>
                <a:spcPts val="0"/>
              </a:spcBef>
              <a:spcAft>
                <a:spcPts val="0"/>
              </a:spcAft>
              <a:buClr>
                <a:schemeClr val="accent1"/>
              </a:buClr>
              <a:buSzPct val="74386"/>
              <a:buFont typeface="Arial"/>
              <a:buAutoNum type="arabicPeriod"/>
            </a:pPr>
            <a:r>
              <a:rPr b="0" i="0" lang="en-US" sz="1350" u="none" cap="none" strike="noStrike">
                <a:solidFill>
                  <a:schemeClr val="lt1"/>
                </a:solidFill>
                <a:latin typeface="Calibri"/>
                <a:ea typeface="Calibri"/>
                <a:cs typeface="Calibri"/>
                <a:sym typeface="Calibri"/>
              </a:rPr>
              <a:t>KeyMaster: This table contains details of each key of every users. The columns are:</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ID: Primary Key |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UserID: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Name: Name of key | VarChar(200)</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Info: Detailed information of key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Data: KeyData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CreateDate: TIMESTAMP</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isAssociated: If user is still using this or deleted it</a:t>
            </a:r>
          </a:p>
          <a:p>
            <a:pPr indent="-171450" lvl="2" marL="514350" marR="0" rtl="0" algn="l">
              <a:lnSpc>
                <a:spcPct val="90000"/>
              </a:lnSpc>
              <a:spcBef>
                <a:spcPts val="0"/>
              </a:spcBef>
              <a:spcAft>
                <a:spcPts val="0"/>
              </a:spcAft>
              <a:buClr>
                <a:schemeClr val="accent1"/>
              </a:buClr>
              <a:buSzPct val="83677"/>
              <a:buFont typeface="Arial"/>
              <a:buNone/>
            </a:pPr>
            <a:r>
              <a:t/>
            </a:r>
            <a:endParaRPr b="0" i="0" sz="1125" u="none" cap="none" strike="noStrike">
              <a:solidFill>
                <a:schemeClr val="lt1"/>
              </a:solidFill>
              <a:latin typeface="Calibri"/>
              <a:ea typeface="Calibri"/>
              <a:cs typeface="Calibri"/>
              <a:sym typeface="Calibri"/>
            </a:endParaRPr>
          </a:p>
          <a:p>
            <a:pPr indent="-349250" lvl="1" marL="514350" marR="0" rtl="0" algn="l">
              <a:lnSpc>
                <a:spcPct val="90000"/>
              </a:lnSpc>
              <a:spcBef>
                <a:spcPts val="0"/>
              </a:spcBef>
              <a:spcAft>
                <a:spcPts val="0"/>
              </a:spcAft>
              <a:buClr>
                <a:schemeClr val="accent1"/>
              </a:buClr>
              <a:buSzPct val="74386"/>
              <a:buFont typeface="Arial"/>
              <a:buAutoNum type="arabicPeriod"/>
            </a:pPr>
            <a:r>
              <a:rPr b="0" i="0" lang="en-US" sz="1350" u="none" cap="none" strike="noStrike">
                <a:solidFill>
                  <a:schemeClr val="lt1"/>
                </a:solidFill>
                <a:latin typeface="Calibri"/>
                <a:ea typeface="Calibri"/>
                <a:cs typeface="Calibri"/>
                <a:sym typeface="Calibri"/>
              </a:rPr>
              <a:t>SecretMaster: This table contains details of each secret of every users. The columns are:</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ID: Primary Key |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UserID: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KeyID: Contains the ID of key |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Name: Name of Secret | VarChar(200)</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Info: Detailed information of key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Data: KeyData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Address: Website Address of secret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CreateDate: TIMESTAMP</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isAssociated: If user is still using this or deleted it</a:t>
            </a:r>
          </a:p>
          <a:p>
            <a:pPr indent="-171450" lvl="2" marL="514350" marR="0" rtl="0" algn="l">
              <a:lnSpc>
                <a:spcPct val="90000"/>
              </a:lnSpc>
              <a:spcBef>
                <a:spcPts val="0"/>
              </a:spcBef>
              <a:spcAft>
                <a:spcPts val="0"/>
              </a:spcAft>
              <a:buClr>
                <a:schemeClr val="accent1"/>
              </a:buClr>
              <a:buSzPct val="83677"/>
              <a:buFont typeface="Arial"/>
              <a:buNone/>
            </a:pPr>
            <a:r>
              <a:t/>
            </a:r>
            <a:endParaRPr b="0" i="0" sz="1125" u="none" cap="none" strike="noStrike">
              <a:solidFill>
                <a:schemeClr val="lt1"/>
              </a:solidFill>
              <a:latin typeface="Calibri"/>
              <a:ea typeface="Calibri"/>
              <a:cs typeface="Calibri"/>
              <a:sym typeface="Calibri"/>
            </a:endParaRPr>
          </a:p>
          <a:p>
            <a:pPr indent="-171450" lvl="2" marL="514350" marR="0" rtl="0" algn="l">
              <a:lnSpc>
                <a:spcPct val="90000"/>
              </a:lnSpc>
              <a:spcBef>
                <a:spcPts val="0"/>
              </a:spcBef>
              <a:spcAft>
                <a:spcPts val="0"/>
              </a:spcAft>
              <a:buClr>
                <a:schemeClr val="accent1"/>
              </a:buClr>
              <a:buSzPct val="83677"/>
              <a:buFont typeface="Arial"/>
              <a:buNone/>
            </a:pPr>
            <a:r>
              <a:t/>
            </a:r>
            <a:endParaRPr b="0" i="0" sz="1125" u="none" cap="none" strike="noStrike">
              <a:solidFill>
                <a:schemeClr val="lt1"/>
              </a:solidFill>
              <a:latin typeface="Calibri"/>
              <a:ea typeface="Calibri"/>
              <a:cs typeface="Calibri"/>
              <a:sym typeface="Calibri"/>
            </a:endParaRPr>
          </a:p>
          <a:p>
            <a:pPr indent="-349250" lvl="1" marL="514350" marR="0" rtl="0" algn="l">
              <a:lnSpc>
                <a:spcPct val="90000"/>
              </a:lnSpc>
              <a:spcBef>
                <a:spcPts val="0"/>
              </a:spcBef>
              <a:spcAft>
                <a:spcPts val="0"/>
              </a:spcAft>
              <a:buClr>
                <a:schemeClr val="accent1"/>
              </a:buClr>
              <a:buSzPct val="74386"/>
              <a:buFont typeface="Arial"/>
              <a:buAutoNum type="arabicPeriod"/>
            </a:pPr>
            <a:r>
              <a:rPr b="0" i="0" lang="en-US" sz="1350" u="none" cap="none" strike="noStrike">
                <a:solidFill>
                  <a:schemeClr val="lt1"/>
                </a:solidFill>
                <a:latin typeface="Calibri"/>
                <a:ea typeface="Calibri"/>
                <a:cs typeface="Calibri"/>
                <a:sym typeface="Calibri"/>
              </a:rPr>
              <a:t>EncapMaster: This table contains details of each encryption of every. The columns are:</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ID: Primary Key | Integer</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Name: Name of Secret | VarChar(200)</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Info: Detailed information of key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Data: KeyData | LongText</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CreateDate: TIMESTAMP</a:t>
            </a:r>
          </a:p>
          <a:p>
            <a:pPr indent="-171450" lvl="2" marL="514350" marR="0" rtl="0" algn="l">
              <a:lnSpc>
                <a:spcPct val="90000"/>
              </a:lnSpc>
              <a:spcBef>
                <a:spcPts val="0"/>
              </a:spcBef>
              <a:spcAft>
                <a:spcPts val="0"/>
              </a:spcAft>
              <a:buClr>
                <a:schemeClr val="accent1"/>
              </a:buClr>
              <a:buSzPct val="83677"/>
              <a:buFont typeface="Arial"/>
              <a:buChar char="•"/>
            </a:pPr>
            <a:r>
              <a:rPr b="0" i="0" lang="en-US" sz="1125" u="none" cap="none" strike="noStrike">
                <a:solidFill>
                  <a:schemeClr val="lt1"/>
                </a:solidFill>
                <a:latin typeface="Calibri"/>
                <a:ea typeface="Calibri"/>
                <a:cs typeface="Calibri"/>
                <a:sym typeface="Calibri"/>
              </a:rPr>
              <a:t>isAssociated: If user is still using this or deleted it</a:t>
            </a:r>
          </a:p>
          <a:p>
            <a:pPr indent="-171450" lvl="2" marL="514350" marR="0" rtl="0" algn="l">
              <a:lnSpc>
                <a:spcPct val="90000"/>
              </a:lnSpc>
              <a:spcBef>
                <a:spcPts val="0"/>
              </a:spcBef>
              <a:spcAft>
                <a:spcPts val="0"/>
              </a:spcAft>
              <a:buClr>
                <a:schemeClr val="accent1"/>
              </a:buClr>
              <a:buSzPct val="83677"/>
              <a:buFont typeface="Arial"/>
              <a:buNone/>
            </a:pPr>
            <a:r>
              <a:t/>
            </a:r>
            <a:endParaRPr b="0" i="0" sz="1125"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Tables and Relationships:</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03" name="Shape 203"/>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Tables and Relationships:</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09" name="Shape 209"/>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Tables and Relationships:</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15" name="Shape 215"/>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685800" y="396696"/>
            <a:ext cx="5829298" cy="1767946"/>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SM UNIVERSITY LOGO</a:t>
            </a:r>
          </a:p>
        </p:txBody>
      </p:sp>
      <p:sp>
        <p:nvSpPr>
          <p:cNvPr id="111" name="Shape 111"/>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914400" y="3191925"/>
            <a:ext cx="5389500" cy="3993000"/>
          </a:xfrm>
          <a:prstGeom prst="rect">
            <a:avLst/>
          </a:prstGeom>
        </p:spPr>
        <p:txBody>
          <a:bodyPr anchorCtr="0" anchor="b" bIns="91425" lIns="91425" rIns="91425" tIns="91425">
            <a:noAutofit/>
          </a:bodyPr>
          <a:lstStyle/>
          <a:p>
            <a:pPr lvl="0">
              <a:spcBef>
                <a:spcPts val="0"/>
              </a:spcBef>
              <a:buNone/>
            </a:pPr>
            <a:r>
              <a:rPr lang="en-US"/>
              <a:t>Communication with Database</a:t>
            </a:r>
          </a:p>
        </p:txBody>
      </p:sp>
      <p:sp>
        <p:nvSpPr>
          <p:cNvPr id="222" name="Shape 222"/>
          <p:cNvSpPr txBox="1"/>
          <p:nvPr>
            <p:ph idx="1" type="body"/>
          </p:nvPr>
        </p:nvSpPr>
        <p:spPr>
          <a:xfrm>
            <a:off x="914400" y="7151828"/>
            <a:ext cx="3977700" cy="1763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Communication with Database</a:t>
            </a:r>
          </a:p>
        </p:txBody>
      </p:sp>
      <p:sp>
        <p:nvSpPr>
          <p:cNvPr id="228" name="Shape 228"/>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To communicate with database in API, we have created a database cursor. Cursor actually is the point where we process a DATABASE QUERY.</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Cursor is created using PDO() command by supplying HOST, DATABASE NAME, DATABASE USER, DATABASE PASSWORD.</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This cursor is</a:t>
            </a:r>
            <a:r>
              <a:rPr lang="en-US"/>
              <a:t> </a:t>
            </a:r>
            <a:r>
              <a:rPr b="0" i="0" lang="en-US" sz="1575" u="none" cap="none" strike="noStrike">
                <a:solidFill>
                  <a:schemeClr val="lt1"/>
                </a:solidFill>
                <a:latin typeface="Calibri"/>
                <a:ea typeface="Calibri"/>
                <a:cs typeface="Calibri"/>
                <a:sym typeface="Calibri"/>
              </a:rPr>
              <a:t>used to create an object of class “User” which extends class “Password”.</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The database is called using two ways:</a:t>
            </a:r>
          </a:p>
          <a:p>
            <a:pPr indent="-6350" lvl="1" marL="171450" marR="0" rtl="0" algn="l">
              <a:lnSpc>
                <a:spcPct val="90000"/>
              </a:lnSpc>
              <a:spcBef>
                <a:spcPts val="0"/>
              </a:spcBef>
              <a:spcAft>
                <a:spcPts val="0"/>
              </a:spcAft>
              <a:buClr>
                <a:schemeClr val="accent1"/>
              </a:buClr>
              <a:buSzPct val="25000"/>
              <a:buFont typeface="Arial"/>
              <a:buNone/>
            </a:pPr>
            <a:r>
              <a:t/>
            </a:r>
            <a:endParaRPr b="0" i="0" sz="1350" u="none" cap="none" strike="noStrike">
              <a:solidFill>
                <a:schemeClr val="lt1"/>
              </a:solidFill>
              <a:latin typeface="Calibri"/>
              <a:ea typeface="Calibri"/>
              <a:cs typeface="Calibri"/>
              <a:sym typeface="Calibri"/>
            </a:endParaRPr>
          </a:p>
          <a:p>
            <a:pPr indent="-177801" lvl="1" marL="342901" marR="0" rtl="0" algn="l">
              <a:lnSpc>
                <a:spcPct val="90000"/>
              </a:lnSpc>
              <a:spcBef>
                <a:spcPts val="0"/>
              </a:spcBef>
              <a:spcAft>
                <a:spcPts val="0"/>
              </a:spcAft>
              <a:buClr>
                <a:schemeClr val="accent1"/>
              </a:buClr>
              <a:buSzPct val="94921"/>
              <a:buFont typeface="Arial"/>
              <a:buChar char="•"/>
            </a:pPr>
            <a:r>
              <a:rPr b="1" i="0" lang="en-US" sz="1350" u="none" cap="none" strike="noStrike">
                <a:solidFill>
                  <a:schemeClr val="lt1"/>
                </a:solidFill>
                <a:latin typeface="Calibri"/>
                <a:ea typeface="Calibri"/>
                <a:cs typeface="Calibri"/>
                <a:sym typeface="Calibri"/>
              </a:rPr>
              <a:t>$(object)-&gt;db</a:t>
            </a:r>
          </a:p>
          <a:p>
            <a:pPr indent="-177801" lvl="1" marL="342901" marR="0" rtl="0" algn="l">
              <a:lnSpc>
                <a:spcPct val="90000"/>
              </a:lnSpc>
              <a:spcBef>
                <a:spcPts val="0"/>
              </a:spcBef>
              <a:spcAft>
                <a:spcPts val="0"/>
              </a:spcAft>
              <a:buClr>
                <a:schemeClr val="accent1"/>
              </a:buClr>
              <a:buSzPct val="94921"/>
              <a:buFont typeface="Arial"/>
              <a:buChar char="•"/>
            </a:pPr>
            <a:r>
              <a:rPr b="1" i="0" lang="en-US" sz="1350" u="none" cap="none" strike="noStrike">
                <a:solidFill>
                  <a:schemeClr val="lt1"/>
                </a:solidFill>
                <a:latin typeface="Calibri"/>
                <a:ea typeface="Calibri"/>
                <a:cs typeface="Calibri"/>
                <a:sym typeface="Calibri"/>
              </a:rPr>
              <a:t>$this-&gt;_db</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Database: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Communication with Database:</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34" name="Shape 234"/>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The second part of database is to communicate with database. For this we create a class USER in which we have include some functions such as:</a:t>
            </a:r>
          </a:p>
          <a:p>
            <a:pPr indent="-177801" lvl="1" marL="342901" marR="0" rtl="0" algn="l">
              <a:lnSpc>
                <a:spcPct val="90000"/>
              </a:lnSpc>
              <a:spcBef>
                <a:spcPts val="0"/>
              </a:spcBef>
              <a:spcAft>
                <a:spcPts val="0"/>
              </a:spcAft>
              <a:buClr>
                <a:schemeClr val="accent1"/>
              </a:buClr>
              <a:buSzPct val="94921"/>
              <a:buFont typeface="Arial"/>
              <a:buNone/>
            </a:pPr>
            <a:r>
              <a:t/>
            </a:r>
            <a:endParaRPr b="0" i="0" sz="1350" u="none" cap="none" strike="noStrike">
              <a:solidFill>
                <a:schemeClr val="lt1"/>
              </a:solidFill>
              <a:latin typeface="Calibri"/>
              <a:ea typeface="Calibri"/>
              <a:cs typeface="Calibri"/>
              <a:sym typeface="Calibri"/>
            </a:endParaRP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Register()</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Login()</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VerifyPassword()</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VerifyToken()</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addKey()</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removeKey()</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getKey()</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addSecret()</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removeSecret()</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getSecret()</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addAccess()</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updateUser()</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isUserName()</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isEMail()</a:t>
            </a:r>
          </a:p>
          <a:p>
            <a:pPr indent="-177801" lvl="1" marL="342901" marR="0" rtl="0" algn="l">
              <a:lnSpc>
                <a:spcPct val="90000"/>
              </a:lnSpc>
              <a:spcBef>
                <a:spcPts val="0"/>
              </a:spcBef>
              <a:spcAft>
                <a:spcPts val="0"/>
              </a:spcAft>
              <a:buClr>
                <a:schemeClr val="accent1"/>
              </a:buClr>
              <a:buSzPct val="94921"/>
              <a:buFont typeface="Arial"/>
              <a:buChar char="•"/>
            </a:pPr>
            <a:r>
              <a:rPr b="0" i="0" lang="en-US" sz="1350" u="none" cap="none" strike="noStrike">
                <a:solidFill>
                  <a:schemeClr val="lt1"/>
                </a:solidFill>
                <a:latin typeface="Calibri"/>
                <a:ea typeface="Calibri"/>
                <a:cs typeface="Calibri"/>
                <a:sym typeface="Calibri"/>
              </a:rPr>
              <a:t>activateUser()</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These functions perform all the database related operations.</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Each functions can be called using </a:t>
            </a:r>
          </a:p>
          <a:p>
            <a:pPr indent="0" lvl="0" marL="0" marR="0" rtl="0" algn="l">
              <a:lnSpc>
                <a:spcPct val="90000"/>
              </a:lnSpc>
              <a:spcBef>
                <a:spcPts val="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	</a:t>
            </a:r>
            <a:r>
              <a:rPr b="1" i="0" lang="en-US" sz="1575" u="none" cap="none" strike="noStrike">
                <a:solidFill>
                  <a:schemeClr val="lt1"/>
                </a:solidFill>
                <a:latin typeface="Calibri"/>
                <a:ea typeface="Calibri"/>
                <a:cs typeface="Calibri"/>
                <a:sym typeface="Calibri"/>
              </a:rPr>
              <a:t>$(object)-&gt;function_name(params);</a:t>
            </a:r>
          </a:p>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914400" y="843845"/>
            <a:ext cx="4914900" cy="2889300"/>
          </a:xfrm>
          <a:prstGeom prst="rect">
            <a:avLst/>
          </a:prstGeom>
        </p:spPr>
        <p:txBody>
          <a:bodyPr anchorCtr="0" anchor="b" bIns="91425" lIns="91425" rIns="91425" tIns="91425">
            <a:noAutofit/>
          </a:bodyPr>
          <a:lstStyle/>
          <a:p>
            <a:pPr lvl="0">
              <a:spcBef>
                <a:spcPts val="0"/>
              </a:spcBef>
              <a:buNone/>
            </a:pPr>
            <a:r>
              <a:rPr lang="en-US"/>
              <a:t>The Triple Layer Security</a:t>
            </a:r>
          </a:p>
        </p:txBody>
      </p:sp>
      <p:sp>
        <p:nvSpPr>
          <p:cNvPr id="241" name="Shape 241"/>
          <p:cNvSpPr txBox="1"/>
          <p:nvPr>
            <p:ph idx="1" type="subTitle"/>
          </p:nvPr>
        </p:nvSpPr>
        <p:spPr>
          <a:xfrm>
            <a:off x="914400" y="3778955"/>
            <a:ext cx="4914900" cy="2531400"/>
          </a:xfrm>
          <a:prstGeom prst="rect">
            <a:avLst/>
          </a:prstGeom>
        </p:spPr>
        <p:txBody>
          <a:bodyPr anchorCtr="0" anchor="t" bIns="91425" lIns="91425" rIns="91425" tIns="91425">
            <a:noAutofit/>
          </a:bodyPr>
          <a:lstStyle/>
          <a:p>
            <a:pPr lvl="0">
              <a:spcBef>
                <a:spcPts val="0"/>
              </a:spcBef>
              <a:buNone/>
            </a:pPr>
            <a:r>
              <a:rPr lang="en-US"/>
              <a:t>The First Layer</a:t>
            </a:r>
          </a:p>
          <a:p>
            <a:pPr lvl="0">
              <a:spcBef>
                <a:spcPts val="0"/>
              </a:spcBef>
              <a:buNone/>
            </a:pPr>
            <a:r>
              <a:t/>
            </a:r>
            <a:endParaRPr/>
          </a:p>
          <a:p>
            <a:pPr lvl="0">
              <a:spcBef>
                <a:spcPts val="0"/>
              </a:spcBef>
              <a:buNone/>
            </a:pPr>
            <a:r>
              <a:rPr lang="en-US"/>
              <a:t>The Second Layer</a:t>
            </a:r>
          </a:p>
          <a:p>
            <a:pPr lvl="0">
              <a:spcBef>
                <a:spcPts val="0"/>
              </a:spcBef>
              <a:buNone/>
            </a:pPr>
            <a:r>
              <a:t/>
            </a:r>
            <a:endParaRPr/>
          </a:p>
          <a:p>
            <a:pPr lvl="0">
              <a:spcBef>
                <a:spcPts val="0"/>
              </a:spcBef>
              <a:buNone/>
            </a:pPr>
            <a:r>
              <a:rPr lang="en-US"/>
              <a:t>The Third Layer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914400" y="3191934"/>
            <a:ext cx="5029200" cy="3993000"/>
          </a:xfrm>
          <a:prstGeom prst="rect">
            <a:avLst/>
          </a:prstGeom>
        </p:spPr>
        <p:txBody>
          <a:bodyPr anchorCtr="0" anchor="b" bIns="91425" lIns="91425" rIns="91425" tIns="91425">
            <a:noAutofit/>
          </a:bodyPr>
          <a:lstStyle/>
          <a:p>
            <a:pPr lvl="0">
              <a:spcBef>
                <a:spcPts val="0"/>
              </a:spcBef>
              <a:buNone/>
            </a:pPr>
            <a:r>
              <a:rPr lang="en-US"/>
              <a:t>The First Layer</a:t>
            </a:r>
          </a:p>
        </p:txBody>
      </p:sp>
      <p:sp>
        <p:nvSpPr>
          <p:cNvPr id="248" name="Shape 248"/>
          <p:cNvSpPr txBox="1"/>
          <p:nvPr>
            <p:ph idx="1" type="body"/>
          </p:nvPr>
        </p:nvSpPr>
        <p:spPr>
          <a:xfrm>
            <a:off x="914400" y="7151828"/>
            <a:ext cx="3977700" cy="1763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First Layer</a:t>
            </a:r>
          </a:p>
        </p:txBody>
      </p:sp>
      <p:sp>
        <p:nvSpPr>
          <p:cNvPr id="254" name="Shape 254"/>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0" lvl="0" rtl="0">
              <a:spcBef>
                <a:spcPts val="0"/>
              </a:spcBef>
              <a:buSzPct val="96898"/>
            </a:pPr>
            <a:r>
              <a:rPr lang="en-US"/>
              <a:t>The  First layer in triple layer security is password. </a:t>
            </a:r>
          </a:p>
          <a:p>
            <a:pPr indent="0" lvl="0" marL="0" rtl="0">
              <a:spcBef>
                <a:spcPts val="0"/>
              </a:spcBef>
              <a:buNone/>
            </a:pPr>
            <a:r>
              <a:t/>
            </a:r>
            <a:endParaRPr/>
          </a:p>
          <a:p>
            <a:pPr indent="98449" lvl="0" rtl="0">
              <a:spcBef>
                <a:spcPts val="0"/>
              </a:spcBef>
            </a:pPr>
            <a:r>
              <a:rPr lang="en-US"/>
              <a:t>We store the Password of each user in our database in encrypted form. So basically, it’s impossible for any third person to get password by looking at our database, in case it’s compromised.</a:t>
            </a:r>
          </a:p>
          <a:p>
            <a:pPr indent="0" lvl="0" marL="0" rtl="0">
              <a:spcBef>
                <a:spcPts val="0"/>
              </a:spcBef>
              <a:buNone/>
            </a:pPr>
            <a:r>
              <a:t/>
            </a:r>
            <a:endParaRPr/>
          </a:p>
          <a:p>
            <a:pPr indent="98449" lvl="0" rtl="0">
              <a:spcBef>
                <a:spcPts val="0"/>
              </a:spcBef>
            </a:pPr>
            <a:r>
              <a:rPr lang="en-US"/>
              <a:t>When a user logins to our API, we get his/her IP address and interface / device from which it’s trying to access our API. We save this detail.</a:t>
            </a:r>
          </a:p>
          <a:p>
            <a:pPr indent="0" lvl="0" marL="0" rtl="0">
              <a:spcBef>
                <a:spcPts val="0"/>
              </a:spcBef>
              <a:buNone/>
            </a:pPr>
            <a:r>
              <a:t/>
            </a:r>
            <a:endParaRPr/>
          </a:p>
          <a:p>
            <a:pPr indent="98449" lvl="0" rtl="0">
              <a:spcBef>
                <a:spcPts val="0"/>
              </a:spcBef>
            </a:pPr>
            <a:r>
              <a:rPr lang="en-US"/>
              <a:t>In case these details looks a little bit odd to us, we immediately inform user and then user can take necessary actions to prevent loss or leak of data.</a:t>
            </a:r>
          </a:p>
          <a:p>
            <a:pPr indent="0" lvl="0" marL="0" rtl="0">
              <a:spcBef>
                <a:spcPts val="0"/>
              </a:spcBef>
              <a:buNone/>
            </a:pPr>
            <a:r>
              <a:t/>
            </a:r>
            <a:endParaRPr/>
          </a:p>
          <a:p>
            <a:pPr indent="98449" lvl="0" rtl="0">
              <a:spcBef>
                <a:spcPts val="0"/>
              </a:spcBef>
            </a:pPr>
            <a:r>
              <a:rPr lang="en-US"/>
              <a:t>This is the same technique that is used by Facebook or Google or many other big corporations to provide their E-Service with security.</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First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60" name="Shape 260"/>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First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66" name="Shape 266"/>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914400" y="3191934"/>
            <a:ext cx="5029200" cy="3993000"/>
          </a:xfrm>
          <a:prstGeom prst="rect">
            <a:avLst/>
          </a:prstGeom>
        </p:spPr>
        <p:txBody>
          <a:bodyPr anchorCtr="0" anchor="b" bIns="91425" lIns="91425" rIns="91425" tIns="91425">
            <a:noAutofit/>
          </a:bodyPr>
          <a:lstStyle/>
          <a:p>
            <a:pPr lvl="0">
              <a:spcBef>
                <a:spcPts val="0"/>
              </a:spcBef>
              <a:buNone/>
            </a:pPr>
            <a:r>
              <a:rPr lang="en-US"/>
              <a:t>The Second Layer</a:t>
            </a:r>
          </a:p>
        </p:txBody>
      </p:sp>
      <p:sp>
        <p:nvSpPr>
          <p:cNvPr id="273" name="Shape 273"/>
          <p:cNvSpPr txBox="1"/>
          <p:nvPr>
            <p:ph idx="1" type="body"/>
          </p:nvPr>
        </p:nvSpPr>
        <p:spPr>
          <a:xfrm>
            <a:off x="914400" y="7151828"/>
            <a:ext cx="3977700" cy="1763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Second Layer</a:t>
            </a:r>
          </a:p>
        </p:txBody>
      </p:sp>
      <p:sp>
        <p:nvSpPr>
          <p:cNvPr id="279" name="Shape 279"/>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0" lvl="0" rtl="0">
              <a:spcBef>
                <a:spcPts val="0"/>
              </a:spcBef>
              <a:buSzPct val="96898"/>
            </a:pPr>
            <a:r>
              <a:rPr lang="en-US"/>
              <a:t>The second layer of security is Token. After user logins to the API, the API provides user a Token</a:t>
            </a:r>
          </a:p>
          <a:p>
            <a:pPr indent="0" lvl="0" marL="0" rtl="0">
              <a:spcBef>
                <a:spcPts val="0"/>
              </a:spcBef>
              <a:buNone/>
            </a:pPr>
            <a:r>
              <a:t/>
            </a:r>
            <a:endParaRPr/>
          </a:p>
          <a:p>
            <a:pPr indent="0" lvl="0" rtl="0">
              <a:spcBef>
                <a:spcPts val="0"/>
              </a:spcBef>
              <a:buSzPct val="96898"/>
            </a:pPr>
            <a:r>
              <a:rPr lang="en-US"/>
              <a:t>Upon each request that is sent by a logged in user to API, user sends a token that is verified by API. And again, API generated new Token for user.</a:t>
            </a:r>
          </a:p>
          <a:p>
            <a:pPr indent="0" lvl="0" marL="0" rtl="0">
              <a:spcBef>
                <a:spcPts val="0"/>
              </a:spcBef>
              <a:buNone/>
            </a:pPr>
            <a:r>
              <a:t/>
            </a:r>
            <a:endParaRPr/>
          </a:p>
          <a:p>
            <a:pPr indent="0" lvl="0" rtl="0">
              <a:spcBef>
                <a:spcPts val="0"/>
              </a:spcBef>
              <a:buSzPct val="96898"/>
            </a:pPr>
            <a:r>
              <a:rPr lang="en-US"/>
              <a:t>If the verification of token fails, API orders critical error to Application which then proceeds with clearing out local database, meanwhile, API informs user via EMail about this incident</a:t>
            </a:r>
          </a:p>
          <a:p>
            <a:pPr indent="0" lvl="0" marL="0" rtl="0">
              <a:spcBef>
                <a:spcPts val="0"/>
              </a:spcBef>
              <a:buNone/>
            </a:pPr>
            <a:r>
              <a:t/>
            </a:r>
            <a:endParaRPr/>
          </a:p>
          <a:p>
            <a:pPr indent="98449" lvl="0" rtl="0">
              <a:spcBef>
                <a:spcPts val="0"/>
              </a:spcBef>
            </a:pPr>
            <a:r>
              <a:rPr lang="en-US"/>
              <a:t>This ensures a highly secure way of communicating between a USER and API. This method is also used by many major E-Applications such as Facebook and Google.</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685800" y="396696"/>
            <a:ext cx="5829298" cy="1767946"/>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TEAM MEMBER BIO DATA</a:t>
            </a:r>
          </a:p>
        </p:txBody>
      </p:sp>
      <p:sp>
        <p:nvSpPr>
          <p:cNvPr id="117" name="Shape 117"/>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Second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85" name="Shape 285"/>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Second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291" name="Shape 291"/>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914400" y="3191934"/>
            <a:ext cx="5029200" cy="3993000"/>
          </a:xfrm>
          <a:prstGeom prst="rect">
            <a:avLst/>
          </a:prstGeom>
        </p:spPr>
        <p:txBody>
          <a:bodyPr anchorCtr="0" anchor="b" bIns="91425" lIns="91425" rIns="91425" tIns="91425">
            <a:noAutofit/>
          </a:bodyPr>
          <a:lstStyle/>
          <a:p>
            <a:pPr lvl="0">
              <a:spcBef>
                <a:spcPts val="0"/>
              </a:spcBef>
              <a:buNone/>
            </a:pPr>
            <a:r>
              <a:rPr lang="en-US"/>
              <a:t>The Third Layer</a:t>
            </a:r>
          </a:p>
        </p:txBody>
      </p:sp>
      <p:sp>
        <p:nvSpPr>
          <p:cNvPr id="298" name="Shape 298"/>
          <p:cNvSpPr txBox="1"/>
          <p:nvPr>
            <p:ph idx="1" type="body"/>
          </p:nvPr>
        </p:nvSpPr>
        <p:spPr>
          <a:xfrm>
            <a:off x="914400" y="7151828"/>
            <a:ext cx="3977700" cy="1763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Third Layer</a:t>
            </a:r>
          </a:p>
        </p:txBody>
      </p:sp>
      <p:sp>
        <p:nvSpPr>
          <p:cNvPr id="304" name="Shape 304"/>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The third layer of security deals with how we send user their encrypted secret data.</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To access either of data or key that user has stored, user need to provide his login details i.e. Password. In case of Secret Data, user also has to provide Key.</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But before reaching to this stage, please note, user must go through previous two layer of encryptions.</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If the password provided by user is correct and key is also correct, then our API will decrypt password and provide user with the plain text of secret data.</a:t>
            </a:r>
          </a:p>
          <a:p>
            <a:pPr indent="0" lvl="0" marL="0" marR="0" rtl="0" algn="l">
              <a:lnSpc>
                <a:spcPct val="90000"/>
              </a:lnSpc>
              <a:spcBef>
                <a:spcPts val="0"/>
              </a:spcBef>
              <a:spcAft>
                <a:spcPts val="0"/>
              </a:spcAft>
              <a:buNone/>
            </a:pPr>
            <a:r>
              <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Third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310" name="Shape 310"/>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Triple Layer Security: </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Third Layer:</a:t>
            </a:r>
          </a:p>
          <a:p>
            <a:pPr indent="0" lvl="0" marL="91440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316" name="Shape 316"/>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lvl="0" rtl="0">
              <a:spcBef>
                <a:spcPts val="0"/>
              </a:spcBef>
              <a:buClr>
                <a:schemeClr val="accent1"/>
              </a:buClr>
              <a:buSzPct val="96898"/>
              <a:buFont typeface="Arial"/>
              <a:buNone/>
            </a:pPr>
            <a:r>
              <a:t/>
            </a:r>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ctrTitle"/>
          </p:nvPr>
        </p:nvSpPr>
        <p:spPr>
          <a:xfrm>
            <a:off x="914400" y="843845"/>
            <a:ext cx="4914900" cy="2889300"/>
          </a:xfrm>
          <a:prstGeom prst="rect">
            <a:avLst/>
          </a:prstGeom>
        </p:spPr>
        <p:txBody>
          <a:bodyPr anchorCtr="0" anchor="b" bIns="91425" lIns="91425" rIns="91425" tIns="91425">
            <a:noAutofit/>
          </a:bodyPr>
          <a:lstStyle/>
          <a:p>
            <a:pPr lvl="0">
              <a:spcBef>
                <a:spcPts val="0"/>
              </a:spcBef>
              <a:buNone/>
            </a:pPr>
            <a:r>
              <a:rPr lang="en-US"/>
              <a:t>The RESTful API</a:t>
            </a:r>
          </a:p>
        </p:txBody>
      </p:sp>
      <p:sp>
        <p:nvSpPr>
          <p:cNvPr id="323" name="Shape 323"/>
          <p:cNvSpPr txBox="1"/>
          <p:nvPr>
            <p:ph idx="1" type="subTitle"/>
          </p:nvPr>
        </p:nvSpPr>
        <p:spPr>
          <a:xfrm>
            <a:off x="914400" y="3778955"/>
            <a:ext cx="4914900" cy="2531400"/>
          </a:xfrm>
          <a:prstGeom prst="rect">
            <a:avLst/>
          </a:prstGeom>
        </p:spPr>
        <p:txBody>
          <a:bodyPr anchorCtr="0" anchor="t" bIns="91425" lIns="91425" rIns="91425" tIns="91425">
            <a:noAutofit/>
          </a:bodyPr>
          <a:lstStyle/>
          <a:p>
            <a:pPr lvl="0">
              <a:spcBef>
                <a:spcPts val="0"/>
              </a:spcBef>
              <a:buNone/>
            </a:pPr>
            <a:r>
              <a:rPr lang="en-US"/>
              <a:t>Introduction to REST</a:t>
            </a:r>
          </a:p>
          <a:p>
            <a:pPr lvl="0">
              <a:spcBef>
                <a:spcPts val="0"/>
              </a:spcBef>
              <a:buNone/>
            </a:pPr>
            <a:r>
              <a:rPr lang="en-US"/>
              <a:t>JSON</a:t>
            </a:r>
          </a:p>
          <a:p>
            <a:pPr lvl="0">
              <a:spcBef>
                <a:spcPts val="0"/>
              </a:spcBef>
              <a:buNone/>
            </a:pPr>
            <a:r>
              <a:t/>
            </a:r>
            <a:endParaRPr/>
          </a:p>
          <a:p>
            <a:pPr lvl="0">
              <a:spcBef>
                <a:spcPts val="0"/>
              </a:spcBef>
              <a:buNone/>
            </a:pPr>
            <a:r>
              <a:rPr lang="en-US"/>
              <a:t>Global Keys and Values</a:t>
            </a:r>
          </a:p>
          <a:p>
            <a:pPr lvl="0">
              <a:spcBef>
                <a:spcPts val="0"/>
              </a:spcBef>
              <a:buNone/>
            </a:pPr>
            <a:r>
              <a:rPr lang="en-US"/>
              <a:t>Success and Error Codes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ENCAPSULATE:</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The RESTful API</a:t>
            </a:r>
          </a:p>
        </p:txBody>
      </p:sp>
      <p:sp>
        <p:nvSpPr>
          <p:cNvPr id="329" name="Shape 329"/>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lvl="0" rtl="0">
              <a:spcBef>
                <a:spcPts val="0"/>
              </a:spcBef>
              <a:buClr>
                <a:schemeClr val="dk1"/>
              </a:buClr>
              <a:buSzPct val="68750"/>
              <a:buFont typeface="Arial"/>
              <a:buNone/>
            </a:pPr>
            <a:r>
              <a:rPr lang="en-US"/>
              <a:t>In computer, representational state transfer (REST) is the software architectural style of the World Wide Web. More precisely, REST is an architectural style consisting of a coordinated set of architectural constraints applied to components, connectors, and data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Through the application of REST architectural constraints certain architectural properties are induced: Performance, Scalability, Simplicity, Modifiability, Visibility, Portability, and Reliability.</a:t>
            </a:r>
          </a:p>
          <a:p>
            <a:pPr lvl="0" rtl="0">
              <a:spcBef>
                <a:spcPts val="0"/>
              </a:spcBef>
              <a:buClr>
                <a:schemeClr val="dk1"/>
              </a:buClr>
              <a:buSzPct val="68750"/>
              <a:buFont typeface="Arial"/>
              <a:buNone/>
            </a:pPr>
            <a:r>
              <a:rPr lang="en-US"/>
              <a:t>The term representational state transfer was introduced and defined in 2000 by Roy Fielding in his doctoral dissertation at UC Irvine. REST has been applied to describe desired web architecture, to identify existing problems, to compare alternative solutions and to ensure that protocol extensions would not violate the core constraints that make the web successful. Fielding used REST to design HTTP 1.1 and Uniform Resource Identifiers (URI).</a:t>
            </a:r>
          </a:p>
          <a:p>
            <a:pPr lvl="0" rtl="0">
              <a:spcBef>
                <a:spcPts val="0"/>
              </a:spcBef>
              <a:buClr>
                <a:schemeClr val="dk1"/>
              </a:buClr>
              <a:buSzPct val="68750"/>
              <a:buFont typeface="Arial"/>
              <a:buNone/>
            </a:pPr>
            <a:r>
              <a:t/>
            </a:r>
            <a:endParaRPr/>
          </a:p>
          <a:p>
            <a:pPr lvl="0" rtl="0">
              <a:spcBef>
                <a:spcPts val="0"/>
              </a:spcBef>
              <a:buClr>
                <a:schemeClr val="accent1"/>
              </a:buClr>
              <a:buSzPct val="96898"/>
              <a:buFont typeface="Arial"/>
              <a:buNone/>
            </a:pPr>
            <a:r>
              <a:t/>
            </a:r>
            <a:endParaRPr/>
          </a:p>
          <a:p>
            <a:pPr indent="-98449" lvl="0" marL="0" marR="0" rtl="0" algn="l">
              <a:lnSpc>
                <a:spcPct val="90000"/>
              </a:lnSpc>
              <a:spcBef>
                <a:spcPts val="0"/>
              </a:spcBef>
              <a:spcAft>
                <a:spcPts val="0"/>
              </a:spcAft>
              <a:buClr>
                <a:schemeClr val="accent1"/>
              </a:buClr>
              <a:buSzPct val="96898"/>
              <a:buFont typeface="Arial"/>
              <a:buNone/>
            </a:pPr>
            <a:r>
              <a:t/>
            </a:r>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RESTful API:</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335" name="Shape 335"/>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42852" lvl="0" marL="171451" marR="0" rtl="0" algn="l">
              <a:lnSpc>
                <a:spcPct val="90000"/>
              </a:lnSpc>
              <a:spcBef>
                <a:spcPts val="0"/>
              </a:spcBef>
              <a:spcAft>
                <a:spcPts val="0"/>
              </a:spcAft>
              <a:buClr>
                <a:schemeClr val="dk1"/>
              </a:buClr>
              <a:buSzPct val="68750"/>
              <a:buFont typeface="Arial"/>
              <a:buNone/>
            </a:pPr>
            <a:r>
              <a:t/>
            </a:r>
            <a:endParaRPr/>
          </a:p>
          <a:p>
            <a:pPr indent="-142852" lvl="0" marL="171451" marR="0" rtl="0" algn="l">
              <a:lnSpc>
                <a:spcPct val="90000"/>
              </a:lnSpc>
              <a:spcBef>
                <a:spcPts val="0"/>
              </a:spcBef>
              <a:spcAft>
                <a:spcPts val="0"/>
              </a:spcAft>
              <a:buClr>
                <a:schemeClr val="dk1"/>
              </a:buClr>
              <a:buSzPct val="68750"/>
              <a:buFont typeface="Arial"/>
              <a:buNone/>
            </a:pPr>
            <a:r>
              <a:rPr lang="en-US"/>
              <a:t>To the extent that systems conform to the constraints of REST they can be called RESTful. RESTful systems typically, but not always, communicate over Hypertext Transfer Protocol (HTTP) with the same HTTP verbs (GET, POST, PUT, DELETE, etc.) that web browsers use to retrieve web pages and to send data to remote servers. REST systems interface with external systems as web resources identified by Uniform Resource Identifiers (URIs), for example /people/tom, which can be operated upon using standard verbs such as DELETE /people/tom.</a:t>
            </a:r>
          </a:p>
          <a:p>
            <a:pPr indent="-142852" lvl="0" marL="171451" marR="0" rtl="0" algn="l">
              <a:lnSpc>
                <a:spcPct val="90000"/>
              </a:lnSpc>
              <a:spcBef>
                <a:spcPts val="0"/>
              </a:spcBef>
              <a:spcAft>
                <a:spcPts val="0"/>
              </a:spcAft>
              <a:buClr>
                <a:schemeClr val="dk1"/>
              </a:buClr>
              <a:buSzPct val="68750"/>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The name "Representational State Transfer" 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RESTful API:</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341" name="Shape 341"/>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rPr lang="en-US"/>
              <a:t>In case of Encapsulate, we are creating a RESTful API that will allow user to POST their data over HTTP protocol and API will process their request and respond to same.</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It should also be noted that Encapsulate API will be using JSON to transfer data.</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b="1" lang="en-US"/>
              <a:t>JSON:</a:t>
            </a:r>
          </a:p>
          <a:p>
            <a:pPr indent="-142852" lvl="0" marL="171451" marR="0" rtl="0" algn="l">
              <a:lnSpc>
                <a:spcPct val="90000"/>
              </a:lnSpc>
              <a:spcBef>
                <a:spcPts val="0"/>
              </a:spcBef>
              <a:spcAft>
                <a:spcPts val="0"/>
              </a:spcAft>
              <a:buClr>
                <a:schemeClr val="dk1"/>
              </a:buClr>
              <a:buSzPct val="68750"/>
              <a:buFont typeface="Arial"/>
              <a:buNone/>
            </a:pPr>
            <a:r>
              <a:rPr lang="en-US"/>
              <a:t>JSON sometimes JavaScript Object Notation) is an open-standard format that uses human-readable text to transmit data objects consisting of attribute–value pairs. It is the most common data format used for asynchronous browser/server communication (AJAJ), largely replacing XML which is used by AJAX.</a:t>
            </a:r>
          </a:p>
          <a:p>
            <a:pPr indent="-142852" lvl="0" marL="171451" marR="0" rtl="0" algn="l">
              <a:lnSpc>
                <a:spcPct val="90000"/>
              </a:lnSpc>
              <a:spcBef>
                <a:spcPts val="0"/>
              </a:spcBef>
              <a:spcAft>
                <a:spcPts val="0"/>
              </a:spcAft>
              <a:buClr>
                <a:schemeClr val="dk1"/>
              </a:buClr>
              <a:buSzPct val="68750"/>
              <a:buFont typeface="Arial"/>
              <a:buNone/>
            </a:pPr>
            <a:r>
              <a:t/>
            </a:r>
            <a:endParaRPr/>
          </a:p>
          <a:p>
            <a:pPr indent="-142852" lvl="0" marL="171451" marR="0" rtl="0" algn="l">
              <a:lnSpc>
                <a:spcPct val="90000"/>
              </a:lnSpc>
              <a:spcBef>
                <a:spcPts val="0"/>
              </a:spcBef>
              <a:spcAft>
                <a:spcPts val="0"/>
              </a:spcAft>
              <a:buClr>
                <a:schemeClr val="dk1"/>
              </a:buClr>
              <a:buSzPct val="68750"/>
              <a:buFont typeface="Arial"/>
              <a:buNone/>
            </a:pPr>
            <a:r>
              <a:rPr lang="en-US"/>
              <a:t>JSON is a language-independent data format. It derives from JavaScript, but as of 2016, code to generate and parse JSON-format data is available in many programming languages. The official Internet media type for JSON is application/json. The JSON filename extension is .json.</a:t>
            </a:r>
          </a:p>
          <a:p>
            <a:pPr indent="-142852" lvl="0" marL="171451" marR="0" rtl="0" algn="l">
              <a:lnSpc>
                <a:spcPct val="90000"/>
              </a:lnSpc>
              <a:spcBef>
                <a:spcPts val="0"/>
              </a:spcBef>
              <a:spcAft>
                <a:spcPts val="0"/>
              </a:spcAft>
              <a:buClr>
                <a:schemeClr val="dk1"/>
              </a:buClr>
              <a:buSzPct val="68750"/>
              <a:buFont typeface="Arial"/>
              <a:buNone/>
            </a:pPr>
            <a:r>
              <a:t/>
            </a:r>
            <a:endParaRPr/>
          </a:p>
          <a:p>
            <a:pPr indent="-142852" lvl="0" marL="171451" marR="0" rtl="0" algn="l">
              <a:lnSpc>
                <a:spcPct val="90000"/>
              </a:lnSpc>
              <a:spcBef>
                <a:spcPts val="0"/>
              </a:spcBef>
              <a:spcAft>
                <a:spcPts val="0"/>
              </a:spcAft>
              <a:buClr>
                <a:schemeClr val="dk1"/>
              </a:buClr>
              <a:buSzPct val="68750"/>
              <a:buFont typeface="Arial"/>
              <a:buNone/>
            </a:pPr>
            <a:r>
              <a:rPr lang="en-US"/>
              <a:t>Douglas Crockford originally specified the JSON format; two competing standards, RFC 7159 and ECMA-404, define it. The ECMA standard describes only the allowed syntax, whereas the RFC also provides some semantic and security considerations.</a:t>
            </a:r>
          </a:p>
          <a:p>
            <a:pPr indent="-142852" lvl="0" marL="171451" marR="0" rtl="0" algn="l">
              <a:lnSpc>
                <a:spcPct val="90000"/>
              </a:lnSpc>
              <a:spcBef>
                <a:spcPts val="0"/>
              </a:spcBef>
              <a:spcAft>
                <a:spcPts val="0"/>
              </a:spcAft>
              <a:buClr>
                <a:schemeClr val="dk1"/>
              </a:buClr>
              <a:buSzPct val="68750"/>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A typical mashup fetches JSON-format data from several different web servers using an Open API.</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685800" y="396696"/>
            <a:ext cx="5829298" cy="1767946"/>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INDEX</a:t>
            </a:r>
          </a:p>
        </p:txBody>
      </p:sp>
      <p:sp>
        <p:nvSpPr>
          <p:cNvPr id="123" name="Shape 123"/>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RESTful API:</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Global Keys and Values</a:t>
            </a:r>
          </a:p>
        </p:txBody>
      </p:sp>
      <p:sp>
        <p:nvSpPr>
          <p:cNvPr id="347" name="Shape 347"/>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rPr lang="en-US"/>
              <a:t>Global Keys and Values are used in JSON to facilitate communication between End User Applications and RESTful API.</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Some of the Global Keys and Values are given below:</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These are the keys that are sent as response:</a:t>
            </a:r>
          </a:p>
          <a:p>
            <a:pPr indent="-171451" lvl="0" marL="171451" marR="0" rtl="0" algn="l">
              <a:lnSpc>
                <a:spcPct val="90000"/>
              </a:lnSpc>
              <a:spcBef>
                <a:spcPts val="0"/>
              </a:spcBef>
              <a:spcAft>
                <a:spcPts val="0"/>
              </a:spcAft>
              <a:buClr>
                <a:schemeClr val="accent1"/>
              </a:buClr>
              <a:buSzPct val="96898"/>
              <a:buFont typeface="Arial"/>
              <a:buNone/>
            </a:pPr>
            <a:r>
              <a:t/>
            </a:r>
            <a:endParaRPr/>
          </a:p>
          <a:p>
            <a:pPr indent="-228600" lvl="0" marL="457200" marR="0" rtl="0" algn="l">
              <a:lnSpc>
                <a:spcPct val="90000"/>
              </a:lnSpc>
              <a:spcBef>
                <a:spcPts val="0"/>
              </a:spcBef>
              <a:spcAft>
                <a:spcPts val="0"/>
              </a:spcAft>
              <a:buAutoNum type="arabicPeriod"/>
            </a:pPr>
            <a:r>
              <a:rPr lang="en-US"/>
              <a:t>SUCCESS: Tells if operation was successful.</a:t>
            </a:r>
          </a:p>
          <a:p>
            <a:pPr indent="-228600" lvl="0" marL="457200" marR="0" rtl="0" algn="l">
              <a:lnSpc>
                <a:spcPct val="90000"/>
              </a:lnSpc>
              <a:spcBef>
                <a:spcPts val="0"/>
              </a:spcBef>
              <a:spcAft>
                <a:spcPts val="0"/>
              </a:spcAft>
              <a:buAutoNum type="arabicPeriod"/>
            </a:pPr>
            <a:r>
              <a:rPr lang="en-US"/>
              <a:t>MESSAGE: Gives a explanatory message</a:t>
            </a:r>
          </a:p>
          <a:p>
            <a:pPr indent="-228600" lvl="0" marL="457200" marR="0" rtl="0" algn="l">
              <a:lnSpc>
                <a:spcPct val="90000"/>
              </a:lnSpc>
              <a:spcBef>
                <a:spcPts val="0"/>
              </a:spcBef>
              <a:spcAft>
                <a:spcPts val="0"/>
              </a:spcAft>
              <a:buAutoNum type="arabicPeriod"/>
            </a:pPr>
            <a:r>
              <a:rPr lang="en-US"/>
              <a:t>USERID: UserID of user</a:t>
            </a:r>
          </a:p>
          <a:p>
            <a:pPr indent="-228600" lvl="0" marL="457200" marR="0" rtl="0" algn="l">
              <a:lnSpc>
                <a:spcPct val="90000"/>
              </a:lnSpc>
              <a:spcBef>
                <a:spcPts val="0"/>
              </a:spcBef>
              <a:spcAft>
                <a:spcPts val="0"/>
              </a:spcAft>
              <a:buAutoNum type="arabicPeriod"/>
            </a:pPr>
            <a:r>
              <a:rPr lang="en-US"/>
              <a:t>TOKEN: Token for 2nd Layer Security</a:t>
            </a:r>
          </a:p>
          <a:p>
            <a:pPr indent="-228600" lvl="0" marL="457200" marR="0" rtl="0" algn="l">
              <a:lnSpc>
                <a:spcPct val="90000"/>
              </a:lnSpc>
              <a:spcBef>
                <a:spcPts val="0"/>
              </a:spcBef>
              <a:spcAft>
                <a:spcPts val="0"/>
              </a:spcAft>
              <a:buAutoNum type="arabicPeriod"/>
            </a:pPr>
            <a:r>
              <a:rPr lang="en-US"/>
              <a:t>KEYS: JSON Object containing following:</a:t>
            </a:r>
          </a:p>
          <a:p>
            <a:pPr indent="-228600" lvl="0" marL="457200" marR="0" rtl="0" algn="l">
              <a:lnSpc>
                <a:spcPct val="90000"/>
              </a:lnSpc>
              <a:spcBef>
                <a:spcPts val="0"/>
              </a:spcBef>
              <a:spcAft>
                <a:spcPts val="0"/>
              </a:spcAft>
              <a:buAutoNum type="arabicPeriod"/>
            </a:pPr>
            <a:r>
              <a:rPr lang="en-US"/>
              <a:t>KEYID: ID of KEY</a:t>
            </a:r>
          </a:p>
          <a:p>
            <a:pPr indent="-228600" lvl="0" marL="457200" marR="0" rtl="0" algn="l">
              <a:lnSpc>
                <a:spcPct val="90000"/>
              </a:lnSpc>
              <a:spcBef>
                <a:spcPts val="0"/>
              </a:spcBef>
              <a:spcAft>
                <a:spcPts val="0"/>
              </a:spcAft>
              <a:buAutoNum type="arabicPeriod"/>
            </a:pPr>
            <a:r>
              <a:rPr lang="en-US"/>
              <a:t>KEYNAME: Key Name</a:t>
            </a:r>
          </a:p>
          <a:p>
            <a:pPr indent="-228600" lvl="0" marL="457200" marR="0" rtl="0" algn="l">
              <a:lnSpc>
                <a:spcPct val="90000"/>
              </a:lnSpc>
              <a:spcBef>
                <a:spcPts val="0"/>
              </a:spcBef>
              <a:spcAft>
                <a:spcPts val="0"/>
              </a:spcAft>
              <a:buAutoNum type="arabicPeriod"/>
            </a:pPr>
            <a:r>
              <a:rPr lang="en-US"/>
              <a:t>KEYINFO: Key Info</a:t>
            </a:r>
          </a:p>
          <a:p>
            <a:pPr indent="-228600" lvl="0" marL="457200" marR="0" rtl="0" algn="l">
              <a:lnSpc>
                <a:spcPct val="90000"/>
              </a:lnSpc>
              <a:spcBef>
                <a:spcPts val="0"/>
              </a:spcBef>
              <a:spcAft>
                <a:spcPts val="0"/>
              </a:spcAft>
              <a:buAutoNum type="arabicPeriod"/>
            </a:pPr>
            <a:r>
              <a:rPr lang="en-US"/>
              <a:t>SECRETS: JSON Object containing following:</a:t>
            </a:r>
          </a:p>
          <a:p>
            <a:pPr indent="-228600" lvl="0" marL="457200" marR="0" rtl="0" algn="l">
              <a:lnSpc>
                <a:spcPct val="90000"/>
              </a:lnSpc>
              <a:spcBef>
                <a:spcPts val="0"/>
              </a:spcBef>
              <a:spcAft>
                <a:spcPts val="0"/>
              </a:spcAft>
              <a:buAutoNum type="arabicPeriod"/>
            </a:pPr>
            <a:r>
              <a:rPr lang="en-US"/>
              <a:t>SECRETID: Secret ID</a:t>
            </a:r>
          </a:p>
          <a:p>
            <a:pPr indent="-228600" lvl="0" marL="457200" marR="0" rtl="0" algn="l">
              <a:lnSpc>
                <a:spcPct val="90000"/>
              </a:lnSpc>
              <a:spcBef>
                <a:spcPts val="0"/>
              </a:spcBef>
              <a:spcAft>
                <a:spcPts val="0"/>
              </a:spcAft>
              <a:buAutoNum type="arabicPeriod"/>
            </a:pPr>
            <a:r>
              <a:rPr lang="en-US"/>
              <a:t>SECRETNAME: Secret Name</a:t>
            </a:r>
          </a:p>
          <a:p>
            <a:pPr indent="-228600" lvl="0" marL="457200" marR="0" rtl="0" algn="l">
              <a:lnSpc>
                <a:spcPct val="90000"/>
              </a:lnSpc>
              <a:spcBef>
                <a:spcPts val="0"/>
              </a:spcBef>
              <a:spcAft>
                <a:spcPts val="0"/>
              </a:spcAft>
              <a:buAutoNum type="arabicPeriod"/>
            </a:pPr>
            <a:r>
              <a:rPr lang="en-US"/>
              <a:t>SECRETINFO: Secret Info</a:t>
            </a:r>
          </a:p>
          <a:p>
            <a:pPr indent="-228600" lvl="0" marL="457200" marR="0" rtl="0" algn="l">
              <a:lnSpc>
                <a:spcPct val="90000"/>
              </a:lnSpc>
              <a:spcBef>
                <a:spcPts val="0"/>
              </a:spcBef>
              <a:spcAft>
                <a:spcPts val="0"/>
              </a:spcAft>
              <a:buAutoNum type="arabicPeriod"/>
            </a:pPr>
            <a:r>
              <a:rPr lang="en-US"/>
              <a:t>SECRETDATA: Secret Data</a:t>
            </a:r>
          </a:p>
          <a:p>
            <a:pPr indent="-228600" lvl="0" marL="457200" marR="0" rtl="0" algn="l">
              <a:lnSpc>
                <a:spcPct val="90000"/>
              </a:lnSpc>
              <a:spcBef>
                <a:spcPts val="0"/>
              </a:spcBef>
              <a:spcAft>
                <a:spcPts val="0"/>
              </a:spcAft>
              <a:buAutoNum type="arabicPeriod"/>
            </a:pPr>
            <a:r>
              <a:rPr lang="en-US"/>
              <a:t>SECRETADD: Secret Address</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RESTful API:</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Global Keys and Values:</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(contd.)</a:t>
            </a:r>
          </a:p>
        </p:txBody>
      </p:sp>
      <p:sp>
        <p:nvSpPr>
          <p:cNvPr id="353" name="Shape 353"/>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rPr lang="en-US"/>
              <a:t>Following keys are used to POST data to API:</a:t>
            </a:r>
          </a:p>
          <a:p>
            <a:pPr indent="-228600" lvl="0" marL="457200" marR="0" rtl="0" algn="l">
              <a:lnSpc>
                <a:spcPct val="90000"/>
              </a:lnSpc>
              <a:spcBef>
                <a:spcPts val="0"/>
              </a:spcBef>
              <a:spcAft>
                <a:spcPts val="0"/>
              </a:spcAft>
              <a:buAutoNum type="arabicPeriod"/>
            </a:pPr>
            <a:r>
              <a:rPr lang="en-US"/>
              <a:t>_USERNAME: Sends UserName to API</a:t>
            </a:r>
          </a:p>
          <a:p>
            <a:pPr indent="-228600" lvl="0" marL="457200" marR="0" rtl="0" algn="l">
              <a:lnSpc>
                <a:spcPct val="90000"/>
              </a:lnSpc>
              <a:spcBef>
                <a:spcPts val="0"/>
              </a:spcBef>
              <a:spcAft>
                <a:spcPts val="0"/>
              </a:spcAft>
              <a:buAutoNum type="arabicPeriod"/>
            </a:pPr>
            <a:r>
              <a:rPr lang="en-US"/>
              <a:t>_PASSWORD: Sends Password to API</a:t>
            </a:r>
          </a:p>
          <a:p>
            <a:pPr indent="-228600" lvl="0" marL="457200" marR="0" rtl="0" algn="l">
              <a:lnSpc>
                <a:spcPct val="90000"/>
              </a:lnSpc>
              <a:spcBef>
                <a:spcPts val="0"/>
              </a:spcBef>
              <a:spcAft>
                <a:spcPts val="0"/>
              </a:spcAft>
              <a:buAutoNum type="arabicPeriod"/>
            </a:pPr>
            <a:r>
              <a:rPr lang="en-US"/>
              <a:t>_FULLNAME: Sends FullName to API</a:t>
            </a:r>
          </a:p>
          <a:p>
            <a:pPr indent="-228600" lvl="0" marL="457200" marR="0" rtl="0" algn="l">
              <a:lnSpc>
                <a:spcPct val="90000"/>
              </a:lnSpc>
              <a:spcBef>
                <a:spcPts val="0"/>
              </a:spcBef>
              <a:spcAft>
                <a:spcPts val="0"/>
              </a:spcAft>
              <a:buAutoNum type="arabicPeriod"/>
            </a:pPr>
            <a:r>
              <a:rPr lang="en-US"/>
              <a:t>_EMAIL: Sends EMail to API</a:t>
            </a:r>
          </a:p>
          <a:p>
            <a:pPr indent="-228600" lvl="0" marL="457200" marR="0" rtl="0" algn="l">
              <a:lnSpc>
                <a:spcPct val="90000"/>
              </a:lnSpc>
              <a:spcBef>
                <a:spcPts val="0"/>
              </a:spcBef>
              <a:spcAft>
                <a:spcPts val="0"/>
              </a:spcAft>
              <a:buAutoNum type="arabicPeriod"/>
            </a:pPr>
            <a:r>
              <a:rPr lang="en-US"/>
              <a:t>_TOKEN: Sends TOKEN to API</a:t>
            </a:r>
          </a:p>
          <a:p>
            <a:pPr indent="-228600" lvl="0" marL="457200" marR="0" rtl="0" algn="l">
              <a:lnSpc>
                <a:spcPct val="90000"/>
              </a:lnSpc>
              <a:spcBef>
                <a:spcPts val="0"/>
              </a:spcBef>
              <a:spcAft>
                <a:spcPts val="0"/>
              </a:spcAft>
              <a:buAutoNum type="arabicPeriod"/>
            </a:pPr>
            <a:r>
              <a:rPr lang="en-US"/>
              <a:t>_ACTION: Sends either of following VALUE to API</a:t>
            </a:r>
          </a:p>
          <a:p>
            <a:pPr indent="-228600" lvl="1" marL="914400" marR="0" rtl="0" algn="l">
              <a:lnSpc>
                <a:spcPct val="90000"/>
              </a:lnSpc>
              <a:spcBef>
                <a:spcPts val="0"/>
              </a:spcBef>
              <a:spcAft>
                <a:spcPts val="0"/>
              </a:spcAft>
              <a:buAutoNum type="alphaLcPeriod"/>
            </a:pPr>
            <a:r>
              <a:rPr lang="en-US"/>
              <a:t>GETBOTH: Asks for all the Keys and Secrets User has</a:t>
            </a:r>
          </a:p>
          <a:p>
            <a:pPr indent="-228600" lvl="1" marL="914400" marR="0" rtl="0" algn="l">
              <a:lnSpc>
                <a:spcPct val="90000"/>
              </a:lnSpc>
              <a:spcBef>
                <a:spcPts val="0"/>
              </a:spcBef>
              <a:spcAft>
                <a:spcPts val="0"/>
              </a:spcAft>
              <a:buAutoNum type="alphaLcPeriod"/>
            </a:pPr>
            <a:r>
              <a:rPr lang="en-US"/>
              <a:t>GETKEYS: Asks for all the Keys User has</a:t>
            </a:r>
          </a:p>
          <a:p>
            <a:pPr indent="-228600" lvl="1" marL="914400" marR="0" rtl="0" algn="l">
              <a:lnSpc>
                <a:spcPct val="90000"/>
              </a:lnSpc>
              <a:spcBef>
                <a:spcPts val="0"/>
              </a:spcBef>
              <a:spcAft>
                <a:spcPts val="0"/>
              </a:spcAft>
              <a:buAutoNum type="alphaLcPeriod"/>
            </a:pPr>
            <a:r>
              <a:rPr lang="en-US"/>
              <a:t>GETSECRETS: Asks for all the Secrets a User has</a:t>
            </a:r>
          </a:p>
          <a:p>
            <a:pPr indent="-228600" lvl="1" marL="914400" marR="0" rtl="0" algn="l">
              <a:lnSpc>
                <a:spcPct val="90000"/>
              </a:lnSpc>
              <a:spcBef>
                <a:spcPts val="0"/>
              </a:spcBef>
              <a:spcAft>
                <a:spcPts val="0"/>
              </a:spcAft>
              <a:buAutoNum type="alphaLcPeriod"/>
            </a:pPr>
            <a:r>
              <a:rPr lang="en-US"/>
              <a:t>SHOW: Asks to send decrypted data of a secret or key</a:t>
            </a:r>
          </a:p>
          <a:p>
            <a:pPr indent="-228600" lvl="1" marL="914400" marR="0" rtl="0" algn="l">
              <a:lnSpc>
                <a:spcPct val="90000"/>
              </a:lnSpc>
              <a:spcBef>
                <a:spcPts val="0"/>
              </a:spcBef>
              <a:spcAft>
                <a:spcPts val="0"/>
              </a:spcAft>
              <a:buAutoNum type="alphaLcPeriod"/>
            </a:pPr>
            <a:r>
              <a:rPr lang="en-US"/>
              <a:t>ADD: Asks to add a key</a:t>
            </a:r>
          </a:p>
          <a:p>
            <a:pPr indent="-228600" lvl="1" marL="914400" marR="0" rtl="0" algn="l">
              <a:lnSpc>
                <a:spcPct val="90000"/>
              </a:lnSpc>
              <a:spcBef>
                <a:spcPts val="0"/>
              </a:spcBef>
              <a:spcAft>
                <a:spcPts val="0"/>
              </a:spcAft>
              <a:buAutoNum type="alphaLcPeriod"/>
            </a:pPr>
            <a:r>
              <a:rPr lang="en-US"/>
              <a:t>EDIT: Asks to edit a key</a:t>
            </a:r>
          </a:p>
          <a:p>
            <a:pPr indent="-228600" lvl="1" marL="914400" marR="0" rtl="0" algn="l">
              <a:lnSpc>
                <a:spcPct val="90000"/>
              </a:lnSpc>
              <a:spcBef>
                <a:spcPts val="0"/>
              </a:spcBef>
              <a:spcAft>
                <a:spcPts val="0"/>
              </a:spcAft>
              <a:buAutoNum type="alphaLcPeriod"/>
            </a:pPr>
            <a:r>
              <a:rPr lang="en-US"/>
              <a:t>DELETE: Asks to delete a key</a:t>
            </a:r>
          </a:p>
          <a:p>
            <a:pPr indent="-228600" lvl="0" marL="457200" marR="0" rtl="0" algn="l">
              <a:lnSpc>
                <a:spcPct val="90000"/>
              </a:lnSpc>
              <a:spcBef>
                <a:spcPts val="0"/>
              </a:spcBef>
              <a:spcAft>
                <a:spcPts val="0"/>
              </a:spcAft>
              <a:buAutoNum type="arabicPeriod"/>
            </a:pPr>
            <a:r>
              <a:rPr lang="en-US"/>
              <a:t>KEY_ID: Sends Key ID</a:t>
            </a:r>
          </a:p>
          <a:p>
            <a:pPr indent="-228600" lvl="0" marL="457200" marR="0" rtl="0" algn="l">
              <a:lnSpc>
                <a:spcPct val="90000"/>
              </a:lnSpc>
              <a:spcBef>
                <a:spcPts val="0"/>
              </a:spcBef>
              <a:spcAft>
                <a:spcPts val="0"/>
              </a:spcAft>
              <a:buAutoNum type="arabicPeriod"/>
            </a:pPr>
            <a:r>
              <a:rPr lang="en-US"/>
              <a:t>_ENCAPID: Sends ENCRYPTION TYPE ID</a:t>
            </a:r>
          </a:p>
          <a:p>
            <a:pPr indent="-228600" lvl="0" marL="457200" marR="0" rtl="0" algn="l">
              <a:lnSpc>
                <a:spcPct val="90000"/>
              </a:lnSpc>
              <a:spcBef>
                <a:spcPts val="0"/>
              </a:spcBef>
              <a:spcAft>
                <a:spcPts val="0"/>
              </a:spcAft>
              <a:buAutoNum type="arabicPeriod"/>
            </a:pPr>
            <a:r>
              <a:rPr lang="en-US"/>
              <a:t>KEY_NAME: Sends Key Name</a:t>
            </a:r>
          </a:p>
          <a:p>
            <a:pPr indent="-228600" lvl="0" marL="457200" marR="0" rtl="0" algn="l">
              <a:lnSpc>
                <a:spcPct val="90000"/>
              </a:lnSpc>
              <a:spcBef>
                <a:spcPts val="0"/>
              </a:spcBef>
              <a:spcAft>
                <a:spcPts val="0"/>
              </a:spcAft>
              <a:buAutoNum type="arabicPeriod"/>
            </a:pPr>
            <a:r>
              <a:rPr lang="en-US"/>
              <a:t>KEY_DATA: Sends Key Data</a:t>
            </a:r>
          </a:p>
          <a:p>
            <a:pPr indent="-228600" lvl="0" marL="457200" marR="0" rtl="0" algn="l">
              <a:lnSpc>
                <a:spcPct val="90000"/>
              </a:lnSpc>
              <a:spcBef>
                <a:spcPts val="0"/>
              </a:spcBef>
              <a:spcAft>
                <a:spcPts val="0"/>
              </a:spcAft>
              <a:buAutoNum type="arabicPeriod"/>
            </a:pPr>
            <a:r>
              <a:rPr lang="en-US"/>
              <a:t>KEY_INFO: Sends Key Info</a:t>
            </a:r>
          </a:p>
          <a:p>
            <a:pPr indent="-228600" lvl="0" marL="457200" marR="0" rtl="0" algn="l">
              <a:lnSpc>
                <a:spcPct val="90000"/>
              </a:lnSpc>
              <a:spcBef>
                <a:spcPts val="0"/>
              </a:spcBef>
              <a:spcAft>
                <a:spcPts val="0"/>
              </a:spcAft>
              <a:buAutoNum type="arabicPeriod"/>
            </a:pPr>
            <a:r>
              <a:rPr lang="en-US"/>
              <a:t>SECRET_NAME: Sends Secret Name</a:t>
            </a:r>
          </a:p>
          <a:p>
            <a:pPr indent="-228600" lvl="0" marL="457200" marR="0" rtl="0" algn="l">
              <a:lnSpc>
                <a:spcPct val="90000"/>
              </a:lnSpc>
              <a:spcBef>
                <a:spcPts val="0"/>
              </a:spcBef>
              <a:spcAft>
                <a:spcPts val="0"/>
              </a:spcAft>
              <a:buAutoNum type="arabicPeriod"/>
            </a:pPr>
            <a:r>
              <a:rPr lang="en-US"/>
              <a:t>SECRET_DATA: Sends Secret Data</a:t>
            </a:r>
          </a:p>
          <a:p>
            <a:pPr indent="-228600" lvl="0" marL="457200" marR="0" rtl="0" algn="l">
              <a:lnSpc>
                <a:spcPct val="90000"/>
              </a:lnSpc>
              <a:spcBef>
                <a:spcPts val="0"/>
              </a:spcBef>
              <a:spcAft>
                <a:spcPts val="0"/>
              </a:spcAft>
              <a:buAutoNum type="arabicPeriod"/>
            </a:pPr>
            <a:r>
              <a:rPr lang="en-US"/>
              <a:t>SECRET_INFO: Sends Secret Info</a:t>
            </a:r>
          </a:p>
          <a:p>
            <a:pPr indent="-228600" lvl="0" marL="457200" marR="0" rtl="0" algn="l">
              <a:lnSpc>
                <a:spcPct val="90000"/>
              </a:lnSpc>
              <a:spcBef>
                <a:spcPts val="0"/>
              </a:spcBef>
              <a:spcAft>
                <a:spcPts val="0"/>
              </a:spcAft>
              <a:buAutoNum type="arabicPeriod"/>
            </a:pPr>
            <a:r>
              <a:rPr lang="en-US"/>
              <a:t>SECRET_ADD: Sends Secret Address</a:t>
            </a:r>
          </a:p>
          <a:p>
            <a:pPr indent="-228600" lvl="0" marL="457200" marR="0" rtl="0" algn="l">
              <a:lnSpc>
                <a:spcPct val="90000"/>
              </a:lnSpc>
              <a:spcBef>
                <a:spcPts val="0"/>
              </a:spcBef>
              <a:spcAft>
                <a:spcPts val="0"/>
              </a:spcAft>
              <a:buAutoNum type="arabicPeriod"/>
            </a:pPr>
            <a:r>
              <a:rPr lang="en-US"/>
              <a:t>SECRET_ID: Sends Secret ID</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685800" y="396698"/>
            <a:ext cx="5829299" cy="1355998"/>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THE RESTful API:</a:t>
            </a:r>
          </a:p>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			SUCCESS &amp; ERROR CODES</a:t>
            </a:r>
          </a:p>
        </p:txBody>
      </p:sp>
      <p:sp>
        <p:nvSpPr>
          <p:cNvPr id="359" name="Shape 359"/>
          <p:cNvSpPr txBox="1"/>
          <p:nvPr>
            <p:ph idx="1" type="body"/>
          </p:nvPr>
        </p:nvSpPr>
        <p:spPr>
          <a:xfrm>
            <a:off x="685800" y="2458150"/>
            <a:ext cx="5829299" cy="6445499"/>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None/>
            </a:pPr>
            <a:r>
              <a:rPr lang="en-US"/>
              <a:t>Success are Error Codes are the code that are transmitted along with a message and other parameters in a reply. In RESTful API, HTTP STATUS CODES are used. This ensures both, ease of use of code as well aspublic understanding. </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Basically consider a situation in which you send an error code. Now it may be possible that user doesn’t know about the code. So he/she will google the code. If a person uses HTTP STATUS CODE, it will be easy for user to find what the code means on google. </a:t>
            </a:r>
          </a:p>
          <a:p>
            <a:pPr indent="-171451" lvl="0" marL="171451" marR="0" rtl="0" algn="l">
              <a:lnSpc>
                <a:spcPct val="90000"/>
              </a:lnSpc>
              <a:spcBef>
                <a:spcPts val="0"/>
              </a:spcBef>
              <a:spcAft>
                <a:spcPts val="0"/>
              </a:spcAft>
              <a:buClr>
                <a:schemeClr val="accent1"/>
              </a:buClr>
              <a:buSzPct val="96898"/>
              <a:buFont typeface="Arial"/>
              <a:buNone/>
            </a:pPr>
            <a:r>
              <a:t/>
            </a:r>
            <a:endParaRPr/>
          </a:p>
          <a:p>
            <a:pPr indent="-171451" lvl="0" marL="171451" marR="0" rtl="0" algn="l">
              <a:lnSpc>
                <a:spcPct val="90000"/>
              </a:lnSpc>
              <a:spcBef>
                <a:spcPts val="0"/>
              </a:spcBef>
              <a:spcAft>
                <a:spcPts val="0"/>
              </a:spcAft>
              <a:buClr>
                <a:schemeClr val="accent1"/>
              </a:buClr>
              <a:buSzPct val="96898"/>
              <a:buFont typeface="Arial"/>
              <a:buNone/>
            </a:pPr>
            <a:r>
              <a:rPr lang="en-US"/>
              <a:t>Hence, in our API , we used HTTP STATUS CODES:</a:t>
            </a:r>
          </a:p>
          <a:p>
            <a:pPr indent="-171451" lvl="0" marL="171451" marR="0" rtl="0" algn="l">
              <a:lnSpc>
                <a:spcPct val="90000"/>
              </a:lnSpc>
              <a:spcBef>
                <a:spcPts val="0"/>
              </a:spcBef>
              <a:spcAft>
                <a:spcPts val="0"/>
              </a:spcAft>
              <a:buClr>
                <a:schemeClr val="accent1"/>
              </a:buClr>
              <a:buSzPct val="96898"/>
              <a:buFont typeface="Arial"/>
              <a:buNone/>
            </a:pPr>
            <a:r>
              <a:t/>
            </a:r>
            <a:endParaRPr/>
          </a:p>
          <a:p>
            <a:pPr indent="-228600" lvl="0" marL="457200" marR="0" rtl="0" algn="l">
              <a:lnSpc>
                <a:spcPct val="90000"/>
              </a:lnSpc>
              <a:spcBef>
                <a:spcPts val="0"/>
              </a:spcBef>
              <a:spcAft>
                <a:spcPts val="0"/>
              </a:spcAft>
              <a:buAutoNum type="arabicPeriod"/>
            </a:pPr>
            <a:r>
              <a:rPr lang="en-US"/>
              <a:t>Success: 200</a:t>
            </a:r>
          </a:p>
          <a:p>
            <a:pPr indent="-228600" lvl="0" marL="457200" marR="0" rtl="0" algn="l">
              <a:lnSpc>
                <a:spcPct val="90000"/>
              </a:lnSpc>
              <a:spcBef>
                <a:spcPts val="0"/>
              </a:spcBef>
              <a:spcAft>
                <a:spcPts val="0"/>
              </a:spcAft>
              <a:buAutoNum type="arabicPeriod"/>
            </a:pPr>
            <a:r>
              <a:rPr lang="en-US"/>
              <a:t>Error: Password: 401 (Authentication Problem)</a:t>
            </a:r>
          </a:p>
          <a:p>
            <a:pPr indent="-228600" lvl="0" marL="457200" marR="0" rtl="0" algn="l">
              <a:lnSpc>
                <a:spcPct val="90000"/>
              </a:lnSpc>
              <a:spcBef>
                <a:spcPts val="0"/>
              </a:spcBef>
              <a:spcAft>
                <a:spcPts val="0"/>
              </a:spcAft>
              <a:buAutoNum type="arabicPeriod"/>
            </a:pPr>
            <a:r>
              <a:rPr lang="en-US"/>
              <a:t>Error: Token: 403 (Authorization Denied)</a:t>
            </a:r>
          </a:p>
          <a:p>
            <a:pPr indent="-228600" lvl="0" marL="457200" marR="0" rtl="0" algn="l">
              <a:lnSpc>
                <a:spcPct val="90000"/>
              </a:lnSpc>
              <a:spcBef>
                <a:spcPts val="0"/>
              </a:spcBef>
              <a:spcAft>
                <a:spcPts val="0"/>
              </a:spcAft>
              <a:buAutoNum type="arabicPeriod"/>
            </a:pPr>
            <a:r>
              <a:rPr lang="en-US"/>
              <a:t>Error: Database/Server: 500</a:t>
            </a:r>
          </a:p>
          <a:p>
            <a:pPr indent="-228600" lvl="0" marL="457200" marR="0" rtl="0" algn="l">
              <a:lnSpc>
                <a:spcPct val="90000"/>
              </a:lnSpc>
              <a:spcBef>
                <a:spcPts val="0"/>
              </a:spcBef>
              <a:spcAft>
                <a:spcPts val="0"/>
              </a:spcAft>
              <a:buAutoNum type="arabicPeriod"/>
            </a:pPr>
            <a:r>
              <a:rPr lang="en-US"/>
              <a:t>Error: Client Side Error: 400</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ctrTitle"/>
          </p:nvPr>
        </p:nvSpPr>
        <p:spPr>
          <a:xfrm>
            <a:off x="914400" y="843845"/>
            <a:ext cx="4914900" cy="2889300"/>
          </a:xfrm>
          <a:prstGeom prst="rect">
            <a:avLst/>
          </a:prstGeom>
        </p:spPr>
        <p:txBody>
          <a:bodyPr anchorCtr="0" anchor="b" bIns="91425" lIns="91425" rIns="91425" tIns="91425">
            <a:noAutofit/>
          </a:bodyPr>
          <a:lstStyle/>
          <a:p>
            <a:pPr lvl="0">
              <a:spcBef>
                <a:spcPts val="0"/>
              </a:spcBef>
              <a:buNone/>
            </a:pPr>
            <a:r>
              <a:rPr lang="en-US"/>
              <a:t>Sample Case Studies</a:t>
            </a:r>
          </a:p>
        </p:txBody>
      </p:sp>
      <p:sp>
        <p:nvSpPr>
          <p:cNvPr id="366" name="Shape 366"/>
          <p:cNvSpPr txBox="1"/>
          <p:nvPr>
            <p:ph idx="1" type="subTitle"/>
          </p:nvPr>
        </p:nvSpPr>
        <p:spPr>
          <a:xfrm>
            <a:off x="914400" y="3778955"/>
            <a:ext cx="4914900" cy="2531400"/>
          </a:xfrm>
          <a:prstGeom prst="rect">
            <a:avLst/>
          </a:prstGeom>
        </p:spPr>
        <p:txBody>
          <a:bodyPr anchorCtr="0" anchor="t" bIns="91425" lIns="91425" rIns="91425" tIns="91425">
            <a:noAutofit/>
          </a:bodyPr>
          <a:lstStyle/>
          <a:p>
            <a:pPr lvl="0">
              <a:spcBef>
                <a:spcPts val="0"/>
              </a:spcBef>
              <a:buNone/>
            </a:pPr>
            <a:r>
              <a:rPr lang="en-US"/>
              <a:t>POSTing Blank Data</a:t>
            </a:r>
          </a:p>
          <a:p>
            <a:pPr lvl="0">
              <a:spcBef>
                <a:spcPts val="0"/>
              </a:spcBef>
              <a:buNone/>
            </a:pPr>
            <a:r>
              <a:rPr lang="en-US"/>
              <a:t>POSTing Error Data</a:t>
            </a:r>
          </a:p>
          <a:p>
            <a:pPr lvl="0">
              <a:spcBef>
                <a:spcPts val="0"/>
              </a:spcBef>
              <a:buNone/>
            </a:pPr>
            <a:r>
              <a:rPr lang="en-US"/>
              <a:t>POSTing Correct Data</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914400" y="3191934"/>
            <a:ext cx="5029200" cy="3993000"/>
          </a:xfrm>
          <a:prstGeom prst="rect">
            <a:avLst/>
          </a:prstGeom>
        </p:spPr>
        <p:txBody>
          <a:bodyPr anchorCtr="0" anchor="b" bIns="91425" lIns="91425" rIns="91425" tIns="91425">
            <a:noAutofit/>
          </a:bodyPr>
          <a:lstStyle/>
          <a:p>
            <a:pPr lvl="0">
              <a:spcBef>
                <a:spcPts val="0"/>
              </a:spcBef>
              <a:buNone/>
            </a:pPr>
            <a:r>
              <a:rPr lang="en-US"/>
              <a:t>Posting Blank Data</a:t>
            </a:r>
          </a:p>
        </p:txBody>
      </p:sp>
      <p:sp>
        <p:nvSpPr>
          <p:cNvPr id="373" name="Shape 373"/>
          <p:cNvSpPr txBox="1"/>
          <p:nvPr>
            <p:ph idx="1" type="body"/>
          </p:nvPr>
        </p:nvSpPr>
        <p:spPr>
          <a:xfrm>
            <a:off x="914400" y="7151828"/>
            <a:ext cx="3977700" cy="1763700"/>
          </a:xfrm>
          <a:prstGeom prst="rect">
            <a:avLst/>
          </a:prstGeom>
        </p:spPr>
        <p:txBody>
          <a:bodyPr anchorCtr="0" anchor="t" bIns="91425" lIns="91425" rIns="91425" tIns="91425">
            <a:noAutofit/>
          </a:bodyPr>
          <a:lstStyle/>
          <a:p>
            <a:pPr lvl="0" rtl="0">
              <a:spcBef>
                <a:spcPts val="0"/>
              </a:spcBef>
              <a:buNone/>
            </a:pPr>
            <a:r>
              <a:rPr lang="en-US"/>
              <a:t>Register</a:t>
            </a:r>
          </a:p>
          <a:p>
            <a:pPr lvl="0" rtl="0">
              <a:spcBef>
                <a:spcPts val="0"/>
              </a:spcBef>
              <a:buNone/>
            </a:pPr>
            <a:r>
              <a:rPr lang="en-US"/>
              <a:t>Login</a:t>
            </a:r>
          </a:p>
          <a:p>
            <a:pPr lvl="0" rtl="0">
              <a:spcBef>
                <a:spcPts val="0"/>
              </a:spcBef>
              <a:buNone/>
            </a:pPr>
            <a:r>
              <a:rPr lang="en-US"/>
              <a:t>GetData</a:t>
            </a:r>
          </a:p>
          <a:p>
            <a:pPr lvl="0" rtl="0">
              <a:spcBef>
                <a:spcPts val="0"/>
              </a:spcBef>
              <a:buNone/>
            </a:pPr>
            <a:r>
              <a:rPr lang="en-US"/>
              <a:t>Key </a:t>
            </a:r>
          </a:p>
          <a:p>
            <a:pPr lvl="0">
              <a:spcBef>
                <a:spcPts val="0"/>
              </a:spcBef>
              <a:buNone/>
            </a:pPr>
            <a:r>
              <a:rPr lang="en-US"/>
              <a:t>Secret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685800" y="396696"/>
            <a:ext cx="5829300" cy="1767900"/>
          </a:xfrm>
          <a:prstGeom prst="rect">
            <a:avLst/>
          </a:prstGeom>
        </p:spPr>
        <p:txBody>
          <a:bodyPr anchorCtr="0" anchor="b" bIns="91425" lIns="91425" rIns="91425" tIns="91425">
            <a:noAutofit/>
          </a:bodyPr>
          <a:lstStyle/>
          <a:p>
            <a:pPr lvl="0">
              <a:spcBef>
                <a:spcPts val="0"/>
              </a:spcBef>
              <a:buNone/>
            </a:pPr>
            <a:r>
              <a:rPr lang="en-US"/>
              <a:t>REGISTER</a:t>
            </a:r>
          </a:p>
        </p:txBody>
      </p:sp>
      <p:sp>
        <p:nvSpPr>
          <p:cNvPr id="380" name="Shape 380"/>
          <p:cNvSpPr txBox="1"/>
          <p:nvPr>
            <p:ph idx="1" type="body"/>
          </p:nvPr>
        </p:nvSpPr>
        <p:spPr>
          <a:xfrm>
            <a:off x="685800" y="2458150"/>
            <a:ext cx="5829300" cy="6445500"/>
          </a:xfrm>
          <a:prstGeom prst="rect">
            <a:avLst/>
          </a:prstGeom>
        </p:spPr>
        <p:txBody>
          <a:bodyPr anchorCtr="0" anchor="t" bIns="91425" lIns="91425" rIns="91425" tIns="91425">
            <a:noAutofit/>
          </a:bodyPr>
          <a:lstStyle/>
          <a:p>
            <a:pPr lvl="0">
              <a:spcBef>
                <a:spcPts val="0"/>
              </a:spcBef>
              <a:buNone/>
            </a:pPr>
            <a:r>
              <a:rPr lang="en-US"/>
              <a:t>POST: </a:t>
            </a:r>
          </a:p>
          <a:p>
            <a:pPr lvl="0">
              <a:spcBef>
                <a:spcPts val="0"/>
              </a:spcBef>
              <a:buNone/>
            </a:pPr>
            <a:r>
              <a:rPr lang="en-US"/>
              <a:t>		{</a:t>
            </a:r>
          </a:p>
          <a:p>
            <a:pPr lvl="0">
              <a:spcBef>
                <a:spcPts val="0"/>
              </a:spcBef>
              <a:buNone/>
            </a:pPr>
            <a:r>
              <a:rPr lang="en-US"/>
              <a:t>		}</a:t>
            </a:r>
          </a:p>
          <a:p>
            <a:pPr lvl="0">
              <a:spcBef>
                <a:spcPts val="0"/>
              </a:spcBef>
              <a:buNone/>
            </a:pPr>
            <a:r>
              <a:t/>
            </a:r>
            <a:endParaRPr/>
          </a:p>
          <a:p>
            <a:pPr lvl="0">
              <a:spcBef>
                <a:spcPts val="0"/>
              </a:spcBef>
              <a:buNone/>
            </a:pPr>
            <a:r>
              <a:rPr lang="en-US"/>
              <a:t>RESPONSE:</a:t>
            </a:r>
          </a:p>
          <a:p>
            <a:pPr lvl="0">
              <a:spcBef>
                <a:spcPts val="0"/>
              </a:spcBef>
              <a:buNone/>
            </a:pPr>
            <a:r>
              <a:rPr lang="en-US"/>
              <a:t>		 {</a:t>
            </a:r>
          </a:p>
          <a:p>
            <a:pPr indent="15897" lvl="0" marL="1085851" rtl="0">
              <a:spcBef>
                <a:spcPts val="0"/>
              </a:spcBef>
              <a:buNone/>
            </a:pPr>
            <a:r>
              <a:rPr lang="en-US"/>
              <a:t>"Code":400,</a:t>
            </a:r>
          </a:p>
          <a:p>
            <a:pPr indent="15897" lvl="0" marL="1085851" rtl="0">
              <a:spcBef>
                <a:spcPts val="0"/>
              </a:spcBef>
              <a:buNone/>
            </a:pPr>
            <a:r>
              <a:rPr lang="en-US"/>
              <a:t>"message":"Invalid Request! No data found."</a:t>
            </a:r>
          </a:p>
          <a:p>
            <a:pPr indent="285748" lvl="0" marL="628651">
              <a:spcBef>
                <a:spcPts val="0"/>
              </a:spcBef>
              <a:buNone/>
            </a:pPr>
            <a:r>
              <a:rPr lang="en-US"/>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685800" y="396696"/>
            <a:ext cx="5829300" cy="1767900"/>
          </a:xfrm>
          <a:prstGeom prst="rect">
            <a:avLst/>
          </a:prstGeom>
        </p:spPr>
        <p:txBody>
          <a:bodyPr anchorCtr="0" anchor="b" bIns="91425" lIns="91425" rIns="91425" tIns="91425">
            <a:noAutofit/>
          </a:bodyPr>
          <a:lstStyle/>
          <a:p>
            <a:pPr lvl="0" rtl="0">
              <a:spcBef>
                <a:spcPts val="0"/>
              </a:spcBef>
              <a:buNone/>
            </a:pPr>
            <a:r>
              <a:rPr lang="en-US"/>
              <a:t>LOGIN</a:t>
            </a:r>
          </a:p>
        </p:txBody>
      </p:sp>
      <p:sp>
        <p:nvSpPr>
          <p:cNvPr id="387" name="Shape 387"/>
          <p:cNvSpPr txBox="1"/>
          <p:nvPr>
            <p:ph idx="1" type="body"/>
          </p:nvPr>
        </p:nvSpPr>
        <p:spPr>
          <a:xfrm>
            <a:off x="685800" y="2458150"/>
            <a:ext cx="5829300" cy="6445500"/>
          </a:xfrm>
          <a:prstGeom prst="rect">
            <a:avLst/>
          </a:prstGeom>
        </p:spPr>
        <p:txBody>
          <a:bodyPr anchorCtr="0" anchor="t" bIns="91425" lIns="91425" rIns="91425" tIns="91425">
            <a:noAutofit/>
          </a:bodyPr>
          <a:lstStyle/>
          <a:p>
            <a:pPr lvl="0" rtl="0">
              <a:spcBef>
                <a:spcPts val="0"/>
              </a:spcBef>
              <a:buNone/>
            </a:pPr>
            <a:r>
              <a:rPr lang="en-US"/>
              <a:t>POST: </a:t>
            </a:r>
          </a:p>
          <a:p>
            <a:pPr lvl="0" rtl="0">
              <a:spcBef>
                <a:spcPts val="0"/>
              </a:spcBef>
              <a:buNone/>
            </a:pPr>
            <a:r>
              <a:rPr lang="en-US"/>
              <a:t>		{</a:t>
            </a:r>
          </a:p>
          <a:p>
            <a:pPr lvl="0" rtl="0">
              <a:spcBef>
                <a:spcPts val="0"/>
              </a:spcBef>
              <a:buNone/>
            </a:pPr>
            <a:r>
              <a:rPr lang="en-US"/>
              <a:t>		}</a:t>
            </a:r>
          </a:p>
          <a:p>
            <a:pPr lvl="0" rtl="0">
              <a:spcBef>
                <a:spcPts val="0"/>
              </a:spcBef>
              <a:buNone/>
            </a:pPr>
            <a:r>
              <a:t/>
            </a:r>
            <a:endParaRPr/>
          </a:p>
          <a:p>
            <a:pPr lvl="0" rtl="0">
              <a:spcBef>
                <a:spcPts val="0"/>
              </a:spcBef>
              <a:buNone/>
            </a:pPr>
            <a:r>
              <a:rPr lang="en-US"/>
              <a:t>RESPONSE:</a:t>
            </a:r>
          </a:p>
          <a:p>
            <a:pPr lvl="0" rtl="0">
              <a:spcBef>
                <a:spcPts val="0"/>
              </a:spcBef>
              <a:buNone/>
            </a:pPr>
            <a:r>
              <a:rPr lang="en-US"/>
              <a:t>		 {</a:t>
            </a:r>
          </a:p>
          <a:p>
            <a:pPr indent="15897" lvl="0" marL="1085851" rtl="0">
              <a:spcBef>
                <a:spcPts val="0"/>
              </a:spcBef>
              <a:buNone/>
            </a:pPr>
            <a:r>
              <a:rPr lang="en-US"/>
              <a:t>"Code":400,</a:t>
            </a:r>
          </a:p>
          <a:p>
            <a:pPr indent="15897" lvl="0" marL="1085851" rtl="0">
              <a:spcBef>
                <a:spcPts val="0"/>
              </a:spcBef>
              <a:buNone/>
            </a:pPr>
            <a:r>
              <a:rPr lang="en-US"/>
              <a:t>"message":"Invalid Request! No data found."</a:t>
            </a:r>
          </a:p>
          <a:p>
            <a:pPr indent="285748" lvl="0" marL="628651" rtl="0">
              <a:spcBef>
                <a:spcPts val="0"/>
              </a:spcBef>
              <a:buNone/>
            </a:pPr>
            <a:r>
              <a:rPr lang="en-US"/>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685800" y="396696"/>
            <a:ext cx="5829300" cy="1767900"/>
          </a:xfrm>
          <a:prstGeom prst="rect">
            <a:avLst/>
          </a:prstGeom>
        </p:spPr>
        <p:txBody>
          <a:bodyPr anchorCtr="0" anchor="b" bIns="91425" lIns="91425" rIns="91425" tIns="91425">
            <a:noAutofit/>
          </a:bodyPr>
          <a:lstStyle/>
          <a:p>
            <a:pPr lvl="0" rtl="0">
              <a:spcBef>
                <a:spcPts val="0"/>
              </a:spcBef>
              <a:buNone/>
            </a:pPr>
            <a:r>
              <a:rPr lang="en-US"/>
              <a:t>GETDATA</a:t>
            </a:r>
          </a:p>
        </p:txBody>
      </p:sp>
      <p:sp>
        <p:nvSpPr>
          <p:cNvPr id="394" name="Shape 394"/>
          <p:cNvSpPr txBox="1"/>
          <p:nvPr>
            <p:ph idx="1" type="body"/>
          </p:nvPr>
        </p:nvSpPr>
        <p:spPr>
          <a:xfrm>
            <a:off x="685800" y="2458150"/>
            <a:ext cx="5829300" cy="6445500"/>
          </a:xfrm>
          <a:prstGeom prst="rect">
            <a:avLst/>
          </a:prstGeom>
        </p:spPr>
        <p:txBody>
          <a:bodyPr anchorCtr="0" anchor="t" bIns="91425" lIns="91425" rIns="91425" tIns="91425">
            <a:noAutofit/>
          </a:bodyPr>
          <a:lstStyle/>
          <a:p>
            <a:pPr lvl="0" rtl="0">
              <a:spcBef>
                <a:spcPts val="0"/>
              </a:spcBef>
              <a:buNone/>
            </a:pPr>
            <a:r>
              <a:rPr lang="en-US"/>
              <a:t>POST: </a:t>
            </a:r>
          </a:p>
          <a:p>
            <a:pPr lvl="0" rtl="0">
              <a:spcBef>
                <a:spcPts val="0"/>
              </a:spcBef>
              <a:buNone/>
            </a:pPr>
            <a:r>
              <a:rPr lang="en-US"/>
              <a:t>		{</a:t>
            </a:r>
          </a:p>
          <a:p>
            <a:pPr lvl="0" rtl="0">
              <a:spcBef>
                <a:spcPts val="0"/>
              </a:spcBef>
              <a:buNone/>
            </a:pPr>
            <a:r>
              <a:rPr lang="en-US"/>
              <a:t>		}</a:t>
            </a:r>
          </a:p>
          <a:p>
            <a:pPr lvl="0" rtl="0">
              <a:spcBef>
                <a:spcPts val="0"/>
              </a:spcBef>
              <a:buNone/>
            </a:pPr>
            <a:r>
              <a:t/>
            </a:r>
            <a:endParaRPr/>
          </a:p>
          <a:p>
            <a:pPr lvl="0" rtl="0">
              <a:spcBef>
                <a:spcPts val="0"/>
              </a:spcBef>
              <a:buNone/>
            </a:pPr>
            <a:r>
              <a:rPr lang="en-US"/>
              <a:t>RESPONSE:</a:t>
            </a:r>
          </a:p>
          <a:p>
            <a:pPr lvl="0" rtl="0">
              <a:spcBef>
                <a:spcPts val="0"/>
              </a:spcBef>
              <a:buNone/>
            </a:pPr>
            <a:r>
              <a:rPr lang="en-US"/>
              <a:t>		 {</a:t>
            </a:r>
          </a:p>
          <a:p>
            <a:pPr indent="15897" lvl="0" marL="1085851" rtl="0">
              <a:spcBef>
                <a:spcPts val="0"/>
              </a:spcBef>
              <a:buNone/>
            </a:pPr>
            <a:r>
              <a:rPr lang="en-US"/>
              <a:t>"Code":400,</a:t>
            </a:r>
          </a:p>
          <a:p>
            <a:pPr indent="15897" lvl="0" marL="1085851" rtl="0">
              <a:spcBef>
                <a:spcPts val="0"/>
              </a:spcBef>
              <a:buNone/>
            </a:pPr>
            <a:r>
              <a:rPr lang="en-US"/>
              <a:t>"message":"Invalid Request! No data found."</a:t>
            </a:r>
          </a:p>
          <a:p>
            <a:pPr indent="285748" lvl="0" marL="628651" rtl="0">
              <a:spcBef>
                <a:spcPts val="0"/>
              </a:spcBef>
              <a:buNone/>
            </a:pPr>
            <a:r>
              <a:rPr lang="en-US"/>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685800" y="396696"/>
            <a:ext cx="5829300" cy="1767900"/>
          </a:xfrm>
          <a:prstGeom prst="rect">
            <a:avLst/>
          </a:prstGeom>
        </p:spPr>
        <p:txBody>
          <a:bodyPr anchorCtr="0" anchor="b" bIns="91425" lIns="91425" rIns="91425" tIns="91425">
            <a:noAutofit/>
          </a:bodyPr>
          <a:lstStyle/>
          <a:p>
            <a:pPr lvl="0" rtl="0">
              <a:spcBef>
                <a:spcPts val="0"/>
              </a:spcBef>
              <a:buNone/>
            </a:pPr>
            <a:r>
              <a:rPr lang="en-US"/>
              <a:t>KEY</a:t>
            </a:r>
          </a:p>
        </p:txBody>
      </p:sp>
      <p:sp>
        <p:nvSpPr>
          <p:cNvPr id="401" name="Shape 401"/>
          <p:cNvSpPr txBox="1"/>
          <p:nvPr>
            <p:ph idx="1" type="body"/>
          </p:nvPr>
        </p:nvSpPr>
        <p:spPr>
          <a:xfrm>
            <a:off x="685800" y="2458150"/>
            <a:ext cx="5829300" cy="6445500"/>
          </a:xfrm>
          <a:prstGeom prst="rect">
            <a:avLst/>
          </a:prstGeom>
        </p:spPr>
        <p:txBody>
          <a:bodyPr anchorCtr="0" anchor="t" bIns="91425" lIns="91425" rIns="91425" tIns="91425">
            <a:noAutofit/>
          </a:bodyPr>
          <a:lstStyle/>
          <a:p>
            <a:pPr lvl="0" rtl="0">
              <a:spcBef>
                <a:spcPts val="0"/>
              </a:spcBef>
              <a:buNone/>
            </a:pPr>
            <a:r>
              <a:rPr lang="en-US"/>
              <a:t>POST: </a:t>
            </a:r>
          </a:p>
          <a:p>
            <a:pPr lvl="0" rtl="0">
              <a:spcBef>
                <a:spcPts val="0"/>
              </a:spcBef>
              <a:buNone/>
            </a:pPr>
            <a:r>
              <a:rPr lang="en-US"/>
              <a:t>		{</a:t>
            </a:r>
          </a:p>
          <a:p>
            <a:pPr lvl="0" rtl="0">
              <a:spcBef>
                <a:spcPts val="0"/>
              </a:spcBef>
              <a:buNone/>
            </a:pPr>
            <a:r>
              <a:rPr lang="en-US"/>
              <a:t>		}</a:t>
            </a:r>
          </a:p>
          <a:p>
            <a:pPr lvl="0" rtl="0">
              <a:spcBef>
                <a:spcPts val="0"/>
              </a:spcBef>
              <a:buNone/>
            </a:pPr>
            <a:r>
              <a:t/>
            </a:r>
            <a:endParaRPr/>
          </a:p>
          <a:p>
            <a:pPr lvl="0" rtl="0">
              <a:spcBef>
                <a:spcPts val="0"/>
              </a:spcBef>
              <a:buNone/>
            </a:pPr>
            <a:r>
              <a:rPr lang="en-US"/>
              <a:t>RESPONSE:</a:t>
            </a:r>
          </a:p>
          <a:p>
            <a:pPr lvl="0" rtl="0">
              <a:spcBef>
                <a:spcPts val="0"/>
              </a:spcBef>
              <a:buNone/>
            </a:pPr>
            <a:r>
              <a:rPr lang="en-US"/>
              <a:t>		 {</a:t>
            </a:r>
          </a:p>
          <a:p>
            <a:pPr indent="15897" lvl="0" marL="1085851" rtl="0">
              <a:spcBef>
                <a:spcPts val="0"/>
              </a:spcBef>
              <a:buNone/>
            </a:pPr>
            <a:r>
              <a:rPr lang="en-US"/>
              <a:t>"Code":400,</a:t>
            </a:r>
          </a:p>
          <a:p>
            <a:pPr indent="15897" lvl="0" marL="1085851" rtl="0">
              <a:spcBef>
                <a:spcPts val="0"/>
              </a:spcBef>
              <a:buNone/>
            </a:pPr>
            <a:r>
              <a:rPr lang="en-US"/>
              <a:t>"message":"Invalid Request! No data found."</a:t>
            </a:r>
          </a:p>
          <a:p>
            <a:pPr indent="285748" lvl="0" marL="628651" rtl="0">
              <a:spcBef>
                <a:spcPts val="0"/>
              </a:spcBef>
              <a:buNone/>
            </a:pPr>
            <a:r>
              <a:rPr lang="en-US"/>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685800" y="396696"/>
            <a:ext cx="5829300" cy="1767900"/>
          </a:xfrm>
          <a:prstGeom prst="rect">
            <a:avLst/>
          </a:prstGeom>
        </p:spPr>
        <p:txBody>
          <a:bodyPr anchorCtr="0" anchor="b" bIns="91425" lIns="91425" rIns="91425" tIns="91425">
            <a:noAutofit/>
          </a:bodyPr>
          <a:lstStyle/>
          <a:p>
            <a:pPr lvl="0" rtl="0">
              <a:spcBef>
                <a:spcPts val="0"/>
              </a:spcBef>
              <a:buNone/>
            </a:pPr>
            <a:r>
              <a:rPr lang="en-US"/>
              <a:t>SECRET</a:t>
            </a:r>
          </a:p>
        </p:txBody>
      </p:sp>
      <p:sp>
        <p:nvSpPr>
          <p:cNvPr id="408" name="Shape 408"/>
          <p:cNvSpPr txBox="1"/>
          <p:nvPr>
            <p:ph idx="1" type="body"/>
          </p:nvPr>
        </p:nvSpPr>
        <p:spPr>
          <a:xfrm>
            <a:off x="685800" y="2458150"/>
            <a:ext cx="5829300" cy="6445500"/>
          </a:xfrm>
          <a:prstGeom prst="rect">
            <a:avLst/>
          </a:prstGeom>
        </p:spPr>
        <p:txBody>
          <a:bodyPr anchorCtr="0" anchor="t" bIns="91425" lIns="91425" rIns="91425" tIns="91425">
            <a:noAutofit/>
          </a:bodyPr>
          <a:lstStyle/>
          <a:p>
            <a:pPr lvl="0" rtl="0">
              <a:spcBef>
                <a:spcPts val="0"/>
              </a:spcBef>
              <a:buNone/>
            </a:pPr>
            <a:r>
              <a:rPr lang="en-US"/>
              <a:t>POST: </a:t>
            </a:r>
          </a:p>
          <a:p>
            <a:pPr lvl="0" rtl="0">
              <a:spcBef>
                <a:spcPts val="0"/>
              </a:spcBef>
              <a:buNone/>
            </a:pPr>
            <a:r>
              <a:rPr lang="en-US"/>
              <a:t>		{</a:t>
            </a:r>
          </a:p>
          <a:p>
            <a:pPr lvl="0" rtl="0">
              <a:spcBef>
                <a:spcPts val="0"/>
              </a:spcBef>
              <a:buNone/>
            </a:pPr>
            <a:r>
              <a:rPr lang="en-US"/>
              <a:t>		}</a:t>
            </a:r>
          </a:p>
          <a:p>
            <a:pPr lvl="0" rtl="0">
              <a:spcBef>
                <a:spcPts val="0"/>
              </a:spcBef>
              <a:buNone/>
            </a:pPr>
            <a:r>
              <a:t/>
            </a:r>
            <a:endParaRPr/>
          </a:p>
          <a:p>
            <a:pPr lvl="0" rtl="0">
              <a:spcBef>
                <a:spcPts val="0"/>
              </a:spcBef>
              <a:buNone/>
            </a:pPr>
            <a:r>
              <a:rPr lang="en-US"/>
              <a:t>RESPONSE:</a:t>
            </a:r>
          </a:p>
          <a:p>
            <a:pPr lvl="0" rtl="0">
              <a:spcBef>
                <a:spcPts val="0"/>
              </a:spcBef>
              <a:buNone/>
            </a:pPr>
            <a:r>
              <a:rPr lang="en-US"/>
              <a:t>		 {</a:t>
            </a:r>
          </a:p>
          <a:p>
            <a:pPr indent="15897" lvl="0" marL="1085851" rtl="0">
              <a:spcBef>
                <a:spcPts val="0"/>
              </a:spcBef>
              <a:buNone/>
            </a:pPr>
            <a:r>
              <a:rPr lang="en-US"/>
              <a:t>"Code":400,</a:t>
            </a:r>
          </a:p>
          <a:p>
            <a:pPr indent="15897" lvl="0" marL="1085851" rtl="0">
              <a:spcBef>
                <a:spcPts val="0"/>
              </a:spcBef>
              <a:buNone/>
            </a:pPr>
            <a:r>
              <a:rPr lang="en-US"/>
              <a:t>"message":"Invalid Request! No data found."</a:t>
            </a:r>
          </a:p>
          <a:p>
            <a:pPr indent="285748" lvl="0" marL="628651" rtl="0">
              <a:spcBef>
                <a:spcPts val="0"/>
              </a:spcBef>
              <a:buNone/>
            </a:pP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914400" y="843845"/>
            <a:ext cx="4914899" cy="288925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1" i="0" lang="en-US" sz="5400" u="none" cap="none" strike="noStrike">
                <a:solidFill>
                  <a:schemeClr val="lt1"/>
                </a:solidFill>
                <a:latin typeface="Calibri"/>
                <a:ea typeface="Calibri"/>
                <a:cs typeface="Calibri"/>
                <a:sym typeface="Calibri"/>
              </a:rPr>
              <a:t>INTRODUCTION</a:t>
            </a:r>
          </a:p>
        </p:txBody>
      </p:sp>
      <p:sp>
        <p:nvSpPr>
          <p:cNvPr id="129" name="Shape 129"/>
          <p:cNvSpPr txBox="1"/>
          <p:nvPr>
            <p:ph idx="1" type="subTitle"/>
          </p:nvPr>
        </p:nvSpPr>
        <p:spPr>
          <a:xfrm>
            <a:off x="914400" y="3778955"/>
            <a:ext cx="4914899" cy="2531533"/>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Clr>
                <a:schemeClr val="accent1"/>
              </a:buClr>
              <a:buSzPct val="25000"/>
              <a:buFont typeface="Arial"/>
              <a:buNone/>
            </a:pPr>
            <a:r>
              <a:rPr lang="en-US"/>
              <a:t>The Team Behind Project</a:t>
            </a:r>
          </a:p>
          <a:p>
            <a:pPr indent="0" lvl="0" marL="0" marR="0" rtl="0" algn="l">
              <a:lnSpc>
                <a:spcPct val="90000"/>
              </a:lnSpc>
              <a:spcBef>
                <a:spcPts val="0"/>
              </a:spcBef>
              <a:spcAft>
                <a:spcPts val="0"/>
              </a:spcAft>
              <a:buClr>
                <a:schemeClr val="accent1"/>
              </a:buClr>
              <a:buSzPct val="25000"/>
              <a:buFont typeface="Arial"/>
              <a:buNone/>
            </a:pPr>
            <a:r>
              <a:t/>
            </a:r>
            <a:endParaRPr/>
          </a:p>
          <a:p>
            <a:pPr indent="0" lvl="0" marL="0" marR="0" rtl="0" algn="l">
              <a:lnSpc>
                <a:spcPct val="90000"/>
              </a:lnSpc>
              <a:spcBef>
                <a:spcPts val="0"/>
              </a:spcBef>
              <a:spcAft>
                <a:spcPts val="0"/>
              </a:spcAft>
              <a:buClr>
                <a:schemeClr val="accent1"/>
              </a:buClr>
              <a:buSzPct val="25000"/>
              <a:buFont typeface="Arial"/>
              <a:buNone/>
            </a:pPr>
            <a:r>
              <a:rPr lang="en-US"/>
              <a:t>FOREWORD by Team EventHaat</a:t>
            </a:r>
          </a:p>
          <a:p>
            <a:pPr indent="0" lvl="0" marL="0" marR="0" rtl="0" algn="l">
              <a:lnSpc>
                <a:spcPct val="90000"/>
              </a:lnSpc>
              <a:spcBef>
                <a:spcPts val="0"/>
              </a:spcBef>
              <a:spcAft>
                <a:spcPts val="0"/>
              </a:spcAft>
              <a:buClr>
                <a:schemeClr val="accent1"/>
              </a:buClr>
              <a:buSzPct val="25000"/>
              <a:buFont typeface="Arial"/>
              <a:buNone/>
            </a:pPr>
            <a:r>
              <a:rPr lang="en-US"/>
              <a:t>The Need</a:t>
            </a:r>
          </a:p>
          <a:p>
            <a:pPr indent="0" lvl="0" marL="0" marR="0" rtl="0" algn="l">
              <a:lnSpc>
                <a:spcPct val="90000"/>
              </a:lnSpc>
              <a:spcBef>
                <a:spcPts val="0"/>
              </a:spcBef>
              <a:spcAft>
                <a:spcPts val="0"/>
              </a:spcAft>
              <a:buClr>
                <a:schemeClr val="accent1"/>
              </a:buClr>
              <a:buSzPct val="25000"/>
              <a:buFont typeface="Arial"/>
              <a:buNone/>
            </a:pPr>
            <a:r>
              <a:rPr lang="en-US"/>
              <a:t>The Existing Solution’s Problem</a:t>
            </a:r>
          </a:p>
          <a:p>
            <a:pPr indent="0" lvl="0" marL="0" marR="0" rtl="0" algn="l">
              <a:lnSpc>
                <a:spcPct val="90000"/>
              </a:lnSpc>
              <a:spcBef>
                <a:spcPts val="0"/>
              </a:spcBef>
              <a:spcAft>
                <a:spcPts val="0"/>
              </a:spcAft>
              <a:buClr>
                <a:schemeClr val="accent1"/>
              </a:buClr>
              <a:buSzPct val="25000"/>
              <a:buFont typeface="Arial"/>
              <a:buNone/>
            </a:pPr>
            <a:r>
              <a:rPr lang="en-US"/>
              <a:t>The Solution to Solution</a:t>
            </a:r>
          </a:p>
          <a:p>
            <a:pPr indent="0" lvl="0" marL="0" marR="0" rtl="0" algn="l">
              <a:lnSpc>
                <a:spcPct val="90000"/>
              </a:lnSpc>
              <a:spcBef>
                <a:spcPts val="0"/>
              </a:spcBef>
              <a:spcAft>
                <a:spcPts val="0"/>
              </a:spcAft>
              <a:buClr>
                <a:schemeClr val="accent1"/>
              </a:buClr>
              <a:buSzPct val="25000"/>
              <a:buFont typeface="Arial"/>
              <a:buNone/>
            </a:pPr>
            <a:r>
              <a:t/>
            </a:r>
            <a:endParaRPr/>
          </a:p>
          <a:p>
            <a:pPr indent="0" lvl="0" marL="0" marR="0" rtl="0" algn="l">
              <a:lnSpc>
                <a:spcPct val="90000"/>
              </a:lnSpc>
              <a:spcBef>
                <a:spcPts val="0"/>
              </a:spcBef>
              <a:spcAft>
                <a:spcPts val="0"/>
              </a:spcAft>
              <a:buClr>
                <a:schemeClr val="accent1"/>
              </a:buClr>
              <a:buSzPct val="25000"/>
              <a:buFont typeface="Arial"/>
              <a:buNone/>
            </a:pPr>
            <a:r>
              <a:rPr lang="en-US"/>
              <a:t>Summary</a:t>
            </a:r>
          </a:p>
          <a:p>
            <a:pPr indent="0" lvl="0" marL="0" marR="0" rtl="0" algn="l">
              <a:lnSpc>
                <a:spcPct val="90000"/>
              </a:lnSpc>
              <a:spcBef>
                <a:spcPts val="0"/>
              </a:spcBef>
              <a:spcAft>
                <a:spcPts val="0"/>
              </a:spcAft>
              <a:buClr>
                <a:schemeClr val="accent1"/>
              </a:buClr>
              <a:buSzPct val="25000"/>
              <a:buFont typeface="Arial"/>
              <a:buNone/>
            </a:pPr>
            <a:r>
              <a:t/>
            </a:r>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914400" y="3191934"/>
            <a:ext cx="5029200" cy="3993000"/>
          </a:xfrm>
          <a:prstGeom prst="rect">
            <a:avLst/>
          </a:prstGeom>
        </p:spPr>
        <p:txBody>
          <a:bodyPr anchorCtr="0" anchor="b" bIns="91425" lIns="91425" rIns="91425" tIns="91425">
            <a:noAutofit/>
          </a:bodyPr>
          <a:lstStyle/>
          <a:p>
            <a:pPr lvl="0" rtl="0">
              <a:spcBef>
                <a:spcPts val="0"/>
              </a:spcBef>
              <a:buNone/>
            </a:pPr>
            <a:r>
              <a:rPr lang="en-US"/>
              <a:t>Posting Error Data</a:t>
            </a:r>
          </a:p>
        </p:txBody>
      </p:sp>
      <p:sp>
        <p:nvSpPr>
          <p:cNvPr id="415" name="Shape 415"/>
          <p:cNvSpPr txBox="1"/>
          <p:nvPr>
            <p:ph idx="1" type="body"/>
          </p:nvPr>
        </p:nvSpPr>
        <p:spPr>
          <a:xfrm>
            <a:off x="914400" y="7151828"/>
            <a:ext cx="3977700" cy="1763700"/>
          </a:xfrm>
          <a:prstGeom prst="rect">
            <a:avLst/>
          </a:prstGeom>
        </p:spPr>
        <p:txBody>
          <a:bodyPr anchorCtr="0" anchor="t" bIns="91425" lIns="91425" rIns="91425" tIns="91425">
            <a:noAutofit/>
          </a:bodyPr>
          <a:lstStyle/>
          <a:p>
            <a:pPr lvl="0" rtl="0">
              <a:spcBef>
                <a:spcPts val="0"/>
              </a:spcBef>
              <a:buNone/>
            </a:pPr>
            <a:r>
              <a:rPr lang="en-US"/>
              <a:t>Register</a:t>
            </a:r>
          </a:p>
          <a:p>
            <a:pPr lvl="0" rtl="0">
              <a:spcBef>
                <a:spcPts val="0"/>
              </a:spcBef>
              <a:buNone/>
            </a:pPr>
            <a:r>
              <a:rPr lang="en-US"/>
              <a:t>Login</a:t>
            </a:r>
          </a:p>
          <a:p>
            <a:pPr lvl="0" rtl="0">
              <a:spcBef>
                <a:spcPts val="0"/>
              </a:spcBef>
              <a:buNone/>
            </a:pPr>
            <a:r>
              <a:rPr lang="en-US"/>
              <a:t>Invalid Token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914400" y="3191934"/>
            <a:ext cx="5029200" cy="3993000"/>
          </a:xfrm>
          <a:prstGeom prst="rect">
            <a:avLst/>
          </a:prstGeom>
        </p:spPr>
        <p:txBody>
          <a:bodyPr anchorCtr="0" anchor="b" bIns="91425" lIns="91425" rIns="91425" tIns="91425">
            <a:noAutofit/>
          </a:bodyPr>
          <a:lstStyle/>
          <a:p>
            <a:pPr lvl="0" rtl="0">
              <a:spcBef>
                <a:spcPts val="0"/>
              </a:spcBef>
              <a:buNone/>
            </a:pPr>
            <a:r>
              <a:rPr lang="en-US"/>
              <a:t>Posting Correct Data</a:t>
            </a:r>
          </a:p>
        </p:txBody>
      </p:sp>
      <p:sp>
        <p:nvSpPr>
          <p:cNvPr id="422" name="Shape 422"/>
          <p:cNvSpPr txBox="1"/>
          <p:nvPr>
            <p:ph idx="1" type="body"/>
          </p:nvPr>
        </p:nvSpPr>
        <p:spPr>
          <a:xfrm>
            <a:off x="914400" y="7151828"/>
            <a:ext cx="3977700" cy="1763700"/>
          </a:xfrm>
          <a:prstGeom prst="rect">
            <a:avLst/>
          </a:prstGeom>
        </p:spPr>
        <p:txBody>
          <a:bodyPr anchorCtr="0" anchor="t" bIns="91425" lIns="91425" rIns="91425" tIns="91425">
            <a:noAutofit/>
          </a:bodyPr>
          <a:lstStyle/>
          <a:p>
            <a:pPr lvl="0" rtl="0">
              <a:spcBef>
                <a:spcPts val="0"/>
              </a:spcBef>
              <a:buNone/>
            </a:pPr>
            <a:r>
              <a:rPr lang="en-US"/>
              <a:t>Register</a:t>
            </a:r>
          </a:p>
          <a:p>
            <a:pPr lvl="0">
              <a:spcBef>
                <a:spcPts val="0"/>
              </a:spcBef>
              <a:buNone/>
            </a:pPr>
            <a:r>
              <a:rPr lang="en-US"/>
              <a:t>Login</a:t>
            </a:r>
          </a:p>
          <a:p>
            <a:pPr lvl="0">
              <a:spcBef>
                <a:spcPts val="0"/>
              </a:spcBef>
              <a:buNone/>
            </a:pPr>
            <a:r>
              <a:rPr lang="en-US"/>
              <a:t>GetAll</a:t>
            </a:r>
          </a:p>
          <a:p>
            <a:pPr lvl="0">
              <a:spcBef>
                <a:spcPts val="0"/>
              </a:spcBef>
              <a:buNone/>
            </a:pPr>
            <a:r>
              <a:rPr lang="en-US"/>
              <a:t>Key -&gt; Add / Edit / Delete / Show</a:t>
            </a:r>
          </a:p>
          <a:p>
            <a:pPr lvl="0" rtl="0">
              <a:spcBef>
                <a:spcPts val="0"/>
              </a:spcBef>
              <a:buNone/>
            </a:pPr>
            <a:r>
              <a:rPr lang="en-US"/>
              <a:t>Secret -&gt; Add / Edit / Delete / Show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685800" y="396697"/>
            <a:ext cx="5829298" cy="143210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INTRODUCTION: </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FOREWORD by Team EventHaat</a:t>
            </a:r>
          </a:p>
        </p:txBody>
      </p:sp>
      <p:sp>
        <p:nvSpPr>
          <p:cNvPr id="135" name="Shape 135"/>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The project “Encapsulate” is a really amazing project and the end product of same name is even more fascinating. In today’s life, all of us need to keep our password or secret somewhere secure. </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As the project leader told us in the presentation, </a:t>
            </a:r>
            <a:r>
              <a:rPr b="1" i="0" lang="en-US" sz="1575" u="none" cap="none" strike="noStrike">
                <a:solidFill>
                  <a:schemeClr val="lt1"/>
                </a:solidFill>
                <a:latin typeface="Calibri"/>
                <a:ea typeface="Calibri"/>
                <a:cs typeface="Calibri"/>
                <a:sym typeface="Calibri"/>
              </a:rPr>
              <a:t>“It’s really foolish to keep it unprotected in some file and it’s even more foolish to use same password everywhere.”</a:t>
            </a:r>
            <a:r>
              <a:rPr b="0" i="0" lang="en-US" sz="1575" u="none" cap="none" strike="noStrike">
                <a:solidFill>
                  <a:schemeClr val="lt1"/>
                </a:solidFill>
                <a:latin typeface="Calibri"/>
                <a:ea typeface="Calibri"/>
                <a:cs typeface="Calibri"/>
                <a:sym typeface="Calibri"/>
              </a:rPr>
              <a:t>, it was really clear to us the need of a solution as we pictured a very big problem of our today’s digital India. This problem has been among us for a while now. Let’s just ask our selves, how many time do we change password or forget password in a month? For a professional, there is at least two Email accounts to keep professional life and personal life different. And with the digitalization of India, there are a lot of more accounts for us now such as DigiLocker. Not to say, as per Net Banking rule, one should change password once a year. With so many password to manage, “Encapsulate” came to rescue. </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Unlike other applications that were put under trial by us such as Keeper, Encapsulate keeps password more secure as it stores password encrypted. This is a relief for us as even the owner of server will not be able to know the password. Further more, the 3-Step Verification of user is really amazing. And what’s even more better is that Encapsulate is cross-platform.</a:t>
            </a:r>
            <a:r>
              <a:rPr b="1" i="0" lang="en-US" sz="1575" u="none" cap="none" strike="noStrike">
                <a:solidFill>
                  <a:schemeClr val="lt1"/>
                </a:solidFill>
                <a:latin typeface="Calibri"/>
                <a:ea typeface="Calibri"/>
                <a:cs typeface="Calibri"/>
                <a:sym typeface="Calibri"/>
              </a:rPr>
              <a:t> </a:t>
            </a:r>
            <a:r>
              <a:rPr b="0" i="0" lang="en-US" sz="1575" u="none" cap="none" strike="noStrike">
                <a:solidFill>
                  <a:schemeClr val="lt1"/>
                </a:solidFill>
                <a:latin typeface="Calibri"/>
                <a:ea typeface="Calibri"/>
                <a:cs typeface="Calibri"/>
                <a:sym typeface="Calibri"/>
              </a:rPr>
              <a:t>As the server side communicates in JSON, there is virtually no limit w.r.t platform.</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This project also serves as a practical understanding of </a:t>
            </a:r>
            <a:r>
              <a:rPr b="1" i="0" lang="en-US" sz="1575" u="none" cap="none" strike="noStrike">
                <a:solidFill>
                  <a:schemeClr val="lt1"/>
                </a:solidFill>
                <a:latin typeface="Calibri"/>
                <a:ea typeface="Calibri"/>
                <a:cs typeface="Calibri"/>
                <a:sym typeface="Calibri"/>
              </a:rPr>
              <a:t>“Encryption – Decryption” , “Android – Application Development”, “Database Management: Server Side and Local (Client Side)”, “PHP”, “JSON communication” &amp; “Python – Tkinter”</a:t>
            </a:r>
            <a:r>
              <a:rPr b="0" i="0" lang="en-US" sz="1575" u="none" cap="none" strike="noStrike">
                <a:solidFill>
                  <a:schemeClr val="lt1"/>
                </a:solidFill>
                <a:latin typeface="Calibri"/>
                <a:ea typeface="Calibri"/>
                <a:cs typeface="Calibri"/>
                <a:sym typeface="Calibri"/>
              </a:rPr>
              <a:t>. </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685800" y="396697"/>
            <a:ext cx="5829298" cy="13559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INTRODUCTION: </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THE NEED</a:t>
            </a:r>
          </a:p>
        </p:txBody>
      </p:sp>
      <p:sp>
        <p:nvSpPr>
          <p:cNvPr id="141" name="Shape 141"/>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Clr>
                <a:schemeClr val="accent1"/>
              </a:buClr>
              <a:buSzPct val="25000"/>
              <a:buFont typeface="Arial"/>
              <a:buNone/>
            </a:pPr>
            <a:r>
              <a:rPr b="1" i="0" lang="en-US" sz="1575" u="none" cap="none" strike="noStrike">
                <a:solidFill>
                  <a:schemeClr val="lt1"/>
                </a:solidFill>
                <a:latin typeface="Calibri"/>
                <a:ea typeface="Calibri"/>
                <a:cs typeface="Calibri"/>
                <a:sym typeface="Calibri"/>
              </a:rPr>
              <a:t>“I have 3 Email IDs, 2 Facebook Account, 2 Google+ Account, Numerous other accounts such as StackOverFlow, IRC and some SEO and WebPage analytics. Further more, I am an active user of NetBanking and as per my bank, I have to use 2 passwords (SignOn and Transaction) for each transaction. And there are some other that I can’t recall right now.”</a:t>
            </a:r>
          </a:p>
          <a:p>
            <a:pPr indent="0" lvl="0" marL="0" marR="0" rtl="0" algn="l">
              <a:lnSpc>
                <a:spcPct val="90000"/>
              </a:lnSpc>
              <a:spcBef>
                <a:spcPts val="900"/>
              </a:spcBef>
              <a:spcAft>
                <a:spcPts val="0"/>
              </a:spcAft>
              <a:buClr>
                <a:schemeClr val="accent1"/>
              </a:buClr>
              <a:buSzPct val="25000"/>
              <a:buFont typeface="Arial"/>
              <a:buNone/>
            </a:pPr>
            <a:r>
              <a:rPr b="1" i="0" lang="en-US" sz="1575" u="none" cap="none" strike="noStrike">
                <a:solidFill>
                  <a:schemeClr val="lt1"/>
                </a:solidFill>
                <a:latin typeface="Calibri"/>
                <a:ea typeface="Calibri"/>
                <a:cs typeface="Calibri"/>
                <a:sym typeface="Calibri"/>
              </a:rPr>
              <a:t>			- Himanshu Shankar, Project Leader</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You may think that your Password keeper Vault is secure. But does it save your password in encrypted form? Is it cross-platform? How many layer of verification does it user?</a:t>
            </a:r>
          </a:p>
          <a:p>
            <a:pPr indent="0" lvl="0" marL="0" marR="0" rtl="0" algn="l">
              <a:lnSpc>
                <a:spcPct val="90000"/>
              </a:lnSpc>
              <a:spcBef>
                <a:spcPts val="900"/>
              </a:spcBef>
              <a:spcAft>
                <a:spcPts val="0"/>
              </a:spcAft>
              <a:buClr>
                <a:schemeClr val="accent1"/>
              </a:buClr>
              <a:buSzPct val="25000"/>
              <a:buFont typeface="Arial"/>
              <a:buNone/>
            </a:pPr>
            <a:r>
              <a:rPr b="1" i="0" lang="en-US" sz="1575" u="none" cap="none" strike="noStrike">
                <a:solidFill>
                  <a:schemeClr val="lt1"/>
                </a:solidFill>
                <a:latin typeface="Calibri"/>
                <a:ea typeface="Calibri"/>
                <a:cs typeface="Calibri"/>
                <a:sym typeface="Calibri"/>
              </a:rPr>
              <a:t>“In December 2009, a major password breach of the </a:t>
            </a:r>
            <a:r>
              <a:rPr b="1" i="0" lang="en-US" sz="1575" u="sng" cap="none" strike="noStrike">
                <a:solidFill>
                  <a:schemeClr val="hlink"/>
                </a:solidFill>
                <a:latin typeface="Calibri"/>
                <a:ea typeface="Calibri"/>
                <a:cs typeface="Calibri"/>
                <a:sym typeface="Calibri"/>
                <a:hlinkClick r:id="rId3"/>
              </a:rPr>
              <a:t>Rockyou.com</a:t>
            </a:r>
            <a:r>
              <a:rPr b="1" i="0" lang="en-US" sz="1575" u="none" cap="none" strike="noStrike">
                <a:solidFill>
                  <a:schemeClr val="lt1"/>
                </a:solidFill>
                <a:latin typeface="Calibri"/>
                <a:ea typeface="Calibri"/>
                <a:cs typeface="Calibri"/>
                <a:sym typeface="Calibri"/>
              </a:rPr>
              <a:t> website occurred that led to the release of 32 million passwords.”</a:t>
            </a:r>
          </a:p>
          <a:p>
            <a:pPr indent="0" lvl="0" marL="0" marR="0" rtl="0" algn="l">
              <a:lnSpc>
                <a:spcPct val="90000"/>
              </a:lnSpc>
              <a:spcBef>
                <a:spcPts val="900"/>
              </a:spcBef>
              <a:spcAft>
                <a:spcPts val="0"/>
              </a:spcAft>
              <a:buClr>
                <a:schemeClr val="accent1"/>
              </a:buClr>
              <a:buSzPct val="25000"/>
              <a:buFont typeface="Arial"/>
              <a:buNone/>
            </a:pPr>
            <a:r>
              <a:t/>
            </a:r>
            <a:endParaRPr b="1"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This could have been prevented. Only if the Rockyou.com had stored password in encrypted form and only if the password of Rockyou administration was more than just a </a:t>
            </a:r>
            <a:r>
              <a:rPr b="1" i="0" lang="en-US" sz="1575" u="none" cap="none" strike="noStrike">
                <a:solidFill>
                  <a:schemeClr val="lt1"/>
                </a:solidFill>
                <a:latin typeface="Calibri"/>
                <a:ea typeface="Calibri"/>
                <a:cs typeface="Calibri"/>
                <a:sym typeface="Calibri"/>
              </a:rPr>
              <a:t>“123456”</a:t>
            </a:r>
            <a:r>
              <a:rPr b="0" i="0" lang="en-US" sz="1575" u="none" cap="none" strike="noStrike">
                <a:solidFill>
                  <a:schemeClr val="lt1"/>
                </a:solidFill>
                <a:latin typeface="Calibri"/>
                <a:ea typeface="Calibri"/>
                <a:cs typeface="Calibri"/>
                <a:sym typeface="Calibri"/>
              </a:rPr>
              <a:t>, 32 MILLION ACCOUNTS could have been saved. </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The problem with day - to – day user is that they don’t want to keep a strong password. With so many passwords to remember, who will keep a twisted, highly confusing password? And then again, if someone does, where he/she will store this password to use it in future? </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85800" y="396697"/>
            <a:ext cx="5829298" cy="15083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INTRODUCTION:</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THE EXISTING SOLUTION’s PROBLEM</a:t>
            </a:r>
          </a:p>
        </p:txBody>
      </p:sp>
      <p:sp>
        <p:nvSpPr>
          <p:cNvPr id="147" name="Shape 147"/>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0" lvl="0" marL="0" marR="0" rtl="0" algn="l">
              <a:lnSpc>
                <a:spcPct val="90000"/>
              </a:lnSpc>
              <a:spcBef>
                <a:spcPts val="0"/>
              </a:spcBef>
              <a:spcAft>
                <a:spcPts val="0"/>
              </a:spcAft>
              <a:buClr>
                <a:schemeClr val="accent1"/>
              </a:buClr>
              <a:buSzPct val="25000"/>
              <a:buFont typeface="Arial"/>
              <a:buNone/>
            </a:pPr>
            <a:r>
              <a:rPr b="1" i="0" lang="en-US" sz="1575" u="none" cap="none" strike="noStrike">
                <a:solidFill>
                  <a:schemeClr val="lt1"/>
                </a:solidFill>
                <a:latin typeface="Calibri"/>
                <a:ea typeface="Calibri"/>
                <a:cs typeface="Calibri"/>
                <a:sym typeface="Calibri"/>
              </a:rPr>
              <a:t>“It’s really foolish to keep it unprotected in some file and it’s even more foolish to use same password everywhere.”</a:t>
            </a:r>
          </a:p>
          <a:p>
            <a:pPr indent="0" lvl="0" marL="0"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rPr b="1" i="0" lang="en-US" sz="1575" u="none" cap="none" strike="noStrike">
                <a:solidFill>
                  <a:schemeClr val="lt1"/>
                </a:solidFill>
                <a:latin typeface="Calibri"/>
                <a:ea typeface="Calibri"/>
                <a:cs typeface="Calibri"/>
                <a:sym typeface="Calibri"/>
              </a:rPr>
              <a:t>Encapsulate</a:t>
            </a:r>
            <a:r>
              <a:rPr b="0" i="0" lang="en-US" sz="1575" u="none" cap="none" strike="noStrike">
                <a:solidFill>
                  <a:schemeClr val="lt1"/>
                </a:solidFill>
                <a:latin typeface="Calibri"/>
                <a:ea typeface="Calibri"/>
                <a:cs typeface="Calibri"/>
                <a:sym typeface="Calibri"/>
              </a:rPr>
              <a:t>, the brain child of Project Leader, is a project that aims at solving the problem of digital – insecurity. This project aims to break all the barriers that were previously there while ensuring security of vault. </a:t>
            </a: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So, what are the barriers?</a:t>
            </a:r>
          </a:p>
          <a:p>
            <a:pPr indent="0" lvl="0" marL="0"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NON  - ENCRYPTION</a:t>
            </a:r>
          </a:p>
          <a:p>
            <a:pPr indent="0" lvl="0" marL="0"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SINGLE – LAYER PROTECTION</a:t>
            </a:r>
          </a:p>
          <a:p>
            <a:pPr indent="0" lvl="0" marL="0"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0" lvl="0" marL="0" marR="0" rtl="0" algn="l">
              <a:lnSpc>
                <a:spcPct val="90000"/>
              </a:lnSpc>
              <a:spcBef>
                <a:spcPts val="900"/>
              </a:spcBef>
              <a:spcAft>
                <a:spcPts val="0"/>
              </a:spcAft>
              <a:buClr>
                <a:schemeClr val="accent1"/>
              </a:buClr>
              <a:buSzPct val="25000"/>
              <a:buFont typeface="Arial"/>
              <a:buNone/>
            </a:pPr>
            <a:r>
              <a:rPr b="0" i="0" lang="en-US" sz="1575" u="none" cap="none" strike="noStrike">
                <a:solidFill>
                  <a:schemeClr val="lt1"/>
                </a:solidFill>
                <a:latin typeface="Calibri"/>
                <a:ea typeface="Calibri"/>
                <a:cs typeface="Calibri"/>
                <a:sym typeface="Calibri"/>
              </a:rPr>
              <a:t>PLATFORM - DEPENDENT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685800" y="396697"/>
            <a:ext cx="5829298" cy="1508301"/>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spcAft>
                <a:spcPts val="0"/>
              </a:spcAft>
              <a:buClr>
                <a:schemeClr val="lt1"/>
              </a:buClr>
              <a:buSzPct val="25000"/>
              <a:buFont typeface="Calibri"/>
              <a:buNone/>
            </a:pPr>
            <a:r>
              <a:rPr b="0" i="0" lang="en-US" sz="2025" u="none" cap="none" strike="noStrike">
                <a:solidFill>
                  <a:schemeClr val="lt1"/>
                </a:solidFill>
                <a:latin typeface="Calibri"/>
                <a:ea typeface="Calibri"/>
                <a:cs typeface="Calibri"/>
                <a:sym typeface="Calibri"/>
              </a:rPr>
              <a:t>INTRODUCTION:</a:t>
            </a:r>
            <a:br>
              <a:rPr b="0" i="0" lang="en-US" sz="2025" u="none" cap="none" strike="noStrike">
                <a:solidFill>
                  <a:schemeClr val="lt1"/>
                </a:solidFill>
                <a:latin typeface="Calibri"/>
                <a:ea typeface="Calibri"/>
                <a:cs typeface="Calibri"/>
                <a:sym typeface="Calibri"/>
              </a:rPr>
            </a:br>
            <a:r>
              <a:rPr b="0" i="0" lang="en-US" sz="2025" u="none" cap="none" strike="noStrike">
                <a:solidFill>
                  <a:schemeClr val="lt1"/>
                </a:solidFill>
                <a:latin typeface="Calibri"/>
                <a:ea typeface="Calibri"/>
                <a:cs typeface="Calibri"/>
                <a:sym typeface="Calibri"/>
              </a:rPr>
              <a:t>	THE SOLUTION TO SOLUTION</a:t>
            </a:r>
          </a:p>
        </p:txBody>
      </p:sp>
      <p:sp>
        <p:nvSpPr>
          <p:cNvPr id="153" name="Shape 153"/>
          <p:cNvSpPr txBox="1"/>
          <p:nvPr>
            <p:ph idx="1" type="body"/>
          </p:nvPr>
        </p:nvSpPr>
        <p:spPr>
          <a:xfrm>
            <a:off x="685800" y="2458150"/>
            <a:ext cx="5829298" cy="6445504"/>
          </a:xfrm>
          <a:prstGeom prst="rect">
            <a:avLst/>
          </a:prstGeom>
          <a:noFill/>
          <a:ln>
            <a:noFill/>
          </a:ln>
        </p:spPr>
        <p:txBody>
          <a:bodyPr anchorCtr="0" anchor="t" bIns="60925" lIns="121875" rIns="121875" tIns="60925">
            <a:noAutofit/>
          </a:bodyPr>
          <a:lstStyle/>
          <a:p>
            <a:pPr indent="-171451" lvl="0" marL="171451" marR="0" rtl="0" algn="l">
              <a:lnSpc>
                <a:spcPct val="90000"/>
              </a:lnSpc>
              <a:spcBef>
                <a:spcPts val="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ENCAPSULATE provides solution to all these problems. 3 Solution for 3 Problem</a:t>
            </a:r>
          </a:p>
          <a:p>
            <a:pPr indent="-171451" lvl="0" marL="171451" marR="0" rtl="0" algn="l">
              <a:lnSpc>
                <a:spcPct val="90000"/>
              </a:lnSpc>
              <a:spcBef>
                <a:spcPts val="900"/>
              </a:spcBef>
              <a:spcAft>
                <a:spcPts val="0"/>
              </a:spcAft>
              <a:buClr>
                <a:schemeClr val="accent1"/>
              </a:buClr>
              <a:buSzPct val="25000"/>
              <a:buFont typeface="Arial"/>
              <a:buNone/>
            </a:pPr>
            <a:r>
              <a:t/>
            </a:r>
            <a:endParaRPr b="0" i="0" sz="1575" u="none" cap="none" strike="noStrike">
              <a:solidFill>
                <a:schemeClr val="lt1"/>
              </a:solidFill>
              <a:latin typeface="Calibri"/>
              <a:ea typeface="Calibri"/>
              <a:cs typeface="Calibri"/>
              <a:sym typeface="Calibri"/>
            </a:endParaRP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1. ENCRYPTED PASSWORD | CHOOSE YOUR KEY AND CHOOSE YOUR ENCRYPTION TYPE … FROM AES  to HILL CIPHER</a:t>
            </a: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2. TRIPLE  - LAYER PROTECTION</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PASSWORD</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ACCESS TOKEN</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KEY</a:t>
            </a:r>
          </a:p>
          <a:p>
            <a:pPr indent="-171451" lvl="0" marL="171451" marR="0" rtl="0" algn="l">
              <a:lnSpc>
                <a:spcPct val="90000"/>
              </a:lnSpc>
              <a:spcBef>
                <a:spcPts val="900"/>
              </a:spcBef>
              <a:spcAft>
                <a:spcPts val="0"/>
              </a:spcAft>
              <a:buClr>
                <a:schemeClr val="accent1"/>
              </a:buClr>
              <a:buSzPct val="96898"/>
              <a:buFont typeface="Arial"/>
              <a:buChar char="•"/>
            </a:pPr>
            <a:r>
              <a:rPr b="0" i="0" lang="en-US" sz="1575" u="none" cap="none" strike="noStrike">
                <a:solidFill>
                  <a:schemeClr val="lt1"/>
                </a:solidFill>
                <a:latin typeface="Calibri"/>
                <a:ea typeface="Calibri"/>
                <a:cs typeface="Calibri"/>
                <a:sym typeface="Calibri"/>
              </a:rPr>
              <a:t>3. CROSS – PLATFORM</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ANDROID</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iOS (coming soon)</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Windows (coming soon)</a:t>
            </a:r>
          </a:p>
          <a:p>
            <a:pPr indent="-139701" lvl="1" marL="342901" marR="0" rtl="0" algn="l">
              <a:lnSpc>
                <a:spcPct val="90000"/>
              </a:lnSpc>
              <a:spcBef>
                <a:spcPts val="450"/>
              </a:spcBef>
              <a:spcAft>
                <a:spcPts val="0"/>
              </a:spcAft>
              <a:buClr>
                <a:schemeClr val="accent1"/>
              </a:buClr>
              <a:buSzPct val="74386"/>
              <a:buFont typeface="Arial"/>
              <a:buChar char="•"/>
            </a:pPr>
            <a:r>
              <a:rPr b="0" i="0" lang="en-US" sz="1350" u="none" cap="none" strike="noStrike">
                <a:solidFill>
                  <a:schemeClr val="lt1"/>
                </a:solidFill>
                <a:latin typeface="Calibri"/>
                <a:ea typeface="Calibri"/>
                <a:cs typeface="Calibri"/>
                <a:sym typeface="Calibri"/>
              </a:rPr>
              <a:t>You name it.. (API for ENCAPSULATE is already there! USING JSON)</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