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62"/>
  </p:notesMasterIdLst>
  <p:sldIdLst>
    <p:sldId id="256" r:id="rId2"/>
    <p:sldId id="317" r:id="rId3"/>
    <p:sldId id="260" r:id="rId4"/>
    <p:sldId id="261" r:id="rId5"/>
    <p:sldId id="262" r:id="rId6"/>
    <p:sldId id="263" r:id="rId7"/>
    <p:sldId id="264" r:id="rId8"/>
    <p:sldId id="314" r:id="rId9"/>
    <p:sldId id="265" r:id="rId10"/>
    <p:sldId id="266" r:id="rId11"/>
    <p:sldId id="267" r:id="rId12"/>
    <p:sldId id="268" r:id="rId13"/>
    <p:sldId id="318" r:id="rId14"/>
    <p:sldId id="269" r:id="rId15"/>
    <p:sldId id="270" r:id="rId16"/>
    <p:sldId id="271" r:id="rId17"/>
    <p:sldId id="316" r:id="rId18"/>
    <p:sldId id="319" r:id="rId19"/>
    <p:sldId id="276" r:id="rId20"/>
    <p:sldId id="277" r:id="rId21"/>
    <p:sldId id="278" r:id="rId22"/>
    <p:sldId id="320" r:id="rId23"/>
    <p:sldId id="280" r:id="rId24"/>
    <p:sldId id="281" r:id="rId25"/>
    <p:sldId id="321" r:id="rId26"/>
    <p:sldId id="284" r:id="rId27"/>
    <p:sldId id="285" r:id="rId28"/>
    <p:sldId id="322" r:id="rId29"/>
    <p:sldId id="288" r:id="rId30"/>
    <p:sldId id="289" r:id="rId31"/>
    <p:sldId id="323" r:id="rId32"/>
    <p:sldId id="291" r:id="rId33"/>
    <p:sldId id="324" r:id="rId34"/>
    <p:sldId id="292" r:id="rId35"/>
    <p:sldId id="293" r:id="rId36"/>
    <p:sldId id="325" r:id="rId37"/>
    <p:sldId id="294" r:id="rId38"/>
    <p:sldId id="326" r:id="rId39"/>
    <p:sldId id="295" r:id="rId40"/>
    <p:sldId id="296" r:id="rId41"/>
    <p:sldId id="327" r:id="rId42"/>
    <p:sldId id="297" r:id="rId43"/>
    <p:sldId id="328" r:id="rId44"/>
    <p:sldId id="298" r:id="rId45"/>
    <p:sldId id="299" r:id="rId46"/>
    <p:sldId id="300" r:id="rId47"/>
    <p:sldId id="301" r:id="rId48"/>
    <p:sldId id="302" r:id="rId49"/>
    <p:sldId id="303" r:id="rId50"/>
    <p:sldId id="304" r:id="rId51"/>
    <p:sldId id="306" r:id="rId52"/>
    <p:sldId id="308" r:id="rId53"/>
    <p:sldId id="309" r:id="rId54"/>
    <p:sldId id="313" r:id="rId55"/>
    <p:sldId id="310" r:id="rId56"/>
    <p:sldId id="311" r:id="rId57"/>
    <p:sldId id="329" r:id="rId58"/>
    <p:sldId id="330" r:id="rId59"/>
    <p:sldId id="331" r:id="rId60"/>
    <p:sldId id="332" r:id="rId61"/>
  </p:sldIdLst>
  <p:sldSz cx="6858000" cy="9906000" type="A4"/>
  <p:notesSz cx="6888163" cy="100203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varScale="1">
        <p:scale>
          <a:sx n="49" d="100"/>
          <a:sy n="49" d="100"/>
        </p:scale>
        <p:origin x="2418" y="5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4870" cy="501015"/>
          </a:xfrm>
          <a:prstGeom prst="rect">
            <a:avLst/>
          </a:prstGeom>
          <a:noFill/>
          <a:ln>
            <a:noFill/>
          </a:ln>
        </p:spPr>
        <p:txBody>
          <a:bodyPr lIns="96600" tIns="96600" rIns="96600" bIns="96600" anchor="t" anchorCtr="0"/>
          <a:lstStyle>
            <a:lvl1pPr marL="0" marR="0" lvl="0" indent="0" algn="l" rtl="0">
              <a:lnSpc>
                <a:spcPct val="100000"/>
              </a:lnSpc>
              <a:spcBef>
                <a:spcPts val="0"/>
              </a:spcBef>
              <a:spcAft>
                <a:spcPts val="0"/>
              </a:spcAft>
              <a:buClr>
                <a:schemeClr val="dk1"/>
              </a:buClr>
              <a:buFont typeface="Calibri"/>
              <a:buNone/>
              <a:defRPr sz="1300" b="0" i="0" u="none" strike="noStrike" cap="none">
                <a:solidFill>
                  <a:schemeClr val="dk1"/>
                </a:solidFill>
                <a:latin typeface="Calibri"/>
                <a:ea typeface="Calibri"/>
                <a:cs typeface="Calibri"/>
                <a:sym typeface="Calibri"/>
              </a:defRPr>
            </a:lvl1pPr>
            <a:lvl2pPr marL="643990" marR="0" lvl="1" indent="-13305"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2pPr>
            <a:lvl3pPr marL="1287982" marR="0" lvl="2" indent="-13194"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3pPr>
            <a:lvl4pPr marL="1931972" marR="0" lvl="3" indent="-13081"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4pPr>
            <a:lvl5pPr marL="2575962" marR="0" lvl="4" indent="-12968"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5pPr>
            <a:lvl6pPr marL="3219954" marR="0" lvl="5" indent="-1285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6pPr>
            <a:lvl7pPr marL="3863944" marR="0" lvl="6" indent="-12743"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7pPr>
            <a:lvl8pPr marL="4507934" marR="0" lvl="7" indent="-12630"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8pPr>
            <a:lvl9pPr marL="5151926" marR="0" lvl="8" indent="-1251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01698" y="0"/>
            <a:ext cx="2984870" cy="501015"/>
          </a:xfrm>
          <a:prstGeom prst="rect">
            <a:avLst/>
          </a:prstGeom>
          <a:noFill/>
          <a:ln>
            <a:noFill/>
          </a:ln>
        </p:spPr>
        <p:txBody>
          <a:bodyPr lIns="96600" tIns="96600" rIns="96600" bIns="96600" anchor="t" anchorCtr="0"/>
          <a:lstStyle>
            <a:lvl1pPr marL="0" marR="0" lvl="0" indent="0" algn="r" rtl="0">
              <a:lnSpc>
                <a:spcPct val="100000"/>
              </a:lnSpc>
              <a:spcBef>
                <a:spcPts val="0"/>
              </a:spcBef>
              <a:spcAft>
                <a:spcPts val="0"/>
              </a:spcAft>
              <a:buClr>
                <a:schemeClr val="dk1"/>
              </a:buClr>
              <a:buFont typeface="Calibri"/>
              <a:buNone/>
              <a:defRPr sz="1300" b="0" i="0" u="none" strike="noStrike" cap="none">
                <a:solidFill>
                  <a:schemeClr val="dk1"/>
                </a:solidFill>
                <a:latin typeface="Calibri"/>
                <a:ea typeface="Calibri"/>
                <a:cs typeface="Calibri"/>
                <a:sym typeface="Calibri"/>
              </a:defRPr>
            </a:lvl1pPr>
            <a:lvl2pPr marL="643990" marR="0" lvl="1" indent="-13305"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2pPr>
            <a:lvl3pPr marL="1287982" marR="0" lvl="2" indent="-13194"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3pPr>
            <a:lvl4pPr marL="1931972" marR="0" lvl="3" indent="-13081"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4pPr>
            <a:lvl5pPr marL="2575962" marR="0" lvl="4" indent="-12968"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5pPr>
            <a:lvl6pPr marL="3219954" marR="0" lvl="5" indent="-1285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6pPr>
            <a:lvl7pPr marL="3863944" marR="0" lvl="6" indent="-12743"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7pPr>
            <a:lvl8pPr marL="4507934" marR="0" lvl="7" indent="-12630"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8pPr>
            <a:lvl9pPr marL="5151926" marR="0" lvl="8" indent="-1251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lstStyle>
            <a:lvl1pPr marL="0" marR="0" lvl="0"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1pPr>
            <a:lvl2pPr marL="609493" marR="0" lvl="1" indent="-12592"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2pPr>
            <a:lvl3pPr marL="1218987" marR="0" lvl="2" indent="-12487"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3pPr>
            <a:lvl4pPr marL="1828480" marR="0" lvl="3" indent="-1238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4pPr>
            <a:lvl5pPr marL="2437973" marR="0" lvl="4" indent="-12273"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5pPr>
            <a:lvl6pPr marL="3047467" marR="0" lvl="5" indent="-12167"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517546"/>
            <a:ext cx="2984870" cy="501015"/>
          </a:xfrm>
          <a:prstGeom prst="rect">
            <a:avLst/>
          </a:prstGeom>
          <a:noFill/>
          <a:ln>
            <a:noFill/>
          </a:ln>
        </p:spPr>
        <p:txBody>
          <a:bodyPr lIns="96600" tIns="96600" rIns="96600" bIns="96600" anchor="b" anchorCtr="0"/>
          <a:lstStyle>
            <a:lvl1pPr marL="0" marR="0" lvl="0" indent="0" algn="l" rtl="0">
              <a:lnSpc>
                <a:spcPct val="100000"/>
              </a:lnSpc>
              <a:spcBef>
                <a:spcPts val="0"/>
              </a:spcBef>
              <a:spcAft>
                <a:spcPts val="0"/>
              </a:spcAft>
              <a:buClr>
                <a:schemeClr val="dk1"/>
              </a:buClr>
              <a:buFont typeface="Calibri"/>
              <a:buNone/>
              <a:defRPr sz="1300" b="0" i="0" u="none" strike="noStrike" cap="none">
                <a:solidFill>
                  <a:schemeClr val="dk1"/>
                </a:solidFill>
                <a:latin typeface="Calibri"/>
                <a:ea typeface="Calibri"/>
                <a:cs typeface="Calibri"/>
                <a:sym typeface="Calibri"/>
              </a:defRPr>
            </a:lvl1pPr>
            <a:lvl2pPr marL="643990" marR="0" lvl="1" indent="-13305"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2pPr>
            <a:lvl3pPr marL="1287982" marR="0" lvl="2" indent="-13194"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3pPr>
            <a:lvl4pPr marL="1931972" marR="0" lvl="3" indent="-13081"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4pPr>
            <a:lvl5pPr marL="2575962" marR="0" lvl="4" indent="-12968"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5pPr>
            <a:lvl6pPr marL="3219954" marR="0" lvl="5" indent="-1285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6pPr>
            <a:lvl7pPr marL="3863944" marR="0" lvl="6" indent="-12743"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7pPr>
            <a:lvl8pPr marL="4507934" marR="0" lvl="7" indent="-12630"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8pPr>
            <a:lvl9pPr marL="5151926" marR="0" lvl="8" indent="-12516" algn="l" rtl="0">
              <a:lnSpc>
                <a:spcPct val="100000"/>
              </a:lnSpc>
              <a:spcBef>
                <a:spcPts val="0"/>
              </a:spcBef>
              <a:spcAft>
                <a:spcPts val="0"/>
              </a:spcAft>
              <a:buClr>
                <a:schemeClr val="dk1"/>
              </a:buClr>
              <a:buFont typeface="Calibri"/>
              <a:buNone/>
              <a:defRPr sz="25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01698" y="9517546"/>
            <a:ext cx="2984870" cy="501015"/>
          </a:xfrm>
          <a:prstGeom prst="rect">
            <a:avLst/>
          </a:prstGeom>
          <a:noFill/>
          <a:ln>
            <a:noFill/>
          </a:ln>
        </p:spPr>
        <p:txBody>
          <a:bodyPr lIns="96600" tIns="48287" rIns="96600" bIns="48287" anchor="b" anchorCtr="0">
            <a:noAutofit/>
          </a:bodyPr>
          <a:lstStyle/>
          <a:p>
            <a:pPr algn="r">
              <a:buClr>
                <a:schemeClr val="dk1"/>
              </a:buClr>
              <a:buSzPct val="25000"/>
            </a:pPr>
            <a:fld id="{00000000-1234-1234-1234-123412341234}" type="slidenum">
              <a:rPr lang="en-US" sz="1300" smtClean="0">
                <a:solidFill>
                  <a:schemeClr val="dk1"/>
                </a:solidFill>
                <a:latin typeface="Calibri"/>
                <a:ea typeface="Calibri"/>
                <a:cs typeface="Calibri"/>
                <a:sym typeface="Calibri"/>
              </a:rPr>
              <a:pPr algn="r">
                <a:buClr>
                  <a:schemeClr val="dk1"/>
                </a:buClr>
                <a:buSzPct val="25000"/>
              </a:pP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18726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02" name="Shape 10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4380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175" name="Shape 175"/>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12</a:t>
            </a:fld>
            <a:endParaRPr lang="en-US"/>
          </a:p>
        </p:txBody>
      </p:sp>
    </p:spTree>
    <p:extLst>
      <p:ext uri="{BB962C8B-B14F-4D97-AF65-F5344CB8AC3E}">
        <p14:creationId xmlns:p14="http://schemas.microsoft.com/office/powerpoint/2010/main" val="138726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13</a:t>
            </a:fld>
            <a:endParaRPr lang="en-US"/>
          </a:p>
        </p:txBody>
      </p:sp>
    </p:spTree>
    <p:extLst>
      <p:ext uri="{BB962C8B-B14F-4D97-AF65-F5344CB8AC3E}">
        <p14:creationId xmlns:p14="http://schemas.microsoft.com/office/powerpoint/2010/main" val="3706635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182" name="Shape 182"/>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14</a:t>
            </a:fld>
            <a:endParaRPr lang="en-US"/>
          </a:p>
        </p:txBody>
      </p:sp>
    </p:spTree>
    <p:extLst>
      <p:ext uri="{BB962C8B-B14F-4D97-AF65-F5344CB8AC3E}">
        <p14:creationId xmlns:p14="http://schemas.microsoft.com/office/powerpoint/2010/main" val="39695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88" name="Shape 18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10063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94" name="Shape 194"/>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0595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94" name="Shape 194"/>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2176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18</a:t>
            </a:fld>
            <a:endParaRPr lang="en-US"/>
          </a:p>
        </p:txBody>
      </p:sp>
    </p:spTree>
    <p:extLst>
      <p:ext uri="{BB962C8B-B14F-4D97-AF65-F5344CB8AC3E}">
        <p14:creationId xmlns:p14="http://schemas.microsoft.com/office/powerpoint/2010/main" val="89724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25" name="Shape 225"/>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21475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31" name="Shape 231"/>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2757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38" name="Shape 238"/>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21</a:t>
            </a:fld>
            <a:endParaRPr lang="en-US"/>
          </a:p>
        </p:txBody>
      </p:sp>
    </p:spTree>
    <p:extLst>
      <p:ext uri="{BB962C8B-B14F-4D97-AF65-F5344CB8AC3E}">
        <p14:creationId xmlns:p14="http://schemas.microsoft.com/office/powerpoint/2010/main" val="215718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26" name="Shape 12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798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22</a:t>
            </a:fld>
            <a:endParaRPr lang="en-US"/>
          </a:p>
        </p:txBody>
      </p:sp>
    </p:spTree>
    <p:extLst>
      <p:ext uri="{BB962C8B-B14F-4D97-AF65-F5344CB8AC3E}">
        <p14:creationId xmlns:p14="http://schemas.microsoft.com/office/powerpoint/2010/main" val="257409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51" name="Shape 251"/>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962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57" name="Shape 25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09583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25</a:t>
            </a:fld>
            <a:endParaRPr lang="en-US"/>
          </a:p>
        </p:txBody>
      </p:sp>
    </p:spTree>
    <p:extLst>
      <p:ext uri="{BB962C8B-B14F-4D97-AF65-F5344CB8AC3E}">
        <p14:creationId xmlns:p14="http://schemas.microsoft.com/office/powerpoint/2010/main" val="3387746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76" name="Shape 27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7285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282" name="Shape 2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3857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28</a:t>
            </a:fld>
            <a:endParaRPr lang="en-US"/>
          </a:p>
        </p:txBody>
      </p:sp>
    </p:spTree>
    <p:extLst>
      <p:ext uri="{BB962C8B-B14F-4D97-AF65-F5344CB8AC3E}">
        <p14:creationId xmlns:p14="http://schemas.microsoft.com/office/powerpoint/2010/main" val="3301529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01" name="Shape 301"/>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43263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07" name="Shape 30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56679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31</a:t>
            </a:fld>
            <a:endParaRPr lang="en-US"/>
          </a:p>
        </p:txBody>
      </p:sp>
    </p:spTree>
    <p:extLst>
      <p:ext uri="{BB962C8B-B14F-4D97-AF65-F5344CB8AC3E}">
        <p14:creationId xmlns:p14="http://schemas.microsoft.com/office/powerpoint/2010/main" val="215282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32" name="Shape 13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3030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20" name="Shape 320"/>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32</a:t>
            </a:fld>
            <a:endParaRPr lang="en-US"/>
          </a:p>
        </p:txBody>
      </p:sp>
    </p:spTree>
    <p:extLst>
      <p:ext uri="{BB962C8B-B14F-4D97-AF65-F5344CB8AC3E}">
        <p14:creationId xmlns:p14="http://schemas.microsoft.com/office/powerpoint/2010/main" val="954742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33</a:t>
            </a:fld>
            <a:endParaRPr lang="en-US"/>
          </a:p>
        </p:txBody>
      </p:sp>
    </p:spTree>
    <p:extLst>
      <p:ext uri="{BB962C8B-B14F-4D97-AF65-F5344CB8AC3E}">
        <p14:creationId xmlns:p14="http://schemas.microsoft.com/office/powerpoint/2010/main" val="3777029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26" name="Shape 32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274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32" name="Shape 33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964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36</a:t>
            </a:fld>
            <a:endParaRPr lang="en-US"/>
          </a:p>
        </p:txBody>
      </p:sp>
    </p:spTree>
    <p:extLst>
      <p:ext uri="{BB962C8B-B14F-4D97-AF65-F5344CB8AC3E}">
        <p14:creationId xmlns:p14="http://schemas.microsoft.com/office/powerpoint/2010/main" val="2980072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38" name="Shape 33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83989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38</a:t>
            </a:fld>
            <a:endParaRPr lang="en-US"/>
          </a:p>
        </p:txBody>
      </p:sp>
    </p:spTree>
    <p:extLst>
      <p:ext uri="{BB962C8B-B14F-4D97-AF65-F5344CB8AC3E}">
        <p14:creationId xmlns:p14="http://schemas.microsoft.com/office/powerpoint/2010/main" val="3727281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44" name="Shape 344"/>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5818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50" name="Shape 350"/>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03766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41</a:t>
            </a:fld>
            <a:endParaRPr lang="en-US"/>
          </a:p>
        </p:txBody>
      </p:sp>
    </p:spTree>
    <p:extLst>
      <p:ext uri="{BB962C8B-B14F-4D97-AF65-F5344CB8AC3E}">
        <p14:creationId xmlns:p14="http://schemas.microsoft.com/office/powerpoint/2010/main" val="275813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38" name="Shape 13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050198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356" name="Shape 35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06353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43</a:t>
            </a:fld>
            <a:endParaRPr lang="en-US"/>
          </a:p>
        </p:txBody>
      </p:sp>
    </p:spTree>
    <p:extLst>
      <p:ext uri="{BB962C8B-B14F-4D97-AF65-F5344CB8AC3E}">
        <p14:creationId xmlns:p14="http://schemas.microsoft.com/office/powerpoint/2010/main" val="2712352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63" name="Shape 363"/>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44</a:t>
            </a:fld>
            <a:endParaRPr lang="en-US"/>
          </a:p>
        </p:txBody>
      </p:sp>
    </p:spTree>
    <p:extLst>
      <p:ext uri="{BB962C8B-B14F-4D97-AF65-F5344CB8AC3E}">
        <p14:creationId xmlns:p14="http://schemas.microsoft.com/office/powerpoint/2010/main" val="4177187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70" name="Shape 370"/>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45</a:t>
            </a:fld>
            <a:endParaRPr lang="en-US"/>
          </a:p>
        </p:txBody>
      </p:sp>
    </p:spTree>
    <p:extLst>
      <p:ext uri="{BB962C8B-B14F-4D97-AF65-F5344CB8AC3E}">
        <p14:creationId xmlns:p14="http://schemas.microsoft.com/office/powerpoint/2010/main" val="2027933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77" name="Shape 377"/>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46</a:t>
            </a:fld>
            <a:endParaRPr lang="en-US"/>
          </a:p>
        </p:txBody>
      </p:sp>
    </p:spTree>
    <p:extLst>
      <p:ext uri="{BB962C8B-B14F-4D97-AF65-F5344CB8AC3E}">
        <p14:creationId xmlns:p14="http://schemas.microsoft.com/office/powerpoint/2010/main" val="1655382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84" name="Shape 384"/>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47</a:t>
            </a:fld>
            <a:endParaRPr lang="en-US"/>
          </a:p>
        </p:txBody>
      </p:sp>
    </p:spTree>
    <p:extLst>
      <p:ext uri="{BB962C8B-B14F-4D97-AF65-F5344CB8AC3E}">
        <p14:creationId xmlns:p14="http://schemas.microsoft.com/office/powerpoint/2010/main" val="673232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91" name="Shape 391"/>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48</a:t>
            </a:fld>
            <a:endParaRPr lang="en-US"/>
          </a:p>
        </p:txBody>
      </p:sp>
    </p:spTree>
    <p:extLst>
      <p:ext uri="{BB962C8B-B14F-4D97-AF65-F5344CB8AC3E}">
        <p14:creationId xmlns:p14="http://schemas.microsoft.com/office/powerpoint/2010/main" val="519471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98" name="Shape 398"/>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49</a:t>
            </a:fld>
            <a:endParaRPr lang="en-US"/>
          </a:p>
        </p:txBody>
      </p:sp>
    </p:spTree>
    <p:extLst>
      <p:ext uri="{BB962C8B-B14F-4D97-AF65-F5344CB8AC3E}">
        <p14:creationId xmlns:p14="http://schemas.microsoft.com/office/powerpoint/2010/main" val="2903511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405" name="Shape 405"/>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50</a:t>
            </a:fld>
            <a:endParaRPr lang="en-US"/>
          </a:p>
        </p:txBody>
      </p:sp>
    </p:spTree>
    <p:extLst>
      <p:ext uri="{BB962C8B-B14F-4D97-AF65-F5344CB8AC3E}">
        <p14:creationId xmlns:p14="http://schemas.microsoft.com/office/powerpoint/2010/main" val="1720900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419" name="Shape 4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51</a:t>
            </a:fld>
            <a:endParaRPr lang="en-US"/>
          </a:p>
        </p:txBody>
      </p:sp>
    </p:spTree>
    <p:extLst>
      <p:ext uri="{BB962C8B-B14F-4D97-AF65-F5344CB8AC3E}">
        <p14:creationId xmlns:p14="http://schemas.microsoft.com/office/powerpoint/2010/main" val="25418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44" name="Shape 144"/>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16581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84" name="Shape 384"/>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52</a:t>
            </a:fld>
            <a:endParaRPr lang="en-US"/>
          </a:p>
        </p:txBody>
      </p:sp>
    </p:spTree>
    <p:extLst>
      <p:ext uri="{BB962C8B-B14F-4D97-AF65-F5344CB8AC3E}">
        <p14:creationId xmlns:p14="http://schemas.microsoft.com/office/powerpoint/2010/main" val="1294906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84" name="Shape 384"/>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53</a:t>
            </a:fld>
            <a:endParaRPr lang="en-US"/>
          </a:p>
        </p:txBody>
      </p:sp>
    </p:spTree>
    <p:extLst>
      <p:ext uri="{BB962C8B-B14F-4D97-AF65-F5344CB8AC3E}">
        <p14:creationId xmlns:p14="http://schemas.microsoft.com/office/powerpoint/2010/main" val="2022485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84" name="Shape 384"/>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55</a:t>
            </a:fld>
            <a:endParaRPr lang="en-US"/>
          </a:p>
        </p:txBody>
      </p:sp>
    </p:spTree>
    <p:extLst>
      <p:ext uri="{BB962C8B-B14F-4D97-AF65-F5344CB8AC3E}">
        <p14:creationId xmlns:p14="http://schemas.microsoft.com/office/powerpoint/2010/main" val="4267591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384" name="Shape 384"/>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fld id="{00000000-1234-1234-1234-123412341234}" type="slidenum">
              <a:rPr lang="en-US"/>
              <a:pPr/>
              <a:t>56</a:t>
            </a:fld>
            <a:endParaRPr lang="en-US"/>
          </a:p>
        </p:txBody>
      </p:sp>
    </p:spTree>
    <p:extLst>
      <p:ext uri="{BB962C8B-B14F-4D97-AF65-F5344CB8AC3E}">
        <p14:creationId xmlns:p14="http://schemas.microsoft.com/office/powerpoint/2010/main" val="1924207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8817" y="4759643"/>
            <a:ext cx="5510530" cy="4509135"/>
          </a:xfrm>
          <a:prstGeom prst="rect">
            <a:avLst/>
          </a:prstGeom>
        </p:spPr>
        <p:txBody>
          <a:bodyPr lIns="96600" tIns="96600" rIns="96600" bIns="96600" anchor="t" anchorCtr="0">
            <a:noAutofit/>
          </a:bodyPr>
          <a:lstStyle/>
          <a:p>
            <a:endParaRPr/>
          </a:p>
        </p:txBody>
      </p:sp>
      <p:sp>
        <p:nvSpPr>
          <p:cNvPr id="219" name="Shape 219"/>
          <p:cNvSpPr txBox="1">
            <a:spLocks noGrp="1"/>
          </p:cNvSpPr>
          <p:nvPr>
            <p:ph type="sldNum" idx="12"/>
          </p:nvPr>
        </p:nvSpPr>
        <p:spPr>
          <a:xfrm>
            <a:off x="3901698" y="9517546"/>
            <a:ext cx="2984870" cy="501015"/>
          </a:xfrm>
          <a:prstGeom prst="rect">
            <a:avLst/>
          </a:prstGeom>
        </p:spPr>
        <p:txBody>
          <a:bodyPr lIns="96600" tIns="48287" rIns="96600" bIns="48287" anchor="b" anchorCtr="0">
            <a:noAutofit/>
          </a:bodyPr>
          <a:lstStyle/>
          <a:p>
            <a:pPr>
              <a:buClr>
                <a:schemeClr val="dk1"/>
              </a:buClr>
              <a:buSzPct val="25000"/>
            </a:pPr>
            <a:fld id="{00000000-1234-1234-1234-123412341234}" type="slidenum">
              <a:rPr lang="en-US"/>
              <a:pPr>
                <a:buClr>
                  <a:schemeClr val="dk1"/>
                </a:buClr>
                <a:buSzPct val="25000"/>
              </a:pPr>
              <a:t>57</a:t>
            </a:fld>
            <a:endParaRPr lang="en-US"/>
          </a:p>
        </p:txBody>
      </p:sp>
    </p:spTree>
    <p:extLst>
      <p:ext uri="{BB962C8B-B14F-4D97-AF65-F5344CB8AC3E}">
        <p14:creationId xmlns:p14="http://schemas.microsoft.com/office/powerpoint/2010/main" val="396301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50" name="Shape 150"/>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2952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56" name="Shape 156"/>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3981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62" name="Shape 162"/>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99053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8817" y="4759643"/>
            <a:ext cx="5510529" cy="4509135"/>
          </a:xfrm>
          <a:prstGeom prst="rect">
            <a:avLst/>
          </a:prstGeom>
          <a:noFill/>
          <a:ln>
            <a:noFill/>
          </a:ln>
        </p:spPr>
        <p:txBody>
          <a:bodyPr lIns="96600" tIns="96600" rIns="96600" bIns="96600" anchor="t" anchorCtr="0">
            <a:noAutofit/>
          </a:bodyPr>
          <a:lstStyle/>
          <a:p>
            <a:pPr>
              <a:buSzPct val="25000"/>
            </a:pPr>
            <a:endParaRPr sz="1700"/>
          </a:p>
        </p:txBody>
      </p:sp>
      <p:sp>
        <p:nvSpPr>
          <p:cNvPr id="168" name="Shape 168"/>
          <p:cNvSpPr>
            <a:spLocks noGrp="1" noRot="1" noChangeAspect="1"/>
          </p:cNvSpPr>
          <p:nvPr>
            <p:ph type="sldImg" idx="2"/>
          </p:nvPr>
        </p:nvSpPr>
        <p:spPr>
          <a:xfrm>
            <a:off x="2144713" y="750888"/>
            <a:ext cx="2598737" cy="37576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640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074420" y="519853"/>
            <a:ext cx="5554980" cy="212648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074420" y="2672315"/>
            <a:ext cx="5554980" cy="2531533"/>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
        <p:nvSpPr>
          <p:cNvPr id="8" name="Oval 7"/>
          <p:cNvSpPr/>
          <p:nvPr/>
        </p:nvSpPr>
        <p:spPr>
          <a:xfrm>
            <a:off x="691075" y="2042158"/>
            <a:ext cx="157734" cy="30378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867882" y="1942801"/>
            <a:ext cx="48006" cy="9245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396701"/>
            <a:ext cx="1371600" cy="845220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7250" y="396703"/>
            <a:ext cx="4171950" cy="845220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712168" y="-78"/>
            <a:ext cx="5143500" cy="990607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1933794" y="3756025"/>
            <a:ext cx="4800600" cy="3302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933794" y="1540933"/>
            <a:ext cx="4800600" cy="2180695"/>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
        <p:nvSpPr>
          <p:cNvPr id="10" name="Rectangle 9"/>
          <p:cNvSpPr/>
          <p:nvPr/>
        </p:nvSpPr>
        <p:spPr bwMode="invGray">
          <a:xfrm>
            <a:off x="1714500" y="0"/>
            <a:ext cx="57150"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29241" y="4065614"/>
            <a:ext cx="157734" cy="30378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806048" y="3966257"/>
            <a:ext cx="48006" cy="9245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706" y="396240"/>
            <a:ext cx="5623560" cy="1651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6706" y="2201333"/>
            <a:ext cx="2743200" cy="67360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7066" y="2201333"/>
            <a:ext cx="2743200" cy="67360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7453819"/>
            <a:ext cx="6172200" cy="1651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74179"/>
            <a:ext cx="3017520" cy="9245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97580" y="474179"/>
            <a:ext cx="3017520" cy="9245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400152"/>
            <a:ext cx="3017520" cy="59436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97580" y="1400152"/>
            <a:ext cx="3017520" cy="59436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6706" y="396240"/>
            <a:ext cx="5623560" cy="1651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61238" y="0"/>
            <a:ext cx="6096762" cy="9906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
        <p:nvSpPr>
          <p:cNvPr id="6" name="Rectangle 5"/>
          <p:cNvSpPr/>
          <p:nvPr/>
        </p:nvSpPr>
        <p:spPr bwMode="invGray">
          <a:xfrm>
            <a:off x="761238" y="-78"/>
            <a:ext cx="54864"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13124"/>
            <a:ext cx="2857500" cy="1678517"/>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2032282"/>
            <a:ext cx="2857500" cy="1008944"/>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3081868"/>
            <a:ext cx="6115050" cy="5767035"/>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15172" y="1540934"/>
            <a:ext cx="2057400" cy="2861733"/>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
        <p:nvSpPr>
          <p:cNvPr id="8" name="Rectangle 7"/>
          <p:cNvSpPr/>
          <p:nvPr/>
        </p:nvSpPr>
        <p:spPr>
          <a:xfrm>
            <a:off x="571500" y="1540933"/>
            <a:ext cx="3429000" cy="6604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628650" y="1651005"/>
            <a:ext cx="3314700" cy="5076545"/>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297544" y="1378493"/>
            <a:ext cx="514350" cy="295114"/>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3752750" y="1353136"/>
            <a:ext cx="486918" cy="295114"/>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628650" y="6934200"/>
            <a:ext cx="3314700" cy="1100667"/>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611945" y="-1178553"/>
            <a:ext cx="1229165" cy="236728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26613" y="30482"/>
            <a:ext cx="1276643" cy="245872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37161" y="1524000"/>
            <a:ext cx="844288" cy="1592679"/>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759655" y="-78"/>
            <a:ext cx="6098345" cy="990607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076706" y="396699"/>
            <a:ext cx="5623560" cy="1651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076706" y="2091267"/>
            <a:ext cx="5623560" cy="69342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2686050" y="9108017"/>
            <a:ext cx="1600200" cy="687917"/>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IN"/>
          </a:p>
        </p:txBody>
      </p:sp>
      <p:sp>
        <p:nvSpPr>
          <p:cNvPr id="10" name="Footer Placeholder 9"/>
          <p:cNvSpPr>
            <a:spLocks noGrp="1"/>
          </p:cNvSpPr>
          <p:nvPr>
            <p:ph type="ftr" sz="quarter" idx="3"/>
          </p:nvPr>
        </p:nvSpPr>
        <p:spPr>
          <a:xfrm>
            <a:off x="4286250" y="9108017"/>
            <a:ext cx="2171700" cy="687917"/>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6460236" y="9108017"/>
            <a:ext cx="342900" cy="687917"/>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675" b="0"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675" b="0" i="0" u="none" strike="noStrike" cap="none">
              <a:solidFill>
                <a:schemeClr val="lt1"/>
              </a:solidFill>
              <a:latin typeface="Calibri"/>
              <a:ea typeface="Calibri"/>
              <a:cs typeface="Calibri"/>
              <a:sym typeface="Calibri"/>
            </a:endParaRPr>
          </a:p>
        </p:txBody>
      </p:sp>
      <p:sp>
        <p:nvSpPr>
          <p:cNvPr id="15" name="Rectangle 14"/>
          <p:cNvSpPr/>
          <p:nvPr/>
        </p:nvSpPr>
        <p:spPr bwMode="invGray">
          <a:xfrm>
            <a:off x="761238" y="-78"/>
            <a:ext cx="54864"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ockYo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4000" b="1" i="0" u="none" strike="noStrike" cap="none" dirty="0">
                <a:solidFill>
                  <a:schemeClr val="tx1"/>
                </a:solidFill>
                <a:effectLst/>
                <a:latin typeface="Calibri"/>
                <a:ea typeface="Calibri"/>
                <a:cs typeface="Calibri"/>
                <a:sym typeface="Calibri"/>
              </a:rPr>
              <a:t>ENCAPSULATE</a:t>
            </a:r>
          </a:p>
        </p:txBody>
      </p:sp>
      <p:sp>
        <p:nvSpPr>
          <p:cNvPr id="105" name="Shape 105"/>
          <p:cNvSpPr txBox="1">
            <a:spLocks noGrp="1"/>
          </p:cNvSpPr>
          <p:nvPr>
            <p:ph type="subTitle" idx="4294967295"/>
          </p:nvPr>
        </p:nvSpPr>
        <p:spPr>
          <a:xfrm>
            <a:off x="1074738" y="2671763"/>
            <a:ext cx="3363912" cy="757237"/>
          </a:xfrm>
          <a:prstGeom prst="rect">
            <a:avLst/>
          </a:prstGeom>
          <a:noFill/>
          <a:ln>
            <a:noFill/>
          </a:ln>
        </p:spPr>
        <p:txBody>
          <a:bodyPr lIns="121875" tIns="60925" rIns="121875" bIns="60925"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1600" b="0" i="0" u="none" strike="noStrike" cap="none" dirty="0">
                <a:ea typeface="Calibri"/>
                <a:cs typeface="Calibri"/>
                <a:sym typeface="Calibri"/>
              </a:rPr>
              <a:t>YOUR SECURE PASSWORD VAULT</a:t>
            </a:r>
          </a:p>
        </p:txBody>
      </p:sp>
      <p:pic>
        <p:nvPicPr>
          <p:cNvPr id="4" name="Picture 3" descr="logof.png"/>
          <p:cNvPicPr>
            <a:picLocks noChangeAspect="1"/>
          </p:cNvPicPr>
          <p:nvPr/>
        </p:nvPicPr>
        <p:blipFill>
          <a:blip r:embed="rId3" cstate="email"/>
          <a:stretch>
            <a:fillRect/>
          </a:stretch>
        </p:blipFill>
        <p:spPr>
          <a:xfrm>
            <a:off x="1840818" y="3910581"/>
            <a:ext cx="4083732" cy="3061719"/>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914400" y="843845"/>
            <a:ext cx="5943600" cy="1899353"/>
          </a:xfrm>
          <a:prstGeom prst="rect">
            <a:avLst/>
          </a:prstGeom>
          <a:noFill/>
          <a:ln>
            <a:noFill/>
          </a:ln>
        </p:spPr>
        <p:txBody>
          <a:bodyPr lIns="121875" tIns="60925" rIns="121875" bIns="60925" anchor="b" anchorCtr="0">
            <a:noAutofit/>
          </a:bodyPr>
          <a:lstStyle/>
          <a:p>
            <a:pPr marL="0" marR="0" lvl="0" indent="0" rtl="0">
              <a:spcBef>
                <a:spcPts val="0"/>
              </a:spcBef>
              <a:spcAft>
                <a:spcPts val="0"/>
              </a:spcAft>
              <a:buClr>
                <a:schemeClr val="lt1"/>
              </a:buClr>
              <a:buSzPct val="25000"/>
              <a:buFont typeface="Calibri"/>
              <a:buNone/>
            </a:pPr>
            <a:r>
              <a:rPr lang="en-US" sz="2800" b="1" i="0" u="none" strike="noStrike" cap="none" dirty="0" smtClean="0">
                <a:solidFill>
                  <a:schemeClr val="tx1"/>
                </a:solidFill>
                <a:effectLst/>
                <a:ea typeface="Calibri"/>
                <a:cs typeface="Calibri"/>
                <a:sym typeface="Calibri"/>
              </a:rPr>
              <a:t>The Project:</a:t>
            </a:r>
            <a:r>
              <a:rPr lang="en-US" sz="5000" b="1" i="0" u="none" strike="noStrike" cap="none" dirty="0" smtClean="0">
                <a:solidFill>
                  <a:schemeClr val="tx1"/>
                </a:solidFill>
                <a:effectLst/>
                <a:ea typeface="Calibri"/>
                <a:cs typeface="Calibri"/>
                <a:sym typeface="Calibri"/>
              </a:rPr>
              <a:t/>
            </a:r>
            <a:br>
              <a:rPr lang="en-US" sz="5000" b="1" i="0" u="none" strike="noStrike" cap="none" dirty="0" smtClean="0">
                <a:solidFill>
                  <a:schemeClr val="tx1"/>
                </a:solidFill>
                <a:effectLst/>
                <a:ea typeface="Calibri"/>
                <a:cs typeface="Calibri"/>
                <a:sym typeface="Calibri"/>
              </a:rPr>
            </a:br>
            <a:r>
              <a:rPr lang="en-US" sz="5000" b="1" dirty="0" smtClean="0">
                <a:solidFill>
                  <a:schemeClr val="tx1"/>
                </a:solidFill>
                <a:effectLst/>
                <a:ea typeface="Calibri"/>
                <a:cs typeface="Calibri"/>
                <a:sym typeface="Calibri"/>
              </a:rPr>
              <a:t>             </a:t>
            </a:r>
            <a:r>
              <a:rPr lang="en-US" sz="4000" b="1" i="0" u="none" strike="noStrike" cap="none" dirty="0" smtClean="0">
                <a:solidFill>
                  <a:schemeClr val="tx1"/>
                </a:solidFill>
                <a:effectLst/>
                <a:ea typeface="Calibri"/>
                <a:cs typeface="Calibri"/>
                <a:sym typeface="Calibri"/>
              </a:rPr>
              <a:t>ENCAPSULATE</a:t>
            </a:r>
            <a:endParaRPr lang="en-US" sz="4000" b="1" i="0" u="none" strike="noStrike" cap="none" dirty="0">
              <a:solidFill>
                <a:schemeClr val="tx1"/>
              </a:solidFill>
              <a:effectLst/>
              <a:ea typeface="Calibri"/>
              <a:cs typeface="Calibri"/>
              <a:sym typeface="Calibri"/>
            </a:endParaRPr>
          </a:p>
        </p:txBody>
      </p:sp>
      <p:sp>
        <p:nvSpPr>
          <p:cNvPr id="165" name="Shape 165"/>
          <p:cNvSpPr txBox="1">
            <a:spLocks noGrp="1"/>
          </p:cNvSpPr>
          <p:nvPr>
            <p:ph type="subTitle" idx="1"/>
          </p:nvPr>
        </p:nvSpPr>
        <p:spPr>
          <a:xfrm>
            <a:off x="1074420" y="3143250"/>
            <a:ext cx="5554980" cy="3429000"/>
          </a:xfrm>
          <a:prstGeom prst="rect">
            <a:avLst/>
          </a:prstGeom>
          <a:noFill/>
          <a:ln>
            <a:noFill/>
          </a:ln>
        </p:spPr>
        <p:txBody>
          <a:bodyPr lIns="121875" tIns="60925" rIns="121875" bIns="60925" anchor="t" anchorCtr="0">
            <a:noAutofit/>
          </a:bodyPr>
          <a:lstStyle/>
          <a:p>
            <a:pPr marL="457200" marR="0" lvl="0" indent="-228600" algn="just" rtl="0">
              <a:lnSpc>
                <a:spcPct val="90000"/>
              </a:lnSpc>
              <a:spcBef>
                <a:spcPts val="0"/>
              </a:spcBef>
              <a:spcAft>
                <a:spcPts val="0"/>
              </a:spcAft>
              <a:buClrTx/>
              <a:buSzPct val="100000"/>
              <a:buFont typeface="Arial" pitchFamily="34" charset="0"/>
              <a:buChar char="•"/>
            </a:pPr>
            <a:r>
              <a:rPr lang="en-US" sz="2400" dirty="0"/>
              <a:t>Building the </a:t>
            </a:r>
            <a:r>
              <a:rPr lang="en-US" sz="2400" dirty="0" smtClean="0"/>
              <a:t>Vault</a:t>
            </a:r>
            <a:endParaRPr sz="2400" dirty="0"/>
          </a:p>
          <a:p>
            <a:pPr marL="457200" marR="0" lvl="0" indent="-228600" algn="just" rtl="0">
              <a:lnSpc>
                <a:spcPct val="90000"/>
              </a:lnSpc>
              <a:spcBef>
                <a:spcPts val="0"/>
              </a:spcBef>
              <a:spcAft>
                <a:spcPts val="0"/>
              </a:spcAft>
              <a:buClrTx/>
              <a:buSzPct val="100000"/>
              <a:buFont typeface="Arial" pitchFamily="34" charset="0"/>
              <a:buChar char="•"/>
            </a:pPr>
            <a:r>
              <a:rPr lang="en-US" sz="2400" dirty="0"/>
              <a:t>Database</a:t>
            </a:r>
          </a:p>
          <a:p>
            <a:pPr marL="457200" marR="0" lvl="0" indent="-228600" algn="just" rtl="0">
              <a:lnSpc>
                <a:spcPct val="90000"/>
              </a:lnSpc>
              <a:spcBef>
                <a:spcPts val="0"/>
              </a:spcBef>
              <a:spcAft>
                <a:spcPts val="0"/>
              </a:spcAft>
              <a:buClrTx/>
              <a:buSzPct val="100000"/>
              <a:buFont typeface="Arial" pitchFamily="34" charset="0"/>
              <a:buChar char="•"/>
            </a:pPr>
            <a:r>
              <a:rPr lang="en-US" sz="2400" dirty="0" smtClean="0"/>
              <a:t>The Triple Layer </a:t>
            </a:r>
            <a:r>
              <a:rPr lang="en-US" sz="2400" dirty="0"/>
              <a:t>Protection</a:t>
            </a:r>
          </a:p>
          <a:p>
            <a:pPr marL="457200" marR="0" lvl="0" indent="-228600" algn="just" rtl="0">
              <a:lnSpc>
                <a:spcPct val="90000"/>
              </a:lnSpc>
              <a:spcBef>
                <a:spcPts val="0"/>
              </a:spcBef>
              <a:spcAft>
                <a:spcPts val="0"/>
              </a:spcAft>
              <a:buClrTx/>
              <a:buSzPct val="100000"/>
              <a:buFont typeface="Arial" pitchFamily="34" charset="0"/>
              <a:buChar char="•"/>
            </a:pPr>
            <a:r>
              <a:rPr lang="en-US" sz="2400" dirty="0" err="1"/>
              <a:t>RESTful</a:t>
            </a:r>
            <a:r>
              <a:rPr lang="en-US" sz="2400" dirty="0"/>
              <a:t> API</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85800" y="396697"/>
            <a:ext cx="5829298" cy="1355901"/>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ENCAPSULATE:</a:t>
            </a:r>
            <a:br>
              <a:rPr lang="en-US" sz="2000" b="1" i="0" u="none" strike="noStrike" cap="none" dirty="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t>
            </a:r>
            <a:r>
              <a:rPr lang="en-US" sz="2400" b="1" i="0" u="none" strike="noStrike" cap="none" dirty="0">
                <a:solidFill>
                  <a:schemeClr val="tx1"/>
                </a:solidFill>
                <a:effectLst/>
                <a:ea typeface="Calibri"/>
                <a:cs typeface="Calibri"/>
                <a:sym typeface="Calibri"/>
              </a:rPr>
              <a:t>BUILDING THE VAULT</a:t>
            </a:r>
          </a:p>
        </p:txBody>
      </p:sp>
      <p:sp>
        <p:nvSpPr>
          <p:cNvPr id="171" name="Shape 171"/>
          <p:cNvSpPr txBox="1">
            <a:spLocks noGrp="1"/>
          </p:cNvSpPr>
          <p:nvPr>
            <p:ph idx="1"/>
          </p:nvPr>
        </p:nvSpPr>
        <p:spPr>
          <a:xfrm>
            <a:off x="800100" y="2091266"/>
            <a:ext cx="6057900" cy="7357533"/>
          </a:xfrm>
          <a:prstGeom prst="rect">
            <a:avLst/>
          </a:prstGeom>
          <a:noFill/>
          <a:ln>
            <a:noFill/>
          </a:ln>
        </p:spPr>
        <p:txBody>
          <a:bodyPr lIns="121875" tIns="60925" rIns="121875" bIns="60925" anchor="t" anchorCtr="0">
            <a:noAutofit/>
          </a:bodyPr>
          <a:lstStyle/>
          <a:p>
            <a:pPr marL="171451" marR="0" lvl="0" indent="-171451" algn="just" rtl="0">
              <a:lnSpc>
                <a:spcPct val="90000"/>
              </a:lnSpc>
              <a:spcBef>
                <a:spcPts val="0"/>
              </a:spcBef>
              <a:spcAft>
                <a:spcPts val="0"/>
              </a:spcAft>
              <a:buClrTx/>
              <a:buSzPct val="100000"/>
              <a:buFont typeface="Arial"/>
              <a:buChar char="•"/>
            </a:pPr>
            <a:r>
              <a:rPr lang="en-US" sz="1700" b="0" i="0" u="none" strike="noStrike" cap="none" dirty="0">
                <a:ea typeface="Calibri"/>
                <a:cs typeface="Calibri"/>
                <a:sym typeface="Calibri"/>
              </a:rPr>
              <a:t>Encapsulate is a cross-platform product. A highly secure digital vault needs to be built with a lot of planning. Here’s how it works:</a:t>
            </a:r>
          </a:p>
          <a:p>
            <a:pPr marL="171451" marR="0" lvl="0" indent="-171451" algn="just" rtl="0">
              <a:lnSpc>
                <a:spcPct val="90000"/>
              </a:lnSpc>
              <a:spcBef>
                <a:spcPts val="900"/>
              </a:spcBef>
              <a:spcAft>
                <a:spcPts val="0"/>
              </a:spcAft>
              <a:buClrTx/>
              <a:buSzPct val="100000"/>
              <a:buFont typeface="Arial"/>
              <a:buChar char="•"/>
            </a:pPr>
            <a:r>
              <a:rPr lang="en-US" sz="1700" b="0" i="0" u="none" strike="noStrike" cap="none" dirty="0">
                <a:ea typeface="Calibri"/>
                <a:cs typeface="Calibri"/>
                <a:sym typeface="Calibri"/>
              </a:rPr>
              <a:t>Encapsulate is an API that sends and accepts data in JSON format. So the central backbone of this project is to create an API which will perform all tasks such as:</a:t>
            </a:r>
          </a:p>
          <a:p>
            <a:pPr marL="342901" marR="0" lvl="1" indent="-139701" algn="just"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STORE DATA IN DATABASE</a:t>
            </a:r>
          </a:p>
          <a:p>
            <a:pPr marL="342901" marR="0" lvl="1" indent="-139701" algn="just"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ENCRYPT / DECRYPT SECRETS</a:t>
            </a:r>
          </a:p>
          <a:p>
            <a:pPr marL="342901" marR="0" lvl="1" indent="-139701" algn="just"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FACILITATE REGISTRATION / LOGIN OF USER</a:t>
            </a:r>
          </a:p>
          <a:p>
            <a:pPr marL="342901" marR="0" lvl="1" indent="-139701" algn="just"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IMPLEMENTS THE TRIPLE – LAYER PROTECTION</a:t>
            </a:r>
          </a:p>
          <a:p>
            <a:pPr marL="342901" marR="0" lvl="1" indent="-139701" algn="just" rtl="0">
              <a:lnSpc>
                <a:spcPct val="90000"/>
              </a:lnSpc>
              <a:spcBef>
                <a:spcPts val="450"/>
              </a:spcBef>
              <a:spcAft>
                <a:spcPts val="0"/>
              </a:spcAft>
              <a:buClrTx/>
              <a:buSzPct val="74386"/>
              <a:buNone/>
            </a:pPr>
            <a:r>
              <a:rPr lang="en-US" sz="1600" b="0" i="0" u="none" strike="noStrike" cap="none" dirty="0" smtClean="0">
                <a:ea typeface="Calibri"/>
                <a:cs typeface="Calibri"/>
                <a:sym typeface="Calibri"/>
              </a:rPr>
              <a:t>      … </a:t>
            </a:r>
            <a:r>
              <a:rPr lang="en-US" sz="1600" b="0" i="0" u="none" strike="noStrike" cap="none" dirty="0">
                <a:ea typeface="Calibri"/>
                <a:cs typeface="Calibri"/>
                <a:sym typeface="Calibri"/>
              </a:rPr>
              <a:t>and a lot more  …</a:t>
            </a:r>
          </a:p>
          <a:p>
            <a:pPr marL="171451" marR="0" lvl="0" indent="-171451" algn="just" rtl="0">
              <a:lnSpc>
                <a:spcPct val="90000"/>
              </a:lnSpc>
              <a:spcBef>
                <a:spcPts val="900"/>
              </a:spcBef>
              <a:spcAft>
                <a:spcPts val="0"/>
              </a:spcAft>
              <a:buClrTx/>
              <a:buSzPct val="100000"/>
              <a:buFont typeface="Arial"/>
              <a:buChar char="•"/>
            </a:pPr>
            <a:r>
              <a:rPr lang="en-US" sz="1700" b="0" i="0" u="none" strike="noStrike" cap="none" dirty="0">
                <a:ea typeface="Calibri"/>
                <a:cs typeface="Calibri"/>
                <a:sym typeface="Calibri"/>
              </a:rPr>
              <a:t>Once the API is ready, the GUI nodes can be easily made available. In fact, anyone can develop his/her own GUI application using the API. </a:t>
            </a:r>
          </a:p>
          <a:p>
            <a:pPr marL="171451" marR="0" lvl="0" indent="-171451" algn="just" rtl="0">
              <a:lnSpc>
                <a:spcPct val="90000"/>
              </a:lnSpc>
              <a:spcBef>
                <a:spcPts val="900"/>
              </a:spcBef>
              <a:spcAft>
                <a:spcPts val="0"/>
              </a:spcAft>
              <a:buClrTx/>
              <a:buSzPct val="100000"/>
              <a:buFont typeface="Arial"/>
              <a:buChar char="•"/>
            </a:pPr>
            <a:r>
              <a:rPr lang="en-US" sz="1700" b="0" i="0" u="none" strike="noStrike" cap="none" dirty="0">
                <a:ea typeface="Calibri"/>
                <a:cs typeface="Calibri"/>
                <a:sym typeface="Calibri"/>
              </a:rPr>
              <a:t>So the development process is divided in 3 Major Phases:</a:t>
            </a:r>
          </a:p>
          <a:p>
            <a:pPr marL="555499" marR="0" lvl="1" indent="-352299" algn="just" rtl="0">
              <a:lnSpc>
                <a:spcPct val="90000"/>
              </a:lnSpc>
              <a:spcBef>
                <a:spcPts val="450"/>
              </a:spcBef>
              <a:spcAft>
                <a:spcPts val="0"/>
              </a:spcAft>
              <a:buClrTx/>
              <a:buSzPct val="74386"/>
              <a:buFont typeface="Calibri"/>
              <a:buAutoNum type="arabicPeriod"/>
            </a:pPr>
            <a:r>
              <a:rPr lang="en-US" sz="1700" b="1" i="0" u="none" strike="noStrike" cap="none" dirty="0">
                <a:ea typeface="Calibri"/>
                <a:cs typeface="Calibri"/>
                <a:sym typeface="Calibri"/>
              </a:rPr>
              <a:t>The Database Communicator (Server Side)</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Creating databases</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Defining relationship between tables</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Accessing and Posting data to database</a:t>
            </a:r>
          </a:p>
          <a:p>
            <a:pPr marL="555499" marR="0" lvl="1" indent="-352299" algn="just" rtl="0">
              <a:lnSpc>
                <a:spcPct val="90000"/>
              </a:lnSpc>
              <a:spcBef>
                <a:spcPts val="450"/>
              </a:spcBef>
              <a:spcAft>
                <a:spcPts val="0"/>
              </a:spcAft>
              <a:buClrTx/>
              <a:buSzPct val="74386"/>
              <a:buFont typeface="Calibri"/>
              <a:buAutoNum type="arabicPeriod"/>
            </a:pPr>
            <a:r>
              <a:rPr lang="en-US" sz="1700" b="1" i="0" u="none" strike="noStrike" cap="none" dirty="0">
                <a:ea typeface="Calibri"/>
                <a:cs typeface="Calibri"/>
                <a:sym typeface="Calibri"/>
              </a:rPr>
              <a:t>The </a:t>
            </a:r>
            <a:r>
              <a:rPr lang="en-US" sz="1700" b="1" i="0" u="none" strike="noStrike" cap="none" dirty="0" err="1">
                <a:ea typeface="Calibri"/>
                <a:cs typeface="Calibri"/>
                <a:sym typeface="Calibri"/>
              </a:rPr>
              <a:t>RESTful</a:t>
            </a:r>
            <a:r>
              <a:rPr lang="en-US" sz="1700" b="1" i="0" u="none" strike="noStrike" cap="none" dirty="0">
                <a:ea typeface="Calibri"/>
                <a:cs typeface="Calibri"/>
                <a:sym typeface="Calibri"/>
              </a:rPr>
              <a:t> API (Server Side)</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Creating API listener and responder</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Implementing major features of Encapsulate</a:t>
            </a:r>
          </a:p>
          <a:p>
            <a:pPr marL="555499" marR="0" lvl="1" indent="-352299" algn="just" rtl="0">
              <a:lnSpc>
                <a:spcPct val="90000"/>
              </a:lnSpc>
              <a:spcBef>
                <a:spcPts val="450"/>
              </a:spcBef>
              <a:spcAft>
                <a:spcPts val="0"/>
              </a:spcAft>
              <a:buClrTx/>
              <a:buSzPct val="74386"/>
              <a:buFont typeface="Calibri"/>
              <a:buAutoNum type="arabicPeriod"/>
            </a:pPr>
            <a:r>
              <a:rPr lang="en-US" sz="1700" b="1" i="0" u="none" strike="noStrike" cap="none" dirty="0">
                <a:ea typeface="Calibri"/>
                <a:cs typeface="Calibri"/>
                <a:sym typeface="Calibri"/>
              </a:rPr>
              <a:t>The GUI Applications (Client Side)</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Android</a:t>
            </a:r>
          </a:p>
          <a:p>
            <a:pPr marL="726949" lvl="2" indent="-345948" algn="just">
              <a:lnSpc>
                <a:spcPct val="90000"/>
              </a:lnSpc>
              <a:spcBef>
                <a:spcPts val="450"/>
              </a:spcBef>
              <a:buClrTx/>
              <a:buSzPct val="83677"/>
            </a:pPr>
            <a:r>
              <a:rPr lang="en-US" sz="1600" b="0" i="0" u="none" strike="noStrike" cap="none" dirty="0">
                <a:ea typeface="Calibri"/>
                <a:cs typeface="Calibri"/>
                <a:sym typeface="Calibri"/>
              </a:rPr>
              <a:t>Windows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sz="4000" b="1" dirty="0">
                <a:effectLst/>
              </a:rPr>
              <a:t>The Database</a:t>
            </a:r>
          </a:p>
        </p:txBody>
      </p:sp>
      <p:sp>
        <p:nvSpPr>
          <p:cNvPr id="178" name="Shape 178"/>
          <p:cNvSpPr txBox="1">
            <a:spLocks noGrp="1"/>
          </p:cNvSpPr>
          <p:nvPr>
            <p:ph type="subTitle" idx="1"/>
          </p:nvPr>
        </p:nvSpPr>
        <p:spPr>
          <a:prstGeom prst="rect">
            <a:avLst/>
          </a:prstGeom>
        </p:spPr>
        <p:txBody>
          <a:bodyPr lIns="91425" tIns="91425" rIns="91425" bIns="91425" anchor="t" anchorCtr="0">
            <a:noAutofit/>
          </a:bodyPr>
          <a:lstStyle/>
          <a:p>
            <a:pPr marL="370332" lvl="0" indent="-342900">
              <a:spcBef>
                <a:spcPts val="0"/>
              </a:spcBef>
              <a:buFont typeface="Arial" panose="020B0604020202020204" pitchFamily="34" charset="0"/>
              <a:buChar char="•"/>
            </a:pPr>
            <a:endParaRPr lang="en-US" sz="2400" dirty="0" smtClean="0"/>
          </a:p>
          <a:p>
            <a:pPr marL="370332" lvl="0" indent="-342900">
              <a:spcBef>
                <a:spcPts val="0"/>
              </a:spcBef>
              <a:buFont typeface="Arial" panose="020B0604020202020204" pitchFamily="34" charset="0"/>
              <a:buChar char="•"/>
            </a:pPr>
            <a:r>
              <a:rPr lang="en-US" sz="2400" dirty="0" smtClean="0"/>
              <a:t>Table </a:t>
            </a:r>
            <a:r>
              <a:rPr lang="en-US" sz="2400" dirty="0"/>
              <a:t>and </a:t>
            </a:r>
            <a:r>
              <a:rPr lang="en-US" sz="2400" dirty="0" smtClean="0"/>
              <a:t>Relationships</a:t>
            </a:r>
            <a:endParaRPr lang="en-IN" sz="2400" dirty="0" smtClean="0"/>
          </a:p>
          <a:p>
            <a:pPr marL="370332" lvl="0" indent="-342900">
              <a:spcBef>
                <a:spcPts val="0"/>
              </a:spcBef>
              <a:buFont typeface="Arial" panose="020B0604020202020204" pitchFamily="34" charset="0"/>
              <a:buChar char="•"/>
            </a:pPr>
            <a:endParaRPr sz="2400" dirty="0"/>
          </a:p>
          <a:p>
            <a:pPr marL="370332" lvl="0" indent="-342900">
              <a:spcBef>
                <a:spcPts val="0"/>
              </a:spcBef>
              <a:buFont typeface="Arial" panose="020B0604020202020204" pitchFamily="34" charset="0"/>
              <a:buChar char="•"/>
            </a:pPr>
            <a:r>
              <a:rPr lang="en-US" sz="2400" dirty="0"/>
              <a:t>Communication with Database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buNone/>
            </a:pPr>
            <a:r>
              <a:rPr lang="en-US" sz="3200" b="1" dirty="0" smtClean="0">
                <a:solidFill>
                  <a:schemeClr val="tx1"/>
                </a:solidFill>
                <a:effectLst/>
              </a:rPr>
              <a:t>Table and Relationships</a:t>
            </a:r>
            <a:endParaRPr lang="en-US" sz="3200" b="1" dirty="0">
              <a:solidFill>
                <a:schemeClr val="tx1"/>
              </a:solidFill>
              <a:effectLst/>
            </a:endParaRPr>
          </a:p>
        </p:txBody>
      </p:sp>
    </p:spTree>
    <p:extLst>
      <p:ext uri="{BB962C8B-B14F-4D97-AF65-F5344CB8AC3E}">
        <p14:creationId xmlns:p14="http://schemas.microsoft.com/office/powerpoint/2010/main" val="183005416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076706" y="396240"/>
            <a:ext cx="5623560" cy="697064"/>
          </a:xfrm>
          <a:prstGeom prst="rect">
            <a:avLst/>
          </a:prstGeom>
        </p:spPr>
        <p:txBody>
          <a:bodyPr lIns="91425" tIns="91425" rIns="91425" bIns="91425" anchor="b" anchorCtr="0">
            <a:noAutofit/>
          </a:bodyPr>
          <a:lstStyle/>
          <a:p>
            <a:pPr lvl="0">
              <a:spcBef>
                <a:spcPts val="0"/>
              </a:spcBef>
              <a:buNone/>
            </a:pPr>
            <a:r>
              <a:rPr lang="en-US" sz="4000" b="1" dirty="0">
                <a:solidFill>
                  <a:schemeClr val="tx1"/>
                </a:solidFill>
                <a:effectLst/>
              </a:rPr>
              <a:t>Table and Relationship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06" y="1531204"/>
            <a:ext cx="5314877" cy="7515121"/>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685800" y="99391"/>
            <a:ext cx="5829298" cy="1314449"/>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400" b="1" i="0" u="none" strike="noStrike" cap="none" dirty="0" smtClean="0">
                <a:solidFill>
                  <a:schemeClr val="tx1"/>
                </a:solidFill>
                <a:effectLst/>
                <a:latin typeface="Calibri"/>
                <a:ea typeface="Calibri"/>
                <a:cs typeface="Calibri"/>
                <a:sym typeface="Calibri"/>
              </a:rPr>
              <a:t>The </a:t>
            </a:r>
            <a:r>
              <a:rPr lang="en-US" sz="2400" b="1" i="0" u="none" strike="noStrike" cap="none" dirty="0">
                <a:solidFill>
                  <a:schemeClr val="tx1"/>
                </a:solidFill>
                <a:effectLst/>
                <a:latin typeface="Calibri"/>
                <a:ea typeface="Calibri"/>
                <a:cs typeface="Calibri"/>
                <a:sym typeface="Calibri"/>
              </a:rPr>
              <a:t>Database: </a:t>
            </a:r>
            <a:r>
              <a:rPr lang="en-US" sz="2400" b="1" i="0" u="none" strike="noStrike" cap="none" dirty="0" smtClean="0">
                <a:solidFill>
                  <a:schemeClr val="tx1"/>
                </a:solidFill>
                <a:effectLst/>
                <a:latin typeface="Calibri"/>
                <a:ea typeface="Calibri"/>
                <a:cs typeface="Calibri"/>
                <a:sym typeface="Calibri"/>
              </a:rPr>
              <a:t/>
            </a:r>
            <a:br>
              <a:rPr lang="en-US" sz="2400" b="1" i="0" u="none" strike="noStrike" cap="none" dirty="0" smtClean="0">
                <a:solidFill>
                  <a:schemeClr val="tx1"/>
                </a:solidFill>
                <a:effectLst/>
                <a:latin typeface="Calibri"/>
                <a:ea typeface="Calibri"/>
                <a:cs typeface="Calibri"/>
                <a:sym typeface="Calibri"/>
              </a:rPr>
            </a:br>
            <a:r>
              <a:rPr lang="en-US" sz="2400" b="1" dirty="0">
                <a:solidFill>
                  <a:schemeClr val="tx1"/>
                </a:solidFill>
                <a:effectLst/>
                <a:latin typeface="Calibri"/>
                <a:ea typeface="Calibri"/>
                <a:cs typeface="Calibri"/>
                <a:sym typeface="Calibri"/>
              </a:rPr>
              <a:t>	</a:t>
            </a:r>
            <a:r>
              <a:rPr lang="en-US" sz="2400" b="1" dirty="0" smtClean="0">
                <a:solidFill>
                  <a:schemeClr val="tx1"/>
                </a:solidFill>
                <a:effectLst/>
                <a:latin typeface="Calibri"/>
                <a:ea typeface="Calibri"/>
                <a:cs typeface="Calibri"/>
                <a:sym typeface="Calibri"/>
              </a:rPr>
              <a:t>	</a:t>
            </a:r>
            <a:r>
              <a:rPr lang="en-US" sz="2400" b="1" i="0" u="none" strike="noStrike" cap="none" dirty="0" smtClean="0">
                <a:solidFill>
                  <a:schemeClr val="tx1"/>
                </a:solidFill>
                <a:effectLst/>
                <a:latin typeface="Calibri"/>
                <a:ea typeface="Calibri"/>
                <a:cs typeface="Calibri"/>
                <a:sym typeface="Calibri"/>
              </a:rPr>
              <a:t>Tables </a:t>
            </a:r>
            <a:r>
              <a:rPr lang="en-US" sz="2400" b="1" i="0" u="none" strike="noStrike" cap="none" dirty="0">
                <a:solidFill>
                  <a:schemeClr val="tx1"/>
                </a:solidFill>
                <a:effectLst/>
                <a:latin typeface="Calibri"/>
                <a:ea typeface="Calibri"/>
                <a:cs typeface="Calibri"/>
                <a:sym typeface="Calibri"/>
              </a:rPr>
              <a:t>and Relationships</a:t>
            </a:r>
          </a:p>
        </p:txBody>
      </p:sp>
      <p:sp>
        <p:nvSpPr>
          <p:cNvPr id="191" name="Shape 191"/>
          <p:cNvSpPr txBox="1">
            <a:spLocks noGrp="1"/>
          </p:cNvSpPr>
          <p:nvPr>
            <p:ph idx="1"/>
          </p:nvPr>
        </p:nvSpPr>
        <p:spPr>
          <a:xfrm>
            <a:off x="685800" y="1771650"/>
            <a:ext cx="5829298" cy="8134350"/>
          </a:xfrm>
          <a:prstGeom prst="rect">
            <a:avLst/>
          </a:prstGeom>
          <a:noFill/>
          <a:ln>
            <a:noFill/>
          </a:ln>
        </p:spPr>
        <p:txBody>
          <a:bodyPr lIns="121875" tIns="60925" rIns="121875" bIns="60925" anchor="t" anchorCtr="0">
            <a:noAutofit/>
          </a:bodyPr>
          <a:lstStyle/>
          <a:p>
            <a:pPr marL="171451" marR="0" lvl="0" indent="-171451" algn="just"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The most crucial part of any project is Database. Database is the location where one stores the data of user. It’s a little bit tricky. A Database is a collection of tables which may or may not have relationship with each other. A table is a collection of cells. Cells are made up of rows and columns. Now, this seems so easy but the tricky part is that for storing similar kind of data, we create one table. So, there is a relationship between two tables. </a:t>
            </a:r>
          </a:p>
          <a:p>
            <a:pPr marL="0" marR="0" lvl="0" indent="0" algn="just" rtl="0">
              <a:lnSpc>
                <a:spcPct val="90000"/>
              </a:lnSpc>
              <a:spcBef>
                <a:spcPts val="0"/>
              </a:spcBef>
              <a:spcAft>
                <a:spcPts val="0"/>
              </a:spcAft>
              <a:buClr>
                <a:schemeClr val="accent1"/>
              </a:buClr>
              <a:buSzPct val="25000"/>
              <a:buFont typeface="Arial"/>
              <a:buNone/>
            </a:pPr>
            <a:r>
              <a:rPr lang="en-US" sz="1600" b="0" i="0" u="none" strike="noStrike" cap="none" dirty="0">
                <a:ea typeface="Calibri"/>
                <a:cs typeface="Calibri"/>
                <a:sym typeface="Calibri"/>
              </a:rPr>
              <a:t> </a:t>
            </a:r>
            <a:endParaRPr lang="en-US" sz="1600" b="0" i="0" u="none" strike="noStrike" cap="none" dirty="0" smtClean="0">
              <a:ea typeface="Calibri"/>
              <a:cs typeface="Calibri"/>
              <a:sym typeface="Calibri"/>
            </a:endParaRPr>
          </a:p>
          <a:p>
            <a:pPr marL="0" marR="0" lvl="0" indent="0" algn="just" rtl="0">
              <a:lnSpc>
                <a:spcPct val="90000"/>
              </a:lnSpc>
              <a:spcBef>
                <a:spcPts val="0"/>
              </a:spcBef>
              <a:spcAft>
                <a:spcPts val="0"/>
              </a:spcAft>
              <a:buClr>
                <a:schemeClr val="accent1"/>
              </a:buClr>
              <a:buSzPct val="25000"/>
              <a:buFont typeface="Arial"/>
              <a:buNone/>
            </a:pPr>
            <a:endParaRPr lang="en-US" sz="1600" b="0" i="0" u="none" strike="noStrike" cap="none" dirty="0">
              <a:ea typeface="Calibri"/>
              <a:cs typeface="Calibri"/>
              <a:sym typeface="Calibri"/>
            </a:endParaRPr>
          </a:p>
          <a:p>
            <a:pPr marL="171451" marR="0" lvl="0" indent="-171451" algn="just"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In Encapsulation, we have primarily used 5 tables:</a:t>
            </a:r>
          </a:p>
          <a:p>
            <a:pPr marL="514350" marR="0" lvl="1" indent="-349250" algn="just" rtl="0">
              <a:lnSpc>
                <a:spcPct val="90000"/>
              </a:lnSpc>
              <a:spcBef>
                <a:spcPts val="0"/>
              </a:spcBef>
              <a:spcAft>
                <a:spcPts val="0"/>
              </a:spcAft>
              <a:buClr>
                <a:schemeClr val="accent1"/>
              </a:buClr>
              <a:buSzPct val="94921"/>
              <a:buFont typeface="Arial"/>
              <a:buNone/>
            </a:pPr>
            <a:endParaRPr lang="en-IN" sz="1600" b="0" i="0" u="none" strike="noStrike" cap="none" dirty="0" smtClean="0">
              <a:ea typeface="Calibri"/>
              <a:cs typeface="Calibri"/>
              <a:sym typeface="Calibri"/>
            </a:endParaRPr>
          </a:p>
          <a:p>
            <a:pPr marL="514350" marR="0" lvl="1" indent="-349250" algn="just" rtl="0">
              <a:lnSpc>
                <a:spcPct val="90000"/>
              </a:lnSpc>
              <a:spcBef>
                <a:spcPts val="0"/>
              </a:spcBef>
              <a:spcAft>
                <a:spcPts val="0"/>
              </a:spcAft>
              <a:buClr>
                <a:schemeClr val="accent1"/>
              </a:buClr>
              <a:buSzPct val="94921"/>
              <a:buFont typeface="Arial"/>
              <a:buNone/>
            </a:pPr>
            <a:endParaRPr sz="1600" b="0" i="0" u="none" strike="noStrike" cap="none" dirty="0">
              <a:ea typeface="Calibri"/>
              <a:cs typeface="Calibri"/>
              <a:sym typeface="Calibri"/>
            </a:endParaRPr>
          </a:p>
          <a:p>
            <a:pPr marL="514350" marR="0" lvl="1" indent="-349250" rtl="0">
              <a:lnSpc>
                <a:spcPct val="90000"/>
              </a:lnSpc>
              <a:spcBef>
                <a:spcPts val="0"/>
              </a:spcBef>
              <a:spcAft>
                <a:spcPts val="0"/>
              </a:spcAft>
              <a:buClrTx/>
              <a:buSzPct val="94921"/>
              <a:buFont typeface="Arial"/>
              <a:buAutoNum type="arabicPeriod"/>
            </a:pPr>
            <a:r>
              <a:rPr lang="en-US" sz="1600" b="1" i="0" u="none" strike="noStrike" cap="none" dirty="0" err="1" smtClean="0">
                <a:ea typeface="Calibri"/>
                <a:cs typeface="Calibri"/>
                <a:sym typeface="Calibri"/>
              </a:rPr>
              <a:t>UserMaster</a:t>
            </a:r>
            <a:r>
              <a:rPr lang="en-US" sz="1600" b="0" i="0" u="none" strike="noStrike" cap="none" dirty="0" smtClean="0">
                <a:ea typeface="Calibri"/>
                <a:cs typeface="Calibri"/>
                <a:sym typeface="Calibri"/>
              </a:rPr>
              <a:t>: This table contains details of user. These details are:</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smtClean="0">
                <a:ea typeface="Calibri"/>
                <a:cs typeface="Calibri"/>
                <a:sym typeface="Calibri"/>
              </a:rPr>
              <a:t>ID</a:t>
            </a:r>
            <a:r>
              <a:rPr lang="en-US" sz="1600" b="0" i="0" u="none" strike="noStrike" cap="none" dirty="0" smtClean="0">
                <a:ea typeface="Calibri"/>
                <a:cs typeface="Calibri"/>
                <a:sym typeface="Calibri"/>
              </a:rPr>
              <a:t>: Primary Key | Integer</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UserName</a:t>
            </a:r>
            <a:r>
              <a:rPr lang="en-US" sz="1600" b="0" i="0" u="none" strike="noStrike" cap="none" dirty="0" smtClean="0">
                <a:ea typeface="Calibri"/>
                <a:cs typeface="Calibri"/>
                <a:sym typeface="Calibri"/>
              </a:rPr>
              <a:t>: Used for login | Unique |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FullName</a:t>
            </a:r>
            <a:r>
              <a:rPr lang="en-US" sz="1600" b="0" i="0" u="none" strike="noStrike" cap="none" dirty="0" smtClean="0">
                <a:ea typeface="Calibri"/>
                <a:cs typeface="Calibri"/>
                <a:sym typeface="Calibri"/>
              </a:rPr>
              <a:t>: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smtClean="0">
                <a:ea typeface="Calibri"/>
                <a:cs typeface="Calibri"/>
                <a:sym typeface="Calibri"/>
              </a:rPr>
              <a:t>Email</a:t>
            </a:r>
            <a:r>
              <a:rPr lang="en-US" sz="1600" b="0" i="0" u="none" strike="noStrike" cap="none" dirty="0" smtClean="0">
                <a:ea typeface="Calibri"/>
                <a:cs typeface="Calibri"/>
                <a:sym typeface="Calibri"/>
              </a:rPr>
              <a:t>: Unique |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smtClean="0">
                <a:ea typeface="Calibri"/>
                <a:cs typeface="Calibri"/>
                <a:sym typeface="Calibri"/>
              </a:rPr>
              <a:t>Password</a:t>
            </a:r>
            <a:r>
              <a:rPr lang="en-US" sz="1600" b="0" i="0" u="none" strike="noStrike" cap="none" dirty="0" smtClean="0">
                <a:ea typeface="Calibri"/>
                <a:cs typeface="Calibri"/>
                <a:sym typeface="Calibri"/>
              </a:rPr>
              <a:t>: Used to store encrypted password | </a:t>
            </a:r>
            <a:r>
              <a:rPr lang="en-US" sz="1600" b="0" i="0" u="none" strike="noStrike" cap="none" dirty="0" err="1" smtClean="0">
                <a:ea typeface="Calibri"/>
                <a:cs typeface="Calibri"/>
                <a:sym typeface="Calibri"/>
              </a:rPr>
              <a:t>MediumText</a:t>
            </a:r>
            <a:endParaRPr lang="en-US" sz="1600" b="0" i="0" u="none" strike="noStrike" cap="none" dirty="0" smtClean="0">
              <a:ea typeface="Calibri"/>
              <a:cs typeface="Calibri"/>
              <a:sym typeface="Calibri"/>
            </a:endParaRP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isActive</a:t>
            </a:r>
            <a:r>
              <a:rPr lang="en-US" sz="1600" b="0" i="0" u="none" strike="noStrike" cap="none" dirty="0" smtClean="0">
                <a:ea typeface="Calibri"/>
                <a:cs typeface="Calibri"/>
                <a:sym typeface="Calibri"/>
              </a:rPr>
              <a:t>: Contains hashed data(</a:t>
            </a:r>
            <a:r>
              <a:rPr lang="en-US" sz="1600" b="0" i="0" u="none" strike="noStrike" cap="none" dirty="0" err="1" smtClean="0">
                <a:ea typeface="Calibri"/>
                <a:cs typeface="Calibri"/>
                <a:sym typeface="Calibri"/>
              </a:rPr>
              <a:t>unactivated</a:t>
            </a:r>
            <a:r>
              <a:rPr lang="en-US" sz="1600" b="0" i="0" u="none" strike="noStrike" cap="none" dirty="0" smtClean="0">
                <a:ea typeface="Calibri"/>
                <a:cs typeface="Calibri"/>
                <a:sym typeface="Calibri"/>
              </a:rPr>
              <a:t> account) or 1(activated) | </a:t>
            </a:r>
            <a:r>
              <a:rPr lang="en-US" sz="1600" b="0" i="0" u="none" strike="noStrike" cap="none" dirty="0" err="1" smtClean="0">
                <a:ea typeface="Calibri"/>
                <a:cs typeface="Calibri"/>
                <a:sym typeface="Calibri"/>
              </a:rPr>
              <a:t>MediumText</a:t>
            </a:r>
            <a:r>
              <a:rPr lang="en-US" sz="1600" b="0" i="0" u="none" strike="noStrike" cap="none" dirty="0" smtClean="0">
                <a:ea typeface="Calibri"/>
                <a:cs typeface="Calibri"/>
                <a:sym typeface="Calibri"/>
              </a:rPr>
              <a:t> </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ResetToken</a:t>
            </a:r>
            <a:r>
              <a:rPr lang="en-US" sz="1600" b="0" i="0" u="none" strike="noStrike" cap="none" dirty="0" smtClean="0">
                <a:ea typeface="Calibri"/>
                <a:cs typeface="Calibri"/>
                <a:sym typeface="Calibri"/>
              </a:rPr>
              <a:t>: Contains hashed data for Password Reset | </a:t>
            </a:r>
            <a:r>
              <a:rPr lang="en-US" sz="1600" b="0" i="0" u="none" strike="noStrike" cap="none" dirty="0" err="1" smtClean="0">
                <a:ea typeface="Calibri"/>
                <a:cs typeface="Calibri"/>
                <a:sym typeface="Calibri"/>
              </a:rPr>
              <a:t>MediumText</a:t>
            </a:r>
            <a:endParaRPr lang="en-US" sz="1600" b="0" i="0" u="none" strike="noStrike" cap="none" dirty="0" smtClean="0">
              <a:ea typeface="Calibri"/>
              <a:cs typeface="Calibri"/>
              <a:sym typeface="Calibri"/>
            </a:endParaRP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ResetComplete</a:t>
            </a:r>
            <a:r>
              <a:rPr lang="en-US" sz="1600" b="0" i="0" u="none" strike="noStrike" cap="none" dirty="0" smtClean="0">
                <a:ea typeface="Calibri"/>
                <a:cs typeface="Calibri"/>
                <a:sym typeface="Calibri"/>
              </a:rPr>
              <a:t>: Boolean</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CreateDate</a:t>
            </a:r>
            <a:r>
              <a:rPr lang="en-US" sz="1600" b="0" i="0" u="none" strike="noStrike" cap="none" dirty="0" smtClean="0">
                <a:ea typeface="Calibri"/>
                <a:cs typeface="Calibri"/>
                <a:sym typeface="Calibri"/>
              </a:rPr>
              <a:t>: Date and Time of creation of this user | TIMESTAMP</a:t>
            </a:r>
          </a:p>
          <a:p>
            <a:pPr marL="514350" marR="0" lvl="2" indent="-171449" rtl="0">
              <a:lnSpc>
                <a:spcPct val="90000"/>
              </a:lnSpc>
              <a:spcBef>
                <a:spcPts val="0"/>
              </a:spcBef>
              <a:spcAft>
                <a:spcPts val="0"/>
              </a:spcAft>
              <a:buClrTx/>
              <a:buSzPct val="100674"/>
              <a:buFont typeface="Arial"/>
              <a:buChar char="•"/>
            </a:pPr>
            <a:r>
              <a:rPr lang="en-US" sz="1600" b="1" i="0" u="none" strike="noStrike" cap="none" dirty="0" err="1" smtClean="0">
                <a:ea typeface="Calibri"/>
                <a:cs typeface="Calibri"/>
                <a:sym typeface="Calibri"/>
              </a:rPr>
              <a:t>LastAccessID</a:t>
            </a:r>
            <a:r>
              <a:rPr lang="en-US" sz="1600" b="0" i="0" u="none" strike="noStrike" cap="none" dirty="0" smtClean="0">
                <a:ea typeface="Calibri"/>
                <a:cs typeface="Calibri"/>
                <a:sym typeface="Calibri"/>
              </a:rPr>
              <a:t>: Contains last access ID of user(foreign key) | Unique | Integer</a:t>
            </a:r>
            <a:endParaRPr lang="en-US" sz="1600" b="0" i="0" u="none" strike="noStrike" cap="none" dirty="0">
              <a:ea typeface="Calibri"/>
              <a:cs typeface="Calibri"/>
              <a:sym typeface="Calibri"/>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Calibri"/>
                <a:ea typeface="Calibri"/>
                <a:cs typeface="Calibri"/>
                <a:sym typeface="Calibri"/>
              </a:rPr>
              <a:t>The Database: </a:t>
            </a:r>
          </a:p>
          <a:p>
            <a:pPr marL="914400" marR="0" lvl="0" indent="0" algn="l" rtl="0">
              <a:lnSpc>
                <a:spcPct val="90000"/>
              </a:lnSpc>
              <a:spcBef>
                <a:spcPts val="0"/>
              </a:spcBef>
              <a:spcAft>
                <a:spcPts val="0"/>
              </a:spcAft>
              <a:buClr>
                <a:schemeClr val="lt1"/>
              </a:buClr>
              <a:buSzPct val="25000"/>
              <a:buFont typeface="Calibri"/>
              <a:buNone/>
            </a:pPr>
            <a:r>
              <a:rPr lang="en-US" sz="2400" b="1" i="0" u="none" strike="noStrike" cap="none" dirty="0">
                <a:solidFill>
                  <a:schemeClr val="tx1"/>
                </a:solidFill>
                <a:effectLst/>
                <a:latin typeface="Calibri"/>
                <a:ea typeface="Calibri"/>
                <a:cs typeface="Calibri"/>
                <a:sym typeface="Calibri"/>
              </a:rPr>
              <a:t>Tables and Relationships</a:t>
            </a:r>
            <a:r>
              <a:rPr lang="en-US" sz="2400" b="1" i="0" u="none" strike="noStrike" cap="none" dirty="0" smtClean="0">
                <a:solidFill>
                  <a:schemeClr val="tx1"/>
                </a:solidFill>
                <a:effectLst/>
                <a:latin typeface="Calibri"/>
                <a:ea typeface="Calibri"/>
                <a:cs typeface="Calibri"/>
                <a:sym typeface="Calibri"/>
              </a:rPr>
              <a:t>:</a:t>
            </a:r>
            <a:br>
              <a:rPr lang="en-US" sz="2400" b="1" i="0" u="none" strike="noStrike" cap="none" dirty="0" smtClean="0">
                <a:solidFill>
                  <a:schemeClr val="tx1"/>
                </a:solidFill>
                <a:effectLst/>
                <a:latin typeface="Calibri"/>
                <a:ea typeface="Calibri"/>
                <a:cs typeface="Calibri"/>
                <a:sym typeface="Calibri"/>
              </a:rPr>
            </a:br>
            <a:r>
              <a:rPr lang="en-US" sz="2400" b="1" dirty="0" smtClean="0">
                <a:solidFill>
                  <a:schemeClr val="tx1"/>
                </a:solidFill>
                <a:effectLst/>
                <a:latin typeface="Calibri"/>
                <a:ea typeface="Calibri"/>
                <a:cs typeface="Calibri"/>
                <a:sym typeface="Calibri"/>
              </a:rPr>
              <a:t>				</a:t>
            </a:r>
            <a:r>
              <a:rPr lang="en-US" sz="2000" i="0" u="none" strike="noStrike" cap="none" dirty="0" smtClean="0">
                <a:solidFill>
                  <a:schemeClr val="tx1"/>
                </a:solidFill>
                <a:effectLst/>
                <a:latin typeface="Calibri"/>
                <a:ea typeface="Calibri"/>
                <a:cs typeface="Calibri"/>
                <a:sym typeface="Calibri"/>
              </a:rPr>
              <a:t>(</a:t>
            </a:r>
            <a:r>
              <a:rPr lang="en-US" sz="2000" i="0" u="none" strike="noStrike" cap="none" dirty="0">
                <a:solidFill>
                  <a:schemeClr val="tx1"/>
                </a:solidFill>
                <a:effectLst/>
                <a:latin typeface="Calibri"/>
                <a:ea typeface="Calibri"/>
                <a:cs typeface="Calibri"/>
                <a:sym typeface="Calibri"/>
              </a:rPr>
              <a:t>contd.)</a:t>
            </a:r>
          </a:p>
        </p:txBody>
      </p:sp>
      <p:sp>
        <p:nvSpPr>
          <p:cNvPr id="197" name="Shape 197"/>
          <p:cNvSpPr txBox="1">
            <a:spLocks noGrp="1"/>
          </p:cNvSpPr>
          <p:nvPr>
            <p:ph idx="1"/>
          </p:nvPr>
        </p:nvSpPr>
        <p:spPr>
          <a:xfrm>
            <a:off x="1076706" y="2091266"/>
            <a:ext cx="5623560" cy="7814733"/>
          </a:xfrm>
          <a:prstGeom prst="rect">
            <a:avLst/>
          </a:prstGeom>
          <a:noFill/>
          <a:ln>
            <a:noFill/>
          </a:ln>
        </p:spPr>
        <p:txBody>
          <a:bodyPr lIns="121875" tIns="60925" rIns="121875" bIns="60925" anchor="t" anchorCtr="0">
            <a:noAutofit/>
          </a:bodyPr>
          <a:lstStyle/>
          <a:p>
            <a:pPr marL="514350" lvl="2" indent="-171449">
              <a:lnSpc>
                <a:spcPct val="90000"/>
              </a:lnSpc>
              <a:spcBef>
                <a:spcPts val="0"/>
              </a:spcBef>
              <a:buClr>
                <a:schemeClr val="accent1"/>
              </a:buClr>
              <a:buSzPct val="100674"/>
              <a:buNone/>
            </a:pPr>
            <a:endParaRPr lang="en-IN" sz="1600" dirty="0">
              <a:ea typeface="Calibri"/>
              <a:cs typeface="Calibri"/>
              <a:sym typeface="Calibri"/>
            </a:endParaRPr>
          </a:p>
          <a:p>
            <a:pPr marL="508000" lvl="1" indent="-342900">
              <a:lnSpc>
                <a:spcPct val="90000"/>
              </a:lnSpc>
              <a:spcBef>
                <a:spcPts val="0"/>
              </a:spcBef>
              <a:buClrTx/>
              <a:buSzPct val="74386"/>
              <a:buFont typeface="+mj-lt"/>
              <a:buAutoNum type="arabicPeriod" startAt="2"/>
            </a:pPr>
            <a:r>
              <a:rPr lang="en-IN" sz="1600" b="1" dirty="0" err="1">
                <a:ea typeface="Calibri"/>
                <a:cs typeface="Calibri"/>
                <a:sym typeface="Calibri"/>
              </a:rPr>
              <a:t>AccessMaster</a:t>
            </a:r>
            <a:r>
              <a:rPr lang="en-IN" sz="1600" dirty="0">
                <a:ea typeface="Calibri"/>
                <a:cs typeface="Calibri"/>
                <a:sym typeface="Calibri"/>
              </a:rPr>
              <a:t>: This table contains details of each access made  by user and is used as second layer of security. It contains following details:</a:t>
            </a:r>
          </a:p>
          <a:p>
            <a:pPr marL="514350" lvl="2" indent="-171450">
              <a:lnSpc>
                <a:spcPct val="90000"/>
              </a:lnSpc>
              <a:spcBef>
                <a:spcPts val="0"/>
              </a:spcBef>
              <a:buClrTx/>
              <a:buSzPct val="83677"/>
              <a:buFont typeface="Arial"/>
              <a:buChar char="•"/>
            </a:pPr>
            <a:r>
              <a:rPr lang="en-IN" sz="1600" b="1" dirty="0">
                <a:ea typeface="Calibri"/>
                <a:cs typeface="Calibri"/>
                <a:sym typeface="Calibri"/>
              </a:rPr>
              <a:t>ID</a:t>
            </a:r>
            <a:r>
              <a:rPr lang="en-IN" sz="1600" dirty="0">
                <a:ea typeface="Calibri"/>
                <a:cs typeface="Calibri"/>
                <a:sym typeface="Calibri"/>
              </a:rPr>
              <a:t>: Primary Key | Integer</a:t>
            </a:r>
          </a:p>
          <a:p>
            <a:pPr marL="514350" lvl="2" indent="-171450">
              <a:lnSpc>
                <a:spcPct val="90000"/>
              </a:lnSpc>
              <a:spcBef>
                <a:spcPts val="0"/>
              </a:spcBef>
              <a:buClrTx/>
              <a:buSzPct val="83677"/>
              <a:buFont typeface="Arial"/>
              <a:buChar char="•"/>
            </a:pPr>
            <a:r>
              <a:rPr lang="en-IN" sz="1600" b="1" dirty="0" err="1">
                <a:ea typeface="Calibri"/>
                <a:cs typeface="Calibri"/>
                <a:sym typeface="Calibri"/>
              </a:rPr>
              <a:t>UserID</a:t>
            </a:r>
            <a:r>
              <a:rPr lang="en-IN" sz="1600" dirty="0">
                <a:ea typeface="Calibri"/>
                <a:cs typeface="Calibri"/>
                <a:sym typeface="Calibri"/>
              </a:rPr>
              <a:t>: Integer</a:t>
            </a:r>
          </a:p>
          <a:p>
            <a:pPr marL="514350" lvl="2" indent="-171450">
              <a:lnSpc>
                <a:spcPct val="90000"/>
              </a:lnSpc>
              <a:spcBef>
                <a:spcPts val="0"/>
              </a:spcBef>
              <a:buClrTx/>
              <a:buSzPct val="83677"/>
              <a:buFont typeface="Arial"/>
              <a:buChar char="•"/>
            </a:pPr>
            <a:r>
              <a:rPr lang="en-IN" sz="1600" b="1" dirty="0">
                <a:ea typeface="Calibri"/>
                <a:cs typeface="Calibri"/>
                <a:sym typeface="Calibri"/>
              </a:rPr>
              <a:t>Interface</a:t>
            </a:r>
            <a:r>
              <a:rPr lang="en-IN" sz="1600" dirty="0">
                <a:ea typeface="Calibri"/>
                <a:cs typeface="Calibri"/>
                <a:sym typeface="Calibri"/>
              </a:rPr>
              <a:t>: Contains the Device from which request was made |</a:t>
            </a:r>
            <a:r>
              <a:rPr lang="en-IN" sz="1600" dirty="0" err="1">
                <a:ea typeface="Calibri"/>
                <a:cs typeface="Calibri"/>
                <a:sym typeface="Calibri"/>
              </a:rPr>
              <a:t>MediumText</a:t>
            </a:r>
            <a:endParaRPr lang="en-IN" sz="1600" dirty="0">
              <a:ea typeface="Calibri"/>
              <a:cs typeface="Calibri"/>
              <a:sym typeface="Calibri"/>
            </a:endParaRPr>
          </a:p>
          <a:p>
            <a:pPr marL="514350" lvl="2" indent="-171450">
              <a:lnSpc>
                <a:spcPct val="90000"/>
              </a:lnSpc>
              <a:spcBef>
                <a:spcPts val="0"/>
              </a:spcBef>
              <a:buClrTx/>
              <a:buSzPct val="83677"/>
              <a:buFont typeface="Arial"/>
              <a:buChar char="•"/>
            </a:pPr>
            <a:r>
              <a:rPr lang="en-IN" sz="1600" b="1" dirty="0">
                <a:ea typeface="Calibri"/>
                <a:cs typeface="Calibri"/>
                <a:sym typeface="Calibri"/>
              </a:rPr>
              <a:t>Date</a:t>
            </a:r>
            <a:r>
              <a:rPr lang="en-IN" sz="1600" dirty="0">
                <a:ea typeface="Calibri"/>
                <a:cs typeface="Calibri"/>
                <a:sym typeface="Calibri"/>
              </a:rPr>
              <a:t>: TIMESTAMP</a:t>
            </a:r>
          </a:p>
          <a:p>
            <a:pPr marL="514350" lvl="2" indent="-171450">
              <a:lnSpc>
                <a:spcPct val="90000"/>
              </a:lnSpc>
              <a:spcBef>
                <a:spcPts val="0"/>
              </a:spcBef>
              <a:buClrTx/>
              <a:buSzPct val="83677"/>
              <a:buFont typeface="Arial"/>
              <a:buChar char="•"/>
            </a:pPr>
            <a:r>
              <a:rPr lang="en-IN" sz="1600" b="1" dirty="0">
                <a:ea typeface="Calibri"/>
                <a:cs typeface="Calibri"/>
                <a:sym typeface="Calibri"/>
              </a:rPr>
              <a:t>IP</a:t>
            </a:r>
            <a:r>
              <a:rPr lang="en-IN" sz="1600" dirty="0">
                <a:ea typeface="Calibri"/>
                <a:cs typeface="Calibri"/>
                <a:sym typeface="Calibri"/>
              </a:rPr>
              <a:t>: Contains the IP address of </a:t>
            </a:r>
            <a:r>
              <a:rPr lang="en-IN" sz="1600" dirty="0" err="1">
                <a:ea typeface="Calibri"/>
                <a:cs typeface="Calibri"/>
                <a:sym typeface="Calibri"/>
              </a:rPr>
              <a:t>divce</a:t>
            </a:r>
            <a:r>
              <a:rPr lang="en-IN" sz="1600" dirty="0">
                <a:ea typeface="Calibri"/>
                <a:cs typeface="Calibri"/>
                <a:sym typeface="Calibri"/>
              </a:rPr>
              <a:t> | </a:t>
            </a:r>
            <a:r>
              <a:rPr lang="en-IN" sz="1600" dirty="0" err="1">
                <a:ea typeface="Calibri"/>
                <a:cs typeface="Calibri"/>
                <a:sym typeface="Calibri"/>
              </a:rPr>
              <a:t>VarCHar</a:t>
            </a:r>
            <a:r>
              <a:rPr lang="en-IN" sz="1600" dirty="0">
                <a:ea typeface="Calibri"/>
                <a:cs typeface="Calibri"/>
                <a:sym typeface="Calibri"/>
              </a:rPr>
              <a:t>(40)</a:t>
            </a:r>
          </a:p>
          <a:p>
            <a:pPr marL="165100" marR="0" lvl="1" indent="0" algn="just" rtl="0">
              <a:lnSpc>
                <a:spcPct val="90000"/>
              </a:lnSpc>
              <a:spcBef>
                <a:spcPts val="0"/>
              </a:spcBef>
              <a:spcAft>
                <a:spcPts val="0"/>
              </a:spcAft>
              <a:buClrTx/>
              <a:buSzPct val="74386"/>
              <a:buNone/>
            </a:pPr>
            <a:endParaRPr lang="en-US" sz="1600" b="1" i="0" u="none" strike="noStrike" cap="none" dirty="0" smtClean="0">
              <a:ea typeface="Calibri"/>
              <a:cs typeface="Calibri"/>
              <a:sym typeface="Calibri"/>
            </a:endParaRPr>
          </a:p>
          <a:p>
            <a:pPr marL="514350" marR="0" lvl="1" indent="-349250" algn="just" rtl="0">
              <a:lnSpc>
                <a:spcPct val="90000"/>
              </a:lnSpc>
              <a:spcBef>
                <a:spcPts val="0"/>
              </a:spcBef>
              <a:spcAft>
                <a:spcPts val="0"/>
              </a:spcAft>
              <a:buClrTx/>
              <a:buSzPct val="74386"/>
              <a:buFont typeface="+mj-lt"/>
              <a:buAutoNum type="arabicPeriod" startAt="3"/>
            </a:pPr>
            <a:r>
              <a:rPr lang="en-US" sz="1600" b="1" i="0" u="none" strike="noStrike" cap="none" dirty="0" err="1" smtClean="0">
                <a:ea typeface="Calibri"/>
                <a:cs typeface="Calibri"/>
                <a:sym typeface="Calibri"/>
              </a:rPr>
              <a:t>KeyMaster</a:t>
            </a:r>
            <a:r>
              <a:rPr lang="en-US" sz="1600" b="1" i="0" u="none" strike="noStrike" cap="none" dirty="0" smtClean="0">
                <a:ea typeface="Calibri"/>
                <a:cs typeface="Calibri"/>
                <a:sym typeface="Calibri"/>
              </a:rPr>
              <a:t>: </a:t>
            </a:r>
            <a:r>
              <a:rPr lang="en-US" sz="1600" b="0" i="0" u="none" strike="noStrike" cap="none" dirty="0" smtClean="0">
                <a:ea typeface="Calibri"/>
                <a:cs typeface="Calibri"/>
                <a:sym typeface="Calibri"/>
              </a:rPr>
              <a:t>This table contains details of each key of every users. The columns are:</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ID</a:t>
            </a:r>
            <a:r>
              <a:rPr lang="en-US" sz="1600" b="0" i="0" u="none" strike="noStrike" cap="none" dirty="0" smtClean="0">
                <a:ea typeface="Calibri"/>
                <a:cs typeface="Calibri"/>
                <a:sym typeface="Calibri"/>
              </a:rPr>
              <a:t>: Primary Key |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UserID</a:t>
            </a:r>
            <a:r>
              <a:rPr lang="en-US" sz="1600" b="0" i="0" u="none" strike="noStrike" cap="none" dirty="0" smtClean="0">
                <a:ea typeface="Calibri"/>
                <a:cs typeface="Calibri"/>
                <a:sym typeface="Calibri"/>
              </a:rPr>
              <a:t>: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Name</a:t>
            </a:r>
            <a:r>
              <a:rPr lang="en-US" sz="1600" b="0" i="0" u="none" strike="noStrike" cap="none" dirty="0" smtClean="0">
                <a:ea typeface="Calibri"/>
                <a:cs typeface="Calibri"/>
                <a:sym typeface="Calibri"/>
              </a:rPr>
              <a:t>: Name of key |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Info</a:t>
            </a:r>
            <a:r>
              <a:rPr lang="en-US" sz="1600" b="0" i="0" u="none" strike="noStrike" cap="none" dirty="0" smtClean="0">
                <a:ea typeface="Calibri"/>
                <a:cs typeface="Calibri"/>
                <a:sym typeface="Calibri"/>
              </a:rPr>
              <a:t>: Detailed information of key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Data</a:t>
            </a:r>
            <a:r>
              <a:rPr lang="en-US" sz="1600" b="0" i="0" u="none" strike="noStrike" cap="none" dirty="0" smtClean="0">
                <a:ea typeface="Calibri"/>
                <a:cs typeface="Calibri"/>
                <a:sym typeface="Calibri"/>
              </a:rPr>
              <a:t>: </a:t>
            </a:r>
            <a:r>
              <a:rPr lang="en-US" sz="1600" b="0" i="0" u="none" strike="noStrike" cap="none" dirty="0" err="1" smtClean="0">
                <a:ea typeface="Calibri"/>
                <a:cs typeface="Calibri"/>
                <a:sym typeface="Calibri"/>
              </a:rPr>
              <a:t>KeyData</a:t>
            </a:r>
            <a:r>
              <a:rPr lang="en-US" sz="1600" b="0" i="0" u="none" strike="noStrike" cap="none" dirty="0" smtClean="0">
                <a:ea typeface="Calibri"/>
                <a:cs typeface="Calibri"/>
                <a:sym typeface="Calibri"/>
              </a:rPr>
              <a:t>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CreateDate</a:t>
            </a:r>
            <a:r>
              <a:rPr lang="en-US" sz="1600" b="0" i="0" u="none" strike="noStrike" cap="none" dirty="0" smtClean="0">
                <a:ea typeface="Calibri"/>
                <a:cs typeface="Calibri"/>
                <a:sym typeface="Calibri"/>
              </a:rPr>
              <a:t>: TIMESTAMP</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isAssociated</a:t>
            </a:r>
            <a:r>
              <a:rPr lang="en-US" sz="1600" b="0" i="0" u="none" strike="noStrike" cap="none" dirty="0" smtClean="0">
                <a:ea typeface="Calibri"/>
                <a:cs typeface="Calibri"/>
                <a:sym typeface="Calibri"/>
              </a:rPr>
              <a:t>: If user is still using this or deleted it</a:t>
            </a:r>
          </a:p>
          <a:p>
            <a:pPr marL="514350" marR="0" lvl="2" indent="-171450" algn="just" rtl="0">
              <a:lnSpc>
                <a:spcPct val="90000"/>
              </a:lnSpc>
              <a:spcBef>
                <a:spcPts val="0"/>
              </a:spcBef>
              <a:spcAft>
                <a:spcPts val="0"/>
              </a:spcAft>
              <a:buClrTx/>
              <a:buSzPct val="83677"/>
              <a:buFont typeface="Arial"/>
              <a:buNone/>
            </a:pPr>
            <a:endParaRPr sz="1600" b="0" i="0" u="none" strike="noStrike" cap="none" dirty="0" smtClean="0">
              <a:ea typeface="Calibri"/>
              <a:cs typeface="Calibri"/>
              <a:sym typeface="Calibri"/>
            </a:endParaRPr>
          </a:p>
          <a:p>
            <a:pPr marL="514350" marR="0" lvl="1" indent="-349250" algn="just" rtl="0">
              <a:lnSpc>
                <a:spcPct val="90000"/>
              </a:lnSpc>
              <a:spcBef>
                <a:spcPts val="0"/>
              </a:spcBef>
              <a:spcAft>
                <a:spcPts val="0"/>
              </a:spcAft>
              <a:buClrTx/>
              <a:buSzPct val="74386"/>
              <a:buFont typeface="Arial"/>
              <a:buAutoNum type="arabicPeriod" startAt="3"/>
            </a:pPr>
            <a:r>
              <a:rPr lang="en-US" sz="1600" b="1" i="0" u="none" strike="noStrike" cap="none" dirty="0" err="1" smtClean="0">
                <a:ea typeface="Calibri"/>
                <a:cs typeface="Calibri"/>
                <a:sym typeface="Calibri"/>
              </a:rPr>
              <a:t>SecretMaster</a:t>
            </a:r>
            <a:r>
              <a:rPr lang="en-US" sz="1600" b="1" i="0" u="none" strike="noStrike" cap="none" dirty="0" smtClean="0">
                <a:ea typeface="Calibri"/>
                <a:cs typeface="Calibri"/>
                <a:sym typeface="Calibri"/>
              </a:rPr>
              <a:t>: </a:t>
            </a:r>
            <a:r>
              <a:rPr lang="en-US" sz="1600" b="0" i="0" u="none" strike="noStrike" cap="none" dirty="0" smtClean="0">
                <a:ea typeface="Calibri"/>
                <a:cs typeface="Calibri"/>
                <a:sym typeface="Calibri"/>
              </a:rPr>
              <a:t>This table contains details of each secret of every users. The columns are:</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ID</a:t>
            </a:r>
            <a:r>
              <a:rPr lang="en-US" sz="1600" b="0" i="0" u="none" strike="noStrike" cap="none" dirty="0" smtClean="0">
                <a:ea typeface="Calibri"/>
                <a:cs typeface="Calibri"/>
                <a:sym typeface="Calibri"/>
              </a:rPr>
              <a:t>: Primary Key |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UserID</a:t>
            </a:r>
            <a:r>
              <a:rPr lang="en-US" sz="1600" b="0" i="0" u="none" strike="noStrike" cap="none" dirty="0" smtClean="0">
                <a:ea typeface="Calibri"/>
                <a:cs typeface="Calibri"/>
                <a:sym typeface="Calibri"/>
              </a:rPr>
              <a:t>: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KeyID</a:t>
            </a:r>
            <a:r>
              <a:rPr lang="en-US" sz="1600" b="0" i="0" u="none" strike="noStrike" cap="none" dirty="0" smtClean="0">
                <a:ea typeface="Calibri"/>
                <a:cs typeface="Calibri"/>
                <a:sym typeface="Calibri"/>
              </a:rPr>
              <a:t>: Contains the ID of key |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Name</a:t>
            </a:r>
            <a:r>
              <a:rPr lang="en-US" sz="1600" b="0" i="0" u="none" strike="noStrike" cap="none" dirty="0" smtClean="0">
                <a:ea typeface="Calibri"/>
                <a:cs typeface="Calibri"/>
                <a:sym typeface="Calibri"/>
              </a:rPr>
              <a:t>: Name of Secret |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Info</a:t>
            </a:r>
            <a:r>
              <a:rPr lang="en-US" sz="1600" b="0" i="0" u="none" strike="noStrike" cap="none" dirty="0" smtClean="0">
                <a:ea typeface="Calibri"/>
                <a:cs typeface="Calibri"/>
                <a:sym typeface="Calibri"/>
              </a:rPr>
              <a:t>: Detailed information of key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Data</a:t>
            </a:r>
            <a:r>
              <a:rPr lang="en-US" sz="1600" b="0" i="0" u="none" strike="noStrike" cap="none" dirty="0" smtClean="0">
                <a:ea typeface="Calibri"/>
                <a:cs typeface="Calibri"/>
                <a:sym typeface="Calibri"/>
              </a:rPr>
              <a:t>: </a:t>
            </a:r>
            <a:r>
              <a:rPr lang="en-US" sz="1600" b="0" i="0" u="none" strike="noStrike" cap="none" dirty="0" err="1" smtClean="0">
                <a:ea typeface="Calibri"/>
                <a:cs typeface="Calibri"/>
                <a:sym typeface="Calibri"/>
              </a:rPr>
              <a:t>KeyData</a:t>
            </a:r>
            <a:r>
              <a:rPr lang="en-US" sz="1600" b="0" i="0" u="none" strike="noStrike" cap="none" dirty="0" smtClean="0">
                <a:ea typeface="Calibri"/>
                <a:cs typeface="Calibri"/>
                <a:sym typeface="Calibri"/>
              </a:rPr>
              <a:t>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Address</a:t>
            </a:r>
            <a:r>
              <a:rPr lang="en-US" sz="1600" b="0" i="0" u="none" strike="noStrike" cap="none" dirty="0" smtClean="0">
                <a:ea typeface="Calibri"/>
                <a:cs typeface="Calibri"/>
                <a:sym typeface="Calibri"/>
              </a:rPr>
              <a:t>: Website Address of secret</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CreateDate</a:t>
            </a:r>
            <a:r>
              <a:rPr lang="en-US" sz="1600" b="0" i="0" u="none" strike="noStrike" cap="none" dirty="0" smtClean="0">
                <a:ea typeface="Calibri"/>
                <a:cs typeface="Calibri"/>
                <a:sym typeface="Calibri"/>
              </a:rPr>
              <a:t>: TIMESTAMP</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isAssociated</a:t>
            </a:r>
            <a:r>
              <a:rPr lang="en-US" sz="1600" b="0" i="0" u="none" strike="noStrike" cap="none" dirty="0" smtClean="0">
                <a:ea typeface="Calibri"/>
                <a:cs typeface="Calibri"/>
                <a:sym typeface="Calibri"/>
              </a:rPr>
              <a:t>: If user is still using this or deleted it</a:t>
            </a:r>
            <a:endParaRPr sz="1600" b="0" i="0" u="none" strike="noStrike" cap="none" dirty="0" smtClean="0">
              <a:ea typeface="Calibri"/>
              <a:cs typeface="Calibri"/>
              <a:sym typeface="Calibri"/>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Calibri"/>
                <a:ea typeface="Calibri"/>
                <a:cs typeface="Calibri"/>
                <a:sym typeface="Calibri"/>
              </a:rPr>
              <a:t>The Database: </a:t>
            </a:r>
          </a:p>
          <a:p>
            <a:pPr marL="914400" marR="0" lvl="0" indent="0" algn="l" rtl="0">
              <a:lnSpc>
                <a:spcPct val="90000"/>
              </a:lnSpc>
              <a:spcBef>
                <a:spcPts val="0"/>
              </a:spcBef>
              <a:spcAft>
                <a:spcPts val="0"/>
              </a:spcAft>
              <a:buClr>
                <a:schemeClr val="lt1"/>
              </a:buClr>
              <a:buSzPct val="25000"/>
              <a:buFont typeface="Calibri"/>
              <a:buNone/>
            </a:pPr>
            <a:r>
              <a:rPr lang="en-US" sz="2400" b="1" i="0" u="none" strike="noStrike" cap="none" dirty="0">
                <a:solidFill>
                  <a:schemeClr val="tx1"/>
                </a:solidFill>
                <a:effectLst/>
                <a:latin typeface="Calibri"/>
                <a:ea typeface="Calibri"/>
                <a:cs typeface="Calibri"/>
                <a:sym typeface="Calibri"/>
              </a:rPr>
              <a:t>Tables and Relationships</a:t>
            </a:r>
            <a:r>
              <a:rPr lang="en-US" sz="2400" b="1" i="0" u="none" strike="noStrike" cap="none" dirty="0" smtClean="0">
                <a:solidFill>
                  <a:schemeClr val="tx1"/>
                </a:solidFill>
                <a:effectLst/>
                <a:latin typeface="Calibri"/>
                <a:ea typeface="Calibri"/>
                <a:cs typeface="Calibri"/>
                <a:sym typeface="Calibri"/>
              </a:rPr>
              <a:t>:</a:t>
            </a:r>
            <a:br>
              <a:rPr lang="en-US" sz="2400" b="1" i="0" u="none" strike="noStrike" cap="none" dirty="0" smtClean="0">
                <a:solidFill>
                  <a:schemeClr val="tx1"/>
                </a:solidFill>
                <a:effectLst/>
                <a:latin typeface="Calibri"/>
                <a:ea typeface="Calibri"/>
                <a:cs typeface="Calibri"/>
                <a:sym typeface="Calibri"/>
              </a:rPr>
            </a:br>
            <a:r>
              <a:rPr lang="en-US" sz="2400" b="1" dirty="0" smtClean="0">
                <a:solidFill>
                  <a:schemeClr val="tx1"/>
                </a:solidFill>
                <a:effectLst/>
                <a:latin typeface="Calibri"/>
                <a:ea typeface="Calibri"/>
                <a:cs typeface="Calibri"/>
                <a:sym typeface="Calibri"/>
              </a:rPr>
              <a:t>				</a:t>
            </a:r>
            <a:r>
              <a:rPr lang="en-US" sz="2000" i="0" u="none" strike="noStrike" cap="none" dirty="0" smtClean="0">
                <a:solidFill>
                  <a:schemeClr val="tx1"/>
                </a:solidFill>
                <a:effectLst/>
                <a:latin typeface="Calibri"/>
                <a:ea typeface="Calibri"/>
                <a:cs typeface="Calibri"/>
                <a:sym typeface="Calibri"/>
              </a:rPr>
              <a:t>(</a:t>
            </a:r>
            <a:r>
              <a:rPr lang="en-US" sz="2000" i="0" u="none" strike="noStrike" cap="none" dirty="0">
                <a:solidFill>
                  <a:schemeClr val="tx1"/>
                </a:solidFill>
                <a:effectLst/>
                <a:latin typeface="Calibri"/>
                <a:ea typeface="Calibri"/>
                <a:cs typeface="Calibri"/>
                <a:sym typeface="Calibri"/>
              </a:rPr>
              <a:t>contd.)</a:t>
            </a:r>
          </a:p>
        </p:txBody>
      </p:sp>
      <p:sp>
        <p:nvSpPr>
          <p:cNvPr id="197" name="Shape 197"/>
          <p:cNvSpPr txBox="1">
            <a:spLocks noGrp="1"/>
          </p:cNvSpPr>
          <p:nvPr>
            <p:ph idx="1"/>
          </p:nvPr>
        </p:nvSpPr>
        <p:spPr>
          <a:xfrm>
            <a:off x="1076706" y="2091266"/>
            <a:ext cx="5623560" cy="7814733"/>
          </a:xfrm>
          <a:prstGeom prst="rect">
            <a:avLst/>
          </a:prstGeom>
          <a:noFill/>
          <a:ln>
            <a:noFill/>
          </a:ln>
        </p:spPr>
        <p:txBody>
          <a:bodyPr lIns="121875" tIns="60925" rIns="121875" bIns="60925" anchor="t" anchorCtr="0">
            <a:noAutofit/>
          </a:bodyPr>
          <a:lstStyle/>
          <a:p>
            <a:pPr marL="514350" lvl="2" indent="-171449" algn="just">
              <a:lnSpc>
                <a:spcPct val="90000"/>
              </a:lnSpc>
              <a:spcBef>
                <a:spcPts val="0"/>
              </a:spcBef>
              <a:buClr>
                <a:schemeClr val="accent1"/>
              </a:buClr>
              <a:buSzPct val="100674"/>
              <a:buNone/>
            </a:pPr>
            <a:endParaRPr lang="en-IN" sz="1600" dirty="0">
              <a:ea typeface="Calibri"/>
              <a:cs typeface="Calibri"/>
              <a:sym typeface="Calibri"/>
            </a:endParaRPr>
          </a:p>
          <a:p>
            <a:pPr marL="514350" marR="0" lvl="2" indent="-171450" algn="just" rtl="0">
              <a:lnSpc>
                <a:spcPct val="90000"/>
              </a:lnSpc>
              <a:spcBef>
                <a:spcPts val="0"/>
              </a:spcBef>
              <a:spcAft>
                <a:spcPts val="0"/>
              </a:spcAft>
              <a:buClrTx/>
              <a:buSzPct val="83677"/>
              <a:buFont typeface="Arial"/>
              <a:buNone/>
            </a:pPr>
            <a:endParaRPr sz="1700" b="0" i="0" u="none" strike="noStrike" cap="none" dirty="0" smtClean="0">
              <a:ea typeface="Calibri"/>
              <a:cs typeface="Calibri"/>
              <a:sym typeface="Calibri"/>
            </a:endParaRPr>
          </a:p>
          <a:p>
            <a:pPr marL="514350" marR="0" lvl="1" indent="-349250" algn="just" rtl="0">
              <a:lnSpc>
                <a:spcPct val="90000"/>
              </a:lnSpc>
              <a:spcBef>
                <a:spcPts val="0"/>
              </a:spcBef>
              <a:spcAft>
                <a:spcPts val="0"/>
              </a:spcAft>
              <a:buClrTx/>
              <a:buSzPct val="74386"/>
              <a:buFont typeface="+mj-lt"/>
              <a:buAutoNum type="arabicPeriod" startAt="5"/>
            </a:pPr>
            <a:r>
              <a:rPr lang="en-US" sz="1700" b="1" i="0" u="none" strike="noStrike" cap="none" dirty="0" err="1" smtClean="0">
                <a:ea typeface="Calibri"/>
                <a:cs typeface="Calibri"/>
                <a:sym typeface="Calibri"/>
              </a:rPr>
              <a:t>EncapMaster</a:t>
            </a:r>
            <a:r>
              <a:rPr lang="en-US" sz="1700" b="1" i="0" u="none" strike="noStrike" cap="none" dirty="0" smtClean="0">
                <a:ea typeface="Calibri"/>
                <a:cs typeface="Calibri"/>
                <a:sym typeface="Calibri"/>
              </a:rPr>
              <a:t>: </a:t>
            </a:r>
            <a:r>
              <a:rPr lang="en-US" sz="1600" b="0" i="0" u="none" strike="noStrike" cap="none" dirty="0" smtClean="0">
                <a:ea typeface="Calibri"/>
                <a:cs typeface="Calibri"/>
                <a:sym typeface="Calibri"/>
              </a:rPr>
              <a:t>This table contains details of each encryption of every. The columns are:</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ID</a:t>
            </a:r>
            <a:r>
              <a:rPr lang="en-US" sz="1600" b="0" i="0" u="none" strike="noStrike" cap="none" dirty="0" smtClean="0">
                <a:ea typeface="Calibri"/>
                <a:cs typeface="Calibri"/>
                <a:sym typeface="Calibri"/>
              </a:rPr>
              <a:t>: Primary Key | Integer</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Name</a:t>
            </a:r>
            <a:r>
              <a:rPr lang="en-US" sz="1600" b="0" i="0" u="none" strike="noStrike" cap="none" dirty="0" smtClean="0">
                <a:ea typeface="Calibri"/>
                <a:cs typeface="Calibri"/>
                <a:sym typeface="Calibri"/>
              </a:rPr>
              <a:t>: Name of Secret | </a:t>
            </a:r>
            <a:r>
              <a:rPr lang="en-US" sz="1600" b="0" i="0" u="none" strike="noStrike" cap="none" dirty="0" err="1" smtClean="0">
                <a:ea typeface="Calibri"/>
                <a:cs typeface="Calibri"/>
                <a:sym typeface="Calibri"/>
              </a:rPr>
              <a:t>VarChar</a:t>
            </a:r>
            <a:r>
              <a:rPr lang="en-US" sz="1600" b="0" i="0" u="none" strike="noStrike" cap="none" dirty="0" smtClean="0">
                <a:ea typeface="Calibri"/>
                <a:cs typeface="Calibri"/>
                <a:sym typeface="Calibri"/>
              </a:rPr>
              <a:t>(200)</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Info</a:t>
            </a:r>
            <a:r>
              <a:rPr lang="en-US" sz="1600" b="0" i="0" u="none" strike="noStrike" cap="none" dirty="0" smtClean="0">
                <a:ea typeface="Calibri"/>
                <a:cs typeface="Calibri"/>
                <a:sym typeface="Calibri"/>
              </a:rPr>
              <a:t>: Detailed information of key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smtClean="0">
                <a:ea typeface="Calibri"/>
                <a:cs typeface="Calibri"/>
                <a:sym typeface="Calibri"/>
              </a:rPr>
              <a:t>Data</a:t>
            </a:r>
            <a:r>
              <a:rPr lang="en-US" sz="1600" b="0" i="0" u="none" strike="noStrike" cap="none" dirty="0" smtClean="0">
                <a:ea typeface="Calibri"/>
                <a:cs typeface="Calibri"/>
                <a:sym typeface="Calibri"/>
              </a:rPr>
              <a:t>: </a:t>
            </a:r>
            <a:r>
              <a:rPr lang="en-US" sz="1600" b="0" i="0" u="none" strike="noStrike" cap="none" dirty="0" err="1" smtClean="0">
                <a:ea typeface="Calibri"/>
                <a:cs typeface="Calibri"/>
                <a:sym typeface="Calibri"/>
              </a:rPr>
              <a:t>KeyData</a:t>
            </a:r>
            <a:r>
              <a:rPr lang="en-US" sz="1600" b="0" i="0" u="none" strike="noStrike" cap="none" dirty="0" smtClean="0">
                <a:ea typeface="Calibri"/>
                <a:cs typeface="Calibri"/>
                <a:sym typeface="Calibri"/>
              </a:rPr>
              <a:t> | </a:t>
            </a:r>
            <a:r>
              <a:rPr lang="en-US" sz="1600" b="0" i="0" u="none" strike="noStrike" cap="none" dirty="0" err="1" smtClean="0">
                <a:ea typeface="Calibri"/>
                <a:cs typeface="Calibri"/>
                <a:sym typeface="Calibri"/>
              </a:rPr>
              <a:t>LongText</a:t>
            </a:r>
            <a:endParaRPr lang="en-US" sz="1600" b="0" i="0" u="none" strike="noStrike" cap="none" dirty="0" smtClean="0">
              <a:ea typeface="Calibri"/>
              <a:cs typeface="Calibri"/>
              <a:sym typeface="Calibri"/>
            </a:endParaRP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CreateDate</a:t>
            </a:r>
            <a:r>
              <a:rPr lang="en-US" sz="1600" b="0" i="0" u="none" strike="noStrike" cap="none" dirty="0" smtClean="0">
                <a:ea typeface="Calibri"/>
                <a:cs typeface="Calibri"/>
                <a:sym typeface="Calibri"/>
              </a:rPr>
              <a:t>: TIMESTAMP</a:t>
            </a:r>
          </a:p>
          <a:p>
            <a:pPr marL="514350" marR="0" lvl="2" indent="-171450" algn="just" rtl="0">
              <a:lnSpc>
                <a:spcPct val="90000"/>
              </a:lnSpc>
              <a:spcBef>
                <a:spcPts val="0"/>
              </a:spcBef>
              <a:spcAft>
                <a:spcPts val="0"/>
              </a:spcAft>
              <a:buClrTx/>
              <a:buSzPct val="83677"/>
              <a:buFont typeface="Arial"/>
              <a:buChar char="•"/>
            </a:pPr>
            <a:r>
              <a:rPr lang="en-US" sz="1600" b="1" i="0" u="none" strike="noStrike" cap="none" dirty="0" err="1" smtClean="0">
                <a:ea typeface="Calibri"/>
                <a:cs typeface="Calibri"/>
                <a:sym typeface="Calibri"/>
              </a:rPr>
              <a:t>isAssociated</a:t>
            </a:r>
            <a:r>
              <a:rPr lang="en-US" sz="1600" b="0" i="0" u="none" strike="noStrike" cap="none" dirty="0" smtClean="0">
                <a:ea typeface="Calibri"/>
                <a:cs typeface="Calibri"/>
                <a:sym typeface="Calibri"/>
              </a:rPr>
              <a:t>: If user is still using this or deleted it</a:t>
            </a:r>
          </a:p>
          <a:p>
            <a:pPr marL="514350" marR="0" lvl="2" indent="-171450" algn="just" rtl="0">
              <a:lnSpc>
                <a:spcPct val="90000"/>
              </a:lnSpc>
              <a:spcBef>
                <a:spcPts val="0"/>
              </a:spcBef>
              <a:spcAft>
                <a:spcPts val="0"/>
              </a:spcAft>
              <a:buClrTx/>
              <a:buSzPct val="83677"/>
              <a:buFont typeface="Arial"/>
              <a:buNone/>
            </a:pPr>
            <a:endParaRPr sz="1600" b="0" i="0" u="none" strike="noStrike" cap="none" dirty="0" smtClean="0">
              <a:ea typeface="Calibri"/>
              <a:cs typeface="Calibri"/>
              <a:sym typeface="Calibri"/>
            </a:endParaRPr>
          </a:p>
          <a:p>
            <a:pPr marL="0" marR="0" lvl="0" indent="0" algn="just" rtl="0">
              <a:lnSpc>
                <a:spcPct val="90000"/>
              </a:lnSpc>
              <a:spcBef>
                <a:spcPts val="0"/>
              </a:spcBef>
              <a:spcAft>
                <a:spcPts val="0"/>
              </a:spcAft>
              <a:buClrTx/>
              <a:buSzPct val="25000"/>
              <a:buFont typeface="Arial"/>
              <a:buNone/>
            </a:pPr>
            <a:endParaRPr sz="1600" b="0" i="0" u="none" strike="noStrike" cap="none" dirty="0">
              <a:ea typeface="Calibri"/>
              <a:cs typeface="Calibri"/>
              <a:sym typeface="Calibri"/>
            </a:endParaRPr>
          </a:p>
        </p:txBody>
      </p:sp>
    </p:spTree>
    <p:extLst>
      <p:ext uri="{BB962C8B-B14F-4D97-AF65-F5344CB8AC3E}">
        <p14:creationId xmlns:p14="http://schemas.microsoft.com/office/powerpoint/2010/main" val="48825883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a:solidFill>
                  <a:schemeClr val="tx1"/>
                </a:solidFill>
                <a:effectLst/>
              </a:rPr>
              <a:t>Communication with Database</a:t>
            </a:r>
          </a:p>
        </p:txBody>
      </p:sp>
    </p:spTree>
    <p:extLst>
      <p:ext uri="{BB962C8B-B14F-4D97-AF65-F5344CB8AC3E}">
        <p14:creationId xmlns:p14="http://schemas.microsoft.com/office/powerpoint/2010/main" val="50850502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Database: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400" b="1" i="0" u="none" strike="noStrike" cap="none" dirty="0">
                <a:solidFill>
                  <a:schemeClr val="tx1"/>
                </a:solidFill>
                <a:effectLst/>
                <a:ea typeface="Calibri"/>
                <a:cs typeface="Calibri"/>
                <a:sym typeface="Calibri"/>
              </a:rPr>
              <a:t>Communication with Database</a:t>
            </a:r>
          </a:p>
        </p:txBody>
      </p:sp>
      <p:sp>
        <p:nvSpPr>
          <p:cNvPr id="228" name="Shape 228"/>
          <p:cNvSpPr txBox="1">
            <a:spLocks noGrp="1"/>
          </p:cNvSpPr>
          <p:nvPr>
            <p:ph idx="1"/>
          </p:nvPr>
        </p:nvSpPr>
        <p:spPr>
          <a:prstGeom prst="rect">
            <a:avLst/>
          </a:prstGeom>
          <a:noFill/>
          <a:ln>
            <a:noFill/>
          </a:ln>
        </p:spPr>
        <p:txBody>
          <a:bodyPr lIns="121875" tIns="60925" rIns="121875" bIns="60925" anchor="t" anchorCtr="0">
            <a:noAutofit/>
          </a:bodyPr>
          <a:lstStyle/>
          <a:p>
            <a:pPr marL="171451" marR="0" lvl="0" indent="-171451" algn="l"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To communicate with database in API, we have created a database cursor. Cursor actually is the point where we process a DATABASE QUERY.</a:t>
            </a:r>
          </a:p>
          <a:p>
            <a:pPr marL="171451" marR="0" lvl="0" indent="-171451" algn="l" rtl="0">
              <a:lnSpc>
                <a:spcPct val="90000"/>
              </a:lnSpc>
              <a:spcBef>
                <a:spcPts val="0"/>
              </a:spcBef>
              <a:spcAft>
                <a:spcPts val="0"/>
              </a:spcAft>
              <a:buClr>
                <a:schemeClr val="accent1"/>
              </a:buClr>
              <a:buSzPct val="96898"/>
              <a:buFont typeface="Arial"/>
              <a:buNone/>
            </a:pPr>
            <a:endParaRPr sz="1600" b="0" i="0" u="none" strike="noStrike" cap="none" dirty="0">
              <a:ea typeface="Calibri"/>
              <a:cs typeface="Calibri"/>
              <a:sym typeface="Calibri"/>
            </a:endParaRPr>
          </a:p>
          <a:p>
            <a:pPr marL="171451" marR="0" lvl="0" indent="-171451" algn="l"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Cursor is created using PDO() command by supplying HOST, DATABASE NAME, DATABASE USER, DATABASE PASSWORD.</a:t>
            </a:r>
          </a:p>
          <a:p>
            <a:pPr marL="171451" marR="0" lvl="0" indent="-171451" algn="l" rtl="0">
              <a:lnSpc>
                <a:spcPct val="90000"/>
              </a:lnSpc>
              <a:spcBef>
                <a:spcPts val="0"/>
              </a:spcBef>
              <a:spcAft>
                <a:spcPts val="0"/>
              </a:spcAft>
              <a:buClr>
                <a:schemeClr val="accent1"/>
              </a:buClr>
              <a:buSzPct val="96898"/>
              <a:buFont typeface="Arial"/>
              <a:buNone/>
            </a:pPr>
            <a:endParaRPr sz="1600" b="0" i="0" u="none" strike="noStrike" cap="none" dirty="0">
              <a:ea typeface="Calibri"/>
              <a:cs typeface="Calibri"/>
              <a:sym typeface="Calibri"/>
            </a:endParaRPr>
          </a:p>
          <a:p>
            <a:pPr marL="171451" marR="0" lvl="0" indent="-171451" algn="l"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This cursor is</a:t>
            </a:r>
            <a:r>
              <a:rPr lang="en-US" sz="1600" dirty="0"/>
              <a:t> </a:t>
            </a:r>
            <a:r>
              <a:rPr lang="en-US" sz="1600" b="0" i="0" u="none" strike="noStrike" cap="none" dirty="0">
                <a:ea typeface="Calibri"/>
                <a:cs typeface="Calibri"/>
                <a:sym typeface="Calibri"/>
              </a:rPr>
              <a:t>used to create an object of class </a:t>
            </a:r>
            <a:r>
              <a:rPr lang="en-US" sz="1600" b="0" i="0" u="none" strike="noStrike" cap="none" dirty="0" smtClean="0">
                <a:ea typeface="Calibri"/>
                <a:cs typeface="Calibri"/>
                <a:sym typeface="Calibri"/>
              </a:rPr>
              <a:t>"User" </a:t>
            </a:r>
            <a:r>
              <a:rPr lang="en-US" sz="1600" b="0" i="0" u="none" strike="noStrike" cap="none" dirty="0">
                <a:ea typeface="Calibri"/>
                <a:cs typeface="Calibri"/>
                <a:sym typeface="Calibri"/>
              </a:rPr>
              <a:t>which extends class </a:t>
            </a:r>
            <a:r>
              <a:rPr lang="en-US" sz="1600" b="0" i="0" u="none" strike="noStrike" cap="none" dirty="0" smtClean="0">
                <a:ea typeface="Calibri"/>
                <a:cs typeface="Calibri"/>
                <a:sym typeface="Calibri"/>
              </a:rPr>
              <a:t>"Password".</a:t>
            </a:r>
            <a:endParaRPr lang="en-US" sz="1600" b="0" i="0" u="none" strike="noStrike" cap="none" dirty="0">
              <a:ea typeface="Calibri"/>
              <a:cs typeface="Calibri"/>
              <a:sym typeface="Calibri"/>
            </a:endParaRPr>
          </a:p>
          <a:p>
            <a:pPr marL="171451" marR="0" lvl="0" indent="-171451" algn="l" rtl="0">
              <a:lnSpc>
                <a:spcPct val="90000"/>
              </a:lnSpc>
              <a:spcBef>
                <a:spcPts val="0"/>
              </a:spcBef>
              <a:spcAft>
                <a:spcPts val="0"/>
              </a:spcAft>
              <a:buClr>
                <a:schemeClr val="accent1"/>
              </a:buClr>
              <a:buSzPct val="96898"/>
              <a:buFont typeface="Arial"/>
              <a:buNone/>
            </a:pPr>
            <a:endParaRPr sz="1600" b="0" i="0" u="none" strike="noStrike" cap="none" dirty="0">
              <a:ea typeface="Calibri"/>
              <a:cs typeface="Calibri"/>
              <a:sym typeface="Calibri"/>
            </a:endParaRPr>
          </a:p>
          <a:p>
            <a:pPr marL="171451" marR="0" lvl="0" indent="-171451" algn="l" rtl="0">
              <a:lnSpc>
                <a:spcPct val="90000"/>
              </a:lnSpc>
              <a:spcBef>
                <a:spcPts val="0"/>
              </a:spcBef>
              <a:spcAft>
                <a:spcPts val="0"/>
              </a:spcAft>
              <a:buClr>
                <a:schemeClr val="accent1"/>
              </a:buClr>
              <a:buSzPct val="96898"/>
              <a:buFont typeface="Arial"/>
              <a:buChar char="•"/>
            </a:pPr>
            <a:r>
              <a:rPr lang="en-US" sz="1600" b="0" i="0" u="none" strike="noStrike" cap="none" dirty="0">
                <a:ea typeface="Calibri"/>
                <a:cs typeface="Calibri"/>
                <a:sym typeface="Calibri"/>
              </a:rPr>
              <a:t>The database is called using two ways:</a:t>
            </a:r>
          </a:p>
          <a:p>
            <a:pPr marL="171450" marR="0" lvl="1" indent="-6350" algn="l" rtl="0">
              <a:lnSpc>
                <a:spcPct val="90000"/>
              </a:lnSpc>
              <a:spcBef>
                <a:spcPts val="0"/>
              </a:spcBef>
              <a:spcAft>
                <a:spcPts val="0"/>
              </a:spcAft>
              <a:buClr>
                <a:schemeClr val="accent1"/>
              </a:buClr>
              <a:buSzPct val="25000"/>
              <a:buFont typeface="Arial"/>
              <a:buNone/>
            </a:pPr>
            <a:endParaRPr sz="1600" b="0" i="0" u="none" strike="noStrike" cap="none" dirty="0">
              <a:ea typeface="Calibri"/>
              <a:cs typeface="Calibri"/>
              <a:sym typeface="Calibri"/>
            </a:endParaRPr>
          </a:p>
          <a:p>
            <a:pPr marL="342901" marR="0" lvl="1" indent="-177801" algn="l" rtl="0">
              <a:lnSpc>
                <a:spcPct val="90000"/>
              </a:lnSpc>
              <a:spcBef>
                <a:spcPts val="0"/>
              </a:spcBef>
              <a:spcAft>
                <a:spcPts val="0"/>
              </a:spcAft>
              <a:buClr>
                <a:schemeClr val="accent1"/>
              </a:buClr>
              <a:buSzPct val="94921"/>
              <a:buFont typeface="Arial"/>
              <a:buChar char="•"/>
            </a:pPr>
            <a:r>
              <a:rPr lang="en-US" sz="1600" b="1" i="0" u="none" strike="noStrike" cap="none" dirty="0">
                <a:ea typeface="Calibri"/>
                <a:cs typeface="Calibri"/>
                <a:sym typeface="Calibri"/>
              </a:rPr>
              <a:t>$(object)-&gt;</a:t>
            </a:r>
            <a:r>
              <a:rPr lang="en-US" sz="1600" b="1" i="0" u="none" strike="noStrike" cap="none" dirty="0" err="1">
                <a:ea typeface="Calibri"/>
                <a:cs typeface="Calibri"/>
                <a:sym typeface="Calibri"/>
              </a:rPr>
              <a:t>db</a:t>
            </a:r>
            <a:endParaRPr lang="en-US" sz="1600" b="1" i="0" u="none" strike="noStrike" cap="none" dirty="0">
              <a:ea typeface="Calibri"/>
              <a:cs typeface="Calibri"/>
              <a:sym typeface="Calibri"/>
            </a:endParaRPr>
          </a:p>
          <a:p>
            <a:pPr marL="342901" marR="0" lvl="1" indent="-177801" algn="l" rtl="0">
              <a:lnSpc>
                <a:spcPct val="90000"/>
              </a:lnSpc>
              <a:spcBef>
                <a:spcPts val="0"/>
              </a:spcBef>
              <a:spcAft>
                <a:spcPts val="0"/>
              </a:spcAft>
              <a:buClr>
                <a:schemeClr val="accent1"/>
              </a:buClr>
              <a:buSzPct val="94921"/>
              <a:buFont typeface="Arial"/>
              <a:buChar char="•"/>
            </a:pPr>
            <a:r>
              <a:rPr lang="en-US" sz="1600" b="1" i="0" u="none" strike="noStrike" cap="none" dirty="0">
                <a:ea typeface="Calibri"/>
                <a:cs typeface="Calibri"/>
                <a:sym typeface="Calibri"/>
              </a:rPr>
              <a:t>$this-&gt;_</a:t>
            </a:r>
            <a:r>
              <a:rPr lang="en-US" sz="1600" b="1" i="0" u="none" strike="noStrike" cap="none" dirty="0" err="1">
                <a:ea typeface="Calibri"/>
                <a:cs typeface="Calibri"/>
                <a:sym typeface="Calibri"/>
              </a:rPr>
              <a:t>db</a:t>
            </a:r>
            <a:endParaRPr lang="en-US" sz="1600" b="1" i="0" u="none" strike="noStrike" cap="none" dirty="0">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INDEX</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6898301"/>
              </p:ext>
            </p:extLst>
          </p:nvPr>
        </p:nvGraphicFramePr>
        <p:xfrm>
          <a:off x="1076325" y="2090738"/>
          <a:ext cx="5624513" cy="4673600"/>
        </p:xfrm>
        <a:graphic>
          <a:graphicData uri="http://schemas.openxmlformats.org/drawingml/2006/table">
            <a:tbl>
              <a:tblPr firstRow="1" bandRow="1">
                <a:tableStyleId>{5C22544A-7EE6-4342-B048-85BDC9FD1C3A}</a:tableStyleId>
              </a:tblPr>
              <a:tblGrid>
                <a:gridCol w="5624513"/>
              </a:tblGrid>
              <a:tr h="370840">
                <a:tc>
                  <a:txBody>
                    <a:bodyPr/>
                    <a:lstStyle/>
                    <a:p>
                      <a:pPr algn="ctr"/>
                      <a:r>
                        <a:rPr lang="en-IN" sz="3200" b="1" dirty="0" smtClean="0"/>
                        <a:t>Introduction</a:t>
                      </a:r>
                      <a:endParaRPr lang="en-IN" sz="3200" b="1" dirty="0"/>
                    </a:p>
                  </a:txBody>
                  <a:tcPr/>
                </a:tc>
              </a:tr>
              <a:tr h="370840">
                <a:tc>
                  <a:txBody>
                    <a:bodyPr/>
                    <a:lstStyle/>
                    <a:p>
                      <a:pPr algn="ctr"/>
                      <a:r>
                        <a:rPr lang="en-IN" sz="3200" b="1" dirty="0" smtClean="0"/>
                        <a:t>The</a:t>
                      </a:r>
                      <a:r>
                        <a:rPr lang="en-IN" sz="3200" b="1" baseline="0" dirty="0" smtClean="0"/>
                        <a:t> Project: </a:t>
                      </a:r>
                    </a:p>
                    <a:p>
                      <a:pPr marL="342900" indent="-342900" algn="ctr">
                        <a:buFont typeface="+mj-lt"/>
                        <a:buAutoNum type="arabicPeriod"/>
                      </a:pPr>
                      <a:r>
                        <a:rPr lang="en-IN" sz="2400" b="0" i="1" dirty="0" smtClean="0"/>
                        <a:t>Building the Vault</a:t>
                      </a:r>
                    </a:p>
                    <a:p>
                      <a:pPr marL="342900" indent="-342900" algn="ctr">
                        <a:buFont typeface="+mj-lt"/>
                        <a:buAutoNum type="arabicPeriod"/>
                      </a:pPr>
                      <a:r>
                        <a:rPr lang="en-IN" sz="2400" b="0" i="1" dirty="0" smtClean="0"/>
                        <a:t>Database</a:t>
                      </a:r>
                    </a:p>
                    <a:p>
                      <a:pPr marL="342900" indent="-342900" algn="ctr">
                        <a:buFont typeface="+mj-lt"/>
                        <a:buAutoNum type="arabicPeriod"/>
                      </a:pPr>
                      <a:r>
                        <a:rPr lang="en-IN" sz="2400" b="0" i="1" dirty="0" smtClean="0"/>
                        <a:t>The</a:t>
                      </a:r>
                      <a:r>
                        <a:rPr lang="en-IN" sz="2400" b="0" i="1" baseline="0" dirty="0" smtClean="0"/>
                        <a:t> Triple Layer Security</a:t>
                      </a:r>
                      <a:endParaRPr lang="en-IN" sz="2400" b="0" i="1" dirty="0" smtClean="0"/>
                    </a:p>
                    <a:p>
                      <a:pPr marL="342900" indent="-342900" algn="ctr">
                        <a:buFont typeface="+mj-lt"/>
                        <a:buAutoNum type="arabicPeriod"/>
                      </a:pPr>
                      <a:r>
                        <a:rPr lang="en-IN" sz="2400" b="0" i="1" dirty="0" err="1" smtClean="0"/>
                        <a:t>RESTful</a:t>
                      </a:r>
                      <a:r>
                        <a:rPr lang="en-IN" sz="2400" b="0" i="1" baseline="0" dirty="0" smtClean="0"/>
                        <a:t> API</a:t>
                      </a:r>
                      <a:endParaRPr lang="en-IN" sz="2400" b="0" i="1" dirty="0"/>
                    </a:p>
                  </a:txBody>
                  <a:tcPr/>
                </a:tc>
              </a:tr>
              <a:tr h="370840">
                <a:tc>
                  <a:txBody>
                    <a:bodyPr/>
                    <a:lstStyle/>
                    <a:p>
                      <a:pPr algn="ctr"/>
                      <a:r>
                        <a:rPr lang="en-IN" sz="3200" b="1" dirty="0" smtClean="0"/>
                        <a:t>SAMPLE CASE STUDIES</a:t>
                      </a:r>
                    </a:p>
                    <a:p>
                      <a:pPr marL="342900" indent="-342900" algn="ctr">
                        <a:buAutoNum type="arabicPeriod"/>
                      </a:pPr>
                      <a:r>
                        <a:rPr lang="en-IN" sz="2400" b="0" i="1" dirty="0" err="1" smtClean="0"/>
                        <a:t>POSTing</a:t>
                      </a:r>
                      <a:r>
                        <a:rPr lang="en-IN" sz="2400" b="0" i="1" dirty="0" smtClean="0"/>
                        <a:t> Blank Data</a:t>
                      </a:r>
                    </a:p>
                    <a:p>
                      <a:pPr marL="342900" indent="-342900" algn="ctr">
                        <a:buAutoNum type="arabicPeriod"/>
                      </a:pPr>
                      <a:r>
                        <a:rPr lang="en-IN" sz="2400" b="0" i="1" dirty="0" err="1" smtClean="0"/>
                        <a:t>POSTing</a:t>
                      </a:r>
                      <a:r>
                        <a:rPr lang="en-IN" sz="2400" b="0" i="1" dirty="0" smtClean="0"/>
                        <a:t> Correct Data</a:t>
                      </a:r>
                      <a:endParaRPr lang="en-IN" sz="2400" b="0" i="1" dirty="0"/>
                    </a:p>
                  </a:txBody>
                  <a:tcPr/>
                </a:tc>
              </a:tr>
              <a:tr h="741680">
                <a:tc>
                  <a:txBody>
                    <a:bodyPr/>
                    <a:lstStyle/>
                    <a:p>
                      <a:pPr algn="ctr"/>
                      <a:r>
                        <a:rPr lang="en-IN" sz="3200" b="1" dirty="0" smtClean="0"/>
                        <a:t>Summary</a:t>
                      </a:r>
                      <a:endParaRPr lang="en-IN" sz="3200" b="1" dirty="0"/>
                    </a:p>
                  </a:txBody>
                  <a:tcPr/>
                </a:tc>
              </a:tr>
            </a:tbl>
          </a:graphicData>
        </a:graphic>
      </p:graphicFrame>
    </p:spTree>
    <p:extLst>
      <p:ext uri="{BB962C8B-B14F-4D97-AF65-F5344CB8AC3E}">
        <p14:creationId xmlns:p14="http://schemas.microsoft.com/office/powerpoint/2010/main" val="102260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Database: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400" b="1" i="0" u="none" strike="noStrike" cap="none" dirty="0">
                <a:solidFill>
                  <a:schemeClr val="tx1"/>
                </a:solidFill>
                <a:effectLst/>
                <a:ea typeface="Calibri"/>
                <a:cs typeface="Calibri"/>
                <a:sym typeface="Calibri"/>
              </a:rPr>
              <a:t>Communication with Database:</a:t>
            </a: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b="1" i="0" u="none" strike="noStrike" cap="none" dirty="0" smtClean="0">
                <a:solidFill>
                  <a:schemeClr val="tx1"/>
                </a:solidFill>
                <a:effectLst/>
                <a:ea typeface="Calibri"/>
                <a:cs typeface="Calibri"/>
                <a:sym typeface="Calibri"/>
              </a:rPr>
              <a:t>		</a:t>
            </a:r>
            <a:r>
              <a:rPr lang="en-US" sz="2000" i="0" u="none" strike="noStrike" cap="none" dirty="0" smtClean="0">
                <a:solidFill>
                  <a:schemeClr val="tx1"/>
                </a:solidFill>
                <a:effectLst/>
                <a:ea typeface="Calibri"/>
                <a:cs typeface="Calibri"/>
                <a:sym typeface="Calibri"/>
              </a:rPr>
              <a:t>(</a:t>
            </a:r>
            <a:r>
              <a:rPr lang="en-US" sz="2000" i="0" u="none" strike="noStrike" cap="none" dirty="0">
                <a:solidFill>
                  <a:schemeClr val="tx1"/>
                </a:solidFill>
                <a:effectLst/>
                <a:ea typeface="Calibri"/>
                <a:cs typeface="Calibri"/>
                <a:sym typeface="Calibri"/>
              </a:rPr>
              <a:t>contd.)</a:t>
            </a:r>
          </a:p>
        </p:txBody>
      </p:sp>
      <p:sp>
        <p:nvSpPr>
          <p:cNvPr id="234" name="Shape 234"/>
          <p:cNvSpPr txBox="1">
            <a:spLocks noGrp="1"/>
          </p:cNvSpPr>
          <p:nvPr>
            <p:ph idx="1"/>
          </p:nvPr>
        </p:nvSpPr>
        <p:spPr>
          <a:prstGeom prst="rect">
            <a:avLst/>
          </a:prstGeom>
          <a:noFill/>
          <a:ln>
            <a:noFill/>
          </a:ln>
        </p:spPr>
        <p:txBody>
          <a:bodyPr lIns="121875" tIns="60925" rIns="121875" bIns="60925" anchor="t" anchorCtr="0">
            <a:noAutofit/>
          </a:bodyPr>
          <a:lstStyle/>
          <a:p>
            <a:pPr marL="171451" marR="0" lvl="0" indent="-171451" algn="l" rtl="0">
              <a:lnSpc>
                <a:spcPct val="90000"/>
              </a:lnSpc>
              <a:spcBef>
                <a:spcPts val="0"/>
              </a:spcBef>
              <a:spcAft>
                <a:spcPts val="0"/>
              </a:spcAft>
              <a:buClrTx/>
              <a:buSzPct val="96898"/>
              <a:buFont typeface="Arial"/>
              <a:buChar char="•"/>
            </a:pPr>
            <a:r>
              <a:rPr lang="en-US" sz="1600" b="0" i="0" u="none" strike="noStrike" cap="none" dirty="0">
                <a:ea typeface="Calibri"/>
                <a:cs typeface="Calibri"/>
                <a:sym typeface="Calibri"/>
              </a:rPr>
              <a:t>The second part of database is to communicate with database. For this we create a class USER in which we have include some functions such as:</a:t>
            </a:r>
          </a:p>
          <a:p>
            <a:pPr marL="342901" marR="0" lvl="1" indent="-177801" algn="l" rtl="0">
              <a:lnSpc>
                <a:spcPct val="90000"/>
              </a:lnSpc>
              <a:spcBef>
                <a:spcPts val="0"/>
              </a:spcBef>
              <a:spcAft>
                <a:spcPts val="0"/>
              </a:spcAft>
              <a:buClrTx/>
              <a:buSzPct val="94921"/>
              <a:buFont typeface="Arial"/>
              <a:buNone/>
            </a:pPr>
            <a:endParaRPr sz="1600" b="0" i="0" u="none" strike="noStrike" cap="none">
              <a:ea typeface="Calibri"/>
              <a:cs typeface="Calibri"/>
              <a:sym typeface="Calibri"/>
            </a:endParaRP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a:ea typeface="Calibri"/>
                <a:cs typeface="Calibri"/>
                <a:sym typeface="Calibri"/>
              </a:rPr>
              <a:t>Register()</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a:ea typeface="Calibri"/>
                <a:cs typeface="Calibri"/>
                <a:sym typeface="Calibri"/>
              </a:rPr>
              <a:t>Login()</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VerifyPassword</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VerifyToken</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addKey</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removeKey</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getKey</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addSecret</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removeSecret</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getSecret</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addAccess</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updateUser</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isUserName</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isEMail</a:t>
            </a:r>
            <a:r>
              <a:rPr lang="en-US" sz="1600" b="0" i="0" u="none" strike="noStrike" cap="none" dirty="0">
                <a:ea typeface="Calibri"/>
                <a:cs typeface="Calibri"/>
                <a:sym typeface="Calibri"/>
              </a:rPr>
              <a:t>()</a:t>
            </a:r>
          </a:p>
          <a:p>
            <a:pPr marL="342901" marR="0" lvl="1" indent="-177801" algn="l" rtl="0">
              <a:lnSpc>
                <a:spcPct val="90000"/>
              </a:lnSpc>
              <a:spcBef>
                <a:spcPts val="0"/>
              </a:spcBef>
              <a:spcAft>
                <a:spcPts val="0"/>
              </a:spcAft>
              <a:buClrTx/>
              <a:buSzPct val="94921"/>
              <a:buFont typeface="Arial"/>
              <a:buChar char="•"/>
            </a:pPr>
            <a:r>
              <a:rPr lang="en-US" sz="1600" b="0" i="0" u="none" strike="noStrike" cap="none" dirty="0" err="1">
                <a:ea typeface="Calibri"/>
                <a:cs typeface="Calibri"/>
                <a:sym typeface="Calibri"/>
              </a:rPr>
              <a:t>activateUser</a:t>
            </a:r>
            <a:r>
              <a:rPr lang="en-US" sz="1600" b="0" i="0" u="none" strike="noStrike" cap="none" dirty="0">
                <a:ea typeface="Calibri"/>
                <a:cs typeface="Calibri"/>
                <a:sym typeface="Calibri"/>
              </a:rPr>
              <a:t>()</a:t>
            </a:r>
          </a:p>
          <a:p>
            <a:pPr marL="171451" marR="0" lvl="0" indent="-171451" algn="l" rtl="0">
              <a:lnSpc>
                <a:spcPct val="90000"/>
              </a:lnSpc>
              <a:spcBef>
                <a:spcPts val="0"/>
              </a:spcBef>
              <a:spcAft>
                <a:spcPts val="0"/>
              </a:spcAft>
              <a:buClrTx/>
              <a:buSzPct val="96898"/>
              <a:buFont typeface="Arial"/>
              <a:buNone/>
            </a:pPr>
            <a:endParaRPr sz="1600" b="0" i="0" u="none" strike="noStrike" cap="none">
              <a:ea typeface="Calibri"/>
              <a:cs typeface="Calibri"/>
              <a:sym typeface="Calibri"/>
            </a:endParaRPr>
          </a:p>
          <a:p>
            <a:pPr marL="171451" marR="0" lvl="0" indent="-171451" algn="l" rtl="0">
              <a:lnSpc>
                <a:spcPct val="90000"/>
              </a:lnSpc>
              <a:spcBef>
                <a:spcPts val="0"/>
              </a:spcBef>
              <a:spcAft>
                <a:spcPts val="0"/>
              </a:spcAft>
              <a:buClrTx/>
              <a:buSzPct val="96898"/>
              <a:buFont typeface="Arial"/>
              <a:buChar char="•"/>
            </a:pPr>
            <a:r>
              <a:rPr lang="en-US" sz="1600" b="0" i="0" u="none" strike="noStrike" cap="none" dirty="0">
                <a:ea typeface="Calibri"/>
                <a:cs typeface="Calibri"/>
                <a:sym typeface="Calibri"/>
              </a:rPr>
              <a:t>These functions perform all the database related operations.</a:t>
            </a:r>
          </a:p>
          <a:p>
            <a:pPr marL="171451" marR="0" lvl="0" indent="-171451" algn="l" rtl="0">
              <a:lnSpc>
                <a:spcPct val="90000"/>
              </a:lnSpc>
              <a:spcBef>
                <a:spcPts val="0"/>
              </a:spcBef>
              <a:spcAft>
                <a:spcPts val="0"/>
              </a:spcAft>
              <a:buClrTx/>
              <a:buSzPct val="96898"/>
              <a:buFont typeface="Arial"/>
              <a:buNone/>
            </a:pPr>
            <a:endParaRPr sz="1600" b="0" i="0" u="none" strike="noStrike" cap="none">
              <a:ea typeface="Calibri"/>
              <a:cs typeface="Calibri"/>
              <a:sym typeface="Calibri"/>
            </a:endParaRPr>
          </a:p>
          <a:p>
            <a:pPr marL="171451" marR="0" lvl="0" indent="-171451" algn="l" rtl="0">
              <a:lnSpc>
                <a:spcPct val="90000"/>
              </a:lnSpc>
              <a:spcBef>
                <a:spcPts val="0"/>
              </a:spcBef>
              <a:spcAft>
                <a:spcPts val="0"/>
              </a:spcAft>
              <a:buClrTx/>
              <a:buSzPct val="96898"/>
              <a:buFont typeface="Arial"/>
              <a:buChar char="•"/>
            </a:pPr>
            <a:r>
              <a:rPr lang="en-US" sz="1600" b="0" i="0" u="none" strike="noStrike" cap="none" dirty="0">
                <a:ea typeface="Calibri"/>
                <a:cs typeface="Calibri"/>
                <a:sym typeface="Calibri"/>
              </a:rPr>
              <a:t>Each functions can be called using </a:t>
            </a:r>
          </a:p>
          <a:p>
            <a:pPr marL="0" marR="0" lvl="0" indent="0" algn="l" rtl="0">
              <a:lnSpc>
                <a:spcPct val="90000"/>
              </a:lnSpc>
              <a:spcBef>
                <a:spcPts val="0"/>
              </a:spcBef>
              <a:spcAft>
                <a:spcPts val="0"/>
              </a:spcAft>
              <a:buClrTx/>
              <a:buSzPct val="25000"/>
              <a:buFont typeface="Arial"/>
              <a:buNone/>
            </a:pPr>
            <a:r>
              <a:rPr lang="en-US" sz="1600" b="0" i="0" u="none" strike="noStrike" cap="none" dirty="0">
                <a:ea typeface="Calibri"/>
                <a:cs typeface="Calibri"/>
                <a:sym typeface="Calibri"/>
              </a:rPr>
              <a:t>	</a:t>
            </a:r>
            <a:r>
              <a:rPr lang="en-US" sz="1600" b="1" i="0" u="none" strike="noStrike" cap="none" dirty="0">
                <a:ea typeface="Calibri"/>
                <a:cs typeface="Calibri"/>
                <a:sym typeface="Calibri"/>
              </a:rPr>
              <a:t>$(object)-&gt;</a:t>
            </a:r>
            <a:r>
              <a:rPr lang="en-US" sz="1600" b="1" i="0" u="none" strike="noStrike" cap="none" dirty="0" err="1">
                <a:ea typeface="Calibri"/>
                <a:cs typeface="Calibri"/>
                <a:sym typeface="Calibri"/>
              </a:rPr>
              <a:t>function_name</a:t>
            </a:r>
            <a:r>
              <a:rPr lang="en-US" sz="1600" b="1" i="0" u="none" strike="noStrike" cap="none" dirty="0">
                <a:ea typeface="Calibri"/>
                <a:cs typeface="Calibri"/>
                <a:sym typeface="Calibri"/>
              </a:rPr>
              <a:t>(</a:t>
            </a:r>
            <a:r>
              <a:rPr lang="en-US" sz="1600" b="1" i="0" u="none" strike="noStrike" cap="none" dirty="0" err="1">
                <a:ea typeface="Calibri"/>
                <a:cs typeface="Calibri"/>
                <a:sym typeface="Calibri"/>
              </a:rPr>
              <a:t>params</a:t>
            </a:r>
            <a:r>
              <a:rPr lang="en-US" sz="1600" b="1" i="0" u="none" strike="noStrike" cap="none" dirty="0">
                <a:ea typeface="Calibri"/>
                <a:cs typeface="Calibri"/>
                <a:sym typeface="Calibri"/>
              </a:rPr>
              <a:t>);</a:t>
            </a:r>
          </a:p>
          <a:p>
            <a:pPr marL="171451" marR="0" lvl="0" indent="-171451" algn="l" rtl="0">
              <a:lnSpc>
                <a:spcPct val="90000"/>
              </a:lnSpc>
              <a:spcBef>
                <a:spcPts val="0"/>
              </a:spcBef>
              <a:spcAft>
                <a:spcPts val="0"/>
              </a:spcAft>
              <a:buClrTx/>
              <a:buSzPct val="96898"/>
              <a:buFont typeface="Arial"/>
              <a:buNone/>
            </a:pPr>
            <a:endParaRPr sz="1600" b="0" i="0" u="none" strike="noStrike" cap="none">
              <a:ea typeface="Calibri"/>
              <a:cs typeface="Calibri"/>
              <a:sym typeface="Calibri"/>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sz="4000" b="1" dirty="0">
                <a:solidFill>
                  <a:schemeClr val="tx1"/>
                </a:solidFill>
                <a:effectLst/>
              </a:rPr>
              <a:t>The Triple Layer Security</a:t>
            </a:r>
          </a:p>
        </p:txBody>
      </p:sp>
      <p:sp>
        <p:nvSpPr>
          <p:cNvPr id="241" name="Shape 241"/>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ClrTx/>
              <a:buSzPct val="100000"/>
              <a:buFont typeface="Arial" pitchFamily="34" charset="0"/>
              <a:buChar char="•"/>
            </a:pPr>
            <a:r>
              <a:rPr lang="en-US" dirty="0"/>
              <a:t>The First Layer</a:t>
            </a:r>
          </a:p>
          <a:p>
            <a:pPr lvl="0">
              <a:spcBef>
                <a:spcPts val="0"/>
              </a:spcBef>
              <a:buClrTx/>
              <a:buSzPct val="100000"/>
              <a:buFont typeface="Arial" pitchFamily="34" charset="0"/>
              <a:buChar char="•"/>
            </a:pPr>
            <a:endParaRPr/>
          </a:p>
          <a:p>
            <a:pPr lvl="0">
              <a:spcBef>
                <a:spcPts val="0"/>
              </a:spcBef>
              <a:buClrTx/>
              <a:buSzPct val="100000"/>
              <a:buFont typeface="Arial" pitchFamily="34" charset="0"/>
              <a:buChar char="•"/>
            </a:pPr>
            <a:r>
              <a:rPr lang="en-US" dirty="0"/>
              <a:t>The Second Layer</a:t>
            </a:r>
          </a:p>
          <a:p>
            <a:pPr lvl="0">
              <a:spcBef>
                <a:spcPts val="0"/>
              </a:spcBef>
              <a:buClrTx/>
              <a:buSzPct val="100000"/>
              <a:buFont typeface="Arial" pitchFamily="34" charset="0"/>
              <a:buChar char="•"/>
            </a:pPr>
            <a:endParaRPr/>
          </a:p>
          <a:p>
            <a:pPr lvl="0">
              <a:spcBef>
                <a:spcPts val="0"/>
              </a:spcBef>
              <a:buClrTx/>
              <a:buSzPct val="100000"/>
              <a:buFont typeface="Arial" pitchFamily="34" charset="0"/>
              <a:buChar char="•"/>
            </a:pPr>
            <a:r>
              <a:rPr lang="en-US" dirty="0"/>
              <a:t>The Third Layer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a:effectLst/>
              </a:rPr>
              <a:t>The First Layer</a:t>
            </a:r>
            <a:endParaRPr lang="en-US" sz="3200" b="1" dirty="0">
              <a:solidFill>
                <a:schemeClr val="tx1"/>
              </a:solidFill>
              <a:effectLst/>
            </a:endParaRPr>
          </a:p>
        </p:txBody>
      </p:sp>
    </p:spTree>
    <p:extLst>
      <p:ext uri="{BB962C8B-B14F-4D97-AF65-F5344CB8AC3E}">
        <p14:creationId xmlns:p14="http://schemas.microsoft.com/office/powerpoint/2010/main" val="153949040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19150" y="396698"/>
            <a:ext cx="5695950"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Triple Layer Security: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First </a:t>
            </a:r>
            <a:r>
              <a:rPr lang="en-US" sz="2400" b="1" i="0" u="none" strike="noStrike" cap="none" dirty="0">
                <a:solidFill>
                  <a:schemeClr val="tx1"/>
                </a:solidFill>
                <a:effectLst/>
                <a:ea typeface="Calibri"/>
                <a:cs typeface="Calibri"/>
                <a:sym typeface="Calibri"/>
              </a:rPr>
              <a:t>Layer</a:t>
            </a:r>
          </a:p>
        </p:txBody>
      </p:sp>
      <p:sp>
        <p:nvSpPr>
          <p:cNvPr id="254" name="Shape 254"/>
          <p:cNvSpPr txBox="1">
            <a:spLocks noGrp="1"/>
          </p:cNvSpPr>
          <p:nvPr>
            <p:ph idx="1"/>
          </p:nvPr>
        </p:nvSpPr>
        <p:spPr>
          <a:xfrm>
            <a:off x="742950" y="2552699"/>
            <a:ext cx="5957316" cy="6472767"/>
          </a:xfrm>
          <a:prstGeom prst="rect">
            <a:avLst/>
          </a:prstGeom>
          <a:noFill/>
          <a:ln>
            <a:noFill/>
          </a:ln>
        </p:spPr>
        <p:txBody>
          <a:bodyPr lIns="121875" tIns="60925" rIns="121875" bIns="60925" anchor="t" anchorCtr="0">
            <a:noAutofit/>
          </a:bodyPr>
          <a:lstStyle/>
          <a:p>
            <a:pPr lvl="0" indent="0" algn="just" rtl="0">
              <a:spcBef>
                <a:spcPts val="0"/>
              </a:spcBef>
              <a:buClrTx/>
              <a:buSzPct val="96898"/>
            </a:pPr>
            <a:r>
              <a:rPr lang="en-US" sz="1600" dirty="0" smtClean="0"/>
              <a:t> The  </a:t>
            </a:r>
            <a:r>
              <a:rPr lang="en-US" sz="1600" dirty="0"/>
              <a:t>First layer in triple layer security is password. </a:t>
            </a:r>
          </a:p>
          <a:p>
            <a:pPr marL="0" lvl="0" indent="0" algn="just" rtl="0">
              <a:spcBef>
                <a:spcPts val="0"/>
              </a:spcBef>
              <a:buClrTx/>
              <a:buNone/>
            </a:pPr>
            <a:endParaRPr sz="1600"/>
          </a:p>
          <a:p>
            <a:pPr lvl="0" indent="98449" algn="just" rtl="0">
              <a:spcBef>
                <a:spcPts val="0"/>
              </a:spcBef>
              <a:buClrTx/>
            </a:pPr>
            <a:r>
              <a:rPr lang="en-US" sz="1600" dirty="0" smtClean="0"/>
              <a:t> We </a:t>
            </a:r>
            <a:r>
              <a:rPr lang="en-US" sz="1600" dirty="0"/>
              <a:t>store the Password of each user in our database in encrypted form. So basically, it’s impossible for any third person to get password by looking at our database, in case it’s compromised.</a:t>
            </a:r>
          </a:p>
          <a:p>
            <a:pPr marL="0" lvl="0" indent="0" algn="just" rtl="0">
              <a:spcBef>
                <a:spcPts val="0"/>
              </a:spcBef>
              <a:buClrTx/>
              <a:buNone/>
            </a:pPr>
            <a:endParaRPr sz="1600"/>
          </a:p>
          <a:p>
            <a:pPr lvl="0" indent="98449" algn="just" rtl="0">
              <a:spcBef>
                <a:spcPts val="0"/>
              </a:spcBef>
              <a:buClrTx/>
            </a:pPr>
            <a:r>
              <a:rPr lang="en-US" sz="1600" dirty="0" smtClean="0"/>
              <a:t> When </a:t>
            </a:r>
            <a:r>
              <a:rPr lang="en-US" sz="1600" dirty="0"/>
              <a:t>a user logins to our API, we get his/her IP address and interface / device from which it’s trying to access our API. We save this detail.</a:t>
            </a:r>
          </a:p>
          <a:p>
            <a:pPr marL="0" lvl="0" indent="0" algn="just" rtl="0">
              <a:spcBef>
                <a:spcPts val="0"/>
              </a:spcBef>
              <a:buClrTx/>
              <a:buNone/>
            </a:pPr>
            <a:endParaRPr sz="1600"/>
          </a:p>
          <a:p>
            <a:pPr lvl="0" indent="98449" algn="just" rtl="0">
              <a:spcBef>
                <a:spcPts val="0"/>
              </a:spcBef>
              <a:buClrTx/>
            </a:pPr>
            <a:r>
              <a:rPr lang="en-US" sz="1600" dirty="0" smtClean="0"/>
              <a:t> In </a:t>
            </a:r>
            <a:r>
              <a:rPr lang="en-US" sz="1600" dirty="0"/>
              <a:t>case these details looks a little bit odd to us, we immediately inform user and then user can take necessary actions to prevent loss or leak of data.</a:t>
            </a:r>
          </a:p>
          <a:p>
            <a:pPr marL="0" lvl="0" indent="0" algn="just" rtl="0">
              <a:spcBef>
                <a:spcPts val="0"/>
              </a:spcBef>
              <a:buClrTx/>
              <a:buNone/>
            </a:pPr>
            <a:endParaRPr sz="1600"/>
          </a:p>
          <a:p>
            <a:pPr lvl="0" indent="98449" algn="just" rtl="0">
              <a:spcBef>
                <a:spcPts val="0"/>
              </a:spcBef>
              <a:buClrTx/>
            </a:pPr>
            <a:r>
              <a:rPr lang="en-US" sz="1600" dirty="0" smtClean="0"/>
              <a:t> This </a:t>
            </a:r>
            <a:r>
              <a:rPr lang="en-US" sz="1600" dirty="0"/>
              <a:t>is the same technique that is used by </a:t>
            </a:r>
            <a:r>
              <a:rPr lang="en-US" sz="1600" dirty="0" err="1"/>
              <a:t>Facebook</a:t>
            </a:r>
            <a:r>
              <a:rPr lang="en-US" sz="1600" dirty="0"/>
              <a:t> or Google or many other big corporations to provide their E-Service with security.</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Triple Layer Security: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First </a:t>
            </a:r>
            <a:r>
              <a:rPr lang="en-US" sz="2400" b="1" i="0" u="none" strike="noStrike" cap="none" dirty="0">
                <a:solidFill>
                  <a:schemeClr val="tx1"/>
                </a:solidFill>
                <a:effectLst/>
                <a:ea typeface="Calibri"/>
                <a:cs typeface="Calibri"/>
                <a:sym typeface="Calibri"/>
              </a:rPr>
              <a:t>Layer:</a:t>
            </a: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i="0" u="none" strike="noStrike" cap="none" dirty="0" smtClean="0">
                <a:solidFill>
                  <a:schemeClr val="tx1"/>
                </a:solidFill>
                <a:effectLst/>
                <a:ea typeface="Calibri"/>
                <a:cs typeface="Calibri"/>
                <a:sym typeface="Calibri"/>
              </a:rPr>
              <a:t>(</a:t>
            </a:r>
            <a:r>
              <a:rPr lang="en-US" sz="2000" i="0" u="none" strike="noStrike" cap="none" dirty="0">
                <a:solidFill>
                  <a:schemeClr val="tx1"/>
                </a:solidFill>
                <a:effectLst/>
                <a:ea typeface="Calibri"/>
                <a:cs typeface="Calibri"/>
                <a:sym typeface="Calibri"/>
              </a:rPr>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01" y="2667000"/>
            <a:ext cx="5628865" cy="5582054"/>
          </a:xfrm>
          <a:prstGeom prst="rect">
            <a:avLst/>
          </a:prstGeom>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a:effectLst/>
              </a:rPr>
              <a:t>The </a:t>
            </a:r>
            <a:r>
              <a:rPr lang="en-US" sz="3200" b="1" dirty="0" smtClean="0">
                <a:effectLst/>
              </a:rPr>
              <a:t>Second Layer</a:t>
            </a:r>
            <a:endParaRPr lang="en-US" sz="3200" b="1" dirty="0">
              <a:solidFill>
                <a:schemeClr val="tx1"/>
              </a:solidFill>
              <a:effectLst/>
            </a:endParaRPr>
          </a:p>
        </p:txBody>
      </p:sp>
    </p:spTree>
    <p:extLst>
      <p:ext uri="{BB962C8B-B14F-4D97-AF65-F5344CB8AC3E}">
        <p14:creationId xmlns:p14="http://schemas.microsoft.com/office/powerpoint/2010/main" val="1256173521"/>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mn-lt"/>
                <a:ea typeface="Calibri"/>
                <a:cs typeface="Calibri"/>
                <a:sym typeface="Calibri"/>
              </a:rPr>
              <a:t>The Triple Layer Security: </a:t>
            </a:r>
            <a:r>
              <a:rPr lang="en-US" sz="2000" b="1" i="0" u="none" strike="noStrike" cap="none" dirty="0" smtClean="0">
                <a:solidFill>
                  <a:schemeClr val="tx1"/>
                </a:solidFill>
                <a:effectLst/>
                <a:latin typeface="+mn-lt"/>
                <a:ea typeface="Calibri"/>
                <a:cs typeface="Calibri"/>
                <a:sym typeface="Calibri"/>
              </a:rPr>
              <a:t/>
            </a:r>
            <a:br>
              <a:rPr lang="en-US" sz="2000" b="1" i="0" u="none" strike="noStrike" cap="none" dirty="0" smtClean="0">
                <a:solidFill>
                  <a:schemeClr val="tx1"/>
                </a:solidFill>
                <a:effectLst/>
                <a:latin typeface="+mn-lt"/>
                <a:ea typeface="Calibri"/>
                <a:cs typeface="Calibri"/>
                <a:sym typeface="Calibri"/>
              </a:rPr>
            </a:br>
            <a:endParaRPr lang="en-US" sz="2000" b="1" i="0" u="none" strike="noStrike" cap="none" dirty="0">
              <a:solidFill>
                <a:schemeClr val="tx1"/>
              </a:solidFill>
              <a:effectLst/>
              <a:latin typeface="+mn-l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mn-lt"/>
                <a:ea typeface="Calibri"/>
                <a:cs typeface="Calibri"/>
                <a:sym typeface="Calibri"/>
              </a:rPr>
              <a:t>	</a:t>
            </a:r>
            <a:r>
              <a:rPr lang="en-US" sz="2400" b="1" i="0" u="none" strike="noStrike" cap="none" dirty="0" smtClean="0">
                <a:solidFill>
                  <a:schemeClr val="tx1"/>
                </a:solidFill>
                <a:effectLst/>
                <a:latin typeface="+mn-lt"/>
                <a:ea typeface="Calibri"/>
                <a:cs typeface="Calibri"/>
                <a:sym typeface="Calibri"/>
              </a:rPr>
              <a:t>Second </a:t>
            </a:r>
            <a:r>
              <a:rPr lang="en-US" sz="2400" b="1" i="0" u="none" strike="noStrike" cap="none" dirty="0">
                <a:solidFill>
                  <a:schemeClr val="tx1"/>
                </a:solidFill>
                <a:effectLst/>
                <a:latin typeface="+mn-lt"/>
                <a:ea typeface="Calibri"/>
                <a:cs typeface="Calibri"/>
                <a:sym typeface="Calibri"/>
              </a:rPr>
              <a:t>Layer</a:t>
            </a:r>
          </a:p>
        </p:txBody>
      </p:sp>
      <p:sp>
        <p:nvSpPr>
          <p:cNvPr id="279" name="Shape 279"/>
          <p:cNvSpPr txBox="1">
            <a:spLocks noGrp="1"/>
          </p:cNvSpPr>
          <p:nvPr>
            <p:ph idx="1"/>
          </p:nvPr>
        </p:nvSpPr>
        <p:spPr>
          <a:prstGeom prst="rect">
            <a:avLst/>
          </a:prstGeom>
          <a:noFill/>
          <a:ln>
            <a:noFill/>
          </a:ln>
        </p:spPr>
        <p:txBody>
          <a:bodyPr lIns="121875" tIns="60925" rIns="121875" bIns="60925" anchor="t" anchorCtr="0">
            <a:noAutofit/>
          </a:bodyPr>
          <a:lstStyle/>
          <a:p>
            <a:pPr indent="0" algn="just">
              <a:spcBef>
                <a:spcPts val="0"/>
              </a:spcBef>
              <a:buClrTx/>
              <a:buSzPct val="96898"/>
            </a:pPr>
            <a:r>
              <a:rPr lang="en-US" sz="1600" dirty="0" smtClean="0"/>
              <a:t> The </a:t>
            </a:r>
            <a:r>
              <a:rPr lang="en-US" sz="1600" dirty="0"/>
              <a:t>second layer of security is Token. After user logins to the API, the API provides user a Token</a:t>
            </a:r>
          </a:p>
          <a:p>
            <a:pPr marL="0" indent="0" algn="just">
              <a:spcBef>
                <a:spcPts val="0"/>
              </a:spcBef>
              <a:buClrTx/>
              <a:buNone/>
            </a:pPr>
            <a:endParaRPr sz="1600"/>
          </a:p>
          <a:p>
            <a:pPr indent="0" algn="just">
              <a:spcBef>
                <a:spcPts val="0"/>
              </a:spcBef>
              <a:buClrTx/>
              <a:buSzPct val="96898"/>
            </a:pPr>
            <a:r>
              <a:rPr lang="en-US" sz="1600" dirty="0" smtClean="0"/>
              <a:t> Upon </a:t>
            </a:r>
            <a:r>
              <a:rPr lang="en-US" sz="1600" dirty="0"/>
              <a:t>each request that is sent by a logged in user to API, user sends a token that is verified by API. And again, API generated new Token for user.</a:t>
            </a:r>
          </a:p>
          <a:p>
            <a:pPr marL="0" indent="0" algn="just">
              <a:spcBef>
                <a:spcPts val="0"/>
              </a:spcBef>
              <a:buClrTx/>
              <a:buNone/>
            </a:pPr>
            <a:endParaRPr sz="1600"/>
          </a:p>
          <a:p>
            <a:pPr indent="0" algn="just">
              <a:spcBef>
                <a:spcPts val="0"/>
              </a:spcBef>
              <a:buClrTx/>
              <a:buSzPct val="96898"/>
            </a:pPr>
            <a:r>
              <a:rPr lang="en-US" sz="1600" dirty="0" smtClean="0"/>
              <a:t> If </a:t>
            </a:r>
            <a:r>
              <a:rPr lang="en-US" sz="1600" dirty="0"/>
              <a:t>the verification of token fails, API orders critical error to Application which then proceeds with clearing out local database, meanwhile, API informs user via </a:t>
            </a:r>
            <a:r>
              <a:rPr lang="en-US" sz="1600" dirty="0" err="1"/>
              <a:t>EMail</a:t>
            </a:r>
            <a:r>
              <a:rPr lang="en-US" sz="1600" dirty="0"/>
              <a:t> about this incident</a:t>
            </a:r>
          </a:p>
          <a:p>
            <a:pPr marL="0" indent="0" algn="just">
              <a:spcBef>
                <a:spcPts val="0"/>
              </a:spcBef>
              <a:buClrTx/>
              <a:buNone/>
            </a:pPr>
            <a:endParaRPr sz="1600"/>
          </a:p>
          <a:p>
            <a:pPr indent="98449" algn="just">
              <a:spcBef>
                <a:spcPts val="0"/>
              </a:spcBef>
              <a:buClrTx/>
            </a:pPr>
            <a:r>
              <a:rPr lang="en-US" sz="1600" dirty="0" smtClean="0"/>
              <a:t> This </a:t>
            </a:r>
            <a:r>
              <a:rPr lang="en-US" sz="1600" dirty="0"/>
              <a:t>ensures a highly secure way of communicating between a USER and API. This method is also used by many major E-Applications such as </a:t>
            </a:r>
            <a:r>
              <a:rPr lang="en-US" sz="1600" dirty="0" err="1"/>
              <a:t>Facebook</a:t>
            </a:r>
            <a:r>
              <a:rPr lang="en-US" sz="1600" dirty="0"/>
              <a:t> and Google.</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Triple Layer Security: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Second </a:t>
            </a:r>
            <a:r>
              <a:rPr lang="en-US" sz="2400" b="1" i="0" u="none" strike="noStrike" cap="none" dirty="0">
                <a:solidFill>
                  <a:schemeClr val="tx1"/>
                </a:solidFill>
                <a:effectLst/>
                <a:ea typeface="Calibri"/>
                <a:cs typeface="Calibri"/>
                <a:sym typeface="Calibri"/>
              </a:rPr>
              <a:t>Layer:</a:t>
            </a: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i="0" u="none" strike="noStrike" cap="none" dirty="0">
                <a:solidFill>
                  <a:schemeClr val="tx1"/>
                </a:solidFill>
                <a:effectLst/>
                <a:ea typeface="Calibri"/>
                <a:cs typeface="Calibri"/>
                <a:sym typeface="Calibri"/>
              </a:rPr>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59" y="2647950"/>
            <a:ext cx="5661889" cy="5774876"/>
          </a:xfrm>
          <a:prstGeom prst="rect">
            <a:avLst/>
          </a:prstGeom>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a:effectLst/>
              </a:rPr>
              <a:t>The </a:t>
            </a:r>
            <a:r>
              <a:rPr lang="en-US" sz="3200" b="1" dirty="0" smtClean="0">
                <a:effectLst/>
              </a:rPr>
              <a:t>Third Layer</a:t>
            </a:r>
            <a:endParaRPr lang="en-US" sz="3200" b="1" dirty="0">
              <a:solidFill>
                <a:schemeClr val="tx1"/>
              </a:solidFill>
              <a:effectLst/>
            </a:endParaRPr>
          </a:p>
        </p:txBody>
      </p:sp>
    </p:spTree>
    <p:extLst>
      <p:ext uri="{BB962C8B-B14F-4D97-AF65-F5344CB8AC3E}">
        <p14:creationId xmlns:p14="http://schemas.microsoft.com/office/powerpoint/2010/main" val="11480195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Triple Layer Security: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Third </a:t>
            </a:r>
            <a:r>
              <a:rPr lang="en-US" sz="2400" b="1" i="0" u="none" strike="noStrike" cap="none" dirty="0">
                <a:solidFill>
                  <a:schemeClr val="tx1"/>
                </a:solidFill>
                <a:effectLst/>
                <a:ea typeface="Calibri"/>
                <a:cs typeface="Calibri"/>
                <a:sym typeface="Calibri"/>
              </a:rPr>
              <a:t>Layer</a:t>
            </a:r>
          </a:p>
        </p:txBody>
      </p:sp>
      <p:sp>
        <p:nvSpPr>
          <p:cNvPr id="304" name="Shape 304"/>
          <p:cNvSpPr txBox="1">
            <a:spLocks noGrp="1"/>
          </p:cNvSpPr>
          <p:nvPr>
            <p:ph idx="1"/>
          </p:nvPr>
        </p:nvSpPr>
        <p:spPr>
          <a:prstGeom prst="rect">
            <a:avLst/>
          </a:prstGeom>
          <a:noFill/>
          <a:ln>
            <a:noFill/>
          </a:ln>
        </p:spPr>
        <p:txBody>
          <a:bodyPr lIns="121875" tIns="60925" rIns="121875" bIns="60925" anchor="t" anchorCtr="0">
            <a:noAutofit/>
          </a:bodyPr>
          <a:lstStyle/>
          <a:p>
            <a:pPr marL="0" marR="0" lvl="0" indent="0" algn="just" rtl="0">
              <a:lnSpc>
                <a:spcPct val="90000"/>
              </a:lnSpc>
              <a:spcBef>
                <a:spcPts val="0"/>
              </a:spcBef>
              <a:spcAft>
                <a:spcPts val="0"/>
              </a:spcAft>
              <a:buClrTx/>
              <a:buSzPct val="100000"/>
              <a:buNone/>
            </a:pPr>
            <a:endParaRPr sz="1600"/>
          </a:p>
          <a:p>
            <a:pPr marL="457200" marR="0" lvl="0" indent="-228600" algn="just" rtl="0">
              <a:lnSpc>
                <a:spcPct val="90000"/>
              </a:lnSpc>
              <a:spcBef>
                <a:spcPts val="0"/>
              </a:spcBef>
              <a:spcAft>
                <a:spcPts val="0"/>
              </a:spcAft>
              <a:buClrTx/>
              <a:buSzPct val="100000"/>
            </a:pPr>
            <a:r>
              <a:rPr lang="en-US" sz="1600" dirty="0"/>
              <a:t>The third layer of security deals with how we send user their encrypted secret data.</a:t>
            </a:r>
          </a:p>
          <a:p>
            <a:pPr marL="0" marR="0" lvl="0" indent="0" algn="just" rtl="0">
              <a:lnSpc>
                <a:spcPct val="90000"/>
              </a:lnSpc>
              <a:spcBef>
                <a:spcPts val="0"/>
              </a:spcBef>
              <a:spcAft>
                <a:spcPts val="0"/>
              </a:spcAft>
              <a:buClrTx/>
              <a:buSzPct val="100000"/>
              <a:buNone/>
            </a:pPr>
            <a:endParaRPr sz="1600"/>
          </a:p>
          <a:p>
            <a:pPr marL="457200" marR="0" lvl="0" indent="-228600" algn="just" rtl="0">
              <a:lnSpc>
                <a:spcPct val="90000"/>
              </a:lnSpc>
              <a:spcBef>
                <a:spcPts val="0"/>
              </a:spcBef>
              <a:spcAft>
                <a:spcPts val="0"/>
              </a:spcAft>
              <a:buClrTx/>
              <a:buSzPct val="100000"/>
            </a:pPr>
            <a:r>
              <a:rPr lang="en-US" sz="1600" dirty="0"/>
              <a:t>To access either of data or key that user has stored, user need to provide his login details i.e. Password. In case of Secret Data, user also has to provide Key.</a:t>
            </a:r>
          </a:p>
          <a:p>
            <a:pPr marL="0" marR="0" lvl="0" indent="0" algn="just" rtl="0">
              <a:lnSpc>
                <a:spcPct val="90000"/>
              </a:lnSpc>
              <a:spcBef>
                <a:spcPts val="0"/>
              </a:spcBef>
              <a:spcAft>
                <a:spcPts val="0"/>
              </a:spcAft>
              <a:buClrTx/>
              <a:buSzPct val="100000"/>
              <a:buNone/>
            </a:pPr>
            <a:endParaRPr sz="1600"/>
          </a:p>
          <a:p>
            <a:pPr marL="457200" marR="0" lvl="0" indent="-228600" algn="just" rtl="0">
              <a:lnSpc>
                <a:spcPct val="90000"/>
              </a:lnSpc>
              <a:spcBef>
                <a:spcPts val="0"/>
              </a:spcBef>
              <a:spcAft>
                <a:spcPts val="0"/>
              </a:spcAft>
              <a:buClrTx/>
              <a:buSzPct val="100000"/>
            </a:pPr>
            <a:r>
              <a:rPr lang="en-US" sz="1600" dirty="0"/>
              <a:t>But before reaching to this stage, please note, user must go through previous two layer of encryptions.</a:t>
            </a:r>
          </a:p>
          <a:p>
            <a:pPr marL="0" marR="0" lvl="0" indent="0" algn="just" rtl="0">
              <a:lnSpc>
                <a:spcPct val="90000"/>
              </a:lnSpc>
              <a:spcBef>
                <a:spcPts val="0"/>
              </a:spcBef>
              <a:spcAft>
                <a:spcPts val="0"/>
              </a:spcAft>
              <a:buClrTx/>
              <a:buSzPct val="100000"/>
              <a:buNone/>
            </a:pPr>
            <a:endParaRPr sz="1600"/>
          </a:p>
          <a:p>
            <a:pPr marL="457200" marR="0" lvl="0" indent="-228600" algn="just" rtl="0">
              <a:lnSpc>
                <a:spcPct val="90000"/>
              </a:lnSpc>
              <a:spcBef>
                <a:spcPts val="0"/>
              </a:spcBef>
              <a:spcAft>
                <a:spcPts val="0"/>
              </a:spcAft>
              <a:buClrTx/>
              <a:buSzPct val="100000"/>
            </a:pPr>
            <a:r>
              <a:rPr lang="en-US" sz="1600" dirty="0"/>
              <a:t>If the password provided by user is correct and key is also correct, then our API will decrypt password and provide user with the plain text of secret data.</a:t>
            </a:r>
          </a:p>
          <a:p>
            <a:pPr marL="0" marR="0" lvl="0" indent="0" algn="just" rtl="0">
              <a:lnSpc>
                <a:spcPct val="90000"/>
              </a:lnSpc>
              <a:spcBef>
                <a:spcPts val="0"/>
              </a:spcBef>
              <a:spcAft>
                <a:spcPts val="0"/>
              </a:spcAft>
              <a:buClrTx/>
              <a:buSzPct val="100000"/>
              <a:buNone/>
            </a:pPr>
            <a:endParaRPr sz="16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4000" b="1" i="0" u="none" strike="noStrike" cap="none" dirty="0">
                <a:solidFill>
                  <a:schemeClr val="tx1"/>
                </a:solidFill>
                <a:effectLst/>
                <a:ea typeface="Calibri"/>
                <a:cs typeface="Calibri"/>
                <a:sym typeface="Calibri"/>
              </a:rPr>
              <a:t>INTRODUCTION</a:t>
            </a:r>
          </a:p>
        </p:txBody>
      </p:sp>
      <p:sp>
        <p:nvSpPr>
          <p:cNvPr id="129" name="Shape 129"/>
          <p:cNvSpPr txBox="1">
            <a:spLocks noGrp="1"/>
          </p:cNvSpPr>
          <p:nvPr>
            <p:ph type="subTitle" idx="1"/>
          </p:nvPr>
        </p:nvSpPr>
        <p:spPr>
          <a:xfrm>
            <a:off x="1074420" y="2672315"/>
            <a:ext cx="5554980" cy="4033285"/>
          </a:xfrm>
          <a:prstGeom prst="rect">
            <a:avLst/>
          </a:prstGeom>
          <a:noFill/>
          <a:ln>
            <a:noFill/>
          </a:ln>
        </p:spPr>
        <p:txBody>
          <a:bodyPr lIns="121875" tIns="60925" rIns="121875" bIns="60925" anchor="t" anchorCtr="0">
            <a:noAutofit/>
          </a:bodyPr>
          <a:lstStyle/>
          <a:p>
            <a:pPr marL="0" marR="0" lvl="0" indent="0" algn="r" rtl="0">
              <a:lnSpc>
                <a:spcPct val="90000"/>
              </a:lnSpc>
              <a:spcBef>
                <a:spcPts val="0"/>
              </a:spcBef>
              <a:spcAft>
                <a:spcPts val="0"/>
              </a:spcAft>
              <a:buClr>
                <a:schemeClr val="accent1"/>
              </a:buClr>
              <a:buSzPct val="25000"/>
              <a:buFont typeface="Arial"/>
              <a:buNone/>
            </a:pPr>
            <a:endParaRPr lang="en-US" sz="2000" dirty="0" smtClean="0"/>
          </a:p>
          <a:p>
            <a:pPr marL="0" marR="0" lvl="0" indent="0" algn="r" rtl="0">
              <a:lnSpc>
                <a:spcPct val="90000"/>
              </a:lnSpc>
              <a:spcBef>
                <a:spcPts val="0"/>
              </a:spcBef>
              <a:spcAft>
                <a:spcPts val="0"/>
              </a:spcAft>
              <a:buClr>
                <a:schemeClr val="accent1"/>
              </a:buClr>
              <a:buSzPct val="25000"/>
              <a:buFont typeface="Arial" pitchFamily="34" charset="0"/>
              <a:buChar char="•"/>
            </a:pPr>
            <a:endParaRPr lang="en-US" sz="2000" dirty="0"/>
          </a:p>
          <a:p>
            <a:pPr marL="0" marR="0" lvl="0" indent="0" algn="l" rtl="0">
              <a:lnSpc>
                <a:spcPct val="90000"/>
              </a:lnSpc>
              <a:spcBef>
                <a:spcPts val="0"/>
              </a:spcBef>
              <a:spcAft>
                <a:spcPts val="0"/>
              </a:spcAft>
              <a:buClr>
                <a:schemeClr val="tx1"/>
              </a:buClr>
              <a:buSzPct val="100000"/>
              <a:buFont typeface="Arial" pitchFamily="34" charset="0"/>
              <a:buChar char="•"/>
            </a:pPr>
            <a:r>
              <a:rPr lang="en-US" sz="2400" dirty="0" smtClean="0"/>
              <a:t> </a:t>
            </a:r>
            <a:r>
              <a:rPr lang="en-US" sz="2400" dirty="0" err="1" smtClean="0"/>
              <a:t>ForeWord</a:t>
            </a:r>
            <a:r>
              <a:rPr lang="en-US" sz="2400" dirty="0" smtClean="0"/>
              <a:t> by Team </a:t>
            </a:r>
            <a:r>
              <a:rPr lang="en-US" sz="2400" dirty="0" err="1" smtClean="0"/>
              <a:t>EventHaat</a:t>
            </a:r>
            <a:endParaRPr lang="en-US" sz="2400" dirty="0" smtClean="0"/>
          </a:p>
          <a:p>
            <a:pPr marL="0" marR="0" lvl="0" indent="0" algn="l" rtl="0">
              <a:lnSpc>
                <a:spcPct val="90000"/>
              </a:lnSpc>
              <a:spcBef>
                <a:spcPts val="0"/>
              </a:spcBef>
              <a:spcAft>
                <a:spcPts val="0"/>
              </a:spcAft>
              <a:buClr>
                <a:schemeClr val="tx1"/>
              </a:buClr>
              <a:buSzPct val="100000"/>
              <a:buFont typeface="Arial" pitchFamily="34" charset="0"/>
              <a:buChar char="•"/>
            </a:pPr>
            <a:endParaRPr lang="en-US" sz="2400" dirty="0"/>
          </a:p>
          <a:p>
            <a:pPr marL="0" marR="0" lvl="0" indent="0" algn="l" rtl="0">
              <a:lnSpc>
                <a:spcPct val="90000"/>
              </a:lnSpc>
              <a:spcBef>
                <a:spcPts val="0"/>
              </a:spcBef>
              <a:spcAft>
                <a:spcPts val="0"/>
              </a:spcAft>
              <a:buClr>
                <a:schemeClr val="tx1"/>
              </a:buClr>
              <a:buSzPct val="100000"/>
              <a:buFont typeface="Arial" pitchFamily="34" charset="0"/>
              <a:buChar char="•"/>
            </a:pPr>
            <a:r>
              <a:rPr lang="en-US" sz="2400" dirty="0" smtClean="0"/>
              <a:t> The </a:t>
            </a:r>
            <a:r>
              <a:rPr lang="en-US" sz="2400" dirty="0"/>
              <a:t>Need</a:t>
            </a:r>
          </a:p>
          <a:p>
            <a:pPr marL="0" marR="0" lvl="0" indent="0" algn="l" rtl="0">
              <a:lnSpc>
                <a:spcPct val="90000"/>
              </a:lnSpc>
              <a:spcBef>
                <a:spcPts val="0"/>
              </a:spcBef>
              <a:spcAft>
                <a:spcPts val="0"/>
              </a:spcAft>
              <a:buClr>
                <a:schemeClr val="tx1"/>
              </a:buClr>
              <a:buSzPct val="100000"/>
              <a:buFont typeface="Arial" pitchFamily="34" charset="0"/>
              <a:buChar char="•"/>
            </a:pPr>
            <a:r>
              <a:rPr lang="en-US" sz="2400" dirty="0" smtClean="0"/>
              <a:t> The </a:t>
            </a:r>
            <a:r>
              <a:rPr lang="en-US" sz="2400" dirty="0"/>
              <a:t>Existing Solution’s Problem</a:t>
            </a:r>
          </a:p>
          <a:p>
            <a:pPr marL="0" marR="0" lvl="0" indent="0" algn="l" rtl="0">
              <a:lnSpc>
                <a:spcPct val="90000"/>
              </a:lnSpc>
              <a:spcBef>
                <a:spcPts val="0"/>
              </a:spcBef>
              <a:spcAft>
                <a:spcPts val="0"/>
              </a:spcAft>
              <a:buClr>
                <a:schemeClr val="tx1"/>
              </a:buClr>
              <a:buSzPct val="100000"/>
              <a:buFont typeface="Arial" pitchFamily="34" charset="0"/>
              <a:buChar char="•"/>
            </a:pPr>
            <a:r>
              <a:rPr lang="en-US" sz="2400" dirty="0" smtClean="0"/>
              <a:t> The </a:t>
            </a:r>
            <a:r>
              <a:rPr lang="en-US" sz="2400" dirty="0"/>
              <a:t>Solution to Solution</a:t>
            </a:r>
          </a:p>
          <a:p>
            <a:pPr marL="0" marR="0" lvl="0" indent="0" algn="l" rtl="0">
              <a:lnSpc>
                <a:spcPct val="90000"/>
              </a:lnSpc>
              <a:spcBef>
                <a:spcPts val="0"/>
              </a:spcBef>
              <a:spcAft>
                <a:spcPts val="0"/>
              </a:spcAft>
              <a:buClr>
                <a:schemeClr val="tx1"/>
              </a:buClr>
              <a:buSzPct val="100000"/>
              <a:buFont typeface="Arial" pitchFamily="34" charset="0"/>
              <a:buChar char="•"/>
            </a:pPr>
            <a:r>
              <a:rPr lang="en-US" sz="2400" dirty="0" smtClean="0"/>
              <a:t> Summary</a:t>
            </a:r>
            <a:endParaRPr lang="en-US" sz="2400"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Calibri"/>
                <a:ea typeface="Calibri"/>
                <a:cs typeface="Calibri"/>
                <a:sym typeface="Calibri"/>
              </a:rPr>
              <a:t>The Triple Layer Security: </a:t>
            </a:r>
            <a:r>
              <a:rPr lang="en-US" sz="2000" b="1" i="0" u="none" strike="noStrike" cap="none" dirty="0" smtClean="0">
                <a:solidFill>
                  <a:schemeClr val="tx1"/>
                </a:solidFill>
                <a:effectLst/>
                <a:latin typeface="Calibri"/>
                <a:ea typeface="Calibri"/>
                <a:cs typeface="Calibri"/>
                <a:sym typeface="Calibri"/>
              </a:rPr>
              <a:t/>
            </a:r>
            <a:br>
              <a:rPr lang="en-US" sz="2000" b="1" i="0" u="none" strike="noStrike" cap="none" dirty="0" smtClean="0">
                <a:solidFill>
                  <a:schemeClr val="tx1"/>
                </a:solidFill>
                <a:effectLst/>
                <a:latin typeface="Calibri"/>
                <a:ea typeface="Calibri"/>
                <a:cs typeface="Calibri"/>
                <a:sym typeface="Calibri"/>
              </a:rPr>
            </a:br>
            <a:endParaRPr lang="en-US" sz="2000" b="1" i="0" u="none" strike="noStrike" cap="none" dirty="0">
              <a:solidFill>
                <a:schemeClr val="tx1"/>
              </a:solidFill>
              <a:effectLst/>
              <a:latin typeface="Calibri"/>
              <a:ea typeface="Calibri"/>
              <a:cs typeface="Calibri"/>
              <a:sym typeface="Calibri"/>
            </a:endParaRP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Calibri"/>
                <a:ea typeface="Calibri"/>
                <a:cs typeface="Calibri"/>
                <a:sym typeface="Calibri"/>
              </a:rPr>
              <a:t>	</a:t>
            </a:r>
            <a:r>
              <a:rPr lang="en-US" sz="2400" b="1" i="0" u="none" strike="noStrike" cap="none" dirty="0" smtClean="0">
                <a:solidFill>
                  <a:schemeClr val="tx1"/>
                </a:solidFill>
                <a:effectLst/>
                <a:latin typeface="Calibri"/>
                <a:ea typeface="Calibri"/>
                <a:cs typeface="Calibri"/>
                <a:sym typeface="Calibri"/>
              </a:rPr>
              <a:t>Third </a:t>
            </a:r>
            <a:r>
              <a:rPr lang="en-US" sz="2400" b="1" i="0" u="none" strike="noStrike" cap="none" dirty="0">
                <a:solidFill>
                  <a:schemeClr val="tx1"/>
                </a:solidFill>
                <a:effectLst/>
                <a:latin typeface="Calibri"/>
                <a:ea typeface="Calibri"/>
                <a:cs typeface="Calibri"/>
                <a:sym typeface="Calibri"/>
              </a:rPr>
              <a:t>Layer:</a:t>
            </a:r>
          </a:p>
          <a:p>
            <a:pPr marL="91440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latin typeface="Calibri"/>
                <a:ea typeface="Calibri"/>
                <a:cs typeface="Calibri"/>
                <a:sym typeface="Calibri"/>
              </a:rPr>
              <a:t>		</a:t>
            </a:r>
            <a:r>
              <a:rPr lang="en-US" sz="2000" i="0" u="none" strike="noStrike" cap="none" dirty="0" smtClean="0">
                <a:solidFill>
                  <a:schemeClr val="tx1"/>
                </a:solidFill>
                <a:effectLst/>
                <a:latin typeface="Calibri"/>
                <a:ea typeface="Calibri"/>
                <a:cs typeface="Calibri"/>
                <a:sym typeface="Calibri"/>
              </a:rPr>
              <a:t>(</a:t>
            </a:r>
            <a:r>
              <a:rPr lang="en-US" sz="2000" i="0" u="none" strike="noStrike" cap="none" dirty="0">
                <a:solidFill>
                  <a:schemeClr val="tx1"/>
                </a:solidFill>
                <a:effectLst/>
                <a:latin typeface="Calibri"/>
                <a:ea typeface="Calibri"/>
                <a:cs typeface="Calibri"/>
                <a:sym typeface="Calibri"/>
              </a:rPr>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64" y="2686050"/>
            <a:ext cx="5624535" cy="5736777"/>
          </a:xfrm>
          <a:prstGeom prst="rect">
            <a:avLst/>
          </a:prstGeo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a:effectLst/>
              </a:rPr>
              <a:t>The </a:t>
            </a:r>
            <a:r>
              <a:rPr lang="en-US" sz="3200" b="1" dirty="0" err="1" smtClean="0">
                <a:effectLst/>
              </a:rPr>
              <a:t>RESTful</a:t>
            </a:r>
            <a:r>
              <a:rPr lang="en-US" sz="3200" b="1" dirty="0" smtClean="0">
                <a:effectLst/>
              </a:rPr>
              <a:t> API</a:t>
            </a:r>
            <a:endParaRPr lang="en-US" sz="3200" b="1" dirty="0">
              <a:solidFill>
                <a:schemeClr val="tx1"/>
              </a:solidFill>
              <a:effectLst/>
            </a:endParaRPr>
          </a:p>
        </p:txBody>
      </p:sp>
    </p:spTree>
    <p:extLst>
      <p:ext uri="{BB962C8B-B14F-4D97-AF65-F5344CB8AC3E}">
        <p14:creationId xmlns:p14="http://schemas.microsoft.com/office/powerpoint/2010/main" val="945125836"/>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sz="4000" b="1" dirty="0">
                <a:solidFill>
                  <a:schemeClr val="tx1"/>
                </a:solidFill>
                <a:effectLst/>
              </a:rPr>
              <a:t>The </a:t>
            </a:r>
            <a:r>
              <a:rPr lang="en-US" sz="4000" b="1" dirty="0" err="1">
                <a:solidFill>
                  <a:schemeClr val="tx1"/>
                </a:solidFill>
                <a:effectLst/>
              </a:rPr>
              <a:t>RESTful</a:t>
            </a:r>
            <a:r>
              <a:rPr lang="en-US" sz="4000" b="1" dirty="0">
                <a:solidFill>
                  <a:schemeClr val="tx1"/>
                </a:solidFill>
                <a:effectLst/>
              </a:rPr>
              <a:t> API</a:t>
            </a:r>
          </a:p>
        </p:txBody>
      </p:sp>
      <p:sp>
        <p:nvSpPr>
          <p:cNvPr id="323" name="Shape 323"/>
          <p:cNvSpPr txBox="1">
            <a:spLocks noGrp="1"/>
          </p:cNvSpPr>
          <p:nvPr>
            <p:ph type="subTitle" idx="1"/>
          </p:nvPr>
        </p:nvSpPr>
        <p:spPr>
          <a:xfrm>
            <a:off x="1055370" y="3086100"/>
            <a:ext cx="5554980" cy="2136798"/>
          </a:xfrm>
          <a:prstGeom prst="rect">
            <a:avLst/>
          </a:prstGeom>
        </p:spPr>
        <p:txBody>
          <a:bodyPr lIns="91425" tIns="91425" rIns="91425" bIns="91425" anchor="t" anchorCtr="0">
            <a:noAutofit/>
          </a:bodyPr>
          <a:lstStyle/>
          <a:p>
            <a:pPr lvl="0">
              <a:spcBef>
                <a:spcPts val="0"/>
              </a:spcBef>
              <a:buClrTx/>
              <a:buSzPct val="100000"/>
              <a:buFont typeface="Arial" pitchFamily="34" charset="0"/>
              <a:buChar char="•"/>
            </a:pPr>
            <a:r>
              <a:rPr lang="en-US" sz="2400" dirty="0"/>
              <a:t>Introduction to </a:t>
            </a:r>
            <a:r>
              <a:rPr lang="en-US" sz="2400" dirty="0" err="1" smtClean="0"/>
              <a:t>RESTful</a:t>
            </a:r>
            <a:r>
              <a:rPr lang="en-US" sz="2400" dirty="0" smtClean="0"/>
              <a:t> API</a:t>
            </a:r>
          </a:p>
          <a:p>
            <a:pPr lvl="0">
              <a:spcBef>
                <a:spcPts val="0"/>
              </a:spcBef>
              <a:buClrTx/>
              <a:buSzPct val="100000"/>
              <a:buFont typeface="Arial" pitchFamily="34" charset="0"/>
              <a:buChar char="•"/>
            </a:pPr>
            <a:r>
              <a:rPr lang="en-US" sz="2400" dirty="0" smtClean="0"/>
              <a:t>JSON</a:t>
            </a:r>
            <a:endParaRPr sz="2400"/>
          </a:p>
          <a:p>
            <a:pPr lvl="0">
              <a:spcBef>
                <a:spcPts val="0"/>
              </a:spcBef>
              <a:buClrTx/>
              <a:buSzPct val="100000"/>
              <a:buFont typeface="Arial" pitchFamily="34" charset="0"/>
              <a:buChar char="•"/>
            </a:pPr>
            <a:r>
              <a:rPr lang="en-US" sz="2400" dirty="0"/>
              <a:t>Global Keys and Values</a:t>
            </a:r>
          </a:p>
          <a:p>
            <a:pPr lvl="0">
              <a:spcBef>
                <a:spcPts val="0"/>
              </a:spcBef>
              <a:buClrTx/>
              <a:buSzPct val="100000"/>
              <a:buFont typeface="Arial" pitchFamily="34" charset="0"/>
              <a:buChar char="•"/>
            </a:pPr>
            <a:r>
              <a:rPr lang="en-US" sz="2400" dirty="0"/>
              <a:t>Success and Error Codes</a:t>
            </a:r>
          </a:p>
        </p:txBody>
      </p:sp>
      <p:pic>
        <p:nvPicPr>
          <p:cNvPr id="51201" name="Picture 1" descr="C:\Users\Shobanaa\Documents\Designs\Encapsulate Designs\RESTful-API-design-1014x457.jpg"/>
          <p:cNvPicPr>
            <a:picLocks noChangeAspect="1" noChangeArrowheads="1"/>
          </p:cNvPicPr>
          <p:nvPr/>
        </p:nvPicPr>
        <p:blipFill>
          <a:blip r:embed="rId3" cstate="email"/>
          <a:srcRect/>
          <a:stretch>
            <a:fillRect/>
          </a:stretch>
        </p:blipFill>
        <p:spPr bwMode="auto">
          <a:xfrm>
            <a:off x="781050" y="5934470"/>
            <a:ext cx="5948415" cy="2680893"/>
          </a:xfrm>
          <a:prstGeom prst="rect">
            <a:avLst/>
          </a:prstGeom>
          <a:noFill/>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Introduction to REST</a:t>
            </a:r>
            <a:endParaRPr lang="en-US" sz="3200" b="1" dirty="0">
              <a:solidFill>
                <a:schemeClr val="tx1"/>
              </a:solidFill>
              <a:effectLst/>
            </a:endParaRPr>
          </a:p>
        </p:txBody>
      </p:sp>
    </p:spTree>
    <p:extLst>
      <p:ext uri="{BB962C8B-B14F-4D97-AF65-F5344CB8AC3E}">
        <p14:creationId xmlns:p14="http://schemas.microsoft.com/office/powerpoint/2010/main" val="2756065787"/>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ENCAPSULATE</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The </a:t>
            </a:r>
            <a:r>
              <a:rPr lang="en-US" sz="2400" b="1" i="0" u="none" strike="noStrike" cap="none" dirty="0" err="1" smtClean="0">
                <a:solidFill>
                  <a:schemeClr val="tx1"/>
                </a:solidFill>
                <a:effectLst/>
                <a:ea typeface="Calibri"/>
                <a:cs typeface="Calibri"/>
                <a:sym typeface="Calibri"/>
              </a:rPr>
              <a:t>RESTful</a:t>
            </a:r>
            <a:r>
              <a:rPr lang="en-US" sz="2400" b="1" i="0" u="none" strike="noStrike" cap="none" dirty="0" smtClean="0">
                <a:solidFill>
                  <a:schemeClr val="tx1"/>
                </a:solidFill>
                <a:effectLst/>
                <a:ea typeface="Calibri"/>
                <a:cs typeface="Calibri"/>
                <a:sym typeface="Calibri"/>
              </a:rPr>
              <a:t> </a:t>
            </a:r>
            <a:r>
              <a:rPr lang="en-US" sz="2400" b="1" i="0" u="none" strike="noStrike" cap="none" dirty="0">
                <a:solidFill>
                  <a:schemeClr val="tx1"/>
                </a:solidFill>
                <a:effectLst/>
                <a:ea typeface="Calibri"/>
                <a:cs typeface="Calibri"/>
                <a:sym typeface="Calibri"/>
              </a:rPr>
              <a:t>API</a:t>
            </a:r>
          </a:p>
        </p:txBody>
      </p:sp>
      <p:sp>
        <p:nvSpPr>
          <p:cNvPr id="329" name="Shape 329"/>
          <p:cNvSpPr txBox="1">
            <a:spLocks noGrp="1"/>
          </p:cNvSpPr>
          <p:nvPr>
            <p:ph idx="1"/>
          </p:nvPr>
        </p:nvSpPr>
        <p:spPr>
          <a:prstGeom prst="rect">
            <a:avLst/>
          </a:prstGeom>
          <a:noFill/>
          <a:ln>
            <a:noFill/>
          </a:ln>
        </p:spPr>
        <p:txBody>
          <a:bodyPr lIns="121875" tIns="60925" rIns="121875" bIns="60925" anchor="t" anchorCtr="0">
            <a:noAutofit/>
          </a:bodyPr>
          <a:lstStyle/>
          <a:p>
            <a:pPr algn="just">
              <a:spcBef>
                <a:spcPts val="0"/>
              </a:spcBef>
              <a:buClrTx/>
              <a:buSzPct val="68750"/>
            </a:pPr>
            <a:r>
              <a:rPr lang="en-US" sz="1600" dirty="0"/>
              <a:t>In computer, representational state transfer (REST) is the software architectural style of the World Wide Web. More precisely, REST is an architectural style consisting of a coordinated set of architectural constraints applied to components, connectors, and data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Through the application of REST architectural constraints certain architectural properties are induced: Performance, Scalability, Simplicity, Modifiability, Visibility, Portability, and Reliability</a:t>
            </a:r>
            <a:r>
              <a:rPr lang="en-US" sz="1600" dirty="0" smtClean="0"/>
              <a:t>.</a:t>
            </a:r>
          </a:p>
          <a:p>
            <a:pPr algn="just">
              <a:spcBef>
                <a:spcPts val="0"/>
              </a:spcBef>
              <a:buClrTx/>
              <a:buSzPct val="68750"/>
            </a:pPr>
            <a:endParaRPr lang="en-US" sz="1600" dirty="0"/>
          </a:p>
          <a:p>
            <a:pPr algn="just">
              <a:spcBef>
                <a:spcPts val="0"/>
              </a:spcBef>
              <a:buClrTx/>
              <a:buSzPct val="68750"/>
            </a:pPr>
            <a:r>
              <a:rPr lang="en-US" sz="1600" dirty="0"/>
              <a:t>The term representational state transfer was introduced and defined in 2000 by Roy Fielding in his doctoral dissertation at UC Irvine. REST has been applied to describe desired web architecture, to identify existing problems, to compare alternative solutions and to ensure that protocol extensions would not violate the core constraints that make the web successful. Fielding used REST to design HTTP 1.1 and Uniform Resource Identifiers (URI).</a:t>
            </a:r>
          </a:p>
          <a:p>
            <a:pPr algn="just">
              <a:spcBef>
                <a:spcPts val="0"/>
              </a:spcBef>
              <a:buClrTx/>
              <a:buSzPct val="68750"/>
              <a:buNone/>
            </a:pPr>
            <a:endParaRPr sz="160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a:t>
            </a:r>
            <a:r>
              <a:rPr lang="en-US" sz="2000" b="1" i="0" u="none" strike="noStrike" cap="none" dirty="0" err="1">
                <a:solidFill>
                  <a:schemeClr val="tx1"/>
                </a:solidFill>
                <a:effectLst/>
                <a:ea typeface="Calibri"/>
                <a:cs typeface="Calibri"/>
                <a:sym typeface="Calibri"/>
              </a:rPr>
              <a:t>RESTful</a:t>
            </a:r>
            <a:r>
              <a:rPr lang="en-US" sz="2000" b="1" i="0" u="none" strike="noStrike" cap="none" dirty="0">
                <a:solidFill>
                  <a:schemeClr val="tx1"/>
                </a:solidFill>
                <a:effectLst/>
                <a:ea typeface="Calibri"/>
                <a:cs typeface="Calibri"/>
                <a:sym typeface="Calibri"/>
              </a:rPr>
              <a:t> API:</a:t>
            </a: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i="0" u="none" strike="noStrike" cap="none" dirty="0" smtClean="0">
                <a:solidFill>
                  <a:schemeClr val="tx1"/>
                </a:solidFill>
                <a:effectLst/>
                <a:ea typeface="Calibri"/>
                <a:cs typeface="Calibri"/>
                <a:sym typeface="Calibri"/>
              </a:rPr>
              <a:t>(</a:t>
            </a:r>
            <a:r>
              <a:rPr lang="en-US" sz="2000" i="0" u="none" strike="noStrike" cap="none" dirty="0">
                <a:solidFill>
                  <a:schemeClr val="tx1"/>
                </a:solidFill>
                <a:effectLst/>
                <a:ea typeface="Calibri"/>
                <a:cs typeface="Calibri"/>
                <a:sym typeface="Calibri"/>
              </a:rPr>
              <a:t>contd.)</a:t>
            </a:r>
          </a:p>
        </p:txBody>
      </p:sp>
      <p:sp>
        <p:nvSpPr>
          <p:cNvPr id="335" name="Shape 335"/>
          <p:cNvSpPr txBox="1">
            <a:spLocks noGrp="1"/>
          </p:cNvSpPr>
          <p:nvPr>
            <p:ph idx="1"/>
          </p:nvPr>
        </p:nvSpPr>
        <p:spPr>
          <a:prstGeom prst="rect">
            <a:avLst/>
          </a:prstGeom>
          <a:noFill/>
          <a:ln>
            <a:noFill/>
          </a:ln>
        </p:spPr>
        <p:txBody>
          <a:bodyPr lIns="121875" tIns="60925" rIns="121875" bIns="60925" anchor="t" anchorCtr="0">
            <a:noAutofit/>
          </a:bodyPr>
          <a:lstStyle/>
          <a:p>
            <a:pPr marL="171451" indent="-142852">
              <a:lnSpc>
                <a:spcPct val="90000"/>
              </a:lnSpc>
              <a:spcBef>
                <a:spcPts val="0"/>
              </a:spcBef>
              <a:buClrTx/>
              <a:buSzPct val="68750"/>
            </a:pPr>
            <a:endParaRPr sz="1600" dirty="0"/>
          </a:p>
          <a:p>
            <a:pPr marL="171451" indent="-142852">
              <a:lnSpc>
                <a:spcPct val="90000"/>
              </a:lnSpc>
              <a:spcBef>
                <a:spcPts val="0"/>
              </a:spcBef>
              <a:buClrTx/>
              <a:buSzPct val="68750"/>
            </a:pPr>
            <a:r>
              <a:rPr lang="en-US" sz="1600" dirty="0"/>
              <a:t>To the extent that systems conform to the constraints of REST they can be called </a:t>
            </a:r>
            <a:r>
              <a:rPr lang="en-US" sz="1600" dirty="0" err="1"/>
              <a:t>RESTful</a:t>
            </a:r>
            <a:r>
              <a:rPr lang="en-US" sz="1600" dirty="0"/>
              <a:t>. </a:t>
            </a:r>
            <a:r>
              <a:rPr lang="en-US" sz="1600" dirty="0" err="1"/>
              <a:t>RESTful</a:t>
            </a:r>
            <a:r>
              <a:rPr lang="en-US" sz="1600" dirty="0"/>
              <a:t> systems typically, but not always, communicate over Hypertext Transfer Protocol (HTTP) with the same HTTP verbs (GET, POST, PUT, DELETE, etc.) that web browsers use to retrieve web pages and to send data to remote servers. REST systems interface with external systems as web resources identified by Uniform Resource Identifiers (URIs), for example /people/tom, which can be operated upon using standard verbs such as DELETE /people/tom.</a:t>
            </a:r>
          </a:p>
          <a:p>
            <a:pPr marL="171451" indent="-142852">
              <a:lnSpc>
                <a:spcPct val="90000"/>
              </a:lnSpc>
              <a:spcBef>
                <a:spcPts val="0"/>
              </a:spcBef>
              <a:buClrTx/>
              <a:buSzPct val="68750"/>
            </a:pPr>
            <a:endParaRPr sz="1600" dirty="0"/>
          </a:p>
          <a:p>
            <a:pPr marL="171451" indent="-171451">
              <a:lnSpc>
                <a:spcPct val="90000"/>
              </a:lnSpc>
              <a:spcBef>
                <a:spcPts val="0"/>
              </a:spcBef>
              <a:buClrTx/>
              <a:buSzPct val="96898"/>
            </a:pPr>
            <a:r>
              <a:rPr lang="en-US" sz="1600" dirty="0"/>
              <a:t>The name </a:t>
            </a:r>
            <a:r>
              <a:rPr lang="en-US" sz="1600" dirty="0" smtClean="0"/>
              <a:t>"Representational </a:t>
            </a:r>
            <a:r>
              <a:rPr lang="en-US" sz="1600" dirty="0"/>
              <a:t>State </a:t>
            </a:r>
            <a:r>
              <a:rPr lang="en-US" sz="1600" dirty="0" smtClean="0"/>
              <a:t>Transfer" </a:t>
            </a:r>
            <a:r>
              <a:rPr lang="en-US" sz="1600" dirty="0"/>
              <a:t>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JSON: The language of REST</a:t>
            </a:r>
            <a:endParaRPr lang="en-US" sz="3200" b="1" dirty="0">
              <a:solidFill>
                <a:schemeClr val="tx1"/>
              </a:solidFill>
              <a:effectLst/>
            </a:endParaRPr>
          </a:p>
        </p:txBody>
      </p:sp>
    </p:spTree>
    <p:extLst>
      <p:ext uri="{BB962C8B-B14F-4D97-AF65-F5344CB8AC3E}">
        <p14:creationId xmlns:p14="http://schemas.microsoft.com/office/powerpoint/2010/main" val="1209663772"/>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a:t>
            </a:r>
            <a:r>
              <a:rPr lang="en-US" sz="2000" b="1" i="0" u="none" strike="noStrike" cap="none" dirty="0" err="1">
                <a:solidFill>
                  <a:schemeClr val="tx1"/>
                </a:solidFill>
                <a:effectLst/>
                <a:ea typeface="Calibri"/>
                <a:cs typeface="Calibri"/>
                <a:sym typeface="Calibri"/>
              </a:rPr>
              <a:t>RESTful</a:t>
            </a:r>
            <a:r>
              <a:rPr lang="en-US" sz="2000" b="1" i="0" u="none" strike="noStrike" cap="none" dirty="0">
                <a:solidFill>
                  <a:schemeClr val="tx1"/>
                </a:solidFill>
                <a:effectLst/>
                <a:ea typeface="Calibri"/>
                <a:cs typeface="Calibri"/>
                <a:sym typeface="Calibri"/>
              </a:rPr>
              <a:t> API</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r>
              <a:rPr lang="en-US" sz="2000" b="1" dirty="0" smtClean="0">
                <a:solidFill>
                  <a:schemeClr val="tx1"/>
                </a:solidFill>
                <a:effectLst/>
                <a:ea typeface="Calibri"/>
                <a:cs typeface="Calibri"/>
                <a:sym typeface="Calibri"/>
              </a:rPr>
              <a:t>		</a:t>
            </a:r>
            <a:r>
              <a:rPr lang="en-US" sz="2400" b="1" dirty="0" smtClean="0">
                <a:solidFill>
                  <a:schemeClr val="tx1"/>
                </a:solidFill>
                <a:effectLst/>
                <a:ea typeface="Calibri"/>
                <a:cs typeface="Calibri"/>
                <a:sym typeface="Calibri"/>
              </a:rPr>
              <a:t>JSON</a:t>
            </a:r>
            <a:endParaRPr lang="en-US" sz="2000" b="0" i="0" u="none" strike="noStrike" cap="none" dirty="0">
              <a:solidFill>
                <a:schemeClr val="tx1"/>
              </a:solidFill>
              <a:effectLst/>
              <a:ea typeface="Calibri"/>
              <a:cs typeface="Calibri"/>
              <a:sym typeface="Calibri"/>
            </a:endParaRPr>
          </a:p>
        </p:txBody>
      </p:sp>
      <p:sp>
        <p:nvSpPr>
          <p:cNvPr id="341" name="Shape 341"/>
          <p:cNvSpPr txBox="1">
            <a:spLocks noGrp="1"/>
          </p:cNvSpPr>
          <p:nvPr>
            <p:ph idx="1"/>
          </p:nvPr>
        </p:nvSpPr>
        <p:spPr>
          <a:prstGeom prst="rect">
            <a:avLst/>
          </a:prstGeom>
          <a:noFill/>
          <a:ln>
            <a:noFill/>
          </a:ln>
        </p:spPr>
        <p:txBody>
          <a:bodyPr lIns="121875" tIns="60925" rIns="121875" bIns="60925" anchor="t" anchorCtr="0">
            <a:noAutofit/>
          </a:bodyPr>
          <a:lstStyle/>
          <a:p>
            <a:pPr marL="171451" indent="-171451" algn="just">
              <a:lnSpc>
                <a:spcPct val="90000"/>
              </a:lnSpc>
              <a:spcBef>
                <a:spcPts val="0"/>
              </a:spcBef>
              <a:buClrTx/>
              <a:buSzPct val="100000"/>
            </a:pPr>
            <a:r>
              <a:rPr lang="en-US" sz="1600" dirty="0"/>
              <a:t>In case of Encapsulate, we are creating a </a:t>
            </a:r>
            <a:r>
              <a:rPr lang="en-US" sz="1600" dirty="0" err="1"/>
              <a:t>RESTful</a:t>
            </a:r>
            <a:r>
              <a:rPr lang="en-US" sz="1600" dirty="0"/>
              <a:t> API that will allow user to POST their data over HTTP protocol and API will process their request and respond to same.</a:t>
            </a:r>
          </a:p>
          <a:p>
            <a:pPr marL="171451" indent="-171451" algn="just">
              <a:lnSpc>
                <a:spcPct val="90000"/>
              </a:lnSpc>
              <a:spcBef>
                <a:spcPts val="0"/>
              </a:spcBef>
              <a:buClrTx/>
              <a:buSzPct val="100000"/>
            </a:pPr>
            <a:endParaRPr sz="1600"/>
          </a:p>
          <a:p>
            <a:pPr marL="171451" indent="-171451" algn="just">
              <a:lnSpc>
                <a:spcPct val="90000"/>
              </a:lnSpc>
              <a:spcBef>
                <a:spcPts val="0"/>
              </a:spcBef>
              <a:buClrTx/>
              <a:buSzPct val="100000"/>
            </a:pPr>
            <a:r>
              <a:rPr lang="en-US" sz="1600" dirty="0"/>
              <a:t>It should also be noted that Encapsulate API will be using JSON to transfer data.</a:t>
            </a:r>
          </a:p>
          <a:p>
            <a:pPr marL="171451" marR="0" lvl="0" indent="-171451" algn="just" rtl="0">
              <a:lnSpc>
                <a:spcPct val="90000"/>
              </a:lnSpc>
              <a:spcBef>
                <a:spcPts val="0"/>
              </a:spcBef>
              <a:spcAft>
                <a:spcPts val="0"/>
              </a:spcAft>
              <a:buClr>
                <a:schemeClr val="accent1"/>
              </a:buClr>
              <a:buSzPct val="96898"/>
              <a:buFont typeface="Arial"/>
              <a:buNone/>
            </a:pPr>
            <a:endParaRPr sz="1600"/>
          </a:p>
          <a:p>
            <a:pPr marL="171451" marR="0" lvl="0" indent="-171451" algn="just" rtl="0">
              <a:lnSpc>
                <a:spcPct val="90000"/>
              </a:lnSpc>
              <a:spcBef>
                <a:spcPts val="0"/>
              </a:spcBef>
              <a:spcAft>
                <a:spcPts val="0"/>
              </a:spcAft>
              <a:buClr>
                <a:schemeClr val="accent1"/>
              </a:buClr>
              <a:buSzPct val="96898"/>
              <a:buFont typeface="Arial"/>
              <a:buNone/>
            </a:pPr>
            <a:r>
              <a:rPr lang="en-US" sz="1700" b="1" dirty="0">
                <a:latin typeface="+mj-lt"/>
              </a:rPr>
              <a:t>JSON:</a:t>
            </a:r>
          </a:p>
          <a:p>
            <a:pPr marL="171451" indent="-142852" algn="just">
              <a:lnSpc>
                <a:spcPct val="90000"/>
              </a:lnSpc>
              <a:spcBef>
                <a:spcPts val="0"/>
              </a:spcBef>
              <a:buClrTx/>
              <a:buSzPct val="68750"/>
            </a:pPr>
            <a:r>
              <a:rPr lang="en-US" sz="1600" dirty="0"/>
              <a:t>JSON sometimes JavaScript Object Notation) is an open-standard format that uses human-readable text to transmit data objects consisting of attribute–value pairs. It is the most common data format used for asynchronous browser/server communication (AJAJ), largely replacing XML which is used by AJAX.</a:t>
            </a:r>
          </a:p>
          <a:p>
            <a:pPr marL="171451" indent="-142852" algn="just">
              <a:lnSpc>
                <a:spcPct val="90000"/>
              </a:lnSpc>
              <a:spcBef>
                <a:spcPts val="0"/>
              </a:spcBef>
              <a:buClrTx/>
              <a:buSzPct val="68750"/>
            </a:pPr>
            <a:endParaRPr sz="1600"/>
          </a:p>
          <a:p>
            <a:pPr marL="171451" indent="-142852" algn="just">
              <a:lnSpc>
                <a:spcPct val="90000"/>
              </a:lnSpc>
              <a:spcBef>
                <a:spcPts val="0"/>
              </a:spcBef>
              <a:buClrTx/>
              <a:buSzPct val="68750"/>
            </a:pPr>
            <a:r>
              <a:rPr lang="en-US" sz="1600" dirty="0"/>
              <a:t>JSON is a language-independent data format. It derives from JavaScript, but as of 2016, code to generate and parse JSON-format data is available in many programming languages. The official Internet media type for JSON is application/</a:t>
            </a:r>
            <a:r>
              <a:rPr lang="en-US" sz="1600" dirty="0" err="1"/>
              <a:t>json</a:t>
            </a:r>
            <a:r>
              <a:rPr lang="en-US" sz="1600" dirty="0"/>
              <a:t>. The JSON filename extension is .</a:t>
            </a:r>
            <a:r>
              <a:rPr lang="en-US" sz="1600" dirty="0" err="1"/>
              <a:t>json</a:t>
            </a:r>
            <a:r>
              <a:rPr lang="en-US" sz="1600" dirty="0"/>
              <a:t>.</a:t>
            </a:r>
          </a:p>
          <a:p>
            <a:pPr marL="171451" indent="-142852" algn="just">
              <a:lnSpc>
                <a:spcPct val="90000"/>
              </a:lnSpc>
              <a:spcBef>
                <a:spcPts val="0"/>
              </a:spcBef>
              <a:buClrTx/>
              <a:buSzPct val="68750"/>
            </a:pPr>
            <a:endParaRPr sz="1600"/>
          </a:p>
          <a:p>
            <a:pPr marL="171451" indent="-142852" algn="just">
              <a:lnSpc>
                <a:spcPct val="90000"/>
              </a:lnSpc>
              <a:spcBef>
                <a:spcPts val="0"/>
              </a:spcBef>
              <a:buClrTx/>
              <a:buSzPct val="68750"/>
            </a:pPr>
            <a:r>
              <a:rPr lang="en-US" sz="1600" dirty="0"/>
              <a:t>Douglas </a:t>
            </a:r>
            <a:r>
              <a:rPr lang="en-US" sz="1600" dirty="0" err="1"/>
              <a:t>Crockford</a:t>
            </a:r>
            <a:r>
              <a:rPr lang="en-US" sz="1600" dirty="0"/>
              <a:t> originally specified the JSON format; two competing standards, RFC 7159 and ECMA-404, define it. The ECMA standard describes only the allowed syntax, whereas the RFC also provides some semantic and security considerations.</a:t>
            </a:r>
          </a:p>
          <a:p>
            <a:pPr marL="171451" indent="-142852" algn="just">
              <a:lnSpc>
                <a:spcPct val="90000"/>
              </a:lnSpc>
              <a:spcBef>
                <a:spcPts val="0"/>
              </a:spcBef>
              <a:buClrTx/>
              <a:buSzPct val="68750"/>
            </a:pPr>
            <a:endParaRPr sz="1600"/>
          </a:p>
          <a:p>
            <a:pPr marL="171451" indent="-171451" algn="just">
              <a:lnSpc>
                <a:spcPct val="90000"/>
              </a:lnSpc>
              <a:spcBef>
                <a:spcPts val="0"/>
              </a:spcBef>
              <a:buClrTx/>
              <a:buSzPct val="96898"/>
            </a:pPr>
            <a:r>
              <a:rPr lang="en-US" sz="1600" dirty="0"/>
              <a:t>A typical </a:t>
            </a:r>
            <a:r>
              <a:rPr lang="en-US" sz="1600" dirty="0" err="1"/>
              <a:t>mashup</a:t>
            </a:r>
            <a:r>
              <a:rPr lang="en-US" sz="1600" dirty="0"/>
              <a:t> fetches JSON-format data from several different web servers using an Open API.</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GLOBAL KEYS and VARIABLES</a:t>
            </a:r>
            <a:endParaRPr lang="en-US" sz="3200" b="1" dirty="0">
              <a:solidFill>
                <a:schemeClr val="tx1"/>
              </a:solidFill>
              <a:effectLst/>
            </a:endParaRPr>
          </a:p>
        </p:txBody>
      </p:sp>
    </p:spTree>
    <p:extLst>
      <p:ext uri="{BB962C8B-B14F-4D97-AF65-F5344CB8AC3E}">
        <p14:creationId xmlns:p14="http://schemas.microsoft.com/office/powerpoint/2010/main" val="2548187376"/>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a:t>
            </a:r>
            <a:r>
              <a:rPr lang="en-US" sz="2000" b="1" i="0" u="none" strike="noStrike" cap="none" dirty="0" err="1">
                <a:solidFill>
                  <a:schemeClr val="tx1"/>
                </a:solidFill>
                <a:effectLst/>
                <a:ea typeface="Calibri"/>
                <a:cs typeface="Calibri"/>
                <a:sym typeface="Calibri"/>
              </a:rPr>
              <a:t>RESTful</a:t>
            </a:r>
            <a:r>
              <a:rPr lang="en-US" sz="2000" b="1" i="0" u="none" strike="noStrike" cap="none" dirty="0">
                <a:solidFill>
                  <a:schemeClr val="tx1"/>
                </a:solidFill>
                <a:effectLst/>
                <a:ea typeface="Calibri"/>
                <a:cs typeface="Calibri"/>
                <a:sym typeface="Calibri"/>
              </a:rPr>
              <a:t> API</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endParaRPr lang="en-US" sz="2000" b="1" i="0" u="none" strike="noStrike" cap="none" dirty="0">
              <a:solidFill>
                <a:schemeClr val="tx1"/>
              </a:solidFill>
              <a:effectLst/>
              <a:ea typeface="Calibri"/>
              <a:cs typeface="Calibri"/>
              <a:sym typeface="Calibri"/>
            </a:endParaRP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Global </a:t>
            </a:r>
            <a:r>
              <a:rPr lang="en-US" sz="2400" b="1" i="0" u="none" strike="noStrike" cap="none" dirty="0">
                <a:solidFill>
                  <a:schemeClr val="tx1"/>
                </a:solidFill>
                <a:effectLst/>
                <a:ea typeface="Calibri"/>
                <a:cs typeface="Calibri"/>
                <a:sym typeface="Calibri"/>
              </a:rPr>
              <a:t>Keys and Values</a:t>
            </a:r>
          </a:p>
        </p:txBody>
      </p:sp>
      <p:sp>
        <p:nvSpPr>
          <p:cNvPr id="347" name="Shape 347"/>
          <p:cNvSpPr txBox="1">
            <a:spLocks noGrp="1"/>
          </p:cNvSpPr>
          <p:nvPr>
            <p:ph idx="1"/>
          </p:nvPr>
        </p:nvSpPr>
        <p:spPr>
          <a:prstGeom prst="rect">
            <a:avLst/>
          </a:prstGeom>
          <a:noFill/>
          <a:ln>
            <a:noFill/>
          </a:ln>
        </p:spPr>
        <p:txBody>
          <a:bodyPr lIns="121875" tIns="60925" rIns="121875" bIns="60925" anchor="t" anchorCtr="0">
            <a:noAutofit/>
          </a:bodyPr>
          <a:lstStyle/>
          <a:p>
            <a:pPr marL="171451" marR="0" lvl="0" indent="-171451" algn="l" rtl="0">
              <a:lnSpc>
                <a:spcPct val="90000"/>
              </a:lnSpc>
              <a:spcBef>
                <a:spcPts val="0"/>
              </a:spcBef>
              <a:spcAft>
                <a:spcPts val="0"/>
              </a:spcAft>
              <a:buClrTx/>
              <a:buSzPct val="96898"/>
              <a:buFont typeface="Arial" pitchFamily="34" charset="0"/>
              <a:buChar char="•"/>
            </a:pPr>
            <a:r>
              <a:rPr lang="en-US" sz="1600" dirty="0"/>
              <a:t>Global Keys and Values are used in JSON to facilitate communication between End User Applications and </a:t>
            </a:r>
            <a:r>
              <a:rPr lang="en-US" sz="1600" dirty="0" err="1"/>
              <a:t>RESTful</a:t>
            </a:r>
            <a:r>
              <a:rPr lang="en-US" sz="1600" dirty="0"/>
              <a:t> API.</a:t>
            </a:r>
          </a:p>
          <a:p>
            <a:pPr marL="171451" marR="0" lvl="0" indent="-171451" algn="l" rtl="0">
              <a:lnSpc>
                <a:spcPct val="90000"/>
              </a:lnSpc>
              <a:spcBef>
                <a:spcPts val="0"/>
              </a:spcBef>
              <a:spcAft>
                <a:spcPts val="0"/>
              </a:spcAft>
              <a:buClrTx/>
              <a:buSzPct val="96898"/>
              <a:buFont typeface="Arial" pitchFamily="34" charset="0"/>
              <a:buChar char="•"/>
            </a:pPr>
            <a:endParaRPr sz="1600"/>
          </a:p>
          <a:p>
            <a:pPr marL="171451" marR="0" lvl="0" indent="-171451" algn="l" rtl="0">
              <a:lnSpc>
                <a:spcPct val="90000"/>
              </a:lnSpc>
              <a:spcBef>
                <a:spcPts val="0"/>
              </a:spcBef>
              <a:spcAft>
                <a:spcPts val="0"/>
              </a:spcAft>
              <a:buClrTx/>
              <a:buSzPct val="96898"/>
              <a:buFont typeface="Arial" pitchFamily="34" charset="0"/>
              <a:buChar char="•"/>
            </a:pPr>
            <a:r>
              <a:rPr lang="en-US" sz="1600" dirty="0"/>
              <a:t>Some of the Global Keys and Values are given below:</a:t>
            </a:r>
          </a:p>
          <a:p>
            <a:pPr marL="171451" marR="0" lvl="0" indent="-171451" algn="l" rtl="0">
              <a:lnSpc>
                <a:spcPct val="90000"/>
              </a:lnSpc>
              <a:spcBef>
                <a:spcPts val="0"/>
              </a:spcBef>
              <a:spcAft>
                <a:spcPts val="0"/>
              </a:spcAft>
              <a:buClrTx/>
              <a:buSzPct val="96898"/>
              <a:buFont typeface="Arial" pitchFamily="34" charset="0"/>
              <a:buChar char="•"/>
            </a:pPr>
            <a:endParaRPr sz="1600"/>
          </a:p>
          <a:p>
            <a:pPr marL="171451" marR="0" lvl="0" indent="-171451" algn="l" rtl="0">
              <a:lnSpc>
                <a:spcPct val="90000"/>
              </a:lnSpc>
              <a:spcBef>
                <a:spcPts val="0"/>
              </a:spcBef>
              <a:spcAft>
                <a:spcPts val="0"/>
              </a:spcAft>
              <a:buClrTx/>
              <a:buSzPct val="96898"/>
              <a:buFont typeface="Arial" pitchFamily="34" charset="0"/>
              <a:buChar char="•"/>
            </a:pPr>
            <a:r>
              <a:rPr lang="en-US" sz="1600" dirty="0"/>
              <a:t>These are the keys that are sent as response:</a:t>
            </a:r>
          </a:p>
          <a:p>
            <a:pPr marL="171451" marR="0" lvl="0" indent="-171451" algn="l" rtl="0">
              <a:lnSpc>
                <a:spcPct val="90000"/>
              </a:lnSpc>
              <a:spcBef>
                <a:spcPts val="0"/>
              </a:spcBef>
              <a:spcAft>
                <a:spcPts val="0"/>
              </a:spcAft>
              <a:buClrTx/>
              <a:buSzPct val="96898"/>
              <a:buFont typeface="Arial" pitchFamily="34" charset="0"/>
              <a:buChar char="•"/>
            </a:pPr>
            <a:endParaRPr sz="1600"/>
          </a:p>
          <a:p>
            <a:pPr marL="571500" marR="0" lvl="0" indent="-342900" algn="l" rtl="0">
              <a:lnSpc>
                <a:spcPct val="90000"/>
              </a:lnSpc>
              <a:spcBef>
                <a:spcPts val="0"/>
              </a:spcBef>
              <a:spcAft>
                <a:spcPts val="0"/>
              </a:spcAft>
              <a:buClrTx/>
              <a:buFont typeface="+mj-lt"/>
              <a:buAutoNum type="arabicPeriod"/>
            </a:pPr>
            <a:r>
              <a:rPr lang="en-US" sz="1600" dirty="0"/>
              <a:t>SUCCESS: Tells if operation was successful.</a:t>
            </a:r>
          </a:p>
          <a:p>
            <a:pPr marL="571500" marR="0" lvl="0" indent="-342900" algn="l" rtl="0">
              <a:lnSpc>
                <a:spcPct val="90000"/>
              </a:lnSpc>
              <a:spcBef>
                <a:spcPts val="0"/>
              </a:spcBef>
              <a:spcAft>
                <a:spcPts val="0"/>
              </a:spcAft>
              <a:buClrTx/>
              <a:buFont typeface="+mj-lt"/>
              <a:buAutoNum type="arabicPeriod"/>
            </a:pPr>
            <a:r>
              <a:rPr lang="en-US" sz="1600" dirty="0"/>
              <a:t>MESSAGE: Gives a explanatory message</a:t>
            </a:r>
          </a:p>
          <a:p>
            <a:pPr marL="571500" marR="0" lvl="0" indent="-342900" algn="l" rtl="0">
              <a:lnSpc>
                <a:spcPct val="90000"/>
              </a:lnSpc>
              <a:spcBef>
                <a:spcPts val="0"/>
              </a:spcBef>
              <a:spcAft>
                <a:spcPts val="0"/>
              </a:spcAft>
              <a:buClrTx/>
              <a:buFont typeface="+mj-lt"/>
              <a:buAutoNum type="arabicPeriod"/>
            </a:pPr>
            <a:r>
              <a:rPr lang="en-US" sz="1600" dirty="0"/>
              <a:t>USERID: </a:t>
            </a:r>
            <a:r>
              <a:rPr lang="en-US" sz="1600" dirty="0" err="1"/>
              <a:t>UserID</a:t>
            </a:r>
            <a:r>
              <a:rPr lang="en-US" sz="1600" dirty="0"/>
              <a:t> of user</a:t>
            </a:r>
          </a:p>
          <a:p>
            <a:pPr marL="571500" marR="0" lvl="0" indent="-342900" algn="l" rtl="0">
              <a:lnSpc>
                <a:spcPct val="90000"/>
              </a:lnSpc>
              <a:spcBef>
                <a:spcPts val="0"/>
              </a:spcBef>
              <a:spcAft>
                <a:spcPts val="0"/>
              </a:spcAft>
              <a:buClrTx/>
              <a:buFont typeface="+mj-lt"/>
              <a:buAutoNum type="arabicPeriod"/>
            </a:pPr>
            <a:r>
              <a:rPr lang="en-US" sz="1600" dirty="0"/>
              <a:t>TOKEN: Token for 2nd Layer Security</a:t>
            </a:r>
          </a:p>
          <a:p>
            <a:pPr marL="571500" marR="0" lvl="0" indent="-342900" algn="l" rtl="0">
              <a:lnSpc>
                <a:spcPct val="90000"/>
              </a:lnSpc>
              <a:spcBef>
                <a:spcPts val="0"/>
              </a:spcBef>
              <a:spcAft>
                <a:spcPts val="0"/>
              </a:spcAft>
              <a:buClrTx/>
              <a:buFont typeface="+mj-lt"/>
              <a:buAutoNum type="arabicPeriod"/>
            </a:pPr>
            <a:r>
              <a:rPr lang="en-US" sz="1600" dirty="0"/>
              <a:t>KEYS: JSON Object containing following:</a:t>
            </a:r>
          </a:p>
          <a:p>
            <a:pPr marL="571500" marR="0" lvl="0" indent="-342900" algn="l" rtl="0">
              <a:lnSpc>
                <a:spcPct val="90000"/>
              </a:lnSpc>
              <a:spcBef>
                <a:spcPts val="0"/>
              </a:spcBef>
              <a:spcAft>
                <a:spcPts val="0"/>
              </a:spcAft>
              <a:buClrTx/>
              <a:buFont typeface="+mj-lt"/>
              <a:buAutoNum type="arabicPeriod"/>
            </a:pPr>
            <a:r>
              <a:rPr lang="en-US" sz="1600" dirty="0"/>
              <a:t>KEYID: ID of KEY</a:t>
            </a:r>
          </a:p>
          <a:p>
            <a:pPr marL="571500" marR="0" lvl="0" indent="-342900" algn="l" rtl="0">
              <a:lnSpc>
                <a:spcPct val="90000"/>
              </a:lnSpc>
              <a:spcBef>
                <a:spcPts val="0"/>
              </a:spcBef>
              <a:spcAft>
                <a:spcPts val="0"/>
              </a:spcAft>
              <a:buClrTx/>
              <a:buFont typeface="+mj-lt"/>
              <a:buAutoNum type="arabicPeriod"/>
            </a:pPr>
            <a:r>
              <a:rPr lang="en-US" sz="1600" dirty="0"/>
              <a:t>KEYNAME: Key Name</a:t>
            </a:r>
          </a:p>
          <a:p>
            <a:pPr marL="571500" marR="0" lvl="0" indent="-342900" algn="l" rtl="0">
              <a:lnSpc>
                <a:spcPct val="90000"/>
              </a:lnSpc>
              <a:spcBef>
                <a:spcPts val="0"/>
              </a:spcBef>
              <a:spcAft>
                <a:spcPts val="0"/>
              </a:spcAft>
              <a:buClrTx/>
              <a:buFont typeface="+mj-lt"/>
              <a:buAutoNum type="arabicPeriod"/>
            </a:pPr>
            <a:r>
              <a:rPr lang="en-US" sz="1600" dirty="0"/>
              <a:t>KEYINFO: Key Info</a:t>
            </a:r>
          </a:p>
          <a:p>
            <a:pPr marL="571500" marR="0" lvl="0" indent="-342900" algn="l" rtl="0">
              <a:lnSpc>
                <a:spcPct val="90000"/>
              </a:lnSpc>
              <a:spcBef>
                <a:spcPts val="0"/>
              </a:spcBef>
              <a:spcAft>
                <a:spcPts val="0"/>
              </a:spcAft>
              <a:buClrTx/>
              <a:buFont typeface="+mj-lt"/>
              <a:buAutoNum type="arabicPeriod"/>
            </a:pPr>
            <a:r>
              <a:rPr lang="en-US" sz="1600" dirty="0"/>
              <a:t>SECRETS: JSON Object containing following:</a:t>
            </a:r>
          </a:p>
          <a:p>
            <a:pPr marL="571500" marR="0" lvl="0" indent="-342900" algn="l" rtl="0">
              <a:lnSpc>
                <a:spcPct val="90000"/>
              </a:lnSpc>
              <a:spcBef>
                <a:spcPts val="0"/>
              </a:spcBef>
              <a:spcAft>
                <a:spcPts val="0"/>
              </a:spcAft>
              <a:buClrTx/>
              <a:buFont typeface="+mj-lt"/>
              <a:buAutoNum type="arabicPeriod"/>
            </a:pPr>
            <a:r>
              <a:rPr lang="en-US" sz="1600" dirty="0"/>
              <a:t>SECRETID: Secret ID</a:t>
            </a:r>
          </a:p>
          <a:p>
            <a:pPr marL="571500" marR="0" lvl="0" indent="-342900" algn="l" rtl="0">
              <a:lnSpc>
                <a:spcPct val="90000"/>
              </a:lnSpc>
              <a:spcBef>
                <a:spcPts val="0"/>
              </a:spcBef>
              <a:spcAft>
                <a:spcPts val="0"/>
              </a:spcAft>
              <a:buClrTx/>
              <a:buFont typeface="+mj-lt"/>
              <a:buAutoNum type="arabicPeriod"/>
            </a:pPr>
            <a:r>
              <a:rPr lang="en-US" sz="1600" dirty="0"/>
              <a:t>SECRETNAME: Secret Name</a:t>
            </a:r>
          </a:p>
          <a:p>
            <a:pPr marL="571500" marR="0" lvl="0" indent="-342900" algn="l" rtl="0">
              <a:lnSpc>
                <a:spcPct val="90000"/>
              </a:lnSpc>
              <a:spcBef>
                <a:spcPts val="0"/>
              </a:spcBef>
              <a:spcAft>
                <a:spcPts val="0"/>
              </a:spcAft>
              <a:buClrTx/>
              <a:buFont typeface="+mj-lt"/>
              <a:buAutoNum type="arabicPeriod"/>
            </a:pPr>
            <a:r>
              <a:rPr lang="en-US" sz="1600" dirty="0"/>
              <a:t>SECRETINFO: Secret Info</a:t>
            </a:r>
          </a:p>
          <a:p>
            <a:pPr marL="571500" marR="0" lvl="0" indent="-342900" algn="l" rtl="0">
              <a:lnSpc>
                <a:spcPct val="90000"/>
              </a:lnSpc>
              <a:spcBef>
                <a:spcPts val="0"/>
              </a:spcBef>
              <a:spcAft>
                <a:spcPts val="0"/>
              </a:spcAft>
              <a:buClrTx/>
              <a:buFont typeface="+mj-lt"/>
              <a:buAutoNum type="arabicPeriod"/>
            </a:pPr>
            <a:r>
              <a:rPr lang="en-US" sz="1600" dirty="0"/>
              <a:t>SECRETDATA: Secret Data</a:t>
            </a:r>
          </a:p>
          <a:p>
            <a:pPr marL="571500" marR="0" lvl="0" indent="-342900" algn="l" rtl="0">
              <a:lnSpc>
                <a:spcPct val="90000"/>
              </a:lnSpc>
              <a:spcBef>
                <a:spcPts val="0"/>
              </a:spcBef>
              <a:spcAft>
                <a:spcPts val="0"/>
              </a:spcAft>
              <a:buClrTx/>
              <a:buFont typeface="+mj-lt"/>
              <a:buAutoNum type="arabicPeriod"/>
            </a:pPr>
            <a:r>
              <a:rPr lang="en-US" sz="1600" dirty="0"/>
              <a:t>SECRETADD: Secret Address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685800" y="396697"/>
            <a:ext cx="5829298" cy="1317803"/>
          </a:xfrm>
          <a:prstGeom prst="rect">
            <a:avLst/>
          </a:prstGeom>
          <a:noFill/>
          <a:ln>
            <a:noFill/>
          </a:ln>
        </p:spPr>
        <p:txBody>
          <a:bodyPr lIns="121875" tIns="60925" rIns="121875" bIns="60925" anchor="b" anchorCtr="0">
            <a:noAutofit/>
          </a:bodyPr>
          <a:lstStyle/>
          <a:p>
            <a:pPr marL="0" marR="0" lvl="0" indent="0" rtl="0">
              <a:lnSpc>
                <a:spcPct val="90000"/>
              </a:lnSpc>
              <a:spcBef>
                <a:spcPts val="0"/>
              </a:spcBef>
              <a:spcAft>
                <a:spcPts val="0"/>
              </a:spcAft>
              <a:buClr>
                <a:schemeClr val="lt1"/>
              </a:buClr>
              <a:buSzPct val="25000"/>
              <a:buFont typeface="Calibri"/>
              <a:buNone/>
            </a:pPr>
            <a:r>
              <a:rPr lang="en-US" sz="2400" b="1" i="0" u="none" strike="noStrike" cap="none" dirty="0">
                <a:solidFill>
                  <a:schemeClr val="tx1"/>
                </a:solidFill>
                <a:effectLst/>
                <a:ea typeface="Calibri"/>
                <a:cs typeface="Calibri"/>
                <a:sym typeface="Calibri"/>
              </a:rPr>
              <a:t>INTRODUCTION: </a:t>
            </a:r>
            <a:r>
              <a:rPr lang="en-US" sz="2400" b="1" i="0" u="none" strike="noStrike" cap="none" dirty="0" smtClean="0">
                <a:solidFill>
                  <a:schemeClr val="tx1"/>
                </a:solidFill>
                <a:effectLst/>
                <a:ea typeface="Calibri"/>
                <a:cs typeface="Calibri"/>
                <a:sym typeface="Calibri"/>
              </a:rPr>
              <a:t/>
            </a:r>
            <a:br>
              <a:rPr lang="en-US" sz="2400" b="1" i="0" u="none" strike="noStrike" cap="none" dirty="0" smtClean="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r>
            <a:br>
              <a:rPr lang="en-US" sz="2000" b="1" i="0" u="none" strike="noStrike" cap="none" dirty="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t>
            </a:r>
            <a:r>
              <a:rPr lang="en-US" sz="2000" b="1" i="0" u="none" strike="noStrike" cap="none" dirty="0" smtClean="0">
                <a:solidFill>
                  <a:schemeClr val="tx1"/>
                </a:solidFill>
                <a:effectLst/>
                <a:ea typeface="Calibri"/>
                <a:cs typeface="Calibri"/>
                <a:sym typeface="Calibri"/>
              </a:rPr>
              <a:t>FOREWORD </a:t>
            </a:r>
            <a:r>
              <a:rPr lang="en-US" sz="2000" b="1" i="0" u="none" strike="noStrike" cap="none" dirty="0">
                <a:solidFill>
                  <a:schemeClr val="tx1"/>
                </a:solidFill>
                <a:effectLst/>
                <a:ea typeface="Calibri"/>
                <a:cs typeface="Calibri"/>
                <a:sym typeface="Calibri"/>
              </a:rPr>
              <a:t>by Team </a:t>
            </a:r>
            <a:r>
              <a:rPr lang="en-US" sz="2000" b="1" i="0" u="none" strike="noStrike" cap="none" dirty="0" err="1">
                <a:solidFill>
                  <a:schemeClr val="tx1"/>
                </a:solidFill>
                <a:effectLst/>
                <a:ea typeface="Calibri"/>
                <a:cs typeface="Calibri"/>
                <a:sym typeface="Calibri"/>
              </a:rPr>
              <a:t>EventHaat</a:t>
            </a:r>
            <a:endParaRPr lang="en-US" sz="2000" b="1" i="0" u="none" strike="noStrike" cap="none" dirty="0">
              <a:solidFill>
                <a:schemeClr val="tx1"/>
              </a:solidFill>
              <a:effectLst/>
              <a:ea typeface="Calibri"/>
              <a:cs typeface="Calibri"/>
              <a:sym typeface="Calibri"/>
            </a:endParaRPr>
          </a:p>
        </p:txBody>
      </p:sp>
      <p:sp>
        <p:nvSpPr>
          <p:cNvPr id="135" name="Shape 135"/>
          <p:cNvSpPr txBox="1">
            <a:spLocks noGrp="1"/>
          </p:cNvSpPr>
          <p:nvPr>
            <p:ph idx="1"/>
          </p:nvPr>
        </p:nvSpPr>
        <p:spPr>
          <a:prstGeom prst="rect">
            <a:avLst/>
          </a:prstGeom>
          <a:noFill/>
          <a:ln>
            <a:noFill/>
          </a:ln>
        </p:spPr>
        <p:txBody>
          <a:bodyPr lIns="121875" tIns="60925" rIns="121875" bIns="60925" anchor="t" anchorCtr="0">
            <a:noAutofit/>
          </a:bodyPr>
          <a:lstStyle/>
          <a:p>
            <a:pPr marL="0" marR="0" lvl="0" indent="0" algn="just" rtl="0">
              <a:lnSpc>
                <a:spcPct val="90000"/>
              </a:lnSpc>
              <a:spcBef>
                <a:spcPts val="0"/>
              </a:spcBef>
              <a:spcAft>
                <a:spcPts val="0"/>
              </a:spcAft>
              <a:buClr>
                <a:schemeClr val="accent1"/>
              </a:buClr>
              <a:buSzPct val="25000"/>
              <a:buFont typeface="Arial"/>
              <a:buNone/>
            </a:pPr>
            <a:r>
              <a:rPr lang="en-US" sz="1600" b="0" i="0" u="none" strike="noStrike" cap="none" dirty="0">
                <a:ea typeface="Calibri"/>
                <a:cs typeface="Calibri"/>
                <a:sym typeface="Calibri"/>
              </a:rPr>
              <a:t>The project </a:t>
            </a:r>
            <a:r>
              <a:rPr lang="en-US" sz="1600" b="0" i="0" u="none" strike="noStrike" cap="none" dirty="0" smtClean="0">
                <a:ea typeface="Calibri"/>
                <a:cs typeface="Calibri"/>
                <a:sym typeface="Calibri"/>
              </a:rPr>
              <a:t>"Encapsulate" </a:t>
            </a:r>
            <a:r>
              <a:rPr lang="en-US" sz="1600" b="0" i="0" u="none" strike="noStrike" cap="none" dirty="0">
                <a:ea typeface="Calibri"/>
                <a:cs typeface="Calibri"/>
                <a:sym typeface="Calibri"/>
              </a:rPr>
              <a:t>is a really amazing project and the end product of same name is even more fascinating. In today’s life, all of us need to keep our password or secret somewhere secure. </a:t>
            </a: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As the project leader told us in the presentation, </a:t>
            </a:r>
            <a:r>
              <a:rPr lang="en-US" sz="1600" b="1" i="0" u="none" strike="noStrike" cap="none" dirty="0" smtClean="0">
                <a:ea typeface="Calibri"/>
                <a:cs typeface="Calibri"/>
                <a:sym typeface="Calibri"/>
              </a:rPr>
              <a:t>"It’s </a:t>
            </a:r>
            <a:r>
              <a:rPr lang="en-US" sz="1600" b="1" i="0" u="none" strike="noStrike" cap="none" dirty="0">
                <a:ea typeface="Calibri"/>
                <a:cs typeface="Calibri"/>
                <a:sym typeface="Calibri"/>
              </a:rPr>
              <a:t>really foolish to keep it unprotected in some file and it’s even more foolish to use same password everywhere</a:t>
            </a:r>
            <a:r>
              <a:rPr lang="en-US" sz="1600" b="1" i="0" u="none" strike="noStrike" cap="none" dirty="0" smtClean="0">
                <a:ea typeface="Calibri"/>
                <a:cs typeface="Calibri"/>
                <a:sym typeface="Calibri"/>
              </a:rPr>
              <a:t>."</a:t>
            </a:r>
            <a:r>
              <a:rPr lang="en-US" sz="1600" b="0" i="0" u="none" strike="noStrike" cap="none" dirty="0" smtClean="0">
                <a:ea typeface="Calibri"/>
                <a:cs typeface="Calibri"/>
                <a:sym typeface="Calibri"/>
              </a:rPr>
              <a:t>, </a:t>
            </a:r>
            <a:r>
              <a:rPr lang="en-US" sz="1600" b="0" i="0" u="none" strike="noStrike" cap="none" dirty="0">
                <a:ea typeface="Calibri"/>
                <a:cs typeface="Calibri"/>
                <a:sym typeface="Calibri"/>
              </a:rPr>
              <a:t>it was really clear to us the need of a solution as we pictured a very big problem of our today’s digital India. This problem has been among us for a while now. Let’s just ask our selves, how many time do we change password or forget password in a month? For a professional, there is at least two Email accounts to keep professional life and personal life different. And with the digitalization of India, there are a lot of more accounts for us now such as </a:t>
            </a:r>
            <a:r>
              <a:rPr lang="en-US" sz="1600" b="0" i="0" u="none" strike="noStrike" cap="none" dirty="0" err="1">
                <a:ea typeface="Calibri"/>
                <a:cs typeface="Calibri"/>
                <a:sym typeface="Calibri"/>
              </a:rPr>
              <a:t>DigiLocker</a:t>
            </a:r>
            <a:r>
              <a:rPr lang="en-US" sz="1600" b="0" i="0" u="none" strike="noStrike" cap="none" dirty="0">
                <a:ea typeface="Calibri"/>
                <a:cs typeface="Calibri"/>
                <a:sym typeface="Calibri"/>
              </a:rPr>
              <a:t>. Not to say, as per Net Banking rule, one should change password once a year. With so many password to manage, </a:t>
            </a:r>
            <a:r>
              <a:rPr lang="en-US" sz="1600" b="0" i="0" u="none" strike="noStrike" cap="none" dirty="0" smtClean="0">
                <a:ea typeface="Calibri"/>
                <a:cs typeface="Calibri"/>
                <a:sym typeface="Calibri"/>
              </a:rPr>
              <a:t>"Encapsulate" </a:t>
            </a:r>
            <a:r>
              <a:rPr lang="en-US" sz="1600" b="0" i="0" u="none" strike="noStrike" cap="none" dirty="0">
                <a:ea typeface="Calibri"/>
                <a:cs typeface="Calibri"/>
                <a:sym typeface="Calibri"/>
              </a:rPr>
              <a:t>came to rescue. </a:t>
            </a: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Unlike other applications that were put under trial by us such as Keeper, Encapsulate keeps password more secure as it stores password encrypted. This is a relief for us as even the owner of server will not be able to know the password. Further more, the 3-Step Verification of user is really amazing. And what’s even more better is that Encapsulate is cross-platform.</a:t>
            </a:r>
            <a:r>
              <a:rPr lang="en-US" sz="1600" b="1" i="0" u="none" strike="noStrike" cap="none" dirty="0">
                <a:ea typeface="Calibri"/>
                <a:cs typeface="Calibri"/>
                <a:sym typeface="Calibri"/>
              </a:rPr>
              <a:t> </a:t>
            </a:r>
            <a:r>
              <a:rPr lang="en-US" sz="1600" b="0" i="0" u="none" strike="noStrike" cap="none" dirty="0">
                <a:ea typeface="Calibri"/>
                <a:cs typeface="Calibri"/>
                <a:sym typeface="Calibri"/>
              </a:rPr>
              <a:t>As the server side communicates in JSON, there is virtually no limit w.r.t platform.</a:t>
            </a: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This project also serves as a practical understanding of </a:t>
            </a:r>
            <a:r>
              <a:rPr lang="en-US" sz="1600" b="1" i="0" u="none" strike="noStrike" cap="none" dirty="0" smtClean="0">
                <a:ea typeface="Calibri"/>
                <a:cs typeface="Calibri"/>
                <a:sym typeface="Calibri"/>
              </a:rPr>
              <a:t>"Encryption </a:t>
            </a:r>
            <a:r>
              <a:rPr lang="en-US" sz="1600" b="1" i="0" u="none" strike="noStrike" cap="none" dirty="0">
                <a:ea typeface="Calibri"/>
                <a:cs typeface="Calibri"/>
                <a:sym typeface="Calibri"/>
              </a:rPr>
              <a:t>– </a:t>
            </a:r>
            <a:r>
              <a:rPr lang="en-US" sz="1600" b="1" i="0" u="none" strike="noStrike" cap="none" dirty="0" smtClean="0">
                <a:ea typeface="Calibri"/>
                <a:cs typeface="Calibri"/>
                <a:sym typeface="Calibri"/>
              </a:rPr>
              <a:t>Decryption" </a:t>
            </a:r>
            <a:r>
              <a:rPr lang="en-US" sz="1600" b="1" i="0" u="none" strike="noStrike" cap="none" dirty="0">
                <a:ea typeface="Calibri"/>
                <a:cs typeface="Calibri"/>
                <a:sym typeface="Calibri"/>
              </a:rPr>
              <a:t>, </a:t>
            </a:r>
            <a:r>
              <a:rPr lang="en-US" sz="1600" b="1" i="0" u="none" strike="noStrike" cap="none" dirty="0" smtClean="0">
                <a:ea typeface="Calibri"/>
                <a:cs typeface="Calibri"/>
                <a:sym typeface="Calibri"/>
              </a:rPr>
              <a:t>"Android </a:t>
            </a:r>
            <a:r>
              <a:rPr lang="en-US" sz="1600" b="1" i="0" u="none" strike="noStrike" cap="none" dirty="0">
                <a:ea typeface="Calibri"/>
                <a:cs typeface="Calibri"/>
                <a:sym typeface="Calibri"/>
              </a:rPr>
              <a:t>– Application </a:t>
            </a:r>
            <a:r>
              <a:rPr lang="en-US" sz="1600" b="1" i="0" u="none" strike="noStrike" cap="none" dirty="0" smtClean="0">
                <a:ea typeface="Calibri"/>
                <a:cs typeface="Calibri"/>
                <a:sym typeface="Calibri"/>
              </a:rPr>
              <a:t>Development", "Database </a:t>
            </a:r>
            <a:r>
              <a:rPr lang="en-US" sz="1600" b="1" i="0" u="none" strike="noStrike" cap="none" dirty="0">
                <a:ea typeface="Calibri"/>
                <a:cs typeface="Calibri"/>
                <a:sym typeface="Calibri"/>
              </a:rPr>
              <a:t>Management: Server Side and Local (Client Side</a:t>
            </a:r>
            <a:r>
              <a:rPr lang="en-US" sz="1600" b="1" i="0" u="none" strike="noStrike" cap="none" dirty="0" smtClean="0">
                <a:ea typeface="Calibri"/>
                <a:cs typeface="Calibri"/>
                <a:sym typeface="Calibri"/>
              </a:rPr>
              <a:t>)", "PHP", "JSON communication" </a:t>
            </a:r>
            <a:r>
              <a:rPr lang="en-US" sz="1600" b="1" i="0" u="none" strike="noStrike" cap="none" dirty="0">
                <a:ea typeface="Calibri"/>
                <a:cs typeface="Calibri"/>
                <a:sym typeface="Calibri"/>
              </a:rPr>
              <a:t>&amp; </a:t>
            </a:r>
            <a:r>
              <a:rPr lang="en-US" sz="1600" b="1" i="0" u="none" strike="noStrike" cap="none" dirty="0" smtClean="0">
                <a:ea typeface="Calibri"/>
                <a:cs typeface="Calibri"/>
                <a:sym typeface="Calibri"/>
              </a:rPr>
              <a:t>"Python </a:t>
            </a:r>
            <a:r>
              <a:rPr lang="en-US" sz="1600" b="1" i="0" u="none" strike="noStrike" cap="none" dirty="0">
                <a:ea typeface="Calibri"/>
                <a:cs typeface="Calibri"/>
                <a:sym typeface="Calibri"/>
              </a:rPr>
              <a:t>– </a:t>
            </a:r>
            <a:r>
              <a:rPr lang="en-US" sz="1600" b="1" i="0" u="none" strike="noStrike" cap="none" dirty="0" err="1" smtClean="0">
                <a:ea typeface="Calibri"/>
                <a:cs typeface="Calibri"/>
                <a:sym typeface="Calibri"/>
              </a:rPr>
              <a:t>Tkinter</a:t>
            </a:r>
            <a:r>
              <a:rPr lang="en-US" sz="1600" b="1" i="0" u="none" strike="noStrike" cap="none" dirty="0" smtClean="0">
                <a:ea typeface="Calibri"/>
                <a:cs typeface="Calibri"/>
                <a:sym typeface="Calibri"/>
              </a:rPr>
              <a:t>"</a:t>
            </a:r>
            <a:r>
              <a:rPr lang="en-US" sz="1600" b="0" i="0" u="none" strike="noStrike" cap="none" dirty="0" smtClean="0">
                <a:ea typeface="Calibri"/>
                <a:cs typeface="Calibri"/>
                <a:sym typeface="Calibri"/>
              </a:rPr>
              <a:t>. </a:t>
            </a:r>
            <a:endParaRPr lang="en-US" sz="1600" b="0" i="0" u="none" strike="noStrike" cap="none" dirty="0">
              <a:ea typeface="Calibri"/>
              <a:cs typeface="Calibri"/>
              <a:sym typeface="Calibri"/>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685800" y="0"/>
            <a:ext cx="5829299" cy="1543050"/>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a:t>
            </a:r>
            <a:r>
              <a:rPr lang="en-US" sz="2000" b="1" i="0" u="none" strike="noStrike" cap="none" dirty="0" err="1">
                <a:solidFill>
                  <a:schemeClr val="tx1"/>
                </a:solidFill>
                <a:effectLst/>
                <a:ea typeface="Calibri"/>
                <a:cs typeface="Calibri"/>
                <a:sym typeface="Calibri"/>
              </a:rPr>
              <a:t>RESTful</a:t>
            </a:r>
            <a:r>
              <a:rPr lang="en-US" sz="2000" b="1" i="0" u="none" strike="noStrike" cap="none" dirty="0">
                <a:solidFill>
                  <a:schemeClr val="tx1"/>
                </a:solidFill>
                <a:effectLst/>
                <a:ea typeface="Calibri"/>
                <a:cs typeface="Calibri"/>
                <a:sym typeface="Calibri"/>
              </a:rPr>
              <a:t> API:</a:t>
            </a: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Global </a:t>
            </a:r>
            <a:r>
              <a:rPr lang="en-US" sz="2400" b="1" i="0" u="none" strike="noStrike" cap="none" dirty="0">
                <a:solidFill>
                  <a:schemeClr val="tx1"/>
                </a:solidFill>
                <a:effectLst/>
                <a:ea typeface="Calibri"/>
                <a:cs typeface="Calibri"/>
                <a:sym typeface="Calibri"/>
              </a:rPr>
              <a:t>Keys and Values:</a:t>
            </a: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i="0" u="none" strike="noStrike" cap="none" dirty="0" smtClean="0">
                <a:solidFill>
                  <a:schemeClr val="tx1"/>
                </a:solidFill>
                <a:effectLst/>
                <a:ea typeface="Calibri"/>
                <a:cs typeface="Calibri"/>
                <a:sym typeface="Calibri"/>
              </a:rPr>
              <a:t>(</a:t>
            </a:r>
            <a:r>
              <a:rPr lang="en-US" sz="2000" i="0" u="none" strike="noStrike" cap="none" dirty="0">
                <a:solidFill>
                  <a:schemeClr val="tx1"/>
                </a:solidFill>
                <a:effectLst/>
                <a:ea typeface="Calibri"/>
                <a:cs typeface="Calibri"/>
                <a:sym typeface="Calibri"/>
              </a:rPr>
              <a:t>contd.)</a:t>
            </a:r>
          </a:p>
        </p:txBody>
      </p:sp>
      <p:sp>
        <p:nvSpPr>
          <p:cNvPr id="353" name="Shape 353"/>
          <p:cNvSpPr txBox="1">
            <a:spLocks noGrp="1"/>
          </p:cNvSpPr>
          <p:nvPr>
            <p:ph idx="1"/>
          </p:nvPr>
        </p:nvSpPr>
        <p:spPr>
          <a:xfrm>
            <a:off x="838200" y="1504950"/>
            <a:ext cx="5862066" cy="8401050"/>
          </a:xfrm>
          <a:prstGeom prst="rect">
            <a:avLst/>
          </a:prstGeom>
          <a:noFill/>
          <a:ln>
            <a:noFill/>
          </a:ln>
        </p:spPr>
        <p:txBody>
          <a:bodyPr lIns="121875" tIns="60925" rIns="121875" bIns="60925" anchor="t" anchorCtr="0">
            <a:noAutofit/>
          </a:bodyPr>
          <a:lstStyle/>
          <a:p>
            <a:pPr marL="342900" marR="0" lvl="0" indent="-342900" algn="just" rtl="0">
              <a:lnSpc>
                <a:spcPct val="90000"/>
              </a:lnSpc>
              <a:spcBef>
                <a:spcPts val="0"/>
              </a:spcBef>
              <a:spcAft>
                <a:spcPts val="0"/>
              </a:spcAft>
              <a:buClrTx/>
              <a:buSzPct val="96898"/>
              <a:buNone/>
            </a:pPr>
            <a:r>
              <a:rPr lang="en-US" sz="1600" b="1" dirty="0"/>
              <a:t>Following keys are used to POST data to API:</a:t>
            </a:r>
          </a:p>
          <a:p>
            <a:pPr marL="457200" marR="0" lvl="0" indent="-228600" algn="just" rtl="0">
              <a:lnSpc>
                <a:spcPct val="90000"/>
              </a:lnSpc>
              <a:spcBef>
                <a:spcPts val="0"/>
              </a:spcBef>
              <a:spcAft>
                <a:spcPts val="0"/>
              </a:spcAft>
              <a:buClrTx/>
              <a:buAutoNum type="arabicPeriod"/>
            </a:pPr>
            <a:r>
              <a:rPr lang="en-US" sz="1500" dirty="0"/>
              <a:t>_USERNAME: Sends </a:t>
            </a:r>
            <a:r>
              <a:rPr lang="en-US" sz="1500" dirty="0" err="1"/>
              <a:t>UserName</a:t>
            </a:r>
            <a:r>
              <a:rPr lang="en-US" sz="1500" dirty="0"/>
              <a:t> to </a:t>
            </a:r>
            <a:r>
              <a:rPr lang="en-US" sz="1500" dirty="0" smtClean="0"/>
              <a:t>API</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_PASSWORD: Sends Password to </a:t>
            </a:r>
            <a:r>
              <a:rPr lang="en-US" sz="1500" dirty="0" smtClean="0"/>
              <a:t>API</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_FULLNAME: Sends </a:t>
            </a:r>
            <a:r>
              <a:rPr lang="en-US" sz="1500" dirty="0" err="1"/>
              <a:t>FullName</a:t>
            </a:r>
            <a:r>
              <a:rPr lang="en-US" sz="1500" dirty="0"/>
              <a:t> to </a:t>
            </a:r>
            <a:r>
              <a:rPr lang="en-US" sz="1500" dirty="0" smtClean="0"/>
              <a:t>API</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_EMAIL: Sends </a:t>
            </a:r>
            <a:r>
              <a:rPr lang="en-US" sz="1500" dirty="0" err="1"/>
              <a:t>EMail</a:t>
            </a:r>
            <a:r>
              <a:rPr lang="en-US" sz="1500" dirty="0"/>
              <a:t> to </a:t>
            </a:r>
            <a:r>
              <a:rPr lang="en-US" sz="1500" dirty="0" smtClean="0"/>
              <a:t>API</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_TOKEN: Sends TOKEN to </a:t>
            </a:r>
            <a:r>
              <a:rPr lang="en-US" sz="1500" dirty="0" smtClean="0"/>
              <a:t>API</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_ACTION: Sends either of following VALUE to API</a:t>
            </a:r>
          </a:p>
          <a:p>
            <a:pPr marL="1028700" marR="0" lvl="1" indent="-342900" algn="just" rtl="0">
              <a:lnSpc>
                <a:spcPct val="90000"/>
              </a:lnSpc>
              <a:spcBef>
                <a:spcPts val="0"/>
              </a:spcBef>
              <a:spcAft>
                <a:spcPts val="0"/>
              </a:spcAft>
              <a:buClrTx/>
              <a:buFont typeface="+mj-lt"/>
              <a:buAutoNum type="alphaLcPeriod"/>
            </a:pPr>
            <a:r>
              <a:rPr lang="en-US" sz="1500" dirty="0"/>
              <a:t>GETBOTH: Asks for all the Keys and Secrets User has</a:t>
            </a:r>
          </a:p>
          <a:p>
            <a:pPr marL="1028700" marR="0" lvl="1" indent="-342900" algn="just" rtl="0">
              <a:lnSpc>
                <a:spcPct val="90000"/>
              </a:lnSpc>
              <a:spcBef>
                <a:spcPts val="0"/>
              </a:spcBef>
              <a:spcAft>
                <a:spcPts val="0"/>
              </a:spcAft>
              <a:buClrTx/>
              <a:buFont typeface="+mj-lt"/>
              <a:buAutoNum type="alphaLcPeriod"/>
            </a:pPr>
            <a:r>
              <a:rPr lang="en-US" sz="1500" dirty="0"/>
              <a:t>GETKEYS: Asks for all the Keys User has</a:t>
            </a:r>
          </a:p>
          <a:p>
            <a:pPr marL="1028700" marR="0" lvl="1" indent="-342900" algn="just" rtl="0">
              <a:lnSpc>
                <a:spcPct val="90000"/>
              </a:lnSpc>
              <a:spcBef>
                <a:spcPts val="0"/>
              </a:spcBef>
              <a:spcAft>
                <a:spcPts val="0"/>
              </a:spcAft>
              <a:buClrTx/>
              <a:buFont typeface="+mj-lt"/>
              <a:buAutoNum type="alphaLcPeriod"/>
            </a:pPr>
            <a:r>
              <a:rPr lang="en-US" sz="1500" dirty="0"/>
              <a:t>GETSECRETS: Asks for all the Secrets a User has</a:t>
            </a:r>
          </a:p>
          <a:p>
            <a:pPr marL="1028700" marR="0" lvl="1" indent="-342900" algn="just" rtl="0">
              <a:lnSpc>
                <a:spcPct val="90000"/>
              </a:lnSpc>
              <a:spcBef>
                <a:spcPts val="0"/>
              </a:spcBef>
              <a:spcAft>
                <a:spcPts val="0"/>
              </a:spcAft>
              <a:buClrTx/>
              <a:buFont typeface="+mj-lt"/>
              <a:buAutoNum type="alphaLcPeriod"/>
            </a:pPr>
            <a:r>
              <a:rPr lang="en-US" sz="1500" dirty="0"/>
              <a:t>SHOW: Asks to send decrypted data of a secret or key</a:t>
            </a:r>
          </a:p>
          <a:p>
            <a:pPr marL="1028700" marR="0" lvl="1" indent="-342900" algn="just" rtl="0">
              <a:lnSpc>
                <a:spcPct val="90000"/>
              </a:lnSpc>
              <a:spcBef>
                <a:spcPts val="0"/>
              </a:spcBef>
              <a:spcAft>
                <a:spcPts val="0"/>
              </a:spcAft>
              <a:buClrTx/>
              <a:buFont typeface="+mj-lt"/>
              <a:buAutoNum type="alphaLcPeriod"/>
            </a:pPr>
            <a:r>
              <a:rPr lang="en-US" sz="1500" dirty="0"/>
              <a:t>ADD: Asks to add a key</a:t>
            </a:r>
          </a:p>
          <a:p>
            <a:pPr marL="1028700" marR="0" lvl="1" indent="-342900" algn="just" rtl="0">
              <a:lnSpc>
                <a:spcPct val="90000"/>
              </a:lnSpc>
              <a:spcBef>
                <a:spcPts val="0"/>
              </a:spcBef>
              <a:spcAft>
                <a:spcPts val="0"/>
              </a:spcAft>
              <a:buClrTx/>
              <a:buFont typeface="+mj-lt"/>
              <a:buAutoNum type="alphaLcPeriod"/>
            </a:pPr>
            <a:r>
              <a:rPr lang="en-US" sz="1500" dirty="0"/>
              <a:t>EDIT: Asks to edit a key</a:t>
            </a:r>
          </a:p>
          <a:p>
            <a:pPr marL="1028700" marR="0" lvl="1" indent="-342900" algn="just" rtl="0">
              <a:lnSpc>
                <a:spcPct val="90000"/>
              </a:lnSpc>
              <a:spcBef>
                <a:spcPts val="0"/>
              </a:spcBef>
              <a:spcAft>
                <a:spcPts val="0"/>
              </a:spcAft>
              <a:buClrTx/>
              <a:buFont typeface="+mj-lt"/>
              <a:buAutoNum type="alphaLcPeriod"/>
            </a:pPr>
            <a:r>
              <a:rPr lang="en-US" sz="1500" dirty="0"/>
              <a:t>DELETE: Asks to delete a </a:t>
            </a:r>
            <a:r>
              <a:rPr lang="en-US" sz="1500" dirty="0" smtClean="0"/>
              <a:t>key</a:t>
            </a:r>
          </a:p>
          <a:p>
            <a:pPr marL="1028700" marR="0" lvl="1" indent="-342900" algn="just" rtl="0">
              <a:lnSpc>
                <a:spcPct val="90000"/>
              </a:lnSpc>
              <a:spcBef>
                <a:spcPts val="0"/>
              </a:spcBef>
              <a:spcAft>
                <a:spcPts val="0"/>
              </a:spcAft>
              <a:buClrTx/>
              <a:buNone/>
            </a:pPr>
            <a:endParaRPr lang="en-US" sz="1500" dirty="0"/>
          </a:p>
          <a:p>
            <a:pPr marL="457200" marR="0" lvl="0" indent="-228600" algn="just" rtl="0">
              <a:lnSpc>
                <a:spcPct val="90000"/>
              </a:lnSpc>
              <a:spcBef>
                <a:spcPts val="0"/>
              </a:spcBef>
              <a:spcAft>
                <a:spcPts val="0"/>
              </a:spcAft>
              <a:buClrTx/>
              <a:buAutoNum type="arabicPeriod"/>
            </a:pPr>
            <a:r>
              <a:rPr lang="en-US" sz="1500" dirty="0"/>
              <a:t>KEY_ID: Sends Key </a:t>
            </a:r>
            <a:r>
              <a:rPr lang="en-US" sz="1500" dirty="0" smtClean="0"/>
              <a:t>ID</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_ENCAPID: Sends ENCRYPTION TYPE </a:t>
            </a:r>
            <a:r>
              <a:rPr lang="en-US" sz="1500" dirty="0" smtClean="0"/>
              <a:t>ID</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KEY_NAME: Sends Key </a:t>
            </a:r>
            <a:r>
              <a:rPr lang="en-US" sz="1500" dirty="0" smtClean="0"/>
              <a:t>Name</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KEY_DATA: Sends Key </a:t>
            </a:r>
            <a:r>
              <a:rPr lang="en-US" sz="1500" dirty="0" smtClean="0"/>
              <a:t>Data</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KEY_INFO: Sends Key </a:t>
            </a:r>
            <a:r>
              <a:rPr lang="en-US" sz="1500" dirty="0" smtClean="0"/>
              <a:t>Info</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SECRET_NAME: Sends Secret </a:t>
            </a:r>
            <a:r>
              <a:rPr lang="en-US" sz="1500" dirty="0" smtClean="0"/>
              <a:t>Name</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SECRET_DATA: Sends Secret </a:t>
            </a:r>
            <a:r>
              <a:rPr lang="en-US" sz="1500" dirty="0" smtClean="0"/>
              <a:t>Data</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SECRET_INFO: Sends Secret </a:t>
            </a:r>
            <a:r>
              <a:rPr lang="en-US" sz="1500" dirty="0" smtClean="0"/>
              <a:t>Info</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SECRET_ADD: Sends Secret </a:t>
            </a:r>
            <a:r>
              <a:rPr lang="en-US" sz="1500" dirty="0" smtClean="0"/>
              <a:t>Address</a:t>
            </a:r>
          </a:p>
          <a:p>
            <a:pPr marL="457200" marR="0" lvl="0" indent="-228600" algn="just" rtl="0">
              <a:lnSpc>
                <a:spcPct val="90000"/>
              </a:lnSpc>
              <a:spcBef>
                <a:spcPts val="0"/>
              </a:spcBef>
              <a:spcAft>
                <a:spcPts val="0"/>
              </a:spcAft>
              <a:buClrTx/>
              <a:buAutoNum type="arabicPeriod"/>
            </a:pPr>
            <a:endParaRPr lang="en-US" sz="1500" dirty="0"/>
          </a:p>
          <a:p>
            <a:pPr marL="457200" marR="0" lvl="0" indent="-228600" algn="just" rtl="0">
              <a:lnSpc>
                <a:spcPct val="90000"/>
              </a:lnSpc>
              <a:spcBef>
                <a:spcPts val="0"/>
              </a:spcBef>
              <a:spcAft>
                <a:spcPts val="0"/>
              </a:spcAft>
              <a:buClrTx/>
              <a:buAutoNum type="arabicPeriod"/>
            </a:pPr>
            <a:r>
              <a:rPr lang="en-US" sz="1500" dirty="0"/>
              <a:t>SECRET_ID: Sends Secret ID</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SUCCESS | ERROR CODES</a:t>
            </a:r>
            <a:endParaRPr lang="en-US" sz="3200" b="1" dirty="0">
              <a:solidFill>
                <a:schemeClr val="tx1"/>
              </a:solidFill>
              <a:effectLst/>
            </a:endParaRPr>
          </a:p>
        </p:txBody>
      </p:sp>
    </p:spTree>
    <p:extLst>
      <p:ext uri="{BB962C8B-B14F-4D97-AF65-F5344CB8AC3E}">
        <p14:creationId xmlns:p14="http://schemas.microsoft.com/office/powerpoint/2010/main" val="3643298582"/>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685800" y="396698"/>
            <a:ext cx="5829299" cy="1355998"/>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THE </a:t>
            </a:r>
            <a:r>
              <a:rPr lang="en-US" sz="2000" b="1" i="0" u="none" strike="noStrike" cap="none" dirty="0" err="1">
                <a:solidFill>
                  <a:schemeClr val="tx1"/>
                </a:solidFill>
                <a:effectLst/>
                <a:ea typeface="Calibri"/>
                <a:cs typeface="Calibri"/>
                <a:sym typeface="Calibri"/>
              </a:rPr>
              <a:t>RESTful</a:t>
            </a:r>
            <a:r>
              <a:rPr lang="en-US" sz="2000" b="1" i="0" u="none" strike="noStrike" cap="none" dirty="0">
                <a:solidFill>
                  <a:schemeClr val="tx1"/>
                </a:solidFill>
                <a:effectLst/>
                <a:ea typeface="Calibri"/>
                <a:cs typeface="Calibri"/>
                <a:sym typeface="Calibri"/>
              </a:rPr>
              <a:t> API:</a:t>
            </a:r>
          </a:p>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	</a:t>
            </a:r>
            <a:r>
              <a:rPr lang="en-US" sz="2000" b="1" i="0" u="none" strike="noStrike" cap="none" dirty="0" smtClean="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SUCCESS </a:t>
            </a:r>
            <a:r>
              <a:rPr lang="en-US" sz="2400" b="1" i="0" u="none" strike="noStrike" cap="none" dirty="0">
                <a:solidFill>
                  <a:schemeClr val="tx1"/>
                </a:solidFill>
                <a:effectLst/>
                <a:ea typeface="Calibri"/>
                <a:cs typeface="Calibri"/>
                <a:sym typeface="Calibri"/>
              </a:rPr>
              <a:t>&amp; ERROR CODES</a:t>
            </a:r>
          </a:p>
        </p:txBody>
      </p:sp>
      <p:sp>
        <p:nvSpPr>
          <p:cNvPr id="359" name="Shape 359"/>
          <p:cNvSpPr txBox="1">
            <a:spLocks noGrp="1"/>
          </p:cNvSpPr>
          <p:nvPr>
            <p:ph idx="1"/>
          </p:nvPr>
        </p:nvSpPr>
        <p:spPr>
          <a:prstGeom prst="rect">
            <a:avLst/>
          </a:prstGeom>
          <a:noFill/>
          <a:ln>
            <a:noFill/>
          </a:ln>
        </p:spPr>
        <p:txBody>
          <a:bodyPr lIns="121875" tIns="60925" rIns="121875" bIns="60925" anchor="t" anchorCtr="0">
            <a:noAutofit/>
          </a:bodyPr>
          <a:lstStyle/>
          <a:p>
            <a:pPr marL="171451" indent="-171451" algn="just">
              <a:lnSpc>
                <a:spcPct val="90000"/>
              </a:lnSpc>
              <a:spcBef>
                <a:spcPts val="0"/>
              </a:spcBef>
              <a:buClrTx/>
              <a:buSzPct val="96898"/>
            </a:pPr>
            <a:r>
              <a:rPr lang="en-US" sz="1600" dirty="0"/>
              <a:t>Success are Error Codes are the code that are transmitted along with a message and other parameters in a reply. In </a:t>
            </a:r>
            <a:r>
              <a:rPr lang="en-US" sz="1600" dirty="0" err="1"/>
              <a:t>RESTful</a:t>
            </a:r>
            <a:r>
              <a:rPr lang="en-US" sz="1600" dirty="0"/>
              <a:t> API, HTTP STATUS CODES are used. This ensures both, ease of use of code as well </a:t>
            </a:r>
            <a:r>
              <a:rPr lang="en-US" sz="1600" dirty="0" err="1"/>
              <a:t>aspublic</a:t>
            </a:r>
            <a:r>
              <a:rPr lang="en-US" sz="1600" dirty="0"/>
              <a:t> understanding. </a:t>
            </a:r>
          </a:p>
          <a:p>
            <a:pPr marL="171451" indent="-171451" algn="just">
              <a:lnSpc>
                <a:spcPct val="90000"/>
              </a:lnSpc>
              <a:spcBef>
                <a:spcPts val="0"/>
              </a:spcBef>
              <a:buClrTx/>
              <a:buSzPct val="96898"/>
            </a:pPr>
            <a:endParaRPr sz="1600"/>
          </a:p>
          <a:p>
            <a:pPr marL="171451" indent="-171451" algn="just">
              <a:lnSpc>
                <a:spcPct val="90000"/>
              </a:lnSpc>
              <a:spcBef>
                <a:spcPts val="0"/>
              </a:spcBef>
              <a:buClrTx/>
              <a:buSzPct val="96898"/>
            </a:pPr>
            <a:r>
              <a:rPr lang="en-US" sz="1600" dirty="0"/>
              <a:t>Basically consider a situation in which you send an error code. Now it may be possible that user doesn’t know about the code. So he/she will </a:t>
            </a:r>
            <a:r>
              <a:rPr lang="en-US" sz="1600" dirty="0" err="1"/>
              <a:t>google</a:t>
            </a:r>
            <a:r>
              <a:rPr lang="en-US" sz="1600" dirty="0"/>
              <a:t> the code. If a person uses HTTP STATUS CODE, it will be easy for user to find what the code means on </a:t>
            </a:r>
            <a:r>
              <a:rPr lang="en-US" sz="1600" dirty="0" err="1"/>
              <a:t>google</a:t>
            </a:r>
            <a:r>
              <a:rPr lang="en-US" sz="1600" dirty="0"/>
              <a:t>. </a:t>
            </a:r>
          </a:p>
          <a:p>
            <a:pPr marL="171451" indent="-171451" algn="just">
              <a:lnSpc>
                <a:spcPct val="90000"/>
              </a:lnSpc>
              <a:spcBef>
                <a:spcPts val="0"/>
              </a:spcBef>
              <a:buClrTx/>
              <a:buSzPct val="96898"/>
            </a:pPr>
            <a:endParaRPr sz="1600"/>
          </a:p>
          <a:p>
            <a:pPr marL="171451" indent="-171451" algn="just">
              <a:lnSpc>
                <a:spcPct val="90000"/>
              </a:lnSpc>
              <a:spcBef>
                <a:spcPts val="0"/>
              </a:spcBef>
              <a:buClrTx/>
              <a:buSzPct val="96898"/>
            </a:pPr>
            <a:r>
              <a:rPr lang="en-US" sz="1600" dirty="0"/>
              <a:t>Hence, in our API , we used HTTP STATUS CODES:</a:t>
            </a:r>
          </a:p>
          <a:p>
            <a:pPr marL="171451" indent="-171451" algn="just">
              <a:lnSpc>
                <a:spcPct val="90000"/>
              </a:lnSpc>
              <a:spcBef>
                <a:spcPts val="0"/>
              </a:spcBef>
              <a:buClrTx/>
              <a:buSzPct val="96898"/>
            </a:pPr>
            <a:endParaRPr sz="1600"/>
          </a:p>
          <a:p>
            <a:pPr marL="457200" indent="-228600" algn="just">
              <a:lnSpc>
                <a:spcPct val="90000"/>
              </a:lnSpc>
              <a:spcBef>
                <a:spcPts val="0"/>
              </a:spcBef>
              <a:buClrTx/>
            </a:pPr>
            <a:r>
              <a:rPr lang="en-US" sz="1600" dirty="0"/>
              <a:t>Success: 200</a:t>
            </a:r>
          </a:p>
          <a:p>
            <a:pPr marL="457200" indent="-228600" algn="just">
              <a:lnSpc>
                <a:spcPct val="90000"/>
              </a:lnSpc>
              <a:spcBef>
                <a:spcPts val="0"/>
              </a:spcBef>
              <a:buClrTx/>
            </a:pPr>
            <a:r>
              <a:rPr lang="en-US" sz="1600" dirty="0"/>
              <a:t>Error: Password: 401 (Authentication Problem)</a:t>
            </a:r>
          </a:p>
          <a:p>
            <a:pPr marL="457200" indent="-228600" algn="just">
              <a:lnSpc>
                <a:spcPct val="90000"/>
              </a:lnSpc>
              <a:spcBef>
                <a:spcPts val="0"/>
              </a:spcBef>
              <a:buClrTx/>
            </a:pPr>
            <a:r>
              <a:rPr lang="en-US" sz="1600" dirty="0"/>
              <a:t>Error: Token: 403 (Authorization Denied)</a:t>
            </a:r>
          </a:p>
          <a:p>
            <a:pPr marL="457200" indent="-228600" algn="just">
              <a:lnSpc>
                <a:spcPct val="90000"/>
              </a:lnSpc>
              <a:spcBef>
                <a:spcPts val="0"/>
              </a:spcBef>
              <a:buClrTx/>
            </a:pPr>
            <a:r>
              <a:rPr lang="en-US" sz="1600" dirty="0"/>
              <a:t>Error: Database/Server: 500</a:t>
            </a:r>
          </a:p>
          <a:p>
            <a:pPr marL="457200" indent="-228600" algn="just">
              <a:lnSpc>
                <a:spcPct val="90000"/>
              </a:lnSpc>
              <a:spcBef>
                <a:spcPts val="0"/>
              </a:spcBef>
              <a:buClrTx/>
            </a:pPr>
            <a:r>
              <a:rPr lang="en-US" sz="1600" dirty="0"/>
              <a:t>Error: Client Side Error: 400</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SAMPLE CASE STUDIES</a:t>
            </a:r>
            <a:endParaRPr lang="en-US" sz="3200" b="1" dirty="0">
              <a:solidFill>
                <a:schemeClr val="tx1"/>
              </a:solidFill>
              <a:effectLst/>
            </a:endParaRPr>
          </a:p>
        </p:txBody>
      </p:sp>
    </p:spTree>
    <p:extLst>
      <p:ext uri="{BB962C8B-B14F-4D97-AF65-F5344CB8AC3E}">
        <p14:creationId xmlns:p14="http://schemas.microsoft.com/office/powerpoint/2010/main" val="3751003986"/>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sz="4000" b="1" dirty="0">
                <a:solidFill>
                  <a:schemeClr val="tx1"/>
                </a:solidFill>
                <a:effectLst/>
              </a:rPr>
              <a:t>Sample Case Studies</a:t>
            </a:r>
          </a:p>
        </p:txBody>
      </p:sp>
      <p:sp>
        <p:nvSpPr>
          <p:cNvPr id="366" name="Shape 366"/>
          <p:cNvSpPr txBox="1">
            <a:spLocks noGrp="1"/>
          </p:cNvSpPr>
          <p:nvPr>
            <p:ph type="subTitle" idx="1"/>
          </p:nvPr>
        </p:nvSpPr>
        <p:spPr>
          <a:prstGeom prst="rect">
            <a:avLst/>
          </a:prstGeom>
        </p:spPr>
        <p:txBody>
          <a:bodyPr lIns="91425" tIns="91425" rIns="91425" bIns="91425" anchor="t" anchorCtr="0">
            <a:noAutofit/>
          </a:bodyPr>
          <a:lstStyle/>
          <a:p>
            <a:pPr lvl="0" algn="just">
              <a:spcBef>
                <a:spcPts val="0"/>
              </a:spcBef>
              <a:buNone/>
            </a:pPr>
            <a:r>
              <a:rPr lang="en-US" sz="2400" dirty="0" err="1"/>
              <a:t>POSTing</a:t>
            </a:r>
            <a:r>
              <a:rPr lang="en-US" sz="2400" dirty="0"/>
              <a:t> Blank Data</a:t>
            </a:r>
          </a:p>
          <a:p>
            <a:pPr lvl="0" algn="just">
              <a:spcBef>
                <a:spcPts val="0"/>
              </a:spcBef>
              <a:buNone/>
            </a:pPr>
            <a:r>
              <a:rPr lang="en-US" sz="2400" dirty="0" err="1" smtClean="0"/>
              <a:t>POSTing</a:t>
            </a:r>
            <a:r>
              <a:rPr lang="en-US" sz="2400" dirty="0" smtClean="0"/>
              <a:t> </a:t>
            </a:r>
            <a:r>
              <a:rPr lang="en-US" sz="2400" dirty="0"/>
              <a:t>Correct Data</a:t>
            </a:r>
          </a:p>
          <a:p>
            <a:pPr lvl="0" algn="just">
              <a:spcBef>
                <a:spcPts val="0"/>
              </a:spcBef>
              <a:buNone/>
            </a:pPr>
            <a:endParaRPr sz="2400" dirty="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sz="4000" b="1" dirty="0">
                <a:solidFill>
                  <a:schemeClr val="tx1"/>
                </a:solidFill>
                <a:effectLst/>
              </a:rPr>
              <a:t>Posting Blank Data</a:t>
            </a:r>
          </a:p>
        </p:txBody>
      </p:sp>
      <p:sp>
        <p:nvSpPr>
          <p:cNvPr id="373" name="Shape 373"/>
          <p:cNvSpPr txBox="1">
            <a:spLocks noGrp="1"/>
          </p:cNvSpPr>
          <p:nvPr>
            <p:ph type="subTitle" idx="1"/>
          </p:nvPr>
        </p:nvSpPr>
        <p:spPr>
          <a:prstGeom prst="rect">
            <a:avLst/>
          </a:prstGeom>
        </p:spPr>
        <p:txBody>
          <a:bodyPr lIns="91425" tIns="91425" rIns="91425" bIns="91425" anchor="t" anchorCtr="0">
            <a:noAutofit/>
          </a:bodyPr>
          <a:lstStyle/>
          <a:p>
            <a:pPr lvl="0" rtl="0">
              <a:spcBef>
                <a:spcPts val="0"/>
              </a:spcBef>
              <a:buClrTx/>
              <a:buSzPct val="100000"/>
              <a:buFont typeface="Arial" pitchFamily="34" charset="0"/>
              <a:buChar char="•"/>
            </a:pPr>
            <a:r>
              <a:rPr lang="en-US" sz="2400" dirty="0"/>
              <a:t>Register</a:t>
            </a:r>
          </a:p>
          <a:p>
            <a:pPr lvl="0" rtl="0">
              <a:spcBef>
                <a:spcPts val="0"/>
              </a:spcBef>
              <a:buClrTx/>
              <a:buSzPct val="100000"/>
              <a:buFont typeface="Arial" pitchFamily="34" charset="0"/>
              <a:buChar char="•"/>
            </a:pPr>
            <a:r>
              <a:rPr lang="en-US" sz="2400" dirty="0"/>
              <a:t>Login</a:t>
            </a:r>
          </a:p>
          <a:p>
            <a:pPr lvl="0" rtl="0">
              <a:spcBef>
                <a:spcPts val="0"/>
              </a:spcBef>
              <a:buClrTx/>
              <a:buSzPct val="100000"/>
              <a:buFont typeface="Arial" pitchFamily="34" charset="0"/>
              <a:buChar char="•"/>
            </a:pPr>
            <a:r>
              <a:rPr lang="en-US" sz="2400" dirty="0" err="1"/>
              <a:t>GetData</a:t>
            </a:r>
            <a:endParaRPr lang="en-US" sz="2400" dirty="0"/>
          </a:p>
          <a:p>
            <a:pPr lvl="0" rtl="0">
              <a:spcBef>
                <a:spcPts val="0"/>
              </a:spcBef>
              <a:buClrTx/>
              <a:buSzPct val="100000"/>
              <a:buFont typeface="Arial" pitchFamily="34" charset="0"/>
              <a:buChar char="•"/>
            </a:pPr>
            <a:r>
              <a:rPr lang="en-US" sz="2400" dirty="0"/>
              <a:t>Key </a:t>
            </a:r>
          </a:p>
          <a:p>
            <a:pPr lvl="0">
              <a:spcBef>
                <a:spcPts val="0"/>
              </a:spcBef>
              <a:buClrTx/>
              <a:buSzPct val="100000"/>
              <a:buFont typeface="Arial" pitchFamily="34" charset="0"/>
              <a:buChar char="•"/>
            </a:pPr>
            <a:r>
              <a:rPr lang="en-US" sz="2400" dirty="0"/>
              <a:t>Secret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sz="2400" b="1" dirty="0">
                <a:solidFill>
                  <a:schemeClr val="tx1"/>
                </a:solidFill>
                <a:effectLst/>
              </a:rPr>
              <a:t>REGISTER</a:t>
            </a:r>
          </a:p>
        </p:txBody>
      </p:sp>
      <p:sp>
        <p:nvSpPr>
          <p:cNvPr id="380" name="Shape 380"/>
          <p:cNvSpPr txBox="1">
            <a:spLocks noGrp="1"/>
          </p:cNvSpPr>
          <p:nvPr>
            <p:ph idx="1"/>
          </p:nvPr>
        </p:nvSpPr>
        <p:spPr>
          <a:prstGeom prst="rect">
            <a:avLst/>
          </a:prstGeom>
        </p:spPr>
        <p:txBody>
          <a:bodyPr lIns="91425" tIns="91425" rIns="91425" bIns="91425" anchor="t" anchorCtr="0">
            <a:noAutofit/>
          </a:bodyPr>
          <a:lstStyle/>
          <a:p>
            <a:pPr lvl="0" algn="just">
              <a:spcBef>
                <a:spcPts val="0"/>
              </a:spcBef>
              <a:buNone/>
            </a:pPr>
            <a:r>
              <a:rPr lang="en-US" sz="1600" dirty="0"/>
              <a:t>POST: </a:t>
            </a:r>
            <a:endParaRPr lang="en-US" sz="1600" dirty="0" smtClean="0"/>
          </a:p>
          <a:p>
            <a:pPr lvl="0" algn="just">
              <a:spcBef>
                <a:spcPts val="0"/>
              </a:spcBef>
              <a:buNone/>
            </a:pPr>
            <a:endParaRPr lang="en-US" sz="1600" dirty="0"/>
          </a:p>
          <a:p>
            <a:pPr lvl="0" algn="just">
              <a:spcBef>
                <a:spcPts val="0"/>
              </a:spcBef>
              <a:buNone/>
            </a:pPr>
            <a:r>
              <a:rPr lang="en-US" sz="1600" dirty="0"/>
              <a:t>		{</a:t>
            </a:r>
          </a:p>
          <a:p>
            <a:pPr lvl="0" algn="just">
              <a:spcBef>
                <a:spcPts val="0"/>
              </a:spcBef>
              <a:buNone/>
            </a:pPr>
            <a:r>
              <a:rPr lang="en-US" sz="1600" dirty="0"/>
              <a:t>		}</a:t>
            </a:r>
          </a:p>
          <a:p>
            <a:pPr lvl="0" algn="just">
              <a:spcBef>
                <a:spcPts val="0"/>
              </a:spcBef>
              <a:buNone/>
            </a:pPr>
            <a:endParaRPr lang="en-IN" sz="1600" dirty="0" smtClean="0"/>
          </a:p>
          <a:p>
            <a:pPr lvl="0" algn="just">
              <a:spcBef>
                <a:spcPts val="0"/>
              </a:spcBef>
              <a:buNone/>
            </a:pPr>
            <a:endParaRPr sz="1600" dirty="0"/>
          </a:p>
          <a:p>
            <a:pPr lvl="0" algn="just">
              <a:spcBef>
                <a:spcPts val="0"/>
              </a:spcBef>
              <a:buNone/>
            </a:pPr>
            <a:r>
              <a:rPr lang="en-US" sz="1600" dirty="0"/>
              <a:t>RESPONSE</a:t>
            </a:r>
            <a:r>
              <a:rPr lang="en-US" sz="1600" dirty="0" smtClean="0"/>
              <a:t>:</a:t>
            </a:r>
          </a:p>
          <a:p>
            <a:pPr lvl="0" algn="just">
              <a:spcBef>
                <a:spcPts val="0"/>
              </a:spcBef>
              <a:buNone/>
            </a:pPr>
            <a:endParaRPr lang="en-US" sz="1600" dirty="0"/>
          </a:p>
          <a:p>
            <a:pPr lvl="0" algn="just">
              <a:spcBef>
                <a:spcPts val="0"/>
              </a:spcBef>
              <a:buNone/>
            </a:pPr>
            <a:r>
              <a:rPr lang="en-US" sz="1600" dirty="0"/>
              <a:t>	</a:t>
            </a:r>
            <a:r>
              <a:rPr lang="en-US" sz="1600" dirty="0" smtClean="0"/>
              <a:t>{</a:t>
            </a:r>
            <a:endParaRPr lang="en-US" sz="1600" dirty="0"/>
          </a:p>
          <a:p>
            <a:pPr lvl="0" algn="just">
              <a:spcBef>
                <a:spcPts val="0"/>
              </a:spcBef>
              <a:buNone/>
            </a:pPr>
            <a:r>
              <a:rPr lang="en-US" sz="1600" dirty="0" smtClean="0"/>
              <a:t>		"Code":</a:t>
            </a:r>
            <a:r>
              <a:rPr lang="en-US" sz="1600" dirty="0"/>
              <a:t>400</a:t>
            </a:r>
            <a:r>
              <a:rPr lang="en-US" sz="1600" dirty="0" smtClean="0"/>
              <a:t>,</a:t>
            </a:r>
          </a:p>
          <a:p>
            <a:pPr lvl="0" algn="just">
              <a:spcBef>
                <a:spcPts val="0"/>
              </a:spcBef>
              <a:buNone/>
            </a:pPr>
            <a:r>
              <a:rPr lang="en-US" sz="1600" dirty="0" smtClean="0"/>
              <a:t>		"message":"Invalid </a:t>
            </a:r>
            <a:r>
              <a:rPr lang="en-US" sz="1600" dirty="0"/>
              <a:t>Request! No data found</a:t>
            </a:r>
            <a:r>
              <a:rPr lang="en-US" sz="1600" dirty="0" smtClean="0"/>
              <a:t>.“</a:t>
            </a:r>
            <a:endParaRPr lang="en-US" sz="1600" dirty="0"/>
          </a:p>
          <a:p>
            <a:pPr lvl="0" algn="just">
              <a:spcBef>
                <a:spcPts val="0"/>
              </a:spcBef>
              <a:buNone/>
            </a:pPr>
            <a:endParaRPr lang="en-US" sz="1600" dirty="0" smtClean="0"/>
          </a:p>
          <a:p>
            <a:pPr lvl="0" algn="just">
              <a:spcBef>
                <a:spcPts val="0"/>
              </a:spcBef>
              <a:buNone/>
            </a:pPr>
            <a:r>
              <a:rPr lang="en-US" sz="1600" dirty="0" smtClean="0"/>
              <a:t>	}</a:t>
            </a:r>
            <a:endParaRPr lang="en-US" sz="1600" dirty="0"/>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US" sz="2400" b="1" dirty="0">
                <a:solidFill>
                  <a:schemeClr val="tx1"/>
                </a:solidFill>
                <a:effectLst/>
              </a:rPr>
              <a:t>LOGIN</a:t>
            </a:r>
          </a:p>
        </p:txBody>
      </p:sp>
      <p:sp>
        <p:nvSpPr>
          <p:cNvPr id="387" name="Shape 387"/>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US" sz="1600" dirty="0"/>
              <a:t>POST: </a:t>
            </a:r>
          </a:p>
          <a:p>
            <a:pPr lvl="0" rtl="0">
              <a:spcBef>
                <a:spcPts val="0"/>
              </a:spcBef>
              <a:buNone/>
            </a:pPr>
            <a:r>
              <a:rPr lang="en-US" sz="1600" dirty="0"/>
              <a:t>		{</a:t>
            </a:r>
          </a:p>
          <a:p>
            <a:pPr lvl="0" rtl="0">
              <a:spcBef>
                <a:spcPts val="0"/>
              </a:spcBef>
              <a:buNone/>
            </a:pPr>
            <a:r>
              <a:rPr lang="en-US" sz="1600" dirty="0"/>
              <a:t>		}</a:t>
            </a:r>
          </a:p>
          <a:p>
            <a:pPr lvl="0" rtl="0">
              <a:spcBef>
                <a:spcPts val="0"/>
              </a:spcBef>
              <a:buNone/>
            </a:pPr>
            <a:endParaRPr lang="en-IN" sz="1600" dirty="0" smtClean="0"/>
          </a:p>
          <a:p>
            <a:pPr lvl="0" rtl="0">
              <a:spcBef>
                <a:spcPts val="0"/>
              </a:spcBef>
              <a:buNone/>
            </a:pPr>
            <a:endParaRPr sz="1600" dirty="0"/>
          </a:p>
          <a:p>
            <a:pPr lvl="0" rtl="0">
              <a:spcBef>
                <a:spcPts val="0"/>
              </a:spcBef>
              <a:buNone/>
            </a:pPr>
            <a:r>
              <a:rPr lang="en-US" sz="1600" dirty="0"/>
              <a:t>RESPONSE</a:t>
            </a:r>
            <a:r>
              <a:rPr lang="en-US" sz="1600" dirty="0" smtClean="0"/>
              <a:t>:</a:t>
            </a:r>
          </a:p>
          <a:p>
            <a:pPr lvl="0" rtl="0">
              <a:spcBef>
                <a:spcPts val="0"/>
              </a:spcBef>
              <a:buNone/>
            </a:pPr>
            <a:endParaRPr lang="en-US" sz="1600" dirty="0" smtClean="0"/>
          </a:p>
          <a:p>
            <a:pPr lvl="3">
              <a:spcBef>
                <a:spcPts val="0"/>
              </a:spcBef>
              <a:buNone/>
            </a:pPr>
            <a:r>
              <a:rPr lang="en-US" sz="1800" dirty="0" smtClean="0"/>
              <a:t>{</a:t>
            </a:r>
          </a:p>
          <a:p>
            <a:pPr lvl="4">
              <a:spcBef>
                <a:spcPts val="0"/>
              </a:spcBef>
              <a:buNone/>
            </a:pPr>
            <a:r>
              <a:rPr lang="en-US" sz="1800" dirty="0" smtClean="0"/>
              <a:t>"Code":400,</a:t>
            </a:r>
          </a:p>
          <a:p>
            <a:pPr lvl="4">
              <a:spcBef>
                <a:spcPts val="0"/>
              </a:spcBef>
              <a:buNone/>
            </a:pPr>
            <a:r>
              <a:rPr lang="en-US" sz="1800" dirty="0" smtClean="0"/>
              <a:t>"</a:t>
            </a:r>
            <a:r>
              <a:rPr lang="en-US" sz="1800" dirty="0" err="1" smtClean="0"/>
              <a:t>message":"Invalid</a:t>
            </a:r>
            <a:r>
              <a:rPr lang="en-US" sz="1800" dirty="0" smtClean="0"/>
              <a:t> Request! No data found.“</a:t>
            </a:r>
            <a:endParaRPr lang="en-US" sz="1800" dirty="0"/>
          </a:p>
          <a:p>
            <a:pPr lvl="3">
              <a:spcBef>
                <a:spcPts val="0"/>
              </a:spcBef>
              <a:buNone/>
            </a:pPr>
            <a:r>
              <a:rPr lang="en-US" sz="1800" dirty="0"/>
              <a:t>}</a:t>
            </a:r>
            <a:endParaRPr lang="en-US" sz="1800" dirty="0" smtClean="0"/>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US" sz="2400" b="1" dirty="0">
                <a:solidFill>
                  <a:schemeClr val="tx1"/>
                </a:solidFill>
                <a:effectLst/>
              </a:rPr>
              <a:t>GETDATA</a:t>
            </a:r>
          </a:p>
        </p:txBody>
      </p:sp>
      <p:sp>
        <p:nvSpPr>
          <p:cNvPr id="394" name="Shape 394"/>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n-US" sz="1600" dirty="0"/>
              <a:t>POST: </a:t>
            </a:r>
          </a:p>
          <a:p>
            <a:pPr lvl="0">
              <a:spcBef>
                <a:spcPts val="0"/>
              </a:spcBef>
              <a:buNone/>
            </a:pPr>
            <a:r>
              <a:rPr lang="en-US" sz="1600" dirty="0"/>
              <a:t>		{</a:t>
            </a:r>
          </a:p>
          <a:p>
            <a:pPr lvl="0">
              <a:spcBef>
                <a:spcPts val="0"/>
              </a:spcBef>
              <a:buNone/>
            </a:pPr>
            <a:r>
              <a:rPr lang="en-US" sz="1600" dirty="0"/>
              <a:t>		}</a:t>
            </a:r>
          </a:p>
          <a:p>
            <a:pPr lvl="0">
              <a:spcBef>
                <a:spcPts val="0"/>
              </a:spcBef>
              <a:buNone/>
            </a:pPr>
            <a:endParaRPr lang="en-US" sz="1600" dirty="0"/>
          </a:p>
          <a:p>
            <a:pPr lvl="0">
              <a:spcBef>
                <a:spcPts val="0"/>
              </a:spcBef>
              <a:buNone/>
            </a:pPr>
            <a:endParaRPr lang="en-US" sz="1600" dirty="0"/>
          </a:p>
          <a:p>
            <a:pPr lvl="0">
              <a:spcBef>
                <a:spcPts val="0"/>
              </a:spcBef>
              <a:buNone/>
            </a:pPr>
            <a:r>
              <a:rPr lang="en-US" sz="1600" dirty="0"/>
              <a:t>RESPONSE:</a:t>
            </a:r>
          </a:p>
          <a:p>
            <a:pPr lvl="0">
              <a:spcBef>
                <a:spcPts val="0"/>
              </a:spcBef>
              <a:buNone/>
            </a:pPr>
            <a:endParaRPr lang="en-US" sz="1600" dirty="0"/>
          </a:p>
          <a:p>
            <a:pPr lvl="3">
              <a:spcBef>
                <a:spcPts val="0"/>
              </a:spcBef>
              <a:buNone/>
            </a:pPr>
            <a:r>
              <a:rPr lang="en-US" sz="1800" dirty="0"/>
              <a:t>{</a:t>
            </a:r>
          </a:p>
          <a:p>
            <a:pPr lvl="4">
              <a:spcBef>
                <a:spcPts val="0"/>
              </a:spcBef>
              <a:buNone/>
            </a:pPr>
            <a:r>
              <a:rPr lang="en-US" sz="1800" dirty="0"/>
              <a:t>"Code":400,</a:t>
            </a:r>
          </a:p>
          <a:p>
            <a:pPr lvl="4">
              <a:spcBef>
                <a:spcPts val="0"/>
              </a:spcBef>
              <a:buNone/>
            </a:pPr>
            <a:r>
              <a:rPr lang="en-US" sz="1800" dirty="0"/>
              <a:t>"</a:t>
            </a:r>
            <a:r>
              <a:rPr lang="en-US" sz="1800" dirty="0" err="1"/>
              <a:t>message":"Invalid</a:t>
            </a:r>
            <a:r>
              <a:rPr lang="en-US" sz="1800" dirty="0"/>
              <a:t> Request! No data found.“</a:t>
            </a:r>
          </a:p>
          <a:p>
            <a:pPr lvl="3">
              <a:spcBef>
                <a:spcPts val="0"/>
              </a:spcBef>
              <a:buNone/>
            </a:pPr>
            <a:r>
              <a:rPr lang="en-US" sz="1800" dirty="0"/>
              <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US" sz="2400" b="1" dirty="0">
                <a:solidFill>
                  <a:schemeClr val="tx1"/>
                </a:solidFill>
                <a:effectLst/>
              </a:rPr>
              <a:t>KEY</a:t>
            </a:r>
          </a:p>
        </p:txBody>
      </p:sp>
      <p:sp>
        <p:nvSpPr>
          <p:cNvPr id="401" name="Shape 401"/>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n-US" sz="1600" dirty="0"/>
              <a:t>POST: </a:t>
            </a:r>
          </a:p>
          <a:p>
            <a:pPr lvl="0">
              <a:spcBef>
                <a:spcPts val="0"/>
              </a:spcBef>
              <a:buNone/>
            </a:pPr>
            <a:r>
              <a:rPr lang="en-US" sz="1600" dirty="0"/>
              <a:t>		{</a:t>
            </a:r>
          </a:p>
          <a:p>
            <a:pPr lvl="0">
              <a:spcBef>
                <a:spcPts val="0"/>
              </a:spcBef>
              <a:buNone/>
            </a:pPr>
            <a:r>
              <a:rPr lang="en-US" sz="1600" dirty="0"/>
              <a:t>		}</a:t>
            </a:r>
          </a:p>
          <a:p>
            <a:pPr lvl="0">
              <a:spcBef>
                <a:spcPts val="0"/>
              </a:spcBef>
              <a:buNone/>
            </a:pPr>
            <a:endParaRPr lang="en-US" sz="1600" dirty="0"/>
          </a:p>
          <a:p>
            <a:pPr lvl="0">
              <a:spcBef>
                <a:spcPts val="0"/>
              </a:spcBef>
              <a:buNone/>
            </a:pPr>
            <a:endParaRPr lang="en-US" sz="1600" dirty="0"/>
          </a:p>
          <a:p>
            <a:pPr lvl="0">
              <a:spcBef>
                <a:spcPts val="0"/>
              </a:spcBef>
              <a:buNone/>
            </a:pPr>
            <a:r>
              <a:rPr lang="en-US" sz="1600" dirty="0"/>
              <a:t>RESPONSE:</a:t>
            </a:r>
          </a:p>
          <a:p>
            <a:pPr lvl="0">
              <a:spcBef>
                <a:spcPts val="0"/>
              </a:spcBef>
              <a:buNone/>
            </a:pPr>
            <a:endParaRPr lang="en-US" sz="1600" dirty="0"/>
          </a:p>
          <a:p>
            <a:pPr lvl="3">
              <a:spcBef>
                <a:spcPts val="0"/>
              </a:spcBef>
              <a:buNone/>
            </a:pPr>
            <a:r>
              <a:rPr lang="en-US" sz="1800" dirty="0"/>
              <a:t>{</a:t>
            </a:r>
          </a:p>
          <a:p>
            <a:pPr lvl="4">
              <a:spcBef>
                <a:spcPts val="0"/>
              </a:spcBef>
              <a:buNone/>
            </a:pPr>
            <a:r>
              <a:rPr lang="en-US" sz="1800" dirty="0"/>
              <a:t>"Code":400,</a:t>
            </a:r>
          </a:p>
          <a:p>
            <a:pPr lvl="4">
              <a:spcBef>
                <a:spcPts val="0"/>
              </a:spcBef>
              <a:buNone/>
            </a:pPr>
            <a:r>
              <a:rPr lang="en-US" sz="1800" dirty="0"/>
              <a:t>"</a:t>
            </a:r>
            <a:r>
              <a:rPr lang="en-US" sz="1800" dirty="0" err="1"/>
              <a:t>message":"Invalid</a:t>
            </a:r>
            <a:r>
              <a:rPr lang="en-US" sz="1800" dirty="0"/>
              <a:t> Request! No data found.“</a:t>
            </a:r>
          </a:p>
          <a:p>
            <a:pPr lvl="3">
              <a:spcBef>
                <a:spcPts val="0"/>
              </a:spcBef>
              <a:buNone/>
            </a:pPr>
            <a:r>
              <a:rPr lang="en-US" sz="1800" dirty="0"/>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685800" y="396697"/>
            <a:ext cx="5829298" cy="1298753"/>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INTRODUCTION: </a:t>
            </a:r>
            <a:r>
              <a:rPr lang="en-US" sz="2000" b="1" i="0" u="none" strike="noStrike" cap="none" dirty="0" smtClean="0">
                <a:solidFill>
                  <a:schemeClr val="tx1"/>
                </a:solidFill>
                <a:effectLst/>
                <a:ea typeface="Calibri"/>
                <a:cs typeface="Calibri"/>
                <a:sym typeface="Calibri"/>
              </a:rPr>
              <a:t/>
            </a:r>
            <a:br>
              <a:rPr lang="en-US" sz="2000" b="1" i="0" u="none" strike="noStrike" cap="none" dirty="0" smtClean="0">
                <a:solidFill>
                  <a:schemeClr val="tx1"/>
                </a:solidFill>
                <a:effectLst/>
                <a:ea typeface="Calibri"/>
                <a:cs typeface="Calibri"/>
                <a:sym typeface="Calibri"/>
              </a:rPr>
            </a:br>
            <a:r>
              <a:rPr lang="en-US" sz="2400" b="1" i="0" u="none" strike="noStrike" cap="none" dirty="0">
                <a:solidFill>
                  <a:schemeClr val="tx1"/>
                </a:solidFill>
                <a:effectLst/>
                <a:ea typeface="Calibri"/>
                <a:cs typeface="Calibri"/>
                <a:sym typeface="Calibri"/>
              </a:rPr>
              <a:t/>
            </a:r>
            <a:br>
              <a:rPr lang="en-US" sz="2400" b="1" i="0" u="none" strike="noStrike" cap="none" dirty="0">
                <a:solidFill>
                  <a:schemeClr val="tx1"/>
                </a:solidFill>
                <a:effectLst/>
                <a:ea typeface="Calibri"/>
                <a:cs typeface="Calibri"/>
                <a:sym typeface="Calibri"/>
              </a:rPr>
            </a:br>
            <a:r>
              <a:rPr lang="en-US" sz="2400" b="1" i="0" u="none" strike="noStrike" cap="none" dirty="0">
                <a:solidFill>
                  <a:schemeClr val="tx1"/>
                </a:solidFill>
                <a:effectLst/>
                <a:ea typeface="Calibri"/>
                <a:cs typeface="Calibri"/>
                <a:sym typeface="Calibri"/>
              </a:rPr>
              <a:t>		THE NEED</a:t>
            </a:r>
          </a:p>
        </p:txBody>
      </p:sp>
      <p:sp>
        <p:nvSpPr>
          <p:cNvPr id="141" name="Shape 141"/>
          <p:cNvSpPr txBox="1">
            <a:spLocks noGrp="1"/>
          </p:cNvSpPr>
          <p:nvPr>
            <p:ph idx="1"/>
          </p:nvPr>
        </p:nvSpPr>
        <p:spPr>
          <a:prstGeom prst="rect">
            <a:avLst/>
          </a:prstGeom>
          <a:noFill/>
          <a:ln>
            <a:noFill/>
          </a:ln>
        </p:spPr>
        <p:txBody>
          <a:bodyPr lIns="121875" tIns="60925" rIns="121875" bIns="60925"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1600" b="1" i="0" u="none" strike="noStrike" cap="none" dirty="0" smtClean="0">
                <a:ea typeface="Calibri"/>
                <a:cs typeface="Calibri"/>
                <a:sym typeface="Calibri"/>
              </a:rPr>
              <a:t>"I have 3 Email IDs, 2 </a:t>
            </a:r>
            <a:r>
              <a:rPr lang="en-US" sz="1600" b="1" i="0" u="none" strike="noStrike" cap="none" dirty="0" err="1" smtClean="0">
                <a:ea typeface="Calibri"/>
                <a:cs typeface="Calibri"/>
                <a:sym typeface="Calibri"/>
              </a:rPr>
              <a:t>Facebook</a:t>
            </a:r>
            <a:r>
              <a:rPr lang="en-US" sz="1600" b="1" i="0" u="none" strike="noStrike" cap="none" dirty="0" smtClean="0">
                <a:ea typeface="Calibri"/>
                <a:cs typeface="Calibri"/>
                <a:sym typeface="Calibri"/>
              </a:rPr>
              <a:t> Account, 2 Google+ Account, Numerous other accounts such as </a:t>
            </a:r>
            <a:r>
              <a:rPr lang="en-US" sz="1600" b="1" i="0" u="none" strike="noStrike" cap="none" dirty="0" err="1" smtClean="0">
                <a:ea typeface="Calibri"/>
                <a:cs typeface="Calibri"/>
                <a:sym typeface="Calibri"/>
              </a:rPr>
              <a:t>StackOverFlow</a:t>
            </a:r>
            <a:r>
              <a:rPr lang="en-US" sz="1600" b="1" i="0" u="none" strike="noStrike" cap="none" dirty="0" smtClean="0">
                <a:ea typeface="Calibri"/>
                <a:cs typeface="Calibri"/>
                <a:sym typeface="Calibri"/>
              </a:rPr>
              <a:t>, IRC and some SEO and </a:t>
            </a:r>
            <a:r>
              <a:rPr lang="en-US" sz="1600" b="1" i="0" u="none" strike="noStrike" cap="none" dirty="0" err="1" smtClean="0">
                <a:ea typeface="Calibri"/>
                <a:cs typeface="Calibri"/>
                <a:sym typeface="Calibri"/>
              </a:rPr>
              <a:t>WebPage</a:t>
            </a:r>
            <a:r>
              <a:rPr lang="en-US" sz="1600" b="1" i="0" u="none" strike="noStrike" cap="none" dirty="0" smtClean="0">
                <a:ea typeface="Calibri"/>
                <a:cs typeface="Calibri"/>
                <a:sym typeface="Calibri"/>
              </a:rPr>
              <a:t> analytics. Further more, I am an active user of </a:t>
            </a:r>
            <a:r>
              <a:rPr lang="en-US" sz="1600" b="1" i="0" u="none" strike="noStrike" cap="none" dirty="0" err="1" smtClean="0">
                <a:ea typeface="Calibri"/>
                <a:cs typeface="Calibri"/>
                <a:sym typeface="Calibri"/>
              </a:rPr>
              <a:t>NetBanking</a:t>
            </a:r>
            <a:r>
              <a:rPr lang="en-US" sz="1600" b="1" i="0" u="none" strike="noStrike" cap="none" dirty="0" smtClean="0">
                <a:ea typeface="Calibri"/>
                <a:cs typeface="Calibri"/>
                <a:sym typeface="Calibri"/>
              </a:rPr>
              <a:t> and as per my bank, I have to use 2 passwords (</a:t>
            </a:r>
            <a:r>
              <a:rPr lang="en-US" sz="1600" b="1" i="0" u="none" strike="noStrike" cap="none" dirty="0" err="1" smtClean="0">
                <a:ea typeface="Calibri"/>
                <a:cs typeface="Calibri"/>
                <a:sym typeface="Calibri"/>
              </a:rPr>
              <a:t>SignOn</a:t>
            </a:r>
            <a:r>
              <a:rPr lang="en-US" sz="1600" b="1" i="0" u="none" strike="noStrike" cap="none" dirty="0" smtClean="0">
                <a:ea typeface="Calibri"/>
                <a:cs typeface="Calibri"/>
                <a:sym typeface="Calibri"/>
              </a:rPr>
              <a:t> and Transaction) for each transaction. And there are some other that I can’t recall right now."</a:t>
            </a:r>
          </a:p>
          <a:p>
            <a:pPr marL="0" marR="0" lvl="0" indent="0" algn="l" rtl="0">
              <a:lnSpc>
                <a:spcPct val="90000"/>
              </a:lnSpc>
              <a:spcBef>
                <a:spcPts val="900"/>
              </a:spcBef>
              <a:spcAft>
                <a:spcPts val="0"/>
              </a:spcAft>
              <a:buClr>
                <a:schemeClr val="accent1"/>
              </a:buClr>
              <a:buSzPct val="25000"/>
              <a:buFont typeface="Arial"/>
              <a:buNone/>
            </a:pPr>
            <a:r>
              <a:rPr lang="en-US" sz="1600" b="1" i="0" u="none" strike="noStrike" cap="none" dirty="0" smtClean="0">
                <a:ea typeface="Calibri"/>
                <a:cs typeface="Calibri"/>
                <a:sym typeface="Calibri"/>
              </a:rPr>
              <a:t>		- </a:t>
            </a:r>
            <a:r>
              <a:rPr lang="en-US" sz="1600" b="1" i="0" u="none" strike="noStrike" cap="none" dirty="0" err="1" smtClean="0">
                <a:ea typeface="Calibri"/>
                <a:cs typeface="Calibri"/>
                <a:sym typeface="Calibri"/>
              </a:rPr>
              <a:t>Himanshu</a:t>
            </a:r>
            <a:r>
              <a:rPr lang="en-US" sz="1600" b="1" i="0" u="none" strike="noStrike" cap="none" dirty="0" smtClean="0">
                <a:ea typeface="Calibri"/>
                <a:cs typeface="Calibri"/>
                <a:sym typeface="Calibri"/>
              </a:rPr>
              <a:t> Shankar, Project Leader</a:t>
            </a:r>
          </a:p>
          <a:p>
            <a:pPr marL="0" marR="0" lvl="0" indent="0" algn="l" rtl="0">
              <a:lnSpc>
                <a:spcPct val="90000"/>
              </a:lnSpc>
              <a:spcBef>
                <a:spcPts val="900"/>
              </a:spcBef>
              <a:spcAft>
                <a:spcPts val="0"/>
              </a:spcAft>
              <a:buClr>
                <a:schemeClr val="accent1"/>
              </a:buClr>
              <a:buSzPct val="25000"/>
              <a:buFont typeface="Arial"/>
              <a:buNone/>
            </a:pPr>
            <a:r>
              <a:rPr lang="en-US" sz="1600" b="0" i="0" u="none" strike="noStrike" cap="none" dirty="0" smtClean="0">
                <a:ea typeface="Calibri"/>
                <a:cs typeface="Calibri"/>
                <a:sym typeface="Calibri"/>
              </a:rPr>
              <a:t>You may think that your Password keeper Vault is secure. But does it save your password in encrypted form? Is it cross-platform? How many layer of verification does it user?</a:t>
            </a:r>
          </a:p>
          <a:p>
            <a:pPr marL="0" marR="0" lvl="0" indent="0" algn="l" rtl="0">
              <a:lnSpc>
                <a:spcPct val="90000"/>
              </a:lnSpc>
              <a:spcBef>
                <a:spcPts val="900"/>
              </a:spcBef>
              <a:spcAft>
                <a:spcPts val="0"/>
              </a:spcAft>
              <a:buClr>
                <a:schemeClr val="accent1"/>
              </a:buClr>
              <a:buSzPct val="25000"/>
              <a:buFont typeface="Arial"/>
              <a:buNone/>
            </a:pPr>
            <a:r>
              <a:rPr lang="en-US" sz="1600" b="1" i="0" u="none" strike="noStrike" cap="none" dirty="0" smtClean="0">
                <a:ea typeface="Calibri"/>
                <a:cs typeface="Calibri"/>
                <a:sym typeface="Calibri"/>
              </a:rPr>
              <a:t>"In December 2009, a major password breach of the </a:t>
            </a:r>
            <a:r>
              <a:rPr lang="en-US" sz="1600" b="1" i="0" u="sng" strike="noStrike" cap="none" dirty="0" smtClean="0">
                <a:ea typeface="Calibri"/>
                <a:cs typeface="Calibri"/>
                <a:sym typeface="Calibri"/>
                <a:hlinkClick r:id="rId3"/>
              </a:rPr>
              <a:t>Rockyou.com</a:t>
            </a:r>
            <a:r>
              <a:rPr lang="en-US" sz="1600" b="1" i="0" u="none" strike="noStrike" cap="none" dirty="0" smtClean="0">
                <a:ea typeface="Calibri"/>
                <a:cs typeface="Calibri"/>
                <a:sym typeface="Calibri"/>
              </a:rPr>
              <a:t> website occurred that led to the release of 32 million passwords."</a:t>
            </a:r>
          </a:p>
          <a:p>
            <a:pPr marL="0" marR="0" lvl="0" indent="0" algn="l" rtl="0">
              <a:lnSpc>
                <a:spcPct val="90000"/>
              </a:lnSpc>
              <a:spcBef>
                <a:spcPts val="900"/>
              </a:spcBef>
              <a:spcAft>
                <a:spcPts val="0"/>
              </a:spcAft>
              <a:buClr>
                <a:schemeClr val="accent1"/>
              </a:buClr>
              <a:buSzPct val="25000"/>
              <a:buFont typeface="Arial"/>
              <a:buNone/>
            </a:pPr>
            <a:endParaRPr sz="1600" b="1" i="0" u="none" strike="noStrike" cap="none" dirty="0">
              <a:ea typeface="Calibri"/>
              <a:cs typeface="Calibri"/>
              <a:sym typeface="Calibri"/>
            </a:endParaRPr>
          </a:p>
          <a:p>
            <a:pPr marL="0" marR="0" lvl="0" indent="0" algn="l"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This could have been prevented. Only if the Rockyou.com had stored password in encrypted form and only if the password of </a:t>
            </a:r>
            <a:r>
              <a:rPr lang="en-US" sz="1600" b="0" i="0" u="none" strike="noStrike" cap="none" dirty="0" err="1">
                <a:ea typeface="Calibri"/>
                <a:cs typeface="Calibri"/>
                <a:sym typeface="Calibri"/>
              </a:rPr>
              <a:t>Rockyou</a:t>
            </a:r>
            <a:r>
              <a:rPr lang="en-US" sz="1600" b="0" i="0" u="none" strike="noStrike" cap="none" dirty="0">
                <a:ea typeface="Calibri"/>
                <a:cs typeface="Calibri"/>
                <a:sym typeface="Calibri"/>
              </a:rPr>
              <a:t> administration was more than just a </a:t>
            </a:r>
            <a:r>
              <a:rPr lang="en-US" sz="1600" b="1" i="0" u="none" strike="noStrike" cap="none" dirty="0" smtClean="0">
                <a:ea typeface="Calibri"/>
                <a:cs typeface="Calibri"/>
                <a:sym typeface="Calibri"/>
              </a:rPr>
              <a:t>"123456"</a:t>
            </a:r>
            <a:r>
              <a:rPr lang="en-US" sz="1600" b="0" i="0" u="none" strike="noStrike" cap="none" dirty="0" smtClean="0">
                <a:ea typeface="Calibri"/>
                <a:cs typeface="Calibri"/>
                <a:sym typeface="Calibri"/>
              </a:rPr>
              <a:t>, </a:t>
            </a:r>
            <a:r>
              <a:rPr lang="en-US" sz="1600" b="0" i="0" u="none" strike="noStrike" cap="none" dirty="0">
                <a:ea typeface="Calibri"/>
                <a:cs typeface="Calibri"/>
                <a:sym typeface="Calibri"/>
              </a:rPr>
              <a:t>32 MILLION ACCOUNTS could have been saved. </a:t>
            </a:r>
          </a:p>
          <a:p>
            <a:pPr marL="0" marR="0" lvl="0" indent="0" algn="l"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The problem with day - to – day user is that they don’t want to keep a strong password. With so many passwords to remember, who will keep a twisted, highly confusing password? And then again, if someone does, where he/she will store this password to use it in future? </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US" sz="2400" b="1" dirty="0">
                <a:solidFill>
                  <a:schemeClr val="tx1"/>
                </a:solidFill>
                <a:effectLst/>
              </a:rPr>
              <a:t>SECRET</a:t>
            </a:r>
          </a:p>
        </p:txBody>
      </p:sp>
      <p:sp>
        <p:nvSpPr>
          <p:cNvPr id="408" name="Shape 408"/>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n-US" sz="1600" dirty="0"/>
              <a:t>POST: </a:t>
            </a:r>
          </a:p>
          <a:p>
            <a:pPr lvl="0">
              <a:spcBef>
                <a:spcPts val="0"/>
              </a:spcBef>
              <a:buNone/>
            </a:pPr>
            <a:r>
              <a:rPr lang="en-US" sz="1600" dirty="0"/>
              <a:t>		{</a:t>
            </a:r>
          </a:p>
          <a:p>
            <a:pPr lvl="0">
              <a:spcBef>
                <a:spcPts val="0"/>
              </a:spcBef>
              <a:buNone/>
            </a:pPr>
            <a:r>
              <a:rPr lang="en-US" sz="1600" dirty="0"/>
              <a:t>		}</a:t>
            </a:r>
          </a:p>
          <a:p>
            <a:pPr lvl="0">
              <a:spcBef>
                <a:spcPts val="0"/>
              </a:spcBef>
              <a:buNone/>
            </a:pPr>
            <a:endParaRPr lang="en-US" sz="1600" dirty="0"/>
          </a:p>
          <a:p>
            <a:pPr lvl="0">
              <a:spcBef>
                <a:spcPts val="0"/>
              </a:spcBef>
              <a:buNone/>
            </a:pPr>
            <a:endParaRPr lang="en-US" sz="1600" dirty="0"/>
          </a:p>
          <a:p>
            <a:pPr lvl="0">
              <a:spcBef>
                <a:spcPts val="0"/>
              </a:spcBef>
              <a:buNone/>
            </a:pPr>
            <a:r>
              <a:rPr lang="en-US" sz="1600" dirty="0"/>
              <a:t>RESPONSE:</a:t>
            </a:r>
          </a:p>
          <a:p>
            <a:pPr lvl="0">
              <a:spcBef>
                <a:spcPts val="0"/>
              </a:spcBef>
              <a:buNone/>
            </a:pPr>
            <a:endParaRPr lang="en-US" sz="1600" dirty="0"/>
          </a:p>
          <a:p>
            <a:pPr lvl="3">
              <a:spcBef>
                <a:spcPts val="0"/>
              </a:spcBef>
              <a:buNone/>
            </a:pPr>
            <a:r>
              <a:rPr lang="en-US" sz="1800" dirty="0"/>
              <a:t>{</a:t>
            </a:r>
          </a:p>
          <a:p>
            <a:pPr lvl="4">
              <a:spcBef>
                <a:spcPts val="0"/>
              </a:spcBef>
              <a:buNone/>
            </a:pPr>
            <a:r>
              <a:rPr lang="en-US" sz="1800" dirty="0"/>
              <a:t>"Code":400,</a:t>
            </a:r>
          </a:p>
          <a:p>
            <a:pPr lvl="4">
              <a:spcBef>
                <a:spcPts val="0"/>
              </a:spcBef>
              <a:buNone/>
            </a:pPr>
            <a:r>
              <a:rPr lang="en-US" sz="1800" dirty="0"/>
              <a:t>"</a:t>
            </a:r>
            <a:r>
              <a:rPr lang="en-US" sz="1800" dirty="0" err="1"/>
              <a:t>message":"Invalid</a:t>
            </a:r>
            <a:r>
              <a:rPr lang="en-US" sz="1800" dirty="0"/>
              <a:t> Request! No data found.“</a:t>
            </a:r>
          </a:p>
          <a:p>
            <a:pPr lvl="3">
              <a:spcBef>
                <a:spcPts val="0"/>
              </a:spcBef>
              <a:buNone/>
            </a:pPr>
            <a:r>
              <a:rPr lang="en-US" sz="1800" dirty="0"/>
              <a: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ctrTitle"/>
          </p:nvPr>
        </p:nvSpPr>
        <p:spPr>
          <a:prstGeom prst="rect">
            <a:avLst/>
          </a:prstGeom>
        </p:spPr>
        <p:txBody>
          <a:bodyPr lIns="91425" tIns="91425" rIns="91425" bIns="91425" anchor="b" anchorCtr="0">
            <a:noAutofit/>
          </a:bodyPr>
          <a:lstStyle/>
          <a:p>
            <a:pPr lvl="0" rtl="0">
              <a:spcBef>
                <a:spcPts val="0"/>
              </a:spcBef>
              <a:buNone/>
            </a:pPr>
            <a:r>
              <a:rPr lang="en-US" sz="4000" b="1" dirty="0">
                <a:solidFill>
                  <a:schemeClr val="tx1"/>
                </a:solidFill>
                <a:effectLst/>
              </a:rPr>
              <a:t>Posting Correct Data</a:t>
            </a:r>
          </a:p>
        </p:txBody>
      </p:sp>
      <p:sp>
        <p:nvSpPr>
          <p:cNvPr id="422" name="Shape 422"/>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ClrTx/>
              <a:buSzPct val="100000"/>
              <a:buFont typeface="Arial" pitchFamily="34" charset="0"/>
              <a:buChar char="•"/>
            </a:pPr>
            <a:r>
              <a:rPr lang="en-US" sz="2400" dirty="0" smtClean="0"/>
              <a:t>Login</a:t>
            </a:r>
            <a:endParaRPr lang="en-US" sz="2400" dirty="0"/>
          </a:p>
          <a:p>
            <a:pPr lvl="0">
              <a:spcBef>
                <a:spcPts val="0"/>
              </a:spcBef>
              <a:buClrTx/>
              <a:buSzPct val="100000"/>
              <a:buFont typeface="Arial" pitchFamily="34" charset="0"/>
              <a:buChar char="•"/>
            </a:pPr>
            <a:r>
              <a:rPr lang="en-US" sz="2400" dirty="0" err="1"/>
              <a:t>GetAll</a:t>
            </a:r>
            <a:endParaRPr lang="en-US" sz="2400" dirty="0"/>
          </a:p>
          <a:p>
            <a:pPr lvl="0">
              <a:spcBef>
                <a:spcPts val="0"/>
              </a:spcBef>
              <a:buClrTx/>
              <a:buSzPct val="100000"/>
              <a:buFont typeface="Arial" pitchFamily="34" charset="0"/>
              <a:buChar char="•"/>
            </a:pPr>
            <a:r>
              <a:rPr lang="en-US" sz="2400" dirty="0"/>
              <a:t>Key -&gt; Add / Edit / Delete / Show</a:t>
            </a:r>
          </a:p>
          <a:p>
            <a:pPr lvl="0" rtl="0">
              <a:spcBef>
                <a:spcPts val="0"/>
              </a:spcBef>
              <a:buClrTx/>
              <a:buSzPct val="100000"/>
              <a:buFont typeface="Arial" pitchFamily="34" charset="0"/>
              <a:buChar char="•"/>
            </a:pPr>
            <a:r>
              <a:rPr lang="en-US" sz="2400" dirty="0"/>
              <a:t>Secret -&gt; Add / Edit / Delete / Show</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US" sz="2400" b="1" dirty="0">
                <a:solidFill>
                  <a:schemeClr val="tx1"/>
                </a:solidFill>
                <a:effectLst/>
              </a:rPr>
              <a:t>LOGIN</a:t>
            </a:r>
          </a:p>
        </p:txBody>
      </p:sp>
      <p:sp>
        <p:nvSpPr>
          <p:cNvPr id="387" name="Shape 387"/>
          <p:cNvSpPr txBox="1">
            <a:spLocks noGrp="1"/>
          </p:cNvSpPr>
          <p:nvPr>
            <p:ph idx="1"/>
          </p:nvPr>
        </p:nvSpPr>
        <p:spPr>
          <a:prstGeom prst="rect">
            <a:avLst/>
          </a:prstGeom>
        </p:spPr>
        <p:txBody>
          <a:bodyPr lIns="91425" tIns="91425" rIns="91425" bIns="91425" anchor="t" anchorCtr="0">
            <a:noAutofit/>
          </a:bodyPr>
          <a:lstStyle/>
          <a:p>
            <a:pPr lvl="0" algn="just" rtl="0">
              <a:spcBef>
                <a:spcPts val="0"/>
              </a:spcBef>
              <a:buNone/>
            </a:pPr>
            <a:r>
              <a:rPr lang="en-US" sz="1600" dirty="0"/>
              <a:t>POST: </a:t>
            </a:r>
          </a:p>
          <a:p>
            <a:pPr lvl="0" algn="just">
              <a:spcBef>
                <a:spcPts val="0"/>
              </a:spcBef>
              <a:buNone/>
            </a:pPr>
            <a:r>
              <a:rPr lang="en-US" sz="1600" dirty="0"/>
              <a:t>	</a:t>
            </a:r>
            <a:r>
              <a:rPr lang="en-US" sz="1600" dirty="0" smtClean="0"/>
              <a:t>{</a:t>
            </a:r>
          </a:p>
          <a:p>
            <a:pPr lvl="0" algn="just">
              <a:spcBef>
                <a:spcPts val="0"/>
              </a:spcBef>
              <a:buNone/>
            </a:pPr>
            <a:r>
              <a:rPr lang="en-US" sz="1600" dirty="0" smtClean="0"/>
              <a:t>	    "_username":"</a:t>
            </a:r>
            <a:r>
              <a:rPr lang="en-US" sz="1600" dirty="0" err="1" smtClean="0"/>
              <a:t>amhssingh</a:t>
            </a:r>
            <a:r>
              <a:rPr lang="en-US" sz="1600" dirty="0" smtClean="0"/>
              <a:t>",</a:t>
            </a:r>
          </a:p>
          <a:p>
            <a:pPr lvl="0" algn="just">
              <a:spcBef>
                <a:spcPts val="0"/>
              </a:spcBef>
              <a:buNone/>
            </a:pPr>
            <a:r>
              <a:rPr lang="en-US" sz="1600" dirty="0"/>
              <a:t>	</a:t>
            </a:r>
            <a:r>
              <a:rPr lang="en-US" sz="1600" dirty="0" smtClean="0"/>
              <a:t>    "_</a:t>
            </a:r>
            <a:r>
              <a:rPr lang="en-US" sz="1600" dirty="0" err="1" smtClean="0"/>
              <a:t>password":"passcode</a:t>
            </a:r>
            <a:r>
              <a:rPr lang="en-US" sz="1600" dirty="0" smtClean="0"/>
              <a:t>"</a:t>
            </a:r>
          </a:p>
          <a:p>
            <a:pPr lvl="0" algn="just">
              <a:spcBef>
                <a:spcPts val="0"/>
              </a:spcBef>
              <a:buNone/>
            </a:pPr>
            <a:r>
              <a:rPr lang="en-US" sz="1600" dirty="0"/>
              <a:t>	</a:t>
            </a:r>
            <a:r>
              <a:rPr lang="en-US" sz="1600" dirty="0" smtClean="0"/>
              <a:t>}</a:t>
            </a:r>
            <a:endParaRPr lang="en-IN" sz="1600" dirty="0" smtClean="0"/>
          </a:p>
          <a:p>
            <a:pPr lvl="0" algn="just" rtl="0">
              <a:spcBef>
                <a:spcPts val="0"/>
              </a:spcBef>
              <a:buNone/>
            </a:pPr>
            <a:endParaRPr sz="1600" dirty="0"/>
          </a:p>
          <a:p>
            <a:pPr lvl="0" algn="just" rtl="0">
              <a:spcBef>
                <a:spcPts val="0"/>
              </a:spcBef>
              <a:buNone/>
            </a:pPr>
            <a:r>
              <a:rPr lang="en-US" sz="1600" dirty="0"/>
              <a:t>RESPONSE</a:t>
            </a:r>
            <a:r>
              <a:rPr lang="en-US" sz="1600" dirty="0" smtClean="0"/>
              <a:t>:</a:t>
            </a:r>
          </a:p>
          <a:p>
            <a:pPr lvl="0" algn="just" rtl="0">
              <a:spcBef>
                <a:spcPts val="0"/>
              </a:spcBef>
              <a:buNone/>
            </a:pPr>
            <a:endParaRPr lang="en-US" sz="1600" dirty="0"/>
          </a:p>
          <a:p>
            <a:pPr lvl="3" algn="just">
              <a:spcBef>
                <a:spcPts val="0"/>
              </a:spcBef>
              <a:buNone/>
            </a:pPr>
            <a:r>
              <a:rPr lang="en-US" sz="1600" dirty="0" smtClean="0"/>
              <a:t>{</a:t>
            </a:r>
            <a:endParaRPr lang="en-US" sz="1600" dirty="0"/>
          </a:p>
          <a:p>
            <a:pPr marL="1085851" lvl="0" indent="15897" algn="just">
              <a:spcBef>
                <a:spcPts val="0"/>
              </a:spcBef>
              <a:buNone/>
            </a:pPr>
            <a:r>
              <a:rPr lang="en-US" sz="1600" dirty="0" smtClean="0"/>
              <a:t>"success":</a:t>
            </a:r>
            <a:r>
              <a:rPr lang="en-US" sz="1600" dirty="0"/>
              <a:t>1</a:t>
            </a:r>
            <a:r>
              <a:rPr lang="en-US" sz="1600" dirty="0" smtClean="0"/>
              <a:t>,</a:t>
            </a:r>
          </a:p>
          <a:p>
            <a:pPr marL="1085851" lvl="0" indent="15897" algn="just">
              <a:spcBef>
                <a:spcPts val="0"/>
              </a:spcBef>
              <a:buNone/>
            </a:pPr>
            <a:r>
              <a:rPr lang="en-US" sz="1600" dirty="0" smtClean="0"/>
              <a:t>"</a:t>
            </a:r>
            <a:r>
              <a:rPr lang="en-US" sz="1600" dirty="0" err="1" smtClean="0"/>
              <a:t>message":"Logged</a:t>
            </a:r>
            <a:r>
              <a:rPr lang="en-US" sz="1600" dirty="0" smtClean="0"/>
              <a:t> </a:t>
            </a:r>
            <a:r>
              <a:rPr lang="en-US" sz="1600" dirty="0"/>
              <a:t>In successfully</a:t>
            </a:r>
            <a:r>
              <a:rPr lang="en-US" sz="1600" dirty="0" smtClean="0"/>
              <a:t>!",</a:t>
            </a:r>
          </a:p>
          <a:p>
            <a:pPr marL="1085851" lvl="0" indent="15897" algn="just">
              <a:spcBef>
                <a:spcPts val="0"/>
              </a:spcBef>
              <a:buNone/>
            </a:pPr>
            <a:r>
              <a:rPr lang="en-US" sz="1600" dirty="0" smtClean="0"/>
              <a:t>"userID":"2",</a:t>
            </a:r>
          </a:p>
          <a:p>
            <a:pPr marL="1085851" lvl="0" indent="15897" algn="just">
              <a:spcBef>
                <a:spcPts val="0"/>
              </a:spcBef>
              <a:buNone/>
            </a:pPr>
            <a:r>
              <a:rPr lang="en-US" sz="1600" dirty="0" smtClean="0"/>
              <a:t>"token":"869135b763e500363855b4b01b180650e17e8a794b1abac0721a0040dfbe50cf43a33bc3a606d8f89b1a6f922f59747843944a309dfef3f262aeb070c4176044ffc89496b53ac5414856334454d9655bd2691de3acbc1b527ebd28300d4ea0163b6a48b1b28bb738a66967d4a3e1ae42e91c551e6d3a1c80d797592e0336b7"</a:t>
            </a:r>
          </a:p>
          <a:p>
            <a:pPr marL="628651" lvl="0" indent="285748" algn="just" rtl="0">
              <a:spcBef>
                <a:spcPts val="0"/>
              </a:spcBef>
              <a:buNone/>
            </a:pPr>
            <a:r>
              <a:rPr lang="en-US" sz="1600" dirty="0" smtClean="0"/>
              <a:t>}</a:t>
            </a:r>
            <a:endParaRPr lang="en-US" sz="1600" dirty="0"/>
          </a:p>
        </p:txBody>
      </p:sp>
    </p:spTree>
    <p:extLst>
      <p:ext uri="{BB962C8B-B14F-4D97-AF65-F5344CB8AC3E}">
        <p14:creationId xmlns:p14="http://schemas.microsoft.com/office/powerpoint/2010/main" val="716411170"/>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685800" y="396696"/>
            <a:ext cx="5829300" cy="1203504"/>
          </a:xfrm>
          <a:prstGeom prst="rect">
            <a:avLst/>
          </a:prstGeom>
        </p:spPr>
        <p:txBody>
          <a:bodyPr lIns="91425" tIns="91425" rIns="91425" bIns="91425" anchor="b" anchorCtr="0">
            <a:noAutofit/>
          </a:bodyPr>
          <a:lstStyle/>
          <a:p>
            <a:pPr lvl="0" rtl="0">
              <a:spcBef>
                <a:spcPts val="0"/>
              </a:spcBef>
              <a:buNone/>
            </a:pPr>
            <a:r>
              <a:rPr lang="en-US" sz="2400" b="1" dirty="0" smtClean="0">
                <a:solidFill>
                  <a:schemeClr val="tx1"/>
                </a:solidFill>
                <a:effectLst/>
              </a:rPr>
              <a:t>GETDATA</a:t>
            </a:r>
            <a:endParaRPr lang="en-US" sz="2400" b="1" dirty="0">
              <a:solidFill>
                <a:schemeClr val="tx1"/>
              </a:solidFill>
              <a:effectLst/>
            </a:endParaRPr>
          </a:p>
        </p:txBody>
      </p:sp>
      <p:sp>
        <p:nvSpPr>
          <p:cNvPr id="387" name="Shape 387"/>
          <p:cNvSpPr txBox="1">
            <a:spLocks noGrp="1"/>
          </p:cNvSpPr>
          <p:nvPr>
            <p:ph idx="1"/>
          </p:nvPr>
        </p:nvSpPr>
        <p:spPr>
          <a:xfrm>
            <a:off x="685800" y="1848549"/>
            <a:ext cx="5829300" cy="7270641"/>
          </a:xfrm>
          <a:prstGeom prst="rect">
            <a:avLst/>
          </a:prstGeom>
        </p:spPr>
        <p:txBody>
          <a:bodyPr lIns="91425" tIns="91425" rIns="91425" bIns="91425" anchor="t" anchorCtr="0">
            <a:noAutofit/>
          </a:bodyPr>
          <a:lstStyle/>
          <a:p>
            <a:pPr lvl="0" rtl="0">
              <a:spcBef>
                <a:spcPts val="0"/>
              </a:spcBef>
              <a:buNone/>
            </a:pPr>
            <a:r>
              <a:rPr lang="en-US" sz="1800" b="1" dirty="0"/>
              <a:t>POST: </a:t>
            </a:r>
            <a:endParaRPr lang="en-US" sz="1800" b="1" dirty="0" smtClean="0"/>
          </a:p>
          <a:p>
            <a:pPr lvl="0" rtl="0">
              <a:spcBef>
                <a:spcPts val="0"/>
              </a:spcBef>
              <a:buNone/>
            </a:pPr>
            <a:endParaRPr lang="en-US" sz="1800" b="1" dirty="0"/>
          </a:p>
          <a:p>
            <a:pPr lvl="0">
              <a:spcBef>
                <a:spcPts val="0"/>
              </a:spcBef>
              <a:buNone/>
            </a:pPr>
            <a:r>
              <a:rPr lang="en-US" sz="1600" dirty="0"/>
              <a:t>	</a:t>
            </a:r>
            <a:r>
              <a:rPr lang="en-US" sz="1600" dirty="0" smtClean="0"/>
              <a:t>{</a:t>
            </a:r>
          </a:p>
          <a:p>
            <a:pPr lvl="6">
              <a:spcBef>
                <a:spcPts val="0"/>
              </a:spcBef>
              <a:buNone/>
            </a:pPr>
            <a:r>
              <a:rPr lang="en-US" sz="1600" dirty="0" smtClean="0"/>
              <a:t>"_userID":</a:t>
            </a:r>
            <a:r>
              <a:rPr lang="en-US" sz="1600" dirty="0"/>
              <a:t>2</a:t>
            </a:r>
            <a:r>
              <a:rPr lang="en-US" sz="1600" dirty="0" smtClean="0"/>
              <a:t>,</a:t>
            </a:r>
          </a:p>
          <a:p>
            <a:pPr lvl="6">
              <a:spcBef>
                <a:spcPts val="0"/>
              </a:spcBef>
              <a:buNone/>
            </a:pPr>
            <a:r>
              <a:rPr lang="en-US" sz="1600" dirty="0" smtClean="0"/>
              <a:t>"_token":"334109e905dc6a4d35435c24a93b5f3df3eae5be09ee347d7c38f3a271808e75bd3b9d2a3a7f0e20c1a3a4c7e092b3d796b316a4e13904e199bd4f3a9d3b1246008830307a2f0a82929337713e6933d43c4d54eef409dc13b22f15bc1413fa776a8d2660d06f682e34f4c249b06ac605de66c98f070dc3306dea49d323399c",</a:t>
            </a:r>
          </a:p>
          <a:p>
            <a:pPr lvl="6">
              <a:spcBef>
                <a:spcPts val="0"/>
              </a:spcBef>
              <a:buNone/>
            </a:pPr>
            <a:r>
              <a:rPr lang="en-US" sz="1600" dirty="0" smtClean="0"/>
              <a:t>"_action":"</a:t>
            </a:r>
            <a:r>
              <a:rPr lang="en-US" sz="1600" dirty="0" err="1" smtClean="0"/>
              <a:t>getboth</a:t>
            </a:r>
            <a:r>
              <a:rPr lang="en-US" sz="1600" dirty="0" smtClean="0"/>
              <a:t>"</a:t>
            </a:r>
            <a:endParaRPr lang="en-US" sz="1600" dirty="0"/>
          </a:p>
          <a:p>
            <a:pPr lvl="0">
              <a:spcBef>
                <a:spcPts val="0"/>
              </a:spcBef>
              <a:buNone/>
            </a:pPr>
            <a:r>
              <a:rPr lang="en-US" sz="1600" dirty="0"/>
              <a:t>	</a:t>
            </a:r>
            <a:r>
              <a:rPr lang="en-US" sz="1600" dirty="0" smtClean="0"/>
              <a:t>}</a:t>
            </a:r>
            <a:endParaRPr lang="en-IN" sz="1600" dirty="0" smtClean="0"/>
          </a:p>
          <a:p>
            <a:pPr lvl="0" rtl="0">
              <a:spcBef>
                <a:spcPts val="0"/>
              </a:spcBef>
              <a:buNone/>
            </a:pPr>
            <a:endParaRPr sz="1600" dirty="0"/>
          </a:p>
        </p:txBody>
      </p:sp>
    </p:spTree>
    <p:extLst>
      <p:ext uri="{BB962C8B-B14F-4D97-AF65-F5344CB8AC3E}">
        <p14:creationId xmlns:p14="http://schemas.microsoft.com/office/powerpoint/2010/main" val="1815080662"/>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chemeClr val="tx1"/>
                </a:solidFill>
                <a:effectLst/>
              </a:rPr>
              <a:t>GETDATA</a:t>
            </a:r>
            <a:br>
              <a:rPr lang="en-IN" sz="2400" b="1" dirty="0" smtClean="0">
                <a:solidFill>
                  <a:schemeClr val="tx1"/>
                </a:solidFill>
                <a:effectLst/>
              </a:rPr>
            </a:br>
            <a:r>
              <a:rPr lang="en-IN" sz="2000" dirty="0" smtClean="0">
                <a:solidFill>
                  <a:schemeClr val="tx1"/>
                </a:solidFill>
                <a:effectLst/>
              </a:rPr>
              <a:t>(contd.)</a:t>
            </a:r>
            <a:endParaRPr lang="en-IN" sz="2400" b="1" dirty="0">
              <a:solidFill>
                <a:schemeClr val="tx1"/>
              </a:solidFill>
              <a:effectLst/>
            </a:endParaRPr>
          </a:p>
        </p:txBody>
      </p:sp>
      <p:sp>
        <p:nvSpPr>
          <p:cNvPr id="3" name="Content Placeholder 2"/>
          <p:cNvSpPr>
            <a:spLocks noGrp="1"/>
          </p:cNvSpPr>
          <p:nvPr>
            <p:ph idx="1"/>
          </p:nvPr>
        </p:nvSpPr>
        <p:spPr/>
        <p:txBody>
          <a:bodyPr>
            <a:normAutofit fontScale="85000" lnSpcReduction="10000"/>
          </a:bodyPr>
          <a:lstStyle/>
          <a:p>
            <a:pPr lvl="0">
              <a:spcBef>
                <a:spcPts val="0"/>
              </a:spcBef>
              <a:buNone/>
            </a:pPr>
            <a:r>
              <a:rPr lang="en-US" sz="1900" b="1" dirty="0" smtClean="0"/>
              <a:t>RESPONSE:</a:t>
            </a:r>
          </a:p>
          <a:p>
            <a:pPr lvl="0">
              <a:spcBef>
                <a:spcPts val="0"/>
              </a:spcBef>
              <a:buNone/>
            </a:pPr>
            <a:endParaRPr lang="en-US" sz="1600" dirty="0" smtClean="0"/>
          </a:p>
          <a:p>
            <a:pPr lvl="3">
              <a:spcBef>
                <a:spcPts val="0"/>
              </a:spcBef>
              <a:buNone/>
            </a:pPr>
            <a:r>
              <a:rPr lang="en-US" sz="1800" dirty="0" smtClean="0"/>
              <a:t>{</a:t>
            </a:r>
          </a:p>
          <a:p>
            <a:pPr lvl="3">
              <a:spcBef>
                <a:spcPts val="0"/>
              </a:spcBef>
              <a:buNone/>
            </a:pPr>
            <a:endParaRPr lang="en-US" sz="1800" dirty="0" smtClean="0"/>
          </a:p>
          <a:p>
            <a:pPr marL="1085851" lvl="0" indent="15897">
              <a:spcBef>
                <a:spcPts val="0"/>
              </a:spcBef>
              <a:buNone/>
            </a:pPr>
            <a:r>
              <a:rPr lang="en-US" sz="1800" dirty="0" smtClean="0"/>
              <a:t>"token":"1265058b7a330fe60e051f8523a6f96be26183a955836405090925efe8b25687946ad8172ba0ea5b01c1d6cde409f2026a72555173b7948b226132e92d1100ecd161df84c73b443b88e8355777d5d84397f4f46150536aee387846c98d94869e15e39f2e9dbab66593bc59105b05530c6df7af43cc8ba365c8eb5ef0b44cfb",</a:t>
            </a:r>
          </a:p>
          <a:p>
            <a:pPr marL="1085851" lvl="0" indent="15897">
              <a:spcBef>
                <a:spcPts val="0"/>
              </a:spcBef>
              <a:buNone/>
            </a:pPr>
            <a:r>
              <a:rPr lang="en-US" sz="1800" dirty="0" smtClean="0"/>
              <a:t>"secrets":{</a:t>
            </a:r>
          </a:p>
          <a:p>
            <a:pPr marL="1085851" lvl="0" indent="15897">
              <a:spcBef>
                <a:spcPts val="0"/>
              </a:spcBef>
              <a:buNone/>
            </a:pPr>
            <a:r>
              <a:rPr lang="en-US" sz="1800" dirty="0" smtClean="0"/>
              <a:t>	"0":{</a:t>
            </a:r>
          </a:p>
          <a:p>
            <a:pPr marL="1943103" lvl="5" indent="15897">
              <a:spcBef>
                <a:spcPts val="0"/>
              </a:spcBef>
              <a:buNone/>
            </a:pPr>
            <a:r>
              <a:rPr lang="en-US" sz="1800" dirty="0" smtClean="0"/>
              <a:t>	"secretID":"2", 	"</a:t>
            </a:r>
            <a:r>
              <a:rPr lang="en-US" sz="1800" dirty="0" err="1" smtClean="0"/>
              <a:t>secretName</a:t>
            </a:r>
            <a:r>
              <a:rPr lang="en-US" sz="1800" dirty="0" smtClean="0"/>
              <a:t>":"yay",</a:t>
            </a:r>
          </a:p>
          <a:p>
            <a:pPr marL="1943103" lvl="5" indent="15897">
              <a:spcBef>
                <a:spcPts val="0"/>
              </a:spcBef>
              <a:buNone/>
            </a:pPr>
            <a:r>
              <a:rPr lang="en-US" sz="1800" dirty="0" smtClean="0"/>
              <a:t>	"</a:t>
            </a:r>
            <a:r>
              <a:rPr lang="en-US" sz="1800" dirty="0" err="1" smtClean="0"/>
              <a:t>secretInfo</a:t>
            </a:r>
            <a:r>
              <a:rPr lang="en-US" sz="1800" dirty="0" smtClean="0"/>
              <a:t>":"This is a </a:t>
            </a:r>
            <a:r>
              <a:rPr lang="en-US" sz="1800" dirty="0" err="1" smtClean="0"/>
              <a:t>yay</a:t>
            </a:r>
            <a:r>
              <a:rPr lang="en-US" sz="1800" dirty="0" smtClean="0"/>
              <a:t>",</a:t>
            </a:r>
          </a:p>
          <a:p>
            <a:pPr marL="1943103" lvl="5" indent="15897">
              <a:spcBef>
                <a:spcPts val="0"/>
              </a:spcBef>
              <a:buNone/>
            </a:pPr>
            <a:r>
              <a:rPr lang="en-US" sz="1800" dirty="0" smtClean="0"/>
              <a:t>	"</a:t>
            </a:r>
            <a:r>
              <a:rPr lang="en-US" sz="1800" dirty="0" err="1" smtClean="0"/>
              <a:t>secretAdd</a:t>
            </a:r>
            <a:r>
              <a:rPr lang="en-US" sz="1800" dirty="0" smtClean="0"/>
              <a:t>":"www.yay.coom",</a:t>
            </a:r>
          </a:p>
          <a:p>
            <a:pPr marL="1943103" lvl="5" indent="15897">
              <a:spcBef>
                <a:spcPts val="0"/>
              </a:spcBef>
              <a:buNone/>
            </a:pPr>
            <a:r>
              <a:rPr lang="en-US" sz="1800" dirty="0" smtClean="0"/>
              <a:t>	"</a:t>
            </a:r>
            <a:r>
              <a:rPr lang="en-US" sz="1800" dirty="0" err="1" smtClean="0"/>
              <a:t>secretCDate</a:t>
            </a:r>
            <a:r>
              <a:rPr lang="en-US" sz="1800" dirty="0" smtClean="0"/>
              <a:t>":"2016",</a:t>
            </a:r>
          </a:p>
          <a:p>
            <a:pPr marL="1943103" lvl="5" indent="15897">
              <a:spcBef>
                <a:spcPts val="0"/>
              </a:spcBef>
              <a:buNone/>
            </a:pPr>
            <a:r>
              <a:rPr lang="en-US" sz="1800" dirty="0" smtClean="0"/>
              <a:t>	"</a:t>
            </a:r>
            <a:r>
              <a:rPr lang="en-US" sz="1800" dirty="0" err="1" smtClean="0"/>
              <a:t>secretData</a:t>
            </a:r>
            <a:r>
              <a:rPr lang="en-US" sz="1800" dirty="0" smtClean="0"/>
              <a:t>":"</a:t>
            </a:r>
            <a:r>
              <a:rPr lang="en-US" sz="1800" dirty="0" err="1" smtClean="0"/>
              <a:t>yayingWeOKAY</a:t>
            </a:r>
            <a:r>
              <a:rPr lang="en-US" sz="1800" dirty="0" smtClean="0"/>
              <a:t>"</a:t>
            </a:r>
          </a:p>
          <a:p>
            <a:pPr marL="1085851" lvl="0" indent="15897">
              <a:spcBef>
                <a:spcPts val="0"/>
              </a:spcBef>
              <a:buNone/>
            </a:pPr>
            <a:r>
              <a:rPr lang="en-US" sz="1800" dirty="0" smtClean="0"/>
              <a:t>	}</a:t>
            </a:r>
          </a:p>
          <a:p>
            <a:pPr marL="1085851" lvl="0" indent="15897">
              <a:spcBef>
                <a:spcPts val="0"/>
              </a:spcBef>
              <a:buNone/>
            </a:pPr>
            <a:r>
              <a:rPr lang="en-US" sz="1800" dirty="0" smtClean="0"/>
              <a:t>},</a:t>
            </a:r>
          </a:p>
          <a:p>
            <a:pPr marL="1085851" lvl="0" indent="15897">
              <a:spcBef>
                <a:spcPts val="0"/>
              </a:spcBef>
              <a:buNone/>
            </a:pPr>
            <a:r>
              <a:rPr lang="en-US" sz="1800" dirty="0" smtClean="0"/>
              <a:t>"keys":{</a:t>
            </a:r>
          </a:p>
          <a:p>
            <a:pPr marL="1085851" lvl="0" indent="15897">
              <a:spcBef>
                <a:spcPts val="0"/>
              </a:spcBef>
              <a:buNone/>
            </a:pPr>
            <a:r>
              <a:rPr lang="en-US" sz="1800" dirty="0" smtClean="0"/>
              <a:t>	"0":{</a:t>
            </a:r>
          </a:p>
          <a:p>
            <a:pPr marL="1085851" lvl="0" indent="15897">
              <a:spcBef>
                <a:spcPts val="0"/>
              </a:spcBef>
              <a:buNone/>
            </a:pPr>
            <a:r>
              <a:rPr lang="en-US" sz="1800" dirty="0" smtClean="0"/>
              <a:t>		"</a:t>
            </a:r>
            <a:r>
              <a:rPr lang="en-US" sz="1800" dirty="0" err="1" smtClean="0"/>
              <a:t>keyID</a:t>
            </a:r>
            <a:r>
              <a:rPr lang="en-US" sz="1800" dirty="0" smtClean="0"/>
              <a:t>":"2",</a:t>
            </a:r>
          </a:p>
          <a:p>
            <a:pPr marL="1085851" lvl="0" indent="15897">
              <a:spcBef>
                <a:spcPts val="0"/>
              </a:spcBef>
              <a:buNone/>
            </a:pPr>
            <a:r>
              <a:rPr lang="en-US" sz="1800" dirty="0" smtClean="0"/>
              <a:t>		"</a:t>
            </a:r>
            <a:r>
              <a:rPr lang="en-US" sz="1800" dirty="0" err="1" smtClean="0"/>
              <a:t>keyName</a:t>
            </a:r>
            <a:r>
              <a:rPr lang="en-US" sz="1800" dirty="0" smtClean="0"/>
              <a:t>":"OKAY",</a:t>
            </a:r>
          </a:p>
          <a:p>
            <a:pPr marL="1085851" lvl="0" indent="15897">
              <a:spcBef>
                <a:spcPts val="0"/>
              </a:spcBef>
              <a:buNone/>
            </a:pPr>
            <a:r>
              <a:rPr lang="en-US" sz="1800" dirty="0" smtClean="0"/>
              <a:t>		"</a:t>
            </a:r>
            <a:r>
              <a:rPr lang="en-US" sz="1800" dirty="0" err="1" smtClean="0"/>
              <a:t>keyInfo</a:t>
            </a:r>
            <a:r>
              <a:rPr lang="en-US" sz="1800" dirty="0" smtClean="0"/>
              <a:t>":"Nailed it",</a:t>
            </a:r>
          </a:p>
          <a:p>
            <a:pPr marL="1085851" lvl="0" indent="15897">
              <a:spcBef>
                <a:spcPts val="0"/>
              </a:spcBef>
              <a:buNone/>
            </a:pPr>
            <a:r>
              <a:rPr lang="en-US" sz="1800" dirty="0" smtClean="0"/>
              <a:t>		"</a:t>
            </a:r>
            <a:r>
              <a:rPr lang="en-US" sz="1800" dirty="0" err="1" smtClean="0"/>
              <a:t>keyCDate</a:t>
            </a:r>
            <a:r>
              <a:rPr lang="en-US" sz="1800" dirty="0" smtClean="0"/>
              <a:t>":"2016-04-17 17:04:02"</a:t>
            </a:r>
          </a:p>
          <a:p>
            <a:pPr marL="1085851" lvl="0" indent="15897">
              <a:spcBef>
                <a:spcPts val="0"/>
              </a:spcBef>
              <a:buNone/>
            </a:pPr>
            <a:r>
              <a:rPr lang="en-US" sz="1800" dirty="0" smtClean="0"/>
              <a:t>	}</a:t>
            </a:r>
          </a:p>
          <a:p>
            <a:pPr marL="1085851" lvl="0" indent="15897">
              <a:spcBef>
                <a:spcPts val="0"/>
              </a:spcBef>
              <a:buNone/>
            </a:pPr>
            <a:r>
              <a:rPr lang="en-US" sz="1800" dirty="0" smtClean="0"/>
              <a:t>},</a:t>
            </a:r>
          </a:p>
          <a:p>
            <a:pPr marL="1085851" lvl="0" indent="15897">
              <a:spcBef>
                <a:spcPts val="0"/>
              </a:spcBef>
              <a:buNone/>
            </a:pPr>
            <a:r>
              <a:rPr lang="en-US" sz="1800" dirty="0" smtClean="0"/>
              <a:t>"success":1,</a:t>
            </a:r>
          </a:p>
          <a:p>
            <a:pPr marL="1085851" lvl="0" indent="15897">
              <a:spcBef>
                <a:spcPts val="0"/>
              </a:spcBef>
              <a:buNone/>
            </a:pPr>
            <a:r>
              <a:rPr lang="en-US" sz="1800" dirty="0" smtClean="0"/>
              <a:t>"message":"Successfully sent the data!“</a:t>
            </a:r>
          </a:p>
          <a:p>
            <a:pPr marL="1014984" lvl="4" indent="0">
              <a:buNone/>
            </a:pPr>
            <a:r>
              <a:rPr lang="en-US" sz="1800" dirty="0"/>
              <a:t>}</a:t>
            </a:r>
            <a:endParaRPr lang="en-IN"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685800" y="396696"/>
            <a:ext cx="5829300" cy="1203504"/>
          </a:xfrm>
          <a:prstGeom prst="rect">
            <a:avLst/>
          </a:prstGeom>
        </p:spPr>
        <p:txBody>
          <a:bodyPr lIns="91425" tIns="91425" rIns="91425" bIns="91425" anchor="b" anchorCtr="0">
            <a:noAutofit/>
          </a:bodyPr>
          <a:lstStyle/>
          <a:p>
            <a:pPr lvl="0" rtl="0">
              <a:spcBef>
                <a:spcPts val="0"/>
              </a:spcBef>
              <a:buNone/>
            </a:pPr>
            <a:r>
              <a:rPr lang="en-US" sz="2400" b="1" dirty="0" smtClean="0">
                <a:solidFill>
                  <a:schemeClr val="tx1"/>
                </a:solidFill>
                <a:effectLst/>
              </a:rPr>
              <a:t>KEY</a:t>
            </a:r>
            <a:endParaRPr lang="en-US" sz="2400" b="1" dirty="0">
              <a:solidFill>
                <a:schemeClr val="tx1"/>
              </a:solidFill>
              <a:effectLst/>
            </a:endParaRPr>
          </a:p>
        </p:txBody>
      </p:sp>
      <p:sp>
        <p:nvSpPr>
          <p:cNvPr id="387" name="Shape 387"/>
          <p:cNvSpPr txBox="1">
            <a:spLocks noGrp="1"/>
          </p:cNvSpPr>
          <p:nvPr>
            <p:ph idx="1"/>
          </p:nvPr>
        </p:nvSpPr>
        <p:spPr>
          <a:xfrm>
            <a:off x="838200" y="1848549"/>
            <a:ext cx="5676900" cy="7638351"/>
          </a:xfrm>
          <a:prstGeom prst="rect">
            <a:avLst/>
          </a:prstGeom>
        </p:spPr>
        <p:txBody>
          <a:bodyPr lIns="91425" tIns="91425" rIns="91425" bIns="91425" anchor="t" anchorCtr="0">
            <a:noAutofit/>
          </a:bodyPr>
          <a:lstStyle/>
          <a:p>
            <a:pPr lvl="0" algn="just" rtl="0">
              <a:spcBef>
                <a:spcPts val="0"/>
              </a:spcBef>
              <a:buNone/>
            </a:pPr>
            <a:r>
              <a:rPr lang="en-US" sz="1800" b="1" dirty="0"/>
              <a:t>POST: </a:t>
            </a:r>
          </a:p>
          <a:p>
            <a:pPr lvl="0" algn="just">
              <a:spcBef>
                <a:spcPts val="0"/>
              </a:spcBef>
              <a:buNone/>
            </a:pPr>
            <a:r>
              <a:rPr lang="en-US" sz="1600" dirty="0"/>
              <a:t>	</a:t>
            </a:r>
            <a:r>
              <a:rPr lang="en-US" sz="1600" dirty="0" smtClean="0"/>
              <a:t>{</a:t>
            </a:r>
          </a:p>
          <a:p>
            <a:pPr lvl="6" algn="just">
              <a:spcBef>
                <a:spcPts val="0"/>
              </a:spcBef>
              <a:buNone/>
            </a:pPr>
            <a:r>
              <a:rPr lang="en-US" sz="1600" dirty="0" smtClean="0"/>
              <a:t>"_userID":</a:t>
            </a:r>
            <a:r>
              <a:rPr lang="en-US" sz="1600" dirty="0"/>
              <a:t>2</a:t>
            </a:r>
            <a:r>
              <a:rPr lang="en-US" sz="1600" dirty="0" smtClean="0"/>
              <a:t>,</a:t>
            </a:r>
          </a:p>
          <a:p>
            <a:pPr lvl="6" algn="just">
              <a:spcBef>
                <a:spcPts val="0"/>
              </a:spcBef>
              <a:buNone/>
            </a:pPr>
            <a:r>
              <a:rPr lang="en-US" sz="1600" dirty="0" smtClean="0"/>
              <a:t>"_token":"1265058b7a330fe60e051f8523a6f96be26183a955836405090925efe8b25687946ad8172ba0ea5b01c1d6cde409f2026a72555173b7948b226132e92d1100ecd161df84c73b443b88e8355777d5d84397f4f46150536aee387846c98d94869e15e39f2e9dbab66593bc59105b05530c6df7af43cc8ba365c8eb5ef0b44cfb ",</a:t>
            </a:r>
          </a:p>
          <a:p>
            <a:pPr lvl="6" algn="just">
              <a:spcBef>
                <a:spcPts val="0"/>
              </a:spcBef>
              <a:buNone/>
            </a:pPr>
            <a:r>
              <a:rPr lang="en-IN" sz="1600" dirty="0" smtClean="0"/>
              <a:t>"_</a:t>
            </a:r>
            <a:r>
              <a:rPr lang="en-IN" sz="1600" dirty="0" err="1" smtClean="0"/>
              <a:t>action":"edit</a:t>
            </a:r>
            <a:r>
              <a:rPr lang="en-IN" sz="1600" dirty="0" smtClean="0"/>
              <a:t>",</a:t>
            </a:r>
          </a:p>
          <a:p>
            <a:pPr lvl="6" algn="just">
              <a:spcBef>
                <a:spcPts val="0"/>
              </a:spcBef>
              <a:buNone/>
            </a:pPr>
            <a:r>
              <a:rPr lang="en-IN" sz="1600" dirty="0" smtClean="0"/>
              <a:t>"key_ID":</a:t>
            </a:r>
            <a:r>
              <a:rPr lang="en-IN" sz="1600" dirty="0"/>
              <a:t>1</a:t>
            </a:r>
            <a:r>
              <a:rPr lang="en-IN" sz="1600" dirty="0" smtClean="0"/>
              <a:t>,</a:t>
            </a:r>
          </a:p>
          <a:p>
            <a:pPr lvl="6" algn="just">
              <a:spcBef>
                <a:spcPts val="0"/>
              </a:spcBef>
              <a:buNone/>
            </a:pPr>
            <a:r>
              <a:rPr lang="en-IN" sz="1600" dirty="0" smtClean="0"/>
              <a:t>"</a:t>
            </a:r>
            <a:r>
              <a:rPr lang="en-IN" sz="1600" dirty="0" err="1" smtClean="0"/>
              <a:t>key_Name":"Changes</a:t>
            </a:r>
            <a:r>
              <a:rPr lang="en-IN" sz="1600" dirty="0" smtClean="0"/>
              <a:t>",</a:t>
            </a:r>
          </a:p>
          <a:p>
            <a:pPr lvl="6" algn="just">
              <a:spcBef>
                <a:spcPts val="0"/>
              </a:spcBef>
              <a:buNone/>
            </a:pPr>
            <a:r>
              <a:rPr lang="en-IN" sz="1600" dirty="0" smtClean="0"/>
              <a:t>"</a:t>
            </a:r>
            <a:r>
              <a:rPr lang="en-IN" sz="1600" dirty="0" err="1" smtClean="0"/>
              <a:t>key_Data":"changing</a:t>
            </a:r>
            <a:r>
              <a:rPr lang="en-IN" sz="1600" dirty="0" smtClean="0"/>
              <a:t>",</a:t>
            </a:r>
          </a:p>
          <a:p>
            <a:pPr lvl="6" algn="just">
              <a:spcBef>
                <a:spcPts val="0"/>
              </a:spcBef>
              <a:buNone/>
            </a:pPr>
            <a:r>
              <a:rPr lang="en-IN" sz="1600" dirty="0" smtClean="0"/>
              <a:t>"</a:t>
            </a:r>
            <a:r>
              <a:rPr lang="en-IN" sz="1600" dirty="0" err="1" smtClean="0"/>
              <a:t>key_Info":"changed</a:t>
            </a:r>
            <a:r>
              <a:rPr lang="en-IN" sz="1600" dirty="0" smtClean="0"/>
              <a:t>",</a:t>
            </a:r>
          </a:p>
          <a:p>
            <a:pPr lvl="6" algn="just">
              <a:spcBef>
                <a:spcPts val="0"/>
              </a:spcBef>
              <a:buNone/>
            </a:pPr>
            <a:r>
              <a:rPr lang="en-IN" sz="1600" dirty="0" smtClean="0"/>
              <a:t>"_</a:t>
            </a:r>
            <a:r>
              <a:rPr lang="en-IN" sz="1600" dirty="0" err="1" smtClean="0"/>
              <a:t>password":"passcode</a:t>
            </a:r>
            <a:r>
              <a:rPr lang="en-IN" sz="1600" dirty="0" smtClean="0"/>
              <a:t>"</a:t>
            </a:r>
            <a:endParaRPr lang="en-US" sz="1600" dirty="0" smtClean="0"/>
          </a:p>
          <a:p>
            <a:pPr lvl="0" algn="just">
              <a:spcBef>
                <a:spcPts val="0"/>
              </a:spcBef>
              <a:buNone/>
            </a:pPr>
            <a:r>
              <a:rPr lang="en-US" sz="1600" dirty="0" smtClean="0"/>
              <a:t>	}</a:t>
            </a:r>
            <a:endParaRPr lang="en-IN" sz="1600" dirty="0" smtClean="0"/>
          </a:p>
          <a:p>
            <a:pPr lvl="0" algn="just" rtl="0">
              <a:spcBef>
                <a:spcPts val="0"/>
              </a:spcBef>
              <a:buNone/>
            </a:pPr>
            <a:endParaRPr sz="1600" dirty="0"/>
          </a:p>
          <a:p>
            <a:pPr lvl="0" algn="just" rtl="0">
              <a:spcBef>
                <a:spcPts val="0"/>
              </a:spcBef>
              <a:buNone/>
            </a:pPr>
            <a:r>
              <a:rPr lang="en-US" sz="1800" b="1" dirty="0"/>
              <a:t>RESPONSE</a:t>
            </a:r>
            <a:r>
              <a:rPr lang="en-US" sz="1800" b="1" dirty="0" smtClean="0"/>
              <a:t>:</a:t>
            </a:r>
          </a:p>
          <a:p>
            <a:pPr lvl="0" algn="just" rtl="0">
              <a:spcBef>
                <a:spcPts val="0"/>
              </a:spcBef>
              <a:buNone/>
            </a:pPr>
            <a:endParaRPr lang="en-US" sz="1600" dirty="0"/>
          </a:p>
          <a:p>
            <a:pPr lvl="0" algn="just" rtl="0">
              <a:spcBef>
                <a:spcPts val="0"/>
              </a:spcBef>
              <a:buNone/>
            </a:pPr>
            <a:r>
              <a:rPr lang="en-US" sz="1600" dirty="0" smtClean="0"/>
              <a:t>	{</a:t>
            </a:r>
            <a:endParaRPr lang="en-US" sz="1600" dirty="0"/>
          </a:p>
          <a:p>
            <a:pPr marL="1085851" lvl="0" indent="15897" algn="just">
              <a:spcBef>
                <a:spcPts val="0"/>
              </a:spcBef>
              <a:buNone/>
            </a:pPr>
            <a:r>
              <a:rPr lang="en-US" sz="1600" dirty="0" smtClean="0"/>
              <a:t>"</a:t>
            </a:r>
            <a:r>
              <a:rPr lang="en-US" sz="1600" dirty="0"/>
              <a:t>token":"8688355f1d34040689140578ec653e2cea6c5810143486212c359e0d5eb1373589f95eeb4f49cd4a66c948ec8fb2709f3970db56af8804c7045746317fee421bf35bc05613368cbc879343ecc0a4d4467017fb05e391f1519e15df135065de183ff631e9904fc7ba616ae8414d7ae18a3f972f7641577d75a68b821f2e56b3",</a:t>
            </a:r>
          </a:p>
          <a:p>
            <a:pPr marL="1085851" lvl="0" indent="15897" algn="just">
              <a:spcBef>
                <a:spcPts val="0"/>
              </a:spcBef>
              <a:buNone/>
            </a:pPr>
            <a:r>
              <a:rPr lang="en-US" sz="1600" dirty="0" smtClean="0"/>
              <a:t>"success":</a:t>
            </a:r>
            <a:r>
              <a:rPr lang="en-US" sz="1600" dirty="0"/>
              <a:t>1,</a:t>
            </a:r>
          </a:p>
          <a:p>
            <a:pPr marL="1085851" lvl="0" indent="15897" algn="just">
              <a:spcBef>
                <a:spcPts val="0"/>
              </a:spcBef>
              <a:buNone/>
            </a:pPr>
            <a:r>
              <a:rPr lang="en-US" sz="1600" dirty="0" smtClean="0"/>
              <a:t>"message": "Key changed successfully!"</a:t>
            </a:r>
          </a:p>
          <a:p>
            <a:pPr marL="628651" lvl="0" indent="285748" algn="just" rtl="0">
              <a:spcBef>
                <a:spcPts val="0"/>
              </a:spcBef>
              <a:buNone/>
            </a:pPr>
            <a:r>
              <a:rPr lang="en-US" sz="1600" dirty="0" smtClean="0"/>
              <a:t>}</a:t>
            </a:r>
            <a:endParaRPr lang="en-US" sz="1600" dirty="0"/>
          </a:p>
        </p:txBody>
      </p:sp>
    </p:spTree>
    <p:extLst>
      <p:ext uri="{BB962C8B-B14F-4D97-AF65-F5344CB8AC3E}">
        <p14:creationId xmlns:p14="http://schemas.microsoft.com/office/powerpoint/2010/main" val="1471846252"/>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781050" y="0"/>
            <a:ext cx="5734050" cy="1123950"/>
          </a:xfrm>
          <a:prstGeom prst="rect">
            <a:avLst/>
          </a:prstGeom>
        </p:spPr>
        <p:txBody>
          <a:bodyPr lIns="91425" tIns="91425" rIns="91425" bIns="91425" anchor="b" anchorCtr="0">
            <a:noAutofit/>
          </a:bodyPr>
          <a:lstStyle/>
          <a:p>
            <a:pPr lvl="0" rtl="0">
              <a:spcBef>
                <a:spcPts val="0"/>
              </a:spcBef>
              <a:buNone/>
            </a:pPr>
            <a:r>
              <a:rPr lang="en-US" sz="2400" b="1" dirty="0" smtClean="0">
                <a:solidFill>
                  <a:schemeClr val="tx1"/>
                </a:solidFill>
                <a:effectLst/>
              </a:rPr>
              <a:t>SECRET</a:t>
            </a:r>
            <a:endParaRPr lang="en-US" sz="2400" b="1" dirty="0">
              <a:solidFill>
                <a:schemeClr val="tx1"/>
              </a:solidFill>
              <a:effectLst/>
            </a:endParaRPr>
          </a:p>
        </p:txBody>
      </p:sp>
      <p:sp>
        <p:nvSpPr>
          <p:cNvPr id="387" name="Shape 387"/>
          <p:cNvSpPr txBox="1">
            <a:spLocks noGrp="1"/>
          </p:cNvSpPr>
          <p:nvPr>
            <p:ph idx="1"/>
          </p:nvPr>
        </p:nvSpPr>
        <p:spPr>
          <a:xfrm>
            <a:off x="838200" y="1276350"/>
            <a:ext cx="5676900" cy="8629649"/>
          </a:xfrm>
          <a:prstGeom prst="rect">
            <a:avLst/>
          </a:prstGeom>
        </p:spPr>
        <p:txBody>
          <a:bodyPr lIns="91425" tIns="91425" rIns="91425" bIns="91425" anchor="t" anchorCtr="0">
            <a:noAutofit/>
          </a:bodyPr>
          <a:lstStyle/>
          <a:p>
            <a:pPr lvl="0" algn="just" rtl="0">
              <a:spcBef>
                <a:spcPts val="0"/>
              </a:spcBef>
              <a:buNone/>
            </a:pPr>
            <a:r>
              <a:rPr lang="en-US" sz="1700" b="1" dirty="0"/>
              <a:t>POST: </a:t>
            </a:r>
          </a:p>
          <a:p>
            <a:pPr lvl="0" algn="just">
              <a:spcBef>
                <a:spcPts val="0"/>
              </a:spcBef>
              <a:buNone/>
            </a:pPr>
            <a:r>
              <a:rPr lang="en-US" sz="1600" dirty="0"/>
              <a:t>	</a:t>
            </a:r>
            <a:r>
              <a:rPr lang="en-US" sz="1600" dirty="0" smtClean="0"/>
              <a:t>{</a:t>
            </a:r>
          </a:p>
          <a:p>
            <a:pPr lvl="6" algn="just">
              <a:spcBef>
                <a:spcPts val="0"/>
              </a:spcBef>
              <a:buNone/>
            </a:pPr>
            <a:r>
              <a:rPr lang="en-US" sz="1600" dirty="0" smtClean="0"/>
              <a:t>"_userID":</a:t>
            </a:r>
            <a:r>
              <a:rPr lang="en-US" sz="1600" dirty="0"/>
              <a:t>2</a:t>
            </a:r>
            <a:r>
              <a:rPr lang="en-US" sz="1600" dirty="0" smtClean="0"/>
              <a:t>,</a:t>
            </a:r>
          </a:p>
          <a:p>
            <a:pPr lvl="6" algn="just">
              <a:spcBef>
                <a:spcPts val="0"/>
              </a:spcBef>
              <a:buNone/>
            </a:pPr>
            <a:r>
              <a:rPr lang="en-US" sz="1600" dirty="0" smtClean="0"/>
              <a:t>"_</a:t>
            </a:r>
            <a:r>
              <a:rPr lang="en-US" sz="1600" dirty="0"/>
              <a:t>token":"8688355f1d34040689140578ec653e2cea6c5810143486212c359e0d5eb1373589f95eeb4f49cd4a66c948ec8fb2709f3970db56af8804c7045746317fee421bf35bc05613368cbc879343ecc0a4d4467017fb05e391f1519e15df135065de183ff631e9904fc7ba616ae8414d7ae18a3f972f7641577d75a68b821f2e56b3",</a:t>
            </a:r>
            <a:endParaRPr lang="en-US" sz="1600" dirty="0" smtClean="0"/>
          </a:p>
          <a:p>
            <a:pPr lvl="6" algn="just">
              <a:spcBef>
                <a:spcPts val="0"/>
              </a:spcBef>
              <a:buNone/>
            </a:pPr>
            <a:r>
              <a:rPr lang="en-IN" sz="1600" dirty="0" smtClean="0"/>
              <a:t>"_</a:t>
            </a:r>
            <a:r>
              <a:rPr lang="en-IN" sz="1600" dirty="0" err="1" smtClean="0"/>
              <a:t>action":"edit</a:t>
            </a:r>
            <a:r>
              <a:rPr lang="en-IN" sz="1600" dirty="0" smtClean="0"/>
              <a:t>",</a:t>
            </a:r>
          </a:p>
          <a:p>
            <a:pPr lvl="6" algn="just">
              <a:spcBef>
                <a:spcPts val="0"/>
              </a:spcBef>
              <a:buNone/>
            </a:pPr>
            <a:r>
              <a:rPr lang="en-IN" sz="1600" dirty="0" smtClean="0"/>
              <a:t>"key_ID":12,</a:t>
            </a:r>
          </a:p>
          <a:p>
            <a:pPr lvl="6" algn="just">
              <a:spcBef>
                <a:spcPts val="0"/>
              </a:spcBef>
              <a:buNone/>
            </a:pPr>
            <a:r>
              <a:rPr lang="en-IN" sz="1600" dirty="0" smtClean="0"/>
              <a:t>"secret_ID":1,</a:t>
            </a:r>
          </a:p>
          <a:p>
            <a:pPr lvl="6" algn="just">
              <a:spcBef>
                <a:spcPts val="0"/>
              </a:spcBef>
              <a:buNone/>
            </a:pPr>
            <a:r>
              <a:rPr lang="en-IN" sz="1600" dirty="0" smtClean="0"/>
              <a:t>"_encapID":2,</a:t>
            </a:r>
          </a:p>
          <a:p>
            <a:pPr lvl="6" algn="just">
              <a:spcBef>
                <a:spcPts val="0"/>
              </a:spcBef>
              <a:buNone/>
            </a:pPr>
            <a:r>
              <a:rPr lang="en-IN" sz="1600" dirty="0" smtClean="0"/>
              <a:t>"secret_Name":"</a:t>
            </a:r>
            <a:r>
              <a:rPr lang="en-IN" sz="1600" dirty="0" err="1" smtClean="0"/>
              <a:t>SecChanges</a:t>
            </a:r>
            <a:r>
              <a:rPr lang="en-IN" sz="1600" dirty="0" smtClean="0"/>
              <a:t>",</a:t>
            </a:r>
          </a:p>
          <a:p>
            <a:pPr lvl="6" algn="just">
              <a:spcBef>
                <a:spcPts val="0"/>
              </a:spcBef>
              <a:buNone/>
            </a:pPr>
            <a:r>
              <a:rPr lang="en-IN" sz="1600" dirty="0" smtClean="0"/>
              <a:t>"secret_Data":"</a:t>
            </a:r>
            <a:r>
              <a:rPr lang="en-IN" sz="1600" dirty="0" err="1" smtClean="0"/>
              <a:t>Secchanging</a:t>
            </a:r>
            <a:r>
              <a:rPr lang="en-IN" sz="1600" dirty="0" smtClean="0"/>
              <a:t>",</a:t>
            </a:r>
          </a:p>
          <a:p>
            <a:pPr lvl="6" algn="just">
              <a:spcBef>
                <a:spcPts val="0"/>
              </a:spcBef>
              <a:buNone/>
            </a:pPr>
            <a:r>
              <a:rPr lang="en-IN" sz="1600" dirty="0" smtClean="0"/>
              <a:t>"secret_Info":"</a:t>
            </a:r>
            <a:r>
              <a:rPr lang="en-IN" sz="1600" dirty="0" err="1" smtClean="0"/>
              <a:t>Secchanged</a:t>
            </a:r>
            <a:r>
              <a:rPr lang="en-IN" sz="1600" dirty="0" smtClean="0"/>
              <a:t>",</a:t>
            </a:r>
          </a:p>
          <a:p>
            <a:pPr lvl="6" algn="just">
              <a:spcBef>
                <a:spcPts val="0"/>
              </a:spcBef>
              <a:buNone/>
            </a:pPr>
            <a:r>
              <a:rPr lang="en-IN" sz="1600" dirty="0" smtClean="0"/>
              <a:t>"</a:t>
            </a:r>
            <a:r>
              <a:rPr lang="en-IN" sz="1600" dirty="0" err="1" smtClean="0"/>
              <a:t>secret_Add":"www.changed.com</a:t>
            </a:r>
            <a:r>
              <a:rPr lang="en-IN" sz="1600" dirty="0" smtClean="0"/>
              <a:t>",</a:t>
            </a:r>
          </a:p>
          <a:p>
            <a:pPr lvl="6" algn="just">
              <a:spcBef>
                <a:spcPts val="0"/>
              </a:spcBef>
              <a:buNone/>
            </a:pPr>
            <a:r>
              <a:rPr lang="en-IN" sz="1600" dirty="0" smtClean="0"/>
              <a:t>"_</a:t>
            </a:r>
            <a:r>
              <a:rPr lang="en-IN" sz="1600" dirty="0" err="1" smtClean="0"/>
              <a:t>password":"passcode</a:t>
            </a:r>
            <a:r>
              <a:rPr lang="en-IN" sz="1600" dirty="0" smtClean="0"/>
              <a:t>"</a:t>
            </a:r>
            <a:endParaRPr lang="en-US" sz="1600" dirty="0" smtClean="0"/>
          </a:p>
          <a:p>
            <a:pPr lvl="0" algn="just">
              <a:spcBef>
                <a:spcPts val="0"/>
              </a:spcBef>
              <a:buNone/>
            </a:pPr>
            <a:r>
              <a:rPr lang="en-US" sz="1600" dirty="0" smtClean="0"/>
              <a:t>	}</a:t>
            </a:r>
            <a:endParaRPr sz="1600" dirty="0"/>
          </a:p>
          <a:p>
            <a:pPr lvl="0" algn="just" rtl="0">
              <a:spcBef>
                <a:spcPts val="0"/>
              </a:spcBef>
              <a:buNone/>
            </a:pPr>
            <a:r>
              <a:rPr lang="en-US" sz="1700" b="1" dirty="0"/>
              <a:t>RESPONSE</a:t>
            </a:r>
            <a:r>
              <a:rPr lang="en-US" sz="1700" b="1" dirty="0" smtClean="0"/>
              <a:t>:</a:t>
            </a:r>
          </a:p>
          <a:p>
            <a:pPr lvl="0" algn="just" rtl="0">
              <a:spcBef>
                <a:spcPts val="0"/>
              </a:spcBef>
              <a:buNone/>
            </a:pPr>
            <a:endParaRPr lang="en-US" sz="1600" dirty="0"/>
          </a:p>
          <a:p>
            <a:pPr lvl="0" algn="just" rtl="0">
              <a:spcBef>
                <a:spcPts val="0"/>
              </a:spcBef>
              <a:buNone/>
            </a:pPr>
            <a:r>
              <a:rPr lang="en-US" sz="1600" dirty="0" smtClean="0"/>
              <a:t>	{</a:t>
            </a:r>
            <a:endParaRPr lang="en-US" sz="1600" dirty="0"/>
          </a:p>
          <a:p>
            <a:pPr marL="1085851" lvl="0" indent="15897" algn="just">
              <a:spcBef>
                <a:spcPts val="0"/>
              </a:spcBef>
              <a:buNone/>
            </a:pPr>
            <a:r>
              <a:rPr lang="en-US" sz="1600" dirty="0" smtClean="0"/>
              <a:t>"token":"a331e2589481f02bb2e565c4155502ff8a2f852dcfcee7214e4c51a5e5d98ce7dcd4985cb30f5aa68ffd2d8f3453157ebf0f9bdfc788452e9b1a8b7be8bf881872edff8a26bb5bf2846518422c5cebc0769b205e3b2b64ffcbc4035b028c14a38397deb716dd6618d903f2428be4e47e719df7012640249fafc55d822a0edc",</a:t>
            </a:r>
            <a:endParaRPr lang="en-US" sz="1600" dirty="0"/>
          </a:p>
          <a:p>
            <a:pPr marL="1085851" lvl="0" indent="15897" algn="just">
              <a:spcBef>
                <a:spcPts val="0"/>
              </a:spcBef>
              <a:buNone/>
            </a:pPr>
            <a:r>
              <a:rPr lang="en-US" sz="1600" dirty="0" smtClean="0"/>
              <a:t>"success":</a:t>
            </a:r>
            <a:r>
              <a:rPr lang="en-US" sz="1600" dirty="0"/>
              <a:t>1,</a:t>
            </a:r>
          </a:p>
          <a:p>
            <a:pPr marL="1085851" lvl="0" indent="15897" algn="just">
              <a:spcBef>
                <a:spcPts val="0"/>
              </a:spcBef>
              <a:buNone/>
            </a:pPr>
            <a:r>
              <a:rPr lang="en-US" sz="1600" dirty="0" smtClean="0"/>
              <a:t>"message": “Secret changed successfully!"</a:t>
            </a:r>
          </a:p>
          <a:p>
            <a:pPr marL="628651" lvl="0" indent="285748" algn="just" rtl="0">
              <a:spcBef>
                <a:spcPts val="0"/>
              </a:spcBef>
              <a:buNone/>
            </a:pPr>
            <a:r>
              <a:rPr lang="en-US" sz="1600" dirty="0" smtClean="0"/>
              <a:t>}</a:t>
            </a:r>
            <a:endParaRPr lang="en-US" sz="1600" dirty="0"/>
          </a:p>
        </p:txBody>
      </p:sp>
    </p:spTree>
    <p:extLst>
      <p:ext uri="{BB962C8B-B14F-4D97-AF65-F5344CB8AC3E}">
        <p14:creationId xmlns:p14="http://schemas.microsoft.com/office/powerpoint/2010/main" val="1986270413"/>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8606" y="3806190"/>
            <a:ext cx="5623560" cy="1651000"/>
          </a:xfrm>
          <a:prstGeom prst="rect">
            <a:avLst/>
          </a:prstGeom>
        </p:spPr>
        <p:txBody>
          <a:bodyPr lIns="91425" tIns="91425" rIns="91425" bIns="91425" anchor="b" anchorCtr="0">
            <a:noAutofit/>
          </a:bodyPr>
          <a:lstStyle/>
          <a:p>
            <a:pPr lvl="0">
              <a:spcBef>
                <a:spcPts val="0"/>
              </a:spcBef>
            </a:pPr>
            <a:r>
              <a:rPr lang="en-US" sz="3200" b="1" dirty="0" smtClean="0">
                <a:effectLst/>
              </a:rPr>
              <a:t>SUMMARY</a:t>
            </a:r>
            <a:endParaRPr lang="en-US" sz="3200" b="1" dirty="0">
              <a:solidFill>
                <a:schemeClr val="tx1"/>
              </a:solidFill>
              <a:effectLst/>
            </a:endParaRPr>
          </a:p>
        </p:txBody>
      </p:sp>
    </p:spTree>
    <p:extLst>
      <p:ext uri="{BB962C8B-B14F-4D97-AF65-F5344CB8AC3E}">
        <p14:creationId xmlns:p14="http://schemas.microsoft.com/office/powerpoint/2010/main" val="2645461344"/>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lnSpcReduction="10000"/>
          </a:bodyPr>
          <a:lstStyle/>
          <a:p>
            <a:r>
              <a:rPr lang="en-IN" dirty="0" smtClean="0"/>
              <a:t>As the above data speaks for itself, Encapsulate is a breakthrough in implementing a secure password / secret vault. </a:t>
            </a:r>
          </a:p>
          <a:p>
            <a:r>
              <a:rPr lang="en-IN" dirty="0" smtClean="0"/>
              <a:t>Not only it prevents leak of secrets but also helps in ensuring a cross-platform application.</a:t>
            </a:r>
          </a:p>
          <a:p>
            <a:r>
              <a:rPr lang="en-IN" dirty="0" smtClean="0"/>
              <a:t>Now, it can be summarized that the </a:t>
            </a:r>
            <a:r>
              <a:rPr lang="en-IN" dirty="0" err="1" smtClean="0"/>
              <a:t>RESTful</a:t>
            </a:r>
            <a:r>
              <a:rPr lang="en-IN" dirty="0" smtClean="0"/>
              <a:t> API is ready and now it can be implemented in any sort of programming language.</a:t>
            </a:r>
            <a:endParaRPr lang="en-IN" dirty="0"/>
          </a:p>
        </p:txBody>
      </p:sp>
    </p:spTree>
    <p:extLst>
      <p:ext uri="{BB962C8B-B14F-4D97-AF65-F5344CB8AC3E}">
        <p14:creationId xmlns:p14="http://schemas.microsoft.com/office/powerpoint/2010/main" val="41293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smtClean="0"/>
              <a:t>And now, any one can use API to make their own GUI application. </a:t>
            </a:r>
          </a:p>
          <a:p>
            <a:r>
              <a:rPr lang="en-IN" dirty="0" smtClean="0"/>
              <a:t>They will have to use the data that is provided in this documentation.</a:t>
            </a:r>
          </a:p>
          <a:p>
            <a:endParaRPr lang="en-IN" dirty="0"/>
          </a:p>
          <a:p>
            <a:r>
              <a:rPr lang="en-IN" dirty="0" smtClean="0"/>
              <a:t>At last but not the least, BE SMART! BE SECURE!</a:t>
            </a:r>
          </a:p>
          <a:p>
            <a:endParaRPr lang="en-IN" dirty="0"/>
          </a:p>
          <a:p>
            <a:endParaRPr lang="en-IN" dirty="0"/>
          </a:p>
        </p:txBody>
      </p:sp>
    </p:spTree>
    <p:extLst>
      <p:ext uri="{BB962C8B-B14F-4D97-AF65-F5344CB8AC3E}">
        <p14:creationId xmlns:p14="http://schemas.microsoft.com/office/powerpoint/2010/main" val="202446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85800" y="396697"/>
            <a:ext cx="5829298" cy="1508301"/>
          </a:xfrm>
          <a:prstGeom prst="rect">
            <a:avLst/>
          </a:prstGeom>
          <a:noFill/>
          <a:ln>
            <a:noFill/>
          </a:ln>
        </p:spPr>
        <p:txBody>
          <a:bodyPr lIns="121875" tIns="60925" rIns="121875" bIns="60925" anchor="b" anchorCtr="0">
            <a:noAutofit/>
          </a:bodyPr>
          <a:lstStyle/>
          <a:p>
            <a:pPr marL="0" marR="0" lvl="0" indent="0"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INTRODUCTION</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r>
            <a:br>
              <a:rPr lang="en-US" sz="2000" b="1" i="0" u="none" strike="noStrike" cap="none" dirty="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t>
            </a:r>
            <a:r>
              <a:rPr lang="en-US" sz="2400" b="1" i="0" u="none" strike="noStrike" cap="none" dirty="0" smtClean="0">
                <a:solidFill>
                  <a:schemeClr val="tx1"/>
                </a:solidFill>
                <a:effectLst/>
                <a:ea typeface="Calibri"/>
                <a:cs typeface="Calibri"/>
                <a:sym typeface="Calibri"/>
              </a:rPr>
              <a:t>THE </a:t>
            </a:r>
            <a:r>
              <a:rPr lang="en-US" sz="2400" b="1" i="0" u="none" strike="noStrike" cap="none" dirty="0">
                <a:solidFill>
                  <a:schemeClr val="tx1"/>
                </a:solidFill>
                <a:effectLst/>
                <a:ea typeface="Calibri"/>
                <a:cs typeface="Calibri"/>
                <a:sym typeface="Calibri"/>
              </a:rPr>
              <a:t>EXISTING SOLUTION’s PROBLEM</a:t>
            </a:r>
          </a:p>
        </p:txBody>
      </p:sp>
      <p:sp>
        <p:nvSpPr>
          <p:cNvPr id="147" name="Shape 147"/>
          <p:cNvSpPr txBox="1">
            <a:spLocks noGrp="1"/>
          </p:cNvSpPr>
          <p:nvPr>
            <p:ph idx="1"/>
          </p:nvPr>
        </p:nvSpPr>
        <p:spPr>
          <a:prstGeom prst="rect">
            <a:avLst/>
          </a:prstGeom>
          <a:noFill/>
          <a:ln>
            <a:noFill/>
          </a:ln>
        </p:spPr>
        <p:txBody>
          <a:bodyPr lIns="121875" tIns="60925" rIns="121875" bIns="60925" anchor="t" anchorCtr="0">
            <a:noAutofit/>
          </a:bodyPr>
          <a:lstStyle/>
          <a:p>
            <a:pPr marL="0" marR="0" lvl="0" indent="0" algn="just" rtl="0">
              <a:lnSpc>
                <a:spcPct val="90000"/>
              </a:lnSpc>
              <a:spcBef>
                <a:spcPts val="0"/>
              </a:spcBef>
              <a:spcAft>
                <a:spcPts val="0"/>
              </a:spcAft>
              <a:buClr>
                <a:schemeClr val="accent1"/>
              </a:buClr>
              <a:buSzPct val="25000"/>
              <a:buFont typeface="Arial"/>
              <a:buNone/>
            </a:pPr>
            <a:r>
              <a:rPr lang="en-US" sz="1600" b="1" i="0" u="none" strike="noStrike" cap="none" dirty="0" smtClean="0">
                <a:ea typeface="Calibri"/>
                <a:cs typeface="Calibri"/>
                <a:sym typeface="Calibri"/>
              </a:rPr>
              <a:t>"It’s </a:t>
            </a:r>
            <a:r>
              <a:rPr lang="en-US" sz="1600" b="1" i="0" u="none" strike="noStrike" cap="none" dirty="0">
                <a:ea typeface="Calibri"/>
                <a:cs typeface="Calibri"/>
                <a:sym typeface="Calibri"/>
              </a:rPr>
              <a:t>really foolish to keep it unprotected in some file and it’s even more foolish to use same password everywhere</a:t>
            </a:r>
            <a:r>
              <a:rPr lang="en-US" sz="1600" b="1" i="0" u="none" strike="noStrike" cap="none" dirty="0" smtClean="0">
                <a:ea typeface="Calibri"/>
                <a:cs typeface="Calibri"/>
                <a:sym typeface="Calibri"/>
              </a:rPr>
              <a:t>."</a:t>
            </a:r>
            <a:endParaRPr lang="en-US" sz="1600" b="1"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endParaRPr sz="1600" b="0"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r>
              <a:rPr lang="en-US" sz="1600" b="1" i="0" u="none" strike="noStrike" cap="none" dirty="0">
                <a:ea typeface="Calibri"/>
                <a:cs typeface="Calibri"/>
                <a:sym typeface="Calibri"/>
              </a:rPr>
              <a:t>Encapsulate</a:t>
            </a:r>
            <a:r>
              <a:rPr lang="en-US" sz="1600" b="0" i="0" u="none" strike="noStrike" cap="none" dirty="0">
                <a:ea typeface="Calibri"/>
                <a:cs typeface="Calibri"/>
                <a:sym typeface="Calibri"/>
              </a:rPr>
              <a:t>, the brain child of Project Leader, is a project that aims at solving the problem of digital – insecurity. This project aims to break all the barriers that were previously there while ensuring security of vault. </a:t>
            </a: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So, what are the barriers?</a:t>
            </a:r>
          </a:p>
          <a:p>
            <a:pPr marL="0" marR="0" lvl="0" indent="0" algn="just" rtl="0">
              <a:lnSpc>
                <a:spcPct val="90000"/>
              </a:lnSpc>
              <a:spcBef>
                <a:spcPts val="900"/>
              </a:spcBef>
              <a:spcAft>
                <a:spcPts val="0"/>
              </a:spcAft>
              <a:buClr>
                <a:schemeClr val="accent1"/>
              </a:buClr>
              <a:buSzPct val="25000"/>
              <a:buFont typeface="Arial"/>
              <a:buNone/>
            </a:pPr>
            <a:endParaRPr sz="1600" b="0"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endParaRPr sz="1600" b="0"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NON  - ENCRYPTION</a:t>
            </a:r>
          </a:p>
          <a:p>
            <a:pPr marL="0" marR="0" lvl="0" indent="0" algn="just" rtl="0">
              <a:lnSpc>
                <a:spcPct val="90000"/>
              </a:lnSpc>
              <a:spcBef>
                <a:spcPts val="900"/>
              </a:spcBef>
              <a:spcAft>
                <a:spcPts val="0"/>
              </a:spcAft>
              <a:buClr>
                <a:schemeClr val="accent1"/>
              </a:buClr>
              <a:buSzPct val="25000"/>
              <a:buFont typeface="Arial"/>
              <a:buNone/>
            </a:pPr>
            <a:endParaRPr sz="1600" b="0"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SINGLE – LAYER PROTECTION</a:t>
            </a:r>
          </a:p>
          <a:p>
            <a:pPr marL="0" marR="0" lvl="0" indent="0" algn="just" rtl="0">
              <a:lnSpc>
                <a:spcPct val="90000"/>
              </a:lnSpc>
              <a:spcBef>
                <a:spcPts val="900"/>
              </a:spcBef>
              <a:spcAft>
                <a:spcPts val="0"/>
              </a:spcAft>
              <a:buClr>
                <a:schemeClr val="accent1"/>
              </a:buClr>
              <a:buSzPct val="25000"/>
              <a:buFont typeface="Arial"/>
              <a:buNone/>
            </a:pPr>
            <a:endParaRPr sz="1600" b="0" i="0" u="none" strike="noStrike" cap="none" dirty="0">
              <a:ea typeface="Calibri"/>
              <a:cs typeface="Calibri"/>
              <a:sym typeface="Calibri"/>
            </a:endParaRPr>
          </a:p>
          <a:p>
            <a:pPr marL="0" marR="0" lvl="0" indent="0" algn="just" rtl="0">
              <a:lnSpc>
                <a:spcPct val="90000"/>
              </a:lnSpc>
              <a:spcBef>
                <a:spcPts val="900"/>
              </a:spcBef>
              <a:spcAft>
                <a:spcPts val="0"/>
              </a:spcAft>
              <a:buClr>
                <a:schemeClr val="accent1"/>
              </a:buClr>
              <a:buSzPct val="25000"/>
              <a:buFont typeface="Arial"/>
              <a:buNone/>
            </a:pPr>
            <a:r>
              <a:rPr lang="en-US" sz="1600" b="0" i="0" u="none" strike="noStrike" cap="none" dirty="0">
                <a:ea typeface="Calibri"/>
                <a:cs typeface="Calibri"/>
                <a:sym typeface="Calibri"/>
              </a:rPr>
              <a:t>PLATFORM - DEPENDENT</a:t>
            </a: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rot="20850349">
            <a:off x="1622480" y="3843635"/>
            <a:ext cx="4532011" cy="923330"/>
          </a:xfrm>
          <a:prstGeom prst="rect">
            <a:avLst/>
          </a:prstGeom>
          <a:noFill/>
        </p:spPr>
        <p:txBody>
          <a:bodyPr wrap="none" lIns="91440" tIns="45720" rIns="91440" bIns="45720">
            <a:spAutoFit/>
          </a:bodyPr>
          <a:lstStyle/>
          <a:p>
            <a:pPr algn="ctr"/>
            <a:r>
              <a:rPr lang="en-US" sz="5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5980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85800" y="396697"/>
            <a:ext cx="5829298" cy="1508301"/>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INTRODUCTION</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r>
            <a:br>
              <a:rPr lang="en-US" sz="2000" b="1" i="0" u="none" strike="noStrike" cap="none" dirty="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t>
            </a:r>
            <a:r>
              <a:rPr lang="en-US" sz="2400" b="1" i="0" u="none" strike="noStrike" cap="none" dirty="0">
                <a:solidFill>
                  <a:schemeClr val="tx1"/>
                </a:solidFill>
                <a:effectLst/>
                <a:ea typeface="Calibri"/>
                <a:cs typeface="Calibri"/>
                <a:sym typeface="Calibri"/>
              </a:rPr>
              <a:t>THE SOLUTION TO SOLUTION</a:t>
            </a:r>
          </a:p>
        </p:txBody>
      </p:sp>
      <p:sp>
        <p:nvSpPr>
          <p:cNvPr id="153" name="Shape 153"/>
          <p:cNvSpPr txBox="1">
            <a:spLocks noGrp="1"/>
          </p:cNvSpPr>
          <p:nvPr>
            <p:ph idx="1"/>
          </p:nvPr>
        </p:nvSpPr>
        <p:spPr>
          <a:prstGeom prst="rect">
            <a:avLst/>
          </a:prstGeom>
          <a:noFill/>
          <a:ln>
            <a:noFill/>
          </a:ln>
        </p:spPr>
        <p:txBody>
          <a:bodyPr lIns="121875" tIns="60925" rIns="121875" bIns="60925" anchor="t" anchorCtr="0">
            <a:noAutofit/>
          </a:bodyPr>
          <a:lstStyle/>
          <a:p>
            <a:pPr marL="171451" marR="0" lvl="0" indent="-171451" algn="l" rtl="0">
              <a:lnSpc>
                <a:spcPct val="90000"/>
              </a:lnSpc>
              <a:spcBef>
                <a:spcPts val="0"/>
              </a:spcBef>
              <a:spcAft>
                <a:spcPts val="0"/>
              </a:spcAft>
              <a:buClrTx/>
              <a:buSzPct val="96898"/>
              <a:buFont typeface="Arial"/>
              <a:buChar char="•"/>
            </a:pPr>
            <a:r>
              <a:rPr lang="en-US" sz="1600" b="0" i="0" u="none" strike="noStrike" cap="none" dirty="0">
                <a:ea typeface="Calibri"/>
                <a:cs typeface="Calibri"/>
                <a:sym typeface="Calibri"/>
              </a:rPr>
              <a:t>ENCAPSULATE provides solution to all these problems. 3 Solution for 3 Problem</a:t>
            </a:r>
          </a:p>
          <a:p>
            <a:pPr marL="171451" marR="0" lvl="0" indent="-171451" algn="l" rtl="0">
              <a:lnSpc>
                <a:spcPct val="90000"/>
              </a:lnSpc>
              <a:spcBef>
                <a:spcPts val="900"/>
              </a:spcBef>
              <a:spcAft>
                <a:spcPts val="0"/>
              </a:spcAft>
              <a:buClrTx/>
              <a:buSzPct val="25000"/>
              <a:buFont typeface="Arial"/>
              <a:buNone/>
            </a:pPr>
            <a:endParaRPr sz="1600" b="0" i="0" u="none" strike="noStrike" cap="none">
              <a:ea typeface="Calibri"/>
              <a:cs typeface="Calibri"/>
              <a:sym typeface="Calibri"/>
            </a:endParaRPr>
          </a:p>
          <a:p>
            <a:pPr marL="171451" marR="0" lvl="0" indent="-171451" algn="l" rtl="0">
              <a:lnSpc>
                <a:spcPct val="90000"/>
              </a:lnSpc>
              <a:spcBef>
                <a:spcPts val="900"/>
              </a:spcBef>
              <a:spcAft>
                <a:spcPts val="0"/>
              </a:spcAft>
              <a:buClrTx/>
              <a:buSzPct val="96898"/>
              <a:buNone/>
            </a:pPr>
            <a:r>
              <a:rPr lang="en-US" sz="1800" b="1" i="0" u="none" strike="noStrike" cap="none" dirty="0">
                <a:ea typeface="Calibri"/>
                <a:cs typeface="Calibri"/>
                <a:sym typeface="Calibri"/>
              </a:rPr>
              <a:t>1. ENCRYPTED PASSWORD</a:t>
            </a:r>
            <a:r>
              <a:rPr lang="en-US" sz="1800" b="0" i="0" u="none" strike="noStrike" cap="none" dirty="0">
                <a:ea typeface="Calibri"/>
                <a:cs typeface="Calibri"/>
                <a:sym typeface="Calibri"/>
              </a:rPr>
              <a:t> </a:t>
            </a:r>
            <a:r>
              <a:rPr lang="en-US" sz="1600" b="0" i="0" u="none" strike="noStrike" cap="none" dirty="0" smtClean="0">
                <a:ea typeface="Calibri"/>
                <a:cs typeface="Calibri"/>
                <a:sym typeface="Calibri"/>
              </a:rPr>
              <a:t> (CHOOSE </a:t>
            </a:r>
            <a:r>
              <a:rPr lang="en-US" sz="1600" b="0" i="0" u="none" strike="noStrike" cap="none" dirty="0">
                <a:ea typeface="Calibri"/>
                <a:cs typeface="Calibri"/>
                <a:sym typeface="Calibri"/>
              </a:rPr>
              <a:t>YOUR KEY AND CHOOSE YOUR ENCRYPTION TYPE … FROM AES  to HILL </a:t>
            </a:r>
            <a:r>
              <a:rPr lang="en-US" sz="1600" b="0" i="0" u="none" strike="noStrike" cap="none" dirty="0" smtClean="0">
                <a:ea typeface="Calibri"/>
                <a:cs typeface="Calibri"/>
                <a:sym typeface="Calibri"/>
              </a:rPr>
              <a:t>CIPHER)</a:t>
            </a:r>
            <a:endParaRPr lang="en-US" sz="1600" b="0" i="0" u="none" strike="noStrike" cap="none" dirty="0">
              <a:ea typeface="Calibri"/>
              <a:cs typeface="Calibri"/>
              <a:sym typeface="Calibri"/>
            </a:endParaRPr>
          </a:p>
          <a:p>
            <a:pPr marL="171451" marR="0" lvl="0" indent="-171451" algn="l" rtl="0">
              <a:lnSpc>
                <a:spcPct val="90000"/>
              </a:lnSpc>
              <a:spcBef>
                <a:spcPts val="900"/>
              </a:spcBef>
              <a:spcAft>
                <a:spcPts val="0"/>
              </a:spcAft>
              <a:buClrTx/>
              <a:buSzPct val="96898"/>
              <a:buNone/>
            </a:pPr>
            <a:r>
              <a:rPr lang="en-US" sz="1800" b="1" i="0" u="none" strike="noStrike" cap="none" dirty="0">
                <a:ea typeface="Calibri"/>
                <a:cs typeface="Calibri"/>
                <a:sym typeface="Calibri"/>
              </a:rPr>
              <a:t>2. TRIPLE  - LAYER PROTECTION</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PASSWORD</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ACCESS TOKEN</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KEY</a:t>
            </a:r>
          </a:p>
          <a:p>
            <a:pPr marL="171451" marR="0" lvl="0" indent="-171451" algn="l" rtl="0">
              <a:lnSpc>
                <a:spcPct val="90000"/>
              </a:lnSpc>
              <a:spcBef>
                <a:spcPts val="900"/>
              </a:spcBef>
              <a:spcAft>
                <a:spcPts val="0"/>
              </a:spcAft>
              <a:buClrTx/>
              <a:buSzPct val="96898"/>
              <a:buNone/>
            </a:pPr>
            <a:r>
              <a:rPr lang="en-US" sz="1800" b="1" i="0" u="none" strike="noStrike" cap="none" dirty="0">
                <a:ea typeface="Calibri"/>
                <a:cs typeface="Calibri"/>
                <a:sym typeface="Calibri"/>
              </a:rPr>
              <a:t>3. CROSS – PLATFORM</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ANDROID</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err="1">
                <a:ea typeface="Calibri"/>
                <a:cs typeface="Calibri"/>
                <a:sym typeface="Calibri"/>
              </a:rPr>
              <a:t>iOS</a:t>
            </a:r>
            <a:r>
              <a:rPr lang="en-US" sz="1600" b="0" i="0" u="none" strike="noStrike" cap="none" dirty="0">
                <a:ea typeface="Calibri"/>
                <a:cs typeface="Calibri"/>
                <a:sym typeface="Calibri"/>
              </a:rPr>
              <a:t> (coming soon)</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Windows (coming soon)</a:t>
            </a:r>
          </a:p>
          <a:p>
            <a:pPr marL="342901" marR="0" lvl="1" indent="-139701" algn="l" rtl="0">
              <a:lnSpc>
                <a:spcPct val="90000"/>
              </a:lnSpc>
              <a:spcBef>
                <a:spcPts val="450"/>
              </a:spcBef>
              <a:spcAft>
                <a:spcPts val="0"/>
              </a:spcAft>
              <a:buClrTx/>
              <a:buSzPct val="74386"/>
              <a:buFont typeface="Arial"/>
              <a:buChar char="•"/>
            </a:pPr>
            <a:r>
              <a:rPr lang="en-US" sz="1600" b="0" i="0" u="none" strike="noStrike" cap="none" dirty="0">
                <a:ea typeface="Calibri"/>
                <a:cs typeface="Calibri"/>
                <a:sym typeface="Calibri"/>
              </a:rPr>
              <a:t>You name it.. (API for ENCAPSULATE is already there! USING JSON)</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C:\Users\Shobanaa\Documents\Designs\Encapsulate Designs\Graph02-01-903x1024.png"/>
          <p:cNvPicPr>
            <a:picLocks noChangeAspect="1" noChangeArrowheads="1"/>
          </p:cNvPicPr>
          <p:nvPr/>
        </p:nvPicPr>
        <p:blipFill>
          <a:blip r:embed="rId2" cstate="email"/>
          <a:srcRect/>
          <a:stretch>
            <a:fillRect/>
          </a:stretch>
        </p:blipFill>
        <p:spPr bwMode="auto">
          <a:xfrm>
            <a:off x="819150" y="1771650"/>
            <a:ext cx="6038850" cy="65151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85800" y="396697"/>
            <a:ext cx="5829298" cy="1508301"/>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2000" b="1" i="0" u="none" strike="noStrike" cap="none" dirty="0">
                <a:solidFill>
                  <a:schemeClr val="tx1"/>
                </a:solidFill>
                <a:effectLst/>
                <a:ea typeface="Calibri"/>
                <a:cs typeface="Calibri"/>
                <a:sym typeface="Calibri"/>
              </a:rPr>
              <a:t>INTRODUCTION</a:t>
            </a:r>
            <a:r>
              <a:rPr lang="en-US" sz="2000" b="1" i="0" u="none" strike="noStrike" cap="none" dirty="0" smtClean="0">
                <a:solidFill>
                  <a:schemeClr val="tx1"/>
                </a:solidFill>
                <a:effectLst/>
                <a:ea typeface="Calibri"/>
                <a:cs typeface="Calibri"/>
                <a:sym typeface="Calibri"/>
              </a:rPr>
              <a:t>:</a:t>
            </a:r>
            <a:br>
              <a:rPr lang="en-US" sz="2000" b="1" i="0" u="none" strike="noStrike" cap="none" dirty="0" smtClean="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r>
            <a:br>
              <a:rPr lang="en-US" sz="2000" b="1" i="0" u="none" strike="noStrike" cap="none" dirty="0">
                <a:solidFill>
                  <a:schemeClr val="tx1"/>
                </a:solidFill>
                <a:effectLst/>
                <a:ea typeface="Calibri"/>
                <a:cs typeface="Calibri"/>
                <a:sym typeface="Calibri"/>
              </a:rPr>
            </a:br>
            <a:r>
              <a:rPr lang="en-US" sz="2000" b="1" i="0" u="none" strike="noStrike" cap="none" dirty="0">
                <a:solidFill>
                  <a:schemeClr val="tx1"/>
                </a:solidFill>
                <a:effectLst/>
                <a:ea typeface="Calibri"/>
                <a:cs typeface="Calibri"/>
                <a:sym typeface="Calibri"/>
              </a:rPr>
              <a:t>		</a:t>
            </a:r>
            <a:r>
              <a:rPr lang="en-US" sz="2400" b="1" i="0" u="none" strike="noStrike" cap="none" dirty="0">
                <a:solidFill>
                  <a:schemeClr val="tx1"/>
                </a:solidFill>
                <a:effectLst/>
                <a:ea typeface="Calibri"/>
                <a:cs typeface="Calibri"/>
                <a:sym typeface="Calibri"/>
              </a:rPr>
              <a:t>SUMMARY</a:t>
            </a:r>
          </a:p>
        </p:txBody>
      </p:sp>
      <p:sp>
        <p:nvSpPr>
          <p:cNvPr id="159" name="Shape 159"/>
          <p:cNvSpPr txBox="1">
            <a:spLocks noGrp="1"/>
          </p:cNvSpPr>
          <p:nvPr>
            <p:ph idx="1"/>
          </p:nvPr>
        </p:nvSpPr>
        <p:spPr>
          <a:prstGeom prst="rect">
            <a:avLst/>
          </a:prstGeom>
          <a:noFill/>
          <a:ln>
            <a:noFill/>
          </a:ln>
        </p:spPr>
        <p:txBody>
          <a:bodyPr lIns="121875" tIns="60925" rIns="121875" bIns="60925" anchor="t" anchorCtr="0">
            <a:noAutofit/>
          </a:bodyPr>
          <a:lstStyle/>
          <a:p>
            <a:pPr marL="0" marR="0" lvl="0" indent="0" algn="just" rtl="0">
              <a:lnSpc>
                <a:spcPct val="90000"/>
              </a:lnSpc>
              <a:spcBef>
                <a:spcPts val="0"/>
              </a:spcBef>
              <a:spcAft>
                <a:spcPts val="0"/>
              </a:spcAft>
              <a:buClrTx/>
              <a:buSzPct val="100000"/>
              <a:buNone/>
            </a:pPr>
            <a:endParaRPr sz="1600"/>
          </a:p>
          <a:p>
            <a:pPr marL="457200" lvl="0" indent="-228600" algn="just" rtl="0">
              <a:spcBef>
                <a:spcPts val="0"/>
              </a:spcBef>
              <a:buClrTx/>
              <a:buSzPct val="100000"/>
            </a:pPr>
            <a:r>
              <a:rPr lang="en-US" sz="1600" dirty="0"/>
              <a:t>So basically, this project aims at creating an application, to be more exact, a </a:t>
            </a:r>
            <a:r>
              <a:rPr lang="en-US" sz="1600" dirty="0" err="1"/>
              <a:t>RESTful</a:t>
            </a:r>
            <a:r>
              <a:rPr lang="en-US" sz="1600" dirty="0"/>
              <a:t> API. A </a:t>
            </a:r>
            <a:r>
              <a:rPr lang="en-US" sz="1600" dirty="0" err="1"/>
              <a:t>RESTful</a:t>
            </a:r>
            <a:r>
              <a:rPr lang="en-US" sz="1600" dirty="0"/>
              <a:t> API will assure that the application remains open to public. It also means that any other developer can easily use this API to create a custom GUI application, maybe, even better than the official one. </a:t>
            </a:r>
          </a:p>
          <a:p>
            <a:pPr marL="0" lvl="0" indent="0" algn="just" rtl="0">
              <a:spcBef>
                <a:spcPts val="0"/>
              </a:spcBef>
              <a:buClrTx/>
              <a:buSzPct val="100000"/>
              <a:buNone/>
            </a:pPr>
            <a:endParaRPr sz="1600"/>
          </a:p>
          <a:p>
            <a:pPr marL="457200" marR="0" lvl="0" indent="-228600" algn="just" rtl="0">
              <a:lnSpc>
                <a:spcPct val="90000"/>
              </a:lnSpc>
              <a:spcBef>
                <a:spcPts val="0"/>
              </a:spcBef>
              <a:spcAft>
                <a:spcPts val="0"/>
              </a:spcAft>
              <a:buClrTx/>
              <a:buSzPct val="100000"/>
            </a:pPr>
            <a:r>
              <a:rPr lang="en-US" sz="1600" b="0" i="0" u="none" strike="noStrike" cap="none" dirty="0">
                <a:ea typeface="Calibri"/>
                <a:cs typeface="Calibri"/>
                <a:sym typeface="Calibri"/>
              </a:rPr>
              <a:t>In the second part of project, we aim at creating an application that will be available </a:t>
            </a:r>
            <a:r>
              <a:rPr lang="en-US" sz="1600" dirty="0"/>
              <a:t>across</a:t>
            </a:r>
            <a:r>
              <a:rPr lang="en-US" sz="1600" b="0" i="0" u="none" strike="noStrike" cap="none" dirty="0">
                <a:ea typeface="Calibri"/>
                <a:cs typeface="Calibri"/>
                <a:sym typeface="Calibri"/>
              </a:rPr>
              <a:t> all platform, starting with android. The reason is pretty obvious i.e. there are far many users of Android than any other mobile platform.</a:t>
            </a: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335</TotalTime>
  <Words>3249</Words>
  <Application>Microsoft Office PowerPoint</Application>
  <PresentationFormat>A4 Paper (210x297 mm)</PresentationFormat>
  <Paragraphs>558</Paragraphs>
  <Slides>60</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Verdana</vt:lpstr>
      <vt:lpstr>Wingdings 2</vt:lpstr>
      <vt:lpstr>Solstice</vt:lpstr>
      <vt:lpstr>ENCAPSULATE</vt:lpstr>
      <vt:lpstr>INDEX</vt:lpstr>
      <vt:lpstr>INTRODUCTION</vt:lpstr>
      <vt:lpstr>INTRODUCTION:    FOREWORD by Team EventHaat</vt:lpstr>
      <vt:lpstr>INTRODUCTION:     THE NEED</vt:lpstr>
      <vt:lpstr>INTRODUCTION:   THE EXISTING SOLUTION’s PROBLEM</vt:lpstr>
      <vt:lpstr>INTRODUCTION:   THE SOLUTION TO SOLUTION</vt:lpstr>
      <vt:lpstr>PowerPoint Presentation</vt:lpstr>
      <vt:lpstr>INTRODUCTION:    SUMMARY</vt:lpstr>
      <vt:lpstr>The Project:              ENCAPSULATE</vt:lpstr>
      <vt:lpstr>ENCAPSULATE:   BUILDING THE VAULT</vt:lpstr>
      <vt:lpstr>The Database</vt:lpstr>
      <vt:lpstr>Table and Relationships</vt:lpstr>
      <vt:lpstr>Table and Relationship</vt:lpstr>
      <vt:lpstr>The Database:    Tables and Relationships</vt:lpstr>
      <vt:lpstr>The Database:  Tables and Relationships:     (contd.)</vt:lpstr>
      <vt:lpstr>The Database:  Tables and Relationships:     (contd.)</vt:lpstr>
      <vt:lpstr>Communication with Database</vt:lpstr>
      <vt:lpstr>The Database:   Communication with Database</vt:lpstr>
      <vt:lpstr>The Database:   Communication with Database:     (contd.)</vt:lpstr>
      <vt:lpstr>The Triple Layer Security</vt:lpstr>
      <vt:lpstr>The First Layer</vt:lpstr>
      <vt:lpstr>The Triple Layer Security:    First Layer</vt:lpstr>
      <vt:lpstr>The Triple Layer Security:    First Layer:   (contd.)</vt:lpstr>
      <vt:lpstr>The Second Layer</vt:lpstr>
      <vt:lpstr>The Triple Layer Security:    Second Layer</vt:lpstr>
      <vt:lpstr>The Triple Layer Security:    Second Layer:    (contd.)</vt:lpstr>
      <vt:lpstr>The Third Layer</vt:lpstr>
      <vt:lpstr>The Triple Layer Security:    Third Layer</vt:lpstr>
      <vt:lpstr>The Triple Layer Security:    Third Layer:   (contd.)</vt:lpstr>
      <vt:lpstr>The RESTful API</vt:lpstr>
      <vt:lpstr>The RESTful API</vt:lpstr>
      <vt:lpstr>Introduction to REST</vt:lpstr>
      <vt:lpstr>ENCAPSULATE:    The RESTful API</vt:lpstr>
      <vt:lpstr>THE RESTful API:   (contd.)</vt:lpstr>
      <vt:lpstr>JSON: The language of REST</vt:lpstr>
      <vt:lpstr>THE RESTful API:    JSON</vt:lpstr>
      <vt:lpstr>GLOBAL KEYS and VARIABLES</vt:lpstr>
      <vt:lpstr>THE RESTful API:    Global Keys and Values</vt:lpstr>
      <vt:lpstr>THE RESTful API:   Global Keys and Values:      (contd.)</vt:lpstr>
      <vt:lpstr>SUCCESS | ERROR CODES</vt:lpstr>
      <vt:lpstr>THE RESTful API:   SUCCESS &amp; ERROR CODES</vt:lpstr>
      <vt:lpstr>SAMPLE CASE STUDIES</vt:lpstr>
      <vt:lpstr>Sample Case Studies</vt:lpstr>
      <vt:lpstr>Posting Blank Data</vt:lpstr>
      <vt:lpstr>REGISTER</vt:lpstr>
      <vt:lpstr>LOGIN</vt:lpstr>
      <vt:lpstr>GETDATA</vt:lpstr>
      <vt:lpstr>KEY</vt:lpstr>
      <vt:lpstr>SECRET</vt:lpstr>
      <vt:lpstr>Posting Correct Data</vt:lpstr>
      <vt:lpstr>LOGIN</vt:lpstr>
      <vt:lpstr>GETDATA</vt:lpstr>
      <vt:lpstr>GETDATA (contd.)</vt:lpstr>
      <vt:lpstr>KEY</vt:lpstr>
      <vt:lpstr>SECRET</vt:lpstr>
      <vt:lpstr>SUMMARY</vt:lpstr>
      <vt:lpstr>SUMMARY</vt:lpstr>
      <vt:lpstr>PowerPoint Presentation</vt:lpstr>
      <vt:lpstr>PowerPoint Presentation</vt:lpstr>
    </vt:vector>
  </TitlesOfParts>
  <Manager>Himanshu Shankar</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ENCAPSULATE</dc:title>
  <dc:creator>Shobanaa;Himanshu Shankar</dc:creator>
  <cp:lastModifiedBy>Himanshu Shankar</cp:lastModifiedBy>
  <cp:revision>32</cp:revision>
  <cp:lastPrinted>2016-04-24T14:31:49Z</cp:lastPrinted>
  <dcterms:modified xsi:type="dcterms:W3CDTF">2016-04-24T19:39:45Z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