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78" r:id="rId4"/>
    <p:sldId id="257" r:id="rId5"/>
    <p:sldId id="259" r:id="rId6"/>
    <p:sldId id="258" r:id="rId7"/>
    <p:sldId id="260" r:id="rId8"/>
    <p:sldId id="269" r:id="rId9"/>
    <p:sldId id="279" r:id="rId10"/>
    <p:sldId id="261" r:id="rId12"/>
    <p:sldId id="292" r:id="rId13"/>
    <p:sldId id="293" r:id="rId14"/>
    <p:sldId id="297" r:id="rId15"/>
    <p:sldId id="294" r:id="rId16"/>
    <p:sldId id="295"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635" y="1061720"/>
            <a:ext cx="9144000" cy="1981200"/>
          </a:xfrm>
        </p:spPr>
        <p:txBody>
          <a:bodyPr/>
          <a:lstStyle/>
          <a:p>
            <a:pPr algn="ctr"/>
            <a:r>
              <a:rPr lang="en-US" b="1" dirty="0">
                <a:solidFill>
                  <a:schemeClr val="accent2"/>
                </a:solidFill>
              </a:rPr>
              <a:t>Car Price Prediction Using Machine Learning</a:t>
            </a:r>
            <a:endParaRPr lang="en-US" b="1" dirty="0">
              <a:solidFill>
                <a:schemeClr val="accent2"/>
              </a:solidFill>
            </a:endParaRPr>
          </a:p>
        </p:txBody>
      </p:sp>
      <p:sp>
        <p:nvSpPr>
          <p:cNvPr id="3" name="Subtitle 2"/>
          <p:cNvSpPr>
            <a:spLocks noGrp="1"/>
          </p:cNvSpPr>
          <p:nvPr>
            <p:ph type="subTitle" idx="1"/>
          </p:nvPr>
        </p:nvSpPr>
        <p:spPr>
          <a:xfrm>
            <a:off x="1524000" y="3602355"/>
            <a:ext cx="4738370" cy="1655445"/>
          </a:xfrm>
        </p:spPr>
        <p:txBody>
          <a:bodyPr/>
          <a:lstStyle/>
          <a:p>
            <a:pPr algn="l"/>
            <a:r>
              <a:rPr lang="en-US" sz="4800"/>
              <a:t>MSDSF23M037 </a:t>
            </a:r>
            <a:endParaRPr lang="en-US" sz="4800"/>
          </a:p>
          <a:p>
            <a:pPr algn="l"/>
            <a:r>
              <a:rPr lang="en-US" sz="4800"/>
              <a:t>Talha Hussain</a:t>
            </a:r>
            <a:endParaRPr lang="en-US" sz="4800"/>
          </a:p>
        </p:txBody>
      </p:sp>
      <p:pic>
        <p:nvPicPr>
          <p:cNvPr id="5" name="Picture 4"/>
          <p:cNvPicPr>
            <a:picLocks noChangeAspect="1"/>
          </p:cNvPicPr>
          <p:nvPr/>
        </p:nvPicPr>
        <p:blipFill>
          <a:blip r:embed="rId1"/>
          <a:stretch>
            <a:fillRect/>
          </a:stretch>
        </p:blipFill>
        <p:spPr>
          <a:xfrm>
            <a:off x="6262370" y="3510280"/>
            <a:ext cx="4406265" cy="2359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solidFill>
                  <a:schemeClr val="accent2"/>
                </a:solidFill>
                <a:sym typeface="+mn-ea"/>
              </a:rPr>
              <a:t>Dataset</a:t>
            </a:r>
            <a:endParaRPr lang="en-US"/>
          </a:p>
        </p:txBody>
      </p:sp>
      <p:sp>
        <p:nvSpPr>
          <p:cNvPr id="5" name="Text Placeholder 4"/>
          <p:cNvSpPr>
            <a:spLocks noGrp="1"/>
          </p:cNvSpPr>
          <p:nvPr>
            <p:ph type="body" idx="1"/>
          </p:nvPr>
        </p:nvSpPr>
        <p:spPr/>
        <p:txBody>
          <a:bodyPr>
            <a:noAutofit/>
          </a:bodyPr>
          <a:p>
            <a:pPr algn="l">
              <a:lnSpc>
                <a:spcPct val="70000"/>
              </a:lnSpc>
              <a:buFont typeface="Arial" panose="020B0604020202020204" pitchFamily="34" charset="0"/>
              <a:buChar char="•"/>
            </a:pPr>
            <a:r>
              <a:rPr lang="en-US" sz="1800">
                <a:sym typeface="+mn-ea"/>
              </a:rPr>
              <a:t>Check Null Values In The Dataset</a:t>
            </a:r>
            <a:endParaRPr lang="en-US" sz="1800">
              <a:sym typeface="+mn-ea"/>
            </a:endParaRPr>
          </a:p>
          <a:p>
            <a:pPr algn="l">
              <a:lnSpc>
                <a:spcPct val="70000"/>
              </a:lnSpc>
              <a:buFont typeface="Arial" panose="020B0604020202020204" pitchFamily="34" charset="0"/>
              <a:buChar char="•"/>
            </a:pPr>
            <a:r>
              <a:rPr lang="en-US" sz="1800">
                <a:sym typeface="+mn-ea"/>
              </a:rPr>
              <a:t>Get Overall Statistics About The Dataset</a:t>
            </a:r>
            <a:endParaRPr lang="en-US" sz="1800">
              <a:sym typeface="+mn-ea"/>
            </a:endParaRPr>
          </a:p>
          <a:p>
            <a:pPr algn="l">
              <a:lnSpc>
                <a:spcPct val="70000"/>
              </a:lnSpc>
              <a:buFont typeface="Arial" panose="020B0604020202020204" pitchFamily="34" charset="0"/>
              <a:buChar char="•"/>
            </a:pPr>
            <a:r>
              <a:rPr lang="en-US" sz="1800">
                <a:sym typeface="+mn-ea"/>
              </a:rPr>
              <a:t>Data Preprocessing</a:t>
            </a:r>
            <a:endParaRPr lang="en-US" sz="1800">
              <a:sym typeface="+mn-ea"/>
            </a:endParaRPr>
          </a:p>
        </p:txBody>
      </p:sp>
      <p:sp>
        <p:nvSpPr>
          <p:cNvPr id="7" name="Text Placeholder 6"/>
          <p:cNvSpPr>
            <a:spLocks noGrp="1"/>
          </p:cNvSpPr>
          <p:nvPr>
            <p:ph type="body" sz="quarter" idx="3"/>
          </p:nvPr>
        </p:nvSpPr>
        <p:spPr/>
        <p:txBody>
          <a:bodyPr>
            <a:noAutofit/>
          </a:bodyPr>
          <a:p>
            <a:pPr algn="l">
              <a:lnSpc>
                <a:spcPct val="80000"/>
              </a:lnSpc>
              <a:buFont typeface="Arial" panose="020B0604020202020204" pitchFamily="34" charset="0"/>
              <a:buChar char="•"/>
            </a:pPr>
            <a:r>
              <a:rPr lang="en-US" sz="1800">
                <a:sym typeface="+mn-ea"/>
              </a:rPr>
              <a:t>Outlier Removal</a:t>
            </a:r>
            <a:endParaRPr lang="en-US" sz="1800">
              <a:sym typeface="+mn-ea"/>
            </a:endParaRPr>
          </a:p>
          <a:p>
            <a:pPr algn="l">
              <a:lnSpc>
                <a:spcPct val="80000"/>
              </a:lnSpc>
              <a:buFont typeface="Arial" panose="020B0604020202020204" pitchFamily="34" charset="0"/>
              <a:buChar char="•"/>
            </a:pPr>
            <a:r>
              <a:rPr lang="en-US" sz="1800">
                <a:sym typeface="+mn-ea"/>
              </a:rPr>
              <a:t>Encoding the Categorical Columns</a:t>
            </a:r>
            <a:endParaRPr lang="en-US" sz="1800">
              <a:sym typeface="+mn-ea"/>
            </a:endParaRPr>
          </a:p>
          <a:p>
            <a:pPr algn="l">
              <a:lnSpc>
                <a:spcPct val="80000"/>
              </a:lnSpc>
              <a:buFont typeface="Arial" panose="020B0604020202020204" pitchFamily="34" charset="0"/>
              <a:buChar char="•"/>
            </a:pPr>
            <a:r>
              <a:rPr lang="en-US" sz="1800">
                <a:sym typeface="+mn-ea"/>
              </a:rPr>
              <a:t>Store Feature Matrix In X and Response(Target) In Vector Y</a:t>
            </a:r>
            <a:endParaRPr lang="en-US" sz="1800">
              <a:sym typeface="+mn-ea"/>
            </a:endParaRPr>
          </a:p>
        </p:txBody>
      </p:sp>
      <p:pic>
        <p:nvPicPr>
          <p:cNvPr id="9" name="Content Placeholder 4" descr="Screenshot (3)"/>
          <p:cNvPicPr>
            <a:picLocks noChangeAspect="1"/>
          </p:cNvPicPr>
          <p:nvPr>
            <p:ph sz="half" idx="2"/>
          </p:nvPr>
        </p:nvPicPr>
        <p:blipFill>
          <a:blip r:embed="rId1"/>
          <a:srcRect l="16689" t="41807" r="45898" b="17627"/>
          <a:stretch>
            <a:fillRect/>
          </a:stretch>
        </p:blipFill>
        <p:spPr>
          <a:xfrm>
            <a:off x="840105" y="2505075"/>
            <a:ext cx="5157470" cy="3790950"/>
          </a:xfrm>
          <a:prstGeom prst="rect">
            <a:avLst/>
          </a:prstGeom>
        </p:spPr>
      </p:pic>
      <p:pic>
        <p:nvPicPr>
          <p:cNvPr id="10" name="Content Placeholder 1" descr="Screenshot (4)"/>
          <p:cNvPicPr>
            <a:picLocks noChangeAspect="1"/>
          </p:cNvPicPr>
          <p:nvPr>
            <p:ph sz="quarter" idx="4"/>
          </p:nvPr>
        </p:nvPicPr>
        <p:blipFill>
          <a:blip r:embed="rId2"/>
          <a:srcRect l="16593" t="35339" r="40735" b="8241"/>
          <a:stretch>
            <a:fillRect/>
          </a:stretch>
        </p:blipFill>
        <p:spPr>
          <a:xfrm>
            <a:off x="6483985" y="2505710"/>
            <a:ext cx="4871720" cy="3996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solidFill>
                  <a:schemeClr val="accent2"/>
                </a:solidFill>
                <a:sym typeface="+mn-ea"/>
              </a:rPr>
              <a:t>Dataset</a:t>
            </a:r>
            <a:endParaRPr lang="en-US"/>
          </a:p>
        </p:txBody>
      </p:sp>
      <p:sp>
        <p:nvSpPr>
          <p:cNvPr id="7" name="Content Placeholder 6"/>
          <p:cNvSpPr>
            <a:spLocks noGrp="1"/>
          </p:cNvSpPr>
          <p:nvPr>
            <p:ph sz="half" idx="1"/>
          </p:nvPr>
        </p:nvSpPr>
        <p:spPr>
          <a:xfrm>
            <a:off x="838200" y="1825625"/>
            <a:ext cx="3985260" cy="4351655"/>
          </a:xfrm>
        </p:spPr>
        <p:txBody>
          <a:bodyPr>
            <a:normAutofit/>
          </a:bodyPr>
          <a:p>
            <a:pPr>
              <a:lnSpc>
                <a:spcPct val="120000"/>
              </a:lnSpc>
              <a:buFont typeface="Arial" panose="020B0604020202020204" pitchFamily="34" charset="0"/>
              <a:buChar char="•"/>
            </a:pPr>
            <a:r>
              <a:rPr lang="en-US" sz="2400">
                <a:sym typeface="+mn-ea"/>
              </a:rPr>
              <a:t>Splitting The Dataset</a:t>
            </a:r>
            <a:endParaRPr lang="en-US" sz="2400">
              <a:sym typeface="+mn-ea"/>
            </a:endParaRPr>
          </a:p>
          <a:p>
            <a:pPr>
              <a:lnSpc>
                <a:spcPct val="120000"/>
              </a:lnSpc>
              <a:buFont typeface="Arial" panose="020B0604020202020204" pitchFamily="34" charset="0"/>
              <a:buChar char="•"/>
            </a:pPr>
            <a:r>
              <a:rPr lang="en-US" sz="2400">
                <a:sym typeface="+mn-ea"/>
              </a:rPr>
              <a:t>Import The models</a:t>
            </a:r>
            <a:endParaRPr lang="en-US" sz="2400">
              <a:sym typeface="+mn-ea"/>
            </a:endParaRPr>
          </a:p>
          <a:p>
            <a:pPr>
              <a:lnSpc>
                <a:spcPct val="120000"/>
              </a:lnSpc>
              <a:buFont typeface="Arial" panose="020B0604020202020204" pitchFamily="34" charset="0"/>
              <a:buChar char="•"/>
            </a:pPr>
            <a:r>
              <a:rPr lang="en-US" sz="2400">
                <a:sym typeface="+mn-ea"/>
              </a:rPr>
              <a:t>Training the dataset</a:t>
            </a:r>
            <a:endParaRPr lang="en-US" sz="2400">
              <a:sym typeface="+mn-ea"/>
            </a:endParaRPr>
          </a:p>
          <a:p>
            <a:pPr>
              <a:lnSpc>
                <a:spcPct val="120000"/>
              </a:lnSpc>
              <a:buFont typeface="Arial" panose="020B0604020202020204" pitchFamily="34" charset="0"/>
              <a:buChar char="•"/>
            </a:pPr>
            <a:r>
              <a:rPr lang="en-US" sz="2400">
                <a:sym typeface="+mn-ea"/>
              </a:rPr>
              <a:t>Tunning hyper parameters</a:t>
            </a:r>
            <a:endParaRPr lang="en-US" sz="2400">
              <a:sym typeface="+mn-ea"/>
            </a:endParaRPr>
          </a:p>
          <a:p>
            <a:pPr>
              <a:lnSpc>
                <a:spcPct val="120000"/>
              </a:lnSpc>
              <a:buFont typeface="Arial" panose="020B0604020202020204" pitchFamily="34" charset="0"/>
              <a:buChar char="•"/>
            </a:pPr>
            <a:r>
              <a:rPr lang="en-US" sz="2400">
                <a:sym typeface="+mn-ea"/>
              </a:rPr>
              <a:t>Prediction on Test Data</a:t>
            </a:r>
            <a:endParaRPr lang="en-US" sz="2400">
              <a:sym typeface="+mn-ea"/>
            </a:endParaRPr>
          </a:p>
          <a:p>
            <a:pPr>
              <a:lnSpc>
                <a:spcPct val="120000"/>
              </a:lnSpc>
              <a:buFont typeface="Arial" panose="020B0604020202020204" pitchFamily="34" charset="0"/>
              <a:buChar char="•"/>
            </a:pPr>
            <a:r>
              <a:rPr lang="en-US" sz="2400">
                <a:sym typeface="+mn-ea"/>
              </a:rPr>
              <a:t>Evaluating the Algorithm</a:t>
            </a:r>
            <a:endParaRPr lang="en-US" sz="2400"/>
          </a:p>
        </p:txBody>
      </p:sp>
      <p:pic>
        <p:nvPicPr>
          <p:cNvPr id="15" name="Content Placeholder 10"/>
          <p:cNvPicPr>
            <a:picLocks noChangeAspect="1"/>
          </p:cNvPicPr>
          <p:nvPr>
            <p:ph sz="half" idx="2"/>
          </p:nvPr>
        </p:nvPicPr>
        <p:blipFill>
          <a:blip r:embed="rId1"/>
          <a:stretch>
            <a:fillRect/>
          </a:stretch>
        </p:blipFill>
        <p:spPr>
          <a:xfrm>
            <a:off x="5372735" y="861060"/>
            <a:ext cx="5981065" cy="5123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rPr>
              <a:t>Results</a:t>
            </a:r>
            <a:endParaRPr lang="en-US" b="1">
              <a:solidFill>
                <a:schemeClr val="accent2"/>
              </a:solidFill>
            </a:endParaRPr>
          </a:p>
        </p:txBody>
      </p:sp>
      <p:pic>
        <p:nvPicPr>
          <p:cNvPr id="9" name="Content Placeholder 8"/>
          <p:cNvPicPr>
            <a:picLocks noChangeAspect="1"/>
          </p:cNvPicPr>
          <p:nvPr>
            <p:ph sz="half" idx="2"/>
          </p:nvPr>
        </p:nvPicPr>
        <p:blipFill>
          <a:blip r:embed="rId1"/>
          <a:stretch>
            <a:fillRect/>
          </a:stretch>
        </p:blipFill>
        <p:spPr>
          <a:xfrm>
            <a:off x="511175" y="1826260"/>
            <a:ext cx="5181600" cy="4582795"/>
          </a:xfrm>
          <a:prstGeom prst="rect">
            <a:avLst/>
          </a:prstGeom>
        </p:spPr>
      </p:pic>
      <p:pic>
        <p:nvPicPr>
          <p:cNvPr id="10" name="Content Placeholder 9"/>
          <p:cNvPicPr>
            <a:picLocks noChangeAspect="1"/>
          </p:cNvPicPr>
          <p:nvPr>
            <p:ph sz="half" idx="1"/>
          </p:nvPr>
        </p:nvPicPr>
        <p:blipFill>
          <a:blip r:embed="rId2"/>
          <a:stretch>
            <a:fillRect/>
          </a:stretch>
        </p:blipFill>
        <p:spPr>
          <a:xfrm>
            <a:off x="6049645" y="365125"/>
            <a:ext cx="5408295" cy="5812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rPr>
              <a:t>Error analysis</a:t>
            </a:r>
            <a:endParaRPr lang="en-US" b="1">
              <a:solidFill>
                <a:schemeClr val="accent2"/>
              </a:solidFill>
            </a:endParaRPr>
          </a:p>
        </p:txBody>
      </p:sp>
      <p:sp>
        <p:nvSpPr>
          <p:cNvPr id="3" name="Content Placeholder 2"/>
          <p:cNvSpPr>
            <a:spLocks noGrp="1"/>
          </p:cNvSpPr>
          <p:nvPr>
            <p:ph idx="1"/>
          </p:nvPr>
        </p:nvSpPr>
        <p:spPr>
          <a:xfrm>
            <a:off x="838200" y="1588770"/>
            <a:ext cx="10515600" cy="4838065"/>
          </a:xfrm>
        </p:spPr>
        <p:txBody>
          <a:bodyPr>
            <a:noAutofit/>
          </a:bodyPr>
          <a:p>
            <a:r>
              <a:rPr lang="en-US" sz="2400" b="1"/>
              <a:t> Linear Regression:</a:t>
            </a:r>
            <a:r>
              <a:rPr lang="en-US" sz="2400"/>
              <a:t>High training set MSE compared to validation and test sets suggests potential overfitting or complexity insufficient to capture the underlying patterns.</a:t>
            </a:r>
            <a:endParaRPr lang="en-US" sz="2400"/>
          </a:p>
          <a:p>
            <a:r>
              <a:rPr lang="en-US" sz="2400"/>
              <a:t> </a:t>
            </a:r>
            <a:r>
              <a:rPr lang="en-US" sz="2400" b="1"/>
              <a:t>RandomForestRegressor:</a:t>
            </a:r>
            <a:r>
              <a:rPr lang="en-US" sz="2400"/>
              <a:t>Low training set MSE, but higher validation and test set MSE indicate some overfitting. However, it's not as severe as in linear regression.</a:t>
            </a:r>
            <a:endParaRPr lang="en-US" sz="2400"/>
          </a:p>
          <a:p>
            <a:r>
              <a:rPr lang="en-US" sz="2400" b="1"/>
              <a:t> GradientBoostingRegressor:</a:t>
            </a:r>
            <a:r>
              <a:rPr lang="en-US" sz="2400"/>
              <a:t>Low training, validation, and test set MSE indicate good generalization. This model seems well-tuned and balanced.</a:t>
            </a:r>
            <a:endParaRPr lang="en-US" sz="2400"/>
          </a:p>
          <a:p>
            <a:r>
              <a:rPr lang="en-US" sz="2400" b="1"/>
              <a:t> XGBRegressor:</a:t>
            </a:r>
            <a:r>
              <a:rPr lang="en-US" sz="2400"/>
              <a:t>Similar to GradientBoostingRegressor, XGBRegressor shows low MSE across all sets, indicating good generalization. </a:t>
            </a:r>
            <a:endParaRPr lang="en-US" sz="2400"/>
          </a:p>
          <a:p>
            <a:r>
              <a:rPr lang="en-US" sz="2400" b="1"/>
              <a:t>DecisionTreeRegressor:</a:t>
            </a:r>
            <a:r>
              <a:rPr lang="en-US" sz="2400"/>
              <a:t>MSE of 0 on the training set suggests overfitting. The high MSE on the validation and test sets indicates poor generalization. </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sym typeface="+mn-ea"/>
              </a:rPr>
              <a:t>Recommendations:</a:t>
            </a:r>
            <a:endParaRPr lang="en-US" b="1">
              <a:solidFill>
                <a:schemeClr val="accent2"/>
              </a:solidFill>
              <a:sym typeface="+mn-ea"/>
            </a:endParaRPr>
          </a:p>
        </p:txBody>
      </p:sp>
      <p:sp>
        <p:nvSpPr>
          <p:cNvPr id="3" name="Content Placeholder 2"/>
          <p:cNvSpPr>
            <a:spLocks noGrp="1"/>
          </p:cNvSpPr>
          <p:nvPr>
            <p:ph idx="1"/>
          </p:nvPr>
        </p:nvSpPr>
        <p:spPr/>
        <p:txBody>
          <a:bodyPr>
            <a:normAutofit fontScale="90000"/>
          </a:bodyPr>
          <a:p>
            <a:r>
              <a:rPr lang="en-US"/>
              <a:t> The RandomForestRegressor, GradientBoostingRegressor, and XGBRegressor seem to perform well without significant signs of overfitting or underfitting.</a:t>
            </a:r>
            <a:endParaRPr lang="en-US"/>
          </a:p>
          <a:p>
            <a:r>
              <a:rPr lang="en-US"/>
              <a:t>For the DecisionTreeRegressor, reducing its complexity or using techniques like pruning may help mitigate overfitting.</a:t>
            </a:r>
            <a:endParaRPr lang="en-US"/>
          </a:p>
          <a:p>
            <a:r>
              <a:rPr lang="en-US"/>
              <a:t>Fine-tuning hyperparameters or using more advanced models could improve the performance of Linear Regression.</a:t>
            </a:r>
            <a:endParaRPr lang="en-US"/>
          </a:p>
          <a:p>
            <a:r>
              <a:rPr lang="en-US"/>
              <a:t>It's essential to strike a balance between model complexity and generalization for optimal performance on unseen data. Cross-validation and hyperparameter tuning are common techniques to address overfitting and underfitting.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sz="9600">
                <a:solidFill>
                  <a:schemeClr val="accent2"/>
                </a:solidFill>
              </a:rPr>
              <a:t>Thanks</a:t>
            </a:r>
            <a:r>
              <a:rPr lang="en-US"/>
              <a:t> </a:t>
            </a:r>
            <a:endParaRPr lang="en-US"/>
          </a:p>
        </p:txBody>
      </p:sp>
      <p:sp>
        <p:nvSpPr>
          <p:cNvPr id="6" name="Subtitle 5"/>
          <p:cNvSpPr>
            <a:spLocks noGrp="1"/>
          </p:cNvSpPr>
          <p:nvPr>
            <p:ph type="subTitle" idx="1"/>
          </p:nvPr>
        </p:nvSpPr>
        <p:spPr/>
        <p:txBody>
          <a:bodyPr/>
          <a:p>
            <a:r>
              <a:rPr lang="en-US"/>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sym typeface="+mn-ea"/>
              </a:rPr>
              <a:t>Names of Algorithums</a:t>
            </a:r>
            <a:endParaRPr lang="en-US"/>
          </a:p>
        </p:txBody>
      </p:sp>
      <p:sp>
        <p:nvSpPr>
          <p:cNvPr id="3" name="Content Placeholder 2"/>
          <p:cNvSpPr>
            <a:spLocks noGrp="1"/>
          </p:cNvSpPr>
          <p:nvPr>
            <p:ph idx="1"/>
          </p:nvPr>
        </p:nvSpPr>
        <p:spPr/>
        <p:txBody>
          <a:bodyPr/>
          <a:p>
            <a:r>
              <a:rPr lang="en-US" sz="4000">
                <a:sym typeface="+mn-ea"/>
              </a:rPr>
              <a:t>1-Linear Regression</a:t>
            </a:r>
            <a:endParaRPr lang="en-US" sz="4000">
              <a:sym typeface="+mn-ea"/>
            </a:endParaRPr>
          </a:p>
          <a:p>
            <a:r>
              <a:rPr lang="en-US" sz="4000">
                <a:sym typeface="+mn-ea"/>
              </a:rPr>
              <a:t>2-Random Forest Regressor</a:t>
            </a:r>
            <a:endParaRPr lang="en-US" sz="4000">
              <a:sym typeface="+mn-ea"/>
            </a:endParaRPr>
          </a:p>
          <a:p>
            <a:r>
              <a:rPr lang="en-US" sz="4000">
                <a:sym typeface="+mn-ea"/>
              </a:rPr>
              <a:t>3-Gradient Boosting Regressor</a:t>
            </a:r>
            <a:endParaRPr lang="en-US" sz="4000">
              <a:sym typeface="+mn-ea"/>
            </a:endParaRPr>
          </a:p>
          <a:p>
            <a:r>
              <a:rPr lang="en-US" sz="4000">
                <a:sym typeface="+mn-ea"/>
              </a:rPr>
              <a:t>4-XGBoost Regressor </a:t>
            </a:r>
            <a:endParaRPr lang="en-US" sz="4000">
              <a:sym typeface="+mn-ea"/>
            </a:endParaRPr>
          </a:p>
          <a:p>
            <a:r>
              <a:rPr lang="en-US" sz="4000">
                <a:sym typeface="+mn-ea"/>
              </a:rPr>
              <a:t>5-Decision tree</a:t>
            </a:r>
            <a:endParaRPr lang="en-US" sz="4000"/>
          </a:p>
          <a:p>
            <a:endParaRPr lang="en-US"/>
          </a:p>
          <a:p>
            <a:endParaRPr lang="en-US"/>
          </a:p>
          <a:p>
            <a:endParaRPr lang="en-US"/>
          </a:p>
        </p:txBody>
      </p:sp>
      <p:pic>
        <p:nvPicPr>
          <p:cNvPr id="5" name="Picture 4"/>
          <p:cNvPicPr>
            <a:picLocks noChangeAspect="1"/>
          </p:cNvPicPr>
          <p:nvPr/>
        </p:nvPicPr>
        <p:blipFill>
          <a:blip r:embed="rId1"/>
          <a:srcRect r="47480" b="2720"/>
          <a:stretch>
            <a:fillRect/>
          </a:stretch>
        </p:blipFill>
        <p:spPr>
          <a:xfrm>
            <a:off x="8119745" y="1008380"/>
            <a:ext cx="3315335" cy="5168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t> </a:t>
            </a:r>
            <a:r>
              <a:rPr lang="en-US" sz="4800" b="1">
                <a:solidFill>
                  <a:schemeClr val="accent2"/>
                </a:solidFill>
                <a:sym typeface="+mn-ea"/>
              </a:rPr>
              <a:t>1-Linear Regression</a:t>
            </a:r>
            <a:endParaRPr lang="en-US" sz="4800" b="1">
              <a:solidFill>
                <a:schemeClr val="accent2"/>
              </a:solidFill>
              <a:sym typeface="+mn-ea"/>
            </a:endParaRPr>
          </a:p>
        </p:txBody>
      </p:sp>
      <p:sp>
        <p:nvSpPr>
          <p:cNvPr id="3" name="Content Placeholder 2"/>
          <p:cNvSpPr>
            <a:spLocks noGrp="1"/>
          </p:cNvSpPr>
          <p:nvPr>
            <p:ph idx="1"/>
          </p:nvPr>
        </p:nvSpPr>
        <p:spPr>
          <a:xfrm>
            <a:off x="838200" y="1825625"/>
            <a:ext cx="5162550" cy="4260215"/>
          </a:xfrm>
        </p:spPr>
        <p:txBody>
          <a:bodyPr>
            <a:normAutofit lnSpcReduction="20000"/>
          </a:bodyPr>
          <a:p>
            <a:pPr marL="0" indent="0"/>
            <a:r>
              <a:rPr lang="en-US"/>
              <a:t> Linear regression is a simple and interpretable regression algorithm that models the relationship between the input features and the target variable as a linear equation.</a:t>
            </a:r>
            <a:endParaRPr lang="en-US"/>
          </a:p>
          <a:p>
            <a:pPr marL="0" indent="0"/>
            <a:r>
              <a:rPr lang="en-US" b="1"/>
              <a:t> How it works:</a:t>
            </a:r>
            <a:r>
              <a:rPr lang="en-US"/>
              <a:t> It assumes a linear relationship between the input features and the target variable and tries to find the best-fitting line through the data points. </a:t>
            </a:r>
            <a:endParaRPr lang="en-US"/>
          </a:p>
          <a:p>
            <a:pPr marL="0" indent="0">
              <a:buNone/>
            </a:pPr>
            <a:endParaRPr lang="en-US"/>
          </a:p>
        </p:txBody>
      </p:sp>
      <p:pic>
        <p:nvPicPr>
          <p:cNvPr id="100" name="Picture 99"/>
          <p:cNvPicPr/>
          <p:nvPr/>
        </p:nvPicPr>
        <p:blipFill>
          <a:blip r:embed="rId1"/>
          <a:stretch>
            <a:fillRect/>
          </a:stretch>
        </p:blipFill>
        <p:spPr>
          <a:xfrm>
            <a:off x="6616065" y="889635"/>
            <a:ext cx="4469765" cy="2419985"/>
          </a:xfrm>
          <a:prstGeom prst="rect">
            <a:avLst/>
          </a:prstGeom>
          <a:noFill/>
          <a:ln w="9525">
            <a:noFill/>
          </a:ln>
        </p:spPr>
      </p:pic>
      <p:pic>
        <p:nvPicPr>
          <p:cNvPr id="4" name="Picture 3"/>
          <p:cNvPicPr>
            <a:picLocks noChangeAspect="1"/>
          </p:cNvPicPr>
          <p:nvPr/>
        </p:nvPicPr>
        <p:blipFill>
          <a:blip r:embed="rId2"/>
          <a:stretch>
            <a:fillRect/>
          </a:stretch>
        </p:blipFill>
        <p:spPr>
          <a:xfrm>
            <a:off x="6616700" y="3429000"/>
            <a:ext cx="4469130" cy="26562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sym typeface="+mn-ea"/>
              </a:rPr>
              <a:t>2-Random Forest Regressor</a:t>
            </a:r>
            <a:r>
              <a:rPr lang="en-US" b="1">
                <a:sym typeface="+mn-ea"/>
              </a:rPr>
              <a:t> </a:t>
            </a:r>
            <a:endParaRPr lang="en-US"/>
          </a:p>
        </p:txBody>
      </p:sp>
      <p:sp>
        <p:nvSpPr>
          <p:cNvPr id="3" name="Content Placeholder 2"/>
          <p:cNvSpPr>
            <a:spLocks noGrp="1"/>
          </p:cNvSpPr>
          <p:nvPr>
            <p:ph idx="1"/>
          </p:nvPr>
        </p:nvSpPr>
        <p:spPr>
          <a:xfrm>
            <a:off x="838200" y="1825625"/>
            <a:ext cx="5257800" cy="4351655"/>
          </a:xfrm>
        </p:spPr>
        <p:txBody>
          <a:bodyPr>
            <a:normAutofit lnSpcReduction="20000"/>
          </a:bodyPr>
          <a:p>
            <a:pPr marL="0" indent="0"/>
            <a:r>
              <a:rPr lang="en-US" sz="3200">
                <a:sym typeface="+mn-ea"/>
              </a:rPr>
              <a:t> </a:t>
            </a:r>
            <a:r>
              <a:rPr lang="en-US">
                <a:sym typeface="+mn-ea"/>
              </a:rPr>
              <a:t>Random Forest is an ensemble learning method that constructs multiple decision trees during training and outputs the average prediction of the individual trees for regression tasks.</a:t>
            </a:r>
            <a:endParaRPr lang="en-US">
              <a:sym typeface="+mn-ea"/>
            </a:endParaRPr>
          </a:p>
          <a:p>
            <a:pPr marL="0" indent="0"/>
            <a:r>
              <a:rPr lang="en-US">
                <a:sym typeface="+mn-ea"/>
              </a:rPr>
              <a:t> </a:t>
            </a:r>
            <a:r>
              <a:rPr lang="en-US" b="1">
                <a:sym typeface="+mn-ea"/>
              </a:rPr>
              <a:t>How it works:</a:t>
            </a:r>
            <a:r>
              <a:rPr lang="en-US">
                <a:sym typeface="+mn-ea"/>
              </a:rPr>
              <a:t> It builds a collection of decision trees and combines their predictions to improve overall accuracy and generalization.</a:t>
            </a:r>
            <a:endParaRPr lang="en-US"/>
          </a:p>
          <a:p>
            <a:endParaRPr lang="en-US"/>
          </a:p>
        </p:txBody>
      </p:sp>
      <p:pic>
        <p:nvPicPr>
          <p:cNvPr id="101" name="Picture 100"/>
          <p:cNvPicPr/>
          <p:nvPr/>
        </p:nvPicPr>
        <p:blipFill>
          <a:blip r:embed="rId1"/>
          <a:stretch>
            <a:fillRect/>
          </a:stretch>
        </p:blipFill>
        <p:spPr>
          <a:xfrm>
            <a:off x="7694295" y="726440"/>
            <a:ext cx="3399790" cy="2581275"/>
          </a:xfrm>
          <a:prstGeom prst="rect">
            <a:avLst/>
          </a:prstGeom>
          <a:noFill/>
          <a:ln w="9525">
            <a:noFill/>
          </a:ln>
        </p:spPr>
      </p:pic>
      <p:pic>
        <p:nvPicPr>
          <p:cNvPr id="4" name="Picture 3"/>
          <p:cNvPicPr>
            <a:picLocks noChangeAspect="1"/>
          </p:cNvPicPr>
          <p:nvPr/>
        </p:nvPicPr>
        <p:blipFill>
          <a:blip r:embed="rId2"/>
          <a:stretch>
            <a:fillRect/>
          </a:stretch>
        </p:blipFill>
        <p:spPr>
          <a:xfrm>
            <a:off x="6707505" y="3890645"/>
            <a:ext cx="3968115" cy="24917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sym typeface="+mn-ea"/>
              </a:rPr>
              <a:t>3-Gradient Boosting Regressor</a:t>
            </a:r>
            <a:endParaRPr lang="en-US" b="1">
              <a:solidFill>
                <a:schemeClr val="accent2"/>
              </a:solidFill>
              <a:sym typeface="+mn-ea"/>
            </a:endParaRPr>
          </a:p>
        </p:txBody>
      </p:sp>
      <p:sp>
        <p:nvSpPr>
          <p:cNvPr id="3" name="Content Placeholder 2"/>
          <p:cNvSpPr>
            <a:spLocks noGrp="1"/>
          </p:cNvSpPr>
          <p:nvPr>
            <p:ph idx="1"/>
          </p:nvPr>
        </p:nvSpPr>
        <p:spPr>
          <a:xfrm>
            <a:off x="838200" y="1825625"/>
            <a:ext cx="5257800" cy="4351655"/>
          </a:xfrm>
        </p:spPr>
        <p:txBody>
          <a:bodyPr>
            <a:normAutofit fontScale="90000"/>
          </a:bodyPr>
          <a:p>
            <a:pPr marL="0" indent="0"/>
            <a:r>
              <a:rPr lang="en-US"/>
              <a:t> Gradient Boosting is another ensemble learning technique that builds a series of weak learners (usually decision trees) sequentially, with each tree trying to correct the errors of the previous one.</a:t>
            </a:r>
            <a:endParaRPr lang="en-US"/>
          </a:p>
          <a:p>
            <a:pPr marL="0" indent="0"/>
            <a:r>
              <a:rPr lang="en-US" b="1"/>
              <a:t> How it works:</a:t>
            </a:r>
            <a:r>
              <a:rPr lang="en-US"/>
              <a:t> It iteratively fits new trees to the residuals (errors) of the existing model, gradually improving the overall model's performance. </a:t>
            </a:r>
            <a:endParaRPr lang="en-US"/>
          </a:p>
          <a:p>
            <a:pPr marL="0" indent="0"/>
            <a:endParaRPr lang="en-US"/>
          </a:p>
        </p:txBody>
      </p:sp>
      <p:pic>
        <p:nvPicPr>
          <p:cNvPr id="102" name="Picture 101"/>
          <p:cNvPicPr/>
          <p:nvPr/>
        </p:nvPicPr>
        <p:blipFill>
          <a:blip r:embed="rId1"/>
          <a:stretch>
            <a:fillRect/>
          </a:stretch>
        </p:blipFill>
        <p:spPr>
          <a:xfrm>
            <a:off x="8300720" y="792480"/>
            <a:ext cx="3053080" cy="2435860"/>
          </a:xfrm>
          <a:prstGeom prst="rect">
            <a:avLst/>
          </a:prstGeom>
          <a:noFill/>
          <a:ln w="9525">
            <a:noFill/>
          </a:ln>
        </p:spPr>
      </p:pic>
      <p:pic>
        <p:nvPicPr>
          <p:cNvPr id="4" name="Picture 3"/>
          <p:cNvPicPr>
            <a:picLocks noChangeAspect="1"/>
          </p:cNvPicPr>
          <p:nvPr/>
        </p:nvPicPr>
        <p:blipFill>
          <a:blip r:embed="rId2"/>
          <a:stretch>
            <a:fillRect/>
          </a:stretch>
        </p:blipFill>
        <p:spPr>
          <a:xfrm>
            <a:off x="6289675" y="3429000"/>
            <a:ext cx="5266690" cy="3082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sym typeface="+mn-ea"/>
              </a:rPr>
              <a:t>4-XGBoost Regressor</a:t>
            </a:r>
            <a:r>
              <a:rPr lang="en-US">
                <a:solidFill>
                  <a:schemeClr val="accent2"/>
                </a:solidFill>
                <a:sym typeface="+mn-ea"/>
              </a:rPr>
              <a:t> </a:t>
            </a:r>
            <a:endParaRPr lang="en-US">
              <a:solidFill>
                <a:schemeClr val="accent2"/>
              </a:solidFill>
              <a:sym typeface="+mn-ea"/>
            </a:endParaRPr>
          </a:p>
        </p:txBody>
      </p:sp>
      <p:sp>
        <p:nvSpPr>
          <p:cNvPr id="3" name="Content Placeholder 2"/>
          <p:cNvSpPr>
            <a:spLocks noGrp="1"/>
          </p:cNvSpPr>
          <p:nvPr>
            <p:ph idx="1"/>
          </p:nvPr>
        </p:nvSpPr>
        <p:spPr>
          <a:xfrm>
            <a:off x="838200" y="1825625"/>
            <a:ext cx="5257800" cy="4351655"/>
          </a:xfrm>
        </p:spPr>
        <p:txBody>
          <a:bodyPr>
            <a:normAutofit fontScale="90000"/>
          </a:bodyPr>
          <a:p>
            <a:pPr marL="0" indent="0">
              <a:buNone/>
            </a:pPr>
            <a:r>
              <a:rPr lang="en-US">
                <a:sym typeface="+mn-ea"/>
              </a:rPr>
              <a:t>XGBoost (Extreme Gradient Boosting) is a scalable and efficient implementation of gradient boosting. It is known for its speed and performance.</a:t>
            </a:r>
            <a:endParaRPr lang="en-US">
              <a:sym typeface="+mn-ea"/>
            </a:endParaRPr>
          </a:p>
          <a:p>
            <a:pPr marL="0" indent="0">
              <a:buNone/>
            </a:pPr>
            <a:r>
              <a:rPr lang="en-US">
                <a:sym typeface="+mn-ea"/>
              </a:rPr>
              <a:t> </a:t>
            </a:r>
            <a:r>
              <a:rPr lang="en-US" b="1">
                <a:sym typeface="+mn-ea"/>
              </a:rPr>
              <a:t>How it works:</a:t>
            </a:r>
            <a:r>
              <a:rPr lang="en-US">
                <a:sym typeface="+mn-ea"/>
              </a:rPr>
              <a:t> Similar to traditional gradient boosting, XGBoost builds a series of decision trees sequentially, optimizing a regularized objective function to improve both accuracy and prevent overfitting.</a:t>
            </a:r>
            <a:endParaRPr lang="en-US"/>
          </a:p>
          <a:p>
            <a:endParaRPr lang="en-US"/>
          </a:p>
        </p:txBody>
      </p:sp>
      <p:pic>
        <p:nvPicPr>
          <p:cNvPr id="103" name="Picture 102"/>
          <p:cNvPicPr/>
          <p:nvPr/>
        </p:nvPicPr>
        <p:blipFill>
          <a:blip r:embed="rId1"/>
          <a:stretch>
            <a:fillRect/>
          </a:stretch>
        </p:blipFill>
        <p:spPr>
          <a:xfrm>
            <a:off x="6362065" y="711200"/>
            <a:ext cx="4991100" cy="2884170"/>
          </a:xfrm>
          <a:prstGeom prst="rect">
            <a:avLst/>
          </a:prstGeom>
          <a:noFill/>
          <a:ln w="9525">
            <a:noFill/>
          </a:ln>
        </p:spPr>
      </p:pic>
      <p:pic>
        <p:nvPicPr>
          <p:cNvPr id="4" name="Picture 3"/>
          <p:cNvPicPr>
            <a:picLocks noChangeAspect="1"/>
          </p:cNvPicPr>
          <p:nvPr/>
        </p:nvPicPr>
        <p:blipFill>
          <a:blip r:embed="rId2"/>
          <a:stretch>
            <a:fillRect/>
          </a:stretch>
        </p:blipFill>
        <p:spPr>
          <a:xfrm>
            <a:off x="6362065" y="3595370"/>
            <a:ext cx="4991735" cy="27387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solidFill>
                  <a:schemeClr val="accent2"/>
                </a:solidFill>
                <a:sym typeface="+mn-ea"/>
              </a:rPr>
              <a:t>5-Decision tree</a:t>
            </a:r>
            <a:endParaRPr lang="en-US" b="1">
              <a:solidFill>
                <a:schemeClr val="accent2"/>
              </a:solidFill>
              <a:sym typeface="+mn-ea"/>
            </a:endParaRPr>
          </a:p>
        </p:txBody>
      </p:sp>
      <p:sp>
        <p:nvSpPr>
          <p:cNvPr id="5" name="Content Placeholder 4"/>
          <p:cNvSpPr>
            <a:spLocks noGrp="1"/>
          </p:cNvSpPr>
          <p:nvPr>
            <p:ph sz="half" idx="1"/>
          </p:nvPr>
        </p:nvSpPr>
        <p:spPr/>
        <p:txBody>
          <a:bodyPr>
            <a:normAutofit fontScale="90000"/>
          </a:bodyPr>
          <a:p>
            <a:pPr marL="0" indent="0"/>
            <a:r>
              <a:rPr lang="en-US"/>
              <a:t>A decision tree model is a predictive algorithm that uses a tree-like structure to make decisions based on input features.</a:t>
            </a:r>
            <a:endParaRPr lang="en-US"/>
          </a:p>
          <a:p>
            <a:pPr marL="0" indent="0"/>
            <a:r>
              <a:rPr lang="en-US"/>
              <a:t> </a:t>
            </a:r>
            <a:r>
              <a:rPr lang="en-US" b="1">
                <a:sym typeface="+mn-ea"/>
              </a:rPr>
              <a:t>How it works:</a:t>
            </a:r>
            <a:r>
              <a:rPr lang="en-US"/>
              <a:t>It recursively splits data into subsets, making binary decisions at each node, and assigns outcomes or predictions at the tree's leaves. The model is interpretable and widely used for classification and regression tasks in machine learning.</a:t>
            </a:r>
            <a:endParaRPr lang="en-US"/>
          </a:p>
        </p:txBody>
      </p:sp>
      <p:pic>
        <p:nvPicPr>
          <p:cNvPr id="7" name="Content Placeholder 6"/>
          <p:cNvPicPr>
            <a:picLocks noChangeAspect="1"/>
          </p:cNvPicPr>
          <p:nvPr>
            <p:ph sz="half" idx="2"/>
          </p:nvPr>
        </p:nvPicPr>
        <p:blipFill>
          <a:blip r:embed="rId1"/>
          <a:stretch>
            <a:fillRect/>
          </a:stretch>
        </p:blipFill>
        <p:spPr>
          <a:xfrm>
            <a:off x="6873875" y="365125"/>
            <a:ext cx="5142865" cy="2942590"/>
          </a:xfrm>
          <a:prstGeom prst="rect">
            <a:avLst/>
          </a:prstGeom>
        </p:spPr>
      </p:pic>
      <p:pic>
        <p:nvPicPr>
          <p:cNvPr id="8" name="Picture 7"/>
          <p:cNvPicPr>
            <a:picLocks noChangeAspect="1"/>
          </p:cNvPicPr>
          <p:nvPr/>
        </p:nvPicPr>
        <p:blipFill>
          <a:blip r:embed="rId2"/>
          <a:stretch>
            <a:fillRect/>
          </a:stretch>
        </p:blipFill>
        <p:spPr>
          <a:xfrm>
            <a:off x="6873875" y="3307715"/>
            <a:ext cx="4479925" cy="2869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rPr>
              <a:t>Steps </a:t>
            </a:r>
            <a:endParaRPr lang="en-US" b="1">
              <a:solidFill>
                <a:schemeClr val="accent2"/>
              </a:solidFill>
            </a:endParaRPr>
          </a:p>
        </p:txBody>
      </p:sp>
      <p:sp>
        <p:nvSpPr>
          <p:cNvPr id="5" name="Content Placeholder 4"/>
          <p:cNvSpPr>
            <a:spLocks noGrp="1"/>
          </p:cNvSpPr>
          <p:nvPr>
            <p:ph sz="half" idx="1"/>
          </p:nvPr>
        </p:nvSpPr>
        <p:spPr/>
        <p:txBody>
          <a:bodyPr>
            <a:noAutofit/>
          </a:bodyPr>
          <a:p>
            <a:pPr algn="l">
              <a:buFont typeface="Arial" panose="020B0604020202020204" pitchFamily="34" charset="0"/>
              <a:buChar char="•"/>
            </a:pPr>
            <a:r>
              <a:rPr lang="en-US" sz="2000">
                <a:sym typeface="+mn-ea"/>
              </a:rPr>
              <a:t>Display  The Dataset</a:t>
            </a:r>
            <a:endParaRPr lang="en-US" sz="2000">
              <a:sym typeface="+mn-ea"/>
            </a:endParaRPr>
          </a:p>
          <a:p>
            <a:pPr algn="l">
              <a:buFont typeface="Arial" panose="020B0604020202020204" pitchFamily="34" charset="0"/>
              <a:buChar char="•"/>
            </a:pPr>
            <a:r>
              <a:rPr lang="en-US" sz="2000">
                <a:sym typeface="+mn-ea"/>
              </a:rPr>
              <a:t>Shape of Our Dataset </a:t>
            </a:r>
            <a:endParaRPr lang="en-US" sz="2000"/>
          </a:p>
          <a:p>
            <a:pPr algn="l">
              <a:lnSpc>
                <a:spcPct val="100000"/>
              </a:lnSpc>
              <a:buFont typeface="Arial" panose="020B0604020202020204" pitchFamily="34" charset="0"/>
              <a:buChar char="•"/>
            </a:pPr>
            <a:r>
              <a:rPr lang="en-US" sz="2000">
                <a:sym typeface="+mn-ea"/>
              </a:rPr>
              <a:t>Get Information About Our Dataset .</a:t>
            </a:r>
            <a:endParaRPr lang="en-US" sz="2000">
              <a:sym typeface="+mn-ea"/>
            </a:endParaRPr>
          </a:p>
          <a:p>
            <a:pPr algn="l">
              <a:lnSpc>
                <a:spcPct val="100000"/>
              </a:lnSpc>
              <a:buFont typeface="Arial" panose="020B0604020202020204" pitchFamily="34" charset="0"/>
              <a:buChar char="•"/>
            </a:pPr>
            <a:r>
              <a:rPr lang="en-US" sz="2000">
                <a:sym typeface="+mn-ea"/>
              </a:rPr>
              <a:t>Check Null Values In The Dataset</a:t>
            </a:r>
            <a:endParaRPr lang="en-US" sz="2000">
              <a:sym typeface="+mn-ea"/>
            </a:endParaRPr>
          </a:p>
          <a:p>
            <a:pPr algn="l">
              <a:lnSpc>
                <a:spcPct val="100000"/>
              </a:lnSpc>
              <a:buFont typeface="Arial" panose="020B0604020202020204" pitchFamily="34" charset="0"/>
              <a:buChar char="•"/>
            </a:pPr>
            <a:r>
              <a:rPr lang="en-US" sz="2000">
                <a:sym typeface="+mn-ea"/>
              </a:rPr>
              <a:t>Get Overall Statistics About The Dataset</a:t>
            </a:r>
            <a:endParaRPr lang="en-US" sz="2000">
              <a:sym typeface="+mn-ea"/>
            </a:endParaRPr>
          </a:p>
          <a:p>
            <a:pPr algn="l">
              <a:lnSpc>
                <a:spcPct val="100000"/>
              </a:lnSpc>
              <a:buFont typeface="Arial" panose="020B0604020202020204" pitchFamily="34" charset="0"/>
              <a:buChar char="•"/>
            </a:pPr>
            <a:r>
              <a:rPr lang="en-US" sz="2000">
                <a:sym typeface="+mn-ea"/>
              </a:rPr>
              <a:t>Data Preprocessing</a:t>
            </a:r>
            <a:endParaRPr lang="en-US" sz="2000">
              <a:sym typeface="+mn-ea"/>
            </a:endParaRPr>
          </a:p>
          <a:p>
            <a:pPr algn="l">
              <a:lnSpc>
                <a:spcPct val="100000"/>
              </a:lnSpc>
              <a:buFont typeface="Arial" panose="020B0604020202020204" pitchFamily="34" charset="0"/>
              <a:buChar char="•"/>
            </a:pPr>
            <a:r>
              <a:rPr lang="en-US" sz="2000">
                <a:sym typeface="+mn-ea"/>
              </a:rPr>
              <a:t>Outlier Removal</a:t>
            </a:r>
            <a:endParaRPr lang="en-US" sz="2000">
              <a:sym typeface="+mn-ea"/>
            </a:endParaRPr>
          </a:p>
          <a:p>
            <a:pPr algn="l">
              <a:lnSpc>
                <a:spcPct val="100000"/>
              </a:lnSpc>
              <a:buFont typeface="Arial" panose="020B0604020202020204" pitchFamily="34" charset="0"/>
              <a:buChar char="•"/>
            </a:pPr>
            <a:r>
              <a:rPr lang="en-US" sz="2000">
                <a:sym typeface="+mn-ea"/>
              </a:rPr>
              <a:t>Encoding the Categorical Columns</a:t>
            </a:r>
            <a:endParaRPr lang="en-US" sz="2000">
              <a:sym typeface="+mn-ea"/>
            </a:endParaRPr>
          </a:p>
          <a:p>
            <a:pPr marL="0" indent="0" algn="l">
              <a:lnSpc>
                <a:spcPct val="100000"/>
              </a:lnSpc>
              <a:buFont typeface="Arial" panose="020B0604020202020204" pitchFamily="34" charset="0"/>
              <a:buNone/>
            </a:pPr>
            <a:endParaRPr lang="en-US" sz="2000">
              <a:sym typeface="+mn-ea"/>
            </a:endParaRPr>
          </a:p>
          <a:p>
            <a:pPr>
              <a:lnSpc>
                <a:spcPct val="90000"/>
              </a:lnSpc>
              <a:buFont typeface="Arial" panose="020B0604020202020204" pitchFamily="34" charset="0"/>
              <a:buChar char="•"/>
            </a:pPr>
            <a:endParaRPr lang="en-US" sz="1100">
              <a:sym typeface="+mn-ea"/>
            </a:endParaRPr>
          </a:p>
        </p:txBody>
      </p:sp>
      <p:sp>
        <p:nvSpPr>
          <p:cNvPr id="9" name="Content Placeholder 8"/>
          <p:cNvSpPr>
            <a:spLocks noGrp="1"/>
          </p:cNvSpPr>
          <p:nvPr>
            <p:ph sz="half" idx="2"/>
          </p:nvPr>
        </p:nvSpPr>
        <p:spPr/>
        <p:txBody>
          <a:bodyPr>
            <a:normAutofit lnSpcReduction="20000"/>
          </a:bodyPr>
          <a:p>
            <a:pPr>
              <a:lnSpc>
                <a:spcPct val="120000"/>
              </a:lnSpc>
              <a:buFont typeface="Arial" panose="020B0604020202020204" pitchFamily="34" charset="0"/>
              <a:buChar char="•"/>
            </a:pPr>
            <a:r>
              <a:rPr lang="en-US" sz="2000">
                <a:sym typeface="+mn-ea"/>
              </a:rPr>
              <a:t>Store Feature Matrix In X and Response(Target) In Vector Y</a:t>
            </a:r>
            <a:endParaRPr lang="en-US" sz="2000">
              <a:sym typeface="+mn-ea"/>
            </a:endParaRPr>
          </a:p>
          <a:p>
            <a:pPr>
              <a:lnSpc>
                <a:spcPct val="120000"/>
              </a:lnSpc>
              <a:buFont typeface="Arial" panose="020B0604020202020204" pitchFamily="34" charset="0"/>
              <a:buChar char="•"/>
            </a:pPr>
            <a:r>
              <a:rPr lang="en-US" sz="2000">
                <a:sym typeface="+mn-ea"/>
              </a:rPr>
              <a:t>Splitting The Dataset</a:t>
            </a:r>
            <a:endParaRPr lang="en-US" sz="2000">
              <a:sym typeface="+mn-ea"/>
            </a:endParaRPr>
          </a:p>
          <a:p>
            <a:pPr>
              <a:lnSpc>
                <a:spcPct val="120000"/>
              </a:lnSpc>
              <a:buFont typeface="Arial" panose="020B0604020202020204" pitchFamily="34" charset="0"/>
              <a:buChar char="•"/>
            </a:pPr>
            <a:r>
              <a:rPr lang="en-US" sz="2000">
                <a:sym typeface="+mn-ea"/>
              </a:rPr>
              <a:t>Import The models</a:t>
            </a:r>
            <a:endParaRPr lang="en-US" sz="2000">
              <a:sym typeface="+mn-ea"/>
            </a:endParaRPr>
          </a:p>
          <a:p>
            <a:pPr>
              <a:lnSpc>
                <a:spcPct val="120000"/>
              </a:lnSpc>
              <a:buFont typeface="Arial" panose="020B0604020202020204" pitchFamily="34" charset="0"/>
              <a:buChar char="•"/>
            </a:pPr>
            <a:r>
              <a:rPr lang="en-US" sz="2000">
                <a:sym typeface="+mn-ea"/>
              </a:rPr>
              <a:t>Training the dataset</a:t>
            </a:r>
            <a:endParaRPr lang="en-US" sz="2000">
              <a:sym typeface="+mn-ea"/>
            </a:endParaRPr>
          </a:p>
          <a:p>
            <a:pPr>
              <a:lnSpc>
                <a:spcPct val="120000"/>
              </a:lnSpc>
              <a:buFont typeface="Arial" panose="020B0604020202020204" pitchFamily="34" charset="0"/>
              <a:buChar char="•"/>
            </a:pPr>
            <a:r>
              <a:rPr lang="en-US" sz="2000">
                <a:sym typeface="+mn-ea"/>
              </a:rPr>
              <a:t>Tunning hyper parameters</a:t>
            </a:r>
            <a:endParaRPr lang="en-US" sz="2000">
              <a:sym typeface="+mn-ea"/>
            </a:endParaRPr>
          </a:p>
          <a:p>
            <a:pPr>
              <a:lnSpc>
                <a:spcPct val="120000"/>
              </a:lnSpc>
              <a:buFont typeface="Arial" panose="020B0604020202020204" pitchFamily="34" charset="0"/>
              <a:buChar char="•"/>
            </a:pPr>
            <a:r>
              <a:rPr lang="en-US" sz="2000">
                <a:sym typeface="+mn-ea"/>
              </a:rPr>
              <a:t>Prediction on Test Data</a:t>
            </a:r>
            <a:endParaRPr lang="en-US" sz="2000">
              <a:sym typeface="+mn-ea"/>
            </a:endParaRPr>
          </a:p>
          <a:p>
            <a:pPr>
              <a:lnSpc>
                <a:spcPct val="120000"/>
              </a:lnSpc>
              <a:buFont typeface="Arial" panose="020B0604020202020204" pitchFamily="34" charset="0"/>
              <a:buChar char="•"/>
            </a:pPr>
            <a:r>
              <a:rPr lang="en-US" sz="2000">
                <a:sym typeface="+mn-ea"/>
              </a:rPr>
              <a:t>Evaluating the Algorithm</a:t>
            </a:r>
            <a:endParaRPr lang="en-US" sz="2000">
              <a:sym typeface="+mn-ea"/>
            </a:endParaRPr>
          </a:p>
          <a:p>
            <a:pPr>
              <a:lnSpc>
                <a:spcPct val="120000"/>
              </a:lnSpc>
              <a:buFont typeface="Arial" panose="020B0604020202020204" pitchFamily="34" charset="0"/>
              <a:buChar char="•"/>
            </a:pPr>
            <a:r>
              <a:rPr lang="en-US" sz="2000"/>
              <a:t>Error analysis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2"/>
                </a:solidFill>
              </a:rPr>
              <a:t>Dataset</a:t>
            </a:r>
            <a:endParaRPr lang="en-US" b="1">
              <a:solidFill>
                <a:schemeClr val="accent2"/>
              </a:solidFill>
            </a:endParaRPr>
          </a:p>
        </p:txBody>
      </p:sp>
      <p:sp>
        <p:nvSpPr>
          <p:cNvPr id="4" name="Text Placeholder 3"/>
          <p:cNvSpPr>
            <a:spLocks noGrp="1"/>
          </p:cNvSpPr>
          <p:nvPr>
            <p:ph type="body" idx="1"/>
          </p:nvPr>
        </p:nvSpPr>
        <p:spPr/>
        <p:txBody>
          <a:bodyPr>
            <a:noAutofit/>
          </a:bodyPr>
          <a:p>
            <a:pPr>
              <a:lnSpc>
                <a:spcPct val="80000"/>
              </a:lnSpc>
            </a:pPr>
            <a:r>
              <a:rPr lang="en-US" sz="1700"/>
              <a:t>Display the dataset</a:t>
            </a:r>
            <a:endParaRPr lang="en-US" sz="1700"/>
          </a:p>
          <a:p>
            <a:pPr>
              <a:lnSpc>
                <a:spcPct val="80000"/>
              </a:lnSpc>
            </a:pPr>
            <a:r>
              <a:rPr lang="en-US" sz="1700">
                <a:sym typeface="+mn-ea"/>
              </a:rPr>
              <a:t>Shape of Our Dataset </a:t>
            </a:r>
            <a:endParaRPr lang="en-US" sz="1700">
              <a:sym typeface="+mn-ea"/>
            </a:endParaRPr>
          </a:p>
        </p:txBody>
      </p:sp>
      <p:pic>
        <p:nvPicPr>
          <p:cNvPr id="5" name="Content Placeholder 4" descr="Screenshot (1)"/>
          <p:cNvPicPr>
            <a:picLocks noChangeAspect="1"/>
          </p:cNvPicPr>
          <p:nvPr>
            <p:ph sz="half" idx="2"/>
          </p:nvPr>
        </p:nvPicPr>
        <p:blipFill>
          <a:blip r:embed="rId1"/>
          <a:srcRect l="16089" t="39913" r="31325" b="23775"/>
          <a:stretch>
            <a:fillRect/>
          </a:stretch>
        </p:blipFill>
        <p:spPr>
          <a:xfrm>
            <a:off x="840105" y="2897505"/>
            <a:ext cx="5157470" cy="2899410"/>
          </a:xfrm>
          <a:prstGeom prst="rect">
            <a:avLst/>
          </a:prstGeom>
        </p:spPr>
      </p:pic>
      <p:sp>
        <p:nvSpPr>
          <p:cNvPr id="6" name="Text Placeholder 5"/>
          <p:cNvSpPr>
            <a:spLocks noGrp="1"/>
          </p:cNvSpPr>
          <p:nvPr>
            <p:ph type="body" sz="quarter" idx="3"/>
          </p:nvPr>
        </p:nvSpPr>
        <p:spPr>
          <a:xfrm>
            <a:off x="6172200" y="1069340"/>
            <a:ext cx="5183505" cy="535940"/>
          </a:xfrm>
        </p:spPr>
        <p:txBody>
          <a:bodyPr>
            <a:normAutofit/>
          </a:bodyPr>
          <a:p>
            <a:r>
              <a:rPr lang="en-US" sz="1800">
                <a:sym typeface="+mn-ea"/>
              </a:rPr>
              <a:t>Get Information About Our Dataset</a:t>
            </a:r>
            <a:endParaRPr lang="en-US" sz="1800"/>
          </a:p>
        </p:txBody>
      </p:sp>
      <p:pic>
        <p:nvPicPr>
          <p:cNvPr id="8" name="Picture Placeholder 4" descr="Screenshot (2)"/>
          <p:cNvPicPr>
            <a:picLocks noChangeAspect="1"/>
          </p:cNvPicPr>
          <p:nvPr>
            <p:ph sz="quarter" idx="4"/>
          </p:nvPr>
        </p:nvPicPr>
        <p:blipFill>
          <a:blip r:embed="rId2"/>
          <a:srcRect l="16358" t="44107" r="56173" b="13342"/>
          <a:stretch>
            <a:fillRect/>
          </a:stretch>
        </p:blipFill>
        <p:spPr>
          <a:xfrm>
            <a:off x="6172200" y="1892935"/>
            <a:ext cx="5183505" cy="3910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4264</Words>
  <Application>WPS Presentation</Application>
  <PresentationFormat>Widescreen</PresentationFormat>
  <Paragraphs>114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Office Theme</vt:lpstr>
      <vt:lpstr>Car Price Prediction Using Machine Learning</vt:lpstr>
      <vt:lpstr>Names of Algorithums</vt:lpstr>
      <vt:lpstr> 1-Linear Regression</vt:lpstr>
      <vt:lpstr>2-Random Forest Regressor </vt:lpstr>
      <vt:lpstr>3-Gradient Boosting Regressor</vt:lpstr>
      <vt:lpstr>4-XGBoost Regressor </vt:lpstr>
      <vt:lpstr>5-Decision tree</vt:lpstr>
      <vt:lpstr>Steps </vt:lpstr>
      <vt:lpstr>Dataset</vt:lpstr>
      <vt:lpstr>PowerPoint 演示文稿</vt:lpstr>
      <vt:lpstr>PowerPoint 演示文稿</vt:lpstr>
      <vt:lpstr>PowerPoint 演示文稿</vt:lpstr>
      <vt:lpstr>PowerPoint 演示文稿</vt:lpstr>
      <vt:lpstr>PowerPoint 演示文稿</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Using Machine Learning</dc:title>
  <dc:creator/>
  <cp:lastModifiedBy>HP</cp:lastModifiedBy>
  <cp:revision>9</cp:revision>
  <dcterms:created xsi:type="dcterms:W3CDTF">2024-01-20T12:19:00Z</dcterms:created>
  <dcterms:modified xsi:type="dcterms:W3CDTF">2024-01-22T16:23:19Z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919E0B04D9594D40B8B273A6C74BBABC_11</vt:lpwstr>
  </property>
  <property fmtid="{D5CDD505-2E9C-101B-9397-08002B2CF9AE}" pid="3" name="KSOProductBuildVer">
    <vt:lpwstr>1033-12.2.0.13431</vt:lpwstr>
  </property>
</Properties>
</file>