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0" r:id="rId4"/>
    <p:sldId id="259" r:id="rId5"/>
    <p:sldId id="270" r:id="rId6"/>
    <p:sldId id="271" r:id="rId7"/>
    <p:sldId id="261" r:id="rId8"/>
    <p:sldId id="262" r:id="rId9"/>
    <p:sldId id="263" r:id="rId10"/>
    <p:sldId id="272" r:id="rId11"/>
    <p:sldId id="264" r:id="rId12"/>
    <p:sldId id="273" r:id="rId13"/>
    <p:sldId id="274" r:id="rId14"/>
    <p:sldId id="267" r:id="rId15"/>
    <p:sldId id="268" r:id="rId16"/>
    <p:sldId id="258" r:id="rId17"/>
    <p:sldId id="266" r:id="rId18"/>
    <p:sldId id="26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B65E-FE67-4E14-AC54-D107AC807568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E7B9-FADC-4871-B5DC-3DAE2412144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14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B65E-FE67-4E14-AC54-D107AC807568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E7B9-FADC-4871-B5DC-3DAE24121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851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B65E-FE67-4E14-AC54-D107AC807568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E7B9-FADC-4871-B5DC-3DAE24121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97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B65E-FE67-4E14-AC54-D107AC807568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E7B9-FADC-4871-B5DC-3DAE24121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3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B65E-FE67-4E14-AC54-D107AC807568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E7B9-FADC-4871-B5DC-3DAE2412144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536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B65E-FE67-4E14-AC54-D107AC807568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E7B9-FADC-4871-B5DC-3DAE24121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17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B65E-FE67-4E14-AC54-D107AC807568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E7B9-FADC-4871-B5DC-3DAE24121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81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B65E-FE67-4E14-AC54-D107AC807568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E7B9-FADC-4871-B5DC-3DAE24121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32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B65E-FE67-4E14-AC54-D107AC807568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E7B9-FADC-4871-B5DC-3DAE24121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96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7B7B65E-FE67-4E14-AC54-D107AC807568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5E7B9-FADC-4871-B5DC-3DAE24121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24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B65E-FE67-4E14-AC54-D107AC807568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E7B9-FADC-4871-B5DC-3DAE24121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34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7B7B65E-FE67-4E14-AC54-D107AC807568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015E7B9-FADC-4871-B5DC-3DAE2412144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950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Simulation </a:t>
            </a:r>
            <a:r>
              <a:rPr lang="en-US"/>
              <a:t>with </a:t>
            </a:r>
            <a:r>
              <a:rPr lang="en-US" dirty="0"/>
              <a:t>D/M/1 Assumption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111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SPMLD</a:t>
            </a:r>
            <a:r>
              <a:rPr lang="en-US" baseline="30000" dirty="0"/>
              <a:t>[2][3]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Solution</a:t>
            </a:r>
          </a:p>
        </p:txBody>
      </p:sp>
      <p:pic>
        <p:nvPicPr>
          <p:cNvPr id="6" name="内容占位符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963" y="2930398"/>
            <a:ext cx="10058400" cy="185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779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06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Figure 1 &#10;File Edit View Insert Tools Desktop Window Help &#10;0.9 &#10;0.8 &#10;0.7 &#10;0.6 &#10;0.5 &#10;0.4 &#10;0.3 &#10;0.2 &#10;0.1 &#10;0.1 &#10;0.2 &#10;0.3 &#10;0.4 &#10;0.5 &#10;0.6 &#10;0.7 &#10;0.8 &#10;0.9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340929"/>
            <a:ext cx="3422622" cy="303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igure 1 &#10;File Edit View Insert Tools Desktop Window Help &#10;0.9 &#10;0.8 &#10;0.7 &#10;0.6 &#10;0.5 &#10;0.4 &#10;0.3 &#10;0.2 &#10;0.1 &#10;2.6841 &#10;2.6841 &#10;2.6841 &#10;2.6841 &#10;2.6841 &#10;2.6841 &#10;2.6841 2.6841 &#10;x 10-3 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2341582"/>
            <a:ext cx="3422074" cy="303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031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909" y="849803"/>
            <a:ext cx="3657600" cy="819150"/>
          </a:xfrm>
          <a:prstGeom prst="rect">
            <a:avLst/>
          </a:prstGeom>
        </p:spPr>
      </p:pic>
      <p:pic>
        <p:nvPicPr>
          <p:cNvPr id="2050" name="Picture 2" descr="Figure 1 &#10;File Edit View Insert Tools Desktop Window Help &#10;x &#10;error:O.031494 &#10;0.01 &#10;0.005 &#10;-0.005 &#10;-0.01 &#10;-0.015 &#10;o &#10;0.1 &#10;0.2 &#10;0.3 &#10;0.4 &#10;0.5 &#10;0.6 &#10;0.7 &#10;0.8 &#10;0.9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84" y="2519372"/>
            <a:ext cx="3226261" cy="285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208560" y="2061556"/>
            <a:ext cx="1460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Original</a:t>
            </a:r>
            <a:r>
              <a:rPr lang="en-US" dirty="0"/>
              <a:t> Error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084846" y="2065007"/>
            <a:ext cx="1327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Polyfit</a:t>
            </a:r>
            <a:r>
              <a:rPr lang="en-US" dirty="0"/>
              <a:t> Error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784577" y="2061556"/>
            <a:ext cx="1514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Fminunc</a:t>
            </a:r>
            <a:r>
              <a:rPr lang="en-US" dirty="0"/>
              <a:t> Error</a:t>
            </a:r>
          </a:p>
        </p:txBody>
      </p:sp>
      <p:pic>
        <p:nvPicPr>
          <p:cNvPr id="2052" name="Picture 4" descr="Figure 4 &#10;File Edit View Insert Tools Desktop Window Help &#10;error:O.98242 &#10;0.01 &#10;-0.01 &#10;-0.02 &#10;-0.03 &#10;-0.04 &#10;-0.05 &#10;-0.06 &#10;-0.07 &#10;-0.08 &#10;-0.09 &#10;0.1 &#10;0.2 &#10;0.3 &#10;0.4 &#10;0.5 &#10;0.6 &#10;0.7 &#10;0.8 &#10;0.9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113" y="2519372"/>
            <a:ext cx="3226261" cy="285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igure 3 &#10;File Edit View Insert Tools Desktop Window Help &#10;x 10 &#10;12 &#10;10 &#10;0.1 &#10;error:O.0063971 &#10;0.2 &#10;0.3 &#10;0.4 &#10;0.5 &#10;0.6 &#10;0.7 &#10;0.8 &#10;0.9 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0342" y="2522159"/>
            <a:ext cx="3223116" cy="285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84" y="5466819"/>
            <a:ext cx="3657600" cy="8191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179567" y="5691728"/>
            <a:ext cx="2973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1.3354    -0.28657    0.010471</a:t>
            </a:r>
          </a:p>
        </p:txBody>
      </p:sp>
    </p:spTree>
    <p:extLst>
      <p:ext uri="{BB962C8B-B14F-4D97-AF65-F5344CB8AC3E}">
        <p14:creationId xmlns:p14="http://schemas.microsoft.com/office/powerpoint/2010/main" val="3943733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909" y="849803"/>
            <a:ext cx="3657600" cy="8191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49396" y="2061556"/>
            <a:ext cx="235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Original</a:t>
            </a:r>
            <a:r>
              <a:rPr lang="en-US" dirty="0"/>
              <a:t> Approximation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556625" y="2061556"/>
            <a:ext cx="2228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Polyfit</a:t>
            </a:r>
            <a:r>
              <a:rPr lang="en-US" dirty="0"/>
              <a:t> Approximation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362282" y="2047487"/>
            <a:ext cx="2432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Fminunc</a:t>
            </a:r>
            <a:r>
              <a:rPr lang="en-US" dirty="0"/>
              <a:t> Approximation</a:t>
            </a:r>
          </a:p>
        </p:txBody>
      </p:sp>
      <p:pic>
        <p:nvPicPr>
          <p:cNvPr id="3074" name="Picture 2" descr="Figure 2 &#10;File Edit View Insert Tools Desktop Window Help &#10;1.2 &#10;0.8 &#10;0.6 &#10;0.4 &#10;0.2 &#10;-0.2 &#10;0.1 &#10;0.2 &#10;0.3 &#10;0.4 &#10;0.5 &#10;0.6 &#10;0.7 &#10;0.8 &#10;0.9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84" y="2519372"/>
            <a:ext cx="3226261" cy="285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igure 3 &#10;File Edit View Insert Tools Desktop Window Help &#10;x &#10;1.01 &#10;1.005 &#10;0.995 &#10;0.99 &#10;0.985 &#10;0.98 &#10;0.975 &#10;0.97 &#10;o &#10;0.1 &#10;0.2 &#10;0.3 &#10;0.4 &#10;0.5 &#10;0.6 &#10;0.7 &#10;0.8 &#10;0.9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610" y="2519372"/>
            <a:ext cx="3226261" cy="285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Figure 2 &#10;File Edit View Insert Tools Desktop Window Help &#10;1.2 &#10;0.8 &#10;0.6 &#10;0.4 &#10;0.2 &#10;-0.2 &#10;0.1 &#10;0.2 &#10;0.3 &#10;0.4 &#10;0.5 &#10;0.6 &#10;0.7 &#10;0.8 &#10;0.9 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638" y="2519372"/>
            <a:ext cx="3226261" cy="285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941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Solution for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}</a:t>
                </a:r>
              </a:p>
              <a:p>
                <a:r>
                  <a:rPr lang="en-US" b="1" dirty="0"/>
                  <a:t>Fminimax</a:t>
                </a:r>
                <a:r>
                  <a:rPr lang="en-US" dirty="0"/>
                  <a:t> 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dirty="0"/>
                  <a:t>Original Solution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Totally wrong! Have no idea.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6705" y="330040"/>
            <a:ext cx="2970415" cy="13638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2596860"/>
            <a:ext cx="10725150" cy="15811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3659" y="4842577"/>
            <a:ext cx="77724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791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Tools : </a:t>
            </a:r>
          </a:p>
          <a:p>
            <a:pPr lvl="1"/>
            <a:r>
              <a:rPr lang="en-US" sz="2000" dirty="0"/>
              <a:t>Python, over TCP/IP Routing Table</a:t>
            </a:r>
          </a:p>
          <a:p>
            <a:pPr lvl="1"/>
            <a:r>
              <a:rPr lang="en-US" sz="2000" dirty="0"/>
              <a:t>Labview, TCP &amp; USRP flow Routing</a:t>
            </a:r>
          </a:p>
          <a:p>
            <a:pPr lvl="1"/>
            <a:endParaRPr lang="en-US" sz="2600" dirty="0"/>
          </a:p>
          <a:p>
            <a:pPr marL="201168" lvl="1" indent="0">
              <a:buNone/>
            </a:pPr>
            <a:endParaRPr lang="en-US" sz="2600" dirty="0"/>
          </a:p>
        </p:txBody>
      </p:sp>
      <p:sp>
        <p:nvSpPr>
          <p:cNvPr id="4" name="矩形 3"/>
          <p:cNvSpPr/>
          <p:nvPr/>
        </p:nvSpPr>
        <p:spPr>
          <a:xfrm>
            <a:off x="2047701" y="3592025"/>
            <a:ext cx="2244436" cy="889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Packet Control Unit</a:t>
            </a:r>
          </a:p>
        </p:txBody>
      </p:sp>
      <p:sp>
        <p:nvSpPr>
          <p:cNvPr id="5" name="矩形 4"/>
          <p:cNvSpPr/>
          <p:nvPr/>
        </p:nvSpPr>
        <p:spPr>
          <a:xfrm>
            <a:off x="610293" y="4979941"/>
            <a:ext cx="2244436" cy="889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Packet Splitter</a:t>
            </a:r>
          </a:p>
        </p:txBody>
      </p:sp>
      <p:sp>
        <p:nvSpPr>
          <p:cNvPr id="6" name="矩形 5"/>
          <p:cNvSpPr/>
          <p:nvPr/>
        </p:nvSpPr>
        <p:spPr>
          <a:xfrm>
            <a:off x="3519054" y="4979941"/>
            <a:ext cx="2244436" cy="889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Path Selector</a:t>
            </a:r>
          </a:p>
        </p:txBody>
      </p:sp>
      <p:cxnSp>
        <p:nvCxnSpPr>
          <p:cNvPr id="10" name="连接符: 肘形 9"/>
          <p:cNvCxnSpPr>
            <a:stCxn id="4" idx="2"/>
            <a:endCxn id="5" idx="0"/>
          </p:cNvCxnSpPr>
          <p:nvPr/>
        </p:nvCxnSpPr>
        <p:spPr>
          <a:xfrm rot="5400000">
            <a:off x="2201834" y="4011855"/>
            <a:ext cx="498763" cy="14374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连接符: 肘形 13"/>
          <p:cNvCxnSpPr>
            <a:stCxn id="4" idx="2"/>
            <a:endCxn id="6" idx="0"/>
          </p:cNvCxnSpPr>
          <p:nvPr/>
        </p:nvCxnSpPr>
        <p:spPr>
          <a:xfrm rot="16200000" flipH="1">
            <a:off x="3656214" y="3994882"/>
            <a:ext cx="498763" cy="14713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8911245" y="4979940"/>
            <a:ext cx="2244436" cy="889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Packet Reassembler</a:t>
            </a: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5763490" y="5128953"/>
            <a:ext cx="31477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5763490" y="5696989"/>
            <a:ext cx="31477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6994003" y="522830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 …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5990979" y="5043639"/>
            <a:ext cx="775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Path 1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5990979" y="5618234"/>
            <a:ext cx="807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Path N</a:t>
            </a:r>
          </a:p>
        </p:txBody>
      </p:sp>
      <p:cxnSp>
        <p:nvCxnSpPr>
          <p:cNvPr id="31" name="连接符: 肘形 30"/>
          <p:cNvCxnSpPr/>
          <p:nvPr/>
        </p:nvCxnSpPr>
        <p:spPr>
          <a:xfrm rot="10800000">
            <a:off x="4292140" y="4308522"/>
            <a:ext cx="2506433" cy="820431"/>
          </a:xfrm>
          <a:prstGeom prst="bentConnector3">
            <a:avLst>
              <a:gd name="adj1" fmla="val -107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连接符: 肘形 33"/>
          <p:cNvCxnSpPr/>
          <p:nvPr/>
        </p:nvCxnSpPr>
        <p:spPr>
          <a:xfrm rot="10800000">
            <a:off x="4309460" y="3657631"/>
            <a:ext cx="4375130" cy="1960603"/>
          </a:xfrm>
          <a:prstGeom prst="bentConnector3">
            <a:avLst>
              <a:gd name="adj1" fmla="val -3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4641272" y="376560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 …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5542471" y="3775066"/>
            <a:ext cx="3164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(Bandwidth, Propagation Delay)</a:t>
            </a:r>
          </a:p>
        </p:txBody>
      </p:sp>
    </p:spTree>
    <p:extLst>
      <p:ext uri="{BB962C8B-B14F-4D97-AF65-F5344CB8AC3E}">
        <p14:creationId xmlns:p14="http://schemas.microsoft.com/office/powerpoint/2010/main" val="1207081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Process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37360"/>
            <a:ext cx="9786400" cy="458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58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Outlook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1. Overhead optimization?</a:t>
            </a:r>
          </a:p>
          <a:p>
            <a:pPr lvl="1"/>
            <a:r>
              <a:rPr lang="en-US" sz="2000" dirty="0"/>
              <a:t>Fallback to </a:t>
            </a:r>
            <a:r>
              <a:rPr lang="en-US" sz="2000" b="1" dirty="0"/>
              <a:t>Packet-based Scheme</a:t>
            </a:r>
          </a:p>
          <a:p>
            <a:r>
              <a:rPr lang="en-US" sz="3200" dirty="0"/>
              <a:t>2. Retransmission considered?</a:t>
            </a:r>
          </a:p>
          <a:p>
            <a:pPr lvl="1"/>
            <a:r>
              <a:rPr lang="en-US" sz="2400" b="1" dirty="0"/>
              <a:t>Timeout</a:t>
            </a:r>
            <a:r>
              <a:rPr lang="en-US" sz="2400" dirty="0"/>
              <a:t> at receiver side</a:t>
            </a:r>
          </a:p>
          <a:p>
            <a:r>
              <a:rPr lang="en-US" sz="3200" dirty="0"/>
              <a:t>3. Not in Equilibrium?</a:t>
            </a:r>
          </a:p>
        </p:txBody>
      </p:sp>
    </p:spTree>
    <p:extLst>
      <p:ext uri="{BB962C8B-B14F-4D97-AF65-F5344CB8AC3E}">
        <p14:creationId xmlns:p14="http://schemas.microsoft.com/office/powerpoint/2010/main" val="2299421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  <a:p>
            <a:pPr lvl="1"/>
            <a:r>
              <a:rPr lang="en-US" dirty="0"/>
              <a:t>[1] Kleinrock, Leonard. </a:t>
            </a:r>
            <a:r>
              <a:rPr lang="en-US" i="1" dirty="0"/>
              <a:t>Queuing Systems</a:t>
            </a:r>
            <a:r>
              <a:rPr lang="en-US" dirty="0"/>
              <a:t>. 1st ed. New York, N.Y.: John Wiley &amp; Sons, 1975. Print.</a:t>
            </a:r>
          </a:p>
          <a:p>
            <a:pPr lvl="1"/>
            <a:r>
              <a:rPr lang="en-US" dirty="0"/>
              <a:t>[2] Wu, J., Wu, X., &amp; Chen, J. (2013). SPMLD: Sub-Packet Based Multipath Load Distribution for Real-Time Multimedia Traffic. </a:t>
            </a:r>
          </a:p>
          <a:p>
            <a:pPr lvl="1"/>
            <a:r>
              <a:rPr lang="en-US" dirty="0"/>
              <a:t>[3] Wu, J., Yang, J., Shang, Y., Cheng, B., &amp; Chen, J. (2014). SPMLD: Sub-packet based multipath load distribution for real-time multimedia traffic. </a:t>
            </a:r>
          </a:p>
          <a:p>
            <a:pPr lvl="1"/>
            <a:r>
              <a:rPr lang="en-US" dirty="0"/>
              <a:t>[4] S. Prabhavat et al., “Effective delay-controlled load distribution over multipath networks,” IEEE Trans. Parallel Distrib. Syst., vol. 22, no. 10, 1730–1741, 2011.</a:t>
            </a:r>
          </a:p>
        </p:txBody>
      </p:sp>
    </p:spTree>
    <p:extLst>
      <p:ext uri="{BB962C8B-B14F-4D97-AF65-F5344CB8AC3E}">
        <p14:creationId xmlns:p14="http://schemas.microsoft.com/office/powerpoint/2010/main" val="1978866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Specification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b="1" dirty="0"/>
                  <a:t>Tandem with 2 queueing systems</a:t>
                </a:r>
              </a:p>
              <a:p>
                <a:endParaRPr lang="en-US" dirty="0"/>
              </a:p>
              <a:p>
                <a:r>
                  <a:rPr lang="en-US" dirty="0"/>
                  <a:t>Considering the simplest condition, </a:t>
                </a:r>
              </a:p>
              <a:p>
                <a:pPr lvl="1"/>
                <a:r>
                  <a:rPr lang="en-US" sz="2400" dirty="0"/>
                  <a:t>A=B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=B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=</a:t>
                </a:r>
                <a:r>
                  <a:rPr lang="en-US" sz="2400" b="1" dirty="0"/>
                  <a:t>M</a:t>
                </a:r>
              </a:p>
              <a:p>
                <a:endParaRPr lang="en-US" dirty="0"/>
              </a:p>
              <a:p>
                <a:r>
                  <a:rPr lang="en-US" dirty="0"/>
                  <a:t>Basic cost function: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}}</m:t>
                    </m:r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𝑝𝑜𝑟𝑡𝑖𝑜𝑛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𝑒𝑎𝑐h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𝑝𝑎𝑡h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9" t="-2121" b="-8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8769927" y="1845734"/>
            <a:ext cx="2385753" cy="10141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5698374" y="2663152"/>
            <a:ext cx="2385753" cy="10141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8769927" y="3471824"/>
            <a:ext cx="2385753" cy="10141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连接符: 肘形 6"/>
          <p:cNvCxnSpPr>
            <a:stCxn id="5" idx="3"/>
            <a:endCxn id="4" idx="1"/>
          </p:cNvCxnSpPr>
          <p:nvPr/>
        </p:nvCxnSpPr>
        <p:spPr>
          <a:xfrm flipV="1">
            <a:off x="8084127" y="2352810"/>
            <a:ext cx="685800" cy="81741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肘形 7"/>
          <p:cNvCxnSpPr>
            <a:stCxn id="5" idx="3"/>
            <a:endCxn id="6" idx="1"/>
          </p:cNvCxnSpPr>
          <p:nvPr/>
        </p:nvCxnSpPr>
        <p:spPr>
          <a:xfrm>
            <a:off x="8084127" y="3170228"/>
            <a:ext cx="685800" cy="80867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376525" y="2939395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A/D/1</a:t>
            </a:r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448078" y="2121977"/>
            <a:ext cx="1037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D/B</a:t>
            </a:r>
            <a:r>
              <a:rPr lang="en-US" sz="2400" baseline="-25000" dirty="0"/>
              <a:t>1</a:t>
            </a:r>
            <a:r>
              <a:rPr lang="en-US" sz="2400" dirty="0"/>
              <a:t>/1</a:t>
            </a:r>
            <a:endParaRPr 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9446027" y="3748067"/>
            <a:ext cx="1037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D/B</a:t>
            </a:r>
            <a:r>
              <a:rPr lang="en-US" sz="2400" baseline="-25000" dirty="0"/>
              <a:t>2</a:t>
            </a:r>
            <a:r>
              <a:rPr lang="en-US" sz="2400" dirty="0"/>
              <a:t>/1</a:t>
            </a:r>
            <a:endParaRPr lang="en-US" dirty="0"/>
          </a:p>
        </p:txBody>
      </p:sp>
      <p:sp>
        <p:nvSpPr>
          <p:cNvPr id="12" name="椭圆 11"/>
          <p:cNvSpPr/>
          <p:nvPr/>
        </p:nvSpPr>
        <p:spPr>
          <a:xfrm>
            <a:off x="8222094" y="2970144"/>
            <a:ext cx="400165" cy="4001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12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 Channel Queueing System D/M/1</a:t>
                </a:r>
                <a:r>
                  <a:rPr lang="en-US" baseline="30000" dirty="0"/>
                  <a:t>[2][4]</a:t>
                </a:r>
                <a:endParaRPr lang="en-US" dirty="0"/>
              </a:p>
              <a:p>
                <a:pPr lvl="1"/>
                <a:r>
                  <a:rPr lang="en-US" sz="2800" dirty="0">
                    <a:latin typeface="Cambria Math" panose="02040503050406030204" pitchFamily="18" charset="0"/>
                  </a:rPr>
                  <a:t>Considering Continuous Birth-Death process</a:t>
                </a:r>
              </a:p>
              <a:p>
                <a:pPr lvl="2"/>
                <a:r>
                  <a:rPr lang="en-US" sz="1800" b="1" dirty="0"/>
                  <a:t>A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𝒓𝒓𝒊𝒗𝒂𝒍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𝒓𝒂𝒕𝒆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𝐃𝐞𝐩𝐚𝐫𝐭𝐮𝐫𝐞</m:t>
                    </m:r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𝐑𝐚𝐭𝐞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𝑏𝑤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𝑡h𝑟𝑜𝑢𝑔h𝑝𝑢𝑡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latin typeface="Cambria Math" panose="02040503050406030204" pitchFamily="18" charset="0"/>
                </a:endParaRPr>
              </a:p>
              <a:p>
                <a:pPr marL="384048" lvl="2" indent="0">
                  <a:buNone/>
                </a:pPr>
                <a:endParaRPr lang="en-US" sz="1800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sz="2800" dirty="0">
                    <a:latin typeface="Cambria Math" panose="02040503050406030204" pitchFamily="18" charset="0"/>
                  </a:rPr>
                  <a:t>Considering Equilibrium Condition</a:t>
                </a:r>
              </a:p>
              <a:p>
                <a:pPr lvl="2"/>
                <a:r>
                  <a:rPr lang="en-US" sz="1800" b="1" dirty="0">
                    <a:latin typeface="Cambria Math" panose="02040503050406030204" pitchFamily="18" charset="0"/>
                  </a:rPr>
                  <a:t>System time</a:t>
                </a:r>
                <a:r>
                  <a:rPr lang="en-US" sz="1800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m:rPr>
                                <m:nor/>
                              </m:rPr>
                              <a:rPr lang="en-US" sz="1800" dirty="0"/>
                              <m:t>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1 −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den>
                    </m:f>
                  </m:oMath>
                </a14:m>
                <a:endParaRPr lang="en-US" sz="1800" b="0" dirty="0">
                  <a:latin typeface="Cambria Math" panose="02040503050406030204" pitchFamily="18" charset="0"/>
                </a:endParaRPr>
              </a:p>
              <a:p>
                <a:pPr lvl="2"/>
                <a:r>
                  <a:rPr lang="en-US" sz="1800" b="1" dirty="0">
                    <a:latin typeface="Cambria Math" panose="02040503050406030204" pitchFamily="18" charset="0"/>
                  </a:rPr>
                  <a:t>Busy Probability</a:t>
                </a:r>
                <a:r>
                  <a:rPr lang="en-US" sz="1800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sz="1800" b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sz="1800" i="1" smtClean="0">
                        <a:latin typeface="Cambria Math" panose="02040503050406030204" pitchFamily="18" charset="0"/>
                      </a:rPr>
                      <m:t>≜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𝑐𝑢𝑠𝑡𝑜𝑚𝑒𝑟𝑠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𝑠𝑦𝑠𝑡𝑒𝑚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𝑐𝑜𝑛𝑠𝑖𝑑𝑒𝑟𝑖𝑛𝑔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𝒍𝒊𝒎𝒊𝒕𝒊𝒏𝒈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𝒗𝒂𝒓𝒊𝒃𝒍𝒆</m:t>
                    </m:r>
                  </m:oMath>
                </a14:m>
                <a:endParaRPr lang="en-US" sz="1800" b="1" dirty="0">
                  <a:latin typeface="Cambria Math" panose="02040503050406030204" pitchFamily="18" charset="0"/>
                </a:endParaRPr>
              </a:p>
              <a:p>
                <a:pPr lvl="2"/>
                <a:r>
                  <a:rPr lang="en-US" sz="1800" b="1" dirty="0">
                    <a:latin typeface="Cambria Math" panose="02040503050406030204" pitchFamily="18" charset="0"/>
                  </a:rPr>
                  <a:t>Limiting variable</a:t>
                </a:r>
                <a:r>
                  <a:rPr lang="en-US" sz="1800" dirty="0">
                    <a:latin typeface="Cambria Math" panose="02040503050406030204" pitchFamily="18" charset="0"/>
                  </a:rPr>
                  <a:t>, proved by </a:t>
                </a:r>
                <a:r>
                  <a:rPr lang="en-US" sz="1800" b="1" dirty="0">
                    <a:latin typeface="Cambria Math" panose="02040503050406030204" pitchFamily="18" charset="0"/>
                  </a:rPr>
                  <a:t>Central Limit Theorem</a:t>
                </a:r>
                <a:r>
                  <a:rPr lang="en-US" sz="1800" dirty="0">
                    <a:latin typeface="Cambria Math" panose="02040503050406030204" pitchFamily="18" charset="0"/>
                  </a:rPr>
                  <a:t>(Invariant of Time)</a:t>
                </a:r>
              </a:p>
              <a:p>
                <a:pPr lvl="2"/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522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  <a:r>
              <a:rPr lang="en-US" baseline="30000" dirty="0"/>
              <a:t>[2]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lvl="1"/>
                <a:r>
                  <a:rPr lang="en-US" sz="2800" dirty="0"/>
                  <a:t>Round Robin-Based Schemes</a:t>
                </a:r>
              </a:p>
              <a:p>
                <a:pPr lvl="1"/>
                <a:r>
                  <a:rPr lang="en-US" sz="2800" dirty="0"/>
                  <a:t>Least-Loaded-Based Schemes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US" sz="2800" dirty="0"/>
                  <a:t>Flow-Based Schemes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US" sz="2800" dirty="0"/>
                  <a:t>Packet-Based Schemes</a:t>
                </a:r>
              </a:p>
              <a:p>
                <a:pPr marL="201168" lvl="1" indent="0">
                  <a:buNone/>
                </a:pPr>
                <a:endParaRPr lang="en-US" sz="2800" b="1" dirty="0"/>
              </a:p>
              <a:p>
                <a:pPr lvl="1"/>
                <a:r>
                  <a:rPr lang="en-US" sz="2800" dirty="0"/>
                  <a:t>E-DCLD: Effective Delay-Controlled Load Distribution</a:t>
                </a:r>
              </a:p>
              <a:p>
                <a:pPr lvl="1"/>
                <a:r>
                  <a:rPr lang="en-US" sz="2800" dirty="0"/>
                  <a:t>LBPF: Load Balancing for Parallel Forwarding</a:t>
                </a:r>
              </a:p>
              <a:p>
                <a:pPr lvl="1"/>
                <a:r>
                  <a:rPr lang="en-US" sz="2800" dirty="0"/>
                  <a:t>FLARE: Flowlet Aware Routing Engine</a:t>
                </a:r>
              </a:p>
              <a:p>
                <a:pPr lvl="1"/>
                <a:r>
                  <a:rPr lang="en-US" sz="2800" dirty="0"/>
                  <a:t>LDM: Load Distribution over Multipath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2" t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3611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US" sz="2800" dirty="0"/>
                  <a:t>Flow-Based Schemes</a:t>
                </a:r>
              </a:p>
              <a:p>
                <a:pPr lvl="2"/>
                <a:r>
                  <a:rPr lang="en-US" sz="2000" dirty="0"/>
                  <a:t>Each Flow for Each Path</a:t>
                </a:r>
              </a:p>
              <a:p>
                <a:pPr lvl="2"/>
                <a:r>
                  <a:rPr lang="en-US" sz="2000" dirty="0"/>
                  <a:t>Current shortest queue</a:t>
                </a:r>
              </a:p>
              <a:p>
                <a:pPr lvl="2"/>
                <a:r>
                  <a:rPr lang="en-US" sz="2400" dirty="0"/>
                  <a:t>Flowlet Aware Routing Engine(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, burst flow sense)</a:t>
                </a:r>
              </a:p>
              <a:p>
                <a:pPr lvl="2"/>
                <a:r>
                  <a:rPr lang="en-US" sz="2400" dirty="0"/>
                  <a:t>or Load Balance</a:t>
                </a:r>
              </a:p>
              <a:p>
                <a:pPr marL="384048" lvl="2" indent="0">
                  <a:buNone/>
                </a:pPr>
                <a:endParaRPr lang="en-US" sz="2400" dirty="0"/>
              </a:p>
              <a:p>
                <a:pPr lvl="1"/>
                <a:r>
                  <a:rPr lang="en-US" sz="2800" b="1" dirty="0"/>
                  <a:t>Disadvantages</a:t>
                </a:r>
              </a:p>
              <a:p>
                <a:pPr lvl="2"/>
                <a:r>
                  <a:rPr lang="en-US" sz="2400" dirty="0"/>
                  <a:t>Not optimal</a:t>
                </a:r>
              </a:p>
              <a:p>
                <a:pPr lvl="2"/>
                <a:r>
                  <a:rPr lang="en-US" sz="2400" dirty="0"/>
                  <a:t>large end-to-end delay</a:t>
                </a:r>
                <a:endParaRPr lang="en-US" sz="2400" b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2" t="-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83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/>
              <a:t>Packet-Based Schemes</a:t>
            </a:r>
          </a:p>
          <a:p>
            <a:pPr lvl="2"/>
            <a:r>
              <a:rPr lang="en-US" sz="2000" dirty="0"/>
              <a:t>Each Packet for Each Path</a:t>
            </a:r>
          </a:p>
          <a:p>
            <a:pPr lvl="2"/>
            <a:r>
              <a:rPr lang="en-US" sz="2400" dirty="0"/>
              <a:t>Current shortest queue</a:t>
            </a:r>
          </a:p>
          <a:p>
            <a:pPr lvl="1"/>
            <a:r>
              <a:rPr lang="en-US" sz="2800" b="1" dirty="0"/>
              <a:t>Disadvantages</a:t>
            </a:r>
          </a:p>
          <a:p>
            <a:pPr lvl="2"/>
            <a:r>
              <a:rPr lang="en-US" sz="2000" dirty="0"/>
              <a:t>Risk of reordering</a:t>
            </a:r>
          </a:p>
          <a:p>
            <a:pPr lvl="2"/>
            <a:endParaRPr lang="en-US" sz="2400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947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SPMLD</a:t>
            </a:r>
            <a:r>
              <a:rPr lang="en-US" baseline="30000" dirty="0"/>
              <a:t>[2][3]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Each Packet For Multi-Path</a:t>
            </a:r>
          </a:p>
          <a:p>
            <a:r>
              <a:rPr lang="en-US" dirty="0"/>
              <a:t>(Sub-Packet based Multipath Load Distribution)</a:t>
            </a:r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169" y="3085147"/>
            <a:ext cx="8067765" cy="278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094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SPMLD</a:t>
            </a:r>
            <a:r>
              <a:rPr lang="en-US" baseline="30000" dirty="0"/>
              <a:t>[2][3]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Problem formulation: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1≤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𝑃𝐾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Optimization: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𝒎𝒊𝒏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𝝓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𝒎𝒂𝒙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𝝓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𝑑𝑒𝑙𝑎𝑦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𝑠𝑢𝑏𝑠𝑗𝑒𝑐𝑡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nary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0≤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≤1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0≤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≤1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3892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SPMLD</a:t>
            </a:r>
            <a:r>
              <a:rPr lang="en-US" baseline="30000" dirty="0"/>
              <a:t>[2][3]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Solution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061" y="1845734"/>
            <a:ext cx="3947003" cy="485314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611" y="1845734"/>
            <a:ext cx="4156626" cy="427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473047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235</TotalTime>
  <Words>394</Words>
  <Application>Microsoft Office PowerPoint</Application>
  <PresentationFormat>宽屏</PresentationFormat>
  <Paragraphs>114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宋体</vt:lpstr>
      <vt:lpstr>Calibri</vt:lpstr>
      <vt:lpstr>Calibri Light</vt:lpstr>
      <vt:lpstr>Cambria Math</vt:lpstr>
      <vt:lpstr>Times New Roman</vt:lpstr>
      <vt:lpstr>回顾</vt:lpstr>
      <vt:lpstr>Simulation with D/M/1 Assumption</vt:lpstr>
      <vt:lpstr>Problem Specification</vt:lpstr>
      <vt:lpstr>Basic Concepts</vt:lpstr>
      <vt:lpstr>Related Work[2]</vt:lpstr>
      <vt:lpstr>Related Work</vt:lpstr>
      <vt:lpstr>Related Work</vt:lpstr>
      <vt:lpstr>SPMLD[2][3]</vt:lpstr>
      <vt:lpstr>SPMLD[2][3]</vt:lpstr>
      <vt:lpstr>SPMLD[2][3]</vt:lpstr>
      <vt:lpstr>SPMLD[2][3]</vt:lpstr>
      <vt:lpstr>Simulation</vt:lpstr>
      <vt:lpstr>Simulation</vt:lpstr>
      <vt:lpstr>Simulation</vt:lpstr>
      <vt:lpstr>Simulation</vt:lpstr>
      <vt:lpstr>System Design</vt:lpstr>
      <vt:lpstr>Study Process</vt:lpstr>
      <vt:lpstr>Outlook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 Routing Policy with D/M/1 Assumption</dc:title>
  <dc:creator>Mark Hong</dc:creator>
  <cp:lastModifiedBy>Mark Hong</cp:lastModifiedBy>
  <cp:revision>72</cp:revision>
  <dcterms:created xsi:type="dcterms:W3CDTF">2016-12-04T15:29:53Z</dcterms:created>
  <dcterms:modified xsi:type="dcterms:W3CDTF">2016-12-07T15:38:42Z</dcterms:modified>
</cp:coreProperties>
</file>