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wmf" ContentType="image/x-wmf"/>
  <Override PartName="/ppt/media/image3.wmf" ContentType="image/x-wmf"/>
  <Override PartName="/ppt/media/image4.wmf" ContentType="image/x-wmf"/>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62.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3.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91.xml.rels" ContentType="application/vnd.openxmlformats-package.relationships+xml"/>
  <Override PartName="/ppt/slides/_rels/slide122.xml.rels" ContentType="application/vnd.openxmlformats-package.relationships+xml"/>
  <Override PartName="/ppt/slides/_rels/slide66.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13.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92.xml.rels" ContentType="application/vnd.openxmlformats-package.relationships+xml"/>
  <Override PartName="/ppt/slides/_rels/slide114.xml.rels" ContentType="application/vnd.openxmlformats-package.relationships+xml"/>
  <Override PartName="/ppt/slides/_rels/slide85.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11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112.xml.rels" ContentType="application/vnd.openxmlformats-package.relationships+xml"/>
  <Override PartName="/ppt/slides/_rels/slide82.xml.rels" ContentType="application/vnd.openxmlformats-package.relationships+xml"/>
  <Override PartName="/ppt/slides/_rels/slide90.xml.rels" ContentType="application/vnd.openxmlformats-package.relationships+xml"/>
  <Override PartName="/ppt/slides/_rels/slide121.xml.rels" ContentType="application/vnd.openxmlformats-package.relationships+xml"/>
  <Override PartName="/ppt/slides/_rels/slide65.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123.xml.rels" ContentType="application/vnd.openxmlformats-package.relationships+xml"/>
  <Override PartName="/ppt/slides/_rels/slide93.xml.rels" ContentType="application/vnd.openxmlformats-package.relationships+xml"/>
  <Override PartName="/ppt/slides/_rels/slide120.xml.rels" ContentType="application/vnd.openxmlformats-package.relationships+xml"/>
  <Override PartName="/ppt/slides/_rels/slide116.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18.xml.rels" ContentType="application/vnd.openxmlformats-package.relationships+xml"/>
  <Override PartName="/ppt/slides/_rels/slide88.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103.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109.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10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108.xml.rels" ContentType="application/vnd.openxmlformats-package.relationships+xml"/>
  <Override PartName="/ppt/slides/_rels/slide77.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115.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107.xml.rels" ContentType="application/vnd.openxmlformats-package.relationships+xml"/>
  <Override PartName="/ppt/slides/_rels/slide80.xml.rels" ContentType="application/vnd.openxmlformats-package.relationships+xml"/>
  <Override PartName="/ppt/slides/_rels/slide110.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8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111.xml.rels" ContentType="application/vnd.openxmlformats-package.relationships+xml"/>
  <Override PartName="/ppt/slides/_rels/slide14.xml.rels" ContentType="application/vnd.openxmlformats-package.relationships+xml"/>
  <Override PartName="/ppt/slides/_rels/slide89.xml.rels" ContentType="application/vnd.openxmlformats-package.relationships+xml"/>
  <Override PartName="/ppt/slides/_rels/slide11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09.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107.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57.xml" ContentType="application/vnd.openxmlformats-officedocument.presentationml.slide+xml"/>
  <Override PartName="/ppt/slides/slide110.xml" ContentType="application/vnd.openxmlformats-officedocument.presentationml.slide+xml"/>
  <Override PartName="/ppt/slides/slide20.xml" ContentType="application/vnd.openxmlformats-officedocument.presentationml.slide+xml"/>
  <Override PartName="/ppt/slides/slide119.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58.xml" ContentType="application/vnd.openxmlformats-officedocument.presentationml.slide+xml"/>
  <Override PartName="/ppt/slides/slide111.xml" ContentType="application/vnd.openxmlformats-officedocument.presentationml.slide+xml"/>
  <Override PartName="/ppt/slides/slide21.xml" ContentType="application/vnd.openxmlformats-officedocument.presentationml.slide+xml"/>
  <Override PartName="/ppt/slides/slide72.xml" ContentType="application/vnd.openxmlformats-officedocument.presentationml.slide+xml"/>
  <Override PartName="/ppt/slides/slide117.xml" ContentType="application/vnd.openxmlformats-officedocument.presentationml.slide+xml"/>
  <Override PartName="/ppt/slides/slide73.xml" ContentType="application/vnd.openxmlformats-officedocument.presentationml.slide+xml"/>
  <Override PartName="/ppt/slides/slide118.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4.xml" ContentType="application/vnd.openxmlformats-officedocument.presentationml.slide+xml"/>
  <Override PartName="/ppt/slides/slide97.xml" ContentType="application/vnd.openxmlformats-officedocument.presentationml.slide+xml"/>
  <Override PartName="/ppt/slides/slide105.xml" ContentType="application/vnd.openxmlformats-officedocument.presentationml.slide+xml"/>
  <Override PartName="/ppt/slides/slide60.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116.xml" ContentType="application/vnd.openxmlformats-officedocument.presentationml.slide+xml"/>
  <Override PartName="/ppt/slides/slide71.xml" ContentType="application/vnd.openxmlformats-officedocument.presentationml.slide+xml"/>
  <Override PartName="/ppt/slides/slide79.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115.xml" ContentType="application/vnd.openxmlformats-officedocument.presentationml.slide+xml"/>
  <Override PartName="/ppt/slides/slide70.xml" ContentType="application/vnd.openxmlformats-officedocument.presentationml.slide+xml"/>
  <Override PartName="/ppt/slides/slide78.xml" ContentType="application/vnd.openxmlformats-officedocument.presentationml.slide+xml"/>
  <Override PartName="/ppt/slides/slide123.xml" ContentType="application/vnd.openxmlformats-officedocument.presentationml.slide+xml"/>
  <Override PartName="/ppt/slides/slide89.xml" ContentType="application/vnd.openxmlformats-officedocument.presentationml.slide+xml"/>
  <Override PartName="/ppt/slides/slide114.xml" ContentType="application/vnd.openxmlformats-officedocument.presentationml.slide+xml"/>
  <Override PartName="/ppt/slides/slide88.xml" ContentType="application/vnd.openxmlformats-officedocument.presentationml.slide+xml"/>
  <Override PartName="/ppt/slides/slide113.xml" ContentType="application/vnd.openxmlformats-officedocument.presentationml.slide+xml"/>
  <Override PartName="/ppt/slides/slide122.xml" ContentType="application/vnd.openxmlformats-officedocument.presentationml.slide+xml"/>
  <Override PartName="/ppt/slides/slide69.xml" ContentType="application/vnd.openxmlformats-officedocument.presentationml.slide+xml"/>
  <Override PartName="/ppt/slides/slide121.xml" ContentType="application/vnd.openxmlformats-officedocument.presentationml.slide+xml"/>
  <Override PartName="/ppt/slides/slide68.xml" ContentType="application/vnd.openxmlformats-officedocument.presentationml.slide+xml"/>
  <Override PartName="/ppt/slides/slide120.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27.xml" ContentType="application/vnd.openxmlformats-officedocument.presentationml.slide+xml"/>
  <Override PartName="/ppt/slides/slide92.xml" ContentType="application/vnd.openxmlformats-officedocument.presentationml.slide+xml"/>
  <Override PartName="/ppt/slides/slide26.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12.xml" ContentType="application/vnd.openxmlformats-officedocument.presentationml.slide+xml"/>
  <Override PartName="/ppt/slides/slide5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4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5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5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5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6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6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6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6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7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8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8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9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9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0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0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0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0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0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3017A791-2C10-414A-9EEF-E95BA2478C65}" type="datetime1">
              <a:rPr b="0" lang="en-GB" sz="1200" spc="-1" strike="noStrike">
                <a:solidFill>
                  <a:srgbClr val="8b8b8b"/>
                </a:solidFill>
                <a:latin typeface="Calibri"/>
              </a:rPr>
              <a:t>05/10/2021</a:t>
            </a:fld>
            <a:endParaRPr b="0" lang="fr-FR"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fr-FR"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61A3B1F-A034-4778-80B7-760FD0C3BA68}" type="slidenum">
              <a:rPr b="0" lang="en-GB" sz="1200" spc="-1" strike="noStrike">
                <a:solidFill>
                  <a:srgbClr val="8b8b8b"/>
                </a:solidFill>
                <a:latin typeface="Calibri"/>
              </a:rPr>
              <a:t>&lt;number&gt;</a:t>
            </a:fld>
            <a:endParaRPr b="0" lang="fr-FR"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FC9F9557-23D3-4CA9-B58A-7E883B2D0766}" type="datetime1">
              <a:rPr b="0" lang="en-GB" sz="1200" spc="-1" strike="noStrike">
                <a:solidFill>
                  <a:srgbClr val="8b8b8b"/>
                </a:solidFill>
                <a:latin typeface="Calibri"/>
              </a:rPr>
              <a:t>05/10/2021</a:t>
            </a:fld>
            <a:endParaRPr b="0" lang="fr-FR"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fr-FR"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73A278E-B490-4B11-B44E-75E9E6DF319B}" type="slidenum">
              <a:rPr b="0" lang="en-GB" sz="1200" spc="-1" strike="noStrike">
                <a:solidFill>
                  <a:srgbClr val="8b8b8b"/>
                </a:solidFill>
                <a:latin typeface="Calibri"/>
              </a:rPr>
              <a:t>&lt;number&gt;</a:t>
            </a:fld>
            <a:endParaRPr b="0" lang="fr-F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fr-FR" sz="4400" spc="-1" strike="noStrike">
                <a:solidFill>
                  <a:srgbClr val="000000"/>
                </a:solidFill>
                <a:latin typeface="Calibri Light"/>
              </a:rPr>
              <a:t>Modifiez le style du titre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Cliquez pour modifier les styles du texte du masque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en-US" sz="1800" spc="-1" strike="noStrike">
              <a:solidFill>
                <a:srgbClr val="000000"/>
              </a:solidFill>
              <a:latin typeface="Calibri"/>
            </a:endParaRPr>
          </a:p>
        </p:txBody>
      </p:sp>
      <p:sp>
        <p:nvSpPr>
          <p:cNvPr id="8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D7ECDD51-AC6F-4FF5-895C-647A71E8D077}" type="datetime1">
              <a:rPr b="0" lang="en-GB" sz="1200" spc="-1" strike="noStrike">
                <a:solidFill>
                  <a:srgbClr val="8b8b8b"/>
                </a:solidFill>
                <a:latin typeface="Calibri"/>
              </a:rPr>
              <a:t>05/10/2021</a:t>
            </a:fld>
            <a:endParaRPr b="0" lang="fr-FR" sz="1200" spc="-1" strike="noStrike">
              <a:latin typeface="Times New Roman"/>
            </a:endParaRPr>
          </a:p>
        </p:txBody>
      </p:sp>
      <p:sp>
        <p:nvSpPr>
          <p:cNvPr id="85" name="PlaceHolder 4"/>
          <p:cNvSpPr>
            <a:spLocks noGrp="1"/>
          </p:cNvSpPr>
          <p:nvPr>
            <p:ph type="ftr"/>
          </p:nvPr>
        </p:nvSpPr>
        <p:spPr>
          <a:xfrm>
            <a:off x="4038480" y="6356520"/>
            <a:ext cx="4114440" cy="364680"/>
          </a:xfrm>
          <a:prstGeom prst="rect">
            <a:avLst/>
          </a:prstGeom>
        </p:spPr>
        <p:txBody>
          <a:bodyPr anchor="ctr">
            <a:noAutofit/>
          </a:bodyPr>
          <a:p>
            <a:endParaRPr b="0" lang="fr-FR" sz="2400" spc="-1" strike="noStrike">
              <a:latin typeface="Times New Roman"/>
            </a:endParaRPr>
          </a:p>
        </p:txBody>
      </p:sp>
      <p:sp>
        <p:nvSpPr>
          <p:cNvPr id="8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40373D6-48C4-4E52-AF82-60E5431E741D}" type="slidenum">
              <a:rPr b="0" lang="fr-FR" sz="1200" spc="-1" strike="noStrike">
                <a:solidFill>
                  <a:srgbClr val="8b8b8b"/>
                </a:solidFill>
                <a:latin typeface="Calibri"/>
              </a:rPr>
              <a:t>&lt;number&gt;</a:t>
            </a:fld>
            <a:endParaRPr b="0" lang="fr-F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642560" y="279720"/>
            <a:ext cx="2913840" cy="250560"/>
          </a:xfrm>
          <a:prstGeom prst="rect">
            <a:avLst/>
          </a:prstGeom>
        </p:spPr>
        <p:txBody>
          <a:bodyPr lIns="0" rIns="0" tIns="0" bIns="0">
            <a:noAutofit/>
          </a:bodyPr>
          <a:p>
            <a:r>
              <a:rPr b="0" lang="en-US" sz="1629" spc="-1" strike="noStrike">
                <a:solidFill>
                  <a:srgbClr val="000000"/>
                </a:solidFill>
                <a:latin typeface="Calibri"/>
              </a:rPr>
              <a:t>Click to edit the title text format</a:t>
            </a:r>
            <a:endParaRPr b="0" lang="en-US" sz="1629" spc="-1" strike="noStrike">
              <a:solidFill>
                <a:srgbClr val="000000"/>
              </a:solidFill>
              <a:latin typeface="Calibri"/>
            </a:endParaRPr>
          </a:p>
        </p:txBody>
      </p:sp>
      <p:sp>
        <p:nvSpPr>
          <p:cNvPr id="124" name="PlaceHolder 2"/>
          <p:cNvSpPr>
            <a:spLocks noGrp="1"/>
          </p:cNvSpPr>
          <p:nvPr>
            <p:ph type="body"/>
          </p:nvPr>
        </p:nvSpPr>
        <p:spPr>
          <a:xfrm>
            <a:off x="1042560" y="2930760"/>
            <a:ext cx="6627600" cy="27648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Calibri"/>
              </a:rPr>
              <a:t>Fifth Outline Level</a:t>
            </a:r>
            <a:endParaRPr b="0" lang="en-US"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Calibri"/>
              </a:rPr>
              <a:t>Sixth Outline Level</a:t>
            </a:r>
            <a:endParaRPr b="0" lang="en-US"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Calibri"/>
              </a:rPr>
              <a:t>Seventh Outline Level</a:t>
            </a:r>
            <a:endParaRPr b="0" lang="en-US" sz="1800" spc="-1" strike="noStrike">
              <a:solidFill>
                <a:srgbClr val="000000"/>
              </a:solidFill>
              <a:latin typeface="Calibri"/>
            </a:endParaRPr>
          </a:p>
        </p:txBody>
      </p:sp>
      <p:sp>
        <p:nvSpPr>
          <p:cNvPr id="125" name="PlaceHolder 3"/>
          <p:cNvSpPr>
            <a:spLocks noGrp="1"/>
          </p:cNvSpPr>
          <p:nvPr>
            <p:ph type="ftr"/>
          </p:nvPr>
        </p:nvSpPr>
        <p:spPr>
          <a:xfrm>
            <a:off x="4147920" y="6378120"/>
            <a:ext cx="3903480" cy="276480"/>
          </a:xfrm>
          <a:prstGeom prst="rect">
            <a:avLst/>
          </a:prstGeom>
        </p:spPr>
        <p:txBody>
          <a:bodyPr lIns="0" rIns="0" tIns="0" bIns="0">
            <a:noAutofit/>
          </a:bodyPr>
          <a:p>
            <a:endParaRPr b="0" lang="fr-FR" sz="2400" spc="-1" strike="noStrike">
              <a:latin typeface="Times New Roman"/>
            </a:endParaRPr>
          </a:p>
        </p:txBody>
      </p:sp>
      <p:sp>
        <p:nvSpPr>
          <p:cNvPr id="126" name="PlaceHolder 4"/>
          <p:cNvSpPr>
            <a:spLocks noGrp="1"/>
          </p:cNvSpPr>
          <p:nvPr>
            <p:ph type="dt"/>
          </p:nvPr>
        </p:nvSpPr>
        <p:spPr>
          <a:xfrm>
            <a:off x="609840" y="6378120"/>
            <a:ext cx="2805480" cy="276480"/>
          </a:xfrm>
          <a:prstGeom prst="rect">
            <a:avLst/>
          </a:prstGeom>
        </p:spPr>
        <p:txBody>
          <a:bodyPr lIns="0" rIns="0" tIns="0" bIns="0">
            <a:noAutofit/>
          </a:bodyPr>
          <a:p>
            <a:pPr>
              <a:lnSpc>
                <a:spcPct val="100000"/>
              </a:lnSpc>
            </a:pPr>
            <a:fld id="{E5A94899-AF21-471F-BAD1-69FCC5272AC0}" type="datetime1">
              <a:rPr b="0" lang="en-GB" sz="1800" spc="-1" strike="noStrike">
                <a:solidFill>
                  <a:srgbClr val="b2b2b2"/>
                </a:solidFill>
                <a:latin typeface="Calibri"/>
              </a:rPr>
              <a:t>05/10/2021</a:t>
            </a:fld>
            <a:endParaRPr b="0" lang="fr-FR" sz="1800" spc="-1" strike="noStrike">
              <a:latin typeface="Times New Roman"/>
            </a:endParaRPr>
          </a:p>
        </p:txBody>
      </p:sp>
      <p:sp>
        <p:nvSpPr>
          <p:cNvPr id="127" name="PlaceHolder 5"/>
          <p:cNvSpPr>
            <a:spLocks noGrp="1"/>
          </p:cNvSpPr>
          <p:nvPr>
            <p:ph type="sldNum"/>
          </p:nvPr>
        </p:nvSpPr>
        <p:spPr>
          <a:xfrm>
            <a:off x="8783280" y="6378120"/>
            <a:ext cx="2805480" cy="276480"/>
          </a:xfrm>
          <a:prstGeom prst="rect">
            <a:avLst/>
          </a:prstGeom>
        </p:spPr>
        <p:txBody>
          <a:bodyPr lIns="0" rIns="0" tIns="0" bIns="0">
            <a:noAutofit/>
          </a:bodyPr>
          <a:p>
            <a:pPr algn="r">
              <a:lnSpc>
                <a:spcPct val="100000"/>
              </a:lnSpc>
            </a:pPr>
            <a:fld id="{7FE7CB39-8F99-4946-ACA5-49F95A29A4B6}" type="slidenum">
              <a:rPr b="0" lang="en-US" sz="1800" spc="-1" strike="noStrike">
                <a:solidFill>
                  <a:srgbClr val="b2b2b2"/>
                </a:solidFill>
                <a:latin typeface="Calibri"/>
              </a:rPr>
              <a:t>&lt;number&gt;</a:t>
            </a:fld>
            <a:endParaRPr b="0" lang="fr-FR"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ftr"/>
          </p:nvPr>
        </p:nvSpPr>
        <p:spPr>
          <a:xfrm>
            <a:off x="4147920" y="6378120"/>
            <a:ext cx="3903480" cy="276480"/>
          </a:xfrm>
          <a:prstGeom prst="rect">
            <a:avLst/>
          </a:prstGeom>
        </p:spPr>
        <p:txBody>
          <a:bodyPr lIns="0" rIns="0" tIns="0" bIns="0">
            <a:noAutofit/>
          </a:bodyPr>
          <a:p>
            <a:endParaRPr b="0" lang="fr-FR" sz="2400" spc="-1" strike="noStrike">
              <a:latin typeface="Times New Roman"/>
            </a:endParaRPr>
          </a:p>
        </p:txBody>
      </p:sp>
      <p:sp>
        <p:nvSpPr>
          <p:cNvPr id="165" name="PlaceHolder 2"/>
          <p:cNvSpPr>
            <a:spLocks noGrp="1"/>
          </p:cNvSpPr>
          <p:nvPr>
            <p:ph type="dt"/>
          </p:nvPr>
        </p:nvSpPr>
        <p:spPr>
          <a:xfrm>
            <a:off x="609840" y="6378120"/>
            <a:ext cx="2805480" cy="276480"/>
          </a:xfrm>
          <a:prstGeom prst="rect">
            <a:avLst/>
          </a:prstGeom>
        </p:spPr>
        <p:txBody>
          <a:bodyPr lIns="0" rIns="0" tIns="0" bIns="0">
            <a:noAutofit/>
          </a:bodyPr>
          <a:p>
            <a:pPr>
              <a:lnSpc>
                <a:spcPct val="100000"/>
              </a:lnSpc>
            </a:pPr>
            <a:fld id="{FE082310-0023-433C-9406-87CD10E1F86F}" type="datetime1">
              <a:rPr b="0" lang="en-GB" sz="1800" spc="-1" strike="noStrike">
                <a:solidFill>
                  <a:srgbClr val="b2b2b2"/>
                </a:solidFill>
                <a:latin typeface="Calibri"/>
              </a:rPr>
              <a:t>05/10/2021</a:t>
            </a:fld>
            <a:endParaRPr b="0" lang="fr-FR" sz="1800" spc="-1" strike="noStrike">
              <a:latin typeface="Times New Roman"/>
            </a:endParaRPr>
          </a:p>
        </p:txBody>
      </p:sp>
      <p:sp>
        <p:nvSpPr>
          <p:cNvPr id="166" name="PlaceHolder 3"/>
          <p:cNvSpPr>
            <a:spLocks noGrp="1"/>
          </p:cNvSpPr>
          <p:nvPr>
            <p:ph type="sldNum"/>
          </p:nvPr>
        </p:nvSpPr>
        <p:spPr>
          <a:xfrm>
            <a:off x="8783280" y="6378120"/>
            <a:ext cx="2805480" cy="276480"/>
          </a:xfrm>
          <a:prstGeom prst="rect">
            <a:avLst/>
          </a:prstGeom>
        </p:spPr>
        <p:txBody>
          <a:bodyPr lIns="0" rIns="0" tIns="0" bIns="0">
            <a:noAutofit/>
          </a:bodyPr>
          <a:p>
            <a:pPr algn="r">
              <a:lnSpc>
                <a:spcPct val="100000"/>
              </a:lnSpc>
            </a:pPr>
            <a:fld id="{D93F6102-40B7-438D-90E2-8DEA6A6BF70B}" type="slidenum">
              <a:rPr b="0" lang="en-US" sz="1800" spc="-1" strike="noStrike">
                <a:solidFill>
                  <a:srgbClr val="b2b2b2"/>
                </a:solidFill>
                <a:latin typeface="Calibri"/>
              </a:rPr>
              <a:t>&lt;number&gt;</a:t>
            </a:fld>
            <a:endParaRPr b="0" lang="fr-FR" sz="1800" spc="-1" strike="noStrike">
              <a:latin typeface="Times New Roman"/>
            </a:endParaRPr>
          </a:p>
        </p:txBody>
      </p:sp>
      <p:sp>
        <p:nvSpPr>
          <p:cNvPr id="16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6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hyperlink" Target="https://fr.wikipedia.org/wiki/Nantissement_(droit_fran&#231;ais)" TargetMode="External"/><Relationship Id="rId2" Type="http://schemas.openxmlformats.org/officeDocument/2006/relationships/hyperlink" Target="https://fr.wikipedia.org/wiki/Hypoth&#232;que_en_droit_fran&#231;ais" TargetMode="External"/><Relationship Id="rId3" Type="http://schemas.openxmlformats.org/officeDocument/2006/relationships/hyperlink" Target="https://fr.wikipedia.org/wiki/Gage_(droit_fran&#231;ais)" TargetMode="External"/><Relationship Id="rId4" Type="http://schemas.openxmlformats.org/officeDocument/2006/relationships/hyperlink" Target="https://fr.wikipedia.org/wiki/Antichr&#232;se" TargetMode="External"/><Relationship Id="rId5" Type="http://schemas.openxmlformats.org/officeDocument/2006/relationships/hyperlink" Target="https://fr.wikipedia.org/wiki/R&#233;alisation" TargetMode="External"/><Relationship Id="rId6"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hyperlink" Target="https://www.montdepiete.be/article/3813/gages-acceptees" TargetMode="External"/><Relationship Id="rId2"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hyperlink" Target="https://www.legifrance.gouv.fr/affichCodeArticle.do?cidTexte=LEGITEXT000006070721&amp;idArticle=LEGIARTI000006436132" TargetMode="External"/><Relationship Id="rId2"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hyperlink" Target="https://fiches-droit.com/liberte-contractuelle" TargetMode="External"/><Relationship Id="rId2" Type="http://schemas.openxmlformats.org/officeDocument/2006/relationships/hyperlink" Target="https://www.legifrance.gouv.fr/affichCodeArticle.do?cidTexte=LEGITEXT000006070721&amp;idArticle=LEGIARTI000006436089" TargetMode="External"/><Relationship Id="rId3" Type="http://schemas.openxmlformats.org/officeDocument/2006/relationships/hyperlink" Target="https://fiches-droit.com/responsabilite-contractuelle" TargetMode="External"/><Relationship Id="rId4" Type="http://schemas.openxmlformats.org/officeDocument/2006/relationships/hyperlink" Target="https://www.legifrance.gouv.fr/affichCodeArticle.do?cidTexte=LEGITEXT000006070721&amp;idArticle=LEGIARTI000006436129" TargetMode="External"/><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hyperlink" Target="https://www.legifrance.gouv.fr/eli/loi/2010/6/15/2010-658/jo/texte" TargetMode="External"/><Relationship Id="rId2" Type="http://schemas.openxmlformats.org/officeDocument/2006/relationships/hyperlink" Target="https://www.legifrance.gouv.fr/affichCodeArticle.do?idArticle=LEGIARTI000033613511&amp;cidTexte=LEGITEXT000005634379" TargetMode="External"/><Relationship Id="rId3"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523880" y="734040"/>
            <a:ext cx="9143640" cy="1287000"/>
          </a:xfrm>
          <a:prstGeom prst="rect">
            <a:avLst/>
          </a:prstGeom>
          <a:noFill/>
          <a:ln>
            <a:noFill/>
          </a:ln>
        </p:spPr>
        <p:txBody>
          <a:bodyPr anchor="b">
            <a:normAutofit fontScale="64000"/>
          </a:bodyPr>
          <a:p>
            <a:pPr algn="ctr">
              <a:lnSpc>
                <a:spcPct val="90000"/>
              </a:lnSpc>
            </a:pPr>
            <a:r>
              <a:rPr b="1" lang="en-GB" sz="6000" spc="-1" strike="noStrike">
                <a:solidFill>
                  <a:srgbClr val="0070c0"/>
                </a:solidFill>
                <a:latin typeface="Calibri Light"/>
              </a:rPr>
              <a:t>Module de droit des affaires</a:t>
            </a:r>
            <a:endParaRPr b="0" lang="en-US" sz="6000" spc="-1" strike="noStrike">
              <a:solidFill>
                <a:srgbClr val="000000"/>
              </a:solidFill>
              <a:latin typeface="Calibri"/>
            </a:endParaRPr>
          </a:p>
        </p:txBody>
      </p:sp>
      <p:sp>
        <p:nvSpPr>
          <p:cNvPr id="206" name="CustomShape 2"/>
          <p:cNvSpPr/>
          <p:nvPr/>
        </p:nvSpPr>
        <p:spPr>
          <a:xfrm>
            <a:off x="469080" y="6168600"/>
            <a:ext cx="427284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fr-FR" sz="1800" spc="-1" strike="noStrike">
                <a:solidFill>
                  <a:srgbClr val="000000"/>
                </a:solidFill>
                <a:latin typeface="Calibri"/>
              </a:rPr>
              <a:t>Intervenant : Ciarole GIORGI  </a:t>
            </a:r>
            <a:endParaRPr b="0" lang="fr-FR" sz="1800" spc="-1" strike="noStrike">
              <a:latin typeface="Arial"/>
            </a:endParaRPr>
          </a:p>
        </p:txBody>
      </p:sp>
      <p:sp>
        <p:nvSpPr>
          <p:cNvPr id="207" name="CustomShape 3"/>
          <p:cNvSpPr/>
          <p:nvPr/>
        </p:nvSpPr>
        <p:spPr>
          <a:xfrm>
            <a:off x="7449480" y="6168600"/>
            <a:ext cx="427284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fr-FR" sz="1800" spc="-1" strike="noStrike">
                <a:solidFill>
                  <a:srgbClr val="000000"/>
                </a:solidFill>
                <a:latin typeface="Calibri"/>
              </a:rPr>
              <a:t>Module de Droit des  Affaires – 2021/2022  </a:t>
            </a:r>
            <a:endParaRPr b="0" lang="fr-FR" sz="1800" spc="-1" strike="noStrike">
              <a:latin typeface="Arial"/>
            </a:endParaRPr>
          </a:p>
        </p:txBody>
      </p:sp>
      <p:sp>
        <p:nvSpPr>
          <p:cNvPr id="208"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ECB1A408-702F-4A2F-AB3C-31EFB16EDB75}" type="slidenum">
              <a:rPr b="0" lang="en-GB" sz="1200" spc="-1" strike="noStrike">
                <a:solidFill>
                  <a:srgbClr val="8b8b8b"/>
                </a:solidFill>
                <a:latin typeface="Calibri"/>
              </a:rPr>
              <a:t>1</a:t>
            </a:fld>
            <a:endParaRPr b="0" lang="fr-FR" sz="1200" spc="-1" strike="noStrike">
              <a:latin typeface="Times New Roman"/>
            </a:endParaRPr>
          </a:p>
        </p:txBody>
      </p:sp>
      <p:pic>
        <p:nvPicPr>
          <p:cNvPr id="209" name="Image 4" descr=""/>
          <p:cNvPicPr/>
          <p:nvPr/>
        </p:nvPicPr>
        <p:blipFill>
          <a:blip r:embed="rId1"/>
          <a:stretch/>
        </p:blipFill>
        <p:spPr>
          <a:xfrm>
            <a:off x="3086640" y="2105640"/>
            <a:ext cx="4696920" cy="38790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Histoire</a:t>
            </a:r>
            <a:endParaRPr b="0" lang="en-US" sz="3200" spc="-1" strike="noStrike">
              <a:solidFill>
                <a:srgbClr val="000000"/>
              </a:solidFill>
              <a:latin typeface="Calibri"/>
            </a:endParaRPr>
          </a:p>
        </p:txBody>
      </p:sp>
      <p:sp>
        <p:nvSpPr>
          <p:cNvPr id="24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droit des contrats en France est codifié dans le Code civil dès 1804.</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À la suite de débats sur le droit des contrats et de l'ordonnance n°2016-131 du 10 février 2016, il évolue.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Ces évolutions intègrent des éléments de jurisprudence ainsi que des éléments nouveaux afin de s'aligner sur le droit continental européen.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À cette occasion, il se repositionne également par rapport au droit des contrats spéciaux à travers l'article 1105.</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4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4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4E80E246-AA9A-462D-9E69-9A15F12B6307}" type="slidenum">
              <a:rPr b="0" lang="en-GB" sz="1200" spc="-1" strike="noStrike">
                <a:solidFill>
                  <a:srgbClr val="8b8b8b"/>
                </a:solidFill>
                <a:latin typeface="Calibri"/>
              </a:rPr>
              <a:t>9</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TextShape 1"/>
          <p:cNvSpPr txBox="1"/>
          <p:nvPr/>
        </p:nvSpPr>
        <p:spPr>
          <a:xfrm>
            <a:off x="838080" y="590760"/>
            <a:ext cx="10515240" cy="6078240"/>
          </a:xfrm>
          <a:prstGeom prst="rect">
            <a:avLst/>
          </a:prstGeom>
          <a:noFill/>
          <a:ln>
            <a:noFill/>
          </a:ln>
        </p:spPr>
        <p:txBody>
          <a:bodyPr>
            <a:normAutofit fontScale="88000"/>
          </a:bodyPr>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Arial"/>
              </a:rPr>
              <a:t>Ainsi, les créanciers professionnels de l’entrepreneur ne pourront </a:t>
            </a:r>
            <a:r>
              <a:rPr b="1" lang="fr-FR" sz="2800" spc="-1" strike="noStrike">
                <a:solidFill>
                  <a:srgbClr val="ff0000"/>
                </a:solidFill>
                <a:latin typeface="Arial"/>
              </a:rPr>
              <a:t>pas le poursuivre au niveau du patrimoine immobilier en cas de difficultés, à l’exception de sa résidence principale, sur laquelle l’insaisissabilité s’applique de plein droit depuis </a:t>
            </a:r>
            <a:r>
              <a:rPr b="1" lang="fr-FR" sz="2800" spc="-1" strike="noStrike">
                <a:solidFill>
                  <a:srgbClr val="181818"/>
                </a:solidFill>
                <a:latin typeface="Arial"/>
              </a:rPr>
              <a:t>le 7 août 2015</a:t>
            </a:r>
            <a:r>
              <a:rPr b="0" lang="fr-FR" sz="2800" spc="-1" strike="noStrike">
                <a:solidFill>
                  <a:srgbClr val="181818"/>
                </a:solidFill>
                <a:latin typeface="Arial"/>
              </a:rPr>
              <a:t>.</a:t>
            </a: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Arial"/>
              </a:rPr>
              <a:t>La déclaration d’insaisissabilité établie devant </a:t>
            </a:r>
            <a:r>
              <a:rPr b="1" lang="fr-FR" sz="2800" spc="-1" strike="noStrike">
                <a:solidFill>
                  <a:srgbClr val="181818"/>
                </a:solidFill>
                <a:latin typeface="Arial"/>
              </a:rPr>
              <a:t>notaire</a:t>
            </a:r>
            <a:r>
              <a:rPr b="0" lang="fr-FR" sz="2800" spc="-1" strike="noStrike">
                <a:solidFill>
                  <a:srgbClr val="181818"/>
                </a:solidFill>
                <a:latin typeface="Arial"/>
              </a:rPr>
              <a:t> sert donc à protéger tout les </a:t>
            </a:r>
            <a:r>
              <a:rPr b="1" lang="fr-FR" sz="2800" spc="-1" strike="noStrike">
                <a:solidFill>
                  <a:srgbClr val="181818"/>
                </a:solidFill>
                <a:latin typeface="Arial"/>
              </a:rPr>
              <a:t>autres biens fonciers bâtis et non bâtis qui ne sont pas affectés à son activité professionnelle.</a:t>
            </a:r>
            <a:r>
              <a:rPr b="0" lang="fr-FR" sz="2800" spc="-1" strike="noStrike">
                <a:solidFill>
                  <a:srgbClr val="181818"/>
                </a:solidFill>
                <a:latin typeface="Arial"/>
              </a:rPr>
              <a:t> Si un bien est à la fois utilisé à usage privé et à usage professionnel, </a:t>
            </a:r>
            <a:r>
              <a:rPr b="1" lang="fr-FR" sz="2800" spc="-1" strike="noStrike">
                <a:solidFill>
                  <a:srgbClr val="181818"/>
                </a:solidFill>
                <a:latin typeface="Arial"/>
              </a:rPr>
              <a:t>seule la partie utilisée à titre privé pourra être porté sur la déclaration d’insaisissabilité.</a:t>
            </a: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Arial"/>
              </a:rPr>
              <a:t>Une fois la </a:t>
            </a:r>
            <a:r>
              <a:rPr b="1" lang="fr-FR" sz="2800" spc="-1" strike="noStrike">
                <a:solidFill>
                  <a:srgbClr val="181818"/>
                </a:solidFill>
                <a:latin typeface="Arial"/>
              </a:rPr>
              <a:t>déclaration d’insaisissabilité</a:t>
            </a:r>
            <a:r>
              <a:rPr b="0" lang="fr-FR" sz="2800" spc="-1" strike="noStrike">
                <a:solidFill>
                  <a:srgbClr val="181818"/>
                </a:solidFill>
                <a:latin typeface="Arial"/>
              </a:rPr>
              <a:t> correctement effectuée, l’entrepreneur individuel ne pourra pas être poursuivi pour les dettes nées de son activité professionnelle.</a:t>
            </a: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Arial"/>
              </a:rPr>
              <a:t>Attention : En revanche, pour les </a:t>
            </a:r>
            <a:r>
              <a:rPr b="1" lang="fr-FR" sz="2800" spc="-1" strike="noStrike">
                <a:solidFill>
                  <a:srgbClr val="ff0000"/>
                </a:solidFill>
                <a:latin typeface="Arial"/>
              </a:rPr>
              <a:t>dettes nées antérieurement au dépôt de la déclaration d’insaisissabilité, la protection des biens immobiliers ne pourra pas s’appliquer.</a:t>
            </a:r>
            <a:endParaRPr b="0" lang="en-US" sz="2800" spc="-1" strike="noStrike">
              <a:solidFill>
                <a:srgbClr val="000000"/>
              </a:solidFill>
              <a:latin typeface="Calibri"/>
            </a:endParaRPr>
          </a:p>
          <a:p>
            <a:pPr algn="just">
              <a:lnSpc>
                <a:spcPct val="90000"/>
              </a:lnSpc>
              <a:spcBef>
                <a:spcPts val="1001"/>
              </a:spcBef>
              <a:tabLst>
                <a:tab algn="l" pos="0"/>
              </a:tabLst>
            </a:pPr>
            <a:endParaRPr b="0" lang="en-US" sz="2800" spc="-1" strike="noStrike">
              <a:solidFill>
                <a:srgbClr val="000000"/>
              </a:solidFill>
              <a:latin typeface="Calibri"/>
            </a:endParaRPr>
          </a:p>
          <a:p>
            <a:pPr algn="just">
              <a:lnSpc>
                <a:spcPct val="90000"/>
              </a:lnSpc>
              <a:spcBef>
                <a:spcPts val="1001"/>
              </a:spcBef>
              <a:tabLst>
                <a:tab algn="l" pos="0"/>
              </a:tabLst>
            </a:pPr>
            <a:endParaRPr b="0" lang="en-US" sz="2800" spc="-1" strike="noStrike">
              <a:solidFill>
                <a:srgbClr val="000000"/>
              </a:solidFill>
              <a:latin typeface="Calibri"/>
            </a:endParaRPr>
          </a:p>
        </p:txBody>
      </p:sp>
      <p:sp>
        <p:nvSpPr>
          <p:cNvPr id="694" name="TextShape 2"/>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695"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AA1D1875-D39F-4863-A778-89D59E6DCD38}"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3200" spc="-1" strike="noStrike" u="heavy">
                <a:solidFill>
                  <a:srgbClr val="0070c0"/>
                </a:solidFill>
                <a:uFillTx/>
                <a:latin typeface="Calibri"/>
              </a:rPr>
              <a:t>Mais  que se passe t-il  dans la  réalité  quand le  chef d’entreprise souhaite financier son activité ? </a:t>
            </a:r>
            <a:endParaRPr b="0" lang="en-US" sz="3200" spc="-1" strike="noStrike">
              <a:solidFill>
                <a:srgbClr val="000000"/>
              </a:solidFill>
              <a:latin typeface="Calibri"/>
            </a:endParaRPr>
          </a:p>
        </p:txBody>
      </p:sp>
      <p:sp>
        <p:nvSpPr>
          <p:cNvPr id="697" name="CustomShape 2"/>
          <p:cNvSpPr/>
          <p:nvPr/>
        </p:nvSpPr>
        <p:spPr>
          <a:xfrm>
            <a:off x="838080" y="1690560"/>
            <a:ext cx="10515240" cy="3016440"/>
          </a:xfrm>
          <a:prstGeom prst="rect">
            <a:avLst/>
          </a:prstGeom>
          <a:noFill/>
          <a:ln w="38160">
            <a:solidFill>
              <a:srgbClr val="ff0000"/>
            </a:solidFill>
            <a:round/>
          </a:ln>
        </p:spPr>
        <p:style>
          <a:lnRef idx="0"/>
          <a:fillRef idx="0"/>
          <a:effectRef idx="0"/>
          <a:fontRef idx="minor"/>
        </p:style>
        <p:txBody>
          <a:bodyPr lIns="90000" rIns="90000" tIns="45000" bIns="45000">
            <a:spAutoFit/>
          </a:bodyPr>
          <a:p>
            <a:pPr>
              <a:lnSpc>
                <a:spcPct val="100000"/>
              </a:lnSpc>
            </a:pPr>
            <a:r>
              <a:rPr b="1" lang="fr-FR" sz="2400" spc="-1" strike="noStrike">
                <a:solidFill>
                  <a:srgbClr val="000000"/>
                </a:solidFill>
                <a:latin typeface="Calibri"/>
              </a:rPr>
              <a:t>Problématique</a:t>
            </a:r>
            <a:r>
              <a:rPr b="0" lang="fr-FR" sz="2400" spc="-1" strike="noStrike">
                <a:solidFill>
                  <a:srgbClr val="000000"/>
                </a:solidFill>
                <a:latin typeface="Calibri"/>
              </a:rPr>
              <a:t> :</a:t>
            </a:r>
            <a:endParaRPr b="0" lang="fr-FR" sz="2400" spc="-1" strike="noStrike">
              <a:latin typeface="Arial"/>
            </a:endParaRPr>
          </a:p>
          <a:p>
            <a:pPr>
              <a:lnSpc>
                <a:spcPct val="100000"/>
              </a:lnSpc>
            </a:pPr>
            <a:r>
              <a:rPr b="0" lang="fr-FR" sz="2400" spc="-1" strike="noStrike">
                <a:solidFill>
                  <a:srgbClr val="000000"/>
                </a:solidFill>
                <a:latin typeface="Calibri"/>
              </a:rPr>
              <a:t>Dans la pratique  le financement  bancaire reste la  solution dans la   majorité des cas (</a:t>
            </a:r>
            <a:r>
              <a:rPr b="0" lang="fr-FR" sz="1800" spc="-1" strike="noStrike">
                <a:solidFill>
                  <a:srgbClr val="000000"/>
                </a:solidFill>
                <a:latin typeface="Calibri"/>
              </a:rPr>
              <a:t>voir éventuellement cours de corporate finance et  nouveaux modèles de financement alternatifs) </a:t>
            </a:r>
            <a:endParaRPr b="0" lang="fr-FR" sz="1800" spc="-1" strike="noStrike">
              <a:latin typeface="Arial"/>
            </a:endParaRPr>
          </a:p>
          <a:p>
            <a:pPr marL="343080" indent="-342720">
              <a:lnSpc>
                <a:spcPct val="100000"/>
              </a:lnSpc>
              <a:buClr>
                <a:srgbClr val="000000"/>
              </a:buClr>
              <a:buFont typeface="Wingdings" charset="2"/>
              <a:buChar char=""/>
            </a:pPr>
            <a:r>
              <a:rPr b="1" lang="fr-FR" sz="2400" spc="-1" strike="noStrike">
                <a:solidFill>
                  <a:srgbClr val="000000"/>
                </a:solidFill>
                <a:latin typeface="Calibri"/>
              </a:rPr>
              <a:t>Prêt d’une  somme d’argent </a:t>
            </a:r>
            <a:endParaRPr b="0" lang="fr-FR" sz="2400" spc="-1" strike="noStrike">
              <a:latin typeface="Arial"/>
            </a:endParaRPr>
          </a:p>
          <a:p>
            <a:pPr marL="343080" indent="-342720">
              <a:lnSpc>
                <a:spcPct val="100000"/>
              </a:lnSpc>
              <a:buClr>
                <a:srgbClr val="000000"/>
              </a:buClr>
              <a:buFont typeface="Wingdings" charset="2"/>
              <a:buChar char=""/>
            </a:pPr>
            <a:r>
              <a:rPr b="1" lang="fr-FR" sz="2400" spc="-1" strike="noStrike">
                <a:solidFill>
                  <a:srgbClr val="000000"/>
                </a:solidFill>
                <a:latin typeface="Calibri"/>
              </a:rPr>
              <a:t>Le  banquier  se rémunère  sur le taux  d’intérêt qui est bien entendu « scoré suivant  la durée, le  montant et  votre  projet entrepreneuriale » </a:t>
            </a:r>
            <a:endParaRPr b="0" lang="fr-FR" sz="2400" spc="-1" strike="noStrike">
              <a:latin typeface="Arial"/>
            </a:endParaRPr>
          </a:p>
          <a:p>
            <a:pPr marL="343080" indent="-342720">
              <a:lnSpc>
                <a:spcPct val="100000"/>
              </a:lnSpc>
              <a:buClr>
                <a:srgbClr val="000000"/>
              </a:buClr>
              <a:buFont typeface="Wingdings" charset="2"/>
              <a:buChar char=""/>
            </a:pPr>
            <a:r>
              <a:rPr b="1" lang="fr-FR" sz="2400" spc="-1" strike="noStrike">
                <a:solidFill>
                  <a:srgbClr val="000000"/>
                </a:solidFill>
                <a:latin typeface="Calibri"/>
              </a:rPr>
              <a:t>Le  banquier  se protège également contre le risque de  non  remboursement  au travers  du jeu des </a:t>
            </a:r>
            <a:r>
              <a:rPr b="1" lang="fr-FR" sz="2400" spc="-1" strike="noStrike">
                <a:solidFill>
                  <a:srgbClr val="ff0000"/>
                </a:solidFill>
                <a:latin typeface="Calibri"/>
              </a:rPr>
              <a:t>suretés et des garanties </a:t>
            </a:r>
            <a:endParaRPr b="0" lang="fr-FR" sz="2400" spc="-1" strike="noStrike">
              <a:latin typeface="Arial"/>
            </a:endParaRPr>
          </a:p>
        </p:txBody>
      </p:sp>
      <p:sp>
        <p:nvSpPr>
          <p:cNvPr id="698" name="CustomShape 3"/>
          <p:cNvSpPr/>
          <p:nvPr/>
        </p:nvSpPr>
        <p:spPr>
          <a:xfrm>
            <a:off x="1842840" y="5261400"/>
            <a:ext cx="942120" cy="1096920"/>
          </a:xfrm>
          <a:prstGeom prst="curvedRightArrow">
            <a:avLst>
              <a:gd name="adj1" fmla="val 25000"/>
              <a:gd name="adj2" fmla="val 50000"/>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p:style>
      </p:sp>
      <p:sp>
        <p:nvSpPr>
          <p:cNvPr id="699" name="CustomShape 4"/>
          <p:cNvSpPr/>
          <p:nvPr/>
        </p:nvSpPr>
        <p:spPr>
          <a:xfrm>
            <a:off x="3193200" y="5167440"/>
            <a:ext cx="8160120" cy="1187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fr-FR" sz="2400" spc="-1" strike="noStrike">
                <a:solidFill>
                  <a:srgbClr val="000000"/>
                </a:solidFill>
                <a:latin typeface="Calibri"/>
              </a:rPr>
              <a:t>Souvent le  patrimoine privé du  dirigeant d’entreprise se trouve </a:t>
            </a:r>
            <a:r>
              <a:rPr b="1" lang="fr-FR" sz="2400" spc="-1" strike="noStrike">
                <a:solidFill>
                  <a:srgbClr val="ff0000"/>
                </a:solidFill>
                <a:latin typeface="Calibri"/>
              </a:rPr>
              <a:t>effectivement remis en  jeu  au travers des suretés et des garanties pour  pouvoir financier son  projet </a:t>
            </a:r>
            <a:endParaRPr b="0" lang="fr-FR" sz="2400" spc="-1" strike="noStrike">
              <a:latin typeface="Arial"/>
            </a:endParaRPr>
          </a:p>
        </p:txBody>
      </p:sp>
      <p:sp>
        <p:nvSpPr>
          <p:cNvPr id="700" name="TextShape 5"/>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701" name="TextShape 6"/>
          <p:cNvSpPr txBox="1"/>
          <p:nvPr/>
        </p:nvSpPr>
        <p:spPr>
          <a:xfrm>
            <a:off x="8610480" y="6356520"/>
            <a:ext cx="2742840" cy="364680"/>
          </a:xfrm>
          <a:prstGeom prst="rect">
            <a:avLst/>
          </a:prstGeom>
          <a:noFill/>
          <a:ln>
            <a:noFill/>
          </a:ln>
        </p:spPr>
        <p:txBody>
          <a:bodyPr anchor="ctr">
            <a:noAutofit/>
          </a:bodyPr>
          <a:p>
            <a:pPr algn="r">
              <a:lnSpc>
                <a:spcPct val="100000"/>
              </a:lnSpc>
            </a:pPr>
            <a:fld id="{AB4F1713-A1DF-485D-A4E2-3E9172F62A78}"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TextShape 1"/>
          <p:cNvSpPr txBox="1"/>
          <p:nvPr/>
        </p:nvSpPr>
        <p:spPr>
          <a:xfrm>
            <a:off x="978840" y="365040"/>
            <a:ext cx="10515240" cy="1325160"/>
          </a:xfrm>
          <a:prstGeom prst="rect">
            <a:avLst/>
          </a:prstGeom>
          <a:noFill/>
          <a:ln>
            <a:noFill/>
          </a:ln>
        </p:spPr>
        <p:txBody>
          <a:bodyPr anchor="ctr">
            <a:normAutofit/>
          </a:bodyPr>
          <a:p>
            <a:pPr>
              <a:lnSpc>
                <a:spcPct val="90000"/>
              </a:lnSpc>
            </a:pPr>
            <a:r>
              <a:rPr b="1" lang="fr-FR" sz="3200" spc="-1" strike="noStrike" u="heavy">
                <a:solidFill>
                  <a:srgbClr val="0070c0"/>
                </a:solidFill>
                <a:uFillTx/>
                <a:latin typeface="Calibri"/>
              </a:rPr>
              <a:t>Les différents types de suretés et de garanties  ? </a:t>
            </a:r>
            <a:endParaRPr b="0" lang="en-US" sz="3200" spc="-1" strike="noStrike">
              <a:solidFill>
                <a:srgbClr val="000000"/>
              </a:solidFill>
              <a:latin typeface="Calibri"/>
            </a:endParaRPr>
          </a:p>
        </p:txBody>
      </p:sp>
      <p:sp>
        <p:nvSpPr>
          <p:cNvPr id="703" name="CustomShape 2"/>
          <p:cNvSpPr/>
          <p:nvPr/>
        </p:nvSpPr>
        <p:spPr>
          <a:xfrm>
            <a:off x="838080" y="1690560"/>
            <a:ext cx="10515240" cy="3016440"/>
          </a:xfrm>
          <a:prstGeom prst="rect">
            <a:avLst/>
          </a:prstGeom>
          <a:noFill/>
          <a:ln w="38160">
            <a:solidFill>
              <a:srgbClr val="ff0000"/>
            </a:solidFill>
            <a:round/>
          </a:ln>
        </p:spPr>
        <p:style>
          <a:lnRef idx="0"/>
          <a:fillRef idx="0"/>
          <a:effectRef idx="0"/>
          <a:fontRef idx="minor"/>
        </p:style>
        <p:txBody>
          <a:bodyPr lIns="90000" rIns="90000" tIns="45000" bIns="45000">
            <a:spAutoFit/>
          </a:bodyPr>
          <a:p>
            <a:pPr>
              <a:lnSpc>
                <a:spcPct val="100000"/>
              </a:lnSpc>
            </a:pPr>
            <a:r>
              <a:rPr b="1" lang="fr-FR" sz="2400" spc="-1" strike="noStrike">
                <a:solidFill>
                  <a:srgbClr val="000000"/>
                </a:solidFill>
                <a:latin typeface="Calibri"/>
              </a:rPr>
              <a:t>Problématique</a:t>
            </a:r>
            <a:r>
              <a:rPr b="0" lang="fr-FR" sz="2400" spc="-1" strike="noStrike">
                <a:solidFill>
                  <a:srgbClr val="000000"/>
                </a:solidFill>
                <a:latin typeface="Calibri"/>
              </a:rPr>
              <a:t> :</a:t>
            </a:r>
            <a:endParaRPr b="0" lang="fr-FR" sz="2400" spc="-1" strike="noStrike">
              <a:latin typeface="Arial"/>
            </a:endParaRPr>
          </a:p>
          <a:p>
            <a:pPr>
              <a:lnSpc>
                <a:spcPct val="100000"/>
              </a:lnSpc>
            </a:pPr>
            <a:r>
              <a:rPr b="0" lang="fr-FR" sz="2400" spc="-1" strike="noStrike">
                <a:solidFill>
                  <a:srgbClr val="000000"/>
                </a:solidFill>
                <a:latin typeface="Calibri"/>
              </a:rPr>
              <a:t>Dans la pratique  le financement  bancaire reste la  solution dans la   majorité des cas (</a:t>
            </a:r>
            <a:r>
              <a:rPr b="0" lang="fr-FR" sz="1800" spc="-1" strike="noStrike">
                <a:solidFill>
                  <a:srgbClr val="000000"/>
                </a:solidFill>
                <a:latin typeface="Calibri"/>
              </a:rPr>
              <a:t>voir éventuellement cours de corporate finance et  nouveaux modèles de financement alternatifs) </a:t>
            </a:r>
            <a:endParaRPr b="0" lang="fr-FR" sz="1800" spc="-1" strike="noStrike">
              <a:latin typeface="Arial"/>
            </a:endParaRPr>
          </a:p>
          <a:p>
            <a:pPr marL="343080" indent="-342720">
              <a:lnSpc>
                <a:spcPct val="100000"/>
              </a:lnSpc>
              <a:buClr>
                <a:srgbClr val="000000"/>
              </a:buClr>
              <a:buFont typeface="Wingdings" charset="2"/>
              <a:buChar char=""/>
            </a:pPr>
            <a:r>
              <a:rPr b="1" lang="fr-FR" sz="2400" spc="-1" strike="noStrike">
                <a:solidFill>
                  <a:srgbClr val="000000"/>
                </a:solidFill>
                <a:latin typeface="Calibri"/>
              </a:rPr>
              <a:t>Prêt d’une  somme d’argent </a:t>
            </a:r>
            <a:endParaRPr b="0" lang="fr-FR" sz="2400" spc="-1" strike="noStrike">
              <a:latin typeface="Arial"/>
            </a:endParaRPr>
          </a:p>
          <a:p>
            <a:pPr marL="343080" indent="-342720">
              <a:lnSpc>
                <a:spcPct val="100000"/>
              </a:lnSpc>
              <a:buClr>
                <a:srgbClr val="000000"/>
              </a:buClr>
              <a:buFont typeface="Wingdings" charset="2"/>
              <a:buChar char=""/>
            </a:pPr>
            <a:r>
              <a:rPr b="1" lang="fr-FR" sz="2400" spc="-1" strike="noStrike">
                <a:solidFill>
                  <a:srgbClr val="000000"/>
                </a:solidFill>
                <a:latin typeface="Calibri"/>
              </a:rPr>
              <a:t>Le  banquier  se rémunère  sur le taux  d’intérêt qui est bien entendu « scoré suivant  la durée, le  montant et  votre  projet entrepreneuriale » </a:t>
            </a:r>
            <a:endParaRPr b="0" lang="fr-FR" sz="2400" spc="-1" strike="noStrike">
              <a:latin typeface="Arial"/>
            </a:endParaRPr>
          </a:p>
          <a:p>
            <a:pPr marL="343080" indent="-342720">
              <a:lnSpc>
                <a:spcPct val="100000"/>
              </a:lnSpc>
              <a:buClr>
                <a:srgbClr val="000000"/>
              </a:buClr>
              <a:buFont typeface="Wingdings" charset="2"/>
              <a:buChar char=""/>
            </a:pPr>
            <a:r>
              <a:rPr b="1" lang="fr-FR" sz="2400" spc="-1" strike="noStrike">
                <a:solidFill>
                  <a:srgbClr val="000000"/>
                </a:solidFill>
                <a:latin typeface="Calibri"/>
              </a:rPr>
              <a:t>Le  banquier  se protège également contre le risque de  non  remboursement  au travers  du jeu des </a:t>
            </a:r>
            <a:r>
              <a:rPr b="1" lang="fr-FR" sz="2400" spc="-1" strike="noStrike">
                <a:solidFill>
                  <a:srgbClr val="ff0000"/>
                </a:solidFill>
                <a:latin typeface="Calibri"/>
              </a:rPr>
              <a:t>suretés et des garanties </a:t>
            </a:r>
            <a:endParaRPr b="0" lang="fr-FR" sz="2400" spc="-1" strike="noStrike">
              <a:latin typeface="Arial"/>
            </a:endParaRPr>
          </a:p>
        </p:txBody>
      </p:sp>
      <p:sp>
        <p:nvSpPr>
          <p:cNvPr id="704" name="CustomShape 3"/>
          <p:cNvSpPr/>
          <p:nvPr/>
        </p:nvSpPr>
        <p:spPr>
          <a:xfrm>
            <a:off x="1842840" y="5261400"/>
            <a:ext cx="942120" cy="1096920"/>
          </a:xfrm>
          <a:prstGeom prst="curvedRightArrow">
            <a:avLst>
              <a:gd name="adj1" fmla="val 25000"/>
              <a:gd name="adj2" fmla="val 50000"/>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p:style>
      </p:sp>
      <p:sp>
        <p:nvSpPr>
          <p:cNvPr id="705" name="CustomShape 4"/>
          <p:cNvSpPr/>
          <p:nvPr/>
        </p:nvSpPr>
        <p:spPr>
          <a:xfrm>
            <a:off x="3193200" y="5167440"/>
            <a:ext cx="8160120" cy="1187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fr-FR" sz="2400" spc="-1" strike="noStrike">
                <a:solidFill>
                  <a:srgbClr val="000000"/>
                </a:solidFill>
                <a:latin typeface="Calibri"/>
              </a:rPr>
              <a:t>Souvent le  patrimoine privé du  dirigeant d’entreprise se trouve </a:t>
            </a:r>
            <a:r>
              <a:rPr b="1" lang="fr-FR" sz="2400" spc="-1" strike="noStrike">
                <a:solidFill>
                  <a:srgbClr val="ff0000"/>
                </a:solidFill>
                <a:latin typeface="Calibri"/>
              </a:rPr>
              <a:t>effectivement remis en  jeu  au travers des suretés et des garanties pour  pouvoir financier son  projet </a:t>
            </a:r>
            <a:endParaRPr b="0" lang="fr-FR" sz="2400" spc="-1" strike="noStrike">
              <a:latin typeface="Arial"/>
            </a:endParaRPr>
          </a:p>
        </p:txBody>
      </p:sp>
      <p:sp>
        <p:nvSpPr>
          <p:cNvPr id="706" name="TextShape 5"/>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707" name="TextShape 6"/>
          <p:cNvSpPr txBox="1"/>
          <p:nvPr/>
        </p:nvSpPr>
        <p:spPr>
          <a:xfrm>
            <a:off x="8610480" y="6356520"/>
            <a:ext cx="2742840" cy="364680"/>
          </a:xfrm>
          <a:prstGeom prst="rect">
            <a:avLst/>
          </a:prstGeom>
          <a:noFill/>
          <a:ln>
            <a:noFill/>
          </a:ln>
        </p:spPr>
        <p:txBody>
          <a:bodyPr anchor="ctr">
            <a:noAutofit/>
          </a:bodyPr>
          <a:p>
            <a:pPr algn="r">
              <a:lnSpc>
                <a:spcPct val="100000"/>
              </a:lnSpc>
            </a:pPr>
            <a:fld id="{6966B6BF-CF06-4603-8742-0D41CF51264C}"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TextShape 1"/>
          <p:cNvSpPr txBox="1"/>
          <p:nvPr/>
        </p:nvSpPr>
        <p:spPr>
          <a:xfrm>
            <a:off x="618840" y="185760"/>
            <a:ext cx="8228520" cy="761040"/>
          </a:xfrm>
          <a:prstGeom prst="rect">
            <a:avLst/>
          </a:prstGeom>
          <a:noFill/>
          <a:ln>
            <a:noFill/>
          </a:ln>
        </p:spPr>
        <p:txBody>
          <a:bodyPr anchor="ctr">
            <a:normAutofit/>
          </a:bodyPr>
          <a:p>
            <a:pPr>
              <a:lnSpc>
                <a:spcPct val="90000"/>
              </a:lnSpc>
            </a:pPr>
            <a:r>
              <a:rPr b="1" lang="fr-FR" sz="3200" spc="-1" strike="noStrike" u="heavy">
                <a:solidFill>
                  <a:srgbClr val="0070c0"/>
                </a:solidFill>
                <a:uFillTx/>
                <a:latin typeface="Calibri"/>
              </a:rPr>
              <a:t>La  notion de suretés /garanties</a:t>
            </a:r>
            <a:endParaRPr b="0" lang="en-US" sz="3200" spc="-1" strike="noStrike">
              <a:solidFill>
                <a:srgbClr val="000000"/>
              </a:solidFill>
              <a:latin typeface="Calibri"/>
            </a:endParaRPr>
          </a:p>
        </p:txBody>
      </p:sp>
      <p:sp>
        <p:nvSpPr>
          <p:cNvPr id="709"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821DA7C7-3E1A-4575-B9FB-BC12E72058E1}"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10" name="TextShape 3"/>
          <p:cNvSpPr txBox="1"/>
          <p:nvPr/>
        </p:nvSpPr>
        <p:spPr>
          <a:xfrm>
            <a:off x="421920" y="770400"/>
            <a:ext cx="11362320" cy="51660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Ils existent plusieurs types de  suretés  :  c’est quoi est-ce une sureté ? </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gn="ctr">
              <a:lnSpc>
                <a:spcPct val="90000"/>
              </a:lnSpc>
              <a:spcBef>
                <a:spcPts val="1001"/>
              </a:spcBef>
              <a:tabLst>
                <a:tab algn="l" pos="0"/>
              </a:tabLst>
            </a:pPr>
            <a:r>
              <a:rPr b="1" lang="fr-FR" sz="2400" spc="-1" strike="noStrike">
                <a:solidFill>
                  <a:srgbClr val="ff0000"/>
                </a:solidFill>
                <a:latin typeface="Calibri"/>
              </a:rPr>
              <a:t>Tableau des  suretés réelles </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p:txBody>
      </p:sp>
      <p:graphicFrame>
        <p:nvGraphicFramePr>
          <p:cNvPr id="711" name="Table 4"/>
          <p:cNvGraphicFramePr/>
          <p:nvPr/>
        </p:nvGraphicFramePr>
        <p:xfrm>
          <a:off x="633600" y="4493520"/>
          <a:ext cx="10395000" cy="1862640"/>
        </p:xfrm>
        <a:graphic>
          <a:graphicData uri="http://schemas.openxmlformats.org/drawingml/2006/table">
            <a:tbl>
              <a:tblPr/>
              <a:tblGrid>
                <a:gridCol w="3465000"/>
                <a:gridCol w="3465000"/>
                <a:gridCol w="3465000"/>
              </a:tblGrid>
              <a:tr h="483480">
                <a:tc>
                  <a:txBody>
                    <a:bodyPr lIns="64080" rIns="64080" tIns="32040" bIns="32040" anchor="ctr">
                      <a:noAutofit/>
                    </a:bodyPr>
                    <a:p>
                      <a:pPr algn="ctr">
                        <a:lnSpc>
                          <a:spcPct val="100000"/>
                        </a:lnSpc>
                      </a:pPr>
                      <a:r>
                        <a:rPr b="0" lang="fr-FR" sz="2400" spc="-1" strike="noStrike">
                          <a:solidFill>
                            <a:srgbClr val="000000"/>
                          </a:solidFill>
                          <a:latin typeface="Calibri"/>
                        </a:rPr>
                        <a:t>sûreté</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eaecf0"/>
                    </a:solidFill>
                  </a:tcPr>
                </a:tc>
                <a:tc>
                  <a:txBody>
                    <a:bodyPr lIns="64080" rIns="64080" tIns="32040" bIns="32040" anchor="ctr">
                      <a:noAutofit/>
                    </a:bodyPr>
                    <a:p>
                      <a:pPr algn="ctr">
                        <a:lnSpc>
                          <a:spcPct val="100000"/>
                        </a:lnSpc>
                      </a:pPr>
                      <a:r>
                        <a:rPr b="0" lang="fr-FR" sz="2400" spc="-1" strike="noStrike">
                          <a:solidFill>
                            <a:srgbClr val="000000"/>
                          </a:solidFill>
                          <a:latin typeface="Calibri"/>
                        </a:rPr>
                        <a:t>mobilière</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eaecf0"/>
                    </a:solidFill>
                  </a:tcPr>
                </a:tc>
                <a:tc>
                  <a:txBody>
                    <a:bodyPr lIns="64080" rIns="64080" tIns="32040" bIns="32040" anchor="ctr">
                      <a:noAutofit/>
                    </a:bodyPr>
                    <a:p>
                      <a:pPr algn="ctr">
                        <a:lnSpc>
                          <a:spcPct val="100000"/>
                        </a:lnSpc>
                      </a:pPr>
                      <a:r>
                        <a:rPr b="0" lang="fr-FR" sz="2400" spc="-1" strike="noStrike">
                          <a:solidFill>
                            <a:srgbClr val="000000"/>
                          </a:solidFill>
                          <a:latin typeface="Calibri"/>
                        </a:rPr>
                        <a:t>immobilière</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eaecf0"/>
                    </a:solidFill>
                  </a:tcPr>
                </a:tc>
              </a:tr>
              <a:tr h="894960">
                <a:tc>
                  <a:txBody>
                    <a:bodyPr lIns="64080" rIns="64080" tIns="32040" bIns="32040" anchor="ctr">
                      <a:noAutofit/>
                    </a:bodyPr>
                    <a:p>
                      <a:pPr algn="ctr">
                        <a:lnSpc>
                          <a:spcPct val="100000"/>
                        </a:lnSpc>
                      </a:pPr>
                      <a:r>
                        <a:rPr b="0" lang="fr-FR" sz="2400" spc="-1" strike="noStrike">
                          <a:solidFill>
                            <a:srgbClr val="000000"/>
                          </a:solidFill>
                          <a:latin typeface="Calibri"/>
                        </a:rPr>
                        <a:t>sans dépossession</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eaecf0"/>
                    </a:solidFill>
                  </a:tcPr>
                </a:tc>
                <a:tc>
                  <a:txBody>
                    <a:bodyPr lIns="64080" rIns="64080" tIns="32040" bIns="32040" anchor="ctr">
                      <a:noAutofit/>
                    </a:bodyPr>
                    <a:p>
                      <a:pPr>
                        <a:lnSpc>
                          <a:spcPct val="100000"/>
                        </a:lnSpc>
                      </a:pPr>
                      <a:r>
                        <a:rPr b="0" lang="fr-FR" sz="2400" spc="-1" strike="noStrike">
                          <a:solidFill>
                            <a:srgbClr val="033261"/>
                          </a:solidFill>
                          <a:latin typeface="Calibri"/>
                          <a:hlinkClick r:id="rId1"/>
                        </a:rPr>
                        <a:t>nantissement</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f8f9fa"/>
                    </a:solidFill>
                  </a:tcPr>
                </a:tc>
                <a:tc>
                  <a:txBody>
                    <a:bodyPr lIns="64080" rIns="64080" tIns="32040" bIns="32040" anchor="ctr">
                      <a:noAutofit/>
                    </a:bodyPr>
                    <a:p>
                      <a:pPr>
                        <a:lnSpc>
                          <a:spcPct val="100000"/>
                        </a:lnSpc>
                      </a:pPr>
                      <a:r>
                        <a:rPr b="0" lang="fr-FR" sz="2400" spc="-1" strike="noStrike">
                          <a:solidFill>
                            <a:srgbClr val="033261"/>
                          </a:solidFill>
                          <a:latin typeface="Calibri"/>
                          <a:hlinkClick r:id="rId2"/>
                        </a:rPr>
                        <a:t>Hypothèque</a:t>
                      </a:r>
                      <a:r>
                        <a:rPr b="0" lang="fr-FR" sz="2400" spc="-1" strike="noStrike">
                          <a:solidFill>
                            <a:srgbClr val="767171"/>
                          </a:solidFill>
                          <a:latin typeface="Calibri"/>
                        </a:rPr>
                        <a:t> (y  compris PPD) </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f8f9fa"/>
                    </a:solidFill>
                  </a:tcPr>
                </a:tc>
              </a:tr>
              <a:tr h="484200">
                <a:tc>
                  <a:txBody>
                    <a:bodyPr lIns="64080" rIns="64080" tIns="32040" bIns="32040" anchor="ctr">
                      <a:noAutofit/>
                    </a:bodyPr>
                    <a:p>
                      <a:pPr algn="ctr">
                        <a:lnSpc>
                          <a:spcPct val="100000"/>
                        </a:lnSpc>
                      </a:pPr>
                      <a:r>
                        <a:rPr b="0" lang="fr-FR" sz="2400" spc="-1" strike="noStrike">
                          <a:solidFill>
                            <a:srgbClr val="000000"/>
                          </a:solidFill>
                          <a:latin typeface="Calibri"/>
                        </a:rPr>
                        <a:t>avec dépossession</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eaecf0"/>
                    </a:solidFill>
                  </a:tcPr>
                </a:tc>
                <a:tc>
                  <a:txBody>
                    <a:bodyPr lIns="64080" rIns="64080" tIns="32040" bIns="32040" anchor="ctr">
                      <a:noAutofit/>
                    </a:bodyPr>
                    <a:p>
                      <a:pPr>
                        <a:lnSpc>
                          <a:spcPct val="100000"/>
                        </a:lnSpc>
                      </a:pPr>
                      <a:r>
                        <a:rPr b="0" lang="fr-FR" sz="2400" spc="-1" strike="noStrike">
                          <a:solidFill>
                            <a:srgbClr val="033261"/>
                          </a:solidFill>
                          <a:latin typeface="Calibri"/>
                          <a:hlinkClick r:id="rId3"/>
                        </a:rPr>
                        <a:t>gage</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f8f9fa"/>
                    </a:solidFill>
                  </a:tcPr>
                </a:tc>
                <a:tc>
                  <a:txBody>
                    <a:bodyPr lIns="64080" rIns="64080" tIns="32040" bIns="32040" anchor="ctr">
                      <a:noAutofit/>
                    </a:bodyPr>
                    <a:p>
                      <a:pPr>
                        <a:lnSpc>
                          <a:spcPct val="100000"/>
                        </a:lnSpc>
                      </a:pPr>
                      <a:r>
                        <a:rPr b="0" lang="fr-FR" sz="2400" spc="-1" strike="noStrike">
                          <a:solidFill>
                            <a:srgbClr val="033261"/>
                          </a:solidFill>
                          <a:latin typeface="Calibri"/>
                          <a:hlinkClick r:id="rId4"/>
                        </a:rPr>
                        <a:t>antichrèse</a:t>
                      </a:r>
                      <a:endParaRPr b="0" lang="fr-FR" sz="2400" spc="-1" strike="noStrike">
                        <a:latin typeface="Arial"/>
                      </a:endParaRPr>
                    </a:p>
                  </a:txBody>
                  <a:tcPr marL="64080" marR="64080">
                    <a:lnL w="9360">
                      <a:solidFill>
                        <a:srgbClr val="a2a9b1"/>
                      </a:solidFill>
                    </a:lnL>
                    <a:lnR w="9360">
                      <a:solidFill>
                        <a:srgbClr val="a2a9b1"/>
                      </a:solidFill>
                    </a:lnR>
                    <a:lnT w="9360">
                      <a:solidFill>
                        <a:srgbClr val="a2a9b1"/>
                      </a:solidFill>
                    </a:lnT>
                    <a:lnB w="9360">
                      <a:solidFill>
                        <a:srgbClr val="a2a9b1"/>
                      </a:solidFill>
                    </a:lnB>
                    <a:solidFill>
                      <a:srgbClr val="f8f9fa"/>
                    </a:solidFill>
                  </a:tcPr>
                </a:tc>
              </a:tr>
            </a:tbl>
          </a:graphicData>
        </a:graphic>
      </p:graphicFrame>
      <p:sp>
        <p:nvSpPr>
          <p:cNvPr id="712" name="CustomShape 5"/>
          <p:cNvSpPr/>
          <p:nvPr/>
        </p:nvSpPr>
        <p:spPr>
          <a:xfrm>
            <a:off x="407520" y="2728440"/>
            <a:ext cx="210600" cy="430560"/>
          </a:xfrm>
          <a:prstGeom prst="rect">
            <a:avLst/>
          </a:prstGeom>
          <a:noFill/>
          <a:ln>
            <a:noFill/>
          </a:ln>
        </p:spPr>
        <p:style>
          <a:lnRef idx="0"/>
          <a:fillRef idx="0"/>
          <a:effectRef idx="0"/>
          <a:fontRef idx="minor"/>
        </p:style>
        <p:txBody>
          <a:bodyPr wrap="none" lIns="64440" rIns="64440" tIns="32040" bIns="32040" anchor="ctr">
            <a:spAutoFit/>
          </a:bodyPr>
          <a:p>
            <a:pPr>
              <a:lnSpc>
                <a:spcPct val="100000"/>
              </a:lnSpc>
              <a:spcBef>
                <a:spcPts val="479"/>
              </a:spcBef>
            </a:pPr>
            <a:r>
              <a:rPr b="1" lang="fr-FR" sz="2400" spc="-1" strike="noStrike">
                <a:solidFill>
                  <a:srgbClr val="000000"/>
                </a:solidFill>
                <a:latin typeface="Calibri"/>
              </a:rPr>
              <a:t>.</a:t>
            </a:r>
            <a:endParaRPr b="0" lang="fr-FR" sz="2400" spc="-1" strike="noStrike">
              <a:latin typeface="Arial"/>
            </a:endParaRPr>
          </a:p>
        </p:txBody>
      </p:sp>
      <p:sp>
        <p:nvSpPr>
          <p:cNvPr id="713" name="CustomShape 6"/>
          <p:cNvSpPr/>
          <p:nvPr/>
        </p:nvSpPr>
        <p:spPr>
          <a:xfrm>
            <a:off x="633600" y="1366920"/>
            <a:ext cx="11165760" cy="2467440"/>
          </a:xfrm>
          <a:prstGeom prst="rect">
            <a:avLst/>
          </a:prstGeom>
          <a:noFill/>
          <a:ln w="38160">
            <a:solidFill>
              <a:srgbClr val="ff0000"/>
            </a:solidFill>
            <a:round/>
          </a:ln>
        </p:spPr>
        <p:style>
          <a:lnRef idx="0"/>
          <a:fillRef idx="0"/>
          <a:effectRef idx="0"/>
          <a:fontRef idx="minor"/>
        </p:style>
        <p:txBody>
          <a:bodyPr lIns="90000" rIns="90000" tIns="45000" bIns="45000">
            <a:spAutoFit/>
          </a:bodyPr>
          <a:p>
            <a:pPr>
              <a:lnSpc>
                <a:spcPct val="100000"/>
              </a:lnSpc>
              <a:spcBef>
                <a:spcPts val="479"/>
              </a:spcBef>
              <a:tabLst>
                <a:tab algn="l" pos="0"/>
              </a:tabLst>
            </a:pPr>
            <a:r>
              <a:rPr b="1" lang="fr-FR" sz="2400" spc="-1" strike="noStrike">
                <a:solidFill>
                  <a:srgbClr val="000000"/>
                </a:solidFill>
                <a:latin typeface="Calibri"/>
              </a:rPr>
              <a:t>Les sûretés réelles se divisent en deux ordres : les sûretés réelles avec dépossession</a:t>
            </a:r>
            <a:endParaRPr b="0" lang="fr-FR" sz="2400" spc="-1" strike="noStrike">
              <a:latin typeface="Arial"/>
            </a:endParaRPr>
          </a:p>
          <a:p>
            <a:pPr>
              <a:lnSpc>
                <a:spcPct val="100000"/>
              </a:lnSpc>
              <a:spcBef>
                <a:spcPts val="479"/>
              </a:spcBef>
              <a:tabLst>
                <a:tab algn="l" pos="0"/>
              </a:tabLst>
            </a:pPr>
            <a:r>
              <a:rPr b="1" lang="fr-FR" sz="2400" spc="-1" strike="noStrike">
                <a:solidFill>
                  <a:srgbClr val="000000"/>
                </a:solidFill>
                <a:latin typeface="Calibri"/>
              </a:rPr>
              <a:t> </a:t>
            </a:r>
            <a:r>
              <a:rPr b="1" lang="fr-FR" sz="2400" spc="-1" strike="noStrike">
                <a:solidFill>
                  <a:srgbClr val="000000"/>
                </a:solidFill>
                <a:latin typeface="Calibri"/>
              </a:rPr>
              <a:t>et les sûretés réelles sans dépossession. </a:t>
            </a:r>
            <a:endParaRPr b="0" lang="fr-FR" sz="2400" spc="-1" strike="noStrike">
              <a:latin typeface="Arial"/>
            </a:endParaRPr>
          </a:p>
          <a:p>
            <a:pPr>
              <a:lnSpc>
                <a:spcPct val="100000"/>
              </a:lnSpc>
              <a:spcBef>
                <a:spcPts val="479"/>
              </a:spcBef>
              <a:tabLst>
                <a:tab algn="l" pos="0"/>
              </a:tabLst>
            </a:pPr>
            <a:r>
              <a:rPr b="1" lang="fr-FR" sz="2400" spc="-1" strike="noStrike">
                <a:solidFill>
                  <a:srgbClr val="000000"/>
                </a:solidFill>
                <a:latin typeface="Calibri"/>
              </a:rPr>
              <a:t>Le critère de distinction est alors la dépossession ou non de la chose donnée en garantie. En revanche, la propriété du bien demeure acquise au débiteur jusqu'à l'éventuelle </a:t>
            </a:r>
            <a:endParaRPr b="0" lang="fr-FR" sz="2400" spc="-1" strike="noStrike">
              <a:latin typeface="Arial"/>
            </a:endParaRPr>
          </a:p>
          <a:p>
            <a:pPr>
              <a:lnSpc>
                <a:spcPct val="100000"/>
              </a:lnSpc>
              <a:spcBef>
                <a:spcPts val="479"/>
              </a:spcBef>
              <a:tabLst>
                <a:tab algn="l" pos="0"/>
              </a:tabLst>
            </a:pPr>
            <a:r>
              <a:rPr b="1" lang="fr-FR" sz="2400" spc="-1" strike="noStrike">
                <a:solidFill>
                  <a:srgbClr val="0563c1"/>
                </a:solidFill>
                <a:latin typeface="Calibri"/>
                <a:hlinkClick r:id="rId5"/>
              </a:rPr>
              <a:t>réalisation</a:t>
            </a:r>
            <a:r>
              <a:rPr b="1" lang="fr-FR" sz="2400" spc="-1" strike="noStrike">
                <a:solidFill>
                  <a:srgbClr val="000000"/>
                </a:solidFill>
                <a:latin typeface="Calibri"/>
              </a:rPr>
              <a:t> de la sûreté</a:t>
            </a:r>
            <a:endParaRPr b="0" lang="fr-FR" sz="2400" spc="-1" strike="noStrike">
              <a:latin typeface="Arial"/>
            </a:endParaRPr>
          </a:p>
        </p:txBody>
      </p:sp>
      <p:sp>
        <p:nvSpPr>
          <p:cNvPr id="714" name="TextShape 7"/>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TextShape 1"/>
          <p:cNvSpPr txBox="1"/>
          <p:nvPr/>
        </p:nvSpPr>
        <p:spPr>
          <a:xfrm>
            <a:off x="618840" y="136440"/>
            <a:ext cx="8228520" cy="761040"/>
          </a:xfrm>
          <a:prstGeom prst="rect">
            <a:avLst/>
          </a:prstGeom>
          <a:noFill/>
          <a:ln>
            <a:noFill/>
          </a:ln>
        </p:spPr>
        <p:txBody>
          <a:bodyPr anchor="ctr">
            <a:normAutofit/>
          </a:bodyPr>
          <a:p>
            <a:pPr>
              <a:lnSpc>
                <a:spcPct val="90000"/>
              </a:lnSpc>
            </a:pPr>
            <a:r>
              <a:rPr b="1" lang="fr-FR" sz="3200" spc="-1" strike="noStrike" u="heavy">
                <a:solidFill>
                  <a:srgbClr val="0070c0"/>
                </a:solidFill>
                <a:uFillTx/>
                <a:latin typeface="Calibri"/>
              </a:rPr>
              <a:t>La  notion de suretés /garanties (suite) </a:t>
            </a:r>
            <a:endParaRPr b="0" lang="en-US" sz="3200" spc="-1" strike="noStrike">
              <a:solidFill>
                <a:srgbClr val="000000"/>
              </a:solidFill>
              <a:latin typeface="Calibri"/>
            </a:endParaRPr>
          </a:p>
        </p:txBody>
      </p:sp>
      <p:sp>
        <p:nvSpPr>
          <p:cNvPr id="716"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BE922DED-FA91-4A36-8626-217EBFB20CC8}"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17" name="CustomShape 3"/>
          <p:cNvSpPr/>
          <p:nvPr/>
        </p:nvSpPr>
        <p:spPr>
          <a:xfrm>
            <a:off x="407520" y="2728440"/>
            <a:ext cx="210600" cy="430560"/>
          </a:xfrm>
          <a:prstGeom prst="rect">
            <a:avLst/>
          </a:prstGeom>
          <a:noFill/>
          <a:ln>
            <a:noFill/>
          </a:ln>
        </p:spPr>
        <p:style>
          <a:lnRef idx="0"/>
          <a:fillRef idx="0"/>
          <a:effectRef idx="0"/>
          <a:fontRef idx="minor"/>
        </p:style>
        <p:txBody>
          <a:bodyPr wrap="none" lIns="64440" rIns="64440" tIns="32040" bIns="32040" anchor="ctr">
            <a:spAutoFit/>
          </a:bodyPr>
          <a:p>
            <a:pPr>
              <a:lnSpc>
                <a:spcPct val="100000"/>
              </a:lnSpc>
              <a:spcBef>
                <a:spcPts val="479"/>
              </a:spcBef>
            </a:pPr>
            <a:r>
              <a:rPr b="1" lang="fr-FR" sz="2400" spc="-1" strike="noStrike">
                <a:solidFill>
                  <a:srgbClr val="000000"/>
                </a:solidFill>
                <a:latin typeface="Calibri"/>
              </a:rPr>
              <a:t>.</a:t>
            </a:r>
            <a:endParaRPr b="0" lang="fr-FR" sz="2400" spc="-1" strike="noStrike">
              <a:latin typeface="Arial"/>
            </a:endParaRPr>
          </a:p>
        </p:txBody>
      </p:sp>
      <p:sp>
        <p:nvSpPr>
          <p:cNvPr id="718" name="CustomShape 4"/>
          <p:cNvSpPr/>
          <p:nvPr/>
        </p:nvSpPr>
        <p:spPr>
          <a:xfrm>
            <a:off x="618840" y="1115280"/>
            <a:ext cx="11282040" cy="50086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561"/>
              </a:spcBef>
            </a:pPr>
            <a:r>
              <a:rPr b="0" lang="fr-FR" sz="2800" spc="-1" strike="noStrike">
                <a:solidFill>
                  <a:srgbClr val="000000"/>
                </a:solidFill>
                <a:latin typeface="Calibri"/>
                <a:ea typeface="MS PGothic"/>
              </a:rPr>
              <a:t>Dans le  cadre de  votre  formation :  nous verrons les  principales suretés que  sont : </a:t>
            </a:r>
            <a:endParaRPr b="0" lang="fr-FR" sz="2800" spc="-1" strike="noStrike">
              <a:latin typeface="Arial"/>
            </a:endParaRPr>
          </a:p>
          <a:p>
            <a:pPr marL="457200" indent="-456840">
              <a:lnSpc>
                <a:spcPct val="100000"/>
              </a:lnSpc>
              <a:spcBef>
                <a:spcPts val="561"/>
              </a:spcBef>
              <a:buClr>
                <a:srgbClr val="c00000"/>
              </a:buClr>
              <a:buSzPct val="95000"/>
              <a:buFont typeface="Arial"/>
              <a:buChar char="•"/>
            </a:pPr>
            <a:r>
              <a:rPr b="0" lang="fr-FR" sz="2800" spc="-1" strike="noStrike">
                <a:solidFill>
                  <a:srgbClr val="000000"/>
                </a:solidFill>
                <a:latin typeface="Calibri"/>
                <a:ea typeface="MS PGothic"/>
              </a:rPr>
              <a:t>Les  cautions de  crédit bancaire </a:t>
            </a:r>
            <a:endParaRPr b="0" lang="fr-FR" sz="2800" spc="-1" strike="noStrike">
              <a:latin typeface="Arial"/>
            </a:endParaRPr>
          </a:p>
          <a:p>
            <a:pPr marL="457200" indent="-456840">
              <a:lnSpc>
                <a:spcPct val="100000"/>
              </a:lnSpc>
              <a:spcBef>
                <a:spcPts val="561"/>
              </a:spcBef>
              <a:buClr>
                <a:srgbClr val="c00000"/>
              </a:buClr>
              <a:buSzPct val="95000"/>
              <a:buFont typeface="Arial"/>
              <a:buChar char="•"/>
            </a:pPr>
            <a:r>
              <a:rPr b="0" lang="fr-FR" sz="2800" spc="-1" strike="noStrike">
                <a:solidFill>
                  <a:srgbClr val="000000"/>
                </a:solidFill>
                <a:latin typeface="Calibri"/>
                <a:ea typeface="MS PGothic"/>
              </a:rPr>
              <a:t> </a:t>
            </a:r>
            <a:r>
              <a:rPr b="0" lang="fr-FR" sz="2800" spc="-1" strike="noStrike">
                <a:solidFill>
                  <a:srgbClr val="000000"/>
                </a:solidFill>
                <a:latin typeface="Calibri"/>
                <a:ea typeface="MS PGothic"/>
              </a:rPr>
              <a:t>le PPD </a:t>
            </a:r>
            <a:endParaRPr b="0" lang="fr-FR" sz="2800" spc="-1" strike="noStrike">
              <a:latin typeface="Arial"/>
            </a:endParaRPr>
          </a:p>
          <a:p>
            <a:pPr marL="457200" indent="-456840">
              <a:lnSpc>
                <a:spcPct val="100000"/>
              </a:lnSpc>
              <a:spcBef>
                <a:spcPts val="561"/>
              </a:spcBef>
              <a:buClr>
                <a:srgbClr val="c00000"/>
              </a:buClr>
              <a:buSzPct val="95000"/>
              <a:buFont typeface="Arial"/>
              <a:buChar char="•"/>
            </a:pPr>
            <a:r>
              <a:rPr b="0" lang="fr-FR" sz="2800" spc="-1" strike="noStrike">
                <a:solidFill>
                  <a:srgbClr val="000000"/>
                </a:solidFill>
                <a:latin typeface="Calibri"/>
                <a:ea typeface="MS PGothic"/>
              </a:rPr>
              <a:t> </a:t>
            </a:r>
            <a:r>
              <a:rPr b="0" lang="fr-FR" sz="2800" spc="-1" strike="noStrike">
                <a:solidFill>
                  <a:srgbClr val="000000"/>
                </a:solidFill>
                <a:latin typeface="Calibri"/>
                <a:ea typeface="MS PGothic"/>
              </a:rPr>
              <a:t>Le nantissement </a:t>
            </a:r>
            <a:endParaRPr b="0" lang="fr-FR" sz="2800" spc="-1" strike="noStrike">
              <a:latin typeface="Arial"/>
            </a:endParaRPr>
          </a:p>
          <a:p>
            <a:pPr marL="457200" indent="-456840">
              <a:lnSpc>
                <a:spcPct val="100000"/>
              </a:lnSpc>
              <a:spcBef>
                <a:spcPts val="561"/>
              </a:spcBef>
              <a:buClr>
                <a:srgbClr val="c00000"/>
              </a:buClr>
              <a:buSzPct val="95000"/>
              <a:buFont typeface="Arial"/>
              <a:buChar char="•"/>
            </a:pPr>
            <a:r>
              <a:rPr b="0" lang="fr-FR" sz="2800" spc="-1" strike="noStrike">
                <a:solidFill>
                  <a:srgbClr val="000000"/>
                </a:solidFill>
                <a:latin typeface="Calibri"/>
                <a:ea typeface="MS PGothic"/>
              </a:rPr>
              <a:t> </a:t>
            </a:r>
            <a:r>
              <a:rPr b="0" lang="fr-FR" sz="2800" spc="-1" strike="noStrike">
                <a:solidFill>
                  <a:srgbClr val="000000"/>
                </a:solidFill>
                <a:latin typeface="Calibri"/>
                <a:ea typeface="MS PGothic"/>
              </a:rPr>
              <a:t>L’hypothèque  </a:t>
            </a:r>
            <a:endParaRPr b="0" lang="fr-FR" sz="2800" spc="-1" strike="noStrike">
              <a:latin typeface="Arial"/>
            </a:endParaRPr>
          </a:p>
          <a:p>
            <a:pPr marL="457200" indent="-456840">
              <a:lnSpc>
                <a:spcPct val="100000"/>
              </a:lnSpc>
              <a:spcBef>
                <a:spcPts val="561"/>
              </a:spcBef>
              <a:buClr>
                <a:srgbClr val="c00000"/>
              </a:buClr>
              <a:buSzPct val="95000"/>
              <a:buFont typeface="Arial"/>
              <a:buChar char="•"/>
            </a:pPr>
            <a:r>
              <a:rPr b="0" lang="fr-FR" sz="2800" spc="-1" strike="noStrike">
                <a:solidFill>
                  <a:srgbClr val="000000"/>
                </a:solidFill>
                <a:latin typeface="Calibri"/>
                <a:ea typeface="MS PGothic"/>
              </a:rPr>
              <a:t> </a:t>
            </a:r>
            <a:r>
              <a:rPr b="0" lang="fr-FR" sz="2800" spc="-1" strike="noStrike">
                <a:solidFill>
                  <a:srgbClr val="000000"/>
                </a:solidFill>
                <a:latin typeface="Calibri"/>
                <a:ea typeface="MS PGothic"/>
              </a:rPr>
              <a:t>Le gage </a:t>
            </a:r>
            <a:endParaRPr b="0" lang="fr-FR" sz="2800" spc="-1" strike="noStrike">
              <a:latin typeface="Arial"/>
            </a:endParaRPr>
          </a:p>
          <a:p>
            <a:pPr algn="just">
              <a:lnSpc>
                <a:spcPct val="100000"/>
              </a:lnSpc>
              <a:spcBef>
                <a:spcPts val="561"/>
              </a:spcBef>
            </a:pPr>
            <a:r>
              <a:rPr b="1" lang="fr-FR" sz="2800" spc="-1" strike="noStrike" u="sng">
                <a:solidFill>
                  <a:srgbClr val="000000"/>
                </a:solidFill>
                <a:uFillTx/>
                <a:latin typeface="Calibri"/>
                <a:ea typeface="MS PGothic"/>
              </a:rPr>
              <a:t>A  noter </a:t>
            </a:r>
            <a:r>
              <a:rPr b="0" lang="fr-FR" sz="2800" spc="-1" strike="noStrike">
                <a:solidFill>
                  <a:srgbClr val="000000"/>
                </a:solidFill>
                <a:latin typeface="Calibri"/>
                <a:ea typeface="MS PGothic"/>
              </a:rPr>
              <a:t>: l’antichrèse est un outil juridique en tant que sureté mais reste  peu utilisée dans la pratique du droit des affaires, elle ne sera pas développée à  votre niveau </a:t>
            </a:r>
            <a:endParaRPr b="0" lang="fr-FR" sz="2800" spc="-1" strike="noStrike">
              <a:latin typeface="Arial"/>
            </a:endParaRPr>
          </a:p>
          <a:p>
            <a:pPr>
              <a:lnSpc>
                <a:spcPct val="100000"/>
              </a:lnSpc>
              <a:spcBef>
                <a:spcPts val="252"/>
              </a:spcBef>
            </a:pPr>
            <a:endParaRPr b="0" lang="fr-FR" sz="2800" spc="-1" strike="noStrike">
              <a:latin typeface="Arial"/>
            </a:endParaRPr>
          </a:p>
        </p:txBody>
      </p:sp>
      <p:sp>
        <p:nvSpPr>
          <p:cNvPr id="719" name="TextShape 5"/>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FADCE556-5AAC-4A82-B6A8-63FBB8F1EC9D}"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21" name="TextShape 2"/>
          <p:cNvSpPr txBox="1"/>
          <p:nvPr/>
        </p:nvSpPr>
        <p:spPr>
          <a:xfrm>
            <a:off x="98640" y="299520"/>
            <a:ext cx="11619720" cy="6056640"/>
          </a:xfrm>
          <a:prstGeom prst="rect">
            <a:avLst/>
          </a:prstGeom>
          <a:noFill/>
          <a:ln>
            <a:noFill/>
          </a:ln>
        </p:spPr>
        <p:txBody>
          <a:bodyPr>
            <a:noAutofit/>
          </a:bodyPr>
          <a:p>
            <a:pPr marL="228600" indent="-228240" algn="just">
              <a:lnSpc>
                <a:spcPct val="150000"/>
              </a:lnSpc>
              <a:spcBef>
                <a:spcPts val="1001"/>
              </a:spcBef>
              <a:buClr>
                <a:srgbClr val="ff0000"/>
              </a:buClr>
              <a:buFont typeface="Arial"/>
              <a:buChar char="•"/>
            </a:pPr>
            <a:r>
              <a:rPr b="1" lang="fr-FR" sz="2400" spc="-1" strike="noStrike">
                <a:solidFill>
                  <a:srgbClr val="ff0000"/>
                </a:solidFill>
                <a:latin typeface="Calibri"/>
              </a:rPr>
              <a:t>Pourquoi des garanties </a:t>
            </a:r>
            <a:r>
              <a:rPr b="0" lang="fr-FR" sz="2400" spc="-1" strike="noStrike">
                <a:solidFill>
                  <a:srgbClr val="000000"/>
                </a:solidFill>
                <a:latin typeface="Calibri"/>
              </a:rPr>
              <a:t>: La garantie bancaire est une forme de contrat dont le but est de garantir le remboursement d'une somme d'argent dans le cas où l'une des deux parties ne peut plus honorer ses versements.</a:t>
            </a:r>
            <a:endParaRPr b="0" lang="en-US" sz="2400" spc="-1" strike="noStrike">
              <a:solidFill>
                <a:srgbClr val="000000"/>
              </a:solidFill>
              <a:latin typeface="Calibri"/>
            </a:endParaRPr>
          </a:p>
          <a:p>
            <a:pPr marL="228600" indent="-228240" algn="just">
              <a:lnSpc>
                <a:spcPct val="150000"/>
              </a:lnSpc>
              <a:spcBef>
                <a:spcPts val="1001"/>
              </a:spcBef>
              <a:buClr>
                <a:srgbClr val="000000"/>
              </a:buClr>
              <a:buFont typeface="Arial"/>
              <a:buChar char="•"/>
            </a:pPr>
            <a:r>
              <a:rPr b="0" lang="fr-FR" sz="2400" spc="-1" strike="noStrike">
                <a:solidFill>
                  <a:srgbClr val="000000"/>
                </a:solidFill>
                <a:latin typeface="Calibri"/>
              </a:rPr>
              <a:t>C’est donc un </a:t>
            </a:r>
            <a:r>
              <a:rPr b="1" lang="fr-FR" sz="2400" spc="-1" strike="noStrike">
                <a:solidFill>
                  <a:srgbClr val="000000"/>
                </a:solidFill>
                <a:latin typeface="Calibri"/>
              </a:rPr>
              <a:t>outil de gestion du risque pour le  banquier </a:t>
            </a:r>
            <a:r>
              <a:rPr b="0" lang="fr-FR" sz="2400" spc="-1" strike="noStrike">
                <a:solidFill>
                  <a:srgbClr val="000000"/>
                </a:solidFill>
                <a:latin typeface="Calibri"/>
              </a:rPr>
              <a:t>: une  façon de se prémunir. Une garantie bancaire est une garantie donnée par une banque (le garant) en faveur d'un bénéficiaire (le garanti) par laquelle la banque s'engage envers ce dernier à payer une somme définie au cas où un tiers ne fournit pas une prestation, un bien ou un événement donné.</a:t>
            </a:r>
            <a:endParaRPr b="0" lang="en-US" sz="2400" spc="-1" strike="noStrike">
              <a:solidFill>
                <a:srgbClr val="000000"/>
              </a:solidFill>
              <a:latin typeface="Calibri"/>
            </a:endParaRPr>
          </a:p>
          <a:p>
            <a:pPr marL="228600" indent="-228240" algn="just">
              <a:lnSpc>
                <a:spcPct val="150000"/>
              </a:lnSpc>
              <a:spcBef>
                <a:spcPts val="1001"/>
              </a:spcBef>
              <a:buClr>
                <a:srgbClr val="ff0000"/>
              </a:buClr>
              <a:buFont typeface="Arial"/>
              <a:buChar char="•"/>
            </a:pPr>
            <a:r>
              <a:rPr b="1" lang="fr-FR" sz="2400" spc="-1" strike="noStrike">
                <a:solidFill>
                  <a:srgbClr val="ff0000"/>
                </a:solidFill>
                <a:latin typeface="Calibri"/>
              </a:rPr>
              <a:t>Les cautions de crédit immobilier,  </a:t>
            </a:r>
            <a:r>
              <a:rPr b="0" lang="fr-FR" sz="2400" spc="-1" strike="noStrike">
                <a:solidFill>
                  <a:srgbClr val="000000"/>
                </a:solidFill>
                <a:latin typeface="Calibri"/>
              </a:rPr>
              <a:t>viennent mutualiser le risque au travers de  solutions assurantielles. L’assureur prend en charge le risque  contre le paiement d’une assurance  mensuelle ( pratique en  matière de prêts immobilier sur résidence  principale) </a:t>
            </a:r>
            <a:endParaRPr b="0" lang="en-US" sz="2400" spc="-1" strike="noStrike">
              <a:solidFill>
                <a:srgbClr val="000000"/>
              </a:solidFill>
              <a:latin typeface="Calibri"/>
            </a:endParaRPr>
          </a:p>
        </p:txBody>
      </p:sp>
      <p:sp>
        <p:nvSpPr>
          <p:cNvPr id="72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264570CF-DFDC-40FE-9768-A2BA6BEEAAED}"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24" name="TextShape 2"/>
          <p:cNvSpPr txBox="1"/>
          <p:nvPr/>
        </p:nvSpPr>
        <p:spPr>
          <a:xfrm>
            <a:off x="126720" y="651960"/>
            <a:ext cx="11619720" cy="6056640"/>
          </a:xfrm>
          <a:prstGeom prst="rect">
            <a:avLst/>
          </a:prstGeom>
          <a:noFill/>
          <a:ln>
            <a:noFill/>
          </a:ln>
        </p:spPr>
        <p:txBody>
          <a:bodyPr>
            <a:noAutofit/>
          </a:bodyPr>
          <a:p>
            <a:pPr marL="228600" indent="-228240">
              <a:lnSpc>
                <a:spcPct val="150000"/>
              </a:lnSpc>
              <a:spcBef>
                <a:spcPts val="1001"/>
              </a:spcBef>
              <a:buClr>
                <a:srgbClr val="000000"/>
              </a:buClr>
              <a:buFont typeface="Arial"/>
              <a:buChar char="•"/>
            </a:pPr>
            <a:r>
              <a:rPr b="1" lang="fr-FR" sz="2400" spc="-1" strike="noStrike">
                <a:solidFill>
                  <a:srgbClr val="000000"/>
                </a:solidFill>
                <a:latin typeface="Calibri"/>
              </a:rPr>
              <a:t>Le </a:t>
            </a:r>
            <a:r>
              <a:rPr b="1" lang="fr-FR" sz="2400" spc="-1" strike="noStrike">
                <a:solidFill>
                  <a:srgbClr val="ff0000"/>
                </a:solidFill>
                <a:latin typeface="Calibri"/>
              </a:rPr>
              <a:t>privilège de prêteur de deniers (PPD)</a:t>
            </a:r>
            <a:r>
              <a:rPr b="0" lang="fr-FR" sz="2400" spc="-1" strike="noStrike">
                <a:solidFill>
                  <a:srgbClr val="ff0000"/>
                </a:solidFill>
                <a:latin typeface="Calibri"/>
              </a:rPr>
              <a:t> </a:t>
            </a:r>
            <a:r>
              <a:rPr b="0" lang="fr-FR" sz="2400" spc="-1" strike="noStrike">
                <a:solidFill>
                  <a:srgbClr val="000000"/>
                </a:solidFill>
                <a:latin typeface="Calibri"/>
              </a:rPr>
              <a:t>est une garantie qu'on rencontre ... La première étape consiste à faire établir par un notaire que l'emprunt ... Ceci confère au détenteur de ce privilège une priorité par rapport aux autres.</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fr-FR" sz="2400" spc="-1" strike="noStrike">
                <a:solidFill>
                  <a:srgbClr val="000000"/>
                </a:solidFill>
                <a:latin typeface="Calibri"/>
              </a:rPr>
              <a:t>Fonctionnement : l'inscription est constituée des honoraires du notaire et de la contribution de sécurité immobilière. A titre d'illustration, pour un prêt de 400 000 euros qui se destine à l'acquisition d'un bien immobilier ancien, les frais d'inscription du PPD reviennent à 3700 euros à la charge de l'emprunteur.</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fr-FR" sz="2400" spc="-1" strike="noStrike">
                <a:solidFill>
                  <a:srgbClr val="000000"/>
                </a:solidFill>
                <a:latin typeface="Calibri"/>
              </a:rPr>
              <a:t>Privilège du prêteur de deniers s’éteint automatiquement à l’expiration de 2 ans après l’arrivée du terme du prêt. Cette extinction se fera alors sans frais. </a:t>
            </a:r>
            <a:endParaRPr b="0" lang="en-US" sz="2400" spc="-1" strike="noStrike">
              <a:solidFill>
                <a:srgbClr val="000000"/>
              </a:solidFill>
              <a:latin typeface="Calibri"/>
            </a:endParaRPr>
          </a:p>
        </p:txBody>
      </p:sp>
      <p:sp>
        <p:nvSpPr>
          <p:cNvPr id="725"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TextShape 1"/>
          <p:cNvSpPr txBox="1"/>
          <p:nvPr/>
        </p:nvSpPr>
        <p:spPr>
          <a:xfrm>
            <a:off x="381960" y="149040"/>
            <a:ext cx="8228520" cy="761040"/>
          </a:xfrm>
          <a:prstGeom prst="rect">
            <a:avLst/>
          </a:prstGeom>
          <a:noFill/>
          <a:ln>
            <a:noFill/>
          </a:ln>
        </p:spPr>
        <p:txBody>
          <a:bodyPr anchor="ctr">
            <a:noAutofit/>
          </a:bodyPr>
          <a:p>
            <a:pPr>
              <a:lnSpc>
                <a:spcPct val="90000"/>
              </a:lnSpc>
            </a:pPr>
            <a:r>
              <a:rPr b="1" lang="fr-FR" sz="3200" spc="-1" strike="noStrike" u="heavy">
                <a:solidFill>
                  <a:srgbClr val="0070c0"/>
                </a:solidFill>
                <a:uFillTx/>
                <a:latin typeface="Calibri"/>
              </a:rPr>
              <a:t>Les définitions de garanties</a:t>
            </a:r>
            <a:endParaRPr b="0" lang="en-US" sz="3200" spc="-1" strike="noStrike">
              <a:solidFill>
                <a:srgbClr val="000000"/>
              </a:solidFill>
              <a:latin typeface="Calibri"/>
            </a:endParaRPr>
          </a:p>
        </p:txBody>
      </p:sp>
      <p:sp>
        <p:nvSpPr>
          <p:cNvPr id="727"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13CF9ACB-F9BE-41AF-8F91-340E4767518D}"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28" name="TextShape 3"/>
          <p:cNvSpPr txBox="1"/>
          <p:nvPr/>
        </p:nvSpPr>
        <p:spPr>
          <a:xfrm>
            <a:off x="126720" y="651960"/>
            <a:ext cx="11619720" cy="6056640"/>
          </a:xfrm>
          <a:prstGeom prst="rect">
            <a:avLst/>
          </a:prstGeom>
          <a:noFill/>
          <a:ln>
            <a:noFill/>
          </a:ln>
        </p:spPr>
        <p:txBody>
          <a:bodyPr>
            <a:noAutofit/>
          </a:bodyPr>
          <a:p>
            <a:pPr marL="228600" indent="-228240" algn="just">
              <a:lnSpc>
                <a:spcPct val="150000"/>
              </a:lnSpc>
              <a:spcBef>
                <a:spcPts val="1001"/>
              </a:spcBef>
              <a:buClr>
                <a:srgbClr val="000000"/>
              </a:buClr>
              <a:buFont typeface="Arial"/>
              <a:buChar char="•"/>
            </a:pPr>
            <a:r>
              <a:rPr b="0" lang="fr-FR" sz="2400" spc="-1" strike="noStrike">
                <a:solidFill>
                  <a:srgbClr val="000000"/>
                </a:solidFill>
                <a:latin typeface="Calibri"/>
              </a:rPr>
              <a:t>le </a:t>
            </a:r>
            <a:r>
              <a:rPr b="1" lang="fr-FR" sz="2400" spc="-1" strike="noStrike">
                <a:solidFill>
                  <a:srgbClr val="ff0000"/>
                </a:solidFill>
                <a:latin typeface="Calibri"/>
              </a:rPr>
              <a:t>PPD s’éteint aussi par péremption</a:t>
            </a:r>
            <a:r>
              <a:rPr b="0" lang="fr-FR" sz="2400" spc="-1" strike="noStrike">
                <a:solidFill>
                  <a:srgbClr val="000000"/>
                </a:solidFill>
                <a:latin typeface="Calibri"/>
              </a:rPr>
              <a:t>, c’est-à-dire lorsque le délai pendant lequel la saisie du bien immobilier est possible se sera écoulé sans que le créancier ait enclenché la procédure pour se faire rembourser.</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fr-FR" sz="2400" spc="-1" strike="noStrike">
                <a:solidFill>
                  <a:srgbClr val="000000"/>
                </a:solidFill>
                <a:latin typeface="Calibri"/>
              </a:rPr>
              <a:t>La </a:t>
            </a:r>
            <a:r>
              <a:rPr b="1" lang="fr-FR" sz="2400" spc="-1" strike="noStrike">
                <a:solidFill>
                  <a:srgbClr val="000000"/>
                </a:solidFill>
                <a:latin typeface="Calibri"/>
              </a:rPr>
              <a:t>mainlevée du PPD </a:t>
            </a:r>
            <a:r>
              <a:rPr b="0" lang="fr-FR" sz="2400" spc="-1" strike="noStrike">
                <a:solidFill>
                  <a:srgbClr val="000000"/>
                </a:solidFill>
                <a:latin typeface="Calibri"/>
              </a:rPr>
              <a:t>: la mainlevée peut être définie comme l’acte attestant de l’acquittement de l’intégralité de ses dettes par l’emprunteur. Par exemple : Prêt immobilier de 120 000 euros, les frais de mainlevée du privilège du prêteur de deniers seront de 700 euros</a:t>
            </a:r>
            <a:endParaRPr b="0" lang="en-US" sz="2400" spc="-1" strike="noStrike">
              <a:solidFill>
                <a:srgbClr val="000000"/>
              </a:solidFill>
              <a:latin typeface="Calibri"/>
            </a:endParaRPr>
          </a:p>
        </p:txBody>
      </p:sp>
      <p:sp>
        <p:nvSpPr>
          <p:cNvPr id="729" name="TextShape 4"/>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2685D3CB-2FB0-4A5F-B12C-0D88058CD2C6}"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31" name="TextShape 2"/>
          <p:cNvSpPr txBox="1"/>
          <p:nvPr/>
        </p:nvSpPr>
        <p:spPr>
          <a:xfrm>
            <a:off x="313200" y="1068480"/>
            <a:ext cx="11565360" cy="5469840"/>
          </a:xfrm>
          <a:prstGeom prst="rect">
            <a:avLst/>
          </a:prstGeom>
          <a:noFill/>
          <a:ln>
            <a:noFill/>
          </a:ln>
        </p:spPr>
        <p:txBody>
          <a:bodyPr>
            <a:noAutofit/>
          </a:bodyPr>
          <a:p>
            <a:pPr algn="just">
              <a:lnSpc>
                <a:spcPct val="150000"/>
              </a:lnSpc>
              <a:spcBef>
                <a:spcPts val="1001"/>
              </a:spcBef>
              <a:tabLst>
                <a:tab algn="l" pos="0"/>
              </a:tabLst>
            </a:pPr>
            <a:r>
              <a:rPr b="0" lang="fr-FR" sz="2400" spc="-1" strike="noStrike">
                <a:solidFill>
                  <a:srgbClr val="000000"/>
                </a:solidFill>
                <a:latin typeface="Calibri"/>
              </a:rPr>
              <a:t>Également, l</a:t>
            </a:r>
            <a:r>
              <a:rPr b="1" lang="fr-FR" sz="2400" spc="-1" strike="noStrike">
                <a:solidFill>
                  <a:srgbClr val="000000"/>
                </a:solidFill>
                <a:latin typeface="Calibri"/>
              </a:rPr>
              <a:t>’</a:t>
            </a:r>
            <a:r>
              <a:rPr b="1" lang="fr-FR" sz="2400" spc="-1" strike="noStrike">
                <a:solidFill>
                  <a:srgbClr val="ff0000"/>
                </a:solidFill>
                <a:latin typeface="Calibri"/>
              </a:rPr>
              <a:t>hypothèque</a:t>
            </a:r>
            <a:r>
              <a:rPr b="0" lang="fr-FR" sz="2400" spc="-1" strike="noStrike">
                <a:solidFill>
                  <a:srgbClr val="000000"/>
                </a:solidFill>
                <a:latin typeface="Calibri"/>
              </a:rPr>
              <a:t> impose une limite de montant. En effet, la majorité des banques acceptent un prêt hypothécaire à hauteur de 80 % de la valeur vénale du bien minorée du capital restant dû. Plus précisément, le montant du crédit hypothécaire est calculé sur le montant total du bien moins le capital déjà investi dans le projet.</a:t>
            </a:r>
            <a:endParaRPr b="0" lang="en-US" sz="2400" spc="-1" strike="noStrike">
              <a:solidFill>
                <a:srgbClr val="000000"/>
              </a:solidFill>
              <a:latin typeface="Calibri"/>
            </a:endParaRPr>
          </a:p>
          <a:p>
            <a:pPr marL="228600" indent="-228240" algn="just">
              <a:lnSpc>
                <a:spcPct val="150000"/>
              </a:lnSpc>
              <a:spcBef>
                <a:spcPts val="1001"/>
              </a:spcBef>
              <a:buClr>
                <a:srgbClr val="000000"/>
              </a:buClr>
              <a:buFont typeface="Arial"/>
              <a:buChar char="•"/>
              <a:tabLst>
                <a:tab algn="l" pos="0"/>
              </a:tabLst>
            </a:pPr>
            <a:r>
              <a:rPr b="0" lang="fr-FR" sz="2400" spc="-1" strike="noStrike">
                <a:solidFill>
                  <a:srgbClr val="000000"/>
                </a:solidFill>
                <a:latin typeface="Calibri"/>
              </a:rPr>
              <a:t>Exemple : Valérie possède une maison estimée à 175 000 € sur laquelle il lui reste 50 000 € à payer. Elle peut procéder au calcul suivant (175 000 € - 50 000 €) x 80% = 100 000 €. Valérie peut par conséquent réaliser un prêt hypothécaire de 100 000 €.</a:t>
            </a:r>
            <a:endParaRPr b="0" lang="en-US" sz="2400" spc="-1" strike="noStrike">
              <a:solidFill>
                <a:srgbClr val="000000"/>
              </a:solidFill>
              <a:latin typeface="Calibri"/>
            </a:endParaRPr>
          </a:p>
          <a:p>
            <a:pPr algn="just">
              <a:lnSpc>
                <a:spcPct val="150000"/>
              </a:lnSpc>
              <a:spcBef>
                <a:spcPts val="1001"/>
              </a:spcBef>
              <a:tabLst>
                <a:tab algn="l" pos="0"/>
              </a:tabLst>
            </a:pPr>
            <a:r>
              <a:rPr b="0" lang="fr-FR" sz="2400" spc="-1" strike="noStrike">
                <a:solidFill>
                  <a:srgbClr val="000000"/>
                </a:solidFill>
                <a:latin typeface="Calibri"/>
              </a:rPr>
              <a:t>Néanmoins, il reste important d’identifier les frais pouvant être occasionnés lors d’un prêt hypothécaire (frais de dossier, frais de garantie, assurance, etc.)</a:t>
            </a:r>
            <a:endParaRPr b="0" lang="en-US" sz="2400" spc="-1" strike="noStrike">
              <a:solidFill>
                <a:srgbClr val="000000"/>
              </a:solidFill>
              <a:latin typeface="Calibri"/>
            </a:endParaRPr>
          </a:p>
        </p:txBody>
      </p:sp>
      <p:sp>
        <p:nvSpPr>
          <p:cNvPr id="73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0B479532-0E82-4948-AF8C-EDE632D0A373}"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34" name="TextShape 2"/>
          <p:cNvSpPr txBox="1"/>
          <p:nvPr/>
        </p:nvSpPr>
        <p:spPr>
          <a:xfrm>
            <a:off x="321480" y="0"/>
            <a:ext cx="11565360" cy="6087240"/>
          </a:xfrm>
          <a:prstGeom prst="rect">
            <a:avLst/>
          </a:prstGeom>
          <a:noFill/>
          <a:ln>
            <a:noFill/>
          </a:ln>
        </p:spPr>
        <p:txBody>
          <a:bodyPr>
            <a:noAutofit/>
          </a:bodyPr>
          <a:p>
            <a:pPr>
              <a:lnSpc>
                <a:spcPct val="150000"/>
              </a:lnSpc>
              <a:spcBef>
                <a:spcPts val="1001"/>
              </a:spcBef>
              <a:tabLst>
                <a:tab algn="l" pos="0"/>
              </a:tabLst>
            </a:pPr>
            <a:r>
              <a:rPr b="0" lang="fr-FR" sz="2400" spc="-1" strike="noStrike">
                <a:solidFill>
                  <a:srgbClr val="000000"/>
                </a:solidFill>
                <a:latin typeface="Calibri"/>
              </a:rPr>
              <a:t>La  </a:t>
            </a:r>
            <a:r>
              <a:rPr b="1" lang="fr-FR" sz="2400" spc="-1" strike="noStrike">
                <a:solidFill>
                  <a:srgbClr val="000000"/>
                </a:solidFill>
                <a:latin typeface="Calibri"/>
              </a:rPr>
              <a:t>main  levée de  hypothèque </a:t>
            </a:r>
            <a:r>
              <a:rPr b="0" lang="fr-FR" sz="2400" spc="-1" strike="noStrike">
                <a:solidFill>
                  <a:srgbClr val="000000"/>
                </a:solidFill>
                <a:latin typeface="Calibri"/>
              </a:rPr>
              <a:t>: </a:t>
            </a:r>
            <a:endParaRPr b="0" lang="en-US" sz="2400" spc="-1" strike="noStrike">
              <a:solidFill>
                <a:srgbClr val="000000"/>
              </a:solidFill>
              <a:latin typeface="Calibri"/>
            </a:endParaRPr>
          </a:p>
          <a:p>
            <a:pPr lvl="1" marL="685800" indent="-228240" algn="just">
              <a:lnSpc>
                <a:spcPct val="150000"/>
              </a:lnSpc>
              <a:spcBef>
                <a:spcPts val="499"/>
              </a:spcBef>
              <a:buClr>
                <a:srgbClr val="000000"/>
              </a:buClr>
              <a:buFont typeface="Arial"/>
              <a:buChar char="•"/>
              <a:tabLst>
                <a:tab algn="l" pos="0"/>
              </a:tabLst>
            </a:pPr>
            <a:r>
              <a:rPr b="0" lang="fr-FR" sz="2400" spc="-1" strike="noStrike">
                <a:solidFill>
                  <a:srgbClr val="000000"/>
                </a:solidFill>
                <a:latin typeface="Calibri"/>
              </a:rPr>
              <a:t>La </a:t>
            </a:r>
            <a:r>
              <a:rPr b="1" lang="fr-FR" sz="2400" spc="-1" strike="noStrike">
                <a:solidFill>
                  <a:srgbClr val="ff0000"/>
                </a:solidFill>
                <a:latin typeface="Calibri"/>
              </a:rPr>
              <a:t>mainlevée d'hypothèque</a:t>
            </a:r>
            <a:r>
              <a:rPr b="1" lang="fr-FR" sz="2400" spc="-1" strike="noStrike">
                <a:solidFill>
                  <a:srgbClr val="000000"/>
                </a:solidFill>
                <a:latin typeface="Calibri"/>
              </a:rPr>
              <a:t>, </a:t>
            </a:r>
            <a:r>
              <a:rPr b="0" lang="fr-FR" sz="2400" spc="-1" strike="noStrike">
                <a:solidFill>
                  <a:srgbClr val="000000"/>
                </a:solidFill>
                <a:latin typeface="Calibri"/>
              </a:rPr>
              <a:t>c'est quoi ? C'est une formalité qui sert à libérer le bien de l'hypothèque. Tant que le logement n’a pas été intégralement remboursé dans le cadre d'un crédit hypothécaire, vous ne pouvez pas en disposer librement. Lorsque la mainlevée est effectuée, vous pouvez en faire ce que vous voulez.</a:t>
            </a:r>
            <a:endParaRPr b="0" lang="en-US" sz="2400" spc="-1" strike="noStrike">
              <a:solidFill>
                <a:srgbClr val="000000"/>
              </a:solidFill>
              <a:latin typeface="Calibri"/>
            </a:endParaRPr>
          </a:p>
          <a:p>
            <a:pPr lvl="1" marL="685800" indent="-228240" algn="just">
              <a:lnSpc>
                <a:spcPct val="150000"/>
              </a:lnSpc>
              <a:spcBef>
                <a:spcPts val="499"/>
              </a:spcBef>
              <a:buClr>
                <a:srgbClr val="000000"/>
              </a:buClr>
              <a:buFont typeface="Arial"/>
              <a:buChar char="•"/>
              <a:tabLst>
                <a:tab algn="l" pos="0"/>
              </a:tabLst>
            </a:pPr>
            <a:r>
              <a:rPr b="0" lang="fr-FR" sz="2400" spc="-1" strike="noStrike">
                <a:solidFill>
                  <a:srgbClr val="000000"/>
                </a:solidFill>
                <a:latin typeface="Calibri"/>
              </a:rPr>
              <a:t>Quand faire une mainlevée ? Lors de la revente du logement avant la fin du remboursement du crédit, ou si la vente a lieu moins d'un an après la dernière échéance de remboursement de crédit, le notaire doit établir un certificat de levée de l'hypothèque. Il s’agit d’une formalité obligatoire, qui donne lieu à des frais.</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735"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Classification des contrats</a:t>
            </a:r>
            <a:endParaRPr b="0" lang="en-US" sz="3200" spc="-1" strike="noStrike">
              <a:solidFill>
                <a:srgbClr val="000000"/>
              </a:solidFill>
              <a:latin typeface="Calibri"/>
            </a:endParaRPr>
          </a:p>
        </p:txBody>
      </p:sp>
      <p:sp>
        <p:nvSpPr>
          <p:cNvPr id="24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contrats se classent de différentes manières: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Selon leur objet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Selon leur mode de formation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Selon la qualité des parties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Autres distinctions: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Selon leur type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Selon leur autonomie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24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4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BBFEA512-D99C-4C7A-B179-293912845777}" type="slidenum">
              <a:rPr b="0" lang="en-GB" sz="1200" spc="-1" strike="noStrike">
                <a:solidFill>
                  <a:srgbClr val="8b8b8b"/>
                </a:solidFill>
                <a:latin typeface="Calibri"/>
              </a:rPr>
              <a:t>9</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5A0B5CA9-88E3-4889-8C42-8C27A8425561}"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37" name="TextShape 2"/>
          <p:cNvSpPr txBox="1"/>
          <p:nvPr/>
        </p:nvSpPr>
        <p:spPr>
          <a:xfrm>
            <a:off x="321480" y="0"/>
            <a:ext cx="11565360" cy="6087240"/>
          </a:xfrm>
          <a:prstGeom prst="rect">
            <a:avLst/>
          </a:prstGeom>
          <a:noFill/>
          <a:ln>
            <a:noFill/>
          </a:ln>
        </p:spPr>
        <p:txBody>
          <a:bodyPr>
            <a:noAutofit/>
          </a:bodyPr>
          <a:p>
            <a:pPr>
              <a:lnSpc>
                <a:spcPct val="150000"/>
              </a:lnSpc>
              <a:spcBef>
                <a:spcPts val="1001"/>
              </a:spcBef>
              <a:tabLst>
                <a:tab algn="l" pos="0"/>
              </a:tabLst>
            </a:pPr>
            <a:r>
              <a:rPr b="0" lang="fr-FR" sz="2400" spc="-1" strike="noStrike">
                <a:solidFill>
                  <a:srgbClr val="000000"/>
                </a:solidFill>
                <a:latin typeface="Calibri"/>
              </a:rPr>
              <a:t>La  </a:t>
            </a:r>
            <a:r>
              <a:rPr b="1" lang="fr-FR" sz="2400" spc="-1" strike="noStrike">
                <a:solidFill>
                  <a:srgbClr val="000000"/>
                </a:solidFill>
                <a:latin typeface="Calibri"/>
              </a:rPr>
              <a:t>main  levée de  hypothèque </a:t>
            </a:r>
            <a:r>
              <a:rPr b="0" lang="fr-FR" sz="2400" spc="-1" strike="noStrike">
                <a:solidFill>
                  <a:srgbClr val="000000"/>
                </a:solidFill>
                <a:latin typeface="Calibri"/>
              </a:rPr>
              <a:t>: </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685800" indent="-228240" algn="just">
              <a:lnSpc>
                <a:spcPct val="150000"/>
              </a:lnSpc>
              <a:spcBef>
                <a:spcPts val="499"/>
              </a:spcBef>
              <a:buClr>
                <a:srgbClr val="000000"/>
              </a:buClr>
              <a:buFont typeface="Arial"/>
              <a:buChar char="•"/>
              <a:tabLst>
                <a:tab algn="l" pos="0"/>
              </a:tabLst>
            </a:pPr>
            <a:r>
              <a:rPr b="0" lang="fr-FR" sz="2400" spc="-1" strike="noStrike">
                <a:solidFill>
                  <a:srgbClr val="000000"/>
                </a:solidFill>
                <a:latin typeface="Calibri"/>
              </a:rPr>
              <a:t>La mainlevée peut-elle être automatique ? La mainlevée est automatique et sans frais un an après le terme du prêt.  Mais , si on la demande  en cas de  sortie anticipée  (avant  la fin de l’emprunt sur lequel  l'hypothèque  courre : l’hypothèque est levée, l’emprunteur doit payer des frais de mainlevée. Ils sont calculés en fonction du montant du prêt qui a été consenti au départ, majoré d'environ 20 % pour tenir compte des frais. Si vous avez emprunté 200.000 € pour financer votre bien, l'hypothèque aura été établie pour un montant de 240.000 €. C'est sur cette base que vous allez calculer le coût de la mainlevée d'hypothèque. Il représente environ 0,3 % et jusqu’à 0,6 % de cette somme.</a:t>
            </a:r>
            <a:endParaRPr b="0" lang="en-US" sz="2400" spc="-1" strike="noStrike">
              <a:solidFill>
                <a:srgbClr val="000000"/>
              </a:solidFill>
              <a:latin typeface="Calibri"/>
            </a:endParaRPr>
          </a:p>
        </p:txBody>
      </p:sp>
      <p:sp>
        <p:nvSpPr>
          <p:cNvPr id="73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FB2897BB-4E35-465E-82A1-50FD1B567743}"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40" name="TextShape 2"/>
          <p:cNvSpPr txBox="1"/>
          <p:nvPr/>
        </p:nvSpPr>
        <p:spPr>
          <a:xfrm>
            <a:off x="313200" y="451080"/>
            <a:ext cx="11565360" cy="6087240"/>
          </a:xfrm>
          <a:prstGeom prst="rect">
            <a:avLst/>
          </a:prstGeom>
          <a:noFill/>
          <a:ln>
            <a:noFill/>
          </a:ln>
        </p:spPr>
        <p:txBody>
          <a:bodyPr>
            <a:noAutofit/>
          </a:bodyPr>
          <a:p>
            <a:pPr>
              <a:lnSpc>
                <a:spcPct val="150000"/>
              </a:lnSpc>
              <a:spcBef>
                <a:spcPts val="1001"/>
              </a:spcBef>
              <a:tabLst>
                <a:tab algn="l" pos="0"/>
              </a:tabLst>
            </a:pPr>
            <a:r>
              <a:rPr b="0" lang="fr-FR" sz="2400" spc="-1" strike="noStrike">
                <a:solidFill>
                  <a:srgbClr val="000000"/>
                </a:solidFill>
                <a:latin typeface="Calibri"/>
              </a:rPr>
              <a:t>Également, l’hypothèque impose une limite de montant. En effet, la majorité des banques acceptent un prêt hypothécaire à hauteur de 80 % de la valeur vénale du bien minorée du capital restant dû. Plus précisément, le montant du crédit hypothécaire est calculé sur le montant total du bien moins le capital déjà investi dans le projet.</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fr-FR" sz="2400" spc="-1" strike="noStrike">
                <a:solidFill>
                  <a:srgbClr val="000000"/>
                </a:solidFill>
                <a:latin typeface="Calibri"/>
              </a:rPr>
              <a:t>Exemple : Valérie possède une maison estimée à 175 000 € sur laquelle il lui reste 50 000 € à payer. Elle peut procéder au calcul suivant (175 000 € - 50 000 €) x 80% = 100 000 €. Valérie peut par conséquent réaliser un prêt hypothécaire de 100 000 €.</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fr-FR" sz="2400" spc="-1" strike="noStrike">
                <a:solidFill>
                  <a:srgbClr val="000000"/>
                </a:solidFill>
                <a:latin typeface="Calibri"/>
              </a:rPr>
              <a:t>Néanmoins, il reste important d’identifier les frais pouvant être occasionnés lors d’un prêt hypothécaire (frais de dossier, frais de garantie, assurance, etc.).</a:t>
            </a:r>
            <a:endParaRPr b="0" lang="en-US" sz="2400" spc="-1" strike="noStrike">
              <a:solidFill>
                <a:srgbClr val="000000"/>
              </a:solidFill>
              <a:latin typeface="Calibri"/>
            </a:endParaRPr>
          </a:p>
          <a:p>
            <a:pPr>
              <a:lnSpc>
                <a:spcPct val="150000"/>
              </a:lnSpc>
              <a:spcBef>
                <a:spcPts val="1001"/>
              </a:spcBef>
              <a:tabLst>
                <a:tab algn="l" pos="0"/>
              </a:tabLst>
            </a:pPr>
            <a:endParaRPr b="0" lang="en-US" sz="2400" spc="-1" strike="noStrike">
              <a:solidFill>
                <a:srgbClr val="000000"/>
              </a:solidFill>
              <a:latin typeface="Calibri"/>
            </a:endParaRPr>
          </a:p>
        </p:txBody>
      </p:sp>
      <p:sp>
        <p:nvSpPr>
          <p:cNvPr id="741"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8EFA80EC-1BC0-4D08-9B47-03A2777D383E}"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43" name="TextShape 2"/>
          <p:cNvSpPr txBox="1"/>
          <p:nvPr/>
        </p:nvSpPr>
        <p:spPr>
          <a:xfrm>
            <a:off x="252000" y="136440"/>
            <a:ext cx="11687760" cy="6087240"/>
          </a:xfrm>
          <a:prstGeom prst="rect">
            <a:avLst/>
          </a:prstGeom>
          <a:noFill/>
          <a:ln>
            <a:noFill/>
          </a:ln>
        </p:spPr>
        <p:txBody>
          <a:bodyPr>
            <a:normAutofit fontScale="1000"/>
          </a:bodyPr>
          <a:p>
            <a:pPr marL="228600" indent="-228240">
              <a:lnSpc>
                <a:spcPct val="170000"/>
              </a:lnSpc>
              <a:spcBef>
                <a:spcPts val="1001"/>
              </a:spcBef>
              <a:buClr>
                <a:srgbClr val="ff0000"/>
              </a:buClr>
              <a:buFont typeface="Arial"/>
              <a:buChar char="•"/>
            </a:pPr>
            <a:r>
              <a:rPr b="1" lang="fr-FR" sz="9600" spc="-1" strike="noStrike" u="sng">
                <a:solidFill>
                  <a:srgbClr val="ff0000"/>
                </a:solidFill>
                <a:uFillTx/>
                <a:latin typeface="Calibri"/>
              </a:rPr>
              <a:t>Le gage  </a:t>
            </a:r>
            <a:r>
              <a:rPr b="0" lang="fr-FR" sz="9600" spc="-1" strike="noStrike">
                <a:solidFill>
                  <a:srgbClr val="000000"/>
                </a:solidFill>
                <a:latin typeface="Calibri"/>
              </a:rPr>
              <a:t>: en cas d'emprunt, le créancier prend une garantie pour se prémunir en cas de non-paiement ; c'est ce qu'on appelle une sûreté.</a:t>
            </a:r>
            <a:endParaRPr b="0" lang="en-US" sz="9600" spc="-1" strike="noStrike">
              <a:solidFill>
                <a:srgbClr val="000000"/>
              </a:solidFill>
              <a:latin typeface="Calibri"/>
            </a:endParaRPr>
          </a:p>
          <a:p>
            <a:pPr marL="228600" indent="-228240">
              <a:lnSpc>
                <a:spcPct val="170000"/>
              </a:lnSpc>
              <a:spcBef>
                <a:spcPts val="1001"/>
              </a:spcBef>
              <a:buClr>
                <a:srgbClr val="000000"/>
              </a:buClr>
              <a:buFont typeface="Arial"/>
              <a:buChar char="•"/>
            </a:pPr>
            <a:r>
              <a:rPr b="0" lang="fr-FR" sz="9600" spc="-1" strike="noStrike">
                <a:solidFill>
                  <a:srgbClr val="000000"/>
                </a:solidFill>
                <a:latin typeface="Calibri"/>
              </a:rPr>
              <a:t>Le </a:t>
            </a:r>
            <a:r>
              <a:rPr b="1" lang="fr-FR" sz="9600" spc="-1" strike="noStrike">
                <a:solidFill>
                  <a:srgbClr val="000000"/>
                </a:solidFill>
                <a:latin typeface="Calibri"/>
              </a:rPr>
              <a:t>gage est un contrat qui accorde au créancier </a:t>
            </a:r>
            <a:r>
              <a:rPr b="0" lang="fr-FR" sz="9600" spc="-1" strike="noStrike">
                <a:solidFill>
                  <a:srgbClr val="000000"/>
                </a:solidFill>
                <a:latin typeface="Calibri"/>
              </a:rPr>
              <a:t>(ex. banque) le droit de se faire payer sur un bien mobilier, en cas de défaillance de l'emprunteur (le constituant).</a:t>
            </a:r>
            <a:endParaRPr b="0" lang="en-US" sz="9600" spc="-1" strike="noStrike">
              <a:solidFill>
                <a:srgbClr val="000000"/>
              </a:solidFill>
              <a:latin typeface="Calibri"/>
            </a:endParaRPr>
          </a:p>
          <a:p>
            <a:pPr>
              <a:lnSpc>
                <a:spcPct val="170000"/>
              </a:lnSpc>
              <a:spcBef>
                <a:spcPts val="1001"/>
              </a:spcBef>
              <a:tabLst>
                <a:tab algn="l" pos="0"/>
              </a:tabLst>
            </a:pPr>
            <a:r>
              <a:rPr b="0" lang="fr-FR" sz="9600" spc="-1" strike="noStrike">
                <a:solidFill>
                  <a:srgbClr val="000000"/>
                </a:solidFill>
                <a:latin typeface="Calibri"/>
              </a:rPr>
              <a:t>Il existe deux sortes de gages :</a:t>
            </a:r>
            <a:endParaRPr b="0" lang="en-US" sz="9600" spc="-1" strike="noStrike">
              <a:solidFill>
                <a:srgbClr val="000000"/>
              </a:solidFill>
              <a:latin typeface="Calibri"/>
            </a:endParaRPr>
          </a:p>
          <a:p>
            <a:pPr marL="228600" indent="-228240">
              <a:lnSpc>
                <a:spcPct val="170000"/>
              </a:lnSpc>
              <a:spcBef>
                <a:spcPts val="1001"/>
              </a:spcBef>
              <a:buClr>
                <a:srgbClr val="000000"/>
              </a:buClr>
              <a:buFont typeface="Arial"/>
              <a:buChar char="•"/>
              <a:tabLst>
                <a:tab algn="l" pos="0"/>
              </a:tabLst>
            </a:pPr>
            <a:r>
              <a:rPr b="0" lang="fr-FR" sz="9600" spc="-1" strike="noStrike">
                <a:solidFill>
                  <a:srgbClr val="000000"/>
                </a:solidFill>
                <a:latin typeface="Calibri"/>
              </a:rPr>
              <a:t>Le gage sans dépossession du constituant : il conserve le bien en gage.</a:t>
            </a:r>
            <a:endParaRPr b="0" lang="en-US" sz="9600" spc="-1" strike="noStrike">
              <a:solidFill>
                <a:srgbClr val="000000"/>
              </a:solidFill>
              <a:latin typeface="Calibri"/>
            </a:endParaRPr>
          </a:p>
          <a:p>
            <a:pPr marL="228600" indent="-228240">
              <a:lnSpc>
                <a:spcPct val="170000"/>
              </a:lnSpc>
              <a:spcBef>
                <a:spcPts val="1001"/>
              </a:spcBef>
              <a:buClr>
                <a:srgbClr val="000000"/>
              </a:buClr>
              <a:buFont typeface="Arial"/>
              <a:buChar char="•"/>
              <a:tabLst>
                <a:tab algn="l" pos="0"/>
              </a:tabLst>
            </a:pPr>
            <a:r>
              <a:rPr b="0" lang="fr-FR" sz="9600" spc="-1" strike="noStrike">
                <a:solidFill>
                  <a:srgbClr val="000000"/>
                </a:solidFill>
                <a:latin typeface="Calibri"/>
              </a:rPr>
              <a:t>Le gage avec dépossession du constituant : le créancier entre en possession du bien gagé.</a:t>
            </a:r>
            <a:endParaRPr b="0" lang="en-US" sz="9600" spc="-1" strike="noStrike">
              <a:solidFill>
                <a:srgbClr val="000000"/>
              </a:solidFill>
              <a:latin typeface="Calibri"/>
            </a:endParaRPr>
          </a:p>
          <a:p>
            <a:pPr>
              <a:lnSpc>
                <a:spcPct val="170000"/>
              </a:lnSpc>
              <a:spcBef>
                <a:spcPts val="1001"/>
              </a:spcBef>
              <a:tabLst>
                <a:tab algn="l" pos="0"/>
              </a:tabLst>
            </a:pPr>
            <a:r>
              <a:rPr b="0" lang="fr-FR" sz="9600" spc="-1" strike="noStrike">
                <a:solidFill>
                  <a:srgbClr val="000000"/>
                </a:solidFill>
                <a:latin typeface="Calibri"/>
              </a:rPr>
              <a:t>Le  fonctionnement : Un gage nécessite un </a:t>
            </a:r>
            <a:r>
              <a:rPr b="1" lang="fr-FR" sz="9600" spc="-1" strike="noStrike">
                <a:solidFill>
                  <a:srgbClr val="000000"/>
                </a:solidFill>
                <a:latin typeface="Calibri"/>
              </a:rPr>
              <a:t>acte écrit sous peine de nullité </a:t>
            </a:r>
            <a:r>
              <a:rPr b="0" lang="fr-FR" sz="9600" spc="-1" strike="noStrike">
                <a:solidFill>
                  <a:srgbClr val="000000"/>
                </a:solidFill>
                <a:latin typeface="Calibri"/>
              </a:rPr>
              <a:t>(Article 2236 du Code Civil). Un gage étant une convention, il doit faire l'objet d'un acte écrit authentique ou sous seing privé dûment enregistré pour avoir date certaine.</a:t>
            </a:r>
            <a:endParaRPr b="0" lang="en-US" sz="9600" spc="-1" strike="noStrike">
              <a:solidFill>
                <a:srgbClr val="000000"/>
              </a:solidFill>
              <a:latin typeface="Calibri"/>
            </a:endParaRPr>
          </a:p>
        </p:txBody>
      </p:sp>
      <p:sp>
        <p:nvSpPr>
          <p:cNvPr id="74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609BBE33-9BDC-41B9-B12F-898BCA6C51C4}"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46" name="TextShape 2"/>
          <p:cNvSpPr txBox="1"/>
          <p:nvPr/>
        </p:nvSpPr>
        <p:spPr>
          <a:xfrm>
            <a:off x="252000" y="136440"/>
            <a:ext cx="11687760" cy="6087240"/>
          </a:xfrm>
          <a:prstGeom prst="rect">
            <a:avLst/>
          </a:prstGeom>
          <a:noFill/>
          <a:ln>
            <a:noFill/>
          </a:ln>
        </p:spPr>
        <p:txBody>
          <a:bodyPr>
            <a:normAutofit fontScale="3000"/>
          </a:bodyPr>
          <a:p>
            <a:pPr marL="228600" indent="-228240" algn="just">
              <a:lnSpc>
                <a:spcPct val="170000"/>
              </a:lnSpc>
              <a:spcBef>
                <a:spcPts val="1001"/>
              </a:spcBef>
              <a:buClr>
                <a:srgbClr val="000000"/>
              </a:buClr>
              <a:buFont typeface="Arial"/>
              <a:buChar char="•"/>
            </a:pPr>
            <a:r>
              <a:rPr b="0" lang="fr-FR" sz="9600" spc="-1" strike="noStrike">
                <a:solidFill>
                  <a:srgbClr val="000000"/>
                </a:solidFill>
                <a:latin typeface="Calibri"/>
              </a:rPr>
              <a:t>Réalisation du gage en cas de défaut de paiement</a:t>
            </a:r>
            <a:endParaRPr b="0" lang="en-US" sz="9600" spc="-1" strike="noStrike">
              <a:solidFill>
                <a:srgbClr val="000000"/>
              </a:solidFill>
              <a:latin typeface="Calibri"/>
            </a:endParaRPr>
          </a:p>
          <a:p>
            <a:pPr marL="228600" indent="-228240" algn="just">
              <a:lnSpc>
                <a:spcPct val="170000"/>
              </a:lnSpc>
              <a:spcBef>
                <a:spcPts val="1001"/>
              </a:spcBef>
              <a:buClr>
                <a:srgbClr val="000000"/>
              </a:buClr>
              <a:buFont typeface="Arial"/>
              <a:buChar char="•"/>
            </a:pPr>
            <a:r>
              <a:rPr b="0" lang="fr-FR" sz="9600" spc="-1" strike="noStrike">
                <a:solidFill>
                  <a:srgbClr val="000000"/>
                </a:solidFill>
                <a:latin typeface="Calibri"/>
              </a:rPr>
              <a:t>En cas de défaillance du constituant, c'est au créancier de faire valoir son droit de préférence, dans le cadre d'une action en justice. Le créancier dispose de deux options :</a:t>
            </a:r>
            <a:endParaRPr b="0" lang="en-US" sz="9600" spc="-1" strike="noStrike">
              <a:solidFill>
                <a:srgbClr val="000000"/>
              </a:solidFill>
              <a:latin typeface="Calibri"/>
            </a:endParaRPr>
          </a:p>
          <a:p>
            <a:pPr marL="228600" indent="-228240" algn="just">
              <a:lnSpc>
                <a:spcPct val="170000"/>
              </a:lnSpc>
              <a:spcBef>
                <a:spcPts val="1001"/>
              </a:spcBef>
              <a:buClr>
                <a:srgbClr val="000000"/>
              </a:buClr>
              <a:buFont typeface="Arial"/>
              <a:buChar char="•"/>
            </a:pPr>
            <a:r>
              <a:rPr b="0" lang="fr-FR" sz="9600" spc="-1" strike="noStrike">
                <a:solidFill>
                  <a:srgbClr val="000000"/>
                </a:solidFill>
                <a:latin typeface="Calibri"/>
              </a:rPr>
              <a:t>faire vendre le bien gagé aux enchères publiques ;</a:t>
            </a:r>
            <a:endParaRPr b="0" lang="en-US" sz="9600" spc="-1" strike="noStrike">
              <a:solidFill>
                <a:srgbClr val="000000"/>
              </a:solidFill>
              <a:latin typeface="Calibri"/>
            </a:endParaRPr>
          </a:p>
          <a:p>
            <a:pPr marL="228600" indent="-228240" algn="just">
              <a:lnSpc>
                <a:spcPct val="170000"/>
              </a:lnSpc>
              <a:spcBef>
                <a:spcPts val="1001"/>
              </a:spcBef>
              <a:buClr>
                <a:srgbClr val="000000"/>
              </a:buClr>
              <a:buFont typeface="Arial"/>
              <a:buChar char="•"/>
            </a:pPr>
            <a:r>
              <a:rPr b="0" lang="fr-FR" sz="9600" spc="-1" strike="noStrike">
                <a:solidFill>
                  <a:srgbClr val="000000"/>
                </a:solidFill>
                <a:latin typeface="Calibri"/>
              </a:rPr>
              <a:t>faire reconnaître par un tribunal que le bien lui demeure en paiement.</a:t>
            </a:r>
            <a:endParaRPr b="0" lang="en-US" sz="9600" spc="-1" strike="noStrike">
              <a:solidFill>
                <a:srgbClr val="000000"/>
              </a:solidFill>
              <a:latin typeface="Calibri"/>
            </a:endParaRPr>
          </a:p>
          <a:p>
            <a:pPr algn="just">
              <a:lnSpc>
                <a:spcPct val="170000"/>
              </a:lnSpc>
              <a:spcBef>
                <a:spcPts val="1001"/>
              </a:spcBef>
            </a:pPr>
            <a:endParaRPr b="0" lang="en-US" sz="9600" spc="-1" strike="noStrike">
              <a:solidFill>
                <a:srgbClr val="000000"/>
              </a:solidFill>
              <a:latin typeface="Calibri"/>
            </a:endParaRPr>
          </a:p>
          <a:p>
            <a:pPr marL="228600" indent="-228240" algn="just">
              <a:lnSpc>
                <a:spcPct val="170000"/>
              </a:lnSpc>
              <a:spcBef>
                <a:spcPts val="1001"/>
              </a:spcBef>
              <a:buClr>
                <a:srgbClr val="000000"/>
              </a:buClr>
              <a:buFont typeface="Arial"/>
              <a:buChar char="•"/>
            </a:pPr>
            <a:r>
              <a:rPr b="0" lang="fr-FR" sz="9600" spc="-1" strike="noStrike">
                <a:solidFill>
                  <a:srgbClr val="000000"/>
                </a:solidFill>
                <a:latin typeface="Calibri"/>
              </a:rPr>
              <a:t>Pour  aller  plus loin :  un  exemple  de  gage,  simple et pratique ! </a:t>
            </a:r>
            <a:endParaRPr b="0" lang="en-US" sz="9600" spc="-1" strike="noStrike">
              <a:solidFill>
                <a:srgbClr val="000000"/>
              </a:solidFill>
              <a:latin typeface="Calibri"/>
            </a:endParaRPr>
          </a:p>
          <a:p>
            <a:pPr marL="228600" indent="-228240" algn="just">
              <a:lnSpc>
                <a:spcPct val="170000"/>
              </a:lnSpc>
              <a:spcBef>
                <a:spcPts val="1001"/>
              </a:spcBef>
              <a:buClr>
                <a:srgbClr val="000000"/>
              </a:buClr>
              <a:buFont typeface="Arial"/>
              <a:buChar char="•"/>
            </a:pPr>
            <a:r>
              <a:rPr b="0" lang="fr-FR" sz="9600" spc="-1" strike="noStrike">
                <a:solidFill>
                  <a:srgbClr val="000000"/>
                </a:solidFill>
                <a:latin typeface="Calibri"/>
              </a:rPr>
              <a:t> </a:t>
            </a:r>
            <a:r>
              <a:rPr b="0" lang="fr-FR" sz="9600" spc="-1" strike="noStrike" u="sng">
                <a:solidFill>
                  <a:srgbClr val="0563c1"/>
                </a:solidFill>
                <a:uFillTx/>
                <a:latin typeface="Calibri"/>
                <a:hlinkClick r:id="rId1"/>
              </a:rPr>
              <a:t>https://www.montdepiete.be/article/3813/gages-acceptees</a:t>
            </a:r>
            <a:endParaRPr b="0" lang="en-US" sz="9600" spc="-1" strike="noStrike">
              <a:solidFill>
                <a:srgbClr val="000000"/>
              </a:solidFill>
              <a:latin typeface="Calibri"/>
            </a:endParaRPr>
          </a:p>
        </p:txBody>
      </p:sp>
      <p:sp>
        <p:nvSpPr>
          <p:cNvPr id="747"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800DBD84-3DCF-484C-89B3-AB337DC1C0BB}"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49" name="TextShape 2"/>
          <p:cNvSpPr txBox="1"/>
          <p:nvPr/>
        </p:nvSpPr>
        <p:spPr>
          <a:xfrm>
            <a:off x="291600" y="268560"/>
            <a:ext cx="11608200" cy="6087240"/>
          </a:xfrm>
          <a:prstGeom prst="rect">
            <a:avLst/>
          </a:prstGeom>
          <a:noFill/>
          <a:ln>
            <a:noFill/>
          </a:ln>
        </p:spPr>
        <p:txBody>
          <a:bodyPr>
            <a:normAutofit fontScale="1000"/>
          </a:bodyPr>
          <a:p>
            <a:pPr marL="228600" indent="-228240" algn="just">
              <a:lnSpc>
                <a:spcPct val="170000"/>
              </a:lnSpc>
              <a:spcBef>
                <a:spcPts val="1001"/>
              </a:spcBef>
              <a:buClr>
                <a:srgbClr val="000000"/>
              </a:buClr>
              <a:buFont typeface="Arial"/>
              <a:buChar char="•"/>
            </a:pPr>
            <a:r>
              <a:rPr b="0" lang="fr-FR" sz="9600" spc="-1" strike="noStrike">
                <a:solidFill>
                  <a:srgbClr val="000000"/>
                </a:solidFill>
                <a:latin typeface="Calibri"/>
              </a:rPr>
              <a:t>Le </a:t>
            </a:r>
            <a:r>
              <a:rPr b="1" lang="fr-FR" sz="9600" spc="-1" strike="noStrike" u="sng">
                <a:solidFill>
                  <a:srgbClr val="ff0000"/>
                </a:solidFill>
                <a:uFillTx/>
                <a:latin typeface="Calibri"/>
              </a:rPr>
              <a:t>nantissement</a:t>
            </a:r>
            <a:r>
              <a:rPr b="0" lang="fr-FR" sz="9600" spc="-1" strike="noStrike">
                <a:solidFill>
                  <a:srgbClr val="000000"/>
                </a:solidFill>
                <a:latin typeface="Calibri"/>
              </a:rPr>
              <a:t> : Le nantissement est une sûreté conventionnelle. Le nantissement d'une chose mobilière s'appelle un "gage" : c'est ainsi que s'exprime l'article 2072 du Code civil. Le nantissement est donc l'appellation générale que l'on donne aux sûretés portant sur des choses mobilières. Par exemple c’est  couramment  utilisé  dans le cadre des  fonds de commerce. Le mot "nantissement" est plus communément utilisé par les praticiens pour désigner les sûretés portant sur les fonds de commerce. Le propriétaire qui a consenti un nantissement sur son fonds de commerce, conserve le droit de continuer à gérer son entreprise. il est seulement empêché de le vendre ou d'en faire l'apport en société ans l'accord du créancier. Cette forme de gage porte le plus souvent à la fois sur les éléments matériels (mobilier, matériel technique, parc automobile) et sur les droits qui sont attachés au fonds de commerce (droit au bail)</a:t>
            </a:r>
            <a:endParaRPr b="0" lang="en-US" sz="9600" spc="-1" strike="noStrike">
              <a:solidFill>
                <a:srgbClr val="000000"/>
              </a:solidFill>
              <a:latin typeface="Calibri"/>
            </a:endParaRPr>
          </a:p>
        </p:txBody>
      </p:sp>
      <p:sp>
        <p:nvSpPr>
          <p:cNvPr id="75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TextShape 1"/>
          <p:cNvSpPr txBox="1"/>
          <p:nvPr/>
        </p:nvSpPr>
        <p:spPr>
          <a:xfrm>
            <a:off x="1523880" y="2582280"/>
            <a:ext cx="9143640" cy="3096360"/>
          </a:xfrm>
          <a:prstGeom prst="rect">
            <a:avLst/>
          </a:prstGeom>
          <a:noFill/>
          <a:ln>
            <a:noFill/>
          </a:ln>
        </p:spPr>
        <p:txBody>
          <a:bodyPr anchor="b">
            <a:normAutofit fontScale="31000"/>
          </a:bodyPr>
          <a:p>
            <a:pPr algn="ctr">
              <a:lnSpc>
                <a:spcPct val="90000"/>
              </a:lnSpc>
            </a:pPr>
            <a:r>
              <a:rPr b="1" i="1" lang="en-GB" sz="6000" spc="-1" strike="noStrike">
                <a:solidFill>
                  <a:srgbClr val="0070c0"/>
                </a:solidFill>
                <a:latin typeface="Calibri Light"/>
              </a:rPr>
              <a:t>Droits des affaires </a:t>
            </a:r>
            <a:br/>
            <a:r>
              <a:rPr b="1" i="1" lang="en-GB" sz="6000" spc="-1" strike="noStrike">
                <a:solidFill>
                  <a:srgbClr val="000000"/>
                </a:solidFill>
                <a:latin typeface="Calibri Light"/>
              </a:rPr>
              <a:t>Eclairages sur le  droit “outil” de  transaction et de négociation   </a:t>
            </a:r>
            <a:br/>
            <a:r>
              <a:rPr b="1" i="1" lang="en-GB" sz="6000" spc="-1" strike="noStrike">
                <a:solidFill>
                  <a:srgbClr val="000000"/>
                </a:solidFill>
                <a:latin typeface="Calibri Light"/>
              </a:rPr>
              <a:t>Entrée </a:t>
            </a:r>
            <a:br/>
            <a:r>
              <a:rPr b="1" i="1" lang="en-GB" sz="6000" spc="-1" strike="noStrike">
                <a:solidFill>
                  <a:srgbClr val="000000"/>
                </a:solidFill>
                <a:latin typeface="Calibri Light"/>
              </a:rPr>
              <a:t> </a:t>
            </a:r>
            <a:r>
              <a:rPr b="1" i="1" lang="fr-FR" sz="6000" spc="-1" strike="noStrike">
                <a:solidFill>
                  <a:srgbClr val="000000"/>
                </a:solidFill>
                <a:latin typeface="Calibri Light"/>
              </a:rPr>
              <a:t>négociation</a:t>
            </a:r>
            <a:r>
              <a:rPr b="1" i="1" lang="en-GB" sz="6000" spc="-1" strike="noStrike">
                <a:solidFill>
                  <a:srgbClr val="000000"/>
                </a:solidFill>
                <a:latin typeface="Calibri Light"/>
              </a:rPr>
              <a:t> et reserves</a:t>
            </a:r>
            <a:endParaRPr b="0" lang="en-US" sz="6000" spc="-1" strike="noStrike">
              <a:solidFill>
                <a:srgbClr val="000000"/>
              </a:solidFill>
              <a:latin typeface="Calibri"/>
            </a:endParaRPr>
          </a:p>
        </p:txBody>
      </p:sp>
      <p:sp>
        <p:nvSpPr>
          <p:cNvPr id="752" name="TextShape 2"/>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753"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84EB617D-EBAC-4AB0-9114-6AE07EA02FAA}"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TextShape 1"/>
          <p:cNvSpPr txBox="1"/>
          <p:nvPr/>
        </p:nvSpPr>
        <p:spPr>
          <a:xfrm>
            <a:off x="517320" y="1753200"/>
            <a:ext cx="10515240" cy="39895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Definition  de la LOI “Lettre d’ intention” (jeu de la marque </a:t>
            </a:r>
            <a:r>
              <a:rPr b="0" lang="fr-FR" sz="2400" spc="-1" strike="noStrike">
                <a:solidFill>
                  <a:srgbClr val="000000"/>
                </a:solidFill>
                <a:latin typeface="Calibri"/>
              </a:rPr>
              <a:t>d’intérêt</a:t>
            </a:r>
            <a:r>
              <a:rPr b="0" lang="en-GB" sz="2400" spc="-1" strike="noStrike">
                <a:solidFill>
                  <a:srgbClr val="000000"/>
                </a:solidFill>
                <a:latin typeface="Calibri"/>
              </a:rPr>
              <a:t>)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négociation dans un process  d’acquisition  par exemple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 pourparlers »   lors d’une phase précontractuelle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clause de  réserves  lors de la négociation, puis  insérée  dans le contrats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755" name="TextShape 2"/>
          <p:cNvSpPr txBox="1"/>
          <p:nvPr/>
        </p:nvSpPr>
        <p:spPr>
          <a:xfrm>
            <a:off x="356760" y="284760"/>
            <a:ext cx="10515240" cy="1325160"/>
          </a:xfrm>
          <a:prstGeom prst="rect">
            <a:avLst/>
          </a:prstGeom>
          <a:noFill/>
          <a:ln>
            <a:noFill/>
          </a:ln>
        </p:spPr>
        <p:txBody>
          <a:bodyPr anchor="ctr">
            <a:normAutofit fontScale="51000"/>
          </a:bodyPr>
          <a:p>
            <a:pPr>
              <a:lnSpc>
                <a:spcPct val="90000"/>
              </a:lnSpc>
            </a:pPr>
            <a:r>
              <a:rPr b="1" lang="fr-FR" sz="5400" spc="-1" strike="noStrike">
                <a:solidFill>
                  <a:srgbClr val="c00000"/>
                </a:solidFill>
                <a:latin typeface="Calibri Light"/>
              </a:rPr>
              <a:t>Sommaire</a:t>
            </a:r>
            <a:r>
              <a:rPr b="0" lang="fr-FR" sz="4400" spc="-1" strike="noStrike">
                <a:solidFill>
                  <a:srgbClr val="000000"/>
                </a:solidFill>
                <a:latin typeface="Calibri Light"/>
              </a:rPr>
              <a:t> </a:t>
            </a:r>
            <a:br/>
            <a:r>
              <a:rPr b="0" lang="en-GB" sz="4400" spc="-1" strike="noStrike">
                <a:solidFill>
                  <a:srgbClr val="0070c0"/>
                </a:solidFill>
                <a:latin typeface="Calibri Light"/>
              </a:rPr>
              <a:t>Partie 3 :  Le droits et les voies de transactions….</a:t>
            </a:r>
            <a:endParaRPr b="0" lang="en-US" sz="4400" spc="-1" strike="noStrike">
              <a:solidFill>
                <a:srgbClr val="000000"/>
              </a:solidFill>
              <a:latin typeface="Calibri"/>
            </a:endParaRPr>
          </a:p>
        </p:txBody>
      </p:sp>
      <p:sp>
        <p:nvSpPr>
          <p:cNvPr id="75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75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4848D667-C665-44DD-87D5-FE88FEA7212B}"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772B4461-9787-46C3-AC35-B75969823295}"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59" name="TextShape 2"/>
          <p:cNvSpPr txBox="1"/>
          <p:nvPr/>
        </p:nvSpPr>
        <p:spPr>
          <a:xfrm>
            <a:off x="291600" y="268560"/>
            <a:ext cx="11608200" cy="6452640"/>
          </a:xfrm>
          <a:prstGeom prst="rect">
            <a:avLst/>
          </a:prstGeom>
          <a:noFill/>
          <a:ln>
            <a:noFill/>
          </a:ln>
        </p:spPr>
        <p:txBody>
          <a:bodyPr>
            <a:normAutofit fontScale="83000"/>
          </a:bodyPr>
          <a:p>
            <a:pPr marL="228600" indent="-228240" algn="just">
              <a:lnSpc>
                <a:spcPct val="110000"/>
              </a:lnSpc>
              <a:spcBef>
                <a:spcPts val="1001"/>
              </a:spcBef>
              <a:buClr>
                <a:srgbClr val="000000"/>
              </a:buClr>
              <a:buFont typeface="Arial"/>
              <a:buChar char="•"/>
            </a:pPr>
            <a:r>
              <a:rPr b="0" lang="fr-FR" sz="2400" spc="-1" strike="noStrike">
                <a:solidFill>
                  <a:srgbClr val="000000"/>
                </a:solidFill>
                <a:latin typeface="Calibri"/>
              </a:rPr>
              <a:t>Par  l’intermédiaire de la définition de la LOI  : nous allons  définir  d’entrée en </a:t>
            </a:r>
            <a:r>
              <a:rPr b="1" lang="fr-FR" sz="3500" spc="-1" strike="noStrike" u="heavy">
                <a:solidFill>
                  <a:srgbClr val="0070c0"/>
                </a:solidFill>
                <a:uFillTx/>
                <a:latin typeface="Calibri"/>
              </a:rPr>
              <a:t>« pourparlers » </a:t>
            </a:r>
            <a:r>
              <a:rPr b="0" lang="fr-FR" sz="2400" spc="-1" strike="noStrike">
                <a:solidFill>
                  <a:srgbClr val="000000"/>
                </a:solidFill>
                <a:latin typeface="Calibri"/>
              </a:rPr>
              <a:t>et  la  notion de  </a:t>
            </a:r>
            <a:r>
              <a:rPr b="1" lang="fr-FR" sz="3500" spc="-1" strike="noStrike" u="heavy">
                <a:solidFill>
                  <a:srgbClr val="0070c0"/>
                </a:solidFill>
                <a:uFillTx/>
                <a:latin typeface="Calibri"/>
              </a:rPr>
              <a:t>« réserves » </a:t>
            </a:r>
            <a:r>
              <a:rPr b="0" lang="fr-FR" sz="2400" spc="-1" strike="noStrike">
                <a:solidFill>
                  <a:srgbClr val="000000"/>
                </a:solidFill>
                <a:latin typeface="Calibri"/>
              </a:rPr>
              <a:t>(concepts revus techniquement sur la notion d’audit d’acquisition par exemple) </a:t>
            </a:r>
            <a:endParaRPr b="0" lang="en-US" sz="2400" spc="-1" strike="noStrike">
              <a:solidFill>
                <a:srgbClr val="000000"/>
              </a:solidFill>
              <a:latin typeface="Calibri"/>
            </a:endParaRPr>
          </a:p>
          <a:p>
            <a:pPr marL="228600" indent="-228240" algn="just">
              <a:lnSpc>
                <a:spcPct val="170000"/>
              </a:lnSpc>
              <a:spcBef>
                <a:spcPts val="1001"/>
              </a:spcBef>
              <a:buClr>
                <a:srgbClr val="000000"/>
              </a:buClr>
              <a:buFont typeface="Arial"/>
              <a:buChar char="•"/>
            </a:pPr>
            <a:r>
              <a:rPr b="0" lang="fr-FR" sz="2400" spc="-1" strike="noStrike">
                <a:solidFill>
                  <a:srgbClr val="000000"/>
                </a:solidFill>
                <a:latin typeface="Calibri"/>
              </a:rPr>
              <a:t>Rappel du  process : </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gn="just">
              <a:lnSpc>
                <a:spcPct val="170000"/>
              </a:lnSpc>
              <a:spcBef>
                <a:spcPts val="1001"/>
              </a:spcBef>
              <a:tabLst>
                <a:tab algn="l" pos="0"/>
              </a:tabLst>
            </a:pPr>
            <a:endParaRPr b="0" lang="en-US" sz="2400" spc="-1" strike="noStrike">
              <a:solidFill>
                <a:srgbClr val="000000"/>
              </a:solidFill>
              <a:latin typeface="Calibri"/>
            </a:endParaRPr>
          </a:p>
          <a:p>
            <a:pPr algn="just">
              <a:lnSpc>
                <a:spcPct val="170000"/>
              </a:lnSpc>
              <a:spcBef>
                <a:spcPts val="1001"/>
              </a:spcBef>
              <a:tabLst>
                <a:tab algn="l" pos="0"/>
              </a:tabLst>
            </a:pPr>
            <a:endParaRPr b="0" lang="en-US" sz="2400" spc="-1" strike="noStrike">
              <a:solidFill>
                <a:srgbClr val="000000"/>
              </a:solidFill>
              <a:latin typeface="Calibri"/>
            </a:endParaRPr>
          </a:p>
          <a:p>
            <a:pPr marL="228600" indent="-228240" algn="just">
              <a:lnSpc>
                <a:spcPct val="170000"/>
              </a:lnSpc>
              <a:spcBef>
                <a:spcPts val="1001"/>
              </a:spcBef>
              <a:buClr>
                <a:srgbClr val="000000"/>
              </a:buClr>
              <a:buFont typeface="Arial"/>
              <a:buChar char="•"/>
              <a:tabLst>
                <a:tab algn="l" pos="0"/>
              </a:tabLst>
            </a:pPr>
            <a:r>
              <a:rPr b="0" lang="fr-FR" sz="2400" spc="-1" strike="noStrike">
                <a:solidFill>
                  <a:srgbClr val="000000"/>
                </a:solidFill>
                <a:latin typeface="Calibri"/>
              </a:rPr>
              <a:t>Lorsque  une acquisition  devient……Si un intérêt commun se dégage entre l’acquéreur et la cible, les parties commencent à négocier pour convenir ensemble des principales lignes du montage (valorisation, modalités de paiement, financement, garanties…). </a:t>
            </a:r>
            <a:r>
              <a:rPr b="0" lang="fr-FR" sz="2400" spc="-1" strike="noStrike">
                <a:solidFill>
                  <a:srgbClr val="ff0000"/>
                </a:solidFill>
                <a:latin typeface="Calibri"/>
              </a:rPr>
              <a:t>Cette étape est essentielle et aboutit généralement à la rédaction d’une lettre d’intention (ou </a:t>
            </a:r>
            <a:r>
              <a:rPr b="1" lang="fr-FR" sz="3500" spc="-1" strike="noStrike" u="heavy">
                <a:solidFill>
                  <a:srgbClr val="0070c0"/>
                </a:solidFill>
                <a:uFillTx/>
                <a:latin typeface="Calibri"/>
              </a:rPr>
              <a:t>LOI, ” letter of intent “). </a:t>
            </a:r>
            <a:r>
              <a:rPr b="1" lang="fr-FR" sz="2400" spc="-1" strike="noStrike">
                <a:solidFill>
                  <a:srgbClr val="000000"/>
                </a:solidFill>
                <a:latin typeface="Calibri"/>
              </a:rPr>
              <a:t>C’est  donc une « invitation à entrer » en  pourparlers  et en  pré-négociation  contractuelle</a:t>
            </a:r>
            <a:endParaRPr b="0" lang="en-US" sz="2400" spc="-1" strike="noStrike">
              <a:solidFill>
                <a:srgbClr val="000000"/>
              </a:solidFill>
              <a:latin typeface="Calibri"/>
            </a:endParaRPr>
          </a:p>
        </p:txBody>
      </p:sp>
      <p:sp>
        <p:nvSpPr>
          <p:cNvPr id="760" name="CustomShape 3"/>
          <p:cNvSpPr/>
          <p:nvPr/>
        </p:nvSpPr>
        <p:spPr>
          <a:xfrm>
            <a:off x="461160" y="2799720"/>
            <a:ext cx="1972800" cy="83376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000000"/>
                </a:solidFill>
                <a:latin typeface="Calibri"/>
              </a:rPr>
              <a:t>Définition des  besoins et des attentes</a:t>
            </a:r>
            <a:endParaRPr b="0" lang="fr-FR" sz="1800" spc="-1" strike="noStrike">
              <a:latin typeface="Arial"/>
            </a:endParaRPr>
          </a:p>
        </p:txBody>
      </p:sp>
      <p:sp>
        <p:nvSpPr>
          <p:cNvPr id="761" name="CustomShape 4"/>
          <p:cNvSpPr/>
          <p:nvPr/>
        </p:nvSpPr>
        <p:spPr>
          <a:xfrm>
            <a:off x="2603880" y="2799720"/>
            <a:ext cx="1583640" cy="83376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000000"/>
                </a:solidFill>
                <a:latin typeface="Calibri"/>
              </a:rPr>
              <a:t>Recherche et  approche de la cible </a:t>
            </a:r>
            <a:endParaRPr b="0" lang="fr-FR" sz="1800" spc="-1" strike="noStrike">
              <a:latin typeface="Arial"/>
            </a:endParaRPr>
          </a:p>
        </p:txBody>
      </p:sp>
      <p:sp>
        <p:nvSpPr>
          <p:cNvPr id="762" name="CustomShape 5"/>
          <p:cNvSpPr/>
          <p:nvPr/>
        </p:nvSpPr>
        <p:spPr>
          <a:xfrm>
            <a:off x="4357440" y="2799720"/>
            <a:ext cx="2887200" cy="83376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000000"/>
                </a:solidFill>
                <a:latin typeface="Calibri"/>
              </a:rPr>
              <a:t>Définition des  </a:t>
            </a:r>
            <a:endParaRPr b="0" lang="fr-FR" sz="1800" spc="-1" strike="noStrike">
              <a:latin typeface="Arial"/>
            </a:endParaRPr>
          </a:p>
          <a:p>
            <a:pPr algn="ctr">
              <a:lnSpc>
                <a:spcPct val="100000"/>
              </a:lnSpc>
            </a:pPr>
            <a:r>
              <a:rPr b="0" lang="fr-FR" sz="1800" spc="-1" strike="noStrike">
                <a:solidFill>
                  <a:srgbClr val="000000"/>
                </a:solidFill>
                <a:latin typeface="Calibri"/>
              </a:rPr>
              <a:t>modalités </a:t>
            </a:r>
            <a:endParaRPr b="0" lang="fr-FR" sz="1800" spc="-1" strike="noStrike">
              <a:latin typeface="Arial"/>
            </a:endParaRPr>
          </a:p>
          <a:p>
            <a:pPr algn="ctr">
              <a:lnSpc>
                <a:spcPct val="100000"/>
              </a:lnSpc>
            </a:pPr>
            <a:r>
              <a:rPr b="0" lang="fr-FR" sz="1800" spc="-1" strike="noStrike">
                <a:solidFill>
                  <a:srgbClr val="000000"/>
                </a:solidFill>
                <a:latin typeface="Calibri"/>
              </a:rPr>
              <a:t>de l’opération </a:t>
            </a:r>
            <a:endParaRPr b="0" lang="fr-FR" sz="1800" spc="-1" strike="noStrike">
              <a:latin typeface="Arial"/>
            </a:endParaRPr>
          </a:p>
        </p:txBody>
      </p:sp>
      <p:sp>
        <p:nvSpPr>
          <p:cNvPr id="763" name="CustomShape 6"/>
          <p:cNvSpPr/>
          <p:nvPr/>
        </p:nvSpPr>
        <p:spPr>
          <a:xfrm>
            <a:off x="9268920" y="2799720"/>
            <a:ext cx="1810440" cy="83376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000000"/>
                </a:solidFill>
                <a:latin typeface="Calibri"/>
              </a:rPr>
              <a:t>Signature du  contrat définitif</a:t>
            </a:r>
            <a:endParaRPr b="0" lang="fr-FR" sz="1800" spc="-1" strike="noStrike">
              <a:latin typeface="Arial"/>
            </a:endParaRPr>
          </a:p>
        </p:txBody>
      </p:sp>
      <p:sp>
        <p:nvSpPr>
          <p:cNvPr id="764" name="CustomShape 7"/>
          <p:cNvSpPr/>
          <p:nvPr/>
        </p:nvSpPr>
        <p:spPr>
          <a:xfrm>
            <a:off x="7414560" y="2799720"/>
            <a:ext cx="1661040" cy="83376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000000"/>
                </a:solidFill>
                <a:latin typeface="Calibri"/>
              </a:rPr>
              <a:t>Audit </a:t>
            </a:r>
            <a:endParaRPr b="0" lang="fr-FR" sz="1800" spc="-1" strike="noStrike">
              <a:latin typeface="Arial"/>
            </a:endParaRPr>
          </a:p>
          <a:p>
            <a:pPr algn="ctr">
              <a:lnSpc>
                <a:spcPct val="100000"/>
              </a:lnSpc>
            </a:pPr>
            <a:r>
              <a:rPr b="0" lang="fr-FR" sz="1800" spc="-1" strike="noStrike">
                <a:solidFill>
                  <a:srgbClr val="000000"/>
                </a:solidFill>
                <a:latin typeface="Calibri"/>
              </a:rPr>
              <a:t>de la cible</a:t>
            </a:r>
            <a:endParaRPr b="0" lang="fr-FR" sz="1800" spc="-1" strike="noStrike">
              <a:latin typeface="Arial"/>
            </a:endParaRPr>
          </a:p>
        </p:txBody>
      </p:sp>
      <p:sp>
        <p:nvSpPr>
          <p:cNvPr id="765" name="CustomShape 8"/>
          <p:cNvSpPr/>
          <p:nvPr/>
        </p:nvSpPr>
        <p:spPr>
          <a:xfrm flipH="1" rot="16200000">
            <a:off x="4171320" y="1985040"/>
            <a:ext cx="372600" cy="925920"/>
          </a:xfrm>
          <a:prstGeom prst="leftBrace">
            <a:avLst>
              <a:gd name="adj1" fmla="val 8333"/>
              <a:gd name="adj2" fmla="val 50000"/>
            </a:avLst>
          </a:prstGeom>
          <a:noFill/>
          <a:ln>
            <a:solidFill>
              <a:srgbClr val="c00000"/>
            </a:solidFill>
          </a:ln>
        </p:spPr>
        <p:style>
          <a:lnRef idx="1">
            <a:schemeClr val="accent1"/>
          </a:lnRef>
          <a:fillRef idx="0">
            <a:schemeClr val="accent1"/>
          </a:fillRef>
          <a:effectRef idx="0">
            <a:schemeClr val="accent1"/>
          </a:effectRef>
          <a:fontRef idx="minor"/>
        </p:style>
      </p:sp>
      <p:sp>
        <p:nvSpPr>
          <p:cNvPr id="766" name="CustomShape 9"/>
          <p:cNvSpPr/>
          <p:nvPr/>
        </p:nvSpPr>
        <p:spPr>
          <a:xfrm flipH="1" rot="16200000">
            <a:off x="7184880" y="1985040"/>
            <a:ext cx="372600" cy="925920"/>
          </a:xfrm>
          <a:prstGeom prst="leftBrace">
            <a:avLst>
              <a:gd name="adj1" fmla="val 8333"/>
              <a:gd name="adj2" fmla="val 50000"/>
            </a:avLst>
          </a:prstGeom>
          <a:noFill/>
          <a:ln>
            <a:solidFill>
              <a:srgbClr val="c00000"/>
            </a:solidFill>
          </a:ln>
        </p:spPr>
        <p:style>
          <a:lnRef idx="1">
            <a:schemeClr val="accent1"/>
          </a:lnRef>
          <a:fillRef idx="0">
            <a:schemeClr val="accent1"/>
          </a:fillRef>
          <a:effectRef idx="0">
            <a:schemeClr val="accent1"/>
          </a:effectRef>
          <a:fontRef idx="minor"/>
        </p:style>
      </p:sp>
      <p:sp>
        <p:nvSpPr>
          <p:cNvPr id="767" name="CustomShape 10"/>
          <p:cNvSpPr/>
          <p:nvPr/>
        </p:nvSpPr>
        <p:spPr>
          <a:xfrm>
            <a:off x="3438360" y="1806480"/>
            <a:ext cx="1838520" cy="3726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i="1" lang="fr-FR" sz="1200" spc="-1" strike="noStrike">
                <a:solidFill>
                  <a:srgbClr val="000000"/>
                </a:solidFill>
                <a:latin typeface="Calibri"/>
              </a:rPr>
              <a:t>Entrée en  pourparlers</a:t>
            </a:r>
            <a:endParaRPr b="0" lang="fr-FR" sz="1200" spc="-1" strike="noStrike">
              <a:latin typeface="Arial"/>
            </a:endParaRPr>
          </a:p>
        </p:txBody>
      </p:sp>
      <p:sp>
        <p:nvSpPr>
          <p:cNvPr id="768" name="CustomShape 11"/>
          <p:cNvSpPr/>
          <p:nvPr/>
        </p:nvSpPr>
        <p:spPr>
          <a:xfrm>
            <a:off x="6722640" y="1724400"/>
            <a:ext cx="3259440" cy="3726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i="1" lang="fr-FR" sz="1200" spc="-1" strike="noStrike">
                <a:solidFill>
                  <a:srgbClr val="000000"/>
                </a:solidFill>
                <a:latin typeface="Calibri"/>
              </a:rPr>
              <a:t>Sont  évoquées  la notion de  réserves et de  (misent  jeu de  garanties eventuelles </a:t>
            </a:r>
            <a:endParaRPr b="0" lang="fr-FR" sz="1200" spc="-1" strike="noStrike">
              <a:latin typeface="Arial"/>
            </a:endParaRPr>
          </a:p>
        </p:txBody>
      </p:sp>
      <p:sp>
        <p:nvSpPr>
          <p:cNvPr id="769" name="TextShape 12"/>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ECD8C3FB-A013-4697-892D-8EFCFE5428EA}"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71" name="TextShape 2"/>
          <p:cNvSpPr txBox="1"/>
          <p:nvPr/>
        </p:nvSpPr>
        <p:spPr>
          <a:xfrm>
            <a:off x="291600" y="268560"/>
            <a:ext cx="11608200" cy="6087240"/>
          </a:xfrm>
          <a:prstGeom prst="rect">
            <a:avLst/>
          </a:prstGeom>
          <a:noFill/>
          <a:ln>
            <a:noFill/>
          </a:ln>
        </p:spPr>
        <p:txBody>
          <a:bodyPr>
            <a:normAutofit fontScale="69000"/>
          </a:bodyPr>
          <a:p>
            <a:pPr marL="228600" indent="-228240" algn="just">
              <a:lnSpc>
                <a:spcPct val="170000"/>
              </a:lnSpc>
              <a:spcBef>
                <a:spcPts val="1001"/>
              </a:spcBef>
              <a:buClr>
                <a:srgbClr val="000000"/>
              </a:buClr>
              <a:buFont typeface="Arial"/>
              <a:buChar char="•"/>
            </a:pPr>
            <a:r>
              <a:rPr b="0" lang="fr-FR" sz="2800" spc="-1" strike="noStrike">
                <a:solidFill>
                  <a:srgbClr val="000000"/>
                </a:solidFill>
                <a:latin typeface="Calibri"/>
              </a:rPr>
              <a:t>1.</a:t>
            </a:r>
            <a:r>
              <a:rPr b="1" lang="fr-FR" sz="3500" spc="-1" strike="noStrike" u="heavy">
                <a:solidFill>
                  <a:srgbClr val="0070c0"/>
                </a:solidFill>
                <a:uFillTx/>
                <a:latin typeface="Calibri"/>
              </a:rPr>
              <a:t>La  définition de  l’entrée en « pourpalers »  d’un  point de vue  juridique  </a:t>
            </a:r>
            <a:endParaRPr b="0" lang="en-US" sz="35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Les pourparlers, également appelés </a:t>
            </a:r>
            <a:r>
              <a:rPr b="1" lang="fr-FR" sz="2800" spc="-1" strike="noStrike">
                <a:solidFill>
                  <a:srgbClr val="ff0000"/>
                </a:solidFill>
                <a:latin typeface="Calibri"/>
              </a:rPr>
              <a:t>négociations précontractuelles</a:t>
            </a:r>
            <a:r>
              <a:rPr b="0" lang="fr-FR" sz="2800" spc="-1" strike="noStrike">
                <a:solidFill>
                  <a:srgbClr val="000000"/>
                </a:solidFill>
                <a:latin typeface="Calibri"/>
              </a:rPr>
              <a:t>, désignent les échanges (écrits ou oraux) qui interviennent parfois entre les parties avant qu’elles ne concluent le contrat.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2800" spc="-1" strike="noStrike">
                <a:solidFill>
                  <a:srgbClr val="000000"/>
                </a:solidFill>
                <a:latin typeface="Calibri"/>
              </a:rPr>
              <a:t>On sait en effet qu’un contrat est formé par la rencontre de deux volontés (au moins), c’est-à-dire par la </a:t>
            </a:r>
            <a:r>
              <a:rPr b="1" lang="fr-FR" sz="2800" spc="-1" strike="noStrike">
                <a:solidFill>
                  <a:srgbClr val="ff0000"/>
                </a:solidFill>
                <a:latin typeface="Calibri"/>
              </a:rPr>
              <a:t>rencontre d’une offre et d’une acceptation par lesquelles les parties manifestent leur volonté de s’engager (</a:t>
            </a:r>
            <a:r>
              <a:rPr b="1" lang="fr-FR" sz="2800" spc="-1" strike="noStrike" u="sng">
                <a:solidFill>
                  <a:srgbClr val="0563c1"/>
                </a:solidFill>
                <a:uFillTx/>
                <a:latin typeface="Calibri"/>
                <a:hlinkClick r:id="rId1"/>
              </a:rPr>
              <a:t>article 1113 du Code civil</a:t>
            </a:r>
            <a:r>
              <a:rPr b="1" lang="fr-FR" sz="2800" spc="-1" strike="noStrike">
                <a:solidFill>
                  <a:srgbClr val="ff0000"/>
                </a:solidFill>
                <a:latin typeface="Calibri"/>
              </a:rPr>
              <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2800" spc="-1" strike="noStrike">
                <a:solidFill>
                  <a:srgbClr val="000000"/>
                </a:solidFill>
                <a:latin typeface="Calibri"/>
              </a:rPr>
              <a:t>Cependant, </a:t>
            </a:r>
            <a:r>
              <a:rPr b="1" lang="fr-FR" sz="2800" spc="-1" strike="noStrike">
                <a:solidFill>
                  <a:srgbClr val="000000"/>
                </a:solidFill>
                <a:latin typeface="Calibri"/>
              </a:rPr>
              <a:t>certains contrats particulièrement importants d’un point de vue financier ou économique nécessitent, avant leur conclusion (vu en phase 1 du support)) </a:t>
            </a:r>
            <a:r>
              <a:rPr b="0" lang="fr-FR" sz="2800" spc="-1" strike="noStrike">
                <a:solidFill>
                  <a:srgbClr val="000000"/>
                </a:solidFill>
                <a:latin typeface="Calibri"/>
              </a:rPr>
              <a:t>, une </a:t>
            </a:r>
            <a:r>
              <a:rPr b="0" lang="fr-FR" sz="2800" spc="-1" strike="noStrike">
                <a:solidFill>
                  <a:srgbClr val="ff0000"/>
                </a:solidFill>
                <a:latin typeface="Calibri"/>
              </a:rPr>
              <a:t>phase de négociations plus ou moins longue pendant laquelle les parties vont discuter des conditions du contrat qu’elles envisagent de conclure</a:t>
            </a:r>
            <a:r>
              <a:rPr b="0" lang="fr-FR" sz="2800" spc="-1" strike="noStrike">
                <a:solidFill>
                  <a:srgbClr val="000000"/>
                </a:solidFill>
                <a:latin typeface="Calibri"/>
              </a:rPr>
              <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2800" spc="-1" strike="noStrike">
                <a:solidFill>
                  <a:srgbClr val="000000"/>
                </a:solidFill>
                <a:latin typeface="Calibri"/>
              </a:rPr>
              <a:t>Cette période </a:t>
            </a:r>
            <a:r>
              <a:rPr b="1" lang="fr-FR" sz="2800" spc="-1" strike="noStrike">
                <a:solidFill>
                  <a:srgbClr val="000000"/>
                </a:solidFill>
                <a:latin typeface="Calibri"/>
              </a:rPr>
              <a:t>précontractuelle est caractérisée par un principe de liberté. Toutefois, ce principe comporte des limites</a:t>
            </a:r>
            <a:r>
              <a:rPr b="0" lang="fr-FR" sz="2800" spc="-1" strike="noStrike">
                <a:solidFill>
                  <a:srgbClr val="000000"/>
                </a:solidFill>
                <a:latin typeface="Calibri"/>
              </a:rPr>
              <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2800" spc="-1" strike="noStrike">
                <a:solidFill>
                  <a:srgbClr val="000000"/>
                </a:solidFill>
                <a:latin typeface="Calibri"/>
              </a:rPr>
              <a:t>Les parties doivent également respecter certaines obligations pendant les pourparlers, à savoir </a:t>
            </a:r>
            <a:r>
              <a:rPr b="1" lang="fr-FR" sz="2800" spc="-1" strike="noStrike">
                <a:solidFill>
                  <a:srgbClr val="ff0000"/>
                </a:solidFill>
                <a:latin typeface="Calibri"/>
              </a:rPr>
              <a:t>l’obligation d’information et l’obligation de confidentialité</a:t>
            </a:r>
            <a:endParaRPr b="0" lang="en-US" sz="2800" spc="-1" strike="noStrike">
              <a:solidFill>
                <a:srgbClr val="000000"/>
              </a:solidFill>
              <a:latin typeface="Calibri"/>
            </a:endParaRPr>
          </a:p>
          <a:p>
            <a:pPr algn="just">
              <a:lnSpc>
                <a:spcPct val="170000"/>
              </a:lnSpc>
              <a:spcBef>
                <a:spcPts val="1001"/>
              </a:spcBef>
            </a:pPr>
            <a:endParaRPr b="0" lang="en-US" sz="2800" spc="-1" strike="noStrike">
              <a:solidFill>
                <a:srgbClr val="000000"/>
              </a:solidFill>
              <a:latin typeface="Calibri"/>
            </a:endParaRPr>
          </a:p>
        </p:txBody>
      </p:sp>
      <p:sp>
        <p:nvSpPr>
          <p:cNvPr id="77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85826B1E-6AD6-41CC-B2D5-A0B8C450FEAD}"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74" name="TextShape 2"/>
          <p:cNvSpPr txBox="1"/>
          <p:nvPr/>
        </p:nvSpPr>
        <p:spPr>
          <a:xfrm>
            <a:off x="291600" y="268560"/>
            <a:ext cx="11608200" cy="6087240"/>
          </a:xfrm>
          <a:prstGeom prst="rect">
            <a:avLst/>
          </a:prstGeom>
          <a:noFill/>
          <a:ln>
            <a:noFill/>
          </a:ln>
        </p:spPr>
        <p:txBody>
          <a:bodyPr>
            <a:normAutofit fontScale="1000"/>
          </a:bodyPr>
          <a:p>
            <a:pPr marL="228600" indent="-228240" algn="just">
              <a:lnSpc>
                <a:spcPct val="90000"/>
              </a:lnSpc>
              <a:spcBef>
                <a:spcPts val="1001"/>
              </a:spcBef>
              <a:buClr>
                <a:srgbClr val="0070c0"/>
              </a:buClr>
              <a:buFont typeface="Arial"/>
              <a:buChar char="•"/>
            </a:pPr>
            <a:r>
              <a:rPr b="1" lang="fr-FR" sz="12000" spc="-1" strike="noStrike" u="heavy">
                <a:solidFill>
                  <a:srgbClr val="0070c0"/>
                </a:solidFill>
                <a:uFillTx/>
                <a:latin typeface="Calibri"/>
              </a:rPr>
              <a:t>La liberté dans les pourparlers</a:t>
            </a:r>
            <a:endParaRPr b="0" lang="en-US" sz="1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La </a:t>
            </a:r>
            <a:r>
              <a:rPr b="1" lang="fr-FR" sz="7400" spc="-1" strike="noStrike">
                <a:solidFill>
                  <a:srgbClr val="ff0000"/>
                </a:solidFill>
                <a:latin typeface="Calibri"/>
              </a:rPr>
              <a:t>phase de pourparlers se caractérise par le principe de liberté </a:t>
            </a:r>
            <a:r>
              <a:rPr b="0" lang="fr-FR" sz="7400" spc="-1" strike="noStrike">
                <a:solidFill>
                  <a:srgbClr val="000000"/>
                </a:solidFill>
                <a:latin typeface="Calibri"/>
              </a:rPr>
              <a:t>(c’est un aspect de la </a:t>
            </a:r>
            <a:r>
              <a:rPr b="0" lang="fr-FR" sz="7400" spc="-1" strike="noStrike" u="sng">
                <a:solidFill>
                  <a:srgbClr val="0563c1"/>
                </a:solidFill>
                <a:uFillTx/>
                <a:latin typeface="Calibri"/>
                <a:hlinkClick r:id="rId1"/>
              </a:rPr>
              <a:t>liberté contractuelle</a:t>
            </a:r>
            <a:r>
              <a:rPr b="0" lang="fr-FR" sz="7400" spc="-1" strike="noStrike">
                <a:solidFill>
                  <a:srgbClr val="000000"/>
                </a:solidFill>
                <a:latin typeface="Calibri"/>
              </a:rPr>
              <a:t>) : liberté d’engager des négociations, et liberté de les rompre. Celui qui négocie n’est jamais contraint d’aller jusqu’à la conclusion d’un contrat ; il n’y a aucune obligation pour les parties en pourparlers de conclure le contrat.</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La </a:t>
            </a:r>
            <a:r>
              <a:rPr b="1" lang="fr-FR" sz="7400" spc="-1" strike="noStrike">
                <a:solidFill>
                  <a:srgbClr val="000000"/>
                </a:solidFill>
                <a:latin typeface="Calibri"/>
              </a:rPr>
              <a:t>liberté de rompre les pourparlers </a:t>
            </a:r>
            <a:r>
              <a:rPr b="0" lang="fr-FR" sz="7400" spc="-1" strike="noStrike">
                <a:solidFill>
                  <a:srgbClr val="000000"/>
                </a:solidFill>
                <a:latin typeface="Calibri"/>
              </a:rPr>
              <a:t>étant le principe, la rupture de ces pourparlers ne peut pas, a priori, permettre d’engager la responsabilité de son auteur.</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Cependant, ce principe de liberté est tempéré par les exigences de la bonne foi, qui gouvernent les négociations. L’</a:t>
            </a:r>
            <a:r>
              <a:rPr b="0" lang="fr-FR" sz="7400" spc="-1" strike="noStrike" u="sng">
                <a:solidFill>
                  <a:srgbClr val="0563c1"/>
                </a:solidFill>
                <a:uFillTx/>
                <a:latin typeface="Calibri"/>
                <a:hlinkClick r:id="rId2"/>
              </a:rPr>
              <a:t>article 1104 du Code civil</a:t>
            </a:r>
            <a:r>
              <a:rPr b="0" lang="fr-FR" sz="7400" spc="-1" strike="noStrike">
                <a:solidFill>
                  <a:srgbClr val="000000"/>
                </a:solidFill>
                <a:latin typeface="Calibri"/>
              </a:rPr>
              <a:t> dispose en effet que les contrats doivent être négociés de bonne foi.</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Ainsi, une faute durant les pourparlers pourra engager la responsabilité de son auteur. Il s’agira alors, non pas d’une </a:t>
            </a:r>
            <a:r>
              <a:rPr b="1" lang="fr-FR" sz="7400" spc="-1" strike="noStrike" u="sng">
                <a:solidFill>
                  <a:srgbClr val="0563c1"/>
                </a:solidFill>
                <a:uFillTx/>
                <a:latin typeface="Calibri"/>
                <a:hlinkClick r:id="rId3"/>
              </a:rPr>
              <a:t>responsabilité contractuelle</a:t>
            </a:r>
            <a:r>
              <a:rPr b="1" lang="fr-FR" sz="7400" spc="-1" strike="noStrike">
                <a:solidFill>
                  <a:srgbClr val="ff0000"/>
                </a:solidFill>
                <a:latin typeface="Calibri"/>
              </a:rPr>
              <a:t>, mais d’une responsabilité extra-contractuelle / délictuelle (puisque le contrat n’est pas encore conclu), dont la sanction consistera par conséquent en l’octroi de dommages et intérêts.</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Une faute pendant la phase des pourparlers peut par exemple consister en :</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la fourniture de </a:t>
            </a:r>
            <a:r>
              <a:rPr b="1" lang="fr-FR" sz="7400" spc="-1" strike="noStrike">
                <a:solidFill>
                  <a:srgbClr val="ff0000"/>
                </a:solidFill>
                <a:latin typeface="Calibri"/>
              </a:rPr>
              <a:t>renseignements inexacts en connaissance de cause =&gt; impliquera la conséquence d’un  vice de consentement qui entâchera le contrat !</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un brusque changement d’avis après de longues négociations, une rupture brutale et inattendue des pourparlers</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Ainsi, si le principe est la liberté de rompre les pourparlers, celui qui négocie engage néanmoins sa responsabilité lorsque la rupture est abusive.</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La réparation du préjudice, </a:t>
            </a:r>
            <a:r>
              <a:rPr b="1" lang="fr-FR" sz="7400" spc="-1" strike="noStrike">
                <a:solidFill>
                  <a:srgbClr val="ff0000"/>
                </a:solidFill>
                <a:latin typeface="Calibri"/>
              </a:rPr>
              <a:t>en cas de faute </a:t>
            </a:r>
            <a:r>
              <a:rPr b="0" lang="fr-FR" sz="7400" spc="-1" strike="noStrike">
                <a:solidFill>
                  <a:srgbClr val="000000"/>
                </a:solidFill>
                <a:latin typeface="Calibri"/>
              </a:rPr>
              <a:t>commise dans les pourparlers, est limitée à ce que la victime aurait pu éviter si les pourparlers n’avaient pas été entrepris (exemples : perte de temps ou d’argent en démarches inutiles, possibilité d’avoir raté une autre négociation…) </a:t>
            </a:r>
            <a:endParaRPr b="0" lang="en-US" sz="7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7400" spc="-1" strike="noStrike">
                <a:solidFill>
                  <a:srgbClr val="000000"/>
                </a:solidFill>
                <a:latin typeface="Calibri"/>
              </a:rPr>
              <a:t>En revanche, elle ne peut avoir pour objet de compenser la perte des avantages attendus du contrat non conclu (</a:t>
            </a:r>
            <a:r>
              <a:rPr b="0" lang="fr-FR" sz="7400" spc="-1" strike="noStrike" u="sng">
                <a:solidFill>
                  <a:srgbClr val="0563c1"/>
                </a:solidFill>
                <a:uFillTx/>
                <a:latin typeface="Calibri"/>
                <a:hlinkClick r:id="rId4"/>
              </a:rPr>
              <a:t>article 1112 alinéa 2 du Code civil</a:t>
            </a:r>
            <a:r>
              <a:rPr b="0" lang="fr-FR" sz="7400" spc="-1" strike="noStrike">
                <a:solidFill>
                  <a:srgbClr val="000000"/>
                </a:solidFill>
                <a:latin typeface="Calibri"/>
              </a:rPr>
              <a:t>). C’est dire que les avantages attendus du contrat ne peuvent pas constituer un </a:t>
            </a:r>
            <a:r>
              <a:rPr b="1" lang="fr-FR" sz="7400" spc="-1" strike="noStrike">
                <a:solidFill>
                  <a:srgbClr val="ff0000"/>
                </a:solidFill>
                <a:latin typeface="Calibri"/>
              </a:rPr>
              <a:t>préjudice indemnisable</a:t>
            </a:r>
            <a:r>
              <a:rPr b="0" lang="fr-FR" sz="7400" spc="-1" strike="noStrike">
                <a:solidFill>
                  <a:srgbClr val="000000"/>
                </a:solidFill>
                <a:latin typeface="Calibri"/>
              </a:rPr>
              <a:t>.</a:t>
            </a:r>
            <a:endParaRPr b="0" lang="en-US" sz="7400" spc="-1" strike="noStrike">
              <a:solidFill>
                <a:srgbClr val="000000"/>
              </a:solidFill>
              <a:latin typeface="Calibri"/>
            </a:endParaRPr>
          </a:p>
        </p:txBody>
      </p:sp>
      <p:sp>
        <p:nvSpPr>
          <p:cNvPr id="775"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Selon leur objet</a:t>
            </a:r>
            <a:endParaRPr b="0" lang="en-US" sz="3200" spc="-1" strike="noStrike">
              <a:solidFill>
                <a:srgbClr val="000000"/>
              </a:solidFill>
              <a:latin typeface="Calibri"/>
            </a:endParaRPr>
          </a:p>
        </p:txBody>
      </p:sp>
      <p:sp>
        <p:nvSpPr>
          <p:cNvPr id="251" name="TextShape 2"/>
          <p:cNvSpPr txBox="1"/>
          <p:nvPr/>
        </p:nvSpPr>
        <p:spPr>
          <a:xfrm>
            <a:off x="838080" y="1825560"/>
            <a:ext cx="10515240" cy="4593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GB" sz="2800" spc="-1" strike="noStrike">
                <a:solidFill>
                  <a:srgbClr val="000000"/>
                </a:solidFill>
                <a:latin typeface="Calibri"/>
              </a:rPr>
              <a:t>Caractère unilatéral et synallagmatique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Pour la prise en considération de ce critère il faut observer la présence d'obligations présentes dans le chef des parties au moment de la formation du contrat.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a:solidFill>
                  <a:srgbClr val="000000"/>
                </a:solidFill>
                <a:latin typeface="Calibri"/>
              </a:rPr>
              <a:t>contrats unilatéraux</a:t>
            </a:r>
            <a:r>
              <a:rPr b="0" lang="fr-FR" sz="2800" spc="-1" strike="noStrike">
                <a:solidFill>
                  <a:srgbClr val="000000"/>
                </a:solidFill>
                <a:latin typeface="Calibri"/>
              </a:rPr>
              <a:t>, il n'y a qu'un seul des cocontractants qui contracte une obligation.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Les contrats synallagmatiques imparfaits : au départ, il n'existe d'obligation que pour un cocontractant, mais ensuite, il peut naître une obligation pour l'autre (présence d'obligations éventuelles).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a:solidFill>
                  <a:srgbClr val="000000"/>
                </a:solidFill>
                <a:latin typeface="Calibri"/>
              </a:rPr>
              <a:t>contrats synallagmatiques</a:t>
            </a:r>
            <a:r>
              <a:rPr b="0" lang="fr-FR" sz="2800" spc="-1" strike="noStrike">
                <a:solidFill>
                  <a:srgbClr val="000000"/>
                </a:solidFill>
                <a:latin typeface="Calibri"/>
              </a:rPr>
              <a:t> (contrats synallagmatiques parfaits) : dès le départ, chacun des cocontractants est tenu d'au moins une obligation.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25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5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840E0244-A5CA-4DFA-B0B1-63EC29D638F2}" type="slidenum">
              <a:rPr b="0" lang="en-GB" sz="1200" spc="-1" strike="noStrike">
                <a:solidFill>
                  <a:srgbClr val="8b8b8b"/>
                </a:solidFill>
                <a:latin typeface="Calibri"/>
              </a:rPr>
              <a:t>12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F4EEDB45-0C9E-43A9-93D4-B7C252F6CA3D}" type="slidenum">
              <a:rPr b="0" lang="en-US" sz="1200" spc="-1" strike="noStrike">
                <a:solidFill>
                  <a:srgbClr val="045c75"/>
                </a:solidFill>
                <a:latin typeface="Monaco"/>
                <a:ea typeface="ヒラギノ角ゴ ProN W3"/>
              </a:rPr>
              <a:t>&lt;number&gt;</a:t>
            </a:fld>
            <a:endParaRPr b="0" lang="fr-FR" sz="1200" spc="-1" strike="noStrike">
              <a:latin typeface="Times New Roman"/>
            </a:endParaRPr>
          </a:p>
        </p:txBody>
      </p:sp>
      <p:sp>
        <p:nvSpPr>
          <p:cNvPr id="777" name="TextShape 2"/>
          <p:cNvSpPr txBox="1"/>
          <p:nvPr/>
        </p:nvSpPr>
        <p:spPr>
          <a:xfrm>
            <a:off x="291600" y="268560"/>
            <a:ext cx="11608200" cy="6276240"/>
          </a:xfrm>
          <a:prstGeom prst="rect">
            <a:avLst/>
          </a:prstGeom>
          <a:noFill/>
          <a:ln>
            <a:noFill/>
          </a:ln>
        </p:spPr>
        <p:txBody>
          <a:bodyPr>
            <a:normAutofit fontScale="2000"/>
          </a:bodyPr>
          <a:p>
            <a:pPr marL="228600" indent="-228240" algn="just">
              <a:lnSpc>
                <a:spcPct val="90000"/>
              </a:lnSpc>
              <a:spcBef>
                <a:spcPts val="1001"/>
              </a:spcBef>
              <a:buClr>
                <a:srgbClr val="000000"/>
              </a:buClr>
              <a:buFont typeface="Arial"/>
              <a:buChar char="•"/>
            </a:pPr>
            <a:r>
              <a:rPr b="1" lang="fr-FR" sz="10400" spc="-1" strike="noStrike">
                <a:solidFill>
                  <a:srgbClr val="000000"/>
                </a:solidFill>
                <a:latin typeface="Calibri"/>
              </a:rPr>
              <a:t>2. </a:t>
            </a:r>
            <a:r>
              <a:rPr b="1" lang="fr-FR" sz="12000" spc="-1" strike="noStrike" u="heavy">
                <a:solidFill>
                  <a:srgbClr val="0070c0"/>
                </a:solidFill>
                <a:uFillTx/>
                <a:latin typeface="Calibri"/>
              </a:rPr>
              <a:t>Le  jeu des  clauses de  réserves </a:t>
            </a:r>
            <a:endParaRPr b="0" lang="en-US" sz="1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fr-FR" sz="9600" spc="-1" strike="noStrike">
                <a:solidFill>
                  <a:srgbClr val="000000"/>
                </a:solidFill>
                <a:latin typeface="Calibri"/>
              </a:rPr>
              <a:t> </a:t>
            </a:r>
            <a:r>
              <a:rPr b="0" lang="fr-FR" sz="9600" spc="-1" strike="noStrike">
                <a:solidFill>
                  <a:srgbClr val="000000"/>
                </a:solidFill>
                <a:latin typeface="Calibri"/>
              </a:rPr>
              <a:t>Clause restrictive ajoutée à un acte pour se soustraire à une éventuelle obligation en droit des contrat .</a:t>
            </a:r>
            <a:endParaRPr b="0" lang="en-US" sz="96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fr-FR" sz="9600" spc="-1" strike="noStrike" u="sng">
                <a:solidFill>
                  <a:srgbClr val="000000"/>
                </a:solidFill>
                <a:uFillTx/>
                <a:latin typeface="Calibri"/>
              </a:rPr>
              <a:t>Émettre, faire des réserves par rapport à un prix </a:t>
            </a:r>
            <a:r>
              <a:rPr b="0" lang="fr-FR" sz="9600" spc="-1" strike="noStrike">
                <a:solidFill>
                  <a:srgbClr val="000000"/>
                </a:solidFill>
                <a:latin typeface="Calibri"/>
              </a:rPr>
              <a:t>sous réserves que la réalité de la qualité de  la chose (une entreprise que  l’on acquière doit avoir la réalité économique, juridique, sociale  décrite dans le contrat…….</a:t>
            </a:r>
            <a:endParaRPr b="0" lang="en-US" sz="96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fr-FR" sz="9600" spc="-1" strike="noStrike" u="sng">
                <a:solidFill>
                  <a:srgbClr val="000000"/>
                </a:solidFill>
                <a:uFillTx/>
                <a:latin typeface="Calibri"/>
              </a:rPr>
              <a:t>Réserves du droit des tiers : </a:t>
            </a:r>
            <a:r>
              <a:rPr b="0" lang="fr-FR" sz="9600" spc="-1" strike="noStrike">
                <a:solidFill>
                  <a:srgbClr val="000000"/>
                </a:solidFill>
                <a:latin typeface="Calibri"/>
              </a:rPr>
              <a:t>cela peut être une disposition expresse ou tacite d'une permission (...) selon laquelle le bénéficiaire de la permission (...) ne pourra utiliser celle-ci qu'à ses risques et périls</a:t>
            </a:r>
            <a:endParaRPr b="0" lang="en-US" sz="96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fr-FR" sz="9600" spc="-1" strike="noStrike" u="sng">
                <a:solidFill>
                  <a:srgbClr val="000000"/>
                </a:solidFill>
                <a:uFillTx/>
                <a:latin typeface="Calibri"/>
              </a:rPr>
              <a:t>Clauses restrictives apportées par un état au moment de la signature </a:t>
            </a:r>
            <a:r>
              <a:rPr b="0" lang="fr-FR" sz="9600" spc="-1" strike="noStrike">
                <a:solidFill>
                  <a:srgbClr val="000000"/>
                </a:solidFill>
                <a:latin typeface="Calibri"/>
              </a:rPr>
              <a:t>ou de la ratification d'un traité``). Les réserves sont uniquement possibles lors de la négociation de la signature ou de la ratification d'une convention qui est  alors annexée au  contrat définitif</a:t>
            </a:r>
            <a:endParaRPr b="0" lang="en-US" sz="96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fr-FR" sz="9600" spc="-1" strike="noStrike" u="sng">
                <a:solidFill>
                  <a:srgbClr val="000000"/>
                </a:solidFill>
                <a:uFillTx/>
                <a:latin typeface="Calibri"/>
              </a:rPr>
              <a:t>Se prémunir contre l'interprétation </a:t>
            </a:r>
            <a:r>
              <a:rPr b="1" lang="fr-FR" sz="9600" spc="-1" strike="noStrike">
                <a:solidFill>
                  <a:srgbClr val="000000"/>
                </a:solidFill>
                <a:latin typeface="Calibri"/>
              </a:rPr>
              <a:t>possible d'un texte. </a:t>
            </a:r>
            <a:endParaRPr b="0" lang="en-US" sz="96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fr-FR" sz="9600" spc="-1" strike="noStrike" u="sng">
                <a:solidFill>
                  <a:srgbClr val="000000"/>
                </a:solidFill>
                <a:uFillTx/>
                <a:latin typeface="Calibri"/>
              </a:rPr>
              <a:t>Faire des réserves </a:t>
            </a:r>
            <a:r>
              <a:rPr b="0" lang="fr-FR" sz="9600" spc="-1" strike="noStrike">
                <a:solidFill>
                  <a:srgbClr val="000000"/>
                </a:solidFill>
                <a:latin typeface="Calibri"/>
              </a:rPr>
              <a:t> : en vue  de se prémunir  contre l’interprétation  possible d’un  texte.</a:t>
            </a:r>
            <a:endParaRPr b="0" lang="en-US" sz="9600" spc="-1" strike="noStrike">
              <a:solidFill>
                <a:srgbClr val="000000"/>
              </a:solidFill>
              <a:latin typeface="Calibri"/>
            </a:endParaRPr>
          </a:p>
          <a:p>
            <a:pPr algn="just">
              <a:lnSpc>
                <a:spcPct val="90000"/>
              </a:lnSpc>
              <a:spcBef>
                <a:spcPts val="1001"/>
              </a:spcBef>
              <a:tabLst>
                <a:tab algn="l" pos="0"/>
              </a:tabLst>
            </a:pPr>
            <a:endParaRPr b="0" lang="en-US" sz="9600" spc="-1" strike="noStrike">
              <a:solidFill>
                <a:srgbClr val="000000"/>
              </a:solidFill>
              <a:latin typeface="Calibri"/>
            </a:endParaRPr>
          </a:p>
          <a:p>
            <a:pPr algn="just">
              <a:lnSpc>
                <a:spcPct val="90000"/>
              </a:lnSpc>
              <a:spcBef>
                <a:spcPts val="1001"/>
              </a:spcBef>
              <a:tabLst>
                <a:tab algn="l" pos="0"/>
              </a:tabLst>
            </a:pPr>
            <a:r>
              <a:rPr b="1" i="1" lang="fr-FR" sz="6400" spc="-1" strike="noStrike">
                <a:solidFill>
                  <a:srgbClr val="000000"/>
                </a:solidFill>
                <a:latin typeface="Calibri"/>
              </a:rPr>
              <a:t>On  retrouve des formules  du  types : </a:t>
            </a:r>
            <a:endParaRPr b="0" lang="en-US" sz="6400" spc="-1" strike="noStrike">
              <a:solidFill>
                <a:srgbClr val="000000"/>
              </a:solidFill>
              <a:latin typeface="Calibri"/>
            </a:endParaRPr>
          </a:p>
          <a:p>
            <a:pPr marL="228600" indent="-228240" algn="just">
              <a:lnSpc>
                <a:spcPct val="90000"/>
              </a:lnSpc>
              <a:spcBef>
                <a:spcPts val="1001"/>
              </a:spcBef>
              <a:buClr>
                <a:srgbClr val="000000"/>
              </a:buClr>
              <a:buFont typeface="Arial"/>
              <a:buChar char="•"/>
              <a:tabLst>
                <a:tab algn="l" pos="0"/>
              </a:tabLst>
            </a:pPr>
            <a:r>
              <a:rPr b="1" i="1" lang="fr-FR" sz="6400" spc="-1" strike="noStrike">
                <a:solidFill>
                  <a:srgbClr val="000000"/>
                </a:solidFill>
                <a:latin typeface="Calibri"/>
              </a:rPr>
              <a:t> </a:t>
            </a:r>
            <a:r>
              <a:rPr b="1" i="1" lang="fr-FR" sz="6400" spc="-1" strike="noStrike">
                <a:solidFill>
                  <a:srgbClr val="000000"/>
                </a:solidFill>
                <a:latin typeface="Calibri"/>
              </a:rPr>
              <a:t>Formule placée fréquemment à la fin des actes de procédure pour la garantie de clauses, de conditions « dont la stipulation n'est point formellement portée dans ses actes » (Ac. 1878, 1935).</a:t>
            </a:r>
            <a:endParaRPr b="0" lang="en-US" sz="6400" spc="-1" strike="noStrike">
              <a:solidFill>
                <a:srgbClr val="000000"/>
              </a:solidFill>
              <a:latin typeface="Calibri"/>
            </a:endParaRPr>
          </a:p>
          <a:p>
            <a:pPr marL="228600" indent="-228240" algn="just">
              <a:lnSpc>
                <a:spcPct val="90000"/>
              </a:lnSpc>
              <a:spcBef>
                <a:spcPts val="1001"/>
              </a:spcBef>
              <a:buClr>
                <a:srgbClr val="000000"/>
              </a:buClr>
              <a:buFont typeface="Arial"/>
              <a:buChar char="•"/>
              <a:tabLst>
                <a:tab algn="l" pos="0"/>
              </a:tabLst>
            </a:pPr>
            <a:r>
              <a:rPr b="1" i="1" lang="fr-FR" sz="6400" spc="-1" strike="noStrike">
                <a:solidFill>
                  <a:srgbClr val="000000"/>
                </a:solidFill>
                <a:latin typeface="Calibri"/>
              </a:rPr>
              <a:t>« Sans aucune garantie ».  « sous toutes réserves » </a:t>
            </a:r>
            <a:endParaRPr b="0" lang="en-US" sz="6400" spc="-1" strike="noStrike">
              <a:solidFill>
                <a:srgbClr val="000000"/>
              </a:solidFill>
              <a:latin typeface="Calibri"/>
            </a:endParaRPr>
          </a:p>
          <a:p>
            <a:pPr algn="just">
              <a:lnSpc>
                <a:spcPct val="90000"/>
              </a:lnSpc>
              <a:spcBef>
                <a:spcPts val="1001"/>
              </a:spcBef>
              <a:tabLst>
                <a:tab algn="l" pos="0"/>
              </a:tabLst>
            </a:pPr>
            <a:endParaRPr b="0" lang="en-US" sz="6400" spc="-1" strike="noStrike">
              <a:solidFill>
                <a:srgbClr val="000000"/>
              </a:solidFill>
              <a:latin typeface="Calibri"/>
            </a:endParaRPr>
          </a:p>
          <a:p>
            <a:pPr algn="just">
              <a:lnSpc>
                <a:spcPct val="90000"/>
              </a:lnSpc>
              <a:spcBef>
                <a:spcPts val="1001"/>
              </a:spcBef>
              <a:tabLst>
                <a:tab algn="l" pos="0"/>
              </a:tabLst>
            </a:pPr>
            <a:endParaRPr b="0" lang="en-US" sz="6400" spc="-1" strike="noStrike">
              <a:solidFill>
                <a:srgbClr val="000000"/>
              </a:solidFill>
              <a:latin typeface="Calibri"/>
            </a:endParaRPr>
          </a:p>
        </p:txBody>
      </p:sp>
      <p:sp>
        <p:nvSpPr>
          <p:cNvPr id="77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TextShape 1"/>
          <p:cNvSpPr txBox="1"/>
          <p:nvPr/>
        </p:nvSpPr>
        <p:spPr>
          <a:xfrm>
            <a:off x="1523880" y="1122480"/>
            <a:ext cx="9143640" cy="3577680"/>
          </a:xfrm>
          <a:prstGeom prst="rect">
            <a:avLst/>
          </a:prstGeom>
          <a:noFill/>
          <a:ln>
            <a:noFill/>
          </a:ln>
        </p:spPr>
        <p:txBody>
          <a:bodyPr anchor="b">
            <a:normAutofit fontScale="78000"/>
          </a:bodyPr>
          <a:p>
            <a:pPr algn="ctr">
              <a:lnSpc>
                <a:spcPct val="90000"/>
              </a:lnSpc>
            </a:pPr>
            <a:r>
              <a:rPr b="0" lang="en-GB" sz="6000" spc="-1" strike="noStrike">
                <a:solidFill>
                  <a:srgbClr val="000000"/>
                </a:solidFill>
                <a:latin typeface="Calibri Light"/>
              </a:rPr>
              <a:t>Module de droit des affaires</a:t>
            </a:r>
            <a:br/>
            <a:br/>
            <a:r>
              <a:rPr b="0" lang="en-GB" sz="6000" spc="-1" strike="noStrike">
                <a:solidFill>
                  <a:srgbClr val="000000"/>
                </a:solidFill>
                <a:latin typeface="Calibri Light"/>
              </a:rPr>
              <a:t>Annexes </a:t>
            </a:r>
            <a:br/>
            <a:endParaRPr b="0" lang="en-US" sz="6000" spc="-1" strike="noStrike">
              <a:solidFill>
                <a:srgbClr val="000000"/>
              </a:solidFill>
              <a:latin typeface="Calibri"/>
            </a:endParaRPr>
          </a:p>
        </p:txBody>
      </p:sp>
      <p:sp>
        <p:nvSpPr>
          <p:cNvPr id="780" name="CustomShape 2"/>
          <p:cNvSpPr/>
          <p:nvPr/>
        </p:nvSpPr>
        <p:spPr>
          <a:xfrm>
            <a:off x="469080" y="6168600"/>
            <a:ext cx="427284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fr-FR" sz="1800" spc="-1" strike="noStrike">
                <a:solidFill>
                  <a:srgbClr val="000000"/>
                </a:solidFill>
                <a:latin typeface="Calibri"/>
              </a:rPr>
              <a:t>Intervenant : bernard ATTALI  </a:t>
            </a:r>
            <a:endParaRPr b="0" lang="fr-FR" sz="1800" spc="-1" strike="noStrike">
              <a:latin typeface="Arial"/>
            </a:endParaRPr>
          </a:p>
        </p:txBody>
      </p:sp>
      <p:sp>
        <p:nvSpPr>
          <p:cNvPr id="781" name="CustomShape 3"/>
          <p:cNvSpPr/>
          <p:nvPr/>
        </p:nvSpPr>
        <p:spPr>
          <a:xfrm>
            <a:off x="7449480" y="6168600"/>
            <a:ext cx="427284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fr-FR" sz="1800" spc="-1" strike="noStrike">
                <a:solidFill>
                  <a:srgbClr val="000000"/>
                </a:solidFill>
                <a:latin typeface="Calibri"/>
              </a:rPr>
              <a:t>Module de Droit – IES NORMANDIE  </a:t>
            </a:r>
            <a:endParaRPr b="0" lang="fr-FR" sz="1800" spc="-1" strike="noStrike">
              <a:latin typeface="Arial"/>
            </a:endParaRPr>
          </a:p>
        </p:txBody>
      </p:sp>
      <p:sp>
        <p:nvSpPr>
          <p:cNvPr id="782" name="TextShape 4"/>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783"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5017C02B-3B4C-4A22-86ED-668E892238E8}"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TextShape 1"/>
          <p:cNvSpPr txBox="1"/>
          <p:nvPr/>
        </p:nvSpPr>
        <p:spPr>
          <a:xfrm>
            <a:off x="5457960" y="253440"/>
            <a:ext cx="2639880" cy="1156680"/>
          </a:xfrm>
          <a:prstGeom prst="rect">
            <a:avLst/>
          </a:prstGeom>
          <a:noFill/>
          <a:ln>
            <a:noFill/>
          </a:ln>
        </p:spPr>
        <p:txBody>
          <a:bodyPr lIns="0" rIns="0" tIns="11520" bIns="0">
            <a:noAutofit/>
          </a:bodyPr>
          <a:p>
            <a:pPr marL="30960">
              <a:lnSpc>
                <a:spcPct val="100000"/>
              </a:lnSpc>
              <a:spcBef>
                <a:spcPts val="91"/>
              </a:spcBef>
            </a:pPr>
            <a:r>
              <a:rPr b="0" lang="en-US" sz="1629" spc="-409" strike="noStrike" u="heavy">
                <a:solidFill>
                  <a:srgbClr val="000000"/>
                </a:solidFill>
                <a:uFillTx/>
                <a:latin typeface="Times New Roman"/>
              </a:rPr>
              <a:t> </a:t>
            </a:r>
            <a:r>
              <a:rPr b="1" lang="en-US" sz="1629" spc="-1" strike="noStrike" u="heavy">
                <a:solidFill>
                  <a:srgbClr val="000000"/>
                </a:solidFill>
                <a:uFillTx/>
                <a:latin typeface="Times New Roman"/>
              </a:rPr>
              <a:t>Exemple </a:t>
            </a:r>
            <a:r>
              <a:rPr b="1" lang="en-US" sz="1629" spc="-7" strike="noStrike" u="heavy">
                <a:solidFill>
                  <a:srgbClr val="000000"/>
                </a:solidFill>
                <a:uFillTx/>
                <a:latin typeface="Times New Roman"/>
              </a:rPr>
              <a:t>de </a:t>
            </a:r>
            <a:r>
              <a:rPr b="1" lang="en-US" sz="1629" spc="-1" strike="noStrike" u="heavy">
                <a:solidFill>
                  <a:srgbClr val="000000"/>
                </a:solidFill>
                <a:uFillTx/>
                <a:latin typeface="Times New Roman"/>
              </a:rPr>
              <a:t>cas</a:t>
            </a:r>
            <a:r>
              <a:rPr b="1" lang="en-US" sz="1629" spc="-69" strike="noStrike" u="heavy">
                <a:solidFill>
                  <a:srgbClr val="000000"/>
                </a:solidFill>
                <a:uFillTx/>
                <a:latin typeface="Times New Roman"/>
              </a:rPr>
              <a:t> </a:t>
            </a:r>
            <a:r>
              <a:rPr b="1" lang="en-US" sz="1629" spc="-7" strike="noStrike" u="heavy">
                <a:solidFill>
                  <a:srgbClr val="000000"/>
                </a:solidFill>
                <a:uFillTx/>
                <a:latin typeface="Times New Roman"/>
              </a:rPr>
              <a:t>d’examen</a:t>
            </a:r>
            <a:endParaRPr b="0" lang="en-US" sz="1629" spc="-1" strike="noStrike">
              <a:solidFill>
                <a:srgbClr val="000000"/>
              </a:solidFill>
              <a:latin typeface="Calibri"/>
            </a:endParaRPr>
          </a:p>
        </p:txBody>
      </p:sp>
      <p:sp>
        <p:nvSpPr>
          <p:cNvPr id="785" name="CustomShape 2"/>
          <p:cNvSpPr/>
          <p:nvPr/>
        </p:nvSpPr>
        <p:spPr>
          <a:xfrm>
            <a:off x="2067120" y="587880"/>
            <a:ext cx="7869600" cy="619200"/>
          </a:xfrm>
          <a:prstGeom prst="rect">
            <a:avLst/>
          </a:prstGeom>
          <a:noFill/>
          <a:ln>
            <a:noFill/>
          </a:ln>
        </p:spPr>
        <p:style>
          <a:lnRef idx="0"/>
          <a:fillRef idx="0"/>
          <a:effectRef idx="0"/>
          <a:fontRef idx="minor"/>
        </p:style>
        <p:txBody>
          <a:bodyPr lIns="0" rIns="0" tIns="23760" bIns="0">
            <a:spAutoFit/>
          </a:bodyPr>
          <a:p>
            <a:pPr marL="11520">
              <a:lnSpc>
                <a:spcPts val="1468"/>
              </a:lnSpc>
              <a:spcBef>
                <a:spcPts val="184"/>
              </a:spcBef>
              <a:tabLst>
                <a:tab algn="l" pos="0"/>
              </a:tabLst>
            </a:pPr>
            <a:r>
              <a:rPr b="1" lang="en-US" sz="1270" spc="-7" strike="noStrike">
                <a:solidFill>
                  <a:srgbClr val="000000"/>
                </a:solidFill>
                <a:latin typeface="Times New Roman"/>
              </a:rPr>
              <a:t>L’examen comprendra un quizz </a:t>
            </a:r>
            <a:r>
              <a:rPr b="1" lang="en-US" sz="1270" spc="-9" strike="noStrike">
                <a:solidFill>
                  <a:srgbClr val="000000"/>
                </a:solidFill>
                <a:latin typeface="Times New Roman"/>
              </a:rPr>
              <a:t>qui </a:t>
            </a:r>
            <a:r>
              <a:rPr b="1" lang="en-US" sz="1270" spc="-7" strike="noStrike">
                <a:solidFill>
                  <a:srgbClr val="000000"/>
                </a:solidFill>
                <a:latin typeface="Times New Roman"/>
              </a:rPr>
              <a:t>s’inscrira dans la continuité des quizz que nous avons réalisés (sur </a:t>
            </a:r>
            <a:r>
              <a:rPr b="1" lang="en-US" sz="1270" spc="-1" strike="noStrike">
                <a:solidFill>
                  <a:srgbClr val="000000"/>
                </a:solidFill>
                <a:latin typeface="Times New Roman"/>
              </a:rPr>
              <a:t>6 </a:t>
            </a:r>
            <a:r>
              <a:rPr b="1" lang="en-US" sz="1270" spc="-7" strike="noStrike">
                <a:solidFill>
                  <a:srgbClr val="000000"/>
                </a:solidFill>
                <a:latin typeface="Times New Roman"/>
              </a:rPr>
              <a:t>points) </a:t>
            </a:r>
            <a:r>
              <a:rPr b="1" lang="en-US" sz="1270" spc="-1" strike="noStrike">
                <a:solidFill>
                  <a:srgbClr val="000000"/>
                </a:solidFill>
                <a:latin typeface="Times New Roman"/>
              </a:rPr>
              <a:t>et  un </a:t>
            </a:r>
            <a:r>
              <a:rPr b="1" lang="en-US" sz="1270" spc="-7" strike="noStrike">
                <a:solidFill>
                  <a:srgbClr val="000000"/>
                </a:solidFill>
                <a:latin typeface="Times New Roman"/>
              </a:rPr>
              <a:t>mini-cas (sur </a:t>
            </a:r>
            <a:r>
              <a:rPr b="1" lang="en-US" sz="1270" spc="-1" strike="noStrike">
                <a:solidFill>
                  <a:srgbClr val="000000"/>
                </a:solidFill>
                <a:latin typeface="Times New Roman"/>
              </a:rPr>
              <a:t>4</a:t>
            </a:r>
            <a:r>
              <a:rPr b="1" lang="en-US" sz="1270" spc="4" strike="noStrike">
                <a:solidFill>
                  <a:srgbClr val="000000"/>
                </a:solidFill>
                <a:latin typeface="Times New Roman"/>
              </a:rPr>
              <a:t> </a:t>
            </a:r>
            <a:r>
              <a:rPr b="1" lang="en-US" sz="1270" spc="-7" strike="noStrike">
                <a:solidFill>
                  <a:srgbClr val="000000"/>
                </a:solidFill>
                <a:latin typeface="Times New Roman"/>
              </a:rPr>
              <a:t>points).</a:t>
            </a:r>
            <a:endParaRPr b="0" lang="fr-FR" sz="1270" spc="-1" strike="noStrike">
              <a:latin typeface="Arial"/>
            </a:endParaRPr>
          </a:p>
          <a:p>
            <a:pPr marL="11520">
              <a:lnSpc>
                <a:spcPct val="100000"/>
              </a:lnSpc>
              <a:spcBef>
                <a:spcPts val="448"/>
              </a:spcBef>
              <a:tabLst>
                <a:tab algn="l" pos="0"/>
              </a:tabLst>
            </a:pPr>
            <a:r>
              <a:rPr b="1" lang="en-US" sz="1090" spc="-1" strike="noStrike">
                <a:solidFill>
                  <a:srgbClr val="000000"/>
                </a:solidFill>
                <a:latin typeface="Times New Roman"/>
              </a:rPr>
              <a:t>Par</a:t>
            </a:r>
            <a:r>
              <a:rPr b="1" lang="en-US" sz="1090" spc="-15" strike="noStrike">
                <a:solidFill>
                  <a:srgbClr val="000000"/>
                </a:solidFill>
                <a:latin typeface="Times New Roman"/>
              </a:rPr>
              <a:t> </a:t>
            </a:r>
            <a:r>
              <a:rPr b="1" lang="en-US" sz="1090" spc="-7" strike="noStrike">
                <a:solidFill>
                  <a:srgbClr val="000000"/>
                </a:solidFill>
                <a:latin typeface="Times New Roman"/>
              </a:rPr>
              <a:t>exemple,</a:t>
            </a:r>
            <a:endParaRPr b="0" lang="fr-FR" sz="1090" spc="-1" strike="noStrike">
              <a:latin typeface="Arial"/>
            </a:endParaRPr>
          </a:p>
        </p:txBody>
      </p:sp>
      <p:sp>
        <p:nvSpPr>
          <p:cNvPr id="786" name="CustomShape 3"/>
          <p:cNvSpPr/>
          <p:nvPr/>
        </p:nvSpPr>
        <p:spPr>
          <a:xfrm>
            <a:off x="2067120" y="3572640"/>
            <a:ext cx="666000" cy="17712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tabLst>
                <a:tab algn="l" pos="0"/>
              </a:tabLst>
            </a:pPr>
            <a:r>
              <a:rPr b="1" lang="en-US" sz="1090" spc="-7" strike="noStrike">
                <a:solidFill>
                  <a:srgbClr val="000000"/>
                </a:solidFill>
                <a:latin typeface="Times New Roman"/>
              </a:rPr>
              <a:t>Ou</a:t>
            </a:r>
            <a:r>
              <a:rPr b="1" lang="en-US" sz="1090" spc="-52" strike="noStrike">
                <a:solidFill>
                  <a:srgbClr val="000000"/>
                </a:solidFill>
                <a:latin typeface="Times New Roman"/>
              </a:rPr>
              <a:t> </a:t>
            </a:r>
            <a:r>
              <a:rPr b="1" lang="en-US" sz="1090" spc="-7" strike="noStrike">
                <a:solidFill>
                  <a:srgbClr val="000000"/>
                </a:solidFill>
                <a:latin typeface="Times New Roman"/>
              </a:rPr>
              <a:t>encore,</a:t>
            </a:r>
            <a:endParaRPr b="0" lang="fr-FR" sz="1090" spc="-1" strike="noStrike">
              <a:latin typeface="Arial"/>
            </a:endParaRPr>
          </a:p>
        </p:txBody>
      </p:sp>
      <p:sp>
        <p:nvSpPr>
          <p:cNvPr id="787" name="CustomShape 4"/>
          <p:cNvSpPr/>
          <p:nvPr/>
        </p:nvSpPr>
        <p:spPr>
          <a:xfrm>
            <a:off x="2015280" y="3759480"/>
            <a:ext cx="5303160" cy="2251080"/>
          </a:xfrm>
          <a:prstGeom prst="rect">
            <a:avLst/>
          </a:prstGeom>
          <a:noFill/>
          <a:ln w="6120">
            <a:solidFill>
              <a:srgbClr val="000000"/>
            </a:solidFill>
            <a:round/>
          </a:ln>
        </p:spPr>
        <p:style>
          <a:lnRef idx="0"/>
          <a:fillRef idx="0"/>
          <a:effectRef idx="0"/>
          <a:fontRef idx="minor"/>
        </p:style>
        <p:txBody>
          <a:bodyPr lIns="0" rIns="0" tIns="3960" bIns="0">
            <a:spAutoFit/>
          </a:bodyPr>
          <a:p>
            <a:pPr marL="66240" algn="just">
              <a:lnSpc>
                <a:spcPts val="1250"/>
              </a:lnSpc>
              <a:spcBef>
                <a:spcPts val="31"/>
              </a:spcBef>
              <a:tabLst>
                <a:tab algn="l" pos="0"/>
              </a:tabLst>
            </a:pPr>
            <a:r>
              <a:rPr b="0" lang="en-US" sz="1090" spc="-7" strike="noStrike">
                <a:solidFill>
                  <a:srgbClr val="000000"/>
                </a:solidFill>
                <a:latin typeface="Times New Roman"/>
              </a:rPr>
              <a:t>Justine souhaite créer </a:t>
            </a:r>
            <a:r>
              <a:rPr b="0" lang="en-US" sz="1090" spc="-1" strike="noStrike">
                <a:solidFill>
                  <a:srgbClr val="000000"/>
                </a:solidFill>
                <a:latin typeface="Times New Roman"/>
              </a:rPr>
              <a:t>une </a:t>
            </a:r>
            <a:r>
              <a:rPr b="0" lang="en-US" sz="1090" spc="-7" strike="noStrike">
                <a:solidFill>
                  <a:srgbClr val="000000"/>
                </a:solidFill>
                <a:latin typeface="Times New Roman"/>
              </a:rPr>
              <a:t>société </a:t>
            </a:r>
            <a:r>
              <a:rPr b="0" lang="en-US" sz="1090" spc="-1" strike="noStrike">
                <a:solidFill>
                  <a:srgbClr val="000000"/>
                </a:solidFill>
                <a:latin typeface="Times New Roman"/>
              </a:rPr>
              <a:t>« Style » </a:t>
            </a:r>
            <a:r>
              <a:rPr b="0" lang="en-US" sz="1090" spc="-7" strike="noStrike">
                <a:solidFill>
                  <a:srgbClr val="000000"/>
                </a:solidFill>
                <a:latin typeface="Times New Roman"/>
              </a:rPr>
              <a:t>au </a:t>
            </a:r>
            <a:r>
              <a:rPr b="0" lang="en-US" sz="1090" spc="-1" strike="noStrike">
                <a:solidFill>
                  <a:srgbClr val="000000"/>
                </a:solidFill>
                <a:latin typeface="Times New Roman"/>
              </a:rPr>
              <a:t>capital de 100 000 </a:t>
            </a:r>
            <a:r>
              <a:rPr b="0" lang="en-US" sz="1090" spc="-7" strike="noStrike">
                <a:solidFill>
                  <a:srgbClr val="000000"/>
                </a:solidFill>
                <a:latin typeface="Times New Roman"/>
              </a:rPr>
              <a:t>euros </a:t>
            </a:r>
            <a:r>
              <a:rPr b="0" lang="en-US" sz="1090" spc="-1" strike="noStrike">
                <a:solidFill>
                  <a:srgbClr val="000000"/>
                </a:solidFill>
                <a:latin typeface="Times New Roman"/>
              </a:rPr>
              <a:t>dont la </a:t>
            </a:r>
            <a:r>
              <a:rPr b="0" lang="en-US" sz="1090" spc="-7" strike="noStrike">
                <a:solidFill>
                  <a:srgbClr val="000000"/>
                </a:solidFill>
                <a:latin typeface="Times New Roman"/>
              </a:rPr>
              <a:t>responsabilité  sera </a:t>
            </a:r>
            <a:r>
              <a:rPr b="0" lang="en-US" sz="1090" spc="-1" strike="noStrike">
                <a:solidFill>
                  <a:srgbClr val="000000"/>
                </a:solidFill>
                <a:latin typeface="Times New Roman"/>
              </a:rPr>
              <a:t>limitée </a:t>
            </a:r>
            <a:r>
              <a:rPr b="0" lang="en-US" sz="1090" spc="-7" strike="noStrike">
                <a:solidFill>
                  <a:srgbClr val="000000"/>
                </a:solidFill>
                <a:latin typeface="Times New Roman"/>
              </a:rPr>
              <a:t>et </a:t>
            </a:r>
            <a:r>
              <a:rPr b="0" lang="en-US" sz="1090" spc="-1" strike="noStrike">
                <a:solidFill>
                  <a:srgbClr val="000000"/>
                </a:solidFill>
                <a:latin typeface="Times New Roman"/>
              </a:rPr>
              <a:t>dont </a:t>
            </a:r>
            <a:r>
              <a:rPr b="0" lang="en-US" sz="1090" spc="-7" strike="noStrike">
                <a:solidFill>
                  <a:srgbClr val="000000"/>
                </a:solidFill>
                <a:latin typeface="Times New Roman"/>
              </a:rPr>
              <a:t>l’objet social sera </a:t>
            </a:r>
            <a:r>
              <a:rPr b="0" lang="en-US" sz="1090" spc="-1" strike="noStrike">
                <a:solidFill>
                  <a:srgbClr val="000000"/>
                </a:solidFill>
                <a:latin typeface="Times New Roman"/>
              </a:rPr>
              <a:t>rédigé de la </a:t>
            </a:r>
            <a:r>
              <a:rPr b="0" lang="en-US" sz="1090" spc="-7" strike="noStrike">
                <a:solidFill>
                  <a:srgbClr val="000000"/>
                </a:solidFill>
                <a:latin typeface="Times New Roman"/>
              </a:rPr>
              <a:t>façon suivante </a:t>
            </a:r>
            <a:r>
              <a:rPr b="0" lang="en-US" sz="1090" spc="-1" strike="noStrike">
                <a:solidFill>
                  <a:srgbClr val="000000"/>
                </a:solidFill>
                <a:latin typeface="Times New Roman"/>
              </a:rPr>
              <a:t>: « </a:t>
            </a:r>
            <a:r>
              <a:rPr b="0" lang="en-US" sz="1090" spc="-7" strike="noStrike">
                <a:solidFill>
                  <a:srgbClr val="000000"/>
                </a:solidFill>
                <a:latin typeface="Times New Roman"/>
              </a:rPr>
              <a:t>toutes activités liées </a:t>
            </a:r>
            <a:r>
              <a:rPr b="0" lang="en-US" sz="1090" spc="-1" strike="noStrike">
                <a:solidFill>
                  <a:srgbClr val="000000"/>
                </a:solidFill>
                <a:latin typeface="Times New Roman"/>
              </a:rPr>
              <a:t>à la  </a:t>
            </a:r>
            <a:r>
              <a:rPr b="0" lang="en-US" sz="1090" spc="-7" strike="noStrike">
                <a:solidFill>
                  <a:srgbClr val="000000"/>
                </a:solidFill>
                <a:latin typeface="Times New Roman"/>
              </a:rPr>
              <a:t>création </a:t>
            </a:r>
            <a:r>
              <a:rPr b="0" lang="en-US" sz="1090" spc="-1" strike="noStrike">
                <a:solidFill>
                  <a:srgbClr val="000000"/>
                </a:solidFill>
                <a:latin typeface="Times New Roman"/>
              </a:rPr>
              <a:t>de logiciel de </a:t>
            </a:r>
            <a:r>
              <a:rPr b="0" lang="en-US" sz="1090" spc="-7" strike="noStrike">
                <a:solidFill>
                  <a:srgbClr val="000000"/>
                </a:solidFill>
                <a:latin typeface="Times New Roman"/>
              </a:rPr>
              <a:t>comptabilité</a:t>
            </a:r>
            <a:r>
              <a:rPr b="0" lang="en-US" sz="1090" spc="-9" strike="noStrike">
                <a:solidFill>
                  <a:srgbClr val="000000"/>
                </a:solidFill>
                <a:latin typeface="Times New Roman"/>
              </a:rPr>
              <a:t> </a:t>
            </a:r>
            <a:r>
              <a:rPr b="0" lang="en-US" sz="1090" spc="-1" strike="noStrike">
                <a:solidFill>
                  <a:srgbClr val="000000"/>
                </a:solidFill>
                <a:latin typeface="Times New Roman"/>
              </a:rPr>
              <a:t>».</a:t>
            </a:r>
            <a:endParaRPr b="0" lang="fr-FR" sz="1090" spc="-1" strike="noStrike">
              <a:latin typeface="Arial"/>
            </a:endParaRPr>
          </a:p>
          <a:p>
            <a:pPr marL="66240" algn="just">
              <a:lnSpc>
                <a:spcPts val="1250"/>
              </a:lnSpc>
              <a:tabLst>
                <a:tab algn="l" pos="0"/>
              </a:tabLst>
            </a:pPr>
            <a:r>
              <a:rPr b="0" lang="en-US" sz="1090" spc="-7" strike="noStrike">
                <a:solidFill>
                  <a:srgbClr val="000000"/>
                </a:solidFill>
                <a:latin typeface="Times New Roman"/>
              </a:rPr>
              <a:t>Les statuts comportent </a:t>
            </a:r>
            <a:r>
              <a:rPr b="0" lang="en-US" sz="1090" spc="-1" strike="noStrike">
                <a:solidFill>
                  <a:srgbClr val="000000"/>
                </a:solidFill>
                <a:latin typeface="Times New Roman"/>
              </a:rPr>
              <a:t>une clause </a:t>
            </a:r>
            <a:r>
              <a:rPr b="0" lang="en-US" sz="1090" spc="-7" strike="noStrike">
                <a:solidFill>
                  <a:srgbClr val="000000"/>
                </a:solidFill>
                <a:latin typeface="Times New Roman"/>
              </a:rPr>
              <a:t>prévoyant </a:t>
            </a:r>
            <a:r>
              <a:rPr b="0" lang="en-US" sz="1090" spc="-1" strike="noStrike">
                <a:solidFill>
                  <a:srgbClr val="000000"/>
                </a:solidFill>
                <a:latin typeface="Times New Roman"/>
              </a:rPr>
              <a:t>que </a:t>
            </a:r>
            <a:r>
              <a:rPr b="0" lang="en-US" sz="1090" spc="-7" strike="noStrike">
                <a:solidFill>
                  <a:srgbClr val="000000"/>
                </a:solidFill>
                <a:latin typeface="Times New Roman"/>
              </a:rPr>
              <a:t>Justine </a:t>
            </a:r>
            <a:r>
              <a:rPr b="0" lang="en-US" sz="1090" spc="-1" strike="noStrike">
                <a:solidFill>
                  <a:srgbClr val="000000"/>
                </a:solidFill>
                <a:latin typeface="Times New Roman"/>
              </a:rPr>
              <a:t>« ne pourra </a:t>
            </a:r>
            <a:r>
              <a:rPr b="0" lang="en-US" sz="1090" spc="-7" strike="noStrike">
                <a:solidFill>
                  <a:srgbClr val="000000"/>
                </a:solidFill>
                <a:latin typeface="Times New Roman"/>
              </a:rPr>
              <a:t>engager </a:t>
            </a:r>
            <a:r>
              <a:rPr b="0" lang="en-US" sz="1090" spc="-1" strike="noStrike">
                <a:solidFill>
                  <a:srgbClr val="000000"/>
                </a:solidFill>
                <a:latin typeface="Times New Roman"/>
              </a:rPr>
              <a:t>la </a:t>
            </a:r>
            <a:r>
              <a:rPr b="0" lang="en-US" sz="1090" spc="-7" strike="noStrike">
                <a:solidFill>
                  <a:srgbClr val="000000"/>
                </a:solidFill>
                <a:latin typeface="Times New Roman"/>
              </a:rPr>
              <a:t>société </a:t>
            </a:r>
            <a:r>
              <a:rPr b="0" lang="en-US" sz="1090" spc="-1" strike="noStrike">
                <a:solidFill>
                  <a:srgbClr val="000000"/>
                </a:solidFill>
                <a:latin typeface="Times New Roman"/>
              </a:rPr>
              <a:t>pour  </a:t>
            </a:r>
            <a:r>
              <a:rPr b="0" lang="en-US" sz="1090" spc="-7" strike="noStrike">
                <a:solidFill>
                  <a:srgbClr val="000000"/>
                </a:solidFill>
                <a:latin typeface="Times New Roman"/>
              </a:rPr>
              <a:t>des</a:t>
            </a:r>
            <a:r>
              <a:rPr b="0" lang="en-US" sz="1090" spc="52" strike="noStrike">
                <a:solidFill>
                  <a:srgbClr val="000000"/>
                </a:solidFill>
                <a:latin typeface="Times New Roman"/>
              </a:rPr>
              <a:t> </a:t>
            </a:r>
            <a:r>
              <a:rPr b="0" lang="en-US" sz="1090" spc="-7" strike="noStrike">
                <a:solidFill>
                  <a:srgbClr val="000000"/>
                </a:solidFill>
                <a:latin typeface="Times New Roman"/>
              </a:rPr>
              <a:t>contrats</a:t>
            </a:r>
            <a:r>
              <a:rPr b="0" lang="en-US" sz="1090" spc="60" strike="noStrike">
                <a:solidFill>
                  <a:srgbClr val="000000"/>
                </a:solidFill>
                <a:latin typeface="Times New Roman"/>
              </a:rPr>
              <a:t> </a:t>
            </a:r>
            <a:r>
              <a:rPr b="0" lang="en-US" sz="1090" spc="-1" strike="noStrike">
                <a:solidFill>
                  <a:srgbClr val="000000"/>
                </a:solidFill>
                <a:latin typeface="Times New Roman"/>
              </a:rPr>
              <a:t>d’un</a:t>
            </a:r>
            <a:r>
              <a:rPr b="0" lang="en-US" sz="1090" spc="52" strike="noStrike">
                <a:solidFill>
                  <a:srgbClr val="000000"/>
                </a:solidFill>
                <a:latin typeface="Times New Roman"/>
              </a:rPr>
              <a:t> </a:t>
            </a:r>
            <a:r>
              <a:rPr b="0" lang="en-US" sz="1090" spc="-7" strike="noStrike">
                <a:solidFill>
                  <a:srgbClr val="000000"/>
                </a:solidFill>
                <a:latin typeface="Times New Roman"/>
              </a:rPr>
              <a:t>montant</a:t>
            </a:r>
            <a:r>
              <a:rPr b="0" lang="en-US" sz="1090" spc="60" strike="noStrike">
                <a:solidFill>
                  <a:srgbClr val="000000"/>
                </a:solidFill>
                <a:latin typeface="Times New Roman"/>
              </a:rPr>
              <a:t> </a:t>
            </a:r>
            <a:r>
              <a:rPr b="0" lang="en-US" sz="1090" spc="-7" strike="noStrike">
                <a:solidFill>
                  <a:srgbClr val="000000"/>
                </a:solidFill>
                <a:latin typeface="Times New Roman"/>
              </a:rPr>
              <a:t>supérieur</a:t>
            </a:r>
            <a:r>
              <a:rPr b="0" lang="en-US" sz="1090" spc="52" strike="noStrike">
                <a:solidFill>
                  <a:srgbClr val="000000"/>
                </a:solidFill>
                <a:latin typeface="Times New Roman"/>
              </a:rPr>
              <a:t> </a:t>
            </a:r>
            <a:r>
              <a:rPr b="0" lang="en-US" sz="1090" spc="-1" strike="noStrike">
                <a:solidFill>
                  <a:srgbClr val="000000"/>
                </a:solidFill>
                <a:latin typeface="Times New Roman"/>
              </a:rPr>
              <a:t>à</a:t>
            </a:r>
            <a:r>
              <a:rPr b="0" lang="en-US" sz="1090" spc="52" strike="noStrike">
                <a:solidFill>
                  <a:srgbClr val="000000"/>
                </a:solidFill>
                <a:latin typeface="Times New Roman"/>
              </a:rPr>
              <a:t> </a:t>
            </a:r>
            <a:r>
              <a:rPr b="0" lang="en-US" sz="1090" spc="-1" strike="noStrike">
                <a:solidFill>
                  <a:srgbClr val="000000"/>
                </a:solidFill>
                <a:latin typeface="Times New Roman"/>
              </a:rPr>
              <a:t>30</a:t>
            </a:r>
            <a:r>
              <a:rPr b="0" lang="en-US" sz="1090" spc="52" strike="noStrike">
                <a:solidFill>
                  <a:srgbClr val="000000"/>
                </a:solidFill>
                <a:latin typeface="Times New Roman"/>
              </a:rPr>
              <a:t> </a:t>
            </a:r>
            <a:r>
              <a:rPr b="0" lang="en-US" sz="1090" spc="-1" strike="noStrike">
                <a:solidFill>
                  <a:srgbClr val="000000"/>
                </a:solidFill>
                <a:latin typeface="Times New Roman"/>
              </a:rPr>
              <a:t>000</a:t>
            </a:r>
            <a:r>
              <a:rPr b="0" lang="en-US" sz="1090" spc="58" strike="noStrike">
                <a:solidFill>
                  <a:srgbClr val="000000"/>
                </a:solidFill>
                <a:latin typeface="Times New Roman"/>
              </a:rPr>
              <a:t> </a:t>
            </a:r>
            <a:r>
              <a:rPr b="0" lang="en-US" sz="1090" spc="-7" strike="noStrike">
                <a:solidFill>
                  <a:srgbClr val="000000"/>
                </a:solidFill>
                <a:latin typeface="Times New Roman"/>
              </a:rPr>
              <a:t>euros</a:t>
            </a:r>
            <a:r>
              <a:rPr b="0" lang="en-US" sz="1090" spc="52" strike="noStrike">
                <a:solidFill>
                  <a:srgbClr val="000000"/>
                </a:solidFill>
                <a:latin typeface="Times New Roman"/>
              </a:rPr>
              <a:t> </a:t>
            </a:r>
            <a:r>
              <a:rPr b="0" lang="en-US" sz="1090" spc="-7" strike="noStrike">
                <a:solidFill>
                  <a:srgbClr val="000000"/>
                </a:solidFill>
                <a:latin typeface="Times New Roman"/>
              </a:rPr>
              <a:t>sans</a:t>
            </a:r>
            <a:r>
              <a:rPr b="0" lang="en-US" sz="1090" spc="60" strike="noStrike">
                <a:solidFill>
                  <a:srgbClr val="000000"/>
                </a:solidFill>
                <a:latin typeface="Times New Roman"/>
              </a:rPr>
              <a:t> </a:t>
            </a:r>
            <a:r>
              <a:rPr b="0" lang="en-US" sz="1090" spc="-7" strike="noStrike">
                <a:solidFill>
                  <a:srgbClr val="000000"/>
                </a:solidFill>
                <a:latin typeface="Times New Roman"/>
              </a:rPr>
              <a:t>avoir</a:t>
            </a:r>
            <a:r>
              <a:rPr b="0" lang="en-US" sz="1090" spc="52" strike="noStrike">
                <a:solidFill>
                  <a:srgbClr val="000000"/>
                </a:solidFill>
                <a:latin typeface="Times New Roman"/>
              </a:rPr>
              <a:t> </a:t>
            </a:r>
            <a:r>
              <a:rPr b="0" lang="en-US" sz="1090" spc="-7" strike="noStrike">
                <a:solidFill>
                  <a:srgbClr val="000000"/>
                </a:solidFill>
                <a:latin typeface="Times New Roman"/>
              </a:rPr>
              <a:t>au</a:t>
            </a:r>
            <a:r>
              <a:rPr b="0" lang="en-US" sz="1090" spc="58" strike="noStrike">
                <a:solidFill>
                  <a:srgbClr val="000000"/>
                </a:solidFill>
                <a:latin typeface="Times New Roman"/>
              </a:rPr>
              <a:t> </a:t>
            </a:r>
            <a:r>
              <a:rPr b="0" lang="en-US" sz="1090" spc="-7" strike="noStrike">
                <a:solidFill>
                  <a:srgbClr val="000000"/>
                </a:solidFill>
                <a:latin typeface="Times New Roman"/>
              </a:rPr>
              <a:t>préalable</a:t>
            </a:r>
            <a:r>
              <a:rPr b="0" lang="en-US" sz="1090" spc="66" strike="noStrike">
                <a:solidFill>
                  <a:srgbClr val="000000"/>
                </a:solidFill>
                <a:latin typeface="Times New Roman"/>
              </a:rPr>
              <a:t> </a:t>
            </a:r>
            <a:r>
              <a:rPr b="0" lang="en-US" sz="1090" spc="-7" strike="noStrike">
                <a:solidFill>
                  <a:srgbClr val="000000"/>
                </a:solidFill>
                <a:latin typeface="Times New Roman"/>
              </a:rPr>
              <a:t>recueilli</a:t>
            </a:r>
            <a:r>
              <a:rPr b="0" lang="en-US" sz="1090" spc="58" strike="noStrike">
                <a:solidFill>
                  <a:srgbClr val="000000"/>
                </a:solidFill>
                <a:latin typeface="Times New Roman"/>
              </a:rPr>
              <a:t> </a:t>
            </a:r>
            <a:r>
              <a:rPr b="0" lang="en-US" sz="1090" spc="-7" strike="noStrike">
                <a:solidFill>
                  <a:srgbClr val="000000"/>
                </a:solidFill>
                <a:latin typeface="Times New Roman"/>
              </a:rPr>
              <a:t>l’accord</a:t>
            </a:r>
            <a:endParaRPr b="0" lang="fr-FR" sz="1090" spc="-1" strike="noStrike">
              <a:latin typeface="Arial"/>
            </a:endParaRPr>
          </a:p>
          <a:p>
            <a:pPr marL="66240" algn="just">
              <a:lnSpc>
                <a:spcPts val="1250"/>
              </a:lnSpc>
              <a:tabLst>
                <a:tab algn="l" pos="0"/>
              </a:tabLst>
            </a:pPr>
            <a:r>
              <a:rPr b="0" lang="en-US" sz="1090" spc="-7" strike="noStrike">
                <a:solidFill>
                  <a:srgbClr val="000000"/>
                </a:solidFill>
                <a:latin typeface="Times New Roman"/>
              </a:rPr>
              <a:t>exprès </a:t>
            </a:r>
            <a:r>
              <a:rPr b="0" lang="en-US" sz="1090" spc="-1" strike="noStrike">
                <a:solidFill>
                  <a:srgbClr val="000000"/>
                </a:solidFill>
                <a:latin typeface="Times New Roman"/>
              </a:rPr>
              <a:t>du (…) </a:t>
            </a:r>
            <a:r>
              <a:rPr b="0" lang="en-US" sz="1090" spc="-7" strike="noStrike">
                <a:solidFill>
                  <a:srgbClr val="000000"/>
                </a:solidFill>
                <a:latin typeface="Times New Roman"/>
              </a:rPr>
              <a:t>par </a:t>
            </a:r>
            <a:r>
              <a:rPr b="0" lang="en-US" sz="1090" spc="-1" strike="noStrike">
                <a:solidFill>
                  <a:srgbClr val="000000"/>
                </a:solidFill>
                <a:latin typeface="Times New Roman"/>
              </a:rPr>
              <a:t>vote à la </a:t>
            </a:r>
            <a:r>
              <a:rPr b="0" lang="en-US" sz="1090" spc="-7" strike="noStrike">
                <a:solidFill>
                  <a:srgbClr val="000000"/>
                </a:solidFill>
                <a:latin typeface="Times New Roman"/>
              </a:rPr>
              <a:t>majorité des trois quarts </a:t>
            </a:r>
            <a:r>
              <a:rPr b="0" lang="en-US" sz="1090" spc="-1" strike="noStrike">
                <a:solidFill>
                  <a:srgbClr val="000000"/>
                </a:solidFill>
                <a:latin typeface="Times New Roman"/>
              </a:rPr>
              <a:t>; tout </a:t>
            </a:r>
            <a:r>
              <a:rPr b="0" lang="en-US" sz="1090" spc="-7" strike="noStrike">
                <a:solidFill>
                  <a:srgbClr val="000000"/>
                </a:solidFill>
                <a:latin typeface="Times New Roman"/>
              </a:rPr>
              <a:t>acte contrevenant </a:t>
            </a:r>
            <a:r>
              <a:rPr b="0" lang="en-US" sz="1090" spc="-1" strike="noStrike">
                <a:solidFill>
                  <a:srgbClr val="000000"/>
                </a:solidFill>
                <a:latin typeface="Times New Roman"/>
              </a:rPr>
              <a:t>à </a:t>
            </a:r>
            <a:r>
              <a:rPr b="0" lang="en-US" sz="1090" spc="-7" strike="noStrike">
                <a:solidFill>
                  <a:srgbClr val="000000"/>
                </a:solidFill>
                <a:latin typeface="Times New Roman"/>
              </a:rPr>
              <a:t>cette  </a:t>
            </a:r>
            <a:r>
              <a:rPr b="0" lang="en-US" sz="1090" spc="-1" strike="noStrike">
                <a:solidFill>
                  <a:srgbClr val="000000"/>
                </a:solidFill>
                <a:latin typeface="Times New Roman"/>
              </a:rPr>
              <a:t>disposition </a:t>
            </a:r>
            <a:r>
              <a:rPr b="0" lang="en-US" sz="1090" spc="-7" strike="noStrike">
                <a:solidFill>
                  <a:srgbClr val="000000"/>
                </a:solidFill>
                <a:latin typeface="Times New Roman"/>
              </a:rPr>
              <a:t>est </a:t>
            </a:r>
            <a:r>
              <a:rPr b="0" lang="en-US" sz="1090" spc="-1" strike="noStrike">
                <a:solidFill>
                  <a:srgbClr val="000000"/>
                </a:solidFill>
                <a:latin typeface="Times New Roman"/>
              </a:rPr>
              <a:t>nul </a:t>
            </a:r>
            <a:r>
              <a:rPr b="0" lang="en-US" sz="1090" spc="-7" strike="noStrike">
                <a:solidFill>
                  <a:srgbClr val="000000"/>
                </a:solidFill>
                <a:latin typeface="Times New Roman"/>
              </a:rPr>
              <a:t>et sans </a:t>
            </a:r>
            <a:r>
              <a:rPr b="0" lang="en-US" sz="1090" spc="-1" strike="noStrike">
                <a:solidFill>
                  <a:srgbClr val="000000"/>
                </a:solidFill>
                <a:latin typeface="Times New Roman"/>
              </a:rPr>
              <a:t>objet</a:t>
            </a:r>
            <a:r>
              <a:rPr b="0" lang="en-US" sz="1090" spc="-7" strike="noStrike">
                <a:solidFill>
                  <a:srgbClr val="000000"/>
                </a:solidFill>
                <a:latin typeface="Times New Roman"/>
              </a:rPr>
              <a:t> </a:t>
            </a:r>
            <a:r>
              <a:rPr b="0" lang="en-US" sz="1090" spc="-1" strike="noStrike">
                <a:solidFill>
                  <a:srgbClr val="000000"/>
                </a:solidFill>
                <a:latin typeface="Times New Roman"/>
              </a:rPr>
              <a:t>».</a:t>
            </a:r>
            <a:endParaRPr b="0" lang="fr-FR" sz="1090" spc="-1" strike="noStrike">
              <a:latin typeface="Arial"/>
            </a:endParaRPr>
          </a:p>
          <a:p>
            <a:pPr marL="66240" algn="just">
              <a:lnSpc>
                <a:spcPts val="1213"/>
              </a:lnSpc>
              <a:tabLst>
                <a:tab algn="l" pos="0"/>
              </a:tabLst>
            </a:pPr>
            <a:r>
              <a:rPr b="0" lang="en-US" sz="1090" spc="-1" strike="noStrike">
                <a:solidFill>
                  <a:srgbClr val="000000"/>
                </a:solidFill>
                <a:latin typeface="Times New Roman"/>
              </a:rPr>
              <a:t>Elle</a:t>
            </a:r>
            <a:r>
              <a:rPr b="0" lang="en-US" sz="1090" spc="75" strike="noStrike">
                <a:solidFill>
                  <a:srgbClr val="000000"/>
                </a:solidFill>
                <a:latin typeface="Times New Roman"/>
              </a:rPr>
              <a:t> </a:t>
            </a:r>
            <a:r>
              <a:rPr b="0" lang="en-US" sz="1090" spc="-7" strike="noStrike">
                <a:solidFill>
                  <a:srgbClr val="000000"/>
                </a:solidFill>
                <a:latin typeface="Times New Roman"/>
              </a:rPr>
              <a:t>s’interroge</a:t>
            </a:r>
            <a:r>
              <a:rPr b="0" lang="en-US" sz="1090" spc="66" strike="noStrike">
                <a:solidFill>
                  <a:srgbClr val="000000"/>
                </a:solidFill>
                <a:latin typeface="Times New Roman"/>
              </a:rPr>
              <a:t> </a:t>
            </a:r>
            <a:r>
              <a:rPr b="0" lang="en-US" sz="1090" spc="-7" strike="noStrike">
                <a:solidFill>
                  <a:srgbClr val="000000"/>
                </a:solidFill>
                <a:latin typeface="Times New Roman"/>
              </a:rPr>
              <a:t>sur</a:t>
            </a:r>
            <a:r>
              <a:rPr b="0" lang="en-US" sz="1090" spc="75" strike="noStrike">
                <a:solidFill>
                  <a:srgbClr val="000000"/>
                </a:solidFill>
                <a:latin typeface="Times New Roman"/>
              </a:rPr>
              <a:t> </a:t>
            </a:r>
            <a:r>
              <a:rPr b="0" lang="en-US" sz="1090" spc="-1" strike="noStrike">
                <a:solidFill>
                  <a:srgbClr val="000000"/>
                </a:solidFill>
                <a:latin typeface="Times New Roman"/>
              </a:rPr>
              <a:t>le</a:t>
            </a:r>
            <a:r>
              <a:rPr b="0" lang="en-US" sz="1090" spc="69" strike="noStrike">
                <a:solidFill>
                  <a:srgbClr val="000000"/>
                </a:solidFill>
                <a:latin typeface="Times New Roman"/>
              </a:rPr>
              <a:t> </a:t>
            </a:r>
            <a:r>
              <a:rPr b="0" lang="en-US" sz="1090" spc="-1" strike="noStrike">
                <a:solidFill>
                  <a:srgbClr val="000000"/>
                </a:solidFill>
                <a:latin typeface="Times New Roman"/>
              </a:rPr>
              <a:t>choix</a:t>
            </a:r>
            <a:r>
              <a:rPr b="0" lang="en-US" sz="1090" spc="80" strike="noStrike">
                <a:solidFill>
                  <a:srgbClr val="000000"/>
                </a:solidFill>
                <a:latin typeface="Times New Roman"/>
              </a:rPr>
              <a:t> </a:t>
            </a:r>
            <a:r>
              <a:rPr b="0" lang="en-US" sz="1090" spc="-1" strike="noStrike">
                <a:solidFill>
                  <a:srgbClr val="000000"/>
                </a:solidFill>
                <a:latin typeface="Times New Roman"/>
              </a:rPr>
              <a:t>de</a:t>
            </a:r>
            <a:r>
              <a:rPr b="0" lang="en-US" sz="1090" spc="69" strike="noStrike">
                <a:solidFill>
                  <a:srgbClr val="000000"/>
                </a:solidFill>
                <a:latin typeface="Times New Roman"/>
              </a:rPr>
              <a:t> </a:t>
            </a:r>
            <a:r>
              <a:rPr b="0" lang="en-US" sz="1090" spc="-1" strike="noStrike">
                <a:solidFill>
                  <a:srgbClr val="000000"/>
                </a:solidFill>
                <a:latin typeface="Times New Roman"/>
              </a:rPr>
              <a:t>la</a:t>
            </a:r>
            <a:r>
              <a:rPr b="0" lang="en-US" sz="1090" spc="69" strike="noStrike">
                <a:solidFill>
                  <a:srgbClr val="000000"/>
                </a:solidFill>
                <a:latin typeface="Times New Roman"/>
              </a:rPr>
              <a:t> </a:t>
            </a:r>
            <a:r>
              <a:rPr b="0" lang="en-US" sz="1090" spc="-7" strike="noStrike">
                <a:solidFill>
                  <a:srgbClr val="000000"/>
                </a:solidFill>
                <a:latin typeface="Times New Roman"/>
              </a:rPr>
              <a:t>structure</a:t>
            </a:r>
            <a:r>
              <a:rPr b="0" lang="en-US" sz="1090" spc="69" strike="noStrike">
                <a:solidFill>
                  <a:srgbClr val="000000"/>
                </a:solidFill>
                <a:latin typeface="Times New Roman"/>
              </a:rPr>
              <a:t> </a:t>
            </a:r>
            <a:r>
              <a:rPr b="0" lang="en-US" sz="1090" spc="-7" strike="noStrike">
                <a:solidFill>
                  <a:srgbClr val="000000"/>
                </a:solidFill>
                <a:latin typeface="Times New Roman"/>
              </a:rPr>
              <a:t>sociétaire.</a:t>
            </a:r>
            <a:r>
              <a:rPr b="0" lang="en-US" sz="1090" spc="75" strike="noStrike">
                <a:solidFill>
                  <a:srgbClr val="000000"/>
                </a:solidFill>
                <a:latin typeface="Times New Roman"/>
              </a:rPr>
              <a:t> </a:t>
            </a:r>
            <a:r>
              <a:rPr b="0" lang="en-US" sz="1090" spc="-7" strike="noStrike">
                <a:solidFill>
                  <a:srgbClr val="000000"/>
                </a:solidFill>
                <a:latin typeface="Times New Roman"/>
              </a:rPr>
              <a:t>Quelles</a:t>
            </a:r>
            <a:r>
              <a:rPr b="0" lang="en-US" sz="1090" spc="69" strike="noStrike">
                <a:solidFill>
                  <a:srgbClr val="000000"/>
                </a:solidFill>
                <a:latin typeface="Times New Roman"/>
              </a:rPr>
              <a:t> </a:t>
            </a:r>
            <a:r>
              <a:rPr b="0" lang="en-US" sz="1090" spc="-7" strike="noStrike">
                <a:solidFill>
                  <a:srgbClr val="000000"/>
                </a:solidFill>
                <a:latin typeface="Times New Roman"/>
              </a:rPr>
              <a:t>sont</a:t>
            </a:r>
            <a:r>
              <a:rPr b="0" lang="en-US" sz="1090" spc="80" strike="noStrike">
                <a:solidFill>
                  <a:srgbClr val="000000"/>
                </a:solidFill>
                <a:latin typeface="Times New Roman"/>
              </a:rPr>
              <a:t> </a:t>
            </a:r>
            <a:r>
              <a:rPr b="0" lang="en-US" sz="1090" spc="-1" strike="noStrike">
                <a:solidFill>
                  <a:srgbClr val="000000"/>
                </a:solidFill>
                <a:latin typeface="Times New Roman"/>
              </a:rPr>
              <a:t>les</a:t>
            </a:r>
            <a:r>
              <a:rPr b="0" lang="en-US" sz="1090" spc="75" strike="noStrike">
                <a:solidFill>
                  <a:srgbClr val="000000"/>
                </a:solidFill>
                <a:latin typeface="Times New Roman"/>
              </a:rPr>
              <a:t> </a:t>
            </a:r>
            <a:r>
              <a:rPr b="0" lang="en-US" sz="1090" spc="-7" strike="noStrike">
                <a:solidFill>
                  <a:srgbClr val="000000"/>
                </a:solidFill>
                <a:latin typeface="Times New Roman"/>
              </a:rPr>
              <a:t>différentes</a:t>
            </a:r>
            <a:r>
              <a:rPr b="0" lang="en-US" sz="1090" spc="69" strike="noStrike">
                <a:solidFill>
                  <a:srgbClr val="000000"/>
                </a:solidFill>
                <a:latin typeface="Times New Roman"/>
              </a:rPr>
              <a:t> </a:t>
            </a:r>
            <a:r>
              <a:rPr b="0" lang="en-US" sz="1090" spc="-7" strike="noStrike">
                <a:solidFill>
                  <a:srgbClr val="000000"/>
                </a:solidFill>
                <a:latin typeface="Times New Roman"/>
              </a:rPr>
              <a:t>structures</a:t>
            </a:r>
            <a:endParaRPr b="0" lang="fr-FR" sz="1090" spc="-1" strike="noStrike">
              <a:latin typeface="Arial"/>
            </a:endParaRPr>
          </a:p>
          <a:p>
            <a:pPr marL="66240" algn="just">
              <a:lnSpc>
                <a:spcPts val="1301"/>
              </a:lnSpc>
              <a:tabLst>
                <a:tab algn="l" pos="0"/>
              </a:tabLst>
            </a:pPr>
            <a:r>
              <a:rPr b="0" lang="en-US" sz="1090" spc="-7" strike="noStrike">
                <a:solidFill>
                  <a:srgbClr val="000000"/>
                </a:solidFill>
                <a:latin typeface="Times New Roman"/>
              </a:rPr>
              <a:t>sociétaires possibles</a:t>
            </a:r>
            <a:r>
              <a:rPr b="0" lang="en-US" sz="1090" spc="-1" strike="noStrike">
                <a:solidFill>
                  <a:srgbClr val="000000"/>
                </a:solidFill>
                <a:latin typeface="Times New Roman"/>
              </a:rPr>
              <a:t> ?</a:t>
            </a:r>
            <a:endParaRPr b="0" lang="fr-FR" sz="1090" spc="-1" strike="noStrike">
              <a:latin typeface="Arial"/>
            </a:endParaRPr>
          </a:p>
          <a:p>
            <a:pPr marL="66240" algn="just">
              <a:lnSpc>
                <a:spcPts val="1250"/>
              </a:lnSpc>
              <a:spcBef>
                <a:spcPts val="176"/>
              </a:spcBef>
              <a:tabLst>
                <a:tab algn="l" pos="0"/>
              </a:tabLst>
            </a:pPr>
            <a:r>
              <a:rPr b="0" i="1" lang="en-US" sz="1090" spc="-1" strike="noStrike">
                <a:solidFill>
                  <a:srgbClr val="000000"/>
                </a:solidFill>
                <a:latin typeface="Times New Roman"/>
              </a:rPr>
              <a:t>La SNC </a:t>
            </a:r>
            <a:r>
              <a:rPr b="0" i="1" lang="en-US" sz="1090" spc="-7" strike="noStrike">
                <a:solidFill>
                  <a:srgbClr val="000000"/>
                </a:solidFill>
                <a:latin typeface="Times New Roman"/>
              </a:rPr>
              <a:t>n’est </a:t>
            </a:r>
            <a:r>
              <a:rPr b="0" i="1" lang="en-US" sz="1090" spc="-1" strike="noStrike">
                <a:solidFill>
                  <a:srgbClr val="000000"/>
                </a:solidFill>
                <a:latin typeface="Times New Roman"/>
              </a:rPr>
              <a:t>pas </a:t>
            </a:r>
            <a:r>
              <a:rPr b="0" i="1" lang="en-US" sz="1090" spc="-7" strike="noStrike">
                <a:solidFill>
                  <a:srgbClr val="000000"/>
                </a:solidFill>
                <a:latin typeface="Times New Roman"/>
              </a:rPr>
              <a:t>envisageable car </a:t>
            </a:r>
            <a:r>
              <a:rPr b="0" i="1" lang="en-US" sz="1090" spc="-1" strike="noStrike">
                <a:solidFill>
                  <a:srgbClr val="000000"/>
                </a:solidFill>
                <a:latin typeface="Times New Roman"/>
              </a:rPr>
              <a:t>il </a:t>
            </a:r>
            <a:r>
              <a:rPr b="0" i="1" lang="en-US" sz="1090" spc="-7" strike="noStrike">
                <a:solidFill>
                  <a:srgbClr val="000000"/>
                </a:solidFill>
                <a:latin typeface="Times New Roman"/>
              </a:rPr>
              <a:t>s’agit d’une société </a:t>
            </a:r>
            <a:r>
              <a:rPr b="0" i="1" lang="en-US" sz="1090" spc="-1" strike="noStrike">
                <a:solidFill>
                  <a:srgbClr val="000000"/>
                </a:solidFill>
                <a:latin typeface="Times New Roman"/>
              </a:rPr>
              <a:t>à </a:t>
            </a:r>
            <a:r>
              <a:rPr b="0" i="1" lang="en-US" sz="1090" spc="-7" strike="noStrike">
                <a:solidFill>
                  <a:srgbClr val="000000"/>
                </a:solidFill>
                <a:latin typeface="Times New Roman"/>
              </a:rPr>
              <a:t>responsabilité </a:t>
            </a:r>
            <a:r>
              <a:rPr b="0" i="1" lang="en-US" sz="1090" spc="-1" strike="noStrike">
                <a:solidFill>
                  <a:srgbClr val="000000"/>
                </a:solidFill>
                <a:latin typeface="Times New Roman"/>
              </a:rPr>
              <a:t>indéfinie </a:t>
            </a:r>
            <a:r>
              <a:rPr b="0" i="1" lang="en-US" sz="1090" spc="-7" strike="noStrike">
                <a:solidFill>
                  <a:srgbClr val="000000"/>
                </a:solidFill>
                <a:latin typeface="Times New Roman"/>
              </a:rPr>
              <a:t>et  solidaire. On observe </a:t>
            </a:r>
            <a:r>
              <a:rPr b="0" i="1" lang="en-US" sz="1090" spc="-1" strike="noStrike">
                <a:solidFill>
                  <a:srgbClr val="000000"/>
                </a:solidFill>
                <a:latin typeface="Times New Roman"/>
              </a:rPr>
              <a:t>dans </a:t>
            </a:r>
            <a:r>
              <a:rPr b="0" i="1" lang="en-US" sz="1090" spc="-7" strike="noStrike">
                <a:solidFill>
                  <a:srgbClr val="000000"/>
                </a:solidFill>
                <a:latin typeface="Times New Roman"/>
              </a:rPr>
              <a:t>l’énoncé </a:t>
            </a:r>
            <a:r>
              <a:rPr b="0" i="1" lang="en-US" sz="1090" spc="-1" strike="noStrike">
                <a:solidFill>
                  <a:srgbClr val="000000"/>
                </a:solidFill>
                <a:latin typeface="Times New Roman"/>
              </a:rPr>
              <a:t>qu’il y aura une pluralité </a:t>
            </a:r>
            <a:r>
              <a:rPr b="0" i="1" lang="en-US" sz="1090" spc="-7" strike="noStrike">
                <a:solidFill>
                  <a:srgbClr val="000000"/>
                </a:solidFill>
                <a:latin typeface="Times New Roman"/>
              </a:rPr>
              <a:t>d’associés. </a:t>
            </a:r>
            <a:r>
              <a:rPr b="0" i="1" lang="en-US" sz="1090" spc="-1" strike="noStrike">
                <a:solidFill>
                  <a:srgbClr val="000000"/>
                </a:solidFill>
                <a:latin typeface="Times New Roman"/>
              </a:rPr>
              <a:t>Elle a donc le  </a:t>
            </a:r>
            <a:r>
              <a:rPr b="0" i="1" lang="en-US" sz="1090" spc="-7" strike="noStrike">
                <a:solidFill>
                  <a:srgbClr val="000000"/>
                </a:solidFill>
                <a:latin typeface="Times New Roman"/>
              </a:rPr>
              <a:t>choix entre les </a:t>
            </a:r>
            <a:r>
              <a:rPr b="0" i="1" lang="en-US" sz="1090" spc="-1" strike="noStrike">
                <a:solidFill>
                  <a:srgbClr val="000000"/>
                </a:solidFill>
                <a:latin typeface="Times New Roman"/>
              </a:rPr>
              <a:t>quatre sociétés </a:t>
            </a:r>
            <a:r>
              <a:rPr b="0" i="1" lang="en-US" sz="1090" spc="-7" strike="noStrike">
                <a:solidFill>
                  <a:srgbClr val="000000"/>
                </a:solidFill>
                <a:latin typeface="Times New Roman"/>
              </a:rPr>
              <a:t>suivantes </a:t>
            </a:r>
            <a:r>
              <a:rPr b="0" i="1" lang="en-US" sz="1090" spc="-1" strike="noStrike">
                <a:solidFill>
                  <a:srgbClr val="000000"/>
                </a:solidFill>
                <a:latin typeface="Times New Roman"/>
              </a:rPr>
              <a:t>dont la </a:t>
            </a:r>
            <a:r>
              <a:rPr b="0" i="1" lang="en-US" sz="1090" spc="-7" strike="noStrike">
                <a:solidFill>
                  <a:srgbClr val="000000"/>
                </a:solidFill>
                <a:latin typeface="Times New Roman"/>
              </a:rPr>
              <a:t>responsabilité est </a:t>
            </a:r>
            <a:r>
              <a:rPr b="0" i="1" lang="en-US" sz="1090" spc="-1" strike="noStrike">
                <a:solidFill>
                  <a:srgbClr val="000000"/>
                </a:solidFill>
                <a:latin typeface="Times New Roman"/>
              </a:rPr>
              <a:t>limitée : la SARL, la SAS,  la SA de type </a:t>
            </a:r>
            <a:r>
              <a:rPr b="0" i="1" lang="en-US" sz="1090" spc="-7" strike="noStrike">
                <a:solidFill>
                  <a:srgbClr val="000000"/>
                </a:solidFill>
                <a:latin typeface="Times New Roman"/>
              </a:rPr>
              <a:t>classique et </a:t>
            </a:r>
            <a:r>
              <a:rPr b="0" i="1" lang="en-US" sz="1090" spc="-1" strike="noStrike">
                <a:solidFill>
                  <a:srgbClr val="000000"/>
                </a:solidFill>
                <a:latin typeface="Times New Roman"/>
              </a:rPr>
              <a:t>la SA de type </a:t>
            </a:r>
            <a:r>
              <a:rPr b="0" i="1" lang="en-US" sz="1090" spc="-7" strike="noStrike">
                <a:solidFill>
                  <a:srgbClr val="000000"/>
                </a:solidFill>
                <a:latin typeface="Times New Roman"/>
              </a:rPr>
              <a:t>nouveau. La </a:t>
            </a:r>
            <a:r>
              <a:rPr b="0" i="1" lang="en-US" sz="1090" spc="-1" strike="noStrike">
                <a:solidFill>
                  <a:srgbClr val="000000"/>
                </a:solidFill>
                <a:latin typeface="Times New Roman"/>
              </a:rPr>
              <a:t>clause </a:t>
            </a:r>
            <a:r>
              <a:rPr b="0" i="1" lang="en-US" sz="1090" spc="-7" strike="noStrike">
                <a:solidFill>
                  <a:srgbClr val="000000"/>
                </a:solidFill>
                <a:latin typeface="Times New Roman"/>
              </a:rPr>
              <a:t>limitative </a:t>
            </a:r>
            <a:r>
              <a:rPr b="0" i="1" lang="en-US" sz="1090" spc="-1" strike="noStrike">
                <a:solidFill>
                  <a:srgbClr val="000000"/>
                </a:solidFill>
                <a:latin typeface="Times New Roman"/>
              </a:rPr>
              <a:t>de </a:t>
            </a:r>
            <a:r>
              <a:rPr b="0" i="1" lang="en-US" sz="1090" spc="-7" strike="noStrike">
                <a:solidFill>
                  <a:srgbClr val="000000"/>
                </a:solidFill>
                <a:latin typeface="Times New Roman"/>
              </a:rPr>
              <a:t>pouvoirs est  compatible </a:t>
            </a:r>
            <a:r>
              <a:rPr b="0" i="1" lang="en-US" sz="1090" spc="-1" strike="noStrike">
                <a:solidFill>
                  <a:srgbClr val="000000"/>
                </a:solidFill>
                <a:latin typeface="Times New Roman"/>
              </a:rPr>
              <a:t>avec l’ensemble de </a:t>
            </a:r>
            <a:r>
              <a:rPr b="0" i="1" lang="en-US" sz="1090" spc="-7" strike="noStrike">
                <a:solidFill>
                  <a:srgbClr val="000000"/>
                </a:solidFill>
                <a:latin typeface="Times New Roman"/>
              </a:rPr>
              <a:t>ces structures</a:t>
            </a:r>
            <a:r>
              <a:rPr b="0" i="1" lang="en-US" sz="1090" spc="4" strike="noStrike">
                <a:solidFill>
                  <a:srgbClr val="000000"/>
                </a:solidFill>
                <a:latin typeface="Times New Roman"/>
              </a:rPr>
              <a:t> </a:t>
            </a:r>
            <a:r>
              <a:rPr b="0" i="1" lang="en-US" sz="1090" spc="-7" strike="noStrike">
                <a:solidFill>
                  <a:srgbClr val="000000"/>
                </a:solidFill>
                <a:latin typeface="Times New Roman"/>
              </a:rPr>
              <a:t>sociétaires.</a:t>
            </a:r>
            <a:endParaRPr b="0" lang="fr-FR" sz="1090" spc="-1" strike="noStrike">
              <a:latin typeface="Arial"/>
            </a:endParaRPr>
          </a:p>
        </p:txBody>
      </p:sp>
      <p:sp>
        <p:nvSpPr>
          <p:cNvPr id="788" name="CustomShape 5"/>
          <p:cNvSpPr/>
          <p:nvPr/>
        </p:nvSpPr>
        <p:spPr>
          <a:xfrm>
            <a:off x="2064600" y="5203800"/>
            <a:ext cx="5208120" cy="5400"/>
          </a:xfrm>
          <a:custGeom>
            <a:avLst/>
            <a:gdLst/>
            <a:ahLst/>
            <a:rect l="l" t="t" r="r" b="b"/>
            <a:pathLst>
              <a:path w="5748655" h="6350">
                <a:moveTo>
                  <a:pt x="5748655" y="0"/>
                </a:moveTo>
                <a:lnTo>
                  <a:pt x="0" y="0"/>
                </a:lnTo>
                <a:lnTo>
                  <a:pt x="0" y="6350"/>
                </a:lnTo>
                <a:lnTo>
                  <a:pt x="5748655" y="6350"/>
                </a:lnTo>
                <a:lnTo>
                  <a:pt x="5748655" y="0"/>
                </a:lnTo>
                <a:close/>
              </a:path>
            </a:pathLst>
          </a:custGeom>
          <a:solidFill>
            <a:srgbClr val="000000"/>
          </a:solidFill>
          <a:ln>
            <a:noFill/>
          </a:ln>
        </p:spPr>
        <p:style>
          <a:lnRef idx="0"/>
          <a:fillRef idx="0"/>
          <a:effectRef idx="0"/>
          <a:fontRef idx="minor"/>
        </p:style>
      </p:sp>
      <p:sp>
        <p:nvSpPr>
          <p:cNvPr id="789" name="CustomShape 6"/>
          <p:cNvSpPr/>
          <p:nvPr/>
        </p:nvSpPr>
        <p:spPr>
          <a:xfrm>
            <a:off x="2019240" y="2174760"/>
            <a:ext cx="5302080" cy="957600"/>
          </a:xfrm>
          <a:prstGeom prst="rect">
            <a:avLst/>
          </a:prstGeom>
          <a:noFill/>
          <a:ln w="6120">
            <a:solidFill>
              <a:srgbClr val="000000"/>
            </a:solidFill>
            <a:round/>
          </a:ln>
        </p:spPr>
        <p:style>
          <a:lnRef idx="0"/>
          <a:fillRef idx="0"/>
          <a:effectRef idx="0"/>
          <a:fontRef idx="minor"/>
        </p:style>
        <p:txBody>
          <a:bodyPr lIns="0" rIns="0" tIns="4680" bIns="0">
            <a:spAutoFit/>
          </a:bodyPr>
          <a:p>
            <a:pPr marL="63360" algn="just">
              <a:lnSpc>
                <a:spcPts val="1250"/>
              </a:lnSpc>
              <a:spcBef>
                <a:spcPts val="37"/>
              </a:spcBef>
              <a:tabLst>
                <a:tab algn="l" pos="0"/>
              </a:tabLst>
            </a:pPr>
            <a:r>
              <a:rPr b="0" i="1" lang="en-US" sz="1090" spc="-7" strike="noStrike">
                <a:solidFill>
                  <a:srgbClr val="000000"/>
                </a:solidFill>
                <a:latin typeface="Times New Roman"/>
              </a:rPr>
              <a:t>La </a:t>
            </a:r>
            <a:r>
              <a:rPr b="0" i="1" lang="en-US" sz="1090" spc="-1" strike="noStrike">
                <a:solidFill>
                  <a:srgbClr val="000000"/>
                </a:solidFill>
                <a:latin typeface="Times New Roman"/>
              </a:rPr>
              <a:t>SA de type </a:t>
            </a:r>
            <a:r>
              <a:rPr b="0" i="1" lang="en-US" sz="1090" spc="-7" strike="noStrike">
                <a:solidFill>
                  <a:srgbClr val="000000"/>
                </a:solidFill>
                <a:latin typeface="Times New Roman"/>
              </a:rPr>
              <a:t>classique </a:t>
            </a:r>
            <a:r>
              <a:rPr b="0" i="1" lang="en-US" sz="1090" spc="-1" strike="noStrike">
                <a:solidFill>
                  <a:srgbClr val="000000"/>
                </a:solidFill>
                <a:latin typeface="Times New Roman"/>
              </a:rPr>
              <a:t>ne </a:t>
            </a:r>
            <a:r>
              <a:rPr b="0" i="1" lang="en-US" sz="1090" spc="-7" strike="noStrike">
                <a:solidFill>
                  <a:srgbClr val="000000"/>
                </a:solidFill>
                <a:latin typeface="Times New Roman"/>
              </a:rPr>
              <a:t>peut pas être retenue </a:t>
            </a:r>
            <a:r>
              <a:rPr b="0" i="1" lang="en-US" sz="1090" spc="-1" strike="noStrike">
                <a:solidFill>
                  <a:srgbClr val="000000"/>
                </a:solidFill>
                <a:latin typeface="Times New Roman"/>
              </a:rPr>
              <a:t>dans la </a:t>
            </a:r>
            <a:r>
              <a:rPr b="0" i="1" lang="en-US" sz="1090" spc="-7" strike="noStrike">
                <a:solidFill>
                  <a:srgbClr val="000000"/>
                </a:solidFill>
                <a:latin typeface="Times New Roman"/>
              </a:rPr>
              <a:t>mesure </a:t>
            </a:r>
            <a:r>
              <a:rPr b="0" i="1" lang="en-US" sz="1090" spc="-1" strike="noStrike">
                <a:solidFill>
                  <a:srgbClr val="000000"/>
                </a:solidFill>
                <a:latin typeface="Times New Roman"/>
              </a:rPr>
              <a:t>où le </a:t>
            </a:r>
            <a:r>
              <a:rPr b="0" i="1" lang="en-US" sz="1090" spc="-7" strike="noStrike">
                <a:solidFill>
                  <a:srgbClr val="000000"/>
                </a:solidFill>
                <a:latin typeface="Times New Roman"/>
              </a:rPr>
              <a:t>conseil  d’administration est composé </a:t>
            </a:r>
            <a:r>
              <a:rPr b="0" i="1" lang="en-US" sz="1090" spc="-1" strike="noStrike">
                <a:solidFill>
                  <a:srgbClr val="000000"/>
                </a:solidFill>
                <a:latin typeface="Times New Roman"/>
              </a:rPr>
              <a:t>d’au </a:t>
            </a:r>
            <a:r>
              <a:rPr b="0" i="1" lang="en-US" sz="1090" spc="-7" strike="noStrike">
                <a:solidFill>
                  <a:srgbClr val="000000"/>
                </a:solidFill>
                <a:latin typeface="Times New Roman"/>
              </a:rPr>
              <a:t>moins </a:t>
            </a:r>
            <a:r>
              <a:rPr b="0" i="1" lang="en-US" sz="1090" spc="-1" strike="noStrike">
                <a:solidFill>
                  <a:srgbClr val="000000"/>
                </a:solidFill>
                <a:latin typeface="Times New Roman"/>
              </a:rPr>
              <a:t>3 administrateurs. La SA de type nouveau  </a:t>
            </a:r>
            <a:r>
              <a:rPr b="0" i="1" lang="en-US" sz="1090" spc="-7" strike="noStrike">
                <a:solidFill>
                  <a:srgbClr val="000000"/>
                </a:solidFill>
                <a:latin typeface="Times New Roman"/>
              </a:rPr>
              <a:t>supposerait </a:t>
            </a:r>
            <a:r>
              <a:rPr b="0" i="1" lang="en-US" sz="1090" spc="-1" strike="noStrike">
                <a:solidFill>
                  <a:srgbClr val="000000"/>
                </a:solidFill>
                <a:latin typeface="Times New Roman"/>
              </a:rPr>
              <a:t>la </a:t>
            </a:r>
            <a:r>
              <a:rPr b="0" i="1" lang="en-US" sz="1090" spc="-7" strike="noStrike">
                <a:solidFill>
                  <a:srgbClr val="000000"/>
                </a:solidFill>
                <a:latin typeface="Times New Roman"/>
              </a:rPr>
              <a:t>mise en place </a:t>
            </a:r>
            <a:r>
              <a:rPr b="0" i="1" lang="en-US" sz="1090" spc="-1" strike="noStrike">
                <a:solidFill>
                  <a:srgbClr val="000000"/>
                </a:solidFill>
                <a:latin typeface="Times New Roman"/>
              </a:rPr>
              <a:t>d’un </a:t>
            </a:r>
            <a:r>
              <a:rPr b="0" i="1" lang="en-US" sz="1090" spc="-7" strike="noStrike">
                <a:solidFill>
                  <a:srgbClr val="000000"/>
                </a:solidFill>
                <a:latin typeface="Times New Roman"/>
              </a:rPr>
              <a:t>conseil </a:t>
            </a:r>
            <a:r>
              <a:rPr b="0" i="1" lang="en-US" sz="1090" spc="-1" strike="noStrike">
                <a:solidFill>
                  <a:srgbClr val="000000"/>
                </a:solidFill>
                <a:latin typeface="Times New Roman"/>
              </a:rPr>
              <a:t>de </a:t>
            </a:r>
            <a:r>
              <a:rPr b="0" i="1" lang="en-US" sz="1090" spc="-7" strike="noStrike">
                <a:solidFill>
                  <a:srgbClr val="000000"/>
                </a:solidFill>
                <a:latin typeface="Times New Roman"/>
              </a:rPr>
              <a:t>surveillance composé </a:t>
            </a:r>
            <a:r>
              <a:rPr b="0" i="1" lang="en-US" sz="1090" spc="-1" strike="noStrike">
                <a:solidFill>
                  <a:srgbClr val="000000"/>
                </a:solidFill>
                <a:latin typeface="Times New Roman"/>
              </a:rPr>
              <a:t>de 3 </a:t>
            </a:r>
            <a:r>
              <a:rPr b="0" i="1" lang="en-US" sz="1090" spc="-7" strike="noStrike">
                <a:solidFill>
                  <a:srgbClr val="000000"/>
                </a:solidFill>
                <a:latin typeface="Times New Roman"/>
              </a:rPr>
              <a:t>membres. </a:t>
            </a:r>
            <a:r>
              <a:rPr b="0" i="1" lang="en-US" sz="1090" spc="-1" strike="noStrike">
                <a:solidFill>
                  <a:srgbClr val="000000"/>
                </a:solidFill>
                <a:latin typeface="Times New Roman"/>
              </a:rPr>
              <a:t>La SNC </a:t>
            </a:r>
            <a:r>
              <a:rPr b="0" i="1" lang="en-US" sz="1090" spc="-9" strike="noStrike">
                <a:solidFill>
                  <a:srgbClr val="000000"/>
                </a:solidFill>
                <a:latin typeface="Times New Roman"/>
              </a:rPr>
              <a:t>ne  </a:t>
            </a:r>
            <a:r>
              <a:rPr b="0" i="1" lang="en-US" sz="1090" spc="-7" strike="noStrike">
                <a:solidFill>
                  <a:srgbClr val="000000"/>
                </a:solidFill>
                <a:latin typeface="Times New Roman"/>
              </a:rPr>
              <a:t>peut pas être envisagée, </a:t>
            </a:r>
            <a:r>
              <a:rPr b="0" i="1" lang="en-US" sz="1090" spc="-1" strike="noStrike">
                <a:solidFill>
                  <a:srgbClr val="000000"/>
                </a:solidFill>
                <a:latin typeface="Times New Roman"/>
              </a:rPr>
              <a:t>la </a:t>
            </a:r>
            <a:r>
              <a:rPr b="0" i="1" lang="en-US" sz="1090" spc="-7" strike="noStrike">
                <a:solidFill>
                  <a:srgbClr val="000000"/>
                </a:solidFill>
                <a:latin typeface="Times New Roman"/>
              </a:rPr>
              <a:t>responsabilité étant </a:t>
            </a:r>
            <a:r>
              <a:rPr b="0" i="1" lang="en-US" sz="1090" spc="-1" strike="noStrike">
                <a:solidFill>
                  <a:srgbClr val="000000"/>
                </a:solidFill>
                <a:latin typeface="Times New Roman"/>
              </a:rPr>
              <a:t>indéfinie </a:t>
            </a:r>
            <a:r>
              <a:rPr b="0" i="1" lang="en-US" sz="1090" spc="-7" strike="noStrike">
                <a:solidFill>
                  <a:srgbClr val="000000"/>
                </a:solidFill>
                <a:latin typeface="Times New Roman"/>
              </a:rPr>
              <a:t>et solidaire </a:t>
            </a:r>
            <a:r>
              <a:rPr b="0" i="1" lang="en-US" sz="1090" spc="-1" strike="noStrike">
                <a:solidFill>
                  <a:srgbClr val="000000"/>
                </a:solidFill>
                <a:latin typeface="Times New Roman"/>
              </a:rPr>
              <a:t>dans </a:t>
            </a:r>
            <a:r>
              <a:rPr b="0" i="1" lang="en-US" sz="1090" spc="-7" strike="noStrike">
                <a:solidFill>
                  <a:srgbClr val="000000"/>
                </a:solidFill>
                <a:latin typeface="Times New Roman"/>
              </a:rPr>
              <a:t>cette structure. </a:t>
            </a:r>
            <a:r>
              <a:rPr b="0" i="1" lang="en-US" sz="1090" spc="-1" strike="noStrike">
                <a:solidFill>
                  <a:srgbClr val="000000"/>
                </a:solidFill>
                <a:latin typeface="Times New Roman"/>
              </a:rPr>
              <a:t>Il  </a:t>
            </a:r>
            <a:r>
              <a:rPr b="0" i="1" lang="en-US" sz="1090" spc="-7" strike="noStrike">
                <a:solidFill>
                  <a:srgbClr val="000000"/>
                </a:solidFill>
                <a:latin typeface="Times New Roman"/>
              </a:rPr>
              <a:t>reste </a:t>
            </a:r>
            <a:r>
              <a:rPr b="0" i="1" lang="en-US" sz="1090" spc="-1" strike="noStrike">
                <a:solidFill>
                  <a:srgbClr val="000000"/>
                </a:solidFill>
                <a:latin typeface="Times New Roman"/>
              </a:rPr>
              <a:t>donc la SARL </a:t>
            </a:r>
            <a:r>
              <a:rPr b="0" i="1" lang="en-US" sz="1090" spc="-7" strike="noStrike">
                <a:solidFill>
                  <a:srgbClr val="000000"/>
                </a:solidFill>
                <a:latin typeface="Times New Roman"/>
              </a:rPr>
              <a:t>et la </a:t>
            </a:r>
            <a:r>
              <a:rPr b="0" i="1" lang="en-US" sz="1090" spc="-1" strike="noStrike">
                <a:solidFill>
                  <a:srgbClr val="000000"/>
                </a:solidFill>
                <a:latin typeface="Times New Roman"/>
              </a:rPr>
              <a:t>SAS, dans </a:t>
            </a:r>
            <a:r>
              <a:rPr b="0" i="1" lang="en-US" sz="1090" spc="-7" strike="noStrike">
                <a:solidFill>
                  <a:srgbClr val="000000"/>
                </a:solidFill>
                <a:latin typeface="Times New Roman"/>
              </a:rPr>
              <a:t>lesquelles il </a:t>
            </a:r>
            <a:r>
              <a:rPr b="0" i="1" lang="en-US" sz="1090" spc="-1" strike="noStrike">
                <a:solidFill>
                  <a:srgbClr val="000000"/>
                </a:solidFill>
                <a:latin typeface="Times New Roman"/>
              </a:rPr>
              <a:t>pourrait </a:t>
            </a:r>
            <a:r>
              <a:rPr b="0" i="1" lang="en-US" sz="1090" spc="-7" strike="noStrike">
                <a:solidFill>
                  <a:srgbClr val="000000"/>
                </a:solidFill>
                <a:latin typeface="Times New Roman"/>
              </a:rPr>
              <a:t>être </a:t>
            </a:r>
            <a:r>
              <a:rPr b="0" i="1" lang="en-US" sz="1090" spc="-1" strike="noStrike">
                <a:solidFill>
                  <a:srgbClr val="000000"/>
                </a:solidFill>
                <a:latin typeface="Times New Roman"/>
              </a:rPr>
              <a:t>l’unique </a:t>
            </a:r>
            <a:r>
              <a:rPr b="0" i="1" lang="en-US" sz="1090" spc="-7" strike="noStrike">
                <a:solidFill>
                  <a:srgbClr val="000000"/>
                </a:solidFill>
                <a:latin typeface="Times New Roman"/>
              </a:rPr>
              <a:t>dirigeant. </a:t>
            </a:r>
            <a:r>
              <a:rPr b="0" i="1" lang="en-US" sz="1090" spc="-1" strike="noStrike">
                <a:solidFill>
                  <a:srgbClr val="000000"/>
                </a:solidFill>
                <a:latin typeface="Times New Roman"/>
              </a:rPr>
              <a:t>Il </a:t>
            </a:r>
            <a:r>
              <a:rPr b="0" i="1" lang="en-US" sz="1090" spc="-9" strike="noStrike">
                <a:solidFill>
                  <a:srgbClr val="000000"/>
                </a:solidFill>
                <a:latin typeface="Times New Roman"/>
              </a:rPr>
              <a:t>serait  </a:t>
            </a:r>
            <a:r>
              <a:rPr b="0" i="1" lang="en-US" sz="1090" spc="-7" strike="noStrike">
                <a:solidFill>
                  <a:srgbClr val="000000"/>
                </a:solidFill>
                <a:latin typeface="Times New Roman"/>
              </a:rPr>
              <a:t>gérant </a:t>
            </a:r>
            <a:r>
              <a:rPr b="0" i="1" lang="en-US" sz="1090" spc="-1" strike="noStrike">
                <a:solidFill>
                  <a:srgbClr val="000000"/>
                </a:solidFill>
                <a:latin typeface="Times New Roman"/>
              </a:rPr>
              <a:t>dans une SARL, et </a:t>
            </a:r>
            <a:r>
              <a:rPr b="0" i="1" lang="en-US" sz="1090" spc="-7" strike="noStrike">
                <a:solidFill>
                  <a:srgbClr val="000000"/>
                </a:solidFill>
                <a:latin typeface="Times New Roman"/>
              </a:rPr>
              <a:t>président </a:t>
            </a:r>
            <a:r>
              <a:rPr b="0" i="1" lang="en-US" sz="1090" spc="-1" strike="noStrike">
                <a:solidFill>
                  <a:srgbClr val="000000"/>
                </a:solidFill>
                <a:latin typeface="Times New Roman"/>
              </a:rPr>
              <a:t>dans une </a:t>
            </a:r>
            <a:r>
              <a:rPr b="0" i="1" lang="en-US" sz="1090" spc="-7" strike="noStrike">
                <a:solidFill>
                  <a:srgbClr val="000000"/>
                </a:solidFill>
                <a:latin typeface="Times New Roman"/>
              </a:rPr>
              <a:t>SAS.</a:t>
            </a:r>
            <a:endParaRPr b="0" lang="fr-FR" sz="1090" spc="-1" strike="noStrike">
              <a:latin typeface="Arial"/>
            </a:endParaRPr>
          </a:p>
        </p:txBody>
      </p:sp>
      <p:sp>
        <p:nvSpPr>
          <p:cNvPr id="790" name="CustomShape 7"/>
          <p:cNvSpPr/>
          <p:nvPr/>
        </p:nvSpPr>
        <p:spPr>
          <a:xfrm>
            <a:off x="2019240" y="1216080"/>
            <a:ext cx="5302080" cy="798840"/>
          </a:xfrm>
          <a:prstGeom prst="rect">
            <a:avLst/>
          </a:prstGeom>
          <a:noFill/>
          <a:ln w="6120">
            <a:solidFill>
              <a:srgbClr val="000000"/>
            </a:solidFill>
            <a:round/>
          </a:ln>
        </p:spPr>
        <p:style>
          <a:lnRef idx="0"/>
          <a:fillRef idx="0"/>
          <a:effectRef idx="0"/>
          <a:fontRef idx="minor"/>
        </p:style>
        <p:txBody>
          <a:bodyPr lIns="0" rIns="0" tIns="4680" bIns="0">
            <a:spAutoFit/>
          </a:bodyPr>
          <a:p>
            <a:pPr marL="63360" algn="just">
              <a:lnSpc>
                <a:spcPts val="1250"/>
              </a:lnSpc>
              <a:spcBef>
                <a:spcPts val="37"/>
              </a:spcBef>
              <a:tabLst>
                <a:tab algn="l" pos="0"/>
              </a:tabLst>
            </a:pPr>
            <a:r>
              <a:rPr b="0" lang="en-US" sz="1090" spc="-7" strike="noStrike">
                <a:solidFill>
                  <a:srgbClr val="000000"/>
                </a:solidFill>
                <a:latin typeface="Times New Roman"/>
              </a:rPr>
              <a:t>Un entrepreneur </a:t>
            </a:r>
            <a:r>
              <a:rPr b="0" lang="en-US" sz="1090" spc="-1" strike="noStrike">
                <a:solidFill>
                  <a:srgbClr val="000000"/>
                </a:solidFill>
                <a:latin typeface="Times New Roman"/>
              </a:rPr>
              <a:t>a </a:t>
            </a:r>
            <a:r>
              <a:rPr b="0" lang="en-US" sz="1090" spc="-7" strike="noStrike">
                <a:solidFill>
                  <a:srgbClr val="000000"/>
                </a:solidFill>
                <a:latin typeface="Times New Roman"/>
              </a:rPr>
              <a:t>créé </a:t>
            </a:r>
            <a:r>
              <a:rPr b="0" lang="en-US" sz="1090" spc="-1" strike="noStrike">
                <a:solidFill>
                  <a:srgbClr val="000000"/>
                </a:solidFill>
                <a:latin typeface="Times New Roman"/>
              </a:rPr>
              <a:t>une </a:t>
            </a:r>
            <a:r>
              <a:rPr b="0" lang="en-US" sz="1090" spc="-7" strike="noStrike">
                <a:solidFill>
                  <a:srgbClr val="000000"/>
                </a:solidFill>
                <a:latin typeface="Times New Roman"/>
              </a:rPr>
              <a:t>entreprise </a:t>
            </a:r>
            <a:r>
              <a:rPr b="0" lang="en-US" sz="1090" spc="-1" strike="noStrike">
                <a:solidFill>
                  <a:srgbClr val="000000"/>
                </a:solidFill>
                <a:latin typeface="Times New Roman"/>
              </a:rPr>
              <a:t>individuelle dont </a:t>
            </a:r>
            <a:r>
              <a:rPr b="0" lang="en-US" sz="1090" spc="-7" strike="noStrike">
                <a:solidFill>
                  <a:srgbClr val="000000"/>
                </a:solidFill>
                <a:latin typeface="Times New Roman"/>
              </a:rPr>
              <a:t>l’objet est </a:t>
            </a:r>
            <a:r>
              <a:rPr b="0" lang="en-US" sz="1090" spc="-1" strike="noStrike">
                <a:solidFill>
                  <a:srgbClr val="000000"/>
                </a:solidFill>
                <a:latin typeface="Times New Roman"/>
              </a:rPr>
              <a:t>la </a:t>
            </a:r>
            <a:r>
              <a:rPr b="0" lang="en-US" sz="1090" spc="-7" strike="noStrike">
                <a:solidFill>
                  <a:srgbClr val="000000"/>
                </a:solidFill>
                <a:latin typeface="Times New Roman"/>
              </a:rPr>
              <a:t>vente </a:t>
            </a:r>
            <a:r>
              <a:rPr b="0" lang="en-US" sz="1090" spc="-1" strike="noStrike">
                <a:solidFill>
                  <a:srgbClr val="000000"/>
                </a:solidFill>
                <a:latin typeface="Times New Roman"/>
              </a:rPr>
              <a:t>de </a:t>
            </a:r>
            <a:r>
              <a:rPr b="0" lang="en-US" sz="1090" spc="-7" strike="noStrike">
                <a:solidFill>
                  <a:srgbClr val="000000"/>
                </a:solidFill>
                <a:latin typeface="Times New Roman"/>
              </a:rPr>
              <a:t>chaussures et  vêtements. </a:t>
            </a:r>
            <a:r>
              <a:rPr b="0" lang="en-US" sz="1090" spc="-9" strike="noStrike">
                <a:solidFill>
                  <a:srgbClr val="000000"/>
                </a:solidFill>
                <a:latin typeface="Times New Roman"/>
              </a:rPr>
              <a:t>Il </a:t>
            </a:r>
            <a:r>
              <a:rPr b="0" lang="en-US" sz="1090" spc="-7" strike="noStrike">
                <a:solidFill>
                  <a:srgbClr val="000000"/>
                </a:solidFill>
                <a:latin typeface="Times New Roman"/>
              </a:rPr>
              <a:t>souhaite apporter son entreprise </a:t>
            </a:r>
            <a:r>
              <a:rPr b="0" lang="en-US" sz="1090" spc="-1" strike="noStrike">
                <a:solidFill>
                  <a:srgbClr val="000000"/>
                </a:solidFill>
                <a:latin typeface="Times New Roman"/>
              </a:rPr>
              <a:t>à une </a:t>
            </a:r>
            <a:r>
              <a:rPr b="0" lang="en-US" sz="1090" spc="-7" strike="noStrike">
                <a:solidFill>
                  <a:srgbClr val="000000"/>
                </a:solidFill>
                <a:latin typeface="Times New Roman"/>
              </a:rPr>
              <a:t>société, s’entourer d’autres associés </a:t>
            </a:r>
            <a:r>
              <a:rPr b="0" lang="en-US" sz="1090" spc="-1" strike="noStrike">
                <a:solidFill>
                  <a:srgbClr val="000000"/>
                </a:solidFill>
                <a:latin typeface="Times New Roman"/>
              </a:rPr>
              <a:t>tel  qu’il </a:t>
            </a:r>
            <a:r>
              <a:rPr b="0" lang="en-US" sz="1090" spc="-7" strike="noStrike">
                <a:solidFill>
                  <a:srgbClr val="000000"/>
                </a:solidFill>
                <a:latin typeface="Times New Roman"/>
              </a:rPr>
              <a:t>disposerait </a:t>
            </a:r>
            <a:r>
              <a:rPr b="0" lang="en-US" sz="1090" spc="-1" strike="noStrike">
                <a:solidFill>
                  <a:srgbClr val="000000"/>
                </a:solidFill>
                <a:latin typeface="Times New Roman"/>
              </a:rPr>
              <a:t>de 70 pour </a:t>
            </a:r>
            <a:r>
              <a:rPr b="0" lang="en-US" sz="1090" spc="-7" strike="noStrike">
                <a:solidFill>
                  <a:srgbClr val="000000"/>
                </a:solidFill>
                <a:latin typeface="Times New Roman"/>
              </a:rPr>
              <a:t>cent </a:t>
            </a:r>
            <a:r>
              <a:rPr b="0" lang="en-US" sz="1090" spc="-1" strike="noStrike">
                <a:solidFill>
                  <a:srgbClr val="000000"/>
                </a:solidFill>
                <a:latin typeface="Times New Roman"/>
              </a:rPr>
              <a:t>du </a:t>
            </a:r>
            <a:r>
              <a:rPr b="0" lang="en-US" sz="1090" spc="-7" strike="noStrike">
                <a:solidFill>
                  <a:srgbClr val="000000"/>
                </a:solidFill>
                <a:latin typeface="Times New Roman"/>
              </a:rPr>
              <a:t>capital. </a:t>
            </a:r>
            <a:r>
              <a:rPr b="0" lang="en-US" sz="1090" spc="-9" strike="noStrike">
                <a:solidFill>
                  <a:srgbClr val="000000"/>
                </a:solidFill>
                <a:latin typeface="Times New Roman"/>
              </a:rPr>
              <a:t>Il </a:t>
            </a:r>
            <a:r>
              <a:rPr b="0" lang="en-US" sz="1090" spc="-7" strike="noStrike">
                <a:solidFill>
                  <a:srgbClr val="000000"/>
                </a:solidFill>
                <a:latin typeface="Times New Roman"/>
              </a:rPr>
              <a:t>souhaite </a:t>
            </a:r>
            <a:r>
              <a:rPr b="0" lang="en-US" sz="1090" spc="-1" strike="noStrike">
                <a:solidFill>
                  <a:srgbClr val="000000"/>
                </a:solidFill>
                <a:latin typeface="Times New Roman"/>
              </a:rPr>
              <a:t>limiter </a:t>
            </a:r>
            <a:r>
              <a:rPr b="0" lang="en-US" sz="1090" spc="12" strike="noStrike">
                <a:solidFill>
                  <a:srgbClr val="000000"/>
                </a:solidFill>
                <a:latin typeface="Times New Roman"/>
              </a:rPr>
              <a:t>sa </a:t>
            </a:r>
            <a:r>
              <a:rPr b="0" lang="en-US" sz="1090" spc="-7" strike="noStrike">
                <a:solidFill>
                  <a:srgbClr val="000000"/>
                </a:solidFill>
                <a:latin typeface="Times New Roman"/>
              </a:rPr>
              <a:t>responsabilité et garder </a:t>
            </a:r>
            <a:r>
              <a:rPr b="0" lang="en-US" sz="1090" spc="4" strike="noStrike">
                <a:solidFill>
                  <a:srgbClr val="000000"/>
                </a:solidFill>
                <a:latin typeface="Times New Roman"/>
              </a:rPr>
              <a:t>la  </a:t>
            </a:r>
            <a:r>
              <a:rPr b="0" lang="en-US" sz="1090" spc="-7" strike="noStrike">
                <a:solidFill>
                  <a:srgbClr val="000000"/>
                </a:solidFill>
                <a:latin typeface="Times New Roman"/>
              </a:rPr>
              <a:t>direction </a:t>
            </a:r>
            <a:r>
              <a:rPr b="0" lang="en-US" sz="1090" spc="-1" strike="noStrike">
                <a:solidFill>
                  <a:srgbClr val="000000"/>
                </a:solidFill>
                <a:latin typeface="Times New Roman"/>
              </a:rPr>
              <a:t>unique </a:t>
            </a:r>
            <a:r>
              <a:rPr b="0" lang="en-US" sz="1090" spc="-7" strike="noStrike">
                <a:solidFill>
                  <a:srgbClr val="000000"/>
                </a:solidFill>
                <a:latin typeface="Times New Roman"/>
              </a:rPr>
              <a:t>au sein </a:t>
            </a:r>
            <a:r>
              <a:rPr b="0" lang="en-US" sz="1090" spc="-1" strike="noStrike">
                <a:solidFill>
                  <a:srgbClr val="000000"/>
                </a:solidFill>
                <a:latin typeface="Times New Roman"/>
              </a:rPr>
              <a:t>de la </a:t>
            </a:r>
            <a:r>
              <a:rPr b="0" lang="en-US" sz="1090" spc="-7" strike="noStrike">
                <a:solidFill>
                  <a:srgbClr val="000000"/>
                </a:solidFill>
                <a:latin typeface="Times New Roman"/>
              </a:rPr>
              <a:t>société. </a:t>
            </a:r>
            <a:r>
              <a:rPr b="0" lang="en-US" sz="1090" spc="-1" strike="noStrike">
                <a:solidFill>
                  <a:srgbClr val="000000"/>
                </a:solidFill>
                <a:latin typeface="Times New Roman"/>
              </a:rPr>
              <a:t>Pouvez-vous le </a:t>
            </a:r>
            <a:r>
              <a:rPr b="0" lang="en-US" sz="1090" spc="-7" strike="noStrike">
                <a:solidFill>
                  <a:srgbClr val="000000"/>
                </a:solidFill>
                <a:latin typeface="Times New Roman"/>
              </a:rPr>
              <a:t>conseiller dans </a:t>
            </a:r>
            <a:r>
              <a:rPr b="0" lang="en-US" sz="1090" spc="-1" strike="noStrike">
                <a:solidFill>
                  <a:srgbClr val="000000"/>
                </a:solidFill>
                <a:latin typeface="Times New Roman"/>
              </a:rPr>
              <a:t>le </a:t>
            </a:r>
            <a:r>
              <a:rPr b="0" lang="en-US" sz="1090" spc="-7" strike="noStrike">
                <a:solidFill>
                  <a:srgbClr val="000000"/>
                </a:solidFill>
                <a:latin typeface="Times New Roman"/>
              </a:rPr>
              <a:t>choix </a:t>
            </a:r>
            <a:r>
              <a:rPr b="0" lang="en-US" sz="1090" spc="-1" strike="noStrike">
                <a:solidFill>
                  <a:srgbClr val="000000"/>
                </a:solidFill>
                <a:latin typeface="Times New Roman"/>
              </a:rPr>
              <a:t>de la </a:t>
            </a:r>
            <a:r>
              <a:rPr b="0" lang="en-US" sz="1090" spc="-7" strike="noStrike">
                <a:solidFill>
                  <a:srgbClr val="000000"/>
                </a:solidFill>
                <a:latin typeface="Times New Roman"/>
              </a:rPr>
              <a:t>structure  sociétaire </a:t>
            </a:r>
            <a:r>
              <a:rPr b="0" lang="en-US" sz="1090" spc="-1" strike="noStrike">
                <a:solidFill>
                  <a:srgbClr val="000000"/>
                </a:solidFill>
                <a:latin typeface="Times New Roman"/>
              </a:rPr>
              <a:t>?</a:t>
            </a:r>
            <a:endParaRPr b="0" lang="fr-FR" sz="1090" spc="-1" strike="noStrike">
              <a:latin typeface="Arial"/>
            </a:endParaRPr>
          </a:p>
        </p:txBody>
      </p:sp>
      <p:sp>
        <p:nvSpPr>
          <p:cNvPr id="791" name="TextShape 8"/>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792" name="TextShape 9"/>
          <p:cNvSpPr txBox="1"/>
          <p:nvPr/>
        </p:nvSpPr>
        <p:spPr>
          <a:xfrm>
            <a:off x="8783280" y="6378120"/>
            <a:ext cx="2805480" cy="276480"/>
          </a:xfrm>
          <a:prstGeom prst="rect">
            <a:avLst/>
          </a:prstGeom>
          <a:noFill/>
          <a:ln>
            <a:noFill/>
          </a:ln>
        </p:spPr>
        <p:txBody>
          <a:bodyPr lIns="0" rIns="0" tIns="0" bIns="0">
            <a:noAutofit/>
          </a:bodyPr>
          <a:p>
            <a:pPr algn="r">
              <a:lnSpc>
                <a:spcPct val="100000"/>
              </a:lnSpc>
            </a:pPr>
            <a:fld id="{0E4714CF-DF7D-43DD-AC82-8296EFB4AAED}"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93" name="Table 1"/>
          <p:cNvGraphicFramePr/>
          <p:nvPr/>
        </p:nvGraphicFramePr>
        <p:xfrm>
          <a:off x="2012400" y="264960"/>
          <a:ext cx="5302440" cy="1638720"/>
        </p:xfrm>
        <a:graphic>
          <a:graphicData uri="http://schemas.openxmlformats.org/drawingml/2006/table">
            <a:tbl>
              <a:tblPr/>
              <a:tblGrid>
                <a:gridCol w="5302800"/>
              </a:tblGrid>
              <a:tr h="172440">
                <a:tc>
                  <a:txBody>
                    <a:bodyPr lIns="0" rIns="0" tIns="0" bIns="0">
                      <a:noAutofit/>
                    </a:bodyPr>
                    <a:p>
                      <a:pPr marL="73080">
                        <a:lnSpc>
                          <a:spcPts val="1355"/>
                        </a:lnSpc>
                      </a:pPr>
                      <a:r>
                        <a:rPr b="0" lang="fr-FR" sz="1100" spc="-1" strike="noStrike">
                          <a:solidFill>
                            <a:srgbClr val="000000"/>
                          </a:solidFill>
                          <a:latin typeface="Times New Roman"/>
                        </a:rPr>
                        <a:t>Elle songe plutôt à une </a:t>
                      </a:r>
                      <a:r>
                        <a:rPr b="0" lang="fr-FR" sz="1100" spc="-7" strike="noStrike">
                          <a:solidFill>
                            <a:srgbClr val="000000"/>
                          </a:solidFill>
                          <a:latin typeface="Times New Roman"/>
                        </a:rPr>
                        <a:t>SA </a:t>
                      </a:r>
                      <a:r>
                        <a:rPr b="0" lang="fr-FR" sz="1100" spc="-1" strike="noStrike">
                          <a:solidFill>
                            <a:srgbClr val="000000"/>
                          </a:solidFill>
                          <a:latin typeface="Times New Roman"/>
                        </a:rPr>
                        <a:t>à </a:t>
                      </a:r>
                      <a:r>
                        <a:rPr b="0" lang="fr-FR" sz="1100" spc="-7" strike="noStrike">
                          <a:solidFill>
                            <a:srgbClr val="000000"/>
                          </a:solidFill>
                          <a:latin typeface="Times New Roman"/>
                        </a:rPr>
                        <a:t>directoire. Quels </a:t>
                      </a:r>
                      <a:r>
                        <a:rPr b="0" lang="fr-FR" sz="1100" spc="-1" strike="noStrike">
                          <a:solidFill>
                            <a:srgbClr val="000000"/>
                          </a:solidFill>
                          <a:latin typeface="Times New Roman"/>
                        </a:rPr>
                        <a:t>seraient </a:t>
                      </a:r>
                      <a:r>
                        <a:rPr b="0" lang="fr-FR" sz="1100" spc="-7" strike="noStrike">
                          <a:solidFill>
                            <a:srgbClr val="000000"/>
                          </a:solidFill>
                          <a:latin typeface="Times New Roman"/>
                        </a:rPr>
                        <a:t>les avantages</a:t>
                      </a:r>
                      <a:r>
                        <a:rPr b="0" lang="fr-FR" sz="1100" spc="4" strike="noStrike">
                          <a:solidFill>
                            <a:srgbClr val="000000"/>
                          </a:solidFill>
                          <a:latin typeface="Times New Roman"/>
                        </a:rPr>
                        <a:t> </a:t>
                      </a:r>
                      <a:r>
                        <a:rPr b="0" lang="fr-FR" sz="1100" spc="-1" strike="noStrike">
                          <a:solidFill>
                            <a:srgbClr val="000000"/>
                          </a:solidFill>
                          <a:latin typeface="Times New Roman"/>
                        </a:rPr>
                        <a:t>?</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571400">
                <a:tc>
                  <a:txBody>
                    <a:bodyPr lIns="0" rIns="0" tIns="4320" bIns="0">
                      <a:noAutofit/>
                    </a:bodyPr>
                    <a:p>
                      <a:pPr marL="73080" algn="just">
                        <a:lnSpc>
                          <a:spcPts val="1369"/>
                        </a:lnSpc>
                        <a:spcBef>
                          <a:spcPts val="40"/>
                        </a:spcBef>
                      </a:pPr>
                      <a:r>
                        <a:rPr b="0" i="1" lang="fr-FR" sz="1100" spc="-7" strike="noStrike">
                          <a:solidFill>
                            <a:srgbClr val="000000"/>
                          </a:solidFill>
                          <a:latin typeface="Times New Roman"/>
                        </a:rPr>
                        <a:t>Le directoire </a:t>
                      </a:r>
                      <a:r>
                        <a:rPr b="0" i="1" lang="fr-FR" sz="1100" spc="-1" strike="noStrike">
                          <a:solidFill>
                            <a:srgbClr val="000000"/>
                          </a:solidFill>
                          <a:latin typeface="Times New Roman"/>
                        </a:rPr>
                        <a:t>dirige la </a:t>
                      </a:r>
                      <a:r>
                        <a:rPr b="0" i="1" lang="fr-FR" sz="1100" spc="-7" strike="noStrike">
                          <a:solidFill>
                            <a:srgbClr val="000000"/>
                          </a:solidFill>
                          <a:latin typeface="Times New Roman"/>
                        </a:rPr>
                        <a:t>société. La </a:t>
                      </a:r>
                      <a:r>
                        <a:rPr b="0" i="1" lang="fr-FR" sz="1100" spc="-1" strike="noStrike">
                          <a:solidFill>
                            <a:srgbClr val="000000"/>
                          </a:solidFill>
                          <a:latin typeface="Times New Roman"/>
                        </a:rPr>
                        <a:t>fonction de </a:t>
                      </a:r>
                      <a:r>
                        <a:rPr b="0" i="1" lang="fr-FR" sz="1100" spc="-7" strike="noStrike">
                          <a:solidFill>
                            <a:srgbClr val="000000"/>
                          </a:solidFill>
                          <a:latin typeface="Times New Roman"/>
                        </a:rPr>
                        <a:t>contrôle est exercée </a:t>
                      </a:r>
                      <a:r>
                        <a:rPr b="0" i="1" lang="fr-FR" sz="1100" spc="-1" strike="noStrike">
                          <a:solidFill>
                            <a:srgbClr val="000000"/>
                          </a:solidFill>
                          <a:latin typeface="Times New Roman"/>
                        </a:rPr>
                        <a:t>par un </a:t>
                      </a:r>
                      <a:r>
                        <a:rPr b="0" i="1" lang="fr-FR" sz="1100" spc="-7" strike="noStrike">
                          <a:solidFill>
                            <a:srgbClr val="000000"/>
                          </a:solidFill>
                          <a:latin typeface="Times New Roman"/>
                        </a:rPr>
                        <a:t>conseil </a:t>
                      </a:r>
                      <a:r>
                        <a:rPr b="0" i="1" lang="fr-FR" sz="1100" spc="-1" strike="noStrike">
                          <a:solidFill>
                            <a:srgbClr val="000000"/>
                          </a:solidFill>
                          <a:latin typeface="Times New Roman"/>
                        </a:rPr>
                        <a:t>de  </a:t>
                      </a:r>
                      <a:r>
                        <a:rPr b="0" i="1" lang="fr-FR" sz="1100" spc="-7" strike="noStrike">
                          <a:solidFill>
                            <a:srgbClr val="000000"/>
                          </a:solidFill>
                          <a:latin typeface="Times New Roman"/>
                        </a:rPr>
                        <a:t>surveillance composé </a:t>
                      </a:r>
                      <a:r>
                        <a:rPr b="0" i="1" lang="fr-FR" sz="1100" spc="-1" strike="noStrike">
                          <a:solidFill>
                            <a:srgbClr val="000000"/>
                          </a:solidFill>
                          <a:latin typeface="Times New Roman"/>
                        </a:rPr>
                        <a:t>de </a:t>
                      </a:r>
                      <a:r>
                        <a:rPr b="0" i="1" lang="fr-FR" sz="1100" spc="-7" strike="noStrike">
                          <a:solidFill>
                            <a:srgbClr val="000000"/>
                          </a:solidFill>
                          <a:latin typeface="Times New Roman"/>
                        </a:rPr>
                        <a:t>trois</a:t>
                      </a:r>
                      <a:r>
                        <a:rPr b="0" i="1" lang="fr-FR" sz="1100" spc="-1" strike="noStrike">
                          <a:solidFill>
                            <a:srgbClr val="000000"/>
                          </a:solidFill>
                          <a:latin typeface="Times New Roman"/>
                        </a:rPr>
                        <a:t> </a:t>
                      </a:r>
                      <a:r>
                        <a:rPr b="0" i="1" lang="fr-FR" sz="1100" spc="-7" strike="noStrike">
                          <a:solidFill>
                            <a:srgbClr val="000000"/>
                          </a:solidFill>
                          <a:latin typeface="Times New Roman"/>
                        </a:rPr>
                        <a:t>membres.</a:t>
                      </a:r>
                      <a:endParaRPr b="0" lang="fr-FR" sz="1100" spc="-1" strike="noStrike">
                        <a:latin typeface="Arial"/>
                      </a:endParaRPr>
                    </a:p>
                    <a:p>
                      <a:pPr marL="73080" algn="just">
                        <a:lnSpc>
                          <a:spcPts val="1361"/>
                        </a:lnSpc>
                        <a:spcBef>
                          <a:spcPts val="20"/>
                        </a:spcBef>
                      </a:pPr>
                      <a:r>
                        <a:rPr b="0" i="1" lang="fr-FR" sz="1100" spc="-1" strike="noStrike">
                          <a:solidFill>
                            <a:srgbClr val="000000"/>
                          </a:solidFill>
                          <a:latin typeface="Times New Roman"/>
                        </a:rPr>
                        <a:t>La SA de type nouveau lui </a:t>
                      </a:r>
                      <a:r>
                        <a:rPr b="0" i="1" lang="fr-FR" sz="1100" spc="-7" strike="noStrike">
                          <a:solidFill>
                            <a:srgbClr val="000000"/>
                          </a:solidFill>
                          <a:latin typeface="Times New Roman"/>
                        </a:rPr>
                        <a:t>permettrait d’être </a:t>
                      </a:r>
                      <a:r>
                        <a:rPr b="0" i="1" lang="fr-FR" sz="1100" spc="-1" strike="noStrike">
                          <a:solidFill>
                            <a:srgbClr val="000000"/>
                          </a:solidFill>
                          <a:latin typeface="Times New Roman"/>
                        </a:rPr>
                        <a:t>directeur unique puisque le capital </a:t>
                      </a:r>
                      <a:r>
                        <a:rPr b="0" i="1" lang="fr-FR" sz="1100" spc="-7" strike="noStrike">
                          <a:solidFill>
                            <a:srgbClr val="000000"/>
                          </a:solidFill>
                          <a:latin typeface="Times New Roman"/>
                        </a:rPr>
                        <a:t>est inférieur  </a:t>
                      </a:r>
                      <a:r>
                        <a:rPr b="0" i="1" lang="fr-FR" sz="1100" spc="-1" strike="noStrike">
                          <a:solidFill>
                            <a:srgbClr val="000000"/>
                          </a:solidFill>
                          <a:latin typeface="Times New Roman"/>
                        </a:rPr>
                        <a:t>à 150 000</a:t>
                      </a:r>
                      <a:r>
                        <a:rPr b="0" i="1" lang="fr-FR" sz="1100" spc="-7" strike="noStrike">
                          <a:solidFill>
                            <a:srgbClr val="000000"/>
                          </a:solidFill>
                          <a:latin typeface="Times New Roman"/>
                        </a:rPr>
                        <a:t> euros.</a:t>
                      </a:r>
                      <a:endParaRPr b="0" lang="fr-FR" sz="1100" spc="-1" strike="noStrike">
                        <a:latin typeface="Arial"/>
                      </a:endParaRPr>
                    </a:p>
                    <a:p>
                      <a:pPr marL="73080" algn="just">
                        <a:lnSpc>
                          <a:spcPts val="1321"/>
                        </a:lnSpc>
                      </a:pPr>
                      <a:r>
                        <a:rPr b="0" i="1" lang="fr-FR" sz="1100" spc="-7" strike="noStrike">
                          <a:solidFill>
                            <a:srgbClr val="000000"/>
                          </a:solidFill>
                          <a:latin typeface="Times New Roman"/>
                        </a:rPr>
                        <a:t>La</a:t>
                      </a:r>
                      <a:r>
                        <a:rPr b="0" i="1" lang="fr-FR" sz="1100" spc="32" strike="noStrike">
                          <a:solidFill>
                            <a:srgbClr val="000000"/>
                          </a:solidFill>
                          <a:latin typeface="Times New Roman"/>
                        </a:rPr>
                        <a:t> </a:t>
                      </a:r>
                      <a:r>
                        <a:rPr b="0" i="1" lang="fr-FR" sz="1100" spc="-7" strike="noStrike">
                          <a:solidFill>
                            <a:srgbClr val="000000"/>
                          </a:solidFill>
                          <a:latin typeface="Times New Roman"/>
                        </a:rPr>
                        <a:t>révocation</a:t>
                      </a:r>
                      <a:r>
                        <a:rPr b="0" i="1" lang="fr-FR" sz="1100" spc="38" strike="noStrike">
                          <a:solidFill>
                            <a:srgbClr val="000000"/>
                          </a:solidFill>
                          <a:latin typeface="Times New Roman"/>
                        </a:rPr>
                        <a:t> </a:t>
                      </a:r>
                      <a:r>
                        <a:rPr b="0" i="1" lang="fr-FR" sz="1100" spc="-7" strike="noStrike">
                          <a:solidFill>
                            <a:srgbClr val="000000"/>
                          </a:solidFill>
                          <a:latin typeface="Times New Roman"/>
                        </a:rPr>
                        <a:t>étant</a:t>
                      </a:r>
                      <a:r>
                        <a:rPr b="0" i="1" lang="fr-FR" sz="1100" spc="38" strike="noStrike">
                          <a:solidFill>
                            <a:srgbClr val="000000"/>
                          </a:solidFill>
                          <a:latin typeface="Times New Roman"/>
                        </a:rPr>
                        <a:t> </a:t>
                      </a:r>
                      <a:r>
                        <a:rPr b="0" i="1" lang="fr-FR" sz="1100" spc="-7" strike="noStrike">
                          <a:solidFill>
                            <a:srgbClr val="000000"/>
                          </a:solidFill>
                          <a:latin typeface="Times New Roman"/>
                        </a:rPr>
                        <a:t>motivée,</a:t>
                      </a:r>
                      <a:r>
                        <a:rPr b="0" i="1" lang="fr-FR" sz="1100" spc="38" strike="noStrike">
                          <a:solidFill>
                            <a:srgbClr val="000000"/>
                          </a:solidFill>
                          <a:latin typeface="Times New Roman"/>
                        </a:rPr>
                        <a:t> </a:t>
                      </a:r>
                      <a:r>
                        <a:rPr b="0" i="1" lang="fr-FR" sz="1100" spc="-1" strike="noStrike">
                          <a:solidFill>
                            <a:srgbClr val="000000"/>
                          </a:solidFill>
                          <a:latin typeface="Times New Roman"/>
                        </a:rPr>
                        <a:t>la</a:t>
                      </a:r>
                      <a:r>
                        <a:rPr b="0" i="1" lang="fr-FR" sz="1100" spc="43" strike="noStrike">
                          <a:solidFill>
                            <a:srgbClr val="000000"/>
                          </a:solidFill>
                          <a:latin typeface="Times New Roman"/>
                        </a:rPr>
                        <a:t> </a:t>
                      </a:r>
                      <a:r>
                        <a:rPr b="0" i="1" lang="fr-FR" sz="1100" spc="-7" strike="noStrike">
                          <a:solidFill>
                            <a:srgbClr val="000000"/>
                          </a:solidFill>
                          <a:latin typeface="Times New Roman"/>
                        </a:rPr>
                        <a:t>direction</a:t>
                      </a:r>
                      <a:r>
                        <a:rPr b="0" i="1" lang="fr-FR" sz="1100" spc="32" strike="noStrike">
                          <a:solidFill>
                            <a:srgbClr val="000000"/>
                          </a:solidFill>
                          <a:latin typeface="Times New Roman"/>
                        </a:rPr>
                        <a:t> </a:t>
                      </a:r>
                      <a:r>
                        <a:rPr b="0" i="1" lang="fr-FR" sz="1100" spc="-1" strike="noStrike">
                          <a:solidFill>
                            <a:srgbClr val="000000"/>
                          </a:solidFill>
                          <a:latin typeface="Times New Roman"/>
                        </a:rPr>
                        <a:t>dans</a:t>
                      </a:r>
                      <a:r>
                        <a:rPr b="0" i="1" lang="fr-FR" sz="1100" spc="43" strike="noStrike">
                          <a:solidFill>
                            <a:srgbClr val="000000"/>
                          </a:solidFill>
                          <a:latin typeface="Times New Roman"/>
                        </a:rPr>
                        <a:t> </a:t>
                      </a:r>
                      <a:r>
                        <a:rPr b="0" i="1" lang="fr-FR" sz="1100" spc="-7" strike="noStrike">
                          <a:solidFill>
                            <a:srgbClr val="000000"/>
                          </a:solidFill>
                          <a:latin typeface="Times New Roman"/>
                        </a:rPr>
                        <a:t>les</a:t>
                      </a:r>
                      <a:r>
                        <a:rPr b="0" i="1" lang="fr-FR" sz="1100" spc="38" strike="noStrike">
                          <a:solidFill>
                            <a:srgbClr val="000000"/>
                          </a:solidFill>
                          <a:latin typeface="Times New Roman"/>
                        </a:rPr>
                        <a:t> </a:t>
                      </a:r>
                      <a:r>
                        <a:rPr b="0" i="1" lang="fr-FR" sz="1100" spc="-1" strike="noStrike">
                          <a:solidFill>
                            <a:srgbClr val="000000"/>
                          </a:solidFill>
                          <a:latin typeface="Times New Roman"/>
                        </a:rPr>
                        <a:t>SA</a:t>
                      </a:r>
                      <a:r>
                        <a:rPr b="0" i="1" lang="fr-FR" sz="1100" spc="32" strike="noStrike">
                          <a:solidFill>
                            <a:srgbClr val="000000"/>
                          </a:solidFill>
                          <a:latin typeface="Times New Roman"/>
                        </a:rPr>
                        <a:t> </a:t>
                      </a:r>
                      <a:r>
                        <a:rPr b="0" i="1" lang="fr-FR" sz="1100" spc="-1" strike="noStrike">
                          <a:solidFill>
                            <a:srgbClr val="000000"/>
                          </a:solidFill>
                          <a:latin typeface="Times New Roman"/>
                        </a:rPr>
                        <a:t>à</a:t>
                      </a:r>
                      <a:r>
                        <a:rPr b="0" i="1" lang="fr-FR" sz="1100" spc="38" strike="noStrike">
                          <a:solidFill>
                            <a:srgbClr val="000000"/>
                          </a:solidFill>
                          <a:latin typeface="Times New Roman"/>
                        </a:rPr>
                        <a:t> </a:t>
                      </a:r>
                      <a:r>
                        <a:rPr b="0" i="1" lang="fr-FR" sz="1100" spc="-7" strike="noStrike">
                          <a:solidFill>
                            <a:srgbClr val="000000"/>
                          </a:solidFill>
                          <a:latin typeface="Times New Roman"/>
                        </a:rPr>
                        <a:t>directoire</a:t>
                      </a:r>
                      <a:r>
                        <a:rPr b="0" i="1" lang="fr-FR" sz="1100" spc="38" strike="noStrike">
                          <a:solidFill>
                            <a:srgbClr val="000000"/>
                          </a:solidFill>
                          <a:latin typeface="Times New Roman"/>
                        </a:rPr>
                        <a:t> </a:t>
                      </a:r>
                      <a:r>
                        <a:rPr b="0" i="1" lang="fr-FR" sz="1100" spc="-7" strike="noStrike">
                          <a:solidFill>
                            <a:srgbClr val="000000"/>
                          </a:solidFill>
                          <a:latin typeface="Times New Roman"/>
                        </a:rPr>
                        <a:t>est</a:t>
                      </a:r>
                      <a:r>
                        <a:rPr b="0" i="1" lang="fr-FR" sz="1100" spc="38" strike="noStrike">
                          <a:solidFill>
                            <a:srgbClr val="000000"/>
                          </a:solidFill>
                          <a:latin typeface="Times New Roman"/>
                        </a:rPr>
                        <a:t> </a:t>
                      </a:r>
                      <a:r>
                        <a:rPr b="0" i="1" lang="fr-FR" sz="1100" spc="-7" strike="noStrike">
                          <a:solidFill>
                            <a:srgbClr val="000000"/>
                          </a:solidFill>
                          <a:latin typeface="Times New Roman"/>
                        </a:rPr>
                        <a:t>en</a:t>
                      </a:r>
                      <a:r>
                        <a:rPr b="0" i="1" lang="fr-FR" sz="1100" spc="38" strike="noStrike">
                          <a:solidFill>
                            <a:srgbClr val="000000"/>
                          </a:solidFill>
                          <a:latin typeface="Times New Roman"/>
                        </a:rPr>
                        <a:t> </a:t>
                      </a:r>
                      <a:r>
                        <a:rPr b="0" i="1" lang="fr-FR" sz="1100" spc="-7" strike="noStrike">
                          <a:solidFill>
                            <a:srgbClr val="000000"/>
                          </a:solidFill>
                          <a:latin typeface="Times New Roman"/>
                        </a:rPr>
                        <a:t>principe</a:t>
                      </a:r>
                      <a:r>
                        <a:rPr b="0" i="1" lang="fr-FR" sz="1100" spc="32" strike="noStrike">
                          <a:solidFill>
                            <a:srgbClr val="000000"/>
                          </a:solidFill>
                          <a:latin typeface="Times New Roman"/>
                        </a:rPr>
                        <a:t> </a:t>
                      </a:r>
                      <a:r>
                        <a:rPr b="0" i="1" lang="fr-FR" sz="1100" spc="-1" strike="noStrike">
                          <a:solidFill>
                            <a:srgbClr val="000000"/>
                          </a:solidFill>
                          <a:latin typeface="Times New Roman"/>
                        </a:rPr>
                        <a:t>plus</a:t>
                      </a:r>
                      <a:r>
                        <a:rPr b="0" i="1" lang="fr-FR" sz="1100" spc="43" strike="noStrike">
                          <a:solidFill>
                            <a:srgbClr val="000000"/>
                          </a:solidFill>
                          <a:latin typeface="Times New Roman"/>
                        </a:rPr>
                        <a:t> </a:t>
                      </a:r>
                      <a:r>
                        <a:rPr b="0" i="1" lang="fr-FR" sz="1100" spc="-7" strike="noStrike">
                          <a:solidFill>
                            <a:srgbClr val="000000"/>
                          </a:solidFill>
                          <a:latin typeface="Times New Roman"/>
                        </a:rPr>
                        <a:t>stable.</a:t>
                      </a:r>
                      <a:endParaRPr b="0" lang="fr-FR" sz="1100" spc="-1" strike="noStrike">
                        <a:latin typeface="Arial"/>
                      </a:endParaRPr>
                    </a:p>
                    <a:p>
                      <a:pPr marL="73080" algn="just">
                        <a:lnSpc>
                          <a:spcPts val="1380"/>
                        </a:lnSpc>
                        <a:spcBef>
                          <a:spcPts val="74"/>
                        </a:spcBef>
                      </a:pPr>
                      <a:r>
                        <a:rPr b="0" i="1" lang="fr-FR" sz="1100" spc="-7" strike="noStrike">
                          <a:solidFill>
                            <a:srgbClr val="000000"/>
                          </a:solidFill>
                          <a:latin typeface="Times New Roman"/>
                        </a:rPr>
                        <a:t>Dans </a:t>
                      </a:r>
                      <a:r>
                        <a:rPr b="0" i="1" lang="fr-FR" sz="1100" spc="-1" strike="noStrike">
                          <a:solidFill>
                            <a:srgbClr val="000000"/>
                          </a:solidFill>
                          <a:latin typeface="Times New Roman"/>
                        </a:rPr>
                        <a:t>une SA de type nouveau, </a:t>
                      </a:r>
                      <a:r>
                        <a:rPr b="0" i="1" lang="fr-FR" sz="1100" spc="-7" strike="noStrike">
                          <a:solidFill>
                            <a:srgbClr val="000000"/>
                          </a:solidFill>
                          <a:latin typeface="Times New Roman"/>
                        </a:rPr>
                        <a:t>les membres </a:t>
                      </a:r>
                      <a:r>
                        <a:rPr b="0" i="1" lang="fr-FR" sz="1100" spc="-1" strike="noStrike">
                          <a:solidFill>
                            <a:srgbClr val="000000"/>
                          </a:solidFill>
                          <a:latin typeface="Times New Roman"/>
                        </a:rPr>
                        <a:t>du </a:t>
                      </a:r>
                      <a:r>
                        <a:rPr b="0" i="1" lang="fr-FR" sz="1100" spc="-7" strike="noStrike">
                          <a:solidFill>
                            <a:srgbClr val="000000"/>
                          </a:solidFill>
                          <a:latin typeface="Times New Roman"/>
                        </a:rPr>
                        <a:t>directoire peuvent </a:t>
                      </a:r>
                      <a:r>
                        <a:rPr b="0" i="1" lang="fr-FR" sz="1100" spc="-1" strike="noStrike">
                          <a:solidFill>
                            <a:srgbClr val="000000"/>
                          </a:solidFill>
                          <a:latin typeface="Times New Roman"/>
                        </a:rPr>
                        <a:t>plus </a:t>
                      </a:r>
                      <a:r>
                        <a:rPr b="0" i="1" lang="fr-FR" sz="1100" spc="-7" strike="noStrike">
                          <a:solidFill>
                            <a:srgbClr val="000000"/>
                          </a:solidFill>
                          <a:latin typeface="Times New Roman"/>
                        </a:rPr>
                        <a:t>aisément cumuler </a:t>
                      </a:r>
                      <a:r>
                        <a:rPr b="0" i="1" lang="fr-FR" sz="1100" spc="-1" strike="noStrike">
                          <a:solidFill>
                            <a:srgbClr val="000000"/>
                          </a:solidFill>
                          <a:latin typeface="Times New Roman"/>
                        </a:rPr>
                        <a:t>les  statuts de </a:t>
                      </a:r>
                      <a:r>
                        <a:rPr b="0" i="1" lang="fr-FR" sz="1100" spc="-7" strike="noStrike">
                          <a:solidFill>
                            <a:srgbClr val="000000"/>
                          </a:solidFill>
                          <a:latin typeface="Times New Roman"/>
                        </a:rPr>
                        <a:t>dirigeant et salarié </a:t>
                      </a:r>
                      <a:r>
                        <a:rPr b="0" i="1" lang="fr-FR" sz="1100" spc="-1" strike="noStrike">
                          <a:solidFill>
                            <a:srgbClr val="000000"/>
                          </a:solidFill>
                          <a:latin typeface="Times New Roman"/>
                        </a:rPr>
                        <a:t>à la </a:t>
                      </a:r>
                      <a:r>
                        <a:rPr b="0" i="1" lang="fr-FR" sz="1100" spc="-7" strike="noStrike">
                          <a:solidFill>
                            <a:srgbClr val="000000"/>
                          </a:solidFill>
                          <a:latin typeface="Times New Roman"/>
                        </a:rPr>
                        <a:t>condition </a:t>
                      </a:r>
                      <a:r>
                        <a:rPr b="0" i="1" lang="fr-FR" sz="1100" spc="-1" strike="noStrike">
                          <a:solidFill>
                            <a:srgbClr val="000000"/>
                          </a:solidFill>
                          <a:latin typeface="Times New Roman"/>
                        </a:rPr>
                        <a:t>que le </a:t>
                      </a:r>
                      <a:r>
                        <a:rPr b="0" i="1" lang="fr-FR" sz="1100" spc="-7" strike="noStrike">
                          <a:solidFill>
                            <a:srgbClr val="000000"/>
                          </a:solidFill>
                          <a:latin typeface="Times New Roman"/>
                        </a:rPr>
                        <a:t>contrat </a:t>
                      </a:r>
                      <a:r>
                        <a:rPr b="0" i="1" lang="fr-FR" sz="1100" spc="-1" strike="noStrike">
                          <a:solidFill>
                            <a:srgbClr val="000000"/>
                          </a:solidFill>
                          <a:latin typeface="Times New Roman"/>
                        </a:rPr>
                        <a:t>de travail corresponde au travail  </a:t>
                      </a:r>
                      <a:r>
                        <a:rPr b="0" i="1" lang="fr-FR" sz="1100" spc="-7" strike="noStrike">
                          <a:solidFill>
                            <a:srgbClr val="000000"/>
                          </a:solidFill>
                          <a:latin typeface="Times New Roman"/>
                        </a:rPr>
                        <a:t>effectif.</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794"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795"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CBF6222F-D1A2-4FF9-BE02-E16E21B6E7A4}"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Selon leur objet</a:t>
            </a:r>
            <a:endParaRPr b="0" lang="en-US" sz="3200" spc="-1" strike="noStrike">
              <a:solidFill>
                <a:srgbClr val="000000"/>
              </a:solidFill>
              <a:latin typeface="Calibri"/>
            </a:endParaRPr>
          </a:p>
        </p:txBody>
      </p:sp>
      <p:sp>
        <p:nvSpPr>
          <p:cNvPr id="25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À titre gratuit ou onéreux</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contrats peuvent être conclus à </a:t>
            </a:r>
            <a:r>
              <a:rPr b="0" i="1" lang="fr-FR" sz="2800" spc="-1" strike="noStrike">
                <a:solidFill>
                  <a:srgbClr val="000000"/>
                </a:solidFill>
                <a:latin typeface="Calibri"/>
              </a:rPr>
              <a:t>titre gratuit</a:t>
            </a:r>
            <a:r>
              <a:rPr b="0" lang="fr-FR" sz="2800" spc="-1" strike="noStrike">
                <a:solidFill>
                  <a:srgbClr val="000000"/>
                </a:solidFill>
                <a:latin typeface="Calibri"/>
              </a:rPr>
              <a:t> ou à </a:t>
            </a:r>
            <a:r>
              <a:rPr b="0" i="1" lang="fr-FR" sz="2800" spc="-1" strike="noStrike">
                <a:solidFill>
                  <a:srgbClr val="000000"/>
                </a:solidFill>
                <a:latin typeface="Calibri"/>
              </a:rPr>
              <a:t>titre onéreux</a:t>
            </a:r>
            <a:r>
              <a:rPr b="0" lang="fr-FR"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dans un contrat à titre gratuit, l'une des parties entend procurer un avantage à l'autre sans contrepartie, c'est une intention libérale. (Exemple : la donation ou un service gratuit).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dans un contrat à </a:t>
            </a:r>
            <a:r>
              <a:rPr b="0" i="1" lang="fr-FR" sz="2800" spc="-1" strike="noStrike">
                <a:solidFill>
                  <a:srgbClr val="000000"/>
                </a:solidFill>
                <a:latin typeface="Calibri"/>
              </a:rPr>
              <a:t>titre onéreux</a:t>
            </a:r>
            <a:r>
              <a:rPr b="0" lang="fr-FR" sz="2800" spc="-1" strike="noStrike">
                <a:solidFill>
                  <a:srgbClr val="000000"/>
                </a:solidFill>
                <a:latin typeface="Calibri"/>
              </a:rPr>
              <a:t>, il y a existence de prestations réciproques (contrat synallagmatique), d'où avantage bilatéral. On y distingue les contrats: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GB" sz="2800" spc="-1" strike="noStrike">
                <a:solidFill>
                  <a:srgbClr val="000000"/>
                </a:solidFill>
                <a:latin typeface="Calibri"/>
              </a:rPr>
              <a:t>aléatoires</a:t>
            </a:r>
            <a:r>
              <a:rPr b="0" lang="en-GB"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GB" sz="2800" spc="-1" strike="noStrike">
                <a:solidFill>
                  <a:srgbClr val="000000"/>
                </a:solidFill>
                <a:latin typeface="Calibri"/>
              </a:rPr>
              <a:t>commutatifs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5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5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F795302F-EE01-4470-AD1C-F63F2F3BA2D4}" type="slidenum">
              <a:rPr b="0" lang="en-GB" sz="1200" spc="-1" strike="noStrike">
                <a:solidFill>
                  <a:srgbClr val="8b8b8b"/>
                </a:solidFill>
                <a:latin typeface="Calibri"/>
              </a:rPr>
              <a:t>13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Selon leur objet</a:t>
            </a:r>
            <a:endParaRPr b="0" lang="en-US" sz="3200" spc="-1" strike="noStrike">
              <a:solidFill>
                <a:srgbClr val="000000"/>
              </a:solidFill>
              <a:latin typeface="Calibri"/>
            </a:endParaRPr>
          </a:p>
        </p:txBody>
      </p:sp>
      <p:sp>
        <p:nvSpPr>
          <p:cNvPr id="25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i="1" lang="fr-FR" sz="2800" spc="-1" strike="noStrike">
                <a:solidFill>
                  <a:srgbClr val="000000"/>
                </a:solidFill>
                <a:latin typeface="Calibri"/>
              </a:rPr>
              <a:t>Aléatoires : </a:t>
            </a:r>
            <a:r>
              <a:rPr b="0" lang="fr-FR" sz="2800" spc="-1" strike="noStrike">
                <a:solidFill>
                  <a:srgbClr val="000000"/>
                </a:solidFill>
                <a:latin typeface="Calibri"/>
              </a:rPr>
              <a:t>dont l'avantage réciproque dépend d'un aléa (exemples : contrat d'assurance, contrat de jeu, contrat de pari, contrat de vente contre rente viagère et vente à tout risque ou à toute chance).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fr-FR" sz="2800" spc="-1" strike="noStrike">
                <a:solidFill>
                  <a:srgbClr val="000000"/>
                </a:solidFill>
                <a:latin typeface="Calibri"/>
              </a:rPr>
              <a:t>Commutatifs</a:t>
            </a:r>
            <a:r>
              <a:rPr b="0" lang="fr-FR" sz="2800" spc="-1" strike="noStrike">
                <a:solidFill>
                  <a:srgbClr val="000000"/>
                </a:solidFill>
                <a:latin typeface="Calibri"/>
              </a:rPr>
              <a:t>, dont l'avantage réciproque est connu dès le départ. Chacune des parties recherche au moment de la conclusion du contrat une contrepartie certaine et équivalente (exemple : contrat de vente).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6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6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3527AE6F-F812-4E9B-96B2-EE516F43D0DC}" type="slidenum">
              <a:rPr b="0" lang="en-GB" sz="1200" spc="-1" strike="noStrike">
                <a:solidFill>
                  <a:srgbClr val="8b8b8b"/>
                </a:solidFill>
                <a:latin typeface="Calibri"/>
              </a:rPr>
              <a:t>13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Selon leur objet</a:t>
            </a:r>
            <a:endParaRPr b="0" lang="en-US" sz="3200" spc="-1" strike="noStrike">
              <a:solidFill>
                <a:srgbClr val="000000"/>
              </a:solidFill>
              <a:latin typeface="Calibri"/>
            </a:endParaRPr>
          </a:p>
        </p:txBody>
      </p:sp>
      <p:sp>
        <p:nvSpPr>
          <p:cNvPr id="26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Cette distinction a un certain intérêt, notamment en raison de la protection à l'égard des contrats à titre gratuit.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La considération de la personne y est plus importante que dans un contrat à titre onéreux : il est donc plus facile de demander l'annulation de ce contrat pour erreur sur la personne.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La protection du consentement est aussi renforcée dans un contrat à titre gratuit.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En revanche, la fiscalité est plus importante pour les actes à titre gratuit.</a:t>
            </a:r>
            <a:endParaRPr b="0" lang="en-US" sz="2800" spc="-1" strike="noStrike">
              <a:solidFill>
                <a:srgbClr val="000000"/>
              </a:solidFill>
              <a:latin typeface="Calibri"/>
            </a:endParaRPr>
          </a:p>
        </p:txBody>
      </p:sp>
      <p:sp>
        <p:nvSpPr>
          <p:cNvPr id="26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6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DC34BF10-FC69-4667-B910-70D781E6736C}" type="slidenum">
              <a:rPr b="0" lang="en-GB" sz="1200" spc="-1" strike="noStrike">
                <a:solidFill>
                  <a:srgbClr val="8b8b8b"/>
                </a:solidFill>
                <a:latin typeface="Calibri"/>
              </a:rPr>
              <a:t>13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Selon leur objet</a:t>
            </a:r>
            <a:endParaRPr b="0" lang="en-US" sz="3200" spc="-1" strike="noStrike">
              <a:solidFill>
                <a:srgbClr val="000000"/>
              </a:solidFill>
              <a:latin typeface="Calibri"/>
            </a:endParaRPr>
          </a:p>
        </p:txBody>
      </p:sp>
      <p:sp>
        <p:nvSpPr>
          <p:cNvPr id="267" name="TextShape 2"/>
          <p:cNvSpPr txBox="1"/>
          <p:nvPr/>
        </p:nvSpPr>
        <p:spPr>
          <a:xfrm>
            <a:off x="838080" y="179748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Exécution unique ou prestations successives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a:solidFill>
                  <a:srgbClr val="000000"/>
                </a:solidFill>
                <a:latin typeface="Calibri"/>
              </a:rPr>
              <a:t>contrats instantanés</a:t>
            </a:r>
            <a:r>
              <a:rPr b="0" lang="fr-FR" sz="2800" spc="-1" strike="noStrike">
                <a:solidFill>
                  <a:srgbClr val="000000"/>
                </a:solidFill>
                <a:latin typeface="Calibri"/>
              </a:rPr>
              <a:t>, il n'y a qu'une prestation unique ou si les obligations peuvent être exécutés en une seule fois (telle qu'une vente en comptant).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a:solidFill>
                  <a:srgbClr val="000000"/>
                </a:solidFill>
                <a:latin typeface="Calibri"/>
              </a:rPr>
              <a:t>contrats successifs</a:t>
            </a:r>
            <a:r>
              <a:rPr b="0" lang="fr-FR" sz="2800" spc="-1" strike="noStrike">
                <a:solidFill>
                  <a:srgbClr val="000000"/>
                </a:solidFill>
                <a:latin typeface="Calibri"/>
              </a:rPr>
              <a:t>, il y a prestations successives. (s'il voit ses effets s'accomplir dans le temps ; ex : le contrat de bail).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Il faut différencier: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fr-FR" sz="2400" spc="-1" strike="noStrike">
                <a:solidFill>
                  <a:srgbClr val="000000"/>
                </a:solidFill>
                <a:latin typeface="Calibri"/>
              </a:rPr>
              <a:t>contrats à durée déterminée</a:t>
            </a:r>
            <a:r>
              <a:rPr b="0" lang="fr-FR" sz="2400" spc="-1" strike="noStrike">
                <a:solidFill>
                  <a:srgbClr val="000000"/>
                </a:solidFill>
                <a:latin typeface="Calibri"/>
              </a:rPr>
              <a:t>, dont la force obligatoire n'est définie que pour un temps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fr-FR" sz="2400" spc="-1" strike="noStrike">
                <a:solidFill>
                  <a:srgbClr val="000000"/>
                </a:solidFill>
                <a:latin typeface="Calibri"/>
              </a:rPr>
              <a:t>contrats à durée indéterminée</a:t>
            </a:r>
            <a:r>
              <a:rPr b="0" lang="fr-FR" sz="2400" spc="-1" strike="noStrike">
                <a:solidFill>
                  <a:srgbClr val="000000"/>
                </a:solidFill>
                <a:latin typeface="Calibri"/>
              </a:rPr>
              <a:t>, dont le terme est incertain.</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26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6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DE1A7915-AA66-4280-888E-D5EC6BB43D4B}" type="slidenum">
              <a:rPr b="0" lang="en-GB" sz="1200" spc="-1" strike="noStrike">
                <a:solidFill>
                  <a:srgbClr val="8b8b8b"/>
                </a:solidFill>
                <a:latin typeface="Calibri"/>
              </a:rPr>
              <a:t>13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Selon leur mode de formation</a:t>
            </a:r>
            <a:endParaRPr b="0" lang="en-US" sz="3200" spc="-1" strike="noStrike">
              <a:solidFill>
                <a:srgbClr val="000000"/>
              </a:solidFill>
              <a:latin typeface="Calibri"/>
            </a:endParaRPr>
          </a:p>
        </p:txBody>
      </p:sp>
      <p:sp>
        <p:nvSpPr>
          <p:cNvPr id="27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Il peut y avoir trois modes de formation différents pour les contrats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u="sng">
                <a:solidFill>
                  <a:srgbClr val="000000"/>
                </a:solidFill>
                <a:uFillTx/>
                <a:latin typeface="Calibri"/>
              </a:rPr>
              <a:t>contrats consensuels</a:t>
            </a:r>
            <a:r>
              <a:rPr b="0" lang="fr-FR" sz="2800" spc="-1" strike="noStrike">
                <a:solidFill>
                  <a:srgbClr val="000000"/>
                </a:solidFill>
                <a:latin typeface="Calibri"/>
              </a:rPr>
              <a:t>, c'est le mode de formation de la majorité des cas.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u="sng">
                <a:solidFill>
                  <a:srgbClr val="000000"/>
                </a:solidFill>
                <a:uFillTx/>
                <a:latin typeface="Calibri"/>
              </a:rPr>
              <a:t>contrats réels</a:t>
            </a:r>
            <a:r>
              <a:rPr b="0" lang="fr-FR" sz="2800" spc="-1" strike="noStrike">
                <a:solidFill>
                  <a:srgbClr val="000000"/>
                </a:solidFill>
                <a:latin typeface="Calibri"/>
              </a:rPr>
              <a:t>, il faut la remise d'une chose par l'un des cocontractants et l'accord des différentes parties. Exemples : contrats de gage, de dépôt, de prêt (lorsqu'il n'est pas consenti par un professionnel du crédit), de don manuel.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u="sng">
                <a:solidFill>
                  <a:srgbClr val="000000"/>
                </a:solidFill>
                <a:uFillTx/>
                <a:latin typeface="Calibri"/>
              </a:rPr>
              <a:t>contrats solennels</a:t>
            </a:r>
            <a:r>
              <a:rPr b="0" lang="fr-FR" sz="2800" spc="-1" strike="noStrike">
                <a:solidFill>
                  <a:srgbClr val="000000"/>
                </a:solidFill>
                <a:latin typeface="Calibri"/>
              </a:rPr>
              <a:t> (formels), il faut une formalité, en général, la passation devant un officier public (notaire, huissier, juge)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7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7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4A6146F6-3A20-4012-89FC-95965454CA89}" type="slidenum">
              <a:rPr b="0" lang="en-GB" sz="1200" spc="-1" strike="noStrike">
                <a:solidFill>
                  <a:srgbClr val="8b8b8b"/>
                </a:solidFill>
                <a:latin typeface="Calibri"/>
              </a:rPr>
              <a:t>13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Selon leur mode de formation</a:t>
            </a:r>
            <a:endParaRPr b="0" lang="en-US" sz="3200" spc="-1" strike="noStrike">
              <a:solidFill>
                <a:srgbClr val="000000"/>
              </a:solidFill>
              <a:latin typeface="Calibri"/>
            </a:endParaRPr>
          </a:p>
        </p:txBody>
      </p:sp>
      <p:sp>
        <p:nvSpPr>
          <p:cNvPr id="27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La doctrine a établi ultérieurement une autre classification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fr-FR" sz="2800" spc="-1" strike="noStrike">
                <a:solidFill>
                  <a:srgbClr val="000000"/>
                </a:solidFill>
                <a:latin typeface="Calibri"/>
              </a:rPr>
              <a:t>les </a:t>
            </a:r>
            <a:r>
              <a:rPr b="0" i="1" lang="fr-FR" sz="2800" spc="-1" strike="noStrike" u="sng">
                <a:solidFill>
                  <a:srgbClr val="000000"/>
                </a:solidFill>
                <a:uFillTx/>
                <a:latin typeface="Calibri"/>
              </a:rPr>
              <a:t>contrats négociés</a:t>
            </a:r>
            <a:r>
              <a:rPr b="0" lang="fr-FR" sz="2800" spc="-1" strike="noStrike">
                <a:solidFill>
                  <a:srgbClr val="000000"/>
                </a:solidFill>
                <a:latin typeface="Calibri"/>
              </a:rPr>
              <a:t>, dits aussi </a:t>
            </a:r>
            <a:r>
              <a:rPr b="0" i="1" lang="fr-FR" sz="2800" spc="-1" strike="noStrike" u="sng">
                <a:solidFill>
                  <a:srgbClr val="000000"/>
                </a:solidFill>
                <a:uFillTx/>
                <a:latin typeface="Calibri"/>
              </a:rPr>
              <a:t>contrats de gré à gré</a:t>
            </a:r>
            <a:r>
              <a:rPr b="0" lang="fr-FR" sz="2800" spc="-1" strike="noStrike">
                <a:solidFill>
                  <a:srgbClr val="000000"/>
                </a:solidFill>
                <a:latin typeface="Calibri"/>
              </a:rPr>
              <a:t> sont la catégorie classique où le contrat est longuement et librement discuté par les parties, le contenu de ses clauses étant fixé de manière détaillée et personnalisée.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Exemple: contrat de vente.</a:t>
            </a:r>
            <a:endParaRPr b="0" lang="en-US"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2.    les </a:t>
            </a:r>
            <a:r>
              <a:rPr b="0" i="1" lang="fr-FR" sz="2800" spc="-1" strike="noStrike" u="sng">
                <a:solidFill>
                  <a:srgbClr val="000000"/>
                </a:solidFill>
                <a:uFillTx/>
                <a:latin typeface="Calibri"/>
              </a:rPr>
              <a:t>contrats d'adhésion</a:t>
            </a:r>
            <a:r>
              <a:rPr b="0" lang="fr-FR" sz="2800" spc="-1" strike="noStrike">
                <a:solidFill>
                  <a:srgbClr val="000000"/>
                </a:solidFill>
                <a:latin typeface="Calibri"/>
              </a:rPr>
              <a:t> sont marqués par une pré-rédaction unilatérale du contrat par un professionnel (par lui-même, son conseil ou un organisme professionnel).</a:t>
            </a:r>
            <a:endParaRPr b="0" lang="en-US" sz="2800" spc="-1" strike="noStrike">
              <a:solidFill>
                <a:srgbClr val="000000"/>
              </a:solidFill>
              <a:latin typeface="Calibri"/>
            </a:endParaRPr>
          </a:p>
        </p:txBody>
      </p:sp>
      <p:sp>
        <p:nvSpPr>
          <p:cNvPr id="27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7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54594F97-7DB9-4E00-804A-6DBDD414857D}" type="slidenum">
              <a:rPr b="0" lang="en-GB" sz="1200" spc="-1" strike="noStrike">
                <a:solidFill>
                  <a:srgbClr val="8b8b8b"/>
                </a:solidFill>
                <a:latin typeface="Calibri"/>
              </a:rPr>
              <a:t>13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Selon leur mode de formation</a:t>
            </a:r>
            <a:endParaRPr b="0" lang="en-US" sz="3200" spc="-1" strike="noStrike">
              <a:solidFill>
                <a:srgbClr val="000000"/>
              </a:solidFill>
              <a:latin typeface="Calibri"/>
            </a:endParaRPr>
          </a:p>
        </p:txBody>
      </p:sp>
      <p:sp>
        <p:nvSpPr>
          <p:cNvPr id="27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Ces c ontrats ne font l'objet d'aucune négociation visant à établir leur contenu définitif, le partenaire du stipulant (le rédacteur) est tenu d'accepter le contrat en bloc ou refuser de contracter.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À rapprocher de la catégorie des contrats dits de consommation.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Néanmoins, l'utilisation du contrat d'adhésion n'est pas le seul apanage des relations entre professionnels et consommateurs, les professionnels entre eux ont souvent recours aux formulaires pré-rédigées communément appelés conditions générales (d'achat, de vente, ou de prestation de services).</a:t>
            </a:r>
            <a:endParaRPr b="0" lang="en-US" sz="2800" spc="-1" strike="noStrike">
              <a:solidFill>
                <a:srgbClr val="000000"/>
              </a:solidFill>
              <a:latin typeface="Calibri"/>
            </a:endParaRPr>
          </a:p>
        </p:txBody>
      </p:sp>
      <p:sp>
        <p:nvSpPr>
          <p:cNvPr id="28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8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534B10A8-4641-4D99-A4FD-C3F1F06FF864}" type="slidenum">
              <a:rPr b="0" lang="en-GB" sz="1200" spc="-1" strike="noStrike">
                <a:solidFill>
                  <a:srgbClr val="8b8b8b"/>
                </a:solidFill>
                <a:latin typeface="Calibri"/>
              </a:rPr>
              <a:t>13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636560" y="320040"/>
            <a:ext cx="10236240" cy="5735160"/>
          </a:xfrm>
          <a:prstGeom prst="rect">
            <a:avLst/>
          </a:prstGeom>
          <a:noFill/>
          <a:ln>
            <a:noFill/>
          </a:ln>
        </p:spPr>
        <p:txBody>
          <a:bodyPr anchor="b">
            <a:normAutofit fontScale="56000"/>
          </a:bodyPr>
          <a:p>
            <a:pPr>
              <a:lnSpc>
                <a:spcPct val="90000"/>
              </a:lnSpc>
            </a:pPr>
            <a:r>
              <a:rPr b="1" lang="en-GB" sz="6000" spc="-1" strike="noStrike">
                <a:solidFill>
                  <a:srgbClr val="c00000"/>
                </a:solidFill>
                <a:latin typeface="Calibri Light"/>
              </a:rPr>
              <a:t>Module de droit des affaires</a:t>
            </a:r>
            <a:br/>
            <a:r>
              <a:rPr b="0" lang="en-GB" sz="4400" spc="-1" strike="noStrike">
                <a:solidFill>
                  <a:srgbClr val="0070c0"/>
                </a:solidFill>
                <a:latin typeface="Calibri Light"/>
              </a:rPr>
              <a:t>Partie 1 : droit des contrats</a:t>
            </a:r>
            <a:br/>
            <a:r>
              <a:rPr b="0" lang="en-GB" sz="4400" spc="-1" strike="noStrike">
                <a:solidFill>
                  <a:srgbClr val="0070c0"/>
                </a:solidFill>
                <a:latin typeface="Calibri Light"/>
              </a:rPr>
              <a:t>Partie 2 : droit des  sociétés </a:t>
            </a:r>
            <a:br/>
            <a:r>
              <a:rPr b="0" lang="fr-FR" sz="4400" spc="-1" strike="noStrike">
                <a:solidFill>
                  <a:srgbClr val="0070c0"/>
                </a:solidFill>
                <a:latin typeface="Calibri Light"/>
              </a:rPr>
              <a:t>Partie</a:t>
            </a:r>
            <a:r>
              <a:rPr b="0" lang="en-GB" sz="4400" spc="-1" strike="noStrike">
                <a:solidFill>
                  <a:srgbClr val="0070c0"/>
                </a:solidFill>
                <a:latin typeface="Calibri Light"/>
              </a:rPr>
              <a:t> 3 : le  </a:t>
            </a:r>
            <a:r>
              <a:rPr b="0" lang="fr-FR" sz="4400" spc="-1" strike="noStrike">
                <a:solidFill>
                  <a:srgbClr val="0070c0"/>
                </a:solidFill>
                <a:latin typeface="Calibri Light"/>
              </a:rPr>
              <a:t>déséquilibre</a:t>
            </a:r>
            <a:r>
              <a:rPr b="0" lang="en-GB" sz="4400" spc="-1" strike="noStrike">
                <a:solidFill>
                  <a:srgbClr val="0070c0"/>
                </a:solidFill>
                <a:latin typeface="Calibri Light"/>
              </a:rPr>
              <a:t> et  les pourparlers </a:t>
            </a:r>
            <a:br/>
            <a:br/>
            <a:r>
              <a:rPr b="0" lang="en-GB" sz="4400" spc="-1" strike="noStrike">
                <a:solidFill>
                  <a:srgbClr val="0070c0"/>
                </a:solidFill>
                <a:latin typeface="Calibri Light"/>
              </a:rPr>
              <a:t>Annexe 1  </a:t>
            </a:r>
            <a:r>
              <a:rPr b="0" lang="fr-FR" sz="4400" spc="-1" strike="noStrike">
                <a:solidFill>
                  <a:srgbClr val="0070c0"/>
                </a:solidFill>
                <a:latin typeface="Calibri Light"/>
              </a:rPr>
              <a:t>cas</a:t>
            </a:r>
            <a:r>
              <a:rPr b="0" lang="en-GB" sz="4400" spc="-1" strike="noStrike">
                <a:solidFill>
                  <a:srgbClr val="0070c0"/>
                </a:solidFill>
                <a:latin typeface="Calibri Light"/>
              </a:rPr>
              <a:t> pratiques  </a:t>
            </a:r>
            <a:br/>
            <a:r>
              <a:rPr b="0" lang="en-GB" sz="4400" spc="-1" strike="noStrike">
                <a:solidFill>
                  <a:srgbClr val="0070c0"/>
                </a:solidFill>
                <a:latin typeface="Calibri Light"/>
              </a:rPr>
              <a:t>Annexe 2: questionnaires  d’auto évaluation</a:t>
            </a:r>
            <a:br/>
            <a:r>
              <a:rPr b="0" lang="en-GB" sz="4400" spc="-1" strike="noStrike">
                <a:solidFill>
                  <a:srgbClr val="0070c0"/>
                </a:solidFill>
                <a:latin typeface="Calibri Light"/>
              </a:rPr>
              <a:t>Annexe 3 : lexique (co-creation avec les étudiants)</a:t>
            </a:r>
            <a:br/>
            <a:endParaRPr b="0" lang="en-US" sz="4400" spc="-1" strike="noStrike">
              <a:solidFill>
                <a:srgbClr val="000000"/>
              </a:solidFill>
              <a:latin typeface="Calibri"/>
            </a:endParaRPr>
          </a:p>
        </p:txBody>
      </p:sp>
      <p:sp>
        <p:nvSpPr>
          <p:cNvPr id="211" name="CustomShape 2"/>
          <p:cNvSpPr/>
          <p:nvPr/>
        </p:nvSpPr>
        <p:spPr>
          <a:xfrm>
            <a:off x="469080" y="6168600"/>
            <a:ext cx="4272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Année 2021/2022  </a:t>
            </a:r>
            <a:endParaRPr b="0" lang="fr-FR" sz="1800" spc="-1" strike="noStrike">
              <a:latin typeface="Arial"/>
            </a:endParaRPr>
          </a:p>
        </p:txBody>
      </p:sp>
      <p:sp>
        <p:nvSpPr>
          <p:cNvPr id="212" name="CustomShape 3"/>
          <p:cNvSpPr/>
          <p:nvPr/>
        </p:nvSpPr>
        <p:spPr>
          <a:xfrm>
            <a:off x="9160200" y="6141600"/>
            <a:ext cx="20329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Module de Droit </a:t>
            </a:r>
            <a:endParaRPr b="0" lang="fr-FR" sz="1800" spc="-1" strike="noStrike">
              <a:latin typeface="Arial"/>
            </a:endParaRPr>
          </a:p>
        </p:txBody>
      </p:sp>
      <p:sp>
        <p:nvSpPr>
          <p:cNvPr id="213" name="TextShape 4"/>
          <p:cNvSpPr txBox="1"/>
          <p:nvPr/>
        </p:nvSpPr>
        <p:spPr>
          <a:xfrm>
            <a:off x="9220320" y="6355440"/>
            <a:ext cx="2742840" cy="364680"/>
          </a:xfrm>
          <a:prstGeom prst="rect">
            <a:avLst/>
          </a:prstGeom>
          <a:noFill/>
          <a:ln>
            <a:noFill/>
          </a:ln>
        </p:spPr>
        <p:txBody>
          <a:bodyPr anchor="ctr">
            <a:noAutofit/>
          </a:bodyPr>
          <a:p>
            <a:pPr algn="r">
              <a:lnSpc>
                <a:spcPct val="100000"/>
              </a:lnSpc>
            </a:pPr>
            <a:fld id="{D764F6C7-C383-4B89-B836-F2EE52E83AA7}" type="slidenum">
              <a:rPr b="0" lang="en-GB" sz="1200" spc="-1" strike="noStrike">
                <a:solidFill>
                  <a:srgbClr val="8b8b8b"/>
                </a:solidFill>
                <a:latin typeface="Calibri"/>
              </a:rPr>
              <a:t>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Selon leur mode de formation</a:t>
            </a:r>
            <a:endParaRPr b="0" lang="en-US" sz="3200" spc="-1" strike="noStrike">
              <a:solidFill>
                <a:srgbClr val="000000"/>
              </a:solidFill>
              <a:latin typeface="Calibri"/>
            </a:endParaRPr>
          </a:p>
        </p:txBody>
      </p:sp>
      <p:sp>
        <p:nvSpPr>
          <p:cNvPr id="28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La catégorie des contrats d'adhésion est secondaire, elle vise essentiellement à identifier l'instrument par son mode de formation.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Derrière le qualificatif de contrat d'adhésion, l'instrument peut être de toute nature, nommé ou innommé. Ex: contrat de transport, de travail, d'assurance en général.</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514440" indent="-514080">
              <a:lnSpc>
                <a:spcPct val="90000"/>
              </a:lnSpc>
              <a:spcBef>
                <a:spcPts val="1001"/>
              </a:spcBef>
              <a:buClr>
                <a:srgbClr val="000000"/>
              </a:buClr>
              <a:buFont typeface="Arial"/>
              <a:buAutoNum type="arabicPeriod" startAt="3"/>
              <a:tabLst>
                <a:tab algn="l" pos="0"/>
              </a:tabLst>
            </a:pPr>
            <a:r>
              <a:rPr b="0" lang="fr-FR" sz="2800" spc="-1" strike="noStrike">
                <a:solidFill>
                  <a:srgbClr val="000000"/>
                </a:solidFill>
                <a:latin typeface="Calibri"/>
              </a:rPr>
              <a:t>les </a:t>
            </a:r>
            <a:r>
              <a:rPr b="0" i="1" lang="fr-FR" sz="2800" spc="-1" strike="noStrike" u="sng">
                <a:solidFill>
                  <a:srgbClr val="000000"/>
                </a:solidFill>
                <a:uFillTx/>
                <a:latin typeface="Calibri"/>
              </a:rPr>
              <a:t>contrats forcés</a:t>
            </a:r>
            <a:r>
              <a:rPr b="0" lang="fr-FR" sz="2800" spc="-1" strike="noStrike">
                <a:solidFill>
                  <a:srgbClr val="000000"/>
                </a:solidFill>
                <a:latin typeface="Calibri"/>
              </a:rPr>
              <a:t> sont des contrats rendus obligatoire par la loi dans un souci d'ordre public et d'intérêt général (cas des contrats d'assurance automobile ou pour la chasse).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28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8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255E1A47-CFE1-4BEF-844F-D486CCF77FC2}" type="slidenum">
              <a:rPr b="0" lang="en-GB" sz="1200" spc="-1" strike="noStrike">
                <a:solidFill>
                  <a:srgbClr val="8b8b8b"/>
                </a:solidFill>
                <a:latin typeface="Calibri"/>
              </a:rPr>
              <a:t>20</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Selon la qualité des parties</a:t>
            </a:r>
            <a:endParaRPr b="0" lang="en-US" sz="3200" spc="-1" strike="noStrike">
              <a:solidFill>
                <a:srgbClr val="000000"/>
              </a:solidFill>
              <a:latin typeface="Calibri"/>
            </a:endParaRPr>
          </a:p>
        </p:txBody>
      </p:sp>
      <p:sp>
        <p:nvSpPr>
          <p:cNvPr id="287" name="TextShape 2"/>
          <p:cNvSpPr txBox="1"/>
          <p:nvPr/>
        </p:nvSpPr>
        <p:spPr>
          <a:xfrm>
            <a:off x="838080" y="1825560"/>
            <a:ext cx="10515240" cy="45367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GB" sz="2800" spc="-1" strike="noStrike">
                <a:solidFill>
                  <a:srgbClr val="000000"/>
                </a:solidFill>
                <a:latin typeface="Calibri"/>
              </a:rPr>
              <a:t>Intuitu personæ ou non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lang="fr-FR" sz="2800" spc="-1" strike="noStrike" u="sng">
                <a:solidFill>
                  <a:srgbClr val="000000"/>
                </a:solidFill>
                <a:uFillTx/>
                <a:latin typeface="Calibri"/>
              </a:rPr>
              <a:t>contrats </a:t>
            </a:r>
            <a:r>
              <a:rPr b="0" i="1" lang="fr-FR" sz="2800" spc="-1" strike="noStrike" u="sng">
                <a:solidFill>
                  <a:srgbClr val="000000"/>
                </a:solidFill>
                <a:uFillTx/>
                <a:latin typeface="Calibri"/>
              </a:rPr>
              <a:t>intuitu personæ</a:t>
            </a:r>
            <a:r>
              <a:rPr b="0" lang="fr-FR" sz="2800" spc="-1" strike="noStrike">
                <a:solidFill>
                  <a:srgbClr val="000000"/>
                </a:solidFill>
                <a:latin typeface="Calibri"/>
              </a:rPr>
              <a:t>, il y a prise en compte de la personnalité du cocontractant.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Remarque : seule la personne visée par le contrat peut l'exécuter, le contrat peut être annulé s'il y a erreur sur la personne, le contrat s'éteint dans le cas du décès de la personne.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lang="fr-FR" sz="2800" spc="-1" strike="noStrike" u="sng">
                <a:solidFill>
                  <a:srgbClr val="000000"/>
                </a:solidFill>
                <a:uFillTx/>
                <a:latin typeface="Calibri"/>
              </a:rPr>
              <a:t>contrats </a:t>
            </a:r>
            <a:r>
              <a:rPr b="0" i="1" lang="fr-FR" sz="2800" spc="-1" strike="noStrike" u="sng">
                <a:solidFill>
                  <a:srgbClr val="000000"/>
                </a:solidFill>
                <a:uFillTx/>
                <a:latin typeface="Calibri"/>
              </a:rPr>
              <a:t>non intuitu personæ</a:t>
            </a:r>
            <a:r>
              <a:rPr b="0" lang="fr-FR" sz="2800" spc="-1" strike="noStrike">
                <a:solidFill>
                  <a:srgbClr val="000000"/>
                </a:solidFill>
                <a:latin typeface="Calibri"/>
              </a:rPr>
              <a:t>, il n'y a pas de prise en compte de la personnalité des cocontractants.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pollicitant n'a pas de motif à exercer une sélection parmi les acceptants de son offre.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8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8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07E7E618-B225-4F82-959A-84517ADAC737}" type="slidenum">
              <a:rPr b="0" lang="en-GB" sz="1200" spc="-1" strike="noStrike">
                <a:solidFill>
                  <a:srgbClr val="8b8b8b"/>
                </a:solidFill>
                <a:latin typeface="Calibri"/>
              </a:rPr>
              <a:t>21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Selon la qualité des parties</a:t>
            </a:r>
            <a:endParaRPr b="0" lang="en-US" sz="3200" spc="-1" strike="noStrike">
              <a:solidFill>
                <a:srgbClr val="000000"/>
              </a:solidFill>
              <a:latin typeface="Calibri"/>
            </a:endParaRPr>
          </a:p>
        </p:txBody>
      </p:sp>
      <p:sp>
        <p:nvSpPr>
          <p:cNvPr id="291" name="TextShape 2"/>
          <p:cNvSpPr txBox="1"/>
          <p:nvPr/>
        </p:nvSpPr>
        <p:spPr>
          <a:xfrm>
            <a:off x="838080" y="226368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GB" sz="2800" spc="-1" strike="noStrike">
                <a:solidFill>
                  <a:srgbClr val="000000"/>
                </a:solidFill>
                <a:latin typeface="Calibri"/>
              </a:rPr>
              <a:t>Consommateur et professionnel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On distingue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fr-FR" sz="2800" spc="-1" strike="noStrike">
                <a:solidFill>
                  <a:srgbClr val="000000"/>
                </a:solidFill>
                <a:latin typeface="Calibri"/>
              </a:rPr>
              <a:t>Contrats entre consommateur et professionnel</a:t>
            </a:r>
            <a:r>
              <a:rPr b="0" lang="fr-FR" sz="2800" spc="-1" strike="noStrike">
                <a:solidFill>
                  <a:srgbClr val="000000"/>
                </a:solidFill>
                <a:latin typeface="Calibri"/>
              </a:rPr>
              <a:t>. Ex: achat dans un commerce de détail, contrat entre constructeur et client.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fr-FR" sz="2800" spc="-1" strike="noStrike">
                <a:solidFill>
                  <a:srgbClr val="000000"/>
                </a:solidFill>
                <a:latin typeface="Calibri"/>
              </a:rPr>
              <a:t>Contrats entre particuliers</a:t>
            </a:r>
            <a:r>
              <a:rPr b="0" lang="fr-FR" sz="2800" spc="-1" strike="noStrike">
                <a:solidFill>
                  <a:srgbClr val="000000"/>
                </a:solidFill>
                <a:latin typeface="Calibri"/>
              </a:rPr>
              <a:t>. Ex: vente de maison individuelle.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fr-FR" sz="2800" spc="-1" strike="noStrike">
                <a:solidFill>
                  <a:srgbClr val="000000"/>
                </a:solidFill>
                <a:latin typeface="Calibri"/>
              </a:rPr>
              <a:t>Contrats entre professionnels</a:t>
            </a:r>
            <a:r>
              <a:rPr b="0" lang="fr-FR" sz="2800" spc="-1" strike="noStrike">
                <a:solidFill>
                  <a:srgbClr val="000000"/>
                </a:solidFill>
                <a:latin typeface="Calibri"/>
              </a:rPr>
              <a:t>. Ex: achat dans un commerce de gros.</a:t>
            </a:r>
            <a:endParaRPr b="0" lang="en-US" sz="2800" spc="-1" strike="noStrike">
              <a:solidFill>
                <a:srgbClr val="000000"/>
              </a:solidFill>
              <a:latin typeface="Calibri"/>
            </a:endParaRPr>
          </a:p>
        </p:txBody>
      </p:sp>
      <p:sp>
        <p:nvSpPr>
          <p:cNvPr id="29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9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91806EE5-AB42-45F6-829D-733432CF437A}" type="slidenum">
              <a:rPr b="0" lang="en-GB" sz="1200" spc="-1" strike="noStrike">
                <a:solidFill>
                  <a:srgbClr val="8b8b8b"/>
                </a:solidFill>
                <a:latin typeface="Calibri"/>
              </a:rPr>
              <a:t>22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Selon la qualité des parties</a:t>
            </a:r>
            <a:endParaRPr b="0" lang="en-US" sz="3200" spc="-1" strike="noStrike">
              <a:solidFill>
                <a:srgbClr val="000000"/>
              </a:solidFill>
              <a:latin typeface="Calibri"/>
            </a:endParaRPr>
          </a:p>
        </p:txBody>
      </p:sp>
      <p:sp>
        <p:nvSpPr>
          <p:cNvPr id="29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Cette distinction permet au juge de modifier son appréciation des faits en fonction du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degré de professionnalisme des parties,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but étant de protéger le consommateur,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dit partie faible,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contre les vices du consentement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et les clauses abusives générant un déséquilibre du contrat,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du fait de sa méconnaissance dans le domaine visé par le contrat.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9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9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BF05B6BC-94D8-44F2-8A54-31684130B8FD}" type="slidenum">
              <a:rPr b="0" lang="en-GB" sz="1200" spc="-1" strike="noStrike">
                <a:solidFill>
                  <a:srgbClr val="8b8b8b"/>
                </a:solidFill>
                <a:latin typeface="Calibri"/>
              </a:rPr>
              <a:t>22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Selon la qualité des parties</a:t>
            </a:r>
            <a:endParaRPr b="0" lang="en-US" sz="3200" spc="-1" strike="noStrike">
              <a:solidFill>
                <a:srgbClr val="000000"/>
              </a:solidFill>
              <a:latin typeface="Calibri"/>
            </a:endParaRPr>
          </a:p>
        </p:txBody>
      </p:sp>
      <p:sp>
        <p:nvSpPr>
          <p:cNvPr id="29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GB" sz="2800" spc="-1" strike="noStrike">
                <a:solidFill>
                  <a:srgbClr val="000000"/>
                </a:solidFill>
                <a:latin typeface="Calibri"/>
              </a:rPr>
              <a:t>Individuel et collectif</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contrat est dit </a:t>
            </a:r>
            <a:r>
              <a:rPr b="0" i="1" lang="fr-FR" sz="2800" spc="-1" strike="noStrike">
                <a:solidFill>
                  <a:srgbClr val="000000"/>
                </a:solidFill>
                <a:latin typeface="Calibri"/>
              </a:rPr>
              <a:t>individuel</a:t>
            </a:r>
            <a:r>
              <a:rPr b="0" lang="fr-FR" sz="2800" spc="-1" strike="noStrike">
                <a:solidFill>
                  <a:srgbClr val="000000"/>
                </a:solidFill>
                <a:latin typeface="Calibri"/>
              </a:rPr>
              <a:t> quand il n'engage que les personnes qui l'ont personnellement souscrit.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contrat est dit </a:t>
            </a:r>
            <a:r>
              <a:rPr b="0" i="1" lang="fr-FR" sz="2800" spc="-1" strike="noStrike">
                <a:solidFill>
                  <a:srgbClr val="000000"/>
                </a:solidFill>
                <a:latin typeface="Calibri"/>
              </a:rPr>
              <a:t>collectif</a:t>
            </a:r>
            <a:r>
              <a:rPr b="0" lang="fr-FR" sz="2800" spc="-1" strike="noStrike">
                <a:solidFill>
                  <a:srgbClr val="000000"/>
                </a:solidFill>
                <a:latin typeface="Calibri"/>
              </a:rPr>
              <a:t> s'il a été conclu par quelques-uns, mais s'impose à tout un groupe, une collectivité qui leur a délégué un pouvoir de représentation (exception à la relativité des contrats).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Cas limités: accords collectifs de location, contrats d'intégration agricole, convention collective.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30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0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C4CBB288-C587-4EC0-B2F2-3198B7E99107}" type="slidenum">
              <a:rPr b="0" lang="en-GB" sz="1200" spc="-1" strike="noStrike">
                <a:solidFill>
                  <a:srgbClr val="8b8b8b"/>
                </a:solidFill>
                <a:latin typeface="Calibri"/>
              </a:rPr>
              <a:t>22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Selon leur type</a:t>
            </a:r>
            <a:endParaRPr b="0" lang="en-US" sz="3200" spc="-1" strike="noStrike">
              <a:solidFill>
                <a:srgbClr val="000000"/>
              </a:solidFill>
              <a:latin typeface="Calibri"/>
            </a:endParaRPr>
          </a:p>
        </p:txBody>
      </p:sp>
      <p:sp>
        <p:nvSpPr>
          <p:cNvPr id="30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En droit privé, certains contrats sont des </a:t>
            </a:r>
            <a:r>
              <a:rPr b="0" i="1" lang="fr-FR" sz="2800" spc="-1" strike="noStrike">
                <a:solidFill>
                  <a:srgbClr val="000000"/>
                </a:solidFill>
                <a:latin typeface="Calibri"/>
              </a:rPr>
              <a:t>contrats nommés</a:t>
            </a:r>
            <a:r>
              <a:rPr b="0" lang="fr-FR" sz="2800" spc="-1" strike="noStrike">
                <a:solidFill>
                  <a:srgbClr val="000000"/>
                </a:solidFill>
                <a:latin typeface="Calibri"/>
              </a:rPr>
              <a:t>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en raison d'une loi ou un code, comme le Code civil français,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qui les règlemente et en définit le régime juridique.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Ces contrats sont étudiés dans le cadre du droit des contrats spéciaux.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exemples les plus classiques sont les contrats de vente, de prêt, de bail, de société mais encore le cautionnement et l'hypothèque.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30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0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988CCF08-DB3F-4916-AE2F-A8973D4229A7}" type="slidenum">
              <a:rPr b="0" lang="en-GB" sz="1200" spc="-1" strike="noStrike">
                <a:solidFill>
                  <a:srgbClr val="8b8b8b"/>
                </a:solidFill>
                <a:latin typeface="Calibri"/>
              </a:rPr>
              <a:t>22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Selon leur type</a:t>
            </a:r>
            <a:endParaRPr b="0" lang="en-US" sz="3200" spc="-1" strike="noStrike">
              <a:solidFill>
                <a:srgbClr val="000000"/>
              </a:solidFill>
              <a:latin typeface="Calibri"/>
            </a:endParaRPr>
          </a:p>
        </p:txBody>
      </p:sp>
      <p:sp>
        <p:nvSpPr>
          <p:cNvPr id="30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D'autres contrats issus de la pratique et non définis par un texte sont appelés </a:t>
            </a:r>
            <a:r>
              <a:rPr b="0" i="1" lang="fr-FR" sz="2800" spc="-1" strike="noStrike" u="sng">
                <a:solidFill>
                  <a:srgbClr val="000000"/>
                </a:solidFill>
                <a:uFillTx/>
                <a:latin typeface="Calibri"/>
              </a:rPr>
              <a:t>contrats innommés</a:t>
            </a:r>
            <a:r>
              <a:rPr b="0" lang="fr-FR" sz="2800" spc="-1" strike="noStrike" u="sng">
                <a:solidFill>
                  <a:srgbClr val="000000"/>
                </a:solidFill>
                <a:uFillTx/>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Ils ont la même valeur juridique que les contrats nommés.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En effet l'autonomie de la volonté permet de créer des contrats non prévus par le législateur.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Néanmoins, comme leur régime juridique n'a pas été défini par un texte, ils sont plus difficiles à appliquer par les parties et à interpréter par les juges, en raison de l'absence de volonté du législateur et de leur nature hybride.</a:t>
            </a:r>
            <a:endParaRPr b="0" lang="en-US" sz="2800" spc="-1" strike="noStrike">
              <a:solidFill>
                <a:srgbClr val="000000"/>
              </a:solidFill>
              <a:latin typeface="Calibri"/>
            </a:endParaRPr>
          </a:p>
        </p:txBody>
      </p:sp>
      <p:sp>
        <p:nvSpPr>
          <p:cNvPr id="30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0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CC0C2505-4C42-43A6-BA4C-F3EA1F99A41A}" type="slidenum">
              <a:rPr b="0" lang="en-GB" sz="1200" spc="-1" strike="noStrike">
                <a:solidFill>
                  <a:srgbClr val="8b8b8b"/>
                </a:solidFill>
                <a:latin typeface="Calibri"/>
              </a:rPr>
              <a:t>22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Selon leur autonomie</a:t>
            </a:r>
            <a:endParaRPr b="0" lang="en-US" sz="3200" spc="-1" strike="noStrike">
              <a:solidFill>
                <a:srgbClr val="000000"/>
              </a:solidFill>
              <a:latin typeface="Calibri"/>
            </a:endParaRPr>
          </a:p>
        </p:txBody>
      </p:sp>
      <p:sp>
        <p:nvSpPr>
          <p:cNvPr id="31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u="sng">
                <a:solidFill>
                  <a:srgbClr val="000000"/>
                </a:solidFill>
                <a:uFillTx/>
                <a:latin typeface="Calibri"/>
              </a:rPr>
              <a:t>contrats principaux</a:t>
            </a:r>
            <a:r>
              <a:rPr b="0" lang="fr-FR" sz="2800" spc="-1" strike="noStrike">
                <a:solidFill>
                  <a:srgbClr val="000000"/>
                </a:solidFill>
                <a:latin typeface="Calibri"/>
              </a:rPr>
              <a:t> qui sont autonomes et ne se greffent à aucun autre acte juridique.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a:t>
            </a:r>
            <a:r>
              <a:rPr b="0" i="1" lang="fr-FR" sz="2800" spc="-1" strike="noStrike" u="sng">
                <a:solidFill>
                  <a:srgbClr val="000000"/>
                </a:solidFill>
                <a:uFillTx/>
                <a:latin typeface="Calibri"/>
              </a:rPr>
              <a:t>contrats accessoires</a:t>
            </a:r>
            <a:r>
              <a:rPr b="0" lang="fr-FR" sz="2800" spc="-1" strike="noStrike">
                <a:solidFill>
                  <a:srgbClr val="000000"/>
                </a:solidFill>
                <a:latin typeface="Calibri"/>
              </a:rPr>
              <a:t> qui existent par rapport à un autre contrat.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Si un contrat accessoire valable se greffe à un contrat principal vicié, le contrat accessoire disparait en même temps que le contrat principal en cas d'annulation, résolution ou résiliation.</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31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1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E15F6523-36E6-4E46-95DD-CD90C3026952}" type="slidenum">
              <a:rPr b="0" lang="en-GB" sz="1200" spc="-1" strike="noStrike">
                <a:solidFill>
                  <a:srgbClr val="8b8b8b"/>
                </a:solidFill>
                <a:latin typeface="Calibri"/>
              </a:rPr>
              <a:t>22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Contrats</a:t>
            </a:r>
            <a:endParaRPr b="0" lang="en-US" sz="3200" spc="-1" strike="noStrike">
              <a:solidFill>
                <a:srgbClr val="000000"/>
              </a:solidFill>
              <a:latin typeface="Calibri"/>
            </a:endParaRPr>
          </a:p>
        </p:txBody>
      </p:sp>
      <p:sp>
        <p:nvSpPr>
          <p:cNvPr id="31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contrats constituent un outil juridique indispensable au développement des </a:t>
            </a:r>
            <a:r>
              <a:rPr b="1" lang="fr-FR" sz="2800" spc="-1" strike="noStrike">
                <a:solidFill>
                  <a:srgbClr val="000000"/>
                </a:solidFill>
                <a:latin typeface="Calibri"/>
              </a:rPr>
              <a:t>relations sociales</a:t>
            </a:r>
            <a:r>
              <a:rPr b="0" lang="fr-FR" sz="2800" spc="-1" strike="noStrike">
                <a:solidFill>
                  <a:srgbClr val="000000"/>
                </a:solidFill>
                <a:latin typeface="Calibri"/>
              </a:rPr>
              <a:t>, et des </a:t>
            </a:r>
            <a:r>
              <a:rPr b="1" lang="fr-FR" sz="2800" spc="-1" strike="noStrike">
                <a:solidFill>
                  <a:srgbClr val="000000"/>
                </a:solidFill>
                <a:latin typeface="Calibri"/>
              </a:rPr>
              <a:t>relations économiques</a:t>
            </a:r>
            <a:r>
              <a:rPr b="0" lang="fr-FR" sz="2800" spc="-1" strike="noStrike">
                <a:solidFill>
                  <a:srgbClr val="000000"/>
                </a:solidFill>
                <a:latin typeface="Calibri"/>
              </a:rPr>
              <a:t>, intéressant les particuliers comme les entreprises.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Les contrats constituent le premier fondement de leurs engagements et de leurs droits.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Tout au long de sa vie, l’entreprise réalise des actes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 gestion,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d’exploitation,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 fabrication,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 vente en passant des contrats.</a:t>
            </a:r>
            <a:endParaRPr b="0" lang="en-US" sz="2800" spc="-1" strike="noStrike">
              <a:solidFill>
                <a:srgbClr val="000000"/>
              </a:solidFill>
              <a:latin typeface="Calibri"/>
            </a:endParaRPr>
          </a:p>
        </p:txBody>
      </p:sp>
      <p:sp>
        <p:nvSpPr>
          <p:cNvPr id="31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1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6B169856-7CF4-44F1-8427-9441891171C1}" type="slidenum">
              <a:rPr b="0" lang="en-GB" sz="1200" spc="-1" strike="noStrike">
                <a:solidFill>
                  <a:srgbClr val="8b8b8b"/>
                </a:solidFill>
                <a:latin typeface="Calibri"/>
              </a:rPr>
              <a:t>28</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3200" spc="-1" strike="noStrike" u="sng">
                <a:solidFill>
                  <a:srgbClr val="0070c0"/>
                </a:solidFill>
                <a:uFillTx/>
                <a:latin typeface="Calibri Light"/>
              </a:rPr>
              <a:t>Les conditions générales de validité des contrats</a:t>
            </a:r>
            <a:endParaRPr b="0" lang="en-US" sz="3200" spc="-1" strike="noStrike">
              <a:solidFill>
                <a:srgbClr val="000000"/>
              </a:solidFill>
              <a:latin typeface="Calibri"/>
            </a:endParaRPr>
          </a:p>
        </p:txBody>
      </p:sp>
      <p:sp>
        <p:nvSpPr>
          <p:cNvPr id="31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La notion de contrat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Article 1101 du code civil : </a:t>
            </a:r>
            <a:r>
              <a:rPr b="1" lang="fr-FR" sz="2800" spc="-1" strike="noStrike">
                <a:solidFill>
                  <a:srgbClr val="000000"/>
                </a:solidFill>
                <a:latin typeface="Calibri"/>
              </a:rPr>
              <a:t>le contrat est un accord de volontés entre deux ou plusieurs personnes destinés à créer, modifier, transmettre ou éteindre des obligations.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1" lang="fr-FR" sz="2800" spc="-1" strike="noStrike">
                <a:solidFill>
                  <a:srgbClr val="000000"/>
                </a:solidFill>
                <a:latin typeface="Calibri"/>
              </a:rPr>
              <a:t>accord de volonté</a:t>
            </a:r>
            <a:r>
              <a:rPr b="0" lang="fr-FR" sz="2800" spc="-1" strike="noStrike">
                <a:solidFill>
                  <a:srgbClr val="000000"/>
                </a:solidFill>
                <a:latin typeface="Calibri"/>
              </a:rPr>
              <a:t> » : acte juridique qui lie deux ou plusieurs personnes juridiquement.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1" lang="fr-FR" sz="2800" spc="-1" strike="noStrike">
                <a:solidFill>
                  <a:srgbClr val="000000"/>
                </a:solidFill>
                <a:latin typeface="Calibri"/>
              </a:rPr>
              <a:t>personnes</a:t>
            </a:r>
            <a:r>
              <a:rPr b="0" lang="fr-FR" sz="2800" spc="-1" strike="noStrike">
                <a:solidFill>
                  <a:srgbClr val="000000"/>
                </a:solidFill>
                <a:latin typeface="Calibri"/>
              </a:rPr>
              <a:t> » : parties qui ‘engagent dans le contrat à produire des obligations (un débiteur/un créancier),</a:t>
            </a:r>
            <a:endParaRPr b="0" lang="en-US" sz="2800" spc="-1" strike="noStrike">
              <a:solidFill>
                <a:srgbClr val="000000"/>
              </a:solidFill>
              <a:latin typeface="Calibri"/>
            </a:endParaRPr>
          </a:p>
        </p:txBody>
      </p:sp>
      <p:sp>
        <p:nvSpPr>
          <p:cNvPr id="32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2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4FB0976D-B3D0-4A65-8298-0E7E537EDA7C}" type="slidenum">
              <a:rPr b="0" lang="en-GB" sz="1200" spc="-1" strike="noStrike">
                <a:solidFill>
                  <a:srgbClr val="8b8b8b"/>
                </a:solidFill>
                <a:latin typeface="Calibri"/>
              </a:rPr>
              <a:t>29</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56760" y="284760"/>
            <a:ext cx="10515240" cy="1325160"/>
          </a:xfrm>
          <a:prstGeom prst="rect">
            <a:avLst/>
          </a:prstGeom>
          <a:noFill/>
          <a:ln>
            <a:noFill/>
          </a:ln>
        </p:spPr>
        <p:txBody>
          <a:bodyPr anchor="ctr">
            <a:normAutofit fontScale="91000"/>
          </a:bodyPr>
          <a:p>
            <a:pPr>
              <a:lnSpc>
                <a:spcPct val="90000"/>
              </a:lnSpc>
            </a:pPr>
            <a:r>
              <a:rPr b="1" lang="fr-FR" sz="5400" spc="-1" strike="noStrike">
                <a:solidFill>
                  <a:srgbClr val="c00000"/>
                </a:solidFill>
                <a:latin typeface="Calibri Light"/>
              </a:rPr>
              <a:t>Sommaire</a:t>
            </a:r>
            <a:r>
              <a:rPr b="0" lang="fr-FR" sz="4400" spc="-1" strike="noStrike">
                <a:solidFill>
                  <a:srgbClr val="000000"/>
                </a:solidFill>
                <a:latin typeface="Calibri Light"/>
              </a:rPr>
              <a:t> </a:t>
            </a:r>
            <a:br/>
            <a:r>
              <a:rPr b="0" lang="en-GB" sz="4400" spc="-1" strike="noStrike">
                <a:solidFill>
                  <a:srgbClr val="0070c0"/>
                </a:solidFill>
                <a:latin typeface="Calibri Light"/>
              </a:rPr>
              <a:t>Partie 1 : droit des contrats</a:t>
            </a:r>
            <a:endParaRPr b="0" lang="en-US" sz="4400" spc="-1" strike="noStrike">
              <a:solidFill>
                <a:srgbClr val="000000"/>
              </a:solidFill>
              <a:latin typeface="Calibri"/>
            </a:endParaRPr>
          </a:p>
        </p:txBody>
      </p:sp>
      <p:sp>
        <p:nvSpPr>
          <p:cNvPr id="21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Droit des contrats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Histoire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Classification des contrats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Selon leur objet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Selon leur mode de formation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Selon la qualité des parties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Selon leur type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Selon leur autonomie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Contrats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Les conditions générales de validité des contrats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21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1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86620A8C-3E78-4CF1-9F44-2AE00952CC74}" type="slidenum">
              <a:rPr b="0" lang="en-GB" sz="1200" spc="-1" strike="noStrike">
                <a:solidFill>
                  <a:srgbClr val="8b8b8b"/>
                </a:solidFill>
                <a:latin typeface="Calibri"/>
              </a:rPr>
              <a:t>3</a:t>
            </a:fld>
            <a:endParaRPr b="0" lang="fr-FR" sz="1200" spc="-1" strike="noStrike">
              <a:latin typeface="Times New Roman"/>
            </a:endParaRPr>
          </a:p>
        </p:txBody>
      </p:sp>
      <p:sp>
        <p:nvSpPr>
          <p:cNvPr id="218" name="CustomShape 5"/>
          <p:cNvSpPr/>
          <p:nvPr/>
        </p:nvSpPr>
        <p:spPr>
          <a:xfrm>
            <a:off x="8610480" y="6390360"/>
            <a:ext cx="2742840" cy="364680"/>
          </a:xfrm>
          <a:prstGeom prst="rect">
            <a:avLst/>
          </a:prstGeom>
          <a:noFill/>
          <a:ln>
            <a:noFill/>
          </a:ln>
        </p:spPr>
        <p:style>
          <a:lnRef idx="0"/>
          <a:fillRef idx="0"/>
          <a:effectRef idx="0"/>
          <a:fontRef idx="minor"/>
        </p:style>
        <p:txBody>
          <a:bodyPr anchor="ctr">
            <a:noAutofit/>
          </a:bodyPr>
          <a:p>
            <a:pPr algn="r">
              <a:lnSpc>
                <a:spcPct val="100000"/>
              </a:lnSpc>
            </a:pPr>
            <a:fld id="{F921C7D7-1227-47A5-9C92-D6C405FEC04B}" type="slidenum">
              <a:rPr b="0" lang="en-GB" sz="1200" spc="-1" strike="noStrike">
                <a:solidFill>
                  <a:srgbClr val="8b8b8b"/>
                </a:solidFill>
                <a:latin typeface="Calibri"/>
              </a:rPr>
              <a:t>&lt;number&gt;</a:t>
            </a:fld>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3200" spc="-1" strike="noStrike" u="sng">
                <a:solidFill>
                  <a:srgbClr val="0070c0"/>
                </a:solidFill>
                <a:uFillTx/>
                <a:latin typeface="Calibri Light"/>
              </a:rPr>
              <a:t>Les conditions générales de validité des contrats</a:t>
            </a:r>
            <a:endParaRPr b="0" lang="en-US" sz="3200" spc="-1" strike="noStrike">
              <a:solidFill>
                <a:srgbClr val="000000"/>
              </a:solidFill>
              <a:latin typeface="Calibri"/>
            </a:endParaRPr>
          </a:p>
        </p:txBody>
      </p:sp>
      <p:sp>
        <p:nvSpPr>
          <p:cNvPr id="32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1" lang="fr-FR" sz="2800" spc="-1" strike="noStrike">
                <a:solidFill>
                  <a:srgbClr val="000000"/>
                </a:solidFill>
                <a:latin typeface="Calibri"/>
              </a:rPr>
              <a:t>obligations</a:t>
            </a:r>
            <a:r>
              <a:rPr b="0" lang="fr-FR" sz="2800" spc="-1" strike="noStrike">
                <a:solidFill>
                  <a:srgbClr val="000000"/>
                </a:solidFill>
                <a:latin typeface="Calibri"/>
              </a:rPr>
              <a:t> » : droit personnel qui établit un lien juridique entre deux personnes en vertu duquel le créancier peut exiger l’exécution d’une prestation ou le respect d’une abstention.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Ex : l’acheteur est le débiteur du prix mais le vendeur est le débiteur du bien.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avant cette réforme, on classait les obligations en « </a:t>
            </a:r>
            <a:r>
              <a:rPr b="1" lang="fr-FR" sz="2800" spc="-1" strike="noStrike">
                <a:solidFill>
                  <a:srgbClr val="000000"/>
                </a:solidFill>
                <a:latin typeface="Calibri"/>
              </a:rPr>
              <a:t>obligation de donner »</a:t>
            </a:r>
            <a:r>
              <a:rPr b="0" lang="fr-FR" sz="2800" spc="-1" strike="noStrike">
                <a:solidFill>
                  <a:srgbClr val="000000"/>
                </a:solidFill>
                <a:latin typeface="Calibri"/>
              </a:rPr>
              <a:t> (livrer un bien dans la vente ou la location), « </a:t>
            </a:r>
            <a:r>
              <a:rPr b="1" lang="fr-FR" sz="2800" spc="-1" strike="noStrike">
                <a:solidFill>
                  <a:srgbClr val="000000"/>
                </a:solidFill>
                <a:latin typeface="Calibri"/>
              </a:rPr>
              <a:t>de faire</a:t>
            </a:r>
            <a:r>
              <a:rPr b="0" lang="fr-FR" sz="2800" spc="-1" strike="noStrike">
                <a:solidFill>
                  <a:srgbClr val="000000"/>
                </a:solidFill>
                <a:latin typeface="Calibri"/>
              </a:rPr>
              <a:t> » (réaliser une prestation dans le contrat de travail) ou « </a:t>
            </a:r>
            <a:r>
              <a:rPr b="1" lang="fr-FR" sz="2800" spc="-1" strike="noStrike">
                <a:solidFill>
                  <a:srgbClr val="000000"/>
                </a:solidFill>
                <a:latin typeface="Calibri"/>
              </a:rPr>
              <a:t>de ne pas faire</a:t>
            </a:r>
            <a:r>
              <a:rPr b="0" lang="fr-FR" sz="2800" spc="-1" strike="noStrike">
                <a:solidFill>
                  <a:srgbClr val="000000"/>
                </a:solidFill>
                <a:latin typeface="Calibri"/>
              </a:rPr>
              <a:t> » (non concurrence pour le vendeur d’un fonds de commerce).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32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2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182BA78E-7896-4EFE-8837-582567BC9ED0}" type="slidenum">
              <a:rPr b="0" lang="en-GB" sz="1200" spc="-1" strike="noStrike">
                <a:solidFill>
                  <a:srgbClr val="8b8b8b"/>
                </a:solidFill>
                <a:latin typeface="Calibri"/>
              </a:rPr>
              <a:t>30</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3200" spc="-1" strike="noStrike" u="sng">
                <a:solidFill>
                  <a:srgbClr val="0070c0"/>
                </a:solidFill>
                <a:uFillTx/>
                <a:latin typeface="Calibri Light"/>
              </a:rPr>
              <a:t>Les conditions générales de validité des contrats</a:t>
            </a:r>
            <a:endParaRPr b="0" lang="en-US" sz="3200" spc="-1" strike="noStrike">
              <a:solidFill>
                <a:srgbClr val="000000"/>
              </a:solidFill>
              <a:latin typeface="Calibri"/>
            </a:endParaRPr>
          </a:p>
        </p:txBody>
      </p:sp>
      <p:sp>
        <p:nvSpPr>
          <p:cNvPr id="32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désormais, on classe les contrats selon qu’il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crée</a:t>
            </a:r>
            <a:r>
              <a:rPr b="0" lang="fr-FR" sz="2800" spc="-1" strike="noStrike">
                <a:solidFill>
                  <a:srgbClr val="000000"/>
                </a:solidFill>
                <a:latin typeface="Calibri"/>
              </a:rPr>
              <a:t> (ex : lors de la conclusion d’un contrat de travail),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modifie</a:t>
            </a:r>
            <a:r>
              <a:rPr b="0" lang="fr-FR" sz="2800" spc="-1" strike="noStrike">
                <a:solidFill>
                  <a:srgbClr val="000000"/>
                </a:solidFill>
                <a:latin typeface="Calibri"/>
              </a:rPr>
              <a:t> (ex : actualiser un contrat de prêt en modifiant le taux d’intérêt),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transmette</a:t>
            </a:r>
            <a:r>
              <a:rPr b="0" lang="fr-FR" sz="2800" spc="-1" strike="noStrike">
                <a:solidFill>
                  <a:srgbClr val="000000"/>
                </a:solidFill>
                <a:latin typeface="Calibri"/>
              </a:rPr>
              <a:t> (ex : vendre un bien = transmission de la propriété) ou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éteigne</a:t>
            </a:r>
            <a:r>
              <a:rPr b="0" lang="fr-FR" sz="2800" spc="-1" strike="noStrike">
                <a:solidFill>
                  <a:srgbClr val="000000"/>
                </a:solidFill>
                <a:latin typeface="Calibri"/>
              </a:rPr>
              <a:t> des obligations (ex : reconnaître qu’une dette a été payée).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32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2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01CA44C7-C97C-4599-B734-6DA01D417EA8}"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Le principe de liberté contractuelle</a:t>
            </a:r>
            <a:endParaRPr b="0" lang="en-US" sz="3200" spc="-1" strike="noStrike">
              <a:solidFill>
                <a:srgbClr val="000000"/>
              </a:solidFill>
              <a:latin typeface="Calibri"/>
            </a:endParaRPr>
          </a:p>
        </p:txBody>
      </p:sp>
      <p:sp>
        <p:nvSpPr>
          <p:cNvPr id="33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Chacune des parties est libre de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contracter ou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 ne pas contracter,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 choisir son cocontractant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et de déterminer le contenu du contrat.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Il y a cependant de nombreuses exceptions à ce principe,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par exemple : obligation de souscrire une assurance RC, contrats types ou contrats d’adhésion. </a:t>
            </a:r>
            <a:endParaRPr b="0" lang="en-US" sz="2800" spc="-1" strike="noStrike">
              <a:solidFill>
                <a:srgbClr val="000000"/>
              </a:solidFill>
              <a:latin typeface="Calibri"/>
            </a:endParaRPr>
          </a:p>
        </p:txBody>
      </p:sp>
      <p:sp>
        <p:nvSpPr>
          <p:cNvPr id="33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3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3B1C0B6C-C194-4EA4-BCA6-A9943C67D32D}"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Les conditions de validité d’un contrat</a:t>
            </a:r>
            <a:endParaRPr b="0" lang="en-US" sz="3200" spc="-1" strike="noStrike">
              <a:solidFill>
                <a:srgbClr val="000000"/>
              </a:solidFill>
              <a:latin typeface="Calibri"/>
            </a:endParaRPr>
          </a:p>
        </p:txBody>
      </p:sp>
      <p:sp>
        <p:nvSpPr>
          <p:cNvPr id="33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3 conditions cumulatives sont nécessaires pour la validité d’une convention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le consentement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la capacité</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le contenu du contrat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rPr>
              <a:t>Le consentement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fr-FR" sz="2800" spc="-1" strike="noStrike">
                <a:solidFill>
                  <a:srgbClr val="000000"/>
                </a:solidFill>
                <a:latin typeface="Calibri"/>
              </a:rPr>
              <a:t>Définition </a:t>
            </a:r>
            <a:r>
              <a:rPr b="0" lang="fr-FR" sz="2800" spc="-1" strike="noStrike">
                <a:solidFill>
                  <a:srgbClr val="000000"/>
                </a:solidFill>
                <a:latin typeface="Calibri"/>
              </a:rPr>
              <a:t>: Le consentement doit être libre et éclairé. Il est formé par la rencontre de l’offre et de l’acceptation.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33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3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6F1099DA-2E91-4338-898A-191C4E719C82}"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Les conditions de validité d’un contrat</a:t>
            </a:r>
            <a:endParaRPr b="0" lang="en-US" sz="3200" spc="-1" strike="noStrike">
              <a:solidFill>
                <a:srgbClr val="000000"/>
              </a:solidFill>
              <a:latin typeface="Calibri"/>
            </a:endParaRPr>
          </a:p>
        </p:txBody>
      </p:sp>
      <p:sp>
        <p:nvSpPr>
          <p:cNvPr id="33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L’offre</a:t>
            </a:r>
            <a:r>
              <a:rPr b="0" lang="fr-FR" sz="2800" spc="-1" strike="noStrike">
                <a:solidFill>
                  <a:srgbClr val="000000"/>
                </a:solidFill>
                <a:latin typeface="Calibri"/>
              </a:rPr>
              <a:t> est une déclaration de volonté de conclure une convention : elle peut être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1" lang="fr-FR" sz="2800" spc="-1" strike="noStrike">
                <a:solidFill>
                  <a:srgbClr val="000000"/>
                </a:solidFill>
                <a:latin typeface="Calibri"/>
              </a:rPr>
              <a:t>tacite</a:t>
            </a:r>
            <a:r>
              <a:rPr b="0" lang="fr-FR" sz="2800" spc="-1" strike="noStrike">
                <a:solidFill>
                  <a:srgbClr val="000000"/>
                </a:solidFill>
                <a:latin typeface="Calibri"/>
              </a:rPr>
              <a:t> = elle n’est pas « dite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ex : produits exposés en vitrine, chauffeur de taxi qui attend près d’une borne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OU</a:t>
            </a:r>
            <a:endParaRPr b="0" lang="en-US" sz="2800" spc="-1" strike="noStrike">
              <a:solidFill>
                <a:srgbClr val="000000"/>
              </a:solidFill>
              <a:latin typeface="Calibri"/>
            </a:endParaRPr>
          </a:p>
          <a:p>
            <a:pPr>
              <a:lnSpc>
                <a:spcPct val="90000"/>
              </a:lnSpc>
              <a:spcBef>
                <a:spcPts val="1001"/>
              </a:spcBef>
              <a:tabLst>
                <a:tab algn="l" pos="0"/>
              </a:tabLst>
            </a:pPr>
            <a:r>
              <a:rPr b="1" lang="fr-FR" sz="2800" spc="-1" strike="noStrike">
                <a:solidFill>
                  <a:srgbClr val="000000"/>
                </a:solidFill>
                <a:latin typeface="Calibri"/>
              </a:rPr>
              <a:t>2. </a:t>
            </a:r>
            <a:r>
              <a:rPr b="0" lang="fr-FR" sz="2800" spc="-1" strike="noStrike">
                <a:solidFill>
                  <a:srgbClr val="000000"/>
                </a:solidFill>
                <a:latin typeface="Calibri"/>
              </a:rPr>
              <a:t> </a:t>
            </a:r>
            <a:r>
              <a:rPr b="1" lang="fr-FR" sz="2800" spc="-1" strike="noStrike">
                <a:solidFill>
                  <a:srgbClr val="000000"/>
                </a:solidFill>
                <a:latin typeface="Calibri"/>
              </a:rPr>
              <a:t>expresse</a:t>
            </a:r>
            <a:r>
              <a:rPr b="0" lang="fr-FR" sz="2800" spc="-1" strike="noStrike">
                <a:solidFill>
                  <a:srgbClr val="000000"/>
                </a:solidFill>
                <a:latin typeface="Calibri"/>
              </a:rPr>
              <a:t> = elle est « expressément » exposée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rPr>
              <a:t>ex : envoi d’une publicité avec un bon de commande.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34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4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2B878315-067E-4E9C-B858-0EE3C53F9DBD}"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Les conditions de validité d’un contrat</a:t>
            </a:r>
            <a:endParaRPr b="0" lang="en-US" sz="3200" spc="-1" strike="noStrike">
              <a:solidFill>
                <a:srgbClr val="000000"/>
              </a:solidFill>
              <a:latin typeface="Calibri"/>
            </a:endParaRPr>
          </a:p>
        </p:txBody>
      </p:sp>
      <p:sp>
        <p:nvSpPr>
          <p:cNvPr id="34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L’acceptation</a:t>
            </a:r>
            <a:r>
              <a:rPr b="0" lang="fr-FR" sz="2800" spc="-1" strike="noStrike">
                <a:solidFill>
                  <a:srgbClr val="000000"/>
                </a:solidFill>
                <a:latin typeface="Calibri"/>
              </a:rPr>
              <a:t> est l’acte de volonté par lequel le destinataire de l’offre accepte la proposition qui lui est faite.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Elle peut être tacite (ex : monter dans un bus)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ou expresse (ex : signer un contrat).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Cette acceptation réalise l’accord des volontés et forme le contrat.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34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4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C6900A11-0790-41AE-B56A-B2C515935F06}"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La validité du consentement</a:t>
            </a:r>
            <a:endParaRPr b="0" lang="en-US" sz="3200" spc="-1" strike="noStrike">
              <a:solidFill>
                <a:srgbClr val="000000"/>
              </a:solidFill>
              <a:latin typeface="Calibri"/>
            </a:endParaRPr>
          </a:p>
        </p:txBody>
      </p:sp>
      <p:sp>
        <p:nvSpPr>
          <p:cNvPr id="34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Non seulement le consentement doit exister mais encore faut-il qu’il ne soit pas vicié : les parties s’engagent de façon libre, en connaissance de cause et sans contrainte.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A défaut, la volonté ne génère aucun droit ou obligation.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348" name="CustomShape 3"/>
          <p:cNvSpPr/>
          <p:nvPr/>
        </p:nvSpPr>
        <p:spPr>
          <a:xfrm>
            <a:off x="2009880" y="3762360"/>
            <a:ext cx="8172000" cy="1919160"/>
          </a:xfrm>
          <a:prstGeom prst="rect">
            <a:avLst/>
          </a:prstGeom>
          <a:noFill/>
          <a:ln w="57240">
            <a:solidFill>
              <a:srgbClr val="ff0000"/>
            </a:solidFill>
            <a:round/>
          </a:ln>
        </p:spPr>
        <p:style>
          <a:lnRef idx="0"/>
          <a:fillRef idx="0"/>
          <a:effectRef idx="0"/>
          <a:fontRef idx="minor"/>
        </p:style>
        <p:txBody>
          <a:bodyPr lIns="90000" rIns="90000" tIns="45000" bIns="45000">
            <a:spAutoFit/>
          </a:bodyPr>
          <a:p>
            <a:pPr>
              <a:lnSpc>
                <a:spcPct val="100000"/>
              </a:lnSpc>
            </a:pPr>
            <a:r>
              <a:rPr b="1" lang="fr-FR" sz="2400" spc="-1" strike="noStrike">
                <a:solidFill>
                  <a:srgbClr val="000000"/>
                </a:solidFill>
                <a:latin typeface="Calibri"/>
              </a:rPr>
              <a:t>L’erreur</a:t>
            </a:r>
            <a:r>
              <a:rPr b="0" lang="fr-FR" sz="2400" spc="-1" strike="noStrike">
                <a:solidFill>
                  <a:srgbClr val="000000"/>
                </a:solidFill>
                <a:latin typeface="Calibri"/>
              </a:rPr>
              <a:t> : L’erreur est une fausse croyance sur l’un des termes du contrat : le cocontractant s’est trompé sur la prestation à réaliser, sur l’autre signataire. Ex : un employeur pense passer un contrat avec une personne titulaire d’un BTS alors que celle-ci n’a pas ce diplôme.</a:t>
            </a:r>
            <a:endParaRPr b="0" lang="fr-FR" sz="2400" spc="-1" strike="noStrike">
              <a:latin typeface="Arial"/>
            </a:endParaRPr>
          </a:p>
        </p:txBody>
      </p:sp>
      <p:sp>
        <p:nvSpPr>
          <p:cNvPr id="349" name="TextShape 4"/>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50"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F66F14A8-FF7E-4BF9-AB4E-33039911B51E}"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La validité du consentement</a:t>
            </a:r>
            <a:endParaRPr b="0" lang="en-US" sz="3200" spc="-1" strike="noStrike">
              <a:solidFill>
                <a:srgbClr val="000000"/>
              </a:solidFill>
              <a:latin typeface="Calibri"/>
            </a:endParaRPr>
          </a:p>
        </p:txBody>
      </p:sp>
      <p:sp>
        <p:nvSpPr>
          <p:cNvPr id="352" name="CustomShape 2"/>
          <p:cNvSpPr/>
          <p:nvPr/>
        </p:nvSpPr>
        <p:spPr>
          <a:xfrm>
            <a:off x="1181160" y="1800360"/>
            <a:ext cx="9438840" cy="1705320"/>
          </a:xfrm>
          <a:prstGeom prst="rect">
            <a:avLst/>
          </a:prstGeom>
          <a:noFill/>
          <a:ln w="38160">
            <a:solidFill>
              <a:srgbClr val="0070c0"/>
            </a:solidFill>
            <a:round/>
          </a:ln>
        </p:spPr>
        <p:style>
          <a:lnRef idx="0"/>
          <a:fillRef idx="0"/>
          <a:effectRef idx="0"/>
          <a:fontRef idx="minor"/>
        </p:style>
        <p:txBody>
          <a:bodyPr lIns="90000" rIns="90000" tIns="45000" bIns="45000">
            <a:spAutoFit/>
          </a:bodyPr>
          <a:p>
            <a:pPr>
              <a:lnSpc>
                <a:spcPct val="100000"/>
              </a:lnSpc>
            </a:pPr>
            <a:r>
              <a:rPr b="1" lang="fr-FR" sz="2200" spc="-1" strike="noStrike">
                <a:solidFill>
                  <a:srgbClr val="000000"/>
                </a:solidFill>
                <a:latin typeface="Calibri"/>
              </a:rPr>
              <a:t>l’erreur sur la prestation</a:t>
            </a:r>
            <a:r>
              <a:rPr b="0" lang="fr-FR" sz="2200" spc="-1" strike="noStrike">
                <a:solidFill>
                  <a:srgbClr val="000000"/>
                </a:solidFill>
                <a:latin typeface="Calibri"/>
              </a:rPr>
              <a:t> : elle doit porter sur une des qualités essentielles de la prestation due. Si le cocontractant avait su que cette chose ne présentait pas cette qualité, il n’aurait pas donné son consentement (exemple: une personne achète un chandelier en laiton en croyant acheter de l’or).</a:t>
            </a:r>
            <a:r>
              <a:rPr b="0" lang="fr-FR" sz="1800" spc="-1" strike="noStrike">
                <a:solidFill>
                  <a:srgbClr val="000000"/>
                </a:solidFill>
                <a:latin typeface="Calibri"/>
              </a:rPr>
              <a:t> </a:t>
            </a:r>
            <a:endParaRPr b="0" lang="fr-FR" sz="1800" spc="-1" strike="noStrike">
              <a:latin typeface="Arial"/>
            </a:endParaRPr>
          </a:p>
          <a:p>
            <a:pPr>
              <a:lnSpc>
                <a:spcPct val="100000"/>
              </a:lnSpc>
            </a:pPr>
            <a:endParaRPr b="0" lang="fr-FR" sz="1800" spc="-1" strike="noStrike">
              <a:latin typeface="Arial"/>
            </a:endParaRPr>
          </a:p>
        </p:txBody>
      </p:sp>
      <p:sp>
        <p:nvSpPr>
          <p:cNvPr id="353" name="CustomShape 3"/>
          <p:cNvSpPr/>
          <p:nvPr/>
        </p:nvSpPr>
        <p:spPr>
          <a:xfrm>
            <a:off x="1181160" y="3714840"/>
            <a:ext cx="9438840" cy="1431000"/>
          </a:xfrm>
          <a:prstGeom prst="rect">
            <a:avLst/>
          </a:prstGeom>
          <a:noFill/>
          <a:ln w="38160">
            <a:solidFill>
              <a:schemeClr val="accent6">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fr-FR" sz="2200" spc="-1" strike="noStrike">
                <a:solidFill>
                  <a:srgbClr val="000000"/>
                </a:solidFill>
                <a:latin typeface="Calibri"/>
              </a:rPr>
              <a:t>l’erreur sur la personne</a:t>
            </a:r>
            <a:r>
              <a:rPr b="0" lang="fr-FR" sz="2200" spc="-1" strike="noStrike">
                <a:solidFill>
                  <a:srgbClr val="000000"/>
                </a:solidFill>
                <a:latin typeface="Calibri"/>
              </a:rPr>
              <a:t> : elle ne peut entraîner une nullité du contrat que si celui-ci reposait sur la personne même du contractant (contrat intuitu personae, ex : contrat de travail). L’erreur doit porter sur les qualités essentielles de la personne (compétences, solvabilité). </a:t>
            </a:r>
            <a:endParaRPr b="0" lang="fr-FR" sz="2200" spc="-1" strike="noStrike">
              <a:latin typeface="Arial"/>
            </a:endParaRPr>
          </a:p>
        </p:txBody>
      </p:sp>
      <p:sp>
        <p:nvSpPr>
          <p:cNvPr id="354" name="CustomShape 4"/>
          <p:cNvSpPr/>
          <p:nvPr/>
        </p:nvSpPr>
        <p:spPr>
          <a:xfrm>
            <a:off x="1181160" y="5352120"/>
            <a:ext cx="9438840" cy="760680"/>
          </a:xfrm>
          <a:prstGeom prst="rect">
            <a:avLst/>
          </a:prstGeom>
          <a:noFill/>
          <a:ln w="38160">
            <a:solidFill>
              <a:srgbClr val="ff0000"/>
            </a:solidFill>
            <a:round/>
          </a:ln>
        </p:spPr>
        <p:style>
          <a:lnRef idx="0"/>
          <a:fillRef idx="0"/>
          <a:effectRef idx="0"/>
          <a:fontRef idx="minor"/>
        </p:style>
        <p:txBody>
          <a:bodyPr lIns="90000" rIns="90000" tIns="45000" bIns="45000">
            <a:spAutoFit/>
          </a:bodyPr>
          <a:p>
            <a:pPr>
              <a:lnSpc>
                <a:spcPct val="100000"/>
              </a:lnSpc>
            </a:pPr>
            <a:r>
              <a:rPr b="1" lang="fr-FR" sz="2200" spc="-1" strike="noStrike">
                <a:solidFill>
                  <a:srgbClr val="000000"/>
                </a:solidFill>
                <a:latin typeface="Calibri"/>
              </a:rPr>
              <a:t>le dol</a:t>
            </a:r>
            <a:r>
              <a:rPr b="0" lang="fr-FR" sz="2200" spc="-1" strike="noStrike">
                <a:solidFill>
                  <a:srgbClr val="000000"/>
                </a:solidFill>
                <a:latin typeface="Calibri"/>
              </a:rPr>
              <a:t> : Le dol, erreur provoquée par des mensonges, ou en dissimulant à son cocontractant des informations déterminantes. </a:t>
            </a:r>
            <a:endParaRPr b="0" lang="fr-FR" sz="2200" spc="-1" strike="noStrike">
              <a:latin typeface="Arial"/>
            </a:endParaRPr>
          </a:p>
        </p:txBody>
      </p:sp>
      <p:sp>
        <p:nvSpPr>
          <p:cNvPr id="355" name="TextShape 5"/>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56" name="TextShape 6"/>
          <p:cNvSpPr txBox="1"/>
          <p:nvPr/>
        </p:nvSpPr>
        <p:spPr>
          <a:xfrm>
            <a:off x="8610480" y="6356520"/>
            <a:ext cx="2742840" cy="364680"/>
          </a:xfrm>
          <a:prstGeom prst="rect">
            <a:avLst/>
          </a:prstGeom>
          <a:noFill/>
          <a:ln>
            <a:noFill/>
          </a:ln>
        </p:spPr>
        <p:txBody>
          <a:bodyPr anchor="ctr">
            <a:noAutofit/>
          </a:bodyPr>
          <a:p>
            <a:pPr algn="r">
              <a:lnSpc>
                <a:spcPct val="100000"/>
              </a:lnSpc>
            </a:pPr>
            <a:fld id="{42F5F42D-6E60-4796-ABB7-2816634FC9EA}"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La capacité</a:t>
            </a:r>
            <a:endParaRPr b="0" lang="en-US" sz="3200" spc="-1" strike="noStrike">
              <a:solidFill>
                <a:srgbClr val="000000"/>
              </a:solidFill>
              <a:latin typeface="Calibri"/>
            </a:endParaRPr>
          </a:p>
        </p:txBody>
      </p:sp>
      <p:sp>
        <p:nvSpPr>
          <p:cNvPr id="35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Pour contracter, il faut avoir la capacité juridique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la capacité de jouissance</a:t>
            </a:r>
            <a:r>
              <a:rPr b="0" lang="fr-FR" sz="2800" spc="-1" strike="noStrike">
                <a:solidFill>
                  <a:srgbClr val="000000"/>
                </a:solidFill>
                <a:latin typeface="Calibri"/>
              </a:rPr>
              <a:t> (aptitude à être titulaire de droits et obligations)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la capacité d’exercice</a:t>
            </a:r>
            <a:r>
              <a:rPr b="0" lang="fr-FR" sz="2800" spc="-1" strike="noStrike">
                <a:solidFill>
                  <a:srgbClr val="000000"/>
                </a:solidFill>
                <a:latin typeface="Calibri"/>
              </a:rPr>
              <a:t> (aptitude à exercer ses droits soi-même).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Sinon, ce sont les représentants légaux qui agissent (pour les mineurs et les majeurs incapables).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359"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60"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87B272AA-1CE2-4A10-91EC-6FFFEA6A9C27}"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838080" y="365040"/>
            <a:ext cx="10515240" cy="1325160"/>
          </a:xfrm>
          <a:prstGeom prst="rect">
            <a:avLst/>
          </a:prstGeom>
          <a:noFill/>
          <a:ln>
            <a:noFill/>
          </a:ln>
        </p:spPr>
        <p:txBody>
          <a:bodyPr lIns="0" rIns="0" tIns="0" bIns="0" anchor="ctr">
            <a:noAutofit/>
          </a:bodyPr>
          <a:p>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565560" y="196992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 principe de liberté contractuelle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Les conditions de validité d’un contrat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La validité du consentement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La capacité</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Le contenu du contrat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force obligatoire du contrat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L’effet relatif du contrat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restauration de l’équilibre contractuel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sanction des conditions de formation : les nullités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220" name="TextShape 2"/>
          <p:cNvSpPr txBox="1"/>
          <p:nvPr/>
        </p:nvSpPr>
        <p:spPr>
          <a:xfrm>
            <a:off x="356760" y="284760"/>
            <a:ext cx="10515240" cy="1325160"/>
          </a:xfrm>
          <a:prstGeom prst="rect">
            <a:avLst/>
          </a:prstGeom>
          <a:noFill/>
          <a:ln>
            <a:noFill/>
          </a:ln>
        </p:spPr>
        <p:txBody>
          <a:bodyPr anchor="ctr">
            <a:normAutofit fontScale="91000"/>
          </a:bodyPr>
          <a:p>
            <a:pPr>
              <a:lnSpc>
                <a:spcPct val="90000"/>
              </a:lnSpc>
            </a:pPr>
            <a:r>
              <a:rPr b="1" lang="fr-FR" sz="5400" spc="-1" strike="noStrike">
                <a:solidFill>
                  <a:srgbClr val="c00000"/>
                </a:solidFill>
                <a:latin typeface="Calibri Light"/>
              </a:rPr>
              <a:t>Sommaire</a:t>
            </a:r>
            <a:r>
              <a:rPr b="0" lang="fr-FR" sz="4400" spc="-1" strike="noStrike">
                <a:solidFill>
                  <a:srgbClr val="000000"/>
                </a:solidFill>
                <a:latin typeface="Calibri Light"/>
              </a:rPr>
              <a:t> </a:t>
            </a:r>
            <a:br/>
            <a:r>
              <a:rPr b="0" lang="en-GB" sz="4400" spc="-1" strike="noStrike">
                <a:solidFill>
                  <a:srgbClr val="0070c0"/>
                </a:solidFill>
                <a:latin typeface="Calibri Light"/>
              </a:rPr>
              <a:t>Partie 1 : droit des contrats</a:t>
            </a:r>
            <a:endParaRPr b="0" lang="en-US" sz="4400" spc="-1" strike="noStrike">
              <a:solidFill>
                <a:srgbClr val="000000"/>
              </a:solidFill>
              <a:latin typeface="Calibri"/>
            </a:endParaRPr>
          </a:p>
        </p:txBody>
      </p:sp>
      <p:sp>
        <p:nvSpPr>
          <p:cNvPr id="221"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22"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395BC0D5-407A-4AD1-B3DC-EBD68FF2A6D5}" type="slidenum">
              <a:rPr b="0" lang="en-GB" sz="1200" spc="-1" strike="noStrike">
                <a:solidFill>
                  <a:srgbClr val="8b8b8b"/>
                </a:solidFill>
                <a:latin typeface="Calibri"/>
              </a:rPr>
              <a:t>4</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Le contenu du contrat</a:t>
            </a:r>
            <a:endParaRPr b="0" lang="en-US" sz="3200" spc="-1" strike="noStrike">
              <a:solidFill>
                <a:srgbClr val="000000"/>
              </a:solidFill>
              <a:latin typeface="Calibri"/>
            </a:endParaRPr>
          </a:p>
        </p:txBody>
      </p:sp>
      <p:sp>
        <p:nvSpPr>
          <p:cNvPr id="36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Définition: </a:t>
            </a:r>
            <a:r>
              <a:rPr b="1" lang="fr-FR" sz="2800" spc="-1" strike="noStrike">
                <a:solidFill>
                  <a:srgbClr val="000000"/>
                </a:solidFill>
                <a:latin typeface="Calibri"/>
              </a:rPr>
              <a:t>ensemble des obligations contractuelles qui ont été librement consenties et explicitées par les parties.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Exemple: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contrat de vente (livraison de matériel, somme d’argent à payer),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contrat de travail (prestation et rémunération)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contrat de location (jouissance d’un appartement, rémunération)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Sur quoi porte le contrat ?</a:t>
            </a:r>
            <a:endParaRPr b="0" lang="en-US" sz="2800" spc="-1" strike="noStrike">
              <a:solidFill>
                <a:srgbClr val="000000"/>
              </a:solidFill>
              <a:latin typeface="Calibri"/>
            </a:endParaRPr>
          </a:p>
        </p:txBody>
      </p:sp>
      <p:sp>
        <p:nvSpPr>
          <p:cNvPr id="36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6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3C53B1A4-0DA6-4A56-A8CF-7B3B58BD8519}" type="slidenum">
              <a:rPr b="0" lang="en-GB" sz="1200" spc="-1" strike="noStrike">
                <a:solidFill>
                  <a:srgbClr val="8b8b8b"/>
                </a:solidFill>
                <a:latin typeface="Calibri"/>
              </a:rPr>
              <a:t>31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Le contenu du contrat</a:t>
            </a:r>
            <a:endParaRPr b="0" lang="en-US" sz="3200" spc="-1" strike="noStrike">
              <a:solidFill>
                <a:srgbClr val="000000"/>
              </a:solidFill>
              <a:latin typeface="Calibri"/>
            </a:endParaRPr>
          </a:p>
        </p:txBody>
      </p:sp>
      <p:sp>
        <p:nvSpPr>
          <p:cNvPr id="36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Pour être valable. il doit avoir plusieurs caractères. Il doit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exister</a:t>
            </a:r>
            <a:r>
              <a:rPr b="0" lang="fr-FR" sz="2800" spc="-1" strike="noStrike">
                <a:solidFill>
                  <a:srgbClr val="000000"/>
                </a:solidFill>
                <a:latin typeface="Calibri"/>
              </a:rPr>
              <a:t> au moment de la conclusion du contrat (mais peut porter sur une chose future)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déterminé</a:t>
            </a:r>
            <a:r>
              <a:rPr b="0" lang="fr-FR" sz="2800" spc="-1" strike="noStrike">
                <a:solidFill>
                  <a:srgbClr val="000000"/>
                </a:solidFill>
                <a:latin typeface="Calibri"/>
              </a:rPr>
              <a:t> (certain) ou déterminable (précis : lieu d’une maison que l’on achète)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possible</a:t>
            </a:r>
            <a:r>
              <a:rPr b="0" lang="fr-FR" sz="2800" spc="-1" strike="noStrike">
                <a:solidFill>
                  <a:srgbClr val="000000"/>
                </a:solidFill>
                <a:latin typeface="Calibri"/>
              </a:rPr>
              <a:t> (on ne peut pas acheter quelque chose qui n’existe pas : une machine à remonter le temps, une étoile)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licite</a:t>
            </a:r>
            <a:r>
              <a:rPr b="0" lang="fr-FR" sz="2800" spc="-1" strike="noStrike">
                <a:solidFill>
                  <a:srgbClr val="000000"/>
                </a:solidFill>
                <a:latin typeface="Calibri"/>
              </a:rPr>
              <a:t> : respecte l’ordre public (le bon fonctionnement des institutions) et les bonnes mœurs (moral) : on ne peut pas vendre une personne, des organes humains, des stupéfiants.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36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6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CB19C091-30F1-405B-8E10-1C08ACA834B9}" type="slidenum">
              <a:rPr b="0" lang="en-GB" sz="1200" spc="-1" strike="noStrike">
                <a:solidFill>
                  <a:srgbClr val="8b8b8b"/>
                </a:solidFill>
                <a:latin typeface="Calibri"/>
              </a:rPr>
              <a:t>41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Le contenu du contrat</a:t>
            </a:r>
            <a:endParaRPr b="0" lang="en-US" sz="3200" spc="-1" strike="noStrike">
              <a:solidFill>
                <a:srgbClr val="000000"/>
              </a:solidFill>
              <a:latin typeface="Calibri"/>
            </a:endParaRPr>
          </a:p>
        </p:txBody>
      </p:sp>
      <p:sp>
        <p:nvSpPr>
          <p:cNvPr id="37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Un contrat qui ne remplit pas une des conditions de validité peut être annulé par un juge.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Dès lors, il ne produit aucun effet juridique.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Pour faire annuler un contrat (effacement rétroactif du contrat : faire comme s’il n’avait jamais existé) il faut intenter une « action en nullité ». </a:t>
            </a:r>
            <a:endParaRPr b="0" lang="en-US" sz="2800" spc="-1" strike="noStrike">
              <a:solidFill>
                <a:srgbClr val="000000"/>
              </a:solidFill>
              <a:latin typeface="Calibri"/>
            </a:endParaRPr>
          </a:p>
        </p:txBody>
      </p:sp>
      <p:sp>
        <p:nvSpPr>
          <p:cNvPr id="37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7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353C4DD2-A71D-44B5-A01B-D94819BAC1F8}" type="slidenum">
              <a:rPr b="0" lang="en-GB" sz="1200" spc="-1" strike="noStrike">
                <a:solidFill>
                  <a:srgbClr val="8b8b8b"/>
                </a:solidFill>
                <a:latin typeface="Calibri"/>
              </a:rPr>
              <a:t>41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La force obligatoire du contrat</a:t>
            </a:r>
            <a:endParaRPr b="0" lang="en-US" sz="3200" spc="-1" strike="noStrike">
              <a:solidFill>
                <a:srgbClr val="000000"/>
              </a:solidFill>
              <a:latin typeface="Calibri"/>
            </a:endParaRPr>
          </a:p>
        </p:txBody>
      </p:sp>
      <p:sp>
        <p:nvSpPr>
          <p:cNvPr id="37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contrats légalement formés tiennent lieu de loi à ceux qui les ont faits.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Ils ne peuvent être révoquées que de leur consentement mutuel, ou pour les causes que la loi autorise.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Ils doivent être négociés, formés et exécutés de bonne foi.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Une fois conclu, le contrat a la même force que la loi.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Cela signifie que les parties sont obligées de respecter leurs engagements comme s’ils étaient d’origine légale.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37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7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369C448E-79A2-41E4-8238-63944CF1D1D7}" type="slidenum">
              <a:rPr b="0" lang="en-GB" sz="1200" spc="-1" strike="noStrike">
                <a:solidFill>
                  <a:srgbClr val="8b8b8b"/>
                </a:solidFill>
                <a:latin typeface="Calibri"/>
              </a:rPr>
              <a:t>41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La force obligatoire du contrat</a:t>
            </a:r>
            <a:endParaRPr b="0" lang="en-US" sz="3200" spc="-1" strike="noStrike">
              <a:solidFill>
                <a:srgbClr val="000000"/>
              </a:solidFill>
              <a:latin typeface="Calibri"/>
            </a:endParaRPr>
          </a:p>
        </p:txBody>
      </p:sp>
      <p:sp>
        <p:nvSpPr>
          <p:cNvPr id="37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Cette règle est la suite logique de la liberté contractuelle et de l’autonomie de la volonté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on accepte sans réserve une contrainte librement consentie.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La force obligatoire du contrat garantit la  aucun cocontractant ne pourra se soustraire à ses engagements, sauf à en répondre devant les juges.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Conséquences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obligation d’</a:t>
            </a:r>
            <a:r>
              <a:rPr b="1" lang="fr-FR" sz="2800" spc="-1" strike="noStrike">
                <a:solidFill>
                  <a:srgbClr val="000000"/>
                </a:solidFill>
                <a:latin typeface="Calibri"/>
              </a:rPr>
              <a:t>exécuter</a:t>
            </a:r>
            <a:r>
              <a:rPr b="0" lang="fr-FR" sz="2800" spc="-1" strike="noStrike">
                <a:solidFill>
                  <a:srgbClr val="000000"/>
                </a:solidFill>
                <a:latin typeface="Calibri"/>
              </a:rPr>
              <a:t> le contrat.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38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8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A4764918-F1F7-459C-83BD-29231317445A}" type="slidenum">
              <a:rPr b="0" lang="en-GB" sz="1200" spc="-1" strike="noStrike">
                <a:solidFill>
                  <a:srgbClr val="8b8b8b"/>
                </a:solidFill>
                <a:latin typeface="Calibri"/>
              </a:rPr>
              <a:t>41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La force obligatoire du contrat</a:t>
            </a:r>
            <a:endParaRPr b="0" lang="en-US" sz="3200" spc="-1" strike="noStrike">
              <a:solidFill>
                <a:srgbClr val="000000"/>
              </a:solidFill>
              <a:latin typeface="Calibri"/>
            </a:endParaRPr>
          </a:p>
        </p:txBody>
      </p:sp>
      <p:sp>
        <p:nvSpPr>
          <p:cNvPr id="38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contrat est </a:t>
            </a:r>
            <a:r>
              <a:rPr b="1" lang="fr-FR" sz="2800" spc="-1" strike="noStrike">
                <a:solidFill>
                  <a:srgbClr val="000000"/>
                </a:solidFill>
                <a:latin typeface="Calibri"/>
              </a:rPr>
              <a:t>irrévocable</a:t>
            </a:r>
            <a:r>
              <a:rPr b="0" lang="fr-FR" sz="2800" spc="-1" strike="noStrike">
                <a:solidFill>
                  <a:srgbClr val="000000"/>
                </a:solidFill>
                <a:latin typeface="Calibri"/>
              </a:rPr>
              <a:t> (sauf accord mutuel des parties)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il ne peut être résilié unilatéralement sauf cas prévu par la loi (ex, démission ou licenciement dans le CDI)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il ne peut être modifié unilatéralement.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contrat doit être </a:t>
            </a:r>
            <a:r>
              <a:rPr b="1" lang="fr-FR" sz="2800" spc="-1" strike="noStrike">
                <a:solidFill>
                  <a:srgbClr val="000000"/>
                </a:solidFill>
                <a:latin typeface="Calibri"/>
              </a:rPr>
              <a:t>exécuté de bonne foi</a:t>
            </a:r>
            <a:r>
              <a:rPr b="0" lang="fr-FR" sz="2800" spc="-1" strike="noStrike">
                <a:solidFill>
                  <a:srgbClr val="000000"/>
                </a:solidFill>
                <a:latin typeface="Calibri"/>
              </a:rPr>
              <a:t>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fait d’agir avec honnêteté et loyauté (respect des attentes légitimes attendues).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Par exemple, le devoir de conseil et d’information pour le professionnel en cas de vente.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38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8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2E3DC120-F336-43DA-BEA0-19E99817E14A}" type="slidenum">
              <a:rPr b="0" lang="en-GB" sz="1200" spc="-1" strike="noStrike">
                <a:solidFill>
                  <a:srgbClr val="8b8b8b"/>
                </a:solidFill>
                <a:latin typeface="Calibri"/>
              </a:rPr>
              <a:t>41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L’effet relatif du contrat </a:t>
            </a:r>
            <a:endParaRPr b="0" lang="en-US" sz="3200" spc="-1" strike="noStrike">
              <a:solidFill>
                <a:srgbClr val="000000"/>
              </a:solidFill>
              <a:latin typeface="Calibri"/>
            </a:endParaRPr>
          </a:p>
        </p:txBody>
      </p:sp>
      <p:sp>
        <p:nvSpPr>
          <p:cNvPr id="38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contrat ne produit d’effets qu’à l’égard des parties qui l’ont conclu.</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Il est naturel que les tiers (personnes extérieures au contrat) ne subissent aucune conséquence du contrat.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contrats ne peuvent ni nuire ni profiter aux Tiers.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Il existe cependant des exceptions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contrats collectifs</a:t>
            </a:r>
            <a:r>
              <a:rPr b="0" lang="fr-FR" sz="2800" spc="-1" strike="noStrike">
                <a:solidFill>
                  <a:srgbClr val="000000"/>
                </a:solidFill>
                <a:latin typeface="Calibri"/>
              </a:rPr>
              <a:t> : s’appliquent à des tiers qui n’ont pas initialement conclu le contrat : conventions collectives.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contrats qui profitent à autrui</a:t>
            </a:r>
            <a:r>
              <a:rPr b="0" lang="fr-FR" sz="2800" spc="-1" strike="noStrike">
                <a:solidFill>
                  <a:srgbClr val="000000"/>
                </a:solidFill>
                <a:latin typeface="Calibri"/>
              </a:rPr>
              <a:t> : cas de l’assurance-vie où l’assuré contracte avec une compagnie d’assurance au profit d’un tiers bénéficiaire </a:t>
            </a:r>
            <a:endParaRPr b="0" lang="en-US" sz="2800" spc="-1" strike="noStrike">
              <a:solidFill>
                <a:srgbClr val="000000"/>
              </a:solidFill>
              <a:latin typeface="Calibri"/>
            </a:endParaRPr>
          </a:p>
        </p:txBody>
      </p:sp>
      <p:sp>
        <p:nvSpPr>
          <p:cNvPr id="38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8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F44D8D00-EB09-4B99-9807-11808C55D16F}" type="slidenum">
              <a:rPr b="0" lang="en-GB" sz="1200" spc="-1" strike="noStrike">
                <a:solidFill>
                  <a:srgbClr val="8b8b8b"/>
                </a:solidFill>
                <a:latin typeface="Calibri"/>
              </a:rPr>
              <a:t>46</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La restauration de l’équilibre contractuel </a:t>
            </a:r>
            <a:endParaRPr b="0" lang="en-US" sz="3200" spc="-1" strike="noStrike">
              <a:solidFill>
                <a:srgbClr val="000000"/>
              </a:solidFill>
              <a:latin typeface="Calibri"/>
            </a:endParaRPr>
          </a:p>
        </p:txBody>
      </p:sp>
      <p:sp>
        <p:nvSpPr>
          <p:cNvPr id="39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Lorsque les personnes en présence ne sont pas sur un pied d’égalité, l’équilibre contractuel est rompu.</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L’emprunteur peut être désavantagé face au prêteur, de même que le salarié face à l’employeur, le consommateur face au professionnel, etc.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Si l’on ne peut pas nier la nécessité de la force obligatoire du contrat, on doit aussi s’opposer à ce qu’il serve les intérêts du fort au détriment du faible, souvent invité à accepter en bloc les termes d’un contrat pré rédigé (contrat d’adhésion). </a:t>
            </a:r>
            <a:endParaRPr b="0" lang="en-US" sz="2800" spc="-1" strike="noStrike">
              <a:solidFill>
                <a:srgbClr val="000000"/>
              </a:solidFill>
              <a:latin typeface="Calibri"/>
            </a:endParaRPr>
          </a:p>
        </p:txBody>
      </p:sp>
      <p:sp>
        <p:nvSpPr>
          <p:cNvPr id="392"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93"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D8966337-5C7D-4A3B-98D5-EF0706EC230C}" type="slidenum">
              <a:rPr b="0" lang="en-GB" sz="1200" spc="-1" strike="noStrike">
                <a:solidFill>
                  <a:srgbClr val="8b8b8b"/>
                </a:solidFill>
                <a:latin typeface="Calibri"/>
              </a:rPr>
              <a:t>46</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GB" sz="3200" spc="-1" strike="noStrike" u="sng">
                <a:solidFill>
                  <a:srgbClr val="0070c0"/>
                </a:solidFill>
                <a:uFillTx/>
                <a:latin typeface="Calibri Light"/>
              </a:rPr>
              <a:t>L’effet relatif du contrat </a:t>
            </a:r>
            <a:endParaRPr b="0" lang="en-US" sz="3200" spc="-1" strike="noStrike">
              <a:solidFill>
                <a:srgbClr val="000000"/>
              </a:solidFill>
              <a:latin typeface="Calibri"/>
            </a:endParaRPr>
          </a:p>
        </p:txBody>
      </p:sp>
      <p:sp>
        <p:nvSpPr>
          <p:cNvPr id="39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L’exigence de la bonne foi ne suffit pas toujours à rétablir l’équilibre contractuel.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législateur confie au juge la mission d’interpréter les clauses litigieuses.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a:t>
            </a:r>
            <a:r>
              <a:rPr b="0" lang="fr-FR" sz="2800" spc="-1" strike="noStrike">
                <a:solidFill>
                  <a:srgbClr val="000000"/>
                </a:solidFill>
                <a:latin typeface="Calibri"/>
              </a:rPr>
              <a:t>En principe, aucun tribunal ne peut dénaturer la portée des conventions qui seraient claires et sans ambiguïté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respect du contrat est impératif, pour les juges comme pour les parties. </a:t>
            </a:r>
            <a:endParaRPr b="0" lang="en-US" sz="2800" spc="-1" strike="noStrike">
              <a:solidFill>
                <a:srgbClr val="000000"/>
              </a:solidFill>
              <a:latin typeface="Calibri"/>
            </a:endParaRPr>
          </a:p>
        </p:txBody>
      </p:sp>
      <p:sp>
        <p:nvSpPr>
          <p:cNvPr id="396"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39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918FFD71-27B2-40C7-BF95-13C400F56B33}" type="slidenum">
              <a:rPr b="0" lang="en-GB" sz="1200" spc="-1" strike="noStrike">
                <a:solidFill>
                  <a:srgbClr val="8b8b8b"/>
                </a:solidFill>
                <a:latin typeface="Calibri"/>
              </a:rPr>
              <a:t>46</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3200" spc="-1" strike="noStrike" u="sng">
                <a:solidFill>
                  <a:srgbClr val="0070c0"/>
                </a:solidFill>
                <a:uFillTx/>
                <a:latin typeface="Calibri Light"/>
              </a:rPr>
              <a:t>La sanction des conditions de formation : les nullités</a:t>
            </a:r>
            <a:endParaRPr b="0" lang="en-US" sz="3200" spc="-1" strike="noStrike">
              <a:solidFill>
                <a:srgbClr val="000000"/>
              </a:solidFill>
              <a:latin typeface="Calibri"/>
            </a:endParaRPr>
          </a:p>
        </p:txBody>
      </p:sp>
      <p:sp>
        <p:nvSpPr>
          <p:cNvPr id="399" name="CustomShape 2"/>
          <p:cNvSpPr/>
          <p:nvPr/>
        </p:nvSpPr>
        <p:spPr>
          <a:xfrm>
            <a:off x="1257480" y="2247840"/>
            <a:ext cx="8686440" cy="2284920"/>
          </a:xfrm>
          <a:prstGeom prst="rect">
            <a:avLst/>
          </a:prstGeom>
          <a:noFill/>
          <a:ln w="38160">
            <a:solidFill>
              <a:srgbClr val="ff0000"/>
            </a:solidFill>
            <a:round/>
          </a:ln>
        </p:spPr>
        <p:style>
          <a:lnRef idx="0"/>
          <a:fillRef idx="0"/>
          <a:effectRef idx="0"/>
          <a:fontRef idx="minor"/>
        </p:style>
        <p:txBody>
          <a:bodyPr lIns="90000" rIns="90000" tIns="45000" bIns="45000">
            <a:spAutoFit/>
          </a:bodyPr>
          <a:p>
            <a:pPr>
              <a:lnSpc>
                <a:spcPct val="100000"/>
              </a:lnSpc>
            </a:pPr>
            <a:r>
              <a:rPr b="1" lang="fr-FR" sz="2400" spc="-1" strike="noStrike">
                <a:solidFill>
                  <a:srgbClr val="000000"/>
                </a:solidFill>
                <a:latin typeface="Calibri"/>
              </a:rPr>
              <a:t>Problématique</a:t>
            </a:r>
            <a:r>
              <a:rPr b="0" lang="fr-FR" sz="2400" spc="-1" strike="noStrike">
                <a:solidFill>
                  <a:srgbClr val="000000"/>
                </a:solidFill>
                <a:latin typeface="Calibri"/>
              </a:rPr>
              <a:t> : Si une des conditions de validité du contrat manque, l’un des cocontractants va pouvoir faire annuler le contrat rétroactivement (faire comme s’il n’avait jamais existé) en utilisant en justice une « action en nullité ». L’intérêt est aussi d’obtenir des dommages et intérêts en réparation du préjudice subi. C’est donc une forme de sanction. </a:t>
            </a:r>
            <a:endParaRPr b="0" lang="fr-FR" sz="2400" spc="-1" strike="noStrike">
              <a:latin typeface="Arial"/>
            </a:endParaRPr>
          </a:p>
        </p:txBody>
      </p:sp>
      <p:sp>
        <p:nvSpPr>
          <p:cNvPr id="40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0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72B2FCE3-5D84-4A8B-A9E0-238F822B9A45}" type="slidenum">
              <a:rPr b="0" lang="en-GB" sz="1200" spc="-1" strike="noStrike">
                <a:solidFill>
                  <a:srgbClr val="8b8b8b"/>
                </a:solidFill>
                <a:latin typeface="Calibri"/>
              </a:rPr>
              <a:t>49</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81400" y="1801080"/>
            <a:ext cx="10515240" cy="55616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Schema des </a:t>
            </a:r>
            <a:r>
              <a:rPr b="0" lang="fr-FR" sz="2400" spc="-1" strike="noStrike">
                <a:solidFill>
                  <a:srgbClr val="000000"/>
                </a:solidFill>
                <a:latin typeface="Calibri"/>
              </a:rPr>
              <a:t>sociétés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Les  différentes typologies de  sociétés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A  hauteur des apports sous  formes  sociétaires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Protéger son  patrimoine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Les  entreprise en  difficultés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Banquier :  se  financier le jeux des garanties qui  vient  bousculer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déclaration d’affectation du patrimoine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déclaration d’insaisissabilité</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 PPD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 </a:t>
            </a:r>
            <a:endParaRPr b="0" lang="en-US" sz="2400" spc="-1" strike="noStrike">
              <a:solidFill>
                <a:srgbClr val="000000"/>
              </a:solidFill>
              <a:latin typeface="Calibri"/>
            </a:endParaRPr>
          </a:p>
        </p:txBody>
      </p:sp>
      <p:sp>
        <p:nvSpPr>
          <p:cNvPr id="224" name="TextShape 2"/>
          <p:cNvSpPr txBox="1"/>
          <p:nvPr/>
        </p:nvSpPr>
        <p:spPr>
          <a:xfrm>
            <a:off x="356760" y="284760"/>
            <a:ext cx="10515240" cy="1325160"/>
          </a:xfrm>
          <a:prstGeom prst="rect">
            <a:avLst/>
          </a:prstGeom>
          <a:noFill/>
          <a:ln>
            <a:noFill/>
          </a:ln>
        </p:spPr>
        <p:txBody>
          <a:bodyPr anchor="ctr">
            <a:normAutofit fontScale="91000"/>
          </a:bodyPr>
          <a:p>
            <a:pPr>
              <a:lnSpc>
                <a:spcPct val="90000"/>
              </a:lnSpc>
            </a:pPr>
            <a:r>
              <a:rPr b="1" lang="fr-FR" sz="5400" spc="-1" strike="noStrike">
                <a:solidFill>
                  <a:srgbClr val="c00000"/>
                </a:solidFill>
                <a:latin typeface="Calibri Light"/>
              </a:rPr>
              <a:t>Sommaire</a:t>
            </a:r>
            <a:r>
              <a:rPr b="0" lang="fr-FR" sz="4400" spc="-1" strike="noStrike">
                <a:solidFill>
                  <a:srgbClr val="000000"/>
                </a:solidFill>
                <a:latin typeface="Calibri Light"/>
              </a:rPr>
              <a:t> </a:t>
            </a:r>
            <a:br/>
            <a:r>
              <a:rPr b="0" lang="en-GB" sz="4400" spc="-1" strike="noStrike">
                <a:solidFill>
                  <a:srgbClr val="0070c0"/>
                </a:solidFill>
                <a:latin typeface="Calibri Light"/>
              </a:rPr>
              <a:t>Partie 2 : droit des sociétes</a:t>
            </a:r>
            <a:endParaRPr b="0" lang="en-US" sz="4400" spc="-1" strike="noStrike">
              <a:solidFill>
                <a:srgbClr val="000000"/>
              </a:solidFill>
              <a:latin typeface="Calibri"/>
            </a:endParaRPr>
          </a:p>
        </p:txBody>
      </p:sp>
      <p:sp>
        <p:nvSpPr>
          <p:cNvPr id="225"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26"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0877A3FE-10B4-48D6-B7CC-120F5D11DB7E}" type="slidenum">
              <a:rPr b="0" lang="en-GB" sz="1200" spc="-1" strike="noStrike">
                <a:solidFill>
                  <a:srgbClr val="8b8b8b"/>
                </a:solidFill>
                <a:latin typeface="Calibri"/>
              </a:rPr>
              <a:t>5</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3200" spc="-1" strike="noStrike" u="sng">
                <a:solidFill>
                  <a:srgbClr val="0070c0"/>
                </a:solidFill>
                <a:uFillTx/>
                <a:latin typeface="Calibri Light"/>
              </a:rPr>
              <a:t>La sanction des conditions de formation : les nullités</a:t>
            </a:r>
            <a:endParaRPr b="0" lang="en-US" sz="3200" spc="-1" strike="noStrike">
              <a:solidFill>
                <a:srgbClr val="000000"/>
              </a:solidFill>
              <a:latin typeface="Calibri"/>
            </a:endParaRPr>
          </a:p>
        </p:txBody>
      </p:sp>
      <p:sp>
        <p:nvSpPr>
          <p:cNvPr id="403" name="TextShape 2"/>
          <p:cNvSpPr txBox="1"/>
          <p:nvPr/>
        </p:nvSpPr>
        <p:spPr>
          <a:xfrm>
            <a:off x="838080" y="202572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Deux types de nullité existent et ne s’exercent pas de la même manière.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Pour obtenir en justice la nullité d’un contrat, tout va dépendre du type de nullité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nullité relative</a:t>
            </a:r>
            <a:r>
              <a:rPr b="0" lang="fr-FR" sz="2800" spc="-1" strike="noStrike">
                <a:solidFill>
                  <a:srgbClr val="000000"/>
                </a:solidFill>
                <a:latin typeface="Calibri"/>
              </a:rPr>
              <a:t> :Elle est relative lorsque la règle violée a pour seul objet la sauvegarde d’un intérêt privé.</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nullité absolue</a:t>
            </a:r>
            <a:r>
              <a:rPr b="0" lang="fr-FR" sz="2800" spc="-1" strike="noStrike">
                <a:solidFill>
                  <a:srgbClr val="000000"/>
                </a:solidFill>
                <a:latin typeface="Calibri"/>
              </a:rPr>
              <a:t> : Lorsque la règle violée a pour objet la sauvegarde de l’intérêt général.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404"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0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A13E397E-1978-4385-B7B5-5D3A14B3B180}" type="slidenum">
              <a:rPr b="0" lang="en-GB" sz="1200" spc="-1" strike="noStrike">
                <a:solidFill>
                  <a:srgbClr val="8b8b8b"/>
                </a:solidFill>
                <a:latin typeface="Calibri"/>
              </a:rPr>
              <a:t>50</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fr-FR" sz="4000" spc="-1" strike="noStrike">
                <a:solidFill>
                  <a:srgbClr val="000000"/>
                </a:solidFill>
                <a:latin typeface="Calibri Light"/>
              </a:rPr>
              <a:t>La notion de  déséquilibre  significatif  (concept juridique) </a:t>
            </a:r>
            <a:endParaRPr b="0" lang="en-US" sz="4000" spc="-1" strike="noStrike">
              <a:solidFill>
                <a:srgbClr val="000000"/>
              </a:solidFill>
              <a:latin typeface="Calibri"/>
            </a:endParaRPr>
          </a:p>
        </p:txBody>
      </p:sp>
      <p:sp>
        <p:nvSpPr>
          <p:cNvPr id="407" name="TextShape 2"/>
          <p:cNvSpPr txBox="1"/>
          <p:nvPr/>
        </p:nvSpPr>
        <p:spPr>
          <a:xfrm>
            <a:off x="838080" y="2025720"/>
            <a:ext cx="10515240" cy="4350960"/>
          </a:xfrm>
          <a:prstGeom prst="rect">
            <a:avLst/>
          </a:prstGeom>
          <a:noFill/>
          <a:ln>
            <a:noFill/>
          </a:ln>
        </p:spPr>
        <p:txBody>
          <a:bodyPr>
            <a:noAutofit/>
          </a:bodyPr>
          <a:p>
            <a:pPr>
              <a:lnSpc>
                <a:spcPct val="90000"/>
              </a:lnSpc>
              <a:spcBef>
                <a:spcPts val="1001"/>
              </a:spcBef>
              <a:tabLst>
                <a:tab algn="l" pos="0"/>
              </a:tabLst>
            </a:pPr>
            <a:r>
              <a:rPr b="0" lang="en-GB" sz="2800" spc="-1" strike="noStrike">
                <a:solidFill>
                  <a:srgbClr val="000000"/>
                </a:solidFill>
                <a:latin typeface="Calibri"/>
              </a:rPr>
              <a:t> </a:t>
            </a:r>
            <a:r>
              <a:rPr b="0" lang="en-GB" sz="2800" spc="-1" strike="noStrike">
                <a:solidFill>
                  <a:srgbClr val="000000"/>
                </a:solidFill>
                <a:latin typeface="Calibri"/>
              </a:rPr>
              <a:t>A METTRE </a:t>
            </a:r>
            <a:endParaRPr b="0" lang="en-US" sz="2800" spc="-1" strike="noStrike">
              <a:solidFill>
                <a:srgbClr val="000000"/>
              </a:solidFill>
              <a:latin typeface="Calibri"/>
            </a:endParaRPr>
          </a:p>
        </p:txBody>
      </p:sp>
      <p:sp>
        <p:nvSpPr>
          <p:cNvPr id="408"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09"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C44F59FC-527C-4C6E-BC55-55949213F911}" type="slidenum">
              <a:rPr b="0" lang="en-GB" sz="1200" spc="-1" strike="noStrike">
                <a:solidFill>
                  <a:srgbClr val="8b8b8b"/>
                </a:solidFill>
                <a:latin typeface="Calibri"/>
              </a:rPr>
              <a:t>51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GB" sz="6000" spc="-1" strike="noStrike">
                <a:solidFill>
                  <a:srgbClr val="000000"/>
                </a:solidFill>
                <a:latin typeface="Calibri Light"/>
              </a:rPr>
              <a:t>DROIT DES SOCIETES</a:t>
            </a:r>
            <a:endParaRPr b="0" lang="en-US" sz="6000" spc="-1" strike="noStrike">
              <a:solidFill>
                <a:srgbClr val="000000"/>
              </a:solidFill>
              <a:latin typeface="Calibri"/>
            </a:endParaRPr>
          </a:p>
        </p:txBody>
      </p:sp>
      <p:sp>
        <p:nvSpPr>
          <p:cNvPr id="411" name="TextShape 2"/>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12"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84581BBD-2AFC-4506-8AB1-01938ED0B0D8}" type="slidenum">
              <a:rPr b="0" lang="en-GB" sz="1200" spc="-1" strike="noStrike">
                <a:solidFill>
                  <a:srgbClr val="8b8b8b"/>
                </a:solidFill>
                <a:latin typeface="Calibri"/>
              </a:rPr>
              <a:t>51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TextShape 1"/>
          <p:cNvSpPr txBox="1"/>
          <p:nvPr/>
        </p:nvSpPr>
        <p:spPr>
          <a:xfrm>
            <a:off x="405000" y="0"/>
            <a:ext cx="10515240" cy="1325160"/>
          </a:xfrm>
          <a:prstGeom prst="rect">
            <a:avLst/>
          </a:prstGeom>
          <a:noFill/>
          <a:ln>
            <a:noFill/>
          </a:ln>
        </p:spPr>
        <p:txBody>
          <a:bodyPr anchor="ctr">
            <a:normAutofit/>
          </a:bodyPr>
          <a:p>
            <a:pPr>
              <a:lnSpc>
                <a:spcPct val="90000"/>
              </a:lnSpc>
            </a:pPr>
            <a:r>
              <a:rPr b="1" lang="en-GB" sz="3200" spc="-1" strike="noStrike" u="sng">
                <a:solidFill>
                  <a:srgbClr val="0070c0"/>
                </a:solidFill>
                <a:uFillTx/>
                <a:latin typeface="Calibri Light"/>
              </a:rPr>
              <a:t>SOMMAIRE</a:t>
            </a:r>
            <a:endParaRPr b="0" lang="en-US" sz="3200" spc="-1" strike="noStrike">
              <a:solidFill>
                <a:srgbClr val="000000"/>
              </a:solidFill>
              <a:latin typeface="Calibri"/>
            </a:endParaRPr>
          </a:p>
        </p:txBody>
      </p:sp>
      <p:sp>
        <p:nvSpPr>
          <p:cNvPr id="414" name="TextShape 2"/>
          <p:cNvSpPr txBox="1"/>
          <p:nvPr/>
        </p:nvSpPr>
        <p:spPr>
          <a:xfrm>
            <a:off x="405000" y="1095480"/>
            <a:ext cx="10515240" cy="55616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Schema des </a:t>
            </a:r>
            <a:r>
              <a:rPr b="0" lang="fr-FR" sz="2400" spc="-1" strike="noStrike">
                <a:solidFill>
                  <a:srgbClr val="000000"/>
                </a:solidFill>
                <a:latin typeface="Calibri"/>
              </a:rPr>
              <a:t>sociétés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Les  différentes typologies de  sociétés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A  hauteur des apports sous  formes  sociétaires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Protéger son  patrimoine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Les  entreprise en  difficultés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Banquier :  se  financier le jeux des garanties qui  vient  bousculer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déclaration d’affectation du patrimoine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déclaration d’insaisissabilité</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 PPD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l’Hypothèque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 Gage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  nantissement…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Banquier :  se  financier le jeux des garanties qui  vient  bousculer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415"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16"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CD8202EF-D72A-4C3F-A63E-7E560B0FA42F}" type="slidenum">
              <a:rPr b="0" lang="en-GB" sz="1200" spc="-1" strike="noStrike">
                <a:solidFill>
                  <a:srgbClr val="8b8b8b"/>
                </a:solidFill>
                <a:latin typeface="Calibri"/>
              </a:rPr>
              <a:t>53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405000" y="0"/>
            <a:ext cx="10515240" cy="1325160"/>
          </a:xfrm>
          <a:prstGeom prst="rect">
            <a:avLst/>
          </a:prstGeom>
          <a:noFill/>
          <a:ln>
            <a:noFill/>
          </a:ln>
        </p:spPr>
        <p:txBody>
          <a:bodyPr anchor="ctr">
            <a:normAutofit/>
          </a:bodyPr>
          <a:p>
            <a:pPr>
              <a:lnSpc>
                <a:spcPct val="90000"/>
              </a:lnSpc>
            </a:pPr>
            <a:r>
              <a:rPr b="1" lang="en-GB" sz="3200" spc="-1" strike="noStrike" u="sng">
                <a:solidFill>
                  <a:srgbClr val="0070c0"/>
                </a:solidFill>
                <a:uFillTx/>
                <a:latin typeface="Calibri Light"/>
              </a:rPr>
              <a:t>SOMMAIRE</a:t>
            </a:r>
            <a:endParaRPr b="0" lang="en-US" sz="3200" spc="-1" strike="noStrike">
              <a:solidFill>
                <a:srgbClr val="000000"/>
              </a:solidFill>
              <a:latin typeface="Calibri"/>
            </a:endParaRPr>
          </a:p>
        </p:txBody>
      </p:sp>
      <p:sp>
        <p:nvSpPr>
          <p:cNvPr id="418" name="TextShape 2"/>
          <p:cNvSpPr txBox="1"/>
          <p:nvPr/>
        </p:nvSpPr>
        <p:spPr>
          <a:xfrm>
            <a:off x="405000" y="1095480"/>
            <a:ext cx="10515240" cy="55616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Les éclairages sur  le  droit  outil de négociation et de transaction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 </a:t>
            </a:r>
            <a:r>
              <a:rPr b="0" lang="en-GB" sz="2400" spc="-1" strike="noStrike">
                <a:solidFill>
                  <a:srgbClr val="000000"/>
                </a:solidFill>
                <a:latin typeface="Calibri"/>
              </a:rPr>
              <a:t>Definition  de la LOI “Lettre d’ intention” (jeu de la marque </a:t>
            </a:r>
            <a:r>
              <a:rPr b="0" lang="fr-FR" sz="2400" spc="-1" strike="noStrike">
                <a:solidFill>
                  <a:srgbClr val="000000"/>
                </a:solidFill>
                <a:latin typeface="Calibri"/>
              </a:rPr>
              <a:t>d’intérêt</a:t>
            </a:r>
            <a:r>
              <a:rPr b="0" lang="en-GB" sz="2400" spc="-1" strike="noStrike">
                <a:solidFill>
                  <a:srgbClr val="000000"/>
                </a:solidFill>
                <a:latin typeface="Calibri"/>
              </a:rPr>
              <a:t>)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négociation dans un process  d’acquisition  par exemple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 pourparlers »   lors d’une phase précontractuelle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clause de  réserves  lors de la négociation, puis  insérée  dans le contrats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419"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20"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28D2B751-EE6A-417C-9863-B5573B0C6BC8}" type="slidenum">
              <a:rPr b="0" lang="en-GB" sz="1200" spc="-1" strike="noStrike">
                <a:solidFill>
                  <a:srgbClr val="8b8b8b"/>
                </a:solidFill>
                <a:latin typeface="Calibri"/>
              </a:rPr>
              <a:t>54</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3216240" y="525600"/>
            <a:ext cx="4103280" cy="414360"/>
          </a:xfrm>
          <a:prstGeom prst="rect">
            <a:avLst/>
          </a:prstGeom>
          <a:noFill/>
          <a:ln>
            <a:noFill/>
          </a:ln>
        </p:spPr>
        <p:txBody>
          <a:bodyPr anchor="ctr">
            <a:noAutofit/>
          </a:bodyPr>
          <a:p>
            <a:pPr>
              <a:lnSpc>
                <a:spcPct val="90000"/>
              </a:lnSpc>
            </a:pPr>
            <a:r>
              <a:rPr b="1" lang="fr-FR" sz="3200" spc="-1" strike="noStrike" u="sng">
                <a:solidFill>
                  <a:srgbClr val="0070c0"/>
                </a:solidFill>
                <a:uFillTx/>
                <a:latin typeface="Calibri Light"/>
              </a:rPr>
              <a:t>Définitions préalables</a:t>
            </a:r>
            <a:endParaRPr b="0" lang="en-US" sz="3200" spc="-1" strike="noStrike">
              <a:solidFill>
                <a:srgbClr val="000000"/>
              </a:solidFill>
              <a:latin typeface="Calibri"/>
            </a:endParaRPr>
          </a:p>
        </p:txBody>
      </p:sp>
      <p:sp>
        <p:nvSpPr>
          <p:cNvPr id="422" name="CustomShape 2"/>
          <p:cNvSpPr/>
          <p:nvPr/>
        </p:nvSpPr>
        <p:spPr>
          <a:xfrm>
            <a:off x="10140840" y="6578640"/>
            <a:ext cx="456840" cy="256680"/>
          </a:xfrm>
          <a:prstGeom prst="rect">
            <a:avLst/>
          </a:prstGeom>
          <a:noFill/>
          <a:ln w="9360">
            <a:noFill/>
          </a:ln>
        </p:spPr>
        <p:style>
          <a:lnRef idx="0"/>
          <a:fillRef idx="0"/>
          <a:effectRef idx="0"/>
          <a:fontRef idx="minor"/>
        </p:style>
        <p:txBody>
          <a:bodyPr lIns="95760" rIns="95760" tIns="47880" bIns="47880">
            <a:noAutofit/>
          </a:bodyPr>
          <a:p>
            <a:pPr algn="ctr">
              <a:lnSpc>
                <a:spcPct val="100000"/>
              </a:lnSpc>
              <a:tabLst>
                <a:tab algn="l" pos="0"/>
              </a:tabLst>
            </a:pPr>
            <a:fld id="{CFDB3B56-0034-405D-BB69-18F92E37012E}" type="slidenum">
              <a:rPr b="0" lang="fr-FR" sz="1100" spc="-1" strike="noStrike">
                <a:solidFill>
                  <a:srgbClr val="ffffff"/>
                </a:solidFill>
                <a:latin typeface="Arial"/>
              </a:rPr>
              <a:t>&lt;number&gt;</a:t>
            </a:fld>
            <a:endParaRPr b="0" lang="fr-FR" sz="1100" spc="-1" strike="noStrike">
              <a:latin typeface="Arial"/>
            </a:endParaRPr>
          </a:p>
        </p:txBody>
      </p:sp>
      <p:sp>
        <p:nvSpPr>
          <p:cNvPr id="423" name="CustomShape 3"/>
          <p:cNvSpPr/>
          <p:nvPr/>
        </p:nvSpPr>
        <p:spPr>
          <a:xfrm>
            <a:off x="3603240" y="1246320"/>
            <a:ext cx="4791240" cy="45612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tabLst>
                <a:tab algn="l" pos="0"/>
              </a:tabLst>
            </a:pPr>
            <a:r>
              <a:rPr b="1" lang="fr-FR" sz="2400" spc="-1" strike="noStrike">
                <a:solidFill>
                  <a:srgbClr val="04a9c7"/>
                </a:solidFill>
                <a:latin typeface="Calibri"/>
              </a:rPr>
              <a:t>Quelles formes juridiques possibles?</a:t>
            </a:r>
            <a:endParaRPr b="0" lang="fr-FR" sz="2400" spc="-1" strike="noStrike">
              <a:latin typeface="Arial"/>
            </a:endParaRPr>
          </a:p>
        </p:txBody>
      </p:sp>
      <p:sp>
        <p:nvSpPr>
          <p:cNvPr id="424" name="TextShape 4"/>
          <p:cNvSpPr txBox="1"/>
          <p:nvPr/>
        </p:nvSpPr>
        <p:spPr>
          <a:xfrm>
            <a:off x="9624240" y="6308640"/>
            <a:ext cx="792360" cy="412560"/>
          </a:xfrm>
          <a:prstGeom prst="rect">
            <a:avLst/>
          </a:prstGeom>
          <a:noFill/>
          <a:ln>
            <a:noFill/>
          </a:ln>
        </p:spPr>
        <p:txBody>
          <a:bodyPr anchor="ctr">
            <a:noAutofit/>
          </a:bodyPr>
          <a:p>
            <a:pPr algn="r">
              <a:lnSpc>
                <a:spcPct val="100000"/>
              </a:lnSpc>
              <a:tabLst>
                <a:tab algn="l" pos="0"/>
              </a:tabLst>
            </a:pPr>
            <a:fld id="{AB4E1D22-483D-4A96-B0F6-0E4FECBE7BA4}" type="slidenum">
              <a:rPr b="0" lang="fr-FR" sz="1200" spc="-1" strike="noStrike">
                <a:solidFill>
                  <a:srgbClr val="8b8b8b"/>
                </a:solidFill>
                <a:latin typeface="Calibri"/>
              </a:rPr>
              <a:t>54</a:t>
            </a:fld>
            <a:endParaRPr b="0" lang="fr-FR" sz="1200" spc="-1" strike="noStrike">
              <a:latin typeface="Times New Roman"/>
            </a:endParaRPr>
          </a:p>
        </p:txBody>
      </p:sp>
      <p:graphicFrame>
        <p:nvGraphicFramePr>
          <p:cNvPr id="425" name="Table 5"/>
          <p:cNvGraphicFramePr/>
          <p:nvPr/>
        </p:nvGraphicFramePr>
        <p:xfrm>
          <a:off x="8328240" y="260640"/>
          <a:ext cx="3350160" cy="1007280"/>
        </p:xfrm>
        <a:graphic>
          <a:graphicData uri="http://schemas.openxmlformats.org/drawingml/2006/table">
            <a:tbl>
              <a:tblPr/>
              <a:tblGrid>
                <a:gridCol w="2946600"/>
                <a:gridCol w="403560"/>
              </a:tblGrid>
              <a:tr h="201240">
                <a:tc>
                  <a:txBody>
                    <a:bodyPr lIns="12600" rIns="12600" tIns="12600" bIns="0" anchor="b">
                      <a:noAutofit/>
                    </a:bodyPr>
                    <a:p>
                      <a:pPr>
                        <a:lnSpc>
                          <a:spcPct val="100000"/>
                        </a:lnSpc>
                      </a:pPr>
                      <a:r>
                        <a:rPr b="0" lang="fr-FR" sz="1200" spc="-1" strike="noStrike">
                          <a:solidFill>
                            <a:srgbClr val="000000"/>
                          </a:solidFill>
                          <a:latin typeface="Calibri"/>
                        </a:rPr>
                        <a:t>L’activité</a:t>
                      </a:r>
                      <a:endParaRPr b="0" lang="fr-FR" sz="1200" spc="-1" strike="noStrike">
                        <a:latin typeface="Arial"/>
                      </a:endParaRPr>
                    </a:p>
                  </a:txBody>
                  <a:tcPr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pPr>
                      <a:r>
                        <a:rPr b="0" lang="sk-SK" sz="1200" spc="-1" strike="noStrike">
                          <a:solidFill>
                            <a:srgbClr val="000000"/>
                          </a:solidFill>
                          <a:latin typeface="Calibri"/>
                        </a:rPr>
                        <a:t> </a:t>
                      </a:r>
                      <a:endParaRPr b="0" lang="fr-FR" sz="1200" spc="-1" strike="noStrike">
                        <a:latin typeface="Arial"/>
                      </a:endParaRPr>
                    </a:p>
                  </a:txBody>
                  <a:tcPr marL="12600" marR="12600">
                    <a:lnL w="6480">
                      <a:solidFill>
                        <a:srgbClr val="000000"/>
                      </a:solidFill>
                    </a:lnL>
                    <a:lnB w="6480">
                      <a:solidFill>
                        <a:srgbClr val="000000"/>
                      </a:solidFill>
                    </a:lnB>
                    <a:solidFill>
                      <a:srgbClr val="ffffff"/>
                    </a:solidFill>
                  </a:tcPr>
                </a:tc>
              </a:tr>
              <a:tr h="201240">
                <a:tc gridSpan="2">
                  <a:txBody>
                    <a:bodyPr lIns="12600" rIns="12600" tIns="12600" bIns="0" anchor="b">
                      <a:noAutofit/>
                    </a:bodyPr>
                    <a:p>
                      <a:pPr algn="r">
                        <a:lnSpc>
                          <a:spcPct val="100000"/>
                        </a:lnSpc>
                        <a:tabLst>
                          <a:tab algn="l" pos="0"/>
                        </a:tabLst>
                      </a:pPr>
                      <a:r>
                        <a:rPr b="0" lang="fr-FR" sz="1200" spc="-1" strike="noStrike">
                          <a:solidFill>
                            <a:srgbClr val="ff0000"/>
                          </a:solidFill>
                          <a:latin typeface="Calibri"/>
                        </a:rPr>
                        <a:t>Les formes juridiques</a:t>
                      </a:r>
                      <a:endParaRPr b="0" lang="fr-FR" sz="1200" spc="-1" strike="noStrike">
                        <a:latin typeface="Arial"/>
                      </a:endParaRPr>
                    </a:p>
                  </a:txBody>
                  <a:tcPr marL="12600" marR="12600">
                    <a:lnL w="6480">
                      <a:solidFill>
                        <a:srgbClr val="000000"/>
                      </a:solidFill>
                    </a:lnL>
                    <a:lnR w="6480">
                      <a:solidFill>
                        <a:srgbClr val="000000"/>
                      </a:solidFill>
                    </a:lnR>
                    <a:lnT w="6480">
                      <a:solidFill>
                        <a:srgbClr val="000000"/>
                      </a:solidFill>
                    </a:lnT>
                    <a:lnB w="6480">
                      <a:solidFill>
                        <a:srgbClr val="000000"/>
                      </a:solidFill>
                    </a:lnB>
                    <a:solidFill>
                      <a:srgbClr val="e2f0d9"/>
                    </a:solidFill>
                  </a:tcPr>
                </a:tc>
                <a:tc hMerge="1">
                  <a:tcPr marL="90000" marR="90000">
                    <a:solidFill>
                      <a:srgbClr val="729fcf"/>
                    </a:solidFill>
                  </a:tcPr>
                </a:tc>
              </a:tr>
              <a:tr h="201240">
                <a:tc>
                  <a:txBody>
                    <a:bodyPr lIns="12600" rIns="12600" tIns="12600" bIns="0" anchor="b">
                      <a:noAutofit/>
                    </a:bodyPr>
                    <a:p>
                      <a:pPr>
                        <a:lnSpc>
                          <a:spcPct val="100000"/>
                        </a:lnSpc>
                      </a:pPr>
                      <a:r>
                        <a:rPr b="0" lang="fr-FR" sz="1200" spc="-1" strike="noStrike">
                          <a:solidFill>
                            <a:srgbClr val="000000"/>
                          </a:solidFill>
                          <a:latin typeface="Calibri"/>
                        </a:rPr>
                        <a:t>Les Impôts</a:t>
                      </a:r>
                      <a:endParaRPr b="0" lang="fr-FR" sz="1200" spc="-1" strike="noStrike">
                        <a:latin typeface="Arial"/>
                      </a:endParaRPr>
                    </a:p>
                  </a:txBody>
                  <a:tcPr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pPr>
                      <a:r>
                        <a:rPr b="0" lang="sk-SK" sz="1200" spc="-1" strike="noStrike">
                          <a:solidFill>
                            <a:srgbClr val="000000"/>
                          </a:solidFill>
                          <a:latin typeface="Calibri"/>
                        </a:rPr>
                        <a:t> </a:t>
                      </a:r>
                      <a:endParaRPr b="0" lang="fr-FR" sz="1200" spc="-1" strike="noStrike">
                        <a:latin typeface="Arial"/>
                      </a:endParaRPr>
                    </a:p>
                  </a:txBody>
                  <a:tcPr marL="12600" marR="12600">
                    <a:lnL w="6480">
                      <a:solidFill>
                        <a:srgbClr val="000000"/>
                      </a:solidFill>
                    </a:lnL>
                    <a:lnT w="6480">
                      <a:solidFill>
                        <a:srgbClr val="000000"/>
                      </a:solidFill>
                    </a:lnT>
                    <a:solidFill>
                      <a:srgbClr val="ffffff"/>
                    </a:solidFill>
                  </a:tcPr>
                </a:tc>
              </a:tr>
              <a:tr h="201240">
                <a:tc>
                  <a:txBody>
                    <a:bodyPr lIns="12600" rIns="12600" tIns="12600" bIns="0" anchor="b">
                      <a:noAutofit/>
                    </a:bodyPr>
                    <a:p>
                      <a:pPr>
                        <a:lnSpc>
                          <a:spcPct val="100000"/>
                        </a:lnSpc>
                      </a:pPr>
                      <a:r>
                        <a:rPr b="0" lang="fr-FR" sz="1200" spc="-1" strike="noStrike">
                          <a:solidFill>
                            <a:srgbClr val="000000"/>
                          </a:solidFill>
                          <a:latin typeface="Calibri"/>
                        </a:rPr>
                        <a:t>Les cotisations  sociales</a:t>
                      </a:r>
                      <a:endParaRPr b="0" lang="fr-FR" sz="1200" spc="-1" strike="noStrike">
                        <a:latin typeface="Arial"/>
                      </a:endParaRPr>
                    </a:p>
                  </a:txBody>
                  <a:tcPr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pPr>
                      <a:r>
                        <a:rPr b="0" lang="sk-SK" sz="1200" spc="-1" strike="noStrike">
                          <a:solidFill>
                            <a:srgbClr val="000000"/>
                          </a:solidFill>
                          <a:latin typeface="Calibri"/>
                        </a:rPr>
                        <a:t> </a:t>
                      </a:r>
                      <a:endParaRPr b="0" lang="fr-FR" sz="1200" spc="-1" strike="noStrike">
                        <a:latin typeface="Arial"/>
                      </a:endParaRPr>
                    </a:p>
                  </a:txBody>
                  <a:tcPr marL="12600" marR="12600">
                    <a:lnL w="6480">
                      <a:solidFill>
                        <a:srgbClr val="000000"/>
                      </a:solidFill>
                    </a:lnL>
                    <a:solidFill>
                      <a:srgbClr val="ffffff"/>
                    </a:solidFill>
                  </a:tcPr>
                </a:tc>
              </a:tr>
              <a:tr h="202320">
                <a:tc>
                  <a:txBody>
                    <a:bodyPr lIns="12600" rIns="12600" tIns="12600" bIns="0" anchor="b">
                      <a:noAutofit/>
                    </a:bodyPr>
                    <a:p>
                      <a:pPr>
                        <a:lnSpc>
                          <a:spcPct val="100000"/>
                        </a:lnSpc>
                      </a:pPr>
                      <a:r>
                        <a:rPr b="0" lang="fr-FR" sz="1200" spc="-1" strike="noStrike">
                          <a:solidFill>
                            <a:srgbClr val="000000"/>
                          </a:solidFill>
                          <a:latin typeface="Calibri"/>
                        </a:rPr>
                        <a:t>Démarches administratives</a:t>
                      </a:r>
                      <a:endParaRPr b="0" lang="fr-FR" sz="1200" spc="-1" strike="noStrike">
                        <a:latin typeface="Arial"/>
                      </a:endParaRPr>
                    </a:p>
                  </a:txBody>
                  <a:tcPr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pPr>
                      <a:r>
                        <a:rPr b="0" lang="sk-SK" sz="1200" spc="-1" strike="noStrike">
                          <a:solidFill>
                            <a:srgbClr val="000000"/>
                          </a:solidFill>
                          <a:latin typeface="Calibri"/>
                        </a:rPr>
                        <a:t> </a:t>
                      </a:r>
                      <a:endParaRPr b="0" lang="fr-FR" sz="1200" spc="-1" strike="noStrike">
                        <a:latin typeface="Arial"/>
                      </a:endParaRPr>
                    </a:p>
                  </a:txBody>
                  <a:tcPr marL="12600" marR="12600">
                    <a:lnL w="6480">
                      <a:solidFill>
                        <a:srgbClr val="000000"/>
                      </a:solidFill>
                    </a:lnL>
                    <a:solidFill>
                      <a:srgbClr val="ffffff"/>
                    </a:solidFill>
                  </a:tcPr>
                </a:tc>
              </a:tr>
            </a:tbl>
          </a:graphicData>
        </a:graphic>
      </p:graphicFrame>
      <p:sp>
        <p:nvSpPr>
          <p:cNvPr id="426" name="CustomShape 6"/>
          <p:cNvSpPr/>
          <p:nvPr/>
        </p:nvSpPr>
        <p:spPr>
          <a:xfrm>
            <a:off x="3071520" y="2852280"/>
            <a:ext cx="1583640" cy="1583640"/>
          </a:xfrm>
          <a:prstGeom prst="rect">
            <a:avLst/>
          </a:prstGeom>
          <a:solidFill>
            <a:schemeClr val="bg1"/>
          </a:solidFill>
          <a:ln>
            <a:solidFill>
              <a:schemeClr val="tx2"/>
            </a:solidFill>
          </a:ln>
          <a:scene3d>
            <a:camera prst="orthographicFront"/>
            <a:lightRig dir="t" rig="threePt"/>
          </a:scene3d>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1" lang="fr-FR" sz="1900" spc="-1" strike="noStrike" cap="all">
                <a:solidFill>
                  <a:srgbClr val="000000"/>
                </a:solidFill>
                <a:latin typeface="Calibri"/>
              </a:rPr>
              <a:t>Entreprise individuelle</a:t>
            </a:r>
            <a:endParaRPr b="0" lang="fr-FR" sz="1900" spc="-1" strike="noStrike">
              <a:latin typeface="Arial"/>
            </a:endParaRPr>
          </a:p>
        </p:txBody>
      </p:sp>
      <p:sp>
        <p:nvSpPr>
          <p:cNvPr id="427" name="CustomShape 7"/>
          <p:cNvSpPr/>
          <p:nvPr/>
        </p:nvSpPr>
        <p:spPr>
          <a:xfrm>
            <a:off x="4008600" y="4004280"/>
            <a:ext cx="1150560" cy="2160360"/>
          </a:xfrm>
          <a:prstGeom prst="ellipse">
            <a:avLst/>
          </a:prstGeom>
          <a:ln/>
        </p:spPr>
        <p:style>
          <a:lnRef idx="2">
            <a:schemeClr val="dk1"/>
          </a:lnRef>
          <a:fillRef idx="1">
            <a:schemeClr val="lt1"/>
          </a:fillRef>
          <a:effectRef idx="0">
            <a:schemeClr val="dk1"/>
          </a:effectRef>
          <a:fontRef idx="minor"/>
        </p:style>
      </p:sp>
      <p:sp>
        <p:nvSpPr>
          <p:cNvPr id="428" name="CustomShape 8"/>
          <p:cNvSpPr/>
          <p:nvPr/>
        </p:nvSpPr>
        <p:spPr>
          <a:xfrm>
            <a:off x="7536240" y="2780280"/>
            <a:ext cx="1583640" cy="1583640"/>
          </a:xfrm>
          <a:prstGeom prst="rect">
            <a:avLst/>
          </a:prstGeom>
          <a:solidFill>
            <a:schemeClr val="bg1"/>
          </a:solidFill>
          <a:ln>
            <a:solidFill>
              <a:schemeClr val="tx2"/>
            </a:solidFill>
          </a:ln>
          <a:scene3d>
            <a:camera prst="orthographicFront"/>
            <a:lightRig dir="t" rig="threePt"/>
          </a:scene3d>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1" lang="fr-FR" sz="2400" spc="-1" strike="noStrike" cap="all">
                <a:solidFill>
                  <a:srgbClr val="000000"/>
                </a:solidFill>
                <a:latin typeface="Calibri"/>
              </a:rPr>
              <a:t>société</a:t>
            </a:r>
            <a:endParaRPr b="0" lang="fr-FR" sz="2400" spc="-1" strike="noStrike">
              <a:latin typeface="Arial"/>
            </a:endParaRPr>
          </a:p>
        </p:txBody>
      </p:sp>
      <p:sp>
        <p:nvSpPr>
          <p:cNvPr id="429" name="CustomShape 9"/>
          <p:cNvSpPr/>
          <p:nvPr/>
        </p:nvSpPr>
        <p:spPr>
          <a:xfrm>
            <a:off x="7175520" y="3356640"/>
            <a:ext cx="431280" cy="433080"/>
          </a:xfrm>
          <a:prstGeom prst="rect">
            <a:avLst/>
          </a:prstGeom>
          <a:gradFill rotWithShape="0">
            <a:gsLst>
              <a:gs pos="0">
                <a:srgbClr val="f7bca4"/>
              </a:gs>
              <a:gs pos="100000">
                <a:srgbClr val="f4b196"/>
              </a:gs>
            </a:gsLst>
            <a:lin ang="5400000"/>
          </a:gradFill>
          <a:ln/>
        </p:spPr>
        <p:style>
          <a:lnRef idx="1">
            <a:schemeClr val="accent2"/>
          </a:lnRef>
          <a:fillRef idx="2">
            <a:schemeClr val="accent2"/>
          </a:fillRef>
          <a:effectRef idx="1">
            <a:schemeClr val="accent2"/>
          </a:effectRef>
          <a:fontRef idx="minor"/>
        </p:style>
        <p:txBody>
          <a:bodyPr lIns="36000" rIns="36000" tIns="45000" bIns="45000" anchor="ctr">
            <a:noAutofit/>
          </a:bodyPr>
          <a:p>
            <a:pPr algn="ctr">
              <a:lnSpc>
                <a:spcPct val="100000"/>
              </a:lnSpc>
              <a:tabLst>
                <a:tab algn="l" pos="0"/>
              </a:tabLst>
            </a:pPr>
            <a:r>
              <a:rPr b="0" lang="fr-FR" sz="1400" spc="-1" strike="noStrike">
                <a:solidFill>
                  <a:srgbClr val="000000"/>
                </a:solidFill>
                <a:latin typeface="Calibri"/>
              </a:rPr>
              <a:t>SARL</a:t>
            </a:r>
            <a:endParaRPr b="0" lang="fr-FR" sz="1400" spc="-1" strike="noStrike">
              <a:latin typeface="Arial"/>
            </a:endParaRPr>
          </a:p>
        </p:txBody>
      </p:sp>
      <p:sp>
        <p:nvSpPr>
          <p:cNvPr id="430" name="CustomShape 10"/>
          <p:cNvSpPr/>
          <p:nvPr/>
        </p:nvSpPr>
        <p:spPr>
          <a:xfrm>
            <a:off x="8256600" y="4220280"/>
            <a:ext cx="431280" cy="431280"/>
          </a:xfrm>
          <a:prstGeom prst="rect">
            <a:avLst/>
          </a:prstGeom>
          <a:solidFill>
            <a:schemeClr val="bg1"/>
          </a:solidFill>
          <a:ln>
            <a:solidFill>
              <a:schemeClr val="accent6"/>
            </a:solidFill>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36000" rIns="36000" tIns="45000" bIns="45000" anchor="ctr">
            <a:noAutofit/>
          </a:bodyPr>
          <a:p>
            <a:pPr algn="ctr">
              <a:lnSpc>
                <a:spcPct val="100000"/>
              </a:lnSpc>
              <a:tabLst>
                <a:tab algn="l" pos="0"/>
              </a:tabLst>
            </a:pPr>
            <a:r>
              <a:rPr b="0" lang="fr-FR" sz="1200" spc="-1" strike="noStrike">
                <a:solidFill>
                  <a:srgbClr val="000000"/>
                </a:solidFill>
                <a:latin typeface="Calibri"/>
              </a:rPr>
              <a:t>SASU</a:t>
            </a:r>
            <a:endParaRPr b="0" lang="fr-FR" sz="1200" spc="-1" strike="noStrike">
              <a:latin typeface="Arial"/>
            </a:endParaRPr>
          </a:p>
        </p:txBody>
      </p:sp>
      <p:sp>
        <p:nvSpPr>
          <p:cNvPr id="431" name="CustomShape 11"/>
          <p:cNvSpPr/>
          <p:nvPr/>
        </p:nvSpPr>
        <p:spPr>
          <a:xfrm>
            <a:off x="7751880" y="4220280"/>
            <a:ext cx="431280" cy="431280"/>
          </a:xfrm>
          <a:prstGeom prst="rect">
            <a:avLst/>
          </a:prstGeom>
          <a:gradFill rotWithShape="0">
            <a:gsLst>
              <a:gs pos="0">
                <a:srgbClr val="f7bca4"/>
              </a:gs>
              <a:gs pos="100000">
                <a:srgbClr val="f4b196"/>
              </a:gs>
            </a:gsLst>
            <a:lin ang="5400000"/>
          </a:gradFill>
          <a:ln/>
        </p:spPr>
        <p:style>
          <a:lnRef idx="1">
            <a:schemeClr val="accent2"/>
          </a:lnRef>
          <a:fillRef idx="2">
            <a:schemeClr val="accent2"/>
          </a:fillRef>
          <a:effectRef idx="1">
            <a:schemeClr val="accent2"/>
          </a:effectRef>
          <a:fontRef idx="minor"/>
        </p:style>
        <p:txBody>
          <a:bodyPr lIns="36000" rIns="36000" tIns="45000" bIns="45000" anchor="ctr">
            <a:noAutofit/>
          </a:bodyPr>
          <a:p>
            <a:pPr algn="ctr">
              <a:lnSpc>
                <a:spcPct val="100000"/>
              </a:lnSpc>
              <a:tabLst>
                <a:tab algn="l" pos="0"/>
              </a:tabLst>
            </a:pPr>
            <a:r>
              <a:rPr b="0" lang="fr-FR" sz="1400" spc="-1" strike="noStrike">
                <a:solidFill>
                  <a:srgbClr val="000000"/>
                </a:solidFill>
                <a:latin typeface="Calibri"/>
              </a:rPr>
              <a:t>SAS</a:t>
            </a:r>
            <a:endParaRPr b="0" lang="fr-FR" sz="1400" spc="-1" strike="noStrike">
              <a:latin typeface="Arial"/>
            </a:endParaRPr>
          </a:p>
        </p:txBody>
      </p:sp>
      <p:sp>
        <p:nvSpPr>
          <p:cNvPr id="432" name="CustomShape 12"/>
          <p:cNvSpPr/>
          <p:nvPr/>
        </p:nvSpPr>
        <p:spPr>
          <a:xfrm>
            <a:off x="7175520" y="3859920"/>
            <a:ext cx="431280" cy="431280"/>
          </a:xfrm>
          <a:prstGeom prst="rect">
            <a:avLst/>
          </a:prstGeom>
          <a:solidFill>
            <a:schemeClr val="bg1"/>
          </a:solidFill>
          <a:ln>
            <a:solidFill>
              <a:schemeClr val="accent6"/>
            </a:solidFill>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36000" rIns="36000" tIns="45000" bIns="45000" anchor="ctr">
            <a:noAutofit/>
          </a:bodyPr>
          <a:p>
            <a:pPr algn="ctr">
              <a:lnSpc>
                <a:spcPct val="100000"/>
              </a:lnSpc>
              <a:tabLst>
                <a:tab algn="l" pos="0"/>
              </a:tabLst>
            </a:pPr>
            <a:r>
              <a:rPr b="0" lang="fr-FR" sz="1300" spc="-1" strike="noStrike">
                <a:solidFill>
                  <a:srgbClr val="000000"/>
                </a:solidFill>
                <a:latin typeface="Calibri"/>
              </a:rPr>
              <a:t>EURL</a:t>
            </a:r>
            <a:endParaRPr b="0" lang="fr-FR" sz="1300" spc="-1" strike="noStrike">
              <a:latin typeface="Arial"/>
            </a:endParaRPr>
          </a:p>
        </p:txBody>
      </p:sp>
      <p:sp>
        <p:nvSpPr>
          <p:cNvPr id="433" name="CustomShape 13"/>
          <p:cNvSpPr/>
          <p:nvPr/>
        </p:nvSpPr>
        <p:spPr>
          <a:xfrm>
            <a:off x="2711520" y="4941000"/>
            <a:ext cx="431280" cy="431280"/>
          </a:xfrm>
          <a:prstGeom prst="rect">
            <a:avLst/>
          </a:prstGeom>
          <a:solidFill>
            <a:schemeClr val="bg1"/>
          </a:solidFill>
          <a:ln>
            <a:solidFill>
              <a:schemeClr val="accent6"/>
            </a:solidFill>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36000" rIns="36000" tIns="45000" bIns="45000" anchor="ctr">
            <a:noAutofit/>
          </a:bodyPr>
          <a:p>
            <a:pPr algn="ctr">
              <a:lnSpc>
                <a:spcPct val="100000"/>
              </a:lnSpc>
              <a:tabLst>
                <a:tab algn="l" pos="0"/>
              </a:tabLst>
            </a:pPr>
            <a:r>
              <a:rPr b="0" lang="fr-FR" sz="1200" spc="-1" strike="noStrike">
                <a:solidFill>
                  <a:srgbClr val="000000"/>
                </a:solidFill>
                <a:latin typeface="Calibri"/>
              </a:rPr>
              <a:t>EIRL</a:t>
            </a:r>
            <a:endParaRPr b="0" lang="fr-FR" sz="1200" spc="-1" strike="noStrike">
              <a:latin typeface="Arial"/>
            </a:endParaRPr>
          </a:p>
        </p:txBody>
      </p:sp>
      <p:sp>
        <p:nvSpPr>
          <p:cNvPr id="434" name="CustomShape 14"/>
          <p:cNvSpPr/>
          <p:nvPr/>
        </p:nvSpPr>
        <p:spPr>
          <a:xfrm>
            <a:off x="4224240" y="4364640"/>
            <a:ext cx="718920" cy="431280"/>
          </a:xfrm>
          <a:prstGeom prst="rect">
            <a:avLst/>
          </a:prstGeom>
          <a:solidFill>
            <a:schemeClr val="bg1"/>
          </a:solidFill>
          <a:ln>
            <a:solidFill>
              <a:schemeClr val="accent6"/>
            </a:solidFill>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36000" rIns="36000" tIns="45000" bIns="45000" anchor="ctr">
            <a:noAutofit/>
          </a:bodyPr>
          <a:p>
            <a:pPr algn="ctr">
              <a:lnSpc>
                <a:spcPct val="100000"/>
              </a:lnSpc>
              <a:tabLst>
                <a:tab algn="l" pos="0"/>
              </a:tabLst>
            </a:pPr>
            <a:r>
              <a:rPr b="0" lang="fr-FR" sz="1200" spc="-1" strike="noStrike">
                <a:solidFill>
                  <a:srgbClr val="000000"/>
                </a:solidFill>
                <a:latin typeface="Calibri"/>
              </a:rPr>
              <a:t>Micro -entreprise</a:t>
            </a:r>
            <a:endParaRPr b="0" lang="fr-FR" sz="1200" spc="-1" strike="noStrike">
              <a:latin typeface="Arial"/>
            </a:endParaRPr>
          </a:p>
        </p:txBody>
      </p:sp>
      <p:sp>
        <p:nvSpPr>
          <p:cNvPr id="435" name="CustomShape 15"/>
          <p:cNvSpPr/>
          <p:nvPr/>
        </p:nvSpPr>
        <p:spPr>
          <a:xfrm>
            <a:off x="3287880" y="4364640"/>
            <a:ext cx="431280" cy="431280"/>
          </a:xfrm>
          <a:prstGeom prst="rect">
            <a:avLst/>
          </a:prstGeom>
          <a:solidFill>
            <a:schemeClr val="bg1"/>
          </a:solidFill>
          <a:ln>
            <a:solidFill>
              <a:schemeClr val="accent6"/>
            </a:solidFill>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36000" rIns="36000" tIns="45000" bIns="45000" anchor="ctr">
            <a:noAutofit/>
          </a:bodyPr>
          <a:p>
            <a:pPr algn="ctr">
              <a:lnSpc>
                <a:spcPct val="100000"/>
              </a:lnSpc>
              <a:tabLst>
                <a:tab algn="l" pos="0"/>
              </a:tabLst>
            </a:pPr>
            <a:r>
              <a:rPr b="0" lang="fr-FR" sz="1400" spc="-1" strike="noStrike">
                <a:solidFill>
                  <a:srgbClr val="000000"/>
                </a:solidFill>
                <a:latin typeface="Calibri"/>
              </a:rPr>
              <a:t>Réel</a:t>
            </a:r>
            <a:endParaRPr b="0" lang="fr-FR" sz="1400" spc="-1" strike="noStrike">
              <a:latin typeface="Arial"/>
            </a:endParaRPr>
          </a:p>
        </p:txBody>
      </p:sp>
      <p:sp>
        <p:nvSpPr>
          <p:cNvPr id="436" name="CustomShape 16"/>
          <p:cNvSpPr/>
          <p:nvPr/>
        </p:nvSpPr>
        <p:spPr>
          <a:xfrm>
            <a:off x="4224240" y="5228280"/>
            <a:ext cx="720360" cy="431280"/>
          </a:xfrm>
          <a:prstGeom prst="rect">
            <a:avLst/>
          </a:prstGeom>
          <a:solidFill>
            <a:schemeClr val="bg1"/>
          </a:solidFill>
          <a:ln>
            <a:solidFill>
              <a:schemeClr val="accent2"/>
            </a:solidFill>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36000" rIns="36000" tIns="45000" bIns="45000" anchor="ctr">
            <a:noAutofit/>
          </a:bodyPr>
          <a:p>
            <a:pPr algn="ctr">
              <a:lnSpc>
                <a:spcPct val="100000"/>
              </a:lnSpc>
              <a:tabLst>
                <a:tab algn="l" pos="0"/>
              </a:tabLst>
            </a:pPr>
            <a:r>
              <a:rPr b="0" lang="fr-FR" sz="1200" spc="-1" strike="noStrike">
                <a:solidFill>
                  <a:srgbClr val="000000"/>
                </a:solidFill>
                <a:latin typeface="Calibri"/>
              </a:rPr>
              <a:t>Auto-entreprise</a:t>
            </a:r>
            <a:endParaRPr b="0" lang="fr-FR" sz="1200" spc="-1" strike="noStrike">
              <a:latin typeface="Arial"/>
            </a:endParaRPr>
          </a:p>
        </p:txBody>
      </p:sp>
      <p:sp>
        <p:nvSpPr>
          <p:cNvPr id="437" name="Line 17"/>
          <p:cNvSpPr/>
          <p:nvPr/>
        </p:nvSpPr>
        <p:spPr>
          <a:xfrm>
            <a:off x="6024240" y="2564280"/>
            <a:ext cx="0" cy="2592360"/>
          </a:xfrm>
          <a:prstGeom prst="line">
            <a:avLst/>
          </a:prstGeom>
          <a:ln w="19080">
            <a:solidFill>
              <a:srgbClr val="c00000"/>
            </a:solidFill>
            <a:prstDash val="sysDot"/>
          </a:ln>
        </p:spPr>
        <p:style>
          <a:lnRef idx="1">
            <a:schemeClr val="accent1"/>
          </a:lnRef>
          <a:fillRef idx="0">
            <a:schemeClr val="accent1"/>
          </a:fillRef>
          <a:effectRef idx="0">
            <a:schemeClr val="accent1"/>
          </a:effectRef>
          <a:fontRef idx="minor"/>
        </p:style>
      </p:sp>
      <p:sp>
        <p:nvSpPr>
          <p:cNvPr id="438" name="CustomShape 18"/>
          <p:cNvSpPr/>
          <p:nvPr/>
        </p:nvSpPr>
        <p:spPr>
          <a:xfrm>
            <a:off x="5664240" y="3501000"/>
            <a:ext cx="718920" cy="35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fr-FR" sz="1800" spc="-1" strike="noStrike" cap="all">
                <a:solidFill>
                  <a:srgbClr val="c00000"/>
                </a:solidFill>
                <a:latin typeface="Calibri"/>
              </a:rPr>
              <a:t>ou</a:t>
            </a:r>
            <a:endParaRPr b="0" lang="fr-FR" sz="1800" spc="-1" strike="noStrike">
              <a:latin typeface="Arial"/>
            </a:endParaRPr>
          </a:p>
        </p:txBody>
      </p:sp>
      <p:sp>
        <p:nvSpPr>
          <p:cNvPr id="439" name="Line 19"/>
          <p:cNvSpPr/>
          <p:nvPr/>
        </p:nvSpPr>
        <p:spPr>
          <a:xfrm>
            <a:off x="4582800" y="4796280"/>
            <a:ext cx="1800" cy="432000"/>
          </a:xfrm>
          <a:prstGeom prst="line">
            <a:avLst/>
          </a:prstGeom>
          <a:ln/>
        </p:spPr>
        <p:style>
          <a:lnRef idx="1">
            <a:schemeClr val="accent2"/>
          </a:lnRef>
          <a:fillRef idx="0">
            <a:schemeClr val="accent2"/>
          </a:fillRef>
          <a:effectRef idx="0">
            <a:schemeClr val="accent2"/>
          </a:effectRef>
          <a:fontRef idx="minor"/>
        </p:style>
      </p:sp>
      <p:sp>
        <p:nvSpPr>
          <p:cNvPr id="440" name="Line 20"/>
          <p:cNvSpPr/>
          <p:nvPr/>
        </p:nvSpPr>
        <p:spPr>
          <a:xfrm>
            <a:off x="3143160" y="5301360"/>
            <a:ext cx="1081080" cy="142560"/>
          </a:xfrm>
          <a:prstGeom prst="line">
            <a:avLst/>
          </a:prstGeom>
          <a:ln w="19080">
            <a:solidFill>
              <a:schemeClr val="accent2"/>
            </a:solidFill>
            <a:prstDash val="sysDot"/>
          </a:ln>
        </p:spPr>
        <p:style>
          <a:lnRef idx="1">
            <a:schemeClr val="accent1"/>
          </a:lnRef>
          <a:fillRef idx="0">
            <a:schemeClr val="accent1"/>
          </a:fillRef>
          <a:effectRef idx="0">
            <a:schemeClr val="accent1"/>
          </a:effectRef>
          <a:fontRef idx="minor"/>
        </p:style>
      </p:sp>
      <p:sp>
        <p:nvSpPr>
          <p:cNvPr id="441" name="CustomShape 21"/>
          <p:cNvSpPr/>
          <p:nvPr/>
        </p:nvSpPr>
        <p:spPr>
          <a:xfrm>
            <a:off x="2495520" y="1772280"/>
            <a:ext cx="3024000" cy="503640"/>
          </a:xfrm>
          <a:prstGeom prst="rect">
            <a:avLst/>
          </a:prstGeom>
          <a:solidFill>
            <a:schemeClr val="bg1"/>
          </a:solidFill>
          <a:ln>
            <a:solidFill>
              <a:schemeClr val="tx2"/>
            </a:solidFill>
          </a:ln>
          <a:scene3d>
            <a:camera prst="orthographicFront"/>
            <a:lightRig dir="t" rig="threePt"/>
          </a:scene3d>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fr-FR" sz="2000" spc="-1" strike="noStrike">
                <a:solidFill>
                  <a:srgbClr val="000000"/>
                </a:solidFill>
                <a:latin typeface="Calibri"/>
              </a:rPr>
              <a:t>Personne Physique</a:t>
            </a:r>
            <a:endParaRPr b="0" lang="fr-FR" sz="2000" spc="-1" strike="noStrike">
              <a:latin typeface="Arial"/>
            </a:endParaRPr>
          </a:p>
        </p:txBody>
      </p:sp>
      <p:sp>
        <p:nvSpPr>
          <p:cNvPr id="442" name="CustomShape 22"/>
          <p:cNvSpPr/>
          <p:nvPr/>
        </p:nvSpPr>
        <p:spPr>
          <a:xfrm>
            <a:off x="6888240" y="1772280"/>
            <a:ext cx="3024000" cy="503640"/>
          </a:xfrm>
          <a:prstGeom prst="rect">
            <a:avLst/>
          </a:prstGeom>
          <a:solidFill>
            <a:schemeClr val="bg1"/>
          </a:solidFill>
          <a:ln>
            <a:solidFill>
              <a:schemeClr val="tx2"/>
            </a:solidFill>
          </a:ln>
          <a:scene3d>
            <a:camera prst="orthographicFront"/>
            <a:lightRig dir="t" rig="threePt"/>
          </a:scene3d>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fr-FR" sz="2000" spc="-1" strike="noStrike">
                <a:solidFill>
                  <a:srgbClr val="000000"/>
                </a:solidFill>
                <a:latin typeface="Calibri"/>
              </a:rPr>
              <a:t>Personne Morale</a:t>
            </a:r>
            <a:endParaRPr b="0" lang="fr-FR" sz="2000" spc="-1" strike="noStrike">
              <a:latin typeface="Arial"/>
            </a:endParaRPr>
          </a:p>
        </p:txBody>
      </p:sp>
      <p:sp>
        <p:nvSpPr>
          <p:cNvPr id="443" name="Line 23"/>
          <p:cNvSpPr/>
          <p:nvPr/>
        </p:nvSpPr>
        <p:spPr>
          <a:xfrm flipV="1">
            <a:off x="3143160" y="4725000"/>
            <a:ext cx="1081080" cy="431640"/>
          </a:xfrm>
          <a:prstGeom prst="line">
            <a:avLst/>
          </a:prstGeom>
          <a:ln w="19080">
            <a:solidFill>
              <a:schemeClr val="accent2"/>
            </a:solidFill>
            <a:prstDash val="sysDot"/>
          </a:ln>
        </p:spPr>
        <p:style>
          <a:lnRef idx="1">
            <a:schemeClr val="accent1"/>
          </a:lnRef>
          <a:fillRef idx="0">
            <a:schemeClr val="accent1"/>
          </a:fillRef>
          <a:effectRef idx="0">
            <a:schemeClr val="accent1"/>
          </a:effectRef>
          <a:fontRef idx="minor"/>
        </p:style>
      </p:sp>
      <p:sp>
        <p:nvSpPr>
          <p:cNvPr id="444" name="Line 24"/>
          <p:cNvSpPr/>
          <p:nvPr/>
        </p:nvSpPr>
        <p:spPr>
          <a:xfrm flipV="1">
            <a:off x="2927160" y="4725000"/>
            <a:ext cx="360360" cy="216000"/>
          </a:xfrm>
          <a:prstGeom prst="line">
            <a:avLst/>
          </a:prstGeom>
          <a:ln w="19080">
            <a:solidFill>
              <a:schemeClr val="accent2"/>
            </a:solidFill>
            <a:prstDash val="sysDot"/>
          </a:ln>
        </p:spPr>
        <p:style>
          <a:lnRef idx="1">
            <a:schemeClr val="accent1"/>
          </a:lnRef>
          <a:fillRef idx="0">
            <a:schemeClr val="accent1"/>
          </a:fillRef>
          <a:effectRef idx="0">
            <a:schemeClr val="accent1"/>
          </a:effectRef>
          <a:fontRef idx="minor"/>
        </p:style>
      </p:sp>
      <p:sp>
        <p:nvSpPr>
          <p:cNvPr id="445" name="Line 25"/>
          <p:cNvSpPr/>
          <p:nvPr/>
        </p:nvSpPr>
        <p:spPr>
          <a:xfrm>
            <a:off x="2350800" y="6525000"/>
            <a:ext cx="792360" cy="0"/>
          </a:xfrm>
          <a:prstGeom prst="line">
            <a:avLst/>
          </a:prstGeom>
          <a:ln w="19080">
            <a:solidFill>
              <a:schemeClr val="accent2"/>
            </a:solidFill>
            <a:prstDash val="sysDot"/>
          </a:ln>
        </p:spPr>
        <p:style>
          <a:lnRef idx="1">
            <a:schemeClr val="accent1"/>
          </a:lnRef>
          <a:fillRef idx="0">
            <a:schemeClr val="accent1"/>
          </a:fillRef>
          <a:effectRef idx="0">
            <a:schemeClr val="accent1"/>
          </a:effectRef>
          <a:fontRef idx="minor"/>
        </p:style>
      </p:sp>
      <p:sp>
        <p:nvSpPr>
          <p:cNvPr id="446" name="CustomShape 26"/>
          <p:cNvSpPr/>
          <p:nvPr/>
        </p:nvSpPr>
        <p:spPr>
          <a:xfrm>
            <a:off x="4584960" y="4796640"/>
            <a:ext cx="295560" cy="3646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tabLst>
                <a:tab algn="l" pos="0"/>
              </a:tabLst>
            </a:pPr>
            <a:r>
              <a:rPr b="0" lang="fr-FR" sz="1800" spc="-1" strike="noStrike">
                <a:solidFill>
                  <a:srgbClr val="000000"/>
                </a:solidFill>
                <a:latin typeface="Calibri"/>
              </a:rPr>
              <a:t>=</a:t>
            </a:r>
            <a:endParaRPr b="0" lang="fr-FR" sz="1800" spc="-1" strike="noStrike">
              <a:latin typeface="Arial"/>
            </a:endParaRPr>
          </a:p>
        </p:txBody>
      </p:sp>
      <p:sp>
        <p:nvSpPr>
          <p:cNvPr id="447" name="CustomShape 27"/>
          <p:cNvSpPr/>
          <p:nvPr/>
        </p:nvSpPr>
        <p:spPr>
          <a:xfrm>
            <a:off x="8832960" y="4220280"/>
            <a:ext cx="431280" cy="431280"/>
          </a:xfrm>
          <a:prstGeom prst="rect">
            <a:avLst/>
          </a:prstGeom>
          <a:gradFill rotWithShape="0">
            <a:gsLst>
              <a:gs pos="0">
                <a:srgbClr val="f7bca4"/>
              </a:gs>
              <a:gs pos="100000">
                <a:srgbClr val="f4b196"/>
              </a:gs>
            </a:gsLst>
            <a:lin ang="5400000"/>
          </a:gradFill>
          <a:ln/>
        </p:spPr>
        <p:style>
          <a:lnRef idx="1">
            <a:schemeClr val="accent2"/>
          </a:lnRef>
          <a:fillRef idx="2">
            <a:schemeClr val="accent2"/>
          </a:fillRef>
          <a:effectRef idx="1">
            <a:schemeClr val="accent2"/>
          </a:effectRef>
          <a:fontRef idx="minor"/>
        </p:style>
        <p:txBody>
          <a:bodyPr lIns="36000" rIns="36000" tIns="45000" bIns="45000" anchor="ctr">
            <a:noAutofit/>
          </a:bodyPr>
          <a:p>
            <a:pPr algn="ctr">
              <a:lnSpc>
                <a:spcPct val="100000"/>
              </a:lnSpc>
              <a:tabLst>
                <a:tab algn="l" pos="0"/>
              </a:tabLst>
            </a:pPr>
            <a:r>
              <a:rPr b="0" lang="fr-FR" sz="1400" spc="-1" strike="noStrike">
                <a:solidFill>
                  <a:srgbClr val="000000"/>
                </a:solidFill>
                <a:latin typeface="Calibri"/>
              </a:rPr>
              <a:t>SA</a:t>
            </a:r>
            <a:endParaRPr b="0" lang="fr-FR" sz="1400" spc="-1" strike="noStrike">
              <a:latin typeface="Arial"/>
            </a:endParaRPr>
          </a:p>
        </p:txBody>
      </p:sp>
      <p:sp>
        <p:nvSpPr>
          <p:cNvPr id="448" name="CustomShape 28"/>
          <p:cNvSpPr/>
          <p:nvPr/>
        </p:nvSpPr>
        <p:spPr>
          <a:xfrm>
            <a:off x="7331400" y="5517360"/>
            <a:ext cx="2122560" cy="3646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tabLst>
                <a:tab algn="l" pos="0"/>
              </a:tabLst>
            </a:pPr>
            <a:r>
              <a:rPr b="0" lang="fr-FR" sz="1800" spc="-1" strike="noStrike">
                <a:solidFill>
                  <a:srgbClr val="000000"/>
                </a:solidFill>
                <a:latin typeface="Calibri"/>
              </a:rPr>
              <a:t>: au moins 2 associés</a:t>
            </a:r>
            <a:endParaRPr b="0" lang="fr-FR" sz="1800" spc="-1" strike="noStrike">
              <a:latin typeface="Arial"/>
            </a:endParaRPr>
          </a:p>
        </p:txBody>
      </p:sp>
      <p:sp>
        <p:nvSpPr>
          <p:cNvPr id="449" name="CustomShape 29"/>
          <p:cNvSpPr/>
          <p:nvPr/>
        </p:nvSpPr>
        <p:spPr>
          <a:xfrm>
            <a:off x="6888240" y="5517360"/>
            <a:ext cx="431280" cy="431280"/>
          </a:xfrm>
          <a:prstGeom prst="rect">
            <a:avLst/>
          </a:prstGeom>
          <a:gradFill rotWithShape="0">
            <a:gsLst>
              <a:gs pos="0">
                <a:srgbClr val="f7bca4"/>
              </a:gs>
              <a:gs pos="100000">
                <a:srgbClr val="f4b196"/>
              </a:gs>
            </a:gsLst>
            <a:lin ang="5400000"/>
          </a:gradFill>
          <a:ln/>
        </p:spPr>
        <p:style>
          <a:lnRef idx="1">
            <a:schemeClr val="accent2"/>
          </a:lnRef>
          <a:fillRef idx="2">
            <a:schemeClr val="accent2"/>
          </a:fillRef>
          <a:effectRef idx="1">
            <a:schemeClr val="accent2"/>
          </a:effectRef>
          <a:fontRef idx="minor"/>
        </p:style>
      </p:sp>
      <p:sp>
        <p:nvSpPr>
          <p:cNvPr id="450" name="TextShape 30"/>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4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4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446"/>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436"/>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434"/>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427"/>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440"/>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443"/>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444"/>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435"/>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433"/>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4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437"/>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4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4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429"/>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432"/>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431"/>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430"/>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447"/>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448"/>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0" y="300960"/>
            <a:ext cx="2412720" cy="1637640"/>
          </a:xfrm>
          <a:prstGeom prst="rect">
            <a:avLst/>
          </a:prstGeom>
          <a:noFill/>
          <a:ln>
            <a:noFill/>
          </a:ln>
        </p:spPr>
        <p:txBody>
          <a:bodyPr anchor="ctr">
            <a:normAutofit fontScale="85000"/>
          </a:bodyPr>
          <a:p>
            <a:pPr>
              <a:lnSpc>
                <a:spcPct val="90000"/>
              </a:lnSpc>
            </a:pPr>
            <a:r>
              <a:rPr b="1" lang="fr-FR" sz="3200" spc="-1" strike="noStrike" u="sng">
                <a:solidFill>
                  <a:srgbClr val="0070c0"/>
                </a:solidFill>
                <a:uFillTx/>
                <a:latin typeface="Calibri Light"/>
              </a:rPr>
              <a:t>Les Typologies de Sociétés</a:t>
            </a:r>
            <a:endParaRPr b="0" lang="en-US" sz="3200" spc="-1" strike="noStrike">
              <a:solidFill>
                <a:srgbClr val="000000"/>
              </a:solidFill>
              <a:latin typeface="Calibri"/>
            </a:endParaRPr>
          </a:p>
        </p:txBody>
      </p:sp>
      <p:pic>
        <p:nvPicPr>
          <p:cNvPr id="452" name="Espace réservé du contenu 3" descr=""/>
          <p:cNvPicPr/>
          <p:nvPr/>
        </p:nvPicPr>
        <p:blipFill>
          <a:blip r:embed="rId1"/>
          <a:stretch/>
        </p:blipFill>
        <p:spPr>
          <a:xfrm>
            <a:off x="2372760" y="-211680"/>
            <a:ext cx="9819000" cy="7281000"/>
          </a:xfrm>
          <a:prstGeom prst="rect">
            <a:avLst/>
          </a:prstGeom>
          <a:ln>
            <a:noFill/>
          </a:ln>
        </p:spPr>
      </p:pic>
      <p:sp>
        <p:nvSpPr>
          <p:cNvPr id="453" name="TextShape 2"/>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54"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2920B567-BC0A-49AD-99C0-419F5533FDF9}" type="slidenum">
              <a:rPr b="0" lang="en-GB" sz="1200" spc="-1" strike="noStrike">
                <a:solidFill>
                  <a:srgbClr val="8b8b8b"/>
                </a:solidFill>
                <a:latin typeface="Calibri"/>
              </a:rPr>
              <a:t>56</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337320" y="378360"/>
            <a:ext cx="11260800" cy="1402560"/>
          </a:xfrm>
          <a:prstGeom prst="rect">
            <a:avLst/>
          </a:prstGeom>
          <a:noFill/>
          <a:ln w="6120">
            <a:solidFill>
              <a:schemeClr val="bg1"/>
            </a:solidFill>
            <a:round/>
          </a:ln>
        </p:spPr>
        <p:style>
          <a:lnRef idx="0"/>
          <a:fillRef idx="0"/>
          <a:effectRef idx="0"/>
          <a:fontRef idx="minor"/>
        </p:style>
        <p:txBody>
          <a:bodyPr lIns="0" rIns="0" tIns="12600" bIns="0">
            <a:spAutoFit/>
          </a:bodyPr>
          <a:p>
            <a:pPr marL="63360" algn="just">
              <a:lnSpc>
                <a:spcPct val="95000"/>
              </a:lnSpc>
              <a:spcBef>
                <a:spcPts val="99"/>
              </a:spcBef>
            </a:pPr>
            <a:r>
              <a:rPr b="0" lang="en-US" sz="2400" spc="-1" strike="noStrike">
                <a:solidFill>
                  <a:srgbClr val="000000"/>
                </a:solidFill>
                <a:latin typeface="Calibri"/>
              </a:rPr>
              <a:t>Un </a:t>
            </a:r>
            <a:r>
              <a:rPr b="1" lang="en-US" sz="2400" spc="-1" strike="noStrike">
                <a:solidFill>
                  <a:srgbClr val="c00000"/>
                </a:solidFill>
                <a:latin typeface="Calibri"/>
              </a:rPr>
              <a:t>contrat de société </a:t>
            </a:r>
            <a:r>
              <a:rPr b="0" lang="en-US" sz="2400" spc="-1" strike="noStrike">
                <a:solidFill>
                  <a:srgbClr val="000000"/>
                </a:solidFill>
                <a:latin typeface="Calibri"/>
              </a:rPr>
              <a:t>est à l’origine de toute société. Selon l’article 1832 du Code civil, « la société est instituée par deux ou plusieurs personnes qui  conviennent par un contrat d’affecter à une entreprise commune des biens ou leur industrie en vue de partager le bénéfice ou de profiter de l’économie qui  pourra en résulter. »</a:t>
            </a:r>
            <a:endParaRPr b="0" lang="fr-FR" sz="2400" spc="-1" strike="noStrike">
              <a:latin typeface="Arial"/>
            </a:endParaRPr>
          </a:p>
        </p:txBody>
      </p:sp>
      <p:sp>
        <p:nvSpPr>
          <p:cNvPr id="456" name="CustomShape 2"/>
          <p:cNvSpPr/>
          <p:nvPr/>
        </p:nvSpPr>
        <p:spPr>
          <a:xfrm>
            <a:off x="337320" y="4986720"/>
            <a:ext cx="11661840" cy="1478880"/>
          </a:xfrm>
          <a:prstGeom prst="rect">
            <a:avLst/>
          </a:prstGeom>
          <a:noFill/>
          <a:ln w="6120">
            <a:solidFill>
              <a:schemeClr val="bg1"/>
            </a:solidFill>
            <a:round/>
          </a:ln>
        </p:spPr>
        <p:style>
          <a:lnRef idx="0"/>
          <a:fillRef idx="0"/>
          <a:effectRef idx="0"/>
          <a:fontRef idx="minor"/>
        </p:style>
        <p:txBody>
          <a:bodyPr lIns="0" rIns="0" tIns="15480" bIns="0">
            <a:spAutoFit/>
          </a:bodyPr>
          <a:p>
            <a:pPr marL="63360">
              <a:lnSpc>
                <a:spcPct val="100000"/>
              </a:lnSpc>
              <a:spcBef>
                <a:spcPts val="122"/>
              </a:spcBef>
            </a:pPr>
            <a:r>
              <a:rPr b="0" lang="en-US" sz="2400" spc="-1" strike="noStrike">
                <a:solidFill>
                  <a:srgbClr val="000000"/>
                </a:solidFill>
                <a:latin typeface="Calibri"/>
              </a:rPr>
              <a:t>Depuis le 1er janvier 2011, les entrepreneurs individuels, déjà en exercice ou lors de la création de leur activité, peuvent choisir le nouveau statut  d’entrepreneur individuel à responsabilité limitée (EIRL), qui distingue le patrimoine professionnel du patrimoine personnel.</a:t>
            </a:r>
            <a:endParaRPr b="0" lang="fr-FR" sz="2400" spc="-1" strike="noStrike">
              <a:latin typeface="Arial"/>
            </a:endParaRPr>
          </a:p>
        </p:txBody>
      </p:sp>
      <p:sp>
        <p:nvSpPr>
          <p:cNvPr id="457" name="TextShape 3"/>
          <p:cNvSpPr txBox="1"/>
          <p:nvPr/>
        </p:nvSpPr>
        <p:spPr>
          <a:xfrm>
            <a:off x="337320" y="115560"/>
            <a:ext cx="5630040" cy="1156680"/>
          </a:xfrm>
          <a:prstGeom prst="rect">
            <a:avLst/>
          </a:prstGeom>
          <a:noFill/>
          <a:ln>
            <a:noFill/>
          </a:ln>
        </p:spPr>
        <p:txBody>
          <a:bodyPr lIns="0" rIns="0" tIns="11520" bIns="0">
            <a:noAutofit/>
          </a:bodyPr>
          <a:p>
            <a:pPr marL="11520">
              <a:lnSpc>
                <a:spcPct val="100000"/>
              </a:lnSpc>
              <a:spcBef>
                <a:spcPts val="91"/>
              </a:spcBef>
              <a:tabLst>
                <a:tab algn="l" pos="5247360"/>
              </a:tabLst>
            </a:pPr>
            <a:r>
              <a:rPr b="1" lang="en-US" sz="1600" spc="-7" strike="noStrike" u="heavy">
                <a:solidFill>
                  <a:srgbClr val="000000"/>
                </a:solidFill>
                <a:uFillTx/>
                <a:latin typeface="Calibri"/>
              </a:rPr>
              <a:t>QUELQUES</a:t>
            </a:r>
            <a:r>
              <a:rPr b="1" lang="en-US" sz="1600" spc="-52" strike="noStrike" u="heavy">
                <a:solidFill>
                  <a:srgbClr val="000000"/>
                </a:solidFill>
                <a:uFillTx/>
                <a:latin typeface="Calibri"/>
              </a:rPr>
              <a:t> </a:t>
            </a:r>
            <a:r>
              <a:rPr b="1" lang="en-US" sz="1600" spc="-7" strike="noStrike" u="heavy">
                <a:solidFill>
                  <a:srgbClr val="000000"/>
                </a:solidFill>
                <a:uFillTx/>
                <a:latin typeface="Calibri"/>
              </a:rPr>
              <a:t>RAPPE</a:t>
            </a:r>
            <a:r>
              <a:rPr b="1" lang="fr-FR" sz="1600" spc="-7" strike="noStrike" u="heavy">
                <a:solidFill>
                  <a:srgbClr val="000000"/>
                </a:solidFill>
                <a:uFillTx/>
                <a:latin typeface="Calibri"/>
              </a:rPr>
              <a:t>ELS </a:t>
            </a:r>
            <a:endParaRPr b="0" lang="en-US" sz="1600" spc="-1" strike="noStrike">
              <a:solidFill>
                <a:srgbClr val="000000"/>
              </a:solidFill>
              <a:latin typeface="Calibri"/>
            </a:endParaRPr>
          </a:p>
        </p:txBody>
      </p:sp>
      <p:sp>
        <p:nvSpPr>
          <p:cNvPr id="458" name="CustomShape 4"/>
          <p:cNvSpPr/>
          <p:nvPr/>
        </p:nvSpPr>
        <p:spPr>
          <a:xfrm>
            <a:off x="337320" y="1731600"/>
            <a:ext cx="11190240" cy="1141200"/>
          </a:xfrm>
          <a:prstGeom prst="rect">
            <a:avLst/>
          </a:prstGeom>
          <a:noFill/>
          <a:ln>
            <a:noFill/>
          </a:ln>
        </p:spPr>
        <p:style>
          <a:lnRef idx="0"/>
          <a:fillRef idx="0"/>
          <a:effectRef idx="0"/>
          <a:fontRef idx="minor"/>
        </p:style>
        <p:txBody>
          <a:bodyPr lIns="0" rIns="0" tIns="11520" bIns="0">
            <a:spAutoFit/>
          </a:bodyPr>
          <a:p>
            <a:pPr marL="11520" algn="ctr">
              <a:lnSpc>
                <a:spcPct val="100000"/>
              </a:lnSpc>
              <a:spcBef>
                <a:spcPts val="91"/>
              </a:spcBef>
            </a:pPr>
            <a:r>
              <a:rPr b="0" lang="en-US" sz="1090" spc="-7" strike="noStrike">
                <a:solidFill>
                  <a:srgbClr val="000000"/>
                </a:solidFill>
                <a:latin typeface="Times New Roman"/>
              </a:rPr>
              <a:t>.</a:t>
            </a:r>
            <a:endParaRPr b="0" lang="fr-FR" sz="1090" spc="-1" strike="noStrike">
              <a:latin typeface="Arial"/>
            </a:endParaRPr>
          </a:p>
          <a:p>
            <a:pPr marL="11520" algn="ctr">
              <a:lnSpc>
                <a:spcPct val="100000"/>
              </a:lnSpc>
              <a:spcBef>
                <a:spcPts val="921"/>
              </a:spcBef>
            </a:pPr>
            <a:endParaRPr b="0" lang="fr-FR" sz="1090" spc="-1" strike="noStrike">
              <a:latin typeface="Arial"/>
            </a:endParaRPr>
          </a:p>
          <a:p>
            <a:pPr marL="11520">
              <a:lnSpc>
                <a:spcPct val="100000"/>
              </a:lnSpc>
              <a:spcBef>
                <a:spcPts val="921"/>
              </a:spcBef>
            </a:pPr>
            <a:r>
              <a:rPr b="0" lang="en-US" sz="1600" spc="-1" strike="noStrike">
                <a:solidFill>
                  <a:srgbClr val="000000"/>
                </a:solidFill>
                <a:latin typeface="Calibri"/>
              </a:rPr>
              <a:t>Pour rappel, la société est distincte de l’entreprise individuelle.</a:t>
            </a:r>
            <a:endParaRPr b="0" lang="fr-FR" sz="1600" spc="-1" strike="noStrike">
              <a:latin typeface="Arial"/>
            </a:endParaRPr>
          </a:p>
          <a:p>
            <a:pPr marL="11520">
              <a:lnSpc>
                <a:spcPct val="100000"/>
              </a:lnSpc>
              <a:spcBef>
                <a:spcPts val="502"/>
              </a:spcBef>
            </a:pPr>
            <a:r>
              <a:rPr b="0" lang="en-US" sz="1600" spc="-1" strike="noStrike">
                <a:solidFill>
                  <a:srgbClr val="000000"/>
                </a:solidFill>
                <a:latin typeface="Calibri"/>
              </a:rPr>
              <a:t>Sociétés et entreprises individuelles</a:t>
            </a:r>
            <a:endParaRPr b="0" lang="fr-FR" sz="1600" spc="-1" strike="noStrike">
              <a:latin typeface="Arial"/>
            </a:endParaRPr>
          </a:p>
        </p:txBody>
      </p:sp>
      <p:graphicFrame>
        <p:nvGraphicFramePr>
          <p:cNvPr id="459" name="Table 5"/>
          <p:cNvGraphicFramePr/>
          <p:nvPr/>
        </p:nvGraphicFramePr>
        <p:xfrm>
          <a:off x="437040" y="2879280"/>
          <a:ext cx="10990800" cy="1546920"/>
        </p:xfrm>
        <a:graphic>
          <a:graphicData uri="http://schemas.openxmlformats.org/drawingml/2006/table">
            <a:tbl>
              <a:tblPr/>
              <a:tblGrid>
                <a:gridCol w="5498280"/>
                <a:gridCol w="5492520"/>
              </a:tblGrid>
              <a:tr h="185760">
                <a:tc gridSpan="2">
                  <a:txBody>
                    <a:bodyPr lIns="0" rIns="0" tIns="33120" bIns="0">
                      <a:noAutofit/>
                    </a:bodyPr>
                    <a:p>
                      <a:pPr marL="6480" algn="ctr">
                        <a:lnSpc>
                          <a:spcPct val="100000"/>
                        </a:lnSpc>
                        <a:spcBef>
                          <a:spcPts val="289"/>
                        </a:spcBef>
                      </a:pPr>
                      <a:r>
                        <a:rPr b="1" lang="fr-FR" sz="1000" spc="-7" strike="noStrike">
                          <a:solidFill>
                            <a:srgbClr val="000000"/>
                          </a:solidFill>
                          <a:latin typeface="Times New Roman"/>
                        </a:rPr>
                        <a:t>ENTREPRISES INDIVIDUELLES</a:t>
                      </a:r>
                      <a:endParaRPr b="0" lang="fr-FR" sz="10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hMerge="1">
                  <a:tcPr marL="90000" marR="90000">
                    <a:solidFill>
                      <a:srgbClr val="729fcf"/>
                    </a:solidFill>
                  </a:tcPr>
                </a:tc>
              </a:tr>
              <a:tr h="304920">
                <a:tc>
                  <a:txBody>
                    <a:bodyPr lIns="0" rIns="0" tIns="30240" bIns="0">
                      <a:noAutofit/>
                    </a:bodyPr>
                    <a:p>
                      <a:pPr marL="6480" algn="ctr">
                        <a:lnSpc>
                          <a:spcPct val="100000"/>
                        </a:lnSpc>
                        <a:spcBef>
                          <a:spcPts val="264"/>
                        </a:spcBef>
                      </a:pPr>
                      <a:r>
                        <a:rPr b="1" lang="fr-FR" sz="1800" spc="-7" strike="noStrike">
                          <a:solidFill>
                            <a:srgbClr val="000000"/>
                          </a:solidFill>
                          <a:latin typeface="Calibri"/>
                        </a:rPr>
                        <a:t>AVANTAGES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874440">
                        <a:lnSpc>
                          <a:spcPct val="100000"/>
                        </a:lnSpc>
                        <a:spcBef>
                          <a:spcPts val="264"/>
                        </a:spcBef>
                      </a:pPr>
                      <a:r>
                        <a:rPr b="1" lang="fr-FR" sz="1800" spc="-7" strike="noStrike">
                          <a:solidFill>
                            <a:srgbClr val="000000"/>
                          </a:solidFill>
                          <a:latin typeface="Calibri"/>
                        </a:rPr>
                        <a:t>INCONVENIENTS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77080">
                <a:tc>
                  <a:txBody>
                    <a:bodyPr lIns="0" rIns="0" tIns="30240" bIns="0">
                      <a:noAutofit/>
                    </a:bodyPr>
                    <a:p>
                      <a:pPr marL="165600" indent="-117720">
                        <a:lnSpc>
                          <a:spcPct val="100000"/>
                        </a:lnSpc>
                        <a:spcBef>
                          <a:spcPts val="264"/>
                        </a:spcBef>
                        <a:buClr>
                          <a:srgbClr val="000000"/>
                        </a:buClr>
                        <a:buFont typeface="StarSymbol"/>
                        <a:buChar char="-"/>
                        <a:tabLst>
                          <a:tab algn="l" pos="166320"/>
                        </a:tabLst>
                      </a:pPr>
                      <a:r>
                        <a:rPr b="0" lang="fr-FR" sz="1800" spc="-7" strike="noStrike">
                          <a:solidFill>
                            <a:srgbClr val="000000"/>
                          </a:solidFill>
                          <a:latin typeface="Calibri"/>
                        </a:rPr>
                        <a:t>capital minimum non</a:t>
                      </a:r>
                      <a:r>
                        <a:rPr b="0" lang="fr-FR" sz="1800" spc="4" strike="noStrike">
                          <a:solidFill>
                            <a:srgbClr val="000000"/>
                          </a:solidFill>
                          <a:latin typeface="Calibri"/>
                        </a:rPr>
                        <a:t> </a:t>
                      </a:r>
                      <a:r>
                        <a:rPr b="0" lang="fr-FR" sz="1800" spc="-7" strike="noStrike">
                          <a:solidFill>
                            <a:srgbClr val="000000"/>
                          </a:solidFill>
                          <a:latin typeface="Calibri"/>
                        </a:rPr>
                        <a:t>obligatoire</a:t>
                      </a:r>
                      <a:endParaRPr b="0" lang="fr-FR" sz="1800" spc="-1" strike="noStrike">
                        <a:latin typeface="Arial"/>
                      </a:endParaRPr>
                    </a:p>
                    <a:p>
                      <a:pPr marL="165600" indent="-117720">
                        <a:lnSpc>
                          <a:spcPts val="1239"/>
                        </a:lnSpc>
                        <a:spcBef>
                          <a:spcPts val="170"/>
                        </a:spcBef>
                        <a:buClr>
                          <a:srgbClr val="000000"/>
                        </a:buClr>
                        <a:buFont typeface="StarSymbol"/>
                        <a:buChar char="-"/>
                        <a:tabLst>
                          <a:tab algn="l" pos="166320"/>
                        </a:tabLst>
                      </a:pPr>
                      <a:r>
                        <a:rPr b="0" lang="fr-FR" sz="1800" spc="-1" strike="noStrike">
                          <a:solidFill>
                            <a:srgbClr val="000000"/>
                          </a:solidFill>
                          <a:latin typeface="Calibri"/>
                        </a:rPr>
                        <a:t>coût </a:t>
                      </a:r>
                      <a:r>
                        <a:rPr b="0" lang="fr-FR" sz="1800" spc="-12" strike="noStrike">
                          <a:solidFill>
                            <a:srgbClr val="000000"/>
                          </a:solidFill>
                          <a:latin typeface="Calibri"/>
                        </a:rPr>
                        <a:t>de </a:t>
                      </a:r>
                      <a:r>
                        <a:rPr b="0" lang="fr-FR" sz="1800" spc="-7" strike="noStrike">
                          <a:solidFill>
                            <a:srgbClr val="000000"/>
                          </a:solidFill>
                          <a:latin typeface="Calibri"/>
                        </a:rPr>
                        <a:t>constitution plus</a:t>
                      </a:r>
                      <a:r>
                        <a:rPr b="0" lang="fr-FR" sz="1800" spc="43" strike="noStrike">
                          <a:solidFill>
                            <a:srgbClr val="000000"/>
                          </a:solidFill>
                          <a:latin typeface="Calibri"/>
                        </a:rPr>
                        <a:t> </a:t>
                      </a:r>
                      <a:r>
                        <a:rPr b="0" lang="fr-FR" sz="1800" spc="-7" strike="noStrike">
                          <a:solidFill>
                            <a:srgbClr val="000000"/>
                          </a:solidFill>
                          <a:latin typeface="Calibri"/>
                        </a:rPr>
                        <a:t>faible</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12240">
                      <a:noFill/>
                    </a:lnB>
                    <a:noFill/>
                  </a:tcPr>
                </a:tc>
                <a:tc>
                  <a:txBody>
                    <a:bodyPr lIns="0" rIns="0" tIns="28080" bIns="0">
                      <a:noAutofit/>
                    </a:bodyPr>
                    <a:p>
                      <a:pPr marL="48240">
                        <a:lnSpc>
                          <a:spcPct val="100000"/>
                        </a:lnSpc>
                        <a:spcBef>
                          <a:spcPts val="244"/>
                        </a:spcBef>
                      </a:pPr>
                      <a:r>
                        <a:rPr b="0" lang="fr-FR" sz="1800" spc="-1" strike="noStrike">
                          <a:solidFill>
                            <a:srgbClr val="000000"/>
                          </a:solidFill>
                          <a:latin typeface="Calibri"/>
                        </a:rPr>
                        <a:t>- lourdeur </a:t>
                      </a:r>
                      <a:r>
                        <a:rPr b="0" lang="fr-FR" sz="1800" spc="-7" strike="noStrike">
                          <a:solidFill>
                            <a:srgbClr val="000000"/>
                          </a:solidFill>
                          <a:latin typeface="Calibri"/>
                        </a:rPr>
                        <a:t>des tâches et </a:t>
                      </a:r>
                      <a:r>
                        <a:rPr b="0" lang="fr-FR" sz="1800" spc="-1" strike="noStrike">
                          <a:solidFill>
                            <a:srgbClr val="000000"/>
                          </a:solidFill>
                          <a:latin typeface="Calibri"/>
                        </a:rPr>
                        <a:t>de </a:t>
                      </a:r>
                      <a:r>
                        <a:rPr b="0" lang="fr-FR" sz="1800" spc="-7" strike="noStrike">
                          <a:solidFill>
                            <a:srgbClr val="000000"/>
                          </a:solidFill>
                          <a:latin typeface="Calibri"/>
                        </a:rPr>
                        <a:t>la responsabilité de</a:t>
                      </a:r>
                      <a:r>
                        <a:rPr b="0" lang="fr-FR" sz="1800" spc="29" strike="noStrike">
                          <a:solidFill>
                            <a:srgbClr val="000000"/>
                          </a:solidFill>
                          <a:latin typeface="Calibri"/>
                        </a:rPr>
                        <a:t> </a:t>
                      </a:r>
                      <a:r>
                        <a:rPr b="0" lang="fr-FR" sz="1800" spc="-7" strike="noStrike">
                          <a:solidFill>
                            <a:srgbClr val="000000"/>
                          </a:solidFill>
                          <a:latin typeface="Calibri"/>
                        </a:rPr>
                        <a:t>l’entrepreneur</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12240">
                      <a:noFill/>
                    </a:lnB>
                    <a:noFill/>
                  </a:tcPr>
                </a:tc>
              </a:tr>
              <a:tr h="156600">
                <a:tc>
                  <a:txBody>
                    <a:bodyPr lIns="0" rIns="0" tIns="12600" bIns="0">
                      <a:noAutofit/>
                    </a:bodyPr>
                    <a:p>
                      <a:pPr marL="50040">
                        <a:lnSpc>
                          <a:spcPts val="1131"/>
                        </a:lnSpc>
                        <a:spcBef>
                          <a:spcPts val="111"/>
                        </a:spcBef>
                      </a:pPr>
                      <a:r>
                        <a:rPr b="0" lang="fr-FR" sz="1800" spc="-1" strike="noStrike">
                          <a:solidFill>
                            <a:srgbClr val="000000"/>
                          </a:solidFill>
                          <a:latin typeface="Calibri"/>
                        </a:rPr>
                        <a:t>- </a:t>
                      </a:r>
                      <a:r>
                        <a:rPr b="0" lang="fr-FR" sz="1800" spc="-7" strike="noStrike">
                          <a:solidFill>
                            <a:srgbClr val="000000"/>
                          </a:solidFill>
                          <a:latin typeface="Calibri"/>
                        </a:rPr>
                        <a:t>frais </a:t>
                      </a:r>
                      <a:r>
                        <a:rPr b="0" lang="fr-FR" sz="1800" spc="-1" strike="noStrike">
                          <a:solidFill>
                            <a:srgbClr val="000000"/>
                          </a:solidFill>
                          <a:latin typeface="Calibri"/>
                        </a:rPr>
                        <a:t>de </a:t>
                      </a:r>
                      <a:r>
                        <a:rPr b="0" lang="fr-FR" sz="1800" spc="-7" strike="noStrike">
                          <a:solidFill>
                            <a:srgbClr val="000000"/>
                          </a:solidFill>
                          <a:latin typeface="Calibri"/>
                        </a:rPr>
                        <a:t>fonctionnement plus faibles</a:t>
                      </a:r>
                      <a:endParaRPr b="0" lang="fr-FR" sz="1800" spc="-1" strike="noStrike">
                        <a:latin typeface="Arial"/>
                      </a:endParaRPr>
                    </a:p>
                  </a:txBody>
                  <a:tcPr>
                    <a:lnL w="6480">
                      <a:solidFill>
                        <a:srgbClr val="000000"/>
                      </a:solidFill>
                    </a:lnL>
                    <a:lnR w="6480">
                      <a:solidFill>
                        <a:srgbClr val="000000"/>
                      </a:solidFill>
                    </a:lnR>
                    <a:lnT w="12240">
                      <a:noFill/>
                    </a:lnT>
                    <a:lnB w="12240">
                      <a:noFill/>
                    </a:lnB>
                    <a:noFill/>
                  </a:tcPr>
                </a:tc>
                <a:tc>
                  <a:txBody>
                    <a:bodyPr lIns="0" rIns="0" tIns="0" bIns="0">
                      <a:noAutofit/>
                    </a:bodyPr>
                    <a:p>
                      <a:pPr marL="48240">
                        <a:lnSpc>
                          <a:spcPts val="1205"/>
                        </a:lnSpc>
                      </a:pPr>
                      <a:r>
                        <a:rPr b="0" lang="fr-FR" sz="1800" spc="-1" strike="noStrike">
                          <a:solidFill>
                            <a:srgbClr val="000000"/>
                          </a:solidFill>
                          <a:latin typeface="Calibri"/>
                        </a:rPr>
                        <a:t>- </a:t>
                      </a:r>
                      <a:r>
                        <a:rPr b="0" lang="fr-FR" sz="1800" spc="-7" strike="noStrike">
                          <a:solidFill>
                            <a:srgbClr val="000000"/>
                          </a:solidFill>
                          <a:latin typeface="Calibri"/>
                        </a:rPr>
                        <a:t>difficultés d’obtention </a:t>
                      </a:r>
                      <a:r>
                        <a:rPr b="0" lang="fr-FR" sz="1800" spc="-1" strike="noStrike">
                          <a:solidFill>
                            <a:srgbClr val="000000"/>
                          </a:solidFill>
                          <a:latin typeface="Calibri"/>
                        </a:rPr>
                        <a:t>des</a:t>
                      </a:r>
                      <a:r>
                        <a:rPr b="0" lang="fr-FR" sz="1800" spc="-26" strike="noStrike">
                          <a:solidFill>
                            <a:srgbClr val="000000"/>
                          </a:solidFill>
                          <a:latin typeface="Calibri"/>
                        </a:rPr>
                        <a:t> </a:t>
                      </a:r>
                      <a:r>
                        <a:rPr b="0" lang="fr-FR" sz="1800" spc="-7" strike="noStrike">
                          <a:solidFill>
                            <a:srgbClr val="000000"/>
                          </a:solidFill>
                          <a:latin typeface="Calibri"/>
                        </a:rPr>
                        <a:t>crédits</a:t>
                      </a:r>
                      <a:endParaRPr b="0" lang="fr-FR" sz="1800" spc="-1" strike="noStrike">
                        <a:latin typeface="Arial"/>
                      </a:endParaRPr>
                    </a:p>
                  </a:txBody>
                  <a:tcPr>
                    <a:lnL w="6480">
                      <a:solidFill>
                        <a:srgbClr val="000000"/>
                      </a:solidFill>
                    </a:lnL>
                    <a:lnR w="6480">
                      <a:solidFill>
                        <a:srgbClr val="000000"/>
                      </a:solidFill>
                    </a:lnR>
                    <a:lnT w="12240">
                      <a:noFill/>
                    </a:lnT>
                    <a:lnB w="12240">
                      <a:noFill/>
                    </a:lnB>
                    <a:noFill/>
                  </a:tcPr>
                </a:tc>
              </a:tr>
              <a:tr h="275040">
                <a:tc>
                  <a:tcPr>
                    <a:lnL w="6480">
                      <a:solidFill>
                        <a:srgbClr val="000000"/>
                      </a:solidFill>
                    </a:lnL>
                    <a:lnR w="6480">
                      <a:solidFill>
                        <a:srgbClr val="000000"/>
                      </a:solidFill>
                    </a:lnR>
                    <a:lnT w="12240">
                      <a:noFill/>
                    </a:lnT>
                    <a:lnB w="6480">
                      <a:solidFill>
                        <a:srgbClr val="000000"/>
                      </a:solidFill>
                    </a:lnB>
                    <a:noFill/>
                  </a:tcPr>
                </a:tc>
                <a:tc>
                  <a:txBody>
                    <a:bodyPr lIns="0" rIns="0" tIns="360" bIns="0">
                      <a:noAutofit/>
                    </a:bodyPr>
                    <a:p>
                      <a:pPr marL="48240">
                        <a:lnSpc>
                          <a:spcPct val="100000"/>
                        </a:lnSpc>
                        <a:spcBef>
                          <a:spcPts val="6"/>
                        </a:spcBef>
                      </a:pPr>
                      <a:r>
                        <a:rPr b="0" lang="fr-FR" sz="1800" spc="-7" strike="noStrike">
                          <a:solidFill>
                            <a:srgbClr val="000000"/>
                          </a:solidFill>
                          <a:latin typeface="Calibri"/>
                        </a:rPr>
                        <a:t>- difficultés de transmission de l’entreprise</a:t>
                      </a:r>
                      <a:endParaRPr b="0" lang="fr-FR" sz="1800" spc="-1" strike="noStrike">
                        <a:latin typeface="Arial"/>
                      </a:endParaRPr>
                    </a:p>
                  </a:txBody>
                  <a:tcPr>
                    <a:lnL w="6480">
                      <a:solidFill>
                        <a:srgbClr val="000000"/>
                      </a:solidFill>
                    </a:lnL>
                    <a:lnR w="6480">
                      <a:solidFill>
                        <a:srgbClr val="000000"/>
                      </a:solidFill>
                    </a:lnR>
                    <a:lnT w="12240">
                      <a:noFill/>
                    </a:lnT>
                    <a:lnB w="6480">
                      <a:solidFill>
                        <a:srgbClr val="000000"/>
                      </a:solidFill>
                    </a:lnB>
                    <a:noFill/>
                  </a:tcPr>
                </a:tc>
              </a:tr>
            </a:tbl>
          </a:graphicData>
        </a:graphic>
      </p:graphicFrame>
      <p:sp>
        <p:nvSpPr>
          <p:cNvPr id="460" name="CustomShape 6"/>
          <p:cNvSpPr/>
          <p:nvPr/>
        </p:nvSpPr>
        <p:spPr>
          <a:xfrm>
            <a:off x="437040" y="1707120"/>
            <a:ext cx="92534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70c0"/>
                </a:solidFill>
                <a:latin typeface="Calibri"/>
              </a:rPr>
              <a:t>Les entreprises individuelles : EURL, EIRL  </a:t>
            </a:r>
            <a:endParaRPr b="0" lang="fr-FR" sz="3200" spc="-1" strike="noStrike">
              <a:latin typeface="Arial"/>
            </a:endParaRPr>
          </a:p>
        </p:txBody>
      </p:sp>
      <p:sp>
        <p:nvSpPr>
          <p:cNvPr id="461" name="TextShape 7"/>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462" name="TextShape 8"/>
          <p:cNvSpPr txBox="1"/>
          <p:nvPr/>
        </p:nvSpPr>
        <p:spPr>
          <a:xfrm>
            <a:off x="8783280" y="6378120"/>
            <a:ext cx="2805480" cy="276480"/>
          </a:xfrm>
          <a:prstGeom prst="rect">
            <a:avLst/>
          </a:prstGeom>
          <a:noFill/>
          <a:ln>
            <a:noFill/>
          </a:ln>
        </p:spPr>
        <p:txBody>
          <a:bodyPr lIns="0" rIns="0" tIns="0" bIns="0">
            <a:noAutofit/>
          </a:bodyPr>
          <a:p>
            <a:pPr algn="r">
              <a:lnSpc>
                <a:spcPct val="100000"/>
              </a:lnSpc>
            </a:pPr>
            <a:fld id="{EF183202-4E5C-41D5-B9DF-328669807F03}" type="slidenum">
              <a:rPr b="0" lang="fr-FR" sz="1800" spc="-1" strike="noStrike">
                <a:solidFill>
                  <a:srgbClr val="b2b2b2"/>
                </a:solidFill>
                <a:latin typeface="Calibri"/>
              </a:rPr>
              <a:t>56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3"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4" name="TextShape 2"/>
          <p:cNvSpPr txBox="1"/>
          <p:nvPr/>
        </p:nvSpPr>
        <p:spPr>
          <a:xfrm>
            <a:off x="0" y="1388160"/>
            <a:ext cx="11210400" cy="744480"/>
          </a:xfrm>
          <a:prstGeom prst="rect">
            <a:avLst/>
          </a:prstGeom>
          <a:noFill/>
          <a:ln>
            <a:noFill/>
          </a:ln>
        </p:spPr>
        <p:txBody>
          <a:bodyPr anchor="ctr">
            <a:normAutofit/>
          </a:bodyPr>
          <a:p>
            <a:pPr algn="ctr">
              <a:lnSpc>
                <a:spcPct val="90000"/>
              </a:lnSpc>
            </a:pPr>
            <a:r>
              <a:rPr b="1" lang="en-US" sz="3200" spc="-1" strike="noStrike">
                <a:solidFill>
                  <a:srgbClr val="000000"/>
                </a:solidFill>
                <a:latin typeface="Calibri Light"/>
              </a:rPr>
              <a:t>Les conditions de formation différenciées</a:t>
            </a:r>
            <a:endParaRPr b="0" lang="en-US" sz="3200" spc="-1" strike="noStrike">
              <a:solidFill>
                <a:srgbClr val="000000"/>
              </a:solidFill>
              <a:latin typeface="Calibri"/>
            </a:endParaRPr>
          </a:p>
        </p:txBody>
      </p:sp>
      <p:pic>
        <p:nvPicPr>
          <p:cNvPr id="465" name="Espace réservé du contenu 3" descr=""/>
          <p:cNvPicPr/>
          <p:nvPr/>
        </p:nvPicPr>
        <p:blipFill>
          <a:blip r:embed="rId1"/>
          <a:stretch/>
        </p:blipFill>
        <p:spPr>
          <a:xfrm>
            <a:off x="981000" y="2096640"/>
            <a:ext cx="10904760" cy="4768200"/>
          </a:xfrm>
          <a:prstGeom prst="rect">
            <a:avLst/>
          </a:prstGeom>
          <a:ln>
            <a:noFill/>
          </a:ln>
        </p:spPr>
      </p:pic>
      <p:sp>
        <p:nvSpPr>
          <p:cNvPr id="466" name="CustomShape 3"/>
          <p:cNvSpPr/>
          <p:nvPr/>
        </p:nvSpPr>
        <p:spPr>
          <a:xfrm>
            <a:off x="144360" y="727560"/>
            <a:ext cx="92534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ffff"/>
                </a:solidFill>
                <a:latin typeface="Calibri Light"/>
              </a:rPr>
              <a:t>La société est distincte de l’association</a:t>
            </a:r>
            <a:endParaRPr b="0" lang="fr-FR" sz="3200" spc="-1" strike="noStrike">
              <a:latin typeface="Arial"/>
            </a:endParaRPr>
          </a:p>
        </p:txBody>
      </p:sp>
      <p:sp>
        <p:nvSpPr>
          <p:cNvPr id="467" name="CustomShape 4"/>
          <p:cNvSpPr/>
          <p:nvPr/>
        </p:nvSpPr>
        <p:spPr>
          <a:xfrm>
            <a:off x="0" y="66960"/>
            <a:ext cx="92534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70c0"/>
                </a:solidFill>
                <a:latin typeface="Calibri Light"/>
              </a:rPr>
              <a:t>L’association </a:t>
            </a:r>
            <a:endParaRPr b="0" lang="fr-FR" sz="3200" spc="-1" strike="noStrike">
              <a:latin typeface="Arial"/>
            </a:endParaRPr>
          </a:p>
        </p:txBody>
      </p:sp>
      <p:sp>
        <p:nvSpPr>
          <p:cNvPr id="468" name="TextShape 5"/>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69" name="TextShape 6"/>
          <p:cNvSpPr txBox="1"/>
          <p:nvPr/>
        </p:nvSpPr>
        <p:spPr>
          <a:xfrm>
            <a:off x="8610480" y="6356520"/>
            <a:ext cx="2742840" cy="364680"/>
          </a:xfrm>
          <a:prstGeom prst="rect">
            <a:avLst/>
          </a:prstGeom>
          <a:noFill/>
          <a:ln>
            <a:noFill/>
          </a:ln>
        </p:spPr>
        <p:txBody>
          <a:bodyPr anchor="ctr">
            <a:noAutofit/>
          </a:bodyPr>
          <a:p>
            <a:pPr algn="r">
              <a:lnSpc>
                <a:spcPct val="100000"/>
              </a:lnSpc>
            </a:pPr>
            <a:fld id="{3C9FFB0A-7B38-425B-BE96-6E8A81240D9F}" type="slidenum">
              <a:rPr b="0" lang="en-GB" sz="1200" spc="-1" strike="noStrike">
                <a:solidFill>
                  <a:srgbClr val="8b8b8b"/>
                </a:solidFill>
                <a:latin typeface="Calibri"/>
              </a:rPr>
              <a:t>58</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646920" y="667440"/>
            <a:ext cx="1325880" cy="269280"/>
          </a:xfrm>
          <a:custGeom>
            <a:avLst/>
            <a:gdLst/>
            <a:ahLst/>
            <a:rect l="l" t="t" r="r" b="b"/>
            <a:pathLst>
              <a:path w="1144904" h="572769">
                <a:moveTo>
                  <a:pt x="50800" y="504189"/>
                </a:moveTo>
                <a:lnTo>
                  <a:pt x="0" y="572134"/>
                </a:lnTo>
                <a:lnTo>
                  <a:pt x="85090" y="572769"/>
                </a:lnTo>
                <a:lnTo>
                  <a:pt x="73025" y="548639"/>
                </a:lnTo>
                <a:lnTo>
                  <a:pt x="59055" y="548639"/>
                </a:lnTo>
                <a:lnTo>
                  <a:pt x="54610" y="539749"/>
                </a:lnTo>
                <a:lnTo>
                  <a:pt x="66039" y="534035"/>
                </a:lnTo>
                <a:lnTo>
                  <a:pt x="50800" y="504189"/>
                </a:lnTo>
                <a:close/>
                <a:moveTo>
                  <a:pt x="1140459" y="0"/>
                </a:moveTo>
                <a:lnTo>
                  <a:pt x="54610" y="539749"/>
                </a:lnTo>
                <a:lnTo>
                  <a:pt x="59055" y="548639"/>
                </a:lnTo>
                <a:lnTo>
                  <a:pt x="70485" y="542924"/>
                </a:lnTo>
                <a:lnTo>
                  <a:pt x="66040" y="534035"/>
                </a:lnTo>
                <a:lnTo>
                  <a:pt x="88349" y="534035"/>
                </a:lnTo>
                <a:lnTo>
                  <a:pt x="1144905" y="8254"/>
                </a:lnTo>
                <a:lnTo>
                  <a:pt x="1140459" y="0"/>
                </a:lnTo>
                <a:close/>
                <a:moveTo>
                  <a:pt x="70485" y="542924"/>
                </a:moveTo>
                <a:lnTo>
                  <a:pt x="59055" y="548639"/>
                </a:lnTo>
                <a:lnTo>
                  <a:pt x="73025" y="548639"/>
                </a:lnTo>
                <a:lnTo>
                  <a:pt x="70485" y="542924"/>
                </a:lnTo>
                <a:close/>
                <a:moveTo>
                  <a:pt x="88349" y="534035"/>
                </a:moveTo>
                <a:lnTo>
                  <a:pt x="66040" y="534035"/>
                </a:lnTo>
                <a:lnTo>
                  <a:pt x="70485" y="542924"/>
                </a:lnTo>
                <a:lnTo>
                  <a:pt x="88349" y="534035"/>
                </a:lnTo>
                <a:close/>
              </a:path>
            </a:pathLst>
          </a:custGeom>
          <a:solidFill>
            <a:srgbClr val="000000"/>
          </a:solidFill>
          <a:ln>
            <a:noFill/>
          </a:ln>
        </p:spPr>
        <p:style>
          <a:lnRef idx="0"/>
          <a:fillRef idx="0"/>
          <a:effectRef idx="0"/>
          <a:fontRef idx="minor"/>
        </p:style>
      </p:sp>
      <p:sp>
        <p:nvSpPr>
          <p:cNvPr id="471" name="CustomShape 2"/>
          <p:cNvSpPr/>
          <p:nvPr/>
        </p:nvSpPr>
        <p:spPr>
          <a:xfrm>
            <a:off x="6095880" y="522000"/>
            <a:ext cx="1484640" cy="420120"/>
          </a:xfrm>
          <a:custGeom>
            <a:avLst/>
            <a:gdLst/>
            <a:ahLst/>
            <a:rect l="l" t="t" r="r" b="b"/>
            <a:pathLst>
              <a:path w="1145539" h="575310">
                <a:moveTo>
                  <a:pt x="1075055" y="545465"/>
                </a:moveTo>
                <a:lnTo>
                  <a:pt x="1060450" y="575309"/>
                </a:lnTo>
                <a:lnTo>
                  <a:pt x="1145540" y="575309"/>
                </a:lnTo>
                <a:lnTo>
                  <a:pt x="1127125" y="551179"/>
                </a:lnTo>
                <a:lnTo>
                  <a:pt x="1086485" y="551179"/>
                </a:lnTo>
                <a:lnTo>
                  <a:pt x="1075055" y="545465"/>
                </a:lnTo>
                <a:close/>
                <a:moveTo>
                  <a:pt x="1079500" y="537209"/>
                </a:moveTo>
                <a:lnTo>
                  <a:pt x="1075055" y="545465"/>
                </a:lnTo>
                <a:lnTo>
                  <a:pt x="1086485" y="551179"/>
                </a:lnTo>
                <a:lnTo>
                  <a:pt x="1090930" y="542924"/>
                </a:lnTo>
                <a:lnTo>
                  <a:pt x="1079500" y="537209"/>
                </a:lnTo>
                <a:close/>
                <a:moveTo>
                  <a:pt x="1094105" y="507364"/>
                </a:moveTo>
                <a:lnTo>
                  <a:pt x="1079500" y="537209"/>
                </a:lnTo>
                <a:lnTo>
                  <a:pt x="1090930" y="542924"/>
                </a:lnTo>
                <a:lnTo>
                  <a:pt x="1086485" y="551179"/>
                </a:lnTo>
                <a:lnTo>
                  <a:pt x="1127125" y="551179"/>
                </a:lnTo>
                <a:lnTo>
                  <a:pt x="1094105" y="507364"/>
                </a:lnTo>
                <a:close/>
                <a:moveTo>
                  <a:pt x="4445" y="0"/>
                </a:moveTo>
                <a:lnTo>
                  <a:pt x="0" y="8254"/>
                </a:lnTo>
                <a:lnTo>
                  <a:pt x="1075054" y="545465"/>
                </a:lnTo>
                <a:lnTo>
                  <a:pt x="1079500" y="537209"/>
                </a:lnTo>
                <a:lnTo>
                  <a:pt x="4445" y="0"/>
                </a:lnTo>
                <a:close/>
              </a:path>
            </a:pathLst>
          </a:custGeom>
          <a:solidFill>
            <a:srgbClr val="000000"/>
          </a:solidFill>
          <a:ln>
            <a:noFill/>
          </a:ln>
        </p:spPr>
        <p:style>
          <a:lnRef idx="0"/>
          <a:fillRef idx="0"/>
          <a:effectRef idx="0"/>
          <a:fontRef idx="minor"/>
        </p:style>
      </p:sp>
      <p:sp>
        <p:nvSpPr>
          <p:cNvPr id="472" name="CustomShape 3"/>
          <p:cNvSpPr/>
          <p:nvPr/>
        </p:nvSpPr>
        <p:spPr>
          <a:xfrm>
            <a:off x="158400" y="2676600"/>
            <a:ext cx="11874960" cy="1251720"/>
          </a:xfrm>
          <a:prstGeom prst="rect">
            <a:avLst/>
          </a:prstGeom>
          <a:noFill/>
          <a:ln w="6120">
            <a:solidFill>
              <a:schemeClr val="bg1"/>
            </a:solidFill>
            <a:round/>
          </a:ln>
        </p:spPr>
        <p:style>
          <a:lnRef idx="0"/>
          <a:fillRef idx="0"/>
          <a:effectRef idx="0"/>
          <a:fontRef idx="minor"/>
        </p:style>
        <p:txBody>
          <a:bodyPr lIns="0" rIns="0" tIns="17280" bIns="0">
            <a:spAutoFit/>
          </a:bodyPr>
          <a:p>
            <a:pPr marL="63360" algn="just">
              <a:lnSpc>
                <a:spcPct val="100000"/>
              </a:lnSpc>
              <a:spcBef>
                <a:spcPts val="136"/>
              </a:spcBef>
            </a:pPr>
            <a:r>
              <a:rPr b="0" lang="en-US" sz="2000" spc="-1" strike="noStrike">
                <a:solidFill>
                  <a:srgbClr val="000000"/>
                </a:solidFill>
                <a:latin typeface="Calibri"/>
              </a:rPr>
              <a:t>La société en nom collectif est une société de personnes caractérisée par la responsabilité indéfinie et  solidaire des associés. Elle peut convenir aux petites entreprises ainsi qu’à des groupes associés dans  une filiale commune.</a:t>
            </a:r>
            <a:endParaRPr b="0" lang="fr-FR" sz="2000" spc="-1" strike="noStrike">
              <a:latin typeface="Arial"/>
            </a:endParaRPr>
          </a:p>
          <a:p>
            <a:pPr marL="63360" algn="just">
              <a:lnSpc>
                <a:spcPct val="100000"/>
              </a:lnSpc>
              <a:spcBef>
                <a:spcPts val="113"/>
              </a:spcBef>
            </a:pPr>
            <a:r>
              <a:rPr b="0" lang="en-US" sz="2000" spc="-1" strike="noStrike">
                <a:solidFill>
                  <a:srgbClr val="000000"/>
                </a:solidFill>
                <a:latin typeface="Calibri"/>
              </a:rPr>
              <a:t>La société en nom collectif est toujours commerciale quel que soit son objet.  Les associés de la société en nom collectif ont tous la qualité de commerçants.</a:t>
            </a:r>
            <a:endParaRPr b="0" lang="fr-FR" sz="2000" spc="-1" strike="noStrike">
              <a:latin typeface="Arial"/>
            </a:endParaRPr>
          </a:p>
        </p:txBody>
      </p:sp>
      <p:sp>
        <p:nvSpPr>
          <p:cNvPr id="473" name="CustomShape 4"/>
          <p:cNvSpPr/>
          <p:nvPr/>
        </p:nvSpPr>
        <p:spPr>
          <a:xfrm>
            <a:off x="2193120" y="439560"/>
            <a:ext cx="3162240" cy="16344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000" spc="-7" strike="noStrike">
                <a:solidFill>
                  <a:srgbClr val="000000"/>
                </a:solidFill>
                <a:latin typeface="Times New Roman"/>
              </a:rPr>
              <a:t>CLASSIFICATION DES SOCIETES</a:t>
            </a:r>
            <a:r>
              <a:rPr b="1" lang="en-US" sz="1000" spc="15" strike="noStrike">
                <a:solidFill>
                  <a:srgbClr val="000000"/>
                </a:solidFill>
                <a:latin typeface="Times New Roman"/>
              </a:rPr>
              <a:t> </a:t>
            </a:r>
            <a:r>
              <a:rPr b="1" lang="en-US" sz="1000" spc="-7" strike="noStrike">
                <a:solidFill>
                  <a:srgbClr val="000000"/>
                </a:solidFill>
                <a:latin typeface="Times New Roman"/>
              </a:rPr>
              <a:t>COMMERCIALES</a:t>
            </a:r>
            <a:endParaRPr b="0" lang="fr-FR" sz="1000" spc="-1" strike="noStrike">
              <a:latin typeface="Arial"/>
            </a:endParaRPr>
          </a:p>
        </p:txBody>
      </p:sp>
      <p:sp>
        <p:nvSpPr>
          <p:cNvPr id="474" name="CustomShape 5"/>
          <p:cNvSpPr/>
          <p:nvPr/>
        </p:nvSpPr>
        <p:spPr>
          <a:xfrm>
            <a:off x="162720" y="2257560"/>
            <a:ext cx="4233960" cy="317520"/>
          </a:xfrm>
          <a:prstGeom prst="rect">
            <a:avLst/>
          </a:prstGeom>
          <a:noFill/>
          <a:ln>
            <a:noFill/>
          </a:ln>
        </p:spPr>
        <p:style>
          <a:lnRef idx="0"/>
          <a:fillRef idx="0"/>
          <a:effectRef idx="0"/>
          <a:fontRef idx="minor"/>
        </p:style>
        <p:txBody>
          <a:bodyPr lIns="0" rIns="0" tIns="12240" bIns="0">
            <a:spAutoFit/>
          </a:bodyPr>
          <a:p>
            <a:pPr marL="11520">
              <a:lnSpc>
                <a:spcPct val="100000"/>
              </a:lnSpc>
              <a:spcBef>
                <a:spcPts val="96"/>
              </a:spcBef>
            </a:pPr>
            <a:r>
              <a:rPr b="1" lang="en-US" sz="2000" spc="-1" strike="noStrike" u="heavy">
                <a:solidFill>
                  <a:srgbClr val="000000"/>
                </a:solidFill>
                <a:uFill>
                  <a:solidFill>
                    <a:srgbClr val="000000"/>
                  </a:solidFill>
                </a:uFill>
                <a:latin typeface="Calibri"/>
              </a:rPr>
              <a:t>Les </a:t>
            </a:r>
            <a:r>
              <a:rPr b="1" lang="en-US" sz="2000" spc="-7" strike="noStrike" u="heavy">
                <a:solidFill>
                  <a:srgbClr val="000000"/>
                </a:solidFill>
                <a:uFill>
                  <a:solidFill>
                    <a:srgbClr val="000000"/>
                  </a:solidFill>
                </a:uFill>
                <a:latin typeface="Calibri"/>
              </a:rPr>
              <a:t>particularités </a:t>
            </a:r>
            <a:r>
              <a:rPr b="1" lang="en-US" sz="2000" spc="-9" strike="noStrike" u="heavy">
                <a:solidFill>
                  <a:srgbClr val="000000"/>
                </a:solidFill>
                <a:uFill>
                  <a:solidFill>
                    <a:srgbClr val="000000"/>
                  </a:solidFill>
                </a:uFill>
                <a:latin typeface="Calibri"/>
              </a:rPr>
              <a:t>de </a:t>
            </a:r>
            <a:r>
              <a:rPr b="1" lang="en-US" sz="2000" spc="-1" strike="noStrike" u="heavy">
                <a:solidFill>
                  <a:srgbClr val="000000"/>
                </a:solidFill>
                <a:uFill>
                  <a:solidFill>
                    <a:srgbClr val="000000"/>
                  </a:solidFill>
                </a:uFill>
                <a:latin typeface="Calibri"/>
              </a:rPr>
              <a:t>la</a:t>
            </a:r>
            <a:r>
              <a:rPr b="1" lang="en-US" sz="2000" spc="-29" strike="noStrike" u="heavy">
                <a:solidFill>
                  <a:srgbClr val="000000"/>
                </a:solidFill>
                <a:uFill>
                  <a:solidFill>
                    <a:srgbClr val="000000"/>
                  </a:solidFill>
                </a:uFill>
                <a:latin typeface="Calibri"/>
              </a:rPr>
              <a:t> </a:t>
            </a:r>
            <a:r>
              <a:rPr b="1" lang="en-US" sz="2000" spc="-9" strike="noStrike" u="heavy">
                <a:solidFill>
                  <a:srgbClr val="000000"/>
                </a:solidFill>
                <a:uFill>
                  <a:solidFill>
                    <a:srgbClr val="000000"/>
                  </a:solidFill>
                </a:uFill>
                <a:latin typeface="Calibri"/>
              </a:rPr>
              <a:t>SNC</a:t>
            </a:r>
            <a:endParaRPr b="0" lang="fr-FR" sz="2000" spc="-1" strike="noStrike">
              <a:latin typeface="Arial"/>
            </a:endParaRPr>
          </a:p>
        </p:txBody>
      </p:sp>
      <p:sp>
        <p:nvSpPr>
          <p:cNvPr id="475" name="CustomShape 6"/>
          <p:cNvSpPr/>
          <p:nvPr/>
        </p:nvSpPr>
        <p:spPr>
          <a:xfrm>
            <a:off x="7916760" y="522000"/>
            <a:ext cx="3627720" cy="897120"/>
          </a:xfrm>
          <a:prstGeom prst="rect">
            <a:avLst/>
          </a:prstGeom>
          <a:noFill/>
          <a:ln w="9360">
            <a:solidFill>
              <a:srgbClr val="000000"/>
            </a:solidFill>
            <a:round/>
          </a:ln>
        </p:spPr>
        <p:style>
          <a:lnRef idx="0"/>
          <a:fillRef idx="0"/>
          <a:effectRef idx="0"/>
          <a:fontRef idx="minor"/>
        </p:style>
        <p:txBody>
          <a:bodyPr lIns="0" rIns="0" tIns="3960" bIns="0">
            <a:spAutoFit/>
          </a:bodyPr>
          <a:p>
            <a:pPr>
              <a:lnSpc>
                <a:spcPct val="100000"/>
              </a:lnSpc>
              <a:spcBef>
                <a:spcPts val="31"/>
              </a:spcBef>
            </a:pPr>
            <a:endParaRPr b="0" lang="fr-FR" sz="1800" spc="-1" strike="noStrike">
              <a:latin typeface="Arial"/>
            </a:endParaRPr>
          </a:p>
          <a:p>
            <a:pPr algn="ctr">
              <a:lnSpc>
                <a:spcPct val="100000"/>
              </a:lnSpc>
            </a:pPr>
            <a:r>
              <a:rPr b="1" lang="en-US" sz="1090" spc="-7" strike="noStrike">
                <a:solidFill>
                  <a:srgbClr val="000000"/>
                </a:solidFill>
                <a:latin typeface="Times New Roman"/>
              </a:rPr>
              <a:t>SOCIETES A RISQUES</a:t>
            </a:r>
            <a:r>
              <a:rPr b="1" lang="en-US" sz="1090" spc="-1" strike="noStrike">
                <a:solidFill>
                  <a:srgbClr val="000000"/>
                </a:solidFill>
                <a:latin typeface="Times New Roman"/>
              </a:rPr>
              <a:t> </a:t>
            </a:r>
            <a:r>
              <a:rPr b="1" lang="en-US" sz="1090" spc="-7" strike="noStrike">
                <a:solidFill>
                  <a:srgbClr val="000000"/>
                </a:solidFill>
                <a:latin typeface="Times New Roman"/>
              </a:rPr>
              <a:t>LIMITES</a:t>
            </a:r>
            <a:endParaRPr b="0" lang="fr-FR" sz="1090" spc="-1" strike="noStrike">
              <a:latin typeface="Arial"/>
            </a:endParaRPr>
          </a:p>
          <a:p>
            <a:pPr>
              <a:lnSpc>
                <a:spcPct val="100000"/>
              </a:lnSpc>
              <a:spcBef>
                <a:spcPts val="6"/>
              </a:spcBef>
            </a:pPr>
            <a:endParaRPr b="0" lang="fr-FR" sz="1090" spc="-1" strike="noStrike">
              <a:latin typeface="Arial"/>
            </a:endParaRPr>
          </a:p>
          <a:p>
            <a:pPr marL="247320" algn="ctr">
              <a:lnSpc>
                <a:spcPts val="1233"/>
              </a:lnSpc>
            </a:pPr>
            <a:r>
              <a:rPr b="0" lang="en-US" sz="1090" spc="-7" strike="noStrike">
                <a:solidFill>
                  <a:srgbClr val="000000"/>
                </a:solidFill>
                <a:latin typeface="Times New Roman"/>
              </a:rPr>
              <a:t>ex </a:t>
            </a:r>
            <a:r>
              <a:rPr b="0" lang="en-US" sz="1090" spc="-1" strike="noStrike">
                <a:solidFill>
                  <a:srgbClr val="000000"/>
                </a:solidFill>
                <a:latin typeface="Times New Roman"/>
              </a:rPr>
              <a:t>: </a:t>
            </a:r>
            <a:r>
              <a:rPr b="0" lang="en-US" sz="1090" spc="-7" strike="noStrike">
                <a:solidFill>
                  <a:srgbClr val="000000"/>
                </a:solidFill>
                <a:latin typeface="Times New Roman"/>
              </a:rPr>
              <a:t>sociétés anonymes et sociétés </a:t>
            </a:r>
            <a:r>
              <a:rPr b="0" lang="en-US" sz="1090" spc="-1" strike="noStrike">
                <a:solidFill>
                  <a:srgbClr val="000000"/>
                </a:solidFill>
                <a:latin typeface="Times New Roman"/>
              </a:rPr>
              <a:t>à  </a:t>
            </a:r>
            <a:r>
              <a:rPr b="0" lang="en-US" sz="1090" spc="-7" strike="noStrike">
                <a:solidFill>
                  <a:srgbClr val="000000"/>
                </a:solidFill>
                <a:latin typeface="Times New Roman"/>
              </a:rPr>
              <a:t>responsabilité limitée</a:t>
            </a:r>
            <a:endParaRPr b="0" lang="fr-FR" sz="1090" spc="-1" strike="noStrike">
              <a:latin typeface="Arial"/>
            </a:endParaRPr>
          </a:p>
        </p:txBody>
      </p:sp>
      <p:sp>
        <p:nvSpPr>
          <p:cNvPr id="476" name="CustomShape 7"/>
          <p:cNvSpPr/>
          <p:nvPr/>
        </p:nvSpPr>
        <p:spPr>
          <a:xfrm>
            <a:off x="205560" y="1066680"/>
            <a:ext cx="2485080" cy="736560"/>
          </a:xfrm>
          <a:prstGeom prst="rect">
            <a:avLst/>
          </a:prstGeom>
          <a:noFill/>
          <a:ln w="9360">
            <a:solidFill>
              <a:srgbClr val="000000"/>
            </a:solidFill>
            <a:round/>
          </a:ln>
        </p:spPr>
        <p:style>
          <a:lnRef idx="0"/>
          <a:fillRef idx="0"/>
          <a:effectRef idx="0"/>
          <a:fontRef idx="minor"/>
        </p:style>
        <p:txBody>
          <a:bodyPr lIns="0" rIns="0" tIns="3960" bIns="0">
            <a:spAutoFit/>
          </a:bodyPr>
          <a:p>
            <a:pPr>
              <a:lnSpc>
                <a:spcPct val="100000"/>
              </a:lnSpc>
              <a:spcBef>
                <a:spcPts val="31"/>
              </a:spcBef>
            </a:pPr>
            <a:endParaRPr b="0" lang="fr-FR" sz="1800" spc="-1" strike="noStrike">
              <a:latin typeface="Arial"/>
            </a:endParaRPr>
          </a:p>
          <a:p>
            <a:pPr marL="77040">
              <a:lnSpc>
                <a:spcPct val="100000"/>
              </a:lnSpc>
            </a:pPr>
            <a:r>
              <a:rPr b="1" lang="en-US" sz="1090" spc="-7" strike="noStrike">
                <a:solidFill>
                  <a:srgbClr val="000000"/>
                </a:solidFill>
                <a:latin typeface="Times New Roman"/>
              </a:rPr>
              <a:t>SOCIETES A RISQUES</a:t>
            </a:r>
            <a:r>
              <a:rPr b="1" lang="en-US" sz="1090" spc="-1" strike="noStrike">
                <a:solidFill>
                  <a:srgbClr val="000000"/>
                </a:solidFill>
                <a:latin typeface="Times New Roman"/>
              </a:rPr>
              <a:t> </a:t>
            </a:r>
            <a:r>
              <a:rPr b="1" lang="en-US" sz="1090" spc="-7" strike="noStrike">
                <a:solidFill>
                  <a:srgbClr val="000000"/>
                </a:solidFill>
                <a:latin typeface="Times New Roman"/>
              </a:rPr>
              <a:t>ILLIMITES</a:t>
            </a:r>
            <a:endParaRPr b="0" lang="fr-FR" sz="1090" spc="-1" strike="noStrike">
              <a:latin typeface="Arial"/>
            </a:endParaRPr>
          </a:p>
          <a:p>
            <a:pPr>
              <a:lnSpc>
                <a:spcPct val="100000"/>
              </a:lnSpc>
              <a:spcBef>
                <a:spcPts val="17"/>
              </a:spcBef>
            </a:pPr>
            <a:endParaRPr b="0" lang="fr-FR" sz="1090" spc="-1" strike="noStrike">
              <a:latin typeface="Arial"/>
            </a:endParaRPr>
          </a:p>
          <a:p>
            <a:pPr marL="428040">
              <a:lnSpc>
                <a:spcPct val="100000"/>
              </a:lnSpc>
            </a:pPr>
            <a:r>
              <a:rPr b="0" lang="en-US" sz="1090" spc="-7" strike="noStrike">
                <a:solidFill>
                  <a:srgbClr val="000000"/>
                </a:solidFill>
                <a:latin typeface="Times New Roman"/>
              </a:rPr>
              <a:t>ex </a:t>
            </a:r>
            <a:r>
              <a:rPr b="0" lang="en-US" sz="1090" spc="-1" strike="noStrike">
                <a:solidFill>
                  <a:srgbClr val="000000"/>
                </a:solidFill>
                <a:latin typeface="Times New Roman"/>
              </a:rPr>
              <a:t>: </a:t>
            </a:r>
            <a:r>
              <a:rPr b="0" lang="en-US" sz="1090" spc="-7" strike="noStrike">
                <a:solidFill>
                  <a:srgbClr val="000000"/>
                </a:solidFill>
                <a:latin typeface="Times New Roman"/>
              </a:rPr>
              <a:t>sociétés en </a:t>
            </a:r>
            <a:r>
              <a:rPr b="0" lang="en-US" sz="1090" spc="-1" strike="noStrike">
                <a:solidFill>
                  <a:srgbClr val="000000"/>
                </a:solidFill>
                <a:latin typeface="Times New Roman"/>
              </a:rPr>
              <a:t>nom</a:t>
            </a:r>
            <a:r>
              <a:rPr b="0" lang="en-US" sz="1090" spc="-7" strike="noStrike">
                <a:solidFill>
                  <a:srgbClr val="000000"/>
                </a:solidFill>
                <a:latin typeface="Times New Roman"/>
              </a:rPr>
              <a:t> </a:t>
            </a:r>
            <a:r>
              <a:rPr b="0" lang="en-US" sz="1090" spc="-1" strike="noStrike">
                <a:solidFill>
                  <a:srgbClr val="000000"/>
                </a:solidFill>
                <a:latin typeface="Times New Roman"/>
              </a:rPr>
              <a:t>collectif</a:t>
            </a:r>
            <a:endParaRPr b="0" lang="fr-FR" sz="1090" spc="-1" strike="noStrike">
              <a:latin typeface="Arial"/>
            </a:endParaRPr>
          </a:p>
        </p:txBody>
      </p:sp>
      <p:sp>
        <p:nvSpPr>
          <p:cNvPr id="477" name="CustomShape 8"/>
          <p:cNvSpPr/>
          <p:nvPr/>
        </p:nvSpPr>
        <p:spPr>
          <a:xfrm>
            <a:off x="128160" y="5400"/>
            <a:ext cx="6093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Il y a plusieurs types de sociétés commerciales</a:t>
            </a:r>
            <a:endParaRPr b="0" lang="fr-FR" sz="1800" spc="-1" strike="noStrike">
              <a:latin typeface="Arial"/>
            </a:endParaRPr>
          </a:p>
        </p:txBody>
      </p:sp>
      <p:sp>
        <p:nvSpPr>
          <p:cNvPr id="478" name="CustomShape 9"/>
          <p:cNvSpPr/>
          <p:nvPr/>
        </p:nvSpPr>
        <p:spPr>
          <a:xfrm>
            <a:off x="205560" y="4230360"/>
            <a:ext cx="11827800" cy="2119320"/>
          </a:xfrm>
          <a:prstGeom prst="rect">
            <a:avLst/>
          </a:prstGeom>
          <a:noFill/>
          <a:ln w="6120">
            <a:solidFill>
              <a:schemeClr val="bg1"/>
            </a:solidFill>
            <a:round/>
          </a:ln>
        </p:spPr>
        <p:style>
          <a:lnRef idx="0"/>
          <a:fillRef idx="0"/>
          <a:effectRef idx="0"/>
          <a:fontRef idx="minor"/>
        </p:style>
        <p:txBody>
          <a:bodyPr lIns="0" rIns="0" tIns="0" bIns="0">
            <a:spAutoFit/>
          </a:bodyPr>
          <a:p>
            <a:pPr marL="11520">
              <a:lnSpc>
                <a:spcPts val="1159"/>
              </a:lnSpc>
              <a:spcBef>
                <a:spcPts val="96"/>
              </a:spcBef>
            </a:pPr>
            <a:r>
              <a:rPr b="1" lang="en-US" sz="2000" spc="-1" strike="noStrike" u="heavy">
                <a:solidFill>
                  <a:srgbClr val="000000"/>
                </a:solidFill>
                <a:uFill>
                  <a:solidFill>
                    <a:srgbClr val="000000"/>
                  </a:solidFill>
                </a:uFill>
                <a:latin typeface="Calibri"/>
              </a:rPr>
              <a:t>Responsabilité indéfinie et solidaire </a:t>
            </a:r>
            <a:r>
              <a:rPr b="1" lang="fr-FR" sz="2000" spc="-1" strike="noStrike" u="heavy">
                <a:solidFill>
                  <a:srgbClr val="000000"/>
                </a:solidFill>
                <a:uFill>
                  <a:solidFill>
                    <a:srgbClr val="000000"/>
                  </a:solidFill>
                </a:uFill>
                <a:latin typeface="Calibri"/>
              </a:rPr>
              <a:t> </a:t>
            </a:r>
            <a:endParaRPr b="0" lang="fr-FR" sz="2000" spc="-1" strike="noStrike">
              <a:latin typeface="Arial"/>
            </a:endParaRPr>
          </a:p>
          <a:p>
            <a:pPr marL="63360" algn="just">
              <a:lnSpc>
                <a:spcPct val="100000"/>
              </a:lnSpc>
              <a:spcBef>
                <a:spcPts val="530"/>
              </a:spcBef>
            </a:pPr>
            <a:r>
              <a:rPr b="0" lang="en-US" sz="2000" spc="-1" strike="noStrike">
                <a:solidFill>
                  <a:srgbClr val="000000"/>
                </a:solidFill>
                <a:latin typeface="Calibri"/>
              </a:rPr>
              <a:t>Les associés sont responsables indéfiniment (au-delà de leurs apports) et solidairement (chacun peut  être tenu pour le tout). Aussi, si la mise en demeure adressée par les créanciers est demeurée sans effet  pendant 8 jours, les créanciers peuvent poursuivre n’importe lequel des associés sur son patrimoine  pour le paiement de l’intégralité des dettes.</a:t>
            </a:r>
            <a:endParaRPr b="0" lang="fr-FR" sz="2000" spc="-1" strike="noStrike">
              <a:latin typeface="Arial"/>
            </a:endParaRPr>
          </a:p>
          <a:p>
            <a:pPr marL="63360" algn="just">
              <a:lnSpc>
                <a:spcPct val="100000"/>
              </a:lnSpc>
              <a:spcBef>
                <a:spcPts val="590"/>
              </a:spcBef>
            </a:pPr>
            <a:r>
              <a:rPr b="0" lang="en-US" sz="2000" spc="-1" strike="noStrike">
                <a:solidFill>
                  <a:srgbClr val="000000"/>
                </a:solidFill>
                <a:latin typeface="Calibri"/>
              </a:rPr>
              <a:t>Si un associé se retire de la société (en vendant ses parts), il demeure tenu des dettes nées avant son  départ. Le nouvel entrant est tenu des dettes nées après son entrée mais aussi avant son entrée !</a:t>
            </a:r>
            <a:endParaRPr b="0" lang="fr-FR" sz="2000" spc="-1" strike="noStrike">
              <a:latin typeface="Arial"/>
            </a:endParaRPr>
          </a:p>
        </p:txBody>
      </p:sp>
      <p:sp>
        <p:nvSpPr>
          <p:cNvPr id="479" name="CustomShape 10"/>
          <p:cNvSpPr/>
          <p:nvPr/>
        </p:nvSpPr>
        <p:spPr>
          <a:xfrm>
            <a:off x="3175200" y="1846800"/>
            <a:ext cx="609372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70c0"/>
                </a:solidFill>
                <a:latin typeface="Calibri"/>
              </a:rPr>
              <a:t>La société en nom collectif (SNC)   </a:t>
            </a:r>
            <a:endParaRPr b="0" lang="fr-FR" sz="3200" spc="-1" strike="noStrike">
              <a:latin typeface="Arial"/>
            </a:endParaRPr>
          </a:p>
        </p:txBody>
      </p:sp>
      <p:sp>
        <p:nvSpPr>
          <p:cNvPr id="480" name="TextShape 11"/>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481" name="TextShape 12"/>
          <p:cNvSpPr txBox="1"/>
          <p:nvPr/>
        </p:nvSpPr>
        <p:spPr>
          <a:xfrm>
            <a:off x="8783280" y="6378120"/>
            <a:ext cx="2805480" cy="276480"/>
          </a:xfrm>
          <a:prstGeom prst="rect">
            <a:avLst/>
          </a:prstGeom>
          <a:noFill/>
          <a:ln>
            <a:noFill/>
          </a:ln>
        </p:spPr>
        <p:txBody>
          <a:bodyPr lIns="0" rIns="0" tIns="0" bIns="0">
            <a:noAutofit/>
          </a:bodyPr>
          <a:p>
            <a:pPr algn="r">
              <a:lnSpc>
                <a:spcPct val="100000"/>
              </a:lnSpc>
            </a:pPr>
            <a:fld id="{5BAFFCB6-4781-46E8-A2CA-3A5F5FB25DEC}" type="slidenum">
              <a:rPr b="0" lang="fr-FR" sz="1800" spc="-1" strike="noStrike">
                <a:solidFill>
                  <a:srgbClr val="b2b2b2"/>
                </a:solidFill>
                <a:latin typeface="Calibri"/>
              </a:rPr>
              <a:t>58</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517320" y="1753200"/>
            <a:ext cx="10515240" cy="55616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l’Hypothèque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 Gage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  nantissement…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Banquier :  se  financier le jeux des garanties qui  vient  bousculer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Les éclairages sur  le  droit  outil de négociation et de transaction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 </a:t>
            </a:r>
            <a:r>
              <a:rPr b="0" lang="en-GB" sz="2400" spc="-1" strike="noStrike">
                <a:solidFill>
                  <a:srgbClr val="000000"/>
                </a:solidFill>
                <a:latin typeface="Calibri"/>
              </a:rPr>
              <a:t>Definition  de la LOI “Lettre d’ intention” (jeu de la marque </a:t>
            </a:r>
            <a:r>
              <a:rPr b="0" lang="fr-FR" sz="2400" spc="-1" strike="noStrike">
                <a:solidFill>
                  <a:srgbClr val="000000"/>
                </a:solidFill>
                <a:latin typeface="Calibri"/>
              </a:rPr>
              <a:t>d’intérêt</a:t>
            </a:r>
            <a:r>
              <a:rPr b="0" lang="en-GB" sz="2400" spc="-1" strike="noStrike">
                <a:solidFill>
                  <a:srgbClr val="000000"/>
                </a:solidFill>
                <a:latin typeface="Calibri"/>
              </a:rPr>
              <a:t>)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négociation dans un process  d’acquisition  par exemple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 pourparlers »   lors d’une phase précontractuelle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clause de  réserves  lors de la négociation, puis  insérée  dans le contrats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228" name="TextShape 2"/>
          <p:cNvSpPr txBox="1"/>
          <p:nvPr/>
        </p:nvSpPr>
        <p:spPr>
          <a:xfrm>
            <a:off x="356760" y="284760"/>
            <a:ext cx="10515240" cy="1325160"/>
          </a:xfrm>
          <a:prstGeom prst="rect">
            <a:avLst/>
          </a:prstGeom>
          <a:noFill/>
          <a:ln>
            <a:noFill/>
          </a:ln>
        </p:spPr>
        <p:txBody>
          <a:bodyPr anchor="ctr">
            <a:normAutofit fontScale="91000"/>
          </a:bodyPr>
          <a:p>
            <a:pPr>
              <a:lnSpc>
                <a:spcPct val="90000"/>
              </a:lnSpc>
            </a:pPr>
            <a:r>
              <a:rPr b="1" lang="fr-FR" sz="5400" spc="-1" strike="noStrike">
                <a:solidFill>
                  <a:srgbClr val="c00000"/>
                </a:solidFill>
                <a:latin typeface="Calibri Light"/>
              </a:rPr>
              <a:t>Sommaire</a:t>
            </a:r>
            <a:r>
              <a:rPr b="0" lang="fr-FR" sz="4400" spc="-1" strike="noStrike">
                <a:solidFill>
                  <a:srgbClr val="000000"/>
                </a:solidFill>
                <a:latin typeface="Calibri Light"/>
              </a:rPr>
              <a:t> </a:t>
            </a:r>
            <a:br/>
            <a:r>
              <a:rPr b="0" lang="en-GB" sz="4400" spc="-1" strike="noStrike">
                <a:solidFill>
                  <a:srgbClr val="0070c0"/>
                </a:solidFill>
                <a:latin typeface="Calibri Light"/>
              </a:rPr>
              <a:t>Partie 2 : droit des sociétes</a:t>
            </a:r>
            <a:endParaRPr b="0" lang="en-US" sz="4400" spc="-1" strike="noStrike">
              <a:solidFill>
                <a:srgbClr val="000000"/>
              </a:solidFill>
              <a:latin typeface="Calibri"/>
            </a:endParaRPr>
          </a:p>
        </p:txBody>
      </p:sp>
      <p:sp>
        <p:nvSpPr>
          <p:cNvPr id="229"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30"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A60A4588-37F7-4BF6-90A1-65E6C5222AFF}" type="slidenum">
              <a:rPr b="0" lang="en-GB" sz="1200" spc="-1" strike="noStrike">
                <a:solidFill>
                  <a:srgbClr val="8b8b8b"/>
                </a:solidFill>
                <a:latin typeface="Calibri"/>
              </a:rPr>
              <a:t>6</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2"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3" name="TextShape 2"/>
          <p:cNvSpPr txBox="1"/>
          <p:nvPr/>
        </p:nvSpPr>
        <p:spPr>
          <a:xfrm>
            <a:off x="838080" y="672840"/>
            <a:ext cx="10515240" cy="715320"/>
          </a:xfrm>
          <a:prstGeom prst="rect">
            <a:avLst/>
          </a:prstGeom>
          <a:noFill/>
          <a:ln>
            <a:noFill/>
          </a:ln>
        </p:spPr>
        <p:txBody>
          <a:bodyPr anchor="ctr">
            <a:normAutofit/>
          </a:bodyPr>
          <a:p>
            <a:pPr algn="ctr">
              <a:lnSpc>
                <a:spcPct val="90000"/>
              </a:lnSpc>
            </a:pPr>
            <a:r>
              <a:rPr b="1" lang="en-US" sz="3200" spc="-1" strike="noStrike">
                <a:solidFill>
                  <a:srgbClr val="ffffff"/>
                </a:solidFill>
                <a:latin typeface="Calibri Light"/>
              </a:rPr>
              <a:t>Tableau de synthèse SNC </a:t>
            </a:r>
            <a:endParaRPr b="0" lang="en-US" sz="3200" spc="-1" strike="noStrike">
              <a:solidFill>
                <a:srgbClr val="000000"/>
              </a:solidFill>
              <a:latin typeface="Calibri"/>
            </a:endParaRPr>
          </a:p>
        </p:txBody>
      </p:sp>
      <p:pic>
        <p:nvPicPr>
          <p:cNvPr id="484" name="Espace réservé du contenu 5" descr=""/>
          <p:cNvPicPr/>
          <p:nvPr/>
        </p:nvPicPr>
        <p:blipFill>
          <a:blip r:embed="rId1"/>
          <a:stretch/>
        </p:blipFill>
        <p:spPr>
          <a:xfrm>
            <a:off x="336960" y="1519560"/>
            <a:ext cx="12039120" cy="2781720"/>
          </a:xfrm>
          <a:prstGeom prst="rect">
            <a:avLst/>
          </a:prstGeom>
          <a:ln>
            <a:noFill/>
          </a:ln>
        </p:spPr>
      </p:pic>
      <p:graphicFrame>
        <p:nvGraphicFramePr>
          <p:cNvPr id="485" name="Table 3"/>
          <p:cNvGraphicFramePr/>
          <p:nvPr/>
        </p:nvGraphicFramePr>
        <p:xfrm>
          <a:off x="613440" y="4301640"/>
          <a:ext cx="10739880" cy="1593360"/>
        </p:xfrm>
        <a:graphic>
          <a:graphicData uri="http://schemas.openxmlformats.org/drawingml/2006/table">
            <a:tbl>
              <a:tblPr/>
              <a:tblGrid>
                <a:gridCol w="2273760"/>
                <a:gridCol w="4235040"/>
                <a:gridCol w="4231080"/>
              </a:tblGrid>
              <a:tr h="254880">
                <a:tc rowSpan="4">
                  <a:txBody>
                    <a:bodyPr lIns="0" rIns="0" tIns="0" bIns="0">
                      <a:noAutofit/>
                    </a:bodyPr>
                    <a:p>
                      <a:pPr>
                        <a:lnSpc>
                          <a:spcPct val="100000"/>
                        </a:lnSpc>
                      </a:pPr>
                      <a:r>
                        <a:rPr b="1" lang="en-US" sz="2000" spc="-1" strike="noStrike">
                          <a:solidFill>
                            <a:srgbClr val="000000"/>
                          </a:solidFill>
                          <a:latin typeface="Calibri"/>
                          <a:ea typeface="Times New Roman"/>
                        </a:rPr>
                        <a:t> </a:t>
                      </a:r>
                      <a:endParaRPr b="0" lang="fr-FR" sz="2000" spc="-1" strike="noStrike">
                        <a:latin typeface="Arial"/>
                      </a:endParaRPr>
                    </a:p>
                    <a:p>
                      <a:pPr>
                        <a:lnSpc>
                          <a:spcPct val="100000"/>
                        </a:lnSpc>
                        <a:spcBef>
                          <a:spcPts val="26"/>
                        </a:spcBef>
                      </a:pPr>
                      <a:r>
                        <a:rPr b="1" lang="en-US" sz="2000" spc="-1" strike="noStrike">
                          <a:solidFill>
                            <a:srgbClr val="000000"/>
                          </a:solidFill>
                          <a:latin typeface="Calibri"/>
                          <a:ea typeface="Times New Roman"/>
                        </a:rPr>
                        <a:t> </a:t>
                      </a:r>
                      <a:endParaRPr b="0" lang="fr-FR" sz="2000" spc="-1" strike="noStrike">
                        <a:latin typeface="Arial"/>
                      </a:endParaRPr>
                    </a:p>
                    <a:p>
                      <a:pPr marL="258480" indent="720" algn="ctr">
                        <a:lnSpc>
                          <a:spcPct val="146000"/>
                        </a:lnSpc>
                        <a:tabLst>
                          <a:tab algn="l" pos="0"/>
                        </a:tabLst>
                      </a:pPr>
                      <a:r>
                        <a:rPr b="1" lang="en-US" sz="2000" spc="-1" strike="noStrike">
                          <a:solidFill>
                            <a:srgbClr val="000000"/>
                          </a:solidFill>
                          <a:latin typeface="Calibri"/>
                          <a:ea typeface="Times New Roman"/>
                        </a:rPr>
                        <a:t>Droits et obligations des associés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104040" algn="ctr">
                        <a:lnSpc>
                          <a:spcPct val="100000"/>
                        </a:lnSpc>
                        <a:spcBef>
                          <a:spcPts val="315"/>
                        </a:spcBef>
                      </a:pPr>
                      <a:r>
                        <a:rPr b="1" lang="en-US" sz="2000" spc="-1" strike="noStrike">
                          <a:solidFill>
                            <a:srgbClr val="000000"/>
                          </a:solidFill>
                          <a:latin typeface="Calibri"/>
                          <a:ea typeface="Times New Roman"/>
                        </a:rPr>
                        <a:t>qualification de la part</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74880" algn="ctr">
                        <a:lnSpc>
                          <a:spcPct val="100000"/>
                        </a:lnSpc>
                        <a:spcBef>
                          <a:spcPts val="315"/>
                        </a:spcBef>
                      </a:pPr>
                      <a:r>
                        <a:rPr b="1" lang="en-US" sz="2000" spc="-1" strike="noStrike">
                          <a:solidFill>
                            <a:srgbClr val="000000"/>
                          </a:solidFill>
                          <a:latin typeface="Calibri"/>
                          <a:ea typeface="Times New Roman"/>
                        </a:rPr>
                        <a:t>part sociale</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254880">
                <a:tc vMerge="1">
                  <a:tcPr marL="90000" marR="90000">
                    <a:solidFill>
                      <a:srgbClr val="729fcf"/>
                    </a:solidFill>
                  </a:tcPr>
                </a:tc>
                <a:tc>
                  <a:txBody>
                    <a:bodyPr lIns="0" rIns="0" tIns="0" bIns="0">
                      <a:noAutofit/>
                    </a:bodyPr>
                    <a:p>
                      <a:pPr marL="104040" algn="ctr">
                        <a:lnSpc>
                          <a:spcPct val="100000"/>
                        </a:lnSpc>
                        <a:spcBef>
                          <a:spcPts val="315"/>
                        </a:spcBef>
                      </a:pPr>
                      <a:r>
                        <a:rPr b="1" lang="en-US" sz="2000" spc="-1" strike="noStrike">
                          <a:solidFill>
                            <a:srgbClr val="000000"/>
                          </a:solidFill>
                          <a:latin typeface="Calibri"/>
                          <a:ea typeface="Times New Roman"/>
                        </a:rPr>
                        <a:t>cession entre vifs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76680" algn="ctr">
                        <a:lnSpc>
                          <a:spcPct val="100000"/>
                        </a:lnSpc>
                        <a:spcBef>
                          <a:spcPts val="315"/>
                        </a:spcBef>
                      </a:pPr>
                      <a:r>
                        <a:rPr b="1" lang="en-US" sz="2000" spc="-1" strike="noStrike">
                          <a:solidFill>
                            <a:srgbClr val="000000"/>
                          </a:solidFill>
                          <a:latin typeface="Calibri"/>
                          <a:ea typeface="Times New Roman"/>
                        </a:rPr>
                        <a:t>unanimité des associés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509400">
                <a:tc vMerge="1">
                  <a:tcPr marL="90000" marR="90000">
                    <a:solidFill>
                      <a:srgbClr val="729fcf"/>
                    </a:solidFill>
                  </a:tcPr>
                </a:tc>
                <a:tc>
                  <a:txBody>
                    <a:bodyPr lIns="0" rIns="0" tIns="0" bIns="0">
                      <a:noAutofit/>
                    </a:bodyPr>
                    <a:p>
                      <a:pPr marL="102960" algn="ctr">
                        <a:lnSpc>
                          <a:spcPct val="100000"/>
                        </a:lnSpc>
                        <a:spcBef>
                          <a:spcPts val="315"/>
                        </a:spcBef>
                      </a:pPr>
                      <a:r>
                        <a:rPr b="1" lang="en-US" sz="2000" spc="-1" strike="noStrike">
                          <a:solidFill>
                            <a:srgbClr val="000000"/>
                          </a:solidFill>
                          <a:latin typeface="Calibri"/>
                          <a:ea typeface="Times New Roman"/>
                        </a:rPr>
                        <a:t>décision collective</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917640" indent="-48600">
                        <a:lnSpc>
                          <a:spcPct val="100000"/>
                        </a:lnSpc>
                        <a:spcBef>
                          <a:spcPts val="31"/>
                        </a:spcBef>
                        <a:tabLst>
                          <a:tab algn="l" pos="0"/>
                        </a:tabLst>
                      </a:pPr>
                      <a:r>
                        <a:rPr b="1" lang="en-US" sz="2000" spc="-1" strike="noStrike">
                          <a:solidFill>
                            <a:srgbClr val="000000"/>
                          </a:solidFill>
                          <a:latin typeface="Calibri"/>
                          <a:ea typeface="Times New Roman"/>
                        </a:rPr>
                        <a:t>unanimité des associés Sauf clause contraire</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1627200">
                <a:tc vMerge="1">
                  <a:tcPr marL="90000" marR="90000">
                    <a:solidFill>
                      <a:srgbClr val="729fcf"/>
                    </a:solidFill>
                  </a:tcPr>
                </a:tc>
                <a:tc>
                  <a:txBody>
                    <a:bodyPr lIns="0" rIns="0" tIns="0" bIns="0">
                      <a:noAutofit/>
                    </a:bodyPr>
                    <a:p>
                      <a:pPr marL="578520" indent="-298800">
                        <a:lnSpc>
                          <a:spcPct val="100000"/>
                        </a:lnSpc>
                        <a:spcBef>
                          <a:spcPts val="289"/>
                        </a:spcBef>
                        <a:tabLst>
                          <a:tab algn="l" pos="0"/>
                        </a:tabLst>
                      </a:pPr>
                      <a:r>
                        <a:rPr b="1" lang="en-US" sz="2000" spc="-1" strike="noStrike">
                          <a:solidFill>
                            <a:srgbClr val="000000"/>
                          </a:solidFill>
                          <a:latin typeface="Calibri"/>
                          <a:ea typeface="Times New Roman"/>
                        </a:rPr>
                        <a:t>responsabilité des associés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76680" algn="ctr">
                        <a:lnSpc>
                          <a:spcPct val="100000"/>
                        </a:lnSpc>
                        <a:spcBef>
                          <a:spcPts val="1009"/>
                        </a:spcBef>
                      </a:pPr>
                      <a:r>
                        <a:rPr b="1" lang="en-US" sz="2000" spc="-1" strike="noStrike">
                          <a:solidFill>
                            <a:srgbClr val="000000"/>
                          </a:solidFill>
                          <a:latin typeface="Calibri"/>
                          <a:ea typeface="Times New Roman"/>
                        </a:rPr>
                        <a:t>indéfinie et solidaire</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254880">
                <a:tc>
                  <a:txBody>
                    <a:bodyPr lIns="0" rIns="0" tIns="0" bIns="0">
                      <a:noAutofit/>
                    </a:bodyPr>
                    <a:p>
                      <a:pPr marL="57240">
                        <a:lnSpc>
                          <a:spcPct val="100000"/>
                        </a:lnSpc>
                        <a:spcBef>
                          <a:spcPts val="315"/>
                        </a:spcBef>
                      </a:pPr>
                      <a:r>
                        <a:rPr b="1" lang="en-US" sz="2000" spc="-1" strike="noStrike">
                          <a:solidFill>
                            <a:srgbClr val="000000"/>
                          </a:solidFill>
                          <a:latin typeface="Calibri"/>
                          <a:ea typeface="Times New Roman"/>
                        </a:rPr>
                        <a:t>Décès d’un associé</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lIns="0" rIns="0" tIns="0" bIns="0">
                      <a:noAutofit/>
                    </a:bodyPr>
                    <a:p>
                      <a:pPr marL="842040" algn="ctr">
                        <a:lnSpc>
                          <a:spcPct val="100000"/>
                        </a:lnSpc>
                        <a:spcBef>
                          <a:spcPts val="984"/>
                        </a:spcBef>
                      </a:pPr>
                      <a:r>
                        <a:rPr b="1" lang="en-US" sz="2000" spc="-1" strike="noStrike">
                          <a:solidFill>
                            <a:srgbClr val="000000"/>
                          </a:solidFill>
                          <a:latin typeface="Calibri"/>
                          <a:ea typeface="Times New Roman"/>
                        </a:rPr>
                        <a:t>dissolution de la société, sauf clause de continuation</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bl>
          </a:graphicData>
        </a:graphic>
      </p:graphicFrame>
      <p:sp>
        <p:nvSpPr>
          <p:cNvPr id="486" name="TextShape 4"/>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87"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EE346F54-37C4-4F4E-8E71-9281754D801C}" type="slidenum">
              <a:rPr b="0" lang="en-GB" sz="1200" spc="-1" strike="noStrike">
                <a:solidFill>
                  <a:srgbClr val="8b8b8b"/>
                </a:solidFill>
                <a:latin typeface="Calibri"/>
              </a:rPr>
              <a:t>60</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8"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9" name="TextShape 2"/>
          <p:cNvSpPr txBox="1"/>
          <p:nvPr/>
        </p:nvSpPr>
        <p:spPr>
          <a:xfrm>
            <a:off x="838080" y="672840"/>
            <a:ext cx="10515240" cy="715320"/>
          </a:xfrm>
          <a:prstGeom prst="rect">
            <a:avLst/>
          </a:prstGeom>
          <a:noFill/>
          <a:ln>
            <a:noFill/>
          </a:ln>
        </p:spPr>
        <p:txBody>
          <a:bodyPr anchor="ctr">
            <a:normAutofit/>
          </a:bodyPr>
          <a:p>
            <a:pPr algn="ctr">
              <a:lnSpc>
                <a:spcPct val="90000"/>
              </a:lnSpc>
            </a:pPr>
            <a:r>
              <a:rPr b="1" lang="en-US" sz="3200" spc="-1" strike="noStrike">
                <a:solidFill>
                  <a:srgbClr val="ffffff"/>
                </a:solidFill>
                <a:latin typeface="Calibri Light"/>
              </a:rPr>
              <a:t>Tableau de synthèse SNC </a:t>
            </a:r>
            <a:endParaRPr b="0" lang="en-US" sz="3200" spc="-1" strike="noStrike">
              <a:solidFill>
                <a:srgbClr val="000000"/>
              </a:solidFill>
              <a:latin typeface="Calibri"/>
            </a:endParaRPr>
          </a:p>
        </p:txBody>
      </p:sp>
      <p:graphicFrame>
        <p:nvGraphicFramePr>
          <p:cNvPr id="490" name="Table 3"/>
          <p:cNvGraphicFramePr/>
          <p:nvPr/>
        </p:nvGraphicFramePr>
        <p:xfrm>
          <a:off x="180720" y="1533240"/>
          <a:ext cx="11284920" cy="2858040"/>
        </p:xfrm>
        <a:graphic>
          <a:graphicData uri="http://schemas.openxmlformats.org/drawingml/2006/table">
            <a:tbl>
              <a:tblPr/>
              <a:tblGrid>
                <a:gridCol w="2393280"/>
                <a:gridCol w="3199320"/>
                <a:gridCol w="5692320"/>
              </a:tblGrid>
              <a:tr h="509400">
                <a:tc rowSpan="4">
                  <a:txBody>
                    <a:bodyPr lIns="0" rIns="0" tIns="0" bIns="0">
                      <a:noAutofit/>
                    </a:bodyPr>
                    <a:p>
                      <a:pPr>
                        <a:lnSpc>
                          <a:spcPct val="100000"/>
                        </a:lnSpc>
                      </a:pPr>
                      <a:r>
                        <a:rPr b="1" lang="en-US" sz="2000" spc="-1" strike="noStrike">
                          <a:solidFill>
                            <a:srgbClr val="000000"/>
                          </a:solidFill>
                          <a:latin typeface="Calibri"/>
                          <a:ea typeface="Times New Roman"/>
                        </a:rPr>
                        <a:t> </a:t>
                      </a:r>
                      <a:endParaRPr b="0" lang="fr-FR" sz="2000" spc="-1" strike="noStrike">
                        <a:latin typeface="Arial"/>
                      </a:endParaRPr>
                    </a:p>
                    <a:p>
                      <a:pPr>
                        <a:lnSpc>
                          <a:spcPct val="100000"/>
                        </a:lnSpc>
                      </a:pPr>
                      <a:r>
                        <a:rPr b="1" lang="en-US" sz="2000" spc="-1" strike="noStrike">
                          <a:solidFill>
                            <a:srgbClr val="000000"/>
                          </a:solidFill>
                          <a:latin typeface="Calibri"/>
                          <a:ea typeface="Times New Roman"/>
                        </a:rPr>
                        <a:t> </a:t>
                      </a:r>
                      <a:endParaRPr b="0" lang="fr-FR" sz="2000" spc="-1" strike="noStrike">
                        <a:latin typeface="Arial"/>
                      </a:endParaRPr>
                    </a:p>
                    <a:p>
                      <a:pPr>
                        <a:lnSpc>
                          <a:spcPct val="100000"/>
                        </a:lnSpc>
                      </a:pPr>
                      <a:r>
                        <a:rPr b="1" lang="en-US" sz="2000" spc="-1" strike="noStrike">
                          <a:solidFill>
                            <a:srgbClr val="000000"/>
                          </a:solidFill>
                          <a:latin typeface="Calibri"/>
                          <a:ea typeface="Times New Roman"/>
                        </a:rPr>
                        <a:t> </a:t>
                      </a:r>
                      <a:endParaRPr b="0" lang="fr-FR" sz="2000" spc="-1" strike="noStrike">
                        <a:latin typeface="Arial"/>
                      </a:endParaRPr>
                    </a:p>
                    <a:p>
                      <a:pPr marL="356400">
                        <a:lnSpc>
                          <a:spcPct val="100000"/>
                        </a:lnSpc>
                        <a:spcBef>
                          <a:spcPts val="856"/>
                        </a:spcBef>
                      </a:pPr>
                      <a:r>
                        <a:rPr b="1" lang="en-US" sz="2000" spc="-1" strike="noStrike">
                          <a:solidFill>
                            <a:srgbClr val="000000"/>
                          </a:solidFill>
                          <a:latin typeface="Calibri"/>
                          <a:ea typeface="Times New Roman"/>
                        </a:rPr>
                        <a:t>Gérance</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104040" algn="ctr">
                        <a:lnSpc>
                          <a:spcPct val="100000"/>
                        </a:lnSpc>
                        <a:spcBef>
                          <a:spcPts val="1009"/>
                        </a:spcBef>
                      </a:pPr>
                      <a:r>
                        <a:rPr b="1" lang="en-US" sz="2000" spc="-1" strike="noStrike">
                          <a:solidFill>
                            <a:srgbClr val="000000"/>
                          </a:solidFill>
                          <a:latin typeface="Calibri"/>
                          <a:ea typeface="Times New Roman"/>
                        </a:rPr>
                        <a:t>nomination des gérants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84240">
                        <a:lnSpc>
                          <a:spcPct val="100000"/>
                        </a:lnSpc>
                        <a:spcBef>
                          <a:spcPts val="79"/>
                        </a:spcBef>
                        <a:tabLst>
                          <a:tab algn="l" pos="0"/>
                        </a:tabLst>
                      </a:pPr>
                      <a:r>
                        <a:rPr b="0" lang="en-US" sz="2000" spc="-1" strike="noStrike">
                          <a:solidFill>
                            <a:srgbClr val="000000"/>
                          </a:solidFill>
                          <a:latin typeface="Calibri"/>
                          <a:ea typeface="Times New Roman"/>
                        </a:rPr>
                        <a:t>Tous les associés sont gérants Sauf clause contraire</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509400">
                <a:tc vMerge="1">
                  <a:tcPr marL="90000" marR="90000">
                    <a:solidFill>
                      <a:srgbClr val="729fcf"/>
                    </a:solidFill>
                  </a:tcPr>
                </a:tc>
                <a:tc>
                  <a:txBody>
                    <a:bodyPr lIns="0" rIns="0" tIns="0" bIns="0">
                      <a:noAutofit/>
                    </a:bodyPr>
                    <a:p>
                      <a:pPr marL="104040" algn="ctr">
                        <a:lnSpc>
                          <a:spcPct val="100000"/>
                        </a:lnSpc>
                        <a:spcBef>
                          <a:spcPts val="1009"/>
                        </a:spcBef>
                      </a:pPr>
                      <a:r>
                        <a:rPr b="1" lang="en-US" sz="2000" spc="-1" strike="noStrike">
                          <a:solidFill>
                            <a:srgbClr val="000000"/>
                          </a:solidFill>
                          <a:latin typeface="Calibri"/>
                          <a:ea typeface="Times New Roman"/>
                        </a:rPr>
                        <a:t>pouvoirs des gérants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42480">
                        <a:lnSpc>
                          <a:spcPct val="100000"/>
                        </a:lnSpc>
                        <a:spcBef>
                          <a:spcPts val="289"/>
                        </a:spcBef>
                      </a:pPr>
                      <a:r>
                        <a:rPr b="0" lang="en-US" sz="2000" spc="-1" strike="noStrike">
                          <a:solidFill>
                            <a:srgbClr val="000000"/>
                          </a:solidFill>
                          <a:latin typeface="Calibri"/>
                          <a:ea typeface="Times New Roman"/>
                        </a:rPr>
                        <a:t>Les gérants engagent la société par les actes entrant dans l’objet social</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509400">
                <a:tc vMerge="1">
                  <a:tcPr marL="90000" marR="90000">
                    <a:solidFill>
                      <a:srgbClr val="729fcf"/>
                    </a:solidFill>
                  </a:tcPr>
                </a:tc>
                <a:tc>
                  <a:txBody>
                    <a:bodyPr lIns="0" rIns="0" tIns="0" bIns="0">
                      <a:noAutofit/>
                    </a:bodyPr>
                    <a:p>
                      <a:pPr marL="591120" indent="-310680" algn="ctr">
                        <a:lnSpc>
                          <a:spcPct val="100000"/>
                        </a:lnSpc>
                        <a:spcBef>
                          <a:spcPts val="289"/>
                        </a:spcBef>
                        <a:tabLst>
                          <a:tab algn="l" pos="0"/>
                        </a:tabLst>
                      </a:pPr>
                      <a:r>
                        <a:rPr b="1" lang="en-US" sz="2000" spc="-1" strike="noStrike">
                          <a:solidFill>
                            <a:srgbClr val="000000"/>
                          </a:solidFill>
                          <a:latin typeface="Calibri"/>
                          <a:ea typeface="Times New Roman"/>
                        </a:rPr>
                        <a:t>responsabilité des gérants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76680">
                        <a:lnSpc>
                          <a:spcPct val="100000"/>
                        </a:lnSpc>
                        <a:spcBef>
                          <a:spcPts val="1009"/>
                        </a:spcBef>
                      </a:pPr>
                      <a:r>
                        <a:rPr b="0" lang="en-US" sz="2000" spc="-1" strike="noStrike">
                          <a:solidFill>
                            <a:srgbClr val="000000"/>
                          </a:solidFill>
                          <a:latin typeface="Calibri"/>
                          <a:ea typeface="Times New Roman"/>
                        </a:rPr>
                        <a:t>inobservation des statuts ou faute de gestion</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1127160">
                <a:tc vMerge="1">
                  <a:tcPr marL="90000" marR="90000">
                    <a:solidFill>
                      <a:srgbClr val="729fcf"/>
                    </a:solidFill>
                  </a:tcPr>
                </a:tc>
                <a:tc>
                  <a:txBody>
                    <a:bodyPr lIns="0" rIns="0" tIns="0" bIns="0">
                      <a:noAutofit/>
                    </a:bodyPr>
                    <a:p>
                      <a:pPr marL="104040" algn="ctr">
                        <a:lnSpc>
                          <a:spcPct val="100000"/>
                        </a:lnSpc>
                        <a:spcBef>
                          <a:spcPts val="315"/>
                        </a:spcBef>
                      </a:pPr>
                      <a:r>
                        <a:rPr b="1" lang="en-US" sz="2000" spc="-1" strike="noStrike">
                          <a:solidFill>
                            <a:srgbClr val="000000"/>
                          </a:solidFill>
                          <a:latin typeface="Calibri"/>
                          <a:ea typeface="Times New Roman"/>
                        </a:rPr>
                        <a:t>révocation des gérants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76680">
                        <a:lnSpc>
                          <a:spcPct val="100000"/>
                        </a:lnSpc>
                        <a:spcBef>
                          <a:spcPts val="315"/>
                        </a:spcBef>
                      </a:pPr>
                      <a:r>
                        <a:rPr b="0" lang="en-US" sz="2000" spc="-1" strike="noStrike">
                          <a:solidFill>
                            <a:srgbClr val="000000"/>
                          </a:solidFill>
                          <a:latin typeface="Calibri"/>
                          <a:ea typeface="Times New Roman"/>
                        </a:rPr>
                        <a:t>juste motif</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763920">
                <a:tc>
                  <a:txBody>
                    <a:bodyPr lIns="0" rIns="0" tIns="0" bIns="0">
                      <a:noAutofit/>
                    </a:bodyPr>
                    <a:p>
                      <a:pPr>
                        <a:lnSpc>
                          <a:spcPct val="100000"/>
                        </a:lnSpc>
                        <a:spcBef>
                          <a:spcPts val="34"/>
                        </a:spcBef>
                      </a:pPr>
                      <a:r>
                        <a:rPr b="1" lang="en-US" sz="2000" spc="-1" strike="noStrike">
                          <a:solidFill>
                            <a:srgbClr val="000000"/>
                          </a:solidFill>
                          <a:latin typeface="Calibri"/>
                          <a:ea typeface="Times New Roman"/>
                        </a:rPr>
                        <a:t> </a:t>
                      </a:r>
                      <a:endParaRPr b="0" lang="fr-FR" sz="2000" spc="-1" strike="noStrike">
                        <a:latin typeface="Arial"/>
                      </a:endParaRPr>
                    </a:p>
                    <a:p>
                      <a:pPr marL="344160">
                        <a:lnSpc>
                          <a:spcPct val="100000"/>
                        </a:lnSpc>
                      </a:pPr>
                      <a:r>
                        <a:rPr b="1" lang="en-US" sz="2000" spc="-1" strike="noStrike">
                          <a:solidFill>
                            <a:srgbClr val="000000"/>
                          </a:solidFill>
                          <a:latin typeface="Calibri"/>
                          <a:ea typeface="Times New Roman"/>
                        </a:rPr>
                        <a:t>Contrôle</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566280" indent="-302040" algn="ctr">
                        <a:lnSpc>
                          <a:spcPct val="100000"/>
                        </a:lnSpc>
                        <a:spcBef>
                          <a:spcPts val="1009"/>
                        </a:spcBef>
                        <a:tabLst>
                          <a:tab algn="l" pos="0"/>
                        </a:tabLst>
                      </a:pPr>
                      <a:r>
                        <a:rPr b="1" lang="en-US" sz="2000" spc="-1" strike="noStrike">
                          <a:solidFill>
                            <a:srgbClr val="000000"/>
                          </a:solidFill>
                          <a:latin typeface="Calibri"/>
                          <a:ea typeface="Times New Roman"/>
                        </a:rPr>
                        <a:t>Commissaires aux comptes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42480">
                        <a:lnSpc>
                          <a:spcPct val="100000"/>
                        </a:lnSpc>
                        <a:spcBef>
                          <a:spcPts val="315"/>
                        </a:spcBef>
                      </a:pPr>
                      <a:r>
                        <a:rPr b="0" lang="en-US" sz="2000" spc="-1" strike="noStrike">
                          <a:solidFill>
                            <a:srgbClr val="000000"/>
                          </a:solidFill>
                          <a:latin typeface="Calibri"/>
                          <a:ea typeface="Times New Roman"/>
                        </a:rPr>
                        <a:t>obligatoire si dépassement de 2 des 3 seuils (1 550</a:t>
                      </a:r>
                      <a:endParaRPr b="0" lang="fr-FR" sz="2000" spc="-1" strike="noStrike">
                        <a:latin typeface="Arial"/>
                      </a:endParaRPr>
                    </a:p>
                    <a:p>
                      <a:pPr marL="42480">
                        <a:lnSpc>
                          <a:spcPct val="100000"/>
                        </a:lnSpc>
                      </a:pPr>
                      <a:r>
                        <a:rPr b="0" lang="en-US" sz="2000" spc="-1" strike="noStrike">
                          <a:solidFill>
                            <a:srgbClr val="000000"/>
                          </a:solidFill>
                          <a:latin typeface="Calibri"/>
                          <a:ea typeface="Times New Roman"/>
                        </a:rPr>
                        <a:t>000 euros au bilan ; 3 100 000 euros au chiffre d’affaires ; 50 salariés)</a:t>
                      </a:r>
                      <a:endParaRPr b="0" lang="fr-FR" sz="20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91" name="CustomShape 4"/>
          <p:cNvSpPr/>
          <p:nvPr/>
        </p:nvSpPr>
        <p:spPr>
          <a:xfrm>
            <a:off x="66600" y="4726440"/>
            <a:ext cx="11513520" cy="1913400"/>
          </a:xfrm>
          <a:prstGeom prst="rect">
            <a:avLst/>
          </a:prstGeom>
          <a:noFill/>
          <a:ln w="6120">
            <a:solidFill>
              <a:schemeClr val="bg1"/>
            </a:solidFill>
            <a:round/>
          </a:ln>
        </p:spPr>
        <p:style>
          <a:lnRef idx="0"/>
          <a:fillRef idx="0"/>
          <a:effectRef idx="0"/>
          <a:fontRef idx="minor"/>
        </p:style>
        <p:txBody>
          <a:bodyPr lIns="0" rIns="0" tIns="6480" bIns="0">
            <a:spAutoFit/>
          </a:bodyPr>
          <a:p>
            <a:pPr marL="63360" algn="just">
              <a:lnSpc>
                <a:spcPct val="100000"/>
              </a:lnSpc>
              <a:spcBef>
                <a:spcPts val="51"/>
              </a:spcBef>
            </a:pPr>
            <a:r>
              <a:rPr b="1" lang="en-US" sz="2000" spc="-1" strike="noStrike" u="sng">
                <a:solidFill>
                  <a:srgbClr val="000000"/>
                </a:solidFill>
                <a:uFillTx/>
                <a:latin typeface="Calibri"/>
              </a:rPr>
              <a:t>Pouvoirs des gérants :</a:t>
            </a:r>
            <a:endParaRPr b="0" lang="fr-FR" sz="2000" spc="-1" strike="noStrike">
              <a:latin typeface="Arial"/>
            </a:endParaRPr>
          </a:p>
          <a:p>
            <a:pPr marL="63360" algn="just">
              <a:lnSpc>
                <a:spcPct val="100000"/>
              </a:lnSpc>
              <a:spcBef>
                <a:spcPts val="530"/>
              </a:spcBef>
            </a:pPr>
            <a:r>
              <a:rPr b="0" lang="en-US" sz="1600" spc="-1" strike="noStrike">
                <a:solidFill>
                  <a:srgbClr val="000000"/>
                </a:solidFill>
                <a:latin typeface="Calibri"/>
              </a:rPr>
              <a:t>Dans les relations avec les tiers, les gérants engagent la société pour les actes entrant dans l’objet  social. Si un acte conclu par le gérant n’entre pas dans le périmètre de l’objet social, la société n’est  pas engagée et l’acte ne lui est pas opposable. Ce qui signifie que le tiers qui contracte avec la société  doit prendre connaissance de l’objet de la société tel qu’il est défini dans les statuts. En revanche, les  clauses statutaires qui limitent les pouvoirs du gérant sont inopposables aux tiers.</a:t>
            </a:r>
            <a:endParaRPr b="0" lang="fr-FR" sz="1600" spc="-1" strike="noStrike">
              <a:latin typeface="Arial"/>
            </a:endParaRPr>
          </a:p>
          <a:p>
            <a:pPr marL="63360" algn="just">
              <a:lnSpc>
                <a:spcPct val="100000"/>
              </a:lnSpc>
              <a:spcBef>
                <a:spcPts val="584"/>
              </a:spcBef>
            </a:pPr>
            <a:r>
              <a:rPr b="0" lang="en-US" sz="1600" spc="-1" strike="noStrike">
                <a:solidFill>
                  <a:srgbClr val="000000"/>
                </a:solidFill>
                <a:latin typeface="Calibri"/>
              </a:rPr>
              <a:t>Dans leurs rapports avec les associés, les pouvoirs des gérants sont déterminés par les statuts. Dans le  silence des statuts, les gérants peuvent accomplir tout acte de gestion dans l’intérêt de la société</a:t>
            </a:r>
            <a:r>
              <a:rPr b="0" lang="en-US" sz="1600" spc="-7" strike="noStrike">
                <a:solidFill>
                  <a:srgbClr val="000000"/>
                </a:solidFill>
                <a:latin typeface="Times New Roman"/>
              </a:rPr>
              <a:t>.</a:t>
            </a:r>
            <a:endParaRPr b="0" lang="fr-FR" sz="1600" spc="-1" strike="noStrike">
              <a:latin typeface="Arial"/>
            </a:endParaRPr>
          </a:p>
        </p:txBody>
      </p:sp>
      <p:sp>
        <p:nvSpPr>
          <p:cNvPr id="492" name="TextShape 5"/>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493" name="TextShape 6"/>
          <p:cNvSpPr txBox="1"/>
          <p:nvPr/>
        </p:nvSpPr>
        <p:spPr>
          <a:xfrm>
            <a:off x="8610480" y="6356520"/>
            <a:ext cx="2742840" cy="364680"/>
          </a:xfrm>
          <a:prstGeom prst="rect">
            <a:avLst/>
          </a:prstGeom>
          <a:noFill/>
          <a:ln>
            <a:noFill/>
          </a:ln>
        </p:spPr>
        <p:txBody>
          <a:bodyPr anchor="ctr">
            <a:noAutofit/>
          </a:bodyPr>
          <a:p>
            <a:pPr algn="r">
              <a:lnSpc>
                <a:spcPct val="100000"/>
              </a:lnSpc>
            </a:pPr>
            <a:fld id="{D9532EFF-F328-4D2F-BE39-DBC25071FB49}" type="slidenum">
              <a:rPr b="0" lang="en-GB" sz="1200" spc="-1" strike="noStrike">
                <a:solidFill>
                  <a:srgbClr val="8b8b8b"/>
                </a:solidFill>
                <a:latin typeface="Calibri"/>
              </a:rPr>
              <a:t>61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1"/>
          <p:cNvSpPr/>
          <p:nvPr/>
        </p:nvSpPr>
        <p:spPr>
          <a:xfrm>
            <a:off x="141480" y="943200"/>
            <a:ext cx="11889720" cy="1307160"/>
          </a:xfrm>
          <a:prstGeom prst="rect">
            <a:avLst/>
          </a:prstGeom>
          <a:noFill/>
          <a:ln w="6120">
            <a:solidFill>
              <a:schemeClr val="bg1"/>
            </a:solidFill>
            <a:round/>
          </a:ln>
        </p:spPr>
        <p:style>
          <a:lnRef idx="0"/>
          <a:fillRef idx="0"/>
          <a:effectRef idx="0"/>
          <a:fontRef idx="minor"/>
        </p:style>
        <p:txBody>
          <a:bodyPr lIns="0" rIns="0" tIns="16560" bIns="0">
            <a:spAutoFit/>
          </a:bodyPr>
          <a:p>
            <a:pPr marL="63360" algn="just">
              <a:lnSpc>
                <a:spcPct val="100000"/>
              </a:lnSpc>
              <a:spcBef>
                <a:spcPts val="130"/>
              </a:spcBef>
            </a:pPr>
            <a:r>
              <a:rPr b="0" lang="en-US" sz="2000" spc="-1" strike="noStrike">
                <a:solidFill>
                  <a:srgbClr val="000000"/>
                </a:solidFill>
                <a:latin typeface="Calibri"/>
              </a:rPr>
              <a:t>La société à responsabilité limitée connaît un réel succès auprès de petites et moyennes entreprises.  C’est la société commerciale la plus répandue.</a:t>
            </a:r>
            <a:endParaRPr b="0" lang="fr-FR" sz="2000" spc="-1" strike="noStrike">
              <a:latin typeface="Arial"/>
            </a:endParaRPr>
          </a:p>
          <a:p>
            <a:pPr marL="63360" algn="just">
              <a:lnSpc>
                <a:spcPct val="100000"/>
              </a:lnSpc>
              <a:spcBef>
                <a:spcPts val="556"/>
              </a:spcBef>
            </a:pPr>
            <a:r>
              <a:rPr b="0" lang="en-US" sz="2000" spc="-1" strike="noStrike">
                <a:solidFill>
                  <a:srgbClr val="000000"/>
                </a:solidFill>
                <a:latin typeface="Calibri"/>
              </a:rPr>
              <a:t>L’entreprise unipersonnelle à responsabilité limitée (EURL) permet à tous ceux qui exercent une  activité indépendante à titre personnel de limiter leur responsabilité en cas de défaillance économique.</a:t>
            </a:r>
            <a:endParaRPr b="0" lang="fr-FR" sz="2000" spc="-1" strike="noStrike">
              <a:latin typeface="Arial"/>
            </a:endParaRPr>
          </a:p>
        </p:txBody>
      </p:sp>
      <p:sp>
        <p:nvSpPr>
          <p:cNvPr id="495" name="TextShape 2"/>
          <p:cNvSpPr txBox="1"/>
          <p:nvPr/>
        </p:nvSpPr>
        <p:spPr>
          <a:xfrm>
            <a:off x="141480" y="330480"/>
            <a:ext cx="5259960" cy="1156680"/>
          </a:xfrm>
          <a:prstGeom prst="rect">
            <a:avLst/>
          </a:prstGeom>
          <a:noFill/>
          <a:ln>
            <a:noFill/>
          </a:ln>
        </p:spPr>
        <p:txBody>
          <a:bodyPr lIns="0" rIns="0" tIns="11520" bIns="0">
            <a:noAutofit/>
          </a:bodyPr>
          <a:p>
            <a:pPr marL="11520">
              <a:lnSpc>
                <a:spcPct val="100000"/>
              </a:lnSpc>
              <a:spcBef>
                <a:spcPts val="91"/>
              </a:spcBef>
              <a:tabLst>
                <a:tab algn="l" pos="5248080"/>
              </a:tabLst>
            </a:pPr>
            <a:r>
              <a:rPr b="1" lang="fr-FR" sz="3200" spc="-1" strike="noStrike" u="heavy">
                <a:solidFill>
                  <a:srgbClr val="0070c0"/>
                </a:solidFill>
                <a:uFillTx/>
                <a:latin typeface="Calibri"/>
              </a:rPr>
              <a:t> </a:t>
            </a:r>
            <a:r>
              <a:rPr b="1" lang="fr-FR" sz="3200" spc="-1" strike="noStrike" u="heavy">
                <a:solidFill>
                  <a:srgbClr val="0070c0"/>
                </a:solidFill>
                <a:uFillTx/>
                <a:latin typeface="Calibri"/>
              </a:rPr>
              <a:t>LA SARL </a:t>
            </a:r>
            <a:endParaRPr b="0" lang="en-US" sz="3200" spc="-1" strike="noStrike">
              <a:solidFill>
                <a:srgbClr val="000000"/>
              </a:solidFill>
              <a:latin typeface="Calibri"/>
            </a:endParaRPr>
          </a:p>
        </p:txBody>
      </p:sp>
      <p:graphicFrame>
        <p:nvGraphicFramePr>
          <p:cNvPr id="496" name="Table 3"/>
          <p:cNvGraphicFramePr/>
          <p:nvPr/>
        </p:nvGraphicFramePr>
        <p:xfrm>
          <a:off x="141480" y="3735720"/>
          <a:ext cx="11637000" cy="2598120"/>
        </p:xfrm>
        <a:graphic>
          <a:graphicData uri="http://schemas.openxmlformats.org/drawingml/2006/table">
            <a:tbl>
              <a:tblPr/>
              <a:tblGrid>
                <a:gridCol w="2024640"/>
                <a:gridCol w="2549880"/>
                <a:gridCol w="7062480"/>
              </a:tblGrid>
              <a:tr h="273960">
                <a:tc rowSpan="4">
                  <a:txBody>
                    <a:bodyPr lIns="0" rIns="0" tIns="0" bIns="0">
                      <a:noAutofit/>
                    </a:bodyPr>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marL="167040" indent="-2880" algn="ctr">
                        <a:lnSpc>
                          <a:spcPct val="117000"/>
                        </a:lnSpc>
                        <a:spcBef>
                          <a:spcPts val="774"/>
                        </a:spcBef>
                        <a:tabLst>
                          <a:tab algn="l" pos="0"/>
                        </a:tabLst>
                      </a:pPr>
                      <a:r>
                        <a:rPr b="1" lang="fr-FR" sz="1600" spc="-7" strike="noStrike">
                          <a:solidFill>
                            <a:srgbClr val="000000"/>
                          </a:solidFill>
                          <a:latin typeface="Calibri"/>
                        </a:rPr>
                        <a:t>Conditions  </a:t>
                      </a:r>
                      <a:r>
                        <a:rPr b="1" lang="fr-FR" sz="1600" spc="-1" strike="noStrike">
                          <a:solidFill>
                            <a:srgbClr val="000000"/>
                          </a:solidFill>
                          <a:latin typeface="Calibri"/>
                        </a:rPr>
                        <a:t>de    cons</a:t>
                      </a:r>
                      <a:r>
                        <a:rPr b="1" lang="fr-FR" sz="1600" spc="-12" strike="noStrike">
                          <a:solidFill>
                            <a:srgbClr val="000000"/>
                          </a:solidFill>
                          <a:latin typeface="Calibri"/>
                        </a:rPr>
                        <a:t>t</a:t>
                      </a:r>
                      <a:r>
                        <a:rPr b="1" lang="fr-FR" sz="1600" spc="-1" strike="noStrike">
                          <a:solidFill>
                            <a:srgbClr val="000000"/>
                          </a:solidFill>
                          <a:latin typeface="Calibri"/>
                        </a:rPr>
                        <a:t>it</a:t>
                      </a:r>
                      <a:r>
                        <a:rPr b="1" lang="fr-FR" sz="1600" spc="-15" strike="noStrike">
                          <a:solidFill>
                            <a:srgbClr val="000000"/>
                          </a:solidFill>
                          <a:latin typeface="Calibri"/>
                        </a:rPr>
                        <a:t>u</a:t>
                      </a:r>
                      <a:r>
                        <a:rPr b="1" lang="fr-FR" sz="1600" spc="-1" strike="noStrike">
                          <a:solidFill>
                            <a:srgbClr val="000000"/>
                          </a:solidFill>
                          <a:latin typeface="Calibri"/>
                        </a:rPr>
                        <a:t>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10800" algn="ctr">
                        <a:lnSpc>
                          <a:spcPct val="100000"/>
                        </a:lnSpc>
                        <a:spcBef>
                          <a:spcPts val="264"/>
                        </a:spcBef>
                      </a:pPr>
                      <a:r>
                        <a:rPr b="1" lang="fr-FR" sz="1600" spc="-1" strike="noStrike">
                          <a:solidFill>
                            <a:srgbClr val="000000"/>
                          </a:solidFill>
                          <a:latin typeface="Calibri"/>
                        </a:rPr>
                        <a:t>capital</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976680" algn="ctr">
                        <a:lnSpc>
                          <a:spcPct val="100000"/>
                        </a:lnSpc>
                        <a:spcBef>
                          <a:spcPts val="264"/>
                        </a:spcBef>
                      </a:pPr>
                      <a:r>
                        <a:rPr b="0" lang="fr-FR" sz="1600" spc="-7" strike="noStrike">
                          <a:solidFill>
                            <a:srgbClr val="000000"/>
                          </a:solidFill>
                          <a:latin typeface="Calibri"/>
                        </a:rPr>
                        <a:t>librement fixé </a:t>
                      </a:r>
                      <a:r>
                        <a:rPr b="0" lang="fr-FR" sz="1600" spc="-1" strike="noStrike">
                          <a:solidFill>
                            <a:srgbClr val="000000"/>
                          </a:solidFill>
                          <a:latin typeface="Calibri"/>
                        </a:rPr>
                        <a:t>par </a:t>
                      </a:r>
                      <a:r>
                        <a:rPr b="0" lang="fr-FR" sz="1600" spc="-7" strike="noStrike">
                          <a:solidFill>
                            <a:srgbClr val="000000"/>
                          </a:solidFill>
                          <a:latin typeface="Calibri"/>
                        </a:rPr>
                        <a:t>les</a:t>
                      </a:r>
                      <a:r>
                        <a:rPr b="0" lang="fr-FR" sz="1600" spc="-12" strike="noStrike">
                          <a:solidFill>
                            <a:srgbClr val="000000"/>
                          </a:solidFill>
                          <a:latin typeface="Calibri"/>
                        </a:rPr>
                        <a:t> </a:t>
                      </a:r>
                      <a:r>
                        <a:rPr b="0" lang="fr-FR" sz="1600" spc="-7" strike="noStrike">
                          <a:solidFill>
                            <a:srgbClr val="000000"/>
                          </a:solidFill>
                          <a:latin typeface="Calibri"/>
                        </a:rPr>
                        <a:t>statuts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47920">
                <a:tc vMerge="1">
                  <a:tcPr marL="90000" marR="90000">
                    <a:solidFill>
                      <a:srgbClr val="729fcf"/>
                    </a:solidFill>
                  </a:tcPr>
                </a:tc>
                <a:tc>
                  <a:txBody>
                    <a:bodyPr lIns="0" rIns="0" tIns="110160" bIns="0">
                      <a:noAutofit/>
                    </a:bodyPr>
                    <a:p>
                      <a:pPr marL="5760" algn="ctr">
                        <a:lnSpc>
                          <a:spcPct val="100000"/>
                        </a:lnSpc>
                        <a:spcBef>
                          <a:spcPts val="961"/>
                        </a:spcBef>
                      </a:pPr>
                      <a:r>
                        <a:rPr b="1" lang="fr-FR" sz="1600" spc="-7" strike="noStrike">
                          <a:solidFill>
                            <a:srgbClr val="000000"/>
                          </a:solidFill>
                          <a:latin typeface="Calibri"/>
                        </a:rPr>
                        <a:t>nombre</a:t>
                      </a:r>
                      <a:r>
                        <a:rPr b="1" lang="fr-FR" sz="1600" spc="-26" strike="noStrike">
                          <a:solidFill>
                            <a:srgbClr val="000000"/>
                          </a:solidFill>
                          <a:latin typeface="Calibri"/>
                        </a:rPr>
                        <a:t> </a:t>
                      </a:r>
                      <a:r>
                        <a:rPr b="1" lang="fr-FR" sz="1600" spc="-7" strike="noStrike">
                          <a:solidFill>
                            <a:srgbClr val="000000"/>
                          </a:solidFill>
                          <a:latin typeface="Calibri"/>
                        </a:rPr>
                        <a:t>d’associés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15840" algn="ctr">
                        <a:lnSpc>
                          <a:spcPct val="100000"/>
                        </a:lnSpc>
                        <a:spcBef>
                          <a:spcPts val="264"/>
                        </a:spcBef>
                      </a:pPr>
                      <a:r>
                        <a:rPr b="0" lang="fr-FR" sz="1600" spc="-7" strike="noStrike">
                          <a:solidFill>
                            <a:srgbClr val="000000"/>
                          </a:solidFill>
                          <a:latin typeface="Calibri"/>
                        </a:rPr>
                        <a:t>minimum </a:t>
                      </a:r>
                      <a:r>
                        <a:rPr b="0" lang="fr-FR" sz="1600" spc="-1" strike="noStrike">
                          <a:solidFill>
                            <a:srgbClr val="000000"/>
                          </a:solidFill>
                          <a:latin typeface="Calibri"/>
                        </a:rPr>
                        <a:t>:</a:t>
                      </a:r>
                      <a:r>
                        <a:rPr b="0" lang="fr-FR" sz="1600" spc="-7" strike="noStrike">
                          <a:solidFill>
                            <a:srgbClr val="000000"/>
                          </a:solidFill>
                          <a:latin typeface="Calibri"/>
                        </a:rPr>
                        <a:t> </a:t>
                      </a:r>
                      <a:r>
                        <a:rPr b="0" lang="fr-FR" sz="1600" spc="-1" strike="noStrike">
                          <a:solidFill>
                            <a:srgbClr val="000000"/>
                          </a:solidFill>
                          <a:latin typeface="Calibri"/>
                        </a:rPr>
                        <a:t>2</a:t>
                      </a:r>
                      <a:endParaRPr b="0" lang="fr-FR" sz="1600" spc="-1" strike="noStrike">
                        <a:latin typeface="Arial"/>
                      </a:endParaRPr>
                    </a:p>
                    <a:p>
                      <a:pPr marL="10800" algn="ctr">
                        <a:lnSpc>
                          <a:spcPct val="100000"/>
                        </a:lnSpc>
                        <a:spcBef>
                          <a:spcPts val="241"/>
                        </a:spcBef>
                      </a:pPr>
                      <a:r>
                        <a:rPr b="0" lang="fr-FR" sz="1600" spc="-7" strike="noStrike">
                          <a:solidFill>
                            <a:srgbClr val="000000"/>
                          </a:solidFill>
                          <a:latin typeface="Calibri"/>
                        </a:rPr>
                        <a:t>maximum </a:t>
                      </a:r>
                      <a:r>
                        <a:rPr b="0" lang="fr-FR" sz="1600" spc="-1" strike="noStrike">
                          <a:solidFill>
                            <a:srgbClr val="000000"/>
                          </a:solidFill>
                          <a:latin typeface="Calibri"/>
                        </a:rPr>
                        <a:t>:</a:t>
                      </a:r>
                      <a:r>
                        <a:rPr b="0" lang="fr-FR" sz="1600" spc="-7" strike="noStrike">
                          <a:solidFill>
                            <a:srgbClr val="000000"/>
                          </a:solidFill>
                          <a:latin typeface="Calibri"/>
                        </a:rPr>
                        <a:t> </a:t>
                      </a:r>
                      <a:r>
                        <a:rPr b="0" lang="fr-FR" sz="1600" spc="-1" strike="noStrike">
                          <a:solidFill>
                            <a:srgbClr val="000000"/>
                          </a:solidFill>
                          <a:latin typeface="Calibri"/>
                        </a:rPr>
                        <a:t>100</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273960">
                <a:tc vMerge="1">
                  <a:tcPr marL="90000" marR="90000">
                    <a:solidFill>
                      <a:srgbClr val="729fcf"/>
                    </a:solidFill>
                  </a:tcPr>
                </a:tc>
                <a:tc>
                  <a:txBody>
                    <a:bodyPr lIns="0" rIns="0" tIns="30240" bIns="0">
                      <a:noAutofit/>
                    </a:bodyPr>
                    <a:p>
                      <a:pPr marL="10800" algn="ctr">
                        <a:lnSpc>
                          <a:spcPct val="100000"/>
                        </a:lnSpc>
                        <a:spcBef>
                          <a:spcPts val="264"/>
                        </a:spcBef>
                      </a:pPr>
                      <a:r>
                        <a:rPr b="1" lang="fr-FR" sz="1600" spc="-1" strike="noStrike">
                          <a:solidFill>
                            <a:srgbClr val="000000"/>
                          </a:solidFill>
                          <a:latin typeface="Calibri"/>
                        </a:rPr>
                        <a:t>apports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942840" algn="ctr">
                        <a:lnSpc>
                          <a:spcPct val="100000"/>
                        </a:lnSpc>
                        <a:spcBef>
                          <a:spcPts val="264"/>
                        </a:spcBef>
                      </a:pPr>
                      <a:r>
                        <a:rPr b="0" lang="fr-FR" sz="1600" spc="-7" strike="noStrike">
                          <a:solidFill>
                            <a:srgbClr val="000000"/>
                          </a:solidFill>
                          <a:latin typeface="Calibri"/>
                        </a:rPr>
                        <a:t>Numéraire </a:t>
                      </a:r>
                      <a:r>
                        <a:rPr b="0" lang="fr-FR" sz="1600" spc="-1" strike="noStrike">
                          <a:solidFill>
                            <a:srgbClr val="000000"/>
                          </a:solidFill>
                          <a:latin typeface="Calibri"/>
                        </a:rPr>
                        <a:t>/ </a:t>
                      </a:r>
                      <a:r>
                        <a:rPr b="0" lang="fr-FR" sz="1600" spc="-7" strike="noStrike">
                          <a:solidFill>
                            <a:srgbClr val="000000"/>
                          </a:solidFill>
                          <a:latin typeface="Calibri"/>
                        </a:rPr>
                        <a:t>nature </a:t>
                      </a:r>
                      <a:r>
                        <a:rPr b="0" lang="fr-FR" sz="1600" spc="-1" strike="noStrike">
                          <a:solidFill>
                            <a:srgbClr val="000000"/>
                          </a:solidFill>
                          <a:latin typeface="Calibri"/>
                        </a:rPr>
                        <a:t>/</a:t>
                      </a:r>
                      <a:r>
                        <a:rPr b="0" lang="fr-FR" sz="1600" spc="-12" strike="noStrike">
                          <a:solidFill>
                            <a:srgbClr val="000000"/>
                          </a:solidFill>
                          <a:latin typeface="Calibri"/>
                        </a:rPr>
                        <a:t> </a:t>
                      </a:r>
                      <a:r>
                        <a:rPr b="0" lang="fr-FR" sz="1600" spc="-7" strike="noStrike">
                          <a:solidFill>
                            <a:srgbClr val="000000"/>
                          </a:solidFill>
                          <a:latin typeface="Calibri"/>
                        </a:rPr>
                        <a:t>industrie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640880">
                <a:tc vMerge="1">
                  <a:tcPr marL="90000" marR="90000">
                    <a:solidFill>
                      <a:srgbClr val="729fcf"/>
                    </a:solidFill>
                  </a:tcPr>
                </a:tc>
                <a:tc>
                  <a:txBody>
                    <a:bodyPr lIns="0" rIns="0" tIns="3960" bIns="0">
                      <a:noAutofit/>
                    </a:bodyPr>
                    <a:p>
                      <a:pPr>
                        <a:lnSpc>
                          <a:spcPct val="100000"/>
                        </a:lnSpc>
                        <a:spcBef>
                          <a:spcPts val="34"/>
                        </a:spcBef>
                      </a:pPr>
                      <a:endParaRPr b="0" lang="fr-FR" sz="1800" spc="-1" strike="noStrike">
                        <a:latin typeface="Arial"/>
                      </a:endParaRPr>
                    </a:p>
                    <a:p>
                      <a:pPr marL="461520" indent="-204120">
                        <a:lnSpc>
                          <a:spcPts val="1270"/>
                        </a:lnSpc>
                        <a:tabLst>
                          <a:tab algn="l" pos="0"/>
                        </a:tabLst>
                      </a:pPr>
                      <a:r>
                        <a:rPr b="1" lang="fr-FR" sz="1600" spc="-1" strike="noStrike">
                          <a:solidFill>
                            <a:srgbClr val="000000"/>
                          </a:solidFill>
                          <a:latin typeface="Calibri"/>
                        </a:rPr>
                        <a:t>Libération</a:t>
                      </a:r>
                      <a:r>
                        <a:rPr b="1" lang="fr-FR" sz="1600" spc="-92" strike="noStrike">
                          <a:solidFill>
                            <a:srgbClr val="000000"/>
                          </a:solidFill>
                          <a:latin typeface="Calibri"/>
                        </a:rPr>
                        <a:t> </a:t>
                      </a:r>
                      <a:r>
                        <a:rPr b="1" lang="fr-FR" sz="1600" spc="-7" strike="noStrike">
                          <a:solidFill>
                            <a:srgbClr val="000000"/>
                          </a:solidFill>
                          <a:latin typeface="Calibri"/>
                        </a:rPr>
                        <a:t>des  </a:t>
                      </a:r>
                      <a:r>
                        <a:rPr b="1" lang="fr-FR" sz="1600" spc="-1" strike="noStrike">
                          <a:solidFill>
                            <a:srgbClr val="000000"/>
                          </a:solidFill>
                          <a:latin typeface="Calibri"/>
                        </a:rPr>
                        <a:t>apports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4200" bIns="0">
                      <a:noAutofit/>
                    </a:bodyPr>
                    <a:p>
                      <a:pPr marL="50040" algn="ctr">
                        <a:lnSpc>
                          <a:spcPct val="95000"/>
                        </a:lnSpc>
                        <a:spcBef>
                          <a:spcPts val="300"/>
                        </a:spcBef>
                      </a:pPr>
                      <a:r>
                        <a:rPr b="0" lang="fr-FR" sz="1600" spc="-1" strike="noStrike">
                          <a:solidFill>
                            <a:srgbClr val="000000"/>
                          </a:solidFill>
                          <a:latin typeface="Calibri"/>
                        </a:rPr>
                        <a:t>Les </a:t>
                      </a:r>
                      <a:r>
                        <a:rPr b="0" lang="fr-FR" sz="1600" spc="-7" strike="noStrike">
                          <a:solidFill>
                            <a:srgbClr val="000000"/>
                          </a:solidFill>
                          <a:latin typeface="Calibri"/>
                        </a:rPr>
                        <a:t>parts sociales peuvent être libérées seulement </a:t>
                      </a:r>
                      <a:r>
                        <a:rPr b="0" lang="fr-FR" sz="1600" spc="-12" strike="noStrike">
                          <a:solidFill>
                            <a:srgbClr val="000000"/>
                          </a:solidFill>
                          <a:latin typeface="Calibri"/>
                        </a:rPr>
                        <a:t>du  </a:t>
                      </a:r>
                      <a:r>
                        <a:rPr b="0" lang="fr-FR" sz="1600" spc="-7" strike="noStrike">
                          <a:solidFill>
                            <a:srgbClr val="000000"/>
                          </a:solidFill>
                          <a:latin typeface="Calibri"/>
                        </a:rPr>
                        <a:t>cinquième </a:t>
                      </a:r>
                      <a:r>
                        <a:rPr b="0" lang="fr-FR" sz="1600" spc="-1" strike="noStrike">
                          <a:solidFill>
                            <a:srgbClr val="000000"/>
                          </a:solidFill>
                          <a:latin typeface="Calibri"/>
                        </a:rPr>
                        <a:t>de </a:t>
                      </a:r>
                      <a:r>
                        <a:rPr b="0" lang="fr-FR" sz="1600" spc="-7" strike="noStrike">
                          <a:solidFill>
                            <a:srgbClr val="000000"/>
                          </a:solidFill>
                          <a:latin typeface="Calibri"/>
                        </a:rPr>
                        <a:t>leur montant lorsqu’elles représentent </a:t>
                      </a:r>
                      <a:r>
                        <a:rPr b="0" lang="fr-FR" sz="1600" spc="-15" strike="noStrike">
                          <a:solidFill>
                            <a:srgbClr val="000000"/>
                          </a:solidFill>
                          <a:latin typeface="Calibri"/>
                        </a:rPr>
                        <a:t>des  </a:t>
                      </a:r>
                      <a:r>
                        <a:rPr b="0" lang="fr-FR" sz="1600" spc="-1" strike="noStrike">
                          <a:solidFill>
                            <a:srgbClr val="000000"/>
                          </a:solidFill>
                          <a:latin typeface="Calibri"/>
                        </a:rPr>
                        <a:t>apports </a:t>
                      </a:r>
                      <a:r>
                        <a:rPr b="0" lang="fr-FR" sz="1600" spc="-7" strike="noStrike">
                          <a:solidFill>
                            <a:srgbClr val="000000"/>
                          </a:solidFill>
                          <a:latin typeface="Calibri"/>
                        </a:rPr>
                        <a:t>en numéraire. Les associés doivent libérer </a:t>
                      </a:r>
                      <a:r>
                        <a:rPr b="0" lang="fr-FR" sz="1600" spc="-1" strike="noStrike">
                          <a:solidFill>
                            <a:srgbClr val="000000"/>
                          </a:solidFill>
                          <a:latin typeface="Calibri"/>
                        </a:rPr>
                        <a:t>le </a:t>
                      </a:r>
                      <a:r>
                        <a:rPr b="0" lang="fr-FR" sz="1600" spc="-7" strike="noStrike">
                          <a:solidFill>
                            <a:srgbClr val="000000"/>
                          </a:solidFill>
                          <a:latin typeface="Calibri"/>
                        </a:rPr>
                        <a:t>surplus  </a:t>
                      </a:r>
                      <a:r>
                        <a:rPr b="0" lang="fr-FR" sz="1600" spc="-1" strike="noStrike">
                          <a:solidFill>
                            <a:srgbClr val="000000"/>
                          </a:solidFill>
                          <a:latin typeface="Calibri"/>
                        </a:rPr>
                        <a:t>dans le </a:t>
                      </a:r>
                      <a:r>
                        <a:rPr b="0" lang="fr-FR" sz="1600" spc="-7" strike="noStrike">
                          <a:solidFill>
                            <a:srgbClr val="000000"/>
                          </a:solidFill>
                          <a:latin typeface="Calibri"/>
                        </a:rPr>
                        <a:t>délai </a:t>
                      </a:r>
                      <a:r>
                        <a:rPr b="0" lang="fr-FR" sz="1600" spc="-12" strike="noStrike">
                          <a:solidFill>
                            <a:srgbClr val="000000"/>
                          </a:solidFill>
                          <a:latin typeface="Calibri"/>
                        </a:rPr>
                        <a:t>de </a:t>
                      </a:r>
                      <a:r>
                        <a:rPr b="0" lang="fr-FR" sz="1600" spc="-7" strike="noStrike">
                          <a:solidFill>
                            <a:srgbClr val="000000"/>
                          </a:solidFill>
                          <a:latin typeface="Calibri"/>
                        </a:rPr>
                        <a:t>cinq </a:t>
                      </a:r>
                      <a:r>
                        <a:rPr b="0" lang="fr-FR" sz="1600" spc="-1" strike="noStrike">
                          <a:solidFill>
                            <a:srgbClr val="000000"/>
                          </a:solidFill>
                          <a:latin typeface="Calibri"/>
                        </a:rPr>
                        <a:t>ans à </a:t>
                      </a:r>
                      <a:r>
                        <a:rPr b="0" lang="fr-FR" sz="1600" spc="-7" strike="noStrike">
                          <a:solidFill>
                            <a:srgbClr val="000000"/>
                          </a:solidFill>
                          <a:latin typeface="Calibri"/>
                        </a:rPr>
                        <a:t>compter </a:t>
                      </a:r>
                      <a:r>
                        <a:rPr b="0" lang="fr-FR" sz="1600" spc="-1" strike="noStrike">
                          <a:solidFill>
                            <a:srgbClr val="000000"/>
                          </a:solidFill>
                          <a:latin typeface="Calibri"/>
                        </a:rPr>
                        <a:t>de </a:t>
                      </a:r>
                      <a:r>
                        <a:rPr b="0" lang="fr-FR" sz="1600" spc="-7" strike="noStrike">
                          <a:solidFill>
                            <a:srgbClr val="000000"/>
                          </a:solidFill>
                          <a:latin typeface="Calibri"/>
                        </a:rPr>
                        <a:t>l’immatriculation </a:t>
                      </a:r>
                      <a:r>
                        <a:rPr b="0" lang="fr-FR" sz="1600" spc="-12" strike="noStrike">
                          <a:solidFill>
                            <a:srgbClr val="000000"/>
                          </a:solidFill>
                          <a:latin typeface="Calibri"/>
                        </a:rPr>
                        <a:t>de  </a:t>
                      </a:r>
                      <a:r>
                        <a:rPr b="0" lang="fr-FR" sz="1600" spc="-1" strike="noStrike">
                          <a:solidFill>
                            <a:srgbClr val="000000"/>
                          </a:solidFill>
                          <a:latin typeface="Calibri"/>
                        </a:rPr>
                        <a:t>la</a:t>
                      </a:r>
                      <a:r>
                        <a:rPr b="0" lang="fr-FR" sz="1600" spc="-15" strike="noStrike">
                          <a:solidFill>
                            <a:srgbClr val="000000"/>
                          </a:solidFill>
                          <a:latin typeface="Calibri"/>
                        </a:rPr>
                        <a:t> </a:t>
                      </a:r>
                      <a:r>
                        <a:rPr b="0" lang="fr-FR" sz="1600" spc="-7" strike="noStrike">
                          <a:solidFill>
                            <a:srgbClr val="000000"/>
                          </a:solidFill>
                          <a:latin typeface="Calibri"/>
                        </a:rPr>
                        <a:t>société.</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497" name="TextShape 4"/>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498" name="TextShape 5"/>
          <p:cNvSpPr txBox="1"/>
          <p:nvPr/>
        </p:nvSpPr>
        <p:spPr>
          <a:xfrm>
            <a:off x="8783280" y="6378120"/>
            <a:ext cx="2805480" cy="276480"/>
          </a:xfrm>
          <a:prstGeom prst="rect">
            <a:avLst/>
          </a:prstGeom>
          <a:noFill/>
          <a:ln>
            <a:noFill/>
          </a:ln>
        </p:spPr>
        <p:txBody>
          <a:bodyPr lIns="0" rIns="0" tIns="0" bIns="0">
            <a:noAutofit/>
          </a:bodyPr>
          <a:p>
            <a:pPr algn="r">
              <a:lnSpc>
                <a:spcPct val="100000"/>
              </a:lnSpc>
            </a:pPr>
            <a:fld id="{93ABA86A-937B-493E-9508-79D1BB79EE3E}" type="slidenum">
              <a:rPr b="0" lang="fr-FR" sz="1800" spc="-1" strike="noStrike">
                <a:solidFill>
                  <a:srgbClr val="b2b2b2"/>
                </a:solidFill>
                <a:latin typeface="Calibri"/>
              </a:rPr>
              <a:t>61</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9"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0" name="TextShape 2"/>
          <p:cNvSpPr txBox="1"/>
          <p:nvPr/>
        </p:nvSpPr>
        <p:spPr>
          <a:xfrm>
            <a:off x="838080" y="672840"/>
            <a:ext cx="10515240" cy="715320"/>
          </a:xfrm>
          <a:prstGeom prst="rect">
            <a:avLst/>
          </a:prstGeom>
          <a:noFill/>
          <a:ln>
            <a:noFill/>
          </a:ln>
        </p:spPr>
        <p:txBody>
          <a:bodyPr anchor="ctr">
            <a:normAutofit/>
          </a:bodyPr>
          <a:p>
            <a:pPr algn="ctr">
              <a:lnSpc>
                <a:spcPct val="90000"/>
              </a:lnSpc>
            </a:pPr>
            <a:r>
              <a:rPr b="1" lang="en-US" sz="3200" spc="-1" strike="noStrike">
                <a:solidFill>
                  <a:srgbClr val="ffffff"/>
                </a:solidFill>
                <a:latin typeface="Calibri Light"/>
              </a:rPr>
              <a:t>Tableau de synthèse de la SARL (suite)  </a:t>
            </a:r>
            <a:endParaRPr b="0" lang="en-US" sz="3200" spc="-1" strike="noStrike">
              <a:solidFill>
                <a:srgbClr val="000000"/>
              </a:solidFill>
              <a:latin typeface="Calibri"/>
            </a:endParaRPr>
          </a:p>
        </p:txBody>
      </p:sp>
      <p:graphicFrame>
        <p:nvGraphicFramePr>
          <p:cNvPr id="501" name="Table 3"/>
          <p:cNvGraphicFramePr/>
          <p:nvPr/>
        </p:nvGraphicFramePr>
        <p:xfrm>
          <a:off x="66600" y="1588320"/>
          <a:ext cx="11724120" cy="5238000"/>
        </p:xfrm>
        <a:graphic>
          <a:graphicData uri="http://schemas.openxmlformats.org/drawingml/2006/table">
            <a:tbl>
              <a:tblPr/>
              <a:tblGrid>
                <a:gridCol w="2062800"/>
                <a:gridCol w="3645360"/>
                <a:gridCol w="6015960"/>
              </a:tblGrid>
              <a:tr h="203040">
                <a:tc rowSpan="6">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spcBef>
                          <a:spcPts val="31"/>
                        </a:spcBef>
                      </a:pPr>
                      <a:r>
                        <a:rPr b="0" lang="en-US" sz="1600" spc="-1" strike="noStrike">
                          <a:solidFill>
                            <a:srgbClr val="000000"/>
                          </a:solidFill>
                          <a:latin typeface="Calibri"/>
                          <a:ea typeface="Times New Roman"/>
                        </a:rPr>
                        <a:t> </a:t>
                      </a:r>
                      <a:endParaRPr b="0" lang="fr-FR" sz="1600" spc="-1" strike="noStrike">
                        <a:latin typeface="Arial"/>
                      </a:endParaRPr>
                    </a:p>
                    <a:p>
                      <a:pPr marL="255240">
                        <a:lnSpc>
                          <a:spcPct val="100000"/>
                        </a:lnSpc>
                      </a:pPr>
                      <a:r>
                        <a:rPr b="1" lang="en-US" sz="1600" spc="-1" strike="noStrike">
                          <a:solidFill>
                            <a:srgbClr val="000000"/>
                          </a:solidFill>
                          <a:latin typeface="Calibri"/>
                          <a:ea typeface="Times New Roman"/>
                        </a:rPr>
                        <a:t>Droits et</a:t>
                      </a:r>
                      <a:endParaRPr b="0" lang="fr-FR" sz="1600" spc="-1" strike="noStrike">
                        <a:latin typeface="Arial"/>
                      </a:endParaRPr>
                    </a:p>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spcBef>
                          <a:spcPts val="26"/>
                        </a:spcBef>
                      </a:pPr>
                      <a:r>
                        <a:rPr b="0" lang="en-US" sz="1600" spc="-1" strike="noStrike">
                          <a:solidFill>
                            <a:srgbClr val="000000"/>
                          </a:solidFill>
                          <a:latin typeface="Calibri"/>
                          <a:ea typeface="Times New Roman"/>
                        </a:rPr>
                        <a:t> </a:t>
                      </a:r>
                      <a:endParaRPr b="0" lang="fr-FR" sz="1600" spc="-1" strike="noStrike">
                        <a:latin typeface="Arial"/>
                      </a:endParaRPr>
                    </a:p>
                    <a:p>
                      <a:pPr marL="207000">
                        <a:lnSpc>
                          <a:spcPct val="100000"/>
                        </a:lnSpc>
                      </a:pPr>
                      <a:r>
                        <a:rPr b="1" lang="en-US" sz="1600" spc="-1" strike="noStrike">
                          <a:solidFill>
                            <a:srgbClr val="000000"/>
                          </a:solidFill>
                          <a:latin typeface="Calibri"/>
                          <a:ea typeface="Times New Roman"/>
                        </a:rPr>
                        <a:t>obligations</a:t>
                      </a:r>
                      <a:endParaRPr b="0" lang="fr-FR" sz="1600" spc="-1" strike="noStrike">
                        <a:latin typeface="Arial"/>
                      </a:endParaRPr>
                    </a:p>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spcBef>
                          <a:spcPts val="45"/>
                        </a:spcBef>
                      </a:pPr>
                      <a:r>
                        <a:rPr b="0" lang="en-US" sz="1600" spc="-1" strike="noStrike">
                          <a:solidFill>
                            <a:srgbClr val="000000"/>
                          </a:solidFill>
                          <a:latin typeface="Calibri"/>
                          <a:ea typeface="Times New Roman"/>
                        </a:rPr>
                        <a:t> </a:t>
                      </a:r>
                      <a:endParaRPr b="0" lang="fr-FR" sz="1600" spc="-1" strike="noStrike">
                        <a:latin typeface="Arial"/>
                      </a:endParaRPr>
                    </a:p>
                    <a:p>
                      <a:pPr marL="185400">
                        <a:lnSpc>
                          <a:spcPct val="100000"/>
                        </a:lnSpc>
                      </a:pPr>
                      <a:r>
                        <a:rPr b="1" lang="en-US" sz="1600" spc="-1" strike="noStrike">
                          <a:solidFill>
                            <a:srgbClr val="000000"/>
                          </a:solidFill>
                          <a:latin typeface="Calibri"/>
                          <a:ea typeface="Times New Roman"/>
                        </a:rPr>
                        <a:t>des</a:t>
                      </a:r>
                      <a:r>
                        <a:rPr b="1" lang="en-US" sz="1600" spc="-15" strike="noStrike">
                          <a:solidFill>
                            <a:srgbClr val="000000"/>
                          </a:solidFill>
                          <a:latin typeface="Calibri"/>
                          <a:ea typeface="Times New Roman"/>
                        </a:rPr>
                        <a:t> </a:t>
                      </a:r>
                      <a:r>
                        <a:rPr b="1" lang="en-US" sz="1600" spc="-1" strike="noStrike">
                          <a:solidFill>
                            <a:srgbClr val="000000"/>
                          </a:solidFill>
                          <a:latin typeface="Calibri"/>
                          <a:ea typeface="Times New Roman"/>
                        </a:rPr>
                        <a:t>associés</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557640" indent="-408600">
                        <a:lnSpc>
                          <a:spcPct val="100000"/>
                        </a:lnSpc>
                        <a:spcBef>
                          <a:spcPts val="289"/>
                        </a:spcBef>
                        <a:tabLst>
                          <a:tab algn="l" pos="0"/>
                        </a:tabLst>
                      </a:pPr>
                      <a:r>
                        <a:rPr b="1" lang="en-US" sz="1600" spc="-1" strike="noStrike">
                          <a:solidFill>
                            <a:srgbClr val="000000"/>
                          </a:solidFill>
                          <a:latin typeface="Calibri"/>
                          <a:ea typeface="Times New Roman"/>
                        </a:rPr>
                        <a:t>qualification de la part</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557640" indent="-408600">
                        <a:lnSpc>
                          <a:spcPct val="100000"/>
                        </a:lnSpc>
                        <a:spcBef>
                          <a:spcPts val="289"/>
                        </a:spcBef>
                        <a:tabLst>
                          <a:tab algn="l" pos="0"/>
                        </a:tabLst>
                      </a:pPr>
                      <a:r>
                        <a:rPr b="1" lang="en-US" sz="1600" spc="-1" strike="noStrike">
                          <a:solidFill>
                            <a:srgbClr val="000000"/>
                          </a:solidFill>
                          <a:latin typeface="Calibri"/>
                          <a:ea typeface="Times New Roman"/>
                        </a:rPr>
                        <a:t>part sociale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203040">
                <a:tc vMerge="1">
                  <a:tcPr marL="90000" marR="90000">
                    <a:solidFill>
                      <a:srgbClr val="729fcf"/>
                    </a:solidFill>
                  </a:tcPr>
                </a:tc>
                <a:tc rowSpan="2">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spcBef>
                          <a:spcPts val="40"/>
                        </a:spcBef>
                      </a:pPr>
                      <a:r>
                        <a:rPr b="0" lang="en-US" sz="1600" spc="-1" strike="noStrike">
                          <a:solidFill>
                            <a:srgbClr val="000000"/>
                          </a:solidFill>
                          <a:latin typeface="Calibri"/>
                          <a:ea typeface="Times New Roman"/>
                        </a:rPr>
                        <a:t> </a:t>
                      </a:r>
                      <a:endParaRPr b="0" lang="fr-FR" sz="1600" spc="-1" strike="noStrike">
                        <a:latin typeface="Arial"/>
                      </a:endParaRPr>
                    </a:p>
                    <a:p>
                      <a:pPr marL="126360" algn="ctr">
                        <a:lnSpc>
                          <a:spcPct val="100000"/>
                        </a:lnSpc>
                      </a:pPr>
                      <a:r>
                        <a:rPr b="1" lang="en-US" sz="1600" spc="-1" strike="noStrike">
                          <a:solidFill>
                            <a:srgbClr val="000000"/>
                          </a:solidFill>
                          <a:latin typeface="Calibri"/>
                          <a:ea typeface="Times New Roman"/>
                        </a:rPr>
                        <a:t>cession</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1434960" indent="-1130400">
                        <a:lnSpc>
                          <a:spcPct val="100000"/>
                        </a:lnSpc>
                        <a:spcBef>
                          <a:spcPts val="289"/>
                        </a:spcBef>
                        <a:tabLst>
                          <a:tab algn="l" pos="0"/>
                        </a:tabLst>
                      </a:pPr>
                      <a:r>
                        <a:rPr b="0" lang="en-US" sz="1600" spc="-1" strike="noStrike">
                          <a:solidFill>
                            <a:srgbClr val="000000"/>
                          </a:solidFill>
                          <a:latin typeface="Calibri"/>
                          <a:ea typeface="Times New Roman"/>
                        </a:rPr>
                        <a:t>Cession libre entre associés, conjoints, ascendants et descendants</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405720">
                <a:tc vMerge="1">
                  <a:tcPr marL="90000" marR="90000">
                    <a:solidFill>
                      <a:srgbClr val="729fcf"/>
                    </a:solidFill>
                  </a:tcPr>
                </a:tc>
                <a:tc vMerge="1">
                  <a:tcPr marL="90000" marR="90000">
                    <a:solidFill>
                      <a:srgbClr val="729fcf"/>
                    </a:solidFill>
                  </a:tcPr>
                </a:tc>
                <a:tc>
                  <a:txBody>
                    <a:bodyPr lIns="0" rIns="0" tIns="0" bIns="0">
                      <a:noAutofit/>
                    </a:bodyPr>
                    <a:p>
                      <a:pPr marL="176400" indent="112320">
                        <a:lnSpc>
                          <a:spcPct val="100000"/>
                        </a:lnSpc>
                        <a:spcBef>
                          <a:spcPts val="289"/>
                        </a:spcBef>
                        <a:tabLst>
                          <a:tab algn="l" pos="0"/>
                        </a:tabLst>
                      </a:pPr>
                      <a:r>
                        <a:rPr b="0" lang="en-US" sz="1600" spc="-1" strike="noStrike">
                          <a:solidFill>
                            <a:srgbClr val="000000"/>
                          </a:solidFill>
                          <a:latin typeface="Calibri"/>
                          <a:ea typeface="Times New Roman"/>
                        </a:rPr>
                        <a:t>Autorisation de cession de la majorité en nombre des associés représentant au moins la moitié du capital social</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850680">
                <a:tc vMerge="1">
                  <a:tcPr marL="90000" marR="90000">
                    <a:solidFill>
                      <a:srgbClr val="729fcf"/>
                    </a:solidFill>
                  </a:tcPr>
                </a:tc>
                <a:tc>
                  <a:txBody>
                    <a:bodyPr lIns="0" rIns="0" tIns="0" bIns="0">
                      <a:noAutofit/>
                    </a:bodyPr>
                    <a:p>
                      <a:pPr>
                        <a:lnSpc>
                          <a:spcPct val="100000"/>
                        </a:lnSpc>
                        <a:spcBef>
                          <a:spcPts val="11"/>
                        </a:spcBef>
                      </a:pPr>
                      <a:r>
                        <a:rPr b="0" lang="en-US" sz="1600" spc="-1" strike="noStrike">
                          <a:solidFill>
                            <a:srgbClr val="000000"/>
                          </a:solidFill>
                          <a:latin typeface="Calibri"/>
                          <a:ea typeface="Times New Roman"/>
                        </a:rPr>
                        <a:t> </a:t>
                      </a:r>
                      <a:endParaRPr b="0" lang="fr-FR" sz="1600" spc="-1" strike="noStrike">
                        <a:latin typeface="Arial"/>
                      </a:endParaRPr>
                    </a:p>
                    <a:p>
                      <a:pPr marL="408240" indent="-289080">
                        <a:lnSpc>
                          <a:spcPct val="100000"/>
                        </a:lnSpc>
                        <a:tabLst>
                          <a:tab algn="l" pos="0"/>
                        </a:tabLst>
                      </a:pPr>
                      <a:r>
                        <a:rPr b="1" lang="en-US" sz="1600" spc="-1" strike="noStrike">
                          <a:solidFill>
                            <a:srgbClr val="000000"/>
                          </a:solidFill>
                          <a:latin typeface="Calibri"/>
                          <a:ea typeface="Times New Roman"/>
                        </a:rPr>
                        <a:t>assemblée générale ordinaire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45720" algn="ctr">
                        <a:lnSpc>
                          <a:spcPct val="100000"/>
                        </a:lnSpc>
                        <a:spcBef>
                          <a:spcPts val="289"/>
                        </a:spcBef>
                      </a:pPr>
                      <a:r>
                        <a:rPr b="0" lang="en-US" sz="1600" spc="-1" strike="noStrike">
                          <a:solidFill>
                            <a:srgbClr val="000000"/>
                          </a:solidFill>
                          <a:latin typeface="Calibri"/>
                          <a:ea typeface="Times New Roman"/>
                        </a:rPr>
                        <a:t>1</a:t>
                      </a:r>
                      <a:r>
                        <a:rPr b="0" lang="en-US" sz="1600" spc="-1" strike="noStrike" baseline="30000">
                          <a:solidFill>
                            <a:srgbClr val="000000"/>
                          </a:solidFill>
                          <a:latin typeface="Calibri"/>
                          <a:ea typeface="Times New Roman"/>
                        </a:rPr>
                        <a:t>ère</a:t>
                      </a:r>
                      <a:r>
                        <a:rPr b="0" lang="en-US" sz="1600" spc="-1" strike="noStrike">
                          <a:solidFill>
                            <a:srgbClr val="000000"/>
                          </a:solidFill>
                          <a:latin typeface="Calibri"/>
                          <a:ea typeface="Times New Roman"/>
                        </a:rPr>
                        <a:t> assemblée : décision prise par les associés représentant au moins la moitié du capital social</a:t>
                      </a:r>
                      <a:endParaRPr b="0" lang="fr-FR" sz="1600" spc="-1" strike="noStrike">
                        <a:latin typeface="Arial"/>
                      </a:endParaRPr>
                    </a:p>
                    <a:p>
                      <a:pPr marL="43200" algn="ctr">
                        <a:lnSpc>
                          <a:spcPct val="100000"/>
                        </a:lnSpc>
                        <a:spcBef>
                          <a:spcPts val="306"/>
                        </a:spcBef>
                      </a:pPr>
                      <a:r>
                        <a:rPr b="0" lang="en-US" sz="1600" spc="-1" strike="noStrike">
                          <a:solidFill>
                            <a:srgbClr val="000000"/>
                          </a:solidFill>
                          <a:latin typeface="Calibri"/>
                          <a:ea typeface="Times New Roman"/>
                        </a:rPr>
                        <a:t>2</a:t>
                      </a:r>
                      <a:r>
                        <a:rPr b="0" lang="en-US" sz="1600" spc="-1" strike="noStrike" baseline="30000">
                          <a:solidFill>
                            <a:srgbClr val="000000"/>
                          </a:solidFill>
                          <a:latin typeface="Calibri"/>
                          <a:ea typeface="Times New Roman"/>
                        </a:rPr>
                        <a:t>ème</a:t>
                      </a:r>
                      <a:r>
                        <a:rPr b="0" lang="en-US" sz="1600" spc="-1" strike="noStrike">
                          <a:solidFill>
                            <a:srgbClr val="000000"/>
                          </a:solidFill>
                          <a:latin typeface="Calibri"/>
                          <a:ea typeface="Times New Roman"/>
                        </a:rPr>
                        <a:t> assemblée :</a:t>
                      </a:r>
                      <a:endParaRPr b="0" lang="fr-FR" sz="1600" spc="-1" strike="noStrike">
                        <a:latin typeface="Arial"/>
                      </a:endParaRPr>
                    </a:p>
                    <a:p>
                      <a:pPr marL="45720" algn="ctr">
                        <a:lnSpc>
                          <a:spcPct val="100000"/>
                        </a:lnSpc>
                        <a:spcBef>
                          <a:spcPts val="6"/>
                        </a:spcBef>
                      </a:pPr>
                      <a:r>
                        <a:rPr b="0" lang="en-US" sz="1600" spc="-1" strike="noStrike">
                          <a:solidFill>
                            <a:srgbClr val="000000"/>
                          </a:solidFill>
                          <a:latin typeface="Calibri"/>
                          <a:ea typeface="Times New Roman"/>
                        </a:rPr>
                        <a:t>décision prise à la majorité des voix</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1571040">
                <a:tc vMerge="1">
                  <a:tcPr marL="90000" marR="90000">
                    <a:solidFill>
                      <a:srgbClr val="729fcf"/>
                    </a:solidFill>
                  </a:tcPr>
                </a:tc>
                <a:tc>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p>
                      <a:pPr>
                        <a:lnSpc>
                          <a:spcPct val="100000"/>
                        </a:lnSpc>
                        <a:spcBef>
                          <a:spcPts val="40"/>
                        </a:spcBef>
                      </a:pPr>
                      <a:r>
                        <a:rPr b="0" lang="en-US" sz="1600" spc="-1" strike="noStrike">
                          <a:solidFill>
                            <a:srgbClr val="000000"/>
                          </a:solidFill>
                          <a:latin typeface="Calibri"/>
                          <a:ea typeface="Times New Roman"/>
                        </a:rPr>
                        <a:t> </a:t>
                      </a:r>
                      <a:endParaRPr b="0" lang="fr-FR" sz="1600" spc="-1" strike="noStrike">
                        <a:latin typeface="Arial"/>
                      </a:endParaRPr>
                    </a:p>
                    <a:p>
                      <a:pPr marL="252720" indent="-134280">
                        <a:lnSpc>
                          <a:spcPct val="100000"/>
                        </a:lnSpc>
                        <a:tabLst>
                          <a:tab algn="l" pos="0"/>
                        </a:tabLst>
                      </a:pPr>
                      <a:r>
                        <a:rPr b="1" lang="en-US" sz="1600" spc="-1" strike="noStrike">
                          <a:solidFill>
                            <a:srgbClr val="000000"/>
                          </a:solidFill>
                          <a:latin typeface="Calibri"/>
                          <a:ea typeface="Times New Roman"/>
                        </a:rPr>
                        <a:t>assemblée générale extraordinaire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45720" algn="ctr">
                        <a:lnSpc>
                          <a:spcPct val="100000"/>
                        </a:lnSpc>
                        <a:spcBef>
                          <a:spcPts val="315"/>
                        </a:spcBef>
                      </a:pPr>
                      <a:r>
                        <a:rPr b="1" lang="en-US" sz="1600" spc="-1" strike="noStrike">
                          <a:solidFill>
                            <a:srgbClr val="000000"/>
                          </a:solidFill>
                          <a:latin typeface="Calibri"/>
                          <a:ea typeface="Times New Roman"/>
                        </a:rPr>
                        <a:t>Pour sociétés constituées avant loi de 2005 :</a:t>
                      </a:r>
                      <a:endParaRPr b="0" lang="fr-FR" sz="1600" spc="-1" strike="noStrike">
                        <a:latin typeface="Arial"/>
                      </a:endParaRPr>
                    </a:p>
                    <a:p>
                      <a:pPr marL="45720" algn="ctr">
                        <a:lnSpc>
                          <a:spcPct val="100000"/>
                        </a:lnSpc>
                        <a:spcBef>
                          <a:spcPts val="269"/>
                        </a:spcBef>
                      </a:pPr>
                      <a:r>
                        <a:rPr b="0" lang="en-US" sz="1600" spc="-1" strike="noStrike">
                          <a:solidFill>
                            <a:srgbClr val="000000"/>
                          </a:solidFill>
                          <a:latin typeface="Calibri"/>
                          <a:ea typeface="Times New Roman"/>
                        </a:rPr>
                        <a:t>décision prise par les associés représentant au moins les ¾ du capital social</a:t>
                      </a:r>
                      <a:endParaRPr b="0" lang="fr-FR" sz="1600" spc="-1" strike="noStrike">
                        <a:latin typeface="Arial"/>
                      </a:endParaRPr>
                    </a:p>
                    <a:p>
                      <a:pPr marL="484560">
                        <a:lnSpc>
                          <a:spcPct val="100000"/>
                        </a:lnSpc>
                        <a:spcBef>
                          <a:spcPts val="326"/>
                        </a:spcBef>
                      </a:pPr>
                      <a:r>
                        <a:rPr b="1" lang="en-US" sz="1600" spc="-1" strike="noStrike">
                          <a:solidFill>
                            <a:srgbClr val="000000"/>
                          </a:solidFill>
                          <a:latin typeface="Calibri"/>
                          <a:ea typeface="Times New Roman"/>
                        </a:rPr>
                        <a:t>Pour sociétés constituées après loi de 2005 </a:t>
                      </a:r>
                      <a:r>
                        <a:rPr b="0" lang="en-US" sz="1600" spc="-1" strike="noStrike">
                          <a:solidFill>
                            <a:srgbClr val="000000"/>
                          </a:solidFill>
                          <a:latin typeface="Calibri"/>
                          <a:ea typeface="Times New Roman"/>
                        </a:rPr>
                        <a:t>:</a:t>
                      </a:r>
                      <a:endParaRPr b="0" lang="fr-FR" sz="1600" spc="-1" strike="noStrike">
                        <a:latin typeface="Arial"/>
                      </a:endParaRPr>
                    </a:p>
                    <a:p>
                      <a:pPr marL="45720" algn="ctr">
                        <a:lnSpc>
                          <a:spcPct val="100000"/>
                        </a:lnSpc>
                        <a:spcBef>
                          <a:spcPts val="295"/>
                        </a:spcBef>
                      </a:pPr>
                      <a:r>
                        <a:rPr b="0" lang="en-US" sz="1600" spc="-1" strike="noStrike">
                          <a:solidFill>
                            <a:srgbClr val="000000"/>
                          </a:solidFill>
                          <a:latin typeface="Calibri"/>
                          <a:ea typeface="Times New Roman"/>
                        </a:rPr>
                        <a:t>Quorum : 1/4 sur première convocation et 1/5 sur deuxième convocation</a:t>
                      </a:r>
                      <a:endParaRPr b="0" lang="fr-FR" sz="1600" spc="-1" strike="noStrike">
                        <a:latin typeface="Arial"/>
                      </a:endParaRPr>
                    </a:p>
                    <a:p>
                      <a:pPr marL="43920" algn="ctr">
                        <a:lnSpc>
                          <a:spcPct val="100000"/>
                        </a:lnSpc>
                        <a:spcBef>
                          <a:spcPts val="306"/>
                        </a:spcBef>
                      </a:pPr>
                      <a:r>
                        <a:rPr b="0" lang="en-US" sz="1600" spc="-1" strike="noStrike">
                          <a:solidFill>
                            <a:srgbClr val="000000"/>
                          </a:solidFill>
                          <a:latin typeface="Calibri"/>
                          <a:ea typeface="Times New Roman"/>
                        </a:rPr>
                        <a:t>Décision prise à la majorité des 2/3 des parts</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2648160">
                <a:tc vMerge="1">
                  <a:tcPr marL="90000" marR="90000">
                    <a:solidFill>
                      <a:srgbClr val="729fcf"/>
                    </a:solidFill>
                  </a:tcPr>
                </a:tc>
                <a:tc>
                  <a:txBody>
                    <a:bodyPr lIns="0" rIns="0" tIns="0" bIns="0">
                      <a:noAutofit/>
                    </a:bodyPr>
                    <a:p>
                      <a:pPr marL="453960" indent="-298800">
                        <a:lnSpc>
                          <a:spcPct val="100000"/>
                        </a:lnSpc>
                        <a:spcBef>
                          <a:spcPts val="289"/>
                        </a:spcBef>
                        <a:tabLst>
                          <a:tab algn="l" pos="0"/>
                        </a:tabLst>
                      </a:pPr>
                      <a:r>
                        <a:rPr b="1" lang="en-US" sz="1600" spc="-1" strike="noStrike">
                          <a:solidFill>
                            <a:srgbClr val="000000"/>
                          </a:solidFill>
                          <a:latin typeface="Calibri"/>
                          <a:ea typeface="Times New Roman"/>
                        </a:rPr>
                        <a:t>responsabilité des associés</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45720" algn="ctr">
                        <a:lnSpc>
                          <a:spcPct val="100000"/>
                        </a:lnSpc>
                        <a:spcBef>
                          <a:spcPts val="1009"/>
                        </a:spcBef>
                      </a:pPr>
                      <a:r>
                        <a:rPr b="0" lang="en-US" sz="1600" spc="-1" strike="noStrike">
                          <a:solidFill>
                            <a:srgbClr val="000000"/>
                          </a:solidFill>
                          <a:latin typeface="Calibri"/>
                          <a:ea typeface="Times New Roman"/>
                        </a:rPr>
                        <a:t>limitée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204840">
                <a:tc>
                  <a:txBody>
                    <a:bodyPr lIns="0" rIns="0" tIns="0" bIns="0">
                      <a:noAutofit/>
                    </a:bodyPr>
                    <a:p>
                      <a:pPr marL="307440" indent="-109440">
                        <a:lnSpc>
                          <a:spcPct val="101000"/>
                        </a:lnSpc>
                        <a:spcBef>
                          <a:spcPts val="289"/>
                        </a:spcBef>
                        <a:tabLst>
                          <a:tab algn="l" pos="0"/>
                        </a:tabLst>
                      </a:pPr>
                      <a:r>
                        <a:rPr b="1" lang="en-US" sz="1600" spc="-1" strike="noStrike">
                          <a:solidFill>
                            <a:srgbClr val="000000"/>
                          </a:solidFill>
                          <a:latin typeface="Calibri"/>
                          <a:ea typeface="Times New Roman"/>
                        </a:rPr>
                        <a:t>décès d’un associé</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lIns="0" rIns="0" tIns="0" bIns="0">
                      <a:noAutofit/>
                    </a:bodyPr>
                    <a:p>
                      <a:pPr marL="1527840" algn="ctr">
                        <a:lnSpc>
                          <a:spcPct val="100000"/>
                        </a:lnSpc>
                        <a:spcBef>
                          <a:spcPts val="1009"/>
                        </a:spcBef>
                      </a:pPr>
                      <a:r>
                        <a:rPr b="0" lang="en-US" sz="1600" spc="-1" strike="noStrike">
                          <a:solidFill>
                            <a:srgbClr val="000000"/>
                          </a:solidFill>
                          <a:latin typeface="Calibri"/>
                          <a:ea typeface="Times New Roman"/>
                        </a:rPr>
                        <a:t>Les héritiers deviennent associés</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bl>
          </a:graphicData>
        </a:graphic>
      </p:graphicFrame>
      <p:sp>
        <p:nvSpPr>
          <p:cNvPr id="502" name="TextShape 4"/>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503"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CA9833EC-8D19-493C-856D-990ABA259F12}" type="slidenum">
              <a:rPr b="0" lang="en-GB" sz="1200" spc="-1" strike="noStrike">
                <a:solidFill>
                  <a:srgbClr val="8b8b8b"/>
                </a:solidFill>
                <a:latin typeface="Calibri"/>
              </a:rPr>
              <a:t>63</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210240" y="227160"/>
            <a:ext cx="11578320" cy="5357160"/>
          </a:xfrm>
          <a:prstGeom prst="rect">
            <a:avLst/>
          </a:prstGeom>
          <a:noFill/>
          <a:ln w="6120">
            <a:solidFill>
              <a:schemeClr val="bg1"/>
            </a:solidFill>
            <a:round/>
          </a:ln>
        </p:spPr>
        <p:style>
          <a:lnRef idx="0"/>
          <a:fillRef idx="0"/>
          <a:effectRef idx="0"/>
          <a:fontRef idx="minor"/>
        </p:style>
        <p:txBody>
          <a:bodyPr lIns="0" rIns="0" tIns="5760" bIns="0">
            <a:spAutoFit/>
          </a:bodyPr>
          <a:p>
            <a:pPr marL="63720">
              <a:lnSpc>
                <a:spcPct val="100000"/>
              </a:lnSpc>
              <a:spcBef>
                <a:spcPts val="45"/>
              </a:spcBef>
            </a:pPr>
            <a:r>
              <a:rPr b="0" lang="en-US" sz="1000" spc="-256" strike="noStrike" u="heavy">
                <a:solidFill>
                  <a:srgbClr val="000000"/>
                </a:solidFill>
                <a:uFill>
                  <a:solidFill>
                    <a:srgbClr val="000000"/>
                  </a:solidFill>
                </a:uFill>
                <a:latin typeface="Times New Roman"/>
              </a:rPr>
              <a:t> </a:t>
            </a:r>
            <a:r>
              <a:rPr b="1" lang="en-US" sz="1800" spc="-1" strike="noStrike" u="heavy">
                <a:solidFill>
                  <a:srgbClr val="000000"/>
                </a:solidFill>
                <a:uFill>
                  <a:solidFill>
                    <a:srgbClr val="000000"/>
                  </a:solidFill>
                </a:uFill>
                <a:latin typeface="Calibri"/>
              </a:rPr>
              <a:t>Convocation </a:t>
            </a:r>
            <a:r>
              <a:rPr b="1" lang="en-US" sz="1800" spc="-7" strike="noStrike" u="heavy">
                <a:solidFill>
                  <a:srgbClr val="000000"/>
                </a:solidFill>
                <a:uFill>
                  <a:solidFill>
                    <a:srgbClr val="000000"/>
                  </a:solidFill>
                </a:uFill>
                <a:latin typeface="Calibri"/>
              </a:rPr>
              <a:t>de l’assemblée générale </a:t>
            </a:r>
            <a:r>
              <a:rPr b="1" lang="en-US" sz="1800" spc="-1" strike="noStrike" u="heavy">
                <a:solidFill>
                  <a:srgbClr val="000000"/>
                </a:solidFill>
                <a:uFill>
                  <a:solidFill>
                    <a:srgbClr val="000000"/>
                  </a:solidFill>
                </a:uFill>
                <a:latin typeface="Calibri"/>
              </a:rPr>
              <a:t>:</a:t>
            </a:r>
            <a:endParaRPr b="0" lang="fr-FR" sz="1800" spc="-1" strike="noStrike">
              <a:latin typeface="Arial"/>
            </a:endParaRPr>
          </a:p>
          <a:p>
            <a:pPr marL="63720" algn="just">
              <a:lnSpc>
                <a:spcPct val="100000"/>
              </a:lnSpc>
              <a:spcBef>
                <a:spcPts val="553"/>
              </a:spcBef>
            </a:pPr>
            <a:r>
              <a:rPr b="0" lang="en-US" sz="1800" spc="-1" strike="noStrike">
                <a:solidFill>
                  <a:srgbClr val="000000"/>
                </a:solidFill>
                <a:latin typeface="Calibri"/>
              </a:rPr>
              <a:t>En </a:t>
            </a:r>
            <a:r>
              <a:rPr b="0" lang="en-US" sz="1800" spc="-7" strike="noStrike">
                <a:solidFill>
                  <a:srgbClr val="000000"/>
                </a:solidFill>
                <a:latin typeface="Calibri"/>
              </a:rPr>
              <a:t>principe, le droit </a:t>
            </a:r>
            <a:r>
              <a:rPr b="0" lang="en-US" sz="1800" spc="-9" strike="noStrike">
                <a:solidFill>
                  <a:srgbClr val="000000"/>
                </a:solidFill>
                <a:latin typeface="Calibri"/>
              </a:rPr>
              <a:t>de </a:t>
            </a:r>
            <a:r>
              <a:rPr b="0" lang="en-US" sz="1800" spc="-7" strike="noStrike">
                <a:solidFill>
                  <a:srgbClr val="000000"/>
                </a:solidFill>
                <a:latin typeface="Calibri"/>
              </a:rPr>
              <a:t>convoquer une assemblée générale ordinaire </a:t>
            </a:r>
            <a:r>
              <a:rPr b="0" lang="en-US" sz="1800" spc="-1" strike="noStrike">
                <a:solidFill>
                  <a:srgbClr val="000000"/>
                </a:solidFill>
                <a:latin typeface="Calibri"/>
              </a:rPr>
              <a:t>ou </a:t>
            </a:r>
            <a:r>
              <a:rPr b="0" lang="en-US" sz="1800" spc="-7" strike="noStrike">
                <a:solidFill>
                  <a:srgbClr val="000000"/>
                </a:solidFill>
                <a:latin typeface="Calibri"/>
              </a:rPr>
              <a:t>extraordinaire relève </a:t>
            </a:r>
            <a:r>
              <a:rPr b="0" lang="en-US" sz="1800" spc="-1" strike="noStrike">
                <a:solidFill>
                  <a:srgbClr val="000000"/>
                </a:solidFill>
                <a:latin typeface="Calibri"/>
              </a:rPr>
              <a:t>de </a:t>
            </a:r>
            <a:r>
              <a:rPr b="0" lang="en-US" sz="1800" spc="-7" strike="noStrike">
                <a:solidFill>
                  <a:srgbClr val="000000"/>
                </a:solidFill>
                <a:latin typeface="Calibri"/>
              </a:rPr>
              <a:t>la  seule compétence </a:t>
            </a:r>
            <a:r>
              <a:rPr b="0" lang="en-US" sz="1800" spc="-1" strike="noStrike">
                <a:solidFill>
                  <a:srgbClr val="000000"/>
                </a:solidFill>
                <a:latin typeface="Calibri"/>
              </a:rPr>
              <a:t>du </a:t>
            </a:r>
            <a:r>
              <a:rPr b="0" lang="en-US" sz="1800" spc="-7" strike="noStrike">
                <a:solidFill>
                  <a:srgbClr val="000000"/>
                </a:solidFill>
                <a:latin typeface="Calibri"/>
              </a:rPr>
              <a:t>gérant. Lorsque plusieurs gérants ont été nommés, les statuts doivent préciser si  </a:t>
            </a:r>
            <a:r>
              <a:rPr b="0" lang="en-US" sz="1800" spc="-1" strike="noStrike">
                <a:solidFill>
                  <a:srgbClr val="000000"/>
                </a:solidFill>
                <a:latin typeface="Calibri"/>
              </a:rPr>
              <a:t>ce </a:t>
            </a:r>
            <a:r>
              <a:rPr b="0" lang="en-US" sz="1800" spc="-7" strike="noStrike">
                <a:solidFill>
                  <a:srgbClr val="000000"/>
                </a:solidFill>
                <a:latin typeface="Calibri"/>
              </a:rPr>
              <a:t>droit appartient </a:t>
            </a:r>
            <a:r>
              <a:rPr b="0" lang="en-US" sz="1800" spc="-1" strike="noStrike">
                <a:solidFill>
                  <a:srgbClr val="000000"/>
                </a:solidFill>
                <a:latin typeface="Calibri"/>
              </a:rPr>
              <a:t>à </a:t>
            </a:r>
            <a:r>
              <a:rPr b="0" lang="en-US" sz="1800" spc="-7" strike="noStrike">
                <a:solidFill>
                  <a:srgbClr val="000000"/>
                </a:solidFill>
                <a:latin typeface="Calibri"/>
              </a:rPr>
              <a:t>chacun </a:t>
            </a:r>
            <a:r>
              <a:rPr b="0" lang="en-US" sz="1800" spc="-1" strike="noStrike">
                <a:solidFill>
                  <a:srgbClr val="000000"/>
                </a:solidFill>
                <a:latin typeface="Calibri"/>
              </a:rPr>
              <a:t>d’entre eux ou </a:t>
            </a:r>
            <a:r>
              <a:rPr b="0" lang="en-US" sz="1800" spc="-7" strike="noStrike">
                <a:solidFill>
                  <a:srgbClr val="000000"/>
                </a:solidFill>
                <a:latin typeface="Calibri"/>
              </a:rPr>
              <a:t>s’ils doivent agir collectivement. </a:t>
            </a:r>
            <a:r>
              <a:rPr b="0" lang="en-US" sz="1800" spc="-1" strike="noStrike">
                <a:solidFill>
                  <a:srgbClr val="000000"/>
                </a:solidFill>
                <a:latin typeface="Calibri"/>
              </a:rPr>
              <a:t>En </a:t>
            </a:r>
            <a:r>
              <a:rPr b="0" lang="en-US" sz="1800" spc="-7" strike="noStrike">
                <a:solidFill>
                  <a:srgbClr val="000000"/>
                </a:solidFill>
                <a:latin typeface="Calibri"/>
              </a:rPr>
              <a:t>l’absence </a:t>
            </a:r>
            <a:r>
              <a:rPr b="0" lang="en-US" sz="1800" spc="-1" strike="noStrike">
                <a:solidFill>
                  <a:srgbClr val="000000"/>
                </a:solidFill>
                <a:latin typeface="Calibri"/>
              </a:rPr>
              <a:t>de </a:t>
            </a:r>
            <a:r>
              <a:rPr b="0" lang="en-US" sz="1800" spc="-7" strike="noStrike">
                <a:solidFill>
                  <a:srgbClr val="000000"/>
                </a:solidFill>
                <a:latin typeface="Calibri"/>
              </a:rPr>
              <a:t>clause  statutaire, </a:t>
            </a:r>
            <a:r>
              <a:rPr b="0" lang="en-US" sz="1800" spc="-1" strike="noStrike">
                <a:solidFill>
                  <a:srgbClr val="000000"/>
                </a:solidFill>
                <a:latin typeface="Calibri"/>
              </a:rPr>
              <a:t>chaque </a:t>
            </a:r>
            <a:r>
              <a:rPr b="0" lang="en-US" sz="1800" spc="-7" strike="noStrike">
                <a:solidFill>
                  <a:srgbClr val="000000"/>
                </a:solidFill>
                <a:latin typeface="Calibri"/>
              </a:rPr>
              <a:t>gérant bénéficie </a:t>
            </a:r>
            <a:r>
              <a:rPr b="0" lang="en-US" sz="1800" spc="-1" strike="noStrike">
                <a:solidFill>
                  <a:srgbClr val="000000"/>
                </a:solidFill>
                <a:latin typeface="Calibri"/>
              </a:rPr>
              <a:t>de la </a:t>
            </a:r>
            <a:r>
              <a:rPr b="0" lang="en-US" sz="1800" spc="-7" strike="noStrike">
                <a:solidFill>
                  <a:srgbClr val="000000"/>
                </a:solidFill>
                <a:latin typeface="Calibri"/>
              </a:rPr>
              <a:t>faculté </a:t>
            </a:r>
            <a:r>
              <a:rPr b="0" lang="en-US" sz="1800" spc="-9" strike="noStrike">
                <a:solidFill>
                  <a:srgbClr val="000000"/>
                </a:solidFill>
                <a:latin typeface="Calibri"/>
              </a:rPr>
              <a:t>de </a:t>
            </a:r>
            <a:r>
              <a:rPr b="0" lang="en-US" sz="1800" spc="-1" strike="noStrike">
                <a:solidFill>
                  <a:srgbClr val="000000"/>
                </a:solidFill>
                <a:latin typeface="Calibri"/>
              </a:rPr>
              <a:t>convoquer </a:t>
            </a:r>
            <a:r>
              <a:rPr b="0" lang="en-US" sz="1800" spc="-7" strike="noStrike">
                <a:solidFill>
                  <a:srgbClr val="000000"/>
                </a:solidFill>
                <a:latin typeface="Calibri"/>
              </a:rPr>
              <a:t>une assemblée </a:t>
            </a:r>
            <a:r>
              <a:rPr b="0" lang="en-US" sz="1800" spc="-1" strike="noStrike">
                <a:solidFill>
                  <a:srgbClr val="000000"/>
                </a:solidFill>
                <a:latin typeface="Calibri"/>
              </a:rPr>
              <a:t>sans que les </a:t>
            </a:r>
            <a:r>
              <a:rPr b="0" lang="en-US" sz="1800" spc="-7" strike="noStrike">
                <a:solidFill>
                  <a:srgbClr val="000000"/>
                </a:solidFill>
                <a:latin typeface="Calibri"/>
              </a:rPr>
              <a:t>autres  </a:t>
            </a:r>
            <a:r>
              <a:rPr b="0" lang="en-US" sz="1800" spc="-1" strike="noStrike">
                <a:solidFill>
                  <a:srgbClr val="000000"/>
                </a:solidFill>
                <a:latin typeface="Calibri"/>
              </a:rPr>
              <a:t>gérants </a:t>
            </a:r>
            <a:r>
              <a:rPr b="0" lang="en-US" sz="1800" spc="-7" strike="noStrike">
                <a:solidFill>
                  <a:srgbClr val="000000"/>
                </a:solidFill>
                <a:latin typeface="Calibri"/>
              </a:rPr>
              <a:t>puissent s’y</a:t>
            </a:r>
            <a:r>
              <a:rPr b="0" lang="en-US" sz="1800" spc="7" strike="noStrike">
                <a:solidFill>
                  <a:srgbClr val="000000"/>
                </a:solidFill>
                <a:latin typeface="Calibri"/>
              </a:rPr>
              <a:t> </a:t>
            </a:r>
            <a:r>
              <a:rPr b="0" lang="en-US" sz="1800" spc="-7" strike="noStrike">
                <a:solidFill>
                  <a:srgbClr val="000000"/>
                </a:solidFill>
                <a:latin typeface="Calibri"/>
              </a:rPr>
              <a:t>opposer.</a:t>
            </a:r>
            <a:endParaRPr b="0" lang="fr-FR" sz="1800" spc="-1" strike="noStrike">
              <a:latin typeface="Arial"/>
            </a:endParaRPr>
          </a:p>
          <a:p>
            <a:pPr marL="63720" algn="just">
              <a:lnSpc>
                <a:spcPct val="100000"/>
              </a:lnSpc>
              <a:spcBef>
                <a:spcPts val="592"/>
              </a:spcBef>
            </a:pPr>
            <a:r>
              <a:rPr b="0" lang="en-US" sz="1800" spc="-7" strike="noStrike">
                <a:solidFill>
                  <a:srgbClr val="000000"/>
                </a:solidFill>
                <a:latin typeface="Calibri"/>
              </a:rPr>
              <a:t>Ce principe connaît deux exceptions </a:t>
            </a:r>
            <a:r>
              <a:rPr b="0" lang="en-US" sz="1800" spc="-1" strike="noStrike">
                <a:solidFill>
                  <a:srgbClr val="000000"/>
                </a:solidFill>
                <a:latin typeface="Calibri"/>
              </a:rPr>
              <a:t>: en </a:t>
            </a:r>
            <a:r>
              <a:rPr b="0" lang="en-US" sz="1800" spc="-7" strike="noStrike">
                <a:solidFill>
                  <a:srgbClr val="000000"/>
                </a:solidFill>
                <a:latin typeface="Calibri"/>
              </a:rPr>
              <a:t>cas </a:t>
            </a:r>
            <a:r>
              <a:rPr b="0" lang="en-US" sz="1800" spc="-9" strike="noStrike">
                <a:solidFill>
                  <a:srgbClr val="000000"/>
                </a:solidFill>
                <a:latin typeface="Calibri"/>
              </a:rPr>
              <a:t>de </a:t>
            </a:r>
            <a:r>
              <a:rPr b="0" lang="en-US" sz="1800" spc="-7" strike="noStrike">
                <a:solidFill>
                  <a:srgbClr val="000000"/>
                </a:solidFill>
                <a:latin typeface="Calibri"/>
              </a:rPr>
              <a:t>carence </a:t>
            </a:r>
            <a:r>
              <a:rPr b="0" lang="en-US" sz="1800" spc="-1" strike="noStrike">
                <a:solidFill>
                  <a:srgbClr val="000000"/>
                </a:solidFill>
                <a:latin typeface="Calibri"/>
              </a:rPr>
              <a:t>du </a:t>
            </a:r>
            <a:r>
              <a:rPr b="0" lang="en-US" sz="1800" spc="-7" strike="noStrike">
                <a:solidFill>
                  <a:srgbClr val="000000"/>
                </a:solidFill>
                <a:latin typeface="Calibri"/>
              </a:rPr>
              <a:t>gérant, </a:t>
            </a:r>
            <a:r>
              <a:rPr b="0" lang="en-US" sz="1800" spc="-1" strike="noStrike">
                <a:solidFill>
                  <a:srgbClr val="000000"/>
                </a:solidFill>
                <a:latin typeface="Calibri"/>
              </a:rPr>
              <a:t>le </a:t>
            </a:r>
            <a:r>
              <a:rPr b="1" lang="en-US" sz="1800" spc="-7" strike="noStrike">
                <a:solidFill>
                  <a:srgbClr val="000000"/>
                </a:solidFill>
                <a:latin typeface="Calibri"/>
              </a:rPr>
              <a:t>commissaire </a:t>
            </a:r>
            <a:r>
              <a:rPr b="1" lang="en-US" sz="1800" spc="-1" strike="noStrike">
                <a:solidFill>
                  <a:srgbClr val="000000"/>
                </a:solidFill>
                <a:latin typeface="Calibri"/>
              </a:rPr>
              <a:t>aux </a:t>
            </a:r>
            <a:r>
              <a:rPr b="1" lang="en-US" sz="1800" spc="-7" strike="noStrike">
                <a:solidFill>
                  <a:srgbClr val="000000"/>
                </a:solidFill>
                <a:latin typeface="Calibri"/>
              </a:rPr>
              <a:t>comptes </a:t>
            </a:r>
            <a:r>
              <a:rPr b="0" lang="en-US" sz="1800" spc="-7" strike="noStrike">
                <a:solidFill>
                  <a:srgbClr val="000000"/>
                </a:solidFill>
                <a:latin typeface="Calibri"/>
              </a:rPr>
              <a:t>peut  </a:t>
            </a:r>
            <a:r>
              <a:rPr b="0" lang="en-US" sz="1800" spc="-1" strike="noStrike">
                <a:solidFill>
                  <a:srgbClr val="000000"/>
                </a:solidFill>
                <a:latin typeface="Calibri"/>
              </a:rPr>
              <a:t>convoquer </a:t>
            </a:r>
            <a:r>
              <a:rPr b="0" lang="en-US" sz="1800" spc="-7" strike="noStrike">
                <a:solidFill>
                  <a:srgbClr val="000000"/>
                </a:solidFill>
                <a:latin typeface="Calibri"/>
              </a:rPr>
              <a:t>lui-même l’assemblée. </a:t>
            </a:r>
            <a:r>
              <a:rPr b="0" lang="en-US" sz="1800" spc="-1" strike="noStrike">
                <a:solidFill>
                  <a:srgbClr val="000000"/>
                </a:solidFill>
                <a:latin typeface="Calibri"/>
              </a:rPr>
              <a:t>Tout </a:t>
            </a:r>
            <a:r>
              <a:rPr b="0" lang="en-US" sz="1800" spc="-7" strike="noStrike">
                <a:solidFill>
                  <a:srgbClr val="000000"/>
                </a:solidFill>
                <a:latin typeface="Calibri"/>
              </a:rPr>
              <a:t>associé </a:t>
            </a:r>
            <a:r>
              <a:rPr b="0" lang="en-US" sz="1800" spc="-1" strike="noStrike">
                <a:solidFill>
                  <a:srgbClr val="000000"/>
                </a:solidFill>
                <a:latin typeface="Calibri"/>
              </a:rPr>
              <a:t>a le </a:t>
            </a:r>
            <a:r>
              <a:rPr b="0" lang="en-US" sz="1800" spc="-7" strike="noStrike">
                <a:solidFill>
                  <a:srgbClr val="000000"/>
                </a:solidFill>
                <a:latin typeface="Calibri"/>
              </a:rPr>
              <a:t>droit </a:t>
            </a:r>
            <a:r>
              <a:rPr b="0" lang="en-US" sz="1800" spc="-9" strike="noStrike">
                <a:solidFill>
                  <a:srgbClr val="000000"/>
                </a:solidFill>
                <a:latin typeface="Calibri"/>
              </a:rPr>
              <a:t>de </a:t>
            </a:r>
            <a:r>
              <a:rPr b="0" lang="en-US" sz="1800" spc="-7" strike="noStrike">
                <a:solidFill>
                  <a:srgbClr val="000000"/>
                </a:solidFill>
                <a:latin typeface="Calibri"/>
              </a:rPr>
              <a:t>demander </a:t>
            </a:r>
            <a:r>
              <a:rPr b="0" lang="en-US" sz="1800" spc="-1" strike="noStrike">
                <a:solidFill>
                  <a:srgbClr val="000000"/>
                </a:solidFill>
                <a:latin typeface="Calibri"/>
              </a:rPr>
              <a:t>en </a:t>
            </a:r>
            <a:r>
              <a:rPr b="0" lang="en-US" sz="1800" spc="-7" strike="noStrike">
                <a:solidFill>
                  <a:srgbClr val="000000"/>
                </a:solidFill>
                <a:latin typeface="Calibri"/>
              </a:rPr>
              <a:t>justice la désignation d’un  </a:t>
            </a:r>
            <a:r>
              <a:rPr b="1" lang="en-US" sz="1800" spc="-7" strike="noStrike">
                <a:solidFill>
                  <a:srgbClr val="000000"/>
                </a:solidFill>
                <a:latin typeface="Calibri"/>
              </a:rPr>
              <a:t>mandataire </a:t>
            </a:r>
            <a:r>
              <a:rPr b="0" lang="en-US" sz="1800" spc="-7" strike="noStrike">
                <a:solidFill>
                  <a:srgbClr val="000000"/>
                </a:solidFill>
                <a:latin typeface="Calibri"/>
              </a:rPr>
              <a:t>chargé </a:t>
            </a:r>
            <a:r>
              <a:rPr b="0" lang="en-US" sz="1800" spc="-1" strike="noStrike">
                <a:solidFill>
                  <a:srgbClr val="000000"/>
                </a:solidFill>
                <a:latin typeface="Calibri"/>
              </a:rPr>
              <a:t>de convoquer </a:t>
            </a:r>
            <a:r>
              <a:rPr b="0" lang="en-US" sz="1800" spc="-7" strike="noStrike">
                <a:solidFill>
                  <a:srgbClr val="000000"/>
                </a:solidFill>
                <a:latin typeface="Calibri"/>
              </a:rPr>
              <a:t>l’assemblée et </a:t>
            </a:r>
            <a:r>
              <a:rPr b="0" lang="en-US" sz="1800" spc="-1" strike="noStrike">
                <a:solidFill>
                  <a:srgbClr val="000000"/>
                </a:solidFill>
                <a:latin typeface="Calibri"/>
              </a:rPr>
              <a:t>de </a:t>
            </a:r>
            <a:r>
              <a:rPr b="0" lang="en-US" sz="1800" spc="-7" strike="noStrike">
                <a:solidFill>
                  <a:srgbClr val="000000"/>
                </a:solidFill>
                <a:latin typeface="Calibri"/>
              </a:rPr>
              <a:t>fixer son ordre </a:t>
            </a:r>
            <a:r>
              <a:rPr b="0" lang="en-US" sz="1800" spc="-1" strike="noStrike">
                <a:solidFill>
                  <a:srgbClr val="000000"/>
                </a:solidFill>
                <a:latin typeface="Calibri"/>
              </a:rPr>
              <a:t>du</a:t>
            </a:r>
            <a:r>
              <a:rPr b="0" lang="en-US" sz="1800" spc="21" strike="noStrike">
                <a:solidFill>
                  <a:srgbClr val="000000"/>
                </a:solidFill>
                <a:latin typeface="Calibri"/>
              </a:rPr>
              <a:t> </a:t>
            </a:r>
            <a:r>
              <a:rPr b="0" lang="en-US" sz="1800" spc="-7" strike="noStrike">
                <a:solidFill>
                  <a:srgbClr val="000000"/>
                </a:solidFill>
                <a:latin typeface="Calibri"/>
              </a:rPr>
              <a:t>jour.</a:t>
            </a:r>
            <a:endParaRPr b="0" lang="fr-FR" sz="1800" spc="-1" strike="noStrike">
              <a:latin typeface="Arial"/>
            </a:endParaRPr>
          </a:p>
          <a:p>
            <a:pPr marL="63720" algn="just">
              <a:lnSpc>
                <a:spcPct val="100000"/>
              </a:lnSpc>
              <a:spcBef>
                <a:spcPts val="524"/>
              </a:spcBef>
            </a:pPr>
            <a:r>
              <a:rPr b="0" lang="en-US" sz="1800" spc="-1" strike="noStrike">
                <a:solidFill>
                  <a:srgbClr val="000000"/>
                </a:solidFill>
                <a:latin typeface="Calibri"/>
              </a:rPr>
              <a:t>Les </a:t>
            </a:r>
            <a:r>
              <a:rPr b="0" lang="en-US" sz="1800" spc="-7" strike="noStrike">
                <a:solidFill>
                  <a:srgbClr val="000000"/>
                </a:solidFill>
                <a:latin typeface="Calibri"/>
              </a:rPr>
              <a:t>associés doivent être </a:t>
            </a:r>
            <a:r>
              <a:rPr b="0" lang="en-US" sz="1800" spc="-1" strike="noStrike">
                <a:solidFill>
                  <a:srgbClr val="000000"/>
                </a:solidFill>
                <a:latin typeface="Calibri"/>
              </a:rPr>
              <a:t>convoqués par </a:t>
            </a:r>
            <a:r>
              <a:rPr b="0" lang="en-US" sz="1800" spc="-7" strike="noStrike">
                <a:solidFill>
                  <a:srgbClr val="000000"/>
                </a:solidFill>
                <a:latin typeface="Calibri"/>
              </a:rPr>
              <a:t>lettre recommandée quinze jours </a:t>
            </a:r>
            <a:r>
              <a:rPr b="0" lang="en-US" sz="1800" spc="-1" strike="noStrike">
                <a:solidFill>
                  <a:srgbClr val="000000"/>
                </a:solidFill>
                <a:latin typeface="Calibri"/>
              </a:rPr>
              <a:t>au </a:t>
            </a:r>
            <a:r>
              <a:rPr b="0" lang="en-US" sz="1800" spc="-7" strike="noStrike">
                <a:solidFill>
                  <a:srgbClr val="000000"/>
                </a:solidFill>
                <a:latin typeface="Calibri"/>
              </a:rPr>
              <a:t>moins avant </a:t>
            </a:r>
            <a:r>
              <a:rPr b="0" lang="en-US" sz="1800" spc="-1" strike="noStrike">
                <a:solidFill>
                  <a:srgbClr val="000000"/>
                </a:solidFill>
                <a:latin typeface="Calibri"/>
              </a:rPr>
              <a:t>la </a:t>
            </a:r>
            <a:r>
              <a:rPr b="0" lang="en-US" sz="1800" spc="-7" strike="noStrike">
                <a:solidFill>
                  <a:srgbClr val="000000"/>
                </a:solidFill>
                <a:latin typeface="Calibri"/>
              </a:rPr>
              <a:t>tenue </a:t>
            </a:r>
            <a:r>
              <a:rPr b="0" lang="en-US" sz="1800" spc="-9" strike="noStrike">
                <a:solidFill>
                  <a:srgbClr val="000000"/>
                </a:solidFill>
                <a:latin typeface="Calibri"/>
              </a:rPr>
              <a:t>de  </a:t>
            </a:r>
            <a:r>
              <a:rPr b="0" lang="en-US" sz="1800" spc="-7" strike="noStrike">
                <a:solidFill>
                  <a:srgbClr val="000000"/>
                </a:solidFill>
                <a:latin typeface="Calibri"/>
              </a:rPr>
              <a:t>l’assemblée. </a:t>
            </a:r>
            <a:r>
              <a:rPr b="0" lang="en-US" sz="1800" spc="-9" strike="noStrike">
                <a:solidFill>
                  <a:srgbClr val="000000"/>
                </a:solidFill>
                <a:latin typeface="Calibri"/>
              </a:rPr>
              <a:t>La </a:t>
            </a:r>
            <a:r>
              <a:rPr b="0" lang="en-US" sz="1800" spc="-7" strike="noStrike">
                <a:solidFill>
                  <a:srgbClr val="000000"/>
                </a:solidFill>
                <a:latin typeface="Calibri"/>
              </a:rPr>
              <a:t>jurisprudence </a:t>
            </a:r>
            <a:r>
              <a:rPr b="0" lang="en-US" sz="1800" spc="-1" strike="noStrike">
                <a:solidFill>
                  <a:srgbClr val="000000"/>
                </a:solidFill>
                <a:latin typeface="Calibri"/>
              </a:rPr>
              <a:t>a </a:t>
            </a:r>
            <a:r>
              <a:rPr b="0" lang="en-US" sz="1800" spc="-7" strike="noStrike">
                <a:solidFill>
                  <a:srgbClr val="000000"/>
                </a:solidFill>
                <a:latin typeface="Calibri"/>
              </a:rPr>
              <a:t>cependant reconnu la validité d’une convocation </a:t>
            </a:r>
            <a:r>
              <a:rPr b="0" lang="en-US" sz="1800" spc="-1" strike="noStrike">
                <a:solidFill>
                  <a:srgbClr val="000000"/>
                </a:solidFill>
                <a:latin typeface="Calibri"/>
              </a:rPr>
              <a:t>verbale </a:t>
            </a:r>
            <a:r>
              <a:rPr b="0" lang="en-US" sz="1800" spc="-7" strike="noStrike">
                <a:solidFill>
                  <a:srgbClr val="000000"/>
                </a:solidFill>
                <a:latin typeface="Calibri"/>
              </a:rPr>
              <a:t>dès lors que  </a:t>
            </a:r>
            <a:r>
              <a:rPr b="0" lang="en-US" sz="1800" spc="-1" strike="noStrike">
                <a:solidFill>
                  <a:srgbClr val="000000"/>
                </a:solidFill>
                <a:latin typeface="Calibri"/>
              </a:rPr>
              <a:t>les </a:t>
            </a:r>
            <a:r>
              <a:rPr b="0" lang="en-US" sz="1800" spc="-7" strike="noStrike">
                <a:solidFill>
                  <a:srgbClr val="000000"/>
                </a:solidFill>
                <a:latin typeface="Calibri"/>
              </a:rPr>
              <a:t>associés étaient présents </a:t>
            </a:r>
            <a:r>
              <a:rPr b="0" lang="en-US" sz="1800" spc="-1" strike="noStrike">
                <a:solidFill>
                  <a:srgbClr val="000000"/>
                </a:solidFill>
                <a:latin typeface="Calibri"/>
              </a:rPr>
              <a:t>ou </a:t>
            </a:r>
            <a:r>
              <a:rPr b="0" lang="en-US" sz="1800" spc="-7" strike="noStrike">
                <a:solidFill>
                  <a:srgbClr val="000000"/>
                </a:solidFill>
                <a:latin typeface="Calibri"/>
              </a:rPr>
              <a:t>représentés lors </a:t>
            </a:r>
            <a:r>
              <a:rPr b="0" lang="en-US" sz="1800" spc="-1" strike="noStrike">
                <a:solidFill>
                  <a:srgbClr val="000000"/>
                </a:solidFill>
                <a:latin typeface="Calibri"/>
              </a:rPr>
              <a:t>de </a:t>
            </a:r>
            <a:r>
              <a:rPr b="0" lang="en-US" sz="1800" spc="-7" strike="noStrike">
                <a:solidFill>
                  <a:srgbClr val="000000"/>
                </a:solidFill>
                <a:latin typeface="Calibri"/>
              </a:rPr>
              <a:t>l’assemblée. </a:t>
            </a:r>
            <a:r>
              <a:rPr b="0" lang="en-US" sz="1800" spc="-9" strike="noStrike">
                <a:solidFill>
                  <a:srgbClr val="000000"/>
                </a:solidFill>
                <a:latin typeface="Calibri"/>
              </a:rPr>
              <a:t>La </a:t>
            </a:r>
            <a:r>
              <a:rPr b="0" lang="en-US" sz="1800" spc="-7" strike="noStrike">
                <a:solidFill>
                  <a:srgbClr val="000000"/>
                </a:solidFill>
                <a:latin typeface="Calibri"/>
              </a:rPr>
              <a:t>lettre </a:t>
            </a:r>
            <a:r>
              <a:rPr b="0" lang="en-US" sz="1800" spc="-1" strike="noStrike">
                <a:solidFill>
                  <a:srgbClr val="000000"/>
                </a:solidFill>
                <a:latin typeface="Calibri"/>
              </a:rPr>
              <a:t>de convocation </a:t>
            </a:r>
            <a:r>
              <a:rPr b="0" lang="en-US" sz="1800" spc="-7" strike="noStrike">
                <a:solidFill>
                  <a:srgbClr val="000000"/>
                </a:solidFill>
                <a:latin typeface="Calibri"/>
              </a:rPr>
              <a:t>doit indiquer  l’ordre </a:t>
            </a:r>
            <a:r>
              <a:rPr b="0" lang="en-US" sz="1800" spc="-1" strike="noStrike">
                <a:solidFill>
                  <a:srgbClr val="000000"/>
                </a:solidFill>
                <a:latin typeface="Calibri"/>
              </a:rPr>
              <a:t>du jour de la</a:t>
            </a:r>
            <a:r>
              <a:rPr b="0" lang="en-US" sz="1800" spc="-29" strike="noStrike">
                <a:solidFill>
                  <a:srgbClr val="000000"/>
                </a:solidFill>
                <a:latin typeface="Calibri"/>
              </a:rPr>
              <a:t> </a:t>
            </a:r>
            <a:r>
              <a:rPr b="0" lang="en-US" sz="1800" spc="-7" strike="noStrike">
                <a:solidFill>
                  <a:srgbClr val="000000"/>
                </a:solidFill>
                <a:latin typeface="Calibri"/>
              </a:rPr>
              <a:t>réunion.</a:t>
            </a:r>
            <a:endParaRPr b="0" lang="fr-FR" sz="1800" spc="-1" strike="noStrike">
              <a:latin typeface="Arial"/>
            </a:endParaRPr>
          </a:p>
          <a:p>
            <a:pPr marL="63720" algn="just">
              <a:lnSpc>
                <a:spcPct val="100000"/>
              </a:lnSpc>
              <a:spcBef>
                <a:spcPts val="502"/>
              </a:spcBef>
            </a:pPr>
            <a:r>
              <a:rPr b="1" lang="en-US" sz="1800" spc="-7" strike="noStrike" u="heavy">
                <a:solidFill>
                  <a:srgbClr val="000000"/>
                </a:solidFill>
                <a:uFill>
                  <a:solidFill>
                    <a:srgbClr val="000000"/>
                  </a:solidFill>
                </a:uFill>
                <a:latin typeface="Calibri"/>
              </a:rPr>
              <a:t>Compétences </a:t>
            </a:r>
            <a:r>
              <a:rPr b="1" lang="en-US" sz="1800" spc="-1" strike="noStrike" u="heavy">
                <a:solidFill>
                  <a:srgbClr val="000000"/>
                </a:solidFill>
                <a:uFill>
                  <a:solidFill>
                    <a:srgbClr val="000000"/>
                  </a:solidFill>
                </a:uFill>
                <a:latin typeface="Calibri"/>
              </a:rPr>
              <a:t>des </a:t>
            </a:r>
            <a:r>
              <a:rPr b="1" lang="en-US" sz="1800" spc="-7" strike="noStrike" u="heavy">
                <a:solidFill>
                  <a:srgbClr val="000000"/>
                </a:solidFill>
                <a:uFill>
                  <a:solidFill>
                    <a:srgbClr val="000000"/>
                  </a:solidFill>
                </a:uFill>
                <a:latin typeface="Calibri"/>
              </a:rPr>
              <a:t>assemblées</a:t>
            </a:r>
            <a:r>
              <a:rPr b="1" lang="en-US" sz="1800" spc="-9" strike="noStrike" u="heavy">
                <a:solidFill>
                  <a:srgbClr val="000000"/>
                </a:solidFill>
                <a:uFill>
                  <a:solidFill>
                    <a:srgbClr val="000000"/>
                  </a:solidFill>
                </a:uFill>
                <a:latin typeface="Calibri"/>
              </a:rPr>
              <a:t> </a:t>
            </a:r>
            <a:r>
              <a:rPr b="1" lang="en-US" sz="1800" spc="-1" strike="noStrike" u="heavy">
                <a:solidFill>
                  <a:srgbClr val="000000"/>
                </a:solidFill>
                <a:uFill>
                  <a:solidFill>
                    <a:srgbClr val="000000"/>
                  </a:solidFill>
                </a:uFill>
                <a:latin typeface="Calibri"/>
              </a:rPr>
              <a:t>:</a:t>
            </a:r>
            <a:endParaRPr b="0" lang="fr-FR" sz="1800" spc="-1" strike="noStrike">
              <a:latin typeface="Arial"/>
            </a:endParaRPr>
          </a:p>
          <a:p>
            <a:pPr marL="63720" algn="just">
              <a:lnSpc>
                <a:spcPct val="100000"/>
              </a:lnSpc>
              <a:spcBef>
                <a:spcPts val="561"/>
              </a:spcBef>
            </a:pPr>
            <a:r>
              <a:rPr b="1" lang="en-US" sz="1800" spc="-7" strike="noStrike">
                <a:solidFill>
                  <a:srgbClr val="000000"/>
                </a:solidFill>
                <a:latin typeface="Calibri"/>
              </a:rPr>
              <a:t>L’assemblée générale extraordinaire </a:t>
            </a:r>
            <a:r>
              <a:rPr b="0" lang="en-US" sz="1800" spc="-7" strike="noStrike">
                <a:solidFill>
                  <a:srgbClr val="000000"/>
                </a:solidFill>
                <a:latin typeface="Calibri"/>
              </a:rPr>
              <a:t>est compétente </a:t>
            </a:r>
            <a:r>
              <a:rPr b="0" lang="en-US" sz="1800" spc="-1" strike="noStrike">
                <a:solidFill>
                  <a:srgbClr val="000000"/>
                </a:solidFill>
                <a:latin typeface="Calibri"/>
              </a:rPr>
              <a:t>en </a:t>
            </a:r>
            <a:r>
              <a:rPr b="0" lang="en-US" sz="1800" spc="-7" strike="noStrike">
                <a:solidFill>
                  <a:srgbClr val="000000"/>
                </a:solidFill>
                <a:latin typeface="Calibri"/>
              </a:rPr>
              <a:t>cas </a:t>
            </a:r>
            <a:r>
              <a:rPr b="0" lang="en-US" sz="1800" spc="-1" strike="noStrike">
                <a:solidFill>
                  <a:srgbClr val="000000"/>
                </a:solidFill>
                <a:latin typeface="Calibri"/>
              </a:rPr>
              <a:t>de </a:t>
            </a:r>
            <a:r>
              <a:rPr b="0" lang="en-US" sz="1800" spc="-7" strike="noStrike">
                <a:solidFill>
                  <a:srgbClr val="000000"/>
                </a:solidFill>
                <a:latin typeface="Calibri"/>
              </a:rPr>
              <a:t>changement </a:t>
            </a:r>
            <a:r>
              <a:rPr b="0" lang="en-US" sz="1800" spc="-9" strike="noStrike">
                <a:solidFill>
                  <a:srgbClr val="000000"/>
                </a:solidFill>
                <a:latin typeface="Calibri"/>
              </a:rPr>
              <a:t>de </a:t>
            </a:r>
            <a:r>
              <a:rPr b="0" lang="en-US" sz="1800" spc="-7" strike="noStrike">
                <a:solidFill>
                  <a:srgbClr val="000000"/>
                </a:solidFill>
                <a:latin typeface="Calibri"/>
              </a:rPr>
              <a:t>dénomination sociale,  modification </a:t>
            </a:r>
            <a:r>
              <a:rPr b="0" lang="en-US" sz="1800" spc="-1" strike="noStrike">
                <a:solidFill>
                  <a:srgbClr val="000000"/>
                </a:solidFill>
                <a:latin typeface="Calibri"/>
              </a:rPr>
              <a:t>de </a:t>
            </a:r>
            <a:r>
              <a:rPr b="0" lang="en-US" sz="1800" spc="-7" strike="noStrike">
                <a:solidFill>
                  <a:srgbClr val="000000"/>
                </a:solidFill>
                <a:latin typeface="Calibri"/>
              </a:rPr>
              <a:t>l’objet social, transfert </a:t>
            </a:r>
            <a:r>
              <a:rPr b="0" lang="en-US" sz="1800" spc="-1" strike="noStrike">
                <a:solidFill>
                  <a:srgbClr val="000000"/>
                </a:solidFill>
                <a:latin typeface="Calibri"/>
              </a:rPr>
              <a:t>de </a:t>
            </a:r>
            <a:r>
              <a:rPr b="0" lang="en-US" sz="1800" spc="-7" strike="noStrike">
                <a:solidFill>
                  <a:srgbClr val="000000"/>
                </a:solidFill>
                <a:latin typeface="Calibri"/>
              </a:rPr>
              <a:t>siège social, augmentation </a:t>
            </a:r>
            <a:r>
              <a:rPr b="0" lang="en-US" sz="1800" spc="-1" strike="noStrike">
                <a:solidFill>
                  <a:srgbClr val="000000"/>
                </a:solidFill>
                <a:latin typeface="Calibri"/>
              </a:rPr>
              <a:t>du </a:t>
            </a:r>
            <a:r>
              <a:rPr b="0" lang="en-US" sz="1800" spc="-7" strike="noStrike">
                <a:solidFill>
                  <a:srgbClr val="000000"/>
                </a:solidFill>
                <a:latin typeface="Calibri"/>
              </a:rPr>
              <a:t>capital…Elle intervient  essentiellement </a:t>
            </a:r>
            <a:r>
              <a:rPr b="0" lang="en-US" sz="1800" spc="-1" strike="noStrike">
                <a:solidFill>
                  <a:srgbClr val="000000"/>
                </a:solidFill>
                <a:latin typeface="Calibri"/>
              </a:rPr>
              <a:t>en cas de </a:t>
            </a:r>
            <a:r>
              <a:rPr b="0" lang="en-US" sz="1800" spc="-7" strike="noStrike">
                <a:solidFill>
                  <a:srgbClr val="000000"/>
                </a:solidFill>
                <a:latin typeface="Calibri"/>
              </a:rPr>
              <a:t>modification</a:t>
            </a:r>
            <a:r>
              <a:rPr b="0" lang="en-US" sz="1800" spc="-18" strike="noStrike">
                <a:solidFill>
                  <a:srgbClr val="000000"/>
                </a:solidFill>
                <a:latin typeface="Calibri"/>
              </a:rPr>
              <a:t> </a:t>
            </a:r>
            <a:r>
              <a:rPr b="0" lang="en-US" sz="1800" spc="-7" strike="noStrike">
                <a:solidFill>
                  <a:srgbClr val="000000"/>
                </a:solidFill>
                <a:latin typeface="Calibri"/>
              </a:rPr>
              <a:t>statutaire.</a:t>
            </a:r>
            <a:endParaRPr b="0" lang="fr-FR" sz="1800" spc="-1" strike="noStrike">
              <a:latin typeface="Arial"/>
            </a:endParaRPr>
          </a:p>
          <a:p>
            <a:pPr marL="63720" algn="just">
              <a:lnSpc>
                <a:spcPct val="100000"/>
              </a:lnSpc>
              <a:spcBef>
                <a:spcPts val="522"/>
              </a:spcBef>
            </a:pPr>
            <a:r>
              <a:rPr b="1" lang="en-US" sz="1800" spc="-7" strike="noStrike">
                <a:solidFill>
                  <a:srgbClr val="000000"/>
                </a:solidFill>
                <a:latin typeface="Calibri"/>
              </a:rPr>
              <a:t>L’assemblée générale ordinaire </a:t>
            </a:r>
            <a:r>
              <a:rPr b="0" lang="en-US" sz="1800" spc="-7" strike="noStrike">
                <a:solidFill>
                  <a:srgbClr val="000000"/>
                </a:solidFill>
                <a:latin typeface="Calibri"/>
              </a:rPr>
              <a:t>est compétente pour l’approbation </a:t>
            </a:r>
            <a:r>
              <a:rPr b="0" lang="en-US" sz="1800" spc="-1" strike="noStrike">
                <a:solidFill>
                  <a:srgbClr val="000000"/>
                </a:solidFill>
                <a:latin typeface="Calibri"/>
              </a:rPr>
              <a:t>des </a:t>
            </a:r>
            <a:r>
              <a:rPr b="0" lang="en-US" sz="1800" spc="-7" strike="noStrike">
                <a:solidFill>
                  <a:srgbClr val="000000"/>
                </a:solidFill>
                <a:latin typeface="Calibri"/>
              </a:rPr>
              <a:t>comptes, </a:t>
            </a:r>
            <a:r>
              <a:rPr b="0" lang="en-US" sz="1800" spc="-1" strike="noStrike">
                <a:solidFill>
                  <a:srgbClr val="000000"/>
                </a:solidFill>
                <a:latin typeface="Calibri"/>
              </a:rPr>
              <a:t>pour la </a:t>
            </a:r>
            <a:r>
              <a:rPr b="0" lang="en-US" sz="1800" spc="-7" strike="noStrike">
                <a:solidFill>
                  <a:srgbClr val="000000"/>
                </a:solidFill>
                <a:latin typeface="Calibri"/>
              </a:rPr>
              <a:t>nomination,  </a:t>
            </a:r>
            <a:r>
              <a:rPr b="0" lang="en-US" sz="1800" spc="-1" strike="noStrike">
                <a:solidFill>
                  <a:srgbClr val="000000"/>
                </a:solidFill>
                <a:latin typeface="Calibri"/>
              </a:rPr>
              <a:t>la </a:t>
            </a:r>
            <a:r>
              <a:rPr b="0" lang="en-US" sz="1800" spc="-7" strike="noStrike">
                <a:solidFill>
                  <a:srgbClr val="000000"/>
                </a:solidFill>
                <a:latin typeface="Calibri"/>
              </a:rPr>
              <a:t>révocation et </a:t>
            </a:r>
            <a:r>
              <a:rPr b="0" lang="en-US" sz="1800" spc="-1" strike="noStrike">
                <a:solidFill>
                  <a:srgbClr val="000000"/>
                </a:solidFill>
                <a:latin typeface="Calibri"/>
              </a:rPr>
              <a:t>la </a:t>
            </a:r>
            <a:r>
              <a:rPr b="0" lang="en-US" sz="1800" spc="-7" strike="noStrike">
                <a:solidFill>
                  <a:srgbClr val="000000"/>
                </a:solidFill>
                <a:latin typeface="Calibri"/>
              </a:rPr>
              <a:t>fixation </a:t>
            </a:r>
            <a:r>
              <a:rPr b="0" lang="en-US" sz="1800" spc="-1" strike="noStrike">
                <a:solidFill>
                  <a:srgbClr val="000000"/>
                </a:solidFill>
                <a:latin typeface="Calibri"/>
              </a:rPr>
              <a:t>de la </a:t>
            </a:r>
            <a:r>
              <a:rPr b="0" lang="en-US" sz="1800" spc="-7" strike="noStrike">
                <a:solidFill>
                  <a:srgbClr val="000000"/>
                </a:solidFill>
                <a:latin typeface="Calibri"/>
              </a:rPr>
              <a:t>rémunération </a:t>
            </a:r>
            <a:r>
              <a:rPr b="0" lang="en-US" sz="1800" spc="-9" strike="noStrike">
                <a:solidFill>
                  <a:srgbClr val="000000"/>
                </a:solidFill>
                <a:latin typeface="Calibri"/>
              </a:rPr>
              <a:t>du </a:t>
            </a:r>
            <a:r>
              <a:rPr b="0" lang="en-US" sz="1800" spc="-7" strike="noStrike">
                <a:solidFill>
                  <a:srgbClr val="000000"/>
                </a:solidFill>
                <a:latin typeface="Calibri"/>
              </a:rPr>
              <a:t>gérant </a:t>
            </a:r>
            <a:r>
              <a:rPr b="0" lang="en-US" sz="1800" spc="-1" strike="noStrike">
                <a:solidFill>
                  <a:srgbClr val="000000"/>
                </a:solidFill>
                <a:latin typeface="Calibri"/>
              </a:rPr>
              <a:t>et </a:t>
            </a:r>
            <a:r>
              <a:rPr b="0" lang="en-US" sz="1800" spc="-7" strike="noStrike">
                <a:solidFill>
                  <a:srgbClr val="000000"/>
                </a:solidFill>
                <a:latin typeface="Calibri"/>
              </a:rPr>
              <a:t>pour </a:t>
            </a:r>
            <a:r>
              <a:rPr b="0" lang="en-US" sz="1800" spc="-1" strike="noStrike">
                <a:solidFill>
                  <a:srgbClr val="000000"/>
                </a:solidFill>
                <a:latin typeface="Calibri"/>
              </a:rPr>
              <a:t>l’approbation </a:t>
            </a:r>
            <a:r>
              <a:rPr b="0" lang="en-US" sz="1800" spc="-7" strike="noStrike">
                <a:solidFill>
                  <a:srgbClr val="000000"/>
                </a:solidFill>
                <a:latin typeface="Calibri"/>
              </a:rPr>
              <a:t>des conventions passées  </a:t>
            </a:r>
            <a:r>
              <a:rPr b="0" lang="en-US" sz="1800" spc="-1" strike="noStrike">
                <a:solidFill>
                  <a:srgbClr val="000000"/>
                </a:solidFill>
                <a:latin typeface="Calibri"/>
              </a:rPr>
              <a:t>entre </a:t>
            </a:r>
            <a:r>
              <a:rPr b="0" lang="en-US" sz="1800" spc="-7" strike="noStrike">
                <a:solidFill>
                  <a:srgbClr val="000000"/>
                </a:solidFill>
                <a:latin typeface="Calibri"/>
              </a:rPr>
              <a:t>la société </a:t>
            </a:r>
            <a:r>
              <a:rPr b="0" lang="en-US" sz="1800" spc="-1" strike="noStrike">
                <a:solidFill>
                  <a:srgbClr val="000000"/>
                </a:solidFill>
                <a:latin typeface="Calibri"/>
              </a:rPr>
              <a:t>et son </a:t>
            </a:r>
            <a:r>
              <a:rPr b="0" lang="en-US" sz="1800" spc="-7" strike="noStrike">
                <a:solidFill>
                  <a:srgbClr val="000000"/>
                </a:solidFill>
                <a:latin typeface="Calibri"/>
              </a:rPr>
              <a:t>gérant </a:t>
            </a:r>
            <a:r>
              <a:rPr b="0" lang="en-US" sz="1800" spc="-1" strike="noStrike">
                <a:solidFill>
                  <a:srgbClr val="000000"/>
                </a:solidFill>
                <a:latin typeface="Calibri"/>
              </a:rPr>
              <a:t>ou </a:t>
            </a:r>
            <a:r>
              <a:rPr b="0" lang="en-US" sz="1800" spc="-7" strike="noStrike">
                <a:solidFill>
                  <a:srgbClr val="000000"/>
                </a:solidFill>
                <a:latin typeface="Calibri"/>
              </a:rPr>
              <a:t>ses</a:t>
            </a:r>
            <a:r>
              <a:rPr b="0" lang="en-US" sz="1800" spc="-1" strike="noStrike">
                <a:solidFill>
                  <a:srgbClr val="000000"/>
                </a:solidFill>
                <a:latin typeface="Calibri"/>
              </a:rPr>
              <a:t> </a:t>
            </a:r>
            <a:r>
              <a:rPr b="0" lang="en-US" sz="1800" spc="-7" strike="noStrike">
                <a:solidFill>
                  <a:srgbClr val="000000"/>
                </a:solidFill>
                <a:latin typeface="Calibri"/>
              </a:rPr>
              <a:t>associés.</a:t>
            </a:r>
            <a:endParaRPr b="0" lang="fr-FR" sz="1800" spc="-1" strike="noStrike">
              <a:latin typeface="Arial"/>
            </a:endParaRPr>
          </a:p>
        </p:txBody>
      </p:sp>
      <p:sp>
        <p:nvSpPr>
          <p:cNvPr id="505"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06"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06CF4BF0-E834-4601-AB63-FA6807974C57}" type="slidenum">
              <a:rPr b="0" lang="fr-FR" sz="1800" spc="-1" strike="noStrike">
                <a:solidFill>
                  <a:srgbClr val="b2b2b2"/>
                </a:solidFill>
                <a:latin typeface="Calibri"/>
              </a:rPr>
              <a:t>63</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222480" y="320040"/>
            <a:ext cx="11556000" cy="1909440"/>
          </a:xfrm>
          <a:prstGeom prst="rect">
            <a:avLst/>
          </a:prstGeom>
          <a:noFill/>
          <a:ln w="6120">
            <a:solidFill>
              <a:schemeClr val="bg1"/>
            </a:solidFill>
            <a:round/>
          </a:ln>
        </p:spPr>
        <p:style>
          <a:lnRef idx="0"/>
          <a:fillRef idx="0"/>
          <a:effectRef idx="0"/>
          <a:fontRef idx="minor"/>
        </p:style>
        <p:txBody>
          <a:bodyPr lIns="0" rIns="0" tIns="6480" bIns="0">
            <a:spAutoFit/>
          </a:bodyPr>
          <a:p>
            <a:pPr marL="63720" algn="just">
              <a:lnSpc>
                <a:spcPct val="100000"/>
              </a:lnSpc>
              <a:spcBef>
                <a:spcPts val="51"/>
              </a:spcBef>
            </a:pPr>
            <a:r>
              <a:rPr b="0" lang="en-US" sz="1000" spc="-256" strike="noStrike" u="heavy">
                <a:solidFill>
                  <a:srgbClr val="000000"/>
                </a:solidFill>
                <a:uFill>
                  <a:solidFill>
                    <a:srgbClr val="000000"/>
                  </a:solidFill>
                </a:uFill>
                <a:latin typeface="Times New Roman"/>
              </a:rPr>
              <a:t> </a:t>
            </a:r>
            <a:r>
              <a:rPr b="1" lang="en-US" sz="1800" spc="-7" strike="noStrike" u="heavy">
                <a:solidFill>
                  <a:srgbClr val="000000"/>
                </a:solidFill>
                <a:uFill>
                  <a:solidFill>
                    <a:srgbClr val="000000"/>
                  </a:solidFill>
                </a:uFill>
                <a:latin typeface="Calibri"/>
              </a:rPr>
              <a:t>Projet de cession et demande d’agrément :</a:t>
            </a:r>
            <a:endParaRPr b="0" lang="fr-FR" sz="1800" spc="-1" strike="noStrike">
              <a:latin typeface="Arial"/>
            </a:endParaRPr>
          </a:p>
          <a:p>
            <a:pPr marL="63720" algn="just">
              <a:lnSpc>
                <a:spcPct val="95000"/>
              </a:lnSpc>
              <a:spcBef>
                <a:spcPts val="524"/>
              </a:spcBef>
            </a:pPr>
            <a:r>
              <a:rPr b="0" lang="en-US" sz="1800" spc="-7" strike="noStrike">
                <a:solidFill>
                  <a:srgbClr val="000000"/>
                </a:solidFill>
                <a:latin typeface="Calibri"/>
              </a:rPr>
              <a:t>La cession réalisée au profit d’un tiers étranger à la société est soumise à une procédure d’agrément :  majorité en nombre des associés représentant au moins la moitié du capital social. Si la société a  refusé de consentir à la cession, les associés sont tenus dans le délai de trois mois à compter du refus  d’acquérir ou de faire acquérir les parts. La société peut également avec l’accord de l’associé décider  dans le même délai de trois mois réduire son capital du montant de la valeur nominale des parts et de  racheter les parts. Si aucune des deux précédentes solutions n’a été arrêtée dans le délai de trois mois,  l’associé peut réaliser librement la cession initialement projetée</a:t>
            </a:r>
            <a:r>
              <a:rPr b="1" lang="en-US" sz="1800" spc="-7" strike="noStrike" u="heavy">
                <a:solidFill>
                  <a:srgbClr val="000000"/>
                </a:solidFill>
                <a:uFill>
                  <a:solidFill>
                    <a:srgbClr val="000000"/>
                  </a:solidFill>
                </a:uFill>
                <a:latin typeface="Calibri"/>
              </a:rPr>
              <a:t>.</a:t>
            </a:r>
            <a:endParaRPr b="0" lang="fr-FR" sz="1800" spc="-1" strike="noStrike">
              <a:latin typeface="Arial"/>
            </a:endParaRPr>
          </a:p>
        </p:txBody>
      </p:sp>
      <p:sp>
        <p:nvSpPr>
          <p:cNvPr id="508" name="CustomShape 2"/>
          <p:cNvSpPr/>
          <p:nvPr/>
        </p:nvSpPr>
        <p:spPr>
          <a:xfrm>
            <a:off x="222480" y="2448720"/>
            <a:ext cx="11556000" cy="1233720"/>
          </a:xfrm>
          <a:prstGeom prst="rect">
            <a:avLst/>
          </a:prstGeom>
          <a:solidFill>
            <a:srgbClr val="e6e6e6"/>
          </a:solidFill>
          <a:ln w="3240">
            <a:solidFill>
              <a:srgbClr val="000000"/>
            </a:solidFill>
            <a:round/>
          </a:ln>
        </p:spPr>
        <p:style>
          <a:lnRef idx="0"/>
          <a:fillRef idx="0"/>
          <a:effectRef idx="0"/>
          <a:fontRef idx="minor"/>
        </p:style>
        <p:txBody>
          <a:bodyPr lIns="0" rIns="0" tIns="4680" bIns="0">
            <a:spAutoFit/>
          </a:bodyPr>
          <a:p>
            <a:pPr marL="62280" algn="just">
              <a:lnSpc>
                <a:spcPct val="100000"/>
              </a:lnSpc>
              <a:spcBef>
                <a:spcPts val="37"/>
              </a:spcBef>
            </a:pPr>
            <a:r>
              <a:rPr b="0" lang="en-US" sz="1800" spc="-7" strike="noStrike">
                <a:solidFill>
                  <a:srgbClr val="000000"/>
                </a:solidFill>
                <a:latin typeface="Calibri"/>
              </a:rPr>
              <a:t>Exercice n°1 :</a:t>
            </a:r>
            <a:endParaRPr b="0" lang="fr-FR" sz="1800" spc="-1" strike="noStrike">
              <a:latin typeface="Arial"/>
            </a:endParaRPr>
          </a:p>
          <a:p>
            <a:pPr marL="62280" algn="just">
              <a:lnSpc>
                <a:spcPct val="100000"/>
              </a:lnSpc>
              <a:spcBef>
                <a:spcPts val="567"/>
              </a:spcBef>
            </a:pPr>
            <a:r>
              <a:rPr b="0" lang="en-US" sz="1800" spc="-7" strike="noStrike">
                <a:solidFill>
                  <a:srgbClr val="000000"/>
                </a:solidFill>
                <a:latin typeface="Calibri"/>
              </a:rPr>
              <a:t>Monsieur LATIL a 30 pour cent du capital d’une SARL qui vient d’accuser 100 000 euros de  pertes au cours du dernier exercice. Il considère le gérant seul responsable de cet exercice  déficitaire et ne veut pas en assumer la charge.</a:t>
            </a:r>
            <a:endParaRPr b="0" lang="fr-FR" sz="1800" spc="-1" strike="noStrike">
              <a:latin typeface="Arial"/>
            </a:endParaRPr>
          </a:p>
          <a:p>
            <a:pPr marL="62280" algn="just">
              <a:lnSpc>
                <a:spcPct val="100000"/>
              </a:lnSpc>
              <a:spcBef>
                <a:spcPts val="468"/>
              </a:spcBef>
            </a:pPr>
            <a:r>
              <a:rPr b="0" lang="en-US" sz="1800" spc="-7" strike="noStrike">
                <a:solidFill>
                  <a:srgbClr val="000000"/>
                </a:solidFill>
                <a:latin typeface="Calibri"/>
              </a:rPr>
              <a:t>A-t-il raison ?</a:t>
            </a:r>
            <a:endParaRPr b="0" lang="fr-FR" sz="1800" spc="-1" strike="noStrike">
              <a:latin typeface="Arial"/>
            </a:endParaRPr>
          </a:p>
        </p:txBody>
      </p:sp>
      <p:sp>
        <p:nvSpPr>
          <p:cNvPr id="509" name="CustomShape 3"/>
          <p:cNvSpPr/>
          <p:nvPr/>
        </p:nvSpPr>
        <p:spPr>
          <a:xfrm>
            <a:off x="222480" y="3968280"/>
            <a:ext cx="11556000" cy="1952640"/>
          </a:xfrm>
          <a:prstGeom prst="rect">
            <a:avLst/>
          </a:prstGeom>
          <a:solidFill>
            <a:srgbClr val="e6e6e6"/>
          </a:solidFill>
          <a:ln w="3240">
            <a:solidFill>
              <a:srgbClr val="000000"/>
            </a:solidFill>
            <a:round/>
          </a:ln>
        </p:spPr>
        <p:style>
          <a:lnRef idx="0"/>
          <a:fillRef idx="0"/>
          <a:effectRef idx="0"/>
          <a:fontRef idx="minor"/>
        </p:style>
        <p:txBody>
          <a:bodyPr lIns="0" rIns="0" tIns="4680" bIns="0">
            <a:spAutoFit/>
          </a:bodyPr>
          <a:p>
            <a:pPr marL="62280" algn="just">
              <a:lnSpc>
                <a:spcPct val="100000"/>
              </a:lnSpc>
              <a:spcBef>
                <a:spcPts val="37"/>
              </a:spcBef>
            </a:pPr>
            <a:r>
              <a:rPr b="0" lang="en-US" sz="1800" spc="-7" strike="noStrike">
                <a:solidFill>
                  <a:srgbClr val="000000"/>
                </a:solidFill>
                <a:latin typeface="Calibri"/>
              </a:rPr>
              <a:t>E</a:t>
            </a:r>
            <a:r>
              <a:rPr b="0" lang="fr-FR" sz="1800" spc="-7" strike="noStrike">
                <a:solidFill>
                  <a:srgbClr val="000000"/>
                </a:solidFill>
                <a:latin typeface="Calibri"/>
              </a:rPr>
              <a:t>léments de réponses </a:t>
            </a:r>
            <a:r>
              <a:rPr b="0" lang="en-US" sz="1800" spc="-7" strike="noStrike">
                <a:solidFill>
                  <a:srgbClr val="000000"/>
                </a:solidFill>
                <a:latin typeface="Calibri"/>
              </a:rPr>
              <a:t> </a:t>
            </a:r>
            <a:endParaRPr b="0" lang="fr-FR" sz="1800" spc="-1" strike="noStrike">
              <a:latin typeface="Arial"/>
            </a:endParaRPr>
          </a:p>
          <a:p>
            <a:pPr marL="62280" algn="just">
              <a:lnSpc>
                <a:spcPct val="100000"/>
              </a:lnSpc>
              <a:spcBef>
                <a:spcPts val="37"/>
              </a:spcBef>
            </a:pPr>
            <a:endParaRPr b="0" lang="fr-FR" sz="1800" spc="-1" strike="noStrike">
              <a:latin typeface="Arial"/>
            </a:endParaRPr>
          </a:p>
          <a:p>
            <a:pPr marL="62280" algn="just">
              <a:lnSpc>
                <a:spcPct val="100000"/>
              </a:lnSpc>
              <a:spcBef>
                <a:spcPts val="37"/>
              </a:spcBef>
            </a:pPr>
            <a:endParaRPr b="0" lang="fr-FR" sz="1800" spc="-1" strike="noStrike">
              <a:latin typeface="Arial"/>
            </a:endParaRPr>
          </a:p>
          <a:p>
            <a:pPr marL="62280" algn="just">
              <a:lnSpc>
                <a:spcPct val="100000"/>
              </a:lnSpc>
              <a:spcBef>
                <a:spcPts val="37"/>
              </a:spcBef>
            </a:pPr>
            <a:endParaRPr b="0" lang="fr-FR" sz="1800" spc="-1" strike="noStrike">
              <a:latin typeface="Arial"/>
            </a:endParaRPr>
          </a:p>
          <a:p>
            <a:pPr marL="62280" algn="just">
              <a:lnSpc>
                <a:spcPct val="100000"/>
              </a:lnSpc>
              <a:spcBef>
                <a:spcPts val="37"/>
              </a:spcBef>
            </a:pPr>
            <a:endParaRPr b="0" lang="fr-FR" sz="1800" spc="-1" strike="noStrike">
              <a:latin typeface="Arial"/>
            </a:endParaRPr>
          </a:p>
          <a:p>
            <a:pPr marL="62280" algn="just">
              <a:lnSpc>
                <a:spcPct val="100000"/>
              </a:lnSpc>
              <a:spcBef>
                <a:spcPts val="37"/>
              </a:spcBef>
            </a:pPr>
            <a:endParaRPr b="0" lang="fr-FR" sz="1800" spc="-1" strike="noStrike">
              <a:latin typeface="Arial"/>
            </a:endParaRPr>
          </a:p>
          <a:p>
            <a:pPr marL="62280" algn="just">
              <a:lnSpc>
                <a:spcPct val="100000"/>
              </a:lnSpc>
              <a:spcBef>
                <a:spcPts val="37"/>
              </a:spcBef>
            </a:pPr>
            <a:endParaRPr b="0" lang="fr-FR" sz="1800" spc="-1" strike="noStrike">
              <a:latin typeface="Arial"/>
            </a:endParaRPr>
          </a:p>
        </p:txBody>
      </p:sp>
      <p:sp>
        <p:nvSpPr>
          <p:cNvPr id="510" name="TextShape 4"/>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11" name="TextShape 5"/>
          <p:cNvSpPr txBox="1"/>
          <p:nvPr/>
        </p:nvSpPr>
        <p:spPr>
          <a:xfrm>
            <a:off x="8783280" y="6378120"/>
            <a:ext cx="2805480" cy="276480"/>
          </a:xfrm>
          <a:prstGeom prst="rect">
            <a:avLst/>
          </a:prstGeom>
          <a:noFill/>
          <a:ln>
            <a:noFill/>
          </a:ln>
        </p:spPr>
        <p:txBody>
          <a:bodyPr lIns="0" rIns="0" tIns="0" bIns="0">
            <a:noAutofit/>
          </a:bodyPr>
          <a:p>
            <a:pPr algn="r">
              <a:lnSpc>
                <a:spcPct val="100000"/>
              </a:lnSpc>
            </a:pPr>
            <a:fld id="{70BFBF19-335A-4B25-A8E7-A846D368E8F5}" type="slidenum">
              <a:rPr b="0" lang="fr-FR" sz="1800" spc="-1" strike="noStrike">
                <a:solidFill>
                  <a:srgbClr val="b2b2b2"/>
                </a:solidFill>
                <a:latin typeface="Calibri"/>
              </a:rPr>
              <a:t>63</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2"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3" name="TextShape 2"/>
          <p:cNvSpPr txBox="1"/>
          <p:nvPr/>
        </p:nvSpPr>
        <p:spPr>
          <a:xfrm>
            <a:off x="838080" y="672840"/>
            <a:ext cx="10515240" cy="715320"/>
          </a:xfrm>
          <a:prstGeom prst="rect">
            <a:avLst/>
          </a:prstGeom>
          <a:noFill/>
          <a:ln>
            <a:noFill/>
          </a:ln>
        </p:spPr>
        <p:txBody>
          <a:bodyPr anchor="ctr">
            <a:normAutofit/>
          </a:bodyPr>
          <a:p>
            <a:pPr algn="ctr">
              <a:lnSpc>
                <a:spcPct val="90000"/>
              </a:lnSpc>
            </a:pPr>
            <a:r>
              <a:rPr b="1" lang="en-US" sz="3200" spc="-1" strike="noStrike">
                <a:solidFill>
                  <a:srgbClr val="ffffff"/>
                </a:solidFill>
                <a:latin typeface="Calibri Light"/>
              </a:rPr>
              <a:t>Tableau de synthèse de la SARL (suite)  </a:t>
            </a:r>
            <a:endParaRPr b="0" lang="en-US" sz="3200" spc="-1" strike="noStrike">
              <a:solidFill>
                <a:srgbClr val="000000"/>
              </a:solidFill>
              <a:latin typeface="Calibri"/>
            </a:endParaRPr>
          </a:p>
        </p:txBody>
      </p:sp>
      <p:graphicFrame>
        <p:nvGraphicFramePr>
          <p:cNvPr id="514" name="Table 3"/>
          <p:cNvGraphicFramePr/>
          <p:nvPr/>
        </p:nvGraphicFramePr>
        <p:xfrm>
          <a:off x="673920" y="1551960"/>
          <a:ext cx="10679760" cy="3168000"/>
        </p:xfrm>
        <a:graphic>
          <a:graphicData uri="http://schemas.openxmlformats.org/drawingml/2006/table">
            <a:tbl>
              <a:tblPr/>
              <a:tblGrid>
                <a:gridCol w="2220120"/>
                <a:gridCol w="2961000"/>
                <a:gridCol w="5498640"/>
              </a:tblGrid>
              <a:tr h="547920">
                <a:tc rowSpan="5">
                  <a:txBody>
                    <a:bodyPr lIns="0" rIns="0" tIns="0" bIns="0">
                      <a:noAutofit/>
                    </a:bodyPr>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spcBef>
                          <a:spcPts val="20"/>
                        </a:spcBef>
                      </a:pPr>
                      <a:endParaRPr b="0" lang="fr-FR" sz="1800" spc="-1" strike="noStrike">
                        <a:latin typeface="Arial"/>
                      </a:endParaRPr>
                    </a:p>
                    <a:p>
                      <a:pPr marL="360720">
                        <a:lnSpc>
                          <a:spcPct val="100000"/>
                        </a:lnSpc>
                      </a:pPr>
                      <a:r>
                        <a:rPr b="1" lang="en-US" sz="2000" spc="-7" strike="noStrike">
                          <a:solidFill>
                            <a:srgbClr val="000000"/>
                          </a:solidFill>
                          <a:latin typeface="Calibri"/>
                        </a:rPr>
                        <a:t>Gérance</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9360">
                      <a:solidFill>
                        <a:srgbClr val="000000"/>
                      </a:solidFill>
                    </a:lnB>
                    <a:noFill/>
                  </a:tcPr>
                </a:tc>
                <a:tc>
                  <a:txBody>
                    <a:bodyPr lIns="0" rIns="0" tIns="30240" bIns="0">
                      <a:noAutofit/>
                    </a:bodyPr>
                    <a:p>
                      <a:pPr marL="5760" algn="ctr">
                        <a:lnSpc>
                          <a:spcPct val="100000"/>
                        </a:lnSpc>
                        <a:spcBef>
                          <a:spcPts val="264"/>
                        </a:spcBef>
                      </a:pPr>
                      <a:r>
                        <a:rPr b="1" lang="en-US" sz="2000" spc="-7" strike="noStrike">
                          <a:solidFill>
                            <a:srgbClr val="000000"/>
                          </a:solidFill>
                          <a:latin typeface="Calibri"/>
                        </a:rPr>
                        <a:t>nomination </a:t>
                      </a:r>
                      <a:r>
                        <a:rPr b="1" lang="en-US" sz="2000" spc="-1" strike="noStrike">
                          <a:solidFill>
                            <a:srgbClr val="000000"/>
                          </a:solidFill>
                          <a:latin typeface="Calibri"/>
                        </a:rPr>
                        <a:t>des</a:t>
                      </a:r>
                      <a:r>
                        <a:rPr b="1" lang="en-US" sz="2000" spc="-15" strike="noStrike">
                          <a:solidFill>
                            <a:srgbClr val="000000"/>
                          </a:solidFill>
                          <a:latin typeface="Calibri"/>
                        </a:rPr>
                        <a:t> </a:t>
                      </a:r>
                      <a:r>
                        <a:rPr b="1" lang="en-US" sz="2000" spc="-7" strike="noStrike">
                          <a:solidFill>
                            <a:srgbClr val="000000"/>
                          </a:solidFill>
                          <a:latin typeface="Calibri"/>
                        </a:rPr>
                        <a:t>gérants</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8520" bIns="0">
                      <a:noAutofit/>
                    </a:bodyPr>
                    <a:p>
                      <a:pPr marL="337680" indent="-210600">
                        <a:lnSpc>
                          <a:spcPct val="100000"/>
                        </a:lnSpc>
                        <a:spcBef>
                          <a:spcPts val="334"/>
                        </a:spcBef>
                        <a:tabLst>
                          <a:tab algn="l" pos="0"/>
                        </a:tabLst>
                      </a:pPr>
                      <a:r>
                        <a:rPr b="0" lang="en-US" sz="2000" spc="-7" strike="noStrike">
                          <a:solidFill>
                            <a:srgbClr val="000000"/>
                          </a:solidFill>
                          <a:latin typeface="Calibri"/>
                        </a:rPr>
                        <a:t>nomination statutaire </a:t>
                      </a:r>
                      <a:r>
                        <a:rPr b="0" lang="en-US" sz="2000" spc="-1" strike="noStrike">
                          <a:solidFill>
                            <a:srgbClr val="000000"/>
                          </a:solidFill>
                          <a:latin typeface="Calibri"/>
                        </a:rPr>
                        <a:t>ou </a:t>
                      </a:r>
                      <a:r>
                        <a:rPr b="0" lang="en-US" sz="2000" spc="-7" strike="noStrike">
                          <a:solidFill>
                            <a:srgbClr val="000000"/>
                          </a:solidFill>
                          <a:latin typeface="Calibri"/>
                        </a:rPr>
                        <a:t>décision par </a:t>
                      </a:r>
                      <a:r>
                        <a:rPr b="0" lang="en-US" sz="2000" spc="-1" strike="noStrike">
                          <a:solidFill>
                            <a:srgbClr val="000000"/>
                          </a:solidFill>
                          <a:latin typeface="Calibri"/>
                        </a:rPr>
                        <a:t>les </a:t>
                      </a:r>
                      <a:r>
                        <a:rPr b="0" lang="en-US" sz="2000" spc="-7" strike="noStrike">
                          <a:solidFill>
                            <a:srgbClr val="000000"/>
                          </a:solidFill>
                          <a:latin typeface="Calibri"/>
                        </a:rPr>
                        <a:t>associés  représentant plus </a:t>
                      </a:r>
                      <a:r>
                        <a:rPr b="0" lang="en-US" sz="2000" spc="-1" strike="noStrike">
                          <a:solidFill>
                            <a:srgbClr val="000000"/>
                          </a:solidFill>
                          <a:latin typeface="Calibri"/>
                        </a:rPr>
                        <a:t>de </a:t>
                      </a:r>
                      <a:r>
                        <a:rPr b="0" lang="en-US" sz="2000" spc="-7" strike="noStrike">
                          <a:solidFill>
                            <a:srgbClr val="000000"/>
                          </a:solidFill>
                          <a:latin typeface="Calibri"/>
                        </a:rPr>
                        <a:t>la </a:t>
                      </a:r>
                      <a:r>
                        <a:rPr b="0" lang="en-US" sz="2000" spc="-1" strike="noStrike">
                          <a:solidFill>
                            <a:srgbClr val="000000"/>
                          </a:solidFill>
                          <a:latin typeface="Calibri"/>
                        </a:rPr>
                        <a:t>½ </a:t>
                      </a:r>
                      <a:r>
                        <a:rPr b="0" lang="en-US" sz="2000" spc="-7" strike="noStrike">
                          <a:solidFill>
                            <a:srgbClr val="000000"/>
                          </a:solidFill>
                          <a:latin typeface="Calibri"/>
                        </a:rPr>
                        <a:t>du capital</a:t>
                      </a:r>
                      <a:r>
                        <a:rPr b="0" lang="en-US" sz="2000" spc="24" strike="noStrike">
                          <a:solidFill>
                            <a:srgbClr val="000000"/>
                          </a:solidFill>
                          <a:latin typeface="Calibri"/>
                        </a:rPr>
                        <a:t> </a:t>
                      </a:r>
                      <a:r>
                        <a:rPr b="0" lang="en-US" sz="2000" spc="-7" strike="noStrike">
                          <a:solidFill>
                            <a:srgbClr val="000000"/>
                          </a:solidFill>
                          <a:latin typeface="Calibri"/>
                        </a:rPr>
                        <a:t>social</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47920">
                <a:tc vMerge="1">
                  <a:tcPr marL="90000" marR="90000">
                    <a:solidFill>
                      <a:srgbClr val="729fcf"/>
                    </a:solidFill>
                  </a:tcPr>
                </a:tc>
                <a:tc>
                  <a:txBody>
                    <a:bodyPr lIns="0" rIns="0" tIns="30240" bIns="0">
                      <a:noAutofit/>
                    </a:bodyPr>
                    <a:p>
                      <a:pPr marL="7560" algn="ctr">
                        <a:lnSpc>
                          <a:spcPct val="100000"/>
                        </a:lnSpc>
                        <a:spcBef>
                          <a:spcPts val="264"/>
                        </a:spcBef>
                      </a:pPr>
                      <a:r>
                        <a:rPr b="1" lang="en-US" sz="2000" spc="-7" strike="noStrike">
                          <a:solidFill>
                            <a:srgbClr val="000000"/>
                          </a:solidFill>
                          <a:latin typeface="Calibri"/>
                        </a:rPr>
                        <a:t>pouvoirs </a:t>
                      </a:r>
                      <a:r>
                        <a:rPr b="1" lang="en-US" sz="2000" spc="-1" strike="noStrike">
                          <a:solidFill>
                            <a:srgbClr val="000000"/>
                          </a:solidFill>
                          <a:latin typeface="Calibri"/>
                        </a:rPr>
                        <a:t>des</a:t>
                      </a:r>
                      <a:r>
                        <a:rPr b="1" lang="en-US" sz="2000" spc="-15" strike="noStrike">
                          <a:solidFill>
                            <a:srgbClr val="000000"/>
                          </a:solidFill>
                          <a:latin typeface="Calibri"/>
                        </a:rPr>
                        <a:t> </a:t>
                      </a:r>
                      <a:r>
                        <a:rPr b="1" lang="en-US" sz="2000" spc="-7" strike="noStrike">
                          <a:solidFill>
                            <a:srgbClr val="000000"/>
                          </a:solidFill>
                          <a:latin typeface="Calibri"/>
                        </a:rPr>
                        <a:t>gérants</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8520" bIns="0">
                      <a:noAutofit/>
                    </a:bodyPr>
                    <a:p>
                      <a:pPr marL="1365120" indent="-1298880">
                        <a:lnSpc>
                          <a:spcPct val="100000"/>
                        </a:lnSpc>
                        <a:spcBef>
                          <a:spcPts val="334"/>
                        </a:spcBef>
                        <a:tabLst>
                          <a:tab algn="l" pos="0"/>
                        </a:tabLst>
                      </a:pPr>
                      <a:r>
                        <a:rPr b="0" lang="en-US" sz="2000" spc="-1" strike="noStrike">
                          <a:solidFill>
                            <a:srgbClr val="000000"/>
                          </a:solidFill>
                          <a:latin typeface="Calibri"/>
                        </a:rPr>
                        <a:t>En </a:t>
                      </a:r>
                      <a:r>
                        <a:rPr b="0" lang="en-US" sz="2000" spc="-7" strike="noStrike">
                          <a:solidFill>
                            <a:srgbClr val="000000"/>
                          </a:solidFill>
                          <a:latin typeface="Calibri"/>
                        </a:rPr>
                        <a:t>principe, </a:t>
                      </a:r>
                      <a:r>
                        <a:rPr b="0" lang="en-US" sz="2000" spc="-1" strike="noStrike">
                          <a:solidFill>
                            <a:srgbClr val="000000"/>
                          </a:solidFill>
                          <a:latin typeface="Calibri"/>
                        </a:rPr>
                        <a:t>le </a:t>
                      </a:r>
                      <a:r>
                        <a:rPr b="0" lang="en-US" sz="2000" spc="-7" strike="noStrike">
                          <a:solidFill>
                            <a:srgbClr val="000000"/>
                          </a:solidFill>
                          <a:latin typeface="Calibri"/>
                        </a:rPr>
                        <a:t>gérant engage </a:t>
                      </a:r>
                      <a:r>
                        <a:rPr b="0" lang="en-US" sz="2000" spc="-1" strike="noStrike">
                          <a:solidFill>
                            <a:srgbClr val="000000"/>
                          </a:solidFill>
                          <a:latin typeface="Calibri"/>
                        </a:rPr>
                        <a:t>la </a:t>
                      </a:r>
                      <a:r>
                        <a:rPr b="0" lang="en-US" sz="2000" spc="-7" strike="noStrike">
                          <a:solidFill>
                            <a:srgbClr val="000000"/>
                          </a:solidFill>
                          <a:latin typeface="Calibri"/>
                        </a:rPr>
                        <a:t>société par </a:t>
                      </a:r>
                      <a:r>
                        <a:rPr b="0" lang="en-US" sz="2000" spc="-1" strike="noStrike">
                          <a:solidFill>
                            <a:srgbClr val="000000"/>
                          </a:solidFill>
                          <a:latin typeface="Calibri"/>
                        </a:rPr>
                        <a:t>tous ses  </a:t>
                      </a:r>
                      <a:r>
                        <a:rPr b="0" lang="en-US" sz="2000" spc="-7" strike="noStrike">
                          <a:solidFill>
                            <a:srgbClr val="000000"/>
                          </a:solidFill>
                          <a:latin typeface="Calibri"/>
                        </a:rPr>
                        <a:t>actes</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46120">
                <a:tc vMerge="1">
                  <a:tcPr marL="90000" marR="90000">
                    <a:solidFill>
                      <a:srgbClr val="729fcf"/>
                    </a:solidFill>
                  </a:tcPr>
                </a:tc>
                <a:tc rowSpan="2">
                  <a:txBody>
                    <a:bodyPr lIns="0" rIns="0" tIns="4320" bIns="0">
                      <a:noAutofit/>
                    </a:bodyPr>
                    <a:p>
                      <a:pPr>
                        <a:lnSpc>
                          <a:spcPct val="100000"/>
                        </a:lnSpc>
                        <a:spcBef>
                          <a:spcPts val="40"/>
                        </a:spcBef>
                      </a:pPr>
                      <a:endParaRPr b="0" lang="fr-FR" sz="1800" spc="-1" strike="noStrike">
                        <a:latin typeface="Arial"/>
                      </a:endParaRPr>
                    </a:p>
                    <a:p>
                      <a:pPr marL="594360" indent="-311400">
                        <a:lnSpc>
                          <a:spcPts val="1261"/>
                        </a:lnSpc>
                        <a:spcBef>
                          <a:spcPts val="6"/>
                        </a:spcBef>
                        <a:tabLst>
                          <a:tab algn="l" pos="0"/>
                        </a:tabLst>
                      </a:pPr>
                      <a:r>
                        <a:rPr b="1" lang="en-US" sz="2000" spc="-7" strike="noStrike">
                          <a:solidFill>
                            <a:srgbClr val="000000"/>
                          </a:solidFill>
                          <a:latin typeface="Calibri"/>
                        </a:rPr>
                        <a:t>responsabilité des  </a:t>
                      </a:r>
                      <a:r>
                        <a:rPr b="1" lang="en-US" sz="2000" spc="-1" strike="noStrike">
                          <a:solidFill>
                            <a:srgbClr val="000000"/>
                          </a:solidFill>
                          <a:latin typeface="Calibri"/>
                        </a:rPr>
                        <a:t>gérants</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6720" bIns="0">
                      <a:noAutofit/>
                    </a:bodyPr>
                    <a:p>
                      <a:pPr marL="146160" indent="-9000">
                        <a:lnSpc>
                          <a:spcPct val="100000"/>
                        </a:lnSpc>
                        <a:spcBef>
                          <a:spcPts val="320"/>
                        </a:spcBef>
                        <a:tabLst>
                          <a:tab algn="l" pos="0"/>
                        </a:tabLst>
                      </a:pPr>
                      <a:r>
                        <a:rPr b="0" lang="en-US" sz="2000" spc="-7" strike="noStrike">
                          <a:solidFill>
                            <a:srgbClr val="000000"/>
                          </a:solidFill>
                          <a:latin typeface="Calibri"/>
                        </a:rPr>
                        <a:t>Responsabilité civile si inobservation des statuts,  faute </a:t>
                      </a:r>
                      <a:r>
                        <a:rPr b="0" lang="en-US" sz="2000" spc="-1" strike="noStrike">
                          <a:solidFill>
                            <a:srgbClr val="000000"/>
                          </a:solidFill>
                          <a:latin typeface="Calibri"/>
                        </a:rPr>
                        <a:t>de </a:t>
                      </a:r>
                      <a:r>
                        <a:rPr b="0" lang="en-US" sz="2000" spc="-7" strike="noStrike">
                          <a:solidFill>
                            <a:srgbClr val="000000"/>
                          </a:solidFill>
                          <a:latin typeface="Calibri"/>
                        </a:rPr>
                        <a:t>gestion, action </a:t>
                      </a:r>
                      <a:r>
                        <a:rPr b="0" lang="en-US" sz="2000" spc="-1" strike="noStrike">
                          <a:solidFill>
                            <a:srgbClr val="000000"/>
                          </a:solidFill>
                          <a:latin typeface="Calibri"/>
                        </a:rPr>
                        <a:t>en </a:t>
                      </a:r>
                      <a:r>
                        <a:rPr b="0" lang="en-US" sz="2000" spc="-7" strike="noStrike">
                          <a:solidFill>
                            <a:srgbClr val="000000"/>
                          </a:solidFill>
                          <a:latin typeface="Calibri"/>
                        </a:rPr>
                        <a:t>comblement </a:t>
                      </a:r>
                      <a:r>
                        <a:rPr b="0" lang="en-US" sz="2000" spc="-1" strike="noStrike">
                          <a:solidFill>
                            <a:srgbClr val="000000"/>
                          </a:solidFill>
                          <a:latin typeface="Calibri"/>
                        </a:rPr>
                        <a:t>du</a:t>
                      </a:r>
                      <a:r>
                        <a:rPr b="0" lang="en-US" sz="2000" spc="18" strike="noStrike">
                          <a:solidFill>
                            <a:srgbClr val="000000"/>
                          </a:solidFill>
                          <a:latin typeface="Calibri"/>
                        </a:rPr>
                        <a:t> </a:t>
                      </a:r>
                      <a:r>
                        <a:rPr b="0" lang="en-US" sz="2000" spc="-7" strike="noStrike">
                          <a:solidFill>
                            <a:srgbClr val="000000"/>
                          </a:solidFill>
                          <a:latin typeface="Calibri"/>
                        </a:rPr>
                        <a:t>passif</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47920">
                <a:tc vMerge="1">
                  <a:tcPr marL="90000" marR="90000">
                    <a:solidFill>
                      <a:srgbClr val="729fcf"/>
                    </a:solidFill>
                  </a:tcPr>
                </a:tc>
                <a:tc vMerge="1">
                  <a:tcPr marL="90000" marR="90000">
                    <a:solidFill>
                      <a:srgbClr val="729fcf"/>
                    </a:solidFill>
                  </a:tcPr>
                </a:tc>
                <a:tc>
                  <a:txBody>
                    <a:bodyPr lIns="0" rIns="0" tIns="38520" bIns="0">
                      <a:noAutofit/>
                    </a:bodyPr>
                    <a:p>
                      <a:pPr marL="347400" indent="-249840">
                        <a:lnSpc>
                          <a:spcPct val="100000"/>
                        </a:lnSpc>
                        <a:spcBef>
                          <a:spcPts val="334"/>
                        </a:spcBef>
                        <a:tabLst>
                          <a:tab algn="l" pos="0"/>
                        </a:tabLst>
                      </a:pPr>
                      <a:r>
                        <a:rPr b="0" lang="en-US" sz="2000" spc="-7" strike="noStrike">
                          <a:solidFill>
                            <a:srgbClr val="000000"/>
                          </a:solidFill>
                          <a:latin typeface="Calibri"/>
                        </a:rPr>
                        <a:t>Responsabilité pénale si usage </a:t>
                      </a:r>
                      <a:r>
                        <a:rPr b="0" lang="en-US" sz="2000" spc="-1" strike="noStrike">
                          <a:solidFill>
                            <a:srgbClr val="000000"/>
                          </a:solidFill>
                          <a:latin typeface="Calibri"/>
                        </a:rPr>
                        <a:t>du </a:t>
                      </a:r>
                      <a:r>
                        <a:rPr b="0" lang="en-US" sz="2000" spc="-7" strike="noStrike">
                          <a:solidFill>
                            <a:srgbClr val="000000"/>
                          </a:solidFill>
                          <a:latin typeface="Calibri"/>
                        </a:rPr>
                        <a:t>crédit, des </a:t>
                      </a:r>
                      <a:r>
                        <a:rPr b="0" lang="en-US" sz="2000" spc="-1" strike="noStrike">
                          <a:solidFill>
                            <a:srgbClr val="000000"/>
                          </a:solidFill>
                          <a:latin typeface="Calibri"/>
                        </a:rPr>
                        <a:t>biens  ou des </a:t>
                      </a:r>
                      <a:r>
                        <a:rPr b="0" lang="en-US" sz="2000" spc="-7" strike="noStrike">
                          <a:solidFill>
                            <a:srgbClr val="000000"/>
                          </a:solidFill>
                          <a:latin typeface="Calibri"/>
                        </a:rPr>
                        <a:t>pouvoirs </a:t>
                      </a:r>
                      <a:r>
                        <a:rPr b="0" lang="en-US" sz="2000" spc="-1" strike="noStrike">
                          <a:solidFill>
                            <a:srgbClr val="000000"/>
                          </a:solidFill>
                          <a:latin typeface="Calibri"/>
                        </a:rPr>
                        <a:t>dans un </a:t>
                      </a:r>
                      <a:r>
                        <a:rPr b="0" lang="en-US" sz="2000" spc="-7" strike="noStrike">
                          <a:solidFill>
                            <a:srgbClr val="000000"/>
                          </a:solidFill>
                          <a:latin typeface="Calibri"/>
                        </a:rPr>
                        <a:t>intérêt personnel</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784520">
                <a:tc vMerge="1">
                  <a:tcPr marL="90000" marR="90000">
                    <a:solidFill>
                      <a:srgbClr val="729fcf"/>
                    </a:solidFill>
                  </a:tcPr>
                </a:tc>
                <a:tc>
                  <a:txBody>
                    <a:bodyPr lIns="0" rIns="0" tIns="30240" bIns="0">
                      <a:noAutofit/>
                    </a:bodyPr>
                    <a:p>
                      <a:pPr marL="5760" algn="ctr">
                        <a:lnSpc>
                          <a:spcPct val="100000"/>
                        </a:lnSpc>
                        <a:spcBef>
                          <a:spcPts val="264"/>
                        </a:spcBef>
                      </a:pPr>
                      <a:r>
                        <a:rPr b="1" lang="en-US" sz="2000" spc="-7" strike="noStrike">
                          <a:solidFill>
                            <a:srgbClr val="000000"/>
                          </a:solidFill>
                          <a:latin typeface="Calibri"/>
                        </a:rPr>
                        <a:t>révocation </a:t>
                      </a:r>
                      <a:r>
                        <a:rPr b="1" lang="en-US" sz="2000" spc="-1" strike="noStrike">
                          <a:solidFill>
                            <a:srgbClr val="000000"/>
                          </a:solidFill>
                          <a:latin typeface="Calibri"/>
                        </a:rPr>
                        <a:t>des</a:t>
                      </a:r>
                      <a:r>
                        <a:rPr b="1" lang="en-US" sz="2000" spc="-15" strike="noStrike">
                          <a:solidFill>
                            <a:srgbClr val="000000"/>
                          </a:solidFill>
                          <a:latin typeface="Calibri"/>
                        </a:rPr>
                        <a:t> </a:t>
                      </a:r>
                      <a:r>
                        <a:rPr b="1" lang="en-US" sz="2000" spc="-7" strike="noStrike">
                          <a:solidFill>
                            <a:srgbClr val="000000"/>
                          </a:solidFill>
                          <a:latin typeface="Calibri"/>
                        </a:rPr>
                        <a:t>gérants</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9360">
                      <a:solidFill>
                        <a:srgbClr val="000000"/>
                      </a:solidFill>
                    </a:lnB>
                    <a:noFill/>
                  </a:tcPr>
                </a:tc>
                <a:tc>
                  <a:txBody>
                    <a:bodyPr lIns="0" rIns="0" tIns="30240" bIns="0">
                      <a:noAutofit/>
                    </a:bodyPr>
                    <a:p>
                      <a:pPr marL="7560" algn="ctr">
                        <a:lnSpc>
                          <a:spcPct val="100000"/>
                        </a:lnSpc>
                        <a:spcBef>
                          <a:spcPts val="264"/>
                        </a:spcBef>
                      </a:pPr>
                      <a:r>
                        <a:rPr b="0" lang="en-US" sz="2000" spc="-7" strike="noStrike">
                          <a:solidFill>
                            <a:srgbClr val="000000"/>
                          </a:solidFill>
                          <a:latin typeface="Calibri"/>
                        </a:rPr>
                        <a:t>juste</a:t>
                      </a:r>
                      <a:r>
                        <a:rPr b="0" lang="en-US" sz="2000" spc="-15" strike="noStrike">
                          <a:solidFill>
                            <a:srgbClr val="000000"/>
                          </a:solidFill>
                          <a:latin typeface="Calibri"/>
                        </a:rPr>
                        <a:t> </a:t>
                      </a:r>
                      <a:r>
                        <a:rPr b="0" lang="en-US" sz="2000" spc="-7" strike="noStrike">
                          <a:solidFill>
                            <a:srgbClr val="000000"/>
                          </a:solidFill>
                          <a:latin typeface="Calibri"/>
                        </a:rPr>
                        <a:t>motif</a:t>
                      </a:r>
                      <a:endParaRPr b="0" lang="fr-FR" sz="2000" spc="-1" strike="noStrike">
                        <a:latin typeface="Arial"/>
                      </a:endParaRPr>
                    </a:p>
                  </a:txBody>
                  <a:tcPr>
                    <a:lnL w="6480">
                      <a:solidFill>
                        <a:srgbClr val="000000"/>
                      </a:solidFill>
                    </a:lnL>
                    <a:lnR w="6480">
                      <a:solidFill>
                        <a:srgbClr val="000000"/>
                      </a:solidFill>
                    </a:lnR>
                    <a:lnT w="6480">
                      <a:solidFill>
                        <a:srgbClr val="000000"/>
                      </a:solidFill>
                    </a:lnT>
                    <a:lnB w="9360">
                      <a:solidFill>
                        <a:srgbClr val="000000"/>
                      </a:solidFill>
                    </a:lnB>
                    <a:noFill/>
                  </a:tcPr>
                </a:tc>
              </a:tr>
              <a:tr h="800280">
                <a:tc>
                  <a:txBody>
                    <a:bodyPr lIns="0" rIns="0" tIns="5040" bIns="0">
                      <a:noAutofit/>
                    </a:bodyPr>
                    <a:p>
                      <a:pPr>
                        <a:lnSpc>
                          <a:spcPct val="100000"/>
                        </a:lnSpc>
                        <a:spcBef>
                          <a:spcPts val="45"/>
                        </a:spcBef>
                      </a:pPr>
                      <a:endParaRPr b="0" lang="fr-FR" sz="1800" spc="-1" strike="noStrike">
                        <a:latin typeface="Arial"/>
                      </a:endParaRPr>
                    </a:p>
                    <a:p>
                      <a:pPr marL="348480">
                        <a:lnSpc>
                          <a:spcPct val="100000"/>
                        </a:lnSpc>
                      </a:pPr>
                      <a:r>
                        <a:rPr b="1" lang="en-US" sz="2000" spc="-7" strike="noStrike">
                          <a:solidFill>
                            <a:srgbClr val="000000"/>
                          </a:solidFill>
                          <a:latin typeface="Calibri"/>
                        </a:rPr>
                        <a:t>Contrôle</a:t>
                      </a:r>
                      <a:endParaRPr b="0" lang="fr-FR" sz="2000" spc="-1" strike="noStrike">
                        <a:latin typeface="Arial"/>
                      </a:endParaRPr>
                    </a:p>
                  </a:txBody>
                  <a:tcPr>
                    <a:lnL w="6480">
                      <a:solidFill>
                        <a:srgbClr val="000000"/>
                      </a:solidFill>
                    </a:lnL>
                    <a:lnR w="6480">
                      <a:solidFill>
                        <a:srgbClr val="000000"/>
                      </a:solidFill>
                    </a:lnR>
                    <a:lnT w="9360">
                      <a:solidFill>
                        <a:srgbClr val="000000"/>
                      </a:solidFill>
                    </a:lnT>
                    <a:lnB w="6480">
                      <a:solidFill>
                        <a:srgbClr val="000000"/>
                      </a:solidFill>
                    </a:lnB>
                    <a:noFill/>
                  </a:tcPr>
                </a:tc>
                <a:tc>
                  <a:txBody>
                    <a:bodyPr lIns="0" rIns="0" tIns="114840" bIns="0">
                      <a:noAutofit/>
                    </a:bodyPr>
                    <a:p>
                      <a:pPr marL="570240" indent="-280800">
                        <a:lnSpc>
                          <a:spcPts val="1301"/>
                        </a:lnSpc>
                        <a:spcBef>
                          <a:spcPts val="1001"/>
                        </a:spcBef>
                        <a:tabLst>
                          <a:tab algn="l" pos="0"/>
                        </a:tabLst>
                      </a:pPr>
                      <a:r>
                        <a:rPr b="1" lang="en-US" sz="2000" spc="-7" strike="noStrike">
                          <a:solidFill>
                            <a:srgbClr val="000000"/>
                          </a:solidFill>
                          <a:latin typeface="Calibri"/>
                        </a:rPr>
                        <a:t>commissaires</a:t>
                      </a:r>
                      <a:r>
                        <a:rPr b="1" lang="en-US" sz="2000" spc="-52" strike="noStrike">
                          <a:solidFill>
                            <a:srgbClr val="000000"/>
                          </a:solidFill>
                          <a:latin typeface="Calibri"/>
                        </a:rPr>
                        <a:t> </a:t>
                      </a:r>
                      <a:r>
                        <a:rPr b="1" lang="en-US" sz="2000" spc="-1" strike="noStrike">
                          <a:solidFill>
                            <a:srgbClr val="000000"/>
                          </a:solidFill>
                          <a:latin typeface="Calibri"/>
                        </a:rPr>
                        <a:t>aux  comptes</a:t>
                      </a:r>
                      <a:endParaRPr b="0" lang="fr-FR" sz="2000" spc="-1" strike="noStrike">
                        <a:latin typeface="Arial"/>
                      </a:endParaRPr>
                    </a:p>
                  </a:txBody>
                  <a:tcPr>
                    <a:lnL w="6480">
                      <a:solidFill>
                        <a:srgbClr val="000000"/>
                      </a:solidFill>
                    </a:lnL>
                    <a:lnR w="6480">
                      <a:solidFill>
                        <a:srgbClr val="000000"/>
                      </a:solidFill>
                    </a:lnR>
                    <a:lnT w="9360">
                      <a:solidFill>
                        <a:srgbClr val="000000"/>
                      </a:solidFill>
                    </a:lnT>
                    <a:lnB w="6480">
                      <a:solidFill>
                        <a:srgbClr val="000000"/>
                      </a:solidFill>
                    </a:lnB>
                    <a:noFill/>
                  </a:tcPr>
                </a:tc>
                <a:tc>
                  <a:txBody>
                    <a:bodyPr lIns="0" rIns="0" tIns="28080" bIns="0">
                      <a:noAutofit/>
                    </a:bodyPr>
                    <a:p>
                      <a:pPr marL="2520" algn="ctr">
                        <a:lnSpc>
                          <a:spcPct val="100000"/>
                        </a:lnSpc>
                        <a:spcBef>
                          <a:spcPts val="244"/>
                        </a:spcBef>
                      </a:pPr>
                      <a:r>
                        <a:rPr b="0" lang="en-US" sz="2000" spc="-7" strike="noStrike">
                          <a:solidFill>
                            <a:srgbClr val="000000"/>
                          </a:solidFill>
                          <a:latin typeface="Calibri"/>
                        </a:rPr>
                        <a:t>obligatoire si dépassement </a:t>
                      </a:r>
                      <a:r>
                        <a:rPr b="0" lang="en-US" sz="2000" spc="-1" strike="noStrike">
                          <a:solidFill>
                            <a:srgbClr val="000000"/>
                          </a:solidFill>
                          <a:latin typeface="Calibri"/>
                        </a:rPr>
                        <a:t>de 2 </a:t>
                      </a:r>
                      <a:r>
                        <a:rPr b="0" lang="en-US" sz="2000" spc="-7" strike="noStrike">
                          <a:solidFill>
                            <a:srgbClr val="000000"/>
                          </a:solidFill>
                          <a:latin typeface="Calibri"/>
                        </a:rPr>
                        <a:t>des </a:t>
                      </a:r>
                      <a:r>
                        <a:rPr b="0" lang="en-US" sz="2000" spc="-1" strike="noStrike">
                          <a:solidFill>
                            <a:srgbClr val="000000"/>
                          </a:solidFill>
                          <a:latin typeface="Calibri"/>
                        </a:rPr>
                        <a:t>3 </a:t>
                      </a:r>
                      <a:r>
                        <a:rPr b="0" lang="en-US" sz="2000" spc="-7" strike="noStrike">
                          <a:solidFill>
                            <a:srgbClr val="000000"/>
                          </a:solidFill>
                          <a:latin typeface="Calibri"/>
                        </a:rPr>
                        <a:t>seuils </a:t>
                      </a:r>
                      <a:r>
                        <a:rPr b="0" lang="en-US" sz="2000" spc="-1" strike="noStrike">
                          <a:solidFill>
                            <a:srgbClr val="000000"/>
                          </a:solidFill>
                          <a:latin typeface="Calibri"/>
                        </a:rPr>
                        <a:t>(1</a:t>
                      </a:r>
                      <a:r>
                        <a:rPr b="0" lang="en-US" sz="2000" spc="24" strike="noStrike">
                          <a:solidFill>
                            <a:srgbClr val="000000"/>
                          </a:solidFill>
                          <a:latin typeface="Calibri"/>
                        </a:rPr>
                        <a:t> </a:t>
                      </a:r>
                      <a:r>
                        <a:rPr b="0" lang="en-US" sz="2000" spc="-1" strike="noStrike">
                          <a:solidFill>
                            <a:srgbClr val="000000"/>
                          </a:solidFill>
                          <a:latin typeface="Calibri"/>
                        </a:rPr>
                        <a:t>550</a:t>
                      </a:r>
                      <a:endParaRPr b="0" lang="fr-FR" sz="2000" spc="-1" strike="noStrike">
                        <a:latin typeface="Arial"/>
                      </a:endParaRPr>
                    </a:p>
                    <a:p>
                      <a:pPr marL="203760" algn="ctr">
                        <a:lnSpc>
                          <a:spcPct val="100000"/>
                        </a:lnSpc>
                        <a:spcBef>
                          <a:spcPts val="65"/>
                        </a:spcBef>
                      </a:pPr>
                      <a:r>
                        <a:rPr b="0" lang="en-US" sz="2000" spc="-1" strike="noStrike">
                          <a:solidFill>
                            <a:srgbClr val="000000"/>
                          </a:solidFill>
                          <a:latin typeface="Calibri"/>
                        </a:rPr>
                        <a:t>000 </a:t>
                      </a:r>
                      <a:r>
                        <a:rPr b="0" lang="en-US" sz="2000" spc="-7" strike="noStrike">
                          <a:solidFill>
                            <a:srgbClr val="000000"/>
                          </a:solidFill>
                          <a:latin typeface="Calibri"/>
                        </a:rPr>
                        <a:t>euros au bilan </a:t>
                      </a:r>
                      <a:r>
                        <a:rPr b="0" lang="en-US" sz="2000" spc="-1" strike="noStrike">
                          <a:solidFill>
                            <a:srgbClr val="000000"/>
                          </a:solidFill>
                          <a:latin typeface="Calibri"/>
                        </a:rPr>
                        <a:t>; 3 </a:t>
                      </a:r>
                      <a:r>
                        <a:rPr b="0" lang="en-US" sz="2000" spc="-7" strike="noStrike">
                          <a:solidFill>
                            <a:srgbClr val="000000"/>
                          </a:solidFill>
                          <a:latin typeface="Calibri"/>
                        </a:rPr>
                        <a:t>100 000 euros </a:t>
                      </a:r>
                      <a:r>
                        <a:rPr b="0" lang="en-US" sz="2000" spc="-1" strike="noStrike">
                          <a:solidFill>
                            <a:srgbClr val="000000"/>
                          </a:solidFill>
                          <a:latin typeface="Calibri"/>
                        </a:rPr>
                        <a:t>au </a:t>
                      </a:r>
                      <a:r>
                        <a:rPr b="0" lang="en-US" sz="2000" spc="-7" strike="noStrike">
                          <a:solidFill>
                            <a:srgbClr val="000000"/>
                          </a:solidFill>
                          <a:latin typeface="Calibri"/>
                        </a:rPr>
                        <a:t>chiffre  d’affaires </a:t>
                      </a:r>
                      <a:r>
                        <a:rPr b="0" lang="en-US" sz="2000" spc="-1" strike="noStrike">
                          <a:solidFill>
                            <a:srgbClr val="000000"/>
                          </a:solidFill>
                          <a:latin typeface="Calibri"/>
                        </a:rPr>
                        <a:t>; 50</a:t>
                      </a:r>
                      <a:r>
                        <a:rPr b="0" lang="en-US" sz="2000" spc="-15" strike="noStrike">
                          <a:solidFill>
                            <a:srgbClr val="000000"/>
                          </a:solidFill>
                          <a:latin typeface="Calibri"/>
                        </a:rPr>
                        <a:t> </a:t>
                      </a:r>
                      <a:r>
                        <a:rPr b="0" lang="en-US" sz="2000" spc="-7" strike="noStrike">
                          <a:solidFill>
                            <a:srgbClr val="000000"/>
                          </a:solidFill>
                          <a:latin typeface="Calibri"/>
                        </a:rPr>
                        <a:t>salariés)</a:t>
                      </a:r>
                      <a:endParaRPr b="0" lang="fr-FR" sz="2000" spc="-1" strike="noStrike">
                        <a:latin typeface="Arial"/>
                      </a:endParaRPr>
                    </a:p>
                  </a:txBody>
                  <a:tcPr>
                    <a:lnL w="6480">
                      <a:solidFill>
                        <a:srgbClr val="000000"/>
                      </a:solidFill>
                    </a:lnL>
                    <a:lnR w="6480">
                      <a:solidFill>
                        <a:srgbClr val="000000"/>
                      </a:solidFill>
                    </a:lnR>
                    <a:lnT w="9360">
                      <a:solidFill>
                        <a:srgbClr val="000000"/>
                      </a:solidFill>
                    </a:lnT>
                    <a:lnB w="6480">
                      <a:solidFill>
                        <a:srgbClr val="000000"/>
                      </a:solidFill>
                    </a:lnB>
                    <a:noFill/>
                  </a:tcPr>
                </a:tc>
              </a:tr>
            </a:tbl>
          </a:graphicData>
        </a:graphic>
      </p:graphicFrame>
      <p:sp>
        <p:nvSpPr>
          <p:cNvPr id="515" name="TextShape 4"/>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516"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43C2F51C-A381-44EE-88BB-CC2F4F7A0279}" type="slidenum">
              <a:rPr b="0" lang="en-GB" sz="1200" spc="-1" strike="noStrike">
                <a:solidFill>
                  <a:srgbClr val="8b8b8b"/>
                </a:solidFill>
                <a:latin typeface="Calibri"/>
              </a:rPr>
              <a:t>66</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
          <p:cNvSpPr/>
          <p:nvPr/>
        </p:nvSpPr>
        <p:spPr>
          <a:xfrm>
            <a:off x="168480" y="2138760"/>
            <a:ext cx="11513880" cy="2339280"/>
          </a:xfrm>
          <a:prstGeom prst="rect">
            <a:avLst/>
          </a:prstGeom>
          <a:noFill/>
          <a:ln w="6120">
            <a:solidFill>
              <a:schemeClr val="bg1"/>
            </a:solidFill>
            <a:round/>
          </a:ln>
        </p:spPr>
        <p:style>
          <a:lnRef idx="0"/>
          <a:fillRef idx="0"/>
          <a:effectRef idx="0"/>
          <a:fontRef idx="minor"/>
        </p:style>
        <p:txBody>
          <a:bodyPr lIns="0" rIns="0" tIns="5760" bIns="0">
            <a:spAutoFit/>
          </a:bodyPr>
          <a:p>
            <a:pPr marL="63720" algn="just">
              <a:lnSpc>
                <a:spcPct val="100000"/>
              </a:lnSpc>
              <a:spcBef>
                <a:spcPts val="51"/>
              </a:spcBef>
            </a:pPr>
            <a:r>
              <a:rPr b="1" lang="en-US" sz="1800" spc="-1" strike="noStrike" u="heavy">
                <a:solidFill>
                  <a:srgbClr val="000000"/>
                </a:solidFill>
                <a:uFill>
                  <a:solidFill>
                    <a:srgbClr val="000000"/>
                  </a:solidFill>
                </a:uFill>
                <a:latin typeface="Calibri"/>
              </a:rPr>
              <a:t>Responsabilités des gérants :</a:t>
            </a:r>
            <a:endParaRPr b="0" lang="fr-FR" sz="1800" spc="-1" strike="noStrike">
              <a:latin typeface="Arial"/>
            </a:endParaRPr>
          </a:p>
          <a:p>
            <a:pPr marL="63720" algn="just">
              <a:lnSpc>
                <a:spcPct val="100000"/>
              </a:lnSpc>
              <a:spcBef>
                <a:spcPts val="553"/>
              </a:spcBef>
            </a:pPr>
            <a:r>
              <a:rPr b="0" lang="en-US" sz="1800" spc="-1" strike="noStrike">
                <a:solidFill>
                  <a:srgbClr val="000000"/>
                </a:solidFill>
                <a:latin typeface="Calibri"/>
              </a:rPr>
              <a:t>Responsabilité civile : Les fautes susceptibles d’engager la responsabilité civile du gérant sont de  trois ordres : les infractions liées aux dispositions légales et réglementaires applicables au droit des  sociétés (par exemple, production de documents obligatoires à la clôture de l’exercice social), la  violation des statuts (clause imposant d’obtenir l’accord préalable des associés), la faute de gestion  (dépenses excessives).</a:t>
            </a:r>
            <a:endParaRPr b="0" lang="fr-FR" sz="1800" spc="-1" strike="noStrike">
              <a:latin typeface="Arial"/>
            </a:endParaRPr>
          </a:p>
          <a:p>
            <a:pPr marL="63720" algn="just">
              <a:lnSpc>
                <a:spcPct val="100000"/>
              </a:lnSpc>
              <a:spcBef>
                <a:spcPts val="539"/>
              </a:spcBef>
            </a:pPr>
            <a:r>
              <a:rPr b="0" lang="en-US" sz="1800" spc="-1" strike="noStrike">
                <a:solidFill>
                  <a:srgbClr val="000000"/>
                </a:solidFill>
                <a:latin typeface="Calibri"/>
              </a:rPr>
              <a:t>Responsabilité pénale : Une infraction ne peut être pénalement sanctionnée que si un texte de loi  le prévoit. La responsabilité pénale du gérant est mise en œuvre par exemple en cas de distribution de  dividendes fictifs, présentation d’un bilan inexact, abus de biens ou de crédit, absence de réunion de  l’assemblée générale annuelle.</a:t>
            </a:r>
            <a:endParaRPr b="0" lang="fr-FR" sz="1800" spc="-1" strike="noStrike">
              <a:latin typeface="Arial"/>
            </a:endParaRPr>
          </a:p>
        </p:txBody>
      </p:sp>
      <p:sp>
        <p:nvSpPr>
          <p:cNvPr id="518" name="CustomShape 2"/>
          <p:cNvSpPr/>
          <p:nvPr/>
        </p:nvSpPr>
        <p:spPr>
          <a:xfrm>
            <a:off x="168480" y="4698720"/>
            <a:ext cx="11513880" cy="3082320"/>
          </a:xfrm>
          <a:prstGeom prst="rect">
            <a:avLst/>
          </a:prstGeom>
          <a:solidFill>
            <a:srgbClr val="e6e6e6"/>
          </a:solidFill>
          <a:ln w="3240">
            <a:solidFill>
              <a:srgbClr val="000000"/>
            </a:solidFill>
            <a:round/>
          </a:ln>
        </p:spPr>
        <p:style>
          <a:lnRef idx="0"/>
          <a:fillRef idx="0"/>
          <a:effectRef idx="0"/>
          <a:fontRef idx="minor"/>
        </p:style>
        <p:txBody>
          <a:bodyPr lIns="0" rIns="0" tIns="3960" bIns="0">
            <a:spAutoFit/>
          </a:bodyPr>
          <a:p>
            <a:pPr marL="62280" algn="just">
              <a:lnSpc>
                <a:spcPct val="100000"/>
              </a:lnSpc>
              <a:spcBef>
                <a:spcPts val="31"/>
              </a:spcBef>
            </a:pPr>
            <a:r>
              <a:rPr b="1" lang="en-US" sz="1800" spc="-1" strike="noStrike" u="heavy">
                <a:solidFill>
                  <a:srgbClr val="000000"/>
                </a:solidFill>
                <a:uFill>
                  <a:solidFill>
                    <a:srgbClr val="000000"/>
                  </a:solidFill>
                </a:uFill>
                <a:latin typeface="Calibri"/>
              </a:rPr>
              <a:t>Exercice n° 3 :</a:t>
            </a:r>
            <a:endParaRPr b="0" lang="fr-FR" sz="1800" spc="-1" strike="noStrike">
              <a:latin typeface="Arial"/>
            </a:endParaRPr>
          </a:p>
          <a:p>
            <a:pPr marL="63720" algn="just">
              <a:lnSpc>
                <a:spcPct val="100000"/>
              </a:lnSpc>
              <a:spcBef>
                <a:spcPts val="479"/>
              </a:spcBef>
            </a:pPr>
            <a:r>
              <a:rPr b="0" lang="en-US" sz="1800" spc="-1" strike="noStrike">
                <a:solidFill>
                  <a:srgbClr val="000000"/>
                </a:solidFill>
                <a:latin typeface="Calibri"/>
              </a:rPr>
              <a:t>Le gérant d’une SARL engage-t-il la responsabilité de la société dans les cas suivants ?</a:t>
            </a:r>
            <a:endParaRPr b="0" lang="fr-FR" sz="1800" spc="-1" strike="noStrike">
              <a:latin typeface="Arial"/>
            </a:endParaRPr>
          </a:p>
          <a:p>
            <a:pPr marL="63720" indent="-216000" algn="just">
              <a:lnSpc>
                <a:spcPct val="100000"/>
              </a:lnSpc>
              <a:spcBef>
                <a:spcPts val="590"/>
              </a:spcBef>
              <a:buClr>
                <a:srgbClr val="000000"/>
              </a:buClr>
              <a:buFont typeface="StarSymbol"/>
              <a:buChar char="-"/>
              <a:tabLst>
                <a:tab algn="l" pos="270360"/>
              </a:tabLst>
            </a:pPr>
            <a:r>
              <a:rPr b="0" lang="en-US" sz="1800" spc="-1" strike="noStrike">
                <a:solidFill>
                  <a:srgbClr val="000000"/>
                </a:solidFill>
                <a:latin typeface="Calibri"/>
              </a:rPr>
              <a:t>Le gérant réalise seul pour le compte de la société un acte d’un montant de 20 000 euros,  alors que les statuts prévoient l’autorisation obligatoire des associés pour des opérations  engageant la société au-delà de 10 000 euros.</a:t>
            </a:r>
            <a:endParaRPr b="0" lang="fr-FR" sz="1800" spc="-1" strike="noStrike">
              <a:latin typeface="Arial"/>
            </a:endParaRPr>
          </a:p>
          <a:p>
            <a:pPr marL="63720" indent="-216000" algn="just">
              <a:lnSpc>
                <a:spcPct val="100000"/>
              </a:lnSpc>
              <a:spcBef>
                <a:spcPts val="524"/>
              </a:spcBef>
              <a:buClr>
                <a:srgbClr val="000000"/>
              </a:buClr>
              <a:buFont typeface="StarSymbol"/>
              <a:buChar char="-"/>
              <a:tabLst>
                <a:tab algn="l" pos="270360"/>
              </a:tabLst>
            </a:pPr>
            <a:r>
              <a:rPr b="0" lang="en-US" sz="1800" spc="-1" strike="noStrike">
                <a:solidFill>
                  <a:srgbClr val="000000"/>
                </a:solidFill>
                <a:latin typeface="Calibri"/>
              </a:rPr>
              <a:t>Le gérant prend des cours de pilotage d’avion au nom de la société dont l’objet est de  réaliser des prestations d’enseignement.</a:t>
            </a:r>
            <a:endParaRPr b="0" lang="fr-FR" sz="1800" spc="-1" strike="noStrike">
              <a:latin typeface="Arial"/>
            </a:endParaRPr>
          </a:p>
          <a:p>
            <a:pPr marL="63720" indent="-216000" algn="just">
              <a:lnSpc>
                <a:spcPct val="100000"/>
              </a:lnSpc>
              <a:spcBef>
                <a:spcPts val="536"/>
              </a:spcBef>
              <a:buClr>
                <a:srgbClr val="000000"/>
              </a:buClr>
              <a:buFont typeface="StarSymbol"/>
              <a:buChar char="-"/>
              <a:tabLst>
                <a:tab algn="l" pos="270360"/>
              </a:tabLst>
            </a:pPr>
            <a:r>
              <a:rPr b="0" lang="en-US" sz="1800" spc="-1" strike="noStrike">
                <a:solidFill>
                  <a:srgbClr val="000000"/>
                </a:solidFill>
                <a:latin typeface="Calibri"/>
              </a:rPr>
              <a:t>Le gérant signe pour son compte personnel un contrat de travail et ne fait mention de  l’existence d’une SARL ni dans la correspondance adressée au salarié ni dans les bulletins de  salaires.</a:t>
            </a:r>
            <a:endParaRPr b="0" lang="fr-FR" sz="1800" spc="-1" strike="noStrike">
              <a:latin typeface="Arial"/>
            </a:endParaRPr>
          </a:p>
          <a:p>
            <a:pPr marL="63720" indent="-216000" algn="just">
              <a:lnSpc>
                <a:spcPct val="100000"/>
              </a:lnSpc>
              <a:spcBef>
                <a:spcPts val="507"/>
              </a:spcBef>
              <a:buClr>
                <a:srgbClr val="000000"/>
              </a:buClr>
              <a:buFont typeface="StarSymbol"/>
              <a:buChar char="-"/>
              <a:tabLst>
                <a:tab algn="l" pos="270360"/>
              </a:tabLst>
            </a:pPr>
            <a:r>
              <a:rPr b="0" lang="en-US" sz="1800" spc="-1" strike="noStrike">
                <a:solidFill>
                  <a:srgbClr val="000000"/>
                </a:solidFill>
                <a:latin typeface="Calibri"/>
              </a:rPr>
              <a:t>Le gérant sollicite un notaire pour acheter une maison à Tahiti pour le compte d’une  société dont l’objet est l’édition d’ouvrages sur l’histoire de la ville de Nantes et de ses  environs.</a:t>
            </a:r>
            <a:endParaRPr b="0" lang="fr-FR" sz="1800" spc="-1" strike="noStrike">
              <a:latin typeface="Arial"/>
            </a:endParaRPr>
          </a:p>
        </p:txBody>
      </p:sp>
      <p:sp>
        <p:nvSpPr>
          <p:cNvPr id="519" name="CustomShape 3"/>
          <p:cNvSpPr/>
          <p:nvPr/>
        </p:nvSpPr>
        <p:spPr>
          <a:xfrm>
            <a:off x="168480" y="132480"/>
            <a:ext cx="11513880" cy="1793520"/>
          </a:xfrm>
          <a:prstGeom prst="rect">
            <a:avLst/>
          </a:prstGeom>
          <a:noFill/>
          <a:ln w="6120">
            <a:solidFill>
              <a:schemeClr val="bg1"/>
            </a:solidFill>
            <a:round/>
          </a:ln>
        </p:spPr>
        <p:style>
          <a:lnRef idx="0"/>
          <a:fillRef idx="0"/>
          <a:effectRef idx="0"/>
          <a:fontRef idx="minor"/>
        </p:style>
        <p:txBody>
          <a:bodyPr lIns="0" rIns="0" tIns="6480" bIns="0">
            <a:spAutoFit/>
          </a:bodyPr>
          <a:p>
            <a:pPr marL="63720" algn="just">
              <a:lnSpc>
                <a:spcPct val="100000"/>
              </a:lnSpc>
              <a:spcBef>
                <a:spcPts val="51"/>
              </a:spcBef>
            </a:pPr>
            <a:r>
              <a:rPr b="1" lang="en-US" sz="1800" spc="-1" strike="noStrike" u="heavy">
                <a:solidFill>
                  <a:srgbClr val="000000"/>
                </a:solidFill>
                <a:uFill>
                  <a:solidFill>
                    <a:srgbClr val="000000"/>
                  </a:solidFill>
                </a:uFill>
                <a:latin typeface="Calibri"/>
              </a:rPr>
              <a:t>Pouvoirs des gérants :</a:t>
            </a:r>
            <a:endParaRPr b="0" lang="fr-FR" sz="1800" spc="-1" strike="noStrike">
              <a:latin typeface="Arial"/>
            </a:endParaRPr>
          </a:p>
          <a:p>
            <a:pPr marL="63720" algn="just">
              <a:lnSpc>
                <a:spcPct val="100000"/>
              </a:lnSpc>
              <a:spcBef>
                <a:spcPts val="561"/>
              </a:spcBef>
            </a:pPr>
            <a:r>
              <a:rPr b="0" lang="en-US" sz="1800" spc="-1" strike="noStrike">
                <a:solidFill>
                  <a:srgbClr val="000000"/>
                </a:solidFill>
                <a:latin typeface="Calibri"/>
              </a:rPr>
              <a:t>Le gérant engage la responsabilité de la société, même si son acte n’entre pas dans l’objet social, à  moins que le tiers savait que le gérant dépassait ses pouvoirs. En outre, les clauses statutaires  limitant les pouvoirs du gérant sont inopposables aux tiers.</a:t>
            </a:r>
            <a:endParaRPr b="0" lang="fr-FR" sz="1800" spc="-1" strike="noStrike">
              <a:latin typeface="Arial"/>
            </a:endParaRPr>
          </a:p>
          <a:p>
            <a:pPr marL="63720" algn="just">
              <a:lnSpc>
                <a:spcPct val="100000"/>
              </a:lnSpc>
              <a:spcBef>
                <a:spcPts val="547"/>
              </a:spcBef>
            </a:pPr>
            <a:r>
              <a:rPr b="0" lang="en-US" sz="1800" spc="-1" strike="noStrike">
                <a:solidFill>
                  <a:srgbClr val="000000"/>
                </a:solidFill>
                <a:latin typeface="Calibri"/>
              </a:rPr>
              <a:t>Dans les rapports avec les associés, les pouvoirs du gérant sont déterminés par les statuts et, dans le  silence de ces derniers, le gérant doit agir dans l’intérêt de la société</a:t>
            </a:r>
            <a:r>
              <a:rPr b="0" lang="en-US" sz="1000" spc="-7" strike="noStrike">
                <a:solidFill>
                  <a:srgbClr val="000000"/>
                </a:solidFill>
                <a:latin typeface="Times New Roman"/>
              </a:rPr>
              <a:t>.</a:t>
            </a:r>
            <a:endParaRPr b="0" lang="fr-FR" sz="1000" spc="-1" strike="noStrike">
              <a:latin typeface="Arial"/>
            </a:endParaRPr>
          </a:p>
        </p:txBody>
      </p:sp>
      <p:sp>
        <p:nvSpPr>
          <p:cNvPr id="520" name="TextShape 4"/>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21" name="TextShape 5"/>
          <p:cNvSpPr txBox="1"/>
          <p:nvPr/>
        </p:nvSpPr>
        <p:spPr>
          <a:xfrm>
            <a:off x="8783280" y="6378120"/>
            <a:ext cx="2805480" cy="276480"/>
          </a:xfrm>
          <a:prstGeom prst="rect">
            <a:avLst/>
          </a:prstGeom>
          <a:noFill/>
          <a:ln>
            <a:noFill/>
          </a:ln>
        </p:spPr>
        <p:txBody>
          <a:bodyPr lIns="0" rIns="0" tIns="0" bIns="0">
            <a:noAutofit/>
          </a:bodyPr>
          <a:p>
            <a:pPr algn="r">
              <a:lnSpc>
                <a:spcPct val="100000"/>
              </a:lnSpc>
            </a:pPr>
            <a:fld id="{E4D82B7D-4FC0-4447-8C5E-1675A834BE29}"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240120" y="240480"/>
            <a:ext cx="11711520" cy="5334480"/>
          </a:xfrm>
          <a:prstGeom prst="rect">
            <a:avLst/>
          </a:prstGeom>
          <a:noFill/>
          <a:ln>
            <a:noFill/>
          </a:ln>
        </p:spPr>
        <p:style>
          <a:lnRef idx="0"/>
          <a:fillRef idx="0"/>
          <a:effectRef idx="0"/>
          <a:fontRef idx="minor"/>
        </p:style>
        <p:txBody>
          <a:bodyPr lIns="0" rIns="0" tIns="73800" bIns="0">
            <a:spAutoFit/>
          </a:bodyPr>
          <a:p>
            <a:pPr marL="11520" algn="just">
              <a:lnSpc>
                <a:spcPct val="100000"/>
              </a:lnSpc>
              <a:spcBef>
                <a:spcPts val="581"/>
              </a:spcBef>
            </a:pPr>
            <a:r>
              <a:rPr b="1" lang="en-US" sz="1800" spc="-1" strike="noStrike" u="heavy">
                <a:solidFill>
                  <a:srgbClr val="000000"/>
                </a:solidFill>
                <a:uFill>
                  <a:solidFill>
                    <a:srgbClr val="000000"/>
                  </a:solidFill>
                </a:uFill>
                <a:latin typeface="Calibri"/>
              </a:rPr>
              <a:t>Les conventions passées par un associé avec la société</a:t>
            </a:r>
            <a:r>
              <a:rPr b="0" lang="en-US" sz="1000" spc="-1" strike="noStrike">
                <a:solidFill>
                  <a:srgbClr val="000000"/>
                </a:solidFill>
                <a:latin typeface="Times New Roman"/>
              </a:rPr>
              <a:t>. </a:t>
            </a:r>
            <a:endParaRPr b="0" lang="fr-FR" sz="1000" spc="-1" strike="noStrike">
              <a:latin typeface="Arial"/>
            </a:endParaRPr>
          </a:p>
          <a:p>
            <a:pPr marL="63720" algn="just">
              <a:lnSpc>
                <a:spcPct val="100000"/>
              </a:lnSpc>
              <a:spcBef>
                <a:spcPts val="581"/>
              </a:spcBef>
            </a:pPr>
            <a:r>
              <a:rPr b="0" lang="en-US" sz="1800" spc="-1" strike="noStrike">
                <a:solidFill>
                  <a:srgbClr val="000000"/>
                </a:solidFill>
                <a:latin typeface="Calibri"/>
              </a:rPr>
              <a:t>Les associés et gérants ne peuvent pas librement réaliser des conventions avec la société.</a:t>
            </a:r>
            <a:endParaRPr b="0" lang="fr-FR" sz="1800" spc="-1" strike="noStrike">
              <a:latin typeface="Arial"/>
            </a:endParaRPr>
          </a:p>
          <a:p>
            <a:pPr marL="349200" indent="95400" algn="just">
              <a:lnSpc>
                <a:spcPct val="100000"/>
              </a:lnSpc>
              <a:spcBef>
                <a:spcPts val="575"/>
              </a:spcBef>
              <a:buClr>
                <a:srgbClr val="000000"/>
              </a:buClr>
              <a:buFont typeface="Arial"/>
              <a:buChar char="•"/>
              <a:tabLst>
                <a:tab algn="l" pos="219240"/>
              </a:tabLst>
            </a:pPr>
            <a:r>
              <a:rPr b="0" lang="en-US" sz="1800" spc="-1" strike="noStrike">
                <a:solidFill>
                  <a:srgbClr val="000000"/>
                </a:solidFill>
                <a:latin typeface="Calibri"/>
              </a:rPr>
              <a:t>Certaines conventions sont interdites. Il est interdit aux gérants et associés de la SARL de contracter des emprunts auprès de la société, de se faire  consentir par elle un découvert ainsi que de se faire cautionner des engagements personnels envers des tiers. Une convention interdite est frappée de nullité  absolue qui peut être demandée par tout intéressé.</a:t>
            </a:r>
            <a:endParaRPr b="0" lang="fr-FR" sz="1800" spc="-1" strike="noStrike">
              <a:latin typeface="Arial"/>
            </a:endParaRPr>
          </a:p>
          <a:p>
            <a:pPr marL="349200" indent="95400" algn="just">
              <a:lnSpc>
                <a:spcPct val="100000"/>
              </a:lnSpc>
              <a:spcBef>
                <a:spcPts val="479"/>
              </a:spcBef>
              <a:buClr>
                <a:srgbClr val="000000"/>
              </a:buClr>
              <a:buFont typeface="Arial"/>
              <a:buChar char="•"/>
              <a:tabLst>
                <a:tab algn="l" pos="219240"/>
              </a:tabLst>
            </a:pPr>
            <a:r>
              <a:rPr b="0" lang="en-US" sz="1800" spc="-1" strike="noStrike">
                <a:solidFill>
                  <a:srgbClr val="000000"/>
                </a:solidFill>
                <a:latin typeface="Calibri"/>
              </a:rPr>
              <a:t>Certaines conventions sont libres. Les opérations courantes conclues à des conditions normales, notamment de marché, sont des conventions libres.</a:t>
            </a:r>
            <a:endParaRPr b="0" lang="fr-FR" sz="1800" spc="-1" strike="noStrike">
              <a:latin typeface="Arial"/>
            </a:endParaRPr>
          </a:p>
          <a:p>
            <a:pPr marL="349200" indent="95400" algn="just">
              <a:lnSpc>
                <a:spcPct val="100000"/>
              </a:lnSpc>
              <a:spcBef>
                <a:spcPts val="530"/>
              </a:spcBef>
              <a:buClr>
                <a:srgbClr val="000000"/>
              </a:buClr>
              <a:buFont typeface="Arial"/>
              <a:buChar char="•"/>
              <a:tabLst>
                <a:tab algn="l" pos="219240"/>
              </a:tabLst>
            </a:pPr>
            <a:r>
              <a:rPr b="0" lang="en-US" sz="1800" spc="-1" strike="noStrike">
                <a:solidFill>
                  <a:srgbClr val="000000"/>
                </a:solidFill>
                <a:latin typeface="Calibri"/>
              </a:rPr>
              <a:t>Toutes les autres conventions sont réglementées. Elles doivent être préalablement autorisées par l’assemblée générale ordinaire (par exemple, contrat de  travail entre un associé et la société ou fixation de la rémunération du gérant). En principe, le gérant ou l’associé ne participe pas au vote et leurs parts ne sont  pas pris en compte.</a:t>
            </a:r>
            <a:endParaRPr b="0" lang="fr-FR" sz="1800" spc="-1" strike="noStrike">
              <a:latin typeface="Arial"/>
            </a:endParaRPr>
          </a:p>
          <a:p>
            <a:pPr marL="63720" algn="just">
              <a:lnSpc>
                <a:spcPct val="100000"/>
              </a:lnSpc>
              <a:spcBef>
                <a:spcPts val="530"/>
              </a:spcBef>
              <a:tabLst>
                <a:tab algn="l" pos="219240"/>
              </a:tabLst>
            </a:pPr>
            <a:endParaRPr b="0" lang="fr-FR" sz="1800" spc="-1" strike="noStrike">
              <a:latin typeface="Arial"/>
            </a:endParaRPr>
          </a:p>
          <a:p>
            <a:pPr marL="63720" algn="just">
              <a:lnSpc>
                <a:spcPct val="100000"/>
              </a:lnSpc>
              <a:spcBef>
                <a:spcPts val="530"/>
              </a:spcBef>
              <a:tabLst>
                <a:tab algn="l" pos="219240"/>
              </a:tabLst>
            </a:pPr>
            <a:r>
              <a:rPr b="0" lang="en-US" sz="1800" spc="-1" strike="noStrike">
                <a:solidFill>
                  <a:srgbClr val="000000"/>
                </a:solidFill>
                <a:latin typeface="Calibri"/>
              </a:rPr>
              <a:t>Précisons que la procédure d’approbation des conventions réglementées doit également être mise en œuvre lorsque la SARL est partie à un contrat avec une autre société dont l’associé ou le gérant est aussi dirigeant.</a:t>
            </a:r>
            <a:endParaRPr b="0" lang="fr-FR" sz="1800" spc="-1" strike="noStrike">
              <a:latin typeface="Arial"/>
            </a:endParaRPr>
          </a:p>
          <a:p>
            <a:pPr marL="63720" algn="just">
              <a:lnSpc>
                <a:spcPct val="100000"/>
              </a:lnSpc>
              <a:spcBef>
                <a:spcPts val="530"/>
              </a:spcBef>
              <a:tabLst>
                <a:tab algn="l" pos="219240"/>
              </a:tabLst>
            </a:pPr>
            <a:endParaRPr b="0" lang="fr-FR" sz="1800" spc="-1" strike="noStrike">
              <a:latin typeface="Arial"/>
            </a:endParaRPr>
          </a:p>
          <a:p>
            <a:pPr marL="63720" algn="just">
              <a:lnSpc>
                <a:spcPct val="100000"/>
              </a:lnSpc>
              <a:spcBef>
                <a:spcPts val="530"/>
              </a:spcBef>
              <a:tabLst>
                <a:tab algn="l" pos="219240"/>
              </a:tabLst>
            </a:pPr>
            <a:endParaRPr b="0" lang="fr-FR" sz="1800" spc="-1" strike="noStrike">
              <a:latin typeface="Arial"/>
            </a:endParaRPr>
          </a:p>
          <a:p>
            <a:pPr algn="just">
              <a:lnSpc>
                <a:spcPct val="95000"/>
              </a:lnSpc>
              <a:spcBef>
                <a:spcPts val="530"/>
              </a:spcBef>
              <a:tabLst>
                <a:tab algn="l" pos="219240"/>
              </a:tabLst>
            </a:pPr>
            <a:endParaRPr b="0" lang="fr-FR" sz="1800" spc="-1" strike="noStrike">
              <a:latin typeface="Arial"/>
            </a:endParaRPr>
          </a:p>
        </p:txBody>
      </p:sp>
      <p:sp>
        <p:nvSpPr>
          <p:cNvPr id="523"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24"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9D0A35EC-B439-4F1C-8425-C20A24637CD3}"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CustomShape 1"/>
          <p:cNvSpPr/>
          <p:nvPr/>
        </p:nvSpPr>
        <p:spPr>
          <a:xfrm>
            <a:off x="228600" y="286920"/>
            <a:ext cx="11766600" cy="5753520"/>
          </a:xfrm>
          <a:prstGeom prst="rect">
            <a:avLst/>
          </a:prstGeom>
          <a:noFill/>
          <a:ln>
            <a:noFill/>
          </a:ln>
        </p:spPr>
        <p:style>
          <a:lnRef idx="0"/>
          <a:fillRef idx="0"/>
          <a:effectRef idx="0"/>
          <a:fontRef idx="minor"/>
        </p:style>
        <p:txBody>
          <a:bodyPr lIns="0" rIns="0" tIns="11520" bIns="0">
            <a:spAutoFit/>
          </a:bodyPr>
          <a:p>
            <a:pPr marL="63720" algn="just">
              <a:lnSpc>
                <a:spcPct val="100000"/>
              </a:lnSpc>
              <a:spcBef>
                <a:spcPts val="51"/>
              </a:spcBef>
            </a:pPr>
            <a:r>
              <a:rPr b="1" lang="en-US" sz="1800" spc="-1" strike="noStrike" u="heavy">
                <a:solidFill>
                  <a:srgbClr val="000000"/>
                </a:solidFill>
                <a:uFill>
                  <a:solidFill>
                    <a:srgbClr val="000000"/>
                  </a:solidFill>
                </a:uFill>
                <a:latin typeface="Calibri"/>
              </a:rPr>
              <a:t>Le cumul entre les statuts de gérant et de salarié</a:t>
            </a:r>
            <a:endParaRPr b="0" lang="fr-FR" sz="1800" spc="-1" strike="noStrike">
              <a:latin typeface="Arial"/>
            </a:endParaRPr>
          </a:p>
          <a:p>
            <a:pPr>
              <a:lnSpc>
                <a:spcPct val="100000"/>
              </a:lnSpc>
            </a:pPr>
            <a:endParaRPr b="0" lang="fr-FR" sz="1800" spc="-1" strike="noStrike">
              <a:latin typeface="Arial"/>
            </a:endParaRPr>
          </a:p>
          <a:p>
            <a:pPr marL="11520" algn="just">
              <a:lnSpc>
                <a:spcPct val="100000"/>
              </a:lnSpc>
              <a:spcBef>
                <a:spcPts val="950"/>
              </a:spcBef>
            </a:pPr>
            <a:r>
              <a:rPr b="0" lang="en-US" sz="1800" spc="-1" strike="noStrike">
                <a:solidFill>
                  <a:srgbClr val="000000"/>
                </a:solidFill>
                <a:latin typeface="Calibri"/>
              </a:rPr>
              <a:t>Pour cumuler les statuts de gérant et de salarié, trois conditions doivent être remplies :</a:t>
            </a:r>
            <a:endParaRPr b="0" lang="fr-FR" sz="1800" spc="-1" strike="noStrike">
              <a:latin typeface="Arial"/>
            </a:endParaRPr>
          </a:p>
          <a:p>
            <a:pPr marL="86400" indent="-74880" algn="just">
              <a:lnSpc>
                <a:spcPct val="100000"/>
              </a:lnSpc>
              <a:spcBef>
                <a:spcPts val="476"/>
              </a:spcBef>
              <a:buClr>
                <a:srgbClr val="000000"/>
              </a:buClr>
              <a:buFont typeface="StarSymbol"/>
              <a:buChar char="-"/>
              <a:tabLst>
                <a:tab algn="l" pos="86760"/>
              </a:tabLst>
            </a:pPr>
            <a:r>
              <a:rPr b="0" lang="en-US" sz="1800" spc="-1" strike="noStrike">
                <a:solidFill>
                  <a:srgbClr val="000000"/>
                </a:solidFill>
                <a:latin typeface="Calibri"/>
              </a:rPr>
              <a:t>emploi effectif</a:t>
            </a:r>
            <a:endParaRPr b="0" lang="fr-FR" sz="1800" spc="-1" strike="noStrike">
              <a:latin typeface="Arial"/>
            </a:endParaRPr>
          </a:p>
          <a:p>
            <a:pPr marL="86400" indent="-74880" algn="just">
              <a:lnSpc>
                <a:spcPct val="100000"/>
              </a:lnSpc>
              <a:spcBef>
                <a:spcPts val="502"/>
              </a:spcBef>
              <a:buClr>
                <a:srgbClr val="000000"/>
              </a:buClr>
              <a:buFont typeface="StarSymbol"/>
              <a:buChar char="-"/>
              <a:tabLst>
                <a:tab algn="l" pos="86760"/>
              </a:tabLst>
            </a:pPr>
            <a:r>
              <a:rPr b="0" lang="en-US" sz="1800" spc="-1" strike="noStrike">
                <a:solidFill>
                  <a:srgbClr val="000000"/>
                </a:solidFill>
                <a:latin typeface="Calibri"/>
              </a:rPr>
              <a:t>exclusion de la qualité d’associé majoritaire</a:t>
            </a:r>
            <a:endParaRPr b="0" lang="fr-FR" sz="1800" spc="-1" strike="noStrike">
              <a:latin typeface="Arial"/>
            </a:endParaRPr>
          </a:p>
          <a:p>
            <a:pPr marL="11520" indent="-74880" algn="just">
              <a:lnSpc>
                <a:spcPct val="100000"/>
              </a:lnSpc>
              <a:spcBef>
                <a:spcPts val="130"/>
              </a:spcBef>
              <a:buClr>
                <a:srgbClr val="000000"/>
              </a:buClr>
              <a:buFont typeface="StarSymbol"/>
              <a:buChar char="-"/>
              <a:tabLst>
                <a:tab algn="l" pos="105840"/>
              </a:tabLst>
            </a:pPr>
            <a:r>
              <a:rPr b="0" lang="en-US" sz="1800" spc="-1" strike="noStrike">
                <a:solidFill>
                  <a:srgbClr val="000000"/>
                </a:solidFill>
                <a:latin typeface="Calibri"/>
              </a:rPr>
              <a:t>distinction entre les fonctions exercées au titre de la gérance et celles exercées dans le cadre du contrat de travail (subordination salariale)  La conclusion d’un contrat de travail par le gérant avec la société qu’il dirige oblige à respecter la procédure des conventions réglementées.</a:t>
            </a:r>
            <a:endParaRPr b="0" lang="fr-FR" sz="1800" spc="-1" strike="noStrike">
              <a:latin typeface="Arial"/>
            </a:endParaRPr>
          </a:p>
          <a:p>
            <a:pPr marL="11520" algn="just">
              <a:lnSpc>
                <a:spcPct val="100000"/>
              </a:lnSpc>
              <a:spcBef>
                <a:spcPts val="343"/>
              </a:spcBef>
              <a:tabLst>
                <a:tab algn="l" pos="105840"/>
              </a:tabLst>
            </a:pPr>
            <a:r>
              <a:rPr b="0" lang="en-US" sz="1800" spc="-1" strike="noStrike">
                <a:solidFill>
                  <a:srgbClr val="000000"/>
                </a:solidFill>
                <a:latin typeface="Calibri"/>
              </a:rPr>
              <a:t>Exercice n° 6 :</a:t>
            </a:r>
            <a:endParaRPr b="0" lang="fr-FR" sz="1800" spc="-1" strike="noStrike">
              <a:latin typeface="Arial"/>
            </a:endParaRPr>
          </a:p>
          <a:p>
            <a:pPr marL="11520" algn="just">
              <a:lnSpc>
                <a:spcPct val="100000"/>
              </a:lnSpc>
              <a:spcBef>
                <a:spcPts val="485"/>
              </a:spcBef>
              <a:tabLst>
                <a:tab algn="l" pos="105840"/>
              </a:tabLst>
            </a:pPr>
            <a:r>
              <a:rPr b="0" lang="en-US" sz="1800" spc="-1" strike="noStrike">
                <a:solidFill>
                  <a:srgbClr val="000000"/>
                </a:solidFill>
                <a:latin typeface="Calibri"/>
              </a:rPr>
              <a:t>Les gérants décrits ci-dessous peuvent-ils cumuler leur mandat social et un contrat de travail ?</a:t>
            </a:r>
            <a:endParaRPr b="0" lang="fr-FR" sz="1800" spc="-1" strike="noStrike">
              <a:latin typeface="Arial"/>
            </a:endParaRPr>
          </a:p>
          <a:p>
            <a:pPr marL="102240" indent="-91080" algn="just">
              <a:lnSpc>
                <a:spcPct val="100000"/>
              </a:lnSpc>
              <a:spcBef>
                <a:spcPts val="499"/>
              </a:spcBef>
              <a:buClr>
                <a:srgbClr val="000000"/>
              </a:buClr>
              <a:buFont typeface="StarSymbol"/>
              <a:buChar char="-"/>
              <a:tabLst>
                <a:tab algn="l" pos="102960"/>
              </a:tabLst>
            </a:pPr>
            <a:r>
              <a:rPr b="0" lang="en-US" sz="1800" spc="-1" strike="noStrike">
                <a:solidFill>
                  <a:srgbClr val="000000"/>
                </a:solidFill>
                <a:latin typeface="Calibri"/>
              </a:rPr>
              <a:t>Un gérant, associé minoritaire de SARL de petite taille, désire se prévaloir d’un contrat de travail de dirigeant social distinct.</a:t>
            </a:r>
            <a:endParaRPr b="0" lang="fr-FR" sz="1800" spc="-1" strike="noStrike">
              <a:latin typeface="Arial"/>
            </a:endParaRPr>
          </a:p>
          <a:p>
            <a:pPr marL="11520" indent="-91080" algn="just">
              <a:lnSpc>
                <a:spcPct val="100000"/>
              </a:lnSpc>
              <a:spcBef>
                <a:spcPts val="590"/>
              </a:spcBef>
              <a:buClr>
                <a:srgbClr val="000000"/>
              </a:buClr>
              <a:buFont typeface="StarSymbol"/>
              <a:buChar char="-"/>
              <a:tabLst>
                <a:tab algn="l" pos="109800"/>
              </a:tabLst>
            </a:pPr>
            <a:r>
              <a:rPr b="0" lang="en-US" sz="1800" spc="-1" strike="noStrike">
                <a:solidFill>
                  <a:srgbClr val="000000"/>
                </a:solidFill>
                <a:latin typeface="Calibri"/>
              </a:rPr>
              <a:t>Un ingénieur d’une SARL, associé minoritaire, est devenu gérant de ladite société. Après cette accession aux fonctions de dirigeant, il a  continué d’exercer sa fonction d’ingénieur, de percevoir une rémunération distincte et de demeurer dans un état de subordination.</a:t>
            </a:r>
            <a:endParaRPr b="0" lang="fr-FR" sz="1800" spc="-1" strike="noStrike">
              <a:latin typeface="Arial"/>
            </a:endParaRPr>
          </a:p>
          <a:p>
            <a:pPr marL="11520" indent="-91080" algn="just">
              <a:lnSpc>
                <a:spcPct val="100000"/>
              </a:lnSpc>
              <a:spcBef>
                <a:spcPts val="524"/>
              </a:spcBef>
              <a:buClr>
                <a:srgbClr val="000000"/>
              </a:buClr>
              <a:buFont typeface="StarSymbol"/>
              <a:buChar char="-"/>
              <a:tabLst>
                <a:tab algn="l" pos="119520"/>
              </a:tabLst>
            </a:pPr>
            <a:r>
              <a:rPr b="0" lang="en-US" sz="1800" spc="-1" strike="noStrike">
                <a:solidFill>
                  <a:srgbClr val="000000"/>
                </a:solidFill>
                <a:latin typeface="Calibri"/>
              </a:rPr>
              <a:t>Quelques jours après sa nomination, un gérant, associé minoritaire, signe un contrat de travail ne comportant aucune indication d’une fonction  technique spéciale.</a:t>
            </a:r>
            <a:endParaRPr b="0" lang="fr-FR" sz="1800" spc="-1" strike="noStrike">
              <a:latin typeface="Arial"/>
            </a:endParaRPr>
          </a:p>
          <a:p>
            <a:pPr marL="11520" indent="-91080" algn="just">
              <a:lnSpc>
                <a:spcPct val="100000"/>
              </a:lnSpc>
              <a:spcBef>
                <a:spcPts val="536"/>
              </a:spcBef>
              <a:buClr>
                <a:srgbClr val="000000"/>
              </a:buClr>
              <a:buFont typeface="StarSymbol"/>
              <a:buChar char="-"/>
              <a:tabLst>
                <a:tab algn="l" pos="123840"/>
              </a:tabLst>
            </a:pPr>
            <a:r>
              <a:rPr b="0" lang="en-US" sz="1800" spc="-1" strike="noStrike">
                <a:solidFill>
                  <a:srgbClr val="000000"/>
                </a:solidFill>
                <a:latin typeface="Calibri"/>
              </a:rPr>
              <a:t>Après sa nomination en tant que gérant, un tiers à la société a continué à exercer ses fonctions de vendeuse pour lesquelles elle percevait un  salaire distinct et n’avait bénéficié d’aucune autonomie.</a:t>
            </a:r>
            <a:endParaRPr b="0" lang="fr-FR" sz="1800" spc="-1" strike="noStrike">
              <a:latin typeface="Arial"/>
            </a:endParaRPr>
          </a:p>
        </p:txBody>
      </p:sp>
      <p:sp>
        <p:nvSpPr>
          <p:cNvPr id="526"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27"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2CD02364-B0D7-4B16-82FD-A51CDCC7A2EC}"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517320" y="1753200"/>
            <a:ext cx="10515240" cy="39895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GB" sz="2400" spc="-1" strike="noStrike">
                <a:solidFill>
                  <a:srgbClr val="000000"/>
                </a:solidFill>
                <a:latin typeface="Calibri"/>
              </a:rPr>
              <a:t>Definition  de la LOI “Lettre d’ intention” (jeu de la marque </a:t>
            </a:r>
            <a:r>
              <a:rPr b="0" lang="fr-FR" sz="2400" spc="-1" strike="noStrike">
                <a:solidFill>
                  <a:srgbClr val="000000"/>
                </a:solidFill>
                <a:latin typeface="Calibri"/>
              </a:rPr>
              <a:t>d’intérêt</a:t>
            </a:r>
            <a:r>
              <a:rPr b="0" lang="en-GB" sz="2400" spc="-1" strike="noStrike">
                <a:solidFill>
                  <a:srgbClr val="000000"/>
                </a:solidFill>
                <a:latin typeface="Calibri"/>
              </a:rPr>
              <a:t>)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négociation dans un process  d’acquisition  par exemple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 pourparlers »   lors d’une phase précontractuelle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Calibri"/>
              </a:rPr>
              <a:t>La  notion de clause de  réserves  lors de la négociation, puis  insérée  dans le contrats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232" name="TextShape 2"/>
          <p:cNvSpPr txBox="1"/>
          <p:nvPr/>
        </p:nvSpPr>
        <p:spPr>
          <a:xfrm>
            <a:off x="356760" y="284760"/>
            <a:ext cx="10515240" cy="1325160"/>
          </a:xfrm>
          <a:prstGeom prst="rect">
            <a:avLst/>
          </a:prstGeom>
          <a:noFill/>
          <a:ln>
            <a:noFill/>
          </a:ln>
        </p:spPr>
        <p:txBody>
          <a:bodyPr anchor="ctr">
            <a:normAutofit fontScale="51000"/>
          </a:bodyPr>
          <a:p>
            <a:pPr>
              <a:lnSpc>
                <a:spcPct val="90000"/>
              </a:lnSpc>
            </a:pPr>
            <a:r>
              <a:rPr b="1" lang="fr-FR" sz="5400" spc="-1" strike="noStrike">
                <a:solidFill>
                  <a:srgbClr val="c00000"/>
                </a:solidFill>
                <a:latin typeface="Calibri Light"/>
              </a:rPr>
              <a:t>Sommaire</a:t>
            </a:r>
            <a:r>
              <a:rPr b="0" lang="fr-FR" sz="4400" spc="-1" strike="noStrike">
                <a:solidFill>
                  <a:srgbClr val="000000"/>
                </a:solidFill>
                <a:latin typeface="Calibri Light"/>
              </a:rPr>
              <a:t> </a:t>
            </a:r>
            <a:br/>
            <a:r>
              <a:rPr b="0" lang="en-GB" sz="4400" spc="-1" strike="noStrike">
                <a:solidFill>
                  <a:srgbClr val="0070c0"/>
                </a:solidFill>
                <a:latin typeface="Calibri Light"/>
              </a:rPr>
              <a:t>Partie 3 :  Le droit et les voies de transactions….</a:t>
            </a:r>
            <a:endParaRPr b="0" lang="en-US" sz="4400" spc="-1" strike="noStrike">
              <a:solidFill>
                <a:srgbClr val="000000"/>
              </a:solidFill>
              <a:latin typeface="Calibri"/>
            </a:endParaRPr>
          </a:p>
        </p:txBody>
      </p:sp>
      <p:sp>
        <p:nvSpPr>
          <p:cNvPr id="233"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34"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D751551F-A492-41B7-AE3F-A3B015471B0A}" type="slidenum">
              <a:rPr b="0" lang="en-GB" sz="1200" spc="-1" strike="noStrike">
                <a:solidFill>
                  <a:srgbClr val="8b8b8b"/>
                </a:solidFill>
                <a:latin typeface="Calibri"/>
              </a:rPr>
              <a:t>7</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28" name="Table 1"/>
          <p:cNvGraphicFramePr/>
          <p:nvPr/>
        </p:nvGraphicFramePr>
        <p:xfrm>
          <a:off x="303840" y="203760"/>
          <a:ext cx="11270160" cy="3425400"/>
        </p:xfrm>
        <a:graphic>
          <a:graphicData uri="http://schemas.openxmlformats.org/drawingml/2006/table">
            <a:tbl>
              <a:tblPr/>
              <a:tblGrid>
                <a:gridCol w="6194160"/>
                <a:gridCol w="2922480"/>
                <a:gridCol w="2153520"/>
              </a:tblGrid>
              <a:tr h="1841760">
                <a:tc gridSpan="3">
                  <a:txBody>
                    <a:bodyPr lIns="0" rIns="0" tIns="1080" bIns="0">
                      <a:noAutofit/>
                    </a:bodyPr>
                    <a:p>
                      <a:pPr marL="73080" algn="just">
                        <a:lnSpc>
                          <a:spcPct val="100000"/>
                        </a:lnSpc>
                        <a:spcBef>
                          <a:spcPts val="11"/>
                        </a:spcBef>
                      </a:pPr>
                      <a:r>
                        <a:rPr b="0" i="1" lang="fr-FR" sz="1800" spc="-7" strike="noStrike" u="sng">
                          <a:solidFill>
                            <a:srgbClr val="000000"/>
                          </a:solidFill>
                          <a:uFill>
                            <a:solidFill>
                              <a:srgbClr val="000000"/>
                            </a:solidFill>
                          </a:uFill>
                          <a:latin typeface="Calibri"/>
                        </a:rPr>
                        <a:t>Exercice </a:t>
                      </a:r>
                      <a:r>
                        <a:rPr b="0" i="1" lang="fr-FR" sz="1800" spc="-1" strike="noStrike" u="sng">
                          <a:solidFill>
                            <a:srgbClr val="000000"/>
                          </a:solidFill>
                          <a:uFill>
                            <a:solidFill>
                              <a:srgbClr val="000000"/>
                            </a:solidFill>
                          </a:uFill>
                          <a:latin typeface="Calibri"/>
                        </a:rPr>
                        <a:t>n° 7</a:t>
                      </a:r>
                      <a:r>
                        <a:rPr b="0" i="1" lang="fr-FR" sz="1800" spc="-80" strike="noStrike" u="sng">
                          <a:solidFill>
                            <a:srgbClr val="000000"/>
                          </a:solidFill>
                          <a:uFill>
                            <a:solidFill>
                              <a:srgbClr val="000000"/>
                            </a:solidFill>
                          </a:uFill>
                          <a:latin typeface="Calibri"/>
                        </a:rPr>
                        <a:t> </a:t>
                      </a:r>
                      <a:r>
                        <a:rPr b="0" i="1" lang="fr-FR" sz="1800" spc="-1" strike="noStrike" u="sng">
                          <a:solidFill>
                            <a:srgbClr val="000000"/>
                          </a:solidFill>
                          <a:uFill>
                            <a:solidFill>
                              <a:srgbClr val="000000"/>
                            </a:solidFill>
                          </a:uFill>
                          <a:latin typeface="Calibri"/>
                        </a:rPr>
                        <a:t>:</a:t>
                      </a:r>
                      <a:endParaRPr b="0" lang="fr-FR" sz="1800" spc="-1" strike="noStrike">
                        <a:latin typeface="Arial"/>
                      </a:endParaRPr>
                    </a:p>
                    <a:p>
                      <a:pPr>
                        <a:lnSpc>
                          <a:spcPct val="100000"/>
                        </a:lnSpc>
                      </a:pPr>
                      <a:endParaRPr b="0" lang="fr-FR" sz="1800" spc="-1" strike="noStrike">
                        <a:latin typeface="Arial"/>
                      </a:endParaRPr>
                    </a:p>
                    <a:p>
                      <a:pPr marL="73080" algn="just">
                        <a:lnSpc>
                          <a:spcPct val="100000"/>
                        </a:lnSpc>
                      </a:pPr>
                      <a:r>
                        <a:rPr b="0" lang="fr-FR" sz="1800" spc="-12" strike="noStrike">
                          <a:solidFill>
                            <a:srgbClr val="000000"/>
                          </a:solidFill>
                          <a:latin typeface="Calibri"/>
                        </a:rPr>
                        <a:t>Il </a:t>
                      </a:r>
                      <a:r>
                        <a:rPr b="0" lang="fr-FR" sz="1800" spc="-1" strike="noStrike">
                          <a:solidFill>
                            <a:srgbClr val="000000"/>
                          </a:solidFill>
                          <a:latin typeface="Calibri"/>
                        </a:rPr>
                        <a:t>y a 7 </a:t>
                      </a:r>
                      <a:r>
                        <a:rPr b="0" lang="fr-FR" sz="1800" spc="-7" strike="noStrike">
                          <a:solidFill>
                            <a:srgbClr val="000000"/>
                          </a:solidFill>
                          <a:latin typeface="Calibri"/>
                        </a:rPr>
                        <a:t>ans, Jean HARDY </a:t>
                      </a:r>
                      <a:r>
                        <a:rPr b="0" lang="fr-FR" sz="1800" spc="-1" strike="noStrike">
                          <a:solidFill>
                            <a:srgbClr val="000000"/>
                          </a:solidFill>
                          <a:latin typeface="Calibri"/>
                        </a:rPr>
                        <a:t>a </a:t>
                      </a:r>
                      <a:r>
                        <a:rPr b="0" lang="fr-FR" sz="1800" spc="-7" strike="noStrike">
                          <a:solidFill>
                            <a:srgbClr val="000000"/>
                          </a:solidFill>
                          <a:latin typeface="Calibri"/>
                        </a:rPr>
                        <a:t>créé </a:t>
                      </a:r>
                      <a:r>
                        <a:rPr b="0" lang="fr-FR" sz="1800" spc="-1" strike="noStrike">
                          <a:solidFill>
                            <a:srgbClr val="000000"/>
                          </a:solidFill>
                          <a:latin typeface="Calibri"/>
                        </a:rPr>
                        <a:t>une </a:t>
                      </a:r>
                      <a:r>
                        <a:rPr b="0" lang="fr-FR" sz="1800" spc="-7" strike="noStrike">
                          <a:solidFill>
                            <a:srgbClr val="000000"/>
                          </a:solidFill>
                          <a:latin typeface="Calibri"/>
                        </a:rPr>
                        <a:t>entreprise </a:t>
                      </a:r>
                      <a:r>
                        <a:rPr b="0" lang="fr-FR" sz="1800" spc="-1" strike="noStrike">
                          <a:solidFill>
                            <a:srgbClr val="000000"/>
                          </a:solidFill>
                          <a:latin typeface="Calibri"/>
                        </a:rPr>
                        <a:t>individuelle </a:t>
                      </a:r>
                      <a:r>
                        <a:rPr b="0" lang="fr-FR" sz="1800" spc="-7" strike="noStrike">
                          <a:solidFill>
                            <a:srgbClr val="000000"/>
                          </a:solidFill>
                          <a:latin typeface="Calibri"/>
                        </a:rPr>
                        <a:t>spécialisée dans </a:t>
                      </a:r>
                      <a:r>
                        <a:rPr b="0" lang="fr-FR" sz="1800" spc="-1" strike="noStrike">
                          <a:solidFill>
                            <a:srgbClr val="000000"/>
                          </a:solidFill>
                          <a:latin typeface="Calibri"/>
                        </a:rPr>
                        <a:t>la </a:t>
                      </a:r>
                      <a:r>
                        <a:rPr b="0" lang="fr-FR" sz="1800" spc="-7" strike="noStrike">
                          <a:solidFill>
                            <a:srgbClr val="000000"/>
                          </a:solidFill>
                          <a:latin typeface="Calibri"/>
                        </a:rPr>
                        <a:t>fabrication </a:t>
                      </a:r>
                      <a:r>
                        <a:rPr b="0" lang="fr-FR" sz="1800" spc="4" strike="noStrike">
                          <a:solidFill>
                            <a:srgbClr val="000000"/>
                          </a:solidFill>
                          <a:latin typeface="Calibri"/>
                        </a:rPr>
                        <a:t>de </a:t>
                      </a:r>
                      <a:r>
                        <a:rPr b="0" lang="fr-FR" sz="1800" spc="307" strike="noStrike">
                          <a:solidFill>
                            <a:srgbClr val="000000"/>
                          </a:solidFill>
                          <a:latin typeface="Calibri"/>
                        </a:rPr>
                        <a:t> </a:t>
                      </a:r>
                      <a:r>
                        <a:rPr b="0" lang="fr-FR" sz="1800" spc="-7" strike="noStrike">
                          <a:solidFill>
                            <a:srgbClr val="000000"/>
                          </a:solidFill>
                          <a:latin typeface="Calibri"/>
                        </a:rPr>
                        <a:t>tôles</a:t>
                      </a:r>
                      <a:r>
                        <a:rPr b="0" lang="fr-FR" sz="1800" spc="-1" strike="noStrike">
                          <a:solidFill>
                            <a:srgbClr val="000000"/>
                          </a:solidFill>
                          <a:latin typeface="Calibri"/>
                        </a:rPr>
                        <a:t> </a:t>
                      </a:r>
                      <a:r>
                        <a:rPr b="0" lang="fr-FR" sz="1800" spc="-7" strike="noStrike">
                          <a:solidFill>
                            <a:srgbClr val="000000"/>
                          </a:solidFill>
                          <a:latin typeface="Calibri"/>
                        </a:rPr>
                        <a:t>perforées.</a:t>
                      </a:r>
                      <a:endParaRPr b="0" lang="fr-FR" sz="1800" spc="-1" strike="noStrike">
                        <a:latin typeface="Arial"/>
                      </a:endParaRPr>
                    </a:p>
                    <a:p>
                      <a:pPr marL="73080" algn="just">
                        <a:lnSpc>
                          <a:spcPct val="100000"/>
                        </a:lnSpc>
                      </a:pPr>
                      <a:r>
                        <a:rPr b="0" lang="fr-FR" sz="1800" spc="-7" strike="noStrike">
                          <a:solidFill>
                            <a:srgbClr val="000000"/>
                          </a:solidFill>
                          <a:latin typeface="Calibri"/>
                        </a:rPr>
                        <a:t>Sur les </a:t>
                      </a:r>
                      <a:r>
                        <a:rPr b="0" lang="fr-FR" sz="1800" spc="-1" strike="noStrike">
                          <a:solidFill>
                            <a:srgbClr val="000000"/>
                          </a:solidFill>
                          <a:latin typeface="Calibri"/>
                        </a:rPr>
                        <a:t>conseils de </a:t>
                      </a:r>
                      <a:r>
                        <a:rPr b="0" lang="fr-FR" sz="1800" spc="-7" strike="noStrike">
                          <a:solidFill>
                            <a:srgbClr val="000000"/>
                          </a:solidFill>
                          <a:latin typeface="Calibri"/>
                        </a:rPr>
                        <a:t>son </a:t>
                      </a:r>
                      <a:r>
                        <a:rPr b="0" lang="fr-FR" sz="1800" spc="-1" strike="noStrike">
                          <a:solidFill>
                            <a:srgbClr val="000000"/>
                          </a:solidFill>
                          <a:latin typeface="Calibri"/>
                        </a:rPr>
                        <a:t>ami, </a:t>
                      </a:r>
                      <a:r>
                        <a:rPr b="0" lang="fr-FR" sz="1800" spc="-7" strike="noStrike">
                          <a:solidFill>
                            <a:srgbClr val="000000"/>
                          </a:solidFill>
                          <a:latin typeface="Calibri"/>
                        </a:rPr>
                        <a:t>Yves MARCHAND, Conseil </a:t>
                      </a:r>
                      <a:r>
                        <a:rPr b="0" lang="fr-FR" sz="1800" spc="-1" strike="noStrike">
                          <a:solidFill>
                            <a:srgbClr val="000000"/>
                          </a:solidFill>
                          <a:latin typeface="Calibri"/>
                        </a:rPr>
                        <a:t>juridique, il envisage </a:t>
                      </a:r>
                      <a:r>
                        <a:rPr b="0" lang="fr-FR" sz="1800" spc="4" strike="noStrike">
                          <a:solidFill>
                            <a:srgbClr val="000000"/>
                          </a:solidFill>
                          <a:latin typeface="Calibri"/>
                        </a:rPr>
                        <a:t>de </a:t>
                      </a:r>
                      <a:r>
                        <a:rPr b="0" lang="fr-FR" sz="1800" spc="-7" strike="noStrike">
                          <a:solidFill>
                            <a:srgbClr val="000000"/>
                          </a:solidFill>
                          <a:latin typeface="Calibri"/>
                        </a:rPr>
                        <a:t>transformer  son entreprise en société commerciale, afin </a:t>
                      </a:r>
                      <a:r>
                        <a:rPr b="0" lang="fr-FR" sz="1800" spc="-1" strike="noStrike">
                          <a:solidFill>
                            <a:srgbClr val="000000"/>
                          </a:solidFill>
                          <a:latin typeface="Calibri"/>
                        </a:rPr>
                        <a:t>notamment d’y </a:t>
                      </a:r>
                      <a:r>
                        <a:rPr b="0" lang="fr-FR" sz="1800" spc="-7" strike="noStrike">
                          <a:solidFill>
                            <a:srgbClr val="000000"/>
                          </a:solidFill>
                          <a:latin typeface="Calibri"/>
                        </a:rPr>
                        <a:t>associer </a:t>
                      </a:r>
                      <a:r>
                        <a:rPr b="0" lang="fr-FR" sz="1800" spc="-1" strike="noStrike">
                          <a:solidFill>
                            <a:srgbClr val="000000"/>
                          </a:solidFill>
                          <a:latin typeface="Calibri"/>
                        </a:rPr>
                        <a:t>ses </a:t>
                      </a:r>
                      <a:r>
                        <a:rPr b="0" lang="fr-FR" sz="1800" spc="-7" strike="noStrike">
                          <a:solidFill>
                            <a:srgbClr val="000000"/>
                          </a:solidFill>
                          <a:latin typeface="Calibri"/>
                        </a:rPr>
                        <a:t>enfants, Laurent et  Jacques, </a:t>
                      </a:r>
                      <a:r>
                        <a:rPr b="0" lang="fr-FR" sz="1800" spc="-1" strike="noStrike">
                          <a:solidFill>
                            <a:srgbClr val="000000"/>
                          </a:solidFill>
                          <a:latin typeface="Calibri"/>
                        </a:rPr>
                        <a:t>qui </a:t>
                      </a:r>
                      <a:r>
                        <a:rPr b="0" lang="fr-FR" sz="1800" spc="-7" strike="noStrike">
                          <a:solidFill>
                            <a:srgbClr val="000000"/>
                          </a:solidFill>
                          <a:latin typeface="Calibri"/>
                        </a:rPr>
                        <a:t>viennent </a:t>
                      </a:r>
                      <a:r>
                        <a:rPr b="0" lang="fr-FR" sz="1800" spc="4" strike="noStrike">
                          <a:solidFill>
                            <a:srgbClr val="000000"/>
                          </a:solidFill>
                          <a:latin typeface="Calibri"/>
                        </a:rPr>
                        <a:t>de </a:t>
                      </a:r>
                      <a:r>
                        <a:rPr b="0" lang="fr-FR" sz="1800" spc="-7" strike="noStrike">
                          <a:solidFill>
                            <a:srgbClr val="000000"/>
                          </a:solidFill>
                          <a:latin typeface="Calibri"/>
                        </a:rPr>
                        <a:t>terminer leurs</a:t>
                      </a:r>
                      <a:r>
                        <a:rPr b="0" lang="fr-FR" sz="1800" spc="18" strike="noStrike">
                          <a:solidFill>
                            <a:srgbClr val="000000"/>
                          </a:solidFill>
                          <a:latin typeface="Calibri"/>
                        </a:rPr>
                        <a:t> </a:t>
                      </a:r>
                      <a:r>
                        <a:rPr b="0" lang="fr-FR" sz="1800" spc="-7" strike="noStrike">
                          <a:solidFill>
                            <a:srgbClr val="000000"/>
                          </a:solidFill>
                          <a:latin typeface="Calibri"/>
                        </a:rPr>
                        <a:t>études.</a:t>
                      </a:r>
                      <a:endParaRPr b="0" lang="fr-FR" sz="1800" spc="-1" strike="noStrike">
                        <a:latin typeface="Arial"/>
                      </a:endParaRPr>
                    </a:p>
                    <a:p>
                      <a:pPr marL="73080" algn="just">
                        <a:lnSpc>
                          <a:spcPct val="100000"/>
                        </a:lnSpc>
                      </a:pPr>
                      <a:r>
                        <a:rPr b="0" lang="fr-FR" sz="1800" spc="-1" strike="noStrike">
                          <a:solidFill>
                            <a:srgbClr val="000000"/>
                          </a:solidFill>
                          <a:latin typeface="Calibri"/>
                        </a:rPr>
                        <a:t>Plusieurs </a:t>
                      </a:r>
                      <a:r>
                        <a:rPr b="0" lang="fr-FR" sz="1800" spc="-7" strike="noStrike">
                          <a:solidFill>
                            <a:srgbClr val="000000"/>
                          </a:solidFill>
                          <a:latin typeface="Calibri"/>
                        </a:rPr>
                        <a:t>autres </a:t>
                      </a:r>
                      <a:r>
                        <a:rPr b="0" lang="fr-FR" sz="1800" spc="-1" strike="noStrike">
                          <a:solidFill>
                            <a:srgbClr val="000000"/>
                          </a:solidFill>
                          <a:latin typeface="Calibri"/>
                        </a:rPr>
                        <a:t>personnes </a:t>
                      </a:r>
                      <a:r>
                        <a:rPr b="0" lang="fr-FR" sz="1800" spc="-7" strike="noStrike">
                          <a:solidFill>
                            <a:srgbClr val="000000"/>
                          </a:solidFill>
                          <a:latin typeface="Calibri"/>
                        </a:rPr>
                        <a:t>sont intéressées </a:t>
                      </a:r>
                      <a:r>
                        <a:rPr b="0" lang="fr-FR" sz="1800" spc="-1" strike="noStrike">
                          <a:solidFill>
                            <a:srgbClr val="000000"/>
                          </a:solidFill>
                          <a:latin typeface="Calibri"/>
                        </a:rPr>
                        <a:t>par </a:t>
                      </a:r>
                      <a:r>
                        <a:rPr b="0" lang="fr-FR" sz="1800" spc="-7" strike="noStrike">
                          <a:solidFill>
                            <a:srgbClr val="000000"/>
                          </a:solidFill>
                          <a:latin typeface="Calibri"/>
                        </a:rPr>
                        <a:t>l’entrée dans </a:t>
                      </a:r>
                      <a:r>
                        <a:rPr b="0" lang="fr-FR" sz="1800" spc="-1" strike="noStrike">
                          <a:solidFill>
                            <a:srgbClr val="000000"/>
                          </a:solidFill>
                          <a:latin typeface="Calibri"/>
                        </a:rPr>
                        <a:t>la </a:t>
                      </a:r>
                      <a:r>
                        <a:rPr b="0" lang="fr-FR" sz="1800" spc="-7" strike="noStrike">
                          <a:solidFill>
                            <a:srgbClr val="000000"/>
                          </a:solidFill>
                          <a:latin typeface="Calibri"/>
                        </a:rPr>
                        <a:t>future société. Vous</a:t>
                      </a:r>
                      <a:r>
                        <a:rPr b="0" lang="fr-FR" sz="1800" spc="94" strike="noStrike">
                          <a:solidFill>
                            <a:srgbClr val="000000"/>
                          </a:solidFill>
                          <a:latin typeface="Calibri"/>
                        </a:rPr>
                        <a:t> </a:t>
                      </a:r>
                      <a:r>
                        <a:rPr b="0" lang="fr-FR" sz="1800" spc="-7" strike="noStrike">
                          <a:solidFill>
                            <a:srgbClr val="000000"/>
                          </a:solidFill>
                          <a:latin typeface="Calibri"/>
                        </a:rPr>
                        <a:t>trouverez</a:t>
                      </a:r>
                      <a:endParaRPr b="0" lang="fr-FR" sz="1800" spc="-1" strike="noStrike">
                        <a:latin typeface="Arial"/>
                      </a:endParaRPr>
                    </a:p>
                    <a:p>
                      <a:pPr marL="73080" algn="just">
                        <a:lnSpc>
                          <a:spcPct val="100000"/>
                        </a:lnSpc>
                      </a:pPr>
                      <a:r>
                        <a:rPr b="0" lang="fr-FR" sz="1800" spc="-7" strike="noStrike">
                          <a:solidFill>
                            <a:srgbClr val="000000"/>
                          </a:solidFill>
                          <a:latin typeface="Calibri"/>
                        </a:rPr>
                        <a:t>ci-joint </a:t>
                      </a:r>
                      <a:r>
                        <a:rPr b="0" lang="fr-FR" sz="1800" spc="-1" strike="noStrike">
                          <a:solidFill>
                            <a:srgbClr val="000000"/>
                          </a:solidFill>
                          <a:latin typeface="Calibri"/>
                        </a:rPr>
                        <a:t>la liste </a:t>
                      </a:r>
                      <a:r>
                        <a:rPr b="0" lang="fr-FR" sz="1800" spc="-7" strike="noStrike">
                          <a:solidFill>
                            <a:srgbClr val="000000"/>
                          </a:solidFill>
                          <a:latin typeface="Calibri"/>
                        </a:rPr>
                        <a:t>des associés potentiels </a:t>
                      </a:r>
                      <a:r>
                        <a:rPr b="0" lang="fr-FR" sz="1800" spc="-1" strike="noStrike">
                          <a:solidFill>
                            <a:srgbClr val="000000"/>
                          </a:solidFill>
                          <a:latin typeface="Calibri"/>
                        </a:rPr>
                        <a:t>et </a:t>
                      </a:r>
                      <a:r>
                        <a:rPr b="0" lang="fr-FR" sz="1800" spc="-7" strike="noStrike">
                          <a:solidFill>
                            <a:srgbClr val="000000"/>
                          </a:solidFill>
                          <a:latin typeface="Calibri"/>
                        </a:rPr>
                        <a:t>leurs </a:t>
                      </a:r>
                      <a:r>
                        <a:rPr b="0" lang="fr-FR" sz="1800" spc="-1" strike="noStrike">
                          <a:solidFill>
                            <a:srgbClr val="000000"/>
                          </a:solidFill>
                          <a:latin typeface="Calibri"/>
                        </a:rPr>
                        <a:t>souhaits</a:t>
                      </a:r>
                      <a:r>
                        <a:rPr b="0" lang="fr-FR" sz="1800" spc="18" strike="noStrike">
                          <a:solidFill>
                            <a:srgbClr val="000000"/>
                          </a:solidFill>
                          <a:latin typeface="Calibri"/>
                        </a:rPr>
                        <a:t> </a:t>
                      </a:r>
                      <a:r>
                        <a:rPr b="0" lang="fr-FR" sz="1800" spc="-1" strike="noStrike">
                          <a:solidFill>
                            <a:srgbClr val="000000"/>
                          </a:solidFill>
                          <a:latin typeface="Calibri"/>
                        </a:rPr>
                        <a:t>:</a:t>
                      </a:r>
                      <a:endParaRPr b="0" lang="fr-FR" sz="1800" spc="-1" strike="noStrike">
                        <a:latin typeface="Arial"/>
                      </a:endParaRPr>
                    </a:p>
                    <a:p>
                      <a:pPr marL="73080" algn="ctr">
                        <a:lnSpc>
                          <a:spcPct val="100000"/>
                        </a:lnSpc>
                      </a:pPr>
                      <a:r>
                        <a:rPr b="1" lang="fr-FR" sz="1800" spc="-7" strike="noStrike">
                          <a:solidFill>
                            <a:srgbClr val="000000"/>
                          </a:solidFill>
                          <a:latin typeface="Calibri"/>
                        </a:rPr>
                        <a:t>Tableau des actionnaires </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2880">
                      <a:solidFill>
                        <a:srgbClr val="000000"/>
                      </a:solidFill>
                    </a:lnB>
                    <a:solidFill>
                      <a:srgbClr val="e6e6e6"/>
                    </a:solidFill>
                  </a:tcPr>
                </a:tc>
                <a:tc hMerge="1">
                  <a:tcPr marL="90000" marR="90000">
                    <a:solidFill>
                      <a:srgbClr val="729fcf"/>
                    </a:solidFill>
                  </a:tcPr>
                </a:tc>
                <a:tc hMerge="1">
                  <a:tcPr marL="90000" marR="90000">
                    <a:solidFill>
                      <a:srgbClr val="729fcf"/>
                    </a:solidFill>
                  </a:tcPr>
                </a:tc>
              </a:tr>
              <a:tr h="230400">
                <a:tc>
                  <a:txBody>
                    <a:bodyPr lIns="0" rIns="0" tIns="0" bIns="0">
                      <a:noAutofit/>
                    </a:bodyPr>
                    <a:p>
                      <a:pPr marL="73080">
                        <a:lnSpc>
                          <a:spcPct val="100000"/>
                        </a:lnSpc>
                      </a:pPr>
                      <a:r>
                        <a:rPr b="0" lang="fr-FR" sz="1800" spc="-7" strike="noStrike">
                          <a:solidFill>
                            <a:srgbClr val="000000"/>
                          </a:solidFill>
                          <a:latin typeface="Calibri"/>
                        </a:rPr>
                        <a:t>Jean HARDY </a:t>
                      </a:r>
                      <a:r>
                        <a:rPr b="0" lang="fr-FR" sz="1800" spc="-1" strike="noStrike">
                          <a:solidFill>
                            <a:srgbClr val="000000"/>
                          </a:solidFill>
                          <a:latin typeface="Calibri"/>
                        </a:rPr>
                        <a:t>– 55 </a:t>
                      </a:r>
                      <a:r>
                        <a:rPr b="0" lang="fr-FR" sz="1800" spc="-7" strike="noStrike">
                          <a:solidFill>
                            <a:srgbClr val="000000"/>
                          </a:solidFill>
                          <a:latin typeface="Calibri"/>
                        </a:rPr>
                        <a:t>ans </a:t>
                      </a:r>
                      <a:r>
                        <a:rPr b="0" lang="fr-FR" sz="1800" spc="-12" strike="noStrike">
                          <a:solidFill>
                            <a:srgbClr val="000000"/>
                          </a:solidFill>
                          <a:latin typeface="Calibri"/>
                        </a:rPr>
                        <a:t>Il </a:t>
                      </a:r>
                      <a:r>
                        <a:rPr b="0" lang="fr-FR" sz="1800" spc="-7" strike="noStrike">
                          <a:solidFill>
                            <a:srgbClr val="000000"/>
                          </a:solidFill>
                          <a:latin typeface="Calibri"/>
                        </a:rPr>
                        <a:t>veut diriger </a:t>
                      </a:r>
                      <a:r>
                        <a:rPr b="0" lang="fr-FR" sz="1800" spc="-1" strike="noStrike">
                          <a:solidFill>
                            <a:srgbClr val="000000"/>
                          </a:solidFill>
                          <a:latin typeface="Calibri"/>
                        </a:rPr>
                        <a:t>la</a:t>
                      </a:r>
                      <a:r>
                        <a:rPr b="0" lang="fr-FR" sz="1800" spc="32" strike="noStrike">
                          <a:solidFill>
                            <a:srgbClr val="000000"/>
                          </a:solidFill>
                          <a:latin typeface="Calibri"/>
                        </a:rPr>
                        <a:t> </a:t>
                      </a:r>
                      <a:r>
                        <a:rPr b="0" lang="fr-FR" sz="1800" spc="-1" strike="noStrike">
                          <a:solidFill>
                            <a:srgbClr val="000000"/>
                          </a:solidFill>
                          <a:latin typeface="Calibri"/>
                        </a:rPr>
                        <a:t>société.</a:t>
                      </a:r>
                      <a:endParaRPr b="0" lang="fr-FR" sz="1800" spc="-1" strike="noStrike">
                        <a:latin typeface="Arial"/>
                      </a:endParaRPr>
                    </a:p>
                  </a:txBody>
                  <a:tcPr>
                    <a:lnL w="6480">
                      <a:solidFill>
                        <a:srgbClr val="000000"/>
                      </a:solidFill>
                    </a:lnL>
                    <a:lnR w="6480">
                      <a:solidFill>
                        <a:srgbClr val="000000"/>
                      </a:solidFill>
                    </a:lnR>
                    <a:lnT w="2880">
                      <a:solidFill>
                        <a:srgbClr val="000000"/>
                      </a:solidFill>
                    </a:lnT>
                    <a:lnB w="6480">
                      <a:solidFill>
                        <a:srgbClr val="000000"/>
                      </a:solidFill>
                    </a:lnB>
                    <a:solidFill>
                      <a:srgbClr val="e6e6e6"/>
                    </a:solidFill>
                  </a:tcPr>
                </a:tc>
                <a:tc>
                  <a:txBody>
                    <a:bodyPr lIns="0" rIns="0" tIns="0" bIns="0">
                      <a:noAutofit/>
                    </a:bodyPr>
                    <a:p>
                      <a:pPr marL="45720">
                        <a:lnSpc>
                          <a:spcPts val="1281"/>
                        </a:lnSpc>
                      </a:pPr>
                      <a:r>
                        <a:rPr b="0" lang="fr-FR" sz="1100" spc="-7" strike="noStrike">
                          <a:solidFill>
                            <a:srgbClr val="000000"/>
                          </a:solidFill>
                          <a:latin typeface="Times New Roman"/>
                        </a:rPr>
                        <a:t>Apport </a:t>
                      </a:r>
                      <a:r>
                        <a:rPr b="0" lang="fr-FR" sz="1100" spc="-1" strike="noStrike">
                          <a:solidFill>
                            <a:srgbClr val="000000"/>
                          </a:solidFill>
                          <a:latin typeface="Times New Roman"/>
                        </a:rPr>
                        <a:t>en</a:t>
                      </a:r>
                      <a:r>
                        <a:rPr b="0" lang="fr-FR" sz="1100" spc="-12" strike="noStrike">
                          <a:solidFill>
                            <a:srgbClr val="000000"/>
                          </a:solidFill>
                          <a:latin typeface="Times New Roman"/>
                        </a:rPr>
                        <a:t> </a:t>
                      </a:r>
                      <a:r>
                        <a:rPr b="0" lang="fr-FR" sz="1100" spc="-7" strike="noStrike">
                          <a:solidFill>
                            <a:srgbClr val="000000"/>
                          </a:solidFill>
                          <a:latin typeface="Times New Roman"/>
                        </a:rPr>
                        <a:t>numéraire</a:t>
                      </a:r>
                      <a:endParaRPr b="0" lang="fr-FR" sz="1100" spc="-1" strike="noStrike">
                        <a:latin typeface="Arial"/>
                      </a:endParaRPr>
                    </a:p>
                  </a:txBody>
                  <a:tcPr>
                    <a:lnL w="6480">
                      <a:solidFill>
                        <a:srgbClr val="000000"/>
                      </a:solidFill>
                    </a:lnL>
                    <a:lnR w="6480">
                      <a:solidFill>
                        <a:srgbClr val="000000"/>
                      </a:solidFill>
                    </a:lnR>
                    <a:lnT w="2880">
                      <a:solidFill>
                        <a:srgbClr val="000000"/>
                      </a:solidFill>
                    </a:lnT>
                    <a:lnB w="6480">
                      <a:solidFill>
                        <a:srgbClr val="000000"/>
                      </a:solidFill>
                    </a:lnB>
                    <a:solidFill>
                      <a:srgbClr val="e6e6e6"/>
                    </a:solidFill>
                  </a:tcPr>
                </a:tc>
                <a:tc>
                  <a:txBody>
                    <a:bodyPr lIns="0" rIns="0" tIns="0" bIns="0">
                      <a:noAutofit/>
                    </a:bodyPr>
                    <a:p>
                      <a:pPr marL="48240">
                        <a:lnSpc>
                          <a:spcPts val="1281"/>
                        </a:lnSpc>
                      </a:pPr>
                      <a:r>
                        <a:rPr b="0" lang="fr-FR" sz="1100" spc="-1" strike="noStrike">
                          <a:solidFill>
                            <a:srgbClr val="000000"/>
                          </a:solidFill>
                          <a:latin typeface="Times New Roman"/>
                        </a:rPr>
                        <a:t>3 000</a:t>
                      </a:r>
                      <a:r>
                        <a:rPr b="0" lang="fr-FR" sz="1100" spc="-15" strike="noStrike">
                          <a:solidFill>
                            <a:srgbClr val="000000"/>
                          </a:solidFill>
                          <a:latin typeface="Times New Roman"/>
                        </a:rPr>
                        <a:t> </a:t>
                      </a:r>
                      <a:r>
                        <a:rPr b="0" lang="fr-FR" sz="1100" spc="-7" strike="noStrike">
                          <a:solidFill>
                            <a:srgbClr val="000000"/>
                          </a:solidFill>
                          <a:latin typeface="Times New Roman"/>
                        </a:rPr>
                        <a:t>euros</a:t>
                      </a:r>
                      <a:endParaRPr b="0" lang="fr-FR" sz="1100" spc="-1" strike="noStrike">
                        <a:latin typeface="Arial"/>
                      </a:endParaRPr>
                    </a:p>
                  </a:txBody>
                  <a:tcPr>
                    <a:lnL w="6480">
                      <a:solidFill>
                        <a:srgbClr val="000000"/>
                      </a:solidFill>
                    </a:lnL>
                    <a:lnR w="6480">
                      <a:solidFill>
                        <a:srgbClr val="000000"/>
                      </a:solidFill>
                    </a:lnR>
                    <a:lnT w="2880">
                      <a:solidFill>
                        <a:srgbClr val="000000"/>
                      </a:solidFill>
                    </a:lnT>
                    <a:lnB w="6480">
                      <a:solidFill>
                        <a:srgbClr val="000000"/>
                      </a:solidFill>
                    </a:lnB>
                    <a:solidFill>
                      <a:srgbClr val="e6e6e6"/>
                    </a:solidFill>
                  </a:tcPr>
                </a:tc>
              </a:tr>
              <a:tr h="697320">
                <a:tc>
                  <a:txBody>
                    <a:bodyPr lIns="0" rIns="0" tIns="0" bIns="0">
                      <a:noAutofit/>
                    </a:bodyPr>
                    <a:p>
                      <a:pPr marL="73080">
                        <a:lnSpc>
                          <a:spcPct val="100000"/>
                        </a:lnSpc>
                      </a:pPr>
                      <a:r>
                        <a:rPr b="0" lang="fr-FR" sz="1800" spc="-7" strike="noStrike">
                          <a:solidFill>
                            <a:srgbClr val="000000"/>
                          </a:solidFill>
                          <a:latin typeface="Calibri"/>
                        </a:rPr>
                        <a:t>Laurent </a:t>
                      </a:r>
                      <a:r>
                        <a:rPr b="0" lang="fr-FR" sz="1800" spc="-1" strike="noStrike">
                          <a:solidFill>
                            <a:srgbClr val="000000"/>
                          </a:solidFill>
                          <a:latin typeface="Calibri"/>
                        </a:rPr>
                        <a:t>HARDY – 28</a:t>
                      </a:r>
                      <a:r>
                        <a:rPr b="0" lang="fr-FR" sz="1800" spc="-7" strike="noStrike">
                          <a:solidFill>
                            <a:srgbClr val="000000"/>
                          </a:solidFill>
                          <a:latin typeface="Calibri"/>
                        </a:rPr>
                        <a:t> </a:t>
                      </a:r>
                      <a:r>
                        <a:rPr b="0" lang="fr-FR" sz="1800" spc="-1" strike="noStrike">
                          <a:solidFill>
                            <a:srgbClr val="000000"/>
                          </a:solidFill>
                          <a:latin typeface="Calibri"/>
                        </a:rPr>
                        <a:t>ans</a:t>
                      </a:r>
                      <a:endParaRPr b="0" lang="fr-FR" sz="1800" spc="-1" strike="noStrike">
                        <a:latin typeface="Arial"/>
                      </a:endParaRPr>
                    </a:p>
                    <a:p>
                      <a:pPr marL="73080">
                        <a:lnSpc>
                          <a:spcPct val="100000"/>
                        </a:lnSpc>
                        <a:spcBef>
                          <a:spcPts val="54"/>
                        </a:spcBef>
                      </a:pPr>
                      <a:r>
                        <a:rPr b="0" lang="fr-FR" sz="1800" spc="-12" strike="noStrike">
                          <a:solidFill>
                            <a:srgbClr val="000000"/>
                          </a:solidFill>
                          <a:latin typeface="Calibri"/>
                        </a:rPr>
                        <a:t>Il </a:t>
                      </a:r>
                      <a:r>
                        <a:rPr b="0" lang="fr-FR" sz="1800" spc="-1" strike="noStrike">
                          <a:solidFill>
                            <a:srgbClr val="000000"/>
                          </a:solidFill>
                          <a:latin typeface="Calibri"/>
                        </a:rPr>
                        <a:t>aura un </a:t>
                      </a:r>
                      <a:r>
                        <a:rPr b="0" lang="fr-FR" sz="1800" spc="-7" strike="noStrike">
                          <a:solidFill>
                            <a:srgbClr val="000000"/>
                          </a:solidFill>
                          <a:latin typeface="Calibri"/>
                        </a:rPr>
                        <a:t>contrat </a:t>
                      </a:r>
                      <a:r>
                        <a:rPr b="0" lang="fr-FR" sz="1800" spc="-1" strike="noStrike">
                          <a:solidFill>
                            <a:srgbClr val="000000"/>
                          </a:solidFill>
                          <a:latin typeface="Calibri"/>
                        </a:rPr>
                        <a:t>de travail </a:t>
                      </a:r>
                      <a:r>
                        <a:rPr b="0" lang="fr-FR" sz="1800" spc="-7" strike="noStrike">
                          <a:solidFill>
                            <a:srgbClr val="000000"/>
                          </a:solidFill>
                          <a:latin typeface="Calibri"/>
                        </a:rPr>
                        <a:t>salarié dans </a:t>
                      </a:r>
                      <a:r>
                        <a:rPr b="0" lang="fr-FR" sz="1800" spc="-1" strike="noStrike">
                          <a:solidFill>
                            <a:srgbClr val="000000"/>
                          </a:solidFill>
                          <a:latin typeface="Calibri"/>
                        </a:rPr>
                        <a:t>la </a:t>
                      </a:r>
                      <a:r>
                        <a:rPr b="0" lang="fr-FR" sz="1800" spc="-7" strike="noStrike">
                          <a:solidFill>
                            <a:srgbClr val="000000"/>
                          </a:solidFill>
                          <a:latin typeface="Calibri"/>
                        </a:rPr>
                        <a:t>future  structure et s’occupera </a:t>
                      </a:r>
                      <a:r>
                        <a:rPr b="0" lang="fr-FR" sz="1800" spc="4" strike="noStrike">
                          <a:solidFill>
                            <a:srgbClr val="000000"/>
                          </a:solidFill>
                          <a:latin typeface="Calibri"/>
                        </a:rPr>
                        <a:t>de </a:t>
                      </a:r>
                      <a:r>
                        <a:rPr b="0" lang="fr-FR" sz="1800" spc="-1" strike="noStrike">
                          <a:solidFill>
                            <a:srgbClr val="000000"/>
                          </a:solidFill>
                          <a:latin typeface="Calibri"/>
                        </a:rPr>
                        <a:t>la</a:t>
                      </a:r>
                      <a:r>
                        <a:rPr b="0" lang="fr-FR" sz="1800" spc="-7" strike="noStrike">
                          <a:solidFill>
                            <a:srgbClr val="000000"/>
                          </a:solidFill>
                          <a:latin typeface="Calibri"/>
                        </a:rPr>
                        <a:t> comptabilité.</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c>
                  <a:txBody>
                    <a:bodyPr lIns="0" rIns="0" tIns="0" bIns="0">
                      <a:noAutofit/>
                    </a:bodyPr>
                    <a:p>
                      <a:pPr marL="45720">
                        <a:lnSpc>
                          <a:spcPts val="1344"/>
                        </a:lnSpc>
                      </a:pPr>
                      <a:r>
                        <a:rPr b="0" lang="fr-FR" sz="1100" spc="-7" strike="noStrike">
                          <a:solidFill>
                            <a:srgbClr val="000000"/>
                          </a:solidFill>
                          <a:latin typeface="Times New Roman"/>
                        </a:rPr>
                        <a:t>Apport </a:t>
                      </a:r>
                      <a:r>
                        <a:rPr b="0" lang="fr-FR" sz="1100" spc="-1" strike="noStrike">
                          <a:solidFill>
                            <a:srgbClr val="000000"/>
                          </a:solidFill>
                          <a:latin typeface="Times New Roman"/>
                        </a:rPr>
                        <a:t>en</a:t>
                      </a:r>
                      <a:r>
                        <a:rPr b="0" lang="fr-FR" sz="1100" spc="-12" strike="noStrike">
                          <a:solidFill>
                            <a:srgbClr val="000000"/>
                          </a:solidFill>
                          <a:latin typeface="Times New Roman"/>
                        </a:rPr>
                        <a:t> </a:t>
                      </a:r>
                      <a:r>
                        <a:rPr b="0" lang="fr-FR" sz="1100" spc="-7" strike="noStrike">
                          <a:solidFill>
                            <a:srgbClr val="000000"/>
                          </a:solidFill>
                          <a:latin typeface="Times New Roman"/>
                        </a:rPr>
                        <a:t>numéraire</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c>
                  <a:txBody>
                    <a:bodyPr lIns="0" rIns="0" tIns="0" bIns="0">
                      <a:noAutofit/>
                    </a:bodyPr>
                    <a:p>
                      <a:pPr marL="48240">
                        <a:lnSpc>
                          <a:spcPts val="1344"/>
                        </a:lnSpc>
                      </a:pPr>
                      <a:r>
                        <a:rPr b="0" lang="fr-FR" sz="1100" spc="-1" strike="noStrike">
                          <a:solidFill>
                            <a:srgbClr val="000000"/>
                          </a:solidFill>
                          <a:latin typeface="Times New Roman"/>
                        </a:rPr>
                        <a:t>500</a:t>
                      </a:r>
                      <a:r>
                        <a:rPr b="0" lang="fr-FR" sz="1100" spc="-12" strike="noStrike">
                          <a:solidFill>
                            <a:srgbClr val="000000"/>
                          </a:solidFill>
                          <a:latin typeface="Times New Roman"/>
                        </a:rPr>
                        <a:t> </a:t>
                      </a:r>
                      <a:r>
                        <a:rPr b="0" lang="fr-FR" sz="1100" spc="-7" strike="noStrike">
                          <a:solidFill>
                            <a:srgbClr val="000000"/>
                          </a:solidFill>
                          <a:latin typeface="Times New Roman"/>
                        </a:rPr>
                        <a:t>euros</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r>
              <a:tr h="698040">
                <a:tc>
                  <a:txBody>
                    <a:bodyPr lIns="0" rIns="0" tIns="0" bIns="0">
                      <a:noAutofit/>
                    </a:bodyPr>
                    <a:p>
                      <a:pPr marL="73080">
                        <a:lnSpc>
                          <a:spcPct val="100000"/>
                        </a:lnSpc>
                      </a:pPr>
                      <a:r>
                        <a:rPr b="0" lang="fr-FR" sz="1800" spc="-7" strike="noStrike">
                          <a:solidFill>
                            <a:srgbClr val="000000"/>
                          </a:solidFill>
                          <a:latin typeface="Calibri"/>
                        </a:rPr>
                        <a:t>Jacques HARDY </a:t>
                      </a:r>
                      <a:r>
                        <a:rPr b="0" lang="fr-FR" sz="1800" spc="-1" strike="noStrike">
                          <a:solidFill>
                            <a:srgbClr val="000000"/>
                          </a:solidFill>
                          <a:latin typeface="Calibri"/>
                        </a:rPr>
                        <a:t>- 27 ans</a:t>
                      </a:r>
                      <a:endParaRPr b="0" lang="fr-FR" sz="1800" spc="-1" strike="noStrike">
                        <a:latin typeface="Arial"/>
                      </a:endParaRPr>
                    </a:p>
                    <a:p>
                      <a:pPr marL="73080">
                        <a:lnSpc>
                          <a:spcPct val="100000"/>
                        </a:lnSpc>
                        <a:spcBef>
                          <a:spcPts val="60"/>
                        </a:spcBef>
                      </a:pPr>
                      <a:r>
                        <a:rPr b="0" lang="fr-FR" sz="1800" spc="-12" strike="noStrike">
                          <a:solidFill>
                            <a:srgbClr val="000000"/>
                          </a:solidFill>
                          <a:latin typeface="Calibri"/>
                        </a:rPr>
                        <a:t>Il </a:t>
                      </a:r>
                      <a:r>
                        <a:rPr b="0" lang="fr-FR" sz="1800" spc="-1" strike="noStrike">
                          <a:solidFill>
                            <a:srgbClr val="000000"/>
                          </a:solidFill>
                          <a:latin typeface="Calibri"/>
                        </a:rPr>
                        <a:t>aura un </a:t>
                      </a:r>
                      <a:r>
                        <a:rPr b="0" lang="fr-FR" sz="1800" spc="-7" strike="noStrike">
                          <a:solidFill>
                            <a:srgbClr val="000000"/>
                          </a:solidFill>
                          <a:latin typeface="Calibri"/>
                        </a:rPr>
                        <a:t>contrat </a:t>
                      </a:r>
                      <a:r>
                        <a:rPr b="0" lang="fr-FR" sz="1800" spc="-1" strike="noStrike">
                          <a:solidFill>
                            <a:srgbClr val="000000"/>
                          </a:solidFill>
                          <a:latin typeface="Calibri"/>
                        </a:rPr>
                        <a:t>de travail </a:t>
                      </a:r>
                      <a:r>
                        <a:rPr b="0" lang="fr-FR" sz="1800" spc="-7" strike="noStrike">
                          <a:solidFill>
                            <a:srgbClr val="000000"/>
                          </a:solidFill>
                          <a:latin typeface="Calibri"/>
                        </a:rPr>
                        <a:t>salarié dans </a:t>
                      </a:r>
                      <a:r>
                        <a:rPr b="0" lang="fr-FR" sz="1800" spc="-1" strike="noStrike">
                          <a:solidFill>
                            <a:srgbClr val="000000"/>
                          </a:solidFill>
                          <a:latin typeface="Calibri"/>
                        </a:rPr>
                        <a:t>la </a:t>
                      </a:r>
                      <a:r>
                        <a:rPr b="0" lang="fr-FR" sz="1800" spc="-7" strike="noStrike">
                          <a:solidFill>
                            <a:srgbClr val="000000"/>
                          </a:solidFill>
                          <a:latin typeface="Calibri"/>
                        </a:rPr>
                        <a:t>future  structure et s’occupera </a:t>
                      </a:r>
                      <a:r>
                        <a:rPr b="0" lang="fr-FR" sz="1800" spc="4" strike="noStrike">
                          <a:solidFill>
                            <a:srgbClr val="000000"/>
                          </a:solidFill>
                          <a:latin typeface="Calibri"/>
                        </a:rPr>
                        <a:t>de </a:t>
                      </a:r>
                      <a:r>
                        <a:rPr b="0" lang="fr-FR" sz="1800" spc="-7" strike="noStrike">
                          <a:solidFill>
                            <a:srgbClr val="000000"/>
                          </a:solidFill>
                          <a:latin typeface="Calibri"/>
                        </a:rPr>
                        <a:t>l’atelier </a:t>
                      </a:r>
                      <a:r>
                        <a:rPr b="0" lang="fr-FR" sz="1800" spc="4" strike="noStrike">
                          <a:solidFill>
                            <a:srgbClr val="000000"/>
                          </a:solidFill>
                          <a:latin typeface="Calibri"/>
                        </a:rPr>
                        <a:t>de</a:t>
                      </a:r>
                      <a:r>
                        <a:rPr b="0" lang="fr-FR" sz="1800" spc="18" strike="noStrike">
                          <a:solidFill>
                            <a:srgbClr val="000000"/>
                          </a:solidFill>
                          <a:latin typeface="Calibri"/>
                        </a:rPr>
                        <a:t> </a:t>
                      </a:r>
                      <a:r>
                        <a:rPr b="0" lang="fr-FR" sz="1800" spc="-7" strike="noStrike">
                          <a:solidFill>
                            <a:srgbClr val="000000"/>
                          </a:solidFill>
                          <a:latin typeface="Calibri"/>
                        </a:rPr>
                        <a:t>fabrication.</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c>
                  <a:txBody>
                    <a:bodyPr lIns="0" rIns="0" tIns="0" bIns="0">
                      <a:noAutofit/>
                    </a:bodyPr>
                    <a:p>
                      <a:pPr marL="45720">
                        <a:lnSpc>
                          <a:spcPts val="1369"/>
                        </a:lnSpc>
                      </a:pPr>
                      <a:r>
                        <a:rPr b="0" lang="fr-FR" sz="1100" spc="-7" strike="noStrike">
                          <a:solidFill>
                            <a:srgbClr val="000000"/>
                          </a:solidFill>
                          <a:latin typeface="Times New Roman"/>
                        </a:rPr>
                        <a:t>Apport </a:t>
                      </a:r>
                      <a:r>
                        <a:rPr b="0" lang="fr-FR" sz="1100" spc="-1" strike="noStrike">
                          <a:solidFill>
                            <a:srgbClr val="000000"/>
                          </a:solidFill>
                          <a:latin typeface="Times New Roman"/>
                        </a:rPr>
                        <a:t>en</a:t>
                      </a:r>
                      <a:r>
                        <a:rPr b="0" lang="fr-FR" sz="1100" spc="-12" strike="noStrike">
                          <a:solidFill>
                            <a:srgbClr val="000000"/>
                          </a:solidFill>
                          <a:latin typeface="Times New Roman"/>
                        </a:rPr>
                        <a:t> </a:t>
                      </a:r>
                      <a:r>
                        <a:rPr b="0" lang="fr-FR" sz="1100" spc="-7" strike="noStrike">
                          <a:solidFill>
                            <a:srgbClr val="000000"/>
                          </a:solidFill>
                          <a:latin typeface="Times New Roman"/>
                        </a:rPr>
                        <a:t>numéraire</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c>
                  <a:txBody>
                    <a:bodyPr lIns="0" rIns="0" tIns="0" bIns="0">
                      <a:noAutofit/>
                    </a:bodyPr>
                    <a:p>
                      <a:pPr marL="48240">
                        <a:lnSpc>
                          <a:spcPts val="1369"/>
                        </a:lnSpc>
                      </a:pPr>
                      <a:r>
                        <a:rPr b="0" lang="fr-FR" sz="1100" spc="-1" strike="noStrike">
                          <a:solidFill>
                            <a:srgbClr val="000000"/>
                          </a:solidFill>
                          <a:latin typeface="Times New Roman"/>
                        </a:rPr>
                        <a:t>250</a:t>
                      </a:r>
                      <a:r>
                        <a:rPr b="0" lang="fr-FR" sz="1100" spc="-12" strike="noStrike">
                          <a:solidFill>
                            <a:srgbClr val="000000"/>
                          </a:solidFill>
                          <a:latin typeface="Times New Roman"/>
                        </a:rPr>
                        <a:t> </a:t>
                      </a:r>
                      <a:r>
                        <a:rPr b="0" lang="fr-FR" sz="1100" spc="-7" strike="noStrike">
                          <a:solidFill>
                            <a:srgbClr val="000000"/>
                          </a:solidFill>
                          <a:latin typeface="Times New Roman"/>
                        </a:rPr>
                        <a:t>euros</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r>
              <a:tr h="470520">
                <a:tc>
                  <a:txBody>
                    <a:bodyPr lIns="0" rIns="0" tIns="0" bIns="0">
                      <a:noAutofit/>
                    </a:bodyPr>
                    <a:p>
                      <a:pPr marL="73080">
                        <a:lnSpc>
                          <a:spcPct val="100000"/>
                        </a:lnSpc>
                      </a:pPr>
                      <a:r>
                        <a:rPr b="0" lang="fr-FR" sz="1800" spc="-1" strike="noStrike">
                          <a:solidFill>
                            <a:srgbClr val="000000"/>
                          </a:solidFill>
                          <a:latin typeface="Calibri"/>
                        </a:rPr>
                        <a:t>Elise </a:t>
                      </a:r>
                      <a:r>
                        <a:rPr b="0" lang="fr-FR" sz="1800" spc="-7" strike="noStrike">
                          <a:solidFill>
                            <a:srgbClr val="000000"/>
                          </a:solidFill>
                          <a:latin typeface="Calibri"/>
                        </a:rPr>
                        <a:t>MARTIN </a:t>
                      </a:r>
                      <a:r>
                        <a:rPr b="0" lang="fr-FR" sz="1800" spc="-1" strike="noStrike">
                          <a:solidFill>
                            <a:srgbClr val="000000"/>
                          </a:solidFill>
                          <a:latin typeface="Calibri"/>
                        </a:rPr>
                        <a:t>– 52 </a:t>
                      </a:r>
                      <a:r>
                        <a:rPr b="0" lang="fr-FR" sz="1800" spc="-7" strike="noStrike">
                          <a:solidFill>
                            <a:srgbClr val="000000"/>
                          </a:solidFill>
                          <a:latin typeface="Calibri"/>
                        </a:rPr>
                        <a:t>ans, elle aidera Laurent</a:t>
                      </a:r>
                      <a:r>
                        <a:rPr b="0" lang="fr-FR" sz="1800" spc="18" strike="noStrike">
                          <a:solidFill>
                            <a:srgbClr val="000000"/>
                          </a:solidFill>
                          <a:latin typeface="Calibri"/>
                        </a:rPr>
                        <a:t> </a:t>
                      </a:r>
                      <a:r>
                        <a:rPr b="0" lang="fr-FR" sz="1800" spc="-1" strike="noStrike">
                          <a:solidFill>
                            <a:srgbClr val="000000"/>
                          </a:solidFill>
                          <a:latin typeface="Calibri"/>
                        </a:rPr>
                        <a:t>pour</a:t>
                      </a:r>
                      <a:endParaRPr b="0" lang="fr-FR" sz="1800" spc="-1" strike="noStrike">
                        <a:latin typeface="Arial"/>
                      </a:endParaRPr>
                    </a:p>
                    <a:p>
                      <a:pPr marL="73080">
                        <a:lnSpc>
                          <a:spcPct val="100000"/>
                        </a:lnSpc>
                        <a:spcBef>
                          <a:spcPts val="79"/>
                        </a:spcBef>
                      </a:pPr>
                      <a:r>
                        <a:rPr b="0" lang="fr-FR" sz="1800" spc="-1" strike="noStrike">
                          <a:solidFill>
                            <a:srgbClr val="000000"/>
                          </a:solidFill>
                          <a:latin typeface="Calibri"/>
                        </a:rPr>
                        <a:t>la </a:t>
                      </a:r>
                      <a:r>
                        <a:rPr b="0" lang="fr-FR" sz="1800" spc="-7" strike="noStrike">
                          <a:solidFill>
                            <a:srgbClr val="000000"/>
                          </a:solidFill>
                          <a:latin typeface="Calibri"/>
                        </a:rPr>
                        <a:t>comptabilité </a:t>
                      </a:r>
                      <a:r>
                        <a:rPr b="0" lang="fr-FR" sz="1800" spc="-1" strike="noStrike">
                          <a:solidFill>
                            <a:srgbClr val="000000"/>
                          </a:solidFill>
                          <a:latin typeface="Calibri"/>
                        </a:rPr>
                        <a:t>1 </a:t>
                      </a:r>
                      <a:r>
                        <a:rPr b="0" lang="fr-FR" sz="1800" spc="-7" strike="noStrike">
                          <a:solidFill>
                            <a:srgbClr val="000000"/>
                          </a:solidFill>
                          <a:latin typeface="Calibri"/>
                        </a:rPr>
                        <a:t>journée par semaine </a:t>
                      </a:r>
                      <a:r>
                        <a:rPr b="0" lang="fr-FR" sz="1800" spc="-1" strike="noStrike">
                          <a:solidFill>
                            <a:srgbClr val="000000"/>
                          </a:solidFill>
                          <a:latin typeface="Calibri"/>
                        </a:rPr>
                        <a:t>sans </a:t>
                      </a:r>
                      <a:r>
                        <a:rPr b="0" lang="fr-FR" sz="1800" spc="-7" strike="noStrike">
                          <a:solidFill>
                            <a:srgbClr val="000000"/>
                          </a:solidFill>
                          <a:latin typeface="Calibri"/>
                        </a:rPr>
                        <a:t>être  salarié.</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c>
                  <a:txBody>
                    <a:bodyPr lIns="0" rIns="0" tIns="0" bIns="0">
                      <a:noAutofit/>
                    </a:bodyPr>
                    <a:p>
                      <a:pPr marL="45720">
                        <a:lnSpc>
                          <a:spcPts val="1355"/>
                        </a:lnSpc>
                      </a:pPr>
                      <a:r>
                        <a:rPr b="0" lang="fr-FR" sz="1100" spc="-7" strike="noStrike">
                          <a:solidFill>
                            <a:srgbClr val="000000"/>
                          </a:solidFill>
                          <a:latin typeface="Times New Roman"/>
                        </a:rPr>
                        <a:t>Apport </a:t>
                      </a:r>
                      <a:r>
                        <a:rPr b="0" lang="fr-FR" sz="1100" spc="-1" strike="noStrike">
                          <a:solidFill>
                            <a:srgbClr val="000000"/>
                          </a:solidFill>
                          <a:latin typeface="Times New Roman"/>
                        </a:rPr>
                        <a:t>en</a:t>
                      </a:r>
                      <a:r>
                        <a:rPr b="0" lang="fr-FR" sz="1100" spc="-15" strike="noStrike">
                          <a:solidFill>
                            <a:srgbClr val="000000"/>
                          </a:solidFill>
                          <a:latin typeface="Times New Roman"/>
                        </a:rPr>
                        <a:t> </a:t>
                      </a:r>
                      <a:r>
                        <a:rPr b="0" lang="fr-FR" sz="1100" spc="-1" strike="noStrike">
                          <a:solidFill>
                            <a:srgbClr val="000000"/>
                          </a:solidFill>
                          <a:latin typeface="Times New Roman"/>
                        </a:rPr>
                        <a:t>industrie</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c>
                  <a:tcPr>
                    <a:lnL w="6480">
                      <a:solidFill>
                        <a:srgbClr val="000000"/>
                      </a:solidFill>
                    </a:lnL>
                    <a:lnR w="6480">
                      <a:solidFill>
                        <a:srgbClr val="000000"/>
                      </a:solidFill>
                    </a:lnR>
                    <a:lnT w="6480">
                      <a:solidFill>
                        <a:srgbClr val="000000"/>
                      </a:solidFill>
                    </a:lnT>
                    <a:lnB w="6480">
                      <a:solidFill>
                        <a:srgbClr val="000000"/>
                      </a:solidFill>
                    </a:lnB>
                    <a:solidFill>
                      <a:srgbClr val="e6e6e6"/>
                    </a:solidFill>
                  </a:tcPr>
                </a:tc>
              </a:tr>
              <a:tr h="230400">
                <a:tc>
                  <a:txBody>
                    <a:bodyPr lIns="0" rIns="0" tIns="0" bIns="0">
                      <a:noAutofit/>
                    </a:bodyPr>
                    <a:p>
                      <a:pPr marL="73080">
                        <a:lnSpc>
                          <a:spcPct val="100000"/>
                        </a:lnSpc>
                      </a:pPr>
                      <a:r>
                        <a:rPr b="0" lang="fr-FR" sz="1800" spc="-7" strike="noStrike">
                          <a:solidFill>
                            <a:srgbClr val="000000"/>
                          </a:solidFill>
                          <a:latin typeface="Calibri"/>
                        </a:rPr>
                        <a:t>Alain DUVAL </a:t>
                      </a:r>
                      <a:r>
                        <a:rPr b="0" lang="fr-FR" sz="1800" spc="-1" strike="noStrike">
                          <a:solidFill>
                            <a:srgbClr val="000000"/>
                          </a:solidFill>
                          <a:latin typeface="Calibri"/>
                        </a:rPr>
                        <a:t>– 52</a:t>
                      </a:r>
                      <a:r>
                        <a:rPr b="0" lang="fr-FR" sz="1800" spc="9" strike="noStrike">
                          <a:solidFill>
                            <a:srgbClr val="000000"/>
                          </a:solidFill>
                          <a:latin typeface="Calibri"/>
                        </a:rPr>
                        <a:t> </a:t>
                      </a:r>
                      <a:r>
                        <a:rPr b="0" lang="fr-FR" sz="1800" spc="-7" strike="noStrike">
                          <a:solidFill>
                            <a:srgbClr val="000000"/>
                          </a:solidFill>
                          <a:latin typeface="Calibri"/>
                        </a:rPr>
                        <a:t>ans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12240">
                      <a:solidFill>
                        <a:srgbClr val="000000"/>
                      </a:solidFill>
                    </a:lnB>
                    <a:solidFill>
                      <a:srgbClr val="e6e6e6"/>
                    </a:solidFill>
                  </a:tcPr>
                </a:tc>
                <a:tc>
                  <a:txBody>
                    <a:bodyPr lIns="0" rIns="0" tIns="0" bIns="0">
                      <a:noAutofit/>
                    </a:bodyPr>
                    <a:p>
                      <a:pPr marL="45720">
                        <a:lnSpc>
                          <a:spcPts val="1310"/>
                        </a:lnSpc>
                      </a:pPr>
                      <a:r>
                        <a:rPr b="0" lang="fr-FR" sz="1100" spc="-7" strike="noStrike">
                          <a:solidFill>
                            <a:srgbClr val="000000"/>
                          </a:solidFill>
                          <a:latin typeface="Times New Roman"/>
                        </a:rPr>
                        <a:t>Apport </a:t>
                      </a:r>
                      <a:r>
                        <a:rPr b="0" lang="fr-FR" sz="1100" spc="-1" strike="noStrike">
                          <a:solidFill>
                            <a:srgbClr val="000000"/>
                          </a:solidFill>
                          <a:latin typeface="Times New Roman"/>
                        </a:rPr>
                        <a:t>en</a:t>
                      </a:r>
                      <a:r>
                        <a:rPr b="0" lang="fr-FR" sz="1100" spc="-12" strike="noStrike">
                          <a:solidFill>
                            <a:srgbClr val="000000"/>
                          </a:solidFill>
                          <a:latin typeface="Times New Roman"/>
                        </a:rPr>
                        <a:t> </a:t>
                      </a:r>
                      <a:r>
                        <a:rPr b="0" lang="fr-FR" sz="1100" spc="-7" strike="noStrike">
                          <a:solidFill>
                            <a:srgbClr val="000000"/>
                          </a:solidFill>
                          <a:latin typeface="Times New Roman"/>
                        </a:rPr>
                        <a:t>numéraire</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12240">
                      <a:solidFill>
                        <a:srgbClr val="000000"/>
                      </a:solidFill>
                    </a:lnB>
                    <a:solidFill>
                      <a:srgbClr val="e6e6e6"/>
                    </a:solidFill>
                  </a:tcPr>
                </a:tc>
                <a:tc>
                  <a:txBody>
                    <a:bodyPr lIns="0" rIns="0" tIns="0" bIns="0">
                      <a:noAutofit/>
                    </a:bodyPr>
                    <a:p>
                      <a:pPr marL="48240">
                        <a:lnSpc>
                          <a:spcPts val="1310"/>
                        </a:lnSpc>
                      </a:pPr>
                      <a:r>
                        <a:rPr b="0" lang="fr-FR" sz="1100" spc="-1" strike="noStrike">
                          <a:solidFill>
                            <a:srgbClr val="000000"/>
                          </a:solidFill>
                          <a:latin typeface="Times New Roman"/>
                        </a:rPr>
                        <a:t>3 750</a:t>
                      </a:r>
                      <a:r>
                        <a:rPr b="0" lang="fr-FR" sz="1100" spc="-15" strike="noStrike">
                          <a:solidFill>
                            <a:srgbClr val="000000"/>
                          </a:solidFill>
                          <a:latin typeface="Times New Roman"/>
                        </a:rPr>
                        <a:t> </a:t>
                      </a:r>
                      <a:r>
                        <a:rPr b="0" lang="fr-FR" sz="1100" spc="-7" strike="noStrike">
                          <a:solidFill>
                            <a:srgbClr val="000000"/>
                          </a:solidFill>
                          <a:latin typeface="Times New Roman"/>
                        </a:rPr>
                        <a:t>euros</a:t>
                      </a:r>
                      <a:endParaRPr b="0" lang="fr-FR" sz="1100" spc="-1" strike="noStrike">
                        <a:latin typeface="Arial"/>
                      </a:endParaRPr>
                    </a:p>
                  </a:txBody>
                  <a:tcPr>
                    <a:lnL w="6480">
                      <a:solidFill>
                        <a:srgbClr val="000000"/>
                      </a:solidFill>
                    </a:lnL>
                    <a:lnR w="6480">
                      <a:solidFill>
                        <a:srgbClr val="000000"/>
                      </a:solidFill>
                    </a:lnR>
                    <a:lnT w="6480">
                      <a:solidFill>
                        <a:srgbClr val="000000"/>
                      </a:solidFill>
                    </a:lnT>
                    <a:lnB w="12240">
                      <a:solidFill>
                        <a:srgbClr val="000000"/>
                      </a:solidFill>
                    </a:lnB>
                    <a:solidFill>
                      <a:srgbClr val="e6e6e6"/>
                    </a:solidFill>
                  </a:tcPr>
                </a:tc>
              </a:tr>
              <a:tr h="468720">
                <a:tc gridSpan="3">
                  <a:txBody>
                    <a:bodyPr lIns="0" rIns="0" tIns="3960" bIns="0">
                      <a:noAutofit/>
                    </a:bodyPr>
                    <a:p>
                      <a:pPr marL="73080">
                        <a:lnSpc>
                          <a:spcPct val="100000"/>
                        </a:lnSpc>
                        <a:spcBef>
                          <a:spcPts val="34"/>
                        </a:spcBef>
                      </a:pPr>
                      <a:r>
                        <a:rPr b="1" lang="fr-FR" sz="1800" spc="-7" strike="noStrike">
                          <a:solidFill>
                            <a:srgbClr val="000000"/>
                          </a:solidFill>
                          <a:latin typeface="Calibri"/>
                        </a:rPr>
                        <a:t>Question : </a:t>
                      </a:r>
                      <a:endParaRPr b="0" lang="fr-FR" sz="1800" spc="-1" strike="noStrike">
                        <a:latin typeface="Arial"/>
                      </a:endParaRPr>
                    </a:p>
                    <a:p>
                      <a:pPr marL="73080">
                        <a:lnSpc>
                          <a:spcPct val="100000"/>
                        </a:lnSpc>
                        <a:spcBef>
                          <a:spcPts val="34"/>
                        </a:spcBef>
                      </a:pPr>
                      <a:r>
                        <a:rPr b="1" lang="fr-FR" sz="1800" spc="-7" strike="noStrike">
                          <a:solidFill>
                            <a:srgbClr val="000000"/>
                          </a:solidFill>
                          <a:latin typeface="Calibri"/>
                        </a:rPr>
                        <a:t>Laurent et Jacques peuvent-ils être en </a:t>
                      </a:r>
                      <a:r>
                        <a:rPr b="1" lang="fr-FR" sz="1800" spc="-1" strike="noStrike">
                          <a:solidFill>
                            <a:srgbClr val="000000"/>
                          </a:solidFill>
                          <a:latin typeface="Calibri"/>
                        </a:rPr>
                        <a:t>même temps </a:t>
                      </a:r>
                      <a:r>
                        <a:rPr b="1" lang="fr-FR" sz="1800" spc="-7" strike="noStrike">
                          <a:solidFill>
                            <a:srgbClr val="000000"/>
                          </a:solidFill>
                          <a:latin typeface="Calibri"/>
                        </a:rPr>
                        <a:t>associés et salariés de </a:t>
                      </a:r>
                      <a:r>
                        <a:rPr b="1" lang="fr-FR" sz="1800" spc="-1" strike="noStrike">
                          <a:solidFill>
                            <a:srgbClr val="000000"/>
                          </a:solidFill>
                          <a:latin typeface="Calibri"/>
                        </a:rPr>
                        <a:t>la </a:t>
                      </a:r>
                      <a:r>
                        <a:rPr b="1" lang="fr-FR" sz="1800" spc="-7" strike="noStrike">
                          <a:solidFill>
                            <a:srgbClr val="000000"/>
                          </a:solidFill>
                          <a:latin typeface="Calibri"/>
                        </a:rPr>
                        <a:t>société</a:t>
                      </a:r>
                      <a:r>
                        <a:rPr b="1" lang="fr-FR" sz="1800" spc="103" strike="noStrike">
                          <a:solidFill>
                            <a:srgbClr val="000000"/>
                          </a:solidFill>
                          <a:latin typeface="Calibri"/>
                        </a:rPr>
                        <a:t> </a:t>
                      </a:r>
                      <a:r>
                        <a:rPr b="1" lang="fr-FR" sz="1800" spc="-1" strike="noStrike">
                          <a:solidFill>
                            <a:srgbClr val="000000"/>
                          </a:solidFill>
                          <a:latin typeface="Calibri"/>
                        </a:rPr>
                        <a:t>?</a:t>
                      </a:r>
                      <a:endParaRPr b="0" lang="fr-FR" sz="1800" spc="-1" strike="noStrike">
                        <a:latin typeface="Arial"/>
                      </a:endParaRPr>
                    </a:p>
                  </a:txBody>
                  <a:tcPr>
                    <a:lnL w="6480">
                      <a:solidFill>
                        <a:srgbClr val="000000"/>
                      </a:solidFill>
                    </a:lnL>
                    <a:lnR w="6480">
                      <a:solidFill>
                        <a:srgbClr val="000000"/>
                      </a:solidFill>
                    </a:lnR>
                    <a:lnT w="12240">
                      <a:solidFill>
                        <a:srgbClr val="000000"/>
                      </a:solidFill>
                    </a:lnT>
                    <a:lnB w="6480">
                      <a:solidFill>
                        <a:srgbClr val="000000"/>
                      </a:solidFill>
                    </a:lnB>
                    <a:solidFill>
                      <a:srgbClr val="e6e6e6"/>
                    </a:solidFill>
                  </a:tcPr>
                </a:tc>
                <a:tc hMerge="1">
                  <a:tcPr marL="90000" marR="90000">
                    <a:solidFill>
                      <a:srgbClr val="729fcf"/>
                    </a:solidFill>
                  </a:tcPr>
                </a:tc>
                <a:tc hMerge="1">
                  <a:tcPr marL="90000" marR="90000">
                    <a:solidFill>
                      <a:srgbClr val="729fcf"/>
                    </a:solidFill>
                  </a:tcPr>
                </a:tc>
              </a:tr>
            </a:tbl>
          </a:graphicData>
        </a:graphic>
      </p:graphicFrame>
      <p:sp>
        <p:nvSpPr>
          <p:cNvPr id="529"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30"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F9E34882-CBAF-4CBA-90C6-F9107F80E9A1}"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CustomShape 1"/>
          <p:cNvSpPr/>
          <p:nvPr/>
        </p:nvSpPr>
        <p:spPr>
          <a:xfrm>
            <a:off x="242640" y="302400"/>
            <a:ext cx="11706480" cy="6526800"/>
          </a:xfrm>
          <a:prstGeom prst="rect">
            <a:avLst/>
          </a:prstGeom>
          <a:noFill/>
          <a:ln>
            <a:noFill/>
          </a:ln>
        </p:spPr>
        <p:style>
          <a:lnRef idx="0"/>
          <a:fillRef idx="0"/>
          <a:effectRef idx="0"/>
          <a:fontRef idx="minor"/>
        </p:style>
        <p:txBody>
          <a:bodyPr lIns="0" rIns="0" tIns="11520" bIns="0">
            <a:spAutoFit/>
          </a:bodyPr>
          <a:p>
            <a:pPr marL="1712520" algn="ctr">
              <a:lnSpc>
                <a:spcPct val="100000"/>
              </a:lnSpc>
              <a:spcBef>
                <a:spcPts val="91"/>
              </a:spcBef>
            </a:pPr>
            <a:r>
              <a:rPr b="0" lang="en-US" sz="1200" spc="-273" strike="noStrike" u="heavy">
                <a:solidFill>
                  <a:srgbClr val="000000"/>
                </a:solidFill>
                <a:uFill>
                  <a:solidFill>
                    <a:srgbClr val="000000"/>
                  </a:solidFill>
                </a:uFill>
                <a:latin typeface="Times New Roman"/>
              </a:rPr>
              <a:t> </a:t>
            </a:r>
            <a:endParaRPr b="0" lang="fr-FR" sz="1200" spc="-1" strike="noStrike">
              <a:latin typeface="Arial"/>
            </a:endParaRPr>
          </a:p>
          <a:p>
            <a:pPr marL="11520">
              <a:lnSpc>
                <a:spcPct val="100000"/>
              </a:lnSpc>
              <a:spcBef>
                <a:spcPts val="930"/>
              </a:spcBef>
            </a:pPr>
            <a:r>
              <a:rPr b="1" lang="en-US" sz="1400" spc="-1" strike="noStrike" u="sng">
                <a:solidFill>
                  <a:srgbClr val="000000"/>
                </a:solidFill>
                <a:uFill>
                  <a:solidFill>
                    <a:srgbClr val="000000"/>
                  </a:solidFill>
                </a:uFill>
                <a:latin typeface="Calibri"/>
              </a:rPr>
              <a:t>1/ Quelle </a:t>
            </a:r>
            <a:r>
              <a:rPr b="1" lang="en-US" sz="1600" spc="-1" strike="noStrike" u="sng">
                <a:solidFill>
                  <a:srgbClr val="000000"/>
                </a:solidFill>
                <a:uFill>
                  <a:solidFill>
                    <a:srgbClr val="000000"/>
                  </a:solidFill>
                </a:uFill>
                <a:latin typeface="Calibri"/>
              </a:rPr>
              <a:t>est la responsabilité des associés de SNC ?</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indéfinie et solidaire</a:t>
            </a:r>
            <a:endParaRPr b="0" lang="fr-FR" sz="1600" spc="-1" strike="noStrike">
              <a:latin typeface="Arial"/>
            </a:endParaRPr>
          </a:p>
          <a:p>
            <a:pPr marL="218520" indent="-207360">
              <a:lnSpc>
                <a:spcPct val="100000"/>
              </a:lnSpc>
              <a:spcBef>
                <a:spcPts val="49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indéfinie et conjointe</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limitée au montant de leur apport au capital de la société</a:t>
            </a:r>
            <a:endParaRPr b="0" lang="fr-FR" sz="1600" spc="-1" strike="noStrike">
              <a:latin typeface="Arial"/>
            </a:endParaRPr>
          </a:p>
          <a:p>
            <a:pPr marL="218520" indent="-207360">
              <a:lnSpc>
                <a:spcPct val="100000"/>
              </a:lnSpc>
              <a:spcBef>
                <a:spcPts val="49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limitée au capital social de la société divisé par le nombre d’associés</a:t>
            </a:r>
            <a:endParaRPr b="0" lang="fr-FR" sz="1600" spc="-1" strike="noStrike">
              <a:latin typeface="Arial"/>
            </a:endParaRPr>
          </a:p>
          <a:p>
            <a:pPr marL="11520">
              <a:lnSpc>
                <a:spcPct val="100000"/>
              </a:lnSpc>
              <a:spcBef>
                <a:spcPts val="930"/>
              </a:spcBef>
              <a:tabLst>
                <a:tab algn="l" pos="218520"/>
                <a:tab algn="l" pos="219240"/>
              </a:tabLst>
            </a:pPr>
            <a:r>
              <a:rPr b="1" lang="en-US" sz="1600" spc="-1" strike="noStrike" u="sng">
                <a:solidFill>
                  <a:srgbClr val="000000"/>
                </a:solidFill>
                <a:uFill>
                  <a:solidFill>
                    <a:srgbClr val="000000"/>
                  </a:solidFill>
                </a:uFill>
                <a:latin typeface="Calibri"/>
              </a:rPr>
              <a:t>2/ Quelles sont les modalités de la cession aux tiers dans une SARL ?</a:t>
            </a:r>
            <a:endParaRPr b="0" lang="fr-FR" sz="1600" spc="-1" strike="noStrike">
              <a:latin typeface="Arial"/>
            </a:endParaRPr>
          </a:p>
          <a:p>
            <a:pPr marL="218520" indent="-207360">
              <a:lnSpc>
                <a:spcPct val="100000"/>
              </a:lnSpc>
              <a:spcBef>
                <a:spcPts val="476"/>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décision prise par la majorité en nombre des associés</a:t>
            </a:r>
            <a:endParaRPr b="0" lang="fr-FR" sz="1600" spc="-1" strike="noStrike">
              <a:latin typeface="Arial"/>
            </a:endParaRPr>
          </a:p>
          <a:p>
            <a:pPr marL="218520" indent="-207360">
              <a:lnSpc>
                <a:spcPct val="100000"/>
              </a:lnSpc>
              <a:spcBef>
                <a:spcPts val="502"/>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décision prise par les associés représentant plus de la moitié du capital</a:t>
            </a:r>
            <a:endParaRPr b="0" lang="fr-FR" sz="1600" spc="-1" strike="noStrike">
              <a:latin typeface="Arial"/>
            </a:endParaRPr>
          </a:p>
          <a:p>
            <a:pPr marL="218520" indent="-207360">
              <a:lnSpc>
                <a:spcPct val="100000"/>
              </a:lnSpc>
              <a:spcBef>
                <a:spcPts val="476"/>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décision prise par les associés à la majorité des 2/3</a:t>
            </a:r>
            <a:endParaRPr b="0" lang="fr-FR" sz="1600" spc="-1" strike="noStrike">
              <a:latin typeface="Arial"/>
            </a:endParaRPr>
          </a:p>
          <a:p>
            <a:pPr marL="218520" indent="-207360">
              <a:lnSpc>
                <a:spcPct val="100000"/>
              </a:lnSpc>
              <a:spcBef>
                <a:spcPts val="502"/>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décision prise par la majorité en nombre représentant au moins la moitié du capital</a:t>
            </a:r>
            <a:endParaRPr b="0" lang="fr-FR" sz="1600" spc="-1" strike="noStrike">
              <a:latin typeface="Arial"/>
            </a:endParaRPr>
          </a:p>
          <a:p>
            <a:pPr marL="11520">
              <a:lnSpc>
                <a:spcPct val="100000"/>
              </a:lnSpc>
              <a:spcBef>
                <a:spcPts val="930"/>
              </a:spcBef>
              <a:tabLst>
                <a:tab algn="l" pos="218520"/>
                <a:tab algn="l" pos="219240"/>
              </a:tabLst>
            </a:pPr>
            <a:r>
              <a:rPr b="1" lang="en-US" sz="1600" spc="-1" strike="noStrike" u="sng">
                <a:solidFill>
                  <a:srgbClr val="000000"/>
                </a:solidFill>
                <a:uFill>
                  <a:solidFill>
                    <a:srgbClr val="000000"/>
                  </a:solidFill>
                </a:uFill>
                <a:latin typeface="Calibri"/>
              </a:rPr>
              <a:t>3/ Dans quel cas le gérant de SARL n’engage-t-il pas la responsabilité de la société ?</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lorsque l’acte constitue une violation statutaire</a:t>
            </a:r>
            <a:endParaRPr b="0" lang="fr-FR" sz="1600" spc="-1" strike="noStrike">
              <a:latin typeface="Arial"/>
            </a:endParaRPr>
          </a:p>
          <a:p>
            <a:pPr marL="218520" indent="-207360">
              <a:lnSpc>
                <a:spcPct val="100000"/>
              </a:lnSpc>
              <a:spcBef>
                <a:spcPts val="49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lorsque l’acte constitue une faute de gestion</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lorsque l’acte dépasse l’objet social</a:t>
            </a:r>
            <a:endParaRPr b="0" lang="fr-FR" sz="1600" spc="-1" strike="noStrike">
              <a:latin typeface="Arial"/>
            </a:endParaRPr>
          </a:p>
          <a:p>
            <a:pPr marL="218520" indent="-207360">
              <a:lnSpc>
                <a:spcPct val="100000"/>
              </a:lnSpc>
              <a:spcBef>
                <a:spcPts val="502"/>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lorsque le tiers a connaissance du dépassement de l’objet social</a:t>
            </a:r>
            <a:endParaRPr b="0" lang="fr-FR" sz="1600" spc="-1" strike="noStrike">
              <a:latin typeface="Arial"/>
            </a:endParaRPr>
          </a:p>
          <a:p>
            <a:pPr marL="11520">
              <a:lnSpc>
                <a:spcPct val="100000"/>
              </a:lnSpc>
              <a:spcBef>
                <a:spcPts val="930"/>
              </a:spcBef>
              <a:tabLst>
                <a:tab algn="l" pos="218520"/>
                <a:tab algn="l" pos="219240"/>
              </a:tabLst>
            </a:pPr>
            <a:r>
              <a:rPr b="1" lang="en-US" sz="1600" spc="-1" strike="noStrike" u="sng">
                <a:solidFill>
                  <a:srgbClr val="000000"/>
                </a:solidFill>
                <a:uFill>
                  <a:solidFill>
                    <a:srgbClr val="000000"/>
                  </a:solidFill>
                </a:uFill>
                <a:latin typeface="Calibri"/>
              </a:rPr>
              <a:t>4/ </a:t>
            </a:r>
            <a:r>
              <a:rPr b="1" lang="fr-FR" sz="1600" spc="-1" strike="noStrike" u="sng">
                <a:solidFill>
                  <a:srgbClr val="000000"/>
                </a:solidFill>
                <a:uFill>
                  <a:solidFill>
                    <a:srgbClr val="000000"/>
                  </a:solidFill>
                </a:uFill>
                <a:latin typeface="Calibri"/>
              </a:rPr>
              <a:t>Q</a:t>
            </a:r>
            <a:r>
              <a:rPr b="1" lang="en-US" sz="1600" spc="-1" strike="noStrike" u="sng">
                <a:solidFill>
                  <a:srgbClr val="000000"/>
                </a:solidFill>
                <a:uFill>
                  <a:solidFill>
                    <a:srgbClr val="000000"/>
                  </a:solidFill>
                </a:uFill>
                <a:latin typeface="Calibri"/>
              </a:rPr>
              <a:t>ui est compétent pour autoriser la signature d’un contrat de travail entre un associé et la SARL ?</a:t>
            </a:r>
            <a:endParaRPr b="0" lang="fr-FR" sz="1600" spc="-1" strike="noStrike">
              <a:latin typeface="Arial"/>
            </a:endParaRPr>
          </a:p>
          <a:p>
            <a:pPr marL="218520" indent="-207360">
              <a:lnSpc>
                <a:spcPct val="100000"/>
              </a:lnSpc>
              <a:spcBef>
                <a:spcPts val="490"/>
              </a:spcBef>
              <a:buClr>
                <a:srgbClr val="000000"/>
              </a:buClr>
              <a:buSzPct val="67000"/>
              <a:buFont typeface="Wingdings" charset="2"/>
              <a:buChar char=""/>
              <a:tabLst>
                <a:tab algn="l" pos="218520"/>
                <a:tab algn="l" pos="219240"/>
              </a:tabLst>
            </a:pPr>
            <a:r>
              <a:rPr b="0" lang="fr-FR" sz="1600" spc="-1" strike="noStrike">
                <a:solidFill>
                  <a:srgbClr val="000000"/>
                </a:solidFill>
                <a:latin typeface="Calibri"/>
              </a:rPr>
              <a:t>un gérant</a:t>
            </a:r>
            <a:r>
              <a:rPr b="0" lang="fr-FR" sz="1600" spc="-1" strike="noStrike">
                <a:solidFill>
                  <a:srgbClr val="000000"/>
                </a:solidFill>
                <a:latin typeface="Calibri"/>
              </a:rPr>
              <a:t>	</a:t>
            </a:r>
            <a:r>
              <a:rPr b="0" lang="fr-FR" sz="1600" spc="-1" strike="noStrike">
                <a:solidFill>
                  <a:srgbClr val="000000"/>
                </a:solidFill>
                <a:latin typeface="Calibri"/>
              </a:rPr>
              <a:t>	</a:t>
            </a:r>
            <a:r>
              <a:rPr b="0" lang="fr-FR" sz="1600" spc="-1" strike="noStrike">
                <a:solidFill>
                  <a:srgbClr val="000000"/>
                </a:solidFill>
                <a:latin typeface="Calibri"/>
              </a:rPr>
              <a:t>	</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tous les gérants</a:t>
            </a:r>
            <a:endParaRPr b="0" lang="fr-FR" sz="1600" spc="-1" strike="noStrike">
              <a:latin typeface="Arial"/>
            </a:endParaRPr>
          </a:p>
          <a:p>
            <a:pPr marL="218520" indent="-207360">
              <a:lnSpc>
                <a:spcPct val="100000"/>
              </a:lnSpc>
              <a:spcBef>
                <a:spcPts val="499"/>
              </a:spcBef>
              <a:buClr>
                <a:srgbClr val="000000"/>
              </a:buClr>
              <a:buSzPct val="67000"/>
              <a:buFont typeface="Wingdings" charset="2"/>
              <a:buChar char=""/>
              <a:tabLst>
                <a:tab algn="l" pos="218520"/>
                <a:tab algn="l" pos="219240"/>
              </a:tabLst>
            </a:pPr>
            <a:r>
              <a:rPr b="0" lang="fr-FR" sz="1600" spc="-1" strike="noStrike">
                <a:solidFill>
                  <a:srgbClr val="000000"/>
                </a:solidFill>
                <a:latin typeface="Calibri"/>
              </a:rPr>
              <a:t>l’assemblée générale ordinaire</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l’assemblée générale extraordinaire</a:t>
            </a:r>
            <a:endParaRPr b="0" lang="fr-FR" sz="1600" spc="-1" strike="noStrike">
              <a:latin typeface="Arial"/>
            </a:endParaRPr>
          </a:p>
        </p:txBody>
      </p:sp>
      <p:sp>
        <p:nvSpPr>
          <p:cNvPr id="532" name="CustomShape 2"/>
          <p:cNvSpPr/>
          <p:nvPr/>
        </p:nvSpPr>
        <p:spPr>
          <a:xfrm>
            <a:off x="2938320" y="11160"/>
            <a:ext cx="583236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70c0"/>
                </a:solidFill>
                <a:latin typeface="Calibri"/>
              </a:rPr>
              <a:t>Questionnaire  d’auto-évaluation  </a:t>
            </a:r>
            <a:endParaRPr b="0" lang="fr-FR" sz="3200" spc="-1" strike="noStrike">
              <a:latin typeface="Arial"/>
            </a:endParaRPr>
          </a:p>
        </p:txBody>
      </p:sp>
      <p:sp>
        <p:nvSpPr>
          <p:cNvPr id="533"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34"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9CDA9999-554D-43B0-B34B-119AE574CE49}"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349560" y="1261080"/>
            <a:ext cx="11159640" cy="3869280"/>
          </a:xfrm>
          <a:prstGeom prst="rect">
            <a:avLst/>
          </a:prstGeom>
          <a:noFill/>
          <a:ln w="6120">
            <a:solidFill>
              <a:srgbClr val="000000"/>
            </a:solidFill>
            <a:round/>
          </a:ln>
        </p:spPr>
        <p:style>
          <a:lnRef idx="0"/>
          <a:fillRef idx="0"/>
          <a:effectRef idx="0"/>
          <a:fontRef idx="minor"/>
        </p:style>
        <p:txBody>
          <a:bodyPr lIns="0" rIns="0" tIns="5040" bIns="0">
            <a:spAutoFit/>
          </a:bodyPr>
          <a:p>
            <a:pPr algn="just">
              <a:lnSpc>
                <a:spcPct val="100000"/>
              </a:lnSpc>
              <a:spcBef>
                <a:spcPts val="40"/>
              </a:spcBef>
            </a:pPr>
            <a:r>
              <a:rPr b="1" lang="en-US" sz="1800" spc="-1" strike="noStrike" u="sng">
                <a:solidFill>
                  <a:srgbClr val="000000"/>
                </a:solidFill>
                <a:uFill>
                  <a:solidFill>
                    <a:srgbClr val="000000"/>
                  </a:solidFill>
                </a:uFill>
                <a:latin typeface="Calibri"/>
              </a:rPr>
              <a:t>Comment prendre en compte le point de vue des salariés sur la stratégie de</a:t>
            </a:r>
            <a:r>
              <a:rPr b="1" lang="fr-FR" sz="1800" spc="-1" strike="noStrike" u="sng">
                <a:solidFill>
                  <a:srgbClr val="000000"/>
                </a:solidFill>
                <a:uFill>
                  <a:solidFill>
                    <a:srgbClr val="000000"/>
                  </a:solidFill>
                </a:uFill>
                <a:latin typeface="Calibri"/>
              </a:rPr>
              <a:t> l’entreprise ?</a:t>
            </a:r>
            <a:endParaRPr b="0" lang="fr-FR" sz="1800" spc="-1" strike="noStrike">
              <a:latin typeface="Arial"/>
            </a:endParaRPr>
          </a:p>
          <a:p>
            <a:pPr algn="just">
              <a:lnSpc>
                <a:spcPct val="100000"/>
              </a:lnSpc>
              <a:spcBef>
                <a:spcPts val="40"/>
              </a:spcBef>
            </a:pPr>
            <a:r>
              <a:rPr b="0" lang="fr-FR" sz="1800" spc="-1" strike="noStrike" u="sng">
                <a:solidFill>
                  <a:srgbClr val="000000"/>
                </a:solidFill>
                <a:uFill>
                  <a:solidFill>
                    <a:srgbClr val="000000"/>
                  </a:solidFill>
                </a:uFill>
                <a:latin typeface="Calibri"/>
              </a:rPr>
              <a:t> </a:t>
            </a:r>
            <a:endParaRPr b="0" lang="fr-FR" sz="1800" spc="-1" strike="noStrike">
              <a:latin typeface="Arial"/>
            </a:endParaRPr>
          </a:p>
          <a:p>
            <a:pPr marL="63360" algn="just">
              <a:lnSpc>
                <a:spcPct val="100000"/>
              </a:lnSpc>
              <a:spcBef>
                <a:spcPts val="23"/>
              </a:spcBef>
            </a:pPr>
            <a:r>
              <a:rPr b="0" lang="en-US" sz="1800" spc="-1" strike="noStrike">
                <a:solidFill>
                  <a:srgbClr val="000000"/>
                </a:solidFill>
                <a:latin typeface="Calibri"/>
              </a:rPr>
              <a:t>À l’origine de la réflexion, le rapport Gallois recommandait la mise en place dans les  entreprises de plus de 5000 salariés d’au moins 4 représentants des salariés au conseil  d’administration ou de surveillance.</a:t>
            </a:r>
            <a:endParaRPr b="0" lang="fr-FR" sz="1800" spc="-1" strike="noStrike">
              <a:latin typeface="Arial"/>
            </a:endParaRPr>
          </a:p>
          <a:p>
            <a:pPr marL="63360" algn="just">
              <a:lnSpc>
                <a:spcPct val="100000"/>
              </a:lnSpc>
              <a:spcBef>
                <a:spcPts val="31"/>
              </a:spcBef>
            </a:pPr>
            <a:r>
              <a:rPr b="0" lang="en-US" sz="1800" spc="-1" strike="noStrike">
                <a:solidFill>
                  <a:srgbClr val="000000"/>
                </a:solidFill>
                <a:latin typeface="Calibri"/>
              </a:rPr>
              <a:t>La loi du 14 juin 2013 est allée beaucoup moins loin en imposant la participation de 2  administrateurs salariés dans les organes composés d’au moins 12 membres ou 1 seul en  dessous de ce seuil. En outre, cette participation des administrateurs salariés ne concerne que  les sociétés dont les effectifs totaux étaient au moins égaux à 5000 salariés permanents en  France ou à 10 000 dans le monde.</a:t>
            </a:r>
            <a:endParaRPr b="0" lang="fr-FR" sz="1800" spc="-1" strike="noStrike">
              <a:latin typeface="Arial"/>
            </a:endParaRPr>
          </a:p>
          <a:p>
            <a:pPr marL="63360" algn="just">
              <a:lnSpc>
                <a:spcPct val="100000"/>
              </a:lnSpc>
              <a:spcBef>
                <a:spcPts val="31"/>
              </a:spcBef>
            </a:pPr>
            <a:endParaRPr b="0" lang="fr-FR" sz="1800" spc="-1" strike="noStrike">
              <a:latin typeface="Arial"/>
            </a:endParaRPr>
          </a:p>
          <a:p>
            <a:pPr marL="63360" algn="just">
              <a:lnSpc>
                <a:spcPct val="100000"/>
              </a:lnSpc>
            </a:pPr>
            <a:r>
              <a:rPr b="0" lang="en-US" sz="1800" spc="-1" strike="noStrike">
                <a:solidFill>
                  <a:srgbClr val="000000"/>
                </a:solidFill>
                <a:latin typeface="Calibri"/>
              </a:rPr>
              <a:t>La loi du 17 août 2015 a cherché à accroître la représentation des salariés. Les seuils</a:t>
            </a:r>
            <a:endParaRPr b="0" lang="fr-FR" sz="1800" spc="-1" strike="noStrike">
              <a:latin typeface="Arial"/>
            </a:endParaRPr>
          </a:p>
          <a:p>
            <a:pPr marL="63360" algn="just">
              <a:lnSpc>
                <a:spcPct val="100000"/>
              </a:lnSpc>
              <a:spcBef>
                <a:spcPts val="60"/>
              </a:spcBef>
            </a:pPr>
            <a:r>
              <a:rPr b="0" lang="en-US" sz="1800" spc="-1" strike="noStrike">
                <a:solidFill>
                  <a:srgbClr val="000000"/>
                </a:solidFill>
                <a:latin typeface="Calibri"/>
              </a:rPr>
              <a:t>d’éligibilité sont abaissés : sont intéressées les sociétés qui emploient au moins 1000 salariés  dans la société et ses filiales dont le siège social est fixé sur le territoire français ou au moins  5000 salariés dans la société et ses filiales dont le siège social est fixé sur le territoire français  et à l’étranger.</a:t>
            </a:r>
            <a:endParaRPr b="0" lang="fr-FR" sz="1800" spc="-1" strike="noStrike">
              <a:latin typeface="Arial"/>
            </a:endParaRPr>
          </a:p>
          <a:p>
            <a:pPr marL="63360" algn="just">
              <a:lnSpc>
                <a:spcPct val="100000"/>
              </a:lnSpc>
            </a:pPr>
            <a:r>
              <a:rPr b="0" lang="en-US" sz="1800" spc="-1" strike="noStrike">
                <a:solidFill>
                  <a:srgbClr val="000000"/>
                </a:solidFill>
                <a:latin typeface="Calibri"/>
              </a:rPr>
              <a:t>La représentation des salariés est-elle suffisante ?</a:t>
            </a:r>
            <a:endParaRPr b="0" lang="fr-FR" sz="1800" spc="-1" strike="noStrike">
              <a:latin typeface="Arial"/>
            </a:endParaRPr>
          </a:p>
        </p:txBody>
      </p:sp>
      <p:sp>
        <p:nvSpPr>
          <p:cNvPr id="536" name="CustomShape 2"/>
          <p:cNvSpPr/>
          <p:nvPr/>
        </p:nvSpPr>
        <p:spPr>
          <a:xfrm>
            <a:off x="-172440" y="87480"/>
            <a:ext cx="12203640" cy="1065240"/>
          </a:xfrm>
          <a:prstGeom prst="rect">
            <a:avLst/>
          </a:prstGeom>
          <a:noFill/>
          <a:ln>
            <a:noFill/>
          </a:ln>
        </p:spPr>
        <p:style>
          <a:lnRef idx="0"/>
          <a:fillRef idx="0"/>
          <a:effectRef idx="0"/>
          <a:fontRef idx="minor"/>
        </p:style>
        <p:txBody>
          <a:bodyPr lIns="90000" rIns="90000" tIns="45000" bIns="45000">
            <a:spAutoFit/>
          </a:bodyPr>
          <a:p>
            <a:pPr marL="18360" algn="ctr">
              <a:lnSpc>
                <a:spcPct val="100000"/>
              </a:lnSpc>
              <a:tabLst>
                <a:tab algn="l" pos="0"/>
              </a:tabLst>
            </a:pPr>
            <a:r>
              <a:rPr b="1" lang="fr-FR" sz="3200" spc="-1" strike="noStrike" u="heavy">
                <a:solidFill>
                  <a:srgbClr val="0070c0"/>
                </a:solidFill>
                <a:uFillTx/>
                <a:latin typeface="Calibri"/>
              </a:rPr>
              <a:t>Les Sociétés Anonymes de  types classique  versus les sociétés  Anonymes de types nouveaux    </a:t>
            </a:r>
            <a:endParaRPr b="0" lang="fr-FR" sz="3200" spc="-1" strike="noStrike">
              <a:latin typeface="Arial"/>
            </a:endParaRPr>
          </a:p>
        </p:txBody>
      </p:sp>
      <p:sp>
        <p:nvSpPr>
          <p:cNvPr id="537"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38"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152DB3B5-2C95-49A0-8EFB-D86FE752D1A9}"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475200" y="808920"/>
            <a:ext cx="11387520" cy="1727280"/>
          </a:xfrm>
          <a:prstGeom prst="rect">
            <a:avLst/>
          </a:prstGeom>
          <a:noFill/>
          <a:ln w="6120">
            <a:solidFill>
              <a:srgbClr val="000000"/>
            </a:solidFill>
            <a:round/>
          </a:ln>
        </p:spPr>
        <p:style>
          <a:lnRef idx="0"/>
          <a:fillRef idx="0"/>
          <a:effectRef idx="0"/>
          <a:fontRef idx="minor"/>
        </p:style>
        <p:txBody>
          <a:bodyPr lIns="0" rIns="0" tIns="16560" bIns="0">
            <a:spAutoFit/>
          </a:bodyPr>
          <a:p>
            <a:pPr marL="63360" algn="just">
              <a:lnSpc>
                <a:spcPct val="100000"/>
              </a:lnSpc>
              <a:spcBef>
                <a:spcPts val="130"/>
              </a:spcBef>
            </a:pPr>
            <a:r>
              <a:rPr b="0" lang="en-US" sz="1800" spc="-1" strike="noStrike">
                <a:solidFill>
                  <a:srgbClr val="000000"/>
                </a:solidFill>
                <a:latin typeface="Calibri"/>
              </a:rPr>
              <a:t>La société anonyme est une société de capitaux dont le capital est divisé en actions librement cessibles  et négociables. Elle peut être fermée ou, au contraire, recourir à l’appel public à l’épargne pour  disposer d’un capital en rapport avec l’importance de son activité.</a:t>
            </a:r>
            <a:endParaRPr b="0" lang="fr-FR" sz="1800" spc="-1" strike="noStrike">
              <a:latin typeface="Arial"/>
            </a:endParaRPr>
          </a:p>
          <a:p>
            <a:pPr marL="63360" algn="just">
              <a:lnSpc>
                <a:spcPct val="100000"/>
              </a:lnSpc>
              <a:spcBef>
                <a:spcPts val="507"/>
              </a:spcBef>
            </a:pPr>
            <a:r>
              <a:rPr b="0" lang="en-US" sz="1800" spc="-1" strike="noStrike">
                <a:solidFill>
                  <a:srgbClr val="000000"/>
                </a:solidFill>
                <a:latin typeface="Calibri"/>
              </a:rPr>
              <a:t>Les SA sont l’objet des réflexions sur la Corporate governance, mouvement de réflexion en  provenance du monde anglo-américain qui recherche les moyens (création d’organes, limitation du  cumul des mandats, transparences, rémunération des dirigeants calquée sur leurs mérites…) pour  équilibrer les pouvoirs au sein des SA cotées.</a:t>
            </a:r>
            <a:endParaRPr b="0" lang="fr-FR" sz="1800" spc="-1" strike="noStrike">
              <a:latin typeface="Arial"/>
            </a:endParaRPr>
          </a:p>
        </p:txBody>
      </p:sp>
      <p:sp>
        <p:nvSpPr>
          <p:cNvPr id="540" name="CustomShape 2"/>
          <p:cNvSpPr/>
          <p:nvPr/>
        </p:nvSpPr>
        <p:spPr>
          <a:xfrm>
            <a:off x="358920" y="213480"/>
            <a:ext cx="6871680" cy="498600"/>
          </a:xfrm>
          <a:prstGeom prst="rect">
            <a:avLst/>
          </a:prstGeom>
          <a:noFill/>
          <a:ln>
            <a:noFill/>
          </a:ln>
        </p:spPr>
        <p:style>
          <a:lnRef idx="0"/>
          <a:fillRef idx="0"/>
          <a:effectRef idx="0"/>
          <a:fontRef idx="minor"/>
        </p:style>
        <p:txBody>
          <a:bodyPr lIns="0" rIns="0" tIns="10800" bIns="0">
            <a:spAutoFit/>
          </a:bodyPr>
          <a:p>
            <a:pPr marL="11520">
              <a:lnSpc>
                <a:spcPct val="100000"/>
              </a:lnSpc>
              <a:spcBef>
                <a:spcPts val="85"/>
              </a:spcBef>
            </a:pPr>
            <a:r>
              <a:rPr b="1" lang="en-US" sz="3200" spc="-1" strike="noStrike" u="heavy">
                <a:solidFill>
                  <a:srgbClr val="0070c0"/>
                </a:solidFill>
                <a:uFillTx/>
                <a:latin typeface="Calibri"/>
              </a:rPr>
              <a:t>Première partie : SA de type classique</a:t>
            </a:r>
            <a:endParaRPr b="0" lang="fr-FR" sz="3200" spc="-1" strike="noStrike">
              <a:latin typeface="Arial"/>
            </a:endParaRPr>
          </a:p>
        </p:txBody>
      </p:sp>
      <p:graphicFrame>
        <p:nvGraphicFramePr>
          <p:cNvPr id="541" name="Table 3"/>
          <p:cNvGraphicFramePr/>
          <p:nvPr/>
        </p:nvGraphicFramePr>
        <p:xfrm>
          <a:off x="559440" y="2643840"/>
          <a:ext cx="11303280" cy="3999960"/>
        </p:xfrm>
        <a:graphic>
          <a:graphicData uri="http://schemas.openxmlformats.org/drawingml/2006/table">
            <a:tbl>
              <a:tblPr/>
              <a:tblGrid>
                <a:gridCol w="2350080"/>
                <a:gridCol w="2702520"/>
                <a:gridCol w="6250680"/>
              </a:tblGrid>
              <a:tr h="307800">
                <a:tc rowSpan="7">
                  <a:txBody>
                    <a:bodyPr lIns="0" rIns="0" tIns="0" bIns="0">
                      <a:noAutofit/>
                    </a:bodyPr>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spcBef>
                          <a:spcPts val="54"/>
                        </a:spcBef>
                      </a:pPr>
                      <a:endParaRPr b="0" lang="fr-FR" sz="1800" spc="-1" strike="noStrike">
                        <a:latin typeface="Arial"/>
                      </a:endParaRPr>
                    </a:p>
                    <a:p>
                      <a:pPr marL="257760" indent="-2880" algn="ctr">
                        <a:lnSpc>
                          <a:spcPct val="100000"/>
                        </a:lnSpc>
                        <a:tabLst>
                          <a:tab algn="l" pos="0"/>
                        </a:tabLst>
                      </a:pPr>
                      <a:r>
                        <a:rPr b="1" lang="fr-FR" sz="1800" spc="-7" strike="noStrike">
                          <a:solidFill>
                            <a:srgbClr val="000000"/>
                          </a:solidFill>
                          <a:latin typeface="Calibri"/>
                        </a:rPr>
                        <a:t>Conditions  </a:t>
                      </a:r>
                      <a:r>
                        <a:rPr b="1" lang="fr-FR" sz="1800" spc="-1" strike="noStrike">
                          <a:solidFill>
                            <a:srgbClr val="000000"/>
                          </a:solidFill>
                          <a:latin typeface="Calibri"/>
                        </a:rPr>
                        <a:t>de      cons</a:t>
                      </a:r>
                      <a:r>
                        <a:rPr b="1" lang="fr-FR" sz="1800" spc="-12" strike="noStrike">
                          <a:solidFill>
                            <a:srgbClr val="000000"/>
                          </a:solidFill>
                          <a:latin typeface="Calibri"/>
                        </a:rPr>
                        <a:t>t</a:t>
                      </a:r>
                      <a:r>
                        <a:rPr b="1" lang="fr-FR" sz="1800" spc="-1" strike="noStrike">
                          <a:solidFill>
                            <a:srgbClr val="000000"/>
                          </a:solidFill>
                          <a:latin typeface="Calibri"/>
                        </a:rPr>
                        <a:t>it</a:t>
                      </a:r>
                      <a:r>
                        <a:rPr b="1" lang="fr-FR" sz="1800" spc="-15" strike="noStrike">
                          <a:solidFill>
                            <a:srgbClr val="000000"/>
                          </a:solidFill>
                          <a:latin typeface="Calibri"/>
                        </a:rPr>
                        <a:t>u</a:t>
                      </a:r>
                      <a:r>
                        <a:rPr b="1" lang="fr-FR" sz="1800" spc="-1" strike="noStrike">
                          <a:solidFill>
                            <a:srgbClr val="000000"/>
                          </a:solidFill>
                          <a:latin typeface="Calibri"/>
                        </a:rPr>
                        <a:t>tion</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rowSpan="2">
                  <a:txBody>
                    <a:bodyPr lIns="0" rIns="0" tIns="3240" bIns="0">
                      <a:noAutofit/>
                    </a:bodyPr>
                    <a:p>
                      <a:pPr>
                        <a:lnSpc>
                          <a:spcPct val="100000"/>
                        </a:lnSpc>
                        <a:spcBef>
                          <a:spcPts val="31"/>
                        </a:spcBef>
                      </a:pPr>
                      <a:endParaRPr b="0" lang="fr-FR" sz="1800" spc="-1" strike="noStrike">
                        <a:latin typeface="Arial"/>
                      </a:endParaRPr>
                    </a:p>
                    <a:p>
                      <a:pPr marL="7560" algn="ctr">
                        <a:lnSpc>
                          <a:spcPct val="100000"/>
                        </a:lnSpc>
                      </a:pPr>
                      <a:r>
                        <a:rPr b="1" lang="fr-FR" sz="1800" spc="-1" strike="noStrike">
                          <a:solidFill>
                            <a:srgbClr val="000000"/>
                          </a:solidFill>
                          <a:latin typeface="Calibri"/>
                        </a:rPr>
                        <a:t>capital</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3120" bIns="0">
                      <a:noAutofit/>
                    </a:bodyPr>
                    <a:p>
                      <a:pPr algn="ctr">
                        <a:lnSpc>
                          <a:spcPct val="100000"/>
                        </a:lnSpc>
                        <a:spcBef>
                          <a:spcPts val="289"/>
                        </a:spcBef>
                      </a:pPr>
                      <a:r>
                        <a:rPr b="0" lang="fr-FR" sz="1800" spc="-1" strike="noStrike">
                          <a:solidFill>
                            <a:srgbClr val="000000"/>
                          </a:solidFill>
                          <a:latin typeface="Calibri"/>
                        </a:rPr>
                        <a:t>Capital </a:t>
                      </a:r>
                      <a:r>
                        <a:rPr b="0" lang="fr-FR" sz="1800" spc="-7" strike="noStrike">
                          <a:solidFill>
                            <a:srgbClr val="000000"/>
                          </a:solidFill>
                          <a:latin typeface="Calibri"/>
                        </a:rPr>
                        <a:t>minimum </a:t>
                      </a:r>
                      <a:r>
                        <a:rPr b="0" lang="fr-FR" sz="1800" spc="-1" strike="noStrike">
                          <a:solidFill>
                            <a:srgbClr val="000000"/>
                          </a:solidFill>
                          <a:latin typeface="Calibri"/>
                        </a:rPr>
                        <a:t>: 37 000</a:t>
                      </a:r>
                      <a:r>
                        <a:rPr b="0" lang="fr-FR" sz="1800" spc="-41" strike="noStrike">
                          <a:solidFill>
                            <a:srgbClr val="000000"/>
                          </a:solidFill>
                          <a:latin typeface="Calibri"/>
                        </a:rPr>
                        <a:t> </a:t>
                      </a:r>
                      <a:r>
                        <a:rPr b="0" lang="fr-FR" sz="1800" spc="-1" strike="noStrike">
                          <a:solidFill>
                            <a:srgbClr val="000000"/>
                          </a:solidFill>
                          <a:latin typeface="Calibri"/>
                        </a:rPr>
                        <a:t>euros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52240">
                <a:tc vMerge="1">
                  <a:tcPr marL="90000" marR="90000">
                    <a:solidFill>
                      <a:srgbClr val="729fcf"/>
                    </a:solidFill>
                  </a:tcPr>
                </a:tc>
                <a:tc vMerge="1">
                  <a:tcPr marL="90000" marR="90000">
                    <a:solidFill>
                      <a:srgbClr val="729fcf"/>
                    </a:solidFill>
                  </a:tcPr>
                </a:tc>
                <a:tc>
                  <a:txBody>
                    <a:bodyPr lIns="0" rIns="0" tIns="38520" bIns="0">
                      <a:noAutofit/>
                    </a:bodyPr>
                    <a:p>
                      <a:pPr marL="43920" algn="ctr">
                        <a:lnSpc>
                          <a:spcPct val="100000"/>
                        </a:lnSpc>
                        <a:spcBef>
                          <a:spcPts val="334"/>
                        </a:spcBef>
                      </a:pPr>
                      <a:r>
                        <a:rPr b="0" lang="fr-FR" sz="1800" spc="-7" strike="noStrike">
                          <a:solidFill>
                            <a:srgbClr val="000000"/>
                          </a:solidFill>
                          <a:latin typeface="Calibri"/>
                        </a:rPr>
                        <a:t>Si appel public </a:t>
                      </a:r>
                      <a:r>
                        <a:rPr b="0" lang="fr-FR" sz="1800" spc="-1" strike="noStrike">
                          <a:solidFill>
                            <a:srgbClr val="000000"/>
                          </a:solidFill>
                          <a:latin typeface="Calibri"/>
                        </a:rPr>
                        <a:t>à </a:t>
                      </a:r>
                      <a:r>
                        <a:rPr b="0" lang="fr-FR" sz="1800" spc="-7" strike="noStrike">
                          <a:solidFill>
                            <a:srgbClr val="000000"/>
                          </a:solidFill>
                          <a:latin typeface="Calibri"/>
                        </a:rPr>
                        <a:t>l’épargne, capital minimum </a:t>
                      </a:r>
                      <a:r>
                        <a:rPr b="0" lang="fr-FR" sz="1800" spc="-1" strike="noStrike">
                          <a:solidFill>
                            <a:srgbClr val="000000"/>
                          </a:solidFill>
                          <a:latin typeface="Calibri"/>
                        </a:rPr>
                        <a:t>: 225  000</a:t>
                      </a:r>
                      <a:r>
                        <a:rPr b="0" lang="fr-FR" sz="1800" spc="-7" strike="noStrike">
                          <a:solidFill>
                            <a:srgbClr val="000000"/>
                          </a:solidFill>
                          <a:latin typeface="Calibri"/>
                        </a:rPr>
                        <a:t> euros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58720">
                <a:tc vMerge="1">
                  <a:tcPr marL="90000" marR="90000">
                    <a:solidFill>
                      <a:srgbClr val="729fcf"/>
                    </a:solidFill>
                  </a:tcPr>
                </a:tc>
                <a:tc>
                  <a:txBody>
                    <a:bodyPr lIns="0" rIns="0" tIns="30240" bIns="0">
                      <a:noAutofit/>
                    </a:bodyPr>
                    <a:p>
                      <a:pPr marL="5760" algn="ctr">
                        <a:lnSpc>
                          <a:spcPct val="100000"/>
                        </a:lnSpc>
                        <a:spcBef>
                          <a:spcPts val="264"/>
                        </a:spcBef>
                      </a:pPr>
                      <a:r>
                        <a:rPr b="1" lang="fr-FR" sz="1800" spc="-7" strike="noStrike">
                          <a:solidFill>
                            <a:srgbClr val="000000"/>
                          </a:solidFill>
                          <a:latin typeface="Calibri"/>
                        </a:rPr>
                        <a:t>nombre</a:t>
                      </a:r>
                      <a:r>
                        <a:rPr b="1" lang="fr-FR" sz="1800" spc="-21" strike="noStrike">
                          <a:solidFill>
                            <a:srgbClr val="000000"/>
                          </a:solidFill>
                          <a:latin typeface="Calibri"/>
                        </a:rPr>
                        <a:t> </a:t>
                      </a:r>
                      <a:r>
                        <a:rPr b="1" lang="fr-FR" sz="1800" spc="-7" strike="noStrike">
                          <a:solidFill>
                            <a:srgbClr val="000000"/>
                          </a:solidFill>
                          <a:latin typeface="Calibri"/>
                        </a:rPr>
                        <a:t>d’associés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9720" bIns="0">
                      <a:noAutofit/>
                    </a:bodyPr>
                    <a:p>
                      <a:pPr marL="741600" indent="-136800" algn="ctr">
                        <a:lnSpc>
                          <a:spcPct val="100000"/>
                        </a:lnSpc>
                        <a:spcBef>
                          <a:spcPts val="85"/>
                        </a:spcBef>
                        <a:tabLst>
                          <a:tab algn="l" pos="0"/>
                        </a:tabLst>
                      </a:pPr>
                      <a:r>
                        <a:rPr b="0" lang="fr-FR" sz="1800" spc="-7" strike="noStrike">
                          <a:solidFill>
                            <a:srgbClr val="000000"/>
                          </a:solidFill>
                          <a:latin typeface="Calibri"/>
                        </a:rPr>
                        <a:t>minimum </a:t>
                      </a:r>
                      <a:r>
                        <a:rPr b="0" lang="fr-FR" sz="1800" spc="-1" strike="noStrike">
                          <a:solidFill>
                            <a:srgbClr val="000000"/>
                          </a:solidFill>
                          <a:latin typeface="Calibri"/>
                        </a:rPr>
                        <a:t>: 7 dans </a:t>
                      </a:r>
                      <a:r>
                        <a:rPr b="0" lang="fr-FR" sz="1800" spc="-7" strike="noStrike">
                          <a:solidFill>
                            <a:srgbClr val="000000"/>
                          </a:solidFill>
                          <a:latin typeface="Calibri"/>
                        </a:rPr>
                        <a:t>les </a:t>
                      </a:r>
                      <a:r>
                        <a:rPr b="0" lang="fr-FR" sz="1800" spc="-1" strike="noStrike">
                          <a:solidFill>
                            <a:srgbClr val="000000"/>
                          </a:solidFill>
                          <a:latin typeface="Calibri"/>
                        </a:rPr>
                        <a:t>SA </a:t>
                      </a:r>
                      <a:r>
                        <a:rPr b="0" lang="fr-FR" sz="1800" spc="-7" strike="noStrike">
                          <a:solidFill>
                            <a:srgbClr val="000000"/>
                          </a:solidFill>
                          <a:latin typeface="Calibri"/>
                        </a:rPr>
                        <a:t>cotées  </a:t>
                      </a:r>
                      <a:r>
                        <a:rPr b="0" lang="fr-FR" sz="1800" spc="-1" strike="noStrike">
                          <a:solidFill>
                            <a:srgbClr val="000000"/>
                          </a:solidFill>
                          <a:latin typeface="Calibri"/>
                        </a:rPr>
                        <a:t>et 2 </a:t>
                      </a:r>
                      <a:r>
                        <a:rPr b="0" lang="fr-FR" sz="1800" spc="-7" strike="noStrike">
                          <a:solidFill>
                            <a:srgbClr val="000000"/>
                          </a:solidFill>
                          <a:latin typeface="Calibri"/>
                        </a:rPr>
                        <a:t>dans </a:t>
                      </a:r>
                      <a:r>
                        <a:rPr b="0" lang="fr-FR" sz="1800" spc="-1" strike="noStrike">
                          <a:solidFill>
                            <a:srgbClr val="000000"/>
                          </a:solidFill>
                          <a:latin typeface="Calibri"/>
                        </a:rPr>
                        <a:t>les SA non</a:t>
                      </a:r>
                      <a:r>
                        <a:rPr b="0" lang="fr-FR" sz="1800" spc="-52" strike="noStrike">
                          <a:solidFill>
                            <a:srgbClr val="000000"/>
                          </a:solidFill>
                          <a:latin typeface="Calibri"/>
                        </a:rPr>
                        <a:t> </a:t>
                      </a:r>
                      <a:r>
                        <a:rPr b="0" lang="fr-FR" sz="1800" spc="-7" strike="noStrike">
                          <a:solidFill>
                            <a:srgbClr val="000000"/>
                          </a:solidFill>
                          <a:latin typeface="Calibri"/>
                        </a:rPr>
                        <a:t>cotées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86080">
                <a:tc vMerge="1">
                  <a:tcPr marL="90000" marR="90000">
                    <a:solidFill>
                      <a:srgbClr val="729fcf"/>
                    </a:solidFill>
                  </a:tcPr>
                </a:tc>
                <a:tc>
                  <a:txBody>
                    <a:bodyPr lIns="0" rIns="0" tIns="109080" bIns="0">
                      <a:noAutofit/>
                    </a:bodyPr>
                    <a:p>
                      <a:pPr marL="4320" algn="ctr">
                        <a:lnSpc>
                          <a:spcPct val="100000"/>
                        </a:lnSpc>
                        <a:spcBef>
                          <a:spcPts val="950"/>
                        </a:spcBef>
                      </a:pPr>
                      <a:r>
                        <a:rPr b="1" lang="fr-FR" sz="1800" spc="-1" strike="noStrike">
                          <a:solidFill>
                            <a:srgbClr val="000000"/>
                          </a:solidFill>
                          <a:latin typeface="Calibri"/>
                        </a:rPr>
                        <a:t>capacité </a:t>
                      </a:r>
                      <a:r>
                        <a:rPr b="1" lang="fr-FR" sz="1800" spc="-7" strike="noStrike">
                          <a:solidFill>
                            <a:srgbClr val="000000"/>
                          </a:solidFill>
                          <a:latin typeface="Calibri"/>
                        </a:rPr>
                        <a:t>des</a:t>
                      </a:r>
                      <a:r>
                        <a:rPr b="1" lang="fr-FR" sz="1800" spc="-21" strike="noStrike">
                          <a:solidFill>
                            <a:srgbClr val="000000"/>
                          </a:solidFill>
                          <a:latin typeface="Calibri"/>
                        </a:rPr>
                        <a:t> </a:t>
                      </a:r>
                      <a:r>
                        <a:rPr b="1" lang="fr-FR" sz="1800" spc="-7" strike="noStrike">
                          <a:solidFill>
                            <a:srgbClr val="000000"/>
                          </a:solidFill>
                          <a:latin typeface="Calibri"/>
                        </a:rPr>
                        <a:t>associés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7080" bIns="0">
                      <a:noAutofit/>
                    </a:bodyPr>
                    <a:p>
                      <a:pPr marL="759960" indent="-618840" algn="ctr">
                        <a:lnSpc>
                          <a:spcPct val="100000"/>
                        </a:lnSpc>
                        <a:spcBef>
                          <a:spcPts val="326"/>
                        </a:spcBef>
                        <a:tabLst>
                          <a:tab algn="l" pos="0"/>
                        </a:tabLst>
                      </a:pPr>
                      <a:r>
                        <a:rPr b="0" lang="fr-FR" sz="1800" spc="-7" strike="noStrike">
                          <a:solidFill>
                            <a:srgbClr val="000000"/>
                          </a:solidFill>
                          <a:latin typeface="Calibri"/>
                        </a:rPr>
                        <a:t>Il n’est pas nécessaire d’avoir </a:t>
                      </a:r>
                      <a:r>
                        <a:rPr b="0" lang="fr-FR" sz="1800" spc="-1" strike="noStrike">
                          <a:solidFill>
                            <a:srgbClr val="000000"/>
                          </a:solidFill>
                          <a:latin typeface="Calibri"/>
                        </a:rPr>
                        <a:t>la </a:t>
                      </a:r>
                      <a:r>
                        <a:rPr b="0" lang="fr-FR" sz="1800" spc="-7" strike="noStrike">
                          <a:solidFill>
                            <a:srgbClr val="000000"/>
                          </a:solidFill>
                          <a:latin typeface="Calibri"/>
                        </a:rPr>
                        <a:t>capacité requise  </a:t>
                      </a:r>
                      <a:r>
                        <a:rPr b="0" lang="fr-FR" sz="1800" spc="-1" strike="noStrike">
                          <a:solidFill>
                            <a:srgbClr val="000000"/>
                          </a:solidFill>
                          <a:latin typeface="Calibri"/>
                        </a:rPr>
                        <a:t>pour </a:t>
                      </a:r>
                      <a:r>
                        <a:rPr b="0" lang="fr-FR" sz="1800" spc="-7" strike="noStrike">
                          <a:solidFill>
                            <a:srgbClr val="000000"/>
                          </a:solidFill>
                          <a:latin typeface="Calibri"/>
                        </a:rPr>
                        <a:t>exercer </a:t>
                      </a:r>
                      <a:r>
                        <a:rPr b="0" lang="fr-FR" sz="1800" spc="-1" strike="noStrike">
                          <a:solidFill>
                            <a:srgbClr val="000000"/>
                          </a:solidFill>
                          <a:latin typeface="Calibri"/>
                        </a:rPr>
                        <a:t>le</a:t>
                      </a:r>
                      <a:r>
                        <a:rPr b="0" lang="fr-FR" sz="1800" spc="-21" strike="noStrike">
                          <a:solidFill>
                            <a:srgbClr val="000000"/>
                          </a:solidFill>
                          <a:latin typeface="Calibri"/>
                        </a:rPr>
                        <a:t> </a:t>
                      </a:r>
                      <a:r>
                        <a:rPr b="0" lang="fr-FR" sz="1800" spc="-7" strike="noStrike">
                          <a:solidFill>
                            <a:srgbClr val="000000"/>
                          </a:solidFill>
                          <a:latin typeface="Calibri"/>
                        </a:rPr>
                        <a:t>commerce.</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304920">
                <a:tc vMerge="1">
                  <a:tcPr marL="90000" marR="90000">
                    <a:solidFill>
                      <a:srgbClr val="729fcf"/>
                    </a:solidFill>
                  </a:tcPr>
                </a:tc>
                <a:tc>
                  <a:txBody>
                    <a:bodyPr lIns="0" rIns="0" tIns="30240" bIns="0">
                      <a:noAutofit/>
                    </a:bodyPr>
                    <a:p>
                      <a:pPr marL="8280" algn="ctr">
                        <a:lnSpc>
                          <a:spcPct val="100000"/>
                        </a:lnSpc>
                        <a:spcBef>
                          <a:spcPts val="264"/>
                        </a:spcBef>
                      </a:pPr>
                      <a:r>
                        <a:rPr b="1" lang="fr-FR" sz="1800" spc="-1" strike="noStrike">
                          <a:solidFill>
                            <a:srgbClr val="000000"/>
                          </a:solidFill>
                          <a:latin typeface="Calibri"/>
                        </a:rPr>
                        <a:t>apports</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algn="ctr">
                        <a:lnSpc>
                          <a:spcPct val="100000"/>
                        </a:lnSpc>
                        <a:spcBef>
                          <a:spcPts val="264"/>
                        </a:spcBef>
                      </a:pPr>
                      <a:r>
                        <a:rPr b="0" lang="fr-FR" sz="1800" spc="-7" strike="noStrike">
                          <a:solidFill>
                            <a:srgbClr val="000000"/>
                          </a:solidFill>
                          <a:latin typeface="Calibri"/>
                        </a:rPr>
                        <a:t>numéraire </a:t>
                      </a:r>
                      <a:r>
                        <a:rPr b="0" lang="fr-FR" sz="1800" spc="-1" strike="noStrike">
                          <a:solidFill>
                            <a:srgbClr val="000000"/>
                          </a:solidFill>
                          <a:latin typeface="Calibri"/>
                        </a:rPr>
                        <a:t>;</a:t>
                      </a:r>
                      <a:r>
                        <a:rPr b="0" lang="fr-FR" sz="1800" spc="-7" strike="noStrike">
                          <a:solidFill>
                            <a:srgbClr val="000000"/>
                          </a:solidFill>
                          <a:latin typeface="Calibri"/>
                        </a:rPr>
                        <a:t> nature</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87520">
                <a:tc vMerge="1">
                  <a:tcPr marL="90000" marR="90000">
                    <a:solidFill>
                      <a:srgbClr val="729fcf"/>
                    </a:solidFill>
                  </a:tcPr>
                </a:tc>
                <a:tc rowSpan="2">
                  <a:txBody>
                    <a:bodyPr lIns="0" rIns="0" tIns="0" bIns="0">
                      <a:noAutofit/>
                    </a:bodyPr>
                    <a:p>
                      <a:pPr>
                        <a:lnSpc>
                          <a:spcPct val="100000"/>
                        </a:lnSpc>
                      </a:pPr>
                      <a:endParaRPr b="0" lang="fr-FR" sz="1800" spc="-1" strike="noStrike">
                        <a:latin typeface="Arial"/>
                      </a:endParaRPr>
                    </a:p>
                    <a:p>
                      <a:pPr>
                        <a:lnSpc>
                          <a:spcPct val="100000"/>
                        </a:lnSpc>
                        <a:spcBef>
                          <a:spcPts val="34"/>
                        </a:spcBef>
                      </a:pPr>
                      <a:endParaRPr b="0" lang="fr-FR" sz="1800" spc="-1" strike="noStrike">
                        <a:latin typeface="Arial"/>
                      </a:endParaRPr>
                    </a:p>
                    <a:p>
                      <a:pPr marL="210240">
                        <a:lnSpc>
                          <a:spcPct val="100000"/>
                        </a:lnSpc>
                      </a:pPr>
                      <a:r>
                        <a:rPr b="1" lang="fr-FR" sz="1800" spc="-7" strike="noStrike">
                          <a:solidFill>
                            <a:srgbClr val="000000"/>
                          </a:solidFill>
                          <a:latin typeface="Calibri"/>
                        </a:rPr>
                        <a:t>libération du</a:t>
                      </a:r>
                      <a:r>
                        <a:rPr b="1" lang="fr-FR" sz="1800" spc="-26" strike="noStrike">
                          <a:solidFill>
                            <a:srgbClr val="000000"/>
                          </a:solidFill>
                          <a:latin typeface="Calibri"/>
                        </a:rPr>
                        <a:t> </a:t>
                      </a:r>
                      <a:r>
                        <a:rPr b="1" lang="fr-FR" sz="1800" spc="-1" strike="noStrike">
                          <a:solidFill>
                            <a:srgbClr val="000000"/>
                          </a:solidFill>
                          <a:latin typeface="Calibri"/>
                        </a:rPr>
                        <a:t>capital</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8520" bIns="0">
                      <a:noAutofit/>
                    </a:bodyPr>
                    <a:p>
                      <a:pPr marL="281880" indent="-189000" algn="ctr">
                        <a:lnSpc>
                          <a:spcPct val="100000"/>
                        </a:lnSpc>
                        <a:spcBef>
                          <a:spcPts val="334"/>
                        </a:spcBef>
                        <a:tabLst>
                          <a:tab algn="l" pos="0"/>
                        </a:tabLst>
                      </a:pPr>
                      <a:r>
                        <a:rPr b="0" lang="fr-FR" sz="1800" spc="-1" strike="noStrike">
                          <a:solidFill>
                            <a:srgbClr val="000000"/>
                          </a:solidFill>
                          <a:latin typeface="Calibri"/>
                        </a:rPr>
                        <a:t>apports en </a:t>
                      </a:r>
                      <a:r>
                        <a:rPr b="0" lang="fr-FR" sz="1800" spc="-7" strike="noStrike">
                          <a:solidFill>
                            <a:srgbClr val="000000"/>
                          </a:solidFill>
                          <a:latin typeface="Calibri"/>
                        </a:rPr>
                        <a:t>numéraire libérés </a:t>
                      </a:r>
                      <a:r>
                        <a:rPr b="0" lang="fr-FR" sz="1800" spc="-1" strike="noStrike">
                          <a:solidFill>
                            <a:srgbClr val="000000"/>
                          </a:solidFill>
                          <a:latin typeface="Calibri"/>
                        </a:rPr>
                        <a:t>de </a:t>
                      </a:r>
                      <a:r>
                        <a:rPr b="0" lang="fr-FR" sz="1800" spc="-7" strike="noStrike">
                          <a:solidFill>
                            <a:srgbClr val="000000"/>
                          </a:solidFill>
                          <a:latin typeface="Calibri"/>
                        </a:rPr>
                        <a:t>la moitié </a:t>
                      </a:r>
                      <a:r>
                        <a:rPr b="0" lang="fr-FR" sz="1800" spc="-1" strike="noStrike">
                          <a:solidFill>
                            <a:srgbClr val="000000"/>
                          </a:solidFill>
                          <a:latin typeface="Calibri"/>
                        </a:rPr>
                        <a:t>au </a:t>
                      </a:r>
                      <a:r>
                        <a:rPr b="0" lang="fr-FR" sz="1800" spc="-7" strike="noStrike">
                          <a:solidFill>
                            <a:srgbClr val="000000"/>
                          </a:solidFill>
                          <a:latin typeface="Calibri"/>
                        </a:rPr>
                        <a:t>moins  </a:t>
                      </a:r>
                      <a:r>
                        <a:rPr b="0" lang="fr-FR" sz="1800" spc="-1" strike="noStrike">
                          <a:solidFill>
                            <a:srgbClr val="000000"/>
                          </a:solidFill>
                          <a:latin typeface="Calibri"/>
                        </a:rPr>
                        <a:t>de leur </a:t>
                      </a:r>
                      <a:r>
                        <a:rPr b="0" lang="fr-FR" sz="1800" spc="-7" strike="noStrike">
                          <a:solidFill>
                            <a:srgbClr val="000000"/>
                          </a:solidFill>
                          <a:latin typeface="Calibri"/>
                        </a:rPr>
                        <a:t>valeur au moment </a:t>
                      </a:r>
                      <a:r>
                        <a:rPr b="0" lang="fr-FR" sz="1800" spc="-12" strike="noStrike">
                          <a:solidFill>
                            <a:srgbClr val="000000"/>
                          </a:solidFill>
                          <a:latin typeface="Calibri"/>
                        </a:rPr>
                        <a:t>de </a:t>
                      </a:r>
                      <a:r>
                        <a:rPr b="0" lang="fr-FR" sz="1800" spc="-1" strike="noStrike">
                          <a:solidFill>
                            <a:srgbClr val="000000"/>
                          </a:solidFill>
                          <a:latin typeface="Calibri"/>
                        </a:rPr>
                        <a:t>la</a:t>
                      </a:r>
                      <a:r>
                        <a:rPr b="0" lang="fr-FR" sz="1800" spc="24" strike="noStrike">
                          <a:solidFill>
                            <a:srgbClr val="000000"/>
                          </a:solidFill>
                          <a:latin typeface="Calibri"/>
                        </a:rPr>
                        <a:t> </a:t>
                      </a:r>
                      <a:r>
                        <a:rPr b="0" lang="fr-FR" sz="1800" spc="-7" strike="noStrike">
                          <a:solidFill>
                            <a:srgbClr val="000000"/>
                          </a:solidFill>
                          <a:latin typeface="Calibri"/>
                        </a:rPr>
                        <a:t>souscription</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378800">
                <a:tc vMerge="1">
                  <a:tcPr marL="90000" marR="90000">
                    <a:solidFill>
                      <a:srgbClr val="729fcf"/>
                    </a:solidFill>
                  </a:tcPr>
                </a:tc>
                <a:tc vMerge="1">
                  <a:tcPr marL="90000" marR="90000">
                    <a:solidFill>
                      <a:srgbClr val="729fcf"/>
                    </a:solidFill>
                  </a:tcPr>
                </a:tc>
                <a:tc>
                  <a:txBody>
                    <a:bodyPr lIns="0" rIns="0" tIns="30240" bIns="0">
                      <a:noAutofit/>
                    </a:bodyPr>
                    <a:p>
                      <a:pPr marL="3240" algn="ctr">
                        <a:lnSpc>
                          <a:spcPct val="100000"/>
                        </a:lnSpc>
                        <a:spcBef>
                          <a:spcPts val="264"/>
                        </a:spcBef>
                      </a:pPr>
                      <a:r>
                        <a:rPr b="0" lang="fr-FR" sz="1800" spc="-1" strike="noStrike">
                          <a:solidFill>
                            <a:srgbClr val="000000"/>
                          </a:solidFill>
                          <a:latin typeface="Calibri"/>
                        </a:rPr>
                        <a:t>apports en </a:t>
                      </a:r>
                      <a:r>
                        <a:rPr b="0" lang="fr-FR" sz="1800" spc="-7" strike="noStrike">
                          <a:solidFill>
                            <a:srgbClr val="000000"/>
                          </a:solidFill>
                          <a:latin typeface="Calibri"/>
                        </a:rPr>
                        <a:t>nature libérés dès </a:t>
                      </a:r>
                      <a:r>
                        <a:rPr b="0" lang="fr-FR" sz="1800" spc="-1" strike="noStrike">
                          <a:solidFill>
                            <a:srgbClr val="000000"/>
                          </a:solidFill>
                          <a:latin typeface="Calibri"/>
                        </a:rPr>
                        <a:t>leur</a:t>
                      </a:r>
                      <a:r>
                        <a:rPr b="0" lang="fr-FR" sz="1800" spc="-15" strike="noStrike">
                          <a:solidFill>
                            <a:srgbClr val="000000"/>
                          </a:solidFill>
                          <a:latin typeface="Calibri"/>
                        </a:rPr>
                        <a:t> </a:t>
                      </a:r>
                      <a:r>
                        <a:rPr b="0" lang="fr-FR" sz="1800" spc="-7" strike="noStrike">
                          <a:solidFill>
                            <a:srgbClr val="000000"/>
                          </a:solidFill>
                          <a:latin typeface="Calibri"/>
                        </a:rPr>
                        <a:t>émission</a:t>
                      </a:r>
                      <a:endParaRPr b="0" lang="fr-FR" sz="18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542" name="TextShape 4"/>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43" name="TextShape 5"/>
          <p:cNvSpPr txBox="1"/>
          <p:nvPr/>
        </p:nvSpPr>
        <p:spPr>
          <a:xfrm>
            <a:off x="8783280" y="6378120"/>
            <a:ext cx="2805480" cy="276480"/>
          </a:xfrm>
          <a:prstGeom prst="rect">
            <a:avLst/>
          </a:prstGeom>
          <a:noFill/>
          <a:ln>
            <a:noFill/>
          </a:ln>
        </p:spPr>
        <p:txBody>
          <a:bodyPr lIns="0" rIns="0" tIns="0" bIns="0">
            <a:noAutofit/>
          </a:bodyPr>
          <a:p>
            <a:pPr algn="r">
              <a:lnSpc>
                <a:spcPct val="100000"/>
              </a:lnSpc>
            </a:pPr>
            <a:fld id="{5E49AF0D-6413-42B3-8FE5-6E49893C23A1}"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CustomShape 1"/>
          <p:cNvSpPr/>
          <p:nvPr/>
        </p:nvSpPr>
        <p:spPr>
          <a:xfrm>
            <a:off x="358920" y="1127880"/>
            <a:ext cx="11022840" cy="537120"/>
          </a:xfrm>
          <a:prstGeom prst="rect">
            <a:avLst/>
          </a:prstGeom>
          <a:solidFill>
            <a:srgbClr val="e6e6e6"/>
          </a:solidFill>
          <a:ln w="6120">
            <a:solidFill>
              <a:srgbClr val="000000"/>
            </a:solidFill>
            <a:round/>
          </a:ln>
        </p:spPr>
        <p:style>
          <a:lnRef idx="0"/>
          <a:fillRef idx="0"/>
          <a:effectRef idx="0"/>
          <a:fontRef idx="minor"/>
        </p:style>
        <p:txBody>
          <a:bodyPr lIns="0" rIns="0" tIns="10440" bIns="0">
            <a:spAutoFit/>
          </a:bodyPr>
          <a:p>
            <a:pPr marL="63360" algn="just">
              <a:lnSpc>
                <a:spcPct val="96000"/>
              </a:lnSpc>
              <a:spcBef>
                <a:spcPts val="82"/>
              </a:spcBef>
            </a:pPr>
            <a:r>
              <a:rPr b="0" i="1" lang="en-US" sz="1800" spc="-7" strike="noStrike" u="sng">
                <a:solidFill>
                  <a:srgbClr val="000000"/>
                </a:solidFill>
                <a:uFill>
                  <a:solidFill>
                    <a:srgbClr val="000000"/>
                  </a:solidFill>
                </a:uFill>
                <a:latin typeface="Calibri"/>
              </a:rPr>
              <a:t>Exercice </a:t>
            </a:r>
            <a:r>
              <a:rPr b="0" i="1" lang="en-US" sz="1800" spc="-1" strike="noStrike" u="sng">
                <a:solidFill>
                  <a:srgbClr val="000000"/>
                </a:solidFill>
                <a:uFill>
                  <a:solidFill>
                    <a:srgbClr val="000000"/>
                  </a:solidFill>
                </a:uFill>
                <a:latin typeface="Calibri"/>
              </a:rPr>
              <a:t>n° 8 :</a:t>
            </a:r>
            <a:r>
              <a:rPr b="0" i="1" lang="en-US" sz="1800" spc="-1" strike="noStrike">
                <a:solidFill>
                  <a:srgbClr val="000000"/>
                </a:solidFill>
                <a:latin typeface="Calibri"/>
              </a:rPr>
              <a:t> </a:t>
            </a:r>
            <a:r>
              <a:rPr b="0" lang="en-US" sz="1800" spc="-7" strike="noStrike">
                <a:solidFill>
                  <a:srgbClr val="000000"/>
                </a:solidFill>
                <a:latin typeface="Calibri"/>
              </a:rPr>
              <a:t>Une </a:t>
            </a:r>
            <a:r>
              <a:rPr b="0" lang="en-US" sz="1800" spc="-1" strike="noStrike">
                <a:solidFill>
                  <a:srgbClr val="000000"/>
                </a:solidFill>
                <a:latin typeface="Calibri"/>
              </a:rPr>
              <a:t>SA vient </a:t>
            </a:r>
            <a:r>
              <a:rPr b="0" lang="en-US" sz="1800" spc="-7" strike="noStrike">
                <a:solidFill>
                  <a:srgbClr val="000000"/>
                </a:solidFill>
                <a:latin typeface="Calibri"/>
              </a:rPr>
              <a:t>d’être </a:t>
            </a:r>
            <a:r>
              <a:rPr b="0" lang="en-US" sz="1800" spc="-1" strike="noStrike">
                <a:solidFill>
                  <a:srgbClr val="000000"/>
                </a:solidFill>
                <a:latin typeface="Calibri"/>
              </a:rPr>
              <a:t>constituée avec un </a:t>
            </a:r>
            <a:r>
              <a:rPr b="0" lang="en-US" sz="1800" spc="-7" strike="noStrike">
                <a:solidFill>
                  <a:srgbClr val="000000"/>
                </a:solidFill>
                <a:latin typeface="Calibri"/>
              </a:rPr>
              <a:t>capital </a:t>
            </a:r>
            <a:r>
              <a:rPr b="0" lang="en-US" sz="1800" spc="4" strike="noStrike">
                <a:solidFill>
                  <a:srgbClr val="000000"/>
                </a:solidFill>
                <a:latin typeface="Calibri"/>
              </a:rPr>
              <a:t>de </a:t>
            </a:r>
            <a:r>
              <a:rPr b="0" lang="en-US" sz="1800" spc="-1" strike="noStrike">
                <a:solidFill>
                  <a:srgbClr val="000000"/>
                </a:solidFill>
                <a:latin typeface="Calibri"/>
              </a:rPr>
              <a:t>50 000 </a:t>
            </a:r>
            <a:r>
              <a:rPr b="0" lang="en-US" sz="1800" spc="-7" strike="noStrike">
                <a:solidFill>
                  <a:srgbClr val="000000"/>
                </a:solidFill>
                <a:latin typeface="Calibri"/>
              </a:rPr>
              <a:t>euros par apport en  numéraire. Quels </a:t>
            </a:r>
            <a:r>
              <a:rPr b="0" lang="en-US" sz="1800" spc="-1" strike="noStrike">
                <a:solidFill>
                  <a:srgbClr val="000000"/>
                </a:solidFill>
                <a:latin typeface="Calibri"/>
              </a:rPr>
              <a:t>sont le </a:t>
            </a:r>
            <a:r>
              <a:rPr b="0" lang="en-US" sz="1800" spc="-7" strike="noStrike">
                <a:solidFill>
                  <a:srgbClr val="000000"/>
                </a:solidFill>
                <a:latin typeface="Calibri"/>
              </a:rPr>
              <a:t>montant </a:t>
            </a:r>
            <a:r>
              <a:rPr b="0" lang="en-US" sz="1800" spc="-1" strike="noStrike">
                <a:solidFill>
                  <a:srgbClr val="000000"/>
                </a:solidFill>
                <a:latin typeface="Calibri"/>
              </a:rPr>
              <a:t>à </a:t>
            </a:r>
            <a:r>
              <a:rPr b="0" lang="en-US" sz="1800" spc="-7" strike="noStrike">
                <a:solidFill>
                  <a:srgbClr val="000000"/>
                </a:solidFill>
                <a:latin typeface="Calibri"/>
              </a:rPr>
              <a:t>souscrire et </a:t>
            </a:r>
            <a:r>
              <a:rPr b="0" lang="en-US" sz="1800" spc="-1" strike="noStrike">
                <a:solidFill>
                  <a:srgbClr val="000000"/>
                </a:solidFill>
                <a:latin typeface="Calibri"/>
              </a:rPr>
              <a:t>la somme à </a:t>
            </a:r>
            <a:r>
              <a:rPr b="0" lang="en-US" sz="1800" spc="-7" strike="noStrike">
                <a:solidFill>
                  <a:srgbClr val="000000"/>
                </a:solidFill>
                <a:latin typeface="Calibri"/>
              </a:rPr>
              <a:t>verser par </a:t>
            </a:r>
            <a:r>
              <a:rPr b="0" lang="en-US" sz="1800" spc="-1" strike="noStrike">
                <a:solidFill>
                  <a:srgbClr val="000000"/>
                </a:solidFill>
                <a:latin typeface="Calibri"/>
              </a:rPr>
              <a:t>les </a:t>
            </a:r>
            <a:r>
              <a:rPr b="0" lang="en-US" sz="1800" spc="-7" strike="noStrike">
                <a:solidFill>
                  <a:srgbClr val="000000"/>
                </a:solidFill>
                <a:latin typeface="Calibri"/>
              </a:rPr>
              <a:t>associés </a:t>
            </a:r>
            <a:r>
              <a:rPr b="0" lang="en-US" sz="1800" spc="-1" strike="noStrike">
                <a:solidFill>
                  <a:srgbClr val="000000"/>
                </a:solidFill>
                <a:latin typeface="Calibri"/>
              </a:rPr>
              <a:t>pour que le  </a:t>
            </a:r>
            <a:r>
              <a:rPr b="0" lang="en-US" sz="1800" spc="-7" strike="noStrike">
                <a:solidFill>
                  <a:srgbClr val="000000"/>
                </a:solidFill>
                <a:latin typeface="Calibri"/>
              </a:rPr>
              <a:t>capital </a:t>
            </a:r>
            <a:r>
              <a:rPr b="0" lang="en-US" sz="1800" spc="-1" strike="noStrike">
                <a:solidFill>
                  <a:srgbClr val="000000"/>
                </a:solidFill>
                <a:latin typeface="Calibri"/>
              </a:rPr>
              <a:t>soit </a:t>
            </a:r>
            <a:r>
              <a:rPr b="0" lang="en-US" sz="1800" spc="-7" strike="noStrike">
                <a:solidFill>
                  <a:srgbClr val="000000"/>
                </a:solidFill>
                <a:latin typeface="Calibri"/>
              </a:rPr>
              <a:t>légalement libéré</a:t>
            </a:r>
            <a:r>
              <a:rPr b="0" lang="en-US" sz="1800" spc="-1" strike="noStrike">
                <a:solidFill>
                  <a:srgbClr val="000000"/>
                </a:solidFill>
                <a:latin typeface="Calibri"/>
              </a:rPr>
              <a:t> ?</a:t>
            </a:r>
            <a:endParaRPr b="0" lang="fr-FR" sz="1800" spc="-1" strike="noStrike">
              <a:latin typeface="Arial"/>
            </a:endParaRPr>
          </a:p>
        </p:txBody>
      </p:sp>
      <p:sp>
        <p:nvSpPr>
          <p:cNvPr id="545" name="CustomShape 2"/>
          <p:cNvSpPr/>
          <p:nvPr/>
        </p:nvSpPr>
        <p:spPr>
          <a:xfrm>
            <a:off x="358920" y="213480"/>
            <a:ext cx="6871680" cy="498600"/>
          </a:xfrm>
          <a:prstGeom prst="rect">
            <a:avLst/>
          </a:prstGeom>
          <a:noFill/>
          <a:ln>
            <a:noFill/>
          </a:ln>
        </p:spPr>
        <p:style>
          <a:lnRef idx="0"/>
          <a:fillRef idx="0"/>
          <a:effectRef idx="0"/>
          <a:fontRef idx="minor"/>
        </p:style>
        <p:txBody>
          <a:bodyPr lIns="0" rIns="0" tIns="10800" bIns="0">
            <a:spAutoFit/>
          </a:bodyPr>
          <a:p>
            <a:pPr marL="11520">
              <a:lnSpc>
                <a:spcPct val="100000"/>
              </a:lnSpc>
              <a:spcBef>
                <a:spcPts val="85"/>
              </a:spcBef>
            </a:pPr>
            <a:r>
              <a:rPr b="1" lang="en-US" sz="3200" spc="-1" strike="noStrike" u="heavy">
                <a:solidFill>
                  <a:srgbClr val="0070c0"/>
                </a:solidFill>
                <a:uFillTx/>
                <a:latin typeface="Calibri"/>
              </a:rPr>
              <a:t>Première partie : SA de type classique</a:t>
            </a:r>
            <a:endParaRPr b="0" lang="fr-FR" sz="3200" spc="-1" strike="noStrike">
              <a:latin typeface="Arial"/>
            </a:endParaRPr>
          </a:p>
        </p:txBody>
      </p:sp>
      <p:sp>
        <p:nvSpPr>
          <p:cNvPr id="546" name="CustomShape 3"/>
          <p:cNvSpPr/>
          <p:nvPr/>
        </p:nvSpPr>
        <p:spPr>
          <a:xfrm>
            <a:off x="358920" y="2080800"/>
            <a:ext cx="11022840" cy="2854080"/>
          </a:xfrm>
          <a:prstGeom prst="rect">
            <a:avLst/>
          </a:prstGeom>
          <a:solidFill>
            <a:srgbClr val="e6e6e6"/>
          </a:solidFill>
          <a:ln w="6120">
            <a:solidFill>
              <a:srgbClr val="000000"/>
            </a:solidFill>
            <a:round/>
          </a:ln>
        </p:spPr>
        <p:style>
          <a:lnRef idx="0"/>
          <a:fillRef idx="0"/>
          <a:effectRef idx="0"/>
          <a:fontRef idx="minor"/>
        </p:style>
        <p:txBody>
          <a:bodyPr lIns="0" rIns="0" tIns="9360" bIns="0">
            <a:spAutoFit/>
          </a:bodyPr>
          <a:p>
            <a:pPr marL="63360" algn="just">
              <a:lnSpc>
                <a:spcPct val="100000"/>
              </a:lnSpc>
              <a:spcBef>
                <a:spcPts val="71"/>
              </a:spcBef>
            </a:pPr>
            <a:r>
              <a:rPr b="0" i="1" lang="en-US" sz="1800" spc="-7" strike="noStrike" u="sng">
                <a:solidFill>
                  <a:srgbClr val="000000"/>
                </a:solidFill>
                <a:uFill>
                  <a:solidFill>
                    <a:srgbClr val="000000"/>
                  </a:solidFill>
                </a:uFill>
                <a:latin typeface="Calibri"/>
              </a:rPr>
              <a:t>Exercice n° 9 : </a:t>
            </a:r>
            <a:r>
              <a:rPr b="0" lang="en-US" sz="1800" spc="-1" strike="noStrike">
                <a:solidFill>
                  <a:srgbClr val="000000"/>
                </a:solidFill>
                <a:latin typeface="Calibri"/>
              </a:rPr>
              <a:t>La SARL Jardins de l’Ouest a connu une forte expansion. Le capital actuel de  la SARL est de 350 000 euros divisé en parts sociales de 100 euros. Il se répartit de la façon  suivante :</a:t>
            </a:r>
            <a:endParaRPr b="0" lang="fr-FR" sz="1800" spc="-1" strike="noStrike">
              <a:latin typeface="Arial"/>
            </a:endParaRPr>
          </a:p>
          <a:p>
            <a:pPr marL="144000" indent="-82080">
              <a:lnSpc>
                <a:spcPct val="100000"/>
              </a:lnSpc>
              <a:spcBef>
                <a:spcPts val="479"/>
              </a:spcBef>
              <a:buClr>
                <a:srgbClr val="000000"/>
              </a:buClr>
              <a:buFont typeface="StarSymbol"/>
              <a:buChar char="-"/>
              <a:tabLst>
                <a:tab algn="l" pos="144360"/>
              </a:tabLst>
            </a:pPr>
            <a:r>
              <a:rPr b="0" lang="en-US" sz="1800" spc="-1" strike="noStrike">
                <a:solidFill>
                  <a:srgbClr val="000000"/>
                </a:solidFill>
                <a:latin typeface="Calibri"/>
              </a:rPr>
              <a:t>Monsieur FERRI, gérant : 1500 parts,</a:t>
            </a:r>
            <a:endParaRPr b="0" lang="fr-FR" sz="1800" spc="-1" strike="noStrike">
              <a:latin typeface="Arial"/>
            </a:endParaRPr>
          </a:p>
          <a:p>
            <a:pPr marL="144000" indent="-82080">
              <a:lnSpc>
                <a:spcPct val="100000"/>
              </a:lnSpc>
              <a:spcBef>
                <a:spcPts val="499"/>
              </a:spcBef>
              <a:buClr>
                <a:srgbClr val="000000"/>
              </a:buClr>
              <a:buFont typeface="StarSymbol"/>
              <a:buChar char="-"/>
              <a:tabLst>
                <a:tab algn="l" pos="144360"/>
              </a:tabLst>
            </a:pPr>
            <a:r>
              <a:rPr b="0" lang="en-US" sz="1800" spc="-1" strike="noStrike">
                <a:solidFill>
                  <a:srgbClr val="000000"/>
                </a:solidFill>
                <a:latin typeface="Calibri"/>
              </a:rPr>
              <a:t>Madame FERRI : 600 parts,</a:t>
            </a:r>
            <a:endParaRPr b="0" lang="fr-FR" sz="1800" spc="-1" strike="noStrike">
              <a:latin typeface="Arial"/>
            </a:endParaRPr>
          </a:p>
          <a:p>
            <a:pPr marL="144000" indent="-82080">
              <a:lnSpc>
                <a:spcPct val="100000"/>
              </a:lnSpc>
              <a:spcBef>
                <a:spcPts val="479"/>
              </a:spcBef>
              <a:buClr>
                <a:srgbClr val="000000"/>
              </a:buClr>
              <a:buFont typeface="StarSymbol"/>
              <a:buChar char="-"/>
              <a:tabLst>
                <a:tab algn="l" pos="144360"/>
              </a:tabLst>
            </a:pPr>
            <a:r>
              <a:rPr b="0" lang="en-US" sz="1800" spc="-1" strike="noStrike">
                <a:solidFill>
                  <a:srgbClr val="000000"/>
                </a:solidFill>
                <a:latin typeface="Calibri"/>
              </a:rPr>
              <a:t>Monsieur DOUAX : 1000 parts,</a:t>
            </a:r>
            <a:endParaRPr b="0" lang="fr-FR" sz="1800" spc="-1" strike="noStrike">
              <a:latin typeface="Arial"/>
            </a:endParaRPr>
          </a:p>
          <a:p>
            <a:pPr marL="144000" indent="-82080">
              <a:lnSpc>
                <a:spcPct val="100000"/>
              </a:lnSpc>
              <a:spcBef>
                <a:spcPts val="499"/>
              </a:spcBef>
              <a:buClr>
                <a:srgbClr val="000000"/>
              </a:buClr>
              <a:buFont typeface="StarSymbol"/>
              <a:buChar char="-"/>
              <a:tabLst>
                <a:tab algn="l" pos="144360"/>
              </a:tabLst>
            </a:pPr>
            <a:r>
              <a:rPr b="0" lang="en-US" sz="1800" spc="-1" strike="noStrike">
                <a:solidFill>
                  <a:srgbClr val="000000"/>
                </a:solidFill>
                <a:latin typeface="Calibri"/>
              </a:rPr>
              <a:t>Madame CHIESA : 400 parts.</a:t>
            </a:r>
            <a:endParaRPr b="0" lang="fr-FR" sz="1800" spc="-1" strike="noStrike">
              <a:latin typeface="Arial"/>
            </a:endParaRPr>
          </a:p>
          <a:p>
            <a:pPr marL="63360">
              <a:lnSpc>
                <a:spcPct val="100000"/>
              </a:lnSpc>
              <a:spcBef>
                <a:spcPts val="553"/>
              </a:spcBef>
              <a:tabLst>
                <a:tab algn="l" pos="144360"/>
              </a:tabLst>
            </a:pPr>
            <a:r>
              <a:rPr b="0" lang="en-US" sz="1800" spc="-1" strike="noStrike">
                <a:solidFill>
                  <a:srgbClr val="000000"/>
                </a:solidFill>
                <a:latin typeface="Calibri"/>
              </a:rPr>
              <a:t>Les époux FERRI sont favorables à une transformation de la SARL en SA de type classique  alors que les deux associés y sont opposés.</a:t>
            </a:r>
            <a:endParaRPr b="0" lang="fr-FR" sz="1800" spc="-1" strike="noStrike">
              <a:latin typeface="Arial"/>
            </a:endParaRPr>
          </a:p>
          <a:p>
            <a:pPr marL="63360">
              <a:lnSpc>
                <a:spcPct val="100000"/>
              </a:lnSpc>
              <a:spcBef>
                <a:spcPts val="448"/>
              </a:spcBef>
              <a:tabLst>
                <a:tab algn="l" pos="144360"/>
              </a:tabLst>
            </a:pPr>
            <a:r>
              <a:rPr b="0" lang="en-US" sz="1800" spc="-1" strike="noStrike">
                <a:solidFill>
                  <a:srgbClr val="000000"/>
                </a:solidFill>
                <a:latin typeface="Calibri"/>
              </a:rPr>
              <a:t>À quelles conditions la transformation peut-elle avoir lieu ?</a:t>
            </a:r>
            <a:endParaRPr b="0" lang="fr-FR" sz="1800" spc="-1" strike="noStrike">
              <a:latin typeface="Arial"/>
            </a:endParaRPr>
          </a:p>
        </p:txBody>
      </p:sp>
      <p:sp>
        <p:nvSpPr>
          <p:cNvPr id="547" name="TextShape 4"/>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48" name="TextShape 5"/>
          <p:cNvSpPr txBox="1"/>
          <p:nvPr/>
        </p:nvSpPr>
        <p:spPr>
          <a:xfrm>
            <a:off x="8783280" y="6378120"/>
            <a:ext cx="2805480" cy="276480"/>
          </a:xfrm>
          <a:prstGeom prst="rect">
            <a:avLst/>
          </a:prstGeom>
          <a:noFill/>
          <a:ln>
            <a:noFill/>
          </a:ln>
        </p:spPr>
        <p:txBody>
          <a:bodyPr lIns="0" rIns="0" tIns="0" bIns="0">
            <a:noAutofit/>
          </a:bodyPr>
          <a:p>
            <a:pPr algn="r">
              <a:lnSpc>
                <a:spcPct val="100000"/>
              </a:lnSpc>
            </a:pPr>
            <a:fld id="{6F5429EC-E3CC-4845-8227-6CECDF7DB47C}"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168480" y="3257640"/>
            <a:ext cx="11802600" cy="3537360"/>
          </a:xfrm>
          <a:prstGeom prst="rect">
            <a:avLst/>
          </a:prstGeom>
          <a:noFill/>
          <a:ln w="6120">
            <a:solidFill>
              <a:schemeClr val="bg1"/>
            </a:solidFill>
            <a:round/>
          </a:ln>
        </p:spPr>
        <p:style>
          <a:lnRef idx="0"/>
          <a:fillRef idx="0"/>
          <a:effectRef idx="0"/>
          <a:fontRef idx="minor"/>
        </p:style>
        <p:txBody>
          <a:bodyPr lIns="0" rIns="0" tIns="6840" bIns="0">
            <a:spAutoFit/>
          </a:bodyPr>
          <a:p>
            <a:pPr algn="just">
              <a:lnSpc>
                <a:spcPct val="100000"/>
              </a:lnSpc>
              <a:spcBef>
                <a:spcPts val="40"/>
              </a:spcBef>
            </a:pPr>
            <a:r>
              <a:rPr b="1" lang="en-US" sz="1800" spc="-1" strike="noStrike" u="sng">
                <a:solidFill>
                  <a:srgbClr val="000000"/>
                </a:solidFill>
                <a:uFill>
                  <a:solidFill>
                    <a:srgbClr val="000000"/>
                  </a:solidFill>
                </a:uFill>
                <a:latin typeface="Calibri"/>
              </a:rPr>
              <a:t>Organisation des pouvoirs au sein de la SA de type classique :</a:t>
            </a:r>
            <a:endParaRPr b="0" lang="fr-FR" sz="1800" spc="-1" strike="noStrike">
              <a:latin typeface="Arial"/>
            </a:endParaRPr>
          </a:p>
          <a:p>
            <a:pPr marL="43920">
              <a:lnSpc>
                <a:spcPct val="100000"/>
              </a:lnSpc>
              <a:spcBef>
                <a:spcPts val="306"/>
              </a:spcBef>
            </a:pPr>
            <a:r>
              <a:rPr b="0" lang="en-US" sz="1800" spc="-7" strike="noStrike">
                <a:solidFill>
                  <a:srgbClr val="000000"/>
                </a:solidFill>
                <a:latin typeface="Calibri"/>
              </a:rPr>
              <a:t>La direction des SA de type classique peut emprunter deux formes :</a:t>
            </a:r>
            <a:endParaRPr b="0" lang="fr-FR" sz="1800" spc="-1" strike="noStrike">
              <a:latin typeface="Arial"/>
            </a:endParaRPr>
          </a:p>
          <a:p>
            <a:pPr marL="43920" indent="-216000">
              <a:lnSpc>
                <a:spcPct val="100000"/>
              </a:lnSpc>
              <a:spcBef>
                <a:spcPts val="306"/>
              </a:spcBef>
              <a:buClr>
                <a:srgbClr val="000000"/>
              </a:buClr>
              <a:buFont typeface="StarSymbol"/>
              <a:buChar char="-"/>
              <a:tabLst>
                <a:tab algn="l" pos="270360"/>
                <a:tab algn="l" pos="271440"/>
              </a:tabLst>
            </a:pPr>
            <a:r>
              <a:rPr b="0" lang="en-US" sz="1800" spc="-7" strike="noStrike">
                <a:solidFill>
                  <a:srgbClr val="000000"/>
                </a:solidFill>
                <a:latin typeface="Calibri"/>
              </a:rPr>
              <a:t>Une direction générale confiée au président du conseil d’administration qui, dans ce cas, prend le  titre de PDG ;</a:t>
            </a:r>
            <a:endParaRPr b="0" lang="fr-FR" sz="1800" spc="-1" strike="noStrike">
              <a:latin typeface="Arial"/>
            </a:endParaRPr>
          </a:p>
          <a:p>
            <a:pPr marL="43920" indent="-209160">
              <a:lnSpc>
                <a:spcPct val="100000"/>
              </a:lnSpc>
              <a:spcBef>
                <a:spcPts val="306"/>
              </a:spcBef>
              <a:buClr>
                <a:srgbClr val="000000"/>
              </a:buClr>
              <a:buFont typeface="StarSymbol"/>
              <a:buChar char="-"/>
              <a:tabLst>
                <a:tab algn="l" pos="270360"/>
                <a:tab algn="l" pos="271440"/>
              </a:tabLst>
            </a:pPr>
            <a:r>
              <a:rPr b="0" lang="en-US" sz="1800" spc="-7" strike="noStrike">
                <a:solidFill>
                  <a:srgbClr val="000000"/>
                </a:solidFill>
                <a:latin typeface="Calibri"/>
              </a:rPr>
              <a:t>Une direction générale dissociée des prérogatives du président du conseil d’administration.</a:t>
            </a:r>
            <a:endParaRPr b="0" lang="fr-FR" sz="1800" spc="-1" strike="noStrike">
              <a:latin typeface="Arial"/>
            </a:endParaRPr>
          </a:p>
          <a:p>
            <a:pPr algn="just">
              <a:lnSpc>
                <a:spcPct val="100000"/>
              </a:lnSpc>
              <a:spcBef>
                <a:spcPts val="40"/>
              </a:spcBef>
              <a:tabLst>
                <a:tab algn="l" pos="270360"/>
                <a:tab algn="l" pos="271440"/>
              </a:tabLst>
            </a:pPr>
            <a:r>
              <a:rPr b="1" lang="en-US" sz="1800" spc="-1" strike="noStrike" u="sng">
                <a:solidFill>
                  <a:srgbClr val="000000"/>
                </a:solidFill>
                <a:uFill>
                  <a:solidFill>
                    <a:srgbClr val="000000"/>
                  </a:solidFill>
                </a:uFill>
                <a:latin typeface="Calibri"/>
              </a:rPr>
              <a:t>Administrateurs :</a:t>
            </a:r>
            <a:endParaRPr b="0" lang="fr-FR" sz="1800" spc="-1" strike="noStrike">
              <a:latin typeface="Arial"/>
            </a:endParaRPr>
          </a:p>
          <a:p>
            <a:pPr marL="43920" algn="just">
              <a:lnSpc>
                <a:spcPct val="100000"/>
              </a:lnSpc>
              <a:spcBef>
                <a:spcPts val="306"/>
              </a:spcBef>
              <a:tabLst>
                <a:tab algn="l" pos="270360"/>
                <a:tab algn="l" pos="271440"/>
              </a:tabLst>
            </a:pPr>
            <a:r>
              <a:rPr b="0" lang="en-US" sz="1800" spc="-7" strike="noStrike">
                <a:solidFill>
                  <a:srgbClr val="000000"/>
                </a:solidFill>
                <a:latin typeface="Calibri"/>
              </a:rPr>
              <a:t>Les premiers administrateurs sont nommés dans les statuts. En cours de vie sociale, les administrateurs  sont normalement nommés par l’assemblée générale ordinaire des associés.</a:t>
            </a:r>
            <a:endParaRPr b="0" lang="fr-FR" sz="1800" spc="-1" strike="noStrike">
              <a:latin typeface="Arial"/>
            </a:endParaRPr>
          </a:p>
          <a:p>
            <a:pPr marL="43920" algn="just">
              <a:lnSpc>
                <a:spcPct val="100000"/>
              </a:lnSpc>
              <a:spcBef>
                <a:spcPts val="306"/>
              </a:spcBef>
              <a:tabLst>
                <a:tab algn="l" pos="270360"/>
                <a:tab algn="l" pos="271440"/>
              </a:tabLst>
            </a:pPr>
            <a:r>
              <a:rPr b="0" lang="en-US" sz="1800" spc="-7" strike="noStrike">
                <a:solidFill>
                  <a:srgbClr val="000000"/>
                </a:solidFill>
                <a:latin typeface="Calibri"/>
              </a:rPr>
              <a:t>Les administrateurs peuvent être rémunérés. L’assemblée générale peut allouer aux administrateurs  une rémunération sous forme de jetons de présence qui est une somme fixe annuelle. La répartition de  cette somme globale entre les administrateurs relève de la seule compétence du conseil  d’administration.</a:t>
            </a:r>
            <a:endParaRPr b="0" lang="fr-FR" sz="1800" spc="-1" strike="noStrike">
              <a:latin typeface="Arial"/>
            </a:endParaRPr>
          </a:p>
          <a:p>
            <a:pPr marL="43920" algn="just">
              <a:lnSpc>
                <a:spcPct val="100000"/>
              </a:lnSpc>
              <a:spcBef>
                <a:spcPts val="306"/>
              </a:spcBef>
              <a:tabLst>
                <a:tab algn="l" pos="270360"/>
                <a:tab algn="l" pos="271440"/>
              </a:tabLst>
            </a:pPr>
            <a:r>
              <a:rPr b="0" lang="en-US" sz="1800" spc="-7" strike="noStrike">
                <a:solidFill>
                  <a:srgbClr val="000000"/>
                </a:solidFill>
                <a:latin typeface="Calibri"/>
              </a:rPr>
              <a:t>Administrateur et actionnaire, le président du conseil d’administration ne peut pas être âgé de plus de  65 ans, sauf disposition statutaire contraire.</a:t>
            </a:r>
            <a:endParaRPr b="0" lang="fr-FR" sz="1800" spc="-1" strike="noStrike">
              <a:latin typeface="Arial"/>
            </a:endParaRPr>
          </a:p>
        </p:txBody>
      </p:sp>
      <p:graphicFrame>
        <p:nvGraphicFramePr>
          <p:cNvPr id="550" name="Table 2"/>
          <p:cNvGraphicFramePr/>
          <p:nvPr/>
        </p:nvGraphicFramePr>
        <p:xfrm>
          <a:off x="168480" y="146880"/>
          <a:ext cx="11802600" cy="3007080"/>
        </p:xfrm>
        <a:graphic>
          <a:graphicData uri="http://schemas.openxmlformats.org/drawingml/2006/table">
            <a:tbl>
              <a:tblPr/>
              <a:tblGrid>
                <a:gridCol w="2453760"/>
                <a:gridCol w="2906280"/>
                <a:gridCol w="6442560"/>
              </a:tblGrid>
              <a:tr h="276840">
                <a:tc rowSpan="5">
                  <a:txBody>
                    <a:bodyPr lIns="0" rIns="0" tIns="0" bIns="0">
                      <a:noAutofit/>
                    </a:bodyPr>
                    <a:p>
                      <a:pPr>
                        <a:lnSpc>
                          <a:spcPct val="100000"/>
                        </a:lnSpc>
                      </a:pPr>
                      <a:endParaRPr b="0" lang="fr-FR" sz="1800" spc="-1" strike="noStrike">
                        <a:latin typeface="Arial"/>
                      </a:endParaRPr>
                    </a:p>
                    <a:p>
                      <a:pPr>
                        <a:lnSpc>
                          <a:spcPct val="100000"/>
                        </a:lnSpc>
                      </a:pPr>
                      <a:endParaRPr b="0" lang="fr-FR" sz="1800" spc="-1" strike="noStrike">
                        <a:latin typeface="Arial"/>
                      </a:endParaRPr>
                    </a:p>
                    <a:p>
                      <a:pPr marL="283320" indent="69840">
                        <a:lnSpc>
                          <a:spcPct val="355000"/>
                        </a:lnSpc>
                        <a:spcBef>
                          <a:spcPts val="6"/>
                        </a:spcBef>
                        <a:tabLst>
                          <a:tab algn="l" pos="0"/>
                        </a:tabLst>
                      </a:pPr>
                      <a:r>
                        <a:rPr b="1" lang="fr-FR" sz="1600" spc="-7" strike="noStrike">
                          <a:solidFill>
                            <a:srgbClr val="000000"/>
                          </a:solidFill>
                          <a:latin typeface="Calibri"/>
                        </a:rPr>
                        <a:t>Droits </a:t>
                      </a:r>
                      <a:r>
                        <a:rPr b="1" lang="fr-FR" sz="1600" spc="-1" strike="noStrike">
                          <a:solidFill>
                            <a:srgbClr val="000000"/>
                          </a:solidFill>
                          <a:latin typeface="Calibri"/>
                        </a:rPr>
                        <a:t>et  </a:t>
                      </a:r>
                      <a:r>
                        <a:rPr b="1" lang="fr-FR" sz="1600" spc="-7" strike="noStrike">
                          <a:solidFill>
                            <a:srgbClr val="000000"/>
                          </a:solidFill>
                          <a:latin typeface="Calibri"/>
                        </a:rPr>
                        <a:t>obligations  </a:t>
                      </a:r>
                      <a:r>
                        <a:rPr b="1" lang="fr-FR" sz="1600" spc="-1" strike="noStrike">
                          <a:solidFill>
                            <a:srgbClr val="000000"/>
                          </a:solidFill>
                          <a:latin typeface="Calibri"/>
                        </a:rPr>
                        <a:t>des</a:t>
                      </a:r>
                      <a:r>
                        <a:rPr b="1" lang="fr-FR" sz="1600" spc="-60" strike="noStrike">
                          <a:solidFill>
                            <a:srgbClr val="000000"/>
                          </a:solidFill>
                          <a:latin typeface="Calibri"/>
                        </a:rPr>
                        <a:t> </a:t>
                      </a:r>
                      <a:r>
                        <a:rPr b="1" lang="fr-FR" sz="1600" spc="-7" strike="noStrike">
                          <a:solidFill>
                            <a:srgbClr val="000000"/>
                          </a:solidFill>
                          <a:latin typeface="Calibri"/>
                        </a:rPr>
                        <a:t>associés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3120" bIns="0">
                      <a:noAutofit/>
                    </a:bodyPr>
                    <a:p>
                      <a:pPr marL="9000" algn="ctr">
                        <a:lnSpc>
                          <a:spcPct val="100000"/>
                        </a:lnSpc>
                        <a:spcBef>
                          <a:spcPts val="289"/>
                        </a:spcBef>
                      </a:pPr>
                      <a:r>
                        <a:rPr b="1" lang="fr-FR" sz="1600" spc="-7" strike="noStrike">
                          <a:solidFill>
                            <a:srgbClr val="000000"/>
                          </a:solidFill>
                          <a:latin typeface="Calibri"/>
                        </a:rPr>
                        <a:t>qualification de </a:t>
                      </a:r>
                      <a:r>
                        <a:rPr b="1" lang="fr-FR" sz="1600" spc="-1" strike="noStrike">
                          <a:solidFill>
                            <a:srgbClr val="000000"/>
                          </a:solidFill>
                          <a:latin typeface="Calibri"/>
                        </a:rPr>
                        <a:t>la</a:t>
                      </a:r>
                      <a:r>
                        <a:rPr b="1" lang="fr-FR" sz="1600" spc="-15" strike="noStrike">
                          <a:solidFill>
                            <a:srgbClr val="000000"/>
                          </a:solidFill>
                          <a:latin typeface="Calibri"/>
                        </a:rPr>
                        <a:t> </a:t>
                      </a:r>
                      <a:r>
                        <a:rPr b="1" lang="fr-FR" sz="1600" spc="-7" strike="noStrike">
                          <a:solidFill>
                            <a:srgbClr val="000000"/>
                          </a:solidFill>
                          <a:latin typeface="Calibri"/>
                        </a:rPr>
                        <a:t>part</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3120" bIns="0">
                      <a:noAutofit/>
                    </a:bodyPr>
                    <a:p>
                      <a:pPr algn="ctr">
                        <a:lnSpc>
                          <a:spcPct val="100000"/>
                        </a:lnSpc>
                        <a:spcBef>
                          <a:spcPts val="289"/>
                        </a:spcBef>
                      </a:pPr>
                      <a:r>
                        <a:rPr b="0" lang="fr-FR" sz="1600" spc="-1" strike="noStrike">
                          <a:solidFill>
                            <a:srgbClr val="000000"/>
                          </a:solidFill>
                          <a:latin typeface="Calibri"/>
                        </a:rPr>
                        <a:t>action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274680">
                <a:tc vMerge="1">
                  <a:tcPr marL="90000" marR="90000">
                    <a:solidFill>
                      <a:srgbClr val="729fcf"/>
                    </a:solidFill>
                  </a:tcPr>
                </a:tc>
                <a:tc>
                  <a:txBody>
                    <a:bodyPr lIns="0" rIns="0" tIns="360" bIns="0">
                      <a:noAutofit/>
                    </a:bodyPr>
                    <a:p>
                      <a:pPr marL="9000" algn="ctr">
                        <a:lnSpc>
                          <a:spcPct val="100000"/>
                        </a:lnSpc>
                      </a:pPr>
                      <a:r>
                        <a:rPr b="1" lang="fr-FR" sz="1600" spc="-1" strike="noStrike">
                          <a:solidFill>
                            <a:srgbClr val="000000"/>
                          </a:solidFill>
                          <a:latin typeface="Calibri"/>
                        </a:rPr>
                        <a:t>cession </a:t>
                      </a:r>
                      <a:r>
                        <a:rPr b="1" lang="fr-FR" sz="1600" spc="-7" strike="noStrike">
                          <a:solidFill>
                            <a:srgbClr val="000000"/>
                          </a:solidFill>
                          <a:latin typeface="Calibri"/>
                        </a:rPr>
                        <a:t>entre</a:t>
                      </a:r>
                      <a:r>
                        <a:rPr b="1" lang="fr-FR" sz="1600" spc="-26" strike="noStrike">
                          <a:solidFill>
                            <a:srgbClr val="000000"/>
                          </a:solidFill>
                          <a:latin typeface="Calibri"/>
                        </a:rPr>
                        <a:t> </a:t>
                      </a:r>
                      <a:r>
                        <a:rPr b="1" lang="fr-FR" sz="1600" spc="-7" strike="noStrike">
                          <a:solidFill>
                            <a:srgbClr val="000000"/>
                          </a:solidFill>
                          <a:latin typeface="Calibri"/>
                        </a:rPr>
                        <a:t>vifs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960" bIns="0">
                      <a:noAutofit/>
                    </a:bodyPr>
                    <a:p>
                      <a:pPr marL="1800" algn="ctr">
                        <a:lnSpc>
                          <a:spcPct val="100000"/>
                        </a:lnSpc>
                        <a:spcBef>
                          <a:spcPts val="269"/>
                        </a:spcBef>
                      </a:pPr>
                      <a:r>
                        <a:rPr b="0" lang="fr-FR" sz="1600" spc="-1" strike="noStrike">
                          <a:solidFill>
                            <a:srgbClr val="000000"/>
                          </a:solidFill>
                          <a:latin typeface="Calibri"/>
                        </a:rPr>
                        <a:t>cession</a:t>
                      </a:r>
                      <a:r>
                        <a:rPr b="0" lang="fr-FR" sz="1600" spc="-21" strike="noStrike">
                          <a:solidFill>
                            <a:srgbClr val="000000"/>
                          </a:solidFill>
                          <a:latin typeface="Calibri"/>
                        </a:rPr>
                        <a:t> </a:t>
                      </a:r>
                      <a:r>
                        <a:rPr b="0" lang="fr-FR" sz="1600" spc="-7" strike="noStrike">
                          <a:solidFill>
                            <a:srgbClr val="000000"/>
                          </a:solidFill>
                          <a:latin typeface="Calibri"/>
                        </a:rPr>
                        <a:t>libre</a:t>
                      </a:r>
                      <a:r>
                        <a:rPr b="0" lang="fr-FR" sz="1600" spc="-1" strike="noStrike">
                          <a:solidFill>
                            <a:srgbClr val="000000"/>
                          </a:solidFill>
                          <a:latin typeface="Calibri"/>
                        </a:rPr>
                        <a:t>sauf clause</a:t>
                      </a:r>
                      <a:r>
                        <a:rPr b="0" lang="fr-FR" sz="1600" spc="-26" strike="noStrike">
                          <a:solidFill>
                            <a:srgbClr val="000000"/>
                          </a:solidFill>
                          <a:latin typeface="Calibri"/>
                        </a:rPr>
                        <a:t> </a:t>
                      </a:r>
                      <a:r>
                        <a:rPr b="0" lang="fr-FR" sz="1600" spc="-7" strike="noStrike">
                          <a:solidFill>
                            <a:srgbClr val="000000"/>
                          </a:solidFill>
                          <a:latin typeface="Calibri"/>
                        </a:rPr>
                        <a:t>d’agrément</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065960">
                <a:tc vMerge="1">
                  <a:tcPr marL="90000" marR="90000">
                    <a:solidFill>
                      <a:srgbClr val="729fcf"/>
                    </a:solidFill>
                  </a:tcPr>
                </a:tc>
                <a:tc>
                  <a:txBody>
                    <a:bodyPr lIns="0" rIns="0" tIns="0" bIns="0">
                      <a:noAutofit/>
                    </a:bodyPr>
                    <a:p>
                      <a:pPr algn="ctr">
                        <a:lnSpc>
                          <a:spcPct val="100000"/>
                        </a:lnSpc>
                      </a:pPr>
                      <a:endParaRPr b="0" lang="fr-FR" sz="1800" spc="-1" strike="noStrike">
                        <a:latin typeface="Arial"/>
                      </a:endParaRPr>
                    </a:p>
                    <a:p>
                      <a:pPr algn="ctr">
                        <a:lnSpc>
                          <a:spcPct val="100000"/>
                        </a:lnSpc>
                        <a:spcBef>
                          <a:spcPts val="40"/>
                        </a:spcBef>
                      </a:pPr>
                      <a:endParaRPr b="0" lang="fr-FR" sz="1800" spc="-1" strike="noStrike">
                        <a:latin typeface="Arial"/>
                      </a:endParaRPr>
                    </a:p>
                    <a:p>
                      <a:pPr marL="173520" indent="397440" algn="ctr">
                        <a:lnSpc>
                          <a:spcPct val="118000"/>
                        </a:lnSpc>
                        <a:tabLst>
                          <a:tab algn="l" pos="0"/>
                        </a:tabLst>
                      </a:pPr>
                      <a:r>
                        <a:rPr b="1" lang="fr-FR" sz="1600" spc="-1" strike="noStrike">
                          <a:solidFill>
                            <a:srgbClr val="000000"/>
                          </a:solidFill>
                          <a:latin typeface="Calibri"/>
                        </a:rPr>
                        <a:t>décision  </a:t>
                      </a:r>
                      <a:r>
                        <a:rPr b="1" lang="fr-FR" sz="1600" spc="-7" strike="noStrike">
                          <a:solidFill>
                            <a:srgbClr val="000000"/>
                          </a:solidFill>
                          <a:latin typeface="Calibri"/>
                        </a:rPr>
                        <a:t>(assemblée</a:t>
                      </a:r>
                      <a:r>
                        <a:rPr b="1" lang="fr-FR" sz="1600" spc="-15" strike="noStrike">
                          <a:solidFill>
                            <a:srgbClr val="000000"/>
                          </a:solidFill>
                          <a:latin typeface="Calibri"/>
                        </a:rPr>
                        <a:t> </a:t>
                      </a:r>
                      <a:r>
                        <a:rPr b="1" lang="fr-FR" sz="1600" spc="-7" strike="noStrike">
                          <a:solidFill>
                            <a:srgbClr val="000000"/>
                          </a:solidFill>
                          <a:latin typeface="Calibri"/>
                        </a:rPr>
                        <a:t>ordinaire)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4200" bIns="0">
                      <a:noAutofit/>
                    </a:bodyPr>
                    <a:p>
                      <a:pPr marL="892800" indent="-3600" algn="ctr">
                        <a:lnSpc>
                          <a:spcPct val="100000"/>
                        </a:lnSpc>
                        <a:spcBef>
                          <a:spcPts val="300"/>
                        </a:spcBef>
                        <a:tabLst>
                          <a:tab algn="l" pos="0"/>
                        </a:tabLst>
                      </a:pPr>
                      <a:r>
                        <a:rPr b="0" lang="fr-FR" sz="1600" spc="-7" strike="noStrike">
                          <a:solidFill>
                            <a:srgbClr val="000000"/>
                          </a:solidFill>
                          <a:latin typeface="Calibri"/>
                        </a:rPr>
                        <a:t>1</a:t>
                      </a:r>
                      <a:r>
                        <a:rPr b="0" lang="fr-FR" sz="1600" spc="-7" strike="noStrike" baseline="31000">
                          <a:solidFill>
                            <a:srgbClr val="000000"/>
                          </a:solidFill>
                          <a:latin typeface="Calibri"/>
                        </a:rPr>
                        <a:t>ère </a:t>
                      </a:r>
                      <a:r>
                        <a:rPr b="0" lang="fr-FR" sz="1600" spc="-1" strike="noStrike">
                          <a:solidFill>
                            <a:srgbClr val="000000"/>
                          </a:solidFill>
                          <a:latin typeface="Calibri"/>
                        </a:rPr>
                        <a:t>convocation :  </a:t>
                      </a:r>
                      <a:r>
                        <a:rPr b="0" lang="fr-FR" sz="1600" spc="-7" strike="noStrike">
                          <a:solidFill>
                            <a:srgbClr val="000000"/>
                          </a:solidFill>
                          <a:latin typeface="Calibri"/>
                        </a:rPr>
                        <a:t>quorum 1/5 </a:t>
                      </a:r>
                      <a:r>
                        <a:rPr b="0" lang="fr-FR" sz="1600" spc="-1" strike="noStrike">
                          <a:solidFill>
                            <a:srgbClr val="000000"/>
                          </a:solidFill>
                          <a:latin typeface="Calibri"/>
                        </a:rPr>
                        <a:t>du</a:t>
                      </a:r>
                      <a:r>
                        <a:rPr b="0" lang="fr-FR" sz="1600" spc="-46" strike="noStrike">
                          <a:solidFill>
                            <a:srgbClr val="000000"/>
                          </a:solidFill>
                          <a:latin typeface="Calibri"/>
                        </a:rPr>
                        <a:t> </a:t>
                      </a:r>
                      <a:r>
                        <a:rPr b="0" lang="fr-FR" sz="1600" spc="-7" strike="noStrike">
                          <a:solidFill>
                            <a:srgbClr val="000000"/>
                          </a:solidFill>
                          <a:latin typeface="Calibri"/>
                        </a:rPr>
                        <a:t>capital</a:t>
                      </a:r>
                      <a:endParaRPr b="0" lang="fr-FR" sz="1600" spc="-1" strike="noStrike">
                        <a:latin typeface="Arial"/>
                      </a:endParaRPr>
                    </a:p>
                    <a:p>
                      <a:pPr algn="ctr">
                        <a:lnSpc>
                          <a:spcPct val="100000"/>
                        </a:lnSpc>
                        <a:spcBef>
                          <a:spcPts val="164"/>
                        </a:spcBef>
                        <a:tabLst>
                          <a:tab algn="l" pos="0"/>
                        </a:tabLst>
                      </a:pPr>
                      <a:r>
                        <a:rPr b="0" lang="fr-FR" sz="1600" spc="-7" strike="noStrike">
                          <a:solidFill>
                            <a:srgbClr val="000000"/>
                          </a:solidFill>
                          <a:latin typeface="Calibri"/>
                        </a:rPr>
                        <a:t>2</a:t>
                      </a:r>
                      <a:r>
                        <a:rPr b="0" lang="fr-FR" sz="1600" spc="-7" strike="noStrike" baseline="31000">
                          <a:solidFill>
                            <a:srgbClr val="000000"/>
                          </a:solidFill>
                          <a:latin typeface="Calibri"/>
                        </a:rPr>
                        <a:t>ème </a:t>
                      </a:r>
                      <a:r>
                        <a:rPr b="0" lang="fr-FR" sz="1600" spc="-1" strike="noStrike">
                          <a:solidFill>
                            <a:srgbClr val="000000"/>
                          </a:solidFill>
                          <a:latin typeface="Calibri"/>
                        </a:rPr>
                        <a:t>convocation : </a:t>
                      </a:r>
                      <a:r>
                        <a:rPr b="0" lang="fr-FR" sz="1600" spc="-7" strike="noStrike">
                          <a:solidFill>
                            <a:srgbClr val="000000"/>
                          </a:solidFill>
                          <a:latin typeface="Calibri"/>
                        </a:rPr>
                        <a:t>pas </a:t>
                      </a:r>
                      <a:r>
                        <a:rPr b="0" lang="fr-FR" sz="1600" spc="-1" strike="noStrike">
                          <a:solidFill>
                            <a:srgbClr val="000000"/>
                          </a:solidFill>
                          <a:latin typeface="Calibri"/>
                        </a:rPr>
                        <a:t>de</a:t>
                      </a:r>
                      <a:r>
                        <a:rPr b="0" lang="fr-FR" sz="1600" spc="-86" strike="noStrike">
                          <a:solidFill>
                            <a:srgbClr val="000000"/>
                          </a:solidFill>
                          <a:latin typeface="Calibri"/>
                        </a:rPr>
                        <a:t> </a:t>
                      </a:r>
                      <a:r>
                        <a:rPr b="0" lang="fr-FR" sz="1600" spc="-7" strike="noStrike">
                          <a:solidFill>
                            <a:srgbClr val="000000"/>
                          </a:solidFill>
                          <a:latin typeface="Calibri"/>
                        </a:rPr>
                        <a:t>quorum</a:t>
                      </a:r>
                      <a:endParaRPr b="0" lang="fr-FR" sz="1600" spc="-1" strike="noStrike">
                        <a:latin typeface="Arial"/>
                      </a:endParaRPr>
                    </a:p>
                    <a:p>
                      <a:pPr marL="108000" indent="-360" algn="ctr">
                        <a:lnSpc>
                          <a:spcPct val="100000"/>
                        </a:lnSpc>
                        <a:spcBef>
                          <a:spcPts val="65"/>
                        </a:spcBef>
                        <a:tabLst>
                          <a:tab algn="l" pos="0"/>
                        </a:tabLst>
                      </a:pPr>
                      <a:r>
                        <a:rPr b="0" lang="fr-FR" sz="1600" spc="-1" strike="noStrike">
                          <a:solidFill>
                            <a:srgbClr val="000000"/>
                          </a:solidFill>
                          <a:latin typeface="Calibri"/>
                        </a:rPr>
                        <a:t>La </a:t>
                      </a:r>
                      <a:r>
                        <a:rPr b="0" lang="fr-FR" sz="1600" spc="-7" strike="noStrike">
                          <a:solidFill>
                            <a:srgbClr val="000000"/>
                          </a:solidFill>
                          <a:latin typeface="Calibri"/>
                        </a:rPr>
                        <a:t>décision est prise </a:t>
                      </a:r>
                      <a:r>
                        <a:rPr b="0" lang="fr-FR" sz="1600" spc="-1" strike="noStrike">
                          <a:solidFill>
                            <a:srgbClr val="000000"/>
                          </a:solidFill>
                          <a:latin typeface="Calibri"/>
                        </a:rPr>
                        <a:t>à la </a:t>
                      </a:r>
                      <a:r>
                        <a:rPr b="0" lang="fr-FR" sz="1600" spc="-7" strike="noStrike">
                          <a:solidFill>
                            <a:srgbClr val="000000"/>
                          </a:solidFill>
                          <a:latin typeface="Calibri"/>
                        </a:rPr>
                        <a:t>majorité des voix dont  disposent les actionnaires présents </a:t>
                      </a:r>
                      <a:r>
                        <a:rPr b="0" lang="fr-FR" sz="1600" spc="-1" strike="noStrike">
                          <a:solidFill>
                            <a:srgbClr val="000000"/>
                          </a:solidFill>
                          <a:latin typeface="Calibri"/>
                        </a:rPr>
                        <a:t>ou</a:t>
                      </a:r>
                      <a:r>
                        <a:rPr b="0" lang="fr-FR" sz="1600" spc="63" strike="noStrike">
                          <a:solidFill>
                            <a:srgbClr val="000000"/>
                          </a:solidFill>
                          <a:latin typeface="Calibri"/>
                        </a:rPr>
                        <a:t> </a:t>
                      </a:r>
                      <a:r>
                        <a:rPr b="0" lang="fr-FR" sz="1600" spc="-7" strike="noStrike">
                          <a:solidFill>
                            <a:srgbClr val="000000"/>
                          </a:solidFill>
                          <a:latin typeface="Calibri"/>
                        </a:rPr>
                        <a:t>représentés.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039320">
                <a:tc vMerge="1">
                  <a:tcPr marL="90000" marR="90000">
                    <a:solidFill>
                      <a:srgbClr val="729fcf"/>
                    </a:solidFill>
                  </a:tcPr>
                </a:tc>
                <a:tc>
                  <a:txBody>
                    <a:bodyPr lIns="0" rIns="0" tIns="5040" bIns="0">
                      <a:noAutofit/>
                    </a:bodyPr>
                    <a:p>
                      <a:pPr algn="ctr">
                        <a:lnSpc>
                          <a:spcPct val="100000"/>
                        </a:lnSpc>
                        <a:spcBef>
                          <a:spcPts val="45"/>
                        </a:spcBef>
                      </a:pPr>
                      <a:endParaRPr b="0" lang="fr-FR" sz="1800" spc="-1" strike="noStrike">
                        <a:latin typeface="Arial"/>
                      </a:endParaRPr>
                    </a:p>
                    <a:p>
                      <a:pPr marL="4320" algn="ctr">
                        <a:lnSpc>
                          <a:spcPct val="100000"/>
                        </a:lnSpc>
                      </a:pPr>
                      <a:r>
                        <a:rPr b="1" lang="fr-FR" sz="1600" spc="-1" strike="noStrike">
                          <a:solidFill>
                            <a:srgbClr val="000000"/>
                          </a:solidFill>
                          <a:latin typeface="Calibri"/>
                        </a:rPr>
                        <a:t>décision</a:t>
                      </a:r>
                      <a:endParaRPr b="0" lang="fr-FR" sz="1600" spc="-1" strike="noStrike">
                        <a:latin typeface="Arial"/>
                      </a:endParaRPr>
                    </a:p>
                    <a:p>
                      <a:pPr marL="356400" indent="-2880" algn="ctr">
                        <a:lnSpc>
                          <a:spcPts val="1261"/>
                        </a:lnSpc>
                        <a:spcBef>
                          <a:spcPts val="334"/>
                        </a:spcBef>
                        <a:tabLst>
                          <a:tab algn="l" pos="0"/>
                        </a:tabLst>
                      </a:pPr>
                      <a:r>
                        <a:rPr b="1" lang="fr-FR" sz="1600" spc="-7" strike="noStrike">
                          <a:solidFill>
                            <a:srgbClr val="000000"/>
                          </a:solidFill>
                          <a:latin typeface="Calibri"/>
                        </a:rPr>
                        <a:t>(assemblée  </a:t>
                      </a:r>
                      <a:r>
                        <a:rPr b="1" lang="fr-FR" sz="1600" spc="-1" strike="noStrike">
                          <a:solidFill>
                            <a:srgbClr val="000000"/>
                          </a:solidFill>
                          <a:latin typeface="Calibri"/>
                        </a:rPr>
                        <a:t>ex</a:t>
                      </a:r>
                      <a:r>
                        <a:rPr b="1" lang="fr-FR" sz="1600" spc="4" strike="noStrike">
                          <a:solidFill>
                            <a:srgbClr val="000000"/>
                          </a:solidFill>
                          <a:latin typeface="Calibri"/>
                        </a:rPr>
                        <a:t>t</a:t>
                      </a:r>
                      <a:r>
                        <a:rPr b="1" lang="fr-FR" sz="1600" spc="-1" strike="noStrike">
                          <a:solidFill>
                            <a:srgbClr val="000000"/>
                          </a:solidFill>
                          <a:latin typeface="Calibri"/>
                        </a:rPr>
                        <a:t>r</a:t>
                      </a:r>
                      <a:r>
                        <a:rPr b="1" lang="fr-FR" sz="1600" spc="-12" strike="noStrike">
                          <a:solidFill>
                            <a:srgbClr val="000000"/>
                          </a:solidFill>
                          <a:latin typeface="Calibri"/>
                        </a:rPr>
                        <a:t>a</a:t>
                      </a:r>
                      <a:r>
                        <a:rPr b="1" lang="fr-FR" sz="1600" spc="-1" strike="noStrike">
                          <a:solidFill>
                            <a:srgbClr val="000000"/>
                          </a:solidFill>
                          <a:latin typeface="Calibri"/>
                        </a:rPr>
                        <a:t>ordi</a:t>
                      </a:r>
                      <a:r>
                        <a:rPr b="1" lang="fr-FR" sz="1600" spc="-15" strike="noStrike">
                          <a:solidFill>
                            <a:srgbClr val="000000"/>
                          </a:solidFill>
                          <a:latin typeface="Calibri"/>
                        </a:rPr>
                        <a:t>n</a:t>
                      </a:r>
                      <a:r>
                        <a:rPr b="1" lang="fr-FR" sz="1600" spc="-1" strike="noStrike">
                          <a:solidFill>
                            <a:srgbClr val="000000"/>
                          </a:solidFill>
                          <a:latin typeface="Calibri"/>
                        </a:rPr>
                        <a:t>ai</a:t>
                      </a:r>
                      <a:r>
                        <a:rPr b="1" lang="fr-FR" sz="1600" spc="-12" strike="noStrike">
                          <a:solidFill>
                            <a:srgbClr val="000000"/>
                          </a:solidFill>
                          <a:latin typeface="Calibri"/>
                        </a:rPr>
                        <a:t>r</a:t>
                      </a:r>
                      <a:r>
                        <a:rPr b="1" lang="fr-FR" sz="1600" spc="-1" strike="noStrike">
                          <a:solidFill>
                            <a:srgbClr val="000000"/>
                          </a:solidFill>
                          <a:latin typeface="Calibri"/>
                        </a:rPr>
                        <a:t>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4920" bIns="0">
                      <a:noAutofit/>
                    </a:bodyPr>
                    <a:p>
                      <a:pPr marL="43920">
                        <a:lnSpc>
                          <a:spcPct val="100000"/>
                        </a:lnSpc>
                        <a:spcBef>
                          <a:spcPts val="306"/>
                        </a:spcBef>
                      </a:pPr>
                      <a:r>
                        <a:rPr b="0" lang="fr-FR" sz="1600" spc="-1" strike="noStrike">
                          <a:solidFill>
                            <a:srgbClr val="000000"/>
                          </a:solidFill>
                          <a:latin typeface="Calibri"/>
                        </a:rPr>
                        <a:t>Quorum 1/4 du </a:t>
                      </a:r>
                      <a:r>
                        <a:rPr b="0" lang="fr-FR" sz="1600" spc="-7" strike="noStrike">
                          <a:solidFill>
                            <a:srgbClr val="000000"/>
                          </a:solidFill>
                          <a:latin typeface="Calibri"/>
                        </a:rPr>
                        <a:t>capital sur 1</a:t>
                      </a:r>
                      <a:r>
                        <a:rPr b="0" lang="fr-FR" sz="1600" spc="-7" strike="noStrike" baseline="31000">
                          <a:solidFill>
                            <a:srgbClr val="000000"/>
                          </a:solidFill>
                          <a:latin typeface="Calibri"/>
                        </a:rPr>
                        <a:t>ère </a:t>
                      </a:r>
                      <a:r>
                        <a:rPr b="0" lang="fr-FR" sz="1600" spc="-1" strike="noStrike">
                          <a:solidFill>
                            <a:srgbClr val="000000"/>
                          </a:solidFill>
                          <a:latin typeface="Calibri"/>
                        </a:rPr>
                        <a:t>convocation </a:t>
                      </a:r>
                      <a:r>
                        <a:rPr b="0" lang="fr-FR" sz="1600" spc="-7" strike="noStrike">
                          <a:solidFill>
                            <a:srgbClr val="000000"/>
                          </a:solidFill>
                          <a:latin typeface="Calibri"/>
                        </a:rPr>
                        <a:t>et 1/5 </a:t>
                      </a:r>
                      <a:r>
                        <a:rPr b="0" lang="fr-FR" sz="1600" spc="-1" strike="noStrike">
                          <a:solidFill>
                            <a:srgbClr val="000000"/>
                          </a:solidFill>
                          <a:latin typeface="Calibri"/>
                        </a:rPr>
                        <a:t>du  </a:t>
                      </a:r>
                      <a:r>
                        <a:rPr b="0" lang="fr-FR" sz="1600" spc="-7" strike="noStrike">
                          <a:solidFill>
                            <a:srgbClr val="000000"/>
                          </a:solidFill>
                          <a:latin typeface="Calibri"/>
                        </a:rPr>
                        <a:t>capital sur 2</a:t>
                      </a:r>
                      <a:r>
                        <a:rPr b="0" lang="fr-FR" sz="1600" spc="-7" strike="noStrike" baseline="31000">
                          <a:solidFill>
                            <a:srgbClr val="000000"/>
                          </a:solidFill>
                          <a:latin typeface="Calibri"/>
                        </a:rPr>
                        <a:t>ème</a:t>
                      </a:r>
                      <a:r>
                        <a:rPr b="0" lang="fr-FR" sz="1600" spc="162" strike="noStrike" baseline="31000">
                          <a:solidFill>
                            <a:srgbClr val="000000"/>
                          </a:solidFill>
                          <a:latin typeface="Calibri"/>
                        </a:rPr>
                        <a:t> </a:t>
                      </a:r>
                      <a:r>
                        <a:rPr b="0" lang="fr-FR" sz="1600" spc="-7" strike="noStrike">
                          <a:solidFill>
                            <a:srgbClr val="000000"/>
                          </a:solidFill>
                          <a:latin typeface="Calibri"/>
                        </a:rPr>
                        <a:t>convocation.</a:t>
                      </a:r>
                      <a:endParaRPr b="0" lang="fr-FR" sz="1600" spc="-1" strike="noStrike">
                        <a:latin typeface="Arial"/>
                      </a:endParaRPr>
                    </a:p>
                    <a:p>
                      <a:pPr marL="43920">
                        <a:lnSpc>
                          <a:spcPct val="100000"/>
                        </a:lnSpc>
                        <a:spcBef>
                          <a:spcPts val="241"/>
                        </a:spcBef>
                      </a:pPr>
                      <a:r>
                        <a:rPr b="0" lang="fr-FR" sz="1600" spc="-1" strike="noStrike">
                          <a:solidFill>
                            <a:srgbClr val="000000"/>
                          </a:solidFill>
                          <a:latin typeface="Calibri"/>
                        </a:rPr>
                        <a:t>La </a:t>
                      </a:r>
                      <a:r>
                        <a:rPr b="0" lang="fr-FR" sz="1600" spc="-7" strike="noStrike">
                          <a:solidFill>
                            <a:srgbClr val="000000"/>
                          </a:solidFill>
                          <a:latin typeface="Calibri"/>
                        </a:rPr>
                        <a:t>décision est prise </a:t>
                      </a:r>
                      <a:r>
                        <a:rPr b="0" lang="fr-FR" sz="1600" spc="-1" strike="noStrike">
                          <a:solidFill>
                            <a:srgbClr val="000000"/>
                          </a:solidFill>
                          <a:latin typeface="Calibri"/>
                        </a:rPr>
                        <a:t>à la </a:t>
                      </a:r>
                      <a:r>
                        <a:rPr b="0" lang="fr-FR" sz="1600" spc="-7" strike="noStrike">
                          <a:solidFill>
                            <a:srgbClr val="000000"/>
                          </a:solidFill>
                          <a:latin typeface="Calibri"/>
                        </a:rPr>
                        <a:t>majorité des 2/3 des </a:t>
                      </a:r>
                      <a:r>
                        <a:rPr b="0" lang="fr-FR" sz="1600" spc="-1" strike="noStrike">
                          <a:solidFill>
                            <a:srgbClr val="000000"/>
                          </a:solidFill>
                          <a:latin typeface="Calibri"/>
                        </a:rPr>
                        <a:t>voix  dont </a:t>
                      </a:r>
                      <a:r>
                        <a:rPr b="0" lang="fr-FR" sz="1600" spc="-7" strike="noStrike">
                          <a:solidFill>
                            <a:srgbClr val="000000"/>
                          </a:solidFill>
                          <a:latin typeface="Calibri"/>
                        </a:rPr>
                        <a:t>disposent les actionnaires présents </a:t>
                      </a:r>
                      <a:r>
                        <a:rPr b="0" lang="fr-FR" sz="1600" spc="-1" strike="noStrike">
                          <a:solidFill>
                            <a:srgbClr val="000000"/>
                          </a:solidFill>
                          <a:latin typeface="Calibri"/>
                        </a:rPr>
                        <a:t>ou  </a:t>
                      </a:r>
                      <a:r>
                        <a:rPr b="0" lang="fr-FR" sz="1600" spc="-7" strike="noStrike">
                          <a:solidFill>
                            <a:srgbClr val="000000"/>
                          </a:solidFill>
                          <a:latin typeface="Calibri"/>
                        </a:rPr>
                        <a:t>représentés.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2215080">
                <a:tc vMerge="1">
                  <a:tcPr marL="90000" marR="90000">
                    <a:solidFill>
                      <a:srgbClr val="729fcf"/>
                    </a:solidFill>
                  </a:tcPr>
                </a:tc>
                <a:tc>
                  <a:txBody>
                    <a:bodyPr lIns="0" rIns="0" tIns="41400" bIns="0">
                      <a:noAutofit/>
                    </a:bodyPr>
                    <a:p>
                      <a:pPr marL="581760" indent="-299880" algn="ctr">
                        <a:lnSpc>
                          <a:spcPts val="1261"/>
                        </a:lnSpc>
                        <a:spcBef>
                          <a:spcPts val="360"/>
                        </a:spcBef>
                        <a:tabLst>
                          <a:tab algn="l" pos="0"/>
                        </a:tabLst>
                      </a:pPr>
                      <a:r>
                        <a:rPr b="1" lang="fr-FR" sz="1600" spc="-7" strike="noStrike">
                          <a:solidFill>
                            <a:srgbClr val="000000"/>
                          </a:solidFill>
                          <a:latin typeface="Calibri"/>
                        </a:rPr>
                        <a:t>responsabilité des  </a:t>
                      </a:r>
                      <a:r>
                        <a:rPr b="1" lang="fr-FR" sz="1600" spc="-1" strike="noStrike">
                          <a:solidFill>
                            <a:srgbClr val="000000"/>
                          </a:solidFill>
                          <a:latin typeface="Calibri"/>
                        </a:rPr>
                        <a:t>associés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113040" bIns="0">
                      <a:noAutofit/>
                    </a:bodyPr>
                    <a:p>
                      <a:pPr marL="5040" algn="ctr">
                        <a:lnSpc>
                          <a:spcPct val="100000"/>
                        </a:lnSpc>
                        <a:spcBef>
                          <a:spcPts val="984"/>
                        </a:spcBef>
                      </a:pPr>
                      <a:r>
                        <a:rPr b="0" lang="fr-FR" sz="1600" spc="-7" strike="noStrike">
                          <a:solidFill>
                            <a:srgbClr val="000000"/>
                          </a:solidFill>
                          <a:latin typeface="Calibri"/>
                        </a:rPr>
                        <a:t>limitée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551"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52"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FFA53438-77BB-4998-812D-9D19073C7248}"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53" name="Table 1"/>
          <p:cNvGraphicFramePr/>
          <p:nvPr/>
        </p:nvGraphicFramePr>
        <p:xfrm>
          <a:off x="356760" y="272880"/>
          <a:ext cx="11477880" cy="4263480"/>
        </p:xfrm>
        <a:graphic>
          <a:graphicData uri="http://schemas.openxmlformats.org/drawingml/2006/table">
            <a:tbl>
              <a:tblPr/>
              <a:tblGrid>
                <a:gridCol w="2493720"/>
                <a:gridCol w="2833200"/>
                <a:gridCol w="6150960"/>
              </a:tblGrid>
              <a:tr h="244440">
                <a:tc rowSpan="8">
                  <a:txBody>
                    <a:bodyPr lIns="0" rIns="0" tIns="0" bIns="0">
                      <a:noAutofit/>
                    </a:bodyPr>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marL="139680" indent="281880">
                        <a:lnSpc>
                          <a:spcPct val="100000"/>
                        </a:lnSpc>
                        <a:tabLst>
                          <a:tab algn="l" pos="0"/>
                        </a:tabLst>
                      </a:pPr>
                      <a:r>
                        <a:rPr b="1" lang="fr-FR" sz="1600" spc="-7" strike="noStrike">
                          <a:solidFill>
                            <a:srgbClr val="000000"/>
                          </a:solidFill>
                          <a:latin typeface="Calibri"/>
                        </a:rPr>
                        <a:t>Conseil  d’ad</a:t>
                      </a:r>
                      <a:r>
                        <a:rPr b="1" lang="fr-FR" sz="1600" spc="-12" strike="noStrike">
                          <a:solidFill>
                            <a:srgbClr val="000000"/>
                          </a:solidFill>
                          <a:latin typeface="Calibri"/>
                        </a:rPr>
                        <a:t>m</a:t>
                      </a:r>
                      <a:r>
                        <a:rPr b="1" lang="fr-FR" sz="1600" spc="-1" strike="noStrike">
                          <a:solidFill>
                            <a:srgbClr val="000000"/>
                          </a:solidFill>
                          <a:latin typeface="Calibri"/>
                        </a:rPr>
                        <a:t>i</a:t>
                      </a:r>
                      <a:r>
                        <a:rPr b="1" lang="fr-FR" sz="1600" spc="-7" strike="noStrike">
                          <a:solidFill>
                            <a:srgbClr val="000000"/>
                          </a:solidFill>
                          <a:latin typeface="Calibri"/>
                        </a:rPr>
                        <a:t>n</a:t>
                      </a:r>
                      <a:r>
                        <a:rPr b="1" lang="fr-FR" sz="1600" spc="-12" strike="noStrike">
                          <a:solidFill>
                            <a:srgbClr val="000000"/>
                          </a:solidFill>
                          <a:latin typeface="Calibri"/>
                        </a:rPr>
                        <a:t>i</a:t>
                      </a:r>
                      <a:r>
                        <a:rPr b="1" lang="fr-FR" sz="1600" spc="-7" strike="noStrike">
                          <a:solidFill>
                            <a:srgbClr val="000000"/>
                          </a:solidFill>
                          <a:latin typeface="Calibri"/>
                        </a:rPr>
                        <a:t>s</a:t>
                      </a:r>
                      <a:r>
                        <a:rPr b="1" lang="fr-FR" sz="1600" spc="4" strike="noStrike">
                          <a:solidFill>
                            <a:srgbClr val="000000"/>
                          </a:solidFill>
                          <a:latin typeface="Calibri"/>
                        </a:rPr>
                        <a:t>t</a:t>
                      </a:r>
                      <a:r>
                        <a:rPr b="1" lang="fr-FR" sz="1600" spc="-12" strike="noStrike">
                          <a:solidFill>
                            <a:srgbClr val="000000"/>
                          </a:solidFill>
                          <a:latin typeface="Calibri"/>
                        </a:rPr>
                        <a:t>r</a:t>
                      </a:r>
                      <a:r>
                        <a:rPr b="1" lang="fr-FR" sz="1600" spc="-1" strike="noStrike">
                          <a:solidFill>
                            <a:srgbClr val="000000"/>
                          </a:solidFill>
                          <a:latin typeface="Calibri"/>
                        </a:rPr>
                        <a:t>a</a:t>
                      </a:r>
                      <a:r>
                        <a:rPr b="1" lang="fr-FR" sz="1600" spc="-12" strike="noStrike">
                          <a:solidFill>
                            <a:srgbClr val="000000"/>
                          </a:solidFill>
                          <a:latin typeface="Calibri"/>
                        </a:rPr>
                        <a:t>t</a:t>
                      </a:r>
                      <a:r>
                        <a:rPr b="1" lang="fr-FR" sz="1600" spc="-1" strike="noStrike">
                          <a:solidFill>
                            <a:srgbClr val="000000"/>
                          </a:solidFill>
                          <a:latin typeface="Calibri"/>
                        </a:rPr>
                        <a: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41400" bIns="0">
                      <a:noAutofit/>
                    </a:bodyPr>
                    <a:p>
                      <a:pPr marL="226800" indent="301680">
                        <a:lnSpc>
                          <a:spcPct val="100000"/>
                        </a:lnSpc>
                        <a:spcBef>
                          <a:spcPts val="360"/>
                        </a:spcBef>
                        <a:tabLst>
                          <a:tab algn="l" pos="0"/>
                        </a:tabLst>
                      </a:pPr>
                      <a:r>
                        <a:rPr b="1" lang="fr-FR" sz="1600" spc="-1" strike="noStrike">
                          <a:solidFill>
                            <a:srgbClr val="000000"/>
                          </a:solidFill>
                          <a:latin typeface="Calibri"/>
                        </a:rPr>
                        <a:t>conseil  </a:t>
                      </a:r>
                      <a:r>
                        <a:rPr b="1" lang="fr-FR" sz="1600" spc="-7" strike="noStrike">
                          <a:solidFill>
                            <a:srgbClr val="000000"/>
                          </a:solidFill>
                          <a:latin typeface="Calibri"/>
                        </a:rPr>
                        <a:t>d’ad</a:t>
                      </a:r>
                      <a:r>
                        <a:rPr b="1" lang="fr-FR" sz="1600" spc="-12" strike="noStrike">
                          <a:solidFill>
                            <a:srgbClr val="000000"/>
                          </a:solidFill>
                          <a:latin typeface="Calibri"/>
                        </a:rPr>
                        <a:t>m</a:t>
                      </a:r>
                      <a:r>
                        <a:rPr b="1" lang="fr-FR" sz="1600" spc="-1" strike="noStrike">
                          <a:solidFill>
                            <a:srgbClr val="000000"/>
                          </a:solidFill>
                          <a:latin typeface="Calibri"/>
                        </a:rPr>
                        <a:t>i</a:t>
                      </a:r>
                      <a:r>
                        <a:rPr b="1" lang="fr-FR" sz="1600" spc="-7" strike="noStrike">
                          <a:solidFill>
                            <a:srgbClr val="000000"/>
                          </a:solidFill>
                          <a:latin typeface="Calibri"/>
                        </a:rPr>
                        <a:t>n</a:t>
                      </a:r>
                      <a:r>
                        <a:rPr b="1" lang="fr-FR" sz="1600" spc="-12" strike="noStrike">
                          <a:solidFill>
                            <a:srgbClr val="000000"/>
                          </a:solidFill>
                          <a:latin typeface="Calibri"/>
                        </a:rPr>
                        <a:t>i</a:t>
                      </a:r>
                      <a:r>
                        <a:rPr b="1" lang="fr-FR" sz="1600" spc="-7" strike="noStrike">
                          <a:solidFill>
                            <a:srgbClr val="000000"/>
                          </a:solidFill>
                          <a:latin typeface="Calibri"/>
                        </a:rPr>
                        <a:t>s</a:t>
                      </a:r>
                      <a:r>
                        <a:rPr b="1" lang="fr-FR" sz="1600" spc="4" strike="noStrike">
                          <a:solidFill>
                            <a:srgbClr val="000000"/>
                          </a:solidFill>
                          <a:latin typeface="Calibri"/>
                        </a:rPr>
                        <a:t>t</a:t>
                      </a:r>
                      <a:r>
                        <a:rPr b="1" lang="fr-FR" sz="1600" spc="-12" strike="noStrike">
                          <a:solidFill>
                            <a:srgbClr val="000000"/>
                          </a:solidFill>
                          <a:latin typeface="Calibri"/>
                        </a:rPr>
                        <a:t>r</a:t>
                      </a:r>
                      <a:r>
                        <a:rPr b="1" lang="fr-FR" sz="1600" spc="-1" strike="noStrike">
                          <a:solidFill>
                            <a:srgbClr val="000000"/>
                          </a:solidFill>
                          <a:latin typeface="Calibri"/>
                        </a:rPr>
                        <a:t>a</a:t>
                      </a:r>
                      <a:r>
                        <a:rPr b="1" lang="fr-FR" sz="1600" spc="-12" strike="noStrike">
                          <a:solidFill>
                            <a:srgbClr val="000000"/>
                          </a:solidFill>
                          <a:latin typeface="Calibri"/>
                        </a:rPr>
                        <a:t>t</a:t>
                      </a:r>
                      <a:r>
                        <a:rPr b="1" lang="fr-FR" sz="1600" spc="-1" strike="noStrike">
                          <a:solidFill>
                            <a:srgbClr val="000000"/>
                          </a:solidFill>
                          <a:latin typeface="Calibri"/>
                        </a:rPr>
                        <a: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12600" bIns="0">
                      <a:noAutofit/>
                    </a:bodyPr>
                    <a:p>
                      <a:pPr marL="1025640" indent="-18000">
                        <a:lnSpc>
                          <a:spcPct val="100000"/>
                        </a:lnSpc>
                        <a:spcBef>
                          <a:spcPts val="111"/>
                        </a:spcBef>
                        <a:tabLst>
                          <a:tab algn="l" pos="0"/>
                        </a:tabLst>
                      </a:pPr>
                      <a:r>
                        <a:rPr b="0" lang="fr-FR" sz="1600" spc="-1" strike="noStrike">
                          <a:solidFill>
                            <a:srgbClr val="000000"/>
                          </a:solidFill>
                          <a:latin typeface="Calibri"/>
                        </a:rPr>
                        <a:t>3 </a:t>
                      </a:r>
                      <a:r>
                        <a:rPr b="0" lang="fr-FR" sz="1600" spc="-7" strike="noStrike">
                          <a:solidFill>
                            <a:srgbClr val="000000"/>
                          </a:solidFill>
                          <a:latin typeface="Calibri"/>
                        </a:rPr>
                        <a:t>membres </a:t>
                      </a:r>
                      <a:r>
                        <a:rPr b="0" lang="fr-FR" sz="1600" spc="-1" strike="noStrike">
                          <a:solidFill>
                            <a:srgbClr val="000000"/>
                          </a:solidFill>
                          <a:latin typeface="Calibri"/>
                        </a:rPr>
                        <a:t>au</a:t>
                      </a:r>
                      <a:r>
                        <a:rPr b="0" lang="fr-FR" sz="1600" spc="-66" strike="noStrike">
                          <a:solidFill>
                            <a:srgbClr val="000000"/>
                          </a:solidFill>
                          <a:latin typeface="Calibri"/>
                        </a:rPr>
                        <a:t> </a:t>
                      </a:r>
                      <a:r>
                        <a:rPr b="0" lang="fr-FR" sz="1600" spc="-7" strike="noStrike">
                          <a:solidFill>
                            <a:srgbClr val="000000"/>
                          </a:solidFill>
                          <a:latin typeface="Calibri"/>
                        </a:rPr>
                        <a:t>moins  </a:t>
                      </a:r>
                      <a:r>
                        <a:rPr b="0" lang="fr-FR" sz="1600" spc="-1" strike="noStrike">
                          <a:solidFill>
                            <a:srgbClr val="000000"/>
                          </a:solidFill>
                          <a:latin typeface="Calibri"/>
                        </a:rPr>
                        <a:t>18 </a:t>
                      </a:r>
                      <a:r>
                        <a:rPr b="0" lang="fr-FR" sz="1600" spc="-7" strike="noStrike">
                          <a:solidFill>
                            <a:srgbClr val="000000"/>
                          </a:solidFill>
                          <a:latin typeface="Calibri"/>
                        </a:rPr>
                        <a:t>membres </a:t>
                      </a:r>
                      <a:r>
                        <a:rPr b="0" lang="fr-FR" sz="1600" spc="-1" strike="noStrike">
                          <a:solidFill>
                            <a:srgbClr val="000000"/>
                          </a:solidFill>
                          <a:latin typeface="Calibri"/>
                        </a:rPr>
                        <a:t>au</a:t>
                      </a:r>
                      <a:r>
                        <a:rPr b="0" lang="fr-FR" sz="1600" spc="-52" strike="noStrike">
                          <a:solidFill>
                            <a:srgbClr val="000000"/>
                          </a:solidFill>
                          <a:latin typeface="Calibri"/>
                        </a:rPr>
                        <a:t> </a:t>
                      </a:r>
                      <a:r>
                        <a:rPr b="0" lang="fr-FR" sz="1600" spc="-7" strike="noStrike">
                          <a:solidFill>
                            <a:srgbClr val="000000"/>
                          </a:solidFill>
                          <a:latin typeface="Calibri"/>
                        </a:rPr>
                        <a:t>plus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447120">
                <a:tc vMerge="1">
                  <a:tcPr marL="90000" marR="90000">
                    <a:solidFill>
                      <a:srgbClr val="729fcf"/>
                    </a:solidFill>
                  </a:tcPr>
                </a:tc>
                <a:tc>
                  <a:txBody>
                    <a:bodyPr lIns="0" rIns="0" tIns="41400" bIns="0">
                      <a:noAutofit/>
                    </a:bodyPr>
                    <a:p>
                      <a:pPr marL="254160" indent="17640">
                        <a:lnSpc>
                          <a:spcPct val="100000"/>
                        </a:lnSpc>
                        <a:spcBef>
                          <a:spcPts val="360"/>
                        </a:spcBef>
                        <a:tabLst>
                          <a:tab algn="l" pos="0"/>
                        </a:tabLst>
                      </a:pPr>
                      <a:r>
                        <a:rPr b="1" lang="fr-FR" sz="1600" spc="-7" strike="noStrike">
                          <a:solidFill>
                            <a:srgbClr val="000000"/>
                          </a:solidFill>
                          <a:latin typeface="Calibri"/>
                        </a:rPr>
                        <a:t>nomination </a:t>
                      </a:r>
                      <a:r>
                        <a:rPr b="1" lang="fr-FR" sz="1600" spc="-1" strike="noStrike">
                          <a:solidFill>
                            <a:srgbClr val="000000"/>
                          </a:solidFill>
                          <a:latin typeface="Calibri"/>
                        </a:rPr>
                        <a:t>des  adm</a:t>
                      </a:r>
                      <a:r>
                        <a:rPr b="1" lang="fr-FR" sz="1600" spc="4" strike="noStrike">
                          <a:solidFill>
                            <a:srgbClr val="000000"/>
                          </a:solidFill>
                          <a:latin typeface="Calibri"/>
                        </a:rPr>
                        <a:t>i</a:t>
                      </a:r>
                      <a:r>
                        <a:rPr b="1" lang="fr-FR" sz="1600" spc="-15" strike="noStrike">
                          <a:solidFill>
                            <a:srgbClr val="000000"/>
                          </a:solidFill>
                          <a:latin typeface="Calibri"/>
                        </a:rPr>
                        <a:t>n</a:t>
                      </a:r>
                      <a:r>
                        <a:rPr b="1" lang="fr-FR" sz="1600" spc="-1" strike="noStrike">
                          <a:solidFill>
                            <a:srgbClr val="000000"/>
                          </a:solidFill>
                          <a:latin typeface="Calibri"/>
                        </a:rPr>
                        <a:t>i</a:t>
                      </a:r>
                      <a:r>
                        <a:rPr b="1" lang="fr-FR" sz="1600" spc="-12" strike="noStrike">
                          <a:solidFill>
                            <a:srgbClr val="000000"/>
                          </a:solidFill>
                          <a:latin typeface="Calibri"/>
                        </a:rPr>
                        <a:t>s</a:t>
                      </a:r>
                      <a:r>
                        <a:rPr b="1" lang="fr-FR" sz="1600" spc="-1" strike="noStrike">
                          <a:solidFill>
                            <a:srgbClr val="000000"/>
                          </a:solidFill>
                          <a:latin typeface="Calibri"/>
                        </a:rPr>
                        <a:t>tr</a:t>
                      </a:r>
                      <a:r>
                        <a:rPr b="1" lang="fr-FR" sz="1600" spc="-12" strike="noStrike">
                          <a:solidFill>
                            <a:srgbClr val="000000"/>
                          </a:solidFill>
                          <a:latin typeface="Calibri"/>
                        </a:rPr>
                        <a:t>a</a:t>
                      </a:r>
                      <a:r>
                        <a:rPr b="1" lang="fr-FR" sz="1600" spc="-1" strike="noStrike">
                          <a:solidFill>
                            <a:srgbClr val="000000"/>
                          </a:solidFill>
                          <a:latin typeface="Calibri"/>
                        </a:rPr>
                        <a:t>teu</a:t>
                      </a:r>
                      <a:r>
                        <a:rPr b="1" lang="fr-FR" sz="1600" spc="-12" strike="noStrike">
                          <a:solidFill>
                            <a:srgbClr val="000000"/>
                          </a:solidFill>
                          <a:latin typeface="Calibri"/>
                        </a:rPr>
                        <a:t>r</a:t>
                      </a:r>
                      <a:r>
                        <a:rPr b="1" lang="fr-FR" sz="1600" spc="-1" strike="noStrike">
                          <a:solidFill>
                            <a:srgbClr val="000000"/>
                          </a:solidFill>
                          <a:latin typeface="Calibri"/>
                        </a:rPr>
                        <a: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113040" bIns="0">
                      <a:noAutofit/>
                    </a:bodyPr>
                    <a:p>
                      <a:pPr marL="720" algn="ctr">
                        <a:lnSpc>
                          <a:spcPct val="100000"/>
                        </a:lnSpc>
                        <a:spcBef>
                          <a:spcPts val="984"/>
                        </a:spcBef>
                      </a:pPr>
                      <a:r>
                        <a:rPr b="0" lang="fr-FR" sz="1600" spc="-7" strike="noStrike">
                          <a:solidFill>
                            <a:srgbClr val="000000"/>
                          </a:solidFill>
                          <a:latin typeface="Calibri"/>
                        </a:rPr>
                        <a:t>nomination statutaire </a:t>
                      </a:r>
                      <a:r>
                        <a:rPr b="0" lang="fr-FR" sz="1600" spc="-1" strike="noStrike">
                          <a:solidFill>
                            <a:srgbClr val="000000"/>
                          </a:solidFill>
                          <a:latin typeface="Calibri"/>
                        </a:rPr>
                        <a:t>ou en cours de </a:t>
                      </a:r>
                      <a:r>
                        <a:rPr b="0" lang="fr-FR" sz="1600" spc="-7" strike="noStrike">
                          <a:solidFill>
                            <a:srgbClr val="000000"/>
                          </a:solidFill>
                          <a:latin typeface="Calibri"/>
                        </a:rPr>
                        <a:t>vie</a:t>
                      </a:r>
                      <a:r>
                        <a:rPr b="0" lang="fr-FR" sz="1600" spc="-32" strike="noStrike">
                          <a:solidFill>
                            <a:srgbClr val="000000"/>
                          </a:solidFill>
                          <a:latin typeface="Calibri"/>
                        </a:rPr>
                        <a:t> </a:t>
                      </a:r>
                      <a:r>
                        <a:rPr b="0" lang="fr-FR" sz="1600" spc="-7" strike="noStrike">
                          <a:solidFill>
                            <a:srgbClr val="000000"/>
                          </a:solidFill>
                          <a:latin typeface="Calibri"/>
                        </a:rPr>
                        <a:t>sociale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442440">
                <a:tc vMerge="1">
                  <a:tcPr marL="90000" marR="90000">
                    <a:solidFill>
                      <a:srgbClr val="729fcf"/>
                    </a:solidFill>
                  </a:tcPr>
                </a:tc>
                <a:tc>
                  <a:txBody>
                    <a:bodyPr lIns="0" rIns="0" tIns="36720" bIns="0">
                      <a:noAutofit/>
                    </a:bodyPr>
                    <a:p>
                      <a:pPr marL="254160" indent="100440">
                        <a:lnSpc>
                          <a:spcPct val="100000"/>
                        </a:lnSpc>
                        <a:spcBef>
                          <a:spcPts val="320"/>
                        </a:spcBef>
                        <a:tabLst>
                          <a:tab algn="l" pos="0"/>
                        </a:tabLst>
                      </a:pPr>
                      <a:r>
                        <a:rPr b="1" lang="fr-FR" sz="1600" spc="-7" strike="noStrike">
                          <a:solidFill>
                            <a:srgbClr val="000000"/>
                          </a:solidFill>
                          <a:latin typeface="Calibri"/>
                        </a:rPr>
                        <a:t>pouvoirs </a:t>
                      </a:r>
                      <a:r>
                        <a:rPr b="1" lang="fr-FR" sz="1600" spc="-1" strike="noStrike">
                          <a:solidFill>
                            <a:srgbClr val="000000"/>
                          </a:solidFill>
                          <a:latin typeface="Calibri"/>
                        </a:rPr>
                        <a:t>des  adm</a:t>
                      </a:r>
                      <a:r>
                        <a:rPr b="1" lang="fr-FR" sz="1600" spc="4" strike="noStrike">
                          <a:solidFill>
                            <a:srgbClr val="000000"/>
                          </a:solidFill>
                          <a:latin typeface="Calibri"/>
                        </a:rPr>
                        <a:t>i</a:t>
                      </a:r>
                      <a:r>
                        <a:rPr b="1" lang="fr-FR" sz="1600" spc="-15" strike="noStrike">
                          <a:solidFill>
                            <a:srgbClr val="000000"/>
                          </a:solidFill>
                          <a:latin typeface="Calibri"/>
                        </a:rPr>
                        <a:t>n</a:t>
                      </a:r>
                      <a:r>
                        <a:rPr b="1" lang="fr-FR" sz="1600" spc="-1" strike="noStrike">
                          <a:solidFill>
                            <a:srgbClr val="000000"/>
                          </a:solidFill>
                          <a:latin typeface="Calibri"/>
                        </a:rPr>
                        <a:t>i</a:t>
                      </a:r>
                      <a:r>
                        <a:rPr b="1" lang="fr-FR" sz="1600" spc="-12" strike="noStrike">
                          <a:solidFill>
                            <a:srgbClr val="000000"/>
                          </a:solidFill>
                          <a:latin typeface="Calibri"/>
                        </a:rPr>
                        <a:t>s</a:t>
                      </a:r>
                      <a:r>
                        <a:rPr b="1" lang="fr-FR" sz="1600" spc="-1" strike="noStrike">
                          <a:solidFill>
                            <a:srgbClr val="000000"/>
                          </a:solidFill>
                          <a:latin typeface="Calibri"/>
                        </a:rPr>
                        <a:t>tr</a:t>
                      </a:r>
                      <a:r>
                        <a:rPr b="1" lang="fr-FR" sz="1600" spc="-12" strike="noStrike">
                          <a:solidFill>
                            <a:srgbClr val="000000"/>
                          </a:solidFill>
                          <a:latin typeface="Calibri"/>
                        </a:rPr>
                        <a:t>a</a:t>
                      </a:r>
                      <a:r>
                        <a:rPr b="1" lang="fr-FR" sz="1600" spc="-1" strike="noStrike">
                          <a:solidFill>
                            <a:srgbClr val="000000"/>
                          </a:solidFill>
                          <a:latin typeface="Calibri"/>
                        </a:rPr>
                        <a:t>teu</a:t>
                      </a:r>
                      <a:r>
                        <a:rPr b="1" lang="fr-FR" sz="1600" spc="-12" strike="noStrike">
                          <a:solidFill>
                            <a:srgbClr val="000000"/>
                          </a:solidFill>
                          <a:latin typeface="Calibri"/>
                        </a:rPr>
                        <a:t>r</a:t>
                      </a:r>
                      <a:r>
                        <a:rPr b="1" lang="fr-FR" sz="1600" spc="-1" strike="noStrike">
                          <a:solidFill>
                            <a:srgbClr val="000000"/>
                          </a:solidFill>
                          <a:latin typeface="Calibri"/>
                        </a:rPr>
                        <a: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6720" bIns="0">
                      <a:noAutofit/>
                    </a:bodyPr>
                    <a:p>
                      <a:pPr marL="787320" indent="-563400">
                        <a:lnSpc>
                          <a:spcPct val="100000"/>
                        </a:lnSpc>
                        <a:spcBef>
                          <a:spcPts val="320"/>
                        </a:spcBef>
                        <a:tabLst>
                          <a:tab algn="l" pos="0"/>
                        </a:tabLst>
                      </a:pPr>
                      <a:r>
                        <a:rPr b="0" lang="fr-FR" sz="1600" spc="-1" strike="noStrike">
                          <a:solidFill>
                            <a:srgbClr val="000000"/>
                          </a:solidFill>
                          <a:latin typeface="Calibri"/>
                        </a:rPr>
                        <a:t>La </a:t>
                      </a:r>
                      <a:r>
                        <a:rPr b="0" lang="fr-FR" sz="1600" spc="-7" strike="noStrike">
                          <a:solidFill>
                            <a:srgbClr val="000000"/>
                          </a:solidFill>
                          <a:latin typeface="Calibri"/>
                        </a:rPr>
                        <a:t>société est engagée même par </a:t>
                      </a:r>
                      <a:r>
                        <a:rPr b="0" lang="fr-FR" sz="1600" spc="-1" strike="noStrike">
                          <a:solidFill>
                            <a:srgbClr val="000000"/>
                          </a:solidFill>
                          <a:latin typeface="Calibri"/>
                        </a:rPr>
                        <a:t>les </a:t>
                      </a:r>
                      <a:r>
                        <a:rPr b="0" lang="fr-FR" sz="1600" spc="-7" strike="noStrike">
                          <a:solidFill>
                            <a:srgbClr val="000000"/>
                          </a:solidFill>
                          <a:latin typeface="Calibri"/>
                        </a:rPr>
                        <a:t>actes qui </a:t>
                      </a:r>
                      <a:r>
                        <a:rPr b="0" lang="fr-FR" sz="1600" spc="-12" strike="noStrike">
                          <a:solidFill>
                            <a:srgbClr val="000000"/>
                          </a:solidFill>
                          <a:latin typeface="Calibri"/>
                        </a:rPr>
                        <a:t>ne  </a:t>
                      </a:r>
                      <a:r>
                        <a:rPr b="0" lang="fr-FR" sz="1600" spc="-7" strike="noStrike">
                          <a:solidFill>
                            <a:srgbClr val="000000"/>
                          </a:solidFill>
                          <a:latin typeface="Calibri"/>
                        </a:rPr>
                        <a:t>relèvent pas </a:t>
                      </a:r>
                      <a:r>
                        <a:rPr b="0" lang="fr-FR" sz="1600" spc="-1" strike="noStrike">
                          <a:solidFill>
                            <a:srgbClr val="000000"/>
                          </a:solidFill>
                          <a:latin typeface="Calibri"/>
                        </a:rPr>
                        <a:t>de </a:t>
                      </a:r>
                      <a:r>
                        <a:rPr b="0" lang="fr-FR" sz="1600" spc="-7" strike="noStrike">
                          <a:solidFill>
                            <a:srgbClr val="000000"/>
                          </a:solidFill>
                          <a:latin typeface="Calibri"/>
                        </a:rPr>
                        <a:t>l’objet</a:t>
                      </a:r>
                      <a:r>
                        <a:rPr b="0" lang="fr-FR" sz="1600" spc="-1" strike="noStrike">
                          <a:solidFill>
                            <a:srgbClr val="000000"/>
                          </a:solidFill>
                          <a:latin typeface="Calibri"/>
                        </a:rPr>
                        <a:t> </a:t>
                      </a:r>
                      <a:r>
                        <a:rPr b="0" lang="fr-FR" sz="1600" spc="-7" strike="noStrike">
                          <a:solidFill>
                            <a:srgbClr val="000000"/>
                          </a:solidFill>
                          <a:latin typeface="Calibri"/>
                        </a:rPr>
                        <a:t>social</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878400">
                <a:tc vMerge="1">
                  <a:tcPr marL="90000" marR="90000">
                    <a:solidFill>
                      <a:srgbClr val="729fcf"/>
                    </a:solidFill>
                  </a:tcPr>
                </a:tc>
                <a:tc>
                  <a:txBody>
                    <a:bodyPr lIns="0" rIns="0" tIns="0" bIns="0">
                      <a:noAutofit/>
                    </a:bodyPr>
                    <a:p>
                      <a:pPr>
                        <a:lnSpc>
                          <a:spcPct val="100000"/>
                        </a:lnSpc>
                      </a:pPr>
                      <a:endParaRPr b="0" lang="fr-FR" sz="1800" spc="-1" strike="noStrike">
                        <a:latin typeface="Arial"/>
                      </a:endParaRPr>
                    </a:p>
                    <a:p>
                      <a:pPr marL="254160" indent="2520">
                        <a:lnSpc>
                          <a:spcPct val="100000"/>
                        </a:lnSpc>
                        <a:spcBef>
                          <a:spcPts val="825"/>
                        </a:spcBef>
                        <a:tabLst>
                          <a:tab algn="l" pos="0"/>
                        </a:tabLst>
                      </a:pPr>
                      <a:r>
                        <a:rPr b="1" lang="fr-FR" sz="1600" spc="-1" strike="noStrike">
                          <a:solidFill>
                            <a:srgbClr val="000000"/>
                          </a:solidFill>
                          <a:latin typeface="Calibri"/>
                        </a:rPr>
                        <a:t>convocation</a:t>
                      </a:r>
                      <a:r>
                        <a:rPr b="1" lang="fr-FR" sz="1600" spc="-80" strike="noStrike">
                          <a:solidFill>
                            <a:srgbClr val="000000"/>
                          </a:solidFill>
                          <a:latin typeface="Calibri"/>
                        </a:rPr>
                        <a:t> </a:t>
                      </a:r>
                      <a:r>
                        <a:rPr b="1" lang="fr-FR" sz="1600" spc="-1" strike="noStrike">
                          <a:solidFill>
                            <a:srgbClr val="000000"/>
                          </a:solidFill>
                          <a:latin typeface="Calibri"/>
                        </a:rPr>
                        <a:t>des  adm</a:t>
                      </a:r>
                      <a:r>
                        <a:rPr b="1" lang="fr-FR" sz="1600" spc="4" strike="noStrike">
                          <a:solidFill>
                            <a:srgbClr val="000000"/>
                          </a:solidFill>
                          <a:latin typeface="Calibri"/>
                        </a:rPr>
                        <a:t>i</a:t>
                      </a:r>
                      <a:r>
                        <a:rPr b="1" lang="fr-FR" sz="1600" spc="-15" strike="noStrike">
                          <a:solidFill>
                            <a:srgbClr val="000000"/>
                          </a:solidFill>
                          <a:latin typeface="Calibri"/>
                        </a:rPr>
                        <a:t>n</a:t>
                      </a:r>
                      <a:r>
                        <a:rPr b="1" lang="fr-FR" sz="1600" spc="-1" strike="noStrike">
                          <a:solidFill>
                            <a:srgbClr val="000000"/>
                          </a:solidFill>
                          <a:latin typeface="Calibri"/>
                        </a:rPr>
                        <a:t>i</a:t>
                      </a:r>
                      <a:r>
                        <a:rPr b="1" lang="fr-FR" sz="1600" spc="-12" strike="noStrike">
                          <a:solidFill>
                            <a:srgbClr val="000000"/>
                          </a:solidFill>
                          <a:latin typeface="Calibri"/>
                        </a:rPr>
                        <a:t>s</a:t>
                      </a:r>
                      <a:r>
                        <a:rPr b="1" lang="fr-FR" sz="1600" spc="-1" strike="noStrike">
                          <a:solidFill>
                            <a:srgbClr val="000000"/>
                          </a:solidFill>
                          <a:latin typeface="Calibri"/>
                        </a:rPr>
                        <a:t>tr</a:t>
                      </a:r>
                      <a:r>
                        <a:rPr b="1" lang="fr-FR" sz="1600" spc="-12" strike="noStrike">
                          <a:solidFill>
                            <a:srgbClr val="000000"/>
                          </a:solidFill>
                          <a:latin typeface="Calibri"/>
                        </a:rPr>
                        <a:t>a</a:t>
                      </a:r>
                      <a:r>
                        <a:rPr b="1" lang="fr-FR" sz="1600" spc="-1" strike="noStrike">
                          <a:solidFill>
                            <a:srgbClr val="000000"/>
                          </a:solidFill>
                          <a:latin typeface="Calibri"/>
                        </a:rPr>
                        <a:t>teu</a:t>
                      </a:r>
                      <a:r>
                        <a:rPr b="1" lang="fr-FR" sz="1600" spc="-12" strike="noStrike">
                          <a:solidFill>
                            <a:srgbClr val="000000"/>
                          </a:solidFill>
                          <a:latin typeface="Calibri"/>
                        </a:rPr>
                        <a:t>r</a:t>
                      </a:r>
                      <a:r>
                        <a:rPr b="1" lang="fr-FR" sz="1600" spc="-1" strike="noStrike">
                          <a:solidFill>
                            <a:srgbClr val="000000"/>
                          </a:solidFill>
                          <a:latin typeface="Calibri"/>
                        </a:rPr>
                        <a: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3120" bIns="0">
                      <a:noAutofit/>
                    </a:bodyPr>
                    <a:p>
                      <a:pPr marL="43920">
                        <a:lnSpc>
                          <a:spcPct val="100000"/>
                        </a:lnSpc>
                        <a:spcBef>
                          <a:spcPts val="289"/>
                        </a:spcBef>
                      </a:pPr>
                      <a:r>
                        <a:rPr b="0" lang="fr-FR" sz="1600" spc="-1" strike="noStrike">
                          <a:solidFill>
                            <a:srgbClr val="000000"/>
                          </a:solidFill>
                          <a:latin typeface="Calibri"/>
                        </a:rPr>
                        <a:t>Le </a:t>
                      </a:r>
                      <a:r>
                        <a:rPr b="0" lang="fr-FR" sz="1600" spc="-7" strike="noStrike">
                          <a:solidFill>
                            <a:srgbClr val="000000"/>
                          </a:solidFill>
                          <a:latin typeface="Calibri"/>
                        </a:rPr>
                        <a:t>président </a:t>
                      </a:r>
                      <a:r>
                        <a:rPr b="0" lang="fr-FR" sz="1600" spc="-1" strike="noStrike">
                          <a:solidFill>
                            <a:srgbClr val="000000"/>
                          </a:solidFill>
                          <a:latin typeface="Calibri"/>
                        </a:rPr>
                        <a:t>convoque le </a:t>
                      </a:r>
                      <a:r>
                        <a:rPr b="0" lang="fr-FR" sz="1600" spc="-7" strike="noStrike">
                          <a:solidFill>
                            <a:srgbClr val="000000"/>
                          </a:solidFill>
                          <a:latin typeface="Calibri"/>
                        </a:rPr>
                        <a:t>conseil</a:t>
                      </a:r>
                      <a:r>
                        <a:rPr b="0" lang="fr-FR" sz="1600" spc="-12" strike="noStrike">
                          <a:solidFill>
                            <a:srgbClr val="000000"/>
                          </a:solidFill>
                          <a:latin typeface="Calibri"/>
                        </a:rPr>
                        <a:t> </a:t>
                      </a:r>
                      <a:r>
                        <a:rPr b="0" lang="fr-FR" sz="1600" spc="-7" strike="noStrike">
                          <a:solidFill>
                            <a:srgbClr val="000000"/>
                          </a:solidFill>
                          <a:latin typeface="Calibri"/>
                        </a:rPr>
                        <a:t>d’administration</a:t>
                      </a:r>
                      <a:endParaRPr b="0" lang="fr-FR" sz="1600" spc="-1" strike="noStrike">
                        <a:latin typeface="Arial"/>
                      </a:endParaRPr>
                    </a:p>
                    <a:p>
                      <a:pPr marL="43920">
                        <a:lnSpc>
                          <a:spcPct val="100000"/>
                        </a:lnSpc>
                        <a:spcBef>
                          <a:spcPts val="269"/>
                        </a:spcBef>
                      </a:pPr>
                      <a:r>
                        <a:rPr b="0" lang="fr-FR" sz="1600" spc="-7" strike="noStrike">
                          <a:solidFill>
                            <a:srgbClr val="000000"/>
                          </a:solidFill>
                          <a:latin typeface="Calibri"/>
                        </a:rPr>
                        <a:t>(demande </a:t>
                      </a:r>
                      <a:r>
                        <a:rPr b="0" lang="fr-FR" sz="1600" spc="-1" strike="noStrike">
                          <a:solidFill>
                            <a:srgbClr val="000000"/>
                          </a:solidFill>
                          <a:latin typeface="Calibri"/>
                        </a:rPr>
                        <a:t>de convocation </a:t>
                      </a:r>
                      <a:r>
                        <a:rPr b="0" lang="fr-FR" sz="1600" spc="-7" strike="noStrike">
                          <a:solidFill>
                            <a:srgbClr val="000000"/>
                          </a:solidFill>
                          <a:latin typeface="Calibri"/>
                        </a:rPr>
                        <a:t>par le directeur général </a:t>
                      </a:r>
                      <a:r>
                        <a:rPr b="0" lang="fr-FR" sz="1600" spc="-1" strike="noStrike">
                          <a:solidFill>
                            <a:srgbClr val="000000"/>
                          </a:solidFill>
                          <a:latin typeface="Calibri"/>
                        </a:rPr>
                        <a:t>ou  par les </a:t>
                      </a:r>
                      <a:r>
                        <a:rPr b="0" lang="fr-FR" sz="1600" spc="-7" strike="noStrike">
                          <a:solidFill>
                            <a:srgbClr val="000000"/>
                          </a:solidFill>
                          <a:latin typeface="Calibri"/>
                        </a:rPr>
                        <a:t>administrateurs constituant </a:t>
                      </a:r>
                      <a:r>
                        <a:rPr b="0" lang="fr-FR" sz="1600" spc="-1" strike="noStrike">
                          <a:solidFill>
                            <a:srgbClr val="000000"/>
                          </a:solidFill>
                          <a:latin typeface="Calibri"/>
                        </a:rPr>
                        <a:t>au </a:t>
                      </a:r>
                      <a:r>
                        <a:rPr b="0" lang="fr-FR" sz="1600" spc="-7" strike="noStrike">
                          <a:solidFill>
                            <a:srgbClr val="000000"/>
                          </a:solidFill>
                          <a:latin typeface="Calibri"/>
                        </a:rPr>
                        <a:t>moins </a:t>
                      </a:r>
                      <a:r>
                        <a:rPr b="0" lang="fr-FR" sz="1600" spc="-1" strike="noStrike">
                          <a:solidFill>
                            <a:srgbClr val="000000"/>
                          </a:solidFill>
                          <a:latin typeface="Calibri"/>
                        </a:rPr>
                        <a:t>le tiers  des </a:t>
                      </a:r>
                      <a:r>
                        <a:rPr b="0" lang="fr-FR" sz="1600" spc="-7" strike="noStrike">
                          <a:solidFill>
                            <a:srgbClr val="000000"/>
                          </a:solidFill>
                          <a:latin typeface="Calibri"/>
                        </a:rPr>
                        <a:t>membres </a:t>
                      </a:r>
                      <a:r>
                        <a:rPr b="0" lang="fr-FR" sz="1600" spc="-1" strike="noStrike">
                          <a:solidFill>
                            <a:srgbClr val="000000"/>
                          </a:solidFill>
                          <a:latin typeface="Calibri"/>
                        </a:rPr>
                        <a:t>du </a:t>
                      </a:r>
                      <a:r>
                        <a:rPr b="0" lang="fr-FR" sz="1600" spc="-7" strike="noStrike">
                          <a:solidFill>
                            <a:srgbClr val="000000"/>
                          </a:solidFill>
                          <a:latin typeface="Calibri"/>
                        </a:rPr>
                        <a:t>conseil si </a:t>
                      </a:r>
                      <a:r>
                        <a:rPr b="0" lang="fr-FR" sz="1600" spc="-1" strike="noStrike">
                          <a:solidFill>
                            <a:srgbClr val="000000"/>
                          </a:solidFill>
                          <a:latin typeface="Calibri"/>
                        </a:rPr>
                        <a:t>celui-ci </a:t>
                      </a:r>
                      <a:r>
                        <a:rPr b="0" lang="fr-FR" sz="1600" spc="-7" strike="noStrike">
                          <a:solidFill>
                            <a:srgbClr val="000000"/>
                          </a:solidFill>
                          <a:latin typeface="Calibri"/>
                        </a:rPr>
                        <a:t>n’a pas été réuni  </a:t>
                      </a:r>
                      <a:r>
                        <a:rPr b="0" lang="fr-FR" sz="1600" spc="-1" strike="noStrike">
                          <a:solidFill>
                            <a:srgbClr val="000000"/>
                          </a:solidFill>
                          <a:latin typeface="Calibri"/>
                        </a:rPr>
                        <a:t>depuis 2</a:t>
                      </a:r>
                      <a:r>
                        <a:rPr b="0" lang="fr-FR" sz="1600" spc="-15" strike="noStrike">
                          <a:solidFill>
                            <a:srgbClr val="000000"/>
                          </a:solidFill>
                          <a:latin typeface="Calibri"/>
                        </a:rPr>
                        <a:t> </a:t>
                      </a:r>
                      <a:r>
                        <a:rPr b="0" lang="fr-FR" sz="1600" spc="-7" strike="noStrike">
                          <a:solidFill>
                            <a:srgbClr val="000000"/>
                          </a:solidFill>
                          <a:latin typeface="Calibri"/>
                        </a:rPr>
                        <a:t>mois)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677880">
                <a:tc vMerge="1">
                  <a:tcPr marL="90000" marR="90000">
                    <a:solidFill>
                      <a:srgbClr val="729fcf"/>
                    </a:solidFill>
                  </a:tcPr>
                </a:tc>
                <a:tc>
                  <a:txBody>
                    <a:bodyPr lIns="0" rIns="0" tIns="38520" bIns="0">
                      <a:noAutofit/>
                    </a:bodyPr>
                    <a:p>
                      <a:pPr marL="226800" indent="-51840">
                        <a:lnSpc>
                          <a:spcPct val="100000"/>
                        </a:lnSpc>
                        <a:spcBef>
                          <a:spcPts val="334"/>
                        </a:spcBef>
                        <a:tabLst>
                          <a:tab algn="l" pos="0"/>
                        </a:tabLst>
                      </a:pPr>
                      <a:r>
                        <a:rPr b="1" lang="fr-FR" sz="1600" spc="-1" strike="noStrike">
                          <a:solidFill>
                            <a:srgbClr val="000000"/>
                          </a:solidFill>
                          <a:latin typeface="Calibri"/>
                        </a:rPr>
                        <a:t>décision </a:t>
                      </a:r>
                      <a:r>
                        <a:rPr b="1" lang="fr-FR" sz="1600" spc="-7" strike="noStrike">
                          <a:solidFill>
                            <a:srgbClr val="000000"/>
                          </a:solidFill>
                          <a:latin typeface="Calibri"/>
                        </a:rPr>
                        <a:t>du</a:t>
                      </a:r>
                      <a:r>
                        <a:rPr b="1" lang="fr-FR" sz="1600" spc="-72" strike="noStrike">
                          <a:solidFill>
                            <a:srgbClr val="000000"/>
                          </a:solidFill>
                          <a:latin typeface="Calibri"/>
                        </a:rPr>
                        <a:t> </a:t>
                      </a:r>
                      <a:r>
                        <a:rPr b="1" lang="fr-FR" sz="1600" spc="-7" strike="noStrike">
                          <a:solidFill>
                            <a:srgbClr val="000000"/>
                          </a:solidFill>
                          <a:latin typeface="Calibri"/>
                        </a:rPr>
                        <a:t>conseil  d’administration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43920">
                        <a:lnSpc>
                          <a:spcPct val="100000"/>
                        </a:lnSpc>
                        <a:spcBef>
                          <a:spcPts val="264"/>
                        </a:spcBef>
                      </a:pPr>
                      <a:r>
                        <a:rPr b="0" lang="fr-FR" sz="1600" spc="-1" strike="noStrike">
                          <a:solidFill>
                            <a:srgbClr val="000000"/>
                          </a:solidFill>
                          <a:latin typeface="Calibri"/>
                        </a:rPr>
                        <a:t>La </a:t>
                      </a:r>
                      <a:r>
                        <a:rPr b="0" lang="fr-FR" sz="1600" spc="-7" strike="noStrike">
                          <a:solidFill>
                            <a:srgbClr val="000000"/>
                          </a:solidFill>
                          <a:latin typeface="Calibri"/>
                        </a:rPr>
                        <a:t>moitié des membres doivent être</a:t>
                      </a:r>
                      <a:r>
                        <a:rPr b="0" lang="fr-FR" sz="1600" spc="4" strike="noStrike">
                          <a:solidFill>
                            <a:srgbClr val="000000"/>
                          </a:solidFill>
                          <a:latin typeface="Calibri"/>
                        </a:rPr>
                        <a:t> </a:t>
                      </a:r>
                      <a:r>
                        <a:rPr b="0" lang="fr-FR" sz="1600" spc="-7" strike="noStrike">
                          <a:solidFill>
                            <a:srgbClr val="000000"/>
                          </a:solidFill>
                          <a:latin typeface="Calibri"/>
                        </a:rPr>
                        <a:t>présents.</a:t>
                      </a:r>
                      <a:endParaRPr b="0" lang="fr-FR" sz="1600" spc="-1" strike="noStrike">
                        <a:latin typeface="Arial"/>
                      </a:endParaRPr>
                    </a:p>
                    <a:p>
                      <a:pPr marL="43920">
                        <a:lnSpc>
                          <a:spcPct val="100000"/>
                        </a:lnSpc>
                        <a:spcBef>
                          <a:spcPts val="309"/>
                        </a:spcBef>
                      </a:pPr>
                      <a:r>
                        <a:rPr b="0" lang="fr-FR" sz="1600" spc="-1" strike="noStrike">
                          <a:solidFill>
                            <a:srgbClr val="000000"/>
                          </a:solidFill>
                          <a:latin typeface="Calibri"/>
                        </a:rPr>
                        <a:t>La </a:t>
                      </a:r>
                      <a:r>
                        <a:rPr b="0" lang="fr-FR" sz="1600" spc="-7" strike="noStrike">
                          <a:solidFill>
                            <a:srgbClr val="000000"/>
                          </a:solidFill>
                          <a:latin typeface="Calibri"/>
                        </a:rPr>
                        <a:t>décision est prise </a:t>
                      </a:r>
                      <a:r>
                        <a:rPr b="0" lang="fr-FR" sz="1600" spc="-1" strike="noStrike">
                          <a:solidFill>
                            <a:srgbClr val="000000"/>
                          </a:solidFill>
                          <a:latin typeface="Calibri"/>
                        </a:rPr>
                        <a:t>à la </a:t>
                      </a:r>
                      <a:r>
                        <a:rPr b="0" lang="fr-FR" sz="1600" spc="-7" strike="noStrike">
                          <a:solidFill>
                            <a:srgbClr val="000000"/>
                          </a:solidFill>
                          <a:latin typeface="Calibri"/>
                        </a:rPr>
                        <a:t>majorité des membres  présents </a:t>
                      </a:r>
                      <a:r>
                        <a:rPr b="0" lang="fr-FR" sz="1600" spc="-1" strike="noStrike">
                          <a:solidFill>
                            <a:srgbClr val="000000"/>
                          </a:solidFill>
                          <a:latin typeface="Calibri"/>
                        </a:rPr>
                        <a:t>ou </a:t>
                      </a:r>
                      <a:r>
                        <a:rPr b="0" lang="fr-FR" sz="1600" spc="-7" strike="noStrike">
                          <a:solidFill>
                            <a:srgbClr val="000000"/>
                          </a:solidFill>
                          <a:latin typeface="Calibri"/>
                        </a:rPr>
                        <a:t>représentés. </a:t>
                      </a:r>
                      <a:r>
                        <a:rPr b="0" lang="fr-FR" sz="1600" spc="-1" strike="noStrike">
                          <a:solidFill>
                            <a:srgbClr val="000000"/>
                          </a:solidFill>
                          <a:latin typeface="Calibri"/>
                        </a:rPr>
                        <a:t>La voix du </a:t>
                      </a:r>
                      <a:r>
                        <a:rPr b="0" lang="fr-FR" sz="1600" spc="-7" strike="noStrike">
                          <a:solidFill>
                            <a:srgbClr val="000000"/>
                          </a:solidFill>
                          <a:latin typeface="Calibri"/>
                        </a:rPr>
                        <a:t>président est  prépondérante.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444240">
                <a:tc vMerge="1">
                  <a:tcPr marL="90000" marR="90000">
                    <a:solidFill>
                      <a:srgbClr val="729fcf"/>
                    </a:solidFill>
                  </a:tcPr>
                </a:tc>
                <a:tc>
                  <a:txBody>
                    <a:bodyPr lIns="0" rIns="0" tIns="38520" bIns="0">
                      <a:noAutofit/>
                    </a:bodyPr>
                    <a:p>
                      <a:pPr marL="254160" indent="45720">
                        <a:lnSpc>
                          <a:spcPct val="100000"/>
                        </a:lnSpc>
                        <a:spcBef>
                          <a:spcPts val="334"/>
                        </a:spcBef>
                        <a:tabLst>
                          <a:tab algn="l" pos="0"/>
                        </a:tabLst>
                      </a:pPr>
                      <a:r>
                        <a:rPr b="1" lang="fr-FR" sz="1600" spc="-7" strike="noStrike">
                          <a:solidFill>
                            <a:srgbClr val="000000"/>
                          </a:solidFill>
                          <a:latin typeface="Calibri"/>
                        </a:rPr>
                        <a:t>révocation </a:t>
                      </a:r>
                      <a:r>
                        <a:rPr b="1" lang="fr-FR" sz="1600" spc="-1" strike="noStrike">
                          <a:solidFill>
                            <a:srgbClr val="000000"/>
                          </a:solidFill>
                          <a:latin typeface="Calibri"/>
                        </a:rPr>
                        <a:t>des  adm</a:t>
                      </a:r>
                      <a:r>
                        <a:rPr b="1" lang="fr-FR" sz="1600" spc="4" strike="noStrike">
                          <a:solidFill>
                            <a:srgbClr val="000000"/>
                          </a:solidFill>
                          <a:latin typeface="Calibri"/>
                        </a:rPr>
                        <a:t>i</a:t>
                      </a:r>
                      <a:r>
                        <a:rPr b="1" lang="fr-FR" sz="1600" spc="-15" strike="noStrike">
                          <a:solidFill>
                            <a:srgbClr val="000000"/>
                          </a:solidFill>
                          <a:latin typeface="Calibri"/>
                        </a:rPr>
                        <a:t>n</a:t>
                      </a:r>
                      <a:r>
                        <a:rPr b="1" lang="fr-FR" sz="1600" spc="-1" strike="noStrike">
                          <a:solidFill>
                            <a:srgbClr val="000000"/>
                          </a:solidFill>
                          <a:latin typeface="Calibri"/>
                        </a:rPr>
                        <a:t>i</a:t>
                      </a:r>
                      <a:r>
                        <a:rPr b="1" lang="fr-FR" sz="1600" spc="-12" strike="noStrike">
                          <a:solidFill>
                            <a:srgbClr val="000000"/>
                          </a:solidFill>
                          <a:latin typeface="Calibri"/>
                        </a:rPr>
                        <a:t>s</a:t>
                      </a:r>
                      <a:r>
                        <a:rPr b="1" lang="fr-FR" sz="1600" spc="-1" strike="noStrike">
                          <a:solidFill>
                            <a:srgbClr val="000000"/>
                          </a:solidFill>
                          <a:latin typeface="Calibri"/>
                        </a:rPr>
                        <a:t>tr</a:t>
                      </a:r>
                      <a:r>
                        <a:rPr b="1" lang="fr-FR" sz="1600" spc="-12" strike="noStrike">
                          <a:solidFill>
                            <a:srgbClr val="000000"/>
                          </a:solidFill>
                          <a:latin typeface="Calibri"/>
                        </a:rPr>
                        <a:t>a</a:t>
                      </a:r>
                      <a:r>
                        <a:rPr b="1" lang="fr-FR" sz="1600" spc="-1" strike="noStrike">
                          <a:solidFill>
                            <a:srgbClr val="000000"/>
                          </a:solidFill>
                          <a:latin typeface="Calibri"/>
                        </a:rPr>
                        <a:t>teu</a:t>
                      </a:r>
                      <a:r>
                        <a:rPr b="1" lang="fr-FR" sz="1600" spc="-12" strike="noStrike">
                          <a:solidFill>
                            <a:srgbClr val="000000"/>
                          </a:solidFill>
                          <a:latin typeface="Calibri"/>
                        </a:rPr>
                        <a:t>r</a:t>
                      </a:r>
                      <a:r>
                        <a:rPr b="1" lang="fr-FR" sz="1600" spc="-1" strike="noStrike">
                          <a:solidFill>
                            <a:srgbClr val="000000"/>
                          </a:solidFill>
                          <a:latin typeface="Calibri"/>
                        </a:rPr>
                        <a: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110880" bIns="0">
                      <a:noAutofit/>
                    </a:bodyPr>
                    <a:p>
                      <a:pPr marL="3960" algn="ctr">
                        <a:lnSpc>
                          <a:spcPct val="100000"/>
                        </a:lnSpc>
                        <a:spcBef>
                          <a:spcPts val="964"/>
                        </a:spcBef>
                      </a:pPr>
                      <a:r>
                        <a:rPr b="0" lang="fr-FR" sz="1600" spc="-1" strike="noStrike">
                          <a:solidFill>
                            <a:srgbClr val="000000"/>
                          </a:solidFill>
                          <a:latin typeface="Calibri"/>
                        </a:rPr>
                        <a:t>ad</a:t>
                      </a:r>
                      <a:r>
                        <a:rPr b="0" lang="fr-FR" sz="1600" spc="-7" strike="noStrike">
                          <a:solidFill>
                            <a:srgbClr val="000000"/>
                          </a:solidFill>
                          <a:latin typeface="Calibri"/>
                        </a:rPr>
                        <a:t> </a:t>
                      </a:r>
                      <a:r>
                        <a:rPr b="0" lang="fr-FR" sz="1600" spc="-1" strike="noStrike">
                          <a:solidFill>
                            <a:srgbClr val="000000"/>
                          </a:solidFill>
                          <a:latin typeface="Calibri"/>
                        </a:rPr>
                        <a:t>nutum</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680760">
                <a:tc vMerge="1">
                  <a:tcPr marL="90000" marR="90000">
                    <a:solidFill>
                      <a:srgbClr val="729fcf"/>
                    </a:solidFill>
                  </a:tcPr>
                </a:tc>
                <a:tc rowSpan="2">
                  <a:txBody>
                    <a:bodyPr lIns="0" rIns="0" tIns="0" bIns="0">
                      <a:noAutofit/>
                    </a:bodyPr>
                    <a:p>
                      <a:pPr>
                        <a:lnSpc>
                          <a:spcPct val="100000"/>
                        </a:lnSpc>
                      </a:pPr>
                      <a:endParaRPr b="0" lang="fr-FR" sz="1800" spc="-1" strike="noStrike">
                        <a:latin typeface="Arial"/>
                      </a:endParaRPr>
                    </a:p>
                    <a:p>
                      <a:pPr>
                        <a:lnSpc>
                          <a:spcPct val="100000"/>
                        </a:lnSpc>
                        <a:spcBef>
                          <a:spcPts val="6"/>
                        </a:spcBef>
                      </a:pPr>
                      <a:endParaRPr b="0" lang="fr-FR" sz="1800" spc="-1" strike="noStrike">
                        <a:latin typeface="Arial"/>
                      </a:endParaRPr>
                    </a:p>
                    <a:p>
                      <a:pPr marL="254160" indent="-54720">
                        <a:lnSpc>
                          <a:spcPct val="100000"/>
                        </a:lnSpc>
                        <a:tabLst>
                          <a:tab algn="l" pos="0"/>
                        </a:tabLst>
                      </a:pPr>
                      <a:r>
                        <a:rPr b="1" lang="fr-FR" sz="1600" spc="-7" strike="noStrike">
                          <a:solidFill>
                            <a:srgbClr val="000000"/>
                          </a:solidFill>
                          <a:latin typeface="Calibri"/>
                        </a:rPr>
                        <a:t>responsabilité des  administrateurs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3120" bIns="0">
                      <a:noAutofit/>
                    </a:bodyPr>
                    <a:p>
                      <a:pPr marL="6480" algn="ctr">
                        <a:lnSpc>
                          <a:spcPct val="100000"/>
                        </a:lnSpc>
                        <a:spcBef>
                          <a:spcPts val="289"/>
                        </a:spcBef>
                      </a:pPr>
                      <a:r>
                        <a:rPr b="0" lang="fr-FR" sz="1600" spc="-7" strike="noStrike">
                          <a:solidFill>
                            <a:srgbClr val="000000"/>
                          </a:solidFill>
                          <a:latin typeface="Calibri"/>
                        </a:rPr>
                        <a:t>Responsabilité</a:t>
                      </a:r>
                      <a:r>
                        <a:rPr b="0" lang="fr-FR" sz="1600" spc="-15" strike="noStrike">
                          <a:solidFill>
                            <a:srgbClr val="000000"/>
                          </a:solidFill>
                          <a:latin typeface="Calibri"/>
                        </a:rPr>
                        <a:t> </a:t>
                      </a:r>
                      <a:r>
                        <a:rPr b="0" lang="fr-FR" sz="1600" spc="-7" strike="noStrike">
                          <a:solidFill>
                            <a:srgbClr val="000000"/>
                          </a:solidFill>
                          <a:latin typeface="Calibri"/>
                        </a:rPr>
                        <a:t>civile</a:t>
                      </a:r>
                      <a:endParaRPr b="0" lang="fr-FR" sz="1600" spc="-1" strike="noStrike">
                        <a:latin typeface="Arial"/>
                      </a:endParaRPr>
                    </a:p>
                    <a:p>
                      <a:pPr marL="66600" algn="ctr">
                        <a:lnSpc>
                          <a:spcPct val="100000"/>
                        </a:lnSpc>
                        <a:spcBef>
                          <a:spcPts val="309"/>
                        </a:spcBef>
                      </a:pPr>
                      <a:r>
                        <a:rPr b="0" lang="fr-FR" sz="1600" spc="-7" strike="noStrike">
                          <a:solidFill>
                            <a:srgbClr val="000000"/>
                          </a:solidFill>
                          <a:latin typeface="Calibri"/>
                        </a:rPr>
                        <a:t>(inobservation </a:t>
                      </a:r>
                      <a:r>
                        <a:rPr b="0" lang="fr-FR" sz="1600" spc="-1" strike="noStrike">
                          <a:solidFill>
                            <a:srgbClr val="000000"/>
                          </a:solidFill>
                          <a:latin typeface="Calibri"/>
                        </a:rPr>
                        <a:t>des </a:t>
                      </a:r>
                      <a:r>
                        <a:rPr b="0" lang="fr-FR" sz="1600" spc="-7" strike="noStrike">
                          <a:solidFill>
                            <a:srgbClr val="000000"/>
                          </a:solidFill>
                          <a:latin typeface="Calibri"/>
                        </a:rPr>
                        <a:t>statuts, </a:t>
                      </a:r>
                      <a:r>
                        <a:rPr b="0" lang="fr-FR" sz="1600" spc="-1" strike="noStrike">
                          <a:solidFill>
                            <a:srgbClr val="000000"/>
                          </a:solidFill>
                          <a:latin typeface="Calibri"/>
                        </a:rPr>
                        <a:t>des </a:t>
                      </a:r>
                      <a:r>
                        <a:rPr b="0" lang="fr-FR" sz="1600" spc="-7" strike="noStrike">
                          <a:solidFill>
                            <a:srgbClr val="000000"/>
                          </a:solidFill>
                          <a:latin typeface="Calibri"/>
                        </a:rPr>
                        <a:t>dispositions législatives  </a:t>
                      </a:r>
                      <a:r>
                        <a:rPr b="0" lang="fr-FR" sz="1600" spc="-1" strike="noStrike">
                          <a:solidFill>
                            <a:srgbClr val="000000"/>
                          </a:solidFill>
                          <a:latin typeface="Calibri"/>
                        </a:rPr>
                        <a:t>ou </a:t>
                      </a:r>
                      <a:r>
                        <a:rPr b="0" lang="fr-FR" sz="1600" spc="-7" strike="noStrike">
                          <a:solidFill>
                            <a:srgbClr val="000000"/>
                          </a:solidFill>
                          <a:latin typeface="Calibri"/>
                        </a:rPr>
                        <a:t>faute de</a:t>
                      </a:r>
                      <a:r>
                        <a:rPr b="0" lang="fr-FR" sz="1600" spc="-1" strike="noStrike">
                          <a:solidFill>
                            <a:srgbClr val="000000"/>
                          </a:solidFill>
                          <a:latin typeface="Calibri"/>
                        </a:rPr>
                        <a:t> </a:t>
                      </a:r>
                      <a:r>
                        <a:rPr b="0" lang="fr-FR" sz="1600" spc="-7" strike="noStrike">
                          <a:solidFill>
                            <a:srgbClr val="000000"/>
                          </a:solidFill>
                          <a:latin typeface="Calibri"/>
                        </a:rPr>
                        <a:t>gestion)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2432520">
                <a:tc vMerge="1">
                  <a:tcPr marL="90000" marR="90000">
                    <a:solidFill>
                      <a:srgbClr val="729fcf"/>
                    </a:solidFill>
                  </a:tcPr>
                </a:tc>
                <a:tc vMerge="1">
                  <a:tcPr marL="90000" marR="90000">
                    <a:solidFill>
                      <a:srgbClr val="729fcf"/>
                    </a:solidFill>
                  </a:tcPr>
                </a:tc>
                <a:tc>
                  <a:txBody>
                    <a:bodyPr lIns="0" rIns="0" tIns="110880" bIns="0">
                      <a:noAutofit/>
                    </a:bodyPr>
                    <a:p>
                      <a:pPr marL="3240" algn="ctr">
                        <a:lnSpc>
                          <a:spcPct val="100000"/>
                        </a:lnSpc>
                        <a:spcBef>
                          <a:spcPts val="964"/>
                        </a:spcBef>
                      </a:pPr>
                      <a:r>
                        <a:rPr b="0" lang="fr-FR" sz="1600" spc="-7" strike="noStrike">
                          <a:solidFill>
                            <a:srgbClr val="000000"/>
                          </a:solidFill>
                          <a:latin typeface="Calibri"/>
                        </a:rPr>
                        <a:t>Responsabilité pénale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312120">
                <a:tc>
                  <a:txBody>
                    <a:bodyPr lIns="0" rIns="0" tIns="109080" bIns="0">
                      <a:noAutofit/>
                    </a:bodyPr>
                    <a:p>
                      <a:pPr marL="379800">
                        <a:lnSpc>
                          <a:spcPct val="100000"/>
                        </a:lnSpc>
                        <a:spcBef>
                          <a:spcPts val="950"/>
                        </a:spcBef>
                      </a:pPr>
                      <a:r>
                        <a:rPr b="1" lang="fr-FR" sz="1600" spc="-7" strike="noStrike">
                          <a:solidFill>
                            <a:srgbClr val="000000"/>
                          </a:solidFill>
                          <a:latin typeface="Calibri"/>
                        </a:rPr>
                        <a:t>Contrôle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6720" bIns="0">
                      <a:noAutofit/>
                    </a:bodyPr>
                    <a:p>
                      <a:pPr marL="487800" indent="-281520">
                        <a:lnSpc>
                          <a:spcPct val="100000"/>
                        </a:lnSpc>
                        <a:spcBef>
                          <a:spcPts val="320"/>
                        </a:spcBef>
                        <a:tabLst>
                          <a:tab algn="l" pos="0"/>
                        </a:tabLst>
                      </a:pPr>
                      <a:r>
                        <a:rPr b="1" lang="fr-FR" sz="1600" spc="-7" strike="noStrike">
                          <a:solidFill>
                            <a:srgbClr val="000000"/>
                          </a:solidFill>
                          <a:latin typeface="Calibri"/>
                        </a:rPr>
                        <a:t>commissaires</a:t>
                      </a:r>
                      <a:r>
                        <a:rPr b="1" lang="fr-FR" sz="1600" spc="-52" strike="noStrike">
                          <a:solidFill>
                            <a:srgbClr val="000000"/>
                          </a:solidFill>
                          <a:latin typeface="Calibri"/>
                        </a:rPr>
                        <a:t> </a:t>
                      </a:r>
                      <a:r>
                        <a:rPr b="1" lang="fr-FR" sz="1600" spc="-1" strike="noStrike">
                          <a:solidFill>
                            <a:srgbClr val="000000"/>
                          </a:solidFill>
                          <a:latin typeface="Calibri"/>
                        </a:rPr>
                        <a:t>aux  comptes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109080" bIns="0">
                      <a:noAutofit/>
                    </a:bodyPr>
                    <a:p>
                      <a:pPr marL="5040" algn="ctr">
                        <a:lnSpc>
                          <a:spcPct val="100000"/>
                        </a:lnSpc>
                        <a:spcBef>
                          <a:spcPts val="950"/>
                        </a:spcBef>
                      </a:pPr>
                      <a:r>
                        <a:rPr b="0" lang="fr-FR" sz="1600" spc="-7" strike="noStrike">
                          <a:solidFill>
                            <a:srgbClr val="000000"/>
                          </a:solidFill>
                          <a:latin typeface="Calibri"/>
                        </a:rPr>
                        <a:t>obligatoire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554"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55"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56A53ECB-C4FF-476A-94F2-7E60874366B2}"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698040" y="3683880"/>
            <a:ext cx="10803960" cy="1386360"/>
          </a:xfrm>
          <a:prstGeom prst="rect">
            <a:avLst/>
          </a:prstGeom>
          <a:solidFill>
            <a:srgbClr val="e6e6e6"/>
          </a:solidFill>
          <a:ln w="6120">
            <a:solidFill>
              <a:srgbClr val="000000"/>
            </a:solidFill>
            <a:round/>
          </a:ln>
        </p:spPr>
        <p:style>
          <a:lnRef idx="0"/>
          <a:fillRef idx="0"/>
          <a:effectRef idx="0"/>
          <a:fontRef idx="minor"/>
        </p:style>
        <p:txBody>
          <a:bodyPr lIns="0" rIns="0" tIns="9720" bIns="0">
            <a:spAutoFit/>
          </a:bodyPr>
          <a:p>
            <a:pPr marL="52200" algn="just">
              <a:lnSpc>
                <a:spcPct val="100000"/>
              </a:lnSpc>
              <a:spcBef>
                <a:spcPts val="37"/>
              </a:spcBef>
            </a:pPr>
            <a:r>
              <a:rPr b="0" i="1" lang="en-US" sz="1800" spc="-7" strike="noStrike" u="sng">
                <a:solidFill>
                  <a:srgbClr val="000000"/>
                </a:solidFill>
                <a:uFill>
                  <a:solidFill>
                    <a:srgbClr val="000000"/>
                  </a:solidFill>
                </a:uFill>
                <a:latin typeface="Calibri"/>
              </a:rPr>
              <a:t>Exercice n° 11 </a:t>
            </a:r>
            <a:r>
              <a:rPr b="0" lang="en-US" sz="1800" spc="-7" strike="noStrike">
                <a:solidFill>
                  <a:srgbClr val="000000"/>
                </a:solidFill>
                <a:latin typeface="Calibri"/>
              </a:rPr>
              <a:t>: Au cours de la réunion d’un conseil d’administration composé de six  administrateurs, trois d’entre eux se sont opposés au projet de prêt que le président compte  signer avec sa banque car ils estiment que la société ne pourra pas en supporter les charges  financières. L’autorisation du conseil d’administration est statutairement indispensable pour  cette opération.</a:t>
            </a:r>
            <a:endParaRPr b="0" lang="fr-FR" sz="1800" spc="-1" strike="noStrike">
              <a:latin typeface="Arial"/>
            </a:endParaRPr>
          </a:p>
          <a:p>
            <a:pPr marL="52200" algn="just">
              <a:lnSpc>
                <a:spcPct val="100000"/>
              </a:lnSpc>
              <a:spcBef>
                <a:spcPts val="37"/>
              </a:spcBef>
            </a:pPr>
            <a:r>
              <a:rPr b="0" lang="en-US" sz="1800" spc="-7" strike="noStrike">
                <a:solidFill>
                  <a:srgbClr val="000000"/>
                </a:solidFill>
                <a:latin typeface="Calibri"/>
              </a:rPr>
              <a:t>L’autorisation sera-t-elle votée ?</a:t>
            </a:r>
            <a:endParaRPr b="0" lang="fr-FR" sz="1800" spc="-1" strike="noStrike">
              <a:latin typeface="Arial"/>
            </a:endParaRPr>
          </a:p>
        </p:txBody>
      </p:sp>
      <p:sp>
        <p:nvSpPr>
          <p:cNvPr id="557" name="CustomShape 2"/>
          <p:cNvSpPr/>
          <p:nvPr/>
        </p:nvSpPr>
        <p:spPr>
          <a:xfrm>
            <a:off x="782280" y="300960"/>
            <a:ext cx="10719720" cy="1160640"/>
          </a:xfrm>
          <a:prstGeom prst="rect">
            <a:avLst/>
          </a:prstGeom>
          <a:solidFill>
            <a:srgbClr val="e6e6e6"/>
          </a:solidFill>
          <a:ln w="6120">
            <a:solidFill>
              <a:srgbClr val="000000"/>
            </a:solidFill>
            <a:round/>
          </a:ln>
        </p:spPr>
        <p:style>
          <a:lnRef idx="0"/>
          <a:fillRef idx="0"/>
          <a:effectRef idx="0"/>
          <a:fontRef idx="minor"/>
        </p:style>
        <p:txBody>
          <a:bodyPr lIns="0" rIns="0" tIns="4680" bIns="0">
            <a:spAutoFit/>
          </a:bodyPr>
          <a:p>
            <a:pPr marL="52200" algn="just">
              <a:lnSpc>
                <a:spcPct val="100000"/>
              </a:lnSpc>
              <a:spcBef>
                <a:spcPts val="37"/>
              </a:spcBef>
            </a:pPr>
            <a:r>
              <a:rPr b="0" i="1" lang="en-US" sz="1800" spc="-7" strike="noStrike" u="sng">
                <a:solidFill>
                  <a:srgbClr val="000000"/>
                </a:solidFill>
                <a:uFill>
                  <a:solidFill>
                    <a:srgbClr val="000000"/>
                  </a:solidFill>
                </a:uFill>
                <a:latin typeface="Calibri"/>
              </a:rPr>
              <a:t>Exercice </a:t>
            </a:r>
            <a:r>
              <a:rPr b="0" i="1" lang="en-US" sz="1800" spc="-1" strike="noStrike" u="sng">
                <a:solidFill>
                  <a:srgbClr val="000000"/>
                </a:solidFill>
                <a:uFill>
                  <a:solidFill>
                    <a:srgbClr val="000000"/>
                  </a:solidFill>
                </a:uFill>
                <a:latin typeface="Calibri"/>
              </a:rPr>
              <a:t>n° 10 :</a:t>
            </a:r>
            <a:r>
              <a:rPr b="0" i="1" lang="en-US" sz="1800" spc="-1" strike="noStrike">
                <a:solidFill>
                  <a:srgbClr val="000000"/>
                </a:solidFill>
                <a:latin typeface="Calibri"/>
              </a:rPr>
              <a:t> </a:t>
            </a:r>
            <a:r>
              <a:rPr b="0" lang="en-US" sz="1800" spc="-7" strike="noStrike">
                <a:solidFill>
                  <a:srgbClr val="000000"/>
                </a:solidFill>
                <a:latin typeface="Calibri"/>
              </a:rPr>
              <a:t>Michel, président, </a:t>
            </a:r>
            <a:r>
              <a:rPr b="0" lang="en-US" sz="1800" spc="-1" strike="noStrike">
                <a:solidFill>
                  <a:srgbClr val="000000"/>
                </a:solidFill>
                <a:latin typeface="Calibri"/>
              </a:rPr>
              <a:t>a </a:t>
            </a:r>
            <a:r>
              <a:rPr b="0" lang="en-US" sz="1800" spc="-7" strike="noStrike">
                <a:solidFill>
                  <a:srgbClr val="000000"/>
                </a:solidFill>
                <a:latin typeface="Calibri"/>
              </a:rPr>
              <a:t>réuni </a:t>
            </a:r>
            <a:r>
              <a:rPr b="0" lang="en-US" sz="1800" spc="-1" strike="noStrike">
                <a:solidFill>
                  <a:srgbClr val="000000"/>
                </a:solidFill>
                <a:latin typeface="Calibri"/>
              </a:rPr>
              <a:t>il y a trois mois le </a:t>
            </a:r>
            <a:r>
              <a:rPr b="0" lang="en-US" sz="1800" spc="-7" strike="noStrike">
                <a:solidFill>
                  <a:srgbClr val="000000"/>
                </a:solidFill>
                <a:latin typeface="Calibri"/>
              </a:rPr>
              <a:t>conseil d’administration </a:t>
            </a:r>
            <a:r>
              <a:rPr b="0" lang="en-US" sz="1800" spc="-1" strike="noStrike">
                <a:solidFill>
                  <a:srgbClr val="000000"/>
                </a:solidFill>
                <a:latin typeface="Calibri"/>
              </a:rPr>
              <a:t>de </a:t>
            </a:r>
            <a:r>
              <a:rPr b="0" lang="en-US" sz="1800" spc="-7" strike="noStrike">
                <a:solidFill>
                  <a:srgbClr val="000000"/>
                </a:solidFill>
                <a:latin typeface="Calibri"/>
              </a:rPr>
              <a:t>sa  société, composé </a:t>
            </a:r>
            <a:r>
              <a:rPr b="0" lang="en-US" sz="1800" spc="-1" strike="noStrike">
                <a:solidFill>
                  <a:srgbClr val="000000"/>
                </a:solidFill>
                <a:latin typeface="Calibri"/>
              </a:rPr>
              <a:t>de quatre </a:t>
            </a:r>
            <a:r>
              <a:rPr b="0" lang="en-US" sz="1800" spc="-7" strike="noStrike">
                <a:solidFill>
                  <a:srgbClr val="000000"/>
                </a:solidFill>
                <a:latin typeface="Calibri"/>
              </a:rPr>
              <a:t>administrateurs. Bernard, administrateur, </a:t>
            </a:r>
            <a:r>
              <a:rPr b="0" lang="en-US" sz="1800" spc="-1" strike="noStrike">
                <a:solidFill>
                  <a:srgbClr val="000000"/>
                </a:solidFill>
                <a:latin typeface="Calibri"/>
              </a:rPr>
              <a:t>souhaite une </a:t>
            </a:r>
            <a:r>
              <a:rPr b="0" lang="en-US" sz="1800" spc="-7" strike="noStrike">
                <a:solidFill>
                  <a:srgbClr val="000000"/>
                </a:solidFill>
                <a:latin typeface="Calibri"/>
              </a:rPr>
              <a:t>nouvelle  réunion </a:t>
            </a:r>
            <a:r>
              <a:rPr b="0" lang="en-US" sz="1800" spc="-1" strike="noStrike">
                <a:solidFill>
                  <a:srgbClr val="000000"/>
                </a:solidFill>
                <a:latin typeface="Calibri"/>
              </a:rPr>
              <a:t>pour </a:t>
            </a:r>
            <a:r>
              <a:rPr b="0" lang="en-US" sz="1800" spc="-7" strike="noStrike">
                <a:solidFill>
                  <a:srgbClr val="000000"/>
                </a:solidFill>
                <a:latin typeface="Calibri"/>
              </a:rPr>
              <a:t>débattre </a:t>
            </a:r>
            <a:r>
              <a:rPr b="0" lang="en-US" sz="1800" spc="-1" strike="noStrike">
                <a:solidFill>
                  <a:srgbClr val="000000"/>
                </a:solidFill>
                <a:latin typeface="Calibri"/>
              </a:rPr>
              <a:t>d’un </a:t>
            </a:r>
            <a:r>
              <a:rPr b="0" lang="en-US" sz="1800" spc="-7" strike="noStrike">
                <a:solidFill>
                  <a:srgbClr val="000000"/>
                </a:solidFill>
                <a:latin typeface="Calibri"/>
              </a:rPr>
              <a:t>projet </a:t>
            </a:r>
            <a:r>
              <a:rPr b="0" lang="en-US" sz="1800" spc="-1" strike="noStrike">
                <a:solidFill>
                  <a:srgbClr val="000000"/>
                </a:solidFill>
                <a:latin typeface="Calibri"/>
              </a:rPr>
              <a:t>que </a:t>
            </a:r>
            <a:r>
              <a:rPr b="0" lang="en-US" sz="1800" spc="-7" strike="noStrike">
                <a:solidFill>
                  <a:srgbClr val="000000"/>
                </a:solidFill>
                <a:latin typeface="Calibri"/>
              </a:rPr>
              <a:t>Michel </a:t>
            </a:r>
            <a:r>
              <a:rPr b="0" lang="en-US" sz="1800" spc="-1" strike="noStrike">
                <a:solidFill>
                  <a:srgbClr val="000000"/>
                </a:solidFill>
                <a:latin typeface="Calibri"/>
              </a:rPr>
              <a:t>envisage.</a:t>
            </a:r>
            <a:endParaRPr b="0" lang="fr-FR" sz="1800" spc="-1" strike="noStrike">
              <a:latin typeface="Arial"/>
            </a:endParaRPr>
          </a:p>
          <a:p>
            <a:pPr marL="52200" algn="just">
              <a:lnSpc>
                <a:spcPct val="100000"/>
              </a:lnSpc>
              <a:spcBef>
                <a:spcPts val="459"/>
              </a:spcBef>
            </a:pPr>
            <a:r>
              <a:rPr b="0" lang="en-US" sz="1800" spc="-7" strike="noStrike">
                <a:solidFill>
                  <a:srgbClr val="000000"/>
                </a:solidFill>
                <a:latin typeface="Calibri"/>
              </a:rPr>
              <a:t>Qui pourra </a:t>
            </a:r>
            <a:r>
              <a:rPr b="0" lang="en-US" sz="1800" spc="-1" strike="noStrike">
                <a:solidFill>
                  <a:srgbClr val="000000"/>
                </a:solidFill>
                <a:latin typeface="Calibri"/>
              </a:rPr>
              <a:t>convoquer le </a:t>
            </a:r>
            <a:r>
              <a:rPr b="0" lang="en-US" sz="1800" spc="-7" strike="noStrike">
                <a:solidFill>
                  <a:srgbClr val="000000"/>
                </a:solidFill>
                <a:latin typeface="Calibri"/>
              </a:rPr>
              <a:t>prochain </a:t>
            </a:r>
            <a:r>
              <a:rPr b="0" lang="en-US" sz="1800" spc="-1" strike="noStrike">
                <a:solidFill>
                  <a:srgbClr val="000000"/>
                </a:solidFill>
                <a:latin typeface="Calibri"/>
              </a:rPr>
              <a:t>conseil </a:t>
            </a:r>
            <a:r>
              <a:rPr b="0" lang="en-US" sz="1800" spc="-7" strike="noStrike">
                <a:solidFill>
                  <a:srgbClr val="000000"/>
                </a:solidFill>
                <a:latin typeface="Calibri"/>
              </a:rPr>
              <a:t>d’administration</a:t>
            </a:r>
            <a:r>
              <a:rPr b="0" lang="en-US" sz="1800" spc="4" strike="noStrike">
                <a:solidFill>
                  <a:srgbClr val="000000"/>
                </a:solidFill>
                <a:latin typeface="Calibri"/>
              </a:rPr>
              <a:t> </a:t>
            </a:r>
            <a:r>
              <a:rPr b="0" lang="en-US" sz="1800" spc="-1" strike="noStrike">
                <a:solidFill>
                  <a:srgbClr val="000000"/>
                </a:solidFill>
                <a:latin typeface="Calibri"/>
              </a:rPr>
              <a:t>?</a:t>
            </a:r>
            <a:endParaRPr b="0" lang="fr-FR" sz="1800" spc="-1" strike="noStrike">
              <a:latin typeface="Arial"/>
            </a:endParaRPr>
          </a:p>
        </p:txBody>
      </p:sp>
      <p:sp>
        <p:nvSpPr>
          <p:cNvPr id="558"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59"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86F2B9BC-B7E0-4F4D-9E1A-21A07AB3DAEF}"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288720" y="399960"/>
            <a:ext cx="11525760" cy="1897560"/>
          </a:xfrm>
          <a:prstGeom prst="rect">
            <a:avLst/>
          </a:prstGeom>
          <a:noFill/>
          <a:ln w="6120">
            <a:solidFill>
              <a:schemeClr val="bg1"/>
            </a:solidFill>
            <a:round/>
          </a:ln>
        </p:spPr>
        <p:style>
          <a:lnRef idx="0"/>
          <a:fillRef idx="0"/>
          <a:effectRef idx="0"/>
          <a:fontRef idx="minor"/>
        </p:style>
        <p:txBody>
          <a:bodyPr lIns="0" rIns="0" tIns="5040" bIns="0">
            <a:spAutoFit/>
          </a:bodyPr>
          <a:p>
            <a:pPr marL="63360" algn="just">
              <a:lnSpc>
                <a:spcPct val="100000"/>
              </a:lnSpc>
              <a:spcBef>
                <a:spcPts val="40"/>
              </a:spcBef>
            </a:pPr>
            <a:r>
              <a:rPr b="1" lang="en-US" sz="1800" spc="-1" strike="noStrike" u="sng">
                <a:solidFill>
                  <a:srgbClr val="000000"/>
                </a:solidFill>
                <a:uFill>
                  <a:solidFill>
                    <a:srgbClr val="000000"/>
                  </a:solidFill>
                </a:uFill>
                <a:latin typeface="Calibri"/>
              </a:rPr>
              <a:t>Commissaire aux comptes :</a:t>
            </a:r>
            <a:endParaRPr b="0" lang="fr-FR" sz="1800" spc="-1" strike="noStrike">
              <a:latin typeface="Arial"/>
            </a:endParaRPr>
          </a:p>
          <a:p>
            <a:pPr marL="43920">
              <a:lnSpc>
                <a:spcPct val="96000"/>
              </a:lnSpc>
              <a:spcBef>
                <a:spcPts val="306"/>
              </a:spcBef>
            </a:pPr>
            <a:r>
              <a:rPr b="0" lang="en-US" sz="1800" spc="-7" strike="noStrike">
                <a:solidFill>
                  <a:srgbClr val="000000"/>
                </a:solidFill>
                <a:latin typeface="Calibri"/>
              </a:rPr>
              <a:t>Le commissaire aux comptes est obligatoire dans toutes les SA. Il doit vérifier les valeurs et les  documents comptables de la société et contrôler la conformité de sa comptabilité aux règles en  vigueur. Il a un devoir d’alerte auprès des dirigeants et des actionnaires et un devoir de dénonciation  des faits délictueux auprès du parquet. Le commissaire aux comptes ne doit pas prendre, recevoir ou  conserver, directement ou indirectement, un intérêt auprès de la société dont il est chargé de certifier  les comptes, ou auprès d’une société qui la contrôle ou qui est contrôlée par elle (liens personnels,  financiers et professionnels).</a:t>
            </a:r>
            <a:endParaRPr b="0" lang="fr-FR" sz="1800" spc="-1" strike="noStrike">
              <a:latin typeface="Arial"/>
            </a:endParaRPr>
          </a:p>
        </p:txBody>
      </p:sp>
      <p:sp>
        <p:nvSpPr>
          <p:cNvPr id="561" name="CustomShape 2"/>
          <p:cNvSpPr/>
          <p:nvPr/>
        </p:nvSpPr>
        <p:spPr>
          <a:xfrm>
            <a:off x="288720" y="2729880"/>
            <a:ext cx="11525760" cy="1897560"/>
          </a:xfrm>
          <a:prstGeom prst="rect">
            <a:avLst/>
          </a:prstGeom>
          <a:noFill/>
          <a:ln w="6120">
            <a:solidFill>
              <a:schemeClr val="bg1"/>
            </a:solidFill>
            <a:round/>
          </a:ln>
        </p:spPr>
        <p:style>
          <a:lnRef idx="0"/>
          <a:fillRef idx="0"/>
          <a:effectRef idx="0"/>
          <a:fontRef idx="minor"/>
        </p:style>
        <p:txBody>
          <a:bodyPr lIns="0" rIns="0" tIns="5040" bIns="0">
            <a:spAutoFit/>
          </a:bodyPr>
          <a:p>
            <a:pPr marL="63360" algn="just">
              <a:lnSpc>
                <a:spcPct val="100000"/>
              </a:lnSpc>
              <a:spcBef>
                <a:spcPts val="40"/>
              </a:spcBef>
            </a:pPr>
            <a:r>
              <a:rPr b="1" lang="fr-FR" sz="1800" spc="-1" strike="noStrike" u="sng">
                <a:solidFill>
                  <a:srgbClr val="000000"/>
                </a:solidFill>
                <a:uFill>
                  <a:solidFill>
                    <a:srgbClr val="000000"/>
                  </a:solidFill>
                </a:uFill>
                <a:latin typeface="Calibri"/>
              </a:rPr>
              <a:t>Nouvautés sur l’activité de commissariat aux comptes </a:t>
            </a:r>
            <a:r>
              <a:rPr b="1" lang="en-US" sz="1800" spc="-1" strike="noStrike" u="sng">
                <a:solidFill>
                  <a:srgbClr val="000000"/>
                </a:solidFill>
                <a:uFill>
                  <a:solidFill>
                    <a:srgbClr val="000000"/>
                  </a:solidFill>
                </a:uFill>
                <a:latin typeface="Calibri"/>
              </a:rPr>
              <a:t> :</a:t>
            </a:r>
            <a:endParaRPr b="0" lang="fr-FR" sz="1800" spc="-1" strike="noStrike">
              <a:latin typeface="Arial"/>
            </a:endParaRPr>
          </a:p>
          <a:p>
            <a:pPr marL="43920">
              <a:lnSpc>
                <a:spcPct val="96000"/>
              </a:lnSpc>
              <a:spcBef>
                <a:spcPts val="306"/>
              </a:spcBef>
            </a:pPr>
            <a:r>
              <a:rPr b="0" lang="en-US" sz="1800" spc="-7" strike="noStrike">
                <a:solidFill>
                  <a:srgbClr val="000000"/>
                </a:solidFill>
                <a:latin typeface="Calibri"/>
              </a:rPr>
              <a:t>Le </a:t>
            </a:r>
            <a:r>
              <a:rPr b="1" lang="en-US" sz="1800" spc="-1" strike="noStrike" u="sng">
                <a:solidFill>
                  <a:srgbClr val="000000"/>
                </a:solidFill>
                <a:highlight>
                  <a:srgbClr val="ffff00"/>
                </a:highlight>
                <a:uFill>
                  <a:solidFill>
                    <a:srgbClr val="000000"/>
                  </a:solidFill>
                </a:uFill>
                <a:latin typeface="Calibri"/>
              </a:rPr>
              <a:t>commissaire aux comptes est obligatoire dans toutes les SA. Il doit vérifier les valeurs et les  documents comptables de la société et contrôler la conformité de sa comptabilité aux règles en  vigueur. Il a un devoir d’alerte auprès des dirigeants et des actionnaires et un devoir de dénonciation  des faits délictueux auprès du parquet. Le commissaire aux comptes ne doit pas prendre, recevoir ou  conserver, directement ou indirectement, un intérêt auprès de la société dont il est chargé de certifier  les comptes, ou auprès d’une société qui la contrôle ou qui est contrôlée par elle (liens personnels,  financiers et professionnels).</a:t>
            </a:r>
            <a:endParaRPr b="0" lang="fr-FR" sz="1800" spc="-1" strike="noStrike">
              <a:latin typeface="Arial"/>
            </a:endParaRPr>
          </a:p>
        </p:txBody>
      </p:sp>
      <p:sp>
        <p:nvSpPr>
          <p:cNvPr id="562"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63"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8D1FA1F1-5CE0-4B72-8A2F-4CB7A55266E9}"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496440" y="1974960"/>
            <a:ext cx="1671480" cy="846360"/>
          </a:xfrm>
          <a:prstGeom prst="rect">
            <a:avLst/>
          </a:prstGeom>
          <a:noFill/>
          <a:ln w="9360">
            <a:solidFill>
              <a:schemeClr val="bg1"/>
            </a:solidFill>
            <a:round/>
          </a:ln>
        </p:spPr>
        <p:style>
          <a:lnRef idx="0"/>
          <a:fillRef idx="0"/>
          <a:effectRef idx="0"/>
          <a:fontRef idx="minor"/>
        </p:style>
        <p:txBody>
          <a:bodyPr lIns="0" rIns="0" tIns="23040" bIns="0">
            <a:spAutoFit/>
          </a:bodyPr>
          <a:p>
            <a:pPr>
              <a:lnSpc>
                <a:spcPct val="100000"/>
              </a:lnSpc>
              <a:spcBef>
                <a:spcPts val="306"/>
              </a:spcBef>
            </a:pPr>
            <a:r>
              <a:rPr b="0" lang="en-US" sz="1800" spc="-1" strike="noStrike">
                <a:solidFill>
                  <a:srgbClr val="000000"/>
                </a:solidFill>
                <a:latin typeface="Calibri"/>
              </a:rPr>
              <a:t>portant sur des opérations  courantes</a:t>
            </a:r>
            <a:endParaRPr b="0" lang="fr-FR" sz="1800" spc="-1" strike="noStrike">
              <a:latin typeface="Arial"/>
            </a:endParaRPr>
          </a:p>
        </p:txBody>
      </p:sp>
      <p:sp>
        <p:nvSpPr>
          <p:cNvPr id="565" name="CustomShape 2"/>
          <p:cNvSpPr/>
          <p:nvPr/>
        </p:nvSpPr>
        <p:spPr>
          <a:xfrm>
            <a:off x="291960" y="248760"/>
            <a:ext cx="5591160" cy="28620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800" spc="-7" strike="noStrike" u="sng">
                <a:solidFill>
                  <a:srgbClr val="000000"/>
                </a:solidFill>
                <a:uFillTx/>
                <a:latin typeface="Calibri"/>
              </a:rPr>
              <a:t>Conventions entre </a:t>
            </a:r>
            <a:r>
              <a:rPr b="1" lang="en-US" sz="1800" spc="-1" strike="noStrike" u="sng">
                <a:solidFill>
                  <a:srgbClr val="000000"/>
                </a:solidFill>
                <a:uFillTx/>
                <a:latin typeface="Calibri"/>
              </a:rPr>
              <a:t>société </a:t>
            </a:r>
            <a:r>
              <a:rPr b="1" lang="en-US" sz="1800" spc="-7" strike="noStrike" u="sng">
                <a:solidFill>
                  <a:srgbClr val="000000"/>
                </a:solidFill>
                <a:uFillTx/>
                <a:latin typeface="Calibri"/>
              </a:rPr>
              <a:t>et</a:t>
            </a:r>
            <a:r>
              <a:rPr b="1" lang="en-US" sz="1800" spc="4" strike="noStrike" u="sng">
                <a:solidFill>
                  <a:srgbClr val="000000"/>
                </a:solidFill>
                <a:uFillTx/>
                <a:latin typeface="Calibri"/>
              </a:rPr>
              <a:t> </a:t>
            </a:r>
            <a:r>
              <a:rPr b="1" lang="en-US" sz="1800" spc="-7" strike="noStrike" u="sng">
                <a:solidFill>
                  <a:srgbClr val="000000"/>
                </a:solidFill>
                <a:uFillTx/>
                <a:latin typeface="Calibri"/>
              </a:rPr>
              <a:t>dirigeants</a:t>
            </a:r>
            <a:endParaRPr b="0" lang="fr-FR" sz="1800" spc="-1" strike="noStrike">
              <a:latin typeface="Arial"/>
            </a:endParaRPr>
          </a:p>
        </p:txBody>
      </p:sp>
      <p:sp>
        <p:nvSpPr>
          <p:cNvPr id="566" name="CustomShape 3"/>
          <p:cNvSpPr/>
          <p:nvPr/>
        </p:nvSpPr>
        <p:spPr>
          <a:xfrm>
            <a:off x="3444480" y="1194120"/>
            <a:ext cx="1326960" cy="560520"/>
          </a:xfrm>
          <a:prstGeom prst="rect">
            <a:avLst/>
          </a:prstGeom>
          <a:noFill/>
          <a:ln>
            <a:noFill/>
          </a:ln>
        </p:spPr>
        <p:style>
          <a:lnRef idx="0"/>
          <a:fillRef idx="0"/>
          <a:effectRef idx="0"/>
          <a:fontRef idx="minor"/>
        </p:style>
        <p:txBody>
          <a:bodyPr lIns="0" rIns="0" tIns="11520" bIns="0">
            <a:spAutoFit/>
          </a:bodyPr>
          <a:p>
            <a:pPr marL="43920">
              <a:lnSpc>
                <a:spcPct val="100000"/>
              </a:lnSpc>
              <a:spcBef>
                <a:spcPts val="306"/>
              </a:spcBef>
            </a:pPr>
            <a:r>
              <a:rPr b="1" lang="en-US" sz="1800" spc="-7" strike="noStrike">
                <a:solidFill>
                  <a:srgbClr val="0070c0"/>
                </a:solidFill>
                <a:latin typeface="Calibri"/>
              </a:rPr>
              <a:t>Conventions interdites</a:t>
            </a:r>
            <a:endParaRPr b="0" lang="fr-FR" sz="1800" spc="-1" strike="noStrike">
              <a:latin typeface="Arial"/>
            </a:endParaRPr>
          </a:p>
        </p:txBody>
      </p:sp>
      <p:sp>
        <p:nvSpPr>
          <p:cNvPr id="567" name="CustomShape 4"/>
          <p:cNvSpPr/>
          <p:nvPr/>
        </p:nvSpPr>
        <p:spPr>
          <a:xfrm>
            <a:off x="6991560" y="1051200"/>
            <a:ext cx="1513440" cy="560520"/>
          </a:xfrm>
          <a:prstGeom prst="rect">
            <a:avLst/>
          </a:prstGeom>
          <a:noFill/>
          <a:ln>
            <a:noFill/>
          </a:ln>
        </p:spPr>
        <p:style>
          <a:lnRef idx="0"/>
          <a:fillRef idx="0"/>
          <a:effectRef idx="0"/>
          <a:fontRef idx="minor"/>
        </p:style>
        <p:txBody>
          <a:bodyPr lIns="0" rIns="0" tIns="11520" bIns="0">
            <a:spAutoFit/>
          </a:bodyPr>
          <a:p>
            <a:pPr marL="43920">
              <a:lnSpc>
                <a:spcPct val="100000"/>
              </a:lnSpc>
              <a:spcBef>
                <a:spcPts val="306"/>
              </a:spcBef>
            </a:pPr>
            <a:r>
              <a:rPr b="1" lang="en-US" sz="1800" spc="-7" strike="noStrike">
                <a:solidFill>
                  <a:srgbClr val="0070c0"/>
                </a:solidFill>
                <a:latin typeface="Calibri"/>
              </a:rPr>
              <a:t>Conventions réglementées</a:t>
            </a:r>
            <a:endParaRPr b="0" lang="fr-FR" sz="1800" spc="-1" strike="noStrike">
              <a:latin typeface="Arial"/>
            </a:endParaRPr>
          </a:p>
        </p:txBody>
      </p:sp>
      <p:sp>
        <p:nvSpPr>
          <p:cNvPr id="568" name="CustomShape 5"/>
          <p:cNvSpPr/>
          <p:nvPr/>
        </p:nvSpPr>
        <p:spPr>
          <a:xfrm>
            <a:off x="3444480" y="1866960"/>
            <a:ext cx="341316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emprunts, découverts et cautions accordés aux dirigeants et aux conjoints, descendants et ascendants</a:t>
            </a:r>
            <a:endParaRPr b="0" lang="fr-FR" sz="1800" spc="-1" strike="noStrike">
              <a:latin typeface="Arial"/>
            </a:endParaRPr>
          </a:p>
        </p:txBody>
      </p:sp>
      <p:sp>
        <p:nvSpPr>
          <p:cNvPr id="569" name="CustomShape 6"/>
          <p:cNvSpPr/>
          <p:nvPr/>
        </p:nvSpPr>
        <p:spPr>
          <a:xfrm>
            <a:off x="6889320" y="1794600"/>
            <a:ext cx="53024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rPr>
              <a:t>toutes les autres conventions entre société et dirigeants (ou associé disposant d’une fraction des droits de vote supérieure à 10%) soumises au contrôle des associés (autorisation préalable du conseil d’administration</a:t>
            </a:r>
            <a:endParaRPr b="0" lang="fr-FR" sz="1800" spc="-1" strike="noStrike">
              <a:latin typeface="Arial"/>
            </a:endParaRPr>
          </a:p>
        </p:txBody>
      </p:sp>
      <p:sp>
        <p:nvSpPr>
          <p:cNvPr id="570" name="CustomShape 7"/>
          <p:cNvSpPr/>
          <p:nvPr/>
        </p:nvSpPr>
        <p:spPr>
          <a:xfrm>
            <a:off x="496440" y="1197000"/>
            <a:ext cx="1326960" cy="560520"/>
          </a:xfrm>
          <a:prstGeom prst="rect">
            <a:avLst/>
          </a:prstGeom>
          <a:noFill/>
          <a:ln>
            <a:noFill/>
          </a:ln>
        </p:spPr>
        <p:style>
          <a:lnRef idx="0"/>
          <a:fillRef idx="0"/>
          <a:effectRef idx="0"/>
          <a:fontRef idx="minor"/>
        </p:style>
        <p:txBody>
          <a:bodyPr lIns="0" rIns="0" tIns="11520" bIns="0">
            <a:spAutoFit/>
          </a:bodyPr>
          <a:p>
            <a:pPr marL="43920">
              <a:lnSpc>
                <a:spcPct val="100000"/>
              </a:lnSpc>
              <a:spcBef>
                <a:spcPts val="306"/>
              </a:spcBef>
            </a:pPr>
            <a:r>
              <a:rPr b="1" lang="en-US" sz="1800" spc="-7" strike="noStrike">
                <a:solidFill>
                  <a:srgbClr val="0070c0"/>
                </a:solidFill>
                <a:latin typeface="Calibri"/>
              </a:rPr>
              <a:t>Conventions </a:t>
            </a:r>
            <a:r>
              <a:rPr b="1" lang="fr-FR" sz="1800" spc="-7" strike="noStrike">
                <a:solidFill>
                  <a:srgbClr val="0070c0"/>
                </a:solidFill>
                <a:latin typeface="Calibri"/>
              </a:rPr>
              <a:t>libres </a:t>
            </a:r>
            <a:endParaRPr b="0" lang="fr-FR" sz="1800" spc="-1" strike="noStrike">
              <a:latin typeface="Arial"/>
            </a:endParaRPr>
          </a:p>
        </p:txBody>
      </p:sp>
      <p:sp>
        <p:nvSpPr>
          <p:cNvPr id="571" name="Line 8"/>
          <p:cNvSpPr/>
          <p:nvPr/>
        </p:nvSpPr>
        <p:spPr>
          <a:xfrm>
            <a:off x="2995560" y="556560"/>
            <a:ext cx="487296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72" name="CustomShape 9"/>
          <p:cNvSpPr/>
          <p:nvPr/>
        </p:nvSpPr>
        <p:spPr>
          <a:xfrm>
            <a:off x="7880760" y="556920"/>
            <a:ext cx="360" cy="4939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73" name="CustomShape 10"/>
          <p:cNvSpPr/>
          <p:nvPr/>
        </p:nvSpPr>
        <p:spPr>
          <a:xfrm>
            <a:off x="4170960" y="592560"/>
            <a:ext cx="360" cy="4939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74" name="CustomShape 11"/>
          <p:cNvSpPr/>
          <p:nvPr/>
        </p:nvSpPr>
        <p:spPr>
          <a:xfrm flipH="1">
            <a:off x="1612080" y="556920"/>
            <a:ext cx="1383120" cy="5295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75" name="CustomShape 12"/>
          <p:cNvSpPr/>
          <p:nvPr/>
        </p:nvSpPr>
        <p:spPr>
          <a:xfrm>
            <a:off x="291960" y="3524760"/>
            <a:ext cx="22739040" cy="360"/>
          </a:xfrm>
          <a:prstGeom prst="rect">
            <a:avLst/>
          </a:prstGeom>
          <a:noFill/>
          <a:ln>
            <a:noFill/>
          </a:ln>
        </p:spPr>
        <p:style>
          <a:lnRef idx="0"/>
          <a:fillRef idx="0"/>
          <a:effectRef idx="0"/>
          <a:fontRef idx="minor"/>
        </p:style>
      </p:sp>
      <p:sp>
        <p:nvSpPr>
          <p:cNvPr id="576" name="CustomShape 13"/>
          <p:cNvSpPr/>
          <p:nvPr/>
        </p:nvSpPr>
        <p:spPr>
          <a:xfrm>
            <a:off x="161640" y="3286800"/>
            <a:ext cx="11868480" cy="3416760"/>
          </a:xfrm>
          <a:prstGeom prst="rect">
            <a:avLst/>
          </a:prstGeom>
          <a:solidFill>
            <a:srgbClr val="e6e6e6"/>
          </a:solidFill>
          <a:ln w="6120">
            <a:solidFill>
              <a:srgbClr val="000000"/>
            </a:solidFill>
            <a:miter/>
          </a:ln>
        </p:spPr>
        <p:style>
          <a:lnRef idx="0"/>
          <a:fillRef idx="0"/>
          <a:effectRef idx="0"/>
          <a:fontRef idx="minor"/>
        </p:style>
        <p:txBody>
          <a:bodyPr lIns="0" rIns="0" tIns="0" bIns="0">
            <a:noAutofit/>
          </a:bodyPr>
          <a:p>
            <a:pPr>
              <a:lnSpc>
                <a:spcPct val="100000"/>
              </a:lnSpc>
              <a:tabLst>
                <a:tab algn="l" pos="0"/>
              </a:tabLst>
            </a:pPr>
            <a:r>
              <a:rPr b="1" lang="en-US" sz="1800" spc="-1" strike="noStrike" u="sng">
                <a:solidFill>
                  <a:srgbClr val="000000"/>
                </a:solidFill>
                <a:uFillTx/>
                <a:latin typeface="Calibri"/>
              </a:rPr>
              <a:t>Exercice n° 12 </a:t>
            </a:r>
            <a:r>
              <a:rPr b="0" lang="en-US" sz="1800" spc="-1" strike="noStrike">
                <a:solidFill>
                  <a:srgbClr val="000000"/>
                </a:solidFill>
                <a:latin typeface="Calibri"/>
              </a:rPr>
              <a:t>: </a:t>
            </a:r>
            <a:r>
              <a:rPr b="0" lang="en-US" sz="1600" spc="-1" strike="noStrike">
                <a:solidFill>
                  <a:srgbClr val="000000"/>
                </a:solidFill>
                <a:latin typeface="Calibri"/>
              </a:rPr>
              <a:t>Dans chacune des opérations suivantes effectuées par une société par actions, vous devez dire si la convention est interdite :</a:t>
            </a:r>
            <a:endParaRPr b="0" lang="fr-FR" sz="1600" spc="-1" strike="noStrike">
              <a:latin typeface="Arial"/>
            </a:endParaRPr>
          </a:p>
          <a:p>
            <a:pPr>
              <a:lnSpc>
                <a:spcPct val="100000"/>
              </a:lnSpc>
              <a:buClr>
                <a:srgbClr val="000000"/>
              </a:buClr>
              <a:buFont typeface="Symbol" charset="2"/>
              <a:buChar char=""/>
              <a:tabLst>
                <a:tab algn="l" pos="295200"/>
              </a:tabLst>
            </a:pPr>
            <a:r>
              <a:rPr b="0" lang="en-US" sz="1600" spc="-1" strike="noStrike">
                <a:solidFill>
                  <a:srgbClr val="000000"/>
                </a:solidFill>
                <a:latin typeface="Calibri"/>
              </a:rPr>
              <a:t>un prêt de la société au président du conseil d’administration</a:t>
            </a:r>
            <a:endParaRPr b="0" lang="fr-FR" sz="1600" spc="-1" strike="noStrike">
              <a:latin typeface="Arial"/>
            </a:endParaRPr>
          </a:p>
          <a:p>
            <a:pPr>
              <a:lnSpc>
                <a:spcPct val="100000"/>
              </a:lnSpc>
              <a:tabLst>
                <a:tab algn="l" pos="295200"/>
              </a:tabLst>
            </a:pPr>
            <a:endParaRPr b="0" lang="fr-FR" sz="1600" spc="-1" strike="noStrike">
              <a:latin typeface="Arial"/>
            </a:endParaRPr>
          </a:p>
          <a:p>
            <a:pPr>
              <a:lnSpc>
                <a:spcPct val="100000"/>
              </a:lnSpc>
              <a:buClr>
                <a:srgbClr val="000000"/>
              </a:buClr>
              <a:buFont typeface="Symbol" charset="2"/>
              <a:buChar char=""/>
              <a:tabLst>
                <a:tab algn="l" pos="295200"/>
              </a:tabLst>
            </a:pPr>
            <a:r>
              <a:rPr b="0" lang="en-US" sz="1600" spc="-1" strike="noStrike">
                <a:solidFill>
                  <a:srgbClr val="000000"/>
                </a:solidFill>
                <a:latin typeface="Calibri"/>
              </a:rPr>
              <a:t>l’attribution par la société à un administrateur d’un avantage en nature, tel que la jouissance d’un véhicule de la société ou l’utilisation d’un logement appartenant à la société</a:t>
            </a:r>
            <a:endParaRPr b="0" lang="fr-FR" sz="1600" spc="-1" strike="noStrike">
              <a:latin typeface="Arial"/>
            </a:endParaRPr>
          </a:p>
          <a:p>
            <a:pPr>
              <a:lnSpc>
                <a:spcPct val="100000"/>
              </a:lnSpc>
              <a:tabLst>
                <a:tab algn="l" pos="295200"/>
              </a:tabLst>
            </a:pPr>
            <a:endParaRPr b="0" lang="fr-FR" sz="1600" spc="-1" strike="noStrike">
              <a:latin typeface="Arial"/>
            </a:endParaRPr>
          </a:p>
          <a:p>
            <a:pPr>
              <a:lnSpc>
                <a:spcPct val="100000"/>
              </a:lnSpc>
              <a:buClr>
                <a:srgbClr val="000000"/>
              </a:buClr>
              <a:buFont typeface="Symbol" charset="2"/>
              <a:buChar char=""/>
              <a:tabLst>
                <a:tab algn="l" pos="295200"/>
              </a:tabLst>
            </a:pPr>
            <a:r>
              <a:rPr b="0" lang="en-US" sz="1600" spc="-1" strike="noStrike">
                <a:solidFill>
                  <a:srgbClr val="000000"/>
                </a:solidFill>
                <a:latin typeface="Calibri"/>
              </a:rPr>
              <a:t>un découvert consenti par la société à un membre du conseil d’administration de la société</a:t>
            </a:r>
            <a:endParaRPr b="0" lang="fr-FR" sz="1600" spc="-1" strike="noStrike">
              <a:latin typeface="Arial"/>
            </a:endParaRPr>
          </a:p>
          <a:p>
            <a:pPr>
              <a:lnSpc>
                <a:spcPct val="100000"/>
              </a:lnSpc>
              <a:tabLst>
                <a:tab algn="l" pos="295200"/>
              </a:tabLst>
            </a:pPr>
            <a:endParaRPr b="0" lang="fr-FR" sz="1600" spc="-1" strike="noStrike">
              <a:latin typeface="Arial"/>
            </a:endParaRPr>
          </a:p>
          <a:p>
            <a:pPr>
              <a:lnSpc>
                <a:spcPct val="100000"/>
              </a:lnSpc>
              <a:buClr>
                <a:srgbClr val="000000"/>
              </a:buClr>
              <a:buFont typeface="Symbol" charset="2"/>
              <a:buChar char=""/>
              <a:tabLst>
                <a:tab algn="l" pos="295200"/>
              </a:tabLst>
            </a:pPr>
            <a:r>
              <a:rPr b="0" lang="en-US" sz="1600" spc="-1" strike="noStrike">
                <a:solidFill>
                  <a:srgbClr val="000000"/>
                </a:solidFill>
                <a:latin typeface="Calibri"/>
              </a:rPr>
              <a:t>une caution donnée par une SA au profit du fils d’un administrateur</a:t>
            </a:r>
            <a:endParaRPr b="0" lang="fr-FR" sz="1600" spc="-1" strike="noStrike">
              <a:latin typeface="Arial"/>
            </a:endParaRPr>
          </a:p>
          <a:p>
            <a:pPr>
              <a:lnSpc>
                <a:spcPct val="100000"/>
              </a:lnSpc>
              <a:tabLst>
                <a:tab algn="l" pos="295200"/>
              </a:tabLst>
            </a:pPr>
            <a:endParaRPr b="0" lang="fr-FR" sz="1600" spc="-1" strike="noStrike">
              <a:latin typeface="Arial"/>
            </a:endParaRPr>
          </a:p>
          <a:p>
            <a:pPr>
              <a:lnSpc>
                <a:spcPct val="100000"/>
              </a:lnSpc>
              <a:buClr>
                <a:srgbClr val="000000"/>
              </a:buClr>
              <a:buFont typeface="Symbol" charset="2"/>
              <a:buChar char=""/>
              <a:tabLst>
                <a:tab algn="l" pos="295200"/>
              </a:tabLst>
            </a:pPr>
            <a:r>
              <a:rPr b="0" lang="en-US" sz="1600" spc="-1" strike="noStrike">
                <a:solidFill>
                  <a:srgbClr val="000000"/>
                </a:solidFill>
                <a:latin typeface="Calibri"/>
              </a:rPr>
              <a:t>une acquisition par l’un des associés des biens vendus par la société aux conditions habituelles de vente</a:t>
            </a:r>
            <a:endParaRPr b="0" lang="fr-FR" sz="1600" spc="-1" strike="noStrike">
              <a:latin typeface="Arial"/>
            </a:endParaRPr>
          </a:p>
          <a:p>
            <a:pPr>
              <a:lnSpc>
                <a:spcPct val="100000"/>
              </a:lnSpc>
              <a:tabLst>
                <a:tab algn="l" pos="295200"/>
              </a:tabLst>
            </a:pPr>
            <a:endParaRPr b="0" lang="fr-FR" sz="1600" spc="-1" strike="noStrike">
              <a:latin typeface="Arial"/>
            </a:endParaRPr>
          </a:p>
          <a:p>
            <a:pPr>
              <a:lnSpc>
                <a:spcPct val="100000"/>
              </a:lnSpc>
              <a:buClr>
                <a:srgbClr val="000000"/>
              </a:buClr>
              <a:buFont typeface="Symbol" charset="2"/>
              <a:buChar char=""/>
              <a:tabLst>
                <a:tab algn="l" pos="295200"/>
              </a:tabLst>
            </a:pPr>
            <a:r>
              <a:rPr b="0" lang="en-US" sz="1600" spc="-1" strike="noStrike">
                <a:solidFill>
                  <a:srgbClr val="000000"/>
                </a:solidFill>
                <a:latin typeface="Calibri"/>
              </a:rPr>
              <a:t>la promesse de vente d’un immeuble d’une SA consentie par celle-ci au profit du directeur général</a:t>
            </a:r>
            <a:endParaRPr b="0" lang="fr-FR" sz="1600" spc="-1" strike="noStrike">
              <a:latin typeface="Arial"/>
            </a:endParaRPr>
          </a:p>
        </p:txBody>
      </p:sp>
      <p:sp>
        <p:nvSpPr>
          <p:cNvPr id="577" name="TextShape 14"/>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78" name="TextShape 15"/>
          <p:cNvSpPr txBox="1"/>
          <p:nvPr/>
        </p:nvSpPr>
        <p:spPr>
          <a:xfrm>
            <a:off x="8783280" y="6378120"/>
            <a:ext cx="2805480" cy="276480"/>
          </a:xfrm>
          <a:prstGeom prst="rect">
            <a:avLst/>
          </a:prstGeom>
          <a:noFill/>
          <a:ln>
            <a:noFill/>
          </a:ln>
        </p:spPr>
        <p:txBody>
          <a:bodyPr lIns="0" rIns="0" tIns="0" bIns="0">
            <a:noAutofit/>
          </a:bodyPr>
          <a:p>
            <a:pPr algn="r">
              <a:lnSpc>
                <a:spcPct val="100000"/>
              </a:lnSpc>
            </a:pPr>
            <a:fld id="{EAF7EECE-F7E2-43A7-AE9A-E2011BBE7C9E}"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1" lang="en-GB" sz="6000" spc="-1" strike="noStrike">
                <a:solidFill>
                  <a:srgbClr val="0070c0"/>
                </a:solidFill>
                <a:latin typeface="Calibri Light"/>
              </a:rPr>
              <a:t>DROIT DES CONTRATS</a:t>
            </a:r>
            <a:endParaRPr b="0" lang="en-US" sz="6000" spc="-1" strike="noStrike">
              <a:solidFill>
                <a:srgbClr val="000000"/>
              </a:solidFill>
              <a:latin typeface="Calibri"/>
            </a:endParaRPr>
          </a:p>
        </p:txBody>
      </p:sp>
      <p:sp>
        <p:nvSpPr>
          <p:cNvPr id="23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a:t>
            </a:r>
            <a:r>
              <a:rPr b="1" lang="fr-FR" sz="2800" spc="-1" strike="noStrike">
                <a:solidFill>
                  <a:srgbClr val="000000"/>
                </a:solidFill>
                <a:latin typeface="Calibri"/>
              </a:rPr>
              <a:t>droit des contrats</a:t>
            </a:r>
            <a:r>
              <a:rPr b="0" lang="fr-FR" sz="2800" spc="-1" strike="noStrike">
                <a:solidFill>
                  <a:srgbClr val="000000"/>
                </a:solidFill>
                <a:latin typeface="Calibri"/>
              </a:rPr>
              <a:t> est la branche du droit civil français qui étudie les contrats.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droit des contrats est lui-même une branche du droit des obligations, tout comme le droit de la responsabilité civile.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droit des contrats a été codifié dès 1804 dans le Code civil, selon la théorie des Lumières sous l'emprise philosophique de l'autonomie de la volonté.</a:t>
            </a:r>
            <a:endParaRPr b="0" lang="en-US" sz="2800" spc="-1" strike="noStrike">
              <a:solidFill>
                <a:srgbClr val="000000"/>
              </a:solidFill>
              <a:latin typeface="Calibri"/>
            </a:endParaRPr>
          </a:p>
        </p:txBody>
      </p:sp>
      <p:sp>
        <p:nvSpPr>
          <p:cNvPr id="237"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23C80D7C-1896-433C-9899-6318B48A028D}" type="slidenum">
              <a:rPr b="0" lang="en-GB" sz="1200" spc="-1" strike="noStrike">
                <a:solidFill>
                  <a:srgbClr val="8b8b8b"/>
                </a:solidFill>
                <a:latin typeface="Calibri"/>
              </a:rPr>
              <a:t>8</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CustomShape 1"/>
          <p:cNvSpPr/>
          <p:nvPr/>
        </p:nvSpPr>
        <p:spPr>
          <a:xfrm>
            <a:off x="4853160" y="4893120"/>
            <a:ext cx="68760" cy="496800"/>
          </a:xfrm>
          <a:custGeom>
            <a:avLst/>
            <a:gdLst/>
            <a:ahLst/>
            <a:rect l="l" t="t" r="r" b="b"/>
            <a:pathLst>
              <a:path w="76200" h="548639">
                <a:moveTo>
                  <a:pt x="42544" y="63499"/>
                </a:moveTo>
                <a:lnTo>
                  <a:pt x="33019" y="63499"/>
                </a:lnTo>
                <a:lnTo>
                  <a:pt x="33019" y="548639"/>
                </a:lnTo>
                <a:lnTo>
                  <a:pt x="42544" y="548639"/>
                </a:lnTo>
                <a:lnTo>
                  <a:pt x="42544" y="63499"/>
                </a:lnTo>
                <a:close/>
                <a:moveTo>
                  <a:pt x="38100" y="0"/>
                </a:moveTo>
                <a:lnTo>
                  <a:pt x="0" y="76199"/>
                </a:lnTo>
                <a:lnTo>
                  <a:pt x="33019" y="76199"/>
                </a:lnTo>
                <a:lnTo>
                  <a:pt x="33019" y="63499"/>
                </a:lnTo>
                <a:lnTo>
                  <a:pt x="69850" y="63499"/>
                </a:lnTo>
                <a:lnTo>
                  <a:pt x="38100" y="0"/>
                </a:lnTo>
                <a:close/>
                <a:moveTo>
                  <a:pt x="69850" y="63499"/>
                </a:moveTo>
                <a:lnTo>
                  <a:pt x="42544" y="63499"/>
                </a:lnTo>
                <a:lnTo>
                  <a:pt x="42544" y="76199"/>
                </a:lnTo>
                <a:lnTo>
                  <a:pt x="76200" y="76199"/>
                </a:lnTo>
                <a:lnTo>
                  <a:pt x="69850" y="63499"/>
                </a:lnTo>
                <a:close/>
              </a:path>
            </a:pathLst>
          </a:custGeom>
          <a:solidFill>
            <a:srgbClr val="000000"/>
          </a:solidFill>
          <a:ln>
            <a:solidFill>
              <a:srgbClr val="0070c0"/>
            </a:solidFill>
          </a:ln>
        </p:spPr>
        <p:style>
          <a:lnRef idx="0"/>
          <a:fillRef idx="0"/>
          <a:effectRef idx="0"/>
          <a:fontRef idx="minor"/>
        </p:style>
      </p:sp>
      <p:sp>
        <p:nvSpPr>
          <p:cNvPr id="580" name="CustomShape 2"/>
          <p:cNvSpPr/>
          <p:nvPr/>
        </p:nvSpPr>
        <p:spPr>
          <a:xfrm>
            <a:off x="4596120" y="469080"/>
            <a:ext cx="3028320" cy="232200"/>
          </a:xfrm>
          <a:prstGeom prst="rect">
            <a:avLst/>
          </a:prstGeom>
          <a:noFill/>
          <a:ln>
            <a:noFill/>
          </a:ln>
        </p:spPr>
        <p:style>
          <a:lnRef idx="0"/>
          <a:fillRef idx="0"/>
          <a:effectRef idx="0"/>
          <a:fontRef idx="minor"/>
        </p:style>
        <p:txBody>
          <a:bodyPr lIns="0" rIns="0" tIns="10800" bIns="0">
            <a:spAutoFit/>
          </a:bodyPr>
          <a:p>
            <a:pPr marL="11520">
              <a:lnSpc>
                <a:spcPct val="100000"/>
              </a:lnSpc>
              <a:spcBef>
                <a:spcPts val="85"/>
              </a:spcBef>
            </a:pPr>
            <a:r>
              <a:rPr b="1" lang="en-US" sz="1450" spc="-7" strike="noStrike" u="heavy">
                <a:solidFill>
                  <a:srgbClr val="000000"/>
                </a:solidFill>
                <a:uFill>
                  <a:solidFill>
                    <a:srgbClr val="000000"/>
                  </a:solidFill>
                </a:uFill>
                <a:latin typeface="Times New Roman"/>
              </a:rPr>
              <a:t>Deuxième partie : SA de type</a:t>
            </a:r>
            <a:r>
              <a:rPr b="1" lang="en-US" sz="1450" spc="15" strike="noStrike" u="heavy">
                <a:solidFill>
                  <a:srgbClr val="000000"/>
                </a:solidFill>
                <a:uFill>
                  <a:solidFill>
                    <a:srgbClr val="000000"/>
                  </a:solidFill>
                </a:uFill>
                <a:latin typeface="Times New Roman"/>
              </a:rPr>
              <a:t> </a:t>
            </a:r>
            <a:r>
              <a:rPr b="1" lang="en-US" sz="1450" spc="-7" strike="noStrike" u="heavy">
                <a:solidFill>
                  <a:srgbClr val="000000"/>
                </a:solidFill>
                <a:uFill>
                  <a:solidFill>
                    <a:srgbClr val="000000"/>
                  </a:solidFill>
                </a:uFill>
                <a:latin typeface="Times New Roman"/>
              </a:rPr>
              <a:t>nouveau</a:t>
            </a:r>
            <a:endParaRPr b="0" lang="fr-FR" sz="1450" spc="-1" strike="noStrike">
              <a:latin typeface="Arial"/>
            </a:endParaRPr>
          </a:p>
        </p:txBody>
      </p:sp>
      <p:sp>
        <p:nvSpPr>
          <p:cNvPr id="581" name="CustomShape 3"/>
          <p:cNvSpPr/>
          <p:nvPr/>
        </p:nvSpPr>
        <p:spPr>
          <a:xfrm>
            <a:off x="2216160" y="2779200"/>
            <a:ext cx="1140120" cy="660600"/>
          </a:xfrm>
          <a:prstGeom prst="rect">
            <a:avLst/>
          </a:prstGeom>
          <a:noFill/>
          <a:ln>
            <a:noFill/>
          </a:ln>
        </p:spPr>
        <p:style>
          <a:lnRef idx="0"/>
          <a:fillRef idx="0"/>
          <a:effectRef idx="0"/>
          <a:fontRef idx="minor"/>
        </p:style>
        <p:txBody>
          <a:bodyPr lIns="0" rIns="0" tIns="25200" bIns="0">
            <a:spAutoFit/>
          </a:bodyPr>
          <a:p>
            <a:pPr marL="10800" indent="-3240" algn="ctr">
              <a:lnSpc>
                <a:spcPts val="1667"/>
              </a:lnSpc>
              <a:spcBef>
                <a:spcPts val="198"/>
              </a:spcBef>
              <a:tabLst>
                <a:tab algn="l" pos="0"/>
              </a:tabLst>
            </a:pPr>
            <a:r>
              <a:rPr b="1" lang="en-US" sz="1450" spc="-7" strike="noStrike">
                <a:solidFill>
                  <a:srgbClr val="c00000"/>
                </a:solidFill>
                <a:latin typeface="Times New Roman"/>
              </a:rPr>
              <a:t>Organes de  direction et</a:t>
            </a:r>
            <a:r>
              <a:rPr b="1" lang="en-US" sz="1450" spc="-55" strike="noStrike">
                <a:solidFill>
                  <a:srgbClr val="c00000"/>
                </a:solidFill>
                <a:latin typeface="Times New Roman"/>
              </a:rPr>
              <a:t> </a:t>
            </a:r>
            <a:r>
              <a:rPr b="1" lang="en-US" sz="1450" spc="-29" strike="noStrike">
                <a:solidFill>
                  <a:srgbClr val="c00000"/>
                </a:solidFill>
                <a:latin typeface="Times New Roman"/>
              </a:rPr>
              <a:t>de  </a:t>
            </a:r>
            <a:r>
              <a:rPr b="1" lang="en-US" sz="1450" spc="-7" strike="noStrike">
                <a:solidFill>
                  <a:srgbClr val="c00000"/>
                </a:solidFill>
                <a:latin typeface="Times New Roman"/>
              </a:rPr>
              <a:t>contrôle</a:t>
            </a:r>
            <a:endParaRPr b="0" lang="fr-FR" sz="1450" spc="-1" strike="noStrike">
              <a:latin typeface="Arial"/>
            </a:endParaRPr>
          </a:p>
        </p:txBody>
      </p:sp>
      <p:sp>
        <p:nvSpPr>
          <p:cNvPr id="582" name="CustomShape 4"/>
          <p:cNvSpPr/>
          <p:nvPr/>
        </p:nvSpPr>
        <p:spPr>
          <a:xfrm>
            <a:off x="2216160" y="1035720"/>
            <a:ext cx="5843880" cy="1368360"/>
          </a:xfrm>
          <a:prstGeom prst="rect">
            <a:avLst/>
          </a:prstGeom>
          <a:noFill/>
          <a:ln>
            <a:noFill/>
          </a:ln>
        </p:spPr>
        <p:style>
          <a:lnRef idx="0"/>
          <a:fillRef idx="0"/>
          <a:effectRef idx="0"/>
          <a:fontRef idx="minor"/>
        </p:style>
        <p:txBody>
          <a:bodyPr lIns="0" rIns="0" tIns="11520" bIns="0">
            <a:spAutoFit/>
          </a:bodyPr>
          <a:p>
            <a:pPr marL="1476360" indent="-1464840">
              <a:lnSpc>
                <a:spcPct val="136000"/>
              </a:lnSpc>
              <a:spcBef>
                <a:spcPts val="91"/>
              </a:spcBef>
              <a:tabLst>
                <a:tab algn="l" pos="0"/>
              </a:tabLst>
            </a:pPr>
            <a:r>
              <a:rPr b="1" lang="en-US" sz="1090" spc="-7" strike="noStrike">
                <a:solidFill>
                  <a:srgbClr val="000000"/>
                </a:solidFill>
                <a:latin typeface="Times New Roman"/>
              </a:rPr>
              <a:t>DISTINCTIONS ESSENTIELLES ENTRE SOCIETES ANONYMES DE TYPE CLASSIQUE </a:t>
            </a:r>
            <a:r>
              <a:rPr b="1" lang="en-US" sz="1090" spc="-1" strike="noStrike">
                <a:solidFill>
                  <a:srgbClr val="000000"/>
                </a:solidFill>
                <a:latin typeface="Times New Roman"/>
              </a:rPr>
              <a:t>ET  </a:t>
            </a:r>
            <a:r>
              <a:rPr b="1" lang="en-US" sz="1090" spc="-7" strike="noStrike">
                <a:solidFill>
                  <a:srgbClr val="000000"/>
                </a:solidFill>
                <a:latin typeface="Times New Roman"/>
              </a:rPr>
              <a:t>SOCIETES ANONYMES DE TYPE</a:t>
            </a:r>
            <a:r>
              <a:rPr b="1" lang="en-US" sz="1090" spc="7" strike="noStrike">
                <a:solidFill>
                  <a:srgbClr val="000000"/>
                </a:solidFill>
                <a:latin typeface="Times New Roman"/>
              </a:rPr>
              <a:t> </a:t>
            </a:r>
            <a:r>
              <a:rPr b="1" lang="en-US" sz="1090" spc="-7" strike="noStrike">
                <a:solidFill>
                  <a:srgbClr val="000000"/>
                </a:solidFill>
                <a:latin typeface="Times New Roman"/>
              </a:rPr>
              <a:t>NOUVEAU</a:t>
            </a:r>
            <a:endParaRPr b="0" lang="fr-FR" sz="1090" spc="-1" strike="noStrike">
              <a:latin typeface="Arial"/>
            </a:endParaRPr>
          </a:p>
          <a:p>
            <a:pPr marL="935280" indent="1388880">
              <a:lnSpc>
                <a:spcPct val="274000"/>
              </a:lnSpc>
              <a:spcBef>
                <a:spcPts val="23"/>
              </a:spcBef>
              <a:tabLst>
                <a:tab algn="l" pos="0"/>
              </a:tabLst>
            </a:pPr>
            <a:r>
              <a:rPr b="1" lang="en-US" sz="1090" spc="-7" strike="noStrike" u="heavy">
                <a:solidFill>
                  <a:srgbClr val="000000"/>
                </a:solidFill>
                <a:uFill>
                  <a:solidFill>
                    <a:srgbClr val="000000"/>
                  </a:solidFill>
                </a:uFill>
                <a:latin typeface="Times New Roman"/>
              </a:rPr>
              <a:t>SA de type classique </a:t>
            </a:r>
            <a:r>
              <a:rPr b="1" lang="en-US" sz="1090" spc="-7" strike="noStrike">
                <a:solidFill>
                  <a:srgbClr val="000000"/>
                </a:solidFill>
                <a:latin typeface="Times New Roman"/>
              </a:rPr>
              <a:t> </a:t>
            </a:r>
            <a:r>
              <a:rPr b="1" lang="fr-FR" sz="1090" spc="-7" strike="noStrike">
                <a:solidFill>
                  <a:srgbClr val="000000"/>
                </a:solidFill>
                <a:latin typeface="Times New Roman"/>
              </a:rPr>
              <a:t>               </a:t>
            </a:r>
            <a:r>
              <a:rPr b="1" lang="fr-FR" sz="1090" spc="-7" strike="noStrike">
                <a:solidFill>
                  <a:srgbClr val="000000"/>
                </a:solidFill>
                <a:latin typeface="Times New Roman"/>
              </a:rPr>
              <a:t>	</a:t>
            </a:r>
            <a:r>
              <a:rPr b="1" lang="en-US" sz="1090" spc="-7" strike="noStrike">
                <a:solidFill>
                  <a:srgbClr val="000000"/>
                </a:solidFill>
                <a:latin typeface="Times New Roman"/>
              </a:rPr>
              <a:t>Président/Directeur</a:t>
            </a:r>
            <a:r>
              <a:rPr b="1" lang="en-US" sz="1090" spc="-9" strike="noStrike">
                <a:solidFill>
                  <a:srgbClr val="000000"/>
                </a:solidFill>
                <a:latin typeface="Times New Roman"/>
              </a:rPr>
              <a:t> </a:t>
            </a:r>
            <a:r>
              <a:rPr b="1" lang="en-US" sz="1090" spc="-7" strike="noStrike">
                <a:solidFill>
                  <a:srgbClr val="000000"/>
                </a:solidFill>
                <a:latin typeface="Times New Roman"/>
              </a:rPr>
              <a:t>général</a:t>
            </a:r>
            <a:endParaRPr b="0" lang="fr-FR" sz="1090" spc="-1" strike="noStrike">
              <a:latin typeface="Arial"/>
            </a:endParaRPr>
          </a:p>
        </p:txBody>
      </p:sp>
      <p:sp>
        <p:nvSpPr>
          <p:cNvPr id="583" name="CustomShape 5"/>
          <p:cNvSpPr/>
          <p:nvPr/>
        </p:nvSpPr>
        <p:spPr>
          <a:xfrm>
            <a:off x="2372760" y="4959000"/>
            <a:ext cx="912240" cy="444600"/>
          </a:xfrm>
          <a:prstGeom prst="rect">
            <a:avLst/>
          </a:prstGeom>
          <a:noFill/>
          <a:ln>
            <a:noFill/>
          </a:ln>
        </p:spPr>
        <p:style>
          <a:lnRef idx="0"/>
          <a:fillRef idx="0"/>
          <a:effectRef idx="0"/>
          <a:fontRef idx="minor"/>
        </p:style>
        <p:txBody>
          <a:bodyPr lIns="0" rIns="0" tIns="28080" bIns="0">
            <a:spAutoFit/>
          </a:bodyPr>
          <a:p>
            <a:pPr marL="100800" indent="-89280">
              <a:lnSpc>
                <a:spcPts val="1641"/>
              </a:lnSpc>
              <a:spcBef>
                <a:spcPts val="221"/>
              </a:spcBef>
              <a:tabLst>
                <a:tab algn="l" pos="0"/>
              </a:tabLst>
            </a:pPr>
            <a:r>
              <a:rPr b="1" lang="en-US" sz="1450" spc="-7" strike="noStrike">
                <a:solidFill>
                  <a:srgbClr val="0070c0"/>
                </a:solidFill>
                <a:latin typeface="Times New Roman"/>
              </a:rPr>
              <a:t>Organes</a:t>
            </a:r>
            <a:r>
              <a:rPr b="1" lang="en-US" sz="1450" spc="-72" strike="noStrike">
                <a:solidFill>
                  <a:srgbClr val="0070c0"/>
                </a:solidFill>
                <a:latin typeface="Times New Roman"/>
              </a:rPr>
              <a:t> </a:t>
            </a:r>
            <a:r>
              <a:rPr b="1" lang="en-US" sz="1450" spc="-24" strike="noStrike">
                <a:solidFill>
                  <a:srgbClr val="0070c0"/>
                </a:solidFill>
                <a:latin typeface="Times New Roman"/>
              </a:rPr>
              <a:t>de  </a:t>
            </a:r>
            <a:r>
              <a:rPr b="1" lang="en-US" sz="1450" spc="-7" strike="noStrike">
                <a:solidFill>
                  <a:srgbClr val="0070c0"/>
                </a:solidFill>
                <a:latin typeface="Times New Roman"/>
              </a:rPr>
              <a:t>direction</a:t>
            </a:r>
            <a:endParaRPr b="0" lang="fr-FR" sz="1450" spc="-1" strike="noStrike">
              <a:latin typeface="Arial"/>
            </a:endParaRPr>
          </a:p>
        </p:txBody>
      </p:sp>
      <p:sp>
        <p:nvSpPr>
          <p:cNvPr id="584" name="CustomShape 6"/>
          <p:cNvSpPr/>
          <p:nvPr/>
        </p:nvSpPr>
        <p:spPr>
          <a:xfrm>
            <a:off x="2392560" y="5713560"/>
            <a:ext cx="915480" cy="444600"/>
          </a:xfrm>
          <a:prstGeom prst="rect">
            <a:avLst/>
          </a:prstGeom>
          <a:noFill/>
          <a:ln>
            <a:noFill/>
          </a:ln>
        </p:spPr>
        <p:style>
          <a:lnRef idx="0"/>
          <a:fillRef idx="0"/>
          <a:effectRef idx="0"/>
          <a:fontRef idx="minor"/>
        </p:style>
        <p:txBody>
          <a:bodyPr lIns="0" rIns="0" tIns="28080" bIns="0">
            <a:spAutoFit/>
          </a:bodyPr>
          <a:p>
            <a:pPr marL="11520">
              <a:lnSpc>
                <a:spcPts val="1641"/>
              </a:lnSpc>
              <a:spcBef>
                <a:spcPts val="221"/>
              </a:spcBef>
            </a:pPr>
            <a:r>
              <a:rPr b="1" lang="en-US" sz="1450" spc="-7" strike="noStrike">
                <a:solidFill>
                  <a:srgbClr val="00b0f0"/>
                </a:solidFill>
                <a:latin typeface="Times New Roman"/>
              </a:rPr>
              <a:t>Organes</a:t>
            </a:r>
            <a:r>
              <a:rPr b="1" lang="en-US" sz="1450" spc="-77" strike="noStrike">
                <a:solidFill>
                  <a:srgbClr val="00b0f0"/>
                </a:solidFill>
                <a:latin typeface="Times New Roman"/>
              </a:rPr>
              <a:t> </a:t>
            </a:r>
            <a:r>
              <a:rPr b="1" lang="en-US" sz="1450" spc="-7" strike="noStrike">
                <a:solidFill>
                  <a:srgbClr val="00b0f0"/>
                </a:solidFill>
                <a:latin typeface="Times New Roman"/>
              </a:rPr>
              <a:t>de  contrôle</a:t>
            </a:r>
            <a:endParaRPr b="0" lang="fr-FR" sz="1450" spc="-1" strike="noStrike">
              <a:latin typeface="Arial"/>
            </a:endParaRPr>
          </a:p>
        </p:txBody>
      </p:sp>
      <p:sp>
        <p:nvSpPr>
          <p:cNvPr id="585" name="CustomShape 7"/>
          <p:cNvSpPr/>
          <p:nvPr/>
        </p:nvSpPr>
        <p:spPr>
          <a:xfrm>
            <a:off x="4195800" y="3017160"/>
            <a:ext cx="1487520" cy="17712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090" spc="-7" strike="noStrike">
                <a:solidFill>
                  <a:srgbClr val="000000"/>
                </a:solidFill>
                <a:latin typeface="Times New Roman"/>
              </a:rPr>
              <a:t>Conseil</a:t>
            </a:r>
            <a:r>
              <a:rPr b="1" lang="en-US" sz="1090" spc="-38" strike="noStrike">
                <a:solidFill>
                  <a:srgbClr val="000000"/>
                </a:solidFill>
                <a:latin typeface="Times New Roman"/>
              </a:rPr>
              <a:t> </a:t>
            </a:r>
            <a:r>
              <a:rPr b="1" lang="en-US" sz="1090" spc="-7" strike="noStrike">
                <a:solidFill>
                  <a:srgbClr val="000000"/>
                </a:solidFill>
                <a:latin typeface="Times New Roman"/>
              </a:rPr>
              <a:t>d’administration</a:t>
            </a:r>
            <a:endParaRPr b="0" lang="fr-FR" sz="1090" spc="-1" strike="noStrike">
              <a:latin typeface="Arial"/>
            </a:endParaRPr>
          </a:p>
        </p:txBody>
      </p:sp>
      <p:sp>
        <p:nvSpPr>
          <p:cNvPr id="586" name="CustomShape 8"/>
          <p:cNvSpPr/>
          <p:nvPr/>
        </p:nvSpPr>
        <p:spPr>
          <a:xfrm>
            <a:off x="4179240" y="3696840"/>
            <a:ext cx="1516320" cy="17712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090" spc="-7" strike="noStrike">
                <a:solidFill>
                  <a:srgbClr val="000000"/>
                </a:solidFill>
                <a:latin typeface="Times New Roman"/>
              </a:rPr>
              <a:t>Assemblée</a:t>
            </a:r>
            <a:r>
              <a:rPr b="1" lang="en-US" sz="1090" spc="-55" strike="noStrike">
                <a:solidFill>
                  <a:srgbClr val="000000"/>
                </a:solidFill>
                <a:latin typeface="Times New Roman"/>
              </a:rPr>
              <a:t> </a:t>
            </a:r>
            <a:r>
              <a:rPr b="1" lang="en-US" sz="1090" spc="-7" strike="noStrike">
                <a:solidFill>
                  <a:srgbClr val="000000"/>
                </a:solidFill>
                <a:latin typeface="Times New Roman"/>
              </a:rPr>
              <a:t>d’actionnaires</a:t>
            </a:r>
            <a:endParaRPr b="0" lang="fr-FR" sz="1090" spc="-1" strike="noStrike">
              <a:latin typeface="Arial"/>
            </a:endParaRPr>
          </a:p>
        </p:txBody>
      </p:sp>
      <p:sp>
        <p:nvSpPr>
          <p:cNvPr id="587" name="CustomShape 9"/>
          <p:cNvSpPr/>
          <p:nvPr/>
        </p:nvSpPr>
        <p:spPr>
          <a:xfrm>
            <a:off x="4027320" y="4608360"/>
            <a:ext cx="1825200" cy="17712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090" spc="-7" strike="noStrike" u="heavy">
                <a:solidFill>
                  <a:srgbClr val="000000"/>
                </a:solidFill>
                <a:uFill>
                  <a:solidFill>
                    <a:srgbClr val="000000"/>
                  </a:solidFill>
                </a:uFill>
                <a:latin typeface="Times New Roman"/>
              </a:rPr>
              <a:t>SA de type nouveau</a:t>
            </a:r>
            <a:r>
              <a:rPr b="1" lang="en-US" sz="1090" spc="7" strike="noStrike">
                <a:solidFill>
                  <a:srgbClr val="000000"/>
                </a:solidFill>
                <a:latin typeface="Times New Roman"/>
              </a:rPr>
              <a:t> </a:t>
            </a:r>
            <a:r>
              <a:rPr b="1" lang="en-US" sz="1090" spc="-7" strike="noStrike">
                <a:solidFill>
                  <a:srgbClr val="000000"/>
                </a:solidFill>
                <a:latin typeface="Times New Roman"/>
              </a:rPr>
              <a:t>Directoire</a:t>
            </a:r>
            <a:endParaRPr b="0" lang="fr-FR" sz="1090" spc="-1" strike="noStrike">
              <a:latin typeface="Arial"/>
            </a:endParaRPr>
          </a:p>
        </p:txBody>
      </p:sp>
      <p:sp>
        <p:nvSpPr>
          <p:cNvPr id="588" name="CustomShape 10"/>
          <p:cNvSpPr/>
          <p:nvPr/>
        </p:nvSpPr>
        <p:spPr>
          <a:xfrm>
            <a:off x="4386600" y="5496120"/>
            <a:ext cx="1373040" cy="17712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090" spc="-7" strike="noStrike">
                <a:solidFill>
                  <a:srgbClr val="000000"/>
                </a:solidFill>
                <a:latin typeface="Times New Roman"/>
              </a:rPr>
              <a:t>Conseil de</a:t>
            </a:r>
            <a:r>
              <a:rPr b="1" lang="en-US" sz="1090" spc="-9" strike="noStrike">
                <a:solidFill>
                  <a:srgbClr val="000000"/>
                </a:solidFill>
                <a:latin typeface="Times New Roman"/>
              </a:rPr>
              <a:t> </a:t>
            </a:r>
            <a:r>
              <a:rPr b="1" lang="en-US" sz="1090" spc="-7" strike="noStrike">
                <a:solidFill>
                  <a:srgbClr val="000000"/>
                </a:solidFill>
                <a:latin typeface="Times New Roman"/>
              </a:rPr>
              <a:t>surveillance</a:t>
            </a:r>
            <a:endParaRPr b="0" lang="fr-FR" sz="1090" spc="-1" strike="noStrike">
              <a:latin typeface="Arial"/>
            </a:endParaRPr>
          </a:p>
        </p:txBody>
      </p:sp>
      <p:sp>
        <p:nvSpPr>
          <p:cNvPr id="589" name="CustomShape 11"/>
          <p:cNvSpPr/>
          <p:nvPr/>
        </p:nvSpPr>
        <p:spPr>
          <a:xfrm>
            <a:off x="4187160" y="6216480"/>
            <a:ext cx="1521360" cy="17712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090" spc="-7" strike="noStrike">
                <a:solidFill>
                  <a:srgbClr val="000000"/>
                </a:solidFill>
                <a:latin typeface="Times New Roman"/>
              </a:rPr>
              <a:t>Assemblée</a:t>
            </a:r>
            <a:r>
              <a:rPr b="1" lang="en-US" sz="1090" spc="-24" strike="noStrike">
                <a:solidFill>
                  <a:srgbClr val="000000"/>
                </a:solidFill>
                <a:latin typeface="Times New Roman"/>
              </a:rPr>
              <a:t> </a:t>
            </a:r>
            <a:r>
              <a:rPr b="1" lang="en-US" sz="1090" spc="-7" strike="noStrike">
                <a:solidFill>
                  <a:srgbClr val="000000"/>
                </a:solidFill>
                <a:latin typeface="Times New Roman"/>
              </a:rPr>
              <a:t>d’actionnaires</a:t>
            </a:r>
            <a:endParaRPr b="0" lang="fr-FR" sz="1090" spc="-1" strike="noStrike">
              <a:latin typeface="Arial"/>
            </a:endParaRPr>
          </a:p>
        </p:txBody>
      </p:sp>
      <p:sp>
        <p:nvSpPr>
          <p:cNvPr id="590" name="CustomShape 12"/>
          <p:cNvSpPr/>
          <p:nvPr/>
        </p:nvSpPr>
        <p:spPr>
          <a:xfrm>
            <a:off x="4853160" y="5784840"/>
            <a:ext cx="68760" cy="414000"/>
          </a:xfrm>
          <a:custGeom>
            <a:avLst/>
            <a:gdLst/>
            <a:ahLst/>
            <a:rect l="l" t="t" r="r" b="b"/>
            <a:pathLst>
              <a:path w="76200" h="457200">
                <a:moveTo>
                  <a:pt x="43179" y="63499"/>
                </a:moveTo>
                <a:lnTo>
                  <a:pt x="33654" y="63499"/>
                </a:lnTo>
                <a:lnTo>
                  <a:pt x="33654" y="457199"/>
                </a:lnTo>
                <a:lnTo>
                  <a:pt x="43179" y="457199"/>
                </a:lnTo>
                <a:lnTo>
                  <a:pt x="43179" y="63499"/>
                </a:lnTo>
                <a:close/>
                <a:moveTo>
                  <a:pt x="38100" y="0"/>
                </a:moveTo>
                <a:lnTo>
                  <a:pt x="0" y="76199"/>
                </a:lnTo>
                <a:lnTo>
                  <a:pt x="33654" y="76199"/>
                </a:lnTo>
                <a:lnTo>
                  <a:pt x="33654" y="63499"/>
                </a:lnTo>
                <a:lnTo>
                  <a:pt x="69850" y="63499"/>
                </a:lnTo>
                <a:lnTo>
                  <a:pt x="38100" y="0"/>
                </a:lnTo>
                <a:close/>
                <a:moveTo>
                  <a:pt x="69850" y="63499"/>
                </a:moveTo>
                <a:lnTo>
                  <a:pt x="43179" y="63499"/>
                </a:lnTo>
                <a:lnTo>
                  <a:pt x="43179" y="76199"/>
                </a:lnTo>
                <a:lnTo>
                  <a:pt x="76200" y="76199"/>
                </a:lnTo>
                <a:lnTo>
                  <a:pt x="69850" y="63499"/>
                </a:lnTo>
                <a:close/>
              </a:path>
            </a:pathLst>
          </a:custGeom>
          <a:solidFill>
            <a:srgbClr val="000000"/>
          </a:solidFill>
          <a:ln>
            <a:solidFill>
              <a:srgbClr val="00b0f0"/>
            </a:solidFill>
          </a:ln>
        </p:spPr>
        <p:style>
          <a:lnRef idx="0"/>
          <a:fillRef idx="0"/>
          <a:effectRef idx="0"/>
          <a:fontRef idx="minor"/>
        </p:style>
      </p:sp>
      <p:sp>
        <p:nvSpPr>
          <p:cNvPr id="591" name="CustomShape 13"/>
          <p:cNvSpPr/>
          <p:nvPr/>
        </p:nvSpPr>
        <p:spPr>
          <a:xfrm>
            <a:off x="4853160" y="3251880"/>
            <a:ext cx="68760" cy="414000"/>
          </a:xfrm>
          <a:custGeom>
            <a:avLst/>
            <a:gdLst/>
            <a:ahLst/>
            <a:rect l="l" t="t" r="r" b="b"/>
            <a:pathLst>
              <a:path w="76200" h="457200">
                <a:moveTo>
                  <a:pt x="43179" y="63500"/>
                </a:moveTo>
                <a:lnTo>
                  <a:pt x="33654" y="63500"/>
                </a:lnTo>
                <a:lnTo>
                  <a:pt x="33654" y="457200"/>
                </a:lnTo>
                <a:lnTo>
                  <a:pt x="43179" y="457200"/>
                </a:lnTo>
                <a:lnTo>
                  <a:pt x="43179" y="63500"/>
                </a:lnTo>
                <a:close/>
                <a:moveTo>
                  <a:pt x="38100" y="0"/>
                </a:moveTo>
                <a:lnTo>
                  <a:pt x="0" y="76200"/>
                </a:lnTo>
                <a:lnTo>
                  <a:pt x="33654" y="76200"/>
                </a:lnTo>
                <a:lnTo>
                  <a:pt x="33654" y="63500"/>
                </a:lnTo>
                <a:lnTo>
                  <a:pt x="69850" y="63500"/>
                </a:lnTo>
                <a:lnTo>
                  <a:pt x="38100" y="0"/>
                </a:lnTo>
                <a:close/>
                <a:moveTo>
                  <a:pt x="69850" y="63500"/>
                </a:moveTo>
                <a:lnTo>
                  <a:pt x="43179" y="63500"/>
                </a:lnTo>
                <a:lnTo>
                  <a:pt x="43179" y="76200"/>
                </a:lnTo>
                <a:lnTo>
                  <a:pt x="76200" y="76200"/>
                </a:lnTo>
                <a:lnTo>
                  <a:pt x="69850" y="63500"/>
                </a:lnTo>
                <a:close/>
              </a:path>
            </a:pathLst>
          </a:custGeom>
          <a:solidFill>
            <a:srgbClr val="000000"/>
          </a:solidFill>
          <a:ln>
            <a:solidFill>
              <a:srgbClr val="ff0000"/>
            </a:solidFill>
          </a:ln>
        </p:spPr>
        <p:style>
          <a:lnRef idx="0"/>
          <a:fillRef idx="0"/>
          <a:effectRef idx="0"/>
          <a:fontRef idx="minor"/>
        </p:style>
      </p:sp>
      <p:sp>
        <p:nvSpPr>
          <p:cNvPr id="592" name="CustomShape 14"/>
          <p:cNvSpPr/>
          <p:nvPr/>
        </p:nvSpPr>
        <p:spPr>
          <a:xfrm>
            <a:off x="4853160" y="2543040"/>
            <a:ext cx="68760" cy="496800"/>
          </a:xfrm>
          <a:custGeom>
            <a:avLst/>
            <a:gdLst/>
            <a:ahLst/>
            <a:rect l="l" t="t" r="r" b="b"/>
            <a:pathLst>
              <a:path w="76200" h="548639">
                <a:moveTo>
                  <a:pt x="43179" y="63500"/>
                </a:moveTo>
                <a:lnTo>
                  <a:pt x="33654" y="63500"/>
                </a:lnTo>
                <a:lnTo>
                  <a:pt x="33654" y="548639"/>
                </a:lnTo>
                <a:lnTo>
                  <a:pt x="43179" y="548639"/>
                </a:lnTo>
                <a:lnTo>
                  <a:pt x="43179" y="63500"/>
                </a:lnTo>
                <a:close/>
                <a:moveTo>
                  <a:pt x="38100" y="0"/>
                </a:moveTo>
                <a:lnTo>
                  <a:pt x="0" y="76200"/>
                </a:lnTo>
                <a:lnTo>
                  <a:pt x="33654" y="76200"/>
                </a:lnTo>
                <a:lnTo>
                  <a:pt x="33654" y="63500"/>
                </a:lnTo>
                <a:lnTo>
                  <a:pt x="69850" y="63500"/>
                </a:lnTo>
                <a:lnTo>
                  <a:pt x="38100" y="0"/>
                </a:lnTo>
                <a:close/>
                <a:moveTo>
                  <a:pt x="69850" y="63500"/>
                </a:moveTo>
                <a:lnTo>
                  <a:pt x="43179" y="63500"/>
                </a:lnTo>
                <a:lnTo>
                  <a:pt x="43179" y="76200"/>
                </a:lnTo>
                <a:lnTo>
                  <a:pt x="76200" y="76200"/>
                </a:lnTo>
                <a:lnTo>
                  <a:pt x="69850" y="63500"/>
                </a:lnTo>
                <a:close/>
              </a:path>
            </a:pathLst>
          </a:custGeom>
          <a:solidFill>
            <a:srgbClr val="000000"/>
          </a:solidFill>
          <a:ln>
            <a:solidFill>
              <a:srgbClr val="c00000"/>
            </a:solidFill>
          </a:ln>
        </p:spPr>
        <p:style>
          <a:lnRef idx="0"/>
          <a:fillRef idx="0"/>
          <a:effectRef idx="0"/>
          <a:fontRef idx="minor"/>
        </p:style>
      </p:sp>
      <p:sp>
        <p:nvSpPr>
          <p:cNvPr id="593" name="CustomShape 15"/>
          <p:cNvSpPr/>
          <p:nvPr/>
        </p:nvSpPr>
        <p:spPr>
          <a:xfrm>
            <a:off x="6289200" y="2658600"/>
            <a:ext cx="103320" cy="828000"/>
          </a:xfrm>
          <a:custGeom>
            <a:avLst/>
            <a:gdLst/>
            <a:ahLst/>
            <a:rect l="l" t="t" r="r" b="b"/>
            <a:pathLst>
              <a:path w="114300" h="914400">
                <a:moveTo>
                  <a:pt x="114300" y="914400"/>
                </a:moveTo>
                <a:lnTo>
                  <a:pt x="92075" y="908050"/>
                </a:lnTo>
                <a:lnTo>
                  <a:pt x="73660" y="891539"/>
                </a:lnTo>
                <a:lnTo>
                  <a:pt x="61595" y="867410"/>
                </a:lnTo>
                <a:lnTo>
                  <a:pt x="57150" y="838200"/>
                </a:lnTo>
                <a:lnTo>
                  <a:pt x="57150" y="533400"/>
                </a:lnTo>
                <a:lnTo>
                  <a:pt x="52705" y="503554"/>
                </a:lnTo>
                <a:lnTo>
                  <a:pt x="40005" y="479425"/>
                </a:lnTo>
                <a:lnTo>
                  <a:pt x="22225" y="462914"/>
                </a:lnTo>
                <a:lnTo>
                  <a:pt x="0" y="457200"/>
                </a:lnTo>
                <a:lnTo>
                  <a:pt x="22225" y="450850"/>
                </a:lnTo>
                <a:lnTo>
                  <a:pt x="40005" y="434339"/>
                </a:lnTo>
                <a:lnTo>
                  <a:pt x="52705" y="410210"/>
                </a:lnTo>
                <a:lnTo>
                  <a:pt x="57150" y="381000"/>
                </a:lnTo>
                <a:lnTo>
                  <a:pt x="57150" y="76200"/>
                </a:lnTo>
                <a:lnTo>
                  <a:pt x="61595" y="46354"/>
                </a:lnTo>
                <a:lnTo>
                  <a:pt x="73660" y="22225"/>
                </a:lnTo>
                <a:lnTo>
                  <a:pt x="92075" y="5714"/>
                </a:lnTo>
                <a:lnTo>
                  <a:pt x="114300" y="0"/>
                </a:lnTo>
              </a:path>
            </a:pathLst>
          </a:custGeom>
          <a:noFill/>
          <a:ln w="9360">
            <a:solidFill>
              <a:srgbClr val="000000"/>
            </a:solidFill>
            <a:round/>
          </a:ln>
        </p:spPr>
        <p:style>
          <a:lnRef idx="0"/>
          <a:fillRef idx="0"/>
          <a:effectRef idx="0"/>
          <a:fontRef idx="minor"/>
        </p:style>
      </p:sp>
      <p:sp>
        <p:nvSpPr>
          <p:cNvPr id="594" name="CustomShape 16"/>
          <p:cNvSpPr/>
          <p:nvPr/>
        </p:nvSpPr>
        <p:spPr>
          <a:xfrm>
            <a:off x="6154200" y="5475240"/>
            <a:ext cx="103320" cy="310320"/>
          </a:xfrm>
          <a:custGeom>
            <a:avLst/>
            <a:gdLst/>
            <a:ahLst/>
            <a:rect l="l" t="t" r="r" b="b"/>
            <a:pathLst>
              <a:path w="114300" h="342900">
                <a:moveTo>
                  <a:pt x="114300" y="342899"/>
                </a:moveTo>
                <a:lnTo>
                  <a:pt x="92075" y="340994"/>
                </a:lnTo>
                <a:lnTo>
                  <a:pt x="73660" y="334644"/>
                </a:lnTo>
                <a:lnTo>
                  <a:pt x="61595" y="325754"/>
                </a:lnTo>
                <a:lnTo>
                  <a:pt x="57150" y="314324"/>
                </a:lnTo>
                <a:lnTo>
                  <a:pt x="57150" y="200024"/>
                </a:lnTo>
                <a:lnTo>
                  <a:pt x="52705" y="189229"/>
                </a:lnTo>
                <a:lnTo>
                  <a:pt x="40005" y="179704"/>
                </a:lnTo>
                <a:lnTo>
                  <a:pt x="22225" y="173989"/>
                </a:lnTo>
                <a:lnTo>
                  <a:pt x="0" y="171449"/>
                </a:lnTo>
                <a:lnTo>
                  <a:pt x="22225" y="169544"/>
                </a:lnTo>
                <a:lnTo>
                  <a:pt x="40005" y="163194"/>
                </a:lnTo>
                <a:lnTo>
                  <a:pt x="52705" y="154304"/>
                </a:lnTo>
                <a:lnTo>
                  <a:pt x="57150" y="142874"/>
                </a:lnTo>
                <a:lnTo>
                  <a:pt x="57150" y="28574"/>
                </a:lnTo>
                <a:lnTo>
                  <a:pt x="61595" y="17779"/>
                </a:lnTo>
                <a:lnTo>
                  <a:pt x="73660" y="8254"/>
                </a:lnTo>
                <a:lnTo>
                  <a:pt x="92075" y="2539"/>
                </a:lnTo>
                <a:lnTo>
                  <a:pt x="114300" y="0"/>
                </a:lnTo>
              </a:path>
            </a:pathLst>
          </a:custGeom>
          <a:noFill/>
          <a:ln w="9360">
            <a:solidFill>
              <a:srgbClr val="000000"/>
            </a:solidFill>
            <a:round/>
          </a:ln>
        </p:spPr>
        <p:style>
          <a:lnRef idx="0"/>
          <a:fillRef idx="0"/>
          <a:effectRef idx="0"/>
          <a:fontRef idx="minor"/>
        </p:style>
      </p:sp>
      <p:sp>
        <p:nvSpPr>
          <p:cNvPr id="595" name="CustomShape 17"/>
          <p:cNvSpPr/>
          <p:nvPr/>
        </p:nvSpPr>
        <p:spPr>
          <a:xfrm>
            <a:off x="6157080" y="6098400"/>
            <a:ext cx="103320" cy="310320"/>
          </a:xfrm>
          <a:custGeom>
            <a:avLst/>
            <a:gdLst/>
            <a:ahLst/>
            <a:rect l="l" t="t" r="r" b="b"/>
            <a:pathLst>
              <a:path w="114300" h="342900">
                <a:moveTo>
                  <a:pt x="114300" y="342899"/>
                </a:moveTo>
                <a:lnTo>
                  <a:pt x="92075" y="340359"/>
                </a:lnTo>
                <a:lnTo>
                  <a:pt x="73660" y="334009"/>
                </a:lnTo>
                <a:lnTo>
                  <a:pt x="61595" y="325119"/>
                </a:lnTo>
                <a:lnTo>
                  <a:pt x="57150" y="314324"/>
                </a:lnTo>
                <a:lnTo>
                  <a:pt x="57150" y="200024"/>
                </a:lnTo>
                <a:lnTo>
                  <a:pt x="52705" y="188594"/>
                </a:lnTo>
                <a:lnTo>
                  <a:pt x="40005" y="179704"/>
                </a:lnTo>
                <a:lnTo>
                  <a:pt x="22225" y="173354"/>
                </a:lnTo>
                <a:lnTo>
                  <a:pt x="0" y="171449"/>
                </a:lnTo>
                <a:lnTo>
                  <a:pt x="22225" y="168909"/>
                </a:lnTo>
                <a:lnTo>
                  <a:pt x="40005" y="162559"/>
                </a:lnTo>
                <a:lnTo>
                  <a:pt x="52705" y="153669"/>
                </a:lnTo>
                <a:lnTo>
                  <a:pt x="57150" y="142874"/>
                </a:lnTo>
                <a:lnTo>
                  <a:pt x="57150" y="28574"/>
                </a:lnTo>
                <a:lnTo>
                  <a:pt x="61595" y="17144"/>
                </a:lnTo>
                <a:lnTo>
                  <a:pt x="73660" y="8254"/>
                </a:lnTo>
                <a:lnTo>
                  <a:pt x="92075" y="1904"/>
                </a:lnTo>
                <a:lnTo>
                  <a:pt x="114300" y="0"/>
                </a:lnTo>
              </a:path>
            </a:pathLst>
          </a:custGeom>
          <a:noFill/>
          <a:ln w="9360">
            <a:solidFill>
              <a:srgbClr val="000000"/>
            </a:solidFill>
            <a:round/>
          </a:ln>
        </p:spPr>
        <p:style>
          <a:lnRef idx="0"/>
          <a:fillRef idx="0"/>
          <a:effectRef idx="0"/>
          <a:fontRef idx="minor"/>
        </p:style>
      </p:sp>
      <p:sp>
        <p:nvSpPr>
          <p:cNvPr id="596" name="TextShape 18"/>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597" name="TextShape 19"/>
          <p:cNvSpPr txBox="1"/>
          <p:nvPr/>
        </p:nvSpPr>
        <p:spPr>
          <a:xfrm>
            <a:off x="8783280" y="6378120"/>
            <a:ext cx="2805480" cy="276480"/>
          </a:xfrm>
          <a:prstGeom prst="rect">
            <a:avLst/>
          </a:prstGeom>
          <a:noFill/>
          <a:ln>
            <a:noFill/>
          </a:ln>
        </p:spPr>
        <p:txBody>
          <a:bodyPr lIns="0" rIns="0" tIns="0" bIns="0">
            <a:noAutofit/>
          </a:bodyPr>
          <a:p>
            <a:pPr algn="r">
              <a:lnSpc>
                <a:spcPct val="100000"/>
              </a:lnSpc>
            </a:pPr>
            <a:fld id="{5B415357-43EF-47C4-ACED-8F672079F9E1}" type="slidenum">
              <a:rPr b="0" lang="fr-FR" sz="1800" spc="-1" strike="noStrike">
                <a:solidFill>
                  <a:srgbClr val="b2b2b2"/>
                </a:solidFill>
                <a:latin typeface="Calibri"/>
              </a:rPr>
              <a:t>66</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8"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99" name="TextShape 2"/>
          <p:cNvSpPr txBox="1"/>
          <p:nvPr/>
        </p:nvSpPr>
        <p:spPr>
          <a:xfrm>
            <a:off x="838080" y="672840"/>
            <a:ext cx="10515240" cy="715320"/>
          </a:xfrm>
          <a:prstGeom prst="rect">
            <a:avLst/>
          </a:prstGeom>
          <a:noFill/>
          <a:ln>
            <a:noFill/>
          </a:ln>
        </p:spPr>
        <p:txBody>
          <a:bodyPr anchor="ctr">
            <a:normAutofit fontScale="61000"/>
          </a:bodyPr>
          <a:p>
            <a:pPr algn="ctr">
              <a:lnSpc>
                <a:spcPct val="90000"/>
              </a:lnSpc>
            </a:pPr>
            <a:r>
              <a:rPr b="1" lang="en-US" sz="3200" spc="-1" strike="noStrike">
                <a:solidFill>
                  <a:srgbClr val="ffffff"/>
                </a:solidFill>
                <a:latin typeface="Calibri Light"/>
              </a:rPr>
              <a:t>Comparatif des organes de directions (SA classique/de type nouveau)  </a:t>
            </a:r>
            <a:endParaRPr b="0" lang="en-US" sz="3200" spc="-1" strike="noStrike">
              <a:solidFill>
                <a:srgbClr val="000000"/>
              </a:solidFill>
              <a:latin typeface="Calibri"/>
            </a:endParaRPr>
          </a:p>
        </p:txBody>
      </p:sp>
      <p:graphicFrame>
        <p:nvGraphicFramePr>
          <p:cNvPr id="600" name="Table 3"/>
          <p:cNvGraphicFramePr/>
          <p:nvPr/>
        </p:nvGraphicFramePr>
        <p:xfrm>
          <a:off x="295200" y="1652400"/>
          <a:ext cx="11435400" cy="4976640"/>
        </p:xfrm>
        <a:graphic>
          <a:graphicData uri="http://schemas.openxmlformats.org/drawingml/2006/table">
            <a:tbl>
              <a:tblPr/>
              <a:tblGrid>
                <a:gridCol w="2029680"/>
                <a:gridCol w="4192200"/>
                <a:gridCol w="5213520"/>
              </a:tblGrid>
              <a:tr h="489960">
                <a:tc>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659880" indent="-264960">
                        <a:lnSpc>
                          <a:spcPct val="100000"/>
                        </a:lnSpc>
                        <a:spcBef>
                          <a:spcPts val="286"/>
                        </a:spcBef>
                        <a:tabLst>
                          <a:tab algn="l" pos="0"/>
                        </a:tabLst>
                      </a:pPr>
                      <a:r>
                        <a:rPr b="1" lang="en-US" sz="1600" spc="-1" strike="noStrike">
                          <a:solidFill>
                            <a:srgbClr val="000000"/>
                          </a:solidFill>
                          <a:latin typeface="Calibri"/>
                          <a:ea typeface="Times New Roman"/>
                        </a:rPr>
                        <a:t>SOCIETES DE TYPE CLASSIQUE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285120">
                        <a:lnSpc>
                          <a:spcPct val="100000"/>
                        </a:lnSpc>
                        <a:spcBef>
                          <a:spcPts val="309"/>
                        </a:spcBef>
                      </a:pPr>
                      <a:r>
                        <a:rPr b="1" lang="en-US" sz="1600" spc="-1" strike="noStrike">
                          <a:solidFill>
                            <a:srgbClr val="000000"/>
                          </a:solidFill>
                          <a:latin typeface="Calibri"/>
                          <a:ea typeface="Times New Roman"/>
                        </a:rPr>
                        <a:t>SOCIETES DE TYPE NOUVEAU</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244800">
                <a:tc>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noFill/>
                  </a:tcPr>
                </a:tc>
                <a:tc>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noFill/>
                  </a:tcPr>
                </a:tc>
                <a:tc>
                  <a:txBody>
                    <a:bodyPr lIns="0" rIns="0" tIns="0" bIns="0">
                      <a:noAutofit/>
                    </a:bodyPr>
                    <a:p>
                      <a:pPr marL="44280">
                        <a:lnSpc>
                          <a:spcPct val="100000"/>
                        </a:lnSpc>
                        <a:spcBef>
                          <a:spcPts val="315"/>
                        </a:spcBef>
                      </a:pPr>
                      <a:r>
                        <a:rPr b="0" lang="en-US" sz="1600" spc="-1" strike="noStrike">
                          <a:solidFill>
                            <a:srgbClr val="000000"/>
                          </a:solidFill>
                          <a:latin typeface="Calibri"/>
                          <a:ea typeface="Times New Roman"/>
                        </a:rPr>
                        <a:t>- directoire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noFill/>
                  </a:tcPr>
                </a:tc>
              </a:tr>
              <a:tr h="244800">
                <a:tc>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txBody>
                  <a:tcPr>
                    <a:lnL w="12240">
                      <a:solidFill>
                        <a:srgbClr val="000000"/>
                      </a:solidFill>
                    </a:lnL>
                    <a:lnR w="12240">
                      <a:solidFill>
                        <a:srgbClr val="000000"/>
                      </a:solidFill>
                    </a:lnR>
                    <a:noFill/>
                  </a:tcPr>
                </a:tc>
                <a:tc>
                  <a:txBody>
                    <a:bodyPr lIns="0" rIns="0" tIns="0" bIns="0">
                      <a:noAutofit/>
                    </a:bodyPr>
                    <a:p>
                      <a:pPr marL="385560" algn="ctr">
                        <a:lnSpc>
                          <a:spcPct val="100000"/>
                        </a:lnSpc>
                        <a:spcBef>
                          <a:spcPts val="111"/>
                        </a:spcBef>
                      </a:pPr>
                      <a:r>
                        <a:rPr b="0" lang="en-US" sz="1600" spc="-1" strike="noStrike">
                          <a:solidFill>
                            <a:srgbClr val="000000"/>
                          </a:solidFill>
                          <a:latin typeface="Calibri"/>
                          <a:ea typeface="Times New Roman"/>
                        </a:rPr>
                        <a:t>conseil d’administration</a:t>
                      </a:r>
                      <a:endParaRPr b="0" lang="fr-FR" sz="1600" spc="-1" strike="noStrike">
                        <a:latin typeface="Arial"/>
                      </a:endParaRPr>
                    </a:p>
                  </a:txBody>
                  <a:tcPr>
                    <a:lnL w="12240">
                      <a:solidFill>
                        <a:srgbClr val="000000"/>
                      </a:solidFill>
                    </a:lnL>
                    <a:lnR w="12240">
                      <a:solidFill>
                        <a:srgbClr val="000000"/>
                      </a:solidFill>
                    </a:lnR>
                    <a:noFill/>
                  </a:tcPr>
                </a:tc>
                <a:tc>
                  <a:txBody>
                    <a:bodyPr lIns="0" rIns="0" tIns="0" bIns="0">
                      <a:noAutofit/>
                    </a:bodyPr>
                    <a:p>
                      <a:pPr marL="44280" algn="ctr">
                        <a:lnSpc>
                          <a:spcPct val="100000"/>
                        </a:lnSpc>
                        <a:spcBef>
                          <a:spcPts val="111"/>
                        </a:spcBef>
                      </a:pPr>
                      <a:r>
                        <a:rPr b="0" lang="en-US" sz="1600" spc="-1" strike="noStrike">
                          <a:solidFill>
                            <a:srgbClr val="000000"/>
                          </a:solidFill>
                          <a:latin typeface="Calibri"/>
                          <a:ea typeface="Times New Roman"/>
                        </a:rPr>
                        <a:t>minimum : 2 maximum : 5</a:t>
                      </a:r>
                      <a:endParaRPr b="0" lang="fr-FR" sz="1600" spc="-1" strike="noStrike">
                        <a:latin typeface="Arial"/>
                      </a:endParaRPr>
                    </a:p>
                  </a:txBody>
                  <a:tcPr>
                    <a:lnL w="12240">
                      <a:solidFill>
                        <a:srgbClr val="000000"/>
                      </a:solidFill>
                    </a:lnL>
                    <a:lnR w="12240">
                      <a:solidFill>
                        <a:srgbClr val="000000"/>
                      </a:solidFill>
                    </a:lnR>
                    <a:noFill/>
                  </a:tcPr>
                </a:tc>
              </a:tr>
              <a:tr h="734760">
                <a:tc>
                  <a:txBody>
                    <a:bodyPr lIns="0" rIns="0" tIns="0" bIns="0">
                      <a:noAutofit/>
                    </a:bodyPr>
                    <a:p>
                      <a:pPr marL="207720" indent="-33120">
                        <a:lnSpc>
                          <a:spcPct val="100000"/>
                        </a:lnSpc>
                        <a:spcBef>
                          <a:spcPts val="125"/>
                        </a:spcBef>
                        <a:tabLst>
                          <a:tab algn="l" pos="0"/>
                        </a:tabLst>
                      </a:pPr>
                      <a:r>
                        <a:rPr b="1" lang="en-US" sz="1600" spc="-1" strike="noStrike">
                          <a:solidFill>
                            <a:srgbClr val="000000"/>
                          </a:solidFill>
                          <a:latin typeface="Calibri"/>
                          <a:ea typeface="Times New Roman"/>
                        </a:rPr>
                        <a:t>Nombre de dirigeants</a:t>
                      </a:r>
                      <a:endParaRPr b="0" lang="fr-FR" sz="1600" spc="-1" strike="noStrike">
                        <a:latin typeface="Arial"/>
                      </a:endParaRPr>
                    </a:p>
                  </a:txBody>
                  <a:tcPr>
                    <a:lnL w="12240">
                      <a:solidFill>
                        <a:srgbClr val="000000"/>
                      </a:solidFill>
                    </a:lnL>
                    <a:lnR w="12240">
                      <a:solidFill>
                        <a:srgbClr val="000000"/>
                      </a:solidFill>
                    </a:lnR>
                    <a:noFill/>
                  </a:tcPr>
                </a:tc>
                <a:tc>
                  <a:txBody>
                    <a:bodyPr lIns="0" rIns="0" tIns="0" bIns="0">
                      <a:noAutofit/>
                    </a:bodyPr>
                    <a:p>
                      <a:pPr marL="702360" algn="ctr">
                        <a:lnSpc>
                          <a:spcPct val="100000"/>
                        </a:lnSpc>
                        <a:spcBef>
                          <a:spcPts val="150"/>
                        </a:spcBef>
                      </a:pPr>
                      <a:r>
                        <a:rPr b="0" lang="en-US" sz="1600" spc="-1" strike="noStrike">
                          <a:solidFill>
                            <a:srgbClr val="000000"/>
                          </a:solidFill>
                          <a:latin typeface="Calibri"/>
                          <a:ea typeface="Times New Roman"/>
                        </a:rPr>
                        <a:t>minimum : 3</a:t>
                      </a:r>
                      <a:endParaRPr b="0" lang="fr-FR" sz="1600" spc="-1" strike="noStrike">
                        <a:latin typeface="Arial"/>
                      </a:endParaRPr>
                    </a:p>
                    <a:p>
                      <a:pPr marL="656640" algn="ctr">
                        <a:lnSpc>
                          <a:spcPts val="1191"/>
                        </a:lnSpc>
                        <a:spcBef>
                          <a:spcPts val="295"/>
                        </a:spcBef>
                      </a:pPr>
                      <a:r>
                        <a:rPr b="0" lang="en-US" sz="1600" spc="-1" strike="noStrike">
                          <a:solidFill>
                            <a:srgbClr val="000000"/>
                          </a:solidFill>
                          <a:latin typeface="Calibri"/>
                          <a:ea typeface="Times New Roman"/>
                        </a:rPr>
                        <a:t>maximum : 18</a:t>
                      </a:r>
                      <a:endParaRPr b="0" lang="fr-FR" sz="1600" spc="-1" strike="noStrike">
                        <a:latin typeface="Arial"/>
                      </a:endParaRPr>
                    </a:p>
                  </a:txBody>
                  <a:tcPr>
                    <a:lnL w="12240">
                      <a:solidFill>
                        <a:srgbClr val="000000"/>
                      </a:solidFill>
                    </a:lnL>
                    <a:lnR w="12240">
                      <a:solidFill>
                        <a:srgbClr val="000000"/>
                      </a:solidFill>
                    </a:lnR>
                    <a:noFill/>
                  </a:tcPr>
                </a:tc>
                <a:tc>
                  <a:txBody>
                    <a:bodyPr lIns="0" rIns="0" tIns="0" bIns="0">
                      <a:noAutofit/>
                    </a:bodyPr>
                    <a:p>
                      <a:pPr marL="44280" algn="ctr">
                        <a:lnSpc>
                          <a:spcPct val="100000"/>
                        </a:lnSpc>
                        <a:spcBef>
                          <a:spcPts val="125"/>
                        </a:spcBef>
                      </a:pPr>
                      <a:r>
                        <a:rPr b="0" lang="en-US" sz="1600" spc="-1" strike="noStrike">
                          <a:solidFill>
                            <a:srgbClr val="000000"/>
                          </a:solidFill>
                          <a:latin typeface="Calibri"/>
                          <a:ea typeface="Times New Roman"/>
                        </a:rPr>
                        <a:t>Directeur général unique possible (si le capital est inférieur à 150 000 euros)</a:t>
                      </a:r>
                      <a:endParaRPr b="0" lang="fr-FR" sz="1600" spc="-1" strike="noStrike">
                        <a:latin typeface="Arial"/>
                      </a:endParaRPr>
                    </a:p>
                  </a:txBody>
                  <a:tcPr>
                    <a:lnL w="12240">
                      <a:solidFill>
                        <a:srgbClr val="000000"/>
                      </a:solidFill>
                    </a:lnL>
                    <a:lnR w="12240">
                      <a:solidFill>
                        <a:srgbClr val="000000"/>
                      </a:solidFill>
                    </a:lnR>
                    <a:noFill/>
                  </a:tcPr>
                </a:tc>
              </a:tr>
              <a:tr h="244800">
                <a:tc>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txBody>
                  <a:tcPr>
                    <a:lnL w="12240">
                      <a:solidFill>
                        <a:srgbClr val="000000"/>
                      </a:solidFill>
                    </a:lnL>
                    <a:lnR w="12240">
                      <a:solidFill>
                        <a:srgbClr val="000000"/>
                      </a:solidFill>
                    </a:lnR>
                    <a:noFill/>
                  </a:tcPr>
                </a:tc>
                <a:tc>
                  <a:txBody>
                    <a:bodyPr lIns="0" rIns="0" tIns="0" bIns="0">
                      <a:noAutofit/>
                    </a:bodyPr>
                    <a:p>
                      <a:pPr algn="ct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txBody>
                  <a:tcPr>
                    <a:lnL w="12240">
                      <a:solidFill>
                        <a:srgbClr val="000000"/>
                      </a:solidFill>
                    </a:lnL>
                    <a:lnR w="12240">
                      <a:solidFill>
                        <a:srgbClr val="000000"/>
                      </a:solidFill>
                    </a:lnR>
                    <a:noFill/>
                  </a:tcPr>
                </a:tc>
                <a:tc>
                  <a:txBody>
                    <a:bodyPr lIns="0" rIns="0" tIns="0" bIns="0">
                      <a:noAutofit/>
                    </a:bodyPr>
                    <a:p>
                      <a:pPr marL="44280" algn="ctr">
                        <a:lnSpc>
                          <a:spcPts val="1244"/>
                        </a:lnSpc>
                      </a:pPr>
                      <a:r>
                        <a:rPr b="0" lang="en-US" sz="1600" spc="-1" strike="noStrike">
                          <a:solidFill>
                            <a:srgbClr val="000000"/>
                          </a:solidFill>
                          <a:latin typeface="Calibri"/>
                          <a:ea typeface="Times New Roman"/>
                        </a:rPr>
                        <a:t>- conseil de surveillance</a:t>
                      </a:r>
                      <a:endParaRPr b="0" lang="fr-FR" sz="1600" spc="-1" strike="noStrike">
                        <a:latin typeface="Arial"/>
                      </a:endParaRPr>
                    </a:p>
                  </a:txBody>
                  <a:tcPr>
                    <a:lnL w="12240">
                      <a:solidFill>
                        <a:srgbClr val="000000"/>
                      </a:solidFill>
                    </a:lnL>
                    <a:lnR w="12240">
                      <a:solidFill>
                        <a:srgbClr val="000000"/>
                      </a:solidFill>
                    </a:lnR>
                    <a:noFill/>
                  </a:tcPr>
                </a:tc>
              </a:tr>
              <a:tr h="244800">
                <a:tc>
                  <a:txBody>
                    <a:bodyPr lIns="0" rIns="0" tIns="0" bIns="0">
                      <a:noAutofit/>
                    </a:bodyPr>
                    <a:p>
                      <a:pP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txBody>
                  <a:tcPr>
                    <a:lnL w="12240">
                      <a:solidFill>
                        <a:srgbClr val="000000"/>
                      </a:solidFill>
                    </a:lnL>
                    <a:lnR w="12240">
                      <a:solidFill>
                        <a:srgbClr val="000000"/>
                      </a:solidFill>
                    </a:lnR>
                    <a:lnB w="12240">
                      <a:solidFill>
                        <a:srgbClr val="000000"/>
                      </a:solidFill>
                    </a:lnB>
                    <a:noFill/>
                  </a:tcPr>
                </a:tc>
                <a:tc>
                  <a:txBody>
                    <a:bodyPr lIns="0" rIns="0" tIns="0" bIns="0">
                      <a:noAutofit/>
                    </a:bodyPr>
                    <a:p>
                      <a:pPr algn="ctr">
                        <a:lnSpc>
                          <a:spcPct val="100000"/>
                        </a:lnSpc>
                      </a:pPr>
                      <a:r>
                        <a:rPr b="0" lang="en-US" sz="1600" spc="-1" strike="noStrike">
                          <a:solidFill>
                            <a:srgbClr val="000000"/>
                          </a:solidFill>
                          <a:latin typeface="Calibri"/>
                          <a:ea typeface="Times New Roman"/>
                        </a:rPr>
                        <a:t> </a:t>
                      </a:r>
                      <a:endParaRPr b="0" lang="fr-FR" sz="1600" spc="-1" strike="noStrike">
                        <a:latin typeface="Arial"/>
                      </a:endParaRPr>
                    </a:p>
                  </a:txBody>
                  <a:tcPr>
                    <a:lnL w="12240">
                      <a:solidFill>
                        <a:srgbClr val="000000"/>
                      </a:solidFill>
                    </a:lnL>
                    <a:lnR w="12240">
                      <a:solidFill>
                        <a:srgbClr val="000000"/>
                      </a:solidFill>
                    </a:lnR>
                    <a:lnB w="12240">
                      <a:solidFill>
                        <a:srgbClr val="000000"/>
                      </a:solidFill>
                    </a:lnB>
                    <a:noFill/>
                  </a:tcPr>
                </a:tc>
                <a:tc>
                  <a:txBody>
                    <a:bodyPr lIns="0" rIns="0" tIns="0" bIns="0">
                      <a:noAutofit/>
                    </a:bodyPr>
                    <a:p>
                      <a:pPr marL="44280" algn="ctr">
                        <a:lnSpc>
                          <a:spcPct val="100000"/>
                        </a:lnSpc>
                        <a:spcBef>
                          <a:spcPts val="125"/>
                        </a:spcBef>
                      </a:pPr>
                      <a:r>
                        <a:rPr b="0" lang="en-US" sz="1600" spc="-1" strike="noStrike">
                          <a:solidFill>
                            <a:srgbClr val="000000"/>
                          </a:solidFill>
                          <a:latin typeface="Calibri"/>
                          <a:ea typeface="Times New Roman"/>
                        </a:rPr>
                        <a:t>minimum : 3 maximum : 18</a:t>
                      </a:r>
                      <a:endParaRPr b="0" lang="fr-FR" sz="1600" spc="-1" strike="noStrike">
                        <a:latin typeface="Arial"/>
                      </a:endParaRPr>
                    </a:p>
                  </a:txBody>
                  <a:tcPr>
                    <a:lnL w="12240">
                      <a:solidFill>
                        <a:srgbClr val="000000"/>
                      </a:solidFill>
                    </a:lnL>
                    <a:lnR w="12240">
                      <a:solidFill>
                        <a:srgbClr val="000000"/>
                      </a:solidFill>
                    </a:lnR>
                    <a:lnB w="12240">
                      <a:solidFill>
                        <a:srgbClr val="000000"/>
                      </a:solidFill>
                    </a:lnB>
                    <a:noFill/>
                  </a:tcPr>
                </a:tc>
              </a:tr>
              <a:tr h="1263600">
                <a:tc>
                  <a:txBody>
                    <a:bodyPr lIns="0" rIns="0" tIns="0" bIns="0">
                      <a:noAutofit/>
                    </a:bodyPr>
                    <a:p>
                      <a:pPr>
                        <a:lnSpc>
                          <a:spcPct val="100000"/>
                        </a:lnSpc>
                      </a:pPr>
                      <a:r>
                        <a:rPr b="1" lang="en-US" sz="1600" spc="-1" strike="noStrike">
                          <a:solidFill>
                            <a:srgbClr val="000000"/>
                          </a:solidFill>
                          <a:latin typeface="Calibri"/>
                          <a:ea typeface="Times New Roman"/>
                        </a:rPr>
                        <a:t> </a:t>
                      </a:r>
                      <a:endParaRPr b="0" lang="fr-FR" sz="1600" spc="-1" strike="noStrike">
                        <a:latin typeface="Arial"/>
                      </a:endParaRPr>
                    </a:p>
                    <a:p>
                      <a:pPr>
                        <a:lnSpc>
                          <a:spcPct val="100000"/>
                        </a:lnSpc>
                        <a:spcBef>
                          <a:spcPts val="40"/>
                        </a:spcBef>
                      </a:pPr>
                      <a:r>
                        <a:rPr b="1" lang="en-US" sz="1600" spc="-1" strike="noStrike">
                          <a:solidFill>
                            <a:srgbClr val="000000"/>
                          </a:solidFill>
                          <a:latin typeface="Calibri"/>
                          <a:ea typeface="Times New Roman"/>
                        </a:rPr>
                        <a:t> </a:t>
                      </a:r>
                      <a:endParaRPr b="0" lang="fr-FR" sz="1600" spc="-1" strike="noStrike">
                        <a:latin typeface="Arial"/>
                      </a:endParaRPr>
                    </a:p>
                    <a:p>
                      <a:pPr marL="207720" indent="-82080">
                        <a:lnSpc>
                          <a:spcPct val="100000"/>
                        </a:lnSpc>
                        <a:tabLst>
                          <a:tab algn="l" pos="0"/>
                        </a:tabLst>
                      </a:pPr>
                      <a:r>
                        <a:rPr b="1" lang="en-US" sz="1600" spc="-1" strike="noStrike">
                          <a:solidFill>
                            <a:srgbClr val="000000"/>
                          </a:solidFill>
                          <a:latin typeface="Calibri"/>
                          <a:ea typeface="Times New Roman"/>
                        </a:rPr>
                        <a:t>Pouvoirs des dirigeants</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129600" algn="ctr">
                        <a:lnSpc>
                          <a:spcPct val="100000"/>
                        </a:lnSpc>
                        <a:spcBef>
                          <a:spcPts val="289"/>
                        </a:spcBef>
                      </a:pPr>
                      <a:r>
                        <a:rPr b="0" lang="en-US" sz="1600" spc="-1" strike="noStrike">
                          <a:solidFill>
                            <a:srgbClr val="000000"/>
                          </a:solidFill>
                          <a:latin typeface="Calibri"/>
                          <a:ea typeface="Times New Roman"/>
                        </a:rPr>
                        <a:t>Le directeur général représente la société</a:t>
                      </a:r>
                      <a:endParaRPr b="0" lang="fr-FR" sz="1600" spc="-1" strike="noStrike">
                        <a:latin typeface="Arial"/>
                      </a:endParaRPr>
                    </a:p>
                    <a:p>
                      <a:pPr marL="132120" indent="-2880" algn="ctr">
                        <a:lnSpc>
                          <a:spcPct val="100000"/>
                        </a:lnSpc>
                        <a:spcBef>
                          <a:spcPts val="300"/>
                        </a:spcBef>
                        <a:tabLst>
                          <a:tab algn="l" pos="0"/>
                        </a:tabLst>
                      </a:pPr>
                      <a:r>
                        <a:rPr b="0" lang="en-US" sz="1600" spc="-1" strike="noStrike">
                          <a:solidFill>
                            <a:srgbClr val="000000"/>
                          </a:solidFill>
                          <a:latin typeface="Calibri"/>
                          <a:ea typeface="Times New Roman"/>
                        </a:rPr>
                        <a:t>Le conseil d’administration règle les questions intéressant la bonne marche de la société</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278640" algn="ctr">
                        <a:lnSpc>
                          <a:spcPct val="100000"/>
                        </a:lnSpc>
                        <a:spcBef>
                          <a:spcPts val="315"/>
                        </a:spcBef>
                      </a:pPr>
                      <a:r>
                        <a:rPr b="0" lang="en-US" sz="1600" spc="-1" strike="noStrike">
                          <a:solidFill>
                            <a:srgbClr val="000000"/>
                          </a:solidFill>
                          <a:latin typeface="Calibri"/>
                          <a:ea typeface="Times New Roman"/>
                        </a:rPr>
                        <a:t>Le directoire représente la société</a:t>
                      </a:r>
                      <a:endParaRPr b="0" lang="fr-FR" sz="1600" spc="-1" strike="noStrike">
                        <a:latin typeface="Arial"/>
                      </a:endParaRPr>
                    </a:p>
                    <a:p>
                      <a:pPr algn="ctr">
                        <a:lnSpc>
                          <a:spcPct val="100000"/>
                        </a:lnSpc>
                        <a:spcBef>
                          <a:spcPts val="14"/>
                        </a:spcBef>
                      </a:pPr>
                      <a:r>
                        <a:rPr b="1" lang="en-US" sz="1600" spc="-1" strike="noStrike">
                          <a:solidFill>
                            <a:srgbClr val="000000"/>
                          </a:solidFill>
                          <a:latin typeface="Calibri"/>
                          <a:ea typeface="Times New Roman"/>
                        </a:rPr>
                        <a:t> </a:t>
                      </a:r>
                      <a:endParaRPr b="0" lang="fr-FR" sz="1600" spc="-1" strike="noStrike">
                        <a:latin typeface="Arial"/>
                      </a:endParaRPr>
                    </a:p>
                    <a:p>
                      <a:pPr marL="278640" algn="ctr">
                        <a:lnSpc>
                          <a:spcPct val="100000"/>
                        </a:lnSpc>
                      </a:pPr>
                      <a:r>
                        <a:rPr b="0" lang="en-US" sz="1600" spc="-1" strike="noStrike">
                          <a:solidFill>
                            <a:srgbClr val="000000"/>
                          </a:solidFill>
                          <a:latin typeface="Calibri"/>
                          <a:ea typeface="Times New Roman"/>
                        </a:rPr>
                        <a:t>Le conseil de surveillance exerce une fonction de contrôle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734760">
                <a:tc>
                  <a:txBody>
                    <a:bodyPr lIns="0" rIns="0" tIns="0" bIns="0">
                      <a:noAutofit/>
                    </a:bodyPr>
                    <a:p>
                      <a:pPr marL="207720" indent="-170280">
                        <a:lnSpc>
                          <a:spcPct val="100000"/>
                        </a:lnSpc>
                        <a:spcBef>
                          <a:spcPts val="289"/>
                        </a:spcBef>
                        <a:tabLst>
                          <a:tab algn="l" pos="0"/>
                        </a:tabLst>
                      </a:pPr>
                      <a:r>
                        <a:rPr b="1" lang="en-US" sz="1600" spc="-1" strike="noStrike">
                          <a:solidFill>
                            <a:srgbClr val="000000"/>
                          </a:solidFill>
                          <a:latin typeface="Calibri"/>
                          <a:ea typeface="Times New Roman"/>
                        </a:rPr>
                        <a:t>Nomination des dirigeants</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918720" indent="-856080" algn="ctr">
                        <a:lnSpc>
                          <a:spcPct val="100000"/>
                        </a:lnSpc>
                        <a:spcBef>
                          <a:spcPts val="289"/>
                        </a:spcBef>
                        <a:tabLst>
                          <a:tab algn="l" pos="0"/>
                        </a:tabLst>
                      </a:pPr>
                      <a:r>
                        <a:rPr b="0" lang="en-US" sz="1600" spc="-1" strike="noStrike">
                          <a:solidFill>
                            <a:srgbClr val="000000"/>
                          </a:solidFill>
                          <a:latin typeface="Calibri"/>
                          <a:ea typeface="Times New Roman"/>
                        </a:rPr>
                        <a:t>Nomination des administrateurs par l’AG</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986040" indent="-874800" algn="ctr">
                        <a:lnSpc>
                          <a:spcPct val="100000"/>
                        </a:lnSpc>
                        <a:spcBef>
                          <a:spcPts val="289"/>
                        </a:spcBef>
                        <a:tabLst>
                          <a:tab algn="l" pos="0"/>
                        </a:tabLst>
                      </a:pPr>
                      <a:r>
                        <a:rPr b="0" lang="en-US" sz="1600" spc="-1" strike="noStrike">
                          <a:solidFill>
                            <a:srgbClr val="000000"/>
                          </a:solidFill>
                          <a:latin typeface="Calibri"/>
                          <a:ea typeface="Times New Roman"/>
                        </a:rPr>
                        <a:t>Nomination des directeurs par le conseil de surveillance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774360">
                <a:tc>
                  <a:txBody>
                    <a:bodyPr lIns="0" rIns="0" tIns="0" bIns="0">
                      <a:noAutofit/>
                    </a:bodyPr>
                    <a:p>
                      <a:pPr marL="207720" indent="-149400">
                        <a:lnSpc>
                          <a:spcPct val="100000"/>
                        </a:lnSpc>
                        <a:spcBef>
                          <a:spcPts val="289"/>
                        </a:spcBef>
                        <a:tabLst>
                          <a:tab algn="l" pos="0"/>
                        </a:tabLst>
                      </a:pPr>
                      <a:r>
                        <a:rPr b="1" lang="en-US" sz="1600" spc="-1" strike="noStrike">
                          <a:solidFill>
                            <a:srgbClr val="000000"/>
                          </a:solidFill>
                          <a:latin typeface="Calibri"/>
                          <a:ea typeface="Times New Roman"/>
                        </a:rPr>
                        <a:t>Révocation des dirigeants</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315000" indent="173520" algn="ctr">
                        <a:lnSpc>
                          <a:spcPct val="100000"/>
                        </a:lnSpc>
                        <a:spcBef>
                          <a:spcPts val="289"/>
                        </a:spcBef>
                        <a:tabLst>
                          <a:tab algn="l" pos="0"/>
                        </a:tabLst>
                      </a:pPr>
                      <a:r>
                        <a:rPr b="0" lang="en-US" sz="1600" spc="-1" strike="noStrike">
                          <a:solidFill>
                            <a:srgbClr val="000000"/>
                          </a:solidFill>
                          <a:latin typeface="Calibri"/>
                          <a:ea typeface="Times New Roman"/>
                        </a:rPr>
                        <a:t>Révocation libre des administrateurs par l’AGO</a:t>
                      </a:r>
                      <a:endParaRPr b="0" lang="fr-FR" sz="1600" spc="-1" strike="noStrike">
                        <a:latin typeface="Arial"/>
                      </a:endParaRPr>
                    </a:p>
                    <a:p>
                      <a:pPr marL="412920" indent="173520" algn="ctr">
                        <a:lnSpc>
                          <a:spcPct val="100000"/>
                        </a:lnSpc>
                        <a:spcBef>
                          <a:spcPts val="300"/>
                        </a:spcBef>
                        <a:tabLst>
                          <a:tab algn="l" pos="0"/>
                        </a:tabLst>
                      </a:pPr>
                      <a:r>
                        <a:rPr b="0" lang="en-US" sz="1600" spc="-1" strike="noStrike">
                          <a:solidFill>
                            <a:srgbClr val="000000"/>
                          </a:solidFill>
                          <a:latin typeface="Calibri"/>
                          <a:ea typeface="Times New Roman"/>
                        </a:rPr>
                        <a:t>(sauf directeur général)</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lIns="0" rIns="0" tIns="0" bIns="0">
                      <a:noAutofit/>
                    </a:bodyPr>
                    <a:p>
                      <a:pPr marL="138600" indent="152280" algn="ctr">
                        <a:lnSpc>
                          <a:spcPct val="100000"/>
                        </a:lnSpc>
                        <a:spcBef>
                          <a:spcPts val="984"/>
                        </a:spcBef>
                        <a:tabLst>
                          <a:tab algn="l" pos="0"/>
                        </a:tabLst>
                      </a:pPr>
                      <a:r>
                        <a:rPr b="0" lang="en-US" sz="1600" spc="-1" strike="noStrike">
                          <a:solidFill>
                            <a:srgbClr val="000000"/>
                          </a:solidFill>
                          <a:latin typeface="Calibri"/>
                          <a:ea typeface="Times New Roman"/>
                        </a:rPr>
                        <a:t>Révocation motivée des membres du directoire par l’AGO sauf clause statutaire</a:t>
                      </a:r>
                      <a:endParaRPr b="0" lang="fr-FR" sz="1600" spc="-1" strike="noStrike">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601" name="TextShape 4"/>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602"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3F25308C-97BF-441F-B712-6BDB69C6C330}" type="slidenum">
              <a:rPr b="0" lang="en-GB" sz="1200" spc="-1" strike="noStrike">
                <a:solidFill>
                  <a:srgbClr val="8b8b8b"/>
                </a:solidFill>
                <a:latin typeface="Calibri"/>
              </a:rPr>
              <a:t>81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CustomShape 1"/>
          <p:cNvSpPr/>
          <p:nvPr/>
        </p:nvSpPr>
        <p:spPr>
          <a:xfrm>
            <a:off x="205920" y="2728080"/>
            <a:ext cx="11596680" cy="2817360"/>
          </a:xfrm>
          <a:prstGeom prst="rect">
            <a:avLst/>
          </a:prstGeom>
          <a:solidFill>
            <a:srgbClr val="e6e6e6"/>
          </a:solidFill>
          <a:ln>
            <a:noFill/>
          </a:ln>
        </p:spPr>
        <p:style>
          <a:lnRef idx="0"/>
          <a:fillRef idx="0"/>
          <a:effectRef idx="0"/>
          <a:fontRef idx="minor"/>
        </p:style>
        <p:txBody>
          <a:bodyPr lIns="0" rIns="0" tIns="69480" bIns="0">
            <a:spAutoFit/>
          </a:bodyPr>
          <a:p>
            <a:pPr marL="60480" algn="just">
              <a:lnSpc>
                <a:spcPct val="100000"/>
              </a:lnSpc>
              <a:spcBef>
                <a:spcPts val="547"/>
              </a:spcBef>
            </a:pPr>
            <a:r>
              <a:rPr b="0" i="1" lang="en-US" sz="1800" spc="-7" strike="noStrike" u="sng">
                <a:solidFill>
                  <a:srgbClr val="000000"/>
                </a:solidFill>
                <a:uFill>
                  <a:solidFill>
                    <a:srgbClr val="000000"/>
                  </a:solidFill>
                </a:uFill>
                <a:latin typeface="Calibri"/>
              </a:rPr>
              <a:t>Exercice </a:t>
            </a:r>
            <a:r>
              <a:rPr b="0" i="1" lang="en-US" sz="1800" spc="-1" strike="noStrike" u="sng">
                <a:solidFill>
                  <a:srgbClr val="000000"/>
                </a:solidFill>
                <a:uFill>
                  <a:solidFill>
                    <a:srgbClr val="000000"/>
                  </a:solidFill>
                </a:uFill>
                <a:latin typeface="Calibri"/>
              </a:rPr>
              <a:t>n° 14 :</a:t>
            </a:r>
            <a:r>
              <a:rPr b="0" i="1" lang="en-US" sz="1800" spc="-1" strike="noStrike">
                <a:solidFill>
                  <a:srgbClr val="000000"/>
                </a:solidFill>
                <a:latin typeface="Calibri"/>
              </a:rPr>
              <a:t> </a:t>
            </a:r>
            <a:endParaRPr b="0" lang="fr-FR" sz="1800" spc="-1" strike="noStrike">
              <a:latin typeface="Arial"/>
            </a:endParaRPr>
          </a:p>
          <a:p>
            <a:pPr marL="60480" algn="just">
              <a:lnSpc>
                <a:spcPct val="100000"/>
              </a:lnSpc>
              <a:spcBef>
                <a:spcPts val="547"/>
              </a:spcBef>
            </a:pPr>
            <a:r>
              <a:rPr b="0" lang="en-US" sz="1800" spc="-7" strike="noStrike">
                <a:solidFill>
                  <a:srgbClr val="000000"/>
                </a:solidFill>
                <a:latin typeface="Calibri"/>
              </a:rPr>
              <a:t>Les statuts d’administrateurs </a:t>
            </a:r>
            <a:r>
              <a:rPr b="0" lang="en-US" sz="1800" spc="-1" strike="noStrike">
                <a:solidFill>
                  <a:srgbClr val="000000"/>
                </a:solidFill>
                <a:latin typeface="Calibri"/>
              </a:rPr>
              <a:t>et de </a:t>
            </a:r>
            <a:r>
              <a:rPr b="0" lang="en-US" sz="1800" spc="-7" strike="noStrike">
                <a:solidFill>
                  <a:srgbClr val="000000"/>
                </a:solidFill>
                <a:latin typeface="Calibri"/>
              </a:rPr>
              <a:t>salariés </a:t>
            </a:r>
            <a:r>
              <a:rPr b="0" lang="en-US" sz="1800" spc="-1" strike="noStrike">
                <a:solidFill>
                  <a:srgbClr val="000000"/>
                </a:solidFill>
                <a:latin typeface="Calibri"/>
              </a:rPr>
              <a:t>sont-ils </a:t>
            </a:r>
            <a:r>
              <a:rPr b="0" lang="en-US" sz="1800" spc="-7" strike="noStrike">
                <a:solidFill>
                  <a:srgbClr val="000000"/>
                </a:solidFill>
                <a:latin typeface="Calibri"/>
              </a:rPr>
              <a:t>compatibles dans les  situations suivantes</a:t>
            </a:r>
            <a:r>
              <a:rPr b="0" lang="en-US" sz="1800" spc="-1" strike="noStrike">
                <a:solidFill>
                  <a:srgbClr val="000000"/>
                </a:solidFill>
                <a:latin typeface="Calibri"/>
              </a:rPr>
              <a:t> ?</a:t>
            </a:r>
            <a:endParaRPr b="0" lang="fr-FR" sz="1800" spc="-1" strike="noStrike">
              <a:latin typeface="Arial"/>
            </a:endParaRPr>
          </a:p>
          <a:p>
            <a:pPr marL="60480" indent="-216000" algn="just">
              <a:lnSpc>
                <a:spcPct val="100000"/>
              </a:lnSpc>
              <a:spcBef>
                <a:spcPts val="570"/>
              </a:spcBef>
              <a:buClr>
                <a:srgbClr val="000000"/>
              </a:buClr>
              <a:buFont typeface="StarSymbol"/>
              <a:buChar char="-"/>
              <a:tabLst>
                <a:tab algn="l" pos="147240"/>
              </a:tabLst>
            </a:pPr>
            <a:r>
              <a:rPr b="0" lang="en-US" sz="1800" spc="-7" strike="noStrike">
                <a:solidFill>
                  <a:srgbClr val="000000"/>
                </a:solidFill>
                <a:latin typeface="Calibri"/>
              </a:rPr>
              <a:t>Un administrateur s’est </a:t>
            </a:r>
            <a:r>
              <a:rPr b="0" lang="en-US" sz="1800" spc="-1" strike="noStrike">
                <a:solidFill>
                  <a:srgbClr val="000000"/>
                </a:solidFill>
                <a:latin typeface="Calibri"/>
              </a:rPr>
              <a:t>fait </a:t>
            </a:r>
            <a:r>
              <a:rPr b="0" lang="en-US" sz="1800" spc="-7" strike="noStrike">
                <a:solidFill>
                  <a:srgbClr val="000000"/>
                </a:solidFill>
                <a:latin typeface="Calibri"/>
              </a:rPr>
              <a:t>consentir </a:t>
            </a:r>
            <a:r>
              <a:rPr b="0" lang="en-US" sz="1800" spc="-1" strike="noStrike">
                <a:solidFill>
                  <a:srgbClr val="000000"/>
                </a:solidFill>
                <a:latin typeface="Calibri"/>
              </a:rPr>
              <a:t>6 mois après </a:t>
            </a:r>
            <a:r>
              <a:rPr b="0" lang="en-US" sz="1800" spc="-7" strike="noStrike">
                <a:solidFill>
                  <a:srgbClr val="000000"/>
                </a:solidFill>
                <a:latin typeface="Calibri"/>
              </a:rPr>
              <a:t>sa nomination </a:t>
            </a:r>
            <a:r>
              <a:rPr b="0" lang="en-US" sz="1800" spc="-1" strike="noStrike">
                <a:solidFill>
                  <a:srgbClr val="000000"/>
                </a:solidFill>
                <a:latin typeface="Calibri"/>
              </a:rPr>
              <a:t>un </a:t>
            </a:r>
            <a:r>
              <a:rPr b="0" lang="en-US" sz="1800" spc="-7" strike="noStrike">
                <a:solidFill>
                  <a:srgbClr val="000000"/>
                </a:solidFill>
                <a:latin typeface="Calibri"/>
              </a:rPr>
              <a:t>contrat </a:t>
            </a:r>
            <a:r>
              <a:rPr b="0" lang="en-US" sz="1800" spc="-1" strike="noStrike">
                <a:solidFill>
                  <a:srgbClr val="000000"/>
                </a:solidFill>
                <a:latin typeface="Calibri"/>
              </a:rPr>
              <a:t>de </a:t>
            </a:r>
            <a:r>
              <a:rPr b="0" lang="en-US" sz="1800" spc="-7" strike="noStrike">
                <a:solidFill>
                  <a:srgbClr val="000000"/>
                </a:solidFill>
                <a:latin typeface="Calibri"/>
              </a:rPr>
              <a:t>travail en sa  qualité </a:t>
            </a:r>
            <a:r>
              <a:rPr b="0" lang="en-US" sz="1800" spc="-1" strike="noStrike">
                <a:solidFill>
                  <a:srgbClr val="000000"/>
                </a:solidFill>
                <a:latin typeface="Calibri"/>
              </a:rPr>
              <a:t>de </a:t>
            </a:r>
            <a:r>
              <a:rPr b="0" lang="en-US" sz="1800" spc="-7" strike="noStrike">
                <a:solidFill>
                  <a:srgbClr val="000000"/>
                </a:solidFill>
                <a:latin typeface="Calibri"/>
              </a:rPr>
              <a:t>directeur commercial.</a:t>
            </a:r>
            <a:endParaRPr b="0" lang="fr-FR" sz="1800" spc="-1" strike="noStrike">
              <a:latin typeface="Arial"/>
            </a:endParaRPr>
          </a:p>
          <a:p>
            <a:pPr marL="60480" indent="-216000" algn="just">
              <a:lnSpc>
                <a:spcPct val="100000"/>
              </a:lnSpc>
              <a:spcBef>
                <a:spcPts val="553"/>
              </a:spcBef>
              <a:buClr>
                <a:srgbClr val="000000"/>
              </a:buClr>
              <a:buFont typeface="StarSymbol"/>
              <a:buChar char="-"/>
              <a:tabLst>
                <a:tab algn="l" pos="180000"/>
              </a:tabLst>
            </a:pPr>
            <a:r>
              <a:rPr b="0" lang="en-US" sz="1800" spc="-1" strike="noStrike">
                <a:solidFill>
                  <a:srgbClr val="000000"/>
                </a:solidFill>
                <a:latin typeface="Calibri"/>
              </a:rPr>
              <a:t>Une </a:t>
            </a:r>
            <a:r>
              <a:rPr b="0" lang="en-US" sz="1800" spc="-7" strike="noStrike">
                <a:solidFill>
                  <a:srgbClr val="000000"/>
                </a:solidFill>
                <a:latin typeface="Calibri"/>
              </a:rPr>
              <a:t>salariée </a:t>
            </a:r>
            <a:r>
              <a:rPr b="0" lang="en-US" sz="1800" spc="-1" strike="noStrike">
                <a:solidFill>
                  <a:srgbClr val="000000"/>
                </a:solidFill>
                <a:latin typeface="Calibri"/>
              </a:rPr>
              <a:t>a </a:t>
            </a:r>
            <a:r>
              <a:rPr b="0" lang="en-US" sz="1800" spc="-7" strike="noStrike">
                <a:solidFill>
                  <a:srgbClr val="000000"/>
                </a:solidFill>
                <a:latin typeface="Calibri"/>
              </a:rPr>
              <a:t>continué après </a:t>
            </a:r>
            <a:r>
              <a:rPr b="0" lang="en-US" sz="1800" spc="-1" strike="noStrike">
                <a:solidFill>
                  <a:srgbClr val="000000"/>
                </a:solidFill>
                <a:latin typeface="Calibri"/>
              </a:rPr>
              <a:t>sa </a:t>
            </a:r>
            <a:r>
              <a:rPr b="0" lang="en-US" sz="1800" spc="-7" strike="noStrike">
                <a:solidFill>
                  <a:srgbClr val="000000"/>
                </a:solidFill>
                <a:latin typeface="Calibri"/>
              </a:rPr>
              <a:t>nomination </a:t>
            </a:r>
            <a:r>
              <a:rPr b="0" lang="en-US" sz="1800" spc="-1" strike="noStrike">
                <a:solidFill>
                  <a:srgbClr val="000000"/>
                </a:solidFill>
                <a:latin typeface="Calibri"/>
              </a:rPr>
              <a:t>comme </a:t>
            </a:r>
            <a:r>
              <a:rPr b="0" lang="en-US" sz="1800" spc="-7" strike="noStrike">
                <a:solidFill>
                  <a:srgbClr val="000000"/>
                </a:solidFill>
                <a:latin typeface="Calibri"/>
              </a:rPr>
              <a:t>administrateur </a:t>
            </a:r>
            <a:r>
              <a:rPr b="0" lang="en-US" sz="1800" spc="-1" strike="noStrike">
                <a:solidFill>
                  <a:srgbClr val="000000"/>
                </a:solidFill>
                <a:latin typeface="Calibri"/>
              </a:rPr>
              <a:t>à </a:t>
            </a:r>
            <a:r>
              <a:rPr b="0" lang="en-US" sz="1800" spc="-7" strike="noStrike">
                <a:solidFill>
                  <a:srgbClr val="000000"/>
                </a:solidFill>
                <a:latin typeface="Calibri"/>
              </a:rPr>
              <a:t>assurer sous </a:t>
            </a:r>
            <a:r>
              <a:rPr b="0" lang="en-US" sz="1800" spc="4" strike="noStrike">
                <a:solidFill>
                  <a:srgbClr val="000000"/>
                </a:solidFill>
                <a:latin typeface="Calibri"/>
              </a:rPr>
              <a:t>la  </a:t>
            </a:r>
            <a:r>
              <a:rPr b="0" lang="en-US" sz="1800" spc="-7" strike="noStrike">
                <a:solidFill>
                  <a:srgbClr val="000000"/>
                </a:solidFill>
                <a:latin typeface="Calibri"/>
              </a:rPr>
              <a:t>subordination </a:t>
            </a:r>
            <a:r>
              <a:rPr b="0" lang="en-US" sz="1800" spc="-1" strike="noStrike">
                <a:solidFill>
                  <a:srgbClr val="000000"/>
                </a:solidFill>
                <a:latin typeface="Calibri"/>
              </a:rPr>
              <a:t>du directeur </a:t>
            </a:r>
            <a:r>
              <a:rPr b="0" lang="en-US" sz="1800" spc="-7" strike="noStrike">
                <a:solidFill>
                  <a:srgbClr val="000000"/>
                </a:solidFill>
                <a:latin typeface="Calibri"/>
              </a:rPr>
              <a:t>général </a:t>
            </a:r>
            <a:r>
              <a:rPr b="0" lang="en-US" sz="1800" spc="-1" strike="noStrike">
                <a:solidFill>
                  <a:srgbClr val="000000"/>
                </a:solidFill>
                <a:latin typeface="Calibri"/>
              </a:rPr>
              <a:t>la </a:t>
            </a:r>
            <a:r>
              <a:rPr b="0" lang="en-US" sz="1800" spc="-7" strike="noStrike">
                <a:solidFill>
                  <a:srgbClr val="000000"/>
                </a:solidFill>
                <a:latin typeface="Calibri"/>
              </a:rPr>
              <a:t>direction administrative </a:t>
            </a:r>
            <a:r>
              <a:rPr b="0" lang="en-US" sz="1800" spc="-1" strike="noStrike">
                <a:solidFill>
                  <a:srgbClr val="000000"/>
                </a:solidFill>
                <a:latin typeface="Calibri"/>
              </a:rPr>
              <a:t>de la société. Elle </a:t>
            </a:r>
            <a:r>
              <a:rPr b="0" lang="en-US" sz="1800" spc="-7" strike="noStrike">
                <a:solidFill>
                  <a:srgbClr val="000000"/>
                </a:solidFill>
                <a:latin typeface="Calibri"/>
              </a:rPr>
              <a:t>bénéficiait  </a:t>
            </a:r>
            <a:r>
              <a:rPr b="0" lang="en-US" sz="1800" spc="-1" strike="noStrike">
                <a:solidFill>
                  <a:srgbClr val="000000"/>
                </a:solidFill>
                <a:latin typeface="Calibri"/>
              </a:rPr>
              <a:t>pour </a:t>
            </a:r>
            <a:r>
              <a:rPr b="0" lang="en-US" sz="1800" spc="-7" strike="noStrike">
                <a:solidFill>
                  <a:srgbClr val="000000"/>
                </a:solidFill>
                <a:latin typeface="Calibri"/>
              </a:rPr>
              <a:t>ce </a:t>
            </a:r>
            <a:r>
              <a:rPr b="0" lang="en-US" sz="1800" spc="-1" strike="noStrike">
                <a:solidFill>
                  <a:srgbClr val="000000"/>
                </a:solidFill>
                <a:latin typeface="Calibri"/>
              </a:rPr>
              <a:t>faire d’une </a:t>
            </a:r>
            <a:r>
              <a:rPr b="0" lang="en-US" sz="1800" spc="-7" strike="noStrike">
                <a:solidFill>
                  <a:srgbClr val="000000"/>
                </a:solidFill>
                <a:latin typeface="Calibri"/>
              </a:rPr>
              <a:t>rémunération</a:t>
            </a:r>
            <a:r>
              <a:rPr b="0" lang="en-US" sz="1800" spc="-29" strike="noStrike">
                <a:solidFill>
                  <a:srgbClr val="000000"/>
                </a:solidFill>
                <a:latin typeface="Calibri"/>
              </a:rPr>
              <a:t> </a:t>
            </a:r>
            <a:r>
              <a:rPr b="0" lang="en-US" sz="1800" spc="-7" strike="noStrike">
                <a:solidFill>
                  <a:srgbClr val="000000"/>
                </a:solidFill>
                <a:latin typeface="Calibri"/>
              </a:rPr>
              <a:t>distincte.</a:t>
            </a:r>
            <a:endParaRPr b="0" lang="fr-FR" sz="1800" spc="-1" strike="noStrike">
              <a:latin typeface="Arial"/>
            </a:endParaRPr>
          </a:p>
          <a:p>
            <a:pPr marL="60480" indent="-216000" algn="just">
              <a:lnSpc>
                <a:spcPct val="100000"/>
              </a:lnSpc>
              <a:spcBef>
                <a:spcPts val="524"/>
              </a:spcBef>
              <a:buClr>
                <a:srgbClr val="000000"/>
              </a:buClr>
              <a:buFont typeface="StarSymbol"/>
              <a:buChar char="-"/>
              <a:tabLst>
                <a:tab algn="l" pos="210600"/>
              </a:tabLst>
            </a:pPr>
            <a:r>
              <a:rPr b="0" lang="en-US" sz="1800" spc="-7" strike="noStrike">
                <a:solidFill>
                  <a:srgbClr val="000000"/>
                </a:solidFill>
                <a:latin typeface="Calibri"/>
              </a:rPr>
              <a:t>Monsieur Dupé, ingénieur, est </a:t>
            </a:r>
            <a:r>
              <a:rPr b="0" lang="en-US" sz="1800" spc="-1" strike="noStrike">
                <a:solidFill>
                  <a:srgbClr val="000000"/>
                </a:solidFill>
                <a:latin typeface="Calibri"/>
              </a:rPr>
              <a:t>nommé </a:t>
            </a:r>
            <a:r>
              <a:rPr b="0" lang="en-US" sz="1800" spc="-7" strike="noStrike">
                <a:solidFill>
                  <a:srgbClr val="000000"/>
                </a:solidFill>
                <a:latin typeface="Calibri"/>
              </a:rPr>
              <a:t>administrateur </a:t>
            </a:r>
            <a:r>
              <a:rPr b="0" lang="en-US" sz="1800" spc="-1" strike="noStrike">
                <a:solidFill>
                  <a:srgbClr val="000000"/>
                </a:solidFill>
                <a:latin typeface="Calibri"/>
              </a:rPr>
              <a:t>d’une SA dont le </a:t>
            </a:r>
            <a:r>
              <a:rPr b="0" lang="en-US" sz="1800" spc="-7" strike="noStrike">
                <a:solidFill>
                  <a:srgbClr val="000000"/>
                </a:solidFill>
                <a:latin typeface="Calibri"/>
              </a:rPr>
              <a:t>Conseil  d’administration </a:t>
            </a:r>
            <a:r>
              <a:rPr b="0" lang="en-US" sz="1800" spc="-1" strike="noStrike">
                <a:solidFill>
                  <a:srgbClr val="000000"/>
                </a:solidFill>
                <a:latin typeface="Calibri"/>
              </a:rPr>
              <a:t>inclut </a:t>
            </a:r>
            <a:r>
              <a:rPr b="0" lang="en-US" sz="1800" spc="-7" strike="noStrike">
                <a:solidFill>
                  <a:srgbClr val="000000"/>
                </a:solidFill>
                <a:latin typeface="Calibri"/>
              </a:rPr>
              <a:t>désormais </a:t>
            </a:r>
            <a:r>
              <a:rPr b="0" lang="en-US" sz="1800" spc="-1" strike="noStrike">
                <a:solidFill>
                  <a:srgbClr val="000000"/>
                </a:solidFill>
                <a:latin typeface="Calibri"/>
              </a:rPr>
              <a:t>5 </a:t>
            </a:r>
            <a:r>
              <a:rPr b="0" lang="en-US" sz="1800" spc="-7" strike="noStrike">
                <a:solidFill>
                  <a:srgbClr val="000000"/>
                </a:solidFill>
                <a:latin typeface="Calibri"/>
              </a:rPr>
              <a:t>membres. L’un des autres administrateurs </a:t>
            </a:r>
            <a:r>
              <a:rPr b="0" lang="en-US" sz="1800" spc="-1" strike="noStrike">
                <a:solidFill>
                  <a:srgbClr val="000000"/>
                </a:solidFill>
                <a:latin typeface="Calibri"/>
              </a:rPr>
              <a:t>le </a:t>
            </a:r>
            <a:r>
              <a:rPr b="0" lang="en-US" sz="1800" spc="-7" strike="noStrike">
                <a:solidFill>
                  <a:srgbClr val="000000"/>
                </a:solidFill>
                <a:latin typeface="Calibri"/>
              </a:rPr>
              <a:t>rassure en </a:t>
            </a:r>
            <a:r>
              <a:rPr b="0" lang="en-US" sz="1800" spc="-1" strike="noStrike">
                <a:solidFill>
                  <a:srgbClr val="000000"/>
                </a:solidFill>
                <a:latin typeface="Calibri"/>
              </a:rPr>
              <a:t>lui  </a:t>
            </a:r>
            <a:r>
              <a:rPr b="0" lang="en-US" sz="1800" spc="-7" strike="noStrike">
                <a:solidFill>
                  <a:srgbClr val="000000"/>
                </a:solidFill>
                <a:latin typeface="Calibri"/>
              </a:rPr>
              <a:t>indiquant </a:t>
            </a:r>
            <a:r>
              <a:rPr b="0" lang="en-US" sz="1800" spc="-1" strike="noStrike">
                <a:solidFill>
                  <a:srgbClr val="000000"/>
                </a:solidFill>
                <a:latin typeface="Calibri"/>
              </a:rPr>
              <a:t>qu’il </a:t>
            </a:r>
            <a:r>
              <a:rPr b="0" lang="en-US" sz="1800" spc="-7" strike="noStrike">
                <a:solidFill>
                  <a:srgbClr val="000000"/>
                </a:solidFill>
                <a:latin typeface="Calibri"/>
              </a:rPr>
              <a:t>cumule </a:t>
            </a:r>
            <a:r>
              <a:rPr b="0" lang="en-US" sz="1800" spc="-1" strike="noStrike">
                <a:solidFill>
                  <a:srgbClr val="000000"/>
                </a:solidFill>
                <a:latin typeface="Calibri"/>
              </a:rPr>
              <a:t>lui même </a:t>
            </a:r>
            <a:r>
              <a:rPr b="0" lang="en-US" sz="1800" spc="-7" strike="noStrike">
                <a:solidFill>
                  <a:srgbClr val="000000"/>
                </a:solidFill>
                <a:latin typeface="Calibri"/>
              </a:rPr>
              <a:t>sa fonction d’administrateur avec </a:t>
            </a:r>
            <a:r>
              <a:rPr b="0" lang="en-US" sz="1800" spc="-1" strike="noStrike">
                <a:solidFill>
                  <a:srgbClr val="000000"/>
                </a:solidFill>
                <a:latin typeface="Calibri"/>
              </a:rPr>
              <a:t>un </a:t>
            </a:r>
            <a:r>
              <a:rPr b="0" lang="en-US" sz="1800" spc="-7" strike="noStrike">
                <a:solidFill>
                  <a:srgbClr val="000000"/>
                </a:solidFill>
                <a:latin typeface="Calibri"/>
              </a:rPr>
              <a:t>contrat </a:t>
            </a:r>
            <a:r>
              <a:rPr b="0" lang="en-US" sz="1800" spc="-1" strike="noStrike">
                <a:solidFill>
                  <a:srgbClr val="000000"/>
                </a:solidFill>
                <a:latin typeface="Calibri"/>
              </a:rPr>
              <a:t>de</a:t>
            </a:r>
            <a:r>
              <a:rPr b="0" lang="en-US" sz="1800" spc="52" strike="noStrike">
                <a:solidFill>
                  <a:srgbClr val="000000"/>
                </a:solidFill>
                <a:latin typeface="Calibri"/>
              </a:rPr>
              <a:t> </a:t>
            </a:r>
            <a:r>
              <a:rPr b="0" lang="en-US" sz="1800" spc="-7" strike="noStrike">
                <a:solidFill>
                  <a:srgbClr val="000000"/>
                </a:solidFill>
                <a:latin typeface="Calibri"/>
              </a:rPr>
              <a:t>travail.</a:t>
            </a:r>
            <a:endParaRPr b="0" lang="fr-FR" sz="1800" spc="-1" strike="noStrike">
              <a:latin typeface="Arial"/>
            </a:endParaRPr>
          </a:p>
        </p:txBody>
      </p:sp>
      <p:sp>
        <p:nvSpPr>
          <p:cNvPr id="604" name="CustomShape 2"/>
          <p:cNvSpPr/>
          <p:nvPr/>
        </p:nvSpPr>
        <p:spPr>
          <a:xfrm>
            <a:off x="205920" y="187920"/>
            <a:ext cx="11392200" cy="2370960"/>
          </a:xfrm>
          <a:prstGeom prst="rect">
            <a:avLst/>
          </a:prstGeom>
          <a:noFill/>
          <a:ln>
            <a:noFill/>
          </a:ln>
        </p:spPr>
        <p:style>
          <a:lnRef idx="0"/>
          <a:fillRef idx="0"/>
          <a:effectRef idx="0"/>
          <a:fontRef idx="minor"/>
        </p:style>
        <p:txBody>
          <a:bodyPr lIns="0" rIns="0" tIns="74880" bIns="0">
            <a:spAutoFit/>
          </a:bodyPr>
          <a:p>
            <a:pPr>
              <a:lnSpc>
                <a:spcPct val="100000"/>
              </a:lnSpc>
              <a:spcBef>
                <a:spcPts val="590"/>
              </a:spcBef>
            </a:pPr>
            <a:r>
              <a:rPr b="1" lang="en-US" sz="1800" spc="-1" strike="noStrike" u="sng">
                <a:solidFill>
                  <a:srgbClr val="000000"/>
                </a:solidFill>
                <a:uFillTx/>
                <a:latin typeface="Calibri"/>
              </a:rPr>
              <a:t>Les </a:t>
            </a:r>
            <a:r>
              <a:rPr b="1" lang="en-US" sz="1800" spc="-7" strike="noStrike" u="sng">
                <a:solidFill>
                  <a:srgbClr val="000000"/>
                </a:solidFill>
                <a:uFillTx/>
                <a:latin typeface="Calibri"/>
              </a:rPr>
              <a:t>cumuls entre </a:t>
            </a:r>
            <a:r>
              <a:rPr b="1" lang="en-US" sz="1800" spc="-1" strike="noStrike" u="sng">
                <a:solidFill>
                  <a:srgbClr val="000000"/>
                </a:solidFill>
                <a:uFillTx/>
                <a:latin typeface="Calibri"/>
              </a:rPr>
              <a:t>les </a:t>
            </a:r>
            <a:r>
              <a:rPr b="1" lang="en-US" sz="1800" spc="-7" strike="noStrike" u="sng">
                <a:solidFill>
                  <a:srgbClr val="000000"/>
                </a:solidFill>
                <a:uFillTx/>
                <a:latin typeface="Calibri"/>
              </a:rPr>
              <a:t>statuts </a:t>
            </a:r>
            <a:r>
              <a:rPr b="1" lang="en-US" sz="1800" spc="-1" strike="noStrike" u="sng">
                <a:solidFill>
                  <a:srgbClr val="000000"/>
                </a:solidFill>
                <a:uFillTx/>
                <a:latin typeface="Calibri"/>
              </a:rPr>
              <a:t>de </a:t>
            </a:r>
            <a:r>
              <a:rPr b="1" lang="en-US" sz="1800" spc="-7" strike="noStrike" u="sng">
                <a:solidFill>
                  <a:srgbClr val="000000"/>
                </a:solidFill>
                <a:uFillTx/>
                <a:latin typeface="Calibri"/>
              </a:rPr>
              <a:t>dirigeants </a:t>
            </a:r>
            <a:r>
              <a:rPr b="1" lang="en-US" sz="1800" spc="-1" strike="noStrike" u="sng">
                <a:solidFill>
                  <a:srgbClr val="000000"/>
                </a:solidFill>
                <a:uFillTx/>
                <a:latin typeface="Calibri"/>
              </a:rPr>
              <a:t>et de</a:t>
            </a:r>
            <a:r>
              <a:rPr b="1" lang="en-US" sz="1800" spc="-15" strike="noStrike" u="sng">
                <a:solidFill>
                  <a:srgbClr val="000000"/>
                </a:solidFill>
                <a:uFillTx/>
                <a:latin typeface="Calibri"/>
              </a:rPr>
              <a:t> </a:t>
            </a:r>
            <a:r>
              <a:rPr b="1" lang="en-US" sz="1800" spc="-7" strike="noStrike" u="sng">
                <a:solidFill>
                  <a:srgbClr val="000000"/>
                </a:solidFill>
                <a:uFillTx/>
                <a:latin typeface="Calibri"/>
              </a:rPr>
              <a:t>salarié</a:t>
            </a:r>
            <a:r>
              <a:rPr b="1" lang="fr-FR" sz="1800" spc="-7" strike="noStrike" u="sng">
                <a:solidFill>
                  <a:srgbClr val="000000"/>
                </a:solidFill>
                <a:uFillTx/>
                <a:latin typeface="Calibri"/>
              </a:rPr>
              <a:t>s</a:t>
            </a:r>
            <a:endParaRPr b="0" lang="fr-FR" sz="1800" spc="-1" strike="noStrike">
              <a:latin typeface="Arial"/>
            </a:endParaRPr>
          </a:p>
          <a:p>
            <a:pPr>
              <a:lnSpc>
                <a:spcPct val="100000"/>
              </a:lnSpc>
              <a:spcBef>
                <a:spcPts val="499"/>
              </a:spcBef>
            </a:pPr>
            <a:r>
              <a:rPr b="1" lang="fr-FR" sz="1800" spc="-7" strike="noStrike">
                <a:solidFill>
                  <a:srgbClr val="000000"/>
                </a:solidFill>
                <a:latin typeface="Calibri"/>
              </a:rPr>
              <a:t>(règles applicables </a:t>
            </a:r>
            <a:r>
              <a:rPr b="1" lang="fr-FR" sz="1800" spc="-1" strike="noStrike">
                <a:solidFill>
                  <a:srgbClr val="000000"/>
                </a:solidFill>
                <a:latin typeface="Calibri"/>
              </a:rPr>
              <a:t>aux </a:t>
            </a:r>
            <a:r>
              <a:rPr b="1" lang="fr-FR" sz="1800" spc="-9" strike="noStrike">
                <a:solidFill>
                  <a:srgbClr val="000000"/>
                </a:solidFill>
                <a:latin typeface="Calibri"/>
              </a:rPr>
              <a:t>SA </a:t>
            </a:r>
            <a:r>
              <a:rPr b="1" lang="fr-FR" sz="1800" spc="-1" strike="noStrike">
                <a:solidFill>
                  <a:srgbClr val="000000"/>
                </a:solidFill>
                <a:latin typeface="Calibri"/>
              </a:rPr>
              <a:t>de type </a:t>
            </a:r>
            <a:r>
              <a:rPr b="1" lang="fr-FR" sz="1800" spc="-7" strike="noStrike">
                <a:solidFill>
                  <a:srgbClr val="000000"/>
                </a:solidFill>
                <a:latin typeface="Calibri"/>
              </a:rPr>
              <a:t>classique et </a:t>
            </a:r>
            <a:r>
              <a:rPr b="1" lang="fr-FR" sz="1800" spc="-1" strike="noStrike">
                <a:solidFill>
                  <a:srgbClr val="000000"/>
                </a:solidFill>
                <a:latin typeface="Calibri"/>
              </a:rPr>
              <a:t>aux SA de type </a:t>
            </a:r>
            <a:r>
              <a:rPr b="1" lang="fr-FR" sz="1800" spc="-7" strike="noStrike">
                <a:solidFill>
                  <a:srgbClr val="000000"/>
                </a:solidFill>
                <a:latin typeface="Calibri"/>
              </a:rPr>
              <a:t>nouveau)</a:t>
            </a:r>
            <a:endParaRPr b="0" lang="fr-FR" sz="1800" spc="-1" strike="noStrike">
              <a:latin typeface="Arial"/>
            </a:endParaRPr>
          </a:p>
          <a:p>
            <a:pPr>
              <a:lnSpc>
                <a:spcPct val="100000"/>
              </a:lnSpc>
              <a:spcBef>
                <a:spcPts val="930"/>
              </a:spcBef>
            </a:pPr>
            <a:r>
              <a:rPr b="0" lang="en-US" sz="1800" spc="-1" strike="noStrike">
                <a:solidFill>
                  <a:srgbClr val="000000"/>
                </a:solidFill>
                <a:latin typeface="Calibri"/>
              </a:rPr>
              <a:t>Pour </a:t>
            </a:r>
            <a:r>
              <a:rPr b="0" lang="en-US" sz="1800" spc="-7" strike="noStrike">
                <a:solidFill>
                  <a:srgbClr val="000000"/>
                </a:solidFill>
                <a:latin typeface="Calibri"/>
              </a:rPr>
              <a:t>cumuler les statuts </a:t>
            </a:r>
            <a:r>
              <a:rPr b="0" lang="en-US" sz="1800" spc="-1" strike="noStrike">
                <a:solidFill>
                  <a:srgbClr val="000000"/>
                </a:solidFill>
                <a:latin typeface="Calibri"/>
              </a:rPr>
              <a:t>de </a:t>
            </a:r>
            <a:r>
              <a:rPr b="0" lang="en-US" sz="1800" spc="-7" strike="noStrike">
                <a:solidFill>
                  <a:srgbClr val="000000"/>
                </a:solidFill>
                <a:latin typeface="Calibri"/>
              </a:rPr>
              <a:t>dirigeants </a:t>
            </a:r>
            <a:r>
              <a:rPr b="0" lang="en-US" sz="1800" spc="-1" strike="noStrike">
                <a:solidFill>
                  <a:srgbClr val="000000"/>
                </a:solidFill>
                <a:latin typeface="Calibri"/>
              </a:rPr>
              <a:t>et de </a:t>
            </a:r>
            <a:r>
              <a:rPr b="0" lang="en-US" sz="1800" spc="-7" strike="noStrike">
                <a:solidFill>
                  <a:srgbClr val="000000"/>
                </a:solidFill>
                <a:latin typeface="Calibri"/>
              </a:rPr>
              <a:t>salariés, trois conditions doivent être réunies</a:t>
            </a:r>
            <a:r>
              <a:rPr b="0" lang="en-US" sz="1800" spc="69" strike="noStrike">
                <a:solidFill>
                  <a:srgbClr val="000000"/>
                </a:solidFill>
                <a:latin typeface="Calibri"/>
              </a:rPr>
              <a:t> </a:t>
            </a:r>
            <a:r>
              <a:rPr b="0" lang="en-US" sz="1800" spc="-1" strike="noStrike">
                <a:solidFill>
                  <a:srgbClr val="000000"/>
                </a:solidFill>
                <a:latin typeface="Calibri"/>
              </a:rPr>
              <a:t>:</a:t>
            </a:r>
            <a:endParaRPr b="0" lang="fr-FR" sz="1800" spc="-1" strike="noStrike">
              <a:latin typeface="Arial"/>
            </a:endParaRPr>
          </a:p>
          <a:p>
            <a:pPr>
              <a:lnSpc>
                <a:spcPct val="100000"/>
              </a:lnSpc>
              <a:spcBef>
                <a:spcPts val="485"/>
              </a:spcBef>
            </a:pPr>
            <a:r>
              <a:rPr b="0" lang="en-US" sz="1800" spc="-1" strike="noStrike">
                <a:solidFill>
                  <a:srgbClr val="000000"/>
                </a:solidFill>
                <a:latin typeface="Calibri"/>
              </a:rPr>
              <a:t>☛ </a:t>
            </a:r>
            <a:r>
              <a:rPr b="0" lang="en-US" sz="1800" spc="-7" strike="noStrike">
                <a:solidFill>
                  <a:srgbClr val="000000"/>
                </a:solidFill>
                <a:latin typeface="Calibri"/>
              </a:rPr>
              <a:t>condition d’antériorité du contrat </a:t>
            </a:r>
            <a:r>
              <a:rPr b="0" lang="en-US" sz="1800" spc="-1" strike="noStrike">
                <a:solidFill>
                  <a:srgbClr val="000000"/>
                </a:solidFill>
                <a:latin typeface="Calibri"/>
              </a:rPr>
              <a:t>de </a:t>
            </a:r>
            <a:r>
              <a:rPr b="0" lang="en-US" sz="1800" spc="-7" strike="noStrike">
                <a:solidFill>
                  <a:srgbClr val="000000"/>
                </a:solidFill>
                <a:latin typeface="Calibri"/>
              </a:rPr>
              <a:t>travail (pour </a:t>
            </a:r>
            <a:r>
              <a:rPr b="0" lang="en-US" sz="1800" spc="-9" strike="noStrike">
                <a:solidFill>
                  <a:srgbClr val="000000"/>
                </a:solidFill>
                <a:latin typeface="Calibri"/>
              </a:rPr>
              <a:t>les </a:t>
            </a:r>
            <a:r>
              <a:rPr b="0" lang="en-US" sz="1800" spc="-7" strike="noStrike">
                <a:solidFill>
                  <a:srgbClr val="000000"/>
                </a:solidFill>
                <a:latin typeface="Calibri"/>
              </a:rPr>
              <a:t>administrateurs sauf pour les</a:t>
            </a:r>
            <a:r>
              <a:rPr b="0" lang="en-US" sz="1800" spc="165" strike="noStrike">
                <a:solidFill>
                  <a:srgbClr val="000000"/>
                </a:solidFill>
                <a:latin typeface="Calibri"/>
              </a:rPr>
              <a:t> </a:t>
            </a:r>
            <a:r>
              <a:rPr b="0" lang="en-US" sz="1800" spc="-1" strike="noStrike">
                <a:solidFill>
                  <a:srgbClr val="000000"/>
                </a:solidFill>
                <a:latin typeface="Calibri"/>
              </a:rPr>
              <a:t>PME)</a:t>
            </a:r>
            <a:endParaRPr b="0" lang="fr-FR" sz="1800" spc="-1" strike="noStrike">
              <a:latin typeface="Arial"/>
            </a:endParaRPr>
          </a:p>
          <a:p>
            <a:pPr>
              <a:lnSpc>
                <a:spcPct val="100000"/>
              </a:lnSpc>
              <a:spcBef>
                <a:spcPts val="590"/>
              </a:spcBef>
            </a:pPr>
            <a:r>
              <a:rPr b="0" lang="en-US" sz="1800" spc="-1" strike="noStrike">
                <a:solidFill>
                  <a:srgbClr val="000000"/>
                </a:solidFill>
                <a:latin typeface="Calibri"/>
              </a:rPr>
              <a:t>☛ </a:t>
            </a:r>
            <a:r>
              <a:rPr b="0" lang="en-US" sz="1800" spc="-7" strike="noStrike">
                <a:solidFill>
                  <a:srgbClr val="000000"/>
                </a:solidFill>
                <a:latin typeface="Calibri"/>
              </a:rPr>
              <a:t>limitation </a:t>
            </a:r>
            <a:r>
              <a:rPr b="0" lang="en-US" sz="1800" spc="-1" strike="noStrike">
                <a:solidFill>
                  <a:srgbClr val="000000"/>
                </a:solidFill>
                <a:latin typeface="Calibri"/>
              </a:rPr>
              <a:t>du nombre </a:t>
            </a:r>
            <a:r>
              <a:rPr b="0" lang="en-US" sz="1800" spc="-7" strike="noStrike">
                <a:solidFill>
                  <a:srgbClr val="000000"/>
                </a:solidFill>
                <a:latin typeface="Calibri"/>
              </a:rPr>
              <a:t>des salariés admis </a:t>
            </a:r>
            <a:r>
              <a:rPr b="0" lang="en-US" sz="1800" spc="-1" strike="noStrike">
                <a:solidFill>
                  <a:srgbClr val="000000"/>
                </a:solidFill>
                <a:latin typeface="Calibri"/>
              </a:rPr>
              <a:t>aux </a:t>
            </a:r>
            <a:r>
              <a:rPr b="0" lang="en-US" sz="1800" spc="-7" strike="noStrike">
                <a:solidFill>
                  <a:srgbClr val="000000"/>
                </a:solidFill>
                <a:latin typeface="Calibri"/>
              </a:rPr>
              <a:t>fonctions d’administrateurs </a:t>
            </a:r>
            <a:r>
              <a:rPr b="0" lang="en-US" sz="1800" spc="-1" strike="noStrike">
                <a:solidFill>
                  <a:srgbClr val="000000"/>
                </a:solidFill>
                <a:latin typeface="Calibri"/>
              </a:rPr>
              <a:t>(1/3 </a:t>
            </a:r>
            <a:r>
              <a:rPr b="0" lang="en-US" sz="1800" spc="-9" strike="noStrike">
                <a:solidFill>
                  <a:srgbClr val="000000"/>
                </a:solidFill>
                <a:latin typeface="Calibri"/>
              </a:rPr>
              <a:t>du </a:t>
            </a:r>
            <a:r>
              <a:rPr b="0" lang="en-US" sz="1800" spc="-7" strike="noStrike">
                <a:solidFill>
                  <a:srgbClr val="000000"/>
                </a:solidFill>
                <a:latin typeface="Calibri"/>
              </a:rPr>
              <a:t>conseil  d’administration/ 1/3 </a:t>
            </a:r>
            <a:r>
              <a:rPr b="0" lang="en-US" sz="1800" spc="-1" strike="noStrike">
                <a:solidFill>
                  <a:srgbClr val="000000"/>
                </a:solidFill>
                <a:latin typeface="Calibri"/>
              </a:rPr>
              <a:t>du </a:t>
            </a:r>
            <a:r>
              <a:rPr b="0" lang="en-US" sz="1800" spc="-7" strike="noStrike">
                <a:solidFill>
                  <a:srgbClr val="000000"/>
                </a:solidFill>
                <a:latin typeface="Calibri"/>
              </a:rPr>
              <a:t>Conseil </a:t>
            </a:r>
            <a:r>
              <a:rPr b="0" lang="en-US" sz="1800" spc="-1" strike="noStrike">
                <a:solidFill>
                  <a:srgbClr val="000000"/>
                </a:solidFill>
                <a:latin typeface="Calibri"/>
              </a:rPr>
              <a:t>de</a:t>
            </a:r>
            <a:r>
              <a:rPr b="0" lang="en-US" sz="1800" spc="12" strike="noStrike">
                <a:solidFill>
                  <a:srgbClr val="000000"/>
                </a:solidFill>
                <a:latin typeface="Calibri"/>
              </a:rPr>
              <a:t> </a:t>
            </a:r>
            <a:r>
              <a:rPr b="0" lang="en-US" sz="1800" spc="-7" strike="noStrike">
                <a:solidFill>
                  <a:srgbClr val="000000"/>
                </a:solidFill>
                <a:latin typeface="Calibri"/>
              </a:rPr>
              <a:t>surveillance)</a:t>
            </a:r>
            <a:endParaRPr b="0" lang="fr-FR" sz="1800" spc="-1" strike="noStrike">
              <a:latin typeface="Arial"/>
            </a:endParaRPr>
          </a:p>
          <a:p>
            <a:pPr>
              <a:lnSpc>
                <a:spcPct val="100000"/>
              </a:lnSpc>
              <a:spcBef>
                <a:spcPts val="454"/>
              </a:spcBef>
            </a:pPr>
            <a:r>
              <a:rPr b="0" lang="en-US" sz="1800" spc="-1" strike="noStrike">
                <a:solidFill>
                  <a:srgbClr val="000000"/>
                </a:solidFill>
                <a:latin typeface="Calibri"/>
              </a:rPr>
              <a:t>☛ </a:t>
            </a:r>
            <a:r>
              <a:rPr b="0" lang="en-US" sz="1800" spc="-7" strike="noStrike">
                <a:solidFill>
                  <a:srgbClr val="000000"/>
                </a:solidFill>
                <a:latin typeface="Calibri"/>
              </a:rPr>
              <a:t>contrat </a:t>
            </a:r>
            <a:r>
              <a:rPr b="0" lang="en-US" sz="1800" spc="-1" strike="noStrike">
                <a:solidFill>
                  <a:srgbClr val="000000"/>
                </a:solidFill>
                <a:latin typeface="Calibri"/>
              </a:rPr>
              <a:t>de </a:t>
            </a:r>
            <a:r>
              <a:rPr b="0" lang="en-US" sz="1800" spc="-7" strike="noStrike">
                <a:solidFill>
                  <a:srgbClr val="000000"/>
                </a:solidFill>
                <a:latin typeface="Calibri"/>
              </a:rPr>
              <a:t>travail</a:t>
            </a:r>
            <a:r>
              <a:rPr b="0" lang="en-US" sz="1800" spc="-15" strike="noStrike">
                <a:solidFill>
                  <a:srgbClr val="000000"/>
                </a:solidFill>
                <a:latin typeface="Calibri"/>
              </a:rPr>
              <a:t> </a:t>
            </a:r>
            <a:r>
              <a:rPr b="0" lang="en-US" sz="1800" spc="-7" strike="noStrike">
                <a:solidFill>
                  <a:srgbClr val="000000"/>
                </a:solidFill>
                <a:latin typeface="Calibri"/>
              </a:rPr>
              <a:t>effectif</a:t>
            </a:r>
            <a:endParaRPr b="0" lang="fr-FR" sz="1800" spc="-1" strike="noStrike">
              <a:latin typeface="Arial"/>
            </a:endParaRPr>
          </a:p>
        </p:txBody>
      </p:sp>
      <p:sp>
        <p:nvSpPr>
          <p:cNvPr id="605"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06"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A7E13E95-17C5-4D19-84B4-3DA57C9075D6}" type="slidenum">
              <a:rPr b="0" lang="fr-FR" sz="1800" spc="-1" strike="noStrike">
                <a:solidFill>
                  <a:srgbClr val="b2b2b2"/>
                </a:solidFill>
                <a:latin typeface="Calibri"/>
              </a:rPr>
              <a:t>81</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CustomShape 1"/>
          <p:cNvSpPr/>
          <p:nvPr/>
        </p:nvSpPr>
        <p:spPr>
          <a:xfrm>
            <a:off x="547200" y="275760"/>
            <a:ext cx="10894320" cy="5921280"/>
          </a:xfrm>
          <a:prstGeom prst="rect">
            <a:avLst/>
          </a:prstGeom>
          <a:noFill/>
          <a:ln w="6120">
            <a:solidFill>
              <a:schemeClr val="bg1"/>
            </a:solidFill>
            <a:round/>
          </a:ln>
        </p:spPr>
        <p:style>
          <a:lnRef idx="0"/>
          <a:fillRef idx="0"/>
          <a:effectRef idx="0"/>
          <a:fontRef idx="minor"/>
        </p:style>
        <p:txBody>
          <a:bodyPr lIns="0" rIns="0" tIns="5760" bIns="0">
            <a:spAutoFit/>
          </a:bodyPr>
          <a:p>
            <a:pPr>
              <a:lnSpc>
                <a:spcPct val="100000"/>
              </a:lnSpc>
              <a:spcBef>
                <a:spcPts val="45"/>
              </a:spcBef>
            </a:pPr>
            <a:r>
              <a:rPr b="1" lang="en-US" sz="1800" spc="-1" strike="noStrike" u="sng">
                <a:solidFill>
                  <a:srgbClr val="000000"/>
                </a:solidFill>
                <a:uFillTx/>
                <a:latin typeface="Calibri"/>
              </a:rPr>
              <a:t>Point </a:t>
            </a:r>
            <a:r>
              <a:rPr b="1" lang="en-US" sz="1800" spc="-7" strike="noStrike" u="sng">
                <a:solidFill>
                  <a:srgbClr val="000000"/>
                </a:solidFill>
                <a:uFillTx/>
                <a:latin typeface="Calibri"/>
              </a:rPr>
              <a:t>transversal </a:t>
            </a:r>
            <a:r>
              <a:rPr b="1" lang="en-US" sz="1800" spc="-1" strike="noStrike" u="sng">
                <a:solidFill>
                  <a:srgbClr val="000000"/>
                </a:solidFill>
                <a:uFillTx/>
                <a:latin typeface="Calibri"/>
              </a:rPr>
              <a:t>sur les </a:t>
            </a:r>
            <a:r>
              <a:rPr b="1" lang="en-US" sz="1800" spc="-7" strike="noStrike" u="sng">
                <a:solidFill>
                  <a:srgbClr val="000000"/>
                </a:solidFill>
                <a:uFillTx/>
                <a:latin typeface="Calibri"/>
              </a:rPr>
              <a:t>sociétés commerciales</a:t>
            </a:r>
            <a:r>
              <a:rPr b="1" lang="en-US" sz="1800" spc="-38" strike="noStrike" u="sng">
                <a:solidFill>
                  <a:srgbClr val="000000"/>
                </a:solidFill>
                <a:uFillTx/>
                <a:latin typeface="Calibri"/>
              </a:rPr>
              <a:t> </a:t>
            </a:r>
            <a:r>
              <a:rPr b="1" lang="en-US" sz="1800" spc="-1" strike="noStrike" u="sng">
                <a:solidFill>
                  <a:srgbClr val="000000"/>
                </a:solidFill>
                <a:uFillTx/>
                <a:latin typeface="Calibri"/>
              </a:rPr>
              <a:t>:</a:t>
            </a:r>
            <a:endParaRPr b="0" lang="fr-FR" sz="1800" spc="-1" strike="noStrike">
              <a:latin typeface="Arial"/>
            </a:endParaRPr>
          </a:p>
          <a:p>
            <a:pPr>
              <a:lnSpc>
                <a:spcPct val="100000"/>
              </a:lnSpc>
              <a:spcBef>
                <a:spcPts val="479"/>
              </a:spcBef>
            </a:pPr>
            <a:r>
              <a:rPr b="1" lang="en-US" sz="1800" spc="-7" strike="noStrike" u="sng">
                <a:solidFill>
                  <a:srgbClr val="000000"/>
                </a:solidFill>
                <a:uFillTx/>
                <a:latin typeface="Calibri"/>
              </a:rPr>
              <a:t>Incompatibilités </a:t>
            </a:r>
            <a:r>
              <a:rPr b="1" lang="en-US" sz="1800" spc="-1" strike="noStrike" u="sng">
                <a:solidFill>
                  <a:srgbClr val="000000"/>
                </a:solidFill>
                <a:uFillTx/>
                <a:latin typeface="Calibri"/>
              </a:rPr>
              <a:t>et </a:t>
            </a:r>
            <a:r>
              <a:rPr b="1" lang="en-US" sz="1800" spc="-7" strike="noStrike" u="sng">
                <a:solidFill>
                  <a:srgbClr val="000000"/>
                </a:solidFill>
                <a:uFillTx/>
                <a:latin typeface="Calibri"/>
              </a:rPr>
              <a:t>incapacités </a:t>
            </a:r>
            <a:r>
              <a:rPr b="1" lang="en-US" sz="1800" spc="-1" strike="noStrike" u="sng">
                <a:solidFill>
                  <a:srgbClr val="000000"/>
                </a:solidFill>
                <a:uFillTx/>
                <a:latin typeface="Calibri"/>
              </a:rPr>
              <a:t>de </a:t>
            </a:r>
            <a:r>
              <a:rPr b="1" lang="en-US" sz="1800" spc="-7" strike="noStrike" u="sng">
                <a:solidFill>
                  <a:srgbClr val="000000"/>
                </a:solidFill>
                <a:uFillTx/>
                <a:latin typeface="Calibri"/>
              </a:rPr>
              <a:t>gérer </a:t>
            </a:r>
            <a:r>
              <a:rPr b="1" lang="en-US" sz="1800" spc="-1" strike="noStrike" u="sng">
                <a:solidFill>
                  <a:srgbClr val="000000"/>
                </a:solidFill>
                <a:uFillTx/>
                <a:latin typeface="Calibri"/>
              </a:rPr>
              <a:t>une </a:t>
            </a:r>
            <a:r>
              <a:rPr b="1" lang="en-US" sz="1800" spc="-7" strike="noStrike" u="sng">
                <a:solidFill>
                  <a:srgbClr val="000000"/>
                </a:solidFill>
                <a:uFillTx/>
                <a:latin typeface="Calibri"/>
              </a:rPr>
              <a:t>société</a:t>
            </a:r>
            <a:r>
              <a:rPr b="1" lang="en-US" sz="1800" spc="-18" strike="noStrike" u="sng">
                <a:solidFill>
                  <a:srgbClr val="000000"/>
                </a:solidFill>
                <a:uFillTx/>
                <a:latin typeface="Calibri"/>
              </a:rPr>
              <a:t> </a:t>
            </a:r>
            <a:r>
              <a:rPr b="1" lang="en-US" sz="1800" spc="-7" strike="noStrike" u="sng">
                <a:solidFill>
                  <a:srgbClr val="000000"/>
                </a:solidFill>
                <a:uFillTx/>
                <a:latin typeface="Calibri"/>
              </a:rPr>
              <a:t>commerciale</a:t>
            </a:r>
            <a:endParaRPr b="0" lang="fr-FR" sz="1800" spc="-1" strike="noStrike">
              <a:latin typeface="Arial"/>
            </a:endParaRPr>
          </a:p>
          <a:p>
            <a:pPr>
              <a:lnSpc>
                <a:spcPct val="100000"/>
              </a:lnSpc>
              <a:spcBef>
                <a:spcPts val="31"/>
              </a:spcBef>
            </a:pPr>
            <a:endParaRPr b="0" lang="fr-FR" sz="1800" spc="-1" strike="noStrike">
              <a:latin typeface="Arial"/>
            </a:endParaRPr>
          </a:p>
          <a:p>
            <a:pPr marL="63360">
              <a:lnSpc>
                <a:spcPct val="100000"/>
              </a:lnSpc>
              <a:spcBef>
                <a:spcPts val="6"/>
              </a:spcBef>
            </a:pPr>
            <a:r>
              <a:rPr b="0" lang="en-US" sz="1800" spc="-7" strike="noStrike">
                <a:solidFill>
                  <a:srgbClr val="000000"/>
                </a:solidFill>
                <a:latin typeface="Calibri"/>
              </a:rPr>
              <a:t>Sont incompatibles avec les fonctions </a:t>
            </a:r>
            <a:r>
              <a:rPr b="0" lang="en-US" sz="1800" spc="-1" strike="noStrike">
                <a:solidFill>
                  <a:srgbClr val="000000"/>
                </a:solidFill>
                <a:latin typeface="Calibri"/>
              </a:rPr>
              <a:t>de </a:t>
            </a:r>
            <a:r>
              <a:rPr b="0" lang="en-US" sz="1800" spc="-7" strike="noStrike">
                <a:solidFill>
                  <a:srgbClr val="000000"/>
                </a:solidFill>
                <a:latin typeface="Calibri"/>
              </a:rPr>
              <a:t>gérant, d’administrateur </a:t>
            </a:r>
            <a:r>
              <a:rPr b="0" lang="en-US" sz="1800" spc="-1" strike="noStrike">
                <a:solidFill>
                  <a:srgbClr val="000000"/>
                </a:solidFill>
                <a:latin typeface="Calibri"/>
              </a:rPr>
              <a:t>ou de </a:t>
            </a:r>
            <a:r>
              <a:rPr b="0" lang="en-US" sz="1800" spc="-7" strike="noStrike">
                <a:solidFill>
                  <a:srgbClr val="000000"/>
                </a:solidFill>
                <a:latin typeface="Calibri"/>
              </a:rPr>
              <a:t>directeur </a:t>
            </a:r>
            <a:r>
              <a:rPr b="0" lang="en-US" sz="1800" spc="-9" strike="noStrike">
                <a:solidFill>
                  <a:srgbClr val="000000"/>
                </a:solidFill>
                <a:latin typeface="Calibri"/>
              </a:rPr>
              <a:t>de </a:t>
            </a:r>
            <a:r>
              <a:rPr b="0" lang="en-US" sz="1800" spc="-7" strike="noStrike">
                <a:solidFill>
                  <a:srgbClr val="000000"/>
                </a:solidFill>
                <a:latin typeface="Calibri"/>
              </a:rPr>
              <a:t>société  commerciale les activités suivantes</a:t>
            </a:r>
            <a:r>
              <a:rPr b="0" lang="en-US" sz="1800" spc="4" strike="noStrike">
                <a:solidFill>
                  <a:srgbClr val="000000"/>
                </a:solidFill>
                <a:latin typeface="Calibri"/>
              </a:rPr>
              <a:t> </a:t>
            </a:r>
            <a:r>
              <a:rPr b="0" lang="en-US" sz="1800" spc="-1" strike="noStrike">
                <a:solidFill>
                  <a:srgbClr val="000000"/>
                </a:solidFill>
                <a:latin typeface="Calibri"/>
              </a:rPr>
              <a:t>:</a:t>
            </a:r>
            <a:endParaRPr b="0" lang="fr-FR" sz="1800" spc="-1" strike="noStrike">
              <a:latin typeface="Arial"/>
            </a:endParaRPr>
          </a:p>
          <a:p>
            <a:pPr marL="63360">
              <a:lnSpc>
                <a:spcPct val="100000"/>
              </a:lnSpc>
              <a:spcBef>
                <a:spcPts val="479"/>
              </a:spcBef>
            </a:pPr>
            <a:r>
              <a:rPr b="0" lang="en-US" sz="1800" spc="-1" strike="noStrike">
                <a:solidFill>
                  <a:srgbClr val="000000"/>
                </a:solidFill>
                <a:latin typeface="Calibri"/>
              </a:rPr>
              <a:t>☛</a:t>
            </a:r>
            <a:r>
              <a:rPr b="0" lang="en-US" sz="1800" spc="-7" strike="noStrike">
                <a:solidFill>
                  <a:srgbClr val="000000"/>
                </a:solidFill>
                <a:latin typeface="Calibri"/>
              </a:rPr>
              <a:t> </a:t>
            </a:r>
            <a:r>
              <a:rPr b="0" lang="en-US" sz="1800" spc="-1" strike="noStrike">
                <a:solidFill>
                  <a:srgbClr val="000000"/>
                </a:solidFill>
                <a:latin typeface="Calibri"/>
              </a:rPr>
              <a:t>avocat</a:t>
            </a:r>
            <a:endParaRPr b="0" lang="fr-FR" sz="1800" spc="-1" strike="noStrike">
              <a:latin typeface="Arial"/>
            </a:endParaRPr>
          </a:p>
          <a:p>
            <a:pPr marL="63360">
              <a:lnSpc>
                <a:spcPct val="100000"/>
              </a:lnSpc>
              <a:spcBef>
                <a:spcPts val="522"/>
              </a:spcBef>
            </a:pPr>
            <a:r>
              <a:rPr b="0" lang="en-US" sz="1800" spc="-1" strike="noStrike">
                <a:solidFill>
                  <a:srgbClr val="000000"/>
                </a:solidFill>
                <a:latin typeface="Calibri"/>
              </a:rPr>
              <a:t>☛ </a:t>
            </a:r>
            <a:r>
              <a:rPr b="0" lang="en-US" sz="1800" spc="-7" strike="noStrike">
                <a:solidFill>
                  <a:srgbClr val="000000"/>
                </a:solidFill>
                <a:latin typeface="Calibri"/>
              </a:rPr>
              <a:t>commissaire aux</a:t>
            </a:r>
            <a:r>
              <a:rPr b="0" lang="en-US" sz="1800" spc="-1" strike="noStrike">
                <a:solidFill>
                  <a:srgbClr val="000000"/>
                </a:solidFill>
                <a:latin typeface="Calibri"/>
              </a:rPr>
              <a:t> </a:t>
            </a:r>
            <a:r>
              <a:rPr b="0" lang="en-US" sz="1800" spc="-7" strike="noStrike">
                <a:solidFill>
                  <a:srgbClr val="000000"/>
                </a:solidFill>
                <a:latin typeface="Calibri"/>
              </a:rPr>
              <a:t>comptes</a:t>
            </a:r>
            <a:endParaRPr b="0" lang="fr-FR" sz="1800" spc="-1" strike="noStrike">
              <a:latin typeface="Arial"/>
            </a:endParaRPr>
          </a:p>
          <a:p>
            <a:pPr marL="63360">
              <a:lnSpc>
                <a:spcPct val="100000"/>
              </a:lnSpc>
              <a:spcBef>
                <a:spcPts val="490"/>
              </a:spcBef>
            </a:pPr>
            <a:r>
              <a:rPr b="0" lang="en-US" sz="1800" spc="-1" strike="noStrike">
                <a:solidFill>
                  <a:srgbClr val="000000"/>
                </a:solidFill>
                <a:latin typeface="Calibri"/>
              </a:rPr>
              <a:t>☛ </a:t>
            </a:r>
            <a:r>
              <a:rPr b="0" lang="en-US" sz="1800" spc="-1" strike="noStrike">
                <a:solidFill>
                  <a:srgbClr val="000000"/>
                </a:solidFill>
                <a:latin typeface="Calibri"/>
              </a:rPr>
              <a:t>expert</a:t>
            </a:r>
            <a:r>
              <a:rPr b="0" lang="en-US" sz="1800" spc="-15" strike="noStrike">
                <a:solidFill>
                  <a:srgbClr val="000000"/>
                </a:solidFill>
                <a:latin typeface="Calibri"/>
              </a:rPr>
              <a:t> </a:t>
            </a:r>
            <a:r>
              <a:rPr b="0" lang="en-US" sz="1800" spc="-7" strike="noStrike">
                <a:solidFill>
                  <a:srgbClr val="000000"/>
                </a:solidFill>
                <a:latin typeface="Calibri"/>
              </a:rPr>
              <a:t>comptable</a:t>
            </a:r>
            <a:endParaRPr b="0" lang="fr-FR" sz="1800" spc="-1" strike="noStrike">
              <a:latin typeface="Arial"/>
            </a:endParaRPr>
          </a:p>
          <a:p>
            <a:pPr marL="160560" indent="-98640">
              <a:lnSpc>
                <a:spcPct val="100000"/>
              </a:lnSpc>
              <a:spcBef>
                <a:spcPts val="502"/>
              </a:spcBef>
              <a:buClr>
                <a:srgbClr val="000000"/>
              </a:buClr>
              <a:buFont typeface="StarSymbol"/>
              <a:buChar char="*"/>
              <a:tabLst>
                <a:tab algn="l" pos="160920"/>
              </a:tabLst>
            </a:pPr>
            <a:r>
              <a:rPr b="0" lang="en-US" sz="1800" spc="-7" strike="noStrike">
                <a:solidFill>
                  <a:srgbClr val="000000"/>
                </a:solidFill>
                <a:latin typeface="Calibri"/>
              </a:rPr>
              <a:t>fonctionnaire</a:t>
            </a:r>
            <a:endParaRPr b="0" lang="fr-FR" sz="1800" spc="-1" strike="noStrike">
              <a:latin typeface="Arial"/>
            </a:endParaRPr>
          </a:p>
          <a:p>
            <a:pPr marL="160560" indent="-98640">
              <a:lnSpc>
                <a:spcPct val="100000"/>
              </a:lnSpc>
              <a:spcBef>
                <a:spcPts val="502"/>
              </a:spcBef>
              <a:buClr>
                <a:srgbClr val="000000"/>
              </a:buClr>
              <a:buFont typeface="StarSymbol"/>
              <a:buChar char="*"/>
              <a:tabLst>
                <a:tab algn="l" pos="160920"/>
              </a:tabLst>
            </a:pPr>
            <a:r>
              <a:rPr b="0" lang="en-US" sz="1800" spc="-1" strike="noStrike">
                <a:solidFill>
                  <a:srgbClr val="000000"/>
                </a:solidFill>
                <a:latin typeface="Calibri"/>
              </a:rPr>
              <a:t>notaire</a:t>
            </a:r>
            <a:endParaRPr b="0" lang="fr-FR" sz="1800" spc="-1" strike="noStrike">
              <a:latin typeface="Arial"/>
            </a:endParaRPr>
          </a:p>
          <a:p>
            <a:pPr marL="160560" indent="-98640">
              <a:lnSpc>
                <a:spcPct val="100000"/>
              </a:lnSpc>
              <a:spcBef>
                <a:spcPts val="499"/>
              </a:spcBef>
              <a:buClr>
                <a:srgbClr val="000000"/>
              </a:buClr>
              <a:buFont typeface="StarSymbol"/>
              <a:buChar char="*"/>
              <a:tabLst>
                <a:tab algn="l" pos="160920"/>
              </a:tabLst>
            </a:pPr>
            <a:r>
              <a:rPr b="0" lang="en-US" sz="1800" spc="-1" strike="noStrike">
                <a:solidFill>
                  <a:srgbClr val="000000"/>
                </a:solidFill>
                <a:latin typeface="Calibri"/>
              </a:rPr>
              <a:t>mandat </a:t>
            </a:r>
            <a:r>
              <a:rPr b="0" lang="en-US" sz="1800" spc="-7" strike="noStrike">
                <a:solidFill>
                  <a:srgbClr val="000000"/>
                </a:solidFill>
                <a:latin typeface="Calibri"/>
              </a:rPr>
              <a:t>électif</a:t>
            </a:r>
            <a:endParaRPr b="0" lang="fr-FR" sz="1800" spc="-1" strike="noStrike">
              <a:latin typeface="Arial"/>
            </a:endParaRPr>
          </a:p>
          <a:p>
            <a:pPr marL="160560" indent="-98640">
              <a:lnSpc>
                <a:spcPct val="100000"/>
              </a:lnSpc>
              <a:spcBef>
                <a:spcPts val="479"/>
              </a:spcBef>
              <a:buClr>
                <a:srgbClr val="000000"/>
              </a:buClr>
              <a:buFont typeface="StarSymbol"/>
              <a:buChar char="*"/>
              <a:tabLst>
                <a:tab algn="l" pos="160920"/>
              </a:tabLst>
            </a:pPr>
            <a:r>
              <a:rPr b="0" lang="en-US" sz="1800" spc="-7" strike="noStrike">
                <a:solidFill>
                  <a:srgbClr val="000000"/>
                </a:solidFill>
                <a:latin typeface="Calibri"/>
              </a:rPr>
              <a:t>établissement </a:t>
            </a:r>
            <a:r>
              <a:rPr b="0" lang="en-US" sz="1800" spc="-9" strike="noStrike">
                <a:solidFill>
                  <a:srgbClr val="000000"/>
                </a:solidFill>
                <a:latin typeface="Calibri"/>
              </a:rPr>
              <a:t>de </a:t>
            </a:r>
            <a:r>
              <a:rPr b="0" lang="en-US" sz="1800" spc="-7" strike="noStrike">
                <a:solidFill>
                  <a:srgbClr val="000000"/>
                </a:solidFill>
                <a:latin typeface="Calibri"/>
              </a:rPr>
              <a:t>crédit et entreprise</a:t>
            </a:r>
            <a:r>
              <a:rPr b="0" lang="en-US" sz="1800" spc="29" strike="noStrike">
                <a:solidFill>
                  <a:srgbClr val="000000"/>
                </a:solidFill>
                <a:latin typeface="Calibri"/>
              </a:rPr>
              <a:t> </a:t>
            </a:r>
            <a:r>
              <a:rPr b="0" lang="en-US" sz="1800" spc="-7" strike="noStrike">
                <a:solidFill>
                  <a:srgbClr val="000000"/>
                </a:solidFill>
                <a:latin typeface="Calibri"/>
              </a:rPr>
              <a:t>d’investissement</a:t>
            </a:r>
            <a:r>
              <a:rPr b="0" lang="fr-FR" sz="1800" spc="-7" strike="noStrike">
                <a:solidFill>
                  <a:srgbClr val="000000"/>
                </a:solidFill>
                <a:latin typeface="Calibri"/>
              </a:rPr>
              <a:t>, </a:t>
            </a:r>
            <a:endParaRPr b="0" lang="fr-FR" sz="1800" spc="-1" strike="noStrike">
              <a:latin typeface="Arial"/>
            </a:endParaRPr>
          </a:p>
          <a:p>
            <a:pPr marL="160560" indent="-98640">
              <a:lnSpc>
                <a:spcPct val="100000"/>
              </a:lnSpc>
              <a:spcBef>
                <a:spcPts val="479"/>
              </a:spcBef>
              <a:buClr>
                <a:srgbClr val="000000"/>
              </a:buClr>
              <a:buFont typeface="StarSymbol"/>
              <a:buChar char="*"/>
              <a:tabLst>
                <a:tab algn="l" pos="160920"/>
              </a:tabLst>
            </a:pPr>
            <a:r>
              <a:rPr b="0" lang="fr-FR" sz="1800" spc="-7" strike="noStrike">
                <a:solidFill>
                  <a:srgbClr val="000000"/>
                </a:solidFill>
                <a:latin typeface="Calibri"/>
              </a:rPr>
              <a:t> </a:t>
            </a:r>
            <a:r>
              <a:rPr b="0" lang="fr-FR" sz="1800" spc="-7" strike="noStrike">
                <a:solidFill>
                  <a:srgbClr val="000000"/>
                </a:solidFill>
                <a:latin typeface="Calibri"/>
              </a:rPr>
              <a:t>cas  particulier des  médecins et de  l’ordre  </a:t>
            </a:r>
            <a:r>
              <a:rPr b="1" i="1" lang="fr-FR" sz="1800" spc="-7" strike="noStrike">
                <a:solidFill>
                  <a:srgbClr val="0070c0"/>
                </a:solidFill>
                <a:latin typeface="Calibri"/>
              </a:rPr>
              <a:t>(extrait de  consultation) </a:t>
            </a:r>
            <a:endParaRPr b="0" lang="fr-FR" sz="1800" spc="-1" strike="noStrike">
              <a:latin typeface="Arial"/>
            </a:endParaRPr>
          </a:p>
          <a:p>
            <a:pPr>
              <a:lnSpc>
                <a:spcPct val="100000"/>
              </a:lnSpc>
              <a:spcBef>
                <a:spcPts val="45"/>
              </a:spcBef>
              <a:tabLst>
                <a:tab algn="l" pos="160920"/>
              </a:tabLst>
            </a:pPr>
            <a:endParaRPr b="0" lang="fr-FR" sz="1800" spc="-1" strike="noStrike">
              <a:latin typeface="Arial"/>
            </a:endParaRPr>
          </a:p>
          <a:p>
            <a:pPr marL="63360" algn="just">
              <a:lnSpc>
                <a:spcPct val="100000"/>
              </a:lnSpc>
              <a:tabLst>
                <a:tab algn="l" pos="160920"/>
              </a:tabLst>
            </a:pPr>
            <a:r>
              <a:rPr b="0" lang="en-US" sz="1800" spc="-7" strike="noStrike">
                <a:solidFill>
                  <a:srgbClr val="000000"/>
                </a:solidFill>
                <a:latin typeface="Calibri"/>
              </a:rPr>
              <a:t>Nul </a:t>
            </a:r>
            <a:r>
              <a:rPr b="0" lang="en-US" sz="1800" spc="-1" strike="noStrike">
                <a:solidFill>
                  <a:srgbClr val="000000"/>
                </a:solidFill>
                <a:latin typeface="Calibri"/>
              </a:rPr>
              <a:t>ne </a:t>
            </a:r>
            <a:r>
              <a:rPr b="0" lang="en-US" sz="1800" spc="-7" strike="noStrike">
                <a:solidFill>
                  <a:srgbClr val="000000"/>
                </a:solidFill>
                <a:latin typeface="Calibri"/>
              </a:rPr>
              <a:t>peut diriger, administrer, gérer </a:t>
            </a:r>
            <a:r>
              <a:rPr b="0" lang="en-US" sz="1800" spc="-1" strike="noStrike">
                <a:solidFill>
                  <a:srgbClr val="000000"/>
                </a:solidFill>
                <a:latin typeface="Calibri"/>
              </a:rPr>
              <a:t>ou </a:t>
            </a:r>
            <a:r>
              <a:rPr b="0" lang="en-US" sz="1800" spc="-7" strike="noStrike">
                <a:solidFill>
                  <a:srgbClr val="000000"/>
                </a:solidFill>
                <a:latin typeface="Calibri"/>
              </a:rPr>
              <a:t>contrôler une société commerciale s’il </a:t>
            </a:r>
            <a:r>
              <a:rPr b="0" lang="en-US" sz="1800" spc="-1" strike="noStrike">
                <a:solidFill>
                  <a:srgbClr val="000000"/>
                </a:solidFill>
                <a:latin typeface="Calibri"/>
              </a:rPr>
              <a:t>a </a:t>
            </a:r>
            <a:r>
              <a:rPr b="0" lang="en-US" sz="1800" spc="-7" strike="noStrike">
                <a:solidFill>
                  <a:srgbClr val="000000"/>
                </a:solidFill>
                <a:latin typeface="Calibri"/>
              </a:rPr>
              <a:t>fait l’objet depuis  </a:t>
            </a:r>
            <a:r>
              <a:rPr b="0" lang="en-US" sz="1800" spc="-1" strike="noStrike">
                <a:solidFill>
                  <a:srgbClr val="000000"/>
                </a:solidFill>
                <a:latin typeface="Calibri"/>
              </a:rPr>
              <a:t>moins de dix ans </a:t>
            </a:r>
            <a:r>
              <a:rPr b="0" lang="en-US" sz="1800" spc="-7" strike="noStrike">
                <a:solidFill>
                  <a:srgbClr val="000000"/>
                </a:solidFill>
                <a:latin typeface="Calibri"/>
              </a:rPr>
              <a:t>d’une condamnation définitive</a:t>
            </a:r>
            <a:r>
              <a:rPr b="0" lang="en-US" sz="1800" spc="-18" strike="noStrike">
                <a:solidFill>
                  <a:srgbClr val="000000"/>
                </a:solidFill>
                <a:latin typeface="Calibri"/>
              </a:rPr>
              <a:t> </a:t>
            </a:r>
            <a:r>
              <a:rPr b="0" lang="en-US" sz="1800" spc="-1" strike="noStrike">
                <a:solidFill>
                  <a:srgbClr val="000000"/>
                </a:solidFill>
                <a:latin typeface="Calibri"/>
              </a:rPr>
              <a:t>:</a:t>
            </a:r>
            <a:endParaRPr b="0" lang="fr-FR" sz="1800" spc="-1" strike="noStrike">
              <a:latin typeface="Arial"/>
            </a:endParaRPr>
          </a:p>
          <a:p>
            <a:pPr marL="160560" indent="-98640" algn="just">
              <a:lnSpc>
                <a:spcPct val="100000"/>
              </a:lnSpc>
              <a:spcBef>
                <a:spcPts val="471"/>
              </a:spcBef>
              <a:buClr>
                <a:srgbClr val="000000"/>
              </a:buClr>
              <a:buFont typeface="StarSymbol"/>
              <a:buChar char="*"/>
              <a:tabLst>
                <a:tab algn="l" pos="160920"/>
              </a:tabLst>
            </a:pPr>
            <a:r>
              <a:rPr b="0" lang="en-US" sz="1800" spc="-1" strike="noStrike">
                <a:solidFill>
                  <a:srgbClr val="000000"/>
                </a:solidFill>
                <a:latin typeface="Calibri"/>
              </a:rPr>
              <a:t>soit </a:t>
            </a:r>
            <a:r>
              <a:rPr b="0" lang="en-US" sz="1800" spc="-7" strike="noStrike">
                <a:solidFill>
                  <a:srgbClr val="000000"/>
                </a:solidFill>
                <a:latin typeface="Calibri"/>
              </a:rPr>
              <a:t>pour</a:t>
            </a:r>
            <a:r>
              <a:rPr b="0" lang="en-US" sz="1800" spc="-29" strike="noStrike">
                <a:solidFill>
                  <a:srgbClr val="000000"/>
                </a:solidFill>
                <a:latin typeface="Calibri"/>
              </a:rPr>
              <a:t> </a:t>
            </a:r>
            <a:r>
              <a:rPr b="0" lang="en-US" sz="1800" spc="-1" strike="noStrike">
                <a:solidFill>
                  <a:srgbClr val="000000"/>
                </a:solidFill>
                <a:latin typeface="Calibri"/>
              </a:rPr>
              <a:t>crime</a:t>
            </a:r>
            <a:endParaRPr b="0" lang="fr-FR" sz="1800" spc="-1" strike="noStrike">
              <a:latin typeface="Arial"/>
            </a:endParaRPr>
          </a:p>
          <a:p>
            <a:pPr marL="63360" indent="-98640" algn="just">
              <a:lnSpc>
                <a:spcPct val="100000"/>
              </a:lnSpc>
              <a:spcBef>
                <a:spcPts val="553"/>
              </a:spcBef>
              <a:buClr>
                <a:srgbClr val="000000"/>
              </a:buClr>
              <a:buFont typeface="StarSymbol"/>
              <a:buChar char="*"/>
              <a:tabLst>
                <a:tab algn="l" pos="169200"/>
              </a:tabLst>
            </a:pPr>
            <a:r>
              <a:rPr b="0" lang="en-US" sz="1800" spc="-7" strike="noStrike">
                <a:solidFill>
                  <a:srgbClr val="000000"/>
                </a:solidFill>
                <a:latin typeface="Calibri"/>
              </a:rPr>
              <a:t>soit </a:t>
            </a:r>
            <a:r>
              <a:rPr b="0" lang="en-US" sz="1800" spc="-1" strike="noStrike">
                <a:solidFill>
                  <a:srgbClr val="000000"/>
                </a:solidFill>
                <a:latin typeface="Calibri"/>
              </a:rPr>
              <a:t>pour </a:t>
            </a:r>
            <a:r>
              <a:rPr b="0" lang="en-US" sz="1800" spc="-7" strike="noStrike">
                <a:solidFill>
                  <a:srgbClr val="000000"/>
                </a:solidFill>
                <a:latin typeface="Calibri"/>
              </a:rPr>
              <a:t>une peine d’emprisonnement d’au moins </a:t>
            </a:r>
            <a:r>
              <a:rPr b="0" lang="en-US" sz="1800" spc="-9" strike="noStrike">
                <a:solidFill>
                  <a:srgbClr val="000000"/>
                </a:solidFill>
                <a:latin typeface="Calibri"/>
              </a:rPr>
              <a:t>trois </a:t>
            </a:r>
            <a:r>
              <a:rPr b="0" lang="en-US" sz="1800" spc="-7" strike="noStrike">
                <a:solidFill>
                  <a:srgbClr val="000000"/>
                </a:solidFill>
                <a:latin typeface="Calibri"/>
              </a:rPr>
              <a:t>mois sans sursis (pour escroquerie, abus </a:t>
            </a:r>
            <a:r>
              <a:rPr b="0" lang="en-US" sz="1800" spc="-1" strike="noStrike">
                <a:solidFill>
                  <a:srgbClr val="000000"/>
                </a:solidFill>
                <a:latin typeface="Calibri"/>
              </a:rPr>
              <a:t>de  </a:t>
            </a:r>
            <a:r>
              <a:rPr b="0" lang="en-US" sz="1800" spc="-7" strike="noStrike">
                <a:solidFill>
                  <a:srgbClr val="000000"/>
                </a:solidFill>
                <a:latin typeface="Calibri"/>
              </a:rPr>
              <a:t>confiance, recel, détournement </a:t>
            </a:r>
            <a:r>
              <a:rPr b="0" lang="en-US" sz="1800" spc="-1" strike="noStrike">
                <a:solidFill>
                  <a:srgbClr val="000000"/>
                </a:solidFill>
                <a:latin typeface="Calibri"/>
              </a:rPr>
              <a:t>de </a:t>
            </a:r>
            <a:r>
              <a:rPr b="0" lang="en-US" sz="1800" spc="-7" strike="noStrike">
                <a:solidFill>
                  <a:srgbClr val="000000"/>
                </a:solidFill>
                <a:latin typeface="Calibri"/>
              </a:rPr>
              <a:t>biens, faux, falsification, trafic </a:t>
            </a:r>
            <a:r>
              <a:rPr b="0" lang="en-US" sz="1800" spc="-9" strike="noStrike">
                <a:solidFill>
                  <a:srgbClr val="000000"/>
                </a:solidFill>
                <a:latin typeface="Calibri"/>
              </a:rPr>
              <a:t>de </a:t>
            </a:r>
            <a:r>
              <a:rPr b="0" lang="en-US" sz="1800" spc="-7" strike="noStrike">
                <a:solidFill>
                  <a:srgbClr val="000000"/>
                </a:solidFill>
                <a:latin typeface="Calibri"/>
              </a:rPr>
              <a:t>stupéfiants, </a:t>
            </a:r>
            <a:r>
              <a:rPr b="0" lang="en-US" sz="1800" spc="-1" strike="noStrike">
                <a:solidFill>
                  <a:srgbClr val="000000"/>
                </a:solidFill>
                <a:latin typeface="Calibri"/>
              </a:rPr>
              <a:t>banqueroute, fraude  </a:t>
            </a:r>
            <a:r>
              <a:rPr b="0" lang="en-US" sz="1800" spc="-7" strike="noStrike">
                <a:solidFill>
                  <a:srgbClr val="000000"/>
                </a:solidFill>
                <a:latin typeface="Calibri"/>
              </a:rPr>
              <a:t>fiscale</a:t>
            </a:r>
            <a:r>
              <a:rPr b="0" lang="en-US" sz="1000" spc="-7" strike="noStrike">
                <a:solidFill>
                  <a:srgbClr val="000000"/>
                </a:solidFill>
                <a:latin typeface="Times New Roman"/>
              </a:rPr>
              <a:t>…)</a:t>
            </a:r>
            <a:endParaRPr b="0" lang="fr-FR" sz="1000" spc="-1" strike="noStrike">
              <a:latin typeface="Arial"/>
            </a:endParaRPr>
          </a:p>
        </p:txBody>
      </p:sp>
      <p:sp>
        <p:nvSpPr>
          <p:cNvPr id="608"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09"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F564ADE5-A9A1-4A9D-9EE1-785564551047}" type="slidenum">
              <a:rPr b="0" lang="fr-FR" sz="1800" spc="-1" strike="noStrike">
                <a:solidFill>
                  <a:srgbClr val="b2b2b2"/>
                </a:solidFill>
                <a:latin typeface="Calibri"/>
              </a:rPr>
              <a:t>81</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10" name="Table 1"/>
          <p:cNvGraphicFramePr/>
          <p:nvPr/>
        </p:nvGraphicFramePr>
        <p:xfrm>
          <a:off x="348840" y="622800"/>
          <a:ext cx="11502000" cy="5322600"/>
        </p:xfrm>
        <a:graphic>
          <a:graphicData uri="http://schemas.openxmlformats.org/drawingml/2006/table">
            <a:tbl>
              <a:tblPr/>
              <a:tblGrid>
                <a:gridCol w="7531560"/>
                <a:gridCol w="2073600"/>
                <a:gridCol w="1896840"/>
              </a:tblGrid>
              <a:tr h="1267560">
                <a:tc gridSpan="3">
                  <a:txBody>
                    <a:bodyPr lIns="0" rIns="0" tIns="2520" bIns="0">
                      <a:noAutofit/>
                    </a:bodyPr>
                    <a:p>
                      <a:pPr marL="48240" algn="just">
                        <a:lnSpc>
                          <a:spcPct val="100000"/>
                        </a:lnSpc>
                        <a:spcBef>
                          <a:spcPts val="26"/>
                        </a:spcBef>
                      </a:pPr>
                      <a:r>
                        <a:rPr b="0" i="1" lang="fr-FR" sz="1600" spc="-7" strike="noStrike" u="sng">
                          <a:solidFill>
                            <a:srgbClr val="000000"/>
                          </a:solidFill>
                          <a:uFill>
                            <a:solidFill>
                              <a:srgbClr val="000000"/>
                            </a:solidFill>
                          </a:uFill>
                          <a:latin typeface="Calibri"/>
                        </a:rPr>
                        <a:t>Exercice </a:t>
                      </a:r>
                      <a:r>
                        <a:rPr b="0" i="1" lang="fr-FR" sz="1600" spc="-1" strike="noStrike" u="sng">
                          <a:solidFill>
                            <a:srgbClr val="000000"/>
                          </a:solidFill>
                          <a:uFill>
                            <a:solidFill>
                              <a:srgbClr val="000000"/>
                            </a:solidFill>
                          </a:uFill>
                          <a:latin typeface="Calibri"/>
                        </a:rPr>
                        <a:t>n° 15</a:t>
                      </a:r>
                      <a:r>
                        <a:rPr b="0" i="1" lang="fr-FR" sz="1600" spc="-7" strike="noStrike" u="sng">
                          <a:solidFill>
                            <a:srgbClr val="000000"/>
                          </a:solidFill>
                          <a:uFill>
                            <a:solidFill>
                              <a:srgbClr val="000000"/>
                            </a:solidFill>
                          </a:uFill>
                          <a:latin typeface="Calibri"/>
                        </a:rPr>
                        <a:t> </a:t>
                      </a:r>
                      <a:r>
                        <a:rPr b="0" i="1" lang="fr-FR" sz="1600" spc="-1" strike="noStrike" u="sng">
                          <a:solidFill>
                            <a:srgbClr val="000000"/>
                          </a:solidFill>
                          <a:uFill>
                            <a:solidFill>
                              <a:srgbClr val="000000"/>
                            </a:solidFill>
                          </a:uFill>
                          <a:latin typeface="Calibri"/>
                        </a:rPr>
                        <a:t>:</a:t>
                      </a:r>
                      <a:endParaRPr b="0" lang="fr-FR" sz="1600" spc="-1" strike="noStrike">
                        <a:latin typeface="Arial"/>
                      </a:endParaRPr>
                    </a:p>
                    <a:p>
                      <a:pPr marL="48240" algn="just">
                        <a:lnSpc>
                          <a:spcPct val="100000"/>
                        </a:lnSpc>
                        <a:spcBef>
                          <a:spcPts val="85"/>
                        </a:spcBef>
                      </a:pPr>
                      <a:r>
                        <a:rPr b="0" lang="fr-FR" sz="1600" spc="-12" strike="noStrike">
                          <a:solidFill>
                            <a:srgbClr val="000000"/>
                          </a:solidFill>
                          <a:latin typeface="Calibri"/>
                        </a:rPr>
                        <a:t>Il </a:t>
                      </a:r>
                      <a:r>
                        <a:rPr b="0" lang="fr-FR" sz="1600" spc="-1" strike="noStrike">
                          <a:solidFill>
                            <a:srgbClr val="000000"/>
                          </a:solidFill>
                          <a:latin typeface="Calibri"/>
                        </a:rPr>
                        <a:t>y a 7 </a:t>
                      </a:r>
                      <a:r>
                        <a:rPr b="0" lang="fr-FR" sz="1600" spc="-7" strike="noStrike">
                          <a:solidFill>
                            <a:srgbClr val="000000"/>
                          </a:solidFill>
                          <a:latin typeface="Calibri"/>
                        </a:rPr>
                        <a:t>ans, Olivier </a:t>
                      </a:r>
                      <a:r>
                        <a:rPr b="0" lang="fr-FR" sz="1600" spc="-1" strike="noStrike">
                          <a:solidFill>
                            <a:srgbClr val="000000"/>
                          </a:solidFill>
                          <a:latin typeface="Calibri"/>
                        </a:rPr>
                        <a:t>AUDI a </a:t>
                      </a:r>
                      <a:r>
                        <a:rPr b="0" lang="fr-FR" sz="1600" spc="-7" strike="noStrike">
                          <a:solidFill>
                            <a:srgbClr val="000000"/>
                          </a:solidFill>
                          <a:latin typeface="Calibri"/>
                        </a:rPr>
                        <a:t>créé </a:t>
                      </a:r>
                      <a:r>
                        <a:rPr b="0" lang="fr-FR" sz="1600" spc="-1" strike="noStrike">
                          <a:solidFill>
                            <a:srgbClr val="000000"/>
                          </a:solidFill>
                          <a:latin typeface="Calibri"/>
                        </a:rPr>
                        <a:t>une </a:t>
                      </a:r>
                      <a:r>
                        <a:rPr b="0" lang="fr-FR" sz="1600" spc="-7" strike="noStrike">
                          <a:solidFill>
                            <a:srgbClr val="000000"/>
                          </a:solidFill>
                          <a:latin typeface="Calibri"/>
                        </a:rPr>
                        <a:t>entreprise </a:t>
                      </a:r>
                      <a:r>
                        <a:rPr b="0" lang="fr-FR" sz="1600" spc="-1" strike="noStrike">
                          <a:solidFill>
                            <a:srgbClr val="000000"/>
                          </a:solidFill>
                          <a:latin typeface="Calibri"/>
                        </a:rPr>
                        <a:t>individuelle </a:t>
                      </a:r>
                      <a:r>
                        <a:rPr b="0" lang="fr-FR" sz="1600" spc="-7" strike="noStrike">
                          <a:solidFill>
                            <a:srgbClr val="000000"/>
                          </a:solidFill>
                          <a:latin typeface="Calibri"/>
                        </a:rPr>
                        <a:t>spécialisée dans </a:t>
                      </a:r>
                      <a:r>
                        <a:rPr b="0" lang="fr-FR" sz="1600" spc="4" strike="noStrike">
                          <a:solidFill>
                            <a:srgbClr val="000000"/>
                          </a:solidFill>
                          <a:latin typeface="Calibri"/>
                        </a:rPr>
                        <a:t>la </a:t>
                      </a:r>
                      <a:r>
                        <a:rPr b="0" lang="fr-FR" sz="1600" spc="-7" strike="noStrike">
                          <a:solidFill>
                            <a:srgbClr val="000000"/>
                          </a:solidFill>
                          <a:latin typeface="Calibri"/>
                        </a:rPr>
                        <a:t>vente </a:t>
                      </a:r>
                      <a:r>
                        <a:rPr b="0" lang="fr-FR" sz="1600" spc="4" strike="noStrike">
                          <a:solidFill>
                            <a:srgbClr val="000000"/>
                          </a:solidFill>
                          <a:latin typeface="Calibri"/>
                        </a:rPr>
                        <a:t>de  </a:t>
                      </a:r>
                      <a:r>
                        <a:rPr b="0" lang="fr-FR" sz="1600" spc="-7" strike="noStrike">
                          <a:solidFill>
                            <a:srgbClr val="000000"/>
                          </a:solidFill>
                          <a:latin typeface="Calibri"/>
                        </a:rPr>
                        <a:t>produits </a:t>
                      </a:r>
                      <a:r>
                        <a:rPr b="0" lang="fr-FR" sz="1600" spc="-1" strike="noStrike">
                          <a:solidFill>
                            <a:srgbClr val="000000"/>
                          </a:solidFill>
                          <a:latin typeface="Calibri"/>
                        </a:rPr>
                        <a:t>pour </a:t>
                      </a:r>
                      <a:r>
                        <a:rPr b="0" lang="fr-FR" sz="1600" spc="-7" strike="noStrike">
                          <a:solidFill>
                            <a:srgbClr val="000000"/>
                          </a:solidFill>
                          <a:latin typeface="Calibri"/>
                        </a:rPr>
                        <a:t>les bateaux </a:t>
                      </a:r>
                      <a:r>
                        <a:rPr b="0" lang="fr-FR" sz="1600" spc="-1" strike="noStrike">
                          <a:solidFill>
                            <a:srgbClr val="000000"/>
                          </a:solidFill>
                          <a:latin typeface="Calibri"/>
                        </a:rPr>
                        <a:t>de</a:t>
                      </a:r>
                      <a:r>
                        <a:rPr b="0" lang="fr-FR" sz="1600" spc="18" strike="noStrike">
                          <a:solidFill>
                            <a:srgbClr val="000000"/>
                          </a:solidFill>
                          <a:latin typeface="Calibri"/>
                        </a:rPr>
                        <a:t> </a:t>
                      </a:r>
                      <a:r>
                        <a:rPr b="0" lang="fr-FR" sz="1600" spc="-7" strike="noStrike">
                          <a:solidFill>
                            <a:srgbClr val="000000"/>
                          </a:solidFill>
                          <a:latin typeface="Calibri"/>
                        </a:rPr>
                        <a:t>plaisance.</a:t>
                      </a:r>
                      <a:endParaRPr b="0" lang="fr-FR" sz="1600" spc="-1" strike="noStrike">
                        <a:latin typeface="Arial"/>
                      </a:endParaRPr>
                    </a:p>
                    <a:p>
                      <a:pPr marL="48240" algn="just">
                        <a:lnSpc>
                          <a:spcPct val="100000"/>
                        </a:lnSpc>
                        <a:spcBef>
                          <a:spcPts val="14"/>
                        </a:spcBef>
                      </a:pPr>
                      <a:r>
                        <a:rPr b="0" lang="fr-FR" sz="1600" spc="-7" strike="noStrike">
                          <a:solidFill>
                            <a:srgbClr val="000000"/>
                          </a:solidFill>
                          <a:latin typeface="Calibri"/>
                        </a:rPr>
                        <a:t>Sur les conseils </a:t>
                      </a:r>
                      <a:r>
                        <a:rPr b="0" lang="fr-FR" sz="1600" spc="-1" strike="noStrike">
                          <a:solidFill>
                            <a:srgbClr val="000000"/>
                          </a:solidFill>
                          <a:latin typeface="Calibri"/>
                        </a:rPr>
                        <a:t>de </a:t>
                      </a:r>
                      <a:r>
                        <a:rPr b="0" lang="fr-FR" sz="1600" spc="-12" strike="noStrike">
                          <a:solidFill>
                            <a:srgbClr val="000000"/>
                          </a:solidFill>
                          <a:latin typeface="Calibri"/>
                        </a:rPr>
                        <a:t>son </a:t>
                      </a:r>
                      <a:r>
                        <a:rPr b="0" lang="fr-FR" sz="1600" spc="-7" strike="noStrike">
                          <a:solidFill>
                            <a:srgbClr val="000000"/>
                          </a:solidFill>
                          <a:latin typeface="Calibri"/>
                        </a:rPr>
                        <a:t>ami, Jean PETIT, Commissaire aux Comptes, </a:t>
                      </a:r>
                      <a:r>
                        <a:rPr b="0" lang="fr-FR" sz="1600" spc="-1" strike="noStrike">
                          <a:solidFill>
                            <a:srgbClr val="000000"/>
                          </a:solidFill>
                          <a:latin typeface="Calibri"/>
                        </a:rPr>
                        <a:t>il </a:t>
                      </a:r>
                      <a:r>
                        <a:rPr b="0" lang="fr-FR" sz="1600" spc="-7" strike="noStrike">
                          <a:solidFill>
                            <a:srgbClr val="000000"/>
                          </a:solidFill>
                          <a:latin typeface="Calibri"/>
                        </a:rPr>
                        <a:t>envisage </a:t>
                      </a:r>
                      <a:r>
                        <a:rPr b="0" lang="fr-FR" sz="1600" spc="-1" strike="noStrike">
                          <a:solidFill>
                            <a:srgbClr val="000000"/>
                          </a:solidFill>
                          <a:latin typeface="Calibri"/>
                        </a:rPr>
                        <a:t>de  </a:t>
                      </a:r>
                      <a:r>
                        <a:rPr b="0" lang="fr-FR" sz="1600" spc="-7" strike="noStrike">
                          <a:solidFill>
                            <a:srgbClr val="000000"/>
                          </a:solidFill>
                          <a:latin typeface="Calibri"/>
                        </a:rPr>
                        <a:t>transformer son entreprise en société commerciale, afin </a:t>
                      </a:r>
                      <a:r>
                        <a:rPr b="0" lang="fr-FR" sz="1600" spc="-1" strike="noStrike">
                          <a:solidFill>
                            <a:srgbClr val="000000"/>
                          </a:solidFill>
                          <a:latin typeface="Calibri"/>
                        </a:rPr>
                        <a:t>notamment d’y </a:t>
                      </a:r>
                      <a:r>
                        <a:rPr b="0" lang="fr-FR" sz="1600" spc="-7" strike="noStrike">
                          <a:solidFill>
                            <a:srgbClr val="000000"/>
                          </a:solidFill>
                          <a:latin typeface="Calibri"/>
                        </a:rPr>
                        <a:t>associer activement  deux </a:t>
                      </a:r>
                      <a:r>
                        <a:rPr b="0" lang="fr-FR" sz="1600" spc="-1" strike="noStrike">
                          <a:solidFill>
                            <a:srgbClr val="000000"/>
                          </a:solidFill>
                          <a:latin typeface="Calibri"/>
                        </a:rPr>
                        <a:t>de </a:t>
                      </a:r>
                      <a:r>
                        <a:rPr b="0" lang="fr-FR" sz="1600" spc="-7" strike="noStrike">
                          <a:solidFill>
                            <a:srgbClr val="000000"/>
                          </a:solidFill>
                          <a:latin typeface="Calibri"/>
                        </a:rPr>
                        <a:t>ses cinq enfants, Yann et </a:t>
                      </a:r>
                      <a:r>
                        <a:rPr b="0" lang="fr-FR" sz="1600" spc="-1" strike="noStrike">
                          <a:solidFill>
                            <a:srgbClr val="000000"/>
                          </a:solidFill>
                          <a:latin typeface="Calibri"/>
                        </a:rPr>
                        <a:t>René, qui viennent de </a:t>
                      </a:r>
                      <a:r>
                        <a:rPr b="0" lang="fr-FR" sz="1600" spc="-7" strike="noStrike">
                          <a:solidFill>
                            <a:srgbClr val="000000"/>
                          </a:solidFill>
                          <a:latin typeface="Calibri"/>
                        </a:rPr>
                        <a:t>terminer leurs</a:t>
                      </a:r>
                      <a:r>
                        <a:rPr b="0" lang="fr-FR" sz="1600" spc="63" strike="noStrike">
                          <a:solidFill>
                            <a:srgbClr val="000000"/>
                          </a:solidFill>
                          <a:latin typeface="Calibri"/>
                        </a:rPr>
                        <a:t> </a:t>
                      </a:r>
                      <a:r>
                        <a:rPr b="0" lang="fr-FR" sz="1600" spc="-1" strike="noStrike">
                          <a:solidFill>
                            <a:srgbClr val="000000"/>
                          </a:solidFill>
                          <a:latin typeface="Calibri"/>
                        </a:rPr>
                        <a:t>études.</a:t>
                      </a:r>
                      <a:endParaRPr b="0" lang="fr-FR" sz="1600" spc="-1" strike="noStrike">
                        <a:latin typeface="Arial"/>
                      </a:endParaRPr>
                    </a:p>
                    <a:p>
                      <a:pPr marL="48240" algn="just">
                        <a:lnSpc>
                          <a:spcPct val="100000"/>
                        </a:lnSpc>
                      </a:pPr>
                      <a:r>
                        <a:rPr b="0" lang="fr-FR" sz="1600" spc="-1" strike="noStrike">
                          <a:solidFill>
                            <a:srgbClr val="000000"/>
                          </a:solidFill>
                          <a:latin typeface="Calibri"/>
                        </a:rPr>
                        <a:t>Plusieurs </a:t>
                      </a:r>
                      <a:r>
                        <a:rPr b="0" lang="fr-FR" sz="1600" spc="-7" strike="noStrike">
                          <a:solidFill>
                            <a:srgbClr val="000000"/>
                          </a:solidFill>
                          <a:latin typeface="Calibri"/>
                        </a:rPr>
                        <a:t>autres </a:t>
                      </a:r>
                      <a:r>
                        <a:rPr b="0" lang="fr-FR" sz="1600" spc="-1" strike="noStrike">
                          <a:solidFill>
                            <a:srgbClr val="000000"/>
                          </a:solidFill>
                          <a:latin typeface="Calibri"/>
                        </a:rPr>
                        <a:t>personnes </a:t>
                      </a:r>
                      <a:r>
                        <a:rPr b="0" lang="fr-FR" sz="1600" spc="-7" strike="noStrike">
                          <a:solidFill>
                            <a:srgbClr val="000000"/>
                          </a:solidFill>
                          <a:latin typeface="Calibri"/>
                        </a:rPr>
                        <a:t>sont intéressées </a:t>
                      </a:r>
                      <a:r>
                        <a:rPr b="0" lang="fr-FR" sz="1600" spc="-1" strike="noStrike">
                          <a:solidFill>
                            <a:srgbClr val="000000"/>
                          </a:solidFill>
                          <a:latin typeface="Calibri"/>
                        </a:rPr>
                        <a:t>par </a:t>
                      </a:r>
                      <a:r>
                        <a:rPr b="0" lang="fr-FR" sz="1600" spc="-7" strike="noStrike">
                          <a:solidFill>
                            <a:srgbClr val="000000"/>
                          </a:solidFill>
                          <a:latin typeface="Calibri"/>
                        </a:rPr>
                        <a:t>l’entrée dans </a:t>
                      </a:r>
                      <a:r>
                        <a:rPr b="0" lang="fr-FR" sz="1600" spc="-1" strike="noStrike">
                          <a:solidFill>
                            <a:srgbClr val="000000"/>
                          </a:solidFill>
                          <a:latin typeface="Calibri"/>
                        </a:rPr>
                        <a:t>la </a:t>
                      </a:r>
                      <a:r>
                        <a:rPr b="0" lang="fr-FR" sz="1600" spc="-7" strike="noStrike">
                          <a:solidFill>
                            <a:srgbClr val="000000"/>
                          </a:solidFill>
                          <a:latin typeface="Calibri"/>
                        </a:rPr>
                        <a:t>future société. Vous</a:t>
                      </a:r>
                      <a:r>
                        <a:rPr b="0" lang="fr-FR" sz="1600" spc="69" strike="noStrike">
                          <a:solidFill>
                            <a:srgbClr val="000000"/>
                          </a:solidFill>
                          <a:latin typeface="Calibri"/>
                        </a:rPr>
                        <a:t> </a:t>
                      </a:r>
                      <a:r>
                        <a:rPr b="0" lang="fr-FR" sz="1600" spc="-7" strike="noStrike">
                          <a:solidFill>
                            <a:srgbClr val="000000"/>
                          </a:solidFill>
                          <a:latin typeface="Calibri"/>
                        </a:rPr>
                        <a:t>trouverez</a:t>
                      </a:r>
                      <a:endParaRPr b="0" lang="fr-FR" sz="1600" spc="-1" strike="noStrike">
                        <a:latin typeface="Arial"/>
                      </a:endParaRPr>
                    </a:p>
                    <a:p>
                      <a:pPr marL="48240" algn="just">
                        <a:lnSpc>
                          <a:spcPct val="100000"/>
                        </a:lnSpc>
                      </a:pPr>
                      <a:r>
                        <a:rPr b="0" lang="fr-FR" sz="1600" spc="-7" strike="noStrike">
                          <a:solidFill>
                            <a:srgbClr val="000000"/>
                          </a:solidFill>
                          <a:latin typeface="Calibri"/>
                        </a:rPr>
                        <a:t>ci-joint </a:t>
                      </a:r>
                      <a:r>
                        <a:rPr b="0" lang="fr-FR" sz="1600" spc="-1" strike="noStrike">
                          <a:solidFill>
                            <a:srgbClr val="000000"/>
                          </a:solidFill>
                          <a:latin typeface="Calibri"/>
                        </a:rPr>
                        <a:t>la liste </a:t>
                      </a:r>
                      <a:r>
                        <a:rPr b="0" lang="fr-FR" sz="1600" spc="-7" strike="noStrike">
                          <a:solidFill>
                            <a:srgbClr val="000000"/>
                          </a:solidFill>
                          <a:latin typeface="Calibri"/>
                        </a:rPr>
                        <a:t>des associés potentiels </a:t>
                      </a:r>
                      <a:r>
                        <a:rPr b="0" lang="fr-FR" sz="1600" spc="-1" strike="noStrike">
                          <a:solidFill>
                            <a:srgbClr val="000000"/>
                          </a:solidFill>
                          <a:latin typeface="Calibri"/>
                        </a:rPr>
                        <a:t>et </a:t>
                      </a:r>
                      <a:r>
                        <a:rPr b="0" lang="fr-FR" sz="1600" spc="-7" strike="noStrike">
                          <a:solidFill>
                            <a:srgbClr val="000000"/>
                          </a:solidFill>
                          <a:latin typeface="Calibri"/>
                        </a:rPr>
                        <a:t>leurs </a:t>
                      </a:r>
                      <a:r>
                        <a:rPr b="0" lang="fr-FR" sz="1600" spc="-1" strike="noStrike">
                          <a:solidFill>
                            <a:srgbClr val="000000"/>
                          </a:solidFill>
                          <a:latin typeface="Calibri"/>
                        </a:rPr>
                        <a:t>souhaits</a:t>
                      </a:r>
                      <a:r>
                        <a:rPr b="0" lang="fr-FR" sz="1600" spc="18" strike="noStrike">
                          <a:solidFill>
                            <a:srgbClr val="000000"/>
                          </a:solidFill>
                          <a:latin typeface="Calibri"/>
                        </a:rPr>
                        <a:t> </a:t>
                      </a:r>
                      <a:r>
                        <a:rPr b="0" lang="fr-FR" sz="1600" spc="-1" strike="noStrike">
                          <a:solidFill>
                            <a:srgbClr val="000000"/>
                          </a:solidFill>
                          <a:latin typeface="Calibri"/>
                        </a:rPr>
                        <a:t>:</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12240">
                      <a:solidFill>
                        <a:srgbClr val="000000"/>
                      </a:solidFill>
                    </a:lnB>
                    <a:solidFill>
                      <a:srgbClr val="e6e6e6"/>
                    </a:solidFill>
                  </a:tcPr>
                </a:tc>
                <a:tc hMerge="1">
                  <a:tcPr marL="90000" marR="90000">
                    <a:solidFill>
                      <a:srgbClr val="729fcf"/>
                    </a:solidFill>
                  </a:tcPr>
                </a:tc>
                <a:tc hMerge="1">
                  <a:tcPr marL="90000" marR="90000">
                    <a:solidFill>
                      <a:srgbClr val="729fcf"/>
                    </a:solidFill>
                  </a:tcPr>
                </a:tc>
              </a:tr>
              <a:tr h="630720">
                <a:tc>
                  <a:txBody>
                    <a:bodyPr lIns="0" rIns="0" tIns="7200" bIns="0">
                      <a:noAutofit/>
                    </a:bodyPr>
                    <a:p>
                      <a:pPr marL="48240">
                        <a:lnSpc>
                          <a:spcPct val="100000"/>
                        </a:lnSpc>
                        <a:spcBef>
                          <a:spcPts val="65"/>
                        </a:spcBef>
                      </a:pPr>
                      <a:r>
                        <a:rPr b="0" lang="fr-FR" sz="1600" spc="-7" strike="noStrike">
                          <a:solidFill>
                            <a:srgbClr val="000000"/>
                          </a:solidFill>
                          <a:latin typeface="Calibri"/>
                        </a:rPr>
                        <a:t>Olivier AUDI </a:t>
                      </a:r>
                      <a:r>
                        <a:rPr b="0" lang="fr-FR" sz="1600" spc="-1" strike="noStrike">
                          <a:solidFill>
                            <a:srgbClr val="000000"/>
                          </a:solidFill>
                          <a:latin typeface="Calibri"/>
                        </a:rPr>
                        <a:t>– 55 </a:t>
                      </a:r>
                      <a:r>
                        <a:rPr b="0" lang="fr-FR" sz="1600" spc="-7" strike="noStrike">
                          <a:solidFill>
                            <a:srgbClr val="000000"/>
                          </a:solidFill>
                          <a:latin typeface="Calibri"/>
                        </a:rPr>
                        <a:t>ans </a:t>
                      </a:r>
                      <a:r>
                        <a:rPr b="0" lang="fr-FR" sz="1600" spc="-1" strike="noStrike">
                          <a:solidFill>
                            <a:srgbClr val="000000"/>
                          </a:solidFill>
                          <a:latin typeface="Calibri"/>
                        </a:rPr>
                        <a:t>Il </a:t>
                      </a:r>
                      <a:r>
                        <a:rPr b="0" lang="fr-FR" sz="1600" spc="-7" strike="noStrike">
                          <a:solidFill>
                            <a:srgbClr val="000000"/>
                          </a:solidFill>
                          <a:latin typeface="Calibri"/>
                        </a:rPr>
                        <a:t>veut commencer </a:t>
                      </a:r>
                      <a:r>
                        <a:rPr b="0" lang="fr-FR" sz="1600" spc="-1" strike="noStrike">
                          <a:solidFill>
                            <a:srgbClr val="000000"/>
                          </a:solidFill>
                          <a:latin typeface="Calibri"/>
                        </a:rPr>
                        <a:t>à se </a:t>
                      </a:r>
                      <a:r>
                        <a:rPr b="0" lang="fr-FR" sz="1600" spc="-7" strike="noStrike">
                          <a:solidFill>
                            <a:srgbClr val="000000"/>
                          </a:solidFill>
                          <a:latin typeface="Calibri"/>
                        </a:rPr>
                        <a:t>retirer  des affaires </a:t>
                      </a:r>
                      <a:r>
                        <a:rPr b="0" lang="fr-FR" sz="1600" spc="-1" strike="noStrike">
                          <a:solidFill>
                            <a:srgbClr val="000000"/>
                          </a:solidFill>
                          <a:latin typeface="Calibri"/>
                        </a:rPr>
                        <a:t>de </a:t>
                      </a:r>
                      <a:r>
                        <a:rPr b="0" lang="fr-FR" sz="1600" spc="-7" strike="noStrike">
                          <a:solidFill>
                            <a:srgbClr val="000000"/>
                          </a:solidFill>
                          <a:latin typeface="Calibri"/>
                        </a:rPr>
                        <a:t>l’entreprise, </a:t>
                      </a:r>
                      <a:r>
                        <a:rPr b="0" lang="fr-FR" sz="1600" spc="-1" strike="noStrike">
                          <a:solidFill>
                            <a:srgbClr val="000000"/>
                          </a:solidFill>
                          <a:latin typeface="Calibri"/>
                        </a:rPr>
                        <a:t>mais il </a:t>
                      </a:r>
                      <a:r>
                        <a:rPr b="0" lang="fr-FR" sz="1600" spc="-7" strike="noStrike">
                          <a:solidFill>
                            <a:srgbClr val="000000"/>
                          </a:solidFill>
                          <a:latin typeface="Calibri"/>
                        </a:rPr>
                        <a:t>souhaite </a:t>
                      </a:r>
                      <a:r>
                        <a:rPr b="0" lang="fr-FR" sz="1600" spc="-1" strike="noStrike">
                          <a:solidFill>
                            <a:srgbClr val="000000"/>
                          </a:solidFill>
                          <a:latin typeface="Calibri"/>
                        </a:rPr>
                        <a:t>néanmoins  </a:t>
                      </a:r>
                      <a:r>
                        <a:rPr b="0" lang="fr-FR" sz="1600" spc="-7" strike="noStrike">
                          <a:solidFill>
                            <a:srgbClr val="000000"/>
                          </a:solidFill>
                          <a:latin typeface="Calibri"/>
                        </a:rPr>
                        <a:t>en contrôler </a:t>
                      </a:r>
                      <a:r>
                        <a:rPr b="0" lang="fr-FR" sz="1600" spc="4" strike="noStrike">
                          <a:solidFill>
                            <a:srgbClr val="000000"/>
                          </a:solidFill>
                          <a:latin typeface="Calibri"/>
                        </a:rPr>
                        <a:t>la </a:t>
                      </a:r>
                      <a:r>
                        <a:rPr b="0" lang="fr-FR" sz="1600" spc="-7" strike="noStrike">
                          <a:solidFill>
                            <a:srgbClr val="000000"/>
                          </a:solidFill>
                          <a:latin typeface="Calibri"/>
                        </a:rPr>
                        <a:t>gestion et </a:t>
                      </a:r>
                      <a:r>
                        <a:rPr b="0" lang="fr-FR" sz="1600" spc="-1" strike="noStrike">
                          <a:solidFill>
                            <a:srgbClr val="000000"/>
                          </a:solidFill>
                          <a:latin typeface="Calibri"/>
                        </a:rPr>
                        <a:t>pouvoir </a:t>
                      </a:r>
                      <a:r>
                        <a:rPr b="0" lang="fr-FR" sz="1600" spc="-7" strike="noStrike">
                          <a:solidFill>
                            <a:srgbClr val="000000"/>
                          </a:solidFill>
                          <a:latin typeface="Calibri"/>
                        </a:rPr>
                        <a:t>bénéficier des  avantages fiscaux et </a:t>
                      </a:r>
                      <a:r>
                        <a:rPr b="0" lang="fr-FR" sz="1600" spc="-1" strike="noStrike">
                          <a:solidFill>
                            <a:srgbClr val="000000"/>
                          </a:solidFill>
                          <a:latin typeface="Calibri"/>
                        </a:rPr>
                        <a:t>sociaux </a:t>
                      </a:r>
                      <a:r>
                        <a:rPr b="0" lang="fr-FR" sz="1600" spc="-7" strike="noStrike">
                          <a:solidFill>
                            <a:srgbClr val="000000"/>
                          </a:solidFill>
                          <a:latin typeface="Calibri"/>
                        </a:rPr>
                        <a:t>des</a:t>
                      </a:r>
                      <a:r>
                        <a:rPr b="0" lang="fr-FR" sz="1600" spc="18" strike="noStrike">
                          <a:solidFill>
                            <a:srgbClr val="000000"/>
                          </a:solidFill>
                          <a:latin typeface="Calibri"/>
                        </a:rPr>
                        <a:t> </a:t>
                      </a:r>
                      <a:r>
                        <a:rPr b="0" lang="fr-FR" sz="1600" spc="-7" strike="noStrike">
                          <a:solidFill>
                            <a:srgbClr val="000000"/>
                          </a:solidFill>
                          <a:latin typeface="Calibri"/>
                        </a:rPr>
                        <a:t>salariés</a:t>
                      </a:r>
                      <a:endParaRPr b="0" lang="fr-FR" sz="1600" spc="-1" strike="noStrike">
                        <a:latin typeface="Arial"/>
                      </a:endParaRPr>
                    </a:p>
                  </a:txBody>
                  <a:tcPr>
                    <a:lnL w="6480">
                      <a:solidFill>
                        <a:srgbClr val="000000"/>
                      </a:solidFill>
                    </a:lnL>
                    <a:lnR w="6480">
                      <a:solidFill>
                        <a:srgbClr val="000000"/>
                      </a:solidFill>
                    </a:lnR>
                    <a:lnT w="12240">
                      <a:solidFill>
                        <a:srgbClr val="000000"/>
                      </a:solidFill>
                    </a:lnT>
                    <a:lnB w="6480">
                      <a:solidFill>
                        <a:srgbClr val="000000"/>
                      </a:solidFill>
                    </a:lnB>
                    <a:noFill/>
                  </a:tcPr>
                </a:tc>
                <a:tc>
                  <a:txBody>
                    <a:bodyPr lIns="0" rIns="0" tIns="0" bIns="0">
                      <a:noAutofit/>
                    </a:bodyPr>
                    <a:p>
                      <a:pPr marL="48240" algn="ctr">
                        <a:lnSpc>
                          <a:spcPct val="100000"/>
                        </a:lnSpc>
                      </a:pPr>
                      <a:r>
                        <a:rPr b="0" lang="fr-FR" sz="1600" spc="-7" strike="noStrike">
                          <a:solidFill>
                            <a:srgbClr val="000000"/>
                          </a:solidFill>
                          <a:latin typeface="Calibri"/>
                        </a:rPr>
                        <a:t>Apport </a:t>
                      </a:r>
                      <a:r>
                        <a:rPr b="0" lang="fr-FR" sz="1600" spc="-1" strike="noStrike">
                          <a:solidFill>
                            <a:srgbClr val="000000"/>
                          </a:solidFill>
                          <a:latin typeface="Calibri"/>
                        </a:rPr>
                        <a:t>en</a:t>
                      </a:r>
                      <a:r>
                        <a:rPr b="0" lang="fr-FR" sz="1600" spc="-15" strike="noStrike">
                          <a:solidFill>
                            <a:srgbClr val="000000"/>
                          </a:solidFill>
                          <a:latin typeface="Calibri"/>
                        </a:rPr>
                        <a:t> </a:t>
                      </a:r>
                      <a:r>
                        <a:rPr b="0" lang="fr-FR" sz="1600" spc="-7" strike="noStrike">
                          <a:solidFill>
                            <a:srgbClr val="000000"/>
                          </a:solidFill>
                          <a:latin typeface="Calibri"/>
                        </a:rPr>
                        <a:t>numéraire</a:t>
                      </a:r>
                      <a:endParaRPr b="0" lang="fr-FR" sz="1600" spc="-1" strike="noStrike">
                        <a:latin typeface="Arial"/>
                      </a:endParaRPr>
                    </a:p>
                  </a:txBody>
                  <a:tcPr>
                    <a:lnL w="6480">
                      <a:solidFill>
                        <a:srgbClr val="000000"/>
                      </a:solidFill>
                    </a:lnL>
                    <a:lnR w="6480">
                      <a:solidFill>
                        <a:srgbClr val="000000"/>
                      </a:solidFill>
                    </a:lnR>
                    <a:lnT w="12240">
                      <a:solidFill>
                        <a:srgbClr val="000000"/>
                      </a:solidFill>
                    </a:lnT>
                    <a:lnB w="6480">
                      <a:solidFill>
                        <a:srgbClr val="000000"/>
                      </a:solidFill>
                    </a:lnB>
                    <a:noFill/>
                  </a:tcPr>
                </a:tc>
                <a:tc>
                  <a:txBody>
                    <a:bodyPr lIns="0" rIns="0" tIns="0" bIns="0">
                      <a:noAutofit/>
                    </a:bodyPr>
                    <a:p>
                      <a:pPr algn="ctr">
                        <a:lnSpc>
                          <a:spcPct val="100000"/>
                        </a:lnSpc>
                      </a:pPr>
                      <a:r>
                        <a:rPr b="0" lang="fr-FR" sz="1600" spc="-1" strike="noStrike">
                          <a:solidFill>
                            <a:srgbClr val="000000"/>
                          </a:solidFill>
                          <a:latin typeface="Calibri"/>
                        </a:rPr>
                        <a:t>12.000</a:t>
                      </a:r>
                      <a:r>
                        <a:rPr b="0" lang="fr-FR" sz="1600" spc="-80" strike="noStrike">
                          <a:solidFill>
                            <a:srgbClr val="000000"/>
                          </a:solidFill>
                          <a:latin typeface="Calibri"/>
                        </a:rPr>
                        <a:t> </a:t>
                      </a:r>
                      <a:r>
                        <a:rPr b="0" lang="fr-FR" sz="1600" spc="-7" strike="noStrike">
                          <a:solidFill>
                            <a:srgbClr val="000000"/>
                          </a:solidFill>
                          <a:latin typeface="Calibri"/>
                        </a:rPr>
                        <a:t>euros</a:t>
                      </a:r>
                      <a:endParaRPr b="0" lang="fr-FR" sz="1600" spc="-1" strike="noStrike">
                        <a:latin typeface="Arial"/>
                      </a:endParaRPr>
                    </a:p>
                  </a:txBody>
                  <a:tcPr>
                    <a:lnL w="6480">
                      <a:solidFill>
                        <a:srgbClr val="000000"/>
                      </a:solidFill>
                    </a:lnL>
                    <a:lnR w="6480">
                      <a:solidFill>
                        <a:srgbClr val="000000"/>
                      </a:solidFill>
                    </a:lnR>
                    <a:lnT w="12240">
                      <a:solidFill>
                        <a:srgbClr val="000000"/>
                      </a:solidFill>
                    </a:lnT>
                    <a:lnB w="6480">
                      <a:solidFill>
                        <a:srgbClr val="000000"/>
                      </a:solidFill>
                    </a:lnB>
                    <a:noFill/>
                  </a:tcPr>
                </a:tc>
              </a:tr>
              <a:tr h="778680">
                <a:tc>
                  <a:txBody>
                    <a:bodyPr lIns="0" rIns="0" tIns="5040" bIns="0">
                      <a:noAutofit/>
                    </a:bodyPr>
                    <a:p>
                      <a:pPr marL="48240">
                        <a:lnSpc>
                          <a:spcPct val="100000"/>
                        </a:lnSpc>
                        <a:spcBef>
                          <a:spcPts val="45"/>
                        </a:spcBef>
                      </a:pPr>
                      <a:r>
                        <a:rPr b="0" lang="fr-FR" sz="1600" spc="-7" strike="noStrike">
                          <a:solidFill>
                            <a:srgbClr val="000000"/>
                          </a:solidFill>
                          <a:latin typeface="Calibri"/>
                        </a:rPr>
                        <a:t>Yann </a:t>
                      </a:r>
                      <a:r>
                        <a:rPr b="0" lang="fr-FR" sz="1600" spc="-1" strike="noStrike">
                          <a:solidFill>
                            <a:srgbClr val="000000"/>
                          </a:solidFill>
                          <a:latin typeface="Calibri"/>
                        </a:rPr>
                        <a:t>AUDI – 28 </a:t>
                      </a:r>
                      <a:r>
                        <a:rPr b="0" lang="fr-FR" sz="1600" spc="-7" strike="noStrike">
                          <a:solidFill>
                            <a:srgbClr val="000000"/>
                          </a:solidFill>
                          <a:latin typeface="Calibri"/>
                        </a:rPr>
                        <a:t>ans Son </a:t>
                      </a:r>
                      <a:r>
                        <a:rPr b="0" lang="fr-FR" sz="1600" spc="-1" strike="noStrike">
                          <a:solidFill>
                            <a:srgbClr val="000000"/>
                          </a:solidFill>
                          <a:latin typeface="Calibri"/>
                        </a:rPr>
                        <a:t>père souhaite  </a:t>
                      </a:r>
                      <a:r>
                        <a:rPr b="0" lang="fr-FR" sz="1600" spc="-7" strike="noStrike">
                          <a:solidFill>
                            <a:srgbClr val="000000"/>
                          </a:solidFill>
                          <a:latin typeface="Calibri"/>
                        </a:rPr>
                        <a:t>impérativement </a:t>
                      </a:r>
                      <a:r>
                        <a:rPr b="0" lang="fr-FR" sz="1600" spc="-1" strike="noStrike">
                          <a:solidFill>
                            <a:srgbClr val="000000"/>
                          </a:solidFill>
                          <a:latin typeface="Calibri"/>
                        </a:rPr>
                        <a:t>qu’il soit </a:t>
                      </a:r>
                      <a:r>
                        <a:rPr b="0" lang="fr-FR" sz="1600" spc="-7" strike="noStrike">
                          <a:solidFill>
                            <a:srgbClr val="000000"/>
                          </a:solidFill>
                          <a:latin typeface="Calibri"/>
                        </a:rPr>
                        <a:t>mandataire social et </a:t>
                      </a:r>
                      <a:r>
                        <a:rPr b="0" lang="fr-FR" sz="1600" spc="-1" strike="noStrike">
                          <a:solidFill>
                            <a:srgbClr val="000000"/>
                          </a:solidFill>
                          <a:latin typeface="Calibri"/>
                        </a:rPr>
                        <a:t>dirige  </a:t>
                      </a:r>
                      <a:r>
                        <a:rPr b="0" lang="fr-FR" sz="1600" spc="-7" strike="noStrike">
                          <a:solidFill>
                            <a:srgbClr val="000000"/>
                          </a:solidFill>
                          <a:latin typeface="Calibri"/>
                        </a:rPr>
                        <a:t>activement </a:t>
                      </a:r>
                      <a:r>
                        <a:rPr b="0" lang="fr-FR" sz="1600" spc="-1" strike="noStrike">
                          <a:solidFill>
                            <a:srgbClr val="000000"/>
                          </a:solidFill>
                          <a:latin typeface="Calibri"/>
                        </a:rPr>
                        <a:t>la</a:t>
                      </a:r>
                      <a:r>
                        <a:rPr b="0" lang="fr-FR" sz="1600" spc="9" strike="noStrike">
                          <a:solidFill>
                            <a:srgbClr val="000000"/>
                          </a:solidFill>
                          <a:latin typeface="Calibri"/>
                        </a:rPr>
                        <a:t> </a:t>
                      </a:r>
                      <a:r>
                        <a:rPr b="0" lang="fr-FR" sz="1600" spc="-7" strike="noStrike">
                          <a:solidFill>
                            <a:srgbClr val="000000"/>
                          </a:solidFill>
                          <a:latin typeface="Calibri"/>
                        </a:rPr>
                        <a:t>société.</a:t>
                      </a:r>
                      <a:endParaRPr b="0" lang="fr-FR" sz="1600" spc="-1" strike="noStrike">
                        <a:latin typeface="Arial"/>
                      </a:endParaRPr>
                    </a:p>
                    <a:p>
                      <a:pPr marL="48240">
                        <a:lnSpc>
                          <a:spcPct val="100000"/>
                        </a:lnSpc>
                        <a:spcBef>
                          <a:spcPts val="34"/>
                        </a:spcBef>
                      </a:pPr>
                      <a:r>
                        <a:rPr b="0" lang="fr-FR" sz="1600" spc="-12" strike="noStrike">
                          <a:solidFill>
                            <a:srgbClr val="000000"/>
                          </a:solidFill>
                          <a:latin typeface="Calibri"/>
                        </a:rPr>
                        <a:t>Il </a:t>
                      </a:r>
                      <a:r>
                        <a:rPr b="0" lang="fr-FR" sz="1600" spc="-1" strike="noStrike">
                          <a:solidFill>
                            <a:srgbClr val="000000"/>
                          </a:solidFill>
                          <a:latin typeface="Calibri"/>
                        </a:rPr>
                        <a:t>aura un </a:t>
                      </a:r>
                      <a:r>
                        <a:rPr b="0" lang="fr-FR" sz="1600" spc="-7" strike="noStrike">
                          <a:solidFill>
                            <a:srgbClr val="000000"/>
                          </a:solidFill>
                          <a:latin typeface="Calibri"/>
                        </a:rPr>
                        <a:t>contrat </a:t>
                      </a:r>
                      <a:r>
                        <a:rPr b="0" lang="fr-FR" sz="1600" spc="-1" strike="noStrike">
                          <a:solidFill>
                            <a:srgbClr val="000000"/>
                          </a:solidFill>
                          <a:latin typeface="Calibri"/>
                        </a:rPr>
                        <a:t>de travail </a:t>
                      </a:r>
                      <a:r>
                        <a:rPr b="0" lang="fr-FR" sz="1600" spc="-7" strike="noStrike">
                          <a:solidFill>
                            <a:srgbClr val="000000"/>
                          </a:solidFill>
                          <a:latin typeface="Calibri"/>
                        </a:rPr>
                        <a:t>salarié dans </a:t>
                      </a:r>
                      <a:r>
                        <a:rPr b="0" lang="fr-FR" sz="1600" spc="-1" strike="noStrike">
                          <a:solidFill>
                            <a:srgbClr val="000000"/>
                          </a:solidFill>
                          <a:latin typeface="Calibri"/>
                        </a:rPr>
                        <a:t>la </a:t>
                      </a:r>
                      <a:r>
                        <a:rPr b="0" lang="fr-FR" sz="1600" spc="-7" strike="noStrike">
                          <a:solidFill>
                            <a:srgbClr val="000000"/>
                          </a:solidFill>
                          <a:latin typeface="Calibri"/>
                        </a:rPr>
                        <a:t>future  structure.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gn="ctr">
                        <a:lnSpc>
                          <a:spcPct val="100000"/>
                        </a:lnSpc>
                      </a:pPr>
                      <a:r>
                        <a:rPr b="0" lang="fr-FR" sz="1600" spc="-7" strike="noStrike">
                          <a:solidFill>
                            <a:srgbClr val="000000"/>
                          </a:solidFill>
                          <a:latin typeface="Calibri"/>
                        </a:rPr>
                        <a:t>Apport </a:t>
                      </a:r>
                      <a:r>
                        <a:rPr b="0" lang="fr-FR" sz="1600" spc="-1" strike="noStrike">
                          <a:solidFill>
                            <a:srgbClr val="000000"/>
                          </a:solidFill>
                          <a:latin typeface="Calibri"/>
                        </a:rPr>
                        <a:t>en</a:t>
                      </a:r>
                      <a:r>
                        <a:rPr b="0" lang="fr-FR" sz="1600" spc="-15" strike="noStrike">
                          <a:solidFill>
                            <a:srgbClr val="000000"/>
                          </a:solidFill>
                          <a:latin typeface="Calibri"/>
                        </a:rPr>
                        <a:t> </a:t>
                      </a:r>
                      <a:r>
                        <a:rPr b="0" lang="fr-FR" sz="1600" spc="-7" strike="noStrike">
                          <a:solidFill>
                            <a:srgbClr val="000000"/>
                          </a:solidFill>
                          <a:latin typeface="Calibri"/>
                        </a:rPr>
                        <a:t>numéraire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algn="ctr">
                        <a:lnSpc>
                          <a:spcPct val="100000"/>
                        </a:lnSpc>
                      </a:pPr>
                      <a:r>
                        <a:rPr b="0" lang="fr-FR" sz="1600" spc="-1" strike="noStrike">
                          <a:solidFill>
                            <a:srgbClr val="000000"/>
                          </a:solidFill>
                          <a:latin typeface="Calibri"/>
                        </a:rPr>
                        <a:t>3.900</a:t>
                      </a:r>
                      <a:r>
                        <a:rPr b="0" lang="fr-FR" sz="1600" spc="-80" strike="noStrike">
                          <a:solidFill>
                            <a:srgbClr val="000000"/>
                          </a:solidFill>
                          <a:latin typeface="Calibri"/>
                        </a:rPr>
                        <a:t> </a:t>
                      </a:r>
                      <a:r>
                        <a:rPr b="0" lang="fr-FR" sz="1600" spc="-7" strike="noStrike">
                          <a:solidFill>
                            <a:srgbClr val="000000"/>
                          </a:solidFill>
                          <a:latin typeface="Calibri"/>
                        </a:rPr>
                        <a:t>euros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789480">
                <a:tc>
                  <a:txBody>
                    <a:bodyPr lIns="0" rIns="0" tIns="3960" bIns="0">
                      <a:noAutofit/>
                    </a:bodyPr>
                    <a:p>
                      <a:pPr marL="48240">
                        <a:lnSpc>
                          <a:spcPct val="100000"/>
                        </a:lnSpc>
                        <a:spcBef>
                          <a:spcPts val="34"/>
                        </a:spcBef>
                      </a:pPr>
                      <a:r>
                        <a:rPr b="0" lang="fr-FR" sz="1600" spc="-7" strike="noStrike">
                          <a:solidFill>
                            <a:srgbClr val="000000"/>
                          </a:solidFill>
                          <a:latin typeface="Calibri"/>
                        </a:rPr>
                        <a:t>René AUDI </a:t>
                      </a:r>
                      <a:r>
                        <a:rPr b="0" lang="fr-FR" sz="1600" spc="-1" strike="noStrike">
                          <a:solidFill>
                            <a:srgbClr val="000000"/>
                          </a:solidFill>
                          <a:latin typeface="Calibri"/>
                        </a:rPr>
                        <a:t>- 27 </a:t>
                      </a:r>
                      <a:r>
                        <a:rPr b="0" lang="fr-FR" sz="1600" spc="-7" strike="noStrike">
                          <a:solidFill>
                            <a:srgbClr val="000000"/>
                          </a:solidFill>
                          <a:latin typeface="Calibri"/>
                        </a:rPr>
                        <a:t>ans Son père souhaite </a:t>
                      </a:r>
                      <a:r>
                        <a:rPr b="0" lang="fr-FR" sz="1600" spc="-1" strike="noStrike">
                          <a:solidFill>
                            <a:srgbClr val="000000"/>
                          </a:solidFill>
                          <a:latin typeface="Calibri"/>
                        </a:rPr>
                        <a:t>impérativement  qu’il </a:t>
                      </a:r>
                      <a:r>
                        <a:rPr b="0" lang="fr-FR" sz="1600" spc="-7" strike="noStrike">
                          <a:solidFill>
                            <a:srgbClr val="000000"/>
                          </a:solidFill>
                          <a:latin typeface="Calibri"/>
                        </a:rPr>
                        <a:t>soit mandataire social et </a:t>
                      </a:r>
                      <a:r>
                        <a:rPr b="0" lang="fr-FR" sz="1600" spc="-1" strike="noStrike">
                          <a:solidFill>
                            <a:srgbClr val="000000"/>
                          </a:solidFill>
                          <a:latin typeface="Calibri"/>
                        </a:rPr>
                        <a:t>dirige </a:t>
                      </a:r>
                      <a:r>
                        <a:rPr b="0" lang="fr-FR" sz="1600" spc="-7" strike="noStrike">
                          <a:solidFill>
                            <a:srgbClr val="000000"/>
                          </a:solidFill>
                          <a:latin typeface="Calibri"/>
                        </a:rPr>
                        <a:t>activement </a:t>
                      </a:r>
                      <a:r>
                        <a:rPr b="0" lang="fr-FR" sz="1600" spc="-1" strike="noStrike">
                          <a:solidFill>
                            <a:srgbClr val="000000"/>
                          </a:solidFill>
                          <a:latin typeface="Calibri"/>
                        </a:rPr>
                        <a:t>la  </a:t>
                      </a:r>
                      <a:r>
                        <a:rPr b="0" lang="fr-FR" sz="1600" spc="-7" strike="noStrike">
                          <a:solidFill>
                            <a:srgbClr val="000000"/>
                          </a:solidFill>
                          <a:latin typeface="Calibri"/>
                        </a:rPr>
                        <a:t>société </a:t>
                      </a:r>
                      <a:r>
                        <a:rPr b="0" lang="fr-FR" sz="1600" spc="-1" strike="noStrike">
                          <a:solidFill>
                            <a:srgbClr val="000000"/>
                          </a:solidFill>
                          <a:latin typeface="Calibri"/>
                        </a:rPr>
                        <a:t>avec </a:t>
                      </a:r>
                      <a:r>
                        <a:rPr b="0" lang="fr-FR" sz="1600" spc="-7" strike="noStrike">
                          <a:solidFill>
                            <a:srgbClr val="000000"/>
                          </a:solidFill>
                          <a:latin typeface="Calibri"/>
                        </a:rPr>
                        <a:t>son</a:t>
                      </a:r>
                      <a:r>
                        <a:rPr b="0" lang="fr-FR" sz="1600" spc="-12" strike="noStrike">
                          <a:solidFill>
                            <a:srgbClr val="000000"/>
                          </a:solidFill>
                          <a:latin typeface="Calibri"/>
                        </a:rPr>
                        <a:t> </a:t>
                      </a:r>
                      <a:r>
                        <a:rPr b="0" lang="fr-FR" sz="1600" spc="-7" strike="noStrike">
                          <a:solidFill>
                            <a:srgbClr val="000000"/>
                          </a:solidFill>
                          <a:latin typeface="Calibri"/>
                        </a:rPr>
                        <a:t>frère.</a:t>
                      </a:r>
                      <a:endParaRPr b="0" lang="fr-FR" sz="1600" spc="-1" strike="noStrike">
                        <a:latin typeface="Arial"/>
                      </a:endParaRPr>
                    </a:p>
                    <a:p>
                      <a:pPr marL="48240">
                        <a:lnSpc>
                          <a:spcPct val="100000"/>
                        </a:lnSpc>
                        <a:spcBef>
                          <a:spcPts val="11"/>
                        </a:spcBef>
                      </a:pPr>
                      <a:r>
                        <a:rPr b="0" lang="fr-FR" sz="1600" spc="-12" strike="noStrike">
                          <a:solidFill>
                            <a:srgbClr val="000000"/>
                          </a:solidFill>
                          <a:latin typeface="Calibri"/>
                        </a:rPr>
                        <a:t>Il </a:t>
                      </a:r>
                      <a:r>
                        <a:rPr b="0" lang="fr-FR" sz="1600" spc="-1" strike="noStrike">
                          <a:solidFill>
                            <a:srgbClr val="000000"/>
                          </a:solidFill>
                          <a:latin typeface="Calibri"/>
                        </a:rPr>
                        <a:t>aura un </a:t>
                      </a:r>
                      <a:r>
                        <a:rPr b="0" lang="fr-FR" sz="1600" spc="-7" strike="noStrike">
                          <a:solidFill>
                            <a:srgbClr val="000000"/>
                          </a:solidFill>
                          <a:latin typeface="Calibri"/>
                        </a:rPr>
                        <a:t>contrat </a:t>
                      </a:r>
                      <a:r>
                        <a:rPr b="0" lang="fr-FR" sz="1600" spc="-1" strike="noStrike">
                          <a:solidFill>
                            <a:srgbClr val="000000"/>
                          </a:solidFill>
                          <a:latin typeface="Calibri"/>
                        </a:rPr>
                        <a:t>de </a:t>
                      </a:r>
                      <a:r>
                        <a:rPr b="0" lang="fr-FR" sz="1600" spc="-7" strike="noStrike">
                          <a:solidFill>
                            <a:srgbClr val="000000"/>
                          </a:solidFill>
                          <a:latin typeface="Calibri"/>
                        </a:rPr>
                        <a:t>travail salarié </a:t>
                      </a:r>
                      <a:r>
                        <a:rPr b="0" lang="fr-FR" sz="1600" spc="-1" strike="noStrike">
                          <a:solidFill>
                            <a:srgbClr val="000000"/>
                          </a:solidFill>
                          <a:latin typeface="Calibri"/>
                        </a:rPr>
                        <a:t>dans la </a:t>
                      </a:r>
                      <a:r>
                        <a:rPr b="0" lang="fr-FR" sz="1600" spc="-7" strike="noStrike">
                          <a:solidFill>
                            <a:srgbClr val="000000"/>
                          </a:solidFill>
                          <a:latin typeface="Calibri"/>
                        </a:rPr>
                        <a:t>future  structure.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gn="ctr">
                        <a:lnSpc>
                          <a:spcPct val="100000"/>
                        </a:lnSpc>
                      </a:pPr>
                      <a:r>
                        <a:rPr b="0" lang="fr-FR" sz="1600" spc="-7" strike="noStrike">
                          <a:solidFill>
                            <a:srgbClr val="000000"/>
                          </a:solidFill>
                          <a:latin typeface="Calibri"/>
                        </a:rPr>
                        <a:t>Apport </a:t>
                      </a:r>
                      <a:r>
                        <a:rPr b="0" lang="fr-FR" sz="1600" spc="-1" strike="noStrike">
                          <a:solidFill>
                            <a:srgbClr val="000000"/>
                          </a:solidFill>
                          <a:latin typeface="Calibri"/>
                        </a:rPr>
                        <a:t>en</a:t>
                      </a:r>
                      <a:r>
                        <a:rPr b="0" lang="fr-FR" sz="1600" spc="-15" strike="noStrike">
                          <a:solidFill>
                            <a:srgbClr val="000000"/>
                          </a:solidFill>
                          <a:latin typeface="Calibri"/>
                        </a:rPr>
                        <a:t> </a:t>
                      </a:r>
                      <a:r>
                        <a:rPr b="0" lang="fr-FR" sz="1600" spc="-7" strike="noStrike">
                          <a:solidFill>
                            <a:srgbClr val="000000"/>
                          </a:solidFill>
                          <a:latin typeface="Calibri"/>
                        </a:rPr>
                        <a:t>numéraire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algn="ctr">
                        <a:lnSpc>
                          <a:spcPct val="100000"/>
                        </a:lnSpc>
                      </a:pPr>
                      <a:r>
                        <a:rPr b="0" lang="fr-FR" sz="1600" spc="-1" strike="noStrike">
                          <a:solidFill>
                            <a:srgbClr val="000000"/>
                          </a:solidFill>
                          <a:latin typeface="Calibri"/>
                        </a:rPr>
                        <a:t>2.300</a:t>
                      </a:r>
                      <a:r>
                        <a:rPr b="0" lang="fr-FR" sz="1600" spc="-80" strike="noStrike">
                          <a:solidFill>
                            <a:srgbClr val="000000"/>
                          </a:solidFill>
                          <a:latin typeface="Calibri"/>
                        </a:rPr>
                        <a:t> </a:t>
                      </a:r>
                      <a:r>
                        <a:rPr b="0" lang="fr-FR" sz="1600" spc="-7" strike="noStrike">
                          <a:solidFill>
                            <a:srgbClr val="000000"/>
                          </a:solidFill>
                          <a:latin typeface="Calibri"/>
                        </a:rPr>
                        <a:t>euros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625320">
                <a:tc>
                  <a:txBody>
                    <a:bodyPr lIns="0" rIns="0" tIns="2520" bIns="0">
                      <a:noAutofit/>
                    </a:bodyPr>
                    <a:p>
                      <a:pPr marL="48240">
                        <a:lnSpc>
                          <a:spcPct val="100000"/>
                        </a:lnSpc>
                        <a:spcBef>
                          <a:spcPts val="26"/>
                        </a:spcBef>
                      </a:pPr>
                      <a:r>
                        <a:rPr b="0" lang="fr-FR" sz="1600" spc="-7" strike="noStrike">
                          <a:solidFill>
                            <a:srgbClr val="000000"/>
                          </a:solidFill>
                          <a:latin typeface="Calibri"/>
                        </a:rPr>
                        <a:t>Nadine AUDI </a:t>
                      </a:r>
                      <a:r>
                        <a:rPr b="0" lang="fr-FR" sz="1600" spc="-1" strike="noStrike">
                          <a:solidFill>
                            <a:srgbClr val="000000"/>
                          </a:solidFill>
                          <a:latin typeface="Calibri"/>
                        </a:rPr>
                        <a:t>(épouse d’olivier) – 52 </a:t>
                      </a:r>
                      <a:r>
                        <a:rPr b="0" lang="fr-FR" sz="1600" spc="-7" strike="noStrike">
                          <a:solidFill>
                            <a:srgbClr val="000000"/>
                          </a:solidFill>
                          <a:latin typeface="Calibri"/>
                        </a:rPr>
                        <a:t>ans </a:t>
                      </a:r>
                      <a:r>
                        <a:rPr b="0" lang="fr-FR" sz="1600" spc="-1" strike="noStrike">
                          <a:solidFill>
                            <a:srgbClr val="000000"/>
                          </a:solidFill>
                          <a:latin typeface="Calibri"/>
                        </a:rPr>
                        <a:t>Elle </a:t>
                      </a:r>
                      <a:r>
                        <a:rPr b="0" lang="fr-FR" sz="1600" spc="-7" strike="noStrike">
                          <a:solidFill>
                            <a:srgbClr val="000000"/>
                          </a:solidFill>
                          <a:latin typeface="Calibri"/>
                        </a:rPr>
                        <a:t>occupe  </a:t>
                      </a:r>
                      <a:r>
                        <a:rPr b="0" lang="fr-FR" sz="1600" spc="-1" strike="noStrike">
                          <a:solidFill>
                            <a:srgbClr val="000000"/>
                          </a:solidFill>
                          <a:latin typeface="Calibri"/>
                        </a:rPr>
                        <a:t>la </a:t>
                      </a:r>
                      <a:r>
                        <a:rPr b="0" lang="fr-FR" sz="1600" spc="-7" strike="noStrike">
                          <a:solidFill>
                            <a:srgbClr val="000000"/>
                          </a:solidFill>
                          <a:latin typeface="Calibri"/>
                        </a:rPr>
                        <a:t>fonction d’attaché commercial dans l’entreprise </a:t>
                      </a:r>
                      <a:r>
                        <a:rPr b="0" lang="fr-FR" sz="1600" spc="-1" strike="noStrike">
                          <a:solidFill>
                            <a:srgbClr val="000000"/>
                          </a:solidFill>
                          <a:latin typeface="Calibri"/>
                        </a:rPr>
                        <a:t>de  </a:t>
                      </a:r>
                      <a:r>
                        <a:rPr b="0" lang="fr-FR" sz="1600" spc="-7" strike="noStrike">
                          <a:solidFill>
                            <a:srgbClr val="000000"/>
                          </a:solidFill>
                          <a:latin typeface="Calibri"/>
                        </a:rPr>
                        <a:t>son mari et veut impérativement </a:t>
                      </a:r>
                      <a:r>
                        <a:rPr b="0" lang="fr-FR" sz="1600" spc="-1" strike="noStrike">
                          <a:solidFill>
                            <a:srgbClr val="000000"/>
                          </a:solidFill>
                          <a:latin typeface="Calibri"/>
                        </a:rPr>
                        <a:t>un poste de  </a:t>
                      </a:r>
                      <a:r>
                        <a:rPr b="0" lang="fr-FR" sz="1600" spc="-7" strike="noStrike">
                          <a:solidFill>
                            <a:srgbClr val="000000"/>
                          </a:solidFill>
                          <a:latin typeface="Calibri"/>
                        </a:rPr>
                        <a:t>mandataire </a:t>
                      </a:r>
                      <a:r>
                        <a:rPr b="0" lang="fr-FR" sz="1600" spc="-1" strike="noStrike">
                          <a:solidFill>
                            <a:srgbClr val="000000"/>
                          </a:solidFill>
                          <a:latin typeface="Calibri"/>
                        </a:rPr>
                        <a:t>social pour en </a:t>
                      </a:r>
                      <a:r>
                        <a:rPr b="0" lang="fr-FR" sz="1600" spc="-7" strike="noStrike">
                          <a:solidFill>
                            <a:srgbClr val="000000"/>
                          </a:solidFill>
                          <a:latin typeface="Calibri"/>
                        </a:rPr>
                        <a:t>contrôler </a:t>
                      </a:r>
                      <a:r>
                        <a:rPr b="0" lang="fr-FR" sz="1600" spc="-1" strike="noStrike">
                          <a:solidFill>
                            <a:srgbClr val="000000"/>
                          </a:solidFill>
                          <a:latin typeface="Calibri"/>
                        </a:rPr>
                        <a:t>la</a:t>
                      </a:r>
                      <a:r>
                        <a:rPr b="0" lang="fr-FR" sz="1600" spc="-21" strike="noStrike">
                          <a:solidFill>
                            <a:srgbClr val="000000"/>
                          </a:solidFill>
                          <a:latin typeface="Calibri"/>
                        </a:rPr>
                        <a:t> </a:t>
                      </a:r>
                      <a:r>
                        <a:rPr b="0" lang="fr-FR" sz="1600" spc="-1" strike="noStrike">
                          <a:solidFill>
                            <a:srgbClr val="000000"/>
                          </a:solidFill>
                          <a:latin typeface="Calibri"/>
                        </a:rPr>
                        <a:t>gestion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gn="ctr">
                        <a:lnSpc>
                          <a:spcPct val="100000"/>
                        </a:lnSpc>
                      </a:pPr>
                      <a:r>
                        <a:rPr b="0" lang="fr-FR" sz="1600" spc="-7" strike="noStrike">
                          <a:solidFill>
                            <a:srgbClr val="000000"/>
                          </a:solidFill>
                          <a:latin typeface="Calibri"/>
                        </a:rPr>
                        <a:t>Apport </a:t>
                      </a:r>
                      <a:r>
                        <a:rPr b="0" lang="fr-FR" sz="1600" spc="-1" strike="noStrike">
                          <a:solidFill>
                            <a:srgbClr val="000000"/>
                          </a:solidFill>
                          <a:latin typeface="Calibri"/>
                        </a:rPr>
                        <a:t>en</a:t>
                      </a:r>
                      <a:r>
                        <a:rPr b="0" lang="fr-FR" sz="1600" spc="-15" strike="noStrike">
                          <a:solidFill>
                            <a:srgbClr val="000000"/>
                          </a:solidFill>
                          <a:latin typeface="Calibri"/>
                        </a:rPr>
                        <a:t> </a:t>
                      </a:r>
                      <a:r>
                        <a:rPr b="0" lang="fr-FR" sz="1600" spc="-7" strike="noStrike">
                          <a:solidFill>
                            <a:srgbClr val="000000"/>
                          </a:solidFill>
                          <a:latin typeface="Calibri"/>
                        </a:rPr>
                        <a:t>numéraire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algn="ctr">
                        <a:lnSpc>
                          <a:spcPct val="100000"/>
                        </a:lnSpc>
                      </a:pPr>
                      <a:r>
                        <a:rPr b="0" lang="fr-FR" sz="1600" spc="-1" strike="noStrike">
                          <a:solidFill>
                            <a:srgbClr val="000000"/>
                          </a:solidFill>
                          <a:latin typeface="Calibri"/>
                        </a:rPr>
                        <a:t>1.600</a:t>
                      </a:r>
                      <a:r>
                        <a:rPr b="0" lang="fr-FR" sz="1600" spc="-80" strike="noStrike">
                          <a:solidFill>
                            <a:srgbClr val="000000"/>
                          </a:solidFill>
                          <a:latin typeface="Calibri"/>
                        </a:rPr>
                        <a:t> </a:t>
                      </a:r>
                      <a:r>
                        <a:rPr b="0" lang="fr-FR" sz="1600" spc="-7" strike="noStrike">
                          <a:solidFill>
                            <a:srgbClr val="000000"/>
                          </a:solidFill>
                          <a:latin typeface="Calibri"/>
                        </a:rPr>
                        <a:t>euros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623520">
                <a:tc>
                  <a:txBody>
                    <a:bodyPr lIns="0" rIns="0" tIns="2520" bIns="0">
                      <a:noAutofit/>
                    </a:bodyPr>
                    <a:p>
                      <a:pPr marL="48240">
                        <a:lnSpc>
                          <a:spcPct val="100000"/>
                        </a:lnSpc>
                        <a:spcBef>
                          <a:spcPts val="26"/>
                        </a:spcBef>
                        <a:tabLst>
                          <a:tab algn="l" pos="530280"/>
                          <a:tab algn="l" pos="932760"/>
                          <a:tab algn="l" pos="1792080"/>
                          <a:tab algn="l" pos="2374920"/>
                          <a:tab algn="l" pos="3282840"/>
                        </a:tabLst>
                      </a:pPr>
                      <a:r>
                        <a:rPr b="0" lang="fr-FR" sz="1600" spc="-1" strike="noStrike">
                          <a:solidFill>
                            <a:srgbClr val="000000"/>
                          </a:solidFill>
                          <a:latin typeface="Calibri"/>
                        </a:rPr>
                        <a:t>Brigitte </a:t>
                      </a:r>
                      <a:r>
                        <a:rPr b="0" lang="fr-FR" sz="1600" spc="-7" strike="noStrike">
                          <a:solidFill>
                            <a:srgbClr val="000000"/>
                          </a:solidFill>
                          <a:latin typeface="Calibri"/>
                        </a:rPr>
                        <a:t>CALAN </a:t>
                      </a:r>
                      <a:r>
                        <a:rPr b="0" lang="fr-FR" sz="1600" spc="-1" strike="noStrike">
                          <a:solidFill>
                            <a:srgbClr val="000000"/>
                          </a:solidFill>
                          <a:latin typeface="Calibri"/>
                        </a:rPr>
                        <a:t>– 52 </a:t>
                      </a:r>
                      <a:r>
                        <a:rPr b="0" lang="fr-FR" sz="1600" spc="-7" strike="noStrike">
                          <a:solidFill>
                            <a:srgbClr val="000000"/>
                          </a:solidFill>
                          <a:latin typeface="Calibri"/>
                        </a:rPr>
                        <a:t>ans </a:t>
                      </a:r>
                      <a:r>
                        <a:rPr b="0" lang="fr-FR" sz="1600" spc="-1" strike="noStrike">
                          <a:solidFill>
                            <a:srgbClr val="000000"/>
                          </a:solidFill>
                          <a:latin typeface="Calibri"/>
                        </a:rPr>
                        <a:t>(sœur de Jérôme </a:t>
                      </a:r>
                      <a:r>
                        <a:rPr b="0" lang="fr-FR" sz="1600" spc="-7" strike="noStrike">
                          <a:solidFill>
                            <a:srgbClr val="000000"/>
                          </a:solidFill>
                          <a:latin typeface="Calibri"/>
                        </a:rPr>
                        <a:t>CALAN)  </a:t>
                      </a:r>
                      <a:r>
                        <a:rPr b="0" lang="fr-FR" sz="1600" spc="-1" strike="noStrike">
                          <a:solidFill>
                            <a:srgbClr val="000000"/>
                          </a:solidFill>
                          <a:latin typeface="Calibri"/>
                        </a:rPr>
                        <a:t>Elle</a:t>
                      </a:r>
                      <a:r>
                        <a:rPr b="0" lang="fr-FR" sz="1600" spc="-1" strike="noStrike">
                          <a:solidFill>
                            <a:srgbClr val="000000"/>
                          </a:solidFill>
                          <a:latin typeface="Calibri"/>
                        </a:rPr>
                        <a:t>	</a:t>
                      </a:r>
                      <a:r>
                        <a:rPr b="0" lang="fr-FR" sz="1600" spc="-7" strike="noStrike">
                          <a:solidFill>
                            <a:srgbClr val="000000"/>
                          </a:solidFill>
                          <a:latin typeface="Calibri"/>
                        </a:rPr>
                        <a:t>e</a:t>
                      </a:r>
                      <a:r>
                        <a:rPr b="0" lang="fr-FR" sz="1600" spc="-1" strike="noStrike">
                          <a:solidFill>
                            <a:srgbClr val="000000"/>
                          </a:solidFill>
                          <a:latin typeface="Calibri"/>
                        </a:rPr>
                        <a:t>st</a:t>
                      </a:r>
                      <a:r>
                        <a:rPr b="0" lang="fr-FR" sz="1600" spc="-1" strike="noStrike">
                          <a:solidFill>
                            <a:srgbClr val="000000"/>
                          </a:solidFill>
                          <a:latin typeface="Calibri"/>
                        </a:rPr>
                        <a:t> pr</a:t>
                      </a:r>
                      <a:r>
                        <a:rPr b="0" lang="fr-FR" sz="1600" spc="-12" strike="noStrike">
                          <a:solidFill>
                            <a:srgbClr val="000000"/>
                          </a:solidFill>
                          <a:latin typeface="Calibri"/>
                        </a:rPr>
                        <a:t>é</a:t>
                      </a:r>
                      <a:r>
                        <a:rPr b="0" lang="fr-FR" sz="1600" spc="-1" strike="noStrike">
                          <a:solidFill>
                            <a:srgbClr val="000000"/>
                          </a:solidFill>
                          <a:latin typeface="Calibri"/>
                        </a:rPr>
                        <a:t>sidente d’une</a:t>
                      </a:r>
                      <a:r>
                        <a:rPr b="0" lang="fr-FR" sz="1600" spc="-1" strike="noStrike">
                          <a:solidFill>
                            <a:srgbClr val="000000"/>
                          </a:solidFill>
                          <a:latin typeface="Calibri"/>
                        </a:rPr>
                        <a:t>	</a:t>
                      </a:r>
                      <a:r>
                        <a:rPr b="0" lang="fr-FR" sz="1600" spc="-7" strike="noStrike">
                          <a:solidFill>
                            <a:srgbClr val="000000"/>
                          </a:solidFill>
                          <a:latin typeface="Calibri"/>
                        </a:rPr>
                        <a:t>a</a:t>
                      </a:r>
                      <a:r>
                        <a:rPr b="0" lang="fr-FR" sz="1600" spc="-1" strike="noStrike">
                          <a:solidFill>
                            <a:srgbClr val="000000"/>
                          </a:solidFill>
                          <a:latin typeface="Calibri"/>
                        </a:rPr>
                        <a:t>ssoci</a:t>
                      </a:r>
                      <a:r>
                        <a:rPr b="0" lang="fr-FR" sz="1600" spc="-7" strike="noStrike">
                          <a:solidFill>
                            <a:srgbClr val="000000"/>
                          </a:solidFill>
                          <a:latin typeface="Calibri"/>
                        </a:rPr>
                        <a:t>a</a:t>
                      </a:r>
                      <a:r>
                        <a:rPr b="0" lang="fr-FR" sz="1600" spc="-1" strike="noStrike">
                          <a:solidFill>
                            <a:srgbClr val="000000"/>
                          </a:solidFill>
                          <a:latin typeface="Calibri"/>
                        </a:rPr>
                        <a:t>tion</a:t>
                      </a:r>
                      <a:r>
                        <a:rPr b="0" lang="fr-FR" sz="1600" spc="-52" strike="noStrike">
                          <a:solidFill>
                            <a:srgbClr val="000000"/>
                          </a:solidFill>
                          <a:latin typeface="Calibri"/>
                        </a:rPr>
                        <a:t>d</a:t>
                      </a:r>
                      <a:r>
                        <a:rPr b="0" lang="fr-FR" sz="1600" spc="-1" strike="noStrike">
                          <a:solidFill>
                            <a:srgbClr val="000000"/>
                          </a:solidFill>
                          <a:latin typeface="Calibri"/>
                        </a:rPr>
                        <a:t>e  </a:t>
                      </a:r>
                      <a:r>
                        <a:rPr b="0" lang="fr-FR" sz="1600" spc="-7" strike="noStrike">
                          <a:solidFill>
                            <a:srgbClr val="000000"/>
                          </a:solidFill>
                          <a:latin typeface="Calibri"/>
                        </a:rPr>
                        <a:t>consommateurs et veut </a:t>
                      </a:r>
                      <a:r>
                        <a:rPr b="0" lang="fr-FR" sz="1600" spc="-1" strike="noStrike">
                          <a:solidFill>
                            <a:srgbClr val="000000"/>
                          </a:solidFill>
                          <a:latin typeface="Calibri"/>
                        </a:rPr>
                        <a:t>un poste de mandataire </a:t>
                      </a:r>
                      <a:r>
                        <a:rPr b="0" lang="fr-FR" sz="1600" spc="-7" strike="noStrike">
                          <a:solidFill>
                            <a:srgbClr val="000000"/>
                          </a:solidFill>
                          <a:latin typeface="Calibri"/>
                        </a:rPr>
                        <a:t>social  </a:t>
                      </a:r>
                      <a:r>
                        <a:rPr b="0" lang="fr-FR" sz="1600" spc="-1" strike="noStrike">
                          <a:solidFill>
                            <a:srgbClr val="000000"/>
                          </a:solidFill>
                          <a:latin typeface="Calibri"/>
                        </a:rPr>
                        <a:t>pour </a:t>
                      </a:r>
                      <a:r>
                        <a:rPr b="0" lang="fr-FR" sz="1600" spc="-7" strike="noStrike">
                          <a:solidFill>
                            <a:srgbClr val="000000"/>
                          </a:solidFill>
                          <a:latin typeface="Calibri"/>
                        </a:rPr>
                        <a:t>en </a:t>
                      </a:r>
                      <a:r>
                        <a:rPr b="0" lang="fr-FR" sz="1600" spc="-1" strike="noStrike">
                          <a:solidFill>
                            <a:srgbClr val="000000"/>
                          </a:solidFill>
                          <a:latin typeface="Calibri"/>
                        </a:rPr>
                        <a:t>contrôler la</a:t>
                      </a:r>
                      <a:r>
                        <a:rPr b="0" lang="fr-FR" sz="1600" spc="-21" strike="noStrike">
                          <a:solidFill>
                            <a:srgbClr val="000000"/>
                          </a:solidFill>
                          <a:latin typeface="Calibri"/>
                        </a:rPr>
                        <a:t> </a:t>
                      </a:r>
                      <a:r>
                        <a:rPr b="0" lang="fr-FR" sz="1600" spc="-1" strike="noStrike">
                          <a:solidFill>
                            <a:srgbClr val="000000"/>
                          </a:solidFill>
                          <a:latin typeface="Calibri"/>
                        </a:rPr>
                        <a:t>gestion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gn="ctr">
                        <a:lnSpc>
                          <a:spcPct val="100000"/>
                        </a:lnSpc>
                      </a:pPr>
                      <a:r>
                        <a:rPr b="0" lang="fr-FR" sz="1600" spc="-7" strike="noStrike">
                          <a:solidFill>
                            <a:srgbClr val="000000"/>
                          </a:solidFill>
                          <a:latin typeface="Calibri"/>
                        </a:rPr>
                        <a:t>Apport </a:t>
                      </a:r>
                      <a:r>
                        <a:rPr b="0" lang="fr-FR" sz="1600" spc="-1" strike="noStrike">
                          <a:solidFill>
                            <a:srgbClr val="000000"/>
                          </a:solidFill>
                          <a:latin typeface="Calibri"/>
                        </a:rPr>
                        <a:t>en</a:t>
                      </a:r>
                      <a:r>
                        <a:rPr b="0" lang="fr-FR" sz="1600" spc="-15" strike="noStrike">
                          <a:solidFill>
                            <a:srgbClr val="000000"/>
                          </a:solidFill>
                          <a:latin typeface="Calibri"/>
                        </a:rPr>
                        <a:t> </a:t>
                      </a:r>
                      <a:r>
                        <a:rPr b="0" lang="fr-FR" sz="1600" spc="-7" strike="noStrike">
                          <a:solidFill>
                            <a:srgbClr val="000000"/>
                          </a:solidFill>
                          <a:latin typeface="Calibri"/>
                        </a:rPr>
                        <a:t>numéraire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algn="ctr">
                        <a:lnSpc>
                          <a:spcPct val="100000"/>
                        </a:lnSpc>
                      </a:pPr>
                      <a:r>
                        <a:rPr b="0" lang="fr-FR" sz="1600" spc="-1" strike="noStrike">
                          <a:solidFill>
                            <a:srgbClr val="000000"/>
                          </a:solidFill>
                          <a:latin typeface="Calibri"/>
                        </a:rPr>
                        <a:t>3.200</a:t>
                      </a:r>
                      <a:r>
                        <a:rPr b="0" lang="fr-FR" sz="1600" spc="-80" strike="noStrike">
                          <a:solidFill>
                            <a:srgbClr val="000000"/>
                          </a:solidFill>
                          <a:latin typeface="Calibri"/>
                        </a:rPr>
                        <a:t> </a:t>
                      </a:r>
                      <a:r>
                        <a:rPr b="0" lang="fr-FR" sz="1600" spc="-7" strike="noStrike">
                          <a:solidFill>
                            <a:srgbClr val="000000"/>
                          </a:solidFill>
                          <a:latin typeface="Calibri"/>
                        </a:rPr>
                        <a:t>euros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203040">
                <a:tc>
                  <a:txBody>
                    <a:bodyPr lIns="0" rIns="0" tIns="0" bIns="0">
                      <a:noAutofit/>
                    </a:bodyPr>
                    <a:p>
                      <a:pPr marL="48240">
                        <a:lnSpc>
                          <a:spcPct val="100000"/>
                        </a:lnSpc>
                      </a:pPr>
                      <a:r>
                        <a:rPr b="0" lang="fr-FR" sz="1600" spc="-7" strike="noStrike">
                          <a:solidFill>
                            <a:srgbClr val="000000"/>
                          </a:solidFill>
                          <a:latin typeface="Calibri"/>
                        </a:rPr>
                        <a:t>Murielle ROUX </a:t>
                      </a:r>
                      <a:r>
                        <a:rPr b="0" lang="fr-FR" sz="1600" spc="-1" strike="noStrike">
                          <a:solidFill>
                            <a:srgbClr val="000000"/>
                          </a:solidFill>
                          <a:latin typeface="Calibri"/>
                        </a:rPr>
                        <a:t>– </a:t>
                      </a:r>
                      <a:r>
                        <a:rPr b="0" lang="fr-FR" sz="1600" spc="-7" strike="noStrike">
                          <a:solidFill>
                            <a:srgbClr val="000000"/>
                          </a:solidFill>
                          <a:latin typeface="Calibri"/>
                        </a:rPr>
                        <a:t>Retraitée </a:t>
                      </a:r>
                      <a:r>
                        <a:rPr b="0" lang="fr-FR" sz="1600" spc="-1" strike="noStrike">
                          <a:solidFill>
                            <a:srgbClr val="000000"/>
                          </a:solidFill>
                          <a:latin typeface="Calibri"/>
                        </a:rPr>
                        <a:t>72</a:t>
                      </a:r>
                      <a:r>
                        <a:rPr b="0" lang="fr-FR" sz="1600" spc="-7" strike="noStrike">
                          <a:solidFill>
                            <a:srgbClr val="000000"/>
                          </a:solidFill>
                          <a:latin typeface="Calibri"/>
                        </a:rPr>
                        <a:t> ans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gn="ctr">
                        <a:lnSpc>
                          <a:spcPct val="100000"/>
                        </a:lnSpc>
                      </a:pPr>
                      <a:r>
                        <a:rPr b="0" lang="fr-FR" sz="1600" spc="-7" strike="noStrike">
                          <a:solidFill>
                            <a:srgbClr val="000000"/>
                          </a:solidFill>
                          <a:latin typeface="Calibri"/>
                        </a:rPr>
                        <a:t>Apport </a:t>
                      </a:r>
                      <a:r>
                        <a:rPr b="0" lang="fr-FR" sz="1600" spc="-1" strike="noStrike">
                          <a:solidFill>
                            <a:srgbClr val="000000"/>
                          </a:solidFill>
                          <a:latin typeface="Calibri"/>
                        </a:rPr>
                        <a:t>en</a:t>
                      </a:r>
                      <a:r>
                        <a:rPr b="0" lang="fr-FR" sz="1600" spc="-21" strike="noStrike">
                          <a:solidFill>
                            <a:srgbClr val="000000"/>
                          </a:solidFill>
                          <a:latin typeface="Calibri"/>
                        </a:rPr>
                        <a:t> </a:t>
                      </a:r>
                      <a:r>
                        <a:rPr b="0" lang="fr-FR" sz="1600" spc="-1" strike="noStrike">
                          <a:solidFill>
                            <a:srgbClr val="000000"/>
                          </a:solidFill>
                          <a:latin typeface="Calibri"/>
                        </a:rPr>
                        <a:t>industrie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algn="ctr">
                        <a:lnSpc>
                          <a:spcPct val="100000"/>
                        </a:lnSpc>
                      </a:pPr>
                      <a:r>
                        <a:rPr b="0" lang="fr-FR" sz="1600" spc="-7" strike="noStrike">
                          <a:solidFill>
                            <a:srgbClr val="000000"/>
                          </a:solidFill>
                          <a:latin typeface="Calibri"/>
                        </a:rPr>
                        <a:t>---</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405720">
                <a:tc>
                  <a:txBody>
                    <a:bodyPr lIns="0" rIns="0" tIns="0" bIns="0">
                      <a:noAutofit/>
                    </a:bodyPr>
                    <a:p>
                      <a:pPr marL="48240">
                        <a:lnSpc>
                          <a:spcPct val="100000"/>
                        </a:lnSpc>
                      </a:pPr>
                      <a:r>
                        <a:rPr b="0" lang="fr-FR" sz="1600" spc="-7" strike="noStrike">
                          <a:solidFill>
                            <a:srgbClr val="000000"/>
                          </a:solidFill>
                          <a:latin typeface="Calibri"/>
                        </a:rPr>
                        <a:t>Jean PETIT </a:t>
                      </a:r>
                      <a:r>
                        <a:rPr b="0" lang="fr-FR" sz="1600" spc="-1" strike="noStrike">
                          <a:solidFill>
                            <a:srgbClr val="000000"/>
                          </a:solidFill>
                          <a:latin typeface="Calibri"/>
                        </a:rPr>
                        <a:t>– 66</a:t>
                      </a:r>
                      <a:r>
                        <a:rPr b="0" lang="fr-FR" sz="1600" spc="4" strike="noStrike">
                          <a:solidFill>
                            <a:srgbClr val="000000"/>
                          </a:solidFill>
                          <a:latin typeface="Calibri"/>
                        </a:rPr>
                        <a:t> </a:t>
                      </a:r>
                      <a:r>
                        <a:rPr b="0" lang="fr-FR" sz="1600" spc="-7" strike="noStrike">
                          <a:solidFill>
                            <a:srgbClr val="000000"/>
                          </a:solidFill>
                          <a:latin typeface="Calibri"/>
                        </a:rPr>
                        <a:t>ans</a:t>
                      </a:r>
                      <a:endParaRPr b="0" lang="fr-FR" sz="1600" spc="-1" strike="noStrike">
                        <a:latin typeface="Arial"/>
                      </a:endParaRPr>
                    </a:p>
                    <a:p>
                      <a:pPr marL="48240">
                        <a:lnSpc>
                          <a:spcPct val="100000"/>
                        </a:lnSpc>
                      </a:pPr>
                      <a:r>
                        <a:rPr b="0" lang="fr-FR" sz="1600" spc="-7" strike="noStrike">
                          <a:solidFill>
                            <a:srgbClr val="000000"/>
                          </a:solidFill>
                          <a:latin typeface="Calibri"/>
                        </a:rPr>
                        <a:t>Commissaire aux Comptes </a:t>
                      </a:r>
                      <a:r>
                        <a:rPr b="0" lang="fr-FR" sz="1600" spc="-1" strike="noStrike">
                          <a:solidFill>
                            <a:srgbClr val="000000"/>
                          </a:solidFill>
                          <a:latin typeface="Calibri"/>
                        </a:rPr>
                        <a:t>de la </a:t>
                      </a:r>
                      <a:r>
                        <a:rPr b="0" lang="fr-FR" sz="1600" spc="-7" strike="noStrike">
                          <a:solidFill>
                            <a:srgbClr val="000000"/>
                          </a:solidFill>
                          <a:latin typeface="Calibri"/>
                        </a:rPr>
                        <a:t>future</a:t>
                      </a:r>
                      <a:r>
                        <a:rPr b="0" lang="fr-FR" sz="1600" spc="-1" strike="noStrike">
                          <a:solidFill>
                            <a:srgbClr val="000000"/>
                          </a:solidFill>
                          <a:latin typeface="Calibri"/>
                        </a:rPr>
                        <a:t> </a:t>
                      </a:r>
                      <a:r>
                        <a:rPr b="0" lang="fr-FR" sz="1600" spc="-7" strike="noStrike">
                          <a:solidFill>
                            <a:srgbClr val="000000"/>
                          </a:solidFill>
                          <a:latin typeface="Calibri"/>
                        </a:rPr>
                        <a:t>société</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gn="ctr">
                        <a:lnSpc>
                          <a:spcPct val="100000"/>
                        </a:lnSpc>
                      </a:pPr>
                      <a:r>
                        <a:rPr b="0" lang="fr-FR" sz="1600" spc="-7" strike="noStrike">
                          <a:solidFill>
                            <a:srgbClr val="000000"/>
                          </a:solidFill>
                          <a:latin typeface="Calibri"/>
                        </a:rPr>
                        <a:t>Apport </a:t>
                      </a:r>
                      <a:r>
                        <a:rPr b="0" lang="fr-FR" sz="1600" spc="-1" strike="noStrike">
                          <a:solidFill>
                            <a:srgbClr val="000000"/>
                          </a:solidFill>
                          <a:latin typeface="Calibri"/>
                        </a:rPr>
                        <a:t>en</a:t>
                      </a:r>
                      <a:r>
                        <a:rPr b="0" lang="fr-FR" sz="1600" spc="-15" strike="noStrike">
                          <a:solidFill>
                            <a:srgbClr val="000000"/>
                          </a:solidFill>
                          <a:latin typeface="Calibri"/>
                        </a:rPr>
                        <a:t> </a:t>
                      </a:r>
                      <a:r>
                        <a:rPr b="0" lang="fr-FR" sz="1600" spc="-7" strike="noStrike">
                          <a:solidFill>
                            <a:srgbClr val="000000"/>
                          </a:solidFill>
                          <a:latin typeface="Calibri"/>
                        </a:rPr>
                        <a:t>numéraire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algn="ctr">
                        <a:lnSpc>
                          <a:spcPct val="100000"/>
                        </a:lnSpc>
                      </a:pPr>
                      <a:r>
                        <a:rPr b="0" lang="fr-FR" sz="1600" spc="-1" strike="noStrike">
                          <a:solidFill>
                            <a:srgbClr val="000000"/>
                          </a:solidFill>
                          <a:latin typeface="Calibri"/>
                        </a:rPr>
                        <a:t>1.000</a:t>
                      </a:r>
                      <a:r>
                        <a:rPr b="0" lang="fr-FR" sz="1600" spc="-80" strike="noStrike">
                          <a:solidFill>
                            <a:srgbClr val="000000"/>
                          </a:solidFill>
                          <a:latin typeface="Calibri"/>
                        </a:rPr>
                        <a:t> </a:t>
                      </a:r>
                      <a:r>
                        <a:rPr b="0" lang="fr-FR" sz="1600" spc="-7" strike="noStrike">
                          <a:solidFill>
                            <a:srgbClr val="000000"/>
                          </a:solidFill>
                          <a:latin typeface="Calibri"/>
                        </a:rPr>
                        <a:t>euros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611"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12"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605ADAF5-E1D8-4B32-911D-334304D7A6C3}" type="slidenum">
              <a:rPr b="0" lang="fr-FR" sz="1800" spc="-1" strike="noStrike">
                <a:solidFill>
                  <a:srgbClr val="b2b2b2"/>
                </a:solidFill>
                <a:latin typeface="Calibri"/>
              </a:rPr>
              <a:t>81</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204480" y="2343960"/>
            <a:ext cx="11068560" cy="1369080"/>
          </a:xfrm>
          <a:prstGeom prst="rect">
            <a:avLst/>
          </a:prstGeom>
          <a:solidFill>
            <a:srgbClr val="e6e6e6"/>
          </a:solidFill>
          <a:ln w="6120">
            <a:solidFill>
              <a:srgbClr val="000000"/>
            </a:solidFill>
            <a:round/>
          </a:ln>
        </p:spPr>
        <p:style>
          <a:lnRef idx="0"/>
          <a:fillRef idx="0"/>
          <a:effectRef idx="0"/>
          <a:fontRef idx="minor"/>
        </p:style>
        <p:txBody>
          <a:bodyPr lIns="0" rIns="0" tIns="12600" bIns="0">
            <a:spAutoFit/>
          </a:bodyPr>
          <a:p>
            <a:pPr marL="63360">
              <a:lnSpc>
                <a:spcPct val="100000"/>
              </a:lnSpc>
              <a:spcBef>
                <a:spcPts val="99"/>
              </a:spcBef>
            </a:pPr>
            <a:r>
              <a:rPr b="0" lang="fr-FR" sz="1090" spc="-7" strike="noStrike">
                <a:solidFill>
                  <a:srgbClr val="000000"/>
                </a:solidFill>
                <a:latin typeface="Times New Roman"/>
              </a:rPr>
              <a:t> </a:t>
            </a:r>
            <a:r>
              <a:rPr b="0" lang="fr-FR" sz="1800" spc="-7" strike="noStrike">
                <a:solidFill>
                  <a:srgbClr val="000000"/>
                </a:solidFill>
                <a:latin typeface="Calibri"/>
              </a:rPr>
              <a:t>Questions : </a:t>
            </a:r>
            <a:r>
              <a:rPr b="0" lang="en-US" sz="1800" spc="-7" strike="noStrike">
                <a:solidFill>
                  <a:srgbClr val="000000"/>
                </a:solidFill>
                <a:latin typeface="Calibri"/>
              </a:rPr>
              <a:t>Conseillez Monsieur AUDI concernant </a:t>
            </a:r>
            <a:r>
              <a:rPr b="0" lang="en-US" sz="1800" spc="-1" strike="noStrike">
                <a:solidFill>
                  <a:srgbClr val="000000"/>
                </a:solidFill>
                <a:latin typeface="Calibri"/>
              </a:rPr>
              <a:t>le </a:t>
            </a:r>
            <a:r>
              <a:rPr b="0" lang="en-US" sz="1800" spc="-7" strike="noStrike">
                <a:solidFill>
                  <a:srgbClr val="000000"/>
                </a:solidFill>
                <a:latin typeface="Calibri"/>
              </a:rPr>
              <a:t>choix </a:t>
            </a:r>
            <a:r>
              <a:rPr b="0" lang="en-US" sz="1800" spc="4" strike="noStrike">
                <a:solidFill>
                  <a:srgbClr val="000000"/>
                </a:solidFill>
                <a:latin typeface="Calibri"/>
              </a:rPr>
              <a:t>de </a:t>
            </a:r>
            <a:r>
              <a:rPr b="0" lang="en-US" sz="1800" spc="-1" strike="noStrike">
                <a:solidFill>
                  <a:srgbClr val="000000"/>
                </a:solidFill>
                <a:latin typeface="Calibri"/>
              </a:rPr>
              <a:t>la </a:t>
            </a:r>
            <a:r>
              <a:rPr b="0" lang="en-US" sz="1800" spc="-7" strike="noStrike">
                <a:solidFill>
                  <a:srgbClr val="000000"/>
                </a:solidFill>
                <a:latin typeface="Calibri"/>
              </a:rPr>
              <a:t>société </a:t>
            </a:r>
            <a:r>
              <a:rPr b="0" lang="en-US" sz="1800" spc="-1" strike="noStrike">
                <a:solidFill>
                  <a:srgbClr val="000000"/>
                </a:solidFill>
                <a:latin typeface="Calibri"/>
              </a:rPr>
              <a:t>à </a:t>
            </a:r>
            <a:r>
              <a:rPr b="0" lang="en-US" sz="1800" spc="-7" strike="noStrike">
                <a:solidFill>
                  <a:srgbClr val="000000"/>
                </a:solidFill>
                <a:latin typeface="Calibri"/>
              </a:rPr>
              <a:t>adopter et répartissez les  postes au sein </a:t>
            </a:r>
            <a:r>
              <a:rPr b="0" lang="en-US" sz="1800" spc="-1" strike="noStrike">
                <a:solidFill>
                  <a:srgbClr val="000000"/>
                </a:solidFill>
                <a:latin typeface="Calibri"/>
              </a:rPr>
              <a:t>de la structure </a:t>
            </a:r>
            <a:r>
              <a:rPr b="0" lang="en-US" sz="1800" spc="-7" strike="noStrike">
                <a:solidFill>
                  <a:srgbClr val="000000"/>
                </a:solidFill>
                <a:latin typeface="Calibri"/>
              </a:rPr>
              <a:t>retenue.</a:t>
            </a:r>
            <a:endParaRPr b="0" lang="fr-FR" sz="1800" spc="-1" strike="noStrike">
              <a:latin typeface="Arial"/>
            </a:endParaRPr>
          </a:p>
          <a:p>
            <a:pPr marL="63360">
              <a:lnSpc>
                <a:spcPct val="100000"/>
              </a:lnSpc>
              <a:spcBef>
                <a:spcPts val="99"/>
              </a:spcBef>
            </a:pPr>
            <a:endParaRPr b="0" lang="fr-FR" sz="1800" spc="-1" strike="noStrike">
              <a:latin typeface="Arial"/>
            </a:endParaRPr>
          </a:p>
          <a:p>
            <a:pPr marL="63360">
              <a:lnSpc>
                <a:spcPts val="1267"/>
              </a:lnSpc>
              <a:spcBef>
                <a:spcPts val="99"/>
              </a:spcBef>
            </a:pPr>
            <a:endParaRPr b="0" lang="fr-FR" sz="1800" spc="-1" strike="noStrike">
              <a:latin typeface="Arial"/>
            </a:endParaRPr>
          </a:p>
          <a:p>
            <a:pPr marL="63360">
              <a:lnSpc>
                <a:spcPts val="1267"/>
              </a:lnSpc>
              <a:spcBef>
                <a:spcPts val="99"/>
              </a:spcBef>
            </a:pPr>
            <a:endParaRPr b="0" lang="fr-FR" sz="1800" spc="-1" strike="noStrike">
              <a:latin typeface="Arial"/>
            </a:endParaRPr>
          </a:p>
          <a:p>
            <a:pPr marL="63360">
              <a:lnSpc>
                <a:spcPts val="1267"/>
              </a:lnSpc>
              <a:spcBef>
                <a:spcPts val="99"/>
              </a:spcBef>
            </a:pPr>
            <a:endParaRPr b="0" lang="fr-FR" sz="1800" spc="-1" strike="noStrike">
              <a:latin typeface="Arial"/>
            </a:endParaRPr>
          </a:p>
        </p:txBody>
      </p:sp>
      <p:graphicFrame>
        <p:nvGraphicFramePr>
          <p:cNvPr id="614" name="Table 2"/>
          <p:cNvGraphicFramePr/>
          <p:nvPr/>
        </p:nvGraphicFramePr>
        <p:xfrm>
          <a:off x="204480" y="233640"/>
          <a:ext cx="11068560" cy="1293480"/>
        </p:xfrm>
        <a:graphic>
          <a:graphicData uri="http://schemas.openxmlformats.org/drawingml/2006/table">
            <a:tbl>
              <a:tblPr/>
              <a:tblGrid>
                <a:gridCol w="7026120"/>
                <a:gridCol w="2217240"/>
                <a:gridCol w="1825200"/>
              </a:tblGrid>
              <a:tr h="738720">
                <a:tc>
                  <a:txBody>
                    <a:bodyPr lIns="0" rIns="0" tIns="0" bIns="0">
                      <a:noAutofit/>
                    </a:bodyPr>
                    <a:p>
                      <a:pPr marL="48240">
                        <a:lnSpc>
                          <a:spcPct val="100000"/>
                        </a:lnSpc>
                        <a:spcBef>
                          <a:spcPts val="65"/>
                        </a:spcBef>
                      </a:pPr>
                      <a:r>
                        <a:rPr b="0" lang="fr-FR" sz="1600" spc="-7" strike="noStrike">
                          <a:solidFill>
                            <a:srgbClr val="000000"/>
                          </a:solidFill>
                          <a:latin typeface="Calibri"/>
                        </a:rPr>
                        <a:t>Denis AUDI – 30 ans</a:t>
                      </a:r>
                      <a:endParaRPr b="0" lang="fr-FR" sz="1600" spc="-1" strike="noStrike">
                        <a:latin typeface="Arial"/>
                      </a:endParaRPr>
                    </a:p>
                    <a:p>
                      <a:pPr marL="48240">
                        <a:lnSpc>
                          <a:spcPct val="100000"/>
                        </a:lnSpc>
                        <a:spcBef>
                          <a:spcPts val="65"/>
                        </a:spcBef>
                      </a:pPr>
                      <a:r>
                        <a:rPr b="0" lang="fr-FR" sz="1600" spc="-7" strike="noStrike">
                          <a:solidFill>
                            <a:srgbClr val="000000"/>
                          </a:solidFill>
                          <a:latin typeface="Calibri"/>
                        </a:rPr>
                        <a:t>Capitaine de Corvette dans l’armée. Il accepterait  volontiers un poste de mandataire social</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nSpc>
                          <a:spcPct val="100000"/>
                        </a:lnSpc>
                        <a:spcBef>
                          <a:spcPts val="65"/>
                        </a:spcBef>
                      </a:pPr>
                      <a:r>
                        <a:rPr b="0" lang="fr-FR" sz="1600" spc="-7" strike="noStrike">
                          <a:solidFill>
                            <a:srgbClr val="000000"/>
                          </a:solidFill>
                          <a:latin typeface="Calibri"/>
                        </a:rPr>
                        <a:t>Aucun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nSpc>
                          <a:spcPct val="100000"/>
                        </a:lnSpc>
                        <a:spcBef>
                          <a:spcPts val="65"/>
                        </a:spcBef>
                      </a:pPr>
                      <a:r>
                        <a:rPr b="0" lang="fr-FR" sz="1600" spc="-7" strike="noStrike">
                          <a:solidFill>
                            <a:srgbClr val="000000"/>
                          </a:solidFill>
                          <a:latin typeface="Calibri"/>
                        </a:rPr>
                        <a:t>---</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243720">
                <a:tc>
                  <a:txBody>
                    <a:bodyPr lIns="0" rIns="0" tIns="0" bIns="0">
                      <a:noAutofit/>
                    </a:bodyPr>
                    <a:p>
                      <a:pPr marL="48240">
                        <a:lnSpc>
                          <a:spcPct val="100000"/>
                        </a:lnSpc>
                        <a:spcBef>
                          <a:spcPts val="65"/>
                        </a:spcBef>
                      </a:pPr>
                      <a:r>
                        <a:rPr b="0" lang="fr-FR" sz="1600" spc="-7" strike="noStrike">
                          <a:solidFill>
                            <a:srgbClr val="000000"/>
                          </a:solidFill>
                          <a:latin typeface="Calibri"/>
                        </a:rPr>
                        <a:t>Sylvie AUDI – 25 ans Infirmière au CHU de NANTES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nSpc>
                          <a:spcPct val="100000"/>
                        </a:lnSpc>
                        <a:spcBef>
                          <a:spcPts val="65"/>
                        </a:spcBef>
                      </a:pPr>
                      <a:r>
                        <a:rPr b="0" lang="fr-FR" sz="1600" spc="-7" strike="noStrike">
                          <a:solidFill>
                            <a:srgbClr val="000000"/>
                          </a:solidFill>
                          <a:latin typeface="Calibri"/>
                        </a:rPr>
                        <a:t>Apport en numéraire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nSpc>
                          <a:spcPct val="100000"/>
                        </a:lnSpc>
                        <a:spcBef>
                          <a:spcPts val="65"/>
                        </a:spcBef>
                      </a:pPr>
                      <a:r>
                        <a:rPr b="0" lang="fr-FR" sz="1600" spc="-7" strike="noStrike">
                          <a:solidFill>
                            <a:srgbClr val="000000"/>
                          </a:solidFill>
                          <a:latin typeface="Calibri"/>
                        </a:rPr>
                        <a:t>1.200 euros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243720">
                <a:tc>
                  <a:txBody>
                    <a:bodyPr lIns="0" rIns="0" tIns="0" bIns="0">
                      <a:noAutofit/>
                    </a:bodyPr>
                    <a:p>
                      <a:pPr marL="48240">
                        <a:lnSpc>
                          <a:spcPct val="100000"/>
                        </a:lnSpc>
                        <a:spcBef>
                          <a:spcPts val="65"/>
                        </a:spcBef>
                      </a:pPr>
                      <a:r>
                        <a:rPr b="0" lang="fr-FR" sz="1600" spc="-7" strike="noStrike">
                          <a:solidFill>
                            <a:srgbClr val="000000"/>
                          </a:solidFill>
                          <a:latin typeface="Calibri"/>
                        </a:rPr>
                        <a:t>Astrid AUDI – 15 ans Collégienne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nSpc>
                          <a:spcPct val="100000"/>
                        </a:lnSpc>
                        <a:spcBef>
                          <a:spcPts val="65"/>
                        </a:spcBef>
                      </a:pPr>
                      <a:r>
                        <a:rPr b="0" lang="fr-FR" sz="1600" spc="-7" strike="noStrike">
                          <a:solidFill>
                            <a:srgbClr val="000000"/>
                          </a:solidFill>
                          <a:latin typeface="Calibri"/>
                        </a:rPr>
                        <a:t>Apport en numéraire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nSpc>
                          <a:spcPct val="100000"/>
                        </a:lnSpc>
                        <a:spcBef>
                          <a:spcPts val="65"/>
                        </a:spcBef>
                      </a:pPr>
                      <a:r>
                        <a:rPr b="0" lang="fr-FR" sz="1600" spc="-7" strike="noStrike">
                          <a:solidFill>
                            <a:srgbClr val="000000"/>
                          </a:solidFill>
                          <a:latin typeface="Calibri"/>
                        </a:rPr>
                        <a:t>1.000 euros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738720">
                <a:tc>
                  <a:txBody>
                    <a:bodyPr lIns="0" rIns="0" tIns="0" bIns="0">
                      <a:noAutofit/>
                    </a:bodyPr>
                    <a:p>
                      <a:pPr marL="48240">
                        <a:lnSpc>
                          <a:spcPct val="100000"/>
                        </a:lnSpc>
                        <a:spcBef>
                          <a:spcPts val="65"/>
                        </a:spcBef>
                      </a:pPr>
                      <a:r>
                        <a:rPr b="0" lang="fr-FR" sz="1600" spc="-7" strike="noStrike">
                          <a:solidFill>
                            <a:srgbClr val="000000"/>
                          </a:solidFill>
                          <a:latin typeface="Calibri"/>
                        </a:rPr>
                        <a:t>Jérôme CALAN – 53 ans (frère de Brigitte CALAN)</a:t>
                      </a:r>
                      <a:endParaRPr b="0" lang="fr-FR" sz="1600" spc="-1" strike="noStrike">
                        <a:latin typeface="Arial"/>
                      </a:endParaRPr>
                    </a:p>
                    <a:p>
                      <a:pPr marL="48240">
                        <a:lnSpc>
                          <a:spcPct val="100000"/>
                        </a:lnSpc>
                        <a:spcBef>
                          <a:spcPts val="65"/>
                        </a:spcBef>
                      </a:pPr>
                      <a:r>
                        <a:rPr b="0" lang="fr-FR" sz="1600" spc="-7" strike="noStrike">
                          <a:solidFill>
                            <a:srgbClr val="000000"/>
                          </a:solidFill>
                          <a:latin typeface="Calibri"/>
                        </a:rPr>
                        <a:t>Directeur Général de la SA INDUCTION. Il veut un  poste de mandataire social pour en contrôler la gestion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nSpc>
                          <a:spcPct val="100000"/>
                        </a:lnSpc>
                        <a:spcBef>
                          <a:spcPts val="65"/>
                        </a:spcBef>
                      </a:pPr>
                      <a:r>
                        <a:rPr b="0" lang="fr-FR" sz="1600" spc="-7" strike="noStrike">
                          <a:solidFill>
                            <a:srgbClr val="000000"/>
                          </a:solidFill>
                          <a:latin typeface="Calibri"/>
                        </a:rPr>
                        <a:t>Apport en numéraire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marL="48240">
                        <a:lnSpc>
                          <a:spcPct val="100000"/>
                        </a:lnSpc>
                        <a:spcBef>
                          <a:spcPts val="65"/>
                        </a:spcBef>
                      </a:pPr>
                      <a:r>
                        <a:rPr b="0" lang="fr-FR" sz="1600" spc="-7" strike="noStrike">
                          <a:solidFill>
                            <a:srgbClr val="000000"/>
                          </a:solidFill>
                          <a:latin typeface="Calibri"/>
                        </a:rPr>
                        <a:t>11.800 euros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615"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16"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F85AD626-43C2-41A5-B004-CF0CCF78DB15}" type="slidenum">
              <a:rPr b="0" lang="fr-FR" sz="1800" spc="-1" strike="noStrike">
                <a:solidFill>
                  <a:srgbClr val="b2b2b2"/>
                </a:solidFill>
                <a:latin typeface="Calibri"/>
              </a:rPr>
              <a:t>81</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179640" y="597960"/>
            <a:ext cx="11622240" cy="1776960"/>
          </a:xfrm>
          <a:prstGeom prst="rect">
            <a:avLst/>
          </a:prstGeom>
          <a:noFill/>
          <a:ln w="6120">
            <a:solidFill>
              <a:schemeClr val="bg1"/>
            </a:solidFill>
            <a:round/>
          </a:ln>
        </p:spPr>
        <p:style>
          <a:lnRef idx="0"/>
          <a:fillRef idx="0"/>
          <a:effectRef idx="0"/>
          <a:fontRef idx="minor"/>
        </p:style>
        <p:txBody>
          <a:bodyPr lIns="0" rIns="0" tIns="6480" bIns="0">
            <a:spAutoFit/>
          </a:bodyPr>
          <a:p>
            <a:pPr marL="63360" algn="just">
              <a:lnSpc>
                <a:spcPct val="100000"/>
              </a:lnSpc>
              <a:spcBef>
                <a:spcPts val="51"/>
              </a:spcBef>
            </a:pPr>
            <a:r>
              <a:rPr b="1" lang="en-US" sz="1600" spc="-7" strike="noStrike" u="heavy">
                <a:solidFill>
                  <a:srgbClr val="000000"/>
                </a:solidFill>
                <a:uFill>
                  <a:solidFill>
                    <a:srgbClr val="000000"/>
                  </a:solidFill>
                </a:uFill>
                <a:latin typeface="Calibri"/>
              </a:rPr>
              <a:t>SAS </a:t>
            </a:r>
            <a:r>
              <a:rPr b="1" lang="en-US" sz="1600" spc="-1" strike="noStrike" u="heavy">
                <a:solidFill>
                  <a:srgbClr val="000000"/>
                </a:solidFill>
                <a:uFill>
                  <a:solidFill>
                    <a:srgbClr val="000000"/>
                  </a:solidFill>
                </a:uFill>
                <a:latin typeface="Calibri"/>
              </a:rPr>
              <a:t>:</a:t>
            </a:r>
            <a:endParaRPr b="0" lang="fr-FR" sz="1600" spc="-1" strike="noStrike">
              <a:latin typeface="Arial"/>
            </a:endParaRPr>
          </a:p>
          <a:p>
            <a:pPr marL="63360" algn="just">
              <a:lnSpc>
                <a:spcPct val="100000"/>
              </a:lnSpc>
              <a:spcBef>
                <a:spcPts val="524"/>
              </a:spcBef>
            </a:pPr>
            <a:r>
              <a:rPr b="0" lang="en-US" sz="1600" spc="-1" strike="noStrike">
                <a:solidFill>
                  <a:srgbClr val="000000"/>
                </a:solidFill>
                <a:latin typeface="Calibri"/>
              </a:rPr>
              <a:t>La </a:t>
            </a:r>
            <a:r>
              <a:rPr b="1" lang="en-US" sz="1600" spc="-7" strike="noStrike">
                <a:solidFill>
                  <a:srgbClr val="000000"/>
                </a:solidFill>
                <a:latin typeface="Calibri"/>
              </a:rPr>
              <a:t>société par actions simplifiée </a:t>
            </a:r>
            <a:r>
              <a:rPr b="0" lang="en-US" sz="1600" spc="-7" strike="noStrike">
                <a:solidFill>
                  <a:srgbClr val="000000"/>
                </a:solidFill>
                <a:latin typeface="Calibri"/>
              </a:rPr>
              <a:t>est </a:t>
            </a:r>
            <a:r>
              <a:rPr b="0" lang="en-US" sz="1600" spc="-1" strike="noStrike">
                <a:solidFill>
                  <a:srgbClr val="000000"/>
                </a:solidFill>
                <a:latin typeface="Calibri"/>
              </a:rPr>
              <a:t>une </a:t>
            </a:r>
            <a:r>
              <a:rPr b="0" lang="en-US" sz="1600" spc="-7" strike="noStrike">
                <a:solidFill>
                  <a:srgbClr val="000000"/>
                </a:solidFill>
                <a:latin typeface="Calibri"/>
              </a:rPr>
              <a:t>forme récente </a:t>
            </a:r>
            <a:r>
              <a:rPr b="0" lang="en-US" sz="1600" spc="-1" strike="noStrike">
                <a:solidFill>
                  <a:srgbClr val="000000"/>
                </a:solidFill>
                <a:latin typeface="Calibri"/>
              </a:rPr>
              <a:t>de </a:t>
            </a:r>
            <a:r>
              <a:rPr b="0" lang="en-US" sz="1600" spc="-7" strike="noStrike">
                <a:solidFill>
                  <a:srgbClr val="000000"/>
                </a:solidFill>
                <a:latin typeface="Calibri"/>
              </a:rPr>
              <a:t>société </a:t>
            </a:r>
            <a:r>
              <a:rPr b="0" lang="en-US" sz="1600" spc="-1" strike="noStrike">
                <a:solidFill>
                  <a:srgbClr val="000000"/>
                </a:solidFill>
                <a:latin typeface="Calibri"/>
              </a:rPr>
              <a:t>de </a:t>
            </a:r>
            <a:r>
              <a:rPr b="0" lang="en-US" sz="1600" spc="-7" strike="noStrike">
                <a:solidFill>
                  <a:srgbClr val="000000"/>
                </a:solidFill>
                <a:latin typeface="Calibri"/>
              </a:rPr>
              <a:t>capitaux </a:t>
            </a:r>
            <a:r>
              <a:rPr b="0" lang="en-US" sz="1600" spc="-1" strike="noStrike">
                <a:solidFill>
                  <a:srgbClr val="000000"/>
                </a:solidFill>
                <a:latin typeface="Calibri"/>
              </a:rPr>
              <a:t>qui </a:t>
            </a:r>
            <a:r>
              <a:rPr b="0" lang="en-US" sz="1600" spc="-7" strike="noStrike">
                <a:solidFill>
                  <a:srgbClr val="000000"/>
                </a:solidFill>
                <a:latin typeface="Calibri"/>
              </a:rPr>
              <a:t>bénéficie d’une  </a:t>
            </a:r>
            <a:r>
              <a:rPr b="0" lang="en-US" sz="1600" spc="-1" strike="noStrike">
                <a:solidFill>
                  <a:srgbClr val="000000"/>
                </a:solidFill>
                <a:latin typeface="Calibri"/>
              </a:rPr>
              <a:t>grande </a:t>
            </a:r>
            <a:r>
              <a:rPr b="0" lang="en-US" sz="1600" spc="-7" strike="noStrike">
                <a:solidFill>
                  <a:srgbClr val="000000"/>
                </a:solidFill>
                <a:latin typeface="Calibri"/>
              </a:rPr>
              <a:t>souplesse contractuelle. Cette structure concerne les entrepreneurs individuels </a:t>
            </a:r>
            <a:r>
              <a:rPr b="0" lang="en-US" sz="1600" spc="-1" strike="noStrike">
                <a:solidFill>
                  <a:srgbClr val="000000"/>
                </a:solidFill>
                <a:latin typeface="Calibri"/>
              </a:rPr>
              <a:t>et </a:t>
            </a:r>
            <a:r>
              <a:rPr b="0" lang="en-US" sz="1600" spc="-7" strike="noStrike">
                <a:solidFill>
                  <a:srgbClr val="000000"/>
                </a:solidFill>
                <a:latin typeface="Calibri"/>
              </a:rPr>
              <a:t>toutes les  entreprises, </a:t>
            </a:r>
            <a:r>
              <a:rPr b="0" lang="en-US" sz="1600" spc="-1" strike="noStrike">
                <a:solidFill>
                  <a:srgbClr val="000000"/>
                </a:solidFill>
                <a:latin typeface="Calibri"/>
              </a:rPr>
              <a:t>les grandes </a:t>
            </a:r>
            <a:r>
              <a:rPr b="0" lang="en-US" sz="1600" spc="-7" strike="noStrike">
                <a:solidFill>
                  <a:srgbClr val="000000"/>
                </a:solidFill>
                <a:latin typeface="Calibri"/>
              </a:rPr>
              <a:t>entreprises </a:t>
            </a:r>
            <a:r>
              <a:rPr b="0" lang="en-US" sz="1600" spc="-1" strike="noStrike">
                <a:solidFill>
                  <a:srgbClr val="000000"/>
                </a:solidFill>
                <a:latin typeface="Calibri"/>
              </a:rPr>
              <a:t>qui </a:t>
            </a:r>
            <a:r>
              <a:rPr b="0" lang="en-US" sz="1600" spc="-7" strike="noStrike">
                <a:solidFill>
                  <a:srgbClr val="000000"/>
                </a:solidFill>
                <a:latin typeface="Calibri"/>
              </a:rPr>
              <a:t>souhaitent </a:t>
            </a:r>
            <a:r>
              <a:rPr b="0" lang="en-US" sz="1600" spc="-1" strike="noStrike">
                <a:solidFill>
                  <a:srgbClr val="000000"/>
                </a:solidFill>
                <a:latin typeface="Calibri"/>
              </a:rPr>
              <a:t>coopérer </a:t>
            </a:r>
            <a:r>
              <a:rPr b="0" lang="en-US" sz="1600" spc="-7" strike="noStrike">
                <a:solidFill>
                  <a:srgbClr val="000000"/>
                </a:solidFill>
                <a:latin typeface="Calibri"/>
              </a:rPr>
              <a:t>entre elles, les groupes </a:t>
            </a:r>
            <a:r>
              <a:rPr b="0" lang="en-US" sz="1600" spc="-9" strike="noStrike">
                <a:solidFill>
                  <a:srgbClr val="000000"/>
                </a:solidFill>
                <a:latin typeface="Calibri"/>
              </a:rPr>
              <a:t>de </a:t>
            </a:r>
            <a:r>
              <a:rPr b="0" lang="en-US" sz="1600" spc="-7" strike="noStrike">
                <a:solidFill>
                  <a:srgbClr val="000000"/>
                </a:solidFill>
                <a:latin typeface="Calibri"/>
              </a:rPr>
              <a:t>sociétés qui  désirent </a:t>
            </a:r>
            <a:r>
              <a:rPr b="0" lang="en-US" sz="1600" spc="-1" strike="noStrike">
                <a:solidFill>
                  <a:srgbClr val="000000"/>
                </a:solidFill>
                <a:latin typeface="Calibri"/>
              </a:rPr>
              <a:t>créer une ou des </a:t>
            </a:r>
            <a:r>
              <a:rPr b="0" lang="en-US" sz="1600" spc="-7" strike="noStrike">
                <a:solidFill>
                  <a:srgbClr val="000000"/>
                </a:solidFill>
                <a:latin typeface="Calibri"/>
              </a:rPr>
              <a:t>filiales communes. </a:t>
            </a:r>
            <a:r>
              <a:rPr b="0" lang="en-US" sz="1600" spc="-1" strike="noStrike">
                <a:solidFill>
                  <a:srgbClr val="000000"/>
                </a:solidFill>
                <a:latin typeface="Calibri"/>
              </a:rPr>
              <a:t>La </a:t>
            </a:r>
            <a:r>
              <a:rPr b="0" lang="en-US" sz="1600" spc="-7" strike="noStrike">
                <a:solidFill>
                  <a:srgbClr val="000000"/>
                </a:solidFill>
                <a:latin typeface="Calibri"/>
              </a:rPr>
              <a:t>liberté </a:t>
            </a:r>
            <a:r>
              <a:rPr b="0" lang="en-US" sz="1600" spc="-1" strike="noStrike">
                <a:solidFill>
                  <a:srgbClr val="000000"/>
                </a:solidFill>
                <a:latin typeface="Calibri"/>
              </a:rPr>
              <a:t>a </a:t>
            </a:r>
            <a:r>
              <a:rPr b="0" lang="en-US" sz="1600" spc="-7" strike="noStrike">
                <a:solidFill>
                  <a:srgbClr val="000000"/>
                </a:solidFill>
                <a:latin typeface="Calibri"/>
              </a:rPr>
              <a:t>cependant </a:t>
            </a:r>
            <a:r>
              <a:rPr b="0" lang="en-US" sz="1600" spc="-1" strike="noStrike">
                <a:solidFill>
                  <a:srgbClr val="000000"/>
                </a:solidFill>
                <a:latin typeface="Calibri"/>
              </a:rPr>
              <a:t>un </a:t>
            </a:r>
            <a:r>
              <a:rPr b="0" lang="en-US" sz="1600" spc="-7" strike="noStrike">
                <a:solidFill>
                  <a:srgbClr val="000000"/>
                </a:solidFill>
                <a:latin typeface="Calibri"/>
              </a:rPr>
              <a:t>revers </a:t>
            </a:r>
            <a:r>
              <a:rPr b="0" lang="en-US" sz="1600" spc="-1" strike="noStrike">
                <a:solidFill>
                  <a:srgbClr val="000000"/>
                </a:solidFill>
                <a:latin typeface="Calibri"/>
              </a:rPr>
              <a:t>: </a:t>
            </a:r>
            <a:r>
              <a:rPr b="0" lang="en-US" sz="1600" spc="-7" strike="noStrike">
                <a:solidFill>
                  <a:srgbClr val="000000"/>
                </a:solidFill>
                <a:latin typeface="Calibri"/>
              </a:rPr>
              <a:t>en cas </a:t>
            </a:r>
            <a:r>
              <a:rPr b="0" lang="en-US" sz="1600" spc="-9" strike="noStrike">
                <a:solidFill>
                  <a:srgbClr val="000000"/>
                </a:solidFill>
                <a:latin typeface="Calibri"/>
              </a:rPr>
              <a:t>de </a:t>
            </a:r>
            <a:r>
              <a:rPr b="0" lang="en-US" sz="1600" spc="-7" strike="noStrike">
                <a:solidFill>
                  <a:srgbClr val="000000"/>
                </a:solidFill>
                <a:latin typeface="Calibri"/>
              </a:rPr>
              <a:t>litige entre les  associés et </a:t>
            </a:r>
            <a:r>
              <a:rPr b="0" lang="en-US" sz="1600" spc="-1" strike="noStrike">
                <a:solidFill>
                  <a:srgbClr val="000000"/>
                </a:solidFill>
                <a:latin typeface="Calibri"/>
              </a:rPr>
              <a:t>la </a:t>
            </a:r>
            <a:r>
              <a:rPr b="0" lang="en-US" sz="1600" spc="-7" strike="noStrike">
                <a:solidFill>
                  <a:srgbClr val="000000"/>
                </a:solidFill>
                <a:latin typeface="Calibri"/>
              </a:rPr>
              <a:t>direction, dans </a:t>
            </a:r>
            <a:r>
              <a:rPr b="0" lang="en-US" sz="1600" spc="-1" strike="noStrike">
                <a:solidFill>
                  <a:srgbClr val="000000"/>
                </a:solidFill>
                <a:latin typeface="Calibri"/>
              </a:rPr>
              <a:t>le </a:t>
            </a:r>
            <a:r>
              <a:rPr b="0" lang="en-US" sz="1600" spc="-7" strike="noStrike">
                <a:solidFill>
                  <a:srgbClr val="000000"/>
                </a:solidFill>
                <a:latin typeface="Calibri"/>
              </a:rPr>
              <a:t>silence </a:t>
            </a:r>
            <a:r>
              <a:rPr b="0" lang="en-US" sz="1600" spc="-1" strike="noStrike">
                <a:solidFill>
                  <a:srgbClr val="000000"/>
                </a:solidFill>
                <a:latin typeface="Calibri"/>
              </a:rPr>
              <a:t>des </a:t>
            </a:r>
            <a:r>
              <a:rPr b="0" lang="en-US" sz="1600" spc="-7" strike="noStrike">
                <a:solidFill>
                  <a:srgbClr val="000000"/>
                </a:solidFill>
                <a:latin typeface="Calibri"/>
              </a:rPr>
              <a:t>statuts, </a:t>
            </a:r>
            <a:r>
              <a:rPr b="0" lang="en-US" sz="1600" spc="-1" strike="noStrike">
                <a:solidFill>
                  <a:srgbClr val="000000"/>
                </a:solidFill>
                <a:latin typeface="Calibri"/>
              </a:rPr>
              <a:t>il </a:t>
            </a:r>
            <a:r>
              <a:rPr b="0" lang="en-US" sz="1600" spc="-7" strike="noStrike">
                <a:solidFill>
                  <a:srgbClr val="000000"/>
                </a:solidFill>
                <a:latin typeface="Calibri"/>
              </a:rPr>
              <a:t>reviendra au </a:t>
            </a:r>
            <a:r>
              <a:rPr b="0" lang="en-US" sz="1600" spc="-1" strike="noStrike">
                <a:solidFill>
                  <a:srgbClr val="000000"/>
                </a:solidFill>
                <a:latin typeface="Calibri"/>
              </a:rPr>
              <a:t>juge de déceler </a:t>
            </a:r>
            <a:r>
              <a:rPr b="0" lang="en-US" sz="1600" spc="-7" strike="noStrike">
                <a:solidFill>
                  <a:srgbClr val="000000"/>
                </a:solidFill>
                <a:latin typeface="Calibri"/>
              </a:rPr>
              <a:t>la commune  intention des parties, ce qui rend incertaines </a:t>
            </a:r>
            <a:r>
              <a:rPr b="0" lang="en-US" sz="1600" spc="-1" strike="noStrike">
                <a:solidFill>
                  <a:srgbClr val="000000"/>
                </a:solidFill>
                <a:latin typeface="Calibri"/>
              </a:rPr>
              <a:t>les </a:t>
            </a:r>
            <a:r>
              <a:rPr b="0" lang="en-US" sz="1600" spc="-7" strike="noStrike">
                <a:solidFill>
                  <a:srgbClr val="000000"/>
                </a:solidFill>
                <a:latin typeface="Calibri"/>
              </a:rPr>
              <a:t>solutions. Il est </a:t>
            </a:r>
            <a:r>
              <a:rPr b="0" lang="en-US" sz="1600" spc="-1" strike="noStrike">
                <a:solidFill>
                  <a:srgbClr val="000000"/>
                </a:solidFill>
                <a:latin typeface="Calibri"/>
              </a:rPr>
              <a:t>donc </a:t>
            </a:r>
            <a:r>
              <a:rPr b="0" lang="en-US" sz="1600" spc="-7" strike="noStrike">
                <a:solidFill>
                  <a:srgbClr val="000000"/>
                </a:solidFill>
                <a:latin typeface="Calibri"/>
              </a:rPr>
              <a:t>parfois judicieux </a:t>
            </a:r>
            <a:r>
              <a:rPr b="0" lang="en-US" sz="1600" spc="-9" strike="noStrike">
                <a:solidFill>
                  <a:srgbClr val="000000"/>
                </a:solidFill>
                <a:latin typeface="Calibri"/>
              </a:rPr>
              <a:t>de </a:t>
            </a:r>
            <a:r>
              <a:rPr b="0" lang="en-US" sz="1600" spc="-7" strike="noStrike">
                <a:solidFill>
                  <a:srgbClr val="000000"/>
                </a:solidFill>
                <a:latin typeface="Calibri"/>
              </a:rPr>
              <a:t>confier </a:t>
            </a:r>
            <a:r>
              <a:rPr b="0" lang="en-US" sz="1600" spc="-1" strike="noStrike">
                <a:solidFill>
                  <a:srgbClr val="000000"/>
                </a:solidFill>
                <a:latin typeface="Calibri"/>
              </a:rPr>
              <a:t>la  </a:t>
            </a:r>
            <a:r>
              <a:rPr b="0" lang="en-US" sz="1600" spc="-7" strike="noStrike">
                <a:solidFill>
                  <a:srgbClr val="000000"/>
                </a:solidFill>
                <a:latin typeface="Calibri"/>
              </a:rPr>
              <a:t>rédaction </a:t>
            </a:r>
            <a:r>
              <a:rPr b="0" lang="en-US" sz="1600" spc="-1" strike="noStrike">
                <a:solidFill>
                  <a:srgbClr val="000000"/>
                </a:solidFill>
                <a:latin typeface="Calibri"/>
              </a:rPr>
              <a:t>des </a:t>
            </a:r>
            <a:r>
              <a:rPr b="0" lang="en-US" sz="1600" spc="-7" strike="noStrike">
                <a:solidFill>
                  <a:srgbClr val="000000"/>
                </a:solidFill>
                <a:latin typeface="Calibri"/>
              </a:rPr>
              <a:t>statuts </a:t>
            </a:r>
            <a:r>
              <a:rPr b="0" lang="en-US" sz="1600" spc="-1" strike="noStrike">
                <a:solidFill>
                  <a:srgbClr val="000000"/>
                </a:solidFill>
                <a:latin typeface="Calibri"/>
              </a:rPr>
              <a:t>à des experts </a:t>
            </a:r>
            <a:r>
              <a:rPr b="0" lang="en-US" sz="1600" spc="-7" strike="noStrike">
                <a:solidFill>
                  <a:srgbClr val="000000"/>
                </a:solidFill>
                <a:latin typeface="Calibri"/>
              </a:rPr>
              <a:t>qui sauront sonder l’intention des fondateurs, voire </a:t>
            </a:r>
            <a:r>
              <a:rPr b="0" lang="en-US" sz="1600" spc="-1" strike="noStrike">
                <a:solidFill>
                  <a:srgbClr val="000000"/>
                </a:solidFill>
                <a:latin typeface="Calibri"/>
              </a:rPr>
              <a:t>provoquer </a:t>
            </a:r>
            <a:r>
              <a:rPr b="0" lang="en-US" sz="1600" spc="-7" strike="noStrike">
                <a:solidFill>
                  <a:srgbClr val="000000"/>
                </a:solidFill>
                <a:latin typeface="Calibri"/>
              </a:rPr>
              <a:t>des  questions auxquelles il faut impérativement apporter une</a:t>
            </a:r>
            <a:r>
              <a:rPr b="0" lang="en-US" sz="1600" spc="60" strike="noStrike">
                <a:solidFill>
                  <a:srgbClr val="000000"/>
                </a:solidFill>
                <a:latin typeface="Calibri"/>
              </a:rPr>
              <a:t> </a:t>
            </a:r>
            <a:r>
              <a:rPr b="0" lang="en-US" sz="1600" spc="-1" strike="noStrike">
                <a:solidFill>
                  <a:srgbClr val="000000"/>
                </a:solidFill>
                <a:latin typeface="Calibri"/>
              </a:rPr>
              <a:t>réponse.</a:t>
            </a:r>
            <a:endParaRPr b="0" lang="fr-FR" sz="1600" spc="-1" strike="noStrike">
              <a:latin typeface="Arial"/>
            </a:endParaRPr>
          </a:p>
        </p:txBody>
      </p:sp>
      <p:sp>
        <p:nvSpPr>
          <p:cNvPr id="618" name="TextShape 2"/>
          <p:cNvSpPr txBox="1"/>
          <p:nvPr/>
        </p:nvSpPr>
        <p:spPr>
          <a:xfrm>
            <a:off x="3512160" y="95040"/>
            <a:ext cx="5199120" cy="1156680"/>
          </a:xfrm>
          <a:prstGeom prst="rect">
            <a:avLst/>
          </a:prstGeom>
          <a:noFill/>
          <a:ln>
            <a:noFill/>
          </a:ln>
        </p:spPr>
        <p:txBody>
          <a:bodyPr lIns="0" rIns="0" tIns="11520" bIns="0">
            <a:noAutofit/>
          </a:bodyPr>
          <a:p>
            <a:pPr marL="11520">
              <a:lnSpc>
                <a:spcPct val="100000"/>
              </a:lnSpc>
              <a:spcBef>
                <a:spcPts val="91"/>
              </a:spcBef>
            </a:pPr>
            <a:r>
              <a:rPr b="1" lang="en-US" sz="3200" spc="-1" strike="noStrike" u="heavy">
                <a:solidFill>
                  <a:srgbClr val="0070c0"/>
                </a:solidFill>
                <a:uFillTx/>
                <a:latin typeface="Calibri"/>
              </a:rPr>
              <a:t>Troisième partie : SAS</a:t>
            </a:r>
            <a:endParaRPr b="0" lang="en-US" sz="3200" spc="-1" strike="noStrike">
              <a:solidFill>
                <a:srgbClr val="000000"/>
              </a:solidFill>
              <a:latin typeface="Calibri"/>
            </a:endParaRPr>
          </a:p>
        </p:txBody>
      </p:sp>
      <p:sp>
        <p:nvSpPr>
          <p:cNvPr id="619" name="CustomShape 3"/>
          <p:cNvSpPr/>
          <p:nvPr/>
        </p:nvSpPr>
        <p:spPr>
          <a:xfrm>
            <a:off x="2022480" y="2398680"/>
            <a:ext cx="8704440" cy="25524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600" spc="-7" strike="noStrike" u="sng">
                <a:solidFill>
                  <a:srgbClr val="000000"/>
                </a:solidFill>
                <a:uFillTx/>
                <a:latin typeface="Calibri"/>
              </a:rPr>
              <a:t>TABLEAU COMPARATIF DE LA SOCIETE ANONYME </a:t>
            </a:r>
            <a:r>
              <a:rPr b="1" lang="en-US" sz="1600" spc="-1" strike="noStrike" u="sng">
                <a:solidFill>
                  <a:srgbClr val="000000"/>
                </a:solidFill>
                <a:uFillTx/>
                <a:latin typeface="Calibri"/>
              </a:rPr>
              <a:t>ET </a:t>
            </a:r>
            <a:r>
              <a:rPr b="1" lang="en-US" sz="1600" spc="-7" strike="noStrike" u="sng">
                <a:solidFill>
                  <a:srgbClr val="000000"/>
                </a:solidFill>
                <a:uFillTx/>
                <a:latin typeface="Calibri"/>
              </a:rPr>
              <a:t>DE LA SOCIETE PAR ACTIONS</a:t>
            </a:r>
            <a:r>
              <a:rPr b="1" lang="en-US" sz="1600" spc="180" strike="noStrike" u="sng">
                <a:solidFill>
                  <a:srgbClr val="000000"/>
                </a:solidFill>
                <a:uFillTx/>
                <a:latin typeface="Calibri"/>
              </a:rPr>
              <a:t> </a:t>
            </a:r>
            <a:r>
              <a:rPr b="1" lang="en-US" sz="1600" spc="-7" strike="noStrike" u="sng">
                <a:solidFill>
                  <a:srgbClr val="000000"/>
                </a:solidFill>
                <a:uFillTx/>
                <a:latin typeface="Calibri"/>
              </a:rPr>
              <a:t>SIMPLIFIEE</a:t>
            </a:r>
            <a:endParaRPr b="0" lang="fr-FR" sz="1600" spc="-1" strike="noStrike">
              <a:latin typeface="Arial"/>
            </a:endParaRPr>
          </a:p>
        </p:txBody>
      </p:sp>
      <p:graphicFrame>
        <p:nvGraphicFramePr>
          <p:cNvPr id="620" name="Table 4"/>
          <p:cNvGraphicFramePr/>
          <p:nvPr/>
        </p:nvGraphicFramePr>
        <p:xfrm>
          <a:off x="179640" y="2707920"/>
          <a:ext cx="11622240" cy="3431160"/>
        </p:xfrm>
        <a:graphic>
          <a:graphicData uri="http://schemas.openxmlformats.org/drawingml/2006/table">
            <a:tbl>
              <a:tblPr/>
              <a:tblGrid>
                <a:gridCol w="2704320"/>
                <a:gridCol w="4297680"/>
                <a:gridCol w="4620240"/>
              </a:tblGrid>
              <a:tr h="271080">
                <a:tc>
                  <a:tcPr>
                    <a:lnL w="12240">
                      <a:noFill/>
                    </a:lnL>
                    <a:lnR w="6480">
                      <a:solidFill>
                        <a:srgbClr val="000000"/>
                      </a:solidFill>
                    </a:lnR>
                    <a:lnT w="12240">
                      <a:noFill/>
                    </a:lnT>
                    <a:lnB w="6480">
                      <a:solidFill>
                        <a:srgbClr val="000000"/>
                      </a:solidFill>
                    </a:lnB>
                    <a:noFill/>
                  </a:tcPr>
                </a:tc>
                <a:tc>
                  <a:txBody>
                    <a:bodyPr lIns="0" rIns="0" tIns="27360" bIns="0">
                      <a:noAutofit/>
                    </a:bodyPr>
                    <a:p>
                      <a:pPr marL="6840" algn="ctr">
                        <a:lnSpc>
                          <a:spcPct val="100000"/>
                        </a:lnSpc>
                        <a:spcBef>
                          <a:spcPts val="241"/>
                        </a:spcBef>
                      </a:pPr>
                      <a:r>
                        <a:rPr b="1" lang="fr-FR" sz="1600" spc="-7" strike="noStrike">
                          <a:solidFill>
                            <a:srgbClr val="000000"/>
                          </a:solidFill>
                          <a:latin typeface="Calibri"/>
                        </a:rPr>
                        <a:t>SA</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27360" bIns="0">
                      <a:noAutofit/>
                    </a:bodyPr>
                    <a:p>
                      <a:pPr marL="2520" algn="ctr">
                        <a:lnSpc>
                          <a:spcPct val="100000"/>
                        </a:lnSpc>
                        <a:spcBef>
                          <a:spcPts val="241"/>
                        </a:spcBef>
                      </a:pPr>
                      <a:r>
                        <a:rPr b="1" lang="fr-FR" sz="1600" spc="-7" strike="noStrike">
                          <a:solidFill>
                            <a:srgbClr val="000000"/>
                          </a:solidFill>
                          <a:latin typeface="Calibri"/>
                        </a:rPr>
                        <a:t>SAS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548280">
                <a:tc>
                  <a:txBody>
                    <a:bodyPr lIns="0" rIns="0" tIns="5040" bIns="0">
                      <a:noAutofit/>
                    </a:bodyPr>
                    <a:p>
                      <a:pPr>
                        <a:lnSpc>
                          <a:spcPct val="100000"/>
                        </a:lnSpc>
                        <a:spcBef>
                          <a:spcPts val="45"/>
                        </a:spcBef>
                      </a:pPr>
                      <a:endParaRPr b="0" lang="fr-FR" sz="1800" spc="-1" strike="noStrike">
                        <a:latin typeface="Arial"/>
                      </a:endParaRPr>
                    </a:p>
                    <a:p>
                      <a:pPr marL="6840" algn="ctr">
                        <a:lnSpc>
                          <a:spcPct val="100000"/>
                        </a:lnSpc>
                      </a:pPr>
                      <a:r>
                        <a:rPr b="1" lang="fr-FR" sz="1600" spc="-1" strike="noStrike">
                          <a:solidFill>
                            <a:srgbClr val="000000"/>
                          </a:solidFill>
                          <a:latin typeface="Calibri"/>
                        </a:rPr>
                        <a:t>capital</a:t>
                      </a:r>
                      <a:r>
                        <a:rPr b="1" lang="fr-FR" sz="1600" spc="-26" strike="noStrike">
                          <a:solidFill>
                            <a:srgbClr val="000000"/>
                          </a:solidFill>
                          <a:latin typeface="Calibri"/>
                        </a:rPr>
                        <a:t> </a:t>
                      </a:r>
                      <a:r>
                        <a:rPr b="1" lang="fr-FR" sz="1600" spc="-7" strike="noStrike">
                          <a:solidFill>
                            <a:srgbClr val="000000"/>
                          </a:solidFill>
                          <a:latin typeface="Calibri"/>
                        </a:rPr>
                        <a:t>minimum</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3960" algn="ctr">
                        <a:lnSpc>
                          <a:spcPct val="100000"/>
                        </a:lnSpc>
                        <a:spcBef>
                          <a:spcPts val="264"/>
                        </a:spcBef>
                      </a:pPr>
                      <a:r>
                        <a:rPr b="0" lang="fr-FR" sz="1600" spc="-1" strike="noStrike">
                          <a:solidFill>
                            <a:srgbClr val="000000"/>
                          </a:solidFill>
                          <a:latin typeface="Calibri"/>
                        </a:rPr>
                        <a:t>37 000</a:t>
                      </a:r>
                      <a:r>
                        <a:rPr b="0" lang="fr-FR" sz="1600" spc="-7" strike="noStrike">
                          <a:solidFill>
                            <a:srgbClr val="000000"/>
                          </a:solidFill>
                          <a:latin typeface="Calibri"/>
                        </a:rPr>
                        <a:t> euros</a:t>
                      </a:r>
                      <a:endParaRPr b="0" lang="fr-FR" sz="1600" spc="-1" strike="noStrike">
                        <a:latin typeface="Arial"/>
                      </a:endParaRPr>
                    </a:p>
                    <a:p>
                      <a:pPr marL="3960" algn="ctr">
                        <a:lnSpc>
                          <a:spcPct val="100000"/>
                        </a:lnSpc>
                        <a:spcBef>
                          <a:spcPts val="244"/>
                        </a:spcBef>
                      </a:pPr>
                      <a:r>
                        <a:rPr b="0" lang="fr-FR" sz="1600" spc="-1" strike="noStrike">
                          <a:solidFill>
                            <a:srgbClr val="000000"/>
                          </a:solidFill>
                          <a:latin typeface="Calibri"/>
                        </a:rPr>
                        <a:t>225 000 </a:t>
                      </a:r>
                      <a:r>
                        <a:rPr b="0" lang="fr-FR" sz="1600" spc="-7" strike="noStrike">
                          <a:solidFill>
                            <a:srgbClr val="000000"/>
                          </a:solidFill>
                          <a:latin typeface="Calibri"/>
                        </a:rPr>
                        <a:t>euros </a:t>
                      </a:r>
                      <a:r>
                        <a:rPr b="0" lang="fr-FR" sz="1600" spc="-1" strike="noStrike">
                          <a:solidFill>
                            <a:srgbClr val="000000"/>
                          </a:solidFill>
                          <a:latin typeface="Calibri"/>
                        </a:rPr>
                        <a:t>en cas </a:t>
                      </a:r>
                      <a:r>
                        <a:rPr b="0" lang="fr-FR" sz="1600" spc="-7" strike="noStrike">
                          <a:solidFill>
                            <a:srgbClr val="000000"/>
                          </a:solidFill>
                          <a:latin typeface="Calibri"/>
                        </a:rPr>
                        <a:t>d’appel public </a:t>
                      </a:r>
                      <a:r>
                        <a:rPr b="0" lang="fr-FR" sz="1600" spc="-1" strike="noStrike">
                          <a:solidFill>
                            <a:srgbClr val="000000"/>
                          </a:solidFill>
                          <a:latin typeface="Calibri"/>
                        </a:rPr>
                        <a:t>à</a:t>
                      </a:r>
                      <a:r>
                        <a:rPr b="0" lang="fr-FR" sz="1600" spc="-12" strike="noStrike">
                          <a:solidFill>
                            <a:srgbClr val="000000"/>
                          </a:solidFill>
                          <a:latin typeface="Calibri"/>
                        </a:rPr>
                        <a:t> </a:t>
                      </a:r>
                      <a:r>
                        <a:rPr b="0" lang="fr-FR" sz="1600" spc="-7" strike="noStrike">
                          <a:solidFill>
                            <a:srgbClr val="000000"/>
                          </a:solidFill>
                          <a:latin typeface="Calibri"/>
                        </a:rPr>
                        <a:t>l’épargne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5040" bIns="0">
                      <a:noAutofit/>
                    </a:bodyPr>
                    <a:p>
                      <a:pPr>
                        <a:lnSpc>
                          <a:spcPct val="100000"/>
                        </a:lnSpc>
                        <a:spcBef>
                          <a:spcPts val="45"/>
                        </a:spcBef>
                      </a:pPr>
                      <a:endParaRPr b="0" lang="fr-FR" sz="1800" spc="-1" strike="noStrike">
                        <a:latin typeface="Arial"/>
                      </a:endParaRPr>
                    </a:p>
                    <a:p>
                      <a:pPr marL="1440" algn="ctr">
                        <a:lnSpc>
                          <a:spcPct val="100000"/>
                        </a:lnSpc>
                      </a:pPr>
                      <a:r>
                        <a:rPr b="0" lang="fr-FR" sz="1600" spc="-1" strike="noStrike">
                          <a:solidFill>
                            <a:srgbClr val="000000"/>
                          </a:solidFill>
                          <a:latin typeface="Calibri"/>
                        </a:rPr>
                        <a:t>Aucun </a:t>
                      </a:r>
                      <a:r>
                        <a:rPr b="0" lang="fr-FR" sz="1600" spc="-7" strike="noStrike">
                          <a:solidFill>
                            <a:srgbClr val="000000"/>
                          </a:solidFill>
                          <a:latin typeface="Calibri"/>
                        </a:rPr>
                        <a:t>capital</a:t>
                      </a:r>
                      <a:r>
                        <a:rPr b="0" lang="fr-FR" sz="1600" spc="-32" strike="noStrike">
                          <a:solidFill>
                            <a:srgbClr val="000000"/>
                          </a:solidFill>
                          <a:latin typeface="Calibri"/>
                        </a:rPr>
                        <a:t> </a:t>
                      </a:r>
                      <a:r>
                        <a:rPr b="0" lang="fr-FR" sz="1600" spc="-7" strike="noStrike">
                          <a:solidFill>
                            <a:srgbClr val="000000"/>
                          </a:solidFill>
                          <a:latin typeface="Calibri"/>
                        </a:rPr>
                        <a:t>minimum</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273960">
                <a:tc>
                  <a:txBody>
                    <a:bodyPr lIns="0" rIns="0" tIns="30240" bIns="0">
                      <a:noAutofit/>
                    </a:bodyPr>
                    <a:p>
                      <a:pPr marL="12600" algn="ctr">
                        <a:lnSpc>
                          <a:spcPct val="100000"/>
                        </a:lnSpc>
                        <a:spcBef>
                          <a:spcPts val="264"/>
                        </a:spcBef>
                      </a:pPr>
                      <a:r>
                        <a:rPr b="1" lang="fr-FR" sz="1600" spc="-7" strike="noStrike">
                          <a:solidFill>
                            <a:srgbClr val="000000"/>
                          </a:solidFill>
                          <a:latin typeface="Calibri"/>
                        </a:rPr>
                        <a:t>nombre</a:t>
                      </a:r>
                      <a:r>
                        <a:rPr b="1" lang="fr-FR" sz="1600" spc="-26" strike="noStrike">
                          <a:solidFill>
                            <a:srgbClr val="000000"/>
                          </a:solidFill>
                          <a:latin typeface="Calibri"/>
                        </a:rPr>
                        <a:t> </a:t>
                      </a:r>
                      <a:r>
                        <a:rPr b="1" lang="fr-FR" sz="1600" spc="-7" strike="noStrike">
                          <a:solidFill>
                            <a:srgbClr val="000000"/>
                          </a:solidFill>
                          <a:latin typeface="Calibri"/>
                        </a:rPr>
                        <a:t>d’associés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5040" algn="ctr">
                        <a:lnSpc>
                          <a:spcPct val="100000"/>
                        </a:lnSpc>
                        <a:spcBef>
                          <a:spcPts val="264"/>
                        </a:spcBef>
                      </a:pPr>
                      <a:r>
                        <a:rPr b="0" lang="fr-FR" sz="1600" spc="-1" strike="noStrike">
                          <a:solidFill>
                            <a:srgbClr val="000000"/>
                          </a:solidFill>
                          <a:latin typeface="Calibri"/>
                        </a:rPr>
                        <a:t>7</a:t>
                      </a:r>
                      <a:r>
                        <a:rPr b="0" lang="fr-FR" sz="1600" spc="-7" strike="noStrike">
                          <a:solidFill>
                            <a:srgbClr val="000000"/>
                          </a:solidFill>
                          <a:latin typeface="Calibri"/>
                        </a:rPr>
                        <a:t> minimum</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1800" algn="ctr">
                        <a:lnSpc>
                          <a:spcPct val="100000"/>
                        </a:lnSpc>
                        <a:spcBef>
                          <a:spcPts val="264"/>
                        </a:spcBef>
                      </a:pPr>
                      <a:r>
                        <a:rPr b="0" lang="fr-FR" sz="1600" spc="-1" strike="noStrike">
                          <a:solidFill>
                            <a:srgbClr val="000000"/>
                          </a:solidFill>
                          <a:latin typeface="Calibri"/>
                        </a:rPr>
                        <a:t>1</a:t>
                      </a:r>
                      <a:r>
                        <a:rPr b="0" lang="fr-FR" sz="1600" spc="-12" strike="noStrike">
                          <a:solidFill>
                            <a:srgbClr val="000000"/>
                          </a:solidFill>
                          <a:latin typeface="Calibri"/>
                        </a:rPr>
                        <a:t> </a:t>
                      </a:r>
                      <a:r>
                        <a:rPr b="0" lang="fr-FR" sz="1600" spc="-7" strike="noStrike">
                          <a:solidFill>
                            <a:srgbClr val="000000"/>
                          </a:solidFill>
                          <a:latin typeface="Calibri"/>
                        </a:rPr>
                        <a:t>minimum</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920960">
                <a:tc>
                  <a:txBody>
                    <a:bodyPr lIns="0" rIns="0" tIns="0" bIns="0">
                      <a:noAutofit/>
                    </a:bodyPr>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marL="10080" algn="ctr">
                        <a:lnSpc>
                          <a:spcPct val="100000"/>
                        </a:lnSpc>
                        <a:spcBef>
                          <a:spcPts val="805"/>
                        </a:spcBef>
                      </a:pPr>
                      <a:r>
                        <a:rPr b="1" lang="fr-FR" sz="1600" spc="-7" strike="noStrike">
                          <a:solidFill>
                            <a:srgbClr val="000000"/>
                          </a:solidFill>
                          <a:latin typeface="Calibri"/>
                        </a:rPr>
                        <a:t>dirigeants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981720">
                        <a:lnSpc>
                          <a:spcPct val="100000"/>
                        </a:lnSpc>
                        <a:spcBef>
                          <a:spcPts val="264"/>
                        </a:spcBef>
                      </a:pPr>
                      <a:r>
                        <a:rPr b="0" lang="fr-FR" sz="1600" spc="-1" strike="noStrike" u="sng">
                          <a:solidFill>
                            <a:srgbClr val="000000"/>
                          </a:solidFill>
                          <a:uFill>
                            <a:solidFill>
                              <a:srgbClr val="000000"/>
                            </a:solidFill>
                          </a:uFill>
                          <a:latin typeface="Calibri"/>
                        </a:rPr>
                        <a:t>Type</a:t>
                      </a:r>
                      <a:r>
                        <a:rPr b="0" lang="fr-FR" sz="1600" spc="-7" strike="noStrike" u="sng">
                          <a:solidFill>
                            <a:srgbClr val="000000"/>
                          </a:solidFill>
                          <a:uFill>
                            <a:solidFill>
                              <a:srgbClr val="000000"/>
                            </a:solidFill>
                          </a:uFill>
                          <a:latin typeface="Calibri"/>
                        </a:rPr>
                        <a:t> classique</a:t>
                      </a:r>
                      <a:endParaRPr b="0" lang="fr-FR" sz="1600" spc="-1" strike="noStrike">
                        <a:latin typeface="Arial"/>
                      </a:endParaRPr>
                    </a:p>
                    <a:p>
                      <a:pPr marL="48240">
                        <a:lnSpc>
                          <a:spcPct val="100000"/>
                        </a:lnSpc>
                        <a:spcBef>
                          <a:spcPts val="241"/>
                        </a:spcBef>
                      </a:pPr>
                      <a:r>
                        <a:rPr b="0" lang="fr-FR" sz="1600" spc="-7" strike="noStrike">
                          <a:solidFill>
                            <a:srgbClr val="000000"/>
                          </a:solidFill>
                          <a:latin typeface="Calibri"/>
                        </a:rPr>
                        <a:t>-un </a:t>
                      </a:r>
                      <a:r>
                        <a:rPr b="0" lang="fr-FR" sz="1600" spc="-1" strike="noStrike">
                          <a:solidFill>
                            <a:srgbClr val="000000"/>
                          </a:solidFill>
                          <a:latin typeface="Calibri"/>
                        </a:rPr>
                        <a:t>conseil</a:t>
                      </a:r>
                      <a:endParaRPr b="0" lang="fr-FR" sz="1600" spc="-1" strike="noStrike">
                        <a:latin typeface="Arial"/>
                      </a:endParaRPr>
                    </a:p>
                    <a:p>
                      <a:pPr marL="48240">
                        <a:lnSpc>
                          <a:spcPct val="100000"/>
                        </a:lnSpc>
                        <a:spcBef>
                          <a:spcPts val="241"/>
                        </a:spcBef>
                      </a:pPr>
                      <a:r>
                        <a:rPr b="0" lang="fr-FR" sz="1600" spc="-7" strike="noStrike">
                          <a:solidFill>
                            <a:srgbClr val="000000"/>
                          </a:solidFill>
                          <a:latin typeface="Calibri"/>
                        </a:rPr>
                        <a:t>-un président (personne</a:t>
                      </a:r>
                      <a:r>
                        <a:rPr b="0" lang="fr-FR" sz="1600" spc="4" strike="noStrike">
                          <a:solidFill>
                            <a:srgbClr val="000000"/>
                          </a:solidFill>
                          <a:latin typeface="Calibri"/>
                        </a:rPr>
                        <a:t> </a:t>
                      </a:r>
                      <a:r>
                        <a:rPr b="0" lang="fr-FR" sz="1600" spc="-7" strike="noStrike">
                          <a:solidFill>
                            <a:srgbClr val="000000"/>
                          </a:solidFill>
                          <a:latin typeface="Calibri"/>
                        </a:rPr>
                        <a:t>physique)</a:t>
                      </a:r>
                      <a:endParaRPr b="0" lang="fr-FR" sz="1600" spc="-1" strike="noStrike">
                        <a:latin typeface="Arial"/>
                      </a:endParaRPr>
                    </a:p>
                    <a:p>
                      <a:pPr marL="130680" indent="-82800">
                        <a:lnSpc>
                          <a:spcPct val="100000"/>
                        </a:lnSpc>
                        <a:spcBef>
                          <a:spcPts val="241"/>
                        </a:spcBef>
                        <a:buClr>
                          <a:srgbClr val="000000"/>
                        </a:buClr>
                        <a:buFont typeface="StarSymbol"/>
                        <a:buChar char="-"/>
                        <a:tabLst>
                          <a:tab algn="l" pos="131400"/>
                        </a:tabLst>
                      </a:pPr>
                      <a:r>
                        <a:rPr b="0" lang="fr-FR" sz="1600" spc="-1" strike="noStrike">
                          <a:solidFill>
                            <a:srgbClr val="000000"/>
                          </a:solidFill>
                          <a:latin typeface="Calibri"/>
                        </a:rPr>
                        <a:t>un </a:t>
                      </a:r>
                      <a:r>
                        <a:rPr b="0" lang="fr-FR" sz="1600" spc="-7" strike="noStrike">
                          <a:solidFill>
                            <a:srgbClr val="000000"/>
                          </a:solidFill>
                          <a:latin typeface="Calibri"/>
                        </a:rPr>
                        <a:t>directeur général (personne</a:t>
                      </a:r>
                      <a:r>
                        <a:rPr b="0" lang="fr-FR" sz="1600" spc="32" strike="noStrike">
                          <a:solidFill>
                            <a:srgbClr val="000000"/>
                          </a:solidFill>
                          <a:latin typeface="Calibri"/>
                        </a:rPr>
                        <a:t> </a:t>
                      </a:r>
                      <a:r>
                        <a:rPr b="0" lang="fr-FR" sz="1600" spc="-7" strike="noStrike">
                          <a:solidFill>
                            <a:srgbClr val="000000"/>
                          </a:solidFill>
                          <a:latin typeface="Calibri"/>
                        </a:rPr>
                        <a:t>physique)</a:t>
                      </a:r>
                      <a:endParaRPr b="0" lang="fr-FR" sz="1600" spc="-1" strike="noStrike">
                        <a:latin typeface="Arial"/>
                      </a:endParaRPr>
                    </a:p>
                    <a:p>
                      <a:pPr marL="999360">
                        <a:lnSpc>
                          <a:spcPct val="100000"/>
                        </a:lnSpc>
                        <a:spcBef>
                          <a:spcPts val="244"/>
                        </a:spcBef>
                        <a:tabLst>
                          <a:tab algn="l" pos="131400"/>
                        </a:tabLst>
                      </a:pPr>
                      <a:r>
                        <a:rPr b="0" lang="fr-FR" sz="1600" spc="-1" strike="noStrike" u="sng">
                          <a:solidFill>
                            <a:srgbClr val="000000"/>
                          </a:solidFill>
                          <a:uFill>
                            <a:solidFill>
                              <a:srgbClr val="000000"/>
                            </a:solidFill>
                          </a:uFill>
                          <a:latin typeface="Calibri"/>
                        </a:rPr>
                        <a:t>Type</a:t>
                      </a:r>
                      <a:r>
                        <a:rPr b="0" lang="fr-FR" sz="1600" spc="-7" strike="noStrike" u="sng">
                          <a:solidFill>
                            <a:srgbClr val="000000"/>
                          </a:solidFill>
                          <a:uFill>
                            <a:solidFill>
                              <a:srgbClr val="000000"/>
                            </a:solidFill>
                          </a:uFill>
                          <a:latin typeface="Calibri"/>
                        </a:rPr>
                        <a:t> nouveau</a:t>
                      </a:r>
                      <a:endParaRPr b="0" lang="fr-FR" sz="1600" spc="-1" strike="noStrike">
                        <a:latin typeface="Arial"/>
                      </a:endParaRPr>
                    </a:p>
                    <a:p>
                      <a:pPr marL="48240">
                        <a:lnSpc>
                          <a:spcPct val="100000"/>
                        </a:lnSpc>
                        <a:spcBef>
                          <a:spcPts val="264"/>
                        </a:spcBef>
                        <a:tabLst>
                          <a:tab algn="l" pos="131400"/>
                        </a:tabLst>
                      </a:pPr>
                      <a:r>
                        <a:rPr b="0" lang="fr-FR" sz="1600" spc="-7" strike="noStrike">
                          <a:solidFill>
                            <a:srgbClr val="000000"/>
                          </a:solidFill>
                          <a:latin typeface="Calibri"/>
                        </a:rPr>
                        <a:t>-un directoire </a:t>
                      </a:r>
                      <a:r>
                        <a:rPr b="0" lang="fr-FR" sz="1600" spc="-1" strike="noStrike">
                          <a:solidFill>
                            <a:srgbClr val="000000"/>
                          </a:solidFill>
                          <a:latin typeface="Calibri"/>
                        </a:rPr>
                        <a:t>(personne</a:t>
                      </a:r>
                      <a:r>
                        <a:rPr b="0" lang="fr-FR" sz="1600" spc="-7" strike="noStrike">
                          <a:solidFill>
                            <a:srgbClr val="000000"/>
                          </a:solidFill>
                          <a:latin typeface="Calibri"/>
                        </a:rPr>
                        <a:t> physique)</a:t>
                      </a:r>
                      <a:endParaRPr b="0" lang="fr-FR" sz="1600" spc="-1" strike="noStrike">
                        <a:latin typeface="Arial"/>
                      </a:endParaRPr>
                    </a:p>
                    <a:p>
                      <a:pPr marL="130680" indent="-82800">
                        <a:lnSpc>
                          <a:spcPct val="100000"/>
                        </a:lnSpc>
                        <a:spcBef>
                          <a:spcPts val="241"/>
                        </a:spcBef>
                        <a:buClr>
                          <a:srgbClr val="000000"/>
                        </a:buClr>
                        <a:buFont typeface="StarSymbol"/>
                        <a:buChar char="-"/>
                        <a:tabLst>
                          <a:tab algn="l" pos="131400"/>
                        </a:tabLst>
                      </a:pPr>
                      <a:r>
                        <a:rPr b="0" lang="fr-FR" sz="1600" spc="-1" strike="noStrike">
                          <a:solidFill>
                            <a:srgbClr val="000000"/>
                          </a:solidFill>
                          <a:latin typeface="Calibri"/>
                        </a:rPr>
                        <a:t>un </a:t>
                      </a:r>
                      <a:r>
                        <a:rPr b="0" lang="fr-FR" sz="1600" spc="-7" strike="noStrike">
                          <a:solidFill>
                            <a:srgbClr val="000000"/>
                          </a:solidFill>
                          <a:latin typeface="Calibri"/>
                        </a:rPr>
                        <a:t>conseil </a:t>
                      </a:r>
                      <a:r>
                        <a:rPr b="0" lang="fr-FR" sz="1600" spc="-1" strike="noStrike">
                          <a:solidFill>
                            <a:srgbClr val="000000"/>
                          </a:solidFill>
                          <a:latin typeface="Calibri"/>
                        </a:rPr>
                        <a:t>de </a:t>
                      </a:r>
                      <a:r>
                        <a:rPr b="0" lang="fr-FR" sz="1600" spc="-7" strike="noStrike">
                          <a:solidFill>
                            <a:srgbClr val="000000"/>
                          </a:solidFill>
                          <a:latin typeface="Calibri"/>
                        </a:rPr>
                        <a:t>surveillance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0" bIns="0">
                      <a:noAutofit/>
                    </a:bodyPr>
                    <a:p>
                      <a:pPr>
                        <a:lnSpc>
                          <a:spcPct val="100000"/>
                        </a:lnSpc>
                      </a:pPr>
                      <a:endParaRPr b="0" lang="fr-FR" sz="1800" spc="-1" strike="noStrike">
                        <a:latin typeface="Arial"/>
                      </a:endParaRPr>
                    </a:p>
                    <a:p>
                      <a:pPr>
                        <a:lnSpc>
                          <a:spcPct val="100000"/>
                        </a:lnSpc>
                        <a:spcBef>
                          <a:spcPts val="40"/>
                        </a:spcBef>
                      </a:pPr>
                      <a:endParaRPr b="0" lang="fr-FR" sz="1800" spc="-1" strike="noStrike">
                        <a:latin typeface="Arial"/>
                      </a:endParaRPr>
                    </a:p>
                    <a:p>
                      <a:pPr marL="1440" algn="ctr">
                        <a:lnSpc>
                          <a:spcPct val="100000"/>
                        </a:lnSpc>
                      </a:pPr>
                      <a:r>
                        <a:rPr b="0" lang="fr-FR" sz="1600" spc="-1" strike="noStrike">
                          <a:solidFill>
                            <a:srgbClr val="000000"/>
                          </a:solidFill>
                          <a:latin typeface="Calibri"/>
                        </a:rPr>
                        <a:t>un</a:t>
                      </a:r>
                      <a:r>
                        <a:rPr b="0" lang="fr-FR" sz="1600" spc="-7" strike="noStrike">
                          <a:solidFill>
                            <a:srgbClr val="000000"/>
                          </a:solidFill>
                          <a:latin typeface="Calibri"/>
                        </a:rPr>
                        <a:t> président</a:t>
                      </a:r>
                      <a:endParaRPr b="0" lang="fr-FR" sz="1600" spc="-1" strike="noStrike">
                        <a:latin typeface="Arial"/>
                      </a:endParaRPr>
                    </a:p>
                    <a:p>
                      <a:pPr marL="199440" algn="ctr">
                        <a:lnSpc>
                          <a:spcPct val="100000"/>
                        </a:lnSpc>
                        <a:spcBef>
                          <a:spcPts val="329"/>
                        </a:spcBef>
                      </a:pPr>
                      <a:r>
                        <a:rPr b="0" lang="fr-FR" sz="1600" spc="-7" strike="noStrike">
                          <a:solidFill>
                            <a:srgbClr val="000000"/>
                          </a:solidFill>
                          <a:latin typeface="Calibri"/>
                        </a:rPr>
                        <a:t>(personne physique</a:t>
                      </a:r>
                      <a:r>
                        <a:rPr b="0" lang="fr-FR" sz="1600" spc="-26" strike="noStrike">
                          <a:solidFill>
                            <a:srgbClr val="000000"/>
                          </a:solidFill>
                          <a:latin typeface="Calibri"/>
                        </a:rPr>
                        <a:t> </a:t>
                      </a:r>
                      <a:r>
                        <a:rPr b="0" lang="fr-FR" sz="1600" spc="-1" strike="noStrike">
                          <a:solidFill>
                            <a:srgbClr val="000000"/>
                          </a:solidFill>
                          <a:latin typeface="Calibri"/>
                        </a:rPr>
                        <a:t>ou  </a:t>
                      </a:r>
                      <a:r>
                        <a:rPr b="0" lang="fr-FR" sz="1600" spc="-7" strike="noStrike">
                          <a:solidFill>
                            <a:srgbClr val="000000"/>
                          </a:solidFill>
                          <a:latin typeface="Calibri"/>
                        </a:rPr>
                        <a:t>morale)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051560">
                <a:tc>
                  <a:txBody>
                    <a:bodyPr lIns="0" rIns="0" tIns="0" bIns="0">
                      <a:noAutofit/>
                    </a:bodyPr>
                    <a:p>
                      <a:pPr>
                        <a:lnSpc>
                          <a:spcPct val="100000"/>
                        </a:lnSpc>
                      </a:pPr>
                      <a:endParaRPr b="0" lang="fr-FR" sz="1800" spc="-1" strike="noStrike">
                        <a:latin typeface="Arial"/>
                      </a:endParaRPr>
                    </a:p>
                    <a:p>
                      <a:pPr>
                        <a:lnSpc>
                          <a:spcPct val="100000"/>
                        </a:lnSpc>
                        <a:spcBef>
                          <a:spcPts val="40"/>
                        </a:spcBef>
                      </a:pPr>
                      <a:endParaRPr b="0" lang="fr-FR" sz="1800" spc="-1" strike="noStrike">
                        <a:latin typeface="Arial"/>
                      </a:endParaRPr>
                    </a:p>
                    <a:p>
                      <a:pPr marL="20880" algn="ctr">
                        <a:lnSpc>
                          <a:spcPct val="100000"/>
                        </a:lnSpc>
                      </a:pPr>
                      <a:r>
                        <a:rPr b="1" lang="fr-FR" sz="1600" spc="-1" strike="noStrike">
                          <a:solidFill>
                            <a:srgbClr val="000000"/>
                          </a:solidFill>
                          <a:latin typeface="Calibri"/>
                        </a:rPr>
                        <a:t>cession </a:t>
                      </a:r>
                      <a:r>
                        <a:rPr b="1" lang="fr-FR" sz="1600" spc="-7" strike="noStrike">
                          <a:solidFill>
                            <a:srgbClr val="000000"/>
                          </a:solidFill>
                          <a:latin typeface="Calibri"/>
                        </a:rPr>
                        <a:t>des</a:t>
                      </a:r>
                      <a:r>
                        <a:rPr b="1" lang="fr-FR" sz="1600" spc="-32" strike="noStrike">
                          <a:solidFill>
                            <a:srgbClr val="000000"/>
                          </a:solidFill>
                          <a:latin typeface="Calibri"/>
                        </a:rPr>
                        <a:t> </a:t>
                      </a:r>
                      <a:r>
                        <a:rPr b="1" lang="fr-FR" sz="1600" spc="-7" strike="noStrike">
                          <a:solidFill>
                            <a:srgbClr val="000000"/>
                          </a:solidFill>
                          <a:latin typeface="Calibri"/>
                        </a:rPr>
                        <a:t>actions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7080" bIns="0">
                      <a:noAutofit/>
                    </a:bodyPr>
                    <a:p>
                      <a:pPr marL="48240" indent="-216000">
                        <a:lnSpc>
                          <a:spcPct val="100000"/>
                        </a:lnSpc>
                        <a:spcBef>
                          <a:spcPts val="326"/>
                        </a:spcBef>
                        <a:buClr>
                          <a:srgbClr val="000000"/>
                        </a:buClr>
                        <a:buFont typeface="StarSymbol"/>
                        <a:buChar char="-"/>
                        <a:tabLst>
                          <a:tab algn="l" pos="131400"/>
                        </a:tabLst>
                      </a:pPr>
                      <a:r>
                        <a:rPr b="0" lang="fr-FR" sz="1600" spc="-1" strike="noStrike">
                          <a:solidFill>
                            <a:srgbClr val="000000"/>
                          </a:solidFill>
                          <a:latin typeface="Calibri"/>
                        </a:rPr>
                        <a:t>cession </a:t>
                      </a:r>
                      <a:r>
                        <a:rPr b="0" lang="fr-FR" sz="1600" spc="-7" strike="noStrike">
                          <a:solidFill>
                            <a:srgbClr val="000000"/>
                          </a:solidFill>
                          <a:latin typeface="Calibri"/>
                        </a:rPr>
                        <a:t>toujours libre entre conjoints,  ascendants, descendants </a:t>
                      </a:r>
                      <a:r>
                        <a:rPr b="0" lang="fr-FR" sz="1600" spc="-1" strike="noStrike">
                          <a:solidFill>
                            <a:srgbClr val="000000"/>
                          </a:solidFill>
                          <a:latin typeface="Calibri"/>
                        </a:rPr>
                        <a:t>et entre</a:t>
                      </a:r>
                      <a:r>
                        <a:rPr b="0" lang="fr-FR" sz="1600" spc="4" strike="noStrike">
                          <a:solidFill>
                            <a:srgbClr val="000000"/>
                          </a:solidFill>
                          <a:latin typeface="Calibri"/>
                        </a:rPr>
                        <a:t> </a:t>
                      </a:r>
                      <a:r>
                        <a:rPr b="0" lang="fr-FR" sz="1600" spc="-7" strike="noStrike">
                          <a:solidFill>
                            <a:srgbClr val="000000"/>
                          </a:solidFill>
                          <a:latin typeface="Calibri"/>
                        </a:rPr>
                        <a:t>actionnaires</a:t>
                      </a:r>
                      <a:endParaRPr b="0" lang="fr-FR" sz="1600" spc="-1" strike="noStrike">
                        <a:latin typeface="Arial"/>
                      </a:endParaRPr>
                    </a:p>
                    <a:p>
                      <a:pPr marL="48240" indent="-216000">
                        <a:lnSpc>
                          <a:spcPct val="100000"/>
                        </a:lnSpc>
                        <a:spcBef>
                          <a:spcPts val="320"/>
                        </a:spcBef>
                        <a:buClr>
                          <a:srgbClr val="000000"/>
                        </a:buClr>
                        <a:buFont typeface="StarSymbol"/>
                        <a:buChar char="-"/>
                        <a:tabLst>
                          <a:tab algn="l" pos="131400"/>
                        </a:tabLst>
                      </a:pPr>
                      <a:r>
                        <a:rPr b="0" lang="fr-FR" sz="1600" spc="-1" strike="noStrike">
                          <a:solidFill>
                            <a:srgbClr val="000000"/>
                          </a:solidFill>
                          <a:latin typeface="Calibri"/>
                        </a:rPr>
                        <a:t>clause </a:t>
                      </a:r>
                      <a:r>
                        <a:rPr b="0" lang="fr-FR" sz="1600" spc="-7" strike="noStrike">
                          <a:solidFill>
                            <a:srgbClr val="000000"/>
                          </a:solidFill>
                          <a:latin typeface="Calibri"/>
                        </a:rPr>
                        <a:t>statutaire d’agrément possible dans </a:t>
                      </a:r>
                      <a:r>
                        <a:rPr b="0" lang="fr-FR" sz="1600" spc="-1" strike="noStrike">
                          <a:solidFill>
                            <a:srgbClr val="000000"/>
                          </a:solidFill>
                          <a:latin typeface="Calibri"/>
                        </a:rPr>
                        <a:t>les  autres cas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29160" bIns="0">
                      <a:noAutofit/>
                    </a:bodyPr>
                    <a:p>
                      <a:pPr algn="just">
                        <a:lnSpc>
                          <a:spcPct val="100000"/>
                        </a:lnSpc>
                        <a:spcBef>
                          <a:spcPts val="255"/>
                        </a:spcBef>
                        <a:tabLst>
                          <a:tab algn="l" pos="0"/>
                        </a:tabLst>
                      </a:pPr>
                      <a:r>
                        <a:rPr b="0" lang="fr-FR" sz="1600" spc="-1" strike="noStrike">
                          <a:solidFill>
                            <a:srgbClr val="000000"/>
                          </a:solidFill>
                          <a:latin typeface="Calibri"/>
                        </a:rPr>
                        <a:t>  </a:t>
                      </a:r>
                      <a:r>
                        <a:rPr b="0" lang="fr-FR" sz="1600" spc="-1" strike="noStrike">
                          <a:solidFill>
                            <a:srgbClr val="000000"/>
                          </a:solidFill>
                          <a:latin typeface="Calibri"/>
                        </a:rPr>
                        <a:t>cession</a:t>
                      </a:r>
                      <a:r>
                        <a:rPr b="0" lang="fr-FR" sz="1600" spc="-26" strike="noStrike">
                          <a:solidFill>
                            <a:srgbClr val="000000"/>
                          </a:solidFill>
                          <a:latin typeface="Calibri"/>
                        </a:rPr>
                        <a:t> </a:t>
                      </a:r>
                      <a:r>
                        <a:rPr b="0" lang="fr-FR" sz="1600" spc="-7" strike="noStrike">
                          <a:solidFill>
                            <a:srgbClr val="000000"/>
                          </a:solidFill>
                          <a:latin typeface="Calibri"/>
                        </a:rPr>
                        <a:t>libre</a:t>
                      </a:r>
                      <a:endParaRPr b="0" lang="fr-FR" sz="1600" spc="-1" strike="noStrike">
                        <a:latin typeface="Arial"/>
                      </a:endParaRPr>
                    </a:p>
                    <a:p>
                      <a:pPr marL="45000" algn="just">
                        <a:lnSpc>
                          <a:spcPct val="100000"/>
                        </a:lnSpc>
                        <a:spcBef>
                          <a:spcPts val="269"/>
                        </a:spcBef>
                        <a:tabLst>
                          <a:tab algn="l" pos="1160640"/>
                        </a:tabLst>
                      </a:pPr>
                      <a:r>
                        <a:rPr b="0" lang="fr-FR" sz="1600" spc="-7" strike="noStrike">
                          <a:solidFill>
                            <a:srgbClr val="000000"/>
                          </a:solidFill>
                          <a:latin typeface="Calibri"/>
                        </a:rPr>
                        <a:t>Mais </a:t>
                      </a:r>
                      <a:r>
                        <a:rPr b="0" lang="fr-FR" sz="1600" spc="-1" strike="noStrike">
                          <a:solidFill>
                            <a:srgbClr val="000000"/>
                          </a:solidFill>
                          <a:latin typeface="Calibri"/>
                        </a:rPr>
                        <a:t>clause </a:t>
                      </a:r>
                      <a:r>
                        <a:rPr b="0" lang="fr-FR" sz="1600" spc="-7" strike="noStrike">
                          <a:solidFill>
                            <a:srgbClr val="000000"/>
                          </a:solidFill>
                          <a:latin typeface="Calibri"/>
                        </a:rPr>
                        <a:t>d’inaliénabilité  </a:t>
                      </a:r>
                      <a:r>
                        <a:rPr b="0" lang="fr-FR" sz="1600" spc="-1" strike="noStrike">
                          <a:solidFill>
                            <a:srgbClr val="000000"/>
                          </a:solidFill>
                          <a:latin typeface="Calibri"/>
                        </a:rPr>
                        <a:t>(pour </a:t>
                      </a:r>
                      <a:r>
                        <a:rPr b="0" lang="fr-FR" sz="1600" spc="-7" strike="noStrike">
                          <a:solidFill>
                            <a:srgbClr val="000000"/>
                          </a:solidFill>
                          <a:latin typeface="Calibri"/>
                        </a:rPr>
                        <a:t>une durée n’excédant  </a:t>
                      </a:r>
                      <a:r>
                        <a:rPr b="0" lang="fr-FR" sz="1600" spc="-1" strike="noStrike">
                          <a:solidFill>
                            <a:srgbClr val="000000"/>
                          </a:solidFill>
                          <a:latin typeface="Calibri"/>
                        </a:rPr>
                        <a:t>pas </a:t>
                      </a:r>
                      <a:r>
                        <a:rPr b="0" lang="fr-FR" sz="1600" spc="-7" strike="noStrike">
                          <a:solidFill>
                            <a:srgbClr val="000000"/>
                          </a:solidFill>
                          <a:latin typeface="Calibri"/>
                        </a:rPr>
                        <a:t>dix années) </a:t>
                      </a:r>
                      <a:r>
                        <a:rPr b="0" lang="fr-FR" sz="1600" spc="-26" strike="noStrike">
                          <a:solidFill>
                            <a:srgbClr val="000000"/>
                          </a:solidFill>
                          <a:latin typeface="Calibri"/>
                        </a:rPr>
                        <a:t>ou  </a:t>
                      </a:r>
                      <a:r>
                        <a:rPr b="0" lang="fr-FR" sz="1600" spc="-7" strike="noStrike">
                          <a:solidFill>
                            <a:srgbClr val="000000"/>
                          </a:solidFill>
                          <a:latin typeface="Calibri"/>
                        </a:rPr>
                        <a:t>d’agrément</a:t>
                      </a:r>
                      <a:r>
                        <a:rPr b="0" lang="fr-FR" sz="1600" spc="-7" strike="noStrike">
                          <a:solidFill>
                            <a:srgbClr val="000000"/>
                          </a:solidFill>
                          <a:latin typeface="Calibri"/>
                        </a:rPr>
                        <a:t>	</a:t>
                      </a:r>
                      <a:r>
                        <a:rPr b="0" lang="fr-FR" sz="1600" spc="-12" strike="noStrike">
                          <a:solidFill>
                            <a:srgbClr val="000000"/>
                          </a:solidFill>
                          <a:latin typeface="Calibri"/>
                        </a:rPr>
                        <a:t>toujours  </a:t>
                      </a:r>
                      <a:r>
                        <a:rPr b="0" lang="fr-FR" sz="1600" spc="-7" strike="noStrike">
                          <a:solidFill>
                            <a:srgbClr val="000000"/>
                          </a:solidFill>
                          <a:latin typeface="Calibri"/>
                        </a:rPr>
                        <a:t>possible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621" name="TextShape 5"/>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22" name="TextShape 6"/>
          <p:cNvSpPr txBox="1"/>
          <p:nvPr/>
        </p:nvSpPr>
        <p:spPr>
          <a:xfrm>
            <a:off x="8783280" y="6378120"/>
            <a:ext cx="2805480" cy="276480"/>
          </a:xfrm>
          <a:prstGeom prst="rect">
            <a:avLst/>
          </a:prstGeom>
          <a:noFill/>
          <a:ln>
            <a:noFill/>
          </a:ln>
        </p:spPr>
        <p:txBody>
          <a:bodyPr lIns="0" rIns="0" tIns="0" bIns="0">
            <a:noAutofit/>
          </a:bodyPr>
          <a:p>
            <a:pPr algn="r">
              <a:lnSpc>
                <a:spcPct val="100000"/>
              </a:lnSpc>
            </a:pPr>
            <a:fld id="{ED07A02E-4D26-429F-BD83-672FB942039D}"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501840" y="178200"/>
            <a:ext cx="11453040" cy="3427200"/>
          </a:xfrm>
          <a:prstGeom prst="rect">
            <a:avLst/>
          </a:prstGeom>
          <a:solidFill>
            <a:srgbClr val="d9d9d9"/>
          </a:solidFill>
          <a:ln w="6120">
            <a:solidFill>
              <a:srgbClr val="000000"/>
            </a:solidFill>
            <a:round/>
          </a:ln>
        </p:spPr>
        <p:style>
          <a:lnRef idx="0"/>
          <a:fillRef idx="0"/>
          <a:effectRef idx="0"/>
          <a:fontRef idx="minor"/>
        </p:style>
        <p:txBody>
          <a:bodyPr lIns="0" rIns="0" tIns="4680" bIns="0">
            <a:spAutoFit/>
          </a:bodyPr>
          <a:p>
            <a:pPr marL="63360" algn="just">
              <a:lnSpc>
                <a:spcPct val="100000"/>
              </a:lnSpc>
              <a:spcBef>
                <a:spcPts val="37"/>
              </a:spcBef>
            </a:pPr>
            <a:r>
              <a:rPr b="1" lang="en-US" sz="1800" spc="-7" strike="noStrike" u="sng">
                <a:solidFill>
                  <a:srgbClr val="000000"/>
                </a:solidFill>
                <a:uFillTx/>
                <a:latin typeface="Calibri"/>
              </a:rPr>
              <a:t>Exercice </a:t>
            </a:r>
            <a:r>
              <a:rPr b="1" lang="en-US" sz="1800" spc="-1" strike="noStrike" u="sng">
                <a:solidFill>
                  <a:srgbClr val="000000"/>
                </a:solidFill>
                <a:uFillTx/>
                <a:latin typeface="Calibri"/>
              </a:rPr>
              <a:t>16</a:t>
            </a:r>
            <a:r>
              <a:rPr b="1" lang="en-US" sz="1800" spc="-7" strike="noStrike" u="sng">
                <a:solidFill>
                  <a:srgbClr val="000000"/>
                </a:solidFill>
                <a:uFillTx/>
                <a:latin typeface="Calibri"/>
              </a:rPr>
              <a:t> </a:t>
            </a:r>
            <a:r>
              <a:rPr b="1" lang="en-US" sz="1800" spc="-1" strike="noStrike" u="sng">
                <a:solidFill>
                  <a:srgbClr val="000000"/>
                </a:solidFill>
                <a:uFillTx/>
                <a:latin typeface="Calibri"/>
              </a:rPr>
              <a:t>:</a:t>
            </a:r>
            <a:endParaRPr b="0" lang="fr-FR" sz="1800" spc="-1" strike="noStrike">
              <a:latin typeface="Arial"/>
            </a:endParaRPr>
          </a:p>
          <a:p>
            <a:pPr marL="63360" algn="just">
              <a:lnSpc>
                <a:spcPct val="100000"/>
              </a:lnSpc>
              <a:spcBef>
                <a:spcPts val="567"/>
              </a:spcBef>
            </a:pPr>
            <a:r>
              <a:rPr b="0" lang="en-US" sz="1800" spc="-7" strike="noStrike">
                <a:solidFill>
                  <a:srgbClr val="000000"/>
                </a:solidFill>
                <a:latin typeface="Calibri"/>
              </a:rPr>
              <a:t>Les SA SOJAMA et MAISO spécialisées dans l'agroalimentaire </a:t>
            </a:r>
            <a:r>
              <a:rPr b="0" lang="en-US" sz="1800" spc="-1" strike="noStrike">
                <a:solidFill>
                  <a:srgbClr val="000000"/>
                </a:solidFill>
                <a:latin typeface="Calibri"/>
              </a:rPr>
              <a:t>décident de créer une filiale  </a:t>
            </a:r>
            <a:r>
              <a:rPr b="0" lang="en-US" sz="1800" spc="-7" strike="noStrike">
                <a:solidFill>
                  <a:srgbClr val="000000"/>
                </a:solidFill>
                <a:latin typeface="Calibri"/>
              </a:rPr>
              <a:t>commune sous </a:t>
            </a:r>
            <a:r>
              <a:rPr b="0" lang="en-US" sz="1800" spc="-1" strike="noStrike">
                <a:solidFill>
                  <a:srgbClr val="000000"/>
                </a:solidFill>
                <a:latin typeface="Calibri"/>
              </a:rPr>
              <a:t>la </a:t>
            </a:r>
            <a:r>
              <a:rPr b="0" lang="en-US" sz="1800" spc="-7" strike="noStrike">
                <a:solidFill>
                  <a:srgbClr val="000000"/>
                </a:solidFill>
                <a:latin typeface="Calibri"/>
              </a:rPr>
              <a:t>forme </a:t>
            </a:r>
            <a:r>
              <a:rPr b="0" lang="en-US" sz="1800" spc="-1" strike="noStrike">
                <a:solidFill>
                  <a:srgbClr val="000000"/>
                </a:solidFill>
                <a:latin typeface="Calibri"/>
              </a:rPr>
              <a:t>d'une </a:t>
            </a:r>
            <a:r>
              <a:rPr b="0" lang="en-US" sz="1800" spc="-7" strike="noStrike">
                <a:solidFill>
                  <a:srgbClr val="000000"/>
                </a:solidFill>
                <a:latin typeface="Calibri"/>
              </a:rPr>
              <a:t>SAS au capital </a:t>
            </a:r>
            <a:r>
              <a:rPr b="0" lang="en-US" sz="1800" spc="-1" strike="noStrike">
                <a:solidFill>
                  <a:srgbClr val="000000"/>
                </a:solidFill>
                <a:latin typeface="Calibri"/>
              </a:rPr>
              <a:t>de 30 000 </a:t>
            </a:r>
            <a:r>
              <a:rPr b="0" lang="en-US" sz="1800" spc="-7" strike="noStrike">
                <a:solidFill>
                  <a:srgbClr val="000000"/>
                </a:solidFill>
                <a:latin typeface="Calibri"/>
              </a:rPr>
              <a:t>euros </a:t>
            </a:r>
            <a:r>
              <a:rPr b="0" lang="en-US" sz="1800" spc="-1" strike="noStrike">
                <a:solidFill>
                  <a:srgbClr val="000000"/>
                </a:solidFill>
                <a:latin typeface="Calibri"/>
              </a:rPr>
              <a:t>dont </a:t>
            </a:r>
            <a:r>
              <a:rPr b="0" lang="en-US" sz="1800" spc="-7" strike="noStrike">
                <a:solidFill>
                  <a:srgbClr val="000000"/>
                </a:solidFill>
                <a:latin typeface="Calibri"/>
              </a:rPr>
              <a:t>chaque associé détiendra  </a:t>
            </a:r>
            <a:r>
              <a:rPr b="0" lang="en-US" sz="1800" spc="-1" strike="noStrike">
                <a:solidFill>
                  <a:srgbClr val="000000"/>
                </a:solidFill>
                <a:latin typeface="Calibri"/>
              </a:rPr>
              <a:t>50 % pour </a:t>
            </a:r>
            <a:r>
              <a:rPr b="0" lang="en-US" sz="1800" spc="-7" strike="noStrike">
                <a:solidFill>
                  <a:srgbClr val="000000"/>
                </a:solidFill>
                <a:latin typeface="Calibri"/>
              </a:rPr>
              <a:t>produire et commercialiser des </a:t>
            </a:r>
            <a:r>
              <a:rPr b="0" lang="en-US" sz="1800" spc="-1" strike="noStrike">
                <a:solidFill>
                  <a:srgbClr val="000000"/>
                </a:solidFill>
                <a:latin typeface="Calibri"/>
              </a:rPr>
              <a:t>produits </a:t>
            </a:r>
            <a:r>
              <a:rPr b="0" lang="en-US" sz="1800" spc="-7" strike="noStrike">
                <a:solidFill>
                  <a:srgbClr val="000000"/>
                </a:solidFill>
                <a:latin typeface="Calibri"/>
              </a:rPr>
              <a:t>"sans</a:t>
            </a:r>
            <a:r>
              <a:rPr b="0" lang="en-US" sz="1800" spc="7" strike="noStrike">
                <a:solidFill>
                  <a:srgbClr val="000000"/>
                </a:solidFill>
                <a:latin typeface="Calibri"/>
              </a:rPr>
              <a:t> </a:t>
            </a:r>
            <a:r>
              <a:rPr b="0" lang="en-US" sz="1800" spc="-7" strike="noStrike">
                <a:solidFill>
                  <a:srgbClr val="000000"/>
                </a:solidFill>
                <a:latin typeface="Calibri"/>
              </a:rPr>
              <a:t>OGM".</a:t>
            </a:r>
            <a:endParaRPr b="0" lang="fr-FR" sz="1800" spc="-1" strike="noStrike">
              <a:latin typeface="Arial"/>
            </a:endParaRPr>
          </a:p>
          <a:p>
            <a:pPr marL="63360" algn="just">
              <a:lnSpc>
                <a:spcPct val="100000"/>
              </a:lnSpc>
              <a:spcBef>
                <a:spcPts val="468"/>
              </a:spcBef>
            </a:pPr>
            <a:r>
              <a:rPr b="0" lang="en-US" sz="1800" spc="-1" strike="noStrike">
                <a:solidFill>
                  <a:srgbClr val="000000"/>
                </a:solidFill>
                <a:latin typeface="Calibri"/>
              </a:rPr>
              <a:t>La </a:t>
            </a:r>
            <a:r>
              <a:rPr b="0" lang="en-US" sz="1800" spc="-7" strike="noStrike">
                <a:solidFill>
                  <a:srgbClr val="000000"/>
                </a:solidFill>
                <a:latin typeface="Calibri"/>
              </a:rPr>
              <a:t>SA SOJAMA en sera </a:t>
            </a:r>
            <a:r>
              <a:rPr b="0" lang="en-US" sz="1800" spc="-1" strike="noStrike">
                <a:solidFill>
                  <a:srgbClr val="000000"/>
                </a:solidFill>
                <a:latin typeface="Calibri"/>
              </a:rPr>
              <a:t>le</a:t>
            </a:r>
            <a:r>
              <a:rPr b="0" lang="en-US" sz="1800" spc="7" strike="noStrike">
                <a:solidFill>
                  <a:srgbClr val="000000"/>
                </a:solidFill>
                <a:latin typeface="Calibri"/>
              </a:rPr>
              <a:t> </a:t>
            </a:r>
            <a:r>
              <a:rPr b="0" lang="en-US" sz="1800" spc="-7" strike="noStrike">
                <a:solidFill>
                  <a:srgbClr val="000000"/>
                </a:solidFill>
                <a:latin typeface="Calibri"/>
              </a:rPr>
              <a:t>dirigeant.</a:t>
            </a:r>
            <a:endParaRPr b="0" lang="fr-FR" sz="1800" spc="-1" strike="noStrike">
              <a:latin typeface="Arial"/>
            </a:endParaRPr>
          </a:p>
          <a:p>
            <a:pPr marL="63360" algn="just">
              <a:lnSpc>
                <a:spcPct val="100000"/>
              </a:lnSpc>
              <a:spcBef>
                <a:spcPts val="476"/>
              </a:spcBef>
            </a:pPr>
            <a:r>
              <a:rPr b="0" lang="en-US" sz="1800" spc="-7" strike="noStrike">
                <a:solidFill>
                  <a:srgbClr val="000000"/>
                </a:solidFill>
                <a:latin typeface="Calibri"/>
              </a:rPr>
              <a:t>Aucun associé </a:t>
            </a:r>
            <a:r>
              <a:rPr b="0" lang="en-US" sz="1800" spc="-1" strike="noStrike">
                <a:solidFill>
                  <a:srgbClr val="000000"/>
                </a:solidFill>
                <a:latin typeface="Calibri"/>
              </a:rPr>
              <a:t>n'aura le droit de </a:t>
            </a:r>
            <a:r>
              <a:rPr b="0" lang="en-US" sz="1800" spc="-7" strike="noStrike">
                <a:solidFill>
                  <a:srgbClr val="000000"/>
                </a:solidFill>
                <a:latin typeface="Calibri"/>
              </a:rPr>
              <a:t>vendre </a:t>
            </a:r>
            <a:r>
              <a:rPr b="0" lang="en-US" sz="1800" spc="-1" strike="noStrike">
                <a:solidFill>
                  <a:srgbClr val="000000"/>
                </a:solidFill>
                <a:latin typeface="Calibri"/>
              </a:rPr>
              <a:t>ses</a:t>
            </a:r>
            <a:r>
              <a:rPr b="0" lang="en-US" sz="1800" spc="-15" strike="noStrike">
                <a:solidFill>
                  <a:srgbClr val="000000"/>
                </a:solidFill>
                <a:latin typeface="Calibri"/>
              </a:rPr>
              <a:t> </a:t>
            </a:r>
            <a:r>
              <a:rPr b="0" lang="en-US" sz="1800" spc="-1" strike="noStrike">
                <a:solidFill>
                  <a:srgbClr val="000000"/>
                </a:solidFill>
                <a:latin typeface="Calibri"/>
              </a:rPr>
              <a:t>actions.</a:t>
            </a:r>
            <a:endParaRPr b="0" lang="fr-FR" sz="1800" spc="-1" strike="noStrike">
              <a:latin typeface="Arial"/>
            </a:endParaRPr>
          </a:p>
          <a:p>
            <a:pPr marL="63360" algn="just">
              <a:lnSpc>
                <a:spcPct val="100000"/>
              </a:lnSpc>
              <a:spcBef>
                <a:spcPts val="607"/>
              </a:spcBef>
            </a:pPr>
            <a:r>
              <a:rPr b="0" lang="en-US" sz="1800" spc="-1" strike="noStrike">
                <a:solidFill>
                  <a:srgbClr val="000000"/>
                </a:solidFill>
                <a:latin typeface="Calibri"/>
              </a:rPr>
              <a:t>Le </a:t>
            </a:r>
            <a:r>
              <a:rPr b="0" lang="en-US" sz="1800" spc="-7" strike="noStrike">
                <a:solidFill>
                  <a:srgbClr val="000000"/>
                </a:solidFill>
                <a:latin typeface="Calibri"/>
              </a:rPr>
              <a:t>dirigeant </a:t>
            </a:r>
            <a:r>
              <a:rPr b="0" lang="en-US" sz="1800" spc="-1" strike="noStrike">
                <a:solidFill>
                  <a:srgbClr val="000000"/>
                </a:solidFill>
                <a:latin typeface="Calibri"/>
              </a:rPr>
              <a:t>de la </a:t>
            </a:r>
            <a:r>
              <a:rPr b="0" lang="en-US" sz="1800" spc="-7" strike="noStrike">
                <a:solidFill>
                  <a:srgbClr val="000000"/>
                </a:solidFill>
                <a:latin typeface="Calibri"/>
              </a:rPr>
              <a:t>SAS devra </a:t>
            </a:r>
            <a:r>
              <a:rPr b="0" lang="en-US" sz="1800" spc="-1" strike="noStrike">
                <a:solidFill>
                  <a:srgbClr val="000000"/>
                </a:solidFill>
                <a:latin typeface="Calibri"/>
              </a:rPr>
              <a:t>consulter </a:t>
            </a:r>
            <a:r>
              <a:rPr b="0" lang="en-US" sz="1800" spc="-7" strike="noStrike">
                <a:solidFill>
                  <a:srgbClr val="000000"/>
                </a:solidFill>
                <a:latin typeface="Calibri"/>
              </a:rPr>
              <a:t>l'autre </a:t>
            </a:r>
            <a:r>
              <a:rPr b="0" lang="en-US" sz="1800" spc="-1" strike="noStrike">
                <a:solidFill>
                  <a:srgbClr val="000000"/>
                </a:solidFill>
                <a:latin typeface="Calibri"/>
              </a:rPr>
              <a:t>associé pour toute production </a:t>
            </a:r>
            <a:r>
              <a:rPr b="0" lang="en-US" sz="1800" spc="-7" strike="noStrike">
                <a:solidFill>
                  <a:srgbClr val="000000"/>
                </a:solidFill>
                <a:latin typeface="Calibri"/>
              </a:rPr>
              <a:t>concernant </a:t>
            </a:r>
            <a:r>
              <a:rPr b="0" lang="en-US" sz="1800" spc="-1" strike="noStrike">
                <a:solidFill>
                  <a:srgbClr val="000000"/>
                </a:solidFill>
                <a:latin typeface="Calibri"/>
              </a:rPr>
              <a:t>un  </a:t>
            </a:r>
            <a:r>
              <a:rPr b="0" lang="en-US" sz="1800" spc="-7" strike="noStrike">
                <a:solidFill>
                  <a:srgbClr val="000000"/>
                </a:solidFill>
                <a:latin typeface="Calibri"/>
              </a:rPr>
              <a:t>nouveau produit.</a:t>
            </a:r>
            <a:endParaRPr b="0" lang="fr-FR" sz="1800" spc="-1" strike="noStrike">
              <a:latin typeface="Arial"/>
            </a:endParaRPr>
          </a:p>
          <a:p>
            <a:pPr marL="63360" algn="just">
              <a:lnSpc>
                <a:spcPct val="100000"/>
              </a:lnSpc>
              <a:spcBef>
                <a:spcPts val="553"/>
              </a:spcBef>
            </a:pPr>
            <a:r>
              <a:rPr b="1" lang="en-US" sz="1800" spc="-1" strike="noStrike">
                <a:solidFill>
                  <a:srgbClr val="000000"/>
                </a:solidFill>
                <a:latin typeface="Calibri"/>
              </a:rPr>
              <a:t>La </a:t>
            </a:r>
            <a:r>
              <a:rPr b="1" lang="en-US" sz="1800" spc="-7" strike="noStrike">
                <a:solidFill>
                  <a:srgbClr val="000000"/>
                </a:solidFill>
                <a:latin typeface="Calibri"/>
              </a:rPr>
              <a:t>SAS peut-elle être </a:t>
            </a:r>
            <a:r>
              <a:rPr b="1" lang="en-US" sz="1800" spc="-1" strike="noStrike">
                <a:solidFill>
                  <a:srgbClr val="000000"/>
                </a:solidFill>
                <a:latin typeface="Calibri"/>
              </a:rPr>
              <a:t>valablement </a:t>
            </a:r>
            <a:r>
              <a:rPr b="1" lang="en-US" sz="1800" spc="-7" strike="noStrike">
                <a:solidFill>
                  <a:srgbClr val="000000"/>
                </a:solidFill>
                <a:latin typeface="Calibri"/>
              </a:rPr>
              <a:t>constituée </a:t>
            </a:r>
            <a:r>
              <a:rPr b="1" lang="en-US" sz="1800" spc="-1" strike="noStrike">
                <a:solidFill>
                  <a:srgbClr val="000000"/>
                </a:solidFill>
                <a:latin typeface="Calibri"/>
              </a:rPr>
              <a:t>? </a:t>
            </a:r>
            <a:r>
              <a:rPr b="1" lang="en-US" sz="1800" spc="-7" strike="noStrike">
                <a:solidFill>
                  <a:srgbClr val="000000"/>
                </a:solidFill>
                <a:latin typeface="Calibri"/>
              </a:rPr>
              <a:t>L'interdiction faite </a:t>
            </a:r>
            <a:r>
              <a:rPr b="1" lang="en-US" sz="1800" spc="-1" strike="noStrike">
                <a:solidFill>
                  <a:srgbClr val="000000"/>
                </a:solidFill>
                <a:latin typeface="Calibri"/>
              </a:rPr>
              <a:t>à </a:t>
            </a:r>
            <a:r>
              <a:rPr b="1" lang="en-US" sz="1800" spc="-7" strike="noStrike">
                <a:solidFill>
                  <a:srgbClr val="000000"/>
                </a:solidFill>
                <a:latin typeface="Calibri"/>
              </a:rPr>
              <a:t>chaque associé </a:t>
            </a:r>
            <a:r>
              <a:rPr b="1" lang="en-US" sz="1800" spc="-9" strike="noStrike">
                <a:solidFill>
                  <a:srgbClr val="000000"/>
                </a:solidFill>
                <a:latin typeface="Calibri"/>
              </a:rPr>
              <a:t>de  </a:t>
            </a:r>
            <a:r>
              <a:rPr b="1" lang="en-US" sz="1800" spc="-7" strike="noStrike">
                <a:solidFill>
                  <a:srgbClr val="000000"/>
                </a:solidFill>
                <a:latin typeface="Calibri"/>
              </a:rPr>
              <a:t>vendre ses actions </a:t>
            </a:r>
            <a:r>
              <a:rPr b="1" lang="en-US" sz="1800" spc="-1" strike="noStrike">
                <a:solidFill>
                  <a:srgbClr val="000000"/>
                </a:solidFill>
                <a:latin typeface="Calibri"/>
              </a:rPr>
              <a:t>est-elle </a:t>
            </a:r>
            <a:r>
              <a:rPr b="1" lang="en-US" sz="1800" spc="-7" strike="noStrike">
                <a:solidFill>
                  <a:srgbClr val="000000"/>
                </a:solidFill>
                <a:latin typeface="Calibri"/>
              </a:rPr>
              <a:t>légale</a:t>
            </a:r>
            <a:r>
              <a:rPr b="1" lang="en-US" sz="1800" spc="4" strike="noStrike">
                <a:solidFill>
                  <a:srgbClr val="000000"/>
                </a:solidFill>
                <a:latin typeface="Calibri"/>
              </a:rPr>
              <a:t> </a:t>
            </a:r>
            <a:r>
              <a:rPr b="1" lang="en-US" sz="1800" spc="-1" strike="noStrike">
                <a:solidFill>
                  <a:srgbClr val="000000"/>
                </a:solidFill>
                <a:latin typeface="Calibri"/>
              </a:rPr>
              <a:t>?</a:t>
            </a:r>
            <a:endParaRPr b="0" lang="fr-FR" sz="1800" spc="-1" strike="noStrike">
              <a:latin typeface="Arial"/>
            </a:endParaRPr>
          </a:p>
          <a:p>
            <a:pPr marL="63360" algn="just">
              <a:lnSpc>
                <a:spcPct val="100000"/>
              </a:lnSpc>
              <a:spcBef>
                <a:spcPts val="516"/>
              </a:spcBef>
            </a:pPr>
            <a:r>
              <a:rPr b="1" lang="en-US" sz="1800" spc="-7" strike="noStrike">
                <a:solidFill>
                  <a:srgbClr val="000000"/>
                </a:solidFill>
                <a:latin typeface="Calibri"/>
              </a:rPr>
              <a:t>Quels sont les pouvoirs du président d'une SAS </a:t>
            </a:r>
            <a:r>
              <a:rPr b="1" lang="en-US" sz="1800" spc="-1" strike="noStrike">
                <a:solidFill>
                  <a:srgbClr val="000000"/>
                </a:solidFill>
                <a:latin typeface="Calibri"/>
              </a:rPr>
              <a:t>? Comparez </a:t>
            </a:r>
            <a:r>
              <a:rPr b="1" lang="en-US" sz="1800" spc="-7" strike="noStrike">
                <a:solidFill>
                  <a:srgbClr val="000000"/>
                </a:solidFill>
                <a:latin typeface="Calibri"/>
              </a:rPr>
              <a:t>avec ceux dont disposent </a:t>
            </a:r>
            <a:r>
              <a:rPr b="1" lang="en-US" sz="1800" spc="-9" strike="noStrike">
                <a:solidFill>
                  <a:srgbClr val="000000"/>
                </a:solidFill>
                <a:latin typeface="Calibri"/>
              </a:rPr>
              <a:t>les  </a:t>
            </a:r>
            <a:r>
              <a:rPr b="1" lang="en-US" sz="1800" spc="-7" strike="noStrike">
                <a:solidFill>
                  <a:srgbClr val="000000"/>
                </a:solidFill>
                <a:latin typeface="Calibri"/>
              </a:rPr>
              <a:t>dirigeants des SA de </a:t>
            </a:r>
            <a:r>
              <a:rPr b="1" lang="en-US" sz="1800" spc="-1" strike="noStrike">
                <a:solidFill>
                  <a:srgbClr val="000000"/>
                </a:solidFill>
                <a:latin typeface="Calibri"/>
              </a:rPr>
              <a:t>type </a:t>
            </a:r>
            <a:r>
              <a:rPr b="1" lang="en-US" sz="1800" spc="-7" strike="noStrike">
                <a:solidFill>
                  <a:srgbClr val="000000"/>
                </a:solidFill>
                <a:latin typeface="Calibri"/>
              </a:rPr>
              <a:t>classique ou de </a:t>
            </a:r>
            <a:r>
              <a:rPr b="1" lang="en-US" sz="1800" spc="-1" strike="noStrike">
                <a:solidFill>
                  <a:srgbClr val="000000"/>
                </a:solidFill>
                <a:latin typeface="Calibri"/>
              </a:rPr>
              <a:t>type </a:t>
            </a:r>
            <a:r>
              <a:rPr b="1" lang="en-US" sz="1800" spc="-7" strike="noStrike">
                <a:solidFill>
                  <a:srgbClr val="000000"/>
                </a:solidFill>
                <a:latin typeface="Calibri"/>
              </a:rPr>
              <a:t>nouveau. </a:t>
            </a:r>
            <a:r>
              <a:rPr b="1" lang="en-US" sz="1800" spc="-1" strike="noStrike">
                <a:solidFill>
                  <a:srgbClr val="000000"/>
                </a:solidFill>
                <a:latin typeface="Calibri"/>
              </a:rPr>
              <a:t>La limite </a:t>
            </a:r>
            <a:r>
              <a:rPr b="1" lang="en-US" sz="1800" spc="-7" strike="noStrike">
                <a:solidFill>
                  <a:srgbClr val="000000"/>
                </a:solidFill>
                <a:latin typeface="Calibri"/>
              </a:rPr>
              <a:t>imposée </a:t>
            </a:r>
            <a:r>
              <a:rPr b="1" lang="en-US" sz="1800" spc="4" strike="noStrike">
                <a:solidFill>
                  <a:srgbClr val="000000"/>
                </a:solidFill>
                <a:latin typeface="Calibri"/>
              </a:rPr>
              <a:t>est-elle  </a:t>
            </a:r>
            <a:r>
              <a:rPr b="1" lang="en-US" sz="1800" spc="-1" strike="noStrike">
                <a:solidFill>
                  <a:srgbClr val="000000"/>
                </a:solidFill>
                <a:latin typeface="Calibri"/>
              </a:rPr>
              <a:t>légale</a:t>
            </a:r>
            <a:r>
              <a:rPr b="1" lang="en-US" sz="1800" spc="-9" strike="noStrike">
                <a:solidFill>
                  <a:srgbClr val="000000"/>
                </a:solidFill>
                <a:latin typeface="Calibri"/>
              </a:rPr>
              <a:t> </a:t>
            </a:r>
            <a:r>
              <a:rPr b="1" lang="en-US" sz="1800" spc="-1" strike="noStrike">
                <a:solidFill>
                  <a:srgbClr val="000000"/>
                </a:solidFill>
                <a:latin typeface="Calibri"/>
              </a:rPr>
              <a:t>?</a:t>
            </a:r>
            <a:endParaRPr b="0" lang="fr-FR" sz="1800" spc="-1" strike="noStrike">
              <a:latin typeface="Arial"/>
            </a:endParaRPr>
          </a:p>
        </p:txBody>
      </p:sp>
      <p:sp>
        <p:nvSpPr>
          <p:cNvPr id="624"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25"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A24420D3-223B-4D56-8CE1-9C1B9F5620ED}"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320400" y="240120"/>
            <a:ext cx="11716560" cy="6230160"/>
          </a:xfrm>
          <a:prstGeom prst="rect">
            <a:avLst/>
          </a:prstGeom>
          <a:noFill/>
          <a:ln>
            <a:noFill/>
          </a:ln>
        </p:spPr>
        <p:style>
          <a:lnRef idx="0"/>
          <a:fillRef idx="0"/>
          <a:effectRef idx="0"/>
          <a:fontRef idx="minor"/>
        </p:style>
        <p:txBody>
          <a:bodyPr lIns="0" rIns="0" tIns="11520" bIns="0">
            <a:spAutoFit/>
          </a:bodyPr>
          <a:p>
            <a:pPr marL="1711440" indent="-1711080" algn="ctr">
              <a:lnSpc>
                <a:spcPct val="100000"/>
              </a:lnSpc>
              <a:spcBef>
                <a:spcPts val="91"/>
              </a:spcBef>
              <a:tabLst>
                <a:tab algn="l" pos="0"/>
              </a:tabLst>
            </a:pPr>
            <a:r>
              <a:rPr b="1" lang="en-US" sz="3200" spc="-1" strike="noStrike" u="heavy">
                <a:solidFill>
                  <a:srgbClr val="0070c0"/>
                </a:solidFill>
                <a:uFillTx/>
                <a:latin typeface="Calibri"/>
              </a:rPr>
              <a:t> </a:t>
            </a:r>
            <a:r>
              <a:rPr b="1" lang="en-US" sz="3200" spc="-1" strike="noStrike" u="heavy">
                <a:solidFill>
                  <a:srgbClr val="0070c0"/>
                </a:solidFill>
                <a:uFillTx/>
                <a:latin typeface="Calibri"/>
              </a:rPr>
              <a:t>Questionnaire d’autoévaluation</a:t>
            </a:r>
            <a:endParaRPr b="0" lang="fr-FR" sz="3200" spc="-1" strike="noStrike">
              <a:latin typeface="Arial"/>
            </a:endParaRPr>
          </a:p>
          <a:p>
            <a:pPr>
              <a:lnSpc>
                <a:spcPct val="100000"/>
              </a:lnSpc>
              <a:tabLst>
                <a:tab algn="l" pos="0"/>
              </a:tabLst>
            </a:pPr>
            <a:endParaRPr b="0" lang="fr-FR" sz="3200" spc="-1" strike="noStrike">
              <a:latin typeface="Arial"/>
            </a:endParaRPr>
          </a:p>
          <a:p>
            <a:pPr marL="11520" indent="-1711080">
              <a:lnSpc>
                <a:spcPct val="100000"/>
              </a:lnSpc>
              <a:spcBef>
                <a:spcPts val="1015"/>
              </a:spcBef>
              <a:tabLst>
                <a:tab algn="l" pos="0"/>
              </a:tabLst>
            </a:pPr>
            <a:r>
              <a:rPr b="1" lang="en-US" sz="1600" spc="-1" strike="noStrike" u="sng">
                <a:solidFill>
                  <a:srgbClr val="000000"/>
                </a:solidFill>
                <a:uFillTx/>
                <a:latin typeface="Calibri"/>
              </a:rPr>
              <a:t>1/ Le </a:t>
            </a:r>
            <a:r>
              <a:rPr b="1" lang="en-US" sz="1600" spc="-7" strike="noStrike" u="sng">
                <a:solidFill>
                  <a:srgbClr val="000000"/>
                </a:solidFill>
                <a:uFillTx/>
                <a:latin typeface="Calibri"/>
              </a:rPr>
              <a:t>capital </a:t>
            </a:r>
            <a:r>
              <a:rPr b="1" lang="en-US" sz="1600" spc="-1" strike="noStrike" u="sng">
                <a:solidFill>
                  <a:srgbClr val="000000"/>
                </a:solidFill>
                <a:uFillTx/>
                <a:latin typeface="Calibri"/>
              </a:rPr>
              <a:t>d’une SA est de 50 000 </a:t>
            </a:r>
            <a:r>
              <a:rPr b="1" lang="en-US" sz="1600" spc="-7" strike="noStrike" u="sng">
                <a:solidFill>
                  <a:srgbClr val="000000"/>
                </a:solidFill>
                <a:uFillTx/>
                <a:latin typeface="Calibri"/>
              </a:rPr>
              <a:t>euros. </a:t>
            </a:r>
            <a:r>
              <a:rPr b="1" lang="en-US" sz="1600" spc="-9" strike="noStrike" u="sng">
                <a:solidFill>
                  <a:srgbClr val="000000"/>
                </a:solidFill>
                <a:uFillTx/>
                <a:latin typeface="Calibri"/>
              </a:rPr>
              <a:t>Il </a:t>
            </a:r>
            <a:r>
              <a:rPr b="1" lang="en-US" sz="1600" spc="-1" strike="noStrike" u="sng">
                <a:solidFill>
                  <a:srgbClr val="000000"/>
                </a:solidFill>
                <a:uFillTx/>
                <a:latin typeface="Calibri"/>
              </a:rPr>
              <a:t>est divisé </a:t>
            </a:r>
            <a:r>
              <a:rPr b="1" lang="en-US" sz="1600" spc="-7" strike="noStrike" u="sng">
                <a:solidFill>
                  <a:srgbClr val="000000"/>
                </a:solidFill>
                <a:uFillTx/>
                <a:latin typeface="Calibri"/>
              </a:rPr>
              <a:t>en </a:t>
            </a:r>
            <a:r>
              <a:rPr b="1" lang="en-US" sz="1600" spc="-1" strike="noStrike" u="sng">
                <a:solidFill>
                  <a:srgbClr val="000000"/>
                </a:solidFill>
                <a:uFillTx/>
                <a:latin typeface="Calibri"/>
              </a:rPr>
              <a:t>500 </a:t>
            </a:r>
            <a:r>
              <a:rPr b="1" lang="en-US" sz="1600" spc="-7" strike="noStrike" u="sng">
                <a:solidFill>
                  <a:srgbClr val="000000"/>
                </a:solidFill>
                <a:uFillTx/>
                <a:latin typeface="Calibri"/>
              </a:rPr>
              <a:t>actions. Monsieur Dupuis </a:t>
            </a:r>
            <a:r>
              <a:rPr b="1" lang="en-US" sz="1600" spc="-1" strike="noStrike" u="sng">
                <a:solidFill>
                  <a:srgbClr val="000000"/>
                </a:solidFill>
                <a:uFillTx/>
                <a:latin typeface="Calibri"/>
              </a:rPr>
              <a:t>a </a:t>
            </a:r>
            <a:r>
              <a:rPr b="1" lang="en-US" sz="1600" spc="-7" strike="noStrike" u="sng">
                <a:solidFill>
                  <a:srgbClr val="000000"/>
                </a:solidFill>
                <a:uFillTx/>
                <a:latin typeface="Calibri"/>
              </a:rPr>
              <a:t>acheté </a:t>
            </a:r>
            <a:r>
              <a:rPr b="1" lang="en-US" sz="1600" spc="-1" strike="noStrike" u="sng">
                <a:solidFill>
                  <a:srgbClr val="000000"/>
                </a:solidFill>
                <a:uFillTx/>
                <a:latin typeface="Calibri"/>
              </a:rPr>
              <a:t>50 </a:t>
            </a:r>
            <a:r>
              <a:rPr b="1" lang="en-US" sz="1600" spc="-7" strike="noStrike" u="sng">
                <a:solidFill>
                  <a:srgbClr val="000000"/>
                </a:solidFill>
                <a:uFillTx/>
                <a:latin typeface="Calibri"/>
              </a:rPr>
              <a:t>actions au moment </a:t>
            </a:r>
            <a:r>
              <a:rPr b="1" lang="en-US" sz="1600" spc="-1" strike="noStrike" u="sng">
                <a:solidFill>
                  <a:srgbClr val="000000"/>
                </a:solidFill>
                <a:uFillTx/>
                <a:latin typeface="Calibri"/>
              </a:rPr>
              <a:t>de </a:t>
            </a:r>
            <a:r>
              <a:rPr b="1" lang="en-US" sz="1600" spc="4" strike="noStrike" u="sng">
                <a:solidFill>
                  <a:srgbClr val="000000"/>
                </a:solidFill>
                <a:uFillTx/>
                <a:latin typeface="Calibri"/>
              </a:rPr>
              <a:t>la </a:t>
            </a:r>
            <a:r>
              <a:rPr b="1" lang="en-US" sz="1600" spc="-7" strike="noStrike" u="sng">
                <a:solidFill>
                  <a:srgbClr val="000000"/>
                </a:solidFill>
                <a:uFillTx/>
                <a:latin typeface="Calibri"/>
              </a:rPr>
              <a:t>constitution </a:t>
            </a:r>
            <a:r>
              <a:rPr b="1" lang="en-US" sz="1600" spc="-1" strike="noStrike" u="sng">
                <a:solidFill>
                  <a:srgbClr val="000000"/>
                </a:solidFill>
                <a:uFillTx/>
                <a:latin typeface="Calibri"/>
              </a:rPr>
              <a:t>de  la </a:t>
            </a:r>
            <a:r>
              <a:rPr b="1" lang="en-US" sz="1600" spc="-7" strike="noStrike" u="sng">
                <a:solidFill>
                  <a:srgbClr val="000000"/>
                </a:solidFill>
                <a:uFillTx/>
                <a:latin typeface="Calibri"/>
              </a:rPr>
              <a:t>société. Quel </a:t>
            </a:r>
            <a:r>
              <a:rPr b="1" lang="en-US" sz="1600" spc="-1" strike="noStrike" u="sng">
                <a:solidFill>
                  <a:srgbClr val="000000"/>
                </a:solidFill>
                <a:uFillTx/>
                <a:latin typeface="Calibri"/>
              </a:rPr>
              <a:t>montant doit-il </a:t>
            </a:r>
            <a:r>
              <a:rPr b="1" lang="en-US" sz="1600" spc="-7" strike="noStrike" u="sng">
                <a:solidFill>
                  <a:srgbClr val="000000"/>
                </a:solidFill>
                <a:uFillTx/>
                <a:latin typeface="Calibri"/>
              </a:rPr>
              <a:t>libérer au moment </a:t>
            </a:r>
            <a:r>
              <a:rPr b="1" lang="en-US" sz="1600" spc="-1" strike="noStrike" u="sng">
                <a:solidFill>
                  <a:srgbClr val="000000"/>
                </a:solidFill>
                <a:uFillTx/>
                <a:latin typeface="Calibri"/>
              </a:rPr>
              <a:t>de la </a:t>
            </a:r>
            <a:r>
              <a:rPr b="1" lang="en-US" sz="1600" spc="-7" strike="noStrike" u="sng">
                <a:solidFill>
                  <a:srgbClr val="000000"/>
                </a:solidFill>
                <a:uFillTx/>
                <a:latin typeface="Calibri"/>
              </a:rPr>
              <a:t>souscription</a:t>
            </a:r>
            <a:r>
              <a:rPr b="1" lang="en-US" sz="1600" spc="35" strike="noStrike" u="sng">
                <a:solidFill>
                  <a:srgbClr val="000000"/>
                </a:solidFill>
                <a:uFillTx/>
                <a:latin typeface="Calibri"/>
              </a:rPr>
              <a:t> </a:t>
            </a:r>
            <a:r>
              <a:rPr b="1" lang="en-US" sz="1600" spc="-1" strike="noStrike" u="sng">
                <a:solidFill>
                  <a:srgbClr val="000000"/>
                </a:solidFill>
                <a:uFillTx/>
                <a:latin typeface="Calibri"/>
              </a:rPr>
              <a:t>?</a:t>
            </a:r>
            <a:endParaRPr b="0" lang="fr-FR" sz="1600" spc="-1" strike="noStrike">
              <a:latin typeface="Arial"/>
            </a:endParaRPr>
          </a:p>
          <a:p>
            <a:pPr marL="218520" indent="-207360">
              <a:lnSpc>
                <a:spcPct val="100000"/>
              </a:lnSpc>
              <a:spcBef>
                <a:spcPts val="471"/>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50 000</a:t>
            </a:r>
            <a:r>
              <a:rPr b="0" lang="en-US" sz="1600" spc="12" strike="noStrike">
                <a:solidFill>
                  <a:srgbClr val="000000"/>
                </a:solidFill>
                <a:latin typeface="Calibri"/>
              </a:rPr>
              <a:t> </a:t>
            </a:r>
            <a:r>
              <a:rPr b="0" lang="en-US" sz="1600" spc="-7" strike="noStrike">
                <a:solidFill>
                  <a:srgbClr val="000000"/>
                </a:solidFill>
                <a:latin typeface="Calibri"/>
              </a:rPr>
              <a:t>euros</a:t>
            </a:r>
            <a:endParaRPr b="0" lang="fr-FR" sz="1600" spc="-1" strike="noStrike">
              <a:latin typeface="Arial"/>
            </a:endParaRPr>
          </a:p>
          <a:p>
            <a:pPr marL="218520" indent="-207360">
              <a:lnSpc>
                <a:spcPct val="100000"/>
              </a:lnSpc>
              <a:spcBef>
                <a:spcPts val="476"/>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5000</a:t>
            </a:r>
            <a:r>
              <a:rPr b="0" lang="en-US" sz="1600" spc="-63" strike="noStrike">
                <a:solidFill>
                  <a:srgbClr val="000000"/>
                </a:solidFill>
                <a:latin typeface="Calibri"/>
              </a:rPr>
              <a:t> </a:t>
            </a:r>
            <a:r>
              <a:rPr b="0" lang="en-US" sz="1600" spc="-7" strike="noStrike">
                <a:solidFill>
                  <a:srgbClr val="000000"/>
                </a:solidFill>
                <a:latin typeface="Calibri"/>
              </a:rPr>
              <a:t>euros</a:t>
            </a:r>
            <a:endParaRPr b="0" lang="fr-FR" sz="1600" spc="-1" strike="noStrike">
              <a:latin typeface="Arial"/>
            </a:endParaRPr>
          </a:p>
          <a:p>
            <a:pPr marL="218520" indent="-207360">
              <a:lnSpc>
                <a:spcPct val="100000"/>
              </a:lnSpc>
              <a:spcBef>
                <a:spcPts val="502"/>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2500</a:t>
            </a:r>
            <a:r>
              <a:rPr b="0" lang="en-US" sz="1600" spc="-63" strike="noStrike">
                <a:solidFill>
                  <a:srgbClr val="000000"/>
                </a:solidFill>
                <a:latin typeface="Calibri"/>
              </a:rPr>
              <a:t> </a:t>
            </a:r>
            <a:r>
              <a:rPr b="0" lang="en-US" sz="1600" spc="-7" strike="noStrike">
                <a:solidFill>
                  <a:srgbClr val="000000"/>
                </a:solidFill>
                <a:latin typeface="Calibri"/>
              </a:rPr>
              <a:t>euros</a:t>
            </a:r>
            <a:endParaRPr b="0" lang="fr-FR" sz="1600" spc="-1" strike="noStrike">
              <a:latin typeface="Arial"/>
            </a:endParaRPr>
          </a:p>
          <a:p>
            <a:pPr marL="218520" indent="-207360">
              <a:lnSpc>
                <a:spcPct val="100000"/>
              </a:lnSpc>
              <a:spcBef>
                <a:spcPts val="476"/>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25 000</a:t>
            </a:r>
            <a:r>
              <a:rPr b="0" lang="en-US" sz="1600" spc="12" strike="noStrike">
                <a:solidFill>
                  <a:srgbClr val="000000"/>
                </a:solidFill>
                <a:latin typeface="Calibri"/>
              </a:rPr>
              <a:t> </a:t>
            </a:r>
            <a:r>
              <a:rPr b="0" lang="en-US" sz="1600" spc="-7" strike="noStrike">
                <a:solidFill>
                  <a:srgbClr val="000000"/>
                </a:solidFill>
                <a:latin typeface="Calibri"/>
              </a:rPr>
              <a:t>euros</a:t>
            </a:r>
            <a:endParaRPr b="0" lang="fr-FR" sz="1600" spc="-1" strike="noStrike">
              <a:latin typeface="Arial"/>
            </a:endParaRPr>
          </a:p>
          <a:p>
            <a:pPr>
              <a:lnSpc>
                <a:spcPct val="100000"/>
              </a:lnSpc>
              <a:tabLst>
                <a:tab algn="l" pos="218520"/>
                <a:tab algn="l" pos="219240"/>
              </a:tabLst>
            </a:pPr>
            <a:endParaRPr b="0" lang="fr-FR" sz="1600" spc="-1" strike="noStrike">
              <a:latin typeface="Arial"/>
            </a:endParaRPr>
          </a:p>
          <a:p>
            <a:pPr marL="11520">
              <a:lnSpc>
                <a:spcPct val="100000"/>
              </a:lnSpc>
              <a:spcBef>
                <a:spcPts val="933"/>
              </a:spcBef>
              <a:tabLst>
                <a:tab algn="l" pos="218520"/>
                <a:tab algn="l" pos="219240"/>
              </a:tabLst>
            </a:pPr>
            <a:r>
              <a:rPr b="1" lang="en-US" sz="1600" spc="-1" strike="noStrike" u="sng">
                <a:solidFill>
                  <a:srgbClr val="000000"/>
                </a:solidFill>
                <a:uFillTx/>
                <a:latin typeface="Calibri"/>
              </a:rPr>
              <a:t>2/ Parmi les </a:t>
            </a:r>
            <a:r>
              <a:rPr b="1" lang="en-US" sz="1600" spc="-7" strike="noStrike" u="sng">
                <a:solidFill>
                  <a:srgbClr val="000000"/>
                </a:solidFill>
                <a:uFillTx/>
                <a:latin typeface="Calibri"/>
              </a:rPr>
              <a:t>organes suivants, lequel n’existe pas dans les </a:t>
            </a:r>
            <a:r>
              <a:rPr b="1" lang="en-US" sz="1600" spc="-1" strike="noStrike" u="sng">
                <a:solidFill>
                  <a:srgbClr val="000000"/>
                </a:solidFill>
                <a:uFillTx/>
                <a:latin typeface="Calibri"/>
              </a:rPr>
              <a:t>SA de type classique</a:t>
            </a:r>
            <a:r>
              <a:rPr b="1" lang="en-US" sz="1600" spc="15" strike="noStrike" u="sng">
                <a:solidFill>
                  <a:srgbClr val="000000"/>
                </a:solidFill>
                <a:uFillTx/>
                <a:latin typeface="Calibri"/>
              </a:rPr>
              <a:t> </a:t>
            </a:r>
            <a:r>
              <a:rPr b="1" lang="en-US" sz="1600" spc="-1" strike="noStrike" u="sng">
                <a:solidFill>
                  <a:srgbClr val="000000"/>
                </a:solidFill>
                <a:uFillTx/>
                <a:latin typeface="Calibri"/>
              </a:rPr>
              <a:t>?</a:t>
            </a:r>
            <a:endParaRPr b="0" lang="fr-FR" sz="1600" spc="-1" strike="noStrike">
              <a:latin typeface="Arial"/>
            </a:endParaRPr>
          </a:p>
          <a:p>
            <a:pPr marL="218520" indent="-207360">
              <a:lnSpc>
                <a:spcPct val="100000"/>
              </a:lnSpc>
              <a:spcBef>
                <a:spcPts val="499"/>
              </a:spcBef>
              <a:buClr>
                <a:srgbClr val="000000"/>
              </a:buClr>
              <a:buSzPct val="67000"/>
              <a:buFont typeface="Wingdings" charset="2"/>
              <a:buChar char=""/>
              <a:tabLst>
                <a:tab algn="l" pos="218520"/>
                <a:tab algn="l" pos="219240"/>
              </a:tabLst>
            </a:pPr>
            <a:r>
              <a:rPr b="0" lang="en-US" sz="1600" spc="-7" strike="noStrike">
                <a:solidFill>
                  <a:srgbClr val="000000"/>
                </a:solidFill>
                <a:latin typeface="Calibri"/>
              </a:rPr>
              <a:t>conseil</a:t>
            </a:r>
            <a:r>
              <a:rPr b="0" lang="en-US" sz="1600" spc="-1" strike="noStrike">
                <a:solidFill>
                  <a:srgbClr val="000000"/>
                </a:solidFill>
                <a:latin typeface="Calibri"/>
              </a:rPr>
              <a:t> </a:t>
            </a:r>
            <a:r>
              <a:rPr b="0" lang="en-US" sz="1600" spc="-7" strike="noStrike">
                <a:solidFill>
                  <a:srgbClr val="000000"/>
                </a:solidFill>
                <a:latin typeface="Calibri"/>
              </a:rPr>
              <a:t>d’administration</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7" strike="noStrike">
                <a:solidFill>
                  <a:srgbClr val="000000"/>
                </a:solidFill>
                <a:latin typeface="Calibri"/>
              </a:rPr>
              <a:t>assemblée </a:t>
            </a:r>
            <a:r>
              <a:rPr b="0" lang="en-US" sz="1600" spc="-1" strike="noStrike">
                <a:solidFill>
                  <a:srgbClr val="000000"/>
                </a:solidFill>
                <a:latin typeface="Calibri"/>
              </a:rPr>
              <a:t>générale</a:t>
            </a:r>
            <a:r>
              <a:rPr b="0" lang="en-US" sz="1600" spc="-9" strike="noStrike">
                <a:solidFill>
                  <a:srgbClr val="000000"/>
                </a:solidFill>
                <a:latin typeface="Calibri"/>
              </a:rPr>
              <a:t> </a:t>
            </a:r>
            <a:r>
              <a:rPr b="0" lang="en-US" sz="1600" spc="-7" strike="noStrike">
                <a:solidFill>
                  <a:srgbClr val="000000"/>
                </a:solidFill>
                <a:latin typeface="Calibri"/>
              </a:rPr>
              <a:t>extraordinaire</a:t>
            </a:r>
            <a:endParaRPr b="0" lang="fr-FR" sz="1600" spc="-1" strike="noStrike">
              <a:latin typeface="Arial"/>
            </a:endParaRPr>
          </a:p>
          <a:p>
            <a:pPr marL="218520" indent="-207360">
              <a:lnSpc>
                <a:spcPct val="100000"/>
              </a:lnSpc>
              <a:spcBef>
                <a:spcPts val="499"/>
              </a:spcBef>
              <a:buClr>
                <a:srgbClr val="000000"/>
              </a:buClr>
              <a:buSzPct val="67000"/>
              <a:buFont typeface="Wingdings" charset="2"/>
              <a:buChar char=""/>
              <a:tabLst>
                <a:tab algn="l" pos="218520"/>
                <a:tab algn="l" pos="219240"/>
              </a:tabLst>
            </a:pPr>
            <a:r>
              <a:rPr b="0" lang="en-US" sz="1600" spc="-7" strike="noStrike">
                <a:solidFill>
                  <a:srgbClr val="000000"/>
                </a:solidFill>
                <a:latin typeface="Calibri"/>
              </a:rPr>
              <a:t>directeur</a:t>
            </a:r>
            <a:r>
              <a:rPr b="0" lang="en-US" sz="1600" spc="7" strike="noStrike">
                <a:solidFill>
                  <a:srgbClr val="000000"/>
                </a:solidFill>
                <a:latin typeface="Calibri"/>
              </a:rPr>
              <a:t> </a:t>
            </a:r>
            <a:r>
              <a:rPr b="0" lang="en-US" sz="1600" spc="-7" strike="noStrike">
                <a:solidFill>
                  <a:srgbClr val="000000"/>
                </a:solidFill>
                <a:latin typeface="Calibri"/>
              </a:rPr>
              <a:t>général</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7" strike="noStrike">
                <a:solidFill>
                  <a:srgbClr val="000000"/>
                </a:solidFill>
                <a:latin typeface="Calibri"/>
              </a:rPr>
              <a:t>gérant</a:t>
            </a:r>
            <a:endParaRPr b="0" lang="fr-FR" sz="1600" spc="-1" strike="noStrike">
              <a:latin typeface="Arial"/>
            </a:endParaRPr>
          </a:p>
          <a:p>
            <a:pPr>
              <a:lnSpc>
                <a:spcPct val="100000"/>
              </a:lnSpc>
              <a:tabLst>
                <a:tab algn="l" pos="218520"/>
                <a:tab algn="l" pos="219240"/>
              </a:tabLst>
            </a:pPr>
            <a:endParaRPr b="0" lang="fr-FR" sz="1600" spc="-1" strike="noStrike">
              <a:latin typeface="Arial"/>
            </a:endParaRPr>
          </a:p>
          <a:p>
            <a:pPr marL="11520">
              <a:lnSpc>
                <a:spcPct val="100000"/>
              </a:lnSpc>
              <a:spcBef>
                <a:spcPts val="930"/>
              </a:spcBef>
              <a:tabLst>
                <a:tab algn="l" pos="218520"/>
                <a:tab algn="l" pos="219240"/>
              </a:tabLst>
            </a:pPr>
            <a:r>
              <a:rPr b="0" lang="en-US" sz="1600" spc="-1" strike="noStrike">
                <a:solidFill>
                  <a:srgbClr val="000000"/>
                </a:solidFill>
                <a:latin typeface="Calibri"/>
              </a:rPr>
              <a:t>3</a:t>
            </a:r>
            <a:r>
              <a:rPr b="1" lang="en-US" sz="1600" spc="-1" strike="noStrike">
                <a:solidFill>
                  <a:srgbClr val="000000"/>
                </a:solidFill>
                <a:latin typeface="Calibri"/>
              </a:rPr>
              <a:t>/ Parmi </a:t>
            </a:r>
            <a:r>
              <a:rPr b="1" lang="en-US" sz="1600" spc="-7" strike="noStrike">
                <a:solidFill>
                  <a:srgbClr val="000000"/>
                </a:solidFill>
                <a:latin typeface="Calibri"/>
              </a:rPr>
              <a:t>les conventions suivantes entre </a:t>
            </a:r>
            <a:r>
              <a:rPr b="1" lang="en-US" sz="1600" spc="-1" strike="noStrike">
                <a:solidFill>
                  <a:srgbClr val="000000"/>
                </a:solidFill>
                <a:latin typeface="Calibri"/>
              </a:rPr>
              <a:t>une </a:t>
            </a:r>
            <a:r>
              <a:rPr b="1" lang="en-US" sz="1600" spc="-7" strike="noStrike">
                <a:solidFill>
                  <a:srgbClr val="000000"/>
                </a:solidFill>
                <a:latin typeface="Calibri"/>
              </a:rPr>
              <a:t>SA (fabricant </a:t>
            </a:r>
            <a:r>
              <a:rPr b="1" lang="en-US" sz="1600" spc="-1" strike="noStrike">
                <a:solidFill>
                  <a:srgbClr val="000000"/>
                </a:solidFill>
                <a:latin typeface="Calibri"/>
              </a:rPr>
              <a:t>de meubles) </a:t>
            </a:r>
            <a:r>
              <a:rPr b="1" lang="en-US" sz="1600" spc="-7" strike="noStrike">
                <a:solidFill>
                  <a:srgbClr val="000000"/>
                </a:solidFill>
                <a:latin typeface="Calibri"/>
              </a:rPr>
              <a:t>et </a:t>
            </a:r>
            <a:r>
              <a:rPr b="1" lang="en-US" sz="1600" spc="-1" strike="noStrike">
                <a:solidFill>
                  <a:srgbClr val="000000"/>
                </a:solidFill>
                <a:latin typeface="Calibri"/>
              </a:rPr>
              <a:t>son </a:t>
            </a:r>
            <a:r>
              <a:rPr b="1" lang="en-US" sz="1600" spc="-7" strike="noStrike">
                <a:solidFill>
                  <a:srgbClr val="000000"/>
                </a:solidFill>
                <a:latin typeface="Calibri"/>
              </a:rPr>
              <a:t>dirigeant, laquelle </a:t>
            </a:r>
            <a:r>
              <a:rPr b="1" lang="en-US" sz="1600" spc="-1" strike="noStrike">
                <a:solidFill>
                  <a:srgbClr val="000000"/>
                </a:solidFill>
                <a:latin typeface="Calibri"/>
              </a:rPr>
              <a:t>serait </a:t>
            </a:r>
            <a:r>
              <a:rPr b="1" lang="en-US" sz="1600" spc="-7" strike="noStrike">
                <a:solidFill>
                  <a:srgbClr val="000000"/>
                </a:solidFill>
                <a:latin typeface="Calibri"/>
              </a:rPr>
              <a:t>interdite</a:t>
            </a:r>
            <a:r>
              <a:rPr b="1" lang="en-US" sz="1600" spc="60" strike="noStrike">
                <a:solidFill>
                  <a:srgbClr val="000000"/>
                </a:solidFill>
                <a:latin typeface="Calibri"/>
              </a:rPr>
              <a:t> </a:t>
            </a:r>
            <a:r>
              <a:rPr b="1" lang="en-US" sz="1600" spc="-1" strike="noStrike">
                <a:solidFill>
                  <a:srgbClr val="000000"/>
                </a:solidFill>
                <a:latin typeface="Calibri"/>
              </a:rPr>
              <a:t>?</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la </a:t>
            </a:r>
            <a:r>
              <a:rPr b="0" lang="en-US" sz="1600" spc="-7" strike="noStrike">
                <a:solidFill>
                  <a:srgbClr val="000000"/>
                </a:solidFill>
                <a:latin typeface="Calibri"/>
              </a:rPr>
              <a:t>société </a:t>
            </a:r>
            <a:r>
              <a:rPr b="0" lang="en-US" sz="1600" spc="-1" strike="noStrike">
                <a:solidFill>
                  <a:srgbClr val="000000"/>
                </a:solidFill>
                <a:latin typeface="Calibri"/>
              </a:rPr>
              <a:t>rembourse </a:t>
            </a:r>
            <a:r>
              <a:rPr b="0" lang="en-US" sz="1600" spc="-7" strike="noStrike">
                <a:solidFill>
                  <a:srgbClr val="000000"/>
                </a:solidFill>
                <a:latin typeface="Calibri"/>
              </a:rPr>
              <a:t>les frais </a:t>
            </a:r>
            <a:r>
              <a:rPr b="0" lang="en-US" sz="1600" spc="-1" strike="noStrike">
                <a:solidFill>
                  <a:srgbClr val="000000"/>
                </a:solidFill>
                <a:latin typeface="Calibri"/>
              </a:rPr>
              <a:t>de </a:t>
            </a:r>
            <a:r>
              <a:rPr b="0" lang="en-US" sz="1600" spc="-7" strike="noStrike">
                <a:solidFill>
                  <a:srgbClr val="000000"/>
                </a:solidFill>
                <a:latin typeface="Calibri"/>
              </a:rPr>
              <a:t>déplacement </a:t>
            </a:r>
            <a:r>
              <a:rPr b="0" lang="en-US" sz="1600" spc="-1" strike="noStrike">
                <a:solidFill>
                  <a:srgbClr val="000000"/>
                </a:solidFill>
                <a:latin typeface="Calibri"/>
              </a:rPr>
              <a:t>du</a:t>
            </a:r>
            <a:r>
              <a:rPr b="0" lang="en-US" sz="1600" spc="21" strike="noStrike">
                <a:solidFill>
                  <a:srgbClr val="000000"/>
                </a:solidFill>
                <a:latin typeface="Calibri"/>
              </a:rPr>
              <a:t> </a:t>
            </a:r>
            <a:r>
              <a:rPr b="0" lang="en-US" sz="1600" spc="-7" strike="noStrike">
                <a:solidFill>
                  <a:srgbClr val="000000"/>
                </a:solidFill>
                <a:latin typeface="Calibri"/>
              </a:rPr>
              <a:t>dirigeant.</a:t>
            </a:r>
            <a:endParaRPr b="0" lang="fr-FR" sz="1600" spc="-1" strike="noStrike">
              <a:latin typeface="Arial"/>
            </a:endParaRPr>
          </a:p>
          <a:p>
            <a:pPr marL="218520" indent="-207360">
              <a:lnSpc>
                <a:spcPct val="100000"/>
              </a:lnSpc>
              <a:spcBef>
                <a:spcPts val="49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la </a:t>
            </a:r>
            <a:r>
              <a:rPr b="0" lang="en-US" sz="1600" spc="-7" strike="noStrike">
                <a:solidFill>
                  <a:srgbClr val="000000"/>
                </a:solidFill>
                <a:latin typeface="Calibri"/>
              </a:rPr>
              <a:t>société </a:t>
            </a:r>
            <a:r>
              <a:rPr b="0" lang="en-US" sz="1600" spc="-1" strike="noStrike">
                <a:solidFill>
                  <a:srgbClr val="000000"/>
                </a:solidFill>
                <a:latin typeface="Calibri"/>
              </a:rPr>
              <a:t>accorde un salaire </a:t>
            </a:r>
            <a:r>
              <a:rPr b="0" lang="en-US" sz="1600" spc="-7" strike="noStrike">
                <a:solidFill>
                  <a:srgbClr val="000000"/>
                </a:solidFill>
                <a:latin typeface="Calibri"/>
              </a:rPr>
              <a:t>au </a:t>
            </a:r>
            <a:r>
              <a:rPr b="0" lang="en-US" sz="1600" spc="-1" strike="noStrike">
                <a:solidFill>
                  <a:srgbClr val="000000"/>
                </a:solidFill>
                <a:latin typeface="Calibri"/>
              </a:rPr>
              <a:t>dirigeant pour </a:t>
            </a:r>
            <a:r>
              <a:rPr b="0" lang="en-US" sz="1600" spc="-7" strike="noStrike">
                <a:solidFill>
                  <a:srgbClr val="000000"/>
                </a:solidFill>
                <a:latin typeface="Calibri"/>
              </a:rPr>
              <a:t>les </a:t>
            </a:r>
            <a:r>
              <a:rPr b="0" lang="en-US" sz="1600" spc="-1" strike="noStrike">
                <a:solidFill>
                  <a:srgbClr val="000000"/>
                </a:solidFill>
                <a:latin typeface="Calibri"/>
              </a:rPr>
              <a:t>fonctions de </a:t>
            </a:r>
            <a:r>
              <a:rPr b="0" lang="en-US" sz="1600" spc="-7" strike="noStrike">
                <a:solidFill>
                  <a:srgbClr val="000000"/>
                </a:solidFill>
                <a:latin typeface="Calibri"/>
              </a:rPr>
              <a:t>directeur commercial </a:t>
            </a:r>
            <a:r>
              <a:rPr b="0" lang="en-US" sz="1600" spc="-1" strike="noStrike">
                <a:solidFill>
                  <a:srgbClr val="000000"/>
                </a:solidFill>
                <a:latin typeface="Calibri"/>
              </a:rPr>
              <a:t>qui lui ont </a:t>
            </a:r>
            <a:r>
              <a:rPr b="0" lang="en-US" sz="1600" spc="-7" strike="noStrike">
                <a:solidFill>
                  <a:srgbClr val="000000"/>
                </a:solidFill>
                <a:latin typeface="Calibri"/>
              </a:rPr>
              <a:t>été</a:t>
            </a:r>
            <a:r>
              <a:rPr b="0" lang="en-US" sz="1600" spc="29" strike="noStrike">
                <a:solidFill>
                  <a:srgbClr val="000000"/>
                </a:solidFill>
                <a:latin typeface="Calibri"/>
              </a:rPr>
              <a:t> </a:t>
            </a:r>
            <a:r>
              <a:rPr b="0" lang="en-US" sz="1600" spc="-7" strike="noStrike">
                <a:solidFill>
                  <a:srgbClr val="000000"/>
                </a:solidFill>
                <a:latin typeface="Calibri"/>
              </a:rPr>
              <a:t>dévolues.</a:t>
            </a:r>
            <a:endParaRPr b="0" lang="fr-FR" sz="1600" spc="-1" strike="noStrike">
              <a:latin typeface="Arial"/>
            </a:endParaRPr>
          </a:p>
          <a:p>
            <a:pPr marL="218520" indent="-207360">
              <a:lnSpc>
                <a:spcPct val="100000"/>
              </a:lnSpc>
              <a:spcBef>
                <a:spcPts val="502"/>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la </a:t>
            </a:r>
            <a:r>
              <a:rPr b="0" lang="en-US" sz="1600" spc="-7" strike="noStrike">
                <a:solidFill>
                  <a:srgbClr val="000000"/>
                </a:solidFill>
                <a:latin typeface="Calibri"/>
              </a:rPr>
              <a:t>société </a:t>
            </a:r>
            <a:r>
              <a:rPr b="0" lang="en-US" sz="1600" spc="-1" strike="noStrike">
                <a:solidFill>
                  <a:srgbClr val="000000"/>
                </a:solidFill>
                <a:latin typeface="Calibri"/>
              </a:rPr>
              <a:t>cautionne </a:t>
            </a:r>
            <a:r>
              <a:rPr b="0" lang="en-US" sz="1600" spc="-7" strike="noStrike">
                <a:solidFill>
                  <a:srgbClr val="000000"/>
                </a:solidFill>
                <a:latin typeface="Calibri"/>
              </a:rPr>
              <a:t>les dettes contractées </a:t>
            </a:r>
            <a:r>
              <a:rPr b="0" lang="en-US" sz="1600" spc="-1" strike="noStrike">
                <a:solidFill>
                  <a:srgbClr val="000000"/>
                </a:solidFill>
                <a:latin typeface="Calibri"/>
              </a:rPr>
              <a:t>par la fille du</a:t>
            </a:r>
            <a:r>
              <a:rPr b="0" lang="en-US" sz="1600" spc="38" strike="noStrike">
                <a:solidFill>
                  <a:srgbClr val="000000"/>
                </a:solidFill>
                <a:latin typeface="Calibri"/>
              </a:rPr>
              <a:t> </a:t>
            </a:r>
            <a:r>
              <a:rPr b="0" lang="en-US" sz="1600" spc="-7" strike="noStrike">
                <a:solidFill>
                  <a:srgbClr val="000000"/>
                </a:solidFill>
                <a:latin typeface="Calibri"/>
              </a:rPr>
              <a:t>dirigeant.</a:t>
            </a:r>
            <a:endParaRPr b="0" lang="fr-FR" sz="16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600" spc="-1" strike="noStrike">
                <a:solidFill>
                  <a:srgbClr val="000000"/>
                </a:solidFill>
                <a:latin typeface="Calibri"/>
              </a:rPr>
              <a:t>la </a:t>
            </a:r>
            <a:r>
              <a:rPr b="0" lang="en-US" sz="1600" spc="-7" strike="noStrike">
                <a:solidFill>
                  <a:srgbClr val="000000"/>
                </a:solidFill>
                <a:latin typeface="Calibri"/>
              </a:rPr>
              <a:t>société </a:t>
            </a:r>
            <a:r>
              <a:rPr b="0" lang="en-US" sz="1600" spc="-1" strike="noStrike">
                <a:solidFill>
                  <a:srgbClr val="000000"/>
                </a:solidFill>
                <a:latin typeface="Calibri"/>
              </a:rPr>
              <a:t>livre un meuble </a:t>
            </a:r>
            <a:r>
              <a:rPr b="0" lang="en-US" sz="1600" spc="-7" strike="noStrike">
                <a:solidFill>
                  <a:srgbClr val="000000"/>
                </a:solidFill>
                <a:latin typeface="Calibri"/>
              </a:rPr>
              <a:t>au domicile personnel </a:t>
            </a:r>
            <a:r>
              <a:rPr b="0" lang="en-US" sz="1600" spc="-9" strike="noStrike">
                <a:solidFill>
                  <a:srgbClr val="000000"/>
                </a:solidFill>
                <a:latin typeface="Calibri"/>
              </a:rPr>
              <a:t>du </a:t>
            </a:r>
            <a:r>
              <a:rPr b="0" lang="en-US" sz="1600" spc="-7" strike="noStrike">
                <a:solidFill>
                  <a:srgbClr val="000000"/>
                </a:solidFill>
                <a:latin typeface="Calibri"/>
              </a:rPr>
              <a:t>dirigeant moyennant</a:t>
            </a:r>
            <a:r>
              <a:rPr b="0" lang="en-US" sz="1600" spc="26" strike="noStrike">
                <a:solidFill>
                  <a:srgbClr val="000000"/>
                </a:solidFill>
                <a:latin typeface="Calibri"/>
              </a:rPr>
              <a:t> </a:t>
            </a:r>
            <a:r>
              <a:rPr b="0" lang="en-US" sz="1600" spc="-7" strike="noStrike">
                <a:solidFill>
                  <a:srgbClr val="000000"/>
                </a:solidFill>
                <a:latin typeface="Calibri"/>
              </a:rPr>
              <a:t>rémunération.</a:t>
            </a:r>
            <a:endParaRPr b="0" lang="fr-FR" sz="1600" spc="-1" strike="noStrike">
              <a:latin typeface="Arial"/>
            </a:endParaRPr>
          </a:p>
        </p:txBody>
      </p:sp>
      <p:sp>
        <p:nvSpPr>
          <p:cNvPr id="627"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28"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52CAE292-2858-46FC-95F3-F3F192C14771}"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138960" y="2312280"/>
            <a:ext cx="11540880" cy="806400"/>
          </a:xfrm>
          <a:prstGeom prst="rect">
            <a:avLst/>
          </a:prstGeom>
          <a:noFill/>
          <a:ln w="6120">
            <a:solidFill>
              <a:schemeClr val="bg1"/>
            </a:solidFill>
            <a:round/>
          </a:ln>
        </p:spPr>
        <p:style>
          <a:lnRef idx="0"/>
          <a:fillRef idx="0"/>
          <a:effectRef idx="0"/>
          <a:fontRef idx="minor"/>
        </p:style>
        <p:txBody>
          <a:bodyPr lIns="0" rIns="0" tIns="6480" bIns="0">
            <a:spAutoFit/>
          </a:bodyPr>
          <a:p>
            <a:pPr marL="63360" algn="just">
              <a:lnSpc>
                <a:spcPct val="100000"/>
              </a:lnSpc>
              <a:spcBef>
                <a:spcPts val="51"/>
              </a:spcBef>
            </a:pPr>
            <a:r>
              <a:rPr b="1" lang="en-US" sz="1600" spc="-7" strike="noStrike" u="sng">
                <a:solidFill>
                  <a:srgbClr val="000000"/>
                </a:solidFill>
                <a:uFillTx/>
                <a:latin typeface="Calibri"/>
              </a:rPr>
              <a:t>Procédure de conciliation :</a:t>
            </a:r>
            <a:endParaRPr b="0" lang="fr-FR" sz="1600" spc="-1" strike="noStrike">
              <a:latin typeface="Arial"/>
            </a:endParaRPr>
          </a:p>
          <a:p>
            <a:pPr marL="63360" algn="just">
              <a:lnSpc>
                <a:spcPct val="100000"/>
              </a:lnSpc>
              <a:spcBef>
                <a:spcPts val="547"/>
              </a:spcBef>
            </a:pPr>
            <a:r>
              <a:rPr b="0" lang="en-US" sz="1600" spc="-7" strike="noStrike">
                <a:solidFill>
                  <a:srgbClr val="000000"/>
                </a:solidFill>
                <a:latin typeface="Calibri"/>
              </a:rPr>
              <a:t>Le président du tribunal désigne un conciliateur chargé de favoriser la conclusion d’un accord  amiable destiné à mettre fin aux difficultés de l’entreprise. La durée de la procédure est limitée à  quatre mois.</a:t>
            </a:r>
            <a:endParaRPr b="0" lang="fr-FR" sz="1600" spc="-1" strike="noStrike">
              <a:latin typeface="Arial"/>
            </a:endParaRPr>
          </a:p>
        </p:txBody>
      </p:sp>
      <p:sp>
        <p:nvSpPr>
          <p:cNvPr id="630" name="CustomShape 2"/>
          <p:cNvSpPr/>
          <p:nvPr/>
        </p:nvSpPr>
        <p:spPr>
          <a:xfrm>
            <a:off x="138960" y="5615640"/>
            <a:ext cx="11540880" cy="1019520"/>
          </a:xfrm>
          <a:prstGeom prst="rect">
            <a:avLst/>
          </a:prstGeom>
          <a:noFill/>
          <a:ln w="6120">
            <a:solidFill>
              <a:schemeClr val="bg1"/>
            </a:solidFill>
            <a:round/>
          </a:ln>
        </p:spPr>
        <p:style>
          <a:lnRef idx="0"/>
          <a:fillRef idx="0"/>
          <a:effectRef idx="0"/>
          <a:fontRef idx="minor"/>
        </p:style>
        <p:txBody>
          <a:bodyPr lIns="0" rIns="0" tIns="6480" bIns="0">
            <a:spAutoFit/>
          </a:bodyPr>
          <a:p>
            <a:pPr marL="63360" algn="just">
              <a:lnSpc>
                <a:spcPct val="100000"/>
              </a:lnSpc>
              <a:spcBef>
                <a:spcPts val="51"/>
              </a:spcBef>
            </a:pPr>
            <a:r>
              <a:rPr b="1" lang="en-US" sz="1600" spc="-7" strike="noStrike" u="sng">
                <a:solidFill>
                  <a:srgbClr val="000000"/>
                </a:solidFill>
                <a:uFillTx/>
                <a:latin typeface="Calibri"/>
              </a:rPr>
              <a:t>Procédure de sauvegarde :</a:t>
            </a:r>
            <a:endParaRPr b="0" lang="fr-FR" sz="1600" spc="-1" strike="noStrike">
              <a:latin typeface="Arial"/>
            </a:endParaRPr>
          </a:p>
          <a:p>
            <a:pPr marL="63360" algn="just">
              <a:lnSpc>
                <a:spcPct val="96000"/>
              </a:lnSpc>
              <a:spcBef>
                <a:spcPts val="547"/>
              </a:spcBef>
            </a:pPr>
            <a:r>
              <a:rPr b="0" lang="en-US" sz="1600" spc="-7" strike="noStrike">
                <a:solidFill>
                  <a:srgbClr val="000000"/>
                </a:solidFill>
                <a:latin typeface="Calibri"/>
              </a:rPr>
              <a:t>Le débiteur qui justifie de difficultés qu’il n’est pas en mesure de surmonter peut demander  l’ouverture d’une procédure de sauvegarde. Celle-ci donne lieu à un plan arrêté par jugement à l’issue  d’une période d’observation. Lorsqu’il existe une possibilité sérieuse pour l’entreprise d’être  sauvegardée, le tribunal arrête un plan de sauvegarde qui met fin à la période d’observation.</a:t>
            </a:r>
            <a:endParaRPr b="0" lang="fr-FR" sz="1600" spc="-1" strike="noStrike">
              <a:latin typeface="Arial"/>
            </a:endParaRPr>
          </a:p>
        </p:txBody>
      </p:sp>
      <p:sp>
        <p:nvSpPr>
          <p:cNvPr id="631" name="TextShape 3"/>
          <p:cNvSpPr txBox="1"/>
          <p:nvPr/>
        </p:nvSpPr>
        <p:spPr>
          <a:xfrm>
            <a:off x="905400" y="115560"/>
            <a:ext cx="9739440" cy="1156680"/>
          </a:xfrm>
          <a:prstGeom prst="rect">
            <a:avLst/>
          </a:prstGeom>
          <a:noFill/>
          <a:ln>
            <a:noFill/>
          </a:ln>
        </p:spPr>
        <p:txBody>
          <a:bodyPr lIns="0" rIns="0" tIns="11520" bIns="0">
            <a:noAutofit/>
          </a:bodyPr>
          <a:p>
            <a:pPr marL="11520">
              <a:lnSpc>
                <a:spcPct val="100000"/>
              </a:lnSpc>
              <a:spcBef>
                <a:spcPts val="91"/>
              </a:spcBef>
              <a:tabLst>
                <a:tab algn="l" pos="1165680"/>
                <a:tab algn="l" pos="1519560"/>
                <a:tab algn="l" pos="2958120"/>
                <a:tab algn="l" pos="3490920"/>
                <a:tab algn="l" pos="4979880"/>
              </a:tabLst>
            </a:pPr>
            <a:r>
              <a:rPr b="1" lang="en-US" sz="3200" spc="-1" strike="noStrike" u="heavy">
                <a:solidFill>
                  <a:srgbClr val="0070c0"/>
                </a:solidFill>
                <a:uFillTx/>
                <a:latin typeface="Calibri"/>
              </a:rPr>
              <a:t>CHAPITRE</a:t>
            </a:r>
            <a:r>
              <a:rPr b="1" lang="fr-FR" sz="3200" spc="-1" strike="noStrike" u="heavy">
                <a:solidFill>
                  <a:srgbClr val="0070c0"/>
                </a:solidFill>
                <a:uFillTx/>
                <a:latin typeface="Calibri"/>
              </a:rPr>
              <a:t> 3 : DIFFICULTES DES ENTREPRISES ET SYNTHESE</a:t>
            </a:r>
            <a:endParaRPr b="0" lang="en-US" sz="3200" spc="-1" strike="noStrike">
              <a:solidFill>
                <a:srgbClr val="000000"/>
              </a:solidFill>
              <a:latin typeface="Calibri"/>
            </a:endParaRPr>
          </a:p>
        </p:txBody>
      </p:sp>
      <p:sp>
        <p:nvSpPr>
          <p:cNvPr id="632" name="CustomShape 4"/>
          <p:cNvSpPr/>
          <p:nvPr/>
        </p:nvSpPr>
        <p:spPr>
          <a:xfrm>
            <a:off x="0" y="664560"/>
            <a:ext cx="12191760" cy="49932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3200" spc="-1" strike="noStrike" u="heavy">
                <a:solidFill>
                  <a:srgbClr val="0070c0"/>
                </a:solidFill>
                <a:uFillTx/>
                <a:latin typeface="Calibri"/>
              </a:rPr>
              <a:t>Première partie : conciliation, sauvegarde et redressement judiciaire</a:t>
            </a:r>
            <a:endParaRPr b="0" lang="fr-FR" sz="3200" spc="-1" strike="noStrike">
              <a:latin typeface="Arial"/>
            </a:endParaRPr>
          </a:p>
        </p:txBody>
      </p:sp>
      <p:sp>
        <p:nvSpPr>
          <p:cNvPr id="633" name="CustomShape 5"/>
          <p:cNvSpPr/>
          <p:nvPr/>
        </p:nvSpPr>
        <p:spPr>
          <a:xfrm>
            <a:off x="0" y="1168560"/>
            <a:ext cx="11818440" cy="1033200"/>
          </a:xfrm>
          <a:prstGeom prst="rect">
            <a:avLst/>
          </a:prstGeom>
          <a:noFill/>
          <a:ln>
            <a:noFill/>
          </a:ln>
        </p:spPr>
        <p:style>
          <a:lnRef idx="0"/>
          <a:fillRef idx="0"/>
          <a:effectRef idx="0"/>
          <a:fontRef idx="minor"/>
        </p:style>
        <p:txBody>
          <a:bodyPr lIns="0" rIns="0" tIns="22320" bIns="0">
            <a:spAutoFit/>
          </a:bodyPr>
          <a:p>
            <a:pPr marL="11520">
              <a:lnSpc>
                <a:spcPct val="100000"/>
              </a:lnSpc>
              <a:spcBef>
                <a:spcPts val="176"/>
              </a:spcBef>
            </a:pPr>
            <a:r>
              <a:rPr b="0" lang="en-US" sz="1600" spc="-1" strike="noStrike">
                <a:solidFill>
                  <a:srgbClr val="000000"/>
                </a:solidFill>
                <a:latin typeface="Calibri"/>
              </a:rPr>
              <a:t>Les </a:t>
            </a:r>
            <a:r>
              <a:rPr b="0" lang="en-US" sz="1600" spc="-7" strike="noStrike">
                <a:solidFill>
                  <a:srgbClr val="000000"/>
                </a:solidFill>
                <a:latin typeface="Calibri"/>
              </a:rPr>
              <a:t>trois principales procédures applicables en cas </a:t>
            </a:r>
            <a:r>
              <a:rPr b="0" lang="en-US" sz="1600" spc="-1" strike="noStrike">
                <a:solidFill>
                  <a:srgbClr val="000000"/>
                </a:solidFill>
                <a:latin typeface="Calibri"/>
              </a:rPr>
              <a:t>de </a:t>
            </a:r>
            <a:r>
              <a:rPr b="0" lang="en-US" sz="1600" spc="-7" strike="noStrike">
                <a:solidFill>
                  <a:srgbClr val="000000"/>
                </a:solidFill>
                <a:latin typeface="Calibri"/>
              </a:rPr>
              <a:t>difficultés </a:t>
            </a:r>
            <a:r>
              <a:rPr b="0" lang="en-US" sz="1600" spc="-9" strike="noStrike">
                <a:solidFill>
                  <a:srgbClr val="000000"/>
                </a:solidFill>
                <a:latin typeface="Calibri"/>
              </a:rPr>
              <a:t>de </a:t>
            </a:r>
            <a:r>
              <a:rPr b="0" lang="en-US" sz="1600" spc="-7" strike="noStrike">
                <a:solidFill>
                  <a:srgbClr val="000000"/>
                </a:solidFill>
                <a:latin typeface="Calibri"/>
              </a:rPr>
              <a:t>l’entreprise sont </a:t>
            </a:r>
            <a:r>
              <a:rPr b="0" lang="en-US" sz="1600" spc="-1" strike="noStrike">
                <a:solidFill>
                  <a:srgbClr val="000000"/>
                </a:solidFill>
                <a:latin typeface="Calibri"/>
              </a:rPr>
              <a:t>: la </a:t>
            </a:r>
            <a:r>
              <a:rPr b="0" lang="en-US" sz="1600" spc="-7" strike="noStrike">
                <a:solidFill>
                  <a:srgbClr val="000000"/>
                </a:solidFill>
                <a:latin typeface="Calibri"/>
              </a:rPr>
              <a:t>procédure </a:t>
            </a:r>
            <a:r>
              <a:rPr b="0" lang="en-US" sz="1600" spc="-1" strike="noStrike">
                <a:solidFill>
                  <a:srgbClr val="000000"/>
                </a:solidFill>
                <a:latin typeface="Calibri"/>
              </a:rPr>
              <a:t>de </a:t>
            </a:r>
            <a:r>
              <a:rPr b="0" lang="en-US" sz="1600" spc="-7" strike="noStrike">
                <a:solidFill>
                  <a:srgbClr val="000000"/>
                </a:solidFill>
                <a:latin typeface="Calibri"/>
              </a:rPr>
              <a:t>conciliation, </a:t>
            </a:r>
            <a:r>
              <a:rPr b="0" lang="en-US" sz="1600" spc="-1" strike="noStrike">
                <a:solidFill>
                  <a:srgbClr val="000000"/>
                </a:solidFill>
                <a:latin typeface="Calibri"/>
              </a:rPr>
              <a:t>la procédure </a:t>
            </a:r>
            <a:r>
              <a:rPr b="0" lang="en-US" sz="1600" spc="-7" strike="noStrike">
                <a:solidFill>
                  <a:srgbClr val="000000"/>
                </a:solidFill>
                <a:latin typeface="Calibri"/>
              </a:rPr>
              <a:t>de </a:t>
            </a:r>
            <a:r>
              <a:rPr b="0" lang="en-US" sz="1600" spc="-1" strike="noStrike">
                <a:solidFill>
                  <a:srgbClr val="000000"/>
                </a:solidFill>
                <a:latin typeface="Calibri"/>
              </a:rPr>
              <a:t>sauvegarde et la </a:t>
            </a:r>
            <a:r>
              <a:rPr b="0" lang="en-US" sz="1600" spc="-7" strike="noStrike">
                <a:solidFill>
                  <a:srgbClr val="000000"/>
                </a:solidFill>
                <a:latin typeface="Calibri"/>
              </a:rPr>
              <a:t>procédure  </a:t>
            </a:r>
            <a:r>
              <a:rPr b="0" lang="en-US" sz="1600" spc="-1" strike="noStrike">
                <a:solidFill>
                  <a:srgbClr val="000000"/>
                </a:solidFill>
                <a:latin typeface="Calibri"/>
              </a:rPr>
              <a:t>de </a:t>
            </a:r>
            <a:r>
              <a:rPr b="0" lang="en-US" sz="1600" spc="-7" strike="noStrike">
                <a:solidFill>
                  <a:srgbClr val="000000"/>
                </a:solidFill>
                <a:latin typeface="Calibri"/>
              </a:rPr>
              <a:t>redressement</a:t>
            </a:r>
            <a:r>
              <a:rPr b="0" lang="en-US" sz="1600" spc="-15" strike="noStrike">
                <a:solidFill>
                  <a:srgbClr val="000000"/>
                </a:solidFill>
                <a:latin typeface="Calibri"/>
              </a:rPr>
              <a:t> </a:t>
            </a:r>
            <a:r>
              <a:rPr b="0" lang="en-US" sz="1600" spc="-7" strike="noStrike">
                <a:solidFill>
                  <a:srgbClr val="000000"/>
                </a:solidFill>
                <a:latin typeface="Calibri"/>
              </a:rPr>
              <a:t>jud</a:t>
            </a:r>
            <a:r>
              <a:rPr b="0" lang="fr-FR" sz="1600" spc="-7" strike="noStrike">
                <a:solidFill>
                  <a:srgbClr val="000000"/>
                </a:solidFill>
                <a:latin typeface="Calibri"/>
              </a:rPr>
              <a:t>iciaire.</a:t>
            </a:r>
            <a:endParaRPr b="0" lang="fr-FR" sz="1600" spc="-1" strike="noStrike">
              <a:latin typeface="Arial"/>
            </a:endParaRPr>
          </a:p>
          <a:p>
            <a:pPr>
              <a:lnSpc>
                <a:spcPct val="100000"/>
              </a:lnSpc>
            </a:pPr>
            <a:endParaRPr b="0" lang="fr-FR" sz="1600" spc="-1" strike="noStrike">
              <a:latin typeface="Arial"/>
            </a:endParaRPr>
          </a:p>
          <a:p>
            <a:pPr marL="67320">
              <a:lnSpc>
                <a:spcPct val="100000"/>
              </a:lnSpc>
              <a:spcBef>
                <a:spcPts val="907"/>
              </a:spcBef>
            </a:pPr>
            <a:r>
              <a:rPr b="1" lang="fr-FR" sz="1600" spc="-7" strike="noStrike">
                <a:solidFill>
                  <a:srgbClr val="c00000"/>
                </a:solidFill>
                <a:latin typeface="Calibri"/>
              </a:rPr>
              <a:t>Conciliation </a:t>
            </a:r>
            <a:endParaRPr b="0" lang="fr-FR" sz="1600" spc="-1" strike="noStrike">
              <a:latin typeface="Arial"/>
            </a:endParaRPr>
          </a:p>
        </p:txBody>
      </p:sp>
      <p:graphicFrame>
        <p:nvGraphicFramePr>
          <p:cNvPr id="634" name="Table 6"/>
          <p:cNvGraphicFramePr/>
          <p:nvPr/>
        </p:nvGraphicFramePr>
        <p:xfrm>
          <a:off x="186480" y="3881520"/>
          <a:ext cx="8564040" cy="803160"/>
        </p:xfrm>
        <a:graphic>
          <a:graphicData uri="http://schemas.openxmlformats.org/drawingml/2006/table">
            <a:tbl>
              <a:tblPr/>
              <a:tblGrid>
                <a:gridCol w="4155120"/>
                <a:gridCol w="4408920"/>
              </a:tblGrid>
              <a:tr h="274680">
                <a:tc>
                  <a:txBody>
                    <a:bodyPr lIns="0" rIns="0" tIns="30960" bIns="0">
                      <a:noAutofit/>
                    </a:bodyPr>
                    <a:p>
                      <a:pPr marL="786240">
                        <a:lnSpc>
                          <a:spcPct val="100000"/>
                        </a:lnSpc>
                        <a:spcBef>
                          <a:spcPts val="269"/>
                        </a:spcBef>
                      </a:pPr>
                      <a:r>
                        <a:rPr b="1" lang="fr-FR" sz="1600" spc="-7" strike="noStrike">
                          <a:solidFill>
                            <a:srgbClr val="000000"/>
                          </a:solidFill>
                          <a:latin typeface="Calibri"/>
                        </a:rPr>
                        <a:t>Champ d’application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960" bIns="0">
                      <a:noAutofit/>
                    </a:bodyPr>
                    <a:p>
                      <a:pPr marL="5040" algn="ctr">
                        <a:lnSpc>
                          <a:spcPct val="100000"/>
                        </a:lnSpc>
                        <a:spcBef>
                          <a:spcPts val="269"/>
                        </a:spcBef>
                      </a:pPr>
                      <a:r>
                        <a:rPr b="1" lang="fr-FR" sz="1600" spc="-7" strike="noStrike">
                          <a:solidFill>
                            <a:srgbClr val="000000"/>
                          </a:solidFill>
                          <a:latin typeface="Calibri"/>
                        </a:rPr>
                        <a:t>Intervenants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188720">
                <a:tc>
                  <a:txBody>
                    <a:bodyPr lIns="0" rIns="0" tIns="32760" bIns="0">
                      <a:noAutofit/>
                    </a:bodyPr>
                    <a:p>
                      <a:pPr marL="48240" algn="just">
                        <a:lnSpc>
                          <a:spcPct val="95000"/>
                        </a:lnSpc>
                        <a:spcBef>
                          <a:spcPts val="286"/>
                        </a:spcBef>
                      </a:pPr>
                      <a:r>
                        <a:rPr b="0" lang="fr-FR" sz="1600" spc="-1" strike="noStrike">
                          <a:solidFill>
                            <a:srgbClr val="000000"/>
                          </a:solidFill>
                          <a:latin typeface="Calibri"/>
                        </a:rPr>
                        <a:t>Toutes les </a:t>
                      </a:r>
                      <a:r>
                        <a:rPr b="0" lang="fr-FR" sz="1600" spc="-7" strike="noStrike">
                          <a:solidFill>
                            <a:srgbClr val="000000"/>
                          </a:solidFill>
                          <a:latin typeface="Calibri"/>
                        </a:rPr>
                        <a:t>entreprises qui, </a:t>
                      </a:r>
                      <a:r>
                        <a:rPr b="0" lang="fr-FR" sz="1600" spc="-1" strike="noStrike">
                          <a:solidFill>
                            <a:srgbClr val="000000"/>
                          </a:solidFill>
                          <a:latin typeface="Calibri"/>
                        </a:rPr>
                        <a:t>sans </a:t>
                      </a:r>
                      <a:r>
                        <a:rPr b="0" lang="fr-FR" sz="1600" spc="-7" strike="noStrike">
                          <a:solidFill>
                            <a:srgbClr val="000000"/>
                          </a:solidFill>
                          <a:latin typeface="Calibri"/>
                        </a:rPr>
                        <a:t>être </a:t>
                      </a:r>
                      <a:r>
                        <a:rPr b="0" lang="fr-FR" sz="1600" spc="-1" strike="noStrike">
                          <a:solidFill>
                            <a:srgbClr val="000000"/>
                          </a:solidFill>
                          <a:latin typeface="Calibri"/>
                        </a:rPr>
                        <a:t>en </a:t>
                      </a:r>
                      <a:r>
                        <a:rPr b="0" lang="fr-FR" sz="1600" spc="-7" strike="noStrike">
                          <a:solidFill>
                            <a:srgbClr val="000000"/>
                          </a:solidFill>
                          <a:latin typeface="Calibri"/>
                        </a:rPr>
                        <a:t>état </a:t>
                      </a:r>
                      <a:r>
                        <a:rPr b="0" lang="fr-FR" sz="1600" spc="-21" strike="noStrike">
                          <a:solidFill>
                            <a:srgbClr val="000000"/>
                          </a:solidFill>
                          <a:latin typeface="Calibri"/>
                        </a:rPr>
                        <a:t>de  </a:t>
                      </a:r>
                      <a:r>
                        <a:rPr b="0" lang="fr-FR" sz="1600" spc="-7" strike="noStrike">
                          <a:solidFill>
                            <a:srgbClr val="000000"/>
                          </a:solidFill>
                          <a:latin typeface="Calibri"/>
                        </a:rPr>
                        <a:t>cessation des paiements, éprouvent une  difficulté juridique, économique </a:t>
                      </a:r>
                      <a:r>
                        <a:rPr b="0" lang="fr-FR" sz="1600" spc="-1" strike="noStrike">
                          <a:solidFill>
                            <a:srgbClr val="000000"/>
                          </a:solidFill>
                          <a:latin typeface="Calibri"/>
                        </a:rPr>
                        <a:t>ou </a:t>
                      </a:r>
                      <a:r>
                        <a:rPr b="0" lang="fr-FR" sz="1600" spc="-7" strike="noStrike">
                          <a:solidFill>
                            <a:srgbClr val="000000"/>
                          </a:solidFill>
                          <a:latin typeface="Calibri"/>
                        </a:rPr>
                        <a:t>financière, et  </a:t>
                      </a:r>
                      <a:r>
                        <a:rPr b="0" lang="fr-FR" sz="1600" spc="-1" strike="noStrike">
                          <a:solidFill>
                            <a:srgbClr val="000000"/>
                          </a:solidFill>
                          <a:latin typeface="Calibri"/>
                        </a:rPr>
                        <a:t>ne se </a:t>
                      </a:r>
                      <a:r>
                        <a:rPr b="0" lang="fr-FR" sz="1600" spc="-7" strike="noStrike">
                          <a:solidFill>
                            <a:srgbClr val="000000"/>
                          </a:solidFill>
                          <a:latin typeface="Calibri"/>
                        </a:rPr>
                        <a:t>trouvent pas </a:t>
                      </a:r>
                      <a:r>
                        <a:rPr b="0" lang="fr-FR" sz="1600" spc="-1" strike="noStrike">
                          <a:solidFill>
                            <a:srgbClr val="000000"/>
                          </a:solidFill>
                          <a:latin typeface="Calibri"/>
                        </a:rPr>
                        <a:t>en </a:t>
                      </a:r>
                      <a:r>
                        <a:rPr b="0" lang="fr-FR" sz="1600" spc="-7" strike="noStrike">
                          <a:solidFill>
                            <a:srgbClr val="000000"/>
                          </a:solidFill>
                          <a:latin typeface="Calibri"/>
                        </a:rPr>
                        <a:t>cessation </a:t>
                      </a:r>
                      <a:r>
                        <a:rPr b="0" lang="fr-FR" sz="1600" spc="-1" strike="noStrike">
                          <a:solidFill>
                            <a:srgbClr val="000000"/>
                          </a:solidFill>
                          <a:latin typeface="Calibri"/>
                        </a:rPr>
                        <a:t>de </a:t>
                      </a:r>
                      <a:r>
                        <a:rPr b="0" lang="fr-FR" sz="1600" spc="-7" strike="noStrike">
                          <a:solidFill>
                            <a:srgbClr val="000000"/>
                          </a:solidFill>
                          <a:latin typeface="Calibri"/>
                        </a:rPr>
                        <a:t>paiements  </a:t>
                      </a:r>
                      <a:r>
                        <a:rPr b="0" lang="fr-FR" sz="1600" spc="-1" strike="noStrike">
                          <a:solidFill>
                            <a:srgbClr val="000000"/>
                          </a:solidFill>
                          <a:latin typeface="Calibri"/>
                        </a:rPr>
                        <a:t>depuis plus de </a:t>
                      </a:r>
                      <a:r>
                        <a:rPr b="0" lang="fr-FR" sz="1600" spc="-7" strike="noStrike">
                          <a:solidFill>
                            <a:srgbClr val="000000"/>
                          </a:solidFill>
                          <a:latin typeface="Calibri"/>
                        </a:rPr>
                        <a:t>quarante-cinq</a:t>
                      </a:r>
                      <a:r>
                        <a:rPr b="0" lang="fr-FR" sz="1600" spc="18" strike="noStrike">
                          <a:solidFill>
                            <a:srgbClr val="000000"/>
                          </a:solidFill>
                          <a:latin typeface="Calibri"/>
                        </a:rPr>
                        <a:t> </a:t>
                      </a:r>
                      <a:r>
                        <a:rPr b="0" lang="fr-FR" sz="1600" spc="-7" strike="noStrike">
                          <a:solidFill>
                            <a:srgbClr val="000000"/>
                          </a:solidFill>
                          <a:latin typeface="Calibri"/>
                        </a:rPr>
                        <a:t>jours.</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150480" indent="-106920">
                        <a:lnSpc>
                          <a:spcPct val="100000"/>
                        </a:lnSpc>
                        <a:spcBef>
                          <a:spcPts val="264"/>
                        </a:spcBef>
                        <a:buClr>
                          <a:srgbClr val="000000"/>
                        </a:buClr>
                        <a:buFont typeface="StarSymbol"/>
                        <a:buChar char="*"/>
                        <a:tabLst>
                          <a:tab algn="l" pos="151200"/>
                        </a:tabLst>
                      </a:pPr>
                      <a:r>
                        <a:rPr b="0" lang="fr-FR" sz="1600" spc="-7" strike="noStrike">
                          <a:solidFill>
                            <a:srgbClr val="000000"/>
                          </a:solidFill>
                          <a:latin typeface="Calibri"/>
                        </a:rPr>
                        <a:t>représentant légal </a:t>
                      </a:r>
                      <a:r>
                        <a:rPr b="0" lang="fr-FR" sz="1600" spc="-12" strike="noStrike">
                          <a:solidFill>
                            <a:srgbClr val="000000"/>
                          </a:solidFill>
                          <a:latin typeface="Calibri"/>
                        </a:rPr>
                        <a:t>de</a:t>
                      </a:r>
                      <a:r>
                        <a:rPr b="0" lang="fr-FR" sz="1600" spc="32" strike="noStrike">
                          <a:solidFill>
                            <a:srgbClr val="000000"/>
                          </a:solidFill>
                          <a:latin typeface="Calibri"/>
                        </a:rPr>
                        <a:t> </a:t>
                      </a:r>
                      <a:r>
                        <a:rPr b="0" lang="fr-FR" sz="1600" spc="-7" strike="noStrike">
                          <a:solidFill>
                            <a:srgbClr val="000000"/>
                          </a:solidFill>
                          <a:latin typeface="Calibri"/>
                        </a:rPr>
                        <a:t>l’entreprise</a:t>
                      </a:r>
                      <a:endParaRPr b="0" lang="fr-FR" sz="1600" spc="-1" strike="noStrike">
                        <a:latin typeface="Arial"/>
                      </a:endParaRPr>
                    </a:p>
                    <a:p>
                      <a:pPr marL="150480" indent="-106920">
                        <a:lnSpc>
                          <a:spcPct val="100000"/>
                        </a:lnSpc>
                        <a:spcBef>
                          <a:spcPts val="230"/>
                        </a:spcBef>
                        <a:buClr>
                          <a:srgbClr val="000000"/>
                        </a:buClr>
                        <a:buFont typeface="StarSymbol"/>
                        <a:buChar char="*"/>
                        <a:tabLst>
                          <a:tab algn="l" pos="151200"/>
                        </a:tabLst>
                      </a:pPr>
                      <a:r>
                        <a:rPr b="0" lang="fr-FR" sz="1600" spc="-7" strike="noStrike">
                          <a:solidFill>
                            <a:srgbClr val="000000"/>
                          </a:solidFill>
                          <a:latin typeface="Calibri"/>
                        </a:rPr>
                        <a:t>conciliateur </a:t>
                      </a:r>
                      <a:r>
                        <a:rPr b="0" lang="fr-FR" sz="1600" spc="-1" strike="noStrike">
                          <a:solidFill>
                            <a:srgbClr val="000000"/>
                          </a:solidFill>
                          <a:latin typeface="Calibri"/>
                        </a:rPr>
                        <a:t>désigné par le</a:t>
                      </a:r>
                      <a:r>
                        <a:rPr b="0" lang="fr-FR" sz="1600" spc="-60" strike="noStrike">
                          <a:solidFill>
                            <a:srgbClr val="000000"/>
                          </a:solidFill>
                          <a:latin typeface="Calibri"/>
                        </a:rPr>
                        <a:t> </a:t>
                      </a:r>
                      <a:r>
                        <a:rPr b="0" lang="fr-FR" sz="1600" spc="-7" strike="noStrike">
                          <a:solidFill>
                            <a:srgbClr val="000000"/>
                          </a:solidFill>
                          <a:latin typeface="Calibri"/>
                        </a:rPr>
                        <a:t>tribunal</a:t>
                      </a:r>
                      <a:endParaRPr b="0" lang="fr-FR" sz="1600" spc="-1" strike="noStrike">
                        <a:latin typeface="Arial"/>
                      </a:endParaRPr>
                    </a:p>
                    <a:p>
                      <a:pPr marL="150480" indent="-106920">
                        <a:lnSpc>
                          <a:spcPct val="100000"/>
                        </a:lnSpc>
                        <a:spcBef>
                          <a:spcPts val="241"/>
                        </a:spcBef>
                        <a:buClr>
                          <a:srgbClr val="000000"/>
                        </a:buClr>
                        <a:buFont typeface="StarSymbol"/>
                        <a:buChar char="*"/>
                        <a:tabLst>
                          <a:tab algn="l" pos="151200"/>
                        </a:tabLst>
                      </a:pPr>
                      <a:r>
                        <a:rPr b="0" lang="fr-FR" sz="1600" spc="-7" strike="noStrike">
                          <a:solidFill>
                            <a:srgbClr val="000000"/>
                          </a:solidFill>
                          <a:latin typeface="Calibri"/>
                        </a:rPr>
                        <a:t>créanciers</a:t>
                      </a:r>
                      <a:r>
                        <a:rPr b="0" lang="fr-FR" sz="1600" spc="9" strike="noStrike">
                          <a:solidFill>
                            <a:srgbClr val="000000"/>
                          </a:solidFill>
                          <a:latin typeface="Calibri"/>
                        </a:rPr>
                        <a:t> </a:t>
                      </a:r>
                      <a:r>
                        <a:rPr b="0" lang="fr-FR" sz="1600" spc="-7" strike="noStrike">
                          <a:solidFill>
                            <a:srgbClr val="000000"/>
                          </a:solidFill>
                          <a:latin typeface="Calibri"/>
                        </a:rPr>
                        <a:t>sociaux</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635" name="CustomShape 7"/>
          <p:cNvSpPr/>
          <p:nvPr/>
        </p:nvSpPr>
        <p:spPr>
          <a:xfrm>
            <a:off x="138960" y="3113640"/>
            <a:ext cx="11818440" cy="546480"/>
          </a:xfrm>
          <a:prstGeom prst="rect">
            <a:avLst/>
          </a:prstGeom>
          <a:noFill/>
          <a:ln>
            <a:noFill/>
          </a:ln>
        </p:spPr>
        <p:style>
          <a:lnRef idx="0"/>
          <a:fillRef idx="0"/>
          <a:effectRef idx="0"/>
          <a:fontRef idx="minor"/>
        </p:style>
        <p:txBody>
          <a:bodyPr lIns="0" rIns="0" tIns="22320" bIns="0">
            <a:spAutoFit/>
          </a:bodyPr>
          <a:p>
            <a:pPr>
              <a:lnSpc>
                <a:spcPct val="100000"/>
              </a:lnSpc>
            </a:pPr>
            <a:endParaRPr b="0" lang="fr-FR" sz="1800" spc="-1" strike="noStrike">
              <a:latin typeface="Arial"/>
            </a:endParaRPr>
          </a:p>
          <a:p>
            <a:pPr marL="67320">
              <a:lnSpc>
                <a:spcPct val="100000"/>
              </a:lnSpc>
              <a:spcBef>
                <a:spcPts val="907"/>
              </a:spcBef>
            </a:pPr>
            <a:r>
              <a:rPr b="1" lang="fr-FR" sz="1600" spc="-7" strike="noStrike">
                <a:solidFill>
                  <a:srgbClr val="c00000"/>
                </a:solidFill>
                <a:latin typeface="Calibri"/>
              </a:rPr>
              <a:t>Tableau récapitulatif  de la Conciliation </a:t>
            </a:r>
            <a:endParaRPr b="0" lang="fr-FR" sz="1600" spc="-1" strike="noStrike">
              <a:latin typeface="Arial"/>
            </a:endParaRPr>
          </a:p>
        </p:txBody>
      </p:sp>
      <p:sp>
        <p:nvSpPr>
          <p:cNvPr id="636" name="TextShape 8"/>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37" name="TextShape 9"/>
          <p:cNvSpPr txBox="1"/>
          <p:nvPr/>
        </p:nvSpPr>
        <p:spPr>
          <a:xfrm>
            <a:off x="8783280" y="6378120"/>
            <a:ext cx="2805480" cy="276480"/>
          </a:xfrm>
          <a:prstGeom prst="rect">
            <a:avLst/>
          </a:prstGeom>
          <a:noFill/>
          <a:ln>
            <a:noFill/>
          </a:ln>
        </p:spPr>
        <p:txBody>
          <a:bodyPr lIns="0" rIns="0" tIns="0" bIns="0">
            <a:noAutofit/>
          </a:bodyPr>
          <a:p>
            <a:pPr algn="r">
              <a:lnSpc>
                <a:spcPct val="100000"/>
              </a:lnSpc>
            </a:pPr>
            <a:fld id="{84A57C23-E873-44F3-B44C-9EC87B605813}"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1" lang="en-GB" sz="6000" spc="-1" strike="noStrike">
                <a:solidFill>
                  <a:srgbClr val="0070c0"/>
                </a:solidFill>
                <a:latin typeface="Calibri Light"/>
              </a:rPr>
              <a:t>DROIT DES CONTRATS</a:t>
            </a:r>
            <a:endParaRPr b="0" lang="en-US" sz="6000" spc="-1" strike="noStrike">
              <a:solidFill>
                <a:srgbClr val="000000"/>
              </a:solidFill>
              <a:latin typeface="Calibri"/>
            </a:endParaRPr>
          </a:p>
        </p:txBody>
      </p:sp>
      <p:sp>
        <p:nvSpPr>
          <p:cNvPr id="23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Dès lors, le droit des contrats en France est soumis à trois grands principes fondamentaux :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fr-FR" sz="2800" spc="-1" strike="noStrike">
                <a:solidFill>
                  <a:srgbClr val="000000"/>
                </a:solidFill>
                <a:latin typeface="Calibri"/>
              </a:rPr>
              <a:t>la liberté contractuelle,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fr-FR" sz="2800" spc="-1" strike="noStrike">
                <a:solidFill>
                  <a:srgbClr val="000000"/>
                </a:solidFill>
                <a:latin typeface="Calibri"/>
              </a:rPr>
              <a:t>le consensualisme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fr-FR" sz="2800" spc="-1" strike="noStrike">
                <a:solidFill>
                  <a:srgbClr val="000000"/>
                </a:solidFill>
                <a:latin typeface="Calibri"/>
              </a:rPr>
              <a:t>et la force obligatoire du contrat.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La théorie de l'autonomie de la volonté doit tout de même être relativisée puisqu'elle est active dans les limites de la loi.</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 droit des contrats, régi par le Code civil, a fait l'objet d'une refonte par l'effet de l'ordonnance du 10 février 2016 portant réforme du droit des contrats, du régime général et de la preuve des obligations.</a:t>
            </a:r>
            <a:endParaRPr b="0" lang="en-US" sz="2800" spc="-1" strike="noStrike">
              <a:solidFill>
                <a:srgbClr val="000000"/>
              </a:solidFill>
              <a:latin typeface="Calibri"/>
            </a:endParaRPr>
          </a:p>
        </p:txBody>
      </p:sp>
      <p:sp>
        <p:nvSpPr>
          <p:cNvPr id="24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24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22233083-3113-4371-98FD-F06901EDAA58}" type="slidenum">
              <a:rPr b="0" lang="en-GB" sz="1200" spc="-1" strike="noStrike">
                <a:solidFill>
                  <a:srgbClr val="8b8b8b"/>
                </a:solidFill>
                <a:latin typeface="Calibri"/>
              </a:rPr>
              <a:t>9</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259200" y="4502520"/>
            <a:ext cx="11673000" cy="1551600"/>
          </a:xfrm>
          <a:prstGeom prst="rect">
            <a:avLst/>
          </a:prstGeom>
          <a:noFill/>
          <a:ln w="6120">
            <a:solidFill>
              <a:schemeClr val="bg1"/>
            </a:solidFill>
            <a:round/>
          </a:ln>
        </p:spPr>
        <p:style>
          <a:lnRef idx="0"/>
          <a:fillRef idx="0"/>
          <a:effectRef idx="0"/>
          <a:fontRef idx="minor"/>
        </p:style>
        <p:txBody>
          <a:bodyPr lIns="0" rIns="0" tIns="6480" bIns="0">
            <a:spAutoFit/>
          </a:bodyPr>
          <a:p>
            <a:pPr marL="63360" algn="just">
              <a:lnSpc>
                <a:spcPct val="100000"/>
              </a:lnSpc>
              <a:spcBef>
                <a:spcPts val="40"/>
              </a:spcBef>
            </a:pPr>
            <a:r>
              <a:rPr b="1" lang="en-US" sz="2000" spc="-1" strike="noStrike" u="heavy">
                <a:solidFill>
                  <a:srgbClr val="000000"/>
                </a:solidFill>
                <a:uFill>
                  <a:solidFill>
                    <a:srgbClr val="000000"/>
                  </a:solidFill>
                </a:uFill>
                <a:latin typeface="Calibri"/>
              </a:rPr>
              <a:t>Bénéficiaires des procédures judiciaires :</a:t>
            </a:r>
            <a:endParaRPr b="0" lang="fr-FR" sz="2000" spc="-1" strike="noStrike">
              <a:latin typeface="Arial"/>
            </a:endParaRPr>
          </a:p>
          <a:p>
            <a:pPr marL="63360" algn="just">
              <a:lnSpc>
                <a:spcPct val="96000"/>
              </a:lnSpc>
              <a:spcBef>
                <a:spcPts val="544"/>
              </a:spcBef>
            </a:pPr>
            <a:r>
              <a:rPr b="0" lang="en-US" sz="2000" spc="-7" strike="noStrike">
                <a:solidFill>
                  <a:srgbClr val="000000"/>
                </a:solidFill>
                <a:latin typeface="Calibri"/>
              </a:rPr>
              <a:t>La procédure de sauvegarde comme la procédure de redressement judiciaire est applicable à tout  commerçant individuel, à toute personne immatriculée au répertoire des métiers, à tout agriculteur, à  toute autre personne physique exerçant une activité professionnelle indépendante, y compris une  profession libérale, ainsi qu'à toute personne morale de droit privé.</a:t>
            </a:r>
            <a:endParaRPr b="0" lang="fr-FR" sz="2000" spc="-1" strike="noStrike">
              <a:latin typeface="Arial"/>
            </a:endParaRPr>
          </a:p>
        </p:txBody>
      </p:sp>
      <p:sp>
        <p:nvSpPr>
          <p:cNvPr id="639" name="CustomShape 2"/>
          <p:cNvSpPr/>
          <p:nvPr/>
        </p:nvSpPr>
        <p:spPr>
          <a:xfrm>
            <a:off x="259200" y="191160"/>
            <a:ext cx="11673000" cy="4108320"/>
          </a:xfrm>
          <a:prstGeom prst="rect">
            <a:avLst/>
          </a:prstGeom>
          <a:noFill/>
          <a:ln w="6120">
            <a:solidFill>
              <a:schemeClr val="bg1"/>
            </a:solidFill>
            <a:round/>
          </a:ln>
        </p:spPr>
        <p:style>
          <a:lnRef idx="0"/>
          <a:fillRef idx="0"/>
          <a:effectRef idx="0"/>
          <a:fontRef idx="minor"/>
        </p:style>
        <p:txBody>
          <a:bodyPr lIns="0" rIns="0" tIns="5040" bIns="0">
            <a:spAutoFit/>
          </a:bodyPr>
          <a:p>
            <a:pPr marL="63360" algn="just">
              <a:lnSpc>
                <a:spcPct val="100000"/>
              </a:lnSpc>
              <a:spcBef>
                <a:spcPts val="40"/>
              </a:spcBef>
            </a:pPr>
            <a:r>
              <a:rPr b="1" lang="en-US" sz="2000" spc="-1" strike="noStrike" u="heavy">
                <a:solidFill>
                  <a:srgbClr val="000000"/>
                </a:solidFill>
                <a:uFill>
                  <a:solidFill>
                    <a:srgbClr val="000000"/>
                  </a:solidFill>
                </a:uFill>
                <a:latin typeface="Calibri"/>
              </a:rPr>
              <a:t>Procédure de </a:t>
            </a:r>
            <a:r>
              <a:rPr b="1" lang="en-US" sz="2000" spc="-7" strike="noStrike" u="heavy">
                <a:solidFill>
                  <a:srgbClr val="000000"/>
                </a:solidFill>
                <a:uFill>
                  <a:solidFill>
                    <a:srgbClr val="000000"/>
                  </a:solidFill>
                </a:uFill>
                <a:latin typeface="Calibri"/>
              </a:rPr>
              <a:t>redressement et/ou de liquidation judiciaire</a:t>
            </a:r>
            <a:r>
              <a:rPr b="1" lang="en-US" sz="2000" spc="4" strike="noStrike" u="heavy">
                <a:solidFill>
                  <a:srgbClr val="000000"/>
                </a:solidFill>
                <a:uFill>
                  <a:solidFill>
                    <a:srgbClr val="000000"/>
                  </a:solidFill>
                </a:uFill>
                <a:latin typeface="Calibri"/>
              </a:rPr>
              <a:t> </a:t>
            </a:r>
            <a:r>
              <a:rPr b="1" lang="en-US" sz="2000" spc="-1" strike="noStrike" u="heavy">
                <a:solidFill>
                  <a:srgbClr val="000000"/>
                </a:solidFill>
                <a:uFill>
                  <a:solidFill>
                    <a:srgbClr val="000000"/>
                  </a:solidFill>
                </a:uFill>
                <a:latin typeface="Calibri"/>
              </a:rPr>
              <a:t>:</a:t>
            </a:r>
            <a:endParaRPr b="0" lang="fr-FR" sz="2000" spc="-1" strike="noStrike">
              <a:latin typeface="Arial"/>
            </a:endParaRPr>
          </a:p>
          <a:p>
            <a:pPr marL="63360" algn="just">
              <a:lnSpc>
                <a:spcPct val="100000"/>
              </a:lnSpc>
              <a:spcBef>
                <a:spcPts val="556"/>
              </a:spcBef>
            </a:pPr>
            <a:r>
              <a:rPr b="0" lang="en-US" sz="2000" spc="-1" strike="noStrike">
                <a:solidFill>
                  <a:srgbClr val="000000"/>
                </a:solidFill>
                <a:latin typeface="Calibri"/>
              </a:rPr>
              <a:t>La </a:t>
            </a:r>
            <a:r>
              <a:rPr b="0" lang="en-US" sz="2000" spc="-7" strike="noStrike">
                <a:solidFill>
                  <a:srgbClr val="000000"/>
                </a:solidFill>
                <a:latin typeface="Calibri"/>
              </a:rPr>
              <a:t>procédure </a:t>
            </a:r>
            <a:r>
              <a:rPr b="0" lang="en-US" sz="2000" spc="-1" strike="noStrike">
                <a:solidFill>
                  <a:srgbClr val="000000"/>
                </a:solidFill>
                <a:latin typeface="Calibri"/>
              </a:rPr>
              <a:t>de </a:t>
            </a:r>
            <a:r>
              <a:rPr b="0" lang="en-US" sz="2000" spc="-7" strike="noStrike">
                <a:solidFill>
                  <a:srgbClr val="000000"/>
                </a:solidFill>
                <a:latin typeface="Calibri"/>
              </a:rPr>
              <a:t>redressement judiciaire existe pour tout débiteur qui est </a:t>
            </a:r>
            <a:r>
              <a:rPr b="1" lang="en-US" sz="2000" spc="-7" strike="noStrike">
                <a:solidFill>
                  <a:srgbClr val="000000"/>
                </a:solidFill>
                <a:latin typeface="Calibri"/>
              </a:rPr>
              <a:t>dans l’impossibilité </a:t>
            </a:r>
            <a:r>
              <a:rPr b="1" lang="en-US" sz="2000" spc="-9" strike="noStrike">
                <a:solidFill>
                  <a:srgbClr val="000000"/>
                </a:solidFill>
                <a:latin typeface="Calibri"/>
              </a:rPr>
              <a:t>de </a:t>
            </a:r>
            <a:r>
              <a:rPr b="1" lang="en-US" sz="2000" spc="-7" strike="noStrike">
                <a:solidFill>
                  <a:srgbClr val="000000"/>
                </a:solidFill>
                <a:latin typeface="Calibri"/>
              </a:rPr>
              <a:t>faire  </a:t>
            </a:r>
            <a:r>
              <a:rPr b="1" lang="en-US" sz="2000" spc="-1" strike="noStrike">
                <a:solidFill>
                  <a:srgbClr val="000000"/>
                </a:solidFill>
                <a:latin typeface="Calibri"/>
              </a:rPr>
              <a:t>face au </a:t>
            </a:r>
            <a:r>
              <a:rPr b="1" lang="en-US" sz="2000" spc="-7" strike="noStrike">
                <a:solidFill>
                  <a:srgbClr val="000000"/>
                </a:solidFill>
                <a:latin typeface="Calibri"/>
              </a:rPr>
              <a:t>passif exigible </a:t>
            </a:r>
            <a:r>
              <a:rPr b="1" lang="en-US" sz="2000" spc="-1" strike="noStrike">
                <a:solidFill>
                  <a:srgbClr val="000000"/>
                </a:solidFill>
                <a:latin typeface="Calibri"/>
              </a:rPr>
              <a:t>avec </a:t>
            </a:r>
            <a:r>
              <a:rPr b="1" lang="en-US" sz="2000" spc="-7" strike="noStrike">
                <a:solidFill>
                  <a:srgbClr val="000000"/>
                </a:solidFill>
                <a:latin typeface="Calibri"/>
              </a:rPr>
              <a:t>son actif disponible, c’est-à-dire </a:t>
            </a:r>
            <a:r>
              <a:rPr b="1" lang="en-US" sz="2000" spc="-1" strike="noStrike">
                <a:solidFill>
                  <a:srgbClr val="000000"/>
                </a:solidFill>
                <a:latin typeface="Calibri"/>
              </a:rPr>
              <a:t>en </a:t>
            </a:r>
            <a:r>
              <a:rPr b="1" lang="en-US" sz="2000" spc="-7" strike="noStrike">
                <a:solidFill>
                  <a:srgbClr val="000000"/>
                </a:solidFill>
                <a:latin typeface="Calibri"/>
              </a:rPr>
              <a:t>cessation </a:t>
            </a:r>
            <a:r>
              <a:rPr b="1" lang="en-US" sz="2000" spc="-1" strike="noStrike">
                <a:solidFill>
                  <a:srgbClr val="000000"/>
                </a:solidFill>
                <a:latin typeface="Calibri"/>
              </a:rPr>
              <a:t>des </a:t>
            </a:r>
            <a:r>
              <a:rPr b="1" lang="en-US" sz="2000" spc="-7" strike="noStrike">
                <a:solidFill>
                  <a:srgbClr val="000000"/>
                </a:solidFill>
                <a:latin typeface="Calibri"/>
              </a:rPr>
              <a:t>paiements</a:t>
            </a:r>
            <a:r>
              <a:rPr b="0" lang="en-US" sz="2000" spc="-7" strike="noStrike">
                <a:solidFill>
                  <a:srgbClr val="000000"/>
                </a:solidFill>
                <a:latin typeface="Calibri"/>
              </a:rPr>
              <a:t>.  L’ouverture </a:t>
            </a:r>
            <a:r>
              <a:rPr b="0" lang="en-US" sz="2000" spc="-1" strike="noStrike">
                <a:solidFill>
                  <a:srgbClr val="000000"/>
                </a:solidFill>
                <a:latin typeface="Calibri"/>
              </a:rPr>
              <a:t>de </a:t>
            </a:r>
            <a:r>
              <a:rPr b="0" lang="en-US" sz="2000" spc="-7" strike="noStrike">
                <a:solidFill>
                  <a:srgbClr val="000000"/>
                </a:solidFill>
                <a:latin typeface="Calibri"/>
              </a:rPr>
              <a:t>cette procédure doit être demandée </a:t>
            </a:r>
            <a:r>
              <a:rPr b="0" lang="en-US" sz="2000" spc="-9" strike="noStrike">
                <a:solidFill>
                  <a:srgbClr val="000000"/>
                </a:solidFill>
                <a:latin typeface="Calibri"/>
              </a:rPr>
              <a:t>par </a:t>
            </a:r>
            <a:r>
              <a:rPr b="0" lang="en-US" sz="2000" spc="-7" strike="noStrike">
                <a:solidFill>
                  <a:srgbClr val="000000"/>
                </a:solidFill>
                <a:latin typeface="Calibri"/>
              </a:rPr>
              <a:t>le débiteur au plus tard dans </a:t>
            </a:r>
            <a:r>
              <a:rPr b="0" lang="en-US" sz="2000" spc="-1" strike="noStrike">
                <a:solidFill>
                  <a:srgbClr val="000000"/>
                </a:solidFill>
                <a:latin typeface="Calibri"/>
              </a:rPr>
              <a:t>les quarante-cinq  </a:t>
            </a:r>
            <a:r>
              <a:rPr b="0" lang="en-US" sz="2000" spc="-7" strike="noStrike">
                <a:solidFill>
                  <a:srgbClr val="000000"/>
                </a:solidFill>
                <a:latin typeface="Calibri"/>
              </a:rPr>
              <a:t>jours </a:t>
            </a:r>
            <a:r>
              <a:rPr b="0" lang="en-US" sz="2000" spc="-1" strike="noStrike">
                <a:solidFill>
                  <a:srgbClr val="000000"/>
                </a:solidFill>
                <a:latin typeface="Calibri"/>
              </a:rPr>
              <a:t>qui </a:t>
            </a:r>
            <a:r>
              <a:rPr b="0" lang="en-US" sz="2000" spc="-7" strike="noStrike">
                <a:solidFill>
                  <a:srgbClr val="000000"/>
                </a:solidFill>
                <a:latin typeface="Calibri"/>
              </a:rPr>
              <a:t>suivent </a:t>
            </a:r>
            <a:r>
              <a:rPr b="0" lang="en-US" sz="2000" spc="-1" strike="noStrike">
                <a:solidFill>
                  <a:srgbClr val="000000"/>
                </a:solidFill>
                <a:latin typeface="Calibri"/>
              </a:rPr>
              <a:t>la </a:t>
            </a:r>
            <a:r>
              <a:rPr b="0" lang="en-US" sz="2000" spc="-7" strike="noStrike">
                <a:solidFill>
                  <a:srgbClr val="000000"/>
                </a:solidFill>
                <a:latin typeface="Calibri"/>
              </a:rPr>
              <a:t>cessation </a:t>
            </a:r>
            <a:r>
              <a:rPr b="0" lang="en-US" sz="2000" spc="-1" strike="noStrike">
                <a:solidFill>
                  <a:srgbClr val="000000"/>
                </a:solidFill>
                <a:latin typeface="Calibri"/>
              </a:rPr>
              <a:t>des </a:t>
            </a:r>
            <a:r>
              <a:rPr b="0" lang="en-US" sz="2000" spc="-7" strike="noStrike">
                <a:solidFill>
                  <a:srgbClr val="000000"/>
                </a:solidFill>
                <a:latin typeface="Calibri"/>
              </a:rPr>
              <a:t>paiements s’il n’a </a:t>
            </a:r>
            <a:r>
              <a:rPr b="0" lang="en-US" sz="2000" spc="-1" strike="noStrike">
                <a:solidFill>
                  <a:srgbClr val="000000"/>
                </a:solidFill>
                <a:latin typeface="Calibri"/>
              </a:rPr>
              <a:t>pas, dans </a:t>
            </a:r>
            <a:r>
              <a:rPr b="0" lang="en-US" sz="2000" spc="-7" strike="noStrike">
                <a:solidFill>
                  <a:srgbClr val="000000"/>
                </a:solidFill>
                <a:latin typeface="Calibri"/>
              </a:rPr>
              <a:t>ce </a:t>
            </a:r>
            <a:r>
              <a:rPr b="0" lang="en-US" sz="2000" spc="-1" strike="noStrike">
                <a:solidFill>
                  <a:srgbClr val="000000"/>
                </a:solidFill>
                <a:latin typeface="Calibri"/>
              </a:rPr>
              <a:t>délai, </a:t>
            </a:r>
            <a:r>
              <a:rPr b="0" lang="en-US" sz="2000" spc="-7" strike="noStrike">
                <a:solidFill>
                  <a:srgbClr val="000000"/>
                </a:solidFill>
                <a:latin typeface="Calibri"/>
              </a:rPr>
              <a:t>demandé l’ouverture d’une  procédure </a:t>
            </a:r>
            <a:r>
              <a:rPr b="0" lang="en-US" sz="2000" spc="-1" strike="noStrike">
                <a:solidFill>
                  <a:srgbClr val="000000"/>
                </a:solidFill>
                <a:latin typeface="Calibri"/>
              </a:rPr>
              <a:t>de </a:t>
            </a:r>
            <a:r>
              <a:rPr b="0" lang="en-US" sz="2000" spc="-7" strike="noStrike">
                <a:solidFill>
                  <a:srgbClr val="000000"/>
                </a:solidFill>
                <a:latin typeface="Calibri"/>
              </a:rPr>
              <a:t>conciliation. </a:t>
            </a:r>
            <a:r>
              <a:rPr b="1" lang="en-US" sz="2000" spc="-7" strike="noStrike">
                <a:solidFill>
                  <a:srgbClr val="000000"/>
                </a:solidFill>
                <a:latin typeface="Calibri"/>
              </a:rPr>
              <a:t>Le tribunal fixe </a:t>
            </a:r>
            <a:r>
              <a:rPr b="1" lang="en-US" sz="2000" spc="-1" strike="noStrike">
                <a:solidFill>
                  <a:srgbClr val="000000"/>
                </a:solidFill>
                <a:latin typeface="Calibri"/>
              </a:rPr>
              <a:t>la </a:t>
            </a:r>
            <a:r>
              <a:rPr b="1" lang="en-US" sz="2000" spc="-7" strike="noStrike">
                <a:solidFill>
                  <a:srgbClr val="000000"/>
                </a:solidFill>
                <a:latin typeface="Calibri"/>
              </a:rPr>
              <a:t>date </a:t>
            </a:r>
            <a:r>
              <a:rPr b="1" lang="en-US" sz="2000" spc="-9" strike="noStrike">
                <a:solidFill>
                  <a:srgbClr val="000000"/>
                </a:solidFill>
                <a:latin typeface="Calibri"/>
              </a:rPr>
              <a:t>de </a:t>
            </a:r>
            <a:r>
              <a:rPr b="1" lang="en-US" sz="2000" spc="-7" strike="noStrike">
                <a:solidFill>
                  <a:srgbClr val="000000"/>
                </a:solidFill>
                <a:latin typeface="Calibri"/>
              </a:rPr>
              <a:t>cessation </a:t>
            </a:r>
            <a:r>
              <a:rPr b="1" lang="en-US" sz="2000" spc="-1" strike="noStrike">
                <a:solidFill>
                  <a:srgbClr val="000000"/>
                </a:solidFill>
                <a:latin typeface="Calibri"/>
              </a:rPr>
              <a:t>des </a:t>
            </a:r>
            <a:r>
              <a:rPr b="1" lang="en-US" sz="2000" spc="-7" strike="noStrike">
                <a:solidFill>
                  <a:srgbClr val="000000"/>
                </a:solidFill>
                <a:latin typeface="Calibri"/>
              </a:rPr>
              <a:t>paiements. </a:t>
            </a:r>
            <a:r>
              <a:rPr b="0" lang="en-US" sz="2000" spc="-1" strike="noStrike">
                <a:solidFill>
                  <a:srgbClr val="000000"/>
                </a:solidFill>
                <a:latin typeface="Calibri"/>
              </a:rPr>
              <a:t>A défaut, </a:t>
            </a:r>
            <a:r>
              <a:rPr b="0" lang="en-US" sz="2000" spc="-7" strike="noStrike">
                <a:solidFill>
                  <a:srgbClr val="000000"/>
                </a:solidFill>
                <a:latin typeface="Calibri"/>
              </a:rPr>
              <a:t>c’est celle  </a:t>
            </a:r>
            <a:r>
              <a:rPr b="0" lang="en-US" sz="2000" spc="-1" strike="noStrike">
                <a:solidFill>
                  <a:srgbClr val="000000"/>
                </a:solidFill>
                <a:latin typeface="Calibri"/>
              </a:rPr>
              <a:t>du </a:t>
            </a:r>
            <a:r>
              <a:rPr b="0" lang="en-US" sz="2000" spc="-7" strike="noStrike">
                <a:solidFill>
                  <a:srgbClr val="000000"/>
                </a:solidFill>
                <a:latin typeface="Calibri"/>
              </a:rPr>
              <a:t>jugement d’ouverture. Cette date </a:t>
            </a:r>
            <a:r>
              <a:rPr b="0" lang="en-US" sz="2000" spc="-9" strike="noStrike">
                <a:solidFill>
                  <a:srgbClr val="000000"/>
                </a:solidFill>
                <a:latin typeface="Calibri"/>
              </a:rPr>
              <a:t>ne </a:t>
            </a:r>
            <a:r>
              <a:rPr b="0" lang="en-US" sz="2000" spc="-7" strike="noStrike">
                <a:solidFill>
                  <a:srgbClr val="000000"/>
                </a:solidFill>
                <a:latin typeface="Calibri"/>
              </a:rPr>
              <a:t>peut être antérieure </a:t>
            </a:r>
            <a:r>
              <a:rPr b="0" lang="en-US" sz="2000" spc="-9" strike="noStrike">
                <a:solidFill>
                  <a:srgbClr val="000000"/>
                </a:solidFill>
                <a:latin typeface="Calibri"/>
              </a:rPr>
              <a:t>de </a:t>
            </a:r>
            <a:r>
              <a:rPr b="0" lang="en-US" sz="2000" spc="-7" strike="noStrike">
                <a:solidFill>
                  <a:srgbClr val="000000"/>
                </a:solidFill>
                <a:latin typeface="Calibri"/>
              </a:rPr>
              <a:t>plus </a:t>
            </a:r>
            <a:r>
              <a:rPr b="0" lang="en-US" sz="2000" spc="-9" strike="noStrike">
                <a:solidFill>
                  <a:srgbClr val="000000"/>
                </a:solidFill>
                <a:latin typeface="Calibri"/>
              </a:rPr>
              <a:t>de </a:t>
            </a:r>
            <a:r>
              <a:rPr b="0" lang="en-US" sz="2000" spc="-7" strike="noStrike">
                <a:solidFill>
                  <a:srgbClr val="000000"/>
                </a:solidFill>
                <a:latin typeface="Calibri"/>
              </a:rPr>
              <a:t>dix-huit mois </a:t>
            </a:r>
            <a:r>
              <a:rPr b="0" lang="en-US" sz="2000" spc="-1" strike="noStrike">
                <a:solidFill>
                  <a:srgbClr val="000000"/>
                </a:solidFill>
                <a:latin typeface="Calibri"/>
              </a:rPr>
              <a:t>à la </a:t>
            </a:r>
            <a:r>
              <a:rPr b="0" lang="en-US" sz="2000" spc="-7" strike="noStrike">
                <a:solidFill>
                  <a:srgbClr val="000000"/>
                </a:solidFill>
                <a:latin typeface="Calibri"/>
              </a:rPr>
              <a:t>date </a:t>
            </a:r>
            <a:r>
              <a:rPr b="0" lang="en-US" sz="2000" spc="-9" strike="noStrike">
                <a:solidFill>
                  <a:srgbClr val="000000"/>
                </a:solidFill>
                <a:latin typeface="Calibri"/>
              </a:rPr>
              <a:t>du  </a:t>
            </a:r>
            <a:r>
              <a:rPr b="0" lang="en-US" sz="2000" spc="-7" strike="noStrike">
                <a:solidFill>
                  <a:srgbClr val="000000"/>
                </a:solidFill>
                <a:latin typeface="Calibri"/>
              </a:rPr>
              <a:t>jugement d’ouverture. Cette date est </a:t>
            </a:r>
            <a:r>
              <a:rPr b="0" lang="en-US" sz="2000" spc="-1" strike="noStrike">
                <a:solidFill>
                  <a:srgbClr val="000000"/>
                </a:solidFill>
                <a:latin typeface="Calibri"/>
              </a:rPr>
              <a:t>le </a:t>
            </a:r>
            <a:r>
              <a:rPr b="0" lang="en-US" sz="2000" spc="-7" strike="noStrike">
                <a:solidFill>
                  <a:srgbClr val="000000"/>
                </a:solidFill>
                <a:latin typeface="Calibri"/>
              </a:rPr>
              <a:t>point </a:t>
            </a:r>
            <a:r>
              <a:rPr b="0" lang="en-US" sz="2000" spc="-1" strike="noStrike">
                <a:solidFill>
                  <a:srgbClr val="000000"/>
                </a:solidFill>
                <a:latin typeface="Calibri"/>
              </a:rPr>
              <a:t>de départ de la </a:t>
            </a:r>
            <a:r>
              <a:rPr b="1" lang="en-US" sz="2000" spc="-7" strike="noStrike">
                <a:solidFill>
                  <a:srgbClr val="000000"/>
                </a:solidFill>
                <a:latin typeface="Calibri"/>
              </a:rPr>
              <a:t>période suspecte (comprise entre la  </a:t>
            </a:r>
            <a:r>
              <a:rPr b="1" lang="en-US" sz="2000" spc="-1" strike="noStrike">
                <a:solidFill>
                  <a:srgbClr val="000000"/>
                </a:solidFill>
                <a:latin typeface="Calibri"/>
              </a:rPr>
              <a:t>date de </a:t>
            </a:r>
            <a:r>
              <a:rPr b="1" lang="en-US" sz="2000" spc="-7" strike="noStrike">
                <a:solidFill>
                  <a:srgbClr val="000000"/>
                </a:solidFill>
                <a:latin typeface="Calibri"/>
              </a:rPr>
              <a:t>cessation des paiements et </a:t>
            </a:r>
            <a:r>
              <a:rPr b="1" lang="en-US" sz="2000" spc="-1" strike="noStrike">
                <a:solidFill>
                  <a:srgbClr val="000000"/>
                </a:solidFill>
                <a:latin typeface="Calibri"/>
              </a:rPr>
              <a:t>la </a:t>
            </a:r>
            <a:r>
              <a:rPr b="1" lang="en-US" sz="2000" spc="-7" strike="noStrike">
                <a:solidFill>
                  <a:srgbClr val="000000"/>
                </a:solidFill>
                <a:latin typeface="Calibri"/>
              </a:rPr>
              <a:t>date </a:t>
            </a:r>
            <a:r>
              <a:rPr b="1" lang="en-US" sz="2000" spc="-1" strike="noStrike">
                <a:solidFill>
                  <a:srgbClr val="000000"/>
                </a:solidFill>
                <a:latin typeface="Calibri"/>
              </a:rPr>
              <a:t>du </a:t>
            </a:r>
            <a:r>
              <a:rPr b="1" lang="en-US" sz="2000" spc="-7" strike="noStrike">
                <a:solidFill>
                  <a:srgbClr val="000000"/>
                </a:solidFill>
                <a:latin typeface="Calibri"/>
              </a:rPr>
              <a:t>jugement</a:t>
            </a:r>
            <a:r>
              <a:rPr b="1" lang="en-US" sz="2000" spc="-29" strike="noStrike">
                <a:solidFill>
                  <a:srgbClr val="000000"/>
                </a:solidFill>
                <a:latin typeface="Calibri"/>
              </a:rPr>
              <a:t> </a:t>
            </a:r>
            <a:r>
              <a:rPr b="1" lang="en-US" sz="2000" spc="-7" strike="noStrike">
                <a:solidFill>
                  <a:srgbClr val="000000"/>
                </a:solidFill>
                <a:latin typeface="Calibri"/>
              </a:rPr>
              <a:t>d’ouverture)</a:t>
            </a:r>
            <a:r>
              <a:rPr b="0" lang="en-US" sz="2000" spc="-7" strike="noStrike">
                <a:solidFill>
                  <a:srgbClr val="000000"/>
                </a:solidFill>
                <a:latin typeface="Calibri"/>
              </a:rPr>
              <a:t>.</a:t>
            </a:r>
            <a:endParaRPr b="0" lang="fr-FR" sz="2000" spc="-1" strike="noStrike">
              <a:latin typeface="Arial"/>
            </a:endParaRPr>
          </a:p>
          <a:p>
            <a:pPr marL="63360" algn="just">
              <a:lnSpc>
                <a:spcPct val="100000"/>
              </a:lnSpc>
              <a:spcBef>
                <a:spcPts val="539"/>
              </a:spcBef>
            </a:pPr>
            <a:r>
              <a:rPr b="0" lang="en-US" sz="2000" spc="-1" strike="noStrike">
                <a:solidFill>
                  <a:srgbClr val="000000"/>
                </a:solidFill>
                <a:latin typeface="Calibri"/>
              </a:rPr>
              <a:t>La </a:t>
            </a:r>
            <a:r>
              <a:rPr b="0" lang="en-US" sz="2000" spc="-7" strike="noStrike">
                <a:solidFill>
                  <a:srgbClr val="000000"/>
                </a:solidFill>
                <a:latin typeface="Calibri"/>
              </a:rPr>
              <a:t>procédure </a:t>
            </a:r>
            <a:r>
              <a:rPr b="0" lang="en-US" sz="2000" spc="-1" strike="noStrike">
                <a:solidFill>
                  <a:srgbClr val="000000"/>
                </a:solidFill>
                <a:latin typeface="Calibri"/>
              </a:rPr>
              <a:t>de </a:t>
            </a:r>
            <a:r>
              <a:rPr b="0" lang="en-US" sz="2000" spc="-7" strike="noStrike">
                <a:solidFill>
                  <a:srgbClr val="000000"/>
                </a:solidFill>
                <a:latin typeface="Calibri"/>
              </a:rPr>
              <a:t>liquidation judiciaire est ouverte </a:t>
            </a:r>
            <a:r>
              <a:rPr b="0" lang="en-US" sz="2000" spc="-1" strike="noStrike">
                <a:solidFill>
                  <a:srgbClr val="000000"/>
                </a:solidFill>
                <a:latin typeface="Calibri"/>
              </a:rPr>
              <a:t>à </a:t>
            </a:r>
            <a:r>
              <a:rPr b="0" lang="en-US" sz="2000" spc="-7" strike="noStrike">
                <a:solidFill>
                  <a:srgbClr val="000000"/>
                </a:solidFill>
                <a:latin typeface="Calibri"/>
              </a:rPr>
              <a:t>tout débiteur </a:t>
            </a:r>
            <a:r>
              <a:rPr b="0" lang="en-US" sz="2000" spc="-1" strike="noStrike">
                <a:solidFill>
                  <a:srgbClr val="000000"/>
                </a:solidFill>
                <a:latin typeface="Calibri"/>
              </a:rPr>
              <a:t>en </a:t>
            </a:r>
            <a:r>
              <a:rPr b="0" lang="en-US" sz="2000" spc="-7" strike="noStrike">
                <a:solidFill>
                  <a:srgbClr val="000000"/>
                </a:solidFill>
                <a:latin typeface="Calibri"/>
              </a:rPr>
              <a:t>cessation des </a:t>
            </a:r>
            <a:r>
              <a:rPr b="0" lang="en-US" sz="2000" spc="-1" strike="noStrike">
                <a:solidFill>
                  <a:srgbClr val="000000"/>
                </a:solidFill>
                <a:latin typeface="Calibri"/>
              </a:rPr>
              <a:t>paiements </a:t>
            </a:r>
            <a:r>
              <a:rPr b="0" lang="en-US" sz="2000" spc="-7" strike="noStrike">
                <a:solidFill>
                  <a:srgbClr val="000000"/>
                </a:solidFill>
                <a:latin typeface="Calibri"/>
              </a:rPr>
              <a:t>et dont le  redressement est manifestement impossible. L’ouverture </a:t>
            </a:r>
            <a:r>
              <a:rPr b="0" lang="en-US" sz="2000" spc="-1" strike="noStrike">
                <a:solidFill>
                  <a:srgbClr val="000000"/>
                </a:solidFill>
                <a:latin typeface="Calibri"/>
              </a:rPr>
              <a:t>de </a:t>
            </a:r>
            <a:r>
              <a:rPr b="0" lang="en-US" sz="2000" spc="-7" strike="noStrike">
                <a:solidFill>
                  <a:srgbClr val="000000"/>
                </a:solidFill>
                <a:latin typeface="Calibri"/>
              </a:rPr>
              <a:t>cette procédure doit </a:t>
            </a:r>
            <a:r>
              <a:rPr b="0" lang="en-US" sz="2000" spc="-1" strike="noStrike">
                <a:solidFill>
                  <a:srgbClr val="000000"/>
                </a:solidFill>
                <a:latin typeface="Calibri"/>
              </a:rPr>
              <a:t>être </a:t>
            </a:r>
            <a:r>
              <a:rPr b="0" lang="en-US" sz="2000" spc="-7" strike="noStrike">
                <a:solidFill>
                  <a:srgbClr val="000000"/>
                </a:solidFill>
                <a:latin typeface="Calibri"/>
              </a:rPr>
              <a:t>demandée par le  débiteur au plus </a:t>
            </a:r>
            <a:r>
              <a:rPr b="0" lang="en-US" sz="2000" spc="-1" strike="noStrike">
                <a:solidFill>
                  <a:srgbClr val="000000"/>
                </a:solidFill>
                <a:latin typeface="Calibri"/>
              </a:rPr>
              <a:t>tard </a:t>
            </a:r>
            <a:r>
              <a:rPr b="0" lang="en-US" sz="2000" spc="-7" strike="noStrike">
                <a:solidFill>
                  <a:srgbClr val="000000"/>
                </a:solidFill>
                <a:latin typeface="Calibri"/>
              </a:rPr>
              <a:t>dans </a:t>
            </a:r>
            <a:r>
              <a:rPr b="0" lang="en-US" sz="2000" spc="-1" strike="noStrike">
                <a:solidFill>
                  <a:srgbClr val="000000"/>
                </a:solidFill>
                <a:latin typeface="Calibri"/>
              </a:rPr>
              <a:t>les quarante-cinq </a:t>
            </a:r>
            <a:r>
              <a:rPr b="0" lang="en-US" sz="2000" spc="-7" strike="noStrike">
                <a:solidFill>
                  <a:srgbClr val="000000"/>
                </a:solidFill>
                <a:latin typeface="Calibri"/>
              </a:rPr>
              <a:t>jours </a:t>
            </a:r>
            <a:r>
              <a:rPr b="0" lang="en-US" sz="2000" spc="-1" strike="noStrike">
                <a:solidFill>
                  <a:srgbClr val="000000"/>
                </a:solidFill>
                <a:latin typeface="Calibri"/>
              </a:rPr>
              <a:t>qui </a:t>
            </a:r>
            <a:r>
              <a:rPr b="0" lang="en-US" sz="2000" spc="-7" strike="noStrike">
                <a:solidFill>
                  <a:srgbClr val="000000"/>
                </a:solidFill>
                <a:latin typeface="Calibri"/>
              </a:rPr>
              <a:t>suivent </a:t>
            </a:r>
            <a:r>
              <a:rPr b="0" lang="en-US" sz="2000" spc="-1" strike="noStrike">
                <a:solidFill>
                  <a:srgbClr val="000000"/>
                </a:solidFill>
                <a:latin typeface="Calibri"/>
              </a:rPr>
              <a:t>la </a:t>
            </a:r>
            <a:r>
              <a:rPr b="0" lang="en-US" sz="2000" spc="-7" strike="noStrike">
                <a:solidFill>
                  <a:srgbClr val="000000"/>
                </a:solidFill>
                <a:latin typeface="Calibri"/>
              </a:rPr>
              <a:t>cessation des paiements, s’il n’a pas  </a:t>
            </a:r>
            <a:r>
              <a:rPr b="0" lang="en-US" sz="2000" spc="-1" strike="noStrike">
                <a:solidFill>
                  <a:srgbClr val="000000"/>
                </a:solidFill>
                <a:latin typeface="Calibri"/>
              </a:rPr>
              <a:t>dans </a:t>
            </a:r>
            <a:r>
              <a:rPr b="0" lang="en-US" sz="2000" spc="-7" strike="noStrike">
                <a:solidFill>
                  <a:srgbClr val="000000"/>
                </a:solidFill>
                <a:latin typeface="Calibri"/>
              </a:rPr>
              <a:t>ce délai demandé l’ouverture d’une procédure </a:t>
            </a:r>
            <a:r>
              <a:rPr b="0" lang="en-US" sz="2000" spc="-1" strike="noStrike">
                <a:solidFill>
                  <a:srgbClr val="000000"/>
                </a:solidFill>
                <a:latin typeface="Calibri"/>
              </a:rPr>
              <a:t>de conciliation. </a:t>
            </a:r>
            <a:r>
              <a:rPr b="0" lang="en-US" sz="2000" spc="-9" strike="noStrike">
                <a:solidFill>
                  <a:srgbClr val="000000"/>
                </a:solidFill>
                <a:latin typeface="Calibri"/>
              </a:rPr>
              <a:t>Le </a:t>
            </a:r>
            <a:r>
              <a:rPr b="0" lang="en-US" sz="2000" spc="-7" strike="noStrike">
                <a:solidFill>
                  <a:srgbClr val="000000"/>
                </a:solidFill>
                <a:latin typeface="Calibri"/>
              </a:rPr>
              <a:t>tribunal désigne le liquidateur  </a:t>
            </a:r>
            <a:r>
              <a:rPr b="0" lang="en-US" sz="2000" spc="-1" strike="noStrike">
                <a:solidFill>
                  <a:srgbClr val="000000"/>
                </a:solidFill>
                <a:latin typeface="Calibri"/>
              </a:rPr>
              <a:t>qui </a:t>
            </a:r>
            <a:r>
              <a:rPr b="0" lang="en-US" sz="2000" spc="-7" strike="noStrike">
                <a:solidFill>
                  <a:srgbClr val="000000"/>
                </a:solidFill>
                <a:latin typeface="Calibri"/>
              </a:rPr>
              <a:t>procède aux opérations </a:t>
            </a:r>
            <a:r>
              <a:rPr b="0" lang="en-US" sz="2000" spc="-1" strike="noStrike">
                <a:solidFill>
                  <a:srgbClr val="000000"/>
                </a:solidFill>
                <a:latin typeface="Calibri"/>
              </a:rPr>
              <a:t>de </a:t>
            </a:r>
            <a:r>
              <a:rPr b="0" lang="en-US" sz="2000" spc="-7" strike="noStrike">
                <a:solidFill>
                  <a:srgbClr val="000000"/>
                </a:solidFill>
                <a:latin typeface="Calibri"/>
              </a:rPr>
              <a:t>liquidation </a:t>
            </a:r>
            <a:r>
              <a:rPr b="0" lang="en-US" sz="2000" spc="-1" strike="noStrike">
                <a:solidFill>
                  <a:srgbClr val="000000"/>
                </a:solidFill>
                <a:latin typeface="Calibri"/>
              </a:rPr>
              <a:t>en </a:t>
            </a:r>
            <a:r>
              <a:rPr b="0" lang="en-US" sz="2000" spc="-7" strike="noStrike">
                <a:solidFill>
                  <a:srgbClr val="000000"/>
                </a:solidFill>
                <a:latin typeface="Calibri"/>
              </a:rPr>
              <a:t>même temps qu’à la vérification des</a:t>
            </a:r>
            <a:r>
              <a:rPr b="0" lang="en-US" sz="2000" spc="49" strike="noStrike">
                <a:solidFill>
                  <a:srgbClr val="000000"/>
                </a:solidFill>
                <a:latin typeface="Calibri"/>
              </a:rPr>
              <a:t> </a:t>
            </a:r>
            <a:r>
              <a:rPr b="0" lang="en-US" sz="2000" spc="-7" strike="noStrike">
                <a:solidFill>
                  <a:srgbClr val="000000"/>
                </a:solidFill>
                <a:latin typeface="Calibri"/>
              </a:rPr>
              <a:t>créances.</a:t>
            </a:r>
            <a:endParaRPr b="0" lang="fr-FR" sz="2000" spc="-1" strike="noStrike">
              <a:latin typeface="Arial"/>
            </a:endParaRPr>
          </a:p>
        </p:txBody>
      </p:sp>
      <p:sp>
        <p:nvSpPr>
          <p:cNvPr id="640"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41"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22D3B6D0-05F5-4CC4-ADE0-465D749FD62A}"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42" name="Group 1"/>
          <p:cNvGrpSpPr/>
          <p:nvPr/>
        </p:nvGrpSpPr>
        <p:grpSpPr>
          <a:xfrm>
            <a:off x="1899360" y="1200240"/>
            <a:ext cx="5820120" cy="4684680"/>
            <a:chOff x="1899360" y="1200240"/>
            <a:chExt cx="5820120" cy="4684680"/>
          </a:xfrm>
        </p:grpSpPr>
        <p:sp>
          <p:nvSpPr>
            <p:cNvPr id="643" name="CustomShape 2"/>
            <p:cNvSpPr/>
            <p:nvPr/>
          </p:nvSpPr>
          <p:spPr>
            <a:xfrm>
              <a:off x="1901520" y="1200240"/>
              <a:ext cx="790920" cy="4248000"/>
            </a:xfrm>
            <a:custGeom>
              <a:avLst/>
              <a:gdLst/>
              <a:ahLst/>
              <a:rect l="l" t="t" r="r" b="b"/>
              <a:pathLst>
                <a:path w="450850" h="4688840">
                  <a:moveTo>
                    <a:pt x="228600" y="0"/>
                  </a:moveTo>
                  <a:lnTo>
                    <a:pt x="228600" y="4688840"/>
                  </a:lnTo>
                  <a:moveTo>
                    <a:pt x="0" y="0"/>
                  </a:moveTo>
                  <a:lnTo>
                    <a:pt x="450850" y="0"/>
                  </a:lnTo>
                  <a:moveTo>
                    <a:pt x="0" y="1943100"/>
                  </a:moveTo>
                  <a:lnTo>
                    <a:pt x="450850" y="1943100"/>
                  </a:lnTo>
                </a:path>
              </a:pathLst>
            </a:custGeom>
            <a:noFill/>
            <a:ln w="9360">
              <a:solidFill>
                <a:srgbClr val="000000"/>
              </a:solidFill>
              <a:round/>
            </a:ln>
          </p:spPr>
          <p:style>
            <a:lnRef idx="0"/>
            <a:fillRef idx="0"/>
            <a:effectRef idx="0"/>
            <a:fontRef idx="minor"/>
          </p:style>
        </p:sp>
        <p:sp>
          <p:nvSpPr>
            <p:cNvPr id="644" name="CustomShape 3"/>
            <p:cNvSpPr/>
            <p:nvPr/>
          </p:nvSpPr>
          <p:spPr>
            <a:xfrm>
              <a:off x="1899360" y="5442120"/>
              <a:ext cx="5820120" cy="442800"/>
            </a:xfrm>
            <a:custGeom>
              <a:avLst/>
              <a:gdLst/>
              <a:ahLst/>
              <a:rect l="l" t="t" r="r" b="b"/>
              <a:pathLst>
                <a:path w="3315970" h="488950">
                  <a:moveTo>
                    <a:pt x="219075" y="3175"/>
                  </a:moveTo>
                  <a:lnTo>
                    <a:pt x="29844" y="391795"/>
                  </a:lnTo>
                  <a:lnTo>
                    <a:pt x="217" y="391795"/>
                  </a:lnTo>
                  <a:lnTo>
                    <a:pt x="1269" y="462280"/>
                  </a:lnTo>
                  <a:lnTo>
                    <a:pt x="68580" y="410210"/>
                  </a:lnTo>
                  <a:lnTo>
                    <a:pt x="62230" y="407035"/>
                  </a:lnTo>
                  <a:lnTo>
                    <a:pt x="38734" y="395605"/>
                  </a:lnTo>
                  <a:lnTo>
                    <a:pt x="40583" y="391795"/>
                  </a:lnTo>
                  <a:lnTo>
                    <a:pt x="29844" y="391795"/>
                  </a:lnTo>
                  <a:lnTo>
                    <a:pt x="0" y="377190"/>
                  </a:lnTo>
                  <a:lnTo>
                    <a:pt x="47671" y="377190"/>
                  </a:lnTo>
                  <a:lnTo>
                    <a:pt x="227330" y="6985"/>
                  </a:lnTo>
                  <a:lnTo>
                    <a:pt x="219075" y="3175"/>
                  </a:lnTo>
                  <a:close/>
                  <a:moveTo>
                    <a:pt x="230505" y="0"/>
                  </a:moveTo>
                  <a:lnTo>
                    <a:pt x="229235" y="9525"/>
                  </a:lnTo>
                  <a:lnTo>
                    <a:pt x="3239770" y="455930"/>
                  </a:lnTo>
                  <a:lnTo>
                    <a:pt x="3234690" y="488950"/>
                  </a:lnTo>
                  <a:lnTo>
                    <a:pt x="3315970" y="462280"/>
                  </a:lnTo>
                  <a:lnTo>
                    <a:pt x="3308985" y="457835"/>
                  </a:lnTo>
                  <a:lnTo>
                    <a:pt x="3292819" y="446405"/>
                  </a:lnTo>
                  <a:lnTo>
                    <a:pt x="3241040" y="446405"/>
                  </a:lnTo>
                  <a:lnTo>
                    <a:pt x="230505" y="0"/>
                  </a:lnTo>
                  <a:close/>
                  <a:moveTo>
                    <a:pt x="3246120" y="413385"/>
                  </a:moveTo>
                  <a:lnTo>
                    <a:pt x="3241040" y="446405"/>
                  </a:lnTo>
                  <a:lnTo>
                    <a:pt x="3292819" y="446405"/>
                  </a:lnTo>
                  <a:lnTo>
                    <a:pt x="3246120" y="413385"/>
                  </a:lnTo>
                  <a:close/>
                </a:path>
              </a:pathLst>
            </a:custGeom>
            <a:solidFill>
              <a:srgbClr val="000000"/>
            </a:solidFill>
            <a:ln>
              <a:solidFill>
                <a:schemeClr val="tx2">
                  <a:lumMod val="40000"/>
                  <a:lumOff val="60000"/>
                </a:schemeClr>
              </a:solidFill>
            </a:ln>
          </p:spPr>
          <p:style>
            <a:lnRef idx="0"/>
            <a:fillRef idx="0"/>
            <a:effectRef idx="0"/>
            <a:fontRef idx="minor"/>
          </p:style>
        </p:sp>
        <p:sp>
          <p:nvSpPr>
            <p:cNvPr id="645" name="CustomShape 4"/>
            <p:cNvSpPr/>
            <p:nvPr/>
          </p:nvSpPr>
          <p:spPr>
            <a:xfrm>
              <a:off x="2903400" y="2753640"/>
              <a:ext cx="2286360" cy="408240"/>
            </a:xfrm>
            <a:custGeom>
              <a:avLst/>
              <a:gdLst/>
              <a:ahLst/>
              <a:rect l="l" t="t" r="r" b="b"/>
              <a:pathLst>
                <a:path w="1178560" h="450850">
                  <a:moveTo>
                    <a:pt x="0" y="450850"/>
                  </a:moveTo>
                  <a:lnTo>
                    <a:pt x="1178560" y="450850"/>
                  </a:lnTo>
                  <a:lnTo>
                    <a:pt x="1178560" y="0"/>
                  </a:lnTo>
                  <a:lnTo>
                    <a:pt x="0" y="0"/>
                  </a:lnTo>
                  <a:lnTo>
                    <a:pt x="0" y="450850"/>
                  </a:lnTo>
                  <a:close/>
                </a:path>
              </a:pathLst>
            </a:custGeom>
            <a:noFill/>
            <a:ln w="9360">
              <a:solidFill>
                <a:srgbClr val="000000"/>
              </a:solidFill>
              <a:round/>
            </a:ln>
          </p:spPr>
          <p:style>
            <a:lnRef idx="0"/>
            <a:fillRef idx="0"/>
            <a:effectRef idx="0"/>
            <a:fontRef idx="minor"/>
          </p:style>
        </p:sp>
        <p:sp>
          <p:nvSpPr>
            <p:cNvPr id="646" name="CustomShape 5"/>
            <p:cNvSpPr/>
            <p:nvPr/>
          </p:nvSpPr>
          <p:spPr>
            <a:xfrm>
              <a:off x="2502360" y="1303560"/>
              <a:ext cx="539280" cy="4038480"/>
            </a:xfrm>
            <a:custGeom>
              <a:avLst/>
              <a:gdLst/>
              <a:ahLst/>
              <a:rect l="l" t="t" r="r" b="b"/>
              <a:pathLst>
                <a:path w="307339" h="4457700">
                  <a:moveTo>
                    <a:pt x="0" y="0"/>
                  </a:moveTo>
                  <a:lnTo>
                    <a:pt x="37464" y="11429"/>
                  </a:lnTo>
                  <a:lnTo>
                    <a:pt x="67944" y="41910"/>
                  </a:lnTo>
                  <a:lnTo>
                    <a:pt x="88900" y="87629"/>
                  </a:lnTo>
                  <a:lnTo>
                    <a:pt x="96519" y="142875"/>
                  </a:lnTo>
                  <a:lnTo>
                    <a:pt x="96519" y="715010"/>
                  </a:lnTo>
                  <a:lnTo>
                    <a:pt x="104139" y="770889"/>
                  </a:lnTo>
                  <a:lnTo>
                    <a:pt x="124459" y="815975"/>
                  </a:lnTo>
                  <a:lnTo>
                    <a:pt x="155575" y="847089"/>
                  </a:lnTo>
                  <a:lnTo>
                    <a:pt x="193039" y="857885"/>
                  </a:lnTo>
                  <a:lnTo>
                    <a:pt x="155575" y="869314"/>
                  </a:lnTo>
                  <a:lnTo>
                    <a:pt x="124459" y="899794"/>
                  </a:lnTo>
                  <a:lnTo>
                    <a:pt x="104139" y="945514"/>
                  </a:lnTo>
                  <a:lnTo>
                    <a:pt x="96519" y="1000760"/>
                  </a:lnTo>
                  <a:lnTo>
                    <a:pt x="96519" y="1572894"/>
                  </a:lnTo>
                  <a:lnTo>
                    <a:pt x="88900" y="1628775"/>
                  </a:lnTo>
                  <a:lnTo>
                    <a:pt x="67944" y="1673860"/>
                  </a:lnTo>
                  <a:lnTo>
                    <a:pt x="37464" y="1704975"/>
                  </a:lnTo>
                  <a:lnTo>
                    <a:pt x="0" y="1715769"/>
                  </a:lnTo>
                  <a:moveTo>
                    <a:pt x="0" y="1943100"/>
                  </a:moveTo>
                  <a:lnTo>
                    <a:pt x="40639" y="1950719"/>
                  </a:lnTo>
                  <a:lnTo>
                    <a:pt x="77469" y="1971675"/>
                  </a:lnTo>
                  <a:lnTo>
                    <a:pt x="108584" y="2004694"/>
                  </a:lnTo>
                  <a:lnTo>
                    <a:pt x="132714" y="2047239"/>
                  </a:lnTo>
                  <a:lnTo>
                    <a:pt x="147954" y="2096769"/>
                  </a:lnTo>
                  <a:lnTo>
                    <a:pt x="153669" y="2152650"/>
                  </a:lnTo>
                  <a:lnTo>
                    <a:pt x="153669" y="2990850"/>
                  </a:lnTo>
                  <a:lnTo>
                    <a:pt x="158750" y="3046729"/>
                  </a:lnTo>
                  <a:lnTo>
                    <a:pt x="174625" y="3096895"/>
                  </a:lnTo>
                  <a:lnTo>
                    <a:pt x="198754" y="3138804"/>
                  </a:lnTo>
                  <a:lnTo>
                    <a:pt x="229869" y="3171825"/>
                  </a:lnTo>
                  <a:lnTo>
                    <a:pt x="266064" y="3192779"/>
                  </a:lnTo>
                  <a:lnTo>
                    <a:pt x="307339" y="3200400"/>
                  </a:lnTo>
                  <a:lnTo>
                    <a:pt x="266064" y="3208020"/>
                  </a:lnTo>
                  <a:lnTo>
                    <a:pt x="229869" y="3228975"/>
                  </a:lnTo>
                  <a:lnTo>
                    <a:pt x="198754" y="3261995"/>
                  </a:lnTo>
                  <a:lnTo>
                    <a:pt x="174625" y="3304540"/>
                  </a:lnTo>
                  <a:lnTo>
                    <a:pt x="158750" y="3354070"/>
                  </a:lnTo>
                  <a:lnTo>
                    <a:pt x="153669" y="3409950"/>
                  </a:lnTo>
                  <a:lnTo>
                    <a:pt x="153669" y="4248150"/>
                  </a:lnTo>
                  <a:lnTo>
                    <a:pt x="147954" y="4304030"/>
                  </a:lnTo>
                  <a:lnTo>
                    <a:pt x="132714" y="4354195"/>
                  </a:lnTo>
                  <a:lnTo>
                    <a:pt x="108584" y="4396105"/>
                  </a:lnTo>
                  <a:lnTo>
                    <a:pt x="77469" y="4429125"/>
                  </a:lnTo>
                  <a:lnTo>
                    <a:pt x="40639" y="4450080"/>
                  </a:lnTo>
                  <a:lnTo>
                    <a:pt x="0" y="4457700"/>
                  </a:lnTo>
                </a:path>
              </a:pathLst>
            </a:custGeom>
            <a:noFill/>
            <a:ln w="9360">
              <a:solidFill>
                <a:srgbClr val="000000"/>
              </a:solidFill>
              <a:round/>
            </a:ln>
          </p:spPr>
          <p:style>
            <a:lnRef idx="0"/>
            <a:fillRef idx="0"/>
            <a:effectRef idx="0"/>
            <a:fontRef idx="minor"/>
          </p:style>
        </p:sp>
        <p:sp>
          <p:nvSpPr>
            <p:cNvPr id="647" name="CustomShape 6"/>
            <p:cNvSpPr/>
            <p:nvPr/>
          </p:nvSpPr>
          <p:spPr>
            <a:xfrm>
              <a:off x="5355720" y="3086280"/>
              <a:ext cx="1906920" cy="238680"/>
            </a:xfrm>
            <a:custGeom>
              <a:avLst/>
              <a:gdLst/>
              <a:ahLst/>
              <a:rect l="l" t="t" r="r" b="b"/>
              <a:pathLst>
                <a:path w="1486535" h="259079">
                  <a:moveTo>
                    <a:pt x="1410335" y="226060"/>
                  </a:moveTo>
                  <a:lnTo>
                    <a:pt x="1405254" y="259080"/>
                  </a:lnTo>
                  <a:lnTo>
                    <a:pt x="1486535" y="233045"/>
                  </a:lnTo>
                  <a:lnTo>
                    <a:pt x="1479550" y="227965"/>
                  </a:lnTo>
                  <a:lnTo>
                    <a:pt x="1423035" y="227965"/>
                  </a:lnTo>
                  <a:lnTo>
                    <a:pt x="1410335" y="226060"/>
                  </a:lnTo>
                  <a:close/>
                  <a:moveTo>
                    <a:pt x="1411604" y="216535"/>
                  </a:moveTo>
                  <a:lnTo>
                    <a:pt x="1410335" y="226060"/>
                  </a:lnTo>
                  <a:lnTo>
                    <a:pt x="1423035" y="227965"/>
                  </a:lnTo>
                  <a:lnTo>
                    <a:pt x="1424304" y="218440"/>
                  </a:lnTo>
                  <a:lnTo>
                    <a:pt x="1411604" y="216535"/>
                  </a:lnTo>
                  <a:close/>
                  <a:moveTo>
                    <a:pt x="1416685" y="184150"/>
                  </a:moveTo>
                  <a:lnTo>
                    <a:pt x="1411604" y="216535"/>
                  </a:lnTo>
                  <a:lnTo>
                    <a:pt x="1424304" y="218440"/>
                  </a:lnTo>
                  <a:lnTo>
                    <a:pt x="1423035" y="227965"/>
                  </a:lnTo>
                  <a:lnTo>
                    <a:pt x="1479550" y="227965"/>
                  </a:lnTo>
                  <a:lnTo>
                    <a:pt x="1416685" y="184150"/>
                  </a:lnTo>
                  <a:close/>
                  <a:moveTo>
                    <a:pt x="1270" y="0"/>
                  </a:moveTo>
                  <a:lnTo>
                    <a:pt x="0" y="8890"/>
                  </a:lnTo>
                  <a:lnTo>
                    <a:pt x="1410335" y="226060"/>
                  </a:lnTo>
                  <a:lnTo>
                    <a:pt x="1411604" y="216535"/>
                  </a:lnTo>
                  <a:lnTo>
                    <a:pt x="1270" y="0"/>
                  </a:lnTo>
                  <a:close/>
                </a:path>
              </a:pathLst>
            </a:custGeom>
            <a:solidFill>
              <a:srgbClr val="000000"/>
            </a:solidFill>
            <a:ln>
              <a:solidFill>
                <a:schemeClr val="tx2">
                  <a:lumMod val="40000"/>
                  <a:lumOff val="60000"/>
                </a:schemeClr>
              </a:solidFill>
            </a:ln>
          </p:spPr>
          <p:style>
            <a:lnRef idx="0"/>
            <a:fillRef idx="0"/>
            <a:effectRef idx="0"/>
            <a:fontRef idx="minor"/>
          </p:style>
        </p:sp>
      </p:grpSp>
      <p:sp>
        <p:nvSpPr>
          <p:cNvPr id="648" name="CustomShape 7"/>
          <p:cNvSpPr/>
          <p:nvPr/>
        </p:nvSpPr>
        <p:spPr>
          <a:xfrm>
            <a:off x="3417840" y="2079360"/>
            <a:ext cx="3610440" cy="25524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i="1" lang="en-US" sz="1600" spc="-7" strike="noStrike">
                <a:solidFill>
                  <a:srgbClr val="c00000"/>
                </a:solidFill>
                <a:latin typeface="Calibri"/>
              </a:rPr>
              <a:t>Période</a:t>
            </a:r>
            <a:r>
              <a:rPr b="1" i="1" lang="en-US" sz="1600" spc="-32" strike="noStrike">
                <a:solidFill>
                  <a:srgbClr val="c00000"/>
                </a:solidFill>
                <a:latin typeface="Calibri"/>
              </a:rPr>
              <a:t> </a:t>
            </a:r>
            <a:r>
              <a:rPr b="1" i="1" lang="en-US" sz="1600" spc="-7" strike="noStrike">
                <a:solidFill>
                  <a:srgbClr val="c00000"/>
                </a:solidFill>
                <a:latin typeface="Calibri"/>
              </a:rPr>
              <a:t>suspecte</a:t>
            </a:r>
            <a:endParaRPr b="0" lang="fr-FR" sz="1600" spc="-1" strike="noStrike">
              <a:latin typeface="Arial"/>
            </a:endParaRPr>
          </a:p>
        </p:txBody>
      </p:sp>
      <p:sp>
        <p:nvSpPr>
          <p:cNvPr id="649" name="CustomShape 8"/>
          <p:cNvSpPr/>
          <p:nvPr/>
        </p:nvSpPr>
        <p:spPr>
          <a:xfrm>
            <a:off x="2948400" y="3011400"/>
            <a:ext cx="2796840" cy="181800"/>
          </a:xfrm>
          <a:prstGeom prst="rect">
            <a:avLst/>
          </a:prstGeom>
          <a:noFill/>
          <a:ln>
            <a:noFill/>
          </a:ln>
        </p:spPr>
        <p:style>
          <a:lnRef idx="0"/>
          <a:fillRef idx="0"/>
          <a:effectRef idx="0"/>
          <a:fontRef idx="minor"/>
        </p:style>
        <p:txBody>
          <a:bodyPr lIns="0" rIns="0" tIns="23760" bIns="0">
            <a:spAutoFit/>
          </a:bodyPr>
          <a:p>
            <a:pPr marL="77760">
              <a:lnSpc>
                <a:spcPts val="1242"/>
              </a:lnSpc>
              <a:spcBef>
                <a:spcPts val="204"/>
              </a:spcBef>
            </a:pPr>
            <a:r>
              <a:rPr b="1" lang="en-US" sz="1800" spc="-7" strike="noStrike">
                <a:solidFill>
                  <a:srgbClr val="000000"/>
                </a:solidFill>
                <a:latin typeface="Calibri"/>
              </a:rPr>
              <a:t>Jugement  d’ouverture</a:t>
            </a:r>
            <a:endParaRPr b="0" lang="fr-FR" sz="1800" spc="-1" strike="noStrike">
              <a:latin typeface="Arial"/>
            </a:endParaRPr>
          </a:p>
        </p:txBody>
      </p:sp>
      <p:sp>
        <p:nvSpPr>
          <p:cNvPr id="650" name="CustomShape 9"/>
          <p:cNvSpPr/>
          <p:nvPr/>
        </p:nvSpPr>
        <p:spPr>
          <a:xfrm>
            <a:off x="3290760" y="4215960"/>
            <a:ext cx="2454120" cy="25524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i="1" lang="en-US" sz="1600" spc="-7" strike="noStrike">
                <a:solidFill>
                  <a:srgbClr val="0070c0"/>
                </a:solidFill>
                <a:latin typeface="Calibri"/>
              </a:rPr>
              <a:t>Période d’observation</a:t>
            </a:r>
            <a:endParaRPr b="0" lang="fr-FR" sz="1600" spc="-1" strike="noStrike">
              <a:latin typeface="Arial"/>
            </a:endParaRPr>
          </a:p>
        </p:txBody>
      </p:sp>
      <p:sp>
        <p:nvSpPr>
          <p:cNvPr id="651" name="CustomShape 10"/>
          <p:cNvSpPr/>
          <p:nvPr/>
        </p:nvSpPr>
        <p:spPr>
          <a:xfrm>
            <a:off x="7838280" y="4145400"/>
            <a:ext cx="2454120" cy="1586520"/>
          </a:xfrm>
          <a:prstGeom prst="rect">
            <a:avLst/>
          </a:prstGeom>
          <a:noFill/>
          <a:ln w="57240">
            <a:solidFill>
              <a:srgbClr val="00b0f0"/>
            </a:solidFill>
            <a:prstDash val="sysDash"/>
            <a:round/>
          </a:ln>
        </p:spPr>
        <p:style>
          <a:lnRef idx="0"/>
          <a:fillRef idx="0"/>
          <a:effectRef idx="0"/>
          <a:fontRef idx="minor"/>
        </p:style>
        <p:txBody>
          <a:bodyPr lIns="0" rIns="0" tIns="23760" bIns="0">
            <a:spAutoFit/>
          </a:bodyPr>
          <a:p>
            <a:pPr algn="ctr">
              <a:lnSpc>
                <a:spcPct val="100000"/>
              </a:lnSpc>
              <a:spcBef>
                <a:spcPts val="184"/>
              </a:spcBef>
            </a:pPr>
            <a:r>
              <a:rPr b="1" lang="en-US" sz="1800" spc="-7" strike="noStrike" u="sng">
                <a:solidFill>
                  <a:srgbClr val="00b0f0"/>
                </a:solidFill>
                <a:uFillTx/>
                <a:latin typeface="Calibri"/>
              </a:rPr>
              <a:t>Liquidation judiciaire</a:t>
            </a:r>
            <a:endParaRPr b="0" lang="fr-FR" sz="1800" spc="-1" strike="noStrike">
              <a:latin typeface="Arial"/>
            </a:endParaRPr>
          </a:p>
          <a:p>
            <a:pPr marL="126720" algn="ctr">
              <a:lnSpc>
                <a:spcPct val="100000"/>
              </a:lnSpc>
              <a:spcBef>
                <a:spcPts val="561"/>
              </a:spcBef>
            </a:pPr>
            <a:r>
              <a:rPr b="1" lang="en-US" sz="1600" spc="-7" strike="noStrike">
                <a:solidFill>
                  <a:srgbClr val="000000"/>
                </a:solidFill>
                <a:latin typeface="Calibri"/>
              </a:rPr>
              <a:t>(lorsque l’entreprise </a:t>
            </a:r>
            <a:r>
              <a:rPr b="1" lang="en-US" sz="1600" spc="-1" strike="noStrike">
                <a:solidFill>
                  <a:srgbClr val="000000"/>
                </a:solidFill>
                <a:latin typeface="Calibri"/>
              </a:rPr>
              <a:t>a</a:t>
            </a:r>
            <a:r>
              <a:rPr b="1" lang="en-US" sz="1600" spc="-24" strike="noStrike">
                <a:solidFill>
                  <a:srgbClr val="000000"/>
                </a:solidFill>
                <a:latin typeface="Calibri"/>
              </a:rPr>
              <a:t> </a:t>
            </a:r>
            <a:r>
              <a:rPr b="1" lang="en-US" sz="1600" spc="-7" strike="noStrike">
                <a:solidFill>
                  <a:srgbClr val="000000"/>
                </a:solidFill>
                <a:latin typeface="Calibri"/>
              </a:rPr>
              <a:t>cessé  </a:t>
            </a:r>
            <a:r>
              <a:rPr b="1" lang="en-US" sz="1600" spc="-1" strike="noStrike">
                <a:solidFill>
                  <a:srgbClr val="000000"/>
                </a:solidFill>
                <a:latin typeface="Calibri"/>
              </a:rPr>
              <a:t>toute activité </a:t>
            </a:r>
            <a:r>
              <a:rPr b="1" lang="en-US" sz="1600" spc="-7" strike="noStrike">
                <a:solidFill>
                  <a:srgbClr val="000000"/>
                </a:solidFill>
                <a:latin typeface="Calibri"/>
              </a:rPr>
              <a:t>ou </a:t>
            </a:r>
            <a:r>
              <a:rPr b="1" lang="en-US" sz="1600" spc="-1" strike="noStrike">
                <a:solidFill>
                  <a:srgbClr val="000000"/>
                </a:solidFill>
                <a:latin typeface="Calibri"/>
              </a:rPr>
              <a:t>lorsque le  </a:t>
            </a:r>
            <a:r>
              <a:rPr b="1" lang="en-US" sz="1600" spc="-7" strike="noStrike">
                <a:solidFill>
                  <a:srgbClr val="000000"/>
                </a:solidFill>
                <a:latin typeface="Calibri"/>
              </a:rPr>
              <a:t>redressement est  manifestement</a:t>
            </a:r>
            <a:r>
              <a:rPr b="1" lang="en-US" sz="1600" spc="-9" strike="noStrike">
                <a:solidFill>
                  <a:srgbClr val="000000"/>
                </a:solidFill>
                <a:latin typeface="Calibri"/>
              </a:rPr>
              <a:t> </a:t>
            </a:r>
            <a:r>
              <a:rPr b="1" lang="en-US" sz="1600" spc="-7" strike="noStrike">
                <a:solidFill>
                  <a:srgbClr val="000000"/>
                </a:solidFill>
                <a:latin typeface="Calibri"/>
              </a:rPr>
              <a:t>impossible</a:t>
            </a:r>
            <a:r>
              <a:rPr b="1" lang="en-US" sz="1090" spc="-7" strike="noStrike">
                <a:solidFill>
                  <a:srgbClr val="000000"/>
                </a:solidFill>
                <a:latin typeface="Times New Roman"/>
              </a:rPr>
              <a:t>)</a:t>
            </a:r>
            <a:endParaRPr b="0" lang="fr-FR" sz="1090" spc="-1" strike="noStrike">
              <a:latin typeface="Arial"/>
            </a:endParaRPr>
          </a:p>
        </p:txBody>
      </p:sp>
      <p:sp>
        <p:nvSpPr>
          <p:cNvPr id="652" name="CustomShape 11"/>
          <p:cNvSpPr/>
          <p:nvPr/>
        </p:nvSpPr>
        <p:spPr>
          <a:xfrm>
            <a:off x="3124800" y="1200240"/>
            <a:ext cx="4585680" cy="300600"/>
          </a:xfrm>
          <a:prstGeom prst="rect">
            <a:avLst/>
          </a:prstGeom>
          <a:noFill/>
          <a:ln w="9360">
            <a:solidFill>
              <a:srgbClr val="000000"/>
            </a:solidFill>
            <a:round/>
          </a:ln>
        </p:spPr>
        <p:style>
          <a:lnRef idx="0"/>
          <a:fillRef idx="0"/>
          <a:effectRef idx="0"/>
          <a:fontRef idx="minor"/>
        </p:style>
        <p:txBody>
          <a:bodyPr lIns="0" rIns="0" tIns="25920" bIns="0">
            <a:spAutoFit/>
          </a:bodyPr>
          <a:p>
            <a:pPr marL="77760">
              <a:lnSpc>
                <a:spcPct val="100000"/>
              </a:lnSpc>
              <a:spcBef>
                <a:spcPts val="204"/>
              </a:spcBef>
            </a:pPr>
            <a:r>
              <a:rPr b="1" lang="en-US" sz="1800" spc="-7" strike="noStrike">
                <a:solidFill>
                  <a:srgbClr val="000000"/>
                </a:solidFill>
                <a:latin typeface="Calibri"/>
              </a:rPr>
              <a:t>Date de </a:t>
            </a:r>
            <a:r>
              <a:rPr b="1" lang="en-US" sz="1800" spc="-1" strike="noStrike">
                <a:solidFill>
                  <a:srgbClr val="000000"/>
                </a:solidFill>
                <a:latin typeface="Calibri"/>
              </a:rPr>
              <a:t>la </a:t>
            </a:r>
            <a:r>
              <a:rPr b="1" lang="en-US" sz="1800" spc="-7" strike="noStrike">
                <a:solidFill>
                  <a:srgbClr val="000000"/>
                </a:solidFill>
                <a:latin typeface="Calibri"/>
              </a:rPr>
              <a:t>cessation de</a:t>
            </a:r>
            <a:r>
              <a:rPr b="1" lang="en-US" sz="1800" spc="-1" strike="noStrike">
                <a:solidFill>
                  <a:srgbClr val="000000"/>
                </a:solidFill>
                <a:latin typeface="Calibri"/>
              </a:rPr>
              <a:t> </a:t>
            </a:r>
            <a:r>
              <a:rPr b="1" lang="en-US" sz="1800" spc="-7" strike="noStrike">
                <a:solidFill>
                  <a:srgbClr val="000000"/>
                </a:solidFill>
                <a:latin typeface="Calibri"/>
              </a:rPr>
              <a:t>paiement</a:t>
            </a:r>
            <a:endParaRPr b="0" lang="fr-FR" sz="1800" spc="-1" strike="noStrike">
              <a:latin typeface="Arial"/>
            </a:endParaRPr>
          </a:p>
        </p:txBody>
      </p:sp>
      <p:sp>
        <p:nvSpPr>
          <p:cNvPr id="653" name="CustomShape 12"/>
          <p:cNvSpPr/>
          <p:nvPr/>
        </p:nvSpPr>
        <p:spPr>
          <a:xfrm>
            <a:off x="849960" y="6226200"/>
            <a:ext cx="2585160" cy="297720"/>
          </a:xfrm>
          <a:prstGeom prst="rect">
            <a:avLst/>
          </a:prstGeom>
          <a:noFill/>
          <a:ln w="57240">
            <a:solidFill>
              <a:srgbClr val="ff0000"/>
            </a:solidFill>
            <a:prstDash val="sysDash"/>
            <a:round/>
          </a:ln>
        </p:spPr>
        <p:style>
          <a:lnRef idx="0"/>
          <a:fillRef idx="0"/>
          <a:effectRef idx="0"/>
          <a:fontRef idx="minor"/>
        </p:style>
        <p:txBody>
          <a:bodyPr lIns="0" rIns="0" tIns="23760" bIns="0">
            <a:spAutoFit/>
          </a:bodyPr>
          <a:p>
            <a:pPr algn="ctr">
              <a:lnSpc>
                <a:spcPct val="100000"/>
              </a:lnSpc>
              <a:spcBef>
                <a:spcPts val="184"/>
              </a:spcBef>
            </a:pPr>
            <a:r>
              <a:rPr b="1" lang="en-US" sz="1800" spc="-7" strike="noStrike" u="sng">
                <a:solidFill>
                  <a:srgbClr val="ff0000"/>
                </a:solidFill>
                <a:uFillTx/>
                <a:latin typeface="Calibri"/>
              </a:rPr>
              <a:t>Plan de redressement</a:t>
            </a:r>
            <a:endParaRPr b="0" lang="fr-FR" sz="1800" spc="-1" strike="noStrike">
              <a:latin typeface="Arial"/>
            </a:endParaRPr>
          </a:p>
        </p:txBody>
      </p:sp>
      <p:sp>
        <p:nvSpPr>
          <p:cNvPr id="654" name="CustomShape 13"/>
          <p:cNvSpPr/>
          <p:nvPr/>
        </p:nvSpPr>
        <p:spPr>
          <a:xfrm>
            <a:off x="7926120" y="6135120"/>
            <a:ext cx="2365920" cy="298440"/>
          </a:xfrm>
          <a:prstGeom prst="rect">
            <a:avLst/>
          </a:prstGeom>
          <a:noFill/>
          <a:ln w="57240">
            <a:solidFill>
              <a:srgbClr val="00b0f0"/>
            </a:solidFill>
            <a:prstDash val="sysDash"/>
            <a:round/>
          </a:ln>
        </p:spPr>
        <p:style>
          <a:lnRef idx="0"/>
          <a:fillRef idx="0"/>
          <a:effectRef idx="0"/>
          <a:fontRef idx="minor"/>
        </p:style>
        <p:txBody>
          <a:bodyPr lIns="0" rIns="0" tIns="23760" bIns="0">
            <a:spAutoFit/>
          </a:bodyPr>
          <a:p>
            <a:pPr algn="ctr">
              <a:lnSpc>
                <a:spcPct val="100000"/>
              </a:lnSpc>
              <a:spcBef>
                <a:spcPts val="184"/>
              </a:spcBef>
            </a:pPr>
            <a:r>
              <a:rPr b="1" lang="en-US" sz="1800" spc="-7" strike="noStrike" u="sng">
                <a:solidFill>
                  <a:srgbClr val="00b0f0"/>
                </a:solidFill>
                <a:uFillTx/>
                <a:latin typeface="Calibri"/>
              </a:rPr>
              <a:t>Liquidation judiciaire</a:t>
            </a:r>
            <a:endParaRPr b="0" lang="fr-FR" sz="1800" spc="-1" strike="noStrike">
              <a:latin typeface="Arial"/>
            </a:endParaRPr>
          </a:p>
        </p:txBody>
      </p:sp>
      <p:sp>
        <p:nvSpPr>
          <p:cNvPr id="655" name="CustomShape 14"/>
          <p:cNvSpPr/>
          <p:nvPr/>
        </p:nvSpPr>
        <p:spPr>
          <a:xfrm>
            <a:off x="439920" y="178200"/>
            <a:ext cx="7495200" cy="49932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3200" spc="-1" strike="noStrike" u="heavy">
                <a:solidFill>
                  <a:srgbClr val="0070c0"/>
                </a:solidFill>
                <a:uFillTx/>
                <a:latin typeface="Calibri"/>
              </a:rPr>
              <a:t>PROCEDURE DE REDRESSEMENT JUDICIAIRE</a:t>
            </a:r>
            <a:endParaRPr b="0" lang="fr-FR" sz="3200" spc="-1" strike="noStrike">
              <a:latin typeface="Arial"/>
            </a:endParaRPr>
          </a:p>
        </p:txBody>
      </p:sp>
      <p:sp>
        <p:nvSpPr>
          <p:cNvPr id="656" name="TextShape 15"/>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57" name="TextShape 16"/>
          <p:cNvSpPr txBox="1"/>
          <p:nvPr/>
        </p:nvSpPr>
        <p:spPr>
          <a:xfrm>
            <a:off x="8783280" y="6378120"/>
            <a:ext cx="2805480" cy="276480"/>
          </a:xfrm>
          <a:prstGeom prst="rect">
            <a:avLst/>
          </a:prstGeom>
          <a:noFill/>
          <a:ln>
            <a:noFill/>
          </a:ln>
        </p:spPr>
        <p:txBody>
          <a:bodyPr lIns="0" rIns="0" tIns="0" bIns="0">
            <a:noAutofit/>
          </a:bodyPr>
          <a:p>
            <a:pPr algn="r">
              <a:lnSpc>
                <a:spcPct val="100000"/>
              </a:lnSpc>
            </a:pPr>
            <a:fld id="{F6BAD5DC-FD40-4EC4-978E-1B0A37B539FE}"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CustomShape 1"/>
          <p:cNvSpPr/>
          <p:nvPr/>
        </p:nvSpPr>
        <p:spPr>
          <a:xfrm>
            <a:off x="316800" y="2116440"/>
            <a:ext cx="10764720" cy="3496320"/>
          </a:xfrm>
          <a:prstGeom prst="rect">
            <a:avLst/>
          </a:prstGeom>
          <a:solidFill>
            <a:srgbClr val="d9d9d9"/>
          </a:solidFill>
          <a:ln w="6120">
            <a:solidFill>
              <a:srgbClr val="000000"/>
            </a:solidFill>
            <a:round/>
          </a:ln>
        </p:spPr>
        <p:style>
          <a:lnRef idx="0"/>
          <a:fillRef idx="0"/>
          <a:effectRef idx="0"/>
          <a:fontRef idx="minor"/>
        </p:style>
        <p:txBody>
          <a:bodyPr lIns="0" rIns="0" tIns="3600" bIns="0">
            <a:spAutoFit/>
          </a:bodyPr>
          <a:p>
            <a:pPr marL="63360" algn="just">
              <a:lnSpc>
                <a:spcPct val="100000"/>
              </a:lnSpc>
              <a:spcBef>
                <a:spcPts val="28"/>
              </a:spcBef>
            </a:pPr>
            <a:r>
              <a:rPr b="0" lang="en-US" sz="1600" spc="-7" strike="noStrike">
                <a:solidFill>
                  <a:srgbClr val="000000"/>
                </a:solidFill>
                <a:latin typeface="Calibri"/>
              </a:rPr>
              <a:t>Exercice </a:t>
            </a:r>
            <a:r>
              <a:rPr b="0" lang="en-US" sz="1600" spc="-1" strike="noStrike">
                <a:solidFill>
                  <a:srgbClr val="000000"/>
                </a:solidFill>
                <a:latin typeface="Calibri"/>
              </a:rPr>
              <a:t>17</a:t>
            </a:r>
            <a:r>
              <a:rPr b="0" lang="en-US" sz="1600" spc="-7" strike="noStrike">
                <a:solidFill>
                  <a:srgbClr val="000000"/>
                </a:solidFill>
                <a:latin typeface="Calibri"/>
              </a:rPr>
              <a:t> </a:t>
            </a:r>
            <a:r>
              <a:rPr b="0" lang="en-US" sz="1600" spc="-1" strike="noStrike">
                <a:solidFill>
                  <a:srgbClr val="000000"/>
                </a:solidFill>
                <a:latin typeface="Calibri"/>
              </a:rPr>
              <a:t>:</a:t>
            </a:r>
            <a:endParaRPr b="0" lang="fr-FR" sz="1600" spc="-1" strike="noStrike">
              <a:latin typeface="Arial"/>
            </a:endParaRPr>
          </a:p>
          <a:p>
            <a:pPr marL="63360" algn="just">
              <a:lnSpc>
                <a:spcPct val="100000"/>
              </a:lnSpc>
              <a:spcBef>
                <a:spcPts val="590"/>
              </a:spcBef>
            </a:pPr>
            <a:r>
              <a:rPr b="0" lang="en-US" sz="1600" spc="-7" strike="noStrike">
                <a:solidFill>
                  <a:srgbClr val="000000"/>
                </a:solidFill>
                <a:latin typeface="Calibri"/>
              </a:rPr>
              <a:t>Monsieur ODILON est </a:t>
            </a:r>
            <a:r>
              <a:rPr b="0" lang="en-US" sz="1600" spc="4" strike="noStrike">
                <a:solidFill>
                  <a:srgbClr val="000000"/>
                </a:solidFill>
                <a:latin typeface="Calibri"/>
              </a:rPr>
              <a:t>le </a:t>
            </a:r>
            <a:r>
              <a:rPr b="0" lang="en-US" sz="1600" spc="-7" strike="noStrike">
                <a:solidFill>
                  <a:srgbClr val="000000"/>
                </a:solidFill>
                <a:latin typeface="Calibri"/>
              </a:rPr>
              <a:t>dirigeant </a:t>
            </a:r>
            <a:r>
              <a:rPr b="0" lang="en-US" sz="1600" spc="-1" strike="noStrike">
                <a:solidFill>
                  <a:srgbClr val="000000"/>
                </a:solidFill>
                <a:latin typeface="Calibri"/>
              </a:rPr>
              <a:t>d'une </a:t>
            </a:r>
            <a:r>
              <a:rPr b="0" lang="en-US" sz="1600" spc="-7" strike="noStrike">
                <a:solidFill>
                  <a:srgbClr val="000000"/>
                </a:solidFill>
                <a:latin typeface="Calibri"/>
              </a:rPr>
              <a:t>SARL, </a:t>
            </a:r>
            <a:r>
              <a:rPr b="0" lang="en-US" sz="1600" spc="-1" strike="noStrike">
                <a:solidFill>
                  <a:srgbClr val="000000"/>
                </a:solidFill>
                <a:latin typeface="Calibri"/>
              </a:rPr>
              <a:t>la </a:t>
            </a:r>
            <a:r>
              <a:rPr b="0" lang="en-US" sz="1600" spc="-7" strike="noStrike">
                <a:solidFill>
                  <a:srgbClr val="000000"/>
                </a:solidFill>
                <a:latin typeface="Calibri"/>
              </a:rPr>
              <a:t>société BASILE </a:t>
            </a:r>
            <a:r>
              <a:rPr b="0" lang="en-US" sz="1600" spc="-1" strike="noStrike">
                <a:solidFill>
                  <a:srgbClr val="000000"/>
                </a:solidFill>
                <a:latin typeface="Calibri"/>
              </a:rPr>
              <a:t>employant 52 </a:t>
            </a:r>
            <a:r>
              <a:rPr b="0" lang="en-US" sz="1600" spc="-7" strike="noStrike">
                <a:solidFill>
                  <a:srgbClr val="000000"/>
                </a:solidFill>
                <a:latin typeface="Calibri"/>
              </a:rPr>
              <a:t>salariés et  ayant </a:t>
            </a:r>
            <a:r>
              <a:rPr b="0" lang="en-US" sz="1600" spc="-1" strike="noStrike">
                <a:solidFill>
                  <a:srgbClr val="000000"/>
                </a:solidFill>
                <a:latin typeface="Calibri"/>
              </a:rPr>
              <a:t>pour </a:t>
            </a:r>
            <a:r>
              <a:rPr b="0" lang="en-US" sz="1600" spc="-7" strike="noStrike">
                <a:solidFill>
                  <a:srgbClr val="000000"/>
                </a:solidFill>
                <a:latin typeface="Calibri"/>
              </a:rPr>
              <a:t>objet </a:t>
            </a:r>
            <a:r>
              <a:rPr b="0" lang="en-US" sz="1600" spc="-1" strike="noStrike">
                <a:solidFill>
                  <a:srgbClr val="000000"/>
                </a:solidFill>
                <a:latin typeface="Calibri"/>
              </a:rPr>
              <a:t>la vente </a:t>
            </a:r>
            <a:r>
              <a:rPr b="0" lang="en-US" sz="1600" spc="-7" strike="noStrike">
                <a:solidFill>
                  <a:srgbClr val="000000"/>
                </a:solidFill>
                <a:latin typeface="Calibri"/>
              </a:rPr>
              <a:t>et </a:t>
            </a:r>
            <a:r>
              <a:rPr b="0" lang="en-US" sz="1600" spc="-1" strike="noStrike">
                <a:solidFill>
                  <a:srgbClr val="000000"/>
                </a:solidFill>
                <a:latin typeface="Calibri"/>
              </a:rPr>
              <a:t>la distribution de </a:t>
            </a:r>
            <a:r>
              <a:rPr b="0" lang="en-US" sz="1600" spc="-7" strike="noStrike">
                <a:solidFill>
                  <a:srgbClr val="000000"/>
                </a:solidFill>
                <a:latin typeface="Calibri"/>
              </a:rPr>
              <a:t>volailles.</a:t>
            </a:r>
            <a:endParaRPr b="0" lang="fr-FR" sz="1600" spc="-1" strike="noStrike">
              <a:latin typeface="Arial"/>
            </a:endParaRPr>
          </a:p>
          <a:p>
            <a:pPr marL="63360" algn="just">
              <a:lnSpc>
                <a:spcPct val="100000"/>
              </a:lnSpc>
              <a:spcBef>
                <a:spcPts val="522"/>
              </a:spcBef>
            </a:pPr>
            <a:r>
              <a:rPr b="0" lang="en-US" sz="1600" spc="-1" strike="noStrike">
                <a:solidFill>
                  <a:srgbClr val="000000"/>
                </a:solidFill>
                <a:latin typeface="Calibri"/>
              </a:rPr>
              <a:t>II doit </a:t>
            </a:r>
            <a:r>
              <a:rPr b="0" lang="en-US" sz="1600" spc="-7" strike="noStrike">
                <a:solidFill>
                  <a:srgbClr val="000000"/>
                </a:solidFill>
                <a:latin typeface="Calibri"/>
              </a:rPr>
              <a:t>actuellement </a:t>
            </a:r>
            <a:r>
              <a:rPr b="0" lang="en-US" sz="1600" spc="-1" strike="noStrike">
                <a:solidFill>
                  <a:srgbClr val="000000"/>
                </a:solidFill>
                <a:latin typeface="Calibri"/>
              </a:rPr>
              <a:t>faire </a:t>
            </a:r>
            <a:r>
              <a:rPr b="0" lang="en-US" sz="1600" spc="-7" strike="noStrike">
                <a:solidFill>
                  <a:srgbClr val="000000"/>
                </a:solidFill>
                <a:latin typeface="Calibri"/>
              </a:rPr>
              <a:t>face </a:t>
            </a:r>
            <a:r>
              <a:rPr b="0" lang="en-US" sz="1600" spc="-1" strike="noStrike">
                <a:solidFill>
                  <a:srgbClr val="000000"/>
                </a:solidFill>
                <a:latin typeface="Calibri"/>
              </a:rPr>
              <a:t>à de </a:t>
            </a:r>
            <a:r>
              <a:rPr b="0" lang="en-US" sz="1600" spc="-7" strike="noStrike">
                <a:solidFill>
                  <a:srgbClr val="000000"/>
                </a:solidFill>
                <a:latin typeface="Calibri"/>
              </a:rPr>
              <a:t>graves </a:t>
            </a:r>
            <a:r>
              <a:rPr b="0" lang="en-US" sz="1600" spc="-1" strike="noStrike">
                <a:solidFill>
                  <a:srgbClr val="000000"/>
                </a:solidFill>
                <a:latin typeface="Calibri"/>
              </a:rPr>
              <a:t>difficultés </a:t>
            </a:r>
            <a:r>
              <a:rPr b="0" lang="en-US" sz="1600" spc="-7" strike="noStrike">
                <a:solidFill>
                  <a:srgbClr val="000000"/>
                </a:solidFill>
                <a:latin typeface="Calibri"/>
              </a:rPr>
              <a:t>financières, en </a:t>
            </a:r>
            <a:r>
              <a:rPr b="0" lang="en-US" sz="1600" spc="-1" strike="noStrike">
                <a:solidFill>
                  <a:srgbClr val="000000"/>
                </a:solidFill>
                <a:latin typeface="Calibri"/>
              </a:rPr>
              <a:t>raison </a:t>
            </a:r>
            <a:r>
              <a:rPr b="0" lang="en-US" sz="1600" spc="-7" strike="noStrike">
                <a:solidFill>
                  <a:srgbClr val="000000"/>
                </a:solidFill>
                <a:latin typeface="Calibri"/>
              </a:rPr>
              <a:t>d'un regrettable  incident </a:t>
            </a:r>
            <a:r>
              <a:rPr b="0" lang="en-US" sz="1600" spc="-1" strike="noStrike">
                <a:solidFill>
                  <a:srgbClr val="000000"/>
                </a:solidFill>
                <a:latin typeface="Calibri"/>
              </a:rPr>
              <a:t>: il a </a:t>
            </a:r>
            <a:r>
              <a:rPr b="0" lang="en-US" sz="1600" spc="-7" strike="noStrike">
                <a:solidFill>
                  <a:srgbClr val="000000"/>
                </a:solidFill>
                <a:latin typeface="Calibri"/>
              </a:rPr>
              <a:t>vendu </a:t>
            </a:r>
            <a:r>
              <a:rPr b="0" lang="en-US" sz="1600" spc="-1" strike="noStrike">
                <a:solidFill>
                  <a:srgbClr val="000000"/>
                </a:solidFill>
                <a:latin typeface="Calibri"/>
              </a:rPr>
              <a:t>un lot de 3 000 dindes malades, dont la consommation a provoqué chez  </a:t>
            </a:r>
            <a:r>
              <a:rPr b="0" lang="en-US" sz="1600" spc="-7" strike="noStrike">
                <a:solidFill>
                  <a:srgbClr val="000000"/>
                </a:solidFill>
                <a:latin typeface="Calibri"/>
              </a:rPr>
              <a:t>ses clients </a:t>
            </a:r>
            <a:r>
              <a:rPr b="0" lang="en-US" sz="1600" spc="-1" strike="noStrike">
                <a:solidFill>
                  <a:srgbClr val="000000"/>
                </a:solidFill>
                <a:latin typeface="Calibri"/>
              </a:rPr>
              <a:t>de multiples </a:t>
            </a:r>
            <a:r>
              <a:rPr b="0" lang="en-US" sz="1600" spc="-7" strike="noStrike">
                <a:solidFill>
                  <a:srgbClr val="000000"/>
                </a:solidFill>
                <a:latin typeface="Calibri"/>
              </a:rPr>
              <a:t>intoxications alimentaires. Dépourvu </a:t>
            </a:r>
            <a:r>
              <a:rPr b="0" lang="en-US" sz="1600" spc="-1" strike="noStrike">
                <a:solidFill>
                  <a:srgbClr val="000000"/>
                </a:solidFill>
                <a:latin typeface="Calibri"/>
              </a:rPr>
              <a:t>d'assurance, il a dû </a:t>
            </a:r>
            <a:r>
              <a:rPr b="0" lang="en-US" sz="1600" spc="-7" strike="noStrike">
                <a:solidFill>
                  <a:srgbClr val="000000"/>
                </a:solidFill>
                <a:latin typeface="Calibri"/>
              </a:rPr>
              <a:t>indemniser  les victimes. </a:t>
            </a:r>
            <a:r>
              <a:rPr b="0" lang="en-US" sz="1600" spc="-1" strike="noStrike">
                <a:solidFill>
                  <a:srgbClr val="000000"/>
                </a:solidFill>
                <a:latin typeface="Calibri"/>
              </a:rPr>
              <a:t>En </a:t>
            </a:r>
            <a:r>
              <a:rPr b="0" lang="en-US" sz="1600" spc="-7" strike="noStrike">
                <a:solidFill>
                  <a:srgbClr val="000000"/>
                </a:solidFill>
                <a:latin typeface="Calibri"/>
              </a:rPr>
              <a:t>outre, sa réputation commerciale est largement atteinte et </a:t>
            </a:r>
            <a:r>
              <a:rPr b="0" lang="en-US" sz="1600" spc="-1" strike="noStrike">
                <a:solidFill>
                  <a:srgbClr val="000000"/>
                </a:solidFill>
                <a:latin typeface="Calibri"/>
              </a:rPr>
              <a:t>il a perdu de  </a:t>
            </a:r>
            <a:r>
              <a:rPr b="0" lang="en-US" sz="1600" spc="-7" strike="noStrike">
                <a:solidFill>
                  <a:srgbClr val="000000"/>
                </a:solidFill>
                <a:latin typeface="Calibri"/>
              </a:rPr>
              <a:t>nombreux marchés. </a:t>
            </a:r>
            <a:r>
              <a:rPr b="0" lang="en-US" sz="1600" spc="-1" strike="noStrike">
                <a:solidFill>
                  <a:srgbClr val="000000"/>
                </a:solidFill>
                <a:latin typeface="Calibri"/>
              </a:rPr>
              <a:t>Enfin, </a:t>
            </a:r>
            <a:r>
              <a:rPr b="0" lang="en-US" sz="1600" spc="-7" strike="noStrike">
                <a:solidFill>
                  <a:srgbClr val="000000"/>
                </a:solidFill>
                <a:latin typeface="Calibri"/>
              </a:rPr>
              <a:t>des </a:t>
            </a:r>
            <a:r>
              <a:rPr b="0" lang="en-US" sz="1600" spc="-1" strike="noStrike">
                <a:solidFill>
                  <a:srgbClr val="000000"/>
                </a:solidFill>
                <a:latin typeface="Calibri"/>
              </a:rPr>
              <a:t>poursuites pénales sont </a:t>
            </a:r>
            <a:r>
              <a:rPr b="0" lang="en-US" sz="1600" spc="-7" strike="noStrike">
                <a:solidFill>
                  <a:srgbClr val="000000"/>
                </a:solidFill>
                <a:latin typeface="Calibri"/>
              </a:rPr>
              <a:t>en cours contre </a:t>
            </a:r>
            <a:r>
              <a:rPr b="0" lang="en-US" sz="1600" spc="-1" strike="noStrike">
                <a:solidFill>
                  <a:srgbClr val="000000"/>
                </a:solidFill>
                <a:latin typeface="Calibri"/>
              </a:rPr>
              <a:t>lui </a:t>
            </a:r>
            <a:r>
              <a:rPr b="0" lang="en-US" sz="1600" spc="-7" strike="noStrike">
                <a:solidFill>
                  <a:srgbClr val="000000"/>
                </a:solidFill>
                <a:latin typeface="Calibri"/>
              </a:rPr>
              <a:t>et </a:t>
            </a:r>
            <a:r>
              <a:rPr b="0" lang="en-US" sz="1600" spc="-1" strike="noStrike">
                <a:solidFill>
                  <a:srgbClr val="000000"/>
                </a:solidFill>
                <a:latin typeface="Calibri"/>
              </a:rPr>
              <a:t>il </a:t>
            </a:r>
            <a:r>
              <a:rPr b="0" lang="en-US" sz="1600" spc="-7" strike="noStrike">
                <a:solidFill>
                  <a:srgbClr val="000000"/>
                </a:solidFill>
                <a:latin typeface="Calibri"/>
              </a:rPr>
              <a:t>s'attend </a:t>
            </a:r>
            <a:r>
              <a:rPr b="0" lang="en-US" sz="1600" spc="-1" strike="noStrike">
                <a:solidFill>
                  <a:srgbClr val="000000"/>
                </a:solidFill>
                <a:latin typeface="Calibri"/>
              </a:rPr>
              <a:t>à de  </a:t>
            </a:r>
            <a:r>
              <a:rPr b="0" lang="en-US" sz="1600" spc="-7" strike="noStrike">
                <a:solidFill>
                  <a:srgbClr val="000000"/>
                </a:solidFill>
                <a:latin typeface="Calibri"/>
              </a:rPr>
              <a:t>fortes amendes.</a:t>
            </a:r>
            <a:endParaRPr b="0" lang="fr-FR" sz="1600" spc="-1" strike="noStrike">
              <a:latin typeface="Arial"/>
            </a:endParaRPr>
          </a:p>
          <a:p>
            <a:pPr marL="63360" algn="just">
              <a:lnSpc>
                <a:spcPct val="100000"/>
              </a:lnSpc>
              <a:spcBef>
                <a:spcPts val="581"/>
              </a:spcBef>
            </a:pPr>
            <a:r>
              <a:rPr b="0" lang="en-US" sz="1600" spc="-7" strike="noStrike">
                <a:solidFill>
                  <a:srgbClr val="000000"/>
                </a:solidFill>
                <a:latin typeface="Calibri"/>
              </a:rPr>
              <a:t>Dans </a:t>
            </a:r>
            <a:r>
              <a:rPr b="0" lang="en-US" sz="1600" spc="-1" strike="noStrike">
                <a:solidFill>
                  <a:srgbClr val="000000"/>
                </a:solidFill>
                <a:latin typeface="Calibri"/>
              </a:rPr>
              <a:t>ce contexte, Monsieur ODILON </a:t>
            </a:r>
            <a:r>
              <a:rPr b="0" lang="en-US" sz="1600" spc="-7" strike="noStrike">
                <a:solidFill>
                  <a:srgbClr val="000000"/>
                </a:solidFill>
                <a:latin typeface="Calibri"/>
              </a:rPr>
              <a:t>craint </a:t>
            </a:r>
            <a:r>
              <a:rPr b="0" lang="en-US" sz="1600" spc="-1" strike="noStrike">
                <a:solidFill>
                  <a:srgbClr val="000000"/>
                </a:solidFill>
                <a:latin typeface="Calibri"/>
              </a:rPr>
              <a:t>de ne </a:t>
            </a:r>
            <a:r>
              <a:rPr b="0" lang="en-US" sz="1600" spc="-7" strike="noStrike">
                <a:solidFill>
                  <a:srgbClr val="000000"/>
                </a:solidFill>
                <a:latin typeface="Calibri"/>
              </a:rPr>
              <a:t>pas </a:t>
            </a:r>
            <a:r>
              <a:rPr b="0" lang="en-US" sz="1600" spc="-1" strike="noStrike">
                <a:solidFill>
                  <a:srgbClr val="000000"/>
                </a:solidFill>
                <a:latin typeface="Calibri"/>
              </a:rPr>
              <a:t>pouvoir faire face à </a:t>
            </a:r>
            <a:r>
              <a:rPr b="0" lang="en-US" sz="1600" spc="-7" strike="noStrike">
                <a:solidFill>
                  <a:srgbClr val="000000"/>
                </a:solidFill>
                <a:latin typeface="Calibri"/>
              </a:rPr>
              <a:t>ses échéances.  Dans </a:t>
            </a:r>
            <a:r>
              <a:rPr b="0" lang="en-US" sz="1600" spc="-1" strike="noStrike">
                <a:solidFill>
                  <a:srgbClr val="000000"/>
                </a:solidFill>
                <a:latin typeface="Calibri"/>
              </a:rPr>
              <a:t>trois mois, il doit </a:t>
            </a:r>
            <a:r>
              <a:rPr b="0" lang="en-US" sz="1600" spc="-7" strike="noStrike">
                <a:solidFill>
                  <a:srgbClr val="000000"/>
                </a:solidFill>
                <a:latin typeface="Calibri"/>
              </a:rPr>
              <a:t>verser </a:t>
            </a:r>
            <a:r>
              <a:rPr b="0" lang="en-US" sz="1600" spc="-1" strike="noStrike">
                <a:solidFill>
                  <a:srgbClr val="000000"/>
                </a:solidFill>
                <a:latin typeface="Calibri"/>
              </a:rPr>
              <a:t>le solde du prix d'un fonds </a:t>
            </a:r>
            <a:r>
              <a:rPr b="0" lang="en-US" sz="1600" spc="4" strike="noStrike">
                <a:solidFill>
                  <a:srgbClr val="000000"/>
                </a:solidFill>
                <a:latin typeface="Calibri"/>
              </a:rPr>
              <a:t>de </a:t>
            </a:r>
            <a:r>
              <a:rPr b="0" lang="en-US" sz="1600" spc="-7" strike="noStrike">
                <a:solidFill>
                  <a:srgbClr val="000000"/>
                </a:solidFill>
                <a:latin typeface="Calibri"/>
              </a:rPr>
              <a:t>commerce récemment acheté </a:t>
            </a:r>
            <a:r>
              <a:rPr b="0" lang="en-US" sz="1600" spc="-1" strike="noStrike">
                <a:solidFill>
                  <a:srgbClr val="000000"/>
                </a:solidFill>
                <a:latin typeface="Calibri"/>
              </a:rPr>
              <a:t>à  </a:t>
            </a:r>
            <a:r>
              <a:rPr b="0" lang="en-US" sz="1600" spc="-7" strike="noStrike">
                <a:solidFill>
                  <a:srgbClr val="000000"/>
                </a:solidFill>
                <a:latin typeface="Calibri"/>
              </a:rPr>
              <a:t>Monsieur Edouard </a:t>
            </a:r>
            <a:r>
              <a:rPr b="0" lang="en-US" sz="1600" spc="-1" strike="noStrike">
                <a:solidFill>
                  <a:srgbClr val="000000"/>
                </a:solidFill>
                <a:latin typeface="Calibri"/>
              </a:rPr>
              <a:t>; </a:t>
            </a:r>
            <a:r>
              <a:rPr b="0" lang="en-US" sz="1600" spc="-7" strike="noStrike">
                <a:solidFill>
                  <a:srgbClr val="000000"/>
                </a:solidFill>
                <a:latin typeface="Calibri"/>
              </a:rPr>
              <a:t>son banquier </a:t>
            </a:r>
            <a:r>
              <a:rPr b="0" lang="en-US" sz="1600" spc="-1" strike="noStrike">
                <a:solidFill>
                  <a:srgbClr val="000000"/>
                </a:solidFill>
                <a:latin typeface="Calibri"/>
              </a:rPr>
              <a:t>lui </a:t>
            </a:r>
            <a:r>
              <a:rPr b="0" lang="en-US" sz="1600" spc="-7" strike="noStrike">
                <a:solidFill>
                  <a:srgbClr val="000000"/>
                </a:solidFill>
                <a:latin typeface="Calibri"/>
              </a:rPr>
              <a:t>refuse </a:t>
            </a:r>
            <a:r>
              <a:rPr b="0" lang="en-US" sz="1600" spc="-1" strike="noStrike">
                <a:solidFill>
                  <a:srgbClr val="000000"/>
                </a:solidFill>
                <a:latin typeface="Calibri"/>
              </a:rPr>
              <a:t>tout </a:t>
            </a:r>
            <a:r>
              <a:rPr b="0" lang="en-US" sz="1600" spc="-7" strike="noStrike">
                <a:solidFill>
                  <a:srgbClr val="000000"/>
                </a:solidFill>
                <a:latin typeface="Calibri"/>
              </a:rPr>
              <a:t>concours, </a:t>
            </a:r>
            <a:r>
              <a:rPr b="0" lang="en-US" sz="1600" spc="-1" strike="noStrike">
                <a:solidFill>
                  <a:srgbClr val="000000"/>
                </a:solidFill>
                <a:latin typeface="Calibri"/>
              </a:rPr>
              <a:t>car il lui a déjà consenti un fort  </a:t>
            </a:r>
            <a:r>
              <a:rPr b="0" lang="en-US" sz="1600" spc="-7" strike="noStrike">
                <a:solidFill>
                  <a:srgbClr val="000000"/>
                </a:solidFill>
                <a:latin typeface="Calibri"/>
              </a:rPr>
              <a:t>découvert et </a:t>
            </a:r>
            <a:r>
              <a:rPr b="0" lang="en-US" sz="1600" spc="-1" strike="noStrike">
                <a:solidFill>
                  <a:srgbClr val="000000"/>
                </a:solidFill>
                <a:latin typeface="Calibri"/>
              </a:rPr>
              <a:t>de multiples </a:t>
            </a:r>
            <a:r>
              <a:rPr b="0" lang="en-US" sz="1600" spc="-7" strike="noStrike">
                <a:solidFill>
                  <a:srgbClr val="000000"/>
                </a:solidFill>
                <a:latin typeface="Calibri"/>
              </a:rPr>
              <a:t>prêts, </a:t>
            </a:r>
            <a:r>
              <a:rPr b="0" lang="en-US" sz="1600" spc="-1" strike="noStrike">
                <a:solidFill>
                  <a:srgbClr val="000000"/>
                </a:solidFill>
                <a:latin typeface="Calibri"/>
              </a:rPr>
              <a:t>dont </a:t>
            </a:r>
            <a:r>
              <a:rPr b="0" lang="en-US" sz="1600" spc="-7" strike="noStrike">
                <a:solidFill>
                  <a:srgbClr val="000000"/>
                </a:solidFill>
                <a:latin typeface="Calibri"/>
              </a:rPr>
              <a:t>plusieurs viendront d'ailleurs </a:t>
            </a:r>
            <a:r>
              <a:rPr b="0" lang="en-US" sz="1600" spc="-1" strike="noStrike">
                <a:solidFill>
                  <a:srgbClr val="000000"/>
                </a:solidFill>
                <a:latin typeface="Calibri"/>
              </a:rPr>
              <a:t>à </a:t>
            </a:r>
            <a:r>
              <a:rPr b="0" lang="en-US" sz="1600" spc="-7" strike="noStrike">
                <a:solidFill>
                  <a:srgbClr val="000000"/>
                </a:solidFill>
                <a:latin typeface="Calibri"/>
              </a:rPr>
              <a:t>échéance dans les </a:t>
            </a:r>
            <a:r>
              <a:rPr b="0" lang="en-US" sz="1600" spc="-1" strike="noStrike">
                <a:solidFill>
                  <a:srgbClr val="000000"/>
                </a:solidFill>
                <a:latin typeface="Calibri"/>
              </a:rPr>
              <a:t>mois à  </a:t>
            </a:r>
            <a:r>
              <a:rPr b="0" lang="en-US" sz="1600" spc="-7" strike="noStrike">
                <a:solidFill>
                  <a:srgbClr val="000000"/>
                </a:solidFill>
                <a:latin typeface="Calibri"/>
              </a:rPr>
              <a:t>venir; </a:t>
            </a:r>
            <a:r>
              <a:rPr b="0" lang="en-US" sz="1600" spc="-1" strike="noStrike">
                <a:solidFill>
                  <a:srgbClr val="000000"/>
                </a:solidFill>
                <a:latin typeface="Calibri"/>
              </a:rPr>
              <a:t>il lui </a:t>
            </a:r>
            <a:r>
              <a:rPr b="0" lang="en-US" sz="1600" spc="-7" strike="noStrike">
                <a:solidFill>
                  <a:srgbClr val="000000"/>
                </a:solidFill>
                <a:latin typeface="Calibri"/>
              </a:rPr>
              <a:t>sera alors </a:t>
            </a:r>
            <a:r>
              <a:rPr b="0" lang="en-US" sz="1600" spc="-1" strike="noStrike">
                <a:solidFill>
                  <a:srgbClr val="000000"/>
                </a:solidFill>
                <a:latin typeface="Calibri"/>
              </a:rPr>
              <a:t>difficile de </a:t>
            </a:r>
            <a:r>
              <a:rPr b="0" lang="en-US" sz="1600" spc="-7" strike="noStrike">
                <a:solidFill>
                  <a:srgbClr val="000000"/>
                </a:solidFill>
                <a:latin typeface="Calibri"/>
              </a:rPr>
              <a:t>faire face </a:t>
            </a:r>
            <a:r>
              <a:rPr b="0" lang="en-US" sz="1600" spc="-1" strike="noStrike">
                <a:solidFill>
                  <a:srgbClr val="000000"/>
                </a:solidFill>
                <a:latin typeface="Calibri"/>
              </a:rPr>
              <a:t>à </a:t>
            </a:r>
            <a:r>
              <a:rPr b="0" lang="en-US" sz="1600" spc="-7" strike="noStrike">
                <a:solidFill>
                  <a:srgbClr val="000000"/>
                </a:solidFill>
                <a:latin typeface="Calibri"/>
              </a:rPr>
              <a:t>ses charges </a:t>
            </a:r>
            <a:r>
              <a:rPr b="0" lang="en-US" sz="1600" spc="-1" strike="noStrike">
                <a:solidFill>
                  <a:srgbClr val="000000"/>
                </a:solidFill>
                <a:latin typeface="Calibri"/>
              </a:rPr>
              <a:t>fiscales </a:t>
            </a:r>
            <a:r>
              <a:rPr b="0" lang="en-US" sz="1600" spc="-7" strike="noStrike">
                <a:solidFill>
                  <a:srgbClr val="000000"/>
                </a:solidFill>
                <a:latin typeface="Calibri"/>
              </a:rPr>
              <a:t>et</a:t>
            </a:r>
            <a:r>
              <a:rPr b="0" lang="en-US" sz="1600" spc="15" strike="noStrike">
                <a:solidFill>
                  <a:srgbClr val="000000"/>
                </a:solidFill>
                <a:latin typeface="Calibri"/>
              </a:rPr>
              <a:t> </a:t>
            </a:r>
            <a:r>
              <a:rPr b="0" lang="en-US" sz="1600" spc="-1" strike="noStrike">
                <a:solidFill>
                  <a:srgbClr val="000000"/>
                </a:solidFill>
                <a:latin typeface="Calibri"/>
              </a:rPr>
              <a:t>sociales.</a:t>
            </a:r>
            <a:endParaRPr b="0" lang="fr-FR" sz="1600" spc="-1" strike="noStrike">
              <a:latin typeface="Arial"/>
            </a:endParaRPr>
          </a:p>
          <a:p>
            <a:pPr>
              <a:lnSpc>
                <a:spcPct val="100000"/>
              </a:lnSpc>
            </a:pPr>
            <a:endParaRPr b="0" lang="fr-FR" sz="1600" spc="-1" strike="noStrike">
              <a:latin typeface="Arial"/>
            </a:endParaRPr>
          </a:p>
          <a:p>
            <a:pPr marL="63360" algn="just">
              <a:lnSpc>
                <a:spcPct val="100000"/>
              </a:lnSpc>
              <a:spcBef>
                <a:spcPts val="896"/>
              </a:spcBef>
            </a:pPr>
            <a:r>
              <a:rPr b="1" lang="en-US" sz="1600" spc="-7" strike="noStrike">
                <a:solidFill>
                  <a:srgbClr val="000000"/>
                </a:solidFill>
                <a:latin typeface="Calibri"/>
              </a:rPr>
              <a:t>À quelle(s) procédure(s) Monsieur ODILON peut-il songer</a:t>
            </a:r>
            <a:r>
              <a:rPr b="1" lang="en-US" sz="1600" spc="21" strike="noStrike">
                <a:solidFill>
                  <a:srgbClr val="000000"/>
                </a:solidFill>
                <a:latin typeface="Calibri"/>
              </a:rPr>
              <a:t> </a:t>
            </a:r>
            <a:r>
              <a:rPr b="1" lang="en-US" sz="1600" spc="-1" strike="noStrike">
                <a:solidFill>
                  <a:srgbClr val="000000"/>
                </a:solidFill>
                <a:latin typeface="Calibri"/>
              </a:rPr>
              <a:t>?</a:t>
            </a:r>
            <a:endParaRPr b="0" lang="fr-FR" sz="1600" spc="-1" strike="noStrike">
              <a:latin typeface="Arial"/>
            </a:endParaRPr>
          </a:p>
        </p:txBody>
      </p:sp>
      <p:sp>
        <p:nvSpPr>
          <p:cNvPr id="659" name="CustomShape 2"/>
          <p:cNvSpPr/>
          <p:nvPr/>
        </p:nvSpPr>
        <p:spPr>
          <a:xfrm>
            <a:off x="316800" y="193680"/>
            <a:ext cx="2972160" cy="255240"/>
          </a:xfrm>
          <a:prstGeom prst="rect">
            <a:avLst/>
          </a:prstGeom>
          <a:noFill/>
          <a:ln>
            <a:noFill/>
          </a:ln>
        </p:spPr>
        <p:style>
          <a:lnRef idx="0"/>
          <a:fillRef idx="0"/>
          <a:effectRef idx="0"/>
          <a:fontRef idx="minor"/>
        </p:style>
        <p:txBody>
          <a:bodyPr lIns="0" rIns="0" tIns="11520" bIns="0">
            <a:spAutoFit/>
          </a:bodyPr>
          <a:p>
            <a:pPr marL="11520">
              <a:lnSpc>
                <a:spcPct val="100000"/>
              </a:lnSpc>
              <a:spcBef>
                <a:spcPts val="91"/>
              </a:spcBef>
            </a:pPr>
            <a:r>
              <a:rPr b="1" lang="en-US" sz="1600" spc="-7" strike="noStrike">
                <a:solidFill>
                  <a:srgbClr val="c00000"/>
                </a:solidFill>
                <a:latin typeface="Calibri"/>
              </a:rPr>
              <a:t>CESSATION DE PAIEMENT</a:t>
            </a:r>
            <a:endParaRPr b="0" lang="fr-FR" sz="1600" spc="-1" strike="noStrike">
              <a:latin typeface="Arial"/>
            </a:endParaRPr>
          </a:p>
        </p:txBody>
      </p:sp>
      <p:graphicFrame>
        <p:nvGraphicFramePr>
          <p:cNvPr id="660" name="Table 3"/>
          <p:cNvGraphicFramePr/>
          <p:nvPr/>
        </p:nvGraphicFramePr>
        <p:xfrm>
          <a:off x="316800" y="451440"/>
          <a:ext cx="10914840" cy="1125360"/>
        </p:xfrm>
        <a:graphic>
          <a:graphicData uri="http://schemas.openxmlformats.org/drawingml/2006/table">
            <a:tbl>
              <a:tblPr/>
              <a:tblGrid>
                <a:gridCol w="4991400"/>
                <a:gridCol w="5923440"/>
              </a:tblGrid>
              <a:tr h="353520">
                <a:tc>
                  <a:txBody>
                    <a:bodyPr lIns="0" rIns="0" tIns="109800" bIns="0">
                      <a:noAutofit/>
                    </a:bodyPr>
                    <a:p>
                      <a:pPr marL="5760" algn="ctr">
                        <a:lnSpc>
                          <a:spcPct val="100000"/>
                        </a:lnSpc>
                        <a:spcBef>
                          <a:spcPts val="955"/>
                        </a:spcBef>
                      </a:pPr>
                      <a:r>
                        <a:rPr b="1" lang="fr-FR" sz="1600" spc="-7" strike="noStrike">
                          <a:solidFill>
                            <a:srgbClr val="000000"/>
                          </a:solidFill>
                          <a:latin typeface="Calibri"/>
                        </a:rPr>
                        <a:t>DEFINITION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6720" bIns="0">
                      <a:noAutofit/>
                    </a:bodyPr>
                    <a:p>
                      <a:pPr marL="1155240" indent="-1109520">
                        <a:lnSpc>
                          <a:spcPct val="100000"/>
                        </a:lnSpc>
                        <a:spcBef>
                          <a:spcPts val="320"/>
                        </a:spcBef>
                        <a:tabLst>
                          <a:tab algn="l" pos="0"/>
                        </a:tabLst>
                      </a:pPr>
                      <a:r>
                        <a:rPr b="0" lang="fr-FR" sz="1600" spc="-7" strike="noStrike">
                          <a:solidFill>
                            <a:srgbClr val="000000"/>
                          </a:solidFill>
                          <a:latin typeface="Calibri"/>
                        </a:rPr>
                        <a:t>impossibilité </a:t>
                      </a:r>
                      <a:r>
                        <a:rPr b="0" lang="fr-FR" sz="1600" spc="-1" strike="noStrike">
                          <a:solidFill>
                            <a:srgbClr val="000000"/>
                          </a:solidFill>
                          <a:latin typeface="Calibri"/>
                        </a:rPr>
                        <a:t>de </a:t>
                      </a:r>
                      <a:r>
                        <a:rPr b="0" lang="fr-FR" sz="1600" spc="-7" strike="noStrike">
                          <a:solidFill>
                            <a:srgbClr val="000000"/>
                          </a:solidFill>
                          <a:latin typeface="Calibri"/>
                        </a:rPr>
                        <a:t>faire face </a:t>
                      </a:r>
                      <a:r>
                        <a:rPr b="0" lang="fr-FR" sz="1600" spc="-1" strike="noStrike">
                          <a:solidFill>
                            <a:srgbClr val="000000"/>
                          </a:solidFill>
                          <a:latin typeface="Calibri"/>
                        </a:rPr>
                        <a:t>à un </a:t>
                      </a:r>
                      <a:r>
                        <a:rPr b="0" lang="fr-FR" sz="1600" spc="-7" strike="noStrike">
                          <a:solidFill>
                            <a:srgbClr val="000000"/>
                          </a:solidFill>
                          <a:latin typeface="Calibri"/>
                        </a:rPr>
                        <a:t>passif exigible avec </a:t>
                      </a:r>
                      <a:r>
                        <a:rPr b="0" lang="fr-FR" sz="1600" spc="-1" strike="noStrike">
                          <a:solidFill>
                            <a:srgbClr val="000000"/>
                          </a:solidFill>
                          <a:latin typeface="Calibri"/>
                        </a:rPr>
                        <a:t>son  </a:t>
                      </a:r>
                      <a:r>
                        <a:rPr b="0" lang="fr-FR" sz="1600" spc="-7" strike="noStrike">
                          <a:solidFill>
                            <a:srgbClr val="000000"/>
                          </a:solidFill>
                          <a:latin typeface="Calibri"/>
                        </a:rPr>
                        <a:t>actif disponible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r h="1098720">
                <a:tc>
                  <a:txBody>
                    <a:bodyPr lIns="0" rIns="0" tIns="0" bIns="0">
                      <a:noAutofit/>
                    </a:bodyPr>
                    <a:p>
                      <a:pPr>
                        <a:lnSpc>
                          <a:spcPct val="100000"/>
                        </a:lnSpc>
                      </a:pPr>
                      <a:endParaRPr b="0" lang="fr-FR" sz="1800" spc="-1" strike="noStrike">
                        <a:latin typeface="Arial"/>
                      </a:endParaRPr>
                    </a:p>
                    <a:p>
                      <a:pPr>
                        <a:lnSpc>
                          <a:spcPct val="100000"/>
                        </a:lnSpc>
                        <a:spcBef>
                          <a:spcPts val="34"/>
                        </a:spcBef>
                      </a:pPr>
                      <a:endParaRPr b="0" lang="fr-FR" sz="1800" spc="-1" strike="noStrike">
                        <a:latin typeface="Arial"/>
                      </a:endParaRPr>
                    </a:p>
                    <a:p>
                      <a:pPr marL="262080" algn="ctr">
                        <a:lnSpc>
                          <a:spcPct val="100000"/>
                        </a:lnSpc>
                      </a:pPr>
                      <a:r>
                        <a:rPr b="1" lang="fr-FR" sz="1600" spc="-7" strike="noStrike">
                          <a:solidFill>
                            <a:srgbClr val="000000"/>
                          </a:solidFill>
                          <a:latin typeface="Calibri"/>
                        </a:rPr>
                        <a:t>CRITERES D’EVALUATION</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lIns="0" rIns="0" tIns="30240" bIns="0">
                      <a:noAutofit/>
                    </a:bodyPr>
                    <a:p>
                      <a:pPr marL="207000" indent="-115920">
                        <a:lnSpc>
                          <a:spcPct val="100000"/>
                        </a:lnSpc>
                        <a:spcBef>
                          <a:spcPts val="264"/>
                        </a:spcBef>
                        <a:buClr>
                          <a:srgbClr val="000000"/>
                        </a:buClr>
                        <a:buFont typeface="StarSymbol"/>
                        <a:buChar char="-"/>
                        <a:tabLst>
                          <a:tab algn="l" pos="207720"/>
                        </a:tabLst>
                      </a:pPr>
                      <a:r>
                        <a:rPr b="0" lang="fr-FR" sz="1600" spc="-7" strike="noStrike">
                          <a:solidFill>
                            <a:srgbClr val="000000"/>
                          </a:solidFill>
                          <a:latin typeface="Calibri"/>
                        </a:rPr>
                        <a:t>Arrêt </a:t>
                      </a:r>
                      <a:r>
                        <a:rPr b="0" lang="fr-FR" sz="1600" spc="-1" strike="noStrike">
                          <a:solidFill>
                            <a:srgbClr val="000000"/>
                          </a:solidFill>
                          <a:latin typeface="Calibri"/>
                        </a:rPr>
                        <a:t>des</a:t>
                      </a:r>
                      <a:r>
                        <a:rPr b="0" lang="fr-FR" sz="1600" spc="24" strike="noStrike">
                          <a:solidFill>
                            <a:srgbClr val="000000"/>
                          </a:solidFill>
                          <a:latin typeface="Calibri"/>
                        </a:rPr>
                        <a:t> </a:t>
                      </a:r>
                      <a:r>
                        <a:rPr b="0" lang="fr-FR" sz="1600" spc="-7" strike="noStrike">
                          <a:solidFill>
                            <a:srgbClr val="000000"/>
                          </a:solidFill>
                          <a:latin typeface="Calibri"/>
                        </a:rPr>
                        <a:t>paiements</a:t>
                      </a:r>
                      <a:endParaRPr b="0" lang="fr-FR" sz="1600" spc="-1" strike="noStrike">
                        <a:latin typeface="Arial"/>
                      </a:endParaRPr>
                    </a:p>
                    <a:p>
                      <a:pPr marL="207000" indent="-115920">
                        <a:lnSpc>
                          <a:spcPct val="100000"/>
                        </a:lnSpc>
                        <a:spcBef>
                          <a:spcPts val="241"/>
                        </a:spcBef>
                        <a:buClr>
                          <a:srgbClr val="000000"/>
                        </a:buClr>
                        <a:buFont typeface="StarSymbol"/>
                        <a:buChar char="-"/>
                        <a:tabLst>
                          <a:tab algn="l" pos="207720"/>
                        </a:tabLst>
                      </a:pPr>
                      <a:r>
                        <a:rPr b="0" lang="fr-FR" sz="1600" spc="-7" strike="noStrike">
                          <a:solidFill>
                            <a:srgbClr val="000000"/>
                          </a:solidFill>
                          <a:latin typeface="Calibri"/>
                        </a:rPr>
                        <a:t>Situation commerciale sans</a:t>
                      </a:r>
                      <a:r>
                        <a:rPr b="0" lang="fr-FR" sz="1600" spc="29" strike="noStrike">
                          <a:solidFill>
                            <a:srgbClr val="000000"/>
                          </a:solidFill>
                          <a:latin typeface="Calibri"/>
                        </a:rPr>
                        <a:t> </a:t>
                      </a:r>
                      <a:r>
                        <a:rPr b="0" lang="fr-FR" sz="1600" spc="-7" strike="noStrike">
                          <a:solidFill>
                            <a:srgbClr val="000000"/>
                          </a:solidFill>
                          <a:latin typeface="Calibri"/>
                        </a:rPr>
                        <a:t>issue</a:t>
                      </a:r>
                      <a:endParaRPr b="0" lang="fr-FR" sz="1600" spc="-1" strike="noStrike">
                        <a:latin typeface="Arial"/>
                      </a:endParaRPr>
                    </a:p>
                    <a:p>
                      <a:pPr marL="207000" indent="-115920">
                        <a:lnSpc>
                          <a:spcPct val="100000"/>
                        </a:lnSpc>
                        <a:spcBef>
                          <a:spcPts val="241"/>
                        </a:spcBef>
                        <a:buClr>
                          <a:srgbClr val="000000"/>
                        </a:buClr>
                        <a:buFont typeface="StarSymbol"/>
                        <a:buChar char="-"/>
                        <a:tabLst>
                          <a:tab algn="l" pos="207720"/>
                        </a:tabLst>
                      </a:pPr>
                      <a:r>
                        <a:rPr b="0" lang="fr-FR" sz="1600" spc="-7" strike="noStrike">
                          <a:solidFill>
                            <a:srgbClr val="000000"/>
                          </a:solidFill>
                          <a:latin typeface="Calibri"/>
                        </a:rPr>
                        <a:t>Recours </a:t>
                      </a:r>
                      <a:r>
                        <a:rPr b="0" lang="fr-FR" sz="1600" spc="-1" strike="noStrike">
                          <a:solidFill>
                            <a:srgbClr val="000000"/>
                          </a:solidFill>
                          <a:latin typeface="Calibri"/>
                        </a:rPr>
                        <a:t>à </a:t>
                      </a:r>
                      <a:r>
                        <a:rPr b="0" lang="fr-FR" sz="1600" spc="-7" strike="noStrike">
                          <a:solidFill>
                            <a:srgbClr val="000000"/>
                          </a:solidFill>
                          <a:latin typeface="Calibri"/>
                        </a:rPr>
                        <a:t>des </a:t>
                      </a:r>
                      <a:r>
                        <a:rPr b="0" lang="fr-FR" sz="1600" spc="-1" strike="noStrike">
                          <a:solidFill>
                            <a:srgbClr val="000000"/>
                          </a:solidFill>
                          <a:latin typeface="Calibri"/>
                        </a:rPr>
                        <a:t>moyens </a:t>
                      </a:r>
                      <a:r>
                        <a:rPr b="0" lang="fr-FR" sz="1600" spc="-7" strike="noStrike">
                          <a:solidFill>
                            <a:srgbClr val="000000"/>
                          </a:solidFill>
                          <a:latin typeface="Calibri"/>
                        </a:rPr>
                        <a:t>ruineux </a:t>
                      </a:r>
                      <a:r>
                        <a:rPr b="0" lang="fr-FR" sz="1600" spc="-1" strike="noStrike">
                          <a:solidFill>
                            <a:srgbClr val="000000"/>
                          </a:solidFill>
                          <a:latin typeface="Calibri"/>
                        </a:rPr>
                        <a:t>ou</a:t>
                      </a:r>
                      <a:r>
                        <a:rPr b="0" lang="fr-FR" sz="1600" spc="24" strike="noStrike">
                          <a:solidFill>
                            <a:srgbClr val="000000"/>
                          </a:solidFill>
                          <a:latin typeface="Calibri"/>
                        </a:rPr>
                        <a:t> </a:t>
                      </a:r>
                      <a:r>
                        <a:rPr b="0" lang="fr-FR" sz="1600" spc="-7" strike="noStrike">
                          <a:solidFill>
                            <a:srgbClr val="000000"/>
                          </a:solidFill>
                          <a:latin typeface="Calibri"/>
                        </a:rPr>
                        <a:t>frauduleux</a:t>
                      </a:r>
                      <a:endParaRPr b="0" lang="fr-FR" sz="1600" spc="-1" strike="noStrike">
                        <a:latin typeface="Arial"/>
                      </a:endParaRPr>
                    </a:p>
                    <a:p>
                      <a:pPr marL="207000" indent="-115920">
                        <a:lnSpc>
                          <a:spcPct val="100000"/>
                        </a:lnSpc>
                        <a:spcBef>
                          <a:spcPts val="264"/>
                        </a:spcBef>
                        <a:buClr>
                          <a:srgbClr val="000000"/>
                        </a:buClr>
                        <a:buFont typeface="StarSymbol"/>
                        <a:buChar char="-"/>
                        <a:tabLst>
                          <a:tab algn="l" pos="207720"/>
                        </a:tabLst>
                      </a:pPr>
                      <a:r>
                        <a:rPr b="0" lang="fr-FR" sz="1600" spc="-7" strike="noStrike">
                          <a:solidFill>
                            <a:srgbClr val="000000"/>
                          </a:solidFill>
                          <a:latin typeface="Calibri"/>
                        </a:rPr>
                        <a:t>Inexécution </a:t>
                      </a:r>
                      <a:r>
                        <a:rPr b="0" lang="fr-FR" sz="1600" spc="-1" strike="noStrike">
                          <a:solidFill>
                            <a:srgbClr val="000000"/>
                          </a:solidFill>
                          <a:latin typeface="Calibri"/>
                        </a:rPr>
                        <a:t>du </a:t>
                      </a:r>
                      <a:r>
                        <a:rPr b="0" lang="fr-FR" sz="1600" spc="-7" strike="noStrike">
                          <a:solidFill>
                            <a:srgbClr val="000000"/>
                          </a:solidFill>
                          <a:latin typeface="Calibri"/>
                        </a:rPr>
                        <a:t>règlement</a:t>
                      </a:r>
                      <a:r>
                        <a:rPr b="0" lang="fr-FR" sz="1600" spc="24" strike="noStrike">
                          <a:solidFill>
                            <a:srgbClr val="000000"/>
                          </a:solidFill>
                          <a:latin typeface="Calibri"/>
                        </a:rPr>
                        <a:t> </a:t>
                      </a:r>
                      <a:r>
                        <a:rPr b="0" lang="fr-FR" sz="1600" spc="-7" strike="noStrike">
                          <a:solidFill>
                            <a:srgbClr val="000000"/>
                          </a:solidFill>
                          <a:latin typeface="Calibri"/>
                        </a:rPr>
                        <a:t>amiable</a:t>
                      </a:r>
                      <a:endParaRPr b="0" lang="fr-FR" sz="1600" spc="-1" strike="noStrike">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sp>
        <p:nvSpPr>
          <p:cNvPr id="661" name="TextShape 4"/>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62" name="TextShape 5"/>
          <p:cNvSpPr txBox="1"/>
          <p:nvPr/>
        </p:nvSpPr>
        <p:spPr>
          <a:xfrm>
            <a:off x="8783280" y="6378120"/>
            <a:ext cx="2805480" cy="276480"/>
          </a:xfrm>
          <a:prstGeom prst="rect">
            <a:avLst/>
          </a:prstGeom>
          <a:noFill/>
          <a:ln>
            <a:noFill/>
          </a:ln>
        </p:spPr>
        <p:txBody>
          <a:bodyPr lIns="0" rIns="0" tIns="0" bIns="0">
            <a:noAutofit/>
          </a:bodyPr>
          <a:p>
            <a:pPr algn="r">
              <a:lnSpc>
                <a:spcPct val="100000"/>
              </a:lnSpc>
            </a:pPr>
            <a:fld id="{C5214DD2-955E-4216-B91A-0C4174F6FEBC}"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230040" y="671040"/>
            <a:ext cx="11779560" cy="4992120"/>
          </a:xfrm>
          <a:prstGeom prst="rect">
            <a:avLst/>
          </a:prstGeom>
          <a:noFill/>
          <a:ln w="6120">
            <a:solidFill>
              <a:schemeClr val="bg1"/>
            </a:solidFill>
            <a:round/>
          </a:ln>
        </p:spPr>
        <p:style>
          <a:lnRef idx="0"/>
          <a:fillRef idx="0"/>
          <a:effectRef idx="0"/>
          <a:fontRef idx="minor"/>
        </p:style>
        <p:txBody>
          <a:bodyPr lIns="0" rIns="0" tIns="5760" bIns="0">
            <a:spAutoFit/>
          </a:bodyPr>
          <a:p>
            <a:pPr marL="138240" indent="-76320" algn="just">
              <a:lnSpc>
                <a:spcPct val="100000"/>
              </a:lnSpc>
              <a:spcBef>
                <a:spcPts val="45"/>
              </a:spcBef>
              <a:buClr>
                <a:srgbClr val="000000"/>
              </a:buClr>
              <a:buFont typeface="StarSymbol"/>
              <a:buChar char="-"/>
              <a:tabLst>
                <a:tab algn="l" pos="138600"/>
              </a:tabLst>
            </a:pPr>
            <a:r>
              <a:rPr b="1" lang="en-US" sz="1800" spc="-7" strike="noStrike">
                <a:solidFill>
                  <a:srgbClr val="000000"/>
                </a:solidFill>
                <a:latin typeface="Calibri"/>
              </a:rPr>
              <a:t>Nullité </a:t>
            </a:r>
            <a:r>
              <a:rPr b="1" lang="en-US" sz="1800" spc="-9" strike="noStrike">
                <a:solidFill>
                  <a:srgbClr val="000000"/>
                </a:solidFill>
                <a:latin typeface="Calibri"/>
              </a:rPr>
              <a:t>de </a:t>
            </a:r>
            <a:r>
              <a:rPr b="1" lang="en-US" sz="1800" spc="-7" strike="noStrike">
                <a:solidFill>
                  <a:srgbClr val="000000"/>
                </a:solidFill>
                <a:latin typeface="Calibri"/>
              </a:rPr>
              <a:t>certains actes effectués durant </a:t>
            </a:r>
            <a:r>
              <a:rPr b="1" lang="en-US" sz="1800" spc="-1" strike="noStrike">
                <a:solidFill>
                  <a:srgbClr val="000000"/>
                </a:solidFill>
                <a:latin typeface="Calibri"/>
              </a:rPr>
              <a:t>la </a:t>
            </a:r>
            <a:r>
              <a:rPr b="1" lang="en-US" sz="1800" spc="-7" strike="noStrike">
                <a:solidFill>
                  <a:srgbClr val="000000"/>
                </a:solidFill>
                <a:latin typeface="Calibri"/>
              </a:rPr>
              <a:t>période</a:t>
            </a:r>
            <a:r>
              <a:rPr b="1" lang="en-US" sz="1800" spc="29" strike="noStrike">
                <a:solidFill>
                  <a:srgbClr val="000000"/>
                </a:solidFill>
                <a:latin typeface="Calibri"/>
              </a:rPr>
              <a:t> </a:t>
            </a:r>
            <a:r>
              <a:rPr b="1" lang="en-US" sz="1800" spc="-1" strike="noStrike">
                <a:solidFill>
                  <a:srgbClr val="000000"/>
                </a:solidFill>
                <a:latin typeface="Calibri"/>
              </a:rPr>
              <a:t>suspecte</a:t>
            </a:r>
            <a:endParaRPr b="0" lang="fr-FR" sz="1800" spc="-1" strike="noStrike">
              <a:latin typeface="Arial"/>
            </a:endParaRPr>
          </a:p>
          <a:p>
            <a:pPr marL="63360" algn="just">
              <a:lnSpc>
                <a:spcPct val="100000"/>
              </a:lnSpc>
              <a:spcBef>
                <a:spcPts val="524"/>
              </a:spcBef>
              <a:tabLst>
                <a:tab algn="l" pos="138600"/>
              </a:tabLst>
            </a:pPr>
            <a:r>
              <a:rPr b="0" lang="en-US" sz="1800" spc="-1" strike="noStrike">
                <a:solidFill>
                  <a:srgbClr val="000000"/>
                </a:solidFill>
                <a:latin typeface="Calibri"/>
              </a:rPr>
              <a:t>Certains </a:t>
            </a:r>
            <a:r>
              <a:rPr b="0" lang="en-US" sz="1800" spc="-7" strike="noStrike">
                <a:solidFill>
                  <a:srgbClr val="000000"/>
                </a:solidFill>
                <a:latin typeface="Calibri"/>
              </a:rPr>
              <a:t>actes réalisés par </a:t>
            </a:r>
            <a:r>
              <a:rPr b="0" lang="en-US" sz="1800" spc="-1" strike="noStrike">
                <a:solidFill>
                  <a:srgbClr val="000000"/>
                </a:solidFill>
                <a:latin typeface="Calibri"/>
              </a:rPr>
              <a:t>le </a:t>
            </a:r>
            <a:r>
              <a:rPr b="0" lang="en-US" sz="1800" spc="-7" strike="noStrike">
                <a:solidFill>
                  <a:srgbClr val="000000"/>
                </a:solidFill>
                <a:latin typeface="Calibri"/>
              </a:rPr>
              <a:t>débiteur pendant </a:t>
            </a:r>
            <a:r>
              <a:rPr b="0" lang="en-US" sz="1800" spc="-1" strike="noStrike">
                <a:solidFill>
                  <a:srgbClr val="000000"/>
                </a:solidFill>
                <a:latin typeface="Calibri"/>
              </a:rPr>
              <a:t>la </a:t>
            </a:r>
            <a:r>
              <a:rPr b="0" lang="en-US" sz="1800" spc="-7" strike="noStrike">
                <a:solidFill>
                  <a:srgbClr val="000000"/>
                </a:solidFill>
                <a:latin typeface="Calibri"/>
              </a:rPr>
              <a:t>période suspecte (actes </a:t>
            </a:r>
            <a:r>
              <a:rPr b="0" lang="en-US" sz="1800" spc="-1" strike="noStrike">
                <a:solidFill>
                  <a:srgbClr val="000000"/>
                </a:solidFill>
                <a:latin typeface="Calibri"/>
              </a:rPr>
              <a:t>à </a:t>
            </a:r>
            <a:r>
              <a:rPr b="0" lang="en-US" sz="1800" spc="-7" strike="noStrike">
                <a:solidFill>
                  <a:srgbClr val="000000"/>
                </a:solidFill>
                <a:latin typeface="Calibri"/>
              </a:rPr>
              <a:t>titre gratuit translatifs </a:t>
            </a:r>
            <a:r>
              <a:rPr b="0" lang="en-US" sz="1800" spc="-9" strike="noStrike">
                <a:solidFill>
                  <a:srgbClr val="000000"/>
                </a:solidFill>
                <a:latin typeface="Calibri"/>
              </a:rPr>
              <a:t>de  </a:t>
            </a:r>
            <a:r>
              <a:rPr b="0" lang="en-US" sz="1800" spc="-7" strike="noStrike">
                <a:solidFill>
                  <a:srgbClr val="000000"/>
                </a:solidFill>
                <a:latin typeface="Calibri"/>
              </a:rPr>
              <a:t>propriété mobilière et immobilière, paiement </a:t>
            </a:r>
            <a:r>
              <a:rPr b="0" lang="en-US" sz="1800" spc="-1" strike="noStrike">
                <a:solidFill>
                  <a:srgbClr val="000000"/>
                </a:solidFill>
                <a:latin typeface="Calibri"/>
              </a:rPr>
              <a:t>de </a:t>
            </a:r>
            <a:r>
              <a:rPr b="0" lang="en-US" sz="1800" spc="-7" strike="noStrike">
                <a:solidFill>
                  <a:srgbClr val="000000"/>
                </a:solidFill>
                <a:latin typeface="Calibri"/>
              </a:rPr>
              <a:t>dettes non échues au </a:t>
            </a:r>
            <a:r>
              <a:rPr b="0" lang="en-US" sz="1800" spc="-1" strike="noStrike">
                <a:solidFill>
                  <a:srgbClr val="000000"/>
                </a:solidFill>
                <a:latin typeface="Calibri"/>
              </a:rPr>
              <a:t>jour du </a:t>
            </a:r>
            <a:r>
              <a:rPr b="0" lang="en-US" sz="1800" spc="-7" strike="noStrike">
                <a:solidFill>
                  <a:srgbClr val="000000"/>
                </a:solidFill>
                <a:latin typeface="Calibri"/>
              </a:rPr>
              <a:t>paiement…) </a:t>
            </a:r>
            <a:r>
              <a:rPr b="0" lang="en-US" sz="1800" spc="-9" strike="noStrike">
                <a:solidFill>
                  <a:srgbClr val="000000"/>
                </a:solidFill>
                <a:latin typeface="Calibri"/>
              </a:rPr>
              <a:t>sont  </a:t>
            </a:r>
            <a:r>
              <a:rPr b="0" lang="en-US" sz="1800" spc="-7" strike="noStrike">
                <a:solidFill>
                  <a:srgbClr val="000000"/>
                </a:solidFill>
                <a:latin typeface="Calibri"/>
              </a:rPr>
              <a:t>déclarés</a:t>
            </a:r>
            <a:r>
              <a:rPr b="0" lang="en-US" sz="1800" spc="7" strike="noStrike">
                <a:solidFill>
                  <a:srgbClr val="000000"/>
                </a:solidFill>
                <a:latin typeface="Calibri"/>
              </a:rPr>
              <a:t> </a:t>
            </a:r>
            <a:r>
              <a:rPr b="0" lang="en-US" sz="1800" spc="-7" strike="noStrike">
                <a:solidFill>
                  <a:srgbClr val="000000"/>
                </a:solidFill>
                <a:latin typeface="Calibri"/>
              </a:rPr>
              <a:t>nuls.</a:t>
            </a:r>
            <a:endParaRPr b="0" lang="fr-FR" sz="1800" spc="-1" strike="noStrike">
              <a:latin typeface="Arial"/>
            </a:endParaRPr>
          </a:p>
          <a:p>
            <a:pPr marL="138240" indent="-76320" algn="just">
              <a:lnSpc>
                <a:spcPct val="100000"/>
              </a:lnSpc>
              <a:spcBef>
                <a:spcPts val="493"/>
              </a:spcBef>
              <a:buClr>
                <a:srgbClr val="000000"/>
              </a:buClr>
              <a:buFont typeface="StarSymbol"/>
              <a:buChar char="-"/>
              <a:tabLst>
                <a:tab algn="l" pos="138600"/>
              </a:tabLst>
            </a:pPr>
            <a:r>
              <a:rPr b="1" lang="en-US" sz="1800" spc="-7" strike="noStrike">
                <a:solidFill>
                  <a:srgbClr val="000000"/>
                </a:solidFill>
                <a:latin typeface="Calibri"/>
              </a:rPr>
              <a:t>Interdiction </a:t>
            </a:r>
            <a:r>
              <a:rPr b="1" lang="en-US" sz="1800" spc="-1" strike="noStrike">
                <a:solidFill>
                  <a:srgbClr val="000000"/>
                </a:solidFill>
                <a:latin typeface="Calibri"/>
              </a:rPr>
              <a:t>de </a:t>
            </a:r>
            <a:r>
              <a:rPr b="1" lang="en-US" sz="1800" spc="-7" strike="noStrike">
                <a:solidFill>
                  <a:srgbClr val="000000"/>
                </a:solidFill>
                <a:latin typeface="Calibri"/>
              </a:rPr>
              <a:t>payer toute créance née antérieurement </a:t>
            </a:r>
            <a:r>
              <a:rPr b="1" lang="en-US" sz="1800" spc="-9" strike="noStrike">
                <a:solidFill>
                  <a:srgbClr val="000000"/>
                </a:solidFill>
                <a:latin typeface="Calibri"/>
              </a:rPr>
              <a:t>au</a:t>
            </a:r>
            <a:r>
              <a:rPr b="1" lang="en-US" sz="1800" spc="12" strike="noStrike">
                <a:solidFill>
                  <a:srgbClr val="000000"/>
                </a:solidFill>
                <a:latin typeface="Calibri"/>
              </a:rPr>
              <a:t> </a:t>
            </a:r>
            <a:r>
              <a:rPr b="1" lang="en-US" sz="1800" spc="-7" strike="noStrike">
                <a:solidFill>
                  <a:srgbClr val="000000"/>
                </a:solidFill>
                <a:latin typeface="Calibri"/>
              </a:rPr>
              <a:t>jugement</a:t>
            </a:r>
            <a:endParaRPr b="0" lang="fr-FR" sz="1800" spc="-1" strike="noStrike">
              <a:latin typeface="Arial"/>
            </a:endParaRPr>
          </a:p>
          <a:p>
            <a:pPr marL="63360" algn="just">
              <a:lnSpc>
                <a:spcPct val="100000"/>
              </a:lnSpc>
              <a:spcBef>
                <a:spcPts val="547"/>
              </a:spcBef>
              <a:tabLst>
                <a:tab algn="l" pos="138600"/>
              </a:tabLst>
            </a:pPr>
            <a:r>
              <a:rPr b="0" lang="en-US" sz="1800" spc="-1" strike="noStrike">
                <a:solidFill>
                  <a:srgbClr val="000000"/>
                </a:solidFill>
                <a:latin typeface="Calibri"/>
              </a:rPr>
              <a:t>Les </a:t>
            </a:r>
            <a:r>
              <a:rPr b="0" lang="en-US" sz="1800" spc="-7" strike="noStrike">
                <a:solidFill>
                  <a:srgbClr val="000000"/>
                </a:solidFill>
                <a:latin typeface="Calibri"/>
              </a:rPr>
              <a:t>créanciers dont </a:t>
            </a:r>
            <a:r>
              <a:rPr b="0" lang="en-US" sz="1800" spc="-1" strike="noStrike">
                <a:solidFill>
                  <a:srgbClr val="000000"/>
                </a:solidFill>
                <a:latin typeface="Calibri"/>
              </a:rPr>
              <a:t>la créance </a:t>
            </a:r>
            <a:r>
              <a:rPr b="0" lang="en-US" sz="1800" spc="-7" strike="noStrike">
                <a:solidFill>
                  <a:srgbClr val="000000"/>
                </a:solidFill>
                <a:latin typeface="Calibri"/>
              </a:rPr>
              <a:t>est née avant </a:t>
            </a:r>
            <a:r>
              <a:rPr b="0" lang="en-US" sz="1800" spc="-1" strike="noStrike">
                <a:solidFill>
                  <a:srgbClr val="000000"/>
                </a:solidFill>
                <a:latin typeface="Calibri"/>
              </a:rPr>
              <a:t>le </a:t>
            </a:r>
            <a:r>
              <a:rPr b="0" lang="en-US" sz="1800" spc="-7" strike="noStrike">
                <a:solidFill>
                  <a:srgbClr val="000000"/>
                </a:solidFill>
                <a:latin typeface="Calibri"/>
              </a:rPr>
              <a:t>jugement d’ouverture </a:t>
            </a:r>
            <a:r>
              <a:rPr b="0" lang="en-US" sz="1800" spc="-9" strike="noStrike">
                <a:solidFill>
                  <a:srgbClr val="000000"/>
                </a:solidFill>
                <a:latin typeface="Calibri"/>
              </a:rPr>
              <a:t>ne </a:t>
            </a:r>
            <a:r>
              <a:rPr b="0" lang="en-US" sz="1800" spc="-7" strike="noStrike">
                <a:solidFill>
                  <a:srgbClr val="000000"/>
                </a:solidFill>
                <a:latin typeface="Calibri"/>
              </a:rPr>
              <a:t>peuvent pas obtenir </a:t>
            </a:r>
            <a:r>
              <a:rPr b="0" lang="en-US" sz="1800" spc="-1" strike="noStrike">
                <a:solidFill>
                  <a:srgbClr val="000000"/>
                </a:solidFill>
                <a:latin typeface="Calibri"/>
              </a:rPr>
              <a:t>le  paiement </a:t>
            </a:r>
            <a:r>
              <a:rPr b="0" lang="en-US" sz="1800" spc="-9" strike="noStrike">
                <a:solidFill>
                  <a:srgbClr val="000000"/>
                </a:solidFill>
                <a:latin typeface="Calibri"/>
              </a:rPr>
              <a:t>de </a:t>
            </a:r>
            <a:r>
              <a:rPr b="0" lang="en-US" sz="1800" spc="-1" strike="noStrike">
                <a:solidFill>
                  <a:srgbClr val="000000"/>
                </a:solidFill>
                <a:latin typeface="Calibri"/>
              </a:rPr>
              <a:t>sa </a:t>
            </a:r>
            <a:r>
              <a:rPr b="0" lang="en-US" sz="1800" spc="-7" strike="noStrike">
                <a:solidFill>
                  <a:srgbClr val="000000"/>
                </a:solidFill>
                <a:latin typeface="Calibri"/>
              </a:rPr>
              <a:t>créance rendue exigible après </a:t>
            </a:r>
            <a:r>
              <a:rPr b="0" lang="en-US" sz="1800" spc="-1" strike="noStrike">
                <a:solidFill>
                  <a:srgbClr val="000000"/>
                </a:solidFill>
                <a:latin typeface="Calibri"/>
              </a:rPr>
              <a:t>le </a:t>
            </a:r>
            <a:r>
              <a:rPr b="0" lang="en-US" sz="1800" spc="-7" strike="noStrike">
                <a:solidFill>
                  <a:srgbClr val="000000"/>
                </a:solidFill>
                <a:latin typeface="Calibri"/>
              </a:rPr>
              <a:t>jugement d’ouverture. </a:t>
            </a:r>
            <a:r>
              <a:rPr b="0" lang="en-US" sz="1800" spc="-1" strike="noStrike">
                <a:solidFill>
                  <a:srgbClr val="000000"/>
                </a:solidFill>
                <a:latin typeface="Calibri"/>
              </a:rPr>
              <a:t>Les </a:t>
            </a:r>
            <a:r>
              <a:rPr b="0" lang="en-US" sz="1800" spc="-7" strike="noStrike">
                <a:solidFill>
                  <a:srgbClr val="000000"/>
                </a:solidFill>
                <a:latin typeface="Calibri"/>
              </a:rPr>
              <a:t>créanciers doivent déclarer  leurs créances nées antérieurement </a:t>
            </a:r>
            <a:r>
              <a:rPr b="0" lang="en-US" sz="1800" spc="-1" strike="noStrike">
                <a:solidFill>
                  <a:srgbClr val="000000"/>
                </a:solidFill>
                <a:latin typeface="Calibri"/>
              </a:rPr>
              <a:t>au </a:t>
            </a:r>
            <a:r>
              <a:rPr b="0" lang="en-US" sz="1800" spc="-7" strike="noStrike">
                <a:solidFill>
                  <a:srgbClr val="000000"/>
                </a:solidFill>
                <a:latin typeface="Calibri"/>
              </a:rPr>
              <a:t>jugement d’ouverture auprès </a:t>
            </a:r>
            <a:r>
              <a:rPr b="0" lang="en-US" sz="1800" spc="-1" strike="noStrike">
                <a:solidFill>
                  <a:srgbClr val="000000"/>
                </a:solidFill>
                <a:latin typeface="Calibri"/>
              </a:rPr>
              <a:t>du </a:t>
            </a:r>
            <a:r>
              <a:rPr b="0" lang="en-US" sz="1800" spc="-7" strike="noStrike">
                <a:solidFill>
                  <a:srgbClr val="000000"/>
                </a:solidFill>
                <a:latin typeface="Calibri"/>
              </a:rPr>
              <a:t>représentant </a:t>
            </a:r>
            <a:r>
              <a:rPr b="0" lang="en-US" sz="1800" spc="-1" strike="noStrike">
                <a:solidFill>
                  <a:srgbClr val="000000"/>
                </a:solidFill>
                <a:latin typeface="Calibri"/>
              </a:rPr>
              <a:t>des </a:t>
            </a:r>
            <a:r>
              <a:rPr b="0" lang="en-US" sz="1800" spc="-7" strike="noStrike">
                <a:solidFill>
                  <a:srgbClr val="000000"/>
                </a:solidFill>
                <a:latin typeface="Calibri"/>
              </a:rPr>
              <a:t>créanciers dans  </a:t>
            </a:r>
            <a:r>
              <a:rPr b="0" lang="en-US" sz="1800" spc="-1" strike="noStrike">
                <a:solidFill>
                  <a:srgbClr val="000000"/>
                </a:solidFill>
                <a:latin typeface="Calibri"/>
              </a:rPr>
              <a:t>les </a:t>
            </a:r>
            <a:r>
              <a:rPr b="0" lang="en-US" sz="1800" spc="-7" strike="noStrike">
                <a:solidFill>
                  <a:srgbClr val="000000"/>
                </a:solidFill>
                <a:latin typeface="Calibri"/>
              </a:rPr>
              <a:t>deux mois </a:t>
            </a:r>
            <a:r>
              <a:rPr b="0" lang="en-US" sz="1800" spc="-1" strike="noStrike">
                <a:solidFill>
                  <a:srgbClr val="000000"/>
                </a:solidFill>
                <a:latin typeface="Calibri"/>
              </a:rPr>
              <a:t>de la </a:t>
            </a:r>
            <a:r>
              <a:rPr b="0" lang="en-US" sz="1800" spc="-7" strike="noStrike">
                <a:solidFill>
                  <a:srgbClr val="000000"/>
                </a:solidFill>
                <a:latin typeface="Calibri"/>
              </a:rPr>
              <a:t>publication </a:t>
            </a:r>
            <a:r>
              <a:rPr b="0" lang="en-US" sz="1800" spc="-1" strike="noStrike">
                <a:solidFill>
                  <a:srgbClr val="000000"/>
                </a:solidFill>
                <a:latin typeface="Calibri"/>
              </a:rPr>
              <a:t>du </a:t>
            </a:r>
            <a:r>
              <a:rPr b="0" lang="en-US" sz="1800" spc="-7" strike="noStrike">
                <a:solidFill>
                  <a:srgbClr val="000000"/>
                </a:solidFill>
                <a:latin typeface="Calibri"/>
              </a:rPr>
              <a:t>jugement</a:t>
            </a:r>
            <a:r>
              <a:rPr b="0" lang="en-US" sz="1800" spc="-24" strike="noStrike">
                <a:solidFill>
                  <a:srgbClr val="000000"/>
                </a:solidFill>
                <a:latin typeface="Calibri"/>
              </a:rPr>
              <a:t> </a:t>
            </a:r>
            <a:r>
              <a:rPr b="0" lang="en-US" sz="1800" spc="-7" strike="noStrike">
                <a:solidFill>
                  <a:srgbClr val="000000"/>
                </a:solidFill>
                <a:latin typeface="Calibri"/>
              </a:rPr>
              <a:t>d’ouverture.</a:t>
            </a:r>
            <a:endParaRPr b="0" lang="fr-FR" sz="1800" spc="-1" strike="noStrike">
              <a:latin typeface="Arial"/>
            </a:endParaRPr>
          </a:p>
          <a:p>
            <a:pPr marL="138240" indent="-76320" algn="just">
              <a:lnSpc>
                <a:spcPct val="100000"/>
              </a:lnSpc>
              <a:spcBef>
                <a:spcPts val="499"/>
              </a:spcBef>
              <a:buClr>
                <a:srgbClr val="000000"/>
              </a:buClr>
              <a:buFont typeface="StarSymbol"/>
              <a:buChar char="-"/>
              <a:tabLst>
                <a:tab algn="l" pos="138600"/>
              </a:tabLst>
            </a:pPr>
            <a:r>
              <a:rPr b="1" lang="en-US" sz="1800" spc="-7" strike="noStrike">
                <a:solidFill>
                  <a:srgbClr val="000000"/>
                </a:solidFill>
                <a:latin typeface="Calibri"/>
              </a:rPr>
              <a:t>Arrêt des poursuites</a:t>
            </a:r>
            <a:r>
              <a:rPr b="1" lang="en-US" sz="1800" spc="26" strike="noStrike">
                <a:solidFill>
                  <a:srgbClr val="000000"/>
                </a:solidFill>
                <a:latin typeface="Calibri"/>
              </a:rPr>
              <a:t> </a:t>
            </a:r>
            <a:r>
              <a:rPr b="1" lang="en-US" sz="1800" spc="-7" strike="noStrike">
                <a:solidFill>
                  <a:srgbClr val="000000"/>
                </a:solidFill>
                <a:latin typeface="Calibri"/>
              </a:rPr>
              <a:t>individuelles</a:t>
            </a:r>
            <a:endParaRPr b="0" lang="fr-FR" sz="1800" spc="-1" strike="noStrike">
              <a:latin typeface="Arial"/>
            </a:endParaRPr>
          </a:p>
          <a:p>
            <a:pPr marL="63360" algn="just">
              <a:lnSpc>
                <a:spcPct val="100000"/>
              </a:lnSpc>
              <a:spcBef>
                <a:spcPts val="547"/>
              </a:spcBef>
              <a:tabLst>
                <a:tab algn="l" pos="138600"/>
              </a:tabLst>
            </a:pPr>
            <a:r>
              <a:rPr b="0" lang="en-US" sz="1800" spc="-1" strike="noStrike">
                <a:solidFill>
                  <a:srgbClr val="000000"/>
                </a:solidFill>
                <a:latin typeface="Calibri"/>
              </a:rPr>
              <a:t>Le </a:t>
            </a:r>
            <a:r>
              <a:rPr b="0" lang="en-US" sz="1800" spc="-7" strike="noStrike">
                <a:solidFill>
                  <a:srgbClr val="000000"/>
                </a:solidFill>
                <a:latin typeface="Calibri"/>
              </a:rPr>
              <a:t>jugement </a:t>
            </a:r>
            <a:r>
              <a:rPr b="0" lang="en-US" sz="1800" spc="-1" strike="noStrike">
                <a:solidFill>
                  <a:srgbClr val="000000"/>
                </a:solidFill>
                <a:latin typeface="Calibri"/>
              </a:rPr>
              <a:t>suspend ou </a:t>
            </a:r>
            <a:r>
              <a:rPr b="0" lang="en-US" sz="1800" spc="-7" strike="noStrike">
                <a:solidFill>
                  <a:srgbClr val="000000"/>
                </a:solidFill>
                <a:latin typeface="Calibri"/>
              </a:rPr>
              <a:t>interdit les poursuites individuelles </a:t>
            </a:r>
            <a:r>
              <a:rPr b="0" lang="en-US" sz="1800" spc="-1" strike="noStrike">
                <a:solidFill>
                  <a:srgbClr val="000000"/>
                </a:solidFill>
                <a:latin typeface="Calibri"/>
              </a:rPr>
              <a:t>de tous </a:t>
            </a:r>
            <a:r>
              <a:rPr b="0" lang="en-US" sz="1800" spc="-7" strike="noStrike">
                <a:solidFill>
                  <a:srgbClr val="000000"/>
                </a:solidFill>
                <a:latin typeface="Calibri"/>
              </a:rPr>
              <a:t>les créanciers (chirographaires </a:t>
            </a:r>
            <a:r>
              <a:rPr b="0" lang="en-US" sz="1800" spc="-9" strike="noStrike">
                <a:solidFill>
                  <a:srgbClr val="000000"/>
                </a:solidFill>
                <a:latin typeface="Calibri"/>
              </a:rPr>
              <a:t>ou  </a:t>
            </a:r>
            <a:r>
              <a:rPr b="0" lang="en-US" sz="1800" spc="-7" strike="noStrike">
                <a:solidFill>
                  <a:srgbClr val="000000"/>
                </a:solidFill>
                <a:latin typeface="Calibri"/>
              </a:rPr>
              <a:t>munis </a:t>
            </a:r>
            <a:r>
              <a:rPr b="0" lang="en-US" sz="1800" spc="-1" strike="noStrike">
                <a:solidFill>
                  <a:srgbClr val="000000"/>
                </a:solidFill>
                <a:latin typeface="Calibri"/>
              </a:rPr>
              <a:t>de </a:t>
            </a:r>
            <a:r>
              <a:rPr b="0" lang="en-US" sz="1800" spc="-7" strike="noStrike">
                <a:solidFill>
                  <a:srgbClr val="000000"/>
                </a:solidFill>
                <a:latin typeface="Calibri"/>
              </a:rPr>
              <a:t>privilèges) dont la </a:t>
            </a:r>
            <a:r>
              <a:rPr b="0" lang="en-US" sz="1800" spc="-1" strike="noStrike">
                <a:solidFill>
                  <a:srgbClr val="000000"/>
                </a:solidFill>
                <a:latin typeface="Calibri"/>
              </a:rPr>
              <a:t>créance </a:t>
            </a:r>
            <a:r>
              <a:rPr b="0" lang="en-US" sz="1800" spc="-7" strike="noStrike">
                <a:solidFill>
                  <a:srgbClr val="000000"/>
                </a:solidFill>
                <a:latin typeface="Calibri"/>
              </a:rPr>
              <a:t>est antérieure </a:t>
            </a:r>
            <a:r>
              <a:rPr b="0" lang="en-US" sz="1800" spc="-1" strike="noStrike">
                <a:solidFill>
                  <a:srgbClr val="000000"/>
                </a:solidFill>
                <a:latin typeface="Calibri"/>
              </a:rPr>
              <a:t>au </a:t>
            </a:r>
            <a:r>
              <a:rPr b="0" lang="en-US" sz="1800" spc="-7" strike="noStrike">
                <a:solidFill>
                  <a:srgbClr val="000000"/>
                </a:solidFill>
                <a:latin typeface="Calibri"/>
              </a:rPr>
              <a:t>jugement. </a:t>
            </a:r>
            <a:r>
              <a:rPr b="0" lang="en-US" sz="1800" spc="-1" strike="noStrike">
                <a:solidFill>
                  <a:srgbClr val="000000"/>
                </a:solidFill>
                <a:latin typeface="Calibri"/>
              </a:rPr>
              <a:t>Le </a:t>
            </a:r>
            <a:r>
              <a:rPr b="0" lang="en-US" sz="1800" spc="-7" strike="noStrike">
                <a:solidFill>
                  <a:srgbClr val="000000"/>
                </a:solidFill>
                <a:latin typeface="Calibri"/>
              </a:rPr>
              <a:t>créancier réservataire (bénéficiant  </a:t>
            </a:r>
            <a:r>
              <a:rPr b="0" lang="en-US" sz="1800" spc="-1" strike="noStrike">
                <a:solidFill>
                  <a:srgbClr val="000000"/>
                </a:solidFill>
                <a:latin typeface="Calibri"/>
              </a:rPr>
              <a:t>d’une clause de </a:t>
            </a:r>
            <a:r>
              <a:rPr b="0" lang="en-US" sz="1800" spc="-7" strike="noStrike">
                <a:solidFill>
                  <a:srgbClr val="000000"/>
                </a:solidFill>
                <a:latin typeface="Calibri"/>
              </a:rPr>
              <a:t>réserve </a:t>
            </a:r>
            <a:r>
              <a:rPr b="0" lang="en-US" sz="1800" spc="-1" strike="noStrike">
                <a:solidFill>
                  <a:srgbClr val="000000"/>
                </a:solidFill>
                <a:latin typeface="Calibri"/>
              </a:rPr>
              <a:t>de </a:t>
            </a:r>
            <a:r>
              <a:rPr b="0" lang="en-US" sz="1800" spc="-7" strike="noStrike">
                <a:solidFill>
                  <a:srgbClr val="000000"/>
                </a:solidFill>
                <a:latin typeface="Calibri"/>
              </a:rPr>
              <a:t>propriété) peut agir </a:t>
            </a:r>
            <a:r>
              <a:rPr b="0" lang="en-US" sz="1800" spc="-1" strike="noStrike">
                <a:solidFill>
                  <a:srgbClr val="000000"/>
                </a:solidFill>
                <a:latin typeface="Calibri"/>
              </a:rPr>
              <a:t>en </a:t>
            </a:r>
            <a:r>
              <a:rPr b="0" lang="en-US" sz="1800" spc="-7" strike="noStrike">
                <a:solidFill>
                  <a:srgbClr val="000000"/>
                </a:solidFill>
                <a:latin typeface="Calibri"/>
              </a:rPr>
              <a:t>revendication </a:t>
            </a:r>
            <a:r>
              <a:rPr b="0" lang="en-US" sz="1800" spc="-1" strike="noStrike">
                <a:solidFill>
                  <a:srgbClr val="000000"/>
                </a:solidFill>
                <a:latin typeface="Calibri"/>
              </a:rPr>
              <a:t>du</a:t>
            </a:r>
            <a:r>
              <a:rPr b="0" lang="en-US" sz="1800" spc="-29" strike="noStrike">
                <a:solidFill>
                  <a:srgbClr val="000000"/>
                </a:solidFill>
                <a:latin typeface="Calibri"/>
              </a:rPr>
              <a:t> </a:t>
            </a:r>
            <a:r>
              <a:rPr b="0" lang="en-US" sz="1800" spc="-7" strike="noStrike">
                <a:solidFill>
                  <a:srgbClr val="000000"/>
                </a:solidFill>
                <a:latin typeface="Calibri"/>
              </a:rPr>
              <a:t>bien.</a:t>
            </a:r>
            <a:endParaRPr b="0" lang="fr-FR" sz="1800" spc="-1" strike="noStrike">
              <a:latin typeface="Arial"/>
            </a:endParaRPr>
          </a:p>
          <a:p>
            <a:pPr marL="138240" indent="-76320" algn="just">
              <a:lnSpc>
                <a:spcPct val="100000"/>
              </a:lnSpc>
              <a:spcBef>
                <a:spcPts val="490"/>
              </a:spcBef>
              <a:buClr>
                <a:srgbClr val="000000"/>
              </a:buClr>
              <a:buFont typeface="StarSymbol"/>
              <a:buChar char="-"/>
              <a:tabLst>
                <a:tab algn="l" pos="138600"/>
              </a:tabLst>
            </a:pPr>
            <a:r>
              <a:rPr b="1" lang="en-US" sz="1800" spc="-1" strike="noStrike">
                <a:solidFill>
                  <a:srgbClr val="000000"/>
                </a:solidFill>
                <a:latin typeface="Calibri"/>
              </a:rPr>
              <a:t>Paiement des </a:t>
            </a:r>
            <a:r>
              <a:rPr b="1" lang="en-US" sz="1800" spc="-7" strike="noStrike">
                <a:solidFill>
                  <a:srgbClr val="000000"/>
                </a:solidFill>
                <a:latin typeface="Calibri"/>
              </a:rPr>
              <a:t>créances nées pendant </a:t>
            </a:r>
            <a:r>
              <a:rPr b="1" lang="en-US" sz="1800" spc="-1" strike="noStrike">
                <a:solidFill>
                  <a:srgbClr val="000000"/>
                </a:solidFill>
                <a:latin typeface="Calibri"/>
              </a:rPr>
              <a:t>la période</a:t>
            </a:r>
            <a:r>
              <a:rPr b="1" lang="en-US" sz="1800" spc="-63" strike="noStrike">
                <a:solidFill>
                  <a:srgbClr val="000000"/>
                </a:solidFill>
                <a:latin typeface="Calibri"/>
              </a:rPr>
              <a:t> </a:t>
            </a:r>
            <a:r>
              <a:rPr b="1" lang="en-US" sz="1800" spc="-7" strike="noStrike">
                <a:solidFill>
                  <a:srgbClr val="000000"/>
                </a:solidFill>
                <a:latin typeface="Calibri"/>
              </a:rPr>
              <a:t>d’observation</a:t>
            </a:r>
            <a:endParaRPr b="0" lang="fr-FR" sz="1800" spc="-1" strike="noStrike">
              <a:latin typeface="Arial"/>
            </a:endParaRPr>
          </a:p>
          <a:p>
            <a:pPr marL="63360" algn="just">
              <a:lnSpc>
                <a:spcPct val="100000"/>
              </a:lnSpc>
              <a:spcBef>
                <a:spcPts val="553"/>
              </a:spcBef>
              <a:tabLst>
                <a:tab algn="l" pos="138600"/>
              </a:tabLst>
            </a:pPr>
            <a:r>
              <a:rPr b="0" lang="en-US" sz="1800" spc="-1" strike="noStrike">
                <a:solidFill>
                  <a:srgbClr val="000000"/>
                </a:solidFill>
                <a:latin typeface="Calibri"/>
              </a:rPr>
              <a:t>Les </a:t>
            </a:r>
            <a:r>
              <a:rPr b="0" lang="en-US" sz="1800" spc="-7" strike="noStrike">
                <a:solidFill>
                  <a:srgbClr val="000000"/>
                </a:solidFill>
                <a:latin typeface="Calibri"/>
              </a:rPr>
              <a:t>créances </a:t>
            </a:r>
            <a:r>
              <a:rPr b="0" lang="en-US" sz="1800" spc="-1" strike="noStrike">
                <a:solidFill>
                  <a:srgbClr val="000000"/>
                </a:solidFill>
                <a:latin typeface="Calibri"/>
              </a:rPr>
              <a:t>nées </a:t>
            </a:r>
            <a:r>
              <a:rPr b="0" lang="en-US" sz="1800" spc="-7" strike="noStrike">
                <a:solidFill>
                  <a:srgbClr val="000000"/>
                </a:solidFill>
                <a:latin typeface="Calibri"/>
              </a:rPr>
              <a:t>régulièrement après </a:t>
            </a:r>
            <a:r>
              <a:rPr b="0" lang="en-US" sz="1800" spc="-1" strike="noStrike">
                <a:solidFill>
                  <a:srgbClr val="000000"/>
                </a:solidFill>
                <a:latin typeface="Calibri"/>
              </a:rPr>
              <a:t>le </a:t>
            </a:r>
            <a:r>
              <a:rPr b="0" lang="en-US" sz="1800" spc="-7" strike="noStrike">
                <a:solidFill>
                  <a:srgbClr val="000000"/>
                </a:solidFill>
                <a:latin typeface="Calibri"/>
              </a:rPr>
              <a:t>jugement d’ouverture d’une procédure </a:t>
            </a:r>
            <a:r>
              <a:rPr b="0" lang="en-US" sz="1800" spc="-1" strike="noStrike">
                <a:solidFill>
                  <a:srgbClr val="000000"/>
                </a:solidFill>
                <a:latin typeface="Calibri"/>
              </a:rPr>
              <a:t>de </a:t>
            </a:r>
            <a:r>
              <a:rPr b="0" lang="en-US" sz="1800" spc="-7" strike="noStrike">
                <a:solidFill>
                  <a:srgbClr val="000000"/>
                </a:solidFill>
                <a:latin typeface="Calibri"/>
              </a:rPr>
              <a:t>redressement  judiciaire doivent être </a:t>
            </a:r>
            <a:r>
              <a:rPr b="0" lang="en-US" sz="1800" spc="-1" strike="noStrike">
                <a:solidFill>
                  <a:srgbClr val="000000"/>
                </a:solidFill>
                <a:latin typeface="Calibri"/>
              </a:rPr>
              <a:t>payées à </a:t>
            </a:r>
            <a:r>
              <a:rPr b="0" lang="en-US" sz="1800" spc="-7" strike="noStrike">
                <a:solidFill>
                  <a:srgbClr val="000000"/>
                </a:solidFill>
                <a:latin typeface="Calibri"/>
              </a:rPr>
              <a:t>leur </a:t>
            </a:r>
            <a:r>
              <a:rPr b="0" lang="en-US" sz="1800" spc="-1" strike="noStrike">
                <a:solidFill>
                  <a:srgbClr val="000000"/>
                </a:solidFill>
                <a:latin typeface="Calibri"/>
              </a:rPr>
              <a:t>échéance. Le </a:t>
            </a:r>
            <a:r>
              <a:rPr b="0" lang="en-US" sz="1800" spc="-7" strike="noStrike">
                <a:solidFill>
                  <a:srgbClr val="000000"/>
                </a:solidFill>
                <a:latin typeface="Calibri"/>
              </a:rPr>
              <a:t>créancier </a:t>
            </a:r>
            <a:r>
              <a:rPr b="0" lang="en-US" sz="1800" spc="-1" strike="noStrike">
                <a:solidFill>
                  <a:srgbClr val="000000"/>
                </a:solidFill>
                <a:latin typeface="Calibri"/>
              </a:rPr>
              <a:t>a </a:t>
            </a:r>
            <a:r>
              <a:rPr b="0" lang="en-US" sz="1800" spc="-7" strike="noStrike">
                <a:solidFill>
                  <a:srgbClr val="000000"/>
                </a:solidFill>
                <a:latin typeface="Calibri"/>
              </a:rPr>
              <a:t>droit </a:t>
            </a:r>
            <a:r>
              <a:rPr b="0" lang="en-US" sz="1800" spc="-1" strike="noStrike">
                <a:solidFill>
                  <a:srgbClr val="000000"/>
                </a:solidFill>
                <a:latin typeface="Calibri"/>
              </a:rPr>
              <a:t>au </a:t>
            </a:r>
            <a:r>
              <a:rPr b="0" lang="en-US" sz="1800" spc="-7" strike="noStrike">
                <a:solidFill>
                  <a:srgbClr val="000000"/>
                </a:solidFill>
                <a:latin typeface="Calibri"/>
              </a:rPr>
              <a:t>paiement </a:t>
            </a:r>
            <a:r>
              <a:rPr b="0" lang="en-US" sz="1800" spc="-9" strike="noStrike">
                <a:solidFill>
                  <a:srgbClr val="000000"/>
                </a:solidFill>
                <a:latin typeface="Calibri"/>
              </a:rPr>
              <a:t>de </a:t>
            </a:r>
            <a:r>
              <a:rPr b="0" lang="en-US" sz="1800" spc="-1" strike="noStrike">
                <a:solidFill>
                  <a:srgbClr val="000000"/>
                </a:solidFill>
                <a:latin typeface="Calibri"/>
              </a:rPr>
              <a:t>sa créance </a:t>
            </a:r>
            <a:r>
              <a:rPr b="0" lang="en-US" sz="1800" spc="-7" strike="noStrike">
                <a:solidFill>
                  <a:srgbClr val="000000"/>
                </a:solidFill>
                <a:latin typeface="Calibri"/>
              </a:rPr>
              <a:t>dès que  celle-ci arrive </a:t>
            </a:r>
            <a:r>
              <a:rPr b="0" lang="en-US" sz="1800" spc="-1" strike="noStrike">
                <a:solidFill>
                  <a:srgbClr val="000000"/>
                </a:solidFill>
                <a:latin typeface="Calibri"/>
              </a:rPr>
              <a:t>à</a:t>
            </a:r>
            <a:r>
              <a:rPr b="0" lang="en-US" sz="1800" spc="-7" strike="noStrike">
                <a:solidFill>
                  <a:srgbClr val="000000"/>
                </a:solidFill>
                <a:latin typeface="Calibri"/>
              </a:rPr>
              <a:t> échéance.</a:t>
            </a:r>
            <a:endParaRPr b="0" lang="fr-FR" sz="1800" spc="-1" strike="noStrike">
              <a:latin typeface="Arial"/>
            </a:endParaRPr>
          </a:p>
          <a:p>
            <a:pPr marL="138240" indent="-76320" algn="just">
              <a:lnSpc>
                <a:spcPct val="100000"/>
              </a:lnSpc>
              <a:spcBef>
                <a:spcPts val="490"/>
              </a:spcBef>
              <a:buClr>
                <a:srgbClr val="000000"/>
              </a:buClr>
              <a:buFont typeface="StarSymbol"/>
              <a:buChar char="-"/>
              <a:tabLst>
                <a:tab algn="l" pos="138600"/>
              </a:tabLst>
            </a:pPr>
            <a:r>
              <a:rPr b="1" lang="en-US" sz="1800" spc="-7" strike="noStrike">
                <a:solidFill>
                  <a:srgbClr val="000000"/>
                </a:solidFill>
                <a:latin typeface="Calibri"/>
              </a:rPr>
              <a:t>Continuation des contrats </a:t>
            </a:r>
            <a:r>
              <a:rPr b="1" lang="en-US" sz="1800" spc="-1" strike="noStrike">
                <a:solidFill>
                  <a:srgbClr val="000000"/>
                </a:solidFill>
                <a:latin typeface="Calibri"/>
              </a:rPr>
              <a:t>en</a:t>
            </a:r>
            <a:r>
              <a:rPr b="1" lang="en-US" sz="1800" spc="15" strike="noStrike">
                <a:solidFill>
                  <a:srgbClr val="000000"/>
                </a:solidFill>
                <a:latin typeface="Calibri"/>
              </a:rPr>
              <a:t> </a:t>
            </a:r>
            <a:r>
              <a:rPr b="1" lang="en-US" sz="1800" spc="-1" strike="noStrike">
                <a:solidFill>
                  <a:srgbClr val="000000"/>
                </a:solidFill>
                <a:latin typeface="Calibri"/>
              </a:rPr>
              <a:t>cours</a:t>
            </a:r>
            <a:endParaRPr b="0" lang="fr-FR" sz="1800" spc="-1" strike="noStrike">
              <a:latin typeface="Arial"/>
            </a:endParaRPr>
          </a:p>
          <a:p>
            <a:pPr marL="63360" algn="just">
              <a:lnSpc>
                <a:spcPct val="100000"/>
              </a:lnSpc>
              <a:spcBef>
                <a:spcPts val="556"/>
              </a:spcBef>
              <a:tabLst>
                <a:tab algn="l" pos="138600"/>
              </a:tabLst>
            </a:pPr>
            <a:r>
              <a:rPr b="0" lang="en-US" sz="1800" spc="-7" strike="noStrike">
                <a:solidFill>
                  <a:srgbClr val="000000"/>
                </a:solidFill>
                <a:latin typeface="Calibri"/>
              </a:rPr>
              <a:t>L’activité sociale étant maintenue, </a:t>
            </a:r>
            <a:r>
              <a:rPr b="0" lang="en-US" sz="1800" spc="-1" strike="noStrike">
                <a:solidFill>
                  <a:srgbClr val="000000"/>
                </a:solidFill>
                <a:latin typeface="Calibri"/>
              </a:rPr>
              <a:t>le </a:t>
            </a:r>
            <a:r>
              <a:rPr b="0" lang="en-US" sz="1800" spc="-7" strike="noStrike">
                <a:solidFill>
                  <a:srgbClr val="000000"/>
                </a:solidFill>
                <a:latin typeface="Calibri"/>
              </a:rPr>
              <a:t>principe est celui </a:t>
            </a:r>
            <a:r>
              <a:rPr b="0" lang="en-US" sz="1800" spc="-1" strike="noStrike">
                <a:solidFill>
                  <a:srgbClr val="000000"/>
                </a:solidFill>
                <a:latin typeface="Calibri"/>
              </a:rPr>
              <a:t>de </a:t>
            </a:r>
            <a:r>
              <a:rPr b="0" lang="en-US" sz="1800" spc="-7" strike="noStrike">
                <a:solidFill>
                  <a:srgbClr val="000000"/>
                </a:solidFill>
                <a:latin typeface="Calibri"/>
              </a:rPr>
              <a:t>la continuation des contrats </a:t>
            </a:r>
            <a:r>
              <a:rPr b="0" lang="en-US" sz="1800" spc="-1" strike="noStrike">
                <a:solidFill>
                  <a:srgbClr val="000000"/>
                </a:solidFill>
                <a:latin typeface="Calibri"/>
              </a:rPr>
              <a:t>à </a:t>
            </a:r>
            <a:r>
              <a:rPr b="0" lang="en-US" sz="1800" spc="-7" strike="noStrike">
                <a:solidFill>
                  <a:srgbClr val="000000"/>
                </a:solidFill>
                <a:latin typeface="Calibri"/>
              </a:rPr>
              <a:t>exécution  successive.</a:t>
            </a:r>
            <a:endParaRPr b="0" lang="fr-FR" sz="1800" spc="-1" strike="noStrike">
              <a:latin typeface="Arial"/>
            </a:endParaRPr>
          </a:p>
        </p:txBody>
      </p:sp>
      <p:sp>
        <p:nvSpPr>
          <p:cNvPr id="664" name="TextShape 2"/>
          <p:cNvSpPr txBox="1"/>
          <p:nvPr/>
        </p:nvSpPr>
        <p:spPr>
          <a:xfrm>
            <a:off x="230040" y="244440"/>
            <a:ext cx="6866640" cy="1156680"/>
          </a:xfrm>
          <a:prstGeom prst="rect">
            <a:avLst/>
          </a:prstGeom>
          <a:noFill/>
          <a:ln>
            <a:noFill/>
          </a:ln>
        </p:spPr>
        <p:txBody>
          <a:bodyPr lIns="0" rIns="0" tIns="11520" bIns="0">
            <a:noAutofit/>
          </a:bodyPr>
          <a:p>
            <a:pPr marL="11520">
              <a:lnSpc>
                <a:spcPct val="100000"/>
              </a:lnSpc>
              <a:spcBef>
                <a:spcPts val="91"/>
              </a:spcBef>
            </a:pPr>
            <a:r>
              <a:rPr b="1" lang="fr-FR" sz="1600" spc="-7" strike="noStrike" u="heavy">
                <a:solidFill>
                  <a:srgbClr val="c00000"/>
                </a:solidFill>
                <a:uFillTx/>
                <a:latin typeface="Calibri"/>
              </a:rPr>
              <a:t>LES EFFETS  DU HEGEMENT D’OUVERTURE </a:t>
            </a:r>
            <a:endParaRPr b="0" lang="en-US" sz="1600" spc="-1" strike="noStrike">
              <a:solidFill>
                <a:srgbClr val="000000"/>
              </a:solidFill>
              <a:latin typeface="Calibri"/>
            </a:endParaRPr>
          </a:p>
        </p:txBody>
      </p:sp>
      <p:sp>
        <p:nvSpPr>
          <p:cNvPr id="665" name="TextShape 3"/>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66" name="TextShape 4"/>
          <p:cNvSpPr txBox="1"/>
          <p:nvPr/>
        </p:nvSpPr>
        <p:spPr>
          <a:xfrm>
            <a:off x="8783280" y="6378120"/>
            <a:ext cx="2805480" cy="276480"/>
          </a:xfrm>
          <a:prstGeom prst="rect">
            <a:avLst/>
          </a:prstGeom>
          <a:noFill/>
          <a:ln>
            <a:noFill/>
          </a:ln>
        </p:spPr>
        <p:txBody>
          <a:bodyPr lIns="0" rIns="0" tIns="0" bIns="0">
            <a:noAutofit/>
          </a:bodyPr>
          <a:p>
            <a:pPr algn="r">
              <a:lnSpc>
                <a:spcPct val="100000"/>
              </a:lnSpc>
            </a:pPr>
            <a:fld id="{047C399B-025C-440B-8F74-C3614587F812}"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CustomShape 1"/>
          <p:cNvSpPr/>
          <p:nvPr/>
        </p:nvSpPr>
        <p:spPr>
          <a:xfrm>
            <a:off x="2016360" y="470160"/>
            <a:ext cx="5400" cy="167760"/>
          </a:xfrm>
          <a:custGeom>
            <a:avLst/>
            <a:gdLst/>
            <a:ahLst/>
            <a:rect l="l" t="t" r="r" b="b"/>
            <a:pathLst>
              <a:path w="6350" h="185420">
                <a:moveTo>
                  <a:pt x="0" y="185420"/>
                </a:moveTo>
                <a:lnTo>
                  <a:pt x="6350" y="185420"/>
                </a:lnTo>
                <a:lnTo>
                  <a:pt x="6350" y="0"/>
                </a:lnTo>
                <a:lnTo>
                  <a:pt x="0" y="0"/>
                </a:lnTo>
                <a:lnTo>
                  <a:pt x="0" y="185420"/>
                </a:lnTo>
                <a:close/>
              </a:path>
            </a:pathLst>
          </a:custGeom>
          <a:solidFill>
            <a:srgbClr val="000000"/>
          </a:solidFill>
          <a:ln>
            <a:noFill/>
          </a:ln>
        </p:spPr>
        <p:style>
          <a:lnRef idx="0"/>
          <a:fillRef idx="0"/>
          <a:effectRef idx="0"/>
          <a:fontRef idx="minor"/>
        </p:style>
      </p:sp>
      <p:sp>
        <p:nvSpPr>
          <p:cNvPr id="668" name="CustomShape 2"/>
          <p:cNvSpPr/>
          <p:nvPr/>
        </p:nvSpPr>
        <p:spPr>
          <a:xfrm>
            <a:off x="2016360" y="464400"/>
            <a:ext cx="5351400" cy="2810880"/>
          </a:xfrm>
          <a:custGeom>
            <a:avLst/>
            <a:gdLst/>
            <a:ahLst/>
            <a:rect l="l" t="t" r="r" b="b"/>
            <a:pathLst>
              <a:path w="5906770" h="3102610">
                <a:moveTo>
                  <a:pt x="6350" y="2600198"/>
                </a:moveTo>
                <a:lnTo>
                  <a:pt x="0" y="2600198"/>
                </a:lnTo>
                <a:lnTo>
                  <a:pt x="0" y="2852928"/>
                </a:lnTo>
                <a:lnTo>
                  <a:pt x="0" y="2853563"/>
                </a:lnTo>
                <a:lnTo>
                  <a:pt x="0" y="3102483"/>
                </a:lnTo>
                <a:lnTo>
                  <a:pt x="6350" y="3102483"/>
                </a:lnTo>
                <a:lnTo>
                  <a:pt x="6350" y="2853563"/>
                </a:lnTo>
                <a:lnTo>
                  <a:pt x="6350" y="2852928"/>
                </a:lnTo>
                <a:lnTo>
                  <a:pt x="6350" y="2600198"/>
                </a:lnTo>
                <a:close/>
                <a:moveTo>
                  <a:pt x="6350" y="2173478"/>
                </a:moveTo>
                <a:lnTo>
                  <a:pt x="0" y="2173478"/>
                </a:lnTo>
                <a:lnTo>
                  <a:pt x="0" y="2426208"/>
                </a:lnTo>
                <a:lnTo>
                  <a:pt x="0" y="2426843"/>
                </a:lnTo>
                <a:lnTo>
                  <a:pt x="0" y="2599563"/>
                </a:lnTo>
                <a:lnTo>
                  <a:pt x="6350" y="2599563"/>
                </a:lnTo>
                <a:lnTo>
                  <a:pt x="6350" y="2426843"/>
                </a:lnTo>
                <a:lnTo>
                  <a:pt x="6350" y="2426208"/>
                </a:lnTo>
                <a:lnTo>
                  <a:pt x="6350" y="2173478"/>
                </a:lnTo>
                <a:close/>
                <a:moveTo>
                  <a:pt x="6350" y="1822958"/>
                </a:moveTo>
                <a:lnTo>
                  <a:pt x="0" y="1822958"/>
                </a:lnTo>
                <a:lnTo>
                  <a:pt x="0" y="1999488"/>
                </a:lnTo>
                <a:lnTo>
                  <a:pt x="0" y="2000123"/>
                </a:lnTo>
                <a:lnTo>
                  <a:pt x="0" y="2172843"/>
                </a:lnTo>
                <a:lnTo>
                  <a:pt x="6350" y="2172843"/>
                </a:lnTo>
                <a:lnTo>
                  <a:pt x="6350" y="2000123"/>
                </a:lnTo>
                <a:lnTo>
                  <a:pt x="6350" y="1999488"/>
                </a:lnTo>
                <a:lnTo>
                  <a:pt x="6350" y="1822958"/>
                </a:lnTo>
                <a:close/>
                <a:moveTo>
                  <a:pt x="6350" y="1396238"/>
                </a:moveTo>
                <a:lnTo>
                  <a:pt x="0" y="1396238"/>
                </a:lnTo>
                <a:lnTo>
                  <a:pt x="0" y="1648968"/>
                </a:lnTo>
                <a:lnTo>
                  <a:pt x="0" y="1649603"/>
                </a:lnTo>
                <a:lnTo>
                  <a:pt x="0" y="1822323"/>
                </a:lnTo>
                <a:lnTo>
                  <a:pt x="6350" y="1822323"/>
                </a:lnTo>
                <a:lnTo>
                  <a:pt x="6350" y="1649603"/>
                </a:lnTo>
                <a:lnTo>
                  <a:pt x="6350" y="1648968"/>
                </a:lnTo>
                <a:lnTo>
                  <a:pt x="6350" y="1396238"/>
                </a:lnTo>
                <a:close/>
                <a:moveTo>
                  <a:pt x="6350" y="969518"/>
                </a:moveTo>
                <a:lnTo>
                  <a:pt x="0" y="969518"/>
                </a:lnTo>
                <a:lnTo>
                  <a:pt x="0" y="1222248"/>
                </a:lnTo>
                <a:lnTo>
                  <a:pt x="0" y="1222883"/>
                </a:lnTo>
                <a:lnTo>
                  <a:pt x="0" y="1395603"/>
                </a:lnTo>
                <a:lnTo>
                  <a:pt x="6350" y="1395603"/>
                </a:lnTo>
                <a:lnTo>
                  <a:pt x="6350" y="1222883"/>
                </a:lnTo>
                <a:lnTo>
                  <a:pt x="6350" y="1222248"/>
                </a:lnTo>
                <a:lnTo>
                  <a:pt x="6350" y="969518"/>
                </a:lnTo>
                <a:close/>
                <a:moveTo>
                  <a:pt x="6350" y="618998"/>
                </a:moveTo>
                <a:lnTo>
                  <a:pt x="0" y="618998"/>
                </a:lnTo>
                <a:lnTo>
                  <a:pt x="0" y="795528"/>
                </a:lnTo>
                <a:lnTo>
                  <a:pt x="0" y="796163"/>
                </a:lnTo>
                <a:lnTo>
                  <a:pt x="0" y="968883"/>
                </a:lnTo>
                <a:lnTo>
                  <a:pt x="6350" y="968883"/>
                </a:lnTo>
                <a:lnTo>
                  <a:pt x="6350" y="796163"/>
                </a:lnTo>
                <a:lnTo>
                  <a:pt x="6350" y="795528"/>
                </a:lnTo>
                <a:lnTo>
                  <a:pt x="6350" y="618998"/>
                </a:lnTo>
                <a:close/>
                <a:moveTo>
                  <a:pt x="6350" y="192278"/>
                </a:moveTo>
                <a:lnTo>
                  <a:pt x="0" y="192278"/>
                </a:lnTo>
                <a:lnTo>
                  <a:pt x="0" y="368808"/>
                </a:lnTo>
                <a:lnTo>
                  <a:pt x="0" y="369443"/>
                </a:lnTo>
                <a:lnTo>
                  <a:pt x="0" y="618363"/>
                </a:lnTo>
                <a:lnTo>
                  <a:pt x="6350" y="618363"/>
                </a:lnTo>
                <a:lnTo>
                  <a:pt x="6350" y="369443"/>
                </a:lnTo>
                <a:lnTo>
                  <a:pt x="6350" y="368808"/>
                </a:lnTo>
                <a:lnTo>
                  <a:pt x="6350" y="192278"/>
                </a:lnTo>
                <a:close/>
                <a:moveTo>
                  <a:pt x="5906770" y="2600198"/>
                </a:moveTo>
                <a:lnTo>
                  <a:pt x="5901690" y="2600198"/>
                </a:lnTo>
                <a:lnTo>
                  <a:pt x="5901690" y="2852928"/>
                </a:lnTo>
                <a:lnTo>
                  <a:pt x="5901690" y="2853563"/>
                </a:lnTo>
                <a:lnTo>
                  <a:pt x="5901690" y="3102483"/>
                </a:lnTo>
                <a:lnTo>
                  <a:pt x="5906770" y="3102483"/>
                </a:lnTo>
                <a:lnTo>
                  <a:pt x="5906770" y="2853563"/>
                </a:lnTo>
                <a:lnTo>
                  <a:pt x="5906770" y="2852928"/>
                </a:lnTo>
                <a:lnTo>
                  <a:pt x="5906770" y="2600198"/>
                </a:lnTo>
                <a:close/>
                <a:moveTo>
                  <a:pt x="5906770" y="2173478"/>
                </a:moveTo>
                <a:lnTo>
                  <a:pt x="5901690" y="2173478"/>
                </a:lnTo>
                <a:lnTo>
                  <a:pt x="5901690" y="2426208"/>
                </a:lnTo>
                <a:lnTo>
                  <a:pt x="5901690" y="2426843"/>
                </a:lnTo>
                <a:lnTo>
                  <a:pt x="5901690" y="2599563"/>
                </a:lnTo>
                <a:lnTo>
                  <a:pt x="5906770" y="2599563"/>
                </a:lnTo>
                <a:lnTo>
                  <a:pt x="5906770" y="2426843"/>
                </a:lnTo>
                <a:lnTo>
                  <a:pt x="5906770" y="2426208"/>
                </a:lnTo>
                <a:lnTo>
                  <a:pt x="5906770" y="2173478"/>
                </a:lnTo>
                <a:close/>
                <a:moveTo>
                  <a:pt x="5906770" y="1822958"/>
                </a:moveTo>
                <a:lnTo>
                  <a:pt x="5901690" y="1822958"/>
                </a:lnTo>
                <a:lnTo>
                  <a:pt x="5901690" y="1999488"/>
                </a:lnTo>
                <a:lnTo>
                  <a:pt x="5901690" y="2000123"/>
                </a:lnTo>
                <a:lnTo>
                  <a:pt x="5901690" y="2172843"/>
                </a:lnTo>
                <a:lnTo>
                  <a:pt x="5906770" y="2172843"/>
                </a:lnTo>
                <a:lnTo>
                  <a:pt x="5906770" y="2000123"/>
                </a:lnTo>
                <a:lnTo>
                  <a:pt x="5906770" y="1999488"/>
                </a:lnTo>
                <a:lnTo>
                  <a:pt x="5906770" y="1822958"/>
                </a:lnTo>
                <a:close/>
                <a:moveTo>
                  <a:pt x="5906770" y="1396238"/>
                </a:moveTo>
                <a:lnTo>
                  <a:pt x="5901690" y="1396238"/>
                </a:lnTo>
                <a:lnTo>
                  <a:pt x="5901690" y="1648968"/>
                </a:lnTo>
                <a:lnTo>
                  <a:pt x="5901690" y="1649603"/>
                </a:lnTo>
                <a:lnTo>
                  <a:pt x="5901690" y="1822323"/>
                </a:lnTo>
                <a:lnTo>
                  <a:pt x="5906770" y="1822323"/>
                </a:lnTo>
                <a:lnTo>
                  <a:pt x="5906770" y="1649603"/>
                </a:lnTo>
                <a:lnTo>
                  <a:pt x="5906770" y="1648968"/>
                </a:lnTo>
                <a:lnTo>
                  <a:pt x="5906770" y="1396238"/>
                </a:lnTo>
                <a:close/>
                <a:moveTo>
                  <a:pt x="5906770" y="969518"/>
                </a:moveTo>
                <a:lnTo>
                  <a:pt x="5901690" y="969518"/>
                </a:lnTo>
                <a:lnTo>
                  <a:pt x="5901690" y="1222248"/>
                </a:lnTo>
                <a:lnTo>
                  <a:pt x="5901690" y="1222883"/>
                </a:lnTo>
                <a:lnTo>
                  <a:pt x="5901690" y="1395603"/>
                </a:lnTo>
                <a:lnTo>
                  <a:pt x="5906770" y="1395603"/>
                </a:lnTo>
                <a:lnTo>
                  <a:pt x="5906770" y="1222883"/>
                </a:lnTo>
                <a:lnTo>
                  <a:pt x="5906770" y="1222248"/>
                </a:lnTo>
                <a:lnTo>
                  <a:pt x="5906770" y="969518"/>
                </a:lnTo>
                <a:close/>
                <a:moveTo>
                  <a:pt x="5906770" y="618998"/>
                </a:moveTo>
                <a:lnTo>
                  <a:pt x="5901690" y="618998"/>
                </a:lnTo>
                <a:lnTo>
                  <a:pt x="5901690" y="795528"/>
                </a:lnTo>
                <a:lnTo>
                  <a:pt x="5901690" y="796163"/>
                </a:lnTo>
                <a:lnTo>
                  <a:pt x="5901690" y="968883"/>
                </a:lnTo>
                <a:lnTo>
                  <a:pt x="5906770" y="968883"/>
                </a:lnTo>
                <a:lnTo>
                  <a:pt x="5906770" y="796163"/>
                </a:lnTo>
                <a:lnTo>
                  <a:pt x="5906770" y="795528"/>
                </a:lnTo>
                <a:lnTo>
                  <a:pt x="5906770" y="618998"/>
                </a:lnTo>
                <a:close/>
                <a:moveTo>
                  <a:pt x="5906770" y="192278"/>
                </a:moveTo>
                <a:lnTo>
                  <a:pt x="5901690" y="192278"/>
                </a:lnTo>
                <a:lnTo>
                  <a:pt x="5901690" y="368808"/>
                </a:lnTo>
                <a:lnTo>
                  <a:pt x="5901690" y="369443"/>
                </a:lnTo>
                <a:lnTo>
                  <a:pt x="5901690" y="618363"/>
                </a:lnTo>
                <a:lnTo>
                  <a:pt x="5906770" y="618363"/>
                </a:lnTo>
                <a:lnTo>
                  <a:pt x="5906770" y="369443"/>
                </a:lnTo>
                <a:lnTo>
                  <a:pt x="5906770" y="368808"/>
                </a:lnTo>
                <a:lnTo>
                  <a:pt x="5906770" y="192278"/>
                </a:lnTo>
                <a:close/>
                <a:moveTo>
                  <a:pt x="5906770" y="6350"/>
                </a:moveTo>
                <a:lnTo>
                  <a:pt x="5901690" y="6350"/>
                </a:lnTo>
                <a:lnTo>
                  <a:pt x="5901690" y="191770"/>
                </a:lnTo>
                <a:lnTo>
                  <a:pt x="5906770" y="191770"/>
                </a:lnTo>
                <a:lnTo>
                  <a:pt x="5906770" y="6350"/>
                </a:lnTo>
                <a:close/>
                <a:moveTo>
                  <a:pt x="5906770" y="0"/>
                </a:moveTo>
                <a:lnTo>
                  <a:pt x="0" y="0"/>
                </a:lnTo>
                <a:lnTo>
                  <a:pt x="0" y="6223"/>
                </a:lnTo>
                <a:lnTo>
                  <a:pt x="5906770" y="6223"/>
                </a:lnTo>
                <a:lnTo>
                  <a:pt x="5906770" y="0"/>
                </a:lnTo>
                <a:close/>
              </a:path>
            </a:pathLst>
          </a:custGeom>
          <a:solidFill>
            <a:srgbClr val="000000"/>
          </a:solidFill>
          <a:ln>
            <a:noFill/>
          </a:ln>
        </p:spPr>
        <p:style>
          <a:lnRef idx="0"/>
          <a:fillRef idx="0"/>
          <a:effectRef idx="0"/>
          <a:fontRef idx="minor"/>
        </p:style>
      </p:sp>
      <p:grpSp>
        <p:nvGrpSpPr>
          <p:cNvPr id="669" name="Group 3"/>
          <p:cNvGrpSpPr/>
          <p:nvPr/>
        </p:nvGrpSpPr>
        <p:grpSpPr>
          <a:xfrm>
            <a:off x="2016360" y="470160"/>
            <a:ext cx="5351400" cy="3305520"/>
            <a:chOff x="2016360" y="470160"/>
            <a:chExt cx="5351400" cy="3305520"/>
          </a:xfrm>
        </p:grpSpPr>
        <p:sp>
          <p:nvSpPr>
            <p:cNvPr id="670" name="CustomShape 4"/>
            <p:cNvSpPr/>
            <p:nvPr/>
          </p:nvSpPr>
          <p:spPr>
            <a:xfrm>
              <a:off x="2016360" y="3275640"/>
              <a:ext cx="5351400" cy="500040"/>
            </a:xfrm>
            <a:custGeom>
              <a:avLst/>
              <a:gdLst/>
              <a:ahLst/>
              <a:rect l="l" t="t" r="r" b="b"/>
              <a:pathLst>
                <a:path w="5906770" h="552450">
                  <a:moveTo>
                    <a:pt x="5906770" y="0"/>
                  </a:moveTo>
                  <a:lnTo>
                    <a:pt x="5901055" y="0"/>
                  </a:lnTo>
                  <a:lnTo>
                    <a:pt x="5901055" y="253873"/>
                  </a:lnTo>
                  <a:lnTo>
                    <a:pt x="5901055" y="546100"/>
                  </a:lnTo>
                  <a:lnTo>
                    <a:pt x="6350" y="546100"/>
                  </a:lnTo>
                  <a:lnTo>
                    <a:pt x="6350" y="0"/>
                  </a:lnTo>
                  <a:lnTo>
                    <a:pt x="0" y="0"/>
                  </a:lnTo>
                  <a:lnTo>
                    <a:pt x="0" y="546100"/>
                  </a:lnTo>
                  <a:lnTo>
                    <a:pt x="0" y="552450"/>
                  </a:lnTo>
                  <a:lnTo>
                    <a:pt x="5906770" y="552450"/>
                  </a:lnTo>
                  <a:lnTo>
                    <a:pt x="5906770" y="546100"/>
                  </a:lnTo>
                  <a:lnTo>
                    <a:pt x="5906770" y="253873"/>
                  </a:lnTo>
                  <a:lnTo>
                    <a:pt x="5906770" y="0"/>
                  </a:lnTo>
                  <a:close/>
                </a:path>
              </a:pathLst>
            </a:custGeom>
            <a:solidFill>
              <a:srgbClr val="000000"/>
            </a:solidFill>
            <a:ln>
              <a:noFill/>
            </a:ln>
          </p:spPr>
          <p:style>
            <a:lnRef idx="0"/>
            <a:fillRef idx="0"/>
            <a:effectRef idx="0"/>
            <a:fontRef idx="minor"/>
          </p:style>
        </p:sp>
        <p:sp>
          <p:nvSpPr>
            <p:cNvPr id="671" name="CustomShape 5"/>
            <p:cNvSpPr/>
            <p:nvPr/>
          </p:nvSpPr>
          <p:spPr>
            <a:xfrm>
              <a:off x="2022120" y="470160"/>
              <a:ext cx="5340960" cy="3035160"/>
            </a:xfrm>
            <a:custGeom>
              <a:avLst/>
              <a:gdLst/>
              <a:ahLst/>
              <a:rect l="l" t="t" r="r" b="b"/>
              <a:pathLst>
                <a:path w="5895340" h="3350260">
                  <a:moveTo>
                    <a:pt x="5895340" y="0"/>
                  </a:moveTo>
                  <a:lnTo>
                    <a:pt x="0" y="0"/>
                  </a:lnTo>
                  <a:lnTo>
                    <a:pt x="0" y="3350260"/>
                  </a:lnTo>
                  <a:lnTo>
                    <a:pt x="5895340" y="3350260"/>
                  </a:lnTo>
                  <a:lnTo>
                    <a:pt x="5895340" y="0"/>
                  </a:lnTo>
                  <a:close/>
                </a:path>
              </a:pathLst>
            </a:custGeom>
            <a:solidFill>
              <a:srgbClr val="e6e6e6"/>
            </a:solidFill>
            <a:ln>
              <a:noFill/>
            </a:ln>
          </p:spPr>
          <p:style>
            <a:lnRef idx="0"/>
            <a:fillRef idx="0"/>
            <a:effectRef idx="0"/>
            <a:fontRef idx="minor"/>
          </p:style>
        </p:sp>
      </p:grpSp>
      <p:sp>
        <p:nvSpPr>
          <p:cNvPr id="672" name="CustomShape 6"/>
          <p:cNvSpPr/>
          <p:nvPr/>
        </p:nvSpPr>
        <p:spPr>
          <a:xfrm>
            <a:off x="193320" y="464760"/>
            <a:ext cx="11748240" cy="3260160"/>
          </a:xfrm>
          <a:prstGeom prst="rect">
            <a:avLst/>
          </a:prstGeom>
          <a:solidFill>
            <a:srgbClr val="e6e6e6"/>
          </a:solidFill>
          <a:ln>
            <a:noFill/>
          </a:ln>
        </p:spPr>
        <p:style>
          <a:lnRef idx="0"/>
          <a:fillRef idx="0"/>
          <a:effectRef idx="0"/>
          <a:fontRef idx="minor"/>
        </p:style>
        <p:txBody>
          <a:bodyPr lIns="0" rIns="0" tIns="10800" bIns="0">
            <a:spAutoFit/>
          </a:bodyPr>
          <a:p>
            <a:pPr marL="60480" algn="just">
              <a:lnSpc>
                <a:spcPct val="100000"/>
              </a:lnSpc>
              <a:spcBef>
                <a:spcPts val="85"/>
              </a:spcBef>
            </a:pPr>
            <a:r>
              <a:rPr b="0" i="1" lang="en-US" sz="1600" spc="-7" strike="noStrike" u="sng">
                <a:solidFill>
                  <a:srgbClr val="000000"/>
                </a:solidFill>
                <a:uFill>
                  <a:solidFill>
                    <a:srgbClr val="000000"/>
                  </a:solidFill>
                </a:uFill>
                <a:latin typeface="Calibri"/>
              </a:rPr>
              <a:t>Exercice </a:t>
            </a:r>
            <a:r>
              <a:rPr b="0" i="1" lang="en-US" sz="1600" spc="-1" strike="noStrike" u="sng">
                <a:solidFill>
                  <a:srgbClr val="000000"/>
                </a:solidFill>
                <a:uFill>
                  <a:solidFill>
                    <a:srgbClr val="000000"/>
                  </a:solidFill>
                </a:uFill>
                <a:latin typeface="Calibri"/>
              </a:rPr>
              <a:t>n°18 :</a:t>
            </a:r>
            <a:r>
              <a:rPr b="0" i="1" lang="en-US" sz="1600" spc="-1" strike="noStrike">
                <a:solidFill>
                  <a:srgbClr val="000000"/>
                </a:solidFill>
                <a:latin typeface="Calibri"/>
              </a:rPr>
              <a:t> </a:t>
            </a:r>
            <a:r>
              <a:rPr b="0" lang="en-US" sz="1600" spc="-1" strike="noStrike">
                <a:solidFill>
                  <a:srgbClr val="000000"/>
                </a:solidFill>
                <a:latin typeface="Calibri"/>
              </a:rPr>
              <a:t>La SA </a:t>
            </a:r>
            <a:r>
              <a:rPr b="0" lang="en-US" sz="1600" spc="-7" strike="noStrike">
                <a:solidFill>
                  <a:srgbClr val="000000"/>
                </a:solidFill>
                <a:latin typeface="Calibri"/>
              </a:rPr>
              <a:t>Imprimerie </a:t>
            </a:r>
            <a:r>
              <a:rPr b="0" lang="en-US" sz="1600" spc="-1" strike="noStrike">
                <a:solidFill>
                  <a:srgbClr val="000000"/>
                </a:solidFill>
                <a:latin typeface="Calibri"/>
              </a:rPr>
              <a:t>d’Armor </a:t>
            </a:r>
            <a:r>
              <a:rPr b="0" lang="en-US" sz="1600" spc="-7" strike="noStrike">
                <a:solidFill>
                  <a:srgbClr val="000000"/>
                </a:solidFill>
                <a:latin typeface="Calibri"/>
              </a:rPr>
              <a:t>connaît </a:t>
            </a:r>
            <a:r>
              <a:rPr b="0" lang="en-US" sz="1600" spc="-1" strike="noStrike">
                <a:solidFill>
                  <a:srgbClr val="000000"/>
                </a:solidFill>
                <a:latin typeface="Calibri"/>
              </a:rPr>
              <a:t>de </a:t>
            </a:r>
            <a:r>
              <a:rPr b="0" lang="en-US" sz="1600" spc="-7" strike="noStrike">
                <a:solidFill>
                  <a:srgbClr val="000000"/>
                </a:solidFill>
                <a:latin typeface="Calibri"/>
              </a:rPr>
              <a:t>sérieuses </a:t>
            </a:r>
            <a:r>
              <a:rPr b="0" lang="en-US" sz="1600" spc="-1" strike="noStrike">
                <a:solidFill>
                  <a:srgbClr val="000000"/>
                </a:solidFill>
                <a:latin typeface="Calibri"/>
              </a:rPr>
              <a:t>difficultés </a:t>
            </a:r>
            <a:r>
              <a:rPr b="0" lang="en-US" sz="1600" spc="-7" strike="noStrike">
                <a:solidFill>
                  <a:srgbClr val="000000"/>
                </a:solidFill>
                <a:latin typeface="Calibri"/>
              </a:rPr>
              <a:t>liées </a:t>
            </a:r>
            <a:r>
              <a:rPr b="0" lang="en-US" sz="1600" spc="-1" strike="noStrike">
                <a:solidFill>
                  <a:srgbClr val="000000"/>
                </a:solidFill>
                <a:latin typeface="Calibri"/>
              </a:rPr>
              <a:t>à la  </a:t>
            </a:r>
            <a:r>
              <a:rPr b="0" lang="en-US" sz="1600" spc="-7" strike="noStrike">
                <a:solidFill>
                  <a:srgbClr val="000000"/>
                </a:solidFill>
                <a:latin typeface="Calibri"/>
              </a:rPr>
              <a:t>conjoncture économique. Les charges sociales </a:t>
            </a:r>
            <a:r>
              <a:rPr b="0" lang="en-US" sz="1600" spc="-1" strike="noStrike">
                <a:solidFill>
                  <a:srgbClr val="000000"/>
                </a:solidFill>
                <a:latin typeface="Calibri"/>
              </a:rPr>
              <a:t>ne sont </a:t>
            </a:r>
            <a:r>
              <a:rPr b="0" lang="en-US" sz="1600" spc="-7" strike="noStrike">
                <a:solidFill>
                  <a:srgbClr val="000000"/>
                </a:solidFill>
                <a:latin typeface="Calibri"/>
              </a:rPr>
              <a:t>pas</a:t>
            </a:r>
            <a:r>
              <a:rPr b="0" lang="en-US" sz="1600" spc="38" strike="noStrike">
                <a:solidFill>
                  <a:srgbClr val="000000"/>
                </a:solidFill>
                <a:latin typeface="Calibri"/>
              </a:rPr>
              <a:t> </a:t>
            </a:r>
            <a:r>
              <a:rPr b="0" lang="en-US" sz="1600" spc="-7" strike="noStrike">
                <a:solidFill>
                  <a:srgbClr val="000000"/>
                </a:solidFill>
                <a:latin typeface="Calibri"/>
              </a:rPr>
              <a:t>payées.</a:t>
            </a:r>
            <a:endParaRPr b="0" lang="fr-FR" sz="1600" spc="-1" strike="noStrike">
              <a:latin typeface="Arial"/>
            </a:endParaRPr>
          </a:p>
          <a:p>
            <a:pPr marL="60480" algn="just">
              <a:lnSpc>
                <a:spcPct val="100000"/>
              </a:lnSpc>
              <a:spcBef>
                <a:spcPts val="547"/>
              </a:spcBef>
            </a:pPr>
            <a:r>
              <a:rPr b="0" lang="en-US" sz="1600" spc="-7" strike="noStrike">
                <a:solidFill>
                  <a:srgbClr val="000000"/>
                </a:solidFill>
                <a:latin typeface="Calibri"/>
              </a:rPr>
              <a:t>L’URSSAF </a:t>
            </a:r>
            <a:r>
              <a:rPr b="0" lang="en-US" sz="1600" spc="-1" strike="noStrike">
                <a:solidFill>
                  <a:srgbClr val="000000"/>
                </a:solidFill>
                <a:latin typeface="Calibri"/>
              </a:rPr>
              <a:t>vient </a:t>
            </a:r>
            <a:r>
              <a:rPr b="0" lang="en-US" sz="1600" spc="-7" strike="noStrike">
                <a:solidFill>
                  <a:srgbClr val="000000"/>
                </a:solidFill>
                <a:latin typeface="Calibri"/>
              </a:rPr>
              <a:t>d’assigner </a:t>
            </a:r>
            <a:r>
              <a:rPr b="0" lang="en-US" sz="1600" spc="-1" strike="noStrike">
                <a:solidFill>
                  <a:srgbClr val="000000"/>
                </a:solidFill>
                <a:latin typeface="Calibri"/>
              </a:rPr>
              <a:t>la société </a:t>
            </a:r>
            <a:r>
              <a:rPr b="0" lang="en-US" sz="1600" spc="-7" strike="noStrike">
                <a:solidFill>
                  <a:srgbClr val="000000"/>
                </a:solidFill>
                <a:latin typeface="Calibri"/>
              </a:rPr>
              <a:t>en redressement judiciaire. </a:t>
            </a:r>
            <a:r>
              <a:rPr b="0" lang="en-US" sz="1600" spc="-1" strike="noStrike">
                <a:solidFill>
                  <a:srgbClr val="000000"/>
                </a:solidFill>
                <a:latin typeface="Calibri"/>
              </a:rPr>
              <a:t>Le jugement </a:t>
            </a:r>
            <a:r>
              <a:rPr b="0" lang="en-US" sz="1600" spc="-7" strike="noStrike">
                <a:solidFill>
                  <a:srgbClr val="000000"/>
                </a:solidFill>
                <a:latin typeface="Calibri"/>
              </a:rPr>
              <a:t>d’ouverture  prononcé </a:t>
            </a:r>
            <a:r>
              <a:rPr b="0" lang="en-US" sz="1600" spc="-1" strike="noStrike">
                <a:solidFill>
                  <a:srgbClr val="000000"/>
                </a:solidFill>
                <a:latin typeface="Calibri"/>
              </a:rPr>
              <a:t>le 30 novembre </a:t>
            </a:r>
            <a:r>
              <a:rPr b="0" lang="en-US" sz="1600" spc="-7" strike="noStrike">
                <a:solidFill>
                  <a:srgbClr val="000000"/>
                </a:solidFill>
                <a:latin typeface="Calibri"/>
              </a:rPr>
              <a:t>dernier </a:t>
            </a:r>
            <a:r>
              <a:rPr b="0" lang="en-US" sz="1600" spc="-1" strike="noStrike">
                <a:solidFill>
                  <a:srgbClr val="000000"/>
                </a:solidFill>
                <a:latin typeface="Calibri"/>
              </a:rPr>
              <a:t>a fixé la </a:t>
            </a:r>
            <a:r>
              <a:rPr b="0" lang="en-US" sz="1600" spc="-7" strike="noStrike">
                <a:solidFill>
                  <a:srgbClr val="000000"/>
                </a:solidFill>
                <a:latin typeface="Calibri"/>
              </a:rPr>
              <a:t>date </a:t>
            </a:r>
            <a:r>
              <a:rPr b="0" lang="en-US" sz="1600" spc="4" strike="noStrike">
                <a:solidFill>
                  <a:srgbClr val="000000"/>
                </a:solidFill>
                <a:latin typeface="Calibri"/>
              </a:rPr>
              <a:t>de </a:t>
            </a:r>
            <a:r>
              <a:rPr b="0" lang="en-US" sz="1600" spc="-7" strike="noStrike">
                <a:solidFill>
                  <a:srgbClr val="000000"/>
                </a:solidFill>
                <a:latin typeface="Calibri"/>
              </a:rPr>
              <a:t>cessation des </a:t>
            </a:r>
            <a:r>
              <a:rPr b="0" lang="en-US" sz="1600" spc="-1" strike="noStrike">
                <a:solidFill>
                  <a:srgbClr val="000000"/>
                </a:solidFill>
                <a:latin typeface="Calibri"/>
              </a:rPr>
              <a:t>paiements </a:t>
            </a:r>
            <a:r>
              <a:rPr b="0" lang="en-US" sz="1600" spc="-7" strike="noStrike">
                <a:solidFill>
                  <a:srgbClr val="000000"/>
                </a:solidFill>
                <a:latin typeface="Calibri"/>
              </a:rPr>
              <a:t>au 1er juillet </a:t>
            </a:r>
            <a:r>
              <a:rPr b="0" lang="en-US" sz="1600" spc="-1" strike="noStrike">
                <a:solidFill>
                  <a:srgbClr val="000000"/>
                </a:solidFill>
                <a:latin typeface="Calibri"/>
              </a:rPr>
              <a:t>de </a:t>
            </a:r>
            <a:r>
              <a:rPr b="0" lang="en-US" sz="1600" spc="4" strike="noStrike">
                <a:solidFill>
                  <a:srgbClr val="000000"/>
                </a:solidFill>
                <a:latin typeface="Calibri"/>
              </a:rPr>
              <a:t>la </a:t>
            </a:r>
            <a:r>
              <a:rPr b="0" lang="en-US" sz="1600" spc="279" strike="noStrike">
                <a:solidFill>
                  <a:srgbClr val="000000"/>
                </a:solidFill>
                <a:latin typeface="Calibri"/>
              </a:rPr>
              <a:t> </a:t>
            </a:r>
            <a:r>
              <a:rPr b="0" lang="en-US" sz="1600" spc="-1" strike="noStrike">
                <a:solidFill>
                  <a:srgbClr val="000000"/>
                </a:solidFill>
                <a:latin typeface="Calibri"/>
              </a:rPr>
              <a:t>même</a:t>
            </a:r>
            <a:r>
              <a:rPr b="0" lang="en-US" sz="1600" spc="-9" strike="noStrike">
                <a:solidFill>
                  <a:srgbClr val="000000"/>
                </a:solidFill>
                <a:latin typeface="Calibri"/>
              </a:rPr>
              <a:t> </a:t>
            </a:r>
            <a:r>
              <a:rPr b="0" lang="en-US" sz="1600" spc="-7" strike="noStrike">
                <a:solidFill>
                  <a:srgbClr val="000000"/>
                </a:solidFill>
                <a:latin typeface="Calibri"/>
              </a:rPr>
              <a:t>année.</a:t>
            </a:r>
            <a:endParaRPr b="0" lang="fr-FR" sz="1600" spc="-1" strike="noStrike">
              <a:latin typeface="Arial"/>
            </a:endParaRPr>
          </a:p>
          <a:p>
            <a:pPr marL="60480" algn="just">
              <a:lnSpc>
                <a:spcPct val="100000"/>
              </a:lnSpc>
              <a:spcBef>
                <a:spcPts val="524"/>
              </a:spcBef>
            </a:pPr>
            <a:r>
              <a:rPr b="0" lang="en-US" sz="1600" spc="-1" strike="noStrike">
                <a:solidFill>
                  <a:srgbClr val="000000"/>
                </a:solidFill>
                <a:latin typeface="Calibri"/>
              </a:rPr>
              <a:t>A la </a:t>
            </a:r>
            <a:r>
              <a:rPr b="0" lang="en-US" sz="1600" spc="-7" strike="noStrike">
                <a:solidFill>
                  <a:srgbClr val="000000"/>
                </a:solidFill>
                <a:latin typeface="Calibri"/>
              </a:rPr>
              <a:t>suite </a:t>
            </a:r>
            <a:r>
              <a:rPr b="0" lang="en-US" sz="1600" spc="-1" strike="noStrike">
                <a:solidFill>
                  <a:srgbClr val="000000"/>
                </a:solidFill>
                <a:latin typeface="Calibri"/>
              </a:rPr>
              <a:t>d’une </a:t>
            </a:r>
            <a:r>
              <a:rPr b="0" lang="en-US" sz="1600" spc="-7" strike="noStrike">
                <a:solidFill>
                  <a:srgbClr val="000000"/>
                </a:solidFill>
                <a:latin typeface="Calibri"/>
              </a:rPr>
              <a:t>livraison </a:t>
            </a:r>
            <a:r>
              <a:rPr b="0" lang="en-US" sz="1600" spc="-1" strike="noStrike">
                <a:solidFill>
                  <a:srgbClr val="000000"/>
                </a:solidFill>
                <a:latin typeface="Calibri"/>
              </a:rPr>
              <a:t>de </a:t>
            </a:r>
            <a:r>
              <a:rPr b="0" lang="en-US" sz="1600" spc="-7" strike="noStrike">
                <a:solidFill>
                  <a:srgbClr val="000000"/>
                </a:solidFill>
                <a:latin typeface="Calibri"/>
              </a:rPr>
              <a:t>papier, </a:t>
            </a:r>
            <a:r>
              <a:rPr b="0" lang="en-US" sz="1600" spc="-1" strike="noStrike">
                <a:solidFill>
                  <a:srgbClr val="000000"/>
                </a:solidFill>
                <a:latin typeface="Calibri"/>
              </a:rPr>
              <a:t>la SA a </a:t>
            </a:r>
            <a:r>
              <a:rPr b="0" lang="en-US" sz="1600" spc="-7" strike="noStrike">
                <a:solidFill>
                  <a:srgbClr val="000000"/>
                </a:solidFill>
                <a:latin typeface="Calibri"/>
              </a:rPr>
              <a:t>réglé </a:t>
            </a:r>
            <a:r>
              <a:rPr b="0" lang="en-US" sz="1600" spc="-1" strike="noStrike">
                <a:solidFill>
                  <a:srgbClr val="000000"/>
                </a:solidFill>
                <a:latin typeface="Calibri"/>
              </a:rPr>
              <a:t>une </a:t>
            </a:r>
            <a:r>
              <a:rPr b="0" lang="en-US" sz="1600" spc="-7" strike="noStrike">
                <a:solidFill>
                  <a:srgbClr val="000000"/>
                </a:solidFill>
                <a:latin typeface="Calibri"/>
              </a:rPr>
              <a:t>facture </a:t>
            </a:r>
            <a:r>
              <a:rPr b="0" lang="en-US" sz="1600" spc="-1" strike="noStrike">
                <a:solidFill>
                  <a:srgbClr val="000000"/>
                </a:solidFill>
                <a:latin typeface="Calibri"/>
              </a:rPr>
              <a:t>de 4600 </a:t>
            </a:r>
            <a:r>
              <a:rPr b="0" lang="en-US" sz="1600" spc="-7" strike="noStrike">
                <a:solidFill>
                  <a:srgbClr val="000000"/>
                </a:solidFill>
                <a:latin typeface="Calibri"/>
              </a:rPr>
              <a:t>euros émise par </a:t>
            </a:r>
            <a:r>
              <a:rPr b="0" lang="en-US" sz="1600" spc="-1" strike="noStrike">
                <a:solidFill>
                  <a:srgbClr val="000000"/>
                </a:solidFill>
                <a:latin typeface="Calibri"/>
              </a:rPr>
              <a:t>la  </a:t>
            </a:r>
            <a:r>
              <a:rPr b="0" lang="en-US" sz="1600" spc="-7" strike="noStrike">
                <a:solidFill>
                  <a:srgbClr val="000000"/>
                </a:solidFill>
                <a:latin typeface="Calibri"/>
              </a:rPr>
              <a:t>SARL Duparc </a:t>
            </a:r>
            <a:r>
              <a:rPr b="0" lang="en-US" sz="1600" spc="-1" strike="noStrike">
                <a:solidFill>
                  <a:srgbClr val="000000"/>
                </a:solidFill>
                <a:latin typeface="Calibri"/>
              </a:rPr>
              <a:t>le 27 </a:t>
            </a:r>
            <a:r>
              <a:rPr b="0" lang="en-US" sz="1600" spc="-7" strike="noStrike">
                <a:solidFill>
                  <a:srgbClr val="000000"/>
                </a:solidFill>
                <a:latin typeface="Calibri"/>
              </a:rPr>
              <a:t>septembre et </a:t>
            </a:r>
            <a:r>
              <a:rPr b="0" lang="en-US" sz="1600" spc="-1" strike="noStrike">
                <a:solidFill>
                  <a:srgbClr val="000000"/>
                </a:solidFill>
                <a:latin typeface="Calibri"/>
              </a:rPr>
              <a:t>non encore</a:t>
            </a:r>
            <a:r>
              <a:rPr b="0" lang="en-US" sz="1600" spc="-7" strike="noStrike">
                <a:solidFill>
                  <a:srgbClr val="000000"/>
                </a:solidFill>
                <a:latin typeface="Calibri"/>
              </a:rPr>
              <a:t> échue.</a:t>
            </a:r>
            <a:endParaRPr b="0" lang="fr-FR" sz="1600" spc="-1" strike="noStrike">
              <a:latin typeface="Arial"/>
            </a:endParaRPr>
          </a:p>
          <a:p>
            <a:pPr marL="60480" algn="just">
              <a:lnSpc>
                <a:spcPct val="100000"/>
              </a:lnSpc>
              <a:spcBef>
                <a:spcPts val="485"/>
              </a:spcBef>
            </a:pPr>
            <a:r>
              <a:rPr b="0" lang="en-US" sz="1600" spc="-1" strike="noStrike">
                <a:solidFill>
                  <a:srgbClr val="000000"/>
                </a:solidFill>
                <a:latin typeface="Calibri"/>
              </a:rPr>
              <a:t>La </a:t>
            </a:r>
            <a:r>
              <a:rPr b="0" lang="en-US" sz="1600" spc="-7" strike="noStrike">
                <a:solidFill>
                  <a:srgbClr val="000000"/>
                </a:solidFill>
                <a:latin typeface="Calibri"/>
              </a:rPr>
              <a:t>société Dupont </a:t>
            </a:r>
            <a:r>
              <a:rPr b="0" lang="en-US" sz="1600" spc="-1" strike="noStrike">
                <a:solidFill>
                  <a:srgbClr val="000000"/>
                </a:solidFill>
                <a:latin typeface="Calibri"/>
              </a:rPr>
              <a:t>n’a pas pu obtenir </a:t>
            </a:r>
            <a:r>
              <a:rPr b="0" lang="en-US" sz="1600" spc="-7" strike="noStrike">
                <a:solidFill>
                  <a:srgbClr val="000000"/>
                </a:solidFill>
                <a:latin typeface="Calibri"/>
              </a:rPr>
              <a:t>en </a:t>
            </a:r>
            <a:r>
              <a:rPr b="0" lang="en-US" sz="1600" spc="-1" strike="noStrike">
                <a:solidFill>
                  <a:srgbClr val="000000"/>
                </a:solidFill>
                <a:latin typeface="Calibri"/>
              </a:rPr>
              <a:t>revanche le </a:t>
            </a:r>
            <a:r>
              <a:rPr b="0" lang="en-US" sz="1600" spc="-7" strike="noStrike">
                <a:solidFill>
                  <a:srgbClr val="000000"/>
                </a:solidFill>
                <a:latin typeface="Calibri"/>
              </a:rPr>
              <a:t>paiement </a:t>
            </a:r>
            <a:r>
              <a:rPr b="0" lang="en-US" sz="1600" spc="-1" strike="noStrike">
                <a:solidFill>
                  <a:srgbClr val="000000"/>
                </a:solidFill>
                <a:latin typeface="Calibri"/>
              </a:rPr>
              <a:t>d’une livraison de </a:t>
            </a:r>
            <a:r>
              <a:rPr b="0" lang="en-US" sz="1600" spc="-7" strike="noStrike">
                <a:solidFill>
                  <a:srgbClr val="000000"/>
                </a:solidFill>
                <a:latin typeface="Calibri"/>
              </a:rPr>
              <a:t>cartouches  d’encre et </a:t>
            </a:r>
            <a:r>
              <a:rPr b="0" lang="en-US" sz="1600" spc="-1" strike="noStrike">
                <a:solidFill>
                  <a:srgbClr val="000000"/>
                </a:solidFill>
                <a:latin typeface="Calibri"/>
              </a:rPr>
              <a:t>a décidé le 30 </a:t>
            </a:r>
            <a:r>
              <a:rPr b="0" lang="en-US" sz="1600" spc="-7" strike="noStrike">
                <a:solidFill>
                  <a:srgbClr val="000000"/>
                </a:solidFill>
                <a:latin typeface="Calibri"/>
              </a:rPr>
              <a:t>septembre </a:t>
            </a:r>
            <a:r>
              <a:rPr b="0" lang="en-US" sz="1600" spc="-1" strike="noStrike">
                <a:solidFill>
                  <a:srgbClr val="000000"/>
                </a:solidFill>
                <a:latin typeface="Calibri"/>
              </a:rPr>
              <a:t>d’engager la </a:t>
            </a:r>
            <a:r>
              <a:rPr b="0" lang="en-US" sz="1600" spc="-7" strike="noStrike">
                <a:solidFill>
                  <a:srgbClr val="000000"/>
                </a:solidFill>
                <a:latin typeface="Calibri"/>
              </a:rPr>
              <a:t>responsabilité </a:t>
            </a:r>
            <a:r>
              <a:rPr b="0" lang="en-US" sz="1600" spc="-1" strike="noStrike">
                <a:solidFill>
                  <a:srgbClr val="000000"/>
                </a:solidFill>
                <a:latin typeface="Calibri"/>
              </a:rPr>
              <a:t>de la </a:t>
            </a:r>
            <a:r>
              <a:rPr b="0" lang="en-US" sz="1600" spc="-7" strike="noStrike">
                <a:solidFill>
                  <a:srgbClr val="000000"/>
                </a:solidFill>
                <a:latin typeface="Calibri"/>
              </a:rPr>
              <a:t>SA. Pendant </a:t>
            </a:r>
            <a:r>
              <a:rPr b="0" lang="en-US" sz="1600" spc="-1" strike="noStrike">
                <a:solidFill>
                  <a:srgbClr val="000000"/>
                </a:solidFill>
                <a:latin typeface="Calibri"/>
              </a:rPr>
              <a:t>la </a:t>
            </a:r>
            <a:r>
              <a:rPr b="0" lang="en-US" sz="1600" spc="-7" strike="noStrike">
                <a:solidFill>
                  <a:srgbClr val="000000"/>
                </a:solidFill>
                <a:latin typeface="Calibri"/>
              </a:rPr>
              <a:t>période  d’observation, </a:t>
            </a:r>
            <a:r>
              <a:rPr b="0" lang="en-US" sz="1600" spc="-1" strike="noStrike">
                <a:solidFill>
                  <a:srgbClr val="000000"/>
                </a:solidFill>
                <a:latin typeface="Calibri"/>
              </a:rPr>
              <a:t>la SA </a:t>
            </a:r>
            <a:r>
              <a:rPr b="0" lang="en-US" sz="1600" spc="-7" strike="noStrike">
                <a:solidFill>
                  <a:srgbClr val="000000"/>
                </a:solidFill>
                <a:latin typeface="Calibri"/>
              </a:rPr>
              <a:t>Imprimerie d’Armor fait l’acquisition </a:t>
            </a:r>
            <a:r>
              <a:rPr b="0" lang="en-US" sz="1600" spc="-1" strike="noStrike">
                <a:solidFill>
                  <a:srgbClr val="000000"/>
                </a:solidFill>
                <a:latin typeface="Calibri"/>
              </a:rPr>
              <a:t>d’une </a:t>
            </a:r>
            <a:r>
              <a:rPr b="0" lang="en-US" sz="1600" spc="-7" strike="noStrike">
                <a:solidFill>
                  <a:srgbClr val="000000"/>
                </a:solidFill>
                <a:latin typeface="Calibri"/>
              </a:rPr>
              <a:t>machine offset  programmable, payable </a:t>
            </a:r>
            <a:r>
              <a:rPr b="0" lang="en-US" sz="1600" spc="-1" strike="noStrike">
                <a:solidFill>
                  <a:srgbClr val="000000"/>
                </a:solidFill>
                <a:latin typeface="Calibri"/>
              </a:rPr>
              <a:t>sous 30</a:t>
            </a:r>
            <a:r>
              <a:rPr b="0" lang="en-US" sz="1600" spc="4" strike="noStrike">
                <a:solidFill>
                  <a:srgbClr val="000000"/>
                </a:solidFill>
                <a:latin typeface="Calibri"/>
              </a:rPr>
              <a:t> </a:t>
            </a:r>
            <a:r>
              <a:rPr b="0" lang="en-US" sz="1600" spc="-1" strike="noStrike">
                <a:solidFill>
                  <a:srgbClr val="000000"/>
                </a:solidFill>
                <a:latin typeface="Calibri"/>
              </a:rPr>
              <a:t>jours.</a:t>
            </a:r>
            <a:endParaRPr b="0" lang="fr-FR" sz="1600" spc="-1" strike="noStrike">
              <a:latin typeface="Arial"/>
            </a:endParaRPr>
          </a:p>
          <a:p>
            <a:pPr marL="60480" algn="just">
              <a:lnSpc>
                <a:spcPct val="100000"/>
              </a:lnSpc>
              <a:spcBef>
                <a:spcPts val="567"/>
              </a:spcBef>
            </a:pPr>
            <a:r>
              <a:rPr b="0" lang="en-US" sz="1600" spc="-7" strike="noStrike">
                <a:solidFill>
                  <a:srgbClr val="000000"/>
                </a:solidFill>
                <a:latin typeface="Calibri"/>
              </a:rPr>
              <a:t>Quelques </a:t>
            </a:r>
            <a:r>
              <a:rPr b="0" lang="en-US" sz="1600" spc="-1" strike="noStrike">
                <a:solidFill>
                  <a:srgbClr val="000000"/>
                </a:solidFill>
                <a:latin typeface="Calibri"/>
              </a:rPr>
              <a:t>temps </a:t>
            </a:r>
            <a:r>
              <a:rPr b="0" lang="en-US" sz="1600" spc="-7" strike="noStrike">
                <a:solidFill>
                  <a:srgbClr val="000000"/>
                </a:solidFill>
                <a:latin typeface="Calibri"/>
              </a:rPr>
              <a:t>après </a:t>
            </a:r>
            <a:r>
              <a:rPr b="0" lang="en-US" sz="1600" spc="-1" strike="noStrike">
                <a:solidFill>
                  <a:srgbClr val="000000"/>
                </a:solidFill>
                <a:latin typeface="Calibri"/>
              </a:rPr>
              <a:t>cet </a:t>
            </a:r>
            <a:r>
              <a:rPr b="0" lang="en-US" sz="1600" spc="-7" strike="noStrike">
                <a:solidFill>
                  <a:srgbClr val="000000"/>
                </a:solidFill>
                <a:latin typeface="Calibri"/>
              </a:rPr>
              <a:t>achat, </a:t>
            </a:r>
            <a:r>
              <a:rPr b="0" lang="en-US" sz="1600" spc="-1" strike="noStrike">
                <a:solidFill>
                  <a:srgbClr val="000000"/>
                </a:solidFill>
                <a:latin typeface="Calibri"/>
              </a:rPr>
              <a:t>le </a:t>
            </a:r>
            <a:r>
              <a:rPr b="0" lang="en-US" sz="1600" spc="-7" strike="noStrike">
                <a:solidFill>
                  <a:srgbClr val="000000"/>
                </a:solidFill>
                <a:latin typeface="Calibri"/>
              </a:rPr>
              <a:t>tribunal </a:t>
            </a:r>
            <a:r>
              <a:rPr b="0" lang="en-US" sz="1600" spc="-1" strike="noStrike">
                <a:solidFill>
                  <a:srgbClr val="000000"/>
                </a:solidFill>
                <a:latin typeface="Calibri"/>
              </a:rPr>
              <a:t>décide </a:t>
            </a:r>
            <a:r>
              <a:rPr b="0" lang="en-US" sz="1600" spc="-7" strike="noStrike">
                <a:solidFill>
                  <a:srgbClr val="000000"/>
                </a:solidFill>
                <a:latin typeface="Calibri"/>
              </a:rPr>
              <a:t>par jugement </a:t>
            </a:r>
            <a:r>
              <a:rPr b="0" lang="en-US" sz="1600" spc="-1" strike="noStrike">
                <a:solidFill>
                  <a:srgbClr val="000000"/>
                </a:solidFill>
                <a:latin typeface="Calibri"/>
              </a:rPr>
              <a:t>du 30 décembre d’un plan de  </a:t>
            </a:r>
            <a:r>
              <a:rPr b="0" lang="en-US" sz="1600" spc="-7" strike="noStrike">
                <a:solidFill>
                  <a:srgbClr val="000000"/>
                </a:solidFill>
                <a:latin typeface="Calibri"/>
              </a:rPr>
              <a:t>continuation </a:t>
            </a:r>
            <a:r>
              <a:rPr b="0" lang="en-US" sz="1600" spc="-1" strike="noStrike">
                <a:solidFill>
                  <a:srgbClr val="000000"/>
                </a:solidFill>
                <a:latin typeface="Calibri"/>
              </a:rPr>
              <a:t>de </a:t>
            </a:r>
            <a:r>
              <a:rPr b="0" lang="en-US" sz="1600" spc="-7" strike="noStrike">
                <a:solidFill>
                  <a:srgbClr val="000000"/>
                </a:solidFill>
                <a:latin typeface="Calibri"/>
              </a:rPr>
              <a:t>l’entreprise.</a:t>
            </a:r>
            <a:endParaRPr b="0" lang="fr-FR" sz="1600" spc="-1" strike="noStrike">
              <a:latin typeface="Arial"/>
            </a:endParaRPr>
          </a:p>
          <a:p>
            <a:pPr marL="60480" algn="just">
              <a:lnSpc>
                <a:spcPct val="100000"/>
              </a:lnSpc>
              <a:spcBef>
                <a:spcPts val="448"/>
              </a:spcBef>
            </a:pPr>
            <a:r>
              <a:rPr b="0" lang="en-US" sz="1600" spc="-1" strike="noStrike">
                <a:solidFill>
                  <a:srgbClr val="000000"/>
                </a:solidFill>
                <a:latin typeface="Calibri"/>
              </a:rPr>
              <a:t>1/ </a:t>
            </a:r>
            <a:r>
              <a:rPr b="0" lang="en-US" sz="1600" spc="-7" strike="noStrike">
                <a:solidFill>
                  <a:srgbClr val="000000"/>
                </a:solidFill>
                <a:latin typeface="Calibri"/>
              </a:rPr>
              <a:t>L’assignation </a:t>
            </a:r>
            <a:r>
              <a:rPr b="0" lang="en-US" sz="1600" spc="-1" strike="noStrike">
                <a:solidFill>
                  <a:srgbClr val="000000"/>
                </a:solidFill>
                <a:latin typeface="Calibri"/>
              </a:rPr>
              <a:t>de l’URSSAF </a:t>
            </a:r>
            <a:r>
              <a:rPr b="0" lang="en-US" sz="1600" spc="-7" strike="noStrike">
                <a:solidFill>
                  <a:srgbClr val="000000"/>
                </a:solidFill>
                <a:latin typeface="Calibri"/>
              </a:rPr>
              <a:t>est-elle </a:t>
            </a:r>
            <a:r>
              <a:rPr b="0" lang="en-US" sz="1600" spc="-1" strike="noStrike">
                <a:solidFill>
                  <a:srgbClr val="000000"/>
                </a:solidFill>
                <a:latin typeface="Calibri"/>
              </a:rPr>
              <a:t>fondée</a:t>
            </a:r>
            <a:r>
              <a:rPr b="0" lang="en-US" sz="1600" spc="-18" strike="noStrike">
                <a:solidFill>
                  <a:srgbClr val="000000"/>
                </a:solidFill>
                <a:latin typeface="Calibri"/>
              </a:rPr>
              <a:t> </a:t>
            </a:r>
            <a:r>
              <a:rPr b="0" lang="en-US" sz="1600" spc="-1" strike="noStrike">
                <a:solidFill>
                  <a:srgbClr val="000000"/>
                </a:solidFill>
                <a:latin typeface="Calibri"/>
              </a:rPr>
              <a:t>?</a:t>
            </a:r>
            <a:endParaRPr b="0" lang="fr-FR" sz="1600" spc="-1" strike="noStrike">
              <a:latin typeface="Arial"/>
            </a:endParaRPr>
          </a:p>
          <a:p>
            <a:pPr marL="60480" algn="just">
              <a:lnSpc>
                <a:spcPct val="100000"/>
              </a:lnSpc>
              <a:spcBef>
                <a:spcPts val="17"/>
              </a:spcBef>
            </a:pPr>
            <a:r>
              <a:rPr b="0" lang="en-US" sz="1600" spc="-1" strike="noStrike">
                <a:solidFill>
                  <a:srgbClr val="000000"/>
                </a:solidFill>
                <a:latin typeface="Calibri"/>
              </a:rPr>
              <a:t>2/ </a:t>
            </a:r>
            <a:r>
              <a:rPr b="0" lang="en-US" sz="1600" spc="-7" strike="noStrike">
                <a:solidFill>
                  <a:srgbClr val="000000"/>
                </a:solidFill>
                <a:latin typeface="Calibri"/>
              </a:rPr>
              <a:t>Quelles </a:t>
            </a:r>
            <a:r>
              <a:rPr b="0" lang="en-US" sz="1600" spc="-1" strike="noStrike">
                <a:solidFill>
                  <a:srgbClr val="000000"/>
                </a:solidFill>
                <a:latin typeface="Calibri"/>
              </a:rPr>
              <a:t>sont </a:t>
            </a:r>
            <a:r>
              <a:rPr b="0" lang="en-US" sz="1600" spc="-7" strike="noStrike">
                <a:solidFill>
                  <a:srgbClr val="000000"/>
                </a:solidFill>
                <a:latin typeface="Calibri"/>
              </a:rPr>
              <a:t>les situations respectives </a:t>
            </a:r>
            <a:r>
              <a:rPr b="0" lang="en-US" sz="1600" spc="-1" strike="noStrike">
                <a:solidFill>
                  <a:srgbClr val="000000"/>
                </a:solidFill>
                <a:latin typeface="Calibri"/>
              </a:rPr>
              <a:t>de la </a:t>
            </a:r>
            <a:r>
              <a:rPr b="0" lang="en-US" sz="1600" spc="-7" strike="noStrike">
                <a:solidFill>
                  <a:srgbClr val="000000"/>
                </a:solidFill>
                <a:latin typeface="Calibri"/>
              </a:rPr>
              <a:t>SARL Duparc et </a:t>
            </a:r>
            <a:r>
              <a:rPr b="0" lang="en-US" sz="1600" spc="-1" strike="noStrike">
                <a:solidFill>
                  <a:srgbClr val="000000"/>
                </a:solidFill>
                <a:latin typeface="Calibri"/>
              </a:rPr>
              <a:t>de la société Dupont ?  3/ </a:t>
            </a:r>
            <a:r>
              <a:rPr b="0" lang="en-US" sz="1600" spc="-7" strike="noStrike">
                <a:solidFill>
                  <a:srgbClr val="000000"/>
                </a:solidFill>
                <a:latin typeface="Calibri"/>
              </a:rPr>
              <a:t>La SA Imprimerie </a:t>
            </a:r>
            <a:r>
              <a:rPr b="0" lang="en-US" sz="1600" spc="-1" strike="noStrike">
                <a:solidFill>
                  <a:srgbClr val="000000"/>
                </a:solidFill>
                <a:latin typeface="Calibri"/>
              </a:rPr>
              <a:t>d’Armor doit-elle payer la facture </a:t>
            </a:r>
            <a:r>
              <a:rPr b="0" lang="en-US" sz="1600" spc="-7" strike="noStrike">
                <a:solidFill>
                  <a:srgbClr val="000000"/>
                </a:solidFill>
                <a:latin typeface="Calibri"/>
              </a:rPr>
              <a:t>concernant </a:t>
            </a:r>
            <a:r>
              <a:rPr b="0" lang="en-US" sz="1600" spc="-1" strike="noStrike">
                <a:solidFill>
                  <a:srgbClr val="000000"/>
                </a:solidFill>
                <a:latin typeface="Calibri"/>
              </a:rPr>
              <a:t>la machine </a:t>
            </a:r>
            <a:r>
              <a:rPr b="0" lang="en-US" sz="1600" spc="-7" strike="noStrike">
                <a:solidFill>
                  <a:srgbClr val="000000"/>
                </a:solidFill>
                <a:latin typeface="Calibri"/>
              </a:rPr>
              <a:t>offset</a:t>
            </a:r>
            <a:r>
              <a:rPr b="0" lang="en-US" sz="1600" spc="-18" strike="noStrike">
                <a:solidFill>
                  <a:srgbClr val="000000"/>
                </a:solidFill>
                <a:latin typeface="Calibri"/>
              </a:rPr>
              <a:t> </a:t>
            </a:r>
            <a:r>
              <a:rPr b="0" lang="en-US" sz="1600" spc="-1" strike="noStrike">
                <a:solidFill>
                  <a:srgbClr val="000000"/>
                </a:solidFill>
                <a:latin typeface="Calibri"/>
              </a:rPr>
              <a:t>?</a:t>
            </a:r>
            <a:endParaRPr b="0" lang="fr-FR" sz="1600" spc="-1" strike="noStrike">
              <a:latin typeface="Arial"/>
            </a:endParaRPr>
          </a:p>
        </p:txBody>
      </p:sp>
      <p:sp>
        <p:nvSpPr>
          <p:cNvPr id="673" name="TextShape 7"/>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74" name="TextShape 8"/>
          <p:cNvSpPr txBox="1"/>
          <p:nvPr/>
        </p:nvSpPr>
        <p:spPr>
          <a:xfrm>
            <a:off x="8783280" y="6378120"/>
            <a:ext cx="2805480" cy="276480"/>
          </a:xfrm>
          <a:prstGeom prst="rect">
            <a:avLst/>
          </a:prstGeom>
          <a:noFill/>
          <a:ln>
            <a:noFill/>
          </a:ln>
        </p:spPr>
        <p:txBody>
          <a:bodyPr lIns="0" rIns="0" tIns="0" bIns="0">
            <a:noAutofit/>
          </a:bodyPr>
          <a:p>
            <a:pPr algn="r">
              <a:lnSpc>
                <a:spcPct val="100000"/>
              </a:lnSpc>
            </a:pPr>
            <a:fld id="{78ACE0CA-6102-41DB-84BB-FEBD5ED0F0DC}"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CustomShape 1"/>
          <p:cNvSpPr/>
          <p:nvPr/>
        </p:nvSpPr>
        <p:spPr>
          <a:xfrm>
            <a:off x="368640" y="253800"/>
            <a:ext cx="11659320" cy="6104880"/>
          </a:xfrm>
          <a:prstGeom prst="rect">
            <a:avLst/>
          </a:prstGeom>
          <a:noFill/>
          <a:ln>
            <a:noFill/>
          </a:ln>
        </p:spPr>
        <p:style>
          <a:lnRef idx="0"/>
          <a:fillRef idx="0"/>
          <a:effectRef idx="0"/>
          <a:fontRef idx="minor"/>
        </p:style>
        <p:txBody>
          <a:bodyPr lIns="0" rIns="0" tIns="11520" bIns="0">
            <a:spAutoFit/>
          </a:bodyPr>
          <a:p>
            <a:pPr marL="1711440" indent="-1711080" algn="ctr">
              <a:lnSpc>
                <a:spcPct val="100000"/>
              </a:lnSpc>
              <a:spcBef>
                <a:spcPts val="91"/>
              </a:spcBef>
              <a:tabLst>
                <a:tab algn="l" pos="0"/>
              </a:tabLst>
            </a:pPr>
            <a:r>
              <a:rPr b="1" lang="en-US" sz="3200" spc="-1" strike="noStrike" u="heavy">
                <a:solidFill>
                  <a:srgbClr val="0070c0"/>
                </a:solidFill>
                <a:uFillTx/>
                <a:latin typeface="Calibri"/>
              </a:rPr>
              <a:t>Questionnaire d’autoévaluation</a:t>
            </a:r>
            <a:endParaRPr b="0" lang="fr-FR" sz="3200" spc="-1" strike="noStrike">
              <a:latin typeface="Arial"/>
            </a:endParaRPr>
          </a:p>
          <a:p>
            <a:pPr>
              <a:lnSpc>
                <a:spcPct val="100000"/>
              </a:lnSpc>
              <a:tabLst>
                <a:tab algn="l" pos="0"/>
              </a:tabLst>
            </a:pPr>
            <a:endParaRPr b="0" lang="fr-FR" sz="3200" spc="-1" strike="noStrike">
              <a:latin typeface="Arial"/>
            </a:endParaRPr>
          </a:p>
          <a:p>
            <a:pPr marL="11520" indent="-1711080">
              <a:lnSpc>
                <a:spcPct val="100000"/>
              </a:lnSpc>
              <a:spcBef>
                <a:spcPts val="941"/>
              </a:spcBef>
              <a:tabLst>
                <a:tab algn="l" pos="0"/>
              </a:tabLst>
            </a:pPr>
            <a:r>
              <a:rPr b="1" lang="en-US" sz="1800" spc="-1" strike="noStrike" u="sng">
                <a:solidFill>
                  <a:srgbClr val="000000"/>
                </a:solidFill>
                <a:uFillTx/>
                <a:latin typeface="Calibri"/>
              </a:rPr>
              <a:t>1/ Parmi les </a:t>
            </a:r>
            <a:r>
              <a:rPr b="1" lang="en-US" sz="1800" spc="-7" strike="noStrike" u="sng">
                <a:solidFill>
                  <a:srgbClr val="000000"/>
                </a:solidFill>
                <a:uFillTx/>
                <a:latin typeface="Calibri"/>
              </a:rPr>
              <a:t>procédures suivantes, quelle est </a:t>
            </a:r>
            <a:r>
              <a:rPr b="1" lang="en-US" sz="1800" spc="-1" strike="noStrike" u="sng">
                <a:solidFill>
                  <a:srgbClr val="000000"/>
                </a:solidFill>
                <a:uFillTx/>
                <a:latin typeface="Calibri"/>
              </a:rPr>
              <a:t>celle qui ne </a:t>
            </a:r>
            <a:r>
              <a:rPr b="1" lang="en-US" sz="1800" spc="-7" strike="noStrike" u="sng">
                <a:solidFill>
                  <a:srgbClr val="000000"/>
                </a:solidFill>
                <a:uFillTx/>
                <a:latin typeface="Calibri"/>
              </a:rPr>
              <a:t>peut être envisagée qu’en </a:t>
            </a:r>
            <a:r>
              <a:rPr b="1" lang="en-US" sz="1800" spc="-1" strike="noStrike" u="sng">
                <a:solidFill>
                  <a:srgbClr val="000000"/>
                </a:solidFill>
                <a:uFillTx/>
                <a:latin typeface="Calibri"/>
              </a:rPr>
              <a:t>cas de </a:t>
            </a:r>
            <a:r>
              <a:rPr b="1" lang="en-US" sz="1800" spc="-7" strike="noStrike" u="sng">
                <a:solidFill>
                  <a:srgbClr val="000000"/>
                </a:solidFill>
                <a:uFillTx/>
                <a:latin typeface="Calibri"/>
              </a:rPr>
              <a:t>cessation </a:t>
            </a:r>
            <a:r>
              <a:rPr b="1" lang="en-US" sz="1800" spc="-1" strike="noStrike" u="sng">
                <a:solidFill>
                  <a:srgbClr val="000000"/>
                </a:solidFill>
                <a:uFillTx/>
                <a:latin typeface="Calibri"/>
              </a:rPr>
              <a:t>de </a:t>
            </a:r>
            <a:r>
              <a:rPr b="1" lang="en-US" sz="1800" spc="-7" strike="noStrike" u="sng">
                <a:solidFill>
                  <a:srgbClr val="000000"/>
                </a:solidFill>
                <a:uFillTx/>
                <a:latin typeface="Calibri"/>
              </a:rPr>
              <a:t>paiement</a:t>
            </a:r>
            <a:r>
              <a:rPr b="1" lang="en-US" sz="1800" spc="52" strike="noStrike" u="sng">
                <a:solidFill>
                  <a:srgbClr val="000000"/>
                </a:solidFill>
                <a:uFillTx/>
                <a:latin typeface="Calibri"/>
              </a:rPr>
              <a:t> </a:t>
            </a:r>
            <a:r>
              <a:rPr b="1" lang="en-US" sz="1800" spc="-1" strike="noStrike" u="sng">
                <a:solidFill>
                  <a:srgbClr val="000000"/>
                </a:solidFill>
                <a:uFillTx/>
                <a:latin typeface="Calibri"/>
              </a:rPr>
              <a:t>?</a:t>
            </a:r>
            <a:endParaRPr b="0" lang="fr-FR" sz="1800" spc="-1" strike="noStrike">
              <a:latin typeface="Arial"/>
            </a:endParaRPr>
          </a:p>
          <a:p>
            <a:pPr marL="218520" indent="-207360">
              <a:lnSpc>
                <a:spcPct val="100000"/>
              </a:lnSpc>
              <a:spcBef>
                <a:spcPts val="454"/>
              </a:spcBef>
              <a:buClr>
                <a:srgbClr val="000000"/>
              </a:buClr>
              <a:buSzPct val="67000"/>
              <a:buFont typeface="Wingdings" charset="2"/>
              <a:buChar char=""/>
              <a:tabLst>
                <a:tab algn="l" pos="218520"/>
                <a:tab algn="l" pos="219240"/>
              </a:tabLst>
            </a:pPr>
            <a:r>
              <a:rPr b="0" lang="en-US" sz="1800" spc="-7" strike="noStrike">
                <a:solidFill>
                  <a:srgbClr val="000000"/>
                </a:solidFill>
                <a:latin typeface="Calibri"/>
              </a:rPr>
              <a:t>conciliation</a:t>
            </a:r>
            <a:endParaRPr b="0" lang="fr-FR" sz="1800" spc="-1" strike="noStrike">
              <a:latin typeface="Arial"/>
            </a:endParaRPr>
          </a:p>
          <a:p>
            <a:pPr marL="218520" indent="-207360">
              <a:lnSpc>
                <a:spcPct val="100000"/>
              </a:lnSpc>
              <a:spcBef>
                <a:spcPts val="513"/>
              </a:spcBef>
              <a:buClr>
                <a:srgbClr val="000000"/>
              </a:buClr>
              <a:buSzPct val="67000"/>
              <a:buFont typeface="Wingdings" charset="2"/>
              <a:buChar char=""/>
              <a:tabLst>
                <a:tab algn="l" pos="218520"/>
                <a:tab algn="l" pos="219240"/>
              </a:tabLst>
            </a:pPr>
            <a:r>
              <a:rPr b="0" lang="en-US" sz="1800" spc="-7" strike="noStrike">
                <a:solidFill>
                  <a:srgbClr val="000000"/>
                </a:solidFill>
                <a:latin typeface="Calibri"/>
              </a:rPr>
              <a:t>sauvegarde</a:t>
            </a:r>
            <a:endParaRPr b="0" lang="fr-FR" sz="18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800" spc="-7" strike="noStrike">
                <a:solidFill>
                  <a:srgbClr val="000000"/>
                </a:solidFill>
                <a:latin typeface="Calibri"/>
              </a:rPr>
              <a:t>redressement</a:t>
            </a:r>
            <a:endParaRPr b="0" lang="fr-FR" sz="1800" spc="-1" strike="noStrike">
              <a:latin typeface="Arial"/>
            </a:endParaRPr>
          </a:p>
          <a:p>
            <a:pPr>
              <a:lnSpc>
                <a:spcPct val="100000"/>
              </a:lnSpc>
              <a:tabLst>
                <a:tab algn="l" pos="218520"/>
                <a:tab algn="l" pos="219240"/>
              </a:tabLst>
            </a:pPr>
            <a:endParaRPr b="0" lang="fr-FR" sz="1800" spc="-1" strike="noStrike">
              <a:latin typeface="Arial"/>
            </a:endParaRPr>
          </a:p>
          <a:p>
            <a:pPr marL="11520">
              <a:lnSpc>
                <a:spcPct val="100000"/>
              </a:lnSpc>
              <a:spcBef>
                <a:spcPts val="930"/>
              </a:spcBef>
              <a:tabLst>
                <a:tab algn="l" pos="218520"/>
                <a:tab algn="l" pos="219240"/>
              </a:tabLst>
            </a:pPr>
            <a:r>
              <a:rPr b="1" lang="en-US" sz="1800" spc="-1" strike="noStrike" u="sng">
                <a:solidFill>
                  <a:srgbClr val="000000"/>
                </a:solidFill>
                <a:uFillTx/>
                <a:latin typeface="Calibri"/>
              </a:rPr>
              <a:t>2/ </a:t>
            </a:r>
            <a:r>
              <a:rPr b="1" lang="en-US" sz="1800" spc="-7" strike="noStrike" u="sng">
                <a:solidFill>
                  <a:srgbClr val="000000"/>
                </a:solidFill>
                <a:uFillTx/>
                <a:latin typeface="Calibri"/>
              </a:rPr>
              <a:t>Comment s’appelle </a:t>
            </a:r>
            <a:r>
              <a:rPr b="1" lang="en-US" sz="1800" spc="-1" strike="noStrike" u="sng">
                <a:solidFill>
                  <a:srgbClr val="000000"/>
                </a:solidFill>
                <a:uFillTx/>
                <a:latin typeface="Calibri"/>
              </a:rPr>
              <a:t>la </a:t>
            </a:r>
            <a:r>
              <a:rPr b="1" lang="en-US" sz="1800" spc="-7" strike="noStrike" u="sng">
                <a:solidFill>
                  <a:srgbClr val="000000"/>
                </a:solidFill>
                <a:uFillTx/>
                <a:latin typeface="Calibri"/>
              </a:rPr>
              <a:t>période </a:t>
            </a:r>
            <a:r>
              <a:rPr b="1" lang="en-US" sz="1800" spc="-1" strike="noStrike" u="sng">
                <a:solidFill>
                  <a:srgbClr val="000000"/>
                </a:solidFill>
                <a:uFillTx/>
                <a:latin typeface="Calibri"/>
              </a:rPr>
              <a:t>qui </a:t>
            </a:r>
            <a:r>
              <a:rPr b="1" lang="en-US" sz="1800" spc="-7" strike="noStrike" u="sng">
                <a:solidFill>
                  <a:srgbClr val="000000"/>
                </a:solidFill>
                <a:uFillTx/>
                <a:latin typeface="Calibri"/>
              </a:rPr>
              <a:t>s’échelonne entre </a:t>
            </a:r>
            <a:r>
              <a:rPr b="1" lang="en-US" sz="1800" spc="-1" strike="noStrike" u="sng">
                <a:solidFill>
                  <a:srgbClr val="000000"/>
                </a:solidFill>
                <a:uFillTx/>
                <a:latin typeface="Calibri"/>
              </a:rPr>
              <a:t>la date de </a:t>
            </a:r>
            <a:r>
              <a:rPr b="1" lang="en-US" sz="1800" spc="-7" strike="noStrike" u="sng">
                <a:solidFill>
                  <a:srgbClr val="000000"/>
                </a:solidFill>
                <a:uFillTx/>
                <a:latin typeface="Calibri"/>
              </a:rPr>
              <a:t>cessation </a:t>
            </a:r>
            <a:r>
              <a:rPr b="1" lang="en-US" sz="1800" spc="-1" strike="noStrike" u="sng">
                <a:solidFill>
                  <a:srgbClr val="000000"/>
                </a:solidFill>
                <a:uFillTx/>
                <a:latin typeface="Calibri"/>
              </a:rPr>
              <a:t>de </a:t>
            </a:r>
            <a:r>
              <a:rPr b="1" lang="en-US" sz="1800" spc="-7" strike="noStrike" u="sng">
                <a:solidFill>
                  <a:srgbClr val="000000"/>
                </a:solidFill>
                <a:uFillTx/>
                <a:latin typeface="Calibri"/>
              </a:rPr>
              <a:t>paiement </a:t>
            </a:r>
            <a:r>
              <a:rPr b="1" lang="en-US" sz="1800" spc="-1" strike="noStrike" u="sng">
                <a:solidFill>
                  <a:srgbClr val="000000"/>
                </a:solidFill>
                <a:uFillTx/>
                <a:latin typeface="Calibri"/>
              </a:rPr>
              <a:t>et le jugement </a:t>
            </a:r>
            <a:r>
              <a:rPr b="1" lang="en-US" sz="1800" spc="-7" strike="noStrike" u="sng">
                <a:solidFill>
                  <a:srgbClr val="000000"/>
                </a:solidFill>
                <a:uFillTx/>
                <a:latin typeface="Calibri"/>
              </a:rPr>
              <a:t>d’ouverture</a:t>
            </a:r>
            <a:r>
              <a:rPr b="1" lang="en-US" sz="1800" spc="38" strike="noStrike" u="sng">
                <a:solidFill>
                  <a:srgbClr val="000000"/>
                </a:solidFill>
                <a:uFillTx/>
                <a:latin typeface="Calibri"/>
              </a:rPr>
              <a:t> </a:t>
            </a:r>
            <a:r>
              <a:rPr b="1" lang="en-US" sz="1800" spc="-1" strike="noStrike" u="sng">
                <a:solidFill>
                  <a:srgbClr val="000000"/>
                </a:solidFill>
                <a:uFillTx/>
                <a:latin typeface="Calibri"/>
              </a:rPr>
              <a:t>?</a:t>
            </a:r>
            <a:endParaRPr b="0" lang="fr-FR" sz="1800" spc="-1" strike="noStrike">
              <a:latin typeface="Arial"/>
            </a:endParaRPr>
          </a:p>
          <a:p>
            <a:pPr marL="218520" indent="-207360">
              <a:lnSpc>
                <a:spcPct val="100000"/>
              </a:lnSpc>
              <a:spcBef>
                <a:spcPts val="471"/>
              </a:spcBef>
              <a:buClr>
                <a:srgbClr val="000000"/>
              </a:buClr>
              <a:buSzPct val="67000"/>
              <a:buFont typeface="Wingdings" charset="2"/>
              <a:buChar char=""/>
              <a:tabLst>
                <a:tab algn="l" pos="218520"/>
                <a:tab algn="l" pos="219240"/>
              </a:tabLst>
            </a:pPr>
            <a:r>
              <a:rPr b="0" lang="en-US" sz="1800" spc="-1" strike="noStrike">
                <a:solidFill>
                  <a:srgbClr val="000000"/>
                </a:solidFill>
                <a:latin typeface="Calibri"/>
              </a:rPr>
              <a:t>la</a:t>
            </a:r>
            <a:r>
              <a:rPr b="0" lang="en-US" sz="1800" spc="-7" strike="noStrike">
                <a:solidFill>
                  <a:srgbClr val="000000"/>
                </a:solidFill>
                <a:latin typeface="Calibri"/>
              </a:rPr>
              <a:t> conciliation</a:t>
            </a:r>
            <a:endParaRPr b="0" lang="fr-FR" sz="1800" spc="-1" strike="noStrike">
              <a:latin typeface="Arial"/>
            </a:endParaRPr>
          </a:p>
          <a:p>
            <a:pPr marL="218520" indent="-207360">
              <a:lnSpc>
                <a:spcPct val="100000"/>
              </a:lnSpc>
              <a:spcBef>
                <a:spcPts val="499"/>
              </a:spcBef>
              <a:buClr>
                <a:srgbClr val="000000"/>
              </a:buClr>
              <a:buSzPct val="67000"/>
              <a:buFont typeface="Wingdings" charset="2"/>
              <a:buChar char=""/>
              <a:tabLst>
                <a:tab algn="l" pos="218520"/>
                <a:tab algn="l" pos="219240"/>
              </a:tabLst>
            </a:pPr>
            <a:r>
              <a:rPr b="0" lang="en-US" sz="1800" spc="-1" strike="noStrike">
                <a:solidFill>
                  <a:srgbClr val="000000"/>
                </a:solidFill>
                <a:latin typeface="Calibri"/>
              </a:rPr>
              <a:t>la </a:t>
            </a:r>
            <a:r>
              <a:rPr b="0" lang="en-US" sz="1800" spc="-7" strike="noStrike">
                <a:solidFill>
                  <a:srgbClr val="000000"/>
                </a:solidFill>
                <a:latin typeface="Calibri"/>
              </a:rPr>
              <a:t>période</a:t>
            </a:r>
            <a:r>
              <a:rPr b="0" lang="en-US" sz="1800" spc="-15" strike="noStrike">
                <a:solidFill>
                  <a:srgbClr val="000000"/>
                </a:solidFill>
                <a:latin typeface="Calibri"/>
              </a:rPr>
              <a:t> </a:t>
            </a:r>
            <a:r>
              <a:rPr b="0" lang="en-US" sz="1800" spc="-1" strike="noStrike">
                <a:solidFill>
                  <a:srgbClr val="000000"/>
                </a:solidFill>
                <a:latin typeface="Calibri"/>
              </a:rPr>
              <a:t>suspecte</a:t>
            </a:r>
            <a:endParaRPr b="0" lang="fr-FR" sz="1800" spc="-1" strike="noStrike">
              <a:latin typeface="Arial"/>
            </a:endParaRPr>
          </a:p>
          <a:p>
            <a:pPr marL="218520" indent="-207360">
              <a:lnSpc>
                <a:spcPct val="100000"/>
              </a:lnSpc>
              <a:spcBef>
                <a:spcPts val="479"/>
              </a:spcBef>
              <a:buClr>
                <a:srgbClr val="000000"/>
              </a:buClr>
              <a:buSzPct val="67000"/>
              <a:buFont typeface="Wingdings" charset="2"/>
              <a:buChar char=""/>
              <a:tabLst>
                <a:tab algn="l" pos="218520"/>
                <a:tab algn="l" pos="219240"/>
              </a:tabLst>
            </a:pPr>
            <a:r>
              <a:rPr b="0" lang="en-US" sz="1800" spc="-1" strike="noStrike">
                <a:solidFill>
                  <a:srgbClr val="000000"/>
                </a:solidFill>
                <a:latin typeface="Calibri"/>
              </a:rPr>
              <a:t>la </a:t>
            </a:r>
            <a:r>
              <a:rPr b="0" lang="en-US" sz="1800" spc="-7" strike="noStrike">
                <a:solidFill>
                  <a:srgbClr val="000000"/>
                </a:solidFill>
                <a:latin typeface="Calibri"/>
              </a:rPr>
              <a:t>période</a:t>
            </a:r>
            <a:r>
              <a:rPr b="0" lang="en-US" sz="1800" spc="-15" strike="noStrike">
                <a:solidFill>
                  <a:srgbClr val="000000"/>
                </a:solidFill>
                <a:latin typeface="Calibri"/>
              </a:rPr>
              <a:t> </a:t>
            </a:r>
            <a:r>
              <a:rPr b="0" lang="en-US" sz="1800" spc="-1" strike="noStrike">
                <a:solidFill>
                  <a:srgbClr val="000000"/>
                </a:solidFill>
                <a:latin typeface="Calibri"/>
              </a:rPr>
              <a:t>d’observation</a:t>
            </a:r>
            <a:endParaRPr b="0" lang="fr-FR" sz="1800" spc="-1" strike="noStrike">
              <a:latin typeface="Arial"/>
            </a:endParaRPr>
          </a:p>
          <a:p>
            <a:pPr marL="218520" indent="-207360">
              <a:lnSpc>
                <a:spcPct val="100000"/>
              </a:lnSpc>
              <a:spcBef>
                <a:spcPts val="507"/>
              </a:spcBef>
              <a:buClr>
                <a:srgbClr val="000000"/>
              </a:buClr>
              <a:buSzPct val="67000"/>
              <a:buFont typeface="Wingdings" charset="2"/>
              <a:buChar char=""/>
              <a:tabLst>
                <a:tab algn="l" pos="218520"/>
                <a:tab algn="l" pos="219240"/>
              </a:tabLst>
            </a:pPr>
            <a:r>
              <a:rPr b="0" lang="en-US" sz="1800" spc="-1" strike="noStrike">
                <a:solidFill>
                  <a:srgbClr val="000000"/>
                </a:solidFill>
                <a:latin typeface="Calibri"/>
              </a:rPr>
              <a:t>le</a:t>
            </a:r>
            <a:r>
              <a:rPr b="0" lang="en-US" sz="1800" spc="-7" strike="noStrike">
                <a:solidFill>
                  <a:srgbClr val="000000"/>
                </a:solidFill>
                <a:latin typeface="Calibri"/>
              </a:rPr>
              <a:t> redressement</a:t>
            </a:r>
            <a:endParaRPr b="0" lang="fr-FR" sz="1800" spc="-1" strike="noStrike">
              <a:latin typeface="Arial"/>
            </a:endParaRPr>
          </a:p>
          <a:p>
            <a:pPr>
              <a:lnSpc>
                <a:spcPct val="100000"/>
              </a:lnSpc>
              <a:tabLst>
                <a:tab algn="l" pos="218520"/>
                <a:tab algn="l" pos="219240"/>
              </a:tabLst>
            </a:pPr>
            <a:endParaRPr b="0" lang="fr-FR" sz="1800" spc="-1" strike="noStrike">
              <a:latin typeface="Arial"/>
            </a:endParaRPr>
          </a:p>
          <a:p>
            <a:pPr marL="11520">
              <a:lnSpc>
                <a:spcPct val="100000"/>
              </a:lnSpc>
              <a:spcBef>
                <a:spcPts val="921"/>
              </a:spcBef>
              <a:tabLst>
                <a:tab algn="l" pos="218520"/>
                <a:tab algn="l" pos="219240"/>
              </a:tabLst>
            </a:pPr>
            <a:r>
              <a:rPr b="1" lang="en-US" sz="1800" spc="-1" strike="noStrike" u="sng">
                <a:solidFill>
                  <a:srgbClr val="000000"/>
                </a:solidFill>
                <a:uFillTx/>
                <a:latin typeface="Calibri"/>
              </a:rPr>
              <a:t>3/ </a:t>
            </a:r>
            <a:r>
              <a:rPr b="1" lang="en-US" sz="1800" spc="-7" strike="noStrike" u="sng">
                <a:solidFill>
                  <a:srgbClr val="000000"/>
                </a:solidFill>
                <a:uFillTx/>
                <a:latin typeface="Calibri"/>
              </a:rPr>
              <a:t>Qu’est-ce </a:t>
            </a:r>
            <a:r>
              <a:rPr b="1" lang="en-US" sz="1800" spc="-1" strike="noStrike" u="sng">
                <a:solidFill>
                  <a:srgbClr val="000000"/>
                </a:solidFill>
                <a:uFillTx/>
                <a:latin typeface="Calibri"/>
              </a:rPr>
              <a:t>qu’un </a:t>
            </a:r>
            <a:r>
              <a:rPr b="1" lang="en-US" sz="1800" spc="-7" strike="noStrike" u="sng">
                <a:solidFill>
                  <a:srgbClr val="000000"/>
                </a:solidFill>
                <a:uFillTx/>
                <a:latin typeface="Calibri"/>
              </a:rPr>
              <a:t>créancier antérieur </a:t>
            </a:r>
            <a:r>
              <a:rPr b="1" lang="en-US" sz="1800" spc="-1" strike="noStrike" u="sng">
                <a:solidFill>
                  <a:srgbClr val="000000"/>
                </a:solidFill>
                <a:uFillTx/>
                <a:latin typeface="Calibri"/>
              </a:rPr>
              <a:t>?</a:t>
            </a:r>
            <a:endParaRPr b="0" lang="fr-FR" sz="1800" spc="-1" strike="noStrike">
              <a:latin typeface="Arial"/>
            </a:endParaRPr>
          </a:p>
          <a:p>
            <a:pPr marL="218520" indent="-207360">
              <a:lnSpc>
                <a:spcPct val="100000"/>
              </a:lnSpc>
              <a:spcBef>
                <a:spcPts val="490"/>
              </a:spcBef>
              <a:buClr>
                <a:srgbClr val="000000"/>
              </a:buClr>
              <a:buSzPct val="67000"/>
              <a:buFont typeface="Wingdings" charset="2"/>
              <a:buChar char=""/>
              <a:tabLst>
                <a:tab algn="l" pos="218520"/>
                <a:tab algn="l" pos="219240"/>
              </a:tabLst>
            </a:pPr>
            <a:r>
              <a:rPr b="0" lang="en-US" sz="1800" spc="-1" strike="noStrike">
                <a:solidFill>
                  <a:srgbClr val="000000"/>
                </a:solidFill>
                <a:latin typeface="Calibri"/>
              </a:rPr>
              <a:t>un </a:t>
            </a:r>
            <a:r>
              <a:rPr b="0" lang="en-US" sz="1800" spc="-7" strike="noStrike">
                <a:solidFill>
                  <a:srgbClr val="000000"/>
                </a:solidFill>
                <a:latin typeface="Calibri"/>
              </a:rPr>
              <a:t>créancier </a:t>
            </a:r>
            <a:r>
              <a:rPr b="0" lang="en-US" sz="1800" spc="-1" strike="noStrike">
                <a:solidFill>
                  <a:srgbClr val="000000"/>
                </a:solidFill>
                <a:latin typeface="Calibri"/>
              </a:rPr>
              <a:t>dont la </a:t>
            </a:r>
            <a:r>
              <a:rPr b="0" lang="en-US" sz="1800" spc="-7" strike="noStrike">
                <a:solidFill>
                  <a:srgbClr val="000000"/>
                </a:solidFill>
                <a:latin typeface="Calibri"/>
              </a:rPr>
              <a:t>créance est </a:t>
            </a:r>
            <a:r>
              <a:rPr b="0" lang="en-US" sz="1800" spc="-1" strike="noStrike">
                <a:solidFill>
                  <a:srgbClr val="000000"/>
                </a:solidFill>
                <a:latin typeface="Calibri"/>
              </a:rPr>
              <a:t>exigible </a:t>
            </a:r>
            <a:r>
              <a:rPr b="0" lang="en-US" sz="1800" spc="-7" strike="noStrike">
                <a:solidFill>
                  <a:srgbClr val="000000"/>
                </a:solidFill>
                <a:latin typeface="Calibri"/>
              </a:rPr>
              <a:t>avant </a:t>
            </a:r>
            <a:r>
              <a:rPr b="0" lang="en-US" sz="1800" spc="-1" strike="noStrike">
                <a:solidFill>
                  <a:srgbClr val="000000"/>
                </a:solidFill>
                <a:latin typeface="Calibri"/>
              </a:rPr>
              <a:t>le jugement</a:t>
            </a:r>
            <a:r>
              <a:rPr b="0" lang="en-US" sz="1800" spc="49" strike="noStrike">
                <a:solidFill>
                  <a:srgbClr val="000000"/>
                </a:solidFill>
                <a:latin typeface="Calibri"/>
              </a:rPr>
              <a:t> </a:t>
            </a:r>
            <a:r>
              <a:rPr b="0" lang="en-US" sz="1800" spc="-7" strike="noStrike">
                <a:solidFill>
                  <a:srgbClr val="000000"/>
                </a:solidFill>
                <a:latin typeface="Calibri"/>
              </a:rPr>
              <a:t>d’ouverture</a:t>
            </a:r>
            <a:endParaRPr b="0" lang="fr-FR" sz="1800" spc="-1" strike="noStrike">
              <a:latin typeface="Arial"/>
            </a:endParaRPr>
          </a:p>
          <a:p>
            <a:pPr marL="218520" indent="-207360">
              <a:lnSpc>
                <a:spcPct val="100000"/>
              </a:lnSpc>
              <a:spcBef>
                <a:spcPts val="502"/>
              </a:spcBef>
              <a:buClr>
                <a:srgbClr val="000000"/>
              </a:buClr>
              <a:buSzPct val="67000"/>
              <a:buFont typeface="Wingdings" charset="2"/>
              <a:buChar char=""/>
              <a:tabLst>
                <a:tab algn="l" pos="218520"/>
                <a:tab algn="l" pos="219240"/>
              </a:tabLst>
            </a:pPr>
            <a:r>
              <a:rPr b="0" lang="en-US" sz="1800" spc="-1" strike="noStrike">
                <a:solidFill>
                  <a:srgbClr val="000000"/>
                </a:solidFill>
                <a:latin typeface="Calibri"/>
              </a:rPr>
              <a:t>un </a:t>
            </a:r>
            <a:r>
              <a:rPr b="0" lang="en-US" sz="1800" spc="-7" strike="noStrike">
                <a:solidFill>
                  <a:srgbClr val="000000"/>
                </a:solidFill>
                <a:latin typeface="Calibri"/>
              </a:rPr>
              <a:t>créancier </a:t>
            </a:r>
            <a:r>
              <a:rPr b="0" lang="en-US" sz="1800" spc="-1" strike="noStrike">
                <a:solidFill>
                  <a:srgbClr val="000000"/>
                </a:solidFill>
                <a:latin typeface="Calibri"/>
              </a:rPr>
              <a:t>dont la </a:t>
            </a:r>
            <a:r>
              <a:rPr b="0" lang="en-US" sz="1800" spc="-7" strike="noStrike">
                <a:solidFill>
                  <a:srgbClr val="000000"/>
                </a:solidFill>
                <a:latin typeface="Calibri"/>
              </a:rPr>
              <a:t>créance est </a:t>
            </a:r>
            <a:r>
              <a:rPr b="0" lang="en-US" sz="1800" spc="-1" strike="noStrike">
                <a:solidFill>
                  <a:srgbClr val="000000"/>
                </a:solidFill>
                <a:latin typeface="Calibri"/>
              </a:rPr>
              <a:t>exigible </a:t>
            </a:r>
            <a:r>
              <a:rPr b="0" lang="en-US" sz="1800" spc="-7" strike="noStrike">
                <a:solidFill>
                  <a:srgbClr val="000000"/>
                </a:solidFill>
                <a:latin typeface="Calibri"/>
              </a:rPr>
              <a:t>avant </a:t>
            </a:r>
            <a:r>
              <a:rPr b="0" lang="en-US" sz="1800" spc="-1" strike="noStrike">
                <a:solidFill>
                  <a:srgbClr val="000000"/>
                </a:solidFill>
                <a:latin typeface="Calibri"/>
              </a:rPr>
              <a:t>la </a:t>
            </a:r>
            <a:r>
              <a:rPr b="0" lang="en-US" sz="1800" spc="-7" strike="noStrike">
                <a:solidFill>
                  <a:srgbClr val="000000"/>
                </a:solidFill>
                <a:latin typeface="Calibri"/>
              </a:rPr>
              <a:t>date </a:t>
            </a:r>
            <a:r>
              <a:rPr b="0" lang="en-US" sz="1800" spc="-1" strike="noStrike">
                <a:solidFill>
                  <a:srgbClr val="000000"/>
                </a:solidFill>
                <a:latin typeface="Calibri"/>
              </a:rPr>
              <a:t>de cessation </a:t>
            </a:r>
            <a:r>
              <a:rPr b="0" lang="en-US" sz="1800" spc="-7" strike="noStrike">
                <a:solidFill>
                  <a:srgbClr val="000000"/>
                </a:solidFill>
                <a:latin typeface="Calibri"/>
              </a:rPr>
              <a:t>des</a:t>
            </a:r>
            <a:r>
              <a:rPr b="0" lang="en-US" sz="1800" spc="35" strike="noStrike">
                <a:solidFill>
                  <a:srgbClr val="000000"/>
                </a:solidFill>
                <a:latin typeface="Calibri"/>
              </a:rPr>
              <a:t> </a:t>
            </a:r>
            <a:r>
              <a:rPr b="0" lang="en-US" sz="1800" spc="-1" strike="noStrike">
                <a:solidFill>
                  <a:srgbClr val="000000"/>
                </a:solidFill>
                <a:latin typeface="Calibri"/>
              </a:rPr>
              <a:t>paiements</a:t>
            </a:r>
            <a:endParaRPr b="0" lang="fr-FR" sz="1800" spc="-1" strike="noStrike">
              <a:latin typeface="Arial"/>
            </a:endParaRPr>
          </a:p>
          <a:p>
            <a:pPr marL="218520" indent="-207360">
              <a:lnSpc>
                <a:spcPct val="100000"/>
              </a:lnSpc>
              <a:spcBef>
                <a:spcPts val="476"/>
              </a:spcBef>
              <a:buClr>
                <a:srgbClr val="000000"/>
              </a:buClr>
              <a:buSzPct val="67000"/>
              <a:buFont typeface="Wingdings" charset="2"/>
              <a:buChar char=""/>
              <a:tabLst>
                <a:tab algn="l" pos="218520"/>
                <a:tab algn="l" pos="219240"/>
              </a:tabLst>
            </a:pPr>
            <a:r>
              <a:rPr b="0" lang="en-US" sz="1800" spc="-1" strike="noStrike">
                <a:solidFill>
                  <a:srgbClr val="000000"/>
                </a:solidFill>
                <a:latin typeface="Calibri"/>
              </a:rPr>
              <a:t>un </a:t>
            </a:r>
            <a:r>
              <a:rPr b="0" lang="en-US" sz="1800" spc="-7" strike="noStrike">
                <a:solidFill>
                  <a:srgbClr val="000000"/>
                </a:solidFill>
                <a:latin typeface="Calibri"/>
              </a:rPr>
              <a:t>créancier </a:t>
            </a:r>
            <a:r>
              <a:rPr b="0" lang="en-US" sz="1800" spc="-1" strike="noStrike">
                <a:solidFill>
                  <a:srgbClr val="000000"/>
                </a:solidFill>
                <a:latin typeface="Calibri"/>
              </a:rPr>
              <a:t>dont la </a:t>
            </a:r>
            <a:r>
              <a:rPr b="0" lang="en-US" sz="1800" spc="-7" strike="noStrike">
                <a:solidFill>
                  <a:srgbClr val="000000"/>
                </a:solidFill>
                <a:latin typeface="Calibri"/>
              </a:rPr>
              <a:t>créance </a:t>
            </a:r>
            <a:r>
              <a:rPr b="0" lang="en-US" sz="1800" spc="-1" strike="noStrike">
                <a:solidFill>
                  <a:srgbClr val="000000"/>
                </a:solidFill>
                <a:latin typeface="Calibri"/>
              </a:rPr>
              <a:t>a </a:t>
            </a:r>
            <a:r>
              <a:rPr b="0" lang="en-US" sz="1800" spc="-7" strike="noStrike">
                <a:solidFill>
                  <a:srgbClr val="000000"/>
                </a:solidFill>
                <a:latin typeface="Calibri"/>
              </a:rPr>
              <a:t>été contractée </a:t>
            </a:r>
            <a:r>
              <a:rPr b="0" lang="en-US" sz="1800" spc="-1" strike="noStrike">
                <a:solidFill>
                  <a:srgbClr val="000000"/>
                </a:solidFill>
                <a:latin typeface="Calibri"/>
              </a:rPr>
              <a:t>avant le </a:t>
            </a:r>
            <a:r>
              <a:rPr b="0" lang="en-US" sz="1800" spc="-7" strike="noStrike">
                <a:solidFill>
                  <a:srgbClr val="000000"/>
                </a:solidFill>
                <a:latin typeface="Calibri"/>
              </a:rPr>
              <a:t>jugement</a:t>
            </a:r>
            <a:r>
              <a:rPr b="0" lang="en-US" sz="1800" spc="49" strike="noStrike">
                <a:solidFill>
                  <a:srgbClr val="000000"/>
                </a:solidFill>
                <a:latin typeface="Calibri"/>
              </a:rPr>
              <a:t> </a:t>
            </a:r>
            <a:r>
              <a:rPr b="0" lang="en-US" sz="1800" spc="-7" strike="noStrike">
                <a:solidFill>
                  <a:srgbClr val="000000"/>
                </a:solidFill>
                <a:latin typeface="Calibri"/>
              </a:rPr>
              <a:t>d’ouverture</a:t>
            </a:r>
            <a:endParaRPr b="0" lang="fr-FR" sz="1800" spc="-1" strike="noStrike">
              <a:latin typeface="Arial"/>
            </a:endParaRPr>
          </a:p>
          <a:p>
            <a:pPr marL="218520" indent="-207360">
              <a:lnSpc>
                <a:spcPct val="100000"/>
              </a:lnSpc>
              <a:spcBef>
                <a:spcPts val="502"/>
              </a:spcBef>
              <a:buClr>
                <a:srgbClr val="000000"/>
              </a:buClr>
              <a:buSzPct val="67000"/>
              <a:buFont typeface="Wingdings" charset="2"/>
              <a:buChar char=""/>
              <a:tabLst>
                <a:tab algn="l" pos="218520"/>
                <a:tab algn="l" pos="219240"/>
              </a:tabLst>
            </a:pPr>
            <a:r>
              <a:rPr b="0" lang="en-US" sz="1800" spc="-1" strike="noStrike">
                <a:solidFill>
                  <a:srgbClr val="000000"/>
                </a:solidFill>
                <a:latin typeface="Calibri"/>
              </a:rPr>
              <a:t>un </a:t>
            </a:r>
            <a:r>
              <a:rPr b="0" lang="en-US" sz="1800" spc="-7" strike="noStrike">
                <a:solidFill>
                  <a:srgbClr val="000000"/>
                </a:solidFill>
                <a:latin typeface="Calibri"/>
              </a:rPr>
              <a:t>créancier </a:t>
            </a:r>
            <a:r>
              <a:rPr b="0" lang="en-US" sz="1800" spc="-1" strike="noStrike">
                <a:solidFill>
                  <a:srgbClr val="000000"/>
                </a:solidFill>
                <a:latin typeface="Calibri"/>
              </a:rPr>
              <a:t>dont la </a:t>
            </a:r>
            <a:r>
              <a:rPr b="0" lang="en-US" sz="1800" spc="-7" strike="noStrike">
                <a:solidFill>
                  <a:srgbClr val="000000"/>
                </a:solidFill>
                <a:latin typeface="Calibri"/>
              </a:rPr>
              <a:t>créance </a:t>
            </a:r>
            <a:r>
              <a:rPr b="0" lang="en-US" sz="1800" spc="-1" strike="noStrike">
                <a:solidFill>
                  <a:srgbClr val="000000"/>
                </a:solidFill>
                <a:latin typeface="Calibri"/>
              </a:rPr>
              <a:t>a </a:t>
            </a:r>
            <a:r>
              <a:rPr b="0" lang="en-US" sz="1800" spc="-7" strike="noStrike">
                <a:solidFill>
                  <a:srgbClr val="000000"/>
                </a:solidFill>
                <a:latin typeface="Calibri"/>
              </a:rPr>
              <a:t>été contractée </a:t>
            </a:r>
            <a:r>
              <a:rPr b="0" lang="en-US" sz="1800" spc="-1" strike="noStrike">
                <a:solidFill>
                  <a:srgbClr val="000000"/>
                </a:solidFill>
                <a:latin typeface="Calibri"/>
              </a:rPr>
              <a:t>avant la </a:t>
            </a:r>
            <a:r>
              <a:rPr b="0" lang="en-US" sz="1800" spc="-7" strike="noStrike">
                <a:solidFill>
                  <a:srgbClr val="000000"/>
                </a:solidFill>
                <a:latin typeface="Calibri"/>
              </a:rPr>
              <a:t>date </a:t>
            </a:r>
            <a:r>
              <a:rPr b="0" lang="en-US" sz="1800" spc="-1" strike="noStrike">
                <a:solidFill>
                  <a:srgbClr val="000000"/>
                </a:solidFill>
                <a:latin typeface="Calibri"/>
              </a:rPr>
              <a:t>de cessation </a:t>
            </a:r>
            <a:r>
              <a:rPr b="0" lang="en-US" sz="1800" spc="-7" strike="noStrike">
                <a:solidFill>
                  <a:srgbClr val="000000"/>
                </a:solidFill>
                <a:latin typeface="Calibri"/>
              </a:rPr>
              <a:t>des</a:t>
            </a:r>
            <a:r>
              <a:rPr b="0" lang="en-US" sz="1800" spc="26" strike="noStrike">
                <a:solidFill>
                  <a:srgbClr val="000000"/>
                </a:solidFill>
                <a:latin typeface="Calibri"/>
              </a:rPr>
              <a:t> </a:t>
            </a:r>
            <a:r>
              <a:rPr b="0" lang="en-US" sz="1800" spc="-7" strike="noStrike">
                <a:solidFill>
                  <a:srgbClr val="000000"/>
                </a:solidFill>
                <a:latin typeface="Calibri"/>
              </a:rPr>
              <a:t>paiements</a:t>
            </a:r>
            <a:endParaRPr b="0" lang="fr-FR" sz="1800" spc="-1" strike="noStrike">
              <a:latin typeface="Arial"/>
            </a:endParaRPr>
          </a:p>
        </p:txBody>
      </p:sp>
      <p:sp>
        <p:nvSpPr>
          <p:cNvPr id="676" name="TextShape 2"/>
          <p:cNvSpPr txBox="1"/>
          <p:nvPr/>
        </p:nvSpPr>
        <p:spPr>
          <a:xfrm>
            <a:off x="4147920" y="6378120"/>
            <a:ext cx="3903480" cy="276480"/>
          </a:xfrm>
          <a:prstGeom prst="rect">
            <a:avLst/>
          </a:prstGeom>
          <a:noFill/>
          <a:ln>
            <a:noFill/>
          </a:ln>
        </p:spPr>
        <p:txBody>
          <a:bodyPr lIns="0" rIns="0" tIns="0" bIns="0">
            <a:noAutofit/>
          </a:bodyPr>
          <a:p>
            <a:endParaRPr b="0" lang="fr-FR" sz="2400" spc="-1" strike="noStrike">
              <a:latin typeface="Times New Roman"/>
            </a:endParaRPr>
          </a:p>
        </p:txBody>
      </p:sp>
      <p:sp>
        <p:nvSpPr>
          <p:cNvPr id="677" name="TextShape 3"/>
          <p:cNvSpPr txBox="1"/>
          <p:nvPr/>
        </p:nvSpPr>
        <p:spPr>
          <a:xfrm>
            <a:off x="8783280" y="6378120"/>
            <a:ext cx="2805480" cy="276480"/>
          </a:xfrm>
          <a:prstGeom prst="rect">
            <a:avLst/>
          </a:prstGeom>
          <a:noFill/>
          <a:ln>
            <a:noFill/>
          </a:ln>
        </p:spPr>
        <p:txBody>
          <a:bodyPr lIns="0" rIns="0" tIns="0" bIns="0">
            <a:noAutofit/>
          </a:bodyPr>
          <a:p>
            <a:pPr algn="r">
              <a:lnSpc>
                <a:spcPct val="100000"/>
              </a:lnSpc>
            </a:pPr>
            <a:fld id="{8799C25F-37CE-43BD-B091-00620D498D03}" type="slidenum">
              <a:rPr b="0" lang="fr-FR" sz="1800" spc="-1" strike="noStrike">
                <a:solidFill>
                  <a:srgbClr val="b2b2b2"/>
                </a:solidFill>
                <a:latin typeface="Calibri"/>
              </a:rPr>
              <a:t>&lt;number&gt;</a:t>
            </a:fld>
            <a:endParaRPr b="0" lang="fr-FR" sz="1800" spc="-1" strike="noStrike">
              <a:latin typeface="Times New Roman"/>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8" name="TextShape 1"/>
          <p:cNvSpPr txBox="1"/>
          <p:nvPr/>
        </p:nvSpPr>
        <p:spPr>
          <a:xfrm>
            <a:off x="838080" y="365040"/>
            <a:ext cx="10515240" cy="1325160"/>
          </a:xfrm>
          <a:prstGeom prst="rect">
            <a:avLst/>
          </a:prstGeom>
          <a:noFill/>
          <a:ln>
            <a:noFill/>
          </a:ln>
        </p:spPr>
        <p:txBody>
          <a:bodyPr anchor="ctr">
            <a:normAutofit/>
          </a:bodyPr>
          <a:p>
            <a:pPr marL="1711440" indent="-1711080" algn="ctr">
              <a:lnSpc>
                <a:spcPct val="90000"/>
              </a:lnSpc>
              <a:spcBef>
                <a:spcPts val="91"/>
              </a:spcBef>
              <a:tabLst>
                <a:tab algn="l" pos="0"/>
              </a:tabLst>
            </a:pPr>
            <a:r>
              <a:rPr b="1" lang="fr-FR" sz="3200" spc="-1" strike="noStrike" u="heavy">
                <a:solidFill>
                  <a:srgbClr val="0070c0"/>
                </a:solidFill>
                <a:uFillTx/>
                <a:latin typeface="Calibri"/>
              </a:rPr>
              <a:t>Les Difficultés du chef d’entreprise entre  l’articulation du patrimoine privé et professionnels </a:t>
            </a:r>
            <a:endParaRPr b="0" lang="en-US" sz="3200" spc="-1" strike="noStrike">
              <a:solidFill>
                <a:srgbClr val="000000"/>
              </a:solidFill>
              <a:latin typeface="Calibri"/>
            </a:endParaRPr>
          </a:p>
        </p:txBody>
      </p:sp>
      <p:sp>
        <p:nvSpPr>
          <p:cNvPr id="679" name="TextShape 2"/>
          <p:cNvSpPr txBox="1"/>
          <p:nvPr/>
        </p:nvSpPr>
        <p:spPr>
          <a:xfrm>
            <a:off x="838080" y="202572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La </a:t>
            </a:r>
            <a:r>
              <a:rPr b="1" lang="fr-FR" sz="2800" spc="-1" strike="noStrike" u="sng">
                <a:solidFill>
                  <a:srgbClr val="00b0f0"/>
                </a:solidFill>
                <a:uFillTx/>
                <a:latin typeface="Calibri"/>
              </a:rPr>
              <a:t>Déclaration d’affectation  du patrimoine </a:t>
            </a:r>
            <a:r>
              <a:rPr b="0" lang="fr-FR" sz="2800" spc="-1" strike="noStrike">
                <a:solidFill>
                  <a:srgbClr val="000000"/>
                </a:solidFill>
                <a:latin typeface="Calibri"/>
              </a:rPr>
              <a:t>: </a:t>
            </a: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Arial"/>
              </a:rPr>
              <a:t>Afin de protéger leur patrimoine personnel et d’avoir la faculté d’opter pour l’IS, les entrepreneurs individuels peuvent opter pour le statut </a:t>
            </a:r>
            <a:r>
              <a:rPr b="0" lang="fr-FR" sz="2800" spc="-1" strike="noStrike">
                <a:solidFill>
                  <a:srgbClr val="ff0000"/>
                </a:solidFill>
                <a:latin typeface="Arial"/>
              </a:rPr>
              <a:t>d’</a:t>
            </a:r>
            <a:r>
              <a:rPr b="1" lang="fr-FR" sz="2800" spc="-1" strike="noStrike">
                <a:solidFill>
                  <a:srgbClr val="ff0000"/>
                </a:solidFill>
                <a:latin typeface="Arial"/>
              </a:rPr>
              <a:t>entreprise individuelle à responsabilité limitée (EIRL)</a:t>
            </a:r>
            <a:r>
              <a:rPr b="0" lang="fr-FR" sz="2800" spc="-1" strike="noStrike">
                <a:solidFill>
                  <a:srgbClr val="ff0000"/>
                </a:solidFill>
                <a:latin typeface="Arial"/>
              </a:rPr>
              <a:t>.</a:t>
            </a: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Arial"/>
              </a:rPr>
              <a:t>Pour créer une </a:t>
            </a:r>
            <a:r>
              <a:rPr b="1" lang="fr-FR" sz="2800" spc="-1" strike="noStrike">
                <a:solidFill>
                  <a:srgbClr val="181818"/>
                </a:solidFill>
                <a:latin typeface="Arial"/>
              </a:rPr>
              <a:t>EIRL, l’entrepreneur doit simplement effectuer </a:t>
            </a:r>
            <a:r>
              <a:rPr b="0" lang="fr-FR" sz="2800" spc="-1" strike="noStrike">
                <a:solidFill>
                  <a:srgbClr val="181818"/>
                </a:solidFill>
                <a:latin typeface="Arial"/>
              </a:rPr>
              <a:t>une déclaration d’affectation dans le but de dresser la liste des biens qu’il décide d’affecter à son entreprise et de les séparer ainsi de son patrimoine personnel.</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680"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68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ED3CDFDA-DCB2-4E11-B43B-A1424726034C}"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TextShape 1"/>
          <p:cNvSpPr txBox="1"/>
          <p:nvPr/>
        </p:nvSpPr>
        <p:spPr>
          <a:xfrm>
            <a:off x="416160" y="325080"/>
            <a:ext cx="11133000" cy="6207840"/>
          </a:xfrm>
          <a:prstGeom prst="rect">
            <a:avLst/>
          </a:prstGeom>
          <a:noFill/>
          <a:ln>
            <a:noFill/>
          </a:ln>
        </p:spPr>
        <p:txBody>
          <a:bodyPr>
            <a:normAutofit fontScale="2000"/>
          </a:bodyPr>
          <a:p>
            <a:pPr marL="228600" indent="-228240">
              <a:lnSpc>
                <a:spcPct val="90000"/>
              </a:lnSpc>
              <a:spcBef>
                <a:spcPts val="1001"/>
              </a:spcBef>
              <a:buClr>
                <a:srgbClr val="000000"/>
              </a:buClr>
              <a:buFont typeface="Arial"/>
              <a:buChar char="•"/>
            </a:pPr>
            <a:r>
              <a:rPr b="0" lang="fr-FR" sz="8000" spc="-1" strike="noStrike">
                <a:solidFill>
                  <a:srgbClr val="000000"/>
                </a:solidFill>
                <a:latin typeface="Calibri"/>
              </a:rPr>
              <a:t>La </a:t>
            </a:r>
            <a:r>
              <a:rPr b="1" lang="fr-FR" sz="8000" spc="-1" strike="noStrike">
                <a:solidFill>
                  <a:srgbClr val="00b0f0"/>
                </a:solidFill>
                <a:latin typeface="Calibri"/>
              </a:rPr>
              <a:t>Déclaration d’affectation  du patrimoine </a:t>
            </a:r>
            <a:r>
              <a:rPr b="0" lang="fr-FR" sz="8000" spc="-1" strike="noStrike">
                <a:solidFill>
                  <a:srgbClr val="000000"/>
                </a:solidFill>
                <a:latin typeface="Calibri"/>
              </a:rPr>
              <a:t>: </a:t>
            </a:r>
            <a:endParaRPr b="0" lang="en-US" sz="8000" spc="-1" strike="noStrike">
              <a:solidFill>
                <a:srgbClr val="000000"/>
              </a:solidFill>
              <a:latin typeface="Calibri"/>
            </a:endParaRPr>
          </a:p>
          <a:p>
            <a:pPr marL="228600" indent="-228240" algn="just">
              <a:lnSpc>
                <a:spcPct val="90000"/>
              </a:lnSpc>
              <a:spcBef>
                <a:spcPts val="1001"/>
              </a:spcBef>
              <a:buClr>
                <a:srgbClr val="ff0000"/>
              </a:buClr>
              <a:buFont typeface="Arial"/>
              <a:buChar char="•"/>
            </a:pPr>
            <a:r>
              <a:rPr b="1" lang="fr-FR" sz="8000" spc="-1" strike="noStrike">
                <a:solidFill>
                  <a:srgbClr val="ff0000"/>
                </a:solidFill>
                <a:latin typeface="Arial"/>
              </a:rPr>
              <a:t>Qu’est qu’une déclaration d’affectation de patrimoine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Le code de commerce prévoit que</a:t>
            </a:r>
            <a:r>
              <a:rPr b="1" lang="fr-FR" sz="8000" spc="-1" strike="noStrike">
                <a:solidFill>
                  <a:srgbClr val="181818"/>
                </a:solidFill>
                <a:latin typeface="Calibri"/>
              </a:rPr>
              <a:t> la déclaration d’affectation doit comprendre obligatoirement</a:t>
            </a:r>
            <a:r>
              <a:rPr b="0" lang="fr-FR" sz="8000" spc="-1" strike="noStrike">
                <a:solidFill>
                  <a:srgbClr val="181818"/>
                </a:solidFill>
                <a:latin typeface="Calibri"/>
              </a:rPr>
              <a:t> les éléments suivants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Le nom, nom d’usage, prénom, date, lieu de naissance et domicile de l’entrepreneur individuel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la dénomination utilisée pour l’exercice de l’activité professionnelle à laquelle le patrimoine est affecté, comprenant au moins son nom ou son nom d’usage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l’adresse de l’établissement principal où est exercée l’activité professionnelle ou, à défaut d’établissement, l’adresse du local d’habitation où l’entreprise est fixée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l’objet de l’activité professionnelle à laquelle le patrimoine est affecté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la date de clôture de l’exercice comptable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le cas échéant, la mention de l’opposabilité de la déclaration d’affectation aux créanciers dont les droits sont nés antérieurement à son dépôt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Un </a:t>
            </a:r>
            <a:r>
              <a:rPr b="1" lang="fr-FR" sz="8000" spc="-1" strike="noStrike">
                <a:solidFill>
                  <a:srgbClr val="181818"/>
                </a:solidFill>
                <a:latin typeface="Calibri"/>
              </a:rPr>
              <a:t>état descriptif du patrimoine affecté, biens, droits, obligations ou sûretés : nature, qualité, quantité et valeur de chaque bien affecté. La valeur déclarée est la valeur vénale ou, en l’absence de marché pour le bien considéré, la valeur d’utilité </a:t>
            </a:r>
            <a:r>
              <a:rPr b="0" lang="fr-FR" sz="8000" spc="-1" strike="noStrike">
                <a:solidFill>
                  <a:srgbClr val="181818"/>
                </a:solidFill>
                <a:latin typeface="Calibri"/>
              </a:rPr>
              <a:t>;</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le numéro unique d’identification de l’entreprise délivré.</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1" lang="fr-FR" sz="8000" spc="-1" strike="noStrike">
                <a:solidFill>
                  <a:srgbClr val="181818"/>
                </a:solidFill>
                <a:latin typeface="Calibri"/>
              </a:rPr>
              <a:t>La déclaration d’affectation doit être déposée,</a:t>
            </a:r>
            <a:r>
              <a:rPr b="0" lang="fr-FR" sz="8000" spc="-1" strike="noStrike">
                <a:solidFill>
                  <a:srgbClr val="181818"/>
                </a:solidFill>
                <a:latin typeface="Calibri"/>
              </a:rPr>
              <a:t> selon l’activité exercée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au </a:t>
            </a:r>
            <a:r>
              <a:rPr b="1" lang="fr-FR" sz="8000" spc="-1" strike="noStrike">
                <a:solidFill>
                  <a:srgbClr val="181818"/>
                </a:solidFill>
                <a:latin typeface="Calibri"/>
              </a:rPr>
              <a:t>registre du commerce et des sociétés, lorsqu’il s’agit d’une activité commerçante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1" lang="fr-FR" sz="8000" spc="-1" strike="noStrike">
                <a:solidFill>
                  <a:srgbClr val="181818"/>
                </a:solidFill>
                <a:latin typeface="Calibri"/>
              </a:rPr>
              <a:t>au répertoire des métiers, lorsqu’il s’agit d’une activité artisanale ;</a:t>
            </a:r>
            <a:endParaRPr b="0" lang="en-US" sz="80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8000" spc="-1" strike="noStrike">
                <a:solidFill>
                  <a:srgbClr val="181818"/>
                </a:solidFill>
                <a:latin typeface="Calibri"/>
              </a:rPr>
              <a:t>au </a:t>
            </a:r>
            <a:r>
              <a:rPr b="1" lang="fr-FR" sz="8000" spc="-1" strike="noStrike">
                <a:solidFill>
                  <a:srgbClr val="181818"/>
                </a:solidFill>
                <a:latin typeface="Calibri"/>
              </a:rPr>
              <a:t>greffe du tribunal compétent territorialement, lorsqu’il s’agit d’activités libérales dispensés d’immatriculation</a:t>
            </a:r>
            <a:r>
              <a:rPr b="0" lang="fr-FR" sz="8000" spc="-1" strike="noStrike">
                <a:solidFill>
                  <a:srgbClr val="181818"/>
                </a:solidFill>
                <a:latin typeface="Calibri"/>
              </a:rPr>
              <a:t>.</a:t>
            </a:r>
            <a:endParaRPr b="0" lang="en-US" sz="8000" spc="-1" strike="noStrike">
              <a:solidFill>
                <a:srgbClr val="000000"/>
              </a:solidFill>
              <a:latin typeface="Calibri"/>
            </a:endParaRPr>
          </a:p>
          <a:p>
            <a:pPr>
              <a:lnSpc>
                <a:spcPct val="90000"/>
              </a:lnSpc>
              <a:spcBef>
                <a:spcPts val="1001"/>
              </a:spcBef>
            </a:pPr>
            <a:endParaRPr b="0" lang="en-US" sz="8000" spc="-1" strike="noStrike">
              <a:solidFill>
                <a:srgbClr val="000000"/>
              </a:solidFill>
              <a:latin typeface="Calibri"/>
            </a:endParaRPr>
          </a:p>
        </p:txBody>
      </p:sp>
      <p:sp>
        <p:nvSpPr>
          <p:cNvPr id="683" name="TextShape 2"/>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684"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6CE305DF-4CE1-48CF-891D-7C4D095A010E}"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TextShape 1"/>
          <p:cNvSpPr txBox="1"/>
          <p:nvPr/>
        </p:nvSpPr>
        <p:spPr>
          <a:xfrm>
            <a:off x="838080" y="210240"/>
            <a:ext cx="10515240" cy="1325160"/>
          </a:xfrm>
          <a:prstGeom prst="rect">
            <a:avLst/>
          </a:prstGeom>
          <a:noFill/>
          <a:ln>
            <a:noFill/>
          </a:ln>
        </p:spPr>
        <p:txBody>
          <a:bodyPr anchor="ctr">
            <a:normAutofit/>
          </a:bodyPr>
          <a:p>
            <a:pPr>
              <a:lnSpc>
                <a:spcPct val="90000"/>
              </a:lnSpc>
              <a:spcBef>
                <a:spcPts val="91"/>
              </a:spcBef>
            </a:pPr>
            <a:r>
              <a:rPr b="1" lang="fr-FR" sz="3200" spc="-1" strike="noStrike" u="heavy">
                <a:solidFill>
                  <a:srgbClr val="0070c0"/>
                </a:solidFill>
                <a:uFillTx/>
                <a:latin typeface="Calibri"/>
              </a:rPr>
              <a:t>Pour bien comprendre</a:t>
            </a:r>
            <a:r>
              <a:rPr b="1" lang="fr-FR" sz="4000" spc="-1" strike="noStrike">
                <a:solidFill>
                  <a:srgbClr val="000000"/>
                </a:solidFill>
                <a:latin typeface="Calibri Light"/>
              </a:rPr>
              <a:t> </a:t>
            </a:r>
            <a:r>
              <a:rPr b="1" lang="fr-FR" sz="3200" spc="-1" strike="noStrike" u="heavy">
                <a:solidFill>
                  <a:srgbClr val="0070c0"/>
                </a:solidFill>
                <a:uFillTx/>
                <a:latin typeface="Calibri"/>
              </a:rPr>
              <a:t>le cas de l ’EIRL et de la déclaration  d’affectation </a:t>
            </a:r>
            <a:endParaRPr b="0" lang="en-US" sz="3200" spc="-1" strike="noStrike">
              <a:solidFill>
                <a:srgbClr val="000000"/>
              </a:solidFill>
              <a:latin typeface="Calibri"/>
            </a:endParaRPr>
          </a:p>
        </p:txBody>
      </p:sp>
      <p:sp>
        <p:nvSpPr>
          <p:cNvPr id="686" name="TextShape 2"/>
          <p:cNvSpPr txBox="1"/>
          <p:nvPr/>
        </p:nvSpPr>
        <p:spPr>
          <a:xfrm>
            <a:off x="551520" y="1536120"/>
            <a:ext cx="10515240" cy="5287680"/>
          </a:xfrm>
          <a:prstGeom prst="rect">
            <a:avLst/>
          </a:prstGeom>
          <a:noFill/>
          <a:ln>
            <a:noFill/>
          </a:ln>
        </p:spPr>
        <p:txBody>
          <a:bodyPr>
            <a:noAutofit/>
          </a:bodyPr>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Calibri"/>
              </a:rPr>
              <a:t>Pour EIRL : </a:t>
            </a:r>
            <a:r>
              <a:rPr b="1" lang="fr-FR" sz="2800" spc="-1" strike="noStrike">
                <a:solidFill>
                  <a:srgbClr val="ff0000"/>
                </a:solidFill>
                <a:latin typeface="Calibri"/>
              </a:rPr>
              <a:t>La réunion des patrimoines et l’unicité du patrimoine était la règle </a:t>
            </a:r>
            <a:r>
              <a:rPr b="0" lang="fr-FR" sz="2800" spc="-1" strike="noStrike">
                <a:solidFill>
                  <a:srgbClr val="181818"/>
                </a:solidFill>
                <a:latin typeface="Calibri"/>
              </a:rPr>
              <a:t>selon laquelle une personne ne pouvait disposer que d’un unique patrimoine. </a:t>
            </a: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2800" spc="-1" strike="noStrike" u="sng">
                <a:solidFill>
                  <a:srgbClr val="0563c1"/>
                </a:solidFill>
                <a:uFillTx/>
                <a:latin typeface="Calibri"/>
                <a:hlinkClick r:id="rId1"/>
              </a:rPr>
              <a:t>La  loi du 15 juin 2010</a:t>
            </a:r>
            <a:r>
              <a:rPr b="0" lang="fr-FR" sz="2800" spc="-1" strike="noStrike">
                <a:solidFill>
                  <a:srgbClr val="181818"/>
                </a:solidFill>
                <a:latin typeface="Calibri"/>
              </a:rPr>
              <a:t> qui a fait voler en éclat cette théorie classique, entrée en depuis le 1er janvier 2011,au travers de la mise en place déclaration devant contenir les mentions énoncées par </a:t>
            </a:r>
            <a:r>
              <a:rPr b="0" lang="fr-FR" sz="2800" spc="-1" strike="noStrike" u="sng">
                <a:solidFill>
                  <a:srgbClr val="0563c1"/>
                </a:solidFill>
                <a:uFillTx/>
                <a:latin typeface="Calibri"/>
                <a:hlinkClick r:id="rId2"/>
              </a:rPr>
              <a:t>l’article L.526-8 du Code de commerce</a:t>
            </a:r>
            <a:r>
              <a:rPr b="0" lang="fr-FR" sz="2800" spc="-1" strike="noStrike">
                <a:solidFill>
                  <a:srgbClr val="666666"/>
                </a:solidFill>
                <a:latin typeface="Calibri"/>
              </a:rPr>
              <a:t>(</a:t>
            </a:r>
            <a:r>
              <a:rPr b="0" lang="fr-FR" sz="2800" spc="-1" strike="noStrike">
                <a:solidFill>
                  <a:srgbClr val="181818"/>
                </a:solidFill>
                <a:latin typeface="Calibri"/>
              </a:rPr>
              <a:t>vu ci  dessus) </a:t>
            </a: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Calibri"/>
              </a:rPr>
              <a:t>Un  outil de gestion offert au  seul statut EIRL  mais d’une efficacité  relative :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Arial"/>
              <a:buAutoNum type="arabicPeriod"/>
            </a:pPr>
            <a:r>
              <a:rPr b="0" lang="en-GB" sz="2800" spc="-1" strike="noStrike">
                <a:solidFill>
                  <a:srgbClr val="000000"/>
                </a:solidFill>
                <a:latin typeface="Calibri"/>
              </a:rPr>
              <a:t>Protège en cas de  liquidation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Arial"/>
              <a:buAutoNum type="arabicPeriod"/>
            </a:pPr>
            <a:r>
              <a:rPr b="0" lang="en-GB" sz="2800" spc="-1" strike="noStrike">
                <a:solidFill>
                  <a:srgbClr val="000000"/>
                </a:solidFill>
                <a:latin typeface="Calibri"/>
              </a:rPr>
              <a:t> </a:t>
            </a:r>
            <a:r>
              <a:rPr b="0" lang="en-GB" sz="2800" spc="-1" strike="noStrike">
                <a:solidFill>
                  <a:srgbClr val="000000"/>
                </a:solidFill>
                <a:latin typeface="Calibri"/>
              </a:rPr>
              <a:t>Se  </a:t>
            </a:r>
            <a:r>
              <a:rPr b="0" lang="fr-FR" sz="2800" spc="-1" strike="noStrike">
                <a:solidFill>
                  <a:srgbClr val="000000"/>
                </a:solidFill>
                <a:latin typeface="Calibri"/>
              </a:rPr>
              <a:t>révèle</a:t>
            </a:r>
            <a:r>
              <a:rPr b="0" lang="en-GB" sz="2800" spc="-1" strike="noStrike">
                <a:solidFill>
                  <a:srgbClr val="000000"/>
                </a:solidFill>
                <a:latin typeface="Calibri"/>
              </a:rPr>
              <a:t>  </a:t>
            </a:r>
            <a:r>
              <a:rPr b="0" lang="fr-FR" sz="2800" spc="-1" strike="noStrike">
                <a:solidFill>
                  <a:srgbClr val="000000"/>
                </a:solidFill>
                <a:latin typeface="Calibri"/>
              </a:rPr>
              <a:t>inefficace</a:t>
            </a:r>
            <a:r>
              <a:rPr b="0" lang="en-GB" sz="2800" spc="-1" strike="noStrike">
                <a:solidFill>
                  <a:srgbClr val="000000"/>
                </a:solidFill>
                <a:latin typeface="Calibri"/>
              </a:rPr>
              <a:t> en cas de fraude de la part de entrepreneur </a:t>
            </a:r>
            <a:endParaRPr b="0" lang="en-US" sz="2800" spc="-1" strike="noStrike">
              <a:solidFill>
                <a:srgbClr val="000000"/>
              </a:solidFill>
              <a:latin typeface="Calibri"/>
            </a:endParaRPr>
          </a:p>
        </p:txBody>
      </p:sp>
      <p:sp>
        <p:nvSpPr>
          <p:cNvPr id="687"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688"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32C110B2-EAD5-47D7-835A-AB45EAAA62CD}"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TextShape 1"/>
          <p:cNvSpPr txBox="1"/>
          <p:nvPr/>
        </p:nvSpPr>
        <p:spPr>
          <a:xfrm>
            <a:off x="838080" y="210240"/>
            <a:ext cx="10795320" cy="1325160"/>
          </a:xfrm>
          <a:prstGeom prst="rect">
            <a:avLst/>
          </a:prstGeom>
          <a:noFill/>
          <a:ln>
            <a:noFill/>
          </a:ln>
        </p:spPr>
        <p:txBody>
          <a:bodyPr anchor="ctr">
            <a:normAutofit/>
          </a:bodyPr>
          <a:p>
            <a:pPr>
              <a:lnSpc>
                <a:spcPct val="90000"/>
              </a:lnSpc>
            </a:pPr>
            <a:r>
              <a:rPr b="1" lang="fr-FR" sz="3200" spc="-1" strike="noStrike" u="heavy">
                <a:solidFill>
                  <a:srgbClr val="0070c0"/>
                </a:solidFill>
                <a:uFillTx/>
                <a:latin typeface="Calibri"/>
              </a:rPr>
              <a:t>Pour bien comprendre</a:t>
            </a:r>
            <a:r>
              <a:rPr b="1" lang="fr-FR" sz="4000" spc="-1" strike="noStrike">
                <a:solidFill>
                  <a:srgbClr val="000000"/>
                </a:solidFill>
                <a:latin typeface="Calibri Light"/>
              </a:rPr>
              <a:t> </a:t>
            </a:r>
            <a:r>
              <a:rPr b="1" lang="fr-FR" sz="3200" spc="-1" strike="noStrike" u="heavy">
                <a:solidFill>
                  <a:srgbClr val="0070c0"/>
                </a:solidFill>
                <a:uFillTx/>
                <a:latin typeface="Calibri"/>
              </a:rPr>
              <a:t>la déclaration  d’affectation dans  les autres  formes  sociétaires  </a:t>
            </a:r>
            <a:endParaRPr b="0" lang="en-US" sz="3200" spc="-1" strike="noStrike">
              <a:solidFill>
                <a:srgbClr val="000000"/>
              </a:solidFill>
              <a:latin typeface="Calibri"/>
            </a:endParaRPr>
          </a:p>
        </p:txBody>
      </p:sp>
      <p:sp>
        <p:nvSpPr>
          <p:cNvPr id="690" name="TextShape 2"/>
          <p:cNvSpPr txBox="1"/>
          <p:nvPr/>
        </p:nvSpPr>
        <p:spPr>
          <a:xfrm>
            <a:off x="838080" y="1381320"/>
            <a:ext cx="10515240" cy="5287680"/>
          </a:xfrm>
          <a:prstGeom prst="rect">
            <a:avLst/>
          </a:prstGeom>
          <a:noFill/>
          <a:ln>
            <a:noFill/>
          </a:ln>
        </p:spPr>
        <p:txBody>
          <a:bodyPr>
            <a:noAutofit/>
          </a:bodyPr>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Arial"/>
              </a:rPr>
              <a:t>Pour les  autres formes sociétaires de types SA, SAS, SARL  : la </a:t>
            </a:r>
            <a:r>
              <a:rPr b="1" lang="fr-FR" sz="2800" spc="-1" strike="noStrike">
                <a:solidFill>
                  <a:srgbClr val="ff0000"/>
                </a:solidFill>
                <a:latin typeface="Arial"/>
              </a:rPr>
              <a:t>responsabilité n’est qu’a hauteur des apports  reste le cas des autres  formes  pour l’entrepreneur individuel (micro entrepreneur, EURL EIRL, SASU) </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0" lang="fr-FR" sz="2800" spc="-1" strike="noStrike">
                <a:solidFill>
                  <a:srgbClr val="181818"/>
                </a:solidFill>
                <a:latin typeface="Arial"/>
              </a:rPr>
              <a:t>Un</a:t>
            </a:r>
            <a:r>
              <a:rPr b="1" lang="fr-FR" sz="2800" spc="-1" strike="noStrike">
                <a:solidFill>
                  <a:srgbClr val="ff0000"/>
                </a:solidFill>
                <a:latin typeface="Arial"/>
              </a:rPr>
              <a:t> </a:t>
            </a:r>
            <a:r>
              <a:rPr b="0" lang="fr-FR" sz="2800" spc="-1" strike="noStrike">
                <a:solidFill>
                  <a:srgbClr val="181818"/>
                </a:solidFill>
                <a:latin typeface="Arial"/>
              </a:rPr>
              <a:t>autre outil pour l’entrepreuneur d’individuel car : en principe, la </a:t>
            </a:r>
            <a:r>
              <a:rPr b="1" lang="fr-FR" sz="2800" spc="-1" strike="noStrike">
                <a:solidFill>
                  <a:srgbClr val="181818"/>
                </a:solidFill>
                <a:latin typeface="Arial"/>
              </a:rPr>
              <a:t>responsabilité est illimitée sur l’ensemble des biens à l’exception de la résidence principale.</a:t>
            </a:r>
            <a:endParaRPr b="0" lang="en-US" sz="2800" spc="-1" strike="noStrike">
              <a:solidFill>
                <a:srgbClr val="000000"/>
              </a:solidFill>
              <a:latin typeface="Calibri"/>
            </a:endParaRPr>
          </a:p>
          <a:p>
            <a:pPr marL="228600" indent="-228240" algn="just">
              <a:lnSpc>
                <a:spcPct val="90000"/>
              </a:lnSpc>
              <a:spcBef>
                <a:spcPts val="1001"/>
              </a:spcBef>
              <a:buClr>
                <a:srgbClr val="181818"/>
              </a:buClr>
              <a:buFont typeface="Arial"/>
              <a:buChar char="•"/>
            </a:pPr>
            <a:r>
              <a:rPr b="1" lang="fr-FR" sz="2800" spc="-1" strike="noStrike">
                <a:solidFill>
                  <a:srgbClr val="181818"/>
                </a:solidFill>
                <a:latin typeface="Arial"/>
              </a:rPr>
              <a:t>Offert  par loi  Macron promulguée le 7 Août 2015 : la </a:t>
            </a:r>
            <a:r>
              <a:rPr b="1" lang="fr-FR" sz="2800" spc="-1" strike="noStrike">
                <a:solidFill>
                  <a:srgbClr val="ff0000"/>
                </a:solidFill>
                <a:latin typeface="Arial"/>
              </a:rPr>
              <a:t>déclaration d’insaisissabilité constitue le principal outil de protection des biens immobiliers autres que la résidence principale.</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p:txBody>
      </p:sp>
      <p:sp>
        <p:nvSpPr>
          <p:cNvPr id="691" name="TextShape 3"/>
          <p:cNvSpPr txBox="1"/>
          <p:nvPr/>
        </p:nvSpPr>
        <p:spPr>
          <a:xfrm>
            <a:off x="4038480" y="6356520"/>
            <a:ext cx="4114440" cy="364680"/>
          </a:xfrm>
          <a:prstGeom prst="rect">
            <a:avLst/>
          </a:prstGeom>
          <a:noFill/>
          <a:ln>
            <a:noFill/>
          </a:ln>
        </p:spPr>
        <p:txBody>
          <a:bodyPr anchor="ctr">
            <a:noAutofit/>
          </a:bodyPr>
          <a:p>
            <a:endParaRPr b="0" lang="fr-FR" sz="2400" spc="-1" strike="noStrike">
              <a:latin typeface="Times New Roman"/>
            </a:endParaRPr>
          </a:p>
        </p:txBody>
      </p:sp>
      <p:sp>
        <p:nvSpPr>
          <p:cNvPr id="692"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E49FC1E4-54BB-48F4-9A36-B06E7DEB81A1}" type="slidenum">
              <a:rPr b="0" lang="en-GB" sz="1200" spc="-1" strike="noStrike">
                <a:solidFill>
                  <a:srgbClr val="8b8b8b"/>
                </a:solidFill>
                <a:latin typeface="Calibri"/>
              </a:rPr>
              <a:t>&lt;number&gt;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3715</TotalTime>
  <Application>LibreOffice/6.4.7.2$Linux_X86_64 LibreOffice_project/40$Build-2</Application>
  <Words>15004</Words>
  <Paragraphs>1294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2020-10-18T10:50:48Z</dcterms:created>
  <dc:creator>Ikra RAFIQ</dc:creator>
  <dc:description/>
  <dc:language>fr-FR</dc:language>
  <cp:lastModifiedBy/>
  <dcterms:modified xsi:type="dcterms:W3CDTF">2021-10-05T16:08:25Z</dcterms:modified>
  <cp:revision>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122</vt:i4>
  </property>
</Properties>
</file>