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6" r:id="rId10"/>
    <p:sldId id="264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 varScale="1">
        <p:scale>
          <a:sx n="104" d="100"/>
          <a:sy n="104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B730907-2F7B-4050-952F-1338485C07A9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0B7B4-F06D-446E-9180-524A768AF1B5}" type="datetimeFigureOut">
              <a:rPr lang="en-US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82A2C-5EF8-4BBC-83C1-611ED3B173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3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BA394-1AAB-4BC8-B4D7-6B144F474F57}" type="datetimeFigureOut">
              <a:rPr lang="en-US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4A4D23F-F119-4496-A1E7-24C069D31886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7495C-84FC-404F-80D2-ED9F39C1E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0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BA394-1AAB-4BC8-B4D7-6B144F474F5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26439-5046-4C2C-AD42-4C0E5CC2EC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B62DD9-5619-4B36-A466-3B58BBBE3F1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BA394-1AAB-4BC8-B4D7-6B144F474F5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F13F03-1A73-4E84-804A-410A7E1515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47951C-F06B-4A89-BE44-05CC359DF92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BA394-1AAB-4BC8-B4D7-6B144F474F5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9CA34E-5EDF-45EE-B0B8-F32B0B38472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A3E54-1E3D-45B2-95D4-73D3F244CE9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BA394-1AAB-4BC8-B4D7-6B144F474F5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56A56-26A9-4040-814E-9862E8D770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7AFD5-9BBD-4979-B1B8-46649AEFA9D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BA394-1AAB-4BC8-B4D7-6B144F474F5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7AB06-3AEF-4597-A4BF-BC361FCBB3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0F6C9-FCBF-423C-9DEF-2A924DB1E47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BA394-1AAB-4BC8-B4D7-6B144F474F5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EDA57-9991-4F2E-A144-5FD6C3B9AE3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8EF9ED-0A05-41CF-A8D1-53753DFF761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113" y="4920764"/>
            <a:ext cx="7560469" cy="1316880"/>
          </a:xfrm>
        </p:spPr>
        <p:txBody>
          <a:bodyPr wrap="none" anchor="t">
            <a:normAutofit/>
          </a:bodyPr>
          <a:lstStyle>
            <a:lvl1pPr algn="r">
              <a:defRPr sz="7937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112" y="4221732"/>
            <a:ext cx="7560469" cy="681807"/>
          </a:xfrm>
        </p:spPr>
        <p:txBody>
          <a:bodyPr anchor="b">
            <a:normAutofit/>
          </a:bodyPr>
          <a:lstStyle>
            <a:lvl1pPr marL="0" indent="0" algn="r">
              <a:buNone/>
              <a:defRPr sz="2646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4AAF00-B644-4A2F-9C8E-9ABA5A585DA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813987"/>
            <a:ext cx="8694539" cy="903187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356" y="1088455"/>
            <a:ext cx="8694539" cy="3725532"/>
          </a:xfrm>
        </p:spPr>
        <p:txBody>
          <a:bodyPr anchor="t"/>
          <a:lstStyle>
            <a:lvl1pPr marL="0" indent="0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7" y="5717173"/>
            <a:ext cx="8693226" cy="752299"/>
          </a:xfrm>
        </p:spPr>
        <p:txBody>
          <a:bodyPr/>
          <a:lstStyle>
            <a:lvl1pPr marL="0" indent="0">
              <a:buNone/>
              <a:defRPr sz="132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980B0-D38A-4CEB-9387-AADD36279F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3895960"/>
          </a:xfrm>
        </p:spPr>
        <p:txBody>
          <a:bodyPr anchor="ctr"/>
          <a:lstStyle>
            <a:lvl1pPr>
              <a:defRPr sz="26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7" y="4948731"/>
            <a:ext cx="8693226" cy="1655485"/>
          </a:xfrm>
        </p:spPr>
        <p:txBody>
          <a:bodyPr anchor="ctr"/>
          <a:lstStyle>
            <a:lvl1pPr marL="0" indent="0">
              <a:buNone/>
              <a:defRPr sz="132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980B0-D38A-4CEB-9387-AADD36279F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402483"/>
            <a:ext cx="7691729" cy="3299122"/>
          </a:xfrm>
        </p:spPr>
        <p:txBody>
          <a:bodyPr anchor="ctr"/>
          <a:lstStyle>
            <a:lvl1pPr>
              <a:defRPr sz="3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709903"/>
            <a:ext cx="7236601" cy="605136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43" y="4962322"/>
            <a:ext cx="8691913" cy="1641894"/>
          </a:xfrm>
        </p:spPr>
        <p:txBody>
          <a:bodyPr anchor="ctr">
            <a:normAutofit/>
          </a:bodyPr>
          <a:lstStyle>
            <a:lvl1pPr marL="0" indent="0">
              <a:buNone/>
              <a:defRPr sz="132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980B0-D38A-4CEB-9387-AADD36279FAB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918637" y="867328"/>
            <a:ext cx="504031" cy="644607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30222" y="3023870"/>
            <a:ext cx="504031" cy="644607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565052"/>
            <a:ext cx="8694539" cy="2768833"/>
          </a:xfrm>
        </p:spPr>
        <p:txBody>
          <a:bodyPr anchor="b">
            <a:normAutofit/>
          </a:bodyPr>
          <a:lstStyle>
            <a:lvl1pPr>
              <a:defRPr sz="4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7" y="5346867"/>
            <a:ext cx="8693226" cy="1257349"/>
          </a:xfrm>
        </p:spPr>
        <p:txBody>
          <a:bodyPr anchor="t"/>
          <a:lstStyle>
            <a:lvl1pPr marL="0" indent="0">
              <a:buNone/>
              <a:defRPr sz="132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980B0-D38A-4CEB-9387-AADD36279F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05695" y="2078911"/>
            <a:ext cx="2436537" cy="635222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1831" y="2834878"/>
            <a:ext cx="242040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79" indent="0">
              <a:buNone/>
              <a:defRPr sz="992"/>
            </a:lvl2pPr>
            <a:lvl3pPr marL="755957" indent="0">
              <a:buNone/>
              <a:defRPr sz="827"/>
            </a:lvl3pPr>
            <a:lvl4pPr marL="1133936" indent="0">
              <a:buNone/>
              <a:defRPr sz="744"/>
            </a:lvl4pPr>
            <a:lvl5pPr marL="1511915" indent="0">
              <a:buNone/>
              <a:defRPr sz="744"/>
            </a:lvl5pPr>
            <a:lvl6pPr marL="1889893" indent="0">
              <a:buNone/>
              <a:defRPr sz="744"/>
            </a:lvl6pPr>
            <a:lvl7pPr marL="2267872" indent="0">
              <a:buNone/>
              <a:defRPr sz="744"/>
            </a:lvl7pPr>
            <a:lvl8pPr marL="2645851" indent="0">
              <a:buNone/>
              <a:defRPr sz="744"/>
            </a:lvl8pPr>
            <a:lvl9pPr marL="3023829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3459" y="2078911"/>
            <a:ext cx="2427752" cy="63522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84734" y="2834878"/>
            <a:ext cx="2436477" cy="3956580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79" indent="0">
              <a:buNone/>
              <a:defRPr sz="992"/>
            </a:lvl2pPr>
            <a:lvl3pPr marL="755957" indent="0">
              <a:buNone/>
              <a:defRPr sz="827"/>
            </a:lvl3pPr>
            <a:lvl4pPr marL="1133936" indent="0">
              <a:buNone/>
              <a:defRPr sz="744"/>
            </a:lvl4pPr>
            <a:lvl5pPr marL="1511915" indent="0">
              <a:buNone/>
              <a:defRPr sz="744"/>
            </a:lvl5pPr>
            <a:lvl6pPr marL="1889893" indent="0">
              <a:buNone/>
              <a:defRPr sz="744"/>
            </a:lvl6pPr>
            <a:lvl7pPr marL="2267872" indent="0">
              <a:buNone/>
              <a:defRPr sz="744"/>
            </a:lvl7pPr>
            <a:lvl8pPr marL="2645851" indent="0">
              <a:buNone/>
              <a:defRPr sz="744"/>
            </a:lvl8pPr>
            <a:lvl9pPr marL="3023829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3227" y="2078911"/>
            <a:ext cx="2424338" cy="63522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4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3227" y="2834878"/>
            <a:ext cx="2424338" cy="3956580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79" indent="0">
              <a:buNone/>
              <a:defRPr sz="992"/>
            </a:lvl2pPr>
            <a:lvl3pPr marL="755957" indent="0">
              <a:buNone/>
              <a:defRPr sz="827"/>
            </a:lvl3pPr>
            <a:lvl4pPr marL="1133936" indent="0">
              <a:buNone/>
              <a:defRPr sz="744"/>
            </a:lvl4pPr>
            <a:lvl5pPr marL="1511915" indent="0">
              <a:buNone/>
              <a:defRPr sz="744"/>
            </a:lvl5pPr>
            <a:lvl6pPr marL="1889893" indent="0">
              <a:buNone/>
              <a:defRPr sz="744"/>
            </a:lvl6pPr>
            <a:lvl7pPr marL="2267872" indent="0">
              <a:buNone/>
              <a:defRPr sz="744"/>
            </a:lvl7pPr>
            <a:lvl8pPr marL="2645851" indent="0">
              <a:buNone/>
              <a:defRPr sz="744"/>
            </a:lvl8pPr>
            <a:lvl9pPr marL="3023829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980B0-D38A-4CEB-9387-AADD36279F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01399" y="4737201"/>
            <a:ext cx="2430901" cy="635222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01399" y="2487212"/>
            <a:ext cx="2430901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7979" indent="0">
              <a:buNone/>
              <a:defRPr sz="1323"/>
            </a:lvl2pPr>
            <a:lvl3pPr marL="755957" indent="0">
              <a:buNone/>
              <a:defRPr sz="1323"/>
            </a:lvl3pPr>
            <a:lvl4pPr marL="1133936" indent="0">
              <a:buNone/>
              <a:defRPr sz="1323"/>
            </a:lvl4pPr>
            <a:lvl5pPr marL="1511915" indent="0">
              <a:buNone/>
              <a:defRPr sz="1323"/>
            </a:lvl5pPr>
            <a:lvl6pPr marL="1889893" indent="0">
              <a:buNone/>
              <a:defRPr sz="1323"/>
            </a:lvl6pPr>
            <a:lvl7pPr marL="2267872" indent="0">
              <a:buNone/>
              <a:defRPr sz="1323"/>
            </a:lvl7pPr>
            <a:lvl8pPr marL="2645851" indent="0">
              <a:buNone/>
              <a:defRPr sz="1323"/>
            </a:lvl8pPr>
            <a:lvl9pPr marL="3023829" indent="0">
              <a:buNone/>
              <a:defRPr sz="132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01399" y="5372425"/>
            <a:ext cx="2430901" cy="726634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79" indent="0">
              <a:buNone/>
              <a:defRPr sz="992"/>
            </a:lvl2pPr>
            <a:lvl3pPr marL="755957" indent="0">
              <a:buNone/>
              <a:defRPr sz="827"/>
            </a:lvl3pPr>
            <a:lvl4pPr marL="1133936" indent="0">
              <a:buNone/>
              <a:defRPr sz="744"/>
            </a:lvl4pPr>
            <a:lvl5pPr marL="1511915" indent="0">
              <a:buNone/>
              <a:defRPr sz="744"/>
            </a:lvl5pPr>
            <a:lvl6pPr marL="1889893" indent="0">
              <a:buNone/>
              <a:defRPr sz="744"/>
            </a:lvl6pPr>
            <a:lvl7pPr marL="2267872" indent="0">
              <a:buNone/>
              <a:defRPr sz="744"/>
            </a:lvl7pPr>
            <a:lvl8pPr marL="2645851" indent="0">
              <a:buNone/>
              <a:defRPr sz="744"/>
            </a:lvl8pPr>
            <a:lvl9pPr marL="3023829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7751" y="4737201"/>
            <a:ext cx="2423026" cy="635222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77750" y="2487212"/>
            <a:ext cx="242302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7979" indent="0">
              <a:buNone/>
              <a:defRPr sz="1323"/>
            </a:lvl2pPr>
            <a:lvl3pPr marL="755957" indent="0">
              <a:buNone/>
              <a:defRPr sz="1323"/>
            </a:lvl3pPr>
            <a:lvl4pPr marL="1133936" indent="0">
              <a:buNone/>
              <a:defRPr sz="1323"/>
            </a:lvl4pPr>
            <a:lvl5pPr marL="1511915" indent="0">
              <a:buNone/>
              <a:defRPr sz="1323"/>
            </a:lvl5pPr>
            <a:lvl6pPr marL="1889893" indent="0">
              <a:buNone/>
              <a:defRPr sz="1323"/>
            </a:lvl6pPr>
            <a:lvl7pPr marL="2267872" indent="0">
              <a:buNone/>
              <a:defRPr sz="1323"/>
            </a:lvl7pPr>
            <a:lvl8pPr marL="2645851" indent="0">
              <a:buNone/>
              <a:defRPr sz="1323"/>
            </a:lvl8pPr>
            <a:lvl9pPr marL="3023829" indent="0">
              <a:buNone/>
              <a:defRPr sz="132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6633" y="5372424"/>
            <a:ext cx="2426235" cy="726634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79" indent="0">
              <a:buNone/>
              <a:defRPr sz="992"/>
            </a:lvl2pPr>
            <a:lvl3pPr marL="755957" indent="0">
              <a:buNone/>
              <a:defRPr sz="827"/>
            </a:lvl3pPr>
            <a:lvl4pPr marL="1133936" indent="0">
              <a:buNone/>
              <a:defRPr sz="744"/>
            </a:lvl4pPr>
            <a:lvl5pPr marL="1511915" indent="0">
              <a:buNone/>
              <a:defRPr sz="744"/>
            </a:lvl5pPr>
            <a:lvl6pPr marL="1889893" indent="0">
              <a:buNone/>
              <a:defRPr sz="744"/>
            </a:lvl6pPr>
            <a:lvl7pPr marL="2267872" indent="0">
              <a:buNone/>
              <a:defRPr sz="744"/>
            </a:lvl7pPr>
            <a:lvl8pPr marL="2645851" indent="0">
              <a:buNone/>
              <a:defRPr sz="744"/>
            </a:lvl8pPr>
            <a:lvl9pPr marL="3023829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52794" y="4737201"/>
            <a:ext cx="2424338" cy="635222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52793" y="2487212"/>
            <a:ext cx="2424338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7979" indent="0">
              <a:buNone/>
              <a:defRPr sz="1323"/>
            </a:lvl2pPr>
            <a:lvl3pPr marL="755957" indent="0">
              <a:buNone/>
              <a:defRPr sz="1323"/>
            </a:lvl3pPr>
            <a:lvl4pPr marL="1133936" indent="0">
              <a:buNone/>
              <a:defRPr sz="1323"/>
            </a:lvl4pPr>
            <a:lvl5pPr marL="1511915" indent="0">
              <a:buNone/>
              <a:defRPr sz="1323"/>
            </a:lvl5pPr>
            <a:lvl6pPr marL="1889893" indent="0">
              <a:buNone/>
              <a:defRPr sz="1323"/>
            </a:lvl6pPr>
            <a:lvl7pPr marL="2267872" indent="0">
              <a:buNone/>
              <a:defRPr sz="1323"/>
            </a:lvl7pPr>
            <a:lvl8pPr marL="2645851" indent="0">
              <a:buNone/>
              <a:defRPr sz="1323"/>
            </a:lvl8pPr>
            <a:lvl9pPr marL="3023829" indent="0">
              <a:buNone/>
              <a:defRPr sz="132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52689" y="5372422"/>
            <a:ext cx="2427550" cy="726634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979" indent="0">
              <a:buNone/>
              <a:defRPr sz="992"/>
            </a:lvl2pPr>
            <a:lvl3pPr marL="755957" indent="0">
              <a:buNone/>
              <a:defRPr sz="827"/>
            </a:lvl3pPr>
            <a:lvl4pPr marL="1133936" indent="0">
              <a:buNone/>
              <a:defRPr sz="744"/>
            </a:lvl4pPr>
            <a:lvl5pPr marL="1511915" indent="0">
              <a:buNone/>
              <a:defRPr sz="744"/>
            </a:lvl5pPr>
            <a:lvl6pPr marL="1889893" indent="0">
              <a:buNone/>
              <a:defRPr sz="744"/>
            </a:lvl6pPr>
            <a:lvl7pPr marL="2267872" indent="0">
              <a:buNone/>
              <a:defRPr sz="744"/>
            </a:lvl7pPr>
            <a:lvl8pPr marL="2645851" indent="0">
              <a:buNone/>
              <a:defRPr sz="744"/>
            </a:lvl8pPr>
            <a:lvl9pPr marL="3023829" indent="0">
              <a:buNone/>
              <a:defRPr sz="7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980B0-D38A-4CEB-9387-AADD36279F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3DDAEF-6EA4-4AF0-A3A3-2063AF51FF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40D359-7029-497D-A8B4-9FCF818E559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3322BB-C168-4C25-B607-B8AF561F152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6547" y="4920764"/>
            <a:ext cx="7560469" cy="1316880"/>
          </a:xfrm>
        </p:spPr>
        <p:txBody>
          <a:bodyPr wrap="none" anchor="t">
            <a:normAutofit/>
          </a:bodyPr>
          <a:lstStyle>
            <a:lvl1pPr algn="l">
              <a:defRPr sz="7937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06547" y="4221731"/>
            <a:ext cx="7560469" cy="681034"/>
          </a:xfrm>
        </p:spPr>
        <p:txBody>
          <a:bodyPr anchor="b">
            <a:normAutofit/>
          </a:bodyPr>
          <a:lstStyle>
            <a:lvl1pPr marL="0" indent="0" algn="l">
              <a:buNone/>
              <a:defRPr sz="2646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685BCE-0257-43FF-9959-129B82D0B16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042" y="2012414"/>
            <a:ext cx="4154964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5389" y="2012414"/>
            <a:ext cx="4162193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98C036-F59A-4499-9768-43E4DE72C84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042" y="1853171"/>
            <a:ext cx="4154964" cy="908210"/>
          </a:xfrm>
        </p:spPr>
        <p:txBody>
          <a:bodyPr anchor="b">
            <a:normAutofit/>
          </a:bodyPr>
          <a:lstStyle>
            <a:lvl1pPr marL="0" indent="0">
              <a:buNone/>
              <a:defRPr sz="2205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042" y="2761381"/>
            <a:ext cx="4154964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389" y="1853171"/>
            <a:ext cx="4163506" cy="90821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389" y="2761381"/>
            <a:ext cx="416350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4A7723-F1D8-4666-932F-C2541CC88C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E90F0A-76A2-44F7-9095-9D595DF9CEB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D26B9-41A1-4D82-868D-D9749621C2C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042" y="2267902"/>
            <a:ext cx="3019578" cy="4201570"/>
          </a:xfrm>
        </p:spPr>
        <p:txBody>
          <a:bodyPr>
            <a:normAutofit/>
          </a:bodyPr>
          <a:lstStyle>
            <a:lvl1pPr marL="0" indent="0">
              <a:buNone/>
              <a:defRPr sz="154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98FD1D-C7FD-40DB-ADD8-CB0958FAD97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</p:spPr>
        <p:txBody>
          <a:bodyPr anchor="t"/>
          <a:lstStyle>
            <a:lvl1pPr marL="0" indent="0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042" y="2267902"/>
            <a:ext cx="3019578" cy="4201570"/>
          </a:xfrm>
        </p:spPr>
        <p:txBody>
          <a:bodyPr>
            <a:normAutofit/>
          </a:bodyPr>
          <a:lstStyle>
            <a:lvl1pPr marL="0" indent="0">
              <a:buNone/>
              <a:defRPr sz="154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E4F107-9A18-478D-A6AF-5CF1DD7924A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042" y="2012414"/>
            <a:ext cx="846154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fld id="{63A980B0-D38A-4CEB-9387-AADD36279FA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4053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755957" rtl="0" eaLnBrk="1" latinLnBrk="0" hangingPunct="1">
        <a:lnSpc>
          <a:spcPct val="90000"/>
        </a:lnSpc>
        <a:spcBef>
          <a:spcPct val="0"/>
        </a:spcBef>
        <a:buNone/>
        <a:defRPr sz="48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88989" indent="-188989" algn="l" defTabSz="75595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646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66968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2205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944947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764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322925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4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700904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4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078883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61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40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19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70006" y="506118"/>
            <a:ext cx="8219947" cy="1262063"/>
          </a:xfrm>
        </p:spPr>
        <p:txBody>
          <a:bodyPr/>
          <a:lstStyle/>
          <a:p>
            <a:pPr lvl="0" algn="ctr"/>
            <a:r>
              <a:rPr lang="en-US" b="1" dirty="0" smtClean="0"/>
              <a:t>Detecting Fraud Case Study</a:t>
            </a:r>
            <a:endParaRPr lang="en-US" b="1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692877" y="5696465"/>
            <a:ext cx="6774206" cy="914400"/>
          </a:xfrm>
        </p:spPr>
        <p:txBody>
          <a:bodyPr anchor="ctr">
            <a:normAutofit/>
          </a:bodyPr>
          <a:lstStyle/>
          <a:p>
            <a:pPr lvl="0" algn="ctr"/>
            <a:r>
              <a:rPr lang="en-US" dirty="0" smtClean="0"/>
              <a:t>Ian McCann, Stuart King, and </a:t>
            </a:r>
            <a:r>
              <a:rPr lang="en-US" smtClean="0"/>
              <a:t>Steve Kientz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28400">
            <a:off x="2619428" y="1983514"/>
            <a:ext cx="4723394" cy="334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307856"/>
            <a:ext cx="4101379" cy="907332"/>
          </a:xfrm>
        </p:spPr>
        <p:txBody>
          <a:bodyPr/>
          <a:lstStyle/>
          <a:p>
            <a:r>
              <a:rPr lang="en-US" dirty="0" smtClean="0"/>
              <a:t>Profit Curve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21884"/>
              </p:ext>
            </p:extLst>
          </p:nvPr>
        </p:nvGraphicFramePr>
        <p:xfrm>
          <a:off x="5912587" y="803188"/>
          <a:ext cx="2971922" cy="16757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5961"/>
                <a:gridCol w="1485961"/>
              </a:tblGrid>
              <a:tr h="761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True</a:t>
                      </a:r>
                      <a:r>
                        <a:rPr lang="en-US" sz="1800" baseline="0" dirty="0" smtClean="0">
                          <a:latin typeface="+mn-lt"/>
                        </a:rPr>
                        <a:t> Positive</a:t>
                      </a:r>
                    </a:p>
                    <a:p>
                      <a:pPr algn="ctr"/>
                      <a:r>
                        <a:rPr lang="en-US" sz="1800" baseline="0" dirty="0" smtClean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-10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8258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False Negative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-90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True Negative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10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3043" y="1289350"/>
            <a:ext cx="360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Random Forest Classifier</a:t>
            </a:r>
          </a:p>
          <a:p>
            <a:r>
              <a:rPr lang="en-US" sz="2000" dirty="0" smtClean="0"/>
              <a:t>Best threshold: 		0.30</a:t>
            </a:r>
          </a:p>
          <a:p>
            <a:r>
              <a:rPr lang="en-US" sz="2000" dirty="0" smtClean="0"/>
              <a:t>Resulting profit: 		7.47</a:t>
            </a:r>
          </a:p>
          <a:p>
            <a:r>
              <a:rPr lang="en-US" sz="2000" dirty="0" smtClean="0"/>
              <a:t>Proportion positives: 	0.52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70" y="2822832"/>
            <a:ext cx="5852160" cy="43891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6087" y="274649"/>
            <a:ext cx="218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Cost/Benefit Matrix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31917" y="297770"/>
            <a:ext cx="6756875" cy="1262063"/>
          </a:xfrm>
        </p:spPr>
        <p:txBody>
          <a:bodyPr>
            <a:normAutofit/>
          </a:bodyPr>
          <a:lstStyle/>
          <a:p>
            <a:pPr lvl="0" algn="ctr"/>
            <a:r>
              <a:rPr lang="en-US" sz="4000" b="1" dirty="0"/>
              <a:t>Project Scope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28155" y="1745184"/>
            <a:ext cx="8099425" cy="4050135"/>
          </a:xfrm>
        </p:spPr>
        <p:txBody>
          <a:bodyPr/>
          <a:lstStyle/>
          <a:p>
            <a:pPr marL="292100" indent="-292100">
              <a:buSzPct val="75000"/>
              <a:buFont typeface="Wingdings" charset="2"/>
              <a:buChar char="v"/>
            </a:pPr>
            <a:r>
              <a:rPr lang="en-US" dirty="0"/>
              <a:t>We will determine the likelihood of fraudulent activity by using machine learning on data available to a specific website.</a:t>
            </a:r>
          </a:p>
          <a:p>
            <a:pPr marL="292100" indent="-292100">
              <a:buSzPct val="75000"/>
              <a:buFont typeface="Wingdings" charset="2"/>
              <a:buChar char="v"/>
            </a:pPr>
            <a:r>
              <a:rPr lang="en-US" dirty="0"/>
              <a:t>We have deployed a web app which will classify new data as being potentially fraudulent as new data becomes available (live).</a:t>
            </a:r>
          </a:p>
          <a:p>
            <a:pPr marL="292100" indent="-292100">
              <a:buSzPct val="75000"/>
              <a:buFont typeface="Wingdings" charset="2"/>
              <a:buChar char="v"/>
            </a:pPr>
            <a:r>
              <a:rPr lang="en-US" dirty="0"/>
              <a:t>Our model was based on a training data set of </a:t>
            </a:r>
            <a:r>
              <a:rPr lang="en-US" dirty="0" smtClean="0"/>
              <a:t>14,337 </a:t>
            </a:r>
            <a:r>
              <a:rPr lang="en-US" dirty="0"/>
              <a:t>unique events  - </a:t>
            </a:r>
            <a:r>
              <a:rPr lang="en-US" dirty="0" smtClean="0"/>
              <a:t>1,293 </a:t>
            </a:r>
            <a:r>
              <a:rPr lang="en-US" dirty="0"/>
              <a:t>of which </a:t>
            </a:r>
            <a:r>
              <a:rPr lang="en-US" dirty="0" smtClean="0"/>
              <a:t>were </a:t>
            </a:r>
            <a:r>
              <a:rPr lang="en-US" dirty="0"/>
              <a:t>predetermined to be </a:t>
            </a:r>
            <a:r>
              <a:rPr lang="en-US" dirty="0" smtClean="0"/>
              <a:t>fraudulent </a:t>
            </a:r>
            <a:r>
              <a:rPr lang="en-US" dirty="0"/>
              <a:t>(9</a:t>
            </a:r>
            <a:r>
              <a:rPr lang="en-US" dirty="0" smtClean="0"/>
              <a:t>%).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58784" y="337251"/>
            <a:ext cx="7315015" cy="1262063"/>
          </a:xfrm>
        </p:spPr>
        <p:txBody>
          <a:bodyPr>
            <a:normAutofit/>
          </a:bodyPr>
          <a:lstStyle/>
          <a:p>
            <a:pPr lvl="0" algn="ctr"/>
            <a:r>
              <a:rPr lang="en-US" sz="4000" b="1" dirty="0" smtClean="0"/>
              <a:t>Exploratory Data Analysis</a:t>
            </a:r>
            <a:endParaRPr lang="en-US" sz="4000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5023" y="1736725"/>
            <a:ext cx="8215952" cy="4898853"/>
          </a:xfrm>
        </p:spPr>
        <p:txBody>
          <a:bodyPr>
            <a:noAutofit/>
          </a:bodyPr>
          <a:lstStyle/>
          <a:p>
            <a:pPr marL="292100" lvl="0" indent="-292100">
              <a:buSzPct val="75000"/>
              <a:buFont typeface="Wingdings" charset="2"/>
              <a:buChar char="v"/>
            </a:pPr>
            <a:r>
              <a:rPr lang="en-US" sz="2800" dirty="0"/>
              <a:t>44 columns of data, several large text fields.</a:t>
            </a:r>
          </a:p>
          <a:p>
            <a:pPr marL="292100" lvl="0" indent="-292100">
              <a:buSzPct val="75000"/>
              <a:buFont typeface="Wingdings" charset="2"/>
              <a:buChar char="v"/>
            </a:pPr>
            <a:r>
              <a:rPr lang="en-US" sz="2800" dirty="0"/>
              <a:t>Created several new columns based on other </a:t>
            </a:r>
            <a:r>
              <a:rPr lang="en-US" sz="2800" dirty="0" smtClean="0"/>
              <a:t>data:</a:t>
            </a:r>
            <a:endParaRPr lang="en-US" sz="2800" dirty="0"/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b="1" dirty="0" err="1">
                <a:highlight>
                  <a:scrgbClr r="0" g="0" b="0">
                    <a:alpha val="0"/>
                  </a:scrgbClr>
                </a:highlight>
              </a:rPr>
              <a:t>time_to_payout</a:t>
            </a:r>
            <a:r>
              <a:rPr lang="en-US" sz="2800" dirty="0">
                <a:highlight>
                  <a:scrgbClr r="0" g="0" b="0">
                    <a:alpha val="0"/>
                  </a:scrgbClr>
                </a:highlight>
              </a:rPr>
              <a:t>: 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</a:rPr>
              <a:t>How long between the end of an event and payment is made?</a:t>
            </a:r>
            <a:endParaRPr lang="en-US" sz="2800" dirty="0">
              <a:highlight>
                <a:scrgbClr r="0" g="0" b="0">
                  <a:alpha val="0"/>
                </a:scrgbClr>
              </a:highlight>
            </a:endParaRP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b="1" dirty="0" err="1" smtClean="0">
                <a:highlight>
                  <a:scrgbClr r="0" g="0" b="0">
                    <a:alpha val="0"/>
                  </a:scrgbClr>
                </a:highlight>
              </a:rPr>
              <a:t>time_till_event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</a:rPr>
              <a:t>: How </a:t>
            </a:r>
            <a:r>
              <a:rPr lang="en-US" sz="2800" dirty="0">
                <a:highlight>
                  <a:scrgbClr r="0" g="0" b="0">
                    <a:alpha val="0"/>
                  </a:scrgbClr>
                </a:highlight>
              </a:rPr>
              <a:t>long has the user been active relative to the event 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</a:rPr>
              <a:t>date?</a:t>
            </a:r>
            <a:endParaRPr lang="en-US" sz="2800" dirty="0">
              <a:highlight>
                <a:scrgbClr r="0" g="0" b="0">
                  <a:alpha val="0"/>
                </a:scrgbClr>
              </a:highlight>
            </a:endParaRP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b="1" dirty="0" err="1" smtClean="0">
                <a:highlight>
                  <a:scrgbClr r="0" g="0" b="0">
                    <a:alpha val="0"/>
                  </a:scrgbClr>
                </a:highlight>
              </a:rPr>
              <a:t>is_country_same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</a:rPr>
              <a:t>:</a:t>
            </a:r>
            <a:r>
              <a:rPr lang="en-US" sz="2800" dirty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</a:rPr>
              <a:t>Is the event in the same country as the event user?</a:t>
            </a:r>
          </a:p>
          <a:p>
            <a:pPr marL="292100" lvl="0" indent="-292100">
              <a:buSzPct val="75000"/>
              <a:buFont typeface="Wingdings" charset="2"/>
              <a:buChar char="v"/>
            </a:pPr>
            <a:r>
              <a:rPr lang="en-US" sz="2800" dirty="0"/>
              <a:t>D</a:t>
            </a:r>
            <a:r>
              <a:rPr lang="en-US" sz="2800" dirty="0" smtClean="0"/>
              <a:t>ropped </a:t>
            </a:r>
            <a:r>
              <a:rPr lang="en-US" sz="2800" dirty="0"/>
              <a:t>multiple columns – most venue </a:t>
            </a:r>
            <a:r>
              <a:rPr lang="en-US" sz="2800" dirty="0" smtClean="0"/>
              <a:t>info </a:t>
            </a:r>
            <a:r>
              <a:rPr lang="en-US" sz="2800" dirty="0"/>
              <a:t>and most of the remaining time </a:t>
            </a:r>
            <a:r>
              <a:rPr lang="en-US" sz="2800" dirty="0" smtClean="0"/>
              <a:t>fields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443" y="476624"/>
            <a:ext cx="6656739" cy="857905"/>
          </a:xfrm>
        </p:spPr>
        <p:txBody>
          <a:bodyPr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4531" y="1779372"/>
            <a:ext cx="4003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err="1" smtClean="0"/>
              <a:t>body_length</a:t>
            </a:r>
            <a:endParaRPr lang="en-US" sz="2400" dirty="0" smtClean="0"/>
          </a:p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smtClean="0"/>
              <a:t>description (only for NLP)</a:t>
            </a:r>
          </a:p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err="1" smtClean="0"/>
              <a:t>gts</a:t>
            </a:r>
            <a:endParaRPr lang="en-US" sz="2400" dirty="0" smtClean="0"/>
          </a:p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smtClean="0"/>
              <a:t>Listed</a:t>
            </a:r>
          </a:p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err="1" smtClean="0"/>
              <a:t>name_length</a:t>
            </a:r>
            <a:endParaRPr lang="en-US" sz="2400" dirty="0" smtClean="0"/>
          </a:p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err="1" smtClean="0"/>
              <a:t>num_order</a:t>
            </a:r>
            <a:endParaRPr lang="en-US" sz="2400" dirty="0" smtClean="0"/>
          </a:p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err="1" smtClean="0"/>
              <a:t>num_payouts</a:t>
            </a:r>
            <a:endParaRPr lang="en-US" sz="2400" dirty="0" smtClean="0"/>
          </a:p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err="1" smtClean="0"/>
              <a:t>org_desc</a:t>
            </a:r>
            <a:r>
              <a:rPr lang="en-US" sz="2400" dirty="0" smtClean="0"/>
              <a:t> (only for NLP)</a:t>
            </a:r>
          </a:p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smtClean="0"/>
              <a:t>sale_duration2</a:t>
            </a:r>
          </a:p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err="1" smtClean="0"/>
              <a:t>time_to_payout</a:t>
            </a:r>
            <a:r>
              <a:rPr lang="en-US" sz="2400" dirty="0" smtClean="0"/>
              <a:t> (created)</a:t>
            </a:r>
          </a:p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err="1" smtClean="0"/>
              <a:t>time_till_event</a:t>
            </a:r>
            <a:r>
              <a:rPr lang="en-US" sz="2400" dirty="0" smtClean="0"/>
              <a:t> (created)</a:t>
            </a:r>
          </a:p>
          <a:p>
            <a:pPr marL="285750" indent="-285750">
              <a:buSzPct val="75000"/>
              <a:buFont typeface="Wingdings" charset="2"/>
              <a:buChar char="Ø"/>
            </a:pPr>
            <a:r>
              <a:rPr lang="en-US" sz="2400" dirty="0" err="1" smtClean="0"/>
              <a:t>is_country_same</a:t>
            </a:r>
            <a:r>
              <a:rPr lang="en-US" sz="2400" dirty="0" smtClean="0"/>
              <a:t> (created)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87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2535" y="325376"/>
            <a:ext cx="7433768" cy="1262063"/>
          </a:xfrm>
        </p:spPr>
        <p:txBody>
          <a:bodyPr>
            <a:normAutofit/>
          </a:bodyPr>
          <a:lstStyle/>
          <a:p>
            <a:pPr lvl="0" algn="ctr"/>
            <a:r>
              <a:rPr lang="en-US" sz="4000" b="1" dirty="0"/>
              <a:t>Basic Modeling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7903" y="1736725"/>
            <a:ext cx="8243072" cy="5318983"/>
          </a:xfrm>
        </p:spPr>
        <p:txBody>
          <a:bodyPr>
            <a:normAutofit/>
          </a:bodyPr>
          <a:lstStyle/>
          <a:p>
            <a:pPr marL="292100" lvl="0" indent="-292100">
              <a:buSzPct val="75000"/>
              <a:buFont typeface="Wingdings" charset="2"/>
              <a:buChar char="v"/>
            </a:pPr>
            <a:r>
              <a:rPr lang="en-US" dirty="0"/>
              <a:t>Initially </a:t>
            </a:r>
            <a:r>
              <a:rPr lang="en-US" dirty="0" smtClean="0"/>
              <a:t>ignored large </a:t>
            </a:r>
            <a:r>
              <a:rPr lang="en-US" dirty="0"/>
              <a:t>text fields and ran multiple classification models to see which one had the best </a:t>
            </a:r>
            <a:r>
              <a:rPr lang="en-US" dirty="0" smtClean="0"/>
              <a:t>recall - recall </a:t>
            </a:r>
            <a:r>
              <a:rPr lang="en-US" dirty="0"/>
              <a:t>is more important since </a:t>
            </a:r>
            <a:r>
              <a:rPr lang="en-US" dirty="0" smtClean="0"/>
              <a:t>false </a:t>
            </a:r>
            <a:r>
              <a:rPr lang="en-US" dirty="0"/>
              <a:t>n</a:t>
            </a:r>
            <a:r>
              <a:rPr lang="en-US" dirty="0" smtClean="0"/>
              <a:t>egatives </a:t>
            </a:r>
            <a:r>
              <a:rPr lang="en-US" dirty="0"/>
              <a:t>indicate we missed actual </a:t>
            </a:r>
            <a:r>
              <a:rPr lang="en-US" dirty="0" smtClean="0"/>
              <a:t>fraud</a:t>
            </a:r>
            <a:r>
              <a:rPr lang="en-US" dirty="0"/>
              <a:t>.</a:t>
            </a:r>
          </a:p>
          <a:p>
            <a:pPr marL="292100" lvl="0" indent="-292100">
              <a:buSzPct val="75000"/>
              <a:buFont typeface="Wingdings" charset="2"/>
              <a:buChar char="v"/>
            </a:pPr>
            <a:r>
              <a:rPr lang="en-US" dirty="0" smtClean="0"/>
              <a:t>Classification m</a:t>
            </a:r>
            <a:r>
              <a:rPr lang="en-US" dirty="0" smtClean="0"/>
              <a:t>odels attempted:</a:t>
            </a:r>
          </a:p>
          <a:p>
            <a:pPr lvl="1">
              <a:buSzPct val="75000"/>
              <a:buFont typeface="Arial" charset="0"/>
              <a:buChar char="•"/>
            </a:pPr>
            <a:r>
              <a:rPr lang="en-US" dirty="0" smtClean="0"/>
              <a:t>Random Forest</a:t>
            </a:r>
          </a:p>
          <a:p>
            <a:pPr lvl="1">
              <a:buSzPct val="75000"/>
              <a:buFont typeface="Arial" charset="0"/>
              <a:buChar char="•"/>
            </a:pPr>
            <a:r>
              <a:rPr lang="en-US" dirty="0" smtClean="0"/>
              <a:t>SVC</a:t>
            </a:r>
          </a:p>
          <a:p>
            <a:pPr lvl="1">
              <a:buSzPct val="75000"/>
              <a:buFont typeface="Arial" charset="0"/>
              <a:buChar char="•"/>
            </a:pPr>
            <a:r>
              <a:rPr lang="en-US" dirty="0" smtClean="0"/>
              <a:t>KNN</a:t>
            </a:r>
          </a:p>
          <a:p>
            <a:pPr lvl="1">
              <a:buSzPct val="75000"/>
              <a:buFont typeface="Arial" charset="0"/>
              <a:buChar char="•"/>
            </a:pPr>
            <a:r>
              <a:rPr lang="en-US" dirty="0" smtClean="0"/>
              <a:t>Gradient </a:t>
            </a:r>
            <a:r>
              <a:rPr lang="en-US" dirty="0"/>
              <a:t>Boost</a:t>
            </a:r>
          </a:p>
          <a:p>
            <a:pPr marL="292100" lvl="0" indent="-292100">
              <a:buSzPct val="75000"/>
              <a:buFont typeface="Wingdings" charset="2"/>
              <a:buChar char="v"/>
            </a:pPr>
            <a:r>
              <a:rPr lang="en-US" dirty="0" smtClean="0"/>
              <a:t>Separately performed </a:t>
            </a:r>
            <a:r>
              <a:rPr lang="en-US" dirty="0"/>
              <a:t>NLP on the text description </a:t>
            </a:r>
            <a:r>
              <a:rPr lang="en-US" dirty="0" smtClean="0"/>
              <a:t>field</a:t>
            </a:r>
            <a:endParaRPr lang="en-US" dirty="0"/>
          </a:p>
          <a:p>
            <a:pPr marL="292100" lvl="0" indent="-292100">
              <a:buSzPct val="75000"/>
              <a:buFont typeface="Wingdings" charset="2"/>
              <a:buChar char="v"/>
            </a:pPr>
            <a:r>
              <a:rPr lang="en-US" dirty="0"/>
              <a:t>Ultimately we chose a Random Forest Classifier </a:t>
            </a:r>
            <a:r>
              <a:rPr lang="en-US" dirty="0" smtClean="0"/>
              <a:t>with a recall score of ~0.77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77431" y="598188"/>
            <a:ext cx="7920657" cy="1057618"/>
          </a:xfrm>
        </p:spPr>
        <p:txBody>
          <a:bodyPr/>
          <a:lstStyle/>
          <a:p>
            <a:pPr lvl="0" algn="ctr"/>
            <a:r>
              <a:rPr lang="en-US" b="1" dirty="0"/>
              <a:t>Feature Importance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2408" y="2115478"/>
            <a:ext cx="4133850" cy="394142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From Random </a:t>
            </a:r>
            <a:r>
              <a:rPr lang="en-US" sz="2400" dirty="0" smtClean="0"/>
              <a:t>Forest Classifier </a:t>
            </a:r>
            <a:r>
              <a:rPr lang="en-US" sz="2400" dirty="0"/>
              <a:t>– the most important features </a:t>
            </a:r>
            <a:r>
              <a:rPr lang="en-US" sz="2400" dirty="0" smtClean="0"/>
              <a:t>were:</a:t>
            </a:r>
            <a:endParaRPr lang="en-US" sz="2400" dirty="0"/>
          </a:p>
          <a:p>
            <a:pPr marL="804863" lvl="1" indent="-341313" hangingPunct="0">
              <a:spcBef>
                <a:spcPts val="1417"/>
              </a:spcBef>
              <a:buSzPct val="75000"/>
              <a:buFont typeface="Wingdings" charset="2"/>
              <a:buChar char="v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</a:rPr>
              <a:t>Sale Duration</a:t>
            </a:r>
          </a:p>
          <a:p>
            <a:pPr marL="804863" lvl="1" indent="-341313" hangingPunct="0">
              <a:spcBef>
                <a:spcPts val="1417"/>
              </a:spcBef>
              <a:buSzPct val="75000"/>
              <a:buFont typeface="Wingdings" charset="2"/>
              <a:buChar char="v"/>
            </a:pPr>
            <a:r>
              <a:rPr lang="en-US" sz="2400" dirty="0" smtClean="0">
                <a:highlight>
                  <a:scrgbClr r="0" g="0" b="0">
                    <a:alpha val="0"/>
                  </a:scrgbClr>
                </a:highlight>
              </a:rPr>
              <a:t>Number of payments</a:t>
            </a:r>
            <a:endParaRPr lang="en-US" sz="2400" dirty="0">
              <a:highlight>
                <a:scrgbClr r="0" g="0" b="0">
                  <a:alpha val="0"/>
                </a:scrgbClr>
              </a:highlight>
            </a:endParaRPr>
          </a:p>
          <a:p>
            <a:pPr marL="804863" lvl="1" indent="-341313" hangingPunct="0">
              <a:spcBef>
                <a:spcPts val="1417"/>
              </a:spcBef>
              <a:buSzPct val="75000"/>
              <a:buFont typeface="Wingdings" charset="2"/>
              <a:buChar char="v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</a:rPr>
              <a:t>Method of payment</a:t>
            </a:r>
          </a:p>
          <a:p>
            <a:pPr marL="804863" lvl="1" indent="-341313" hangingPunct="0">
              <a:spcBef>
                <a:spcPts val="1417"/>
              </a:spcBef>
              <a:buSzPct val="75000"/>
              <a:buFont typeface="Wingdings" charset="2"/>
              <a:buChar char="v"/>
            </a:pPr>
            <a:r>
              <a:rPr lang="en-US" sz="2400" dirty="0" smtClean="0">
                <a:highlight>
                  <a:scrgbClr r="0" g="0" b="0">
                    <a:alpha val="0"/>
                  </a:scrgbClr>
                </a:highlight>
              </a:rPr>
              <a:t>If the country of the user and country of the venue are the same</a:t>
            </a:r>
            <a:endParaRPr lang="en-US" sz="2400" dirty="0">
              <a:highlight>
                <a:scrgbClr r="0" g="0" b="0">
                  <a:alpha val="0"/>
                </a:scrgbClr>
              </a:highligh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95568" y="1860928"/>
            <a:ext cx="4997071" cy="4997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05778" y="443601"/>
            <a:ext cx="8753717" cy="822325"/>
          </a:xfrm>
        </p:spPr>
        <p:txBody>
          <a:bodyPr>
            <a:normAutofit/>
          </a:bodyPr>
          <a:lstStyle/>
          <a:p>
            <a:pPr lvl="0" algn="ctr"/>
            <a:r>
              <a:rPr lang="en-US" sz="2800" b="1" dirty="0" smtClean="0"/>
              <a:t>Evaluating fraud for features with greatest importance</a:t>
            </a:r>
            <a:endParaRPr lang="en-US" sz="2800" b="1" dirty="0"/>
          </a:p>
        </p:txBody>
      </p:sp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828636" y="1455930"/>
            <a:ext cx="8507999" cy="1366690"/>
          </a:xfrm>
        </p:spPr>
        <p:txBody>
          <a:bodyPr>
            <a:noAutofit/>
          </a:bodyPr>
          <a:lstStyle/>
          <a:p>
            <a:r>
              <a:rPr lang="en-US" sz="2000" dirty="0"/>
              <a:t>If a check was used to pay there was almost no fraud – ACH payments were much more likely to be fraudulent.  60% of Fraud cases were ACH – the rest did not report the </a:t>
            </a:r>
            <a:r>
              <a:rPr lang="en-US" sz="2000" dirty="0" smtClean="0"/>
              <a:t>method</a:t>
            </a:r>
            <a:r>
              <a:rPr lang="en-US" sz="2000" dirty="0"/>
              <a:t> </a:t>
            </a:r>
            <a:r>
              <a:rPr lang="en-US" sz="2000" dirty="0" smtClean="0"/>
              <a:t>of payment.</a:t>
            </a:r>
            <a:endParaRPr lang="en-US" sz="2000" dirty="0" smtClean="0"/>
          </a:p>
          <a:p>
            <a:pPr lvl="0"/>
            <a:r>
              <a:rPr lang="en-US" sz="2000" dirty="0" smtClean="0"/>
              <a:t>If </a:t>
            </a:r>
            <a:r>
              <a:rPr lang="en-US" sz="2000" dirty="0"/>
              <a:t>the number of payouts exceeds </a:t>
            </a:r>
            <a:r>
              <a:rPr lang="en-US" sz="2000" dirty="0" smtClean="0"/>
              <a:t>two</a:t>
            </a:r>
            <a:r>
              <a:rPr lang="en-US" sz="2000" dirty="0" smtClean="0"/>
              <a:t> </a:t>
            </a:r>
            <a:r>
              <a:rPr lang="en-US" sz="2000" dirty="0"/>
              <a:t>the likelihood of fraud was very low</a:t>
            </a:r>
            <a:r>
              <a:rPr lang="en-US" sz="2000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65766" y="3184994"/>
            <a:ext cx="4381996" cy="1850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3128" y="3184993"/>
            <a:ext cx="4440891" cy="1850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03129" y="5225143"/>
            <a:ext cx="4440891" cy="18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165766" y="5226523"/>
            <a:ext cx="4381995" cy="182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5156" y="1507188"/>
            <a:ext cx="5751220" cy="239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5156" y="4422219"/>
            <a:ext cx="5751220" cy="23959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11"/>
          <p:cNvSpPr txBox="1">
            <a:spLocks/>
          </p:cNvSpPr>
          <p:nvPr/>
        </p:nvSpPr>
        <p:spPr>
          <a:xfrm>
            <a:off x="6365173" y="1507188"/>
            <a:ext cx="3628050" cy="5310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9" indent="-188989" algn="l" defTabSz="755957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646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66968" indent="-188989" algn="l" defTabSz="755957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2205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44947" indent="-188989" algn="l" defTabSz="755957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764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22925" indent="-188989" algn="l" defTabSz="755957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543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700904" indent="-188989" algn="l" defTabSz="755957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543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078883" indent="-188989" algn="l" defTabSz="755957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861" indent="-188989" algn="l" defTabSz="755957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840" indent="-188989" algn="l" defTabSz="755957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819" indent="-188989" algn="l" defTabSz="755957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sz="1800" dirty="0"/>
              <a:t>If the sales duration exceeds </a:t>
            </a:r>
            <a:r>
              <a:rPr lang="en-US" sz="1800" dirty="0" smtClean="0"/>
              <a:t>50,  </a:t>
            </a:r>
            <a:r>
              <a:rPr lang="en-US" sz="1800" dirty="0"/>
              <a:t>the likelihood of fraud was very </a:t>
            </a:r>
            <a:r>
              <a:rPr lang="en-US" sz="1800" dirty="0" smtClean="0"/>
              <a:t>low</a:t>
            </a:r>
            <a:r>
              <a:rPr lang="en-US" sz="1800" dirty="0"/>
              <a:t>.</a:t>
            </a:r>
            <a:endParaRPr lang="en-US" sz="1800" dirty="0" smtClean="0"/>
          </a:p>
          <a:p>
            <a:pPr>
              <a:buSzPct val="75000"/>
            </a:pPr>
            <a:r>
              <a:rPr lang="en-US" sz="1800" dirty="0" smtClean="0"/>
              <a:t>The </a:t>
            </a:r>
            <a:r>
              <a:rPr lang="en-US" sz="1800" dirty="0" err="1" smtClean="0"/>
              <a:t>is_country_same</a:t>
            </a:r>
            <a:r>
              <a:rPr lang="en-US" sz="1800" dirty="0" smtClean="0"/>
              <a:t> field is also useful – of the 1,293 fraud examples, 52.9% did not originate in the same country as the event.   This is a much greater percentage than the non-fraud examples. Only 15.7% of potentially legitimate transactions originated in a different country than the event.</a:t>
            </a:r>
          </a:p>
          <a:p>
            <a:pPr>
              <a:buSzPct val="75000"/>
            </a:pPr>
            <a:r>
              <a:rPr lang="en-US" sz="1800" dirty="0" smtClean="0"/>
              <a:t>To summarize, fraud will likely not use a check, have a low number of payouts, have a small sales duration and will originate in a country other than the event location.</a:t>
            </a:r>
            <a:endParaRPr lang="en-US" sz="1800" dirty="0"/>
          </a:p>
        </p:txBody>
      </p:sp>
      <p:sp>
        <p:nvSpPr>
          <p:cNvPr id="7" name="Title 1"/>
          <p:cNvSpPr txBox="1">
            <a:spLocks noGrp="1"/>
          </p:cNvSpPr>
          <p:nvPr>
            <p:ph type="title" idx="4294967295"/>
          </p:nvPr>
        </p:nvSpPr>
        <p:spPr>
          <a:xfrm>
            <a:off x="843146" y="435510"/>
            <a:ext cx="8478982" cy="822325"/>
          </a:xfrm>
        </p:spPr>
        <p:txBody>
          <a:bodyPr/>
          <a:lstStyle/>
          <a:p>
            <a:pPr lvl="0" algn="ctr"/>
            <a:r>
              <a:rPr lang="en-US" sz="2800" dirty="0" smtClean="0"/>
              <a:t>Features evaluation continued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97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Operator Curve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0" y="2075934"/>
            <a:ext cx="6040716" cy="45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847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292</TotalTime>
  <Words>511</Words>
  <Application>Microsoft Macintosh PowerPoint</Application>
  <PresentationFormat>Custom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Calibri</vt:lpstr>
      <vt:lpstr>Corbel</vt:lpstr>
      <vt:lpstr>DejaVu Sans</vt:lpstr>
      <vt:lpstr>FreeSans</vt:lpstr>
      <vt:lpstr>Liberation Sans</vt:lpstr>
      <vt:lpstr>Liberation Serif</vt:lpstr>
      <vt:lpstr>Noto Sans CJK SC Regular</vt:lpstr>
      <vt:lpstr>StarSymbol</vt:lpstr>
      <vt:lpstr>Wingdings</vt:lpstr>
      <vt:lpstr>Arial</vt:lpstr>
      <vt:lpstr>Depth</vt:lpstr>
      <vt:lpstr>Detecting Fraud Case Study</vt:lpstr>
      <vt:lpstr>Project Scope</vt:lpstr>
      <vt:lpstr>Exploratory Data Analysis</vt:lpstr>
      <vt:lpstr>Feature Selection</vt:lpstr>
      <vt:lpstr>Basic Modeling</vt:lpstr>
      <vt:lpstr>Feature Importance</vt:lpstr>
      <vt:lpstr>Evaluating fraud for features with greatest importance</vt:lpstr>
      <vt:lpstr>Features evaluation continued</vt:lpstr>
      <vt:lpstr>Receiver Operator Curve</vt:lpstr>
      <vt:lpstr>Profit Curve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FRAUD!!!</dc:title>
  <cp:lastModifiedBy>Stuart King</cp:lastModifiedBy>
  <cp:revision>35</cp:revision>
  <dcterms:created xsi:type="dcterms:W3CDTF">2017-04-28T15:04:05Z</dcterms:created>
  <dcterms:modified xsi:type="dcterms:W3CDTF">2017-06-01T20:25:23Z</dcterms:modified>
</cp:coreProperties>
</file>