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7" r:id="rId2"/>
    <p:sldId id="259" r:id="rId3"/>
    <p:sldId id="540" r:id="rId4"/>
    <p:sldId id="541" r:id="rId5"/>
    <p:sldId id="542" r:id="rId6"/>
    <p:sldId id="543" r:id="rId7"/>
    <p:sldId id="544" r:id="rId8"/>
    <p:sldId id="552" r:id="rId9"/>
    <p:sldId id="537" r:id="rId10"/>
    <p:sldId id="538" r:id="rId11"/>
    <p:sldId id="258" r:id="rId12"/>
    <p:sldId id="492" r:id="rId13"/>
    <p:sldId id="493" r:id="rId14"/>
    <p:sldId id="549" r:id="rId15"/>
    <p:sldId id="260" r:id="rId16"/>
    <p:sldId id="392" r:id="rId17"/>
    <p:sldId id="261" r:id="rId18"/>
    <p:sldId id="262" r:id="rId19"/>
    <p:sldId id="510" r:id="rId20"/>
    <p:sldId id="561" r:id="rId21"/>
    <p:sldId id="562" r:id="rId22"/>
    <p:sldId id="563" r:id="rId23"/>
    <p:sldId id="564" r:id="rId24"/>
    <p:sldId id="263" r:id="rId25"/>
    <p:sldId id="485" r:id="rId26"/>
    <p:sldId id="264" r:id="rId27"/>
    <p:sldId id="266" r:id="rId28"/>
    <p:sldId id="495" r:id="rId29"/>
    <p:sldId id="496" r:id="rId30"/>
    <p:sldId id="497" r:id="rId31"/>
    <p:sldId id="499" r:id="rId32"/>
    <p:sldId id="500" r:id="rId33"/>
    <p:sldId id="501" r:id="rId34"/>
    <p:sldId id="502" r:id="rId35"/>
    <p:sldId id="498" r:id="rId36"/>
    <p:sldId id="503" r:id="rId37"/>
    <p:sldId id="550" r:id="rId38"/>
    <p:sldId id="551" r:id="rId39"/>
    <p:sldId id="505" r:id="rId40"/>
    <p:sldId id="568" r:id="rId41"/>
    <p:sldId id="267" r:id="rId42"/>
    <p:sldId id="270" r:id="rId43"/>
    <p:sldId id="557" r:id="rId44"/>
    <p:sldId id="565" r:id="rId45"/>
    <p:sldId id="269" r:id="rId46"/>
    <p:sldId id="566" r:id="rId47"/>
    <p:sldId id="271" r:id="rId48"/>
    <p:sldId id="272" r:id="rId49"/>
    <p:sldId id="274" r:id="rId50"/>
    <p:sldId id="275" r:id="rId51"/>
    <p:sldId id="277" r:id="rId52"/>
    <p:sldId id="278" r:id="rId53"/>
    <p:sldId id="279" r:id="rId54"/>
    <p:sldId id="280" r:id="rId55"/>
    <p:sldId id="560" r:id="rId56"/>
    <p:sldId id="292" r:id="rId57"/>
    <p:sldId id="293" r:id="rId58"/>
    <p:sldId id="555" r:id="rId59"/>
    <p:sldId id="556" r:id="rId60"/>
    <p:sldId id="297" r:id="rId61"/>
    <p:sldId id="559" r:id="rId62"/>
    <p:sldId id="298" r:id="rId63"/>
    <p:sldId id="558" r:id="rId64"/>
    <p:sldId id="507" r:id="rId65"/>
    <p:sldId id="509" r:id="rId66"/>
    <p:sldId id="512" r:id="rId67"/>
    <p:sldId id="514" r:id="rId68"/>
    <p:sldId id="515" r:id="rId69"/>
    <p:sldId id="513" r:id="rId70"/>
    <p:sldId id="553" r:id="rId71"/>
    <p:sldId id="554" r:id="rId72"/>
    <p:sldId id="295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506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479" r:id="rId91"/>
    <p:sldId id="545" r:id="rId92"/>
    <p:sldId id="547" r:id="rId93"/>
    <p:sldId id="548" r:id="rId94"/>
    <p:sldId id="413" r:id="rId95"/>
    <p:sldId id="56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0C0DE-9B4F-014B-A819-01B04A8F75C0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B10D-9E21-0E4A-BB2E-461DCBD4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300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48"/>
              </a:spcBef>
              <a:buFontTx/>
              <a:buNone/>
              <a:defRPr sz="2700">
                <a:latin typeface="Gotham-Book"/>
              </a:defRPr>
            </a:lvl2pPr>
          </a:lstStyle>
          <a:p>
            <a:pPr lvl="0"/>
            <a:r>
              <a:rPr lang="en-US" dirty="0"/>
              <a:t>Click to edit subhead text</a:t>
            </a:r>
          </a:p>
          <a:p>
            <a:pPr lvl="1"/>
            <a:r>
              <a:rPr lang="en-US" dirty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7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91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4/9/22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vlpubs.nist.gov/nistpubs/SpecialPublications/NIST.SP.800-61r2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a.gov/cisa-tabletop-exercises-packag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rst.org/resources/guides/csirt_case_classification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rtsocietegenerale/FIR" TargetMode="External"/><Relationship Id="rId2" Type="http://schemas.openxmlformats.org/officeDocument/2006/relationships/hyperlink" Target="https://thehive-project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archive/criminal/cybercrime/press-releases/2004/tereshchukPlea.ht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an.org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Tools for 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ENPM 685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9807-041A-8542-BC8F-1C51A2B8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Exfiltration?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0B2F-8D8F-874B-8527-5D31282A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Unauthorized data transfer</a:t>
            </a:r>
          </a:p>
          <a:p>
            <a:endParaRPr lang="en-US" sz="3200" dirty="0"/>
          </a:p>
          <a:p>
            <a:r>
              <a:rPr lang="en-US" sz="3200" dirty="0"/>
              <a:t>Ex: Insider copies files to a USB drive and leaves the building</a:t>
            </a:r>
          </a:p>
          <a:p>
            <a:endParaRPr lang="en-US" sz="3200" dirty="0"/>
          </a:p>
          <a:p>
            <a:r>
              <a:rPr lang="en-US" sz="3200" dirty="0"/>
              <a:t>Ex: APT campaign compromises a organization and uses malware to move around the network and steals data, resulting in a data breach</a:t>
            </a:r>
          </a:p>
        </p:txBody>
      </p:sp>
    </p:spTree>
    <p:extLst>
      <p:ext uri="{BB962C8B-B14F-4D97-AF65-F5344CB8AC3E}">
        <p14:creationId xmlns:p14="http://schemas.microsoft.com/office/powerpoint/2010/main" val="243613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&amp;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 plan for dealing with misuse of resources:</a:t>
            </a:r>
          </a:p>
          <a:p>
            <a:pPr lvl="1"/>
            <a:r>
              <a:rPr lang="en-US" sz="2800" dirty="0"/>
              <a:t>Intrusion</a:t>
            </a:r>
          </a:p>
          <a:p>
            <a:pPr lvl="1"/>
            <a:r>
              <a:rPr lang="en-US" sz="2800" dirty="0"/>
              <a:t>Malware</a:t>
            </a:r>
          </a:p>
          <a:p>
            <a:pPr lvl="1"/>
            <a:r>
              <a:rPr lang="en-US" sz="2800" dirty="0"/>
              <a:t>Data theft</a:t>
            </a:r>
          </a:p>
          <a:p>
            <a:pPr lvl="1"/>
            <a:endParaRPr lang="en-US" sz="2800" dirty="0"/>
          </a:p>
          <a:p>
            <a:r>
              <a:rPr lang="en-US" sz="2800" dirty="0"/>
              <a:t>Organizations should have written policy and procedures in place and practice them.</a:t>
            </a:r>
          </a:p>
          <a:p>
            <a:endParaRPr lang="en-US" sz="2800" dirty="0"/>
          </a:p>
          <a:p>
            <a:r>
              <a:rPr lang="en-US" sz="2800" dirty="0"/>
              <a:t>Practice makes perfect.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BC4E7-ABF5-114C-ADC9-E6ED9CBF70BB}"/>
              </a:ext>
            </a:extLst>
          </p:cNvPr>
          <p:cNvSpPr txBox="1"/>
          <p:nvPr/>
        </p:nvSpPr>
        <p:spPr>
          <a:xfrm>
            <a:off x="3255264" y="2072640"/>
            <a:ext cx="3450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Denial of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Etc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7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4804-FCAD-2F40-8348-8DB6BB53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vs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1388-74F9-0D48-ABAB-DB856386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Incident Response Plan (Policy)</a:t>
            </a:r>
            <a:r>
              <a:rPr lang="en-US" sz="2800" dirty="0"/>
              <a:t> – Define the incident response program at a high level.  Who does what?  What are the overall rules and goals of the organization?  </a:t>
            </a:r>
            <a:r>
              <a:rPr lang="en-US" sz="2800" b="1" dirty="0"/>
              <a:t>Strategic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b="1" dirty="0"/>
              <a:t>Incident Response Procedures </a:t>
            </a:r>
            <a:r>
              <a:rPr lang="en-US" sz="2800" dirty="0"/>
              <a:t>– Steps to take to handle a specific incident type.  These steps typically have some ”wiggle” room to cover an attack type (malware/Ransomware) vs a specific attack (Tesla malware) </a:t>
            </a:r>
            <a:r>
              <a:rPr lang="en-US" sz="2800" b="1" dirty="0"/>
              <a:t>Tactical</a:t>
            </a:r>
          </a:p>
        </p:txBody>
      </p:sp>
    </p:spTree>
    <p:extLst>
      <p:ext uri="{BB962C8B-B14F-4D97-AF65-F5344CB8AC3E}">
        <p14:creationId xmlns:p14="http://schemas.microsoft.com/office/powerpoint/2010/main" val="322479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205F-C222-FE42-84A6-02B95BE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vs Tactical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F7A5-B66E-A34A-B0AA-23C9455B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Strategy</a:t>
            </a:r>
            <a:r>
              <a:rPr lang="en-US" sz="4000" dirty="0"/>
              <a:t>: Long term plan to achieve a desired end goal</a:t>
            </a:r>
          </a:p>
          <a:p>
            <a:pPr lvl="1"/>
            <a:r>
              <a:rPr lang="en-US" sz="3600" dirty="0"/>
              <a:t>“View from the balcony”</a:t>
            </a:r>
          </a:p>
          <a:p>
            <a:endParaRPr lang="en-US" sz="4000" dirty="0"/>
          </a:p>
          <a:p>
            <a:r>
              <a:rPr lang="en-US" sz="4000" b="1" dirty="0"/>
              <a:t>Tactical</a:t>
            </a:r>
            <a:r>
              <a:rPr lang="en-US" sz="4000" dirty="0"/>
              <a:t>: Actions taken to complete the strategic goal</a:t>
            </a:r>
          </a:p>
          <a:p>
            <a:pPr lvl="1"/>
            <a:r>
              <a:rPr lang="en-US" sz="3600" dirty="0"/>
              <a:t>”View from the field”</a:t>
            </a:r>
          </a:p>
        </p:txBody>
      </p:sp>
    </p:spTree>
    <p:extLst>
      <p:ext uri="{BB962C8B-B14F-4D97-AF65-F5344CB8AC3E}">
        <p14:creationId xmlns:p14="http://schemas.microsoft.com/office/powerpoint/2010/main" val="22544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B07D-9205-B948-B88F-8B046E31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vs Tactical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F15D-0AB9-3A42-82DB-B1872EC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"</a:t>
            </a:r>
            <a:r>
              <a:rPr lang="en-US" sz="3200" i="1" dirty="0"/>
              <a:t>All men can see the tactics whereby I conquer, but what none can see is the strategy out of which victory is evolved</a:t>
            </a:r>
            <a:r>
              <a:rPr lang="en-US" sz="3200" dirty="0"/>
              <a:t>." 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 algn="r">
              <a:buNone/>
            </a:pPr>
            <a:r>
              <a:rPr lang="en-US" sz="3200" dirty="0"/>
              <a:t>- Sun Tzu, </a:t>
            </a:r>
            <a:r>
              <a:rPr lang="en-US" sz="3200" i="1" dirty="0"/>
              <a:t>The Art of War</a:t>
            </a:r>
          </a:p>
        </p:txBody>
      </p:sp>
    </p:spTree>
    <p:extLst>
      <p:ext uri="{BB962C8B-B14F-4D97-AF65-F5344CB8AC3E}">
        <p14:creationId xmlns:p14="http://schemas.microsoft.com/office/powerpoint/2010/main" val="326186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Incident?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Adverse event or threat of an event in IT.</a:t>
            </a:r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The definition of an event/incident can vary widely depending on if you are a intelligence agency or a flower seed manufacturer.</a:t>
            </a:r>
          </a:p>
        </p:txBody>
      </p:sp>
    </p:spTree>
    <p:extLst>
      <p:ext uri="{BB962C8B-B14F-4D97-AF65-F5344CB8AC3E}">
        <p14:creationId xmlns:p14="http://schemas.microsoft.com/office/powerpoint/2010/main" val="240681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 descr="Screen Shot 2016-07-28 at 4.53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88" r="-58888"/>
          <a:stretch>
            <a:fillRect/>
          </a:stretch>
        </p:blipFill>
        <p:spPr>
          <a:xfrm>
            <a:off x="-1016000" y="274638"/>
            <a:ext cx="10160000" cy="6400800"/>
          </a:xfrm>
        </p:spPr>
      </p:pic>
    </p:spTree>
    <p:extLst>
      <p:ext uri="{BB962C8B-B14F-4D97-AF65-F5344CB8AC3E}">
        <p14:creationId xmlns:p14="http://schemas.microsoft.com/office/powerpoint/2010/main" val="220235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Unauthorized use of a user account by someone else</a:t>
            </a:r>
          </a:p>
          <a:p>
            <a:endParaRPr lang="en-US" sz="3200" dirty="0"/>
          </a:p>
          <a:p>
            <a:r>
              <a:rPr lang="en-US" sz="3200" dirty="0"/>
              <a:t>Unauthorized use of privileges, or attempt to escalate privileges</a:t>
            </a:r>
          </a:p>
          <a:p>
            <a:endParaRPr lang="en-US" sz="3200" dirty="0"/>
          </a:p>
          <a:p>
            <a:r>
              <a:rPr lang="en-US" sz="3200" dirty="0"/>
              <a:t>Execution of malicious or unauthorized code</a:t>
            </a:r>
          </a:p>
        </p:txBody>
      </p:sp>
    </p:spTree>
    <p:extLst>
      <p:ext uri="{BB962C8B-B14F-4D97-AF65-F5344CB8AC3E}">
        <p14:creationId xmlns:p14="http://schemas.microsoft.com/office/powerpoint/2010/main" val="303446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-&gt; Incident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Millions of events/day on a typical medium-sized network</a:t>
            </a:r>
          </a:p>
          <a:p>
            <a:endParaRPr lang="en-US" sz="2800" dirty="0"/>
          </a:p>
          <a:p>
            <a:r>
              <a:rPr lang="en-US" sz="2800" dirty="0"/>
              <a:t>Identifying events that should become incidents involves:</a:t>
            </a:r>
          </a:p>
          <a:p>
            <a:pPr lvl="1"/>
            <a:r>
              <a:rPr lang="en-US" sz="2800" dirty="0"/>
              <a:t>Seeing them</a:t>
            </a:r>
          </a:p>
          <a:p>
            <a:pPr lvl="1"/>
            <a:r>
              <a:rPr lang="en-US" sz="2800" dirty="0"/>
              <a:t>Looking at context</a:t>
            </a:r>
          </a:p>
          <a:p>
            <a:pPr lvl="1"/>
            <a:r>
              <a:rPr lang="en-US" sz="2800" dirty="0"/>
              <a:t>Knowing your environment</a:t>
            </a:r>
          </a:p>
          <a:p>
            <a:pPr lvl="1"/>
            <a:endParaRPr lang="en-US" sz="2800" dirty="0"/>
          </a:p>
          <a:p>
            <a:r>
              <a:rPr lang="en-US" sz="2800" dirty="0"/>
              <a:t>Ex: UMD Palo Alto 30 day average – 10.1 million alert/block events a day</a:t>
            </a:r>
          </a:p>
        </p:txBody>
      </p:sp>
    </p:spTree>
    <p:extLst>
      <p:ext uri="{BB962C8B-B14F-4D97-AF65-F5344CB8AC3E}">
        <p14:creationId xmlns:p14="http://schemas.microsoft.com/office/powerpoint/2010/main" val="410486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319E-728B-A542-ACC9-F9A40BB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Criticality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B5AD-1A2D-E54F-B22A-96958AF7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Not all incidents are equal in their severity and threat to the organization. 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Example: A virus that infects several computers in a non-critical area of the organization will dictate a different level of response than an active compromise of a server critical to your organization’s survival.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06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Investigations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5759-47C3-904F-94AE-B21E80B2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2EC7-13D7-504F-AF4B-FB1CEE46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document (</a:t>
            </a:r>
            <a:r>
              <a:rPr lang="en-US" sz="3200" b="1" dirty="0"/>
              <a:t>policy</a:t>
            </a:r>
            <a:r>
              <a:rPr lang="en-US" sz="3200" dirty="0"/>
              <a:t>) outlining</a:t>
            </a:r>
          </a:p>
          <a:p>
            <a:pPr lvl="1"/>
            <a:r>
              <a:rPr lang="en-US" sz="3200" dirty="0"/>
              <a:t>The organization’s incident response strategy</a:t>
            </a:r>
          </a:p>
          <a:p>
            <a:pPr lvl="1"/>
            <a:r>
              <a:rPr lang="en-US" sz="3200" dirty="0"/>
              <a:t>Roles and responsibilities</a:t>
            </a:r>
          </a:p>
          <a:p>
            <a:pPr lvl="1"/>
            <a:r>
              <a:rPr lang="en-US" sz="3200" dirty="0"/>
              <a:t>Procedures for each phase of the incident response process</a:t>
            </a:r>
          </a:p>
          <a:p>
            <a:pPr lvl="1"/>
            <a:r>
              <a:rPr lang="en-US" sz="3200" dirty="0"/>
              <a:t>Communication plan</a:t>
            </a:r>
          </a:p>
          <a:p>
            <a:pPr lvl="1"/>
            <a:r>
              <a:rPr lang="en-US" sz="3200" dirty="0"/>
              <a:t>Lessons learned plan</a:t>
            </a:r>
          </a:p>
        </p:txBody>
      </p:sp>
    </p:spTree>
    <p:extLst>
      <p:ext uri="{BB962C8B-B14F-4D97-AF65-F5344CB8AC3E}">
        <p14:creationId xmlns:p14="http://schemas.microsoft.com/office/powerpoint/2010/main" val="228512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B2B-AB93-CC4D-9B92-EC99F8F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D626-3423-EE40-BCC1-EA241C1E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905"/>
            <a:ext cx="5175504" cy="267919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400" b="1" dirty="0"/>
          </a:p>
          <a:p>
            <a:pPr marL="114300" indent="0" algn="ctr">
              <a:buNone/>
            </a:pPr>
            <a:r>
              <a:rPr lang="en-US" sz="4400" b="1" dirty="0"/>
              <a:t>Policy is a tool!</a:t>
            </a:r>
          </a:p>
          <a:p>
            <a:pPr marL="114300" indent="0" algn="ctr">
              <a:buNone/>
            </a:pPr>
            <a:r>
              <a:rPr lang="en-US" sz="4400" b="1" dirty="0"/>
              <a:t>A very valuable tool!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31EA9-AD30-E14E-BAEA-8B2B735E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2" y="0"/>
            <a:ext cx="3919728" cy="274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C8A61-063C-474A-9DB5-AC4E6EB2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0"/>
            <a:ext cx="3291840" cy="2468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A8DF9-5772-2C45-8A2D-7E4D7F5206F8}"/>
              </a:ext>
            </a:extLst>
          </p:cNvPr>
          <p:cNvSpPr txBox="1"/>
          <p:nvPr/>
        </p:nvSpPr>
        <p:spPr>
          <a:xfrm>
            <a:off x="4157472" y="4389120"/>
            <a:ext cx="3919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Policy beats technical tools every time.</a:t>
            </a:r>
          </a:p>
        </p:txBody>
      </p:sp>
    </p:spTree>
    <p:extLst>
      <p:ext uri="{BB962C8B-B14F-4D97-AF65-F5344CB8AC3E}">
        <p14:creationId xmlns:p14="http://schemas.microsoft.com/office/powerpoint/2010/main" val="29327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0096-881E-AB4E-BAD4-7ACCE180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5BB6-9D6B-4545-96F2-7615CEF6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Your incident response plan (or SOC charter if SOC is responsible for IR) should have an authority grant to empower the IR team to perform their jobs.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This is critical to bypass </a:t>
            </a:r>
          </a:p>
          <a:p>
            <a:pPr marL="114300" indent="0">
              <a:buNone/>
            </a:pPr>
            <a:r>
              <a:rPr lang="en-US" sz="2800" dirty="0"/>
              <a:t>politics and stop the </a:t>
            </a:r>
          </a:p>
          <a:p>
            <a:pPr marL="114300" indent="0">
              <a:buNone/>
            </a:pPr>
            <a:r>
              <a:rPr lang="en-US" sz="2800" dirty="0"/>
              <a:t>incident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F0D13-21C6-F54B-8674-D8FC271D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52" y="3429000"/>
            <a:ext cx="49480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5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D4A-8B70-4440-885E-D5DECA68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Outline of an IR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C754-0D46-A547-BE20-FC85078E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Purpose</a:t>
            </a:r>
          </a:p>
          <a:p>
            <a:r>
              <a:rPr lang="en-US" sz="3200" dirty="0"/>
              <a:t>Scope</a:t>
            </a:r>
          </a:p>
          <a:p>
            <a:r>
              <a:rPr lang="en-US" sz="3200" dirty="0"/>
              <a:t>Audience</a:t>
            </a:r>
          </a:p>
          <a:p>
            <a:r>
              <a:rPr lang="en-US" sz="3200" dirty="0"/>
              <a:t>Definitions</a:t>
            </a:r>
          </a:p>
          <a:p>
            <a:r>
              <a:rPr lang="en-US" sz="3200" dirty="0"/>
              <a:t>Incident Response Steps</a:t>
            </a:r>
          </a:p>
          <a:p>
            <a:r>
              <a:rPr lang="en-US" sz="3200" dirty="0"/>
              <a:t>Communications Plan</a:t>
            </a:r>
          </a:p>
          <a:p>
            <a:r>
              <a:rPr lang="en-US" sz="3200" dirty="0"/>
              <a:t>Appendices (often worksheets/notification charts/specific procedures/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53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Handling – 6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Preparation</a:t>
            </a:r>
          </a:p>
          <a:p>
            <a:r>
              <a:rPr lang="en-US" sz="4000" dirty="0"/>
              <a:t>Detection</a:t>
            </a:r>
          </a:p>
          <a:p>
            <a:r>
              <a:rPr lang="en-US" sz="4000" dirty="0"/>
              <a:t>Containment</a:t>
            </a:r>
          </a:p>
          <a:p>
            <a:r>
              <a:rPr lang="en-US" sz="4000" dirty="0"/>
              <a:t>Eradication</a:t>
            </a:r>
          </a:p>
          <a:p>
            <a:r>
              <a:rPr lang="en-US" sz="4000" dirty="0"/>
              <a:t>Recovery</a:t>
            </a:r>
          </a:p>
          <a:p>
            <a:r>
              <a:rPr lang="en-US" sz="4000" dirty="0"/>
              <a:t>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9159-11A6-1540-964B-D936D18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SP 800-61 Rev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251C-3863-A343-B3DE-D3212DF5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Incident Response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7FA61-213B-FB42-B866-0F2CD062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908"/>
            <a:ext cx="9144000" cy="30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sz="4000" dirty="0"/>
              <a:t>NIST SP800-61 rev2</a:t>
            </a:r>
          </a:p>
          <a:p>
            <a:pPr marL="114300" indent="0">
              <a:buNone/>
            </a:pPr>
            <a:endParaRPr lang="pl-PL" sz="4000" dirty="0"/>
          </a:p>
          <a:p>
            <a:pPr marL="114300" indent="0">
              <a:buNone/>
            </a:pPr>
            <a:r>
              <a:rPr lang="pl-PL" sz="4000" dirty="0">
                <a:hlinkClick r:id="rId2"/>
              </a:rPr>
              <a:t>http://nvlpubs.nist.gov/nistpubs/SpecialPublications/NIST.SP.800-61r2.pdf</a:t>
            </a:r>
            <a:endParaRPr lang="en-US" sz="4000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551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Ongoing state </a:t>
            </a:r>
          </a:p>
          <a:p>
            <a:r>
              <a:rPr lang="en-US" sz="3200" dirty="0"/>
              <a:t>Policy and p </a:t>
            </a:r>
            <a:r>
              <a:rPr lang="en-US" sz="3200" dirty="0" err="1"/>
              <a:t>rocedures</a:t>
            </a:r>
            <a:r>
              <a:rPr lang="en-US" sz="3200" dirty="0"/>
              <a:t> in place</a:t>
            </a:r>
          </a:p>
          <a:p>
            <a:r>
              <a:rPr lang="en-US" sz="3200" dirty="0"/>
              <a:t>Identify people involved - build a team</a:t>
            </a:r>
          </a:p>
          <a:p>
            <a:r>
              <a:rPr lang="en-US" sz="3200" dirty="0"/>
              <a:t>Have a communications plan</a:t>
            </a:r>
          </a:p>
          <a:p>
            <a:r>
              <a:rPr lang="en-US" sz="3200" dirty="0"/>
              <a:t>Identify resources, supplies, space,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01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5AA7-73AB-4E4B-A62D-266BE160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Tabletop Exercises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EA7FD-8876-5D48-94ED-13FEBC7DF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5470"/>
            <a:ext cx="7620000" cy="4290060"/>
          </a:xfrm>
        </p:spPr>
      </p:pic>
    </p:spTree>
    <p:extLst>
      <p:ext uri="{BB962C8B-B14F-4D97-AF65-F5344CB8AC3E}">
        <p14:creationId xmlns:p14="http://schemas.microsoft.com/office/powerpoint/2010/main" val="3033910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DC4-CCDB-1543-BCA3-5B24BA74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Tabletop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A293-3E1B-4B40-9D84-AB528997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A simulation of an IT security event that is likely to impact your organization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This should have more that just the IR or security team involved – relevant IT people, IT leadership, communications team, organizational leadership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Can people think on their feet, do they know their roles, are there plans/procedures in place for various tasks?</a:t>
            </a:r>
          </a:p>
        </p:txBody>
      </p:sp>
    </p:spTree>
    <p:extLst>
      <p:ext uri="{BB962C8B-B14F-4D97-AF65-F5344CB8AC3E}">
        <p14:creationId xmlns:p14="http://schemas.microsoft.com/office/powerpoint/2010/main" val="346812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3086-B553-1A49-9D10-32DD9D95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Attackers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2FB5E-28A3-0441-ABBF-52F951D7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929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3337965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641E-43DE-BB47-8627-80A39E32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Tabletop Exercise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CAA0-EFA6-AB40-A50F-397702BA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Phishing attack</a:t>
            </a:r>
          </a:p>
          <a:p>
            <a:r>
              <a:rPr lang="en-US" sz="3600" dirty="0"/>
              <a:t>Ransomware attack</a:t>
            </a:r>
          </a:p>
          <a:p>
            <a:r>
              <a:rPr lang="en-US" sz="3600" dirty="0"/>
              <a:t>Malicious insider</a:t>
            </a:r>
          </a:p>
          <a:p>
            <a:r>
              <a:rPr lang="en-US" sz="3600" dirty="0"/>
              <a:t>Advanced Persistent Threat actor</a:t>
            </a:r>
          </a:p>
          <a:p>
            <a:r>
              <a:rPr lang="en-US" sz="3600" dirty="0"/>
              <a:t>Blended threats (controversial speaker giving a talk with live protests/physical asset damage as well as DoS/</a:t>
            </a:r>
            <a:r>
              <a:rPr lang="en-US" sz="3600" dirty="0" err="1"/>
              <a:t>hackitivism</a:t>
            </a:r>
            <a:r>
              <a:rPr lang="en-US" sz="3600" dirty="0"/>
              <a:t> response)</a:t>
            </a:r>
          </a:p>
        </p:txBody>
      </p:sp>
    </p:spTree>
    <p:extLst>
      <p:ext uri="{BB962C8B-B14F-4D97-AF65-F5344CB8AC3E}">
        <p14:creationId xmlns:p14="http://schemas.microsoft.com/office/powerpoint/2010/main" val="77744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14C9-9065-C948-8B32-FC0F6B96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Tabletop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D50B-A472-4D40-A581-ABD73E47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CISA has a variety of “packages” available to enable you to run your own tabletop exercises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https://www.cisa.gov/cisa-tabletop-exercises-packages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30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BE36-DF10-044E-9221-B77F88D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Tabletop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8ACA-1F78-BB47-928C-B9EE3BD0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Day 1: 12:30 p.m.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Your IT staff conducts a routine review of intrusion detection system logs and discovers unusual traffic on your organization’s printer ports. There is a significant amount of data leaving the printer ports and going to external IP addresses.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Day 1: 3:30 p.m.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Your employees notice several cosmetic changes to the organization’s website. They also note that a commonly used link now directs users to an unrelated website.</a:t>
            </a:r>
          </a:p>
        </p:txBody>
      </p:sp>
    </p:spTree>
    <p:extLst>
      <p:ext uri="{BB962C8B-B14F-4D97-AF65-F5344CB8AC3E}">
        <p14:creationId xmlns:p14="http://schemas.microsoft.com/office/powerpoint/2010/main" val="419200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F315-A9CA-9E47-9106-3868E043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Tabletop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67A4-1442-1F4F-8496-A3CAD68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Day 2: 9:00 a.m.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Red screens appear on computers throughout your organization. All appear to have been infected with the same ransomware. A message is displayed demanding payment of Bitcoin, valued at approximately $5,300,000.00, for the decryption key and warning the key will expire unless payment is received within 48 hours.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6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215-4069-4042-A66E-7420F3B8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Tabletop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7627-81AB-AC47-9FC9-DA72682C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 dirty="0"/>
              <a:t>Day 3: 9:30 a.m.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A security researcher uncovers a series of posts on the Dark Web and contacts your organization. The researcher believes that the posts purporting to be from a well-known hacker group are genuine and the threat actors have gained access to personally identifiable information (PII), including employee social security numbers. The hacker group has provided a small number of data records to verify their claims and are willing to sell the information for “the right price.”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Day 4: 10:00 a.m.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Several media outlets contact your organization seeking comment about your ransomware infection and the data breach.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75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0FA2-DB91-A947-8563-58A1215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Tabletop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4088-5977-AE4F-A34D-9B50608B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Ransomware has crippled your organization’s IT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(Some) questions to answer:</a:t>
            </a:r>
          </a:p>
          <a:p>
            <a:r>
              <a:rPr lang="en-US" sz="2800" dirty="0"/>
              <a:t>Pay the ransom or to rebuild? Who decides?</a:t>
            </a:r>
          </a:p>
          <a:p>
            <a:r>
              <a:rPr lang="en-US" sz="2800" dirty="0"/>
              <a:t>Enterprise wide password resets</a:t>
            </a:r>
          </a:p>
          <a:p>
            <a:pPr lvl="1"/>
            <a:r>
              <a:rPr lang="en-US" sz="2800" dirty="0"/>
              <a:t>What needs to happen?</a:t>
            </a:r>
          </a:p>
          <a:p>
            <a:pPr lvl="1"/>
            <a:r>
              <a:rPr lang="en-US" sz="2800" dirty="0"/>
              <a:t>Are procedures in place?</a:t>
            </a:r>
          </a:p>
          <a:p>
            <a:r>
              <a:rPr lang="en-US" sz="2800" dirty="0"/>
              <a:t>Spinning up temporary services</a:t>
            </a:r>
          </a:p>
          <a:p>
            <a:r>
              <a:rPr lang="en-US" sz="2800" dirty="0"/>
              <a:t>Communications plan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4190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1420-3EE1-FE47-9DF3-814F0F82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7A6-B5D9-084C-A140-B237F365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“You can’t investigate critical/sensitive system/network because they are critical/sensitive to our organization!”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If it’s critical to your organization it’s critical to an attacker!</a:t>
            </a:r>
          </a:p>
        </p:txBody>
      </p:sp>
    </p:spTree>
    <p:extLst>
      <p:ext uri="{BB962C8B-B14F-4D97-AF65-F5344CB8AC3E}">
        <p14:creationId xmlns:p14="http://schemas.microsoft.com/office/powerpoint/2010/main" val="2017089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EE9-606C-BC43-ABB4-BD3F9E4D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Items Discovered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7C-9911-0B47-8BC1-24A5A8BE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“We have back ups, they are stored locally on the D drive of the server.” – </a:t>
            </a:r>
            <a:r>
              <a:rPr lang="en-US" b="1" dirty="0"/>
              <a:t>That doesn’t do you much good if the whole server is encrypted?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”You don’t need to back up network appliances.” – </a:t>
            </a:r>
            <a:r>
              <a:rPr lang="en-US" b="1" dirty="0"/>
              <a:t>Have you heard of router/firewall/</a:t>
            </a:r>
            <a:r>
              <a:rPr lang="en-US" b="1" dirty="0" err="1"/>
              <a:t>etc</a:t>
            </a:r>
            <a:r>
              <a:rPr lang="en-US" b="1" dirty="0"/>
              <a:t> configuration.  How fast and accurately can you recreate that on the fly?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“This critical service runs on a single server and can only have an hour of downtime.” – </a:t>
            </a:r>
            <a:r>
              <a:rPr lang="en-US" b="1" dirty="0"/>
              <a:t>How long does it take to restore 1TB from tape/NAS/cloud?</a:t>
            </a:r>
          </a:p>
        </p:txBody>
      </p:sp>
    </p:spTree>
    <p:extLst>
      <p:ext uri="{BB962C8B-B14F-4D97-AF65-F5344CB8AC3E}">
        <p14:creationId xmlns:p14="http://schemas.microsoft.com/office/powerpoint/2010/main" val="2702561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117-7EB8-A14C-A573-F769F5C9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Responsible for IR?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AB48D-937B-A740-969B-FAB6B81E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076A1-3594-DA41-AB50-00C075947FDB}"/>
              </a:ext>
            </a:extLst>
          </p:cNvPr>
          <p:cNvSpPr txBox="1"/>
          <p:nvPr/>
        </p:nvSpPr>
        <p:spPr>
          <a:xfrm>
            <a:off x="5583936" y="2804160"/>
            <a:ext cx="214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Security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AAAC-6D17-7144-BC04-870622DC753A}"/>
              </a:ext>
            </a:extLst>
          </p:cNvPr>
          <p:cNvSpPr txBox="1"/>
          <p:nvPr/>
        </p:nvSpPr>
        <p:spPr>
          <a:xfrm>
            <a:off x="1066800" y="4428827"/>
            <a:ext cx="2511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IT Admins of compromised system</a:t>
            </a:r>
          </a:p>
        </p:txBody>
      </p:sp>
    </p:spTree>
    <p:extLst>
      <p:ext uri="{BB962C8B-B14F-4D97-AF65-F5344CB8AC3E}">
        <p14:creationId xmlns:p14="http://schemas.microsoft.com/office/powerpoint/2010/main" val="20156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30C5-49AD-8940-A1E7-473445BA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F7C950-0FF6-9646-9357-3686BE673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206308"/>
              </p:ext>
            </p:extLst>
          </p:nvPr>
        </p:nvGraphicFramePr>
        <p:xfrm>
          <a:off x="457200" y="1600199"/>
          <a:ext cx="76200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1145383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569984095"/>
                    </a:ext>
                  </a:extLst>
                </a:gridCol>
              </a:tblGrid>
              <a:tr h="32244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Leader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IT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IT subject matter experts (Windows, Unix, Networking, Apps,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Org Leadership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Legal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Privacy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Risk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Communications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4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9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3086-B553-1A49-9D10-32DD9D95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Attackers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2FB5E-28A3-0441-ABBF-52F951D7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929"/>
            <a:ext cx="7620000" cy="4286250"/>
          </a:xfrm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167D0F12-FB0D-4A46-BBAC-8213044FFA57}"/>
              </a:ext>
            </a:extLst>
          </p:cNvPr>
          <p:cNvSpPr/>
          <p:nvPr/>
        </p:nvSpPr>
        <p:spPr>
          <a:xfrm>
            <a:off x="2299386" y="1928040"/>
            <a:ext cx="4232190" cy="4114028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74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7D9C-24DF-924F-AAC6-9D9630AD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90E6-2D39-5A49-9F54-6BC27985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IR team CAN NOT just be the IT Security Team!</a:t>
            </a:r>
          </a:p>
          <a:p>
            <a:endParaRPr lang="en-US" sz="3600" dirty="0"/>
          </a:p>
          <a:p>
            <a:r>
              <a:rPr lang="en-US" sz="3600" dirty="0"/>
              <a:t>Teams often have the most success when the leader is organization savvy and has political capital to move fast and far.</a:t>
            </a:r>
          </a:p>
          <a:p>
            <a:pPr marL="1143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155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STAY CALM!</a:t>
            </a:r>
          </a:p>
          <a:p>
            <a:r>
              <a:rPr lang="en-US" sz="3200" dirty="0"/>
              <a:t>Take detailed, precise notes</a:t>
            </a:r>
          </a:p>
          <a:p>
            <a:r>
              <a:rPr lang="en-US" sz="3200" dirty="0"/>
              <a:t>When to contact law enforcement (if at all)?</a:t>
            </a:r>
          </a:p>
          <a:p>
            <a:r>
              <a:rPr lang="en-US" sz="3200" dirty="0"/>
              <a:t>Stop activity and fix immediately vs. watch and learn</a:t>
            </a:r>
          </a:p>
          <a:p>
            <a:r>
              <a:rPr lang="en-US" sz="3200" dirty="0"/>
              <a:t>Must have management buy-in on all these decisions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8231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 the team, leaders, and roles</a:t>
            </a:r>
          </a:p>
          <a:p>
            <a:r>
              <a:rPr lang="en-US" sz="3200" dirty="0"/>
              <a:t>Define communication procedures</a:t>
            </a:r>
          </a:p>
          <a:p>
            <a:r>
              <a:rPr lang="en-US" sz="3200" dirty="0"/>
              <a:t>Establish a response timetable</a:t>
            </a:r>
          </a:p>
          <a:p>
            <a:r>
              <a:rPr lang="en-US" sz="3200" dirty="0"/>
              <a:t>CHECKLISTS!</a:t>
            </a:r>
          </a:p>
          <a:p>
            <a:r>
              <a:rPr lang="en-US" sz="3200" dirty="0"/>
              <a:t>Train together (Tabletop exercises, drills, external training)</a:t>
            </a:r>
          </a:p>
        </p:txBody>
      </p:sp>
    </p:spTree>
    <p:extLst>
      <p:ext uri="{BB962C8B-B14F-4D97-AF65-F5344CB8AC3E}">
        <p14:creationId xmlns:p14="http://schemas.microsoft.com/office/powerpoint/2010/main" val="2733339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317F-7019-E142-95BB-66B97210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Define a Team Ahead of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0A54-34C8-6649-8980-88F61137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Defining a team in a time of crisis is rarely effective.</a:t>
            </a:r>
          </a:p>
          <a:p>
            <a:pPr marL="114300" indent="0">
              <a:buNone/>
            </a:pPr>
            <a:endParaRPr lang="en-US" sz="3200" b="1" dirty="0"/>
          </a:p>
          <a:p>
            <a:r>
              <a:rPr lang="en-US" sz="3200" dirty="0"/>
              <a:t>If a team is defined ahead of time</a:t>
            </a:r>
          </a:p>
          <a:p>
            <a:pPr lvl="1"/>
            <a:r>
              <a:rPr lang="en-US" sz="3200" dirty="0"/>
              <a:t>Roles can be assigned</a:t>
            </a:r>
          </a:p>
          <a:p>
            <a:pPr lvl="1"/>
            <a:r>
              <a:rPr lang="en-US" sz="3200" dirty="0"/>
              <a:t>Contact information shared</a:t>
            </a:r>
          </a:p>
          <a:p>
            <a:pPr lvl="1"/>
            <a:r>
              <a:rPr lang="en-US" sz="3200" dirty="0"/>
              <a:t>Backups identified</a:t>
            </a:r>
          </a:p>
          <a:p>
            <a:pPr lvl="1"/>
            <a:r>
              <a:rPr lang="en-US" sz="3200" dirty="0"/>
              <a:t>They can practice together</a:t>
            </a:r>
          </a:p>
        </p:txBody>
      </p:sp>
    </p:spTree>
    <p:extLst>
      <p:ext uri="{BB962C8B-B14F-4D97-AF65-F5344CB8AC3E}">
        <p14:creationId xmlns:p14="http://schemas.microsoft.com/office/powerpoint/2010/main" val="2493887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AF74-0963-5947-A61F-75468F76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45F4-AFDA-0340-A5AA-982165B4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Internal</a:t>
            </a:r>
          </a:p>
          <a:p>
            <a:pPr lvl="1"/>
            <a:r>
              <a:rPr lang="en-US" sz="2800" dirty="0"/>
              <a:t>Incident Response team</a:t>
            </a:r>
          </a:p>
          <a:p>
            <a:pPr lvl="1"/>
            <a:r>
              <a:rPr lang="en-US" sz="2800" dirty="0"/>
              <a:t>IT leadership</a:t>
            </a:r>
          </a:p>
          <a:p>
            <a:pPr lvl="1"/>
            <a:r>
              <a:rPr lang="en-US" sz="2800" dirty="0"/>
              <a:t>Organizational leadership</a:t>
            </a:r>
          </a:p>
          <a:p>
            <a:pPr marL="114300" indent="0">
              <a:buNone/>
            </a:pPr>
            <a:r>
              <a:rPr lang="en-US" sz="2800" dirty="0"/>
              <a:t>External</a:t>
            </a:r>
          </a:p>
          <a:p>
            <a:pPr lvl="1"/>
            <a:r>
              <a:rPr lang="en-US" sz="2800" dirty="0"/>
              <a:t>Public relations</a:t>
            </a:r>
          </a:p>
          <a:p>
            <a:pPr lvl="1"/>
            <a:r>
              <a:rPr lang="en-US" sz="2800" dirty="0"/>
              <a:t>Customers</a:t>
            </a:r>
          </a:p>
          <a:p>
            <a:pPr lvl="1"/>
            <a:r>
              <a:rPr lang="en-US" sz="2800" dirty="0"/>
              <a:t>Law enforcement / Government</a:t>
            </a:r>
          </a:p>
          <a:p>
            <a:pPr lvl="1"/>
            <a:r>
              <a:rPr lang="en-US" sz="2800" dirty="0"/>
              <a:t>Business partners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181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law, contracts, and your internal policy will dictate this:</a:t>
            </a:r>
          </a:p>
          <a:p>
            <a:endParaRPr lang="en-US" sz="2400" dirty="0"/>
          </a:p>
          <a:p>
            <a:r>
              <a:rPr lang="en-US" sz="2400" dirty="0"/>
              <a:t>Notifying peers:</a:t>
            </a:r>
          </a:p>
          <a:p>
            <a:pPr lvl="1"/>
            <a:r>
              <a:rPr lang="en-US" sz="2400" dirty="0"/>
              <a:t>Business partners</a:t>
            </a:r>
          </a:p>
          <a:p>
            <a:pPr lvl="1"/>
            <a:r>
              <a:rPr lang="en-US" sz="2400" dirty="0"/>
              <a:t>Industry partners</a:t>
            </a:r>
          </a:p>
          <a:p>
            <a:pPr marL="411480" lvl="1" indent="0">
              <a:buNone/>
            </a:pPr>
            <a:endParaRPr lang="en-US" sz="2400" dirty="0"/>
          </a:p>
          <a:p>
            <a:r>
              <a:rPr lang="en-US" sz="2400" dirty="0"/>
              <a:t>Policy for notifying on breaches of your data NOT on your systems (home machines, contractors, etc.)</a:t>
            </a:r>
          </a:p>
          <a:p>
            <a:pPr lvl="1"/>
            <a:r>
              <a:rPr lang="en-US" sz="2400" dirty="0"/>
              <a:t>Talk to a lawyer for this one</a:t>
            </a:r>
          </a:p>
        </p:txBody>
      </p:sp>
    </p:spTree>
    <p:extLst>
      <p:ext uri="{BB962C8B-B14F-4D97-AF65-F5344CB8AC3E}">
        <p14:creationId xmlns:p14="http://schemas.microsoft.com/office/powerpoint/2010/main" val="353735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549E-E358-8C47-BC72-07CF404D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Do Executives ”Need To Know”?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FFF9-8C95-684F-9649-F0C8F382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3600" dirty="0"/>
              <a:t>Who should make the decision if you should/should not pay the ransom in a ransomware incident?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 algn="ctr">
              <a:buNone/>
            </a:pPr>
            <a:r>
              <a:rPr lang="en-US" sz="4300" b="1" dirty="0"/>
              <a:t>This is NOT an IT decision, this is a business decision.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/>
              <a:t>IR team should have a consulting role here.</a:t>
            </a:r>
          </a:p>
        </p:txBody>
      </p:sp>
    </p:spTree>
    <p:extLst>
      <p:ext uri="{BB962C8B-B14F-4D97-AF65-F5344CB8AC3E}">
        <p14:creationId xmlns:p14="http://schemas.microsoft.com/office/powerpoint/2010/main" val="1912535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Jump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the kit you have ready to go for incidents</a:t>
            </a:r>
          </a:p>
          <a:p>
            <a:r>
              <a:rPr lang="en-US" sz="3200" dirty="0"/>
              <a:t>Tools and supplies you might need for an incident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38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Include?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Hardware/Software for creating images</a:t>
            </a:r>
          </a:p>
          <a:p>
            <a:pPr lvl="1"/>
            <a:r>
              <a:rPr lang="en-US" sz="3000" dirty="0"/>
              <a:t>Tableau duplicators</a:t>
            </a:r>
          </a:p>
          <a:p>
            <a:pPr lvl="1"/>
            <a:r>
              <a:rPr lang="en-US" sz="3200" dirty="0"/>
              <a:t>dd, </a:t>
            </a:r>
            <a:r>
              <a:rPr lang="en-US" sz="3200" dirty="0" err="1"/>
              <a:t>windd</a:t>
            </a:r>
            <a:r>
              <a:rPr lang="en-US" sz="3200" dirty="0"/>
              <a:t>, </a:t>
            </a:r>
            <a:r>
              <a:rPr lang="en-US" sz="3200" dirty="0" err="1"/>
              <a:t>Netcat</a:t>
            </a:r>
            <a:r>
              <a:rPr lang="en-US" sz="3200" dirty="0"/>
              <a:t>/</a:t>
            </a:r>
            <a:r>
              <a:rPr lang="en-US" sz="3200" dirty="0" err="1"/>
              <a:t>Socat</a:t>
            </a:r>
            <a:r>
              <a:rPr lang="en-US" sz="3200" dirty="0"/>
              <a:t>/</a:t>
            </a:r>
            <a:r>
              <a:rPr lang="en-US" sz="3200" dirty="0" err="1"/>
              <a:t>Cryptcat</a:t>
            </a:r>
            <a:r>
              <a:rPr lang="en-US" sz="3200" dirty="0"/>
              <a:t>, </a:t>
            </a:r>
            <a:r>
              <a:rPr lang="en-US" sz="3200" dirty="0" err="1"/>
              <a:t>Safeback</a:t>
            </a:r>
            <a:r>
              <a:rPr lang="en-US" sz="3200" dirty="0"/>
              <a:t>, Ghost</a:t>
            </a:r>
          </a:p>
          <a:p>
            <a:pPr lvl="1"/>
            <a:endParaRPr lang="en-US" sz="3200" dirty="0"/>
          </a:p>
          <a:p>
            <a:r>
              <a:rPr lang="en-US" sz="3200" dirty="0"/>
              <a:t>Forensic Software</a:t>
            </a:r>
          </a:p>
          <a:p>
            <a:pPr lvl="1"/>
            <a:r>
              <a:rPr lang="en-US" sz="3200" dirty="0"/>
              <a:t>The Sleuth Kit, Autopsy, </a:t>
            </a:r>
            <a:r>
              <a:rPr lang="en-US" sz="3200" dirty="0" err="1"/>
              <a:t>EnCase</a:t>
            </a:r>
            <a:r>
              <a:rPr lang="en-US" sz="3200" dirty="0"/>
              <a:t>, FTK, X-Ways,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50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few clean large USB drives</a:t>
            </a:r>
          </a:p>
          <a:p>
            <a:r>
              <a:rPr lang="en-US" sz="3200" dirty="0"/>
              <a:t>Ethernet Tap</a:t>
            </a:r>
          </a:p>
          <a:p>
            <a:r>
              <a:rPr lang="en-US" sz="3200" dirty="0"/>
              <a:t>Patch Cables</a:t>
            </a:r>
          </a:p>
          <a:p>
            <a:r>
              <a:rPr lang="en-US" sz="3200" dirty="0"/>
              <a:t>Laptop w/ multiple </a:t>
            </a:r>
            <a:r>
              <a:rPr lang="en-US" sz="3200" dirty="0" err="1"/>
              <a:t>OSes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31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660-C2BF-1F4B-8EB4-AF810F99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D7EF-0D55-374F-ABF6-85C6EE17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It’s about profit, information, and access</a:t>
            </a:r>
          </a:p>
          <a:p>
            <a:r>
              <a:rPr lang="en-US" sz="3200" dirty="0"/>
              <a:t>Attackers are well funded</a:t>
            </a:r>
          </a:p>
          <a:p>
            <a:pPr lvl="1"/>
            <a:r>
              <a:rPr lang="en-US" sz="3000" dirty="0"/>
              <a:t>“State actors”</a:t>
            </a:r>
          </a:p>
          <a:p>
            <a:pPr lvl="1"/>
            <a:r>
              <a:rPr lang="en-US" sz="3000" dirty="0"/>
              <a:t>Cybercriminal organizations (backed by ”traditional” organized crime?)</a:t>
            </a:r>
          </a:p>
          <a:p>
            <a:r>
              <a:rPr lang="en-US" sz="3200" dirty="0"/>
              <a:t>Targeted attacks</a:t>
            </a:r>
          </a:p>
          <a:p>
            <a:pPr lvl="1"/>
            <a:r>
              <a:rPr lang="en-US" sz="3000" dirty="0"/>
              <a:t>They do their homework</a:t>
            </a:r>
          </a:p>
          <a:p>
            <a:pPr lvl="1"/>
            <a:r>
              <a:rPr lang="en-US" sz="3000" dirty="0"/>
              <a:t>They customize their tools and infrastructure per victim</a:t>
            </a:r>
          </a:p>
        </p:txBody>
      </p:sp>
    </p:spTree>
    <p:extLst>
      <p:ext uri="{BB962C8B-B14F-4D97-AF65-F5344CB8AC3E}">
        <p14:creationId xmlns:p14="http://schemas.microsoft.com/office/powerpoint/2010/main" val="3301013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List of team members and contact information</a:t>
            </a:r>
          </a:p>
          <a:p>
            <a:r>
              <a:rPr lang="en-US" sz="3200" dirty="0"/>
              <a:t>Anti-static evidence bags, desiccants</a:t>
            </a:r>
          </a:p>
          <a:p>
            <a:r>
              <a:rPr lang="en-US" sz="3200" dirty="0"/>
              <a:t>Notebooks (hard-bound), pens, printed versions of incident forms</a:t>
            </a:r>
          </a:p>
          <a:p>
            <a:r>
              <a:rPr lang="en-US" sz="3200" dirty="0"/>
              <a:t>Advil</a:t>
            </a:r>
          </a:p>
          <a:p>
            <a:r>
              <a:rPr lang="en-US" sz="3200" dirty="0"/>
              <a:t>Tums</a:t>
            </a:r>
          </a:p>
          <a:p>
            <a:r>
              <a:rPr lang="en-US" sz="3200" dirty="0"/>
              <a:t>Caffeine</a:t>
            </a:r>
          </a:p>
          <a:p>
            <a:r>
              <a:rPr lang="en-US" sz="3200" dirty="0"/>
              <a:t>Local carryout menus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71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and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Pens</a:t>
            </a:r>
          </a:p>
          <a:p>
            <a:r>
              <a:rPr lang="en-US" dirty="0"/>
              <a:t>Paper</a:t>
            </a:r>
          </a:p>
          <a:p>
            <a:r>
              <a:rPr lang="en-US" dirty="0"/>
              <a:t>Jumpers</a:t>
            </a:r>
          </a:p>
          <a:p>
            <a:r>
              <a:rPr lang="en-US" dirty="0"/>
              <a:t>Flashlight</a:t>
            </a:r>
          </a:p>
          <a:p>
            <a:r>
              <a:rPr lang="en-US" dirty="0"/>
              <a:t>Screwdrivers</a:t>
            </a:r>
          </a:p>
          <a:p>
            <a:r>
              <a:rPr lang="en-US" dirty="0"/>
              <a:t>Tweezers</a:t>
            </a:r>
          </a:p>
          <a:p>
            <a:r>
              <a:rPr lang="en-US" dirty="0"/>
              <a:t>Mirrors</a:t>
            </a:r>
          </a:p>
          <a:p>
            <a:r>
              <a:rPr lang="en-US" dirty="0" err="1"/>
              <a:t>i</a:t>
            </a:r>
            <a:r>
              <a:rPr lang="en-US" dirty="0"/>
              <a:t>-device tools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Batteries</a:t>
            </a:r>
          </a:p>
          <a:p>
            <a:r>
              <a:rPr lang="en-US" dirty="0"/>
              <a:t>Assorted cables (firewire/</a:t>
            </a:r>
            <a:r>
              <a:rPr lang="en-US" dirty="0" err="1"/>
              <a:t>thunderboltUSB</a:t>
            </a:r>
            <a:r>
              <a:rPr lang="en-US" dirty="0"/>
              <a:t>/mini/micro)</a:t>
            </a:r>
          </a:p>
          <a:p>
            <a:r>
              <a:rPr lang="en-US" dirty="0"/>
              <a:t>Magnifier</a:t>
            </a:r>
          </a:p>
          <a:p>
            <a:r>
              <a:rPr lang="en-US" dirty="0"/>
              <a:t>Sticky notes</a:t>
            </a:r>
          </a:p>
          <a:p>
            <a:r>
              <a:rPr lang="en-US" dirty="0"/>
              <a:t>Business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67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Detection involves gathering events and analyzing them</a:t>
            </a:r>
          </a:p>
          <a:p>
            <a:endParaRPr lang="en-US" sz="3200" dirty="0"/>
          </a:p>
          <a:p>
            <a:r>
              <a:rPr lang="en-US" sz="3200" dirty="0"/>
              <a:t>You’re looking for harm or intent to harm</a:t>
            </a:r>
          </a:p>
          <a:p>
            <a:endParaRPr lang="en-US" sz="3200" dirty="0"/>
          </a:p>
          <a:p>
            <a:r>
              <a:rPr lang="en-US" sz="3200" dirty="0"/>
              <a:t>Deviations from the norm are good places to start looking</a:t>
            </a:r>
          </a:p>
        </p:txBody>
      </p:sp>
    </p:spTree>
    <p:extLst>
      <p:ext uri="{BB962C8B-B14F-4D97-AF65-F5344CB8AC3E}">
        <p14:creationId xmlns:p14="http://schemas.microsoft.com/office/powerpoint/2010/main" val="2916360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Early…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…for your critical systems and users</a:t>
            </a:r>
          </a:p>
          <a:p>
            <a:r>
              <a:rPr lang="en-US" sz="3200" dirty="0"/>
              <a:t>Better to identify some false alarms early than waiting too long and miss an attack</a:t>
            </a:r>
          </a:p>
          <a:p>
            <a:r>
              <a:rPr lang="en-US" sz="3200" dirty="0"/>
              <a:t>Bringing more data and minds to bear usually helps to clarify the situation</a:t>
            </a:r>
          </a:p>
          <a:p>
            <a:r>
              <a:rPr lang="en-US" sz="3200" dirty="0"/>
              <a:t>Situational awareness matters (you </a:t>
            </a:r>
            <a:r>
              <a:rPr lang="en-US" sz="3200" b="1" i="1" dirty="0"/>
              <a:t>must</a:t>
            </a:r>
            <a:r>
              <a:rPr lang="en-US" sz="3200" dirty="0"/>
              <a:t> have good intel)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043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Where Did The Alert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Alerting can happen at many locations</a:t>
            </a:r>
          </a:p>
          <a:p>
            <a:pPr lvl="1"/>
            <a:r>
              <a:rPr lang="en-US" sz="3200" dirty="0"/>
              <a:t>Border security device</a:t>
            </a:r>
          </a:p>
          <a:p>
            <a:pPr lvl="1"/>
            <a:r>
              <a:rPr lang="en-US" sz="3200" dirty="0"/>
              <a:t>Host-based device</a:t>
            </a:r>
          </a:p>
          <a:p>
            <a:pPr lvl="1"/>
            <a:r>
              <a:rPr lang="en-US" sz="3200" dirty="0"/>
              <a:t>Log analysis (manual or automated)</a:t>
            </a:r>
          </a:p>
          <a:p>
            <a:pPr lvl="1"/>
            <a:r>
              <a:rPr lang="en-US" sz="3200" dirty="0"/>
              <a:t>User/Administrator detecting something abnormal</a:t>
            </a:r>
          </a:p>
        </p:txBody>
      </p:sp>
    </p:spTree>
    <p:extLst>
      <p:ext uri="{BB962C8B-B14F-4D97-AF65-F5344CB8AC3E}">
        <p14:creationId xmlns:p14="http://schemas.microsoft.com/office/powerpoint/2010/main" val="1328063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079E-D6FA-5544-B638-179FBC09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Value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172C-F121-B646-BB15-CF4FB4AA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Typically in order from most valuable to least: *</a:t>
            </a:r>
          </a:p>
          <a:p>
            <a:endParaRPr lang="en-US" sz="2800" dirty="0"/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User/Admin noticing abnormal behavior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Log analysis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Host-based alert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Network-based alert</a:t>
            </a:r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  <a:p>
            <a:pPr marL="571500" indent="-457200">
              <a:buFont typeface="+mj-lt"/>
              <a:buAutoNum type="arabicPeriod"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* As always take things with a grain of salt…</a:t>
            </a:r>
          </a:p>
        </p:txBody>
      </p:sp>
    </p:spTree>
    <p:extLst>
      <p:ext uri="{BB962C8B-B14F-4D97-AF65-F5344CB8AC3E}">
        <p14:creationId xmlns:p14="http://schemas.microsoft.com/office/powerpoint/2010/main" val="2096455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to the Detection process</a:t>
            </a:r>
          </a:p>
          <a:p>
            <a:r>
              <a:rPr lang="en-US" sz="3200" dirty="0"/>
              <a:t>Is an Event an Incident?</a:t>
            </a:r>
          </a:p>
          <a:p>
            <a:pPr lvl="1"/>
            <a:r>
              <a:rPr lang="en-US" sz="3200" dirty="0"/>
              <a:t>Assess evidence in detail</a:t>
            </a:r>
          </a:p>
          <a:p>
            <a:pPr lvl="1"/>
            <a:r>
              <a:rPr lang="en-US" sz="3200" dirty="0"/>
              <a:t>Examine all possibilities</a:t>
            </a:r>
          </a:p>
          <a:p>
            <a:pPr lvl="1"/>
            <a:r>
              <a:rPr lang="en-US" sz="3200" dirty="0"/>
              <a:t>Consider the attacker’s likely methodology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5014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much damage could be caused?</a:t>
            </a:r>
          </a:p>
          <a:p>
            <a:r>
              <a:rPr lang="en-US" sz="3200" dirty="0"/>
              <a:t>What vulnerabilities are present?</a:t>
            </a:r>
          </a:p>
          <a:p>
            <a:r>
              <a:rPr lang="en-US" sz="3200" dirty="0"/>
              <a:t>Are exploits available?</a:t>
            </a:r>
          </a:p>
          <a:p>
            <a:r>
              <a:rPr lang="en-US" sz="3200" dirty="0"/>
              <a:t>What other related activity is observed?</a:t>
            </a:r>
          </a:p>
          <a:p>
            <a:r>
              <a:rPr lang="en-US" sz="3200" dirty="0"/>
              <a:t>How plausible is the scenario you’re projecting on this event?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2226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AB3C-644D-3E4D-AF46-9291E272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90ED-7C31-EC4A-8DDF-6A24E11D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analyst noticed an alert in your SIEM from your NGFW about a system on the network phoning home to a known C2 server</a:t>
            </a:r>
          </a:p>
          <a:p>
            <a:r>
              <a:rPr lang="en-US" sz="2800" dirty="0"/>
              <a:t>You have traced it back to a Windows 2012 server</a:t>
            </a:r>
          </a:p>
          <a:p>
            <a:r>
              <a:rPr lang="en-US" sz="2800" dirty="0"/>
              <a:t>It is vulnerable to MS17-010</a:t>
            </a:r>
          </a:p>
          <a:p>
            <a:r>
              <a:rPr lang="en-US" sz="2800" dirty="0"/>
              <a:t>It is part of a “special project” and isn’t part of your normal patch/server management</a:t>
            </a:r>
          </a:p>
          <a:p>
            <a:pPr marL="114300" indent="0" algn="ctr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600" b="1" dirty="0"/>
              <a:t>Has it been compromised? What’s your next step?</a:t>
            </a:r>
          </a:p>
        </p:txBody>
      </p:sp>
    </p:spTree>
    <p:extLst>
      <p:ext uri="{BB962C8B-B14F-4D97-AF65-F5344CB8AC3E}">
        <p14:creationId xmlns:p14="http://schemas.microsoft.com/office/powerpoint/2010/main" val="4182670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CA4D-3C39-6746-88F8-3323678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EC06-73A4-DD4B-A411-48488A06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Alert in your SIEM for an after hours login by a sysadmin is noticed during morning log review</a:t>
            </a:r>
          </a:p>
          <a:p>
            <a:r>
              <a:rPr lang="en-US" sz="3000" dirty="0"/>
              <a:t>Your scheduled maintenance window was last night</a:t>
            </a:r>
          </a:p>
          <a:p>
            <a:r>
              <a:rPr lang="en-US" sz="3000" dirty="0"/>
              <a:t>The server requires VPN + MFA access to connect to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b="1" dirty="0"/>
              <a:t>Has it been compromised? What’s your next step?</a:t>
            </a:r>
          </a:p>
        </p:txBody>
      </p:sp>
    </p:spTree>
    <p:extLst>
      <p:ext uri="{BB962C8B-B14F-4D97-AF65-F5344CB8AC3E}">
        <p14:creationId xmlns:p14="http://schemas.microsoft.com/office/powerpoint/2010/main" val="412069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927B-8DBC-254F-87EF-CF99E2E6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to Catch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A76B-92B2-4344-B00A-F1095C20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Centrally log “all the things”</a:t>
            </a:r>
          </a:p>
          <a:p>
            <a:r>
              <a:rPr lang="en-US" sz="3200" dirty="0"/>
              <a:t>Signatures in log management or network based tools to find patterns that may indicate an attack</a:t>
            </a:r>
          </a:p>
          <a:p>
            <a:r>
              <a:rPr lang="en-US" sz="3200" dirty="0"/>
              <a:t>Common signs in logs of something suspicious</a:t>
            </a:r>
          </a:p>
          <a:p>
            <a:r>
              <a:rPr lang="en-US" sz="3200" dirty="0"/>
              <a:t>Alerts based off threat intel (internal, external)</a:t>
            </a:r>
          </a:p>
        </p:txBody>
      </p:sp>
    </p:spTree>
    <p:extLst>
      <p:ext uri="{BB962C8B-B14F-4D97-AF65-F5344CB8AC3E}">
        <p14:creationId xmlns:p14="http://schemas.microsoft.com/office/powerpoint/2010/main" val="815593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an incident is declared documentation needs to begin</a:t>
            </a:r>
          </a:p>
          <a:p>
            <a:r>
              <a:rPr lang="en-US" sz="2800" dirty="0"/>
              <a:t>Categorize</a:t>
            </a:r>
          </a:p>
          <a:p>
            <a:r>
              <a:rPr lang="en-US" sz="2800" dirty="0"/>
              <a:t>Characterize </a:t>
            </a:r>
          </a:p>
          <a:p>
            <a:r>
              <a:rPr lang="en-US" sz="2800" dirty="0"/>
              <a:t>What’s the severity</a:t>
            </a:r>
          </a:p>
          <a:p>
            <a:r>
              <a:rPr lang="en-US" sz="2800" dirty="0"/>
              <a:t>What type of data is involved</a:t>
            </a:r>
          </a:p>
          <a:p>
            <a:r>
              <a:rPr lang="en-US" sz="2800" dirty="0"/>
              <a:t>Classification help available: </a:t>
            </a:r>
            <a:r>
              <a:rPr lang="en-US" sz="2800" dirty="0">
                <a:hlinkClick r:id="rId2"/>
              </a:rPr>
              <a:t>https://www.first.org/resources/guides/csirt_case_classification.html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850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8E26-7940-5D42-AEA7-F480A39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05908-7CC8-0143-B8AD-2875089C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8" y="-11325"/>
            <a:ext cx="5546344" cy="6869325"/>
          </a:xfrm>
        </p:spPr>
      </p:pic>
    </p:spTree>
    <p:extLst>
      <p:ext uri="{BB962C8B-B14F-4D97-AF65-F5344CB8AC3E}">
        <p14:creationId xmlns:p14="http://schemas.microsoft.com/office/powerpoint/2010/main" val="2618589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Some SIEM and Ticketing systems have IR forms baked in</a:t>
            </a:r>
          </a:p>
          <a:p>
            <a:r>
              <a:rPr lang="en-US" sz="2800" dirty="0"/>
              <a:t>Or you can craft your own inside them</a:t>
            </a:r>
          </a:p>
          <a:p>
            <a:r>
              <a:rPr lang="en-US" sz="2800" dirty="0"/>
              <a:t>Commercial solutions</a:t>
            </a:r>
          </a:p>
          <a:p>
            <a:pPr lvl="1"/>
            <a:r>
              <a:rPr lang="en-US" sz="2800" dirty="0"/>
              <a:t>ServiceNow Security Incident Response</a:t>
            </a:r>
          </a:p>
          <a:p>
            <a:pPr lvl="1"/>
            <a:r>
              <a:rPr lang="en-US" sz="2800" dirty="0"/>
              <a:t>And about a billion others</a:t>
            </a:r>
          </a:p>
          <a:p>
            <a:r>
              <a:rPr lang="en-US" sz="2800" dirty="0"/>
              <a:t>Open source solutions</a:t>
            </a:r>
          </a:p>
          <a:p>
            <a:pPr lvl="1"/>
            <a:r>
              <a:rPr lang="en-US" sz="2800" dirty="0" err="1"/>
              <a:t>TheHive</a:t>
            </a:r>
            <a:r>
              <a:rPr lang="en-US" sz="2800" dirty="0"/>
              <a:t> - </a:t>
            </a:r>
            <a:r>
              <a:rPr lang="en-US" sz="2800" dirty="0">
                <a:hlinkClick r:id="rId2"/>
              </a:rPr>
              <a:t>https://thehive-project.org/</a:t>
            </a:r>
            <a:endParaRPr lang="en-US" sz="2800" dirty="0"/>
          </a:p>
          <a:p>
            <a:pPr lvl="1"/>
            <a:r>
              <a:rPr lang="en-US" sz="2800" dirty="0"/>
              <a:t>FIR - </a:t>
            </a:r>
            <a:r>
              <a:rPr lang="en-US" sz="2800" dirty="0">
                <a:hlinkClick r:id="rId3"/>
              </a:rPr>
              <a:t>https://github.com/certsocietegenerale/FIR</a:t>
            </a:r>
            <a:r>
              <a:rPr lang="en-US" sz="2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6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A791-BAF4-0740-9EEE-A4729B6E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E2C32-928D-E04B-9763-3287DDD00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597"/>
            <a:ext cx="9144000" cy="5116678"/>
          </a:xfrm>
        </p:spPr>
      </p:pic>
    </p:spTree>
    <p:extLst>
      <p:ext uri="{BB962C8B-B14F-4D97-AF65-F5344CB8AC3E}">
        <p14:creationId xmlns:p14="http://schemas.microsoft.com/office/powerpoint/2010/main" val="6866752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F40-E059-5241-8877-5CA5AD27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Remediate or Preserve?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109A-70CF-A646-8CC5-8505626C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At some point in your triage of the incident you will need to make the decision on if you should remediate and restore operations or preserve evidence.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Having context around the incident, the systems and services impacted and the likely goals of the attacker can help determine your best path forward.</a:t>
            </a:r>
          </a:p>
        </p:txBody>
      </p:sp>
    </p:spTree>
    <p:extLst>
      <p:ext uri="{BB962C8B-B14F-4D97-AF65-F5344CB8AC3E}">
        <p14:creationId xmlns:p14="http://schemas.microsoft.com/office/powerpoint/2010/main" val="1011565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74A0-25C8-6545-B6F5-5031F2F4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Should You Restore Operations?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6ADE-7179-0549-A86B-AEB92DB6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Are the impacted systems core to your organization and an outage is preventing your organization from functioning?</a:t>
            </a:r>
          </a:p>
          <a:p>
            <a:r>
              <a:rPr lang="en-US" sz="3200" dirty="0"/>
              <a:t>How big is the incident?</a:t>
            </a:r>
          </a:p>
          <a:p>
            <a:r>
              <a:rPr lang="en-US" sz="3200" dirty="0"/>
              <a:t>Can you identify the attacker?</a:t>
            </a:r>
          </a:p>
          <a:p>
            <a:r>
              <a:rPr lang="en-US" sz="3200" dirty="0"/>
              <a:t>What is the likelihood that the attacker would be prosecuted/punished?</a:t>
            </a:r>
          </a:p>
          <a:p>
            <a:r>
              <a:rPr lang="en-US" sz="3200" dirty="0"/>
              <a:t>If an internal employee terminate and litigate?</a:t>
            </a:r>
          </a:p>
        </p:txBody>
      </p:sp>
    </p:spTree>
    <p:extLst>
      <p:ext uri="{BB962C8B-B14F-4D97-AF65-F5344CB8AC3E}">
        <p14:creationId xmlns:p14="http://schemas.microsoft.com/office/powerpoint/2010/main" val="548994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9AC2-41CE-B649-B1F3-72067FCB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Should You Bring Law Enforcement In?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1FD4FD-3417-4F4A-9EA8-BDBA5A21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dirty="0"/>
              <a:t>Benefits of engaging Law Enforcement (LE)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LE can demand records, logs, and other information from external resources (ISP, mobile provider, </a:t>
            </a:r>
            <a:r>
              <a:rPr lang="en-US" sz="2800" dirty="0" err="1"/>
              <a:t>etc</a:t>
            </a:r>
            <a:r>
              <a:rPr lang="en-US" sz="2800" dirty="0"/>
              <a:t>) via warrants and subpoenas </a:t>
            </a:r>
          </a:p>
          <a:p>
            <a:r>
              <a:rPr lang="en-US" sz="2800" dirty="0"/>
              <a:t>LE has additional tools, information, and resources that can assist in an investigation (although you may not be privy to the details)</a:t>
            </a:r>
          </a:p>
          <a:p>
            <a:r>
              <a:rPr lang="en-US" sz="2800" dirty="0"/>
              <a:t>If identified suspects can be ”brought to justice” and stopped from committing additional crimes</a:t>
            </a:r>
          </a:p>
          <a:p>
            <a:r>
              <a:rPr lang="en-US" sz="2800" dirty="0"/>
              <a:t>Some </a:t>
            </a:r>
            <a:r>
              <a:rPr lang="en-US" sz="2800" dirty="0" err="1"/>
              <a:t>cyberinsurance</a:t>
            </a:r>
            <a:r>
              <a:rPr lang="en-US" sz="2800" dirty="0"/>
              <a:t> polices may require LE engagement</a:t>
            </a:r>
          </a:p>
        </p:txBody>
      </p:sp>
    </p:spTree>
    <p:extLst>
      <p:ext uri="{BB962C8B-B14F-4D97-AF65-F5344CB8AC3E}">
        <p14:creationId xmlns:p14="http://schemas.microsoft.com/office/powerpoint/2010/main" val="2467233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3F1-D6DF-454D-8597-2881BDA2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Should You Bring Law Enforcement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87C2-C351-554E-8BEE-FB726470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Risks of engaging Law Enforcement (LE)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LE cares more about the law than your organization</a:t>
            </a:r>
          </a:p>
          <a:p>
            <a:r>
              <a:rPr lang="en-US" sz="2800" dirty="0"/>
              <a:t>LE may seize equipment that you may never see again or is destroyed in the evidence collecting process</a:t>
            </a:r>
          </a:p>
          <a:p>
            <a:r>
              <a:rPr lang="en-US" sz="2800" dirty="0"/>
              <a:t>Working with LE can slow the IR process down</a:t>
            </a:r>
          </a:p>
          <a:p>
            <a:r>
              <a:rPr lang="en-US" sz="2800" dirty="0"/>
              <a:t>LE will add an element of publicity to the incident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65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4A2-F481-F046-8E19-134C448A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Should You Bring Law Enforcement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3614-4EA9-F747-AAFB-8810B74D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should be a decision plan in your IR plan to determine when law enforcement is called in and also who decides if law enforcement is called.</a:t>
            </a:r>
          </a:p>
          <a:p>
            <a:endParaRPr lang="en-US" sz="2800" dirty="0"/>
          </a:p>
          <a:p>
            <a:r>
              <a:rPr lang="en-US" sz="2800" dirty="0"/>
              <a:t>Who from your organization should contact law enforcement?</a:t>
            </a:r>
          </a:p>
          <a:p>
            <a:endParaRPr lang="en-US" sz="2800" dirty="0"/>
          </a:p>
          <a:p>
            <a:r>
              <a:rPr lang="en-US" sz="2800" dirty="0"/>
              <a:t>Make sure to keep the law enforcement contact list up to date.</a:t>
            </a:r>
          </a:p>
        </p:txBody>
      </p:sp>
    </p:spTree>
    <p:extLst>
      <p:ext uri="{BB962C8B-B14F-4D97-AF65-F5344CB8AC3E}">
        <p14:creationId xmlns:p14="http://schemas.microsoft.com/office/powerpoint/2010/main" val="38236570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37EF-D0C8-9D4A-A0A2-BE688938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Should You Bring Law Enforcement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EEBB-6191-064B-844A-F69A8548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The ”scary guy” case…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C2EE79-7AA9-A743-A47E-BE56907D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7" y="2974848"/>
            <a:ext cx="9179927" cy="321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400D37-2626-F742-BFF5-9441B4EB365A}"/>
              </a:ext>
            </a:extLst>
          </p:cNvPr>
          <p:cNvSpPr txBox="1"/>
          <p:nvPr/>
        </p:nvSpPr>
        <p:spPr>
          <a:xfrm>
            <a:off x="457200" y="6400800"/>
            <a:ext cx="786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https://www.justice.gov/archive/criminal/cybercrime/press-releases/2004/tereshchukPlea.htm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37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B579-3112-8D4C-AB5F-11FBBFA7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syslog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183-2BD6-5141-A426-28040D9C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Not designed for security</a:t>
            </a:r>
          </a:p>
          <a:p>
            <a:r>
              <a:rPr lang="en-US" sz="2800" dirty="0"/>
              <a:t>No standard for  messaging</a:t>
            </a:r>
          </a:p>
          <a:p>
            <a:r>
              <a:rPr lang="en-US" sz="2800" b="1" dirty="0"/>
              <a:t>Every app and platform logs events differently</a:t>
            </a:r>
          </a:p>
          <a:p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All of these are the same thing!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src_ip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source_ip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s.ip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682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21B5-DD26-6342-808F-E546155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454-82CE-EA4A-B28B-497E335A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terms of money, how much damage was done? Can you easily quantify that</a:t>
            </a:r>
          </a:p>
          <a:p>
            <a:r>
              <a:rPr lang="en-US" sz="2800" dirty="0"/>
              <a:t>Can you identify a suspect? Are they in the same country as your organization/law enforcement agency you contact?</a:t>
            </a:r>
          </a:p>
          <a:p>
            <a:r>
              <a:rPr lang="en-US" sz="2800" dirty="0"/>
              <a:t>How large/impactful is the incident to the organization?</a:t>
            </a:r>
          </a:p>
          <a:p>
            <a:r>
              <a:rPr lang="en-US" sz="2800" dirty="0"/>
              <a:t>Do you have enough evidence that a prosecutor will be able to convince a jury?</a:t>
            </a:r>
          </a:p>
          <a:p>
            <a:r>
              <a:rPr lang="en-US" sz="2800" dirty="0"/>
              <a:t>Are there legal requirements to report the incident to law enforcement?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65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7C08-A1AA-6244-879C-721C748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8EC8-6822-4944-891A-2B2BE9DD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Legally bound to report? </a:t>
            </a:r>
            <a:r>
              <a:rPr lang="en-US" sz="3600" b="1" dirty="0"/>
              <a:t>Yes</a:t>
            </a:r>
          </a:p>
          <a:p>
            <a:pPr marL="114300" indent="0">
              <a:buNone/>
            </a:pPr>
            <a:endParaRPr lang="en-US" sz="3600" dirty="0"/>
          </a:p>
          <a:p>
            <a:r>
              <a:rPr lang="en-US" sz="3600" dirty="0"/>
              <a:t>Insider you have identified caused significant enough damage? </a:t>
            </a:r>
            <a:r>
              <a:rPr lang="en-US" sz="3600" b="1" dirty="0"/>
              <a:t>Maybe</a:t>
            </a:r>
          </a:p>
          <a:p>
            <a:endParaRPr lang="en-US" sz="3600" dirty="0"/>
          </a:p>
          <a:p>
            <a:r>
              <a:rPr lang="en-US" sz="3600" dirty="0"/>
              <a:t>Malware on a critical system the organization needs back ASAP? </a:t>
            </a:r>
            <a:r>
              <a:rPr lang="en-US" sz="3600" b="1" dirty="0"/>
              <a:t>Probably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57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Stop the damage</a:t>
            </a:r>
          </a:p>
          <a:p>
            <a:endParaRPr lang="en-US" sz="3200" dirty="0"/>
          </a:p>
          <a:p>
            <a:r>
              <a:rPr lang="en-US" sz="3200" dirty="0"/>
              <a:t>Isolate systems</a:t>
            </a:r>
          </a:p>
          <a:p>
            <a:endParaRPr lang="en-US" sz="3200" dirty="0"/>
          </a:p>
          <a:p>
            <a:r>
              <a:rPr lang="en-US" sz="3200" dirty="0"/>
              <a:t>Remove </a:t>
            </a:r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Create images for investigation?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61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Prevent further damage</a:t>
            </a:r>
          </a:p>
          <a:p>
            <a:pPr marL="114300" indent="0">
              <a:buNone/>
            </a:pPr>
            <a:endParaRPr lang="en-US" sz="4000" dirty="0"/>
          </a:p>
          <a:p>
            <a:r>
              <a:rPr lang="en-US" sz="4000" dirty="0"/>
              <a:t>Don’t taint evidence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44622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Pull network cable</a:t>
            </a:r>
          </a:p>
          <a:p>
            <a:r>
              <a:rPr lang="en-US" sz="3200" dirty="0"/>
              <a:t>Pull power cable (no graceful shutdowns)</a:t>
            </a:r>
          </a:p>
          <a:p>
            <a:r>
              <a:rPr lang="en-US" sz="3200" dirty="0"/>
              <a:t>Isolate machine using network management tools (quarantine VLAN)</a:t>
            </a:r>
          </a:p>
          <a:p>
            <a:r>
              <a:rPr lang="en-US" sz="3200" dirty="0"/>
              <a:t>Create same effect with Firewalls</a:t>
            </a:r>
          </a:p>
          <a:p>
            <a:r>
              <a:rPr lang="en-US" sz="3200" dirty="0"/>
              <a:t>Point DNS record elsewhere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9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Be Sneaky?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Don’t let the attacker see that you’re onto them</a:t>
            </a:r>
          </a:p>
          <a:p>
            <a:endParaRPr lang="en-US" sz="3200" dirty="0"/>
          </a:p>
          <a:p>
            <a:r>
              <a:rPr lang="en-US" sz="3200" dirty="0"/>
              <a:t>Avoid using intrusive methods of investigation</a:t>
            </a:r>
          </a:p>
          <a:p>
            <a:endParaRPr lang="en-US" sz="3200" dirty="0"/>
          </a:p>
          <a:p>
            <a:r>
              <a:rPr lang="en-US" sz="3200" dirty="0"/>
              <a:t>Analyze the images you’re creating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56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Assess Risk of Ongoing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Examine logs and other information acquired</a:t>
            </a:r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How far along is this attack?</a:t>
            </a:r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Has the attacker accesses sensitive data/systems?</a:t>
            </a:r>
          </a:p>
        </p:txBody>
      </p:sp>
    </p:spTree>
    <p:extLst>
      <p:ext uri="{BB962C8B-B14F-4D97-AF65-F5344CB8AC3E}">
        <p14:creationId xmlns:p14="http://schemas.microsoft.com/office/powerpoint/2010/main" val="8926660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start making changes once we have all of our images</a:t>
            </a:r>
          </a:p>
          <a:p>
            <a:endParaRPr lang="en-US" sz="3200" dirty="0"/>
          </a:p>
          <a:p>
            <a:r>
              <a:rPr lang="en-US" sz="3200" dirty="0"/>
              <a:t>Ideally, we drop the system, nuke it and rebuild from scratch or a high-confidence backup (Eradication)</a:t>
            </a:r>
          </a:p>
          <a:p>
            <a:endParaRPr lang="en-US" sz="3200" dirty="0"/>
          </a:p>
          <a:p>
            <a:r>
              <a:rPr lang="en-US" sz="3200" b="1" dirty="0"/>
              <a:t>If it must stay up</a:t>
            </a:r>
            <a:r>
              <a:rPr lang="en-US" sz="3200" dirty="0"/>
              <a:t>, then...</a:t>
            </a:r>
          </a:p>
        </p:txBody>
      </p:sp>
    </p:spTree>
    <p:extLst>
      <p:ext uri="{BB962C8B-B14F-4D97-AF65-F5344CB8AC3E}">
        <p14:creationId xmlns:p14="http://schemas.microsoft.com/office/powerpoint/2010/main" val="334438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Containment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Patch</a:t>
            </a:r>
          </a:p>
          <a:p>
            <a:r>
              <a:rPr lang="en-US" sz="3200" dirty="0"/>
              <a:t>Patch “neighbors”</a:t>
            </a:r>
          </a:p>
          <a:p>
            <a:r>
              <a:rPr lang="en-US" sz="3200" dirty="0"/>
              <a:t>Change passwords</a:t>
            </a:r>
          </a:p>
          <a:p>
            <a:r>
              <a:rPr lang="en-US" sz="3200" dirty="0"/>
              <a:t>Alter trust relationships</a:t>
            </a:r>
          </a:p>
          <a:p>
            <a:r>
              <a:rPr lang="en-US" sz="3200" dirty="0"/>
              <a:t>Firewall/isolate</a:t>
            </a:r>
          </a:p>
          <a:p>
            <a:r>
              <a:rPr lang="en-US" sz="3200" dirty="0"/>
              <a:t>Remove items (accounts, tools) used by attacker</a:t>
            </a:r>
          </a:p>
          <a:p>
            <a:r>
              <a:rPr lang="en-US" sz="3200" dirty="0"/>
              <a:t>Shutdown attacker processes</a:t>
            </a:r>
          </a:p>
        </p:txBody>
      </p:sp>
    </p:spTree>
    <p:extLst>
      <p:ext uri="{BB962C8B-B14F-4D97-AF65-F5344CB8AC3E}">
        <p14:creationId xmlns:p14="http://schemas.microsoft.com/office/powerpoint/2010/main" val="26957961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Long-Term Containment is a Band-Aid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Don’t confuse this with Eradication</a:t>
            </a:r>
          </a:p>
          <a:p>
            <a:endParaRPr lang="en-US" sz="3200" dirty="0"/>
          </a:p>
          <a:p>
            <a:r>
              <a:rPr lang="en-US" sz="3200" dirty="0"/>
              <a:t>It is a less-than-ideal option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0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D8BF-ACAE-E543-AFF1-11026515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Formats…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02E0-4EBB-4541-914E-2D95084A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5" y="3233928"/>
            <a:ext cx="8380789" cy="35204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/>
                <a:cs typeface="Consolas"/>
              </a:rPr>
              <a:t>Jul 25 07:05:29 </a:t>
            </a:r>
            <a:r>
              <a:rPr lang="en-US" dirty="0" err="1">
                <a:latin typeface="Consolas"/>
                <a:cs typeface="Consolas"/>
              </a:rPr>
              <a:t>solberg</a:t>
            </a:r>
            <a:r>
              <a:rPr lang="en-US" dirty="0">
                <a:latin typeface="Consolas"/>
                <a:cs typeface="Consolas"/>
              </a:rPr>
              <a:t> kernel: [UFW BLOCK] IN=eth0 OUT= MAC=00:18:8b:10:c5:68:00:08:e3:ff:fc:68:08:00 SRC=186.112.110.170 DST=128.8.103.139 LEN=56 TOS=0x08 PREC=0x40 TTL=43 ID=46312 DF PROTO=TCP SPT=47509 DPT=23 WINDOW=5440 RES=0x00 SYN URGP=0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Consolas"/>
                <a:cs typeface="Consolas"/>
              </a:rPr>
              <a:t>180.76.15.32 - - [24/Jul/2016:06:48:06 -0400] "GET / HTTP/1.1" 200 456 "-" "Mozilla/5.0 (compatible; </a:t>
            </a:r>
            <a:r>
              <a:rPr lang="en-US" dirty="0" err="1">
                <a:latin typeface="Consolas"/>
                <a:cs typeface="Consolas"/>
              </a:rPr>
              <a:t>Baiduspider</a:t>
            </a:r>
            <a:r>
              <a:rPr lang="en-US" dirty="0">
                <a:latin typeface="Consolas"/>
                <a:cs typeface="Consolas"/>
              </a:rPr>
              <a:t>/2.0; +http://</a:t>
            </a:r>
            <a:r>
              <a:rPr lang="en-US" dirty="0" err="1">
                <a:latin typeface="Consolas"/>
                <a:cs typeface="Consolas"/>
              </a:rPr>
              <a:t>www.baidu.com</a:t>
            </a:r>
            <a:r>
              <a:rPr lang="en-US" dirty="0">
                <a:latin typeface="Consolas"/>
                <a:cs typeface="Consolas"/>
              </a:rPr>
              <a:t>/search/</a:t>
            </a:r>
            <a:r>
              <a:rPr lang="en-US" dirty="0" err="1">
                <a:latin typeface="Consolas"/>
                <a:cs typeface="Consolas"/>
              </a:rPr>
              <a:t>spider.html</a:t>
            </a:r>
            <a:r>
              <a:rPr lang="en-US" dirty="0">
                <a:latin typeface="Consolas"/>
                <a:cs typeface="Consolas"/>
              </a:rPr>
              <a:t>)"</a:t>
            </a:r>
          </a:p>
        </p:txBody>
      </p:sp>
      <p:pic>
        <p:nvPicPr>
          <p:cNvPr id="4" name="Content Placeholder 3" descr="Screen Shot 2016-07-25 at 9.12.16 PM.png">
            <a:extLst>
              <a:ext uri="{FF2B5EF4-FFF2-40B4-BE49-F238E27FC236}">
                <a16:creationId xmlns:a16="http://schemas.microsoft.com/office/drawing/2014/main" id="{6A8FF718-7050-D845-9586-5D69CA991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2" r="-26242"/>
          <a:stretch>
            <a:fillRect/>
          </a:stretch>
        </p:blipFill>
        <p:spPr>
          <a:xfrm>
            <a:off x="5061518" y="0"/>
            <a:ext cx="4954210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2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136D-94FB-7848-A8B2-5C15A01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is Risky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1C58-5570-064E-A3F1-EE5CC85D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 world containment will break applications/connectivity</a:t>
            </a:r>
          </a:p>
          <a:p>
            <a:endParaRPr lang="en-US" sz="3200" dirty="0"/>
          </a:p>
          <a:p>
            <a:r>
              <a:rPr lang="en-US" sz="3200" dirty="0"/>
              <a:t>Prevent users from doing their job</a:t>
            </a:r>
          </a:p>
          <a:p>
            <a:endParaRPr lang="en-US" sz="3200" dirty="0"/>
          </a:p>
          <a:p>
            <a:r>
              <a:rPr lang="en-US" sz="3200" dirty="0"/>
              <a:t>Cost the organization money</a:t>
            </a:r>
          </a:p>
        </p:txBody>
      </p:sp>
    </p:spTree>
    <p:extLst>
      <p:ext uri="{BB962C8B-B14F-4D97-AF65-F5344CB8AC3E}">
        <p14:creationId xmlns:p14="http://schemas.microsoft.com/office/powerpoint/2010/main" val="3932652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Eradication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Wipe traces of the attacker from the machine/network</a:t>
            </a:r>
          </a:p>
          <a:p>
            <a:endParaRPr lang="en-US" sz="3200" dirty="0"/>
          </a:p>
          <a:p>
            <a:r>
              <a:rPr lang="en-US" sz="3200" dirty="0"/>
              <a:t>Determine cause of breach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6901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Locate the most recent CLEAN backup</a:t>
            </a:r>
          </a:p>
          <a:p>
            <a:pPr lvl="1"/>
            <a:r>
              <a:rPr lang="en-US" sz="3200" dirty="0"/>
              <a:t>It is very important to identify when the attack occurred so you can get this bit correct</a:t>
            </a:r>
          </a:p>
          <a:p>
            <a:r>
              <a:rPr lang="en-US" sz="3200" dirty="0"/>
              <a:t>Wipe the drive (not just a format) before reinstall</a:t>
            </a:r>
          </a:p>
        </p:txBody>
      </p:sp>
    </p:spTree>
    <p:extLst>
      <p:ext uri="{BB962C8B-B14F-4D97-AF65-F5344CB8AC3E}">
        <p14:creationId xmlns:p14="http://schemas.microsoft.com/office/powerpoint/2010/main" val="2334045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Arsenal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DBAN - </a:t>
            </a:r>
            <a:r>
              <a:rPr lang="en-US" sz="3200" dirty="0" err="1"/>
              <a:t>Darik’s</a:t>
            </a:r>
            <a:r>
              <a:rPr lang="en-US" sz="3200" dirty="0"/>
              <a:t> Boot and Nuke</a:t>
            </a:r>
          </a:p>
          <a:p>
            <a:pPr lvl="1"/>
            <a:r>
              <a:rPr lang="en-US" sz="3200" u="sng" baseline="30000" dirty="0">
                <a:hlinkClick r:id="rId2"/>
              </a:rPr>
              <a:t>www.dban.org</a:t>
            </a:r>
            <a:endParaRPr lang="en-US" sz="3200" dirty="0">
              <a:hlinkClick r:id="rId2"/>
            </a:endParaRPr>
          </a:p>
          <a:p>
            <a:r>
              <a:rPr lang="en-US" sz="3200" dirty="0"/>
              <a:t>Hardware-based wipers</a:t>
            </a:r>
          </a:p>
          <a:p>
            <a:pPr lvl="1"/>
            <a:r>
              <a:rPr lang="en-US" sz="3200" dirty="0"/>
              <a:t>Most imaging hardware will also wipe</a:t>
            </a:r>
          </a:p>
          <a:p>
            <a:r>
              <a:rPr lang="en-US" sz="3400" dirty="0"/>
              <a:t>Shred drive/system and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2357829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Clean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Malware is spectacularly complex and difficult to remove</a:t>
            </a:r>
          </a:p>
          <a:p>
            <a:r>
              <a:rPr lang="en-US" sz="3200" dirty="0"/>
              <a:t>A compromised machine can never be trusted again</a:t>
            </a:r>
          </a:p>
          <a:p>
            <a:r>
              <a:rPr lang="en-US" sz="3200" dirty="0"/>
              <a:t>“Nuke and Pave”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30315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After System has been Restored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Patch</a:t>
            </a:r>
          </a:p>
          <a:p>
            <a:r>
              <a:rPr lang="en-US" sz="3200" dirty="0"/>
              <a:t>Check configurations</a:t>
            </a:r>
          </a:p>
          <a:p>
            <a:r>
              <a:rPr lang="en-US" sz="3200" dirty="0"/>
              <a:t>Vulnerability scans</a:t>
            </a:r>
          </a:p>
          <a:p>
            <a:r>
              <a:rPr lang="en-US" sz="3200" dirty="0"/>
              <a:t>Network scans</a:t>
            </a:r>
          </a:p>
          <a:p>
            <a:r>
              <a:rPr lang="en-US" sz="3200" dirty="0"/>
              <a:t>Assuming you’ve scared the attacker off  and determined out how they got in, make sure that entry method won’t happen again.</a:t>
            </a:r>
          </a:p>
        </p:txBody>
      </p:sp>
    </p:spTree>
    <p:extLst>
      <p:ext uri="{BB962C8B-B14F-4D97-AF65-F5344CB8AC3E}">
        <p14:creationId xmlns:p14="http://schemas.microsoft.com/office/powerpoint/2010/main" val="5560386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Monitor system with stakeholders</a:t>
            </a:r>
          </a:p>
          <a:p>
            <a:r>
              <a:rPr lang="en-US" sz="3200" dirty="0"/>
              <a:t>Look for signs of a return of the attacker</a:t>
            </a:r>
          </a:p>
          <a:p>
            <a:r>
              <a:rPr lang="en-US" sz="3200" dirty="0"/>
              <a:t>Logs deserve careful scrutiny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9590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happened?</a:t>
            </a:r>
          </a:p>
          <a:p>
            <a:r>
              <a:rPr lang="en-US" sz="3200" dirty="0"/>
              <a:t>How do we improve operations so it won’t happen again?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 algn="ctr">
              <a:buNone/>
            </a:pPr>
            <a:r>
              <a:rPr lang="en-US" sz="3600" b="1" dirty="0"/>
              <a:t>THIS IS THE MOST IMPORTANT STEP</a:t>
            </a:r>
          </a:p>
          <a:p>
            <a:pPr marL="114300" indent="0" algn="ctr">
              <a:buNone/>
            </a:pPr>
            <a:r>
              <a:rPr lang="en-US" sz="2000" b="1" dirty="0"/>
              <a:t>(IMHO)</a:t>
            </a:r>
          </a:p>
        </p:txBody>
      </p:sp>
    </p:spTree>
    <p:extLst>
      <p:ext uri="{BB962C8B-B14F-4D97-AF65-F5344CB8AC3E}">
        <p14:creationId xmlns:p14="http://schemas.microsoft.com/office/powerpoint/2010/main" val="40082123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 a report to attach to the incident report</a:t>
            </a:r>
          </a:p>
          <a:p>
            <a:r>
              <a:rPr lang="en-US" sz="3200" dirty="0"/>
              <a:t>Provides a basis for metrics</a:t>
            </a:r>
          </a:p>
          <a:p>
            <a:r>
              <a:rPr lang="en-US" sz="3200" dirty="0"/>
              <a:t>Provides a basis for funding to improve security posture, too</a:t>
            </a:r>
          </a:p>
          <a:p>
            <a:r>
              <a:rPr lang="en-US" sz="3200" b="1" dirty="0"/>
              <a:t>Avoid finger pointing</a:t>
            </a:r>
          </a:p>
        </p:txBody>
      </p:sp>
    </p:spTree>
    <p:extLst>
      <p:ext uri="{BB962C8B-B14F-4D97-AF65-F5344CB8AC3E}">
        <p14:creationId xmlns:p14="http://schemas.microsoft.com/office/powerpoint/2010/main" val="10007480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Finally, 7 Critical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/>
              <a:t>Fail to report or ask for help</a:t>
            </a:r>
          </a:p>
          <a:p>
            <a:r>
              <a:rPr lang="en-US" sz="3200" dirty="0"/>
              <a:t>Incomplete/non-existent notes</a:t>
            </a:r>
          </a:p>
          <a:p>
            <a:r>
              <a:rPr lang="en-US" sz="3200" dirty="0"/>
              <a:t>Mishandling/destroying evidence</a:t>
            </a:r>
          </a:p>
          <a:p>
            <a:r>
              <a:rPr lang="en-US" sz="3200" dirty="0"/>
              <a:t>Failure to create working images</a:t>
            </a:r>
          </a:p>
          <a:p>
            <a:r>
              <a:rPr lang="en-US" sz="3200" dirty="0"/>
              <a:t>Failure to contain or eradicate</a:t>
            </a:r>
          </a:p>
          <a:p>
            <a:r>
              <a:rPr lang="en-US" sz="3200" dirty="0"/>
              <a:t>Failure to prevent recurrence of compromise</a:t>
            </a:r>
          </a:p>
          <a:p>
            <a:r>
              <a:rPr lang="en-US" sz="3200" dirty="0"/>
              <a:t>Failure to apply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40056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19B2-8E30-B14D-867A-1946D0DD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74FB-4A06-DD43-83AF-D4CF6DE3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2762"/>
            <a:ext cx="4821936" cy="469087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C2 = Command and control</a:t>
            </a:r>
          </a:p>
          <a:p>
            <a:r>
              <a:rPr lang="en-US" dirty="0"/>
              <a:t>The interaction between </a:t>
            </a:r>
          </a:p>
          <a:p>
            <a:pPr lvl="1"/>
            <a:r>
              <a:rPr lang="en-US" dirty="0"/>
              <a:t>Malware “implants”( or ”beacons”) installed on compromised systems</a:t>
            </a:r>
          </a:p>
          <a:p>
            <a:pPr lvl="1"/>
            <a:r>
              <a:rPr lang="en-US" dirty="0"/>
              <a:t>Server maintained by the attacker to remotely control compromised systems</a:t>
            </a:r>
          </a:p>
          <a:p>
            <a:r>
              <a:rPr lang="en-US" dirty="0"/>
              <a:t>Can be real time or scheduled jobs (typically the latter)</a:t>
            </a:r>
          </a:p>
          <a:p>
            <a:r>
              <a:rPr lang="en-US" dirty="0"/>
              <a:t>Interactions like </a:t>
            </a:r>
          </a:p>
          <a:p>
            <a:pPr lvl="1"/>
            <a:r>
              <a:rPr lang="en-US" dirty="0"/>
              <a:t>Load more malware</a:t>
            </a:r>
          </a:p>
          <a:p>
            <a:pPr lvl="1"/>
            <a:r>
              <a:rPr lang="en-US" dirty="0"/>
              <a:t>Set up persistence</a:t>
            </a:r>
          </a:p>
          <a:p>
            <a:pPr lvl="1"/>
            <a:r>
              <a:rPr lang="en-US" dirty="0"/>
              <a:t>Exfiltrate data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99BB0A-831A-D14A-975E-F4FBFC12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2762"/>
            <a:ext cx="4582722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01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EA1D-E375-0A49-80BD-CFC7C29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Hunting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11FB-18EE-0C4B-A5FC-EF1B466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IR work is typically reactionary</a:t>
            </a:r>
          </a:p>
          <a:p>
            <a:endParaRPr lang="en-US" sz="3200" dirty="0"/>
          </a:p>
          <a:p>
            <a:r>
              <a:rPr lang="en-US" sz="3200" dirty="0"/>
              <a:t>What if we are proactive and try to find evil on our network when it is just a compromise and not a breach?</a:t>
            </a:r>
          </a:p>
          <a:p>
            <a:endParaRPr lang="en-US" sz="3200" dirty="0"/>
          </a:p>
          <a:p>
            <a:r>
              <a:rPr lang="en-US" sz="3200" dirty="0"/>
              <a:t>Or is this just a “cooler” rebranding of Incident Response?</a:t>
            </a:r>
          </a:p>
        </p:txBody>
      </p:sp>
    </p:spTree>
    <p:extLst>
      <p:ext uri="{BB962C8B-B14F-4D97-AF65-F5344CB8AC3E}">
        <p14:creationId xmlns:p14="http://schemas.microsoft.com/office/powerpoint/2010/main" val="575202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DFAD-4465-584A-AB30-124244B2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Threat Hunting Should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4B0F-D440-9849-94F6-D59CE24A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analysis and access to all systems</a:t>
            </a:r>
          </a:p>
          <a:p>
            <a:r>
              <a:rPr lang="en-US" sz="2800" dirty="0"/>
              <a:t>Assume nothing</a:t>
            </a:r>
          </a:p>
          <a:p>
            <a:r>
              <a:rPr lang="en-US" sz="2800" dirty="0"/>
              <a:t>Deliverable is an assessment on if the organization is compromised or not</a:t>
            </a:r>
          </a:p>
          <a:p>
            <a:r>
              <a:rPr lang="en-US" sz="2800" dirty="0"/>
              <a:t>3 dispositions</a:t>
            </a:r>
          </a:p>
          <a:p>
            <a:pPr lvl="1"/>
            <a:r>
              <a:rPr lang="en-US" sz="2800" dirty="0"/>
              <a:t>The system is no compromised (this is a good thing!)</a:t>
            </a:r>
          </a:p>
          <a:p>
            <a:pPr lvl="1"/>
            <a:r>
              <a:rPr lang="en-US" sz="2800" dirty="0"/>
              <a:t>The system is compromised (IR to follow)</a:t>
            </a:r>
          </a:p>
          <a:p>
            <a:pPr lvl="1"/>
            <a:r>
              <a:rPr lang="en-US" sz="2800" dirty="0"/>
              <a:t>I’m not sure so I will investigate further</a:t>
            </a:r>
          </a:p>
        </p:txBody>
      </p:sp>
    </p:spTree>
    <p:extLst>
      <p:ext uri="{BB962C8B-B14F-4D97-AF65-F5344CB8AC3E}">
        <p14:creationId xmlns:p14="http://schemas.microsoft.com/office/powerpoint/2010/main" val="3200787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EB36-8085-A440-941E-46BEE56B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Threat Hunting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61FC-4123-3549-8C9F-55411114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Looking for known Indicators of Compromise (IOCs)</a:t>
            </a:r>
          </a:p>
          <a:p>
            <a:pPr lvl="1"/>
            <a:r>
              <a:rPr lang="en-US" sz="2400" dirty="0"/>
              <a:t>Utilize your catalog of know </a:t>
            </a:r>
            <a:r>
              <a:rPr lang="en-US" sz="2400" dirty="0" err="1"/>
              <a:t>IoCs</a:t>
            </a:r>
            <a:r>
              <a:rPr lang="en-US" sz="2400" dirty="0"/>
              <a:t> to search against in your logs to find ongoing attack/compromise activity in your environment</a:t>
            </a:r>
          </a:p>
          <a:p>
            <a:r>
              <a:rPr lang="en-US" sz="2400" b="1" dirty="0"/>
              <a:t>Analytics/machine learning</a:t>
            </a:r>
          </a:p>
          <a:p>
            <a:pPr lvl="1"/>
            <a:r>
              <a:rPr lang="en-US" sz="2400" dirty="0"/>
              <a:t>Use all the fancy/$ buzzwords to review log data and find irregularities/patterns to review.</a:t>
            </a:r>
          </a:p>
          <a:p>
            <a:r>
              <a:rPr lang="en-US" sz="2400" b="1" dirty="0"/>
              <a:t>Hypothesis-driven investigations</a:t>
            </a:r>
          </a:p>
          <a:p>
            <a:pPr lvl="1"/>
            <a:r>
              <a:rPr lang="en-US" sz="2400" dirty="0"/>
              <a:t>Discover new tactics, techniques, procedures (TTPs) via research/shared intel and investigate on your own network</a:t>
            </a:r>
          </a:p>
        </p:txBody>
      </p:sp>
    </p:spTree>
    <p:extLst>
      <p:ext uri="{BB962C8B-B14F-4D97-AF65-F5344CB8AC3E}">
        <p14:creationId xmlns:p14="http://schemas.microsoft.com/office/powerpoint/2010/main" val="41786954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7BF-D239-684F-85DA-299CD17A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/ Attribution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E708-0438-3344-A4AE-4B104EE8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can you learn about the attacker?</a:t>
            </a:r>
          </a:p>
          <a:p>
            <a:r>
              <a:rPr lang="en-US" sz="3200" dirty="0"/>
              <a:t>What tools do they use?</a:t>
            </a:r>
          </a:p>
          <a:p>
            <a:r>
              <a:rPr lang="en-US" sz="3200" dirty="0"/>
              <a:t>What’s their C&amp;C infrastructure?</a:t>
            </a:r>
          </a:p>
          <a:p>
            <a:r>
              <a:rPr lang="en-US" sz="3200" dirty="0"/>
              <a:t>Who are their targets?</a:t>
            </a:r>
          </a:p>
          <a:p>
            <a:r>
              <a:rPr lang="en-US" sz="3200" dirty="0"/>
              <a:t>What is their motivation?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5739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84E-C484-F645-9CD0-D07C0F84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85D7-BC0C-C540-AA3A-470F864D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Management Tools</a:t>
            </a:r>
          </a:p>
          <a:p>
            <a:r>
              <a:rPr lang="en-US" sz="3200" dirty="0"/>
              <a:t>Security Event Information Management Tools (SEIM)</a:t>
            </a:r>
          </a:p>
          <a:p>
            <a:r>
              <a:rPr lang="en-US" sz="3200" dirty="0"/>
              <a:t>Automatic Malware Analysis tools</a:t>
            </a:r>
          </a:p>
          <a:p>
            <a:r>
              <a:rPr lang="en-US" sz="3200" dirty="0"/>
              <a:t>Endpoint Detection &amp; Response (EDR)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 algn="r">
              <a:buNone/>
            </a:pPr>
            <a:r>
              <a:rPr lang="en-US" sz="3200" dirty="0"/>
              <a:t>…more about these the next 2 weeks!</a:t>
            </a:r>
          </a:p>
        </p:txBody>
      </p:sp>
    </p:spTree>
    <p:extLst>
      <p:ext uri="{BB962C8B-B14F-4D97-AF65-F5344CB8AC3E}">
        <p14:creationId xmlns:p14="http://schemas.microsoft.com/office/powerpoint/2010/main" val="29162378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44E1-D751-2B40-9295-6CC5B586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BDF6-913F-554E-9073-89B892D4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ENPM687 – Digital Forensics and Incident Response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Get deeper into the technical hands on parts of host based incident response with digital forensics.</a:t>
            </a:r>
          </a:p>
        </p:txBody>
      </p:sp>
    </p:spTree>
    <p:extLst>
      <p:ext uri="{BB962C8B-B14F-4D97-AF65-F5344CB8AC3E}">
        <p14:creationId xmlns:p14="http://schemas.microsoft.com/office/powerpoint/2010/main" val="422494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6595</TotalTime>
  <Words>3558</Words>
  <Application>Microsoft Macintosh PowerPoint</Application>
  <PresentationFormat>On-screen Show (4:3)</PresentationFormat>
  <Paragraphs>563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Cambria</vt:lpstr>
      <vt:lpstr>Consolas</vt:lpstr>
      <vt:lpstr>Gotham-Book</vt:lpstr>
      <vt:lpstr>Adjacency</vt:lpstr>
      <vt:lpstr>Security Tools for Information Security</vt:lpstr>
      <vt:lpstr>Incident Response and Investigations</vt:lpstr>
      <vt:lpstr>Modern Attackers</vt:lpstr>
      <vt:lpstr>Modern Attackers</vt:lpstr>
      <vt:lpstr>Modern Attackers</vt:lpstr>
      <vt:lpstr>The Plan to Catch Attackers</vt:lpstr>
      <vt:lpstr>Challenges with syslog</vt:lpstr>
      <vt:lpstr>So Many Formats…</vt:lpstr>
      <vt:lpstr>What is C2?</vt:lpstr>
      <vt:lpstr>What is Data Exfiltration?</vt:lpstr>
      <vt:lpstr>Incident Response &amp; Handling</vt:lpstr>
      <vt:lpstr>Plan vs Procedures</vt:lpstr>
      <vt:lpstr>Strategy vs Tactical</vt:lpstr>
      <vt:lpstr>Strategy vs Tactical</vt:lpstr>
      <vt:lpstr>What is an Incident?</vt:lpstr>
      <vt:lpstr> </vt:lpstr>
      <vt:lpstr>Incident Examples</vt:lpstr>
      <vt:lpstr>Event -&gt; Incident</vt:lpstr>
      <vt:lpstr>Incident Criticality </vt:lpstr>
      <vt:lpstr>Incident Response Plan</vt:lpstr>
      <vt:lpstr>Policy</vt:lpstr>
      <vt:lpstr>Authority Grant</vt:lpstr>
      <vt:lpstr>Typical Outline of an IR Plan</vt:lpstr>
      <vt:lpstr>Incident Handling – 6 Steps</vt:lpstr>
      <vt:lpstr>NIST SP 800-61 Rev 2</vt:lpstr>
      <vt:lpstr>The Gold Standard</vt:lpstr>
      <vt:lpstr>Preparation </vt:lpstr>
      <vt:lpstr>Tabletop Exercises</vt:lpstr>
      <vt:lpstr>Tabletop Exercises</vt:lpstr>
      <vt:lpstr>Tabletop Exercise Examples</vt:lpstr>
      <vt:lpstr>Tabletop Exercises</vt:lpstr>
      <vt:lpstr>Ransomware Tabletop Exercise</vt:lpstr>
      <vt:lpstr>Ransomware Tabletop Exercise</vt:lpstr>
      <vt:lpstr>Ransomware Tabletop Exercise</vt:lpstr>
      <vt:lpstr>Ransomware Tabletop Exercise</vt:lpstr>
      <vt:lpstr>PowerPoint Presentation</vt:lpstr>
      <vt:lpstr>Some Items Discovered</vt:lpstr>
      <vt:lpstr>Who’s Responsible for IR?</vt:lpstr>
      <vt:lpstr>Incident Response Team</vt:lpstr>
      <vt:lpstr>Incident Response Teams</vt:lpstr>
      <vt:lpstr>Response Strategies</vt:lpstr>
      <vt:lpstr>Team Organization</vt:lpstr>
      <vt:lpstr>Why Define a Team Ahead of Time?</vt:lpstr>
      <vt:lpstr>Communications Plan</vt:lpstr>
      <vt:lpstr>External Notifications</vt:lpstr>
      <vt:lpstr>Do Executives ”Need To Know”?</vt:lpstr>
      <vt:lpstr>Handy Jump Bag</vt:lpstr>
      <vt:lpstr>What to Include?</vt:lpstr>
      <vt:lpstr>Hardware</vt:lpstr>
      <vt:lpstr>More Stuff</vt:lpstr>
      <vt:lpstr>Bits and Pieces</vt:lpstr>
      <vt:lpstr>Detection</vt:lpstr>
      <vt:lpstr>Alert Early…</vt:lpstr>
      <vt:lpstr>Where Did The Alert Come From?</vt:lpstr>
      <vt:lpstr>High Value Alerts</vt:lpstr>
      <vt:lpstr>Assessment</vt:lpstr>
      <vt:lpstr>Assessment Questions</vt:lpstr>
      <vt:lpstr>Your Assessment</vt:lpstr>
      <vt:lpstr>Your Assessment</vt:lpstr>
      <vt:lpstr>Documentation</vt:lpstr>
      <vt:lpstr> </vt:lpstr>
      <vt:lpstr>Documenting...</vt:lpstr>
      <vt:lpstr>FIR</vt:lpstr>
      <vt:lpstr>Remediate or Preserve?</vt:lpstr>
      <vt:lpstr>Should You Restore Operations?</vt:lpstr>
      <vt:lpstr>Should You Bring Law Enforcement In?</vt:lpstr>
      <vt:lpstr>Should You Bring Law Enforcement In?</vt:lpstr>
      <vt:lpstr>Should You Bring Law Enforcement In?</vt:lpstr>
      <vt:lpstr>Should You Bring Law Enforcement In?</vt:lpstr>
      <vt:lpstr>Questions to Consider</vt:lpstr>
      <vt:lpstr>Should You?</vt:lpstr>
      <vt:lpstr>Containment</vt:lpstr>
      <vt:lpstr>Short-Term Containment</vt:lpstr>
      <vt:lpstr>Short-Term Options</vt:lpstr>
      <vt:lpstr>Should You Be Sneaky?</vt:lpstr>
      <vt:lpstr>Assess Risk of Ongoing Operations</vt:lpstr>
      <vt:lpstr>Long-Term Containment</vt:lpstr>
      <vt:lpstr>Long-Term Containment </vt:lpstr>
      <vt:lpstr>Long-Term Containment is a Band-Aid</vt:lpstr>
      <vt:lpstr>Containment is Risky</vt:lpstr>
      <vt:lpstr>Eradication</vt:lpstr>
      <vt:lpstr>Restoration</vt:lpstr>
      <vt:lpstr>Nuclear Arsenal</vt:lpstr>
      <vt:lpstr>Don’t Clean Machines</vt:lpstr>
      <vt:lpstr>After System has been Restored</vt:lpstr>
      <vt:lpstr>Recovery</vt:lpstr>
      <vt:lpstr>Lessons Learned</vt:lpstr>
      <vt:lpstr>Lessons Learned</vt:lpstr>
      <vt:lpstr>Finally, 7 Critical Mistakes</vt:lpstr>
      <vt:lpstr>Threat Hunting</vt:lpstr>
      <vt:lpstr>What Threat Hunting Should Be</vt:lpstr>
      <vt:lpstr>Threat Hunting Investigation Types</vt:lpstr>
      <vt:lpstr>Intel / Attribution </vt:lpstr>
      <vt:lpstr>Incident Response - Tools</vt:lpstr>
      <vt:lpstr>…also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Tools for Information Security</dc:title>
  <dc:creator>Kevin Shivers</dc:creator>
  <cp:lastModifiedBy>Microsoft Office User</cp:lastModifiedBy>
  <cp:revision>332</cp:revision>
  <dcterms:created xsi:type="dcterms:W3CDTF">2015-07-28T00:53:50Z</dcterms:created>
  <dcterms:modified xsi:type="dcterms:W3CDTF">2022-04-10T03:56:02Z</dcterms:modified>
</cp:coreProperties>
</file>