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notesMasterIdLst>
    <p:notesMasterId r:id="rId67"/>
  </p:notesMasterIdLst>
  <p:sldIdLst>
    <p:sldId id="449" r:id="rId3"/>
    <p:sldId id="256" r:id="rId4"/>
    <p:sldId id="279" r:id="rId5"/>
    <p:sldId id="405" r:id="rId6"/>
    <p:sldId id="411" r:id="rId7"/>
    <p:sldId id="385" r:id="rId8"/>
    <p:sldId id="404" r:id="rId9"/>
    <p:sldId id="412" r:id="rId10"/>
    <p:sldId id="414" r:id="rId11"/>
    <p:sldId id="417" r:id="rId12"/>
    <p:sldId id="418" r:id="rId13"/>
    <p:sldId id="442" r:id="rId14"/>
    <p:sldId id="415" r:id="rId15"/>
    <p:sldId id="416" r:id="rId16"/>
    <p:sldId id="419" r:id="rId17"/>
    <p:sldId id="386" r:id="rId18"/>
    <p:sldId id="421" r:id="rId19"/>
    <p:sldId id="423" r:id="rId20"/>
    <p:sldId id="424" r:id="rId21"/>
    <p:sldId id="409" r:id="rId22"/>
    <p:sldId id="420" r:id="rId23"/>
    <p:sldId id="422" r:id="rId24"/>
    <p:sldId id="428" r:id="rId25"/>
    <p:sldId id="427" r:id="rId26"/>
    <p:sldId id="410" r:id="rId27"/>
    <p:sldId id="439" r:id="rId28"/>
    <p:sldId id="438" r:id="rId29"/>
    <p:sldId id="429" r:id="rId30"/>
    <p:sldId id="430" r:id="rId31"/>
    <p:sldId id="431" r:id="rId32"/>
    <p:sldId id="434" r:id="rId33"/>
    <p:sldId id="447" r:id="rId34"/>
    <p:sldId id="448" r:id="rId35"/>
    <p:sldId id="392" r:id="rId36"/>
    <p:sldId id="433" r:id="rId37"/>
    <p:sldId id="395" r:id="rId38"/>
    <p:sldId id="389" r:id="rId39"/>
    <p:sldId id="450" r:id="rId40"/>
    <p:sldId id="394" r:id="rId41"/>
    <p:sldId id="436" r:id="rId42"/>
    <p:sldId id="432" r:id="rId43"/>
    <p:sldId id="396" r:id="rId44"/>
    <p:sldId id="400" r:id="rId45"/>
    <p:sldId id="401" r:id="rId46"/>
    <p:sldId id="402" r:id="rId47"/>
    <p:sldId id="435" r:id="rId48"/>
    <p:sldId id="441" r:id="rId49"/>
    <p:sldId id="440" r:id="rId50"/>
    <p:sldId id="444" r:id="rId51"/>
    <p:sldId id="445" r:id="rId52"/>
    <p:sldId id="277" r:id="rId53"/>
    <p:sldId id="413" r:id="rId54"/>
    <p:sldId id="280" r:id="rId55"/>
    <p:sldId id="281" r:id="rId56"/>
    <p:sldId id="282" r:id="rId57"/>
    <p:sldId id="283" r:id="rId58"/>
    <p:sldId id="284" r:id="rId59"/>
    <p:sldId id="285" r:id="rId60"/>
    <p:sldId id="286" r:id="rId61"/>
    <p:sldId id="290" r:id="rId62"/>
    <p:sldId id="291" r:id="rId63"/>
    <p:sldId id="295" r:id="rId64"/>
    <p:sldId id="296" r:id="rId65"/>
    <p:sldId id="382" r:id="rId6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F212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49" autoAdjust="0"/>
    <p:restoredTop sz="94660"/>
  </p:normalViewPr>
  <p:slideViewPr>
    <p:cSldViewPr snapToGrid="0">
      <p:cViewPr varScale="1">
        <p:scale>
          <a:sx n="51" d="100"/>
          <a:sy n="51" d="100"/>
        </p:scale>
        <p:origin x="115" y="41"/>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presProps" Target="presProps.xml"/><Relationship Id="rId7" Type="http://schemas.openxmlformats.org/officeDocument/2006/relationships/slide" Target="slides/slide5.xml"/><Relationship Id="rId71"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slide" Target="slides/slide59.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viewProps" Target="viewProp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notesMaster" Target="notesMasters/notesMaster1.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F78E483-BE4C-4D5A-9851-4AE49F42F11B}" type="datetimeFigureOut">
              <a:rPr lang="en-US" smtClean="0"/>
              <a:t>3/1/2022</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4FD1FD-5A66-4519-84B6-731B97E3F47B}" type="slidenum">
              <a:rPr lang="en-US" smtClean="0"/>
              <a:t>‹#›</a:t>
            </a:fld>
            <a:endParaRPr lang="en-US"/>
          </a:p>
        </p:txBody>
      </p:sp>
    </p:spTree>
    <p:extLst>
      <p:ext uri="{BB962C8B-B14F-4D97-AF65-F5344CB8AC3E}">
        <p14:creationId xmlns:p14="http://schemas.microsoft.com/office/powerpoint/2010/main" val="32784455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b="1" dirty="0">
                <a:latin typeface="Times New Roman" pitchFamily="18" charset="0"/>
                <a:cs typeface="Times New Roman" pitchFamily="18" charset="0"/>
              </a:rPr>
              <a:t>E. </a:t>
            </a:r>
            <a:r>
              <a:rPr lang="en-US" b="1" dirty="0"/>
              <a:t>Assess and mitigate the vulnerabilities of security architectures, designs, and solution elements</a:t>
            </a:r>
          </a:p>
          <a:p>
            <a:pPr marL="182880" indent="0">
              <a:buNone/>
            </a:pPr>
            <a:r>
              <a:rPr lang="en-US" b="0" dirty="0">
                <a:latin typeface="Times New Roman" pitchFamily="18" charset="0"/>
                <a:cs typeface="Times New Roman" pitchFamily="18" charset="0"/>
              </a:rPr>
              <a:t>E.1 </a:t>
            </a:r>
            <a:r>
              <a:rPr lang="en-US" b="0" dirty="0"/>
              <a:t>Client-based (e.g., applets, local caches)</a:t>
            </a:r>
          </a:p>
          <a:p>
            <a:pPr marL="182880" indent="0">
              <a:buNone/>
            </a:pPr>
            <a:r>
              <a:rPr lang="en-US" dirty="0">
                <a:latin typeface="Times New Roman" pitchFamily="18" charset="0"/>
                <a:cs typeface="Times New Roman" pitchFamily="18" charset="0"/>
              </a:rPr>
              <a:t>E.2 </a:t>
            </a:r>
            <a:r>
              <a:rPr lang="en-US" dirty="0"/>
              <a:t>Server-based (e.g., data flow control)</a:t>
            </a:r>
          </a:p>
          <a:p>
            <a:pPr marL="182880" indent="0">
              <a:buNone/>
            </a:pPr>
            <a:r>
              <a:rPr lang="en-US" dirty="0">
                <a:latin typeface="Times New Roman" pitchFamily="18" charset="0"/>
                <a:cs typeface="Times New Roman" pitchFamily="18" charset="0"/>
              </a:rPr>
              <a:t>E.3 </a:t>
            </a:r>
            <a:r>
              <a:rPr lang="en-US" dirty="0"/>
              <a:t>Database security (e.g., inference, aggregation, data mining, data analytics, warehousing)</a:t>
            </a:r>
          </a:p>
          <a:p>
            <a:pPr marL="182880" indent="0">
              <a:buNone/>
            </a:pPr>
            <a:r>
              <a:rPr lang="en-US" dirty="0">
                <a:latin typeface="Times New Roman" pitchFamily="18" charset="0"/>
                <a:cs typeface="Times New Roman" pitchFamily="18" charset="0"/>
              </a:rPr>
              <a:t>E.4 </a:t>
            </a:r>
            <a:r>
              <a:rPr lang="en-US" dirty="0"/>
              <a:t>Large-scale parallel data systems</a:t>
            </a:r>
          </a:p>
          <a:p>
            <a:pPr marL="182880" indent="0">
              <a:buNone/>
            </a:pPr>
            <a:r>
              <a:rPr lang="en-US" b="0" dirty="0">
                <a:latin typeface="Times New Roman" pitchFamily="18" charset="0"/>
                <a:cs typeface="Times New Roman" pitchFamily="18" charset="0"/>
              </a:rPr>
              <a:t>E.5 </a:t>
            </a:r>
            <a:r>
              <a:rPr lang="en-US" b="0" dirty="0"/>
              <a:t>Distributed systems (e.g., cloud computing, grid computing, peer to peer)</a:t>
            </a:r>
          </a:p>
          <a:p>
            <a:pPr marL="182880" indent="0">
              <a:buNone/>
            </a:pPr>
            <a:r>
              <a:rPr lang="en-US" b="1" dirty="0">
                <a:latin typeface="Times New Roman" pitchFamily="18" charset="0"/>
                <a:cs typeface="Times New Roman" pitchFamily="18" charset="0"/>
              </a:rPr>
              <a:t>E.6 </a:t>
            </a:r>
            <a:r>
              <a:rPr lang="en-US" b="1" dirty="0"/>
              <a:t>Cryptographic systems</a:t>
            </a:r>
          </a:p>
          <a:p>
            <a:pPr marL="182880" indent="0">
              <a:buNone/>
            </a:pPr>
            <a:r>
              <a:rPr lang="en-US" dirty="0">
                <a:latin typeface="Times New Roman" pitchFamily="18" charset="0"/>
                <a:cs typeface="Times New Roman" pitchFamily="18" charset="0"/>
              </a:rPr>
              <a:t>E.7 </a:t>
            </a:r>
            <a:r>
              <a:rPr lang="en-US" dirty="0"/>
              <a:t>Industrial control systems (e.g., SCADA)</a:t>
            </a:r>
            <a:endParaRPr lang="en-US" dirty="0">
              <a:latin typeface="Times New Roman" pitchFamily="18" charset="0"/>
              <a:cs typeface="Times New Roman" pitchFamily="18" charset="0"/>
            </a:endParaRPr>
          </a:p>
          <a:p>
            <a:endParaRPr lang="en-US" dirty="0"/>
          </a:p>
        </p:txBody>
      </p:sp>
      <p:sp>
        <p:nvSpPr>
          <p:cNvPr id="4" name="Slide Number Placeholder 3"/>
          <p:cNvSpPr>
            <a:spLocks noGrp="1"/>
          </p:cNvSpPr>
          <p:nvPr>
            <p:ph type="sldNum" sz="quarter" idx="10"/>
          </p:nvPr>
        </p:nvSpPr>
        <p:spPr/>
        <p:txBody>
          <a:bodyPr/>
          <a:lstStyle/>
          <a:p>
            <a:pPr>
              <a:defRPr/>
            </a:pPr>
            <a:fld id="{67624C01-9128-4A8A-8CC4-22709AC2801D}" type="slidenum">
              <a:rPr lang="en-US" smtClean="0"/>
              <a:pPr>
                <a:defRPr/>
              </a:pPr>
              <a:t>3</a:t>
            </a:fld>
            <a:endParaRPr lang="en-US" dirty="0"/>
          </a:p>
        </p:txBody>
      </p:sp>
    </p:spTree>
    <p:extLst>
      <p:ext uri="{BB962C8B-B14F-4D97-AF65-F5344CB8AC3E}">
        <p14:creationId xmlns:p14="http://schemas.microsoft.com/office/powerpoint/2010/main" val="33028473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23E8B5-541B-42DF-A8D8-4371321886AA}" type="slidenum">
              <a:rPr lang="en-US" smtClean="0"/>
              <a:pPr/>
              <a:t>16</a:t>
            </a:fld>
            <a:endParaRPr lang="en-US"/>
          </a:p>
        </p:txBody>
      </p:sp>
    </p:spTree>
    <p:extLst>
      <p:ext uri="{BB962C8B-B14F-4D97-AF65-F5344CB8AC3E}">
        <p14:creationId xmlns:p14="http://schemas.microsoft.com/office/powerpoint/2010/main" val="9651410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23E8B5-541B-42DF-A8D8-4371321886AA}" type="slidenum">
              <a:rPr lang="en-US" smtClean="0"/>
              <a:pPr/>
              <a:t>39</a:t>
            </a:fld>
            <a:endParaRPr lang="en-US"/>
          </a:p>
        </p:txBody>
      </p:sp>
    </p:spTree>
    <p:extLst>
      <p:ext uri="{BB962C8B-B14F-4D97-AF65-F5344CB8AC3E}">
        <p14:creationId xmlns:p14="http://schemas.microsoft.com/office/powerpoint/2010/main" val="36845386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Notes</a:t>
            </a:r>
          </a:p>
          <a:p>
            <a:r>
              <a:rPr lang="en-US" dirty="0"/>
              <a:t>Collision</a:t>
            </a:r>
            <a:r>
              <a:rPr lang="en-US" baseline="0" dirty="0"/>
              <a:t> is to be avoided in hash functions – the function should be one to one for any given input, i.e., the hash is unique for any given input.</a:t>
            </a:r>
          </a:p>
          <a:p>
            <a:r>
              <a:rPr lang="en-US" baseline="0" dirty="0"/>
              <a:t>Microsoft passwords have all 8 character passwords possible ran through the MS password algorithms; such files are available for download on the Internet. Nine character or greater passwords have yet to be publicly available, but organizations with sufficient compute power likely have nine and 10 character password files. Salt helps – explain salt</a:t>
            </a:r>
            <a:endParaRPr lang="en-US" dirty="0"/>
          </a:p>
        </p:txBody>
      </p:sp>
      <p:sp>
        <p:nvSpPr>
          <p:cNvPr id="4" name="Slide Number Placeholder 3"/>
          <p:cNvSpPr>
            <a:spLocks noGrp="1"/>
          </p:cNvSpPr>
          <p:nvPr>
            <p:ph type="sldNum" sz="quarter" idx="10"/>
          </p:nvPr>
        </p:nvSpPr>
        <p:spPr/>
        <p:txBody>
          <a:bodyPr/>
          <a:lstStyle/>
          <a:p>
            <a:fld id="{8AB36416-C212-4D06-A9B9-14787DE57554}" type="slidenum">
              <a:rPr lang="en-US" smtClean="0"/>
              <a:t>56</a:t>
            </a:fld>
            <a:endParaRPr lang="en-US"/>
          </a:p>
        </p:txBody>
      </p:sp>
    </p:spTree>
    <p:extLst>
      <p:ext uri="{BB962C8B-B14F-4D97-AF65-F5344CB8AC3E}">
        <p14:creationId xmlns:p14="http://schemas.microsoft.com/office/powerpoint/2010/main" val="27555777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Sure</a:t>
            </a:r>
            <a:r>
              <a:rPr lang="en-US" baseline="0" dirty="0"/>
              <a:t>. Trust S-box algorithms. Are they computationally more difficult the RSA or EC? No. Requires constant key changes for transmission of data of transient value. Ostensibly of value for hardware implementation. The S-boxes are promotion of security through obscurity, not cryptographic strength.</a:t>
            </a:r>
            <a:endParaRPr lang="en-US" dirty="0"/>
          </a:p>
        </p:txBody>
      </p:sp>
      <p:sp>
        <p:nvSpPr>
          <p:cNvPr id="4" name="Slide Number Placeholder 3"/>
          <p:cNvSpPr>
            <a:spLocks noGrp="1"/>
          </p:cNvSpPr>
          <p:nvPr>
            <p:ph type="sldNum" sz="quarter" idx="10"/>
          </p:nvPr>
        </p:nvSpPr>
        <p:spPr/>
        <p:txBody>
          <a:bodyPr/>
          <a:lstStyle/>
          <a:p>
            <a:fld id="{8AB36416-C212-4D06-A9B9-14787DE57554}" type="slidenum">
              <a:rPr lang="en-US" smtClean="0"/>
              <a:t>58</a:t>
            </a:fld>
            <a:endParaRPr lang="en-US"/>
          </a:p>
        </p:txBody>
      </p:sp>
    </p:spTree>
    <p:extLst>
      <p:ext uri="{BB962C8B-B14F-4D97-AF65-F5344CB8AC3E}">
        <p14:creationId xmlns:p14="http://schemas.microsoft.com/office/powerpoint/2010/main" val="33046890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ntent Slide - 1 Col">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5892799" y="6505046"/>
            <a:ext cx="2895600" cy="246221"/>
          </a:xfrm>
          <a:prstGeom prst="rect">
            <a:avLst/>
          </a:prstGeom>
        </p:spPr>
        <p:txBody>
          <a:bodyPr/>
          <a:lstStyle>
            <a:lvl1pPr algn="r">
              <a:defRPr sz="1200" b="1">
                <a:solidFill>
                  <a:srgbClr val="FFFFFF"/>
                </a:solidFill>
              </a:defRPr>
            </a:lvl1pPr>
          </a:lstStyle>
          <a:p>
            <a:pPr defTabSz="457200"/>
            <a:r>
              <a:rPr lang="en-US"/>
              <a:t>PRESENTATION TITLE</a:t>
            </a:r>
            <a:endParaRPr lang="en-US" dirty="0"/>
          </a:p>
        </p:txBody>
      </p:sp>
      <p:sp>
        <p:nvSpPr>
          <p:cNvPr id="6" name="Slide Number Placeholder 5"/>
          <p:cNvSpPr>
            <a:spLocks noGrp="1"/>
          </p:cNvSpPr>
          <p:nvPr>
            <p:ph type="sldNum" sz="quarter" idx="12"/>
          </p:nvPr>
        </p:nvSpPr>
        <p:spPr>
          <a:xfrm>
            <a:off x="8686801" y="6505046"/>
            <a:ext cx="372531" cy="246221"/>
          </a:xfrm>
          <a:prstGeom prst="rect">
            <a:avLst/>
          </a:prstGeom>
        </p:spPr>
        <p:txBody>
          <a:bodyPr/>
          <a:lstStyle>
            <a:lvl1pPr>
              <a:defRPr sz="1200" b="1">
                <a:solidFill>
                  <a:srgbClr val="F3B329"/>
                </a:solidFill>
                <a:latin typeface="+mn-lt"/>
              </a:defRPr>
            </a:lvl1pPr>
          </a:lstStyle>
          <a:p>
            <a:pPr defTabSz="457200"/>
            <a:fld id="{F0E313D9-E573-5747-B7EA-62F4243B84E7}" type="slidenum">
              <a:rPr lang="en-US" smtClean="0"/>
              <a:pPr defTabSz="457200"/>
              <a:t>‹#›</a:t>
            </a:fld>
            <a:endParaRPr lang="en-US" dirty="0"/>
          </a:p>
        </p:txBody>
      </p:sp>
      <p:sp>
        <p:nvSpPr>
          <p:cNvPr id="9" name="Title Placeholder 1"/>
          <p:cNvSpPr>
            <a:spLocks noGrp="1"/>
          </p:cNvSpPr>
          <p:nvPr>
            <p:ph type="title" hasCustomPrompt="1"/>
          </p:nvPr>
        </p:nvSpPr>
        <p:spPr>
          <a:xfrm>
            <a:off x="457200" y="434091"/>
            <a:ext cx="8229600" cy="523220"/>
          </a:xfrm>
          <a:prstGeom prst="rect">
            <a:avLst/>
          </a:prstGeom>
        </p:spPr>
        <p:txBody>
          <a:bodyPr vert="horz" lIns="91440" tIns="45720" rIns="91440" bIns="45720" rtlCol="0" anchor="ctr">
            <a:spAutoFit/>
          </a:bodyPr>
          <a:lstStyle>
            <a:lvl1pPr>
              <a:defRPr/>
            </a:lvl1pPr>
          </a:lstStyle>
          <a:p>
            <a:r>
              <a:rPr lang="en-US" dirty="0"/>
              <a:t>CLICK TO ADD TITLE</a:t>
            </a:r>
          </a:p>
        </p:txBody>
      </p:sp>
      <p:sp>
        <p:nvSpPr>
          <p:cNvPr id="12" name="Content Placeholder 11"/>
          <p:cNvSpPr>
            <a:spLocks noGrp="1"/>
          </p:cNvSpPr>
          <p:nvPr>
            <p:ph sz="quarter" idx="13"/>
          </p:nvPr>
        </p:nvSpPr>
        <p:spPr>
          <a:xfrm>
            <a:off x="457200" y="2665918"/>
            <a:ext cx="7899400" cy="1877437"/>
          </a:xfrm>
        </p:spPr>
        <p:txBody>
          <a:bodyPr>
            <a:spAutoFit/>
          </a:bodyPr>
          <a:lstStyle>
            <a:lvl4pPr marL="1600200" indent="-228600">
              <a:buClr>
                <a:srgbClr val="D02124"/>
              </a:buClr>
              <a:buSzPct val="60000"/>
              <a:buFont typeface="Courier New"/>
              <a:buChar char="o"/>
              <a:defRPr/>
            </a:lvl4pPr>
            <a:lvl5pPr marL="2057400" indent="-228600">
              <a:buClr>
                <a:srgbClr val="D02124"/>
              </a:buClr>
              <a:buSzPct val="80000"/>
              <a:buFont typeface="Lucida Grande"/>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11"/>
          <p:cNvSpPr>
            <a:spLocks noGrp="1"/>
          </p:cNvSpPr>
          <p:nvPr>
            <p:ph sz="quarter" idx="14" hasCustomPrompt="1"/>
          </p:nvPr>
        </p:nvSpPr>
        <p:spPr>
          <a:xfrm>
            <a:off x="457200" y="892729"/>
            <a:ext cx="7899400" cy="338554"/>
          </a:xfrm>
        </p:spPr>
        <p:txBody>
          <a:bodyPr>
            <a:spAutoFit/>
          </a:bodyPr>
          <a:lstStyle>
            <a:lvl1pPr marL="0" indent="0">
              <a:buNone/>
              <a:defRPr sz="1600" baseline="0">
                <a:solidFill>
                  <a:srgbClr val="5A5A5F"/>
                </a:solidFill>
              </a:defRPr>
            </a:lvl1pPr>
            <a:lvl4pPr marL="1600200" indent="-228600">
              <a:buClr>
                <a:srgbClr val="D02124"/>
              </a:buClr>
              <a:buSzPct val="60000"/>
              <a:buFont typeface="Courier New"/>
              <a:buChar char="o"/>
              <a:defRPr/>
            </a:lvl4pPr>
            <a:lvl5pPr marL="2057400" indent="-228600">
              <a:buClr>
                <a:srgbClr val="D02124"/>
              </a:buClr>
              <a:buSzPct val="80000"/>
              <a:buFont typeface="Lucida Grande"/>
              <a:buChar char="-"/>
              <a:defRPr/>
            </a:lvl5pPr>
          </a:lstStyle>
          <a:p>
            <a:pPr lvl="0"/>
            <a:r>
              <a:rPr lang="en-US" sz="1600" dirty="0"/>
              <a:t>Click to edit slide subtitle.</a:t>
            </a:r>
            <a:endParaRPr lang="en-US" dirty="0"/>
          </a:p>
        </p:txBody>
      </p:sp>
    </p:spTree>
    <p:extLst>
      <p:ext uri="{BB962C8B-B14F-4D97-AF65-F5344CB8AC3E}">
        <p14:creationId xmlns:p14="http://schemas.microsoft.com/office/powerpoint/2010/main" val="34549647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603828"/>
            <a:ext cx="7772400" cy="523220"/>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457200" y="6356352"/>
            <a:ext cx="2133600" cy="365125"/>
          </a:xfrm>
          <a:prstGeom prst="rect">
            <a:avLst/>
          </a:prstGeom>
        </p:spPr>
        <p:txBody>
          <a:bodyPr/>
          <a:lstStyle/>
          <a:p>
            <a:fld id="{3A7F217E-F31F-4E1B-9C73-28A6B1E26686}" type="datetimeFigureOut">
              <a:rPr lang="en-US" smtClean="0"/>
              <a:t>3/1/2022</a:t>
            </a:fld>
            <a:endParaRPr lang="en-US"/>
          </a:p>
        </p:txBody>
      </p:sp>
      <p:sp>
        <p:nvSpPr>
          <p:cNvPr id="5" name="Footer Placeholder 4"/>
          <p:cNvSpPr>
            <a:spLocks noGrp="1"/>
          </p:cNvSpPr>
          <p:nvPr>
            <p:ph type="ftr" sz="quarter" idx="11"/>
          </p:nvPr>
        </p:nvSpPr>
        <p:spPr>
          <a:xfrm>
            <a:off x="3124200" y="6356352"/>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2"/>
            <a:ext cx="2133600" cy="365125"/>
          </a:xfrm>
          <a:prstGeom prst="rect">
            <a:avLst/>
          </a:prstGeom>
        </p:spPr>
        <p:txBody>
          <a:bodyPr/>
          <a:lstStyle/>
          <a:p>
            <a:fld id="{6E053E3D-2CDF-43E2-A088-E48645FB22C5}" type="slidenum">
              <a:rPr lang="en-US" smtClean="0"/>
              <a:t>‹#›</a:t>
            </a:fld>
            <a:endParaRPr lang="en-US"/>
          </a:p>
        </p:txBody>
      </p:sp>
    </p:spTree>
    <p:extLst>
      <p:ext uri="{BB962C8B-B14F-4D97-AF65-F5344CB8AC3E}">
        <p14:creationId xmlns:p14="http://schemas.microsoft.com/office/powerpoint/2010/main" val="36100188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1162050" y="6243638"/>
            <a:ext cx="1905000" cy="457200"/>
          </a:xfrm>
          <a:prstGeom prst="rect">
            <a:avLst/>
          </a:prstGeom>
        </p:spPr>
        <p:txBody>
          <a:bodyPr/>
          <a:lstStyle>
            <a:lvl1pPr>
              <a:defRPr/>
            </a:lvl1pPr>
          </a:lstStyle>
          <a:p>
            <a:endParaRPr lang="en-US"/>
          </a:p>
        </p:txBody>
      </p:sp>
      <p:sp>
        <p:nvSpPr>
          <p:cNvPr id="3" name="Footer Placeholder 2"/>
          <p:cNvSpPr>
            <a:spLocks noGrp="1"/>
          </p:cNvSpPr>
          <p:nvPr>
            <p:ph type="ftr" sz="quarter" idx="11"/>
          </p:nvPr>
        </p:nvSpPr>
        <p:spPr>
          <a:xfrm>
            <a:off x="3657600" y="6243638"/>
            <a:ext cx="2895600" cy="457200"/>
          </a:xfrm>
          <a:prstGeom prst="rect">
            <a:avLst/>
          </a:prstGeom>
        </p:spPr>
        <p:txBody>
          <a:bodyPr/>
          <a:lstStyle>
            <a:lvl1pPr>
              <a:defRPr/>
            </a:lvl1pPr>
          </a:lstStyle>
          <a:p>
            <a:endParaRPr lang="en-US"/>
          </a:p>
        </p:txBody>
      </p:sp>
      <p:sp>
        <p:nvSpPr>
          <p:cNvPr id="4" name="Slide Number Placeholder 3"/>
          <p:cNvSpPr>
            <a:spLocks noGrp="1"/>
          </p:cNvSpPr>
          <p:nvPr>
            <p:ph type="sldNum" sz="quarter" idx="12"/>
          </p:nvPr>
        </p:nvSpPr>
        <p:spPr>
          <a:xfrm>
            <a:off x="7042150" y="6243638"/>
            <a:ext cx="1905000" cy="457200"/>
          </a:xfrm>
          <a:prstGeom prst="rect">
            <a:avLst/>
          </a:prstGeom>
        </p:spPr>
        <p:txBody>
          <a:bodyPr/>
          <a:lstStyle>
            <a:lvl1pPr>
              <a:defRPr/>
            </a:lvl1pPr>
          </a:lstStyle>
          <a:p>
            <a:fld id="{FCCF7B2C-A6FB-4D31-8AA8-A8D4ACFB4C3B}" type="slidenum">
              <a:rPr lang="en-US"/>
              <a:pPr/>
              <a:t>‹#›</a:t>
            </a:fld>
            <a:endParaRPr lang="en-US"/>
          </a:p>
        </p:txBody>
      </p:sp>
    </p:spTree>
    <p:extLst>
      <p:ext uri="{BB962C8B-B14F-4D97-AF65-F5344CB8AC3E}">
        <p14:creationId xmlns:p14="http://schemas.microsoft.com/office/powerpoint/2010/main" val="15049318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665778" y="898827"/>
            <a:ext cx="4936744" cy="1470025"/>
          </a:xfrm>
        </p:spPr>
        <p:txBody>
          <a:bodyPr anchor="t" anchorCtr="0">
            <a:noAutofit/>
          </a:bodyPr>
          <a:lstStyle>
            <a:lvl1pPr algn="r">
              <a:defRPr sz="2700" baseline="0">
                <a:solidFill>
                  <a:schemeClr val="bg1"/>
                </a:solidFill>
                <a:latin typeface="Gotham-Book"/>
              </a:defRPr>
            </a:lvl1pPr>
          </a:lstStyle>
          <a:p>
            <a:r>
              <a:rPr lang="en-US" dirty="0" smtClean="0"/>
              <a:t>Click to edit Master Title</a:t>
            </a:r>
            <a:endParaRPr lang="en-US" dirty="0"/>
          </a:p>
        </p:txBody>
      </p:sp>
      <p:sp>
        <p:nvSpPr>
          <p:cNvPr id="3" name="Subtitle 2"/>
          <p:cNvSpPr>
            <a:spLocks noGrp="1"/>
          </p:cNvSpPr>
          <p:nvPr>
            <p:ph type="subTitle" idx="1" hasCustomPrompt="1"/>
          </p:nvPr>
        </p:nvSpPr>
        <p:spPr>
          <a:xfrm>
            <a:off x="3579184" y="2368848"/>
            <a:ext cx="5023338" cy="1122032"/>
          </a:xfrm>
        </p:spPr>
        <p:txBody>
          <a:bodyPr>
            <a:normAutofit/>
          </a:bodyPr>
          <a:lstStyle>
            <a:lvl1pPr marL="0" indent="0" algn="r">
              <a:buNone/>
              <a:defRPr sz="900" cap="all" baseline="0">
                <a:solidFill>
                  <a:schemeClr val="tx1">
                    <a:lumMod val="65000"/>
                    <a:lumOff val="35000"/>
                  </a:schemeClr>
                </a:solidFill>
                <a:latin typeface="Gotham-Medium"/>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smtClean="0"/>
              <a:t>Name of presenter</a:t>
            </a:r>
            <a:endParaRPr lang="en-US" dirty="0"/>
          </a:p>
        </p:txBody>
      </p:sp>
      <p:sp>
        <p:nvSpPr>
          <p:cNvPr id="4" name="Date Placeholder 3"/>
          <p:cNvSpPr>
            <a:spLocks noGrp="1"/>
          </p:cNvSpPr>
          <p:nvPr>
            <p:ph type="dt" sz="half" idx="10"/>
          </p:nvPr>
        </p:nvSpPr>
        <p:spPr/>
        <p:txBody>
          <a:bodyPr/>
          <a:lstStyle/>
          <a:p>
            <a:fld id="{B46A8BA3-0F37-AA49-95E8-82C1CABE9353}" type="datetimeFigureOut">
              <a:rPr lang="en-US" smtClean="0"/>
              <a:t>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D3FD53-BAF0-134B-87AB-03C5D39B7FAC}" type="slidenum">
              <a:rPr lang="en-US" smtClean="0"/>
              <a:t>‹#›</a:t>
            </a:fld>
            <a:endParaRPr lang="en-US"/>
          </a:p>
        </p:txBody>
      </p:sp>
    </p:spTree>
    <p:extLst>
      <p:ext uri="{BB962C8B-B14F-4D97-AF65-F5344CB8AC3E}">
        <p14:creationId xmlns:p14="http://schemas.microsoft.com/office/powerpoint/2010/main" val="21575577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subhead and text">
    <p:bg>
      <p:bgPr>
        <a:blipFill rotWithShape="1">
          <a:blip r:embed="rId2"/>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457200" y="2149230"/>
            <a:ext cx="8115526" cy="3957395"/>
          </a:xfrm>
        </p:spPr>
        <p:txBody>
          <a:bodyPr/>
          <a:lstStyle>
            <a:lvl1pPr marL="0" indent="0">
              <a:buFontTx/>
              <a:buNone/>
              <a:defRPr sz="1688">
                <a:solidFill>
                  <a:srgbClr val="FF0000"/>
                </a:solidFill>
                <a:latin typeface="Gotham-Book"/>
              </a:defRPr>
            </a:lvl1pPr>
            <a:lvl2pPr marL="0" indent="0">
              <a:spcBef>
                <a:spcPts val="27"/>
              </a:spcBef>
              <a:buFontTx/>
              <a:buNone/>
              <a:defRPr sz="1519">
                <a:latin typeface="Gotham-Book"/>
              </a:defRPr>
            </a:lvl2pPr>
          </a:lstStyle>
          <a:p>
            <a:pPr lvl="0"/>
            <a:r>
              <a:rPr lang="en-US" dirty="0" smtClean="0"/>
              <a:t>Click to edit subhead text</a:t>
            </a:r>
          </a:p>
          <a:p>
            <a:pPr lvl="1"/>
            <a:r>
              <a:rPr lang="en-US" dirty="0" smtClean="0"/>
              <a:t>Paragraph text</a:t>
            </a:r>
          </a:p>
        </p:txBody>
      </p:sp>
      <p:sp>
        <p:nvSpPr>
          <p:cNvPr id="5" name="Footer Placeholder 4"/>
          <p:cNvSpPr>
            <a:spLocks noGrp="1"/>
          </p:cNvSpPr>
          <p:nvPr>
            <p:ph type="ftr" sz="quarter" idx="11"/>
          </p:nvPr>
        </p:nvSpPr>
        <p:spPr>
          <a:xfrm>
            <a:off x="457200" y="6173791"/>
            <a:ext cx="5562600" cy="365125"/>
          </a:xfrm>
        </p:spPr>
        <p:txBody>
          <a:bodyPr/>
          <a:lstStyle/>
          <a:p>
            <a:endParaRPr lang="en-US" dirty="0"/>
          </a:p>
        </p:txBody>
      </p:sp>
      <p:sp>
        <p:nvSpPr>
          <p:cNvPr id="10" name="Title 9"/>
          <p:cNvSpPr>
            <a:spLocks noGrp="1"/>
          </p:cNvSpPr>
          <p:nvPr>
            <p:ph type="title" hasCustomPrompt="1"/>
          </p:nvPr>
        </p:nvSpPr>
        <p:spPr>
          <a:xfrm>
            <a:off x="457203" y="274638"/>
            <a:ext cx="8115526" cy="1133600"/>
          </a:xfrm>
        </p:spPr>
        <p:txBody>
          <a:bodyPr anchor="b" anchorCtr="0"/>
          <a:lstStyle>
            <a:lvl1pPr algn="r">
              <a:defRPr/>
            </a:lvl1pPr>
          </a:lstStyle>
          <a:p>
            <a:r>
              <a:rPr lang="en-US" dirty="0" smtClean="0"/>
              <a:t>Click to edit headline</a:t>
            </a:r>
            <a:endParaRPr lang="en-US" dirty="0"/>
          </a:p>
        </p:txBody>
      </p:sp>
    </p:spTree>
    <p:extLst>
      <p:ext uri="{BB962C8B-B14F-4D97-AF65-F5344CB8AC3E}">
        <p14:creationId xmlns:p14="http://schemas.microsoft.com/office/powerpoint/2010/main" val="772361058"/>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subhead, text and right image">
    <p:bg>
      <p:bgPr>
        <a:blipFill rotWithShape="1">
          <a:blip r:embed="rId2"/>
          <a:stretch>
            <a:fillRect/>
          </a:stretch>
        </a:blipFill>
        <a:effectLst/>
      </p:bgPr>
    </p:bg>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457200" y="6173791"/>
            <a:ext cx="5562600" cy="365125"/>
          </a:xfrm>
        </p:spPr>
        <p:txBody>
          <a:bodyPr/>
          <a:lstStyle/>
          <a:p>
            <a:endParaRPr lang="en-US" dirty="0"/>
          </a:p>
        </p:txBody>
      </p:sp>
      <p:sp>
        <p:nvSpPr>
          <p:cNvPr id="10" name="Content Placeholder 2"/>
          <p:cNvSpPr>
            <a:spLocks noGrp="1"/>
          </p:cNvSpPr>
          <p:nvPr>
            <p:ph idx="1" hasCustomPrompt="1"/>
          </p:nvPr>
        </p:nvSpPr>
        <p:spPr>
          <a:xfrm>
            <a:off x="457200" y="2149234"/>
            <a:ext cx="8115526" cy="544897"/>
          </a:xfrm>
        </p:spPr>
        <p:txBody>
          <a:bodyPr/>
          <a:lstStyle>
            <a:lvl1pPr marL="0" indent="0">
              <a:buFontTx/>
              <a:buNone/>
              <a:defRPr sz="1688">
                <a:solidFill>
                  <a:srgbClr val="FF0000"/>
                </a:solidFill>
                <a:latin typeface="Gotham-Book"/>
              </a:defRPr>
            </a:lvl1pPr>
            <a:lvl2pPr marL="0" indent="0">
              <a:spcBef>
                <a:spcPts val="27"/>
              </a:spcBef>
              <a:buFontTx/>
              <a:buNone/>
              <a:defRPr sz="1519">
                <a:latin typeface="Gotham-Book"/>
              </a:defRPr>
            </a:lvl2pPr>
          </a:lstStyle>
          <a:p>
            <a:pPr lvl="0"/>
            <a:r>
              <a:rPr lang="en-US" dirty="0" smtClean="0"/>
              <a:t>Click to edit subhead text</a:t>
            </a:r>
          </a:p>
        </p:txBody>
      </p:sp>
      <p:sp>
        <p:nvSpPr>
          <p:cNvPr id="11" name="Content Placeholder 2"/>
          <p:cNvSpPr>
            <a:spLocks noGrp="1"/>
          </p:cNvSpPr>
          <p:nvPr>
            <p:ph idx="12" hasCustomPrompt="1"/>
          </p:nvPr>
        </p:nvSpPr>
        <p:spPr>
          <a:xfrm>
            <a:off x="4579816" y="2686569"/>
            <a:ext cx="3992910" cy="3253127"/>
          </a:xfrm>
        </p:spPr>
        <p:txBody>
          <a:bodyPr>
            <a:normAutofit/>
          </a:bodyPr>
          <a:lstStyle>
            <a:lvl1pPr marL="0" indent="0">
              <a:buFontTx/>
              <a:buNone/>
              <a:defRPr sz="1519">
                <a:solidFill>
                  <a:schemeClr val="tx1"/>
                </a:solidFill>
                <a:latin typeface="Gotham-Book"/>
              </a:defRPr>
            </a:lvl1pPr>
            <a:lvl2pPr marL="0" indent="0">
              <a:spcBef>
                <a:spcPts val="27"/>
              </a:spcBef>
              <a:buFontTx/>
              <a:buNone/>
              <a:defRPr sz="1519">
                <a:latin typeface="Gotham-Book"/>
              </a:defRPr>
            </a:lvl2pPr>
          </a:lstStyle>
          <a:p>
            <a:pPr lvl="0"/>
            <a:r>
              <a:rPr lang="en-US" dirty="0" smtClean="0"/>
              <a:t>Paragraph text</a:t>
            </a:r>
          </a:p>
        </p:txBody>
      </p:sp>
      <p:sp>
        <p:nvSpPr>
          <p:cNvPr id="12" name="Picture Placeholder 2"/>
          <p:cNvSpPr>
            <a:spLocks noGrp="1"/>
          </p:cNvSpPr>
          <p:nvPr>
            <p:ph type="pic" idx="13"/>
          </p:nvPr>
        </p:nvSpPr>
        <p:spPr>
          <a:xfrm>
            <a:off x="457201" y="2830894"/>
            <a:ext cx="3672704" cy="3108798"/>
          </a:xfrm>
          <a:solidFill>
            <a:schemeClr val="accent4"/>
          </a:solidFill>
        </p:spPr>
        <p:txBody>
          <a:bodyPr>
            <a:normAutofit/>
          </a:bodyPr>
          <a:lstStyle>
            <a:lvl1pPr marL="0" indent="0">
              <a:buNone/>
              <a:defRPr sz="1013"/>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smtClean="0"/>
              <a:t>Drag picture to placeholder or click icon to add</a:t>
            </a:r>
            <a:endParaRPr lang="en-US" dirty="0"/>
          </a:p>
        </p:txBody>
      </p:sp>
      <p:sp>
        <p:nvSpPr>
          <p:cNvPr id="8" name="Title 9"/>
          <p:cNvSpPr>
            <a:spLocks noGrp="1"/>
          </p:cNvSpPr>
          <p:nvPr>
            <p:ph type="title" hasCustomPrompt="1"/>
          </p:nvPr>
        </p:nvSpPr>
        <p:spPr>
          <a:xfrm>
            <a:off x="457203" y="274638"/>
            <a:ext cx="8115526" cy="1133600"/>
          </a:xfrm>
        </p:spPr>
        <p:txBody>
          <a:bodyPr anchor="b" anchorCtr="0"/>
          <a:lstStyle>
            <a:lvl1pPr algn="r">
              <a:defRPr/>
            </a:lvl1pPr>
          </a:lstStyle>
          <a:p>
            <a:r>
              <a:rPr lang="en-US" dirty="0" smtClean="0"/>
              <a:t>Click to edit headline</a:t>
            </a:r>
            <a:endParaRPr lang="en-US" dirty="0"/>
          </a:p>
        </p:txBody>
      </p:sp>
    </p:spTree>
    <p:extLst>
      <p:ext uri="{BB962C8B-B14F-4D97-AF65-F5344CB8AC3E}">
        <p14:creationId xmlns:p14="http://schemas.microsoft.com/office/powerpoint/2010/main" val="2024784882"/>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Title, subhead, text and left  image">
    <p:bg>
      <p:bgPr>
        <a:blipFill rotWithShape="1">
          <a:blip r:embed="rId2"/>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457200" y="2149234"/>
            <a:ext cx="8115526" cy="544897"/>
          </a:xfrm>
        </p:spPr>
        <p:txBody>
          <a:bodyPr/>
          <a:lstStyle>
            <a:lvl1pPr marL="0" indent="0">
              <a:buFontTx/>
              <a:buNone/>
              <a:defRPr sz="1688">
                <a:solidFill>
                  <a:srgbClr val="FF0000"/>
                </a:solidFill>
                <a:latin typeface="Gotham-Book"/>
              </a:defRPr>
            </a:lvl1pPr>
            <a:lvl2pPr marL="0" indent="0">
              <a:spcBef>
                <a:spcPts val="27"/>
              </a:spcBef>
              <a:buFontTx/>
              <a:buNone/>
              <a:defRPr sz="1519">
                <a:latin typeface="Gotham-Book"/>
              </a:defRPr>
            </a:lvl2pPr>
          </a:lstStyle>
          <a:p>
            <a:pPr lvl="0"/>
            <a:r>
              <a:rPr lang="en-US" dirty="0" smtClean="0"/>
              <a:t>Click to edit subhead text</a:t>
            </a:r>
          </a:p>
        </p:txBody>
      </p:sp>
      <p:sp>
        <p:nvSpPr>
          <p:cNvPr id="5" name="Footer Placeholder 4"/>
          <p:cNvSpPr>
            <a:spLocks noGrp="1"/>
          </p:cNvSpPr>
          <p:nvPr>
            <p:ph type="ftr" sz="quarter" idx="11"/>
          </p:nvPr>
        </p:nvSpPr>
        <p:spPr>
          <a:xfrm>
            <a:off x="457200" y="6173791"/>
            <a:ext cx="5562600" cy="365125"/>
          </a:xfrm>
        </p:spPr>
        <p:txBody>
          <a:bodyPr/>
          <a:lstStyle/>
          <a:p>
            <a:endParaRPr lang="en-US" dirty="0"/>
          </a:p>
        </p:txBody>
      </p:sp>
      <p:sp>
        <p:nvSpPr>
          <p:cNvPr id="6" name="Content Placeholder 2"/>
          <p:cNvSpPr>
            <a:spLocks noGrp="1"/>
          </p:cNvSpPr>
          <p:nvPr>
            <p:ph idx="12" hasCustomPrompt="1"/>
          </p:nvPr>
        </p:nvSpPr>
        <p:spPr>
          <a:xfrm>
            <a:off x="457200" y="2686569"/>
            <a:ext cx="3992910" cy="3253127"/>
          </a:xfrm>
        </p:spPr>
        <p:txBody>
          <a:bodyPr>
            <a:normAutofit/>
          </a:bodyPr>
          <a:lstStyle>
            <a:lvl1pPr marL="0" indent="0">
              <a:buFontTx/>
              <a:buNone/>
              <a:defRPr sz="1519">
                <a:solidFill>
                  <a:schemeClr val="tx1"/>
                </a:solidFill>
                <a:latin typeface="Gotham-Book"/>
              </a:defRPr>
            </a:lvl1pPr>
            <a:lvl2pPr marL="0" indent="0">
              <a:spcBef>
                <a:spcPts val="27"/>
              </a:spcBef>
              <a:buFontTx/>
              <a:buNone/>
              <a:defRPr sz="1519">
                <a:latin typeface="Gotham-Book"/>
              </a:defRPr>
            </a:lvl2pPr>
          </a:lstStyle>
          <a:p>
            <a:pPr lvl="0"/>
            <a:r>
              <a:rPr lang="en-US" dirty="0" smtClean="0"/>
              <a:t>Paragraph text</a:t>
            </a:r>
          </a:p>
        </p:txBody>
      </p:sp>
      <p:sp>
        <p:nvSpPr>
          <p:cNvPr id="8" name="Picture Placeholder 2"/>
          <p:cNvSpPr>
            <a:spLocks noGrp="1"/>
          </p:cNvSpPr>
          <p:nvPr>
            <p:ph type="pic" idx="13"/>
          </p:nvPr>
        </p:nvSpPr>
        <p:spPr>
          <a:xfrm>
            <a:off x="4900024" y="2830894"/>
            <a:ext cx="3672704" cy="3108798"/>
          </a:xfrm>
          <a:solidFill>
            <a:schemeClr val="accent4"/>
          </a:solidFill>
        </p:spPr>
        <p:txBody>
          <a:bodyPr>
            <a:normAutofit/>
          </a:bodyPr>
          <a:lstStyle>
            <a:lvl1pPr marL="0" indent="0">
              <a:buNone/>
              <a:defRPr sz="1013"/>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smtClean="0"/>
              <a:t>Drag picture to placeholder or click icon to add</a:t>
            </a:r>
            <a:endParaRPr lang="en-US" dirty="0"/>
          </a:p>
        </p:txBody>
      </p:sp>
      <p:sp>
        <p:nvSpPr>
          <p:cNvPr id="10" name="Title 9"/>
          <p:cNvSpPr>
            <a:spLocks noGrp="1"/>
          </p:cNvSpPr>
          <p:nvPr>
            <p:ph type="title" hasCustomPrompt="1"/>
          </p:nvPr>
        </p:nvSpPr>
        <p:spPr>
          <a:xfrm>
            <a:off x="457203" y="274638"/>
            <a:ext cx="8115526" cy="1133600"/>
          </a:xfrm>
        </p:spPr>
        <p:txBody>
          <a:bodyPr anchor="b" anchorCtr="0"/>
          <a:lstStyle>
            <a:lvl1pPr algn="r">
              <a:defRPr/>
            </a:lvl1pPr>
          </a:lstStyle>
          <a:p>
            <a:r>
              <a:rPr lang="en-US" dirty="0" smtClean="0"/>
              <a:t>Click to edit headline</a:t>
            </a:r>
            <a:endParaRPr lang="en-US" dirty="0"/>
          </a:p>
        </p:txBody>
      </p:sp>
    </p:spTree>
    <p:extLst>
      <p:ext uri="{BB962C8B-B14F-4D97-AF65-F5344CB8AC3E}">
        <p14:creationId xmlns:p14="http://schemas.microsoft.com/office/powerpoint/2010/main" val="2696967682"/>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itle, subhead, three  images">
    <p:bg>
      <p:bgPr>
        <a:blipFill rotWithShape="1">
          <a:blip r:embed="rId2"/>
          <a:stretch>
            <a:fillRect/>
          </a:stretch>
        </a:blipFill>
        <a:effectLst/>
      </p:bgPr>
    </p:bg>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457200" y="6173791"/>
            <a:ext cx="5562600" cy="365125"/>
          </a:xfrm>
        </p:spPr>
        <p:txBody>
          <a:bodyPr/>
          <a:lstStyle/>
          <a:p>
            <a:endParaRPr lang="en-US" dirty="0"/>
          </a:p>
        </p:txBody>
      </p:sp>
      <p:sp>
        <p:nvSpPr>
          <p:cNvPr id="6" name="Content Placeholder 2"/>
          <p:cNvSpPr>
            <a:spLocks noGrp="1"/>
          </p:cNvSpPr>
          <p:nvPr>
            <p:ph idx="12" hasCustomPrompt="1"/>
          </p:nvPr>
        </p:nvSpPr>
        <p:spPr>
          <a:xfrm>
            <a:off x="457200" y="2066534"/>
            <a:ext cx="8115526" cy="663909"/>
          </a:xfrm>
        </p:spPr>
        <p:txBody>
          <a:bodyPr>
            <a:normAutofit/>
          </a:bodyPr>
          <a:lstStyle>
            <a:lvl1pPr marL="0" indent="0">
              <a:buFontTx/>
              <a:buNone/>
              <a:defRPr sz="1688">
                <a:solidFill>
                  <a:srgbClr val="FF0000"/>
                </a:solidFill>
                <a:latin typeface="Gotham-Book"/>
              </a:defRPr>
            </a:lvl1pPr>
            <a:lvl2pPr marL="0" indent="0">
              <a:spcBef>
                <a:spcPts val="27"/>
              </a:spcBef>
              <a:buFontTx/>
              <a:buNone/>
              <a:defRPr sz="1519">
                <a:latin typeface="Gotham-Book"/>
              </a:defRPr>
            </a:lvl2pPr>
          </a:lstStyle>
          <a:p>
            <a:pPr lvl="0"/>
            <a:r>
              <a:rPr lang="en-US" dirty="0" smtClean="0"/>
              <a:t>Click to edit subhead text</a:t>
            </a:r>
          </a:p>
        </p:txBody>
      </p:sp>
      <p:sp>
        <p:nvSpPr>
          <p:cNvPr id="8" name="Picture Placeholder 2"/>
          <p:cNvSpPr>
            <a:spLocks noGrp="1"/>
          </p:cNvSpPr>
          <p:nvPr>
            <p:ph type="pic" idx="13"/>
          </p:nvPr>
        </p:nvSpPr>
        <p:spPr>
          <a:xfrm>
            <a:off x="457202" y="2730439"/>
            <a:ext cx="2450777" cy="2934676"/>
          </a:xfrm>
          <a:solidFill>
            <a:schemeClr val="accent4"/>
          </a:solidFill>
        </p:spPr>
        <p:txBody>
          <a:bodyPr>
            <a:normAutofit/>
          </a:bodyPr>
          <a:lstStyle>
            <a:lvl1pPr marL="0" indent="0">
              <a:buNone/>
              <a:defRPr sz="1013"/>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smtClean="0"/>
              <a:t>Drag picture to placeholder or click icon to add</a:t>
            </a:r>
            <a:endParaRPr lang="en-US" dirty="0"/>
          </a:p>
        </p:txBody>
      </p:sp>
      <p:sp>
        <p:nvSpPr>
          <p:cNvPr id="7" name="Picture Placeholder 2"/>
          <p:cNvSpPr>
            <a:spLocks noGrp="1"/>
          </p:cNvSpPr>
          <p:nvPr>
            <p:ph type="pic" idx="14"/>
          </p:nvPr>
        </p:nvSpPr>
        <p:spPr>
          <a:xfrm>
            <a:off x="3289576" y="2730439"/>
            <a:ext cx="2450777" cy="2934676"/>
          </a:xfrm>
          <a:solidFill>
            <a:schemeClr val="accent4"/>
          </a:solidFill>
        </p:spPr>
        <p:txBody>
          <a:bodyPr>
            <a:normAutofit/>
          </a:bodyPr>
          <a:lstStyle>
            <a:lvl1pPr marL="0" indent="0">
              <a:buNone/>
              <a:defRPr sz="1013"/>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smtClean="0"/>
              <a:t>Drag picture to placeholder or click icon to add</a:t>
            </a:r>
            <a:endParaRPr lang="en-US" dirty="0"/>
          </a:p>
        </p:txBody>
      </p:sp>
      <p:sp>
        <p:nvSpPr>
          <p:cNvPr id="9" name="Picture Placeholder 2"/>
          <p:cNvSpPr>
            <a:spLocks noGrp="1"/>
          </p:cNvSpPr>
          <p:nvPr>
            <p:ph type="pic" idx="15"/>
          </p:nvPr>
        </p:nvSpPr>
        <p:spPr>
          <a:xfrm>
            <a:off x="6121951" y="2730439"/>
            <a:ext cx="2450777" cy="2934676"/>
          </a:xfrm>
          <a:solidFill>
            <a:schemeClr val="accent4"/>
          </a:solidFill>
        </p:spPr>
        <p:txBody>
          <a:bodyPr>
            <a:normAutofit/>
          </a:bodyPr>
          <a:lstStyle>
            <a:lvl1pPr marL="0" indent="0">
              <a:buNone/>
              <a:defRPr sz="1013"/>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smtClean="0"/>
              <a:t>Drag picture to placeholder or click icon to add</a:t>
            </a:r>
            <a:endParaRPr lang="en-US" dirty="0"/>
          </a:p>
        </p:txBody>
      </p:sp>
      <p:sp>
        <p:nvSpPr>
          <p:cNvPr id="12" name="Title 9"/>
          <p:cNvSpPr>
            <a:spLocks noGrp="1"/>
          </p:cNvSpPr>
          <p:nvPr>
            <p:ph type="title" hasCustomPrompt="1"/>
          </p:nvPr>
        </p:nvSpPr>
        <p:spPr>
          <a:xfrm>
            <a:off x="457203" y="274638"/>
            <a:ext cx="8115526" cy="1133600"/>
          </a:xfrm>
        </p:spPr>
        <p:txBody>
          <a:bodyPr anchor="b" anchorCtr="0"/>
          <a:lstStyle>
            <a:lvl1pPr algn="r">
              <a:defRPr/>
            </a:lvl1pPr>
          </a:lstStyle>
          <a:p>
            <a:r>
              <a:rPr lang="en-US" dirty="0" smtClean="0"/>
              <a:t>Click to edit headline</a:t>
            </a:r>
            <a:endParaRPr lang="en-US" dirty="0"/>
          </a:p>
        </p:txBody>
      </p:sp>
    </p:spTree>
    <p:extLst>
      <p:ext uri="{BB962C8B-B14F-4D97-AF65-F5344CB8AC3E}">
        <p14:creationId xmlns:p14="http://schemas.microsoft.com/office/powerpoint/2010/main" val="534043191"/>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itle, 3 subhead levels, text">
    <p:bg>
      <p:bgPr>
        <a:blipFill rotWithShape="1">
          <a:blip r:embed="rId2"/>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457200" y="2149231"/>
            <a:ext cx="8115526" cy="3976933"/>
          </a:xfrm>
        </p:spPr>
        <p:txBody>
          <a:bodyPr/>
          <a:lstStyle>
            <a:lvl1pPr marL="0" indent="0">
              <a:buFontTx/>
              <a:buNone/>
              <a:defRPr sz="1688" baseline="0">
                <a:solidFill>
                  <a:srgbClr val="FF0000"/>
                </a:solidFill>
                <a:latin typeface="Gotham-Book"/>
              </a:defRPr>
            </a:lvl1pPr>
            <a:lvl2pPr marL="0" indent="0">
              <a:spcBef>
                <a:spcPts val="27"/>
              </a:spcBef>
              <a:buFontTx/>
              <a:buNone/>
              <a:defRPr sz="1519" baseline="0">
                <a:latin typeface="Gotham-Book"/>
              </a:defRPr>
            </a:lvl2pPr>
            <a:lvl3pPr marL="0" indent="0">
              <a:spcBef>
                <a:spcPts val="918"/>
              </a:spcBef>
              <a:buFontTx/>
              <a:buNone/>
              <a:defRPr sz="1013" cap="all" baseline="0">
                <a:latin typeface="Gotham-Medium"/>
              </a:defRPr>
            </a:lvl3pPr>
            <a:lvl4pPr marL="0" indent="0">
              <a:spcBef>
                <a:spcPts val="554"/>
              </a:spcBef>
              <a:buFontTx/>
              <a:buNone/>
              <a:defRPr sz="900" b="0" i="0" cap="all" baseline="0">
                <a:latin typeface="Gotham-MediumItalic"/>
              </a:defRPr>
            </a:lvl4pPr>
          </a:lstStyle>
          <a:p>
            <a:pPr lvl="0"/>
            <a:r>
              <a:rPr lang="en-US" dirty="0" smtClean="0"/>
              <a:t>Subhead level one</a:t>
            </a:r>
          </a:p>
          <a:p>
            <a:pPr lvl="1"/>
            <a:r>
              <a:rPr lang="en-US" dirty="0" smtClean="0"/>
              <a:t>Main text</a:t>
            </a:r>
          </a:p>
          <a:p>
            <a:pPr lvl="2"/>
            <a:r>
              <a:rPr lang="en-US" dirty="0" smtClean="0"/>
              <a:t>Subhead level two</a:t>
            </a:r>
          </a:p>
          <a:p>
            <a:pPr lvl="1"/>
            <a:r>
              <a:rPr lang="en-US" dirty="0" smtClean="0"/>
              <a:t>Main text</a:t>
            </a:r>
          </a:p>
          <a:p>
            <a:pPr lvl="3"/>
            <a:r>
              <a:rPr lang="en-US" dirty="0" smtClean="0"/>
              <a:t>Subhead level three</a:t>
            </a:r>
          </a:p>
          <a:p>
            <a:pPr lvl="1"/>
            <a:r>
              <a:rPr lang="en-US" dirty="0" smtClean="0"/>
              <a:t>Main text</a:t>
            </a:r>
          </a:p>
        </p:txBody>
      </p:sp>
      <p:sp>
        <p:nvSpPr>
          <p:cNvPr id="5" name="Footer Placeholder 4"/>
          <p:cNvSpPr>
            <a:spLocks noGrp="1"/>
          </p:cNvSpPr>
          <p:nvPr>
            <p:ph type="ftr" sz="quarter" idx="11"/>
          </p:nvPr>
        </p:nvSpPr>
        <p:spPr>
          <a:xfrm>
            <a:off x="457200" y="6173791"/>
            <a:ext cx="5562600" cy="365125"/>
          </a:xfrm>
        </p:spPr>
        <p:txBody>
          <a:bodyPr/>
          <a:lstStyle/>
          <a:p>
            <a:endParaRPr lang="en-US" dirty="0"/>
          </a:p>
        </p:txBody>
      </p:sp>
      <p:sp>
        <p:nvSpPr>
          <p:cNvPr id="8" name="Title 9"/>
          <p:cNvSpPr>
            <a:spLocks noGrp="1"/>
          </p:cNvSpPr>
          <p:nvPr>
            <p:ph type="title" hasCustomPrompt="1"/>
          </p:nvPr>
        </p:nvSpPr>
        <p:spPr>
          <a:xfrm>
            <a:off x="457203" y="274638"/>
            <a:ext cx="8115526" cy="1133600"/>
          </a:xfrm>
        </p:spPr>
        <p:txBody>
          <a:bodyPr anchor="b" anchorCtr="0"/>
          <a:lstStyle>
            <a:lvl1pPr algn="r">
              <a:defRPr/>
            </a:lvl1pPr>
          </a:lstStyle>
          <a:p>
            <a:r>
              <a:rPr lang="en-US" dirty="0" smtClean="0"/>
              <a:t>Click to edit headline</a:t>
            </a:r>
            <a:endParaRPr lang="en-US" dirty="0"/>
          </a:p>
        </p:txBody>
      </p:sp>
    </p:spTree>
    <p:extLst>
      <p:ext uri="{BB962C8B-B14F-4D97-AF65-F5344CB8AC3E}">
        <p14:creationId xmlns:p14="http://schemas.microsoft.com/office/powerpoint/2010/main" val="3570514881"/>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ullets: Five levels">
    <p:bg>
      <p:bgPr>
        <a:blipFill rotWithShape="1">
          <a:blip r:embed="rId2"/>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457200" y="2207846"/>
            <a:ext cx="8115526" cy="3918318"/>
          </a:xfrm>
        </p:spPr>
        <p:txBody>
          <a:bodyPr/>
          <a:lstStyle>
            <a:lvl1pPr marL="0" indent="-128588">
              <a:buClr>
                <a:srgbClr val="FF0000"/>
              </a:buClr>
              <a:buFont typeface="Wingdings" charset="2"/>
              <a:buChar char="§"/>
              <a:defRPr sz="1519" baseline="0">
                <a:solidFill>
                  <a:schemeClr val="tx1"/>
                </a:solidFill>
                <a:latin typeface="Gotham-Medium"/>
              </a:defRPr>
            </a:lvl1pPr>
            <a:lvl2pPr marL="262319" indent="-92583">
              <a:spcBef>
                <a:spcPts val="702"/>
              </a:spcBef>
              <a:buClr>
                <a:srgbClr val="FF0000"/>
              </a:buClr>
              <a:buFont typeface="Wingdings" charset="2"/>
              <a:buChar char="§"/>
              <a:defRPr sz="1013" cap="all" baseline="0">
                <a:latin typeface="Gotham-Medium"/>
              </a:defRPr>
            </a:lvl2pPr>
            <a:lvl3pPr marL="0" indent="-108014">
              <a:spcBef>
                <a:spcPts val="581"/>
              </a:spcBef>
              <a:buClr>
                <a:srgbClr val="FF0000"/>
              </a:buClr>
              <a:buSzPct val="100000"/>
              <a:buFont typeface="Wingdings" charset="2"/>
              <a:buChar char="§"/>
              <a:defRPr sz="1519" cap="none" baseline="0">
                <a:latin typeface="Gotham-Medium"/>
              </a:defRPr>
            </a:lvl3pPr>
            <a:lvl4pPr marL="423053" indent="-77153">
              <a:spcBef>
                <a:spcPts val="554"/>
              </a:spcBef>
              <a:buClr>
                <a:srgbClr val="FF0000"/>
              </a:buClr>
              <a:buSzPct val="100000"/>
              <a:buFont typeface="Wingdings" charset="2"/>
              <a:buChar char="§"/>
              <a:defRPr sz="900" b="0" i="0" cap="all" baseline="0">
                <a:latin typeface="Gotham-MediumItalic"/>
              </a:defRPr>
            </a:lvl4pPr>
            <a:lvl5pPr marL="673799" marR="0" indent="-77153" algn="l" defTabSz="257175" rtl="0" eaLnBrk="1" fontAlgn="auto" latinLnBrk="0" hangingPunct="1">
              <a:lnSpc>
                <a:spcPct val="100000"/>
              </a:lnSpc>
              <a:spcBef>
                <a:spcPts val="554"/>
              </a:spcBef>
              <a:spcAft>
                <a:spcPts val="0"/>
              </a:spcAft>
              <a:buClr>
                <a:srgbClr val="FF0000"/>
              </a:buClr>
              <a:buSzPct val="100000"/>
              <a:buFont typeface="Wingdings" charset="2"/>
              <a:buChar char="§"/>
              <a:tabLst/>
              <a:defRPr sz="675" b="1" i="0" cap="all" baseline="0">
                <a:latin typeface="Gotham"/>
              </a:defRPr>
            </a:lvl5pPr>
            <a:lvl6pPr marL="900113" indent="-51435">
              <a:spcBef>
                <a:spcPts val="500"/>
              </a:spcBef>
              <a:buClr>
                <a:srgbClr val="FF0000"/>
              </a:buClr>
              <a:buSzPct val="100000"/>
              <a:buFont typeface="Wingdings" charset="2"/>
              <a:buChar char="§"/>
              <a:defRPr sz="563" b="1" i="1" cap="all" baseline="0">
                <a:latin typeface="Gotham"/>
              </a:defRPr>
            </a:lvl6pPr>
          </a:lstStyle>
          <a:p>
            <a:pPr lvl="0"/>
            <a:r>
              <a:rPr lang="en-US" dirty="0" smtClean="0"/>
              <a:t>First level bullet</a:t>
            </a:r>
          </a:p>
          <a:p>
            <a:pPr lvl="1"/>
            <a:r>
              <a:rPr lang="en-US" dirty="0" smtClean="0"/>
              <a:t>Second level bullet</a:t>
            </a:r>
          </a:p>
          <a:p>
            <a:pPr lvl="3"/>
            <a:r>
              <a:rPr lang="en-US" dirty="0" smtClean="0"/>
              <a:t>Third level bullet</a:t>
            </a:r>
          </a:p>
          <a:p>
            <a:pPr lvl="4"/>
            <a:r>
              <a:rPr lang="en-US" dirty="0" smtClean="0"/>
              <a:t>Fourth level bullet</a:t>
            </a:r>
          </a:p>
          <a:p>
            <a:pPr lvl="5"/>
            <a:r>
              <a:rPr lang="en-US" dirty="0" smtClean="0"/>
              <a:t>Fifth level Bullet</a:t>
            </a:r>
          </a:p>
        </p:txBody>
      </p:sp>
      <p:sp>
        <p:nvSpPr>
          <p:cNvPr id="5" name="Footer Placeholder 4"/>
          <p:cNvSpPr>
            <a:spLocks noGrp="1"/>
          </p:cNvSpPr>
          <p:nvPr>
            <p:ph type="ftr" sz="quarter" idx="11"/>
          </p:nvPr>
        </p:nvSpPr>
        <p:spPr>
          <a:xfrm>
            <a:off x="457200" y="6173791"/>
            <a:ext cx="5562600" cy="365125"/>
          </a:xfrm>
        </p:spPr>
        <p:txBody>
          <a:bodyPr/>
          <a:lstStyle/>
          <a:p>
            <a:endParaRPr lang="en-US" dirty="0"/>
          </a:p>
        </p:txBody>
      </p:sp>
      <p:sp>
        <p:nvSpPr>
          <p:cNvPr id="8" name="Title 9"/>
          <p:cNvSpPr>
            <a:spLocks noGrp="1"/>
          </p:cNvSpPr>
          <p:nvPr>
            <p:ph type="title" hasCustomPrompt="1"/>
          </p:nvPr>
        </p:nvSpPr>
        <p:spPr>
          <a:xfrm>
            <a:off x="457203" y="274638"/>
            <a:ext cx="8115526" cy="1133600"/>
          </a:xfrm>
        </p:spPr>
        <p:txBody>
          <a:bodyPr anchor="b" anchorCtr="0"/>
          <a:lstStyle>
            <a:lvl1pPr algn="r">
              <a:defRPr/>
            </a:lvl1pPr>
          </a:lstStyle>
          <a:p>
            <a:r>
              <a:rPr lang="en-US" dirty="0" smtClean="0"/>
              <a:t>Click to edit headline</a:t>
            </a:r>
            <a:endParaRPr lang="en-US" dirty="0"/>
          </a:p>
        </p:txBody>
      </p:sp>
    </p:spTree>
    <p:extLst>
      <p:ext uri="{BB962C8B-B14F-4D97-AF65-F5344CB8AC3E}">
        <p14:creationId xmlns:p14="http://schemas.microsoft.com/office/powerpoint/2010/main" val="44054309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 Slide - 1 Col Body">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5892799" y="6505046"/>
            <a:ext cx="2895600" cy="246221"/>
          </a:xfrm>
          <a:prstGeom prst="rect">
            <a:avLst/>
          </a:prstGeom>
        </p:spPr>
        <p:txBody>
          <a:bodyPr/>
          <a:lstStyle>
            <a:lvl1pPr algn="r">
              <a:defRPr sz="1200" b="1">
                <a:solidFill>
                  <a:srgbClr val="FFFFFF"/>
                </a:solidFill>
              </a:defRPr>
            </a:lvl1pPr>
          </a:lstStyle>
          <a:p>
            <a:pPr defTabSz="457200"/>
            <a:r>
              <a:rPr lang="en-US"/>
              <a:t>PRESENTATION TITLE</a:t>
            </a:r>
            <a:endParaRPr lang="en-US" dirty="0"/>
          </a:p>
        </p:txBody>
      </p:sp>
      <p:sp>
        <p:nvSpPr>
          <p:cNvPr id="6" name="Slide Number Placeholder 5"/>
          <p:cNvSpPr>
            <a:spLocks noGrp="1"/>
          </p:cNvSpPr>
          <p:nvPr>
            <p:ph type="sldNum" sz="quarter" idx="12"/>
          </p:nvPr>
        </p:nvSpPr>
        <p:spPr>
          <a:xfrm>
            <a:off x="8686801" y="6505046"/>
            <a:ext cx="372531" cy="246221"/>
          </a:xfrm>
          <a:prstGeom prst="rect">
            <a:avLst/>
          </a:prstGeom>
        </p:spPr>
        <p:txBody>
          <a:bodyPr/>
          <a:lstStyle>
            <a:lvl1pPr>
              <a:defRPr sz="1200" b="1">
                <a:solidFill>
                  <a:srgbClr val="F3B329"/>
                </a:solidFill>
                <a:latin typeface="+mn-lt"/>
              </a:defRPr>
            </a:lvl1pPr>
          </a:lstStyle>
          <a:p>
            <a:pPr defTabSz="457200"/>
            <a:fld id="{F0E313D9-E573-5747-B7EA-62F4243B84E7}" type="slidenum">
              <a:rPr lang="en-US" smtClean="0"/>
              <a:pPr defTabSz="457200"/>
              <a:t>‹#›</a:t>
            </a:fld>
            <a:endParaRPr lang="en-US" dirty="0"/>
          </a:p>
        </p:txBody>
      </p:sp>
      <p:sp>
        <p:nvSpPr>
          <p:cNvPr id="9" name="Title Placeholder 1"/>
          <p:cNvSpPr>
            <a:spLocks noGrp="1"/>
          </p:cNvSpPr>
          <p:nvPr>
            <p:ph type="title" hasCustomPrompt="1"/>
          </p:nvPr>
        </p:nvSpPr>
        <p:spPr>
          <a:xfrm>
            <a:off x="457200" y="434091"/>
            <a:ext cx="8229600" cy="523220"/>
          </a:xfrm>
          <a:prstGeom prst="rect">
            <a:avLst/>
          </a:prstGeom>
        </p:spPr>
        <p:txBody>
          <a:bodyPr vert="horz" lIns="91440" tIns="45720" rIns="91440" bIns="45720" rtlCol="0" anchor="ctr">
            <a:spAutoFit/>
          </a:bodyPr>
          <a:lstStyle>
            <a:lvl1pPr>
              <a:defRPr/>
            </a:lvl1pPr>
          </a:lstStyle>
          <a:p>
            <a:r>
              <a:rPr lang="en-US" dirty="0"/>
              <a:t>CLICK TO ADD TITLE</a:t>
            </a:r>
          </a:p>
        </p:txBody>
      </p:sp>
      <p:sp>
        <p:nvSpPr>
          <p:cNvPr id="13" name="Content Placeholder 11"/>
          <p:cNvSpPr>
            <a:spLocks noGrp="1"/>
          </p:cNvSpPr>
          <p:nvPr>
            <p:ph sz="quarter" idx="14" hasCustomPrompt="1"/>
          </p:nvPr>
        </p:nvSpPr>
        <p:spPr>
          <a:xfrm>
            <a:off x="457200" y="892729"/>
            <a:ext cx="8229600" cy="338554"/>
          </a:xfrm>
        </p:spPr>
        <p:txBody>
          <a:bodyPr wrap="square">
            <a:spAutoFit/>
          </a:bodyPr>
          <a:lstStyle>
            <a:lvl1pPr marL="0" indent="0">
              <a:buNone/>
              <a:defRPr sz="1600" baseline="0">
                <a:solidFill>
                  <a:srgbClr val="5A5A5F"/>
                </a:solidFill>
              </a:defRPr>
            </a:lvl1pPr>
            <a:lvl4pPr marL="1600200" indent="-228600">
              <a:buClr>
                <a:srgbClr val="D02124"/>
              </a:buClr>
              <a:buSzPct val="60000"/>
              <a:buFont typeface="Courier New"/>
              <a:buChar char="o"/>
              <a:defRPr/>
            </a:lvl4pPr>
            <a:lvl5pPr marL="2057400" indent="-228600">
              <a:buClr>
                <a:srgbClr val="D02124"/>
              </a:buClr>
              <a:buSzPct val="80000"/>
              <a:buFont typeface="Lucida Grande"/>
              <a:buChar char="-"/>
              <a:defRPr/>
            </a:lvl5pPr>
          </a:lstStyle>
          <a:p>
            <a:pPr lvl="0"/>
            <a:r>
              <a:rPr lang="en-US" sz="1600" dirty="0"/>
              <a:t>Click to edit slide subtitle.</a:t>
            </a:r>
            <a:endParaRPr lang="en-US" dirty="0"/>
          </a:p>
        </p:txBody>
      </p:sp>
      <p:sp>
        <p:nvSpPr>
          <p:cNvPr id="3" name="Text Placeholder 2"/>
          <p:cNvSpPr>
            <a:spLocks noGrp="1"/>
          </p:cNvSpPr>
          <p:nvPr>
            <p:ph type="body" sz="quarter" idx="15" hasCustomPrompt="1"/>
          </p:nvPr>
        </p:nvSpPr>
        <p:spPr>
          <a:xfrm>
            <a:off x="457200" y="2096821"/>
            <a:ext cx="8229600" cy="1323439"/>
          </a:xfrm>
        </p:spPr>
        <p:txBody>
          <a:bodyPr wrap="square">
            <a:spAutoFit/>
          </a:bodyPr>
          <a:lstStyle>
            <a:lvl1pPr marL="0" marR="0" indent="0" algn="l" defTabSz="457200" rtl="0" eaLnBrk="1" fontAlgn="auto" latinLnBrk="0" hangingPunct="1">
              <a:lnSpc>
                <a:spcPct val="100000"/>
              </a:lnSpc>
              <a:spcBef>
                <a:spcPct val="20000"/>
              </a:spcBef>
              <a:spcAft>
                <a:spcPts val="0"/>
              </a:spcAft>
              <a:buClr>
                <a:srgbClr val="D02124"/>
              </a:buClr>
              <a:buSzTx/>
              <a:buFont typeface="Lucida Grande"/>
              <a:buNone/>
              <a:tabLst/>
              <a:defRPr lang="en-US" sz="2000" b="0" smtClean="0">
                <a:solidFill>
                  <a:srgbClr val="141619"/>
                </a:solidFill>
                <a:latin typeface="+mn-lt"/>
              </a:defRPr>
            </a:lvl1pPr>
            <a:lvl2pPr marL="457200" indent="0">
              <a:buNone/>
              <a:defRPr/>
            </a:lvl2pPr>
            <a:lvl3pPr marL="914400" indent="0">
              <a:buNone/>
              <a:defRPr/>
            </a:lvl3pPr>
            <a:lvl4pPr marL="1371600" indent="0">
              <a:buNone/>
              <a:defRPr/>
            </a:lvl4pPr>
            <a:lvl5pPr marL="1828800" indent="0">
              <a:buNone/>
              <a:defRPr/>
            </a:lvl5pPr>
          </a:lstStyle>
          <a:p>
            <a:pPr marL="0" marR="0" lvl="0" indent="0" algn="l" defTabSz="457200" rtl="0" eaLnBrk="1" fontAlgn="auto" latinLnBrk="0" hangingPunct="1">
              <a:lnSpc>
                <a:spcPct val="100000"/>
              </a:lnSpc>
              <a:spcBef>
                <a:spcPct val="20000"/>
              </a:spcBef>
              <a:spcAft>
                <a:spcPts val="0"/>
              </a:spcAft>
              <a:buClr>
                <a:srgbClr val="D02124"/>
              </a:buClr>
              <a:buSzTx/>
              <a:buFont typeface="Lucida Grande"/>
              <a:buNone/>
              <a:tabLst/>
              <a:defRPr/>
            </a:pPr>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aliquam</a:t>
            </a:r>
            <a:r>
              <a:rPr lang="en-US" dirty="0"/>
              <a:t> </a:t>
            </a:r>
            <a:r>
              <a:rPr lang="en-US" dirty="0" err="1"/>
              <a:t>consectetur</a:t>
            </a:r>
            <a:r>
              <a:rPr lang="en-US" dirty="0"/>
              <a:t> dolor, et </a:t>
            </a:r>
            <a:r>
              <a:rPr lang="en-US" dirty="0" err="1"/>
              <a:t>dapibus</a:t>
            </a:r>
            <a:r>
              <a:rPr lang="en-US" dirty="0"/>
              <a:t> dui </a:t>
            </a:r>
            <a:r>
              <a:rPr lang="en-US" dirty="0" err="1"/>
              <a:t>sagittis</a:t>
            </a:r>
            <a:r>
              <a:rPr lang="en-US" dirty="0"/>
              <a:t> et. Maecenas </a:t>
            </a:r>
            <a:r>
              <a:rPr lang="en-US" dirty="0" err="1"/>
              <a:t>mollis</a:t>
            </a:r>
            <a:r>
              <a:rPr lang="en-US" dirty="0"/>
              <a:t> </a:t>
            </a:r>
            <a:r>
              <a:rPr lang="en-US" dirty="0" err="1"/>
              <a:t>elit</a:t>
            </a:r>
            <a:r>
              <a:rPr lang="en-US" dirty="0"/>
              <a:t> </a:t>
            </a:r>
            <a:r>
              <a:rPr lang="en-US" dirty="0" err="1"/>
              <a:t>condimentum</a:t>
            </a:r>
            <a:r>
              <a:rPr lang="en-US" dirty="0"/>
              <a:t> </a:t>
            </a:r>
            <a:r>
              <a:rPr lang="en-US" dirty="0" err="1"/>
              <a:t>eros</a:t>
            </a:r>
            <a:r>
              <a:rPr lang="en-US" dirty="0"/>
              <a:t> </a:t>
            </a:r>
            <a:r>
              <a:rPr lang="en-US" dirty="0" err="1"/>
              <a:t>consectetur</a:t>
            </a:r>
            <a:r>
              <a:rPr lang="en-US" dirty="0"/>
              <a:t> </a:t>
            </a:r>
            <a:r>
              <a:rPr lang="en-US" dirty="0" err="1"/>
              <a:t>egestas</a:t>
            </a:r>
            <a:r>
              <a:rPr lang="en-US" dirty="0"/>
              <a:t>. </a:t>
            </a:r>
            <a:r>
              <a:rPr lang="en-US" dirty="0" err="1"/>
              <a:t>Fusce</a:t>
            </a:r>
            <a:r>
              <a:rPr lang="en-US" dirty="0"/>
              <a:t> id nisi </a:t>
            </a:r>
            <a:r>
              <a:rPr lang="en-US" dirty="0" err="1"/>
              <a:t>quis</a:t>
            </a:r>
            <a:r>
              <a:rPr lang="en-US" dirty="0"/>
              <a:t> nisi </a:t>
            </a:r>
            <a:r>
              <a:rPr lang="en-US" dirty="0" err="1"/>
              <a:t>scelerisque</a:t>
            </a:r>
            <a:r>
              <a:rPr lang="en-US" dirty="0"/>
              <a:t> </a:t>
            </a:r>
            <a:r>
              <a:rPr lang="en-US" dirty="0" err="1"/>
              <a:t>condimentum</a:t>
            </a:r>
            <a:r>
              <a:rPr lang="en-US" dirty="0"/>
              <a:t> </a:t>
            </a:r>
            <a:r>
              <a:rPr lang="en-US" dirty="0" err="1"/>
              <a:t>nec</a:t>
            </a:r>
            <a:r>
              <a:rPr lang="en-US" dirty="0"/>
              <a:t> ac </a:t>
            </a:r>
            <a:r>
              <a:rPr lang="en-US" dirty="0" err="1"/>
              <a:t>risus</a:t>
            </a:r>
            <a:r>
              <a:rPr lang="en-US" dirty="0"/>
              <a:t>. </a:t>
            </a:r>
          </a:p>
        </p:txBody>
      </p:sp>
      <p:sp>
        <p:nvSpPr>
          <p:cNvPr id="8" name="Text Placeholder 7"/>
          <p:cNvSpPr>
            <a:spLocks noGrp="1"/>
          </p:cNvSpPr>
          <p:nvPr>
            <p:ph type="body" sz="quarter" idx="16" hasCustomPrompt="1"/>
          </p:nvPr>
        </p:nvSpPr>
        <p:spPr>
          <a:xfrm>
            <a:off x="457200" y="1715819"/>
            <a:ext cx="8229600" cy="369332"/>
          </a:xfrm>
        </p:spPr>
        <p:txBody>
          <a:bodyPr wrap="square">
            <a:spAutoFit/>
          </a:bodyPr>
          <a:lstStyle>
            <a:lvl1pPr marL="0" indent="0">
              <a:buNone/>
              <a:defRPr sz="1800" b="1" baseline="0">
                <a:solidFill>
                  <a:srgbClr val="004B69"/>
                </a:solidFill>
              </a:defRPr>
            </a:lvl1pPr>
          </a:lstStyle>
          <a:p>
            <a:pPr lvl="0"/>
            <a:r>
              <a:rPr lang="en-US" dirty="0"/>
              <a:t>THIS IS BODY SUBHEAD</a:t>
            </a:r>
          </a:p>
        </p:txBody>
      </p:sp>
      <p:sp>
        <p:nvSpPr>
          <p:cNvPr id="16" name="Text Placeholder 2"/>
          <p:cNvSpPr>
            <a:spLocks noGrp="1"/>
          </p:cNvSpPr>
          <p:nvPr>
            <p:ph type="body" sz="quarter" idx="17" hasCustomPrompt="1"/>
          </p:nvPr>
        </p:nvSpPr>
        <p:spPr>
          <a:xfrm>
            <a:off x="457200" y="4255821"/>
            <a:ext cx="8229600" cy="1323439"/>
          </a:xfrm>
        </p:spPr>
        <p:txBody>
          <a:bodyPr wrap="square">
            <a:spAutoFit/>
          </a:bodyPr>
          <a:lstStyle>
            <a:lvl1pPr marL="0" marR="0" indent="0" algn="l" defTabSz="457200" rtl="0" eaLnBrk="1" fontAlgn="auto" latinLnBrk="0" hangingPunct="1">
              <a:lnSpc>
                <a:spcPct val="100000"/>
              </a:lnSpc>
              <a:spcBef>
                <a:spcPct val="20000"/>
              </a:spcBef>
              <a:spcAft>
                <a:spcPts val="0"/>
              </a:spcAft>
              <a:buClr>
                <a:srgbClr val="D02124"/>
              </a:buClr>
              <a:buSzTx/>
              <a:buFont typeface="Lucida Grande"/>
              <a:buNone/>
              <a:tabLst/>
              <a:defRPr lang="en-US" sz="2000" b="0" smtClean="0">
                <a:solidFill>
                  <a:srgbClr val="141619"/>
                </a:solidFill>
                <a:latin typeface="+mn-lt"/>
              </a:defRPr>
            </a:lvl1pPr>
            <a:lvl2pPr marL="457200" indent="0">
              <a:buNone/>
              <a:defRPr/>
            </a:lvl2pPr>
            <a:lvl3pPr marL="914400" indent="0">
              <a:buNone/>
              <a:defRPr/>
            </a:lvl3pPr>
            <a:lvl4pPr marL="1371600" indent="0">
              <a:buNone/>
              <a:defRPr/>
            </a:lvl4pPr>
            <a:lvl5pPr marL="1828800" indent="0">
              <a:buNone/>
              <a:defRPr/>
            </a:lvl5pPr>
          </a:lstStyle>
          <a:p>
            <a:pPr marL="0" marR="0" lvl="0" indent="0" algn="l" defTabSz="457200" rtl="0" eaLnBrk="1" fontAlgn="auto" latinLnBrk="0" hangingPunct="1">
              <a:lnSpc>
                <a:spcPct val="100000"/>
              </a:lnSpc>
              <a:spcBef>
                <a:spcPct val="20000"/>
              </a:spcBef>
              <a:spcAft>
                <a:spcPts val="0"/>
              </a:spcAft>
              <a:buClr>
                <a:srgbClr val="D02124"/>
              </a:buClr>
              <a:buSzTx/>
              <a:buFont typeface="Lucida Grande"/>
              <a:buNone/>
              <a:tabLst/>
              <a:defRPr/>
            </a:pPr>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aliquam</a:t>
            </a:r>
            <a:r>
              <a:rPr lang="en-US" dirty="0"/>
              <a:t> </a:t>
            </a:r>
            <a:r>
              <a:rPr lang="en-US" dirty="0" err="1"/>
              <a:t>consectetur</a:t>
            </a:r>
            <a:r>
              <a:rPr lang="en-US" dirty="0"/>
              <a:t> dolor, et </a:t>
            </a:r>
            <a:r>
              <a:rPr lang="en-US" dirty="0" err="1"/>
              <a:t>dapibus</a:t>
            </a:r>
            <a:r>
              <a:rPr lang="en-US" dirty="0"/>
              <a:t> dui </a:t>
            </a:r>
            <a:r>
              <a:rPr lang="en-US" dirty="0" err="1"/>
              <a:t>sagittis</a:t>
            </a:r>
            <a:r>
              <a:rPr lang="en-US" dirty="0"/>
              <a:t> et. Maecenas </a:t>
            </a:r>
            <a:r>
              <a:rPr lang="en-US" dirty="0" err="1"/>
              <a:t>mollis</a:t>
            </a:r>
            <a:r>
              <a:rPr lang="en-US" dirty="0"/>
              <a:t> </a:t>
            </a:r>
            <a:r>
              <a:rPr lang="en-US" dirty="0" err="1"/>
              <a:t>elit</a:t>
            </a:r>
            <a:r>
              <a:rPr lang="en-US" dirty="0"/>
              <a:t> </a:t>
            </a:r>
            <a:r>
              <a:rPr lang="en-US" dirty="0" err="1"/>
              <a:t>condimentum</a:t>
            </a:r>
            <a:r>
              <a:rPr lang="en-US" dirty="0"/>
              <a:t> </a:t>
            </a:r>
            <a:r>
              <a:rPr lang="en-US" dirty="0" err="1"/>
              <a:t>eros</a:t>
            </a:r>
            <a:r>
              <a:rPr lang="en-US" dirty="0"/>
              <a:t> </a:t>
            </a:r>
            <a:r>
              <a:rPr lang="en-US" dirty="0" err="1"/>
              <a:t>consectetur</a:t>
            </a:r>
            <a:r>
              <a:rPr lang="en-US" dirty="0"/>
              <a:t> </a:t>
            </a:r>
            <a:r>
              <a:rPr lang="en-US" dirty="0" err="1"/>
              <a:t>egestas</a:t>
            </a:r>
            <a:r>
              <a:rPr lang="en-US" dirty="0"/>
              <a:t>. </a:t>
            </a:r>
            <a:r>
              <a:rPr lang="en-US" dirty="0" err="1"/>
              <a:t>Fusce</a:t>
            </a:r>
            <a:r>
              <a:rPr lang="en-US" dirty="0"/>
              <a:t> id nisi </a:t>
            </a:r>
            <a:r>
              <a:rPr lang="en-US" dirty="0" err="1"/>
              <a:t>quis</a:t>
            </a:r>
            <a:r>
              <a:rPr lang="en-US" dirty="0"/>
              <a:t> nisi </a:t>
            </a:r>
            <a:r>
              <a:rPr lang="en-US" dirty="0" err="1"/>
              <a:t>scelerisque</a:t>
            </a:r>
            <a:r>
              <a:rPr lang="en-US" dirty="0"/>
              <a:t> </a:t>
            </a:r>
            <a:r>
              <a:rPr lang="en-US" dirty="0" err="1"/>
              <a:t>condimentum</a:t>
            </a:r>
            <a:r>
              <a:rPr lang="en-US" dirty="0"/>
              <a:t> </a:t>
            </a:r>
            <a:r>
              <a:rPr lang="en-US" dirty="0" err="1"/>
              <a:t>nec</a:t>
            </a:r>
            <a:r>
              <a:rPr lang="en-US" dirty="0"/>
              <a:t> ac </a:t>
            </a:r>
            <a:r>
              <a:rPr lang="en-US" dirty="0" err="1"/>
              <a:t>risus</a:t>
            </a:r>
            <a:r>
              <a:rPr lang="en-US" dirty="0"/>
              <a:t>. </a:t>
            </a:r>
          </a:p>
        </p:txBody>
      </p:sp>
      <p:sp>
        <p:nvSpPr>
          <p:cNvPr id="17" name="Text Placeholder 7"/>
          <p:cNvSpPr>
            <a:spLocks noGrp="1"/>
          </p:cNvSpPr>
          <p:nvPr>
            <p:ph type="body" sz="quarter" idx="18" hasCustomPrompt="1"/>
          </p:nvPr>
        </p:nvSpPr>
        <p:spPr>
          <a:xfrm>
            <a:off x="457200" y="3874819"/>
            <a:ext cx="8229600" cy="369332"/>
          </a:xfrm>
        </p:spPr>
        <p:txBody>
          <a:bodyPr wrap="square">
            <a:spAutoFit/>
          </a:bodyPr>
          <a:lstStyle>
            <a:lvl1pPr marL="0" indent="0">
              <a:buNone/>
              <a:defRPr sz="1800" b="1" baseline="0">
                <a:solidFill>
                  <a:srgbClr val="D02124"/>
                </a:solidFill>
              </a:defRPr>
            </a:lvl1pPr>
          </a:lstStyle>
          <a:p>
            <a:pPr lvl="0"/>
            <a:r>
              <a:rPr lang="en-US" dirty="0"/>
              <a:t>THIS IS BODY SUBHEAD</a:t>
            </a:r>
          </a:p>
        </p:txBody>
      </p:sp>
    </p:spTree>
    <p:extLst>
      <p:ext uri="{BB962C8B-B14F-4D97-AF65-F5344CB8AC3E}">
        <p14:creationId xmlns:p14="http://schemas.microsoft.com/office/powerpoint/2010/main" val="4735481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Slide - 2 Col">
    <p:spTree>
      <p:nvGrpSpPr>
        <p:cNvPr id="1" name=""/>
        <p:cNvGrpSpPr/>
        <p:nvPr/>
      </p:nvGrpSpPr>
      <p:grpSpPr>
        <a:xfrm>
          <a:off x="0" y="0"/>
          <a:ext cx="0" cy="0"/>
          <a:chOff x="0" y="0"/>
          <a:chExt cx="0" cy="0"/>
        </a:xfrm>
      </p:grpSpPr>
      <p:sp>
        <p:nvSpPr>
          <p:cNvPr id="9" name="Title Placeholder 1"/>
          <p:cNvSpPr>
            <a:spLocks noGrp="1"/>
          </p:cNvSpPr>
          <p:nvPr>
            <p:ph type="title" hasCustomPrompt="1"/>
          </p:nvPr>
        </p:nvSpPr>
        <p:spPr>
          <a:xfrm>
            <a:off x="457200" y="434091"/>
            <a:ext cx="8229600" cy="523220"/>
          </a:xfrm>
          <a:prstGeom prst="rect">
            <a:avLst/>
          </a:prstGeom>
        </p:spPr>
        <p:txBody>
          <a:bodyPr vert="horz" lIns="91440" tIns="45720" rIns="91440" bIns="45720" rtlCol="0" anchor="ctr">
            <a:spAutoFit/>
          </a:bodyPr>
          <a:lstStyle>
            <a:lvl1pPr>
              <a:defRPr/>
            </a:lvl1pPr>
          </a:lstStyle>
          <a:p>
            <a:r>
              <a:rPr lang="en-US" dirty="0"/>
              <a:t>CLICK TO ADD TITLE</a:t>
            </a:r>
          </a:p>
        </p:txBody>
      </p:sp>
      <p:sp>
        <p:nvSpPr>
          <p:cNvPr id="12" name="Content Placeholder 11"/>
          <p:cNvSpPr>
            <a:spLocks noGrp="1"/>
          </p:cNvSpPr>
          <p:nvPr>
            <p:ph sz="quarter" idx="13"/>
          </p:nvPr>
        </p:nvSpPr>
        <p:spPr>
          <a:xfrm>
            <a:off x="457200" y="2665918"/>
            <a:ext cx="3924300" cy="1877437"/>
          </a:xfrm>
        </p:spPr>
        <p:txBody>
          <a:bodyPr>
            <a:spAutoFit/>
          </a:bodyPr>
          <a:lstStyle>
            <a:lvl4pPr marL="1600200" indent="-228600">
              <a:buClr>
                <a:srgbClr val="D02124"/>
              </a:buClr>
              <a:buSzPct val="60000"/>
              <a:buFont typeface="Courier New"/>
              <a:buChar char="o"/>
              <a:defRPr/>
            </a:lvl4pPr>
            <a:lvl5pPr marL="2057400" indent="-228600">
              <a:buClr>
                <a:srgbClr val="D02124"/>
              </a:buClr>
              <a:buSzPct val="80000"/>
              <a:buFont typeface="Lucida Grande"/>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11"/>
          <p:cNvSpPr>
            <a:spLocks noGrp="1"/>
          </p:cNvSpPr>
          <p:nvPr>
            <p:ph sz="quarter" idx="14"/>
          </p:nvPr>
        </p:nvSpPr>
        <p:spPr>
          <a:xfrm>
            <a:off x="4754880" y="2665918"/>
            <a:ext cx="3931920" cy="1877437"/>
          </a:xfrm>
        </p:spPr>
        <p:txBody>
          <a:bodyPr>
            <a:spAutoFit/>
          </a:bodyPr>
          <a:lstStyle>
            <a:lvl4pPr marL="1600200" indent="-228600">
              <a:buClr>
                <a:srgbClr val="D02124"/>
              </a:buClr>
              <a:buSzPct val="60000"/>
              <a:buFont typeface="Courier New"/>
              <a:buChar char="o"/>
              <a:defRPr/>
            </a:lvl4pPr>
            <a:lvl5pPr marL="2057400" indent="-228600">
              <a:buClr>
                <a:srgbClr val="D02124"/>
              </a:buClr>
              <a:buSzPct val="80000"/>
              <a:buFont typeface="Lucida Grande"/>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Footer Placeholder 4"/>
          <p:cNvSpPr>
            <a:spLocks noGrp="1"/>
          </p:cNvSpPr>
          <p:nvPr>
            <p:ph type="ftr" sz="quarter" idx="11"/>
          </p:nvPr>
        </p:nvSpPr>
        <p:spPr>
          <a:xfrm>
            <a:off x="5892799" y="6505046"/>
            <a:ext cx="2895600" cy="246221"/>
          </a:xfrm>
          <a:prstGeom prst="rect">
            <a:avLst/>
          </a:prstGeom>
        </p:spPr>
        <p:txBody>
          <a:bodyPr/>
          <a:lstStyle>
            <a:lvl1pPr algn="r">
              <a:defRPr sz="1200" b="1">
                <a:solidFill>
                  <a:srgbClr val="FFFFFF"/>
                </a:solidFill>
              </a:defRPr>
            </a:lvl1pPr>
          </a:lstStyle>
          <a:p>
            <a:pPr defTabSz="457200"/>
            <a:r>
              <a:rPr lang="en-US"/>
              <a:t>PRESENTATION TITLE</a:t>
            </a:r>
            <a:endParaRPr lang="en-US" dirty="0"/>
          </a:p>
        </p:txBody>
      </p:sp>
      <p:sp>
        <p:nvSpPr>
          <p:cNvPr id="10" name="Slide Number Placeholder 5"/>
          <p:cNvSpPr>
            <a:spLocks noGrp="1"/>
          </p:cNvSpPr>
          <p:nvPr>
            <p:ph type="sldNum" sz="quarter" idx="12"/>
          </p:nvPr>
        </p:nvSpPr>
        <p:spPr>
          <a:xfrm>
            <a:off x="8686801" y="6505046"/>
            <a:ext cx="372531" cy="246221"/>
          </a:xfrm>
          <a:prstGeom prst="rect">
            <a:avLst/>
          </a:prstGeom>
        </p:spPr>
        <p:txBody>
          <a:bodyPr/>
          <a:lstStyle>
            <a:lvl1pPr>
              <a:defRPr sz="1200" b="1">
                <a:solidFill>
                  <a:srgbClr val="F3B329"/>
                </a:solidFill>
                <a:latin typeface="+mn-lt"/>
              </a:defRPr>
            </a:lvl1pPr>
          </a:lstStyle>
          <a:p>
            <a:pPr defTabSz="457200"/>
            <a:fld id="{F0E313D9-E573-5747-B7EA-62F4243B84E7}" type="slidenum">
              <a:rPr lang="en-US" smtClean="0"/>
              <a:pPr defTabSz="457200"/>
              <a:t>‹#›</a:t>
            </a:fld>
            <a:endParaRPr lang="en-US" dirty="0"/>
          </a:p>
        </p:txBody>
      </p:sp>
      <p:sp>
        <p:nvSpPr>
          <p:cNvPr id="11" name="Content Placeholder 11"/>
          <p:cNvSpPr>
            <a:spLocks noGrp="1"/>
          </p:cNvSpPr>
          <p:nvPr>
            <p:ph sz="quarter" idx="15" hasCustomPrompt="1"/>
          </p:nvPr>
        </p:nvSpPr>
        <p:spPr>
          <a:xfrm>
            <a:off x="457200" y="892729"/>
            <a:ext cx="7899400" cy="338554"/>
          </a:xfrm>
        </p:spPr>
        <p:txBody>
          <a:bodyPr>
            <a:spAutoFit/>
          </a:bodyPr>
          <a:lstStyle>
            <a:lvl1pPr marL="0" indent="0">
              <a:buNone/>
              <a:defRPr sz="1600" baseline="0">
                <a:solidFill>
                  <a:srgbClr val="5A5A5F"/>
                </a:solidFill>
              </a:defRPr>
            </a:lvl1pPr>
            <a:lvl4pPr marL="1600200" indent="-228600">
              <a:buClr>
                <a:srgbClr val="D02124"/>
              </a:buClr>
              <a:buSzPct val="60000"/>
              <a:buFont typeface="Courier New"/>
              <a:buChar char="o"/>
              <a:defRPr/>
            </a:lvl4pPr>
            <a:lvl5pPr marL="2057400" indent="-228600">
              <a:buClr>
                <a:srgbClr val="D02124"/>
              </a:buClr>
              <a:buSzPct val="80000"/>
              <a:buFont typeface="Lucida Grande"/>
              <a:buChar char="-"/>
              <a:defRPr/>
            </a:lvl5pPr>
          </a:lstStyle>
          <a:p>
            <a:pPr lvl="0"/>
            <a:r>
              <a:rPr lang="en-US" sz="1600" dirty="0"/>
              <a:t>Click to edit slide subtitle.</a:t>
            </a:r>
            <a:endParaRPr lang="en-US" dirty="0"/>
          </a:p>
        </p:txBody>
      </p:sp>
    </p:spTree>
    <p:extLst>
      <p:ext uri="{BB962C8B-B14F-4D97-AF65-F5344CB8AC3E}">
        <p14:creationId xmlns:p14="http://schemas.microsoft.com/office/powerpoint/2010/main" val="24548274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919490"/>
            <a:ext cx="8229600" cy="523220"/>
          </a:xfrm>
        </p:spPr>
        <p:txBody>
          <a:bodyPr/>
          <a:lstStyle/>
          <a:p>
            <a:r>
              <a:rPr lang="en-US" dirty="0"/>
              <a:t>Click to edit Master title style</a:t>
            </a:r>
          </a:p>
        </p:txBody>
      </p:sp>
      <p:sp>
        <p:nvSpPr>
          <p:cNvPr id="3" name="Content Placeholder 2"/>
          <p:cNvSpPr>
            <a:spLocks noGrp="1"/>
          </p:cNvSpPr>
          <p:nvPr>
            <p:ph idx="1"/>
          </p:nvPr>
        </p:nvSpPr>
        <p:spPr>
          <a:xfrm>
            <a:off x="457200" y="1752602"/>
            <a:ext cx="8229600" cy="437356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457200" y="6356352"/>
            <a:ext cx="2133600" cy="365125"/>
          </a:xfrm>
          <a:prstGeom prst="rect">
            <a:avLst/>
          </a:prstGeom>
        </p:spPr>
        <p:txBody>
          <a:bodyPr/>
          <a:lstStyle/>
          <a:p>
            <a:fld id="{C1477CCD-C288-40F3-837E-F276AE63157A}" type="datetimeFigureOut">
              <a:rPr lang="en-US" smtClean="0"/>
              <a:pPr/>
              <a:t>3/1/2022</a:t>
            </a:fld>
            <a:endParaRPr lang="en-US" dirty="0"/>
          </a:p>
        </p:txBody>
      </p:sp>
      <p:sp>
        <p:nvSpPr>
          <p:cNvPr id="5" name="Footer Placeholder 4"/>
          <p:cNvSpPr>
            <a:spLocks noGrp="1"/>
          </p:cNvSpPr>
          <p:nvPr>
            <p:ph type="ftr" sz="quarter" idx="11"/>
          </p:nvPr>
        </p:nvSpPr>
        <p:spPr>
          <a:xfrm>
            <a:off x="3124200" y="6356352"/>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6553200" y="6356352"/>
            <a:ext cx="2133600" cy="365125"/>
          </a:xfrm>
          <a:prstGeom prst="rect">
            <a:avLst/>
          </a:prstGeom>
        </p:spPr>
        <p:txBody>
          <a:bodyPr/>
          <a:lstStyle/>
          <a:p>
            <a:fld id="{1942FD2C-CBFC-47A7-B58C-AC4139D136F9}" type="slidenum">
              <a:rPr lang="en-US" smtClean="0"/>
              <a:pPr/>
              <a:t>‹#›</a:t>
            </a:fld>
            <a:endParaRPr lang="en-US" dirty="0"/>
          </a:p>
        </p:txBody>
      </p:sp>
    </p:spTree>
    <p:extLst>
      <p:ext uri="{BB962C8B-B14F-4D97-AF65-F5344CB8AC3E}">
        <p14:creationId xmlns:p14="http://schemas.microsoft.com/office/powerpoint/2010/main" val="19506527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r>
              <a:rPr lang="en-US"/>
              <a:t>Click to edit Master title style</a:t>
            </a:r>
            <a:endParaRPr lang="en-US" dirty="0"/>
          </a:p>
        </p:txBody>
      </p:sp>
    </p:spTree>
    <p:extLst>
      <p:ext uri="{BB962C8B-B14F-4D97-AF65-F5344CB8AC3E}">
        <p14:creationId xmlns:p14="http://schemas.microsoft.com/office/powerpoint/2010/main" val="4287074033"/>
      </p:ext>
    </p:extLst>
  </p:cSld>
  <p:clrMapOvr>
    <a:masterClrMapping/>
  </p:clrMapOvr>
  <p:hf sldNum="0" hd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881390"/>
            <a:ext cx="8229600" cy="523220"/>
          </a:xfrm>
        </p:spPr>
        <p:txBody>
          <a:bodyPr/>
          <a:lstStyle/>
          <a:p>
            <a:r>
              <a:rPr lang="en-US"/>
              <a:t>Click to edit Master title style</a:t>
            </a:r>
          </a:p>
        </p:txBody>
      </p:sp>
      <p:sp>
        <p:nvSpPr>
          <p:cNvPr id="3" name="Table Placeholder 2"/>
          <p:cNvSpPr>
            <a:spLocks noGrp="1"/>
          </p:cNvSpPr>
          <p:nvPr>
            <p:ph type="tbl" idx="1"/>
          </p:nvPr>
        </p:nvSpPr>
        <p:spPr>
          <a:xfrm>
            <a:off x="457200" y="1981200"/>
            <a:ext cx="8229600" cy="3886200"/>
          </a:xfrm>
        </p:spPr>
        <p:txBody>
          <a:bodyPr/>
          <a:lstStyle/>
          <a:p>
            <a:endParaRPr lang="en-US"/>
          </a:p>
        </p:txBody>
      </p:sp>
      <p:sp>
        <p:nvSpPr>
          <p:cNvPr id="4" name="Footer Placeholder 3"/>
          <p:cNvSpPr>
            <a:spLocks noGrp="1"/>
          </p:cNvSpPr>
          <p:nvPr>
            <p:ph type="ftr" sz="quarter" idx="10"/>
          </p:nvPr>
        </p:nvSpPr>
        <p:spPr>
          <a:xfrm>
            <a:off x="3124200" y="6248400"/>
            <a:ext cx="2895600" cy="457200"/>
          </a:xfrm>
          <a:prstGeom prst="rect">
            <a:avLst/>
          </a:prstGeom>
        </p:spPr>
        <p:txBody>
          <a:bodyPr/>
          <a:lstStyle>
            <a:lvl1pPr>
              <a:defRPr/>
            </a:lvl1pPr>
          </a:lstStyle>
          <a:p>
            <a:endParaRPr lang="en-US"/>
          </a:p>
        </p:txBody>
      </p:sp>
      <p:sp>
        <p:nvSpPr>
          <p:cNvPr id="5" name="Slide Number Placeholder 4"/>
          <p:cNvSpPr>
            <a:spLocks noGrp="1"/>
          </p:cNvSpPr>
          <p:nvPr>
            <p:ph type="sldNum" sz="quarter" idx="11"/>
          </p:nvPr>
        </p:nvSpPr>
        <p:spPr>
          <a:xfrm>
            <a:off x="6553200" y="6248400"/>
            <a:ext cx="2133600" cy="457200"/>
          </a:xfrm>
          <a:prstGeom prst="rect">
            <a:avLst/>
          </a:prstGeom>
        </p:spPr>
        <p:txBody>
          <a:bodyPr/>
          <a:lstStyle>
            <a:lvl1pPr>
              <a:defRPr/>
            </a:lvl1pPr>
          </a:lstStyle>
          <a:p>
            <a:fld id="{A3D68D90-BFC7-40BA-A480-37E3AA01AE1D}" type="slidenum">
              <a:rPr lang="en-US"/>
              <a:pPr/>
              <a:t>‹#›</a:t>
            </a:fld>
            <a:endParaRPr lang="en-US"/>
          </a:p>
        </p:txBody>
      </p:sp>
      <p:sp>
        <p:nvSpPr>
          <p:cNvPr id="6" name="Date Placeholder 5"/>
          <p:cNvSpPr>
            <a:spLocks noGrp="1"/>
          </p:cNvSpPr>
          <p:nvPr>
            <p:ph type="dt" sz="half" idx="12"/>
          </p:nvPr>
        </p:nvSpPr>
        <p:spPr>
          <a:xfrm>
            <a:off x="457200" y="6245225"/>
            <a:ext cx="2133600" cy="476250"/>
          </a:xfrm>
          <a:prstGeom prst="rect">
            <a:avLst/>
          </a:prstGeom>
        </p:spPr>
        <p:txBody>
          <a:bodyPr/>
          <a:lstStyle>
            <a:lvl1pPr>
              <a:defRPr/>
            </a:lvl1pPr>
          </a:lstStyle>
          <a:p>
            <a:endParaRPr lang="en-US"/>
          </a:p>
        </p:txBody>
      </p:sp>
    </p:spTree>
    <p:extLst>
      <p:ext uri="{BB962C8B-B14F-4D97-AF65-F5344CB8AC3E}">
        <p14:creationId xmlns:p14="http://schemas.microsoft.com/office/powerpoint/2010/main" val="32387301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ivider Slide - Red">
    <p:bg>
      <p:bgPr>
        <a:blipFill rotWithShape="1">
          <a:blip r:embed="rId2"/>
          <a:stretch>
            <a:fillRect/>
          </a:stretch>
        </a:blipFill>
        <a:effectLst/>
      </p:bgPr>
    </p:bg>
    <p:spTree>
      <p:nvGrpSpPr>
        <p:cNvPr id="1" name=""/>
        <p:cNvGrpSpPr/>
        <p:nvPr/>
      </p:nvGrpSpPr>
      <p:grpSpPr>
        <a:xfrm>
          <a:off x="0" y="0"/>
          <a:ext cx="0" cy="0"/>
          <a:chOff x="0" y="0"/>
          <a:chExt cx="0" cy="0"/>
        </a:xfrm>
      </p:grpSpPr>
      <p:sp>
        <p:nvSpPr>
          <p:cNvPr id="4" name="Title 6"/>
          <p:cNvSpPr>
            <a:spLocks noGrp="1"/>
          </p:cNvSpPr>
          <p:nvPr>
            <p:ph type="title" hasCustomPrompt="1"/>
          </p:nvPr>
        </p:nvSpPr>
        <p:spPr>
          <a:xfrm>
            <a:off x="457200" y="3132138"/>
            <a:ext cx="8229600" cy="584776"/>
          </a:xfrm>
          <a:prstGeom prst="rect">
            <a:avLst/>
          </a:prstGeom>
        </p:spPr>
        <p:txBody>
          <a:bodyPr vert="horz">
            <a:spAutoFit/>
          </a:bodyPr>
          <a:lstStyle>
            <a:lvl1pPr algn="l">
              <a:defRPr sz="3200" b="1" cap="all" spc="-60">
                <a:solidFill>
                  <a:schemeClr val="bg1">
                    <a:lumMod val="95000"/>
                  </a:schemeClr>
                </a:solidFill>
                <a:latin typeface="Arial"/>
                <a:cs typeface="Arial"/>
              </a:defRPr>
            </a:lvl1pPr>
          </a:lstStyle>
          <a:p>
            <a:r>
              <a:rPr lang="en-US" dirty="0"/>
              <a:t>CLICK TO EDIT MASTER TITLE STYLE</a:t>
            </a:r>
          </a:p>
        </p:txBody>
      </p:sp>
      <p:sp>
        <p:nvSpPr>
          <p:cNvPr id="5" name="Content Placeholder 8"/>
          <p:cNvSpPr>
            <a:spLocks noGrp="1"/>
          </p:cNvSpPr>
          <p:nvPr>
            <p:ph sz="quarter" idx="10" hasCustomPrompt="1"/>
          </p:nvPr>
        </p:nvSpPr>
        <p:spPr>
          <a:xfrm>
            <a:off x="457200" y="3683000"/>
            <a:ext cx="5422900" cy="400110"/>
          </a:xfrm>
          <a:prstGeom prst="rect">
            <a:avLst/>
          </a:prstGeom>
        </p:spPr>
        <p:txBody>
          <a:bodyPr vert="horz">
            <a:spAutoFit/>
          </a:bodyPr>
          <a:lstStyle>
            <a:lvl1pPr marL="0" indent="0">
              <a:buNone/>
              <a:defRPr sz="2000" baseline="0">
                <a:solidFill>
                  <a:srgbClr val="F3B329"/>
                </a:solidFill>
                <a:latin typeface="Arial"/>
                <a:cs typeface="Arial"/>
              </a:defRPr>
            </a:lvl1pPr>
          </a:lstStyle>
          <a:p>
            <a:pPr lvl="0"/>
            <a:r>
              <a:rPr lang="en-US" sz="2000" dirty="0">
                <a:latin typeface="Arial"/>
                <a:cs typeface="Arial"/>
              </a:rPr>
              <a:t>Click to edit subtitle.</a:t>
            </a:r>
            <a:endParaRPr lang="en-US" dirty="0"/>
          </a:p>
        </p:txBody>
      </p:sp>
    </p:spTree>
    <p:extLst>
      <p:ext uri="{BB962C8B-B14F-4D97-AF65-F5344CB8AC3E}">
        <p14:creationId xmlns:p14="http://schemas.microsoft.com/office/powerpoint/2010/main" val="12352911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Slide - Water 1">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71500" y="4310675"/>
            <a:ext cx="7366000" cy="1118255"/>
          </a:xfrm>
          <a:prstGeom prst="rect">
            <a:avLst/>
          </a:prstGeom>
        </p:spPr>
        <p:txBody>
          <a:bodyPr wrap="square">
            <a:spAutoFit/>
          </a:bodyPr>
          <a:lstStyle>
            <a:lvl1pPr algn="l">
              <a:lnSpc>
                <a:spcPts val="4000"/>
              </a:lnSpc>
              <a:defRPr sz="4000" b="1" i="0" cap="all" spc="-100" baseline="0">
                <a:solidFill>
                  <a:srgbClr val="FFFFFF"/>
                </a:solidFill>
                <a:latin typeface="Arial"/>
                <a:cs typeface="Arial"/>
              </a:defRPr>
            </a:lvl1pPr>
          </a:lstStyle>
          <a:p>
            <a:r>
              <a:rPr lang="en-US" dirty="0"/>
              <a:t>CLICK TO EDIT PRESENTATION TITLE</a:t>
            </a:r>
          </a:p>
        </p:txBody>
      </p:sp>
      <p:sp>
        <p:nvSpPr>
          <p:cNvPr id="8" name="Text Placeholder 7"/>
          <p:cNvSpPr>
            <a:spLocks noGrp="1"/>
          </p:cNvSpPr>
          <p:nvPr>
            <p:ph type="body" sz="quarter" idx="10" hasCustomPrompt="1"/>
          </p:nvPr>
        </p:nvSpPr>
        <p:spPr>
          <a:xfrm>
            <a:off x="571500" y="5558188"/>
            <a:ext cx="6286500" cy="400110"/>
          </a:xfrm>
          <a:prstGeom prst="rect">
            <a:avLst/>
          </a:prstGeom>
        </p:spPr>
        <p:txBody>
          <a:bodyPr vert="horz">
            <a:spAutoFit/>
          </a:bodyPr>
          <a:lstStyle>
            <a:lvl1pPr marL="0" indent="0">
              <a:buNone/>
              <a:defRPr sz="2000">
                <a:solidFill>
                  <a:srgbClr val="B5BDBE"/>
                </a:solidFill>
                <a:latin typeface="Arial"/>
                <a:cs typeface="Arial"/>
              </a:defRPr>
            </a:lvl1pPr>
          </a:lstStyle>
          <a:p>
            <a:pPr lvl="0"/>
            <a:r>
              <a:rPr lang="en-US" dirty="0"/>
              <a:t>Presentation subtitle</a:t>
            </a:r>
          </a:p>
        </p:txBody>
      </p:sp>
      <p:sp>
        <p:nvSpPr>
          <p:cNvPr id="9" name="Text Placeholder 7"/>
          <p:cNvSpPr>
            <a:spLocks noGrp="1"/>
          </p:cNvSpPr>
          <p:nvPr>
            <p:ph type="body" sz="quarter" idx="11" hasCustomPrompt="1"/>
          </p:nvPr>
        </p:nvSpPr>
        <p:spPr>
          <a:xfrm>
            <a:off x="571500" y="5922196"/>
            <a:ext cx="6286500" cy="400110"/>
          </a:xfrm>
          <a:prstGeom prst="rect">
            <a:avLst/>
          </a:prstGeom>
        </p:spPr>
        <p:txBody>
          <a:bodyPr vert="horz">
            <a:spAutoFit/>
          </a:bodyPr>
          <a:lstStyle>
            <a:lvl1pPr marL="0" indent="0">
              <a:buNone/>
              <a:defRPr sz="2000">
                <a:solidFill>
                  <a:srgbClr val="B5BDBE"/>
                </a:solidFill>
                <a:latin typeface="Arial"/>
                <a:cs typeface="Arial"/>
              </a:defRPr>
            </a:lvl1pPr>
          </a:lstStyle>
          <a:p>
            <a:pPr lvl="0"/>
            <a:r>
              <a:rPr lang="en-US" dirty="0"/>
              <a:t>Presentation date</a:t>
            </a:r>
          </a:p>
        </p:txBody>
      </p:sp>
    </p:spTree>
    <p:extLst>
      <p:ext uri="{BB962C8B-B14F-4D97-AF65-F5344CB8AC3E}">
        <p14:creationId xmlns:p14="http://schemas.microsoft.com/office/powerpoint/2010/main" val="1296865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Slide - 1 Col MI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5892799" y="6505046"/>
            <a:ext cx="2895600" cy="246221"/>
          </a:xfrm>
          <a:prstGeom prst="rect">
            <a:avLst/>
          </a:prstGeom>
        </p:spPr>
        <p:txBody>
          <a:bodyPr/>
          <a:lstStyle>
            <a:lvl1pPr algn="r">
              <a:defRPr sz="1200" b="1">
                <a:solidFill>
                  <a:srgbClr val="FFFFFF"/>
                </a:solidFill>
              </a:defRPr>
            </a:lvl1pPr>
          </a:lstStyle>
          <a:p>
            <a:r>
              <a:rPr lang="en-US" dirty="0"/>
              <a:t>PRESENTATION TITLE</a:t>
            </a:r>
          </a:p>
        </p:txBody>
      </p:sp>
      <p:sp>
        <p:nvSpPr>
          <p:cNvPr id="6" name="Slide Number Placeholder 5"/>
          <p:cNvSpPr>
            <a:spLocks noGrp="1"/>
          </p:cNvSpPr>
          <p:nvPr>
            <p:ph type="sldNum" sz="quarter" idx="12"/>
          </p:nvPr>
        </p:nvSpPr>
        <p:spPr>
          <a:xfrm>
            <a:off x="8686801" y="6505046"/>
            <a:ext cx="372531" cy="246221"/>
          </a:xfrm>
          <a:prstGeom prst="rect">
            <a:avLst/>
          </a:prstGeom>
        </p:spPr>
        <p:txBody>
          <a:bodyPr/>
          <a:lstStyle>
            <a:lvl1pPr>
              <a:defRPr sz="1200" b="1">
                <a:solidFill>
                  <a:srgbClr val="F3B329"/>
                </a:solidFill>
                <a:latin typeface="+mn-lt"/>
              </a:defRPr>
            </a:lvl1pPr>
          </a:lstStyle>
          <a:p>
            <a:fld id="{F0E313D9-E573-5747-B7EA-62F4243B84E7}" type="slidenum">
              <a:rPr lang="en-US" smtClean="0"/>
              <a:pPr/>
              <a:t>‹#›</a:t>
            </a:fld>
            <a:endParaRPr lang="en-US" dirty="0"/>
          </a:p>
        </p:txBody>
      </p:sp>
      <p:sp>
        <p:nvSpPr>
          <p:cNvPr id="9" name="Title Placeholder 1"/>
          <p:cNvSpPr>
            <a:spLocks noGrp="1"/>
          </p:cNvSpPr>
          <p:nvPr>
            <p:ph type="title" hasCustomPrompt="1"/>
          </p:nvPr>
        </p:nvSpPr>
        <p:spPr>
          <a:xfrm>
            <a:off x="457200" y="434091"/>
            <a:ext cx="8229600" cy="523220"/>
          </a:xfrm>
          <a:prstGeom prst="rect">
            <a:avLst/>
          </a:prstGeom>
        </p:spPr>
        <p:txBody>
          <a:bodyPr vert="horz" lIns="91440" tIns="45720" rIns="91440" bIns="45720" rtlCol="0" anchor="ctr">
            <a:spAutoFit/>
          </a:bodyPr>
          <a:lstStyle>
            <a:lvl1pPr>
              <a:defRPr/>
            </a:lvl1pPr>
          </a:lstStyle>
          <a:p>
            <a:r>
              <a:rPr lang="en-US" dirty="0"/>
              <a:t>CLICK TO ADD TITLE</a:t>
            </a:r>
          </a:p>
        </p:txBody>
      </p:sp>
      <p:sp>
        <p:nvSpPr>
          <p:cNvPr id="12" name="Content Placeholder 11"/>
          <p:cNvSpPr>
            <a:spLocks noGrp="1"/>
          </p:cNvSpPr>
          <p:nvPr>
            <p:ph sz="quarter" idx="13"/>
          </p:nvPr>
        </p:nvSpPr>
        <p:spPr>
          <a:xfrm>
            <a:off x="457200" y="2665918"/>
            <a:ext cx="7899400" cy="1877437"/>
          </a:xfrm>
        </p:spPr>
        <p:txBody>
          <a:bodyPr>
            <a:spAutoFit/>
          </a:bodyPr>
          <a:lstStyle>
            <a:lvl4pPr marL="1600200" indent="-228600">
              <a:buClr>
                <a:srgbClr val="D02124"/>
              </a:buClr>
              <a:buSzPct val="60000"/>
              <a:buFont typeface="Courier New"/>
              <a:buChar char="o"/>
              <a:defRPr/>
            </a:lvl4pPr>
            <a:lvl5pPr marL="2057400" indent="-228600">
              <a:buClr>
                <a:srgbClr val="D02124"/>
              </a:buClr>
              <a:buSzPct val="80000"/>
              <a:buFont typeface="Lucida Grande"/>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1"/>
          <p:cNvSpPr>
            <a:spLocks noGrp="1"/>
          </p:cNvSpPr>
          <p:nvPr>
            <p:ph sz="quarter" idx="14" hasCustomPrompt="1"/>
          </p:nvPr>
        </p:nvSpPr>
        <p:spPr>
          <a:xfrm>
            <a:off x="457200" y="892729"/>
            <a:ext cx="7899400" cy="338554"/>
          </a:xfrm>
        </p:spPr>
        <p:txBody>
          <a:bodyPr>
            <a:spAutoFit/>
          </a:bodyPr>
          <a:lstStyle>
            <a:lvl1pPr marL="0" indent="0">
              <a:buNone/>
              <a:defRPr sz="1600" baseline="0">
                <a:solidFill>
                  <a:srgbClr val="5A5A5F"/>
                </a:solidFill>
              </a:defRPr>
            </a:lvl1pPr>
            <a:lvl4pPr marL="1600200" indent="-228600">
              <a:buClr>
                <a:srgbClr val="D02124"/>
              </a:buClr>
              <a:buSzPct val="60000"/>
              <a:buFont typeface="Courier New"/>
              <a:buChar char="o"/>
              <a:defRPr/>
            </a:lvl4pPr>
            <a:lvl5pPr marL="2057400" indent="-228600">
              <a:buClr>
                <a:srgbClr val="D02124"/>
              </a:buClr>
              <a:buSzPct val="80000"/>
              <a:buFont typeface="Lucida Grande"/>
              <a:buChar char="-"/>
              <a:defRPr/>
            </a:lvl5pPr>
          </a:lstStyle>
          <a:p>
            <a:pPr lvl="0"/>
            <a:r>
              <a:rPr lang="en-US" sz="1600" dirty="0"/>
              <a:t>Click to edit slide subtitle.</a:t>
            </a:r>
            <a:endParaRPr lang="en-US" dirty="0"/>
          </a:p>
        </p:txBody>
      </p:sp>
    </p:spTree>
    <p:extLst>
      <p:ext uri="{BB962C8B-B14F-4D97-AF65-F5344CB8AC3E}">
        <p14:creationId xmlns:p14="http://schemas.microsoft.com/office/powerpoint/2010/main" val="33675196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rotWithShape="1">
          <a:blip r:embed="rId13"/>
          <a:stretch>
            <a:fillRect/>
          </a:stretch>
        </a:blipFill>
        <a:effectLst/>
      </p:bgPr>
    </p:bg>
    <p:spTree>
      <p:nvGrpSpPr>
        <p:cNvPr id="1" name=""/>
        <p:cNvGrpSpPr/>
        <p:nvPr/>
      </p:nvGrpSpPr>
      <p:grpSpPr>
        <a:xfrm>
          <a:off x="0" y="0"/>
          <a:ext cx="0" cy="0"/>
          <a:chOff x="0" y="0"/>
          <a:chExt cx="0" cy="0"/>
        </a:xfrm>
      </p:grpSpPr>
      <p:sp>
        <p:nvSpPr>
          <p:cNvPr id="8" name="Rectangle 7"/>
          <p:cNvSpPr/>
          <p:nvPr/>
        </p:nvSpPr>
        <p:spPr>
          <a:xfrm>
            <a:off x="0" y="6415802"/>
            <a:ext cx="9144000" cy="442198"/>
          </a:xfrm>
          <a:prstGeom prst="rect">
            <a:avLst/>
          </a:prstGeom>
          <a:solidFill>
            <a:srgbClr val="141619">
              <a:alpha val="91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sz="1800">
              <a:solidFill>
                <a:srgbClr val="5A5A5F"/>
              </a:solidFill>
            </a:endParaRPr>
          </a:p>
        </p:txBody>
      </p:sp>
      <p:sp>
        <p:nvSpPr>
          <p:cNvPr id="2" name="Title Placeholder 1"/>
          <p:cNvSpPr>
            <a:spLocks noGrp="1"/>
          </p:cNvSpPr>
          <p:nvPr>
            <p:ph type="title"/>
          </p:nvPr>
        </p:nvSpPr>
        <p:spPr>
          <a:xfrm>
            <a:off x="457200" y="434091"/>
            <a:ext cx="8229600" cy="523220"/>
          </a:xfrm>
          <a:prstGeom prst="rect">
            <a:avLst/>
          </a:prstGeom>
        </p:spPr>
        <p:txBody>
          <a:bodyPr vert="horz" lIns="91440" tIns="45720" rIns="91440" bIns="45720" rtlCol="0" anchor="ctr">
            <a:spAutoFit/>
          </a:bodyPr>
          <a:lstStyle/>
          <a:p>
            <a:r>
              <a:rPr lang="en-US" dirty="0"/>
              <a:t>CLICK TO ADD TITLE</a:t>
            </a:r>
          </a:p>
        </p:txBody>
      </p:sp>
      <p:sp>
        <p:nvSpPr>
          <p:cNvPr id="3" name="Text Placeholder 2"/>
          <p:cNvSpPr>
            <a:spLocks noGrp="1"/>
          </p:cNvSpPr>
          <p:nvPr>
            <p:ph type="body" idx="1"/>
          </p:nvPr>
        </p:nvSpPr>
        <p:spPr>
          <a:xfrm>
            <a:off x="457200" y="1399365"/>
            <a:ext cx="8229600" cy="1242237"/>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42399758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57200" rtl="0" eaLnBrk="1" latinLnBrk="0" hangingPunct="1">
        <a:spcBef>
          <a:spcPct val="0"/>
        </a:spcBef>
        <a:buNone/>
        <a:defRPr sz="2800" b="1" kern="1200" cap="all">
          <a:solidFill>
            <a:srgbClr val="CF2124"/>
          </a:solidFill>
          <a:latin typeface="Arial"/>
          <a:ea typeface="+mj-ea"/>
          <a:cs typeface="Arial"/>
        </a:defRPr>
      </a:lvl1pPr>
    </p:titleStyle>
    <p:bodyStyle>
      <a:lvl1pPr marL="342900" indent="-342900" algn="l" defTabSz="457200" rtl="0" eaLnBrk="1" latinLnBrk="0" hangingPunct="1">
        <a:spcBef>
          <a:spcPct val="20000"/>
        </a:spcBef>
        <a:buClr>
          <a:srgbClr val="D02124"/>
        </a:buClr>
        <a:buFont typeface="Lucida Grande"/>
        <a:buChar char="»"/>
        <a:defRPr sz="2000" kern="1200">
          <a:solidFill>
            <a:schemeClr val="tx1"/>
          </a:solidFill>
          <a:latin typeface="Arial"/>
          <a:ea typeface="+mn-ea"/>
          <a:cs typeface="Arial"/>
        </a:defRPr>
      </a:lvl1pPr>
      <a:lvl2pPr marL="742950" indent="-285750" algn="l" defTabSz="457200" rtl="0" eaLnBrk="1" latinLnBrk="0" hangingPunct="1">
        <a:spcBef>
          <a:spcPct val="20000"/>
        </a:spcBef>
        <a:buClr>
          <a:srgbClr val="D02124"/>
        </a:buClr>
        <a:buSzPct val="100000"/>
        <a:buFont typeface="Arial"/>
        <a:buChar char="•"/>
        <a:defRPr sz="2000" kern="1200">
          <a:solidFill>
            <a:schemeClr val="tx1"/>
          </a:solidFill>
          <a:latin typeface="Arial"/>
          <a:ea typeface="+mn-ea"/>
          <a:cs typeface="Arial"/>
        </a:defRPr>
      </a:lvl2pPr>
      <a:lvl3pPr marL="1143000" indent="-228600" algn="l" defTabSz="457200" rtl="0" eaLnBrk="1" latinLnBrk="0" hangingPunct="1">
        <a:spcBef>
          <a:spcPct val="20000"/>
        </a:spcBef>
        <a:buClr>
          <a:srgbClr val="D02124"/>
        </a:buClr>
        <a:buSzPct val="80000"/>
        <a:buFont typeface="Lucida Grande"/>
        <a:buChar char="-"/>
        <a:defRPr sz="2000" kern="1200" baseline="0">
          <a:solidFill>
            <a:schemeClr val="tx1"/>
          </a:solidFill>
          <a:latin typeface="Arial"/>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4"/>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356354"/>
            <a:ext cx="2133600" cy="365125"/>
          </a:xfrm>
          <a:prstGeom prst="rect">
            <a:avLst/>
          </a:prstGeom>
        </p:spPr>
        <p:txBody>
          <a:bodyPr vert="horz" lIns="91440" tIns="45720" rIns="91440" bIns="45720" rtlCol="0" anchor="ctr"/>
          <a:lstStyle>
            <a:lvl1pPr algn="l">
              <a:defRPr sz="675">
                <a:solidFill>
                  <a:schemeClr val="tx1">
                    <a:tint val="75000"/>
                  </a:schemeClr>
                </a:solidFill>
                <a:latin typeface="Gotham-Book"/>
              </a:defRPr>
            </a:lvl1pPr>
          </a:lstStyle>
          <a:p>
            <a:fld id="{BB3D0CD8-6641-2E43-B714-5EAF9E86794F}" type="datetimeFigureOut">
              <a:rPr lang="en-US" smtClean="0"/>
              <a:pPr/>
              <a:t>3/1/2022</a:t>
            </a:fld>
            <a:endParaRPr lang="en-US" dirty="0"/>
          </a:p>
        </p:txBody>
      </p:sp>
      <p:sp>
        <p:nvSpPr>
          <p:cNvPr id="5" name="Footer Placeholder 4"/>
          <p:cNvSpPr>
            <a:spLocks noGrp="1"/>
          </p:cNvSpPr>
          <p:nvPr>
            <p:ph type="ftr" sz="quarter" idx="3"/>
          </p:nvPr>
        </p:nvSpPr>
        <p:spPr>
          <a:xfrm>
            <a:off x="3124200" y="6356354"/>
            <a:ext cx="2895600" cy="365125"/>
          </a:xfrm>
          <a:prstGeom prst="rect">
            <a:avLst/>
          </a:prstGeom>
        </p:spPr>
        <p:txBody>
          <a:bodyPr vert="horz" lIns="91440" tIns="45720" rIns="91440" bIns="45720" rtlCol="0" anchor="ctr"/>
          <a:lstStyle>
            <a:lvl1pPr algn="ctr">
              <a:defRPr sz="675">
                <a:solidFill>
                  <a:schemeClr val="tx1">
                    <a:tint val="75000"/>
                  </a:schemeClr>
                </a:solidFill>
                <a:latin typeface="Gotham-Book"/>
              </a:defRPr>
            </a:lvl1pPr>
          </a:lstStyle>
          <a:p>
            <a:endParaRPr lang="en-US" dirty="0"/>
          </a:p>
        </p:txBody>
      </p:sp>
      <p:sp>
        <p:nvSpPr>
          <p:cNvPr id="6" name="Slide Number Placeholder 5"/>
          <p:cNvSpPr>
            <a:spLocks noGrp="1"/>
          </p:cNvSpPr>
          <p:nvPr>
            <p:ph type="sldNum" sz="quarter" idx="4"/>
          </p:nvPr>
        </p:nvSpPr>
        <p:spPr>
          <a:xfrm>
            <a:off x="6553200" y="6356354"/>
            <a:ext cx="2133600" cy="365125"/>
          </a:xfrm>
          <a:prstGeom prst="rect">
            <a:avLst/>
          </a:prstGeom>
        </p:spPr>
        <p:txBody>
          <a:bodyPr vert="horz" lIns="91440" tIns="45720" rIns="91440" bIns="45720" rtlCol="0" anchor="ctr"/>
          <a:lstStyle>
            <a:lvl1pPr algn="r">
              <a:defRPr sz="675">
                <a:solidFill>
                  <a:schemeClr val="tx1">
                    <a:tint val="75000"/>
                  </a:schemeClr>
                </a:solidFill>
                <a:latin typeface="Gotham-Book"/>
              </a:defRPr>
            </a:lvl1pPr>
          </a:lstStyle>
          <a:p>
            <a:fld id="{9614832F-5A0F-8342-BE4D-81B1081A4AA4}" type="slidenum">
              <a:rPr lang="en-US" smtClean="0"/>
              <a:pPr/>
              <a:t>‹#›</a:t>
            </a:fld>
            <a:endParaRPr lang="en-US" dirty="0"/>
          </a:p>
        </p:txBody>
      </p:sp>
    </p:spTree>
    <p:extLst>
      <p:ext uri="{BB962C8B-B14F-4D97-AF65-F5344CB8AC3E}">
        <p14:creationId xmlns:p14="http://schemas.microsoft.com/office/powerpoint/2010/main" val="194214294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Lst>
  <p:txStyles>
    <p:titleStyle>
      <a:lvl1pPr algn="ctr" defTabSz="257175" rtl="0" eaLnBrk="1" latinLnBrk="0" hangingPunct="1">
        <a:spcBef>
          <a:spcPct val="0"/>
        </a:spcBef>
        <a:buNone/>
        <a:defRPr sz="2475" kern="1200">
          <a:solidFill>
            <a:schemeClr val="tx1"/>
          </a:solidFill>
          <a:latin typeface="Gotham-Book"/>
          <a:ea typeface="+mj-ea"/>
          <a:cs typeface="+mj-cs"/>
        </a:defRPr>
      </a:lvl1pPr>
    </p:titleStyle>
    <p:bodyStyle>
      <a:lvl1pPr marL="192881" indent="-192881" algn="l" defTabSz="257175" rtl="0" eaLnBrk="1" latinLnBrk="0" hangingPunct="1">
        <a:spcBef>
          <a:spcPct val="20000"/>
        </a:spcBef>
        <a:buFont typeface="Arial"/>
        <a:buChar char="•"/>
        <a:defRPr sz="1800" kern="1200">
          <a:solidFill>
            <a:schemeClr val="tx1"/>
          </a:solidFill>
          <a:latin typeface="Gotham-Book"/>
          <a:ea typeface="+mn-ea"/>
          <a:cs typeface="+mn-cs"/>
        </a:defRPr>
      </a:lvl1pPr>
      <a:lvl2pPr marL="417910" indent="-160735" algn="l" defTabSz="257175" rtl="0" eaLnBrk="1" latinLnBrk="0" hangingPunct="1">
        <a:spcBef>
          <a:spcPct val="20000"/>
        </a:spcBef>
        <a:buFont typeface="Arial"/>
        <a:buChar char="–"/>
        <a:defRPr sz="1575" kern="1200">
          <a:solidFill>
            <a:schemeClr val="tx1"/>
          </a:solidFill>
          <a:latin typeface="Gotham-Book"/>
          <a:ea typeface="+mn-ea"/>
          <a:cs typeface="+mn-cs"/>
        </a:defRPr>
      </a:lvl2pPr>
      <a:lvl3pPr marL="642938" indent="-128588" algn="l" defTabSz="257175" rtl="0" eaLnBrk="1" latinLnBrk="0" hangingPunct="1">
        <a:spcBef>
          <a:spcPct val="20000"/>
        </a:spcBef>
        <a:buFont typeface="Arial"/>
        <a:buChar char="•"/>
        <a:defRPr sz="1350" kern="1200">
          <a:solidFill>
            <a:schemeClr val="tx1"/>
          </a:solidFill>
          <a:latin typeface="Gotham-Book"/>
          <a:ea typeface="+mn-ea"/>
          <a:cs typeface="+mn-cs"/>
        </a:defRPr>
      </a:lvl3pPr>
      <a:lvl4pPr marL="900113" indent="-128588" algn="l" defTabSz="257175" rtl="0" eaLnBrk="1" latinLnBrk="0" hangingPunct="1">
        <a:spcBef>
          <a:spcPct val="20000"/>
        </a:spcBef>
        <a:buFont typeface="Arial"/>
        <a:buChar char="–"/>
        <a:defRPr sz="1125" kern="1200">
          <a:solidFill>
            <a:schemeClr val="tx1"/>
          </a:solidFill>
          <a:latin typeface="Gotham-Book"/>
          <a:ea typeface="+mn-ea"/>
          <a:cs typeface="+mn-cs"/>
        </a:defRPr>
      </a:lvl4pPr>
      <a:lvl5pPr marL="1157288" indent="-128588" algn="l" defTabSz="257175" rtl="0" eaLnBrk="1" latinLnBrk="0" hangingPunct="1">
        <a:spcBef>
          <a:spcPct val="20000"/>
        </a:spcBef>
        <a:buFont typeface="Arial"/>
        <a:buChar char="»"/>
        <a:defRPr sz="1125" kern="1200">
          <a:solidFill>
            <a:schemeClr val="tx1"/>
          </a:solidFill>
          <a:latin typeface="Gotham-Book"/>
          <a:ea typeface="+mn-ea"/>
          <a:cs typeface="+mn-cs"/>
        </a:defRPr>
      </a:lvl5pPr>
      <a:lvl6pPr marL="1414463" indent="-128588" algn="l" defTabSz="257175" rtl="0" eaLnBrk="1" latinLnBrk="0" hangingPunct="1">
        <a:spcBef>
          <a:spcPct val="20000"/>
        </a:spcBef>
        <a:buFont typeface="Arial"/>
        <a:buChar char="•"/>
        <a:defRPr sz="1125" kern="1200">
          <a:solidFill>
            <a:schemeClr val="tx1"/>
          </a:solidFill>
          <a:latin typeface="+mn-lt"/>
          <a:ea typeface="+mn-ea"/>
          <a:cs typeface="+mn-cs"/>
        </a:defRPr>
      </a:lvl6pPr>
      <a:lvl7pPr marL="1671638" indent="-128588" algn="l" defTabSz="257175" rtl="0" eaLnBrk="1" latinLnBrk="0" hangingPunct="1">
        <a:spcBef>
          <a:spcPct val="20000"/>
        </a:spcBef>
        <a:buFont typeface="Arial"/>
        <a:buChar char="•"/>
        <a:defRPr sz="1125" kern="1200">
          <a:solidFill>
            <a:schemeClr val="tx1"/>
          </a:solidFill>
          <a:latin typeface="+mn-lt"/>
          <a:ea typeface="+mn-ea"/>
          <a:cs typeface="+mn-cs"/>
        </a:defRPr>
      </a:lvl7pPr>
      <a:lvl8pPr marL="1928813" indent="-128588" algn="l" defTabSz="257175" rtl="0" eaLnBrk="1" latinLnBrk="0" hangingPunct="1">
        <a:spcBef>
          <a:spcPct val="20000"/>
        </a:spcBef>
        <a:buFont typeface="Arial"/>
        <a:buChar char="•"/>
        <a:defRPr sz="1125" kern="1200">
          <a:solidFill>
            <a:schemeClr val="tx1"/>
          </a:solidFill>
          <a:latin typeface="+mn-lt"/>
          <a:ea typeface="+mn-ea"/>
          <a:cs typeface="+mn-cs"/>
        </a:defRPr>
      </a:lvl8pPr>
      <a:lvl9pPr marL="2185988" indent="-128588" algn="l" defTabSz="257175" rtl="0" eaLnBrk="1" latinLnBrk="0" hangingPunct="1">
        <a:spcBef>
          <a:spcPct val="20000"/>
        </a:spcBef>
        <a:buFont typeface="Arial"/>
        <a:buChar char="•"/>
        <a:defRPr sz="1125" kern="1200">
          <a:solidFill>
            <a:schemeClr val="tx1"/>
          </a:solidFill>
          <a:latin typeface="+mn-lt"/>
          <a:ea typeface="+mn-ea"/>
          <a:cs typeface="+mn-cs"/>
        </a:defRPr>
      </a:lvl9pPr>
    </p:bodyStyle>
    <p:otherStyle>
      <a:defPPr>
        <a:defRPr lang="en-US"/>
      </a:defPPr>
      <a:lvl1pPr marL="0" algn="l" defTabSz="257175" rtl="0" eaLnBrk="1" latinLnBrk="0" hangingPunct="1">
        <a:defRPr sz="1013" kern="1200">
          <a:solidFill>
            <a:schemeClr val="tx1"/>
          </a:solidFill>
          <a:latin typeface="+mn-lt"/>
          <a:ea typeface="+mn-ea"/>
          <a:cs typeface="+mn-cs"/>
        </a:defRPr>
      </a:lvl1pPr>
      <a:lvl2pPr marL="257175" algn="l" defTabSz="257175" rtl="0" eaLnBrk="1" latinLnBrk="0" hangingPunct="1">
        <a:defRPr sz="1013" kern="1200">
          <a:solidFill>
            <a:schemeClr val="tx1"/>
          </a:solidFill>
          <a:latin typeface="+mn-lt"/>
          <a:ea typeface="+mn-ea"/>
          <a:cs typeface="+mn-cs"/>
        </a:defRPr>
      </a:lvl2pPr>
      <a:lvl3pPr marL="514350" algn="l" defTabSz="257175" rtl="0" eaLnBrk="1" latinLnBrk="0" hangingPunct="1">
        <a:defRPr sz="1013" kern="1200">
          <a:solidFill>
            <a:schemeClr val="tx1"/>
          </a:solidFill>
          <a:latin typeface="+mn-lt"/>
          <a:ea typeface="+mn-ea"/>
          <a:cs typeface="+mn-cs"/>
        </a:defRPr>
      </a:lvl3pPr>
      <a:lvl4pPr marL="771525" algn="l" defTabSz="257175" rtl="0" eaLnBrk="1" latinLnBrk="0" hangingPunct="1">
        <a:defRPr sz="1013" kern="1200">
          <a:solidFill>
            <a:schemeClr val="tx1"/>
          </a:solidFill>
          <a:latin typeface="+mn-lt"/>
          <a:ea typeface="+mn-ea"/>
          <a:cs typeface="+mn-cs"/>
        </a:defRPr>
      </a:lvl4pPr>
      <a:lvl5pPr marL="1028700" algn="l" defTabSz="257175" rtl="0" eaLnBrk="1" latinLnBrk="0" hangingPunct="1">
        <a:defRPr sz="1013" kern="1200">
          <a:solidFill>
            <a:schemeClr val="tx1"/>
          </a:solidFill>
          <a:latin typeface="+mn-lt"/>
          <a:ea typeface="+mn-ea"/>
          <a:cs typeface="+mn-cs"/>
        </a:defRPr>
      </a:lvl5pPr>
      <a:lvl6pPr marL="1285875" algn="l" defTabSz="257175" rtl="0" eaLnBrk="1" latinLnBrk="0" hangingPunct="1">
        <a:defRPr sz="1013" kern="1200">
          <a:solidFill>
            <a:schemeClr val="tx1"/>
          </a:solidFill>
          <a:latin typeface="+mn-lt"/>
          <a:ea typeface="+mn-ea"/>
          <a:cs typeface="+mn-cs"/>
        </a:defRPr>
      </a:lvl6pPr>
      <a:lvl7pPr marL="1543050" algn="l" defTabSz="257175" rtl="0" eaLnBrk="1" latinLnBrk="0" hangingPunct="1">
        <a:defRPr sz="1013" kern="1200">
          <a:solidFill>
            <a:schemeClr val="tx1"/>
          </a:solidFill>
          <a:latin typeface="+mn-lt"/>
          <a:ea typeface="+mn-ea"/>
          <a:cs typeface="+mn-cs"/>
        </a:defRPr>
      </a:lvl7pPr>
      <a:lvl8pPr marL="1800225" algn="l" defTabSz="257175" rtl="0" eaLnBrk="1" latinLnBrk="0" hangingPunct="1">
        <a:defRPr sz="1013" kern="1200">
          <a:solidFill>
            <a:schemeClr val="tx1"/>
          </a:solidFill>
          <a:latin typeface="+mn-lt"/>
          <a:ea typeface="+mn-ea"/>
          <a:cs typeface="+mn-cs"/>
        </a:defRPr>
      </a:lvl8pPr>
      <a:lvl9pPr marL="2057400" algn="l" defTabSz="257175" rtl="0" eaLnBrk="1" latinLnBrk="0" hangingPunct="1">
        <a:defRPr sz="101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hyperlink" Target="http://web.cs.ucdavis.edu/~rogaway/ocb/ocb-ref/rijndael-alg-fst.c" TargetMode="Externa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emf"/><Relationship Id="rId1" Type="http://schemas.openxmlformats.org/officeDocument/2006/relationships/slideLayout" Target="../slideLayouts/slideLayout4.xml"/><Relationship Id="rId6" Type="http://schemas.openxmlformats.org/officeDocument/2006/relationships/image" Target="../media/image13.emf"/><Relationship Id="rId5" Type="http://schemas.openxmlformats.org/officeDocument/2006/relationships/image" Target="../media/image12.png"/><Relationship Id="rId4" Type="http://schemas.openxmlformats.org/officeDocument/2006/relationships/image" Target="../media/image11.emf"/></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image" Target="../media/image15.jpg"/><Relationship Id="rId1" Type="http://schemas.openxmlformats.org/officeDocument/2006/relationships/slideLayout" Target="../slideLayouts/slideLayout4.xml"/><Relationship Id="rId6" Type="http://schemas.openxmlformats.org/officeDocument/2006/relationships/image" Target="../media/image13.emf"/><Relationship Id="rId5" Type="http://schemas.openxmlformats.org/officeDocument/2006/relationships/image" Target="../media/image18.png"/><Relationship Id="rId4" Type="http://schemas.openxmlformats.org/officeDocument/2006/relationships/image" Target="../media/image17.emf"/></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3" Type="http://schemas.openxmlformats.org/officeDocument/2006/relationships/hyperlink" Target="https://en.wikipedia.org/wiki/Letter_frequency" TargetMode="External"/><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8" Type="http://schemas.openxmlformats.org/officeDocument/2006/relationships/hyperlink" Target="http://en.wikipedia.org/wiki/Caesar_Cipher" TargetMode="External"/><Relationship Id="rId3" Type="http://schemas.openxmlformats.org/officeDocument/2006/relationships/hyperlink" Target="http://en.wikipedia.org/wiki/Symmetric_key" TargetMode="External"/><Relationship Id="rId7" Type="http://schemas.openxmlformats.org/officeDocument/2006/relationships/hyperlink" Target="http://en.wikipedia.org/wiki/Block_Cipher" TargetMode="External"/><Relationship Id="rId2" Type="http://schemas.openxmlformats.org/officeDocument/2006/relationships/hyperlink" Target="http://en.wikipedia.org/wiki/Public_Key_Cryptography" TargetMode="External"/><Relationship Id="rId1" Type="http://schemas.openxmlformats.org/officeDocument/2006/relationships/slideLayout" Target="../slideLayouts/slideLayout4.xml"/><Relationship Id="rId6" Type="http://schemas.openxmlformats.org/officeDocument/2006/relationships/hyperlink" Target="http://en.wikipedia.org/wiki/Stream_cipher" TargetMode="External"/><Relationship Id="rId5" Type="http://schemas.openxmlformats.org/officeDocument/2006/relationships/hyperlink" Target="http://www.eecs.berkeley.edu/~messer/netappc/Supplements/13-rsa.pdf" TargetMode="External"/><Relationship Id="rId4" Type="http://schemas.openxmlformats.org/officeDocument/2006/relationships/hyperlink" Target="http://en.wikipedia.org/wiki/Diffie%E2%80%93Hellman_key_exchange"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128502" y="1600201"/>
            <a:ext cx="4466390" cy="826889"/>
          </a:xfrm>
        </p:spPr>
        <p:txBody>
          <a:bodyPr/>
          <a:lstStyle/>
          <a:p>
            <a:r>
              <a:rPr lang="en-US" dirty="0" smtClean="0"/>
              <a:t>ENPM695</a:t>
            </a:r>
            <a:br>
              <a:rPr lang="en-US" dirty="0" smtClean="0"/>
            </a:br>
            <a:r>
              <a:rPr lang="en-US" dirty="0" smtClean="0"/>
              <a:t>Secure Operating Systems</a:t>
            </a:r>
            <a:endParaRPr lang="en-US" dirty="0"/>
          </a:p>
        </p:txBody>
      </p:sp>
      <p:sp>
        <p:nvSpPr>
          <p:cNvPr id="3" name="Subtitle 2"/>
          <p:cNvSpPr>
            <a:spLocks noGrp="1"/>
          </p:cNvSpPr>
          <p:nvPr>
            <p:ph type="subTitle" idx="1"/>
          </p:nvPr>
        </p:nvSpPr>
        <p:spPr/>
        <p:txBody>
          <a:bodyPr/>
          <a:lstStyle/>
          <a:p>
            <a:r>
              <a:rPr lang="en-US" dirty="0" smtClean="0"/>
              <a:t>Jonas Amoonarquah</a:t>
            </a:r>
            <a:endParaRPr lang="en-US" dirty="0"/>
          </a:p>
        </p:txBody>
      </p:sp>
    </p:spTree>
    <p:extLst>
      <p:ext uri="{BB962C8B-B14F-4D97-AF65-F5344CB8AC3E}">
        <p14:creationId xmlns:p14="http://schemas.microsoft.com/office/powerpoint/2010/main" val="151417073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Vignere</a:t>
            </a:r>
            <a:r>
              <a:rPr lang="en-US" dirty="0"/>
              <a:t> cipher</a:t>
            </a:r>
          </a:p>
        </p:txBody>
      </p:sp>
      <p:sp>
        <p:nvSpPr>
          <p:cNvPr id="3" name="Content Placeholder 2"/>
          <p:cNvSpPr>
            <a:spLocks noGrp="1"/>
          </p:cNvSpPr>
          <p:nvPr>
            <p:ph idx="1"/>
          </p:nvPr>
        </p:nvSpPr>
        <p:spPr/>
        <p:txBody>
          <a:bodyPr/>
          <a:lstStyle/>
          <a:p>
            <a:r>
              <a:rPr lang="en-US" dirty="0"/>
              <a:t>Originally developed by </a:t>
            </a:r>
            <a:r>
              <a:rPr lang="en-US" dirty="0" err="1"/>
              <a:t>Giovan</a:t>
            </a:r>
            <a:r>
              <a:rPr lang="en-US" dirty="0"/>
              <a:t> Battista </a:t>
            </a:r>
            <a:r>
              <a:rPr lang="en-US" dirty="0" err="1"/>
              <a:t>Bellaso</a:t>
            </a:r>
            <a:r>
              <a:rPr lang="en-US" dirty="0"/>
              <a:t> (1553)</a:t>
            </a:r>
          </a:p>
          <a:p>
            <a:r>
              <a:rPr lang="en-US" dirty="0"/>
              <a:t>Misattributed to Blaise de </a:t>
            </a:r>
            <a:r>
              <a:rPr lang="en-US" dirty="0" err="1"/>
              <a:t>Vignere</a:t>
            </a:r>
            <a:r>
              <a:rPr lang="en-US" dirty="0"/>
              <a:t> who developed a similar scheme (1586)</a:t>
            </a:r>
          </a:p>
          <a:p>
            <a:r>
              <a:rPr lang="en-US" dirty="0"/>
              <a:t>Basic working</a:t>
            </a:r>
          </a:p>
          <a:p>
            <a:pPr lvl="1"/>
            <a:r>
              <a:rPr lang="en-US" dirty="0"/>
              <a:t>Take phrase</a:t>
            </a:r>
          </a:p>
          <a:p>
            <a:pPr lvl="1"/>
            <a:r>
              <a:rPr lang="en-US" dirty="0"/>
              <a:t>Use key and map to phrase</a:t>
            </a:r>
          </a:p>
          <a:p>
            <a:pPr lvl="1"/>
            <a:r>
              <a:rPr lang="en-US" dirty="0"/>
              <a:t>Look up in Tabula Recta</a:t>
            </a:r>
          </a:p>
          <a:p>
            <a:pPr lvl="1"/>
            <a:endParaRPr lang="en-US" dirty="0"/>
          </a:p>
          <a:p>
            <a:r>
              <a:rPr lang="en-US" dirty="0"/>
              <a:t>Phrase: “We attack at dawn” with key “Caesar”</a:t>
            </a:r>
          </a:p>
        </p:txBody>
      </p:sp>
    </p:spTree>
    <p:extLst>
      <p:ext uri="{BB962C8B-B14F-4D97-AF65-F5344CB8AC3E}">
        <p14:creationId xmlns:p14="http://schemas.microsoft.com/office/powerpoint/2010/main" val="24991583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a:t>
            </a:r>
          </a:p>
        </p:txBody>
      </p:sp>
      <p:sp>
        <p:nvSpPr>
          <p:cNvPr id="3" name="Content Placeholder 2"/>
          <p:cNvSpPr>
            <a:spLocks noGrp="1"/>
          </p:cNvSpPr>
          <p:nvPr>
            <p:ph idx="1"/>
          </p:nvPr>
        </p:nvSpPr>
        <p:spPr/>
        <p:txBody>
          <a:bodyPr/>
          <a:lstStyle/>
          <a:p>
            <a:r>
              <a:rPr lang="en-US" dirty="0"/>
              <a:t>Phrase:</a:t>
            </a:r>
          </a:p>
          <a:p>
            <a:endParaRPr lang="en-US" dirty="0"/>
          </a:p>
          <a:p>
            <a:endParaRPr lang="en-US" dirty="0"/>
          </a:p>
          <a:p>
            <a:endParaRPr lang="en-US" dirty="0"/>
          </a:p>
          <a:p>
            <a:endParaRPr lang="en-US" dirty="0"/>
          </a:p>
          <a:p>
            <a:endParaRPr lang="en-US" dirty="0"/>
          </a:p>
          <a:p>
            <a:r>
              <a:rPr lang="en-US" dirty="0"/>
              <a:t> </a:t>
            </a:r>
          </a:p>
          <a:p>
            <a:pPr marL="0" indent="0">
              <a:buNone/>
            </a:pP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4250783402"/>
              </p:ext>
            </p:extLst>
          </p:nvPr>
        </p:nvGraphicFramePr>
        <p:xfrm>
          <a:off x="847725" y="2463800"/>
          <a:ext cx="7020560" cy="741680"/>
        </p:xfrm>
        <a:graphic>
          <a:graphicData uri="http://schemas.openxmlformats.org/drawingml/2006/table">
            <a:tbl>
              <a:tblPr bandRow="1">
                <a:tableStyleId>{5C22544A-7EE6-4342-B048-85BDC9FD1C3A}</a:tableStyleId>
              </a:tblPr>
              <a:tblGrid>
                <a:gridCol w="457200">
                  <a:extLst>
                    <a:ext uri="{9D8B030D-6E8A-4147-A177-3AD203B41FA5}">
                      <a16:colId xmlns:a16="http://schemas.microsoft.com/office/drawing/2014/main" val="2873257313"/>
                    </a:ext>
                  </a:extLst>
                </a:gridCol>
                <a:gridCol w="542925">
                  <a:extLst>
                    <a:ext uri="{9D8B030D-6E8A-4147-A177-3AD203B41FA5}">
                      <a16:colId xmlns:a16="http://schemas.microsoft.com/office/drawing/2014/main" val="2640129703"/>
                    </a:ext>
                  </a:extLst>
                </a:gridCol>
                <a:gridCol w="504825">
                  <a:extLst>
                    <a:ext uri="{9D8B030D-6E8A-4147-A177-3AD203B41FA5}">
                      <a16:colId xmlns:a16="http://schemas.microsoft.com/office/drawing/2014/main" val="3456137660"/>
                    </a:ext>
                  </a:extLst>
                </a:gridCol>
                <a:gridCol w="590550">
                  <a:extLst>
                    <a:ext uri="{9D8B030D-6E8A-4147-A177-3AD203B41FA5}">
                      <a16:colId xmlns:a16="http://schemas.microsoft.com/office/drawing/2014/main" val="3357791801"/>
                    </a:ext>
                  </a:extLst>
                </a:gridCol>
                <a:gridCol w="628650">
                  <a:extLst>
                    <a:ext uri="{9D8B030D-6E8A-4147-A177-3AD203B41FA5}">
                      <a16:colId xmlns:a16="http://schemas.microsoft.com/office/drawing/2014/main" val="1489642068"/>
                    </a:ext>
                  </a:extLst>
                </a:gridCol>
                <a:gridCol w="495300">
                  <a:extLst>
                    <a:ext uri="{9D8B030D-6E8A-4147-A177-3AD203B41FA5}">
                      <a16:colId xmlns:a16="http://schemas.microsoft.com/office/drawing/2014/main" val="3126139425"/>
                    </a:ext>
                  </a:extLst>
                </a:gridCol>
                <a:gridCol w="485775">
                  <a:extLst>
                    <a:ext uri="{9D8B030D-6E8A-4147-A177-3AD203B41FA5}">
                      <a16:colId xmlns:a16="http://schemas.microsoft.com/office/drawing/2014/main" val="2651968729"/>
                    </a:ext>
                  </a:extLst>
                </a:gridCol>
                <a:gridCol w="457200">
                  <a:extLst>
                    <a:ext uri="{9D8B030D-6E8A-4147-A177-3AD203B41FA5}">
                      <a16:colId xmlns:a16="http://schemas.microsoft.com/office/drawing/2014/main" val="3966065068"/>
                    </a:ext>
                  </a:extLst>
                </a:gridCol>
                <a:gridCol w="495300">
                  <a:extLst>
                    <a:ext uri="{9D8B030D-6E8A-4147-A177-3AD203B41FA5}">
                      <a16:colId xmlns:a16="http://schemas.microsoft.com/office/drawing/2014/main" val="1378763172"/>
                    </a:ext>
                  </a:extLst>
                </a:gridCol>
                <a:gridCol w="457200">
                  <a:extLst>
                    <a:ext uri="{9D8B030D-6E8A-4147-A177-3AD203B41FA5}">
                      <a16:colId xmlns:a16="http://schemas.microsoft.com/office/drawing/2014/main" val="3052427786"/>
                    </a:ext>
                  </a:extLst>
                </a:gridCol>
                <a:gridCol w="428625">
                  <a:extLst>
                    <a:ext uri="{9D8B030D-6E8A-4147-A177-3AD203B41FA5}">
                      <a16:colId xmlns:a16="http://schemas.microsoft.com/office/drawing/2014/main" val="2117031487"/>
                    </a:ext>
                  </a:extLst>
                </a:gridCol>
                <a:gridCol w="419100">
                  <a:extLst>
                    <a:ext uri="{9D8B030D-6E8A-4147-A177-3AD203B41FA5}">
                      <a16:colId xmlns:a16="http://schemas.microsoft.com/office/drawing/2014/main" val="3493190779"/>
                    </a:ext>
                  </a:extLst>
                </a:gridCol>
                <a:gridCol w="514350">
                  <a:extLst>
                    <a:ext uri="{9D8B030D-6E8A-4147-A177-3AD203B41FA5}">
                      <a16:colId xmlns:a16="http://schemas.microsoft.com/office/drawing/2014/main" val="1185845775"/>
                    </a:ext>
                  </a:extLst>
                </a:gridCol>
                <a:gridCol w="543560">
                  <a:extLst>
                    <a:ext uri="{9D8B030D-6E8A-4147-A177-3AD203B41FA5}">
                      <a16:colId xmlns:a16="http://schemas.microsoft.com/office/drawing/2014/main" val="2004905033"/>
                    </a:ext>
                  </a:extLst>
                </a:gridCol>
              </a:tblGrid>
              <a:tr h="370840">
                <a:tc>
                  <a:txBody>
                    <a:bodyPr/>
                    <a:lstStyle/>
                    <a:p>
                      <a:pPr algn="ctr"/>
                      <a:r>
                        <a:rPr lang="en-US" dirty="0"/>
                        <a:t>W</a:t>
                      </a:r>
                    </a:p>
                  </a:txBody>
                  <a:tcPr>
                    <a:noFill/>
                  </a:tcPr>
                </a:tc>
                <a:tc>
                  <a:txBody>
                    <a:bodyPr/>
                    <a:lstStyle/>
                    <a:p>
                      <a:pPr algn="ctr"/>
                      <a:r>
                        <a:rPr lang="en-US" dirty="0"/>
                        <a:t>E</a:t>
                      </a:r>
                    </a:p>
                  </a:txBody>
                  <a:tcPr>
                    <a:noFill/>
                  </a:tcPr>
                </a:tc>
                <a:tc>
                  <a:txBody>
                    <a:bodyPr/>
                    <a:lstStyle/>
                    <a:p>
                      <a:pPr algn="ctr"/>
                      <a:r>
                        <a:rPr lang="en-US" dirty="0"/>
                        <a:t>A</a:t>
                      </a:r>
                    </a:p>
                  </a:txBody>
                  <a:tcPr>
                    <a:noFill/>
                  </a:tcPr>
                </a:tc>
                <a:tc>
                  <a:txBody>
                    <a:bodyPr/>
                    <a:lstStyle/>
                    <a:p>
                      <a:pPr algn="ctr"/>
                      <a:r>
                        <a:rPr lang="en-US" dirty="0"/>
                        <a:t>T</a:t>
                      </a:r>
                    </a:p>
                  </a:txBody>
                  <a:tcPr>
                    <a:noFill/>
                  </a:tcPr>
                </a:tc>
                <a:tc>
                  <a:txBody>
                    <a:bodyPr/>
                    <a:lstStyle/>
                    <a:p>
                      <a:pPr algn="ctr"/>
                      <a:r>
                        <a:rPr lang="en-US" dirty="0"/>
                        <a:t>T</a:t>
                      </a:r>
                    </a:p>
                  </a:txBody>
                  <a:tcPr>
                    <a:noFill/>
                  </a:tcPr>
                </a:tc>
                <a:tc>
                  <a:txBody>
                    <a:bodyPr/>
                    <a:lstStyle/>
                    <a:p>
                      <a:pPr algn="ctr"/>
                      <a:r>
                        <a:rPr lang="en-US" dirty="0"/>
                        <a:t>A</a:t>
                      </a:r>
                    </a:p>
                  </a:txBody>
                  <a:tcPr>
                    <a:noFill/>
                  </a:tcPr>
                </a:tc>
                <a:tc>
                  <a:txBody>
                    <a:bodyPr/>
                    <a:lstStyle/>
                    <a:p>
                      <a:pPr algn="ctr"/>
                      <a:r>
                        <a:rPr lang="en-US" dirty="0"/>
                        <a:t>C</a:t>
                      </a:r>
                    </a:p>
                  </a:txBody>
                  <a:tcPr>
                    <a:noFill/>
                  </a:tcPr>
                </a:tc>
                <a:tc>
                  <a:txBody>
                    <a:bodyPr/>
                    <a:lstStyle/>
                    <a:p>
                      <a:pPr algn="ctr"/>
                      <a:r>
                        <a:rPr lang="en-US" dirty="0"/>
                        <a:t>K</a:t>
                      </a:r>
                    </a:p>
                  </a:txBody>
                  <a:tcPr>
                    <a:noFill/>
                  </a:tcPr>
                </a:tc>
                <a:tc>
                  <a:txBody>
                    <a:bodyPr/>
                    <a:lstStyle/>
                    <a:p>
                      <a:pPr algn="ctr"/>
                      <a:r>
                        <a:rPr lang="en-US" dirty="0"/>
                        <a:t>A</a:t>
                      </a:r>
                    </a:p>
                  </a:txBody>
                  <a:tcPr>
                    <a:noFill/>
                  </a:tcPr>
                </a:tc>
                <a:tc>
                  <a:txBody>
                    <a:bodyPr/>
                    <a:lstStyle/>
                    <a:p>
                      <a:pPr algn="ctr"/>
                      <a:r>
                        <a:rPr lang="en-US" dirty="0"/>
                        <a:t>T</a:t>
                      </a:r>
                    </a:p>
                  </a:txBody>
                  <a:tcPr>
                    <a:noFill/>
                  </a:tcPr>
                </a:tc>
                <a:tc>
                  <a:txBody>
                    <a:bodyPr/>
                    <a:lstStyle/>
                    <a:p>
                      <a:pPr algn="ctr"/>
                      <a:r>
                        <a:rPr lang="en-US" dirty="0"/>
                        <a:t>D</a:t>
                      </a:r>
                    </a:p>
                  </a:txBody>
                  <a:tcPr>
                    <a:noFill/>
                  </a:tcPr>
                </a:tc>
                <a:tc>
                  <a:txBody>
                    <a:bodyPr/>
                    <a:lstStyle/>
                    <a:p>
                      <a:pPr algn="ctr"/>
                      <a:r>
                        <a:rPr lang="en-US" dirty="0"/>
                        <a:t>A</a:t>
                      </a:r>
                    </a:p>
                  </a:txBody>
                  <a:tcPr>
                    <a:noFill/>
                  </a:tcPr>
                </a:tc>
                <a:tc>
                  <a:txBody>
                    <a:bodyPr/>
                    <a:lstStyle/>
                    <a:p>
                      <a:pPr algn="ctr"/>
                      <a:r>
                        <a:rPr lang="en-US" dirty="0"/>
                        <a:t>W</a:t>
                      </a:r>
                    </a:p>
                  </a:txBody>
                  <a:tcPr>
                    <a:noFill/>
                  </a:tcPr>
                </a:tc>
                <a:tc>
                  <a:txBody>
                    <a:bodyPr/>
                    <a:lstStyle/>
                    <a:p>
                      <a:pPr algn="ctr"/>
                      <a:r>
                        <a:rPr lang="en-US" dirty="0"/>
                        <a:t>N</a:t>
                      </a:r>
                    </a:p>
                  </a:txBody>
                  <a:tcPr>
                    <a:noFill/>
                  </a:tcPr>
                </a:tc>
                <a:extLst>
                  <a:ext uri="{0D108BD9-81ED-4DB2-BD59-A6C34878D82A}">
                    <a16:rowId xmlns:a16="http://schemas.microsoft.com/office/drawing/2014/main" val="3088551940"/>
                  </a:ext>
                </a:extLst>
              </a:tr>
              <a:tr h="370840">
                <a:tc>
                  <a:txBody>
                    <a:bodyPr/>
                    <a:lstStyle/>
                    <a:p>
                      <a:pPr algn="ctr"/>
                      <a:r>
                        <a:rPr lang="en-US" dirty="0"/>
                        <a:t>C</a:t>
                      </a:r>
                    </a:p>
                  </a:txBody>
                  <a:tcPr>
                    <a:noFill/>
                  </a:tcPr>
                </a:tc>
                <a:tc>
                  <a:txBody>
                    <a:bodyPr/>
                    <a:lstStyle/>
                    <a:p>
                      <a:pPr algn="ctr"/>
                      <a:r>
                        <a:rPr lang="en-US" dirty="0"/>
                        <a:t>A</a:t>
                      </a:r>
                    </a:p>
                  </a:txBody>
                  <a:tcPr>
                    <a:noFill/>
                  </a:tcPr>
                </a:tc>
                <a:tc>
                  <a:txBody>
                    <a:bodyPr/>
                    <a:lstStyle/>
                    <a:p>
                      <a:pPr algn="ctr"/>
                      <a:r>
                        <a:rPr lang="en-US" dirty="0"/>
                        <a:t>E</a:t>
                      </a:r>
                    </a:p>
                  </a:txBody>
                  <a:tcPr>
                    <a:noFill/>
                  </a:tcPr>
                </a:tc>
                <a:tc>
                  <a:txBody>
                    <a:bodyPr/>
                    <a:lstStyle/>
                    <a:p>
                      <a:pPr algn="ctr"/>
                      <a:r>
                        <a:rPr lang="en-US" dirty="0"/>
                        <a:t>S</a:t>
                      </a:r>
                    </a:p>
                  </a:txBody>
                  <a:tcPr>
                    <a:noFill/>
                  </a:tcPr>
                </a:tc>
                <a:tc>
                  <a:txBody>
                    <a:bodyPr/>
                    <a:lstStyle/>
                    <a:p>
                      <a:pPr algn="ctr"/>
                      <a:r>
                        <a:rPr lang="en-US" dirty="0"/>
                        <a:t>A</a:t>
                      </a:r>
                    </a:p>
                  </a:txBody>
                  <a:tcPr>
                    <a:noFill/>
                  </a:tcPr>
                </a:tc>
                <a:tc>
                  <a:txBody>
                    <a:bodyPr/>
                    <a:lstStyle/>
                    <a:p>
                      <a:pPr algn="ctr"/>
                      <a:r>
                        <a:rPr lang="en-US" dirty="0"/>
                        <a:t>R</a:t>
                      </a:r>
                    </a:p>
                  </a:txBody>
                  <a:tcPr>
                    <a:noFill/>
                  </a:tcPr>
                </a:tc>
                <a:tc>
                  <a:txBody>
                    <a:bodyPr/>
                    <a:lstStyle/>
                    <a:p>
                      <a:pPr algn="ctr"/>
                      <a:r>
                        <a:rPr lang="en-US" dirty="0"/>
                        <a:t>C</a:t>
                      </a:r>
                    </a:p>
                  </a:txBody>
                  <a:tcPr>
                    <a:noFill/>
                  </a:tcPr>
                </a:tc>
                <a:tc>
                  <a:txBody>
                    <a:bodyPr/>
                    <a:lstStyle/>
                    <a:p>
                      <a:pPr algn="ctr"/>
                      <a:r>
                        <a:rPr lang="en-US" dirty="0"/>
                        <a:t>A</a:t>
                      </a:r>
                    </a:p>
                  </a:txBody>
                  <a:tcPr>
                    <a:noFill/>
                  </a:tcPr>
                </a:tc>
                <a:tc>
                  <a:txBody>
                    <a:bodyPr/>
                    <a:lstStyle/>
                    <a:p>
                      <a:pPr algn="ctr"/>
                      <a:r>
                        <a:rPr lang="en-US" dirty="0"/>
                        <a:t>E</a:t>
                      </a:r>
                    </a:p>
                  </a:txBody>
                  <a:tcPr>
                    <a:noFill/>
                  </a:tcPr>
                </a:tc>
                <a:tc>
                  <a:txBody>
                    <a:bodyPr/>
                    <a:lstStyle/>
                    <a:p>
                      <a:pPr algn="ctr"/>
                      <a:r>
                        <a:rPr lang="en-US" dirty="0"/>
                        <a:t>S</a:t>
                      </a:r>
                    </a:p>
                  </a:txBody>
                  <a:tcPr>
                    <a:noFill/>
                  </a:tcPr>
                </a:tc>
                <a:tc>
                  <a:txBody>
                    <a:bodyPr/>
                    <a:lstStyle/>
                    <a:p>
                      <a:pPr algn="ctr"/>
                      <a:r>
                        <a:rPr lang="en-US" dirty="0"/>
                        <a:t>A</a:t>
                      </a:r>
                    </a:p>
                  </a:txBody>
                  <a:tcPr>
                    <a:noFill/>
                  </a:tcPr>
                </a:tc>
                <a:tc>
                  <a:txBody>
                    <a:bodyPr/>
                    <a:lstStyle/>
                    <a:p>
                      <a:pPr algn="ctr"/>
                      <a:r>
                        <a:rPr lang="en-US" dirty="0"/>
                        <a:t>R</a:t>
                      </a:r>
                    </a:p>
                  </a:txBody>
                  <a:tcPr>
                    <a:noFill/>
                  </a:tcPr>
                </a:tc>
                <a:tc>
                  <a:txBody>
                    <a:bodyPr/>
                    <a:lstStyle/>
                    <a:p>
                      <a:pPr algn="ctr"/>
                      <a:r>
                        <a:rPr lang="en-US" dirty="0"/>
                        <a:t>C</a:t>
                      </a:r>
                    </a:p>
                  </a:txBody>
                  <a:tcPr>
                    <a:noFill/>
                  </a:tcPr>
                </a:tc>
                <a:tc>
                  <a:txBody>
                    <a:bodyPr/>
                    <a:lstStyle/>
                    <a:p>
                      <a:pPr algn="ctr"/>
                      <a:r>
                        <a:rPr lang="en-US" dirty="0"/>
                        <a:t>A</a:t>
                      </a:r>
                    </a:p>
                  </a:txBody>
                  <a:tcPr>
                    <a:noFill/>
                  </a:tcPr>
                </a:tc>
                <a:extLst>
                  <a:ext uri="{0D108BD9-81ED-4DB2-BD59-A6C34878D82A}">
                    <a16:rowId xmlns:a16="http://schemas.microsoft.com/office/drawing/2014/main" val="2605869186"/>
                  </a:ext>
                </a:extLst>
              </a:tr>
            </a:tbl>
          </a:graphicData>
        </a:graphic>
      </p:graphicFrame>
      <p:sp>
        <p:nvSpPr>
          <p:cNvPr id="5" name="TextBox 4"/>
          <p:cNvSpPr txBox="1"/>
          <p:nvPr/>
        </p:nvSpPr>
        <p:spPr>
          <a:xfrm>
            <a:off x="847725" y="3939383"/>
            <a:ext cx="2458878" cy="369332"/>
          </a:xfrm>
          <a:prstGeom prst="rect">
            <a:avLst/>
          </a:prstGeom>
          <a:noFill/>
        </p:spPr>
        <p:txBody>
          <a:bodyPr wrap="none" rtlCol="0">
            <a:spAutoFit/>
          </a:bodyPr>
          <a:lstStyle/>
          <a:p>
            <a:r>
              <a:rPr lang="en-US" dirty="0"/>
              <a:t>“YEELTREKELDRYN”</a:t>
            </a:r>
          </a:p>
        </p:txBody>
      </p:sp>
    </p:spTree>
    <p:extLst>
      <p:ext uri="{BB962C8B-B14F-4D97-AF65-F5344CB8AC3E}">
        <p14:creationId xmlns:p14="http://schemas.microsoft.com/office/powerpoint/2010/main" val="27629292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7475C2-DFFA-43BF-9D76-38521F11B02A}"/>
              </a:ext>
            </a:extLst>
          </p:cNvPr>
          <p:cNvSpPr>
            <a:spLocks noGrp="1"/>
          </p:cNvSpPr>
          <p:nvPr>
            <p:ph type="title"/>
          </p:nvPr>
        </p:nvSpPr>
        <p:spPr/>
        <p:txBody>
          <a:bodyPr/>
          <a:lstStyle/>
          <a:p>
            <a:r>
              <a:rPr lang="en-US" dirty="0"/>
              <a:t>Transposition Cipher</a:t>
            </a:r>
          </a:p>
        </p:txBody>
      </p:sp>
      <p:sp>
        <p:nvSpPr>
          <p:cNvPr id="3" name="Content Placeholder 2">
            <a:extLst>
              <a:ext uri="{FF2B5EF4-FFF2-40B4-BE49-F238E27FC236}">
                <a16:creationId xmlns:a16="http://schemas.microsoft.com/office/drawing/2014/main" id="{6F361C7B-E39F-46B8-83EC-8EE93BF5BCC3}"/>
              </a:ext>
            </a:extLst>
          </p:cNvPr>
          <p:cNvSpPr>
            <a:spLocks noGrp="1"/>
          </p:cNvSpPr>
          <p:nvPr>
            <p:ph idx="1"/>
          </p:nvPr>
        </p:nvSpPr>
        <p:spPr/>
        <p:txBody>
          <a:bodyPr/>
          <a:lstStyle/>
          <a:p>
            <a:r>
              <a:rPr lang="en-US" dirty="0"/>
              <a:t>Message: Secure Operating Systems</a:t>
            </a:r>
          </a:p>
          <a:p>
            <a:r>
              <a:rPr lang="en-US" dirty="0"/>
              <a:t>Rewrite the message in a row of 6 replacing spaces with a + sign</a:t>
            </a:r>
          </a:p>
          <a:p>
            <a:endParaRPr lang="en-US" dirty="0"/>
          </a:p>
          <a:p>
            <a:endParaRPr lang="en-US" dirty="0"/>
          </a:p>
          <a:p>
            <a:endParaRPr lang="en-US" dirty="0"/>
          </a:p>
          <a:p>
            <a:endParaRPr lang="en-US" dirty="0"/>
          </a:p>
          <a:p>
            <a:endParaRPr lang="en-US" dirty="0"/>
          </a:p>
          <a:p>
            <a:r>
              <a:rPr lang="en-US" dirty="0"/>
              <a:t>Encrypt by starting in the upper left and spiraling counter clockwise</a:t>
            </a:r>
          </a:p>
          <a:p>
            <a:pPr lvl="1"/>
            <a:r>
              <a:rPr lang="en-US" dirty="0"/>
              <a:t>S+TYSTEMSSAERUCEOING+REPO</a:t>
            </a:r>
          </a:p>
          <a:p>
            <a:r>
              <a:rPr lang="en-US" dirty="0"/>
              <a:t>Decrypt by recreating the grid and reading the letters across the row</a:t>
            </a:r>
          </a:p>
          <a:p>
            <a:r>
              <a:rPr lang="en-US" dirty="0"/>
              <a:t>The key is the dimension of the grid and the route used to encrypt</a:t>
            </a:r>
          </a:p>
        </p:txBody>
      </p:sp>
      <p:graphicFrame>
        <p:nvGraphicFramePr>
          <p:cNvPr id="4" name="Table 3">
            <a:extLst>
              <a:ext uri="{FF2B5EF4-FFF2-40B4-BE49-F238E27FC236}">
                <a16:creationId xmlns:a16="http://schemas.microsoft.com/office/drawing/2014/main" id="{7F912280-864F-41CE-8573-085604ECB8CC}"/>
              </a:ext>
            </a:extLst>
          </p:cNvPr>
          <p:cNvGraphicFramePr>
            <a:graphicFrameLocks noGrp="1"/>
          </p:cNvGraphicFramePr>
          <p:nvPr>
            <p:extLst>
              <p:ext uri="{D42A27DB-BD31-4B8C-83A1-F6EECF244321}">
                <p14:modId xmlns:p14="http://schemas.microsoft.com/office/powerpoint/2010/main" val="302623817"/>
              </p:ext>
            </p:extLst>
          </p:nvPr>
        </p:nvGraphicFramePr>
        <p:xfrm>
          <a:off x="1123308" y="2609351"/>
          <a:ext cx="6096000" cy="1483360"/>
        </p:xfrm>
        <a:graphic>
          <a:graphicData uri="http://schemas.openxmlformats.org/drawingml/2006/table">
            <a:tbl>
              <a:tblPr firstRow="1" bandRow="1">
                <a:tableStyleId>{5940675A-B579-460E-94D1-54222C63F5DA}</a:tableStyleId>
              </a:tblPr>
              <a:tblGrid>
                <a:gridCol w="1016000">
                  <a:extLst>
                    <a:ext uri="{9D8B030D-6E8A-4147-A177-3AD203B41FA5}">
                      <a16:colId xmlns:a16="http://schemas.microsoft.com/office/drawing/2014/main" val="3574403139"/>
                    </a:ext>
                  </a:extLst>
                </a:gridCol>
                <a:gridCol w="1016000">
                  <a:extLst>
                    <a:ext uri="{9D8B030D-6E8A-4147-A177-3AD203B41FA5}">
                      <a16:colId xmlns:a16="http://schemas.microsoft.com/office/drawing/2014/main" val="2951936488"/>
                    </a:ext>
                  </a:extLst>
                </a:gridCol>
                <a:gridCol w="1016000">
                  <a:extLst>
                    <a:ext uri="{9D8B030D-6E8A-4147-A177-3AD203B41FA5}">
                      <a16:colId xmlns:a16="http://schemas.microsoft.com/office/drawing/2014/main" val="2906963438"/>
                    </a:ext>
                  </a:extLst>
                </a:gridCol>
                <a:gridCol w="1016000">
                  <a:extLst>
                    <a:ext uri="{9D8B030D-6E8A-4147-A177-3AD203B41FA5}">
                      <a16:colId xmlns:a16="http://schemas.microsoft.com/office/drawing/2014/main" val="593303134"/>
                    </a:ext>
                  </a:extLst>
                </a:gridCol>
                <a:gridCol w="1016000">
                  <a:extLst>
                    <a:ext uri="{9D8B030D-6E8A-4147-A177-3AD203B41FA5}">
                      <a16:colId xmlns:a16="http://schemas.microsoft.com/office/drawing/2014/main" val="3363162281"/>
                    </a:ext>
                  </a:extLst>
                </a:gridCol>
                <a:gridCol w="1016000">
                  <a:extLst>
                    <a:ext uri="{9D8B030D-6E8A-4147-A177-3AD203B41FA5}">
                      <a16:colId xmlns:a16="http://schemas.microsoft.com/office/drawing/2014/main" val="3757270665"/>
                    </a:ext>
                  </a:extLst>
                </a:gridCol>
              </a:tblGrid>
              <a:tr h="370840">
                <a:tc>
                  <a:txBody>
                    <a:bodyPr/>
                    <a:lstStyle/>
                    <a:p>
                      <a:pPr algn="ctr"/>
                      <a:r>
                        <a:rPr lang="en-US" dirty="0"/>
                        <a:t>S</a:t>
                      </a:r>
                    </a:p>
                  </a:txBody>
                  <a:tcPr/>
                </a:tc>
                <a:tc>
                  <a:txBody>
                    <a:bodyPr/>
                    <a:lstStyle/>
                    <a:p>
                      <a:pPr algn="ctr"/>
                      <a:r>
                        <a:rPr lang="en-US" dirty="0"/>
                        <a:t>E</a:t>
                      </a:r>
                    </a:p>
                  </a:txBody>
                  <a:tcPr/>
                </a:tc>
                <a:tc>
                  <a:txBody>
                    <a:bodyPr/>
                    <a:lstStyle/>
                    <a:p>
                      <a:pPr algn="ctr"/>
                      <a:r>
                        <a:rPr lang="en-US" dirty="0"/>
                        <a:t>C</a:t>
                      </a:r>
                    </a:p>
                  </a:txBody>
                  <a:tcPr/>
                </a:tc>
                <a:tc>
                  <a:txBody>
                    <a:bodyPr/>
                    <a:lstStyle/>
                    <a:p>
                      <a:pPr algn="ctr"/>
                      <a:r>
                        <a:rPr lang="en-US" dirty="0"/>
                        <a:t>U</a:t>
                      </a:r>
                    </a:p>
                  </a:txBody>
                  <a:tcPr/>
                </a:tc>
                <a:tc>
                  <a:txBody>
                    <a:bodyPr/>
                    <a:lstStyle/>
                    <a:p>
                      <a:pPr algn="ctr"/>
                      <a:r>
                        <a:rPr lang="en-US" dirty="0"/>
                        <a:t>R</a:t>
                      </a:r>
                    </a:p>
                  </a:txBody>
                  <a:tcPr/>
                </a:tc>
                <a:tc>
                  <a:txBody>
                    <a:bodyPr/>
                    <a:lstStyle/>
                    <a:p>
                      <a:pPr algn="ctr"/>
                      <a:r>
                        <a:rPr lang="en-US" dirty="0"/>
                        <a:t>E</a:t>
                      </a:r>
                    </a:p>
                  </a:txBody>
                  <a:tcPr/>
                </a:tc>
                <a:extLst>
                  <a:ext uri="{0D108BD9-81ED-4DB2-BD59-A6C34878D82A}">
                    <a16:rowId xmlns:a16="http://schemas.microsoft.com/office/drawing/2014/main" val="717646964"/>
                  </a:ext>
                </a:extLst>
              </a:tr>
              <a:tr h="370840">
                <a:tc>
                  <a:txBody>
                    <a:bodyPr/>
                    <a:lstStyle/>
                    <a:p>
                      <a:pPr algn="ctr"/>
                      <a:r>
                        <a:rPr lang="en-US" dirty="0"/>
                        <a:t>+</a:t>
                      </a:r>
                    </a:p>
                  </a:txBody>
                  <a:tcPr/>
                </a:tc>
                <a:tc>
                  <a:txBody>
                    <a:bodyPr/>
                    <a:lstStyle/>
                    <a:p>
                      <a:pPr algn="ctr"/>
                      <a:r>
                        <a:rPr lang="en-US" dirty="0"/>
                        <a:t>O</a:t>
                      </a:r>
                    </a:p>
                  </a:txBody>
                  <a:tcPr/>
                </a:tc>
                <a:tc>
                  <a:txBody>
                    <a:bodyPr/>
                    <a:lstStyle/>
                    <a:p>
                      <a:pPr algn="ctr"/>
                      <a:r>
                        <a:rPr lang="en-US" dirty="0"/>
                        <a:t>P</a:t>
                      </a:r>
                    </a:p>
                  </a:txBody>
                  <a:tcPr/>
                </a:tc>
                <a:tc>
                  <a:txBody>
                    <a:bodyPr/>
                    <a:lstStyle/>
                    <a:p>
                      <a:pPr algn="ctr"/>
                      <a:r>
                        <a:rPr lang="en-US" dirty="0"/>
                        <a:t>E</a:t>
                      </a:r>
                    </a:p>
                  </a:txBody>
                  <a:tcPr/>
                </a:tc>
                <a:tc>
                  <a:txBody>
                    <a:bodyPr/>
                    <a:lstStyle/>
                    <a:p>
                      <a:pPr algn="ctr"/>
                      <a:r>
                        <a:rPr lang="en-US" dirty="0"/>
                        <a:t>R</a:t>
                      </a:r>
                    </a:p>
                  </a:txBody>
                  <a:tcPr/>
                </a:tc>
                <a:tc>
                  <a:txBody>
                    <a:bodyPr/>
                    <a:lstStyle/>
                    <a:p>
                      <a:pPr algn="ctr"/>
                      <a:r>
                        <a:rPr lang="en-US" dirty="0"/>
                        <a:t>A</a:t>
                      </a:r>
                    </a:p>
                  </a:txBody>
                  <a:tcPr/>
                </a:tc>
                <a:extLst>
                  <a:ext uri="{0D108BD9-81ED-4DB2-BD59-A6C34878D82A}">
                    <a16:rowId xmlns:a16="http://schemas.microsoft.com/office/drawing/2014/main" val="2899892425"/>
                  </a:ext>
                </a:extLst>
              </a:tr>
              <a:tr h="370840">
                <a:tc>
                  <a:txBody>
                    <a:bodyPr/>
                    <a:lstStyle/>
                    <a:p>
                      <a:pPr algn="ctr"/>
                      <a:r>
                        <a:rPr lang="en-US" dirty="0"/>
                        <a:t>T</a:t>
                      </a:r>
                    </a:p>
                  </a:txBody>
                  <a:tcPr/>
                </a:tc>
                <a:tc>
                  <a:txBody>
                    <a:bodyPr/>
                    <a:lstStyle/>
                    <a:p>
                      <a:pPr algn="ctr"/>
                      <a:r>
                        <a:rPr lang="en-US" dirty="0"/>
                        <a:t>I</a:t>
                      </a:r>
                    </a:p>
                  </a:txBody>
                  <a:tcPr/>
                </a:tc>
                <a:tc>
                  <a:txBody>
                    <a:bodyPr/>
                    <a:lstStyle/>
                    <a:p>
                      <a:pPr algn="ctr"/>
                      <a:r>
                        <a:rPr lang="en-US" dirty="0"/>
                        <a:t>N</a:t>
                      </a:r>
                    </a:p>
                  </a:txBody>
                  <a:tcPr/>
                </a:tc>
                <a:tc>
                  <a:txBody>
                    <a:bodyPr/>
                    <a:lstStyle/>
                    <a:p>
                      <a:pPr algn="ctr"/>
                      <a:r>
                        <a:rPr lang="en-US" dirty="0"/>
                        <a:t>G</a:t>
                      </a:r>
                    </a:p>
                  </a:txBody>
                  <a:tcPr/>
                </a:tc>
                <a:tc>
                  <a:txBody>
                    <a:bodyPr/>
                    <a:lstStyle/>
                    <a:p>
                      <a:pPr algn="ctr"/>
                      <a:r>
                        <a:rPr lang="en-US" dirty="0"/>
                        <a:t>+</a:t>
                      </a:r>
                    </a:p>
                  </a:txBody>
                  <a:tcPr/>
                </a:tc>
                <a:tc>
                  <a:txBody>
                    <a:bodyPr/>
                    <a:lstStyle/>
                    <a:p>
                      <a:pPr algn="ctr"/>
                      <a:r>
                        <a:rPr lang="en-US" dirty="0"/>
                        <a:t>S</a:t>
                      </a:r>
                    </a:p>
                  </a:txBody>
                  <a:tcPr/>
                </a:tc>
                <a:extLst>
                  <a:ext uri="{0D108BD9-81ED-4DB2-BD59-A6C34878D82A}">
                    <a16:rowId xmlns:a16="http://schemas.microsoft.com/office/drawing/2014/main" val="3258849624"/>
                  </a:ext>
                </a:extLst>
              </a:tr>
              <a:tr h="370840">
                <a:tc>
                  <a:txBody>
                    <a:bodyPr/>
                    <a:lstStyle/>
                    <a:p>
                      <a:pPr algn="ctr"/>
                      <a:r>
                        <a:rPr lang="en-US" dirty="0"/>
                        <a:t>Y</a:t>
                      </a:r>
                    </a:p>
                  </a:txBody>
                  <a:tcPr/>
                </a:tc>
                <a:tc>
                  <a:txBody>
                    <a:bodyPr/>
                    <a:lstStyle/>
                    <a:p>
                      <a:pPr algn="ctr"/>
                      <a:r>
                        <a:rPr lang="en-US" dirty="0"/>
                        <a:t>S</a:t>
                      </a:r>
                    </a:p>
                  </a:txBody>
                  <a:tcPr/>
                </a:tc>
                <a:tc>
                  <a:txBody>
                    <a:bodyPr/>
                    <a:lstStyle/>
                    <a:p>
                      <a:pPr algn="ctr"/>
                      <a:r>
                        <a:rPr lang="en-US" dirty="0"/>
                        <a:t>T</a:t>
                      </a:r>
                    </a:p>
                  </a:txBody>
                  <a:tcPr/>
                </a:tc>
                <a:tc>
                  <a:txBody>
                    <a:bodyPr/>
                    <a:lstStyle/>
                    <a:p>
                      <a:pPr algn="ctr"/>
                      <a:r>
                        <a:rPr lang="en-US" dirty="0"/>
                        <a:t>E</a:t>
                      </a:r>
                    </a:p>
                  </a:txBody>
                  <a:tcPr/>
                </a:tc>
                <a:tc>
                  <a:txBody>
                    <a:bodyPr/>
                    <a:lstStyle/>
                    <a:p>
                      <a:pPr algn="ctr"/>
                      <a:r>
                        <a:rPr lang="en-US" dirty="0"/>
                        <a:t>M</a:t>
                      </a:r>
                    </a:p>
                  </a:txBody>
                  <a:tcPr/>
                </a:tc>
                <a:tc>
                  <a:txBody>
                    <a:bodyPr/>
                    <a:lstStyle/>
                    <a:p>
                      <a:pPr algn="ctr"/>
                      <a:r>
                        <a:rPr lang="en-US" dirty="0"/>
                        <a:t>S</a:t>
                      </a:r>
                    </a:p>
                  </a:txBody>
                  <a:tcPr/>
                </a:tc>
                <a:extLst>
                  <a:ext uri="{0D108BD9-81ED-4DB2-BD59-A6C34878D82A}">
                    <a16:rowId xmlns:a16="http://schemas.microsoft.com/office/drawing/2014/main" val="232793434"/>
                  </a:ext>
                </a:extLst>
              </a:tr>
            </a:tbl>
          </a:graphicData>
        </a:graphic>
      </p:graphicFrame>
    </p:spTree>
    <p:extLst>
      <p:ext uri="{BB962C8B-B14F-4D97-AF65-F5344CB8AC3E}">
        <p14:creationId xmlns:p14="http://schemas.microsoft.com/office/powerpoint/2010/main" val="24234458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transposition</a:t>
            </a:r>
          </a:p>
        </p:txBody>
      </p:sp>
      <p:sp>
        <p:nvSpPr>
          <p:cNvPr id="3" name="Content Placeholder 2"/>
          <p:cNvSpPr>
            <a:spLocks noGrp="1"/>
          </p:cNvSpPr>
          <p:nvPr>
            <p:ph idx="1"/>
          </p:nvPr>
        </p:nvSpPr>
        <p:spPr/>
        <p:txBody>
          <a:bodyPr/>
          <a:lstStyle/>
          <a:p>
            <a:r>
              <a:rPr lang="en-US" dirty="0"/>
              <a:t>Shuffles plaintext into new order dependent on the key</a:t>
            </a:r>
          </a:p>
          <a:p>
            <a:r>
              <a:rPr lang="en-US" dirty="0"/>
              <a:t>Rely on concealing the plaintext through transposing or  interchanging the order of the data bytes at the character level</a:t>
            </a:r>
          </a:p>
          <a:p>
            <a:r>
              <a:rPr lang="en-US" dirty="0"/>
              <a:t>Consider the text: “The Rain in Spain” with a key of 6</a:t>
            </a:r>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671531541"/>
              </p:ext>
            </p:extLst>
          </p:nvPr>
        </p:nvGraphicFramePr>
        <p:xfrm>
          <a:off x="1438275" y="3644900"/>
          <a:ext cx="6096000" cy="1112520"/>
        </p:xfrm>
        <a:graphic>
          <a:graphicData uri="http://schemas.openxmlformats.org/drawingml/2006/table">
            <a:tbl>
              <a:tblPr bandRow="1">
                <a:tableStyleId>{5C22544A-7EE6-4342-B048-85BDC9FD1C3A}</a:tableStyleId>
              </a:tblPr>
              <a:tblGrid>
                <a:gridCol w="1016000">
                  <a:extLst>
                    <a:ext uri="{9D8B030D-6E8A-4147-A177-3AD203B41FA5}">
                      <a16:colId xmlns:a16="http://schemas.microsoft.com/office/drawing/2014/main" val="3464517958"/>
                    </a:ext>
                  </a:extLst>
                </a:gridCol>
                <a:gridCol w="1016000">
                  <a:extLst>
                    <a:ext uri="{9D8B030D-6E8A-4147-A177-3AD203B41FA5}">
                      <a16:colId xmlns:a16="http://schemas.microsoft.com/office/drawing/2014/main" val="80479431"/>
                    </a:ext>
                  </a:extLst>
                </a:gridCol>
                <a:gridCol w="1016000">
                  <a:extLst>
                    <a:ext uri="{9D8B030D-6E8A-4147-A177-3AD203B41FA5}">
                      <a16:colId xmlns:a16="http://schemas.microsoft.com/office/drawing/2014/main" val="3202425129"/>
                    </a:ext>
                  </a:extLst>
                </a:gridCol>
                <a:gridCol w="1016000">
                  <a:extLst>
                    <a:ext uri="{9D8B030D-6E8A-4147-A177-3AD203B41FA5}">
                      <a16:colId xmlns:a16="http://schemas.microsoft.com/office/drawing/2014/main" val="2449487915"/>
                    </a:ext>
                  </a:extLst>
                </a:gridCol>
                <a:gridCol w="1016000">
                  <a:extLst>
                    <a:ext uri="{9D8B030D-6E8A-4147-A177-3AD203B41FA5}">
                      <a16:colId xmlns:a16="http://schemas.microsoft.com/office/drawing/2014/main" val="2438855271"/>
                    </a:ext>
                  </a:extLst>
                </a:gridCol>
                <a:gridCol w="1016000">
                  <a:extLst>
                    <a:ext uri="{9D8B030D-6E8A-4147-A177-3AD203B41FA5}">
                      <a16:colId xmlns:a16="http://schemas.microsoft.com/office/drawing/2014/main" val="2108935860"/>
                    </a:ext>
                  </a:extLst>
                </a:gridCol>
              </a:tblGrid>
              <a:tr h="370840">
                <a:tc>
                  <a:txBody>
                    <a:bodyPr/>
                    <a:lstStyle/>
                    <a:p>
                      <a:pPr algn="ctr"/>
                      <a:r>
                        <a:rPr lang="en-US" dirty="0"/>
                        <a:t>T</a:t>
                      </a:r>
                    </a:p>
                  </a:txBody>
                  <a:tcPr>
                    <a:noFill/>
                  </a:tcPr>
                </a:tc>
                <a:tc>
                  <a:txBody>
                    <a:bodyPr/>
                    <a:lstStyle/>
                    <a:p>
                      <a:pPr algn="ctr"/>
                      <a:r>
                        <a:rPr lang="en-US" dirty="0"/>
                        <a:t>H</a:t>
                      </a:r>
                    </a:p>
                  </a:txBody>
                  <a:tcPr>
                    <a:noFill/>
                  </a:tcPr>
                </a:tc>
                <a:tc>
                  <a:txBody>
                    <a:bodyPr/>
                    <a:lstStyle/>
                    <a:p>
                      <a:pPr algn="ctr"/>
                      <a:r>
                        <a:rPr lang="en-US" dirty="0"/>
                        <a:t>E</a:t>
                      </a:r>
                    </a:p>
                  </a:txBody>
                  <a:tcPr>
                    <a:noFill/>
                  </a:tcPr>
                </a:tc>
                <a:tc>
                  <a:txBody>
                    <a:bodyPr/>
                    <a:lstStyle/>
                    <a:p>
                      <a:pPr algn="ctr"/>
                      <a:endParaRPr lang="en-US" dirty="0"/>
                    </a:p>
                  </a:txBody>
                  <a:tcPr>
                    <a:noFill/>
                  </a:tcPr>
                </a:tc>
                <a:tc>
                  <a:txBody>
                    <a:bodyPr/>
                    <a:lstStyle/>
                    <a:p>
                      <a:pPr algn="ctr"/>
                      <a:r>
                        <a:rPr lang="en-US" dirty="0"/>
                        <a:t>R</a:t>
                      </a:r>
                    </a:p>
                  </a:txBody>
                  <a:tcPr>
                    <a:noFill/>
                  </a:tcPr>
                </a:tc>
                <a:tc>
                  <a:txBody>
                    <a:bodyPr/>
                    <a:lstStyle/>
                    <a:p>
                      <a:pPr algn="ctr"/>
                      <a:r>
                        <a:rPr lang="en-US" dirty="0"/>
                        <a:t>A</a:t>
                      </a:r>
                    </a:p>
                  </a:txBody>
                  <a:tcPr>
                    <a:noFill/>
                  </a:tcPr>
                </a:tc>
                <a:extLst>
                  <a:ext uri="{0D108BD9-81ED-4DB2-BD59-A6C34878D82A}">
                    <a16:rowId xmlns:a16="http://schemas.microsoft.com/office/drawing/2014/main" val="4028434950"/>
                  </a:ext>
                </a:extLst>
              </a:tr>
              <a:tr h="370840">
                <a:tc>
                  <a:txBody>
                    <a:bodyPr/>
                    <a:lstStyle/>
                    <a:p>
                      <a:pPr algn="ctr"/>
                      <a:r>
                        <a:rPr lang="en-US" dirty="0"/>
                        <a:t>I</a:t>
                      </a:r>
                    </a:p>
                  </a:txBody>
                  <a:tcPr>
                    <a:noFill/>
                  </a:tcPr>
                </a:tc>
                <a:tc>
                  <a:txBody>
                    <a:bodyPr/>
                    <a:lstStyle/>
                    <a:p>
                      <a:pPr algn="ctr"/>
                      <a:r>
                        <a:rPr lang="en-US" dirty="0"/>
                        <a:t>N</a:t>
                      </a:r>
                    </a:p>
                  </a:txBody>
                  <a:tcPr>
                    <a:noFill/>
                  </a:tcPr>
                </a:tc>
                <a:tc>
                  <a:txBody>
                    <a:bodyPr/>
                    <a:lstStyle/>
                    <a:p>
                      <a:pPr algn="ctr"/>
                      <a:endParaRPr lang="en-US" dirty="0"/>
                    </a:p>
                  </a:txBody>
                  <a:tcPr>
                    <a:noFill/>
                  </a:tcPr>
                </a:tc>
                <a:tc>
                  <a:txBody>
                    <a:bodyPr/>
                    <a:lstStyle/>
                    <a:p>
                      <a:pPr algn="ctr"/>
                      <a:r>
                        <a:rPr lang="en-US" dirty="0"/>
                        <a:t>I</a:t>
                      </a:r>
                    </a:p>
                  </a:txBody>
                  <a:tcPr>
                    <a:noFill/>
                  </a:tcPr>
                </a:tc>
                <a:tc>
                  <a:txBody>
                    <a:bodyPr/>
                    <a:lstStyle/>
                    <a:p>
                      <a:pPr algn="ctr"/>
                      <a:r>
                        <a:rPr lang="en-US" dirty="0"/>
                        <a:t>N</a:t>
                      </a:r>
                    </a:p>
                  </a:txBody>
                  <a:tcPr>
                    <a:noFill/>
                  </a:tcPr>
                </a:tc>
                <a:tc>
                  <a:txBody>
                    <a:bodyPr/>
                    <a:lstStyle/>
                    <a:p>
                      <a:pPr algn="ctr"/>
                      <a:endParaRPr lang="en-US" dirty="0"/>
                    </a:p>
                  </a:txBody>
                  <a:tcPr>
                    <a:noFill/>
                  </a:tcPr>
                </a:tc>
                <a:extLst>
                  <a:ext uri="{0D108BD9-81ED-4DB2-BD59-A6C34878D82A}">
                    <a16:rowId xmlns:a16="http://schemas.microsoft.com/office/drawing/2014/main" val="1760671018"/>
                  </a:ext>
                </a:extLst>
              </a:tr>
              <a:tr h="370840">
                <a:tc>
                  <a:txBody>
                    <a:bodyPr/>
                    <a:lstStyle/>
                    <a:p>
                      <a:pPr algn="ctr"/>
                      <a:r>
                        <a:rPr lang="en-US" dirty="0"/>
                        <a:t>S</a:t>
                      </a:r>
                    </a:p>
                  </a:txBody>
                  <a:tcPr>
                    <a:noFill/>
                  </a:tcPr>
                </a:tc>
                <a:tc>
                  <a:txBody>
                    <a:bodyPr/>
                    <a:lstStyle/>
                    <a:p>
                      <a:pPr algn="ctr"/>
                      <a:r>
                        <a:rPr lang="en-US" dirty="0"/>
                        <a:t>P</a:t>
                      </a:r>
                    </a:p>
                  </a:txBody>
                  <a:tcPr>
                    <a:noFill/>
                  </a:tcPr>
                </a:tc>
                <a:tc>
                  <a:txBody>
                    <a:bodyPr/>
                    <a:lstStyle/>
                    <a:p>
                      <a:pPr algn="ctr"/>
                      <a:r>
                        <a:rPr lang="en-US" dirty="0"/>
                        <a:t>A</a:t>
                      </a:r>
                    </a:p>
                  </a:txBody>
                  <a:tcPr>
                    <a:noFill/>
                  </a:tcPr>
                </a:tc>
                <a:tc>
                  <a:txBody>
                    <a:bodyPr/>
                    <a:lstStyle/>
                    <a:p>
                      <a:pPr algn="ctr"/>
                      <a:r>
                        <a:rPr lang="en-US" dirty="0"/>
                        <a:t>I</a:t>
                      </a:r>
                    </a:p>
                  </a:txBody>
                  <a:tcPr>
                    <a:noFill/>
                  </a:tcPr>
                </a:tc>
                <a:tc>
                  <a:txBody>
                    <a:bodyPr/>
                    <a:lstStyle/>
                    <a:p>
                      <a:pPr algn="ctr"/>
                      <a:r>
                        <a:rPr lang="en-US" dirty="0"/>
                        <a:t>N</a:t>
                      </a:r>
                    </a:p>
                  </a:txBody>
                  <a:tcPr>
                    <a:noFill/>
                  </a:tcPr>
                </a:tc>
                <a:tc>
                  <a:txBody>
                    <a:bodyPr/>
                    <a:lstStyle/>
                    <a:p>
                      <a:pPr algn="ctr"/>
                      <a:endParaRPr lang="en-US" dirty="0"/>
                    </a:p>
                  </a:txBody>
                  <a:tcPr>
                    <a:noFill/>
                  </a:tcPr>
                </a:tc>
                <a:extLst>
                  <a:ext uri="{0D108BD9-81ED-4DB2-BD59-A6C34878D82A}">
                    <a16:rowId xmlns:a16="http://schemas.microsoft.com/office/drawing/2014/main" val="2372293039"/>
                  </a:ext>
                </a:extLst>
              </a:tr>
            </a:tbl>
          </a:graphicData>
        </a:graphic>
      </p:graphicFrame>
    </p:spTree>
    <p:extLst>
      <p:ext uri="{BB962C8B-B14F-4D97-AF65-F5344CB8AC3E}">
        <p14:creationId xmlns:p14="http://schemas.microsoft.com/office/powerpoint/2010/main" val="25051936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transposition</a:t>
            </a:r>
          </a:p>
        </p:txBody>
      </p:sp>
      <p:sp>
        <p:nvSpPr>
          <p:cNvPr id="6" name="Content Placeholder 5"/>
          <p:cNvSpPr>
            <a:spLocks noGrp="1"/>
          </p:cNvSpPr>
          <p:nvPr>
            <p:ph idx="1"/>
          </p:nvPr>
        </p:nvSpPr>
        <p:spPr/>
        <p:txBody>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Read out as:</a:t>
            </a:r>
          </a:p>
          <a:p>
            <a:pPr lvl="1"/>
            <a:r>
              <a:rPr lang="en-US" dirty="0"/>
              <a:t>TISHNPEAIIRNNA</a:t>
            </a:r>
          </a:p>
        </p:txBody>
      </p:sp>
      <p:graphicFrame>
        <p:nvGraphicFramePr>
          <p:cNvPr id="7" name="Content Placeholder 3"/>
          <p:cNvGraphicFramePr>
            <a:graphicFrameLocks/>
          </p:cNvGraphicFramePr>
          <p:nvPr>
            <p:extLst>
              <p:ext uri="{D42A27DB-BD31-4B8C-83A1-F6EECF244321}">
                <p14:modId xmlns:p14="http://schemas.microsoft.com/office/powerpoint/2010/main" val="2257606360"/>
              </p:ext>
            </p:extLst>
          </p:nvPr>
        </p:nvGraphicFramePr>
        <p:xfrm>
          <a:off x="2771775" y="1828800"/>
          <a:ext cx="3600450" cy="2225040"/>
        </p:xfrm>
        <a:graphic>
          <a:graphicData uri="http://schemas.openxmlformats.org/drawingml/2006/table">
            <a:tbl>
              <a:tblPr bandRow="1">
                <a:tableStyleId>{5C22544A-7EE6-4342-B048-85BDC9FD1C3A}</a:tableStyleId>
              </a:tblPr>
              <a:tblGrid>
                <a:gridCol w="1200150">
                  <a:extLst>
                    <a:ext uri="{9D8B030D-6E8A-4147-A177-3AD203B41FA5}">
                      <a16:colId xmlns:a16="http://schemas.microsoft.com/office/drawing/2014/main" val="3061116225"/>
                    </a:ext>
                  </a:extLst>
                </a:gridCol>
                <a:gridCol w="1200150">
                  <a:extLst>
                    <a:ext uri="{9D8B030D-6E8A-4147-A177-3AD203B41FA5}">
                      <a16:colId xmlns:a16="http://schemas.microsoft.com/office/drawing/2014/main" val="3823281026"/>
                    </a:ext>
                  </a:extLst>
                </a:gridCol>
                <a:gridCol w="1200150">
                  <a:extLst>
                    <a:ext uri="{9D8B030D-6E8A-4147-A177-3AD203B41FA5}">
                      <a16:colId xmlns:a16="http://schemas.microsoft.com/office/drawing/2014/main" val="1720167251"/>
                    </a:ext>
                  </a:extLst>
                </a:gridCol>
              </a:tblGrid>
              <a:tr h="370840">
                <a:tc>
                  <a:txBody>
                    <a:bodyPr/>
                    <a:lstStyle/>
                    <a:p>
                      <a:pPr algn="ctr"/>
                      <a:r>
                        <a:rPr lang="en-US" dirty="0"/>
                        <a:t>T</a:t>
                      </a:r>
                    </a:p>
                  </a:txBody>
                  <a:tcPr>
                    <a:noFill/>
                  </a:tcPr>
                </a:tc>
                <a:tc>
                  <a:txBody>
                    <a:bodyPr/>
                    <a:lstStyle/>
                    <a:p>
                      <a:pPr algn="ctr"/>
                      <a:r>
                        <a:rPr lang="en-US" dirty="0"/>
                        <a:t>I</a:t>
                      </a:r>
                    </a:p>
                  </a:txBody>
                  <a:tcPr>
                    <a:noFill/>
                  </a:tcPr>
                </a:tc>
                <a:tc>
                  <a:txBody>
                    <a:bodyPr/>
                    <a:lstStyle/>
                    <a:p>
                      <a:pPr algn="ctr"/>
                      <a:r>
                        <a:rPr lang="en-US" dirty="0"/>
                        <a:t>S</a:t>
                      </a:r>
                    </a:p>
                  </a:txBody>
                  <a:tcPr>
                    <a:noFill/>
                  </a:tcPr>
                </a:tc>
                <a:extLst>
                  <a:ext uri="{0D108BD9-81ED-4DB2-BD59-A6C34878D82A}">
                    <a16:rowId xmlns:a16="http://schemas.microsoft.com/office/drawing/2014/main" val="4631111"/>
                  </a:ext>
                </a:extLst>
              </a:tr>
              <a:tr h="370840">
                <a:tc>
                  <a:txBody>
                    <a:bodyPr/>
                    <a:lstStyle/>
                    <a:p>
                      <a:pPr algn="ctr"/>
                      <a:r>
                        <a:rPr lang="en-US" dirty="0"/>
                        <a:t>H</a:t>
                      </a:r>
                    </a:p>
                  </a:txBody>
                  <a:tcPr>
                    <a:noFill/>
                  </a:tcPr>
                </a:tc>
                <a:tc>
                  <a:txBody>
                    <a:bodyPr/>
                    <a:lstStyle/>
                    <a:p>
                      <a:pPr algn="ctr"/>
                      <a:r>
                        <a:rPr lang="en-US" dirty="0"/>
                        <a:t>N</a:t>
                      </a:r>
                    </a:p>
                  </a:txBody>
                  <a:tcPr>
                    <a:noFill/>
                  </a:tcPr>
                </a:tc>
                <a:tc>
                  <a:txBody>
                    <a:bodyPr/>
                    <a:lstStyle/>
                    <a:p>
                      <a:pPr algn="ctr"/>
                      <a:r>
                        <a:rPr lang="en-US" dirty="0"/>
                        <a:t>P</a:t>
                      </a:r>
                    </a:p>
                  </a:txBody>
                  <a:tcPr>
                    <a:noFill/>
                  </a:tcPr>
                </a:tc>
                <a:extLst>
                  <a:ext uri="{0D108BD9-81ED-4DB2-BD59-A6C34878D82A}">
                    <a16:rowId xmlns:a16="http://schemas.microsoft.com/office/drawing/2014/main" val="4008717856"/>
                  </a:ext>
                </a:extLst>
              </a:tr>
              <a:tr h="370840">
                <a:tc>
                  <a:txBody>
                    <a:bodyPr/>
                    <a:lstStyle/>
                    <a:p>
                      <a:pPr algn="ctr"/>
                      <a:r>
                        <a:rPr lang="en-US" dirty="0"/>
                        <a:t>E</a:t>
                      </a:r>
                    </a:p>
                  </a:txBody>
                  <a:tcPr>
                    <a:noFill/>
                  </a:tcPr>
                </a:tc>
                <a:tc>
                  <a:txBody>
                    <a:bodyPr/>
                    <a:lstStyle/>
                    <a:p>
                      <a:pPr algn="ctr"/>
                      <a:endParaRPr lang="en-US" dirty="0"/>
                    </a:p>
                  </a:txBody>
                  <a:tcPr>
                    <a:noFill/>
                  </a:tcPr>
                </a:tc>
                <a:tc>
                  <a:txBody>
                    <a:bodyPr/>
                    <a:lstStyle/>
                    <a:p>
                      <a:pPr algn="ctr"/>
                      <a:r>
                        <a:rPr lang="en-US" dirty="0"/>
                        <a:t>A</a:t>
                      </a:r>
                    </a:p>
                  </a:txBody>
                  <a:tcPr>
                    <a:noFill/>
                  </a:tcPr>
                </a:tc>
                <a:extLst>
                  <a:ext uri="{0D108BD9-81ED-4DB2-BD59-A6C34878D82A}">
                    <a16:rowId xmlns:a16="http://schemas.microsoft.com/office/drawing/2014/main" val="3797358511"/>
                  </a:ext>
                </a:extLst>
              </a:tr>
              <a:tr h="370840">
                <a:tc>
                  <a:txBody>
                    <a:bodyPr/>
                    <a:lstStyle/>
                    <a:p>
                      <a:pPr algn="ctr"/>
                      <a:endParaRPr lang="en-US" dirty="0"/>
                    </a:p>
                  </a:txBody>
                  <a:tcPr>
                    <a:noFill/>
                  </a:tcPr>
                </a:tc>
                <a:tc>
                  <a:txBody>
                    <a:bodyPr/>
                    <a:lstStyle/>
                    <a:p>
                      <a:pPr algn="ctr"/>
                      <a:r>
                        <a:rPr lang="en-US" dirty="0"/>
                        <a:t>I</a:t>
                      </a:r>
                    </a:p>
                  </a:txBody>
                  <a:tcPr>
                    <a:noFill/>
                  </a:tcPr>
                </a:tc>
                <a:tc>
                  <a:txBody>
                    <a:bodyPr/>
                    <a:lstStyle/>
                    <a:p>
                      <a:pPr algn="ctr"/>
                      <a:r>
                        <a:rPr lang="en-US" dirty="0"/>
                        <a:t>I</a:t>
                      </a:r>
                    </a:p>
                  </a:txBody>
                  <a:tcPr>
                    <a:noFill/>
                  </a:tcPr>
                </a:tc>
                <a:extLst>
                  <a:ext uri="{0D108BD9-81ED-4DB2-BD59-A6C34878D82A}">
                    <a16:rowId xmlns:a16="http://schemas.microsoft.com/office/drawing/2014/main" val="3315799101"/>
                  </a:ext>
                </a:extLst>
              </a:tr>
              <a:tr h="370840">
                <a:tc>
                  <a:txBody>
                    <a:bodyPr/>
                    <a:lstStyle/>
                    <a:p>
                      <a:pPr algn="ctr"/>
                      <a:r>
                        <a:rPr lang="en-US" dirty="0"/>
                        <a:t>R</a:t>
                      </a:r>
                    </a:p>
                  </a:txBody>
                  <a:tcPr>
                    <a:noFill/>
                  </a:tcPr>
                </a:tc>
                <a:tc>
                  <a:txBody>
                    <a:bodyPr/>
                    <a:lstStyle/>
                    <a:p>
                      <a:pPr algn="ctr"/>
                      <a:r>
                        <a:rPr lang="en-US" dirty="0"/>
                        <a:t>N</a:t>
                      </a:r>
                    </a:p>
                  </a:txBody>
                  <a:tcPr>
                    <a:noFill/>
                  </a:tcPr>
                </a:tc>
                <a:tc>
                  <a:txBody>
                    <a:bodyPr/>
                    <a:lstStyle/>
                    <a:p>
                      <a:pPr algn="ctr"/>
                      <a:r>
                        <a:rPr lang="en-US" dirty="0"/>
                        <a:t>N</a:t>
                      </a:r>
                    </a:p>
                  </a:txBody>
                  <a:tcPr>
                    <a:noFill/>
                  </a:tcPr>
                </a:tc>
                <a:extLst>
                  <a:ext uri="{0D108BD9-81ED-4DB2-BD59-A6C34878D82A}">
                    <a16:rowId xmlns:a16="http://schemas.microsoft.com/office/drawing/2014/main" val="821446475"/>
                  </a:ext>
                </a:extLst>
              </a:tr>
              <a:tr h="370840">
                <a:tc>
                  <a:txBody>
                    <a:bodyPr/>
                    <a:lstStyle/>
                    <a:p>
                      <a:pPr algn="ctr"/>
                      <a:r>
                        <a:rPr lang="en-US" dirty="0"/>
                        <a:t>A</a:t>
                      </a:r>
                    </a:p>
                  </a:txBody>
                  <a:tcPr>
                    <a:noFill/>
                  </a:tcPr>
                </a:tc>
                <a:tc>
                  <a:txBody>
                    <a:bodyPr/>
                    <a:lstStyle/>
                    <a:p>
                      <a:pPr algn="ctr"/>
                      <a:endParaRPr lang="en-US" dirty="0"/>
                    </a:p>
                  </a:txBody>
                  <a:tcPr>
                    <a:noFill/>
                  </a:tcPr>
                </a:tc>
                <a:tc>
                  <a:txBody>
                    <a:bodyPr/>
                    <a:lstStyle/>
                    <a:p>
                      <a:pPr algn="ctr"/>
                      <a:endParaRPr lang="en-US" dirty="0"/>
                    </a:p>
                  </a:txBody>
                  <a:tcPr>
                    <a:noFill/>
                  </a:tcPr>
                </a:tc>
                <a:extLst>
                  <a:ext uri="{0D108BD9-81ED-4DB2-BD59-A6C34878D82A}">
                    <a16:rowId xmlns:a16="http://schemas.microsoft.com/office/drawing/2014/main" val="3669433077"/>
                  </a:ext>
                </a:extLst>
              </a:tr>
            </a:tbl>
          </a:graphicData>
        </a:graphic>
      </p:graphicFrame>
    </p:spTree>
    <p:extLst>
      <p:ext uri="{BB962C8B-B14F-4D97-AF65-F5344CB8AC3E}">
        <p14:creationId xmlns:p14="http://schemas.microsoft.com/office/powerpoint/2010/main" val="13347056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Putting things together</a:t>
            </a:r>
          </a:p>
        </p:txBody>
      </p:sp>
      <p:sp>
        <p:nvSpPr>
          <p:cNvPr id="3" name="Content Placeholder 2"/>
          <p:cNvSpPr>
            <a:spLocks noGrp="1"/>
          </p:cNvSpPr>
          <p:nvPr>
            <p:ph idx="1"/>
          </p:nvPr>
        </p:nvSpPr>
        <p:spPr/>
        <p:txBody>
          <a:bodyPr/>
          <a:lstStyle/>
          <a:p>
            <a:r>
              <a:rPr lang="en-US" dirty="0"/>
              <a:t>Claude Shannon</a:t>
            </a:r>
          </a:p>
          <a:p>
            <a:pPr lvl="1"/>
            <a:r>
              <a:rPr lang="en-US" dirty="0"/>
              <a:t>Confusion</a:t>
            </a:r>
          </a:p>
          <a:p>
            <a:pPr lvl="2"/>
            <a:r>
              <a:rPr lang="en-US" dirty="0"/>
              <a:t>Key does not relate in a simple way to the </a:t>
            </a:r>
            <a:r>
              <a:rPr lang="en-US" dirty="0" err="1"/>
              <a:t>ciphertext</a:t>
            </a:r>
            <a:endParaRPr lang="en-US" dirty="0"/>
          </a:p>
          <a:p>
            <a:pPr lvl="1"/>
            <a:r>
              <a:rPr lang="en-US" dirty="0"/>
              <a:t>Diffusion</a:t>
            </a:r>
          </a:p>
          <a:p>
            <a:pPr lvl="2"/>
            <a:r>
              <a:rPr lang="en-US" dirty="0"/>
              <a:t>Change one character of plaintext results in multiple changes in character in </a:t>
            </a:r>
            <a:r>
              <a:rPr lang="en-US" dirty="0" err="1"/>
              <a:t>ciphertext</a:t>
            </a:r>
            <a:endParaRPr lang="en-US" dirty="0"/>
          </a:p>
          <a:p>
            <a:r>
              <a:rPr lang="en-US" dirty="0"/>
              <a:t>Substitution and </a:t>
            </a:r>
            <a:r>
              <a:rPr lang="en-US" dirty="0" err="1"/>
              <a:t>Vignere</a:t>
            </a:r>
            <a:r>
              <a:rPr lang="en-US" dirty="0"/>
              <a:t> Ciphers do *NOT* exhibit confusion and diffusion</a:t>
            </a:r>
          </a:p>
          <a:p>
            <a:pPr lvl="1"/>
            <a:r>
              <a:rPr lang="en-US" dirty="0"/>
              <a:t>Susceptible to frequency analysis</a:t>
            </a:r>
          </a:p>
        </p:txBody>
      </p:sp>
    </p:spTree>
    <p:extLst>
      <p:ext uri="{BB962C8B-B14F-4D97-AF65-F5344CB8AC3E}">
        <p14:creationId xmlns:p14="http://schemas.microsoft.com/office/powerpoint/2010/main" val="41799868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One-Time Pad</a:t>
            </a:r>
          </a:p>
        </p:txBody>
      </p:sp>
      <p:sp>
        <p:nvSpPr>
          <p:cNvPr id="6" name="Content Placeholder 5"/>
          <p:cNvSpPr>
            <a:spLocks noGrp="1"/>
          </p:cNvSpPr>
          <p:nvPr>
            <p:ph idx="1"/>
          </p:nvPr>
        </p:nvSpPr>
        <p:spPr>
          <a:xfrm>
            <a:off x="381000" y="1412875"/>
            <a:ext cx="8382000" cy="3841052"/>
          </a:xfrm>
        </p:spPr>
        <p:txBody>
          <a:bodyPr/>
          <a:lstStyle/>
          <a:p>
            <a:r>
              <a:rPr lang="en-US" dirty="0"/>
              <a:t>Cryptographic algorithm where plaintext is combined with a random key or “pad”</a:t>
            </a:r>
            <a:endParaRPr lang="en-US" baseline="30000" dirty="0"/>
          </a:p>
          <a:p>
            <a:pPr lvl="1"/>
            <a:r>
              <a:rPr lang="en-US" dirty="0"/>
              <a:t>Key is same length as message</a:t>
            </a:r>
          </a:p>
          <a:p>
            <a:pPr lvl="1"/>
            <a:r>
              <a:rPr lang="en-US" dirty="0"/>
              <a:t>Used only once</a:t>
            </a:r>
          </a:p>
          <a:p>
            <a:pPr lvl="1"/>
            <a:r>
              <a:rPr lang="en-US" dirty="0"/>
              <a:t>The term "pad" comes from early implementations </a:t>
            </a:r>
          </a:p>
          <a:p>
            <a:pPr lvl="2"/>
            <a:r>
              <a:rPr lang="en-US" dirty="0"/>
              <a:t>The key material was distributed as a pad of paper</a:t>
            </a:r>
          </a:p>
          <a:p>
            <a:pPr lvl="2"/>
            <a:r>
              <a:rPr lang="en-US" dirty="0"/>
              <a:t>Top sheet could be easily torn off and destroyed after use</a:t>
            </a:r>
          </a:p>
        </p:txBody>
      </p:sp>
    </p:spTree>
    <p:extLst>
      <p:ext uri="{BB962C8B-B14F-4D97-AF65-F5344CB8AC3E}">
        <p14:creationId xmlns:p14="http://schemas.microsoft.com/office/powerpoint/2010/main" val="11811625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Modern Cryptosystems</a:t>
            </a:r>
          </a:p>
        </p:txBody>
      </p:sp>
      <p:sp>
        <p:nvSpPr>
          <p:cNvPr id="3" name="Content Placeholder 2"/>
          <p:cNvSpPr>
            <a:spLocks noGrp="1"/>
          </p:cNvSpPr>
          <p:nvPr>
            <p:ph idx="1"/>
          </p:nvPr>
        </p:nvSpPr>
        <p:spPr/>
        <p:txBody>
          <a:bodyPr/>
          <a:lstStyle/>
          <a:p>
            <a:r>
              <a:rPr lang="en-US" dirty="0"/>
              <a:t>Symmetric algorithms</a:t>
            </a:r>
          </a:p>
          <a:p>
            <a:pPr lvl="1"/>
            <a:r>
              <a:rPr lang="en-US" dirty="0"/>
              <a:t>DES, 3DES, AES</a:t>
            </a:r>
          </a:p>
          <a:p>
            <a:r>
              <a:rPr lang="en-US" dirty="0"/>
              <a:t>Asymmetric algorithms</a:t>
            </a:r>
          </a:p>
          <a:p>
            <a:pPr lvl="1"/>
            <a:r>
              <a:rPr lang="en-US" dirty="0"/>
              <a:t>DH, RSA, ECDSA</a:t>
            </a:r>
          </a:p>
          <a:p>
            <a:r>
              <a:rPr lang="en-US" dirty="0"/>
              <a:t>Hash functions</a:t>
            </a:r>
          </a:p>
          <a:p>
            <a:pPr lvl="1"/>
            <a:r>
              <a:rPr lang="en-US" dirty="0"/>
              <a:t>MD5, SHA-256, RIPEMD</a:t>
            </a:r>
          </a:p>
          <a:p>
            <a:r>
              <a:rPr lang="en-US" dirty="0"/>
              <a:t>Digital Signatures</a:t>
            </a:r>
          </a:p>
        </p:txBody>
      </p:sp>
    </p:spTree>
    <p:extLst>
      <p:ext uri="{BB962C8B-B14F-4D97-AF65-F5344CB8AC3E}">
        <p14:creationId xmlns:p14="http://schemas.microsoft.com/office/powerpoint/2010/main" val="23675316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24870"/>
            <a:ext cx="8229600" cy="523220"/>
          </a:xfrm>
        </p:spPr>
        <p:txBody>
          <a:bodyPr/>
          <a:lstStyle/>
          <a:p>
            <a:r>
              <a:rPr lang="en-US" dirty="0"/>
              <a:t>Stream Ciphers</a:t>
            </a:r>
          </a:p>
        </p:txBody>
      </p:sp>
      <p:sp>
        <p:nvSpPr>
          <p:cNvPr id="3" name="Content Placeholder 2"/>
          <p:cNvSpPr>
            <a:spLocks noGrp="1"/>
          </p:cNvSpPr>
          <p:nvPr>
            <p:ph idx="1"/>
          </p:nvPr>
        </p:nvSpPr>
        <p:spPr>
          <a:xfrm>
            <a:off x="457200" y="1447800"/>
            <a:ext cx="8229600" cy="4724400"/>
          </a:xfrm>
        </p:spPr>
        <p:txBody>
          <a:bodyPr>
            <a:normAutofit fontScale="92500" lnSpcReduction="20000"/>
          </a:bodyPr>
          <a:lstStyle/>
          <a:p>
            <a:r>
              <a:rPr lang="en-US" dirty="0"/>
              <a:t>Bit wise encryption – applied to every bit in the data stream individually</a:t>
            </a:r>
          </a:p>
          <a:p>
            <a:r>
              <a:rPr lang="en-US" dirty="0"/>
              <a:t>Most famous is RC4</a:t>
            </a:r>
          </a:p>
          <a:p>
            <a:pPr lvl="1"/>
            <a:r>
              <a:rPr lang="en-US" dirty="0"/>
              <a:t>Wireless Equivalent Privacy [WEP] uses RC4; WEP is weak, and easily breakable due to vulnerabilities in the implementation</a:t>
            </a:r>
          </a:p>
          <a:p>
            <a:pPr lvl="1"/>
            <a:r>
              <a:rPr lang="en-US" dirty="0"/>
              <a:t>The key is usually mixed with the stream using an XOR operation, which is a very fast operation</a:t>
            </a:r>
          </a:p>
          <a:p>
            <a:r>
              <a:rPr lang="en-US" dirty="0"/>
              <a:t>Rules for a stream based cipher for secure operation</a:t>
            </a:r>
          </a:p>
          <a:p>
            <a:pPr lvl="1"/>
            <a:r>
              <a:rPr lang="en-US" dirty="0"/>
              <a:t>The keystream should not be linearly related to the cryptovariable</a:t>
            </a:r>
          </a:p>
          <a:p>
            <a:pPr lvl="1"/>
            <a:r>
              <a:rPr lang="en-US" dirty="0"/>
              <a:t>Statistically unpredictable – the next bit in the stream is not more predictable than a 50-50 chance</a:t>
            </a:r>
          </a:p>
          <a:p>
            <a:pPr lvl="1"/>
            <a:r>
              <a:rPr lang="en-US" dirty="0"/>
              <a:t>Statistically unbiased – as many 0s as 1s; as many 00, 01, 10 &amp; 11s; repeat</a:t>
            </a:r>
          </a:p>
          <a:p>
            <a:pPr lvl="1"/>
            <a:r>
              <a:rPr lang="en-US" dirty="0"/>
              <a:t>Long periods without repetition</a:t>
            </a:r>
          </a:p>
          <a:p>
            <a:pPr lvl="1"/>
            <a:r>
              <a:rPr lang="en-US" dirty="0"/>
              <a:t>Functional complexity – each bit in the keystream is dependent on most or all of the cryptovariable bits</a:t>
            </a:r>
          </a:p>
          <a:p>
            <a:r>
              <a:rPr lang="en-US" dirty="0"/>
              <a:t>Most often implemented in hardware</a:t>
            </a:r>
          </a:p>
        </p:txBody>
      </p:sp>
      <p:sp>
        <p:nvSpPr>
          <p:cNvPr id="4" name="Slide Number Placeholder 4"/>
          <p:cNvSpPr txBox="1">
            <a:spLocks noGrp="1"/>
          </p:cNvSpPr>
          <p:nvPr/>
        </p:nvSpPr>
        <p:spPr bwMode="auto">
          <a:xfrm>
            <a:off x="6553200" y="6248400"/>
            <a:ext cx="21336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b"/>
          <a:lstStyle>
            <a:lvl1pPr>
              <a:defRPr sz="1200">
                <a:solidFill>
                  <a:schemeClr val="tx1"/>
                </a:solidFill>
                <a:latin typeface="Times New Roman" pitchFamily="18" charset="0"/>
                <a:cs typeface="Arial" charset="0"/>
              </a:defRPr>
            </a:lvl1pPr>
            <a:lvl2pPr marL="742950" indent="-285750">
              <a:defRPr sz="1200">
                <a:solidFill>
                  <a:schemeClr val="tx1"/>
                </a:solidFill>
                <a:latin typeface="Times New Roman" pitchFamily="18" charset="0"/>
                <a:cs typeface="Arial" charset="0"/>
              </a:defRPr>
            </a:lvl2pPr>
            <a:lvl3pPr marL="1143000" indent="-228600">
              <a:defRPr sz="1200">
                <a:solidFill>
                  <a:schemeClr val="tx1"/>
                </a:solidFill>
                <a:latin typeface="Times New Roman" pitchFamily="18" charset="0"/>
                <a:cs typeface="Arial" charset="0"/>
              </a:defRPr>
            </a:lvl3pPr>
            <a:lvl4pPr marL="1600200" indent="-228600">
              <a:defRPr sz="1200">
                <a:solidFill>
                  <a:schemeClr val="tx1"/>
                </a:solidFill>
                <a:latin typeface="Times New Roman" pitchFamily="18" charset="0"/>
                <a:cs typeface="Arial" charset="0"/>
              </a:defRPr>
            </a:lvl4pPr>
            <a:lvl5pPr marL="2057400" indent="-228600">
              <a:defRPr sz="1200">
                <a:solidFill>
                  <a:schemeClr val="tx1"/>
                </a:solidFill>
                <a:latin typeface="Times New Roman" pitchFamily="18" charset="0"/>
                <a:cs typeface="Arial" charset="0"/>
              </a:defRPr>
            </a:lvl5pPr>
            <a:lvl6pPr marL="2514600" indent="-228600" eaLnBrk="0" fontAlgn="base" hangingPunct="0">
              <a:spcBef>
                <a:spcPct val="0"/>
              </a:spcBef>
              <a:spcAft>
                <a:spcPct val="0"/>
              </a:spcAft>
              <a:defRPr sz="1200">
                <a:solidFill>
                  <a:schemeClr val="tx1"/>
                </a:solidFill>
                <a:latin typeface="Times New Roman" pitchFamily="18" charset="0"/>
                <a:cs typeface="Arial" charset="0"/>
              </a:defRPr>
            </a:lvl6pPr>
            <a:lvl7pPr marL="2971800" indent="-228600" eaLnBrk="0" fontAlgn="base" hangingPunct="0">
              <a:spcBef>
                <a:spcPct val="0"/>
              </a:spcBef>
              <a:spcAft>
                <a:spcPct val="0"/>
              </a:spcAft>
              <a:defRPr sz="1200">
                <a:solidFill>
                  <a:schemeClr val="tx1"/>
                </a:solidFill>
                <a:latin typeface="Times New Roman" pitchFamily="18" charset="0"/>
                <a:cs typeface="Arial" charset="0"/>
              </a:defRPr>
            </a:lvl7pPr>
            <a:lvl8pPr marL="3429000" indent="-228600" eaLnBrk="0" fontAlgn="base" hangingPunct="0">
              <a:spcBef>
                <a:spcPct val="0"/>
              </a:spcBef>
              <a:spcAft>
                <a:spcPct val="0"/>
              </a:spcAft>
              <a:defRPr sz="1200">
                <a:solidFill>
                  <a:schemeClr val="tx1"/>
                </a:solidFill>
                <a:latin typeface="Times New Roman" pitchFamily="18" charset="0"/>
                <a:cs typeface="Arial" charset="0"/>
              </a:defRPr>
            </a:lvl8pPr>
            <a:lvl9pPr marL="3886200" indent="-228600" eaLnBrk="0" fontAlgn="base" hangingPunct="0">
              <a:spcBef>
                <a:spcPct val="0"/>
              </a:spcBef>
              <a:spcAft>
                <a:spcPct val="0"/>
              </a:spcAft>
              <a:defRPr sz="1200">
                <a:solidFill>
                  <a:schemeClr val="tx1"/>
                </a:solidFill>
                <a:latin typeface="Times New Roman" pitchFamily="18" charset="0"/>
                <a:cs typeface="Arial" charset="0"/>
              </a:defRPr>
            </a:lvl9pPr>
          </a:lstStyle>
          <a:p>
            <a:pPr algn="r" eaLnBrk="1" hangingPunct="1"/>
            <a:fld id="{1B20DAA3-7BC8-4329-B547-AABA5E7C49D9}" type="slidenum">
              <a:rPr lang="en-US">
                <a:latin typeface="+mn-lt"/>
              </a:rPr>
              <a:pPr algn="r" eaLnBrk="1" hangingPunct="1"/>
              <a:t>18</a:t>
            </a:fld>
            <a:endParaRPr lang="en-US" dirty="0">
              <a:latin typeface="+mn-lt"/>
            </a:endParaRPr>
          </a:p>
        </p:txBody>
      </p:sp>
    </p:spTree>
    <p:extLst>
      <p:ext uri="{BB962C8B-B14F-4D97-AF65-F5344CB8AC3E}">
        <p14:creationId xmlns:p14="http://schemas.microsoft.com/office/powerpoint/2010/main" val="15694958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Block ciphers</a:t>
            </a:r>
          </a:p>
        </p:txBody>
      </p:sp>
      <p:sp>
        <p:nvSpPr>
          <p:cNvPr id="3" name="Content Placeholder 2"/>
          <p:cNvSpPr>
            <a:spLocks noGrp="1"/>
          </p:cNvSpPr>
          <p:nvPr>
            <p:ph idx="1"/>
          </p:nvPr>
        </p:nvSpPr>
        <p:spPr/>
        <p:txBody>
          <a:bodyPr>
            <a:normAutofit fontScale="92500" lnSpcReduction="20000"/>
          </a:bodyPr>
          <a:lstStyle/>
          <a:p>
            <a:r>
              <a:rPr lang="en-US" dirty="0"/>
              <a:t>Operate on blocks of plaintext; essentially a large chunk of bits</a:t>
            </a:r>
          </a:p>
          <a:p>
            <a:pPr lvl="1"/>
            <a:r>
              <a:rPr lang="en-US" dirty="0"/>
              <a:t>ASCII and Unicode are the most common encoding methods, so the bit blocks are sets of 8 or 16 bit characters</a:t>
            </a:r>
          </a:p>
          <a:p>
            <a:pPr lvl="1"/>
            <a:r>
              <a:rPr lang="en-US" dirty="0"/>
              <a:t>Can use a combination of substitution and transposition for encryption</a:t>
            </a:r>
          </a:p>
          <a:p>
            <a:r>
              <a:rPr lang="en-US" dirty="0"/>
              <a:t>Block cipher may be relatively stronger than stream ciphers, </a:t>
            </a:r>
          </a:p>
          <a:p>
            <a:pPr lvl="1"/>
            <a:r>
              <a:rPr lang="en-US" dirty="0"/>
              <a:t>More computationally intensive, and thus more expensive to implement.</a:t>
            </a:r>
          </a:p>
          <a:p>
            <a:pPr lvl="1"/>
            <a:r>
              <a:rPr lang="en-US" dirty="0"/>
              <a:t>Most often implemented in software</a:t>
            </a:r>
          </a:p>
          <a:p>
            <a:r>
              <a:rPr lang="en-US" dirty="0"/>
              <a:t>Block Cipher Modes</a:t>
            </a:r>
          </a:p>
          <a:p>
            <a:pPr lvl="1"/>
            <a:r>
              <a:rPr lang="en-US" dirty="0"/>
              <a:t>Provide unpredictability in the keystream, so the resulting ciphertext is different for every instance of encryption</a:t>
            </a:r>
          </a:p>
          <a:p>
            <a:r>
              <a:rPr lang="en-US" dirty="0"/>
              <a:t>Key rotation is important</a:t>
            </a:r>
          </a:p>
          <a:p>
            <a:pPr lvl="1"/>
            <a:r>
              <a:rPr lang="en-US" dirty="0"/>
              <a:t>Block ciphers are often rotated to entirely new keys on a periodic basis; e.g., every 15 minutes. </a:t>
            </a:r>
          </a:p>
        </p:txBody>
      </p:sp>
      <p:sp>
        <p:nvSpPr>
          <p:cNvPr id="4" name="Slide Number Placeholder 4"/>
          <p:cNvSpPr txBox="1">
            <a:spLocks noGrp="1"/>
          </p:cNvSpPr>
          <p:nvPr/>
        </p:nvSpPr>
        <p:spPr bwMode="auto">
          <a:xfrm>
            <a:off x="6553200" y="6248400"/>
            <a:ext cx="21336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b"/>
          <a:lstStyle>
            <a:lvl1pPr>
              <a:defRPr sz="1200">
                <a:solidFill>
                  <a:schemeClr val="tx1"/>
                </a:solidFill>
                <a:latin typeface="Times New Roman" pitchFamily="18" charset="0"/>
                <a:cs typeface="Arial" charset="0"/>
              </a:defRPr>
            </a:lvl1pPr>
            <a:lvl2pPr marL="742950" indent="-285750">
              <a:defRPr sz="1200">
                <a:solidFill>
                  <a:schemeClr val="tx1"/>
                </a:solidFill>
                <a:latin typeface="Times New Roman" pitchFamily="18" charset="0"/>
                <a:cs typeface="Arial" charset="0"/>
              </a:defRPr>
            </a:lvl2pPr>
            <a:lvl3pPr marL="1143000" indent="-228600">
              <a:defRPr sz="1200">
                <a:solidFill>
                  <a:schemeClr val="tx1"/>
                </a:solidFill>
                <a:latin typeface="Times New Roman" pitchFamily="18" charset="0"/>
                <a:cs typeface="Arial" charset="0"/>
              </a:defRPr>
            </a:lvl3pPr>
            <a:lvl4pPr marL="1600200" indent="-228600">
              <a:defRPr sz="1200">
                <a:solidFill>
                  <a:schemeClr val="tx1"/>
                </a:solidFill>
                <a:latin typeface="Times New Roman" pitchFamily="18" charset="0"/>
                <a:cs typeface="Arial" charset="0"/>
              </a:defRPr>
            </a:lvl4pPr>
            <a:lvl5pPr marL="2057400" indent="-228600">
              <a:defRPr sz="1200">
                <a:solidFill>
                  <a:schemeClr val="tx1"/>
                </a:solidFill>
                <a:latin typeface="Times New Roman" pitchFamily="18" charset="0"/>
                <a:cs typeface="Arial" charset="0"/>
              </a:defRPr>
            </a:lvl5pPr>
            <a:lvl6pPr marL="2514600" indent="-228600" eaLnBrk="0" fontAlgn="base" hangingPunct="0">
              <a:spcBef>
                <a:spcPct val="0"/>
              </a:spcBef>
              <a:spcAft>
                <a:spcPct val="0"/>
              </a:spcAft>
              <a:defRPr sz="1200">
                <a:solidFill>
                  <a:schemeClr val="tx1"/>
                </a:solidFill>
                <a:latin typeface="Times New Roman" pitchFamily="18" charset="0"/>
                <a:cs typeface="Arial" charset="0"/>
              </a:defRPr>
            </a:lvl6pPr>
            <a:lvl7pPr marL="2971800" indent="-228600" eaLnBrk="0" fontAlgn="base" hangingPunct="0">
              <a:spcBef>
                <a:spcPct val="0"/>
              </a:spcBef>
              <a:spcAft>
                <a:spcPct val="0"/>
              </a:spcAft>
              <a:defRPr sz="1200">
                <a:solidFill>
                  <a:schemeClr val="tx1"/>
                </a:solidFill>
                <a:latin typeface="Times New Roman" pitchFamily="18" charset="0"/>
                <a:cs typeface="Arial" charset="0"/>
              </a:defRPr>
            </a:lvl7pPr>
            <a:lvl8pPr marL="3429000" indent="-228600" eaLnBrk="0" fontAlgn="base" hangingPunct="0">
              <a:spcBef>
                <a:spcPct val="0"/>
              </a:spcBef>
              <a:spcAft>
                <a:spcPct val="0"/>
              </a:spcAft>
              <a:defRPr sz="1200">
                <a:solidFill>
                  <a:schemeClr val="tx1"/>
                </a:solidFill>
                <a:latin typeface="Times New Roman" pitchFamily="18" charset="0"/>
                <a:cs typeface="Arial" charset="0"/>
              </a:defRPr>
            </a:lvl8pPr>
            <a:lvl9pPr marL="3886200" indent="-228600" eaLnBrk="0" fontAlgn="base" hangingPunct="0">
              <a:spcBef>
                <a:spcPct val="0"/>
              </a:spcBef>
              <a:spcAft>
                <a:spcPct val="0"/>
              </a:spcAft>
              <a:defRPr sz="1200">
                <a:solidFill>
                  <a:schemeClr val="tx1"/>
                </a:solidFill>
                <a:latin typeface="Times New Roman" pitchFamily="18" charset="0"/>
                <a:cs typeface="Arial" charset="0"/>
              </a:defRPr>
            </a:lvl9pPr>
          </a:lstStyle>
          <a:p>
            <a:pPr algn="r" eaLnBrk="1" hangingPunct="1"/>
            <a:fld id="{1B20DAA3-7BC8-4329-B547-AABA5E7C49D9}" type="slidenum">
              <a:rPr lang="en-US">
                <a:latin typeface="+mn-lt"/>
              </a:rPr>
              <a:pPr algn="r" eaLnBrk="1" hangingPunct="1"/>
              <a:t>19</a:t>
            </a:fld>
            <a:endParaRPr lang="en-US" dirty="0">
              <a:latin typeface="+mn-lt"/>
            </a:endParaRPr>
          </a:p>
        </p:txBody>
      </p:sp>
    </p:spTree>
    <p:extLst>
      <p:ext uri="{BB962C8B-B14F-4D97-AF65-F5344CB8AC3E}">
        <p14:creationId xmlns:p14="http://schemas.microsoft.com/office/powerpoint/2010/main" val="42097404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7000" r="-7000"/>
          </a:stretch>
        </a:blipFill>
        <a:effectLst/>
      </p:bgPr>
    </p:bg>
    <p:spTree>
      <p:nvGrpSpPr>
        <p:cNvPr id="1" name=""/>
        <p:cNvGrpSpPr/>
        <p:nvPr/>
      </p:nvGrpSpPr>
      <p:grpSpPr>
        <a:xfrm>
          <a:off x="0" y="0"/>
          <a:ext cx="0" cy="0"/>
          <a:chOff x="0" y="0"/>
          <a:chExt cx="0" cy="0"/>
        </a:xfrm>
      </p:grpSpPr>
      <p:sp>
        <p:nvSpPr>
          <p:cNvPr id="4" name="Title 3"/>
          <p:cNvSpPr>
            <a:spLocks noGrp="1"/>
          </p:cNvSpPr>
          <p:nvPr>
            <p:ph type="ctrTitle"/>
          </p:nvPr>
        </p:nvSpPr>
        <p:spPr>
          <a:xfrm>
            <a:off x="571500" y="4567155"/>
            <a:ext cx="7366000" cy="605294"/>
          </a:xfrm>
        </p:spPr>
        <p:txBody>
          <a:bodyPr/>
          <a:lstStyle/>
          <a:p>
            <a:r>
              <a:rPr lang="en-US" dirty="0">
                <a:solidFill>
                  <a:srgbClr val="FF0000"/>
                </a:solidFill>
              </a:rPr>
              <a:t>CRYPTOGRAPHY</a:t>
            </a:r>
          </a:p>
        </p:txBody>
      </p:sp>
      <p:sp>
        <p:nvSpPr>
          <p:cNvPr id="5" name="Text Placeholder 4"/>
          <p:cNvSpPr>
            <a:spLocks noGrp="1"/>
          </p:cNvSpPr>
          <p:nvPr>
            <p:ph type="body" sz="quarter" idx="10"/>
          </p:nvPr>
        </p:nvSpPr>
        <p:spPr/>
        <p:txBody>
          <a:bodyPr/>
          <a:lstStyle/>
          <a:p>
            <a:endParaRPr lang="en-US" dirty="0"/>
          </a:p>
        </p:txBody>
      </p:sp>
      <p:sp>
        <p:nvSpPr>
          <p:cNvPr id="6" name="Text Placeholder 5"/>
          <p:cNvSpPr>
            <a:spLocks noGrp="1"/>
          </p:cNvSpPr>
          <p:nvPr>
            <p:ph type="body" sz="quarter" idx="11"/>
          </p:nvPr>
        </p:nvSpPr>
        <p:spPr/>
        <p:txBody>
          <a:bodyPr/>
          <a:lstStyle/>
          <a:p>
            <a:endParaRPr lang="en-US" dirty="0">
              <a:solidFill>
                <a:srgbClr val="FF0000"/>
              </a:solidFill>
            </a:endParaRPr>
          </a:p>
        </p:txBody>
      </p:sp>
    </p:spTree>
    <p:extLst>
      <p:ext uri="{BB962C8B-B14F-4D97-AF65-F5344CB8AC3E}">
        <p14:creationId xmlns:p14="http://schemas.microsoft.com/office/powerpoint/2010/main" val="21919639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90890"/>
            <a:ext cx="8229600" cy="523220"/>
          </a:xfrm>
        </p:spPr>
        <p:txBody>
          <a:bodyPr/>
          <a:lstStyle/>
          <a:p>
            <a:r>
              <a:rPr lang="en-US" dirty="0"/>
              <a:t>Symmetric Cryptography</a:t>
            </a:r>
          </a:p>
        </p:txBody>
      </p:sp>
      <p:sp>
        <p:nvSpPr>
          <p:cNvPr id="3" name="Content Placeholder 2"/>
          <p:cNvSpPr>
            <a:spLocks noGrp="1"/>
          </p:cNvSpPr>
          <p:nvPr>
            <p:ph idx="1"/>
          </p:nvPr>
        </p:nvSpPr>
        <p:spPr>
          <a:xfrm>
            <a:off x="381000" y="1412875"/>
            <a:ext cx="8382000" cy="4387850"/>
          </a:xfrm>
        </p:spPr>
        <p:txBody>
          <a:bodyPr>
            <a:normAutofit fontScale="85000" lnSpcReduction="20000"/>
          </a:bodyPr>
          <a:lstStyle/>
          <a:p>
            <a:r>
              <a:rPr lang="en-US" dirty="0"/>
              <a:t>Uses a single, secret key for cipher operations</a:t>
            </a:r>
          </a:p>
          <a:p>
            <a:pPr lvl="1"/>
            <a:r>
              <a:rPr lang="en-US" dirty="0"/>
              <a:t>Key is (preferably) a random string of bits</a:t>
            </a:r>
          </a:p>
          <a:p>
            <a:r>
              <a:rPr lang="en-US" dirty="0"/>
              <a:t>Heavily dependent on key secrecy and key length</a:t>
            </a:r>
          </a:p>
          <a:p>
            <a:r>
              <a:rPr lang="en-US" dirty="0"/>
              <a:t>Doesn’t provide benefits beyond confidentiality</a:t>
            </a:r>
          </a:p>
          <a:p>
            <a:pPr lvl="1"/>
            <a:r>
              <a:rPr lang="en-US" dirty="0"/>
              <a:t>Some level of integrity</a:t>
            </a:r>
          </a:p>
          <a:p>
            <a:pPr lvl="1"/>
            <a:r>
              <a:rPr lang="en-US" dirty="0"/>
              <a:t>Some level of access control</a:t>
            </a:r>
          </a:p>
          <a:p>
            <a:r>
              <a:rPr lang="en-US" dirty="0"/>
              <a:t>Advantages</a:t>
            </a:r>
          </a:p>
          <a:p>
            <a:pPr lvl="1"/>
            <a:r>
              <a:rPr lang="en-US" dirty="0"/>
              <a:t>Speed</a:t>
            </a:r>
          </a:p>
          <a:p>
            <a:pPr lvl="1"/>
            <a:r>
              <a:rPr lang="en-US" dirty="0"/>
              <a:t>One algorithm and key</a:t>
            </a:r>
          </a:p>
          <a:p>
            <a:r>
              <a:rPr lang="en-US" dirty="0"/>
              <a:t>Disadvantages</a:t>
            </a:r>
          </a:p>
          <a:p>
            <a:pPr lvl="1"/>
            <a:r>
              <a:rPr lang="en-US" dirty="0"/>
              <a:t>Key management</a:t>
            </a:r>
          </a:p>
          <a:p>
            <a:pPr lvl="2"/>
            <a:r>
              <a:rPr lang="en-US" dirty="0"/>
              <a:t>Should be sent using an </a:t>
            </a:r>
            <a:r>
              <a:rPr lang="en-US" dirty="0">
                <a:solidFill>
                  <a:srgbClr val="0101D6"/>
                </a:solidFill>
              </a:rPr>
              <a:t>out of band </a:t>
            </a:r>
            <a:r>
              <a:rPr lang="en-US" dirty="0"/>
              <a:t>distribution method</a:t>
            </a:r>
          </a:p>
          <a:p>
            <a:pPr lvl="1"/>
            <a:r>
              <a:rPr lang="en-US" dirty="0"/>
              <a:t>Key exchange</a:t>
            </a:r>
          </a:p>
          <a:p>
            <a:pPr lvl="1"/>
            <a:r>
              <a:rPr lang="en-US" dirty="0"/>
              <a:t>Authenticity</a:t>
            </a:r>
          </a:p>
          <a:p>
            <a:r>
              <a:rPr lang="en-US" dirty="0"/>
              <a:t>Open Source symmetric algorithms are available on the Internet; the implementations are regularly found to have vulnerabilities [Logjam, POODLE, Freak]</a:t>
            </a:r>
          </a:p>
        </p:txBody>
      </p:sp>
    </p:spTree>
    <p:extLst>
      <p:ext uri="{BB962C8B-B14F-4D97-AF65-F5344CB8AC3E}">
        <p14:creationId xmlns:p14="http://schemas.microsoft.com/office/powerpoint/2010/main" val="33197412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encryption standard (DES)</a:t>
            </a:r>
          </a:p>
        </p:txBody>
      </p:sp>
      <p:sp>
        <p:nvSpPr>
          <p:cNvPr id="3" name="Content Placeholder 2"/>
          <p:cNvSpPr>
            <a:spLocks noGrp="1"/>
          </p:cNvSpPr>
          <p:nvPr>
            <p:ph idx="1"/>
          </p:nvPr>
        </p:nvSpPr>
        <p:spPr/>
        <p:txBody>
          <a:bodyPr>
            <a:normAutofit fontScale="85000" lnSpcReduction="10000"/>
          </a:bodyPr>
          <a:lstStyle/>
          <a:p>
            <a:r>
              <a:rPr lang="en-US" dirty="0"/>
              <a:t>Deprecated. </a:t>
            </a:r>
          </a:p>
          <a:p>
            <a:pPr lvl="1"/>
            <a:r>
              <a:rPr lang="en-US" dirty="0"/>
              <a:t>A 56 bit algorithm with a </a:t>
            </a:r>
            <a:r>
              <a:rPr lang="en-US" dirty="0" err="1"/>
              <a:t>keyspace</a:t>
            </a:r>
            <a:r>
              <a:rPr lang="en-US" dirty="0"/>
              <a:t> of  2</a:t>
            </a:r>
            <a:r>
              <a:rPr lang="en-US" baseline="30000" dirty="0"/>
              <a:t>56</a:t>
            </a:r>
            <a:endParaRPr lang="en-US" dirty="0"/>
          </a:p>
          <a:p>
            <a:pPr lvl="1"/>
            <a:r>
              <a:rPr lang="en-US" dirty="0"/>
              <a:t>Introduced in 1977, based on the work of </a:t>
            </a:r>
            <a:r>
              <a:rPr lang="en-US" dirty="0" err="1"/>
              <a:t>Harst</a:t>
            </a:r>
            <a:r>
              <a:rPr lang="en-US" dirty="0"/>
              <a:t> </a:t>
            </a:r>
            <a:r>
              <a:rPr lang="en-US" dirty="0" err="1"/>
              <a:t>Feistal</a:t>
            </a:r>
            <a:r>
              <a:rPr lang="en-US" dirty="0"/>
              <a:t> and Shannon.</a:t>
            </a:r>
          </a:p>
          <a:p>
            <a:pPr lvl="1"/>
            <a:r>
              <a:rPr lang="en-US" dirty="0"/>
              <a:t>Originally a 128 bit algorithm, it was cut to 56 bits, ostensibly to fit on a chip.</a:t>
            </a:r>
          </a:p>
          <a:p>
            <a:pPr lvl="1"/>
            <a:r>
              <a:rPr lang="en-US" dirty="0"/>
              <a:t>Weak when it was introduced, quickly compromised by Moore’s Law.</a:t>
            </a:r>
          </a:p>
          <a:p>
            <a:pPr lvl="1"/>
            <a:r>
              <a:rPr lang="en-US" dirty="0"/>
              <a:t>Note the algorithm uses 64 bits, but every 8</a:t>
            </a:r>
            <a:r>
              <a:rPr lang="en-US" baseline="30000" dirty="0"/>
              <a:t>th</a:t>
            </a:r>
            <a:r>
              <a:rPr lang="en-US" dirty="0"/>
              <a:t> bit is ignored (the parity bit)</a:t>
            </a:r>
          </a:p>
          <a:p>
            <a:r>
              <a:rPr lang="en-US" dirty="0"/>
              <a:t>Uses Common Modes</a:t>
            </a:r>
          </a:p>
          <a:p>
            <a:r>
              <a:rPr lang="en-US" dirty="0"/>
              <a:t>DES Operations</a:t>
            </a:r>
          </a:p>
          <a:p>
            <a:pPr lvl="1"/>
            <a:r>
              <a:rPr lang="en-US" dirty="0"/>
              <a:t>Initial permutation</a:t>
            </a:r>
          </a:p>
          <a:p>
            <a:pPr lvl="1"/>
            <a:r>
              <a:rPr lang="en-US" dirty="0"/>
              <a:t>16 rounds – substitution, transposition</a:t>
            </a:r>
          </a:p>
          <a:p>
            <a:pPr lvl="1"/>
            <a:r>
              <a:rPr lang="en-US" dirty="0"/>
              <a:t>Final permutation</a:t>
            </a:r>
          </a:p>
          <a:p>
            <a:r>
              <a:rPr lang="en-US" dirty="0"/>
              <a:t>Triple DES (3DES) – uses two 56 bit keys for a true effective length of 112 bits.</a:t>
            </a:r>
          </a:p>
          <a:p>
            <a:pPr lvl="1"/>
            <a:r>
              <a:rPr lang="en-US" dirty="0"/>
              <a:t>Of value only for very ephemeral transactions, with near constant key rotation.</a:t>
            </a:r>
          </a:p>
          <a:p>
            <a:r>
              <a:rPr lang="en-US" dirty="0"/>
              <a:t>Real world – don’t use DES or 3DES</a:t>
            </a:r>
          </a:p>
          <a:p>
            <a:endParaRPr lang="en-US" dirty="0"/>
          </a:p>
          <a:p>
            <a:endParaRPr lang="en-US" dirty="0"/>
          </a:p>
          <a:p>
            <a:endParaRPr lang="en-US" dirty="0"/>
          </a:p>
        </p:txBody>
      </p:sp>
      <p:sp>
        <p:nvSpPr>
          <p:cNvPr id="4" name="Slide Number Placeholder 4"/>
          <p:cNvSpPr txBox="1">
            <a:spLocks noGrp="1"/>
          </p:cNvSpPr>
          <p:nvPr/>
        </p:nvSpPr>
        <p:spPr bwMode="auto">
          <a:xfrm>
            <a:off x="6553200" y="6248400"/>
            <a:ext cx="21336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b"/>
          <a:lstStyle>
            <a:lvl1pPr>
              <a:defRPr sz="1200">
                <a:solidFill>
                  <a:schemeClr val="tx1"/>
                </a:solidFill>
                <a:latin typeface="Times New Roman" pitchFamily="18" charset="0"/>
                <a:cs typeface="Arial" charset="0"/>
              </a:defRPr>
            </a:lvl1pPr>
            <a:lvl2pPr marL="742950" indent="-285750">
              <a:defRPr sz="1200">
                <a:solidFill>
                  <a:schemeClr val="tx1"/>
                </a:solidFill>
                <a:latin typeface="Times New Roman" pitchFamily="18" charset="0"/>
                <a:cs typeface="Arial" charset="0"/>
              </a:defRPr>
            </a:lvl2pPr>
            <a:lvl3pPr marL="1143000" indent="-228600">
              <a:defRPr sz="1200">
                <a:solidFill>
                  <a:schemeClr val="tx1"/>
                </a:solidFill>
                <a:latin typeface="Times New Roman" pitchFamily="18" charset="0"/>
                <a:cs typeface="Arial" charset="0"/>
              </a:defRPr>
            </a:lvl3pPr>
            <a:lvl4pPr marL="1600200" indent="-228600">
              <a:defRPr sz="1200">
                <a:solidFill>
                  <a:schemeClr val="tx1"/>
                </a:solidFill>
                <a:latin typeface="Times New Roman" pitchFamily="18" charset="0"/>
                <a:cs typeface="Arial" charset="0"/>
              </a:defRPr>
            </a:lvl4pPr>
            <a:lvl5pPr marL="2057400" indent="-228600">
              <a:defRPr sz="1200">
                <a:solidFill>
                  <a:schemeClr val="tx1"/>
                </a:solidFill>
                <a:latin typeface="Times New Roman" pitchFamily="18" charset="0"/>
                <a:cs typeface="Arial" charset="0"/>
              </a:defRPr>
            </a:lvl5pPr>
            <a:lvl6pPr marL="2514600" indent="-228600" eaLnBrk="0" fontAlgn="base" hangingPunct="0">
              <a:spcBef>
                <a:spcPct val="0"/>
              </a:spcBef>
              <a:spcAft>
                <a:spcPct val="0"/>
              </a:spcAft>
              <a:defRPr sz="1200">
                <a:solidFill>
                  <a:schemeClr val="tx1"/>
                </a:solidFill>
                <a:latin typeface="Times New Roman" pitchFamily="18" charset="0"/>
                <a:cs typeface="Arial" charset="0"/>
              </a:defRPr>
            </a:lvl6pPr>
            <a:lvl7pPr marL="2971800" indent="-228600" eaLnBrk="0" fontAlgn="base" hangingPunct="0">
              <a:spcBef>
                <a:spcPct val="0"/>
              </a:spcBef>
              <a:spcAft>
                <a:spcPct val="0"/>
              </a:spcAft>
              <a:defRPr sz="1200">
                <a:solidFill>
                  <a:schemeClr val="tx1"/>
                </a:solidFill>
                <a:latin typeface="Times New Roman" pitchFamily="18" charset="0"/>
                <a:cs typeface="Arial" charset="0"/>
              </a:defRPr>
            </a:lvl7pPr>
            <a:lvl8pPr marL="3429000" indent="-228600" eaLnBrk="0" fontAlgn="base" hangingPunct="0">
              <a:spcBef>
                <a:spcPct val="0"/>
              </a:spcBef>
              <a:spcAft>
                <a:spcPct val="0"/>
              </a:spcAft>
              <a:defRPr sz="1200">
                <a:solidFill>
                  <a:schemeClr val="tx1"/>
                </a:solidFill>
                <a:latin typeface="Times New Roman" pitchFamily="18" charset="0"/>
                <a:cs typeface="Arial" charset="0"/>
              </a:defRPr>
            </a:lvl8pPr>
            <a:lvl9pPr marL="3886200" indent="-228600" eaLnBrk="0" fontAlgn="base" hangingPunct="0">
              <a:spcBef>
                <a:spcPct val="0"/>
              </a:spcBef>
              <a:spcAft>
                <a:spcPct val="0"/>
              </a:spcAft>
              <a:defRPr sz="1200">
                <a:solidFill>
                  <a:schemeClr val="tx1"/>
                </a:solidFill>
                <a:latin typeface="Times New Roman" pitchFamily="18" charset="0"/>
                <a:cs typeface="Arial" charset="0"/>
              </a:defRPr>
            </a:lvl9pPr>
          </a:lstStyle>
          <a:p>
            <a:pPr algn="r" eaLnBrk="1" hangingPunct="1"/>
            <a:fld id="{1B20DAA3-7BC8-4329-B547-AABA5E7C49D9}" type="slidenum">
              <a:rPr lang="en-US">
                <a:latin typeface="+mn-lt"/>
              </a:rPr>
              <a:pPr algn="r" eaLnBrk="1" hangingPunct="1"/>
              <a:t>21</a:t>
            </a:fld>
            <a:endParaRPr lang="en-US" dirty="0">
              <a:latin typeface="+mn-lt"/>
            </a:endParaRPr>
          </a:p>
        </p:txBody>
      </p:sp>
    </p:spTree>
    <p:extLst>
      <p:ext uri="{BB962C8B-B14F-4D97-AF65-F5344CB8AC3E}">
        <p14:creationId xmlns:p14="http://schemas.microsoft.com/office/powerpoint/2010/main" val="18741256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1975" y="440603"/>
            <a:ext cx="8229600" cy="523220"/>
          </a:xfrm>
        </p:spPr>
        <p:txBody>
          <a:bodyPr/>
          <a:lstStyle/>
          <a:p>
            <a:r>
              <a:rPr lang="en-US" dirty="0"/>
              <a:t>Basic Block Cipher Modes</a:t>
            </a:r>
          </a:p>
        </p:txBody>
      </p:sp>
      <p:graphicFrame>
        <p:nvGraphicFramePr>
          <p:cNvPr id="4" name="Content Placeholder 3"/>
          <p:cNvGraphicFramePr>
            <a:graphicFrameLocks noGrp="1"/>
          </p:cNvGraphicFramePr>
          <p:nvPr>
            <p:ph idx="1"/>
          </p:nvPr>
        </p:nvGraphicFramePr>
        <p:xfrm>
          <a:off x="1541547" y="1344168"/>
          <a:ext cx="6060906" cy="4603602"/>
        </p:xfrm>
        <a:graphic>
          <a:graphicData uri="http://schemas.openxmlformats.org/drawingml/2006/table">
            <a:tbl>
              <a:tblPr firstRow="1" firstCol="1" bandRow="1"/>
              <a:tblGrid>
                <a:gridCol w="2020302">
                  <a:extLst>
                    <a:ext uri="{9D8B030D-6E8A-4147-A177-3AD203B41FA5}">
                      <a16:colId xmlns:a16="http://schemas.microsoft.com/office/drawing/2014/main" val="20000"/>
                    </a:ext>
                  </a:extLst>
                </a:gridCol>
                <a:gridCol w="2020302">
                  <a:extLst>
                    <a:ext uri="{9D8B030D-6E8A-4147-A177-3AD203B41FA5}">
                      <a16:colId xmlns:a16="http://schemas.microsoft.com/office/drawing/2014/main" val="20001"/>
                    </a:ext>
                  </a:extLst>
                </a:gridCol>
                <a:gridCol w="2020302">
                  <a:extLst>
                    <a:ext uri="{9D8B030D-6E8A-4147-A177-3AD203B41FA5}">
                      <a16:colId xmlns:a16="http://schemas.microsoft.com/office/drawing/2014/main" val="20002"/>
                    </a:ext>
                  </a:extLst>
                </a:gridCol>
              </a:tblGrid>
              <a:tr h="192157">
                <a:tc>
                  <a:txBody>
                    <a:bodyPr/>
                    <a:lstStyle/>
                    <a:p>
                      <a:pPr marL="0" marR="0">
                        <a:lnSpc>
                          <a:spcPct val="115000"/>
                        </a:lnSpc>
                        <a:spcBef>
                          <a:spcPts val="0"/>
                        </a:spcBef>
                        <a:spcAft>
                          <a:spcPts val="0"/>
                        </a:spcAft>
                      </a:pPr>
                      <a:r>
                        <a:rPr lang="en-US" sz="1100" b="1">
                          <a:effectLst/>
                          <a:latin typeface="Calibri"/>
                          <a:ea typeface="Calibri"/>
                          <a:cs typeface="Times New Roman"/>
                        </a:rPr>
                        <a:t>Mode</a:t>
                      </a:r>
                      <a:endParaRPr lang="en-US" sz="1100">
                        <a:effectLst/>
                        <a:latin typeface="Calibri"/>
                        <a:ea typeface="Calibri"/>
                        <a:cs typeface="Times New Roman"/>
                      </a:endParaRPr>
                    </a:p>
                  </a:txBody>
                  <a:tcPr marL="68356" marR="6835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b="1">
                          <a:effectLst/>
                          <a:latin typeface="Calibri"/>
                          <a:ea typeface="Calibri"/>
                          <a:cs typeface="Times New Roman"/>
                        </a:rPr>
                        <a:t>How It Works</a:t>
                      </a:r>
                      <a:endParaRPr lang="en-US" sz="1100">
                        <a:effectLst/>
                        <a:latin typeface="Calibri"/>
                        <a:ea typeface="Calibri"/>
                        <a:cs typeface="Times New Roman"/>
                      </a:endParaRPr>
                    </a:p>
                  </a:txBody>
                  <a:tcPr marL="68356" marR="6835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b="1">
                          <a:effectLst/>
                          <a:latin typeface="Calibri"/>
                          <a:ea typeface="Calibri"/>
                          <a:cs typeface="Times New Roman"/>
                        </a:rPr>
                        <a:t>Usage</a:t>
                      </a:r>
                      <a:endParaRPr lang="en-US" sz="1100">
                        <a:effectLst/>
                        <a:latin typeface="Calibri"/>
                        <a:ea typeface="Calibri"/>
                        <a:cs typeface="Times New Roman"/>
                      </a:endParaRPr>
                    </a:p>
                  </a:txBody>
                  <a:tcPr marL="68356" marR="6835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768626">
                <a:tc>
                  <a:txBody>
                    <a:bodyPr/>
                    <a:lstStyle/>
                    <a:p>
                      <a:pPr marL="0" marR="0">
                        <a:lnSpc>
                          <a:spcPct val="115000"/>
                        </a:lnSpc>
                        <a:spcBef>
                          <a:spcPts val="0"/>
                        </a:spcBef>
                        <a:spcAft>
                          <a:spcPts val="0"/>
                        </a:spcAft>
                      </a:pPr>
                      <a:r>
                        <a:rPr lang="en-US" sz="1100">
                          <a:effectLst/>
                          <a:latin typeface="Calibri"/>
                          <a:ea typeface="Calibri"/>
                          <a:cs typeface="Times New Roman"/>
                        </a:rPr>
                        <a:t>Electronic Code Book [ECB]</a:t>
                      </a:r>
                    </a:p>
                  </a:txBody>
                  <a:tcPr marL="68356" marR="6835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a:effectLst/>
                          <a:latin typeface="Calibri"/>
                          <a:ea typeface="Calibri"/>
                          <a:cs typeface="Times New Roman"/>
                        </a:rPr>
                        <a:t>Each block is independently encrypted. Allows random access files to be accessed without forcing linear file decryption</a:t>
                      </a:r>
                    </a:p>
                  </a:txBody>
                  <a:tcPr marL="68356" marR="6835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a:effectLst/>
                          <a:latin typeface="Calibri"/>
                          <a:ea typeface="Calibri"/>
                          <a:cs typeface="Times New Roman"/>
                        </a:rPr>
                        <a:t>Any file with non-repeating blocks less than 64 bits</a:t>
                      </a:r>
                    </a:p>
                  </a:txBody>
                  <a:tcPr marL="68356" marR="6835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768626">
                <a:tc>
                  <a:txBody>
                    <a:bodyPr/>
                    <a:lstStyle/>
                    <a:p>
                      <a:pPr marL="0" marR="0">
                        <a:lnSpc>
                          <a:spcPct val="115000"/>
                        </a:lnSpc>
                        <a:spcBef>
                          <a:spcPts val="0"/>
                        </a:spcBef>
                        <a:spcAft>
                          <a:spcPts val="0"/>
                        </a:spcAft>
                      </a:pPr>
                      <a:r>
                        <a:rPr lang="en-US" sz="1100">
                          <a:effectLst/>
                          <a:latin typeface="Calibri"/>
                          <a:ea typeface="Calibri"/>
                          <a:cs typeface="Times New Roman"/>
                        </a:rPr>
                        <a:t>Cipher Block Chaining [CBC]</a:t>
                      </a:r>
                    </a:p>
                  </a:txBody>
                  <a:tcPr marL="68356" marR="6835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a:effectLst/>
                          <a:latin typeface="Calibri"/>
                          <a:ea typeface="Calibri"/>
                          <a:cs typeface="Times New Roman"/>
                        </a:rPr>
                        <a:t>The result of encrypting one block of data and feeding the result back into the process to encrypt the next data block</a:t>
                      </a:r>
                    </a:p>
                  </a:txBody>
                  <a:tcPr marL="68356" marR="6835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a:effectLst/>
                          <a:latin typeface="Calibri"/>
                          <a:ea typeface="Calibri"/>
                          <a:cs typeface="Times New Roman"/>
                        </a:rPr>
                        <a:t>Data at rest</a:t>
                      </a:r>
                    </a:p>
                  </a:txBody>
                  <a:tcPr marL="68356" marR="6835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960783">
                <a:tc>
                  <a:txBody>
                    <a:bodyPr/>
                    <a:lstStyle/>
                    <a:p>
                      <a:pPr marL="0" marR="0">
                        <a:lnSpc>
                          <a:spcPct val="115000"/>
                        </a:lnSpc>
                        <a:spcBef>
                          <a:spcPts val="0"/>
                        </a:spcBef>
                        <a:spcAft>
                          <a:spcPts val="0"/>
                        </a:spcAft>
                      </a:pPr>
                      <a:r>
                        <a:rPr lang="en-US" sz="1100">
                          <a:effectLst/>
                          <a:latin typeface="Calibri"/>
                          <a:ea typeface="Calibri"/>
                          <a:cs typeface="Times New Roman"/>
                        </a:rPr>
                        <a:t>Cipher Feedback [CFB]</a:t>
                      </a:r>
                    </a:p>
                  </a:txBody>
                  <a:tcPr marL="68356" marR="6835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a:effectLst/>
                          <a:latin typeface="Calibri"/>
                          <a:ea typeface="Calibri"/>
                          <a:cs typeface="Times New Roman"/>
                        </a:rPr>
                        <a:t>The cipher is used as a keystream generator. Each block of the keystream comes from encrypting the previous ciphertext block</a:t>
                      </a:r>
                    </a:p>
                  </a:txBody>
                  <a:tcPr marL="68356" marR="6835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a:effectLst/>
                          <a:latin typeface="Calibri"/>
                          <a:ea typeface="Calibri"/>
                          <a:cs typeface="Times New Roman"/>
                        </a:rPr>
                        <a:t>Deprecated due to the delay of encrypting each block of keystream before proceeding</a:t>
                      </a:r>
                    </a:p>
                  </a:txBody>
                  <a:tcPr marL="68356" marR="6835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576470">
                <a:tc>
                  <a:txBody>
                    <a:bodyPr/>
                    <a:lstStyle/>
                    <a:p>
                      <a:pPr marL="0" marR="0">
                        <a:lnSpc>
                          <a:spcPct val="115000"/>
                        </a:lnSpc>
                        <a:spcBef>
                          <a:spcPts val="0"/>
                        </a:spcBef>
                        <a:spcAft>
                          <a:spcPts val="0"/>
                        </a:spcAft>
                      </a:pPr>
                      <a:r>
                        <a:rPr lang="en-US" sz="1100">
                          <a:effectLst/>
                          <a:latin typeface="Calibri"/>
                          <a:ea typeface="Calibri"/>
                          <a:cs typeface="Times New Roman"/>
                        </a:rPr>
                        <a:t>Output Feedback [OFB]</a:t>
                      </a:r>
                    </a:p>
                  </a:txBody>
                  <a:tcPr marL="68356" marR="6835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a:effectLst/>
                          <a:latin typeface="Calibri"/>
                          <a:ea typeface="Calibri"/>
                          <a:cs typeface="Times New Roman"/>
                        </a:rPr>
                        <a:t>The keystream is generated independently of the message</a:t>
                      </a:r>
                    </a:p>
                  </a:txBody>
                  <a:tcPr marL="68356" marR="6835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a:effectLst/>
                          <a:latin typeface="Calibri"/>
                          <a:ea typeface="Calibri"/>
                          <a:cs typeface="Times New Roman"/>
                        </a:rPr>
                        <a:t>Deprecated due to Avalanche problems [was used in pay per view applications]</a:t>
                      </a:r>
                    </a:p>
                  </a:txBody>
                  <a:tcPr marL="68356" marR="6835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1152939">
                <a:tc>
                  <a:txBody>
                    <a:bodyPr/>
                    <a:lstStyle/>
                    <a:p>
                      <a:pPr marL="0" marR="0">
                        <a:lnSpc>
                          <a:spcPct val="115000"/>
                        </a:lnSpc>
                        <a:spcBef>
                          <a:spcPts val="0"/>
                        </a:spcBef>
                        <a:spcAft>
                          <a:spcPts val="0"/>
                        </a:spcAft>
                      </a:pPr>
                      <a:r>
                        <a:rPr lang="en-US" sz="1100">
                          <a:effectLst/>
                          <a:latin typeface="Calibri"/>
                          <a:ea typeface="Calibri"/>
                          <a:cs typeface="Times New Roman"/>
                        </a:rPr>
                        <a:t>Counter [CTR]</a:t>
                      </a:r>
                    </a:p>
                  </a:txBody>
                  <a:tcPr marL="68356" marR="6835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a:effectLst/>
                          <a:latin typeface="Calibri"/>
                          <a:ea typeface="Calibri"/>
                          <a:cs typeface="Times New Roman"/>
                        </a:rPr>
                        <a:t>Uses the formula Encrypt(Base+N) as a key stream generator, where Base = starting 64 bit number and N = result from simple incrementing function</a:t>
                      </a:r>
                    </a:p>
                  </a:txBody>
                  <a:tcPr marL="68356" marR="6835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dirty="0">
                          <a:effectLst/>
                          <a:latin typeface="Calibri"/>
                          <a:ea typeface="Calibri"/>
                          <a:cs typeface="Times New Roman"/>
                        </a:rPr>
                        <a:t>Used in high speed or where random access encryption is required. Examples are WPA2 and the Content Scrambling System</a:t>
                      </a:r>
                    </a:p>
                  </a:txBody>
                  <a:tcPr marL="68356" marR="6835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
        <p:nvSpPr>
          <p:cNvPr id="5" name="Slide Number Placeholder 4"/>
          <p:cNvSpPr txBox="1">
            <a:spLocks noGrp="1"/>
          </p:cNvSpPr>
          <p:nvPr/>
        </p:nvSpPr>
        <p:spPr bwMode="auto">
          <a:xfrm>
            <a:off x="6553200" y="6248400"/>
            <a:ext cx="21336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b"/>
          <a:lstStyle>
            <a:lvl1pPr>
              <a:defRPr sz="1200">
                <a:solidFill>
                  <a:schemeClr val="tx1"/>
                </a:solidFill>
                <a:latin typeface="Times New Roman" pitchFamily="18" charset="0"/>
                <a:cs typeface="Arial" charset="0"/>
              </a:defRPr>
            </a:lvl1pPr>
            <a:lvl2pPr marL="742950" indent="-285750">
              <a:defRPr sz="1200">
                <a:solidFill>
                  <a:schemeClr val="tx1"/>
                </a:solidFill>
                <a:latin typeface="Times New Roman" pitchFamily="18" charset="0"/>
                <a:cs typeface="Arial" charset="0"/>
              </a:defRPr>
            </a:lvl2pPr>
            <a:lvl3pPr marL="1143000" indent="-228600">
              <a:defRPr sz="1200">
                <a:solidFill>
                  <a:schemeClr val="tx1"/>
                </a:solidFill>
                <a:latin typeface="Times New Roman" pitchFamily="18" charset="0"/>
                <a:cs typeface="Arial" charset="0"/>
              </a:defRPr>
            </a:lvl3pPr>
            <a:lvl4pPr marL="1600200" indent="-228600">
              <a:defRPr sz="1200">
                <a:solidFill>
                  <a:schemeClr val="tx1"/>
                </a:solidFill>
                <a:latin typeface="Times New Roman" pitchFamily="18" charset="0"/>
                <a:cs typeface="Arial" charset="0"/>
              </a:defRPr>
            </a:lvl4pPr>
            <a:lvl5pPr marL="2057400" indent="-228600">
              <a:defRPr sz="1200">
                <a:solidFill>
                  <a:schemeClr val="tx1"/>
                </a:solidFill>
                <a:latin typeface="Times New Roman" pitchFamily="18" charset="0"/>
                <a:cs typeface="Arial" charset="0"/>
              </a:defRPr>
            </a:lvl5pPr>
            <a:lvl6pPr marL="2514600" indent="-228600" eaLnBrk="0" fontAlgn="base" hangingPunct="0">
              <a:spcBef>
                <a:spcPct val="0"/>
              </a:spcBef>
              <a:spcAft>
                <a:spcPct val="0"/>
              </a:spcAft>
              <a:defRPr sz="1200">
                <a:solidFill>
                  <a:schemeClr val="tx1"/>
                </a:solidFill>
                <a:latin typeface="Times New Roman" pitchFamily="18" charset="0"/>
                <a:cs typeface="Arial" charset="0"/>
              </a:defRPr>
            </a:lvl6pPr>
            <a:lvl7pPr marL="2971800" indent="-228600" eaLnBrk="0" fontAlgn="base" hangingPunct="0">
              <a:spcBef>
                <a:spcPct val="0"/>
              </a:spcBef>
              <a:spcAft>
                <a:spcPct val="0"/>
              </a:spcAft>
              <a:defRPr sz="1200">
                <a:solidFill>
                  <a:schemeClr val="tx1"/>
                </a:solidFill>
                <a:latin typeface="Times New Roman" pitchFamily="18" charset="0"/>
                <a:cs typeface="Arial" charset="0"/>
              </a:defRPr>
            </a:lvl7pPr>
            <a:lvl8pPr marL="3429000" indent="-228600" eaLnBrk="0" fontAlgn="base" hangingPunct="0">
              <a:spcBef>
                <a:spcPct val="0"/>
              </a:spcBef>
              <a:spcAft>
                <a:spcPct val="0"/>
              </a:spcAft>
              <a:defRPr sz="1200">
                <a:solidFill>
                  <a:schemeClr val="tx1"/>
                </a:solidFill>
                <a:latin typeface="Times New Roman" pitchFamily="18" charset="0"/>
                <a:cs typeface="Arial" charset="0"/>
              </a:defRPr>
            </a:lvl8pPr>
            <a:lvl9pPr marL="3886200" indent="-228600" eaLnBrk="0" fontAlgn="base" hangingPunct="0">
              <a:spcBef>
                <a:spcPct val="0"/>
              </a:spcBef>
              <a:spcAft>
                <a:spcPct val="0"/>
              </a:spcAft>
              <a:defRPr sz="1200">
                <a:solidFill>
                  <a:schemeClr val="tx1"/>
                </a:solidFill>
                <a:latin typeface="Times New Roman" pitchFamily="18" charset="0"/>
                <a:cs typeface="Arial" charset="0"/>
              </a:defRPr>
            </a:lvl9pPr>
          </a:lstStyle>
          <a:p>
            <a:pPr algn="r" eaLnBrk="1" hangingPunct="1"/>
            <a:fld id="{1B20DAA3-7BC8-4329-B547-AABA5E7C49D9}" type="slidenum">
              <a:rPr lang="en-US">
                <a:latin typeface="+mn-lt"/>
              </a:rPr>
              <a:pPr algn="r" eaLnBrk="1" hangingPunct="1"/>
              <a:t>22</a:t>
            </a:fld>
            <a:endParaRPr lang="en-US" dirty="0">
              <a:latin typeface="+mn-lt"/>
            </a:endParaRPr>
          </a:p>
        </p:txBody>
      </p:sp>
    </p:spTree>
    <p:extLst>
      <p:ext uri="{BB962C8B-B14F-4D97-AF65-F5344CB8AC3E}">
        <p14:creationId xmlns:p14="http://schemas.microsoft.com/office/powerpoint/2010/main" val="2439201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Advanced Encryption standard (AES)</a:t>
            </a:r>
          </a:p>
        </p:txBody>
      </p:sp>
      <p:sp>
        <p:nvSpPr>
          <p:cNvPr id="3" name="Content Placeholder 2"/>
          <p:cNvSpPr>
            <a:spLocks noGrp="1"/>
          </p:cNvSpPr>
          <p:nvPr>
            <p:ph idx="1"/>
          </p:nvPr>
        </p:nvSpPr>
        <p:spPr/>
        <p:txBody>
          <a:bodyPr>
            <a:normAutofit fontScale="92500" lnSpcReduction="20000"/>
          </a:bodyPr>
          <a:lstStyle/>
          <a:p>
            <a:r>
              <a:rPr lang="en-US" dirty="0"/>
              <a:t>Utilizes the </a:t>
            </a:r>
            <a:r>
              <a:rPr lang="en-US" dirty="0" err="1"/>
              <a:t>Rijndael</a:t>
            </a:r>
            <a:r>
              <a:rPr lang="en-US" dirty="0"/>
              <a:t> algorithm </a:t>
            </a:r>
          </a:p>
          <a:p>
            <a:pPr lvl="1"/>
            <a:r>
              <a:rPr lang="en-US" dirty="0"/>
              <a:t>NIST request for a DES/3DES replacement</a:t>
            </a:r>
          </a:p>
          <a:p>
            <a:pPr lvl="1"/>
            <a:r>
              <a:rPr lang="en-US" dirty="0"/>
              <a:t>Bigger block size, </a:t>
            </a:r>
          </a:p>
          <a:p>
            <a:pPr lvl="1"/>
            <a:r>
              <a:rPr lang="en-US" dirty="0"/>
              <a:t>Better suited for hardware implementation.</a:t>
            </a:r>
          </a:p>
          <a:p>
            <a:r>
              <a:rPr lang="en-US" dirty="0"/>
              <a:t>Created by Dr. Joan Daemon and Dr. Vincent </a:t>
            </a:r>
            <a:r>
              <a:rPr lang="en-US" dirty="0" err="1"/>
              <a:t>Rijmen</a:t>
            </a:r>
            <a:r>
              <a:rPr lang="en-US" dirty="0"/>
              <a:t> of Belgium</a:t>
            </a:r>
          </a:p>
          <a:p>
            <a:r>
              <a:rPr lang="en-US" dirty="0"/>
              <a:t>4 major operations: </a:t>
            </a:r>
          </a:p>
          <a:p>
            <a:pPr lvl="1"/>
            <a:r>
              <a:rPr lang="en-US" dirty="0"/>
              <a:t>Substitute bytes using an S-box </a:t>
            </a:r>
          </a:p>
          <a:p>
            <a:pPr lvl="1"/>
            <a:r>
              <a:rPr lang="en-US" dirty="0"/>
              <a:t>Shift rows (transmutation) </a:t>
            </a:r>
          </a:p>
          <a:p>
            <a:pPr lvl="1"/>
            <a:r>
              <a:rPr lang="en-US" dirty="0"/>
              <a:t>Mix columns (substitution) </a:t>
            </a:r>
          </a:p>
          <a:p>
            <a:pPr lvl="1"/>
            <a:r>
              <a:rPr lang="en-US" dirty="0"/>
              <a:t>Add round key (XOR)</a:t>
            </a:r>
          </a:p>
          <a:p>
            <a:r>
              <a:rPr lang="en-US" dirty="0"/>
              <a:t>AES is royalty free, portable, and flexible across platforms</a:t>
            </a:r>
          </a:p>
          <a:p>
            <a:r>
              <a:rPr lang="en-US" dirty="0"/>
              <a:t>Number of rounds for encryption is based on block size and key length</a:t>
            </a:r>
          </a:p>
          <a:p>
            <a:r>
              <a:rPr lang="en-US" dirty="0"/>
              <a:t>Example:</a:t>
            </a:r>
          </a:p>
          <a:p>
            <a:pPr lvl="1"/>
            <a:r>
              <a:rPr lang="en-US" dirty="0">
                <a:hlinkClick r:id="rId2"/>
              </a:rPr>
              <a:t>http://web.cs.ucdavis.edu/~rogaway/ocb/ocb-ref/rijndael-alg-fst.c</a:t>
            </a:r>
            <a:endParaRPr lang="en-US" dirty="0"/>
          </a:p>
          <a:p>
            <a:pPr marL="457200" lvl="1" indent="0">
              <a:buNone/>
            </a:pPr>
            <a:endParaRPr lang="en-US" dirty="0"/>
          </a:p>
          <a:p>
            <a:endParaRPr lang="en-US" dirty="0"/>
          </a:p>
        </p:txBody>
      </p:sp>
    </p:spTree>
    <p:extLst>
      <p:ext uri="{BB962C8B-B14F-4D97-AF65-F5344CB8AC3E}">
        <p14:creationId xmlns:p14="http://schemas.microsoft.com/office/powerpoint/2010/main" val="25735411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Additional Symmetric Cryptographic Algorithms</a:t>
            </a:r>
          </a:p>
        </p:txBody>
      </p:sp>
      <p:sp>
        <p:nvSpPr>
          <p:cNvPr id="3" name="Content Placeholder 2"/>
          <p:cNvSpPr>
            <a:spLocks noGrp="1"/>
          </p:cNvSpPr>
          <p:nvPr>
            <p:ph idx="1"/>
          </p:nvPr>
        </p:nvSpPr>
        <p:spPr>
          <a:xfrm>
            <a:off x="381000" y="1600200"/>
            <a:ext cx="8458200" cy="4800600"/>
          </a:xfrm>
        </p:spPr>
        <p:txBody>
          <a:bodyPr>
            <a:normAutofit/>
          </a:bodyPr>
          <a:lstStyle/>
          <a:p>
            <a:r>
              <a:rPr lang="en-US" dirty="0"/>
              <a:t>IDEA – International Data Encryption Standard; 128 bit key, 64 bit blocks, 8 rounds</a:t>
            </a:r>
          </a:p>
          <a:p>
            <a:r>
              <a:rPr lang="en-US" dirty="0"/>
              <a:t>CAST – Described in RFC 2612; 128 and 256 bit variants, up to 48 rounds</a:t>
            </a:r>
          </a:p>
          <a:p>
            <a:r>
              <a:rPr lang="en-US" dirty="0"/>
              <a:t>SAFER – Secure and Fast Encryption Routine; patent free; variant used in Bluetooth</a:t>
            </a:r>
          </a:p>
          <a:p>
            <a:r>
              <a:rPr lang="en-US" dirty="0"/>
              <a:t>Blowfish – Symmetric algorithm developed by </a:t>
            </a:r>
            <a:r>
              <a:rPr lang="en-US" dirty="0" err="1"/>
              <a:t>Schneier</a:t>
            </a:r>
            <a:r>
              <a:rPr lang="en-US" dirty="0"/>
              <a:t>; very fast, very small; up to 448 bit keys on 64 bit blocks using a </a:t>
            </a:r>
            <a:r>
              <a:rPr lang="en-US" dirty="0" err="1"/>
              <a:t>Feistal</a:t>
            </a:r>
            <a:r>
              <a:rPr lang="en-US" dirty="0"/>
              <a:t> type cipher</a:t>
            </a:r>
          </a:p>
          <a:p>
            <a:r>
              <a:rPr lang="en-US" dirty="0" err="1"/>
              <a:t>Twofish</a:t>
            </a:r>
            <a:r>
              <a:rPr lang="en-US" dirty="0">
                <a:solidFill>
                  <a:srgbClr val="0101D6"/>
                </a:solidFill>
              </a:rPr>
              <a:t> </a:t>
            </a:r>
            <a:r>
              <a:rPr lang="en-US" dirty="0"/>
              <a:t>– Adapted Blowfish; 128 bit blocks, up to 256 bit keys, 16 rounds</a:t>
            </a:r>
          </a:p>
          <a:p>
            <a:r>
              <a:rPr lang="en-US" dirty="0"/>
              <a:t>RC5– RSA product; key 0-2048 bits; rounds from 0-255; RFC 2040</a:t>
            </a:r>
          </a:p>
          <a:p>
            <a:r>
              <a:rPr lang="en-US" dirty="0"/>
              <a:t>RC4– Stream cipher in wide use; current vulnerabilities are in the WEP and SSL/TLS  applications. Variable key of 8-2048 bits and period of 10</a:t>
            </a:r>
            <a:r>
              <a:rPr lang="en-US" baseline="30000" dirty="0"/>
              <a:t>100</a:t>
            </a:r>
            <a:endParaRPr lang="en-US" dirty="0"/>
          </a:p>
        </p:txBody>
      </p:sp>
      <p:sp>
        <p:nvSpPr>
          <p:cNvPr id="4" name="Slide Number Placeholder 4"/>
          <p:cNvSpPr txBox="1">
            <a:spLocks noGrp="1"/>
          </p:cNvSpPr>
          <p:nvPr/>
        </p:nvSpPr>
        <p:spPr bwMode="auto">
          <a:xfrm>
            <a:off x="6553200" y="6248400"/>
            <a:ext cx="21336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b"/>
          <a:lstStyle>
            <a:lvl1pPr>
              <a:defRPr sz="1200">
                <a:solidFill>
                  <a:schemeClr val="tx1"/>
                </a:solidFill>
                <a:latin typeface="Times New Roman" pitchFamily="18" charset="0"/>
                <a:cs typeface="Arial" charset="0"/>
              </a:defRPr>
            </a:lvl1pPr>
            <a:lvl2pPr marL="742950" indent="-285750">
              <a:defRPr sz="1200">
                <a:solidFill>
                  <a:schemeClr val="tx1"/>
                </a:solidFill>
                <a:latin typeface="Times New Roman" pitchFamily="18" charset="0"/>
                <a:cs typeface="Arial" charset="0"/>
              </a:defRPr>
            </a:lvl2pPr>
            <a:lvl3pPr marL="1143000" indent="-228600">
              <a:defRPr sz="1200">
                <a:solidFill>
                  <a:schemeClr val="tx1"/>
                </a:solidFill>
                <a:latin typeface="Times New Roman" pitchFamily="18" charset="0"/>
                <a:cs typeface="Arial" charset="0"/>
              </a:defRPr>
            </a:lvl3pPr>
            <a:lvl4pPr marL="1600200" indent="-228600">
              <a:defRPr sz="1200">
                <a:solidFill>
                  <a:schemeClr val="tx1"/>
                </a:solidFill>
                <a:latin typeface="Times New Roman" pitchFamily="18" charset="0"/>
                <a:cs typeface="Arial" charset="0"/>
              </a:defRPr>
            </a:lvl4pPr>
            <a:lvl5pPr marL="2057400" indent="-228600">
              <a:defRPr sz="1200">
                <a:solidFill>
                  <a:schemeClr val="tx1"/>
                </a:solidFill>
                <a:latin typeface="Times New Roman" pitchFamily="18" charset="0"/>
                <a:cs typeface="Arial" charset="0"/>
              </a:defRPr>
            </a:lvl5pPr>
            <a:lvl6pPr marL="2514600" indent="-228600" eaLnBrk="0" fontAlgn="base" hangingPunct="0">
              <a:spcBef>
                <a:spcPct val="0"/>
              </a:spcBef>
              <a:spcAft>
                <a:spcPct val="0"/>
              </a:spcAft>
              <a:defRPr sz="1200">
                <a:solidFill>
                  <a:schemeClr val="tx1"/>
                </a:solidFill>
                <a:latin typeface="Times New Roman" pitchFamily="18" charset="0"/>
                <a:cs typeface="Arial" charset="0"/>
              </a:defRPr>
            </a:lvl6pPr>
            <a:lvl7pPr marL="2971800" indent="-228600" eaLnBrk="0" fontAlgn="base" hangingPunct="0">
              <a:spcBef>
                <a:spcPct val="0"/>
              </a:spcBef>
              <a:spcAft>
                <a:spcPct val="0"/>
              </a:spcAft>
              <a:defRPr sz="1200">
                <a:solidFill>
                  <a:schemeClr val="tx1"/>
                </a:solidFill>
                <a:latin typeface="Times New Roman" pitchFamily="18" charset="0"/>
                <a:cs typeface="Arial" charset="0"/>
              </a:defRPr>
            </a:lvl7pPr>
            <a:lvl8pPr marL="3429000" indent="-228600" eaLnBrk="0" fontAlgn="base" hangingPunct="0">
              <a:spcBef>
                <a:spcPct val="0"/>
              </a:spcBef>
              <a:spcAft>
                <a:spcPct val="0"/>
              </a:spcAft>
              <a:defRPr sz="1200">
                <a:solidFill>
                  <a:schemeClr val="tx1"/>
                </a:solidFill>
                <a:latin typeface="Times New Roman" pitchFamily="18" charset="0"/>
                <a:cs typeface="Arial" charset="0"/>
              </a:defRPr>
            </a:lvl8pPr>
            <a:lvl9pPr marL="3886200" indent="-228600" eaLnBrk="0" fontAlgn="base" hangingPunct="0">
              <a:spcBef>
                <a:spcPct val="0"/>
              </a:spcBef>
              <a:spcAft>
                <a:spcPct val="0"/>
              </a:spcAft>
              <a:defRPr sz="1200">
                <a:solidFill>
                  <a:schemeClr val="tx1"/>
                </a:solidFill>
                <a:latin typeface="Times New Roman" pitchFamily="18" charset="0"/>
                <a:cs typeface="Arial" charset="0"/>
              </a:defRPr>
            </a:lvl9pPr>
          </a:lstStyle>
          <a:p>
            <a:pPr algn="r" eaLnBrk="1" hangingPunct="1"/>
            <a:fld id="{1B20DAA3-7BC8-4329-B547-AABA5E7C49D9}" type="slidenum">
              <a:rPr lang="en-US">
                <a:latin typeface="+mn-lt"/>
              </a:rPr>
              <a:pPr algn="r" eaLnBrk="1" hangingPunct="1"/>
              <a:t>24</a:t>
            </a:fld>
            <a:endParaRPr lang="en-US" dirty="0">
              <a:latin typeface="+mn-lt"/>
            </a:endParaRPr>
          </a:p>
        </p:txBody>
      </p:sp>
    </p:spTree>
    <p:extLst>
      <p:ext uri="{BB962C8B-B14F-4D97-AF65-F5344CB8AC3E}">
        <p14:creationId xmlns:p14="http://schemas.microsoft.com/office/powerpoint/2010/main" val="38790485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0415"/>
            <a:ext cx="8229600" cy="523220"/>
          </a:xfrm>
        </p:spPr>
        <p:txBody>
          <a:bodyPr/>
          <a:lstStyle/>
          <a:p>
            <a:r>
              <a:rPr lang="en-US" dirty="0"/>
              <a:t>Asymmetric Cryptography</a:t>
            </a:r>
          </a:p>
        </p:txBody>
      </p:sp>
      <p:sp>
        <p:nvSpPr>
          <p:cNvPr id="3" name="Content Placeholder 2"/>
          <p:cNvSpPr>
            <a:spLocks noGrp="1"/>
          </p:cNvSpPr>
          <p:nvPr>
            <p:ph idx="1"/>
          </p:nvPr>
        </p:nvSpPr>
        <p:spPr>
          <a:xfrm>
            <a:off x="381000" y="1412875"/>
            <a:ext cx="8382000" cy="5292725"/>
          </a:xfrm>
        </p:spPr>
        <p:txBody>
          <a:bodyPr>
            <a:normAutofit/>
          </a:bodyPr>
          <a:lstStyle/>
          <a:p>
            <a:r>
              <a:rPr lang="en-US" dirty="0"/>
              <a:t>Also known as integer factorization cryptography (IFC)</a:t>
            </a:r>
          </a:p>
          <a:p>
            <a:r>
              <a:rPr lang="en-US" dirty="0"/>
              <a:t>Based on the concept of a key pair</a:t>
            </a:r>
          </a:p>
          <a:p>
            <a:pPr lvl="1"/>
            <a:r>
              <a:rPr lang="en-US" dirty="0"/>
              <a:t>Public key and private</a:t>
            </a:r>
          </a:p>
          <a:p>
            <a:pPr lvl="2"/>
            <a:r>
              <a:rPr lang="en-US" dirty="0"/>
              <a:t>Private key is just that – private</a:t>
            </a:r>
          </a:p>
          <a:p>
            <a:pPr lvl="2"/>
            <a:r>
              <a:rPr lang="en-US" dirty="0"/>
              <a:t>Public key is published publically and available</a:t>
            </a:r>
          </a:p>
          <a:p>
            <a:pPr lvl="1"/>
            <a:r>
              <a:rPr lang="en-US" dirty="0"/>
              <a:t>Mathematically related</a:t>
            </a:r>
          </a:p>
          <a:p>
            <a:r>
              <a:rPr lang="en-US" dirty="0"/>
              <a:t>Each key in the pair can encrypt information that only the other key can decrypt</a:t>
            </a:r>
          </a:p>
          <a:p>
            <a:r>
              <a:rPr lang="en-US" dirty="0"/>
              <a:t>Uses of asymmetric cryptography</a:t>
            </a:r>
          </a:p>
          <a:p>
            <a:pPr lvl="1"/>
            <a:r>
              <a:rPr lang="en-US" dirty="0"/>
              <a:t>Confidentiality</a:t>
            </a:r>
          </a:p>
          <a:p>
            <a:pPr lvl="1"/>
            <a:r>
              <a:rPr lang="en-US" dirty="0"/>
              <a:t>Digital Signatures</a:t>
            </a:r>
          </a:p>
          <a:p>
            <a:pPr marL="406400" lvl="1" indent="0">
              <a:buNone/>
            </a:pPr>
            <a:endParaRPr lang="en-US" dirty="0"/>
          </a:p>
        </p:txBody>
      </p:sp>
    </p:spTree>
    <p:extLst>
      <p:ext uri="{BB962C8B-B14F-4D97-AF65-F5344CB8AC3E}">
        <p14:creationId xmlns:p14="http://schemas.microsoft.com/office/powerpoint/2010/main" val="13594045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Four properties</a:t>
            </a:r>
          </a:p>
        </p:txBody>
      </p:sp>
      <p:sp>
        <p:nvSpPr>
          <p:cNvPr id="3" name="Content Placeholder 2"/>
          <p:cNvSpPr>
            <a:spLocks noGrp="1"/>
          </p:cNvSpPr>
          <p:nvPr>
            <p:ph idx="1"/>
          </p:nvPr>
        </p:nvSpPr>
        <p:spPr/>
        <p:txBody>
          <a:bodyPr/>
          <a:lstStyle/>
          <a:p>
            <a:r>
              <a:rPr lang="en-US" dirty="0"/>
              <a:t>For every message, M</a:t>
            </a:r>
          </a:p>
          <a:p>
            <a:pPr lvl="1"/>
            <a:r>
              <a:rPr lang="en-US" dirty="0" err="1"/>
              <a:t>D</a:t>
            </a:r>
            <a:r>
              <a:rPr lang="en-US" baseline="-25000" dirty="0" err="1"/>
              <a:t>private</a:t>
            </a:r>
            <a:r>
              <a:rPr lang="en-US" dirty="0"/>
              <a:t>(</a:t>
            </a:r>
            <a:r>
              <a:rPr lang="en-US" dirty="0" err="1"/>
              <a:t>C</a:t>
            </a:r>
            <a:r>
              <a:rPr lang="en-US" baseline="-25000" dirty="0" err="1"/>
              <a:t>public</a:t>
            </a:r>
            <a:r>
              <a:rPr lang="en-US" dirty="0"/>
              <a:t>(M)) → M</a:t>
            </a:r>
          </a:p>
          <a:p>
            <a:pPr lvl="1"/>
            <a:r>
              <a:rPr lang="en-US" dirty="0" err="1"/>
              <a:t>D</a:t>
            </a:r>
            <a:r>
              <a:rPr lang="en-US" baseline="-25000" dirty="0" err="1"/>
              <a:t>public</a:t>
            </a:r>
            <a:r>
              <a:rPr lang="en-US" dirty="0"/>
              <a:t>(</a:t>
            </a:r>
            <a:r>
              <a:rPr lang="en-US" dirty="0" err="1"/>
              <a:t>C</a:t>
            </a:r>
            <a:r>
              <a:rPr lang="en-US" baseline="-25000" dirty="0" err="1"/>
              <a:t>private</a:t>
            </a:r>
            <a:r>
              <a:rPr lang="en-US" dirty="0"/>
              <a:t>(M)) → M</a:t>
            </a:r>
          </a:p>
          <a:p>
            <a:r>
              <a:rPr lang="en-US" dirty="0"/>
              <a:t>Every user must have a unique public/private key pair</a:t>
            </a:r>
          </a:p>
          <a:p>
            <a:r>
              <a:rPr lang="en-US" dirty="0"/>
              <a:t>Deriving the private key from the public key is very difficult</a:t>
            </a:r>
          </a:p>
          <a:p>
            <a:r>
              <a:rPr lang="en-US" dirty="0"/>
              <a:t>Key generation, encryption and decryption must be relatively fast</a:t>
            </a:r>
          </a:p>
        </p:txBody>
      </p:sp>
    </p:spTree>
    <p:extLst>
      <p:ext uri="{BB962C8B-B14F-4D97-AF65-F5344CB8AC3E}">
        <p14:creationId xmlns:p14="http://schemas.microsoft.com/office/powerpoint/2010/main" val="29778019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Trapdoor, One-way functions</a:t>
            </a:r>
          </a:p>
        </p:txBody>
      </p:sp>
      <p:sp>
        <p:nvSpPr>
          <p:cNvPr id="3" name="Content Placeholder 2"/>
          <p:cNvSpPr>
            <a:spLocks noGrp="1"/>
          </p:cNvSpPr>
          <p:nvPr>
            <p:ph idx="1"/>
          </p:nvPr>
        </p:nvSpPr>
        <p:spPr/>
        <p:txBody>
          <a:bodyPr/>
          <a:lstStyle/>
          <a:p>
            <a:r>
              <a:rPr lang="en-US" dirty="0"/>
              <a:t>A function, </a:t>
            </a:r>
            <a:r>
              <a:rPr lang="en-US" i="1" dirty="0"/>
              <a:t>f</a:t>
            </a:r>
            <a:r>
              <a:rPr lang="en-US" dirty="0"/>
              <a:t>, is a one-way if</a:t>
            </a:r>
          </a:p>
          <a:p>
            <a:pPr lvl="1"/>
            <a:r>
              <a:rPr lang="en-US" dirty="0"/>
              <a:t>Given f(x) = y – easy to compute y given x but not the reverse</a:t>
            </a:r>
          </a:p>
          <a:p>
            <a:r>
              <a:rPr lang="en-US" dirty="0"/>
              <a:t>A function, </a:t>
            </a:r>
            <a:r>
              <a:rPr lang="en-US" i="1" dirty="0"/>
              <a:t>f</a:t>
            </a:r>
            <a:r>
              <a:rPr lang="en-US" dirty="0"/>
              <a:t>(x) = y, is a trapdoor function if</a:t>
            </a:r>
          </a:p>
          <a:p>
            <a:pPr lvl="1"/>
            <a:r>
              <a:rPr lang="en-US" dirty="0"/>
              <a:t>There exists some information, </a:t>
            </a:r>
            <a:r>
              <a:rPr lang="en-US" dirty="0" err="1"/>
              <a:t>i</a:t>
            </a:r>
            <a:r>
              <a:rPr lang="en-US" dirty="0"/>
              <a:t>, which makes x = </a:t>
            </a:r>
            <a:r>
              <a:rPr lang="en-US" i="1" dirty="0"/>
              <a:t>f</a:t>
            </a:r>
            <a:r>
              <a:rPr lang="en-US" baseline="30000" dirty="0"/>
              <a:t>-1</a:t>
            </a:r>
            <a:r>
              <a:rPr lang="en-US" dirty="0"/>
              <a:t>(y) easy</a:t>
            </a:r>
          </a:p>
          <a:p>
            <a:pPr lvl="1"/>
            <a:endParaRPr lang="en-US" dirty="0"/>
          </a:p>
        </p:txBody>
      </p:sp>
    </p:spTree>
    <p:extLst>
      <p:ext uri="{BB962C8B-B14F-4D97-AF65-F5344CB8AC3E}">
        <p14:creationId xmlns:p14="http://schemas.microsoft.com/office/powerpoint/2010/main" val="18728430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Asymmetric cryptography</a:t>
            </a:r>
          </a:p>
        </p:txBody>
      </p:sp>
      <p:sp>
        <p:nvSpPr>
          <p:cNvPr id="3" name="Content Placeholder 2"/>
          <p:cNvSpPr>
            <a:spLocks noGrp="1"/>
          </p:cNvSpPr>
          <p:nvPr>
            <p:ph idx="1"/>
          </p:nvPr>
        </p:nvSpPr>
        <p:spPr/>
        <p:txBody>
          <a:bodyPr/>
          <a:lstStyle/>
          <a:p>
            <a:r>
              <a:rPr lang="en-US" dirty="0" err="1"/>
              <a:t>Diffie</a:t>
            </a:r>
            <a:r>
              <a:rPr lang="en-US" dirty="0"/>
              <a:t>-Hellman</a:t>
            </a:r>
          </a:p>
          <a:p>
            <a:pPr lvl="1"/>
            <a:r>
              <a:rPr lang="en-US" dirty="0"/>
              <a:t>Developed in 1976</a:t>
            </a:r>
          </a:p>
          <a:p>
            <a:pPr lvl="1"/>
            <a:r>
              <a:rPr lang="en-US" dirty="0"/>
              <a:t>Key exchange protocol</a:t>
            </a:r>
          </a:p>
          <a:p>
            <a:pPr lvl="1"/>
            <a:r>
              <a:rPr lang="en-US" dirty="0"/>
              <a:t>Common key construction over an insecure channel</a:t>
            </a:r>
          </a:p>
          <a:p>
            <a:r>
              <a:rPr lang="en-US" dirty="0"/>
              <a:t>RSA</a:t>
            </a:r>
          </a:p>
          <a:p>
            <a:pPr lvl="1"/>
            <a:r>
              <a:rPr lang="en-US" dirty="0"/>
              <a:t>Developed in 1978</a:t>
            </a:r>
          </a:p>
          <a:p>
            <a:pPr lvl="1"/>
            <a:r>
              <a:rPr lang="en-US" dirty="0"/>
              <a:t>Most commonly used asymmetric algorithm today</a:t>
            </a:r>
          </a:p>
          <a:p>
            <a:r>
              <a:rPr lang="en-US" dirty="0"/>
              <a:t>Elliptic Curve Cryptography</a:t>
            </a:r>
          </a:p>
          <a:p>
            <a:pPr lvl="1"/>
            <a:r>
              <a:rPr lang="en-US" dirty="0"/>
              <a:t>Started showing up in 1985</a:t>
            </a:r>
          </a:p>
          <a:p>
            <a:pPr lvl="1"/>
            <a:r>
              <a:rPr lang="en-US" dirty="0"/>
              <a:t>Based on the algebraic structure of elliptic curves over finite fields</a:t>
            </a:r>
          </a:p>
          <a:p>
            <a:pPr lvl="1"/>
            <a:endParaRPr lang="en-US" dirty="0"/>
          </a:p>
        </p:txBody>
      </p:sp>
    </p:spTree>
    <p:extLst>
      <p:ext uri="{BB962C8B-B14F-4D97-AF65-F5344CB8AC3E}">
        <p14:creationId xmlns:p14="http://schemas.microsoft.com/office/powerpoint/2010/main" val="386674628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Diffie-hellman</a:t>
            </a:r>
            <a:r>
              <a:rPr lang="en-US" dirty="0"/>
              <a:t> protocol</a:t>
            </a:r>
          </a:p>
        </p:txBody>
      </p:sp>
      <p:sp>
        <p:nvSpPr>
          <p:cNvPr id="3" name="Content Placeholder 2"/>
          <p:cNvSpPr>
            <a:spLocks noGrp="1"/>
          </p:cNvSpPr>
          <p:nvPr>
            <p:ph idx="1"/>
          </p:nvPr>
        </p:nvSpPr>
        <p:spPr/>
        <p:txBody>
          <a:bodyPr>
            <a:normAutofit lnSpcReduction="10000"/>
          </a:bodyPr>
          <a:lstStyle/>
          <a:p>
            <a:r>
              <a:rPr lang="en-US" dirty="0"/>
              <a:t>Two actors: Alice and Bob</a:t>
            </a:r>
          </a:p>
          <a:p>
            <a:r>
              <a:rPr lang="en-US" dirty="0"/>
              <a:t>Agree on two prime number – p and g</a:t>
            </a:r>
          </a:p>
          <a:p>
            <a:pPr lvl="1"/>
            <a:r>
              <a:rPr lang="en-US" dirty="0"/>
              <a:t>p is large (at least 512 bits)</a:t>
            </a:r>
          </a:p>
          <a:p>
            <a:pPr lvl="1"/>
            <a:r>
              <a:rPr lang="en-US" dirty="0"/>
              <a:t>g is a primitive root modulo of p</a:t>
            </a:r>
          </a:p>
          <a:p>
            <a:r>
              <a:rPr lang="en-US" dirty="0"/>
              <a:t>Alice chooses a large random number as her private key – a</a:t>
            </a:r>
          </a:p>
          <a:p>
            <a:r>
              <a:rPr lang="en-US" dirty="0"/>
              <a:t>Bob chooses a large random number as his private key – b</a:t>
            </a:r>
          </a:p>
          <a:p>
            <a:r>
              <a:rPr lang="en-US" dirty="0"/>
              <a:t>Alice and Bob calculate:</a:t>
            </a:r>
          </a:p>
          <a:p>
            <a:pPr lvl="1"/>
            <a:r>
              <a:rPr lang="en-US" dirty="0"/>
              <a:t>A = </a:t>
            </a:r>
            <a:r>
              <a:rPr lang="en-US" dirty="0" err="1"/>
              <a:t>g</a:t>
            </a:r>
            <a:r>
              <a:rPr lang="en-US" baseline="30000" dirty="0" err="1"/>
              <a:t>a</a:t>
            </a:r>
            <a:r>
              <a:rPr lang="en-US" dirty="0"/>
              <a:t>(mod p)</a:t>
            </a:r>
          </a:p>
          <a:p>
            <a:pPr lvl="1"/>
            <a:r>
              <a:rPr lang="en-US" dirty="0"/>
              <a:t>B = </a:t>
            </a:r>
            <a:r>
              <a:rPr lang="en-US" dirty="0" err="1"/>
              <a:t>g</a:t>
            </a:r>
            <a:r>
              <a:rPr lang="en-US" baseline="30000" dirty="0" err="1"/>
              <a:t>b</a:t>
            </a:r>
            <a:r>
              <a:rPr lang="en-US" dirty="0"/>
              <a:t>(mod p)</a:t>
            </a:r>
          </a:p>
          <a:p>
            <a:r>
              <a:rPr lang="en-US" dirty="0"/>
              <a:t>Both calculate a shared key, K</a:t>
            </a:r>
          </a:p>
          <a:p>
            <a:pPr lvl="1"/>
            <a:r>
              <a:rPr lang="en-US" dirty="0"/>
              <a:t>K = B</a:t>
            </a:r>
            <a:r>
              <a:rPr lang="en-US" baseline="30000" dirty="0"/>
              <a:t>a</a:t>
            </a:r>
            <a:r>
              <a:rPr lang="en-US" dirty="0"/>
              <a:t>(mod p) = (</a:t>
            </a:r>
            <a:r>
              <a:rPr lang="en-US" dirty="0" err="1"/>
              <a:t>g</a:t>
            </a:r>
            <a:r>
              <a:rPr lang="en-US" baseline="30000" dirty="0" err="1"/>
              <a:t>b</a:t>
            </a:r>
            <a:r>
              <a:rPr lang="en-US" dirty="0"/>
              <a:t>)</a:t>
            </a:r>
            <a:r>
              <a:rPr lang="en-US" baseline="30000" dirty="0"/>
              <a:t>a</a:t>
            </a:r>
            <a:r>
              <a:rPr lang="en-US" dirty="0"/>
              <a:t>(mod p) (Alice)</a:t>
            </a:r>
          </a:p>
          <a:p>
            <a:pPr lvl="1"/>
            <a:r>
              <a:rPr lang="en-US" dirty="0"/>
              <a:t>K = A</a:t>
            </a:r>
            <a:r>
              <a:rPr lang="en-US" baseline="30000" dirty="0"/>
              <a:t>b</a:t>
            </a:r>
            <a:r>
              <a:rPr lang="en-US" dirty="0"/>
              <a:t>(mod p) = (</a:t>
            </a:r>
            <a:r>
              <a:rPr lang="en-US" dirty="0" err="1"/>
              <a:t>g</a:t>
            </a:r>
            <a:r>
              <a:rPr lang="en-US" baseline="30000" dirty="0" err="1"/>
              <a:t>a</a:t>
            </a:r>
            <a:r>
              <a:rPr lang="en-US" dirty="0"/>
              <a:t>)</a:t>
            </a:r>
            <a:r>
              <a:rPr lang="en-US" baseline="30000" dirty="0"/>
              <a:t>b</a:t>
            </a:r>
            <a:r>
              <a:rPr lang="en-US" dirty="0"/>
              <a:t>(mod p) (Bob)</a:t>
            </a:r>
          </a:p>
        </p:txBody>
      </p:sp>
    </p:spTree>
    <p:extLst>
      <p:ext uri="{BB962C8B-B14F-4D97-AF65-F5344CB8AC3E}">
        <p14:creationId xmlns:p14="http://schemas.microsoft.com/office/powerpoint/2010/main" val="42792380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Cryptographic Systems</a:t>
            </a:r>
          </a:p>
        </p:txBody>
      </p:sp>
      <p:sp>
        <p:nvSpPr>
          <p:cNvPr id="3" name="Content Placeholder 2"/>
          <p:cNvSpPr>
            <a:spLocks noGrp="1"/>
          </p:cNvSpPr>
          <p:nvPr>
            <p:ph idx="1"/>
          </p:nvPr>
        </p:nvSpPr>
        <p:spPr/>
        <p:txBody>
          <a:bodyPr/>
          <a:lstStyle/>
          <a:p>
            <a:pPr algn="ctr"/>
            <a:endParaRPr lang="en-US" sz="2800" dirty="0"/>
          </a:p>
          <a:p>
            <a:pPr marL="0" indent="0" algn="ctr">
              <a:buNone/>
            </a:pPr>
            <a:endParaRPr lang="en-US" sz="3600" dirty="0">
              <a:solidFill>
                <a:srgbClr val="CF1CDF"/>
              </a:solidFill>
            </a:endParaRPr>
          </a:p>
        </p:txBody>
      </p:sp>
      <p:sp>
        <p:nvSpPr>
          <p:cNvPr id="7" name="Slide Number Placeholder 6"/>
          <p:cNvSpPr>
            <a:spLocks noGrp="1"/>
          </p:cNvSpPr>
          <p:nvPr>
            <p:ph type="sldNum" sz="quarter" idx="11"/>
          </p:nvPr>
        </p:nvSpPr>
        <p:spPr/>
        <p:txBody>
          <a:bodyPr/>
          <a:lstStyle/>
          <a:p>
            <a:pPr>
              <a:defRPr/>
            </a:pPr>
            <a:fld id="{0CFDEA91-141F-430B-9992-4E0F2FAC2E5F}" type="slidenum">
              <a:rPr lang="en-US" smtClean="0"/>
              <a:pPr>
                <a:defRPr/>
              </a:pPr>
              <a:t>3</a:t>
            </a:fld>
            <a:endParaRPr lang="en-US" dirty="0"/>
          </a:p>
        </p:txBody>
      </p:sp>
      <p:sp>
        <p:nvSpPr>
          <p:cNvPr id="8" name="Date Placeholder 7"/>
          <p:cNvSpPr>
            <a:spLocks noGrp="1"/>
          </p:cNvSpPr>
          <p:nvPr>
            <p:ph type="dt" sz="half" idx="12"/>
          </p:nvPr>
        </p:nvSpPr>
        <p:spPr/>
        <p:txBody>
          <a:bodyPr/>
          <a:lstStyle/>
          <a:p>
            <a:pPr>
              <a:defRPr/>
            </a:pPr>
            <a:fld id="{14A8B9D1-A85F-ED4A-8966-F413E00102DB}" type="datetime1">
              <a:rPr lang="en-US" smtClean="0"/>
              <a:t>3/1/2022</a:t>
            </a:fld>
            <a:endParaRPr lang="en-US" dirty="0"/>
          </a:p>
        </p:txBody>
      </p:sp>
      <p:sp>
        <p:nvSpPr>
          <p:cNvPr id="9" name="Footer Placeholder 8"/>
          <p:cNvSpPr>
            <a:spLocks noGrp="1"/>
          </p:cNvSpPr>
          <p:nvPr>
            <p:ph type="ftr" sz="quarter" idx="10"/>
          </p:nvPr>
        </p:nvSpPr>
        <p:spPr/>
        <p:txBody>
          <a:bodyPr/>
          <a:lstStyle/>
          <a:p>
            <a:pPr>
              <a:defRPr/>
            </a:pPr>
            <a:r>
              <a:rPr lang="en-US" dirty="0"/>
              <a:t>Colorado Springs ISSA Chapter</a:t>
            </a:r>
          </a:p>
        </p:txBody>
      </p:sp>
      <p:pic>
        <p:nvPicPr>
          <p:cNvPr id="4" name="Picture 3"/>
          <p:cNvPicPr>
            <a:picLocks noChangeAspect="1"/>
          </p:cNvPicPr>
          <p:nvPr/>
        </p:nvPicPr>
        <p:blipFill>
          <a:blip r:embed="rId3"/>
          <a:stretch>
            <a:fillRect/>
          </a:stretch>
        </p:blipFill>
        <p:spPr>
          <a:xfrm>
            <a:off x="1524000" y="1397000"/>
            <a:ext cx="6096000" cy="4064000"/>
          </a:xfrm>
          <a:prstGeom prst="rect">
            <a:avLst/>
          </a:prstGeom>
        </p:spPr>
      </p:pic>
    </p:spTree>
    <p:extLst>
      <p:ext uri="{BB962C8B-B14F-4D97-AF65-F5344CB8AC3E}">
        <p14:creationId xmlns:p14="http://schemas.microsoft.com/office/powerpoint/2010/main" val="199773660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RSA</a:t>
            </a:r>
          </a:p>
        </p:txBody>
      </p:sp>
      <p:sp>
        <p:nvSpPr>
          <p:cNvPr id="3" name="Content Placeholder 2"/>
          <p:cNvSpPr>
            <a:spLocks noGrp="1"/>
          </p:cNvSpPr>
          <p:nvPr>
            <p:ph idx="1"/>
          </p:nvPr>
        </p:nvSpPr>
        <p:spPr/>
        <p:txBody>
          <a:bodyPr>
            <a:normAutofit/>
          </a:bodyPr>
          <a:lstStyle/>
          <a:p>
            <a:r>
              <a:rPr lang="en-US" dirty="0" err="1"/>
              <a:t>Rivest</a:t>
            </a:r>
            <a:r>
              <a:rPr lang="en-US" dirty="0"/>
              <a:t>, Shamir, Adelman</a:t>
            </a:r>
          </a:p>
          <a:p>
            <a:r>
              <a:rPr lang="en-US" dirty="0"/>
              <a:t>Based the complexity of factoring the product of two extremely large numbers for primality, i.e., finding the two large prime numbers. Used for</a:t>
            </a:r>
          </a:p>
          <a:p>
            <a:pPr lvl="1"/>
            <a:r>
              <a:rPr lang="en-US" dirty="0"/>
              <a:t>Encryption/decryption</a:t>
            </a:r>
          </a:p>
          <a:p>
            <a:pPr lvl="1"/>
            <a:r>
              <a:rPr lang="en-US" dirty="0"/>
              <a:t>Digital Signatures</a:t>
            </a:r>
          </a:p>
          <a:p>
            <a:pPr lvl="1"/>
            <a:r>
              <a:rPr lang="en-US" dirty="0"/>
              <a:t>Signature verification</a:t>
            </a:r>
          </a:p>
          <a:p>
            <a:r>
              <a:rPr lang="en-US" dirty="0"/>
              <a:t>NIST recommends moving up from 1024 bit keys for 10 year security of communications. </a:t>
            </a:r>
          </a:p>
          <a:p>
            <a:endParaRPr lang="en-US" dirty="0"/>
          </a:p>
        </p:txBody>
      </p:sp>
    </p:spTree>
    <p:extLst>
      <p:ext uri="{BB962C8B-B14F-4D97-AF65-F5344CB8AC3E}">
        <p14:creationId xmlns:p14="http://schemas.microsoft.com/office/powerpoint/2010/main" val="199667641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RSA Details</a:t>
            </a:r>
          </a:p>
        </p:txBody>
      </p:sp>
      <p:sp>
        <p:nvSpPr>
          <p:cNvPr id="3" name="Content Placeholder 2"/>
          <p:cNvSpPr>
            <a:spLocks noGrp="1"/>
          </p:cNvSpPr>
          <p:nvPr>
            <p:ph idx="1"/>
          </p:nvPr>
        </p:nvSpPr>
        <p:spPr/>
        <p:txBody>
          <a:bodyPr/>
          <a:lstStyle/>
          <a:p>
            <a:r>
              <a:rPr lang="en-US" dirty="0"/>
              <a:t>Alice chooses two different prime numbers, p and q which she keeps secret</a:t>
            </a:r>
          </a:p>
          <a:p>
            <a:r>
              <a:rPr lang="en-US" dirty="0"/>
              <a:t>Alice calculate her modulus, N, by multiplying p and q together </a:t>
            </a:r>
          </a:p>
          <a:p>
            <a:pPr lvl="1"/>
            <a:r>
              <a:rPr lang="en-US" dirty="0"/>
              <a:t>N = p * q</a:t>
            </a:r>
          </a:p>
          <a:p>
            <a:r>
              <a:rPr lang="en-US" dirty="0"/>
              <a:t>Alice the calculates Z ( Z = (p -1) * (q -1)</a:t>
            </a:r>
          </a:p>
          <a:p>
            <a:r>
              <a:rPr lang="en-US" dirty="0"/>
              <a:t>Picks encryption exponent E such that (1 &lt; E &lt; Z)</a:t>
            </a:r>
          </a:p>
          <a:p>
            <a:pPr lvl="1"/>
            <a:r>
              <a:rPr lang="en-US" dirty="0"/>
              <a:t>E and Z should have no factors in common</a:t>
            </a:r>
          </a:p>
          <a:p>
            <a:r>
              <a:rPr lang="en-US" dirty="0"/>
              <a:t>Alice calculate her decryption exponent, D</a:t>
            </a:r>
          </a:p>
          <a:p>
            <a:pPr lvl="1"/>
            <a:r>
              <a:rPr lang="en-US" dirty="0"/>
              <a:t>E * D = 1(mod Z)</a:t>
            </a:r>
          </a:p>
          <a:p>
            <a:r>
              <a:rPr lang="en-US" dirty="0"/>
              <a:t>Alice publicizes E and N (public key), keeps D secret (private key)</a:t>
            </a:r>
          </a:p>
          <a:p>
            <a:r>
              <a:rPr lang="en-US" dirty="0"/>
              <a:t>For Bob to send a message he computes C= M</a:t>
            </a:r>
            <a:r>
              <a:rPr lang="en-US" baseline="30000" dirty="0"/>
              <a:t>E</a:t>
            </a:r>
            <a:r>
              <a:rPr lang="en-US" dirty="0"/>
              <a:t>(mod N)</a:t>
            </a:r>
          </a:p>
          <a:p>
            <a:r>
              <a:rPr lang="en-US" dirty="0"/>
              <a:t>Alice computes C</a:t>
            </a:r>
            <a:r>
              <a:rPr lang="en-US" baseline="30000" dirty="0"/>
              <a:t>D</a:t>
            </a:r>
            <a:r>
              <a:rPr lang="en-US" dirty="0"/>
              <a:t>(mod N) = M</a:t>
            </a:r>
            <a:r>
              <a:rPr lang="en-US" baseline="30000" dirty="0"/>
              <a:t>ED</a:t>
            </a:r>
            <a:r>
              <a:rPr lang="en-US" dirty="0"/>
              <a:t>(mod N)</a:t>
            </a:r>
          </a:p>
        </p:txBody>
      </p:sp>
    </p:spTree>
    <p:extLst>
      <p:ext uri="{BB962C8B-B14F-4D97-AF65-F5344CB8AC3E}">
        <p14:creationId xmlns:p14="http://schemas.microsoft.com/office/powerpoint/2010/main" val="378724001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6A0AC5-079B-4DFF-B66A-679E1DAD7CBB}"/>
              </a:ext>
            </a:extLst>
          </p:cNvPr>
          <p:cNvSpPr>
            <a:spLocks noGrp="1"/>
          </p:cNvSpPr>
          <p:nvPr>
            <p:ph type="title"/>
          </p:nvPr>
        </p:nvSpPr>
        <p:spPr/>
        <p:txBody>
          <a:bodyPr/>
          <a:lstStyle/>
          <a:p>
            <a:r>
              <a:rPr lang="en-US" dirty="0"/>
              <a:t>RSA Example</a:t>
            </a:r>
          </a:p>
        </p:txBody>
      </p:sp>
      <p:sp>
        <p:nvSpPr>
          <p:cNvPr id="3" name="Content Placeholder 2">
            <a:extLst>
              <a:ext uri="{FF2B5EF4-FFF2-40B4-BE49-F238E27FC236}">
                <a16:creationId xmlns:a16="http://schemas.microsoft.com/office/drawing/2014/main" id="{32157D9F-B83E-4F45-89DC-3FB7C6E0F547}"/>
              </a:ext>
            </a:extLst>
          </p:cNvPr>
          <p:cNvSpPr>
            <a:spLocks noGrp="1"/>
          </p:cNvSpPr>
          <p:nvPr>
            <p:ph idx="1"/>
          </p:nvPr>
        </p:nvSpPr>
        <p:spPr/>
        <p:txBody>
          <a:bodyPr/>
          <a:lstStyle/>
          <a:p>
            <a:r>
              <a:rPr lang="en-US" dirty="0"/>
              <a:t>Select 2 primes: p = 53 and q = 73</a:t>
            </a:r>
          </a:p>
          <a:p>
            <a:r>
              <a:rPr lang="en-US" dirty="0"/>
              <a:t>Calculate n = p * q (n = 53 * 73) = 3869</a:t>
            </a:r>
          </a:p>
          <a:p>
            <a:r>
              <a:rPr lang="en-US" dirty="0"/>
              <a:t>Calculate Z = (p – 1) * (q – 1) = 3744</a:t>
            </a:r>
          </a:p>
          <a:p>
            <a:r>
              <a:rPr lang="en-US" dirty="0"/>
              <a:t>Select E = 67</a:t>
            </a:r>
          </a:p>
          <a:p>
            <a:r>
              <a:rPr lang="en-US" dirty="0"/>
              <a:t>Computer D = E</a:t>
            </a:r>
            <a:r>
              <a:rPr lang="en-US" baseline="30000" dirty="0"/>
              <a:t>-1</a:t>
            </a:r>
            <a:r>
              <a:rPr lang="en-US" dirty="0"/>
              <a:t> mod Z </a:t>
            </a:r>
          </a:p>
          <a:p>
            <a:pPr marL="457200" lvl="1" indent="0">
              <a:buNone/>
            </a:pPr>
            <a:r>
              <a:rPr lang="en-US" dirty="0"/>
              <a:t>			= 67</a:t>
            </a:r>
            <a:r>
              <a:rPr lang="en-US" baseline="30000" dirty="0"/>
              <a:t>-1</a:t>
            </a:r>
            <a:r>
              <a:rPr lang="en-US" dirty="0"/>
              <a:t> mod 3744</a:t>
            </a:r>
          </a:p>
          <a:p>
            <a:pPr marL="457200" lvl="1" indent="0">
              <a:buNone/>
            </a:pPr>
            <a:r>
              <a:rPr lang="en-US" dirty="0"/>
              <a:t>			= 2347</a:t>
            </a:r>
          </a:p>
          <a:p>
            <a:r>
              <a:rPr lang="en-US" dirty="0"/>
              <a:t>P = (67, 3869)</a:t>
            </a:r>
          </a:p>
          <a:p>
            <a:r>
              <a:rPr lang="en-US" dirty="0"/>
              <a:t>S = (2347, 3869)</a:t>
            </a:r>
          </a:p>
          <a:p>
            <a:pPr marL="457200" lvl="1" indent="0">
              <a:buNone/>
            </a:pPr>
            <a:endParaRPr lang="en-US" dirty="0"/>
          </a:p>
        </p:txBody>
      </p:sp>
    </p:spTree>
    <p:extLst>
      <p:ext uri="{BB962C8B-B14F-4D97-AF65-F5344CB8AC3E}">
        <p14:creationId xmlns:p14="http://schemas.microsoft.com/office/powerpoint/2010/main" val="378315098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979A0E-237F-475A-AB04-9EB792F994D2}"/>
              </a:ext>
            </a:extLst>
          </p:cNvPr>
          <p:cNvSpPr>
            <a:spLocks noGrp="1"/>
          </p:cNvSpPr>
          <p:nvPr>
            <p:ph type="title"/>
          </p:nvPr>
        </p:nvSpPr>
        <p:spPr/>
        <p:txBody>
          <a:bodyPr/>
          <a:lstStyle/>
          <a:p>
            <a:r>
              <a:rPr lang="en-US" dirty="0"/>
              <a:t>RSA Example Continued</a:t>
            </a:r>
          </a:p>
        </p:txBody>
      </p:sp>
      <p:sp>
        <p:nvSpPr>
          <p:cNvPr id="3" name="Content Placeholder 2">
            <a:extLst>
              <a:ext uri="{FF2B5EF4-FFF2-40B4-BE49-F238E27FC236}">
                <a16:creationId xmlns:a16="http://schemas.microsoft.com/office/drawing/2014/main" id="{33ABD835-5E69-4D13-9593-09674D048028}"/>
              </a:ext>
            </a:extLst>
          </p:cNvPr>
          <p:cNvSpPr>
            <a:spLocks noGrp="1"/>
          </p:cNvSpPr>
          <p:nvPr>
            <p:ph idx="1"/>
          </p:nvPr>
        </p:nvSpPr>
        <p:spPr/>
        <p:txBody>
          <a:bodyPr/>
          <a:lstStyle/>
          <a:p>
            <a:r>
              <a:rPr lang="en-US" dirty="0"/>
              <a:t>Encrypt M = 759445123493224185</a:t>
            </a:r>
          </a:p>
          <a:p>
            <a:r>
              <a:rPr lang="en-US" dirty="0"/>
              <a:t>Break up M into 3-digit blocks</a:t>
            </a:r>
          </a:p>
          <a:p>
            <a:pPr marL="457200" lvl="1" indent="0">
              <a:buNone/>
            </a:pPr>
            <a:r>
              <a:rPr lang="en-US" dirty="0"/>
              <a:t>m = (759, 445, 123, 493, 224, 185)</a:t>
            </a:r>
          </a:p>
          <a:p>
            <a:r>
              <a:rPr lang="en-US" dirty="0"/>
              <a:t>Encrypt each block</a:t>
            </a:r>
          </a:p>
          <a:p>
            <a:pPr marL="457200" lvl="1" indent="0">
              <a:buNone/>
            </a:pPr>
            <a:r>
              <a:rPr lang="en-US" dirty="0"/>
              <a:t>C</a:t>
            </a:r>
            <a:r>
              <a:rPr lang="en-US" baseline="-25000" dirty="0"/>
              <a:t>1</a:t>
            </a:r>
            <a:r>
              <a:rPr lang="en-US" dirty="0"/>
              <a:t> = m</a:t>
            </a:r>
            <a:r>
              <a:rPr lang="en-US" baseline="-25000" dirty="0"/>
              <a:t>1</a:t>
            </a:r>
            <a:r>
              <a:rPr lang="en-US" baseline="30000" dirty="0"/>
              <a:t>e</a:t>
            </a:r>
            <a:r>
              <a:rPr lang="en-US" dirty="0"/>
              <a:t> mod n</a:t>
            </a:r>
          </a:p>
          <a:p>
            <a:pPr marL="457200" lvl="1" indent="0">
              <a:buNone/>
            </a:pPr>
            <a:r>
              <a:rPr lang="en-US" dirty="0"/>
              <a:t>	= 759</a:t>
            </a:r>
            <a:r>
              <a:rPr lang="en-US" baseline="30000" dirty="0"/>
              <a:t>67</a:t>
            </a:r>
            <a:r>
              <a:rPr lang="en-US" dirty="0"/>
              <a:t>mod 3869</a:t>
            </a:r>
          </a:p>
          <a:p>
            <a:pPr marL="457200" lvl="1" indent="0">
              <a:buNone/>
            </a:pPr>
            <a:r>
              <a:rPr lang="en-US" baseline="30000" dirty="0"/>
              <a:t>	</a:t>
            </a:r>
            <a:r>
              <a:rPr lang="en-US" dirty="0"/>
              <a:t>=</a:t>
            </a:r>
            <a:r>
              <a:rPr lang="en-US" baseline="30000" dirty="0"/>
              <a:t> </a:t>
            </a:r>
            <a:r>
              <a:rPr lang="en-US" dirty="0"/>
              <a:t>3149</a:t>
            </a:r>
          </a:p>
          <a:p>
            <a:r>
              <a:rPr lang="en-US" dirty="0"/>
              <a:t>We get</a:t>
            </a:r>
          </a:p>
          <a:p>
            <a:pPr marL="457200" lvl="1" indent="0">
              <a:buNone/>
            </a:pPr>
            <a:r>
              <a:rPr lang="en-US" dirty="0"/>
              <a:t>C = (3149, 3072, 1479, 3314, 3662, 1403)</a:t>
            </a:r>
          </a:p>
        </p:txBody>
      </p:sp>
    </p:spTree>
    <p:extLst>
      <p:ext uri="{BB962C8B-B14F-4D97-AF65-F5344CB8AC3E}">
        <p14:creationId xmlns:p14="http://schemas.microsoft.com/office/powerpoint/2010/main" val="146899004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Exchange</a:t>
            </a:r>
          </a:p>
        </p:txBody>
      </p:sp>
      <p:sp>
        <p:nvSpPr>
          <p:cNvPr id="3" name="Content Placeholder 2"/>
          <p:cNvSpPr>
            <a:spLocks noGrp="1"/>
          </p:cNvSpPr>
          <p:nvPr>
            <p:ph idx="1"/>
          </p:nvPr>
        </p:nvSpPr>
        <p:spPr>
          <a:xfrm>
            <a:off x="381000" y="1412875"/>
            <a:ext cx="8382000" cy="4191917"/>
          </a:xfrm>
        </p:spPr>
        <p:txBody>
          <a:bodyPr/>
          <a:lstStyle/>
          <a:p>
            <a:r>
              <a:rPr lang="en-US" dirty="0"/>
              <a:t>Problem: how to share keys between two parties</a:t>
            </a:r>
          </a:p>
          <a:p>
            <a:r>
              <a:rPr lang="en-US" dirty="0"/>
              <a:t>One solution: out-of-band key management/distribution</a:t>
            </a:r>
          </a:p>
          <a:p>
            <a:r>
              <a:rPr lang="en-US" dirty="0"/>
              <a:t>Solution proposed by Whitfield </a:t>
            </a:r>
            <a:r>
              <a:rPr lang="en-US" dirty="0" err="1"/>
              <a:t>Diffie</a:t>
            </a:r>
            <a:r>
              <a:rPr lang="en-US" dirty="0"/>
              <a:t> and Martin Hellman</a:t>
            </a:r>
          </a:p>
          <a:p>
            <a:pPr lvl="1"/>
            <a:r>
              <a:rPr lang="en-US" dirty="0" err="1"/>
              <a:t>Diffie</a:t>
            </a:r>
            <a:r>
              <a:rPr lang="en-US" dirty="0"/>
              <a:t>-Hellman uses a public and private secret to derive a third, shared secret</a:t>
            </a:r>
          </a:p>
          <a:p>
            <a:pPr lvl="1"/>
            <a:r>
              <a:rPr lang="en-US" dirty="0"/>
              <a:t>RSA uses public/private keys</a:t>
            </a:r>
          </a:p>
          <a:p>
            <a:pPr lvl="2"/>
            <a:r>
              <a:rPr lang="en-US" dirty="0"/>
              <a:t>Public key – widely available</a:t>
            </a:r>
          </a:p>
          <a:p>
            <a:pPr lvl="2"/>
            <a:r>
              <a:rPr lang="en-US" dirty="0"/>
              <a:t>Private key – closely guarded</a:t>
            </a:r>
          </a:p>
          <a:p>
            <a:pPr lvl="1"/>
            <a:endParaRPr lang="en-US" dirty="0"/>
          </a:p>
        </p:txBody>
      </p:sp>
    </p:spTree>
    <p:extLst>
      <p:ext uri="{BB962C8B-B14F-4D97-AF65-F5344CB8AC3E}">
        <p14:creationId xmlns:p14="http://schemas.microsoft.com/office/powerpoint/2010/main" val="134568654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RSA Works</a:t>
            </a:r>
          </a:p>
        </p:txBody>
      </p:sp>
      <p:pic>
        <p:nvPicPr>
          <p:cNvPr id="5" name="Picture 4"/>
          <p:cNvPicPr>
            <a:picLocks noChangeAspect="1"/>
          </p:cNvPicPr>
          <p:nvPr/>
        </p:nvPicPr>
        <p:blipFill>
          <a:blip r:embed="rId2"/>
          <a:stretch>
            <a:fillRect/>
          </a:stretch>
        </p:blipFill>
        <p:spPr>
          <a:xfrm>
            <a:off x="1057050" y="2168426"/>
            <a:ext cx="523280" cy="660500"/>
          </a:xfrm>
          <a:prstGeom prst="rect">
            <a:avLst/>
          </a:prstGeom>
        </p:spPr>
      </p:pic>
      <p:pic>
        <p:nvPicPr>
          <p:cNvPr id="7" name="Picture 6"/>
          <p:cNvPicPr>
            <a:picLocks noChangeAspect="1"/>
          </p:cNvPicPr>
          <p:nvPr/>
        </p:nvPicPr>
        <p:blipFill>
          <a:blip r:embed="rId3"/>
          <a:stretch>
            <a:fillRect/>
          </a:stretch>
        </p:blipFill>
        <p:spPr>
          <a:xfrm>
            <a:off x="6730282" y="1909959"/>
            <a:ext cx="693581" cy="1103633"/>
          </a:xfrm>
          <a:prstGeom prst="rect">
            <a:avLst/>
          </a:prstGeom>
        </p:spPr>
      </p:pic>
      <p:sp>
        <p:nvSpPr>
          <p:cNvPr id="8" name="TextBox 7"/>
          <p:cNvSpPr txBox="1"/>
          <p:nvPr/>
        </p:nvSpPr>
        <p:spPr>
          <a:xfrm>
            <a:off x="1057050" y="2828926"/>
            <a:ext cx="684803" cy="369332"/>
          </a:xfrm>
          <a:prstGeom prst="rect">
            <a:avLst/>
          </a:prstGeom>
          <a:noFill/>
        </p:spPr>
        <p:txBody>
          <a:bodyPr wrap="none" rtlCol="0">
            <a:spAutoFit/>
          </a:bodyPr>
          <a:lstStyle/>
          <a:p>
            <a:r>
              <a:rPr lang="en-US" dirty="0"/>
              <a:t>Alice</a:t>
            </a:r>
          </a:p>
        </p:txBody>
      </p:sp>
      <p:pic>
        <p:nvPicPr>
          <p:cNvPr id="9" name="Picture 8"/>
          <p:cNvPicPr>
            <a:picLocks noChangeAspect="1"/>
          </p:cNvPicPr>
          <p:nvPr/>
        </p:nvPicPr>
        <p:blipFill>
          <a:blip r:embed="rId4"/>
          <a:stretch>
            <a:fillRect/>
          </a:stretch>
        </p:blipFill>
        <p:spPr>
          <a:xfrm>
            <a:off x="6859452" y="2166391"/>
            <a:ext cx="435243" cy="435150"/>
          </a:xfrm>
          <a:prstGeom prst="rect">
            <a:avLst/>
          </a:prstGeom>
        </p:spPr>
      </p:pic>
      <p:pic>
        <p:nvPicPr>
          <p:cNvPr id="11" name="Picture 1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78707" y="3198258"/>
            <a:ext cx="501623" cy="390361"/>
          </a:xfrm>
          <a:prstGeom prst="rect">
            <a:avLst/>
          </a:prstGeom>
        </p:spPr>
      </p:pic>
      <p:pic>
        <p:nvPicPr>
          <p:cNvPr id="12" name="Picture 11"/>
          <p:cNvPicPr>
            <a:picLocks noChangeAspect="1"/>
          </p:cNvPicPr>
          <p:nvPr/>
        </p:nvPicPr>
        <p:blipFill>
          <a:blip r:embed="rId2"/>
          <a:stretch>
            <a:fillRect/>
          </a:stretch>
        </p:blipFill>
        <p:spPr>
          <a:xfrm>
            <a:off x="4310360" y="4403499"/>
            <a:ext cx="523280" cy="660500"/>
          </a:xfrm>
          <a:prstGeom prst="rect">
            <a:avLst/>
          </a:prstGeom>
        </p:spPr>
      </p:pic>
      <p:sp>
        <p:nvSpPr>
          <p:cNvPr id="13" name="TextBox 12"/>
          <p:cNvSpPr txBox="1"/>
          <p:nvPr/>
        </p:nvSpPr>
        <p:spPr>
          <a:xfrm>
            <a:off x="4310360" y="5063999"/>
            <a:ext cx="595035" cy="369332"/>
          </a:xfrm>
          <a:prstGeom prst="rect">
            <a:avLst/>
          </a:prstGeom>
          <a:noFill/>
        </p:spPr>
        <p:txBody>
          <a:bodyPr wrap="none" rtlCol="0">
            <a:spAutoFit/>
          </a:bodyPr>
          <a:lstStyle/>
          <a:p>
            <a:r>
              <a:rPr lang="en-US" dirty="0"/>
              <a:t>Bob</a:t>
            </a:r>
          </a:p>
        </p:txBody>
      </p:sp>
      <p:pic>
        <p:nvPicPr>
          <p:cNvPr id="17" name="Picture 16"/>
          <p:cNvPicPr>
            <a:picLocks noChangeAspect="1"/>
          </p:cNvPicPr>
          <p:nvPr/>
        </p:nvPicPr>
        <p:blipFill>
          <a:blip r:embed="rId6"/>
          <a:stretch>
            <a:fillRect/>
          </a:stretch>
        </p:blipFill>
        <p:spPr>
          <a:xfrm>
            <a:off x="4766965" y="4572286"/>
            <a:ext cx="423410" cy="423319"/>
          </a:xfrm>
          <a:prstGeom prst="rect">
            <a:avLst/>
          </a:prstGeom>
        </p:spPr>
      </p:pic>
    </p:spTree>
    <p:extLst>
      <p:ext uri="{BB962C8B-B14F-4D97-AF65-F5344CB8AC3E}">
        <p14:creationId xmlns:p14="http://schemas.microsoft.com/office/powerpoint/2010/main" val="16767529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1.66667E-6 4.81481E-6 L -0.60122 -0.00463 " pathEditMode="relative" rAng="0" ptsTypes="AA">
                                      <p:cBhvr>
                                        <p:cTn id="6" dur="2000" fill="hold"/>
                                        <p:tgtEl>
                                          <p:spTgt spid="9"/>
                                        </p:tgtEl>
                                        <p:attrNameLst>
                                          <p:attrName>ppt_x</p:attrName>
                                          <p:attrName>ppt_y</p:attrName>
                                        </p:attrNameLst>
                                      </p:cBhvr>
                                      <p:rCtr x="-30069" y="-231"/>
                                    </p:animMotion>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fade">
                                      <p:cBhvr>
                                        <p:cTn id="11" dur="500"/>
                                        <p:tgtEl>
                                          <p:spTgt spid="11"/>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path" presetSubtype="0" accel="50000" decel="50000" fill="hold" nodeType="clickEffect">
                                  <p:stCondLst>
                                    <p:cond delay="0"/>
                                  </p:stCondLst>
                                  <p:childTnLst>
                                    <p:animMotion origin="layout" path="M -2.5E-6 2.59259E-6 L 0.30782 0.21065 " pathEditMode="relative" rAng="0" ptsTypes="AA">
                                      <p:cBhvr>
                                        <p:cTn id="15" dur="2000" fill="hold"/>
                                        <p:tgtEl>
                                          <p:spTgt spid="11"/>
                                        </p:tgtEl>
                                        <p:attrNameLst>
                                          <p:attrName>ppt_x</p:attrName>
                                          <p:attrName>ppt_y</p:attrName>
                                        </p:attrNameLst>
                                      </p:cBhvr>
                                      <p:rCtr x="15382" y="10532"/>
                                    </p:animMotion>
                                  </p:childTnLst>
                                </p:cTn>
                              </p:par>
                            </p:childTnLst>
                          </p:cTn>
                        </p:par>
                      </p:childTnLst>
                    </p:cTn>
                  </p:par>
                  <p:par>
                    <p:cTn id="16" fill="hold">
                      <p:stCondLst>
                        <p:cond delay="indefinite"/>
                      </p:stCondLst>
                      <p:childTnLst>
                        <p:par>
                          <p:cTn id="17" fill="hold">
                            <p:stCondLst>
                              <p:cond delay="0"/>
                            </p:stCondLst>
                            <p:childTnLst>
                              <p:par>
                                <p:cTn id="18" presetID="10" presetClass="exit" presetSubtype="0" fill="hold" nodeType="clickEffect">
                                  <p:stCondLst>
                                    <p:cond delay="0"/>
                                  </p:stCondLst>
                                  <p:childTnLst>
                                    <p:animEffect transition="out" filter="fade">
                                      <p:cBhvr>
                                        <p:cTn id="19" dur="500"/>
                                        <p:tgtEl>
                                          <p:spTgt spid="11"/>
                                        </p:tgtEl>
                                      </p:cBhvr>
                                    </p:animEffect>
                                    <p:set>
                                      <p:cBhvr>
                                        <p:cTn id="20" dur="1" fill="hold">
                                          <p:stCondLst>
                                            <p:cond delay="499"/>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Checksum and Hashes</a:t>
            </a:r>
          </a:p>
        </p:txBody>
      </p:sp>
      <p:sp>
        <p:nvSpPr>
          <p:cNvPr id="3" name="Content Placeholder 2"/>
          <p:cNvSpPr>
            <a:spLocks noGrp="1"/>
          </p:cNvSpPr>
          <p:nvPr>
            <p:ph idx="1"/>
          </p:nvPr>
        </p:nvSpPr>
        <p:spPr>
          <a:xfrm>
            <a:off x="381000" y="1442710"/>
            <a:ext cx="8382000" cy="4691390"/>
          </a:xfrm>
        </p:spPr>
        <p:txBody>
          <a:bodyPr/>
          <a:lstStyle/>
          <a:p>
            <a:r>
              <a:rPr lang="en-US" dirty="0"/>
              <a:t>Checksum</a:t>
            </a:r>
          </a:p>
          <a:p>
            <a:pPr lvl="1"/>
            <a:r>
              <a:rPr lang="en-US" dirty="0"/>
              <a:t>Numerical value computed over a message via an algorithm</a:t>
            </a:r>
          </a:p>
          <a:p>
            <a:pPr lvl="1"/>
            <a:r>
              <a:rPr lang="en-US" dirty="0"/>
              <a:t>Examples: CRC32</a:t>
            </a:r>
          </a:p>
          <a:p>
            <a:r>
              <a:rPr lang="en-US" dirty="0"/>
              <a:t>Hashes</a:t>
            </a:r>
          </a:p>
          <a:p>
            <a:pPr lvl="1"/>
            <a:r>
              <a:rPr lang="en-US" dirty="0"/>
              <a:t>Cryptographic computation over a message that produces a unique alphanumeric string</a:t>
            </a:r>
          </a:p>
          <a:p>
            <a:pPr lvl="1"/>
            <a:r>
              <a:rPr lang="en-US" dirty="0"/>
              <a:t>Hash properties</a:t>
            </a:r>
          </a:p>
          <a:p>
            <a:pPr lvl="2"/>
            <a:r>
              <a:rPr lang="en-US" dirty="0"/>
              <a:t>Should be easy to compute</a:t>
            </a:r>
          </a:p>
          <a:p>
            <a:pPr lvl="2"/>
            <a:r>
              <a:rPr lang="en-US" dirty="0"/>
              <a:t>Given a specific hash it should be nearly impossible to derive the message</a:t>
            </a:r>
          </a:p>
          <a:p>
            <a:pPr lvl="2"/>
            <a:r>
              <a:rPr lang="en-US" dirty="0"/>
              <a:t>Cannot modify message without changing the hash</a:t>
            </a:r>
          </a:p>
          <a:p>
            <a:pPr lvl="2"/>
            <a:r>
              <a:rPr lang="en-US" dirty="0"/>
              <a:t>Two messages should not have the same hash</a:t>
            </a:r>
          </a:p>
          <a:p>
            <a:pPr lvl="1"/>
            <a:r>
              <a:rPr lang="en-US" dirty="0"/>
              <a:t>Examples: MD4, MD5</a:t>
            </a:r>
          </a:p>
        </p:txBody>
      </p:sp>
    </p:spTree>
    <p:extLst>
      <p:ext uri="{BB962C8B-B14F-4D97-AF65-F5344CB8AC3E}">
        <p14:creationId xmlns:p14="http://schemas.microsoft.com/office/powerpoint/2010/main" val="371175732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Hashes</a:t>
            </a:r>
          </a:p>
        </p:txBody>
      </p:sp>
      <p:sp>
        <p:nvSpPr>
          <p:cNvPr id="3" name="Content Placeholder 2"/>
          <p:cNvSpPr>
            <a:spLocks noGrp="1"/>
          </p:cNvSpPr>
          <p:nvPr>
            <p:ph idx="1"/>
          </p:nvPr>
        </p:nvSpPr>
        <p:spPr>
          <a:xfrm>
            <a:off x="381000" y="1412875"/>
            <a:ext cx="8382000" cy="3865674"/>
          </a:xfrm>
        </p:spPr>
        <p:txBody>
          <a:bodyPr/>
          <a:lstStyle/>
          <a:p>
            <a:r>
              <a:rPr lang="en-US" dirty="0"/>
              <a:t>A hash is like a signature for a set of data</a:t>
            </a:r>
          </a:p>
          <a:p>
            <a:pPr lvl="1"/>
            <a:r>
              <a:rPr lang="en-US" dirty="0"/>
              <a:t>Also known as fingerprint, digest, or checksum</a:t>
            </a:r>
          </a:p>
          <a:p>
            <a:pPr lvl="1"/>
            <a:r>
              <a:rPr lang="en-US" dirty="0"/>
              <a:t>Can be considered as a tamper-evident seal</a:t>
            </a:r>
          </a:p>
          <a:p>
            <a:r>
              <a:rPr lang="en-US" dirty="0"/>
              <a:t>Hashes are NOT encryption</a:t>
            </a:r>
          </a:p>
          <a:p>
            <a:pPr lvl="1"/>
            <a:r>
              <a:rPr lang="en-US" dirty="0"/>
              <a:t>Encryption is a bi-directional operation</a:t>
            </a:r>
          </a:p>
          <a:p>
            <a:pPr lvl="1"/>
            <a:r>
              <a:rPr lang="en-US" dirty="0"/>
              <a:t>Hashes are </a:t>
            </a:r>
            <a:r>
              <a:rPr lang="en-US" dirty="0" err="1"/>
              <a:t>uni</a:t>
            </a:r>
            <a:r>
              <a:rPr lang="en-US" dirty="0"/>
              <a:t>-directional (i.e. one-way)</a:t>
            </a:r>
          </a:p>
          <a:p>
            <a:r>
              <a:rPr lang="en-US" dirty="0"/>
              <a:t>For any given set of data a hash is completely unique</a:t>
            </a:r>
          </a:p>
        </p:txBody>
      </p:sp>
    </p:spTree>
    <p:extLst>
      <p:ext uri="{BB962C8B-B14F-4D97-AF65-F5344CB8AC3E}">
        <p14:creationId xmlns:p14="http://schemas.microsoft.com/office/powerpoint/2010/main" val="239876509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Hashes</a:t>
            </a:r>
          </a:p>
        </p:txBody>
      </p:sp>
      <p:sp>
        <p:nvSpPr>
          <p:cNvPr id="3" name="Content Placeholder 2"/>
          <p:cNvSpPr>
            <a:spLocks noGrp="1"/>
          </p:cNvSpPr>
          <p:nvPr>
            <p:ph idx="1"/>
          </p:nvPr>
        </p:nvSpPr>
        <p:spPr>
          <a:xfrm>
            <a:off x="381000" y="1412875"/>
            <a:ext cx="8382000" cy="3865674"/>
          </a:xfrm>
        </p:spPr>
        <p:txBody>
          <a:bodyPr/>
          <a:lstStyle/>
          <a:p>
            <a:r>
              <a:rPr lang="en-US" dirty="0" smtClean="0"/>
              <a:t>md5sum</a:t>
            </a:r>
            <a:endParaRPr lang="en-US" dirty="0"/>
          </a:p>
          <a:p>
            <a:pPr marL="457200" lvl="1" indent="0">
              <a:buNone/>
            </a:pPr>
            <a:endParaRPr lang="en-US" dirty="0"/>
          </a:p>
          <a:p>
            <a:r>
              <a:rPr lang="en-US" dirty="0"/>
              <a:t>s</a:t>
            </a:r>
            <a:r>
              <a:rPr lang="en-US" dirty="0" smtClean="0"/>
              <a:t>ha1sum</a:t>
            </a:r>
          </a:p>
          <a:p>
            <a:pPr marL="0" indent="0">
              <a:buNone/>
            </a:pPr>
            <a:endParaRPr lang="en-US" dirty="0"/>
          </a:p>
          <a:p>
            <a:r>
              <a:rPr lang="en-US" dirty="0" err="1" smtClean="0"/>
              <a:t>shasum</a:t>
            </a:r>
            <a:endParaRPr lang="en-US" dirty="0"/>
          </a:p>
          <a:p>
            <a:pPr lvl="1"/>
            <a:r>
              <a:rPr lang="en-US" dirty="0" smtClean="0"/>
              <a:t>Sha256</a:t>
            </a:r>
          </a:p>
          <a:p>
            <a:pPr lvl="1"/>
            <a:r>
              <a:rPr lang="en-US" altLang="en-US" dirty="0" err="1">
                <a:latin typeface="Arial Unicode MS" panose="020B0604020202020204" pitchFamily="34" charset="-128"/>
              </a:rPr>
              <a:t>shasum</a:t>
            </a:r>
            <a:r>
              <a:rPr lang="en-US" altLang="en-US" dirty="0">
                <a:latin typeface="Arial Unicode MS" panose="020B0604020202020204" pitchFamily="34" charset="-128"/>
              </a:rPr>
              <a:t> -a 256 /</a:t>
            </a:r>
            <a:r>
              <a:rPr lang="en-US" altLang="en-US" dirty="0" smtClean="0">
                <a:latin typeface="Arial Unicode MS" panose="020B0604020202020204" pitchFamily="34" charset="-128"/>
              </a:rPr>
              <a:t>path/to/file</a:t>
            </a:r>
            <a:endParaRPr lang="en-US" altLang="en-US" sz="4400" dirty="0">
              <a:latin typeface="Arial" panose="020B0604020202020204" pitchFamily="34" charset="0"/>
            </a:endParaRPr>
          </a:p>
          <a:p>
            <a:pPr lvl="1"/>
            <a:endParaRPr lang="en-US" dirty="0" smtClean="0"/>
          </a:p>
          <a:p>
            <a:pPr lvl="1"/>
            <a:endParaRPr lang="en-US" dirty="0"/>
          </a:p>
        </p:txBody>
      </p:sp>
    </p:spTree>
    <p:extLst>
      <p:ext uri="{BB962C8B-B14F-4D97-AF65-F5344CB8AC3E}">
        <p14:creationId xmlns:p14="http://schemas.microsoft.com/office/powerpoint/2010/main" val="331411465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Integrity</a:t>
            </a:r>
            <a:endParaRPr lang="en-US" baseline="30000" dirty="0"/>
          </a:p>
        </p:txBody>
      </p:sp>
      <p:sp>
        <p:nvSpPr>
          <p:cNvPr id="3" name="Content Placeholder 2"/>
          <p:cNvSpPr>
            <a:spLocks noGrp="1"/>
          </p:cNvSpPr>
          <p:nvPr>
            <p:ph idx="1"/>
          </p:nvPr>
        </p:nvSpPr>
        <p:spPr>
          <a:xfrm>
            <a:off x="381000" y="1412875"/>
            <a:ext cx="8382000" cy="4524315"/>
          </a:xfrm>
        </p:spPr>
        <p:txBody>
          <a:bodyPr/>
          <a:lstStyle/>
          <a:p>
            <a:r>
              <a:rPr lang="en-US" dirty="0"/>
              <a:t>Ensuring that data or information has not been altered</a:t>
            </a:r>
          </a:p>
          <a:p>
            <a:r>
              <a:rPr lang="en-US" dirty="0"/>
              <a:t>Processes that contribute to integrity</a:t>
            </a:r>
          </a:p>
          <a:p>
            <a:r>
              <a:rPr lang="en-US" dirty="0"/>
              <a:t>Using quality software</a:t>
            </a:r>
          </a:p>
          <a:p>
            <a:pPr lvl="1"/>
            <a:r>
              <a:rPr lang="en-US" dirty="0"/>
              <a:t>Using appropriate hardware</a:t>
            </a:r>
          </a:p>
          <a:p>
            <a:pPr lvl="1"/>
            <a:r>
              <a:rPr lang="en-US" dirty="0"/>
              <a:t>Following proper administrative procedures</a:t>
            </a:r>
          </a:p>
          <a:p>
            <a:pPr lvl="1"/>
            <a:r>
              <a:rPr lang="en-US" dirty="0"/>
              <a:t>Guarding against malicious manipulation of data</a:t>
            </a:r>
          </a:p>
          <a:p>
            <a:pPr lvl="2"/>
            <a:r>
              <a:rPr lang="en-US" dirty="0"/>
              <a:t>Checksum</a:t>
            </a:r>
          </a:p>
          <a:p>
            <a:pPr lvl="2"/>
            <a:r>
              <a:rPr lang="en-US" dirty="0"/>
              <a:t>Hashes</a:t>
            </a:r>
          </a:p>
        </p:txBody>
      </p:sp>
    </p:spTree>
    <p:extLst>
      <p:ext uri="{BB962C8B-B14F-4D97-AF65-F5344CB8AC3E}">
        <p14:creationId xmlns:p14="http://schemas.microsoft.com/office/powerpoint/2010/main" val="41070333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9490"/>
            <a:ext cx="8229600" cy="523220"/>
          </a:xfrm>
        </p:spPr>
        <p:txBody>
          <a:bodyPr/>
          <a:lstStyle/>
          <a:p>
            <a:r>
              <a:rPr lang="en-US" dirty="0"/>
              <a:t>General concepts</a:t>
            </a:r>
          </a:p>
        </p:txBody>
      </p:sp>
      <p:sp>
        <p:nvSpPr>
          <p:cNvPr id="3" name="Content Placeholder 2"/>
          <p:cNvSpPr>
            <a:spLocks noGrp="1"/>
          </p:cNvSpPr>
          <p:nvPr>
            <p:ph idx="1"/>
          </p:nvPr>
        </p:nvSpPr>
        <p:spPr/>
        <p:txBody>
          <a:bodyPr/>
          <a:lstStyle/>
          <a:p>
            <a:r>
              <a:rPr lang="en-US" dirty="0"/>
              <a:t>Encryption</a:t>
            </a:r>
          </a:p>
          <a:p>
            <a:pPr lvl="1"/>
            <a:r>
              <a:rPr lang="en-US" dirty="0"/>
              <a:t>C = </a:t>
            </a:r>
            <a:r>
              <a:rPr lang="en-US" dirty="0" err="1"/>
              <a:t>E</a:t>
            </a:r>
            <a:r>
              <a:rPr lang="en-US" baseline="-25000" dirty="0" err="1"/>
              <a:t>k</a:t>
            </a:r>
            <a:r>
              <a:rPr lang="en-US" dirty="0"/>
              <a:t>(P)</a:t>
            </a:r>
          </a:p>
          <a:p>
            <a:r>
              <a:rPr lang="en-US" dirty="0"/>
              <a:t>Decryption</a:t>
            </a:r>
          </a:p>
          <a:p>
            <a:pPr lvl="1"/>
            <a:r>
              <a:rPr lang="en-US" dirty="0"/>
              <a:t>P = E</a:t>
            </a:r>
            <a:r>
              <a:rPr lang="en-US" baseline="-25000" dirty="0"/>
              <a:t>k</a:t>
            </a:r>
            <a:r>
              <a:rPr lang="en-US" baseline="30000" dirty="0"/>
              <a:t>-1</a:t>
            </a:r>
            <a:r>
              <a:rPr lang="en-US" dirty="0"/>
              <a:t>(C)</a:t>
            </a:r>
          </a:p>
          <a:p>
            <a:r>
              <a:rPr lang="en-US" dirty="0" err="1"/>
              <a:t>E</a:t>
            </a:r>
            <a:r>
              <a:rPr lang="en-US" baseline="-25000" dirty="0" err="1"/>
              <a:t>k</a:t>
            </a:r>
            <a:r>
              <a:rPr lang="en-US" dirty="0"/>
              <a:t> is an transformation known as a cryptographic system</a:t>
            </a:r>
          </a:p>
          <a:p>
            <a:endParaRPr lang="en-US" dirty="0"/>
          </a:p>
        </p:txBody>
      </p:sp>
      <p:pic>
        <p:nvPicPr>
          <p:cNvPr id="4" name="Picture 3"/>
          <p:cNvPicPr>
            <a:picLocks noChangeAspect="1"/>
          </p:cNvPicPr>
          <p:nvPr/>
        </p:nvPicPr>
        <p:blipFill>
          <a:blip r:embed="rId2"/>
          <a:stretch>
            <a:fillRect/>
          </a:stretch>
        </p:blipFill>
        <p:spPr>
          <a:xfrm>
            <a:off x="2812719" y="3609975"/>
            <a:ext cx="3509789" cy="2664157"/>
          </a:xfrm>
          <a:prstGeom prst="rect">
            <a:avLst/>
          </a:prstGeom>
        </p:spPr>
      </p:pic>
    </p:spTree>
    <p:extLst>
      <p:ext uri="{BB962C8B-B14F-4D97-AF65-F5344CB8AC3E}">
        <p14:creationId xmlns:p14="http://schemas.microsoft.com/office/powerpoint/2010/main" val="135730482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Digital signature</a:t>
            </a:r>
          </a:p>
        </p:txBody>
      </p:sp>
      <p:pic>
        <p:nvPicPr>
          <p:cNvPr id="4" name="Picture 3"/>
          <p:cNvPicPr>
            <a:picLocks noChangeAspect="1"/>
          </p:cNvPicPr>
          <p:nvPr/>
        </p:nvPicPr>
        <p:blipFill>
          <a:blip r:embed="rId2"/>
          <a:stretch>
            <a:fillRect/>
          </a:stretch>
        </p:blipFill>
        <p:spPr>
          <a:xfrm>
            <a:off x="938024" y="1679791"/>
            <a:ext cx="7267951" cy="3984800"/>
          </a:xfrm>
          <a:prstGeom prst="rect">
            <a:avLst/>
          </a:prstGeom>
        </p:spPr>
      </p:pic>
    </p:spTree>
    <p:extLst>
      <p:ext uri="{BB962C8B-B14F-4D97-AF65-F5344CB8AC3E}">
        <p14:creationId xmlns:p14="http://schemas.microsoft.com/office/powerpoint/2010/main" val="80412544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778452" y="3641914"/>
            <a:ext cx="908348" cy="908348"/>
          </a:xfrm>
          <a:prstGeom prst="rect">
            <a:avLst/>
          </a:prstGeom>
        </p:spPr>
      </p:pic>
      <p:sp>
        <p:nvSpPr>
          <p:cNvPr id="2" name="Title 1"/>
          <p:cNvSpPr>
            <a:spLocks noGrp="1"/>
          </p:cNvSpPr>
          <p:nvPr>
            <p:ph type="title"/>
          </p:nvPr>
        </p:nvSpPr>
        <p:spPr/>
        <p:txBody>
          <a:bodyPr/>
          <a:lstStyle/>
          <a:p>
            <a:r>
              <a:rPr lang="en-US" dirty="0"/>
              <a:t>Digital Signature</a:t>
            </a:r>
          </a:p>
        </p:txBody>
      </p:sp>
      <p:pic>
        <p:nvPicPr>
          <p:cNvPr id="4" name="Content Placeholder 3"/>
          <p:cNvPicPr>
            <a:picLocks noGrp="1" noChangeAspect="1"/>
          </p:cNvPicPr>
          <p:nvPr>
            <p:ph idx="1"/>
          </p:nvPr>
        </p:nvPicPr>
        <p:blipFill>
          <a:blip r:embed="rId3"/>
          <a:stretch>
            <a:fillRect/>
          </a:stretch>
        </p:blipFill>
        <p:spPr>
          <a:xfrm>
            <a:off x="847500" y="1922165"/>
            <a:ext cx="781500" cy="986433"/>
          </a:xfrm>
          <a:prstGeom prst="rect">
            <a:avLst/>
          </a:prstGeom>
        </p:spPr>
      </p:pic>
      <p:pic>
        <p:nvPicPr>
          <p:cNvPr id="5" name="Picture 4"/>
          <p:cNvPicPr>
            <a:picLocks noChangeAspect="1"/>
          </p:cNvPicPr>
          <p:nvPr/>
        </p:nvPicPr>
        <p:blipFill>
          <a:blip r:embed="rId4"/>
          <a:stretch>
            <a:fillRect/>
          </a:stretch>
        </p:blipFill>
        <p:spPr>
          <a:xfrm>
            <a:off x="406837" y="2151681"/>
            <a:ext cx="527513" cy="527400"/>
          </a:xfrm>
          <a:prstGeom prst="rect">
            <a:avLst/>
          </a:prstGeom>
        </p:spPr>
      </p:pic>
      <p:pic>
        <p:nvPicPr>
          <p:cNvPr id="7" name="Picture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724956" y="2908598"/>
            <a:ext cx="831577" cy="655231"/>
          </a:xfrm>
          <a:prstGeom prst="rect">
            <a:avLst/>
          </a:prstGeom>
        </p:spPr>
      </p:pic>
      <p:pic>
        <p:nvPicPr>
          <p:cNvPr id="8" name="Content Placeholder 3"/>
          <p:cNvPicPr>
            <a:picLocks noChangeAspect="1"/>
          </p:cNvPicPr>
          <p:nvPr/>
        </p:nvPicPr>
        <p:blipFill>
          <a:blip r:embed="rId3"/>
          <a:stretch>
            <a:fillRect/>
          </a:stretch>
        </p:blipFill>
        <p:spPr>
          <a:xfrm>
            <a:off x="7643891" y="1922165"/>
            <a:ext cx="781500" cy="986433"/>
          </a:xfrm>
          <a:prstGeom prst="rect">
            <a:avLst/>
          </a:prstGeom>
        </p:spPr>
      </p:pic>
      <p:pic>
        <p:nvPicPr>
          <p:cNvPr id="10" name="Picture 9"/>
          <p:cNvPicPr>
            <a:picLocks noChangeAspect="1"/>
          </p:cNvPicPr>
          <p:nvPr/>
        </p:nvPicPr>
        <p:blipFill>
          <a:blip r:embed="rId6"/>
          <a:stretch>
            <a:fillRect/>
          </a:stretch>
        </p:blipFill>
        <p:spPr>
          <a:xfrm>
            <a:off x="7513251" y="4896142"/>
            <a:ext cx="423410" cy="423319"/>
          </a:xfrm>
          <a:prstGeom prst="rect">
            <a:avLst/>
          </a:prstGeom>
        </p:spPr>
      </p:pic>
      <p:pic>
        <p:nvPicPr>
          <p:cNvPr id="11" name="Pictur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7500" y="3563829"/>
            <a:ext cx="908348" cy="908348"/>
          </a:xfrm>
          <a:prstGeom prst="rect">
            <a:avLst/>
          </a:prstGeom>
        </p:spPr>
      </p:pic>
    </p:spTree>
    <p:extLst>
      <p:ext uri="{BB962C8B-B14F-4D97-AF65-F5344CB8AC3E}">
        <p14:creationId xmlns:p14="http://schemas.microsoft.com/office/powerpoint/2010/main" val="14690068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path" presetSubtype="0" accel="50000" decel="50000" fill="hold" nodeType="clickEffect">
                                  <p:stCondLst>
                                    <p:cond delay="0"/>
                                  </p:stCondLst>
                                  <p:childTnLst>
                                    <p:animMotion origin="layout" path="M 0 0 L 0 0.25 E" pathEditMode="relative" ptsTypes="">
                                      <p:cBhvr>
                                        <p:cTn id="16" dur="2000" fill="hold"/>
                                        <p:tgtEl>
                                          <p:spTgt spid="7"/>
                                        </p:tgtEl>
                                        <p:attrNameLst>
                                          <p:attrName>ppt_x</p:attrName>
                                          <p:attrName>ppt_y</p:attrName>
                                        </p:attrNameLst>
                                      </p:cBhvr>
                                    </p:animMotion>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500"/>
                                        <p:tgtEl>
                                          <p:spTgt spid="10"/>
                                        </p:tgtEl>
                                      </p:cBhvr>
                                    </p:animEffect>
                                  </p:childTnLst>
                                </p:cTn>
                              </p:par>
                            </p:childTnLst>
                          </p:cTn>
                        </p:par>
                      </p:childTnLst>
                    </p:cTn>
                  </p:par>
                  <p:par>
                    <p:cTn id="22" fill="hold">
                      <p:stCondLst>
                        <p:cond delay="indefinite"/>
                      </p:stCondLst>
                      <p:childTnLst>
                        <p:par>
                          <p:cTn id="23" fill="hold">
                            <p:stCondLst>
                              <p:cond delay="0"/>
                            </p:stCondLst>
                            <p:childTnLst>
                              <p:par>
                                <p:cTn id="24" presetID="42" presetClass="path" presetSubtype="0" accel="50000" decel="50000" fill="hold" nodeType="clickEffect">
                                  <p:stCondLst>
                                    <p:cond delay="0"/>
                                  </p:stCondLst>
                                  <p:childTnLst>
                                    <p:animMotion origin="layout" path="M 2.22222E-6 0.25 L -0.7434 -0.00255 " pathEditMode="relative" rAng="0" ptsTypes="AA">
                                      <p:cBhvr>
                                        <p:cTn id="25" dur="2000" fill="hold"/>
                                        <p:tgtEl>
                                          <p:spTgt spid="7"/>
                                        </p:tgtEl>
                                        <p:attrNameLst>
                                          <p:attrName>ppt_x</p:attrName>
                                          <p:attrName>ppt_y</p:attrName>
                                        </p:attrNameLst>
                                      </p:cBhvr>
                                      <p:rCtr x="-37170" y="-12639"/>
                                    </p:animMotion>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5"/>
                                        </p:tgtEl>
                                        <p:attrNameLst>
                                          <p:attrName>style.visibility</p:attrName>
                                        </p:attrNameLst>
                                      </p:cBhvr>
                                      <p:to>
                                        <p:strVal val="visible"/>
                                      </p:to>
                                    </p:set>
                                    <p:animEffect transition="in" filter="fade">
                                      <p:cBhvr>
                                        <p:cTn id="30" dur="500"/>
                                        <p:tgtEl>
                                          <p:spTgt spid="5"/>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fade">
                                      <p:cBhvr>
                                        <p:cTn id="35" dur="500"/>
                                        <p:tgtEl>
                                          <p:spTgt spid="11"/>
                                        </p:tgtEl>
                                      </p:cBhvr>
                                    </p:animEffect>
                                  </p:childTnLst>
                                </p:cTn>
                              </p:par>
                            </p:childTnLst>
                          </p:cTn>
                        </p:par>
                      </p:childTnLst>
                    </p:cTn>
                  </p:par>
                  <p:par>
                    <p:cTn id="36" fill="hold">
                      <p:stCondLst>
                        <p:cond delay="indefinite"/>
                      </p:stCondLst>
                      <p:childTnLst>
                        <p:par>
                          <p:cTn id="37" fill="hold">
                            <p:stCondLst>
                              <p:cond delay="0"/>
                            </p:stCondLst>
                            <p:childTnLst>
                              <p:par>
                                <p:cTn id="38" presetID="42" presetClass="path" presetSubtype="0" accel="50000" decel="50000" fill="hold" nodeType="clickEffect">
                                  <p:stCondLst>
                                    <p:cond delay="0"/>
                                  </p:stCondLst>
                                  <p:childTnLst>
                                    <p:animMotion origin="layout" path="M -0.7434 -0.00255 L -0.74132 0.30393 " pathEditMode="relative" rAng="0" ptsTypes="AA">
                                      <p:cBhvr>
                                        <p:cTn id="39" dur="2000" fill="hold"/>
                                        <p:tgtEl>
                                          <p:spTgt spid="7"/>
                                        </p:tgtEl>
                                        <p:attrNameLst>
                                          <p:attrName>ppt_x</p:attrName>
                                          <p:attrName>ppt_y</p:attrName>
                                        </p:attrNameLst>
                                      </p:cBhvr>
                                      <p:rCtr x="104" y="1532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Non-Repudiation</a:t>
            </a:r>
          </a:p>
        </p:txBody>
      </p:sp>
      <p:sp>
        <p:nvSpPr>
          <p:cNvPr id="3" name="Content Placeholder 2"/>
          <p:cNvSpPr>
            <a:spLocks noGrp="1"/>
          </p:cNvSpPr>
          <p:nvPr>
            <p:ph idx="1"/>
          </p:nvPr>
        </p:nvSpPr>
        <p:spPr>
          <a:xfrm>
            <a:off x="381000" y="1619250"/>
            <a:ext cx="8382000" cy="4699445"/>
          </a:xfrm>
        </p:spPr>
        <p:txBody>
          <a:bodyPr/>
          <a:lstStyle/>
          <a:p>
            <a:r>
              <a:rPr lang="en-US" dirty="0"/>
              <a:t>Non-repudiation</a:t>
            </a:r>
          </a:p>
          <a:p>
            <a:pPr lvl="1"/>
            <a:r>
              <a:rPr lang="en-US" dirty="0"/>
              <a:t>Uses digital signature</a:t>
            </a:r>
          </a:p>
          <a:p>
            <a:pPr lvl="2"/>
            <a:r>
              <a:rPr lang="en-US" dirty="0"/>
              <a:t>Hash generated on a message</a:t>
            </a:r>
          </a:p>
          <a:p>
            <a:pPr lvl="2"/>
            <a:r>
              <a:rPr lang="en-US" dirty="0"/>
              <a:t>Hash is encrypted with user’s private key and appended to message</a:t>
            </a:r>
          </a:p>
          <a:p>
            <a:pPr lvl="2"/>
            <a:r>
              <a:rPr lang="en-US" dirty="0"/>
              <a:t>Receiver decrypts hash using sender’s public key</a:t>
            </a:r>
          </a:p>
          <a:p>
            <a:pPr lvl="2"/>
            <a:r>
              <a:rPr lang="en-US" dirty="0"/>
              <a:t>Computes hash of message and compares to hash attached to message</a:t>
            </a:r>
          </a:p>
        </p:txBody>
      </p:sp>
    </p:spTree>
    <p:extLst>
      <p:ext uri="{BB962C8B-B14F-4D97-AF65-F5344CB8AC3E}">
        <p14:creationId xmlns:p14="http://schemas.microsoft.com/office/powerpoint/2010/main" val="99173049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Attacks Against Cryptosystems</a:t>
            </a:r>
          </a:p>
        </p:txBody>
      </p:sp>
      <p:sp>
        <p:nvSpPr>
          <p:cNvPr id="3" name="Content Placeholder 2"/>
          <p:cNvSpPr>
            <a:spLocks noGrp="1"/>
          </p:cNvSpPr>
          <p:nvPr>
            <p:ph idx="1"/>
          </p:nvPr>
        </p:nvSpPr>
        <p:spPr>
          <a:xfrm>
            <a:off x="381000" y="1867711"/>
            <a:ext cx="8382000" cy="4537300"/>
          </a:xfrm>
        </p:spPr>
        <p:txBody>
          <a:bodyPr/>
          <a:lstStyle/>
          <a:p>
            <a:r>
              <a:rPr lang="en-US" dirty="0"/>
              <a:t>Algebraic – typically used against block ciphers exhibiting mathematical structure in the </a:t>
            </a:r>
            <a:r>
              <a:rPr lang="en-US" dirty="0" err="1"/>
              <a:t>ciphertext</a:t>
            </a:r>
            <a:endParaRPr lang="en-US" dirty="0"/>
          </a:p>
          <a:p>
            <a:r>
              <a:rPr lang="en-US" dirty="0"/>
              <a:t>Algorithmic – Very difficult since it requires deep knowledge in mathematics.  Focuses on finding flaws in the algorithm</a:t>
            </a:r>
          </a:p>
          <a:p>
            <a:r>
              <a:rPr lang="en-US" dirty="0"/>
              <a:t>Birthday – brute force attack to find collisions</a:t>
            </a:r>
          </a:p>
          <a:p>
            <a:pPr lvl="1"/>
            <a:r>
              <a:rPr lang="en-US" dirty="0"/>
              <a:t>Used to find collisions</a:t>
            </a:r>
          </a:p>
          <a:p>
            <a:pPr lvl="1"/>
            <a:r>
              <a:rPr lang="en-US" dirty="0"/>
              <a:t>Name comes from the probability that two or more people in a group of 23 sharing the same birthday is &gt; 50%</a:t>
            </a:r>
          </a:p>
        </p:txBody>
      </p:sp>
    </p:spTree>
    <p:extLst>
      <p:ext uri="{BB962C8B-B14F-4D97-AF65-F5344CB8AC3E}">
        <p14:creationId xmlns:p14="http://schemas.microsoft.com/office/powerpoint/2010/main" val="92937922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Attacks Against Cryptosystems</a:t>
            </a:r>
          </a:p>
        </p:txBody>
      </p:sp>
      <p:sp>
        <p:nvSpPr>
          <p:cNvPr id="3" name="Content Placeholder 2"/>
          <p:cNvSpPr>
            <a:spLocks noGrp="1"/>
          </p:cNvSpPr>
          <p:nvPr>
            <p:ph idx="1"/>
          </p:nvPr>
        </p:nvSpPr>
        <p:spPr>
          <a:xfrm>
            <a:off x="381000" y="1819071"/>
            <a:ext cx="8382000" cy="4321251"/>
          </a:xfrm>
        </p:spPr>
        <p:txBody>
          <a:bodyPr>
            <a:normAutofit/>
          </a:bodyPr>
          <a:lstStyle/>
          <a:p>
            <a:r>
              <a:rPr lang="en-US" dirty="0"/>
              <a:t>Brute Force</a:t>
            </a:r>
          </a:p>
          <a:p>
            <a:pPr lvl="1"/>
            <a:r>
              <a:rPr lang="en-US" dirty="0"/>
              <a:t>Each possible key is tried until the </a:t>
            </a:r>
            <a:r>
              <a:rPr lang="en-US" dirty="0" err="1"/>
              <a:t>ciphertext</a:t>
            </a:r>
            <a:r>
              <a:rPr lang="en-US" dirty="0"/>
              <a:t> is decoded</a:t>
            </a:r>
          </a:p>
          <a:p>
            <a:r>
              <a:rPr lang="en-US" dirty="0"/>
              <a:t>Chosen </a:t>
            </a:r>
            <a:r>
              <a:rPr lang="en-US" dirty="0" err="1"/>
              <a:t>ciphertext</a:t>
            </a:r>
            <a:endParaRPr lang="en-US" dirty="0"/>
          </a:p>
          <a:p>
            <a:pPr lvl="1"/>
            <a:r>
              <a:rPr lang="en-US" dirty="0"/>
              <a:t>Cryptanalyst may choose the </a:t>
            </a:r>
            <a:r>
              <a:rPr lang="en-US" dirty="0" err="1"/>
              <a:t>ciphertext</a:t>
            </a:r>
            <a:r>
              <a:rPr lang="en-US" dirty="0"/>
              <a:t> which they will try to decrypt</a:t>
            </a:r>
          </a:p>
          <a:p>
            <a:r>
              <a:rPr lang="en-US" dirty="0"/>
              <a:t>Chosen Plaintext</a:t>
            </a:r>
          </a:p>
          <a:p>
            <a:pPr lvl="1"/>
            <a:r>
              <a:rPr lang="en-US" dirty="0"/>
              <a:t>Cryptanalyst may choose the plaintext which they will try to encrypt</a:t>
            </a:r>
          </a:p>
          <a:p>
            <a:r>
              <a:rPr lang="en-US" dirty="0"/>
              <a:t>Dictionary</a:t>
            </a:r>
          </a:p>
          <a:p>
            <a:pPr lvl="1"/>
            <a:r>
              <a:rPr lang="en-US" dirty="0"/>
              <a:t>Brute force attack where the attacker tries passwords and/or keys from a pre-compiled list</a:t>
            </a:r>
          </a:p>
        </p:txBody>
      </p:sp>
    </p:spTree>
    <p:extLst>
      <p:ext uri="{BB962C8B-B14F-4D97-AF65-F5344CB8AC3E}">
        <p14:creationId xmlns:p14="http://schemas.microsoft.com/office/powerpoint/2010/main" val="408522244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Attacks Against Cryptosystems</a:t>
            </a:r>
          </a:p>
        </p:txBody>
      </p:sp>
      <p:sp>
        <p:nvSpPr>
          <p:cNvPr id="3" name="Content Placeholder 2"/>
          <p:cNvSpPr>
            <a:spLocks noGrp="1"/>
          </p:cNvSpPr>
          <p:nvPr>
            <p:ph idx="1"/>
          </p:nvPr>
        </p:nvSpPr>
        <p:spPr>
          <a:xfrm>
            <a:off x="215630" y="1763070"/>
            <a:ext cx="8382000" cy="4190258"/>
          </a:xfrm>
        </p:spPr>
        <p:txBody>
          <a:bodyPr>
            <a:normAutofit fontScale="85000" lnSpcReduction="20000"/>
          </a:bodyPr>
          <a:lstStyle/>
          <a:p>
            <a:r>
              <a:rPr lang="en-US" dirty="0"/>
              <a:t>Differential Cryptanalysis</a:t>
            </a:r>
          </a:p>
          <a:p>
            <a:pPr lvl="1"/>
            <a:r>
              <a:rPr lang="en-US" dirty="0"/>
              <a:t>Chosen plaintext that relies on analysis of the differences in the </a:t>
            </a:r>
            <a:r>
              <a:rPr lang="en-US" dirty="0" err="1"/>
              <a:t>ciphertexts</a:t>
            </a:r>
            <a:r>
              <a:rPr lang="en-US" dirty="0"/>
              <a:t> from two plaintext messages</a:t>
            </a:r>
          </a:p>
          <a:p>
            <a:r>
              <a:rPr lang="en-US" dirty="0"/>
              <a:t>Known Plaintext</a:t>
            </a:r>
          </a:p>
          <a:p>
            <a:pPr lvl="1"/>
            <a:r>
              <a:rPr lang="en-US" dirty="0"/>
              <a:t>Cryptanalyst knows both the plaintext and the encrypted </a:t>
            </a:r>
            <a:r>
              <a:rPr lang="en-US" dirty="0" err="1"/>
              <a:t>ciphertext</a:t>
            </a:r>
            <a:r>
              <a:rPr lang="en-US" dirty="0"/>
              <a:t> and tries to deduce the encryption key</a:t>
            </a:r>
          </a:p>
          <a:p>
            <a:r>
              <a:rPr lang="en-US" dirty="0"/>
              <a:t>Man-in-the-Middle (</a:t>
            </a:r>
            <a:r>
              <a:rPr lang="en-US" dirty="0" err="1"/>
              <a:t>MitM</a:t>
            </a:r>
            <a:r>
              <a:rPr lang="en-US" dirty="0"/>
              <a:t>)</a:t>
            </a:r>
          </a:p>
          <a:p>
            <a:pPr lvl="1"/>
            <a:r>
              <a:rPr lang="en-US" dirty="0"/>
              <a:t>Attack where two parties are exchanging keys and a third party intercepts the signals between them and performs a key exchange while impersonating each side to the other</a:t>
            </a:r>
          </a:p>
          <a:p>
            <a:r>
              <a:rPr lang="en-US" dirty="0"/>
              <a:t>Precomputation</a:t>
            </a:r>
          </a:p>
          <a:p>
            <a:pPr lvl="1"/>
            <a:r>
              <a:rPr lang="en-US" dirty="0"/>
              <a:t>Attack where the adversary precomputes a look up table of values that are then used to crack passwords or encryption.  Very similar to a dictionary attack</a:t>
            </a:r>
          </a:p>
          <a:p>
            <a:r>
              <a:rPr lang="en-US" dirty="0"/>
              <a:t>Statistical attacks:</a:t>
            </a:r>
          </a:p>
          <a:p>
            <a:pPr lvl="1"/>
            <a:r>
              <a:rPr lang="en-US" dirty="0"/>
              <a:t>Frequency analysis </a:t>
            </a:r>
          </a:p>
          <a:p>
            <a:endParaRPr lang="en-US" dirty="0"/>
          </a:p>
        </p:txBody>
      </p:sp>
    </p:spTree>
    <p:extLst>
      <p:ext uri="{BB962C8B-B14F-4D97-AF65-F5344CB8AC3E}">
        <p14:creationId xmlns:p14="http://schemas.microsoft.com/office/powerpoint/2010/main" val="166976811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Frequency analysis of English</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38523" y="1514475"/>
            <a:ext cx="5466953" cy="4373563"/>
          </a:xfrm>
        </p:spPr>
      </p:pic>
      <p:sp>
        <p:nvSpPr>
          <p:cNvPr id="5" name="TextBox 4"/>
          <p:cNvSpPr txBox="1"/>
          <p:nvPr/>
        </p:nvSpPr>
        <p:spPr>
          <a:xfrm>
            <a:off x="1547811" y="6181725"/>
            <a:ext cx="6048375" cy="238125"/>
          </a:xfrm>
          <a:prstGeom prst="rect">
            <a:avLst/>
          </a:prstGeom>
          <a:noFill/>
        </p:spPr>
        <p:txBody>
          <a:bodyPr wrap="none" rtlCol="0">
            <a:normAutofit fontScale="62500" lnSpcReduction="20000"/>
          </a:bodyPr>
          <a:lstStyle/>
          <a:p>
            <a:r>
              <a:rPr lang="en-US" dirty="0"/>
              <a:t>Source: “Letter Frequency”, Wikipedia, access at </a:t>
            </a:r>
            <a:r>
              <a:rPr lang="en-US" dirty="0">
                <a:hlinkClick r:id="rId3"/>
              </a:rPr>
              <a:t>https://en.wikipedia.org/wiki/Letter_frequency</a:t>
            </a:r>
            <a:r>
              <a:rPr lang="en-US" dirty="0"/>
              <a:t>, </a:t>
            </a:r>
          </a:p>
          <a:p>
            <a:endParaRPr lang="en-US" dirty="0"/>
          </a:p>
        </p:txBody>
      </p:sp>
    </p:spTree>
    <p:extLst>
      <p:ext uri="{BB962C8B-B14F-4D97-AF65-F5344CB8AC3E}">
        <p14:creationId xmlns:p14="http://schemas.microsoft.com/office/powerpoint/2010/main" val="314242769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Frequency Analysis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836654801"/>
              </p:ext>
            </p:extLst>
          </p:nvPr>
        </p:nvGraphicFramePr>
        <p:xfrm>
          <a:off x="457200" y="1752600"/>
          <a:ext cx="8229598" cy="741680"/>
        </p:xfrm>
        <a:graphic>
          <a:graphicData uri="http://schemas.openxmlformats.org/drawingml/2006/table">
            <a:tbl>
              <a:tblPr firstRow="1" bandRow="1">
                <a:tableStyleId>{21E4AEA4-8DFA-4A89-87EB-49C32662AFE0}</a:tableStyleId>
              </a:tblPr>
              <a:tblGrid>
                <a:gridCol w="633046">
                  <a:extLst>
                    <a:ext uri="{9D8B030D-6E8A-4147-A177-3AD203B41FA5}">
                      <a16:colId xmlns:a16="http://schemas.microsoft.com/office/drawing/2014/main" val="20000"/>
                    </a:ext>
                  </a:extLst>
                </a:gridCol>
                <a:gridCol w="633046">
                  <a:extLst>
                    <a:ext uri="{9D8B030D-6E8A-4147-A177-3AD203B41FA5}">
                      <a16:colId xmlns:a16="http://schemas.microsoft.com/office/drawing/2014/main" val="20001"/>
                    </a:ext>
                  </a:extLst>
                </a:gridCol>
                <a:gridCol w="633046">
                  <a:extLst>
                    <a:ext uri="{9D8B030D-6E8A-4147-A177-3AD203B41FA5}">
                      <a16:colId xmlns:a16="http://schemas.microsoft.com/office/drawing/2014/main" val="20002"/>
                    </a:ext>
                  </a:extLst>
                </a:gridCol>
                <a:gridCol w="633046">
                  <a:extLst>
                    <a:ext uri="{9D8B030D-6E8A-4147-A177-3AD203B41FA5}">
                      <a16:colId xmlns:a16="http://schemas.microsoft.com/office/drawing/2014/main" val="20003"/>
                    </a:ext>
                  </a:extLst>
                </a:gridCol>
                <a:gridCol w="633046">
                  <a:extLst>
                    <a:ext uri="{9D8B030D-6E8A-4147-A177-3AD203B41FA5}">
                      <a16:colId xmlns:a16="http://schemas.microsoft.com/office/drawing/2014/main" val="20004"/>
                    </a:ext>
                  </a:extLst>
                </a:gridCol>
                <a:gridCol w="633046">
                  <a:extLst>
                    <a:ext uri="{9D8B030D-6E8A-4147-A177-3AD203B41FA5}">
                      <a16:colId xmlns:a16="http://schemas.microsoft.com/office/drawing/2014/main" val="20005"/>
                    </a:ext>
                  </a:extLst>
                </a:gridCol>
                <a:gridCol w="633046">
                  <a:extLst>
                    <a:ext uri="{9D8B030D-6E8A-4147-A177-3AD203B41FA5}">
                      <a16:colId xmlns:a16="http://schemas.microsoft.com/office/drawing/2014/main" val="20006"/>
                    </a:ext>
                  </a:extLst>
                </a:gridCol>
                <a:gridCol w="633046">
                  <a:extLst>
                    <a:ext uri="{9D8B030D-6E8A-4147-A177-3AD203B41FA5}">
                      <a16:colId xmlns:a16="http://schemas.microsoft.com/office/drawing/2014/main" val="20007"/>
                    </a:ext>
                  </a:extLst>
                </a:gridCol>
                <a:gridCol w="633046">
                  <a:extLst>
                    <a:ext uri="{9D8B030D-6E8A-4147-A177-3AD203B41FA5}">
                      <a16:colId xmlns:a16="http://schemas.microsoft.com/office/drawing/2014/main" val="20008"/>
                    </a:ext>
                  </a:extLst>
                </a:gridCol>
                <a:gridCol w="633046">
                  <a:extLst>
                    <a:ext uri="{9D8B030D-6E8A-4147-A177-3AD203B41FA5}">
                      <a16:colId xmlns:a16="http://schemas.microsoft.com/office/drawing/2014/main" val="20009"/>
                    </a:ext>
                  </a:extLst>
                </a:gridCol>
                <a:gridCol w="633046">
                  <a:extLst>
                    <a:ext uri="{9D8B030D-6E8A-4147-A177-3AD203B41FA5}">
                      <a16:colId xmlns:a16="http://schemas.microsoft.com/office/drawing/2014/main" val="20010"/>
                    </a:ext>
                  </a:extLst>
                </a:gridCol>
                <a:gridCol w="633046">
                  <a:extLst>
                    <a:ext uri="{9D8B030D-6E8A-4147-A177-3AD203B41FA5}">
                      <a16:colId xmlns:a16="http://schemas.microsoft.com/office/drawing/2014/main" val="20011"/>
                    </a:ext>
                  </a:extLst>
                </a:gridCol>
                <a:gridCol w="633046">
                  <a:extLst>
                    <a:ext uri="{9D8B030D-6E8A-4147-A177-3AD203B41FA5}">
                      <a16:colId xmlns:a16="http://schemas.microsoft.com/office/drawing/2014/main" val="20012"/>
                    </a:ext>
                  </a:extLst>
                </a:gridCol>
              </a:tblGrid>
              <a:tr h="370840">
                <a:tc>
                  <a:txBody>
                    <a:bodyPr/>
                    <a:lstStyle/>
                    <a:p>
                      <a:pPr algn="ctr"/>
                      <a:r>
                        <a:rPr lang="en-US" dirty="0"/>
                        <a:t>A</a:t>
                      </a:r>
                    </a:p>
                  </a:txBody>
                  <a:tcPr/>
                </a:tc>
                <a:tc>
                  <a:txBody>
                    <a:bodyPr/>
                    <a:lstStyle/>
                    <a:p>
                      <a:pPr algn="ctr"/>
                      <a:r>
                        <a:rPr lang="en-US" dirty="0"/>
                        <a:t>B</a:t>
                      </a:r>
                    </a:p>
                  </a:txBody>
                  <a:tcPr/>
                </a:tc>
                <a:tc>
                  <a:txBody>
                    <a:bodyPr/>
                    <a:lstStyle/>
                    <a:p>
                      <a:pPr algn="ctr"/>
                      <a:r>
                        <a:rPr lang="en-US" dirty="0"/>
                        <a:t>C</a:t>
                      </a:r>
                    </a:p>
                  </a:txBody>
                  <a:tcPr/>
                </a:tc>
                <a:tc>
                  <a:txBody>
                    <a:bodyPr/>
                    <a:lstStyle/>
                    <a:p>
                      <a:pPr algn="ctr"/>
                      <a:r>
                        <a:rPr lang="en-US" dirty="0"/>
                        <a:t>D</a:t>
                      </a:r>
                    </a:p>
                  </a:txBody>
                  <a:tcPr/>
                </a:tc>
                <a:tc>
                  <a:txBody>
                    <a:bodyPr/>
                    <a:lstStyle/>
                    <a:p>
                      <a:pPr algn="ctr"/>
                      <a:r>
                        <a:rPr lang="en-US" dirty="0"/>
                        <a:t>E</a:t>
                      </a:r>
                    </a:p>
                  </a:txBody>
                  <a:tcPr/>
                </a:tc>
                <a:tc>
                  <a:txBody>
                    <a:bodyPr/>
                    <a:lstStyle/>
                    <a:p>
                      <a:pPr algn="ctr"/>
                      <a:r>
                        <a:rPr lang="en-US" dirty="0"/>
                        <a:t>F</a:t>
                      </a:r>
                    </a:p>
                  </a:txBody>
                  <a:tcPr/>
                </a:tc>
                <a:tc>
                  <a:txBody>
                    <a:bodyPr/>
                    <a:lstStyle/>
                    <a:p>
                      <a:pPr algn="ctr"/>
                      <a:r>
                        <a:rPr lang="en-US" dirty="0"/>
                        <a:t>G</a:t>
                      </a:r>
                    </a:p>
                  </a:txBody>
                  <a:tcPr/>
                </a:tc>
                <a:tc>
                  <a:txBody>
                    <a:bodyPr/>
                    <a:lstStyle/>
                    <a:p>
                      <a:pPr algn="ctr"/>
                      <a:r>
                        <a:rPr lang="en-US" dirty="0"/>
                        <a:t>H</a:t>
                      </a:r>
                    </a:p>
                  </a:txBody>
                  <a:tcPr/>
                </a:tc>
                <a:tc>
                  <a:txBody>
                    <a:bodyPr/>
                    <a:lstStyle/>
                    <a:p>
                      <a:pPr algn="ctr"/>
                      <a:r>
                        <a:rPr lang="en-US" dirty="0"/>
                        <a:t>I</a:t>
                      </a:r>
                    </a:p>
                  </a:txBody>
                  <a:tcPr/>
                </a:tc>
                <a:tc>
                  <a:txBody>
                    <a:bodyPr/>
                    <a:lstStyle/>
                    <a:p>
                      <a:pPr algn="ctr"/>
                      <a:r>
                        <a:rPr lang="en-US" dirty="0"/>
                        <a:t>J</a:t>
                      </a:r>
                    </a:p>
                  </a:txBody>
                  <a:tcPr/>
                </a:tc>
                <a:tc>
                  <a:txBody>
                    <a:bodyPr/>
                    <a:lstStyle/>
                    <a:p>
                      <a:pPr algn="ctr"/>
                      <a:r>
                        <a:rPr lang="en-US" dirty="0"/>
                        <a:t>K</a:t>
                      </a:r>
                    </a:p>
                  </a:txBody>
                  <a:tcPr/>
                </a:tc>
                <a:tc>
                  <a:txBody>
                    <a:bodyPr/>
                    <a:lstStyle/>
                    <a:p>
                      <a:pPr algn="ctr"/>
                      <a:r>
                        <a:rPr lang="en-US" dirty="0"/>
                        <a:t>L</a:t>
                      </a:r>
                    </a:p>
                  </a:txBody>
                  <a:tcPr/>
                </a:tc>
                <a:tc>
                  <a:txBody>
                    <a:bodyPr/>
                    <a:lstStyle/>
                    <a:p>
                      <a:pPr algn="ctr"/>
                      <a:r>
                        <a:rPr lang="en-US" dirty="0"/>
                        <a:t>M</a:t>
                      </a:r>
                    </a:p>
                  </a:txBody>
                  <a:tcPr/>
                </a:tc>
                <a:extLst>
                  <a:ext uri="{0D108BD9-81ED-4DB2-BD59-A6C34878D82A}">
                    <a16:rowId xmlns:a16="http://schemas.microsoft.com/office/drawing/2014/main" val="10000"/>
                  </a:ext>
                </a:extLst>
              </a:tr>
              <a:tr h="370840">
                <a:tc>
                  <a:txBody>
                    <a:bodyPr/>
                    <a:lstStyle/>
                    <a:p>
                      <a:pPr algn="ctr"/>
                      <a:r>
                        <a:rPr lang="en-US" dirty="0"/>
                        <a:t>8.5</a:t>
                      </a:r>
                    </a:p>
                  </a:txBody>
                  <a:tcPr/>
                </a:tc>
                <a:tc>
                  <a:txBody>
                    <a:bodyPr/>
                    <a:lstStyle/>
                    <a:p>
                      <a:pPr algn="ctr"/>
                      <a:r>
                        <a:rPr lang="en-US" dirty="0"/>
                        <a:t>1.2</a:t>
                      </a:r>
                    </a:p>
                  </a:txBody>
                  <a:tcPr/>
                </a:tc>
                <a:tc>
                  <a:txBody>
                    <a:bodyPr/>
                    <a:lstStyle/>
                    <a:p>
                      <a:pPr algn="ctr"/>
                      <a:r>
                        <a:rPr lang="en-US" dirty="0"/>
                        <a:t>2.8</a:t>
                      </a:r>
                    </a:p>
                  </a:txBody>
                  <a:tcPr/>
                </a:tc>
                <a:tc>
                  <a:txBody>
                    <a:bodyPr/>
                    <a:lstStyle/>
                    <a:p>
                      <a:pPr algn="ctr"/>
                      <a:r>
                        <a:rPr lang="en-US" dirty="0"/>
                        <a:t>4.3</a:t>
                      </a:r>
                    </a:p>
                  </a:txBody>
                  <a:tcPr/>
                </a:tc>
                <a:tc>
                  <a:txBody>
                    <a:bodyPr/>
                    <a:lstStyle/>
                    <a:p>
                      <a:pPr algn="ctr"/>
                      <a:r>
                        <a:rPr lang="en-US" dirty="0"/>
                        <a:t>12.7</a:t>
                      </a:r>
                    </a:p>
                  </a:txBody>
                  <a:tcPr/>
                </a:tc>
                <a:tc>
                  <a:txBody>
                    <a:bodyPr/>
                    <a:lstStyle/>
                    <a:p>
                      <a:pPr algn="ctr"/>
                      <a:r>
                        <a:rPr lang="en-US" dirty="0"/>
                        <a:t>2.2</a:t>
                      </a:r>
                    </a:p>
                  </a:txBody>
                  <a:tcPr/>
                </a:tc>
                <a:tc>
                  <a:txBody>
                    <a:bodyPr/>
                    <a:lstStyle/>
                    <a:p>
                      <a:pPr algn="ctr"/>
                      <a:r>
                        <a:rPr lang="en-US" dirty="0"/>
                        <a:t>2.0</a:t>
                      </a:r>
                    </a:p>
                  </a:txBody>
                  <a:tcPr/>
                </a:tc>
                <a:tc>
                  <a:txBody>
                    <a:bodyPr/>
                    <a:lstStyle/>
                    <a:p>
                      <a:pPr algn="ctr"/>
                      <a:r>
                        <a:rPr lang="en-US" dirty="0"/>
                        <a:t>6.1</a:t>
                      </a:r>
                    </a:p>
                  </a:txBody>
                  <a:tcPr/>
                </a:tc>
                <a:tc>
                  <a:txBody>
                    <a:bodyPr/>
                    <a:lstStyle/>
                    <a:p>
                      <a:pPr algn="ctr"/>
                      <a:r>
                        <a:rPr lang="en-US" dirty="0"/>
                        <a:t>7.0</a:t>
                      </a:r>
                    </a:p>
                  </a:txBody>
                  <a:tcPr/>
                </a:tc>
                <a:tc>
                  <a:txBody>
                    <a:bodyPr/>
                    <a:lstStyle/>
                    <a:p>
                      <a:pPr algn="ctr"/>
                      <a:r>
                        <a:rPr lang="en-US" dirty="0"/>
                        <a:t>.2</a:t>
                      </a:r>
                    </a:p>
                  </a:txBody>
                  <a:tcPr/>
                </a:tc>
                <a:tc>
                  <a:txBody>
                    <a:bodyPr/>
                    <a:lstStyle/>
                    <a:p>
                      <a:pPr algn="ctr"/>
                      <a:r>
                        <a:rPr lang="en-US" dirty="0"/>
                        <a:t>.8</a:t>
                      </a:r>
                    </a:p>
                  </a:txBody>
                  <a:tcPr/>
                </a:tc>
                <a:tc>
                  <a:txBody>
                    <a:bodyPr/>
                    <a:lstStyle/>
                    <a:p>
                      <a:pPr algn="ctr"/>
                      <a:r>
                        <a:rPr lang="en-US" dirty="0"/>
                        <a:t>4.0</a:t>
                      </a:r>
                    </a:p>
                  </a:txBody>
                  <a:tcPr/>
                </a:tc>
                <a:tc>
                  <a:txBody>
                    <a:bodyPr/>
                    <a:lstStyle/>
                    <a:p>
                      <a:pPr algn="ctr"/>
                      <a:r>
                        <a:rPr lang="en-US" dirty="0"/>
                        <a:t>2.4</a:t>
                      </a:r>
                    </a:p>
                  </a:txBody>
                  <a:tcPr/>
                </a:tc>
                <a:extLst>
                  <a:ext uri="{0D108BD9-81ED-4DB2-BD59-A6C34878D82A}">
                    <a16:rowId xmlns:a16="http://schemas.microsoft.com/office/drawing/2014/main" val="10001"/>
                  </a:ext>
                </a:extLst>
              </a:tr>
            </a:tbl>
          </a:graphicData>
        </a:graphic>
      </p:graphicFrame>
      <p:graphicFrame>
        <p:nvGraphicFramePr>
          <p:cNvPr id="5" name="Content Placeholder 3"/>
          <p:cNvGraphicFramePr>
            <a:graphicFrameLocks/>
          </p:cNvGraphicFramePr>
          <p:nvPr>
            <p:extLst>
              <p:ext uri="{D42A27DB-BD31-4B8C-83A1-F6EECF244321}">
                <p14:modId xmlns:p14="http://schemas.microsoft.com/office/powerpoint/2010/main" val="2126388926"/>
              </p:ext>
            </p:extLst>
          </p:nvPr>
        </p:nvGraphicFramePr>
        <p:xfrm>
          <a:off x="457200" y="2612572"/>
          <a:ext cx="8229598" cy="741680"/>
        </p:xfrm>
        <a:graphic>
          <a:graphicData uri="http://schemas.openxmlformats.org/drawingml/2006/table">
            <a:tbl>
              <a:tblPr firstRow="1" bandRow="1">
                <a:tableStyleId>{21E4AEA4-8DFA-4A89-87EB-49C32662AFE0}</a:tableStyleId>
              </a:tblPr>
              <a:tblGrid>
                <a:gridCol w="633046">
                  <a:extLst>
                    <a:ext uri="{9D8B030D-6E8A-4147-A177-3AD203B41FA5}">
                      <a16:colId xmlns:a16="http://schemas.microsoft.com/office/drawing/2014/main" val="20000"/>
                    </a:ext>
                  </a:extLst>
                </a:gridCol>
                <a:gridCol w="633046">
                  <a:extLst>
                    <a:ext uri="{9D8B030D-6E8A-4147-A177-3AD203B41FA5}">
                      <a16:colId xmlns:a16="http://schemas.microsoft.com/office/drawing/2014/main" val="20001"/>
                    </a:ext>
                  </a:extLst>
                </a:gridCol>
                <a:gridCol w="633046">
                  <a:extLst>
                    <a:ext uri="{9D8B030D-6E8A-4147-A177-3AD203B41FA5}">
                      <a16:colId xmlns:a16="http://schemas.microsoft.com/office/drawing/2014/main" val="20002"/>
                    </a:ext>
                  </a:extLst>
                </a:gridCol>
                <a:gridCol w="633046">
                  <a:extLst>
                    <a:ext uri="{9D8B030D-6E8A-4147-A177-3AD203B41FA5}">
                      <a16:colId xmlns:a16="http://schemas.microsoft.com/office/drawing/2014/main" val="20003"/>
                    </a:ext>
                  </a:extLst>
                </a:gridCol>
                <a:gridCol w="633046">
                  <a:extLst>
                    <a:ext uri="{9D8B030D-6E8A-4147-A177-3AD203B41FA5}">
                      <a16:colId xmlns:a16="http://schemas.microsoft.com/office/drawing/2014/main" val="20004"/>
                    </a:ext>
                  </a:extLst>
                </a:gridCol>
                <a:gridCol w="633046">
                  <a:extLst>
                    <a:ext uri="{9D8B030D-6E8A-4147-A177-3AD203B41FA5}">
                      <a16:colId xmlns:a16="http://schemas.microsoft.com/office/drawing/2014/main" val="20005"/>
                    </a:ext>
                  </a:extLst>
                </a:gridCol>
                <a:gridCol w="633046">
                  <a:extLst>
                    <a:ext uri="{9D8B030D-6E8A-4147-A177-3AD203B41FA5}">
                      <a16:colId xmlns:a16="http://schemas.microsoft.com/office/drawing/2014/main" val="20006"/>
                    </a:ext>
                  </a:extLst>
                </a:gridCol>
                <a:gridCol w="633046">
                  <a:extLst>
                    <a:ext uri="{9D8B030D-6E8A-4147-A177-3AD203B41FA5}">
                      <a16:colId xmlns:a16="http://schemas.microsoft.com/office/drawing/2014/main" val="20007"/>
                    </a:ext>
                  </a:extLst>
                </a:gridCol>
                <a:gridCol w="633046">
                  <a:extLst>
                    <a:ext uri="{9D8B030D-6E8A-4147-A177-3AD203B41FA5}">
                      <a16:colId xmlns:a16="http://schemas.microsoft.com/office/drawing/2014/main" val="20008"/>
                    </a:ext>
                  </a:extLst>
                </a:gridCol>
                <a:gridCol w="633046">
                  <a:extLst>
                    <a:ext uri="{9D8B030D-6E8A-4147-A177-3AD203B41FA5}">
                      <a16:colId xmlns:a16="http://schemas.microsoft.com/office/drawing/2014/main" val="20009"/>
                    </a:ext>
                  </a:extLst>
                </a:gridCol>
                <a:gridCol w="633046">
                  <a:extLst>
                    <a:ext uri="{9D8B030D-6E8A-4147-A177-3AD203B41FA5}">
                      <a16:colId xmlns:a16="http://schemas.microsoft.com/office/drawing/2014/main" val="20010"/>
                    </a:ext>
                  </a:extLst>
                </a:gridCol>
                <a:gridCol w="633046">
                  <a:extLst>
                    <a:ext uri="{9D8B030D-6E8A-4147-A177-3AD203B41FA5}">
                      <a16:colId xmlns:a16="http://schemas.microsoft.com/office/drawing/2014/main" val="20011"/>
                    </a:ext>
                  </a:extLst>
                </a:gridCol>
                <a:gridCol w="633046">
                  <a:extLst>
                    <a:ext uri="{9D8B030D-6E8A-4147-A177-3AD203B41FA5}">
                      <a16:colId xmlns:a16="http://schemas.microsoft.com/office/drawing/2014/main" val="20012"/>
                    </a:ext>
                  </a:extLst>
                </a:gridCol>
              </a:tblGrid>
              <a:tr h="370840">
                <a:tc>
                  <a:txBody>
                    <a:bodyPr/>
                    <a:lstStyle/>
                    <a:p>
                      <a:pPr algn="ctr"/>
                      <a:r>
                        <a:rPr lang="en-US" dirty="0"/>
                        <a:t>N</a:t>
                      </a:r>
                    </a:p>
                  </a:txBody>
                  <a:tcPr/>
                </a:tc>
                <a:tc>
                  <a:txBody>
                    <a:bodyPr/>
                    <a:lstStyle/>
                    <a:p>
                      <a:pPr algn="ctr"/>
                      <a:r>
                        <a:rPr lang="en-US" dirty="0"/>
                        <a:t>O</a:t>
                      </a:r>
                    </a:p>
                  </a:txBody>
                  <a:tcPr/>
                </a:tc>
                <a:tc>
                  <a:txBody>
                    <a:bodyPr/>
                    <a:lstStyle/>
                    <a:p>
                      <a:pPr algn="ctr"/>
                      <a:r>
                        <a:rPr lang="en-US" dirty="0"/>
                        <a:t>P</a:t>
                      </a:r>
                    </a:p>
                  </a:txBody>
                  <a:tcPr/>
                </a:tc>
                <a:tc>
                  <a:txBody>
                    <a:bodyPr/>
                    <a:lstStyle/>
                    <a:p>
                      <a:pPr algn="ctr"/>
                      <a:r>
                        <a:rPr lang="en-US" dirty="0"/>
                        <a:t>Q</a:t>
                      </a:r>
                    </a:p>
                  </a:txBody>
                  <a:tcPr/>
                </a:tc>
                <a:tc>
                  <a:txBody>
                    <a:bodyPr/>
                    <a:lstStyle/>
                    <a:p>
                      <a:pPr algn="ctr"/>
                      <a:r>
                        <a:rPr lang="en-US" dirty="0"/>
                        <a:t>R</a:t>
                      </a:r>
                    </a:p>
                  </a:txBody>
                  <a:tcPr/>
                </a:tc>
                <a:tc>
                  <a:txBody>
                    <a:bodyPr/>
                    <a:lstStyle/>
                    <a:p>
                      <a:pPr algn="ctr"/>
                      <a:r>
                        <a:rPr lang="en-US" dirty="0"/>
                        <a:t>S</a:t>
                      </a:r>
                    </a:p>
                  </a:txBody>
                  <a:tcPr/>
                </a:tc>
                <a:tc>
                  <a:txBody>
                    <a:bodyPr/>
                    <a:lstStyle/>
                    <a:p>
                      <a:pPr algn="ctr"/>
                      <a:r>
                        <a:rPr lang="en-US" dirty="0"/>
                        <a:t>T</a:t>
                      </a:r>
                    </a:p>
                  </a:txBody>
                  <a:tcPr/>
                </a:tc>
                <a:tc>
                  <a:txBody>
                    <a:bodyPr/>
                    <a:lstStyle/>
                    <a:p>
                      <a:pPr algn="ctr"/>
                      <a:r>
                        <a:rPr lang="en-US" dirty="0"/>
                        <a:t>U</a:t>
                      </a:r>
                    </a:p>
                  </a:txBody>
                  <a:tcPr/>
                </a:tc>
                <a:tc>
                  <a:txBody>
                    <a:bodyPr/>
                    <a:lstStyle/>
                    <a:p>
                      <a:pPr algn="ctr"/>
                      <a:r>
                        <a:rPr lang="en-US" dirty="0"/>
                        <a:t>V</a:t>
                      </a:r>
                    </a:p>
                  </a:txBody>
                  <a:tcPr/>
                </a:tc>
                <a:tc>
                  <a:txBody>
                    <a:bodyPr/>
                    <a:lstStyle/>
                    <a:p>
                      <a:pPr algn="ctr"/>
                      <a:r>
                        <a:rPr lang="en-US" dirty="0"/>
                        <a:t>W</a:t>
                      </a:r>
                    </a:p>
                  </a:txBody>
                  <a:tcPr/>
                </a:tc>
                <a:tc>
                  <a:txBody>
                    <a:bodyPr/>
                    <a:lstStyle/>
                    <a:p>
                      <a:pPr algn="ctr"/>
                      <a:r>
                        <a:rPr lang="en-US" dirty="0"/>
                        <a:t>X</a:t>
                      </a:r>
                    </a:p>
                  </a:txBody>
                  <a:tcPr/>
                </a:tc>
                <a:tc>
                  <a:txBody>
                    <a:bodyPr/>
                    <a:lstStyle/>
                    <a:p>
                      <a:pPr algn="ctr"/>
                      <a:r>
                        <a:rPr lang="en-US" dirty="0"/>
                        <a:t>Y</a:t>
                      </a:r>
                    </a:p>
                  </a:txBody>
                  <a:tcPr/>
                </a:tc>
                <a:tc>
                  <a:txBody>
                    <a:bodyPr/>
                    <a:lstStyle/>
                    <a:p>
                      <a:pPr algn="ctr"/>
                      <a:r>
                        <a:rPr lang="en-US" dirty="0"/>
                        <a:t>Z</a:t>
                      </a:r>
                    </a:p>
                  </a:txBody>
                  <a:tcPr/>
                </a:tc>
                <a:extLst>
                  <a:ext uri="{0D108BD9-81ED-4DB2-BD59-A6C34878D82A}">
                    <a16:rowId xmlns:a16="http://schemas.microsoft.com/office/drawing/2014/main" val="10000"/>
                  </a:ext>
                </a:extLst>
              </a:tr>
              <a:tr h="370840">
                <a:tc>
                  <a:txBody>
                    <a:bodyPr/>
                    <a:lstStyle/>
                    <a:p>
                      <a:pPr algn="ctr"/>
                      <a:r>
                        <a:rPr lang="en-US" dirty="0"/>
                        <a:t>6.7</a:t>
                      </a:r>
                    </a:p>
                  </a:txBody>
                  <a:tcPr/>
                </a:tc>
                <a:tc>
                  <a:txBody>
                    <a:bodyPr/>
                    <a:lstStyle/>
                    <a:p>
                      <a:pPr algn="ctr"/>
                      <a:r>
                        <a:rPr lang="en-US" dirty="0"/>
                        <a:t>7.5</a:t>
                      </a:r>
                    </a:p>
                  </a:txBody>
                  <a:tcPr/>
                </a:tc>
                <a:tc>
                  <a:txBody>
                    <a:bodyPr/>
                    <a:lstStyle/>
                    <a:p>
                      <a:pPr algn="ctr"/>
                      <a:r>
                        <a:rPr lang="en-US" dirty="0"/>
                        <a:t>1.9</a:t>
                      </a:r>
                    </a:p>
                  </a:txBody>
                  <a:tcPr/>
                </a:tc>
                <a:tc>
                  <a:txBody>
                    <a:bodyPr/>
                    <a:lstStyle/>
                    <a:p>
                      <a:pPr algn="ctr"/>
                      <a:r>
                        <a:rPr lang="en-US" dirty="0"/>
                        <a:t>.1</a:t>
                      </a:r>
                    </a:p>
                  </a:txBody>
                  <a:tcPr/>
                </a:tc>
                <a:tc>
                  <a:txBody>
                    <a:bodyPr/>
                    <a:lstStyle/>
                    <a:p>
                      <a:pPr algn="ctr"/>
                      <a:r>
                        <a:rPr lang="en-US" dirty="0"/>
                        <a:t>6.0</a:t>
                      </a:r>
                    </a:p>
                  </a:txBody>
                  <a:tcPr/>
                </a:tc>
                <a:tc>
                  <a:txBody>
                    <a:bodyPr/>
                    <a:lstStyle/>
                    <a:p>
                      <a:pPr algn="ctr"/>
                      <a:r>
                        <a:rPr lang="en-US" dirty="0"/>
                        <a:t>6.3</a:t>
                      </a:r>
                    </a:p>
                  </a:txBody>
                  <a:tcPr/>
                </a:tc>
                <a:tc>
                  <a:txBody>
                    <a:bodyPr/>
                    <a:lstStyle/>
                    <a:p>
                      <a:pPr algn="ctr"/>
                      <a:r>
                        <a:rPr lang="en-US" dirty="0"/>
                        <a:t>9.1</a:t>
                      </a:r>
                    </a:p>
                  </a:txBody>
                  <a:tcPr/>
                </a:tc>
                <a:tc>
                  <a:txBody>
                    <a:bodyPr/>
                    <a:lstStyle/>
                    <a:p>
                      <a:pPr algn="ctr"/>
                      <a:r>
                        <a:rPr lang="en-US" dirty="0"/>
                        <a:t>2.8</a:t>
                      </a:r>
                    </a:p>
                  </a:txBody>
                  <a:tcPr/>
                </a:tc>
                <a:tc>
                  <a:txBody>
                    <a:bodyPr/>
                    <a:lstStyle/>
                    <a:p>
                      <a:pPr algn="ctr"/>
                      <a:r>
                        <a:rPr lang="en-US" dirty="0"/>
                        <a:t>1.0</a:t>
                      </a:r>
                    </a:p>
                  </a:txBody>
                  <a:tcPr/>
                </a:tc>
                <a:tc>
                  <a:txBody>
                    <a:bodyPr/>
                    <a:lstStyle/>
                    <a:p>
                      <a:pPr algn="ctr"/>
                      <a:r>
                        <a:rPr lang="en-US" dirty="0"/>
                        <a:t>2.4</a:t>
                      </a:r>
                    </a:p>
                  </a:txBody>
                  <a:tcPr/>
                </a:tc>
                <a:tc>
                  <a:txBody>
                    <a:bodyPr/>
                    <a:lstStyle/>
                    <a:p>
                      <a:pPr algn="ctr"/>
                      <a:r>
                        <a:rPr lang="en-US" dirty="0"/>
                        <a:t>.2</a:t>
                      </a:r>
                    </a:p>
                  </a:txBody>
                  <a:tcPr/>
                </a:tc>
                <a:tc>
                  <a:txBody>
                    <a:bodyPr/>
                    <a:lstStyle/>
                    <a:p>
                      <a:pPr algn="ctr"/>
                      <a:r>
                        <a:rPr lang="en-US" dirty="0"/>
                        <a:t>2.0</a:t>
                      </a:r>
                    </a:p>
                  </a:txBody>
                  <a:tcPr/>
                </a:tc>
                <a:tc>
                  <a:txBody>
                    <a:bodyPr/>
                    <a:lstStyle/>
                    <a:p>
                      <a:pPr algn="ctr"/>
                      <a:r>
                        <a:rPr lang="en-US" dirty="0"/>
                        <a:t>.1</a:t>
                      </a:r>
                    </a:p>
                  </a:txBody>
                  <a:tcPr/>
                </a:tc>
                <a:extLst>
                  <a:ext uri="{0D108BD9-81ED-4DB2-BD59-A6C34878D82A}">
                    <a16:rowId xmlns:a16="http://schemas.microsoft.com/office/drawing/2014/main" val="10001"/>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650836519"/>
              </p:ext>
            </p:extLst>
          </p:nvPr>
        </p:nvGraphicFramePr>
        <p:xfrm>
          <a:off x="457200" y="4009571"/>
          <a:ext cx="8229598" cy="1198880"/>
        </p:xfrm>
        <a:graphic>
          <a:graphicData uri="http://schemas.openxmlformats.org/drawingml/2006/table">
            <a:tbl>
              <a:tblPr firstRow="1" bandRow="1">
                <a:tableStyleId>{2D5ABB26-0587-4C30-8999-92F81FD0307C}</a:tableStyleId>
              </a:tblPr>
              <a:tblGrid>
                <a:gridCol w="1660616">
                  <a:extLst>
                    <a:ext uri="{9D8B030D-6E8A-4147-A177-3AD203B41FA5}">
                      <a16:colId xmlns:a16="http://schemas.microsoft.com/office/drawing/2014/main" val="20000"/>
                    </a:ext>
                  </a:extLst>
                </a:gridCol>
                <a:gridCol w="6568982">
                  <a:extLst>
                    <a:ext uri="{9D8B030D-6E8A-4147-A177-3AD203B41FA5}">
                      <a16:colId xmlns:a16="http://schemas.microsoft.com/office/drawing/2014/main" val="20001"/>
                    </a:ext>
                  </a:extLst>
                </a:gridCol>
              </a:tblGrid>
              <a:tr h="370840">
                <a:tc>
                  <a:txBody>
                    <a:bodyPr/>
                    <a:lstStyle/>
                    <a:p>
                      <a:r>
                        <a:rPr lang="en-US" sz="1200" dirty="0"/>
                        <a:t>Common</a:t>
                      </a:r>
                      <a:r>
                        <a:rPr lang="en-US" sz="1200" baseline="0" dirty="0"/>
                        <a:t> Pairs</a:t>
                      </a:r>
                      <a:endParaRPr lang="en-US" sz="1200" dirty="0"/>
                    </a:p>
                  </a:txBody>
                  <a:tcPr anchor="ctr"/>
                </a:tc>
                <a:tc>
                  <a:txBody>
                    <a:bodyPr/>
                    <a:lstStyle/>
                    <a:p>
                      <a:r>
                        <a:rPr lang="en-US" sz="1200" b="0" i="0" kern="1200" dirty="0">
                          <a:solidFill>
                            <a:schemeClr val="tx1"/>
                          </a:solidFill>
                          <a:effectLst/>
                          <a:latin typeface="+mn-lt"/>
                          <a:ea typeface="+mn-ea"/>
                          <a:cs typeface="+mn-cs"/>
                        </a:rPr>
                        <a:t>TH, EA, OF, TO, IN, IT, IS, BE, AS, AT, SO, WE, HE, BY, OR, ON, DO, IF, ME, MY, UP</a:t>
                      </a:r>
                      <a:endParaRPr lang="en-US" sz="1200" dirty="0"/>
                    </a:p>
                  </a:txBody>
                  <a:tcPr anchor="ctr"/>
                </a:tc>
                <a:extLst>
                  <a:ext uri="{0D108BD9-81ED-4DB2-BD59-A6C34878D82A}">
                    <a16:rowId xmlns:a16="http://schemas.microsoft.com/office/drawing/2014/main" val="10000"/>
                  </a:ext>
                </a:extLst>
              </a:tr>
              <a:tr h="370840">
                <a:tc>
                  <a:txBody>
                    <a:bodyPr/>
                    <a:lstStyle/>
                    <a:p>
                      <a:r>
                        <a:rPr lang="en-US" sz="1200" dirty="0"/>
                        <a:t>Common</a:t>
                      </a:r>
                      <a:r>
                        <a:rPr lang="en-US" sz="1200" baseline="0" dirty="0"/>
                        <a:t> Repeated Letters</a:t>
                      </a:r>
                      <a:endParaRPr lang="en-US" sz="1200" dirty="0"/>
                    </a:p>
                  </a:txBody>
                  <a:tcPr anchor="ctr"/>
                </a:tc>
                <a:tc>
                  <a:txBody>
                    <a:bodyPr/>
                    <a:lstStyle/>
                    <a:p>
                      <a:r>
                        <a:rPr lang="en-US" sz="1200" b="0" i="0" kern="1200" dirty="0">
                          <a:solidFill>
                            <a:schemeClr val="tx1"/>
                          </a:solidFill>
                          <a:effectLst/>
                          <a:latin typeface="+mn-lt"/>
                          <a:ea typeface="+mn-ea"/>
                          <a:cs typeface="+mn-cs"/>
                        </a:rPr>
                        <a:t>SS, EE, TT, FF, LL, MM,</a:t>
                      </a:r>
                      <a:r>
                        <a:rPr lang="en-US" sz="1200" b="0" i="0" kern="1200" baseline="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OO</a:t>
                      </a:r>
                      <a:endParaRPr lang="en-US" sz="1000" dirty="0"/>
                    </a:p>
                  </a:txBody>
                  <a:tcPr anchor="ctr"/>
                </a:tc>
                <a:extLst>
                  <a:ext uri="{0D108BD9-81ED-4DB2-BD59-A6C34878D82A}">
                    <a16:rowId xmlns:a16="http://schemas.microsoft.com/office/drawing/2014/main" val="10001"/>
                  </a:ext>
                </a:extLst>
              </a:tr>
              <a:tr h="370840">
                <a:tc>
                  <a:txBody>
                    <a:bodyPr/>
                    <a:lstStyle/>
                    <a:p>
                      <a:r>
                        <a:rPr lang="en-US" sz="1200" dirty="0"/>
                        <a:t>Common Triplets</a:t>
                      </a:r>
                    </a:p>
                  </a:txBody>
                  <a:tcPr anchor="ctr"/>
                </a:tc>
                <a:tc>
                  <a:txBody>
                    <a:bodyPr/>
                    <a:lstStyle/>
                    <a:p>
                      <a:r>
                        <a:rPr lang="en-US" sz="1200" b="0" i="0" kern="1200" dirty="0">
                          <a:solidFill>
                            <a:schemeClr val="tx1"/>
                          </a:solidFill>
                          <a:effectLst/>
                          <a:latin typeface="+mn-lt"/>
                          <a:ea typeface="+mn-ea"/>
                          <a:cs typeface="+mn-cs"/>
                        </a:rPr>
                        <a:t>THE, EST, FOR, AND, HIS, ENT,</a:t>
                      </a:r>
                      <a:r>
                        <a:rPr lang="en-US" sz="1200" b="0" i="0" kern="1200" baseline="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THA</a:t>
                      </a:r>
                      <a:endParaRPr lang="en-US" sz="1000" dirty="0"/>
                    </a:p>
                  </a:txBody>
                  <a:tcPr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11083000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2919" y="1626143"/>
            <a:ext cx="8229600" cy="4373563"/>
          </a:xfrm>
        </p:spPr>
        <p:txBody>
          <a:bodyPr>
            <a:normAutofit/>
          </a:bodyPr>
          <a:lstStyle/>
          <a:p>
            <a:r>
              <a:rPr lang="en-US" sz="2000" dirty="0"/>
              <a:t>Implementation Attacks</a:t>
            </a:r>
          </a:p>
          <a:p>
            <a:pPr lvl="1"/>
            <a:r>
              <a:rPr lang="en-US" sz="1800" dirty="0"/>
              <a:t>Side Channel Attacks - </a:t>
            </a:r>
            <a:r>
              <a:rPr lang="en-US" dirty="0"/>
              <a:t>Passive attacks that measure a physical attribute like power consumption to help determine the secret key and algorithm function</a:t>
            </a:r>
          </a:p>
          <a:p>
            <a:pPr lvl="1"/>
            <a:r>
              <a:rPr lang="en-US" sz="1800" dirty="0"/>
              <a:t>Fault Analysis - </a:t>
            </a:r>
            <a:r>
              <a:rPr lang="en-US" dirty="0"/>
              <a:t>Tries to force system into an error condition to gain erroneous results to compare with known good results</a:t>
            </a:r>
          </a:p>
          <a:p>
            <a:pPr lvl="1"/>
            <a:r>
              <a:rPr lang="en-US" sz="1800" dirty="0"/>
              <a:t>Probing Attacks - </a:t>
            </a:r>
            <a:r>
              <a:rPr lang="en-US" dirty="0"/>
              <a:t>Watches circuitry surrounding the cryptographic module in hopes that complementary components will disclose information about key or algorithm</a:t>
            </a:r>
          </a:p>
          <a:p>
            <a:pPr lvl="1"/>
            <a:r>
              <a:rPr lang="en-US" sz="1800" dirty="0"/>
              <a:t>Rainbow Table – Maps plaintext to hash. Stores hashes in lookup table instead of hashing each time. Rainbow table is sorted lookup table of hash outputs</a:t>
            </a:r>
          </a:p>
          <a:p>
            <a:endParaRPr lang="en-US" sz="2000" dirty="0"/>
          </a:p>
        </p:txBody>
      </p:sp>
      <p:sp>
        <p:nvSpPr>
          <p:cNvPr id="5" name="Slide Number Placeholder 4"/>
          <p:cNvSpPr>
            <a:spLocks noGrp="1"/>
          </p:cNvSpPr>
          <p:nvPr>
            <p:ph type="sldNum" sz="quarter" idx="11"/>
          </p:nvPr>
        </p:nvSpPr>
        <p:spPr/>
        <p:txBody>
          <a:bodyPr/>
          <a:lstStyle/>
          <a:p>
            <a:pPr>
              <a:defRPr/>
            </a:pPr>
            <a:fld id="{0CFDEA91-141F-430B-9992-4E0F2FAC2E5F}" type="slidenum">
              <a:rPr lang="en-US" smtClean="0"/>
              <a:pPr>
                <a:defRPr/>
              </a:pPr>
              <a:t>48</a:t>
            </a:fld>
            <a:endParaRPr lang="en-US" dirty="0"/>
          </a:p>
        </p:txBody>
      </p:sp>
      <p:sp>
        <p:nvSpPr>
          <p:cNvPr id="7" name="Title 6"/>
          <p:cNvSpPr>
            <a:spLocks noGrp="1"/>
          </p:cNvSpPr>
          <p:nvPr>
            <p:ph type="title"/>
          </p:nvPr>
        </p:nvSpPr>
        <p:spPr/>
        <p:txBody>
          <a:bodyPr/>
          <a:lstStyle/>
          <a:p>
            <a:r>
              <a:rPr lang="en-US" dirty="0"/>
              <a:t>Attacks against cryptosystems</a:t>
            </a:r>
          </a:p>
        </p:txBody>
      </p:sp>
    </p:spTree>
    <p:extLst>
      <p:ext uri="{BB962C8B-B14F-4D97-AF65-F5344CB8AC3E}">
        <p14:creationId xmlns:p14="http://schemas.microsoft.com/office/powerpoint/2010/main" val="81602807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DD5851-8F0F-46CB-8C56-710A9B74DDC6}"/>
              </a:ext>
            </a:extLst>
          </p:cNvPr>
          <p:cNvSpPr>
            <a:spLocks noGrp="1"/>
          </p:cNvSpPr>
          <p:nvPr>
            <p:ph type="title"/>
          </p:nvPr>
        </p:nvSpPr>
        <p:spPr>
          <a:xfrm>
            <a:off x="457200" y="919490"/>
            <a:ext cx="8229600" cy="523220"/>
          </a:xfrm>
        </p:spPr>
        <p:txBody>
          <a:bodyPr/>
          <a:lstStyle/>
          <a:p>
            <a:r>
              <a:rPr lang="en-US" dirty="0"/>
              <a:t>Operating System Crypto Examples</a:t>
            </a:r>
          </a:p>
        </p:txBody>
      </p:sp>
      <p:sp>
        <p:nvSpPr>
          <p:cNvPr id="3" name="Content Placeholder 2">
            <a:extLst>
              <a:ext uri="{FF2B5EF4-FFF2-40B4-BE49-F238E27FC236}">
                <a16:creationId xmlns:a16="http://schemas.microsoft.com/office/drawing/2014/main" id="{CE40607E-5E82-4E3E-BCE6-FD42FB614922}"/>
              </a:ext>
            </a:extLst>
          </p:cNvPr>
          <p:cNvSpPr>
            <a:spLocks noGrp="1"/>
          </p:cNvSpPr>
          <p:nvPr>
            <p:ph idx="1"/>
          </p:nvPr>
        </p:nvSpPr>
        <p:spPr/>
        <p:txBody>
          <a:bodyPr>
            <a:normAutofit fontScale="92500" lnSpcReduction="20000"/>
          </a:bodyPr>
          <a:lstStyle/>
          <a:p>
            <a:r>
              <a:rPr lang="en-US" dirty="0"/>
              <a:t>Windows – DPAPI</a:t>
            </a:r>
          </a:p>
          <a:p>
            <a:r>
              <a:rPr lang="en-US" dirty="0"/>
              <a:t>First introduced in Windows 2000</a:t>
            </a:r>
          </a:p>
          <a:p>
            <a:r>
              <a:rPr lang="en-US" dirty="0"/>
              <a:t>DPAPI protects the following personal data:</a:t>
            </a:r>
          </a:p>
          <a:p>
            <a:pPr lvl="1"/>
            <a:r>
              <a:rPr lang="en-US" dirty="0"/>
              <a:t>Passwords and form auto-completion</a:t>
            </a:r>
          </a:p>
          <a:p>
            <a:pPr lvl="1"/>
            <a:r>
              <a:rPr lang="en-US" dirty="0"/>
              <a:t>E-mail account passwords</a:t>
            </a:r>
          </a:p>
          <a:p>
            <a:pPr lvl="1"/>
            <a:r>
              <a:rPr lang="en-US" dirty="0"/>
              <a:t>Shared folders/resource passwords</a:t>
            </a:r>
          </a:p>
          <a:p>
            <a:pPr lvl="1"/>
            <a:r>
              <a:rPr lang="en-US" dirty="0"/>
              <a:t>Wireless network account keys and passwords</a:t>
            </a:r>
          </a:p>
          <a:p>
            <a:pPr lvl="1"/>
            <a:r>
              <a:rPr lang="en-US" dirty="0"/>
              <a:t>Encryption keys</a:t>
            </a:r>
          </a:p>
          <a:p>
            <a:pPr lvl="1"/>
            <a:r>
              <a:rPr lang="en-US" dirty="0"/>
              <a:t>Remote desktop connection passwords, .NET passwords</a:t>
            </a:r>
          </a:p>
          <a:p>
            <a:pPr lvl="1"/>
            <a:r>
              <a:rPr lang="en-US" dirty="0"/>
              <a:t>Private keys for Encrypting File Systems, encrypting S/MIME and other certificates</a:t>
            </a:r>
          </a:p>
          <a:p>
            <a:pPr lvl="1"/>
            <a:r>
              <a:rPr lang="en-US" dirty="0"/>
              <a:t>EAP/TLS and 802.1x </a:t>
            </a:r>
          </a:p>
          <a:p>
            <a:pPr lvl="1"/>
            <a:r>
              <a:rPr lang="en-US" dirty="0"/>
              <a:t>Network passwords</a:t>
            </a:r>
          </a:p>
          <a:p>
            <a:pPr lvl="1"/>
            <a:r>
              <a:rPr lang="en-US" dirty="0"/>
              <a:t>Personal data in other applications</a:t>
            </a:r>
          </a:p>
        </p:txBody>
      </p:sp>
    </p:spTree>
    <p:extLst>
      <p:ext uri="{BB962C8B-B14F-4D97-AF65-F5344CB8AC3E}">
        <p14:creationId xmlns:p14="http://schemas.microsoft.com/office/powerpoint/2010/main" val="29158955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CryptoSystem</a:t>
            </a:r>
            <a:r>
              <a:rPr lang="en-US" dirty="0"/>
              <a:t> Types</a:t>
            </a:r>
          </a:p>
        </p:txBody>
      </p:sp>
      <p:sp>
        <p:nvSpPr>
          <p:cNvPr id="3" name="Content Placeholder 2"/>
          <p:cNvSpPr>
            <a:spLocks noGrp="1"/>
          </p:cNvSpPr>
          <p:nvPr>
            <p:ph idx="1"/>
          </p:nvPr>
        </p:nvSpPr>
        <p:spPr/>
        <p:txBody>
          <a:bodyPr/>
          <a:lstStyle/>
          <a:p>
            <a:r>
              <a:rPr lang="en-US" dirty="0"/>
              <a:t>Two general categories</a:t>
            </a:r>
          </a:p>
          <a:p>
            <a:pPr lvl="1"/>
            <a:r>
              <a:rPr lang="en-US" dirty="0"/>
              <a:t>Substitution</a:t>
            </a:r>
          </a:p>
          <a:p>
            <a:pPr lvl="2"/>
            <a:r>
              <a:rPr lang="en-US" dirty="0" err="1"/>
              <a:t>Monoalphabetic</a:t>
            </a:r>
            <a:r>
              <a:rPr lang="en-US" dirty="0"/>
              <a:t>, Polyalphabetic</a:t>
            </a:r>
          </a:p>
          <a:p>
            <a:pPr lvl="1"/>
            <a:r>
              <a:rPr lang="en-US" dirty="0"/>
              <a:t>Transposition</a:t>
            </a:r>
          </a:p>
          <a:p>
            <a:r>
              <a:rPr lang="en-US" dirty="0"/>
              <a:t>Two general Classes</a:t>
            </a:r>
          </a:p>
          <a:p>
            <a:pPr lvl="1"/>
            <a:r>
              <a:rPr lang="en-US" dirty="0"/>
              <a:t>Symmetric</a:t>
            </a:r>
          </a:p>
          <a:p>
            <a:pPr lvl="2"/>
            <a:r>
              <a:rPr lang="en-US" dirty="0"/>
              <a:t>DES, 3DES, AES</a:t>
            </a:r>
          </a:p>
          <a:p>
            <a:pPr lvl="1"/>
            <a:r>
              <a:rPr lang="en-US" dirty="0"/>
              <a:t>Asymmetric</a:t>
            </a:r>
          </a:p>
          <a:p>
            <a:pPr lvl="2"/>
            <a:r>
              <a:rPr lang="en-US" dirty="0"/>
              <a:t>RSA, </a:t>
            </a:r>
          </a:p>
        </p:txBody>
      </p:sp>
    </p:spTree>
    <p:extLst>
      <p:ext uri="{BB962C8B-B14F-4D97-AF65-F5344CB8AC3E}">
        <p14:creationId xmlns:p14="http://schemas.microsoft.com/office/powerpoint/2010/main" val="146579455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E9C261-6E05-4DEB-B73A-079E432501C6}"/>
              </a:ext>
            </a:extLst>
          </p:cNvPr>
          <p:cNvSpPr>
            <a:spLocks noGrp="1"/>
          </p:cNvSpPr>
          <p:nvPr>
            <p:ph type="title"/>
          </p:nvPr>
        </p:nvSpPr>
        <p:spPr/>
        <p:txBody>
          <a:bodyPr/>
          <a:lstStyle/>
          <a:p>
            <a:r>
              <a:rPr lang="en-US" dirty="0"/>
              <a:t>DPAPI Architecture</a:t>
            </a:r>
          </a:p>
        </p:txBody>
      </p:sp>
      <p:pic>
        <p:nvPicPr>
          <p:cNvPr id="4" name="Content Placeholder 3">
            <a:extLst>
              <a:ext uri="{FF2B5EF4-FFF2-40B4-BE49-F238E27FC236}">
                <a16:creationId xmlns:a16="http://schemas.microsoft.com/office/drawing/2014/main" id="{0F3E1894-A771-447B-98E9-5CDA9920C2CE}"/>
              </a:ext>
            </a:extLst>
          </p:cNvPr>
          <p:cNvPicPr>
            <a:picLocks noGrp="1" noChangeAspect="1"/>
          </p:cNvPicPr>
          <p:nvPr>
            <p:ph idx="1"/>
          </p:nvPr>
        </p:nvPicPr>
        <p:blipFill>
          <a:blip r:embed="rId2"/>
          <a:stretch>
            <a:fillRect/>
          </a:stretch>
        </p:blipFill>
        <p:spPr>
          <a:xfrm>
            <a:off x="1962716" y="1564947"/>
            <a:ext cx="5218568" cy="4373563"/>
          </a:xfrm>
          <a:prstGeom prst="rect">
            <a:avLst/>
          </a:prstGeom>
        </p:spPr>
      </p:pic>
    </p:spTree>
    <p:extLst>
      <p:ext uri="{BB962C8B-B14F-4D97-AF65-F5344CB8AC3E}">
        <p14:creationId xmlns:p14="http://schemas.microsoft.com/office/powerpoint/2010/main" val="44113024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Next Week</a:t>
            </a:r>
          </a:p>
        </p:txBody>
      </p:sp>
      <p:sp>
        <p:nvSpPr>
          <p:cNvPr id="3" name="Content Placeholder 2"/>
          <p:cNvSpPr>
            <a:spLocks noGrp="1"/>
          </p:cNvSpPr>
          <p:nvPr>
            <p:ph idx="1"/>
          </p:nvPr>
        </p:nvSpPr>
        <p:spPr/>
        <p:txBody>
          <a:bodyPr/>
          <a:lstStyle/>
          <a:p>
            <a:r>
              <a:rPr lang="en-US" dirty="0"/>
              <a:t>Operating System Components and Architecture</a:t>
            </a:r>
          </a:p>
          <a:p>
            <a:r>
              <a:rPr lang="en-US" dirty="0"/>
              <a:t>Homework 2 </a:t>
            </a:r>
            <a:r>
              <a:rPr lang="en-US" dirty="0" smtClean="0"/>
              <a:t>due</a:t>
            </a:r>
            <a:endParaRPr lang="en-US" dirty="0"/>
          </a:p>
        </p:txBody>
      </p:sp>
    </p:spTree>
    <p:extLst>
      <p:ext uri="{BB962C8B-B14F-4D97-AF65-F5344CB8AC3E}">
        <p14:creationId xmlns:p14="http://schemas.microsoft.com/office/powerpoint/2010/main" val="31075050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9490"/>
            <a:ext cx="8229600" cy="523220"/>
          </a:xfrm>
        </p:spPr>
        <p:txBody>
          <a:bodyPr/>
          <a:lstStyle/>
          <a:p>
            <a:r>
              <a:rPr lang="en-US" dirty="0"/>
              <a:t>Appendix</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36560376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 Key Concepts and Definitions</a:t>
            </a:r>
            <a:endParaRPr lang="en-US" dirty="0"/>
          </a:p>
        </p:txBody>
      </p:sp>
      <p:sp>
        <p:nvSpPr>
          <p:cNvPr id="3" name="Content Placeholder 2"/>
          <p:cNvSpPr>
            <a:spLocks noGrp="1"/>
          </p:cNvSpPr>
          <p:nvPr>
            <p:ph idx="1"/>
          </p:nvPr>
        </p:nvSpPr>
        <p:spPr/>
        <p:txBody>
          <a:bodyPr>
            <a:normAutofit fontScale="85000" lnSpcReduction="20000"/>
          </a:bodyPr>
          <a:lstStyle/>
          <a:p>
            <a:r>
              <a:rPr lang="en-US" i="1" dirty="0">
                <a:solidFill>
                  <a:srgbClr val="FF0000"/>
                </a:solidFill>
              </a:rPr>
              <a:t>Key Clustering </a:t>
            </a:r>
            <a:r>
              <a:rPr lang="en-US" dirty="0"/>
              <a:t>– When different encryption keys generate the same cipher text from the same plain text message</a:t>
            </a:r>
          </a:p>
          <a:p>
            <a:r>
              <a:rPr lang="en-US" i="1" dirty="0">
                <a:solidFill>
                  <a:srgbClr val="FF0000"/>
                </a:solidFill>
              </a:rPr>
              <a:t>Synchronous</a:t>
            </a:r>
            <a:r>
              <a:rPr lang="en-US" dirty="0"/>
              <a:t> – Each encryption or decryption request is performed immediately</a:t>
            </a:r>
          </a:p>
          <a:p>
            <a:r>
              <a:rPr lang="en-US" i="1" dirty="0">
                <a:solidFill>
                  <a:srgbClr val="FF0000"/>
                </a:solidFill>
              </a:rPr>
              <a:t>Asynchronous</a:t>
            </a:r>
            <a:r>
              <a:rPr lang="en-US" dirty="0"/>
              <a:t> – Encrypt/Decrypt requests are processed in queues; key benefit of this is in the utilization of hardware devices and multiprocessor systems for cryptographic acceleration</a:t>
            </a:r>
          </a:p>
          <a:p>
            <a:r>
              <a:rPr lang="en-US" i="1" dirty="0">
                <a:solidFill>
                  <a:srgbClr val="FF0000"/>
                </a:solidFill>
              </a:rPr>
              <a:t>Hash Function </a:t>
            </a:r>
            <a:r>
              <a:rPr lang="en-US" dirty="0"/>
              <a:t>– One-way mathematical function. This allows detection of changes in a file; ensures communication integrity of messages. Ideally, the hash function has no collisions [the hash yields identical output for two different messages]</a:t>
            </a:r>
          </a:p>
          <a:p>
            <a:r>
              <a:rPr lang="en-US" i="1" dirty="0">
                <a:solidFill>
                  <a:srgbClr val="FF0000"/>
                </a:solidFill>
              </a:rPr>
              <a:t>Digital Signatures </a:t>
            </a:r>
            <a:r>
              <a:rPr lang="en-US" dirty="0"/>
              <a:t>– Provides authentication of the sender’s identity and the integrity of the sent message. The message or file is sent through a hash function, yielding a hash value. The hash value is encrypted with the senders private key. This yields a digital signature for that message. The receiver may then authenticate the sender by decrypting the encrypted hash value with the senders public key, and verify the message integrity by running the hash function on the message/file, and comparing the obtained hash value with the decrypted hash value. If they are an exact match, the signature and message are valid.</a:t>
            </a:r>
          </a:p>
        </p:txBody>
      </p:sp>
      <p:sp>
        <p:nvSpPr>
          <p:cNvPr id="4" name="Slide Number Placeholder 4"/>
          <p:cNvSpPr txBox="1">
            <a:spLocks noGrp="1"/>
          </p:cNvSpPr>
          <p:nvPr/>
        </p:nvSpPr>
        <p:spPr bwMode="auto">
          <a:xfrm>
            <a:off x="6553200" y="6248400"/>
            <a:ext cx="21336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b"/>
          <a:lstStyle>
            <a:lvl1pPr>
              <a:defRPr sz="1200">
                <a:solidFill>
                  <a:schemeClr val="tx1"/>
                </a:solidFill>
                <a:latin typeface="Times New Roman" pitchFamily="18" charset="0"/>
                <a:cs typeface="Arial" charset="0"/>
              </a:defRPr>
            </a:lvl1pPr>
            <a:lvl2pPr marL="742950" indent="-285750">
              <a:defRPr sz="1200">
                <a:solidFill>
                  <a:schemeClr val="tx1"/>
                </a:solidFill>
                <a:latin typeface="Times New Roman" pitchFamily="18" charset="0"/>
                <a:cs typeface="Arial" charset="0"/>
              </a:defRPr>
            </a:lvl2pPr>
            <a:lvl3pPr marL="1143000" indent="-228600">
              <a:defRPr sz="1200">
                <a:solidFill>
                  <a:schemeClr val="tx1"/>
                </a:solidFill>
                <a:latin typeface="Times New Roman" pitchFamily="18" charset="0"/>
                <a:cs typeface="Arial" charset="0"/>
              </a:defRPr>
            </a:lvl3pPr>
            <a:lvl4pPr marL="1600200" indent="-228600">
              <a:defRPr sz="1200">
                <a:solidFill>
                  <a:schemeClr val="tx1"/>
                </a:solidFill>
                <a:latin typeface="Times New Roman" pitchFamily="18" charset="0"/>
                <a:cs typeface="Arial" charset="0"/>
              </a:defRPr>
            </a:lvl4pPr>
            <a:lvl5pPr marL="2057400" indent="-228600">
              <a:defRPr sz="1200">
                <a:solidFill>
                  <a:schemeClr val="tx1"/>
                </a:solidFill>
                <a:latin typeface="Times New Roman" pitchFamily="18" charset="0"/>
                <a:cs typeface="Arial" charset="0"/>
              </a:defRPr>
            </a:lvl5pPr>
            <a:lvl6pPr marL="2514600" indent="-228600" eaLnBrk="0" fontAlgn="base" hangingPunct="0">
              <a:spcBef>
                <a:spcPct val="0"/>
              </a:spcBef>
              <a:spcAft>
                <a:spcPct val="0"/>
              </a:spcAft>
              <a:defRPr sz="1200">
                <a:solidFill>
                  <a:schemeClr val="tx1"/>
                </a:solidFill>
                <a:latin typeface="Times New Roman" pitchFamily="18" charset="0"/>
                <a:cs typeface="Arial" charset="0"/>
              </a:defRPr>
            </a:lvl6pPr>
            <a:lvl7pPr marL="2971800" indent="-228600" eaLnBrk="0" fontAlgn="base" hangingPunct="0">
              <a:spcBef>
                <a:spcPct val="0"/>
              </a:spcBef>
              <a:spcAft>
                <a:spcPct val="0"/>
              </a:spcAft>
              <a:defRPr sz="1200">
                <a:solidFill>
                  <a:schemeClr val="tx1"/>
                </a:solidFill>
                <a:latin typeface="Times New Roman" pitchFamily="18" charset="0"/>
                <a:cs typeface="Arial" charset="0"/>
              </a:defRPr>
            </a:lvl7pPr>
            <a:lvl8pPr marL="3429000" indent="-228600" eaLnBrk="0" fontAlgn="base" hangingPunct="0">
              <a:spcBef>
                <a:spcPct val="0"/>
              </a:spcBef>
              <a:spcAft>
                <a:spcPct val="0"/>
              </a:spcAft>
              <a:defRPr sz="1200">
                <a:solidFill>
                  <a:schemeClr val="tx1"/>
                </a:solidFill>
                <a:latin typeface="Times New Roman" pitchFamily="18" charset="0"/>
                <a:cs typeface="Arial" charset="0"/>
              </a:defRPr>
            </a:lvl8pPr>
            <a:lvl9pPr marL="3886200" indent="-228600" eaLnBrk="0" fontAlgn="base" hangingPunct="0">
              <a:spcBef>
                <a:spcPct val="0"/>
              </a:spcBef>
              <a:spcAft>
                <a:spcPct val="0"/>
              </a:spcAft>
              <a:defRPr sz="1200">
                <a:solidFill>
                  <a:schemeClr val="tx1"/>
                </a:solidFill>
                <a:latin typeface="Times New Roman" pitchFamily="18" charset="0"/>
                <a:cs typeface="Arial" charset="0"/>
              </a:defRPr>
            </a:lvl9pPr>
          </a:lstStyle>
          <a:p>
            <a:pPr algn="r" eaLnBrk="1" hangingPunct="1"/>
            <a:fld id="{1B20DAA3-7BC8-4329-B547-AABA5E7C49D9}" type="slidenum">
              <a:rPr lang="en-US">
                <a:latin typeface="+mn-lt"/>
              </a:rPr>
              <a:pPr algn="r" eaLnBrk="1" hangingPunct="1"/>
              <a:t>53</a:t>
            </a:fld>
            <a:endParaRPr lang="en-US" dirty="0">
              <a:latin typeface="+mn-lt"/>
            </a:endParaRPr>
          </a:p>
        </p:txBody>
      </p:sp>
    </p:spTree>
    <p:extLst>
      <p:ext uri="{BB962C8B-B14F-4D97-AF65-F5344CB8AC3E}">
        <p14:creationId xmlns:p14="http://schemas.microsoft.com/office/powerpoint/2010/main" val="336682717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Key Concepts and Definitions (continued)</a:t>
            </a:r>
            <a:endParaRPr lang="en-US" dirty="0"/>
          </a:p>
        </p:txBody>
      </p:sp>
      <p:sp>
        <p:nvSpPr>
          <p:cNvPr id="3" name="Content Placeholder 2"/>
          <p:cNvSpPr>
            <a:spLocks noGrp="1"/>
          </p:cNvSpPr>
          <p:nvPr>
            <p:ph idx="1"/>
          </p:nvPr>
        </p:nvSpPr>
        <p:spPr/>
        <p:txBody>
          <a:bodyPr>
            <a:normAutofit fontScale="92500" lnSpcReduction="10000"/>
          </a:bodyPr>
          <a:lstStyle/>
          <a:p>
            <a:r>
              <a:rPr lang="en-US" i="1" dirty="0">
                <a:solidFill>
                  <a:srgbClr val="FF0000"/>
                </a:solidFill>
              </a:rPr>
              <a:t>Asymmetric</a:t>
            </a:r>
            <a:r>
              <a:rPr lang="en-US" dirty="0"/>
              <a:t> – Term used in cryptography to mean two different but mathematically related keys are used; one for encryption and one for decryption. Commonly used in reference to Public Key Infrastructure</a:t>
            </a:r>
          </a:p>
          <a:p>
            <a:r>
              <a:rPr lang="en-US" i="1" dirty="0">
                <a:solidFill>
                  <a:srgbClr val="FF0000"/>
                </a:solidFill>
              </a:rPr>
              <a:t>Digital Certificate </a:t>
            </a:r>
            <a:r>
              <a:rPr lang="en-US" dirty="0"/>
              <a:t>– Electronic document containing the name of the organization, the issuing Certificate Authority [CA], the CA chain, the digital signature of the issuing CA, the certificate holders’ public key, and the expiry date. See references on V.509 v3 and PKCS certificates.</a:t>
            </a:r>
          </a:p>
          <a:p>
            <a:r>
              <a:rPr lang="en-US" i="1" dirty="0">
                <a:solidFill>
                  <a:srgbClr val="FF0000"/>
                </a:solidFill>
              </a:rPr>
              <a:t>Certificate Authority [CA]</a:t>
            </a:r>
            <a:r>
              <a:rPr lang="en-US" dirty="0"/>
              <a:t> – A trusted entity in an enterprise or network [trusted by two or more users] to issue, revoke and manage digital certificates. These should exist in a hierarchy.</a:t>
            </a:r>
          </a:p>
          <a:p>
            <a:r>
              <a:rPr lang="en-US" i="1" dirty="0">
                <a:solidFill>
                  <a:srgbClr val="FF0000"/>
                </a:solidFill>
              </a:rPr>
              <a:t>Registration Authority [RA] </a:t>
            </a:r>
            <a:r>
              <a:rPr lang="en-US" dirty="0"/>
              <a:t>– Performs certificate registry services on behalf of the CA. The RA is a single purpose server responsible for the accuracy of information in a certificate request. The RA performs user validation prior to issuing a certificate request. In practice, the RA is part of the secondary CA in a PKI infrastructure.</a:t>
            </a:r>
          </a:p>
        </p:txBody>
      </p:sp>
      <p:sp>
        <p:nvSpPr>
          <p:cNvPr id="4" name="Slide Number Placeholder 4"/>
          <p:cNvSpPr txBox="1">
            <a:spLocks noGrp="1"/>
          </p:cNvSpPr>
          <p:nvPr/>
        </p:nvSpPr>
        <p:spPr bwMode="auto">
          <a:xfrm>
            <a:off x="6553200" y="6248400"/>
            <a:ext cx="21336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b"/>
          <a:lstStyle>
            <a:lvl1pPr>
              <a:defRPr sz="1200">
                <a:solidFill>
                  <a:schemeClr val="tx1"/>
                </a:solidFill>
                <a:latin typeface="Times New Roman" pitchFamily="18" charset="0"/>
                <a:cs typeface="Arial" charset="0"/>
              </a:defRPr>
            </a:lvl1pPr>
            <a:lvl2pPr marL="742950" indent="-285750">
              <a:defRPr sz="1200">
                <a:solidFill>
                  <a:schemeClr val="tx1"/>
                </a:solidFill>
                <a:latin typeface="Times New Roman" pitchFamily="18" charset="0"/>
                <a:cs typeface="Arial" charset="0"/>
              </a:defRPr>
            </a:lvl2pPr>
            <a:lvl3pPr marL="1143000" indent="-228600">
              <a:defRPr sz="1200">
                <a:solidFill>
                  <a:schemeClr val="tx1"/>
                </a:solidFill>
                <a:latin typeface="Times New Roman" pitchFamily="18" charset="0"/>
                <a:cs typeface="Arial" charset="0"/>
              </a:defRPr>
            </a:lvl3pPr>
            <a:lvl4pPr marL="1600200" indent="-228600">
              <a:defRPr sz="1200">
                <a:solidFill>
                  <a:schemeClr val="tx1"/>
                </a:solidFill>
                <a:latin typeface="Times New Roman" pitchFamily="18" charset="0"/>
                <a:cs typeface="Arial" charset="0"/>
              </a:defRPr>
            </a:lvl4pPr>
            <a:lvl5pPr marL="2057400" indent="-228600">
              <a:defRPr sz="1200">
                <a:solidFill>
                  <a:schemeClr val="tx1"/>
                </a:solidFill>
                <a:latin typeface="Times New Roman" pitchFamily="18" charset="0"/>
                <a:cs typeface="Arial" charset="0"/>
              </a:defRPr>
            </a:lvl5pPr>
            <a:lvl6pPr marL="2514600" indent="-228600" eaLnBrk="0" fontAlgn="base" hangingPunct="0">
              <a:spcBef>
                <a:spcPct val="0"/>
              </a:spcBef>
              <a:spcAft>
                <a:spcPct val="0"/>
              </a:spcAft>
              <a:defRPr sz="1200">
                <a:solidFill>
                  <a:schemeClr val="tx1"/>
                </a:solidFill>
                <a:latin typeface="Times New Roman" pitchFamily="18" charset="0"/>
                <a:cs typeface="Arial" charset="0"/>
              </a:defRPr>
            </a:lvl6pPr>
            <a:lvl7pPr marL="2971800" indent="-228600" eaLnBrk="0" fontAlgn="base" hangingPunct="0">
              <a:spcBef>
                <a:spcPct val="0"/>
              </a:spcBef>
              <a:spcAft>
                <a:spcPct val="0"/>
              </a:spcAft>
              <a:defRPr sz="1200">
                <a:solidFill>
                  <a:schemeClr val="tx1"/>
                </a:solidFill>
                <a:latin typeface="Times New Roman" pitchFamily="18" charset="0"/>
                <a:cs typeface="Arial" charset="0"/>
              </a:defRPr>
            </a:lvl7pPr>
            <a:lvl8pPr marL="3429000" indent="-228600" eaLnBrk="0" fontAlgn="base" hangingPunct="0">
              <a:spcBef>
                <a:spcPct val="0"/>
              </a:spcBef>
              <a:spcAft>
                <a:spcPct val="0"/>
              </a:spcAft>
              <a:defRPr sz="1200">
                <a:solidFill>
                  <a:schemeClr val="tx1"/>
                </a:solidFill>
                <a:latin typeface="Times New Roman" pitchFamily="18" charset="0"/>
                <a:cs typeface="Arial" charset="0"/>
              </a:defRPr>
            </a:lvl8pPr>
            <a:lvl9pPr marL="3886200" indent="-228600" eaLnBrk="0" fontAlgn="base" hangingPunct="0">
              <a:spcBef>
                <a:spcPct val="0"/>
              </a:spcBef>
              <a:spcAft>
                <a:spcPct val="0"/>
              </a:spcAft>
              <a:defRPr sz="1200">
                <a:solidFill>
                  <a:schemeClr val="tx1"/>
                </a:solidFill>
                <a:latin typeface="Times New Roman" pitchFamily="18" charset="0"/>
                <a:cs typeface="Arial" charset="0"/>
              </a:defRPr>
            </a:lvl9pPr>
          </a:lstStyle>
          <a:p>
            <a:pPr algn="r" eaLnBrk="1" hangingPunct="1"/>
            <a:fld id="{1B20DAA3-7BC8-4329-B547-AABA5E7C49D9}" type="slidenum">
              <a:rPr lang="en-US">
                <a:latin typeface="+mn-lt"/>
              </a:rPr>
              <a:pPr algn="r" eaLnBrk="1" hangingPunct="1"/>
              <a:t>54</a:t>
            </a:fld>
            <a:endParaRPr lang="en-US" dirty="0">
              <a:latin typeface="+mn-lt"/>
            </a:endParaRPr>
          </a:p>
        </p:txBody>
      </p:sp>
    </p:spTree>
    <p:extLst>
      <p:ext uri="{BB962C8B-B14F-4D97-AF65-F5344CB8AC3E}">
        <p14:creationId xmlns:p14="http://schemas.microsoft.com/office/powerpoint/2010/main" val="74010761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0415"/>
            <a:ext cx="8229600" cy="523220"/>
          </a:xfrm>
        </p:spPr>
        <p:txBody>
          <a:bodyPr/>
          <a:lstStyle/>
          <a:p>
            <a:r>
              <a:rPr lang="en-US" dirty="0"/>
              <a:t>Key Concepts and Definitions (continued)</a:t>
            </a:r>
          </a:p>
        </p:txBody>
      </p:sp>
      <p:sp>
        <p:nvSpPr>
          <p:cNvPr id="3" name="Content Placeholder 2"/>
          <p:cNvSpPr>
            <a:spLocks noGrp="1"/>
          </p:cNvSpPr>
          <p:nvPr>
            <p:ph idx="1"/>
          </p:nvPr>
        </p:nvSpPr>
        <p:spPr>
          <a:xfrm>
            <a:off x="457200" y="1447800"/>
            <a:ext cx="8229600" cy="4876800"/>
          </a:xfrm>
        </p:spPr>
        <p:txBody>
          <a:bodyPr>
            <a:normAutofit fontScale="92500" lnSpcReduction="10000"/>
          </a:bodyPr>
          <a:lstStyle/>
          <a:p>
            <a:r>
              <a:rPr lang="en-US" i="1" dirty="0">
                <a:solidFill>
                  <a:srgbClr val="FF0000"/>
                </a:solidFill>
              </a:rPr>
              <a:t>Plaintext (or </a:t>
            </a:r>
            <a:r>
              <a:rPr lang="en-US" i="1" dirty="0" err="1">
                <a:solidFill>
                  <a:srgbClr val="FF0000"/>
                </a:solidFill>
              </a:rPr>
              <a:t>cleartext</a:t>
            </a:r>
            <a:r>
              <a:rPr lang="en-US" i="1" dirty="0">
                <a:solidFill>
                  <a:srgbClr val="FF0000"/>
                </a:solidFill>
              </a:rPr>
              <a:t>) </a:t>
            </a:r>
            <a:r>
              <a:rPr lang="en-US" dirty="0"/>
              <a:t>– Message in it’s natural form; human readable. Vulnerable from a confidentiality viewpoint</a:t>
            </a:r>
          </a:p>
          <a:p>
            <a:r>
              <a:rPr lang="en-US" i="1" dirty="0" err="1">
                <a:solidFill>
                  <a:srgbClr val="FF0000"/>
                </a:solidFill>
              </a:rPr>
              <a:t>Ciphertext</a:t>
            </a:r>
            <a:r>
              <a:rPr lang="en-US" i="1" dirty="0">
                <a:solidFill>
                  <a:srgbClr val="FF0000"/>
                </a:solidFill>
              </a:rPr>
              <a:t> (or cryptogram) </a:t>
            </a:r>
            <a:r>
              <a:rPr lang="en-US" dirty="0"/>
              <a:t>– The altered form of plaintext after encryption. Not easily readable by any but the intended recipients. An attacker viewing an encrypted message should not be able to easily read the message or determine content.</a:t>
            </a:r>
          </a:p>
          <a:p>
            <a:r>
              <a:rPr lang="en-US" i="1" dirty="0">
                <a:solidFill>
                  <a:srgbClr val="FF0000"/>
                </a:solidFill>
              </a:rPr>
              <a:t>Cryptosystem</a:t>
            </a:r>
            <a:r>
              <a:rPr lang="en-US" dirty="0"/>
              <a:t> – Represents the entire cryptographic operation [the algorithm, the key(s), and the key management function.</a:t>
            </a:r>
          </a:p>
          <a:p>
            <a:r>
              <a:rPr lang="en-US" i="1" dirty="0">
                <a:solidFill>
                  <a:srgbClr val="FF0000"/>
                </a:solidFill>
              </a:rPr>
              <a:t>Encryption</a:t>
            </a:r>
            <a:r>
              <a:rPr lang="en-US" dirty="0"/>
              <a:t> – Process of converting a plaintext message to ciphertext; aka “enciphering”. The terms are interchangeable.</a:t>
            </a:r>
          </a:p>
          <a:p>
            <a:r>
              <a:rPr lang="en-US" i="1" dirty="0">
                <a:solidFill>
                  <a:srgbClr val="FF0000"/>
                </a:solidFill>
              </a:rPr>
              <a:t>Decryption</a:t>
            </a:r>
            <a:r>
              <a:rPr lang="en-US" dirty="0"/>
              <a:t> – The reverse of encryption; the process of converting ciphertext to the original plaintext through the use of the cryptographic algorithm and proper key set used in encryption.</a:t>
            </a:r>
          </a:p>
          <a:p>
            <a:r>
              <a:rPr lang="en-US" i="1" dirty="0">
                <a:solidFill>
                  <a:srgbClr val="FF0000"/>
                </a:solidFill>
              </a:rPr>
              <a:t>Key [or cryptovariable]</a:t>
            </a:r>
            <a:r>
              <a:rPr lang="en-US" dirty="0">
                <a:solidFill>
                  <a:schemeClr val="bg2">
                    <a:lumMod val="60000"/>
                    <a:lumOff val="40000"/>
                  </a:schemeClr>
                </a:solidFill>
              </a:rPr>
              <a:t> </a:t>
            </a:r>
            <a:r>
              <a:rPr lang="en-US" dirty="0"/>
              <a:t>–  The input that controls the cryptographic algorithm. The key determines the algorithms behavior in a mathematically rigorous fashion. There exist both secret and public/private key sets.</a:t>
            </a:r>
          </a:p>
        </p:txBody>
      </p:sp>
      <p:sp>
        <p:nvSpPr>
          <p:cNvPr id="4" name="Slide Number Placeholder 4"/>
          <p:cNvSpPr txBox="1">
            <a:spLocks noGrp="1"/>
          </p:cNvSpPr>
          <p:nvPr/>
        </p:nvSpPr>
        <p:spPr bwMode="auto">
          <a:xfrm>
            <a:off x="6553200" y="6248400"/>
            <a:ext cx="21336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b"/>
          <a:lstStyle>
            <a:lvl1pPr>
              <a:defRPr sz="1200">
                <a:solidFill>
                  <a:schemeClr val="tx1"/>
                </a:solidFill>
                <a:latin typeface="Times New Roman" pitchFamily="18" charset="0"/>
                <a:cs typeface="Arial" charset="0"/>
              </a:defRPr>
            </a:lvl1pPr>
            <a:lvl2pPr marL="742950" indent="-285750">
              <a:defRPr sz="1200">
                <a:solidFill>
                  <a:schemeClr val="tx1"/>
                </a:solidFill>
                <a:latin typeface="Times New Roman" pitchFamily="18" charset="0"/>
                <a:cs typeface="Arial" charset="0"/>
              </a:defRPr>
            </a:lvl2pPr>
            <a:lvl3pPr marL="1143000" indent="-228600">
              <a:defRPr sz="1200">
                <a:solidFill>
                  <a:schemeClr val="tx1"/>
                </a:solidFill>
                <a:latin typeface="Times New Roman" pitchFamily="18" charset="0"/>
                <a:cs typeface="Arial" charset="0"/>
              </a:defRPr>
            </a:lvl3pPr>
            <a:lvl4pPr marL="1600200" indent="-228600">
              <a:defRPr sz="1200">
                <a:solidFill>
                  <a:schemeClr val="tx1"/>
                </a:solidFill>
                <a:latin typeface="Times New Roman" pitchFamily="18" charset="0"/>
                <a:cs typeface="Arial" charset="0"/>
              </a:defRPr>
            </a:lvl4pPr>
            <a:lvl5pPr marL="2057400" indent="-228600">
              <a:defRPr sz="1200">
                <a:solidFill>
                  <a:schemeClr val="tx1"/>
                </a:solidFill>
                <a:latin typeface="Times New Roman" pitchFamily="18" charset="0"/>
                <a:cs typeface="Arial" charset="0"/>
              </a:defRPr>
            </a:lvl5pPr>
            <a:lvl6pPr marL="2514600" indent="-228600" eaLnBrk="0" fontAlgn="base" hangingPunct="0">
              <a:spcBef>
                <a:spcPct val="0"/>
              </a:spcBef>
              <a:spcAft>
                <a:spcPct val="0"/>
              </a:spcAft>
              <a:defRPr sz="1200">
                <a:solidFill>
                  <a:schemeClr val="tx1"/>
                </a:solidFill>
                <a:latin typeface="Times New Roman" pitchFamily="18" charset="0"/>
                <a:cs typeface="Arial" charset="0"/>
              </a:defRPr>
            </a:lvl6pPr>
            <a:lvl7pPr marL="2971800" indent="-228600" eaLnBrk="0" fontAlgn="base" hangingPunct="0">
              <a:spcBef>
                <a:spcPct val="0"/>
              </a:spcBef>
              <a:spcAft>
                <a:spcPct val="0"/>
              </a:spcAft>
              <a:defRPr sz="1200">
                <a:solidFill>
                  <a:schemeClr val="tx1"/>
                </a:solidFill>
                <a:latin typeface="Times New Roman" pitchFamily="18" charset="0"/>
                <a:cs typeface="Arial" charset="0"/>
              </a:defRPr>
            </a:lvl7pPr>
            <a:lvl8pPr marL="3429000" indent="-228600" eaLnBrk="0" fontAlgn="base" hangingPunct="0">
              <a:spcBef>
                <a:spcPct val="0"/>
              </a:spcBef>
              <a:spcAft>
                <a:spcPct val="0"/>
              </a:spcAft>
              <a:defRPr sz="1200">
                <a:solidFill>
                  <a:schemeClr val="tx1"/>
                </a:solidFill>
                <a:latin typeface="Times New Roman" pitchFamily="18" charset="0"/>
                <a:cs typeface="Arial" charset="0"/>
              </a:defRPr>
            </a:lvl8pPr>
            <a:lvl9pPr marL="3886200" indent="-228600" eaLnBrk="0" fontAlgn="base" hangingPunct="0">
              <a:spcBef>
                <a:spcPct val="0"/>
              </a:spcBef>
              <a:spcAft>
                <a:spcPct val="0"/>
              </a:spcAft>
              <a:defRPr sz="1200">
                <a:solidFill>
                  <a:schemeClr val="tx1"/>
                </a:solidFill>
                <a:latin typeface="Times New Roman" pitchFamily="18" charset="0"/>
                <a:cs typeface="Arial" charset="0"/>
              </a:defRPr>
            </a:lvl9pPr>
          </a:lstStyle>
          <a:p>
            <a:pPr algn="r" eaLnBrk="1" hangingPunct="1"/>
            <a:fld id="{1B20DAA3-7BC8-4329-B547-AABA5E7C49D9}" type="slidenum">
              <a:rPr lang="en-US">
                <a:latin typeface="+mn-lt"/>
              </a:rPr>
              <a:pPr algn="r" eaLnBrk="1" hangingPunct="1"/>
              <a:t>55</a:t>
            </a:fld>
            <a:endParaRPr lang="en-US" dirty="0">
              <a:latin typeface="+mn-lt"/>
            </a:endParaRPr>
          </a:p>
        </p:txBody>
      </p:sp>
    </p:spTree>
    <p:extLst>
      <p:ext uri="{BB962C8B-B14F-4D97-AF65-F5344CB8AC3E}">
        <p14:creationId xmlns:p14="http://schemas.microsoft.com/office/powerpoint/2010/main" val="48605401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Concepts and Definitions (continued)</a:t>
            </a:r>
          </a:p>
        </p:txBody>
      </p:sp>
      <p:sp>
        <p:nvSpPr>
          <p:cNvPr id="3" name="Content Placeholder 2"/>
          <p:cNvSpPr>
            <a:spLocks noGrp="1"/>
          </p:cNvSpPr>
          <p:nvPr>
            <p:ph idx="1"/>
          </p:nvPr>
        </p:nvSpPr>
        <p:spPr/>
        <p:txBody>
          <a:bodyPr>
            <a:normAutofit fontScale="85000" lnSpcReduction="10000"/>
          </a:bodyPr>
          <a:lstStyle/>
          <a:p>
            <a:r>
              <a:rPr lang="en-US" i="1" dirty="0">
                <a:solidFill>
                  <a:srgbClr val="FF0000"/>
                </a:solidFill>
              </a:rPr>
              <a:t>Nonrepudiation</a:t>
            </a:r>
            <a:r>
              <a:rPr lang="en-US" dirty="0">
                <a:solidFill>
                  <a:srgbClr val="FF0000"/>
                </a:solidFill>
              </a:rPr>
              <a:t> </a:t>
            </a:r>
            <a:r>
              <a:rPr lang="en-US" dirty="0"/>
              <a:t>– A system where evidence is maintained so the sender and receiver(s) of data cannot deny participation in the communication. Referred to by terms of art “nonrepudiation of origin” and “nonrepudiation of receipt” </a:t>
            </a:r>
          </a:p>
          <a:p>
            <a:r>
              <a:rPr lang="en-US" i="1" dirty="0">
                <a:solidFill>
                  <a:srgbClr val="FF0000"/>
                </a:solidFill>
              </a:rPr>
              <a:t>Algorithm</a:t>
            </a:r>
            <a:r>
              <a:rPr lang="en-US" dirty="0">
                <a:solidFill>
                  <a:srgbClr val="FF0000"/>
                </a:solidFill>
              </a:rPr>
              <a:t> </a:t>
            </a:r>
            <a:r>
              <a:rPr lang="en-US" dirty="0"/>
              <a:t>– The mathematical function used in the encryption/decryption process. The algorithm may be simple or complex.</a:t>
            </a:r>
          </a:p>
          <a:p>
            <a:r>
              <a:rPr lang="en-US" i="1" dirty="0">
                <a:solidFill>
                  <a:srgbClr val="FF0000"/>
                </a:solidFill>
              </a:rPr>
              <a:t>Cryptanalysis</a:t>
            </a:r>
            <a:r>
              <a:rPr lang="en-US" dirty="0">
                <a:solidFill>
                  <a:schemeClr val="bg2">
                    <a:lumMod val="60000"/>
                    <a:lumOff val="40000"/>
                  </a:schemeClr>
                </a:solidFill>
              </a:rPr>
              <a:t> </a:t>
            </a:r>
            <a:r>
              <a:rPr lang="en-US" dirty="0"/>
              <a:t>– The study of techniques for defeating [or attempting to] cryptographic techniques, and more generally, information security services.</a:t>
            </a:r>
          </a:p>
          <a:p>
            <a:r>
              <a:rPr lang="en-US" i="1" dirty="0">
                <a:solidFill>
                  <a:srgbClr val="FF0000"/>
                </a:solidFill>
              </a:rPr>
              <a:t>Cryptology</a:t>
            </a:r>
            <a:r>
              <a:rPr lang="en-US" dirty="0">
                <a:solidFill>
                  <a:schemeClr val="bg2">
                    <a:lumMod val="60000"/>
                    <a:lumOff val="40000"/>
                  </a:schemeClr>
                </a:solidFill>
              </a:rPr>
              <a:t> </a:t>
            </a:r>
            <a:r>
              <a:rPr lang="en-US" dirty="0"/>
              <a:t>– The science of hidden, disguised or encrypted communications. This encompasses COMSEC and COMINT.</a:t>
            </a:r>
          </a:p>
          <a:p>
            <a:r>
              <a:rPr lang="en-US" i="1" dirty="0">
                <a:solidFill>
                  <a:srgbClr val="FF0000"/>
                </a:solidFill>
              </a:rPr>
              <a:t>Collision</a:t>
            </a:r>
            <a:r>
              <a:rPr lang="en-US" dirty="0">
                <a:solidFill>
                  <a:schemeClr val="bg2">
                    <a:lumMod val="60000"/>
                    <a:lumOff val="40000"/>
                  </a:schemeClr>
                </a:solidFill>
              </a:rPr>
              <a:t> </a:t>
            </a:r>
            <a:r>
              <a:rPr lang="en-US" dirty="0"/>
              <a:t>– When the hashing function generates the same hash output for two different inputs.</a:t>
            </a:r>
          </a:p>
          <a:p>
            <a:r>
              <a:rPr lang="en-US" i="1" dirty="0">
                <a:solidFill>
                  <a:srgbClr val="FF0000"/>
                </a:solidFill>
              </a:rPr>
              <a:t>Key Spac</a:t>
            </a:r>
            <a:r>
              <a:rPr lang="en-US" dirty="0">
                <a:solidFill>
                  <a:srgbClr val="FF0000"/>
                </a:solidFill>
              </a:rPr>
              <a:t>e </a:t>
            </a:r>
            <a:r>
              <a:rPr lang="en-US" dirty="0"/>
              <a:t>– The total number of possible values of keys in a cryptographic algorithm or other security measure, such as a password. A 20 bit key has a 2</a:t>
            </a:r>
            <a:r>
              <a:rPr lang="en-US" baseline="30000" dirty="0"/>
              <a:t>20</a:t>
            </a:r>
            <a:r>
              <a:rPr lang="en-US" dirty="0"/>
              <a:t>  key space, or 1,048, 576 values. </a:t>
            </a:r>
          </a:p>
          <a:p>
            <a:r>
              <a:rPr lang="en-US" i="1" dirty="0">
                <a:solidFill>
                  <a:srgbClr val="FF0000"/>
                </a:solidFill>
              </a:rPr>
              <a:t>Work Factor </a:t>
            </a:r>
            <a:r>
              <a:rPr lang="en-US" dirty="0"/>
              <a:t>–  The time and effort required to break a protective measure</a:t>
            </a:r>
          </a:p>
          <a:p>
            <a:endParaRPr lang="en-US" dirty="0"/>
          </a:p>
          <a:p>
            <a:endParaRPr lang="en-US" dirty="0"/>
          </a:p>
        </p:txBody>
      </p:sp>
      <p:sp>
        <p:nvSpPr>
          <p:cNvPr id="4" name="Slide Number Placeholder 4"/>
          <p:cNvSpPr txBox="1">
            <a:spLocks noGrp="1"/>
          </p:cNvSpPr>
          <p:nvPr/>
        </p:nvSpPr>
        <p:spPr bwMode="auto">
          <a:xfrm>
            <a:off x="6553200" y="6248400"/>
            <a:ext cx="21336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b"/>
          <a:lstStyle>
            <a:lvl1pPr>
              <a:defRPr sz="1200">
                <a:solidFill>
                  <a:schemeClr val="tx1"/>
                </a:solidFill>
                <a:latin typeface="Times New Roman" pitchFamily="18" charset="0"/>
                <a:cs typeface="Arial" charset="0"/>
              </a:defRPr>
            </a:lvl1pPr>
            <a:lvl2pPr marL="742950" indent="-285750">
              <a:defRPr sz="1200">
                <a:solidFill>
                  <a:schemeClr val="tx1"/>
                </a:solidFill>
                <a:latin typeface="Times New Roman" pitchFamily="18" charset="0"/>
                <a:cs typeface="Arial" charset="0"/>
              </a:defRPr>
            </a:lvl2pPr>
            <a:lvl3pPr marL="1143000" indent="-228600">
              <a:defRPr sz="1200">
                <a:solidFill>
                  <a:schemeClr val="tx1"/>
                </a:solidFill>
                <a:latin typeface="Times New Roman" pitchFamily="18" charset="0"/>
                <a:cs typeface="Arial" charset="0"/>
              </a:defRPr>
            </a:lvl3pPr>
            <a:lvl4pPr marL="1600200" indent="-228600">
              <a:defRPr sz="1200">
                <a:solidFill>
                  <a:schemeClr val="tx1"/>
                </a:solidFill>
                <a:latin typeface="Times New Roman" pitchFamily="18" charset="0"/>
                <a:cs typeface="Arial" charset="0"/>
              </a:defRPr>
            </a:lvl4pPr>
            <a:lvl5pPr marL="2057400" indent="-228600">
              <a:defRPr sz="1200">
                <a:solidFill>
                  <a:schemeClr val="tx1"/>
                </a:solidFill>
                <a:latin typeface="Times New Roman" pitchFamily="18" charset="0"/>
                <a:cs typeface="Arial" charset="0"/>
              </a:defRPr>
            </a:lvl5pPr>
            <a:lvl6pPr marL="2514600" indent="-228600" eaLnBrk="0" fontAlgn="base" hangingPunct="0">
              <a:spcBef>
                <a:spcPct val="0"/>
              </a:spcBef>
              <a:spcAft>
                <a:spcPct val="0"/>
              </a:spcAft>
              <a:defRPr sz="1200">
                <a:solidFill>
                  <a:schemeClr val="tx1"/>
                </a:solidFill>
                <a:latin typeface="Times New Roman" pitchFamily="18" charset="0"/>
                <a:cs typeface="Arial" charset="0"/>
              </a:defRPr>
            </a:lvl6pPr>
            <a:lvl7pPr marL="2971800" indent="-228600" eaLnBrk="0" fontAlgn="base" hangingPunct="0">
              <a:spcBef>
                <a:spcPct val="0"/>
              </a:spcBef>
              <a:spcAft>
                <a:spcPct val="0"/>
              </a:spcAft>
              <a:defRPr sz="1200">
                <a:solidFill>
                  <a:schemeClr val="tx1"/>
                </a:solidFill>
                <a:latin typeface="Times New Roman" pitchFamily="18" charset="0"/>
                <a:cs typeface="Arial" charset="0"/>
              </a:defRPr>
            </a:lvl7pPr>
            <a:lvl8pPr marL="3429000" indent="-228600" eaLnBrk="0" fontAlgn="base" hangingPunct="0">
              <a:spcBef>
                <a:spcPct val="0"/>
              </a:spcBef>
              <a:spcAft>
                <a:spcPct val="0"/>
              </a:spcAft>
              <a:defRPr sz="1200">
                <a:solidFill>
                  <a:schemeClr val="tx1"/>
                </a:solidFill>
                <a:latin typeface="Times New Roman" pitchFamily="18" charset="0"/>
                <a:cs typeface="Arial" charset="0"/>
              </a:defRPr>
            </a:lvl8pPr>
            <a:lvl9pPr marL="3886200" indent="-228600" eaLnBrk="0" fontAlgn="base" hangingPunct="0">
              <a:spcBef>
                <a:spcPct val="0"/>
              </a:spcBef>
              <a:spcAft>
                <a:spcPct val="0"/>
              </a:spcAft>
              <a:defRPr sz="1200">
                <a:solidFill>
                  <a:schemeClr val="tx1"/>
                </a:solidFill>
                <a:latin typeface="Times New Roman" pitchFamily="18" charset="0"/>
                <a:cs typeface="Arial" charset="0"/>
              </a:defRPr>
            </a:lvl9pPr>
          </a:lstStyle>
          <a:p>
            <a:pPr algn="r" eaLnBrk="1" hangingPunct="1"/>
            <a:fld id="{1B20DAA3-7BC8-4329-B547-AABA5E7C49D9}" type="slidenum">
              <a:rPr lang="en-US">
                <a:latin typeface="+mn-lt"/>
              </a:rPr>
              <a:pPr algn="r" eaLnBrk="1" hangingPunct="1"/>
              <a:t>56</a:t>
            </a:fld>
            <a:endParaRPr lang="en-US" dirty="0">
              <a:latin typeface="+mn-lt"/>
            </a:endParaRPr>
          </a:p>
        </p:txBody>
      </p:sp>
    </p:spTree>
    <p:extLst>
      <p:ext uri="{BB962C8B-B14F-4D97-AF65-F5344CB8AC3E}">
        <p14:creationId xmlns:p14="http://schemas.microsoft.com/office/powerpoint/2010/main" val="314001944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Concepts and Definitions (continued)</a:t>
            </a:r>
          </a:p>
        </p:txBody>
      </p:sp>
      <p:sp>
        <p:nvSpPr>
          <p:cNvPr id="3" name="Content Placeholder 2"/>
          <p:cNvSpPr>
            <a:spLocks noGrp="1"/>
          </p:cNvSpPr>
          <p:nvPr>
            <p:ph idx="1"/>
          </p:nvPr>
        </p:nvSpPr>
        <p:spPr/>
        <p:txBody>
          <a:bodyPr>
            <a:normAutofit fontScale="85000" lnSpcReduction="10000"/>
          </a:bodyPr>
          <a:lstStyle/>
          <a:p>
            <a:r>
              <a:rPr lang="en-US" i="1" dirty="0">
                <a:solidFill>
                  <a:srgbClr val="FF0000"/>
                </a:solidFill>
              </a:rPr>
              <a:t>Initialization Vector </a:t>
            </a:r>
            <a:r>
              <a:rPr lang="en-US" dirty="0"/>
              <a:t>– A non-secret binary vector used as the initializing input for the encryption of a plaintext block sequence. This is supposed to introduce additional cryptographic variance and to synchronize cryptographic equipment.</a:t>
            </a:r>
          </a:p>
          <a:p>
            <a:r>
              <a:rPr lang="en-US" i="1" dirty="0">
                <a:solidFill>
                  <a:srgbClr val="FF0000"/>
                </a:solidFill>
              </a:rPr>
              <a:t>Encoding </a:t>
            </a:r>
            <a:r>
              <a:rPr lang="en-US" dirty="0"/>
              <a:t>– Changing a message from one form to another using a code. Usually used for integrity versus secrecy. The text example is from text to Morse code.</a:t>
            </a:r>
          </a:p>
          <a:p>
            <a:r>
              <a:rPr lang="en-US" i="1" dirty="0">
                <a:solidFill>
                  <a:srgbClr val="FF0000"/>
                </a:solidFill>
              </a:rPr>
              <a:t>Decoding </a:t>
            </a:r>
            <a:r>
              <a:rPr lang="en-US" dirty="0"/>
              <a:t>– Reverse process from encoding; the conversion of an encoded message to the original plaintext</a:t>
            </a:r>
          </a:p>
          <a:p>
            <a:r>
              <a:rPr lang="en-US" i="1" dirty="0">
                <a:solidFill>
                  <a:srgbClr val="FF0000"/>
                </a:solidFill>
              </a:rPr>
              <a:t>Transposition or Permutation </a:t>
            </a:r>
            <a:r>
              <a:rPr lang="en-US" dirty="0"/>
              <a:t>– The process of reordering plaintext to hide a message. Easily breakable by frequency analysis.</a:t>
            </a:r>
          </a:p>
          <a:p>
            <a:r>
              <a:rPr lang="en-US" i="1" dirty="0">
                <a:solidFill>
                  <a:srgbClr val="FF0000"/>
                </a:solidFill>
              </a:rPr>
              <a:t>Substitution </a:t>
            </a:r>
            <a:r>
              <a:rPr lang="en-US" dirty="0"/>
              <a:t>– Exchanging one letter or byte for another. Easily broken.</a:t>
            </a:r>
          </a:p>
          <a:p>
            <a:r>
              <a:rPr lang="en-US" i="1" dirty="0">
                <a:solidFill>
                  <a:srgbClr val="FF0000"/>
                </a:solidFill>
              </a:rPr>
              <a:t>SP-Network </a:t>
            </a:r>
            <a:r>
              <a:rPr lang="en-US" dirty="0"/>
              <a:t>– Process described by Shannon; used in most block ciphers to increase their strength. “SP” stands for Substitution and Transposition; most block ciphers use a series of substitution and transposition operations  to add confusion and diffusion to the encryption process. An SP-Network uses a series of S-boxes to handle the substitutions of blocks of data. </a:t>
            </a:r>
          </a:p>
          <a:p>
            <a:pPr marL="0" indent="0">
              <a:buNone/>
            </a:pPr>
            <a:endParaRPr lang="en-US" dirty="0"/>
          </a:p>
        </p:txBody>
      </p:sp>
      <p:sp>
        <p:nvSpPr>
          <p:cNvPr id="4" name="Slide Number Placeholder 4"/>
          <p:cNvSpPr txBox="1">
            <a:spLocks noGrp="1"/>
          </p:cNvSpPr>
          <p:nvPr/>
        </p:nvSpPr>
        <p:spPr bwMode="auto">
          <a:xfrm>
            <a:off x="6553200" y="6248400"/>
            <a:ext cx="21336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b"/>
          <a:lstStyle>
            <a:lvl1pPr>
              <a:defRPr sz="1200">
                <a:solidFill>
                  <a:schemeClr val="tx1"/>
                </a:solidFill>
                <a:latin typeface="Times New Roman" pitchFamily="18" charset="0"/>
                <a:cs typeface="Arial" charset="0"/>
              </a:defRPr>
            </a:lvl1pPr>
            <a:lvl2pPr marL="742950" indent="-285750">
              <a:defRPr sz="1200">
                <a:solidFill>
                  <a:schemeClr val="tx1"/>
                </a:solidFill>
                <a:latin typeface="Times New Roman" pitchFamily="18" charset="0"/>
                <a:cs typeface="Arial" charset="0"/>
              </a:defRPr>
            </a:lvl2pPr>
            <a:lvl3pPr marL="1143000" indent="-228600">
              <a:defRPr sz="1200">
                <a:solidFill>
                  <a:schemeClr val="tx1"/>
                </a:solidFill>
                <a:latin typeface="Times New Roman" pitchFamily="18" charset="0"/>
                <a:cs typeface="Arial" charset="0"/>
              </a:defRPr>
            </a:lvl3pPr>
            <a:lvl4pPr marL="1600200" indent="-228600">
              <a:defRPr sz="1200">
                <a:solidFill>
                  <a:schemeClr val="tx1"/>
                </a:solidFill>
                <a:latin typeface="Times New Roman" pitchFamily="18" charset="0"/>
                <a:cs typeface="Arial" charset="0"/>
              </a:defRPr>
            </a:lvl4pPr>
            <a:lvl5pPr marL="2057400" indent="-228600">
              <a:defRPr sz="1200">
                <a:solidFill>
                  <a:schemeClr val="tx1"/>
                </a:solidFill>
                <a:latin typeface="Times New Roman" pitchFamily="18" charset="0"/>
                <a:cs typeface="Arial" charset="0"/>
              </a:defRPr>
            </a:lvl5pPr>
            <a:lvl6pPr marL="2514600" indent="-228600" eaLnBrk="0" fontAlgn="base" hangingPunct="0">
              <a:spcBef>
                <a:spcPct val="0"/>
              </a:spcBef>
              <a:spcAft>
                <a:spcPct val="0"/>
              </a:spcAft>
              <a:defRPr sz="1200">
                <a:solidFill>
                  <a:schemeClr val="tx1"/>
                </a:solidFill>
                <a:latin typeface="Times New Roman" pitchFamily="18" charset="0"/>
                <a:cs typeface="Arial" charset="0"/>
              </a:defRPr>
            </a:lvl6pPr>
            <a:lvl7pPr marL="2971800" indent="-228600" eaLnBrk="0" fontAlgn="base" hangingPunct="0">
              <a:spcBef>
                <a:spcPct val="0"/>
              </a:spcBef>
              <a:spcAft>
                <a:spcPct val="0"/>
              </a:spcAft>
              <a:defRPr sz="1200">
                <a:solidFill>
                  <a:schemeClr val="tx1"/>
                </a:solidFill>
                <a:latin typeface="Times New Roman" pitchFamily="18" charset="0"/>
                <a:cs typeface="Arial" charset="0"/>
              </a:defRPr>
            </a:lvl7pPr>
            <a:lvl8pPr marL="3429000" indent="-228600" eaLnBrk="0" fontAlgn="base" hangingPunct="0">
              <a:spcBef>
                <a:spcPct val="0"/>
              </a:spcBef>
              <a:spcAft>
                <a:spcPct val="0"/>
              </a:spcAft>
              <a:defRPr sz="1200">
                <a:solidFill>
                  <a:schemeClr val="tx1"/>
                </a:solidFill>
                <a:latin typeface="Times New Roman" pitchFamily="18" charset="0"/>
                <a:cs typeface="Arial" charset="0"/>
              </a:defRPr>
            </a:lvl8pPr>
            <a:lvl9pPr marL="3886200" indent="-228600" eaLnBrk="0" fontAlgn="base" hangingPunct="0">
              <a:spcBef>
                <a:spcPct val="0"/>
              </a:spcBef>
              <a:spcAft>
                <a:spcPct val="0"/>
              </a:spcAft>
              <a:defRPr sz="1200">
                <a:solidFill>
                  <a:schemeClr val="tx1"/>
                </a:solidFill>
                <a:latin typeface="Times New Roman" pitchFamily="18" charset="0"/>
                <a:cs typeface="Arial" charset="0"/>
              </a:defRPr>
            </a:lvl9pPr>
          </a:lstStyle>
          <a:p>
            <a:pPr algn="r" eaLnBrk="1" hangingPunct="1"/>
            <a:fld id="{1B20DAA3-7BC8-4329-B547-AABA5E7C49D9}" type="slidenum">
              <a:rPr lang="en-US">
                <a:latin typeface="+mn-lt"/>
              </a:rPr>
              <a:pPr algn="r" eaLnBrk="1" hangingPunct="1"/>
              <a:t>57</a:t>
            </a:fld>
            <a:endParaRPr lang="en-US" dirty="0">
              <a:latin typeface="+mn-lt"/>
            </a:endParaRPr>
          </a:p>
        </p:txBody>
      </p:sp>
    </p:spTree>
    <p:extLst>
      <p:ext uri="{BB962C8B-B14F-4D97-AF65-F5344CB8AC3E}">
        <p14:creationId xmlns:p14="http://schemas.microsoft.com/office/powerpoint/2010/main" val="135237420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Concepts and Definitions (continued)</a:t>
            </a:r>
          </a:p>
        </p:txBody>
      </p:sp>
      <p:sp>
        <p:nvSpPr>
          <p:cNvPr id="3" name="Content Placeholder 2"/>
          <p:cNvSpPr>
            <a:spLocks noGrp="1"/>
          </p:cNvSpPr>
          <p:nvPr>
            <p:ph idx="1"/>
          </p:nvPr>
        </p:nvSpPr>
        <p:spPr/>
        <p:txBody>
          <a:bodyPr/>
          <a:lstStyle/>
          <a:p>
            <a:r>
              <a:rPr lang="en-US" i="1" dirty="0">
                <a:solidFill>
                  <a:srgbClr val="FF0000"/>
                </a:solidFill>
              </a:rPr>
              <a:t>Confusion </a:t>
            </a:r>
            <a:r>
              <a:rPr lang="en-US" dirty="0"/>
              <a:t>– Provided by changing the key values used during repeated rounds of encryption. The key is modified in each round to add complexity for attackers.</a:t>
            </a:r>
          </a:p>
          <a:p>
            <a:r>
              <a:rPr lang="en-US" i="1" dirty="0">
                <a:solidFill>
                  <a:srgbClr val="FF0000"/>
                </a:solidFill>
              </a:rPr>
              <a:t>Diffusion </a:t>
            </a:r>
            <a:r>
              <a:rPr lang="en-US" dirty="0"/>
              <a:t>– Provided by mixing up the location of the plaintext throughout the ciphertext. Through transposition, the location of the first character of the plaintext may change several times during the encryption process.</a:t>
            </a:r>
          </a:p>
          <a:p>
            <a:r>
              <a:rPr lang="en-US" i="1" dirty="0">
                <a:solidFill>
                  <a:srgbClr val="FF0000"/>
                </a:solidFill>
              </a:rPr>
              <a:t>Avalanche Effect </a:t>
            </a:r>
            <a:r>
              <a:rPr lang="en-US" dirty="0"/>
              <a:t>– Where a minor change in the key or plaintext has a significant change in the resulting ciphertext. This is an important consideration in all cryptography used in algorithm design. A feature of strong hashing algorithms.</a:t>
            </a:r>
          </a:p>
          <a:p>
            <a:pPr marL="0" indent="0">
              <a:buNone/>
            </a:pPr>
            <a:endParaRPr lang="en-US" dirty="0"/>
          </a:p>
          <a:p>
            <a:endParaRPr lang="en-US" dirty="0"/>
          </a:p>
        </p:txBody>
      </p:sp>
      <p:sp>
        <p:nvSpPr>
          <p:cNvPr id="4" name="Slide Number Placeholder 4"/>
          <p:cNvSpPr txBox="1">
            <a:spLocks noGrp="1"/>
          </p:cNvSpPr>
          <p:nvPr/>
        </p:nvSpPr>
        <p:spPr bwMode="auto">
          <a:xfrm>
            <a:off x="6553200" y="6248400"/>
            <a:ext cx="21336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b"/>
          <a:lstStyle>
            <a:lvl1pPr>
              <a:defRPr sz="1200">
                <a:solidFill>
                  <a:schemeClr val="tx1"/>
                </a:solidFill>
                <a:latin typeface="Times New Roman" pitchFamily="18" charset="0"/>
                <a:cs typeface="Arial" charset="0"/>
              </a:defRPr>
            </a:lvl1pPr>
            <a:lvl2pPr marL="742950" indent="-285750">
              <a:defRPr sz="1200">
                <a:solidFill>
                  <a:schemeClr val="tx1"/>
                </a:solidFill>
                <a:latin typeface="Times New Roman" pitchFamily="18" charset="0"/>
                <a:cs typeface="Arial" charset="0"/>
              </a:defRPr>
            </a:lvl2pPr>
            <a:lvl3pPr marL="1143000" indent="-228600">
              <a:defRPr sz="1200">
                <a:solidFill>
                  <a:schemeClr val="tx1"/>
                </a:solidFill>
                <a:latin typeface="Times New Roman" pitchFamily="18" charset="0"/>
                <a:cs typeface="Arial" charset="0"/>
              </a:defRPr>
            </a:lvl3pPr>
            <a:lvl4pPr marL="1600200" indent="-228600">
              <a:defRPr sz="1200">
                <a:solidFill>
                  <a:schemeClr val="tx1"/>
                </a:solidFill>
                <a:latin typeface="Times New Roman" pitchFamily="18" charset="0"/>
                <a:cs typeface="Arial" charset="0"/>
              </a:defRPr>
            </a:lvl4pPr>
            <a:lvl5pPr marL="2057400" indent="-228600">
              <a:defRPr sz="1200">
                <a:solidFill>
                  <a:schemeClr val="tx1"/>
                </a:solidFill>
                <a:latin typeface="Times New Roman" pitchFamily="18" charset="0"/>
                <a:cs typeface="Arial" charset="0"/>
              </a:defRPr>
            </a:lvl5pPr>
            <a:lvl6pPr marL="2514600" indent="-228600" eaLnBrk="0" fontAlgn="base" hangingPunct="0">
              <a:spcBef>
                <a:spcPct val="0"/>
              </a:spcBef>
              <a:spcAft>
                <a:spcPct val="0"/>
              </a:spcAft>
              <a:defRPr sz="1200">
                <a:solidFill>
                  <a:schemeClr val="tx1"/>
                </a:solidFill>
                <a:latin typeface="Times New Roman" pitchFamily="18" charset="0"/>
                <a:cs typeface="Arial" charset="0"/>
              </a:defRPr>
            </a:lvl6pPr>
            <a:lvl7pPr marL="2971800" indent="-228600" eaLnBrk="0" fontAlgn="base" hangingPunct="0">
              <a:spcBef>
                <a:spcPct val="0"/>
              </a:spcBef>
              <a:spcAft>
                <a:spcPct val="0"/>
              </a:spcAft>
              <a:defRPr sz="1200">
                <a:solidFill>
                  <a:schemeClr val="tx1"/>
                </a:solidFill>
                <a:latin typeface="Times New Roman" pitchFamily="18" charset="0"/>
                <a:cs typeface="Arial" charset="0"/>
              </a:defRPr>
            </a:lvl7pPr>
            <a:lvl8pPr marL="3429000" indent="-228600" eaLnBrk="0" fontAlgn="base" hangingPunct="0">
              <a:spcBef>
                <a:spcPct val="0"/>
              </a:spcBef>
              <a:spcAft>
                <a:spcPct val="0"/>
              </a:spcAft>
              <a:defRPr sz="1200">
                <a:solidFill>
                  <a:schemeClr val="tx1"/>
                </a:solidFill>
                <a:latin typeface="Times New Roman" pitchFamily="18" charset="0"/>
                <a:cs typeface="Arial" charset="0"/>
              </a:defRPr>
            </a:lvl8pPr>
            <a:lvl9pPr marL="3886200" indent="-228600" eaLnBrk="0" fontAlgn="base" hangingPunct="0">
              <a:spcBef>
                <a:spcPct val="0"/>
              </a:spcBef>
              <a:spcAft>
                <a:spcPct val="0"/>
              </a:spcAft>
              <a:defRPr sz="1200">
                <a:solidFill>
                  <a:schemeClr val="tx1"/>
                </a:solidFill>
                <a:latin typeface="Times New Roman" pitchFamily="18" charset="0"/>
                <a:cs typeface="Arial" charset="0"/>
              </a:defRPr>
            </a:lvl9pPr>
          </a:lstStyle>
          <a:p>
            <a:pPr algn="r" eaLnBrk="1" hangingPunct="1"/>
            <a:fld id="{1B20DAA3-7BC8-4329-B547-AABA5E7C49D9}" type="slidenum">
              <a:rPr lang="en-US">
                <a:latin typeface="+mn-lt"/>
              </a:rPr>
              <a:pPr algn="r" eaLnBrk="1" hangingPunct="1"/>
              <a:t>58</a:t>
            </a:fld>
            <a:endParaRPr lang="en-US" dirty="0">
              <a:latin typeface="+mn-lt"/>
            </a:endParaRPr>
          </a:p>
        </p:txBody>
      </p:sp>
    </p:spTree>
    <p:extLst>
      <p:ext uri="{BB962C8B-B14F-4D97-AF65-F5344CB8AC3E}">
        <p14:creationId xmlns:p14="http://schemas.microsoft.com/office/powerpoint/2010/main" val="396738460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47"/>
            <a:ext cx="8229600" cy="954107"/>
          </a:xfrm>
        </p:spPr>
        <p:txBody>
          <a:bodyPr/>
          <a:lstStyle/>
          <a:p>
            <a:r>
              <a:rPr lang="en-US" dirty="0"/>
              <a:t>Key Concepts and Definitions (continued)</a:t>
            </a:r>
          </a:p>
        </p:txBody>
      </p:sp>
      <p:sp>
        <p:nvSpPr>
          <p:cNvPr id="3" name="Content Placeholder 2"/>
          <p:cNvSpPr>
            <a:spLocks noGrp="1"/>
          </p:cNvSpPr>
          <p:nvPr>
            <p:ph idx="1"/>
          </p:nvPr>
        </p:nvSpPr>
        <p:spPr/>
        <p:txBody>
          <a:bodyPr>
            <a:normAutofit lnSpcReduction="10000"/>
          </a:bodyPr>
          <a:lstStyle/>
          <a:p>
            <a:r>
              <a:rPr lang="en-US" dirty="0">
                <a:solidFill>
                  <a:srgbClr val="FF0000"/>
                </a:solidFill>
              </a:rPr>
              <a:t>High Work Factor</a:t>
            </a:r>
          </a:p>
          <a:p>
            <a:pPr lvl="1"/>
            <a:r>
              <a:rPr lang="en-US" dirty="0"/>
              <a:t>The average amount of effort or work required to break an encryption system</a:t>
            </a:r>
          </a:p>
          <a:p>
            <a:pPr lvl="1"/>
            <a:r>
              <a:rPr lang="en-US" dirty="0"/>
              <a:t>To decrypt a message without the entire encryption key</a:t>
            </a:r>
          </a:p>
          <a:p>
            <a:pPr lvl="1"/>
            <a:r>
              <a:rPr lang="en-US" dirty="0"/>
              <a:t>To find a secret key given all or part of the ciphertext</a:t>
            </a:r>
          </a:p>
          <a:p>
            <a:pPr lvl="1"/>
            <a:r>
              <a:rPr lang="en-US" dirty="0"/>
              <a:t>These are the work factor of the cryptographic system</a:t>
            </a:r>
          </a:p>
          <a:p>
            <a:pPr lvl="1"/>
            <a:r>
              <a:rPr lang="en-US" dirty="0"/>
              <a:t>AKA brute force</a:t>
            </a:r>
          </a:p>
          <a:p>
            <a:pPr lvl="1"/>
            <a:r>
              <a:rPr lang="en-US" dirty="0"/>
              <a:t>A high work factor means it is practically or economically infeasible to break</a:t>
            </a:r>
          </a:p>
          <a:p>
            <a:pPr lvl="1"/>
            <a:r>
              <a:rPr lang="en-US" dirty="0"/>
              <a:t>Technology and methods change this factor every 18-24 months</a:t>
            </a:r>
          </a:p>
          <a:p>
            <a:pPr lvl="1"/>
            <a:r>
              <a:rPr lang="en-US" dirty="0"/>
              <a:t>Methods of 20 years ago are quite breakable now</a:t>
            </a:r>
          </a:p>
          <a:p>
            <a:pPr lvl="1"/>
            <a:r>
              <a:rPr lang="en-US" dirty="0"/>
              <a:t>Note that quantum systems will break all known cryptographic systems</a:t>
            </a:r>
          </a:p>
        </p:txBody>
      </p:sp>
      <p:sp>
        <p:nvSpPr>
          <p:cNvPr id="4" name="Slide Number Placeholder 4"/>
          <p:cNvSpPr txBox="1">
            <a:spLocks noGrp="1"/>
          </p:cNvSpPr>
          <p:nvPr/>
        </p:nvSpPr>
        <p:spPr bwMode="auto">
          <a:xfrm>
            <a:off x="6553200" y="6248400"/>
            <a:ext cx="21336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b"/>
          <a:lstStyle>
            <a:lvl1pPr>
              <a:defRPr sz="1200">
                <a:solidFill>
                  <a:schemeClr val="tx1"/>
                </a:solidFill>
                <a:latin typeface="Times New Roman" pitchFamily="18" charset="0"/>
                <a:cs typeface="Arial" charset="0"/>
              </a:defRPr>
            </a:lvl1pPr>
            <a:lvl2pPr marL="742950" indent="-285750">
              <a:defRPr sz="1200">
                <a:solidFill>
                  <a:schemeClr val="tx1"/>
                </a:solidFill>
                <a:latin typeface="Times New Roman" pitchFamily="18" charset="0"/>
                <a:cs typeface="Arial" charset="0"/>
              </a:defRPr>
            </a:lvl2pPr>
            <a:lvl3pPr marL="1143000" indent="-228600">
              <a:defRPr sz="1200">
                <a:solidFill>
                  <a:schemeClr val="tx1"/>
                </a:solidFill>
                <a:latin typeface="Times New Roman" pitchFamily="18" charset="0"/>
                <a:cs typeface="Arial" charset="0"/>
              </a:defRPr>
            </a:lvl3pPr>
            <a:lvl4pPr marL="1600200" indent="-228600">
              <a:defRPr sz="1200">
                <a:solidFill>
                  <a:schemeClr val="tx1"/>
                </a:solidFill>
                <a:latin typeface="Times New Roman" pitchFamily="18" charset="0"/>
                <a:cs typeface="Arial" charset="0"/>
              </a:defRPr>
            </a:lvl4pPr>
            <a:lvl5pPr marL="2057400" indent="-228600">
              <a:defRPr sz="1200">
                <a:solidFill>
                  <a:schemeClr val="tx1"/>
                </a:solidFill>
                <a:latin typeface="Times New Roman" pitchFamily="18" charset="0"/>
                <a:cs typeface="Arial" charset="0"/>
              </a:defRPr>
            </a:lvl5pPr>
            <a:lvl6pPr marL="2514600" indent="-228600" eaLnBrk="0" fontAlgn="base" hangingPunct="0">
              <a:spcBef>
                <a:spcPct val="0"/>
              </a:spcBef>
              <a:spcAft>
                <a:spcPct val="0"/>
              </a:spcAft>
              <a:defRPr sz="1200">
                <a:solidFill>
                  <a:schemeClr val="tx1"/>
                </a:solidFill>
                <a:latin typeface="Times New Roman" pitchFamily="18" charset="0"/>
                <a:cs typeface="Arial" charset="0"/>
              </a:defRPr>
            </a:lvl6pPr>
            <a:lvl7pPr marL="2971800" indent="-228600" eaLnBrk="0" fontAlgn="base" hangingPunct="0">
              <a:spcBef>
                <a:spcPct val="0"/>
              </a:spcBef>
              <a:spcAft>
                <a:spcPct val="0"/>
              </a:spcAft>
              <a:defRPr sz="1200">
                <a:solidFill>
                  <a:schemeClr val="tx1"/>
                </a:solidFill>
                <a:latin typeface="Times New Roman" pitchFamily="18" charset="0"/>
                <a:cs typeface="Arial" charset="0"/>
              </a:defRPr>
            </a:lvl7pPr>
            <a:lvl8pPr marL="3429000" indent="-228600" eaLnBrk="0" fontAlgn="base" hangingPunct="0">
              <a:spcBef>
                <a:spcPct val="0"/>
              </a:spcBef>
              <a:spcAft>
                <a:spcPct val="0"/>
              </a:spcAft>
              <a:defRPr sz="1200">
                <a:solidFill>
                  <a:schemeClr val="tx1"/>
                </a:solidFill>
                <a:latin typeface="Times New Roman" pitchFamily="18" charset="0"/>
                <a:cs typeface="Arial" charset="0"/>
              </a:defRPr>
            </a:lvl8pPr>
            <a:lvl9pPr marL="3886200" indent="-228600" eaLnBrk="0" fontAlgn="base" hangingPunct="0">
              <a:spcBef>
                <a:spcPct val="0"/>
              </a:spcBef>
              <a:spcAft>
                <a:spcPct val="0"/>
              </a:spcAft>
              <a:defRPr sz="1200">
                <a:solidFill>
                  <a:schemeClr val="tx1"/>
                </a:solidFill>
                <a:latin typeface="Times New Roman" pitchFamily="18" charset="0"/>
                <a:cs typeface="Arial" charset="0"/>
              </a:defRPr>
            </a:lvl9pPr>
          </a:lstStyle>
          <a:p>
            <a:pPr algn="r" eaLnBrk="1" hangingPunct="1"/>
            <a:fld id="{1B20DAA3-7BC8-4329-B547-AABA5E7C49D9}" type="slidenum">
              <a:rPr lang="en-US">
                <a:latin typeface="+mn-lt"/>
              </a:rPr>
              <a:pPr algn="r" eaLnBrk="1" hangingPunct="1"/>
              <a:t>59</a:t>
            </a:fld>
            <a:endParaRPr lang="en-US" dirty="0">
              <a:latin typeface="+mn-lt"/>
            </a:endParaRPr>
          </a:p>
        </p:txBody>
      </p:sp>
    </p:spTree>
    <p:extLst>
      <p:ext uri="{BB962C8B-B14F-4D97-AF65-F5344CB8AC3E}">
        <p14:creationId xmlns:p14="http://schemas.microsoft.com/office/powerpoint/2010/main" val="29817253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Monoalphabetic</a:t>
            </a:r>
            <a:r>
              <a:rPr lang="en-US" dirty="0"/>
              <a:t> ciphers</a:t>
            </a:r>
          </a:p>
        </p:txBody>
      </p:sp>
      <p:sp>
        <p:nvSpPr>
          <p:cNvPr id="3" name="Content Placeholder 2"/>
          <p:cNvSpPr>
            <a:spLocks noGrp="1"/>
          </p:cNvSpPr>
          <p:nvPr>
            <p:ph idx="1"/>
          </p:nvPr>
        </p:nvSpPr>
        <p:spPr>
          <a:xfrm>
            <a:off x="381000" y="1412875"/>
            <a:ext cx="8382000" cy="5102935"/>
          </a:xfrm>
        </p:spPr>
        <p:txBody>
          <a:bodyPr/>
          <a:lstStyle/>
          <a:p>
            <a:r>
              <a:rPr lang="en-US" dirty="0"/>
              <a:t>Provides confidentiality</a:t>
            </a:r>
          </a:p>
          <a:p>
            <a:r>
              <a:rPr lang="en-US" dirty="0"/>
              <a:t>Early cryptography</a:t>
            </a:r>
          </a:p>
          <a:p>
            <a:pPr lvl="1"/>
            <a:r>
              <a:rPr lang="en-US" dirty="0"/>
              <a:t>Shift Cipher</a:t>
            </a:r>
          </a:p>
          <a:p>
            <a:pPr lvl="2"/>
            <a:r>
              <a:rPr lang="en-US" dirty="0"/>
              <a:t>One letter is “shifted” to another by a number of letters which is the key</a:t>
            </a:r>
          </a:p>
          <a:p>
            <a:pPr lvl="3"/>
            <a:r>
              <a:rPr lang="en-US" dirty="0"/>
              <a:t>A </a:t>
            </a:r>
            <a:r>
              <a:rPr lang="en-US" dirty="0">
                <a:latin typeface="Calibri"/>
              </a:rPr>
              <a:t>→ F (key is 5)</a:t>
            </a:r>
          </a:p>
          <a:p>
            <a:pPr lvl="3"/>
            <a:r>
              <a:rPr lang="en-US" dirty="0">
                <a:latin typeface="Calibri"/>
              </a:rPr>
              <a:t>H → J (key is 2)</a:t>
            </a:r>
          </a:p>
          <a:p>
            <a:pPr lvl="2"/>
            <a:r>
              <a:rPr lang="en-US" dirty="0">
                <a:latin typeface="Calibri"/>
              </a:rPr>
              <a:t>Example:</a:t>
            </a:r>
          </a:p>
          <a:p>
            <a:pPr lvl="3"/>
            <a:r>
              <a:rPr lang="en-US" dirty="0">
                <a:latin typeface="Calibri"/>
              </a:rPr>
              <a:t>The word “secret” shifted by a key of 4 becomes “</a:t>
            </a:r>
            <a:r>
              <a:rPr lang="en-US" dirty="0" err="1">
                <a:latin typeface="Calibri"/>
              </a:rPr>
              <a:t>wigvix</a:t>
            </a:r>
            <a:r>
              <a:rPr lang="en-US" dirty="0">
                <a:latin typeface="Calibri"/>
              </a:rPr>
              <a:t>”</a:t>
            </a:r>
          </a:p>
          <a:p>
            <a:pPr lvl="1"/>
            <a:r>
              <a:rPr lang="en-US" dirty="0">
                <a:latin typeface="Calibri"/>
              </a:rPr>
              <a:t>Caesar Cipher</a:t>
            </a:r>
          </a:p>
          <a:p>
            <a:pPr lvl="2"/>
            <a:r>
              <a:rPr lang="en-US" dirty="0">
                <a:latin typeface="Calibri"/>
              </a:rPr>
              <a:t>Shift cipher with a key of 3</a:t>
            </a:r>
            <a:endParaRPr lang="en-US" dirty="0"/>
          </a:p>
        </p:txBody>
      </p:sp>
    </p:spTree>
    <p:extLst>
      <p:ext uri="{BB962C8B-B14F-4D97-AF65-F5344CB8AC3E}">
        <p14:creationId xmlns:p14="http://schemas.microsoft.com/office/powerpoint/2010/main" val="301984292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47"/>
            <a:ext cx="8229600" cy="954107"/>
          </a:xfrm>
        </p:spPr>
        <p:txBody>
          <a:bodyPr/>
          <a:lstStyle/>
          <a:p>
            <a:r>
              <a:rPr lang="en-US" dirty="0"/>
              <a:t>Key Concepts and Definitions (continued)</a:t>
            </a:r>
          </a:p>
        </p:txBody>
      </p:sp>
      <p:sp>
        <p:nvSpPr>
          <p:cNvPr id="3" name="Content Placeholder 2"/>
          <p:cNvSpPr>
            <a:spLocks noGrp="1"/>
          </p:cNvSpPr>
          <p:nvPr>
            <p:ph idx="1"/>
          </p:nvPr>
        </p:nvSpPr>
        <p:spPr/>
        <p:txBody>
          <a:bodyPr/>
          <a:lstStyle/>
          <a:p>
            <a:r>
              <a:rPr lang="en-US" dirty="0">
                <a:solidFill>
                  <a:srgbClr val="FF0000"/>
                </a:solidFill>
              </a:rPr>
              <a:t>Initialization Vectors </a:t>
            </a:r>
            <a:r>
              <a:rPr lang="en-US" dirty="0"/>
              <a:t>– Used to start the keystream encryption process. A randomly generated large block of bits </a:t>
            </a:r>
          </a:p>
          <a:p>
            <a:r>
              <a:rPr lang="en-US" dirty="0">
                <a:solidFill>
                  <a:srgbClr val="FF0000"/>
                </a:solidFill>
              </a:rPr>
              <a:t>Key Length </a:t>
            </a:r>
            <a:r>
              <a:rPr lang="en-US" dirty="0"/>
              <a:t>– The longer the better. Measured in bits. Consider economic arguments based on the risk of information exposure. This changes dramatically as the risk shifts from an economic value to strategic intelligence or weapons deployment.</a:t>
            </a:r>
          </a:p>
          <a:p>
            <a:r>
              <a:rPr lang="en-US" dirty="0">
                <a:solidFill>
                  <a:srgbClr val="FF0000"/>
                </a:solidFill>
              </a:rPr>
              <a:t>Block Size </a:t>
            </a:r>
            <a:r>
              <a:rPr lang="en-US" dirty="0"/>
              <a:t>– The block size of the block cipher. Plaintext messages are padded with the smallest number of bits necessary to bring the block up to a multiple of the block size produced by the cipher algorithm</a:t>
            </a:r>
          </a:p>
          <a:p>
            <a:pPr marL="0" indent="0">
              <a:buNone/>
            </a:pPr>
            <a:endParaRPr lang="en-US" dirty="0"/>
          </a:p>
        </p:txBody>
      </p:sp>
      <p:sp>
        <p:nvSpPr>
          <p:cNvPr id="4" name="Slide Number Placeholder 4"/>
          <p:cNvSpPr txBox="1">
            <a:spLocks noGrp="1"/>
          </p:cNvSpPr>
          <p:nvPr/>
        </p:nvSpPr>
        <p:spPr bwMode="auto">
          <a:xfrm>
            <a:off x="6553200" y="6248400"/>
            <a:ext cx="21336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b"/>
          <a:lstStyle>
            <a:lvl1pPr>
              <a:defRPr sz="1200">
                <a:solidFill>
                  <a:schemeClr val="tx1"/>
                </a:solidFill>
                <a:latin typeface="Times New Roman" pitchFamily="18" charset="0"/>
                <a:cs typeface="Arial" charset="0"/>
              </a:defRPr>
            </a:lvl1pPr>
            <a:lvl2pPr marL="742950" indent="-285750">
              <a:defRPr sz="1200">
                <a:solidFill>
                  <a:schemeClr val="tx1"/>
                </a:solidFill>
                <a:latin typeface="Times New Roman" pitchFamily="18" charset="0"/>
                <a:cs typeface="Arial" charset="0"/>
              </a:defRPr>
            </a:lvl2pPr>
            <a:lvl3pPr marL="1143000" indent="-228600">
              <a:defRPr sz="1200">
                <a:solidFill>
                  <a:schemeClr val="tx1"/>
                </a:solidFill>
                <a:latin typeface="Times New Roman" pitchFamily="18" charset="0"/>
                <a:cs typeface="Arial" charset="0"/>
              </a:defRPr>
            </a:lvl3pPr>
            <a:lvl4pPr marL="1600200" indent="-228600">
              <a:defRPr sz="1200">
                <a:solidFill>
                  <a:schemeClr val="tx1"/>
                </a:solidFill>
                <a:latin typeface="Times New Roman" pitchFamily="18" charset="0"/>
                <a:cs typeface="Arial" charset="0"/>
              </a:defRPr>
            </a:lvl4pPr>
            <a:lvl5pPr marL="2057400" indent="-228600">
              <a:defRPr sz="1200">
                <a:solidFill>
                  <a:schemeClr val="tx1"/>
                </a:solidFill>
                <a:latin typeface="Times New Roman" pitchFamily="18" charset="0"/>
                <a:cs typeface="Arial" charset="0"/>
              </a:defRPr>
            </a:lvl5pPr>
            <a:lvl6pPr marL="2514600" indent="-228600" eaLnBrk="0" fontAlgn="base" hangingPunct="0">
              <a:spcBef>
                <a:spcPct val="0"/>
              </a:spcBef>
              <a:spcAft>
                <a:spcPct val="0"/>
              </a:spcAft>
              <a:defRPr sz="1200">
                <a:solidFill>
                  <a:schemeClr val="tx1"/>
                </a:solidFill>
                <a:latin typeface="Times New Roman" pitchFamily="18" charset="0"/>
                <a:cs typeface="Arial" charset="0"/>
              </a:defRPr>
            </a:lvl6pPr>
            <a:lvl7pPr marL="2971800" indent="-228600" eaLnBrk="0" fontAlgn="base" hangingPunct="0">
              <a:spcBef>
                <a:spcPct val="0"/>
              </a:spcBef>
              <a:spcAft>
                <a:spcPct val="0"/>
              </a:spcAft>
              <a:defRPr sz="1200">
                <a:solidFill>
                  <a:schemeClr val="tx1"/>
                </a:solidFill>
                <a:latin typeface="Times New Roman" pitchFamily="18" charset="0"/>
                <a:cs typeface="Arial" charset="0"/>
              </a:defRPr>
            </a:lvl7pPr>
            <a:lvl8pPr marL="3429000" indent="-228600" eaLnBrk="0" fontAlgn="base" hangingPunct="0">
              <a:spcBef>
                <a:spcPct val="0"/>
              </a:spcBef>
              <a:spcAft>
                <a:spcPct val="0"/>
              </a:spcAft>
              <a:defRPr sz="1200">
                <a:solidFill>
                  <a:schemeClr val="tx1"/>
                </a:solidFill>
                <a:latin typeface="Times New Roman" pitchFamily="18" charset="0"/>
                <a:cs typeface="Arial" charset="0"/>
              </a:defRPr>
            </a:lvl8pPr>
            <a:lvl9pPr marL="3886200" indent="-228600" eaLnBrk="0" fontAlgn="base" hangingPunct="0">
              <a:spcBef>
                <a:spcPct val="0"/>
              </a:spcBef>
              <a:spcAft>
                <a:spcPct val="0"/>
              </a:spcAft>
              <a:defRPr sz="1200">
                <a:solidFill>
                  <a:schemeClr val="tx1"/>
                </a:solidFill>
                <a:latin typeface="Times New Roman" pitchFamily="18" charset="0"/>
                <a:cs typeface="Arial" charset="0"/>
              </a:defRPr>
            </a:lvl9pPr>
          </a:lstStyle>
          <a:p>
            <a:pPr algn="r" eaLnBrk="1" hangingPunct="1"/>
            <a:fld id="{1B20DAA3-7BC8-4329-B547-AABA5E7C49D9}" type="slidenum">
              <a:rPr lang="en-US">
                <a:latin typeface="+mn-lt"/>
              </a:rPr>
              <a:pPr algn="r" eaLnBrk="1" hangingPunct="1"/>
              <a:t>60</a:t>
            </a:fld>
            <a:endParaRPr lang="en-US" dirty="0">
              <a:latin typeface="+mn-lt"/>
            </a:endParaRPr>
          </a:p>
        </p:txBody>
      </p:sp>
    </p:spTree>
    <p:extLst>
      <p:ext uri="{BB962C8B-B14F-4D97-AF65-F5344CB8AC3E}">
        <p14:creationId xmlns:p14="http://schemas.microsoft.com/office/powerpoint/2010/main" val="42130027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47"/>
            <a:ext cx="8229600" cy="954107"/>
          </a:xfrm>
        </p:spPr>
        <p:txBody>
          <a:bodyPr/>
          <a:lstStyle/>
          <a:p>
            <a:r>
              <a:rPr lang="en-US" dirty="0"/>
              <a:t>Key Concepts and Definitions (continued)</a:t>
            </a:r>
          </a:p>
        </p:txBody>
      </p:sp>
      <p:sp>
        <p:nvSpPr>
          <p:cNvPr id="3" name="Content Placeholder 2"/>
          <p:cNvSpPr>
            <a:spLocks noGrp="1"/>
          </p:cNvSpPr>
          <p:nvPr>
            <p:ph idx="1"/>
          </p:nvPr>
        </p:nvSpPr>
        <p:spPr/>
        <p:txBody>
          <a:bodyPr/>
          <a:lstStyle/>
          <a:p>
            <a:r>
              <a:rPr lang="en-US" dirty="0">
                <a:solidFill>
                  <a:srgbClr val="FF0000"/>
                </a:solidFill>
              </a:rPr>
              <a:t>Null Cipher </a:t>
            </a:r>
            <a:r>
              <a:rPr lang="en-US" dirty="0"/>
              <a:t>– Used where encryption is not necessary, but the communications channel requires an algorithm be primed for the system to work. Also used during testing/debugging. Used in authentication only schemes. Note null cipher also refers to an ancient form where the plaintext is mixed with non-cipher material – this is a type of steganography</a:t>
            </a:r>
          </a:p>
          <a:p>
            <a:r>
              <a:rPr lang="en-US" dirty="0">
                <a:solidFill>
                  <a:srgbClr val="FF0000"/>
                </a:solidFill>
              </a:rPr>
              <a:t>Substitution Ciphers </a:t>
            </a:r>
            <a:r>
              <a:rPr lang="en-US" dirty="0"/>
              <a:t>– shifting the alphabet by X number of characters based on the cryptovariable. Examples are the Caesar and ROT-13 ciphers.</a:t>
            </a:r>
          </a:p>
          <a:p>
            <a:r>
              <a:rPr lang="en-US" dirty="0" err="1">
                <a:solidFill>
                  <a:srgbClr val="FF0000"/>
                </a:solidFill>
              </a:rPr>
              <a:t>Playfair</a:t>
            </a:r>
            <a:r>
              <a:rPr lang="en-US" dirty="0">
                <a:solidFill>
                  <a:srgbClr val="FF0000"/>
                </a:solidFill>
              </a:rPr>
              <a:t> Cipher </a:t>
            </a:r>
            <a:r>
              <a:rPr lang="en-US" dirty="0"/>
              <a:t>– Grouping the plaintext in blocks; then use a shared private key to encrypt; block the plaintext in two letter blocks, padding with a filler letter. Used by Allies in WW II. See text.</a:t>
            </a:r>
          </a:p>
          <a:p>
            <a:r>
              <a:rPr lang="en-US" dirty="0"/>
              <a:t>These are extremely simple, and of historical interest</a:t>
            </a:r>
          </a:p>
          <a:p>
            <a:pPr marL="0" indent="0">
              <a:buNone/>
            </a:pPr>
            <a:endParaRPr lang="en-US" dirty="0"/>
          </a:p>
        </p:txBody>
      </p:sp>
      <p:sp>
        <p:nvSpPr>
          <p:cNvPr id="4" name="Slide Number Placeholder 4"/>
          <p:cNvSpPr txBox="1">
            <a:spLocks noGrp="1"/>
          </p:cNvSpPr>
          <p:nvPr/>
        </p:nvSpPr>
        <p:spPr bwMode="auto">
          <a:xfrm>
            <a:off x="6553200" y="6248400"/>
            <a:ext cx="21336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b"/>
          <a:lstStyle>
            <a:lvl1pPr>
              <a:defRPr sz="1200">
                <a:solidFill>
                  <a:schemeClr val="tx1"/>
                </a:solidFill>
                <a:latin typeface="Times New Roman" pitchFamily="18" charset="0"/>
                <a:cs typeface="Arial" charset="0"/>
              </a:defRPr>
            </a:lvl1pPr>
            <a:lvl2pPr marL="742950" indent="-285750">
              <a:defRPr sz="1200">
                <a:solidFill>
                  <a:schemeClr val="tx1"/>
                </a:solidFill>
                <a:latin typeface="Times New Roman" pitchFamily="18" charset="0"/>
                <a:cs typeface="Arial" charset="0"/>
              </a:defRPr>
            </a:lvl2pPr>
            <a:lvl3pPr marL="1143000" indent="-228600">
              <a:defRPr sz="1200">
                <a:solidFill>
                  <a:schemeClr val="tx1"/>
                </a:solidFill>
                <a:latin typeface="Times New Roman" pitchFamily="18" charset="0"/>
                <a:cs typeface="Arial" charset="0"/>
              </a:defRPr>
            </a:lvl3pPr>
            <a:lvl4pPr marL="1600200" indent="-228600">
              <a:defRPr sz="1200">
                <a:solidFill>
                  <a:schemeClr val="tx1"/>
                </a:solidFill>
                <a:latin typeface="Times New Roman" pitchFamily="18" charset="0"/>
                <a:cs typeface="Arial" charset="0"/>
              </a:defRPr>
            </a:lvl4pPr>
            <a:lvl5pPr marL="2057400" indent="-228600">
              <a:defRPr sz="1200">
                <a:solidFill>
                  <a:schemeClr val="tx1"/>
                </a:solidFill>
                <a:latin typeface="Times New Roman" pitchFamily="18" charset="0"/>
                <a:cs typeface="Arial" charset="0"/>
              </a:defRPr>
            </a:lvl5pPr>
            <a:lvl6pPr marL="2514600" indent="-228600" eaLnBrk="0" fontAlgn="base" hangingPunct="0">
              <a:spcBef>
                <a:spcPct val="0"/>
              </a:spcBef>
              <a:spcAft>
                <a:spcPct val="0"/>
              </a:spcAft>
              <a:defRPr sz="1200">
                <a:solidFill>
                  <a:schemeClr val="tx1"/>
                </a:solidFill>
                <a:latin typeface="Times New Roman" pitchFamily="18" charset="0"/>
                <a:cs typeface="Arial" charset="0"/>
              </a:defRPr>
            </a:lvl6pPr>
            <a:lvl7pPr marL="2971800" indent="-228600" eaLnBrk="0" fontAlgn="base" hangingPunct="0">
              <a:spcBef>
                <a:spcPct val="0"/>
              </a:spcBef>
              <a:spcAft>
                <a:spcPct val="0"/>
              </a:spcAft>
              <a:defRPr sz="1200">
                <a:solidFill>
                  <a:schemeClr val="tx1"/>
                </a:solidFill>
                <a:latin typeface="Times New Roman" pitchFamily="18" charset="0"/>
                <a:cs typeface="Arial" charset="0"/>
              </a:defRPr>
            </a:lvl7pPr>
            <a:lvl8pPr marL="3429000" indent="-228600" eaLnBrk="0" fontAlgn="base" hangingPunct="0">
              <a:spcBef>
                <a:spcPct val="0"/>
              </a:spcBef>
              <a:spcAft>
                <a:spcPct val="0"/>
              </a:spcAft>
              <a:defRPr sz="1200">
                <a:solidFill>
                  <a:schemeClr val="tx1"/>
                </a:solidFill>
                <a:latin typeface="Times New Roman" pitchFamily="18" charset="0"/>
                <a:cs typeface="Arial" charset="0"/>
              </a:defRPr>
            </a:lvl8pPr>
            <a:lvl9pPr marL="3886200" indent="-228600" eaLnBrk="0" fontAlgn="base" hangingPunct="0">
              <a:spcBef>
                <a:spcPct val="0"/>
              </a:spcBef>
              <a:spcAft>
                <a:spcPct val="0"/>
              </a:spcAft>
              <a:defRPr sz="1200">
                <a:solidFill>
                  <a:schemeClr val="tx1"/>
                </a:solidFill>
                <a:latin typeface="Times New Roman" pitchFamily="18" charset="0"/>
                <a:cs typeface="Arial" charset="0"/>
              </a:defRPr>
            </a:lvl9pPr>
          </a:lstStyle>
          <a:p>
            <a:pPr algn="r" eaLnBrk="1" hangingPunct="1"/>
            <a:fld id="{1B20DAA3-7BC8-4329-B547-AABA5E7C49D9}" type="slidenum">
              <a:rPr lang="en-US">
                <a:latin typeface="+mn-lt"/>
              </a:rPr>
              <a:pPr algn="r" eaLnBrk="1" hangingPunct="1"/>
              <a:t>61</a:t>
            </a:fld>
            <a:endParaRPr lang="en-US" dirty="0">
              <a:latin typeface="+mn-lt"/>
            </a:endParaRPr>
          </a:p>
        </p:txBody>
      </p:sp>
    </p:spTree>
    <p:extLst>
      <p:ext uri="{BB962C8B-B14F-4D97-AF65-F5344CB8AC3E}">
        <p14:creationId xmlns:p14="http://schemas.microsoft.com/office/powerpoint/2010/main" val="264956919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47"/>
            <a:ext cx="8229600" cy="954107"/>
          </a:xfrm>
        </p:spPr>
        <p:txBody>
          <a:bodyPr/>
          <a:lstStyle/>
          <a:p>
            <a:r>
              <a:rPr lang="en-US" dirty="0"/>
              <a:t>Key Concepts and Definitions (continued)</a:t>
            </a:r>
          </a:p>
        </p:txBody>
      </p:sp>
      <p:sp>
        <p:nvSpPr>
          <p:cNvPr id="3" name="Content Placeholder 2"/>
          <p:cNvSpPr>
            <a:spLocks noGrp="1"/>
          </p:cNvSpPr>
          <p:nvPr>
            <p:ph idx="1"/>
          </p:nvPr>
        </p:nvSpPr>
        <p:spPr/>
        <p:txBody>
          <a:bodyPr>
            <a:normAutofit fontScale="92500" lnSpcReduction="20000"/>
          </a:bodyPr>
          <a:lstStyle/>
          <a:p>
            <a:r>
              <a:rPr lang="en-US" dirty="0">
                <a:solidFill>
                  <a:srgbClr val="FF0000"/>
                </a:solidFill>
              </a:rPr>
              <a:t>Modular Mathematics </a:t>
            </a:r>
            <a:r>
              <a:rPr lang="en-US" dirty="0"/>
              <a:t>– Modulus mathematics are the key to many modern ciphers. The example given in the text is very simplistic. True modulus mathematics for cryptography uses the difficulty in factoring large prime numbers; the text example focuses on the modulus (mod) of a 26 character alphabet. Modulus mathematics uses the remainder of division by the alphabet length in the text example, e.g., mod 26; letter N=13, the key is Q=16, the result =13+16=29, 29 mod 26=3 (the remainder of 29/26), resulting in letter 3, a D. Note that the text example starts with A=0, through Z=25.</a:t>
            </a:r>
          </a:p>
          <a:p>
            <a:r>
              <a:rPr lang="en-US" dirty="0">
                <a:solidFill>
                  <a:srgbClr val="FF0000"/>
                </a:solidFill>
              </a:rPr>
              <a:t>Running Key Cipher </a:t>
            </a:r>
            <a:r>
              <a:rPr lang="en-US" dirty="0"/>
              <a:t>– Uses a given key that repeats over the length of a message, using the mod 26 method</a:t>
            </a:r>
          </a:p>
          <a:p>
            <a:r>
              <a:rPr lang="en-US" dirty="0">
                <a:solidFill>
                  <a:srgbClr val="FF0000"/>
                </a:solidFill>
              </a:rPr>
              <a:t>One Time Pads </a:t>
            </a:r>
            <a:r>
              <a:rPr lang="en-US" dirty="0"/>
              <a:t>– Asserted to be unbreakable.  Referred to as </a:t>
            </a:r>
            <a:r>
              <a:rPr lang="en-US" dirty="0" err="1"/>
              <a:t>Vernan</a:t>
            </a:r>
            <a:r>
              <a:rPr lang="en-US" dirty="0"/>
              <a:t> ciphers, this running key cipher uses a random number key the same length in characters as the message; essentially a very large binary number that matches the plaintext in length. The key never repeats at the character level, and is used only once. The problem with one time key pads is the distribution of the one time pads.</a:t>
            </a:r>
          </a:p>
          <a:p>
            <a:pPr marL="0" indent="0">
              <a:buNone/>
            </a:pPr>
            <a:endParaRPr lang="en-US" dirty="0"/>
          </a:p>
        </p:txBody>
      </p:sp>
      <p:sp>
        <p:nvSpPr>
          <p:cNvPr id="4" name="Slide Number Placeholder 4"/>
          <p:cNvSpPr txBox="1">
            <a:spLocks noGrp="1"/>
          </p:cNvSpPr>
          <p:nvPr/>
        </p:nvSpPr>
        <p:spPr bwMode="auto">
          <a:xfrm>
            <a:off x="6553200" y="6248400"/>
            <a:ext cx="21336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b"/>
          <a:lstStyle>
            <a:lvl1pPr>
              <a:defRPr sz="1200">
                <a:solidFill>
                  <a:schemeClr val="tx1"/>
                </a:solidFill>
                <a:latin typeface="Times New Roman" pitchFamily="18" charset="0"/>
                <a:cs typeface="Arial" charset="0"/>
              </a:defRPr>
            </a:lvl1pPr>
            <a:lvl2pPr marL="742950" indent="-285750">
              <a:defRPr sz="1200">
                <a:solidFill>
                  <a:schemeClr val="tx1"/>
                </a:solidFill>
                <a:latin typeface="Times New Roman" pitchFamily="18" charset="0"/>
                <a:cs typeface="Arial" charset="0"/>
              </a:defRPr>
            </a:lvl2pPr>
            <a:lvl3pPr marL="1143000" indent="-228600">
              <a:defRPr sz="1200">
                <a:solidFill>
                  <a:schemeClr val="tx1"/>
                </a:solidFill>
                <a:latin typeface="Times New Roman" pitchFamily="18" charset="0"/>
                <a:cs typeface="Arial" charset="0"/>
              </a:defRPr>
            </a:lvl3pPr>
            <a:lvl4pPr marL="1600200" indent="-228600">
              <a:defRPr sz="1200">
                <a:solidFill>
                  <a:schemeClr val="tx1"/>
                </a:solidFill>
                <a:latin typeface="Times New Roman" pitchFamily="18" charset="0"/>
                <a:cs typeface="Arial" charset="0"/>
              </a:defRPr>
            </a:lvl4pPr>
            <a:lvl5pPr marL="2057400" indent="-228600">
              <a:defRPr sz="1200">
                <a:solidFill>
                  <a:schemeClr val="tx1"/>
                </a:solidFill>
                <a:latin typeface="Times New Roman" pitchFamily="18" charset="0"/>
                <a:cs typeface="Arial" charset="0"/>
              </a:defRPr>
            </a:lvl5pPr>
            <a:lvl6pPr marL="2514600" indent="-228600" eaLnBrk="0" fontAlgn="base" hangingPunct="0">
              <a:spcBef>
                <a:spcPct val="0"/>
              </a:spcBef>
              <a:spcAft>
                <a:spcPct val="0"/>
              </a:spcAft>
              <a:defRPr sz="1200">
                <a:solidFill>
                  <a:schemeClr val="tx1"/>
                </a:solidFill>
                <a:latin typeface="Times New Roman" pitchFamily="18" charset="0"/>
                <a:cs typeface="Arial" charset="0"/>
              </a:defRPr>
            </a:lvl6pPr>
            <a:lvl7pPr marL="2971800" indent="-228600" eaLnBrk="0" fontAlgn="base" hangingPunct="0">
              <a:spcBef>
                <a:spcPct val="0"/>
              </a:spcBef>
              <a:spcAft>
                <a:spcPct val="0"/>
              </a:spcAft>
              <a:defRPr sz="1200">
                <a:solidFill>
                  <a:schemeClr val="tx1"/>
                </a:solidFill>
                <a:latin typeface="Times New Roman" pitchFamily="18" charset="0"/>
                <a:cs typeface="Arial" charset="0"/>
              </a:defRPr>
            </a:lvl7pPr>
            <a:lvl8pPr marL="3429000" indent="-228600" eaLnBrk="0" fontAlgn="base" hangingPunct="0">
              <a:spcBef>
                <a:spcPct val="0"/>
              </a:spcBef>
              <a:spcAft>
                <a:spcPct val="0"/>
              </a:spcAft>
              <a:defRPr sz="1200">
                <a:solidFill>
                  <a:schemeClr val="tx1"/>
                </a:solidFill>
                <a:latin typeface="Times New Roman" pitchFamily="18" charset="0"/>
                <a:cs typeface="Arial" charset="0"/>
              </a:defRPr>
            </a:lvl8pPr>
            <a:lvl9pPr marL="3886200" indent="-228600" eaLnBrk="0" fontAlgn="base" hangingPunct="0">
              <a:spcBef>
                <a:spcPct val="0"/>
              </a:spcBef>
              <a:spcAft>
                <a:spcPct val="0"/>
              </a:spcAft>
              <a:defRPr sz="1200">
                <a:solidFill>
                  <a:schemeClr val="tx1"/>
                </a:solidFill>
                <a:latin typeface="Times New Roman" pitchFamily="18" charset="0"/>
                <a:cs typeface="Arial" charset="0"/>
              </a:defRPr>
            </a:lvl9pPr>
          </a:lstStyle>
          <a:p>
            <a:pPr algn="r" eaLnBrk="1" hangingPunct="1"/>
            <a:fld id="{1B20DAA3-7BC8-4329-B547-AABA5E7C49D9}" type="slidenum">
              <a:rPr lang="en-US">
                <a:latin typeface="+mn-lt"/>
              </a:rPr>
              <a:pPr algn="r" eaLnBrk="1" hangingPunct="1"/>
              <a:t>62</a:t>
            </a:fld>
            <a:endParaRPr lang="en-US" dirty="0">
              <a:latin typeface="+mn-lt"/>
            </a:endParaRPr>
          </a:p>
        </p:txBody>
      </p:sp>
    </p:spTree>
    <p:extLst>
      <p:ext uri="{BB962C8B-B14F-4D97-AF65-F5344CB8AC3E}">
        <p14:creationId xmlns:p14="http://schemas.microsoft.com/office/powerpoint/2010/main" val="292600638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47"/>
            <a:ext cx="8229600" cy="954107"/>
          </a:xfrm>
        </p:spPr>
        <p:txBody>
          <a:bodyPr/>
          <a:lstStyle/>
          <a:p>
            <a:r>
              <a:rPr lang="en-US" dirty="0"/>
              <a:t>Key Concepts and Definitions (continued)</a:t>
            </a:r>
          </a:p>
        </p:txBody>
      </p:sp>
      <p:sp>
        <p:nvSpPr>
          <p:cNvPr id="3" name="Content Placeholder 2"/>
          <p:cNvSpPr>
            <a:spLocks noGrp="1"/>
          </p:cNvSpPr>
          <p:nvPr>
            <p:ph idx="1"/>
          </p:nvPr>
        </p:nvSpPr>
        <p:spPr/>
        <p:txBody>
          <a:bodyPr/>
          <a:lstStyle/>
          <a:p>
            <a:r>
              <a:rPr lang="en-US" dirty="0">
                <a:solidFill>
                  <a:srgbClr val="FF0000"/>
                </a:solidFill>
              </a:rPr>
              <a:t>Message Integrity Controls [MICs]</a:t>
            </a:r>
            <a:r>
              <a:rPr lang="en-US" dirty="0">
                <a:solidFill>
                  <a:schemeClr val="bg2">
                    <a:lumMod val="60000"/>
                    <a:lumOff val="40000"/>
                  </a:schemeClr>
                </a:solidFill>
              </a:rPr>
              <a:t> </a:t>
            </a:r>
            <a:r>
              <a:rPr lang="en-US" dirty="0"/>
              <a:t>– These ensure message integrity for transactions. The level of MIC required depends on the transaction trust model. Symmetric algorithms provide some level of authentication, providing the key is not compromised. Asymmetric algorithms, such as RSA, El Gamal, and ECC, have message authentication and digital signature capabilities in the implementation.</a:t>
            </a:r>
          </a:p>
          <a:p>
            <a:endParaRPr lang="en-US" dirty="0"/>
          </a:p>
        </p:txBody>
      </p:sp>
      <p:sp>
        <p:nvSpPr>
          <p:cNvPr id="4" name="Slide Number Placeholder 4"/>
          <p:cNvSpPr txBox="1">
            <a:spLocks noGrp="1"/>
          </p:cNvSpPr>
          <p:nvPr/>
        </p:nvSpPr>
        <p:spPr bwMode="auto">
          <a:xfrm>
            <a:off x="6553200" y="6248400"/>
            <a:ext cx="21336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b"/>
          <a:lstStyle>
            <a:lvl1pPr>
              <a:defRPr sz="1200">
                <a:solidFill>
                  <a:schemeClr val="tx1"/>
                </a:solidFill>
                <a:latin typeface="Times New Roman" pitchFamily="18" charset="0"/>
                <a:cs typeface="Arial" charset="0"/>
              </a:defRPr>
            </a:lvl1pPr>
            <a:lvl2pPr marL="742950" indent="-285750">
              <a:defRPr sz="1200">
                <a:solidFill>
                  <a:schemeClr val="tx1"/>
                </a:solidFill>
                <a:latin typeface="Times New Roman" pitchFamily="18" charset="0"/>
                <a:cs typeface="Arial" charset="0"/>
              </a:defRPr>
            </a:lvl2pPr>
            <a:lvl3pPr marL="1143000" indent="-228600">
              <a:defRPr sz="1200">
                <a:solidFill>
                  <a:schemeClr val="tx1"/>
                </a:solidFill>
                <a:latin typeface="Times New Roman" pitchFamily="18" charset="0"/>
                <a:cs typeface="Arial" charset="0"/>
              </a:defRPr>
            </a:lvl3pPr>
            <a:lvl4pPr marL="1600200" indent="-228600">
              <a:defRPr sz="1200">
                <a:solidFill>
                  <a:schemeClr val="tx1"/>
                </a:solidFill>
                <a:latin typeface="Times New Roman" pitchFamily="18" charset="0"/>
                <a:cs typeface="Arial" charset="0"/>
              </a:defRPr>
            </a:lvl4pPr>
            <a:lvl5pPr marL="2057400" indent="-228600">
              <a:defRPr sz="1200">
                <a:solidFill>
                  <a:schemeClr val="tx1"/>
                </a:solidFill>
                <a:latin typeface="Times New Roman" pitchFamily="18" charset="0"/>
                <a:cs typeface="Arial" charset="0"/>
              </a:defRPr>
            </a:lvl5pPr>
            <a:lvl6pPr marL="2514600" indent="-228600" eaLnBrk="0" fontAlgn="base" hangingPunct="0">
              <a:spcBef>
                <a:spcPct val="0"/>
              </a:spcBef>
              <a:spcAft>
                <a:spcPct val="0"/>
              </a:spcAft>
              <a:defRPr sz="1200">
                <a:solidFill>
                  <a:schemeClr val="tx1"/>
                </a:solidFill>
                <a:latin typeface="Times New Roman" pitchFamily="18" charset="0"/>
                <a:cs typeface="Arial" charset="0"/>
              </a:defRPr>
            </a:lvl6pPr>
            <a:lvl7pPr marL="2971800" indent="-228600" eaLnBrk="0" fontAlgn="base" hangingPunct="0">
              <a:spcBef>
                <a:spcPct val="0"/>
              </a:spcBef>
              <a:spcAft>
                <a:spcPct val="0"/>
              </a:spcAft>
              <a:defRPr sz="1200">
                <a:solidFill>
                  <a:schemeClr val="tx1"/>
                </a:solidFill>
                <a:latin typeface="Times New Roman" pitchFamily="18" charset="0"/>
                <a:cs typeface="Arial" charset="0"/>
              </a:defRPr>
            </a:lvl7pPr>
            <a:lvl8pPr marL="3429000" indent="-228600" eaLnBrk="0" fontAlgn="base" hangingPunct="0">
              <a:spcBef>
                <a:spcPct val="0"/>
              </a:spcBef>
              <a:spcAft>
                <a:spcPct val="0"/>
              </a:spcAft>
              <a:defRPr sz="1200">
                <a:solidFill>
                  <a:schemeClr val="tx1"/>
                </a:solidFill>
                <a:latin typeface="Times New Roman" pitchFamily="18" charset="0"/>
                <a:cs typeface="Arial" charset="0"/>
              </a:defRPr>
            </a:lvl8pPr>
            <a:lvl9pPr marL="3886200" indent="-228600" eaLnBrk="0" fontAlgn="base" hangingPunct="0">
              <a:spcBef>
                <a:spcPct val="0"/>
              </a:spcBef>
              <a:spcAft>
                <a:spcPct val="0"/>
              </a:spcAft>
              <a:defRPr sz="1200">
                <a:solidFill>
                  <a:schemeClr val="tx1"/>
                </a:solidFill>
                <a:latin typeface="Times New Roman" pitchFamily="18" charset="0"/>
                <a:cs typeface="Arial" charset="0"/>
              </a:defRPr>
            </a:lvl9pPr>
          </a:lstStyle>
          <a:p>
            <a:pPr algn="r" eaLnBrk="1" hangingPunct="1"/>
            <a:fld id="{1B20DAA3-7BC8-4329-B547-AABA5E7C49D9}" type="slidenum">
              <a:rPr lang="en-US">
                <a:latin typeface="+mn-lt"/>
              </a:rPr>
              <a:pPr algn="r" eaLnBrk="1" hangingPunct="1"/>
              <a:t>63</a:t>
            </a:fld>
            <a:endParaRPr lang="en-US" dirty="0">
              <a:latin typeface="+mn-lt"/>
            </a:endParaRPr>
          </a:p>
        </p:txBody>
      </p:sp>
    </p:spTree>
    <p:extLst>
      <p:ext uri="{BB962C8B-B14F-4D97-AF65-F5344CB8AC3E}">
        <p14:creationId xmlns:p14="http://schemas.microsoft.com/office/powerpoint/2010/main" val="235806462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Suggested Further Reading</a:t>
            </a:r>
          </a:p>
        </p:txBody>
      </p:sp>
      <p:sp>
        <p:nvSpPr>
          <p:cNvPr id="3" name="Content Placeholder 2"/>
          <p:cNvSpPr>
            <a:spLocks noGrp="1"/>
          </p:cNvSpPr>
          <p:nvPr>
            <p:ph idx="1"/>
          </p:nvPr>
        </p:nvSpPr>
        <p:spPr>
          <a:xfrm>
            <a:off x="381000" y="1524001"/>
            <a:ext cx="8305800" cy="4324350"/>
          </a:xfrm>
        </p:spPr>
        <p:txBody>
          <a:bodyPr>
            <a:normAutofit fontScale="85000" lnSpcReduction="10000"/>
          </a:bodyPr>
          <a:lstStyle/>
          <a:p>
            <a:r>
              <a:rPr lang="en-US" dirty="0"/>
              <a:t>Public Key Cryptography (Wikipedia)</a:t>
            </a:r>
          </a:p>
          <a:p>
            <a:pPr lvl="1"/>
            <a:r>
              <a:rPr lang="en-US" dirty="0">
                <a:hlinkClick r:id="rId2"/>
              </a:rPr>
              <a:t>http://en.wikipedia.org/wiki/Public_Key_Cryptography</a:t>
            </a:r>
            <a:endParaRPr lang="en-US" dirty="0"/>
          </a:p>
          <a:p>
            <a:r>
              <a:rPr lang="en-US" dirty="0"/>
              <a:t>Symmetric Key Cryptography (Wikipedia)</a:t>
            </a:r>
          </a:p>
          <a:p>
            <a:pPr lvl="1"/>
            <a:r>
              <a:rPr lang="en-US" dirty="0">
                <a:hlinkClick r:id="rId3"/>
              </a:rPr>
              <a:t>http://en.wikipedia.org/wiki/Symmetric_key</a:t>
            </a:r>
            <a:endParaRPr lang="en-US" dirty="0"/>
          </a:p>
          <a:p>
            <a:r>
              <a:rPr lang="en-US" dirty="0" err="1"/>
              <a:t>Diffie</a:t>
            </a:r>
            <a:r>
              <a:rPr lang="en-US" dirty="0"/>
              <a:t>-Hellman (Wikipedia)</a:t>
            </a:r>
          </a:p>
          <a:p>
            <a:pPr lvl="1"/>
            <a:r>
              <a:rPr lang="en-US" dirty="0">
                <a:hlinkClick r:id="rId4"/>
              </a:rPr>
              <a:t>http://en.wikipedia.org/wiki/Diffie%E2%80%93Hellman_key_exchange</a:t>
            </a:r>
            <a:endParaRPr lang="en-US" dirty="0"/>
          </a:p>
          <a:p>
            <a:r>
              <a:rPr lang="en-US" dirty="0"/>
              <a:t>RSA Asymmetric Encryption</a:t>
            </a:r>
          </a:p>
          <a:p>
            <a:pPr lvl="1"/>
            <a:r>
              <a:rPr lang="en-US" dirty="0">
                <a:hlinkClick r:id="rId5"/>
              </a:rPr>
              <a:t>http://www.eecs.berkeley.edu/~messer/netappc/Supplements/13-rsa.pdf</a:t>
            </a:r>
            <a:endParaRPr lang="en-US" dirty="0"/>
          </a:p>
          <a:p>
            <a:r>
              <a:rPr lang="en-US" dirty="0"/>
              <a:t>Stream Cipher (Wikipedia)</a:t>
            </a:r>
          </a:p>
          <a:p>
            <a:pPr lvl="1"/>
            <a:r>
              <a:rPr lang="en-US" dirty="0">
                <a:hlinkClick r:id="rId6"/>
              </a:rPr>
              <a:t>http://en.wikipedia.org/wiki/Stream_cipher</a:t>
            </a:r>
            <a:endParaRPr lang="en-US" dirty="0"/>
          </a:p>
          <a:p>
            <a:r>
              <a:rPr lang="en-US" dirty="0"/>
              <a:t>Block Cipher (Wikipedia)</a:t>
            </a:r>
          </a:p>
          <a:p>
            <a:pPr lvl="1"/>
            <a:r>
              <a:rPr lang="en-US" dirty="0">
                <a:hlinkClick r:id="rId7"/>
              </a:rPr>
              <a:t>http://en.wikipedia.org/wiki/Block_Cipher</a:t>
            </a:r>
            <a:endParaRPr lang="en-US" dirty="0"/>
          </a:p>
          <a:p>
            <a:r>
              <a:rPr lang="en-US" dirty="0"/>
              <a:t>Caesar Cipher (Wikipedia)</a:t>
            </a:r>
          </a:p>
          <a:p>
            <a:pPr lvl="1"/>
            <a:r>
              <a:rPr lang="en-US" dirty="0">
                <a:hlinkClick r:id="rId8"/>
              </a:rPr>
              <a:t>http://en.wikipedia.org/wiki/Caesar_Cipher</a:t>
            </a:r>
            <a:endParaRPr lang="en-US" dirty="0"/>
          </a:p>
        </p:txBody>
      </p:sp>
    </p:spTree>
    <p:extLst>
      <p:ext uri="{BB962C8B-B14F-4D97-AF65-F5344CB8AC3E}">
        <p14:creationId xmlns:p14="http://schemas.microsoft.com/office/powerpoint/2010/main" val="41665268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Monoalphabetic</a:t>
            </a:r>
            <a:r>
              <a:rPr lang="en-US" dirty="0"/>
              <a:t> cipher</a:t>
            </a:r>
          </a:p>
        </p:txBody>
      </p:sp>
      <p:sp>
        <p:nvSpPr>
          <p:cNvPr id="3" name="Content Placeholder 2"/>
          <p:cNvSpPr>
            <a:spLocks noGrp="1"/>
          </p:cNvSpPr>
          <p:nvPr>
            <p:ph idx="1"/>
          </p:nvPr>
        </p:nvSpPr>
        <p:spPr/>
        <p:txBody>
          <a:bodyPr/>
          <a:lstStyle/>
          <a:p>
            <a:r>
              <a:rPr lang="en-US" dirty="0"/>
              <a:t>Larger </a:t>
            </a:r>
            <a:r>
              <a:rPr lang="en-US" dirty="0" err="1"/>
              <a:t>keyspace</a:t>
            </a:r>
            <a:r>
              <a:rPr lang="en-US" dirty="0"/>
              <a:t> than a Caesar Cipher</a:t>
            </a:r>
          </a:p>
          <a:p>
            <a:r>
              <a:rPr lang="en-US" dirty="0"/>
              <a:t>Every plaintext letter maps to another letter</a:t>
            </a:r>
          </a:p>
          <a:p>
            <a:endParaRPr lang="en-US" dirty="0"/>
          </a:p>
          <a:p>
            <a:endParaRPr lang="en-US" dirty="0"/>
          </a:p>
          <a:p>
            <a:endParaRPr lang="en-US" dirty="0"/>
          </a:p>
          <a:p>
            <a:endParaRPr lang="en-US" dirty="0"/>
          </a:p>
          <a:p>
            <a:r>
              <a:rPr lang="en-US" dirty="0"/>
              <a:t>Using the above substitution map encrypt the message “We attack at dawn”</a:t>
            </a:r>
          </a:p>
          <a:p>
            <a:pPr marL="0" indent="0">
              <a:buNone/>
            </a:pP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143132308"/>
              </p:ext>
            </p:extLst>
          </p:nvPr>
        </p:nvGraphicFramePr>
        <p:xfrm>
          <a:off x="457200" y="2768600"/>
          <a:ext cx="8244841" cy="741680"/>
        </p:xfrm>
        <a:graphic>
          <a:graphicData uri="http://schemas.openxmlformats.org/drawingml/2006/table">
            <a:tbl>
              <a:tblPr firstRow="1" bandRow="1">
                <a:tableStyleId>{5C22544A-7EE6-4342-B048-85BDC9FD1C3A}</a:tableStyleId>
              </a:tblPr>
              <a:tblGrid>
                <a:gridCol w="304800">
                  <a:extLst>
                    <a:ext uri="{9D8B030D-6E8A-4147-A177-3AD203B41FA5}">
                      <a16:colId xmlns:a16="http://schemas.microsoft.com/office/drawing/2014/main" val="2385467428"/>
                    </a:ext>
                  </a:extLst>
                </a:gridCol>
                <a:gridCol w="295275">
                  <a:extLst>
                    <a:ext uri="{9D8B030D-6E8A-4147-A177-3AD203B41FA5}">
                      <a16:colId xmlns:a16="http://schemas.microsoft.com/office/drawing/2014/main" val="616403689"/>
                    </a:ext>
                  </a:extLst>
                </a:gridCol>
                <a:gridCol w="295275">
                  <a:extLst>
                    <a:ext uri="{9D8B030D-6E8A-4147-A177-3AD203B41FA5}">
                      <a16:colId xmlns:a16="http://schemas.microsoft.com/office/drawing/2014/main" val="1399712179"/>
                    </a:ext>
                  </a:extLst>
                </a:gridCol>
                <a:gridCol w="295275">
                  <a:extLst>
                    <a:ext uri="{9D8B030D-6E8A-4147-A177-3AD203B41FA5}">
                      <a16:colId xmlns:a16="http://schemas.microsoft.com/office/drawing/2014/main" val="962922855"/>
                    </a:ext>
                  </a:extLst>
                </a:gridCol>
                <a:gridCol w="276225">
                  <a:extLst>
                    <a:ext uri="{9D8B030D-6E8A-4147-A177-3AD203B41FA5}">
                      <a16:colId xmlns:a16="http://schemas.microsoft.com/office/drawing/2014/main" val="2524553723"/>
                    </a:ext>
                  </a:extLst>
                </a:gridCol>
                <a:gridCol w="257175">
                  <a:extLst>
                    <a:ext uri="{9D8B030D-6E8A-4147-A177-3AD203B41FA5}">
                      <a16:colId xmlns:a16="http://schemas.microsoft.com/office/drawing/2014/main" val="653998094"/>
                    </a:ext>
                  </a:extLst>
                </a:gridCol>
                <a:gridCol w="323850">
                  <a:extLst>
                    <a:ext uri="{9D8B030D-6E8A-4147-A177-3AD203B41FA5}">
                      <a16:colId xmlns:a16="http://schemas.microsoft.com/office/drawing/2014/main" val="3554029042"/>
                    </a:ext>
                  </a:extLst>
                </a:gridCol>
                <a:gridCol w="295275">
                  <a:extLst>
                    <a:ext uri="{9D8B030D-6E8A-4147-A177-3AD203B41FA5}">
                      <a16:colId xmlns:a16="http://schemas.microsoft.com/office/drawing/2014/main" val="3611213356"/>
                    </a:ext>
                  </a:extLst>
                </a:gridCol>
                <a:gridCol w="314325">
                  <a:extLst>
                    <a:ext uri="{9D8B030D-6E8A-4147-A177-3AD203B41FA5}">
                      <a16:colId xmlns:a16="http://schemas.microsoft.com/office/drawing/2014/main" val="980472689"/>
                    </a:ext>
                  </a:extLst>
                </a:gridCol>
                <a:gridCol w="323850">
                  <a:extLst>
                    <a:ext uri="{9D8B030D-6E8A-4147-A177-3AD203B41FA5}">
                      <a16:colId xmlns:a16="http://schemas.microsoft.com/office/drawing/2014/main" val="1153019646"/>
                    </a:ext>
                  </a:extLst>
                </a:gridCol>
                <a:gridCol w="361950">
                  <a:extLst>
                    <a:ext uri="{9D8B030D-6E8A-4147-A177-3AD203B41FA5}">
                      <a16:colId xmlns:a16="http://schemas.microsoft.com/office/drawing/2014/main" val="1139242627"/>
                    </a:ext>
                  </a:extLst>
                </a:gridCol>
                <a:gridCol w="323850">
                  <a:extLst>
                    <a:ext uri="{9D8B030D-6E8A-4147-A177-3AD203B41FA5}">
                      <a16:colId xmlns:a16="http://schemas.microsoft.com/office/drawing/2014/main" val="2117471820"/>
                    </a:ext>
                  </a:extLst>
                </a:gridCol>
                <a:gridCol w="352425">
                  <a:extLst>
                    <a:ext uri="{9D8B030D-6E8A-4147-A177-3AD203B41FA5}">
                      <a16:colId xmlns:a16="http://schemas.microsoft.com/office/drawing/2014/main" val="2436395231"/>
                    </a:ext>
                  </a:extLst>
                </a:gridCol>
                <a:gridCol w="333375">
                  <a:extLst>
                    <a:ext uri="{9D8B030D-6E8A-4147-A177-3AD203B41FA5}">
                      <a16:colId xmlns:a16="http://schemas.microsoft.com/office/drawing/2014/main" val="817156036"/>
                    </a:ext>
                  </a:extLst>
                </a:gridCol>
                <a:gridCol w="333375">
                  <a:extLst>
                    <a:ext uri="{9D8B030D-6E8A-4147-A177-3AD203B41FA5}">
                      <a16:colId xmlns:a16="http://schemas.microsoft.com/office/drawing/2014/main" val="488907057"/>
                    </a:ext>
                  </a:extLst>
                </a:gridCol>
                <a:gridCol w="333375">
                  <a:extLst>
                    <a:ext uri="{9D8B030D-6E8A-4147-A177-3AD203B41FA5}">
                      <a16:colId xmlns:a16="http://schemas.microsoft.com/office/drawing/2014/main" val="170837558"/>
                    </a:ext>
                  </a:extLst>
                </a:gridCol>
                <a:gridCol w="352425">
                  <a:extLst>
                    <a:ext uri="{9D8B030D-6E8A-4147-A177-3AD203B41FA5}">
                      <a16:colId xmlns:a16="http://schemas.microsoft.com/office/drawing/2014/main" val="3457761509"/>
                    </a:ext>
                  </a:extLst>
                </a:gridCol>
                <a:gridCol w="352425">
                  <a:extLst>
                    <a:ext uri="{9D8B030D-6E8A-4147-A177-3AD203B41FA5}">
                      <a16:colId xmlns:a16="http://schemas.microsoft.com/office/drawing/2014/main" val="268207409"/>
                    </a:ext>
                  </a:extLst>
                </a:gridCol>
                <a:gridCol w="314325">
                  <a:extLst>
                    <a:ext uri="{9D8B030D-6E8A-4147-A177-3AD203B41FA5}">
                      <a16:colId xmlns:a16="http://schemas.microsoft.com/office/drawing/2014/main" val="1098603829"/>
                    </a:ext>
                  </a:extLst>
                </a:gridCol>
                <a:gridCol w="295275">
                  <a:extLst>
                    <a:ext uri="{9D8B030D-6E8A-4147-A177-3AD203B41FA5}">
                      <a16:colId xmlns:a16="http://schemas.microsoft.com/office/drawing/2014/main" val="2592616262"/>
                    </a:ext>
                  </a:extLst>
                </a:gridCol>
                <a:gridCol w="285750">
                  <a:extLst>
                    <a:ext uri="{9D8B030D-6E8A-4147-A177-3AD203B41FA5}">
                      <a16:colId xmlns:a16="http://schemas.microsoft.com/office/drawing/2014/main" val="1826495264"/>
                    </a:ext>
                  </a:extLst>
                </a:gridCol>
                <a:gridCol w="314325">
                  <a:extLst>
                    <a:ext uri="{9D8B030D-6E8A-4147-A177-3AD203B41FA5}">
                      <a16:colId xmlns:a16="http://schemas.microsoft.com/office/drawing/2014/main" val="679201078"/>
                    </a:ext>
                  </a:extLst>
                </a:gridCol>
                <a:gridCol w="371475">
                  <a:extLst>
                    <a:ext uri="{9D8B030D-6E8A-4147-A177-3AD203B41FA5}">
                      <a16:colId xmlns:a16="http://schemas.microsoft.com/office/drawing/2014/main" val="414154764"/>
                    </a:ext>
                  </a:extLst>
                </a:gridCol>
                <a:gridCol w="295275">
                  <a:extLst>
                    <a:ext uri="{9D8B030D-6E8A-4147-A177-3AD203B41FA5}">
                      <a16:colId xmlns:a16="http://schemas.microsoft.com/office/drawing/2014/main" val="2019188870"/>
                    </a:ext>
                  </a:extLst>
                </a:gridCol>
                <a:gridCol w="342900">
                  <a:extLst>
                    <a:ext uri="{9D8B030D-6E8A-4147-A177-3AD203B41FA5}">
                      <a16:colId xmlns:a16="http://schemas.microsoft.com/office/drawing/2014/main" val="1400880057"/>
                    </a:ext>
                  </a:extLst>
                </a:gridCol>
                <a:gridCol w="300991">
                  <a:extLst>
                    <a:ext uri="{9D8B030D-6E8A-4147-A177-3AD203B41FA5}">
                      <a16:colId xmlns:a16="http://schemas.microsoft.com/office/drawing/2014/main" val="2082499097"/>
                    </a:ext>
                  </a:extLst>
                </a:gridCol>
              </a:tblGrid>
              <a:tr h="370840">
                <a:tc>
                  <a:txBody>
                    <a:bodyPr/>
                    <a:lstStyle/>
                    <a:p>
                      <a:r>
                        <a:rPr lang="en-US" dirty="0"/>
                        <a:t>A</a:t>
                      </a:r>
                    </a:p>
                  </a:txBody>
                  <a:tcPr>
                    <a:noFill/>
                  </a:tcPr>
                </a:tc>
                <a:tc>
                  <a:txBody>
                    <a:bodyPr/>
                    <a:lstStyle/>
                    <a:p>
                      <a:r>
                        <a:rPr lang="en-US" dirty="0"/>
                        <a:t>B</a:t>
                      </a:r>
                    </a:p>
                  </a:txBody>
                  <a:tcPr>
                    <a:noFill/>
                  </a:tcPr>
                </a:tc>
                <a:tc>
                  <a:txBody>
                    <a:bodyPr/>
                    <a:lstStyle/>
                    <a:p>
                      <a:r>
                        <a:rPr lang="en-US" dirty="0"/>
                        <a:t>C</a:t>
                      </a:r>
                    </a:p>
                  </a:txBody>
                  <a:tcPr>
                    <a:noFill/>
                  </a:tcPr>
                </a:tc>
                <a:tc>
                  <a:txBody>
                    <a:bodyPr/>
                    <a:lstStyle/>
                    <a:p>
                      <a:r>
                        <a:rPr lang="en-US" dirty="0"/>
                        <a:t>D</a:t>
                      </a:r>
                    </a:p>
                  </a:txBody>
                  <a:tcPr>
                    <a:noFill/>
                  </a:tcPr>
                </a:tc>
                <a:tc>
                  <a:txBody>
                    <a:bodyPr/>
                    <a:lstStyle/>
                    <a:p>
                      <a:r>
                        <a:rPr lang="en-US" dirty="0"/>
                        <a:t>E</a:t>
                      </a:r>
                    </a:p>
                  </a:txBody>
                  <a:tcPr>
                    <a:noFill/>
                  </a:tcPr>
                </a:tc>
                <a:tc>
                  <a:txBody>
                    <a:bodyPr/>
                    <a:lstStyle/>
                    <a:p>
                      <a:r>
                        <a:rPr lang="en-US" dirty="0"/>
                        <a:t>F</a:t>
                      </a:r>
                    </a:p>
                  </a:txBody>
                  <a:tcPr>
                    <a:noFill/>
                  </a:tcPr>
                </a:tc>
                <a:tc>
                  <a:txBody>
                    <a:bodyPr/>
                    <a:lstStyle/>
                    <a:p>
                      <a:r>
                        <a:rPr lang="en-US" dirty="0"/>
                        <a:t>G</a:t>
                      </a:r>
                    </a:p>
                  </a:txBody>
                  <a:tcPr>
                    <a:noFill/>
                  </a:tcPr>
                </a:tc>
                <a:tc>
                  <a:txBody>
                    <a:bodyPr/>
                    <a:lstStyle/>
                    <a:p>
                      <a:r>
                        <a:rPr lang="en-US" dirty="0"/>
                        <a:t>H</a:t>
                      </a:r>
                    </a:p>
                  </a:txBody>
                  <a:tcPr>
                    <a:noFill/>
                  </a:tcPr>
                </a:tc>
                <a:tc>
                  <a:txBody>
                    <a:bodyPr/>
                    <a:lstStyle/>
                    <a:p>
                      <a:r>
                        <a:rPr lang="en-US" dirty="0"/>
                        <a:t>I</a:t>
                      </a:r>
                    </a:p>
                  </a:txBody>
                  <a:tcPr>
                    <a:noFill/>
                  </a:tcPr>
                </a:tc>
                <a:tc>
                  <a:txBody>
                    <a:bodyPr/>
                    <a:lstStyle/>
                    <a:p>
                      <a:r>
                        <a:rPr lang="en-US" dirty="0"/>
                        <a:t>J</a:t>
                      </a:r>
                    </a:p>
                  </a:txBody>
                  <a:tcPr>
                    <a:noFill/>
                  </a:tcPr>
                </a:tc>
                <a:tc>
                  <a:txBody>
                    <a:bodyPr/>
                    <a:lstStyle/>
                    <a:p>
                      <a:r>
                        <a:rPr lang="en-US" dirty="0"/>
                        <a:t>K</a:t>
                      </a:r>
                    </a:p>
                  </a:txBody>
                  <a:tcPr>
                    <a:noFill/>
                  </a:tcPr>
                </a:tc>
                <a:tc>
                  <a:txBody>
                    <a:bodyPr/>
                    <a:lstStyle/>
                    <a:p>
                      <a:r>
                        <a:rPr lang="en-US" dirty="0"/>
                        <a:t>L</a:t>
                      </a:r>
                    </a:p>
                  </a:txBody>
                  <a:tcPr>
                    <a:noFill/>
                  </a:tcPr>
                </a:tc>
                <a:tc>
                  <a:txBody>
                    <a:bodyPr/>
                    <a:lstStyle/>
                    <a:p>
                      <a:r>
                        <a:rPr lang="en-US" dirty="0"/>
                        <a:t>M</a:t>
                      </a:r>
                    </a:p>
                  </a:txBody>
                  <a:tcPr>
                    <a:noFill/>
                  </a:tcPr>
                </a:tc>
                <a:tc>
                  <a:txBody>
                    <a:bodyPr/>
                    <a:lstStyle/>
                    <a:p>
                      <a:r>
                        <a:rPr lang="en-US" dirty="0"/>
                        <a:t>N</a:t>
                      </a:r>
                    </a:p>
                  </a:txBody>
                  <a:tcPr>
                    <a:noFill/>
                  </a:tcPr>
                </a:tc>
                <a:tc>
                  <a:txBody>
                    <a:bodyPr/>
                    <a:lstStyle/>
                    <a:p>
                      <a:r>
                        <a:rPr lang="en-US" dirty="0"/>
                        <a:t>O</a:t>
                      </a:r>
                    </a:p>
                  </a:txBody>
                  <a:tcPr>
                    <a:noFill/>
                  </a:tcPr>
                </a:tc>
                <a:tc>
                  <a:txBody>
                    <a:bodyPr/>
                    <a:lstStyle/>
                    <a:p>
                      <a:r>
                        <a:rPr lang="en-US" dirty="0"/>
                        <a:t>P</a:t>
                      </a:r>
                    </a:p>
                  </a:txBody>
                  <a:tcPr>
                    <a:noFill/>
                  </a:tcPr>
                </a:tc>
                <a:tc>
                  <a:txBody>
                    <a:bodyPr/>
                    <a:lstStyle/>
                    <a:p>
                      <a:r>
                        <a:rPr lang="en-US" dirty="0"/>
                        <a:t>Q</a:t>
                      </a:r>
                    </a:p>
                  </a:txBody>
                  <a:tcPr>
                    <a:noFill/>
                  </a:tcPr>
                </a:tc>
                <a:tc>
                  <a:txBody>
                    <a:bodyPr/>
                    <a:lstStyle/>
                    <a:p>
                      <a:r>
                        <a:rPr lang="en-US" dirty="0"/>
                        <a:t>R</a:t>
                      </a:r>
                    </a:p>
                  </a:txBody>
                  <a:tcPr>
                    <a:noFill/>
                  </a:tcPr>
                </a:tc>
                <a:tc>
                  <a:txBody>
                    <a:bodyPr/>
                    <a:lstStyle/>
                    <a:p>
                      <a:r>
                        <a:rPr lang="en-US" dirty="0"/>
                        <a:t>S</a:t>
                      </a:r>
                    </a:p>
                  </a:txBody>
                  <a:tcPr>
                    <a:noFill/>
                  </a:tcPr>
                </a:tc>
                <a:tc>
                  <a:txBody>
                    <a:bodyPr/>
                    <a:lstStyle/>
                    <a:p>
                      <a:r>
                        <a:rPr lang="en-US" dirty="0"/>
                        <a:t>T</a:t>
                      </a:r>
                    </a:p>
                  </a:txBody>
                  <a:tcPr>
                    <a:noFill/>
                  </a:tcPr>
                </a:tc>
                <a:tc>
                  <a:txBody>
                    <a:bodyPr/>
                    <a:lstStyle/>
                    <a:p>
                      <a:r>
                        <a:rPr lang="en-US" dirty="0"/>
                        <a:t>U</a:t>
                      </a:r>
                    </a:p>
                  </a:txBody>
                  <a:tcPr>
                    <a:noFill/>
                  </a:tcPr>
                </a:tc>
                <a:tc>
                  <a:txBody>
                    <a:bodyPr/>
                    <a:lstStyle/>
                    <a:p>
                      <a:r>
                        <a:rPr lang="en-US" dirty="0"/>
                        <a:t>V</a:t>
                      </a:r>
                    </a:p>
                  </a:txBody>
                  <a:tcPr>
                    <a:noFill/>
                  </a:tcPr>
                </a:tc>
                <a:tc>
                  <a:txBody>
                    <a:bodyPr/>
                    <a:lstStyle/>
                    <a:p>
                      <a:r>
                        <a:rPr lang="en-US" dirty="0"/>
                        <a:t>W</a:t>
                      </a:r>
                    </a:p>
                  </a:txBody>
                  <a:tcPr>
                    <a:noFill/>
                  </a:tcPr>
                </a:tc>
                <a:tc>
                  <a:txBody>
                    <a:bodyPr/>
                    <a:lstStyle/>
                    <a:p>
                      <a:r>
                        <a:rPr lang="en-US" dirty="0"/>
                        <a:t>X</a:t>
                      </a:r>
                    </a:p>
                  </a:txBody>
                  <a:tcPr>
                    <a:noFill/>
                  </a:tcPr>
                </a:tc>
                <a:tc>
                  <a:txBody>
                    <a:bodyPr/>
                    <a:lstStyle/>
                    <a:p>
                      <a:r>
                        <a:rPr lang="en-US" dirty="0"/>
                        <a:t>Y</a:t>
                      </a:r>
                    </a:p>
                  </a:txBody>
                  <a:tcPr>
                    <a:noFill/>
                  </a:tcPr>
                </a:tc>
                <a:tc>
                  <a:txBody>
                    <a:bodyPr/>
                    <a:lstStyle/>
                    <a:p>
                      <a:r>
                        <a:rPr lang="en-US" dirty="0"/>
                        <a:t>Z</a:t>
                      </a:r>
                    </a:p>
                  </a:txBody>
                  <a:tcPr>
                    <a:noFill/>
                  </a:tcPr>
                </a:tc>
                <a:extLst>
                  <a:ext uri="{0D108BD9-81ED-4DB2-BD59-A6C34878D82A}">
                    <a16:rowId xmlns:a16="http://schemas.microsoft.com/office/drawing/2014/main" val="2728948081"/>
                  </a:ext>
                </a:extLst>
              </a:tr>
              <a:tr h="370840">
                <a:tc>
                  <a:txBody>
                    <a:bodyPr/>
                    <a:lstStyle/>
                    <a:p>
                      <a:r>
                        <a:rPr lang="en-US" dirty="0"/>
                        <a:t>M</a:t>
                      </a:r>
                    </a:p>
                  </a:txBody>
                  <a:tcPr>
                    <a:noFill/>
                  </a:tcPr>
                </a:tc>
                <a:tc>
                  <a:txBody>
                    <a:bodyPr/>
                    <a:lstStyle/>
                    <a:p>
                      <a:r>
                        <a:rPr lang="en-US" dirty="0"/>
                        <a:t>Z</a:t>
                      </a:r>
                    </a:p>
                  </a:txBody>
                  <a:tcPr>
                    <a:noFill/>
                  </a:tcPr>
                </a:tc>
                <a:tc>
                  <a:txBody>
                    <a:bodyPr/>
                    <a:lstStyle/>
                    <a:p>
                      <a:r>
                        <a:rPr lang="en-US" dirty="0"/>
                        <a:t>B</a:t>
                      </a:r>
                    </a:p>
                  </a:txBody>
                  <a:tcPr>
                    <a:noFill/>
                  </a:tcPr>
                </a:tc>
                <a:tc>
                  <a:txBody>
                    <a:bodyPr/>
                    <a:lstStyle/>
                    <a:p>
                      <a:r>
                        <a:rPr lang="en-US" dirty="0"/>
                        <a:t>A</a:t>
                      </a:r>
                    </a:p>
                  </a:txBody>
                  <a:tcPr>
                    <a:noFill/>
                  </a:tcPr>
                </a:tc>
                <a:tc>
                  <a:txBody>
                    <a:bodyPr/>
                    <a:lstStyle/>
                    <a:p>
                      <a:r>
                        <a:rPr lang="en-US" dirty="0"/>
                        <a:t>R</a:t>
                      </a:r>
                    </a:p>
                  </a:txBody>
                  <a:tcPr>
                    <a:noFill/>
                  </a:tcPr>
                </a:tc>
                <a:tc>
                  <a:txBody>
                    <a:bodyPr/>
                    <a:lstStyle/>
                    <a:p>
                      <a:r>
                        <a:rPr lang="en-US" dirty="0"/>
                        <a:t>L</a:t>
                      </a:r>
                    </a:p>
                  </a:txBody>
                  <a:tcPr>
                    <a:noFill/>
                  </a:tcPr>
                </a:tc>
                <a:tc>
                  <a:txBody>
                    <a:bodyPr/>
                    <a:lstStyle/>
                    <a:p>
                      <a:r>
                        <a:rPr lang="en-US" dirty="0"/>
                        <a:t>I</a:t>
                      </a:r>
                    </a:p>
                  </a:txBody>
                  <a:tcPr>
                    <a:noFill/>
                  </a:tcPr>
                </a:tc>
                <a:tc>
                  <a:txBody>
                    <a:bodyPr/>
                    <a:lstStyle/>
                    <a:p>
                      <a:r>
                        <a:rPr lang="en-US" dirty="0"/>
                        <a:t>S</a:t>
                      </a:r>
                    </a:p>
                  </a:txBody>
                  <a:tcPr>
                    <a:noFill/>
                  </a:tcPr>
                </a:tc>
                <a:tc>
                  <a:txBody>
                    <a:bodyPr/>
                    <a:lstStyle/>
                    <a:p>
                      <a:r>
                        <a:rPr lang="en-US" dirty="0"/>
                        <a:t>O</a:t>
                      </a:r>
                    </a:p>
                  </a:txBody>
                  <a:tcPr>
                    <a:noFill/>
                  </a:tcPr>
                </a:tc>
                <a:tc>
                  <a:txBody>
                    <a:bodyPr/>
                    <a:lstStyle/>
                    <a:p>
                      <a:r>
                        <a:rPr lang="en-US" dirty="0"/>
                        <a:t>P</a:t>
                      </a:r>
                    </a:p>
                  </a:txBody>
                  <a:tcPr>
                    <a:noFill/>
                  </a:tcPr>
                </a:tc>
                <a:tc>
                  <a:txBody>
                    <a:bodyPr/>
                    <a:lstStyle/>
                    <a:p>
                      <a:r>
                        <a:rPr lang="en-US" dirty="0"/>
                        <a:t>C</a:t>
                      </a:r>
                    </a:p>
                  </a:txBody>
                  <a:tcPr>
                    <a:noFill/>
                  </a:tcPr>
                </a:tc>
                <a:tc>
                  <a:txBody>
                    <a:bodyPr/>
                    <a:lstStyle/>
                    <a:p>
                      <a:r>
                        <a:rPr lang="en-US" dirty="0"/>
                        <a:t>Y</a:t>
                      </a:r>
                    </a:p>
                  </a:txBody>
                  <a:tcPr>
                    <a:noFill/>
                  </a:tcPr>
                </a:tc>
                <a:tc>
                  <a:txBody>
                    <a:bodyPr/>
                    <a:lstStyle/>
                    <a:p>
                      <a:r>
                        <a:rPr lang="en-US" dirty="0"/>
                        <a:t>V</a:t>
                      </a:r>
                    </a:p>
                  </a:txBody>
                  <a:tcPr>
                    <a:noFill/>
                  </a:tcPr>
                </a:tc>
                <a:tc>
                  <a:txBody>
                    <a:bodyPr/>
                    <a:lstStyle/>
                    <a:p>
                      <a:r>
                        <a:rPr lang="en-US" dirty="0"/>
                        <a:t>F</a:t>
                      </a:r>
                    </a:p>
                  </a:txBody>
                  <a:tcPr>
                    <a:noFill/>
                  </a:tcPr>
                </a:tc>
                <a:tc>
                  <a:txBody>
                    <a:bodyPr/>
                    <a:lstStyle/>
                    <a:p>
                      <a:r>
                        <a:rPr lang="en-US" dirty="0"/>
                        <a:t>U</a:t>
                      </a:r>
                    </a:p>
                  </a:txBody>
                  <a:tcPr>
                    <a:noFill/>
                  </a:tcPr>
                </a:tc>
                <a:tc>
                  <a:txBody>
                    <a:bodyPr/>
                    <a:lstStyle/>
                    <a:p>
                      <a:r>
                        <a:rPr lang="en-US" dirty="0"/>
                        <a:t>K</a:t>
                      </a:r>
                    </a:p>
                  </a:txBody>
                  <a:tcPr>
                    <a:noFill/>
                  </a:tcPr>
                </a:tc>
                <a:tc>
                  <a:txBody>
                    <a:bodyPr/>
                    <a:lstStyle/>
                    <a:p>
                      <a:r>
                        <a:rPr lang="en-US" dirty="0"/>
                        <a:t>D</a:t>
                      </a:r>
                    </a:p>
                  </a:txBody>
                  <a:tcPr>
                    <a:noFill/>
                  </a:tcPr>
                </a:tc>
                <a:tc>
                  <a:txBody>
                    <a:bodyPr/>
                    <a:lstStyle/>
                    <a:p>
                      <a:r>
                        <a:rPr lang="en-US" dirty="0"/>
                        <a:t>G</a:t>
                      </a:r>
                    </a:p>
                  </a:txBody>
                  <a:tcPr>
                    <a:noFill/>
                  </a:tcPr>
                </a:tc>
                <a:tc>
                  <a:txBody>
                    <a:bodyPr/>
                    <a:lstStyle/>
                    <a:p>
                      <a:r>
                        <a:rPr lang="en-US" dirty="0"/>
                        <a:t>E</a:t>
                      </a:r>
                    </a:p>
                  </a:txBody>
                  <a:tcPr>
                    <a:noFill/>
                  </a:tcPr>
                </a:tc>
                <a:tc>
                  <a:txBody>
                    <a:bodyPr/>
                    <a:lstStyle/>
                    <a:p>
                      <a:r>
                        <a:rPr lang="en-US" dirty="0"/>
                        <a:t>H</a:t>
                      </a:r>
                    </a:p>
                  </a:txBody>
                  <a:tcPr>
                    <a:noFill/>
                  </a:tcPr>
                </a:tc>
                <a:tc>
                  <a:txBody>
                    <a:bodyPr/>
                    <a:lstStyle/>
                    <a:p>
                      <a:r>
                        <a:rPr lang="en-US" dirty="0"/>
                        <a:t>J</a:t>
                      </a:r>
                    </a:p>
                  </a:txBody>
                  <a:tcPr>
                    <a:noFill/>
                  </a:tcPr>
                </a:tc>
                <a:tc>
                  <a:txBody>
                    <a:bodyPr/>
                    <a:lstStyle/>
                    <a:p>
                      <a:r>
                        <a:rPr lang="en-US" dirty="0"/>
                        <a:t>N</a:t>
                      </a:r>
                    </a:p>
                  </a:txBody>
                  <a:tcPr>
                    <a:noFill/>
                  </a:tcPr>
                </a:tc>
                <a:tc>
                  <a:txBody>
                    <a:bodyPr/>
                    <a:lstStyle/>
                    <a:p>
                      <a:r>
                        <a:rPr lang="en-US" dirty="0"/>
                        <a:t>Q</a:t>
                      </a:r>
                    </a:p>
                  </a:txBody>
                  <a:tcPr>
                    <a:noFill/>
                  </a:tcPr>
                </a:tc>
                <a:tc>
                  <a:txBody>
                    <a:bodyPr/>
                    <a:lstStyle/>
                    <a:p>
                      <a:r>
                        <a:rPr lang="en-US" dirty="0"/>
                        <a:t>T</a:t>
                      </a:r>
                    </a:p>
                  </a:txBody>
                  <a:tcPr>
                    <a:noFill/>
                  </a:tcPr>
                </a:tc>
                <a:tc>
                  <a:txBody>
                    <a:bodyPr/>
                    <a:lstStyle/>
                    <a:p>
                      <a:r>
                        <a:rPr lang="en-US" dirty="0"/>
                        <a:t>W</a:t>
                      </a:r>
                    </a:p>
                  </a:txBody>
                  <a:tcPr>
                    <a:noFill/>
                  </a:tcPr>
                </a:tc>
                <a:tc>
                  <a:txBody>
                    <a:bodyPr/>
                    <a:lstStyle/>
                    <a:p>
                      <a:r>
                        <a:rPr lang="en-US" dirty="0"/>
                        <a:t>X</a:t>
                      </a:r>
                    </a:p>
                  </a:txBody>
                  <a:tcPr>
                    <a:noFill/>
                  </a:tcPr>
                </a:tc>
                <a:extLst>
                  <a:ext uri="{0D108BD9-81ED-4DB2-BD59-A6C34878D82A}">
                    <a16:rowId xmlns:a16="http://schemas.microsoft.com/office/drawing/2014/main" val="156455139"/>
                  </a:ext>
                </a:extLst>
              </a:tr>
            </a:tbl>
          </a:graphicData>
        </a:graphic>
      </p:graphicFrame>
    </p:spTree>
    <p:extLst>
      <p:ext uri="{BB962C8B-B14F-4D97-AF65-F5344CB8AC3E}">
        <p14:creationId xmlns:p14="http://schemas.microsoft.com/office/powerpoint/2010/main" val="32371466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Polyalphabetic ciphers</a:t>
            </a:r>
          </a:p>
        </p:txBody>
      </p:sp>
      <p:sp>
        <p:nvSpPr>
          <p:cNvPr id="3" name="Content Placeholder 2"/>
          <p:cNvSpPr>
            <a:spLocks noGrp="1"/>
          </p:cNvSpPr>
          <p:nvPr>
            <p:ph idx="1"/>
          </p:nvPr>
        </p:nvSpPr>
        <p:spPr/>
        <p:txBody>
          <a:bodyPr/>
          <a:lstStyle/>
          <a:p>
            <a:r>
              <a:rPr lang="en-US" dirty="0"/>
              <a:t>Addresses the issue of frequency analysis</a:t>
            </a:r>
          </a:p>
          <a:p>
            <a:r>
              <a:rPr lang="en-US" dirty="0"/>
              <a:t>First polyalphabetic cipher was the </a:t>
            </a:r>
            <a:r>
              <a:rPr lang="en-US" dirty="0" err="1"/>
              <a:t>Alberti</a:t>
            </a:r>
            <a:r>
              <a:rPr lang="en-US" dirty="0"/>
              <a:t> Cipher</a:t>
            </a:r>
          </a:p>
          <a:p>
            <a:pPr lvl="1"/>
            <a:r>
              <a:rPr lang="en-US" dirty="0"/>
              <a:t>Uses a mixed alphabet</a:t>
            </a:r>
          </a:p>
          <a:p>
            <a:pPr lvl="1"/>
            <a:r>
              <a:rPr lang="en-US" dirty="0"/>
              <a:t>Changes alphabets at random points</a:t>
            </a:r>
          </a:p>
          <a:p>
            <a:pPr lvl="1"/>
            <a:r>
              <a:rPr lang="en-US" dirty="0"/>
              <a:t>Changes designated by capital letters</a:t>
            </a:r>
          </a:p>
          <a:p>
            <a:r>
              <a:rPr lang="en-US" dirty="0"/>
              <a:t>Most well known is </a:t>
            </a:r>
            <a:r>
              <a:rPr lang="en-US" dirty="0" err="1"/>
              <a:t>Vignere</a:t>
            </a:r>
            <a:r>
              <a:rPr lang="en-US" dirty="0"/>
              <a:t> Cipher</a:t>
            </a:r>
          </a:p>
          <a:p>
            <a:pPr lvl="1"/>
            <a:r>
              <a:rPr lang="en-US" dirty="0"/>
              <a:t>Uses a Tabula Recta</a:t>
            </a:r>
          </a:p>
        </p:txBody>
      </p:sp>
    </p:spTree>
    <p:extLst>
      <p:ext uri="{BB962C8B-B14F-4D97-AF65-F5344CB8AC3E}">
        <p14:creationId xmlns:p14="http://schemas.microsoft.com/office/powerpoint/2010/main" val="26070278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Tabula Recta</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86012" y="1442710"/>
            <a:ext cx="4371975" cy="4371975"/>
          </a:xfrm>
        </p:spPr>
      </p:pic>
      <p:sp>
        <p:nvSpPr>
          <p:cNvPr id="5" name="TextBox 4"/>
          <p:cNvSpPr txBox="1"/>
          <p:nvPr/>
        </p:nvSpPr>
        <p:spPr>
          <a:xfrm>
            <a:off x="1262061" y="5972175"/>
            <a:ext cx="6619875" cy="276225"/>
          </a:xfrm>
          <a:prstGeom prst="rect">
            <a:avLst/>
          </a:prstGeom>
          <a:noFill/>
        </p:spPr>
        <p:txBody>
          <a:bodyPr wrap="none" rtlCol="0">
            <a:normAutofit fontScale="85000" lnSpcReduction="20000"/>
          </a:bodyPr>
          <a:lstStyle/>
          <a:p>
            <a:r>
              <a:rPr lang="en-US" dirty="0"/>
              <a:t>Source: “Tabula Recta”, Wikipedia, https://en.wikipedia.org/wiki/Tabula_recta</a:t>
            </a:r>
          </a:p>
        </p:txBody>
      </p:sp>
    </p:spTree>
    <p:extLst>
      <p:ext uri="{BB962C8B-B14F-4D97-AF65-F5344CB8AC3E}">
        <p14:creationId xmlns:p14="http://schemas.microsoft.com/office/powerpoint/2010/main" val="1399327471"/>
      </p:ext>
    </p:extLst>
  </p:cSld>
  <p:clrMapOvr>
    <a:masterClrMapping/>
  </p:clrMapOvr>
</p:sld>
</file>

<file path=ppt/theme/theme1.xml><?xml version="1.0" encoding="utf-8"?>
<a:theme xmlns:a="http://schemas.openxmlformats.org/drawingml/2006/main" name="Content Slide">
  <a:themeElements>
    <a:clrScheme name="Custom 1">
      <a:dk1>
        <a:srgbClr val="1E1E23"/>
      </a:dk1>
      <a:lt1>
        <a:srgbClr val="5A5A5F"/>
      </a:lt1>
      <a:dk2>
        <a:srgbClr val="78787D"/>
      </a:dk2>
      <a:lt2>
        <a:srgbClr val="E6E6EB"/>
      </a:lt2>
      <a:accent1>
        <a:srgbClr val="DA291C"/>
      </a:accent1>
      <a:accent2>
        <a:srgbClr val="FFC72C"/>
      </a:accent2>
      <a:accent3>
        <a:srgbClr val="6D712E"/>
      </a:accent3>
      <a:accent4>
        <a:srgbClr val="B7BF10"/>
      </a:accent4>
      <a:accent5>
        <a:srgbClr val="00587C"/>
      </a:accent5>
      <a:accent6>
        <a:srgbClr val="71C5E8"/>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CSE NoTab Template">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Clark Template" id="{52507695-A847-DB4D-BBB2-29A99508DC57}" vid="{B70C617C-9145-644E-9E7B-ADF857FA1112}"/>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2790</TotalTime>
  <Words>5006</Words>
  <Application>Microsoft Office PowerPoint</Application>
  <PresentationFormat>On-screen Show (4:3)</PresentationFormat>
  <Paragraphs>717</Paragraphs>
  <Slides>64</Slides>
  <Notes>5</Notes>
  <HiddenSlides>0</HiddenSlides>
  <MMClips>0</MMClips>
  <ScaleCrop>false</ScaleCrop>
  <HeadingPairs>
    <vt:vector size="6" baseType="variant">
      <vt:variant>
        <vt:lpstr>Fonts Used</vt:lpstr>
      </vt:variant>
      <vt:variant>
        <vt:i4>11</vt:i4>
      </vt:variant>
      <vt:variant>
        <vt:lpstr>Theme</vt:lpstr>
      </vt:variant>
      <vt:variant>
        <vt:i4>2</vt:i4>
      </vt:variant>
      <vt:variant>
        <vt:lpstr>Slide Titles</vt:lpstr>
      </vt:variant>
      <vt:variant>
        <vt:i4>64</vt:i4>
      </vt:variant>
    </vt:vector>
  </HeadingPairs>
  <TitlesOfParts>
    <vt:vector size="77" baseType="lpstr">
      <vt:lpstr>Arial Unicode MS</vt:lpstr>
      <vt:lpstr>Arial</vt:lpstr>
      <vt:lpstr>Calibri</vt:lpstr>
      <vt:lpstr>Courier New</vt:lpstr>
      <vt:lpstr>Gotham</vt:lpstr>
      <vt:lpstr>Gotham-Book</vt:lpstr>
      <vt:lpstr>Gotham-Medium</vt:lpstr>
      <vt:lpstr>Gotham-MediumItalic</vt:lpstr>
      <vt:lpstr>Lucida Grande</vt:lpstr>
      <vt:lpstr>Times New Roman</vt:lpstr>
      <vt:lpstr>Wingdings</vt:lpstr>
      <vt:lpstr>Content Slide</vt:lpstr>
      <vt:lpstr>CSE NoTab Template</vt:lpstr>
      <vt:lpstr>ENPM695 Secure Operating Systems</vt:lpstr>
      <vt:lpstr>CRYPTOGRAPHY</vt:lpstr>
      <vt:lpstr>Cryptographic Systems</vt:lpstr>
      <vt:lpstr>General concepts</vt:lpstr>
      <vt:lpstr>CryptoSystem Types</vt:lpstr>
      <vt:lpstr>Monoalphabetic ciphers</vt:lpstr>
      <vt:lpstr>Monoalphabetic cipher</vt:lpstr>
      <vt:lpstr>Polyalphabetic ciphers</vt:lpstr>
      <vt:lpstr>Tabula Recta</vt:lpstr>
      <vt:lpstr>Vignere cipher</vt:lpstr>
      <vt:lpstr>solution</vt:lpstr>
      <vt:lpstr>Transposition Cipher</vt:lpstr>
      <vt:lpstr>transposition</vt:lpstr>
      <vt:lpstr>transposition</vt:lpstr>
      <vt:lpstr>Putting things together</vt:lpstr>
      <vt:lpstr>One-Time Pad</vt:lpstr>
      <vt:lpstr>Modern Cryptosystems</vt:lpstr>
      <vt:lpstr>Stream Ciphers</vt:lpstr>
      <vt:lpstr>Block ciphers</vt:lpstr>
      <vt:lpstr>Symmetric Cryptography</vt:lpstr>
      <vt:lpstr>DATA encryption standard (DES)</vt:lpstr>
      <vt:lpstr>Basic Block Cipher Modes</vt:lpstr>
      <vt:lpstr>Advanced Encryption standard (AES)</vt:lpstr>
      <vt:lpstr>Additional Symmetric Cryptographic Algorithms</vt:lpstr>
      <vt:lpstr>Asymmetric Cryptography</vt:lpstr>
      <vt:lpstr>Four properties</vt:lpstr>
      <vt:lpstr>Trapdoor, One-way functions</vt:lpstr>
      <vt:lpstr>Asymmetric cryptography</vt:lpstr>
      <vt:lpstr>Diffie-hellman protocol</vt:lpstr>
      <vt:lpstr>RSA</vt:lpstr>
      <vt:lpstr>RSA Details</vt:lpstr>
      <vt:lpstr>RSA Example</vt:lpstr>
      <vt:lpstr>RSA Example Continued</vt:lpstr>
      <vt:lpstr>Key Exchange</vt:lpstr>
      <vt:lpstr>How RSA Works</vt:lpstr>
      <vt:lpstr>Checksum and Hashes</vt:lpstr>
      <vt:lpstr>Hashes</vt:lpstr>
      <vt:lpstr>Hashes</vt:lpstr>
      <vt:lpstr>Integrity</vt:lpstr>
      <vt:lpstr>Digital signature</vt:lpstr>
      <vt:lpstr>Digital Signature</vt:lpstr>
      <vt:lpstr>Non-Repudiation</vt:lpstr>
      <vt:lpstr>Attacks Against Cryptosystems</vt:lpstr>
      <vt:lpstr>Attacks Against Cryptosystems</vt:lpstr>
      <vt:lpstr>Attacks Against Cryptosystems</vt:lpstr>
      <vt:lpstr>Frequency analysis of English</vt:lpstr>
      <vt:lpstr>Frequency Analysis</vt:lpstr>
      <vt:lpstr>Attacks against cryptosystems</vt:lpstr>
      <vt:lpstr>Operating System Crypto Examples</vt:lpstr>
      <vt:lpstr>DPAPI Architecture</vt:lpstr>
      <vt:lpstr>Next Week</vt:lpstr>
      <vt:lpstr>Appendix</vt:lpstr>
      <vt:lpstr> Key Concepts and Definitions</vt:lpstr>
      <vt:lpstr>Key Concepts and Definitions (continued)</vt:lpstr>
      <vt:lpstr>Key Concepts and Definitions (continued)</vt:lpstr>
      <vt:lpstr>Key Concepts and Definitions (continued)</vt:lpstr>
      <vt:lpstr>Key Concepts and Definitions (continued)</vt:lpstr>
      <vt:lpstr>Key Concepts and Definitions (continued)</vt:lpstr>
      <vt:lpstr>Key Concepts and Definitions (continued)</vt:lpstr>
      <vt:lpstr>Key Concepts and Definitions (continued)</vt:lpstr>
      <vt:lpstr>Key Concepts and Definitions (continued)</vt:lpstr>
      <vt:lpstr>Key Concepts and Definitions (continued)</vt:lpstr>
      <vt:lpstr>Key Concepts and Definitions (continued)</vt:lpstr>
      <vt:lpstr>Suggested Further Reading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Parts of an operating system</dc:title>
  <dc:creator>Jonas Amoonarquah</dc:creator>
  <cp:lastModifiedBy>Jonas Amoonarquah</cp:lastModifiedBy>
  <cp:revision>91</cp:revision>
  <dcterms:created xsi:type="dcterms:W3CDTF">2016-02-10T09:39:35Z</dcterms:created>
  <dcterms:modified xsi:type="dcterms:W3CDTF">2022-03-01T23:58:42Z</dcterms:modified>
</cp:coreProperties>
</file>