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07"/>
  </p:notesMasterIdLst>
  <p:sldIdLst>
    <p:sldId id="734" r:id="rId3"/>
    <p:sldId id="256" r:id="rId4"/>
    <p:sldId id="289" r:id="rId5"/>
    <p:sldId id="340" r:id="rId6"/>
    <p:sldId id="341" r:id="rId7"/>
    <p:sldId id="43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31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432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434" r:id="rId39"/>
    <p:sldId id="435" r:id="rId40"/>
    <p:sldId id="372" r:id="rId41"/>
    <p:sldId id="373" r:id="rId42"/>
    <p:sldId id="436" r:id="rId43"/>
    <p:sldId id="375" r:id="rId44"/>
    <p:sldId id="376" r:id="rId45"/>
    <p:sldId id="377" r:id="rId46"/>
    <p:sldId id="378" r:id="rId47"/>
    <p:sldId id="379" r:id="rId48"/>
    <p:sldId id="380" r:id="rId49"/>
    <p:sldId id="438" r:id="rId50"/>
    <p:sldId id="439" r:id="rId51"/>
    <p:sldId id="382" r:id="rId52"/>
    <p:sldId id="383" r:id="rId53"/>
    <p:sldId id="440" r:id="rId54"/>
    <p:sldId id="441" r:id="rId55"/>
    <p:sldId id="384" r:id="rId56"/>
    <p:sldId id="385" r:id="rId57"/>
    <p:sldId id="386" r:id="rId58"/>
    <p:sldId id="387" r:id="rId59"/>
    <p:sldId id="392" r:id="rId60"/>
    <p:sldId id="393" r:id="rId61"/>
    <p:sldId id="394" r:id="rId62"/>
    <p:sldId id="395" r:id="rId63"/>
    <p:sldId id="397" r:id="rId64"/>
    <p:sldId id="398" r:id="rId65"/>
    <p:sldId id="732" r:id="rId66"/>
    <p:sldId id="501" r:id="rId67"/>
    <p:sldId id="502" r:id="rId68"/>
    <p:sldId id="677" r:id="rId69"/>
    <p:sldId id="503" r:id="rId70"/>
    <p:sldId id="694" r:id="rId71"/>
    <p:sldId id="495" r:id="rId72"/>
    <p:sldId id="520" r:id="rId73"/>
    <p:sldId id="611" r:id="rId74"/>
    <p:sldId id="695" r:id="rId75"/>
    <p:sldId id="628" r:id="rId76"/>
    <p:sldId id="713" r:id="rId77"/>
    <p:sldId id="629" r:id="rId78"/>
    <p:sldId id="654" r:id="rId79"/>
    <p:sldId id="639" r:id="rId80"/>
    <p:sldId id="640" r:id="rId81"/>
    <p:sldId id="649" r:id="rId82"/>
    <p:sldId id="650" r:id="rId83"/>
    <p:sldId id="643" r:id="rId84"/>
    <p:sldId id="696" r:id="rId85"/>
    <p:sldId id="728" r:id="rId86"/>
    <p:sldId id="633" r:id="rId87"/>
    <p:sldId id="729" r:id="rId88"/>
    <p:sldId id="679" r:id="rId89"/>
    <p:sldId id="730" r:id="rId90"/>
    <p:sldId id="731" r:id="rId91"/>
    <p:sldId id="700" r:id="rId92"/>
    <p:sldId id="662" r:id="rId93"/>
    <p:sldId id="714" r:id="rId94"/>
    <p:sldId id="663" r:id="rId95"/>
    <p:sldId id="689" r:id="rId96"/>
    <p:sldId id="699" r:id="rId97"/>
    <p:sldId id="666" r:id="rId98"/>
    <p:sldId id="667" r:id="rId99"/>
    <p:sldId id="683" r:id="rId100"/>
    <p:sldId id="716" r:id="rId101"/>
    <p:sldId id="717" r:id="rId102"/>
    <p:sldId id="718" r:id="rId103"/>
    <p:sldId id="733" r:id="rId104"/>
    <p:sldId id="429" r:id="rId105"/>
    <p:sldId id="381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1525" autoAdjust="0"/>
  </p:normalViewPr>
  <p:slideViewPr>
    <p:cSldViewPr snapToGrid="0">
      <p:cViewPr varScale="1">
        <p:scale>
          <a:sx n="50" d="100"/>
          <a:sy n="50" d="100"/>
        </p:scale>
        <p:origin x="545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E483-BE4C-4D5A-9851-4AE49F42F11B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D1FD-5A66-4519-84B6-731B97E3F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094E8FCA-F3C2-4DD6-B22C-CF598D425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1E33F7-AC6C-4342-B7D3-F687E6960DBA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4BC1362-DE8B-4044-AA30-0FAD3BC4C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FBD8444-F80B-44EB-BD05-9D4F78D8E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D823CD89-54E6-464A-BD15-3C8634C55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D779A9-7A29-402E-9668-6733B577D87B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B32ACBFF-2493-4EAA-B7E8-D511BB594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A1B086F-47C6-47E8-A7A0-D2380BC6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68C4196-4A47-4F3C-B6F8-445DC1ADB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01579C-56A9-4955-BB7E-AD3B23AFF2BC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B892CB2-B69B-4FFD-849A-20F0346CC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3AA5964-A821-4490-B57A-B68EAED37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4A23F06-2A83-4930-834C-CD786EB6F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0267BE-11D0-4E0E-B559-F1443D2504CE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7A5C27A-7ECE-4A17-87A7-F087EF9FC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06B4E07-7745-4F35-ADEF-BABF860EC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7A3A7C1-6347-4C5E-9D7E-F8FAF4855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0B21DE-3C20-4CC6-AF22-D7B080B04104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967DEBE-7F43-4F0B-95A0-80BC62B03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AC3CB2B-1038-4453-AF51-ABF2DECFB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DC82779-2A98-49B7-BEAF-31A12A3FB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B103DAE-72E1-44FD-86CD-A7DDA0C03798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9EEC6E2-3E05-405F-ADE8-7065D43A8E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63BEA12-453A-4C31-BA76-C0DB5B481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6811DE8-A33C-49E2-B2A2-E8A2DC691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300DB2-8AA3-4418-A09C-3EA06ACE306A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A1D0F54-FAB9-45A1-A7DE-540EEF0B7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04F9835-1367-4121-82F0-85C3F406E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4B23126-BED7-4FE9-BA8C-4E0149289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F39532-D69E-422E-AEA8-5FE9759C2CE1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5A5BB44-2863-430A-ACA5-2A5D12679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7ECA618-72FE-4676-ADA9-5D4772ABB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FF98CE2-88F6-4E8E-9F5D-82867A6FB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A42C5A-6404-48D3-A540-2A96DE5FCA6E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DBBEA8F-9E02-440B-B770-88C5A0011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ADB15D1-1573-421F-BF34-FF3C228C9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A7D4EAD-B16C-4E02-AD65-4098CDA9B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65C05E-AD05-41DC-AC23-BB8FE4B7ECBC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7F0334-BF61-4CD9-88AF-5F7A6A3DB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CBA533B-4CFA-4F6F-96A3-E8BF740ED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7B54CCC-4DF2-460D-A11F-BEE8CC7B6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21B781-9452-4F72-A757-F03569A6E4F7}" type="slidenum">
              <a:rPr lang="en-US" altLang="en-US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AAD155A-943B-4EF4-A426-0389A293B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8349EBD-A56E-42BC-82B8-F6F5F852F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1EFA2EFE-790D-412B-8ABB-9FA6BA3B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B74294-73FD-4B34-9657-17FB4836A004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DF9DA9-D7F8-4283-A4DF-5703FCDDB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28F048F-E2BC-447D-9B55-6B9F60FF8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4488A65-7891-40D5-BF8A-E62D0320D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6F169F-F00B-4832-95D7-81FCE79B582D}" type="slidenum">
              <a:rPr lang="en-US" altLang="en-US">
                <a:latin typeface="Helvetica" panose="020B0604020202020204" pitchFamily="34" charset="0"/>
              </a:rPr>
              <a:pPr/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66AAEC5-18F1-43D9-BB42-21B00F870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B634AFF-E783-497F-AF73-DF36E5302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5F9D64C-AED2-4830-AA10-90B474E07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F43B40-8F3F-4A46-BC3A-8C4209D5F328}" type="slidenum">
              <a:rPr lang="en-US" altLang="en-US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AB93768-F8A1-464E-8AE1-0F0D5F2FE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936BC52-9D12-42D2-A96B-002F25758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7A37144-AF06-4D35-9B0F-8FDBCFCE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A5EF68-46A1-43AD-9F67-D0A76CA344E3}" type="slidenum">
              <a:rPr lang="en-US" altLang="en-US">
                <a:latin typeface="Helvetica" panose="020B0604020202020204" pitchFamily="34" charset="0"/>
              </a:rPr>
              <a:pPr/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8D924006-3D96-48B0-A28D-54A709B4F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9F03AE3-96EB-4975-94D1-771F22F4A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E9280013-31A3-4049-B72D-4600CA68B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97D57D-48C6-4D09-87A0-6557CAFA0888}" type="slidenum">
              <a:rPr lang="en-US" altLang="en-US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FF8DF93-0DCD-4EAE-92E2-17D7DE2C2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23884A2-F44F-46A7-8651-793B999AB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931DBCB-C68A-4329-97A5-5FCE7A681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338D9F-D831-4A22-AC16-4B2CEECE8678}" type="slidenum">
              <a:rPr lang="en-US" altLang="en-US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1A6C81B-36B2-4E37-9609-FD1227491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CEA6F40-4B22-4857-9479-208597F5F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0C36861-0D0B-4376-9018-DDDA295ACD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804A2A-C1FE-4265-A119-ABB5FBEAF1AE}" type="slidenum">
              <a:rPr lang="en-US" altLang="en-US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2605529-8863-4061-84A5-ED955AA57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EAD43539-2C4A-4C49-84C8-29AA9FE0C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90D8BA9-B2A3-44FD-82D1-761FDB46D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7B5F2F-699D-4726-8A97-8D3910E5D9B5}" type="slidenum">
              <a:rPr lang="en-US" altLang="en-US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7A55C0A5-8E9D-453A-939D-395FF1BBF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1A81B18-F271-47A2-AD9F-14247857B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1416B1D9-EFD1-40D0-8C51-9A1AD08D0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D292CE-B975-481B-97B3-4DDF43081597}" type="slidenum">
              <a:rPr lang="en-US" altLang="en-US">
                <a:latin typeface="Helvetica" panose="020B0604020202020204" pitchFamily="34" charset="0"/>
              </a:rPr>
              <a:pPr/>
              <a:t>30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5CE11EA-7942-498C-9386-B66545937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35C0FE5-B9A3-4961-8A74-7A071877A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FA3A303-0B19-47E5-9086-10F7F8728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1B8C91-DC28-4A73-A47C-FE07627E9F80}" type="slidenum">
              <a:rPr lang="en-US" altLang="en-US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6EE7D1DD-C593-42A7-A15B-C62507A8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4B94656-408C-4046-8D4B-8FB489E3C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D998F3D-A780-46FF-BF28-4C838E7CC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5109DB-CE73-463E-8A00-ABA7090E1393}" type="slidenum">
              <a:rPr lang="en-US" altLang="en-US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318B174-92D9-4FD2-AD79-71A36FE0B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9887772-7FDE-44CB-BD93-D05CF1F4A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48B513F-CDA8-49EF-9451-B99FFF3F0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83746AC-85EA-4162-BF95-B86DCC868413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EFC3F67-F195-476D-9029-3B851544A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14343A5-D54B-4CC7-9840-499B7720F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4DA9E36C-62F3-4F6E-83AF-CB8C90626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30C873-507B-4B15-BEDB-3468CDE95842}" type="slidenum">
              <a:rPr lang="en-US" altLang="en-US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F1FF8993-0C36-4299-9744-CAAA2A7633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78623FBA-2338-44C6-9FD5-B59F2AECE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87983472-2ECD-4C1D-A03F-2E9276C03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336878-972B-4AD9-8E7F-59226189FF38}" type="slidenum">
              <a:rPr lang="en-US" altLang="en-US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04CBDDE-8126-45A1-99AA-540F46443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5753933-A64D-4F78-9F7B-542509924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C63CA50-8CDA-4E13-A440-3CF17DA68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530DEA-24EF-41E8-B78B-A23CF770D774}" type="slidenum">
              <a:rPr lang="en-US" altLang="en-US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549C70A-7C16-40E7-8EDF-0DBA43BC2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F643835-F47B-4EAC-8DFB-19119735E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D4D6AA1-D2A0-4CC8-BC08-DD0BD3CB1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D1077D-9A4B-441D-8D5A-4CAA352A6C01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D4B3EAF-F95B-4E22-B6A5-9005F0099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76CC87D-0A35-4B57-A78C-ADA82A3ED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90D3902-3F0C-4522-909F-3CDD643525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8F35B3-1841-4639-AE42-13423F5E6429}" type="slidenum">
              <a:rPr lang="en-US" altLang="en-US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ED77EA8-55DA-414D-AE4E-8DCEA614B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9D0C1C6-915D-4BB3-8373-661ABA02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D5E66C9-1079-4B3B-BE40-E8DD9A9A3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B50594-50BD-4095-86B5-A58847E6864F}" type="slidenum">
              <a:rPr lang="en-US" altLang="en-US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FD8AF42-5AC8-4BAA-A5CC-64AB3E687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B9E539A1-461C-4028-827E-FEB86A0C7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F9949DD-DFE4-44CE-AEDB-053F544AA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86B705-DE5C-4CEA-826A-7812D0103EE1}" type="slidenum">
              <a:rPr lang="en-US" altLang="en-US">
                <a:latin typeface="Helvetica" panose="020B0604020202020204" pitchFamily="34" charset="0"/>
              </a:rPr>
              <a:pPr/>
              <a:t>39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55014703-AD97-464B-BA27-11E990376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A53D415-66A4-4EBB-8E73-789F56306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DF967C6D-E64F-4C5C-B52F-D34354DE6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5791F5-08AA-4BD4-A8BE-6D0BD6A9D2CC}" type="slidenum">
              <a:rPr lang="en-US" altLang="en-US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853F8B0-8E96-4FFB-9195-E1D9CD3EC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8F26D44-AC1A-435F-A100-622A47048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8D0683C-95AB-4DB4-9EE0-86EAB1640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3BB51E-F511-45E8-BDB4-240D7D2C3AD1}" type="slidenum">
              <a:rPr lang="en-US" altLang="en-US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635F5B1-D32E-446B-99C1-0D5F6B29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BFC146C-4283-4B2C-AE12-7F82DB6D6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8031651-9F81-4828-883C-74F79F238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1B120A-D97B-4F15-BE63-D936D46B2C6C}" type="slidenum">
              <a:rPr lang="en-US" altLang="en-US">
                <a:latin typeface="Helvetica" panose="020B0604020202020204" pitchFamily="34" charset="0"/>
              </a:rPr>
              <a:pPr/>
              <a:t>42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EEDE9B14-4E34-4FB2-8EF8-C9FEFA636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1A90D60-A56F-490A-B443-71F808CBF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554D996-5E75-4102-8DA1-EED383F6B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F51C7CC-BDC5-4F59-A67A-412CC57B86E1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F53607B-60A4-4F1B-A9B9-B79335F24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3A38C79-7AAE-4F29-B6D1-2588EFEDA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87BCE098-17BD-4FF9-B54D-F126F48FE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9945A8-D65E-4B4B-81B8-4D0E80C9D6BF}" type="slidenum">
              <a:rPr lang="en-US" altLang="en-US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477D12E-C16E-4748-8438-1031BA7F2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BC0C522-6188-4B10-9DA4-10E2322DF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AC6D255-3379-4821-B39A-97565E13C1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13B9F9-FE59-46FD-BB3A-E351FFF87085}" type="slidenum">
              <a:rPr lang="en-US" altLang="en-US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56EEE4D9-F916-4EB1-A011-2A2D704DD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B90CBFA3-FEFC-4911-A408-58B1D052D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661E765C-4769-4C25-94DE-16EE1B508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B0DE61-9116-4AB5-9FFE-0ECD02C6FC6F}" type="slidenum">
              <a:rPr lang="en-US" altLang="en-US">
                <a:latin typeface="Helvetica" panose="020B0604020202020204" pitchFamily="34" charset="0"/>
              </a:rPr>
              <a:pPr/>
              <a:t>45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CE0ED0A-DAD7-4C79-B94C-F38386D6E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FD70AD7-6A47-46B2-92DC-3A4A82800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E85BBD6A-51B4-4C60-8ED7-141F80B139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0D3583-BC52-4064-8939-D4E9F820A106}" type="slidenum">
              <a:rPr lang="en-US" altLang="en-US">
                <a:latin typeface="Helvetica" panose="020B0604020202020204" pitchFamily="34" charset="0"/>
              </a:rPr>
              <a:pPr/>
              <a:t>46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C7CF368-1198-47C1-B41F-A65689E03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C7DC9741-F18C-4784-86A5-0560F4E74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519B60F-6181-4F87-B186-9DCD17C48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342DB5-B9BF-49EB-9126-9B56287A04ED}" type="slidenum">
              <a:rPr lang="en-US" altLang="en-US">
                <a:latin typeface="Helvetica" panose="020B0604020202020204" pitchFamily="34" charset="0"/>
              </a:rPr>
              <a:pPr/>
              <a:t>47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61108AB5-4443-4FF1-9D3C-A82E98112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69C6A68-55A5-4AED-AAE6-035982817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71F2954-377A-4070-BC51-8E6AA45E9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140B2-7725-43C6-9C1D-58954BD75DCE}" type="slidenum">
              <a:rPr lang="en-US" altLang="en-US">
                <a:latin typeface="Helvetica" panose="020B0604020202020204" pitchFamily="34" charset="0"/>
              </a:rPr>
              <a:pPr/>
              <a:t>48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AE9DE3E-F226-4CDA-8705-284676900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225B3ED-0FC4-4B65-9829-E4427FACA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E9DF678-C137-4050-9445-D1D442092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14E838-2532-4057-A6A4-6EEC803CFFDC}" type="slidenum">
              <a:rPr lang="en-US" altLang="en-US">
                <a:latin typeface="Helvetica" panose="020B0604020202020204" pitchFamily="34" charset="0"/>
              </a:rPr>
              <a:pPr/>
              <a:t>49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5698AB-B048-4477-A6D0-78556FF26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472C3BA4-AA84-426E-B86F-CAFAFF404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61053C9-66F4-4DB9-BB8B-2452990849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C7347C6-E4A7-470F-A2E3-AF15A485C119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3768BDF-4765-4842-936E-5908A19F1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E9FAB1F5-BD14-4F59-8757-989F62768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AD4EBBA-2CB1-47E1-8F3E-2ED55E618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2C25BC-FEF4-4F3D-8729-81D7B93EF1A9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CFB0A3F-BDE5-4018-B162-75A990BEB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D1501F14-D6C8-4B48-8427-10AB63FD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2D1BF2C9-4EE4-4084-B6F1-E5F87C34C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CCE41F-1691-4DF3-943F-ED972F6399CF}" type="slidenum">
              <a:rPr lang="en-US" altLang="en-US">
                <a:latin typeface="Helvetica" panose="020B0604020202020204" pitchFamily="34" charset="0"/>
              </a:rPr>
              <a:pPr/>
              <a:t>52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5E88007E-F212-49BE-8164-6FBFFB4A6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4B463EA-4741-4B59-BB5B-F96DA2074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5B358CA-C482-45E2-AB3F-607126FDD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43299B9-5CF6-4242-9CB1-32EF3C5147F3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28DAF81-08F3-4C64-8486-A7F26604E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B451E13-5698-4741-A677-E4F2C4E6F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84B2FE8-DD45-4D96-971B-BD4E18988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4A58EE-FD5C-424A-807F-125CF1945025}" type="slidenum">
              <a:rPr lang="en-US" altLang="en-US">
                <a:latin typeface="Helvetica" panose="020B0604020202020204" pitchFamily="34" charset="0"/>
              </a:rPr>
              <a:pPr/>
              <a:t>53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F79521D6-6BAB-468D-83BF-161B6D33A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CF766281-F5C8-4613-90FB-F8230CA61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CC2B67C-23A2-474A-97B3-B6ECD5E5AE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818D3B2E-9FFD-48FE-9E7E-467206F4EAB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6C3D958-3B78-465D-B1C4-469232C79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6913"/>
            <a:ext cx="4641850" cy="3481387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18B7207-5EAB-465F-BEE0-35C78AF6C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10075"/>
            <a:ext cx="55880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9136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C20AD0-3501-47E4-BE5F-9DD9774E6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A12A3-73A7-4640-AC85-65ADAF5FF028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8C8C6025-942A-49EF-8897-2152FD80F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F5102F21-37C4-432E-AD1F-640C8B28E2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01DA2A-F762-4EBF-B224-46F6CB36F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7E165-43E3-421E-9033-82A4ABD20CD5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5D7D957D-F089-4573-B417-EB5874D9D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DE333F8D-2DFC-4BC3-83DB-B86164B3DCE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AD85C3-3C0B-4DBC-9A35-8231B42F5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54CAD-6AF5-46F9-9F7A-E3B84A460B20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11BC05BA-9F13-49A0-8F02-46B7581E6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90CA664C-407A-4AAA-8938-45B56AA28F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9B4456-3DDE-449E-A370-90148936E9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41D7-35AE-41FF-B414-0327BF73A1C7}" type="slidenum">
              <a:rPr lang="en-US" altLang="en-US"/>
              <a:pPr/>
              <a:t>96</a:t>
            </a:fld>
            <a:endParaRPr lang="en-US" altLang="en-US"/>
          </a:p>
        </p:txBody>
      </p:sp>
      <p:sp>
        <p:nvSpPr>
          <p:cNvPr id="563202" name="Rectangle 2">
            <a:extLst>
              <a:ext uri="{FF2B5EF4-FFF2-40B4-BE49-F238E27FC236}">
                <a16:creationId xmlns:a16="http://schemas.microsoft.com/office/drawing/2014/main" id="{F8914C65-6EAE-4A94-B3FA-03A14BC06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5913" y="817563"/>
            <a:ext cx="3925887" cy="2946400"/>
          </a:xfrm>
          <a:solidFill>
            <a:srgbClr val="FFFFFF"/>
          </a:solidFill>
          <a:ln/>
        </p:spPr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420EE480-65D3-46C9-9814-A616EAAE25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98550" y="4052888"/>
            <a:ext cx="4905375" cy="182562"/>
          </a:xfrm>
          <a:ln/>
        </p:spPr>
        <p:txBody>
          <a:bodyPr lIns="0" tIns="0" rIns="0" bIns="0">
            <a:spAutoFit/>
          </a:bodyPr>
          <a:lstStyle/>
          <a:p>
            <a:pPr defTabSz="457200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2F09459-9A30-4EC2-BABE-9DDBD6324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504681-6E15-42E8-9714-B646D95E7A33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C82955B-00A6-4C5A-94BC-2D0A08A03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00A7D8B-E21C-47EA-8CD9-00475C6B9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9BC5BC0-91B4-483D-9262-5AB7B1057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3BD71E-F193-4BE6-9B70-9B5A869C7D9E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98021718-4529-4EC4-99AB-2EAFD6ED9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957E1F1-10FB-45B5-9187-9B1DD44E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5BDA415-D028-4A11-9C0F-0A22334C9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02F5AC-DB26-4047-96AE-E15181CC5DA6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1BF0C77-2F38-4C7D-9144-CB323300A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EC6CE09-E6E2-4F89-9DB5-B562CDA49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E2ECF93-29C5-46AD-AEDD-8A2624270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AB1B90-3597-4285-9834-7EA2F3194F3B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2F79C0F-41AA-4732-A931-88F3F090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A7F74F7-4311-4DD0-BF75-FC2570D0F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34091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2665918"/>
            <a:ext cx="789940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57200" y="892729"/>
            <a:ext cx="7899400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3828"/>
            <a:ext cx="7772400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0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93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5FB5-3607-481B-9BEE-97BED288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AF496-B683-412E-BE52-13843DADB8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33258-D6E6-4CD1-B88B-9166A4E98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537E-13D3-4CA6-8BE4-643D6C24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FABA-4726-46EF-B9EE-BAFF03C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Mateti/PacketFilters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32E9-F768-4491-B9CB-AD407DBD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87FCD6-3D9E-4EBB-9777-3F3803A1A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7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5778" y="898825"/>
            <a:ext cx="4936744" cy="1470025"/>
          </a:xfrm>
        </p:spPr>
        <p:txBody>
          <a:bodyPr anchor="t" anchorCtr="0">
            <a:noAutofit/>
          </a:bodyPr>
          <a:lstStyle>
            <a:lvl1pPr algn="r">
              <a:defRPr sz="3600" baseline="0">
                <a:solidFill>
                  <a:schemeClr val="bg1"/>
                </a:solidFill>
                <a:latin typeface="Gotham-Book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79184" y="2368848"/>
            <a:ext cx="5023338" cy="1122032"/>
          </a:xfrm>
        </p:spPr>
        <p:txBody>
          <a:bodyPr>
            <a:normAutofit/>
          </a:bodyPr>
          <a:lstStyle>
            <a:lvl1pPr marL="0" indent="0" algn="r">
              <a:buNone/>
              <a:defRPr sz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Gotham-Medium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 of 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8BA3-0F37-AA49-95E8-82C1CABE9353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FD53-BAF0-134B-87AB-03C5D39B7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0"/>
            <a:ext cx="8115526" cy="3957395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  <a:p>
            <a:pPr lvl="1"/>
            <a:r>
              <a:rPr lang="en-US" dirty="0" smtClean="0"/>
              <a:t>Paragraph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8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text and right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2"/>
            <a:ext cx="8115526" cy="544897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9816" y="2686567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25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Paragraph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457201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0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head, text and left  im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2"/>
            <a:ext cx="8115526" cy="544897"/>
          </a:xfrm>
        </p:spPr>
        <p:txBody>
          <a:bodyPr/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686567"/>
            <a:ext cx="3992910" cy="3253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25">
                <a:solidFill>
                  <a:schemeClr val="tx1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Paragraph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900023" y="2830894"/>
            <a:ext cx="3672704" cy="3108798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1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three  imag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2066532"/>
            <a:ext cx="8115526" cy="6639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25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>
                <a:latin typeface="Gotham-Book"/>
              </a:defRPr>
            </a:lvl2pPr>
          </a:lstStyle>
          <a:p>
            <a:pPr lvl="0"/>
            <a:r>
              <a:rPr lang="en-US" dirty="0" smtClean="0"/>
              <a:t>Click to edit subhead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57201" y="2730439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/>
          </p:nvPr>
        </p:nvSpPr>
        <p:spPr>
          <a:xfrm>
            <a:off x="3289575" y="2730439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/>
          </p:nvPr>
        </p:nvSpPr>
        <p:spPr>
          <a:xfrm>
            <a:off x="6121950" y="2730439"/>
            <a:ext cx="2450777" cy="2934676"/>
          </a:xfrm>
          <a:solidFill>
            <a:schemeClr val="accent4"/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9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3 subhead levels, tex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149231"/>
            <a:ext cx="8115526" cy="3976933"/>
          </a:xfrm>
        </p:spPr>
        <p:txBody>
          <a:bodyPr/>
          <a:lstStyle>
            <a:lvl1pPr marL="0" indent="0">
              <a:buFontTx/>
              <a:buNone/>
              <a:defRPr sz="2250" baseline="0">
                <a:solidFill>
                  <a:srgbClr val="FF0000"/>
                </a:solidFill>
                <a:latin typeface="Gotham-Book"/>
              </a:defRPr>
            </a:lvl1pPr>
            <a:lvl2pPr marL="0" indent="0">
              <a:spcBef>
                <a:spcPts val="36"/>
              </a:spcBef>
              <a:buFontTx/>
              <a:buNone/>
              <a:defRPr sz="2025" baseline="0">
                <a:latin typeface="Gotham-Book"/>
              </a:defRPr>
            </a:lvl2pPr>
            <a:lvl3pPr marL="0" indent="0">
              <a:spcBef>
                <a:spcPts val="1224"/>
              </a:spcBef>
              <a:buFontTx/>
              <a:buNone/>
              <a:defRPr sz="1350" cap="all" baseline="0">
                <a:latin typeface="Gotham-Medium"/>
              </a:defRPr>
            </a:lvl3pPr>
            <a:lvl4pPr marL="0" indent="0">
              <a:spcBef>
                <a:spcPts val="738"/>
              </a:spcBef>
              <a:buFontTx/>
              <a:buNone/>
              <a:defRPr sz="1200" b="0" i="0" cap="all" baseline="0">
                <a:latin typeface="Gotham-MediumItalic"/>
              </a:defRPr>
            </a:lvl4pPr>
          </a:lstStyle>
          <a:p>
            <a:pPr lvl="0"/>
            <a:r>
              <a:rPr lang="en-US" dirty="0" smtClean="0"/>
              <a:t>Subhead level one</a:t>
            </a:r>
          </a:p>
          <a:p>
            <a:pPr lvl="1"/>
            <a:r>
              <a:rPr lang="en-US" dirty="0" smtClean="0"/>
              <a:t>Main text</a:t>
            </a:r>
          </a:p>
          <a:p>
            <a:pPr lvl="2"/>
            <a:r>
              <a:rPr lang="en-US" dirty="0" smtClean="0"/>
              <a:t>Subhead level two</a:t>
            </a:r>
          </a:p>
          <a:p>
            <a:pPr lvl="1"/>
            <a:r>
              <a:rPr lang="en-US" dirty="0" smtClean="0"/>
              <a:t>Main text</a:t>
            </a:r>
          </a:p>
          <a:p>
            <a:pPr lvl="3"/>
            <a:r>
              <a:rPr lang="en-US" dirty="0" smtClean="0"/>
              <a:t>Subhead level three</a:t>
            </a:r>
          </a:p>
          <a:p>
            <a:pPr lvl="1"/>
            <a:r>
              <a:rPr lang="en-US" dirty="0" smtClean="0"/>
              <a:t>Main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1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: Five level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207846"/>
            <a:ext cx="8115526" cy="3918318"/>
          </a:xfrm>
        </p:spPr>
        <p:txBody>
          <a:bodyPr/>
          <a:lstStyle>
            <a:lvl1pPr marL="0" indent="-171450">
              <a:buClr>
                <a:srgbClr val="FF0000"/>
              </a:buClr>
              <a:buFont typeface="Wingdings" charset="2"/>
              <a:buChar char="§"/>
              <a:defRPr sz="2025" baseline="0">
                <a:solidFill>
                  <a:schemeClr val="tx1"/>
                </a:solidFill>
                <a:latin typeface="Gotham-Medium"/>
              </a:defRPr>
            </a:lvl1pPr>
            <a:lvl2pPr marL="349758" indent="-123444">
              <a:spcBef>
                <a:spcPts val="936"/>
              </a:spcBef>
              <a:buClr>
                <a:srgbClr val="FF0000"/>
              </a:buClr>
              <a:buFont typeface="Wingdings" charset="2"/>
              <a:buChar char="§"/>
              <a:defRPr sz="1350" cap="all" baseline="0">
                <a:latin typeface="Gotham-Medium"/>
              </a:defRPr>
            </a:lvl2pPr>
            <a:lvl3pPr marL="0" indent="-144018">
              <a:spcBef>
                <a:spcPts val="774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25" cap="none" baseline="0">
                <a:latin typeface="Gotham-Medium"/>
              </a:defRPr>
            </a:lvl3pPr>
            <a:lvl4pPr marL="564071" indent="-102870">
              <a:spcBef>
                <a:spcPts val="738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200" b="0" i="0" cap="all" baseline="0">
                <a:latin typeface="Gotham-MediumItalic"/>
              </a:defRPr>
            </a:lvl4pPr>
            <a:lvl5pPr marL="898398" marR="0" indent="-102870" algn="l" defTabSz="3429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charset="2"/>
              <a:buChar char="§"/>
              <a:tabLst/>
              <a:defRPr sz="900" b="1" i="0" cap="all" baseline="0">
                <a:latin typeface="Gotham"/>
              </a:defRPr>
            </a:lvl5pPr>
            <a:lvl6pPr marL="1200150" indent="-68580">
              <a:spcBef>
                <a:spcPts val="666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750" b="1" i="1" cap="all" baseline="0">
                <a:latin typeface="Gotham"/>
              </a:defRPr>
            </a:lvl6pPr>
          </a:lstStyle>
          <a:p>
            <a:pPr lvl="0"/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3"/>
            <a:r>
              <a:rPr lang="en-US" dirty="0" smtClean="0"/>
              <a:t>Third level bullet</a:t>
            </a:r>
          </a:p>
          <a:p>
            <a:pPr lvl="4"/>
            <a:r>
              <a:rPr lang="en-US" dirty="0" smtClean="0"/>
              <a:t>Fourth level bullet</a:t>
            </a:r>
          </a:p>
          <a:p>
            <a:pPr lvl="5"/>
            <a:r>
              <a:rPr lang="en-US" dirty="0" smtClean="0"/>
              <a:t>Fifth level Bullet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173789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 hasCustomPrompt="1"/>
          </p:nvPr>
        </p:nvSpPr>
        <p:spPr>
          <a:xfrm>
            <a:off x="457202" y="274638"/>
            <a:ext cx="8115526" cy="1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34091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57200" y="892729"/>
            <a:ext cx="8229600" cy="338554"/>
          </a:xfrm>
        </p:spPr>
        <p:txBody>
          <a:bodyPr wrap="square"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096821"/>
            <a:ext cx="8229600" cy="132343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 lang="en-US" sz="2000" b="0" smtClean="0">
                <a:solidFill>
                  <a:srgbClr val="141619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dolor, et </a:t>
            </a:r>
            <a:r>
              <a:rPr lang="en-US" dirty="0" err="1"/>
              <a:t>dapibus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et. Maecenas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id nisi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ac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715819"/>
            <a:ext cx="822960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 baseline="0">
                <a:solidFill>
                  <a:srgbClr val="004B69"/>
                </a:solidFill>
              </a:defRPr>
            </a:lvl1pPr>
          </a:lstStyle>
          <a:p>
            <a:pPr lvl="0"/>
            <a:r>
              <a:rPr lang="en-US" dirty="0"/>
              <a:t>THIS IS BODY SUBHEAD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255821"/>
            <a:ext cx="8229600" cy="1323439"/>
          </a:xfrm>
        </p:spPr>
        <p:txBody>
          <a:bodyPr wrap="square">
            <a:sp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 lang="en-US" sz="2000" b="0" smtClean="0">
                <a:solidFill>
                  <a:srgbClr val="141619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02124"/>
              </a:buClr>
              <a:buSzTx/>
              <a:buFont typeface="Lucida Grande"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dolor, et </a:t>
            </a:r>
            <a:r>
              <a:rPr lang="en-US" dirty="0" err="1"/>
              <a:t>dapibus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et. Maecenas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id nisi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ac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874819"/>
            <a:ext cx="8229600" cy="369332"/>
          </a:xfrm>
        </p:spPr>
        <p:txBody>
          <a:bodyPr wrap="square">
            <a:spAutoFit/>
          </a:bodyPr>
          <a:lstStyle>
            <a:lvl1pPr marL="0" indent="0">
              <a:buNone/>
              <a:defRPr sz="1800" b="1" baseline="0">
                <a:solidFill>
                  <a:srgbClr val="D02124"/>
                </a:solidFill>
              </a:defRPr>
            </a:lvl1pPr>
          </a:lstStyle>
          <a:p>
            <a:pPr lvl="0"/>
            <a:r>
              <a:rPr lang="en-US" dirty="0"/>
              <a:t>THIS IS BODY SUBHEAD</a:t>
            </a:r>
          </a:p>
        </p:txBody>
      </p:sp>
    </p:spTree>
    <p:extLst>
      <p:ext uri="{BB962C8B-B14F-4D97-AF65-F5344CB8AC3E}">
        <p14:creationId xmlns:p14="http://schemas.microsoft.com/office/powerpoint/2010/main" val="47354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34091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2665918"/>
            <a:ext cx="392430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/>
          </p:nvPr>
        </p:nvSpPr>
        <p:spPr>
          <a:xfrm>
            <a:off x="4754880" y="2665918"/>
            <a:ext cx="393192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457200" y="892729"/>
            <a:ext cx="7899400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2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9490"/>
            <a:ext cx="8229600" cy="5232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29600" cy="437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065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403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390"/>
            <a:ext cx="8229600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Re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3132138"/>
            <a:ext cx="8229600" cy="584776"/>
          </a:xfrm>
          <a:prstGeom prst="rect">
            <a:avLst/>
          </a:prstGeom>
        </p:spPr>
        <p:txBody>
          <a:bodyPr vert="horz">
            <a:spAutoFit/>
          </a:bodyPr>
          <a:lstStyle>
            <a:lvl1pPr algn="l">
              <a:defRPr sz="3200" b="1" cap="all" spc="-6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57200" y="3683000"/>
            <a:ext cx="5422900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 baseline="0">
                <a:solidFill>
                  <a:srgbClr val="F3B32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000" dirty="0">
                <a:latin typeface="Arial"/>
                <a:cs typeface="Arial"/>
              </a:rPr>
              <a:t>Click to edit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a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4310675"/>
            <a:ext cx="7366000" cy="111825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ts val="4000"/>
              </a:lnSpc>
              <a:defRPr sz="4000" b="1" i="0" cap="all" spc="-1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558188"/>
            <a:ext cx="6286500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>
                <a:solidFill>
                  <a:srgbClr val="B5BDB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922196"/>
            <a:ext cx="6286500" cy="400110"/>
          </a:xfrm>
          <a:prstGeom prst="rect">
            <a:avLst/>
          </a:prstGeom>
        </p:spPr>
        <p:txBody>
          <a:bodyPr vert="horz">
            <a:spAutoFit/>
          </a:bodyPr>
          <a:lstStyle>
            <a:lvl1pPr marL="0" indent="0">
              <a:buNone/>
              <a:defRPr sz="2000">
                <a:solidFill>
                  <a:srgbClr val="B5BDB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1296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 Col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434091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57200" y="2665918"/>
            <a:ext cx="7899400" cy="1877437"/>
          </a:xfrm>
        </p:spPr>
        <p:txBody>
          <a:bodyPr>
            <a:spAutoFit/>
          </a:bodyPr>
          <a:lstStyle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57200" y="892729"/>
            <a:ext cx="7899400" cy="338554"/>
          </a:xfrm>
        </p:spPr>
        <p:txBody>
          <a:bodyPr>
            <a:spAutoFit/>
          </a:bodyPr>
          <a:lstStyle>
            <a:lvl1pPr marL="0" indent="0">
              <a:buNone/>
              <a:defRPr sz="1600" baseline="0">
                <a:solidFill>
                  <a:srgbClr val="5A5A5F"/>
                </a:solidFill>
              </a:defRPr>
            </a:lvl1pPr>
            <a:lvl4pPr marL="1600200" indent="-228600">
              <a:buClr>
                <a:srgbClr val="D02124"/>
              </a:buClr>
              <a:buSzPct val="60000"/>
              <a:buFont typeface="Courier New"/>
              <a:buChar char="o"/>
              <a:defRPr/>
            </a:lvl4pPr>
            <a:lvl5pPr marL="2057400" indent="-228600">
              <a:buClr>
                <a:srgbClr val="D02124"/>
              </a:buClr>
              <a:buSzPct val="80000"/>
              <a:buFont typeface="Lucida Grande"/>
              <a:buChar char="-"/>
              <a:defRPr/>
            </a:lvl5pPr>
          </a:lstStyle>
          <a:p>
            <a:pPr lvl="0"/>
            <a:r>
              <a:rPr lang="en-US" sz="1600" dirty="0"/>
              <a:t>Click to edit slide subtitle.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15802"/>
            <a:ext cx="9144000" cy="442198"/>
          </a:xfrm>
          <a:prstGeom prst="rect">
            <a:avLst/>
          </a:prstGeom>
          <a:solidFill>
            <a:srgbClr val="141619">
              <a:alpha val="9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srgbClr val="5A5A5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4091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365"/>
            <a:ext cx="8229600" cy="124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39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 cap="all">
          <a:solidFill>
            <a:srgbClr val="CF212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D02124"/>
        </a:buClr>
        <a:buFont typeface="Lucida Grande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D02124"/>
        </a:buClr>
        <a:buSzPct val="10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D02124"/>
        </a:buClr>
        <a:buSzPct val="80000"/>
        <a:buFont typeface="Lucida Grande"/>
        <a:buChar char="-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BB3D0CD8-6641-2E43-B714-5EAF9E86794F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otham-Book"/>
              </a:defRPr>
            </a:lvl1pPr>
          </a:lstStyle>
          <a:p>
            <a:fld id="{9614832F-5A0F-8342-BE4D-81B1081A4A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Gotham-Book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otham-Book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Gotham-Book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otham-Book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Gotham-Book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Gotham-Book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zedrine.cx/pf" TargetMode="External"/><Relationship Id="rId2" Type="http://schemas.openxmlformats.org/officeDocument/2006/relationships/hyperlink" Target="http://www.freebsd.org/" TargetMode="Externa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filter.org/" TargetMode="Externa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7336" y="990600"/>
            <a:ext cx="5955186" cy="1102519"/>
          </a:xfrm>
        </p:spPr>
        <p:txBody>
          <a:bodyPr/>
          <a:lstStyle/>
          <a:p>
            <a:r>
              <a:rPr lang="en-US" dirty="0" smtClean="0"/>
              <a:t>ENPM695</a:t>
            </a:r>
            <a:br>
              <a:rPr lang="en-US" dirty="0" smtClean="0"/>
            </a:br>
            <a:r>
              <a:rPr lang="en-US" dirty="0" smtClean="0"/>
              <a:t>Secure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Jonas Amoonarquah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F47763-33B5-4C6E-8C79-73F0F40BD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Driver Registration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CC4607E-0308-4A48-89F4-3D99D80FA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41413"/>
            <a:ext cx="6818313" cy="4483100"/>
          </a:xfrm>
        </p:spPr>
        <p:txBody>
          <a:bodyPr/>
          <a:lstStyle/>
          <a:p>
            <a:r>
              <a:rPr lang="en-US" altLang="en-US"/>
              <a:t>Allows modules to tell the rest of the kernel that a new driver has become available</a:t>
            </a:r>
          </a:p>
          <a:p>
            <a:r>
              <a:rPr lang="en-US" altLang="en-US"/>
              <a:t>The kernel maintains dynamic tables of all known drivers, and provides a set of routines to allow drivers to be added to or removed from these tables at any time</a:t>
            </a:r>
          </a:p>
          <a:p>
            <a:r>
              <a:rPr lang="en-US" altLang="en-US"/>
              <a:t>Registration tables include the following items:  </a:t>
            </a:r>
          </a:p>
          <a:p>
            <a:pPr lvl="1"/>
            <a:r>
              <a:rPr lang="en-US" altLang="en-US"/>
              <a:t>Device drivers</a:t>
            </a:r>
          </a:p>
          <a:p>
            <a:pPr lvl="1"/>
            <a:r>
              <a:rPr lang="en-US" altLang="en-US"/>
              <a:t>File systems </a:t>
            </a:r>
          </a:p>
          <a:p>
            <a:pPr lvl="1"/>
            <a:r>
              <a:rPr lang="en-US" altLang="en-US"/>
              <a:t>Network protocols</a:t>
            </a:r>
          </a:p>
          <a:p>
            <a:pPr lvl="1"/>
            <a:r>
              <a:rPr lang="en-US" altLang="en-US"/>
              <a:t>Binary format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>
            <a:extLst>
              <a:ext uri="{FF2B5EF4-FFF2-40B4-BE49-F238E27FC236}">
                <a16:creationId xmlns:a16="http://schemas.microsoft.com/office/drawing/2014/main" id="{CBCFA39A-A94C-49FC-98C1-881465B43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Match Extensions: Limit</a:t>
            </a:r>
            <a:endParaRPr lang="en-US" altLang="en-US"/>
          </a:p>
        </p:txBody>
      </p:sp>
      <p:sp>
        <p:nvSpPr>
          <p:cNvPr id="656389" name="Rectangle 5">
            <a:extLst>
              <a:ext uri="{FF2B5EF4-FFF2-40B4-BE49-F238E27FC236}">
                <a16:creationId xmlns:a16="http://schemas.microsoft.com/office/drawing/2014/main" id="{211AF8AE-346E-4602-A446-F18D06547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-m limit’ or --match limit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Restrict the rate of matches, such as for suppressing log messages.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--limit 5/second </a:t>
            </a:r>
          </a:p>
          <a:p>
            <a:pPr lvl="3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Specifies the maximum average number of matches to allow per second as 5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--limit-burst 12</a:t>
            </a:r>
          </a:p>
          <a:p>
            <a:pPr lvl="3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The  maximum  initial  number  of packets to match is 12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This number gets recharged by one  every  time  the limit  specified  above  is not reached.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Default 3 matches per hour, with a burst of 5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>
            <a:extLst>
              <a:ext uri="{FF2B5EF4-FFF2-40B4-BE49-F238E27FC236}">
                <a16:creationId xmlns:a16="http://schemas.microsoft.com/office/drawing/2014/main" id="{80299B60-AEB8-45C8-9824-4D2A1A59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Match Extensions: State</a:t>
            </a:r>
            <a:endParaRPr lang="en-US" altLang="en-US"/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DAB4D32A-62A0-48A1-8553-4A13AE9FD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-m state’ allows ‘--state’ option.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NEW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packet which can create a new connection.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ESTABLISHED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packet which belongs to an existing connection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RELATED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packet which is related to, but not part of, an existing connection such as ICMP error.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INVALID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 packet which could not be identified for some reasons.</a:t>
            </a:r>
          </a:p>
          <a:p>
            <a:pPr>
              <a:lnSpc>
                <a:spcPct val="90000"/>
              </a:lnSpc>
            </a:pPr>
            <a:r>
              <a:rPr lang="en-GB" altLang="en-US" sz="1600">
                <a:latin typeface="Lucida Console" panose="020B0609040504020204" pitchFamily="49" charset="0"/>
              </a:rPr>
              <a:t>iptables -A FORWARD -i eth0 -o eth1 -m state --state NEW,ESTABLISHED,RELATED -j ACCEPT</a:t>
            </a:r>
            <a:endParaRPr lang="zh-TW" altLang="en-US" sz="200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B94E-2F69-4B21-ACFE-239D0076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9490"/>
            <a:ext cx="8229600" cy="523220"/>
          </a:xfrm>
        </p:spPr>
        <p:txBody>
          <a:bodyPr/>
          <a:lstStyle/>
          <a:p>
            <a:r>
              <a:rPr lang="en-US" dirty="0"/>
              <a:t>Iptables – More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47B3-7948-436C-8C81-900CB66E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Clear all existing rules</a:t>
            </a:r>
          </a:p>
          <a:p>
            <a:pPr marL="457200" lvl="1" indent="0"/>
            <a:r>
              <a:rPr lang="en-US" altLang="en-US" dirty="0"/>
              <a:t>Flush all entries in the filter table</a:t>
            </a:r>
          </a:p>
          <a:p>
            <a:pPr marL="914400" lvl="2" indent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filter –F</a:t>
            </a:r>
          </a:p>
          <a:p>
            <a:pPr marL="457200" lvl="1" indent="0"/>
            <a:r>
              <a:rPr lang="en-US" altLang="en-US" dirty="0"/>
              <a:t>Flush all entries in the </a:t>
            </a:r>
            <a:r>
              <a:rPr lang="en-US" altLang="en-US" dirty="0" err="1"/>
              <a:t>nat</a:t>
            </a:r>
            <a:r>
              <a:rPr lang="en-US" altLang="en-US" dirty="0"/>
              <a:t> table</a:t>
            </a:r>
          </a:p>
          <a:p>
            <a:pPr marL="914400" lvl="2" indent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pPr marL="457200" lvl="1" indent="0"/>
            <a:r>
              <a:rPr lang="en-US" altLang="en-US" dirty="0"/>
              <a:t>Flush all entries in the mangle table</a:t>
            </a:r>
          </a:p>
          <a:p>
            <a:pPr marL="914400" lvl="2" indent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mangle –F</a:t>
            </a:r>
          </a:p>
          <a:p>
            <a:pPr marL="0" indent="0"/>
            <a:r>
              <a:rPr lang="en-US" altLang="en-US" dirty="0"/>
              <a:t>List all entries in the </a:t>
            </a:r>
            <a:r>
              <a:rPr lang="en-US" altLang="en-US" dirty="0" err="1"/>
              <a:t>nat</a:t>
            </a:r>
            <a:r>
              <a:rPr lang="en-US" altLang="en-US" dirty="0"/>
              <a:t> table</a:t>
            </a:r>
          </a:p>
          <a:p>
            <a:pPr marL="457200" lvl="1" indent="0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iptables –t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–L</a:t>
            </a:r>
          </a:p>
          <a:p>
            <a:pPr marL="0" indent="0"/>
            <a:r>
              <a:rPr lang="en-US" altLang="en-US" dirty="0"/>
              <a:t>Always take the manual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6642570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1A29-2993-4290-BD19-33330A29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2D25-DCE6-4794-8BE4-5ED9ECC2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123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MidTerm</a:t>
            </a:r>
            <a:r>
              <a:rPr lang="en-US" dirty="0"/>
              <a:t> (Online)</a:t>
            </a:r>
          </a:p>
          <a:p>
            <a:r>
              <a:rPr lang="en-US" dirty="0"/>
              <a:t>Week After: Spring Break</a:t>
            </a:r>
          </a:p>
          <a:p>
            <a:r>
              <a:rPr lang="en-US" dirty="0"/>
              <a:t>Upcoming Lectures: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0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719AD24-8E84-4ABE-88BE-AE7A9689C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956" y="42154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Conflict Resolution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54A0-88CD-4D38-B66D-66A9DD2F2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25538"/>
            <a:ext cx="7107237" cy="44831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A mechanism that allows different device drivers to reserve hardware resources and to protect those resources from accidental use by another driver.</a:t>
            </a:r>
          </a:p>
          <a:p>
            <a:r>
              <a:rPr lang="en-US" altLang="en-US" dirty="0"/>
              <a:t>The conflict resolution module aims to:</a:t>
            </a:r>
          </a:p>
          <a:p>
            <a:pPr lvl="1"/>
            <a:r>
              <a:rPr lang="en-US" altLang="en-US" dirty="0"/>
              <a:t>Prevent modules from clashing over access to hardware resources</a:t>
            </a:r>
          </a:p>
          <a:p>
            <a:pPr lvl="1"/>
            <a:r>
              <a:rPr lang="en-US" altLang="en-US" dirty="0"/>
              <a:t>Prevent </a:t>
            </a:r>
            <a:r>
              <a:rPr lang="en-US" altLang="en-US" dirty="0" err="1"/>
              <a:t>autoprobes</a:t>
            </a:r>
            <a:r>
              <a:rPr lang="en-US" altLang="en-US" i="1" dirty="0"/>
              <a:t> </a:t>
            </a:r>
            <a:r>
              <a:rPr lang="en-US" altLang="en-US" dirty="0"/>
              <a:t>from interfering with existing device drivers</a:t>
            </a:r>
          </a:p>
          <a:p>
            <a:pPr lvl="1"/>
            <a:r>
              <a:rPr lang="en-US" altLang="en-US" dirty="0"/>
              <a:t>Resolve conflicts with multiple drivers trying to access the same hardware:</a:t>
            </a:r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Kernel maintains list of allocated HW resources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Driver reserves resources with kernel database first</a:t>
            </a:r>
            <a:br>
              <a:rPr lang="en-US" altLang="en-US" dirty="0"/>
            </a:br>
            <a:endParaRPr lang="en-US" altLang="en-US" sz="800" dirty="0"/>
          </a:p>
          <a:p>
            <a:pPr lvl="2">
              <a:buFont typeface="Arial" panose="020B0604020202020204" pitchFamily="34" charset="0"/>
              <a:buAutoNum type="arabicPeriod"/>
            </a:pPr>
            <a:r>
              <a:rPr lang="en-US" altLang="en-US" dirty="0"/>
              <a:t>Reservation request rejected if resource not available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10EBD12-AFBD-4A8F-981F-DF599E396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299" y="480432"/>
            <a:ext cx="78406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Management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7445914-65B6-4252-8699-0BBEDF9F3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84275"/>
            <a:ext cx="6773862" cy="4483100"/>
          </a:xfrm>
        </p:spPr>
        <p:txBody>
          <a:bodyPr/>
          <a:lstStyle/>
          <a:p>
            <a:r>
              <a:rPr lang="en-US" altLang="en-US"/>
              <a:t>UNIX process management separates the creation of processes and the running of a new program into two distinct operations.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/>
              <a:t>system call creates a new process</a:t>
            </a:r>
          </a:p>
          <a:p>
            <a:pPr lvl="1"/>
            <a:r>
              <a:rPr lang="en-US" altLang="en-US"/>
              <a:t>A new program is run after a call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</a:p>
          <a:p>
            <a:r>
              <a:rPr lang="en-US" altLang="en-US"/>
              <a:t>Under UNIX, a process encompasses all the information that the operating system must maintain to track the context of a single execution of a single program</a:t>
            </a:r>
          </a:p>
          <a:p>
            <a:r>
              <a:rPr lang="en-US" altLang="en-US"/>
              <a:t>Under Linux, process properties fall into three groups:  the process</a:t>
            </a:r>
            <a:r>
              <a:rPr lang="ja-JP" altLang="en-US"/>
              <a:t>’</a:t>
            </a:r>
            <a:r>
              <a:rPr lang="en-US" altLang="ja-JP"/>
              <a:t>s identity, environment, and context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EA33F7-C66D-41C7-81A9-A679F2BD1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Identity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73A6A8C-5BAB-4F52-B7FB-F2F53DA72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41413"/>
            <a:ext cx="7165975" cy="4873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/>
              <a:t>Process ID (PID) </a:t>
            </a:r>
            <a:r>
              <a:rPr lang="en-US" altLang="en-US"/>
              <a:t>- The unique identifier for the process; used to specify processes to the operating system when an application makes a system call to signal, modify, or wait for another process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Credentials</a:t>
            </a:r>
            <a:r>
              <a:rPr lang="en-US" altLang="en-US"/>
              <a:t> -  Each process must have an associated user ID and one or more group IDs that determine the process</a:t>
            </a:r>
            <a:r>
              <a:rPr lang="ja-JP" altLang="en-US"/>
              <a:t>’</a:t>
            </a:r>
            <a:r>
              <a:rPr lang="en-US" altLang="ja-JP"/>
              <a:t>s rights to access system resources and files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/>
              <a:t>Personality</a:t>
            </a:r>
            <a:r>
              <a:rPr lang="en-US" altLang="en-US"/>
              <a:t> -  Not traditionally found on UNIX systems, but under Linux each process has an associated personality identifier that can slightly modify the semantics of certain system calls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Used primarily by emulation libraries to request that system calls be compatible with certain specific flavors of UNIX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Namespace</a:t>
            </a:r>
            <a:r>
              <a:rPr lang="en-US" altLang="en-US"/>
              <a:t> – Specific view of file 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Most processes share common namespace and operate on a shared file-system hierarchy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each can have unique file-system hierarchy with its own root directory and set of mounted file systems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A3AB174-35D3-405E-97F4-54C93C3A9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Environment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AE50F08-7005-45B7-AEF8-B44EB6690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125538"/>
            <a:ext cx="7165975" cy="523240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The process</a:t>
            </a:r>
            <a:r>
              <a:rPr lang="ja-JP" altLang="en-US" dirty="0"/>
              <a:t>’</a:t>
            </a:r>
            <a:r>
              <a:rPr lang="en-US" altLang="ja-JP" dirty="0"/>
              <a:t>s environment is inherited from its parent, and is composed of two null-terminated vectors:</a:t>
            </a:r>
          </a:p>
          <a:p>
            <a:pPr lvl="1"/>
            <a:r>
              <a:rPr lang="en-US" altLang="en-US" dirty="0"/>
              <a:t>The argument vector lists the command-line arguments used to invoke the running program; conventionally starts with the name of the program itself.</a:t>
            </a:r>
          </a:p>
          <a:p>
            <a:pPr lvl="1"/>
            <a:r>
              <a:rPr lang="en-US" altLang="en-US" dirty="0"/>
              <a:t>The environment vector is a list of </a:t>
            </a:r>
            <a:r>
              <a:rPr lang="ja-JP" altLang="en-US" dirty="0"/>
              <a:t>“</a:t>
            </a:r>
            <a:r>
              <a:rPr lang="en-US" altLang="ja-JP" dirty="0"/>
              <a:t>NAME=VALUE</a:t>
            </a:r>
            <a:r>
              <a:rPr lang="ja-JP" altLang="en-US" dirty="0"/>
              <a:t>”</a:t>
            </a:r>
            <a:r>
              <a:rPr lang="en-US" altLang="ja-JP" dirty="0"/>
              <a:t> pairs that associates named environment variables with arbitrary textual values.</a:t>
            </a:r>
            <a:endParaRPr lang="en-US" altLang="en-US" sz="800" dirty="0"/>
          </a:p>
          <a:p>
            <a:r>
              <a:rPr lang="en-US" altLang="en-US" dirty="0"/>
              <a:t>Passing environment variables among processes and inheriting variables by a process</a:t>
            </a:r>
            <a:r>
              <a:rPr lang="ja-JP" altLang="en-US" dirty="0"/>
              <a:t>’</a:t>
            </a:r>
            <a:r>
              <a:rPr lang="en-US" altLang="ja-JP" dirty="0"/>
              <a:t>s children are flexible means of passing information to components of the user-mode system software.</a:t>
            </a:r>
            <a:endParaRPr lang="en-US" altLang="en-US" sz="800" dirty="0"/>
          </a:p>
          <a:p>
            <a:r>
              <a:rPr lang="en-US" altLang="en-US" dirty="0"/>
              <a:t>The environment-variable mechanism provides a customization of the operating system that can be set on a per-process basis, rather than being configured for the system as a whole.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A52DFF3-2842-457C-AC05-B439E5E87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681" y="47729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3B434AE-E0C8-44BC-93BE-C1E47A3B3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04063" cy="4872037"/>
          </a:xfrm>
        </p:spPr>
        <p:txBody>
          <a:bodyPr/>
          <a:lstStyle/>
          <a:p>
            <a:r>
              <a:rPr lang="en-US" altLang="en-US" dirty="0"/>
              <a:t>The (constantly changing) state of a running program at any point in time</a:t>
            </a:r>
          </a:p>
          <a:p>
            <a:r>
              <a:rPr lang="en-US" altLang="en-US" dirty="0"/>
              <a:t>The scheduling context is the most important part of the process context; it is the information that the scheduler needs to suspend and restart the process</a:t>
            </a:r>
          </a:p>
          <a:p>
            <a:r>
              <a:rPr lang="en-US" altLang="en-US" dirty="0"/>
              <a:t>The kernel maintains accounting information about the resources currently being consumed by each process, and the total resources consumed by the process in its lifetime so far</a:t>
            </a:r>
          </a:p>
          <a:p>
            <a:r>
              <a:rPr lang="en-US" altLang="en-US" dirty="0"/>
              <a:t>The file table is an array of pointers to kernel file structures</a:t>
            </a:r>
          </a:p>
          <a:p>
            <a:pPr lvl="1"/>
            <a:r>
              <a:rPr lang="en-US" altLang="en-US" dirty="0"/>
              <a:t>When making file I/O system calls, processes refer to files by their index into this table, the file descriptor (</a:t>
            </a:r>
            <a:r>
              <a:rPr lang="en-US" altLang="en-US" dirty="0" err="1"/>
              <a:t>fd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41F4BF-D415-43B7-A64D-35D529163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1143" y="443842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Context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A26B69-0707-4DE8-8B18-ECF398813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56413" cy="4530725"/>
          </a:xfrm>
        </p:spPr>
        <p:txBody>
          <a:bodyPr/>
          <a:lstStyle/>
          <a:p>
            <a:r>
              <a:rPr lang="en-US" altLang="en-US" dirty="0"/>
              <a:t>Whereas the file table lists the existing open files, the </a:t>
            </a:r>
            <a:br>
              <a:rPr lang="en-US" altLang="en-US" dirty="0"/>
            </a:br>
            <a:r>
              <a:rPr lang="en-US" altLang="en-US" dirty="0"/>
              <a:t>file-system context applies to requests to open new files</a:t>
            </a:r>
          </a:p>
          <a:p>
            <a:pPr lvl="1"/>
            <a:r>
              <a:rPr lang="en-US" altLang="en-US" dirty="0"/>
              <a:t>The current root and default directories to be used for new file searches are stored here</a:t>
            </a:r>
          </a:p>
          <a:p>
            <a:r>
              <a:rPr lang="en-US" altLang="en-US" dirty="0"/>
              <a:t>The signal-handler table defines the routine in the process</a:t>
            </a:r>
            <a:r>
              <a:rPr lang="ja-JP" altLang="en-US" dirty="0"/>
              <a:t>’</a:t>
            </a:r>
            <a:r>
              <a:rPr lang="en-US" altLang="ja-JP" dirty="0"/>
              <a:t>s address space to be called when specific signals arrive</a:t>
            </a:r>
            <a:endParaRPr lang="en-US" altLang="en-US" dirty="0"/>
          </a:p>
          <a:p>
            <a:r>
              <a:rPr lang="en-US" altLang="en-US" dirty="0"/>
              <a:t>The virtual-memory context of a process describes the full contents of the its private address space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EDEA45D-18B4-41D7-9E43-1849D1C7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4004" y="381000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Processes and Threads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A6584FA-8869-49BA-B27B-C95FF60F6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1073150"/>
            <a:ext cx="7277100" cy="3281363"/>
          </a:xfrm>
        </p:spPr>
        <p:txBody>
          <a:bodyPr/>
          <a:lstStyle/>
          <a:p>
            <a:r>
              <a:rPr lang="en-US" altLang="en-US" sz="1600" dirty="0"/>
              <a:t>Linux uses the same internal representation for processes and threads; a thread is simply a new process that happens to share the same address space as its parent</a:t>
            </a:r>
          </a:p>
          <a:p>
            <a:pPr lvl="1"/>
            <a:r>
              <a:rPr lang="en-US" altLang="en-US" sz="1600" dirty="0"/>
              <a:t>Both are called </a:t>
            </a:r>
            <a:r>
              <a:rPr lang="en-US" altLang="en-US" sz="1600" i="1" dirty="0"/>
              <a:t>tasks</a:t>
            </a:r>
            <a:r>
              <a:rPr lang="en-US" altLang="en-US" sz="1600" dirty="0"/>
              <a:t> by Linux</a:t>
            </a:r>
          </a:p>
          <a:p>
            <a:r>
              <a:rPr lang="en-US" altLang="en-US" sz="1600" dirty="0"/>
              <a:t>A distinction is only made when a new thread is created by the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600" dirty="0"/>
              <a:t> system call</a:t>
            </a: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1600" dirty="0"/>
              <a:t> creates a new task with its own entirely new task context</a:t>
            </a:r>
          </a:p>
          <a:p>
            <a:pPr lvl="1"/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600" dirty="0"/>
              <a:t> creates a new task with its own identity, but that is allowed to share the data structures of its parent</a:t>
            </a:r>
          </a:p>
          <a:p>
            <a:r>
              <a:rPr lang="en-US" altLang="en-US" sz="1600" dirty="0"/>
              <a:t>Using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US" altLang="en-US" sz="1600" dirty="0"/>
              <a:t> gives an application fine-grained control over exactly what is shared between two threads</a:t>
            </a:r>
          </a:p>
        </p:txBody>
      </p:sp>
      <p:pic>
        <p:nvPicPr>
          <p:cNvPr id="25604" name="Picture 1" descr="in-18_1.pdf">
            <a:extLst>
              <a:ext uri="{FF2B5EF4-FFF2-40B4-BE49-F238E27FC236}">
                <a16:creationId xmlns:a16="http://schemas.microsoft.com/office/drawing/2014/main" id="{6DD02EBD-D8D6-4C70-ACB3-7DFD58DDD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70400"/>
            <a:ext cx="40513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C6CCC40-4425-4881-B5A9-0029D6589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142" y="3961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Scheduling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0FC14C7-B131-4588-9216-EB17D7FE4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03313"/>
            <a:ext cx="7118350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job of allocating CPU time to different tasks within an operating system</a:t>
            </a:r>
          </a:p>
          <a:p>
            <a:r>
              <a:rPr lang="en-US" altLang="en-US" dirty="0"/>
              <a:t>While scheduling is normally thought of as the running and interrupting of processes, in Linux, scheduling also includes the running of the various kernel tasks</a:t>
            </a:r>
          </a:p>
          <a:p>
            <a:r>
              <a:rPr lang="en-US" altLang="en-US" dirty="0"/>
              <a:t>Running kernel tasks encompasses both tasks that are requested by a running process and tasks that execute internally on behalf of a device driver</a:t>
            </a:r>
          </a:p>
          <a:p>
            <a:r>
              <a:rPr lang="en-US" altLang="en-US" dirty="0"/>
              <a:t>As of 2.5, new scheduling algorithm – preemptive, priority-based, known as </a:t>
            </a:r>
            <a:r>
              <a:rPr lang="en-US" altLang="en-US" i="1" dirty="0"/>
              <a:t>O</a:t>
            </a:r>
            <a:r>
              <a:rPr lang="en-US" altLang="en-US" dirty="0"/>
              <a:t>(1)</a:t>
            </a:r>
          </a:p>
          <a:p>
            <a:pPr lvl="1"/>
            <a:r>
              <a:rPr lang="en-US" altLang="en-US" dirty="0"/>
              <a:t>Real-time range</a:t>
            </a:r>
          </a:p>
          <a:p>
            <a:pPr lvl="1"/>
            <a:r>
              <a:rPr lang="en-US" altLang="en-US" dirty="0"/>
              <a:t>nice value</a:t>
            </a:r>
          </a:p>
          <a:p>
            <a:pPr lvl="1"/>
            <a:r>
              <a:rPr lang="en-US" altLang="en-US" dirty="0"/>
              <a:t>Had challenges with interactive performance</a:t>
            </a:r>
          </a:p>
          <a:p>
            <a:r>
              <a:rPr lang="en-US" altLang="en-US" dirty="0"/>
              <a:t>2.6 introduced Completely Fair Scheduler (CFS)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D135131-972B-49AC-8C29-CA304E771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746" y="531346"/>
            <a:ext cx="8229600" cy="52322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Completely Fair Scheduler</a:t>
            </a:r>
          </a:p>
        </p:txBody>
      </p:sp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F2DBF35F-5F75-445B-83AA-A86F29D2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81088"/>
            <a:ext cx="6740525" cy="4683125"/>
          </a:xfrm>
        </p:spPr>
        <p:txBody>
          <a:bodyPr/>
          <a:lstStyle/>
          <a:p>
            <a:r>
              <a:rPr lang="en-US" altLang="en-US"/>
              <a:t>Eliminates traditional, common idea of time slice</a:t>
            </a:r>
          </a:p>
          <a:p>
            <a:r>
              <a:rPr lang="en-US" altLang="en-US"/>
              <a:t>Instead all tasks allocated portion of processor’s time</a:t>
            </a:r>
          </a:p>
          <a:p>
            <a:r>
              <a:rPr lang="en-US" altLang="en-US"/>
              <a:t>CFS calculates how long a process should run as a function of total number of tasks</a:t>
            </a:r>
          </a:p>
          <a:p>
            <a:r>
              <a:rPr lang="en-US" altLang="en-US" i="1"/>
              <a:t>N</a:t>
            </a:r>
            <a:r>
              <a:rPr lang="en-US" altLang="en-US"/>
              <a:t> runnable tasks means each gets 1/</a:t>
            </a:r>
            <a:r>
              <a:rPr lang="en-US" altLang="en-US" i="1"/>
              <a:t>N </a:t>
            </a:r>
            <a:r>
              <a:rPr lang="en-US" altLang="en-US"/>
              <a:t>of processor’s time</a:t>
            </a:r>
          </a:p>
          <a:p>
            <a:r>
              <a:rPr lang="en-US" altLang="en-US"/>
              <a:t>Then weights each task with its nice value</a:t>
            </a:r>
          </a:p>
          <a:p>
            <a:pPr lvl="1"/>
            <a:r>
              <a:rPr lang="en-US" altLang="en-US"/>
              <a:t>Smaller nice value -&gt; higher weight (higher priority)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1500" y="4054195"/>
            <a:ext cx="7366000" cy="16312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Operating System Components and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6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B12C587-27D3-45F1-8170-B0FF5C543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681" y="531346"/>
            <a:ext cx="8229600" cy="52322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Completely Fair scheduler (Cont.)</a:t>
            </a:r>
          </a:p>
        </p:txBody>
      </p:sp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CF892508-1410-4CA4-AEFB-D7BB87B4C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81088"/>
            <a:ext cx="7104063" cy="4683125"/>
          </a:xfrm>
        </p:spPr>
        <p:txBody>
          <a:bodyPr/>
          <a:lstStyle/>
          <a:p>
            <a:r>
              <a:rPr lang="en-US" altLang="en-US" dirty="0"/>
              <a:t>Then each task run with for time proportional to task’s weight divided by total weight  of all runnable tasks</a:t>
            </a:r>
          </a:p>
          <a:p>
            <a:r>
              <a:rPr lang="en-US" altLang="en-US" dirty="0"/>
              <a:t>Configurable variable target latency is desired interval during which each task should run at least once</a:t>
            </a:r>
          </a:p>
          <a:p>
            <a:pPr lvl="1"/>
            <a:r>
              <a:rPr lang="en-US" altLang="en-US" dirty="0"/>
              <a:t>Consider simple case of 2 runnable tasks with equal weight and target latency of 10ms – each then runs for 5ms</a:t>
            </a:r>
          </a:p>
          <a:p>
            <a:pPr lvl="2"/>
            <a:r>
              <a:rPr lang="en-US" altLang="en-US" dirty="0"/>
              <a:t>If 10 runnable tasks, each runs for 1ms</a:t>
            </a:r>
          </a:p>
          <a:p>
            <a:pPr lvl="2"/>
            <a:r>
              <a:rPr lang="en-US" altLang="en-US" dirty="0"/>
              <a:t>Minimum granularity ensures each run has reasonable amount of time (which actually violates fairness idea)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D175B08A-0FA6-4FF2-8C15-027321260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161925"/>
            <a:ext cx="7907337" cy="576263"/>
          </a:xfrm>
        </p:spPr>
        <p:txBody>
          <a:bodyPr/>
          <a:lstStyle/>
          <a:p>
            <a:pPr eaLnBrk="1" hangingPunct="1"/>
            <a:r>
              <a:rPr lang="en-US" altLang="en-US"/>
              <a:t>Kernel Synchronization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F6CAFADE-B8E5-4329-920D-FFE0A50B6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103313"/>
            <a:ext cx="6754812" cy="4530725"/>
          </a:xfrm>
        </p:spPr>
        <p:txBody>
          <a:bodyPr/>
          <a:lstStyle/>
          <a:p>
            <a:r>
              <a:rPr lang="en-US" altLang="en-US"/>
              <a:t>A request for kernel-mode execution can occur in two ways:</a:t>
            </a:r>
          </a:p>
          <a:p>
            <a:pPr lvl="1"/>
            <a:r>
              <a:rPr lang="en-US" altLang="en-US"/>
              <a:t>A running program may request an operating system service, either explicitly via a system call, or implicitly, for example, when a page fault occurs</a:t>
            </a:r>
          </a:p>
          <a:p>
            <a:pPr lvl="1"/>
            <a:r>
              <a:rPr lang="en-US" altLang="en-US"/>
              <a:t>A device driver may deliver a hardware interrupt that causes the CPU to start executing a kernel-defined handler for that interrupt</a:t>
            </a:r>
          </a:p>
          <a:p>
            <a:r>
              <a:rPr lang="en-US" altLang="en-US"/>
              <a:t>Kernel synchronization requires a framework that will allow the kernel</a:t>
            </a:r>
            <a:r>
              <a:rPr lang="ja-JP" altLang="en-US"/>
              <a:t>’</a:t>
            </a:r>
            <a:r>
              <a:rPr lang="en-US" altLang="ja-JP"/>
              <a:t>s critical sections to run without interruption by another critical section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9635F6C-911E-4CBF-BED4-96C09830A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8" y="481012"/>
            <a:ext cx="7820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D2B0E7-9618-4A71-8709-8B03B845F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073150"/>
            <a:ext cx="7423150" cy="4530725"/>
          </a:xfrm>
        </p:spPr>
        <p:txBody>
          <a:bodyPr/>
          <a:lstStyle/>
          <a:p>
            <a:r>
              <a:rPr lang="en-US" altLang="en-US"/>
              <a:t>Linux uses two techniques to protect critical sections: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/>
              <a:t>1.	Normal kernel code is nonpreemptible (until 2.6)</a:t>
            </a:r>
            <a:br>
              <a:rPr lang="en-US" altLang="en-US" sz="1600"/>
            </a:br>
            <a:r>
              <a:rPr lang="en-US" altLang="en-US" sz="1600"/>
              <a:t>–  when a time interrupt is received while a process is</a:t>
            </a:r>
            <a:br>
              <a:rPr lang="en-US" altLang="en-US" sz="1600"/>
            </a:br>
            <a:r>
              <a:rPr lang="en-US" altLang="en-US" sz="1600"/>
              <a:t>    executing a kernel system service routine, the kernel</a:t>
            </a:r>
            <a:r>
              <a:rPr lang="ja-JP" altLang="en-US" sz="1600"/>
              <a:t>’</a:t>
            </a:r>
            <a:r>
              <a:rPr lang="en-US" altLang="ja-JP" sz="1600"/>
              <a:t>s </a:t>
            </a:r>
            <a:br>
              <a:rPr lang="en-US" altLang="ja-JP" sz="1600"/>
            </a:br>
            <a:r>
              <a:rPr lang="en-US" altLang="ja-JP" sz="1600"/>
              <a:t>    </a:t>
            </a:r>
            <a:r>
              <a:rPr lang="en-US" altLang="ja-JP" sz="1600" b="1"/>
              <a:t>need_resched</a:t>
            </a:r>
            <a:r>
              <a:rPr lang="en-US" altLang="ja-JP" sz="1600"/>
              <a:t> flag is set so that the scheduler will run </a:t>
            </a:r>
            <a:br>
              <a:rPr lang="en-US" altLang="ja-JP" sz="1600"/>
            </a:br>
            <a:r>
              <a:rPr lang="en-US" altLang="ja-JP" sz="1600"/>
              <a:t>    once the system call has completed and control is</a:t>
            </a:r>
            <a:br>
              <a:rPr lang="en-US" altLang="ja-JP" sz="1600"/>
            </a:br>
            <a:r>
              <a:rPr lang="en-US" altLang="ja-JP" sz="1600"/>
              <a:t>    about to be returned to user mode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/>
              <a:t>2.	The second technique applies to critical sections that occur in an interrupt service routines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 sz="1600"/>
              <a:t>	–  By using the processor</a:t>
            </a:r>
            <a:r>
              <a:rPr lang="ja-JP" altLang="en-US" sz="1600"/>
              <a:t>’</a:t>
            </a:r>
            <a:r>
              <a:rPr lang="en-US" altLang="ja-JP" sz="1600"/>
              <a:t>s interrupt control hardware to disable interrupts during a critical section, the kernel guarantees that it can proceed without the risk of concurrent access of shared data structures</a:t>
            </a:r>
          </a:p>
          <a:p>
            <a:pPr marL="733425" lvl="1" indent="-276225"/>
            <a:r>
              <a:rPr lang="en-US" altLang="en-US" sz="1600"/>
              <a:t>Provides spin locks, semaphores, and reader-writer versions of both</a:t>
            </a:r>
          </a:p>
          <a:p>
            <a:pPr marL="1077913" lvl="2" indent="-276225"/>
            <a:r>
              <a:rPr lang="en-US" altLang="en-US" sz="1600"/>
              <a:t>Behavior modified if on single processor or multi:</a:t>
            </a:r>
          </a:p>
          <a:p>
            <a:pPr marL="733425" lvl="1" indent="-276225">
              <a:buFont typeface="Monotype Sorts" pitchFamily="-84" charset="2"/>
              <a:buNone/>
            </a:pPr>
            <a:r>
              <a:rPr lang="en-US" altLang="en-US"/>
              <a:t>		</a:t>
            </a:r>
          </a:p>
        </p:txBody>
      </p:sp>
      <p:pic>
        <p:nvPicPr>
          <p:cNvPr id="30724" name="Picture 1" descr="in-18_2.pdf">
            <a:extLst>
              <a:ext uri="{FF2B5EF4-FFF2-40B4-BE49-F238E27FC236}">
                <a16:creationId xmlns:a16="http://schemas.microsoft.com/office/drawing/2014/main" id="{DF07DEDB-A2CF-4EFF-ADC7-94DBBCA7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5175250"/>
            <a:ext cx="404018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027DEB2-9FA9-4C1B-9B9E-957BB64F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438" y="496887"/>
            <a:ext cx="7683500" cy="576263"/>
          </a:xfrm>
        </p:spPr>
        <p:txBody>
          <a:bodyPr/>
          <a:lstStyle/>
          <a:p>
            <a:pPr eaLnBrk="1" hangingPunct="1"/>
            <a:r>
              <a:rPr lang="en-US" altLang="en-US"/>
              <a:t>Kernel Synchronization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FB48DDE-C190-49F5-87A1-5E1571412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1073150"/>
            <a:ext cx="7002463" cy="453072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To avoid performance penalties, Linux</a:t>
            </a:r>
            <a:r>
              <a:rPr lang="ja-JP" altLang="en-US"/>
              <a:t>’</a:t>
            </a:r>
            <a:r>
              <a:rPr lang="en-US" altLang="ja-JP"/>
              <a:t>s kernel uses a synchronization architecture that allows long critical sections to run without having interrupts disabled for the critical section</a:t>
            </a:r>
            <a:r>
              <a:rPr lang="ja-JP" altLang="en-US"/>
              <a:t>’</a:t>
            </a:r>
            <a:r>
              <a:rPr lang="en-US" altLang="ja-JP"/>
              <a:t>s entire duration</a:t>
            </a:r>
            <a:endParaRPr lang="en-US" altLang="en-US"/>
          </a:p>
          <a:p>
            <a:r>
              <a:rPr lang="en-US" altLang="en-US"/>
              <a:t>Interrupt service routines are separated into a </a:t>
            </a:r>
            <a:r>
              <a:rPr lang="en-US" altLang="en-US" i="1"/>
              <a:t>top half</a:t>
            </a:r>
            <a:r>
              <a:rPr lang="en-US" altLang="en-US"/>
              <a:t> and a </a:t>
            </a:r>
            <a:r>
              <a:rPr lang="en-US" altLang="en-US" i="1"/>
              <a:t>bottom half</a:t>
            </a:r>
          </a:p>
          <a:p>
            <a:pPr lvl="1"/>
            <a:r>
              <a:rPr lang="en-US" altLang="en-US"/>
              <a:t>The top half is a normal interrupt service routine, and runs with recursive interrupts disabled</a:t>
            </a:r>
          </a:p>
          <a:p>
            <a:pPr lvl="1"/>
            <a:r>
              <a:rPr lang="en-US" altLang="en-US"/>
              <a:t>The bottom half is run, with all interrupts enabled, by a miniature scheduler that ensures that bottom halves never interrupt themselves</a:t>
            </a:r>
          </a:p>
          <a:p>
            <a:pPr lvl="1"/>
            <a:r>
              <a:rPr lang="en-US" altLang="en-US"/>
              <a:t>This architecture is completed by a mechanism for disabling selected bottom halves while executing normal, foreground kernel code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64DFA6E-5EBC-4A52-A67C-1C087A059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8" y="190500"/>
            <a:ext cx="7897812" cy="576263"/>
          </a:xfrm>
        </p:spPr>
        <p:txBody>
          <a:bodyPr/>
          <a:lstStyle/>
          <a:p>
            <a:pPr eaLnBrk="1" hangingPunct="1"/>
            <a:r>
              <a:rPr lang="en-US" altLang="en-US"/>
              <a:t>Interrupt Protection Levels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581C4C96-D1E5-4DBA-9D50-BE3D1D6594E3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12825" y="3694113"/>
            <a:ext cx="6767513" cy="1974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Each level may be interrupted by code running at a higher level, but will never be interrupted by code running at the same or a lower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User processes can always be preempted by another process when a time-sharing scheduling interrupt occurs</a:t>
            </a:r>
          </a:p>
        </p:txBody>
      </p:sp>
      <p:pic>
        <p:nvPicPr>
          <p:cNvPr id="32772" name="Picture 1" descr="18_02.pdf">
            <a:extLst>
              <a:ext uri="{FF2B5EF4-FFF2-40B4-BE49-F238E27FC236}">
                <a16:creationId xmlns:a16="http://schemas.microsoft.com/office/drawing/2014/main" id="{35F0D229-0C36-4A84-82EF-A7BA00703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262063"/>
            <a:ext cx="5243513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68B8AD4-6E29-4B18-97E2-A53419B7B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913" y="555625"/>
            <a:ext cx="779303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Symmetric Multiprocessing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A6A80FD-CE76-42BE-8735-DCE3EAB1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1131888"/>
            <a:ext cx="7146925" cy="4530725"/>
          </a:xfrm>
        </p:spPr>
        <p:txBody>
          <a:bodyPr/>
          <a:lstStyle/>
          <a:p>
            <a:r>
              <a:rPr lang="en-US" altLang="en-US" dirty="0"/>
              <a:t>Linux 2.0 was the first Linux kernel to support SMP hardware; separate processes or threads can execute in parallel on separate processors</a:t>
            </a:r>
          </a:p>
          <a:p>
            <a:r>
              <a:rPr lang="en-US" altLang="en-US" dirty="0"/>
              <a:t>Until version 2.2, to preserve the kernel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dirty="0" err="1"/>
              <a:t>nonpreemptible</a:t>
            </a:r>
            <a:r>
              <a:rPr lang="en-US" altLang="ja-JP" dirty="0"/>
              <a:t> synchronization requirements, SMP imposes the restriction, via a single kernel spinlock, that only one processor at a time may execute kernel-mode code</a:t>
            </a:r>
            <a:endParaRPr lang="en-US" altLang="en-US" dirty="0"/>
          </a:p>
          <a:p>
            <a:r>
              <a:rPr lang="en-US" altLang="en-US" dirty="0"/>
              <a:t>Later releases implement more scalability by splitting single spinlock into multiple locks, each protecting a small subset of kernel data structures</a:t>
            </a:r>
          </a:p>
          <a:p>
            <a:r>
              <a:rPr lang="en-US" altLang="en-US" dirty="0"/>
              <a:t>Version 3.0 added even more fine-grained locking, processor affinity, and load-balancing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3FBDC39-AFC8-4503-B53F-5A6B99A22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161925"/>
            <a:ext cx="7880350" cy="576263"/>
          </a:xfrm>
        </p:spPr>
        <p:txBody>
          <a:bodyPr/>
          <a:lstStyle/>
          <a:p>
            <a:pPr eaLnBrk="1" hangingPunct="1"/>
            <a:r>
              <a:rPr lang="en-US" altLang="en-US"/>
              <a:t>Memory Management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A417AA2-A518-4468-9992-751337D36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117600"/>
            <a:ext cx="7002463" cy="4530725"/>
          </a:xfrm>
        </p:spPr>
        <p:txBody>
          <a:bodyPr/>
          <a:lstStyle/>
          <a:p>
            <a:r>
              <a:rPr lang="en-US" altLang="en-US" dirty="0"/>
              <a:t>Linux</a:t>
            </a:r>
            <a:r>
              <a:rPr lang="ja-JP" altLang="en-US" dirty="0"/>
              <a:t>’</a:t>
            </a:r>
            <a:r>
              <a:rPr lang="en-US" altLang="ja-JP" dirty="0"/>
              <a:t>s physical memory-management system deals with allocating and freeing pages, groups of pages, and small blocks of memory</a:t>
            </a:r>
            <a:endParaRPr lang="en-US" altLang="en-US" dirty="0"/>
          </a:p>
          <a:p>
            <a:r>
              <a:rPr lang="en-US" altLang="en-US" dirty="0"/>
              <a:t>It has additional mechanisms for handling virtual memory, memory mapped into the address space of running processes</a:t>
            </a:r>
          </a:p>
          <a:p>
            <a:r>
              <a:rPr lang="en-US" altLang="en-US" dirty="0"/>
              <a:t>Splits memory into four different zones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due to hardware characteristics</a:t>
            </a:r>
          </a:p>
          <a:p>
            <a:pPr lvl="1"/>
            <a:r>
              <a:rPr lang="en-US" altLang="en-US" dirty="0"/>
              <a:t>Architecture specific, for example on x86:</a:t>
            </a:r>
          </a:p>
        </p:txBody>
      </p:sp>
      <p:pic>
        <p:nvPicPr>
          <p:cNvPr id="34820" name="Picture 1" descr="18_03.pdf">
            <a:extLst>
              <a:ext uri="{FF2B5EF4-FFF2-40B4-BE49-F238E27FC236}">
                <a16:creationId xmlns:a16="http://schemas.microsoft.com/office/drawing/2014/main" id="{CDFEDBBC-F3B7-4090-A38E-C65C659E0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2" y="4314825"/>
            <a:ext cx="40592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34B6D4E-9F50-4FD2-8420-B25B19EE8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" y="379412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Managing Physical Memory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B7E3E15-55A8-4208-944A-CCC2A2D42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00138"/>
            <a:ext cx="6716713" cy="5378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page allocator allocates and frees all physical pages; it can allocate ranges of physically-contiguous pages on request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The allocator uses a buddy-heap algorithm to keep track of available physical pages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allocatable memory region is paired with an adjacent partner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Whenever two allocated partner regions are both freed up they are combined to form a larger region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a small memory request cannot be satisfied by allocating an existing small free region, then a larger free region will be subdivided into two partners to satisfy the request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3D486BD-0568-4185-BBA3-86996D5E9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020" y="365125"/>
            <a:ext cx="78390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Managing Physical Memory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B87C294-160B-485D-9D05-7CA04F068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114425"/>
            <a:ext cx="6832600" cy="5378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Memory allocations in the Linux kernel occur either statically (drivers reserve a contiguous area of memory during system boot time) or dynamically (via the page allocator)</a:t>
            </a: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Also uses slab allocator for kernel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Page cache and virtual memory system also manage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cache is kernel’s main cache for files and main mechanism for I/O to block devices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cache stores entire pages of file contents for local and network file I/O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A7F5886-ED02-4EBB-AB31-2BEB0EA7E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262" y="458129"/>
            <a:ext cx="785018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E5A9ECE-BAC3-426A-8902-E62333E26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174750"/>
            <a:ext cx="7219950" cy="5162550"/>
          </a:xfrm>
        </p:spPr>
        <p:txBody>
          <a:bodyPr/>
          <a:lstStyle/>
          <a:p>
            <a:r>
              <a:rPr lang="en-US" altLang="en-US"/>
              <a:t>The VM system maintains the address space visible to each process:  It creates pages of virtual memory on demand, and manages the loading of those pages from disk or their swapping back out to disk as required.</a:t>
            </a:r>
          </a:p>
          <a:p>
            <a:r>
              <a:rPr lang="en-US" altLang="en-US"/>
              <a:t>The VM manager maintains two separate views of a process</a:t>
            </a:r>
            <a:r>
              <a:rPr lang="ja-JP" altLang="en-US"/>
              <a:t>’</a:t>
            </a:r>
            <a:r>
              <a:rPr lang="en-US" altLang="ja-JP"/>
              <a:t>s address space:</a:t>
            </a:r>
          </a:p>
          <a:p>
            <a:pPr lvl="1"/>
            <a:r>
              <a:rPr lang="en-US" altLang="en-US"/>
              <a:t>A logical view describing instructions concerning the layout of the address space</a:t>
            </a:r>
          </a:p>
          <a:p>
            <a:pPr lvl="2"/>
            <a:r>
              <a:rPr lang="en-US" altLang="en-US"/>
              <a:t>The address space consists of a set of non-overlapping regions, each representing a continuous, page-aligned subset of the address space</a:t>
            </a:r>
          </a:p>
          <a:p>
            <a:pPr lvl="1"/>
            <a:r>
              <a:rPr lang="en-US" altLang="en-US"/>
              <a:t>A physical view of each address space which is stored in the hardware page tables for the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Components</a:t>
            </a:r>
          </a:p>
          <a:p>
            <a:r>
              <a:rPr lang="en-US" dirty="0" err="1"/>
              <a:t>IPtables</a:t>
            </a:r>
            <a:endParaRPr lang="en-US" dirty="0"/>
          </a:p>
          <a:p>
            <a:r>
              <a:rPr lang="en-US" dirty="0"/>
              <a:t>In-Class Exercises</a:t>
            </a:r>
          </a:p>
          <a:p>
            <a:pPr lvl="1"/>
            <a:r>
              <a:rPr lang="en-US" dirty="0" err="1"/>
              <a:t>IPTables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BAE86D3-1756-4F4B-8EFC-FDB36AE16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595" y="52677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Virtual Memory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04C0221-8D8E-410D-A0D3-D4EF78313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18350" cy="4530725"/>
          </a:xfrm>
        </p:spPr>
        <p:txBody>
          <a:bodyPr/>
          <a:lstStyle/>
          <a:p>
            <a:r>
              <a:rPr lang="en-US" altLang="en-US" dirty="0"/>
              <a:t>Virtual memory regions are characterized by:</a:t>
            </a:r>
          </a:p>
          <a:p>
            <a:pPr lvl="1"/>
            <a:r>
              <a:rPr lang="en-US" altLang="en-US" dirty="0"/>
              <a:t>The backing store, which describes from where the pages for a region come; regions are usually backed by a file or by nothing (demand-zero memory)</a:t>
            </a:r>
          </a:p>
          <a:p>
            <a:pPr lvl="1"/>
            <a:r>
              <a:rPr lang="en-US" altLang="en-US" dirty="0"/>
              <a:t>The region</a:t>
            </a:r>
            <a:r>
              <a:rPr lang="ja-JP" altLang="en-US" dirty="0"/>
              <a:t>’</a:t>
            </a:r>
            <a:r>
              <a:rPr lang="en-US" altLang="ja-JP" dirty="0"/>
              <a:t>s reaction to writes (page sharing or copy-on-write</a:t>
            </a:r>
          </a:p>
          <a:p>
            <a:r>
              <a:rPr lang="en-US" altLang="en-US" dirty="0"/>
              <a:t>The kernel creates a new virtual address space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When a process runs a new program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 dirty="0"/>
              <a:t>system call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 	Upon creation of a new process by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system call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678836A-804D-4295-AF18-3171366FC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944" y="549082"/>
            <a:ext cx="80724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D7BE18-71EA-42BB-B25B-D352E2927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04063" cy="453072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On executing a new program, the process is given a new, completely empty virtual-address space; the program-loading routines populate the address space with virtual-memory regions</a:t>
            </a:r>
          </a:p>
          <a:p>
            <a:r>
              <a:rPr lang="en-US" altLang="en-US"/>
              <a:t>Creating a new process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altLang="en-US"/>
              <a:t>involves creating a complete copy of the existing process</a:t>
            </a:r>
            <a:r>
              <a:rPr lang="ja-JP" altLang="en-US"/>
              <a:t>’</a:t>
            </a:r>
            <a:r>
              <a:rPr lang="en-US" altLang="ja-JP"/>
              <a:t>s virtual address space</a:t>
            </a:r>
          </a:p>
          <a:p>
            <a:pPr lvl="1"/>
            <a:r>
              <a:rPr lang="en-US" altLang="en-US"/>
              <a:t>The kernel copies the parent process</a:t>
            </a:r>
            <a:r>
              <a:rPr lang="ja-JP" altLang="en-US"/>
              <a:t>’</a:t>
            </a:r>
            <a:r>
              <a:rPr lang="en-US" altLang="ja-JP"/>
              <a:t>s VMA descriptors, then creates a new set of page tables for the child</a:t>
            </a:r>
          </a:p>
          <a:p>
            <a:pPr lvl="1"/>
            <a:r>
              <a:rPr lang="en-US" altLang="en-US"/>
              <a:t>The parent</a:t>
            </a:r>
            <a:r>
              <a:rPr lang="ja-JP" altLang="en-US"/>
              <a:t>’</a:t>
            </a:r>
            <a:r>
              <a:rPr lang="en-US" altLang="ja-JP"/>
              <a:t>s page tables are copied directly into the child</a:t>
            </a:r>
            <a:r>
              <a:rPr lang="ja-JP" altLang="en-US"/>
              <a:t>’</a:t>
            </a:r>
            <a:r>
              <a:rPr lang="en-US" altLang="ja-JP"/>
              <a:t>s, with the reference count of each page covered being incremented</a:t>
            </a:r>
          </a:p>
          <a:p>
            <a:pPr lvl="1"/>
            <a:r>
              <a:rPr lang="en-US" altLang="en-US"/>
              <a:t>After the fork, the parent and child share the same physical pages of memory in their address spaces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E8DD673-3111-4CA9-9602-9C4226FAF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188" y="381635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Swapping and Paging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89B7193-9AB1-483F-9C21-33FA282C1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1103313"/>
            <a:ext cx="6929438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VM paging system relocates pages of memory from physical memory out to disk when the memory is needed for something else</a:t>
            </a:r>
          </a:p>
          <a:p>
            <a:r>
              <a:rPr lang="en-US" altLang="en-US" dirty="0"/>
              <a:t>The VM paging system can be divided into two sections: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 err="1"/>
              <a:t>pageout</a:t>
            </a:r>
            <a:r>
              <a:rPr lang="en-US" altLang="en-US" dirty="0"/>
              <a:t>-policy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algorithm decides which pages to write out to disk, and when</a:t>
            </a:r>
          </a:p>
          <a:p>
            <a:pPr lvl="1"/>
            <a:r>
              <a:rPr lang="en-US" altLang="en-US" dirty="0"/>
              <a:t>The paging mechanism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actually carries out the transfer, and pages data back into physical memory as needed</a:t>
            </a:r>
          </a:p>
          <a:p>
            <a:pPr lvl="1"/>
            <a:r>
              <a:rPr lang="en-US" altLang="en-US" dirty="0"/>
              <a:t>Can page out to either swap device or normal files</a:t>
            </a:r>
          </a:p>
          <a:p>
            <a:pPr lvl="1"/>
            <a:r>
              <a:rPr lang="en-US" altLang="en-US" dirty="0"/>
              <a:t>Bitmap used to track used blocks in swap space kept in physical memory</a:t>
            </a:r>
          </a:p>
          <a:p>
            <a:pPr lvl="1"/>
            <a:r>
              <a:rPr lang="en-US" altLang="en-US" dirty="0"/>
              <a:t>Allocator uses next-fit algorithm to try to write contiguous runs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28F5DC8-E8D7-4AE4-850C-F4EB5ADFD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Kernel Virtual Memory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96B3860-12C6-4DDB-8978-949975AB4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089025"/>
            <a:ext cx="6972300" cy="4530725"/>
          </a:xfrm>
        </p:spPr>
        <p:txBody>
          <a:bodyPr/>
          <a:lstStyle/>
          <a:p>
            <a:r>
              <a:rPr lang="en-US" altLang="en-US"/>
              <a:t>The Linux kernel reserves a constant, architecture-dependent region of the virtual address space of every process for its own internal use</a:t>
            </a:r>
          </a:p>
          <a:p>
            <a:r>
              <a:rPr lang="en-US" altLang="en-US"/>
              <a:t>This kernel virtual-memory area contains two regions:</a:t>
            </a:r>
          </a:p>
          <a:p>
            <a:pPr lvl="1"/>
            <a:r>
              <a:rPr lang="en-US" altLang="en-US"/>
              <a:t>A static area that contains page table references to every available physical page of memory in the system, so that there is a simple translation from physical to virtual addresses when running kernel code</a:t>
            </a:r>
          </a:p>
          <a:p>
            <a:pPr lvl="1"/>
            <a:r>
              <a:rPr lang="en-US" altLang="en-US"/>
              <a:t>The reminder of the reserved section is not reserved for any specific purpose; its page-table entries can be modified to point to any other areas of memory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4134FA0-6702-4401-84E6-9417B4C44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238" y="244474"/>
            <a:ext cx="8290242" cy="84455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Executing and Loading User Programs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13B6876-6481-45DB-A022-839004F9C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089025"/>
            <a:ext cx="7234238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Linux maintains a table of functions for loading programs; it gives each function the opportunity to try loading the given file when an exec system call is made</a:t>
            </a:r>
            <a:endParaRPr lang="en-US" altLang="en-US" sz="800" dirty="0"/>
          </a:p>
          <a:p>
            <a:r>
              <a:rPr lang="en-US" altLang="en-US" dirty="0"/>
              <a:t>The registration of multiple loader routines allows Linux to support both the ELF and </a:t>
            </a:r>
            <a:r>
              <a:rPr lang="en-US" altLang="en-US" dirty="0" err="1"/>
              <a:t>a.out</a:t>
            </a:r>
            <a:r>
              <a:rPr lang="en-US" altLang="en-US" dirty="0"/>
              <a:t> binary formats</a:t>
            </a:r>
            <a:endParaRPr lang="en-US" altLang="en-US" sz="800" dirty="0"/>
          </a:p>
          <a:p>
            <a:r>
              <a:rPr lang="en-US" altLang="en-US" dirty="0"/>
              <a:t>Initially, binary-file pages are mapped into virtual memory</a:t>
            </a:r>
          </a:p>
          <a:p>
            <a:pPr lvl="1"/>
            <a:r>
              <a:rPr lang="en-US" altLang="en-US" dirty="0"/>
              <a:t>Only when a program tries to access a given page will a page fault result in that page being loaded into physical memory</a:t>
            </a:r>
            <a:endParaRPr lang="en-US" altLang="en-US" sz="800" dirty="0"/>
          </a:p>
          <a:p>
            <a:r>
              <a:rPr lang="en-US" altLang="en-US" dirty="0"/>
              <a:t>An ELF-format binary file consists of a header followed by several page-aligned sections</a:t>
            </a:r>
          </a:p>
          <a:p>
            <a:pPr lvl="1"/>
            <a:r>
              <a:rPr lang="en-US" altLang="en-US" dirty="0"/>
              <a:t>The ELF loader works by reading the header and mapping the sections of the file into separate regions of virtual memory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66D429E-1136-4789-85D1-55AE13B73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035" y="371158"/>
            <a:ext cx="7908925" cy="523220"/>
          </a:xfrm>
        </p:spPr>
        <p:txBody>
          <a:bodyPr/>
          <a:lstStyle/>
          <a:p>
            <a:pPr eaLnBrk="1" hangingPunct="1"/>
            <a:r>
              <a:rPr lang="en-US" altLang="en-US" dirty="0"/>
              <a:t>Memory Layout for ELF Programs</a:t>
            </a:r>
          </a:p>
        </p:txBody>
      </p:sp>
      <p:pic>
        <p:nvPicPr>
          <p:cNvPr id="46083" name="Picture 1" descr="18_06.pdf">
            <a:extLst>
              <a:ext uri="{FF2B5EF4-FFF2-40B4-BE49-F238E27FC236}">
                <a16:creationId xmlns:a16="http://schemas.microsoft.com/office/drawing/2014/main" id="{0ED11EA5-7399-4489-A507-1D4786C4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49363"/>
            <a:ext cx="549275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6687931-0536-4F09-B289-47EC3EBB9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531" y="541338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Static and Dynamic Linking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93E0849-BD7D-40F3-B3F7-CD3CBE37C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17600"/>
            <a:ext cx="7146925" cy="4530725"/>
          </a:xfrm>
        </p:spPr>
        <p:txBody>
          <a:bodyPr/>
          <a:lstStyle/>
          <a:p>
            <a:r>
              <a:rPr lang="en-US" altLang="en-US"/>
              <a:t>A program whose necessary library functions are embedded directly in the program</a:t>
            </a:r>
            <a:r>
              <a:rPr lang="ja-JP" altLang="en-US"/>
              <a:t>’</a:t>
            </a:r>
            <a:r>
              <a:rPr lang="en-US" altLang="ja-JP"/>
              <a:t>s executable binary file is </a:t>
            </a:r>
            <a:r>
              <a:rPr lang="en-US" altLang="ja-JP" b="1" i="1"/>
              <a:t>statically</a:t>
            </a:r>
            <a:r>
              <a:rPr lang="en-US" altLang="ja-JP"/>
              <a:t> linked to its libraries</a:t>
            </a:r>
            <a:endParaRPr lang="en-US" altLang="en-US"/>
          </a:p>
          <a:p>
            <a:r>
              <a:rPr lang="en-US" altLang="en-US"/>
              <a:t>The main disadvantage of static linkage is that every program generated must contain copies of exactly the same common system library functions</a:t>
            </a:r>
          </a:p>
          <a:p>
            <a:r>
              <a:rPr lang="en-US" altLang="en-US" i="1"/>
              <a:t>Dynamic</a:t>
            </a:r>
            <a:r>
              <a:rPr lang="en-US" altLang="en-US"/>
              <a:t> linking is more efficient in terms of both physical memory and disk-space usage because it loads the system libraries into memory only once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B1143A2-57F6-42CE-9E7D-232492C98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4813" y="459872"/>
            <a:ext cx="7878762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Static and Dynamic Linking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6E848F1-2C28-41C8-8092-F983988B6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17600"/>
            <a:ext cx="7075488" cy="4530725"/>
          </a:xfrm>
        </p:spPr>
        <p:txBody>
          <a:bodyPr/>
          <a:lstStyle/>
          <a:p>
            <a:r>
              <a:rPr lang="en-US" altLang="en-US" dirty="0"/>
              <a:t>Linux implements dynamic linking in user mode through special linker library</a:t>
            </a:r>
          </a:p>
          <a:p>
            <a:pPr lvl="1"/>
            <a:r>
              <a:rPr lang="en-US" altLang="en-US" dirty="0"/>
              <a:t>Every dynamically linked program contains small statically linked function called when process starts</a:t>
            </a:r>
          </a:p>
          <a:p>
            <a:pPr lvl="1"/>
            <a:r>
              <a:rPr lang="en-US" altLang="en-US" dirty="0"/>
              <a:t>Maps the link library into memory </a:t>
            </a:r>
          </a:p>
          <a:p>
            <a:pPr lvl="1"/>
            <a:r>
              <a:rPr lang="en-US" altLang="en-US" dirty="0"/>
              <a:t>Link library determines dynamic libraries required by process and names of variables and functions needed</a:t>
            </a:r>
          </a:p>
          <a:p>
            <a:pPr lvl="1"/>
            <a:r>
              <a:rPr lang="en-US" altLang="en-US" dirty="0"/>
              <a:t>Maps libraries into middle of virtual memory and resolves references to symbols contained in the libraries</a:t>
            </a:r>
          </a:p>
          <a:p>
            <a:pPr lvl="1"/>
            <a:r>
              <a:rPr lang="en-US" altLang="en-US" dirty="0"/>
              <a:t>Shared libraries compiled to be position-independent code (PIC) so can be loaded anywhere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694EACB-C3DE-4E7B-8FEB-91E0B1DB9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ECD29AA-B348-4FF1-9C62-2EE06C917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46163"/>
            <a:ext cx="7234238" cy="5311775"/>
          </a:xfrm>
        </p:spPr>
        <p:txBody>
          <a:bodyPr/>
          <a:lstStyle/>
          <a:p>
            <a:r>
              <a:rPr lang="en-US" altLang="en-US" sz="1600" dirty="0"/>
              <a:t>To the user, Linux</a:t>
            </a:r>
            <a:r>
              <a:rPr lang="ja-JP" altLang="en-US" sz="1600" dirty="0"/>
              <a:t>’</a:t>
            </a:r>
            <a:r>
              <a:rPr lang="en-US" altLang="ja-JP" sz="1600" dirty="0"/>
              <a:t>s file system appears as a hierarchical directory tree obeying UNIX semantics</a:t>
            </a:r>
            <a:endParaRPr lang="en-US" altLang="en-US" sz="1600" dirty="0"/>
          </a:p>
          <a:p>
            <a:r>
              <a:rPr lang="en-US" altLang="en-US" sz="1600" dirty="0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 sz="1600" dirty="0"/>
              <a:t>The Linux VFS is designed around object-oriented principles and is composed of four components:</a:t>
            </a:r>
          </a:p>
          <a:p>
            <a:pPr lvl="1"/>
            <a:r>
              <a:rPr lang="en-US" altLang="en-US" sz="1600" dirty="0"/>
              <a:t>A set of definitions that define what a file object is allowed to look like</a:t>
            </a:r>
          </a:p>
          <a:p>
            <a:pPr lvl="2"/>
            <a:r>
              <a:rPr lang="en-US" altLang="en-US" sz="1600" dirty="0"/>
              <a:t>The </a:t>
            </a:r>
            <a:r>
              <a:rPr lang="en-US" altLang="en-US" sz="1600" dirty="0" err="1"/>
              <a:t>inode</a:t>
            </a:r>
            <a:r>
              <a:rPr lang="en-US" altLang="en-US" sz="1600" dirty="0"/>
              <a:t> object structure represent an individual file</a:t>
            </a:r>
          </a:p>
          <a:p>
            <a:pPr lvl="2"/>
            <a:r>
              <a:rPr lang="en-US" altLang="en-US" sz="1600" dirty="0"/>
              <a:t>The file object represents an open file</a:t>
            </a:r>
          </a:p>
          <a:p>
            <a:pPr lvl="2"/>
            <a:r>
              <a:rPr lang="en-US" altLang="en-US" sz="1600" dirty="0"/>
              <a:t>The superblock object represents an entire file system</a:t>
            </a:r>
          </a:p>
          <a:p>
            <a:pPr lvl="2"/>
            <a:r>
              <a:rPr lang="en-US" altLang="en-US" sz="1600" dirty="0"/>
              <a:t>A </a:t>
            </a:r>
            <a:r>
              <a:rPr lang="en-US" altLang="en-US" sz="1600" dirty="0" err="1"/>
              <a:t>dentry</a:t>
            </a:r>
            <a:r>
              <a:rPr lang="en-US" altLang="en-US" sz="1600" dirty="0"/>
              <a:t> object represents an individual directory entry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951C574-2CBF-4CD6-B4AD-EA9A76CA9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File Systems (Cont.)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E6532A2-B949-48B9-9010-5A6F39474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46163"/>
            <a:ext cx="7146925" cy="5311775"/>
          </a:xfrm>
        </p:spPr>
        <p:txBody>
          <a:bodyPr/>
          <a:lstStyle/>
          <a:p>
            <a:r>
              <a:rPr lang="en-US" altLang="en-US"/>
              <a:t>To the user, Linux</a:t>
            </a:r>
            <a:r>
              <a:rPr lang="ja-JP" altLang="en-US"/>
              <a:t>’</a:t>
            </a:r>
            <a:r>
              <a:rPr lang="en-US" altLang="ja-JP"/>
              <a:t>s file system appears as a hierarchical directory tree obeying UNIX semantics</a:t>
            </a:r>
            <a:endParaRPr lang="en-US" altLang="en-US"/>
          </a:p>
          <a:p>
            <a:r>
              <a:rPr lang="en-US" altLang="en-US"/>
              <a:t>Internally, the kernel hides implementation details and manages the multiple different file systems via an abstraction layer, that is, the virtual file system (VFS)</a:t>
            </a:r>
          </a:p>
          <a:p>
            <a:r>
              <a:rPr lang="en-US" altLang="en-US"/>
              <a:t>The Linux VFS is designed around object-oriented principles and  layer of software to manipulate those objects with a set of operations on the objects</a:t>
            </a:r>
          </a:p>
          <a:p>
            <a:pPr lvl="1"/>
            <a:r>
              <a:rPr lang="en-US" altLang="en-US"/>
              <a:t>For example for the file object operations include (from struct file_operations in /usr/include/linux/fs.h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/>
              <a:t>        int open(. . .) — Open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/>
              <a:t>        ssize t read(. . .) — Read from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/>
              <a:t>        ssize t write(. . .) — Write to a file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/>
              <a:t>        int mmap(. . .) — Memory-map a file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92B263-12E8-4927-A3A2-77FAEF5DF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2596" y="51388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Design Principles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2594B7-C8C6-425C-99E7-49765A0E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212850"/>
            <a:ext cx="6918325" cy="5018088"/>
          </a:xfrm>
        </p:spPr>
        <p:txBody>
          <a:bodyPr/>
          <a:lstStyle/>
          <a:p>
            <a:r>
              <a:rPr lang="en-US" altLang="en-US"/>
              <a:t>Linux is a multiuser, multitasking system with a full set of UNIX-compatible tools</a:t>
            </a:r>
            <a:endParaRPr lang="en-US" altLang="en-US" sz="800"/>
          </a:p>
          <a:p>
            <a:r>
              <a:rPr lang="en-US" altLang="en-US"/>
              <a:t>Its file system adheres to traditional UNIX semantics, and it fully implements the standard UNIX networking model</a:t>
            </a:r>
            <a:endParaRPr lang="en-US" altLang="en-US" sz="800"/>
          </a:p>
          <a:p>
            <a:r>
              <a:rPr lang="en-US" altLang="en-US"/>
              <a:t>Main design goals are speed, efficiency, and standardization</a:t>
            </a:r>
            <a:endParaRPr lang="en-US" altLang="en-US" sz="800"/>
          </a:p>
          <a:p>
            <a:r>
              <a:rPr lang="en-US" altLang="en-US"/>
              <a:t>Linux is designed to be compliant with the relevant POSIX documents; at least two Linux distributions have achieved official POSIX certification</a:t>
            </a:r>
          </a:p>
          <a:p>
            <a:pPr lvl="1"/>
            <a:r>
              <a:rPr lang="en-US" altLang="en-US"/>
              <a:t>Supports Pthreads and a subset of POSIX real-time process control</a:t>
            </a:r>
            <a:endParaRPr lang="en-US" altLang="en-US" sz="800"/>
          </a:p>
          <a:p>
            <a:r>
              <a:rPr lang="en-US" altLang="en-US"/>
              <a:t>The Linux programming interface adheres to the SVR4 UNIX semantics, rather than to BSD behavior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DE545A8-5E4D-4E55-893B-1CB25371E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990" y="4072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Linux ext3 File System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74B672F-CA48-429A-B08F-41C2975EE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090613"/>
            <a:ext cx="6643687" cy="5284787"/>
          </a:xfrm>
          <a:noFill/>
        </p:spPr>
        <p:txBody>
          <a:bodyPr/>
          <a:lstStyle/>
          <a:p>
            <a:r>
              <a:rPr lang="en-US" altLang="en-US" dirty="0"/>
              <a:t>ext3 is standard on disk file system for Linux</a:t>
            </a:r>
          </a:p>
          <a:p>
            <a:pPr lvl="1"/>
            <a:r>
              <a:rPr lang="en-US" altLang="en-US" dirty="0"/>
              <a:t>Uses a mechanism similar to that of BSD Fast File System (FFS) for locating data blocks belonging to a specific file</a:t>
            </a:r>
          </a:p>
          <a:p>
            <a:pPr lvl="1"/>
            <a:r>
              <a:rPr lang="en-US" altLang="en-US" dirty="0"/>
              <a:t>Supersedes older </a:t>
            </a:r>
            <a:r>
              <a:rPr lang="en-US" altLang="en-US" dirty="0" err="1"/>
              <a:t>extfs</a:t>
            </a:r>
            <a:r>
              <a:rPr lang="en-US" altLang="en-US" dirty="0"/>
              <a:t>, ext2 file systems</a:t>
            </a:r>
          </a:p>
          <a:p>
            <a:pPr lvl="1"/>
            <a:r>
              <a:rPr lang="en-US" altLang="en-US" dirty="0"/>
              <a:t>Work underway on ext4 adding features like extents</a:t>
            </a:r>
          </a:p>
          <a:p>
            <a:pPr lvl="1"/>
            <a:r>
              <a:rPr lang="en-US" altLang="en-US" dirty="0"/>
              <a:t>Of course, many other file system choices with Linux distros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1F97F43-55E8-4286-9D0A-2FE4D954C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The Linux ext3 File System (Cont.)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60E0A8-6EF7-4CDC-B898-E1967A47E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090613"/>
            <a:ext cx="7208837" cy="5284787"/>
          </a:xfrm>
          <a:noFill/>
        </p:spPr>
        <p:txBody>
          <a:bodyPr/>
          <a:lstStyle/>
          <a:p>
            <a:r>
              <a:rPr lang="en-US" altLang="en-US" sz="1600" dirty="0"/>
              <a:t>The main differences between ext2fs and FFS concern their disk allocation policies</a:t>
            </a:r>
          </a:p>
          <a:p>
            <a:pPr lvl="1"/>
            <a:r>
              <a:rPr lang="en-US" altLang="en-US" sz="1600" dirty="0"/>
              <a:t>In ffs, the disk is allocated to files in blocks of 8Kb, with blocks being subdivided into fragments of 1Kb to store small files or partially filled blocks at the end of a file</a:t>
            </a:r>
          </a:p>
          <a:p>
            <a:pPr lvl="1"/>
            <a:r>
              <a:rPr lang="en-US" altLang="en-US" sz="1600" dirty="0"/>
              <a:t>ext3 does not use fragments; it performs its allocations in smaller units  </a:t>
            </a:r>
          </a:p>
          <a:p>
            <a:pPr lvl="2"/>
            <a:r>
              <a:rPr lang="en-US" altLang="en-US" sz="1600" dirty="0"/>
              <a:t>The default block size on ext3 varies as a function of total size of file system with support for 1, 2, 4 and 8 KB blocks </a:t>
            </a:r>
          </a:p>
          <a:p>
            <a:pPr lvl="1"/>
            <a:r>
              <a:rPr lang="en-US" altLang="en-US" sz="1600" dirty="0"/>
              <a:t>ext3 uses cluster allocation policies designed to place logically adjacent blocks of a file into physically adjacent blocks on disk, so that it can submit an I/O request for several disk blocks as a single operation on a block group</a:t>
            </a:r>
          </a:p>
          <a:p>
            <a:pPr lvl="1"/>
            <a:r>
              <a:rPr lang="en-US" altLang="en-US" sz="1600" dirty="0"/>
              <a:t>Maintains bit map of free blocks in a block group, searches for free byte to allocate at least 8 blocks at a time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6E348E-C964-4639-BA04-2E097FFC4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175" y="117475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/>
              <a:t>Journaling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2C734BE-8985-4454-B131-E1EFA321B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160463"/>
            <a:ext cx="7016750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ext3 implements journaling, with file system updates first written to a log file in the form of transactions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Once in log file, considered committed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Over time, log file transactions replayed over file system to put changes in place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 system crash, some transactions might be in journal but not yet placed into file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Must be completed once system recovers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 other consistency checking is needed after a crash (much faster than older methods)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Improves write performance on hard disks by turning random I/O into sequential I/O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C8E0AA6-098B-4D8F-B5F7-D7E8FBC40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3175" y="190500"/>
            <a:ext cx="7413625" cy="576263"/>
          </a:xfrm>
        </p:spPr>
        <p:txBody>
          <a:bodyPr/>
          <a:lstStyle/>
          <a:p>
            <a:pPr eaLnBrk="1" hangingPunct="1"/>
            <a:r>
              <a:rPr lang="en-US" altLang="en-US"/>
              <a:t>The Linux Proc File System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B3D2711-7DBE-4344-8AF2-446D5FA4C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1117600"/>
            <a:ext cx="6959600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proc file system does not store data, rather, its contents are computed on demand according to user file I/O requests</a:t>
            </a:r>
          </a:p>
          <a:p>
            <a:r>
              <a:rPr lang="en-US" altLang="en-US" b="1" dirty="0"/>
              <a:t>proc</a:t>
            </a:r>
            <a:r>
              <a:rPr lang="en-US" altLang="en-US" dirty="0"/>
              <a:t> must implement a directory structure, and the file contents within; it must then define a unique and persistent </a:t>
            </a:r>
            <a:r>
              <a:rPr lang="en-US" altLang="en-US" dirty="0" err="1"/>
              <a:t>inode</a:t>
            </a:r>
            <a:r>
              <a:rPr lang="en-US" altLang="en-US" dirty="0"/>
              <a:t> number for each directory and files it contains</a:t>
            </a:r>
          </a:p>
          <a:p>
            <a:pPr lvl="1"/>
            <a:r>
              <a:rPr lang="en-US" altLang="en-US" dirty="0"/>
              <a:t>It uses this </a:t>
            </a:r>
            <a:r>
              <a:rPr lang="en-US" altLang="en-US" dirty="0" err="1"/>
              <a:t>inode</a:t>
            </a:r>
            <a:r>
              <a:rPr lang="en-US" altLang="en-US" dirty="0"/>
              <a:t> number to identify just what operation is required when a user tries to read from a particular file </a:t>
            </a:r>
            <a:r>
              <a:rPr lang="en-US" altLang="en-US" dirty="0" err="1"/>
              <a:t>inode</a:t>
            </a:r>
            <a:r>
              <a:rPr lang="en-US" altLang="en-US" dirty="0"/>
              <a:t> or perform a lookup in a particular directory </a:t>
            </a:r>
            <a:r>
              <a:rPr lang="en-US" altLang="en-US" dirty="0" err="1"/>
              <a:t>inode</a:t>
            </a:r>
            <a:endParaRPr lang="en-US" altLang="en-US" dirty="0"/>
          </a:p>
          <a:p>
            <a:pPr lvl="1"/>
            <a:r>
              <a:rPr lang="en-US" altLang="en-US" dirty="0"/>
              <a:t>When data is read from one of these files, </a:t>
            </a:r>
            <a:r>
              <a:rPr lang="en-US" altLang="en-US" b="1" dirty="0"/>
              <a:t>proc</a:t>
            </a:r>
            <a:r>
              <a:rPr lang="en-US" altLang="en-US" dirty="0"/>
              <a:t> collects the appropriate information, formats it into text form and places it into the requesting process</a:t>
            </a:r>
            <a:r>
              <a:rPr lang="ja-JP" altLang="en-US" dirty="0"/>
              <a:t>’</a:t>
            </a:r>
            <a:r>
              <a:rPr lang="en-US" altLang="ja-JP" dirty="0"/>
              <a:t>s read buffer</a:t>
            </a: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AB9D976-86B4-4BB6-BF7C-B14381846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Input and Output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2A95471-E54F-40BE-A142-722BDB32F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21550" cy="4900612"/>
          </a:xfrm>
        </p:spPr>
        <p:txBody>
          <a:bodyPr/>
          <a:lstStyle/>
          <a:p>
            <a:r>
              <a:rPr lang="en-US" altLang="en-US" dirty="0"/>
              <a:t>The Linux device-oriented file system accesses disk storage through two caches:</a:t>
            </a:r>
          </a:p>
          <a:p>
            <a:pPr lvl="1"/>
            <a:r>
              <a:rPr lang="en-US" altLang="en-US" dirty="0"/>
              <a:t>Data is cached in the page cache, which is unified with the virtual memory system</a:t>
            </a:r>
          </a:p>
          <a:p>
            <a:pPr lvl="1"/>
            <a:r>
              <a:rPr lang="en-US" altLang="en-US" dirty="0"/>
              <a:t>Metadata is cached in the buffer cache, a separate cache indexed by the physical disk block</a:t>
            </a:r>
          </a:p>
          <a:p>
            <a:r>
              <a:rPr lang="en-US" altLang="en-US" dirty="0"/>
              <a:t>Linux splits all devices into three classes:</a:t>
            </a:r>
          </a:p>
          <a:p>
            <a:pPr lvl="1"/>
            <a:r>
              <a:rPr lang="en-US" altLang="en-US" dirty="0"/>
              <a:t>block devices allow random access to completely independent, fixed size blocks of data</a:t>
            </a:r>
          </a:p>
          <a:p>
            <a:pPr lvl="1"/>
            <a:r>
              <a:rPr lang="en-US" altLang="en-US" dirty="0"/>
              <a:t>character devices include most other devices; they don</a:t>
            </a:r>
            <a:r>
              <a:rPr lang="ja-JP" altLang="en-US" dirty="0"/>
              <a:t>’</a:t>
            </a:r>
            <a:r>
              <a:rPr lang="en-US" altLang="ja-JP" dirty="0"/>
              <a:t>t need to support the functionality of regular files</a:t>
            </a:r>
          </a:p>
          <a:p>
            <a:pPr lvl="1"/>
            <a:r>
              <a:rPr lang="en-US" altLang="en-US" dirty="0"/>
              <a:t>network devices are interfaced via the kernel</a:t>
            </a:r>
            <a:r>
              <a:rPr lang="ja-JP" altLang="en-US" dirty="0"/>
              <a:t>’</a:t>
            </a:r>
            <a:r>
              <a:rPr lang="en-US" altLang="ja-JP" dirty="0"/>
              <a:t>s networking subsystem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8D4F72D-530B-4A32-9BC3-931504A90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Block Devices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628A1B1-27F4-4295-8FAA-5C8AA28B7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475" y="1117600"/>
            <a:ext cx="7392988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Provide the main interface to all disk devices in a system</a:t>
            </a:r>
          </a:p>
          <a:p>
            <a:r>
              <a:rPr lang="en-US" altLang="en-US" dirty="0"/>
              <a:t>The block buffer cache serves two main purposes:</a:t>
            </a:r>
          </a:p>
          <a:p>
            <a:pPr lvl="1"/>
            <a:r>
              <a:rPr lang="en-US" altLang="en-US" dirty="0"/>
              <a:t>it acts as a pool of buffers for active I/O</a:t>
            </a:r>
          </a:p>
          <a:p>
            <a:pPr lvl="1"/>
            <a:r>
              <a:rPr lang="en-US" altLang="en-US" dirty="0"/>
              <a:t>it serves as a cache for completed I/O</a:t>
            </a:r>
          </a:p>
          <a:p>
            <a:r>
              <a:rPr lang="en-US" altLang="en-US" dirty="0"/>
              <a:t>The request manager manages the reading and writing of buffer contents to and from a block device driver</a:t>
            </a:r>
          </a:p>
          <a:p>
            <a:r>
              <a:rPr lang="en-US" altLang="en-US" dirty="0"/>
              <a:t>Kernel 2.6 introduced Completely Fair Queueing (CFQ)</a:t>
            </a:r>
          </a:p>
          <a:p>
            <a:pPr lvl="1"/>
            <a:r>
              <a:rPr lang="en-US" altLang="en-US" dirty="0"/>
              <a:t>Now the default scheduler</a:t>
            </a:r>
          </a:p>
          <a:p>
            <a:pPr lvl="1"/>
            <a:r>
              <a:rPr lang="en-US" altLang="en-US" dirty="0"/>
              <a:t>Fundamentally different from elevator algorithms</a:t>
            </a:r>
          </a:p>
          <a:p>
            <a:pPr lvl="1"/>
            <a:r>
              <a:rPr lang="en-US" altLang="en-US" dirty="0"/>
              <a:t>Maintains set of lists, one for each process by default</a:t>
            </a:r>
          </a:p>
          <a:p>
            <a:pPr lvl="1"/>
            <a:r>
              <a:rPr lang="en-US" altLang="en-US" dirty="0"/>
              <a:t>Uses C-SCAN algorithm, with round robin between all outstanding I/O from all processes</a:t>
            </a:r>
          </a:p>
          <a:p>
            <a:pPr lvl="1"/>
            <a:r>
              <a:rPr lang="en-US" altLang="en-US" dirty="0"/>
              <a:t>Four blocks from each process put on at once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>
            <a:extLst>
              <a:ext uri="{FF2B5EF4-FFF2-40B4-BE49-F238E27FC236}">
                <a16:creationId xmlns:a16="http://schemas.microsoft.com/office/drawing/2014/main" id="{B910AB43-1223-4A2D-9D16-06A95ACEC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176213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/>
              <a:t>Device-Driver Block Structure</a:t>
            </a:r>
          </a:p>
        </p:txBody>
      </p:sp>
      <p:pic>
        <p:nvPicPr>
          <p:cNvPr id="58371" name="Picture 1" descr="18_08.pdf">
            <a:extLst>
              <a:ext uri="{FF2B5EF4-FFF2-40B4-BE49-F238E27FC236}">
                <a16:creationId xmlns:a16="http://schemas.microsoft.com/office/drawing/2014/main" id="{8E02F7EB-9B43-4954-AFF1-BC7E6195D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333500"/>
            <a:ext cx="6100762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1459413-706F-4A25-8078-CD04C65F4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Character Devices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8971F2B-C30E-499A-8F12-175DA5D62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44575"/>
            <a:ext cx="7104062" cy="4530725"/>
          </a:xfrm>
        </p:spPr>
        <p:txBody>
          <a:bodyPr/>
          <a:lstStyle/>
          <a:p>
            <a:r>
              <a:rPr lang="en-US" altLang="en-US"/>
              <a:t>A device driver which does not offer random access to fixed blocks of data</a:t>
            </a:r>
          </a:p>
          <a:p>
            <a:r>
              <a:rPr lang="en-US" altLang="en-US"/>
              <a:t>A character device driver must register a set of functions which implement the driver</a:t>
            </a:r>
            <a:r>
              <a:rPr lang="ja-JP" altLang="en-US"/>
              <a:t>’</a:t>
            </a:r>
            <a:r>
              <a:rPr lang="en-US" altLang="ja-JP"/>
              <a:t>s various file I/O operations</a:t>
            </a:r>
            <a:endParaRPr lang="en-US" altLang="en-US"/>
          </a:p>
          <a:p>
            <a:r>
              <a:rPr lang="en-US" altLang="en-US"/>
              <a:t>The kernel performs almost no preprocessing of a file read or write request to a character device, but simply passes on the request to the device</a:t>
            </a:r>
          </a:p>
          <a:p>
            <a:r>
              <a:rPr lang="en-US" altLang="en-US"/>
              <a:t>The main exception to this rule is the special subset of character device drivers which implement terminal devices, for which the kernel maintains a standard interface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13D138D-FA2F-40BA-8CC6-9FD11F1BB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Character Devices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96D6F55-F638-42D0-8651-31C3D12B4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03313"/>
            <a:ext cx="7205662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Line discipline is an interpreter for the information from the terminal device</a:t>
            </a:r>
          </a:p>
          <a:p>
            <a:pPr lvl="1"/>
            <a:r>
              <a:rPr lang="en-US" altLang="en-US" dirty="0"/>
              <a:t>The most common line discipline is </a:t>
            </a:r>
            <a:r>
              <a:rPr lang="en-US" altLang="en-US" dirty="0" err="1"/>
              <a:t>tty</a:t>
            </a:r>
            <a:r>
              <a:rPr lang="en-US" altLang="en-US" dirty="0"/>
              <a:t> discipline, which glues the terminal’s data stream onto standard input and output streams of user’s running processes, allowing processes to communicate directly with the user’s terminal</a:t>
            </a:r>
          </a:p>
          <a:p>
            <a:pPr lvl="1"/>
            <a:r>
              <a:rPr lang="en-US" altLang="en-US" dirty="0"/>
              <a:t>Several processes may be running simultaneously, </a:t>
            </a:r>
            <a:r>
              <a:rPr lang="en-US" altLang="en-US" dirty="0" err="1"/>
              <a:t>tty</a:t>
            </a:r>
            <a:r>
              <a:rPr lang="en-US" altLang="en-US" dirty="0"/>
              <a:t> line discipline responsible for attaching and detaching terminal’s input and output from various processes connected to it as processes are suspended or awakened by user</a:t>
            </a:r>
          </a:p>
          <a:p>
            <a:pPr lvl="1"/>
            <a:r>
              <a:rPr lang="en-US" altLang="en-US" dirty="0"/>
              <a:t>Other line disciplines also are implemented have nothing to do with I/O to user process – i.e. PPP and SLIP networking protocols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343A9D4-8E5C-493D-8B01-3CF646A93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188" y="117475"/>
            <a:ext cx="7694612" cy="576263"/>
          </a:xfrm>
        </p:spPr>
        <p:txBody>
          <a:bodyPr/>
          <a:lstStyle/>
          <a:p>
            <a:pPr eaLnBrk="1" hangingPunct="1"/>
            <a:r>
              <a:rPr lang="en-US" altLang="en-US"/>
              <a:t>Interprocess Communication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7484A55-42A9-4E0B-AB80-D3721039C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46175"/>
            <a:ext cx="7191375" cy="4530725"/>
          </a:xfrm>
        </p:spPr>
        <p:txBody>
          <a:bodyPr/>
          <a:lstStyle/>
          <a:p>
            <a:r>
              <a:rPr lang="en-US" altLang="en-US" dirty="0"/>
              <a:t>Like UNIX, Linux informs processes that an event has occurred via signals</a:t>
            </a:r>
          </a:p>
          <a:p>
            <a:r>
              <a:rPr lang="en-US" altLang="en-US" dirty="0"/>
              <a:t>There is a limited number of signals, and they cannot carry information:  Only the fact that a signal occurred is available to a process</a:t>
            </a:r>
          </a:p>
          <a:p>
            <a:r>
              <a:rPr lang="en-US" altLang="en-US" dirty="0"/>
              <a:t>The Linux kernel does not use signals to communicate with processes with are running in kernel mode, rather, communication within the kernel is accomplished via scheduling states 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wait_queue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Also implements System V Unix semaphores</a:t>
            </a:r>
          </a:p>
          <a:p>
            <a:pPr lvl="1"/>
            <a:r>
              <a:rPr lang="en-US" altLang="en-US" dirty="0"/>
              <a:t>Process can wait for a signal or a semaphore</a:t>
            </a:r>
          </a:p>
          <a:p>
            <a:pPr lvl="1"/>
            <a:r>
              <a:rPr lang="en-US" altLang="en-US" dirty="0"/>
              <a:t>Semaphores scale better</a:t>
            </a:r>
          </a:p>
          <a:p>
            <a:pPr lvl="1"/>
            <a:r>
              <a:rPr lang="en-US" altLang="en-US" dirty="0"/>
              <a:t>Operations on multiple semaphores can be atomic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AE947D4-A572-4363-8A64-059C3004D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911" y="485311"/>
            <a:ext cx="79295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Components of a Linux System</a:t>
            </a:r>
          </a:p>
        </p:txBody>
      </p:sp>
      <p:pic>
        <p:nvPicPr>
          <p:cNvPr id="13315" name="Picture 1" descr="18_01.pdf">
            <a:extLst>
              <a:ext uri="{FF2B5EF4-FFF2-40B4-BE49-F238E27FC236}">
                <a16:creationId xmlns:a16="http://schemas.microsoft.com/office/drawing/2014/main" id="{820FD13F-0DBD-4AB8-8FA0-A2EC5076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381125"/>
            <a:ext cx="6778625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8667E7F-5164-4137-B924-A98784380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203" y="44227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Passing Data Between Processes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4B078CD-9899-42BE-B6BB-97A1D06DE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638925" cy="4530725"/>
          </a:xfrm>
        </p:spPr>
        <p:txBody>
          <a:bodyPr/>
          <a:lstStyle/>
          <a:p>
            <a:r>
              <a:rPr lang="en-US" altLang="en-US" dirty="0"/>
              <a:t>The pipe mechanism allows a child process to inherit a communication channel to its parent, data written to one end of the pipe can be read a the other</a:t>
            </a:r>
          </a:p>
          <a:p>
            <a:r>
              <a:rPr lang="en-US" altLang="en-US" dirty="0"/>
              <a:t>Shared memory offers an extremely fast way of communicating; any data written by one process to a shared memory region can be read immediately by any other process that has mapped that region into its address space</a:t>
            </a:r>
          </a:p>
          <a:p>
            <a:r>
              <a:rPr lang="en-US" altLang="en-US" dirty="0"/>
              <a:t>To obtain synchronization, however, shared memory must be used in conjunction with another </a:t>
            </a:r>
            <a:r>
              <a:rPr lang="en-US" altLang="en-US" dirty="0" err="1"/>
              <a:t>Interprocess</a:t>
            </a:r>
            <a:r>
              <a:rPr lang="en-US" altLang="en-US" dirty="0"/>
              <a:t>-communication mechanism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53926BB-D0F9-4925-8927-5E32CAB97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463" y="147638"/>
            <a:ext cx="7907337" cy="576262"/>
          </a:xfrm>
        </p:spPr>
        <p:txBody>
          <a:bodyPr/>
          <a:lstStyle/>
          <a:p>
            <a:pPr eaLnBrk="1" hangingPunct="1"/>
            <a:r>
              <a:rPr lang="en-US" altLang="en-US"/>
              <a:t>Network Structure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77773A4-3ADA-4A88-B418-B3906AA7D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1238"/>
            <a:ext cx="7577138" cy="47529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Networking is a key area of functionality for Linux</a:t>
            </a:r>
          </a:p>
          <a:p>
            <a:pPr lvl="1"/>
            <a:r>
              <a:rPr lang="en-US" altLang="en-US" sz="1600" dirty="0"/>
              <a:t>It supports the standard Internet protocols for UNIX to UNIX communications</a:t>
            </a:r>
          </a:p>
          <a:p>
            <a:pPr lvl="1"/>
            <a:r>
              <a:rPr lang="en-US" altLang="en-US" sz="1600" dirty="0"/>
              <a:t>It also implements protocols native to non-UNIX operating systems, in particular, protocols used on PC networks, such as </a:t>
            </a:r>
            <a:r>
              <a:rPr lang="en-US" altLang="en-US" sz="1600" dirty="0" err="1"/>
              <a:t>Appletalk</a:t>
            </a:r>
            <a:r>
              <a:rPr lang="en-US" altLang="en-US" sz="1600" dirty="0"/>
              <a:t> and IPX</a:t>
            </a:r>
          </a:p>
          <a:p>
            <a:r>
              <a:rPr lang="en-US" altLang="en-US" dirty="0"/>
              <a:t>Internally, networking in the Linux kernel is implemented by three layers of software:</a:t>
            </a:r>
          </a:p>
          <a:p>
            <a:pPr lvl="1"/>
            <a:r>
              <a:rPr lang="en-US" altLang="en-US" sz="1600" dirty="0"/>
              <a:t>The socket interface</a:t>
            </a:r>
          </a:p>
          <a:p>
            <a:pPr lvl="1"/>
            <a:r>
              <a:rPr lang="en-US" altLang="en-US" sz="1600" dirty="0"/>
              <a:t>Protocol drivers</a:t>
            </a:r>
          </a:p>
          <a:p>
            <a:pPr lvl="1"/>
            <a:r>
              <a:rPr lang="en-US" altLang="en-US" sz="1600" dirty="0"/>
              <a:t>Network device drivers</a:t>
            </a:r>
          </a:p>
          <a:p>
            <a:r>
              <a:rPr lang="en-US" altLang="en-US" dirty="0"/>
              <a:t>Most important set of protocols in the Linux networking system is the internet protocol suite</a:t>
            </a:r>
          </a:p>
          <a:p>
            <a:pPr lvl="1"/>
            <a:r>
              <a:rPr lang="en-US" altLang="en-US" sz="1600" dirty="0"/>
              <a:t>It implements routing between different hosts anywhere on the network</a:t>
            </a:r>
          </a:p>
          <a:p>
            <a:pPr lvl="1"/>
            <a:r>
              <a:rPr lang="en-US" altLang="en-US" sz="1600" dirty="0"/>
              <a:t>On top of the routing protocol are built the UDP, TCP and ICMP protocols</a:t>
            </a:r>
          </a:p>
          <a:p>
            <a:r>
              <a:rPr lang="en-US" altLang="en-US" dirty="0"/>
              <a:t>Packets also pass to firewall management for filtering based on firewall chains of rules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B7F2BBC-05AE-490F-A937-04E5CC925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440" y="39782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10AA956-1F83-4527-9819-6319FE93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60463"/>
            <a:ext cx="6915150" cy="4530725"/>
          </a:xfrm>
        </p:spPr>
        <p:txBody>
          <a:bodyPr/>
          <a:lstStyle/>
          <a:p>
            <a:r>
              <a:rPr lang="en-US" altLang="en-US" dirty="0"/>
              <a:t>The pluggable authentication modules </a:t>
            </a:r>
            <a:r>
              <a:rPr lang="en-US" altLang="en-US" i="1" dirty="0"/>
              <a:t>(</a:t>
            </a:r>
            <a:r>
              <a:rPr lang="en-US" altLang="en-US" dirty="0"/>
              <a:t>PAM</a:t>
            </a:r>
            <a:r>
              <a:rPr lang="en-US" altLang="en-US" i="1" dirty="0"/>
              <a:t>)</a:t>
            </a:r>
            <a:r>
              <a:rPr lang="en-US" altLang="en-US" dirty="0"/>
              <a:t> system is available under Linux</a:t>
            </a:r>
          </a:p>
          <a:p>
            <a:r>
              <a:rPr lang="en-US" altLang="en-US" dirty="0"/>
              <a:t>PAM is based on a shared library that can be used by any system component that needs to authenticate users</a:t>
            </a:r>
          </a:p>
          <a:p>
            <a:r>
              <a:rPr lang="en-US" altLang="en-US" dirty="0"/>
              <a:t>Access control under UNIX systems, including Linux, is performed through the use of unique numeric identifiers (</a:t>
            </a:r>
            <a:r>
              <a:rPr lang="en-US" altLang="en-US" b="1" dirty="0" err="1"/>
              <a:t>uid</a:t>
            </a:r>
            <a:r>
              <a:rPr lang="en-US" altLang="en-US" dirty="0"/>
              <a:t> and </a:t>
            </a:r>
            <a:r>
              <a:rPr lang="en-US" altLang="en-US" b="1" dirty="0" err="1"/>
              <a:t>gid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Access control is performed by assigning objects a </a:t>
            </a:r>
            <a:r>
              <a:rPr lang="en-US" altLang="en-US" i="1" dirty="0"/>
              <a:t>protections mask</a:t>
            </a:r>
            <a:r>
              <a:rPr lang="en-US" altLang="en-US" dirty="0"/>
              <a:t>, which specifies which access modes—read, write, or execute—are to be granted to processes with owner, group, or world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BB275EA-5075-40E6-9E5E-BFA027617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321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416F2BE-7F20-4385-8B0E-6CBFCFBB6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160463"/>
            <a:ext cx="7016750" cy="4530725"/>
          </a:xfrm>
        </p:spPr>
        <p:txBody>
          <a:bodyPr/>
          <a:lstStyle/>
          <a:p>
            <a:r>
              <a:rPr lang="en-US" altLang="en-US" dirty="0"/>
              <a:t>Linux augments the standard UNIX </a:t>
            </a:r>
            <a:r>
              <a:rPr lang="en-US" altLang="en-US" dirty="0" err="1"/>
              <a:t>setuid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mechanism in two ways:</a:t>
            </a:r>
          </a:p>
          <a:p>
            <a:pPr lvl="1"/>
            <a:r>
              <a:rPr lang="en-US" altLang="en-US" dirty="0"/>
              <a:t>It implements the POSIX specification</a:t>
            </a:r>
            <a:r>
              <a:rPr lang="ja-JP" altLang="en-US" dirty="0"/>
              <a:t>’</a:t>
            </a:r>
            <a:r>
              <a:rPr lang="en-US" altLang="ja-JP" dirty="0"/>
              <a:t>s saved </a:t>
            </a:r>
            <a:r>
              <a:rPr lang="en-US" altLang="ja-JP" b="1" i="1" dirty="0"/>
              <a:t>user-id</a:t>
            </a:r>
            <a:r>
              <a:rPr lang="en-US" altLang="ja-JP" b="1" dirty="0"/>
              <a:t> </a:t>
            </a:r>
            <a:r>
              <a:rPr lang="en-US" altLang="ja-JP" dirty="0"/>
              <a:t>mechanism, which allows a process to repeatedly drop and reacquire its effective </a:t>
            </a:r>
            <a:r>
              <a:rPr lang="en-US" altLang="ja-JP" dirty="0" err="1"/>
              <a:t>uid</a:t>
            </a:r>
            <a:endParaRPr lang="en-US" altLang="ja-JP" dirty="0"/>
          </a:p>
          <a:p>
            <a:pPr lvl="1"/>
            <a:r>
              <a:rPr lang="en-US" altLang="en-US" dirty="0"/>
              <a:t>It has added a process characteristic that grants just a subset of the rights of the effective </a:t>
            </a:r>
            <a:r>
              <a:rPr lang="en-US" altLang="en-US" dirty="0" err="1"/>
              <a:t>uid</a:t>
            </a:r>
            <a:endParaRPr lang="en-US" altLang="en-US" dirty="0"/>
          </a:p>
          <a:p>
            <a:r>
              <a:rPr lang="en-US" altLang="en-US" dirty="0"/>
              <a:t>Linux provides another mechanism that allows a client to selectively pass access to a single file to some server process without granting it any other privileges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AC93862D-DB6A-42A7-8533-3F7D3DA17C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8CDD4CD-B2C3-4A1E-81FF-36D74C078CB9}" type="slidenum">
              <a:rPr lang="en-US" altLang="en-US" sz="1200">
                <a:latin typeface="Arial" panose="020B0604020202020204" pitchFamily="34" charset="0"/>
              </a:rPr>
              <a:pPr/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CF8D8A1-FCE5-4037-80B3-61BFA74B7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Users and Superusers in UNIX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6E90F5F-552A-4DA7-B848-4749CCC51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en-US" dirty="0"/>
              <a:t>A user has username, group name, password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Root is an administrator / superuser (</a:t>
            </a:r>
            <a:r>
              <a:rPr lang="en-US" altLang="en-US" dirty="0">
                <a:solidFill>
                  <a:schemeClr val="hlink"/>
                </a:solidFill>
              </a:rPr>
              <a:t>UID 0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Can read and write any file or system resource (network, etc.)</a:t>
            </a:r>
          </a:p>
          <a:p>
            <a:pPr lvl="1"/>
            <a:r>
              <a:rPr lang="en-US" altLang="en-US" dirty="0"/>
              <a:t>Can modify the operating system</a:t>
            </a:r>
          </a:p>
          <a:p>
            <a:pPr lvl="1"/>
            <a:r>
              <a:rPr lang="en-US" altLang="en-US" dirty="0"/>
              <a:t>Can become any other user</a:t>
            </a:r>
          </a:p>
          <a:p>
            <a:pPr lvl="2"/>
            <a:r>
              <a:rPr lang="en-US" altLang="en-US" dirty="0"/>
              <a:t>Execute commands under any other user’s ID</a:t>
            </a:r>
          </a:p>
          <a:p>
            <a:pPr lvl="1"/>
            <a:r>
              <a:rPr lang="en-US" altLang="en-US" dirty="0"/>
              <a:t>Can the superuser read passwords?</a:t>
            </a:r>
          </a:p>
          <a:p>
            <a:pPr>
              <a:buFont typeface="Monotype Sorts" pitchFamily="2" charset="2"/>
              <a:buNone/>
            </a:pP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B66B160A-4543-4A07-B898-E4C8925AC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590800"/>
            <a:ext cx="22342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 err="1" smtClean="0">
                <a:solidFill>
                  <a:schemeClr val="tx1"/>
                </a:solidFill>
              </a:rPr>
              <a:t>jamoonar</a:t>
            </a:r>
            <a:r>
              <a:rPr lang="en-US" altLang="en-US" sz="1800" dirty="0" smtClean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</a:rPr>
              <a:t>UID 1000</a:t>
            </a: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FFA1B17F-D845-46BC-8A88-851F9DCB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2600960"/>
            <a:ext cx="17155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users, GID 100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51A3590F-0E39-4790-AA71-141AB156D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600960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“</a:t>
            </a:r>
            <a:r>
              <a:rPr lang="en-US" altLang="en-US" sz="1800" dirty="0" err="1">
                <a:solidFill>
                  <a:schemeClr val="tx1"/>
                </a:solidFill>
              </a:rPr>
              <a:t>WouldntchaLikeToKnow</a:t>
            </a:r>
            <a:r>
              <a:rPr lang="en-US" altLang="en-US" sz="18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33B892A3-4C71-4037-96D8-CA280E95F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960880"/>
            <a:ext cx="614673" cy="6299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8">
            <a:extLst>
              <a:ext uri="{FF2B5EF4-FFF2-40B4-BE49-F238E27FC236}">
                <a16:creationId xmlns:a16="http://schemas.microsoft.com/office/drawing/2014/main" id="{AF5C5593-12D6-43EF-8C88-B785742201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1800" y="1960880"/>
            <a:ext cx="325120" cy="6299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9">
            <a:extLst>
              <a:ext uri="{FF2B5EF4-FFF2-40B4-BE49-F238E27FC236}">
                <a16:creationId xmlns:a16="http://schemas.microsoft.com/office/drawing/2014/main" id="{44B5914B-E012-42DB-8198-D7C899C894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8480" y="1955164"/>
            <a:ext cx="1122680" cy="6299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ABDC5B24-AB75-4C77-AC25-AF7CB98066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AEB2268-91D7-433F-859E-4C538AD79B70}" type="slidenum">
              <a:rPr lang="en-US" altLang="en-US" sz="1200">
                <a:latin typeface="Arial" panose="020B0604020202020204" pitchFamily="34" charset="0"/>
              </a:rPr>
              <a:pPr/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27EE685-614C-4442-8EA3-2A55854FF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in UNIX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EEDDA5-44E5-4D9E-82DE-C939469E5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en-US"/>
              <a:t>Everything is a file</a:t>
            </a:r>
          </a:p>
          <a:p>
            <a:pPr lvl="1"/>
            <a:r>
              <a:rPr lang="en-US" altLang="en-US"/>
              <a:t>Files are laid out in a tree</a:t>
            </a:r>
          </a:p>
          <a:p>
            <a:pPr lvl="1"/>
            <a:r>
              <a:rPr lang="en-US" altLang="en-US"/>
              <a:t>Each file with associated with an </a:t>
            </a:r>
            <a:r>
              <a:rPr lang="en-US" altLang="en-US">
                <a:solidFill>
                  <a:srgbClr val="C00000"/>
                </a:solidFill>
              </a:rPr>
              <a:t>inode</a:t>
            </a:r>
            <a:r>
              <a:rPr lang="en-US" altLang="en-US"/>
              <a:t> data structure</a:t>
            </a:r>
          </a:p>
          <a:p>
            <a:r>
              <a:rPr lang="en-US" altLang="en-US"/>
              <a:t>inode records OS management information about the file</a:t>
            </a:r>
          </a:p>
          <a:p>
            <a:pPr lvl="1"/>
            <a:r>
              <a:rPr lang="en-US" altLang="en-US"/>
              <a:t>UID and GID of the file owner</a:t>
            </a:r>
          </a:p>
          <a:p>
            <a:pPr lvl="1"/>
            <a:r>
              <a:rPr lang="en-US" altLang="en-US"/>
              <a:t>Type, size, location on disk</a:t>
            </a:r>
          </a:p>
          <a:p>
            <a:pPr lvl="1"/>
            <a:r>
              <a:rPr lang="en-US" altLang="en-US"/>
              <a:t>Time of last access (atime), last inode modification (ctime), last file contents modification (mtime)</a:t>
            </a:r>
          </a:p>
          <a:p>
            <a:pPr lvl="1"/>
            <a:r>
              <a:rPr lang="en-US" altLang="en-US">
                <a:solidFill>
                  <a:srgbClr val="C00000"/>
                </a:solidFill>
              </a:rPr>
              <a:t>Permission bits</a:t>
            </a:r>
          </a:p>
        </p:txBody>
      </p:sp>
    </p:spTree>
    <p:extLst>
      <p:ext uri="{BB962C8B-B14F-4D97-AF65-F5344CB8AC3E}">
        <p14:creationId xmlns:p14="http://schemas.microsoft.com/office/powerpoint/2010/main" val="3464047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1EBAF73D-978E-4E0F-B8FC-879D2933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2C255FB-CD63-4739-B724-DCAD8B310F19}" type="slidenum">
              <a:rPr lang="en-US" altLang="en-US" sz="1200">
                <a:latin typeface="Arial" panose="020B0604020202020204" pitchFamily="34" charset="0"/>
              </a:rPr>
              <a:pPr/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6A8D2181-5EBE-4BC3-BA55-0A3EDCC5252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286000"/>
            <a:ext cx="6477000" cy="774700"/>
            <a:chOff x="1344" y="1440"/>
            <a:chExt cx="4080" cy="488"/>
          </a:xfrm>
        </p:grpSpPr>
        <p:sp>
          <p:nvSpPr>
            <p:cNvPr id="7188" name="Line 19">
              <a:extLst>
                <a:ext uri="{FF2B5EF4-FFF2-40B4-BE49-F238E27FC236}">
                  <a16:creationId xmlns:a16="http://schemas.microsoft.com/office/drawing/2014/main" id="{82EDFEA9-CAF8-49CD-8C77-25B72CF9D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1440"/>
              <a:ext cx="1968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Text Box 15">
              <a:extLst>
                <a:ext uri="{FF2B5EF4-FFF2-40B4-BE49-F238E27FC236}">
                  <a16:creationId xmlns:a16="http://schemas.microsoft.com/office/drawing/2014/main" id="{E60B7E97-DE03-4EA8-9C12-1CE6D2859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" y="1689"/>
              <a:ext cx="2114" cy="239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</a:rPr>
                <a:t>Access rights of everybody else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4FCED639-D046-47E0-9542-8EF08A2D81A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4271963" cy="1308100"/>
            <a:chOff x="1056" y="1392"/>
            <a:chExt cx="2691" cy="824"/>
          </a:xfrm>
        </p:grpSpPr>
        <p:sp>
          <p:nvSpPr>
            <p:cNvPr id="7186" name="Line 18">
              <a:extLst>
                <a:ext uri="{FF2B5EF4-FFF2-40B4-BE49-F238E27FC236}">
                  <a16:creationId xmlns:a16="http://schemas.microsoft.com/office/drawing/2014/main" id="{D2C9D1AF-1131-4BB1-9BD5-48E7F763F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1392"/>
              <a:ext cx="572" cy="6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14">
              <a:extLst>
                <a:ext uri="{FF2B5EF4-FFF2-40B4-BE49-F238E27FC236}">
                  <a16:creationId xmlns:a16="http://schemas.microsoft.com/office/drawing/2014/main" id="{B4262F25-B507-4B37-A17A-4CDF66CF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1977"/>
              <a:ext cx="2167" cy="239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</a:rPr>
                <a:t>Access rights of group members</a:t>
              </a:r>
            </a:p>
          </p:txBody>
        </p:sp>
      </p:grpSp>
      <p:sp>
        <p:nvSpPr>
          <p:cNvPr id="7173" name="Rectangle 2">
            <a:extLst>
              <a:ext uri="{FF2B5EF4-FFF2-40B4-BE49-F238E27FC236}">
                <a16:creationId xmlns:a16="http://schemas.microsoft.com/office/drawing/2014/main" id="{8E362DB8-9BC7-48D5-9753-3547A2054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Permission Bits</a:t>
            </a:r>
          </a:p>
        </p:txBody>
      </p:sp>
      <p:sp>
        <p:nvSpPr>
          <p:cNvPr id="7174" name="Text Box 5">
            <a:extLst>
              <a:ext uri="{FF2B5EF4-FFF2-40B4-BE49-F238E27FC236}">
                <a16:creationId xmlns:a16="http://schemas.microsoft.com/office/drawing/2014/main" id="{EE2DF3A5-AB25-4776-9080-32C59048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86268"/>
            <a:ext cx="8488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- </a:t>
            </a:r>
            <a:r>
              <a:rPr lang="en-US" altLang="en-US" sz="3200" dirty="0" err="1">
                <a:solidFill>
                  <a:schemeClr val="tx1"/>
                </a:solidFill>
              </a:rPr>
              <a:t>rw</a:t>
            </a:r>
            <a:r>
              <a:rPr lang="en-US" altLang="en-US" sz="3200" dirty="0">
                <a:solidFill>
                  <a:schemeClr val="tx1"/>
                </a:solidFill>
              </a:rPr>
              <a:t>-r--r--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1 </a:t>
            </a:r>
            <a:r>
              <a:rPr lang="en-US" altLang="en-US" dirty="0" err="1" smtClean="0">
                <a:solidFill>
                  <a:schemeClr val="tx1"/>
                </a:solidFill>
              </a:rPr>
              <a:t>jamoonar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users 116 Sep 5 11:05 midterm.pdf</a:t>
            </a:r>
          </a:p>
        </p:txBody>
      </p:sp>
      <p:sp>
        <p:nvSpPr>
          <p:cNvPr id="1081350" name="Oval 6">
            <a:extLst>
              <a:ext uri="{FF2B5EF4-FFF2-40B4-BE49-F238E27FC236}">
                <a16:creationId xmlns:a16="http://schemas.microsoft.com/office/drawing/2014/main" id="{DA1EDDDB-50E0-4F3E-88A2-2C326D40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04800" cy="6858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B226F3A9-38E6-4C57-853E-C5FA42C7450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62200"/>
            <a:ext cx="1741488" cy="2906713"/>
            <a:chOff x="144" y="1488"/>
            <a:chExt cx="1097" cy="1831"/>
          </a:xfrm>
        </p:grpSpPr>
        <p:sp>
          <p:nvSpPr>
            <p:cNvPr id="7184" name="Text Box 7">
              <a:extLst>
                <a:ext uri="{FF2B5EF4-FFF2-40B4-BE49-F238E27FC236}">
                  <a16:creationId xmlns:a16="http://schemas.microsoft.com/office/drawing/2014/main" id="{A2897D02-7D9F-4095-9572-9C3D29788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632"/>
              <a:ext cx="1097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u="sng">
                  <a:solidFill>
                    <a:schemeClr val="hlink"/>
                  </a:solidFill>
                </a:rPr>
                <a:t>File type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-   regular file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  directory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b  block file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  character file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l   symbolic link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  pipe</a:t>
              </a:r>
            </a:p>
            <a:p>
              <a:pPr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s   socket</a:t>
              </a:r>
            </a:p>
          </p:txBody>
        </p:sp>
        <p:sp>
          <p:nvSpPr>
            <p:cNvPr id="7185" name="Line 8">
              <a:extLst>
                <a:ext uri="{FF2B5EF4-FFF2-40B4-BE49-F238E27FC236}">
                  <a16:creationId xmlns:a16="http://schemas.microsoft.com/office/drawing/2014/main" id="{92E5B9A0-2042-4A38-AF67-E10BAB96A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" y="1488"/>
              <a:ext cx="0" cy="1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1353" name="Oval 9">
            <a:extLst>
              <a:ext uri="{FF2B5EF4-FFF2-40B4-BE49-F238E27FC236}">
                <a16:creationId xmlns:a16="http://schemas.microsoft.com/office/drawing/2014/main" id="{0F45D3EF-AD68-4D6D-BEAF-23C33AE1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6858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1354" name="Oval 10">
            <a:extLst>
              <a:ext uri="{FF2B5EF4-FFF2-40B4-BE49-F238E27FC236}">
                <a16:creationId xmlns:a16="http://schemas.microsoft.com/office/drawing/2014/main" id="{690CBCF7-43C8-4070-8CC0-14FE582F5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5334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81355" name="Oval 11">
            <a:extLst>
              <a:ext uri="{FF2B5EF4-FFF2-40B4-BE49-F238E27FC236}">
                <a16:creationId xmlns:a16="http://schemas.microsoft.com/office/drawing/2014/main" id="{D0B71CD0-5183-4740-BC90-9F7F5665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752600"/>
            <a:ext cx="533400" cy="5334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E0088466-DE45-4CF3-B5DD-45537BB5105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3752850" cy="684213"/>
            <a:chOff x="624" y="1440"/>
            <a:chExt cx="2364" cy="431"/>
          </a:xfrm>
        </p:grpSpPr>
        <p:sp>
          <p:nvSpPr>
            <p:cNvPr id="7182" name="Line 17">
              <a:extLst>
                <a:ext uri="{FF2B5EF4-FFF2-40B4-BE49-F238E27FC236}">
                  <a16:creationId xmlns:a16="http://schemas.microsoft.com/office/drawing/2014/main" id="{861AF82A-316E-49AC-BACF-13F252E69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440"/>
              <a:ext cx="668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Text Box 13">
              <a:extLst>
                <a:ext uri="{FF2B5EF4-FFF2-40B4-BE49-F238E27FC236}">
                  <a16:creationId xmlns:a16="http://schemas.microsoft.com/office/drawing/2014/main" id="{D8AC0BBC-1145-4302-BB34-41AD8A6E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32"/>
              <a:ext cx="1788" cy="239"/>
            </a:xfrm>
            <a:prstGeom prst="rect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</a:rPr>
                <a:t>Access rights of file owner</a:t>
              </a:r>
            </a:p>
          </p:txBody>
        </p:sp>
      </p:grpSp>
      <p:sp>
        <p:nvSpPr>
          <p:cNvPr id="1081360" name="Text Box 16">
            <a:extLst>
              <a:ext uri="{FF2B5EF4-FFF2-40B4-BE49-F238E27FC236}">
                <a16:creationId xmlns:a16="http://schemas.microsoft.com/office/drawing/2014/main" id="{5450A95B-2DDC-495D-8A6C-FEF7F4EB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3810000"/>
            <a:ext cx="5948362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u="sng">
                <a:solidFill>
                  <a:schemeClr val="hlink"/>
                </a:solidFill>
              </a:rPr>
              <a:t>Permission bits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r   read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  write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x   execute (if directory, traverse it)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   setuid, setgid (if directory, files have gid of dir owner)</a:t>
            </a:r>
          </a:p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t   sticky bit (if directory, append-only)</a:t>
            </a:r>
          </a:p>
        </p:txBody>
      </p:sp>
    </p:spTree>
    <p:extLst>
      <p:ext uri="{BB962C8B-B14F-4D97-AF65-F5344CB8AC3E}">
        <p14:creationId xmlns:p14="http://schemas.microsoft.com/office/powerpoint/2010/main" val="33199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50" grpId="0" animBg="1"/>
      <p:bldP spid="1081353" grpId="0" animBg="1"/>
      <p:bldP spid="1081354" grpId="0" animBg="1"/>
      <p:bldP spid="1081355" grpId="0" animBg="1"/>
      <p:bldP spid="10813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46BE0B6-05A9-43EF-B871-819A512C61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5C4EC9B-3BE3-45CA-AACB-0C809E213096}" type="slidenum">
              <a:rPr lang="en-US" altLang="en-US" sz="1200">
                <a:latin typeface="Arial" panose="020B0604020202020204" pitchFamily="34" charset="0"/>
              </a:rPr>
              <a:pPr/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FFBC0CE-6A5E-4FDB-BC09-09E5BE042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setuid() </a:t>
            </a:r>
            <a:r>
              <a:rPr lang="en-US" altLang="en-US"/>
              <a:t>allows a system process to run with higher privileges than those of the user who invoked it</a:t>
            </a:r>
          </a:p>
          <a:p>
            <a:pPr lvl="1"/>
            <a:r>
              <a:rPr lang="en-US" altLang="en-US"/>
              <a:t>Enables controlled access to system resources such as email, printers, etc.</a:t>
            </a:r>
          </a:p>
          <a:p>
            <a:pPr lvl="1"/>
            <a:r>
              <a:rPr lang="en-US" altLang="en-US"/>
              <a:t>99% of local vulnerabilities in UNIX systems exploit setuid-root programs to obtain root privileges</a:t>
            </a:r>
          </a:p>
          <a:p>
            <a:pPr lvl="2"/>
            <a:r>
              <a:rPr lang="en-US" altLang="en-US"/>
              <a:t>The other 1% target the OS itself</a:t>
            </a:r>
          </a:p>
          <a:p>
            <a:r>
              <a:rPr lang="en-US" altLang="en-US">
                <a:solidFill>
                  <a:srgbClr val="C00000"/>
                </a:solidFill>
              </a:rPr>
              <a:t>chroot() </a:t>
            </a:r>
            <a:r>
              <a:rPr lang="en-US" altLang="en-US"/>
              <a:t>confines a user process to a portion of the file system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C4B5BAC-0D87-4B70-AC59-7FF13ED06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UNIX Security Mechanisms</a:t>
            </a:r>
          </a:p>
        </p:txBody>
      </p:sp>
    </p:spTree>
    <p:extLst>
      <p:ext uri="{BB962C8B-B14F-4D97-AF65-F5344CB8AC3E}">
        <p14:creationId xmlns:p14="http://schemas.microsoft.com/office/powerpoint/2010/main" val="3949322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BB50C0A-CA60-4281-8221-D175D1351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IDs in UNIX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56B8B36-6C86-40C3-BA2B-07EC4ACB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altLang="en-US" dirty="0"/>
              <a:t>Each process has a real UID (</a:t>
            </a:r>
            <a:r>
              <a:rPr lang="en-US" altLang="en-US" dirty="0" err="1"/>
              <a:t>ruid</a:t>
            </a:r>
            <a:r>
              <a:rPr lang="en-US" altLang="en-US" dirty="0"/>
              <a:t>), effective UID (</a:t>
            </a:r>
            <a:r>
              <a:rPr lang="en-US" altLang="en-US" dirty="0" err="1"/>
              <a:t>euid</a:t>
            </a:r>
            <a:r>
              <a:rPr lang="en-US" altLang="en-US" dirty="0"/>
              <a:t>), saved UID (</a:t>
            </a:r>
            <a:r>
              <a:rPr lang="en-US" altLang="en-US" dirty="0" err="1"/>
              <a:t>suid</a:t>
            </a:r>
            <a:r>
              <a:rPr lang="en-US" altLang="en-US" dirty="0"/>
              <a:t>); similar for GIDs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Real:</a:t>
            </a:r>
            <a:r>
              <a:rPr lang="en-US" altLang="en-US" dirty="0"/>
              <a:t> ID of the user who started the process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Effective:</a:t>
            </a:r>
            <a:r>
              <a:rPr lang="en-US" altLang="en-US" dirty="0"/>
              <a:t> ID that determines effective access rights of the process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Saved:</a:t>
            </a:r>
            <a:r>
              <a:rPr lang="en-US" altLang="en-US" dirty="0"/>
              <a:t> used to swap IDs, gaining or losing privileges</a:t>
            </a:r>
          </a:p>
          <a:p>
            <a:r>
              <a:rPr lang="en-US" altLang="en-US" dirty="0"/>
              <a:t>If an executable’s </a:t>
            </a:r>
            <a:r>
              <a:rPr lang="en-US" altLang="en-US" dirty="0" err="1"/>
              <a:t>setuid</a:t>
            </a:r>
            <a:r>
              <a:rPr lang="en-US" altLang="en-US" dirty="0"/>
              <a:t> bit is set, it will run with effective privileges of its owner, not the user who started it</a:t>
            </a:r>
          </a:p>
          <a:p>
            <a:pPr lvl="1"/>
            <a:r>
              <a:rPr lang="en-US" altLang="en-US" dirty="0"/>
              <a:t>E.g., when I run </a:t>
            </a:r>
            <a:r>
              <a:rPr lang="en-US" altLang="en-US" dirty="0" err="1"/>
              <a:t>lpr</a:t>
            </a:r>
            <a:r>
              <a:rPr lang="en-US" altLang="en-US" dirty="0"/>
              <a:t>, </a:t>
            </a:r>
            <a:r>
              <a:rPr lang="en-US" altLang="en-US" u="sng" dirty="0"/>
              <a:t>real</a:t>
            </a:r>
            <a:r>
              <a:rPr lang="en-US" altLang="en-US" dirty="0"/>
              <a:t> UID is </a:t>
            </a:r>
            <a:r>
              <a:rPr lang="en-US" altLang="en-US" dirty="0" err="1" smtClean="0"/>
              <a:t>jamoonar</a:t>
            </a:r>
            <a:r>
              <a:rPr lang="en-US" altLang="en-US" dirty="0" smtClean="0"/>
              <a:t>(1001</a:t>
            </a:r>
            <a:r>
              <a:rPr lang="en-US" altLang="en-US" dirty="0"/>
              <a:t>), </a:t>
            </a:r>
            <a:r>
              <a:rPr lang="en-US" altLang="en-US" u="sng" dirty="0"/>
              <a:t>effective</a:t>
            </a:r>
            <a:r>
              <a:rPr lang="en-US" altLang="en-US" dirty="0"/>
              <a:t> UID is root (0), </a:t>
            </a:r>
            <a:r>
              <a:rPr lang="en-US" altLang="en-US" u="sng" dirty="0"/>
              <a:t>saved</a:t>
            </a:r>
            <a:r>
              <a:rPr lang="en-US" altLang="en-US" dirty="0"/>
              <a:t> UID is </a:t>
            </a:r>
            <a:r>
              <a:rPr lang="en-US" altLang="en-US" dirty="0" err="1" smtClean="0"/>
              <a:t>jamoonar</a:t>
            </a:r>
            <a:r>
              <a:rPr lang="en-US" altLang="en-US" dirty="0" smtClean="0"/>
              <a:t> </a:t>
            </a:r>
            <a:r>
              <a:rPr lang="en-US" altLang="en-US" dirty="0"/>
              <a:t>(1001)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222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1D1E5423-45A1-455B-BAC1-9B2B4C7B3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and Acquiring Privilege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1B9C61-5870-4A83-B181-1778A21EA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altLang="en-US"/>
              <a:t>To acquire privilege, assign privileged UID to effective ID</a:t>
            </a:r>
          </a:p>
          <a:p>
            <a:r>
              <a:rPr lang="en-US" altLang="en-US"/>
              <a:t>To drop privilege temporarily, remove privileged UID from effective ID and store it in saved ID</a:t>
            </a:r>
          </a:p>
          <a:p>
            <a:pPr lvl="1"/>
            <a:r>
              <a:rPr lang="en-US" altLang="en-US"/>
              <a:t>Can restore it later from saved ID</a:t>
            </a:r>
          </a:p>
          <a:p>
            <a:r>
              <a:rPr lang="en-US" altLang="en-US"/>
              <a:t>To drop privilege permanently, remove privileged UID from both effective and saved ID</a:t>
            </a:r>
          </a:p>
        </p:txBody>
      </p:sp>
    </p:spTree>
    <p:extLst>
      <p:ext uri="{BB962C8B-B14F-4D97-AF65-F5344CB8AC3E}">
        <p14:creationId xmlns:p14="http://schemas.microsoft.com/office/powerpoint/2010/main" val="398480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A0FD01F-B0DF-49F2-918E-602C73025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103" y="337503"/>
            <a:ext cx="7732712" cy="6508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Components of a Linux System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144D7F1-DB95-48C9-A15D-F1F42D34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049338"/>
            <a:ext cx="6977062" cy="4660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Like most UNIX implementations, Linux is composed of three main bodies of code; the most important distinction between the kernel and all other components.</a:t>
            </a: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kernel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responsible for maintaining the important abstractions of the operating system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Kernel code executes in </a:t>
            </a:r>
            <a:r>
              <a:rPr lang="en-US" i="1" dirty="0">
                <a:ea typeface="ＭＳ Ｐゴシック" charset="0"/>
              </a:rPr>
              <a:t>kernel mode</a:t>
            </a:r>
            <a:r>
              <a:rPr lang="en-US" dirty="0">
                <a:ea typeface="ＭＳ Ｐゴシック" charset="0"/>
              </a:rPr>
              <a:t> with full access to all the physical resources of the computer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All kernel code and data structures are kept in the same single address space</a:t>
            </a:r>
          </a:p>
          <a:p>
            <a:pPr marL="456723" lvl="1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6CB29CC-CC09-4D3E-A637-18ED8D0C8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UIDs Inside Processes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0EADE2D-4C26-452C-A043-9D02FC9B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altLang="en-US" dirty="0" err="1"/>
              <a:t>setuid</a:t>
            </a:r>
            <a:r>
              <a:rPr lang="en-US" altLang="en-US" dirty="0"/>
              <a:t>(</a:t>
            </a:r>
            <a:r>
              <a:rPr lang="en-US" altLang="en-US" dirty="0" err="1"/>
              <a:t>newuid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If process has “appropriate privileges”, set effective, real, and saved ids to </a:t>
            </a:r>
            <a:r>
              <a:rPr lang="en-US" altLang="en-US" dirty="0" err="1"/>
              <a:t>newuid</a:t>
            </a:r>
            <a:endParaRPr lang="en-US" altLang="en-US" dirty="0"/>
          </a:p>
          <a:p>
            <a:pPr lvl="1"/>
            <a:r>
              <a:rPr lang="en-US" altLang="en-US" dirty="0"/>
              <a:t>Otherwise, if </a:t>
            </a:r>
            <a:r>
              <a:rPr lang="en-US" altLang="en-US" dirty="0" err="1"/>
              <a:t>newuid</a:t>
            </a:r>
            <a:r>
              <a:rPr lang="en-US" altLang="en-US" dirty="0"/>
              <a:t> is the same as real or saved id, set effective id to </a:t>
            </a:r>
            <a:r>
              <a:rPr lang="en-US" altLang="en-US" dirty="0" err="1"/>
              <a:t>newuid</a:t>
            </a:r>
            <a:r>
              <a:rPr lang="en-US" altLang="en-US" dirty="0"/>
              <a:t> (Solaris and Linux) or set effective, real, and saved ids to </a:t>
            </a:r>
            <a:r>
              <a:rPr lang="en-US" altLang="en-US" dirty="0" err="1"/>
              <a:t>newuid</a:t>
            </a:r>
            <a:r>
              <a:rPr lang="en-US" altLang="en-US" dirty="0"/>
              <a:t> (BSD)</a:t>
            </a:r>
          </a:p>
          <a:p>
            <a:r>
              <a:rPr lang="en-US" altLang="en-US" dirty="0"/>
              <a:t>What does </a:t>
            </a:r>
            <a:r>
              <a:rPr lang="en-US" altLang="en-US" dirty="0">
                <a:solidFill>
                  <a:srgbClr val="CF2124"/>
                </a:solidFill>
              </a:rPr>
              <a:t>“appropriate privileges” </a:t>
            </a:r>
            <a:r>
              <a:rPr lang="en-US" altLang="en-US" dirty="0"/>
              <a:t>mean?</a:t>
            </a:r>
            <a:endParaRPr lang="en-US" altLang="en-US" dirty="0">
              <a:solidFill>
                <a:schemeClr val="hlink"/>
              </a:solidFill>
            </a:endParaRPr>
          </a:p>
          <a:p>
            <a:pPr lvl="1"/>
            <a:r>
              <a:rPr lang="en-US" altLang="en-US" dirty="0"/>
              <a:t>Solaris: </a:t>
            </a:r>
            <a:r>
              <a:rPr lang="en-US" altLang="en-US" dirty="0" err="1"/>
              <a:t>euid</a:t>
            </a:r>
            <a:r>
              <a:rPr lang="en-US" altLang="en-US" dirty="0"/>
              <a:t>=0 (i.e., process is running as root)</a:t>
            </a:r>
          </a:p>
          <a:p>
            <a:pPr lvl="1"/>
            <a:r>
              <a:rPr lang="en-US" altLang="en-US" dirty="0"/>
              <a:t>Linux: process has special SETUID capability</a:t>
            </a:r>
          </a:p>
          <a:p>
            <a:pPr lvl="2"/>
            <a:r>
              <a:rPr lang="en-US" altLang="en-US" dirty="0"/>
              <a:t>Note that </a:t>
            </a:r>
            <a:r>
              <a:rPr lang="en-US" altLang="en-US" dirty="0" err="1"/>
              <a:t>setuid</a:t>
            </a:r>
            <a:r>
              <a:rPr lang="en-US" altLang="en-US" dirty="0"/>
              <a:t>(</a:t>
            </a:r>
            <a:r>
              <a:rPr lang="en-US" altLang="en-US" dirty="0" err="1"/>
              <a:t>geteuid</a:t>
            </a:r>
            <a:r>
              <a:rPr lang="en-US" altLang="en-US" dirty="0"/>
              <a:t>()) will fail if </a:t>
            </a:r>
            <a:r>
              <a:rPr lang="en-US" altLang="en-US" dirty="0" err="1"/>
              <a:t>euid</a:t>
            </a:r>
            <a:r>
              <a:rPr lang="en-US" altLang="en-US" dirty="0">
                <a:sym typeface="Symbol" panose="05050102010706020507" pitchFamily="18" charset="2"/>
              </a:rPr>
              <a:t>{</a:t>
            </a:r>
            <a:r>
              <a:rPr lang="en-US" altLang="en-US" dirty="0"/>
              <a:t>0,ruid,suid}</a:t>
            </a:r>
          </a:p>
          <a:p>
            <a:pPr lvl="1"/>
            <a:r>
              <a:rPr lang="en-US" altLang="en-US" dirty="0"/>
              <a:t>BSD: </a:t>
            </a:r>
            <a:r>
              <a:rPr lang="en-US" altLang="en-US" dirty="0" err="1"/>
              <a:t>euid</a:t>
            </a:r>
            <a:r>
              <a:rPr lang="en-US" altLang="en-US" dirty="0"/>
              <a:t>=0 OR </a:t>
            </a:r>
            <a:r>
              <a:rPr lang="en-US" altLang="en-US" dirty="0" err="1"/>
              <a:t>newuid</a:t>
            </a:r>
            <a:r>
              <a:rPr lang="en-US" altLang="en-US" dirty="0"/>
              <a:t>=</a:t>
            </a:r>
            <a:r>
              <a:rPr lang="en-US" altLang="en-US" dirty="0" err="1"/>
              <a:t>geteuid</a:t>
            </a:r>
            <a:r>
              <a:rPr lang="en-US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75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8D13FBA-1448-4703-818D-DC7A0BB87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setuid Magic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4FAFB5-5A98-4048-9608-F54461D40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 altLang="en-US"/>
              <a:t>seteuid(neweuid) </a:t>
            </a:r>
          </a:p>
          <a:p>
            <a:pPr lvl="1"/>
            <a:r>
              <a:rPr lang="en-US" altLang="en-US"/>
              <a:t>Allowed if euid=0 OR if neweuid is ruid or suid OR if neweuid is euid (Solaris and Linux only)</a:t>
            </a:r>
          </a:p>
          <a:p>
            <a:pPr lvl="1"/>
            <a:r>
              <a:rPr lang="en-US" altLang="en-US"/>
              <a:t>Sets effective ID, leaves real and saved IDs unchanged</a:t>
            </a:r>
          </a:p>
          <a:p>
            <a:r>
              <a:rPr lang="en-US" altLang="en-US"/>
              <a:t>setreuid(newruid, neweuid)</a:t>
            </a:r>
          </a:p>
          <a:p>
            <a:pPr lvl="1"/>
            <a:r>
              <a:rPr lang="en-US" altLang="en-US"/>
              <a:t>Sets real and effective IDs</a:t>
            </a:r>
          </a:p>
          <a:p>
            <a:pPr lvl="1"/>
            <a:r>
              <a:rPr lang="en-US" altLang="en-US"/>
              <a:t>Can also set saved ID under some circumstances</a:t>
            </a:r>
          </a:p>
          <a:p>
            <a:pPr lvl="2"/>
            <a:r>
              <a:rPr lang="en-US" altLang="en-US"/>
              <a:t>Linux: if real ID is set OR effective ID is not equal to previous real ID, then store new effective ID in saved ID</a:t>
            </a:r>
          </a:p>
          <a:p>
            <a:r>
              <a:rPr lang="en-US" altLang="en-US"/>
              <a:t>setresuid(newruid, neweuid, newsuid)</a:t>
            </a:r>
          </a:p>
          <a:p>
            <a:pPr lvl="1"/>
            <a:r>
              <a:rPr lang="en-US" altLang="en-US"/>
              <a:t>Sets real, effective, and saved IDs</a:t>
            </a:r>
          </a:p>
        </p:txBody>
      </p:sp>
    </p:spTree>
    <p:extLst>
      <p:ext uri="{BB962C8B-B14F-4D97-AF65-F5344CB8AC3E}">
        <p14:creationId xmlns:p14="http://schemas.microsoft.com/office/powerpoint/2010/main" val="3401279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6B7F827-EE62-4796-8522-B3F312B6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setuid Bug in WU-FTPD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D6077EF-7738-4D63-989A-0726E5352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altLang="en-US"/>
              <a:t>WU-FTPD is a common FTP server</a:t>
            </a:r>
          </a:p>
          <a:p>
            <a:r>
              <a:rPr lang="en-US" altLang="en-US">
                <a:solidFill>
                  <a:schemeClr val="folHlink"/>
                </a:solidFill>
              </a:rPr>
              <a:t>getdatasock()</a:t>
            </a:r>
            <a:r>
              <a:rPr lang="en-US" altLang="en-US"/>
              <a:t> is invoked when user issues a data transfer command such as get or put</a:t>
            </a:r>
          </a:p>
          <a:p>
            <a:pPr lvl="1"/>
            <a:endParaRPr lang="en-US" altLang="en-US"/>
          </a:p>
        </p:txBody>
      </p:sp>
      <p:pic>
        <p:nvPicPr>
          <p:cNvPr id="18437" name="Picture 4" descr="nc">
            <a:extLst>
              <a:ext uri="{FF2B5EF4-FFF2-40B4-BE49-F238E27FC236}">
                <a16:creationId xmlns:a16="http://schemas.microsoft.com/office/drawing/2014/main" id="{9C90A710-8D5B-4A6A-A831-64CB5F347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87713"/>
            <a:ext cx="586740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4870" name="Oval 6">
            <a:extLst>
              <a:ext uri="{FF2B5EF4-FFF2-40B4-BE49-F238E27FC236}">
                <a16:creationId xmlns:a16="http://schemas.microsoft.com/office/drawing/2014/main" id="{7A205766-55C6-4631-B6FE-595FFDCB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70325"/>
            <a:ext cx="23622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0EB6CB88-27F2-479F-B5CD-F441F2675A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338513"/>
            <a:ext cx="5402263" cy="760412"/>
            <a:chOff x="2256" y="2257"/>
            <a:chExt cx="3403" cy="479"/>
          </a:xfrm>
        </p:grpSpPr>
        <p:sp>
          <p:nvSpPr>
            <p:cNvPr id="18445" name="Line 7">
              <a:extLst>
                <a:ext uri="{FF2B5EF4-FFF2-40B4-BE49-F238E27FC236}">
                  <a16:creationId xmlns:a16="http://schemas.microsoft.com/office/drawing/2014/main" id="{EAA1C1FE-7947-4E73-9BB8-FABF81463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400"/>
              <a:ext cx="1776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8">
              <a:extLst>
                <a:ext uri="{FF2B5EF4-FFF2-40B4-BE49-F238E27FC236}">
                  <a16:creationId xmlns:a16="http://schemas.microsoft.com/office/drawing/2014/main" id="{8778641F-54E3-4DE8-88AC-947540618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257"/>
              <a:ext cx="162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Grab root privileges in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order to set socket options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55175DA4-EBDD-451E-945B-12D4D479FC2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84725"/>
            <a:ext cx="7602538" cy="777875"/>
            <a:chOff x="816" y="3168"/>
            <a:chExt cx="4789" cy="490"/>
          </a:xfrm>
        </p:grpSpPr>
        <p:sp>
          <p:nvSpPr>
            <p:cNvPr id="18442" name="Oval 10">
              <a:extLst>
                <a:ext uri="{FF2B5EF4-FFF2-40B4-BE49-F238E27FC236}">
                  <a16:creationId xmlns:a16="http://schemas.microsoft.com/office/drawing/2014/main" id="{128070B5-213C-43B3-966E-D866DF1A6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2256" cy="2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buFontTx/>
                <a:buNone/>
              </a:pPr>
              <a:endParaRPr lang="en-US" altLang="en-US"/>
            </a:p>
          </p:txBody>
        </p:sp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BFFD27CF-DDB6-4041-A4D8-DC7076F63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169"/>
              <a:ext cx="1669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Drop privileges by resetting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UID to the cached value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600">
                  <a:solidFill>
                    <a:schemeClr val="hlink"/>
                  </a:solidFill>
                </a:rPr>
                <a:t>stored on the heap</a:t>
              </a:r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5DAB418F-AF29-49DB-A539-181DCDB3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864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877" name="Text Box 13">
            <a:extLst>
              <a:ext uri="{FF2B5EF4-FFF2-40B4-BE49-F238E27FC236}">
                <a16:creationId xmlns:a16="http://schemas.microsoft.com/office/drawing/2014/main" id="{01CA71BD-E69F-4469-B726-30750570A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5851525"/>
            <a:ext cx="668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What if a heap corruption overwrites pw-&gt;pw_uid with 0?</a:t>
            </a:r>
          </a:p>
        </p:txBody>
      </p:sp>
    </p:spTree>
    <p:extLst>
      <p:ext uri="{BB962C8B-B14F-4D97-AF65-F5344CB8AC3E}">
        <p14:creationId xmlns:p14="http://schemas.microsoft.com/office/powerpoint/2010/main" val="13397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70" grpId="0" animBg="1"/>
      <p:bldP spid="14448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90C931A0-ED92-49C3-8856-1B93DA1F4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5710"/>
            <a:ext cx="8229600" cy="523220"/>
          </a:xfrm>
        </p:spPr>
        <p:txBody>
          <a:bodyPr/>
          <a:lstStyle/>
          <a:p>
            <a:r>
              <a:rPr lang="en-US" altLang="en-US" dirty="0"/>
              <a:t>WU-FTPD Attack        	</a:t>
            </a:r>
            <a:endParaRPr lang="en-US" altLang="en-US" sz="2400" dirty="0"/>
          </a:p>
        </p:txBody>
      </p:sp>
      <p:pic>
        <p:nvPicPr>
          <p:cNvPr id="19460" name="Picture 5" descr="nc">
            <a:extLst>
              <a:ext uri="{FF2B5EF4-FFF2-40B4-BE49-F238E27FC236}">
                <a16:creationId xmlns:a16="http://schemas.microsoft.com/office/drawing/2014/main" id="{EB27C598-BAB5-40E2-AC11-FB41FE04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05681"/>
            <a:ext cx="655320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7">
            <a:extLst>
              <a:ext uri="{FF2B5EF4-FFF2-40B4-BE49-F238E27FC236}">
                <a16:creationId xmlns:a16="http://schemas.microsoft.com/office/drawing/2014/main" id="{007F3CB8-432A-4506-8E35-D17395721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905" y="5800615"/>
            <a:ext cx="340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This attack involves </a:t>
            </a:r>
            <a:r>
              <a:rPr lang="en-US" altLang="en-US" sz="2000" u="sng" dirty="0">
                <a:solidFill>
                  <a:schemeClr val="hlink"/>
                </a:solidFill>
              </a:rPr>
              <a:t>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illegitimate control transfers!</a:t>
            </a:r>
          </a:p>
        </p:txBody>
      </p:sp>
    </p:spTree>
    <p:extLst>
      <p:ext uri="{BB962C8B-B14F-4D97-AF65-F5344CB8AC3E}">
        <p14:creationId xmlns:p14="http://schemas.microsoft.com/office/powerpoint/2010/main" val="36120345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0044D-066D-48C8-A47E-A988DCE8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IPTables</a:t>
            </a:r>
            <a:r>
              <a:rPr lang="en-US" dirty="0">
                <a:solidFill>
                  <a:schemeClr val="bg2"/>
                </a:solidFill>
              </a:rPr>
              <a:t>/NETFILTER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401861-57C8-41FC-806F-1777BB7F3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5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58" name="Rectangle 30">
            <a:extLst>
              <a:ext uri="{FF2B5EF4-FFF2-40B4-BE49-F238E27FC236}">
                <a16:creationId xmlns:a16="http://schemas.microsoft.com/office/drawing/2014/main" id="{4AA31034-3538-4366-8206-0B997DE4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>
                <a:ea typeface="굴림" panose="020B0600000101010101" pitchFamily="34" charset="-127"/>
              </a:rPr>
              <a:t>Packet Filters .. “Firewalls”</a:t>
            </a:r>
          </a:p>
        </p:txBody>
      </p:sp>
      <p:sp>
        <p:nvSpPr>
          <p:cNvPr id="304159" name="Rectangle 31">
            <a:extLst>
              <a:ext uri="{FF2B5EF4-FFF2-40B4-BE49-F238E27FC236}">
                <a16:creationId xmlns:a16="http://schemas.microsoft.com/office/drawing/2014/main" id="{175897C7-6CF0-43C7-9968-2833418FF9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Packet-filters work at the network layer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Application-level gateways work at the application layer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A “Firewall” …</a:t>
            </a:r>
          </a:p>
        </p:txBody>
      </p:sp>
      <p:graphicFrame>
        <p:nvGraphicFramePr>
          <p:cNvPr id="304161" name="Group 33">
            <a:extLst>
              <a:ext uri="{FF2B5EF4-FFF2-40B4-BE49-F238E27FC236}">
                <a16:creationId xmlns:a16="http://schemas.microsoft.com/office/drawing/2014/main" id="{6C85E8D0-2434-46C4-903C-40C1F5598A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8657205"/>
              </p:ext>
            </p:extLst>
          </p:nvPr>
        </p:nvGraphicFramePr>
        <p:xfrm>
          <a:off x="4648200" y="1600200"/>
          <a:ext cx="4038600" cy="4530728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121645312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Communication Layers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25266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86687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449872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Session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91510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Transport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396687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Network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60915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Data Link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67116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Physical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20211"/>
                  </a:ext>
                </a:extLst>
              </a:tr>
            </a:tbl>
          </a:graphicData>
        </a:graphic>
      </p:graphicFrame>
      <p:sp>
        <p:nvSpPr>
          <p:cNvPr id="304152" name="Rectangle 24">
            <a:extLst>
              <a:ext uri="{FF2B5EF4-FFF2-40B4-BE49-F238E27FC236}">
                <a16:creationId xmlns:a16="http://schemas.microsoft.com/office/drawing/2014/main" id="{D4CD5AE8-E0C0-4762-A91B-2FF55059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4153" name="Rectangle 25">
            <a:extLst>
              <a:ext uri="{FF2B5EF4-FFF2-40B4-BE49-F238E27FC236}">
                <a16:creationId xmlns:a16="http://schemas.microsoft.com/office/drawing/2014/main" id="{10800E55-3D5E-46D4-B14B-1CEFE169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521017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latinLnBrk="1" hangingPunct="1"/>
            <a:endParaRPr kumimoji="1"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algn="ctr"/>
            <a:endParaRPr kumimoji="1"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72" name="Rectangle 220">
            <a:extLst>
              <a:ext uri="{FF2B5EF4-FFF2-40B4-BE49-F238E27FC236}">
                <a16:creationId xmlns:a16="http://schemas.microsoft.com/office/drawing/2014/main" id="{ED8F5EC4-FBCC-4661-9D18-1F7528863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Packet Filtering</a:t>
            </a:r>
          </a:p>
        </p:txBody>
      </p:sp>
      <p:sp>
        <p:nvSpPr>
          <p:cNvPr id="305373" name="Rectangle 221">
            <a:extLst>
              <a:ext uri="{FF2B5EF4-FFF2-40B4-BE49-F238E27FC236}">
                <a16:creationId xmlns:a16="http://schemas.microsoft.com/office/drawing/2014/main" id="{257BD0E3-99D6-491A-A00E-31B9EB822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Should arriving packet be allowed in? Should a departing packet be let out?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Filter packet-by-packet, making decisions to forward/drop a packet based on: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source IP address, destination IP address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TCP/UDP source and destination port numbers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ICMP message type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TCP SYN and ACK bits</a:t>
            </a:r>
          </a:p>
          <a:p>
            <a:pPr lvl="1"/>
            <a:r>
              <a:rPr lang="en-US" altLang="ko-KR" sz="2400">
                <a:ea typeface="굴림" panose="020B0600000101010101" pitchFamily="34" charset="-127"/>
              </a:rPr>
              <a:t>...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5DF0F749-EEAA-4337-A430-9D44A7DAA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Functions of Packet Filter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E6C2C048-15FF-4EAE-82EC-4021D0DC2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24800" cy="5105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Control: Allow only those packets that you are interested in to pass through.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Security: Reject packets from malicious outsiders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Watchfulness: Log packets to/from outside world</a:t>
            </a:r>
          </a:p>
          <a:p>
            <a:pPr lvl="1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>
            <a:extLst>
              <a:ext uri="{FF2B5EF4-FFF2-40B4-BE49-F238E27FC236}">
                <a16:creationId xmlns:a16="http://schemas.microsoft.com/office/drawing/2014/main" id="{ADC57FAD-B229-488D-8FE7-8DA9D04AB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Packet Filtering: Control</a:t>
            </a:r>
          </a:p>
        </p:txBody>
      </p:sp>
      <p:sp>
        <p:nvSpPr>
          <p:cNvPr id="306181" name="Rectangle 5">
            <a:extLst>
              <a:ext uri="{FF2B5EF4-FFF2-40B4-BE49-F238E27FC236}">
                <a16:creationId xmlns:a16="http://schemas.microsoft.com/office/drawing/2014/main" id="{86971F07-738E-4390-BCAF-1BEF6DD4A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 Block incoming and outgoing datagrams with IP protocol field = 17 and with either source or dest port = 23.</a:t>
            </a:r>
          </a:p>
          <a:p>
            <a:pPr lvl="1"/>
            <a:endParaRPr lang="en-US" altLang="ko-KR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637677DD-A2A1-4755-9CC0-F59BE93A3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Packet Filtering: Security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545C3CCF-6BD6-4AA3-B9B3-B406B7BDD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 2: Block inbound TCP segments with ACK=0.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Prevents external clients from making TCP connections with internal clients, but allows internal clients to connect to outside.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C09D98D-3678-4B89-9206-4BA5360A1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" y="367983"/>
            <a:ext cx="8512175" cy="6508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Components of a Linux System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224A6BF-F3C3-4CF3-967D-9C1C9A08E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049338"/>
            <a:ext cx="6745287" cy="4660900"/>
          </a:xfrm>
        </p:spPr>
        <p:txBody>
          <a:bodyPr/>
          <a:lstStyle/>
          <a:p>
            <a:r>
              <a:rPr lang="en-US" altLang="en-US" dirty="0"/>
              <a:t>The system libraries define a standard set of functions through which applications interact with the kernel, and which implement much of the operating-system functionality that does not need the full privileges of kernel code</a:t>
            </a:r>
            <a:endParaRPr lang="en-US" altLang="en-US" sz="800" dirty="0"/>
          </a:p>
          <a:p>
            <a:r>
              <a:rPr lang="en-US" altLang="en-US" dirty="0"/>
              <a:t>The system utilities perform individual specialized management tasks</a:t>
            </a:r>
            <a:endParaRPr lang="en-US" altLang="en-US" sz="800" dirty="0"/>
          </a:p>
          <a:p>
            <a:r>
              <a:rPr lang="en-US" altLang="en-US" dirty="0"/>
              <a:t>User-mode programs rich and varied, including multiple shells like the </a:t>
            </a:r>
            <a:r>
              <a:rPr lang="en-US" altLang="en-US" dirty="0" err="1"/>
              <a:t>bourne</a:t>
            </a:r>
            <a:r>
              <a:rPr lang="en-US" altLang="en-US" dirty="0"/>
              <a:t>-again (bash)</a:t>
            </a:r>
          </a:p>
          <a:p>
            <a:pPr marL="455613" lvl="1" indent="0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870313C2-494B-45ED-BA49-A4691023E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Filtering Limitations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3403240D-1647-4B3D-821C-CEC300B6F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Cannot Do:  Allow only certain users in (requires application-specific information)</a:t>
            </a:r>
          </a:p>
          <a:p>
            <a:r>
              <a:rPr lang="en-US" altLang="en-US"/>
              <a:t>Can do: Allow or deny entire services (protocols) </a:t>
            </a:r>
          </a:p>
          <a:p>
            <a:r>
              <a:rPr lang="en-US" altLang="en-US"/>
              <a:t>Cannot Do: Allow, e.g., only certain files to be ftp’ed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41E7D4C3-1B04-404D-886C-19A64BAA2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“filtering”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57E689E1-AA69-4889-BF49-314B14875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Packet filtering is not just “filtering”</a:t>
            </a:r>
          </a:p>
          <a:p>
            <a:r>
              <a:rPr lang="en-US" altLang="en-US"/>
              <a:t>Changing Packets: Filters often able to rewrite packet headers</a:t>
            </a:r>
          </a:p>
          <a:p>
            <a:r>
              <a:rPr lang="en-US" altLang="en-US"/>
              <a:t>Examine/modify IP packet contents only? Or entire Ethernet frames?</a:t>
            </a:r>
          </a:p>
          <a:p>
            <a:r>
              <a:rPr lang="en-US" altLang="en-US"/>
              <a:t>Monitor TCP state?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27B30D50-BC67-419D-8A91-FFDF9770E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Lecture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7963C495-BC27-4B4D-80B3-7B58582E6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goals: general filtering concepts and techniques</a:t>
            </a:r>
          </a:p>
          <a:p>
            <a:r>
              <a:rPr lang="en-US" altLang="en-US"/>
              <a:t>Also, concrete how to do it in Linux/ iptables</a:t>
            </a:r>
          </a:p>
          <a:p>
            <a:r>
              <a:rPr lang="en-US" altLang="en-US"/>
              <a:t>Similar tools/ideas exist in all modern OS.</a:t>
            </a:r>
          </a:p>
          <a:p>
            <a:r>
              <a:rPr lang="en-US" altLang="en-US"/>
              <a:t>The design of a well-considered packet filter is postponed to next lecture.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5ED0BC71-24AC-47FA-8FC9-655B5899B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Filtering in Linux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D7EA554E-22F6-4E9D-8408-C4ECDF210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/>
              <a:t>netfilter</a:t>
            </a:r>
            <a:r>
              <a:rPr lang="en-US" altLang="en-US" sz="2400"/>
              <a:t> and </a:t>
            </a:r>
            <a:r>
              <a:rPr lang="en-US" altLang="en-US" sz="2400" i="1"/>
              <a:t>iptables</a:t>
            </a:r>
            <a:r>
              <a:rPr lang="en-US" altLang="en-US" sz="2400"/>
              <a:t> are the building blocks of a framework inside Linux kernel.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netfilter is a set of hooks that allow kernel modules to register callback functions with the network stack.  Such a function is called back for every packet that traverses the respective hook.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iptables is a generic table structure for the definition of rule sets. Each rule within an iptable consists of a number of classifiers (iptables matches) and one connected action (iptables target).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netfilter, iptables, connection tracking, and the NAT subsystem together build the whole framework.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742D0387-63C6-4F2E-AFD6-7AB6F085B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Packet Filtering in Linux History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FA1227F9-CA05-4B7D-A9E9-26CF818DA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st generation: ipfw (from BSD)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2nd generation: ipfwadm (Linux 2.0)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3rd generation: ipchains (Linux 2.2)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4th generation: iptable (Linux 2.4, 2.6)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In this lecture, we will concentrate on iptables.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8E9E4E46-8D96-4A79-9497-1ED6C109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ipfilter, ipchains and, iptables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875E4C8C-4339-4767-BC40-CCB90846F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UNIX, Linux, NetBSD, OpenBSD, …</a:t>
            </a:r>
          </a:p>
          <a:p>
            <a:pPr lvl="2"/>
            <a:r>
              <a:rPr lang="en-GB" altLang="en-US"/>
              <a:t>FreeBSD (ipfw)	</a:t>
            </a:r>
            <a:r>
              <a:rPr lang="en-GB" altLang="en-US">
                <a:hlinkClick r:id="rId2"/>
              </a:rPr>
              <a:t>http://www.freebsd.org/</a:t>
            </a:r>
            <a:r>
              <a:rPr lang="en-GB" altLang="en-US"/>
              <a:t> </a:t>
            </a:r>
          </a:p>
          <a:p>
            <a:pPr lvl="2"/>
            <a:r>
              <a:rPr lang="en-GB" altLang="en-US"/>
              <a:t>OpenBSD (pf) </a:t>
            </a:r>
            <a:r>
              <a:rPr lang="en-GB" altLang="en-US">
                <a:hlinkClick r:id="rId3"/>
              </a:rPr>
              <a:t>http://www.benzedrine.cx/pf</a:t>
            </a:r>
            <a:r>
              <a:rPr lang="en-GB" altLang="en-US"/>
              <a:t> </a:t>
            </a:r>
          </a:p>
          <a:p>
            <a:r>
              <a:rPr lang="en-US" altLang="en-US"/>
              <a:t>The kernel does all the routing decisions</a:t>
            </a:r>
          </a:p>
          <a:p>
            <a:r>
              <a:rPr lang="en-US" altLang="en-US"/>
              <a:t>There are “userspace” (non-kernel) tools that interact with the kernel</a:t>
            </a:r>
          </a:p>
          <a:p>
            <a:pPr lvl="1"/>
            <a:r>
              <a:rPr lang="en-US" altLang="en-US"/>
              <a:t>iptable</a:t>
            </a:r>
          </a:p>
          <a:p>
            <a:pPr lvl="1"/>
            <a:r>
              <a:rPr lang="en-US" altLang="en-US"/>
              <a:t>Have to be root user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2F7B070E-45B2-45E4-9CF7-E34CA5080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Netfilter/ iptables Capabilities</a:t>
            </a:r>
          </a:p>
        </p:txBody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2EA44B35-4C9B-439A-9A60-970CB6DD5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/>
              <a:t>Build Internet firewalls based on </a:t>
            </a:r>
            <a:r>
              <a:rPr lang="en-US" altLang="en-US" sz="2800" i="1"/>
              <a:t>stateless</a:t>
            </a:r>
            <a:r>
              <a:rPr lang="en-US" altLang="en-US" sz="2800"/>
              <a:t> and </a:t>
            </a:r>
            <a:r>
              <a:rPr lang="en-US" altLang="en-US" sz="2800" i="1"/>
              <a:t>stateful</a:t>
            </a:r>
            <a:r>
              <a:rPr lang="en-US" altLang="en-US" sz="2800"/>
              <a:t> packet filtering.</a:t>
            </a:r>
          </a:p>
          <a:p>
            <a:pPr marL="609600" indent="-609600"/>
            <a:r>
              <a:rPr lang="en-US" altLang="en-US" sz="2800"/>
              <a:t>Use NAT and masquerading for sharing internet access where you don't have enough addresses. </a:t>
            </a:r>
          </a:p>
          <a:p>
            <a:pPr marL="609600" indent="-609600"/>
            <a:r>
              <a:rPr lang="en-US" altLang="en-US" sz="2800"/>
              <a:t>Use NAT for implementing transparent proxies </a:t>
            </a:r>
          </a:p>
          <a:p>
            <a:pPr marL="609600" indent="-609600"/>
            <a:r>
              <a:rPr lang="en-US" altLang="en-US" sz="2800"/>
              <a:t>Mangling (packet manipulation) such as altering the TOS/DSCP/ECN bits of the IP header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A37C732D-7DB3-4B8B-B75A-B3C6DDF97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Linux Iptables/Netfilter</a:t>
            </a:r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90477101-5981-4F81-BA36-029015C6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Linux kernel 2.4 and 2.6, we use the netfilter package with </a:t>
            </a:r>
            <a:r>
              <a:rPr lang="en-US" altLang="en-US">
                <a:latin typeface="Lucida Sans Typewriter" panose="020B0509030504030204" pitchFamily="49" charset="0"/>
              </a:rPr>
              <a:t>iptables</a:t>
            </a:r>
            <a:r>
              <a:rPr lang="en-US" altLang="en-US"/>
              <a:t> commands to setup the firewall.</a:t>
            </a:r>
          </a:p>
          <a:p>
            <a:r>
              <a:rPr lang="en-US" altLang="en-US"/>
              <a:t>The old package called IPchains is deprecated.</a:t>
            </a:r>
          </a:p>
          <a:p>
            <a:r>
              <a:rPr lang="en-US" altLang="en-US">
                <a:hlinkClick r:id="rId2"/>
              </a:rPr>
              <a:t>http://www.netfilter.org/</a:t>
            </a:r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Rectangle 4">
            <a:extLst>
              <a:ext uri="{FF2B5EF4-FFF2-40B4-BE49-F238E27FC236}">
                <a16:creationId xmlns:a16="http://schemas.microsoft.com/office/drawing/2014/main" id="{7AE3E8DE-0A87-4F31-8DA9-C4CA13F0D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Iptables - Features (1)</a:t>
            </a:r>
          </a:p>
        </p:txBody>
      </p:sp>
      <p:sp>
        <p:nvSpPr>
          <p:cNvPr id="528389" name="Rectangle 5">
            <a:extLst>
              <a:ext uri="{FF2B5EF4-FFF2-40B4-BE49-F238E27FC236}">
                <a16:creationId xmlns:a16="http://schemas.microsoft.com/office/drawing/2014/main" id="{147E0513-B1C3-4049-AB2F-9A610147E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Stateful filtering of TCP &amp; UDP traffic</a:t>
            </a:r>
          </a:p>
          <a:p>
            <a:pPr lvl="1"/>
            <a:r>
              <a:rPr lang="en-US" altLang="en-US"/>
              <a:t>Ports opened &amp; closed as clients use the Internet</a:t>
            </a:r>
          </a:p>
          <a:p>
            <a:pPr lvl="1"/>
            <a:r>
              <a:rPr lang="en-US" altLang="en-US"/>
              <a:t>Presents a (mostly) “blank wall” to attackers</a:t>
            </a:r>
          </a:p>
          <a:p>
            <a:r>
              <a:rPr lang="en-US" altLang="en-US"/>
              <a:t>“Related” option for complex applications</a:t>
            </a:r>
          </a:p>
          <a:p>
            <a:pPr lvl="1"/>
            <a:r>
              <a:rPr lang="en-US" altLang="en-US"/>
              <a:t>Active mode FTP</a:t>
            </a:r>
          </a:p>
          <a:p>
            <a:pPr lvl="1"/>
            <a:r>
              <a:rPr lang="en-US" altLang="en-US"/>
              <a:t>Multimedia applications (Real Audio, etc.)</a:t>
            </a:r>
          </a:p>
          <a:p>
            <a:r>
              <a:rPr lang="en-US" altLang="en-US"/>
              <a:t>Can filter on fragments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>
            <a:extLst>
              <a:ext uri="{FF2B5EF4-FFF2-40B4-BE49-F238E27FC236}">
                <a16:creationId xmlns:a16="http://schemas.microsoft.com/office/drawing/2014/main" id="{4BD5CE80-752E-4D7B-9369-29ABEE387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Iptables - Features (2)</a:t>
            </a:r>
          </a:p>
        </p:txBody>
      </p:sp>
      <p:sp>
        <p:nvSpPr>
          <p:cNvPr id="529413" name="Rectangle 5">
            <a:extLst>
              <a:ext uri="{FF2B5EF4-FFF2-40B4-BE49-F238E27FC236}">
                <a16:creationId xmlns:a16="http://schemas.microsoft.com/office/drawing/2014/main" id="{80E01D10-3CED-4DF1-9200-E8FFCBC85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Improved logging options	</a:t>
            </a:r>
          </a:p>
          <a:p>
            <a:pPr lvl="1"/>
            <a:r>
              <a:rPr lang="en-US" altLang="en-US" sz="2400"/>
              <a:t>User-defined logging prefixes</a:t>
            </a:r>
          </a:p>
          <a:p>
            <a:pPr lvl="1"/>
            <a:r>
              <a:rPr lang="en-US" altLang="en-US" sz="2400"/>
              <a:t>Log selected packets (e.g., handshake packets)</a:t>
            </a:r>
          </a:p>
          <a:p>
            <a:r>
              <a:rPr lang="en-US" altLang="en-US" sz="2800"/>
              <a:t>Port Address Translation (PAT)</a:t>
            </a:r>
          </a:p>
          <a:p>
            <a:r>
              <a:rPr lang="en-US" altLang="en-US" sz="2800"/>
              <a:t>Network Address Translation (NAT)</a:t>
            </a:r>
          </a:p>
          <a:p>
            <a:pPr lvl="1"/>
            <a:r>
              <a:rPr lang="en-US" altLang="en-US" sz="2400"/>
              <a:t>Inbound</a:t>
            </a:r>
          </a:p>
          <a:p>
            <a:pPr lvl="2"/>
            <a:r>
              <a:rPr lang="en-US" altLang="en-US" sz="2000"/>
              <a:t>Redirect to DMZ web server, mail server, etc.</a:t>
            </a:r>
          </a:p>
          <a:p>
            <a:pPr lvl="1"/>
            <a:r>
              <a:rPr lang="en-US" altLang="en-US" sz="2400"/>
              <a:t>Outbound</a:t>
            </a:r>
          </a:p>
          <a:p>
            <a:pPr lvl="2"/>
            <a:r>
              <a:rPr lang="en-US" altLang="en-US" sz="2000"/>
              <a:t>Group outbound traffic and/or use static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1A57375-578B-4D78-8EC2-69B033940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6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Kernel Modules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3872F79-C459-4255-A28C-BFD15671A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090613"/>
            <a:ext cx="7253287" cy="5284787"/>
          </a:xfrm>
        </p:spPr>
        <p:txBody>
          <a:bodyPr/>
          <a:lstStyle/>
          <a:p>
            <a:r>
              <a:rPr lang="en-US" altLang="en-US" dirty="0"/>
              <a:t>Sections of kernel code that can be compiled, loaded, and unloaded independent of the rest of the kernel.</a:t>
            </a:r>
            <a:endParaRPr lang="en-US" altLang="en-US" sz="800" dirty="0"/>
          </a:p>
          <a:p>
            <a:r>
              <a:rPr lang="en-US" altLang="en-US" dirty="0"/>
              <a:t>A kernel module may typically implement a device driver, a file system, or a networking protocol</a:t>
            </a:r>
            <a:endParaRPr lang="en-US" altLang="en-US" sz="800" dirty="0"/>
          </a:p>
          <a:p>
            <a:r>
              <a:rPr lang="en-US" altLang="en-US" dirty="0"/>
              <a:t>The module interface allows third parties to write and distribute, on their own terms, device drivers or file systems that could not be distributed under the GPL.</a:t>
            </a:r>
            <a:endParaRPr lang="en-US" altLang="en-US" sz="800" dirty="0"/>
          </a:p>
          <a:p>
            <a:r>
              <a:rPr lang="en-US" altLang="en-US" dirty="0"/>
              <a:t>Kernel modules allow a Linux system to be set up with a standard, minimal kernel, without any extra device drivers built in.</a:t>
            </a:r>
            <a:endParaRPr lang="en-US" altLang="en-US" sz="800" dirty="0"/>
          </a:p>
          <a:p>
            <a:r>
              <a:rPr lang="en-US" altLang="en-US" dirty="0"/>
              <a:t>Four components to Linux module support:</a:t>
            </a:r>
          </a:p>
          <a:p>
            <a:pPr lvl="1"/>
            <a:r>
              <a:rPr lang="en-US" altLang="en-US" sz="1600" dirty="0"/>
              <a:t>module-management system</a:t>
            </a:r>
          </a:p>
          <a:p>
            <a:pPr lvl="1"/>
            <a:r>
              <a:rPr lang="en-US" altLang="en-US" sz="1600" dirty="0"/>
              <a:t>module loader and unloader</a:t>
            </a:r>
          </a:p>
          <a:p>
            <a:pPr lvl="1"/>
            <a:r>
              <a:rPr lang="en-US" altLang="en-US" sz="1600" dirty="0"/>
              <a:t>driver-registration system</a:t>
            </a:r>
          </a:p>
          <a:p>
            <a:pPr lvl="1"/>
            <a:r>
              <a:rPr lang="en-US" altLang="en-US" sz="1600" dirty="0"/>
              <a:t>conflict-resolution mechanism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4" name="Rectangle 4">
            <a:extLst>
              <a:ext uri="{FF2B5EF4-FFF2-40B4-BE49-F238E27FC236}">
                <a16:creationId xmlns:a16="http://schemas.microsoft.com/office/drawing/2014/main" id="{D46B3D36-3F46-40C8-B62D-D73C3AC09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</a:rPr>
              <a:t>iptables – Tables and Chains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9C55949B-0759-4696-8515-48F1D6B00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193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zh-TW" dirty="0"/>
              <a:t>Each function provided by the </a:t>
            </a:r>
            <a:r>
              <a:rPr lang="en-US" altLang="zh-TW" dirty="0" err="1"/>
              <a:t>netfilter</a:t>
            </a:r>
            <a:r>
              <a:rPr lang="en-US" altLang="zh-TW" dirty="0"/>
              <a:t> architecture is presented as a </a:t>
            </a:r>
            <a:r>
              <a:rPr lang="en-US" altLang="zh-TW" b="1" dirty="0">
                <a:solidFill>
                  <a:srgbClr val="FF3300"/>
                </a:solidFill>
              </a:rPr>
              <a:t>table</a:t>
            </a:r>
            <a:r>
              <a:rPr lang="en-US" altLang="zh-TW" dirty="0"/>
              <a:t>.</a:t>
            </a: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92E1A78B-328F-443B-B57A-FF2DFD38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452813"/>
            <a:ext cx="8763000" cy="685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2296" name="Text Box 3">
            <a:extLst>
              <a:ext uri="{FF2B5EF4-FFF2-40B4-BE49-F238E27FC236}">
                <a16:creationId xmlns:a16="http://schemas.microsoft.com/office/drawing/2014/main" id="{CCBB7C9C-7759-4500-874B-C844BBC0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581400"/>
            <a:ext cx="7540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 dirty="0">
                <a:solidFill>
                  <a:schemeClr val="bg2"/>
                </a:solidFill>
              </a:rPr>
              <a:t>Tables</a:t>
            </a:r>
          </a:p>
        </p:txBody>
      </p:sp>
      <p:sp>
        <p:nvSpPr>
          <p:cNvPr id="12297" name="Rectangle 6">
            <a:extLst>
              <a:ext uri="{FF2B5EF4-FFF2-40B4-BE49-F238E27FC236}">
                <a16:creationId xmlns:a16="http://schemas.microsoft.com/office/drawing/2014/main" id="{3B9F5D5C-B8A0-466D-A912-C1F4B1EA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filter</a:t>
            </a:r>
          </a:p>
        </p:txBody>
      </p:sp>
      <p:sp>
        <p:nvSpPr>
          <p:cNvPr id="12298" name="Rectangle 7">
            <a:extLst>
              <a:ext uri="{FF2B5EF4-FFF2-40B4-BE49-F238E27FC236}">
                <a16:creationId xmlns:a16="http://schemas.microsoft.com/office/drawing/2014/main" id="{B5AF8847-13D5-4329-A723-AD7E876FB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nat</a:t>
            </a:r>
          </a:p>
        </p:txBody>
      </p:sp>
      <p:sp>
        <p:nvSpPr>
          <p:cNvPr id="12299" name="Rectangle 8">
            <a:extLst>
              <a:ext uri="{FF2B5EF4-FFF2-40B4-BE49-F238E27FC236}">
                <a16:creationId xmlns:a16="http://schemas.microsoft.com/office/drawing/2014/main" id="{51336626-D4BB-4A39-AF52-6C7C4F5A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mangle</a:t>
            </a:r>
          </a:p>
        </p:txBody>
      </p:sp>
      <p:sp>
        <p:nvSpPr>
          <p:cNvPr id="12300" name="Rectangle 9">
            <a:extLst>
              <a:ext uri="{FF2B5EF4-FFF2-40B4-BE49-F238E27FC236}">
                <a16:creationId xmlns:a16="http://schemas.microsoft.com/office/drawing/2014/main" id="{214DC3E6-F0B6-4526-BDEF-A648BADE2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netfilter</a:t>
            </a:r>
          </a:p>
        </p:txBody>
      </p:sp>
      <p:sp>
        <p:nvSpPr>
          <p:cNvPr id="12301" name="Line 10">
            <a:extLst>
              <a:ext uri="{FF2B5EF4-FFF2-40B4-BE49-F238E27FC236}">
                <a16:creationId xmlns:a16="http://schemas.microsoft.com/office/drawing/2014/main" id="{F2E3DFE0-D4BC-443C-9836-608A112CA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2" name="Line 11">
            <a:extLst>
              <a:ext uri="{FF2B5EF4-FFF2-40B4-BE49-F238E27FC236}">
                <a16:creationId xmlns:a16="http://schemas.microsoft.com/office/drawing/2014/main" id="{13A29489-EDD4-4F4F-910A-D8ACDAEC5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3" name="Line 12">
            <a:extLst>
              <a:ext uri="{FF2B5EF4-FFF2-40B4-BE49-F238E27FC236}">
                <a16:creationId xmlns:a16="http://schemas.microsoft.com/office/drawing/2014/main" id="{44E3D033-4B14-4642-8DCF-2BFEC01D1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4" name="Line 13">
            <a:extLst>
              <a:ext uri="{FF2B5EF4-FFF2-40B4-BE49-F238E27FC236}">
                <a16:creationId xmlns:a16="http://schemas.microsoft.com/office/drawing/2014/main" id="{2D7B8F1E-0E27-4E93-A6FE-CDBA83428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5" name="Line 14">
            <a:extLst>
              <a:ext uri="{FF2B5EF4-FFF2-40B4-BE49-F238E27FC236}">
                <a16:creationId xmlns:a16="http://schemas.microsoft.com/office/drawing/2014/main" id="{811CC2FE-CBFC-45D5-BD49-743C3B337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048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6" name="Line 15">
            <a:extLst>
              <a:ext uri="{FF2B5EF4-FFF2-40B4-BE49-F238E27FC236}">
                <a16:creationId xmlns:a16="http://schemas.microsoft.com/office/drawing/2014/main" id="{4CF44AB7-90F6-4490-99CD-54511A27F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7" name="Text Box 16">
            <a:extLst>
              <a:ext uri="{FF2B5EF4-FFF2-40B4-BE49-F238E27FC236}">
                <a16:creationId xmlns:a16="http://schemas.microsoft.com/office/drawing/2014/main" id="{4CF7F2F4-ECFF-42F1-899D-E3591F95B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2133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table is in charge of </a:t>
            </a:r>
            <a:r>
              <a:rPr lang="en-US" altLang="zh-TW" sz="1400" b="1"/>
              <a:t>filtering</a:t>
            </a:r>
            <a:r>
              <a:rPr lang="en-US" altLang="zh-TW" sz="1400"/>
              <a:t> packets.</a:t>
            </a:r>
          </a:p>
        </p:txBody>
      </p:sp>
      <p:sp>
        <p:nvSpPr>
          <p:cNvPr id="12308" name="Line 17">
            <a:extLst>
              <a:ext uri="{FF2B5EF4-FFF2-40B4-BE49-F238E27FC236}">
                <a16:creationId xmlns:a16="http://schemas.microsoft.com/office/drawing/2014/main" id="{97C167D0-1C89-4D41-84EF-8F4E0B40A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038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09" name="Text Box 18">
            <a:extLst>
              <a:ext uri="{FF2B5EF4-FFF2-40B4-BE49-F238E27FC236}">
                <a16:creationId xmlns:a16="http://schemas.microsoft.com/office/drawing/2014/main" id="{2BADBB3E-9319-47A3-90BB-B0027B013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681538"/>
            <a:ext cx="2286000" cy="738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table is in charge of </a:t>
            </a:r>
            <a:r>
              <a:rPr lang="en-US" altLang="zh-TW" sz="1400" b="1"/>
              <a:t>translating IP addresses </a:t>
            </a:r>
            <a:r>
              <a:rPr lang="en-US" altLang="zh-TW" sz="1400"/>
              <a:t>of the packets.</a:t>
            </a:r>
          </a:p>
        </p:txBody>
      </p:sp>
      <p:sp>
        <p:nvSpPr>
          <p:cNvPr id="12310" name="Line 19">
            <a:extLst>
              <a:ext uri="{FF2B5EF4-FFF2-40B4-BE49-F238E27FC236}">
                <a16:creationId xmlns:a16="http://schemas.microsoft.com/office/drawing/2014/main" id="{6179E8B6-E348-4920-969D-082DFABD44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4038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2311" name="Text Box 20">
            <a:extLst>
              <a:ext uri="{FF2B5EF4-FFF2-40B4-BE49-F238E27FC236}">
                <a16:creationId xmlns:a16="http://schemas.microsoft.com/office/drawing/2014/main" id="{A6941C25-975B-48E3-B85C-F999DB7F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4672013"/>
            <a:ext cx="22860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/>
              <a:t>This table is in charge of </a:t>
            </a:r>
            <a:r>
              <a:rPr lang="en-US" altLang="zh-TW" sz="1400" b="1"/>
              <a:t>changing packet content</a:t>
            </a:r>
            <a:r>
              <a:rPr lang="en-US" altLang="zh-TW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0950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8" name="Rectangle 4">
            <a:extLst>
              <a:ext uri="{FF2B5EF4-FFF2-40B4-BE49-F238E27FC236}">
                <a16:creationId xmlns:a16="http://schemas.microsoft.com/office/drawing/2014/main" id="{72159C4F-0DCD-494D-A834-97D2B5493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latin typeface="+mn-lt"/>
              </a:rPr>
              <a:t>iptables – Tables and Chains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E7BD36CA-35A2-4763-8320-77CD82E02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12925"/>
            <a:ext cx="8229600" cy="777875"/>
          </a:xfrm>
        </p:spPr>
        <p:txBody>
          <a:bodyPr rtlCol="0">
            <a:normAutofit fontScale="92500" lnSpcReduction="20000"/>
          </a:bodyPr>
          <a:lstStyle/>
          <a:p>
            <a:pPr marL="91440" indent="-91440" eaLnBrk="1" fontAlgn="auto" hangingPunct="1">
              <a:defRPr/>
            </a:pPr>
            <a:r>
              <a:rPr lang="en-US" altLang="zh-TW" sz="2800" dirty="0"/>
              <a:t>Under each table, there are a set of chains.</a:t>
            </a:r>
          </a:p>
          <a:p>
            <a:pPr marL="384048" lvl="1" indent="-182880" eaLnBrk="1" fontAlgn="auto" hangingPunct="1">
              <a:defRPr/>
            </a:pPr>
            <a:r>
              <a:rPr lang="en-US" altLang="zh-TW" sz="2400" dirty="0"/>
              <a:t>Under each chain, you can assign a set of rules.</a:t>
            </a:r>
          </a:p>
        </p:txBody>
      </p:sp>
      <p:sp>
        <p:nvSpPr>
          <p:cNvPr id="13319" name="Rectangle 2">
            <a:extLst>
              <a:ext uri="{FF2B5EF4-FFF2-40B4-BE49-F238E27FC236}">
                <a16:creationId xmlns:a16="http://schemas.microsoft.com/office/drawing/2014/main" id="{041E1463-A9D2-4E6C-9572-2DBF9B5B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8763000" cy="685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320" name="Rectangle 3">
            <a:extLst>
              <a:ext uri="{FF2B5EF4-FFF2-40B4-BE49-F238E27FC236}">
                <a16:creationId xmlns:a16="http://schemas.microsoft.com/office/drawing/2014/main" id="{C374A9D9-462F-42C8-BBEA-33DC4EEE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763000" cy="21336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3321" name="Rectangle 6">
            <a:extLst>
              <a:ext uri="{FF2B5EF4-FFF2-40B4-BE49-F238E27FC236}">
                <a16:creationId xmlns:a16="http://schemas.microsoft.com/office/drawing/2014/main" id="{C1057470-216F-40C0-AF5A-BFC6D275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filter</a:t>
            </a:r>
          </a:p>
        </p:txBody>
      </p:sp>
      <p:sp>
        <p:nvSpPr>
          <p:cNvPr id="13322" name="Rectangle 7">
            <a:extLst>
              <a:ext uri="{FF2B5EF4-FFF2-40B4-BE49-F238E27FC236}">
                <a16:creationId xmlns:a16="http://schemas.microsoft.com/office/drawing/2014/main" id="{14F9EA58-67BD-431C-9C29-5C8173B0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 dirty="0"/>
              <a:t>nat</a:t>
            </a:r>
          </a:p>
        </p:txBody>
      </p:sp>
      <p:sp>
        <p:nvSpPr>
          <p:cNvPr id="13323" name="Rectangle 8">
            <a:extLst>
              <a:ext uri="{FF2B5EF4-FFF2-40B4-BE49-F238E27FC236}">
                <a16:creationId xmlns:a16="http://schemas.microsoft.com/office/drawing/2014/main" id="{B17E49FD-F197-4D9A-9D42-A9A68F19D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mangle</a:t>
            </a:r>
          </a:p>
        </p:txBody>
      </p:sp>
      <p:sp>
        <p:nvSpPr>
          <p:cNvPr id="13324" name="Rectangle 9">
            <a:extLst>
              <a:ext uri="{FF2B5EF4-FFF2-40B4-BE49-F238E27FC236}">
                <a16:creationId xmlns:a16="http://schemas.microsoft.com/office/drawing/2014/main" id="{A4A817EA-F34F-409A-AAD0-5751ED63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1676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b="1"/>
              <a:t>netfilter</a:t>
            </a:r>
          </a:p>
        </p:txBody>
      </p:sp>
      <p:sp>
        <p:nvSpPr>
          <p:cNvPr id="13325" name="Line 10">
            <a:extLst>
              <a:ext uri="{FF2B5EF4-FFF2-40B4-BE49-F238E27FC236}">
                <a16:creationId xmlns:a16="http://schemas.microsoft.com/office/drawing/2014/main" id="{9656EB16-C6DB-4B3E-A1C6-F2D3F5CE86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6" name="Line 11">
            <a:extLst>
              <a:ext uri="{FF2B5EF4-FFF2-40B4-BE49-F238E27FC236}">
                <a16:creationId xmlns:a16="http://schemas.microsoft.com/office/drawing/2014/main" id="{B857C1E2-2677-4B66-9BE9-7EA2D656D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480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7" name="Line 12">
            <a:extLst>
              <a:ext uri="{FF2B5EF4-FFF2-40B4-BE49-F238E27FC236}">
                <a16:creationId xmlns:a16="http://schemas.microsoft.com/office/drawing/2014/main" id="{5806D151-3935-4A61-9DFE-A1B3BD622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8" name="Line 13">
            <a:extLst>
              <a:ext uri="{FF2B5EF4-FFF2-40B4-BE49-F238E27FC236}">
                <a16:creationId xmlns:a16="http://schemas.microsoft.com/office/drawing/2014/main" id="{39C240BD-E71D-43F7-85AA-00DA71FD8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29" name="Line 14">
            <a:extLst>
              <a:ext uri="{FF2B5EF4-FFF2-40B4-BE49-F238E27FC236}">
                <a16:creationId xmlns:a16="http://schemas.microsoft.com/office/drawing/2014/main" id="{EE98735A-2455-4E0E-A77F-B9C6FA46C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048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30" name="Rectangle 15">
            <a:extLst>
              <a:ext uri="{FF2B5EF4-FFF2-40B4-BE49-F238E27FC236}">
                <a16:creationId xmlns:a16="http://schemas.microsoft.com/office/drawing/2014/main" id="{71674785-FF88-4FBD-A437-F04BDFE5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INPUT</a:t>
            </a:r>
          </a:p>
        </p:txBody>
      </p:sp>
      <p:sp>
        <p:nvSpPr>
          <p:cNvPr id="13331" name="Rectangle 16">
            <a:extLst>
              <a:ext uri="{FF2B5EF4-FFF2-40B4-BE49-F238E27FC236}">
                <a16:creationId xmlns:a16="http://schemas.microsoft.com/office/drawing/2014/main" id="{7F4C9302-F98A-49EB-91FE-096532B5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2" name="Rectangle 17">
            <a:extLst>
              <a:ext uri="{FF2B5EF4-FFF2-40B4-BE49-F238E27FC236}">
                <a16:creationId xmlns:a16="http://schemas.microsoft.com/office/drawing/2014/main" id="{154034D8-F0E9-4CB3-9417-50EEC2D8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562600"/>
            <a:ext cx="1219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FORWARD</a:t>
            </a:r>
          </a:p>
        </p:txBody>
      </p:sp>
      <p:sp>
        <p:nvSpPr>
          <p:cNvPr id="13333" name="Rectangle 18">
            <a:extLst>
              <a:ext uri="{FF2B5EF4-FFF2-40B4-BE49-F238E27FC236}">
                <a16:creationId xmlns:a16="http://schemas.microsoft.com/office/drawing/2014/main" id="{A9313888-A28E-4CFD-BBA9-F1222430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PREROUTING</a:t>
            </a:r>
          </a:p>
        </p:txBody>
      </p:sp>
      <p:sp>
        <p:nvSpPr>
          <p:cNvPr id="13334" name="Rectangle 19">
            <a:extLst>
              <a:ext uri="{FF2B5EF4-FFF2-40B4-BE49-F238E27FC236}">
                <a16:creationId xmlns:a16="http://schemas.microsoft.com/office/drawing/2014/main" id="{574AD6CF-3006-496D-BF3E-66C11D0E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POSTROUTING</a:t>
            </a:r>
          </a:p>
        </p:txBody>
      </p:sp>
      <p:sp>
        <p:nvSpPr>
          <p:cNvPr id="13335" name="Rectangle 20">
            <a:extLst>
              <a:ext uri="{FF2B5EF4-FFF2-40B4-BE49-F238E27FC236}">
                <a16:creationId xmlns:a16="http://schemas.microsoft.com/office/drawing/2014/main" id="{7EFFE200-C242-44ED-9047-275EE403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626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6" name="Rectangle 21">
            <a:extLst>
              <a:ext uri="{FF2B5EF4-FFF2-40B4-BE49-F238E27FC236}">
                <a16:creationId xmlns:a16="http://schemas.microsoft.com/office/drawing/2014/main" id="{E5AFA83E-BB99-42D1-A2D6-56CF45A1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34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INPUT</a:t>
            </a:r>
          </a:p>
        </p:txBody>
      </p:sp>
      <p:sp>
        <p:nvSpPr>
          <p:cNvPr id="13337" name="Rectangle 22">
            <a:extLst>
              <a:ext uri="{FF2B5EF4-FFF2-40B4-BE49-F238E27FC236}">
                <a16:creationId xmlns:a16="http://schemas.microsoft.com/office/drawing/2014/main" id="{659C6D49-A136-43F7-93FA-56E0B1306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953000"/>
            <a:ext cx="9144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OUTPUT</a:t>
            </a:r>
          </a:p>
        </p:txBody>
      </p:sp>
      <p:sp>
        <p:nvSpPr>
          <p:cNvPr id="13338" name="Rectangle 23">
            <a:extLst>
              <a:ext uri="{FF2B5EF4-FFF2-40B4-BE49-F238E27FC236}">
                <a16:creationId xmlns:a16="http://schemas.microsoft.com/office/drawing/2014/main" id="{C25D24DD-F536-4905-AB34-8403C14F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562600"/>
            <a:ext cx="1219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FORWARD</a:t>
            </a:r>
          </a:p>
        </p:txBody>
      </p:sp>
      <p:sp>
        <p:nvSpPr>
          <p:cNvPr id="13339" name="Rectangle 24">
            <a:extLst>
              <a:ext uri="{FF2B5EF4-FFF2-40B4-BE49-F238E27FC236}">
                <a16:creationId xmlns:a16="http://schemas.microsoft.com/office/drawing/2014/main" id="{6C6E5A57-DC7B-46B5-B3D2-AA76A597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43400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PREROUTING</a:t>
            </a:r>
          </a:p>
        </p:txBody>
      </p:sp>
      <p:sp>
        <p:nvSpPr>
          <p:cNvPr id="13340" name="Rectangle 25">
            <a:extLst>
              <a:ext uri="{FF2B5EF4-FFF2-40B4-BE49-F238E27FC236}">
                <a16:creationId xmlns:a16="http://schemas.microsoft.com/office/drawing/2014/main" id="{6987B187-F6E2-4BCE-9FB8-91707C84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53000"/>
            <a:ext cx="16002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/>
              <a:t>POSTROUTING</a:t>
            </a:r>
          </a:p>
        </p:txBody>
      </p:sp>
      <p:sp>
        <p:nvSpPr>
          <p:cNvPr id="13341" name="Line 26">
            <a:extLst>
              <a:ext uri="{FF2B5EF4-FFF2-40B4-BE49-F238E27FC236}">
                <a16:creationId xmlns:a16="http://schemas.microsoft.com/office/drawing/2014/main" id="{4F0D8F54-863E-4372-A4B3-B56D05503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2" name="Line 27">
            <a:extLst>
              <a:ext uri="{FF2B5EF4-FFF2-40B4-BE49-F238E27FC236}">
                <a16:creationId xmlns:a16="http://schemas.microsoft.com/office/drawing/2014/main" id="{35A4985E-5ECD-4E77-AD0C-AA0B3559E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3" name="Line 28">
            <a:extLst>
              <a:ext uri="{FF2B5EF4-FFF2-40B4-BE49-F238E27FC236}">
                <a16:creationId xmlns:a16="http://schemas.microsoft.com/office/drawing/2014/main" id="{F40000EA-B4EE-4D6B-86D6-187AFDA92D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4" name="Line 29">
            <a:extLst>
              <a:ext uri="{FF2B5EF4-FFF2-40B4-BE49-F238E27FC236}">
                <a16:creationId xmlns:a16="http://schemas.microsoft.com/office/drawing/2014/main" id="{EFFB0E27-8FAD-4DC0-AF25-A494FB9FF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114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5" name="Line 30">
            <a:extLst>
              <a:ext uri="{FF2B5EF4-FFF2-40B4-BE49-F238E27FC236}">
                <a16:creationId xmlns:a16="http://schemas.microsoft.com/office/drawing/2014/main" id="{6C730104-30C2-465C-BB47-EF85A8591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6" name="Line 31">
            <a:extLst>
              <a:ext uri="{FF2B5EF4-FFF2-40B4-BE49-F238E27FC236}">
                <a16:creationId xmlns:a16="http://schemas.microsoft.com/office/drawing/2014/main" id="{59CD38AD-5292-4BA4-8B51-0BF52293E3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7" name="Line 32">
            <a:extLst>
              <a:ext uri="{FF2B5EF4-FFF2-40B4-BE49-F238E27FC236}">
                <a16:creationId xmlns:a16="http://schemas.microsoft.com/office/drawing/2014/main" id="{28C2C3E1-D2EC-4F33-9416-53F966D29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8" name="Line 33">
            <a:extLst>
              <a:ext uri="{FF2B5EF4-FFF2-40B4-BE49-F238E27FC236}">
                <a16:creationId xmlns:a16="http://schemas.microsoft.com/office/drawing/2014/main" id="{139AD6D6-57E1-4EEB-8A47-0DA74E98BC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49" name="Line 34">
            <a:extLst>
              <a:ext uri="{FF2B5EF4-FFF2-40B4-BE49-F238E27FC236}">
                <a16:creationId xmlns:a16="http://schemas.microsoft.com/office/drawing/2014/main" id="{1424A705-65D0-48EB-9ECA-CE11852D6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4114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0" name="Line 35">
            <a:extLst>
              <a:ext uri="{FF2B5EF4-FFF2-40B4-BE49-F238E27FC236}">
                <a16:creationId xmlns:a16="http://schemas.microsoft.com/office/drawing/2014/main" id="{6EE392B4-DA0F-436E-9708-54AD3B0A2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14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1" name="Line 36">
            <a:extLst>
              <a:ext uri="{FF2B5EF4-FFF2-40B4-BE49-F238E27FC236}">
                <a16:creationId xmlns:a16="http://schemas.microsoft.com/office/drawing/2014/main" id="{641CDDB9-B50B-4608-B270-78DFC45156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2" name="Line 37">
            <a:extLst>
              <a:ext uri="{FF2B5EF4-FFF2-40B4-BE49-F238E27FC236}">
                <a16:creationId xmlns:a16="http://schemas.microsoft.com/office/drawing/2014/main" id="{2F884305-78E8-4E09-B1DA-6B3178BE52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3" name="Line 38">
            <a:extLst>
              <a:ext uri="{FF2B5EF4-FFF2-40B4-BE49-F238E27FC236}">
                <a16:creationId xmlns:a16="http://schemas.microsoft.com/office/drawing/2014/main" id="{1F189517-7C48-415F-B319-78317DE47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4" name="Line 39">
            <a:extLst>
              <a:ext uri="{FF2B5EF4-FFF2-40B4-BE49-F238E27FC236}">
                <a16:creationId xmlns:a16="http://schemas.microsoft.com/office/drawing/2014/main" id="{A44F9633-E820-414F-9172-33956B335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5" name="Line 40">
            <a:extLst>
              <a:ext uri="{FF2B5EF4-FFF2-40B4-BE49-F238E27FC236}">
                <a16:creationId xmlns:a16="http://schemas.microsoft.com/office/drawing/2014/main" id="{7EE88DAD-E053-4800-9C5B-EE73443A17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6" name="Line 41">
            <a:extLst>
              <a:ext uri="{FF2B5EF4-FFF2-40B4-BE49-F238E27FC236}">
                <a16:creationId xmlns:a16="http://schemas.microsoft.com/office/drawing/2014/main" id="{97C9840D-7B6E-4415-9678-F4A9295E6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7" name="Line 42">
            <a:extLst>
              <a:ext uri="{FF2B5EF4-FFF2-40B4-BE49-F238E27FC236}">
                <a16:creationId xmlns:a16="http://schemas.microsoft.com/office/drawing/2014/main" id="{4BA70BB7-A381-40B9-AE8B-2B76F4C1E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114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8" name="Line 43">
            <a:extLst>
              <a:ext uri="{FF2B5EF4-FFF2-40B4-BE49-F238E27FC236}">
                <a16:creationId xmlns:a16="http://schemas.microsoft.com/office/drawing/2014/main" id="{219DB958-902D-4C91-B2FE-484F6F50E9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114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59" name="Line 44">
            <a:extLst>
              <a:ext uri="{FF2B5EF4-FFF2-40B4-BE49-F238E27FC236}">
                <a16:creationId xmlns:a16="http://schemas.microsoft.com/office/drawing/2014/main" id="{697CB159-1033-493E-84B3-EE8C3BF81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0" name="Line 45">
            <a:extLst>
              <a:ext uri="{FF2B5EF4-FFF2-40B4-BE49-F238E27FC236}">
                <a16:creationId xmlns:a16="http://schemas.microsoft.com/office/drawing/2014/main" id="{E0FE1063-32B2-4669-993C-1597365603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1" name="Line 46">
            <a:extLst>
              <a:ext uri="{FF2B5EF4-FFF2-40B4-BE49-F238E27FC236}">
                <a16:creationId xmlns:a16="http://schemas.microsoft.com/office/drawing/2014/main" id="{0490BBC7-C0FB-48B7-9F10-65CCD21BE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962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新細明體" charset="-120"/>
            </a:endParaRPr>
          </a:p>
        </p:txBody>
      </p:sp>
      <p:sp>
        <p:nvSpPr>
          <p:cNvPr id="13362" name="Text Box 47">
            <a:extLst>
              <a:ext uri="{FF2B5EF4-FFF2-40B4-BE49-F238E27FC236}">
                <a16:creationId xmlns:a16="http://schemas.microsoft.com/office/drawing/2014/main" id="{358CEF30-9F7F-4566-8714-F656A4C5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3581400"/>
            <a:ext cx="754062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 dirty="0">
                <a:solidFill>
                  <a:schemeClr val="bg2"/>
                </a:solidFill>
              </a:rPr>
              <a:t>Tables</a:t>
            </a:r>
          </a:p>
        </p:txBody>
      </p:sp>
      <p:sp>
        <p:nvSpPr>
          <p:cNvPr id="13363" name="Text Box 48">
            <a:extLst>
              <a:ext uri="{FF2B5EF4-FFF2-40B4-BE49-F238E27FC236}">
                <a16:creationId xmlns:a16="http://schemas.microsoft.com/office/drawing/2014/main" id="{81346ED3-1395-46BC-B4AB-A06AE3A2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78422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 dirty="0">
                <a:solidFill>
                  <a:schemeClr val="bg2"/>
                </a:solidFill>
              </a:rPr>
              <a:t>Chains</a:t>
            </a:r>
          </a:p>
        </p:txBody>
      </p:sp>
    </p:spTree>
    <p:extLst>
      <p:ext uri="{BB962C8B-B14F-4D97-AF65-F5344CB8AC3E}">
        <p14:creationId xmlns:p14="http://schemas.microsoft.com/office/powerpoint/2010/main" val="39498374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4" name="Rectangle 4">
            <a:extLst>
              <a:ext uri="{FF2B5EF4-FFF2-40B4-BE49-F238E27FC236}">
                <a16:creationId xmlns:a16="http://schemas.microsoft.com/office/drawing/2014/main" id="{43C0F7CD-673C-4C47-9095-D2D9579F6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IPtables “chains”</a:t>
            </a:r>
          </a:p>
        </p:txBody>
      </p:sp>
      <p:sp>
        <p:nvSpPr>
          <p:cNvPr id="532485" name="Rectangle 5">
            <a:extLst>
              <a:ext uri="{FF2B5EF4-FFF2-40B4-BE49-F238E27FC236}">
                <a16:creationId xmlns:a16="http://schemas.microsoft.com/office/drawing/2014/main" id="{990D9630-E063-4AA9-BB85-A5F89CCC5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chain</a:t>
            </a:r>
            <a:r>
              <a:rPr lang="en-US" altLang="en-US"/>
              <a:t> is a sequence of filtering rules.</a:t>
            </a:r>
          </a:p>
          <a:p>
            <a:r>
              <a:rPr lang="en-US" altLang="en-US"/>
              <a:t>Rules are checked in order.  First match wins.  Every chain has a default rule.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no rules match the packet, chain policy is applied.</a:t>
            </a:r>
            <a:endParaRPr lang="en-US" altLang="ko-KR">
              <a:ea typeface="굴림" panose="020B0600000101010101" pitchFamily="34" charset="-127"/>
            </a:endParaRPr>
          </a:p>
          <a:p>
            <a:r>
              <a:rPr lang="en-US" altLang="en-US"/>
              <a:t>Chains are dynamically inserted/ deleted.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8304F447-1EBE-4A09-B23A-BECF62B94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chains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EAADB18D-2538-456C-AE7A-1CB08FBD0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INPUT: packets for local processes </a:t>
            </a:r>
          </a:p>
          <a:p>
            <a:pPr marL="1295400" lvl="2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No output interface 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OUTPUT: packets produced by local processes</a:t>
            </a:r>
          </a:p>
          <a:p>
            <a:pPr marL="1295400" lvl="2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No input interface </a:t>
            </a:r>
          </a:p>
          <a:p>
            <a:pPr marL="1295400" lvl="2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All packets to and from lo (loopback) interface traverse input and output chains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FORWARD: for all transiting packets</a:t>
            </a:r>
          </a:p>
          <a:p>
            <a:pPr marL="1295400" lvl="2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Do not traverse INPUT or OUTPUT</a:t>
            </a:r>
          </a:p>
          <a:p>
            <a:pPr marL="1295400" lvl="2" indent="-3810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Has input and output interface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en-US" sz="2800" dirty="0"/>
              <a:t>PREROUTING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en-US" sz="2800" dirty="0"/>
              <a:t>POSTROUTING</a:t>
            </a:r>
            <a:endParaRPr lang="en-US" altLang="en-US" sz="2800" dirty="0"/>
          </a:p>
          <a:p>
            <a:pPr marL="914400" lvl="1" indent="-457200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87" name="Rectangle 19">
            <a:extLst>
              <a:ext uri="{FF2B5EF4-FFF2-40B4-BE49-F238E27FC236}">
                <a16:creationId xmlns:a16="http://schemas.microsoft.com/office/drawing/2014/main" id="{E4DA22D3-5DE7-4ED0-9A9A-A634E3FF0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Packet Filtering Rule …</a:t>
            </a:r>
          </a:p>
        </p:txBody>
      </p:sp>
      <p:sp>
        <p:nvSpPr>
          <p:cNvPr id="570388" name="Rectangle 20">
            <a:extLst>
              <a:ext uri="{FF2B5EF4-FFF2-40B4-BE49-F238E27FC236}">
                <a16:creationId xmlns:a16="http://schemas.microsoft.com/office/drawing/2014/main" id="{C39B8A80-4D5C-4912-831F-C6F2655A5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Specifies matching criteria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Source and Destination IP addresses, ports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Source MAC Address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States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Invalid Packets</a:t>
            </a:r>
          </a:p>
          <a:p>
            <a:pPr lvl="2">
              <a:lnSpc>
                <a:spcPct val="80000"/>
              </a:lnSpc>
            </a:pPr>
            <a:r>
              <a:rPr lang="it-IT" altLang="en-US" sz="1800"/>
              <a:t>CRC error, fragments, ...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TCP flags</a:t>
            </a:r>
          </a:p>
          <a:p>
            <a:pPr lvl="2">
              <a:lnSpc>
                <a:spcPct val="80000"/>
              </a:lnSpc>
            </a:pPr>
            <a:r>
              <a:rPr lang="it-IT" altLang="en-US" sz="1800"/>
              <a:t>SYN, FIN, ACK, RST, URG, PSH, ALL, NONE</a:t>
            </a:r>
          </a:p>
          <a:p>
            <a:pPr lvl="1">
              <a:lnSpc>
                <a:spcPct val="80000"/>
              </a:lnSpc>
            </a:pPr>
            <a:r>
              <a:rPr lang="it-IT" altLang="en-US" sz="2000"/>
              <a:t>Rate limit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What to do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Accept, Reject. Drop, take/jump them to another chain, …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Rules remain in kernel memory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Save all rules into a file, if you wish, and insert them on reboot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  <p:sp>
        <p:nvSpPr>
          <p:cNvPr id="570380" name="Text Box 12">
            <a:extLst>
              <a:ext uri="{FF2B5EF4-FFF2-40B4-BE49-F238E27FC236}">
                <a16:creationId xmlns:a16="http://schemas.microsoft.com/office/drawing/2014/main" id="{AF954B8C-6608-4CD3-9174-E0AD256C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7814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”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F6DB3231-965F-4CCC-8684-F541B9427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Targets/Jumps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6C457951-AD85-4927-ACEB-DD3BD455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ACCEPT – </a:t>
            </a:r>
            <a:r>
              <a:rPr lang="en-GB" altLang="en-US" sz="2400" dirty="0"/>
              <a:t>let the packet through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REJECT – sends ICMP error message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DROP – reject, but don’t send ICMP message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MASQ – masquerade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RETURN – end of chain; </a:t>
            </a:r>
            <a:r>
              <a:rPr lang="en-GB" altLang="en-US" sz="2400" dirty="0"/>
              <a:t>stop traversing this chain and resume the calling chain</a:t>
            </a:r>
          </a:p>
          <a:p>
            <a:pPr>
              <a:lnSpc>
                <a:spcPct val="80000"/>
              </a:lnSpc>
            </a:pPr>
            <a:r>
              <a:rPr lang="en-GB" altLang="en-US" sz="2400" dirty="0"/>
              <a:t>QUEUE </a:t>
            </a:r>
            <a:r>
              <a:rPr lang="en-US" altLang="en-US" sz="2400" dirty="0"/>
              <a:t>– </a:t>
            </a:r>
            <a:r>
              <a:rPr lang="en-GB" altLang="en-US" sz="2400" dirty="0"/>
              <a:t>pass the packet to the user space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User defined chains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(none) – rule’s counters incremented and packet passed on (used for accounting)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36EA8736-5E5F-4778-8582-D59BA6E79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Syntax of iptables command</a:t>
            </a:r>
          </a:p>
        </p:txBody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F152DCC6-DC15-45ED-8347-7E18DB4DF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iptables –t TABLE –A CHAIN  –[i|o] IFACE –s w.x.y.z –d a.b.c.d –p PROT –m state --state STATE –j ACTION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TABLE = nat | filter | mangle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CHAIN = INPUT | OUTPUT | FORWARD | PREROUTING| POSTROUTING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IFACE =  eth0 | eth1 | ppp0 | ... 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PROT =  tcp | icmp | udp | …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STATE = NEW | ESTABLISHED | RELATED | …</a:t>
            </a:r>
          </a:p>
          <a:p>
            <a:pPr>
              <a:lnSpc>
                <a:spcPct val="90000"/>
              </a:lnSpc>
            </a:pPr>
            <a:r>
              <a:rPr lang="it-IT" altLang="en-US" sz="2400">
                <a:latin typeface="Lucida Console" panose="020B0609040504020204" pitchFamily="49" charset="0"/>
              </a:rPr>
              <a:t>ACTION = DROP | ACCEPT | REJECT | DNAT | SNAT |</a:t>
            </a:r>
            <a:r>
              <a:rPr lang="it-IT" altLang="en-US" sz="2800"/>
              <a:t> …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6" name="Rectangle 4">
            <a:extLst>
              <a:ext uri="{FF2B5EF4-FFF2-40B4-BE49-F238E27FC236}">
                <a16:creationId xmlns:a16="http://schemas.microsoft.com/office/drawing/2014/main" id="{8D9B7DA7-FD87-4E3B-B5D9-7E09B723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Specifying IP addresses</a:t>
            </a:r>
          </a:p>
        </p:txBody>
      </p:sp>
      <p:sp>
        <p:nvSpPr>
          <p:cNvPr id="576517" name="Rectangle 5">
            <a:extLst>
              <a:ext uri="{FF2B5EF4-FFF2-40B4-BE49-F238E27FC236}">
                <a16:creationId xmlns:a16="http://schemas.microsoft.com/office/drawing/2014/main" id="{F2C8CB55-7FD9-4F75-BB1E-3779D5D46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Source: -s, --source or –src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Destination: -d, --destination or –dst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IP address can be specified in four ways.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(Fully qualified) host name (e.g., floyd,  floyd.osis.cs.wright.edu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IP address (e.g., 127.0.0.1)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Group specification  (e.g., 130.108.27.0/24)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Group specification 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	(e.g., 130.108.27.0/255.255.255.0)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‘–s ! IPaddress’ and ‘–d ! IPaddress’: Match address not equal to the given.</a:t>
            </a:r>
          </a:p>
          <a:p>
            <a:pPr>
              <a:lnSpc>
                <a:spcPct val="80000"/>
              </a:lnSpc>
            </a:pPr>
            <a:endParaRPr lang="en-US" altLang="zh-TW" sz="2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860F96AE-F44E-4BBD-B9BA-47F20E409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Specifying an Interface</a:t>
            </a:r>
            <a:endParaRPr lang="en-US" altLang="en-US"/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9D53B681-8139-4BFA-9811-EB13D4AD5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Physical device for packets to come in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-i, --in-interface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-i eth0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Physical device for packets to go 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-o, --out-interface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-o eth3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INPUT chain has no output interface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Rule using ‘-o’ in this chain will never match.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OUPUT chain has no input interface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Rule using ‘-i’ in this chain will never match.</a:t>
            </a:r>
          </a:p>
          <a:p>
            <a:pPr lvl="1">
              <a:lnSpc>
                <a:spcPct val="90000"/>
              </a:lnSpc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id="{97B6DC96-629F-4BBD-9DF6-FBCEFE9D4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Specifying Protocol</a:t>
            </a:r>
            <a:endParaRPr lang="en-US" altLang="en-US"/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0CC4F20C-F8F4-4CCD-95B6-8F52D0ED3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-p protocol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Protocol number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17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Protocol can be a name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TCP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UDP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ICMP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–p ! protocol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D096BB-8C18-45B3-98D2-6C5C2CB90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76213"/>
            <a:ext cx="7966075" cy="576262"/>
          </a:xfrm>
        </p:spPr>
        <p:txBody>
          <a:bodyPr/>
          <a:lstStyle/>
          <a:p>
            <a:pPr eaLnBrk="1" hangingPunct="1"/>
            <a:r>
              <a:rPr lang="en-US" altLang="en-US"/>
              <a:t>Module Management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758D9D8-EEA7-4D03-A11A-1C5EF1EDD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138" y="1169988"/>
            <a:ext cx="6759575" cy="4483100"/>
          </a:xfrm>
        </p:spPr>
        <p:txBody>
          <a:bodyPr/>
          <a:lstStyle/>
          <a:p>
            <a:r>
              <a:rPr lang="en-US" altLang="en-US"/>
              <a:t>Supports loading modules into memory and letting them talk to the rest of the kernel</a:t>
            </a:r>
          </a:p>
          <a:p>
            <a:r>
              <a:rPr lang="en-US" altLang="en-US"/>
              <a:t>Module loading is split into two separate sections:</a:t>
            </a:r>
          </a:p>
          <a:p>
            <a:pPr lvl="1"/>
            <a:r>
              <a:rPr lang="en-US" altLang="en-US"/>
              <a:t>Managing sections of module code in kernel memory</a:t>
            </a:r>
          </a:p>
          <a:p>
            <a:pPr lvl="1"/>
            <a:r>
              <a:rPr lang="en-US" altLang="en-US"/>
              <a:t>Handling symbols that modules are allowed to reference</a:t>
            </a:r>
          </a:p>
          <a:p>
            <a:r>
              <a:rPr lang="en-US" altLang="en-US"/>
              <a:t>The module requestor manages loading requested, but currently unloaded, modules; it also regularly queries the kernel to see whether a dynamically loaded module is still in use, and will unload it when it is no longer actively needed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6" name="Rectangle 4">
            <a:extLst>
              <a:ext uri="{FF2B5EF4-FFF2-40B4-BE49-F238E27FC236}">
                <a16:creationId xmlns:a16="http://schemas.microsoft.com/office/drawing/2014/main" id="{4B7D359F-A91B-4A75-8245-3F7DEB0CE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“-t Table”</a:t>
            </a:r>
          </a:p>
        </p:txBody>
      </p:sp>
      <p:sp>
        <p:nvSpPr>
          <p:cNvPr id="632837" name="Rectangle 5">
            <a:extLst>
              <a:ext uri="{FF2B5EF4-FFF2-40B4-BE49-F238E27FC236}">
                <a16:creationId xmlns:a16="http://schemas.microsoft.com/office/drawing/2014/main" id="{95133A06-B945-4A1D-BC90-D212B8B13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err="1"/>
              <a:t>nat</a:t>
            </a:r>
            <a:r>
              <a:rPr lang="en-US" altLang="en-US" sz="2000" dirty="0"/>
              <a:t> table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Chains: PREROUTING, POSTROUTING, and OUTPUT.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used to translate the packet's source or destination. </a:t>
            </a:r>
          </a:p>
          <a:p>
            <a:pPr lvl="4">
              <a:lnSpc>
                <a:spcPct val="80000"/>
              </a:lnSpc>
            </a:pPr>
            <a:r>
              <a:rPr lang="en-US" altLang="en-US" sz="1400" dirty="0"/>
              <a:t>Addresses and ports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Packets traverse this table only once.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should not do any filtering in this table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filter table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Chains: INPUT, OUTPUT, and FORWARD.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Almost all targets are usable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take action against packets and look at what they contain and DROP or /ACCEPT them,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mangle table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Chains: PREROUTING, POSTROUTING, INPUT, OUTPUT, and FORWARD.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Can alter values of several fields of a packet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Not for filtering; nor will any DNAT, SNAT or Masquerading work in this table. </a:t>
            </a:r>
          </a:p>
          <a:p>
            <a:pPr lvl="2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C1EC074C-BB1B-4EF0-B5B3-A0840E91E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0"/>
          <a:lstStyle/>
          <a:p>
            <a:pPr marL="214313" indent="-214313" defTabSz="457200">
              <a:tabLst>
                <a:tab pos="214313" algn="l"/>
                <a:tab pos="311150" algn="l"/>
                <a:tab pos="768350" algn="l"/>
                <a:tab pos="1225550" algn="l"/>
                <a:tab pos="1682750" algn="l"/>
                <a:tab pos="2139950" algn="l"/>
                <a:tab pos="2597150" algn="l"/>
                <a:tab pos="3054350" algn="l"/>
                <a:tab pos="3511550" algn="l"/>
                <a:tab pos="3968750" algn="l"/>
                <a:tab pos="4425950" algn="l"/>
                <a:tab pos="4883150" algn="l"/>
                <a:tab pos="5340350" algn="l"/>
                <a:tab pos="5797550" algn="l"/>
                <a:tab pos="6254750" algn="l"/>
                <a:tab pos="6711950" algn="l"/>
                <a:tab pos="7169150" algn="l"/>
                <a:tab pos="7626350" algn="l"/>
                <a:tab pos="8083550" algn="l"/>
                <a:tab pos="8540750" algn="l"/>
                <a:tab pos="8997950" algn="l"/>
              </a:tabLst>
            </a:pPr>
            <a:r>
              <a:rPr lang="en-GB" altLang="en-US"/>
              <a:t>iptables examples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C85D7EC9-1CA2-41A3-8D45-3685D88BB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lnSpcReduction="10000"/>
          </a:bodyPr>
          <a:lstStyle/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--flush</a:t>
            </a:r>
          </a:p>
          <a:p>
            <a:pPr marL="1654175" lvl="4" indent="-431800" defTabSz="45720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1800" dirty="0"/>
              <a:t>Delete all rules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-A INPUT -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lo -j ACCEPT</a:t>
            </a:r>
          </a:p>
          <a:p>
            <a:pPr marL="1654175" lvl="4" indent="-431800" defTabSz="45720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1800" dirty="0"/>
              <a:t>Accept all packets arriving on lo for local processes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-A OUTPUT -o lo -j ACCEPT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--policy INPUT DROP</a:t>
            </a:r>
          </a:p>
          <a:p>
            <a:pPr marL="1654175" lvl="4" indent="-431800" defTabSz="45720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1800" dirty="0"/>
              <a:t>Unless other rules apply, drop all INPUT packets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--policy OUTPUT DROP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--policy FORWARD DROP</a:t>
            </a:r>
          </a:p>
          <a:p>
            <a:pPr marL="604838" indent="-533400" defTabSz="457200">
              <a:lnSpc>
                <a:spcPct val="90000"/>
              </a:lnSpc>
              <a:buFont typeface="Wingdings" panose="05000000000000000000" pitchFamily="2" charset="2"/>
              <a:buAutoNum type="arabicPeriod"/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2800" dirty="0"/>
              <a:t>iptables -L -v -n</a:t>
            </a:r>
          </a:p>
          <a:p>
            <a:pPr marL="1654175" lvl="4" indent="-431800" defTabSz="457200">
              <a:lnSpc>
                <a:spcPct val="90000"/>
              </a:lnSpc>
              <a:tabLst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GB" altLang="en-US" sz="1800" dirty="0"/>
              <a:t>List all rules, verbosely, using numeric IP addresses etc.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>
            <a:extLst>
              <a:ext uri="{FF2B5EF4-FFF2-40B4-BE49-F238E27FC236}">
                <a16:creationId xmlns:a16="http://schemas.microsoft.com/office/drawing/2014/main" id="{95857D73-118D-4B6A-B149-2C78E21D6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LOG  Target</a:t>
            </a:r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AB9BCEA8-CE66-44CC-9C6C-57A7B8E3A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GB" altLang="en-US" sz="2400"/>
              <a:t>LOG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2000"/>
              <a:t>--log-level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2000"/>
              <a:t>--log-prefix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2000"/>
              <a:t>--log-tcp-sequence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2000"/>
              <a:t>--log-tcp-options</a:t>
            </a:r>
          </a:p>
          <a:p>
            <a:pPr marL="838200" lvl="1" indent="-381000">
              <a:lnSpc>
                <a:spcPct val="90000"/>
              </a:lnSpc>
            </a:pPr>
            <a:r>
              <a:rPr lang="en-GB" altLang="en-US" sz="2000"/>
              <a:t>--log-ip-options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000">
                <a:latin typeface="Lucida Console" panose="020B0609040504020204" pitchFamily="49" charset="0"/>
              </a:rPr>
              <a:t>iptables -A OUTPUT -o eth0 -j LOG</a:t>
            </a:r>
          </a:p>
          <a:p>
            <a:pPr marL="1257300" lvl="2" indent="-342900">
              <a:lnSpc>
                <a:spcPct val="90000"/>
              </a:lnSpc>
            </a:pPr>
            <a:r>
              <a:rPr lang="en-GB" altLang="en-US" sz="1800"/>
              <a:t>Jump the packets that are on OUTPUT chain intending to leave from eth0 interface to LOG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000">
                <a:latin typeface="Lucida Console" panose="020B0609040504020204" pitchFamily="49" charset="0"/>
              </a:rPr>
              <a:t>iptables -A INPUT -m state --state INVALID -j LOG --log-prefix “INVALID input: ”</a:t>
            </a:r>
            <a:r>
              <a:rPr lang="en-GB" altLang="en-US" sz="2400"/>
              <a:t> </a:t>
            </a:r>
          </a:p>
          <a:p>
            <a:pPr marL="1257300" lvl="2" indent="-342900">
              <a:lnSpc>
                <a:spcPct val="90000"/>
              </a:lnSpc>
            </a:pPr>
            <a:r>
              <a:rPr lang="en-GB" altLang="en-US" sz="1800"/>
              <a:t>Jump the packets that are on INPUT chain with an INVALID state to to LOG and have the logged text begin with “INVALID input: ”</a:t>
            </a:r>
          </a:p>
          <a:p>
            <a:pPr marL="1257300" lvl="2" indent="-342900">
              <a:lnSpc>
                <a:spcPct val="90000"/>
              </a:lnSpc>
            </a:pPr>
            <a:endParaRPr lang="en-GB" altLang="en-US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9" name="Rectangle 5">
            <a:extLst>
              <a:ext uri="{FF2B5EF4-FFF2-40B4-BE49-F238E27FC236}">
                <a16:creationId xmlns:a16="http://schemas.microsoft.com/office/drawing/2014/main" id="{988C0B22-98C0-42F3-B953-209D5787F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iptables syntax examples</a:t>
            </a:r>
          </a:p>
        </p:txBody>
      </p:sp>
      <p:sp>
        <p:nvSpPr>
          <p:cNvPr id="553990" name="Rectangle 6">
            <a:extLst>
              <a:ext uri="{FF2B5EF4-FFF2-40B4-BE49-F238E27FC236}">
                <a16:creationId xmlns:a16="http://schemas.microsoft.com/office/drawing/2014/main" id="{B2150FEF-94B9-4398-8906-FAEDF3F19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GB" altLang="en-US" sz="2400">
                <a:latin typeface="Lucida Console" panose="020B0609040504020204" pitchFamily="49" charset="0"/>
              </a:rPr>
              <a:t>iptables -A INPUT -i eth1 -p tcp -s 192.168.17.1 --sport 1024:65535 -d 192.168.17.2 --dport 22 -j ACCEPT</a:t>
            </a:r>
          </a:p>
          <a:p>
            <a:pPr marL="1295400" lvl="2" indent="-381000"/>
            <a:r>
              <a:rPr lang="en-GB" altLang="en-US" sz="1800">
                <a:latin typeface="Lucida Console" panose="020B0609040504020204" pitchFamily="49" charset="0"/>
              </a:rPr>
              <a:t>Accept all TCP packets arriving on eth1 for local processes from 192.168.17.1 with any source port higher than 1023 to 192.168.17.2 and destination port 22.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sz="2400">
                <a:effectLst/>
                <a:latin typeface="Lucida Console" panose="020B0609040504020204" pitchFamily="49" charset="0"/>
              </a:rPr>
              <a:t>iptables -t nat -A PREROUTING -p TCP -i eth0 -d 128.168.60.12 --dport 80 -j DNAT --to-destination 192.168.10.2</a:t>
            </a:r>
          </a:p>
          <a:p>
            <a:pPr marL="1295400" lvl="2" indent="-381000"/>
            <a:r>
              <a:rPr lang="en-GB" altLang="en-US" sz="1800">
                <a:latin typeface="Lucida Console" panose="020B0609040504020204" pitchFamily="49" charset="0"/>
              </a:rPr>
              <a:t>Change the destination address of all TCP packets arriving on eth0 aimed at </a:t>
            </a:r>
            <a:r>
              <a:rPr lang="en-US" altLang="en-US" sz="1800">
                <a:effectLst/>
                <a:latin typeface="Lucida Console" panose="020B0609040504020204" pitchFamily="49" charset="0"/>
              </a:rPr>
              <a:t>128.168.60.12 port 80 to 192.168.10.2 port 80.</a:t>
            </a:r>
            <a:endParaRPr lang="en-GB" altLang="en-US" sz="1800">
              <a:latin typeface="Lucida Console" panose="020B0609040504020204" pitchFamily="49" charset="0"/>
            </a:endParaRPr>
          </a:p>
          <a:p>
            <a:pPr marL="533400" indent="-533400"/>
            <a:endParaRPr lang="en-GB" altLang="en-US" sz="2800"/>
          </a:p>
          <a:p>
            <a:pPr marL="533400" indent="-533400"/>
            <a:endParaRPr lang="en-US" altLang="en-US" sz="2800"/>
          </a:p>
        </p:txBody>
      </p:sp>
      <p:sp>
        <p:nvSpPr>
          <p:cNvPr id="553988" name="Text Box 4">
            <a:extLst>
              <a:ext uri="{FF2B5EF4-FFF2-40B4-BE49-F238E27FC236}">
                <a16:creationId xmlns:a16="http://schemas.microsoft.com/office/drawing/2014/main" id="{D40C7D35-5E9A-42B6-896C-0BC5590D3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8057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93675" indent="-193675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193675" algn="l"/>
                <a:tab pos="609600" algn="l"/>
                <a:tab pos="1023938" algn="l"/>
                <a:tab pos="1438275" algn="l"/>
                <a:tab pos="1852613" algn="l"/>
                <a:tab pos="2268538" algn="l"/>
                <a:tab pos="2682875" algn="l"/>
                <a:tab pos="3097213" algn="l"/>
                <a:tab pos="3511550" algn="l"/>
                <a:tab pos="3927475" algn="l"/>
                <a:tab pos="4341813" algn="l"/>
                <a:tab pos="4756150" algn="l"/>
                <a:tab pos="5170488" algn="l"/>
                <a:tab pos="5586413" algn="l"/>
                <a:tab pos="6000750" algn="l"/>
                <a:tab pos="6415088" algn="l"/>
                <a:tab pos="6829425" algn="l"/>
                <a:tab pos="7245350" algn="l"/>
                <a:tab pos="7659688" algn="l"/>
                <a:tab pos="8074025" algn="l"/>
                <a:tab pos="8488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33000"/>
            </a:pPr>
            <a:endParaRPr lang="en-GB" altLang="en-US" sz="29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996E5B9F-BA9F-48CC-99B6-C1431027A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iptables syntax examples</a:t>
            </a:r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1B3B662E-2B6A-47EB-A21C-12ADD30A3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iptables –A INPUT –p tcp –s 0/0 –d 0/0 –dport 0:1023 –j REJECT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Reject all incoming TCP traffic destined for ports 0 to 1023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iptables –A OUTPUT –p tcp –s 0/0 –d ! osis110 –j REJECT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Reject all outgoing TCP traffic except the one destined for osis110 </a:t>
            </a:r>
            <a:endParaRPr lang="en-US" altLang="zh-TW" sz="18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iptables –A INPUT –p TCP –s osis110 --syn –j DROP</a:t>
            </a:r>
            <a:endParaRPr lang="en-US" altLang="ko-KR" sz="20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1295400" lvl="2" indent="-38100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Drop all SYN packets from host osis110</a:t>
            </a:r>
            <a:endParaRPr lang="en-US" altLang="zh-TW" sz="20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kumimoji="1" lang="en-US" altLang="en-US" sz="2000">
                <a:effectLst/>
                <a:latin typeface="Lucida Console" panose="020B0609040504020204" pitchFamily="49" charset="0"/>
              </a:rPr>
              <a:t>iptables -A PREROUTING -t nat -p icmp -d 130.108.0.0/24  -j DNAT --to 130.108.2.10</a:t>
            </a:r>
          </a:p>
          <a:p>
            <a:pPr marL="1295400" lvl="2" indent="-381000">
              <a:lnSpc>
                <a:spcPct val="90000"/>
              </a:lnSpc>
            </a:pPr>
            <a:r>
              <a:rPr kumimoji="1" lang="en-US" altLang="zh-TW" sz="1600">
                <a:effectLst/>
                <a:latin typeface="Lucida Console" panose="020B0609040504020204" pitchFamily="49" charset="0"/>
                <a:ea typeface="新細明體" panose="02020500000000000000" pitchFamily="18" charset="-120"/>
              </a:rPr>
              <a:t>Redirect all ICMP packets aimed at any host in the range </a:t>
            </a:r>
            <a:r>
              <a:rPr kumimoji="1" lang="en-US" altLang="en-US" sz="1600">
                <a:effectLst/>
                <a:latin typeface="Lucida Console" panose="020B0609040504020204" pitchFamily="49" charset="0"/>
              </a:rPr>
              <a:t>130.108.0.0/24 to 130.108.2.10</a:t>
            </a:r>
            <a:endParaRPr kumimoji="1" lang="en-US" altLang="zh-TW" sz="1600">
              <a:effectLst/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EC509B2C-DF5E-405E-91F7-853E4B491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chains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1F44177E-33A7-483D-B5F5-5C8597EC0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Operations to manage whole chains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N: create a new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P: change the policy of built-in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L:list the rules in a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F: flush the rules out of a chain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Manipulate rules inside a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A: append a new rule to a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I: insert a new rule at some position in a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R: Replace a rule at some position in a chain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D: delete a rule in a chain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3" name="Rectangle 7">
            <a:extLst>
              <a:ext uri="{FF2B5EF4-FFF2-40B4-BE49-F238E27FC236}">
                <a16:creationId xmlns:a16="http://schemas.microsoft.com/office/drawing/2014/main" id="{9BDC4510-A15C-42CC-893C-8C6C39A4A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Defining New Chains</a:t>
            </a:r>
          </a:p>
        </p:txBody>
      </p:sp>
      <p:sp>
        <p:nvSpPr>
          <p:cNvPr id="562184" name="Rectangle 8">
            <a:extLst>
              <a:ext uri="{FF2B5EF4-FFF2-40B4-BE49-F238E27FC236}">
                <a16:creationId xmlns:a16="http://schemas.microsoft.com/office/drawing/2014/main" id="{4CA78EC8-AE7C-4C2D-871E-887BE94D6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>
                <a:latin typeface="Lucida Console" panose="020B0609040504020204" pitchFamily="49" charset="0"/>
              </a:rPr>
              <a:t>iptables -A INPUT -i eth1 –d IPaddress \</a:t>
            </a:r>
            <a:br>
              <a:rPr lang="en-GB" altLang="en-US" sz="2400">
                <a:latin typeface="Lucida Console" panose="020B0609040504020204" pitchFamily="49" charset="0"/>
              </a:rPr>
            </a:br>
            <a:r>
              <a:rPr lang="en-GB" altLang="en-US" sz="2400">
                <a:latin typeface="Lucida Console" panose="020B0609040504020204" pitchFamily="49" charset="0"/>
              </a:rPr>
              <a:t>	-j EXT-input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latin typeface="Lucida Console" panose="020B0609040504020204" pitchFamily="49" charset="0"/>
              </a:rPr>
              <a:t>iptables -A EXT-input -p udp --sport 53 \</a:t>
            </a:r>
            <a:br>
              <a:rPr lang="en-GB" altLang="en-US" sz="2400">
                <a:latin typeface="Lucida Console" panose="020B0609040504020204" pitchFamily="49" charset="0"/>
              </a:rPr>
            </a:br>
            <a:r>
              <a:rPr lang="en-GB" altLang="en-US" sz="2400">
                <a:latin typeface="Lucida Console" panose="020B0609040504020204" pitchFamily="49" charset="0"/>
              </a:rPr>
              <a:t>	--dport 53 -j EXT-dns-server-in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latin typeface="Lucida Console" panose="020B0609040504020204" pitchFamily="49" charset="0"/>
              </a:rPr>
              <a:t>iptables -A EXT-input -p tcp ! --syn \</a:t>
            </a:r>
            <a:br>
              <a:rPr lang="en-GB" altLang="en-US" sz="2400">
                <a:latin typeface="Lucida Console" panose="020B0609040504020204" pitchFamily="49" charset="0"/>
              </a:rPr>
            </a:br>
            <a:r>
              <a:rPr lang="en-GB" altLang="en-US" sz="2400">
                <a:latin typeface="Lucida Console" panose="020B0609040504020204" pitchFamily="49" charset="0"/>
              </a:rPr>
              <a:t>	--sport 53 --dport 1024:65535\</a:t>
            </a:r>
            <a:br>
              <a:rPr lang="en-GB" altLang="en-US" sz="2400">
                <a:latin typeface="Lucida Console" panose="020B0609040504020204" pitchFamily="49" charset="0"/>
              </a:rPr>
            </a:br>
            <a:r>
              <a:rPr lang="en-GB" altLang="en-US" sz="2400">
                <a:latin typeface="Lucida Console" panose="020B0609040504020204" pitchFamily="49" charset="0"/>
              </a:rPr>
              <a:t>	-j EXT-dns-server-in</a:t>
            </a:r>
          </a:p>
          <a:p>
            <a:pPr>
              <a:lnSpc>
                <a:spcPct val="90000"/>
              </a:lnSpc>
            </a:pPr>
            <a:r>
              <a:rPr lang="en-GB" altLang="en-US" sz="2400">
                <a:latin typeface="Lucida Console" panose="020B0609040504020204" pitchFamily="49" charset="0"/>
              </a:rPr>
              <a:t>iptables -A EXT-dns-server-in\</a:t>
            </a:r>
            <a:br>
              <a:rPr lang="en-GB" altLang="en-US" sz="2400">
                <a:latin typeface="Lucida Console" panose="020B0609040504020204" pitchFamily="49" charset="0"/>
              </a:rPr>
            </a:br>
            <a:r>
              <a:rPr lang="en-GB" altLang="en-US" sz="2400">
                <a:latin typeface="Lucida Console" panose="020B0609040504020204" pitchFamily="49" charset="0"/>
              </a:rPr>
              <a:t>	–s hostName -j ACCEPT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8" name="Rectangle 4">
            <a:extLst>
              <a:ext uri="{FF2B5EF4-FFF2-40B4-BE49-F238E27FC236}">
                <a16:creationId xmlns:a16="http://schemas.microsoft.com/office/drawing/2014/main" id="{EFFDA668-8B46-4C55-A452-7438646D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Chains</a:t>
            </a:r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C4046B2C-067C-4953-9655-BD6D171B9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-j userChainName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User-defined chains can jump to other user-defined chains.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Packets will be dropped if they are found to be in a rule/chain-loop.</a:t>
            </a:r>
          </a:p>
          <a:p>
            <a:r>
              <a:rPr lang="en-US" altLang="en-US" sz="2800"/>
              <a:t>If there are no matches, returns to calling chain.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Packets that were not accepted/dropped resume traversal on the next rule on the chain. </a:t>
            </a:r>
          </a:p>
          <a:p>
            <a:r>
              <a:rPr lang="en-US" altLang="en-US" sz="2800"/>
              <a:t>-j REJECT</a:t>
            </a:r>
            <a:r>
              <a:rPr lang="en-US" altLang="zh-TW" sz="2800">
                <a:ea typeface="新細明體" panose="02020500000000000000" pitchFamily="18" charset="-120"/>
              </a:rPr>
              <a:t> causes </a:t>
            </a:r>
            <a:r>
              <a:rPr lang="en-US" altLang="en-US" sz="2800"/>
              <a:t>failure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6" name="Rectangle 8">
            <a:extLst>
              <a:ext uri="{FF2B5EF4-FFF2-40B4-BE49-F238E27FC236}">
                <a16:creationId xmlns:a16="http://schemas.microsoft.com/office/drawing/2014/main" id="{7094DA01-5EF0-4C44-A260-D52C9616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Specifying Fragments</a:t>
            </a:r>
            <a:endParaRPr lang="en-US" altLang="en-US"/>
          </a:p>
        </p:txBody>
      </p:sp>
      <p:sp>
        <p:nvSpPr>
          <p:cNvPr id="580617" name="Rectangle 9">
            <a:extLst>
              <a:ext uri="{FF2B5EF4-FFF2-40B4-BE49-F238E27FC236}">
                <a16:creationId xmlns:a16="http://schemas.microsoft.com/office/drawing/2014/main" id="{12EED3D0-F1F0-436A-ABC8-128FEED63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  <a:t>iptables -A OUTPUT -f -d 192.168.1.1 -j DROP</a:t>
            </a:r>
            <a:br>
              <a:rPr lang="en-US" altLang="zh-TW" sz="2000">
                <a:latin typeface="Lucida Console" panose="020B0609040504020204" pitchFamily="49" charset="0"/>
                <a:ea typeface="新細明體" panose="02020500000000000000" pitchFamily="18" charset="-120"/>
              </a:rPr>
            </a:br>
            <a:endParaRPr lang="en-US" altLang="zh-TW" sz="2000">
              <a:latin typeface="Lucida Console" panose="020B0609040504020204" pitchFamily="49" charset="0"/>
              <a:ea typeface="新細明體" panose="02020500000000000000" pitchFamily="18" charset="-120"/>
            </a:endParaRPr>
          </a:p>
          <a:p>
            <a:r>
              <a:rPr lang="en-US" altLang="zh-TW" sz="2800">
                <a:ea typeface="新細明體" panose="02020500000000000000" pitchFamily="18" charset="-120"/>
              </a:rPr>
              <a:t>First fragment is treated like any other packet. Second and further fragments won’t be.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Specify a rule specifically for second and further fragments, using the ‘-f’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“Impossible” to look inside the packet for protocol headers such as TCP, UDP, ICMP.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E.g., “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-p TCP -sport www”</a:t>
            </a:r>
            <a:r>
              <a:rPr lang="en-US" altLang="zh-TW" sz="2800">
                <a:ea typeface="新細明體" panose="02020500000000000000" pitchFamily="18" charset="-120"/>
              </a:rPr>
              <a:t> will never match a fragment other than the first fragment.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>
            <a:extLst>
              <a:ext uri="{FF2B5EF4-FFF2-40B4-BE49-F238E27FC236}">
                <a16:creationId xmlns:a16="http://schemas.microsoft.com/office/drawing/2014/main" id="{7AD9CE7E-9349-4EA4-8030-858CFF55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Match Extensions: MAC</a:t>
            </a:r>
            <a:endParaRPr lang="en-US" altLang="en-US"/>
          </a:p>
        </p:txBody>
      </p:sp>
      <p:sp>
        <p:nvSpPr>
          <p:cNvPr id="655365" name="Rectangle 5">
            <a:extLst>
              <a:ext uri="{FF2B5EF4-FFF2-40B4-BE49-F238E27FC236}">
                <a16:creationId xmlns:a16="http://schemas.microsoft.com/office/drawing/2014/main" id="{EBC8D5D8-BBA8-420A-B3C3-105BE970C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Specified with ‘-m mac’ or --match mac’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match incoming packet's source Ethernet address (MAC).</a:t>
            </a:r>
          </a:p>
          <a:p>
            <a:pPr lvl="1"/>
            <a:r>
              <a:rPr lang="en-US" altLang="zh-TW">
                <a:latin typeface="Lucida Console" panose="020B0609040504020204" pitchFamily="49" charset="0"/>
                <a:ea typeface="新細明體" panose="02020500000000000000" pitchFamily="18" charset="-120"/>
              </a:rPr>
              <a:t>--mac-source 00:60:08:91:CC:B7</a:t>
            </a:r>
          </a:p>
          <a:p>
            <a:pPr lvl="2"/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Slide">
  <a:themeElements>
    <a:clrScheme name="Custom 1">
      <a:dk1>
        <a:srgbClr val="1E1E23"/>
      </a:dk1>
      <a:lt1>
        <a:srgbClr val="5A5A5F"/>
      </a:lt1>
      <a:dk2>
        <a:srgbClr val="78787D"/>
      </a:dk2>
      <a:lt2>
        <a:srgbClr val="E6E6EB"/>
      </a:lt2>
      <a:accent1>
        <a:srgbClr val="DA291C"/>
      </a:accent1>
      <a:accent2>
        <a:srgbClr val="FFC72C"/>
      </a:accent2>
      <a:accent3>
        <a:srgbClr val="6D712E"/>
      </a:accent3>
      <a:accent4>
        <a:srgbClr val="B7BF10"/>
      </a:accent4>
      <a:accent5>
        <a:srgbClr val="00587C"/>
      </a:accent5>
      <a:accent6>
        <a:srgbClr val="71C5E8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E NoTab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rk Template" id="{52507695-A847-DB4D-BBB2-29A99508DC57}" vid="{B70C617C-9145-644E-9E7B-ADF857FA111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5266</TotalTime>
  <Words>7820</Words>
  <Application>Microsoft Office PowerPoint</Application>
  <PresentationFormat>On-screen Show (4:3)</PresentationFormat>
  <Paragraphs>796</Paragraphs>
  <Slides>104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28" baseType="lpstr">
      <vt:lpstr>微軟正黑體</vt:lpstr>
      <vt:lpstr>ＭＳ Ｐゴシック</vt:lpstr>
      <vt:lpstr>ＭＳ Ｐゴシック</vt:lpstr>
      <vt:lpstr>Arial</vt:lpstr>
      <vt:lpstr>Calibri</vt:lpstr>
      <vt:lpstr>Courier New</vt:lpstr>
      <vt:lpstr>Gotham</vt:lpstr>
      <vt:lpstr>Gotham-Book</vt:lpstr>
      <vt:lpstr>Gotham-Medium</vt:lpstr>
      <vt:lpstr>Gotham-MediumItalic</vt:lpstr>
      <vt:lpstr>굴림</vt:lpstr>
      <vt:lpstr>Helvetica</vt:lpstr>
      <vt:lpstr>Lucida Console</vt:lpstr>
      <vt:lpstr>Lucida Grande</vt:lpstr>
      <vt:lpstr>Lucida Sans Typewriter</vt:lpstr>
      <vt:lpstr>Monotype Sorts</vt:lpstr>
      <vt:lpstr>新細明體</vt:lpstr>
      <vt:lpstr>Symbol</vt:lpstr>
      <vt:lpstr>Tahoma</vt:lpstr>
      <vt:lpstr>Times New Roman</vt:lpstr>
      <vt:lpstr>Webdings</vt:lpstr>
      <vt:lpstr>Wingdings</vt:lpstr>
      <vt:lpstr>Content Slide</vt:lpstr>
      <vt:lpstr>CSE NoTab Template</vt:lpstr>
      <vt:lpstr>ENPM695 Secure Operating Systems</vt:lpstr>
      <vt:lpstr>Operating System Components and Architecture</vt:lpstr>
      <vt:lpstr>agenda</vt:lpstr>
      <vt:lpstr>Design Principles</vt:lpstr>
      <vt:lpstr>Components of a Linux System</vt:lpstr>
      <vt:lpstr>Components of a Linux System</vt:lpstr>
      <vt:lpstr>Components of a Linux System (Cont.)</vt:lpstr>
      <vt:lpstr>Kernel Modules</vt:lpstr>
      <vt:lpstr>Module Management</vt:lpstr>
      <vt:lpstr>Driver Registration</vt:lpstr>
      <vt:lpstr>Conflict Resolution</vt:lpstr>
      <vt:lpstr>Process Management</vt:lpstr>
      <vt:lpstr>Process Identity</vt:lpstr>
      <vt:lpstr>Process Environment</vt:lpstr>
      <vt:lpstr>Process Context</vt:lpstr>
      <vt:lpstr>Process Context (Cont.)</vt:lpstr>
      <vt:lpstr>Processes and Threads</vt:lpstr>
      <vt:lpstr>Scheduling</vt:lpstr>
      <vt:lpstr>Completely Fair Scheduler</vt:lpstr>
      <vt:lpstr>Completely Fair scheduler (Cont.)</vt:lpstr>
      <vt:lpstr>Kernel Synchronization</vt:lpstr>
      <vt:lpstr>Kernel Synchronization (Cont.)</vt:lpstr>
      <vt:lpstr>Kernel Synchronization (Cont.)</vt:lpstr>
      <vt:lpstr>Interrupt Protection Levels</vt:lpstr>
      <vt:lpstr>Symmetric Multiprocessing</vt:lpstr>
      <vt:lpstr>Memory Management</vt:lpstr>
      <vt:lpstr>Managing Physical Memory</vt:lpstr>
      <vt:lpstr>Managing Physical Memory (Cont.)</vt:lpstr>
      <vt:lpstr>Virtual Memory</vt:lpstr>
      <vt:lpstr>Virtual Memory (Cont.)</vt:lpstr>
      <vt:lpstr>Virtual Memory (Cont.)</vt:lpstr>
      <vt:lpstr>Swapping and Paging</vt:lpstr>
      <vt:lpstr>Kernel Virtual Memory</vt:lpstr>
      <vt:lpstr>Executing and Loading User Programs</vt:lpstr>
      <vt:lpstr>Memory Layout for ELF Programs</vt:lpstr>
      <vt:lpstr>Static and Dynamic Linking</vt:lpstr>
      <vt:lpstr>Static and Dynamic Linking (Cont.)</vt:lpstr>
      <vt:lpstr>File Systems</vt:lpstr>
      <vt:lpstr>File Systems (Cont.)</vt:lpstr>
      <vt:lpstr>The Linux ext3 File System</vt:lpstr>
      <vt:lpstr>The Linux ext3 File System (Cont.)</vt:lpstr>
      <vt:lpstr>Journaling</vt:lpstr>
      <vt:lpstr>The Linux Proc File System</vt:lpstr>
      <vt:lpstr>Input and Output</vt:lpstr>
      <vt:lpstr>Block Devices</vt:lpstr>
      <vt:lpstr>Device-Driver Block Structure</vt:lpstr>
      <vt:lpstr>Character Devices</vt:lpstr>
      <vt:lpstr>Character Devices (Cont.)</vt:lpstr>
      <vt:lpstr>Interprocess Communication</vt:lpstr>
      <vt:lpstr>Passing Data Between Processes</vt:lpstr>
      <vt:lpstr>Network Structure</vt:lpstr>
      <vt:lpstr>Security</vt:lpstr>
      <vt:lpstr>Security (Cont.)</vt:lpstr>
      <vt:lpstr>Users and Superusers in UNIX</vt:lpstr>
      <vt:lpstr>Access Control in UNIX</vt:lpstr>
      <vt:lpstr>UNIX Permission Bits</vt:lpstr>
      <vt:lpstr>Basic UNIX Security Mechanisms</vt:lpstr>
      <vt:lpstr>Process IDs in UNIX</vt:lpstr>
      <vt:lpstr>Dropping and Acquiring Privilege</vt:lpstr>
      <vt:lpstr>Setting UIDs Inside Processes</vt:lpstr>
      <vt:lpstr>More setuid Magic</vt:lpstr>
      <vt:lpstr>setuid Bug in WU-FTPD</vt:lpstr>
      <vt:lpstr>WU-FTPD Attack         </vt:lpstr>
      <vt:lpstr>IPTables/NETFILTER</vt:lpstr>
      <vt:lpstr>Packet Filters .. “Firewalls”</vt:lpstr>
      <vt:lpstr>Packet Filtering</vt:lpstr>
      <vt:lpstr>Functions of Packet Filter</vt:lpstr>
      <vt:lpstr>Packet Filtering: Control</vt:lpstr>
      <vt:lpstr>Packet Filtering: Security</vt:lpstr>
      <vt:lpstr>Packet Filtering Limitations</vt:lpstr>
      <vt:lpstr>Packet “filtering”</vt:lpstr>
      <vt:lpstr>Goals for this Lecture</vt:lpstr>
      <vt:lpstr>Packet Filtering in Linux</vt:lpstr>
      <vt:lpstr>Packet Filtering in Linux History</vt:lpstr>
      <vt:lpstr>ipfilter, ipchains and, iptables</vt:lpstr>
      <vt:lpstr>Netfilter/ iptables Capabilities</vt:lpstr>
      <vt:lpstr>Linux Iptables/Netfilter</vt:lpstr>
      <vt:lpstr>Iptables - Features (1)</vt:lpstr>
      <vt:lpstr>Iptables - Features (2)</vt:lpstr>
      <vt:lpstr>iptables – Tables and Chains</vt:lpstr>
      <vt:lpstr>iptables – Tables and Chains</vt:lpstr>
      <vt:lpstr>IPtables “chains”</vt:lpstr>
      <vt:lpstr>Built-in chains</vt:lpstr>
      <vt:lpstr>A Packet Filtering Rule …</vt:lpstr>
      <vt:lpstr>Targets/Jumps</vt:lpstr>
      <vt:lpstr>Syntax of iptables command</vt:lpstr>
      <vt:lpstr>Specifying IP addresses</vt:lpstr>
      <vt:lpstr>Specifying an Interface</vt:lpstr>
      <vt:lpstr>Specifying Protocol</vt:lpstr>
      <vt:lpstr>“-t Table”</vt:lpstr>
      <vt:lpstr>iptables examples</vt:lpstr>
      <vt:lpstr>The LOG  Target</vt:lpstr>
      <vt:lpstr>iptables syntax examples</vt:lpstr>
      <vt:lpstr>iptables syntax examples</vt:lpstr>
      <vt:lpstr>Operations on chains</vt:lpstr>
      <vt:lpstr>Defining New Chains</vt:lpstr>
      <vt:lpstr>User Chains</vt:lpstr>
      <vt:lpstr>Specifying Fragments</vt:lpstr>
      <vt:lpstr>Match Extensions: MAC</vt:lpstr>
      <vt:lpstr>Match Extensions: Limit</vt:lpstr>
      <vt:lpstr>Match Extensions: State</vt:lpstr>
      <vt:lpstr>Iptables – More rules</vt:lpstr>
      <vt:lpstr>In-Class Exercise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an operating system</dc:title>
  <dc:creator>Jonas Amoonarquah</dc:creator>
  <cp:lastModifiedBy>Jonas Amoonarquah</cp:lastModifiedBy>
  <cp:revision>142</cp:revision>
  <dcterms:created xsi:type="dcterms:W3CDTF">2016-02-10T09:39:35Z</dcterms:created>
  <dcterms:modified xsi:type="dcterms:W3CDTF">2022-03-09T19:18:53Z</dcterms:modified>
</cp:coreProperties>
</file>