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81"/>
  </p:notesMasterIdLst>
  <p:sldIdLst>
    <p:sldId id="33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40" d="100"/>
          <a:sy n="40" d="100"/>
        </p:scale>
        <p:origin x="29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presProps" Target="presProp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39C88-6F9B-46BE-B026-BDA87E00626D}" type="doc">
      <dgm:prSet loTypeId="urn:microsoft.com/office/officeart/2005/8/layout/cycle5" loCatId="cycle" qsTypeId="urn:microsoft.com/office/officeart/2005/8/quickstyle/simple3#1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4C27875-4F73-4ED7-A7FC-562830AE88BD}">
      <dgm:prSet phldrT="[Text]"/>
      <dgm:spPr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dirty="0"/>
            <a:t>Diagram</a:t>
          </a:r>
        </a:p>
      </dgm:t>
    </dgm:pt>
    <dgm:pt modelId="{9D234C8B-B73A-4B0E-936F-8C095B024F6F}" type="parTrans" cxnId="{9326C450-AEF0-479B-A631-AC7B7A803019}">
      <dgm:prSet/>
      <dgm:spPr/>
      <dgm:t>
        <a:bodyPr/>
        <a:lstStyle/>
        <a:p>
          <a:endParaRPr lang="en-US"/>
        </a:p>
      </dgm:t>
    </dgm:pt>
    <dgm:pt modelId="{A156BEA9-5421-45D0-8E61-F3B896C9F253}" type="sibTrans" cxnId="{9326C450-AEF0-479B-A631-AC7B7A803019}">
      <dgm:prSet/>
      <dgm:spPr/>
      <dgm:t>
        <a:bodyPr/>
        <a:lstStyle/>
        <a:p>
          <a:endParaRPr lang="en-US"/>
        </a:p>
      </dgm:t>
    </dgm:pt>
    <dgm:pt modelId="{43D5C668-F359-4E95-BF97-9691F85A905B}">
      <dgm:prSet phldrT="[Text]"/>
      <dgm:spPr/>
      <dgm:t>
        <a:bodyPr/>
        <a:lstStyle/>
        <a:p>
          <a:r>
            <a:rPr lang="en-US" dirty="0"/>
            <a:t>Identify Threats</a:t>
          </a:r>
        </a:p>
      </dgm:t>
    </dgm:pt>
    <dgm:pt modelId="{4698B66D-BA3D-4DC0-B84C-101FC29D8F1E}" type="parTrans" cxnId="{0F36B666-DD9E-4195-BE86-94D1AD08FB87}">
      <dgm:prSet/>
      <dgm:spPr/>
      <dgm:t>
        <a:bodyPr/>
        <a:lstStyle/>
        <a:p>
          <a:endParaRPr lang="en-US"/>
        </a:p>
      </dgm:t>
    </dgm:pt>
    <dgm:pt modelId="{0B1880F7-32AA-403E-BABC-C7F2B91F4654}" type="sibTrans" cxnId="{0F36B666-DD9E-4195-BE86-94D1AD08FB87}">
      <dgm:prSet/>
      <dgm:spPr/>
      <dgm:t>
        <a:bodyPr/>
        <a:lstStyle/>
        <a:p>
          <a:endParaRPr lang="en-US"/>
        </a:p>
      </dgm:t>
    </dgm:pt>
    <dgm:pt modelId="{61156285-4F02-40C7-B31B-CC3EDEC15163}">
      <dgm:prSet phldrT="[Text]"/>
      <dgm:spPr/>
      <dgm:t>
        <a:bodyPr/>
        <a:lstStyle/>
        <a:p>
          <a:r>
            <a:rPr lang="en-US" dirty="0"/>
            <a:t>Mitigate</a:t>
          </a:r>
        </a:p>
      </dgm:t>
    </dgm:pt>
    <dgm:pt modelId="{291C45A5-BC14-4A04-A265-18CF9D8BEEA5}" type="parTrans" cxnId="{B2BF8062-BF9E-4F63-9508-9DADF5A48DBD}">
      <dgm:prSet/>
      <dgm:spPr/>
      <dgm:t>
        <a:bodyPr/>
        <a:lstStyle/>
        <a:p>
          <a:endParaRPr lang="en-US"/>
        </a:p>
      </dgm:t>
    </dgm:pt>
    <dgm:pt modelId="{2B0D7373-FB64-4582-A262-86FAF9E93CC5}" type="sibTrans" cxnId="{B2BF8062-BF9E-4F63-9508-9DADF5A48DBD}">
      <dgm:prSet/>
      <dgm:spPr/>
      <dgm:t>
        <a:bodyPr/>
        <a:lstStyle/>
        <a:p>
          <a:endParaRPr lang="en-US"/>
        </a:p>
      </dgm:t>
    </dgm:pt>
    <dgm:pt modelId="{084BE941-EEA3-4287-AFB2-E69555C7629E}">
      <dgm:prSet phldrT="[Text]"/>
      <dgm:spPr/>
      <dgm:t>
        <a:bodyPr/>
        <a:lstStyle/>
        <a:p>
          <a:r>
            <a:rPr lang="en-US" dirty="0"/>
            <a:t>Validate</a:t>
          </a:r>
        </a:p>
      </dgm:t>
    </dgm:pt>
    <dgm:pt modelId="{B0C31FCF-CAC8-4103-B226-38B63F9DD80C}" type="parTrans" cxnId="{ED6CF1B6-4E60-4E29-A55E-F43FCCC4C69C}">
      <dgm:prSet/>
      <dgm:spPr/>
      <dgm:t>
        <a:bodyPr/>
        <a:lstStyle/>
        <a:p>
          <a:endParaRPr lang="en-US"/>
        </a:p>
      </dgm:t>
    </dgm:pt>
    <dgm:pt modelId="{DA25180B-8F79-4ECC-9595-88CBA3784A6F}" type="sibTrans" cxnId="{ED6CF1B6-4E60-4E29-A55E-F43FCCC4C69C}">
      <dgm:prSet/>
      <dgm:spPr/>
      <dgm:t>
        <a:bodyPr/>
        <a:lstStyle/>
        <a:p>
          <a:endParaRPr lang="en-US"/>
        </a:p>
      </dgm:t>
    </dgm:pt>
    <dgm:pt modelId="{09CA4910-A45F-4597-919A-D0231A350AF6}" type="pres">
      <dgm:prSet presAssocID="{57339C88-6F9B-46BE-B026-BDA87E00626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435224-4F30-424B-BAE4-7231C9A15491}" type="pres">
      <dgm:prSet presAssocID="{84C27875-4F73-4ED7-A7FC-562830AE88BD}" presName="node" presStyleLbl="node1" presStyleIdx="0" presStyleCnt="4" custRadScaleRad="97842" custRadScaleInc="11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15AADD-3F6A-4A71-9DCB-43A629E8ED1C}" type="pres">
      <dgm:prSet presAssocID="{84C27875-4F73-4ED7-A7FC-562830AE88BD}" presName="spNode" presStyleCnt="0"/>
      <dgm:spPr/>
    </dgm:pt>
    <dgm:pt modelId="{5CE8F7CE-8E5C-4BE7-A148-44DAA61F5362}" type="pres">
      <dgm:prSet presAssocID="{A156BEA9-5421-45D0-8E61-F3B896C9F253}" presName="sibTrans" presStyleLbl="sibTrans1D1" presStyleIdx="0" presStyleCnt="4"/>
      <dgm:spPr/>
      <dgm:t>
        <a:bodyPr/>
        <a:lstStyle/>
        <a:p>
          <a:endParaRPr lang="en-US"/>
        </a:p>
      </dgm:t>
    </dgm:pt>
    <dgm:pt modelId="{9D922EA4-F77F-452F-956B-F528394B5F09}" type="pres">
      <dgm:prSet presAssocID="{43D5C668-F359-4E95-BF97-9691F85A905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8913FE-0B28-4482-A3AC-005ACDA746CF}" type="pres">
      <dgm:prSet presAssocID="{43D5C668-F359-4E95-BF97-9691F85A905B}" presName="spNode" presStyleCnt="0"/>
      <dgm:spPr/>
    </dgm:pt>
    <dgm:pt modelId="{39B93082-E72C-4817-AAC1-3805423EEAEE}" type="pres">
      <dgm:prSet presAssocID="{0B1880F7-32AA-403E-BABC-C7F2B91F4654}" presName="sibTrans" presStyleLbl="sibTrans1D1" presStyleIdx="1" presStyleCnt="4"/>
      <dgm:spPr/>
      <dgm:t>
        <a:bodyPr/>
        <a:lstStyle/>
        <a:p>
          <a:endParaRPr lang="en-US"/>
        </a:p>
      </dgm:t>
    </dgm:pt>
    <dgm:pt modelId="{C4ADC692-E9B3-41DF-BE78-61069168AE27}" type="pres">
      <dgm:prSet presAssocID="{61156285-4F02-40C7-B31B-CC3EDEC1516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16A49-FC0F-4AE0-977A-FD3ED89BFD9B}" type="pres">
      <dgm:prSet presAssocID="{61156285-4F02-40C7-B31B-CC3EDEC15163}" presName="spNode" presStyleCnt="0"/>
      <dgm:spPr/>
    </dgm:pt>
    <dgm:pt modelId="{F76641D7-D313-4E4F-8522-E3CFBE657EDD}" type="pres">
      <dgm:prSet presAssocID="{2B0D7373-FB64-4582-A262-86FAF9E93CC5}" presName="sibTrans" presStyleLbl="sibTrans1D1" presStyleIdx="2" presStyleCnt="4"/>
      <dgm:spPr/>
      <dgm:t>
        <a:bodyPr/>
        <a:lstStyle/>
        <a:p>
          <a:endParaRPr lang="en-US"/>
        </a:p>
      </dgm:t>
    </dgm:pt>
    <dgm:pt modelId="{44BCFC59-B2D9-48EF-8884-E2C12E106C2D}" type="pres">
      <dgm:prSet presAssocID="{084BE941-EEA3-4287-AFB2-E69555C7629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669F7-9659-40A3-AE03-3347C39044A4}" type="pres">
      <dgm:prSet presAssocID="{084BE941-EEA3-4287-AFB2-E69555C7629E}" presName="spNode" presStyleCnt="0"/>
      <dgm:spPr/>
    </dgm:pt>
    <dgm:pt modelId="{8016F9A8-EB2F-405E-8C1C-B8FDF3EC9AC5}" type="pres">
      <dgm:prSet presAssocID="{DA25180B-8F79-4ECC-9595-88CBA3784A6F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0F36B666-DD9E-4195-BE86-94D1AD08FB87}" srcId="{57339C88-6F9B-46BE-B026-BDA87E00626D}" destId="{43D5C668-F359-4E95-BF97-9691F85A905B}" srcOrd="1" destOrd="0" parTransId="{4698B66D-BA3D-4DC0-B84C-101FC29D8F1E}" sibTransId="{0B1880F7-32AA-403E-BABC-C7F2B91F4654}"/>
    <dgm:cxn modelId="{8B75545B-81C4-4C21-9227-B819DE010D0D}" type="presOf" srcId="{DA25180B-8F79-4ECC-9595-88CBA3784A6F}" destId="{8016F9A8-EB2F-405E-8C1C-B8FDF3EC9AC5}" srcOrd="0" destOrd="0" presId="urn:microsoft.com/office/officeart/2005/8/layout/cycle5"/>
    <dgm:cxn modelId="{AD214E59-CE18-4964-AB42-1DF3E22DB67E}" type="presOf" srcId="{61156285-4F02-40C7-B31B-CC3EDEC15163}" destId="{C4ADC692-E9B3-41DF-BE78-61069168AE27}" srcOrd="0" destOrd="0" presId="urn:microsoft.com/office/officeart/2005/8/layout/cycle5"/>
    <dgm:cxn modelId="{F10040B4-7EA2-4B71-86AD-40AE978FFC3F}" type="presOf" srcId="{43D5C668-F359-4E95-BF97-9691F85A905B}" destId="{9D922EA4-F77F-452F-956B-F528394B5F09}" srcOrd="0" destOrd="0" presId="urn:microsoft.com/office/officeart/2005/8/layout/cycle5"/>
    <dgm:cxn modelId="{C2624FD9-C375-4A2E-B5EE-AF8694038B0F}" type="presOf" srcId="{2B0D7373-FB64-4582-A262-86FAF9E93CC5}" destId="{F76641D7-D313-4E4F-8522-E3CFBE657EDD}" srcOrd="0" destOrd="0" presId="urn:microsoft.com/office/officeart/2005/8/layout/cycle5"/>
    <dgm:cxn modelId="{55E6842B-57C2-41CC-AAC5-943E2737F6FC}" type="presOf" srcId="{57339C88-6F9B-46BE-B026-BDA87E00626D}" destId="{09CA4910-A45F-4597-919A-D0231A350AF6}" srcOrd="0" destOrd="0" presId="urn:microsoft.com/office/officeart/2005/8/layout/cycle5"/>
    <dgm:cxn modelId="{CD806F2B-3CD8-46A1-9C2A-72CAEC877E90}" type="presOf" srcId="{84C27875-4F73-4ED7-A7FC-562830AE88BD}" destId="{BD435224-4F30-424B-BAE4-7231C9A15491}" srcOrd="0" destOrd="0" presId="urn:microsoft.com/office/officeart/2005/8/layout/cycle5"/>
    <dgm:cxn modelId="{710B052A-8FBF-4C97-94FC-A8977A8E319A}" type="presOf" srcId="{A156BEA9-5421-45D0-8E61-F3B896C9F253}" destId="{5CE8F7CE-8E5C-4BE7-A148-44DAA61F5362}" srcOrd="0" destOrd="0" presId="urn:microsoft.com/office/officeart/2005/8/layout/cycle5"/>
    <dgm:cxn modelId="{EFE54F76-C0FF-4CA5-BC63-FDCFA332EDD2}" type="presOf" srcId="{084BE941-EEA3-4287-AFB2-E69555C7629E}" destId="{44BCFC59-B2D9-48EF-8884-E2C12E106C2D}" srcOrd="0" destOrd="0" presId="urn:microsoft.com/office/officeart/2005/8/layout/cycle5"/>
    <dgm:cxn modelId="{9326C450-AEF0-479B-A631-AC7B7A803019}" srcId="{57339C88-6F9B-46BE-B026-BDA87E00626D}" destId="{84C27875-4F73-4ED7-A7FC-562830AE88BD}" srcOrd="0" destOrd="0" parTransId="{9D234C8B-B73A-4B0E-936F-8C095B024F6F}" sibTransId="{A156BEA9-5421-45D0-8E61-F3B896C9F253}"/>
    <dgm:cxn modelId="{42234157-0191-45F1-A318-6A77E1CF99A8}" type="presOf" srcId="{0B1880F7-32AA-403E-BABC-C7F2B91F4654}" destId="{39B93082-E72C-4817-AAC1-3805423EEAEE}" srcOrd="0" destOrd="0" presId="urn:microsoft.com/office/officeart/2005/8/layout/cycle5"/>
    <dgm:cxn modelId="{ED6CF1B6-4E60-4E29-A55E-F43FCCC4C69C}" srcId="{57339C88-6F9B-46BE-B026-BDA87E00626D}" destId="{084BE941-EEA3-4287-AFB2-E69555C7629E}" srcOrd="3" destOrd="0" parTransId="{B0C31FCF-CAC8-4103-B226-38B63F9DD80C}" sibTransId="{DA25180B-8F79-4ECC-9595-88CBA3784A6F}"/>
    <dgm:cxn modelId="{B2BF8062-BF9E-4F63-9508-9DADF5A48DBD}" srcId="{57339C88-6F9B-46BE-B026-BDA87E00626D}" destId="{61156285-4F02-40C7-B31B-CC3EDEC15163}" srcOrd="2" destOrd="0" parTransId="{291C45A5-BC14-4A04-A265-18CF9D8BEEA5}" sibTransId="{2B0D7373-FB64-4582-A262-86FAF9E93CC5}"/>
    <dgm:cxn modelId="{A588EBA5-708D-428E-98ED-1C583A538A38}" type="presParOf" srcId="{09CA4910-A45F-4597-919A-D0231A350AF6}" destId="{BD435224-4F30-424B-BAE4-7231C9A15491}" srcOrd="0" destOrd="0" presId="urn:microsoft.com/office/officeart/2005/8/layout/cycle5"/>
    <dgm:cxn modelId="{7ADB0BA0-E4D6-4D88-994B-F88C5556F8E1}" type="presParOf" srcId="{09CA4910-A45F-4597-919A-D0231A350AF6}" destId="{6E15AADD-3F6A-4A71-9DCB-43A629E8ED1C}" srcOrd="1" destOrd="0" presId="urn:microsoft.com/office/officeart/2005/8/layout/cycle5"/>
    <dgm:cxn modelId="{7EBA5D29-A7A6-483C-AB3D-28C0D9C88CA3}" type="presParOf" srcId="{09CA4910-A45F-4597-919A-D0231A350AF6}" destId="{5CE8F7CE-8E5C-4BE7-A148-44DAA61F5362}" srcOrd="2" destOrd="0" presId="urn:microsoft.com/office/officeart/2005/8/layout/cycle5"/>
    <dgm:cxn modelId="{B1B061E1-270C-4392-94E2-D72DED35CE29}" type="presParOf" srcId="{09CA4910-A45F-4597-919A-D0231A350AF6}" destId="{9D922EA4-F77F-452F-956B-F528394B5F09}" srcOrd="3" destOrd="0" presId="urn:microsoft.com/office/officeart/2005/8/layout/cycle5"/>
    <dgm:cxn modelId="{58CF284E-DA8B-41E3-8745-24DF48DF224E}" type="presParOf" srcId="{09CA4910-A45F-4597-919A-D0231A350AF6}" destId="{E78913FE-0B28-4482-A3AC-005ACDA746CF}" srcOrd="4" destOrd="0" presId="urn:microsoft.com/office/officeart/2005/8/layout/cycle5"/>
    <dgm:cxn modelId="{0343FB63-2D44-4D56-A129-C3AB8E51092D}" type="presParOf" srcId="{09CA4910-A45F-4597-919A-D0231A350AF6}" destId="{39B93082-E72C-4817-AAC1-3805423EEAEE}" srcOrd="5" destOrd="0" presId="urn:microsoft.com/office/officeart/2005/8/layout/cycle5"/>
    <dgm:cxn modelId="{5578F6A7-7803-44CD-A200-668F572E249B}" type="presParOf" srcId="{09CA4910-A45F-4597-919A-D0231A350AF6}" destId="{C4ADC692-E9B3-41DF-BE78-61069168AE27}" srcOrd="6" destOrd="0" presId="urn:microsoft.com/office/officeart/2005/8/layout/cycle5"/>
    <dgm:cxn modelId="{E1067188-A7F5-4600-AE33-D4AA485267F9}" type="presParOf" srcId="{09CA4910-A45F-4597-919A-D0231A350AF6}" destId="{C4616A49-FC0F-4AE0-977A-FD3ED89BFD9B}" srcOrd="7" destOrd="0" presId="urn:microsoft.com/office/officeart/2005/8/layout/cycle5"/>
    <dgm:cxn modelId="{2BE27E7E-DDD5-4BED-A591-B83CF5922231}" type="presParOf" srcId="{09CA4910-A45F-4597-919A-D0231A350AF6}" destId="{F76641D7-D313-4E4F-8522-E3CFBE657EDD}" srcOrd="8" destOrd="0" presId="urn:microsoft.com/office/officeart/2005/8/layout/cycle5"/>
    <dgm:cxn modelId="{475FB1A8-280C-4031-A2CA-82B6EA56FEDA}" type="presParOf" srcId="{09CA4910-A45F-4597-919A-D0231A350AF6}" destId="{44BCFC59-B2D9-48EF-8884-E2C12E106C2D}" srcOrd="9" destOrd="0" presId="urn:microsoft.com/office/officeart/2005/8/layout/cycle5"/>
    <dgm:cxn modelId="{5C0FDDE6-7331-40CB-867C-36EA6562F297}" type="presParOf" srcId="{09CA4910-A45F-4597-919A-D0231A350AF6}" destId="{21B669F7-9659-40A3-AE03-3347C39044A4}" srcOrd="10" destOrd="0" presId="urn:microsoft.com/office/officeart/2005/8/layout/cycle5"/>
    <dgm:cxn modelId="{CD2ED807-D7A3-42BF-8949-FBBD40612D54}" type="presParOf" srcId="{09CA4910-A45F-4597-919A-D0231A350AF6}" destId="{8016F9A8-EB2F-405E-8C1C-B8FDF3EC9AC5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35224-4F30-424B-BAE4-7231C9A15491}">
      <dsp:nvSpPr>
        <dsp:cNvPr id="0" name=""/>
        <dsp:cNvSpPr/>
      </dsp:nvSpPr>
      <dsp:spPr>
        <a:xfrm>
          <a:off x="3282041" y="43925"/>
          <a:ext cx="1735335" cy="112796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Diagram</a:t>
          </a:r>
        </a:p>
      </dsp:txBody>
      <dsp:txXfrm>
        <a:off x="3337104" y="98988"/>
        <a:ext cx="1625209" cy="1017842"/>
      </dsp:txXfrm>
    </dsp:sp>
    <dsp:sp modelId="{5CE8F7CE-8E5C-4BE7-A148-44DAA61F5362}">
      <dsp:nvSpPr>
        <dsp:cNvPr id="0" name=""/>
        <dsp:cNvSpPr/>
      </dsp:nvSpPr>
      <dsp:spPr>
        <a:xfrm>
          <a:off x="2196011" y="623991"/>
          <a:ext cx="3725322" cy="3725322"/>
        </a:xfrm>
        <a:custGeom>
          <a:avLst/>
          <a:gdLst/>
          <a:ahLst/>
          <a:cxnLst/>
          <a:rect l="0" t="0" r="0" b="0"/>
          <a:pathLst>
            <a:path>
              <a:moveTo>
                <a:pt x="3027641" y="409275"/>
              </a:moveTo>
              <a:arcTo wR="1862661" hR="1862661" stAng="18522862" swAng="143921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922EA4-F77F-452F-956B-F528394B5F09}">
      <dsp:nvSpPr>
        <dsp:cNvPr id="0" name=""/>
        <dsp:cNvSpPr/>
      </dsp:nvSpPr>
      <dsp:spPr>
        <a:xfrm>
          <a:off x="5033593" y="1863000"/>
          <a:ext cx="1735335" cy="1127968"/>
        </a:xfrm>
        <a:prstGeom prst="roundRect">
          <a:avLst/>
        </a:prstGeom>
        <a:gradFill rotWithShape="0">
          <a:gsLst>
            <a:gs pos="0">
              <a:schemeClr val="accent2">
                <a:hueOff val="390098"/>
                <a:satOff val="-19287"/>
                <a:lumOff val="-9151"/>
                <a:alphaOff val="0"/>
                <a:tint val="50000"/>
                <a:satMod val="300000"/>
              </a:schemeClr>
            </a:gs>
            <a:gs pos="35000">
              <a:schemeClr val="accent2">
                <a:hueOff val="390098"/>
                <a:satOff val="-19287"/>
                <a:lumOff val="-9151"/>
                <a:alphaOff val="0"/>
                <a:tint val="37000"/>
                <a:satMod val="300000"/>
              </a:schemeClr>
            </a:gs>
            <a:gs pos="100000">
              <a:schemeClr val="accent2">
                <a:hueOff val="390098"/>
                <a:satOff val="-19287"/>
                <a:lumOff val="-915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Identify Threats</a:t>
          </a:r>
        </a:p>
      </dsp:txBody>
      <dsp:txXfrm>
        <a:off x="5088656" y="1918063"/>
        <a:ext cx="1625209" cy="1017842"/>
      </dsp:txXfrm>
    </dsp:sp>
    <dsp:sp modelId="{39B93082-E72C-4817-AAC1-3805423EEAEE}">
      <dsp:nvSpPr>
        <dsp:cNvPr id="0" name=""/>
        <dsp:cNvSpPr/>
      </dsp:nvSpPr>
      <dsp:spPr>
        <a:xfrm>
          <a:off x="2175938" y="564323"/>
          <a:ext cx="3725322" cy="3725322"/>
        </a:xfrm>
        <a:custGeom>
          <a:avLst/>
          <a:gdLst/>
          <a:ahLst/>
          <a:cxnLst/>
          <a:rect l="0" t="0" r="0" b="0"/>
          <a:pathLst>
            <a:path>
              <a:moveTo>
                <a:pt x="3532172" y="2688639"/>
              </a:moveTo>
              <a:arcTo wR="1862661" hR="1862661" stAng="1579413" swAng="1632863"/>
            </a:path>
          </a:pathLst>
        </a:custGeom>
        <a:noFill/>
        <a:ln w="9525" cap="flat" cmpd="sng" algn="ctr">
          <a:solidFill>
            <a:schemeClr val="accent2">
              <a:hueOff val="390098"/>
              <a:satOff val="-19287"/>
              <a:lumOff val="-915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DC692-E9B3-41DF-BE78-61069168AE27}">
      <dsp:nvSpPr>
        <dsp:cNvPr id="0" name=""/>
        <dsp:cNvSpPr/>
      </dsp:nvSpPr>
      <dsp:spPr>
        <a:xfrm>
          <a:off x="3170932" y="3725662"/>
          <a:ext cx="1735335" cy="1127968"/>
        </a:xfrm>
        <a:prstGeom prst="roundRect">
          <a:avLst/>
        </a:prstGeom>
        <a:gradFill rotWithShape="0">
          <a:gsLst>
            <a:gs pos="0">
              <a:schemeClr val="accent2">
                <a:hueOff val="780197"/>
                <a:satOff val="-38574"/>
                <a:lumOff val="-18301"/>
                <a:alphaOff val="0"/>
                <a:tint val="50000"/>
                <a:satMod val="300000"/>
              </a:schemeClr>
            </a:gs>
            <a:gs pos="35000">
              <a:schemeClr val="accent2">
                <a:hueOff val="780197"/>
                <a:satOff val="-38574"/>
                <a:lumOff val="-18301"/>
                <a:alphaOff val="0"/>
                <a:tint val="37000"/>
                <a:satMod val="300000"/>
              </a:schemeClr>
            </a:gs>
            <a:gs pos="100000">
              <a:schemeClr val="accent2">
                <a:hueOff val="780197"/>
                <a:satOff val="-38574"/>
                <a:lumOff val="-183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Mitigate</a:t>
          </a:r>
        </a:p>
      </dsp:txBody>
      <dsp:txXfrm>
        <a:off x="3225995" y="3780725"/>
        <a:ext cx="1625209" cy="1017842"/>
      </dsp:txXfrm>
    </dsp:sp>
    <dsp:sp modelId="{F76641D7-D313-4E4F-8522-E3CFBE657EDD}">
      <dsp:nvSpPr>
        <dsp:cNvPr id="0" name=""/>
        <dsp:cNvSpPr/>
      </dsp:nvSpPr>
      <dsp:spPr>
        <a:xfrm>
          <a:off x="2175938" y="564323"/>
          <a:ext cx="3725322" cy="3725322"/>
        </a:xfrm>
        <a:custGeom>
          <a:avLst/>
          <a:gdLst/>
          <a:ahLst/>
          <a:cxnLst/>
          <a:rect l="0" t="0" r="0" b="0"/>
          <a:pathLst>
            <a:path>
              <a:moveTo>
                <a:pt x="755699" y="3360707"/>
              </a:moveTo>
              <a:arcTo wR="1862661" hR="1862661" stAng="7587724" swAng="1632863"/>
            </a:path>
          </a:pathLst>
        </a:custGeom>
        <a:noFill/>
        <a:ln w="9525" cap="flat" cmpd="sng" algn="ctr">
          <a:solidFill>
            <a:schemeClr val="accent2">
              <a:hueOff val="780197"/>
              <a:satOff val="-38574"/>
              <a:lumOff val="-1830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CFC59-B2D9-48EF-8884-E2C12E106C2D}">
      <dsp:nvSpPr>
        <dsp:cNvPr id="0" name=""/>
        <dsp:cNvSpPr/>
      </dsp:nvSpPr>
      <dsp:spPr>
        <a:xfrm>
          <a:off x="1308270" y="1863000"/>
          <a:ext cx="1735335" cy="1127968"/>
        </a:xfrm>
        <a:prstGeom prst="roundRect">
          <a:avLst/>
        </a:prstGeom>
        <a:gradFill rotWithShape="0">
          <a:gsLst>
            <a:gs pos="0">
              <a:schemeClr val="accent2">
                <a:hueOff val="1170295"/>
                <a:satOff val="-57861"/>
                <a:lumOff val="-27452"/>
                <a:alphaOff val="0"/>
                <a:tint val="50000"/>
                <a:satMod val="300000"/>
              </a:schemeClr>
            </a:gs>
            <a:gs pos="35000">
              <a:schemeClr val="accent2">
                <a:hueOff val="1170295"/>
                <a:satOff val="-57861"/>
                <a:lumOff val="-27452"/>
                <a:alphaOff val="0"/>
                <a:tint val="37000"/>
                <a:satMod val="300000"/>
              </a:schemeClr>
            </a:gs>
            <a:gs pos="100000">
              <a:schemeClr val="accent2">
                <a:hueOff val="1170295"/>
                <a:satOff val="-57861"/>
                <a:lumOff val="-274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Validate</a:t>
          </a:r>
        </a:p>
      </dsp:txBody>
      <dsp:txXfrm>
        <a:off x="1363333" y="1918063"/>
        <a:ext cx="1625209" cy="1017842"/>
      </dsp:txXfrm>
    </dsp:sp>
    <dsp:sp modelId="{8016F9A8-EB2F-405E-8C1C-B8FDF3EC9AC5}">
      <dsp:nvSpPr>
        <dsp:cNvPr id="0" name=""/>
        <dsp:cNvSpPr/>
      </dsp:nvSpPr>
      <dsp:spPr>
        <a:xfrm>
          <a:off x="2158696" y="615967"/>
          <a:ext cx="3725322" cy="3725322"/>
        </a:xfrm>
        <a:custGeom>
          <a:avLst/>
          <a:gdLst/>
          <a:ahLst/>
          <a:cxnLst/>
          <a:rect l="0" t="0" r="0" b="0"/>
          <a:pathLst>
            <a:path>
              <a:moveTo>
                <a:pt x="225662" y="973987"/>
              </a:moveTo>
              <a:arcTo wR="1862661" hR="1862661" stAng="12509767" swAng="1735328"/>
            </a:path>
          </a:pathLst>
        </a:custGeom>
        <a:noFill/>
        <a:ln w="9525" cap="flat" cmpd="sng" algn="ctr">
          <a:solidFill>
            <a:schemeClr val="accent2">
              <a:hueOff val="1170295"/>
              <a:satOff val="-57861"/>
              <a:lumOff val="-2745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#11">
  <dgm:title val="Simple 3"/>
  <dgm:desc val="Simple 3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74E3D-E6C3-4475-BF12-F093BFF959C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81F8A-F1BA-4F4F-B704-0C218DC1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5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0741-BBB7-486C-9929-6203CEFB491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The threat modeling technique presented here is widely used within Microsoft</a:t>
            </a:r>
          </a:p>
        </p:txBody>
      </p:sp>
    </p:spTree>
    <p:extLst>
      <p:ext uri="{BB962C8B-B14F-4D97-AF65-F5344CB8AC3E}">
        <p14:creationId xmlns:p14="http://schemas.microsoft.com/office/powerpoint/2010/main" val="202296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027CFA-DBC8-46A1-9CED-13BB302AD50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Simple model does not directly take into account factors such as whether the attack requires a timing window (e.g., the fact that a stolen authentication cookie is valid for a finite period of time)</a:t>
            </a:r>
          </a:p>
        </p:txBody>
      </p:sp>
    </p:spTree>
    <p:extLst>
      <p:ext uri="{BB962C8B-B14F-4D97-AF65-F5344CB8AC3E}">
        <p14:creationId xmlns:p14="http://schemas.microsoft.com/office/powerpoint/2010/main" val="2858230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DB18C2-BFEB-4524-95C4-628D07AEA64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Plug these risk ratings back into the threat list and you have a concise list of threats that you can prioritize based on risk</a:t>
            </a:r>
          </a:p>
        </p:txBody>
      </p:sp>
    </p:spTree>
    <p:extLst>
      <p:ext uri="{BB962C8B-B14F-4D97-AF65-F5344CB8AC3E}">
        <p14:creationId xmlns:p14="http://schemas.microsoft.com/office/powerpoint/2010/main" val="939921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This slide needs a diagram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BD1BA-B4FA-4CC1-9C23-E9F2ADAC7F9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902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0DC65-F45B-41F3-807F-FD6288BCE9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924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</a:t>
            </a:r>
            <a:r>
              <a:rPr lang="en-US" baseline="0" dirty="0"/>
              <a:t> explanatory.  The next slides go into more detail, with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0DC65-F45B-41F3-807F-FD6288BCE9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947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0DC65-F45B-41F3-807F-FD6288BCE9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376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0DC65-F45B-41F3-807F-FD6288BCE9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77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0DC65-F45B-41F3-807F-FD6288BCE9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178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0DC65-F45B-41F3-807F-FD6288BCE9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743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0DC65-F45B-41F3-807F-FD6288BCE9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82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VP #1: A sort of “Rules of Engagement” of WHO you’re interested in.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VP #2: Motivation + Skills and Capabilities tells you what you’re up against and begins to set tone for defenses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VP #3: Level of access explains how much privilege escalation must occur prior to actualization (AKA: How “Mission Impossible” it is)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E926EC-E479-43BE-8DDA-AD1C1A27C56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7489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0DC65-F45B-41F3-807F-FD6288BCE9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9125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are the</a:t>
            </a:r>
            <a:r>
              <a:rPr lang="en-US" baseline="0" dirty="0"/>
              <a:t> threats which affect each type of element.   For example, data flows are subject to tampering, information disclosure and denial of service.  </a:t>
            </a:r>
          </a:p>
          <a:p>
            <a:endParaRPr lang="en-US" baseline="0" dirty="0"/>
          </a:p>
          <a:p>
            <a:r>
              <a:rPr lang="en-US" baseline="0" dirty="0"/>
              <a:t>Data stores are subject to tampering, information disclosure and denial of service, and if they’re logs, impact repudiation:</a:t>
            </a:r>
          </a:p>
          <a:p>
            <a:endParaRPr lang="en-US" baseline="0" dirty="0"/>
          </a:p>
          <a:p>
            <a:pPr marL="228600" indent="-228600">
              <a:buAutoNum type="arabicParenR"/>
            </a:pPr>
            <a:r>
              <a:rPr lang="en-US" baseline="0" dirty="0"/>
              <a:t>Data stores which are logs come under special attack because they’re logs.</a:t>
            </a:r>
          </a:p>
          <a:p>
            <a:pPr marL="228600" indent="-228600">
              <a:buAutoNum type="arabicParenR"/>
            </a:pPr>
            <a:r>
              <a:rPr lang="en-US" baseline="0" dirty="0"/>
              <a:t>Logs can act as a pass through—lots of security software looks at logs.  Be careful about what you write.</a:t>
            </a:r>
          </a:p>
          <a:p>
            <a:pPr marL="228600" indent="-228600">
              <a:buAutoNum type="arabicParenR"/>
            </a:pPr>
            <a:r>
              <a:rPr lang="en-US" baseline="0" dirty="0"/>
              <a:t>If a system has no logs, repudiation is easy.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0DC65-F45B-41F3-807F-FD6288BCE9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248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0DC65-F45B-41F3-807F-FD6288BCE9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059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404F08-9B38-4D34-8FD6-0DF485DC129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1584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are the</a:t>
            </a:r>
            <a:r>
              <a:rPr lang="en-US" baseline="0" dirty="0"/>
              <a:t> threats which affect each type of element.   For example, data flows are subject to tampering, information disclosure and denial of service.  </a:t>
            </a:r>
          </a:p>
          <a:p>
            <a:endParaRPr lang="en-US" baseline="0" dirty="0"/>
          </a:p>
          <a:p>
            <a:r>
              <a:rPr lang="en-US" baseline="0" dirty="0"/>
              <a:t>Data stores are subject to tampering, information disclosure and denial of service, and if they’re logs, impact repudiation:</a:t>
            </a:r>
          </a:p>
          <a:p>
            <a:endParaRPr lang="en-US" baseline="0" dirty="0"/>
          </a:p>
          <a:p>
            <a:pPr marL="228600" indent="-228600">
              <a:buAutoNum type="arabicParenR"/>
            </a:pPr>
            <a:r>
              <a:rPr lang="en-US" baseline="0" dirty="0"/>
              <a:t>Data stores which are logs come under special attack because they’re logs.</a:t>
            </a:r>
          </a:p>
          <a:p>
            <a:pPr marL="228600" indent="-228600">
              <a:buAutoNum type="arabicParenR"/>
            </a:pPr>
            <a:r>
              <a:rPr lang="en-US" baseline="0" dirty="0"/>
              <a:t>Logs can act as a pass through—lots of security software looks at logs.  Be careful about what you write.</a:t>
            </a:r>
          </a:p>
          <a:p>
            <a:pPr marL="228600" indent="-228600">
              <a:buAutoNum type="arabicParenR"/>
            </a:pPr>
            <a:r>
              <a:rPr lang="en-US" baseline="0" dirty="0"/>
              <a:t>If a system has no logs, repudiation is easy.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0DC65-F45B-41F3-807F-FD6288BCE9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217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FINDME: If</a:t>
            </a:r>
            <a:r>
              <a:rPr lang="en-US" baseline="0" dirty="0"/>
              <a:t> you have support available, mention it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0DC65-F45B-41F3-807F-FD6288BCE9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9407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0DC65-F45B-41F3-807F-FD6288BCE9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742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0DC65-F45B-41F3-807F-FD6288BCE9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144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63C5EF-6DC5-4C41-ADB5-D22710643AC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1103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E2F727-2F11-4931-BBD4-D03709F4E0C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en-US" sz="800"/>
          </a:p>
        </p:txBody>
      </p:sp>
    </p:spTree>
    <p:extLst>
      <p:ext uri="{BB962C8B-B14F-4D97-AF65-F5344CB8AC3E}">
        <p14:creationId xmlns:p14="http://schemas.microsoft.com/office/powerpoint/2010/main" val="775216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05ADCC-E16F-4385-AE27-8E3445A9E5B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This is a simple threat tree. In real life, threat trees are numerous and sometimes much more complex</a:t>
            </a:r>
          </a:p>
        </p:txBody>
      </p:sp>
    </p:spTree>
    <p:extLst>
      <p:ext uri="{BB962C8B-B14F-4D97-AF65-F5344CB8AC3E}">
        <p14:creationId xmlns:p14="http://schemas.microsoft.com/office/powerpoint/2010/main" val="3969279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ED4C58-04AF-409A-8031-0BBD3A4DBC3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Asset #1: public pages (anonymous access allowed)</a:t>
            </a:r>
          </a:p>
          <a:p>
            <a:pPr>
              <a:buFontTx/>
              <a:buChar char="•"/>
            </a:pPr>
            <a:r>
              <a:rPr lang="en-US" altLang="en-US"/>
              <a:t>Asset #2: private pages (viewers require authentication)</a:t>
            </a:r>
          </a:p>
          <a:p>
            <a:pPr>
              <a:buFontTx/>
              <a:buChar char="•"/>
            </a:pPr>
            <a:r>
              <a:rPr lang="en-US" altLang="en-US"/>
              <a:t>Asset #3: Login database (user names and passwords)</a:t>
            </a:r>
          </a:p>
          <a:p>
            <a:pPr>
              <a:buFontTx/>
              <a:buChar char="•"/>
            </a:pPr>
            <a:r>
              <a:rPr lang="en-US" altLang="en-US"/>
              <a:t>Asset #4: Decryption keys</a:t>
            </a:r>
          </a:p>
          <a:p>
            <a:pPr>
              <a:buFontTx/>
              <a:buChar char="•"/>
            </a:pPr>
            <a:r>
              <a:rPr lang="en-US" altLang="en-US"/>
              <a:t>Asset #5: ASP.NET session state database</a:t>
            </a:r>
          </a:p>
          <a:p>
            <a:pPr>
              <a:buFontTx/>
              <a:buChar char="•"/>
            </a:pPr>
            <a:r>
              <a:rPr lang="en-US" altLang="en-US"/>
              <a:t>Asset #6: Main database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500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6710BE-E422-4387-837C-615F4FE88DC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In this example, forms authentication and URL authorization will be used to authenticate users and define access rules</a:t>
            </a:r>
          </a:p>
          <a:p>
            <a:pPr>
              <a:buFontTx/>
              <a:buChar char="•"/>
            </a:pPr>
            <a:r>
              <a:rPr lang="en-US" altLang="en-US" dirty="0"/>
              <a:t>In this example, the application will use Windows authentication to authenticate against the databases. Windows authentication is one of two forms of authentication supported by SQL </a:t>
            </a:r>
            <a:r>
              <a:rPr lang="en-US" altLang="en-US" dirty="0" smtClean="0"/>
              <a:t>Server</a:t>
            </a:r>
          </a:p>
          <a:p>
            <a:pPr>
              <a:buFontTx/>
              <a:buChar char="•"/>
            </a:pPr>
            <a:r>
              <a:rPr lang="en-US" altLang="en-US" dirty="0" smtClean="0"/>
              <a:t>In this example, the Windows Data Protection API (DPAPI) will be used to protect the decryption keys.</a:t>
            </a:r>
          </a:p>
          <a:p>
            <a:pPr>
              <a:buFontTx/>
              <a:buChar char="•"/>
            </a:pPr>
            <a:r>
              <a:rPr lang="en-US" altLang="en-US" dirty="0" smtClean="0"/>
              <a:t>The </a:t>
            </a:r>
            <a:r>
              <a:rPr lang="en-US" altLang="en-US" dirty="0"/>
              <a:t>trust boundary encompasses both ASP.NET and the database server because the database server trusts ASP.NET to authenticate the caller</a:t>
            </a:r>
          </a:p>
        </p:txBody>
      </p:sp>
    </p:spTree>
    <p:extLst>
      <p:ext uri="{BB962C8B-B14F-4D97-AF65-F5344CB8AC3E}">
        <p14:creationId xmlns:p14="http://schemas.microsoft.com/office/powerpoint/2010/main" val="1197012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47EB3B-E3FA-464A-8FDC-7933849ED77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A good way to structure thinking about threat identfication is to think of the big three threat categories: threats against the network, threats against the host, and threats against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766851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48EAAA-91A7-4166-BA3A-BB49030CD32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 smtClean="0"/>
              <a:t>Countermeasures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are </a:t>
            </a:r>
            <a:r>
              <a:rPr lang="en-US" altLang="en-US" dirty="0"/>
              <a:t>included here simply for completeness</a:t>
            </a:r>
          </a:p>
        </p:txBody>
      </p:sp>
    </p:spTree>
    <p:extLst>
      <p:ext uri="{BB962C8B-B14F-4D97-AF65-F5344CB8AC3E}">
        <p14:creationId xmlns:p14="http://schemas.microsoft.com/office/powerpoint/2010/main" val="42627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57065" y="6505047"/>
            <a:ext cx="3860800" cy="24622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FFFFFF"/>
                </a:solidFill>
              </a:defRPr>
            </a:lvl1pPr>
          </a:lstStyle>
          <a:p>
            <a:pPr defTabSz="457200"/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402" y="6505047"/>
            <a:ext cx="496708" cy="246221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F3B329"/>
                </a:solidFill>
                <a:latin typeface="+mn-lt"/>
              </a:defRPr>
            </a:lvl1pPr>
          </a:lstStyle>
          <a:p>
            <a:pPr defTabSz="457200"/>
            <a:fld id="{F0E313D9-E573-5747-B7EA-62F4243B84E7}" type="slidenum">
              <a:rPr lang="en-US" smtClean="0"/>
              <a:pPr defTabSz="457200"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34091"/>
            <a:ext cx="109728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09600" y="2665918"/>
            <a:ext cx="10532533" cy="1877437"/>
          </a:xfrm>
        </p:spPr>
        <p:txBody>
          <a:bodyPr>
            <a:spAutoFit/>
          </a:bodyPr>
          <a:lstStyle>
            <a:lvl4pPr marL="1600200" indent="-228600">
              <a:buClr>
                <a:srgbClr val="D02124"/>
              </a:buClr>
              <a:buSzPct val="60000"/>
              <a:buFont typeface="Courier New"/>
              <a:buChar char="o"/>
              <a:defRPr/>
            </a:lvl4pPr>
            <a:lvl5pPr marL="2057400" indent="-228600">
              <a:buClr>
                <a:srgbClr val="D02124"/>
              </a:buClr>
              <a:buSzPct val="80000"/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609600" y="892729"/>
            <a:ext cx="10532533" cy="338554"/>
          </a:xfrm>
        </p:spPr>
        <p:txBody>
          <a:bodyPr>
            <a:spAutoFit/>
          </a:bodyPr>
          <a:lstStyle>
            <a:lvl1pPr marL="0" indent="0">
              <a:buNone/>
              <a:defRPr sz="1600" baseline="0">
                <a:solidFill>
                  <a:srgbClr val="5A5A5F"/>
                </a:solidFill>
              </a:defRPr>
            </a:lvl1pPr>
            <a:lvl4pPr marL="1600200" indent="-228600">
              <a:buClr>
                <a:srgbClr val="D02124"/>
              </a:buClr>
              <a:buSzPct val="60000"/>
              <a:buFont typeface="Courier New"/>
              <a:buChar char="o"/>
              <a:defRPr/>
            </a:lvl4pPr>
            <a:lvl5pPr marL="2057400" indent="-228600">
              <a:buClr>
                <a:srgbClr val="D02124"/>
              </a:buClr>
              <a:buSzPct val="80000"/>
              <a:buFont typeface="Lucida Grande"/>
              <a:buChar char="-"/>
              <a:defRPr/>
            </a:lvl5pPr>
          </a:lstStyle>
          <a:p>
            <a:pPr lvl="0"/>
            <a:r>
              <a:rPr lang="en-US" sz="1600" dirty="0"/>
              <a:t>Click to edit slide subtitle.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9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03828"/>
            <a:ext cx="10363200" cy="5232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3A7F217E-F31F-4E1B-9C73-28A6B1E2668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6E053E3D-2CDF-43E2-A088-E48645FB2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3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CF7B2C-A6FB-4D31-8AA8-A8D4ACFB4C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27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E413F6-6167-409E-9C94-5F36A8ED9533}" type="datetime3">
              <a:rPr lang="en-US" smtClean="0"/>
              <a:pPr>
                <a:defRPr/>
              </a:pPr>
              <a:t>22 February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Microsoft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8501" y="6246815"/>
            <a:ext cx="2845647" cy="4730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84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07/7/12/main" Requires="p14">
      <p:transition spd="slow" p14:dur="1299">
        <p14:pan dir="u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05FA3-A22F-4AD6-B38D-0B17ECB63CA2}" type="datetime3">
              <a:rPr lang="en-US"/>
              <a:pPr>
                <a:defRPr/>
              </a:pPr>
              <a:t>22 February 2022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Microsoft Confidential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8501" y="6246815"/>
            <a:ext cx="2845647" cy="473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A5CCC-E46E-457F-8DAE-41445C472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21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07/7/12/main" Requires="p14">
      <p:transition spd="slow" p14:dur="1299">
        <p14:pan dir="u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87704" y="898826"/>
            <a:ext cx="6582325" cy="1470025"/>
          </a:xfrm>
        </p:spPr>
        <p:txBody>
          <a:bodyPr anchor="t" anchorCtr="0">
            <a:noAutofit/>
          </a:bodyPr>
          <a:lstStyle>
            <a:lvl1pPr algn="r">
              <a:defRPr sz="3600" baseline="0">
                <a:solidFill>
                  <a:schemeClr val="bg1"/>
                </a:solidFill>
                <a:latin typeface="Gotham-Book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72245" y="2368848"/>
            <a:ext cx="6697784" cy="1122032"/>
          </a:xfrm>
        </p:spPr>
        <p:txBody>
          <a:bodyPr>
            <a:normAutofit/>
          </a:bodyPr>
          <a:lstStyle>
            <a:lvl1pPr marL="0" indent="0" algn="r">
              <a:buNone/>
              <a:defRPr sz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Gotham-Medium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 of presenter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8BA3-0F37-AA49-95E8-82C1CABE935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FD53-BAF0-134B-87AB-03C5D39B7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4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 and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2149230"/>
            <a:ext cx="10820701" cy="3957395"/>
          </a:xfrm>
        </p:spPr>
        <p:txBody>
          <a:bodyPr/>
          <a:lstStyle>
            <a:lvl1pPr marL="0" indent="0">
              <a:buFontTx/>
              <a:buNone/>
              <a:defRPr sz="2250">
                <a:solidFill>
                  <a:srgbClr val="FF0000"/>
                </a:solidFill>
                <a:latin typeface="Gotham-Book"/>
              </a:defRPr>
            </a:lvl1pPr>
            <a:lvl2pPr marL="0" indent="0">
              <a:spcBef>
                <a:spcPts val="36"/>
              </a:spcBef>
              <a:buFontTx/>
              <a:buNone/>
              <a:defRPr sz="2025">
                <a:latin typeface="Gotham-Book"/>
              </a:defRPr>
            </a:lvl2pPr>
          </a:lstStyle>
          <a:p>
            <a:pPr lvl="0"/>
            <a:r>
              <a:rPr lang="en-US" dirty="0" smtClean="0"/>
              <a:t>Click to edit subhead text</a:t>
            </a:r>
          </a:p>
          <a:p>
            <a:pPr lvl="1"/>
            <a:r>
              <a:rPr lang="en-US" dirty="0" smtClean="0"/>
              <a:t>Paragraph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173790"/>
            <a:ext cx="7416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09603" y="274638"/>
            <a:ext cx="10820701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02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text and righ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173790"/>
            <a:ext cx="7416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2149233"/>
            <a:ext cx="10820701" cy="544897"/>
          </a:xfrm>
        </p:spPr>
        <p:txBody>
          <a:bodyPr/>
          <a:lstStyle>
            <a:lvl1pPr marL="0" indent="0">
              <a:buFontTx/>
              <a:buNone/>
              <a:defRPr sz="2250">
                <a:solidFill>
                  <a:srgbClr val="FF0000"/>
                </a:solidFill>
                <a:latin typeface="Gotham-Book"/>
              </a:defRPr>
            </a:lvl1pPr>
            <a:lvl2pPr marL="0" indent="0">
              <a:spcBef>
                <a:spcPts val="36"/>
              </a:spcBef>
              <a:buFontTx/>
              <a:buNone/>
              <a:defRPr sz="2025">
                <a:latin typeface="Gotham-Book"/>
              </a:defRPr>
            </a:lvl2pPr>
          </a:lstStyle>
          <a:p>
            <a:pPr lvl="0"/>
            <a:r>
              <a:rPr lang="en-US" dirty="0" smtClean="0"/>
              <a:t>Click to edit subhead text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106421" y="2686568"/>
            <a:ext cx="5323880" cy="32531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25">
                <a:solidFill>
                  <a:schemeClr val="tx1"/>
                </a:solidFill>
                <a:latin typeface="Gotham-Book"/>
              </a:defRPr>
            </a:lvl1pPr>
            <a:lvl2pPr marL="0" indent="0">
              <a:spcBef>
                <a:spcPts val="36"/>
              </a:spcBef>
              <a:buFontTx/>
              <a:buNone/>
              <a:defRPr sz="2025">
                <a:latin typeface="Gotham-Book"/>
              </a:defRPr>
            </a:lvl2pPr>
          </a:lstStyle>
          <a:p>
            <a:pPr lvl="0"/>
            <a:r>
              <a:rPr lang="en-US" dirty="0" smtClean="0"/>
              <a:t>Paragraph text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3"/>
          </p:nvPr>
        </p:nvSpPr>
        <p:spPr>
          <a:xfrm>
            <a:off x="609601" y="2830894"/>
            <a:ext cx="4896939" cy="3108798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itle 9"/>
          <p:cNvSpPr>
            <a:spLocks noGrp="1"/>
          </p:cNvSpPr>
          <p:nvPr>
            <p:ph type="title" hasCustomPrompt="1"/>
          </p:nvPr>
        </p:nvSpPr>
        <p:spPr>
          <a:xfrm>
            <a:off x="609603" y="274638"/>
            <a:ext cx="10820701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9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head, text and left 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2149233"/>
            <a:ext cx="10820701" cy="544897"/>
          </a:xfrm>
        </p:spPr>
        <p:txBody>
          <a:bodyPr/>
          <a:lstStyle>
            <a:lvl1pPr marL="0" indent="0">
              <a:buFontTx/>
              <a:buNone/>
              <a:defRPr sz="2250">
                <a:solidFill>
                  <a:srgbClr val="FF0000"/>
                </a:solidFill>
                <a:latin typeface="Gotham-Book"/>
              </a:defRPr>
            </a:lvl1pPr>
            <a:lvl2pPr marL="0" indent="0">
              <a:spcBef>
                <a:spcPts val="36"/>
              </a:spcBef>
              <a:buFontTx/>
              <a:buNone/>
              <a:defRPr sz="2025">
                <a:latin typeface="Gotham-Book"/>
              </a:defRPr>
            </a:lvl2pPr>
          </a:lstStyle>
          <a:p>
            <a:pPr lvl="0"/>
            <a:r>
              <a:rPr lang="en-US" dirty="0" smtClean="0"/>
              <a:t>Click to edit subhead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173790"/>
            <a:ext cx="7416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09600" y="2686568"/>
            <a:ext cx="5323880" cy="32531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25">
                <a:solidFill>
                  <a:schemeClr val="tx1"/>
                </a:solidFill>
                <a:latin typeface="Gotham-Book"/>
              </a:defRPr>
            </a:lvl1pPr>
            <a:lvl2pPr marL="0" indent="0">
              <a:spcBef>
                <a:spcPts val="36"/>
              </a:spcBef>
              <a:buFontTx/>
              <a:buNone/>
              <a:defRPr sz="2025">
                <a:latin typeface="Gotham-Book"/>
              </a:defRPr>
            </a:lvl2pPr>
          </a:lstStyle>
          <a:p>
            <a:pPr lvl="0"/>
            <a:r>
              <a:rPr lang="en-US" dirty="0" smtClean="0"/>
              <a:t>Paragraph text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533364" y="2830894"/>
            <a:ext cx="4896939" cy="3108798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09603" y="274638"/>
            <a:ext cx="10820701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37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three  imag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173790"/>
            <a:ext cx="7416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09600" y="2066533"/>
            <a:ext cx="10820701" cy="6639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50">
                <a:solidFill>
                  <a:srgbClr val="FF0000"/>
                </a:solidFill>
                <a:latin typeface="Gotham-Book"/>
              </a:defRPr>
            </a:lvl1pPr>
            <a:lvl2pPr marL="0" indent="0">
              <a:spcBef>
                <a:spcPts val="36"/>
              </a:spcBef>
              <a:buFontTx/>
              <a:buNone/>
              <a:defRPr sz="2025">
                <a:latin typeface="Gotham-Book"/>
              </a:defRPr>
            </a:lvl2pPr>
          </a:lstStyle>
          <a:p>
            <a:pPr lvl="0"/>
            <a:r>
              <a:rPr lang="en-US" dirty="0" smtClean="0"/>
              <a:t>Click to edit subhead text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09602" y="2730439"/>
            <a:ext cx="3267703" cy="2934676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/>
          </p:nvPr>
        </p:nvSpPr>
        <p:spPr>
          <a:xfrm>
            <a:off x="4386101" y="2730439"/>
            <a:ext cx="3267703" cy="2934676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/>
          </p:nvPr>
        </p:nvSpPr>
        <p:spPr>
          <a:xfrm>
            <a:off x="8162601" y="2730439"/>
            <a:ext cx="3267703" cy="2934676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Title 9"/>
          <p:cNvSpPr>
            <a:spLocks noGrp="1"/>
          </p:cNvSpPr>
          <p:nvPr>
            <p:ph type="title" hasCustomPrompt="1"/>
          </p:nvPr>
        </p:nvSpPr>
        <p:spPr>
          <a:xfrm>
            <a:off x="609603" y="274638"/>
            <a:ext cx="10820701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4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3 subhead levels,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2149231"/>
            <a:ext cx="10820701" cy="3976933"/>
          </a:xfrm>
        </p:spPr>
        <p:txBody>
          <a:bodyPr/>
          <a:lstStyle>
            <a:lvl1pPr marL="0" indent="0">
              <a:buFontTx/>
              <a:buNone/>
              <a:defRPr sz="2250" baseline="0">
                <a:solidFill>
                  <a:srgbClr val="FF0000"/>
                </a:solidFill>
                <a:latin typeface="Gotham-Book"/>
              </a:defRPr>
            </a:lvl1pPr>
            <a:lvl2pPr marL="0" indent="0">
              <a:spcBef>
                <a:spcPts val="36"/>
              </a:spcBef>
              <a:buFontTx/>
              <a:buNone/>
              <a:defRPr sz="2025" baseline="0">
                <a:latin typeface="Gotham-Book"/>
              </a:defRPr>
            </a:lvl2pPr>
            <a:lvl3pPr marL="0" indent="0">
              <a:spcBef>
                <a:spcPts val="1224"/>
              </a:spcBef>
              <a:buFontTx/>
              <a:buNone/>
              <a:defRPr sz="1350" cap="all" baseline="0">
                <a:latin typeface="Gotham-Medium"/>
              </a:defRPr>
            </a:lvl3pPr>
            <a:lvl4pPr marL="0" indent="0">
              <a:spcBef>
                <a:spcPts val="738"/>
              </a:spcBef>
              <a:buFontTx/>
              <a:buNone/>
              <a:defRPr sz="1200" b="0" i="0" cap="all" baseline="0">
                <a:latin typeface="Gotham-MediumItalic"/>
              </a:defRPr>
            </a:lvl4pPr>
          </a:lstStyle>
          <a:p>
            <a:pPr lvl="0"/>
            <a:r>
              <a:rPr lang="en-US" dirty="0" smtClean="0"/>
              <a:t>Subhead level one</a:t>
            </a:r>
          </a:p>
          <a:p>
            <a:pPr lvl="1"/>
            <a:r>
              <a:rPr lang="en-US" dirty="0" smtClean="0"/>
              <a:t>Main text</a:t>
            </a:r>
          </a:p>
          <a:p>
            <a:pPr lvl="2"/>
            <a:r>
              <a:rPr lang="en-US" dirty="0" smtClean="0"/>
              <a:t>Subhead level two</a:t>
            </a:r>
          </a:p>
          <a:p>
            <a:pPr lvl="1"/>
            <a:r>
              <a:rPr lang="en-US" dirty="0" smtClean="0"/>
              <a:t>Main text</a:t>
            </a:r>
          </a:p>
          <a:p>
            <a:pPr lvl="3"/>
            <a:r>
              <a:rPr lang="en-US" dirty="0" smtClean="0"/>
              <a:t>Subhead level three</a:t>
            </a:r>
          </a:p>
          <a:p>
            <a:pPr lvl="1"/>
            <a:r>
              <a:rPr lang="en-US" dirty="0" smtClean="0"/>
              <a:t>Main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173790"/>
            <a:ext cx="7416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9"/>
          <p:cNvSpPr>
            <a:spLocks noGrp="1"/>
          </p:cNvSpPr>
          <p:nvPr>
            <p:ph type="title" hasCustomPrompt="1"/>
          </p:nvPr>
        </p:nvSpPr>
        <p:spPr>
          <a:xfrm>
            <a:off x="609603" y="274638"/>
            <a:ext cx="10820701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9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 Col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57065" y="6505047"/>
            <a:ext cx="3860800" cy="24622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FFFFFF"/>
                </a:solidFill>
              </a:defRPr>
            </a:lvl1pPr>
          </a:lstStyle>
          <a:p>
            <a:pPr defTabSz="457200"/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402" y="6505047"/>
            <a:ext cx="496708" cy="246221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F3B329"/>
                </a:solidFill>
                <a:latin typeface="+mn-lt"/>
              </a:defRPr>
            </a:lvl1pPr>
          </a:lstStyle>
          <a:p>
            <a:pPr defTabSz="457200"/>
            <a:fld id="{F0E313D9-E573-5747-B7EA-62F4243B84E7}" type="slidenum">
              <a:rPr lang="en-US" smtClean="0"/>
              <a:pPr defTabSz="457200"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34091"/>
            <a:ext cx="109728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609600" y="892729"/>
            <a:ext cx="10972800" cy="338554"/>
          </a:xfrm>
        </p:spPr>
        <p:txBody>
          <a:bodyPr wrap="square">
            <a:spAutoFit/>
          </a:bodyPr>
          <a:lstStyle>
            <a:lvl1pPr marL="0" indent="0">
              <a:buNone/>
              <a:defRPr sz="1600" baseline="0">
                <a:solidFill>
                  <a:srgbClr val="5A5A5F"/>
                </a:solidFill>
              </a:defRPr>
            </a:lvl1pPr>
            <a:lvl4pPr marL="1600200" indent="-228600">
              <a:buClr>
                <a:srgbClr val="D02124"/>
              </a:buClr>
              <a:buSzPct val="60000"/>
              <a:buFont typeface="Courier New"/>
              <a:buChar char="o"/>
              <a:defRPr/>
            </a:lvl4pPr>
            <a:lvl5pPr marL="2057400" indent="-228600">
              <a:buClr>
                <a:srgbClr val="D02124"/>
              </a:buClr>
              <a:buSzPct val="80000"/>
              <a:buFont typeface="Lucida Grande"/>
              <a:buChar char="-"/>
              <a:defRPr/>
            </a:lvl5pPr>
          </a:lstStyle>
          <a:p>
            <a:pPr lvl="0"/>
            <a:r>
              <a:rPr lang="en-US" sz="1600" dirty="0"/>
              <a:t>Click to edit slide subtitle.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096822"/>
            <a:ext cx="10972800" cy="1015663"/>
          </a:xfr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02124"/>
              </a:buClr>
              <a:buSzTx/>
              <a:buFont typeface="Lucida Grande"/>
              <a:buNone/>
              <a:tabLst/>
              <a:defRPr lang="en-US" sz="2000" b="0" smtClean="0">
                <a:solidFill>
                  <a:srgbClr val="141619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02124"/>
              </a:buClr>
              <a:buSzTx/>
              <a:buFont typeface="Lucida Grande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dolor, et </a:t>
            </a:r>
            <a:r>
              <a:rPr lang="en-US" dirty="0" err="1"/>
              <a:t>dapibus</a:t>
            </a:r>
            <a:r>
              <a:rPr lang="en-US" dirty="0"/>
              <a:t> dui </a:t>
            </a:r>
            <a:r>
              <a:rPr lang="en-US" dirty="0" err="1"/>
              <a:t>sagittis</a:t>
            </a:r>
            <a:r>
              <a:rPr lang="en-US" dirty="0"/>
              <a:t> et. Maecenas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id nisi </a:t>
            </a:r>
            <a:r>
              <a:rPr lang="en-US" dirty="0" err="1"/>
              <a:t>quis</a:t>
            </a:r>
            <a:r>
              <a:rPr lang="en-US" dirty="0"/>
              <a:t> nisi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ac </a:t>
            </a:r>
            <a:r>
              <a:rPr lang="en-US" dirty="0" err="1"/>
              <a:t>risus</a:t>
            </a:r>
            <a:r>
              <a:rPr lang="en-US" dirty="0"/>
              <a:t>.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1715819"/>
            <a:ext cx="10972800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 baseline="0">
                <a:solidFill>
                  <a:srgbClr val="004B69"/>
                </a:solidFill>
              </a:defRPr>
            </a:lvl1pPr>
          </a:lstStyle>
          <a:p>
            <a:pPr lvl="0"/>
            <a:r>
              <a:rPr lang="en-US" dirty="0"/>
              <a:t>THIS IS BODY SUBHEAD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4255822"/>
            <a:ext cx="10972800" cy="1015663"/>
          </a:xfr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02124"/>
              </a:buClr>
              <a:buSzTx/>
              <a:buFont typeface="Lucida Grande"/>
              <a:buNone/>
              <a:tabLst/>
              <a:defRPr lang="en-US" sz="2000" b="0" smtClean="0">
                <a:solidFill>
                  <a:srgbClr val="141619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02124"/>
              </a:buClr>
              <a:buSzTx/>
              <a:buFont typeface="Lucida Grande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dolor, et </a:t>
            </a:r>
            <a:r>
              <a:rPr lang="en-US" dirty="0" err="1"/>
              <a:t>dapibus</a:t>
            </a:r>
            <a:r>
              <a:rPr lang="en-US" dirty="0"/>
              <a:t> dui </a:t>
            </a:r>
            <a:r>
              <a:rPr lang="en-US" dirty="0" err="1"/>
              <a:t>sagittis</a:t>
            </a:r>
            <a:r>
              <a:rPr lang="en-US" dirty="0"/>
              <a:t> et. Maecenas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id nisi </a:t>
            </a:r>
            <a:r>
              <a:rPr lang="en-US" dirty="0" err="1"/>
              <a:t>quis</a:t>
            </a:r>
            <a:r>
              <a:rPr lang="en-US" dirty="0"/>
              <a:t> nisi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ac </a:t>
            </a:r>
            <a:r>
              <a:rPr lang="en-US" dirty="0" err="1"/>
              <a:t>risus</a:t>
            </a:r>
            <a:r>
              <a:rPr lang="en-US" dirty="0"/>
              <a:t>. 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3874819"/>
            <a:ext cx="10972800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 baseline="0">
                <a:solidFill>
                  <a:srgbClr val="D02124"/>
                </a:solidFill>
              </a:defRPr>
            </a:lvl1pPr>
          </a:lstStyle>
          <a:p>
            <a:pPr lvl="0"/>
            <a:r>
              <a:rPr lang="en-US" dirty="0"/>
              <a:t>THIS IS BODY SUBHEAD</a:t>
            </a:r>
          </a:p>
        </p:txBody>
      </p:sp>
    </p:spTree>
    <p:extLst>
      <p:ext uri="{BB962C8B-B14F-4D97-AF65-F5344CB8AC3E}">
        <p14:creationId xmlns:p14="http://schemas.microsoft.com/office/powerpoint/2010/main" val="675206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: Five level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2207846"/>
            <a:ext cx="10820701" cy="3918318"/>
          </a:xfrm>
        </p:spPr>
        <p:txBody>
          <a:bodyPr/>
          <a:lstStyle>
            <a:lvl1pPr marL="0" indent="-171450">
              <a:buClr>
                <a:srgbClr val="FF0000"/>
              </a:buClr>
              <a:buFont typeface="Wingdings" charset="2"/>
              <a:buChar char="§"/>
              <a:defRPr sz="2025" baseline="0">
                <a:solidFill>
                  <a:schemeClr val="tx1"/>
                </a:solidFill>
                <a:latin typeface="Gotham-Medium"/>
              </a:defRPr>
            </a:lvl1pPr>
            <a:lvl2pPr marL="349758" indent="-123444">
              <a:spcBef>
                <a:spcPts val="936"/>
              </a:spcBef>
              <a:buClr>
                <a:srgbClr val="FF0000"/>
              </a:buClr>
              <a:buFont typeface="Wingdings" charset="2"/>
              <a:buChar char="§"/>
              <a:defRPr sz="1350" cap="all" baseline="0">
                <a:latin typeface="Gotham-Medium"/>
              </a:defRPr>
            </a:lvl2pPr>
            <a:lvl3pPr marL="0" indent="-144018">
              <a:spcBef>
                <a:spcPts val="774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25" cap="none" baseline="0">
                <a:latin typeface="Gotham-Medium"/>
              </a:defRPr>
            </a:lvl3pPr>
            <a:lvl4pPr marL="564071" indent="-102870">
              <a:spcBef>
                <a:spcPts val="738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200" b="0" i="0" cap="all" baseline="0">
                <a:latin typeface="Gotham-MediumItalic"/>
              </a:defRPr>
            </a:lvl4pPr>
            <a:lvl5pPr marL="898398" marR="0" indent="-102870" algn="l" defTabSz="342900" rtl="0" eaLnBrk="1" fontAlgn="auto" latinLnBrk="0" hangingPunct="1">
              <a:lnSpc>
                <a:spcPct val="100000"/>
              </a:lnSpc>
              <a:spcBef>
                <a:spcPts val="738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charset="2"/>
              <a:buChar char="§"/>
              <a:tabLst/>
              <a:defRPr sz="900" b="1" i="0" cap="all" baseline="0">
                <a:latin typeface="Gotham"/>
              </a:defRPr>
            </a:lvl5pPr>
            <a:lvl6pPr marL="1200150" indent="-68580">
              <a:spcBef>
                <a:spcPts val="666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750" b="1" i="1" cap="all" baseline="0">
                <a:latin typeface="Gotham"/>
              </a:defRPr>
            </a:lvl6pPr>
          </a:lstStyle>
          <a:p>
            <a:pPr lvl="0"/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  <a:p>
            <a:pPr lvl="4"/>
            <a:r>
              <a:rPr lang="en-US" dirty="0" smtClean="0"/>
              <a:t>Fourth level bullet</a:t>
            </a:r>
          </a:p>
          <a:p>
            <a:pPr lvl="5"/>
            <a:r>
              <a:rPr lang="en-US" dirty="0" smtClean="0"/>
              <a:t>Fifth level Bullet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173790"/>
            <a:ext cx="7416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9"/>
          <p:cNvSpPr>
            <a:spLocks noGrp="1"/>
          </p:cNvSpPr>
          <p:nvPr>
            <p:ph type="title" hasCustomPrompt="1"/>
          </p:nvPr>
        </p:nvSpPr>
        <p:spPr>
          <a:xfrm>
            <a:off x="609603" y="274638"/>
            <a:ext cx="10820701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88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34091"/>
            <a:ext cx="109728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09600" y="2665918"/>
            <a:ext cx="5232400" cy="1877437"/>
          </a:xfrm>
        </p:spPr>
        <p:txBody>
          <a:bodyPr>
            <a:spAutoFit/>
          </a:bodyPr>
          <a:lstStyle>
            <a:lvl4pPr marL="1600200" indent="-228600">
              <a:buClr>
                <a:srgbClr val="D02124"/>
              </a:buClr>
              <a:buSzPct val="60000"/>
              <a:buFont typeface="Courier New"/>
              <a:buChar char="o"/>
              <a:defRPr/>
            </a:lvl4pPr>
            <a:lvl5pPr marL="2057400" indent="-228600">
              <a:buClr>
                <a:srgbClr val="D02124"/>
              </a:buClr>
              <a:buSzPct val="80000"/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4"/>
          </p:nvPr>
        </p:nvSpPr>
        <p:spPr>
          <a:xfrm>
            <a:off x="6339840" y="2665918"/>
            <a:ext cx="5242560" cy="1877437"/>
          </a:xfrm>
        </p:spPr>
        <p:txBody>
          <a:bodyPr>
            <a:spAutoFit/>
          </a:bodyPr>
          <a:lstStyle>
            <a:lvl4pPr marL="1600200" indent="-228600">
              <a:buClr>
                <a:srgbClr val="D02124"/>
              </a:buClr>
              <a:buSzPct val="60000"/>
              <a:buFont typeface="Courier New"/>
              <a:buChar char="o"/>
              <a:defRPr/>
            </a:lvl4pPr>
            <a:lvl5pPr marL="2057400" indent="-228600">
              <a:buClr>
                <a:srgbClr val="D02124"/>
              </a:buClr>
              <a:buSzPct val="80000"/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57065" y="6505047"/>
            <a:ext cx="3860800" cy="24622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FFFFFF"/>
                </a:solidFill>
              </a:defRPr>
            </a:lvl1pPr>
          </a:lstStyle>
          <a:p>
            <a:pPr defTabSz="457200"/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402" y="6505047"/>
            <a:ext cx="496708" cy="246221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F3B329"/>
                </a:solidFill>
                <a:latin typeface="+mn-lt"/>
              </a:defRPr>
            </a:lvl1pPr>
          </a:lstStyle>
          <a:p>
            <a:pPr defTabSz="457200"/>
            <a:fld id="{F0E313D9-E573-5747-B7EA-62F4243B84E7}" type="slidenum">
              <a:rPr lang="en-US" smtClean="0"/>
              <a:pPr defTabSz="457200"/>
              <a:t>‹#›</a:t>
            </a:fld>
            <a:endParaRPr lang="en-US" dirty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09600" y="892729"/>
            <a:ext cx="10532533" cy="338554"/>
          </a:xfrm>
        </p:spPr>
        <p:txBody>
          <a:bodyPr>
            <a:spAutoFit/>
          </a:bodyPr>
          <a:lstStyle>
            <a:lvl1pPr marL="0" indent="0">
              <a:buNone/>
              <a:defRPr sz="1600" baseline="0">
                <a:solidFill>
                  <a:srgbClr val="5A5A5F"/>
                </a:solidFill>
              </a:defRPr>
            </a:lvl1pPr>
            <a:lvl4pPr marL="1600200" indent="-228600">
              <a:buClr>
                <a:srgbClr val="D02124"/>
              </a:buClr>
              <a:buSzPct val="60000"/>
              <a:buFont typeface="Courier New"/>
              <a:buChar char="o"/>
              <a:defRPr/>
            </a:lvl4pPr>
            <a:lvl5pPr marL="2057400" indent="-228600">
              <a:buClr>
                <a:srgbClr val="D02124"/>
              </a:buClr>
              <a:buSzPct val="80000"/>
              <a:buFont typeface="Lucida Grande"/>
              <a:buChar char="-"/>
              <a:defRPr/>
            </a:lvl5pPr>
          </a:lstStyle>
          <a:p>
            <a:pPr lvl="0"/>
            <a:r>
              <a:rPr lang="en-US" sz="1600" dirty="0"/>
              <a:t>Click to edit slide subtitle.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6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9490"/>
            <a:ext cx="10972800" cy="5232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2"/>
            <a:ext cx="10972800" cy="4373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C1477CCD-C288-40F3-837E-F276AE63157A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1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9010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1390"/>
            <a:ext cx="10972800" cy="5232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981200"/>
            <a:ext cx="10972800" cy="3886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3D68D90-BFC7-40BA-A480-37E3AA01AE1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8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Red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>
            <p:ph type="title" hasCustomPrompt="1"/>
          </p:nvPr>
        </p:nvSpPr>
        <p:spPr>
          <a:xfrm>
            <a:off x="609600" y="3132138"/>
            <a:ext cx="10972800" cy="584776"/>
          </a:xfrm>
          <a:prstGeom prst="rect">
            <a:avLst/>
          </a:prstGeom>
        </p:spPr>
        <p:txBody>
          <a:bodyPr vert="horz">
            <a:spAutoFit/>
          </a:bodyPr>
          <a:lstStyle>
            <a:lvl1pPr algn="l">
              <a:defRPr sz="3200" b="1" cap="all" spc="-6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609600" y="3683000"/>
            <a:ext cx="7230533" cy="400110"/>
          </a:xfrm>
          <a:prstGeom prst="rect">
            <a:avLst/>
          </a:prstGeom>
        </p:spPr>
        <p:txBody>
          <a:bodyPr vert="horz">
            <a:spAutoFit/>
          </a:bodyPr>
          <a:lstStyle>
            <a:lvl1pPr marL="0" indent="0">
              <a:buNone/>
              <a:defRPr sz="2000" baseline="0">
                <a:solidFill>
                  <a:srgbClr val="F3B32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000" dirty="0">
                <a:latin typeface="Arial"/>
                <a:cs typeface="Arial"/>
              </a:rPr>
              <a:t>Click to edit subtitle.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3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a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0" y="4567156"/>
            <a:ext cx="9821333" cy="605294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lnSpc>
                <a:spcPts val="4000"/>
              </a:lnSpc>
              <a:defRPr sz="4000" b="1" i="0" cap="all" spc="-1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5558188"/>
            <a:ext cx="8382000" cy="400110"/>
          </a:xfrm>
          <a:prstGeom prst="rect">
            <a:avLst/>
          </a:prstGeom>
        </p:spPr>
        <p:txBody>
          <a:bodyPr vert="horz">
            <a:spAutoFit/>
          </a:bodyPr>
          <a:lstStyle>
            <a:lvl1pPr marL="0" indent="0">
              <a:buNone/>
              <a:defRPr sz="2000">
                <a:solidFill>
                  <a:srgbClr val="B5BDBE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922196"/>
            <a:ext cx="8382000" cy="400110"/>
          </a:xfrm>
          <a:prstGeom prst="rect">
            <a:avLst/>
          </a:prstGeom>
        </p:spPr>
        <p:txBody>
          <a:bodyPr vert="horz">
            <a:spAutoFit/>
          </a:bodyPr>
          <a:lstStyle>
            <a:lvl1pPr marL="0" indent="0">
              <a:buNone/>
              <a:defRPr sz="2000">
                <a:solidFill>
                  <a:srgbClr val="B5BDBE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379112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 Col 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57065" y="6505047"/>
            <a:ext cx="3860800" cy="246221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402" y="6505047"/>
            <a:ext cx="496708" cy="246221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F3B329"/>
                </a:solidFill>
                <a:latin typeface="+mn-lt"/>
              </a:defRPr>
            </a:lvl1pPr>
          </a:lstStyle>
          <a:p>
            <a:fld id="{F0E313D9-E573-5747-B7EA-62F4243B84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34091"/>
            <a:ext cx="109728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09600" y="2665918"/>
            <a:ext cx="10532533" cy="1877437"/>
          </a:xfrm>
        </p:spPr>
        <p:txBody>
          <a:bodyPr>
            <a:spAutoFit/>
          </a:bodyPr>
          <a:lstStyle>
            <a:lvl4pPr marL="1600200" indent="-228600">
              <a:buClr>
                <a:srgbClr val="D02124"/>
              </a:buClr>
              <a:buSzPct val="60000"/>
              <a:buFont typeface="Courier New"/>
              <a:buChar char="o"/>
              <a:defRPr/>
            </a:lvl4pPr>
            <a:lvl5pPr marL="2057400" indent="-228600">
              <a:buClr>
                <a:srgbClr val="D02124"/>
              </a:buClr>
              <a:buSzPct val="80000"/>
              <a:buFont typeface="Lucida Grande"/>
              <a:buChar char="-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609600" y="892729"/>
            <a:ext cx="10532533" cy="338554"/>
          </a:xfrm>
        </p:spPr>
        <p:txBody>
          <a:bodyPr>
            <a:spAutoFit/>
          </a:bodyPr>
          <a:lstStyle>
            <a:lvl1pPr marL="0" indent="0">
              <a:buNone/>
              <a:defRPr sz="1600" baseline="0">
                <a:solidFill>
                  <a:srgbClr val="5A5A5F"/>
                </a:solidFill>
              </a:defRPr>
            </a:lvl1pPr>
            <a:lvl4pPr marL="1600200" indent="-228600">
              <a:buClr>
                <a:srgbClr val="D02124"/>
              </a:buClr>
              <a:buSzPct val="60000"/>
              <a:buFont typeface="Courier New"/>
              <a:buChar char="o"/>
              <a:defRPr/>
            </a:lvl4pPr>
            <a:lvl5pPr marL="2057400" indent="-228600">
              <a:buClr>
                <a:srgbClr val="D02124"/>
              </a:buClr>
              <a:buSzPct val="80000"/>
              <a:buFont typeface="Lucida Grande"/>
              <a:buChar char="-"/>
              <a:defRPr/>
            </a:lvl5pPr>
          </a:lstStyle>
          <a:p>
            <a:pPr lvl="0"/>
            <a:r>
              <a:rPr lang="en-US" sz="1600" dirty="0"/>
              <a:t>Click to edit slide subtitle.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0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15802"/>
            <a:ext cx="12192000" cy="442198"/>
          </a:xfrm>
          <a:prstGeom prst="rect">
            <a:avLst/>
          </a:prstGeom>
          <a:solidFill>
            <a:srgbClr val="141619">
              <a:alpha val="9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5A5A5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34091"/>
            <a:ext cx="109728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366"/>
            <a:ext cx="10972800" cy="1242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5420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 cap="all">
          <a:solidFill>
            <a:srgbClr val="CF212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D02124"/>
        </a:buClr>
        <a:buFont typeface="Lucida Grande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D02124"/>
        </a:buClr>
        <a:buSzPct val="10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D02124"/>
        </a:buClr>
        <a:buSzPct val="80000"/>
        <a:buFont typeface="Lucida Grande"/>
        <a:buChar char="-"/>
        <a:defRPr sz="2000" kern="1200" baseline="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Gotham-Book"/>
              </a:defRPr>
            </a:lvl1pPr>
          </a:lstStyle>
          <a:p>
            <a:fld id="{BB3D0CD8-6641-2E43-B714-5EAF9E86794F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Gotham-Book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Gotham-Book"/>
              </a:defRPr>
            </a:lvl1pPr>
          </a:lstStyle>
          <a:p>
            <a:fld id="{9614832F-5A0F-8342-BE4D-81B1081A4A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9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Gotham-Book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otham-Book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Gotham-Book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Gotham-Book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Gotham-Book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Gotham-Book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chneier.com/paper-attacktrees-ddj-ft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itgi.org/Template.cfm?Section=Home&amp;CONTENTID=35743&amp;TEMPLATE=/ContentManagement/ContentDisplay.cf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urityfocus.com/infocus/1882/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Attack_Surface_Analysis_Cheat_Sheet" TargetMode="External"/><Relationship Id="rId7" Type="http://schemas.openxmlformats.org/officeDocument/2006/relationships/hyperlink" Target="http://sec.cs.kent.ac.uk/cms2004/Program/CMS2004final/p4a6.pdf" TargetMode="External"/><Relationship Id="rId2" Type="http://schemas.openxmlformats.org/officeDocument/2006/relationships/hyperlink" Target="http://www.cs.odu.edu/~mukka/cs795sum06/.../Security%20Threat%20Modeling.pp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msdn.microsoft.com/security/securecode/threatmodeling/default.aspx" TargetMode="External"/><Relationship Id="rId5" Type="http://schemas.openxmlformats.org/officeDocument/2006/relationships/hyperlink" Target="https://www.microsoft.com/en-us/download/details.aspx?id=16420" TargetMode="External"/><Relationship Id="rId4" Type="http://schemas.openxmlformats.org/officeDocument/2006/relationships/hyperlink" Target="https://www.owasp.org/images/9/97/TM.pptx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1336" y="990601"/>
            <a:ext cx="5955186" cy="1102519"/>
          </a:xfrm>
        </p:spPr>
        <p:txBody>
          <a:bodyPr/>
          <a:lstStyle/>
          <a:p>
            <a:r>
              <a:rPr lang="en-US" dirty="0" smtClean="0"/>
              <a:t>ENPM695</a:t>
            </a:r>
            <a:br>
              <a:rPr lang="en-US" dirty="0" smtClean="0"/>
            </a:br>
            <a:r>
              <a:rPr lang="en-US" dirty="0" smtClean="0"/>
              <a:t>Secure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Jonas Amoonarquah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2744-CE4F-40B5-A698-F840417C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919490"/>
            <a:ext cx="8229600" cy="523220"/>
          </a:xfrm>
        </p:spPr>
        <p:txBody>
          <a:bodyPr/>
          <a:lstStyle/>
          <a:p>
            <a:r>
              <a:rPr lang="en-US" dirty="0"/>
              <a:t>What’s the best approach?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C5677-A350-475F-BD20-07A19C16E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like an attacker?</a:t>
            </a:r>
          </a:p>
          <a:p>
            <a:r>
              <a:rPr lang="en-US" dirty="0"/>
              <a:t>Focus on the assets?</a:t>
            </a:r>
          </a:p>
          <a:p>
            <a:r>
              <a:rPr lang="en-US" dirty="0"/>
              <a:t>Focus on what you’re building!</a:t>
            </a:r>
          </a:p>
        </p:txBody>
      </p:sp>
    </p:spTree>
    <p:extLst>
      <p:ext uri="{BB962C8B-B14F-4D97-AF65-F5344CB8AC3E}">
        <p14:creationId xmlns:p14="http://schemas.microsoft.com/office/powerpoint/2010/main" val="77826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892300" y="259090"/>
            <a:ext cx="8229600" cy="52322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Threat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892300" y="871211"/>
            <a:ext cx="8229600" cy="468345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Capability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Access to the system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Able to reverse engineer binaries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Able to sniff the network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Skill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Experienced hacker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Script kiddie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Insiders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Resources and Tools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Simple manual execution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Distributed bot army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Well-funded organization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Access to private information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Threats help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Encourage thorough thought about how intentions for misuse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Determine “out of bounds” scenarios 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5443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44214"/>
            <a:ext cx="7408862" cy="584775"/>
          </a:xfrm>
        </p:spPr>
        <p:txBody>
          <a:bodyPr/>
          <a:lstStyle/>
          <a:p>
            <a:r>
              <a:rPr lang="en-US" altLang="en-US" sz="3200" dirty="0"/>
              <a:t>Identifying Assets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388350" cy="5043488"/>
          </a:xfrm>
        </p:spPr>
        <p:txBody>
          <a:bodyPr/>
          <a:lstStyle/>
          <a:p>
            <a:r>
              <a:rPr lang="en-US" altLang="en-US" sz="2400"/>
              <a:t>What is it that you want to protect?</a:t>
            </a:r>
          </a:p>
          <a:p>
            <a:pPr lvl="1"/>
            <a:r>
              <a:rPr lang="en-US" altLang="en-US"/>
              <a:t>Private data (e.g., customer list) </a:t>
            </a:r>
          </a:p>
          <a:p>
            <a:pPr lvl="1"/>
            <a:r>
              <a:rPr lang="en-US" altLang="en-US"/>
              <a:t>Proprietary data (e.g., intellectual property)</a:t>
            </a:r>
          </a:p>
          <a:p>
            <a:pPr lvl="1"/>
            <a:r>
              <a:rPr lang="en-US" altLang="en-US"/>
              <a:t>Potentially injurious data (e.g., credit card numbers, decryption keys)</a:t>
            </a:r>
          </a:p>
          <a:p>
            <a:r>
              <a:rPr lang="en-US" altLang="en-US" sz="2400"/>
              <a:t>These also count as "assets"</a:t>
            </a:r>
          </a:p>
          <a:p>
            <a:pPr lvl="1"/>
            <a:r>
              <a:rPr lang="en-US" altLang="en-US"/>
              <a:t>Integrity of back-end databases</a:t>
            </a:r>
          </a:p>
          <a:p>
            <a:pPr lvl="1"/>
            <a:r>
              <a:rPr lang="en-US" altLang="en-US"/>
              <a:t>Integrity of the Web pages (no defacement)</a:t>
            </a:r>
          </a:p>
          <a:p>
            <a:pPr lvl="1"/>
            <a:r>
              <a:rPr lang="en-US" altLang="en-US"/>
              <a:t>Integrity of other machines on the network</a:t>
            </a:r>
          </a:p>
          <a:p>
            <a:pPr lvl="1"/>
            <a:r>
              <a:rPr lang="en-US" altLang="en-US"/>
              <a:t>Availability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5439297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69614"/>
            <a:ext cx="7408862" cy="584775"/>
          </a:xfrm>
        </p:spPr>
        <p:txBody>
          <a:bodyPr/>
          <a:lstStyle/>
          <a:p>
            <a:r>
              <a:rPr lang="en-US" altLang="en-US" sz="3200" dirty="0"/>
              <a:t>Documenting Architecture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06500"/>
            <a:ext cx="8534400" cy="4679950"/>
          </a:xfrm>
        </p:spPr>
        <p:txBody>
          <a:bodyPr/>
          <a:lstStyle/>
          <a:p>
            <a:r>
              <a:rPr lang="en-US" altLang="en-US" sz="2400" dirty="0"/>
              <a:t>Define what the application does and how it's used</a:t>
            </a:r>
          </a:p>
          <a:p>
            <a:pPr lvl="1"/>
            <a:r>
              <a:rPr lang="en-US" altLang="en-US" dirty="0"/>
              <a:t>Users view pages with catalog items</a:t>
            </a:r>
          </a:p>
          <a:p>
            <a:pPr lvl="1"/>
            <a:r>
              <a:rPr lang="en-US" altLang="en-US" dirty="0"/>
              <a:t>Users perform searches for catalog items</a:t>
            </a:r>
          </a:p>
          <a:p>
            <a:pPr lvl="1"/>
            <a:r>
              <a:rPr lang="en-US" altLang="en-US" dirty="0"/>
              <a:t>Users add items to shopping carts</a:t>
            </a:r>
          </a:p>
          <a:p>
            <a:pPr lvl="1"/>
            <a:r>
              <a:rPr lang="en-US" altLang="en-US" dirty="0"/>
              <a:t>Users check out</a:t>
            </a:r>
          </a:p>
          <a:p>
            <a:r>
              <a:rPr lang="en-US" altLang="en-US" sz="2400" dirty="0"/>
              <a:t>Diagram the application</a:t>
            </a:r>
          </a:p>
          <a:p>
            <a:pPr lvl="1"/>
            <a:r>
              <a:rPr lang="en-US" altLang="en-US" dirty="0"/>
              <a:t>Show subsystems</a:t>
            </a:r>
          </a:p>
          <a:p>
            <a:pPr lvl="1"/>
            <a:r>
              <a:rPr lang="en-US" altLang="en-US" dirty="0"/>
              <a:t>Show data flow</a:t>
            </a:r>
          </a:p>
          <a:p>
            <a:pPr lvl="1"/>
            <a:r>
              <a:rPr lang="en-US" altLang="en-US" dirty="0"/>
              <a:t>List assets</a:t>
            </a:r>
          </a:p>
        </p:txBody>
      </p:sp>
    </p:spTree>
    <p:extLst>
      <p:ext uri="{BB962C8B-B14F-4D97-AF65-F5344CB8AC3E}">
        <p14:creationId xmlns:p14="http://schemas.microsoft.com/office/powerpoint/2010/main" val="12768105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9972-8E3A-40A0-9D51-AAF16DCE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</a:t>
            </a:r>
            <a:r>
              <a:rPr lang="en-US"/>
              <a:t>you defend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C209-A34B-44E7-952E-E00B1D5F4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99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Attack Trees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54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FA09-22A4-4B8E-8F2C-DE1EB22121E8}" type="slidenum">
              <a:rPr lang="en-US" altLang="en-US">
                <a:solidFill>
                  <a:srgbClr val="1E1E23"/>
                </a:solidFill>
                <a:latin typeface="Arial"/>
              </a:rPr>
              <a:pPr/>
              <a:t>16</a:t>
            </a:fld>
            <a:endParaRPr lang="en-US" alt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33690"/>
            <a:ext cx="8229600" cy="523220"/>
          </a:xfrm>
        </p:spPr>
        <p:txBody>
          <a:bodyPr/>
          <a:lstStyle/>
          <a:p>
            <a:r>
              <a:rPr lang="en-US" altLang="en-US" dirty="0" err="1"/>
              <a:t>AttacK</a:t>
            </a:r>
            <a:r>
              <a:rPr lang="en-US" altLang="en-US" dirty="0"/>
              <a:t> Tree Theory</a:t>
            </a:r>
          </a:p>
        </p:txBody>
      </p:sp>
      <p:pic>
        <p:nvPicPr>
          <p:cNvPr id="741382" name="Picture 6" descr="attacktrees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6324600" cy="492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1383" name="Text Box 7"/>
          <p:cNvSpPr txBox="1">
            <a:spLocks noChangeArrowheads="1"/>
          </p:cNvSpPr>
          <p:nvPr/>
        </p:nvSpPr>
        <p:spPr bwMode="auto">
          <a:xfrm>
            <a:off x="1981200" y="6157915"/>
            <a:ext cx="769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 dirty="0">
                <a:solidFill>
                  <a:srgbClr val="1E1E23"/>
                </a:solidFill>
                <a:latin typeface="Arial"/>
              </a:rPr>
              <a:t>Bruce Schneider, Attack Trees: </a:t>
            </a:r>
            <a:r>
              <a:rPr lang="en-US" altLang="en-US" sz="1000" dirty="0">
                <a:solidFill>
                  <a:srgbClr val="1E1E23"/>
                </a:solidFill>
                <a:latin typeface="Arial"/>
                <a:hlinkClick r:id="rId4"/>
              </a:rPr>
              <a:t>http://www.schneier.com/paper-attacktrees-ddj-ft.html</a:t>
            </a:r>
            <a:endParaRPr lang="en-US" altLang="en-US" sz="1000" dirty="0">
              <a:solidFill>
                <a:srgbClr val="1E1E23"/>
              </a:solidFill>
              <a:latin typeface="Arial"/>
            </a:endParaRPr>
          </a:p>
          <a:p>
            <a:endParaRPr lang="en-US" altLang="en-US" sz="1000" dirty="0">
              <a:solidFill>
                <a:srgbClr val="1E1E23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827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145C-7519-4436-9650-2ECC602C2452}" type="slidenum">
              <a:rPr lang="en-US" altLang="en-US">
                <a:solidFill>
                  <a:srgbClr val="1E1E23"/>
                </a:solidFill>
                <a:latin typeface="Arial"/>
              </a:rPr>
              <a:pPr/>
              <a:t>17</a:t>
            </a:fld>
            <a:endParaRPr lang="en-US" alt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13836"/>
            <a:ext cx="8229600" cy="954107"/>
          </a:xfrm>
        </p:spPr>
        <p:txBody>
          <a:bodyPr/>
          <a:lstStyle/>
          <a:p>
            <a:r>
              <a:rPr lang="en-US" altLang="en-US" dirty="0"/>
              <a:t>Attack Tree Bank Account Attack Example</a:t>
            </a:r>
          </a:p>
        </p:txBody>
      </p:sp>
      <p:pic>
        <p:nvPicPr>
          <p:cNvPr id="7639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269" y="1152528"/>
            <a:ext cx="6621463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1524000" y="6081715"/>
            <a:ext cx="7696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 dirty="0">
                <a:solidFill>
                  <a:srgbClr val="1E1E23"/>
                </a:solidFill>
                <a:latin typeface="Arial"/>
              </a:rPr>
              <a:t>Analyzing the Security of Internet Banking Authentication Mechanisms : </a:t>
            </a:r>
            <a:r>
              <a:rPr lang="en-US" altLang="en-US" sz="1000" dirty="0">
                <a:solidFill>
                  <a:srgbClr val="1E1E23"/>
                </a:solidFill>
                <a:latin typeface="Arial"/>
                <a:hlinkClick r:id="rId4"/>
              </a:rPr>
              <a:t>http://www.itgi.org/Template.cfm?Section=Home&amp;CONTENTID=35743&amp;TEMPLATE=/ContentManagement/ContentDisplay.cfm</a:t>
            </a:r>
            <a:endParaRPr lang="en-US" altLang="en-US" sz="1000" dirty="0">
              <a:solidFill>
                <a:srgbClr val="1E1E23"/>
              </a:solidFill>
              <a:latin typeface="Arial"/>
            </a:endParaRPr>
          </a:p>
          <a:p>
            <a:endParaRPr lang="en-US" altLang="en-US" sz="1000" dirty="0">
              <a:solidFill>
                <a:srgbClr val="1E1E23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5451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4B4F4-E29B-4D51-BCEC-19145D536E90}" type="slidenum">
              <a:rPr lang="en-US" altLang="en-US">
                <a:solidFill>
                  <a:srgbClr val="1E1E23"/>
                </a:solidFill>
                <a:latin typeface="Arial"/>
              </a:rPr>
              <a:pPr/>
              <a:t>18</a:t>
            </a:fld>
            <a:endParaRPr lang="en-US" alt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87984"/>
            <a:ext cx="8229600" cy="954107"/>
          </a:xfrm>
        </p:spPr>
        <p:txBody>
          <a:bodyPr/>
          <a:lstStyle/>
          <a:p>
            <a:r>
              <a:rPr lang="en-US" altLang="en-US" dirty="0"/>
              <a:t>Attack Trees And Attack Analysis: Passwords </a:t>
            </a:r>
          </a:p>
        </p:txBody>
      </p:sp>
      <p:pic>
        <p:nvPicPr>
          <p:cNvPr id="728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1"/>
            <a:ext cx="7772400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8069" name="Text Box 5"/>
          <p:cNvSpPr txBox="1">
            <a:spLocks noChangeArrowheads="1"/>
          </p:cNvSpPr>
          <p:nvPr/>
        </p:nvSpPr>
        <p:spPr bwMode="auto">
          <a:xfrm>
            <a:off x="1905000" y="5867401"/>
            <a:ext cx="769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solidFill>
                  <a:srgbClr val="1E1E23"/>
                </a:solidFill>
                <a:latin typeface="Arial"/>
              </a:rPr>
              <a:t>Password Management Concerns with IE and Firefox, part one </a:t>
            </a:r>
            <a:r>
              <a:rPr lang="en-US" altLang="en-US" sz="1000">
                <a:solidFill>
                  <a:srgbClr val="1E1E23"/>
                </a:solidFill>
                <a:latin typeface="Arial"/>
                <a:hlinkClick r:id="rId3"/>
              </a:rPr>
              <a:t>http://www.securityfocus.com/infocus/1882/2</a:t>
            </a:r>
            <a:endParaRPr lang="en-US" altLang="en-US" sz="1000">
              <a:solidFill>
                <a:srgbClr val="1E1E23"/>
              </a:solidFill>
              <a:latin typeface="Arial"/>
            </a:endParaRPr>
          </a:p>
          <a:p>
            <a:endParaRPr lang="en-US" altLang="en-US" sz="1000">
              <a:solidFill>
                <a:srgbClr val="1E1E23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2095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17214"/>
            <a:ext cx="8229600" cy="584775"/>
          </a:xfrm>
        </p:spPr>
        <p:txBody>
          <a:bodyPr/>
          <a:lstStyle/>
          <a:p>
            <a:r>
              <a:rPr lang="en-US" altLang="en-US" sz="3200" dirty="0"/>
              <a:t>Attack Trees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5181600" y="901988"/>
            <a:ext cx="1981200" cy="685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en-US" sz="2000" b="1" dirty="0">
                <a:solidFill>
                  <a:srgbClr val="1E1E23"/>
                </a:solidFill>
                <a:latin typeface="Arial"/>
              </a:rPr>
              <a:t>Theft of</a:t>
            </a:r>
          </a:p>
          <a:p>
            <a:pPr algn="ctr"/>
            <a:r>
              <a:rPr lang="en-US" altLang="en-US" sz="2000" b="1" dirty="0" err="1">
                <a:solidFill>
                  <a:srgbClr val="1E1E23"/>
                </a:solidFill>
                <a:latin typeface="Arial"/>
              </a:rPr>
              <a:t>Auth</a:t>
            </a:r>
            <a:r>
              <a:rPr lang="en-US" altLang="en-US" sz="2000" b="1" dirty="0">
                <a:solidFill>
                  <a:srgbClr val="1E1E23"/>
                </a:solidFill>
                <a:latin typeface="Arial"/>
              </a:rPr>
              <a:t> Cookies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181600" y="1587788"/>
            <a:ext cx="1981200" cy="1066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000" b="1" dirty="0">
                <a:solidFill>
                  <a:srgbClr val="E6E6EB"/>
                </a:solidFill>
                <a:latin typeface="Arial"/>
              </a:rPr>
              <a:t>Obtain </a:t>
            </a:r>
            <a:r>
              <a:rPr lang="en-US" altLang="en-US" sz="2000" b="1" dirty="0" err="1">
                <a:solidFill>
                  <a:srgbClr val="E6E6EB"/>
                </a:solidFill>
                <a:latin typeface="Arial"/>
              </a:rPr>
              <a:t>auth</a:t>
            </a:r>
            <a:r>
              <a:rPr lang="en-US" altLang="en-US" sz="2000" b="1" dirty="0">
                <a:solidFill>
                  <a:srgbClr val="E6E6EB"/>
                </a:solidFill>
                <a:latin typeface="Arial"/>
              </a:rPr>
              <a:t> cookie to spoof identity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905000" y="3949988"/>
            <a:ext cx="1981200" cy="685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rgbClr val="1E1E23"/>
                </a:solidFill>
                <a:latin typeface="Arial"/>
              </a:rPr>
              <a:t>Unencrypted</a:t>
            </a:r>
          </a:p>
          <a:p>
            <a:pPr algn="ctr"/>
            <a:r>
              <a:rPr lang="en-US" altLang="en-US" sz="2000" b="1">
                <a:solidFill>
                  <a:srgbClr val="1E1E23"/>
                </a:solidFill>
                <a:latin typeface="Arial"/>
              </a:rPr>
              <a:t>Connection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905000" y="4635788"/>
            <a:ext cx="1981200" cy="1371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000" b="1" dirty="0">
                <a:solidFill>
                  <a:srgbClr val="E6E6EB"/>
                </a:solidFill>
                <a:latin typeface="Arial"/>
              </a:rPr>
              <a:t>Cookies travel over unencrypted HTTP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4114800" y="3949988"/>
            <a:ext cx="1981200" cy="685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rgbClr val="1E1E23"/>
                </a:solidFill>
                <a:latin typeface="Arial"/>
              </a:rPr>
              <a:t>Eavesdropping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4114800" y="4635788"/>
            <a:ext cx="1981200" cy="1371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000" b="1" dirty="0">
                <a:solidFill>
                  <a:srgbClr val="E6E6EB"/>
                </a:solidFill>
                <a:latin typeface="Arial"/>
              </a:rPr>
              <a:t>Attacker uses sniffer to monitor HTTP traffic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6248400" y="3949988"/>
            <a:ext cx="1981200" cy="685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rgbClr val="1E1E23"/>
                </a:solidFill>
                <a:latin typeface="Arial"/>
              </a:rPr>
              <a:t>Cross-Site</a:t>
            </a:r>
          </a:p>
          <a:p>
            <a:pPr algn="ctr"/>
            <a:r>
              <a:rPr lang="en-US" altLang="en-US" sz="2000" b="1">
                <a:solidFill>
                  <a:srgbClr val="1E1E23"/>
                </a:solidFill>
                <a:latin typeface="Arial"/>
              </a:rPr>
              <a:t>Scripting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248400" y="4635788"/>
            <a:ext cx="1981200" cy="1371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000" b="1">
                <a:solidFill>
                  <a:srgbClr val="E6E6EB"/>
                </a:solidFill>
                <a:latin typeface="Arial"/>
              </a:rPr>
              <a:t>Attacker possesses means and knowledge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8382000" y="3949988"/>
            <a:ext cx="1981200" cy="685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rgbClr val="1E1E23"/>
                </a:solidFill>
                <a:latin typeface="Arial"/>
              </a:rPr>
              <a:t>XSS</a:t>
            </a:r>
          </a:p>
          <a:p>
            <a:pPr algn="ctr"/>
            <a:r>
              <a:rPr lang="en-US" altLang="en-US" sz="2000" b="1">
                <a:solidFill>
                  <a:srgbClr val="1E1E23"/>
                </a:solidFill>
                <a:latin typeface="Arial"/>
              </a:rPr>
              <a:t>Vulnerability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8382000" y="4635788"/>
            <a:ext cx="1981200" cy="1371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000" b="1">
                <a:solidFill>
                  <a:srgbClr val="E6E6EB"/>
                </a:solidFill>
                <a:latin typeface="Arial"/>
              </a:rPr>
              <a:t>Application is vulnerable to XSS attacks</a:t>
            </a:r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 flipH="1">
            <a:off x="4114800" y="2654588"/>
            <a:ext cx="2057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6172200" y="2654588"/>
            <a:ext cx="2057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 flipH="1">
            <a:off x="2895600" y="3187989"/>
            <a:ext cx="1143000" cy="785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4038600" y="3187988"/>
            <a:ext cx="1066800" cy="782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flipH="1">
            <a:off x="7315200" y="3187989"/>
            <a:ext cx="990600" cy="777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8305800" y="3187988"/>
            <a:ext cx="1066800" cy="782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34835" name="Oval 19"/>
          <p:cNvSpPr>
            <a:spLocks noChangeArrowheads="1"/>
          </p:cNvSpPr>
          <p:nvPr/>
        </p:nvSpPr>
        <p:spPr bwMode="auto">
          <a:xfrm>
            <a:off x="3962400" y="311178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34836" name="Oval 20"/>
          <p:cNvSpPr>
            <a:spLocks noChangeArrowheads="1"/>
          </p:cNvSpPr>
          <p:nvPr/>
        </p:nvSpPr>
        <p:spPr bwMode="auto">
          <a:xfrm>
            <a:off x="8229600" y="311178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5943600" y="2730788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>
                <a:solidFill>
                  <a:srgbClr val="1E1E23"/>
                </a:solidFill>
                <a:latin typeface="Arial"/>
              </a:rPr>
              <a:t>OR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3505200" y="3340388"/>
            <a:ext cx="99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 b="1">
                <a:solidFill>
                  <a:srgbClr val="1E1E23"/>
                </a:solidFill>
                <a:latin typeface="Arial"/>
              </a:rPr>
              <a:t>AND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7772400" y="3340388"/>
            <a:ext cx="99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 b="1">
                <a:solidFill>
                  <a:srgbClr val="1E1E23"/>
                </a:solidFill>
                <a:latin typeface="Arial"/>
              </a:rPr>
              <a:t>AND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1" y="6028969"/>
            <a:ext cx="781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E1E23"/>
                </a:solidFill>
                <a:latin typeface="Arial"/>
              </a:rPr>
              <a:t>Source: </a:t>
            </a:r>
            <a:r>
              <a:rPr lang="en-US" sz="1200" dirty="0" err="1">
                <a:solidFill>
                  <a:srgbClr val="1E1E23"/>
                </a:solidFill>
                <a:latin typeface="Arial"/>
              </a:rPr>
              <a:t>Nagaradhika</a:t>
            </a:r>
            <a:r>
              <a:rPr lang="en-US" sz="1200" dirty="0">
                <a:solidFill>
                  <a:srgbClr val="1E1E23"/>
                </a:solidFill>
                <a:latin typeface="Arial"/>
              </a:rPr>
              <a:t> B., Security Threat Modeling accessed at: http://www.cs.odu.edu/~</a:t>
            </a:r>
            <a:r>
              <a:rPr lang="en-US" sz="1200" dirty="0" err="1">
                <a:solidFill>
                  <a:srgbClr val="1E1E23"/>
                </a:solidFill>
                <a:latin typeface="Arial"/>
              </a:rPr>
              <a:t>mukka</a:t>
            </a:r>
            <a:r>
              <a:rPr lang="en-US" sz="1200" dirty="0">
                <a:solidFill>
                  <a:srgbClr val="1E1E23"/>
                </a:solidFill>
                <a:latin typeface="Arial"/>
              </a:rPr>
              <a:t>/cs795sum06/.../</a:t>
            </a:r>
            <a:r>
              <a:rPr lang="en-US" sz="1200" b="1" dirty="0">
                <a:solidFill>
                  <a:srgbClr val="1E1E23"/>
                </a:solidFill>
                <a:latin typeface="Arial"/>
              </a:rPr>
              <a:t>Security</a:t>
            </a:r>
            <a:r>
              <a:rPr lang="en-US" sz="1200" dirty="0">
                <a:solidFill>
                  <a:srgbClr val="1E1E23"/>
                </a:solidFill>
                <a:latin typeface="Arial"/>
              </a:rPr>
              <a:t>%20</a:t>
            </a:r>
            <a:r>
              <a:rPr lang="en-US" sz="1200" b="1" dirty="0">
                <a:solidFill>
                  <a:srgbClr val="1E1E23"/>
                </a:solidFill>
                <a:latin typeface="Arial"/>
              </a:rPr>
              <a:t>Threat</a:t>
            </a:r>
            <a:r>
              <a:rPr lang="en-US" sz="1200" dirty="0">
                <a:solidFill>
                  <a:srgbClr val="1E1E23"/>
                </a:solidFill>
                <a:latin typeface="Arial"/>
              </a:rPr>
              <a:t>%20</a:t>
            </a:r>
            <a:r>
              <a:rPr lang="en-US" sz="1200" b="1" dirty="0">
                <a:solidFill>
                  <a:srgbClr val="1E1E23"/>
                </a:solidFill>
                <a:latin typeface="Arial"/>
              </a:rPr>
              <a:t>Modeling</a:t>
            </a:r>
            <a:r>
              <a:rPr lang="en-US" sz="1200" dirty="0">
                <a:solidFill>
                  <a:srgbClr val="1E1E23"/>
                </a:solidFill>
                <a:latin typeface="Arial"/>
              </a:rPr>
              <a:t>.ppt</a:t>
            </a:r>
          </a:p>
        </p:txBody>
      </p:sp>
    </p:spTree>
    <p:extLst>
      <p:ext uri="{BB962C8B-B14F-4D97-AF65-F5344CB8AC3E}">
        <p14:creationId xmlns:p14="http://schemas.microsoft.com/office/powerpoint/2010/main" val="390065143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95500" y="4567155"/>
            <a:ext cx="7366000" cy="605294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ThreaT</a:t>
            </a:r>
            <a:r>
              <a:rPr lang="en-US" dirty="0">
                <a:solidFill>
                  <a:srgbClr val="FF0000"/>
                </a:solidFill>
              </a:rPr>
              <a:t> modeling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895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500" y="255589"/>
            <a:ext cx="8229600" cy="523220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057400" y="2744789"/>
            <a:ext cx="67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1E1E23"/>
                </a:solidFill>
                <a:latin typeface="Arial"/>
              </a:rPr>
              <a:t>Bob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057401" y="3201989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1E1E23"/>
                </a:solidFill>
                <a:latin typeface="Arial"/>
              </a:rPr>
              <a:t>Alice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057400" y="3659189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1E1E23"/>
                </a:solidFill>
                <a:latin typeface="Arial"/>
              </a:rPr>
              <a:t>Bill</a:t>
            </a:r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4953000" y="5714999"/>
            <a:ext cx="1524000" cy="45720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i="1">
                <a:solidFill>
                  <a:srgbClr val="1E1E23"/>
                </a:solidFill>
                <a:latin typeface="Arial"/>
              </a:rPr>
              <a:t>Asset #4</a:t>
            </a:r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4267200" y="1143000"/>
            <a:ext cx="1524000" cy="45720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i="1">
                <a:solidFill>
                  <a:srgbClr val="1E1E23"/>
                </a:solidFill>
                <a:latin typeface="Arial"/>
              </a:rPr>
              <a:t>Asset #1</a:t>
            </a:r>
          </a:p>
        </p:txBody>
      </p:sp>
      <p:sp>
        <p:nvSpPr>
          <p:cNvPr id="26632" name="AutoShape 8"/>
          <p:cNvSpPr>
            <a:spLocks noChangeArrowheads="1"/>
          </p:cNvSpPr>
          <p:nvPr/>
        </p:nvSpPr>
        <p:spPr bwMode="auto">
          <a:xfrm>
            <a:off x="5562600" y="1143000"/>
            <a:ext cx="1524000" cy="45720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i="1">
                <a:solidFill>
                  <a:srgbClr val="1E1E23"/>
                </a:solidFill>
                <a:latin typeface="Arial"/>
              </a:rPr>
              <a:t>Asset #2</a:t>
            </a:r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>
            <a:off x="7620000" y="1143000"/>
            <a:ext cx="1524000" cy="45720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i="1">
                <a:solidFill>
                  <a:srgbClr val="1E1E23"/>
                </a:solidFill>
                <a:latin typeface="Arial"/>
              </a:rPr>
              <a:t>Asset #3</a:t>
            </a:r>
          </a:p>
        </p:txBody>
      </p:sp>
      <p:sp>
        <p:nvSpPr>
          <p:cNvPr id="26634" name="AutoShape 10"/>
          <p:cNvSpPr>
            <a:spLocks noChangeArrowheads="1"/>
          </p:cNvSpPr>
          <p:nvPr/>
        </p:nvSpPr>
        <p:spPr bwMode="auto">
          <a:xfrm>
            <a:off x="7391400" y="5714999"/>
            <a:ext cx="1524000" cy="45720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i="1">
                <a:solidFill>
                  <a:srgbClr val="1E1E23"/>
                </a:solidFill>
                <a:latin typeface="Arial"/>
              </a:rPr>
              <a:t>Asset #5</a:t>
            </a:r>
          </a:p>
        </p:txBody>
      </p:sp>
      <p:sp>
        <p:nvSpPr>
          <p:cNvPr id="26635" name="AutoShape 11"/>
          <p:cNvSpPr>
            <a:spLocks noChangeArrowheads="1"/>
          </p:cNvSpPr>
          <p:nvPr/>
        </p:nvSpPr>
        <p:spPr bwMode="auto">
          <a:xfrm>
            <a:off x="8763000" y="5714999"/>
            <a:ext cx="1524000" cy="45720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i="1">
                <a:solidFill>
                  <a:srgbClr val="1E1E23"/>
                </a:solidFill>
                <a:latin typeface="Arial"/>
              </a:rPr>
              <a:t>Asset #6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3352800" y="2286000"/>
            <a:ext cx="3276600" cy="2895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GB" altLang="en-US" sz="2800" b="1">
              <a:solidFill>
                <a:srgbClr val="1E1E23"/>
              </a:solidFill>
              <a:latin typeface="Arial"/>
            </a:endParaRP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7861300" y="2286000"/>
            <a:ext cx="1981200" cy="2895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GB" altLang="en-US" sz="2800" b="1">
              <a:solidFill>
                <a:srgbClr val="1E1E23"/>
              </a:solidFill>
              <a:latin typeface="Arial"/>
            </a:endParaRP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3670300" y="2590800"/>
            <a:ext cx="990600" cy="1676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dirty="0">
                <a:solidFill>
                  <a:srgbClr val="E6E6EB"/>
                </a:solidFill>
                <a:latin typeface="Arial"/>
              </a:rPr>
              <a:t>IIS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5041900" y="2590800"/>
            <a:ext cx="1295400" cy="1676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dirty="0">
                <a:solidFill>
                  <a:srgbClr val="E6E6EB"/>
                </a:solidFill>
                <a:latin typeface="Arial"/>
              </a:rPr>
              <a:t>ASP.NET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3289300" y="1931989"/>
            <a:ext cx="165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1E1E23"/>
                </a:solidFill>
                <a:latin typeface="Arial"/>
              </a:rPr>
              <a:t>Web Server </a:t>
            </a:r>
          </a:p>
        </p:txBody>
      </p:sp>
      <p:sp>
        <p:nvSpPr>
          <p:cNvPr id="26641" name="AutoShape 17"/>
          <p:cNvSpPr>
            <a:spLocks noChangeArrowheads="1"/>
          </p:cNvSpPr>
          <p:nvPr/>
        </p:nvSpPr>
        <p:spPr bwMode="auto">
          <a:xfrm>
            <a:off x="5194300" y="3657600"/>
            <a:ext cx="457200" cy="381000"/>
          </a:xfrm>
          <a:prstGeom prst="flowChartMultidocument">
            <a:avLst/>
          </a:prstGeom>
          <a:solidFill>
            <a:schemeClr val="tx1"/>
          </a:solidFill>
          <a:ln w="127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26642" name="AutoShape 18"/>
          <p:cNvSpPr>
            <a:spLocks noChangeArrowheads="1"/>
          </p:cNvSpPr>
          <p:nvPr/>
        </p:nvSpPr>
        <p:spPr bwMode="auto">
          <a:xfrm>
            <a:off x="5727700" y="3657600"/>
            <a:ext cx="457200" cy="381000"/>
          </a:xfrm>
          <a:prstGeom prst="flowChartMultidocument">
            <a:avLst/>
          </a:prstGeom>
          <a:solidFill>
            <a:schemeClr val="tx1"/>
          </a:solidFill>
          <a:ln w="127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4660900" y="3429000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6324600" y="4191000"/>
            <a:ext cx="1676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6337300" y="2971800"/>
            <a:ext cx="16637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>
            <a:off x="6324600" y="3657600"/>
            <a:ext cx="2590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pic>
        <p:nvPicPr>
          <p:cNvPr id="26647" name="Picture 23" descr="cqdufzqq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4419601"/>
            <a:ext cx="44767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48" name="AutoShape 24"/>
          <p:cNvSpPr>
            <a:spLocks noChangeArrowheads="1"/>
          </p:cNvSpPr>
          <p:nvPr/>
        </p:nvSpPr>
        <p:spPr bwMode="auto">
          <a:xfrm>
            <a:off x="8001000" y="2590800"/>
            <a:ext cx="762000" cy="838200"/>
          </a:xfrm>
          <a:prstGeom prst="flowChartMagneticDisk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dirty="0">
                <a:solidFill>
                  <a:srgbClr val="E6E6EB"/>
                </a:solidFill>
                <a:latin typeface="Arial"/>
              </a:rPr>
              <a:t>Login</a:t>
            </a:r>
          </a:p>
        </p:txBody>
      </p:sp>
      <p:sp>
        <p:nvSpPr>
          <p:cNvPr id="26649" name="AutoShape 25"/>
          <p:cNvSpPr>
            <a:spLocks noChangeArrowheads="1"/>
          </p:cNvSpPr>
          <p:nvPr/>
        </p:nvSpPr>
        <p:spPr bwMode="auto">
          <a:xfrm>
            <a:off x="8001000" y="3962400"/>
            <a:ext cx="762000" cy="838200"/>
          </a:xfrm>
          <a:prstGeom prst="flowChartMagneticDisk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dirty="0">
                <a:solidFill>
                  <a:srgbClr val="E6E6EB"/>
                </a:solidFill>
                <a:latin typeface="Arial"/>
              </a:rPr>
              <a:t>State</a:t>
            </a:r>
          </a:p>
        </p:txBody>
      </p:sp>
      <p:sp>
        <p:nvSpPr>
          <p:cNvPr id="26650" name="AutoShape 26"/>
          <p:cNvSpPr>
            <a:spLocks noChangeArrowheads="1"/>
          </p:cNvSpPr>
          <p:nvPr/>
        </p:nvSpPr>
        <p:spPr bwMode="auto">
          <a:xfrm>
            <a:off x="8915400" y="3276600"/>
            <a:ext cx="762000" cy="838200"/>
          </a:xfrm>
          <a:prstGeom prst="flowChartMagneticDisk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dirty="0">
                <a:solidFill>
                  <a:srgbClr val="E6E6EB"/>
                </a:solidFill>
                <a:latin typeface="Arial"/>
              </a:rPr>
              <a:t>Main</a:t>
            </a:r>
          </a:p>
        </p:txBody>
      </p:sp>
      <p:sp>
        <p:nvSpPr>
          <p:cNvPr id="26651" name="Line 27"/>
          <p:cNvSpPr>
            <a:spLocks noChangeShapeType="1"/>
          </p:cNvSpPr>
          <p:nvPr/>
        </p:nvSpPr>
        <p:spPr bwMode="auto">
          <a:xfrm>
            <a:off x="5334000" y="1600200"/>
            <a:ext cx="0" cy="2209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 flipV="1">
            <a:off x="8382000" y="4648200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 flipV="1">
            <a:off x="9296400" y="3962400"/>
            <a:ext cx="0" cy="190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 flipV="1">
            <a:off x="5638800" y="4724400"/>
            <a:ext cx="0" cy="1143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>
            <a:off x="5943600" y="1600200"/>
            <a:ext cx="0" cy="2209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>
              <a:solidFill>
                <a:srgbClr val="1E1E23"/>
              </a:solidFill>
              <a:latin typeface="Arial"/>
            </a:endParaRP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7772400" y="1905001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>
                <a:solidFill>
                  <a:srgbClr val="1E1E23"/>
                </a:solidFill>
                <a:latin typeface="Arial"/>
              </a:rPr>
              <a:t>Database Server</a:t>
            </a:r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>
            <a:off x="8382000" y="1600200"/>
            <a:ext cx="0" cy="1143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>
            <a:off x="2133600" y="3124200"/>
            <a:ext cx="1524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>
            <a:off x="2133600" y="3581400"/>
            <a:ext cx="1524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>
            <a:off x="2133600" y="4038600"/>
            <a:ext cx="1524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26661" name="Rectangle 37"/>
          <p:cNvSpPr>
            <a:spLocks noChangeArrowheads="1"/>
          </p:cNvSpPr>
          <p:nvPr/>
        </p:nvSpPr>
        <p:spPr bwMode="auto">
          <a:xfrm>
            <a:off x="2895600" y="2286000"/>
            <a:ext cx="304800" cy="2895600"/>
          </a:xfrm>
          <a:prstGeom prst="rect">
            <a:avLst/>
          </a:prstGeom>
          <a:solidFill>
            <a:srgbClr val="96969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/>
          <a:p>
            <a:pPr algn="ctr"/>
            <a:r>
              <a:rPr lang="en-US" altLang="en-US" b="1">
                <a:solidFill>
                  <a:srgbClr val="1E1E23"/>
                </a:solidFill>
                <a:latin typeface="Arial"/>
              </a:rPr>
              <a:t>Firewall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5001" y="6028969"/>
            <a:ext cx="781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E1E23"/>
                </a:solidFill>
                <a:latin typeface="Arial"/>
              </a:rPr>
              <a:t>Source: </a:t>
            </a:r>
            <a:r>
              <a:rPr lang="en-US" sz="1200" dirty="0" err="1">
                <a:solidFill>
                  <a:srgbClr val="1E1E23"/>
                </a:solidFill>
                <a:latin typeface="Arial"/>
              </a:rPr>
              <a:t>Nagaradhika</a:t>
            </a:r>
            <a:r>
              <a:rPr lang="en-US" sz="1200" dirty="0">
                <a:solidFill>
                  <a:srgbClr val="1E1E23"/>
                </a:solidFill>
                <a:latin typeface="Arial"/>
              </a:rPr>
              <a:t> B., Security Threat Modeling accessed at: http://www.cs.odu.edu/~</a:t>
            </a:r>
            <a:r>
              <a:rPr lang="en-US" sz="1200" dirty="0" err="1">
                <a:solidFill>
                  <a:srgbClr val="1E1E23"/>
                </a:solidFill>
                <a:latin typeface="Arial"/>
              </a:rPr>
              <a:t>mukka</a:t>
            </a:r>
            <a:r>
              <a:rPr lang="en-US" sz="1200" dirty="0">
                <a:solidFill>
                  <a:srgbClr val="1E1E23"/>
                </a:solidFill>
                <a:latin typeface="Arial"/>
              </a:rPr>
              <a:t>/cs795sum06/.../</a:t>
            </a:r>
            <a:r>
              <a:rPr lang="en-US" sz="1200" b="1" dirty="0">
                <a:solidFill>
                  <a:srgbClr val="1E1E23"/>
                </a:solidFill>
                <a:latin typeface="Arial"/>
              </a:rPr>
              <a:t>Security</a:t>
            </a:r>
            <a:r>
              <a:rPr lang="en-US" sz="1200" dirty="0">
                <a:solidFill>
                  <a:srgbClr val="1E1E23"/>
                </a:solidFill>
                <a:latin typeface="Arial"/>
              </a:rPr>
              <a:t>%20</a:t>
            </a:r>
            <a:r>
              <a:rPr lang="en-US" sz="1200" b="1" dirty="0">
                <a:solidFill>
                  <a:srgbClr val="1E1E23"/>
                </a:solidFill>
                <a:latin typeface="Arial"/>
              </a:rPr>
              <a:t>Threat</a:t>
            </a:r>
            <a:r>
              <a:rPr lang="en-US" sz="1200" dirty="0">
                <a:solidFill>
                  <a:srgbClr val="1E1E23"/>
                </a:solidFill>
                <a:latin typeface="Arial"/>
              </a:rPr>
              <a:t>%20</a:t>
            </a:r>
            <a:r>
              <a:rPr lang="en-US" sz="1200" b="1" dirty="0">
                <a:solidFill>
                  <a:srgbClr val="1E1E23"/>
                </a:solidFill>
                <a:latin typeface="Arial"/>
              </a:rPr>
              <a:t>Modeling</a:t>
            </a:r>
            <a:r>
              <a:rPr lang="en-US" sz="1200" dirty="0">
                <a:solidFill>
                  <a:srgbClr val="1E1E23"/>
                </a:solidFill>
                <a:latin typeface="Arial"/>
              </a:rPr>
              <a:t>.ppt</a:t>
            </a:r>
          </a:p>
        </p:txBody>
      </p:sp>
    </p:spTree>
    <p:extLst>
      <p:ext uri="{BB962C8B-B14F-4D97-AF65-F5344CB8AC3E}">
        <p14:creationId xmlns:p14="http://schemas.microsoft.com/office/powerpoint/2010/main" val="78134782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61664"/>
            <a:ext cx="7408862" cy="584775"/>
          </a:xfrm>
        </p:spPr>
        <p:txBody>
          <a:bodyPr/>
          <a:lstStyle/>
          <a:p>
            <a:r>
              <a:rPr lang="en-US" altLang="en-US" sz="3200" dirty="0"/>
              <a:t>Decomposing the Application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946438"/>
            <a:ext cx="8388350" cy="4679950"/>
          </a:xfrm>
        </p:spPr>
        <p:txBody>
          <a:bodyPr/>
          <a:lstStyle/>
          <a:p>
            <a:r>
              <a:rPr lang="en-US" altLang="en-US" sz="2400" dirty="0"/>
              <a:t>Refine the architecture diagram</a:t>
            </a:r>
          </a:p>
          <a:p>
            <a:pPr lvl="1"/>
            <a:r>
              <a:rPr lang="en-US" altLang="en-US" dirty="0"/>
              <a:t>Show authentication mechanisms</a:t>
            </a:r>
          </a:p>
          <a:p>
            <a:pPr lvl="1"/>
            <a:r>
              <a:rPr lang="en-US" altLang="en-US" dirty="0"/>
              <a:t>Show authorization mechanisms</a:t>
            </a:r>
          </a:p>
          <a:p>
            <a:pPr lvl="1"/>
            <a:r>
              <a:rPr lang="en-US" altLang="en-US" dirty="0"/>
              <a:t>Show technologies (e.g., DPAPI)</a:t>
            </a:r>
          </a:p>
          <a:p>
            <a:pPr lvl="1"/>
            <a:r>
              <a:rPr lang="en-US" altLang="en-US" dirty="0"/>
              <a:t>Diagram trust boundaries</a:t>
            </a:r>
          </a:p>
          <a:p>
            <a:pPr lvl="1"/>
            <a:r>
              <a:rPr lang="en-US" altLang="en-US" dirty="0"/>
              <a:t>Identify entry points</a:t>
            </a:r>
          </a:p>
          <a:p>
            <a:r>
              <a:rPr lang="en-US" altLang="en-US" sz="2400" dirty="0"/>
              <a:t>Begin to think like an attacker</a:t>
            </a:r>
          </a:p>
          <a:p>
            <a:pPr lvl="1"/>
            <a:r>
              <a:rPr lang="en-US" altLang="en-US" dirty="0"/>
              <a:t>Where are my vulnerabilities?</a:t>
            </a:r>
          </a:p>
          <a:p>
            <a:pPr lvl="1"/>
            <a:r>
              <a:rPr lang="en-US" altLang="en-US" dirty="0"/>
              <a:t>What am I going to do about them?</a:t>
            </a:r>
          </a:p>
        </p:txBody>
      </p:sp>
    </p:spTree>
    <p:extLst>
      <p:ext uri="{BB962C8B-B14F-4D97-AF65-F5344CB8AC3E}">
        <p14:creationId xmlns:p14="http://schemas.microsoft.com/office/powerpoint/2010/main" val="350302431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02914"/>
            <a:ext cx="8229600" cy="584775"/>
          </a:xfrm>
        </p:spPr>
        <p:txBody>
          <a:bodyPr/>
          <a:lstStyle/>
          <a:p>
            <a:r>
              <a:rPr lang="en-US" altLang="en-US" sz="3200" dirty="0"/>
              <a:t>Example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340100" y="1905000"/>
            <a:ext cx="3276600" cy="2895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GB" altLang="en-US" sz="2800" b="1">
              <a:solidFill>
                <a:srgbClr val="1E1E23"/>
              </a:solidFill>
              <a:latin typeface="Arial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848600" y="1905000"/>
            <a:ext cx="1981200" cy="2895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GB" altLang="en-US" sz="2800" b="1">
              <a:solidFill>
                <a:srgbClr val="1E1E23"/>
              </a:solidFill>
              <a:latin typeface="Arial"/>
            </a:endParaRP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2133600" y="2590800"/>
            <a:ext cx="1524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2133600" y="3048000"/>
            <a:ext cx="1524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2133600" y="3505200"/>
            <a:ext cx="1524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057400" y="2211389"/>
            <a:ext cx="67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1E1E23"/>
                </a:solidFill>
                <a:latin typeface="Arial"/>
              </a:rPr>
              <a:t>Bob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2057401" y="2668589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1E1E23"/>
                </a:solidFill>
                <a:latin typeface="Arial"/>
              </a:rPr>
              <a:t>Alice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2057400" y="3125789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1E1E23"/>
                </a:solidFill>
                <a:latin typeface="Arial"/>
              </a:rPr>
              <a:t>Bill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3657600" y="2209800"/>
            <a:ext cx="990600" cy="1676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dirty="0">
                <a:solidFill>
                  <a:srgbClr val="E6E6EB"/>
                </a:solidFill>
                <a:latin typeface="Arial"/>
              </a:rPr>
              <a:t>IIS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5029200" y="2209800"/>
            <a:ext cx="1295400" cy="1676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dirty="0">
                <a:solidFill>
                  <a:srgbClr val="E6E6EB"/>
                </a:solidFill>
                <a:latin typeface="Arial"/>
              </a:rPr>
              <a:t>ASP.NET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3276600" y="1550989"/>
            <a:ext cx="165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1E1E23"/>
                </a:solidFill>
                <a:latin typeface="Arial"/>
              </a:rPr>
              <a:t>Web Server 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7759700" y="1524001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>
                <a:solidFill>
                  <a:srgbClr val="1E1E23"/>
                </a:solidFill>
                <a:latin typeface="Arial"/>
              </a:rPr>
              <a:t>Database Server</a:t>
            </a:r>
          </a:p>
        </p:txBody>
      </p:sp>
      <p:sp>
        <p:nvSpPr>
          <p:cNvPr id="29711" name="AutoShape 15"/>
          <p:cNvSpPr>
            <a:spLocks noChangeArrowheads="1"/>
          </p:cNvSpPr>
          <p:nvPr/>
        </p:nvSpPr>
        <p:spPr bwMode="auto">
          <a:xfrm>
            <a:off x="5181600" y="3276600"/>
            <a:ext cx="457200" cy="381000"/>
          </a:xfrm>
          <a:prstGeom prst="flowChartMultidocument">
            <a:avLst/>
          </a:prstGeom>
          <a:solidFill>
            <a:schemeClr val="tx1"/>
          </a:solidFill>
          <a:ln w="127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29712" name="AutoShape 16"/>
          <p:cNvSpPr>
            <a:spLocks noChangeArrowheads="1"/>
          </p:cNvSpPr>
          <p:nvPr/>
        </p:nvSpPr>
        <p:spPr bwMode="auto">
          <a:xfrm>
            <a:off x="5715000" y="3276600"/>
            <a:ext cx="457200" cy="381000"/>
          </a:xfrm>
          <a:prstGeom prst="flowChartMultidocument">
            <a:avLst/>
          </a:prstGeom>
          <a:solidFill>
            <a:schemeClr val="tx1"/>
          </a:solidFill>
          <a:ln w="127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876800" y="2057400"/>
            <a:ext cx="4800600" cy="2590800"/>
          </a:xfrm>
          <a:prstGeom prst="rect">
            <a:avLst/>
          </a:prstGeom>
          <a:noFill/>
          <a:ln w="317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6616700" y="1676401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>
                <a:solidFill>
                  <a:srgbClr val="1E1E23"/>
                </a:solidFill>
                <a:latin typeface="Arial"/>
              </a:rPr>
              <a:t>Trust</a:t>
            </a:r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4648200" y="3048000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6311900" y="3810000"/>
            <a:ext cx="1676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6324600" y="2590800"/>
            <a:ext cx="16637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29718" name="AutoShape 22"/>
          <p:cNvSpPr>
            <a:spLocks noChangeArrowheads="1"/>
          </p:cNvSpPr>
          <p:nvPr/>
        </p:nvSpPr>
        <p:spPr bwMode="auto">
          <a:xfrm>
            <a:off x="2425700" y="762000"/>
            <a:ext cx="3594100" cy="45720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i="1" dirty="0">
                <a:solidFill>
                  <a:srgbClr val="1E1E23"/>
                </a:solidFill>
                <a:latin typeface="Arial"/>
              </a:rPr>
              <a:t>Forms Authentication</a:t>
            </a:r>
          </a:p>
        </p:txBody>
      </p:sp>
      <p:sp>
        <p:nvSpPr>
          <p:cNvPr id="29719" name="AutoShape 23"/>
          <p:cNvSpPr>
            <a:spLocks noChangeArrowheads="1"/>
          </p:cNvSpPr>
          <p:nvPr/>
        </p:nvSpPr>
        <p:spPr bwMode="auto">
          <a:xfrm>
            <a:off x="5397500" y="762000"/>
            <a:ext cx="3263900" cy="45720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i="1">
                <a:solidFill>
                  <a:srgbClr val="1E1E23"/>
                </a:solidFill>
                <a:latin typeface="Arial"/>
              </a:rPr>
              <a:t>URL Authorization</a:t>
            </a:r>
          </a:p>
        </p:txBody>
      </p:sp>
      <p:sp>
        <p:nvSpPr>
          <p:cNvPr id="29720" name="AutoShape 24"/>
          <p:cNvSpPr>
            <a:spLocks noChangeArrowheads="1"/>
          </p:cNvSpPr>
          <p:nvPr/>
        </p:nvSpPr>
        <p:spPr bwMode="auto">
          <a:xfrm>
            <a:off x="4559300" y="5486400"/>
            <a:ext cx="2057400" cy="45720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i="1">
                <a:solidFill>
                  <a:srgbClr val="1E1E23"/>
                </a:solidFill>
                <a:latin typeface="Arial"/>
              </a:rPr>
              <a:t>DPAPI</a:t>
            </a:r>
          </a:p>
        </p:txBody>
      </p:sp>
      <p:sp>
        <p:nvSpPr>
          <p:cNvPr id="29721" name="AutoShape 25"/>
          <p:cNvSpPr>
            <a:spLocks noChangeArrowheads="1"/>
          </p:cNvSpPr>
          <p:nvPr/>
        </p:nvSpPr>
        <p:spPr bwMode="auto">
          <a:xfrm>
            <a:off x="7150100" y="5486400"/>
            <a:ext cx="3505200" cy="45720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i="1">
                <a:solidFill>
                  <a:srgbClr val="1E1E23"/>
                </a:solidFill>
                <a:latin typeface="Arial"/>
              </a:rPr>
              <a:t>Windows Authentication</a:t>
            </a:r>
          </a:p>
        </p:txBody>
      </p:sp>
      <p:sp>
        <p:nvSpPr>
          <p:cNvPr id="29722" name="Line 26"/>
          <p:cNvSpPr>
            <a:spLocks noChangeShapeType="1"/>
          </p:cNvSpPr>
          <p:nvPr/>
        </p:nvSpPr>
        <p:spPr bwMode="auto">
          <a:xfrm>
            <a:off x="6311900" y="3276600"/>
            <a:ext cx="2590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>
            <a:off x="5257800" y="1219200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>
            <a:off x="6096000" y="1219200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pic>
        <p:nvPicPr>
          <p:cNvPr id="29725" name="Picture 29" descr="cqdufzqq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1" y="4038601"/>
            <a:ext cx="44767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26" name="Line 30"/>
          <p:cNvSpPr>
            <a:spLocks noChangeShapeType="1"/>
          </p:cNvSpPr>
          <p:nvPr/>
        </p:nvSpPr>
        <p:spPr bwMode="auto">
          <a:xfrm flipH="1" flipV="1">
            <a:off x="5626100" y="4343400"/>
            <a:ext cx="12700" cy="1143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2895600" y="1905000"/>
            <a:ext cx="304800" cy="2895600"/>
          </a:xfrm>
          <a:prstGeom prst="rect">
            <a:avLst/>
          </a:prstGeom>
          <a:solidFill>
            <a:srgbClr val="96969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/>
          <a:p>
            <a:pPr algn="ctr"/>
            <a:r>
              <a:rPr lang="en-US" altLang="en-US" b="1">
                <a:solidFill>
                  <a:srgbClr val="1E1E23"/>
                </a:solidFill>
                <a:latin typeface="Arial"/>
              </a:rPr>
              <a:t>Firewall</a:t>
            </a:r>
          </a:p>
        </p:txBody>
      </p:sp>
      <p:sp>
        <p:nvSpPr>
          <p:cNvPr id="29728" name="AutoShape 32"/>
          <p:cNvSpPr>
            <a:spLocks noChangeArrowheads="1"/>
          </p:cNvSpPr>
          <p:nvPr/>
        </p:nvSpPr>
        <p:spPr bwMode="auto">
          <a:xfrm>
            <a:off x="7988300" y="2209800"/>
            <a:ext cx="762000" cy="838200"/>
          </a:xfrm>
          <a:prstGeom prst="flowChartMagneticDisk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dirty="0">
                <a:solidFill>
                  <a:srgbClr val="E6E6EB"/>
                </a:solidFill>
                <a:latin typeface="Arial"/>
              </a:rPr>
              <a:t>Login</a:t>
            </a:r>
          </a:p>
        </p:txBody>
      </p:sp>
      <p:sp>
        <p:nvSpPr>
          <p:cNvPr id="29729" name="AutoShape 33"/>
          <p:cNvSpPr>
            <a:spLocks noChangeArrowheads="1"/>
          </p:cNvSpPr>
          <p:nvPr/>
        </p:nvSpPr>
        <p:spPr bwMode="auto">
          <a:xfrm>
            <a:off x="7988300" y="3581400"/>
            <a:ext cx="762000" cy="838200"/>
          </a:xfrm>
          <a:prstGeom prst="flowChartMagneticDisk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dirty="0">
                <a:solidFill>
                  <a:srgbClr val="E6E6EB"/>
                </a:solidFill>
                <a:latin typeface="Arial"/>
              </a:rPr>
              <a:t>State</a:t>
            </a:r>
          </a:p>
        </p:txBody>
      </p:sp>
      <p:sp>
        <p:nvSpPr>
          <p:cNvPr id="29730" name="AutoShape 34"/>
          <p:cNvSpPr>
            <a:spLocks noChangeArrowheads="1"/>
          </p:cNvSpPr>
          <p:nvPr/>
        </p:nvSpPr>
        <p:spPr bwMode="auto">
          <a:xfrm>
            <a:off x="8902700" y="2895600"/>
            <a:ext cx="762000" cy="838200"/>
          </a:xfrm>
          <a:prstGeom prst="flowChartMagneticDisk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dirty="0">
                <a:solidFill>
                  <a:srgbClr val="E6E6EB"/>
                </a:solidFill>
                <a:latin typeface="Arial"/>
              </a:rPr>
              <a:t>Main</a:t>
            </a:r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 flipV="1">
            <a:off x="8369300" y="4267200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 flipV="1">
            <a:off x="9296400" y="3581400"/>
            <a:ext cx="0" cy="190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 flipV="1">
            <a:off x="8597900" y="2895600"/>
            <a:ext cx="0" cy="2590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05001" y="6028969"/>
            <a:ext cx="781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E1E23"/>
                </a:solidFill>
                <a:latin typeface="Arial"/>
              </a:rPr>
              <a:t>Source: </a:t>
            </a:r>
            <a:r>
              <a:rPr lang="en-US" sz="1200" dirty="0" err="1">
                <a:solidFill>
                  <a:srgbClr val="1E1E23"/>
                </a:solidFill>
                <a:latin typeface="Arial"/>
              </a:rPr>
              <a:t>Nagaradhika</a:t>
            </a:r>
            <a:r>
              <a:rPr lang="en-US" sz="1200" dirty="0">
                <a:solidFill>
                  <a:srgbClr val="1E1E23"/>
                </a:solidFill>
                <a:latin typeface="Arial"/>
              </a:rPr>
              <a:t> B., Security Threat Modeling accessed at: http://www.cs.odu.edu/~</a:t>
            </a:r>
            <a:r>
              <a:rPr lang="en-US" sz="1200" dirty="0" err="1">
                <a:solidFill>
                  <a:srgbClr val="1E1E23"/>
                </a:solidFill>
                <a:latin typeface="Arial"/>
              </a:rPr>
              <a:t>mukka</a:t>
            </a:r>
            <a:r>
              <a:rPr lang="en-US" sz="1200" dirty="0">
                <a:solidFill>
                  <a:srgbClr val="1E1E23"/>
                </a:solidFill>
                <a:latin typeface="Arial"/>
              </a:rPr>
              <a:t>/cs795sum06/.../</a:t>
            </a:r>
            <a:r>
              <a:rPr lang="en-US" sz="1200" b="1" dirty="0">
                <a:solidFill>
                  <a:srgbClr val="1E1E23"/>
                </a:solidFill>
                <a:latin typeface="Arial"/>
              </a:rPr>
              <a:t>Security</a:t>
            </a:r>
            <a:r>
              <a:rPr lang="en-US" sz="1200" dirty="0">
                <a:solidFill>
                  <a:srgbClr val="1E1E23"/>
                </a:solidFill>
                <a:latin typeface="Arial"/>
              </a:rPr>
              <a:t>%20</a:t>
            </a:r>
            <a:r>
              <a:rPr lang="en-US" sz="1200" b="1" dirty="0">
                <a:solidFill>
                  <a:srgbClr val="1E1E23"/>
                </a:solidFill>
                <a:latin typeface="Arial"/>
              </a:rPr>
              <a:t>Threat</a:t>
            </a:r>
            <a:r>
              <a:rPr lang="en-US" sz="1200" dirty="0">
                <a:solidFill>
                  <a:srgbClr val="1E1E23"/>
                </a:solidFill>
                <a:latin typeface="Arial"/>
              </a:rPr>
              <a:t>%20</a:t>
            </a:r>
            <a:r>
              <a:rPr lang="en-US" sz="1200" b="1" dirty="0">
                <a:solidFill>
                  <a:srgbClr val="1E1E23"/>
                </a:solidFill>
                <a:latin typeface="Arial"/>
              </a:rPr>
              <a:t>Modeling</a:t>
            </a:r>
            <a:r>
              <a:rPr lang="en-US" sz="1200" dirty="0">
                <a:solidFill>
                  <a:srgbClr val="1E1E23"/>
                </a:solidFill>
                <a:latin typeface="Arial"/>
              </a:rPr>
              <a:t>.ppt</a:t>
            </a:r>
          </a:p>
        </p:txBody>
      </p:sp>
    </p:spTree>
    <p:extLst>
      <p:ext uri="{BB962C8B-B14F-4D97-AF65-F5344CB8AC3E}">
        <p14:creationId xmlns:p14="http://schemas.microsoft.com/office/powerpoint/2010/main" val="278785527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12463"/>
            <a:ext cx="7408862" cy="584775"/>
          </a:xfrm>
        </p:spPr>
        <p:txBody>
          <a:bodyPr/>
          <a:lstStyle/>
          <a:p>
            <a:r>
              <a:rPr lang="en-US" altLang="en-US" sz="3200" dirty="0"/>
              <a:t>Identifying Threats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028700"/>
            <a:ext cx="8388350" cy="3740150"/>
          </a:xfrm>
        </p:spPr>
        <p:txBody>
          <a:bodyPr/>
          <a:lstStyle/>
          <a:p>
            <a:r>
              <a:rPr lang="en-US" altLang="en-US" sz="2400" dirty="0"/>
              <a:t>Method #1: Threat lists</a:t>
            </a:r>
          </a:p>
          <a:p>
            <a:pPr lvl="1"/>
            <a:r>
              <a:rPr lang="en-US" altLang="en-US" dirty="0"/>
              <a:t>Start with laundry list of possible threats</a:t>
            </a:r>
          </a:p>
          <a:p>
            <a:pPr lvl="1"/>
            <a:r>
              <a:rPr lang="en-US" altLang="en-US" dirty="0"/>
              <a:t>Identify the threats that apply to your app</a:t>
            </a:r>
          </a:p>
          <a:p>
            <a:r>
              <a:rPr lang="en-US" altLang="en-US" sz="2400" dirty="0"/>
              <a:t>Method #2: STRIDE</a:t>
            </a:r>
          </a:p>
          <a:p>
            <a:pPr lvl="1"/>
            <a:r>
              <a:rPr lang="en-US" altLang="en-US" dirty="0"/>
              <a:t>Categorized list of threat types</a:t>
            </a:r>
          </a:p>
          <a:p>
            <a:pPr lvl="1"/>
            <a:r>
              <a:rPr lang="en-US" altLang="en-US" dirty="0"/>
              <a:t>Identify threats by type/category</a:t>
            </a:r>
          </a:p>
          <a:p>
            <a:r>
              <a:rPr lang="en-US" altLang="en-US" sz="2400" dirty="0"/>
              <a:t>Optionally draw </a:t>
            </a:r>
            <a:r>
              <a:rPr lang="en-US" altLang="en-US" sz="2400" u="sng" dirty="0"/>
              <a:t>threat trees</a:t>
            </a:r>
            <a:endParaRPr lang="en-US" altLang="en-US" sz="2400" dirty="0"/>
          </a:p>
          <a:p>
            <a:pPr lvl="1"/>
            <a:r>
              <a:rPr lang="en-US" altLang="en-US" dirty="0"/>
              <a:t>Root nodes represent attacker's goals</a:t>
            </a:r>
          </a:p>
          <a:p>
            <a:pPr lvl="1"/>
            <a:r>
              <a:rPr lang="en-US" altLang="en-US" dirty="0"/>
              <a:t>Trees help identify threat conditions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559577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259" y="253387"/>
            <a:ext cx="8229600" cy="584775"/>
          </a:xfrm>
        </p:spPr>
        <p:txBody>
          <a:bodyPr/>
          <a:lstStyle/>
          <a:p>
            <a:r>
              <a:rPr lang="en-US" altLang="en-US" sz="3200" dirty="0"/>
              <a:t>STRIDE</a:t>
            </a:r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1905259" y="1041400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en-US" sz="2400" b="1" i="1">
                <a:solidFill>
                  <a:srgbClr val="1E1E23"/>
                </a:solidFill>
                <a:latin typeface="Bookman Old Style" panose="02050604050505020204" pitchFamily="18" charset="0"/>
              </a:rPr>
              <a:t>S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1905259" y="1803400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en-US" sz="2400" b="1" i="1">
                <a:solidFill>
                  <a:srgbClr val="1E1E23"/>
                </a:solidFill>
                <a:latin typeface="Bookman Old Style" panose="02050604050505020204" pitchFamily="18" charset="0"/>
              </a:rPr>
              <a:t>T</a:t>
            </a: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1905259" y="2565400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en-US" sz="2400" b="1" i="1">
                <a:solidFill>
                  <a:srgbClr val="1E1E23"/>
                </a:solidFill>
                <a:latin typeface="Bookman Old Style" panose="02050604050505020204" pitchFamily="18" charset="0"/>
              </a:rPr>
              <a:t>R</a:t>
            </a: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1905259" y="3327400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en-US" sz="2400" b="1" i="1">
                <a:solidFill>
                  <a:srgbClr val="1E1E23"/>
                </a:solidFill>
                <a:latin typeface="Bookman Old Style" panose="02050604050505020204" pitchFamily="18" charset="0"/>
              </a:rPr>
              <a:t>I</a:t>
            </a:r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1905259" y="4089400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en-US" sz="2400" b="1" i="1">
                <a:solidFill>
                  <a:srgbClr val="1E1E23"/>
                </a:solidFill>
                <a:latin typeface="Bookman Old Style" panose="02050604050505020204" pitchFamily="18" charset="0"/>
              </a:rPr>
              <a:t>D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2591059" y="1751014"/>
            <a:ext cx="17343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1E1E23"/>
                </a:solidFill>
                <a:latin typeface="Arial"/>
              </a:rPr>
              <a:t>Tampering</a:t>
            </a:r>
            <a:endParaRPr lang="en-US" altLang="en-US" sz="2400">
              <a:solidFill>
                <a:srgbClr val="1E1E23"/>
              </a:solidFill>
              <a:latin typeface="Arial"/>
            </a:endParaRP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2591060" y="2513014"/>
            <a:ext cx="19607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1E1E23"/>
                </a:solidFill>
                <a:latin typeface="Arial"/>
              </a:rPr>
              <a:t>Repudiation</a:t>
            </a:r>
            <a:endParaRPr lang="en-US" altLang="en-US" sz="2400">
              <a:solidFill>
                <a:srgbClr val="1E1E23"/>
              </a:solidFill>
              <a:latin typeface="Arial"/>
            </a:endParaRP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2591059" y="3275014"/>
            <a:ext cx="34996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1E1E23"/>
                </a:solidFill>
                <a:latin typeface="Arial"/>
              </a:rPr>
              <a:t>Information disclosure</a:t>
            </a:r>
            <a:endParaRPr lang="en-US" altLang="en-US" sz="2400">
              <a:solidFill>
                <a:srgbClr val="1E1E23"/>
              </a:solidFill>
              <a:latin typeface="Arial"/>
            </a:endParaRP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2591059" y="4037014"/>
            <a:ext cx="26308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1E1E23"/>
                </a:solidFill>
                <a:latin typeface="Arial"/>
              </a:rPr>
              <a:t>Denial of service</a:t>
            </a:r>
            <a:endParaRPr lang="en-US" altLang="en-US" sz="2400">
              <a:solidFill>
                <a:srgbClr val="1E1E23"/>
              </a:solidFill>
              <a:latin typeface="Arial"/>
            </a:endParaRP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2591059" y="1344613"/>
            <a:ext cx="5099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i="1" dirty="0">
                <a:solidFill>
                  <a:srgbClr val="1E1E23"/>
                </a:solidFill>
                <a:latin typeface="Arial"/>
              </a:rPr>
              <a:t>Can an attacker gain access using a false identity?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591060" y="2132013"/>
            <a:ext cx="637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i="1">
                <a:solidFill>
                  <a:srgbClr val="1E1E23"/>
                </a:solidFill>
                <a:latin typeface="Arial"/>
              </a:rPr>
              <a:t>Can an attacker modify data as it flows through the application?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2591059" y="2894013"/>
            <a:ext cx="6197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i="1">
                <a:solidFill>
                  <a:srgbClr val="1E1E23"/>
                </a:solidFill>
                <a:latin typeface="Arial"/>
              </a:rPr>
              <a:t>If an attacker denies doing something, can we prove he did it?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2591060" y="3656013"/>
            <a:ext cx="6727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i="1">
                <a:solidFill>
                  <a:srgbClr val="1E1E23"/>
                </a:solidFill>
                <a:latin typeface="Arial"/>
              </a:rPr>
              <a:t>Can an attacker gain access to private or potentially injurious data?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2591059" y="4418013"/>
            <a:ext cx="6288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i="1">
                <a:solidFill>
                  <a:srgbClr val="1E1E23"/>
                </a:solidFill>
                <a:latin typeface="Arial"/>
              </a:rPr>
              <a:t>Can an attacker crash or reduce the availiability of the system?</a:t>
            </a:r>
          </a:p>
        </p:txBody>
      </p:sp>
      <p:sp>
        <p:nvSpPr>
          <p:cNvPr id="33809" name="Oval 17"/>
          <p:cNvSpPr>
            <a:spLocks noChangeArrowheads="1"/>
          </p:cNvSpPr>
          <p:nvPr/>
        </p:nvSpPr>
        <p:spPr bwMode="auto">
          <a:xfrm>
            <a:off x="1905259" y="4851400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en-US" sz="2400" b="1" i="1">
                <a:solidFill>
                  <a:srgbClr val="1E1E23"/>
                </a:solidFill>
                <a:latin typeface="Bookman Old Style" panose="02050604050505020204" pitchFamily="18" charset="0"/>
              </a:rPr>
              <a:t>E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2591060" y="4799014"/>
            <a:ext cx="32768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1E1E23"/>
                </a:solidFill>
                <a:latin typeface="Arial"/>
              </a:rPr>
              <a:t>Elevation of privilege</a:t>
            </a:r>
            <a:endParaRPr lang="en-US" altLang="en-US" sz="2400">
              <a:solidFill>
                <a:srgbClr val="1E1E23"/>
              </a:solidFill>
              <a:latin typeface="Arial"/>
            </a:endParaRP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2591060" y="5180013"/>
            <a:ext cx="5699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i="1">
                <a:solidFill>
                  <a:srgbClr val="1E1E23"/>
                </a:solidFill>
                <a:latin typeface="Arial"/>
              </a:rPr>
              <a:t>Can an attacker assume the identity of a privileged user?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591059" y="989014"/>
            <a:ext cx="1515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1E1E23"/>
                </a:solidFill>
                <a:latin typeface="Arial"/>
              </a:rPr>
              <a:t>Spoofing</a:t>
            </a:r>
            <a:endParaRPr lang="en-US" altLang="en-US" sz="2400" dirty="0">
              <a:solidFill>
                <a:srgbClr val="1E1E23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741177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24834"/>
            <a:ext cx="7408862" cy="584775"/>
          </a:xfrm>
        </p:spPr>
        <p:txBody>
          <a:bodyPr/>
          <a:lstStyle/>
          <a:p>
            <a:r>
              <a:rPr lang="en-US" altLang="en-US" sz="3200" dirty="0"/>
              <a:t>Documenting Threats</a:t>
            </a:r>
          </a:p>
        </p:txBody>
      </p:sp>
      <p:graphicFrame>
        <p:nvGraphicFramePr>
          <p:cNvPr id="36907" name="Group 43"/>
          <p:cNvGraphicFramePr>
            <a:graphicFrameLocks noGrp="1"/>
          </p:cNvGraphicFramePr>
          <p:nvPr>
            <p:ph idx="1"/>
            <p:extLst/>
          </p:nvPr>
        </p:nvGraphicFramePr>
        <p:xfrm>
          <a:off x="1905000" y="1569720"/>
          <a:ext cx="8388350" cy="2042160"/>
        </p:xfrm>
        <a:graphic>
          <a:graphicData uri="http://schemas.openxmlformats.org/drawingml/2006/table">
            <a:tbl>
              <a:tblPr/>
              <a:tblGrid>
                <a:gridCol w="2570163">
                  <a:extLst>
                    <a:ext uri="{9D8B030D-6E8A-4147-A177-3AD203B41FA5}">
                      <a16:colId xmlns:a16="http://schemas.microsoft.com/office/drawing/2014/main" val="1081286279"/>
                    </a:ext>
                  </a:extLst>
                </a:gridCol>
                <a:gridCol w="5818187">
                  <a:extLst>
                    <a:ext uri="{9D8B030D-6E8A-4147-A177-3AD203B41FA5}">
                      <a16:colId xmlns:a16="http://schemas.microsoft.com/office/drawing/2014/main" val="73912236"/>
                    </a:ext>
                  </a:extLst>
                </a:gridCol>
              </a:tblGrid>
              <a:tr h="21590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Theft of </a:t>
                      </a:r>
                      <a:r>
                        <a:rPr kumimoji="0" lang="en-US" alt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Auth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Cookies by Eavesdropping on Connection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93838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Threat target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Connections between browsers and Web server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04498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Risk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227264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Attack techniques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Attacker uses sniffer to monitor traffic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9106973"/>
                  </a:ext>
                </a:extLst>
              </a:tr>
              <a:tr h="301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Countermeasures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 SSL/TLS to encrypt traffic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929822"/>
                  </a:ext>
                </a:extLst>
              </a:tr>
            </a:tbl>
          </a:graphicData>
        </a:graphic>
      </p:graphicFrame>
      <p:graphicFrame>
        <p:nvGraphicFramePr>
          <p:cNvPr id="36887" name="Group 23"/>
          <p:cNvGraphicFramePr>
            <a:graphicFrameLocks noGrp="1"/>
          </p:cNvGraphicFramePr>
          <p:nvPr>
            <p:extLst/>
          </p:nvPr>
        </p:nvGraphicFramePr>
        <p:xfrm>
          <a:off x="1905000" y="3855720"/>
          <a:ext cx="8388350" cy="2042160"/>
        </p:xfrm>
        <a:graphic>
          <a:graphicData uri="http://schemas.openxmlformats.org/drawingml/2006/table">
            <a:tbl>
              <a:tblPr/>
              <a:tblGrid>
                <a:gridCol w="2570163">
                  <a:extLst>
                    <a:ext uri="{9D8B030D-6E8A-4147-A177-3AD203B41FA5}">
                      <a16:colId xmlns:a16="http://schemas.microsoft.com/office/drawing/2014/main" val="3578586325"/>
                    </a:ext>
                  </a:extLst>
                </a:gridCol>
                <a:gridCol w="5818187">
                  <a:extLst>
                    <a:ext uri="{9D8B030D-6E8A-4147-A177-3AD203B41FA5}">
                      <a16:colId xmlns:a16="http://schemas.microsoft.com/office/drawing/2014/main" val="732439038"/>
                    </a:ext>
                  </a:extLst>
                </a:gridCol>
              </a:tblGrid>
              <a:tr h="21590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Theft of </a:t>
                      </a:r>
                      <a:r>
                        <a:rPr kumimoji="0" lang="en-US" alt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Auth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Cookies via Cross-Site Scripting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67948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Threat target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Vulnerable application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94133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Risk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785379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Attack techniques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Attacker sends e-mail with malicious link to users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615777"/>
                  </a:ext>
                </a:extLst>
              </a:tr>
              <a:tr h="301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Countermeasures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Validate input; HTML-encode 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77437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05001" y="6028969"/>
            <a:ext cx="781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E1E23"/>
                </a:solidFill>
                <a:latin typeface="Arial"/>
              </a:rPr>
              <a:t>Source: </a:t>
            </a:r>
            <a:r>
              <a:rPr lang="en-US" sz="1200" dirty="0" err="1">
                <a:solidFill>
                  <a:srgbClr val="1E1E23"/>
                </a:solidFill>
                <a:latin typeface="Arial"/>
              </a:rPr>
              <a:t>Nagaradhika</a:t>
            </a:r>
            <a:r>
              <a:rPr lang="en-US" sz="1200" dirty="0">
                <a:solidFill>
                  <a:srgbClr val="1E1E23"/>
                </a:solidFill>
                <a:latin typeface="Arial"/>
              </a:rPr>
              <a:t> B., Security Threat Modeling accessed at: http://www.cs.odu.edu/~</a:t>
            </a:r>
            <a:r>
              <a:rPr lang="en-US" sz="1200" dirty="0" err="1">
                <a:solidFill>
                  <a:srgbClr val="1E1E23"/>
                </a:solidFill>
                <a:latin typeface="Arial"/>
              </a:rPr>
              <a:t>mukka</a:t>
            </a:r>
            <a:r>
              <a:rPr lang="en-US" sz="1200" dirty="0">
                <a:solidFill>
                  <a:srgbClr val="1E1E23"/>
                </a:solidFill>
                <a:latin typeface="Arial"/>
              </a:rPr>
              <a:t>/cs795sum06/.../</a:t>
            </a:r>
            <a:r>
              <a:rPr lang="en-US" sz="1200" b="1" dirty="0">
                <a:solidFill>
                  <a:srgbClr val="1E1E23"/>
                </a:solidFill>
                <a:latin typeface="Arial"/>
              </a:rPr>
              <a:t>Security</a:t>
            </a:r>
            <a:r>
              <a:rPr lang="en-US" sz="1200" dirty="0">
                <a:solidFill>
                  <a:srgbClr val="1E1E23"/>
                </a:solidFill>
                <a:latin typeface="Arial"/>
              </a:rPr>
              <a:t>%20</a:t>
            </a:r>
            <a:r>
              <a:rPr lang="en-US" sz="1200" b="1" dirty="0">
                <a:solidFill>
                  <a:srgbClr val="1E1E23"/>
                </a:solidFill>
                <a:latin typeface="Arial"/>
              </a:rPr>
              <a:t>Threat</a:t>
            </a:r>
            <a:r>
              <a:rPr lang="en-US" sz="1200" dirty="0">
                <a:solidFill>
                  <a:srgbClr val="1E1E23"/>
                </a:solidFill>
                <a:latin typeface="Arial"/>
              </a:rPr>
              <a:t>%20</a:t>
            </a:r>
            <a:r>
              <a:rPr lang="en-US" sz="1200" b="1" dirty="0">
                <a:solidFill>
                  <a:srgbClr val="1E1E23"/>
                </a:solidFill>
                <a:latin typeface="Arial"/>
              </a:rPr>
              <a:t>Modeling</a:t>
            </a:r>
            <a:r>
              <a:rPr lang="en-US" sz="1200" dirty="0">
                <a:solidFill>
                  <a:srgbClr val="1E1E23"/>
                </a:solidFill>
                <a:latin typeface="Arial"/>
              </a:rPr>
              <a:t>.ppt</a:t>
            </a:r>
          </a:p>
        </p:txBody>
      </p:sp>
    </p:spTree>
    <p:extLst>
      <p:ext uri="{BB962C8B-B14F-4D97-AF65-F5344CB8AC3E}">
        <p14:creationId xmlns:p14="http://schemas.microsoft.com/office/powerpoint/2010/main" val="226246918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37565"/>
            <a:ext cx="7408862" cy="591671"/>
          </a:xfrm>
        </p:spPr>
        <p:txBody>
          <a:bodyPr/>
          <a:lstStyle/>
          <a:p>
            <a:r>
              <a:rPr lang="en-US" altLang="en-US" sz="3200"/>
              <a:t>Rating Threats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388350" cy="4965700"/>
          </a:xfrm>
        </p:spPr>
        <p:txBody>
          <a:bodyPr/>
          <a:lstStyle/>
          <a:p>
            <a:r>
              <a:rPr lang="en-US" altLang="en-US" sz="2400" dirty="0"/>
              <a:t>Simple model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r>
              <a:rPr lang="en-US" altLang="en-US" sz="2400" dirty="0"/>
              <a:t>DREAD model</a:t>
            </a:r>
          </a:p>
          <a:p>
            <a:pPr lvl="1"/>
            <a:r>
              <a:rPr lang="en-US" altLang="en-US" dirty="0"/>
              <a:t>Greater granularization of threat potential</a:t>
            </a:r>
          </a:p>
          <a:p>
            <a:pPr lvl="1"/>
            <a:r>
              <a:rPr lang="en-US" altLang="en-US" dirty="0"/>
              <a:t>Rates (prioritizes) each threat on scale of 1-15</a:t>
            </a:r>
          </a:p>
          <a:p>
            <a:pPr lvl="1"/>
            <a:r>
              <a:rPr lang="en-US" altLang="en-US" dirty="0"/>
              <a:t>Developed and widely used by Microsoft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501901" y="2092524"/>
            <a:ext cx="42082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>
                <a:solidFill>
                  <a:srgbClr val="1E1E23"/>
                </a:solidFill>
                <a:latin typeface="Arial"/>
              </a:rPr>
              <a:t>Risk = Probability          *         Damage Potential</a:t>
            </a:r>
            <a:endParaRPr lang="en-US" altLang="en-US" sz="1400" dirty="0">
              <a:solidFill>
                <a:srgbClr val="1E1E23"/>
              </a:solidFill>
              <a:latin typeface="Arial"/>
            </a:endParaRP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V="1">
            <a:off x="3581400" y="23622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V="1">
            <a:off x="5884603" y="23876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38920" name="AutoShape 8"/>
          <p:cNvSpPr>
            <a:spLocks noChangeArrowheads="1"/>
          </p:cNvSpPr>
          <p:nvPr/>
        </p:nvSpPr>
        <p:spPr bwMode="auto">
          <a:xfrm>
            <a:off x="5122603" y="2692400"/>
            <a:ext cx="1524000" cy="1143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en-US" sz="1400" b="1" dirty="0">
                <a:solidFill>
                  <a:srgbClr val="1E1E23"/>
                </a:solidFill>
                <a:latin typeface="Arial"/>
              </a:rPr>
              <a:t>1-10 Scale</a:t>
            </a:r>
          </a:p>
          <a:p>
            <a:pPr algn="ctr"/>
            <a:r>
              <a:rPr lang="en-US" altLang="en-US" sz="900" b="1" dirty="0">
                <a:solidFill>
                  <a:srgbClr val="1E1E23"/>
                </a:solidFill>
                <a:latin typeface="Arial"/>
              </a:rPr>
              <a:t>1 = Least damage</a:t>
            </a:r>
          </a:p>
          <a:p>
            <a:pPr algn="ctr"/>
            <a:r>
              <a:rPr lang="en-US" altLang="en-US" sz="900" b="1" dirty="0">
                <a:solidFill>
                  <a:srgbClr val="1E1E23"/>
                </a:solidFill>
                <a:latin typeface="Arial"/>
              </a:rPr>
              <a:t>10 = Most damage</a:t>
            </a:r>
          </a:p>
        </p:txBody>
      </p:sp>
      <p:sp>
        <p:nvSpPr>
          <p:cNvPr id="38917" name="AutoShape 5"/>
          <p:cNvSpPr>
            <a:spLocks noChangeArrowheads="1"/>
          </p:cNvSpPr>
          <p:nvPr/>
        </p:nvSpPr>
        <p:spPr bwMode="auto">
          <a:xfrm>
            <a:off x="2590800" y="2667000"/>
            <a:ext cx="1828800" cy="1143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en-US" sz="1400" b="1" dirty="0">
                <a:solidFill>
                  <a:srgbClr val="1E1E23"/>
                </a:solidFill>
                <a:latin typeface="Arial"/>
              </a:rPr>
              <a:t>1-10 Scale</a:t>
            </a:r>
          </a:p>
          <a:p>
            <a:pPr algn="ctr"/>
            <a:r>
              <a:rPr lang="en-US" altLang="en-US" sz="900" b="1" dirty="0">
                <a:solidFill>
                  <a:srgbClr val="1E1E23"/>
                </a:solidFill>
                <a:latin typeface="Arial"/>
              </a:rPr>
              <a:t>1 = Least probable</a:t>
            </a:r>
          </a:p>
          <a:p>
            <a:pPr algn="ctr"/>
            <a:r>
              <a:rPr lang="en-US" altLang="en-US" sz="900" b="1" dirty="0">
                <a:solidFill>
                  <a:srgbClr val="1E1E23"/>
                </a:solidFill>
                <a:latin typeface="Arial"/>
              </a:rPr>
              <a:t>10 = Most probable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1" y="6028969"/>
            <a:ext cx="781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E1E23"/>
                </a:solidFill>
                <a:latin typeface="Arial"/>
              </a:rPr>
              <a:t>Source: </a:t>
            </a:r>
            <a:r>
              <a:rPr lang="en-US" sz="1200" dirty="0" err="1">
                <a:solidFill>
                  <a:srgbClr val="1E1E23"/>
                </a:solidFill>
                <a:latin typeface="Arial"/>
              </a:rPr>
              <a:t>Nagaradhika</a:t>
            </a:r>
            <a:r>
              <a:rPr lang="en-US" sz="1200" dirty="0">
                <a:solidFill>
                  <a:srgbClr val="1E1E23"/>
                </a:solidFill>
                <a:latin typeface="Arial"/>
              </a:rPr>
              <a:t> B., Security Threat Modeling accessed at: http://www.cs.odu.edu/~</a:t>
            </a:r>
            <a:r>
              <a:rPr lang="en-US" sz="1200" dirty="0" err="1">
                <a:solidFill>
                  <a:srgbClr val="1E1E23"/>
                </a:solidFill>
                <a:latin typeface="Arial"/>
              </a:rPr>
              <a:t>mukka</a:t>
            </a:r>
            <a:r>
              <a:rPr lang="en-US" sz="1200" dirty="0">
                <a:solidFill>
                  <a:srgbClr val="1E1E23"/>
                </a:solidFill>
                <a:latin typeface="Arial"/>
              </a:rPr>
              <a:t>/cs795sum06/.../</a:t>
            </a:r>
            <a:r>
              <a:rPr lang="en-US" sz="1200" b="1" dirty="0">
                <a:solidFill>
                  <a:srgbClr val="1E1E23"/>
                </a:solidFill>
                <a:latin typeface="Arial"/>
              </a:rPr>
              <a:t>Security</a:t>
            </a:r>
            <a:r>
              <a:rPr lang="en-US" sz="1200" dirty="0">
                <a:solidFill>
                  <a:srgbClr val="1E1E23"/>
                </a:solidFill>
                <a:latin typeface="Arial"/>
              </a:rPr>
              <a:t>%20</a:t>
            </a:r>
            <a:r>
              <a:rPr lang="en-US" sz="1200" b="1" dirty="0">
                <a:solidFill>
                  <a:srgbClr val="1E1E23"/>
                </a:solidFill>
                <a:latin typeface="Arial"/>
              </a:rPr>
              <a:t>Threat</a:t>
            </a:r>
            <a:r>
              <a:rPr lang="en-US" sz="1200" dirty="0">
                <a:solidFill>
                  <a:srgbClr val="1E1E23"/>
                </a:solidFill>
                <a:latin typeface="Arial"/>
              </a:rPr>
              <a:t>%20</a:t>
            </a:r>
            <a:r>
              <a:rPr lang="en-US" sz="1200" b="1" dirty="0">
                <a:solidFill>
                  <a:srgbClr val="1E1E23"/>
                </a:solidFill>
                <a:latin typeface="Arial"/>
              </a:rPr>
              <a:t>Modeling</a:t>
            </a:r>
            <a:r>
              <a:rPr lang="en-US" sz="1200" dirty="0">
                <a:solidFill>
                  <a:srgbClr val="1E1E23"/>
                </a:solidFill>
                <a:latin typeface="Arial"/>
              </a:rPr>
              <a:t>.ppt</a:t>
            </a:r>
          </a:p>
        </p:txBody>
      </p:sp>
    </p:spTree>
    <p:extLst>
      <p:ext uri="{BB962C8B-B14F-4D97-AF65-F5344CB8AC3E}">
        <p14:creationId xmlns:p14="http://schemas.microsoft.com/office/powerpoint/2010/main" val="364242860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888714"/>
            <a:ext cx="10972800" cy="584775"/>
          </a:xfrm>
        </p:spPr>
        <p:txBody>
          <a:bodyPr/>
          <a:lstStyle/>
          <a:p>
            <a:r>
              <a:rPr lang="en-US" altLang="en-US" sz="3200"/>
              <a:t>DREAD</a:t>
            </a:r>
          </a:p>
        </p:txBody>
      </p:sp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2038350" y="1524000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en-US" b="1" i="1">
                <a:solidFill>
                  <a:srgbClr val="1E1E23"/>
                </a:solidFill>
                <a:latin typeface="Bookman Old Style" panose="02050604050505020204" pitchFamily="18" charset="0"/>
              </a:rPr>
              <a:t>D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2038350" y="2286000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en-US" b="1" i="1">
                <a:solidFill>
                  <a:srgbClr val="1E1E23"/>
                </a:solidFill>
                <a:latin typeface="Bookman Old Style" panose="02050604050505020204" pitchFamily="18" charset="0"/>
              </a:rPr>
              <a:t>R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2038350" y="3048000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en-US" b="1" i="1">
                <a:solidFill>
                  <a:srgbClr val="1E1E23"/>
                </a:solidFill>
                <a:latin typeface="Bookman Old Style" panose="02050604050505020204" pitchFamily="18" charset="0"/>
              </a:rPr>
              <a:t>E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038350" y="3810000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en-US" b="1" i="1">
                <a:solidFill>
                  <a:srgbClr val="1E1E23"/>
                </a:solidFill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2038350" y="4572000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en-US" b="1" i="1">
                <a:solidFill>
                  <a:srgbClr val="1E1E23"/>
                </a:solidFill>
                <a:latin typeface="Bookman Old Style" panose="02050604050505020204" pitchFamily="18" charset="0"/>
              </a:rPr>
              <a:t>D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2724151" y="2362200"/>
            <a:ext cx="1864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1E1E23"/>
                </a:solidFill>
                <a:latin typeface="Arial"/>
              </a:rPr>
              <a:t>Reproducibility</a:t>
            </a:r>
            <a:endParaRPr lang="en-US" alt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2724151" y="3124200"/>
            <a:ext cx="16209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1E1E23"/>
                </a:solidFill>
                <a:latin typeface="Arial"/>
              </a:rPr>
              <a:t>Exploitability</a:t>
            </a:r>
            <a:endParaRPr lang="en-US" alt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2724151" y="3886200"/>
            <a:ext cx="17876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1E1E23"/>
                </a:solidFill>
                <a:latin typeface="Arial"/>
              </a:rPr>
              <a:t>Affected users</a:t>
            </a:r>
            <a:endParaRPr lang="en-US" alt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2724151" y="4648200"/>
            <a:ext cx="18261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1E1E23"/>
                </a:solidFill>
                <a:latin typeface="Arial"/>
              </a:rPr>
              <a:t>Discoverability</a:t>
            </a:r>
            <a:endParaRPr lang="en-US" alt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743200" y="1901825"/>
            <a:ext cx="3970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b="1" i="1">
                <a:solidFill>
                  <a:srgbClr val="1E1E23"/>
                </a:solidFill>
                <a:latin typeface="Arial"/>
              </a:rPr>
              <a:t>What are the consequences of a successful exploit?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2724150" y="2663825"/>
            <a:ext cx="53609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b="1" i="1">
                <a:solidFill>
                  <a:srgbClr val="1E1E23"/>
                </a:solidFill>
                <a:latin typeface="Arial"/>
              </a:rPr>
              <a:t>Would an exploit work every time or only under certain circumstances?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2743201" y="3425825"/>
            <a:ext cx="45243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b="1" i="1">
                <a:solidFill>
                  <a:srgbClr val="1E1E23"/>
                </a:solidFill>
                <a:latin typeface="Arial"/>
              </a:rPr>
              <a:t>How skilled must an attacker be to exploit the vulnerability?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743201" y="4187825"/>
            <a:ext cx="453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b="1" i="1">
                <a:solidFill>
                  <a:srgbClr val="1E1E23"/>
                </a:solidFill>
                <a:latin typeface="Arial"/>
              </a:rPr>
              <a:t>How many users would be affected by a successful exploit?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2743201" y="4949825"/>
            <a:ext cx="4906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accent1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b="1" i="1">
                <a:solidFill>
                  <a:srgbClr val="1E1E23"/>
                </a:solidFill>
                <a:latin typeface="Arial"/>
              </a:rPr>
              <a:t>How likely is it that an attacker will know the vulnerability exists?</a:t>
            </a:r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2724151" y="1600200"/>
            <a:ext cx="21082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1E1E23"/>
                </a:solidFill>
                <a:latin typeface="Arial"/>
              </a:rPr>
              <a:t>Damage potential</a:t>
            </a:r>
            <a:endParaRPr lang="en-US" altLang="en-US" dirty="0">
              <a:solidFill>
                <a:srgbClr val="1E1E23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34405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2"/>
          <p:cNvSpPr>
            <a:spLocks noChangeArrowheads="1"/>
          </p:cNvSpPr>
          <p:nvPr/>
        </p:nvSpPr>
        <p:spPr bwMode="auto">
          <a:xfrm>
            <a:off x="8562975" y="2133600"/>
            <a:ext cx="1600200" cy="1600200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xfrm>
            <a:off x="2133600" y="386834"/>
            <a:ext cx="3429000" cy="369332"/>
          </a:xfrm>
        </p:spPr>
        <p:txBody>
          <a:bodyPr/>
          <a:lstStyle/>
          <a:p>
            <a:r>
              <a:rPr lang="en-US" altLang="en-US" sz="1800"/>
              <a:t>Example</a:t>
            </a:r>
          </a:p>
        </p:txBody>
      </p:sp>
      <p:graphicFrame>
        <p:nvGraphicFramePr>
          <p:cNvPr id="44089" name="Group 57"/>
          <p:cNvGraphicFramePr>
            <a:graphicFrameLocks noGrp="1"/>
          </p:cNvGraphicFramePr>
          <p:nvPr>
            <p:ph idx="1"/>
            <p:extLst/>
          </p:nvPr>
        </p:nvGraphicFramePr>
        <p:xfrm>
          <a:off x="1905001" y="1066801"/>
          <a:ext cx="8410575" cy="1028701"/>
        </p:xfrm>
        <a:graphic>
          <a:graphicData uri="http://schemas.openxmlformats.org/drawingml/2006/table">
            <a:tbl>
              <a:tblPr/>
              <a:tblGrid>
                <a:gridCol w="3990975">
                  <a:extLst>
                    <a:ext uri="{9D8B030D-6E8A-4147-A177-3AD203B41FA5}">
                      <a16:colId xmlns:a16="http://schemas.microsoft.com/office/drawing/2014/main" val="71497127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59121152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7468614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5281242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781573832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4251220096"/>
                    </a:ext>
                  </a:extLst>
                </a:gridCol>
                <a:gridCol w="1763712">
                  <a:extLst>
                    <a:ext uri="{9D8B030D-6E8A-4147-A177-3AD203B41FA5}">
                      <a16:colId xmlns:a16="http://schemas.microsoft.com/office/drawing/2014/main" val="2129608879"/>
                    </a:ext>
                  </a:extLst>
                </a:gridCol>
              </a:tblGrid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Threat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793888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Auth cookie theft (eavesdropping)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453346"/>
                  </a:ext>
                </a:extLst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Auth cookie theft (XSS)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61963" indent="984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7250" indent="1682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60475" indent="1746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9725" indent="206375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69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241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813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8525" indent="2063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175510"/>
                  </a:ext>
                </a:extLst>
              </a:tr>
            </a:tbl>
          </a:graphicData>
        </a:graphic>
      </p:graphicFrame>
      <p:sp>
        <p:nvSpPr>
          <p:cNvPr id="44070" name="AutoShape 38"/>
          <p:cNvSpPr>
            <a:spLocks noChangeArrowheads="1"/>
          </p:cNvSpPr>
          <p:nvPr/>
        </p:nvSpPr>
        <p:spPr bwMode="auto">
          <a:xfrm>
            <a:off x="1773238" y="2265363"/>
            <a:ext cx="3586162" cy="51077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b="1" i="1">
                <a:solidFill>
                  <a:srgbClr val="1E1E23"/>
                </a:solidFill>
                <a:latin typeface="Arial"/>
              </a:rPr>
              <a:t>Potential for damage is high</a:t>
            </a:r>
          </a:p>
          <a:p>
            <a:r>
              <a:rPr lang="en-US" altLang="en-US" sz="1200" b="1" i="1">
                <a:solidFill>
                  <a:srgbClr val="1E1E23"/>
                </a:solidFill>
                <a:latin typeface="Arial"/>
              </a:rPr>
              <a:t>(spoofed identities, etc.)</a:t>
            </a:r>
          </a:p>
        </p:txBody>
      </p:sp>
      <p:sp>
        <p:nvSpPr>
          <p:cNvPr id="44071" name="AutoShape 39"/>
          <p:cNvSpPr>
            <a:spLocks noChangeArrowheads="1"/>
          </p:cNvSpPr>
          <p:nvPr/>
        </p:nvSpPr>
        <p:spPr bwMode="auto">
          <a:xfrm>
            <a:off x="1773238" y="2981325"/>
            <a:ext cx="3586162" cy="51077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b="1" i="1">
                <a:solidFill>
                  <a:srgbClr val="1E1E23"/>
                </a:solidFill>
                <a:latin typeface="Arial"/>
              </a:rPr>
              <a:t>Cookie can be stolen any time, but is only useful until expired</a:t>
            </a:r>
          </a:p>
        </p:txBody>
      </p:sp>
      <p:sp>
        <p:nvSpPr>
          <p:cNvPr id="44072" name="AutoShape 40"/>
          <p:cNvSpPr>
            <a:spLocks noChangeArrowheads="1"/>
          </p:cNvSpPr>
          <p:nvPr/>
        </p:nvSpPr>
        <p:spPr bwMode="auto">
          <a:xfrm>
            <a:off x="1773238" y="3681413"/>
            <a:ext cx="3586162" cy="51077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b="1" i="1">
                <a:solidFill>
                  <a:srgbClr val="1E1E23"/>
                </a:solidFill>
                <a:latin typeface="Arial"/>
              </a:rPr>
              <a:t>Anybody can run a packet sniffer; XSS attacks require moderate skill</a:t>
            </a:r>
          </a:p>
        </p:txBody>
      </p:sp>
      <p:sp>
        <p:nvSpPr>
          <p:cNvPr id="44073" name="AutoShape 41"/>
          <p:cNvSpPr>
            <a:spLocks noChangeArrowheads="1"/>
          </p:cNvSpPr>
          <p:nvPr/>
        </p:nvSpPr>
        <p:spPr bwMode="auto">
          <a:xfrm>
            <a:off x="1825626" y="4672013"/>
            <a:ext cx="3503613" cy="51077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b="1" i="1">
                <a:solidFill>
                  <a:srgbClr val="1E1E23"/>
                </a:solidFill>
                <a:latin typeface="Arial"/>
              </a:rPr>
              <a:t>All users could be affected, but in reality most won't click malicious links</a:t>
            </a:r>
          </a:p>
        </p:txBody>
      </p:sp>
      <p:sp>
        <p:nvSpPr>
          <p:cNvPr id="44074" name="AutoShape 42"/>
          <p:cNvSpPr>
            <a:spLocks noChangeArrowheads="1"/>
          </p:cNvSpPr>
          <p:nvPr/>
        </p:nvSpPr>
        <p:spPr bwMode="auto">
          <a:xfrm>
            <a:off x="1800226" y="5648325"/>
            <a:ext cx="3559175" cy="51077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b="1" i="1">
                <a:solidFill>
                  <a:srgbClr val="1E1E23"/>
                </a:solidFill>
                <a:latin typeface="Arial"/>
              </a:rPr>
              <a:t>Easy to discover: just type a &lt;script&gt; block into a field</a:t>
            </a:r>
          </a:p>
        </p:txBody>
      </p:sp>
      <p:sp>
        <p:nvSpPr>
          <p:cNvPr id="44075" name="Line 43"/>
          <p:cNvSpPr>
            <a:spLocks noChangeShapeType="1"/>
          </p:cNvSpPr>
          <p:nvPr/>
        </p:nvSpPr>
        <p:spPr bwMode="auto">
          <a:xfrm>
            <a:off x="5362575" y="2667000"/>
            <a:ext cx="685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44076" name="Line 44"/>
          <p:cNvSpPr>
            <a:spLocks noChangeShapeType="1"/>
          </p:cNvSpPr>
          <p:nvPr/>
        </p:nvSpPr>
        <p:spPr bwMode="auto">
          <a:xfrm>
            <a:off x="5362575" y="3352800"/>
            <a:ext cx="1219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44077" name="Line 45"/>
          <p:cNvSpPr>
            <a:spLocks noChangeShapeType="1"/>
          </p:cNvSpPr>
          <p:nvPr/>
        </p:nvSpPr>
        <p:spPr bwMode="auto">
          <a:xfrm>
            <a:off x="5362575" y="4114800"/>
            <a:ext cx="1752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44078" name="Line 46"/>
          <p:cNvSpPr>
            <a:spLocks noChangeShapeType="1"/>
          </p:cNvSpPr>
          <p:nvPr/>
        </p:nvSpPr>
        <p:spPr bwMode="auto">
          <a:xfrm>
            <a:off x="5362575" y="5029200"/>
            <a:ext cx="2286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44079" name="Line 47"/>
          <p:cNvSpPr>
            <a:spLocks noChangeShapeType="1"/>
          </p:cNvSpPr>
          <p:nvPr/>
        </p:nvSpPr>
        <p:spPr bwMode="auto">
          <a:xfrm>
            <a:off x="5362575" y="6019800"/>
            <a:ext cx="28194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44080" name="Line 48"/>
          <p:cNvSpPr>
            <a:spLocks noChangeShapeType="1"/>
          </p:cNvSpPr>
          <p:nvPr/>
        </p:nvSpPr>
        <p:spPr bwMode="auto">
          <a:xfrm flipV="1">
            <a:off x="6048375" y="21336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44081" name="Line 49"/>
          <p:cNvSpPr>
            <a:spLocks noChangeShapeType="1"/>
          </p:cNvSpPr>
          <p:nvPr/>
        </p:nvSpPr>
        <p:spPr bwMode="auto">
          <a:xfrm flipV="1">
            <a:off x="6581775" y="2133600"/>
            <a:ext cx="0" cy="1219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44082" name="Line 50"/>
          <p:cNvSpPr>
            <a:spLocks noChangeShapeType="1"/>
          </p:cNvSpPr>
          <p:nvPr/>
        </p:nvSpPr>
        <p:spPr bwMode="auto">
          <a:xfrm flipV="1">
            <a:off x="7115175" y="2133600"/>
            <a:ext cx="0" cy="1981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44083" name="Line 51"/>
          <p:cNvSpPr>
            <a:spLocks noChangeShapeType="1"/>
          </p:cNvSpPr>
          <p:nvPr/>
        </p:nvSpPr>
        <p:spPr bwMode="auto">
          <a:xfrm flipV="1">
            <a:off x="7648575" y="2133600"/>
            <a:ext cx="0" cy="289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44084" name="Line 52"/>
          <p:cNvSpPr>
            <a:spLocks noChangeShapeType="1"/>
          </p:cNvSpPr>
          <p:nvPr/>
        </p:nvSpPr>
        <p:spPr bwMode="auto">
          <a:xfrm flipV="1">
            <a:off x="8181975" y="2133600"/>
            <a:ext cx="0" cy="3886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44085" name="AutoShape 53"/>
          <p:cNvSpPr>
            <a:spLocks noChangeArrowheads="1"/>
          </p:cNvSpPr>
          <p:nvPr/>
        </p:nvSpPr>
        <p:spPr bwMode="auto">
          <a:xfrm>
            <a:off x="8334375" y="3733800"/>
            <a:ext cx="2057400" cy="914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solidFill>
                  <a:srgbClr val="E6E6EB"/>
                </a:solidFill>
                <a:latin typeface="Arial"/>
              </a:rPr>
              <a:t>Prioritized</a:t>
            </a:r>
          </a:p>
          <a:p>
            <a:pPr algn="ctr"/>
            <a:r>
              <a:rPr lang="en-US" altLang="en-US" sz="1600" b="1">
                <a:solidFill>
                  <a:srgbClr val="E6E6EB"/>
                </a:solidFill>
                <a:latin typeface="Arial"/>
              </a:rPr>
              <a:t>Risks</a:t>
            </a:r>
            <a:endParaRPr lang="en-US" altLang="en-US" sz="800" b="1">
              <a:solidFill>
                <a:srgbClr val="E6E6EB"/>
              </a:solidFill>
              <a:latin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5001" y="6028969"/>
            <a:ext cx="781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E1E23"/>
                </a:solidFill>
                <a:latin typeface="Arial"/>
              </a:rPr>
              <a:t>Source: </a:t>
            </a:r>
            <a:r>
              <a:rPr lang="en-US" sz="1200" dirty="0" err="1">
                <a:solidFill>
                  <a:srgbClr val="1E1E23"/>
                </a:solidFill>
                <a:latin typeface="Arial"/>
              </a:rPr>
              <a:t>Nagaradhika</a:t>
            </a:r>
            <a:r>
              <a:rPr lang="en-US" sz="1200" dirty="0">
                <a:solidFill>
                  <a:srgbClr val="1E1E23"/>
                </a:solidFill>
                <a:latin typeface="Arial"/>
              </a:rPr>
              <a:t> B., Security Threat Modeling accessed at: http://www.cs.odu.edu/~</a:t>
            </a:r>
            <a:r>
              <a:rPr lang="en-US" sz="1200" dirty="0" err="1">
                <a:solidFill>
                  <a:srgbClr val="1E1E23"/>
                </a:solidFill>
                <a:latin typeface="Arial"/>
              </a:rPr>
              <a:t>mukka</a:t>
            </a:r>
            <a:r>
              <a:rPr lang="en-US" sz="1200" dirty="0">
                <a:solidFill>
                  <a:srgbClr val="1E1E23"/>
                </a:solidFill>
                <a:latin typeface="Arial"/>
              </a:rPr>
              <a:t>/cs795sum06/.../</a:t>
            </a:r>
            <a:r>
              <a:rPr lang="en-US" sz="1200" b="1" dirty="0">
                <a:solidFill>
                  <a:srgbClr val="1E1E23"/>
                </a:solidFill>
                <a:latin typeface="Arial"/>
              </a:rPr>
              <a:t>Security</a:t>
            </a:r>
            <a:r>
              <a:rPr lang="en-US" sz="1200" dirty="0">
                <a:solidFill>
                  <a:srgbClr val="1E1E23"/>
                </a:solidFill>
                <a:latin typeface="Arial"/>
              </a:rPr>
              <a:t>%20</a:t>
            </a:r>
            <a:r>
              <a:rPr lang="en-US" sz="1200" b="1" dirty="0">
                <a:solidFill>
                  <a:srgbClr val="1E1E23"/>
                </a:solidFill>
                <a:latin typeface="Arial"/>
              </a:rPr>
              <a:t>Threat</a:t>
            </a:r>
            <a:r>
              <a:rPr lang="en-US" sz="1200" dirty="0">
                <a:solidFill>
                  <a:srgbClr val="1E1E23"/>
                </a:solidFill>
                <a:latin typeface="Arial"/>
              </a:rPr>
              <a:t>%20</a:t>
            </a:r>
            <a:r>
              <a:rPr lang="en-US" sz="1200" b="1" dirty="0">
                <a:solidFill>
                  <a:srgbClr val="1E1E23"/>
                </a:solidFill>
                <a:latin typeface="Arial"/>
              </a:rPr>
              <a:t>Modeling</a:t>
            </a:r>
            <a:r>
              <a:rPr lang="en-US" sz="1200" dirty="0">
                <a:solidFill>
                  <a:srgbClr val="1E1E23"/>
                </a:solidFill>
                <a:latin typeface="Arial"/>
              </a:rPr>
              <a:t>.ppt</a:t>
            </a:r>
          </a:p>
        </p:txBody>
      </p:sp>
    </p:spTree>
    <p:extLst>
      <p:ext uri="{BB962C8B-B14F-4D97-AF65-F5344CB8AC3E}">
        <p14:creationId xmlns:p14="http://schemas.microsoft.com/office/powerpoint/2010/main" val="149963185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981200" y="373390"/>
            <a:ext cx="8229600" cy="52322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Threat Modeling – High-level process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AutoNum type="arabicPlain"/>
            </a:pPr>
            <a:r>
              <a:rPr lang="en-US" altLang="en-US" dirty="0">
                <a:ea typeface="ＭＳ Ｐゴシック" panose="020B0600070205080204" pitchFamily="34" charset="-128"/>
              </a:rPr>
              <a:t>Diagram structure</a:t>
            </a:r>
          </a:p>
          <a:p>
            <a:pPr marL="514350" indent="-514350">
              <a:buFont typeface="Wingdings" panose="05000000000000000000" pitchFamily="2" charset="2"/>
              <a:buAutoNum type="arabicPlain"/>
            </a:pPr>
            <a:r>
              <a:rPr lang="en-US" altLang="en-US" dirty="0">
                <a:ea typeface="ＭＳ Ｐゴシック" panose="020B0600070205080204" pitchFamily="34" charset="-128"/>
              </a:rPr>
              <a:t>Identify assets</a:t>
            </a:r>
          </a:p>
          <a:p>
            <a:pPr marL="514350" indent="-514350">
              <a:buFont typeface="Wingdings" panose="05000000000000000000" pitchFamily="2" charset="2"/>
              <a:buAutoNum type="arabicPlain"/>
            </a:pPr>
            <a:r>
              <a:rPr lang="en-US" altLang="en-US" dirty="0">
                <a:ea typeface="ＭＳ Ｐゴシック" panose="020B0600070205080204" pitchFamily="34" charset="-128"/>
              </a:rPr>
              <a:t>Identify Threats</a:t>
            </a:r>
          </a:p>
          <a:p>
            <a:pPr marL="514350" indent="-514350">
              <a:buFont typeface="Wingdings" panose="05000000000000000000" pitchFamily="2" charset="2"/>
              <a:buAutoNum type="arabicPlain"/>
            </a:pPr>
            <a:r>
              <a:rPr lang="en-US" altLang="en-US" dirty="0">
                <a:ea typeface="ＭＳ Ｐゴシック" panose="020B0600070205080204" pitchFamily="34" charset="-128"/>
              </a:rPr>
              <a:t>Stitch Threats onto Structure</a:t>
            </a:r>
          </a:p>
          <a:p>
            <a:pPr marL="514350" indent="-514350">
              <a:buFont typeface="Wingdings" panose="05000000000000000000" pitchFamily="2" charset="2"/>
              <a:buAutoNum type="arabicPlain"/>
            </a:pPr>
            <a:r>
              <a:rPr lang="en-US" altLang="en-US" dirty="0">
                <a:ea typeface="ＭＳ Ｐゴシック" panose="020B0600070205080204" pitchFamily="34" charset="-128"/>
              </a:rPr>
              <a:t>Enumerate doomsday scenarios</a:t>
            </a:r>
          </a:p>
          <a:p>
            <a:pPr marL="514350" indent="-514350">
              <a:buFont typeface="Wingdings" panose="05000000000000000000" pitchFamily="2" charset="2"/>
              <a:buAutoNum type="arabicPlain"/>
            </a:pPr>
            <a:r>
              <a:rPr lang="en-US" altLang="en-US" dirty="0">
                <a:ea typeface="ＭＳ Ｐゴシック" panose="020B0600070205080204" pitchFamily="34" charset="-128"/>
              </a:rPr>
              <a:t>Document misuse/abuse</a:t>
            </a:r>
          </a:p>
          <a:p>
            <a:pPr marL="514350" indent="-514350">
              <a:buFont typeface="Wingdings" panose="05000000000000000000" pitchFamily="2" charset="2"/>
              <a:buAutoNum type="arabicPlain"/>
            </a:pPr>
            <a:r>
              <a:rPr lang="en-US" altLang="en-US" dirty="0">
                <a:ea typeface="ＭＳ Ｐゴシック" panose="020B0600070205080204" pitchFamily="34" charset="-128"/>
              </a:rPr>
              <a:t>Enumerate attack vectors</a:t>
            </a:r>
          </a:p>
          <a:p>
            <a:pPr marL="514350" indent="-514350">
              <a:buFont typeface="Wingdings" panose="05000000000000000000" pitchFamily="2" charset="2"/>
              <a:buAutoNum type="arabicPlain"/>
            </a:pPr>
            <a:r>
              <a:rPr lang="en-US" altLang="en-US" dirty="0">
                <a:ea typeface="ＭＳ Ｐゴシック" panose="020B0600070205080204" pitchFamily="34" charset="-128"/>
              </a:rPr>
              <a:t>Iterate</a:t>
            </a:r>
          </a:p>
        </p:txBody>
      </p:sp>
    </p:spTree>
    <p:extLst>
      <p:ext uri="{BB962C8B-B14F-4D97-AF65-F5344CB8AC3E}">
        <p14:creationId xmlns:p14="http://schemas.microsoft.com/office/powerpoint/2010/main" val="80503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Threat Modeling</a:t>
            </a:r>
          </a:p>
          <a:p>
            <a:r>
              <a:rPr lang="en-US" dirty="0"/>
              <a:t>Attack Surface Analysis</a:t>
            </a:r>
          </a:p>
        </p:txBody>
      </p:sp>
    </p:spTree>
    <p:extLst>
      <p:ext uri="{BB962C8B-B14F-4D97-AF65-F5344CB8AC3E}">
        <p14:creationId xmlns:p14="http://schemas.microsoft.com/office/powerpoint/2010/main" val="3974557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34091"/>
            <a:ext cx="10972800" cy="430887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Diagram Elements: Examples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4122738" y="4652963"/>
            <a:ext cx="3933824" cy="1370012"/>
          </a:xfrm>
          <a:prstGeom prst="roundRect">
            <a:avLst>
              <a:gd name="adj" fmla="val 6439"/>
            </a:avLst>
          </a:prstGeom>
          <a:gradFill flip="none" rotWithShape="1">
            <a:gsLst>
              <a:gs pos="23000">
                <a:schemeClr val="accent1">
                  <a:alpha val="84000"/>
                </a:schemeClr>
              </a:gs>
              <a:gs pos="37000">
                <a:schemeClr val="accent1">
                  <a:alpha val="54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451850" y="1411289"/>
            <a:ext cx="1758950" cy="2981325"/>
          </a:xfrm>
          <a:prstGeom prst="roundRect">
            <a:avLst>
              <a:gd name="adj" fmla="val 6439"/>
            </a:avLst>
          </a:prstGeom>
          <a:gradFill flip="none" rotWithShape="1">
            <a:gsLst>
              <a:gs pos="23000">
                <a:schemeClr val="accent1">
                  <a:alpha val="84000"/>
                </a:schemeClr>
              </a:gs>
              <a:gs pos="37000">
                <a:schemeClr val="accent1">
                  <a:alpha val="54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294966" y="1411289"/>
            <a:ext cx="1758950" cy="2981325"/>
          </a:xfrm>
          <a:prstGeom prst="roundRect">
            <a:avLst>
              <a:gd name="adj" fmla="val 6439"/>
            </a:avLst>
          </a:prstGeom>
          <a:gradFill flip="none" rotWithShape="1">
            <a:gsLst>
              <a:gs pos="23000">
                <a:schemeClr val="accent1">
                  <a:alpha val="84000"/>
                </a:schemeClr>
              </a:gs>
              <a:gs pos="37000">
                <a:schemeClr val="accent1">
                  <a:alpha val="54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138083" y="1411289"/>
            <a:ext cx="1758950" cy="2981325"/>
          </a:xfrm>
          <a:prstGeom prst="roundRect">
            <a:avLst>
              <a:gd name="adj" fmla="val 6439"/>
            </a:avLst>
          </a:prstGeom>
          <a:gradFill flip="none" rotWithShape="1">
            <a:gsLst>
              <a:gs pos="23000">
                <a:schemeClr val="accent1">
                  <a:alpha val="84000"/>
                </a:schemeClr>
              </a:gs>
              <a:gs pos="37000">
                <a:schemeClr val="accent1">
                  <a:alpha val="54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981200" y="1411289"/>
            <a:ext cx="1758950" cy="2981325"/>
          </a:xfrm>
          <a:prstGeom prst="roundRect">
            <a:avLst>
              <a:gd name="adj" fmla="val 6439"/>
            </a:avLst>
          </a:prstGeom>
          <a:gradFill flip="none" rotWithShape="1">
            <a:gsLst>
              <a:gs pos="23000">
                <a:schemeClr val="accent1">
                  <a:alpha val="84000"/>
                </a:schemeClr>
              </a:gs>
              <a:gs pos="37000">
                <a:schemeClr val="accent1">
                  <a:alpha val="54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58" name="Text Box 50"/>
          <p:cNvSpPr txBox="1">
            <a:spLocks noChangeArrowheads="1"/>
          </p:cNvSpPr>
          <p:nvPr/>
        </p:nvSpPr>
        <p:spPr bwMode="auto">
          <a:xfrm>
            <a:off x="5910368" y="4673362"/>
            <a:ext cx="184199" cy="3691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b="1" dirty="0">
              <a:solidFill>
                <a:srgbClr val="1E1E2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/>
            </a:endParaRPr>
          </a:p>
        </p:txBody>
      </p:sp>
      <p:sp>
        <p:nvSpPr>
          <p:cNvPr id="59" name="Text Box 51"/>
          <p:cNvSpPr txBox="1">
            <a:spLocks noChangeArrowheads="1"/>
          </p:cNvSpPr>
          <p:nvPr/>
        </p:nvSpPr>
        <p:spPr bwMode="auto">
          <a:xfrm>
            <a:off x="4191175" y="5056104"/>
            <a:ext cx="300176" cy="3691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114300" indent="-114300">
              <a:buFontTx/>
              <a:buChar char="•"/>
            </a:pPr>
            <a:endParaRPr lang="en-US" dirty="0">
              <a:solidFill>
                <a:srgbClr val="1E1E23"/>
              </a:solidFill>
              <a:latin typeface="Arial"/>
            </a:endParaRPr>
          </a:p>
        </p:txBody>
      </p:sp>
      <p:sp>
        <p:nvSpPr>
          <p:cNvPr id="60" name="Text Box 35"/>
          <p:cNvSpPr txBox="1">
            <a:spLocks noChangeArrowheads="1"/>
          </p:cNvSpPr>
          <p:nvPr/>
        </p:nvSpPr>
        <p:spPr bwMode="auto">
          <a:xfrm>
            <a:off x="3025725" y="1499545"/>
            <a:ext cx="184098" cy="3696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b="1" dirty="0">
              <a:solidFill>
                <a:srgbClr val="1E1E2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/>
            </a:endParaRPr>
          </a:p>
        </p:txBody>
      </p:sp>
      <p:sp>
        <p:nvSpPr>
          <p:cNvPr id="61" name="Text Box 36"/>
          <p:cNvSpPr txBox="1">
            <a:spLocks noChangeArrowheads="1"/>
          </p:cNvSpPr>
          <p:nvPr/>
        </p:nvSpPr>
        <p:spPr bwMode="auto">
          <a:xfrm>
            <a:off x="2063665" y="2339862"/>
            <a:ext cx="1625702" cy="1077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People</a:t>
            </a:r>
          </a:p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Other systems</a:t>
            </a:r>
          </a:p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Microsoft.com</a:t>
            </a:r>
          </a:p>
          <a:p>
            <a:pPr marL="114300" indent="-114300"/>
            <a:endParaRPr lang="en-US" sz="1600" dirty="0">
              <a:solidFill>
                <a:srgbClr val="E6E6EB"/>
              </a:solidFill>
              <a:latin typeface="Arial"/>
            </a:endParaRPr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2360597" y="1573779"/>
            <a:ext cx="1071924" cy="601287"/>
          </a:xfrm>
          <a:prstGeom prst="rect">
            <a:avLst/>
          </a:prstGeom>
          <a:noFill/>
          <a:ln w="15875" algn="ctr">
            <a:solidFill>
              <a:srgbClr val="FFCC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1E1E23"/>
              </a:solidFill>
              <a:latin typeface="Arial"/>
            </a:endParaRPr>
          </a:p>
        </p:txBody>
      </p:sp>
      <p:sp>
        <p:nvSpPr>
          <p:cNvPr id="65" name="Text Box 51"/>
          <p:cNvSpPr txBox="1">
            <a:spLocks noChangeArrowheads="1"/>
          </p:cNvSpPr>
          <p:nvPr/>
        </p:nvSpPr>
        <p:spPr bwMode="auto">
          <a:xfrm>
            <a:off x="6311958" y="2340583"/>
            <a:ext cx="1647559" cy="15688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Function call</a:t>
            </a:r>
          </a:p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Network traffic</a:t>
            </a:r>
          </a:p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Remote </a:t>
            </a:r>
            <a:b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</a:b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Procedure Call</a:t>
            </a:r>
            <a:b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</a:b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(RPC)</a:t>
            </a:r>
          </a:p>
          <a:p>
            <a:pPr marL="114300" indent="-114300"/>
            <a:endParaRPr lang="en-US" sz="1600" dirty="0">
              <a:solidFill>
                <a:srgbClr val="E6E6EB"/>
              </a:solidFill>
              <a:latin typeface="Arial"/>
            </a:endParaRPr>
          </a:p>
        </p:txBody>
      </p:sp>
      <p:cxnSp>
        <p:nvCxnSpPr>
          <p:cNvPr id="66" name="AutoShape 9"/>
          <p:cNvCxnSpPr>
            <a:cxnSpLocks noChangeShapeType="1"/>
          </p:cNvCxnSpPr>
          <p:nvPr/>
        </p:nvCxnSpPr>
        <p:spPr bwMode="auto">
          <a:xfrm flipV="1">
            <a:off x="6691350" y="1650981"/>
            <a:ext cx="1037777" cy="331079"/>
          </a:xfrm>
          <a:prstGeom prst="curvedConnector3">
            <a:avLst>
              <a:gd name="adj1" fmla="val 49931"/>
            </a:avLst>
          </a:prstGeom>
          <a:noFill/>
          <a:ln w="15875">
            <a:solidFill>
              <a:srgbClr val="FFCC00"/>
            </a:solidFill>
            <a:round/>
            <a:headEnd/>
            <a:tailEnd type="triangle" w="lg" len="lg"/>
          </a:ln>
          <a:effectLst/>
        </p:spPr>
      </p:cxnSp>
      <p:sp>
        <p:nvSpPr>
          <p:cNvPr id="68" name="Text Box 42"/>
          <p:cNvSpPr txBox="1">
            <a:spLocks noChangeArrowheads="1"/>
          </p:cNvSpPr>
          <p:nvPr/>
        </p:nvSpPr>
        <p:spPr bwMode="auto">
          <a:xfrm>
            <a:off x="4244350" y="2340584"/>
            <a:ext cx="1561123" cy="2061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DLLs</a:t>
            </a:r>
          </a:p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EXEs</a:t>
            </a:r>
          </a:p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COM object</a:t>
            </a:r>
          </a:p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Components</a:t>
            </a:r>
          </a:p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Services</a:t>
            </a:r>
          </a:p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Web Services</a:t>
            </a:r>
          </a:p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Assemblies</a:t>
            </a:r>
          </a:p>
          <a:p>
            <a:pPr marL="114300" indent="-114300"/>
            <a:endParaRPr lang="en-US" sz="1600" dirty="0">
              <a:solidFill>
                <a:srgbClr val="E6E6EB"/>
              </a:solidFill>
              <a:latin typeface="Arial"/>
            </a:endParaRP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4750899" y="1557447"/>
            <a:ext cx="576048" cy="576048"/>
          </a:xfrm>
          <a:prstGeom prst="ellipse">
            <a:avLst/>
          </a:prstGeom>
          <a:noFill/>
          <a:ln w="15875" algn="ctr">
            <a:solidFill>
              <a:srgbClr val="FFCC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1E1E23"/>
              </a:solidFill>
              <a:latin typeface="Arial"/>
            </a:endParaRPr>
          </a:p>
        </p:txBody>
      </p:sp>
      <p:sp>
        <p:nvSpPr>
          <p:cNvPr id="71" name="Text Box 58"/>
          <p:cNvSpPr txBox="1">
            <a:spLocks noChangeArrowheads="1"/>
          </p:cNvSpPr>
          <p:nvPr/>
        </p:nvSpPr>
        <p:spPr bwMode="auto">
          <a:xfrm>
            <a:off x="8526120" y="2340583"/>
            <a:ext cx="1601721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Database</a:t>
            </a:r>
          </a:p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File</a:t>
            </a:r>
          </a:p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Registry</a:t>
            </a:r>
          </a:p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Shared </a:t>
            </a:r>
            <a:b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</a:b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Memory</a:t>
            </a:r>
          </a:p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Queue / Stack</a:t>
            </a:r>
          </a:p>
          <a:p>
            <a:pPr marL="114300" indent="-114300"/>
            <a:endParaRPr lang="en-US" sz="1600" dirty="0">
              <a:solidFill>
                <a:srgbClr val="E6E6EB"/>
              </a:solidFill>
              <a:latin typeface="Arial"/>
            </a:endParaRPr>
          </a:p>
        </p:txBody>
      </p:sp>
      <p:grpSp>
        <p:nvGrpSpPr>
          <p:cNvPr id="72" name="Group 6"/>
          <p:cNvGrpSpPr>
            <a:grpSpLocks/>
          </p:cNvGrpSpPr>
          <p:nvPr/>
        </p:nvGrpSpPr>
        <p:grpSpPr bwMode="auto">
          <a:xfrm>
            <a:off x="8847073" y="1643558"/>
            <a:ext cx="1045200" cy="435005"/>
            <a:chOff x="411" y="3170"/>
            <a:chExt cx="704" cy="293"/>
          </a:xfrm>
        </p:grpSpPr>
        <p:sp>
          <p:nvSpPr>
            <p:cNvPr id="73" name="Line 7"/>
            <p:cNvSpPr>
              <a:spLocks noChangeShapeType="1"/>
            </p:cNvSpPr>
            <p:nvPr/>
          </p:nvSpPr>
          <p:spPr bwMode="auto">
            <a:xfrm>
              <a:off x="411" y="3170"/>
              <a:ext cx="703" cy="0"/>
            </a:xfrm>
            <a:prstGeom prst="line">
              <a:avLst/>
            </a:prstGeom>
            <a:noFill/>
            <a:ln w="15875">
              <a:solidFill>
                <a:srgbClr val="FFCC00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dirty="0">
                <a:solidFill>
                  <a:srgbClr val="1E1E23"/>
                </a:solidFill>
                <a:latin typeface="Arial"/>
              </a:endParaRPr>
            </a:p>
          </p:txBody>
        </p:sp>
        <p:sp>
          <p:nvSpPr>
            <p:cNvPr id="74" name="Line 8"/>
            <p:cNvSpPr>
              <a:spLocks noChangeShapeType="1"/>
            </p:cNvSpPr>
            <p:nvPr/>
          </p:nvSpPr>
          <p:spPr bwMode="auto">
            <a:xfrm>
              <a:off x="412" y="3463"/>
              <a:ext cx="703" cy="0"/>
            </a:xfrm>
            <a:prstGeom prst="line">
              <a:avLst/>
            </a:prstGeom>
            <a:noFill/>
            <a:ln w="15875">
              <a:solidFill>
                <a:srgbClr val="FFCC00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dirty="0">
                <a:solidFill>
                  <a:srgbClr val="1E1E23"/>
                </a:solidFill>
                <a:latin typeface="Arial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2408107" y="1563386"/>
            <a:ext cx="997691" cy="60446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External Entity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441241" y="1648762"/>
            <a:ext cx="116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Process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11842" y="1507887"/>
            <a:ext cx="1639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Data              </a:t>
            </a:r>
          </a:p>
          <a:p>
            <a:pPr algn="r"/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Flow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536780" y="1672748"/>
            <a:ext cx="156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Data Store</a:t>
            </a:r>
          </a:p>
        </p:txBody>
      </p:sp>
      <p:sp>
        <p:nvSpPr>
          <p:cNvPr id="79" name="Text Box 21"/>
          <p:cNvSpPr txBox="1">
            <a:spLocks noChangeArrowheads="1"/>
          </p:cNvSpPr>
          <p:nvPr/>
        </p:nvSpPr>
        <p:spPr bwMode="auto">
          <a:xfrm>
            <a:off x="4173298" y="4651361"/>
            <a:ext cx="2066646" cy="345925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Trust Boundary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5971290" y="4841513"/>
            <a:ext cx="1929339" cy="1"/>
          </a:xfrm>
          <a:prstGeom prst="line">
            <a:avLst/>
          </a:prstGeom>
          <a:ln w="28575">
            <a:solidFill>
              <a:srgbClr val="F9FF01"/>
            </a:solidFill>
            <a:prstDash val="dash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42"/>
          <p:cNvSpPr txBox="1">
            <a:spLocks noChangeArrowheads="1"/>
          </p:cNvSpPr>
          <p:nvPr/>
        </p:nvSpPr>
        <p:spPr bwMode="auto">
          <a:xfrm>
            <a:off x="4225162" y="5099051"/>
            <a:ext cx="35052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114300" indent="-114300">
              <a:lnSpc>
                <a:spcPct val="150000"/>
              </a:lnSpc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Process boundary</a:t>
            </a:r>
          </a:p>
          <a:p>
            <a:pPr marL="114300" indent="-114300">
              <a:lnSpc>
                <a:spcPct val="150000"/>
              </a:lnSpc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File system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46304" y="6031812"/>
            <a:ext cx="8316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E1E23"/>
                </a:solidFill>
                <a:latin typeface="Arial"/>
              </a:rPr>
              <a:t>Microsoft, “Microsoft SDL Threat Modeling”, https://www.owasp.org/images/9/97/TM.pptx </a:t>
            </a:r>
          </a:p>
        </p:txBody>
      </p:sp>
    </p:spTree>
    <p:extLst>
      <p:ext uri="{BB962C8B-B14F-4D97-AF65-F5344CB8AC3E}">
        <p14:creationId xmlns:p14="http://schemas.microsoft.com/office/powerpoint/2010/main" val="1383386138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93763"/>
            <a:ext cx="8229600" cy="430887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AU" dirty="0"/>
              <a:t>Diagram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Context Diagram</a:t>
            </a:r>
          </a:p>
          <a:p>
            <a:pPr lvl="1"/>
            <a:r>
              <a:rPr lang="en-AU" dirty="0"/>
              <a:t>Very high-level; entire component / product / system</a:t>
            </a:r>
          </a:p>
          <a:p>
            <a:r>
              <a:rPr lang="en-AU" sz="2400" dirty="0"/>
              <a:t>Level 1 Diagram</a:t>
            </a:r>
          </a:p>
          <a:p>
            <a:pPr lvl="1"/>
            <a:r>
              <a:rPr lang="en-AU" dirty="0"/>
              <a:t>High level; single feature / scenario</a:t>
            </a:r>
          </a:p>
          <a:p>
            <a:r>
              <a:rPr lang="en-AU" sz="2400" dirty="0"/>
              <a:t>Level 2 Diagram</a:t>
            </a:r>
          </a:p>
          <a:p>
            <a:pPr lvl="1"/>
            <a:r>
              <a:rPr lang="en-AU" dirty="0"/>
              <a:t>Low level; detailed sub-components of features</a:t>
            </a:r>
          </a:p>
          <a:p>
            <a:r>
              <a:rPr lang="en-AU" sz="2400" dirty="0"/>
              <a:t>Level 3 Diagram</a:t>
            </a:r>
          </a:p>
          <a:p>
            <a:pPr lvl="1"/>
            <a:r>
              <a:rPr lang="en-AU" dirty="0"/>
              <a:t>More detailed</a:t>
            </a:r>
          </a:p>
          <a:p>
            <a:pPr lvl="1"/>
            <a:r>
              <a:rPr lang="en-AU" dirty="0"/>
              <a:t>Rare to need more layers, except in huge projects or when you’re drawing more trust boundaries</a:t>
            </a:r>
          </a:p>
        </p:txBody>
      </p:sp>
    </p:spTree>
    <p:extLst>
      <p:ext uri="{BB962C8B-B14F-4D97-AF65-F5344CB8AC3E}">
        <p14:creationId xmlns:p14="http://schemas.microsoft.com/office/powerpoint/2010/main" val="2025344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981200" y="462290"/>
            <a:ext cx="8229600" cy="523220"/>
          </a:xfrm>
        </p:spPr>
        <p:txBody>
          <a:bodyPr/>
          <a:lstStyle/>
          <a:p>
            <a:pPr lvl="0"/>
            <a:r>
              <a:rPr lang="en-US" dirty="0"/>
              <a:t>Identify Threats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973263" y="1141413"/>
            <a:ext cx="8229600" cy="2154436"/>
          </a:xfrm>
        </p:spPr>
        <p:txBody>
          <a:bodyPr/>
          <a:lstStyle/>
          <a:p>
            <a:r>
              <a:rPr lang="en-US" dirty="0"/>
              <a:t>Experts can brainstorm</a:t>
            </a:r>
          </a:p>
          <a:p>
            <a:r>
              <a:rPr lang="en-US" dirty="0"/>
              <a:t>How to do this without being an expert?</a:t>
            </a:r>
          </a:p>
          <a:p>
            <a:pPr lvl="1"/>
            <a:r>
              <a:rPr lang="en-US" dirty="0"/>
              <a:t>Use STRIDE to step through the diagram elements</a:t>
            </a:r>
          </a:p>
          <a:p>
            <a:pPr lvl="1"/>
            <a:r>
              <a:rPr lang="en-US" dirty="0"/>
              <a:t>Get specific about threat manifestation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449350" y="2934012"/>
          <a:ext cx="6799754" cy="33390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78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1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928">
                <a:tc gridSpan="2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Threat                                    Property we want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0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200" b="1" kern="1200" cap="none" spc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2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poofing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Authentication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0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200" b="1" kern="1200" cap="none" spc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ampering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Integrity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10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200" b="1" kern="1200" cap="none" spc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epudiation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Nonrepudiation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10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200" b="1" kern="1200" cap="none" spc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nformation Disclosure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Confidentiality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10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200" b="1" kern="1200" cap="none" spc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enial of Service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Availability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10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200" b="1" kern="1200" cap="none" spc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2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levation of Privilege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845233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Threat: Spoofing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354317" y="1728079"/>
          <a:ext cx="6847491" cy="295165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7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70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Threat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" pitchFamily="34" charset="0"/>
                          <a:cs typeface="Segoe UI" pitchFamily="34" charset="0"/>
                        </a:rPr>
                        <a:t>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poofing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0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Property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Authentication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65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Definition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Impersonating something or someone else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997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Example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Pretending to be any of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jbezos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, cisco.com, or ntdll.dll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782253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Threat: Tampering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354317" y="1728079"/>
          <a:ext cx="6847491" cy="292608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7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44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Threat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" pitchFamily="34" charset="0"/>
                          <a:cs typeface="Segoe UI" pitchFamily="34" charset="0"/>
                        </a:rPr>
                        <a:t>T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ampering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4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Property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Integrity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44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Definition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Modifying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 data or code</a:t>
                      </a:r>
                      <a:endParaRPr lang="en-US" sz="2400" dirty="0">
                        <a:solidFill>
                          <a:schemeClr val="bg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94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Example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>
                          <a:solidFill>
                            <a:schemeClr val="bg1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Modifying a DLL or link library on disk or DVD, or a packet as it traverses the LAN 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554565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Threat: Repudiation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54317" y="1728078"/>
          <a:ext cx="6847491" cy="3459259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7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95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Threat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" pitchFamily="34" charset="0"/>
                          <a:cs typeface="Segoe UI" pitchFamily="34" charset="0"/>
                        </a:rPr>
                        <a:t>R</a:t>
                      </a:r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epudiation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95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Property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Non-Repudiation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92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Definition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Claiming to have not performed</a:t>
                      </a:r>
                      <a:b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</a:br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an action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57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Example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>
                          <a:solidFill>
                            <a:schemeClr val="bg1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“I didn’t send that email,” “I didn’t modify that file,” “I certainly didn’t visit that Web site, dear!”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56493"/>
      </p:ext>
    </p:extLst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Threat: Information Disclosure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354317" y="1728076"/>
          <a:ext cx="6847491" cy="387357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7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Threat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" pitchFamily="34" charset="0"/>
                          <a:cs typeface="Segoe UI" pitchFamily="34" charset="0"/>
                        </a:rPr>
                        <a:t>I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nformation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 Disclosure</a:t>
                      </a:r>
                      <a:endParaRPr lang="en-US" sz="2400" dirty="0">
                        <a:solidFill>
                          <a:schemeClr val="bg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Confidentiality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512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Exposing information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 to someone not authorized to see it</a:t>
                      </a:r>
                      <a:endParaRPr lang="en-US" sz="2400" dirty="0">
                        <a:solidFill>
                          <a:schemeClr val="bg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404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Allowing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 someone to read the Windows source code; publishing a list of customers to a Web site</a:t>
                      </a:r>
                      <a:endParaRPr lang="en-US" sz="2400" dirty="0">
                        <a:solidFill>
                          <a:schemeClr val="bg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endParaRPr lang="en-US" sz="2400" dirty="0">
                        <a:solidFill>
                          <a:schemeClr val="bg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776391"/>
      </p:ext>
    </p:extLst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Threat: Denial of Service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354317" y="1728077"/>
          <a:ext cx="6847491" cy="32918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7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3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Threat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" pitchFamily="34" charset="0"/>
                          <a:cs typeface="Segoe UI" pitchFamily="34" charset="0"/>
                        </a:rPr>
                        <a:t>D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enial of Service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Property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Availability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Definition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Deny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 or degrade service to users</a:t>
                      </a:r>
                      <a:endParaRPr lang="en-US" sz="2400" dirty="0">
                        <a:solidFill>
                          <a:schemeClr val="bg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314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Example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Crashing a server or desktop or a Web site, sending a packet and absorbing seconds of CPU time, or routing packets into a black hole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522094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Threat: Elevation of Privilege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354317" y="1728077"/>
          <a:ext cx="6847491" cy="36576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7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10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Threat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" pitchFamily="34" charset="0"/>
                          <a:cs typeface="Segoe UI" pitchFamily="34" charset="0"/>
                        </a:rPr>
                        <a:t>E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levation of Privilege (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EoP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9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Property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Authorization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4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Definition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Gain capabilities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 without proper authorization</a:t>
                      </a:r>
                      <a:endParaRPr lang="en-US" sz="2400" dirty="0">
                        <a:solidFill>
                          <a:schemeClr val="bg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314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Example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bg1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Allowing a remote Internet user to run commands is the classic example, but going from a “Limited User” to “Admin” is also </a:t>
                      </a:r>
                      <a:r>
                        <a:rPr lang="en-US" sz="2400" kern="1200" dirty="0" err="1">
                          <a:solidFill>
                            <a:schemeClr val="bg1"/>
                          </a:solidFill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EoP</a:t>
                      </a:r>
                      <a:endParaRPr lang="en-US" sz="2400" dirty="0">
                        <a:solidFill>
                          <a:schemeClr val="bg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293544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2407667" y="1379792"/>
            <a:ext cx="7376666" cy="5071410"/>
            <a:chOff x="381000" y="1169988"/>
            <a:chExt cx="8152904" cy="5605069"/>
          </a:xfrm>
        </p:grpSpPr>
        <p:grpSp>
          <p:nvGrpSpPr>
            <p:cNvPr id="39939" name="Group 25"/>
            <p:cNvGrpSpPr>
              <a:grpSpLocks/>
            </p:cNvGrpSpPr>
            <p:nvPr/>
          </p:nvGrpSpPr>
          <p:grpSpPr bwMode="auto">
            <a:xfrm>
              <a:off x="381000" y="1873250"/>
              <a:ext cx="1262062" cy="913865"/>
              <a:chOff x="213" y="687"/>
              <a:chExt cx="860" cy="738"/>
            </a:xfrm>
          </p:grpSpPr>
          <p:sp>
            <p:nvSpPr>
              <p:cNvPr id="39977" name="Rectangle 4"/>
              <p:cNvSpPr>
                <a:spLocks noChangeArrowheads="1"/>
              </p:cNvSpPr>
              <p:nvPr/>
            </p:nvSpPr>
            <p:spPr bwMode="auto">
              <a:xfrm>
                <a:off x="351" y="687"/>
                <a:ext cx="722" cy="405"/>
              </a:xfrm>
              <a:prstGeom prst="rect">
                <a:avLst/>
              </a:prstGeom>
              <a:noFill/>
              <a:ln w="15875" algn="ctr">
                <a:solidFill>
                  <a:schemeClr val="accent6"/>
                </a:solidFill>
                <a:miter lim="800000"/>
                <a:headEnd/>
                <a:tailEnd type="none" w="lg" len="lg"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1E1E23"/>
                  </a:solidFill>
                  <a:latin typeface="Arial"/>
                </a:endParaRPr>
              </a:p>
            </p:txBody>
          </p:sp>
          <p:sp>
            <p:nvSpPr>
              <p:cNvPr id="39978" name="Text Box 13"/>
              <p:cNvSpPr txBox="1">
                <a:spLocks noChangeArrowheads="1"/>
              </p:cNvSpPr>
              <p:nvPr/>
            </p:nvSpPr>
            <p:spPr bwMode="auto">
              <a:xfrm>
                <a:off x="213" y="1095"/>
                <a:ext cx="139" cy="330"/>
              </a:xfrm>
              <a:prstGeom prst="rect">
                <a:avLst/>
              </a:prstGeom>
              <a:noFill/>
              <a:ln w="15875" algn="ctr">
                <a:noFill/>
                <a:miter lim="800000"/>
                <a:headEnd/>
                <a:tailEnd type="none" w="lg" len="lg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dirty="0">
                  <a:solidFill>
                    <a:srgbClr val="1E1E23"/>
                  </a:solidFill>
                  <a:latin typeface="Arial"/>
                </a:endParaRPr>
              </a:p>
            </p:txBody>
          </p:sp>
        </p:grpSp>
        <p:sp>
          <p:nvSpPr>
            <p:cNvPr id="39940" name="Oval 5"/>
            <p:cNvSpPr>
              <a:spLocks noChangeArrowheads="1"/>
            </p:cNvSpPr>
            <p:nvPr/>
          </p:nvSpPr>
          <p:spPr bwMode="auto">
            <a:xfrm>
              <a:off x="633413" y="3160713"/>
              <a:ext cx="890587" cy="877887"/>
            </a:xfrm>
            <a:prstGeom prst="ellipse">
              <a:avLst/>
            </a:prstGeom>
            <a:noFill/>
            <a:ln w="15875" algn="ctr">
              <a:solidFill>
                <a:schemeClr val="accent6"/>
              </a:solidFill>
              <a:round/>
              <a:headEnd/>
              <a:tailEnd type="none" w="lg" len="lg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1E1E23"/>
                </a:solidFill>
                <a:latin typeface="Arial"/>
              </a:endParaRPr>
            </a:p>
          </p:txBody>
        </p:sp>
        <p:sp>
          <p:nvSpPr>
            <p:cNvPr id="39941" name="Text Box 14"/>
            <p:cNvSpPr txBox="1">
              <a:spLocks noChangeArrowheads="1"/>
            </p:cNvSpPr>
            <p:nvPr/>
          </p:nvSpPr>
          <p:spPr bwMode="auto">
            <a:xfrm>
              <a:off x="455613" y="4122905"/>
              <a:ext cx="1125374" cy="408196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5A5A5F"/>
                  </a:solidFill>
                  <a:latin typeface="Arial"/>
                </a:rPr>
                <a:t>Process</a:t>
              </a:r>
            </a:p>
          </p:txBody>
        </p:sp>
        <p:grpSp>
          <p:nvGrpSpPr>
            <p:cNvPr id="39942" name="Group 23"/>
            <p:cNvGrpSpPr>
              <a:grpSpLocks/>
            </p:cNvGrpSpPr>
            <p:nvPr/>
          </p:nvGrpSpPr>
          <p:grpSpPr bwMode="auto">
            <a:xfrm>
              <a:off x="412752" y="4837113"/>
              <a:ext cx="1422400" cy="985837"/>
              <a:chOff x="360" y="2789"/>
              <a:chExt cx="896" cy="621"/>
            </a:xfrm>
          </p:grpSpPr>
          <p:grpSp>
            <p:nvGrpSpPr>
              <p:cNvPr id="39973" name="Group 6"/>
              <p:cNvGrpSpPr>
                <a:grpSpLocks/>
              </p:cNvGrpSpPr>
              <p:nvPr/>
            </p:nvGrpSpPr>
            <p:grpSpPr bwMode="auto">
              <a:xfrm>
                <a:off x="430" y="2789"/>
                <a:ext cx="704" cy="293"/>
                <a:chOff x="411" y="3170"/>
                <a:chExt cx="704" cy="293"/>
              </a:xfrm>
            </p:grpSpPr>
            <p:sp>
              <p:nvSpPr>
                <p:cNvPr id="39975" name="Line 7"/>
                <p:cNvSpPr>
                  <a:spLocks noChangeShapeType="1"/>
                </p:cNvSpPr>
                <p:nvPr/>
              </p:nvSpPr>
              <p:spPr bwMode="auto">
                <a:xfrm>
                  <a:off x="411" y="3170"/>
                  <a:ext cx="703" cy="0"/>
                </a:xfrm>
                <a:prstGeom prst="line">
                  <a:avLst/>
                </a:prstGeom>
                <a:noFill/>
                <a:ln w="15875">
                  <a:solidFill>
                    <a:schemeClr val="accent6"/>
                  </a:solidFill>
                  <a:round/>
                  <a:headEnd/>
                  <a:tailEnd type="none" w="lg" len="lg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rgbClr val="1E1E23"/>
                    </a:solidFill>
                    <a:latin typeface="Arial"/>
                  </a:endParaRPr>
                </a:p>
              </p:txBody>
            </p:sp>
            <p:sp>
              <p:nvSpPr>
                <p:cNvPr id="39976" name="Line 8"/>
                <p:cNvSpPr>
                  <a:spLocks noChangeShapeType="1"/>
                </p:cNvSpPr>
                <p:nvPr/>
              </p:nvSpPr>
              <p:spPr bwMode="auto">
                <a:xfrm>
                  <a:off x="412" y="3463"/>
                  <a:ext cx="703" cy="0"/>
                </a:xfrm>
                <a:prstGeom prst="line">
                  <a:avLst/>
                </a:prstGeom>
                <a:noFill/>
                <a:ln w="15875">
                  <a:solidFill>
                    <a:schemeClr val="accent6"/>
                  </a:solidFill>
                  <a:round/>
                  <a:headEnd/>
                  <a:tailEnd type="none" w="lg" len="lg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rgbClr val="1E1E23"/>
                    </a:solidFill>
                    <a:latin typeface="Arial"/>
                  </a:endParaRPr>
                </a:p>
              </p:txBody>
            </p:sp>
          </p:grpSp>
          <p:sp>
            <p:nvSpPr>
              <p:cNvPr id="39974" name="Text Box 16"/>
              <p:cNvSpPr txBox="1">
                <a:spLocks noChangeArrowheads="1"/>
              </p:cNvSpPr>
              <p:nvPr/>
            </p:nvSpPr>
            <p:spPr bwMode="auto">
              <a:xfrm>
                <a:off x="360" y="3153"/>
                <a:ext cx="896" cy="257"/>
              </a:xfrm>
              <a:prstGeom prst="rect">
                <a:avLst/>
              </a:prstGeom>
              <a:noFill/>
              <a:ln w="15875" algn="ctr">
                <a:noFill/>
                <a:miter lim="800000"/>
                <a:headEnd/>
                <a:tailEnd type="none" w="lg" len="lg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olidFill>
                      <a:srgbClr val="5A5A5F"/>
                    </a:solidFill>
                    <a:latin typeface="Arial"/>
                  </a:rPr>
                  <a:t>Data Store</a:t>
                </a:r>
              </a:p>
            </p:txBody>
          </p:sp>
        </p:grpSp>
        <p:grpSp>
          <p:nvGrpSpPr>
            <p:cNvPr id="39943" name="Group 22"/>
            <p:cNvGrpSpPr>
              <a:grpSpLocks/>
            </p:cNvGrpSpPr>
            <p:nvPr/>
          </p:nvGrpSpPr>
          <p:grpSpPr bwMode="auto">
            <a:xfrm>
              <a:off x="685799" y="6019800"/>
              <a:ext cx="1393825" cy="755257"/>
              <a:chOff x="349" y="3528"/>
              <a:chExt cx="987" cy="618"/>
            </a:xfrm>
          </p:grpSpPr>
          <p:cxnSp>
            <p:nvCxnSpPr>
              <p:cNvPr id="39971" name="AutoShape 9"/>
              <p:cNvCxnSpPr>
                <a:cxnSpLocks noChangeShapeType="1"/>
              </p:cNvCxnSpPr>
              <p:nvPr/>
            </p:nvCxnSpPr>
            <p:spPr bwMode="auto">
              <a:xfrm flipV="1">
                <a:off x="349" y="3528"/>
                <a:ext cx="987" cy="487"/>
              </a:xfrm>
              <a:prstGeom prst="curvedConnector3">
                <a:avLst>
                  <a:gd name="adj1" fmla="val -8106"/>
                </a:avLst>
              </a:prstGeom>
              <a:noFill/>
              <a:ln w="15875">
                <a:solidFill>
                  <a:schemeClr val="accent6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39972" name="Text Box 17"/>
              <p:cNvSpPr txBox="1">
                <a:spLocks noChangeArrowheads="1"/>
              </p:cNvSpPr>
              <p:nvPr/>
            </p:nvSpPr>
            <p:spPr bwMode="auto">
              <a:xfrm>
                <a:off x="604" y="3812"/>
                <a:ext cx="145" cy="334"/>
              </a:xfrm>
              <a:prstGeom prst="rect">
                <a:avLst/>
              </a:prstGeom>
              <a:noFill/>
              <a:ln w="15875" algn="ctr">
                <a:noFill/>
                <a:miter lim="800000"/>
                <a:headEnd/>
                <a:tailEnd type="none" w="lg" len="lg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dirty="0">
                  <a:solidFill>
                    <a:srgbClr val="1E1E23"/>
                  </a:solidFill>
                  <a:latin typeface="Arial"/>
                </a:endParaRPr>
              </a:p>
            </p:txBody>
          </p:sp>
        </p:grpSp>
        <p:sp>
          <p:nvSpPr>
            <p:cNvPr id="39944" name="Line 19"/>
            <p:cNvSpPr>
              <a:spLocks noChangeShapeType="1"/>
            </p:cNvSpPr>
            <p:nvPr/>
          </p:nvSpPr>
          <p:spPr bwMode="auto">
            <a:xfrm>
              <a:off x="395288" y="5867400"/>
              <a:ext cx="7877175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ysDot"/>
              <a:round/>
              <a:headEnd/>
              <a:tailEnd type="non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1E1E23"/>
                </a:solidFill>
                <a:latin typeface="Arial"/>
              </a:endParaRPr>
            </a:p>
          </p:txBody>
        </p:sp>
        <p:sp>
          <p:nvSpPr>
            <p:cNvPr id="39945" name="Line 20"/>
            <p:cNvSpPr>
              <a:spLocks noChangeShapeType="1"/>
            </p:cNvSpPr>
            <p:nvPr/>
          </p:nvSpPr>
          <p:spPr bwMode="auto">
            <a:xfrm>
              <a:off x="395288" y="4573588"/>
              <a:ext cx="7877175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ysDot"/>
              <a:round/>
              <a:headEnd/>
              <a:tailEnd type="non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1E1E23"/>
                </a:solidFill>
                <a:latin typeface="Arial"/>
              </a:endParaRPr>
            </a:p>
          </p:txBody>
        </p:sp>
        <p:sp>
          <p:nvSpPr>
            <p:cNvPr id="39946" name="Line 21"/>
            <p:cNvSpPr>
              <a:spLocks noChangeShapeType="1"/>
            </p:cNvSpPr>
            <p:nvPr/>
          </p:nvSpPr>
          <p:spPr bwMode="auto">
            <a:xfrm>
              <a:off x="395288" y="2981325"/>
              <a:ext cx="7877175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ysDot"/>
              <a:round/>
              <a:headEnd/>
              <a:tailEnd type="non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1E1E23"/>
                </a:solidFill>
                <a:latin typeface="Arial"/>
              </a:endParaRPr>
            </a:p>
          </p:txBody>
        </p:sp>
        <p:sp>
          <p:nvSpPr>
            <p:cNvPr id="39947" name="Line 27"/>
            <p:cNvSpPr>
              <a:spLocks noChangeShapeType="1"/>
            </p:cNvSpPr>
            <p:nvPr/>
          </p:nvSpPr>
          <p:spPr bwMode="auto">
            <a:xfrm>
              <a:off x="395288" y="1736725"/>
              <a:ext cx="7877175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ysDot"/>
              <a:round/>
              <a:headEnd/>
              <a:tailEnd type="non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1E1E23"/>
                </a:solidFill>
                <a:latin typeface="Arial"/>
              </a:endParaRPr>
            </a:p>
          </p:txBody>
        </p:sp>
        <p:sp>
          <p:nvSpPr>
            <p:cNvPr id="39948" name="Line 28"/>
            <p:cNvSpPr>
              <a:spLocks noChangeShapeType="1"/>
            </p:cNvSpPr>
            <p:nvPr/>
          </p:nvSpPr>
          <p:spPr bwMode="auto">
            <a:xfrm flipV="1">
              <a:off x="3097213" y="1169988"/>
              <a:ext cx="12700" cy="542607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ysDot"/>
              <a:round/>
              <a:headEnd/>
              <a:tailEnd type="non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1E1E23"/>
                </a:solidFill>
                <a:latin typeface="Arial"/>
              </a:endParaRPr>
            </a:p>
          </p:txBody>
        </p:sp>
        <p:sp>
          <p:nvSpPr>
            <p:cNvPr id="39949" name="Text Box 29"/>
            <p:cNvSpPr txBox="1">
              <a:spLocks noChangeArrowheads="1"/>
            </p:cNvSpPr>
            <p:nvPr/>
          </p:nvSpPr>
          <p:spPr bwMode="auto">
            <a:xfrm>
              <a:off x="3233738" y="1264988"/>
              <a:ext cx="4964616" cy="408196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rgbClr val="5A5A5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</a:rPr>
                <a:t>  </a:t>
              </a:r>
              <a:r>
                <a:rPr lang="en-US" b="1" dirty="0">
                  <a:solidFill>
                    <a:srgbClr val="6D712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</a:rPr>
                <a:t>S	T          R           I          D	       E</a:t>
              </a:r>
            </a:p>
          </p:txBody>
        </p:sp>
        <p:sp>
          <p:nvSpPr>
            <p:cNvPr id="39950" name="Line 30"/>
            <p:cNvSpPr>
              <a:spLocks noChangeShapeType="1"/>
            </p:cNvSpPr>
            <p:nvPr/>
          </p:nvSpPr>
          <p:spPr bwMode="auto">
            <a:xfrm flipV="1">
              <a:off x="3987800" y="1169988"/>
              <a:ext cx="12700" cy="542607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ysDot"/>
              <a:round/>
              <a:headEnd/>
              <a:tailEnd type="non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1E1E23"/>
                </a:solidFill>
                <a:latin typeface="Arial"/>
              </a:endParaRPr>
            </a:p>
          </p:txBody>
        </p:sp>
        <p:sp>
          <p:nvSpPr>
            <p:cNvPr id="39951" name="Line 31"/>
            <p:cNvSpPr>
              <a:spLocks noChangeShapeType="1"/>
            </p:cNvSpPr>
            <p:nvPr/>
          </p:nvSpPr>
          <p:spPr bwMode="auto">
            <a:xfrm flipV="1">
              <a:off x="4878388" y="1169988"/>
              <a:ext cx="12700" cy="542607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ysDot"/>
              <a:round/>
              <a:headEnd/>
              <a:tailEnd type="non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1E1E23"/>
                </a:solidFill>
                <a:latin typeface="Arial"/>
              </a:endParaRPr>
            </a:p>
          </p:txBody>
        </p:sp>
        <p:sp>
          <p:nvSpPr>
            <p:cNvPr id="39952" name="Line 32"/>
            <p:cNvSpPr>
              <a:spLocks noChangeShapeType="1"/>
            </p:cNvSpPr>
            <p:nvPr/>
          </p:nvSpPr>
          <p:spPr bwMode="auto">
            <a:xfrm flipV="1">
              <a:off x="5768975" y="1169988"/>
              <a:ext cx="12700" cy="542607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ysDot"/>
              <a:round/>
              <a:headEnd/>
              <a:tailEnd type="non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1E1E23"/>
                </a:solidFill>
                <a:latin typeface="Arial"/>
              </a:endParaRPr>
            </a:p>
          </p:txBody>
        </p:sp>
        <p:sp>
          <p:nvSpPr>
            <p:cNvPr id="39953" name="Line 33"/>
            <p:cNvSpPr>
              <a:spLocks noChangeShapeType="1"/>
            </p:cNvSpPr>
            <p:nvPr/>
          </p:nvSpPr>
          <p:spPr bwMode="auto">
            <a:xfrm flipV="1">
              <a:off x="6659563" y="1169988"/>
              <a:ext cx="12700" cy="542607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ysDot"/>
              <a:round/>
              <a:headEnd/>
              <a:tailEnd type="non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1E1E23"/>
                </a:solidFill>
                <a:latin typeface="Arial"/>
              </a:endParaRPr>
            </a:p>
          </p:txBody>
        </p:sp>
        <p:sp>
          <p:nvSpPr>
            <p:cNvPr id="39954" name="Line 34"/>
            <p:cNvSpPr>
              <a:spLocks noChangeShapeType="1"/>
            </p:cNvSpPr>
            <p:nvPr/>
          </p:nvSpPr>
          <p:spPr bwMode="auto">
            <a:xfrm flipV="1">
              <a:off x="7550150" y="1169988"/>
              <a:ext cx="12700" cy="542607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ysDot"/>
              <a:round/>
              <a:headEnd/>
              <a:tailEnd type="non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1E1E23"/>
                </a:solidFill>
                <a:latin typeface="Arial"/>
              </a:endParaRPr>
            </a:p>
          </p:txBody>
        </p:sp>
        <p:sp>
          <p:nvSpPr>
            <p:cNvPr id="912419" name="Text Box 35"/>
            <p:cNvSpPr txBox="1">
              <a:spLocks noChangeArrowheads="1"/>
            </p:cNvSpPr>
            <p:nvPr/>
          </p:nvSpPr>
          <p:spPr bwMode="auto">
            <a:xfrm>
              <a:off x="3090863" y="1920875"/>
              <a:ext cx="969466" cy="10204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5400" dirty="0">
                  <a:solidFill>
                    <a:srgbClr val="5A5A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sym typeface="Webdings" pitchFamily="18" charset="2"/>
                </a:rPr>
                <a:t></a:t>
              </a:r>
            </a:p>
          </p:txBody>
        </p:sp>
        <p:sp>
          <p:nvSpPr>
            <p:cNvPr id="912420" name="Text Box 36"/>
            <p:cNvSpPr txBox="1">
              <a:spLocks noChangeArrowheads="1"/>
            </p:cNvSpPr>
            <p:nvPr/>
          </p:nvSpPr>
          <p:spPr bwMode="auto">
            <a:xfrm>
              <a:off x="4911725" y="1922463"/>
              <a:ext cx="969466" cy="10204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5400" dirty="0">
                  <a:solidFill>
                    <a:srgbClr val="5A5A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sym typeface="Webdings" pitchFamily="18" charset="2"/>
                </a:rPr>
                <a:t></a:t>
              </a:r>
            </a:p>
          </p:txBody>
        </p:sp>
        <p:sp>
          <p:nvSpPr>
            <p:cNvPr id="912421" name="Text Box 37"/>
            <p:cNvSpPr txBox="1">
              <a:spLocks noChangeArrowheads="1"/>
            </p:cNvSpPr>
            <p:nvPr/>
          </p:nvSpPr>
          <p:spPr bwMode="auto">
            <a:xfrm>
              <a:off x="3082925" y="3340099"/>
              <a:ext cx="969466" cy="10204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5400" dirty="0">
                  <a:solidFill>
                    <a:srgbClr val="5A5A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sym typeface="Webdings" pitchFamily="18" charset="2"/>
                </a:rPr>
                <a:t></a:t>
              </a:r>
            </a:p>
          </p:txBody>
        </p:sp>
        <p:sp>
          <p:nvSpPr>
            <p:cNvPr id="912422" name="Text Box 38"/>
            <p:cNvSpPr txBox="1">
              <a:spLocks noChangeArrowheads="1"/>
            </p:cNvSpPr>
            <p:nvPr/>
          </p:nvSpPr>
          <p:spPr bwMode="auto">
            <a:xfrm>
              <a:off x="4057650" y="3340099"/>
              <a:ext cx="969466" cy="10204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5400" dirty="0">
                  <a:solidFill>
                    <a:srgbClr val="5A5A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sym typeface="Webdings" pitchFamily="18" charset="2"/>
                </a:rPr>
                <a:t></a:t>
              </a:r>
            </a:p>
          </p:txBody>
        </p:sp>
        <p:sp>
          <p:nvSpPr>
            <p:cNvPr id="912423" name="Text Box 39"/>
            <p:cNvSpPr txBox="1">
              <a:spLocks noChangeArrowheads="1"/>
            </p:cNvSpPr>
            <p:nvPr/>
          </p:nvSpPr>
          <p:spPr bwMode="auto">
            <a:xfrm>
              <a:off x="4930775" y="3338512"/>
              <a:ext cx="969466" cy="10204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5400" dirty="0">
                  <a:solidFill>
                    <a:srgbClr val="5A5A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sym typeface="Webdings" pitchFamily="18" charset="2"/>
                </a:rPr>
                <a:t></a:t>
              </a:r>
            </a:p>
          </p:txBody>
        </p:sp>
        <p:sp>
          <p:nvSpPr>
            <p:cNvPr id="912424" name="Text Box 40"/>
            <p:cNvSpPr txBox="1">
              <a:spLocks noChangeArrowheads="1"/>
            </p:cNvSpPr>
            <p:nvPr/>
          </p:nvSpPr>
          <p:spPr bwMode="auto">
            <a:xfrm>
              <a:off x="5765800" y="3340099"/>
              <a:ext cx="969466" cy="10204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5400" dirty="0">
                  <a:solidFill>
                    <a:srgbClr val="5A5A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sym typeface="Webdings" pitchFamily="18" charset="2"/>
                </a:rPr>
                <a:t></a:t>
              </a:r>
            </a:p>
          </p:txBody>
        </p:sp>
        <p:sp>
          <p:nvSpPr>
            <p:cNvPr id="912425" name="Text Box 41"/>
            <p:cNvSpPr txBox="1">
              <a:spLocks noChangeArrowheads="1"/>
            </p:cNvSpPr>
            <p:nvPr/>
          </p:nvSpPr>
          <p:spPr bwMode="auto">
            <a:xfrm>
              <a:off x="6691313" y="3340099"/>
              <a:ext cx="969466" cy="10204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5400" dirty="0">
                  <a:solidFill>
                    <a:srgbClr val="5A5A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sym typeface="Webdings" pitchFamily="18" charset="2"/>
                </a:rPr>
                <a:t></a:t>
              </a:r>
            </a:p>
          </p:txBody>
        </p:sp>
        <p:sp>
          <p:nvSpPr>
            <p:cNvPr id="912426" name="Text Box 42"/>
            <p:cNvSpPr txBox="1">
              <a:spLocks noChangeArrowheads="1"/>
            </p:cNvSpPr>
            <p:nvPr/>
          </p:nvSpPr>
          <p:spPr bwMode="auto">
            <a:xfrm>
              <a:off x="7564438" y="3340099"/>
              <a:ext cx="969466" cy="10204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5400" dirty="0">
                  <a:solidFill>
                    <a:srgbClr val="5A5A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sym typeface="Webdings" pitchFamily="18" charset="2"/>
                </a:rPr>
                <a:t></a:t>
              </a:r>
            </a:p>
          </p:txBody>
        </p:sp>
        <p:sp>
          <p:nvSpPr>
            <p:cNvPr id="912427" name="Text Box 43"/>
            <p:cNvSpPr txBox="1">
              <a:spLocks noChangeArrowheads="1"/>
            </p:cNvSpPr>
            <p:nvPr/>
          </p:nvSpPr>
          <p:spPr bwMode="auto">
            <a:xfrm>
              <a:off x="3997325" y="4756150"/>
              <a:ext cx="969466" cy="10204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5400" dirty="0">
                  <a:solidFill>
                    <a:srgbClr val="5A5A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sym typeface="Webdings" pitchFamily="18" charset="2"/>
                </a:rPr>
                <a:t></a:t>
              </a:r>
            </a:p>
          </p:txBody>
        </p:sp>
        <p:sp>
          <p:nvSpPr>
            <p:cNvPr id="912428" name="Text Box 44"/>
            <p:cNvSpPr txBox="1">
              <a:spLocks noChangeArrowheads="1"/>
            </p:cNvSpPr>
            <p:nvPr/>
          </p:nvSpPr>
          <p:spPr bwMode="auto">
            <a:xfrm>
              <a:off x="5795963" y="4756150"/>
              <a:ext cx="969466" cy="10204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5400" dirty="0">
                  <a:solidFill>
                    <a:srgbClr val="5A5A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sym typeface="Webdings" pitchFamily="18" charset="2"/>
                </a:rPr>
                <a:t></a:t>
              </a:r>
            </a:p>
          </p:txBody>
        </p:sp>
        <p:sp>
          <p:nvSpPr>
            <p:cNvPr id="912429" name="Text Box 45"/>
            <p:cNvSpPr txBox="1">
              <a:spLocks noChangeArrowheads="1"/>
            </p:cNvSpPr>
            <p:nvPr/>
          </p:nvSpPr>
          <p:spPr bwMode="auto">
            <a:xfrm>
              <a:off x="6670675" y="4756150"/>
              <a:ext cx="969466" cy="10204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5400" dirty="0">
                  <a:solidFill>
                    <a:srgbClr val="5A5A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sym typeface="Webdings" pitchFamily="18" charset="2"/>
                </a:rPr>
                <a:t></a:t>
              </a:r>
            </a:p>
          </p:txBody>
        </p:sp>
        <p:sp>
          <p:nvSpPr>
            <p:cNvPr id="912430" name="Text Box 46"/>
            <p:cNvSpPr txBox="1">
              <a:spLocks noChangeArrowheads="1"/>
            </p:cNvSpPr>
            <p:nvPr/>
          </p:nvSpPr>
          <p:spPr bwMode="auto">
            <a:xfrm>
              <a:off x="4008438" y="5653088"/>
              <a:ext cx="969466" cy="10204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5400" dirty="0">
                  <a:solidFill>
                    <a:srgbClr val="5A5A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sym typeface="Webdings" pitchFamily="18" charset="2"/>
                </a:rPr>
                <a:t></a:t>
              </a:r>
            </a:p>
          </p:txBody>
        </p:sp>
        <p:sp>
          <p:nvSpPr>
            <p:cNvPr id="912431" name="Text Box 47"/>
            <p:cNvSpPr txBox="1">
              <a:spLocks noChangeArrowheads="1"/>
            </p:cNvSpPr>
            <p:nvPr/>
          </p:nvSpPr>
          <p:spPr bwMode="auto">
            <a:xfrm>
              <a:off x="5807075" y="5653088"/>
              <a:ext cx="969466" cy="10204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5400" dirty="0">
                  <a:solidFill>
                    <a:srgbClr val="5A5A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sym typeface="Webdings" pitchFamily="18" charset="2"/>
                </a:rPr>
                <a:t></a:t>
              </a:r>
            </a:p>
          </p:txBody>
        </p:sp>
        <p:sp>
          <p:nvSpPr>
            <p:cNvPr id="912432" name="Text Box 48"/>
            <p:cNvSpPr txBox="1">
              <a:spLocks noChangeArrowheads="1"/>
            </p:cNvSpPr>
            <p:nvPr/>
          </p:nvSpPr>
          <p:spPr bwMode="auto">
            <a:xfrm>
              <a:off x="6681788" y="5653088"/>
              <a:ext cx="969466" cy="10204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5400" dirty="0">
                  <a:solidFill>
                    <a:srgbClr val="5A5A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sym typeface="Webdings" pitchFamily="18" charset="2"/>
                </a:rPr>
                <a:t></a:t>
              </a:r>
            </a:p>
          </p:txBody>
        </p:sp>
        <p:sp>
          <p:nvSpPr>
            <p:cNvPr id="39969" name="Rectangle 50"/>
            <p:cNvSpPr>
              <a:spLocks noChangeArrowheads="1"/>
            </p:cNvSpPr>
            <p:nvPr/>
          </p:nvSpPr>
          <p:spPr bwMode="auto">
            <a:xfrm>
              <a:off x="447675" y="1238250"/>
              <a:ext cx="1811017" cy="510246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5A5A5F"/>
                  </a:solidFill>
                  <a:latin typeface="Arial"/>
                </a:rPr>
                <a:t>ELEMENT</a:t>
              </a:r>
            </a:p>
          </p:txBody>
        </p:sp>
        <p:sp>
          <p:nvSpPr>
            <p:cNvPr id="912435" name="Text Box 51"/>
            <p:cNvSpPr txBox="1">
              <a:spLocks noChangeArrowheads="1"/>
            </p:cNvSpPr>
            <p:nvPr/>
          </p:nvSpPr>
          <p:spPr bwMode="auto">
            <a:xfrm>
              <a:off x="5032960" y="4752974"/>
              <a:ext cx="629303" cy="10204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5400" dirty="0">
                  <a:solidFill>
                    <a:srgbClr val="6D712E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sym typeface="Webdings" pitchFamily="18" charset="2"/>
                </a:rPr>
                <a:t>?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66800" y="6248400"/>
              <a:ext cx="1352150" cy="4081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5A5A5F"/>
                  </a:solidFill>
                  <a:latin typeface="Arial"/>
                </a:rPr>
                <a:t>Data Flow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7199" y="2514600"/>
              <a:ext cx="1933575" cy="4081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5A5A5F"/>
                  </a:solidFill>
                  <a:latin typeface="Arial"/>
                </a:rPr>
                <a:t>External Entity</a:t>
              </a:r>
            </a:p>
          </p:txBody>
        </p:sp>
      </p:grpSp>
      <p:sp>
        <p:nvSpPr>
          <p:cNvPr id="53" name="Title 52"/>
          <p:cNvSpPr>
            <a:spLocks noGrp="1"/>
          </p:cNvSpPr>
          <p:nvPr>
            <p:ph type="title"/>
          </p:nvPr>
        </p:nvSpPr>
        <p:spPr>
          <a:xfrm>
            <a:off x="609600" y="434091"/>
            <a:ext cx="10972800" cy="954107"/>
          </a:xfrm>
        </p:spPr>
        <p:txBody>
          <a:bodyPr/>
          <a:lstStyle/>
          <a:p>
            <a:pPr lvl="0"/>
            <a:r>
              <a:rPr lang="en-US" dirty="0"/>
              <a:t>Different Threats Affect Each Element Type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88462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Threat modeling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70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74990"/>
            <a:ext cx="8229600" cy="523220"/>
          </a:xfrm>
        </p:spPr>
        <p:txBody>
          <a:bodyPr/>
          <a:lstStyle/>
          <a:p>
            <a:r>
              <a:rPr lang="en-US" dirty="0"/>
              <a:t>Standard Mitigations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68287" y="1359375"/>
          <a:ext cx="8175170" cy="4838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29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7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431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cap="none" spc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poofing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Authentication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 authenticate principals:</a:t>
                      </a:r>
                    </a:p>
                    <a:p>
                      <a:pPr marL="0" marR="0" lv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Cookie authentication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Kerberos authentication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PKI systems such as SSL/TLS and certificates</a:t>
                      </a:r>
                    </a:p>
                    <a:p>
                      <a:r>
                        <a:rPr lang="en-US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 authenticate code or data: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Digital signatures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431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cap="none" spc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ampering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Integrity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Windows Mandatory Integrity Controls</a:t>
                      </a:r>
                    </a:p>
                    <a:p>
                      <a:pPr marL="0" lv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ACLs</a:t>
                      </a:r>
                    </a:p>
                    <a:p>
                      <a:pPr marL="0" lv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Digital signatures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431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cap="none" spc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epudiation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Non Repudiation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Secure logging and auditing</a:t>
                      </a:r>
                    </a:p>
                    <a:p>
                      <a:pPr marL="0" lv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Digital Signatures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3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cap="none" spc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nformation Disclosure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Confidentiality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Encryption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ACLS</a:t>
                      </a:r>
                      <a:endParaRPr 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cap="none" spc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enial of Service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Availability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ACLs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Filtering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Quotas</a:t>
                      </a:r>
                      <a:endParaRPr 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704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cap="none" spc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levation of Privilege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ACLs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Group or role membership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Privilege ownership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Input validation</a:t>
                      </a:r>
                      <a:endParaRPr 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18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133600" y="1153130"/>
          <a:ext cx="8077200" cy="4853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514600" y="1000731"/>
            <a:ext cx="1896496" cy="986299"/>
          </a:xfrm>
          <a:prstGeom prst="round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200" dirty="0">
                <a:solidFill>
                  <a:srgbClr val="1E1E23"/>
                </a:solidFill>
                <a:latin typeface="Arial"/>
              </a:rPr>
              <a:t>Vision</a:t>
            </a:r>
          </a:p>
        </p:txBody>
      </p:sp>
      <p:sp>
        <p:nvSpPr>
          <p:cNvPr id="19462" name="TextBox 5"/>
          <p:cNvSpPr txBox="1">
            <a:spLocks noChangeArrowheads="1"/>
          </p:cNvSpPr>
          <p:nvPr/>
        </p:nvSpPr>
        <p:spPr bwMode="auto">
          <a:xfrm>
            <a:off x="2971800" y="1229331"/>
            <a:ext cx="183328" cy="48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2600">
              <a:solidFill>
                <a:srgbClr val="1E1E23"/>
              </a:solidFill>
              <a:latin typeface="Verdana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72000" y="1534130"/>
            <a:ext cx="682738" cy="151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 bwMode="auto">
          <a:xfrm>
            <a:off x="1981200" y="533400"/>
            <a:ext cx="670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kern="0" dirty="0">
              <a:solidFill>
                <a:srgbClr val="78787D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70870"/>
            <a:ext cx="8229600" cy="523220"/>
          </a:xfrm>
        </p:spPr>
        <p:txBody>
          <a:bodyPr/>
          <a:lstStyle/>
          <a:p>
            <a:r>
              <a:rPr lang="en-US" dirty="0"/>
              <a:t>The approach in a nutshell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46304" y="6031813"/>
            <a:ext cx="831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E1E23"/>
                </a:solidFill>
                <a:latin typeface="Arial"/>
              </a:rPr>
              <a:t>Howard, Michael, “Microsoft SDL Threat Modeling”, https://www.owasp.org/images/9/97/TM.pptx </a:t>
            </a:r>
          </a:p>
        </p:txBody>
      </p:sp>
    </p:spTree>
    <p:extLst>
      <p:ext uri="{BB962C8B-B14F-4D97-AF65-F5344CB8AC3E}">
        <p14:creationId xmlns:p14="http://schemas.microsoft.com/office/powerpoint/2010/main" val="16278901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07/7/12/main" Requires="p14">
      <p:transition spd="slow" p14:dur="1299">
        <p14:pan dir="u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981200" y="1066803"/>
            <a:ext cx="8229600" cy="4373563"/>
          </a:xfrm>
        </p:spPr>
        <p:txBody>
          <a:bodyPr/>
          <a:lstStyle/>
          <a:p>
            <a:r>
              <a:rPr lang="en-US" dirty="0"/>
              <a:t>Scenarios</a:t>
            </a:r>
          </a:p>
          <a:p>
            <a:pPr lvl="1"/>
            <a:r>
              <a:rPr lang="en-US" dirty="0"/>
              <a:t>Where do you expect the product to be used?</a:t>
            </a:r>
          </a:p>
          <a:p>
            <a:pPr lvl="1"/>
            <a:r>
              <a:rPr lang="en-US" dirty="0"/>
              <a:t>XBOX is different from Windows 10 </a:t>
            </a:r>
          </a:p>
          <a:p>
            <a:pPr lvl="1"/>
            <a:r>
              <a:rPr lang="en-US" dirty="0"/>
              <a:t>xbox.com is different from XBOX</a:t>
            </a:r>
          </a:p>
          <a:p>
            <a:r>
              <a:rPr lang="en-US" dirty="0"/>
              <a:t>Use cases/Use Stories/Abuse cases</a:t>
            </a:r>
          </a:p>
          <a:p>
            <a:r>
              <a:rPr lang="en-US" dirty="0"/>
              <a:t>Add security to scenarios, use cases</a:t>
            </a:r>
          </a:p>
          <a:p>
            <a:r>
              <a:rPr lang="en-US" dirty="0"/>
              <a:t>Assurances/Guarantees</a:t>
            </a:r>
          </a:p>
          <a:p>
            <a:pPr lvl="1"/>
            <a:r>
              <a:rPr lang="en-US" dirty="0"/>
              <a:t>Structured way to think about “what are you telling customers about the product’s security?”</a:t>
            </a:r>
          </a:p>
          <a:p>
            <a:endParaRPr lang="en-US" dirty="0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981200" y="386090"/>
            <a:ext cx="8229600" cy="523220"/>
          </a:xfrm>
        </p:spPr>
        <p:txBody>
          <a:bodyPr/>
          <a:lstStyle/>
          <a:p>
            <a:r>
              <a:rPr lang="en-US" dirty="0"/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29486263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07/7/12/main" Requires="p14">
      <p:transition spd="slow" p14:dur="1299">
        <p14:pan dir="u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55703"/>
            <a:ext cx="8229600" cy="4373563"/>
          </a:xfrm>
        </p:spPr>
        <p:txBody>
          <a:bodyPr/>
          <a:lstStyle/>
          <a:p>
            <a:r>
              <a:rPr lang="en-US"/>
              <a:t>Go to the whiteboard</a:t>
            </a:r>
          </a:p>
          <a:p>
            <a:r>
              <a:rPr lang="en-US"/>
              <a:t>Start with an overview which has:</a:t>
            </a:r>
          </a:p>
          <a:p>
            <a:pPr lvl="1"/>
            <a:r>
              <a:rPr lang="en-US"/>
              <a:t>A few external interactors (some use ‘actors’)</a:t>
            </a:r>
          </a:p>
          <a:p>
            <a:pPr lvl="1"/>
            <a:r>
              <a:rPr lang="en-US"/>
              <a:t>One or two processes</a:t>
            </a:r>
          </a:p>
          <a:p>
            <a:pPr lvl="1"/>
            <a:r>
              <a:rPr lang="en-US"/>
              <a:t>One or two data stores (maybe)</a:t>
            </a:r>
          </a:p>
          <a:p>
            <a:pPr lvl="1"/>
            <a:r>
              <a:rPr lang="en-US"/>
              <a:t>Data flows to connect them</a:t>
            </a:r>
          </a:p>
          <a:p>
            <a:r>
              <a:rPr lang="en-US"/>
              <a:t>Check your work</a:t>
            </a:r>
          </a:p>
          <a:p>
            <a:pPr lvl="1"/>
            <a:r>
              <a:rPr lang="en-US"/>
              <a:t>Can you tell a story without edits?</a:t>
            </a:r>
          </a:p>
          <a:p>
            <a:pPr lvl="1"/>
            <a:r>
              <a:rPr lang="en-US"/>
              <a:t>Does it match reality?</a:t>
            </a:r>
          </a:p>
          <a:p>
            <a:endParaRPr lang="en-US" dirty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981200" y="322590"/>
            <a:ext cx="8229600" cy="523220"/>
          </a:xfrm>
        </p:spPr>
        <p:txBody>
          <a:bodyPr/>
          <a:lstStyle/>
          <a:p>
            <a:r>
              <a:rPr lang="en-US" dirty="0"/>
              <a:t>How to Create Diagrams</a:t>
            </a:r>
          </a:p>
        </p:txBody>
      </p:sp>
    </p:spTree>
    <p:extLst>
      <p:ext uri="{BB962C8B-B14F-4D97-AF65-F5344CB8AC3E}">
        <p14:creationId xmlns:p14="http://schemas.microsoft.com/office/powerpoint/2010/main" val="30537209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07/7/12/main" Requires="p14">
      <p:transition spd="slow" p14:dur="1299">
        <p14:pan dir="u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5800" y="1194680"/>
            <a:ext cx="7425690" cy="25453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DFDs (Data Flow Diagrams)</a:t>
            </a:r>
          </a:p>
          <a:p>
            <a:pPr lvl="1"/>
            <a:r>
              <a:rPr lang="en-US" dirty="0"/>
              <a:t>Include processes, data stores, data flows</a:t>
            </a:r>
          </a:p>
          <a:p>
            <a:pPr lvl="1"/>
            <a:r>
              <a:rPr lang="en-US" dirty="0"/>
              <a:t>Include trust boundaries</a:t>
            </a:r>
          </a:p>
          <a:p>
            <a:pPr lvl="1"/>
            <a:r>
              <a:rPr lang="en-US" dirty="0"/>
              <a:t>Diagrams per scenario may be helpful</a:t>
            </a:r>
          </a:p>
          <a:p>
            <a:r>
              <a:rPr lang="en-US" dirty="0"/>
              <a:t>Update diagrams as product changes</a:t>
            </a:r>
          </a:p>
          <a:p>
            <a:r>
              <a:rPr lang="en-US" dirty="0"/>
              <a:t>Enumerate assumptions, dependencies</a:t>
            </a:r>
          </a:p>
          <a:p>
            <a:r>
              <a:rPr lang="en-US" dirty="0"/>
              <a:t>Number everything (if manual)</a:t>
            </a:r>
          </a:p>
          <a:p>
            <a:endParaRPr lang="en-US" dirty="0"/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955800" y="373390"/>
            <a:ext cx="8229600" cy="523220"/>
          </a:xfrm>
        </p:spPr>
        <p:txBody>
          <a:bodyPr/>
          <a:lstStyle/>
          <a:p>
            <a:r>
              <a:rPr lang="en-US" dirty="0"/>
              <a:t>Diagramming</a:t>
            </a:r>
          </a:p>
        </p:txBody>
      </p:sp>
    </p:spTree>
    <p:extLst>
      <p:ext uri="{BB962C8B-B14F-4D97-AF65-F5344CB8AC3E}">
        <p14:creationId xmlns:p14="http://schemas.microsoft.com/office/powerpoint/2010/main" val="12187752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07/7/12/main" Requires="p14">
      <p:transition spd="slow" p14:dur="1299">
        <p14:pan dir="u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34091"/>
            <a:ext cx="10972800" cy="430887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Diagram Elements: Examples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4122738" y="4652963"/>
            <a:ext cx="3933824" cy="1370012"/>
          </a:xfrm>
          <a:prstGeom prst="roundRect">
            <a:avLst>
              <a:gd name="adj" fmla="val 6439"/>
            </a:avLst>
          </a:prstGeom>
          <a:gradFill flip="none" rotWithShape="1">
            <a:gsLst>
              <a:gs pos="23000">
                <a:schemeClr val="accent1">
                  <a:alpha val="84000"/>
                </a:schemeClr>
              </a:gs>
              <a:gs pos="37000">
                <a:schemeClr val="accent1">
                  <a:alpha val="54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451850" y="1411289"/>
            <a:ext cx="1758950" cy="2981325"/>
          </a:xfrm>
          <a:prstGeom prst="roundRect">
            <a:avLst>
              <a:gd name="adj" fmla="val 6439"/>
            </a:avLst>
          </a:prstGeom>
          <a:gradFill flip="none" rotWithShape="1">
            <a:gsLst>
              <a:gs pos="23000">
                <a:schemeClr val="accent1">
                  <a:alpha val="84000"/>
                </a:schemeClr>
              </a:gs>
              <a:gs pos="37000">
                <a:schemeClr val="accent1">
                  <a:alpha val="54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294966" y="1411289"/>
            <a:ext cx="1758950" cy="2981325"/>
          </a:xfrm>
          <a:prstGeom prst="roundRect">
            <a:avLst>
              <a:gd name="adj" fmla="val 6439"/>
            </a:avLst>
          </a:prstGeom>
          <a:gradFill flip="none" rotWithShape="1">
            <a:gsLst>
              <a:gs pos="23000">
                <a:schemeClr val="accent1">
                  <a:alpha val="84000"/>
                </a:schemeClr>
              </a:gs>
              <a:gs pos="37000">
                <a:schemeClr val="accent1">
                  <a:alpha val="54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138083" y="1411289"/>
            <a:ext cx="1758950" cy="2981325"/>
          </a:xfrm>
          <a:prstGeom prst="roundRect">
            <a:avLst>
              <a:gd name="adj" fmla="val 6439"/>
            </a:avLst>
          </a:prstGeom>
          <a:gradFill flip="none" rotWithShape="1">
            <a:gsLst>
              <a:gs pos="23000">
                <a:schemeClr val="accent1">
                  <a:alpha val="84000"/>
                </a:schemeClr>
              </a:gs>
              <a:gs pos="37000">
                <a:schemeClr val="accent1">
                  <a:alpha val="54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981200" y="1411289"/>
            <a:ext cx="1758950" cy="2981325"/>
          </a:xfrm>
          <a:prstGeom prst="roundRect">
            <a:avLst>
              <a:gd name="adj" fmla="val 6439"/>
            </a:avLst>
          </a:prstGeom>
          <a:gradFill flip="none" rotWithShape="1">
            <a:gsLst>
              <a:gs pos="23000">
                <a:schemeClr val="accent1">
                  <a:alpha val="84000"/>
                </a:schemeClr>
              </a:gs>
              <a:gs pos="37000">
                <a:schemeClr val="accent1">
                  <a:alpha val="54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58" name="Text Box 50"/>
          <p:cNvSpPr txBox="1">
            <a:spLocks noChangeArrowheads="1"/>
          </p:cNvSpPr>
          <p:nvPr/>
        </p:nvSpPr>
        <p:spPr bwMode="auto">
          <a:xfrm>
            <a:off x="5910368" y="4673362"/>
            <a:ext cx="184199" cy="3691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b="1" dirty="0">
              <a:solidFill>
                <a:srgbClr val="1E1E2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/>
            </a:endParaRPr>
          </a:p>
        </p:txBody>
      </p:sp>
      <p:sp>
        <p:nvSpPr>
          <p:cNvPr id="59" name="Text Box 51"/>
          <p:cNvSpPr txBox="1">
            <a:spLocks noChangeArrowheads="1"/>
          </p:cNvSpPr>
          <p:nvPr/>
        </p:nvSpPr>
        <p:spPr bwMode="auto">
          <a:xfrm>
            <a:off x="4191175" y="5056104"/>
            <a:ext cx="300176" cy="3691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114300" indent="-114300">
              <a:buFontTx/>
              <a:buChar char="•"/>
            </a:pPr>
            <a:endParaRPr lang="en-US" dirty="0">
              <a:solidFill>
                <a:srgbClr val="1E1E23"/>
              </a:solidFill>
              <a:latin typeface="Arial"/>
            </a:endParaRPr>
          </a:p>
        </p:txBody>
      </p:sp>
      <p:sp>
        <p:nvSpPr>
          <p:cNvPr id="60" name="Text Box 35"/>
          <p:cNvSpPr txBox="1">
            <a:spLocks noChangeArrowheads="1"/>
          </p:cNvSpPr>
          <p:nvPr/>
        </p:nvSpPr>
        <p:spPr bwMode="auto">
          <a:xfrm>
            <a:off x="3025725" y="1499545"/>
            <a:ext cx="184098" cy="3696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b="1" dirty="0">
              <a:solidFill>
                <a:srgbClr val="1E1E2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/>
            </a:endParaRPr>
          </a:p>
        </p:txBody>
      </p:sp>
      <p:sp>
        <p:nvSpPr>
          <p:cNvPr id="61" name="Text Box 36"/>
          <p:cNvSpPr txBox="1">
            <a:spLocks noChangeArrowheads="1"/>
          </p:cNvSpPr>
          <p:nvPr/>
        </p:nvSpPr>
        <p:spPr bwMode="auto">
          <a:xfrm>
            <a:off x="2063665" y="2339862"/>
            <a:ext cx="1625766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People</a:t>
            </a:r>
          </a:p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Browser</a:t>
            </a:r>
          </a:p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Other systems</a:t>
            </a:r>
          </a:p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Cloud</a:t>
            </a:r>
          </a:p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microsoft.com</a:t>
            </a:r>
          </a:p>
          <a:p>
            <a:pPr marL="114300" indent="-114300"/>
            <a:endParaRPr lang="en-US" sz="1600" dirty="0">
              <a:solidFill>
                <a:srgbClr val="E6E6EB"/>
              </a:solidFill>
              <a:latin typeface="Arial"/>
            </a:endParaRPr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2360597" y="1573779"/>
            <a:ext cx="1071924" cy="601287"/>
          </a:xfrm>
          <a:prstGeom prst="rect">
            <a:avLst/>
          </a:prstGeom>
          <a:noFill/>
          <a:ln w="15875" algn="ctr">
            <a:solidFill>
              <a:srgbClr val="FFCC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1E1E23"/>
              </a:solidFill>
              <a:latin typeface="Arial"/>
            </a:endParaRPr>
          </a:p>
        </p:txBody>
      </p:sp>
      <p:sp>
        <p:nvSpPr>
          <p:cNvPr id="65" name="Text Box 51"/>
          <p:cNvSpPr txBox="1">
            <a:spLocks noChangeArrowheads="1"/>
          </p:cNvSpPr>
          <p:nvPr/>
        </p:nvSpPr>
        <p:spPr bwMode="auto">
          <a:xfrm>
            <a:off x="6311958" y="2340583"/>
            <a:ext cx="1647559" cy="15688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Function call</a:t>
            </a:r>
          </a:p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Network traffic</a:t>
            </a:r>
          </a:p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Remote </a:t>
            </a:r>
            <a:b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</a:b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Procedure Call</a:t>
            </a:r>
            <a:b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</a:b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(RPC)</a:t>
            </a:r>
          </a:p>
          <a:p>
            <a:pPr marL="114300" indent="-114300"/>
            <a:endParaRPr lang="en-US" sz="1600" dirty="0">
              <a:solidFill>
                <a:srgbClr val="E6E6EB"/>
              </a:solidFill>
              <a:latin typeface="Arial"/>
            </a:endParaRPr>
          </a:p>
        </p:txBody>
      </p:sp>
      <p:cxnSp>
        <p:nvCxnSpPr>
          <p:cNvPr id="66" name="AutoShape 9"/>
          <p:cNvCxnSpPr>
            <a:cxnSpLocks noChangeShapeType="1"/>
          </p:cNvCxnSpPr>
          <p:nvPr/>
        </p:nvCxnSpPr>
        <p:spPr bwMode="auto">
          <a:xfrm flipV="1">
            <a:off x="6691350" y="1650981"/>
            <a:ext cx="1037777" cy="331079"/>
          </a:xfrm>
          <a:prstGeom prst="curvedConnector3">
            <a:avLst>
              <a:gd name="adj1" fmla="val 49931"/>
            </a:avLst>
          </a:prstGeom>
          <a:noFill/>
          <a:ln w="15875">
            <a:solidFill>
              <a:srgbClr val="FFCC00"/>
            </a:solidFill>
            <a:round/>
            <a:headEnd/>
            <a:tailEnd type="triangle" w="lg" len="lg"/>
          </a:ln>
          <a:effectLst/>
        </p:spPr>
      </p:cxnSp>
      <p:sp>
        <p:nvSpPr>
          <p:cNvPr id="68" name="Text Box 42"/>
          <p:cNvSpPr txBox="1">
            <a:spLocks noChangeArrowheads="1"/>
          </p:cNvSpPr>
          <p:nvPr/>
        </p:nvSpPr>
        <p:spPr bwMode="auto">
          <a:xfrm>
            <a:off x="4244350" y="2340584"/>
            <a:ext cx="1561123" cy="2061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DLLs</a:t>
            </a:r>
          </a:p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EXEs</a:t>
            </a:r>
          </a:p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COM object</a:t>
            </a:r>
          </a:p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Components</a:t>
            </a:r>
          </a:p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Services</a:t>
            </a:r>
          </a:p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Web Services</a:t>
            </a:r>
          </a:p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Assemblies</a:t>
            </a:r>
          </a:p>
          <a:p>
            <a:pPr marL="114300" indent="-114300"/>
            <a:endParaRPr lang="en-US" sz="1600" dirty="0">
              <a:solidFill>
                <a:srgbClr val="E6E6EB"/>
              </a:solidFill>
              <a:latin typeface="Arial"/>
            </a:endParaRP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4750899" y="1557447"/>
            <a:ext cx="576048" cy="576048"/>
          </a:xfrm>
          <a:prstGeom prst="ellipse">
            <a:avLst/>
          </a:prstGeom>
          <a:noFill/>
          <a:ln w="15875" algn="ctr">
            <a:solidFill>
              <a:srgbClr val="FFCC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1E1E23"/>
              </a:solidFill>
              <a:latin typeface="Arial"/>
            </a:endParaRPr>
          </a:p>
        </p:txBody>
      </p:sp>
      <p:sp>
        <p:nvSpPr>
          <p:cNvPr id="71" name="Text Box 58"/>
          <p:cNvSpPr txBox="1">
            <a:spLocks noChangeArrowheads="1"/>
          </p:cNvSpPr>
          <p:nvPr/>
        </p:nvSpPr>
        <p:spPr bwMode="auto">
          <a:xfrm>
            <a:off x="8526120" y="2340583"/>
            <a:ext cx="1601721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Database</a:t>
            </a:r>
          </a:p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File</a:t>
            </a:r>
          </a:p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Registry</a:t>
            </a:r>
          </a:p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Shared </a:t>
            </a:r>
            <a:b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</a:b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Memory</a:t>
            </a:r>
          </a:p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Queue / Stack</a:t>
            </a:r>
          </a:p>
          <a:p>
            <a:pPr marL="114300" indent="-114300"/>
            <a:endParaRPr lang="en-US" sz="1600" dirty="0">
              <a:solidFill>
                <a:srgbClr val="E6E6EB"/>
              </a:solidFill>
              <a:latin typeface="Arial"/>
            </a:endParaRPr>
          </a:p>
        </p:txBody>
      </p:sp>
      <p:grpSp>
        <p:nvGrpSpPr>
          <p:cNvPr id="72" name="Group 6"/>
          <p:cNvGrpSpPr>
            <a:grpSpLocks/>
          </p:cNvGrpSpPr>
          <p:nvPr/>
        </p:nvGrpSpPr>
        <p:grpSpPr bwMode="auto">
          <a:xfrm>
            <a:off x="8847073" y="1643558"/>
            <a:ext cx="1045200" cy="435005"/>
            <a:chOff x="411" y="3170"/>
            <a:chExt cx="704" cy="293"/>
          </a:xfrm>
        </p:grpSpPr>
        <p:sp>
          <p:nvSpPr>
            <p:cNvPr id="73" name="Line 7"/>
            <p:cNvSpPr>
              <a:spLocks noChangeShapeType="1"/>
            </p:cNvSpPr>
            <p:nvPr/>
          </p:nvSpPr>
          <p:spPr bwMode="auto">
            <a:xfrm>
              <a:off x="411" y="3170"/>
              <a:ext cx="703" cy="0"/>
            </a:xfrm>
            <a:prstGeom prst="line">
              <a:avLst/>
            </a:prstGeom>
            <a:noFill/>
            <a:ln w="15875">
              <a:solidFill>
                <a:srgbClr val="FFCC00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dirty="0">
                <a:solidFill>
                  <a:srgbClr val="1E1E23"/>
                </a:solidFill>
                <a:latin typeface="Arial"/>
              </a:endParaRPr>
            </a:p>
          </p:txBody>
        </p:sp>
        <p:sp>
          <p:nvSpPr>
            <p:cNvPr id="74" name="Line 8"/>
            <p:cNvSpPr>
              <a:spLocks noChangeShapeType="1"/>
            </p:cNvSpPr>
            <p:nvPr/>
          </p:nvSpPr>
          <p:spPr bwMode="auto">
            <a:xfrm>
              <a:off x="412" y="3463"/>
              <a:ext cx="703" cy="0"/>
            </a:xfrm>
            <a:prstGeom prst="line">
              <a:avLst/>
            </a:prstGeom>
            <a:noFill/>
            <a:ln w="15875">
              <a:solidFill>
                <a:srgbClr val="FFCC00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dirty="0">
                <a:solidFill>
                  <a:srgbClr val="1E1E23"/>
                </a:solidFill>
                <a:latin typeface="Arial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2408107" y="1563386"/>
            <a:ext cx="997691" cy="60446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External Entity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441241" y="1648762"/>
            <a:ext cx="116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Process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11842" y="1507887"/>
            <a:ext cx="1639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Data              </a:t>
            </a:r>
          </a:p>
          <a:p>
            <a:pPr algn="r"/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Flow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536780" y="1672748"/>
            <a:ext cx="156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Data Store</a:t>
            </a:r>
          </a:p>
        </p:txBody>
      </p:sp>
      <p:sp>
        <p:nvSpPr>
          <p:cNvPr id="79" name="Text Box 21"/>
          <p:cNvSpPr txBox="1">
            <a:spLocks noChangeArrowheads="1"/>
          </p:cNvSpPr>
          <p:nvPr/>
        </p:nvSpPr>
        <p:spPr bwMode="auto">
          <a:xfrm>
            <a:off x="4173298" y="4651361"/>
            <a:ext cx="2066646" cy="345925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Trust Boundary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5971290" y="4841513"/>
            <a:ext cx="1929339" cy="1"/>
          </a:xfrm>
          <a:prstGeom prst="line">
            <a:avLst/>
          </a:prstGeom>
          <a:ln w="28575">
            <a:solidFill>
              <a:srgbClr val="F9FF01"/>
            </a:solidFill>
            <a:prstDash val="dash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42"/>
          <p:cNvSpPr txBox="1">
            <a:spLocks noChangeArrowheads="1"/>
          </p:cNvSpPr>
          <p:nvPr/>
        </p:nvSpPr>
        <p:spPr bwMode="auto">
          <a:xfrm>
            <a:off x="4225162" y="5099051"/>
            <a:ext cx="35052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114300" indent="-114300">
              <a:lnSpc>
                <a:spcPct val="150000"/>
              </a:lnSpc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Process boundary</a:t>
            </a:r>
          </a:p>
          <a:p>
            <a:pPr marL="114300" indent="-114300">
              <a:lnSpc>
                <a:spcPct val="150000"/>
              </a:lnSpc>
              <a:buFontTx/>
              <a:buChar char="•"/>
            </a:pPr>
            <a:r>
              <a:rPr lang="en-US" sz="1600" dirty="0">
                <a:solidFill>
                  <a:srgbClr val="E6E6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File system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46304" y="6031812"/>
            <a:ext cx="8316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E1E23"/>
                </a:solidFill>
                <a:latin typeface="Arial"/>
              </a:rPr>
              <a:t>Microsoft, “Microsoft SDL Threat Modeling”, https://www.owasp.org/images/9/97/TM.pptx </a:t>
            </a:r>
          </a:p>
        </p:txBody>
      </p:sp>
    </p:spTree>
    <p:extLst>
      <p:ext uri="{BB962C8B-B14F-4D97-AF65-F5344CB8AC3E}">
        <p14:creationId xmlns:p14="http://schemas.microsoft.com/office/powerpoint/2010/main" val="164835018"/>
      </p:ext>
    </p:extLst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905000" y="1219200"/>
            <a:ext cx="8686800" cy="47244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Add trust boundaries that intersect data flows</a:t>
            </a:r>
          </a:p>
          <a:p>
            <a:pPr>
              <a:defRPr/>
            </a:pPr>
            <a:r>
              <a:rPr lang="en-US" sz="2800" dirty="0"/>
              <a:t>Points/surfaces where an attacker can interject</a:t>
            </a:r>
          </a:p>
          <a:p>
            <a:pPr lvl="1">
              <a:defRPr/>
            </a:pPr>
            <a:r>
              <a:rPr lang="en-US" sz="2400" dirty="0"/>
              <a:t>Machine boundaries, privilege boundaries, integrity boundaries are examples of trust boundaries</a:t>
            </a:r>
          </a:p>
          <a:p>
            <a:pPr lvl="1"/>
            <a:r>
              <a:rPr lang="en-US" sz="2400" dirty="0"/>
              <a:t>Threads in a native process are often inside a trust boundary, because they share the same </a:t>
            </a:r>
            <a:r>
              <a:rPr lang="en-US" sz="2400" dirty="0" err="1"/>
              <a:t>privs</a:t>
            </a:r>
            <a:r>
              <a:rPr lang="en-US" sz="2400" dirty="0"/>
              <a:t>, rights, identifiers and access</a:t>
            </a:r>
          </a:p>
          <a:p>
            <a:r>
              <a:rPr lang="en-US" sz="2400" dirty="0"/>
              <a:t>Processes talking across a network always have a trust boundary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905000" y="469614"/>
            <a:ext cx="8001000" cy="584775"/>
          </a:xfrm>
        </p:spPr>
        <p:txBody>
          <a:bodyPr/>
          <a:lstStyle/>
          <a:p>
            <a:r>
              <a:rPr lang="en-US" sz="3200" dirty="0"/>
              <a:t>Diagrams: Trust Boundaries</a:t>
            </a:r>
          </a:p>
        </p:txBody>
      </p:sp>
    </p:spTree>
    <p:extLst>
      <p:ext uri="{BB962C8B-B14F-4D97-AF65-F5344CB8AC3E}">
        <p14:creationId xmlns:p14="http://schemas.microsoft.com/office/powerpoint/2010/main" val="34105036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07/7/12/main" Requires="p14">
      <p:transition spd="slow" p14:dur="1299">
        <p14:pan dir="u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981200" y="1358903"/>
            <a:ext cx="8229600" cy="4373563"/>
          </a:xfrm>
        </p:spPr>
        <p:txBody>
          <a:bodyPr/>
          <a:lstStyle/>
          <a:p>
            <a:r>
              <a:rPr lang="en-US" dirty="0"/>
              <a:t>Iterate over processes, data stores, and see where they need to be broken down</a:t>
            </a:r>
          </a:p>
          <a:p>
            <a:r>
              <a:rPr lang="en-US" dirty="0"/>
              <a:t>How to know it “needs to be broken down?”</a:t>
            </a:r>
          </a:p>
          <a:p>
            <a:pPr lvl="1"/>
            <a:r>
              <a:rPr lang="en-US" dirty="0"/>
              <a:t>More detail is needed to explain security impact of the design</a:t>
            </a:r>
          </a:p>
          <a:p>
            <a:pPr lvl="1"/>
            <a:r>
              <a:rPr lang="en-US" dirty="0"/>
              <a:t>Object crosses a trust boundary</a:t>
            </a:r>
          </a:p>
          <a:p>
            <a:pPr lvl="1"/>
            <a:r>
              <a:rPr lang="en-US" dirty="0"/>
              <a:t>Words like “sometimes” and “also” indicate you have a combination of things that can be broken out</a:t>
            </a:r>
          </a:p>
          <a:p>
            <a:pPr lvl="2"/>
            <a:r>
              <a:rPr lang="en-US" dirty="0"/>
              <a:t>“Sometimes this </a:t>
            </a:r>
            <a:r>
              <a:rPr lang="en-US" dirty="0" err="1"/>
              <a:t>datastore</a:t>
            </a:r>
            <a:r>
              <a:rPr lang="en-US" dirty="0"/>
              <a:t> is used for X”…probably add a second </a:t>
            </a:r>
            <a:r>
              <a:rPr lang="en-US" dirty="0" err="1"/>
              <a:t>datastore</a:t>
            </a:r>
            <a:r>
              <a:rPr lang="en-US" dirty="0"/>
              <a:t> to the diagram</a:t>
            </a:r>
          </a:p>
          <a:p>
            <a:pPr lvl="1"/>
            <a:endParaRPr lang="en-US" dirty="0"/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981200" y="398790"/>
            <a:ext cx="8229600" cy="523220"/>
          </a:xfrm>
        </p:spPr>
        <p:txBody>
          <a:bodyPr/>
          <a:lstStyle/>
          <a:p>
            <a:r>
              <a:rPr lang="en-US"/>
              <a:t>Diagram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139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07/7/12/main" Requires="p14">
      <p:transition spd="slow" p14:dur="1299">
        <p14:pan dir="u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5800" y="1130303"/>
            <a:ext cx="8229600" cy="4373563"/>
          </a:xfrm>
        </p:spPr>
        <p:txBody>
          <a:bodyPr/>
          <a:lstStyle/>
          <a:p>
            <a:r>
              <a:rPr lang="en-AU"/>
              <a:t>Context Diagram</a:t>
            </a:r>
          </a:p>
          <a:p>
            <a:pPr lvl="1"/>
            <a:r>
              <a:rPr lang="en-AU"/>
              <a:t>Very high-level; entire component / product / system</a:t>
            </a:r>
          </a:p>
          <a:p>
            <a:r>
              <a:rPr lang="en-AU"/>
              <a:t>Level 1 Diagram</a:t>
            </a:r>
          </a:p>
          <a:p>
            <a:pPr lvl="1"/>
            <a:r>
              <a:rPr lang="en-AU"/>
              <a:t>High level; single feature / scenario</a:t>
            </a:r>
          </a:p>
          <a:p>
            <a:r>
              <a:rPr lang="en-AU"/>
              <a:t>Level 2 Diagram</a:t>
            </a:r>
          </a:p>
          <a:p>
            <a:pPr lvl="1"/>
            <a:r>
              <a:rPr lang="en-AU"/>
              <a:t>Low level; detailed sub-components of features</a:t>
            </a:r>
          </a:p>
          <a:p>
            <a:r>
              <a:rPr lang="en-AU"/>
              <a:t>Level 3 Diagram</a:t>
            </a:r>
          </a:p>
          <a:p>
            <a:pPr lvl="1"/>
            <a:r>
              <a:rPr lang="en-AU"/>
              <a:t>More detailed</a:t>
            </a:r>
          </a:p>
          <a:p>
            <a:pPr lvl="1"/>
            <a:r>
              <a:rPr lang="en-AU"/>
              <a:t>Rare to need more layers, except in huge projects or when you’re drawing more trust boundaries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0" y="297190"/>
            <a:ext cx="8229600" cy="523220"/>
          </a:xfrm>
        </p:spPr>
        <p:txBody>
          <a:bodyPr/>
          <a:lstStyle/>
          <a:p>
            <a:r>
              <a:rPr lang="en-AU" dirty="0"/>
              <a:t>Diagram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496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07/7/12/main" Requires="p14">
      <p:transition spd="slow" p14:dur="1299">
        <p14:pan dir="u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49605"/>
          <p:cNvSpPr>
            <a:spLocks noChangeArrowheads="1"/>
          </p:cNvSpPr>
          <p:nvPr/>
        </p:nvSpPr>
        <p:spPr bwMode="auto">
          <a:xfrm>
            <a:off x="3109914" y="1854201"/>
            <a:ext cx="5845175" cy="3451225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2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303588" y="2041525"/>
          <a:ext cx="5249862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4783931" imgH="2794159" progId="Visio.Drawing.11">
                  <p:embed/>
                </p:oleObj>
              </mc:Choice>
              <mc:Fallback>
                <p:oleObj name="Visio" r:id="rId3" imgW="4783931" imgH="2794159" progId="Visio.Drawing.11">
                  <p:embed/>
                  <p:pic>
                    <p:nvPicPr>
                      <p:cNvPr id="10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2041525"/>
                        <a:ext cx="5249862" cy="306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602" name="Shape 1049601"/>
          <p:cNvSpPr>
            <a:spLocks noGrp="1" noChangeArrowheads="1"/>
          </p:cNvSpPr>
          <p:nvPr>
            <p:ph type="title"/>
          </p:nvPr>
        </p:nvSpPr>
        <p:spPr>
          <a:xfrm>
            <a:off x="1917700" y="339709"/>
            <a:ext cx="8229600" cy="523220"/>
          </a:xfrm>
          <a:noFill/>
        </p:spPr>
        <p:txBody>
          <a:bodyPr anchor="t"/>
          <a:lstStyle/>
          <a:p>
            <a:pPr defTabSz="914400"/>
            <a:r>
              <a:rPr lang="en-US" dirty="0"/>
              <a:t>A Real Context Diagram (Castle)</a:t>
            </a:r>
          </a:p>
        </p:txBody>
      </p:sp>
      <p:sp>
        <p:nvSpPr>
          <p:cNvPr id="1028" name="Shape 1049609"/>
          <p:cNvSpPr>
            <a:spLocks/>
          </p:cNvSpPr>
          <p:nvPr/>
        </p:nvSpPr>
        <p:spPr bwMode="auto">
          <a:xfrm rot="426424">
            <a:off x="5095875" y="2657475"/>
            <a:ext cx="323850" cy="1257300"/>
          </a:xfrm>
          <a:custGeom>
            <a:avLst/>
            <a:gdLst>
              <a:gd name="T0" fmla="*/ 24 w 204"/>
              <a:gd name="T1" fmla="*/ 0 h 792"/>
              <a:gd name="T2" fmla="*/ 30 w 204"/>
              <a:gd name="T3" fmla="*/ 414 h 792"/>
              <a:gd name="T4" fmla="*/ 204 w 204"/>
              <a:gd name="T5" fmla="*/ 792 h 792"/>
              <a:gd name="T6" fmla="*/ 0 60000 65536"/>
              <a:gd name="T7" fmla="*/ 0 60000 65536"/>
              <a:gd name="T8" fmla="*/ 0 60000 65536"/>
              <a:gd name="T9" fmla="*/ 0 w 204"/>
              <a:gd name="T10" fmla="*/ 0 h 792"/>
              <a:gd name="T11" fmla="*/ 0 w 204"/>
              <a:gd name="T12" fmla="*/ 0 h 7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" h="792">
                <a:moveTo>
                  <a:pt x="24" y="0"/>
                </a:moveTo>
                <a:cubicBezTo>
                  <a:pt x="12" y="141"/>
                  <a:pt x="0" y="282"/>
                  <a:pt x="30" y="414"/>
                </a:cubicBezTo>
                <a:cubicBezTo>
                  <a:pt x="60" y="546"/>
                  <a:pt x="132" y="669"/>
                  <a:pt x="204" y="792"/>
                </a:cubicBezTo>
              </a:path>
            </a:pathLst>
          </a:custGeom>
          <a:noFill/>
          <a:ln w="12700" algn="ctr">
            <a:solidFill>
              <a:schemeClr val="tx1"/>
            </a:solidFill>
            <a:prstDash val="dash"/>
            <a:round/>
            <a:headEnd/>
            <a:tailEnd type="none" w="lg" len="lg"/>
          </a:ln>
          <a:extLst/>
        </p:spPr>
        <p:txBody>
          <a:bodyPr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6304" y="6031813"/>
            <a:ext cx="831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E1E23"/>
                </a:solidFill>
                <a:latin typeface="Arial"/>
              </a:rPr>
              <a:t>Howard, Michael, “Microsoft SDL Threat Modeling”, https://www.owasp.org/images/9/97/TM.pptx </a:t>
            </a:r>
          </a:p>
        </p:txBody>
      </p:sp>
    </p:spTree>
    <p:extLst>
      <p:ext uri="{BB962C8B-B14F-4D97-AF65-F5344CB8AC3E}">
        <p14:creationId xmlns:p14="http://schemas.microsoft.com/office/powerpoint/2010/main" val="5926974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07/7/12/main" Requires="p14">
      <p:transition spd="slow" p14:dur="1299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threat modeling?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of depicting</a:t>
            </a:r>
          </a:p>
          <a:p>
            <a:pPr lvl="1"/>
            <a:r>
              <a:rPr lang="en-US" dirty="0"/>
              <a:t>System attack surface</a:t>
            </a:r>
          </a:p>
          <a:p>
            <a:pPr lvl="1"/>
            <a:r>
              <a:rPr lang="en-US" dirty="0"/>
              <a:t>Threats</a:t>
            </a:r>
          </a:p>
          <a:p>
            <a:pPr lvl="1"/>
            <a:r>
              <a:rPr lang="en-US" dirty="0"/>
              <a:t>Assets</a:t>
            </a:r>
          </a:p>
          <a:p>
            <a:pPr lvl="1"/>
            <a:endParaRPr lang="en-US" dirty="0"/>
          </a:p>
          <a:p>
            <a:r>
              <a:rPr lang="en-US" dirty="0"/>
              <a:t>Can be used in risk management </a:t>
            </a:r>
          </a:p>
          <a:p>
            <a:pPr lvl="1"/>
            <a:r>
              <a:rPr lang="en-US" dirty="0"/>
              <a:t>Estimating probability of attack</a:t>
            </a:r>
          </a:p>
          <a:p>
            <a:pPr lvl="1"/>
            <a:r>
              <a:rPr lang="en-US" dirty="0"/>
              <a:t>Impact of successful attack</a:t>
            </a:r>
          </a:p>
        </p:txBody>
      </p:sp>
    </p:spTree>
    <p:extLst>
      <p:ext uri="{BB962C8B-B14F-4D97-AF65-F5344CB8AC3E}">
        <p14:creationId xmlns:p14="http://schemas.microsoft.com/office/powerpoint/2010/main" val="10175386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47557"/>
          <p:cNvSpPr>
            <a:spLocks noChangeArrowheads="1"/>
          </p:cNvSpPr>
          <p:nvPr/>
        </p:nvSpPr>
        <p:spPr bwMode="auto">
          <a:xfrm>
            <a:off x="2070101" y="990600"/>
            <a:ext cx="7700963" cy="5773738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049" name="Object 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311401" y="569097"/>
          <a:ext cx="7050087" cy="5502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9416891" imgH="7349966" progId="Visio.Drawing.11">
                  <p:embed/>
                </p:oleObj>
              </mc:Choice>
              <mc:Fallback>
                <p:oleObj name="Visio" r:id="rId3" imgW="9416891" imgH="7349966" progId="Visio.Drawing.11">
                  <p:embed/>
                  <p:pic>
                    <p:nvPicPr>
                      <p:cNvPr id="204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1" y="569097"/>
                        <a:ext cx="7050087" cy="5502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554" name="Shape 1047553"/>
          <p:cNvSpPr>
            <a:spLocks noGrp="1" noChangeArrowheads="1"/>
          </p:cNvSpPr>
          <p:nvPr>
            <p:ph type="title"/>
          </p:nvPr>
        </p:nvSpPr>
        <p:spPr>
          <a:xfrm>
            <a:off x="2070100" y="260433"/>
            <a:ext cx="8229600" cy="523220"/>
          </a:xfrm>
          <a:noFill/>
        </p:spPr>
        <p:txBody>
          <a:bodyPr anchor="t"/>
          <a:lstStyle/>
          <a:p>
            <a:pPr defTabSz="914400"/>
            <a:r>
              <a:rPr lang="en-US" dirty="0"/>
              <a:t>A Real Level-0 DFD (Castle)</a:t>
            </a:r>
          </a:p>
        </p:txBody>
      </p:sp>
      <p:sp>
        <p:nvSpPr>
          <p:cNvPr id="2052" name="Straight Connector 1047558"/>
          <p:cNvSpPr>
            <a:spLocks noChangeShapeType="1"/>
          </p:cNvSpPr>
          <p:nvPr/>
        </p:nvSpPr>
        <p:spPr bwMode="auto">
          <a:xfrm flipH="1">
            <a:off x="4772026" y="3352800"/>
            <a:ext cx="314325" cy="1066800"/>
          </a:xfrm>
          <a:prstGeom prst="line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none" w="lg" len="lg"/>
          </a:ln>
          <a:extLst/>
        </p:spPr>
        <p:txBody>
          <a:bodyPr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2053" name="Shape 1047559"/>
          <p:cNvSpPr>
            <a:spLocks/>
          </p:cNvSpPr>
          <p:nvPr/>
        </p:nvSpPr>
        <p:spPr bwMode="auto">
          <a:xfrm rot="8100000">
            <a:off x="6426200" y="2017714"/>
            <a:ext cx="323850" cy="1984375"/>
          </a:xfrm>
          <a:custGeom>
            <a:avLst/>
            <a:gdLst>
              <a:gd name="T0" fmla="*/ 24 w 204"/>
              <a:gd name="T1" fmla="*/ 0 h 792"/>
              <a:gd name="T2" fmla="*/ 30 w 204"/>
              <a:gd name="T3" fmla="*/ 414 h 792"/>
              <a:gd name="T4" fmla="*/ 204 w 204"/>
              <a:gd name="T5" fmla="*/ 792 h 792"/>
              <a:gd name="T6" fmla="*/ 0 60000 65536"/>
              <a:gd name="T7" fmla="*/ 0 60000 65536"/>
              <a:gd name="T8" fmla="*/ 0 60000 65536"/>
              <a:gd name="T9" fmla="*/ 0 w 204"/>
              <a:gd name="T10" fmla="*/ 0 h 792"/>
              <a:gd name="T11" fmla="*/ 0 w 204"/>
              <a:gd name="T12" fmla="*/ 0 h 7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" h="792">
                <a:moveTo>
                  <a:pt x="24" y="0"/>
                </a:moveTo>
                <a:cubicBezTo>
                  <a:pt x="12" y="141"/>
                  <a:pt x="0" y="282"/>
                  <a:pt x="30" y="414"/>
                </a:cubicBezTo>
                <a:cubicBezTo>
                  <a:pt x="60" y="546"/>
                  <a:pt x="132" y="669"/>
                  <a:pt x="204" y="792"/>
                </a:cubicBezTo>
              </a:path>
            </a:pathLst>
          </a:custGeom>
          <a:noFill/>
          <a:ln w="12700" algn="ctr">
            <a:solidFill>
              <a:schemeClr val="tx1"/>
            </a:solidFill>
            <a:prstDash val="dash"/>
            <a:round/>
            <a:headEnd/>
            <a:tailEnd type="none" w="lg" len="lg"/>
          </a:ln>
          <a:extLst/>
        </p:spPr>
        <p:txBody>
          <a:bodyPr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6304" y="6031813"/>
            <a:ext cx="831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E1E23"/>
                </a:solidFill>
                <a:latin typeface="Arial"/>
              </a:rPr>
              <a:t>Howard, Michael, “Microsoft SDL Threat Modeling”, https://www.owasp.org/images/9/97/TM.pptx </a:t>
            </a:r>
          </a:p>
        </p:txBody>
      </p:sp>
    </p:spTree>
    <p:extLst>
      <p:ext uri="{BB962C8B-B14F-4D97-AF65-F5344CB8AC3E}">
        <p14:creationId xmlns:p14="http://schemas.microsoft.com/office/powerpoint/2010/main" val="17822928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07/7/12/main" Requires="p14">
      <p:transition spd="slow" p14:dur="1299">
        <p14:pan dir="u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100" y="190214"/>
            <a:ext cx="8229600" cy="584775"/>
          </a:xfrm>
        </p:spPr>
        <p:txBody>
          <a:bodyPr/>
          <a:lstStyle/>
          <a:p>
            <a:r>
              <a:rPr lang="en-US" sz="3200" dirty="0"/>
              <a:t>Understanding the threats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16101" y="914400"/>
          <a:ext cx="8686801" cy="516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6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394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Threat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Property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Definition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9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poofing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Authentication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Impersonating something or someone else.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Pretending to be any of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billg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, xbox.com or a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system update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9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ampering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Integrity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Modifying data or code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Modifying a game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config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file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on disk, or a packet as it traverses the network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9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epudiation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Non-repudiation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Claiming to have not performed an action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“I didn’t cheat!”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9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nformation Disclosure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Confidentiality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Exposing information to someone not authorized to see it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Reading key material from an app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63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enial of Service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Availability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Deny or degrade service to users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Crashing the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web site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, sending a packet and absorbing seconds of CPU time, or routing packets into a black hole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39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levation of Privilege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Authorization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Gain capabilities without proper authorization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Allowing a remote internet user to run commands is the classic example, but running kernel code from lower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trust levels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is also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EoP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739730"/>
      </p:ext>
    </p:extLst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2407667" y="1379792"/>
            <a:ext cx="7376666" cy="5071410"/>
            <a:chOff x="381000" y="1169988"/>
            <a:chExt cx="8152904" cy="5605069"/>
          </a:xfrm>
        </p:grpSpPr>
        <p:grpSp>
          <p:nvGrpSpPr>
            <p:cNvPr id="39939" name="Group 25"/>
            <p:cNvGrpSpPr>
              <a:grpSpLocks/>
            </p:cNvGrpSpPr>
            <p:nvPr/>
          </p:nvGrpSpPr>
          <p:grpSpPr bwMode="auto">
            <a:xfrm>
              <a:off x="381000" y="1873250"/>
              <a:ext cx="1262062" cy="913865"/>
              <a:chOff x="213" y="687"/>
              <a:chExt cx="860" cy="738"/>
            </a:xfrm>
          </p:grpSpPr>
          <p:sp>
            <p:nvSpPr>
              <p:cNvPr id="39977" name="Rectangle 4"/>
              <p:cNvSpPr>
                <a:spLocks noChangeArrowheads="1"/>
              </p:cNvSpPr>
              <p:nvPr/>
            </p:nvSpPr>
            <p:spPr bwMode="auto">
              <a:xfrm>
                <a:off x="351" y="687"/>
                <a:ext cx="722" cy="405"/>
              </a:xfrm>
              <a:prstGeom prst="rect">
                <a:avLst/>
              </a:prstGeom>
              <a:noFill/>
              <a:ln w="15875" algn="ctr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1E1E23"/>
                  </a:solidFill>
                  <a:latin typeface="Arial"/>
                </a:endParaRPr>
              </a:p>
            </p:txBody>
          </p:sp>
          <p:sp>
            <p:nvSpPr>
              <p:cNvPr id="39978" name="Text Box 13"/>
              <p:cNvSpPr txBox="1">
                <a:spLocks noChangeArrowheads="1"/>
              </p:cNvSpPr>
              <p:nvPr/>
            </p:nvSpPr>
            <p:spPr bwMode="auto">
              <a:xfrm>
                <a:off x="213" y="1095"/>
                <a:ext cx="139" cy="330"/>
              </a:xfrm>
              <a:prstGeom prst="rect">
                <a:avLst/>
              </a:prstGeom>
              <a:noFill/>
              <a:ln w="15875" algn="ctr">
                <a:noFill/>
                <a:miter lim="800000"/>
                <a:headEnd/>
                <a:tailEnd type="none" w="lg" len="lg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dirty="0">
                  <a:solidFill>
                    <a:srgbClr val="1E1E23"/>
                  </a:solidFill>
                  <a:latin typeface="Arial"/>
                </a:endParaRPr>
              </a:p>
            </p:txBody>
          </p:sp>
        </p:grpSp>
        <p:sp>
          <p:nvSpPr>
            <p:cNvPr id="39940" name="Oval 5"/>
            <p:cNvSpPr>
              <a:spLocks noChangeArrowheads="1"/>
            </p:cNvSpPr>
            <p:nvPr/>
          </p:nvSpPr>
          <p:spPr bwMode="auto">
            <a:xfrm>
              <a:off x="633413" y="3160713"/>
              <a:ext cx="890587" cy="877887"/>
            </a:xfrm>
            <a:prstGeom prst="ellipse">
              <a:avLst/>
            </a:prstGeom>
            <a:noFill/>
            <a:ln w="15875" algn="ctr">
              <a:solidFill>
                <a:schemeClr val="accent1"/>
              </a:solidFill>
              <a:round/>
              <a:headEnd/>
              <a:tailEnd type="none" w="lg" len="lg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1E1E23"/>
                </a:solidFill>
                <a:latin typeface="Arial"/>
              </a:endParaRPr>
            </a:p>
          </p:txBody>
        </p:sp>
        <p:sp>
          <p:nvSpPr>
            <p:cNvPr id="39941" name="Text Box 14"/>
            <p:cNvSpPr txBox="1">
              <a:spLocks noChangeArrowheads="1"/>
            </p:cNvSpPr>
            <p:nvPr/>
          </p:nvSpPr>
          <p:spPr bwMode="auto">
            <a:xfrm>
              <a:off x="455613" y="4122905"/>
              <a:ext cx="1125374" cy="408196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5A5A5F"/>
                  </a:solidFill>
                  <a:latin typeface="Arial"/>
                </a:rPr>
                <a:t>Process</a:t>
              </a:r>
            </a:p>
          </p:txBody>
        </p:sp>
        <p:grpSp>
          <p:nvGrpSpPr>
            <p:cNvPr id="39942" name="Group 23"/>
            <p:cNvGrpSpPr>
              <a:grpSpLocks/>
            </p:cNvGrpSpPr>
            <p:nvPr/>
          </p:nvGrpSpPr>
          <p:grpSpPr bwMode="auto">
            <a:xfrm>
              <a:off x="412752" y="4837113"/>
              <a:ext cx="1422400" cy="985837"/>
              <a:chOff x="360" y="2789"/>
              <a:chExt cx="896" cy="621"/>
            </a:xfrm>
          </p:grpSpPr>
          <p:grpSp>
            <p:nvGrpSpPr>
              <p:cNvPr id="39973" name="Group 6"/>
              <p:cNvGrpSpPr>
                <a:grpSpLocks/>
              </p:cNvGrpSpPr>
              <p:nvPr/>
            </p:nvGrpSpPr>
            <p:grpSpPr bwMode="auto">
              <a:xfrm>
                <a:off x="430" y="2789"/>
                <a:ext cx="704" cy="293"/>
                <a:chOff x="411" y="3170"/>
                <a:chExt cx="704" cy="293"/>
              </a:xfrm>
            </p:grpSpPr>
            <p:sp>
              <p:nvSpPr>
                <p:cNvPr id="39975" name="Line 7"/>
                <p:cNvSpPr>
                  <a:spLocks noChangeShapeType="1"/>
                </p:cNvSpPr>
                <p:nvPr/>
              </p:nvSpPr>
              <p:spPr bwMode="auto">
                <a:xfrm>
                  <a:off x="411" y="3170"/>
                  <a:ext cx="703" cy="0"/>
                </a:xfrm>
                <a:prstGeom prst="line">
                  <a:avLst/>
                </a:prstGeom>
                <a:noFill/>
                <a:ln w="15875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rgbClr val="1E1E23"/>
                    </a:solidFill>
                    <a:latin typeface="Arial"/>
                  </a:endParaRPr>
                </a:p>
              </p:txBody>
            </p:sp>
            <p:sp>
              <p:nvSpPr>
                <p:cNvPr id="39976" name="Line 8"/>
                <p:cNvSpPr>
                  <a:spLocks noChangeShapeType="1"/>
                </p:cNvSpPr>
                <p:nvPr/>
              </p:nvSpPr>
              <p:spPr bwMode="auto">
                <a:xfrm>
                  <a:off x="412" y="3463"/>
                  <a:ext cx="703" cy="0"/>
                </a:xfrm>
                <a:prstGeom prst="line">
                  <a:avLst/>
                </a:prstGeom>
                <a:noFill/>
                <a:ln w="15875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rgbClr val="1E1E23"/>
                    </a:solidFill>
                    <a:latin typeface="Arial"/>
                  </a:endParaRPr>
                </a:p>
              </p:txBody>
            </p:sp>
          </p:grpSp>
          <p:sp>
            <p:nvSpPr>
              <p:cNvPr id="39974" name="Text Box 16"/>
              <p:cNvSpPr txBox="1">
                <a:spLocks noChangeArrowheads="1"/>
              </p:cNvSpPr>
              <p:nvPr/>
            </p:nvSpPr>
            <p:spPr bwMode="auto">
              <a:xfrm>
                <a:off x="360" y="3153"/>
                <a:ext cx="896" cy="257"/>
              </a:xfrm>
              <a:prstGeom prst="rect">
                <a:avLst/>
              </a:prstGeom>
              <a:noFill/>
              <a:ln w="15875" algn="ctr">
                <a:noFill/>
                <a:miter lim="800000"/>
                <a:headEnd/>
                <a:tailEnd type="none" w="lg" len="lg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olidFill>
                      <a:srgbClr val="5A5A5F"/>
                    </a:solidFill>
                    <a:latin typeface="Arial"/>
                  </a:rPr>
                  <a:t>Data Store</a:t>
                </a:r>
              </a:p>
            </p:txBody>
          </p:sp>
        </p:grpSp>
        <p:grpSp>
          <p:nvGrpSpPr>
            <p:cNvPr id="39943" name="Group 22"/>
            <p:cNvGrpSpPr>
              <a:grpSpLocks/>
            </p:cNvGrpSpPr>
            <p:nvPr/>
          </p:nvGrpSpPr>
          <p:grpSpPr bwMode="auto">
            <a:xfrm>
              <a:off x="685799" y="6019800"/>
              <a:ext cx="1393825" cy="755257"/>
              <a:chOff x="349" y="3528"/>
              <a:chExt cx="987" cy="618"/>
            </a:xfrm>
          </p:grpSpPr>
          <p:cxnSp>
            <p:nvCxnSpPr>
              <p:cNvPr id="39971" name="AutoShape 9"/>
              <p:cNvCxnSpPr>
                <a:cxnSpLocks noChangeShapeType="1"/>
              </p:cNvCxnSpPr>
              <p:nvPr/>
            </p:nvCxnSpPr>
            <p:spPr bwMode="auto">
              <a:xfrm flipV="1">
                <a:off x="349" y="3528"/>
                <a:ext cx="987" cy="487"/>
              </a:xfrm>
              <a:prstGeom prst="curvedConnector3">
                <a:avLst>
                  <a:gd name="adj1" fmla="val -8106"/>
                </a:avLst>
              </a:prstGeom>
              <a:noFill/>
              <a:ln w="15875">
                <a:solidFill>
                  <a:schemeClr val="accent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39972" name="Text Box 17"/>
              <p:cNvSpPr txBox="1">
                <a:spLocks noChangeArrowheads="1"/>
              </p:cNvSpPr>
              <p:nvPr/>
            </p:nvSpPr>
            <p:spPr bwMode="auto">
              <a:xfrm>
                <a:off x="604" y="3812"/>
                <a:ext cx="145" cy="334"/>
              </a:xfrm>
              <a:prstGeom prst="rect">
                <a:avLst/>
              </a:prstGeom>
              <a:noFill/>
              <a:ln w="15875" algn="ctr">
                <a:noFill/>
                <a:miter lim="800000"/>
                <a:headEnd/>
                <a:tailEnd type="none" w="lg" len="lg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dirty="0">
                  <a:solidFill>
                    <a:srgbClr val="1E1E23"/>
                  </a:solidFill>
                  <a:latin typeface="Arial"/>
                </a:endParaRPr>
              </a:p>
            </p:txBody>
          </p:sp>
        </p:grpSp>
        <p:sp>
          <p:nvSpPr>
            <p:cNvPr id="39944" name="Line 19"/>
            <p:cNvSpPr>
              <a:spLocks noChangeShapeType="1"/>
            </p:cNvSpPr>
            <p:nvPr/>
          </p:nvSpPr>
          <p:spPr bwMode="auto">
            <a:xfrm>
              <a:off x="395288" y="5867400"/>
              <a:ext cx="7877175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ysDot"/>
              <a:round/>
              <a:headEnd/>
              <a:tailEnd type="non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1E1E23"/>
                </a:solidFill>
                <a:latin typeface="Arial"/>
              </a:endParaRPr>
            </a:p>
          </p:txBody>
        </p:sp>
        <p:sp>
          <p:nvSpPr>
            <p:cNvPr id="39945" name="Line 20"/>
            <p:cNvSpPr>
              <a:spLocks noChangeShapeType="1"/>
            </p:cNvSpPr>
            <p:nvPr/>
          </p:nvSpPr>
          <p:spPr bwMode="auto">
            <a:xfrm>
              <a:off x="395288" y="4573588"/>
              <a:ext cx="7877175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ysDot"/>
              <a:round/>
              <a:headEnd/>
              <a:tailEnd type="non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1E1E23"/>
                </a:solidFill>
                <a:latin typeface="Arial"/>
              </a:endParaRPr>
            </a:p>
          </p:txBody>
        </p:sp>
        <p:sp>
          <p:nvSpPr>
            <p:cNvPr id="39946" name="Line 21"/>
            <p:cNvSpPr>
              <a:spLocks noChangeShapeType="1"/>
            </p:cNvSpPr>
            <p:nvPr/>
          </p:nvSpPr>
          <p:spPr bwMode="auto">
            <a:xfrm>
              <a:off x="395288" y="2981325"/>
              <a:ext cx="7877175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ysDot"/>
              <a:round/>
              <a:headEnd/>
              <a:tailEnd type="non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1E1E23"/>
                </a:solidFill>
                <a:latin typeface="Arial"/>
              </a:endParaRPr>
            </a:p>
          </p:txBody>
        </p:sp>
        <p:sp>
          <p:nvSpPr>
            <p:cNvPr id="39947" name="Line 27"/>
            <p:cNvSpPr>
              <a:spLocks noChangeShapeType="1"/>
            </p:cNvSpPr>
            <p:nvPr/>
          </p:nvSpPr>
          <p:spPr bwMode="auto">
            <a:xfrm>
              <a:off x="395288" y="1736725"/>
              <a:ext cx="7877175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ysDot"/>
              <a:round/>
              <a:headEnd/>
              <a:tailEnd type="non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1E1E23"/>
                </a:solidFill>
                <a:latin typeface="Arial"/>
              </a:endParaRPr>
            </a:p>
          </p:txBody>
        </p:sp>
        <p:sp>
          <p:nvSpPr>
            <p:cNvPr id="39948" name="Line 28"/>
            <p:cNvSpPr>
              <a:spLocks noChangeShapeType="1"/>
            </p:cNvSpPr>
            <p:nvPr/>
          </p:nvSpPr>
          <p:spPr bwMode="auto">
            <a:xfrm flipV="1">
              <a:off x="3097213" y="1169988"/>
              <a:ext cx="12700" cy="542607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ysDot"/>
              <a:round/>
              <a:headEnd/>
              <a:tailEnd type="non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1E1E23"/>
                </a:solidFill>
                <a:latin typeface="Arial"/>
              </a:endParaRPr>
            </a:p>
          </p:txBody>
        </p:sp>
        <p:sp>
          <p:nvSpPr>
            <p:cNvPr id="39949" name="Text Box 29"/>
            <p:cNvSpPr txBox="1">
              <a:spLocks noChangeArrowheads="1"/>
            </p:cNvSpPr>
            <p:nvPr/>
          </p:nvSpPr>
          <p:spPr bwMode="auto">
            <a:xfrm>
              <a:off x="3233738" y="1264988"/>
              <a:ext cx="4964616" cy="408196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rgbClr val="5A5A5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</a:rPr>
                <a:t>  </a:t>
              </a:r>
              <a:r>
                <a:rPr lang="en-US" b="1" dirty="0">
                  <a:solidFill>
                    <a:srgbClr val="6D712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</a:rPr>
                <a:t>S	T          R           I          D	       E</a:t>
              </a:r>
            </a:p>
          </p:txBody>
        </p:sp>
        <p:sp>
          <p:nvSpPr>
            <p:cNvPr id="39950" name="Line 30"/>
            <p:cNvSpPr>
              <a:spLocks noChangeShapeType="1"/>
            </p:cNvSpPr>
            <p:nvPr/>
          </p:nvSpPr>
          <p:spPr bwMode="auto">
            <a:xfrm flipV="1">
              <a:off x="3987800" y="1169988"/>
              <a:ext cx="12700" cy="542607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ysDot"/>
              <a:round/>
              <a:headEnd/>
              <a:tailEnd type="non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1E1E23"/>
                </a:solidFill>
                <a:latin typeface="Arial"/>
              </a:endParaRPr>
            </a:p>
          </p:txBody>
        </p:sp>
        <p:sp>
          <p:nvSpPr>
            <p:cNvPr id="39951" name="Line 31"/>
            <p:cNvSpPr>
              <a:spLocks noChangeShapeType="1"/>
            </p:cNvSpPr>
            <p:nvPr/>
          </p:nvSpPr>
          <p:spPr bwMode="auto">
            <a:xfrm flipV="1">
              <a:off x="4878388" y="1169988"/>
              <a:ext cx="12700" cy="542607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ysDot"/>
              <a:round/>
              <a:headEnd/>
              <a:tailEnd type="non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1E1E23"/>
                </a:solidFill>
                <a:latin typeface="Arial"/>
              </a:endParaRPr>
            </a:p>
          </p:txBody>
        </p:sp>
        <p:sp>
          <p:nvSpPr>
            <p:cNvPr id="39952" name="Line 32"/>
            <p:cNvSpPr>
              <a:spLocks noChangeShapeType="1"/>
            </p:cNvSpPr>
            <p:nvPr/>
          </p:nvSpPr>
          <p:spPr bwMode="auto">
            <a:xfrm flipV="1">
              <a:off x="5768975" y="1169988"/>
              <a:ext cx="12700" cy="542607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ysDot"/>
              <a:round/>
              <a:headEnd/>
              <a:tailEnd type="non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1E1E23"/>
                </a:solidFill>
                <a:latin typeface="Arial"/>
              </a:endParaRPr>
            </a:p>
          </p:txBody>
        </p:sp>
        <p:sp>
          <p:nvSpPr>
            <p:cNvPr id="39953" name="Line 33"/>
            <p:cNvSpPr>
              <a:spLocks noChangeShapeType="1"/>
            </p:cNvSpPr>
            <p:nvPr/>
          </p:nvSpPr>
          <p:spPr bwMode="auto">
            <a:xfrm flipV="1">
              <a:off x="6659563" y="1169988"/>
              <a:ext cx="12700" cy="542607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ysDot"/>
              <a:round/>
              <a:headEnd/>
              <a:tailEnd type="non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1E1E23"/>
                </a:solidFill>
                <a:latin typeface="Arial"/>
              </a:endParaRPr>
            </a:p>
          </p:txBody>
        </p:sp>
        <p:sp>
          <p:nvSpPr>
            <p:cNvPr id="39954" name="Line 34"/>
            <p:cNvSpPr>
              <a:spLocks noChangeShapeType="1"/>
            </p:cNvSpPr>
            <p:nvPr/>
          </p:nvSpPr>
          <p:spPr bwMode="auto">
            <a:xfrm flipV="1">
              <a:off x="7550150" y="1169988"/>
              <a:ext cx="12700" cy="542607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ysDot"/>
              <a:round/>
              <a:headEnd/>
              <a:tailEnd type="non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1E1E23"/>
                </a:solidFill>
                <a:latin typeface="Arial"/>
              </a:endParaRPr>
            </a:p>
          </p:txBody>
        </p:sp>
        <p:sp>
          <p:nvSpPr>
            <p:cNvPr id="912419" name="Text Box 35"/>
            <p:cNvSpPr txBox="1">
              <a:spLocks noChangeArrowheads="1"/>
            </p:cNvSpPr>
            <p:nvPr/>
          </p:nvSpPr>
          <p:spPr bwMode="auto">
            <a:xfrm>
              <a:off x="3090863" y="1920875"/>
              <a:ext cx="969466" cy="10204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5400" dirty="0">
                  <a:solidFill>
                    <a:srgbClr val="5A5A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sym typeface="Webdings" pitchFamily="18" charset="2"/>
                </a:rPr>
                <a:t></a:t>
              </a:r>
            </a:p>
          </p:txBody>
        </p:sp>
        <p:sp>
          <p:nvSpPr>
            <p:cNvPr id="912420" name="Text Box 36"/>
            <p:cNvSpPr txBox="1">
              <a:spLocks noChangeArrowheads="1"/>
            </p:cNvSpPr>
            <p:nvPr/>
          </p:nvSpPr>
          <p:spPr bwMode="auto">
            <a:xfrm>
              <a:off x="4911725" y="1922463"/>
              <a:ext cx="969466" cy="10204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5400" dirty="0">
                  <a:solidFill>
                    <a:srgbClr val="5A5A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sym typeface="Webdings" pitchFamily="18" charset="2"/>
                </a:rPr>
                <a:t></a:t>
              </a:r>
            </a:p>
          </p:txBody>
        </p:sp>
        <p:sp>
          <p:nvSpPr>
            <p:cNvPr id="912421" name="Text Box 37"/>
            <p:cNvSpPr txBox="1">
              <a:spLocks noChangeArrowheads="1"/>
            </p:cNvSpPr>
            <p:nvPr/>
          </p:nvSpPr>
          <p:spPr bwMode="auto">
            <a:xfrm>
              <a:off x="3082925" y="3340099"/>
              <a:ext cx="969466" cy="10204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5400" dirty="0">
                  <a:solidFill>
                    <a:srgbClr val="5A5A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sym typeface="Webdings" pitchFamily="18" charset="2"/>
                </a:rPr>
                <a:t></a:t>
              </a:r>
            </a:p>
          </p:txBody>
        </p:sp>
        <p:sp>
          <p:nvSpPr>
            <p:cNvPr id="912422" name="Text Box 38"/>
            <p:cNvSpPr txBox="1">
              <a:spLocks noChangeArrowheads="1"/>
            </p:cNvSpPr>
            <p:nvPr/>
          </p:nvSpPr>
          <p:spPr bwMode="auto">
            <a:xfrm>
              <a:off x="4057650" y="3340099"/>
              <a:ext cx="969466" cy="10204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5400" dirty="0">
                  <a:solidFill>
                    <a:srgbClr val="5A5A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sym typeface="Webdings" pitchFamily="18" charset="2"/>
                </a:rPr>
                <a:t></a:t>
              </a:r>
            </a:p>
          </p:txBody>
        </p:sp>
        <p:sp>
          <p:nvSpPr>
            <p:cNvPr id="912423" name="Text Box 39"/>
            <p:cNvSpPr txBox="1">
              <a:spLocks noChangeArrowheads="1"/>
            </p:cNvSpPr>
            <p:nvPr/>
          </p:nvSpPr>
          <p:spPr bwMode="auto">
            <a:xfrm>
              <a:off x="4930775" y="3338512"/>
              <a:ext cx="969466" cy="10204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5400" dirty="0">
                  <a:solidFill>
                    <a:srgbClr val="5A5A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sym typeface="Webdings" pitchFamily="18" charset="2"/>
                </a:rPr>
                <a:t></a:t>
              </a:r>
            </a:p>
          </p:txBody>
        </p:sp>
        <p:sp>
          <p:nvSpPr>
            <p:cNvPr id="912424" name="Text Box 40"/>
            <p:cNvSpPr txBox="1">
              <a:spLocks noChangeArrowheads="1"/>
            </p:cNvSpPr>
            <p:nvPr/>
          </p:nvSpPr>
          <p:spPr bwMode="auto">
            <a:xfrm>
              <a:off x="5765800" y="3340099"/>
              <a:ext cx="969466" cy="10204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5400" dirty="0">
                  <a:solidFill>
                    <a:srgbClr val="5A5A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sym typeface="Webdings" pitchFamily="18" charset="2"/>
                </a:rPr>
                <a:t></a:t>
              </a:r>
            </a:p>
          </p:txBody>
        </p:sp>
        <p:sp>
          <p:nvSpPr>
            <p:cNvPr id="912425" name="Text Box 41"/>
            <p:cNvSpPr txBox="1">
              <a:spLocks noChangeArrowheads="1"/>
            </p:cNvSpPr>
            <p:nvPr/>
          </p:nvSpPr>
          <p:spPr bwMode="auto">
            <a:xfrm>
              <a:off x="6691313" y="3340099"/>
              <a:ext cx="969466" cy="10204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5400" dirty="0">
                  <a:solidFill>
                    <a:srgbClr val="5A5A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sym typeface="Webdings" pitchFamily="18" charset="2"/>
                </a:rPr>
                <a:t></a:t>
              </a:r>
            </a:p>
          </p:txBody>
        </p:sp>
        <p:sp>
          <p:nvSpPr>
            <p:cNvPr id="912426" name="Text Box 42"/>
            <p:cNvSpPr txBox="1">
              <a:spLocks noChangeArrowheads="1"/>
            </p:cNvSpPr>
            <p:nvPr/>
          </p:nvSpPr>
          <p:spPr bwMode="auto">
            <a:xfrm>
              <a:off x="7564438" y="3340099"/>
              <a:ext cx="969466" cy="10204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5400" dirty="0">
                  <a:solidFill>
                    <a:srgbClr val="5A5A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sym typeface="Webdings" pitchFamily="18" charset="2"/>
                </a:rPr>
                <a:t></a:t>
              </a:r>
            </a:p>
          </p:txBody>
        </p:sp>
        <p:sp>
          <p:nvSpPr>
            <p:cNvPr id="912427" name="Text Box 43"/>
            <p:cNvSpPr txBox="1">
              <a:spLocks noChangeArrowheads="1"/>
            </p:cNvSpPr>
            <p:nvPr/>
          </p:nvSpPr>
          <p:spPr bwMode="auto">
            <a:xfrm>
              <a:off x="3997325" y="4756150"/>
              <a:ext cx="969466" cy="10204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5400" dirty="0">
                  <a:solidFill>
                    <a:srgbClr val="5A5A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sym typeface="Webdings" pitchFamily="18" charset="2"/>
                </a:rPr>
                <a:t></a:t>
              </a:r>
            </a:p>
          </p:txBody>
        </p:sp>
        <p:sp>
          <p:nvSpPr>
            <p:cNvPr id="912428" name="Text Box 44"/>
            <p:cNvSpPr txBox="1">
              <a:spLocks noChangeArrowheads="1"/>
            </p:cNvSpPr>
            <p:nvPr/>
          </p:nvSpPr>
          <p:spPr bwMode="auto">
            <a:xfrm>
              <a:off x="5795963" y="4756150"/>
              <a:ext cx="969466" cy="10204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5400" dirty="0">
                  <a:solidFill>
                    <a:srgbClr val="5A5A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sym typeface="Webdings" pitchFamily="18" charset="2"/>
                </a:rPr>
                <a:t></a:t>
              </a:r>
            </a:p>
          </p:txBody>
        </p:sp>
        <p:sp>
          <p:nvSpPr>
            <p:cNvPr id="912429" name="Text Box 45"/>
            <p:cNvSpPr txBox="1">
              <a:spLocks noChangeArrowheads="1"/>
            </p:cNvSpPr>
            <p:nvPr/>
          </p:nvSpPr>
          <p:spPr bwMode="auto">
            <a:xfrm>
              <a:off x="6670675" y="4756150"/>
              <a:ext cx="969466" cy="10204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5400" dirty="0">
                  <a:solidFill>
                    <a:srgbClr val="5A5A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sym typeface="Webdings" pitchFamily="18" charset="2"/>
                </a:rPr>
                <a:t></a:t>
              </a:r>
            </a:p>
          </p:txBody>
        </p:sp>
        <p:sp>
          <p:nvSpPr>
            <p:cNvPr id="912430" name="Text Box 46"/>
            <p:cNvSpPr txBox="1">
              <a:spLocks noChangeArrowheads="1"/>
            </p:cNvSpPr>
            <p:nvPr/>
          </p:nvSpPr>
          <p:spPr bwMode="auto">
            <a:xfrm>
              <a:off x="4008438" y="5653088"/>
              <a:ext cx="969466" cy="10204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5400" dirty="0">
                  <a:solidFill>
                    <a:srgbClr val="5A5A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sym typeface="Webdings" pitchFamily="18" charset="2"/>
                </a:rPr>
                <a:t></a:t>
              </a:r>
            </a:p>
          </p:txBody>
        </p:sp>
        <p:sp>
          <p:nvSpPr>
            <p:cNvPr id="912431" name="Text Box 47"/>
            <p:cNvSpPr txBox="1">
              <a:spLocks noChangeArrowheads="1"/>
            </p:cNvSpPr>
            <p:nvPr/>
          </p:nvSpPr>
          <p:spPr bwMode="auto">
            <a:xfrm>
              <a:off x="5807075" y="5653088"/>
              <a:ext cx="969466" cy="10204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5400" dirty="0">
                  <a:solidFill>
                    <a:srgbClr val="5A5A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sym typeface="Webdings" pitchFamily="18" charset="2"/>
                </a:rPr>
                <a:t></a:t>
              </a:r>
            </a:p>
          </p:txBody>
        </p:sp>
        <p:sp>
          <p:nvSpPr>
            <p:cNvPr id="912432" name="Text Box 48"/>
            <p:cNvSpPr txBox="1">
              <a:spLocks noChangeArrowheads="1"/>
            </p:cNvSpPr>
            <p:nvPr/>
          </p:nvSpPr>
          <p:spPr bwMode="auto">
            <a:xfrm>
              <a:off x="6681788" y="5653088"/>
              <a:ext cx="969466" cy="10204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5400" dirty="0">
                  <a:solidFill>
                    <a:srgbClr val="5A5A5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sym typeface="Webdings" pitchFamily="18" charset="2"/>
                </a:rPr>
                <a:t></a:t>
              </a:r>
            </a:p>
          </p:txBody>
        </p:sp>
        <p:sp>
          <p:nvSpPr>
            <p:cNvPr id="39969" name="Rectangle 50"/>
            <p:cNvSpPr>
              <a:spLocks noChangeArrowheads="1"/>
            </p:cNvSpPr>
            <p:nvPr/>
          </p:nvSpPr>
          <p:spPr bwMode="auto">
            <a:xfrm>
              <a:off x="447675" y="1238250"/>
              <a:ext cx="1811017" cy="510246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5A5A5F"/>
                  </a:solidFill>
                  <a:latin typeface="Arial"/>
                </a:rPr>
                <a:t>ELEMENT</a:t>
              </a:r>
            </a:p>
          </p:txBody>
        </p:sp>
        <p:sp>
          <p:nvSpPr>
            <p:cNvPr id="912435" name="Text Box 51"/>
            <p:cNvSpPr txBox="1">
              <a:spLocks noChangeArrowheads="1"/>
            </p:cNvSpPr>
            <p:nvPr/>
          </p:nvSpPr>
          <p:spPr bwMode="auto">
            <a:xfrm>
              <a:off x="5032960" y="4752974"/>
              <a:ext cx="629303" cy="10204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5400" dirty="0">
                  <a:solidFill>
                    <a:srgbClr val="6D712E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sym typeface="Webdings" pitchFamily="18" charset="2"/>
                </a:rPr>
                <a:t>?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66800" y="6248400"/>
              <a:ext cx="1352150" cy="4081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5A5A5F"/>
                  </a:solidFill>
                  <a:latin typeface="Arial"/>
                </a:rPr>
                <a:t>Data Flow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7199" y="2514600"/>
              <a:ext cx="1933575" cy="4081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5A5A5F"/>
                  </a:solidFill>
                  <a:latin typeface="Arial"/>
                </a:rPr>
                <a:t>External Entity</a:t>
              </a:r>
            </a:p>
          </p:txBody>
        </p:sp>
      </p:grpSp>
      <p:sp>
        <p:nvSpPr>
          <p:cNvPr id="53" name="Title 52"/>
          <p:cNvSpPr>
            <a:spLocks noGrp="1"/>
          </p:cNvSpPr>
          <p:nvPr>
            <p:ph type="title"/>
          </p:nvPr>
        </p:nvSpPr>
        <p:spPr>
          <a:xfrm>
            <a:off x="609600" y="434091"/>
            <a:ext cx="10972800" cy="954107"/>
          </a:xfrm>
        </p:spPr>
        <p:txBody>
          <a:bodyPr/>
          <a:lstStyle/>
          <a:p>
            <a:pPr lvl="0"/>
            <a:r>
              <a:rPr lang="en-US" dirty="0"/>
              <a:t>Different Threats Affect Each Element Type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24221"/>
      </p:ext>
    </p:extLst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Apply STRIDE Threats To Each Element</a:t>
            </a:r>
          </a:p>
        </p:txBody>
      </p:sp>
      <p:sp>
        <p:nvSpPr>
          <p:cNvPr id="4096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399366"/>
            <a:ext cx="8229600" cy="32488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each thing on the diagram:</a:t>
            </a:r>
          </a:p>
          <a:p>
            <a:pPr lvl="1"/>
            <a:r>
              <a:rPr lang="en-US" dirty="0"/>
              <a:t>Apply relevant parts of STRIDE</a:t>
            </a:r>
          </a:p>
          <a:p>
            <a:pPr lvl="1"/>
            <a:r>
              <a:rPr lang="en-US" dirty="0"/>
              <a:t>External Entity: SR</a:t>
            </a:r>
          </a:p>
          <a:p>
            <a:pPr lvl="1"/>
            <a:r>
              <a:rPr lang="en-US" dirty="0"/>
              <a:t>Process: STRIDE</a:t>
            </a:r>
          </a:p>
          <a:p>
            <a:pPr lvl="1"/>
            <a:r>
              <a:rPr lang="en-US" dirty="0"/>
              <a:t>Data Store, Data Flow: TID</a:t>
            </a:r>
          </a:p>
          <a:p>
            <a:pPr lvl="2"/>
            <a:r>
              <a:rPr lang="en-US" dirty="0"/>
              <a:t>Data stores which are logs: TID+R</a:t>
            </a:r>
          </a:p>
          <a:p>
            <a:pPr lvl="1"/>
            <a:r>
              <a:rPr lang="en-US" dirty="0"/>
              <a:t>Data flow inside a process:</a:t>
            </a:r>
          </a:p>
          <a:p>
            <a:pPr lvl="2"/>
            <a:r>
              <a:rPr lang="en-US" dirty="0"/>
              <a:t>Don’t worry about T,I or D</a:t>
            </a:r>
          </a:p>
          <a:p>
            <a:r>
              <a:rPr lang="en-US" dirty="0"/>
              <a:t>Number things so you don’t miss them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457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07/7/12/main" Requires="p14">
      <p:transition spd="slow" p14:dur="1299">
        <p14:pan dir="u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47557"/>
          <p:cNvSpPr>
            <a:spLocks noChangeArrowheads="1"/>
          </p:cNvSpPr>
          <p:nvPr/>
        </p:nvSpPr>
        <p:spPr bwMode="auto">
          <a:xfrm>
            <a:off x="2082801" y="368300"/>
            <a:ext cx="7700963" cy="5773738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049" name="Object 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309814" y="433389"/>
          <a:ext cx="7291387" cy="569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3" imgW="9416891" imgH="7349966" progId="Visio.Drawing.11">
                  <p:embed/>
                </p:oleObj>
              </mc:Choice>
              <mc:Fallback>
                <p:oleObj name="Visio" r:id="rId3" imgW="9416891" imgH="7349966" progId="Visio.Drawing.11">
                  <p:embed/>
                  <p:pic>
                    <p:nvPicPr>
                      <p:cNvPr id="204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4" y="433389"/>
                        <a:ext cx="7291387" cy="569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554" name="Shape 1047553"/>
          <p:cNvSpPr>
            <a:spLocks noGrp="1" noChangeArrowheads="1"/>
          </p:cNvSpPr>
          <p:nvPr>
            <p:ph type="title"/>
          </p:nvPr>
        </p:nvSpPr>
        <p:spPr>
          <a:xfrm>
            <a:off x="1911758" y="272069"/>
            <a:ext cx="8229600" cy="523220"/>
          </a:xfrm>
          <a:noFill/>
        </p:spPr>
        <p:txBody>
          <a:bodyPr anchor="t"/>
          <a:lstStyle/>
          <a:p>
            <a:pPr defTabSz="914400"/>
            <a:r>
              <a:rPr lang="en-US" dirty="0"/>
              <a:t>A Real Level-0 DFD (Castle)</a:t>
            </a:r>
          </a:p>
        </p:txBody>
      </p:sp>
      <p:sp>
        <p:nvSpPr>
          <p:cNvPr id="2052" name="Straight Connector 1047558"/>
          <p:cNvSpPr>
            <a:spLocks noChangeShapeType="1"/>
          </p:cNvSpPr>
          <p:nvPr/>
        </p:nvSpPr>
        <p:spPr bwMode="auto">
          <a:xfrm flipH="1">
            <a:off x="4784726" y="2730500"/>
            <a:ext cx="314325" cy="1066800"/>
          </a:xfrm>
          <a:prstGeom prst="line">
            <a:avLst/>
          </a:prstGeom>
          <a:noFill/>
          <a:ln w="15875" algn="ctr">
            <a:solidFill>
              <a:schemeClr val="bg2"/>
            </a:solidFill>
            <a:prstDash val="dash"/>
            <a:round/>
            <a:headEnd/>
            <a:tailEnd type="none" w="lg" len="lg"/>
          </a:ln>
          <a:extLst/>
        </p:spPr>
        <p:txBody>
          <a:bodyPr/>
          <a:lstStyle/>
          <a:p>
            <a:endParaRPr lang="en-US">
              <a:solidFill>
                <a:srgbClr val="1E1E23"/>
              </a:solidFill>
              <a:latin typeface="Arial"/>
            </a:endParaRPr>
          </a:p>
        </p:txBody>
      </p:sp>
      <p:sp>
        <p:nvSpPr>
          <p:cNvPr id="2053" name="Shape 1047559"/>
          <p:cNvSpPr>
            <a:spLocks/>
          </p:cNvSpPr>
          <p:nvPr/>
        </p:nvSpPr>
        <p:spPr bwMode="auto">
          <a:xfrm rot="8100000">
            <a:off x="6438900" y="1395414"/>
            <a:ext cx="323850" cy="1984375"/>
          </a:xfrm>
          <a:custGeom>
            <a:avLst/>
            <a:gdLst>
              <a:gd name="T0" fmla="*/ 24 w 204"/>
              <a:gd name="T1" fmla="*/ 0 h 792"/>
              <a:gd name="T2" fmla="*/ 30 w 204"/>
              <a:gd name="T3" fmla="*/ 414 h 792"/>
              <a:gd name="T4" fmla="*/ 204 w 204"/>
              <a:gd name="T5" fmla="*/ 792 h 792"/>
              <a:gd name="T6" fmla="*/ 0 60000 65536"/>
              <a:gd name="T7" fmla="*/ 0 60000 65536"/>
              <a:gd name="T8" fmla="*/ 0 60000 65536"/>
              <a:gd name="T9" fmla="*/ 0 w 204"/>
              <a:gd name="T10" fmla="*/ 0 h 792"/>
              <a:gd name="T11" fmla="*/ 0 w 204"/>
              <a:gd name="T12" fmla="*/ 0 h 7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" h="792">
                <a:moveTo>
                  <a:pt x="24" y="0"/>
                </a:moveTo>
                <a:cubicBezTo>
                  <a:pt x="12" y="141"/>
                  <a:pt x="0" y="282"/>
                  <a:pt x="30" y="414"/>
                </a:cubicBezTo>
                <a:cubicBezTo>
                  <a:pt x="60" y="546"/>
                  <a:pt x="132" y="669"/>
                  <a:pt x="204" y="792"/>
                </a:cubicBezTo>
              </a:path>
            </a:pathLst>
          </a:custGeom>
          <a:noFill/>
          <a:ln w="12700" algn="ctr">
            <a:solidFill>
              <a:schemeClr val="bg2"/>
            </a:solidFill>
            <a:prstDash val="dash"/>
            <a:round/>
            <a:headEnd/>
            <a:tailEnd type="none" w="lg" len="lg"/>
          </a:ln>
          <a:extLst/>
        </p:spPr>
        <p:txBody>
          <a:bodyPr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75100" y="74930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/>
              </a:rPr>
              <a:t>TID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25844" y="151130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/>
              </a:rPr>
              <a:t>TID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1300" y="3110012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/>
              </a:rPr>
              <a:t>TID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88094" y="3643412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/>
              </a:rPr>
              <a:t>TID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75301" y="2802235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/>
              </a:rPr>
              <a:t>STRIDE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10558" y="3797300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/>
              </a:rPr>
              <a:t>STRIDE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80853" y="5549901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/>
              </a:rPr>
              <a:t>Etc…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2800" y="6083499"/>
            <a:ext cx="831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E1E23"/>
                </a:solidFill>
                <a:latin typeface="Arial"/>
              </a:rPr>
              <a:t>Howard, Michael, “Microsoft SDL Threat Modeling”, https://www.owasp.org/images/9/97/TM.pptx </a:t>
            </a:r>
          </a:p>
        </p:txBody>
      </p:sp>
    </p:spTree>
    <p:extLst>
      <p:ext uri="{BB962C8B-B14F-4D97-AF65-F5344CB8AC3E}">
        <p14:creationId xmlns:p14="http://schemas.microsoft.com/office/powerpoint/2010/main" val="4542078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07/7/12/main" Requires="p14">
      <p:transition spd="slow" p14:dur="1299">
        <p14:pan dir="u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the trust boundaries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399366"/>
            <a:ext cx="8229600" cy="2042335"/>
          </a:xfrm>
        </p:spPr>
        <p:txBody>
          <a:bodyPr>
            <a:normAutofit/>
          </a:bodyPr>
          <a:lstStyle/>
          <a:p>
            <a:r>
              <a:rPr lang="en-US" dirty="0"/>
              <a:t>Trusted/high code reading from untrusted/low</a:t>
            </a:r>
          </a:p>
          <a:p>
            <a:pPr lvl="1"/>
            <a:r>
              <a:rPr lang="en-US" dirty="0"/>
              <a:t>Validate everything for specific uses</a:t>
            </a:r>
          </a:p>
          <a:p>
            <a:r>
              <a:rPr lang="en-US" dirty="0"/>
              <a:t>High code writing to low</a:t>
            </a:r>
          </a:p>
          <a:p>
            <a:pPr lvl="1"/>
            <a:r>
              <a:rPr lang="en-US" dirty="0"/>
              <a:t>Make sure your errors don’t give away too much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753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07/7/12/main" Requires="p14">
      <p:transition spd="slow" p14:dur="1299">
        <p14:pan dir="u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Mitigation: </a:t>
            </a:r>
          </a:p>
          <a:p>
            <a:pPr lvl="1"/>
            <a:r>
              <a:rPr lang="en-US"/>
              <a:t>To address or alleviate a problem</a:t>
            </a:r>
          </a:p>
          <a:p>
            <a:r>
              <a:rPr lang="en-US"/>
              <a:t>Protect customers</a:t>
            </a:r>
          </a:p>
          <a:p>
            <a:r>
              <a:rPr lang="en-US"/>
              <a:t>Design secure software</a:t>
            </a:r>
          </a:p>
          <a:p>
            <a:r>
              <a:rPr lang="en-US"/>
              <a:t>Why bother if you:</a:t>
            </a:r>
          </a:p>
          <a:p>
            <a:pPr lvl="1"/>
            <a:r>
              <a:rPr lang="en-US"/>
              <a:t>Create a great model </a:t>
            </a:r>
          </a:p>
          <a:p>
            <a:pPr lvl="1"/>
            <a:r>
              <a:rPr lang="en-US"/>
              <a:t>Identify lots of threats</a:t>
            </a:r>
          </a:p>
          <a:p>
            <a:pPr lvl="1"/>
            <a:r>
              <a:rPr lang="en-US"/>
              <a:t>Stop </a:t>
            </a:r>
          </a:p>
          <a:p>
            <a:r>
              <a:rPr lang="en-US"/>
              <a:t>So find problems and fix them</a:t>
            </a:r>
          </a:p>
          <a:p>
            <a:pPr lvl="1"/>
            <a:r>
              <a:rPr lang="en-US"/>
              <a:t>File bugs to track them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Mitigation is the point of threat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488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07/7/12/main" Requires="p14">
      <p:transition spd="slow" p14:dur="1299">
        <p14:pan dir="u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28703"/>
            <a:ext cx="8229600" cy="4373563"/>
          </a:xfrm>
        </p:spPr>
        <p:txBody>
          <a:bodyPr/>
          <a:lstStyle/>
          <a:p>
            <a:r>
              <a:rPr lang="en-US" dirty="0"/>
              <a:t>Address each threat</a:t>
            </a:r>
          </a:p>
          <a:p>
            <a:r>
              <a:rPr lang="en-US" dirty="0"/>
              <a:t>Four ways to address threats:</a:t>
            </a:r>
          </a:p>
          <a:p>
            <a:pPr lvl="1"/>
            <a:r>
              <a:rPr lang="en-US" dirty="0"/>
              <a:t>Redesign to eliminate</a:t>
            </a:r>
          </a:p>
          <a:p>
            <a:pPr lvl="1"/>
            <a:r>
              <a:rPr lang="en-US" dirty="0"/>
              <a:t>Apply standard mitigations</a:t>
            </a:r>
          </a:p>
          <a:p>
            <a:pPr lvl="1"/>
            <a:r>
              <a:rPr lang="en-US" dirty="0"/>
              <a:t>Invent new mitigations</a:t>
            </a:r>
          </a:p>
          <a:p>
            <a:pPr lvl="2"/>
            <a:r>
              <a:rPr lang="en-US" dirty="0"/>
              <a:t>Riskier</a:t>
            </a:r>
          </a:p>
          <a:p>
            <a:pPr lvl="1"/>
            <a:r>
              <a:rPr lang="en-US" dirty="0"/>
              <a:t>Accept vulnerability in design</a:t>
            </a:r>
          </a:p>
          <a:p>
            <a:r>
              <a:rPr lang="en-US" dirty="0"/>
              <a:t>Address each threat!</a:t>
            </a:r>
          </a:p>
          <a:p>
            <a:endParaRPr lang="en-US" dirty="0"/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981200" y="322590"/>
            <a:ext cx="8229600" cy="523220"/>
          </a:xfrm>
        </p:spPr>
        <p:txBody>
          <a:bodyPr/>
          <a:lstStyle/>
          <a:p>
            <a:r>
              <a:rPr lang="en-US" dirty="0"/>
              <a:t>Mitigate</a:t>
            </a:r>
          </a:p>
        </p:txBody>
      </p:sp>
    </p:spTree>
    <p:extLst>
      <p:ext uri="{BB962C8B-B14F-4D97-AF65-F5344CB8AC3E}">
        <p14:creationId xmlns:p14="http://schemas.microsoft.com/office/powerpoint/2010/main" val="424120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07/7/12/main" Requires="p14">
      <p:transition spd="slow" p14:dur="1299">
        <p14:pan dir="u"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900" y="134725"/>
            <a:ext cx="8229600" cy="584775"/>
          </a:xfrm>
        </p:spPr>
        <p:txBody>
          <a:bodyPr/>
          <a:lstStyle/>
          <a:p>
            <a:r>
              <a:rPr lang="en-US" sz="3200" dirty="0"/>
              <a:t>Standard Mitigations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993900" y="688722"/>
          <a:ext cx="8458200" cy="616927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71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77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Spoofing</a:t>
                      </a: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Authentication</a:t>
                      </a: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To authenticate principals: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Basic &amp; Digest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authentication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LiveID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authentication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Cookie authentication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Windows authentication (NTLM)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Kerberos authentication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PKI systems such as SSL/TLS and certificates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IPSec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Digitally signed packets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To authenticate code or data: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Digital signatures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Message authentication codes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Hashes</a:t>
                      </a: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Tampering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Integrity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Windows Mandatory Integrity Controls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ACLs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Digital signatures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Message Authentication Codes 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2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Repudiation</a:t>
                      </a: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Non Repudiation</a:t>
                      </a: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Strong Authentication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Secure logging and auditing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Digital Signatures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Secure time stamps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Trusted third parties</a:t>
                      </a: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5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Information Disclosure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Confidentiality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Encryption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ACLS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52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Denial of Service</a:t>
                      </a: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Availability</a:t>
                      </a: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ACLs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Filtering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Quotas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Authorization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High availability designs</a:t>
                      </a: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52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Elevation of Privilege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Authorization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ACLs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Group or role membership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Privilege ownership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Permissions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Input validation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990956"/>
      </p:ext>
    </p:extLst>
  </p:cSld>
  <p:clrMapOvr>
    <a:masterClrMapping/>
  </p:clrMapOvr>
  <p:transition spd="slow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Mitigations are an area of expertise like networking, databases, or cryptography</a:t>
            </a:r>
          </a:p>
          <a:p>
            <a:r>
              <a:rPr lang="en-US"/>
              <a:t>Amateurs make mistakes, so do pros</a:t>
            </a:r>
          </a:p>
          <a:p>
            <a:r>
              <a:rPr lang="en-US"/>
              <a:t>Mitigation failures will appear to work</a:t>
            </a:r>
          </a:p>
          <a:p>
            <a:pPr lvl="1"/>
            <a:r>
              <a:rPr lang="en-US"/>
              <a:t>Until an expert looks at them</a:t>
            </a:r>
          </a:p>
          <a:p>
            <a:pPr lvl="1"/>
            <a:r>
              <a:rPr lang="en-US"/>
              <a:t>We hope that expert will work for us</a:t>
            </a:r>
          </a:p>
          <a:p>
            <a:endParaRPr lang="en-US"/>
          </a:p>
          <a:p>
            <a:r>
              <a:rPr lang="en-US"/>
              <a:t>When you need to invent mitigations, get expert help</a:t>
            </a:r>
          </a:p>
          <a:p>
            <a:pPr lvl="1"/>
            <a:r>
              <a:rPr lang="en-US"/>
              <a:t>We will try to talk you off the ledge </a:t>
            </a:r>
            <a:r>
              <a:rPr lang="en-US">
                <a:sym typeface="Wingdings" pitchFamily="2" charset="2"/>
              </a:rPr>
              <a:t></a:t>
            </a:r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Inventing Mitigations is 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773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07/7/12/main" Requires="p14">
      <p:transition spd="slow" p14:dur="1299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888714"/>
            <a:ext cx="10972800" cy="584775"/>
          </a:xfrm>
        </p:spPr>
        <p:txBody>
          <a:bodyPr/>
          <a:lstStyle/>
          <a:p>
            <a:r>
              <a:rPr lang="en-US" altLang="en-US" sz="3200"/>
              <a:t>Threat Modeling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676401"/>
            <a:ext cx="8388350" cy="3698875"/>
          </a:xfrm>
        </p:spPr>
        <p:txBody>
          <a:bodyPr/>
          <a:lstStyle/>
          <a:p>
            <a:r>
              <a:rPr lang="en-US" altLang="en-US" sz="2400"/>
              <a:t>Structured approach to identifying, quantifying, and addressing threats</a:t>
            </a:r>
          </a:p>
          <a:p>
            <a:r>
              <a:rPr lang="en-US" altLang="en-US" sz="2400"/>
              <a:t>Essential part of development process</a:t>
            </a:r>
          </a:p>
          <a:p>
            <a:pPr lvl="1"/>
            <a:r>
              <a:rPr lang="en-US" altLang="en-US"/>
              <a:t>Just like specing and designing</a:t>
            </a:r>
          </a:p>
          <a:p>
            <a:pPr lvl="1"/>
            <a:r>
              <a:rPr lang="en-US" altLang="en-US"/>
              <a:t>Just like coding and testing</a:t>
            </a:r>
          </a:p>
          <a:p>
            <a:r>
              <a:rPr lang="en-US" altLang="en-US" sz="2400"/>
              <a:t>One technique presented here</a:t>
            </a:r>
          </a:p>
          <a:p>
            <a:r>
              <a:rPr lang="en-US" altLang="en-US" sz="2400"/>
              <a:t>There are others (e.g., OCTAVE)</a:t>
            </a:r>
          </a:p>
        </p:txBody>
      </p:sp>
    </p:spTree>
    <p:extLst>
      <p:ext uri="{BB962C8B-B14F-4D97-AF65-F5344CB8AC3E}">
        <p14:creationId xmlns:p14="http://schemas.microsoft.com/office/powerpoint/2010/main" val="1708461544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3"/>
            <a:ext cx="8229600" cy="4373563"/>
          </a:xfrm>
        </p:spPr>
        <p:txBody>
          <a:bodyPr/>
          <a:lstStyle/>
          <a:p>
            <a:r>
              <a:rPr lang="en-US" dirty="0"/>
              <a:t>Validate the whole TM</a:t>
            </a:r>
          </a:p>
          <a:p>
            <a:pPr lvl="1"/>
            <a:r>
              <a:rPr lang="en-US" dirty="0"/>
              <a:t>Does diagram match final code?</a:t>
            </a:r>
          </a:p>
          <a:p>
            <a:pPr lvl="1"/>
            <a:r>
              <a:rPr lang="en-US" dirty="0"/>
              <a:t>Are threats enumerated?</a:t>
            </a:r>
          </a:p>
          <a:p>
            <a:pPr lvl="1"/>
            <a:r>
              <a:rPr lang="en-US" dirty="0"/>
              <a:t>Minimum: STRIDE per element that touches a trust boundary</a:t>
            </a:r>
          </a:p>
          <a:p>
            <a:pPr lvl="1"/>
            <a:r>
              <a:rPr lang="en-US" dirty="0"/>
              <a:t>Has Test reviewed the model?</a:t>
            </a:r>
          </a:p>
          <a:p>
            <a:pPr lvl="2"/>
            <a:r>
              <a:rPr lang="en-US" dirty="0"/>
              <a:t>Created appropriate test plans</a:t>
            </a:r>
          </a:p>
          <a:p>
            <a:pPr lvl="2"/>
            <a:r>
              <a:rPr lang="en-US" dirty="0"/>
              <a:t>Tester approach often finds issues with TM, or details</a:t>
            </a:r>
          </a:p>
          <a:p>
            <a:r>
              <a:rPr lang="en-US" dirty="0"/>
              <a:t>Is each threat mitigated?</a:t>
            </a:r>
          </a:p>
          <a:p>
            <a:pPr lvl="1"/>
            <a:r>
              <a:rPr lang="en-US" dirty="0"/>
              <a:t>Are mitigations done right</a:t>
            </a:r>
          </a:p>
          <a:p>
            <a:r>
              <a:rPr lang="en-US" dirty="0"/>
              <a:t>Did you check these before Final Security Review?</a:t>
            </a:r>
          </a:p>
          <a:p>
            <a:pPr lvl="1"/>
            <a:r>
              <a:rPr lang="en-US" dirty="0"/>
              <a:t>Shipping will be more predictable</a:t>
            </a:r>
          </a:p>
        </p:txBody>
      </p:sp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981200" y="347990"/>
            <a:ext cx="8229600" cy="523220"/>
          </a:xfrm>
        </p:spPr>
        <p:txBody>
          <a:bodyPr/>
          <a:lstStyle/>
          <a:p>
            <a:r>
              <a:rPr lang="en-US"/>
              <a:t>Validating Threat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917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07/7/12/main" Requires="p14">
      <p:transition spd="slow" p14:dur="1299">
        <p14:pan dir="u"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Threats</a:t>
            </a:r>
          </a:p>
          <a:p>
            <a:pPr lvl="1"/>
            <a:r>
              <a:rPr lang="en-US"/>
              <a:t>Describe the attack</a:t>
            </a:r>
          </a:p>
          <a:p>
            <a:pPr lvl="1"/>
            <a:r>
              <a:rPr lang="en-US"/>
              <a:t>Describe the context</a:t>
            </a:r>
          </a:p>
          <a:p>
            <a:pPr lvl="1"/>
            <a:r>
              <a:rPr lang="en-US"/>
              <a:t>Describe the impact</a:t>
            </a:r>
          </a:p>
          <a:p>
            <a:r>
              <a:rPr lang="en-US"/>
              <a:t>Mitigations:</a:t>
            </a:r>
          </a:p>
          <a:p>
            <a:pPr lvl="1"/>
            <a:r>
              <a:rPr lang="en-US"/>
              <a:t>Associate with a threat</a:t>
            </a:r>
          </a:p>
          <a:p>
            <a:pPr lvl="1"/>
            <a:r>
              <a:rPr lang="en-US"/>
              <a:t>Describe the mitigation(s)</a:t>
            </a:r>
          </a:p>
          <a:p>
            <a:pPr lvl="1"/>
            <a:r>
              <a:rPr lang="en-US"/>
              <a:t>File a bug</a:t>
            </a:r>
          </a:p>
          <a:p>
            <a:pPr lvl="1"/>
            <a:r>
              <a:rPr lang="en-US"/>
              <a:t>Fuzzing is a test tactic, not a mitigation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Validate Quality of Threats &amp; Mitigations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002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07/7/12/main" Requires="p14">
      <p:transition spd="slow" p14:dur="1299">
        <p14:pan dir="u"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Dependencies</a:t>
            </a:r>
          </a:p>
          <a:p>
            <a:pPr lvl="1"/>
            <a:r>
              <a:rPr lang="en-US"/>
              <a:t>What other code are you using?</a:t>
            </a:r>
          </a:p>
          <a:p>
            <a:pPr lvl="1"/>
            <a:r>
              <a:rPr lang="en-US"/>
              <a:t>What security functions are in that other code? </a:t>
            </a:r>
          </a:p>
          <a:p>
            <a:pPr lvl="1"/>
            <a:r>
              <a:rPr lang="en-US"/>
              <a:t>Are you sure?</a:t>
            </a:r>
          </a:p>
          <a:p>
            <a:r>
              <a:rPr lang="en-US"/>
              <a:t>Assumptions</a:t>
            </a:r>
          </a:p>
          <a:p>
            <a:pPr lvl="1"/>
            <a:r>
              <a:rPr lang="en-US"/>
              <a:t>Things you note as you build the threat model</a:t>
            </a:r>
          </a:p>
          <a:p>
            <a:pPr lvl="1"/>
            <a:r>
              <a:rPr lang="en-US"/>
              <a:t>“HTTP.sys will protect us against SQL Injection”</a:t>
            </a:r>
          </a:p>
          <a:p>
            <a:pPr lvl="1"/>
            <a:r>
              <a:rPr lang="en-US"/>
              <a:t>“LPC will protect us from malformed messages”</a:t>
            </a:r>
          </a:p>
          <a:p>
            <a:pPr lvl="1"/>
            <a:r>
              <a:rPr lang="en-US"/>
              <a:t>CryptGenRandom will give us crypto-strong randomness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Validate Information Captured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111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07/7/12/main" Requires="p14">
      <p:transition spd="slow" p14:dur="1299">
        <p14:pan dir="u"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Start with a DFD walkthrough</a:t>
            </a:r>
          </a:p>
          <a:p>
            <a:r>
              <a:rPr lang="en-US"/>
              <a:t>Identify most interesting elements</a:t>
            </a:r>
          </a:p>
          <a:p>
            <a:pPr lvl="1"/>
            <a:r>
              <a:rPr lang="en-US"/>
              <a:t>Assets (if you identify any)</a:t>
            </a:r>
          </a:p>
          <a:p>
            <a:pPr lvl="1"/>
            <a:r>
              <a:rPr lang="en-US"/>
              <a:t>Entry points/trust boundaries</a:t>
            </a:r>
          </a:p>
          <a:p>
            <a:r>
              <a:rPr lang="en-US"/>
              <a:t>Walk through STRIDE against those</a:t>
            </a:r>
          </a:p>
          <a:p>
            <a:r>
              <a:rPr lang="en-US"/>
              <a:t>Threats that cross elements/recur</a:t>
            </a:r>
          </a:p>
          <a:p>
            <a:pPr lvl="1"/>
            <a:r>
              <a:rPr lang="en-US"/>
              <a:t>Consider library, redesigns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Effective Threat Modeling Meetings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588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07/7/12/main" Requires="p14">
      <p:transition spd="slow" p14:dur="1299">
        <p14:pan dir="u"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E5A847-2D68-42CD-B627-78212C48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Threat Modeling Tool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0C3BFC-AF90-4C13-AD48-891E2EF21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136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Work in teams to:</a:t>
            </a:r>
          </a:p>
          <a:p>
            <a:pPr lvl="1"/>
            <a:r>
              <a:rPr lang="en-US" dirty="0"/>
              <a:t>Identify all diagram elements</a:t>
            </a:r>
          </a:p>
          <a:p>
            <a:pPr lvl="1"/>
            <a:r>
              <a:rPr lang="en-US" dirty="0"/>
              <a:t>Identify threat types to each element</a:t>
            </a:r>
          </a:p>
          <a:p>
            <a:pPr lvl="1"/>
            <a:r>
              <a:rPr lang="en-US" dirty="0"/>
              <a:t>Identify at least 3 threats</a:t>
            </a:r>
          </a:p>
          <a:p>
            <a:pPr lvl="1"/>
            <a:r>
              <a:rPr lang="en-US" dirty="0"/>
              <a:t>Identify first order mitigations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Extra credit: improve the diagram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956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07/7/12/main" Requires="p14">
      <p:transition spd="slow" p14:dur="1299">
        <p14:pan dir="u"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4DDB-B0B5-43B3-B64A-8F9BF99B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975003-4B69-4BCD-B6AD-221D6CA50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2629" y="1752601"/>
            <a:ext cx="5566743" cy="43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511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C70F-9AA3-45A1-92DA-320F83AC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9CEA5C-5F3E-4BFF-8526-521D2FF84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746" y="1564948"/>
            <a:ext cx="5731189" cy="4373563"/>
          </a:xfrm>
        </p:spPr>
      </p:pic>
    </p:spTree>
    <p:extLst>
      <p:ext uri="{BB962C8B-B14F-4D97-AF65-F5344CB8AC3E}">
        <p14:creationId xmlns:p14="http://schemas.microsoft.com/office/powerpoint/2010/main" val="20872044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2888-8B28-42E5-A934-3BE45CD6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649369-D1C3-47A4-9D88-83A15F04F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7431" y="3035199"/>
            <a:ext cx="4669463" cy="98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526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E884-DB5D-4FD9-B24F-0BBA3F26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AB025C-4406-4FD3-B577-3E6B5344E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319" y="1572365"/>
            <a:ext cx="7744051" cy="4253082"/>
          </a:xfrm>
        </p:spPr>
      </p:pic>
    </p:spTree>
    <p:extLst>
      <p:ext uri="{BB962C8B-B14F-4D97-AF65-F5344CB8AC3E}">
        <p14:creationId xmlns:p14="http://schemas.microsoft.com/office/powerpoint/2010/main" val="52944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want to do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Surely you have more important things to do?</a:t>
            </a:r>
          </a:p>
          <a:p>
            <a:r>
              <a:rPr lang="en-US" dirty="0"/>
              <a:t>Primary reason:</a:t>
            </a:r>
          </a:p>
          <a:p>
            <a:pPr lvl="1"/>
            <a:r>
              <a:rPr lang="en-US" dirty="0"/>
              <a:t>Provide software that is secure by design</a:t>
            </a:r>
          </a:p>
          <a:p>
            <a:r>
              <a:rPr lang="en-US" dirty="0"/>
              <a:t>Attackers think differently</a:t>
            </a:r>
          </a:p>
          <a:p>
            <a:pPr lvl="1"/>
            <a:r>
              <a:rPr lang="en-US" dirty="0"/>
              <a:t>“Creator blindness”</a:t>
            </a:r>
          </a:p>
          <a:p>
            <a:pPr lvl="1"/>
            <a:r>
              <a:rPr lang="en-US" dirty="0"/>
              <a:t>“Forest for the trees”</a:t>
            </a:r>
          </a:p>
          <a:p>
            <a:r>
              <a:rPr lang="en-US" dirty="0"/>
              <a:t>Threat models provide can provide a whole new perspective on security</a:t>
            </a:r>
          </a:p>
        </p:txBody>
      </p:sp>
    </p:spTree>
    <p:extLst>
      <p:ext uri="{BB962C8B-B14F-4D97-AF65-F5344CB8AC3E}">
        <p14:creationId xmlns:p14="http://schemas.microsoft.com/office/powerpoint/2010/main" val="4791931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Attack surface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464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attack surface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description of all the different points where</a:t>
            </a:r>
          </a:p>
          <a:p>
            <a:pPr lvl="1"/>
            <a:r>
              <a:rPr lang="en-US" dirty="0"/>
              <a:t>Attacker can get into a system</a:t>
            </a:r>
          </a:p>
          <a:p>
            <a:pPr lvl="1"/>
            <a:r>
              <a:rPr lang="en-US" dirty="0"/>
              <a:t>Data could get out.</a:t>
            </a:r>
          </a:p>
          <a:p>
            <a:r>
              <a:rPr lang="en-US" dirty="0"/>
              <a:t>According to OWASP, the Attack Surface of an application is:</a:t>
            </a:r>
          </a:p>
          <a:p>
            <a:pPr lvl="1"/>
            <a:r>
              <a:rPr lang="en-US" dirty="0"/>
              <a:t>The sum of all paths for data/commands into and out of the application, and</a:t>
            </a:r>
          </a:p>
          <a:p>
            <a:pPr lvl="1"/>
            <a:r>
              <a:rPr lang="en-US" dirty="0"/>
              <a:t>The code that protects these paths (including resource connection and authentication, authorization, activity logging, data validation and encoding), and</a:t>
            </a:r>
          </a:p>
          <a:p>
            <a:pPr lvl="1"/>
            <a:r>
              <a:rPr lang="en-US" dirty="0"/>
              <a:t>All valuable data used in the application, including secrets and keys, intellectual property, critical business data, personal data and PII, and</a:t>
            </a:r>
          </a:p>
          <a:p>
            <a:pPr lvl="1"/>
            <a:r>
              <a:rPr lang="en-US" dirty="0"/>
              <a:t>The code that protects these data (including encryption and checksums, access auditing, and data integrity and operational security controls).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1844" y="6066725"/>
            <a:ext cx="764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E1E23"/>
                </a:solidFill>
                <a:latin typeface="Arial"/>
              </a:rPr>
              <a:t>https://www.owasp.org/index.php/Attack_Surface_Analysis_Cheat_Sheet</a:t>
            </a:r>
          </a:p>
        </p:txBody>
      </p:sp>
    </p:spTree>
    <p:extLst>
      <p:ext uri="{BB962C8B-B14F-4D97-AF65-F5344CB8AC3E}">
        <p14:creationId xmlns:p14="http://schemas.microsoft.com/office/powerpoint/2010/main" val="14438885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attack surface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Surface Analysis focuses on </a:t>
            </a:r>
          </a:p>
          <a:p>
            <a:r>
              <a:rPr lang="en-US" dirty="0"/>
              <a:t>Attack Surface Analysis helps architects to understand the risk areas in a system, what parts of the system are open to attack, and to find ways of minimizing this</a:t>
            </a:r>
          </a:p>
          <a:p>
            <a:r>
              <a:rPr lang="en-US" dirty="0"/>
              <a:t>Attack Surface Analysis helps:</a:t>
            </a:r>
          </a:p>
          <a:p>
            <a:pPr lvl="1"/>
            <a:r>
              <a:rPr lang="en-US" dirty="0"/>
              <a:t>Identify what functions and what parts of the system require reviewing and/or testing for security vulnerabilities</a:t>
            </a:r>
          </a:p>
          <a:p>
            <a:pPr lvl="1"/>
            <a:r>
              <a:rPr lang="en-US" dirty="0"/>
              <a:t>Identify high risk areas of code that require defense-in-depth protection</a:t>
            </a:r>
          </a:p>
          <a:p>
            <a:pPr lvl="1"/>
            <a:r>
              <a:rPr lang="en-US" dirty="0"/>
              <a:t>Identify when changes have occurred to the attack surface and requires some sort of threat assessment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1844" y="6066725"/>
            <a:ext cx="764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E1E23"/>
                </a:solidFill>
                <a:latin typeface="Arial"/>
              </a:rPr>
              <a:t>https://www.owasp.org/index.php/Attack_Surface_Analysis_Cheat_Sheet</a:t>
            </a:r>
          </a:p>
        </p:txBody>
      </p:sp>
    </p:spTree>
    <p:extLst>
      <p:ext uri="{BB962C8B-B14F-4D97-AF65-F5344CB8AC3E}">
        <p14:creationId xmlns:p14="http://schemas.microsoft.com/office/powerpoint/2010/main" val="22397816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the attack surface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Build a baseline</a:t>
            </a:r>
          </a:p>
          <a:p>
            <a:r>
              <a:rPr lang="en-US" dirty="0"/>
              <a:t>Look at</a:t>
            </a:r>
          </a:p>
          <a:p>
            <a:pPr lvl="1"/>
            <a:r>
              <a:rPr lang="en-US" dirty="0"/>
              <a:t>User interface (UI) forms and fields</a:t>
            </a:r>
          </a:p>
          <a:p>
            <a:pPr lvl="1"/>
            <a:r>
              <a:rPr lang="en-US" dirty="0"/>
              <a:t>HTTP headers and cookies</a:t>
            </a:r>
          </a:p>
          <a:p>
            <a:pPr lvl="1"/>
            <a:r>
              <a:rPr lang="en-US" dirty="0"/>
              <a:t>APIs</a:t>
            </a:r>
          </a:p>
          <a:p>
            <a:pPr lvl="1"/>
            <a:r>
              <a:rPr lang="en-US" dirty="0"/>
              <a:t>Files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Other local storage</a:t>
            </a:r>
          </a:p>
          <a:p>
            <a:pPr lvl="1"/>
            <a:r>
              <a:rPr lang="en-US" dirty="0"/>
              <a:t>Email or other kinds of messages</a:t>
            </a:r>
          </a:p>
          <a:p>
            <a:pPr lvl="1"/>
            <a:r>
              <a:rPr lang="en-US" dirty="0"/>
              <a:t>Run-time arguments</a:t>
            </a:r>
          </a:p>
          <a:p>
            <a:pPr lvl="1"/>
            <a:r>
              <a:rPr lang="en-US" dirty="0"/>
              <a:t>Others</a:t>
            </a:r>
          </a:p>
          <a:p>
            <a:r>
              <a:rPr lang="en-US" dirty="0"/>
              <a:t>That’s a lot of entry points</a:t>
            </a:r>
          </a:p>
          <a:p>
            <a:r>
              <a:rPr lang="en-US" dirty="0"/>
              <a:t>Provide unambiguous description and unique identifier for each entry point</a:t>
            </a:r>
          </a:p>
          <a:p>
            <a:r>
              <a:rPr lang="en-US" dirty="0"/>
              <a:t>Map roles to entry points</a:t>
            </a:r>
          </a:p>
          <a:p>
            <a:r>
              <a:rPr lang="en-US" dirty="0"/>
              <a:t>Map resources to entry points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1844" y="6109590"/>
            <a:ext cx="764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E1E23"/>
                </a:solidFill>
                <a:latin typeface="Arial"/>
              </a:rPr>
              <a:t>https://www.owasp.org/index.php/Attack_Surface_Analysis_Cheat_Sheet</a:t>
            </a:r>
          </a:p>
        </p:txBody>
      </p:sp>
    </p:spTree>
    <p:extLst>
      <p:ext uri="{BB962C8B-B14F-4D97-AF65-F5344CB8AC3E}">
        <p14:creationId xmlns:p14="http://schemas.microsoft.com/office/powerpoint/2010/main" val="5492133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things a bit easier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the model up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Technology</a:t>
            </a:r>
          </a:p>
          <a:p>
            <a:r>
              <a:rPr lang="en-US" dirty="0"/>
              <a:t>Focus on remote entry points</a:t>
            </a:r>
          </a:p>
          <a:p>
            <a:pPr lvl="1"/>
            <a:r>
              <a:rPr lang="en-US" dirty="0"/>
              <a:t>Interfaces with other systems and the Internet</a:t>
            </a:r>
          </a:p>
          <a:p>
            <a:r>
              <a:rPr lang="en-US" dirty="0"/>
              <a:t>Pay particular attention to</a:t>
            </a:r>
          </a:p>
          <a:p>
            <a:pPr lvl="1"/>
            <a:r>
              <a:rPr lang="en-US" dirty="0"/>
              <a:t>Web forms</a:t>
            </a:r>
          </a:p>
          <a:p>
            <a:pPr lvl="1"/>
            <a:r>
              <a:rPr lang="en-US" dirty="0"/>
              <a:t>Network services</a:t>
            </a:r>
          </a:p>
          <a:p>
            <a:pPr lvl="1"/>
            <a:r>
              <a:rPr lang="en-US" dirty="0"/>
              <a:t>File transfer services</a:t>
            </a:r>
          </a:p>
          <a:p>
            <a:pPr lvl="1"/>
            <a:r>
              <a:rPr lang="en-US" dirty="0"/>
              <a:t>APIs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1844" y="6066725"/>
            <a:ext cx="764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E1E23"/>
                </a:solidFill>
                <a:latin typeface="Arial"/>
              </a:rPr>
              <a:t>https://www.owasp.org/index.php/Attack_Surface_Analysis_Cheat_Sheet</a:t>
            </a:r>
          </a:p>
        </p:txBody>
      </p:sp>
    </p:spTree>
    <p:extLst>
      <p:ext uri="{BB962C8B-B14F-4D97-AF65-F5344CB8AC3E}">
        <p14:creationId xmlns:p14="http://schemas.microsoft.com/office/powerpoint/2010/main" val="12311696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you’re a real numbers person there’s no easy way to come up with a “number” that says you’re secure</a:t>
            </a:r>
          </a:p>
          <a:p>
            <a:r>
              <a:rPr lang="en-US" dirty="0"/>
              <a:t>No way to compare different application classes</a:t>
            </a:r>
          </a:p>
          <a:p>
            <a:pPr lvl="1"/>
            <a:r>
              <a:rPr lang="en-US" dirty="0"/>
              <a:t>Web App vs. non-Web App</a:t>
            </a:r>
          </a:p>
          <a:p>
            <a:pPr lvl="1"/>
            <a:r>
              <a:rPr lang="en-US" dirty="0"/>
              <a:t>App vs. OS</a:t>
            </a:r>
          </a:p>
          <a:p>
            <a:r>
              <a:rPr lang="en-US" dirty="0"/>
              <a:t>Even comparing two different operating systems isn’t really easy</a:t>
            </a:r>
          </a:p>
          <a:p>
            <a:pPr lvl="1"/>
            <a:r>
              <a:rPr lang="en-US" dirty="0"/>
              <a:t>Can compare versions of the same OS though</a:t>
            </a:r>
          </a:p>
          <a:p>
            <a:pPr lvl="1"/>
            <a:r>
              <a:rPr lang="en-US" dirty="0"/>
              <a:t>Relative Attack Surface Quotient</a:t>
            </a:r>
          </a:p>
          <a:p>
            <a:pPr lvl="2"/>
            <a:r>
              <a:rPr lang="en-US" dirty="0"/>
              <a:t>Developed by Michael Howard, Jon </a:t>
            </a:r>
            <a:r>
              <a:rPr lang="en-US" dirty="0" err="1"/>
              <a:t>Pincus</a:t>
            </a:r>
            <a:r>
              <a:rPr lang="en-US" dirty="0"/>
              <a:t> of Microsoft and Jeanette Wing of Carnegie-Mellon</a:t>
            </a:r>
          </a:p>
        </p:txBody>
      </p:sp>
    </p:spTree>
    <p:extLst>
      <p:ext uri="{BB962C8B-B14F-4D97-AF65-F5344CB8AC3E}">
        <p14:creationId xmlns:p14="http://schemas.microsoft.com/office/powerpoint/2010/main" val="19083828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888714"/>
            <a:ext cx="10972800" cy="584775"/>
          </a:xfrm>
        </p:spPr>
        <p:txBody>
          <a:bodyPr/>
          <a:lstStyle/>
          <a:p>
            <a:r>
              <a:rPr lang="en-GB" altLang="en-US" sz="3200"/>
              <a:t>Summary</a:t>
            </a:r>
            <a:endParaRPr lang="en-US" altLang="en-US" sz="320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1" y="2133600"/>
            <a:ext cx="8410575" cy="325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GB" altLang="en-US" sz="2400" dirty="0"/>
              <a:t>Without threat modelling, protecting yourself is like “shooting in the dark”</a:t>
            </a:r>
          </a:p>
          <a:p>
            <a:pPr>
              <a:lnSpc>
                <a:spcPct val="80000"/>
              </a:lnSpc>
            </a:pPr>
            <a:r>
              <a:rPr lang="en-GB" altLang="en-US" sz="2400" dirty="0"/>
              <a:t>You need expertise in understanding most common attacks – read security bulletins</a:t>
            </a:r>
          </a:p>
          <a:p>
            <a:pPr>
              <a:lnSpc>
                <a:spcPct val="80000"/>
              </a:lnSpc>
            </a:pPr>
            <a:r>
              <a:rPr lang="en-GB" altLang="en-US" sz="2400" dirty="0"/>
              <a:t>Developers must learn and use secure coding practices</a:t>
            </a:r>
          </a:p>
          <a:p>
            <a:pPr lvl="1">
              <a:lnSpc>
                <a:spcPct val="80000"/>
              </a:lnSpc>
            </a:pPr>
            <a:r>
              <a:rPr lang="en-GB" altLang="en-US" dirty="0"/>
              <a:t>Learn some crypto too</a:t>
            </a:r>
          </a:p>
          <a:p>
            <a:pPr>
              <a:lnSpc>
                <a:spcPct val="80000"/>
              </a:lnSpc>
            </a:pPr>
            <a:r>
              <a:rPr lang="en-GB" altLang="en-US" sz="2400" dirty="0"/>
              <a:t>Assume you are vulnerable, prove you are not</a:t>
            </a:r>
          </a:p>
          <a:p>
            <a:pPr>
              <a:lnSpc>
                <a:spcPct val="80000"/>
              </a:lnSpc>
            </a:pPr>
            <a:r>
              <a:rPr lang="en-GB" altLang="en-US" sz="2400" dirty="0"/>
              <a:t>Attack surface analysis is feasible for different systems</a:t>
            </a:r>
          </a:p>
          <a:p>
            <a:pPr lvl="1">
              <a:lnSpc>
                <a:spcPct val="80000"/>
              </a:lnSpc>
            </a:pPr>
            <a:r>
              <a:rPr lang="en-GB" altLang="en-US" sz="2400" dirty="0"/>
              <a:t>More applicable for different versions of the same system</a:t>
            </a:r>
          </a:p>
          <a:p>
            <a:pPr>
              <a:lnSpc>
                <a:spcPct val="80000"/>
              </a:lnSpc>
            </a:pPr>
            <a:r>
              <a:rPr lang="en-GB" altLang="en-US" sz="2400" dirty="0"/>
              <a:t>ASA is done in cooperation with threat </a:t>
            </a:r>
            <a:r>
              <a:rPr lang="en-GB" altLang="en-US" sz="2400" dirty="0" err="1"/>
              <a:t>modeling</a:t>
            </a:r>
            <a:endParaRPr lang="en-GB" altLang="en-US" sz="2400" dirty="0"/>
          </a:p>
          <a:p>
            <a:pPr>
              <a:lnSpc>
                <a:spcPct val="80000"/>
              </a:lnSpc>
            </a:pPr>
            <a:r>
              <a:rPr lang="en-GB" altLang="en-US" sz="2400" dirty="0"/>
              <a:t>Don’t forget about attack trees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4863822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  <a:p>
            <a:r>
              <a:rPr lang="en-US" dirty="0"/>
              <a:t>Homework 2 due by 11:59PM on </a:t>
            </a:r>
            <a:r>
              <a:rPr lang="en-US" dirty="0" smtClean="0"/>
              <a:t>Wednesday</a:t>
            </a:r>
            <a:r>
              <a:rPr lang="en-US" dirty="0" smtClean="0"/>
              <a:t>, March 2nd.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952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309890"/>
            <a:ext cx="8229600" cy="523220"/>
          </a:xfrm>
        </p:spPr>
        <p:txBody>
          <a:bodyPr/>
          <a:lstStyle/>
          <a:p>
            <a:r>
              <a:rPr lang="en-US" dirty="0" err="1"/>
              <a:t>rEFERENCES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981201" y="1054103"/>
            <a:ext cx="8229600" cy="4571998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r>
              <a:rPr lang="en-US" dirty="0" err="1"/>
              <a:t>Nagaradhika</a:t>
            </a:r>
            <a:r>
              <a:rPr lang="en-US" dirty="0"/>
              <a:t> B., Security Threat Modeling: </a:t>
            </a:r>
          </a:p>
          <a:p>
            <a:pPr marL="400050" lvl="1" indent="0">
              <a:buNone/>
            </a:pPr>
            <a:r>
              <a:rPr lang="en-US" dirty="0">
                <a:hlinkClick r:id="rId2" invalidUrl="http://www.cs.odu.edu/~mukka/cs795sum06/.../Security Threat Modeling.ppt"/>
              </a:rPr>
              <a:t>http://www.cs.odu.edu/~</a:t>
            </a:r>
            <a:r>
              <a:rPr lang="en-US" dirty="0" err="1">
                <a:hlinkClick r:id="rId2" invalidUrl="http://www.cs.odu.edu/~mukka/cs795sum06/.../Security Threat Modeling.ppt"/>
              </a:rPr>
              <a:t>mukka</a:t>
            </a:r>
            <a:r>
              <a:rPr lang="en-US" dirty="0">
                <a:hlinkClick r:id="rId2" invalidUrl="http://www.cs.odu.edu/~mukka/cs795sum06/.../Security Threat Modeling.ppt"/>
              </a:rPr>
              <a:t>/cs795sum06/.../</a:t>
            </a:r>
            <a:r>
              <a:rPr lang="en-US" b="1" dirty="0">
                <a:hlinkClick r:id="rId2" invalidUrl="http://www.cs.odu.edu/~mukka/cs795sum06/.../Security Threat Modeling.ppt"/>
              </a:rPr>
              <a:t>Security</a:t>
            </a:r>
            <a:r>
              <a:rPr lang="en-US" dirty="0">
                <a:hlinkClick r:id="rId2" invalidUrl="http://www.cs.odu.edu/~mukka/cs795sum06/.../Security Threat Modeling.ppt"/>
              </a:rPr>
              <a:t>%20</a:t>
            </a:r>
            <a:r>
              <a:rPr lang="en-US" b="1" dirty="0">
                <a:hlinkClick r:id="rId2" invalidUrl="http://www.cs.odu.edu/~mukka/cs795sum06/.../Security Threat Modeling.ppt"/>
              </a:rPr>
              <a:t>Threat</a:t>
            </a:r>
            <a:r>
              <a:rPr lang="en-US" dirty="0">
                <a:hlinkClick r:id="rId2" invalidUrl="http://www.cs.odu.edu/~mukka/cs795sum06/.../Security Threat Modeling.ppt"/>
              </a:rPr>
              <a:t>%20</a:t>
            </a:r>
            <a:r>
              <a:rPr lang="en-US" b="1" dirty="0">
                <a:hlinkClick r:id="rId2" invalidUrl="http://www.cs.odu.edu/~mukka/cs795sum06/.../Security Threat Modeling.ppt"/>
              </a:rPr>
              <a:t>Modeling</a:t>
            </a:r>
            <a:r>
              <a:rPr lang="en-US" dirty="0">
                <a:hlinkClick r:id="rId2" invalidUrl="http://www.cs.odu.edu/~mukka/cs795sum06/.../Security Threat Modeling.ppt"/>
              </a:rPr>
              <a:t>.ppt</a:t>
            </a:r>
            <a:endParaRPr lang="en-US" dirty="0"/>
          </a:p>
          <a:p>
            <a:r>
              <a:rPr lang="en-US" dirty="0"/>
              <a:t>Open Web Application Security Project, ”Attack Surface Analysis Cheat Sheet”,</a:t>
            </a:r>
            <a:r>
              <a:rPr lang="en-US" dirty="0">
                <a:hlinkClick r:id="rId3"/>
              </a:rPr>
              <a:t> https://www.owasp.org/index.php/Attack_Surface_Analysis_Cheat_Sheet</a:t>
            </a:r>
            <a:endParaRPr lang="en-US" dirty="0"/>
          </a:p>
          <a:p>
            <a:r>
              <a:rPr lang="en-US" dirty="0"/>
              <a:t>Howard, Michael, “Microsoft SDL Threat Modeling”, </a:t>
            </a:r>
            <a:r>
              <a:rPr lang="en-US" dirty="0">
                <a:hlinkClick r:id="rId4"/>
              </a:rPr>
              <a:t>https://www.owasp.org/images/9/97/TM.pptx</a:t>
            </a:r>
            <a:r>
              <a:rPr lang="en-US" dirty="0"/>
              <a:t> </a:t>
            </a:r>
          </a:p>
          <a:p>
            <a:r>
              <a:rPr lang="en-US" dirty="0"/>
              <a:t>Microsoft, “Introduction to Microsoft Security Development Lifecycle (SDL) Threat Modeling”, </a:t>
            </a:r>
            <a:r>
              <a:rPr lang="en-US" dirty="0">
                <a:hlinkClick r:id="rId5"/>
              </a:rPr>
              <a:t>https://www.microsoft.com/en-us/download/details.aspx?id=16420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Microsoft Threat Modeling Tool: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dirty="0">
                <a:hlinkClick r:id="rId6"/>
              </a:rPr>
              <a:t>http://msdn.microsoft.com/security/securecode/threatmodeling/default.aspx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Threat Modeling for Security Tokens in Web Applications: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dirty="0">
                <a:hlinkClick r:id="rId7"/>
              </a:rPr>
              <a:t>http://sec.cs.kent.ac.uk/cms2004/Program/CMS2004final/p4a6.pdf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545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6090"/>
            <a:ext cx="8229600" cy="523220"/>
          </a:xfrm>
        </p:spPr>
        <p:txBody>
          <a:bodyPr/>
          <a:lstStyle/>
          <a:p>
            <a:r>
              <a:rPr lang="en-US" dirty="0"/>
              <a:t>When to perform?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early in the development cycle?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7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1CB4-EAFC-455F-A075-E34002A8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find security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6623-770F-4104-A7B8-FD49C8726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Application Security Testing (SAST)</a:t>
            </a:r>
          </a:p>
          <a:p>
            <a:r>
              <a:rPr lang="en-US" dirty="0"/>
              <a:t>Dynamic Application Security Testing (DAST)</a:t>
            </a:r>
          </a:p>
          <a:p>
            <a:r>
              <a:rPr lang="en-US" dirty="0"/>
              <a:t>Fuzzing</a:t>
            </a:r>
          </a:p>
          <a:p>
            <a:r>
              <a:rPr lang="en-US" dirty="0"/>
              <a:t>Post-release bug reports</a:t>
            </a:r>
          </a:p>
        </p:txBody>
      </p:sp>
    </p:spTree>
    <p:extLst>
      <p:ext uri="{BB962C8B-B14F-4D97-AF65-F5344CB8AC3E}">
        <p14:creationId xmlns:p14="http://schemas.microsoft.com/office/powerpoint/2010/main" val="216488389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">
  <a:themeElements>
    <a:clrScheme name="Custom 1">
      <a:dk1>
        <a:srgbClr val="1E1E23"/>
      </a:dk1>
      <a:lt1>
        <a:srgbClr val="5A5A5F"/>
      </a:lt1>
      <a:dk2>
        <a:srgbClr val="78787D"/>
      </a:dk2>
      <a:lt2>
        <a:srgbClr val="E6E6EB"/>
      </a:lt2>
      <a:accent1>
        <a:srgbClr val="DA291C"/>
      </a:accent1>
      <a:accent2>
        <a:srgbClr val="FFC72C"/>
      </a:accent2>
      <a:accent3>
        <a:srgbClr val="6D712E"/>
      </a:accent3>
      <a:accent4>
        <a:srgbClr val="B7BF10"/>
      </a:accent4>
      <a:accent5>
        <a:srgbClr val="00587C"/>
      </a:accent5>
      <a:accent6>
        <a:srgbClr val="71C5E8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E NoTab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lark Template" id="{52507695-A847-DB4D-BBB2-29A99508DC57}" vid="{B70C617C-9145-644E-9E7B-ADF857FA111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4083</Words>
  <Application>Microsoft Office PowerPoint</Application>
  <PresentationFormat>Widescreen</PresentationFormat>
  <Paragraphs>885</Paragraphs>
  <Slides>78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97" baseType="lpstr">
      <vt:lpstr>ＭＳ Ｐゴシック</vt:lpstr>
      <vt:lpstr>Arial</vt:lpstr>
      <vt:lpstr>Bookman Old Style</vt:lpstr>
      <vt:lpstr>Calibri</vt:lpstr>
      <vt:lpstr>Courier New</vt:lpstr>
      <vt:lpstr>Gotham</vt:lpstr>
      <vt:lpstr>Gotham-Book</vt:lpstr>
      <vt:lpstr>Gotham-Medium</vt:lpstr>
      <vt:lpstr>Gotham-MediumItalic</vt:lpstr>
      <vt:lpstr>Lucida Grande</vt:lpstr>
      <vt:lpstr>Segoe UI</vt:lpstr>
      <vt:lpstr>Symbol</vt:lpstr>
      <vt:lpstr>Times New Roman</vt:lpstr>
      <vt:lpstr>Verdana</vt:lpstr>
      <vt:lpstr>Webdings</vt:lpstr>
      <vt:lpstr>Wingdings</vt:lpstr>
      <vt:lpstr>Content Slide</vt:lpstr>
      <vt:lpstr>CSE NoTab Template</vt:lpstr>
      <vt:lpstr>Visio</vt:lpstr>
      <vt:lpstr>ENPM695 Secure Operating Systems</vt:lpstr>
      <vt:lpstr>ThreaT modeling</vt:lpstr>
      <vt:lpstr>agenda</vt:lpstr>
      <vt:lpstr>Threat modeling</vt:lpstr>
      <vt:lpstr>What is threat modeling?</vt:lpstr>
      <vt:lpstr>Threat Modeling</vt:lpstr>
      <vt:lpstr>Why do you want to do this?</vt:lpstr>
      <vt:lpstr>When to perform?</vt:lpstr>
      <vt:lpstr>Ways to find security issues</vt:lpstr>
      <vt:lpstr>What’s the best approach?</vt:lpstr>
      <vt:lpstr>Threat</vt:lpstr>
      <vt:lpstr>Identifying Assets</vt:lpstr>
      <vt:lpstr>Documenting Architecture</vt:lpstr>
      <vt:lpstr>How will you defend it?</vt:lpstr>
      <vt:lpstr>Attack Trees</vt:lpstr>
      <vt:lpstr>AttacK Tree Theory</vt:lpstr>
      <vt:lpstr>Attack Tree Bank Account Attack Example</vt:lpstr>
      <vt:lpstr>Attack Trees And Attack Analysis: Passwords </vt:lpstr>
      <vt:lpstr>Attack Trees</vt:lpstr>
      <vt:lpstr>Example</vt:lpstr>
      <vt:lpstr>Decomposing the Application</vt:lpstr>
      <vt:lpstr>Example</vt:lpstr>
      <vt:lpstr>Identifying Threats</vt:lpstr>
      <vt:lpstr>STRIDE</vt:lpstr>
      <vt:lpstr>Documenting Threats</vt:lpstr>
      <vt:lpstr>Rating Threats</vt:lpstr>
      <vt:lpstr>DREAD</vt:lpstr>
      <vt:lpstr>Example</vt:lpstr>
      <vt:lpstr>Threat Modeling – High-level process</vt:lpstr>
      <vt:lpstr>Diagram Elements: Examples</vt:lpstr>
      <vt:lpstr>Diagram layers</vt:lpstr>
      <vt:lpstr>Identify Threats</vt:lpstr>
      <vt:lpstr>Threat: Spoofing</vt:lpstr>
      <vt:lpstr>Threat: Tampering</vt:lpstr>
      <vt:lpstr>Threat: Repudiation</vt:lpstr>
      <vt:lpstr>Threat: Information Disclosure</vt:lpstr>
      <vt:lpstr>Threat: Denial of Service</vt:lpstr>
      <vt:lpstr>Threat: Elevation of Privilege</vt:lpstr>
      <vt:lpstr>Different Threats Affect Each Element Type </vt:lpstr>
      <vt:lpstr>Standard Mitigations</vt:lpstr>
      <vt:lpstr>The approach in a nutshell</vt:lpstr>
      <vt:lpstr>Vision</vt:lpstr>
      <vt:lpstr>How to Create Diagrams</vt:lpstr>
      <vt:lpstr>Diagramming</vt:lpstr>
      <vt:lpstr>Diagram Elements: Examples</vt:lpstr>
      <vt:lpstr>Diagrams: Trust Boundaries</vt:lpstr>
      <vt:lpstr>Diagram Iteration</vt:lpstr>
      <vt:lpstr>Diagram layers</vt:lpstr>
      <vt:lpstr>A Real Context Diagram (Castle)</vt:lpstr>
      <vt:lpstr>A Real Level-0 DFD (Castle)</vt:lpstr>
      <vt:lpstr>Understanding the threats</vt:lpstr>
      <vt:lpstr>Different Threats Affect Each Element Type </vt:lpstr>
      <vt:lpstr>Apply STRIDE Threats To Each Element</vt:lpstr>
      <vt:lpstr>A Real Level-0 DFD (Castle)</vt:lpstr>
      <vt:lpstr>Use the trust boundaries</vt:lpstr>
      <vt:lpstr>Mitigation is the point of threat modeling</vt:lpstr>
      <vt:lpstr>Mitigate</vt:lpstr>
      <vt:lpstr>Standard Mitigations</vt:lpstr>
      <vt:lpstr>Inventing Mitigations is Hard</vt:lpstr>
      <vt:lpstr>Validating Threat Models</vt:lpstr>
      <vt:lpstr>Validate Quality of Threats &amp; Mitigations</vt:lpstr>
      <vt:lpstr>Validate Information Captured</vt:lpstr>
      <vt:lpstr>Effective Threat Modeling Meetings</vt:lpstr>
      <vt:lpstr>Threat Modeling Tool Demo</vt:lpstr>
      <vt:lpstr>ExerciseS</vt:lpstr>
      <vt:lpstr>Exercise #1</vt:lpstr>
      <vt:lpstr>Exercise #1</vt:lpstr>
      <vt:lpstr>Exercise #2</vt:lpstr>
      <vt:lpstr>Exercise 2</vt:lpstr>
      <vt:lpstr>Attack surface analysis</vt:lpstr>
      <vt:lpstr>What is an attack surface</vt:lpstr>
      <vt:lpstr>What is attack surface analysis</vt:lpstr>
      <vt:lpstr>How to define the attack surface</vt:lpstr>
      <vt:lpstr>Making things a bit easier</vt:lpstr>
      <vt:lpstr>Drawbacks</vt:lpstr>
      <vt:lpstr>Summary</vt:lpstr>
      <vt:lpstr>Next Week</vt:lpstr>
      <vt:lpstr>rEFERENCES</vt:lpstr>
    </vt:vector>
  </TitlesOfParts>
  <Company>University of Maryland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ENPM695 Secure Operating Systems</dc:title>
  <dc:creator>Jonas Amoonarquah</dc:creator>
  <cp:lastModifiedBy>Jonas Amoonarquah</cp:lastModifiedBy>
  <cp:revision>1</cp:revision>
  <dcterms:created xsi:type="dcterms:W3CDTF">2022-02-22T23:49:25Z</dcterms:created>
  <dcterms:modified xsi:type="dcterms:W3CDTF">2022-02-22T23:50:01Z</dcterms:modified>
</cp:coreProperties>
</file>