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4" r:id="rId3"/>
    <p:sldId id="265"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5" r:id="rId22"/>
    <p:sldId id="287"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4" autoAdjust="0"/>
    <p:restoredTop sz="94660"/>
  </p:normalViewPr>
  <p:slideViewPr>
    <p:cSldViewPr snapToGrid="0">
      <p:cViewPr varScale="1">
        <p:scale>
          <a:sx n="24" d="100"/>
          <a:sy n="24" d="100"/>
        </p:scale>
        <p:origin x="41" y="62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dubraws\Documents\Itron\Security%20Engineering%20Team\SDLC\SDL\Itron\Training\Classes\Secure%20Coding%20in%20C%20and%20C++\CERT%20Statistic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v>Vulnerabilities Reported</c:v>
          </c:tx>
          <c:marker>
            <c:symbol val="none"/>
          </c:marker>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Sheet1!$A$2:$A$20</c:f>
              <c:numCache>
                <c:formatCode>General</c:formatCode>
                <c:ptCount val="19"/>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pt idx="14">
                  <c:v>2009</c:v>
                </c:pt>
                <c:pt idx="15">
                  <c:v>2010</c:v>
                </c:pt>
                <c:pt idx="16">
                  <c:v>2011</c:v>
                </c:pt>
                <c:pt idx="17">
                  <c:v>2012</c:v>
                </c:pt>
                <c:pt idx="18">
                  <c:v>2013</c:v>
                </c:pt>
              </c:numCache>
            </c:numRef>
          </c:cat>
          <c:val>
            <c:numRef>
              <c:f>Sheet1!$B$2:$B$15</c:f>
              <c:numCache>
                <c:formatCode>General</c:formatCode>
                <c:ptCount val="14"/>
                <c:pt idx="0">
                  <c:v>171</c:v>
                </c:pt>
                <c:pt idx="1">
                  <c:v>345</c:v>
                </c:pt>
                <c:pt idx="2">
                  <c:v>311</c:v>
                </c:pt>
                <c:pt idx="3">
                  <c:v>262</c:v>
                </c:pt>
                <c:pt idx="4">
                  <c:v>417</c:v>
                </c:pt>
                <c:pt idx="5">
                  <c:v>1090</c:v>
                </c:pt>
                <c:pt idx="6">
                  <c:v>2437</c:v>
                </c:pt>
                <c:pt idx="7">
                  <c:v>4129</c:v>
                </c:pt>
                <c:pt idx="8">
                  <c:v>3784</c:v>
                </c:pt>
                <c:pt idx="9">
                  <c:v>3780</c:v>
                </c:pt>
                <c:pt idx="10">
                  <c:v>5990</c:v>
                </c:pt>
                <c:pt idx="11">
                  <c:v>8064</c:v>
                </c:pt>
                <c:pt idx="12">
                  <c:v>7236</c:v>
                </c:pt>
                <c:pt idx="13">
                  <c:v>6058</c:v>
                </c:pt>
              </c:numCache>
            </c:numRef>
          </c:val>
          <c:smooth val="0"/>
          <c:extLst>
            <c:ext xmlns:c16="http://schemas.microsoft.com/office/drawing/2014/chart" uri="{C3380CC4-5D6E-409C-BE32-E72D297353CC}">
              <c16:uniqueId val="{00000000-D21F-47A3-8950-5EBCEC81ACB0}"/>
            </c:ext>
          </c:extLst>
        </c:ser>
        <c:ser>
          <c:idx val="0"/>
          <c:order val="1"/>
          <c:tx>
            <c:v>NVD</c:v>
          </c:tx>
          <c:spPr>
            <a:ln w="15875">
              <a:prstDash val="lgDash"/>
            </a:ln>
          </c:spPr>
          <c:marker>
            <c:symbol val="none"/>
          </c:marker>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Sheet1!$A$2:$A$20</c:f>
              <c:numCache>
                <c:formatCode>General</c:formatCode>
                <c:ptCount val="19"/>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pt idx="14">
                  <c:v>2009</c:v>
                </c:pt>
                <c:pt idx="15">
                  <c:v>2010</c:v>
                </c:pt>
                <c:pt idx="16">
                  <c:v>2011</c:v>
                </c:pt>
                <c:pt idx="17">
                  <c:v>2012</c:v>
                </c:pt>
                <c:pt idx="18">
                  <c:v>2013</c:v>
                </c:pt>
              </c:numCache>
            </c:numRef>
          </c:cat>
          <c:val>
            <c:numRef>
              <c:f>Sheet1!$B$2:$B$20</c:f>
              <c:numCache>
                <c:formatCode>General</c:formatCode>
                <c:ptCount val="19"/>
                <c:pt idx="0">
                  <c:v>171</c:v>
                </c:pt>
                <c:pt idx="1">
                  <c:v>345</c:v>
                </c:pt>
                <c:pt idx="2">
                  <c:v>311</c:v>
                </c:pt>
                <c:pt idx="3">
                  <c:v>262</c:v>
                </c:pt>
                <c:pt idx="4">
                  <c:v>417</c:v>
                </c:pt>
                <c:pt idx="5">
                  <c:v>1090</c:v>
                </c:pt>
                <c:pt idx="6">
                  <c:v>2437</c:v>
                </c:pt>
                <c:pt idx="7">
                  <c:v>4129</c:v>
                </c:pt>
                <c:pt idx="8">
                  <c:v>3784</c:v>
                </c:pt>
                <c:pt idx="9">
                  <c:v>3780</c:v>
                </c:pt>
                <c:pt idx="10">
                  <c:v>5990</c:v>
                </c:pt>
                <c:pt idx="11">
                  <c:v>8064</c:v>
                </c:pt>
                <c:pt idx="12">
                  <c:v>7236</c:v>
                </c:pt>
                <c:pt idx="13">
                  <c:v>6058</c:v>
                </c:pt>
                <c:pt idx="14">
                  <c:v>5732</c:v>
                </c:pt>
                <c:pt idx="15">
                  <c:v>4639</c:v>
                </c:pt>
                <c:pt idx="16">
                  <c:v>4150</c:v>
                </c:pt>
                <c:pt idx="17">
                  <c:v>5289</c:v>
                </c:pt>
                <c:pt idx="18">
                  <c:v>1382</c:v>
                </c:pt>
              </c:numCache>
            </c:numRef>
          </c:val>
          <c:smooth val="0"/>
          <c:extLst>
            <c:ext xmlns:c16="http://schemas.microsoft.com/office/drawing/2014/chart" uri="{C3380CC4-5D6E-409C-BE32-E72D297353CC}">
              <c16:uniqueId val="{00000001-D21F-47A3-8950-5EBCEC81ACB0}"/>
            </c:ext>
          </c:extLst>
        </c:ser>
        <c:dLbls>
          <c:showLegendKey val="0"/>
          <c:showVal val="0"/>
          <c:showCatName val="0"/>
          <c:showSerName val="0"/>
          <c:showPercent val="0"/>
          <c:showBubbleSize val="0"/>
        </c:dLbls>
        <c:smooth val="0"/>
        <c:axId val="1627281072"/>
        <c:axId val="1627284256"/>
      </c:lineChart>
      <c:catAx>
        <c:axId val="1627281072"/>
        <c:scaling>
          <c:orientation val="minMax"/>
        </c:scaling>
        <c:delete val="0"/>
        <c:axPos val="b"/>
        <c:numFmt formatCode="General" sourceLinked="1"/>
        <c:majorTickMark val="out"/>
        <c:minorTickMark val="none"/>
        <c:tickLblPos val="nextTo"/>
        <c:crossAx val="1627284256"/>
        <c:crosses val="autoZero"/>
        <c:auto val="1"/>
        <c:lblAlgn val="ctr"/>
        <c:lblOffset val="100"/>
        <c:noMultiLvlLbl val="0"/>
      </c:catAx>
      <c:valAx>
        <c:axId val="1627284256"/>
        <c:scaling>
          <c:orientation val="minMax"/>
        </c:scaling>
        <c:delete val="0"/>
        <c:axPos val="l"/>
        <c:majorGridlines/>
        <c:numFmt formatCode="General" sourceLinked="1"/>
        <c:majorTickMark val="out"/>
        <c:minorTickMark val="none"/>
        <c:tickLblPos val="nextTo"/>
        <c:crossAx val="1627281072"/>
        <c:crosses val="autoZero"/>
        <c:crossBetween val="between"/>
      </c:valAx>
      <c:spPr>
        <a:noFill/>
        <a:ln w="25400">
          <a:noFill/>
        </a:ln>
      </c:spPr>
    </c:plotArea>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87704" y="898824"/>
            <a:ext cx="6582325" cy="1470025"/>
          </a:xfrm>
        </p:spPr>
        <p:txBody>
          <a:bodyPr anchor="t" anchorCtr="0">
            <a:noAutofit/>
          </a:bodyPr>
          <a:lstStyle>
            <a:lvl1pPr algn="r">
              <a:defRPr sz="4800" baseline="0">
                <a:solidFill>
                  <a:schemeClr val="bg1"/>
                </a:solidFill>
                <a:latin typeface="Gotham-Book"/>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4772245" y="2368848"/>
            <a:ext cx="6697784" cy="1122032"/>
          </a:xfrm>
        </p:spPr>
        <p:txBody>
          <a:bodyPr>
            <a:normAutofit/>
          </a:bodyPr>
          <a:lstStyle>
            <a:lvl1pPr marL="0" indent="0" algn="r">
              <a:buNone/>
              <a:defRPr sz="1600" cap="all" baseline="0">
                <a:solidFill>
                  <a:schemeClr val="tx1">
                    <a:lumMod val="65000"/>
                    <a:lumOff val="35000"/>
                  </a:schemeClr>
                </a:solidFill>
                <a:latin typeface="Gotham-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Name of presenter</a:t>
            </a:r>
            <a:endParaRPr lang="en-US" dirty="0"/>
          </a:p>
        </p:txBody>
      </p:sp>
      <p:sp>
        <p:nvSpPr>
          <p:cNvPr id="4" name="Date Placeholder 3"/>
          <p:cNvSpPr>
            <a:spLocks noGrp="1"/>
          </p:cNvSpPr>
          <p:nvPr>
            <p:ph type="dt" sz="half" idx="10"/>
          </p:nvPr>
        </p:nvSpPr>
        <p:spPr/>
        <p:txBody>
          <a:bodyPr/>
          <a:lstStyle/>
          <a:p>
            <a:fld id="{B46A8BA3-0F37-AA49-95E8-82C1CABE9353}"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3FD53-BAF0-134B-87AB-03C5D39B7FAC}" type="slidenum">
              <a:rPr lang="en-US" smtClean="0"/>
              <a:t>‹#›</a:t>
            </a:fld>
            <a:endParaRPr lang="en-US"/>
          </a:p>
        </p:txBody>
      </p:sp>
    </p:spTree>
    <p:extLst>
      <p:ext uri="{BB962C8B-B14F-4D97-AF65-F5344CB8AC3E}">
        <p14:creationId xmlns:p14="http://schemas.microsoft.com/office/powerpoint/2010/main" val="271824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and tex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2149230"/>
            <a:ext cx="10820701" cy="3957395"/>
          </a:xfrm>
        </p:spPr>
        <p:txBody>
          <a:bodyPr/>
          <a:lstStyle>
            <a:lvl1pPr marL="0" indent="0">
              <a:buFontTx/>
              <a:buNone/>
              <a:defRPr sz="3000">
                <a:solidFill>
                  <a:srgbClr val="FF0000"/>
                </a:solidFill>
                <a:latin typeface="Gotham-Book"/>
              </a:defRPr>
            </a:lvl1pPr>
            <a:lvl2pPr marL="0" indent="0">
              <a:spcBef>
                <a:spcPts val="48"/>
              </a:spcBef>
              <a:buFontTx/>
              <a:buNone/>
              <a:defRPr sz="2700">
                <a:latin typeface="Gotham-Book"/>
              </a:defRPr>
            </a:lvl2pPr>
          </a:lstStyle>
          <a:p>
            <a:pPr lvl="0"/>
            <a:r>
              <a:rPr lang="en-US" dirty="0" smtClean="0"/>
              <a:t>Click to edit subhead text</a:t>
            </a:r>
          </a:p>
          <a:p>
            <a:pPr lvl="1"/>
            <a:r>
              <a:rPr lang="en-US" dirty="0" smtClean="0"/>
              <a:t>Paragraph text</a:t>
            </a:r>
          </a:p>
        </p:txBody>
      </p:sp>
      <p:sp>
        <p:nvSpPr>
          <p:cNvPr id="5" name="Footer Placeholder 4"/>
          <p:cNvSpPr>
            <a:spLocks noGrp="1"/>
          </p:cNvSpPr>
          <p:nvPr>
            <p:ph type="ftr" sz="quarter" idx="11"/>
          </p:nvPr>
        </p:nvSpPr>
        <p:spPr>
          <a:xfrm>
            <a:off x="609600" y="6173788"/>
            <a:ext cx="7416800" cy="365125"/>
          </a:xfrm>
        </p:spPr>
        <p:txBody>
          <a:bodyPr/>
          <a:lstStyle/>
          <a:p>
            <a:endParaRPr lang="en-US" dirty="0"/>
          </a:p>
        </p:txBody>
      </p:sp>
      <p:sp>
        <p:nvSpPr>
          <p:cNvPr id="10" name="Title 9"/>
          <p:cNvSpPr>
            <a:spLocks noGrp="1"/>
          </p:cNvSpPr>
          <p:nvPr>
            <p:ph type="title" hasCustomPrompt="1"/>
          </p:nvPr>
        </p:nvSpPr>
        <p:spPr>
          <a:xfrm>
            <a:off x="609602" y="274638"/>
            <a:ext cx="10820701" cy="1133600"/>
          </a:xfrm>
        </p:spPr>
        <p:txBody>
          <a:bodyPr anchor="b" anchorCtr="0"/>
          <a:lstStyle>
            <a:lvl1pPr algn="r">
              <a:defRPr/>
            </a:lvl1pPr>
          </a:lstStyle>
          <a:p>
            <a:r>
              <a:rPr lang="en-US" dirty="0" smtClean="0"/>
              <a:t>Click to edit headline</a:t>
            </a:r>
            <a:endParaRPr lang="en-US" dirty="0"/>
          </a:p>
        </p:txBody>
      </p:sp>
    </p:spTree>
    <p:extLst>
      <p:ext uri="{BB962C8B-B14F-4D97-AF65-F5344CB8AC3E}">
        <p14:creationId xmlns:p14="http://schemas.microsoft.com/office/powerpoint/2010/main" val="14277816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head, text and right im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09600" y="6173788"/>
            <a:ext cx="7416800" cy="365125"/>
          </a:xfrm>
        </p:spPr>
        <p:txBody>
          <a:bodyPr/>
          <a:lstStyle/>
          <a:p>
            <a:endParaRPr lang="en-US" dirty="0"/>
          </a:p>
        </p:txBody>
      </p:sp>
      <p:sp>
        <p:nvSpPr>
          <p:cNvPr id="10" name="Content Placeholder 2"/>
          <p:cNvSpPr>
            <a:spLocks noGrp="1"/>
          </p:cNvSpPr>
          <p:nvPr>
            <p:ph idx="1" hasCustomPrompt="1"/>
          </p:nvPr>
        </p:nvSpPr>
        <p:spPr>
          <a:xfrm>
            <a:off x="609600" y="2149231"/>
            <a:ext cx="10820701" cy="544897"/>
          </a:xfrm>
        </p:spPr>
        <p:txBody>
          <a:bodyPr/>
          <a:lstStyle>
            <a:lvl1pPr marL="0" indent="0">
              <a:buFontTx/>
              <a:buNone/>
              <a:defRPr sz="3000">
                <a:solidFill>
                  <a:srgbClr val="FF0000"/>
                </a:solidFill>
                <a:latin typeface="Gotham-Book"/>
              </a:defRPr>
            </a:lvl1pPr>
            <a:lvl2pPr marL="0" indent="0">
              <a:spcBef>
                <a:spcPts val="48"/>
              </a:spcBef>
              <a:buFontTx/>
              <a:buNone/>
              <a:defRPr sz="2700">
                <a:latin typeface="Gotham-Book"/>
              </a:defRPr>
            </a:lvl2pPr>
          </a:lstStyle>
          <a:p>
            <a:pPr lvl="0"/>
            <a:r>
              <a:rPr lang="en-US" dirty="0" smtClean="0"/>
              <a:t>Click to edit subhead text</a:t>
            </a:r>
          </a:p>
        </p:txBody>
      </p:sp>
      <p:sp>
        <p:nvSpPr>
          <p:cNvPr id="11" name="Content Placeholder 2"/>
          <p:cNvSpPr>
            <a:spLocks noGrp="1"/>
          </p:cNvSpPr>
          <p:nvPr>
            <p:ph idx="12" hasCustomPrompt="1"/>
          </p:nvPr>
        </p:nvSpPr>
        <p:spPr>
          <a:xfrm>
            <a:off x="6106421" y="2686566"/>
            <a:ext cx="5323880" cy="3253127"/>
          </a:xfrm>
        </p:spPr>
        <p:txBody>
          <a:bodyPr>
            <a:normAutofit/>
          </a:bodyPr>
          <a:lstStyle>
            <a:lvl1pPr marL="0" indent="0">
              <a:buFontTx/>
              <a:buNone/>
              <a:defRPr sz="2700">
                <a:solidFill>
                  <a:schemeClr val="tx1"/>
                </a:solidFill>
                <a:latin typeface="Gotham-Book"/>
              </a:defRPr>
            </a:lvl1pPr>
            <a:lvl2pPr marL="0" indent="0">
              <a:spcBef>
                <a:spcPts val="48"/>
              </a:spcBef>
              <a:buFontTx/>
              <a:buNone/>
              <a:defRPr sz="2700">
                <a:latin typeface="Gotham-Book"/>
              </a:defRPr>
            </a:lvl2pPr>
          </a:lstStyle>
          <a:p>
            <a:pPr lvl="0"/>
            <a:r>
              <a:rPr lang="en-US" dirty="0" smtClean="0"/>
              <a:t>Paragraph text</a:t>
            </a:r>
          </a:p>
        </p:txBody>
      </p:sp>
      <p:sp>
        <p:nvSpPr>
          <p:cNvPr id="12" name="Picture Placeholder 2"/>
          <p:cNvSpPr>
            <a:spLocks noGrp="1"/>
          </p:cNvSpPr>
          <p:nvPr>
            <p:ph type="pic" idx="13"/>
          </p:nvPr>
        </p:nvSpPr>
        <p:spPr>
          <a:xfrm>
            <a:off x="609600" y="2830894"/>
            <a:ext cx="4896939" cy="3108798"/>
          </a:xfrm>
          <a:solidFill>
            <a:schemeClr val="accent4"/>
          </a:solid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8" name="Title 9"/>
          <p:cNvSpPr>
            <a:spLocks noGrp="1"/>
          </p:cNvSpPr>
          <p:nvPr>
            <p:ph type="title" hasCustomPrompt="1"/>
          </p:nvPr>
        </p:nvSpPr>
        <p:spPr>
          <a:xfrm>
            <a:off x="609602" y="274638"/>
            <a:ext cx="10820701" cy="1133600"/>
          </a:xfrm>
        </p:spPr>
        <p:txBody>
          <a:bodyPr anchor="b" anchorCtr="0"/>
          <a:lstStyle>
            <a:lvl1pPr algn="r">
              <a:defRPr/>
            </a:lvl1pPr>
          </a:lstStyle>
          <a:p>
            <a:r>
              <a:rPr lang="en-US" dirty="0" smtClean="0"/>
              <a:t>Click to edit headline</a:t>
            </a:r>
            <a:endParaRPr lang="en-US" dirty="0"/>
          </a:p>
        </p:txBody>
      </p:sp>
    </p:spTree>
    <p:extLst>
      <p:ext uri="{BB962C8B-B14F-4D97-AF65-F5344CB8AC3E}">
        <p14:creationId xmlns:p14="http://schemas.microsoft.com/office/powerpoint/2010/main" val="17472034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subhead, text and left  im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2149231"/>
            <a:ext cx="10820701" cy="544897"/>
          </a:xfrm>
        </p:spPr>
        <p:txBody>
          <a:bodyPr/>
          <a:lstStyle>
            <a:lvl1pPr marL="0" indent="0">
              <a:buFontTx/>
              <a:buNone/>
              <a:defRPr sz="3000">
                <a:solidFill>
                  <a:srgbClr val="FF0000"/>
                </a:solidFill>
                <a:latin typeface="Gotham-Book"/>
              </a:defRPr>
            </a:lvl1pPr>
            <a:lvl2pPr marL="0" indent="0">
              <a:spcBef>
                <a:spcPts val="48"/>
              </a:spcBef>
              <a:buFontTx/>
              <a:buNone/>
              <a:defRPr sz="2700">
                <a:latin typeface="Gotham-Book"/>
              </a:defRPr>
            </a:lvl2pPr>
          </a:lstStyle>
          <a:p>
            <a:pPr lvl="0"/>
            <a:r>
              <a:rPr lang="en-US" dirty="0" smtClean="0"/>
              <a:t>Click to edit subhead text</a:t>
            </a:r>
          </a:p>
        </p:txBody>
      </p:sp>
      <p:sp>
        <p:nvSpPr>
          <p:cNvPr id="5" name="Footer Placeholder 4"/>
          <p:cNvSpPr>
            <a:spLocks noGrp="1"/>
          </p:cNvSpPr>
          <p:nvPr>
            <p:ph type="ftr" sz="quarter" idx="11"/>
          </p:nvPr>
        </p:nvSpPr>
        <p:spPr>
          <a:xfrm>
            <a:off x="609600" y="6173788"/>
            <a:ext cx="7416800" cy="365125"/>
          </a:xfrm>
        </p:spPr>
        <p:txBody>
          <a:bodyPr/>
          <a:lstStyle/>
          <a:p>
            <a:endParaRPr lang="en-US" dirty="0"/>
          </a:p>
        </p:txBody>
      </p:sp>
      <p:sp>
        <p:nvSpPr>
          <p:cNvPr id="6" name="Content Placeholder 2"/>
          <p:cNvSpPr>
            <a:spLocks noGrp="1"/>
          </p:cNvSpPr>
          <p:nvPr>
            <p:ph idx="12" hasCustomPrompt="1"/>
          </p:nvPr>
        </p:nvSpPr>
        <p:spPr>
          <a:xfrm>
            <a:off x="609600" y="2686566"/>
            <a:ext cx="5323880" cy="3253127"/>
          </a:xfrm>
        </p:spPr>
        <p:txBody>
          <a:bodyPr>
            <a:normAutofit/>
          </a:bodyPr>
          <a:lstStyle>
            <a:lvl1pPr marL="0" indent="0">
              <a:buFontTx/>
              <a:buNone/>
              <a:defRPr sz="2700">
                <a:solidFill>
                  <a:schemeClr val="tx1"/>
                </a:solidFill>
                <a:latin typeface="Gotham-Book"/>
              </a:defRPr>
            </a:lvl1pPr>
            <a:lvl2pPr marL="0" indent="0">
              <a:spcBef>
                <a:spcPts val="48"/>
              </a:spcBef>
              <a:buFontTx/>
              <a:buNone/>
              <a:defRPr sz="2700">
                <a:latin typeface="Gotham-Book"/>
              </a:defRPr>
            </a:lvl2pPr>
          </a:lstStyle>
          <a:p>
            <a:pPr lvl="0"/>
            <a:r>
              <a:rPr lang="en-US" dirty="0" smtClean="0"/>
              <a:t>Paragraph text</a:t>
            </a:r>
          </a:p>
        </p:txBody>
      </p:sp>
      <p:sp>
        <p:nvSpPr>
          <p:cNvPr id="8" name="Picture Placeholder 2"/>
          <p:cNvSpPr>
            <a:spLocks noGrp="1"/>
          </p:cNvSpPr>
          <p:nvPr>
            <p:ph type="pic" idx="13"/>
          </p:nvPr>
        </p:nvSpPr>
        <p:spPr>
          <a:xfrm>
            <a:off x="6533363" y="2830894"/>
            <a:ext cx="4896939" cy="3108798"/>
          </a:xfrm>
          <a:solidFill>
            <a:schemeClr val="accent4"/>
          </a:solid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0" name="Title 9"/>
          <p:cNvSpPr>
            <a:spLocks noGrp="1"/>
          </p:cNvSpPr>
          <p:nvPr>
            <p:ph type="title" hasCustomPrompt="1"/>
          </p:nvPr>
        </p:nvSpPr>
        <p:spPr>
          <a:xfrm>
            <a:off x="609602" y="274638"/>
            <a:ext cx="10820701" cy="1133600"/>
          </a:xfrm>
        </p:spPr>
        <p:txBody>
          <a:bodyPr anchor="b" anchorCtr="0"/>
          <a:lstStyle>
            <a:lvl1pPr algn="r">
              <a:defRPr/>
            </a:lvl1pPr>
          </a:lstStyle>
          <a:p>
            <a:r>
              <a:rPr lang="en-US" dirty="0" smtClean="0"/>
              <a:t>Click to edit headline</a:t>
            </a:r>
            <a:endParaRPr lang="en-US" dirty="0"/>
          </a:p>
        </p:txBody>
      </p:sp>
    </p:spTree>
    <p:extLst>
      <p:ext uri="{BB962C8B-B14F-4D97-AF65-F5344CB8AC3E}">
        <p14:creationId xmlns:p14="http://schemas.microsoft.com/office/powerpoint/2010/main" val="37221161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head, three  imag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09600" y="6173788"/>
            <a:ext cx="7416800" cy="365125"/>
          </a:xfrm>
        </p:spPr>
        <p:txBody>
          <a:bodyPr/>
          <a:lstStyle/>
          <a:p>
            <a:endParaRPr lang="en-US" dirty="0"/>
          </a:p>
        </p:txBody>
      </p:sp>
      <p:sp>
        <p:nvSpPr>
          <p:cNvPr id="6" name="Content Placeholder 2"/>
          <p:cNvSpPr>
            <a:spLocks noGrp="1"/>
          </p:cNvSpPr>
          <p:nvPr>
            <p:ph idx="12" hasCustomPrompt="1"/>
          </p:nvPr>
        </p:nvSpPr>
        <p:spPr>
          <a:xfrm>
            <a:off x="609600" y="2066531"/>
            <a:ext cx="10820701" cy="663909"/>
          </a:xfrm>
        </p:spPr>
        <p:txBody>
          <a:bodyPr>
            <a:normAutofit/>
          </a:bodyPr>
          <a:lstStyle>
            <a:lvl1pPr marL="0" indent="0">
              <a:buFontTx/>
              <a:buNone/>
              <a:defRPr sz="3000">
                <a:solidFill>
                  <a:srgbClr val="FF0000"/>
                </a:solidFill>
                <a:latin typeface="Gotham-Book"/>
              </a:defRPr>
            </a:lvl1pPr>
            <a:lvl2pPr marL="0" indent="0">
              <a:spcBef>
                <a:spcPts val="48"/>
              </a:spcBef>
              <a:buFontTx/>
              <a:buNone/>
              <a:defRPr sz="2700">
                <a:latin typeface="Gotham-Book"/>
              </a:defRPr>
            </a:lvl2pPr>
          </a:lstStyle>
          <a:p>
            <a:pPr lvl="0"/>
            <a:r>
              <a:rPr lang="en-US" dirty="0" smtClean="0"/>
              <a:t>Click to edit subhead text</a:t>
            </a:r>
          </a:p>
        </p:txBody>
      </p:sp>
      <p:sp>
        <p:nvSpPr>
          <p:cNvPr id="8" name="Picture Placeholder 2"/>
          <p:cNvSpPr>
            <a:spLocks noGrp="1"/>
          </p:cNvSpPr>
          <p:nvPr>
            <p:ph type="pic" idx="13"/>
          </p:nvPr>
        </p:nvSpPr>
        <p:spPr>
          <a:xfrm>
            <a:off x="609601" y="2730439"/>
            <a:ext cx="3267703" cy="2934676"/>
          </a:xfrm>
          <a:solidFill>
            <a:schemeClr val="accent4"/>
          </a:solid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7" name="Picture Placeholder 2"/>
          <p:cNvSpPr>
            <a:spLocks noGrp="1"/>
          </p:cNvSpPr>
          <p:nvPr>
            <p:ph type="pic" idx="14"/>
          </p:nvPr>
        </p:nvSpPr>
        <p:spPr>
          <a:xfrm>
            <a:off x="4386099" y="2730439"/>
            <a:ext cx="3267703" cy="2934676"/>
          </a:xfrm>
          <a:solidFill>
            <a:schemeClr val="accent4"/>
          </a:solid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9" name="Picture Placeholder 2"/>
          <p:cNvSpPr>
            <a:spLocks noGrp="1"/>
          </p:cNvSpPr>
          <p:nvPr>
            <p:ph type="pic" idx="15"/>
          </p:nvPr>
        </p:nvSpPr>
        <p:spPr>
          <a:xfrm>
            <a:off x="8162599" y="2730439"/>
            <a:ext cx="3267703" cy="2934676"/>
          </a:xfrm>
          <a:solidFill>
            <a:schemeClr val="accent4"/>
          </a:solid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2" name="Title 9"/>
          <p:cNvSpPr>
            <a:spLocks noGrp="1"/>
          </p:cNvSpPr>
          <p:nvPr>
            <p:ph type="title" hasCustomPrompt="1"/>
          </p:nvPr>
        </p:nvSpPr>
        <p:spPr>
          <a:xfrm>
            <a:off x="609602" y="274638"/>
            <a:ext cx="10820701" cy="1133600"/>
          </a:xfrm>
        </p:spPr>
        <p:txBody>
          <a:bodyPr anchor="b" anchorCtr="0"/>
          <a:lstStyle>
            <a:lvl1pPr algn="r">
              <a:defRPr/>
            </a:lvl1pPr>
          </a:lstStyle>
          <a:p>
            <a:r>
              <a:rPr lang="en-US" dirty="0" smtClean="0"/>
              <a:t>Click to edit headline</a:t>
            </a:r>
            <a:endParaRPr lang="en-US" dirty="0"/>
          </a:p>
        </p:txBody>
      </p:sp>
    </p:spTree>
    <p:extLst>
      <p:ext uri="{BB962C8B-B14F-4D97-AF65-F5344CB8AC3E}">
        <p14:creationId xmlns:p14="http://schemas.microsoft.com/office/powerpoint/2010/main" val="28754622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3 subhead levels, tex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2149231"/>
            <a:ext cx="10820701" cy="3976933"/>
          </a:xfrm>
        </p:spPr>
        <p:txBody>
          <a:bodyPr/>
          <a:lstStyle>
            <a:lvl1pPr marL="0" indent="0">
              <a:buFontTx/>
              <a:buNone/>
              <a:defRPr sz="3000" baseline="0">
                <a:solidFill>
                  <a:srgbClr val="FF0000"/>
                </a:solidFill>
                <a:latin typeface="Gotham-Book"/>
              </a:defRPr>
            </a:lvl1pPr>
            <a:lvl2pPr marL="0" indent="0">
              <a:spcBef>
                <a:spcPts val="48"/>
              </a:spcBef>
              <a:buFontTx/>
              <a:buNone/>
              <a:defRPr sz="2700" baseline="0">
                <a:latin typeface="Gotham-Book"/>
              </a:defRPr>
            </a:lvl2pPr>
            <a:lvl3pPr marL="0" indent="0">
              <a:spcBef>
                <a:spcPts val="1632"/>
              </a:spcBef>
              <a:buFontTx/>
              <a:buNone/>
              <a:defRPr sz="1800" cap="all" baseline="0">
                <a:latin typeface="Gotham-Medium"/>
              </a:defRPr>
            </a:lvl3pPr>
            <a:lvl4pPr marL="0" indent="0">
              <a:spcBef>
                <a:spcPts val="984"/>
              </a:spcBef>
              <a:buFontTx/>
              <a:buNone/>
              <a:defRPr sz="1600" b="0" i="0" cap="all" baseline="0">
                <a:latin typeface="Gotham-MediumItalic"/>
              </a:defRPr>
            </a:lvl4pPr>
          </a:lstStyle>
          <a:p>
            <a:pPr lvl="0"/>
            <a:r>
              <a:rPr lang="en-US" dirty="0" smtClean="0"/>
              <a:t>Subhead level one</a:t>
            </a:r>
          </a:p>
          <a:p>
            <a:pPr lvl="1"/>
            <a:r>
              <a:rPr lang="en-US" dirty="0" smtClean="0"/>
              <a:t>Main text</a:t>
            </a:r>
          </a:p>
          <a:p>
            <a:pPr lvl="2"/>
            <a:r>
              <a:rPr lang="en-US" dirty="0" smtClean="0"/>
              <a:t>Subhead level two</a:t>
            </a:r>
          </a:p>
          <a:p>
            <a:pPr lvl="1"/>
            <a:r>
              <a:rPr lang="en-US" dirty="0" smtClean="0"/>
              <a:t>Main text</a:t>
            </a:r>
          </a:p>
          <a:p>
            <a:pPr lvl="3"/>
            <a:r>
              <a:rPr lang="en-US" dirty="0" smtClean="0"/>
              <a:t>Subhead level three</a:t>
            </a:r>
          </a:p>
          <a:p>
            <a:pPr lvl="1"/>
            <a:r>
              <a:rPr lang="en-US" dirty="0" smtClean="0"/>
              <a:t>Main text</a:t>
            </a:r>
          </a:p>
        </p:txBody>
      </p:sp>
      <p:sp>
        <p:nvSpPr>
          <p:cNvPr id="5" name="Footer Placeholder 4"/>
          <p:cNvSpPr>
            <a:spLocks noGrp="1"/>
          </p:cNvSpPr>
          <p:nvPr>
            <p:ph type="ftr" sz="quarter" idx="11"/>
          </p:nvPr>
        </p:nvSpPr>
        <p:spPr>
          <a:xfrm>
            <a:off x="609600" y="6173788"/>
            <a:ext cx="7416800" cy="365125"/>
          </a:xfrm>
        </p:spPr>
        <p:txBody>
          <a:bodyPr/>
          <a:lstStyle/>
          <a:p>
            <a:endParaRPr lang="en-US" dirty="0"/>
          </a:p>
        </p:txBody>
      </p:sp>
      <p:sp>
        <p:nvSpPr>
          <p:cNvPr id="8" name="Title 9"/>
          <p:cNvSpPr>
            <a:spLocks noGrp="1"/>
          </p:cNvSpPr>
          <p:nvPr>
            <p:ph type="title" hasCustomPrompt="1"/>
          </p:nvPr>
        </p:nvSpPr>
        <p:spPr>
          <a:xfrm>
            <a:off x="609602" y="274638"/>
            <a:ext cx="10820701" cy="1133600"/>
          </a:xfrm>
        </p:spPr>
        <p:txBody>
          <a:bodyPr anchor="b" anchorCtr="0"/>
          <a:lstStyle>
            <a:lvl1pPr algn="r">
              <a:defRPr/>
            </a:lvl1pPr>
          </a:lstStyle>
          <a:p>
            <a:r>
              <a:rPr lang="en-US" dirty="0" smtClean="0"/>
              <a:t>Click to edit headline</a:t>
            </a:r>
            <a:endParaRPr lang="en-US" dirty="0"/>
          </a:p>
        </p:txBody>
      </p:sp>
    </p:spTree>
    <p:extLst>
      <p:ext uri="{BB962C8B-B14F-4D97-AF65-F5344CB8AC3E}">
        <p14:creationId xmlns:p14="http://schemas.microsoft.com/office/powerpoint/2010/main" val="26084844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s: Five levels">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2207846"/>
            <a:ext cx="10820701" cy="3918318"/>
          </a:xfrm>
        </p:spPr>
        <p:txBody>
          <a:bodyPr/>
          <a:lstStyle>
            <a:lvl1pPr marL="0" indent="-228600">
              <a:buClr>
                <a:srgbClr val="FF0000"/>
              </a:buClr>
              <a:buFont typeface="Wingdings" charset="2"/>
              <a:buChar char="§"/>
              <a:defRPr sz="2700" baseline="0">
                <a:solidFill>
                  <a:schemeClr val="tx1"/>
                </a:solidFill>
                <a:latin typeface="Gotham-Medium"/>
              </a:defRPr>
            </a:lvl1pPr>
            <a:lvl2pPr marL="466344" indent="-164592">
              <a:spcBef>
                <a:spcPts val="1248"/>
              </a:spcBef>
              <a:buClr>
                <a:srgbClr val="FF0000"/>
              </a:buClr>
              <a:buFont typeface="Wingdings" charset="2"/>
              <a:buChar char="§"/>
              <a:defRPr sz="1800" cap="all" baseline="0">
                <a:latin typeface="Gotham-Medium"/>
              </a:defRPr>
            </a:lvl2pPr>
            <a:lvl3pPr marL="0" indent="-192024">
              <a:spcBef>
                <a:spcPts val="1032"/>
              </a:spcBef>
              <a:buClr>
                <a:srgbClr val="FF0000"/>
              </a:buClr>
              <a:buSzPct val="100000"/>
              <a:buFont typeface="Wingdings" charset="2"/>
              <a:buChar char="§"/>
              <a:defRPr sz="2700" cap="none" baseline="0">
                <a:latin typeface="Gotham-Medium"/>
              </a:defRPr>
            </a:lvl3pPr>
            <a:lvl4pPr marL="752094" indent="-137160">
              <a:spcBef>
                <a:spcPts val="984"/>
              </a:spcBef>
              <a:buClr>
                <a:srgbClr val="FF0000"/>
              </a:buClr>
              <a:buSzPct val="100000"/>
              <a:buFont typeface="Wingdings" charset="2"/>
              <a:buChar char="§"/>
              <a:defRPr sz="1600" b="0" i="0" cap="all" baseline="0">
                <a:latin typeface="Gotham-MediumItalic"/>
              </a:defRPr>
            </a:lvl4pPr>
            <a:lvl5pPr marL="1197864" marR="0" indent="-137160" algn="l" defTabSz="457200" rtl="0" eaLnBrk="1" fontAlgn="auto" latinLnBrk="0" hangingPunct="1">
              <a:lnSpc>
                <a:spcPct val="100000"/>
              </a:lnSpc>
              <a:spcBef>
                <a:spcPts val="984"/>
              </a:spcBef>
              <a:spcAft>
                <a:spcPts val="0"/>
              </a:spcAft>
              <a:buClr>
                <a:srgbClr val="FF0000"/>
              </a:buClr>
              <a:buSzPct val="100000"/>
              <a:buFont typeface="Wingdings" charset="2"/>
              <a:buChar char="§"/>
              <a:tabLst/>
              <a:defRPr sz="1200" b="1" i="0" cap="all" baseline="0">
                <a:latin typeface="Gotham"/>
              </a:defRPr>
            </a:lvl5pPr>
            <a:lvl6pPr marL="1600200" indent="-91440">
              <a:spcBef>
                <a:spcPts val="888"/>
              </a:spcBef>
              <a:buClr>
                <a:srgbClr val="FF0000"/>
              </a:buClr>
              <a:buSzPct val="100000"/>
              <a:buFont typeface="Wingdings" charset="2"/>
              <a:buChar char="§"/>
              <a:defRPr sz="1000" b="1" i="1" cap="all" baseline="0">
                <a:latin typeface="Gotham"/>
              </a:defRPr>
            </a:lvl6pPr>
          </a:lstStyle>
          <a:p>
            <a:pPr lvl="0"/>
            <a:r>
              <a:rPr lang="en-US" dirty="0" smtClean="0"/>
              <a:t>First level bullet</a:t>
            </a:r>
          </a:p>
          <a:p>
            <a:pPr lvl="1"/>
            <a:r>
              <a:rPr lang="en-US" dirty="0" smtClean="0"/>
              <a:t>Second level bullet</a:t>
            </a:r>
          </a:p>
          <a:p>
            <a:pPr lvl="3"/>
            <a:r>
              <a:rPr lang="en-US" dirty="0" smtClean="0"/>
              <a:t>Third level bullet</a:t>
            </a:r>
          </a:p>
          <a:p>
            <a:pPr lvl="4"/>
            <a:r>
              <a:rPr lang="en-US" dirty="0" smtClean="0"/>
              <a:t>Fourth level bullet</a:t>
            </a:r>
          </a:p>
          <a:p>
            <a:pPr lvl="5"/>
            <a:r>
              <a:rPr lang="en-US" dirty="0" smtClean="0"/>
              <a:t>Fifth level Bullet</a:t>
            </a:r>
          </a:p>
        </p:txBody>
      </p:sp>
      <p:sp>
        <p:nvSpPr>
          <p:cNvPr id="5" name="Footer Placeholder 4"/>
          <p:cNvSpPr>
            <a:spLocks noGrp="1"/>
          </p:cNvSpPr>
          <p:nvPr>
            <p:ph type="ftr" sz="quarter" idx="11"/>
          </p:nvPr>
        </p:nvSpPr>
        <p:spPr>
          <a:xfrm>
            <a:off x="609600" y="6173788"/>
            <a:ext cx="7416800" cy="365125"/>
          </a:xfrm>
        </p:spPr>
        <p:txBody>
          <a:bodyPr/>
          <a:lstStyle/>
          <a:p>
            <a:endParaRPr lang="en-US" dirty="0"/>
          </a:p>
        </p:txBody>
      </p:sp>
      <p:sp>
        <p:nvSpPr>
          <p:cNvPr id="8" name="Title 9"/>
          <p:cNvSpPr>
            <a:spLocks noGrp="1"/>
          </p:cNvSpPr>
          <p:nvPr>
            <p:ph type="title" hasCustomPrompt="1"/>
          </p:nvPr>
        </p:nvSpPr>
        <p:spPr>
          <a:xfrm>
            <a:off x="609602" y="274638"/>
            <a:ext cx="10820701" cy="1133600"/>
          </a:xfrm>
        </p:spPr>
        <p:txBody>
          <a:bodyPr anchor="b" anchorCtr="0"/>
          <a:lstStyle>
            <a:lvl1pPr algn="r">
              <a:defRPr/>
            </a:lvl1pPr>
          </a:lstStyle>
          <a:p>
            <a:r>
              <a:rPr lang="en-US" dirty="0" smtClean="0"/>
              <a:t>Click to edit headline</a:t>
            </a:r>
            <a:endParaRPr lang="en-US" dirty="0"/>
          </a:p>
        </p:txBody>
      </p:sp>
    </p:spTree>
    <p:extLst>
      <p:ext uri="{BB962C8B-B14F-4D97-AF65-F5344CB8AC3E}">
        <p14:creationId xmlns:p14="http://schemas.microsoft.com/office/powerpoint/2010/main" val="7851727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Gotham-Book"/>
              </a:defRPr>
            </a:lvl1pPr>
          </a:lstStyle>
          <a:p>
            <a:fld id="{BB3D0CD8-6641-2E43-B714-5EAF9E86794F}" type="datetimeFigureOut">
              <a:rPr lang="en-US" smtClean="0"/>
              <a:pPr/>
              <a:t>2/1/2022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Gotham-Book"/>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Gotham-Book"/>
              </a:defRPr>
            </a:lvl1pPr>
          </a:lstStyle>
          <a:p>
            <a:fld id="{9614832F-5A0F-8342-BE4D-81B1081A4AA4}" type="slidenum">
              <a:rPr lang="en-US" smtClean="0"/>
              <a:pPr/>
              <a:t>‹#›</a:t>
            </a:fld>
            <a:endParaRPr lang="en-US" dirty="0"/>
          </a:p>
        </p:txBody>
      </p:sp>
    </p:spTree>
    <p:extLst>
      <p:ext uri="{BB962C8B-B14F-4D97-AF65-F5344CB8AC3E}">
        <p14:creationId xmlns:p14="http://schemas.microsoft.com/office/powerpoint/2010/main" val="15351609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ctr" defTabSz="457200" rtl="0" eaLnBrk="1" latinLnBrk="0" hangingPunct="1">
        <a:spcBef>
          <a:spcPct val="0"/>
        </a:spcBef>
        <a:buNone/>
        <a:defRPr sz="4400" kern="1200">
          <a:solidFill>
            <a:schemeClr val="tx1"/>
          </a:solidFill>
          <a:latin typeface="Gotham-Book"/>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Gotham-Book"/>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Gotham-Book"/>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Gotham-Book"/>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Gotham-Book"/>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Gotham-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dets-support@umd.edu" TargetMode="External"/><Relationship Id="rId2" Type="http://schemas.openxmlformats.org/officeDocument/2006/relationships/hyperlink" Target="mailto:elms@umd.edu" TargetMode="External"/><Relationship Id="rId1" Type="http://schemas.openxmlformats.org/officeDocument/2006/relationships/slideLayout" Target="../slideLayouts/slideLayout2.xml"/><Relationship Id="rId4" Type="http://schemas.openxmlformats.org/officeDocument/2006/relationships/hyperlink" Target="http://www.dets.umd.edu/"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cs.ucf.edu/~hlugo/cis4361/private/lectures/11-Operating%20Systems%20Security.ppt" TargetMode="External"/><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9782" y="898824"/>
            <a:ext cx="7940248" cy="1470025"/>
          </a:xfrm>
        </p:spPr>
        <p:txBody>
          <a:bodyPr/>
          <a:lstStyle/>
          <a:p>
            <a:r>
              <a:rPr lang="en-US" dirty="0" smtClean="0"/>
              <a:t>ENPM695</a:t>
            </a:r>
            <a:br>
              <a:rPr lang="en-US" dirty="0" smtClean="0"/>
            </a:br>
            <a:r>
              <a:rPr lang="en-US" dirty="0" smtClean="0"/>
              <a:t>Secure Operating Systems</a:t>
            </a:r>
            <a:endParaRPr lang="en-US" dirty="0"/>
          </a:p>
        </p:txBody>
      </p:sp>
      <p:sp>
        <p:nvSpPr>
          <p:cNvPr id="3" name="Subtitle 2"/>
          <p:cNvSpPr>
            <a:spLocks noGrp="1"/>
          </p:cNvSpPr>
          <p:nvPr>
            <p:ph type="subTitle" idx="1"/>
          </p:nvPr>
        </p:nvSpPr>
        <p:spPr/>
        <p:txBody>
          <a:bodyPr/>
          <a:lstStyle/>
          <a:p>
            <a:r>
              <a:rPr lang="en-US" dirty="0" smtClean="0"/>
              <a:t>Jonas Amoonarquah</a:t>
            </a:r>
            <a:endParaRPr lang="en-US" dirty="0"/>
          </a:p>
        </p:txBody>
      </p:sp>
    </p:spTree>
    <p:extLst>
      <p:ext uri="{BB962C8B-B14F-4D97-AF65-F5344CB8AC3E}">
        <p14:creationId xmlns:p14="http://schemas.microsoft.com/office/powerpoint/2010/main" val="3278401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Arial" charset="0"/>
              <a:buChar char="•"/>
            </a:pPr>
            <a:r>
              <a:rPr lang="en-US" dirty="0" smtClean="0"/>
              <a:t>If you didn’t do the assignment, admit it.</a:t>
            </a:r>
          </a:p>
          <a:p>
            <a:pPr marL="457200" indent="-457200">
              <a:buFont typeface="Arial" charset="0"/>
              <a:buChar char="•"/>
            </a:pPr>
            <a:r>
              <a:rPr lang="en-US" dirty="0" smtClean="0"/>
              <a:t>If you don’t understand the assignment, ask for help early.</a:t>
            </a:r>
          </a:p>
          <a:p>
            <a:pPr marL="457200" indent="-457200">
              <a:buFont typeface="Arial" charset="0"/>
              <a:buChar char="•"/>
            </a:pPr>
            <a:r>
              <a:rPr lang="en-US" dirty="0" smtClean="0"/>
              <a:t>If you didn’t study or put any effort into the assignment accept the grade and resolve to do better (with my help if needed) next time</a:t>
            </a:r>
          </a:p>
        </p:txBody>
      </p:sp>
      <p:sp>
        <p:nvSpPr>
          <p:cNvPr id="3" name="Title 2"/>
          <p:cNvSpPr>
            <a:spLocks noGrp="1"/>
          </p:cNvSpPr>
          <p:nvPr>
            <p:ph type="title"/>
          </p:nvPr>
        </p:nvSpPr>
        <p:spPr/>
        <p:txBody>
          <a:bodyPr/>
          <a:lstStyle/>
          <a:p>
            <a:r>
              <a:rPr lang="en-US" dirty="0" smtClean="0"/>
              <a:t>Notice</a:t>
            </a:r>
            <a:endParaRPr lang="en-US" dirty="0"/>
          </a:p>
        </p:txBody>
      </p:sp>
    </p:spTree>
    <p:extLst>
      <p:ext uri="{BB962C8B-B14F-4D97-AF65-F5344CB8AC3E}">
        <p14:creationId xmlns:p14="http://schemas.microsoft.com/office/powerpoint/2010/main" val="1592766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Arial" charset="0"/>
              <a:buChar char="•"/>
            </a:pPr>
            <a:r>
              <a:rPr lang="en-US" dirty="0" smtClean="0"/>
              <a:t>This course is not a democracy.</a:t>
            </a:r>
          </a:p>
          <a:p>
            <a:pPr marL="457200" indent="-457200">
              <a:buFont typeface="Arial" charset="0"/>
              <a:buChar char="•"/>
            </a:pPr>
            <a:r>
              <a:rPr lang="en-US" dirty="0" smtClean="0"/>
              <a:t>This is my class.</a:t>
            </a:r>
          </a:p>
          <a:p>
            <a:pPr marL="457200" indent="-457200">
              <a:buFont typeface="Arial" charset="0"/>
              <a:buChar char="•"/>
            </a:pPr>
            <a:r>
              <a:rPr lang="en-US" dirty="0" smtClean="0"/>
              <a:t>My main purpose here is to:</a:t>
            </a:r>
          </a:p>
          <a:p>
            <a:pPr marL="1600200" lvl="2" indent="-457200">
              <a:buFont typeface="Arial" charset="0"/>
              <a:buChar char="•"/>
            </a:pPr>
            <a:r>
              <a:rPr lang="en-US" sz="2800" dirty="0"/>
              <a:t>To teach you and to help you learn/grow </a:t>
            </a:r>
            <a:r>
              <a:rPr lang="en-US" sz="2800" dirty="0">
                <a:sym typeface="Wingdings" panose="05000000000000000000" pitchFamily="2" charset="2"/>
              </a:rPr>
              <a:t></a:t>
            </a:r>
            <a:endParaRPr lang="en-US" sz="2800" dirty="0"/>
          </a:p>
          <a:p>
            <a:pPr marL="457200" lvl="1" indent="-457200">
              <a:buFont typeface="Arial" charset="0"/>
              <a:buChar char="•"/>
            </a:pPr>
            <a:r>
              <a:rPr lang="en-US" sz="3100" dirty="0">
                <a:solidFill>
                  <a:srgbClr val="FF0000"/>
                </a:solidFill>
              </a:rPr>
              <a:t>I’ll do my part, the rest is up to you</a:t>
            </a:r>
          </a:p>
        </p:txBody>
      </p:sp>
      <p:sp>
        <p:nvSpPr>
          <p:cNvPr id="3" name="Title 2"/>
          <p:cNvSpPr>
            <a:spLocks noGrp="1"/>
          </p:cNvSpPr>
          <p:nvPr>
            <p:ph type="title"/>
          </p:nvPr>
        </p:nvSpPr>
        <p:spPr/>
        <p:txBody>
          <a:bodyPr/>
          <a:lstStyle/>
          <a:p>
            <a:r>
              <a:rPr lang="en-US" dirty="0" smtClean="0"/>
              <a:t>Notice</a:t>
            </a:r>
            <a:endParaRPr lang="en-US" dirty="0"/>
          </a:p>
        </p:txBody>
      </p:sp>
    </p:spTree>
    <p:extLst>
      <p:ext uri="{BB962C8B-B14F-4D97-AF65-F5344CB8AC3E}">
        <p14:creationId xmlns:p14="http://schemas.microsoft.com/office/powerpoint/2010/main" val="1892768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are 5 homework assignments</a:t>
            </a:r>
            <a:r>
              <a:rPr lang="en-US" dirty="0"/>
              <a:t> </a:t>
            </a:r>
            <a:r>
              <a:rPr lang="en-US" dirty="0" smtClean="0"/>
              <a:t>total </a:t>
            </a:r>
          </a:p>
          <a:p>
            <a:endParaRPr lang="en-US" dirty="0"/>
          </a:p>
          <a:p>
            <a:r>
              <a:rPr lang="en-US" dirty="0" smtClean="0"/>
              <a:t>We may also have a class participation exercise, with notice given for </a:t>
            </a:r>
            <a:r>
              <a:rPr lang="en-US" dirty="0" err="1" smtClean="0"/>
              <a:t>adequeate</a:t>
            </a:r>
            <a:r>
              <a:rPr lang="en-US" dirty="0" smtClean="0"/>
              <a:t> preparation</a:t>
            </a:r>
          </a:p>
        </p:txBody>
      </p:sp>
      <p:sp>
        <p:nvSpPr>
          <p:cNvPr id="3" name="Title 2"/>
          <p:cNvSpPr>
            <a:spLocks noGrp="1"/>
          </p:cNvSpPr>
          <p:nvPr>
            <p:ph type="title"/>
          </p:nvPr>
        </p:nvSpPr>
        <p:spPr/>
        <p:txBody>
          <a:bodyPr/>
          <a:lstStyle/>
          <a:p>
            <a:r>
              <a:rPr lang="en-US" dirty="0" smtClean="0"/>
              <a:t>Assignments</a:t>
            </a:r>
            <a:endParaRPr lang="en-US" dirty="0"/>
          </a:p>
        </p:txBody>
      </p:sp>
    </p:spTree>
    <p:extLst>
      <p:ext uri="{BB962C8B-B14F-4D97-AF65-F5344CB8AC3E}">
        <p14:creationId xmlns:p14="http://schemas.microsoft.com/office/powerpoint/2010/main" val="3115547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This class has </a:t>
            </a:r>
            <a:r>
              <a:rPr lang="en-US" dirty="0" smtClean="0"/>
              <a:t>a Midterm and a Final Exam</a:t>
            </a:r>
            <a:endParaRPr lang="en-US" dirty="0"/>
          </a:p>
          <a:p>
            <a:endParaRPr lang="en-US" dirty="0"/>
          </a:p>
        </p:txBody>
      </p:sp>
      <p:sp>
        <p:nvSpPr>
          <p:cNvPr id="3" name="Title 2"/>
          <p:cNvSpPr>
            <a:spLocks noGrp="1"/>
          </p:cNvSpPr>
          <p:nvPr>
            <p:ph type="title"/>
          </p:nvPr>
        </p:nvSpPr>
        <p:spPr/>
        <p:txBody>
          <a:bodyPr/>
          <a:lstStyle/>
          <a:p>
            <a:r>
              <a:rPr lang="en-US" dirty="0" smtClean="0"/>
              <a:t>Exams</a:t>
            </a:r>
            <a:endParaRPr lang="en-US" dirty="0"/>
          </a:p>
        </p:txBody>
      </p:sp>
    </p:spTree>
    <p:extLst>
      <p:ext uri="{BB962C8B-B14F-4D97-AF65-F5344CB8AC3E}">
        <p14:creationId xmlns:p14="http://schemas.microsoft.com/office/powerpoint/2010/main" val="21153108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We may have class participation exercises. </a:t>
            </a:r>
          </a:p>
          <a:p>
            <a:endParaRPr lang="en-US" dirty="0"/>
          </a:p>
          <a:p>
            <a:r>
              <a:rPr lang="en-US" dirty="0"/>
              <a:t>Bring your experiences to the group</a:t>
            </a:r>
          </a:p>
          <a:p>
            <a:endParaRPr lang="en-US" dirty="0"/>
          </a:p>
          <a:p>
            <a:r>
              <a:rPr lang="en-US" dirty="0"/>
              <a:t>Start and engage in class discussions </a:t>
            </a:r>
            <a:r>
              <a:rPr lang="en-US" dirty="0" smtClean="0"/>
              <a:t>in ELMS</a:t>
            </a:r>
            <a:r>
              <a:rPr lang="en-US" dirty="0"/>
              <a:t> </a:t>
            </a:r>
            <a:r>
              <a:rPr lang="en-US" dirty="0" smtClean="0"/>
              <a:t>so both in person and online students can participate.</a:t>
            </a:r>
            <a:endParaRPr lang="en-US" dirty="0"/>
          </a:p>
          <a:p>
            <a:endParaRPr lang="en-US" dirty="0"/>
          </a:p>
        </p:txBody>
      </p:sp>
      <p:sp>
        <p:nvSpPr>
          <p:cNvPr id="3" name="Title 2"/>
          <p:cNvSpPr>
            <a:spLocks noGrp="1"/>
          </p:cNvSpPr>
          <p:nvPr>
            <p:ph type="title"/>
          </p:nvPr>
        </p:nvSpPr>
        <p:spPr/>
        <p:txBody>
          <a:bodyPr/>
          <a:lstStyle/>
          <a:p>
            <a:r>
              <a:rPr lang="en-US" dirty="0" smtClean="0"/>
              <a:t>(Potential)Class </a:t>
            </a:r>
            <a:r>
              <a:rPr lang="en-US" dirty="0"/>
              <a:t>Participation</a:t>
            </a:r>
          </a:p>
        </p:txBody>
      </p:sp>
    </p:spTree>
    <p:extLst>
      <p:ext uri="{BB962C8B-B14F-4D97-AF65-F5344CB8AC3E}">
        <p14:creationId xmlns:p14="http://schemas.microsoft.com/office/powerpoint/2010/main" val="2550467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0" indent="-457200">
              <a:buFont typeface="Arial"/>
              <a:buChar char="•"/>
            </a:pPr>
            <a:r>
              <a:rPr lang="en-US" dirty="0"/>
              <a:t>Late assignments will have 10% of the points deducted for every day the assignment is late.</a:t>
            </a:r>
          </a:p>
          <a:p>
            <a:pPr marL="1600200" lvl="2" indent="-457200"/>
            <a:r>
              <a:rPr lang="en-US" sz="2600" dirty="0"/>
              <a:t>ex. You turn in a “10” it gets a “9”</a:t>
            </a:r>
          </a:p>
          <a:p>
            <a:pPr marL="457200" indent="-457200">
              <a:buFont typeface="Arial"/>
              <a:buChar char="•"/>
            </a:pPr>
            <a:r>
              <a:rPr lang="en-US" dirty="0"/>
              <a:t>Assignments submitted over one week late will not be accepted or graded. </a:t>
            </a:r>
          </a:p>
          <a:p>
            <a:pPr marL="1600200" lvl="2" indent="-457200"/>
            <a:r>
              <a:rPr lang="en-US" sz="2600" dirty="0"/>
              <a:t>aka you get a zero.</a:t>
            </a:r>
          </a:p>
          <a:p>
            <a:pPr marL="457200" indent="-457200">
              <a:buFont typeface="Arial"/>
              <a:buChar char="•"/>
            </a:pPr>
            <a:r>
              <a:rPr lang="en-US" dirty="0"/>
              <a:t>If there are extenuating circumstances for you to submit work late please contact me as soon as possible (preferably before the assignment is due</a:t>
            </a:r>
            <a:r>
              <a:rPr lang="en-US" dirty="0" smtClean="0"/>
              <a:t>.)</a:t>
            </a:r>
            <a:endParaRPr lang="en-US" dirty="0"/>
          </a:p>
        </p:txBody>
      </p:sp>
      <p:sp>
        <p:nvSpPr>
          <p:cNvPr id="3" name="Title 2"/>
          <p:cNvSpPr>
            <a:spLocks noGrp="1"/>
          </p:cNvSpPr>
          <p:nvPr>
            <p:ph type="title"/>
          </p:nvPr>
        </p:nvSpPr>
        <p:spPr/>
        <p:txBody>
          <a:bodyPr/>
          <a:lstStyle/>
          <a:p>
            <a:r>
              <a:rPr lang="en-US" dirty="0"/>
              <a:t>Late Assignment Policy</a:t>
            </a:r>
          </a:p>
        </p:txBody>
      </p:sp>
    </p:spTree>
    <p:extLst>
      <p:ext uri="{BB962C8B-B14F-4D97-AF65-F5344CB8AC3E}">
        <p14:creationId xmlns:p14="http://schemas.microsoft.com/office/powerpoint/2010/main" val="3535060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The University of Maryland, College Park has a nationally recognized Code of Academic Integrity.  This Code sets standards for academic integrity at Maryland for all undergraduate and graduate students.  As a student you are responsible for upholding these standards for this course.  It is very important for you to be aware of the consequences of cheating, fabrication, facilitation, and plagiarism. For more information on the Code of Academic Integrity or the Student Honor Council, please visit http://</a:t>
            </a:r>
            <a:r>
              <a:rPr lang="en-US" dirty="0" err="1" smtClean="0"/>
              <a:t>www.shc.umd.edu</a:t>
            </a:r>
            <a:endParaRPr lang="en-US" dirty="0"/>
          </a:p>
        </p:txBody>
      </p:sp>
      <p:sp>
        <p:nvSpPr>
          <p:cNvPr id="3" name="Title 2"/>
          <p:cNvSpPr>
            <a:spLocks noGrp="1"/>
          </p:cNvSpPr>
          <p:nvPr>
            <p:ph type="title"/>
          </p:nvPr>
        </p:nvSpPr>
        <p:spPr/>
        <p:txBody>
          <a:bodyPr/>
          <a:lstStyle/>
          <a:p>
            <a:r>
              <a:rPr lang="en-US" dirty="0"/>
              <a:t>Academic Integrity</a:t>
            </a:r>
          </a:p>
        </p:txBody>
      </p:sp>
    </p:spTree>
    <p:extLst>
      <p:ext uri="{BB962C8B-B14F-4D97-AF65-F5344CB8AC3E}">
        <p14:creationId xmlns:p14="http://schemas.microsoft.com/office/powerpoint/2010/main" val="1316561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All assignments and exams for this course are governed by the Honor Pledge:  “I pledge on my honor that I have not given or received any unauthorized assistance on this exam/assignment</a:t>
            </a:r>
            <a:r>
              <a:rPr lang="en-US" dirty="0" smtClean="0"/>
              <a:t>.”</a:t>
            </a:r>
            <a:endParaRPr lang="en-US" dirty="0"/>
          </a:p>
        </p:txBody>
      </p:sp>
      <p:sp>
        <p:nvSpPr>
          <p:cNvPr id="3" name="Title 2"/>
          <p:cNvSpPr>
            <a:spLocks noGrp="1"/>
          </p:cNvSpPr>
          <p:nvPr>
            <p:ph type="title"/>
          </p:nvPr>
        </p:nvSpPr>
        <p:spPr/>
        <p:txBody>
          <a:bodyPr/>
          <a:lstStyle/>
          <a:p>
            <a:r>
              <a:rPr lang="en-US" dirty="0"/>
              <a:t>Honor Pledge</a:t>
            </a:r>
          </a:p>
        </p:txBody>
      </p:sp>
    </p:spTree>
    <p:extLst>
      <p:ext uri="{BB962C8B-B14F-4D97-AF65-F5344CB8AC3E}">
        <p14:creationId xmlns:p14="http://schemas.microsoft.com/office/powerpoint/2010/main" val="3238710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1" y="1028701"/>
            <a:ext cx="8115525" cy="5077925"/>
          </a:xfrm>
        </p:spPr>
        <p:txBody>
          <a:bodyPr>
            <a:noAutofit/>
          </a:bodyPr>
          <a:lstStyle/>
          <a:p>
            <a:pPr algn="ctr"/>
            <a:r>
              <a:rPr lang="en-US" sz="11200" dirty="0"/>
              <a:t>DON’T </a:t>
            </a:r>
          </a:p>
          <a:p>
            <a:pPr algn="ctr"/>
            <a:r>
              <a:rPr lang="en-US" sz="1800" dirty="0"/>
              <a:t>you will fail</a:t>
            </a:r>
            <a:r>
              <a:rPr lang="en-US" sz="11200" dirty="0"/>
              <a:t> DO </a:t>
            </a:r>
            <a:r>
              <a:rPr lang="en-US" sz="1800" dirty="0"/>
              <a:t>you will fail</a:t>
            </a:r>
          </a:p>
          <a:p>
            <a:pPr algn="ctr"/>
            <a:r>
              <a:rPr lang="en-US" sz="11200" dirty="0"/>
              <a:t>IT </a:t>
            </a:r>
            <a:endParaRPr lang="en-US" sz="1400" dirty="0"/>
          </a:p>
        </p:txBody>
      </p:sp>
      <p:sp>
        <p:nvSpPr>
          <p:cNvPr id="3" name="Title 2"/>
          <p:cNvSpPr>
            <a:spLocks noGrp="1"/>
          </p:cNvSpPr>
          <p:nvPr>
            <p:ph type="title"/>
          </p:nvPr>
        </p:nvSpPr>
        <p:spPr/>
        <p:txBody>
          <a:bodyPr/>
          <a:lstStyle/>
          <a:p>
            <a:r>
              <a:rPr lang="en-US" dirty="0" smtClean="0"/>
              <a:t>Cheating…</a:t>
            </a:r>
            <a:endParaRPr lang="en-US" dirty="0"/>
          </a:p>
        </p:txBody>
      </p:sp>
    </p:spTree>
    <p:extLst>
      <p:ext uri="{BB962C8B-B14F-4D97-AF65-F5344CB8AC3E}">
        <p14:creationId xmlns:p14="http://schemas.microsoft.com/office/powerpoint/2010/main" val="3108835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149230"/>
            <a:ext cx="10820701" cy="4492202"/>
          </a:xfrm>
        </p:spPr>
        <p:txBody>
          <a:bodyPr>
            <a:normAutofit fontScale="85000" lnSpcReduction="20000"/>
          </a:bodyPr>
          <a:lstStyle/>
          <a:p>
            <a:r>
              <a:rPr lang="en-US" dirty="0" smtClean="0"/>
              <a:t>NOT required, but very </a:t>
            </a:r>
            <a:r>
              <a:rPr lang="en-US" dirty="0" err="1" smtClean="0"/>
              <a:t>very</a:t>
            </a:r>
            <a:r>
              <a:rPr lang="en-US" dirty="0" smtClean="0"/>
              <a:t> useful:</a:t>
            </a:r>
          </a:p>
          <a:p>
            <a:endParaRPr lang="en-US" dirty="0" smtClean="0"/>
          </a:p>
          <a:p>
            <a:r>
              <a:rPr lang="en-US" dirty="0"/>
              <a:t>Operating System Security </a:t>
            </a:r>
            <a:br>
              <a:rPr lang="en-US" dirty="0"/>
            </a:br>
            <a:r>
              <a:rPr lang="en-US" dirty="0"/>
              <a:t>by Jaeger, Trent (9781598292138) SKU:9781598292138 - 05</a:t>
            </a:r>
            <a:br>
              <a:rPr lang="en-US" dirty="0"/>
            </a:br>
            <a:r>
              <a:rPr lang="en-US" dirty="0"/>
              <a:t>MORGAN+C C</a:t>
            </a:r>
            <a:br>
              <a:rPr lang="en-US" dirty="0"/>
            </a:br>
            <a:r>
              <a:rPr lang="en-US" dirty="0"/>
              <a:t/>
            </a:r>
            <a:br>
              <a:rPr lang="en-US" dirty="0"/>
            </a:br>
            <a:r>
              <a:rPr lang="en-US" dirty="0"/>
              <a:t> Security Strategies in Linux Platforms and Applications </a:t>
            </a:r>
          </a:p>
          <a:p>
            <a:r>
              <a:rPr lang="en-US" dirty="0" smtClean="0"/>
              <a:t>by </a:t>
            </a:r>
            <a:r>
              <a:rPr lang="en-US" dirty="0"/>
              <a:t>Jang (9781284110289) SKU:9781284110289 - 2ND 17</a:t>
            </a:r>
            <a:br>
              <a:rPr lang="en-US" dirty="0"/>
            </a:br>
            <a:r>
              <a:rPr lang="en-US" dirty="0"/>
              <a:t>JONES+B CO </a:t>
            </a:r>
            <a:br>
              <a:rPr lang="en-US" dirty="0"/>
            </a:br>
            <a:r>
              <a:rPr lang="en-US" dirty="0"/>
              <a:t/>
            </a:r>
            <a:br>
              <a:rPr lang="en-US" dirty="0"/>
            </a:br>
            <a:r>
              <a:rPr lang="en-US" dirty="0"/>
              <a:t> Building Secure Software </a:t>
            </a:r>
            <a:br>
              <a:rPr lang="en-US" dirty="0"/>
            </a:br>
            <a:r>
              <a:rPr lang="en-US" dirty="0"/>
              <a:t>by </a:t>
            </a:r>
            <a:r>
              <a:rPr lang="en-US" dirty="0" err="1"/>
              <a:t>Viega</a:t>
            </a:r>
            <a:r>
              <a:rPr lang="en-US" dirty="0"/>
              <a:t> (9780321624000) SKU:9780321624000 - 02</a:t>
            </a:r>
            <a:br>
              <a:rPr lang="en-US" dirty="0"/>
            </a:br>
            <a:r>
              <a:rPr lang="en-US" dirty="0"/>
              <a:t>PEARSON CO</a:t>
            </a:r>
            <a:endParaRPr lang="en-US" dirty="0"/>
          </a:p>
        </p:txBody>
      </p:sp>
      <p:sp>
        <p:nvSpPr>
          <p:cNvPr id="3" name="Title 2"/>
          <p:cNvSpPr>
            <a:spLocks noGrp="1"/>
          </p:cNvSpPr>
          <p:nvPr>
            <p:ph type="title"/>
          </p:nvPr>
        </p:nvSpPr>
        <p:spPr/>
        <p:txBody>
          <a:bodyPr/>
          <a:lstStyle/>
          <a:p>
            <a:r>
              <a:rPr lang="en-US" dirty="0"/>
              <a:t>Recommended </a:t>
            </a:r>
            <a:r>
              <a:rPr lang="en-US" dirty="0" smtClean="0"/>
              <a:t>Textbooks</a:t>
            </a:r>
            <a:endParaRPr lang="en-US" dirty="0"/>
          </a:p>
        </p:txBody>
      </p:sp>
    </p:spTree>
    <p:extLst>
      <p:ext uri="{BB962C8B-B14F-4D97-AF65-F5344CB8AC3E}">
        <p14:creationId xmlns:p14="http://schemas.microsoft.com/office/powerpoint/2010/main" val="241604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Font typeface="Arial"/>
              <a:buChar char="•"/>
            </a:pPr>
            <a:r>
              <a:rPr lang="en-US" dirty="0" smtClean="0"/>
              <a:t>IT Security Specialist </a:t>
            </a:r>
            <a:r>
              <a:rPr lang="en-US" dirty="0"/>
              <a:t>- Division of IT, </a:t>
            </a:r>
            <a:r>
              <a:rPr lang="en-US" dirty="0" smtClean="0"/>
              <a:t>UMD</a:t>
            </a:r>
          </a:p>
          <a:p>
            <a:pPr marL="457200" indent="-457200">
              <a:buFont typeface="Arial"/>
              <a:buChar char="•"/>
            </a:pPr>
            <a:r>
              <a:rPr lang="en-US" dirty="0" smtClean="0"/>
              <a:t>Lead forensic analyst (Lots of stories)</a:t>
            </a:r>
          </a:p>
          <a:p>
            <a:pPr marL="457200" indent="-457200">
              <a:buFont typeface="Arial"/>
              <a:buChar char="•"/>
            </a:pPr>
            <a:r>
              <a:rPr lang="en-US" dirty="0" smtClean="0"/>
              <a:t>17+ </a:t>
            </a:r>
            <a:r>
              <a:rPr lang="en-US" dirty="0"/>
              <a:t>years of experience in </a:t>
            </a:r>
            <a:r>
              <a:rPr lang="en-US" dirty="0" smtClean="0"/>
              <a:t>IT field </a:t>
            </a:r>
          </a:p>
          <a:p>
            <a:pPr marL="457200" indent="-457200">
              <a:buFont typeface="Arial"/>
              <a:buChar char="•"/>
            </a:pPr>
            <a:r>
              <a:rPr lang="en-US" dirty="0"/>
              <a:t>8</a:t>
            </a:r>
            <a:r>
              <a:rPr lang="en-US" dirty="0" smtClean="0"/>
              <a:t> years Information Security</a:t>
            </a:r>
            <a:endParaRPr lang="en-US" dirty="0"/>
          </a:p>
          <a:p>
            <a:pPr marL="457200" indent="-457200">
              <a:buFont typeface="Arial"/>
              <a:buChar char="•"/>
            </a:pPr>
            <a:endParaRPr lang="en-US" dirty="0"/>
          </a:p>
          <a:p>
            <a:endParaRPr lang="en-US" dirty="0"/>
          </a:p>
        </p:txBody>
      </p:sp>
      <p:sp>
        <p:nvSpPr>
          <p:cNvPr id="3" name="Title 2"/>
          <p:cNvSpPr>
            <a:spLocks noGrp="1"/>
          </p:cNvSpPr>
          <p:nvPr>
            <p:ph type="title"/>
          </p:nvPr>
        </p:nvSpPr>
        <p:spPr/>
        <p:txBody>
          <a:bodyPr/>
          <a:lstStyle/>
          <a:p>
            <a:r>
              <a:rPr lang="en-US" dirty="0" smtClean="0"/>
              <a:t>Who am I?</a:t>
            </a:r>
            <a:endParaRPr lang="en-US" dirty="0"/>
          </a:p>
        </p:txBody>
      </p:sp>
    </p:spTree>
    <p:extLst>
      <p:ext uri="{BB962C8B-B14F-4D97-AF65-F5344CB8AC3E}">
        <p14:creationId xmlns:p14="http://schemas.microsoft.com/office/powerpoint/2010/main" val="3150432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Arial" charset="0"/>
              <a:buChar char="•"/>
            </a:pPr>
            <a:r>
              <a:rPr lang="en-US" dirty="0" smtClean="0"/>
              <a:t>Review the Syllabus</a:t>
            </a:r>
            <a:endParaRPr lang="en-US" dirty="0"/>
          </a:p>
          <a:p>
            <a:pPr marL="457200" indent="-457200">
              <a:buFont typeface="Arial" charset="0"/>
              <a:buChar char="•"/>
            </a:pPr>
            <a:r>
              <a:rPr lang="en-US" dirty="0" smtClean="0"/>
              <a:t>Today is Lecture one only</a:t>
            </a:r>
            <a:endParaRPr lang="en-US" dirty="0"/>
          </a:p>
        </p:txBody>
      </p:sp>
      <p:sp>
        <p:nvSpPr>
          <p:cNvPr id="3" name="Title 2"/>
          <p:cNvSpPr>
            <a:spLocks noGrp="1"/>
          </p:cNvSpPr>
          <p:nvPr>
            <p:ph type="title"/>
          </p:nvPr>
        </p:nvSpPr>
        <p:spPr/>
        <p:txBody>
          <a:bodyPr/>
          <a:lstStyle/>
          <a:p>
            <a:r>
              <a:rPr lang="en-US" dirty="0"/>
              <a:t>Course </a:t>
            </a:r>
            <a:r>
              <a:rPr lang="en-US" dirty="0" smtClean="0"/>
              <a:t>Schedule</a:t>
            </a:r>
            <a:endParaRPr lang="en-US" dirty="0"/>
          </a:p>
        </p:txBody>
      </p:sp>
    </p:spTree>
    <p:extLst>
      <p:ext uri="{BB962C8B-B14F-4D97-AF65-F5344CB8AC3E}">
        <p14:creationId xmlns:p14="http://schemas.microsoft.com/office/powerpoint/2010/main" val="35402749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Please let me know if you find something lacking or have specific </a:t>
            </a:r>
            <a:r>
              <a:rPr lang="en-US" dirty="0" smtClean="0"/>
              <a:t>tools/techniques </a:t>
            </a:r>
            <a:r>
              <a:rPr lang="en-US" dirty="0"/>
              <a:t>you’d like to see </a:t>
            </a:r>
            <a:r>
              <a:rPr lang="en-US" dirty="0" smtClean="0"/>
              <a:t>or discuss.</a:t>
            </a:r>
          </a:p>
          <a:p>
            <a:endParaRPr lang="en-US" dirty="0"/>
          </a:p>
          <a:p>
            <a:r>
              <a:rPr lang="en-US" sz="2800" dirty="0"/>
              <a:t>Don’t be afraid to share your honest opinion</a:t>
            </a:r>
          </a:p>
          <a:p>
            <a:endParaRPr lang="en-US" dirty="0" smtClean="0"/>
          </a:p>
          <a:p>
            <a:pPr marL="457200" indent="-457200">
              <a:buFont typeface="Arial" charset="0"/>
              <a:buChar char="•"/>
            </a:pPr>
            <a:r>
              <a:rPr lang="en-US" sz="2800" dirty="0"/>
              <a:t>Feedback should be specific</a:t>
            </a:r>
          </a:p>
          <a:p>
            <a:pPr marL="457200" indent="-457200">
              <a:buFont typeface="Arial" charset="0"/>
              <a:buChar char="•"/>
            </a:pPr>
            <a:r>
              <a:rPr lang="en-US" sz="2800" dirty="0"/>
              <a:t>Feedback should be descriptive</a:t>
            </a:r>
          </a:p>
          <a:p>
            <a:pPr marL="457200" indent="-457200">
              <a:buFont typeface="Arial" charset="0"/>
              <a:buChar char="•"/>
            </a:pPr>
            <a:r>
              <a:rPr lang="en-US" sz="2800" dirty="0"/>
              <a:t>Feedback should be timely</a:t>
            </a:r>
          </a:p>
          <a:p>
            <a:endParaRPr lang="en-US" dirty="0"/>
          </a:p>
        </p:txBody>
      </p:sp>
      <p:sp>
        <p:nvSpPr>
          <p:cNvPr id="3" name="Title 2"/>
          <p:cNvSpPr>
            <a:spLocks noGrp="1"/>
          </p:cNvSpPr>
          <p:nvPr>
            <p:ph type="title"/>
          </p:nvPr>
        </p:nvSpPr>
        <p:spPr/>
        <p:txBody>
          <a:bodyPr/>
          <a:lstStyle/>
          <a:p>
            <a:r>
              <a:rPr lang="en-US" dirty="0" smtClean="0"/>
              <a:t>Feedback is a Blessing</a:t>
            </a:r>
            <a:endParaRPr lang="en-US" dirty="0"/>
          </a:p>
        </p:txBody>
      </p:sp>
    </p:spTree>
    <p:extLst>
      <p:ext uri="{BB962C8B-B14F-4D97-AF65-F5344CB8AC3E}">
        <p14:creationId xmlns:p14="http://schemas.microsoft.com/office/powerpoint/2010/main" val="9081224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With ELMS: </a:t>
            </a:r>
            <a:r>
              <a:rPr lang="en-US" dirty="0" smtClean="0">
                <a:hlinkClick r:id="rId2"/>
              </a:rPr>
              <a:t>elms@umd.edu</a:t>
            </a:r>
            <a:endParaRPr lang="en-US" dirty="0" smtClean="0"/>
          </a:p>
          <a:p>
            <a:r>
              <a:rPr lang="en-US" dirty="0" smtClean="0"/>
              <a:t>With the recorded lectures: </a:t>
            </a:r>
            <a:r>
              <a:rPr lang="en-US" dirty="0" smtClean="0">
                <a:hlinkClick r:id="rId3"/>
              </a:rPr>
              <a:t>dets-support@umd.edu</a:t>
            </a:r>
            <a:r>
              <a:rPr lang="en-US" dirty="0"/>
              <a:t> or </a:t>
            </a:r>
            <a:r>
              <a:rPr lang="en-US" dirty="0">
                <a:hlinkClick r:id="rId4"/>
              </a:rPr>
              <a:t>http://www.dets.umd.edu</a:t>
            </a:r>
            <a:r>
              <a:rPr lang="en-US" dirty="0" smtClean="0">
                <a:hlinkClick r:id="rId4"/>
              </a:rPr>
              <a:t>/</a:t>
            </a:r>
            <a:endParaRPr lang="en-US" dirty="0" smtClean="0"/>
          </a:p>
          <a:p>
            <a:endParaRPr lang="en-US" dirty="0"/>
          </a:p>
          <a:p>
            <a:r>
              <a:rPr lang="en-US" dirty="0" smtClean="0"/>
              <a:t>VMs or tools discussed in class:</a:t>
            </a:r>
          </a:p>
          <a:p>
            <a:pPr marL="514350" indent="-514350">
              <a:buAutoNum type="arabicPeriod"/>
            </a:pPr>
            <a:r>
              <a:rPr lang="en-US" dirty="0" smtClean="0"/>
              <a:t>Google***</a:t>
            </a:r>
          </a:p>
          <a:p>
            <a:pPr marL="514350" indent="-514350">
              <a:buAutoNum type="arabicPeriod"/>
            </a:pPr>
            <a:r>
              <a:rPr lang="en-US" dirty="0" smtClean="0"/>
              <a:t>Send me an e-mail </a:t>
            </a:r>
            <a:endParaRPr lang="en-US" dirty="0"/>
          </a:p>
        </p:txBody>
      </p:sp>
      <p:sp>
        <p:nvSpPr>
          <p:cNvPr id="3" name="Title 2"/>
          <p:cNvSpPr>
            <a:spLocks noGrp="1"/>
          </p:cNvSpPr>
          <p:nvPr>
            <p:ph type="title"/>
          </p:nvPr>
        </p:nvSpPr>
        <p:spPr/>
        <p:txBody>
          <a:bodyPr/>
          <a:lstStyle/>
          <a:p>
            <a:r>
              <a:rPr lang="en-US" dirty="0" smtClean="0"/>
              <a:t>Technical Issues</a:t>
            </a:r>
            <a:endParaRPr lang="en-US" dirty="0"/>
          </a:p>
        </p:txBody>
      </p:sp>
    </p:spTree>
    <p:extLst>
      <p:ext uri="{BB962C8B-B14F-4D97-AF65-F5344CB8AC3E}">
        <p14:creationId xmlns:p14="http://schemas.microsoft.com/office/powerpoint/2010/main" val="35302096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Operating System Security is a big challenge</a:t>
            </a:r>
          </a:p>
          <a:p>
            <a:pPr lvl="1"/>
            <a:r>
              <a:rPr lang="en-US" dirty="0"/>
              <a:t>Why?</a:t>
            </a:r>
          </a:p>
          <a:p>
            <a:r>
              <a:rPr lang="en-US" dirty="0"/>
              <a:t>Not just the security of the operating system code</a:t>
            </a:r>
          </a:p>
          <a:p>
            <a:r>
              <a:rPr lang="en-US" dirty="0"/>
              <a:t>Not just the security of the operating system functions</a:t>
            </a:r>
          </a:p>
          <a:p>
            <a:r>
              <a:rPr lang="en-US" dirty="0"/>
              <a:t>Multi-faceted</a:t>
            </a:r>
          </a:p>
          <a:p>
            <a:pPr lvl="1"/>
            <a:r>
              <a:rPr lang="en-US" dirty="0"/>
              <a:t>Code</a:t>
            </a:r>
          </a:p>
          <a:p>
            <a:pPr lvl="1"/>
            <a:r>
              <a:rPr lang="en-US" dirty="0"/>
              <a:t>Libraries</a:t>
            </a:r>
          </a:p>
          <a:p>
            <a:pPr lvl="1"/>
            <a:r>
              <a:rPr lang="en-US" dirty="0"/>
              <a:t>Functionality</a:t>
            </a:r>
          </a:p>
          <a:p>
            <a:pPr lvl="1"/>
            <a:r>
              <a:rPr lang="en-US" dirty="0"/>
              <a:t>Kernel</a:t>
            </a:r>
          </a:p>
          <a:p>
            <a:pPr lvl="1"/>
            <a:r>
              <a:rPr lang="en-US" dirty="0"/>
              <a:t>Applications</a:t>
            </a:r>
          </a:p>
        </p:txBody>
      </p:sp>
      <p:sp>
        <p:nvSpPr>
          <p:cNvPr id="2" name="Title 1"/>
          <p:cNvSpPr>
            <a:spLocks noGrp="1"/>
          </p:cNvSpPr>
          <p:nvPr>
            <p:ph type="title"/>
          </p:nvPr>
        </p:nvSpPr>
        <p:spPr/>
        <p:txBody>
          <a:bodyPr/>
          <a:lstStyle/>
          <a:p>
            <a:r>
              <a:rPr lang="en-US" dirty="0"/>
              <a:t>Background</a:t>
            </a:r>
          </a:p>
        </p:txBody>
      </p:sp>
    </p:spTree>
    <p:extLst>
      <p:ext uri="{BB962C8B-B14F-4D97-AF65-F5344CB8AC3E}">
        <p14:creationId xmlns:p14="http://schemas.microsoft.com/office/powerpoint/2010/main" val="629963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7D85AD-BF0E-4DC9-8C4A-88BE1D0047D8}"/>
              </a:ext>
            </a:extLst>
          </p:cNvPr>
          <p:cNvSpPr>
            <a:spLocks noGrp="1"/>
          </p:cNvSpPr>
          <p:nvPr>
            <p:ph idx="1"/>
          </p:nvPr>
        </p:nvSpPr>
        <p:spPr/>
        <p:txBody>
          <a:bodyPr/>
          <a:lstStyle/>
          <a:p>
            <a:r>
              <a:rPr lang="en-US" dirty="0"/>
              <a:t>Code</a:t>
            </a:r>
          </a:p>
          <a:p>
            <a:r>
              <a:rPr lang="en-US" dirty="0"/>
              <a:t>Features</a:t>
            </a:r>
          </a:p>
          <a:p>
            <a:pPr lvl="1"/>
            <a:r>
              <a:rPr lang="en-US" dirty="0"/>
              <a:t>Services provided </a:t>
            </a:r>
          </a:p>
          <a:p>
            <a:pPr lvl="1"/>
            <a:r>
              <a:rPr lang="en-US" dirty="0"/>
              <a:t>Software running at a given time</a:t>
            </a:r>
          </a:p>
          <a:p>
            <a:pPr lvl="1"/>
            <a:r>
              <a:rPr lang="en-US" dirty="0"/>
              <a:t>Capabilities</a:t>
            </a:r>
          </a:p>
          <a:p>
            <a:pPr lvl="2"/>
            <a:r>
              <a:rPr lang="en-US" dirty="0"/>
              <a:t>Tamperproof</a:t>
            </a:r>
          </a:p>
          <a:p>
            <a:pPr lvl="2"/>
            <a:r>
              <a:rPr lang="en-US" dirty="0"/>
              <a:t>Reference monitor</a:t>
            </a:r>
          </a:p>
          <a:p>
            <a:r>
              <a:rPr lang="en-US" dirty="0"/>
              <a:t>Attack Surface</a:t>
            </a:r>
          </a:p>
        </p:txBody>
      </p:sp>
      <p:sp>
        <p:nvSpPr>
          <p:cNvPr id="2" name="Title 1">
            <a:extLst>
              <a:ext uri="{FF2B5EF4-FFF2-40B4-BE49-F238E27FC236}">
                <a16:creationId xmlns:a16="http://schemas.microsoft.com/office/drawing/2014/main" id="{091AC4D8-6F72-427C-AE4C-8D2AB62DC4A2}"/>
              </a:ext>
            </a:extLst>
          </p:cNvPr>
          <p:cNvSpPr>
            <a:spLocks noGrp="1"/>
          </p:cNvSpPr>
          <p:nvPr>
            <p:ph type="title"/>
          </p:nvPr>
        </p:nvSpPr>
        <p:spPr/>
        <p:txBody>
          <a:bodyPr>
            <a:normAutofit fontScale="90000"/>
          </a:bodyPr>
          <a:lstStyle/>
          <a:p>
            <a:r>
              <a:rPr lang="en-US" dirty="0"/>
              <a:t>What Makes an Operating System Secure?</a:t>
            </a:r>
          </a:p>
        </p:txBody>
      </p:sp>
    </p:spTree>
    <p:extLst>
      <p:ext uri="{BB962C8B-B14F-4D97-AF65-F5344CB8AC3E}">
        <p14:creationId xmlns:p14="http://schemas.microsoft.com/office/powerpoint/2010/main" val="570722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E65BE6-0603-42DB-8A2C-B0387CEFF32C}"/>
              </a:ext>
            </a:extLst>
          </p:cNvPr>
          <p:cNvSpPr>
            <a:spLocks noGrp="1"/>
          </p:cNvSpPr>
          <p:nvPr>
            <p:ph idx="1"/>
          </p:nvPr>
        </p:nvSpPr>
        <p:spPr/>
        <p:txBody>
          <a:bodyPr/>
          <a:lstStyle/>
          <a:p>
            <a:r>
              <a:rPr lang="en-US" dirty="0"/>
              <a:t>Set of design requirements for a validation mechanism</a:t>
            </a:r>
          </a:p>
          <a:p>
            <a:pPr lvl="1"/>
            <a:r>
              <a:rPr lang="en-US" dirty="0"/>
              <a:t>Enforces access control over users and processes</a:t>
            </a:r>
          </a:p>
          <a:p>
            <a:pPr lvl="1"/>
            <a:r>
              <a:rPr lang="en-US" dirty="0"/>
              <a:t>Ability to perform actions on files and sockets (network and otherwise)</a:t>
            </a:r>
          </a:p>
          <a:p>
            <a:r>
              <a:rPr lang="en-US" dirty="0"/>
              <a:t>Must be</a:t>
            </a:r>
          </a:p>
          <a:p>
            <a:pPr lvl="1"/>
            <a:r>
              <a:rPr lang="en-US" dirty="0"/>
              <a:t>Non-</a:t>
            </a:r>
            <a:r>
              <a:rPr lang="en-US" dirty="0" err="1"/>
              <a:t>bypassable</a:t>
            </a:r>
            <a:endParaRPr lang="en-US" dirty="0"/>
          </a:p>
          <a:p>
            <a:pPr lvl="1"/>
            <a:r>
              <a:rPr lang="en-US" dirty="0"/>
              <a:t>Evaluation</a:t>
            </a:r>
          </a:p>
          <a:p>
            <a:pPr lvl="1"/>
            <a:r>
              <a:rPr lang="en-US" dirty="0"/>
              <a:t>Always available</a:t>
            </a:r>
          </a:p>
          <a:p>
            <a:pPr lvl="1"/>
            <a:r>
              <a:rPr lang="en-US" dirty="0"/>
              <a:t>Tamperproof</a:t>
            </a:r>
          </a:p>
        </p:txBody>
      </p:sp>
      <p:sp>
        <p:nvSpPr>
          <p:cNvPr id="2" name="Title 1">
            <a:extLst>
              <a:ext uri="{FF2B5EF4-FFF2-40B4-BE49-F238E27FC236}">
                <a16:creationId xmlns:a16="http://schemas.microsoft.com/office/drawing/2014/main" id="{2140E06B-17E0-495D-8135-B9E4A6A23CBB}"/>
              </a:ext>
            </a:extLst>
          </p:cNvPr>
          <p:cNvSpPr>
            <a:spLocks noGrp="1"/>
          </p:cNvSpPr>
          <p:nvPr>
            <p:ph type="title"/>
          </p:nvPr>
        </p:nvSpPr>
        <p:spPr/>
        <p:txBody>
          <a:bodyPr/>
          <a:lstStyle/>
          <a:p>
            <a:r>
              <a:rPr lang="en-US" dirty="0"/>
              <a:t>Reference Monitor</a:t>
            </a:r>
          </a:p>
        </p:txBody>
      </p:sp>
    </p:spTree>
    <p:extLst>
      <p:ext uri="{BB962C8B-B14F-4D97-AF65-F5344CB8AC3E}">
        <p14:creationId xmlns:p14="http://schemas.microsoft.com/office/powerpoint/2010/main" val="2700696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A study by Aspect Security and </a:t>
            </a:r>
            <a:r>
              <a:rPr lang="en-US" dirty="0" err="1"/>
              <a:t>Sonatype</a:t>
            </a:r>
            <a:r>
              <a:rPr lang="en-US" dirty="0"/>
              <a:t> of how 31 popular open-source code libraries were downloaded in 2012 found that more than a third of the 1,261 versions of these libraries had a known vulnerability and about a quarter of the downloads were tainted</a:t>
            </a:r>
          </a:p>
          <a:p>
            <a:pPr lvl="1"/>
            <a:r>
              <a:rPr lang="en-US" dirty="0"/>
              <a:t>19.8 million (26%) of the library downloads had known vulnerabilities</a:t>
            </a:r>
          </a:p>
          <a:p>
            <a:pPr lvl="1"/>
            <a:r>
              <a:rPr lang="en-US" dirty="0"/>
              <a:t>“Today's applications commonly use 30 or more libraries, which can compromise up to 80% of the code in an application," according to the study</a:t>
            </a:r>
          </a:p>
          <a:p>
            <a:pPr lvl="1"/>
            <a:r>
              <a:rPr lang="en-US" dirty="0"/>
              <a:t>The impact of a vulnerability depends greatly on how the library is used by the application.</a:t>
            </a:r>
          </a:p>
        </p:txBody>
      </p:sp>
      <p:sp>
        <p:nvSpPr>
          <p:cNvPr id="2" name="Title 1"/>
          <p:cNvSpPr>
            <a:spLocks noGrp="1"/>
          </p:cNvSpPr>
          <p:nvPr>
            <p:ph type="title"/>
          </p:nvPr>
        </p:nvSpPr>
        <p:spPr/>
        <p:txBody>
          <a:bodyPr/>
          <a:lstStyle/>
          <a:p>
            <a:r>
              <a:rPr lang="en-US" dirty="0"/>
              <a:t>Why do we need security?</a:t>
            </a:r>
          </a:p>
        </p:txBody>
      </p:sp>
      <p:sp>
        <p:nvSpPr>
          <p:cNvPr id="4" name="TextBox 3"/>
          <p:cNvSpPr txBox="1"/>
          <p:nvPr/>
        </p:nvSpPr>
        <p:spPr>
          <a:xfrm>
            <a:off x="2411628" y="6348150"/>
            <a:ext cx="8003473" cy="307777"/>
          </a:xfrm>
          <a:prstGeom prst="rect">
            <a:avLst/>
          </a:prstGeom>
          <a:noFill/>
        </p:spPr>
        <p:txBody>
          <a:bodyPr wrap="none" rtlCol="0">
            <a:spAutoFit/>
          </a:bodyPr>
          <a:lstStyle/>
          <a:p>
            <a:r>
              <a:rPr lang="en-US" sz="1400" b="1" dirty="0"/>
              <a:t>http://www.networkworld.com/news/2012/032612-open-source-vulnerabilities-257645.html</a:t>
            </a:r>
          </a:p>
        </p:txBody>
      </p:sp>
    </p:spTree>
    <p:extLst>
      <p:ext uri="{BB962C8B-B14F-4D97-AF65-F5344CB8AC3E}">
        <p14:creationId xmlns:p14="http://schemas.microsoft.com/office/powerpoint/2010/main" val="3547286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EU directive:</a:t>
            </a:r>
          </a:p>
          <a:p>
            <a:r>
              <a:rPr lang="fr-FR" dirty="0"/>
              <a:t>Article 23,24 &amp; 79, - Administrative sanctions</a:t>
            </a:r>
          </a:p>
          <a:p>
            <a:pPr lvl="1"/>
            <a:r>
              <a:rPr lang="en-US" dirty="0"/>
              <a:t>“The supervisory authority shall impose a fine up to 250,000 EUR, or in case of an enterprise up to 0.5 % of its annual worldwide turnover, to anyone who, intentionally or negligently does not protect personal data”</a:t>
            </a:r>
          </a:p>
        </p:txBody>
      </p:sp>
      <p:sp>
        <p:nvSpPr>
          <p:cNvPr id="2" name="Title 1"/>
          <p:cNvSpPr>
            <a:spLocks noGrp="1"/>
          </p:cNvSpPr>
          <p:nvPr>
            <p:ph type="title"/>
          </p:nvPr>
        </p:nvSpPr>
        <p:spPr/>
        <p:txBody>
          <a:bodyPr/>
          <a:lstStyle/>
          <a:p>
            <a:r>
              <a:rPr lang="en-US" dirty="0"/>
              <a:t>And Then There’s Compliance</a:t>
            </a:r>
          </a:p>
        </p:txBody>
      </p:sp>
      <p:sp>
        <p:nvSpPr>
          <p:cNvPr id="4" name="TextBox 3"/>
          <p:cNvSpPr txBox="1"/>
          <p:nvPr/>
        </p:nvSpPr>
        <p:spPr>
          <a:xfrm>
            <a:off x="2438401" y="6128266"/>
            <a:ext cx="7749237" cy="369332"/>
          </a:xfrm>
          <a:prstGeom prst="rect">
            <a:avLst/>
          </a:prstGeom>
          <a:noFill/>
        </p:spPr>
        <p:txBody>
          <a:bodyPr wrap="none" rtlCol="0">
            <a:spAutoFit/>
          </a:bodyPr>
          <a:lstStyle/>
          <a:p>
            <a:r>
              <a:rPr lang="en-US" b="1" dirty="0"/>
              <a:t>http://register.consilium.europa.eu/pdf/en/12/st05/st05853.en12.pdf</a:t>
            </a:r>
          </a:p>
        </p:txBody>
      </p:sp>
    </p:spTree>
    <p:extLst>
      <p:ext uri="{BB962C8B-B14F-4D97-AF65-F5344CB8AC3E}">
        <p14:creationId xmlns:p14="http://schemas.microsoft.com/office/powerpoint/2010/main" val="3130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a:t>An Inconvenient Truth</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371600"/>
            <a:ext cx="3581400" cy="4894580"/>
          </a:xfrm>
          <a:prstGeom prst="rect">
            <a:avLst/>
          </a:prstGeom>
        </p:spPr>
      </p:pic>
      <p:cxnSp>
        <p:nvCxnSpPr>
          <p:cNvPr id="5" name="Straight Arrow Connector 4"/>
          <p:cNvCxnSpPr/>
          <p:nvPr/>
        </p:nvCxnSpPr>
        <p:spPr>
          <a:xfrm flipV="1">
            <a:off x="5105400" y="2209800"/>
            <a:ext cx="2362200" cy="22860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5486400" y="4038600"/>
            <a:ext cx="2209800" cy="53340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7543801" y="1954768"/>
            <a:ext cx="2925801" cy="369332"/>
          </a:xfrm>
          <a:prstGeom prst="rect">
            <a:avLst/>
          </a:prstGeom>
          <a:noFill/>
        </p:spPr>
        <p:txBody>
          <a:bodyPr wrap="none" rtlCol="0">
            <a:spAutoFit/>
          </a:bodyPr>
          <a:lstStyle/>
          <a:p>
            <a:r>
              <a:rPr lang="en-US" dirty="0"/>
              <a:t>2 weeks of ethical hacking</a:t>
            </a:r>
          </a:p>
        </p:txBody>
      </p:sp>
      <p:sp>
        <p:nvSpPr>
          <p:cNvPr id="8" name="TextBox 7"/>
          <p:cNvSpPr txBox="1"/>
          <p:nvPr/>
        </p:nvSpPr>
        <p:spPr>
          <a:xfrm>
            <a:off x="7197553" y="4724400"/>
            <a:ext cx="3223959" cy="369332"/>
          </a:xfrm>
          <a:prstGeom prst="rect">
            <a:avLst/>
          </a:prstGeom>
          <a:noFill/>
        </p:spPr>
        <p:txBody>
          <a:bodyPr wrap="none" rtlCol="0">
            <a:spAutoFit/>
          </a:bodyPr>
          <a:lstStyle/>
          <a:p>
            <a:r>
              <a:rPr lang="en-US" dirty="0"/>
              <a:t>10 man years of development</a:t>
            </a:r>
          </a:p>
        </p:txBody>
      </p:sp>
      <p:sp>
        <p:nvSpPr>
          <p:cNvPr id="12" name="Oval 11"/>
          <p:cNvSpPr/>
          <p:nvPr/>
        </p:nvSpPr>
        <p:spPr>
          <a:xfrm>
            <a:off x="3200400" y="3466532"/>
            <a:ext cx="1046140" cy="1144137"/>
          </a:xfrm>
          <a:prstGeom prst="ellipse">
            <a:avLst/>
          </a:prstGeom>
          <a:gradFill>
            <a:gsLst>
              <a:gs pos="0">
                <a:srgbClr val="FFFFFF">
                  <a:alpha val="25000"/>
                </a:srgbClr>
              </a:gs>
              <a:gs pos="100000">
                <a:srgbClr val="FFFFFF">
                  <a:alpha val="41000"/>
                </a:srgbClr>
              </a:gs>
            </a:gsLst>
          </a:gra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076320" y="3493828"/>
            <a:ext cx="1046140" cy="1144137"/>
          </a:xfrm>
          <a:prstGeom prst="ellipse">
            <a:avLst/>
          </a:prstGeom>
          <a:gradFill>
            <a:gsLst>
              <a:gs pos="0">
                <a:srgbClr val="FFFFFF">
                  <a:alpha val="25000"/>
                </a:srgbClr>
              </a:gs>
              <a:gs pos="100000">
                <a:srgbClr val="FFFFFF">
                  <a:alpha val="41000"/>
                </a:srgbClr>
              </a:gs>
            </a:gsLst>
          </a:gra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646133" y="4152332"/>
            <a:ext cx="1046140" cy="1144137"/>
          </a:xfrm>
          <a:prstGeom prst="ellipse">
            <a:avLst/>
          </a:prstGeom>
          <a:gradFill>
            <a:gsLst>
              <a:gs pos="0">
                <a:srgbClr val="FFFFFF">
                  <a:alpha val="25000"/>
                </a:srgbClr>
              </a:gs>
              <a:gs pos="100000">
                <a:srgbClr val="FFFFFF">
                  <a:alpha val="41000"/>
                </a:srgbClr>
              </a:gs>
            </a:gsLst>
          </a:gra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4026957" y="3776990"/>
            <a:ext cx="1144864" cy="523220"/>
          </a:xfrm>
          <a:prstGeom prst="rect">
            <a:avLst/>
          </a:prstGeom>
          <a:noFill/>
        </p:spPr>
        <p:txBody>
          <a:bodyPr wrap="none" rtlCol="0">
            <a:spAutoFit/>
          </a:bodyPr>
          <a:lstStyle/>
          <a:p>
            <a:pPr algn="ctr"/>
            <a:r>
              <a:rPr lang="en-US" sz="1400" b="1" dirty="0">
                <a:solidFill>
                  <a:schemeClr val="bg1"/>
                </a:solidFill>
              </a:rPr>
              <a:t>Business</a:t>
            </a:r>
          </a:p>
          <a:p>
            <a:pPr algn="ctr"/>
            <a:r>
              <a:rPr lang="en-US" sz="1400" b="1" dirty="0">
                <a:solidFill>
                  <a:schemeClr val="bg1"/>
                </a:solidFill>
              </a:rPr>
              <a:t>Logic Flaws</a:t>
            </a:r>
          </a:p>
        </p:txBody>
      </p:sp>
      <p:sp>
        <p:nvSpPr>
          <p:cNvPr id="16" name="TextBox 15"/>
          <p:cNvSpPr txBox="1"/>
          <p:nvPr/>
        </p:nvSpPr>
        <p:spPr>
          <a:xfrm>
            <a:off x="3314102" y="3814493"/>
            <a:ext cx="681597" cy="523220"/>
          </a:xfrm>
          <a:prstGeom prst="rect">
            <a:avLst/>
          </a:prstGeom>
          <a:noFill/>
        </p:spPr>
        <p:txBody>
          <a:bodyPr wrap="none" rtlCol="0">
            <a:spAutoFit/>
          </a:bodyPr>
          <a:lstStyle/>
          <a:p>
            <a:pPr algn="ctr"/>
            <a:r>
              <a:rPr lang="en-US" sz="1400" b="1" dirty="0">
                <a:solidFill>
                  <a:schemeClr val="bg1"/>
                </a:solidFill>
              </a:rPr>
              <a:t>Code</a:t>
            </a:r>
          </a:p>
          <a:p>
            <a:pPr algn="ctr"/>
            <a:r>
              <a:rPr lang="en-US" sz="1400" b="1" dirty="0">
                <a:solidFill>
                  <a:schemeClr val="bg1"/>
                </a:solidFill>
              </a:rPr>
              <a:t>Flaws</a:t>
            </a:r>
          </a:p>
        </p:txBody>
      </p:sp>
      <p:sp>
        <p:nvSpPr>
          <p:cNvPr id="17" name="TextBox 16"/>
          <p:cNvSpPr txBox="1"/>
          <p:nvPr/>
        </p:nvSpPr>
        <p:spPr>
          <a:xfrm>
            <a:off x="3723471" y="4554533"/>
            <a:ext cx="891591" cy="523220"/>
          </a:xfrm>
          <a:prstGeom prst="rect">
            <a:avLst/>
          </a:prstGeom>
          <a:noFill/>
        </p:spPr>
        <p:txBody>
          <a:bodyPr wrap="none" rtlCol="0">
            <a:spAutoFit/>
          </a:bodyPr>
          <a:lstStyle/>
          <a:p>
            <a:pPr algn="ctr"/>
            <a:r>
              <a:rPr lang="en-US" sz="1400" b="1" dirty="0">
                <a:solidFill>
                  <a:schemeClr val="bg1"/>
                </a:solidFill>
              </a:rPr>
              <a:t>Security</a:t>
            </a:r>
          </a:p>
          <a:p>
            <a:pPr algn="ctr"/>
            <a:r>
              <a:rPr lang="en-US" sz="1400" b="1" dirty="0">
                <a:solidFill>
                  <a:schemeClr val="bg1"/>
                </a:solidFill>
              </a:rPr>
              <a:t>Errors</a:t>
            </a:r>
          </a:p>
        </p:txBody>
      </p:sp>
    </p:spTree>
    <p:extLst>
      <p:ext uri="{BB962C8B-B14F-4D97-AF65-F5344CB8AC3E}">
        <p14:creationId xmlns:p14="http://schemas.microsoft.com/office/powerpoint/2010/main" val="2520934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lnSpcReduction="10000"/>
          </a:bodyPr>
          <a:lstStyle/>
          <a:p>
            <a:pPr>
              <a:lnSpc>
                <a:spcPct val="90000"/>
              </a:lnSpc>
            </a:pPr>
            <a:r>
              <a:rPr lang="en-US" dirty="0"/>
              <a:t>The risk of producing insecure software systems can be evaluated by</a:t>
            </a:r>
          </a:p>
          <a:p>
            <a:pPr lvl="1">
              <a:lnSpc>
                <a:spcPct val="90000"/>
              </a:lnSpc>
            </a:pPr>
            <a:r>
              <a:rPr lang="en-US" dirty="0"/>
              <a:t>Looking at historic risk. </a:t>
            </a:r>
          </a:p>
          <a:p>
            <a:pPr lvl="1">
              <a:lnSpc>
                <a:spcPct val="90000"/>
              </a:lnSpc>
            </a:pPr>
            <a:r>
              <a:rPr lang="en-US" dirty="0"/>
              <a:t>The potential for future attacks. </a:t>
            </a:r>
          </a:p>
          <a:p>
            <a:pPr>
              <a:lnSpc>
                <a:spcPct val="90000"/>
              </a:lnSpc>
            </a:pPr>
            <a:r>
              <a:rPr lang="en-US" dirty="0"/>
              <a:t>Historic risk can be measured by</a:t>
            </a:r>
          </a:p>
          <a:p>
            <a:pPr lvl="1">
              <a:lnSpc>
                <a:spcPct val="90000"/>
              </a:lnSpc>
            </a:pPr>
            <a:r>
              <a:rPr lang="en-US" dirty="0"/>
              <a:t>Looking at the type.  </a:t>
            </a:r>
          </a:p>
          <a:p>
            <a:pPr lvl="1">
              <a:lnSpc>
                <a:spcPct val="90000"/>
              </a:lnSpc>
            </a:pPr>
            <a:r>
              <a:rPr lang="en-US" dirty="0"/>
              <a:t>Cost of perpetrated crimes.</a:t>
            </a:r>
          </a:p>
          <a:p>
            <a:pPr>
              <a:lnSpc>
                <a:spcPct val="90000"/>
              </a:lnSpc>
            </a:pPr>
            <a:r>
              <a:rPr lang="en-US" dirty="0"/>
              <a:t>The potential for future attacks can be partially gauged by: </a:t>
            </a:r>
          </a:p>
          <a:p>
            <a:pPr lvl="1">
              <a:lnSpc>
                <a:spcPct val="90000"/>
              </a:lnSpc>
            </a:pPr>
            <a:r>
              <a:rPr lang="en-US" dirty="0"/>
              <a:t>Evaluating emerging threats. </a:t>
            </a:r>
          </a:p>
          <a:p>
            <a:pPr lvl="1">
              <a:lnSpc>
                <a:spcPct val="90000"/>
              </a:lnSpc>
            </a:pPr>
            <a:r>
              <a:rPr lang="en-US" dirty="0"/>
              <a:t>The security of existing software systems.</a:t>
            </a:r>
          </a:p>
        </p:txBody>
      </p:sp>
      <p:sp>
        <p:nvSpPr>
          <p:cNvPr id="7170" name="Rectangle 2"/>
          <p:cNvSpPr>
            <a:spLocks noGrp="1" noChangeArrowheads="1"/>
          </p:cNvSpPr>
          <p:nvPr>
            <p:ph type="title"/>
          </p:nvPr>
        </p:nvSpPr>
        <p:spPr/>
        <p:txBody>
          <a:bodyPr/>
          <a:lstStyle/>
          <a:p>
            <a:r>
              <a:rPr lang="en-US" dirty="0"/>
              <a:t>Gauging the Threat</a:t>
            </a:r>
          </a:p>
        </p:txBody>
      </p:sp>
    </p:spTree>
    <p:extLst>
      <p:ext uri="{BB962C8B-B14F-4D97-AF65-F5344CB8AC3E}">
        <p14:creationId xmlns:p14="http://schemas.microsoft.com/office/powerpoint/2010/main" val="61865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Presentations and assignments will be uploaded to ELMS prior to class</a:t>
            </a:r>
          </a:p>
          <a:p>
            <a:endParaRPr lang="en-US" dirty="0"/>
          </a:p>
        </p:txBody>
      </p:sp>
      <p:sp>
        <p:nvSpPr>
          <p:cNvPr id="3" name="Title 2"/>
          <p:cNvSpPr>
            <a:spLocks noGrp="1"/>
          </p:cNvSpPr>
          <p:nvPr>
            <p:ph type="title"/>
          </p:nvPr>
        </p:nvSpPr>
        <p:spPr/>
        <p:txBody>
          <a:bodyPr/>
          <a:lstStyle/>
          <a:p>
            <a:r>
              <a:rPr lang="en-US" dirty="0" smtClean="0"/>
              <a:t>Course schedule</a:t>
            </a:r>
            <a:endParaRPr lang="en-US" dirty="0"/>
          </a:p>
        </p:txBody>
      </p:sp>
    </p:spTree>
    <p:extLst>
      <p:ext uri="{BB962C8B-B14F-4D97-AF65-F5344CB8AC3E}">
        <p14:creationId xmlns:p14="http://schemas.microsoft.com/office/powerpoint/2010/main" val="429582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r>
              <a:rPr lang="en-US" dirty="0"/>
              <a:t>Based on conservative estimates, about 100,000 new software vulnerabilities were present in 2010 alone. </a:t>
            </a:r>
          </a:p>
          <a:p>
            <a:r>
              <a:rPr lang="en-US" dirty="0"/>
              <a:t>The number of security incidents worldwide swelled to about 400,000 a year, or 8,000 per work week [</a:t>
            </a:r>
            <a:r>
              <a:rPr lang="en-US" dirty="0" err="1"/>
              <a:t>Berinato</a:t>
            </a:r>
            <a:r>
              <a:rPr lang="en-US" dirty="0"/>
              <a:t> 04].</a:t>
            </a:r>
          </a:p>
          <a:p>
            <a:pPr marL="0" indent="0"/>
            <a:endParaRPr lang="en-US" dirty="0"/>
          </a:p>
        </p:txBody>
      </p:sp>
      <p:sp>
        <p:nvSpPr>
          <p:cNvPr id="8194" name="Rectangle 2"/>
          <p:cNvSpPr>
            <a:spLocks noGrp="1" noChangeArrowheads="1"/>
          </p:cNvSpPr>
          <p:nvPr>
            <p:ph type="title"/>
          </p:nvPr>
        </p:nvSpPr>
        <p:spPr/>
        <p:txBody>
          <a:bodyPr/>
          <a:lstStyle/>
          <a:p>
            <a:r>
              <a:rPr lang="en-US" dirty="0"/>
              <a:t>What is the Cost? </a:t>
            </a:r>
          </a:p>
        </p:txBody>
      </p:sp>
    </p:spTree>
    <p:extLst>
      <p:ext uri="{BB962C8B-B14F-4D97-AF65-F5344CB8AC3E}">
        <p14:creationId xmlns:p14="http://schemas.microsoft.com/office/powerpoint/2010/main" val="1350372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10F6E6-B44A-4ACC-A320-FEB8AE237D31}"/>
              </a:ext>
            </a:extLst>
          </p:cNvPr>
          <p:cNvSpPr>
            <a:spLocks noGrp="1"/>
          </p:cNvSpPr>
          <p:nvPr>
            <p:ph idx="1"/>
          </p:nvPr>
        </p:nvSpPr>
        <p:spPr/>
        <p:txBody>
          <a:bodyPr/>
          <a:lstStyle/>
          <a:p>
            <a:r>
              <a:rPr lang="en-US" dirty="0"/>
              <a:t>July 2001 – Code Red </a:t>
            </a:r>
            <a:r>
              <a:rPr lang="en-US" dirty="0" smtClean="0"/>
              <a:t>I –  worm to attack</a:t>
            </a:r>
            <a:endParaRPr lang="en-US" dirty="0"/>
          </a:p>
          <a:p>
            <a:r>
              <a:rPr lang="en-US" dirty="0"/>
              <a:t>August 2001 – Code Red </a:t>
            </a:r>
            <a:r>
              <a:rPr lang="en-US" dirty="0" smtClean="0"/>
              <a:t>II -  worm for backdoor</a:t>
            </a:r>
            <a:endParaRPr lang="en-US" dirty="0"/>
          </a:p>
          <a:p>
            <a:endParaRPr lang="en-US" dirty="0"/>
          </a:p>
        </p:txBody>
      </p:sp>
      <p:sp>
        <p:nvSpPr>
          <p:cNvPr id="2" name="Title 1">
            <a:extLst>
              <a:ext uri="{FF2B5EF4-FFF2-40B4-BE49-F238E27FC236}">
                <a16:creationId xmlns:a16="http://schemas.microsoft.com/office/drawing/2014/main" id="{1E3DDD13-D7E6-45BA-A48D-F5EE6ACCAE29}"/>
              </a:ext>
            </a:extLst>
          </p:cNvPr>
          <p:cNvSpPr>
            <a:spLocks noGrp="1"/>
          </p:cNvSpPr>
          <p:nvPr>
            <p:ph type="title"/>
          </p:nvPr>
        </p:nvSpPr>
        <p:spPr/>
        <p:txBody>
          <a:bodyPr/>
          <a:lstStyle/>
          <a:p>
            <a:r>
              <a:rPr lang="en-US" dirty="0"/>
              <a:t>Some Historical Examples</a:t>
            </a:r>
          </a:p>
        </p:txBody>
      </p:sp>
    </p:spTree>
    <p:extLst>
      <p:ext uri="{BB962C8B-B14F-4D97-AF65-F5344CB8AC3E}">
        <p14:creationId xmlns:p14="http://schemas.microsoft.com/office/powerpoint/2010/main" val="2542028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r>
              <a:rPr lang="en-US" dirty="0"/>
              <a:t>The W32.Blaster.Worm</a:t>
            </a:r>
          </a:p>
          <a:p>
            <a:pPr lvl="1"/>
            <a:r>
              <a:rPr lang="en-US" dirty="0"/>
              <a:t>Discovered on August 11, 2003.</a:t>
            </a:r>
          </a:p>
          <a:p>
            <a:pPr lvl="1"/>
            <a:r>
              <a:rPr lang="en-US" dirty="0"/>
              <a:t>Infected unpatched system connected to the Internet without user involvement. </a:t>
            </a:r>
          </a:p>
          <a:p>
            <a:pPr lvl="1"/>
            <a:r>
              <a:rPr lang="en-US" dirty="0"/>
              <a:t>At least eight million Windows systems have been infected by this worm [</a:t>
            </a:r>
            <a:r>
              <a:rPr lang="en-US" dirty="0" err="1"/>
              <a:t>Lemos</a:t>
            </a:r>
            <a:r>
              <a:rPr lang="en-US" dirty="0"/>
              <a:t> 04].</a:t>
            </a:r>
          </a:p>
          <a:p>
            <a:pPr lvl="1"/>
            <a:r>
              <a:rPr lang="en-US" dirty="0"/>
              <a:t>Economic Damage &gt; $500M$</a:t>
            </a:r>
          </a:p>
          <a:p>
            <a:pPr marL="0" indent="0"/>
            <a:endParaRPr lang="en-US" dirty="0"/>
          </a:p>
          <a:p>
            <a:pPr marL="0" indent="0"/>
            <a:endParaRPr lang="en-US" dirty="0"/>
          </a:p>
        </p:txBody>
      </p:sp>
      <p:sp>
        <p:nvSpPr>
          <p:cNvPr id="5122" name="Rectangle 2"/>
          <p:cNvSpPr>
            <a:spLocks noGrp="1" noChangeArrowheads="1"/>
          </p:cNvSpPr>
          <p:nvPr>
            <p:ph type="title"/>
          </p:nvPr>
        </p:nvSpPr>
        <p:spPr/>
        <p:txBody>
          <a:bodyPr/>
          <a:lstStyle/>
          <a:p>
            <a:r>
              <a:rPr lang="en-US"/>
              <a:t>Running With Scissors</a:t>
            </a:r>
          </a:p>
        </p:txBody>
      </p:sp>
    </p:spTree>
    <p:extLst>
      <p:ext uri="{BB962C8B-B14F-4D97-AF65-F5344CB8AC3E}">
        <p14:creationId xmlns:p14="http://schemas.microsoft.com/office/powerpoint/2010/main" val="360743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609600" y="1876926"/>
            <a:ext cx="10820701" cy="4684295"/>
          </a:xfrm>
        </p:spPr>
        <p:txBody>
          <a:bodyPr>
            <a:normAutofit/>
          </a:bodyPr>
          <a:lstStyle/>
          <a:p>
            <a:r>
              <a:rPr lang="en-US" dirty="0"/>
              <a:t>Checks to see if the computer is already infected.</a:t>
            </a:r>
          </a:p>
          <a:p>
            <a:pPr lvl="1"/>
            <a:r>
              <a:rPr lang="en-US" dirty="0"/>
              <a:t>Adds “windows auto update” = “msblast.exe” to registry key HKEY_LOCAL_MACHINE\SOFTWARE\Microsoft\Windows\ </a:t>
            </a:r>
            <a:r>
              <a:rPr lang="en-US" dirty="0" err="1"/>
              <a:t>CurrentVersion</a:t>
            </a:r>
            <a:r>
              <a:rPr lang="en-US" dirty="0"/>
              <a:t>\Run</a:t>
            </a:r>
          </a:p>
          <a:p>
            <a:r>
              <a:rPr lang="en-US" dirty="0"/>
              <a:t>Runs when Windows starts. </a:t>
            </a:r>
          </a:p>
          <a:p>
            <a:r>
              <a:rPr lang="en-US" dirty="0"/>
              <a:t>Generates a random IP address. </a:t>
            </a:r>
          </a:p>
          <a:p>
            <a:r>
              <a:rPr lang="en-US" dirty="0"/>
              <a:t>Attempts to infect the computer with that address. </a:t>
            </a:r>
          </a:p>
          <a:p>
            <a:r>
              <a:rPr lang="en-US" dirty="0"/>
              <a:t>Sends data on TCP port 135 to exploit the DCOM RPC vulnerability on either Windows XP or Windows 2000.</a:t>
            </a:r>
          </a:p>
        </p:txBody>
      </p:sp>
      <p:sp>
        <p:nvSpPr>
          <p:cNvPr id="6146" name="Rectangle 2"/>
          <p:cNvSpPr>
            <a:spLocks noGrp="1" noChangeArrowheads="1"/>
          </p:cNvSpPr>
          <p:nvPr>
            <p:ph type="title"/>
          </p:nvPr>
        </p:nvSpPr>
        <p:spPr/>
        <p:txBody>
          <a:bodyPr/>
          <a:lstStyle/>
          <a:p>
            <a:r>
              <a:rPr lang="en-US" dirty="0"/>
              <a:t>Peeking under the hood…</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9621" y="2988947"/>
            <a:ext cx="2430680" cy="1828452"/>
          </a:xfrm>
          <a:prstGeom prst="rect">
            <a:avLst/>
          </a:prstGeom>
        </p:spPr>
      </p:pic>
    </p:spTree>
    <p:extLst>
      <p:ext uri="{BB962C8B-B14F-4D97-AF65-F5344CB8AC3E}">
        <p14:creationId xmlns:p14="http://schemas.microsoft.com/office/powerpoint/2010/main" val="1259608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fade">
                                      <p:cBhvr>
                                        <p:cTn id="12" dur="500"/>
                                        <p:tgtEl>
                                          <p:spTgt spid="614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147">
                                            <p:txEl>
                                              <p:pRg st="1" end="1"/>
                                            </p:txEl>
                                          </p:spTgt>
                                        </p:tgtEl>
                                        <p:attrNameLst>
                                          <p:attrName>style.visibility</p:attrName>
                                        </p:attrNameLst>
                                      </p:cBhvr>
                                      <p:to>
                                        <p:strVal val="visible"/>
                                      </p:to>
                                    </p:set>
                                    <p:animEffect transition="in" filter="fade">
                                      <p:cBhvr>
                                        <p:cTn id="15" dur="500"/>
                                        <p:tgtEl>
                                          <p:spTgt spid="614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147">
                                            <p:txEl>
                                              <p:pRg st="2" end="2"/>
                                            </p:txEl>
                                          </p:spTgt>
                                        </p:tgtEl>
                                        <p:attrNameLst>
                                          <p:attrName>style.visibility</p:attrName>
                                        </p:attrNameLst>
                                      </p:cBhvr>
                                      <p:to>
                                        <p:strVal val="visible"/>
                                      </p:to>
                                    </p:set>
                                    <p:animEffect transition="in" filter="fade">
                                      <p:cBhvr>
                                        <p:cTn id="20" dur="500"/>
                                        <p:tgtEl>
                                          <p:spTgt spid="614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147">
                                            <p:txEl>
                                              <p:pRg st="3" end="3"/>
                                            </p:txEl>
                                          </p:spTgt>
                                        </p:tgtEl>
                                        <p:attrNameLst>
                                          <p:attrName>style.visibility</p:attrName>
                                        </p:attrNameLst>
                                      </p:cBhvr>
                                      <p:to>
                                        <p:strVal val="visible"/>
                                      </p:to>
                                    </p:set>
                                    <p:animEffect transition="in" filter="fade">
                                      <p:cBhvr>
                                        <p:cTn id="25" dur="500"/>
                                        <p:tgtEl>
                                          <p:spTgt spid="614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147">
                                            <p:txEl>
                                              <p:pRg st="4" end="4"/>
                                            </p:txEl>
                                          </p:spTgt>
                                        </p:tgtEl>
                                        <p:attrNameLst>
                                          <p:attrName>style.visibility</p:attrName>
                                        </p:attrNameLst>
                                      </p:cBhvr>
                                      <p:to>
                                        <p:strVal val="visible"/>
                                      </p:to>
                                    </p:set>
                                    <p:animEffect transition="in" filter="fade">
                                      <p:cBhvr>
                                        <p:cTn id="30" dur="500"/>
                                        <p:tgtEl>
                                          <p:spTgt spid="614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147">
                                            <p:txEl>
                                              <p:pRg st="5" end="5"/>
                                            </p:txEl>
                                          </p:spTgt>
                                        </p:tgtEl>
                                        <p:attrNameLst>
                                          <p:attrName>style.visibility</p:attrName>
                                        </p:attrNameLst>
                                      </p:cBhvr>
                                      <p:to>
                                        <p:strVal val="visible"/>
                                      </p:to>
                                    </p:set>
                                    <p:animEffect transition="in" filter="fade">
                                      <p:cBhvr>
                                        <p:cTn id="35"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fontScale="92500" lnSpcReduction="10000"/>
          </a:bodyPr>
          <a:lstStyle/>
          <a:p>
            <a:r>
              <a:rPr lang="en-US" dirty="0"/>
              <a:t>Threat is a person, group, organization, or foreign power that has been the source of past attacks or may be the source of future attacks.</a:t>
            </a:r>
          </a:p>
          <a:p>
            <a:r>
              <a:rPr lang="en-US" dirty="0"/>
              <a:t>Threats  include:</a:t>
            </a:r>
          </a:p>
          <a:p>
            <a:pPr lvl="1"/>
            <a:r>
              <a:rPr lang="en-US" dirty="0"/>
              <a:t>Hackers</a:t>
            </a:r>
          </a:p>
          <a:p>
            <a:pPr lvl="1"/>
            <a:r>
              <a:rPr lang="en-US" dirty="0"/>
              <a:t>Insiders</a:t>
            </a:r>
          </a:p>
          <a:p>
            <a:pPr lvl="1"/>
            <a:r>
              <a:rPr lang="en-US" dirty="0"/>
              <a:t>Criminals</a:t>
            </a:r>
          </a:p>
          <a:p>
            <a:pPr lvl="1"/>
            <a:r>
              <a:rPr lang="en-US" dirty="0"/>
              <a:t>Competitive Intelligence Professionals</a:t>
            </a:r>
          </a:p>
          <a:p>
            <a:pPr lvl="1"/>
            <a:r>
              <a:rPr lang="en-US" dirty="0"/>
              <a:t>Terrorists</a:t>
            </a:r>
          </a:p>
          <a:p>
            <a:pPr lvl="1"/>
            <a:r>
              <a:rPr lang="en-US" dirty="0"/>
              <a:t>Information Warriors.</a:t>
            </a:r>
          </a:p>
        </p:txBody>
      </p:sp>
      <p:sp>
        <p:nvSpPr>
          <p:cNvPr id="9218" name="Rectangle 2"/>
          <p:cNvSpPr>
            <a:spLocks noGrp="1" noChangeArrowheads="1"/>
          </p:cNvSpPr>
          <p:nvPr>
            <p:ph type="title"/>
          </p:nvPr>
        </p:nvSpPr>
        <p:spPr/>
        <p:txBody>
          <a:bodyPr>
            <a:normAutofit fontScale="90000"/>
          </a:bodyPr>
          <a:lstStyle/>
          <a:p>
            <a:r>
              <a:rPr lang="en-US" dirty="0"/>
              <a:t>Who is the Threat?</a:t>
            </a:r>
            <a:br>
              <a:rPr lang="en-US" dirty="0"/>
            </a:br>
            <a:endParaRPr lang="en-US" dirty="0"/>
          </a:p>
        </p:txBody>
      </p:sp>
    </p:spTree>
    <p:extLst>
      <p:ext uri="{BB962C8B-B14F-4D97-AF65-F5344CB8AC3E}">
        <p14:creationId xmlns:p14="http://schemas.microsoft.com/office/powerpoint/2010/main" val="4068988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a:bodyPr>
          <a:lstStyle/>
          <a:p>
            <a:r>
              <a:rPr lang="en-US" dirty="0"/>
              <a:t>Motivated by curiosity and peer recognition from other hackers.</a:t>
            </a:r>
          </a:p>
          <a:p>
            <a:r>
              <a:rPr lang="en-US" dirty="0"/>
              <a:t>Write programs that </a:t>
            </a:r>
            <a:r>
              <a:rPr lang="en-US" i="1" dirty="0"/>
              <a:t>expose vulnerabilities </a:t>
            </a:r>
            <a:r>
              <a:rPr lang="en-US" dirty="0"/>
              <a:t>in computer software.</a:t>
            </a:r>
          </a:p>
          <a:p>
            <a:r>
              <a:rPr lang="en-US" dirty="0"/>
              <a:t>The methods used to disclose these vulnerabilities varies from a policy of responsible disclosure to a policy of full disclosure.</a:t>
            </a:r>
          </a:p>
        </p:txBody>
      </p:sp>
      <p:sp>
        <p:nvSpPr>
          <p:cNvPr id="10242" name="Rectangle 2"/>
          <p:cNvSpPr>
            <a:spLocks noGrp="1" noChangeArrowheads="1"/>
          </p:cNvSpPr>
          <p:nvPr>
            <p:ph type="title"/>
          </p:nvPr>
        </p:nvSpPr>
        <p:spPr/>
        <p:txBody>
          <a:bodyPr/>
          <a:lstStyle/>
          <a:p>
            <a:r>
              <a:rPr lang="en-US" dirty="0"/>
              <a:t>Hackers</a:t>
            </a:r>
            <a:endParaRPr lang="en-US" b="1" dirty="0"/>
          </a:p>
        </p:txBody>
      </p:sp>
    </p:spTree>
    <p:extLst>
      <p:ext uri="{BB962C8B-B14F-4D97-AF65-F5344CB8AC3E}">
        <p14:creationId xmlns:p14="http://schemas.microsoft.com/office/powerpoint/2010/main" val="3889195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normAutofit lnSpcReduction="10000"/>
          </a:bodyPr>
          <a:lstStyle/>
          <a:p>
            <a:pPr>
              <a:lnSpc>
                <a:spcPct val="90000"/>
              </a:lnSpc>
            </a:pPr>
            <a:r>
              <a:rPr lang="en-US" dirty="0"/>
              <a:t>The threat comes from a current or former employee or contractor of an organization.</a:t>
            </a:r>
          </a:p>
          <a:p>
            <a:pPr>
              <a:lnSpc>
                <a:spcPct val="90000"/>
              </a:lnSpc>
            </a:pPr>
            <a:r>
              <a:rPr lang="en-US" dirty="0"/>
              <a:t>Has legitimate access to the information that was compromised. </a:t>
            </a:r>
          </a:p>
          <a:p>
            <a:pPr>
              <a:lnSpc>
                <a:spcPct val="90000"/>
              </a:lnSpc>
            </a:pPr>
            <a:r>
              <a:rPr lang="en-US" dirty="0"/>
              <a:t>Do not need to be technically sophisticated to carry out attacks. </a:t>
            </a:r>
          </a:p>
          <a:p>
            <a:pPr>
              <a:lnSpc>
                <a:spcPct val="90000"/>
              </a:lnSpc>
            </a:pPr>
            <a:r>
              <a:rPr lang="en-US" dirty="0"/>
              <a:t>Technically sophisticated insiders can launch attacks with immediate and widespread impact.</a:t>
            </a:r>
          </a:p>
          <a:p>
            <a:pPr>
              <a:lnSpc>
                <a:spcPct val="90000"/>
              </a:lnSpc>
            </a:pPr>
            <a:r>
              <a:rPr lang="en-US" dirty="0"/>
              <a:t>Technical insiders can cover their tracks.</a:t>
            </a:r>
          </a:p>
          <a:p>
            <a:pPr marL="0" indent="0"/>
            <a:endParaRPr lang="en-US" b="1" dirty="0"/>
          </a:p>
        </p:txBody>
      </p:sp>
      <p:sp>
        <p:nvSpPr>
          <p:cNvPr id="11266" name="Rectangle 2"/>
          <p:cNvSpPr>
            <a:spLocks noGrp="1" noChangeArrowheads="1"/>
          </p:cNvSpPr>
          <p:nvPr>
            <p:ph type="title"/>
          </p:nvPr>
        </p:nvSpPr>
        <p:spPr/>
        <p:txBody>
          <a:bodyPr/>
          <a:lstStyle/>
          <a:p>
            <a:r>
              <a:rPr lang="en-US" dirty="0"/>
              <a:t>Insiders</a:t>
            </a:r>
            <a:endParaRPr lang="en-US" b="1" dirty="0"/>
          </a:p>
        </p:txBody>
      </p:sp>
    </p:spTree>
    <p:extLst>
      <p:ext uri="{BB962C8B-B14F-4D97-AF65-F5344CB8AC3E}">
        <p14:creationId xmlns:p14="http://schemas.microsoft.com/office/powerpoint/2010/main" val="2996800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normAutofit/>
          </a:bodyPr>
          <a:lstStyle/>
          <a:p>
            <a:pPr>
              <a:spcBef>
                <a:spcPct val="5000"/>
              </a:spcBef>
              <a:spcAft>
                <a:spcPct val="5000"/>
              </a:spcAft>
            </a:pPr>
            <a:r>
              <a:rPr lang="en-US" dirty="0"/>
              <a:t>Common crimes include:</a:t>
            </a:r>
          </a:p>
          <a:p>
            <a:pPr lvl="1">
              <a:spcBef>
                <a:spcPct val="5000"/>
              </a:spcBef>
              <a:spcAft>
                <a:spcPct val="5000"/>
              </a:spcAft>
            </a:pPr>
            <a:r>
              <a:rPr lang="en-US" dirty="0"/>
              <a:t>Auction fraud,</a:t>
            </a:r>
          </a:p>
          <a:p>
            <a:pPr lvl="1">
              <a:spcBef>
                <a:spcPct val="5000"/>
              </a:spcBef>
              <a:spcAft>
                <a:spcPct val="5000"/>
              </a:spcAft>
            </a:pPr>
            <a:r>
              <a:rPr lang="en-US" dirty="0"/>
              <a:t>Identity theft.</a:t>
            </a:r>
          </a:p>
          <a:p>
            <a:pPr lvl="1">
              <a:spcBef>
                <a:spcPct val="5000"/>
              </a:spcBef>
              <a:spcAft>
                <a:spcPct val="5000"/>
              </a:spcAft>
            </a:pPr>
            <a:r>
              <a:rPr lang="en-US" dirty="0"/>
              <a:t>Extortion.</a:t>
            </a:r>
          </a:p>
          <a:p>
            <a:pPr>
              <a:spcBef>
                <a:spcPct val="5000"/>
              </a:spcBef>
              <a:spcAft>
                <a:spcPct val="5000"/>
              </a:spcAft>
            </a:pPr>
            <a:r>
              <a:rPr lang="en-US" dirty="0"/>
              <a:t>Phishing</a:t>
            </a:r>
          </a:p>
          <a:p>
            <a:pPr lvl="1">
              <a:spcBef>
                <a:spcPct val="5000"/>
              </a:spcBef>
              <a:spcAft>
                <a:spcPct val="5000"/>
              </a:spcAft>
            </a:pPr>
            <a:r>
              <a:rPr lang="en-US" dirty="0"/>
              <a:t>Lure victims to fake website to gather account data.</a:t>
            </a:r>
          </a:p>
          <a:p>
            <a:pPr>
              <a:spcBef>
                <a:spcPct val="5000"/>
              </a:spcBef>
              <a:spcAft>
                <a:spcPct val="5000"/>
              </a:spcAft>
            </a:pPr>
            <a:r>
              <a:rPr lang="en-US" dirty="0" err="1"/>
              <a:t>Pfarming</a:t>
            </a:r>
            <a:endParaRPr lang="en-US" dirty="0"/>
          </a:p>
          <a:p>
            <a:pPr lvl="1">
              <a:spcBef>
                <a:spcPct val="5000"/>
              </a:spcBef>
              <a:spcAft>
                <a:spcPct val="5000"/>
              </a:spcAft>
            </a:pPr>
            <a:r>
              <a:rPr lang="en-US" dirty="0"/>
              <a:t>Exploit DNS vulnerabilities to redirect web traffic to malicious site.</a:t>
            </a:r>
          </a:p>
        </p:txBody>
      </p:sp>
      <p:sp>
        <p:nvSpPr>
          <p:cNvPr id="12290" name="Rectangle 2"/>
          <p:cNvSpPr>
            <a:spLocks noGrp="1" noChangeArrowheads="1"/>
          </p:cNvSpPr>
          <p:nvPr>
            <p:ph type="title"/>
          </p:nvPr>
        </p:nvSpPr>
        <p:spPr/>
        <p:txBody>
          <a:bodyPr/>
          <a:lstStyle/>
          <a:p>
            <a:r>
              <a:rPr lang="en-US" dirty="0"/>
              <a:t>Criminals</a:t>
            </a:r>
            <a:endParaRPr lang="en-US" b="1" dirty="0"/>
          </a:p>
        </p:txBody>
      </p:sp>
    </p:spTree>
    <p:extLst>
      <p:ext uri="{BB962C8B-B14F-4D97-AF65-F5344CB8AC3E}">
        <p14:creationId xmlns:p14="http://schemas.microsoft.com/office/powerpoint/2010/main" val="2301612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pPr marL="0" indent="0"/>
            <a:r>
              <a:rPr lang="en-US" dirty="0"/>
              <a:t> Corporate spies:</a:t>
            </a:r>
          </a:p>
          <a:p>
            <a:pPr marL="338138" lvl="1" indent="-223838"/>
            <a:r>
              <a:rPr lang="en-US" dirty="0"/>
              <a:t>Call themselves </a:t>
            </a:r>
            <a:r>
              <a:rPr lang="en-US" i="1" dirty="0"/>
              <a:t>competitive intelligence professionals.</a:t>
            </a:r>
            <a:r>
              <a:rPr lang="en-US" dirty="0"/>
              <a:t> </a:t>
            </a:r>
          </a:p>
          <a:p>
            <a:pPr marL="338138" lvl="1" indent="-223838"/>
            <a:r>
              <a:rPr lang="en-US" dirty="0"/>
              <a:t>Have their own professional association—the Society for Competitive Intelligence Professionals (SCIP). </a:t>
            </a:r>
          </a:p>
          <a:p>
            <a:pPr marL="338138" lvl="1" indent="-223838"/>
            <a:r>
              <a:rPr lang="en-US" dirty="0"/>
              <a:t>May work from inside a target organization, obtaining employment to steal and market trade secrets. </a:t>
            </a:r>
          </a:p>
          <a:p>
            <a:pPr marL="338138" lvl="1" indent="-223838"/>
            <a:r>
              <a:rPr lang="en-US" dirty="0"/>
              <a:t>Conduct other forms of corporate espionage. </a:t>
            </a:r>
          </a:p>
          <a:p>
            <a:pPr marL="0" indent="0"/>
            <a:endParaRPr lang="en-US" sz="2800" dirty="0"/>
          </a:p>
          <a:p>
            <a:pPr marL="0" indent="0"/>
            <a:endParaRPr lang="en-US" dirty="0"/>
          </a:p>
        </p:txBody>
      </p:sp>
      <p:sp>
        <p:nvSpPr>
          <p:cNvPr id="13314" name="Rectangle 2"/>
          <p:cNvSpPr>
            <a:spLocks noGrp="1" noChangeArrowheads="1"/>
          </p:cNvSpPr>
          <p:nvPr>
            <p:ph type="title"/>
          </p:nvPr>
        </p:nvSpPr>
        <p:spPr/>
        <p:txBody>
          <a:bodyPr>
            <a:normAutofit fontScale="90000"/>
          </a:bodyPr>
          <a:lstStyle/>
          <a:p>
            <a:r>
              <a:rPr lang="en-US" dirty="0"/>
              <a:t>Competitive Intelligence Professionals (CIP)</a:t>
            </a:r>
            <a:endParaRPr lang="en-US" b="1" dirty="0"/>
          </a:p>
        </p:txBody>
      </p:sp>
    </p:spTree>
    <p:extLst>
      <p:ext uri="{BB962C8B-B14F-4D97-AF65-F5344CB8AC3E}">
        <p14:creationId xmlns:p14="http://schemas.microsoft.com/office/powerpoint/2010/main" val="3869720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r>
              <a:rPr lang="en-US" dirty="0"/>
              <a:t>Cyber-terrorism can be defined as unlawful attacks or threats of attack against computers, networks, and other information systems to intimidate or coerce a government or its people to further a political or social objective  [Denning 00].</a:t>
            </a:r>
            <a:r>
              <a:rPr lang="en-US" b="1" dirty="0"/>
              <a:t> </a:t>
            </a:r>
          </a:p>
        </p:txBody>
      </p:sp>
      <p:sp>
        <p:nvSpPr>
          <p:cNvPr id="14338" name="Rectangle 2"/>
          <p:cNvSpPr>
            <a:spLocks noGrp="1" noChangeArrowheads="1"/>
          </p:cNvSpPr>
          <p:nvPr>
            <p:ph type="title"/>
          </p:nvPr>
        </p:nvSpPr>
        <p:spPr/>
        <p:txBody>
          <a:bodyPr/>
          <a:lstStyle/>
          <a:p>
            <a:r>
              <a:rPr lang="en-US" dirty="0"/>
              <a:t>Terrorists</a:t>
            </a:r>
            <a:endParaRPr lang="en-US" b="1" dirty="0"/>
          </a:p>
        </p:txBody>
      </p:sp>
    </p:spTree>
    <p:extLst>
      <p:ext uri="{BB962C8B-B14F-4D97-AF65-F5344CB8AC3E}">
        <p14:creationId xmlns:p14="http://schemas.microsoft.com/office/powerpoint/2010/main" val="3352607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Tuesdays </a:t>
            </a:r>
            <a:r>
              <a:rPr lang="mr-IN" dirty="0" smtClean="0"/>
              <a:t>–</a:t>
            </a:r>
            <a:r>
              <a:rPr lang="en-US" dirty="0" smtClean="0"/>
              <a:t> 11:30am </a:t>
            </a:r>
            <a:r>
              <a:rPr lang="mr-IN" dirty="0" smtClean="0"/>
              <a:t>–</a:t>
            </a:r>
            <a:r>
              <a:rPr lang="en-US" dirty="0" smtClean="0"/>
              <a:t> 12:30pm</a:t>
            </a:r>
          </a:p>
          <a:p>
            <a:pPr marL="457200" indent="-457200">
              <a:buFont typeface="Arial" charset="0"/>
              <a:buChar char="•"/>
            </a:pPr>
            <a:r>
              <a:rPr lang="en-US" strike="sngStrike" dirty="0" smtClean="0"/>
              <a:t>In person </a:t>
            </a:r>
            <a:r>
              <a:rPr lang="mr-IN" dirty="0" smtClean="0"/>
              <a:t>–</a:t>
            </a:r>
            <a:r>
              <a:rPr lang="en-US" dirty="0" smtClean="0"/>
              <a:t> </a:t>
            </a:r>
            <a:r>
              <a:rPr lang="en-US" dirty="0" err="1" smtClean="0"/>
              <a:t>Manokin</a:t>
            </a:r>
            <a:r>
              <a:rPr lang="en-US" dirty="0" smtClean="0"/>
              <a:t> Bldg. 5801 University Research ct. Dedicated shuttle bus every 30min.)</a:t>
            </a:r>
          </a:p>
          <a:p>
            <a:pPr marL="457200" indent="-457200">
              <a:buFont typeface="Arial" charset="0"/>
              <a:buChar char="•"/>
            </a:pPr>
            <a:r>
              <a:rPr lang="en-US" dirty="0"/>
              <a:t>O</a:t>
            </a:r>
            <a:r>
              <a:rPr lang="en-US" dirty="0" smtClean="0"/>
              <a:t>nline via </a:t>
            </a:r>
            <a:r>
              <a:rPr lang="en-US" dirty="0" err="1" smtClean="0"/>
              <a:t>Webex</a:t>
            </a:r>
            <a:r>
              <a:rPr lang="en-US" dirty="0"/>
              <a:t>: https://umd.webex.com/join/jamoonar</a:t>
            </a:r>
            <a:endParaRPr lang="en-US" dirty="0" smtClean="0"/>
          </a:p>
          <a:p>
            <a:endParaRPr lang="en-US" dirty="0"/>
          </a:p>
          <a:p>
            <a:r>
              <a:rPr lang="en-US" dirty="0" smtClean="0"/>
              <a:t>Also by appointment (in person or online)</a:t>
            </a:r>
            <a:endParaRPr lang="en-US" dirty="0"/>
          </a:p>
          <a:p>
            <a:endParaRPr lang="en-US" dirty="0"/>
          </a:p>
        </p:txBody>
      </p:sp>
      <p:sp>
        <p:nvSpPr>
          <p:cNvPr id="3" name="Title 2"/>
          <p:cNvSpPr>
            <a:spLocks noGrp="1"/>
          </p:cNvSpPr>
          <p:nvPr>
            <p:ph type="title"/>
          </p:nvPr>
        </p:nvSpPr>
        <p:spPr/>
        <p:txBody>
          <a:bodyPr/>
          <a:lstStyle/>
          <a:p>
            <a:r>
              <a:rPr lang="en-US" dirty="0" smtClean="0"/>
              <a:t>Office Hours</a:t>
            </a:r>
            <a:endParaRPr lang="en-US" dirty="0"/>
          </a:p>
        </p:txBody>
      </p:sp>
    </p:spTree>
    <p:extLst>
      <p:ext uri="{BB962C8B-B14F-4D97-AF65-F5344CB8AC3E}">
        <p14:creationId xmlns:p14="http://schemas.microsoft.com/office/powerpoint/2010/main" val="9807095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normAutofit/>
          </a:bodyPr>
          <a:lstStyle/>
          <a:p>
            <a:r>
              <a:rPr lang="en-US" dirty="0"/>
              <a:t>Eight nations have developed cyber-warfare capabilities comparable to that of the United States.</a:t>
            </a:r>
          </a:p>
          <a:p>
            <a:r>
              <a:rPr lang="en-US" dirty="0"/>
              <a:t>More than 100 countries are trying to develop them. </a:t>
            </a:r>
          </a:p>
          <a:p>
            <a:r>
              <a:rPr lang="en-US" dirty="0"/>
              <a:t>Twenty-three nations have targeted U.S. systems</a:t>
            </a:r>
            <a:r>
              <a:rPr lang="en-US" sz="2800" dirty="0"/>
              <a:t>.</a:t>
            </a:r>
          </a:p>
        </p:txBody>
      </p:sp>
      <p:sp>
        <p:nvSpPr>
          <p:cNvPr id="15362" name="Rectangle 2"/>
          <p:cNvSpPr>
            <a:spLocks noGrp="1" noChangeArrowheads="1"/>
          </p:cNvSpPr>
          <p:nvPr>
            <p:ph type="title"/>
          </p:nvPr>
        </p:nvSpPr>
        <p:spPr/>
        <p:txBody>
          <a:bodyPr/>
          <a:lstStyle/>
          <a:p>
            <a:r>
              <a:rPr lang="en-US" dirty="0"/>
              <a:t>Information Warriors</a:t>
            </a:r>
            <a:endParaRPr lang="en-US" b="1" dirty="0"/>
          </a:p>
        </p:txBody>
      </p:sp>
    </p:spTree>
    <p:extLst>
      <p:ext uri="{BB962C8B-B14F-4D97-AF65-F5344CB8AC3E}">
        <p14:creationId xmlns:p14="http://schemas.microsoft.com/office/powerpoint/2010/main" val="1261024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a:bodyPr>
          <a:lstStyle/>
          <a:p>
            <a:r>
              <a:rPr lang="en-US" dirty="0"/>
              <a:t>The CERT/CC monitors public sources of vulnerability information and regularly receives reports of vulnerabilities. </a:t>
            </a:r>
          </a:p>
        </p:txBody>
      </p:sp>
      <p:sp>
        <p:nvSpPr>
          <p:cNvPr id="18434" name="Rectangle 2"/>
          <p:cNvSpPr>
            <a:spLocks noGrp="1" noChangeArrowheads="1"/>
          </p:cNvSpPr>
          <p:nvPr>
            <p:ph type="title"/>
          </p:nvPr>
        </p:nvSpPr>
        <p:spPr/>
        <p:txBody>
          <a:bodyPr/>
          <a:lstStyle/>
          <a:p>
            <a:r>
              <a:rPr lang="en-US" dirty="0"/>
              <a:t>Software Security</a:t>
            </a:r>
            <a:endParaRPr lang="en-US" b="1" dirty="0"/>
          </a:p>
        </p:txBody>
      </p:sp>
    </p:spTree>
    <p:extLst>
      <p:ext uri="{BB962C8B-B14F-4D97-AF65-F5344CB8AC3E}">
        <p14:creationId xmlns:p14="http://schemas.microsoft.com/office/powerpoint/2010/main" val="3170411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normAutofit fontScale="90000"/>
          </a:bodyPr>
          <a:lstStyle/>
          <a:p>
            <a:r>
              <a:rPr lang="en-US" dirty="0"/>
              <a:t>Vulnerabilities Reported to CERT/CC and NVD (1995 – 2013)</a:t>
            </a:r>
          </a:p>
        </p:txBody>
      </p:sp>
      <p:sp>
        <p:nvSpPr>
          <p:cNvPr id="4" name="TextBox 3"/>
          <p:cNvSpPr txBox="1"/>
          <p:nvPr/>
        </p:nvSpPr>
        <p:spPr>
          <a:xfrm>
            <a:off x="1905000" y="5879069"/>
            <a:ext cx="4641014" cy="584775"/>
          </a:xfrm>
          <a:prstGeom prst="rect">
            <a:avLst/>
          </a:prstGeom>
          <a:noFill/>
        </p:spPr>
        <p:txBody>
          <a:bodyPr wrap="none" rtlCol="0">
            <a:spAutoFit/>
          </a:bodyPr>
          <a:lstStyle/>
          <a:p>
            <a:pPr marL="285750" indent="-285750">
              <a:buFont typeface="Arial" charset="0"/>
              <a:buChar char="•"/>
            </a:pPr>
            <a:r>
              <a:rPr lang="en-US" sz="1600" b="1" dirty="0"/>
              <a:t>2013 only includes vulnerabilities from Q1.</a:t>
            </a:r>
          </a:p>
          <a:p>
            <a:pPr marL="285750" indent="-285750">
              <a:buFont typeface="Arial" charset="0"/>
              <a:buChar char="•"/>
            </a:pPr>
            <a:r>
              <a:rPr lang="en-US" sz="1600" b="1" dirty="0"/>
              <a:t>CERT/CC note on statistics </a:t>
            </a:r>
          </a:p>
        </p:txBody>
      </p:sp>
      <p:graphicFrame>
        <p:nvGraphicFramePr>
          <p:cNvPr id="5" name="Chart 4"/>
          <p:cNvGraphicFramePr>
            <a:graphicFrameLocks/>
          </p:cNvGraphicFramePr>
          <p:nvPr>
            <p:extLst/>
          </p:nvPr>
        </p:nvGraphicFramePr>
        <p:xfrm>
          <a:off x="2743201" y="1752600"/>
          <a:ext cx="6562725" cy="40576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94658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“A computer is secure if you can depend on it and its software to behave as you expect” </a:t>
            </a:r>
          </a:p>
          <a:p>
            <a:r>
              <a:rPr lang="en-US" dirty="0"/>
              <a:t>Extends beyond computers</a:t>
            </a:r>
          </a:p>
          <a:p>
            <a:pPr lvl="1"/>
            <a:r>
              <a:rPr lang="en-US" dirty="0"/>
              <a:t>Routers</a:t>
            </a:r>
          </a:p>
          <a:p>
            <a:pPr lvl="1"/>
            <a:r>
              <a:rPr lang="en-US" dirty="0"/>
              <a:t>Switches</a:t>
            </a:r>
          </a:p>
          <a:p>
            <a:pPr lvl="1"/>
            <a:r>
              <a:rPr lang="en-US" dirty="0"/>
              <a:t>Firewalls</a:t>
            </a:r>
          </a:p>
          <a:p>
            <a:pPr lvl="1"/>
            <a:r>
              <a:rPr lang="en-US" dirty="0"/>
              <a:t>Anything that runs an “operating system”</a:t>
            </a:r>
          </a:p>
          <a:p>
            <a:r>
              <a:rPr lang="en-US" dirty="0"/>
              <a:t>We tend to get obsessed with “computer security” but it’s a wider topic</a:t>
            </a:r>
          </a:p>
        </p:txBody>
      </p:sp>
      <p:sp>
        <p:nvSpPr>
          <p:cNvPr id="2" name="Title 1"/>
          <p:cNvSpPr>
            <a:spLocks noGrp="1"/>
          </p:cNvSpPr>
          <p:nvPr>
            <p:ph type="title"/>
          </p:nvPr>
        </p:nvSpPr>
        <p:spPr/>
        <p:txBody>
          <a:bodyPr/>
          <a:lstStyle/>
          <a:p>
            <a:r>
              <a:rPr lang="en-US" dirty="0"/>
              <a:t>Definition of Computer Security</a:t>
            </a:r>
          </a:p>
        </p:txBody>
      </p:sp>
      <p:sp>
        <p:nvSpPr>
          <p:cNvPr id="4" name="TextBox 3"/>
          <p:cNvSpPr txBox="1"/>
          <p:nvPr/>
        </p:nvSpPr>
        <p:spPr>
          <a:xfrm>
            <a:off x="895441" y="6314303"/>
            <a:ext cx="10401117" cy="369332"/>
          </a:xfrm>
          <a:prstGeom prst="rect">
            <a:avLst/>
          </a:prstGeom>
          <a:noFill/>
        </p:spPr>
        <p:txBody>
          <a:bodyPr wrap="square" rtlCol="0">
            <a:normAutofit/>
          </a:bodyPr>
          <a:lstStyle/>
          <a:p>
            <a:r>
              <a:rPr lang="en-US" dirty="0" err="1"/>
              <a:t>Garfinkel</a:t>
            </a:r>
            <a:r>
              <a:rPr lang="en-US" dirty="0"/>
              <a:t>, S., Spafford, G. and Schwarz, A. “Practical Unix and Internet Security, 3</a:t>
            </a:r>
            <a:r>
              <a:rPr lang="en-US" baseline="30000" dirty="0"/>
              <a:t>rd</a:t>
            </a:r>
            <a:r>
              <a:rPr lang="en-US" dirty="0"/>
              <a:t> ed., O’Reilly, California, USA </a:t>
            </a:r>
          </a:p>
        </p:txBody>
      </p:sp>
    </p:spTree>
    <p:extLst>
      <p:ext uri="{BB962C8B-B14F-4D97-AF65-F5344CB8AC3E}">
        <p14:creationId xmlns:p14="http://schemas.microsoft.com/office/powerpoint/2010/main" val="2849099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Confidentiality</a:t>
            </a:r>
          </a:p>
          <a:p>
            <a:pPr lvl="1"/>
            <a:r>
              <a:rPr lang="en-US" dirty="0"/>
              <a:t>The ability of a system to ensure the privacy and secrecy of information</a:t>
            </a:r>
          </a:p>
          <a:p>
            <a:pPr lvl="1"/>
            <a:r>
              <a:rPr lang="en-US" dirty="0"/>
              <a:t>Note – we don’t say the “security” of information</a:t>
            </a:r>
          </a:p>
          <a:p>
            <a:r>
              <a:rPr lang="en-US" dirty="0"/>
              <a:t>Integrity</a:t>
            </a:r>
          </a:p>
          <a:p>
            <a:pPr lvl="1"/>
            <a:r>
              <a:rPr lang="en-US" dirty="0"/>
              <a:t>The ability of a system to ensure that information (data, etc.) is not altered while it is at rest or during transmission</a:t>
            </a:r>
          </a:p>
          <a:p>
            <a:r>
              <a:rPr lang="en-US" dirty="0"/>
              <a:t>Availability</a:t>
            </a:r>
          </a:p>
          <a:p>
            <a:pPr lvl="1"/>
            <a:r>
              <a:rPr lang="en-US" dirty="0"/>
              <a:t>The ability of a system to ensure that information (data, etc.) is available when requested without undue delay</a:t>
            </a:r>
          </a:p>
        </p:txBody>
      </p:sp>
      <p:sp>
        <p:nvSpPr>
          <p:cNvPr id="2" name="Title 1"/>
          <p:cNvSpPr>
            <a:spLocks noGrp="1"/>
          </p:cNvSpPr>
          <p:nvPr>
            <p:ph type="title"/>
          </p:nvPr>
        </p:nvSpPr>
        <p:spPr/>
        <p:txBody>
          <a:bodyPr/>
          <a:lstStyle/>
          <a:p>
            <a:r>
              <a:rPr lang="en-US" dirty="0"/>
              <a:t>Components of Security</a:t>
            </a:r>
          </a:p>
        </p:txBody>
      </p:sp>
    </p:spTree>
    <p:extLst>
      <p:ext uri="{BB962C8B-B14F-4D97-AF65-F5344CB8AC3E}">
        <p14:creationId xmlns:p14="http://schemas.microsoft.com/office/powerpoint/2010/main" val="791863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a:t>Is This Secure?</a:t>
            </a:r>
          </a:p>
        </p:txBody>
      </p:sp>
      <p:pic>
        <p:nvPicPr>
          <p:cNvPr id="4" name="Picture 3"/>
          <p:cNvPicPr>
            <a:picLocks noChangeAspect="1"/>
          </p:cNvPicPr>
          <p:nvPr/>
        </p:nvPicPr>
        <p:blipFill>
          <a:blip r:embed="rId2"/>
          <a:stretch>
            <a:fillRect/>
          </a:stretch>
        </p:blipFill>
        <p:spPr>
          <a:xfrm>
            <a:off x="5749209" y="2940666"/>
            <a:ext cx="693581" cy="97666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500" y="2260600"/>
            <a:ext cx="3175000" cy="2336800"/>
          </a:xfrm>
          <a:prstGeom prst="rect">
            <a:avLst/>
          </a:prstGeom>
        </p:spPr>
      </p:pic>
    </p:spTree>
    <p:extLst>
      <p:ext uri="{BB962C8B-B14F-4D97-AF65-F5344CB8AC3E}">
        <p14:creationId xmlns:p14="http://schemas.microsoft.com/office/powerpoint/2010/main" val="532473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933241" y="2149475"/>
            <a:ext cx="4173117" cy="3957638"/>
          </a:xfrm>
          <a:prstGeom prst="rect">
            <a:avLst/>
          </a:prstGeom>
        </p:spPr>
      </p:pic>
      <p:sp>
        <p:nvSpPr>
          <p:cNvPr id="3" name="Title 2"/>
          <p:cNvSpPr>
            <a:spLocks noGrp="1"/>
          </p:cNvSpPr>
          <p:nvPr>
            <p:ph type="title"/>
          </p:nvPr>
        </p:nvSpPr>
        <p:spPr/>
        <p:txBody>
          <a:bodyPr/>
          <a:lstStyle/>
          <a:p>
            <a:r>
              <a:rPr lang="en-US" dirty="0"/>
              <a:t>A More Realistic View</a:t>
            </a:r>
          </a:p>
        </p:txBody>
      </p:sp>
      <p:sp>
        <p:nvSpPr>
          <p:cNvPr id="6" name="TextBox 5"/>
          <p:cNvSpPr txBox="1"/>
          <p:nvPr/>
        </p:nvSpPr>
        <p:spPr>
          <a:xfrm>
            <a:off x="4584356" y="2326405"/>
            <a:ext cx="875561" cy="369332"/>
          </a:xfrm>
          <a:prstGeom prst="rect">
            <a:avLst/>
          </a:prstGeom>
          <a:noFill/>
        </p:spPr>
        <p:txBody>
          <a:bodyPr wrap="none" rtlCol="0">
            <a:spAutoFit/>
          </a:bodyPr>
          <a:lstStyle/>
          <a:p>
            <a:r>
              <a:rPr lang="en-US" dirty="0"/>
              <a:t>Threat</a:t>
            </a:r>
          </a:p>
        </p:txBody>
      </p:sp>
      <p:sp>
        <p:nvSpPr>
          <p:cNvPr id="7" name="TextBox 6"/>
          <p:cNvSpPr txBox="1"/>
          <p:nvPr/>
        </p:nvSpPr>
        <p:spPr>
          <a:xfrm>
            <a:off x="6652054" y="2326405"/>
            <a:ext cx="875561" cy="369332"/>
          </a:xfrm>
          <a:prstGeom prst="rect">
            <a:avLst/>
          </a:prstGeom>
          <a:noFill/>
        </p:spPr>
        <p:txBody>
          <a:bodyPr wrap="none" rtlCol="0">
            <a:spAutoFit/>
          </a:bodyPr>
          <a:lstStyle/>
          <a:p>
            <a:r>
              <a:rPr lang="en-US" dirty="0"/>
              <a:t>Threat</a:t>
            </a:r>
          </a:p>
        </p:txBody>
      </p:sp>
      <p:sp>
        <p:nvSpPr>
          <p:cNvPr id="8" name="TextBox 7"/>
          <p:cNvSpPr txBox="1"/>
          <p:nvPr/>
        </p:nvSpPr>
        <p:spPr>
          <a:xfrm>
            <a:off x="5776493" y="1092284"/>
            <a:ext cx="875561" cy="369332"/>
          </a:xfrm>
          <a:prstGeom prst="rect">
            <a:avLst/>
          </a:prstGeom>
          <a:noFill/>
        </p:spPr>
        <p:txBody>
          <a:bodyPr wrap="none" rtlCol="0">
            <a:spAutoFit/>
          </a:bodyPr>
          <a:lstStyle/>
          <a:p>
            <a:r>
              <a:rPr lang="en-US" dirty="0"/>
              <a:t>Threat</a:t>
            </a:r>
          </a:p>
        </p:txBody>
      </p:sp>
      <p:pic>
        <p:nvPicPr>
          <p:cNvPr id="9" name="Picture 8"/>
          <p:cNvPicPr>
            <a:picLocks noChangeAspect="1"/>
          </p:cNvPicPr>
          <p:nvPr/>
        </p:nvPicPr>
        <p:blipFill>
          <a:blip r:embed="rId3"/>
          <a:stretch>
            <a:fillRect/>
          </a:stretch>
        </p:blipFill>
        <p:spPr>
          <a:xfrm>
            <a:off x="2648766" y="1709304"/>
            <a:ext cx="781500" cy="986433"/>
          </a:xfrm>
          <a:prstGeom prst="rect">
            <a:avLst/>
          </a:prstGeom>
        </p:spPr>
      </p:pic>
      <p:pic>
        <p:nvPicPr>
          <p:cNvPr id="10" name="Picture 9"/>
          <p:cNvPicPr>
            <a:picLocks noChangeAspect="1"/>
          </p:cNvPicPr>
          <p:nvPr/>
        </p:nvPicPr>
        <p:blipFill>
          <a:blip r:embed="rId3"/>
          <a:stretch>
            <a:fillRect/>
          </a:stretch>
        </p:blipFill>
        <p:spPr>
          <a:xfrm>
            <a:off x="4994993" y="808929"/>
            <a:ext cx="781500" cy="986433"/>
          </a:xfrm>
          <a:prstGeom prst="rect">
            <a:avLst/>
          </a:prstGeom>
        </p:spPr>
      </p:pic>
      <p:pic>
        <p:nvPicPr>
          <p:cNvPr id="11" name="Picture 10"/>
          <p:cNvPicPr>
            <a:picLocks noChangeAspect="1"/>
          </p:cNvPicPr>
          <p:nvPr/>
        </p:nvPicPr>
        <p:blipFill>
          <a:blip r:embed="rId3"/>
          <a:stretch>
            <a:fillRect/>
          </a:stretch>
        </p:blipFill>
        <p:spPr>
          <a:xfrm>
            <a:off x="8532876" y="1715110"/>
            <a:ext cx="781500" cy="986433"/>
          </a:xfrm>
          <a:prstGeom prst="rect">
            <a:avLst/>
          </a:prstGeom>
        </p:spPr>
      </p:pic>
      <p:sp>
        <p:nvSpPr>
          <p:cNvPr id="12" name="TextBox 11"/>
          <p:cNvSpPr txBox="1"/>
          <p:nvPr/>
        </p:nvSpPr>
        <p:spPr>
          <a:xfrm>
            <a:off x="2495165" y="2695737"/>
            <a:ext cx="1160959" cy="369332"/>
          </a:xfrm>
          <a:prstGeom prst="rect">
            <a:avLst/>
          </a:prstGeom>
          <a:noFill/>
        </p:spPr>
        <p:txBody>
          <a:bodyPr wrap="none" rtlCol="0">
            <a:spAutoFit/>
          </a:bodyPr>
          <a:lstStyle/>
          <a:p>
            <a:r>
              <a:rPr lang="en-US" dirty="0"/>
              <a:t>DB Admin</a:t>
            </a:r>
          </a:p>
        </p:txBody>
      </p:sp>
      <p:sp>
        <p:nvSpPr>
          <p:cNvPr id="13" name="TextBox 12"/>
          <p:cNvSpPr txBox="1"/>
          <p:nvPr/>
        </p:nvSpPr>
        <p:spPr>
          <a:xfrm>
            <a:off x="4467864" y="1129346"/>
            <a:ext cx="643125" cy="369332"/>
          </a:xfrm>
          <a:prstGeom prst="rect">
            <a:avLst/>
          </a:prstGeom>
          <a:noFill/>
        </p:spPr>
        <p:txBody>
          <a:bodyPr wrap="none" rtlCol="0">
            <a:spAutoFit/>
          </a:bodyPr>
          <a:lstStyle/>
          <a:p>
            <a:r>
              <a:rPr lang="en-US" dirty="0"/>
              <a:t>User</a:t>
            </a:r>
          </a:p>
        </p:txBody>
      </p:sp>
      <p:sp>
        <p:nvSpPr>
          <p:cNvPr id="15" name="Rectangle 14"/>
          <p:cNvSpPr/>
          <p:nvPr/>
        </p:nvSpPr>
        <p:spPr>
          <a:xfrm>
            <a:off x="8223120" y="2695737"/>
            <a:ext cx="2182512" cy="646331"/>
          </a:xfrm>
          <a:prstGeom prst="rect">
            <a:avLst/>
          </a:prstGeom>
        </p:spPr>
        <p:txBody>
          <a:bodyPr wrap="square">
            <a:spAutoFit/>
          </a:bodyPr>
          <a:lstStyle/>
          <a:p>
            <a:pPr algn="ctr"/>
            <a:r>
              <a:rPr lang="en-US" dirty="0"/>
              <a:t>System/Network</a:t>
            </a:r>
          </a:p>
          <a:p>
            <a:pPr algn="ctr"/>
            <a:r>
              <a:rPr lang="en-US" dirty="0"/>
              <a:t>Admin</a:t>
            </a:r>
          </a:p>
        </p:txBody>
      </p:sp>
    </p:spTree>
    <p:extLst>
      <p:ext uri="{BB962C8B-B14F-4D97-AF65-F5344CB8AC3E}">
        <p14:creationId xmlns:p14="http://schemas.microsoft.com/office/powerpoint/2010/main" val="3704161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Macro</a:t>
            </a:r>
          </a:p>
          <a:p>
            <a:pPr lvl="1"/>
            <a:r>
              <a:rPr lang="en-US" dirty="0"/>
              <a:t>Look at the “big” picture</a:t>
            </a:r>
          </a:p>
          <a:p>
            <a:pPr lvl="1"/>
            <a:r>
              <a:rPr lang="en-US" dirty="0"/>
              <a:t>Operating system configuration</a:t>
            </a:r>
          </a:p>
          <a:p>
            <a:pPr lvl="2"/>
            <a:r>
              <a:rPr lang="en-US" dirty="0"/>
              <a:t>Users</a:t>
            </a:r>
          </a:p>
          <a:p>
            <a:pPr lvl="2"/>
            <a:r>
              <a:rPr lang="en-US" dirty="0"/>
              <a:t>Processes</a:t>
            </a:r>
          </a:p>
          <a:p>
            <a:pPr lvl="2"/>
            <a:r>
              <a:rPr lang="en-US" dirty="0"/>
              <a:t>Privileges</a:t>
            </a:r>
          </a:p>
          <a:p>
            <a:pPr lvl="1"/>
            <a:r>
              <a:rPr lang="en-US" dirty="0"/>
              <a:t>Applications</a:t>
            </a:r>
          </a:p>
          <a:p>
            <a:r>
              <a:rPr lang="en-US" dirty="0"/>
              <a:t>Micro</a:t>
            </a:r>
          </a:p>
          <a:p>
            <a:pPr lvl="1"/>
            <a:r>
              <a:rPr lang="en-US" dirty="0"/>
              <a:t>Software Code</a:t>
            </a:r>
          </a:p>
          <a:p>
            <a:pPr lvl="1"/>
            <a:r>
              <a:rPr lang="en-US" dirty="0"/>
              <a:t>OS operations</a:t>
            </a:r>
          </a:p>
        </p:txBody>
      </p:sp>
      <p:sp>
        <p:nvSpPr>
          <p:cNvPr id="2" name="Title 1"/>
          <p:cNvSpPr>
            <a:spLocks noGrp="1"/>
          </p:cNvSpPr>
          <p:nvPr>
            <p:ph type="title"/>
          </p:nvPr>
        </p:nvSpPr>
        <p:spPr/>
        <p:txBody>
          <a:bodyPr/>
          <a:lstStyle/>
          <a:p>
            <a:r>
              <a:rPr lang="en-US" dirty="0"/>
              <a:t>Perspective</a:t>
            </a:r>
          </a:p>
        </p:txBody>
      </p:sp>
    </p:spTree>
    <p:extLst>
      <p:ext uri="{BB962C8B-B14F-4D97-AF65-F5344CB8AC3E}">
        <p14:creationId xmlns:p14="http://schemas.microsoft.com/office/powerpoint/2010/main" val="38112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Key functions on an operating system?</a:t>
            </a:r>
          </a:p>
          <a:p>
            <a:pPr lvl="1"/>
            <a:r>
              <a:rPr lang="en-US" dirty="0"/>
              <a:t>Multi-tasking/multi-sharing</a:t>
            </a:r>
          </a:p>
          <a:p>
            <a:pPr lvl="1"/>
            <a:r>
              <a:rPr lang="en-US" dirty="0"/>
              <a:t>Resource management</a:t>
            </a:r>
          </a:p>
          <a:p>
            <a:pPr lvl="1"/>
            <a:r>
              <a:rPr lang="en-US" dirty="0"/>
              <a:t>Activity flow control</a:t>
            </a:r>
          </a:p>
          <a:p>
            <a:pPr lvl="1"/>
            <a:r>
              <a:rPr lang="en-US" dirty="0"/>
              <a:t>Enforce security measures</a:t>
            </a:r>
          </a:p>
          <a:p>
            <a:pPr lvl="1"/>
            <a:r>
              <a:rPr lang="en-US" dirty="0"/>
              <a:t>Schedule processes</a:t>
            </a:r>
          </a:p>
          <a:p>
            <a:pPr lvl="1"/>
            <a:r>
              <a:rPr lang="en-US" dirty="0"/>
              <a:t>Provide tools to configure the OS and hardware</a:t>
            </a:r>
          </a:p>
        </p:txBody>
      </p:sp>
      <p:sp>
        <p:nvSpPr>
          <p:cNvPr id="2" name="Title 1"/>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3984956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intermediary between the user application and the underlying hardware</a:t>
            </a:r>
          </a:p>
          <a:p>
            <a:r>
              <a:rPr lang="en-US" dirty="0"/>
              <a:t>Provide an abstraction layer to the user/programmer </a:t>
            </a:r>
          </a:p>
          <a:p>
            <a:r>
              <a:rPr lang="en-US" dirty="0"/>
              <a:t>Provide a set of services</a:t>
            </a:r>
          </a:p>
          <a:p>
            <a:r>
              <a:rPr lang="en-US" dirty="0"/>
              <a:t>Virtual machine (hypervisor)</a:t>
            </a:r>
          </a:p>
        </p:txBody>
      </p:sp>
      <p:sp>
        <p:nvSpPr>
          <p:cNvPr id="2" name="Title 1"/>
          <p:cNvSpPr>
            <a:spLocks noGrp="1"/>
          </p:cNvSpPr>
          <p:nvPr>
            <p:ph type="title"/>
          </p:nvPr>
        </p:nvSpPr>
        <p:spPr/>
        <p:txBody>
          <a:bodyPr/>
          <a:lstStyle/>
          <a:p>
            <a:r>
              <a:rPr lang="en-US" dirty="0"/>
              <a:t>Functions of the Operating System</a:t>
            </a:r>
          </a:p>
        </p:txBody>
      </p:sp>
    </p:spTree>
    <p:extLst>
      <p:ext uri="{BB962C8B-B14F-4D97-AF65-F5344CB8AC3E}">
        <p14:creationId xmlns:p14="http://schemas.microsoft.com/office/powerpoint/2010/main" val="657430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ELMS/Canvas Message System (Preferred)</a:t>
            </a:r>
          </a:p>
          <a:p>
            <a:endParaRPr lang="en-US" dirty="0" smtClean="0"/>
          </a:p>
          <a:p>
            <a:r>
              <a:rPr lang="en-US" dirty="0" smtClean="0"/>
              <a:t>jamoonar@umd.edu </a:t>
            </a:r>
            <a:r>
              <a:rPr lang="en-US" dirty="0"/>
              <a:t>- Best way to reach me.  </a:t>
            </a:r>
            <a:r>
              <a:rPr lang="en-US" dirty="0" smtClean="0"/>
              <a:t>*Please </a:t>
            </a:r>
            <a:r>
              <a:rPr lang="en-US" dirty="0"/>
              <a:t>put “[</a:t>
            </a:r>
            <a:r>
              <a:rPr lang="en-US" dirty="0" smtClean="0"/>
              <a:t>ENPM695]” </a:t>
            </a:r>
            <a:r>
              <a:rPr lang="en-US" dirty="0"/>
              <a:t>in the subject line so </a:t>
            </a:r>
            <a:r>
              <a:rPr lang="en-US" dirty="0" smtClean="0"/>
              <a:t>I don’t miss it in the enormous amounts of email that flow through my </a:t>
            </a:r>
            <a:r>
              <a:rPr lang="en-US" dirty="0"/>
              <a:t>inbox</a:t>
            </a:r>
          </a:p>
          <a:p>
            <a:endParaRPr lang="en-US" dirty="0"/>
          </a:p>
          <a:p>
            <a:r>
              <a:rPr lang="en-US" dirty="0" smtClean="0"/>
              <a:t>Phone - I’m not always </a:t>
            </a:r>
            <a:r>
              <a:rPr lang="en-US" dirty="0"/>
              <a:t>in my office </a:t>
            </a:r>
            <a:r>
              <a:rPr lang="en-US" dirty="0" smtClean="0"/>
              <a:t>but I usually check my voicemail 301-405-8398</a:t>
            </a:r>
            <a:endParaRPr lang="en-US" dirty="0"/>
          </a:p>
        </p:txBody>
      </p:sp>
      <p:sp>
        <p:nvSpPr>
          <p:cNvPr id="3" name="Title 2"/>
          <p:cNvSpPr>
            <a:spLocks noGrp="1"/>
          </p:cNvSpPr>
          <p:nvPr>
            <p:ph type="title"/>
          </p:nvPr>
        </p:nvSpPr>
        <p:spPr/>
        <p:txBody>
          <a:bodyPr/>
          <a:lstStyle/>
          <a:p>
            <a:r>
              <a:rPr lang="en-US" dirty="0"/>
              <a:t>Contact Info</a:t>
            </a:r>
          </a:p>
        </p:txBody>
      </p:sp>
    </p:spTree>
    <p:extLst>
      <p:ext uri="{BB962C8B-B14F-4D97-AF65-F5344CB8AC3E}">
        <p14:creationId xmlns:p14="http://schemas.microsoft.com/office/powerpoint/2010/main" val="39458800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r>
              <a:rPr lang="en-US" dirty="0"/>
              <a:t>Operating System Layers</a:t>
            </a:r>
          </a:p>
        </p:txBody>
      </p:sp>
      <p:pic>
        <p:nvPicPr>
          <p:cNvPr id="6" name="Picture 5"/>
          <p:cNvPicPr>
            <a:picLocks noChangeAspect="1"/>
          </p:cNvPicPr>
          <p:nvPr/>
        </p:nvPicPr>
        <p:blipFill>
          <a:blip r:embed="rId2"/>
          <a:stretch>
            <a:fillRect/>
          </a:stretch>
        </p:blipFill>
        <p:spPr>
          <a:xfrm>
            <a:off x="3072169" y="1340469"/>
            <a:ext cx="6240623" cy="4232428"/>
          </a:xfrm>
          <a:prstGeom prst="rect">
            <a:avLst/>
          </a:prstGeom>
        </p:spPr>
      </p:pic>
      <p:sp>
        <p:nvSpPr>
          <p:cNvPr id="7" name="TextBox 6"/>
          <p:cNvSpPr txBox="1"/>
          <p:nvPr/>
        </p:nvSpPr>
        <p:spPr>
          <a:xfrm>
            <a:off x="1556951" y="5894812"/>
            <a:ext cx="9439507" cy="665255"/>
          </a:xfrm>
          <a:prstGeom prst="rect">
            <a:avLst/>
          </a:prstGeom>
          <a:noFill/>
        </p:spPr>
        <p:txBody>
          <a:bodyPr wrap="square" rtlCol="0">
            <a:normAutofit/>
          </a:bodyPr>
          <a:lstStyle/>
          <a:p>
            <a:r>
              <a:rPr lang="en-US" dirty="0"/>
              <a:t>Lugo-Cordero, Hector M. “Operating Systems and Virtual Machines Security”, Accessed at </a:t>
            </a:r>
            <a:r>
              <a:rPr lang="en-US" dirty="0">
                <a:hlinkClick r:id="rId3" invalidUrl="http://www.cs.ucf.edu/~hlugo/cis4361/private/lectures/11-Operating Systems Security.ppt"/>
              </a:rPr>
              <a:t>http://www.cs.ucf.edu/~hlugo/cis4361/private/lectures/11-Operating Systems Security.ppt</a:t>
            </a:r>
            <a:endParaRPr lang="en-US" dirty="0"/>
          </a:p>
        </p:txBody>
      </p:sp>
    </p:spTree>
    <p:extLst>
      <p:ext uri="{BB962C8B-B14F-4D97-AF65-F5344CB8AC3E}">
        <p14:creationId xmlns:p14="http://schemas.microsoft.com/office/powerpoint/2010/main" val="3637259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Services/Hypervisor</a:t>
            </a:r>
          </a:p>
          <a:p>
            <a:pPr lvl="1"/>
            <a:r>
              <a:rPr lang="en-US" dirty="0"/>
              <a:t>Primary function of an operating system</a:t>
            </a:r>
          </a:p>
          <a:p>
            <a:pPr lvl="1"/>
            <a:r>
              <a:rPr lang="en-US" dirty="0"/>
              <a:t>Consists of core utilities</a:t>
            </a:r>
          </a:p>
          <a:p>
            <a:pPr lvl="2"/>
            <a:r>
              <a:rPr lang="en-US" dirty="0"/>
              <a:t>UNIX: </a:t>
            </a:r>
            <a:r>
              <a:rPr lang="en-US" dirty="0" err="1"/>
              <a:t>initd</a:t>
            </a:r>
            <a:r>
              <a:rPr lang="en-US" dirty="0"/>
              <a:t>, login</a:t>
            </a:r>
          </a:p>
          <a:p>
            <a:pPr lvl="2"/>
            <a:r>
              <a:rPr lang="en-US" dirty="0"/>
              <a:t>Windows: svchost.exe</a:t>
            </a:r>
          </a:p>
          <a:p>
            <a:pPr lvl="1"/>
            <a:r>
              <a:rPr lang="en-US" dirty="0"/>
              <a:t>Provides access to OS and features</a:t>
            </a:r>
          </a:p>
          <a:p>
            <a:pPr lvl="1"/>
            <a:r>
              <a:rPr lang="en-US" dirty="0"/>
              <a:t>Includes</a:t>
            </a:r>
          </a:p>
          <a:p>
            <a:pPr lvl="2"/>
            <a:r>
              <a:rPr lang="en-US" dirty="0"/>
              <a:t>User authentication</a:t>
            </a:r>
          </a:p>
          <a:p>
            <a:pPr lvl="2"/>
            <a:r>
              <a:rPr lang="en-US" dirty="0"/>
              <a:t>Administrative tasks</a:t>
            </a:r>
          </a:p>
        </p:txBody>
      </p:sp>
      <p:sp>
        <p:nvSpPr>
          <p:cNvPr id="2" name="Title 1"/>
          <p:cNvSpPr>
            <a:spLocks noGrp="1"/>
          </p:cNvSpPr>
          <p:nvPr>
            <p:ph type="title"/>
          </p:nvPr>
        </p:nvSpPr>
        <p:spPr/>
        <p:txBody>
          <a:bodyPr/>
          <a:lstStyle/>
          <a:p>
            <a:r>
              <a:rPr lang="en-US" dirty="0"/>
              <a:t>Operating System Functions</a:t>
            </a:r>
          </a:p>
        </p:txBody>
      </p:sp>
    </p:spTree>
    <p:extLst>
      <p:ext uri="{BB962C8B-B14F-4D97-AF65-F5344CB8AC3E}">
        <p14:creationId xmlns:p14="http://schemas.microsoft.com/office/powerpoint/2010/main" val="1482151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Two fundamental challenges</a:t>
            </a:r>
          </a:p>
          <a:p>
            <a:r>
              <a:rPr lang="en-US" dirty="0"/>
              <a:t>User authentication</a:t>
            </a:r>
          </a:p>
          <a:p>
            <a:pPr lvl="1"/>
            <a:r>
              <a:rPr lang="en-US" dirty="0"/>
              <a:t>What is authentication?</a:t>
            </a:r>
          </a:p>
          <a:p>
            <a:pPr lvl="1"/>
            <a:r>
              <a:rPr lang="en-US" dirty="0"/>
              <a:t>How to reliably authenticate?</a:t>
            </a:r>
          </a:p>
          <a:p>
            <a:r>
              <a:rPr lang="en-US" dirty="0"/>
              <a:t>User authorization</a:t>
            </a:r>
          </a:p>
          <a:p>
            <a:pPr lvl="1"/>
            <a:r>
              <a:rPr lang="en-US" i="1" dirty="0"/>
              <a:t>Who </a:t>
            </a:r>
            <a:r>
              <a:rPr lang="en-US" dirty="0"/>
              <a:t>is authorized to do </a:t>
            </a:r>
            <a:r>
              <a:rPr lang="en-US" i="1" dirty="0"/>
              <a:t>What?</a:t>
            </a:r>
          </a:p>
          <a:p>
            <a:endParaRPr lang="en-US" dirty="0"/>
          </a:p>
        </p:txBody>
      </p:sp>
      <p:sp>
        <p:nvSpPr>
          <p:cNvPr id="2" name="Title 1"/>
          <p:cNvSpPr>
            <a:spLocks noGrp="1"/>
          </p:cNvSpPr>
          <p:nvPr>
            <p:ph type="title"/>
          </p:nvPr>
        </p:nvSpPr>
        <p:spPr/>
        <p:txBody>
          <a:bodyPr/>
          <a:lstStyle/>
          <a:p>
            <a:r>
              <a:rPr lang="en-US" dirty="0"/>
              <a:t>The Challenges</a:t>
            </a:r>
          </a:p>
        </p:txBody>
      </p:sp>
    </p:spTree>
    <p:extLst>
      <p:ext uri="{BB962C8B-B14F-4D97-AF65-F5344CB8AC3E}">
        <p14:creationId xmlns:p14="http://schemas.microsoft.com/office/powerpoint/2010/main" val="1747244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User authentication</a:t>
            </a:r>
          </a:p>
          <a:p>
            <a:pPr lvl="1"/>
            <a:r>
              <a:rPr lang="en-US" dirty="0"/>
              <a:t>Passwords</a:t>
            </a:r>
          </a:p>
          <a:p>
            <a:pPr lvl="2"/>
            <a:r>
              <a:rPr lang="en-US" dirty="0"/>
              <a:t>What you know</a:t>
            </a:r>
          </a:p>
          <a:p>
            <a:pPr lvl="1"/>
            <a:r>
              <a:rPr lang="en-US" dirty="0"/>
              <a:t>Multi-Factor authentication</a:t>
            </a:r>
          </a:p>
          <a:p>
            <a:pPr lvl="2"/>
            <a:r>
              <a:rPr lang="en-US" dirty="0"/>
              <a:t>Who you are</a:t>
            </a:r>
          </a:p>
          <a:p>
            <a:pPr lvl="2"/>
            <a:r>
              <a:rPr lang="en-US" dirty="0"/>
              <a:t>What you know</a:t>
            </a:r>
          </a:p>
          <a:p>
            <a:pPr lvl="2"/>
            <a:r>
              <a:rPr lang="en-US" dirty="0"/>
              <a:t>What you have</a:t>
            </a:r>
          </a:p>
          <a:p>
            <a:r>
              <a:rPr lang="en-US" dirty="0"/>
              <a:t>Multi-Factor authentication can take many forms</a:t>
            </a:r>
          </a:p>
          <a:p>
            <a:pPr lvl="1"/>
            <a:r>
              <a:rPr lang="en-US" dirty="0"/>
              <a:t>Biometrics</a:t>
            </a:r>
          </a:p>
          <a:p>
            <a:pPr lvl="2"/>
            <a:r>
              <a:rPr lang="en-US" dirty="0"/>
              <a:t>Retina</a:t>
            </a:r>
          </a:p>
          <a:p>
            <a:pPr lvl="2"/>
            <a:r>
              <a:rPr lang="en-US" dirty="0"/>
              <a:t>Fingerprint</a:t>
            </a:r>
          </a:p>
          <a:p>
            <a:pPr lvl="2"/>
            <a:r>
              <a:rPr lang="en-US" dirty="0" smtClean="0"/>
              <a:t>Voice</a:t>
            </a:r>
          </a:p>
          <a:p>
            <a:pPr marL="914400" lvl="2" indent="0">
              <a:buNone/>
            </a:pPr>
            <a:endParaRPr lang="en-US" dirty="0"/>
          </a:p>
        </p:txBody>
      </p:sp>
      <p:sp>
        <p:nvSpPr>
          <p:cNvPr id="2" name="Title 1"/>
          <p:cNvSpPr>
            <a:spLocks noGrp="1"/>
          </p:cNvSpPr>
          <p:nvPr>
            <p:ph type="title"/>
          </p:nvPr>
        </p:nvSpPr>
        <p:spPr/>
        <p:txBody>
          <a:bodyPr/>
          <a:lstStyle/>
          <a:p>
            <a:r>
              <a:rPr lang="en-US" dirty="0"/>
              <a:t>Authentication</a:t>
            </a:r>
          </a:p>
        </p:txBody>
      </p:sp>
    </p:spTree>
    <p:extLst>
      <p:ext uri="{BB962C8B-B14F-4D97-AF65-F5344CB8AC3E}">
        <p14:creationId xmlns:p14="http://schemas.microsoft.com/office/powerpoint/2010/main" val="3724446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Definition </a:t>
            </a:r>
          </a:p>
          <a:p>
            <a:pPr lvl="1"/>
            <a:r>
              <a:rPr lang="en-US" dirty="0"/>
              <a:t>Authorization is the specification of access rights to resources in a system leveraging an access control model</a:t>
            </a:r>
          </a:p>
          <a:p>
            <a:r>
              <a:rPr lang="en-US" dirty="0"/>
              <a:t>Formal models of access control</a:t>
            </a:r>
          </a:p>
          <a:p>
            <a:pPr lvl="1"/>
            <a:r>
              <a:rPr lang="en-US" dirty="0"/>
              <a:t>Mandatory</a:t>
            </a:r>
          </a:p>
          <a:p>
            <a:pPr lvl="1"/>
            <a:r>
              <a:rPr lang="en-US" dirty="0"/>
              <a:t>Discretionary</a:t>
            </a:r>
          </a:p>
          <a:p>
            <a:r>
              <a:rPr lang="en-US" dirty="0"/>
              <a:t>Relies on authentication</a:t>
            </a:r>
          </a:p>
          <a:p>
            <a:pPr lvl="1"/>
            <a:r>
              <a:rPr lang="en-US" dirty="0"/>
              <a:t>Authentication failure can lead to authorization failure</a:t>
            </a:r>
          </a:p>
          <a:p>
            <a:pPr lvl="1"/>
            <a:r>
              <a:rPr lang="en-US" dirty="0"/>
              <a:t>Why “can”?</a:t>
            </a:r>
          </a:p>
        </p:txBody>
      </p:sp>
      <p:sp>
        <p:nvSpPr>
          <p:cNvPr id="2" name="Title 1"/>
          <p:cNvSpPr>
            <a:spLocks noGrp="1"/>
          </p:cNvSpPr>
          <p:nvPr>
            <p:ph type="title"/>
          </p:nvPr>
        </p:nvSpPr>
        <p:spPr/>
        <p:txBody>
          <a:bodyPr/>
          <a:lstStyle/>
          <a:p>
            <a:r>
              <a:rPr lang="en-US" dirty="0"/>
              <a:t>Authorization</a:t>
            </a:r>
          </a:p>
        </p:txBody>
      </p:sp>
    </p:spTree>
    <p:extLst>
      <p:ext uri="{BB962C8B-B14F-4D97-AF65-F5344CB8AC3E}">
        <p14:creationId xmlns:p14="http://schemas.microsoft.com/office/powerpoint/2010/main" val="200808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Mandatory Access Control</a:t>
            </a:r>
          </a:p>
          <a:p>
            <a:pPr lvl="1"/>
            <a:r>
              <a:rPr lang="en-US" dirty="0"/>
              <a:t>Definition: “When a system mechanism controls access to an object and an individual user cannot alter that access, the control is a mandatory access control (MAC)”</a:t>
            </a:r>
          </a:p>
          <a:p>
            <a:pPr lvl="1"/>
            <a:r>
              <a:rPr lang="en-US" dirty="0"/>
              <a:t>Also known as “Role-based access control (RBAC)”</a:t>
            </a:r>
          </a:p>
          <a:p>
            <a:r>
              <a:rPr lang="en-US" dirty="0"/>
              <a:t>Discretionary Access Control</a:t>
            </a:r>
          </a:p>
          <a:p>
            <a:pPr lvl="1"/>
            <a:r>
              <a:rPr lang="en-US" dirty="0"/>
              <a:t>Definition: “If an individual user can set an access control mechanism to allow or deny access to an object, that mechanism is a discretionary access control (DAC)”</a:t>
            </a:r>
          </a:p>
          <a:p>
            <a:pPr lvl="1"/>
            <a:r>
              <a:rPr lang="en-US" dirty="0"/>
              <a:t>Also known as “identity-based access control (IBAC)”</a:t>
            </a:r>
          </a:p>
        </p:txBody>
      </p:sp>
      <p:sp>
        <p:nvSpPr>
          <p:cNvPr id="2" name="Title 1"/>
          <p:cNvSpPr>
            <a:spLocks noGrp="1"/>
          </p:cNvSpPr>
          <p:nvPr>
            <p:ph type="title"/>
          </p:nvPr>
        </p:nvSpPr>
        <p:spPr/>
        <p:txBody>
          <a:bodyPr/>
          <a:lstStyle/>
          <a:p>
            <a:r>
              <a:rPr lang="en-US" dirty="0"/>
              <a:t>Access Control*</a:t>
            </a:r>
          </a:p>
        </p:txBody>
      </p:sp>
      <p:sp>
        <p:nvSpPr>
          <p:cNvPr id="4" name="TextBox 3"/>
          <p:cNvSpPr txBox="1"/>
          <p:nvPr/>
        </p:nvSpPr>
        <p:spPr>
          <a:xfrm>
            <a:off x="1647891" y="6178081"/>
            <a:ext cx="8896218" cy="369332"/>
          </a:xfrm>
          <a:prstGeom prst="rect">
            <a:avLst/>
          </a:prstGeom>
          <a:noFill/>
        </p:spPr>
        <p:txBody>
          <a:bodyPr wrap="none" rtlCol="0">
            <a:spAutoFit/>
          </a:bodyPr>
          <a:lstStyle/>
          <a:p>
            <a:r>
              <a:rPr lang="en-US" dirty="0"/>
              <a:t>Bishop, Robert, “Computer Security, Art and Science”, Addison-Wesley, 2003, p. 103</a:t>
            </a:r>
          </a:p>
        </p:txBody>
      </p:sp>
    </p:spTree>
    <p:extLst>
      <p:ext uri="{BB962C8B-B14F-4D97-AF65-F5344CB8AC3E}">
        <p14:creationId xmlns:p14="http://schemas.microsoft.com/office/powerpoint/2010/main" val="3459961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Formal models of security policy</a:t>
            </a:r>
          </a:p>
          <a:p>
            <a:r>
              <a:rPr lang="en-US" dirty="0"/>
              <a:t>Form the bedrock of access control</a:t>
            </a:r>
          </a:p>
          <a:p>
            <a:r>
              <a:rPr lang="en-US" dirty="0"/>
              <a:t>Must cover specific properties</a:t>
            </a:r>
          </a:p>
          <a:p>
            <a:pPr lvl="1"/>
            <a:r>
              <a:rPr lang="en-US" dirty="0"/>
              <a:t>Confidentiality</a:t>
            </a:r>
          </a:p>
          <a:p>
            <a:pPr lvl="1"/>
            <a:r>
              <a:rPr lang="en-US" dirty="0"/>
              <a:t>Integrity</a:t>
            </a:r>
          </a:p>
          <a:p>
            <a:pPr lvl="1"/>
            <a:r>
              <a:rPr lang="en-US" dirty="0"/>
              <a:t>Availability</a:t>
            </a:r>
          </a:p>
          <a:p>
            <a:pPr lvl="1"/>
            <a:r>
              <a:rPr lang="en-US" dirty="0"/>
              <a:t>Confinement</a:t>
            </a:r>
          </a:p>
          <a:p>
            <a:pPr lvl="1"/>
            <a:r>
              <a:rPr lang="en-US" dirty="0"/>
              <a:t>Identity</a:t>
            </a:r>
          </a:p>
          <a:p>
            <a:pPr lvl="1"/>
            <a:r>
              <a:rPr lang="en-US" dirty="0"/>
              <a:t>Anonymity</a:t>
            </a:r>
          </a:p>
          <a:p>
            <a:pPr lvl="1"/>
            <a:r>
              <a:rPr lang="en-US" dirty="0"/>
              <a:t>Non-repudiation</a:t>
            </a:r>
          </a:p>
        </p:txBody>
      </p:sp>
      <p:sp>
        <p:nvSpPr>
          <p:cNvPr id="2" name="Title 1"/>
          <p:cNvSpPr>
            <a:spLocks noGrp="1"/>
          </p:cNvSpPr>
          <p:nvPr>
            <p:ph type="title"/>
          </p:nvPr>
        </p:nvSpPr>
        <p:spPr/>
        <p:txBody>
          <a:bodyPr/>
          <a:lstStyle/>
          <a:p>
            <a:r>
              <a:rPr lang="en-US" dirty="0"/>
              <a:t>Security Policy</a:t>
            </a:r>
          </a:p>
        </p:txBody>
      </p:sp>
    </p:spTree>
    <p:extLst>
      <p:ext uri="{BB962C8B-B14F-4D97-AF65-F5344CB8AC3E}">
        <p14:creationId xmlns:p14="http://schemas.microsoft.com/office/powerpoint/2010/main" val="745757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Developed by David Bell and Leonard La </a:t>
            </a:r>
            <a:r>
              <a:rPr lang="en-US" dirty="0" err="1"/>
              <a:t>Padula</a:t>
            </a:r>
            <a:r>
              <a:rPr lang="en-US" dirty="0"/>
              <a:t> in 1973</a:t>
            </a:r>
          </a:p>
          <a:p>
            <a:r>
              <a:rPr lang="en-US" dirty="0"/>
              <a:t>Developed in 1973 </a:t>
            </a:r>
          </a:p>
          <a:p>
            <a:r>
              <a:rPr lang="en-US" dirty="0"/>
              <a:t>Mandatory Policy</a:t>
            </a:r>
          </a:p>
          <a:p>
            <a:r>
              <a:rPr lang="en-US" dirty="0"/>
              <a:t>Preserves confidentiality</a:t>
            </a:r>
          </a:p>
          <a:p>
            <a:r>
              <a:rPr lang="en-US" dirty="0"/>
              <a:t>Subjects are assigned a classification</a:t>
            </a:r>
          </a:p>
          <a:p>
            <a:pPr lvl="1"/>
            <a:r>
              <a:rPr lang="en-US" dirty="0"/>
              <a:t>Public</a:t>
            </a:r>
          </a:p>
          <a:p>
            <a:pPr lvl="1"/>
            <a:r>
              <a:rPr lang="en-US" dirty="0"/>
              <a:t>Confidential</a:t>
            </a:r>
          </a:p>
          <a:p>
            <a:pPr lvl="1"/>
            <a:r>
              <a:rPr lang="en-US" dirty="0"/>
              <a:t>Secret</a:t>
            </a:r>
          </a:p>
          <a:p>
            <a:pPr lvl="1"/>
            <a:r>
              <a:rPr lang="en-US" dirty="0"/>
              <a:t>Top-Secret</a:t>
            </a:r>
          </a:p>
          <a:p>
            <a:r>
              <a:rPr lang="en-US" dirty="0"/>
              <a:t>Subjects can only read information at their classification or lower (read down)</a:t>
            </a:r>
          </a:p>
          <a:p>
            <a:r>
              <a:rPr lang="en-US" dirty="0"/>
              <a:t>Subjects can only write information to equal or higher classification levels (write up)</a:t>
            </a:r>
          </a:p>
        </p:txBody>
      </p:sp>
      <p:sp>
        <p:nvSpPr>
          <p:cNvPr id="2" name="Title 1"/>
          <p:cNvSpPr>
            <a:spLocks noGrp="1"/>
          </p:cNvSpPr>
          <p:nvPr>
            <p:ph type="title"/>
          </p:nvPr>
        </p:nvSpPr>
        <p:spPr/>
        <p:txBody>
          <a:bodyPr/>
          <a:lstStyle/>
          <a:p>
            <a:r>
              <a:rPr lang="en-US" dirty="0"/>
              <a:t>Bell-La </a:t>
            </a:r>
            <a:r>
              <a:rPr lang="en-US" dirty="0" err="1"/>
              <a:t>Padula</a:t>
            </a:r>
            <a:endParaRPr lang="en-US" dirty="0"/>
          </a:p>
        </p:txBody>
      </p:sp>
    </p:spTree>
    <p:extLst>
      <p:ext uri="{BB962C8B-B14F-4D97-AF65-F5344CB8AC3E}">
        <p14:creationId xmlns:p14="http://schemas.microsoft.com/office/powerpoint/2010/main" val="952363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Developed by Kenneth Biba in 1975</a:t>
            </a:r>
          </a:p>
          <a:p>
            <a:r>
              <a:rPr lang="en-US" dirty="0"/>
              <a:t>Also a mandatory policy model</a:t>
            </a:r>
          </a:p>
          <a:p>
            <a:r>
              <a:rPr lang="en-US" dirty="0"/>
              <a:t>Focus is on integrity of information</a:t>
            </a:r>
          </a:p>
          <a:p>
            <a:r>
              <a:rPr lang="en-US" dirty="0"/>
              <a:t>Subjects and objects are assigned an integrity level</a:t>
            </a:r>
          </a:p>
          <a:p>
            <a:pPr lvl="1"/>
            <a:r>
              <a:rPr lang="en-US" dirty="0"/>
              <a:t>Lowest</a:t>
            </a:r>
          </a:p>
          <a:p>
            <a:pPr lvl="1"/>
            <a:r>
              <a:rPr lang="en-US" dirty="0"/>
              <a:t>Low</a:t>
            </a:r>
          </a:p>
          <a:p>
            <a:pPr lvl="1"/>
            <a:r>
              <a:rPr lang="en-US" dirty="0"/>
              <a:t>High</a:t>
            </a:r>
          </a:p>
          <a:p>
            <a:pPr lvl="1"/>
            <a:r>
              <a:rPr lang="en-US" dirty="0"/>
              <a:t>Highest</a:t>
            </a:r>
          </a:p>
          <a:p>
            <a:r>
              <a:rPr lang="en-US" dirty="0"/>
              <a:t>Subjects can only read information at their integrity classification or higher (read up)</a:t>
            </a:r>
          </a:p>
          <a:p>
            <a:r>
              <a:rPr lang="en-US" dirty="0"/>
              <a:t>Subjects can only write information to equal or lower classification levels (write down)</a:t>
            </a:r>
          </a:p>
        </p:txBody>
      </p:sp>
      <p:sp>
        <p:nvSpPr>
          <p:cNvPr id="2" name="Title 1"/>
          <p:cNvSpPr>
            <a:spLocks noGrp="1"/>
          </p:cNvSpPr>
          <p:nvPr>
            <p:ph type="title"/>
          </p:nvPr>
        </p:nvSpPr>
        <p:spPr/>
        <p:txBody>
          <a:bodyPr/>
          <a:lstStyle/>
          <a:p>
            <a:r>
              <a:rPr lang="en-US" dirty="0"/>
              <a:t>Biba</a:t>
            </a:r>
          </a:p>
        </p:txBody>
      </p:sp>
    </p:spTree>
    <p:extLst>
      <p:ext uri="{BB962C8B-B14F-4D97-AF65-F5344CB8AC3E}">
        <p14:creationId xmlns:p14="http://schemas.microsoft.com/office/powerpoint/2010/main" val="1549691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Developed by David Clark and David Wilson in 1987</a:t>
            </a:r>
          </a:p>
          <a:p>
            <a:r>
              <a:rPr lang="en-US" dirty="0"/>
              <a:t>Mandatory model</a:t>
            </a:r>
          </a:p>
          <a:p>
            <a:r>
              <a:rPr lang="en-US" dirty="0"/>
              <a:t>Like Biba – designed to ensure integrity of information</a:t>
            </a:r>
          </a:p>
          <a:p>
            <a:r>
              <a:rPr lang="en-US" dirty="0"/>
              <a:t>Data is either constrained or unconstrained</a:t>
            </a:r>
          </a:p>
          <a:p>
            <a:pPr lvl="1"/>
            <a:r>
              <a:rPr lang="en-US" dirty="0"/>
              <a:t>Constrained implies that the data is subject to integrity controls</a:t>
            </a:r>
          </a:p>
          <a:p>
            <a:pPr lvl="1"/>
            <a:r>
              <a:rPr lang="en-US" dirty="0"/>
              <a:t>Unconstrained data is not subject to integrity controls</a:t>
            </a:r>
          </a:p>
          <a:p>
            <a:r>
              <a:rPr lang="en-US" dirty="0"/>
              <a:t>Two procedures</a:t>
            </a:r>
          </a:p>
          <a:p>
            <a:pPr lvl="1"/>
            <a:r>
              <a:rPr lang="en-US" dirty="0"/>
              <a:t>Integrity verification – tests to ensure that CDI conform to constraints at the time IVP occurs</a:t>
            </a:r>
          </a:p>
          <a:p>
            <a:pPr lvl="1"/>
            <a:r>
              <a:rPr lang="en-US" dirty="0"/>
              <a:t>Transformation – change the state of data from one valid state to another</a:t>
            </a:r>
          </a:p>
        </p:txBody>
      </p:sp>
      <p:sp>
        <p:nvSpPr>
          <p:cNvPr id="2" name="Title 1"/>
          <p:cNvSpPr>
            <a:spLocks noGrp="1"/>
          </p:cNvSpPr>
          <p:nvPr>
            <p:ph type="title"/>
          </p:nvPr>
        </p:nvSpPr>
        <p:spPr/>
        <p:txBody>
          <a:bodyPr/>
          <a:lstStyle/>
          <a:p>
            <a:r>
              <a:rPr lang="en-US" dirty="0"/>
              <a:t>Clark-Wilson</a:t>
            </a:r>
          </a:p>
        </p:txBody>
      </p:sp>
    </p:spTree>
    <p:extLst>
      <p:ext uri="{BB962C8B-B14F-4D97-AF65-F5344CB8AC3E}">
        <p14:creationId xmlns:p14="http://schemas.microsoft.com/office/powerpoint/2010/main" val="346952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ctr"/>
            <a:r>
              <a:rPr lang="en-US" dirty="0" smtClean="0"/>
              <a:t>Roughly:</a:t>
            </a:r>
          </a:p>
          <a:p>
            <a:r>
              <a:rPr lang="en-US" dirty="0" smtClean="0"/>
              <a:t>Homework = 33% (5 assignments)</a:t>
            </a:r>
            <a:endParaRPr lang="en-US" dirty="0"/>
          </a:p>
          <a:p>
            <a:endParaRPr lang="en-US" dirty="0"/>
          </a:p>
          <a:p>
            <a:r>
              <a:rPr lang="en-US" dirty="0" smtClean="0"/>
              <a:t>Midterm</a:t>
            </a:r>
            <a:r>
              <a:rPr lang="en-US" dirty="0" smtClean="0"/>
              <a:t> </a:t>
            </a:r>
            <a:r>
              <a:rPr lang="en-US" dirty="0"/>
              <a:t>= </a:t>
            </a:r>
            <a:r>
              <a:rPr lang="en-US" dirty="0" smtClean="0"/>
              <a:t>33% </a:t>
            </a:r>
            <a:endParaRPr lang="en-US" dirty="0"/>
          </a:p>
          <a:p>
            <a:endParaRPr lang="en-US" dirty="0"/>
          </a:p>
          <a:p>
            <a:r>
              <a:rPr lang="en-US" dirty="0" smtClean="0"/>
              <a:t>Final</a:t>
            </a:r>
            <a:r>
              <a:rPr lang="en-US" dirty="0" smtClean="0"/>
              <a:t> </a:t>
            </a:r>
            <a:r>
              <a:rPr lang="en-US"/>
              <a:t>= </a:t>
            </a:r>
            <a:r>
              <a:rPr lang="en-US" smtClean="0"/>
              <a:t>33</a:t>
            </a:r>
            <a:r>
              <a:rPr lang="en-US" smtClean="0"/>
              <a:t>%</a:t>
            </a:r>
            <a:endParaRPr lang="en-US" dirty="0"/>
          </a:p>
          <a:p>
            <a:endParaRPr lang="en-US" dirty="0" smtClean="0"/>
          </a:p>
          <a:p>
            <a:r>
              <a:rPr lang="en-US" dirty="0" smtClean="0"/>
              <a:t>*Possible </a:t>
            </a:r>
            <a:r>
              <a:rPr lang="en-US" dirty="0" smtClean="0"/>
              <a:t>project</a:t>
            </a:r>
            <a:r>
              <a:rPr lang="en-US" dirty="0" smtClean="0"/>
              <a:t> </a:t>
            </a:r>
            <a:r>
              <a:rPr lang="en-US" dirty="0" smtClean="0"/>
              <a:t>may adjust these values</a:t>
            </a:r>
            <a:endParaRPr lang="en-US" dirty="0"/>
          </a:p>
        </p:txBody>
      </p:sp>
      <p:sp>
        <p:nvSpPr>
          <p:cNvPr id="3" name="Title 2"/>
          <p:cNvSpPr>
            <a:spLocks noGrp="1"/>
          </p:cNvSpPr>
          <p:nvPr>
            <p:ph type="title"/>
          </p:nvPr>
        </p:nvSpPr>
        <p:spPr/>
        <p:txBody>
          <a:bodyPr/>
          <a:lstStyle/>
          <a:p>
            <a:r>
              <a:rPr lang="en-US" dirty="0"/>
              <a:t>Grading</a:t>
            </a:r>
          </a:p>
        </p:txBody>
      </p:sp>
    </p:spTree>
    <p:extLst>
      <p:ext uri="{BB962C8B-B14F-4D97-AF65-F5344CB8AC3E}">
        <p14:creationId xmlns:p14="http://schemas.microsoft.com/office/powerpoint/2010/main" val="22427117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altLang="en-US" sz="2800" dirty="0"/>
              <a:t>Developed by David Brewer &amp; Michael Nash 1989</a:t>
            </a:r>
          </a:p>
          <a:p>
            <a:r>
              <a:rPr lang="en-US" altLang="en-US" sz="2800" dirty="0"/>
              <a:t>Mandatory</a:t>
            </a:r>
          </a:p>
          <a:p>
            <a:r>
              <a:rPr lang="en-US" altLang="en-US" sz="2800" dirty="0"/>
              <a:t>Refers equally to confidentiality and integrity</a:t>
            </a:r>
          </a:p>
          <a:p>
            <a:r>
              <a:rPr lang="en-US" altLang="en-US" sz="2800" dirty="0"/>
              <a:t>Is as important to business as Bell-</a:t>
            </a:r>
            <a:r>
              <a:rPr lang="en-US" altLang="en-US" sz="2800" dirty="0" err="1"/>
              <a:t>LaPadula</a:t>
            </a:r>
            <a:r>
              <a:rPr lang="en-US" altLang="en-US" sz="2800" dirty="0"/>
              <a:t> is to military</a:t>
            </a:r>
          </a:p>
          <a:p>
            <a:r>
              <a:rPr lang="en-US" altLang="en-US" sz="2800" dirty="0"/>
              <a:t>Goal is to prevent conflict of interest</a:t>
            </a:r>
          </a:p>
          <a:p>
            <a:pPr lvl="1"/>
            <a:r>
              <a:rPr lang="en-US" altLang="en-US" sz="2400" dirty="0"/>
              <a:t>Stock trader with two clients</a:t>
            </a:r>
          </a:p>
          <a:p>
            <a:r>
              <a:rPr lang="en-US" altLang="en-US" sz="2800" dirty="0"/>
              <a:t>Information is organized in 3 levels</a:t>
            </a:r>
          </a:p>
          <a:p>
            <a:pPr lvl="1"/>
            <a:r>
              <a:rPr lang="en-US" altLang="en-US" sz="2400" dirty="0"/>
              <a:t>Lowest level - individual items</a:t>
            </a:r>
          </a:p>
          <a:p>
            <a:pPr lvl="1"/>
            <a:r>
              <a:rPr lang="en-US" altLang="en-US" sz="2400" dirty="0"/>
              <a:t>Middle level - information grouped by corporation</a:t>
            </a:r>
          </a:p>
          <a:p>
            <a:pPr lvl="1"/>
            <a:r>
              <a:rPr lang="en-US" altLang="en-US" sz="2400" dirty="0"/>
              <a:t>Highest level - corporations in competition grouped together</a:t>
            </a:r>
          </a:p>
          <a:p>
            <a:r>
              <a:rPr lang="en-US" altLang="en-US" sz="2800" dirty="0"/>
              <a:t>Highest level groupings form conflict of interest classes</a:t>
            </a:r>
          </a:p>
          <a:p>
            <a:r>
              <a:rPr lang="en-US" altLang="en-US" sz="2800" dirty="0"/>
              <a:t>Information may be accessed by a user only if it does not conflict with any other information he holds</a:t>
            </a:r>
          </a:p>
          <a:p>
            <a:pPr marL="0" indent="0">
              <a:buNone/>
            </a:pPr>
            <a:endParaRPr lang="en-US" altLang="en-US" sz="2800" dirty="0"/>
          </a:p>
        </p:txBody>
      </p:sp>
      <p:sp>
        <p:nvSpPr>
          <p:cNvPr id="2" name="Title 1"/>
          <p:cNvSpPr>
            <a:spLocks noGrp="1"/>
          </p:cNvSpPr>
          <p:nvPr>
            <p:ph type="title"/>
          </p:nvPr>
        </p:nvSpPr>
        <p:spPr/>
        <p:txBody>
          <a:bodyPr/>
          <a:lstStyle/>
          <a:p>
            <a:r>
              <a:rPr lang="en-US" dirty="0"/>
              <a:t>Chinese Wall</a:t>
            </a:r>
          </a:p>
        </p:txBody>
      </p:sp>
    </p:spTree>
    <p:extLst>
      <p:ext uri="{BB962C8B-B14F-4D97-AF65-F5344CB8AC3E}">
        <p14:creationId xmlns:p14="http://schemas.microsoft.com/office/powerpoint/2010/main" val="1457364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Race Conditions</a:t>
            </a:r>
          </a:p>
          <a:p>
            <a:pPr lvl="1"/>
            <a:r>
              <a:rPr lang="en-US" dirty="0"/>
              <a:t>Occurs when a pair of calls in an application do not execute in the sequential manner that was intended</a:t>
            </a:r>
          </a:p>
          <a:p>
            <a:pPr lvl="1"/>
            <a:r>
              <a:rPr lang="en-US" dirty="0"/>
              <a:t>Consequences/Impacts:</a:t>
            </a:r>
          </a:p>
          <a:p>
            <a:pPr lvl="2"/>
            <a:r>
              <a:rPr lang="en-US" dirty="0"/>
              <a:t>Authentication</a:t>
            </a:r>
          </a:p>
          <a:p>
            <a:pPr lvl="2"/>
            <a:r>
              <a:rPr lang="en-US" dirty="0"/>
              <a:t>Integrity</a:t>
            </a:r>
          </a:p>
          <a:p>
            <a:pPr lvl="2"/>
            <a:r>
              <a:rPr lang="en-US" dirty="0"/>
              <a:t>Confidentiality</a:t>
            </a:r>
          </a:p>
          <a:p>
            <a:r>
              <a:rPr lang="en-US" dirty="0"/>
              <a:t>Time of Check to Time of Use (TOCTTOU)</a:t>
            </a:r>
          </a:p>
          <a:p>
            <a:pPr lvl="1"/>
            <a:r>
              <a:rPr lang="en-US" dirty="0"/>
              <a:t>Consequences/Impacts</a:t>
            </a:r>
          </a:p>
          <a:p>
            <a:pPr lvl="2"/>
            <a:r>
              <a:rPr lang="en-US" dirty="0"/>
              <a:t>Access control</a:t>
            </a:r>
          </a:p>
          <a:p>
            <a:pPr lvl="2"/>
            <a:r>
              <a:rPr lang="en-US" dirty="0"/>
              <a:t>Authorization</a:t>
            </a:r>
          </a:p>
          <a:p>
            <a:pPr lvl="2"/>
            <a:r>
              <a:rPr lang="en-US" dirty="0"/>
              <a:t>Integrity</a:t>
            </a:r>
          </a:p>
          <a:p>
            <a:pPr lvl="2"/>
            <a:r>
              <a:rPr lang="en-US" dirty="0"/>
              <a:t>Accountability</a:t>
            </a:r>
          </a:p>
          <a:p>
            <a:pPr lvl="2"/>
            <a:r>
              <a:rPr lang="en-US" dirty="0"/>
              <a:t>Non-Repudiation</a:t>
            </a:r>
          </a:p>
        </p:txBody>
      </p:sp>
      <p:sp>
        <p:nvSpPr>
          <p:cNvPr id="2" name="Title 1"/>
          <p:cNvSpPr>
            <a:spLocks noGrp="1"/>
          </p:cNvSpPr>
          <p:nvPr>
            <p:ph type="title"/>
          </p:nvPr>
        </p:nvSpPr>
        <p:spPr/>
        <p:txBody>
          <a:bodyPr/>
          <a:lstStyle/>
          <a:p>
            <a:r>
              <a:rPr lang="en-US" dirty="0"/>
              <a:t>Other Topics of Consideration</a:t>
            </a:r>
          </a:p>
        </p:txBody>
      </p:sp>
    </p:spTree>
    <p:extLst>
      <p:ext uri="{BB962C8B-B14F-4D97-AF65-F5344CB8AC3E}">
        <p14:creationId xmlns:p14="http://schemas.microsoft.com/office/powerpoint/2010/main" val="133817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75773" y="1452284"/>
            <a:ext cx="4953130" cy="4656212"/>
          </a:xfrm>
        </p:spPr>
      </p:pic>
      <p:sp>
        <p:nvSpPr>
          <p:cNvPr id="2" name="Title 1"/>
          <p:cNvSpPr>
            <a:spLocks noGrp="1"/>
          </p:cNvSpPr>
          <p:nvPr>
            <p:ph type="title"/>
          </p:nvPr>
        </p:nvSpPr>
        <p:spPr/>
        <p:txBody>
          <a:bodyPr/>
          <a:lstStyle/>
          <a:p>
            <a:r>
              <a:rPr lang="en-US" dirty="0"/>
              <a:t>Final thoughts</a:t>
            </a:r>
          </a:p>
        </p:txBody>
      </p:sp>
    </p:spTree>
    <p:extLst>
      <p:ext uri="{BB962C8B-B14F-4D97-AF65-F5344CB8AC3E}">
        <p14:creationId xmlns:p14="http://schemas.microsoft.com/office/powerpoint/2010/main" val="2925731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Assignment #1 available on Tuesday February </a:t>
            </a:r>
            <a:r>
              <a:rPr lang="en-US" dirty="0" smtClean="0"/>
              <a:t>8</a:t>
            </a:r>
            <a:r>
              <a:rPr lang="en-US" baseline="30000" dirty="0" smtClean="0"/>
              <a:t>th</a:t>
            </a:r>
            <a:r>
              <a:rPr lang="en-US" dirty="0" smtClean="0"/>
              <a:t> 2022</a:t>
            </a:r>
            <a:endParaRPr lang="en-US" dirty="0"/>
          </a:p>
          <a:p>
            <a:pPr lvl="1"/>
            <a:r>
              <a:rPr lang="en-US" dirty="0"/>
              <a:t>Due on Tuesday February </a:t>
            </a:r>
            <a:r>
              <a:rPr lang="en-US" dirty="0" smtClean="0"/>
              <a:t>15</a:t>
            </a:r>
            <a:r>
              <a:rPr lang="en-US" baseline="30000" dirty="0" smtClean="0"/>
              <a:t>th</a:t>
            </a:r>
            <a:r>
              <a:rPr lang="en-US" dirty="0" smtClean="0"/>
              <a:t> 2022</a:t>
            </a:r>
            <a:endParaRPr lang="en-US" dirty="0"/>
          </a:p>
          <a:p>
            <a:r>
              <a:rPr lang="en-US" dirty="0"/>
              <a:t>Next class: Tuesday, February </a:t>
            </a:r>
            <a:r>
              <a:rPr lang="en-US" dirty="0"/>
              <a:t>8</a:t>
            </a:r>
            <a:r>
              <a:rPr lang="en-US" baseline="30000" dirty="0" smtClean="0"/>
              <a:t>th</a:t>
            </a:r>
            <a:r>
              <a:rPr lang="en-US" dirty="0" smtClean="0"/>
              <a:t> </a:t>
            </a:r>
            <a:r>
              <a:rPr lang="en-US" dirty="0"/>
              <a:t>2019</a:t>
            </a:r>
          </a:p>
          <a:p>
            <a:pPr lvl="1"/>
            <a:r>
              <a:rPr lang="en-US" dirty="0"/>
              <a:t>Threats, Attacks and Exploits part 1</a:t>
            </a:r>
          </a:p>
        </p:txBody>
      </p:sp>
      <p:sp>
        <p:nvSpPr>
          <p:cNvPr id="2" name="Title 1"/>
          <p:cNvSpPr>
            <a:spLocks noGrp="1"/>
          </p:cNvSpPr>
          <p:nvPr>
            <p:ph type="title"/>
          </p:nvPr>
        </p:nvSpPr>
        <p:spPr/>
        <p:txBody>
          <a:bodyPr/>
          <a:lstStyle/>
          <a:p>
            <a:r>
              <a:rPr lang="en-US" dirty="0"/>
              <a:t>Upcoming</a:t>
            </a:r>
          </a:p>
        </p:txBody>
      </p:sp>
    </p:spTree>
    <p:extLst>
      <p:ext uri="{BB962C8B-B14F-4D97-AF65-F5344CB8AC3E}">
        <p14:creationId xmlns:p14="http://schemas.microsoft.com/office/powerpoint/2010/main" val="2544889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dirty="0"/>
              <a:t>It’s University Policy (if a little silly)</a:t>
            </a:r>
          </a:p>
          <a:p>
            <a:endParaRPr lang="en-US" dirty="0"/>
          </a:p>
          <a:p>
            <a:r>
              <a:rPr lang="en-US" dirty="0"/>
              <a:t>A+ = 100 – 97</a:t>
            </a:r>
          </a:p>
          <a:p>
            <a:r>
              <a:rPr lang="en-US" dirty="0"/>
              <a:t>A = 96 – 93</a:t>
            </a:r>
          </a:p>
          <a:p>
            <a:r>
              <a:rPr lang="en-US" dirty="0"/>
              <a:t>A- = 92 – 90</a:t>
            </a:r>
          </a:p>
          <a:p>
            <a:r>
              <a:rPr lang="en-US" dirty="0"/>
              <a:t>B+ = 89 – 87</a:t>
            </a:r>
          </a:p>
          <a:p>
            <a:r>
              <a:rPr lang="en-US" dirty="0"/>
              <a:t>B = 86 - 83 </a:t>
            </a:r>
          </a:p>
          <a:p>
            <a:r>
              <a:rPr lang="en-US" dirty="0"/>
              <a:t>B- = 82 – 80</a:t>
            </a:r>
          </a:p>
          <a:p>
            <a:r>
              <a:rPr lang="en-US" dirty="0"/>
              <a:t>C+ = 79 – 77</a:t>
            </a:r>
          </a:p>
          <a:p>
            <a:r>
              <a:rPr lang="en-US" dirty="0"/>
              <a:t>C = 76 – 73</a:t>
            </a:r>
          </a:p>
          <a:p>
            <a:r>
              <a:rPr lang="en-US" dirty="0"/>
              <a:t>C- = 72 – 70</a:t>
            </a:r>
          </a:p>
          <a:p>
            <a:r>
              <a:rPr lang="en-US" dirty="0"/>
              <a:t>D+ = 69 – 67</a:t>
            </a:r>
          </a:p>
          <a:p>
            <a:r>
              <a:rPr lang="en-US" dirty="0"/>
              <a:t>D = 66 – 63</a:t>
            </a:r>
          </a:p>
          <a:p>
            <a:r>
              <a:rPr lang="en-US" dirty="0"/>
              <a:t>D- = 62 – 60</a:t>
            </a:r>
          </a:p>
          <a:p>
            <a:r>
              <a:rPr lang="en-US" dirty="0"/>
              <a:t>F = 59 and </a:t>
            </a:r>
            <a:r>
              <a:rPr lang="en-US" dirty="0" smtClean="0"/>
              <a:t>below</a:t>
            </a:r>
            <a:endParaRPr lang="en-US" dirty="0"/>
          </a:p>
        </p:txBody>
      </p:sp>
      <p:sp>
        <p:nvSpPr>
          <p:cNvPr id="3" name="Title 2"/>
          <p:cNvSpPr>
            <a:spLocks noGrp="1"/>
          </p:cNvSpPr>
          <p:nvPr>
            <p:ph type="title"/>
          </p:nvPr>
        </p:nvSpPr>
        <p:spPr/>
        <p:txBody>
          <a:bodyPr/>
          <a:lstStyle/>
          <a:p>
            <a:r>
              <a:rPr lang="en-US" dirty="0"/>
              <a:t>+/- Grading</a:t>
            </a:r>
          </a:p>
        </p:txBody>
      </p:sp>
    </p:spTree>
    <p:extLst>
      <p:ext uri="{BB962C8B-B14F-4D97-AF65-F5344CB8AC3E}">
        <p14:creationId xmlns:p14="http://schemas.microsoft.com/office/powerpoint/2010/main" val="688968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Learn the content of focus and </a:t>
            </a:r>
            <a:r>
              <a:rPr lang="en-US" dirty="0"/>
              <a:t>you’ll do fine</a:t>
            </a:r>
            <a:r>
              <a:rPr lang="en-US" dirty="0" smtClean="0"/>
              <a:t>.</a:t>
            </a:r>
            <a:endParaRPr lang="en-US" dirty="0"/>
          </a:p>
          <a:p>
            <a:endParaRPr lang="en-US" dirty="0"/>
          </a:p>
          <a:p>
            <a:r>
              <a:rPr lang="en-US" dirty="0"/>
              <a:t>If you </a:t>
            </a:r>
            <a:r>
              <a:rPr lang="en-US" dirty="0" smtClean="0"/>
              <a:t>don’t </a:t>
            </a:r>
            <a:r>
              <a:rPr lang="en-US" dirty="0"/>
              <a:t>understand something or have concerns speak up/reach out as soon as possible! </a:t>
            </a:r>
            <a:r>
              <a:rPr lang="en-US" dirty="0" smtClean="0"/>
              <a:t>The earlier the better</a:t>
            </a:r>
            <a:endParaRPr lang="en-US" dirty="0"/>
          </a:p>
          <a:p>
            <a:endParaRPr lang="en-US" dirty="0"/>
          </a:p>
        </p:txBody>
      </p:sp>
      <p:sp>
        <p:nvSpPr>
          <p:cNvPr id="3" name="Title 2"/>
          <p:cNvSpPr>
            <a:spLocks noGrp="1"/>
          </p:cNvSpPr>
          <p:nvPr>
            <p:ph type="title"/>
          </p:nvPr>
        </p:nvSpPr>
        <p:spPr/>
        <p:txBody>
          <a:bodyPr/>
          <a:lstStyle/>
          <a:p>
            <a:r>
              <a:rPr lang="en-US" dirty="0"/>
              <a:t>Grading</a:t>
            </a:r>
          </a:p>
        </p:txBody>
      </p:sp>
    </p:spTree>
    <p:extLst>
      <p:ext uri="{BB962C8B-B14F-4D97-AF65-F5344CB8AC3E}">
        <p14:creationId xmlns:p14="http://schemas.microsoft.com/office/powerpoint/2010/main" val="959144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you spot a mistake in your assignments/grades then contact me ASAP and we’ll get it resolved.</a:t>
            </a:r>
          </a:p>
          <a:p>
            <a:endParaRPr lang="en-US" dirty="0"/>
          </a:p>
          <a:p>
            <a:endParaRPr lang="en-US" dirty="0"/>
          </a:p>
        </p:txBody>
      </p:sp>
      <p:sp>
        <p:nvSpPr>
          <p:cNvPr id="3" name="Title 2"/>
          <p:cNvSpPr>
            <a:spLocks noGrp="1"/>
          </p:cNvSpPr>
          <p:nvPr>
            <p:ph type="title"/>
          </p:nvPr>
        </p:nvSpPr>
        <p:spPr/>
        <p:txBody>
          <a:bodyPr/>
          <a:lstStyle/>
          <a:p>
            <a:r>
              <a:rPr lang="en-US" dirty="0" smtClean="0"/>
              <a:t>Grade Disputes</a:t>
            </a:r>
            <a:endParaRPr lang="en-US" dirty="0"/>
          </a:p>
        </p:txBody>
      </p:sp>
    </p:spTree>
    <p:extLst>
      <p:ext uri="{BB962C8B-B14F-4D97-AF65-F5344CB8AC3E}">
        <p14:creationId xmlns:p14="http://schemas.microsoft.com/office/powerpoint/2010/main" val="2426187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CSE NoTab 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lark Template" id="{52507695-A847-DB4D-BBB2-29A99508DC57}" vid="{B70C617C-9145-644E-9E7B-ADF857FA1112}"/>
    </a:ext>
  </a:extLst>
</a:theme>
</file>

<file path=docProps/app.xml><?xml version="1.0" encoding="utf-8"?>
<Properties xmlns="http://schemas.openxmlformats.org/officeDocument/2006/extended-properties" xmlns:vt="http://schemas.openxmlformats.org/officeDocument/2006/docPropsVTypes">
  <TotalTime>394</TotalTime>
  <Words>2618</Words>
  <Application>Microsoft Office PowerPoint</Application>
  <PresentationFormat>Widescreen</PresentationFormat>
  <Paragraphs>410</Paragraphs>
  <Slides>63</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Arial</vt:lpstr>
      <vt:lpstr>Calibri</vt:lpstr>
      <vt:lpstr>Gotham</vt:lpstr>
      <vt:lpstr>Gotham-Book</vt:lpstr>
      <vt:lpstr>Gotham-Medium</vt:lpstr>
      <vt:lpstr>Gotham-MediumItalic</vt:lpstr>
      <vt:lpstr>Mangal</vt:lpstr>
      <vt:lpstr>Wingdings</vt:lpstr>
      <vt:lpstr>CSE NoTab Template</vt:lpstr>
      <vt:lpstr>ENPM695 Secure Operating Systems</vt:lpstr>
      <vt:lpstr>Who am I?</vt:lpstr>
      <vt:lpstr>Course schedule</vt:lpstr>
      <vt:lpstr>Office Hours</vt:lpstr>
      <vt:lpstr>Contact Info</vt:lpstr>
      <vt:lpstr>Grading</vt:lpstr>
      <vt:lpstr>+/- Grading</vt:lpstr>
      <vt:lpstr>Grading</vt:lpstr>
      <vt:lpstr>Grade Disputes</vt:lpstr>
      <vt:lpstr>Notice</vt:lpstr>
      <vt:lpstr>Notice</vt:lpstr>
      <vt:lpstr>Assignments</vt:lpstr>
      <vt:lpstr>Exams</vt:lpstr>
      <vt:lpstr>(Potential)Class Participation</vt:lpstr>
      <vt:lpstr>Late Assignment Policy</vt:lpstr>
      <vt:lpstr>Academic Integrity</vt:lpstr>
      <vt:lpstr>Honor Pledge</vt:lpstr>
      <vt:lpstr>Cheating…</vt:lpstr>
      <vt:lpstr>Recommended Textbooks</vt:lpstr>
      <vt:lpstr>Course Schedule</vt:lpstr>
      <vt:lpstr>Feedback is a Blessing</vt:lpstr>
      <vt:lpstr>Technical Issues</vt:lpstr>
      <vt:lpstr>Background</vt:lpstr>
      <vt:lpstr>What Makes an Operating System Secure?</vt:lpstr>
      <vt:lpstr>Reference Monitor</vt:lpstr>
      <vt:lpstr>Why do we need security?</vt:lpstr>
      <vt:lpstr>And Then There’s Compliance</vt:lpstr>
      <vt:lpstr>An Inconvenient Truth</vt:lpstr>
      <vt:lpstr>Gauging the Threat</vt:lpstr>
      <vt:lpstr>What is the Cost? </vt:lpstr>
      <vt:lpstr>Some Historical Examples</vt:lpstr>
      <vt:lpstr>Running With Scissors</vt:lpstr>
      <vt:lpstr>Peeking under the hood…</vt:lpstr>
      <vt:lpstr>Who is the Threat? </vt:lpstr>
      <vt:lpstr>Hackers</vt:lpstr>
      <vt:lpstr>Insiders</vt:lpstr>
      <vt:lpstr>Criminals</vt:lpstr>
      <vt:lpstr>Competitive Intelligence Professionals (CIP)</vt:lpstr>
      <vt:lpstr>Terrorists</vt:lpstr>
      <vt:lpstr>Information Warriors</vt:lpstr>
      <vt:lpstr>Software Security</vt:lpstr>
      <vt:lpstr>Vulnerabilities Reported to CERT/CC and NVD (1995 – 2013)</vt:lpstr>
      <vt:lpstr>Definition of Computer Security</vt:lpstr>
      <vt:lpstr>Components of Security</vt:lpstr>
      <vt:lpstr>Is This Secure?</vt:lpstr>
      <vt:lpstr>A More Realistic View</vt:lpstr>
      <vt:lpstr>Perspective</vt:lpstr>
      <vt:lpstr>Overview</vt:lpstr>
      <vt:lpstr>Functions of the Operating System</vt:lpstr>
      <vt:lpstr>Operating System Layers</vt:lpstr>
      <vt:lpstr>Operating System Functions</vt:lpstr>
      <vt:lpstr>The Challenges</vt:lpstr>
      <vt:lpstr>Authentication</vt:lpstr>
      <vt:lpstr>Authorization</vt:lpstr>
      <vt:lpstr>Access Control*</vt:lpstr>
      <vt:lpstr>Security Policy</vt:lpstr>
      <vt:lpstr>Bell-La Padula</vt:lpstr>
      <vt:lpstr>Biba</vt:lpstr>
      <vt:lpstr>Clark-Wilson</vt:lpstr>
      <vt:lpstr>Chinese Wall</vt:lpstr>
      <vt:lpstr>Other Topics of Consideration</vt:lpstr>
      <vt:lpstr>Final thoughts</vt:lpstr>
      <vt:lpstr>Upcoming</vt:lpstr>
    </vt:vector>
  </TitlesOfParts>
  <Company>University of Maryland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ENPM695 Secure Operating Systems</dc:title>
  <dc:creator>Jonas Amoonarquah</dc:creator>
  <cp:lastModifiedBy>Jonas Amoonarquah</cp:lastModifiedBy>
  <cp:revision>10</cp:revision>
  <dcterms:created xsi:type="dcterms:W3CDTF">2022-01-19T16:58:49Z</dcterms:created>
  <dcterms:modified xsi:type="dcterms:W3CDTF">2022-02-01T23:29:09Z</dcterms:modified>
</cp:coreProperties>
</file>