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5"/>
    <p:restoredTop sz="94694"/>
  </p:normalViewPr>
  <p:slideViewPr>
    <p:cSldViewPr snapToGrid="0">
      <p:cViewPr>
        <p:scale>
          <a:sx n="144" d="100"/>
          <a:sy n="144" d="100"/>
        </p:scale>
        <p:origin x="1408" y="-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0.66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9-7F46-8ACC-A673FD5124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 - Image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0.66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C9-7F46-8ACC-A673FD5124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 - Multi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0.69</c:v>
                </c:pt>
                <c:pt idx="1">
                  <c:v>0.8</c:v>
                </c:pt>
                <c:pt idx="2">
                  <c:v>0.12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C9-7F46-8ACC-A673FD5124F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RFC - Image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0.65</c:v>
                </c:pt>
                <c:pt idx="1">
                  <c:v>0.48</c:v>
                </c:pt>
                <c:pt idx="2">
                  <c:v>0.32</c:v>
                </c:pt>
                <c:pt idx="3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C9-7F46-8ACC-A673FD5124F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RFC - Multi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0.8</c:v>
                </c:pt>
                <c:pt idx="1">
                  <c:v>0.82</c:v>
                </c:pt>
                <c:pt idx="2">
                  <c:v>0.53</c:v>
                </c:pt>
                <c:pt idx="3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C9-7F46-8ACC-A673FD5124F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XGB - Image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0.71</c:v>
                </c:pt>
                <c:pt idx="1">
                  <c:v>0.61</c:v>
                </c:pt>
                <c:pt idx="2">
                  <c:v>0.41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C9-7F46-8ACC-A673FD5124F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XGB - Multi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0.73</c:v>
                </c:pt>
                <c:pt idx="1">
                  <c:v>0.61</c:v>
                </c:pt>
                <c:pt idx="2">
                  <c:v>0.56000000000000005</c:v>
                </c:pt>
                <c:pt idx="3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C9-7F46-8ACC-A673FD512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123183"/>
        <c:axId val="1259793439"/>
      </c:barChart>
      <c:catAx>
        <c:axId val="62612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59793439"/>
        <c:crosses val="autoZero"/>
        <c:auto val="1"/>
        <c:lblAlgn val="ctr"/>
        <c:lblOffset val="100"/>
        <c:noMultiLvlLbl val="0"/>
      </c:catAx>
      <c:valAx>
        <c:axId val="12597934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2612318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42578179207839"/>
          <c:y val="0.15530789865983194"/>
          <c:w val="0.21853591763240809"/>
          <c:h val="0.54355658088832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0.72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9-D348-9E97-45912E57C6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 - Image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0.72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59-D348-9E97-45912E57C6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 - Multi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0.72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59-D348-9E97-45912E57C65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RFC - Image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0.72</c:v>
                </c:pt>
                <c:pt idx="1">
                  <c:v>0.5</c:v>
                </c:pt>
                <c:pt idx="2">
                  <c:v>0.7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59-D348-9E97-45912E57C65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RFC - Multi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0.75</c:v>
                </c:pt>
                <c:pt idx="1">
                  <c:v>1</c:v>
                </c:pt>
                <c:pt idx="2">
                  <c:v>0.11</c:v>
                </c:pt>
                <c:pt idx="3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59-D348-9E97-45912E57C65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XGB - Image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0.72</c:v>
                </c:pt>
                <c:pt idx="1">
                  <c:v>0.5</c:v>
                </c:pt>
                <c:pt idx="2">
                  <c:v>0.18</c:v>
                </c:pt>
                <c:pt idx="3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59-D348-9E97-45912E57C65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XGB - Multi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0.71</c:v>
                </c:pt>
                <c:pt idx="1">
                  <c:v>0.48</c:v>
                </c:pt>
                <c:pt idx="2">
                  <c:v>0.36</c:v>
                </c:pt>
                <c:pt idx="3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59-D348-9E97-45912E57C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123183"/>
        <c:axId val="1259793439"/>
      </c:barChart>
      <c:catAx>
        <c:axId val="62612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59793439"/>
        <c:crosses val="autoZero"/>
        <c:auto val="1"/>
        <c:lblAlgn val="ctr"/>
        <c:lblOffset val="100"/>
        <c:noMultiLvlLbl val="0"/>
      </c:catAx>
      <c:valAx>
        <c:axId val="12597934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2612318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42578179207839"/>
          <c:y val="0.15530789865983194"/>
          <c:w val="0.21853591763240809"/>
          <c:h val="0.54355658088832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0.63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8-5C41-AD44-8B0C9F94B3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 - Image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0.63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8-5C41-AD44-8B0C9F94B3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 - Multi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0.63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28-5C41-AD44-8B0C9F94B3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RFC - Image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0.64</c:v>
                </c:pt>
                <c:pt idx="1">
                  <c:v>0.52</c:v>
                </c:pt>
                <c:pt idx="2">
                  <c:v>0.38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28-5C41-AD44-8B0C9F94B3C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RFC - Multi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0.78</c:v>
                </c:pt>
                <c:pt idx="1">
                  <c:v>0.78</c:v>
                </c:pt>
                <c:pt idx="2">
                  <c:v>0.56999999999999995</c:v>
                </c:pt>
                <c:pt idx="3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28-5C41-AD44-8B0C9F94B3C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XGB - Image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0.66</c:v>
                </c:pt>
                <c:pt idx="1">
                  <c:v>0.55000000000000004</c:v>
                </c:pt>
                <c:pt idx="2">
                  <c:v>0.43</c:v>
                </c:pt>
                <c:pt idx="3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28-5C41-AD44-8B0C9F94B3C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XGB - Multi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0.68</c:v>
                </c:pt>
                <c:pt idx="1">
                  <c:v>0.57999999999999996</c:v>
                </c:pt>
                <c:pt idx="2">
                  <c:v>0.49</c:v>
                </c:pt>
                <c:pt idx="3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28-5C41-AD44-8B0C9F94B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123183"/>
        <c:axId val="1259793439"/>
      </c:barChart>
      <c:catAx>
        <c:axId val="62612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59793439"/>
        <c:crosses val="autoZero"/>
        <c:auto val="1"/>
        <c:lblAlgn val="ctr"/>
        <c:lblOffset val="100"/>
        <c:noMultiLvlLbl val="0"/>
      </c:catAx>
      <c:valAx>
        <c:axId val="12597934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2612318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42578179207839"/>
          <c:y val="0.15530789865983194"/>
          <c:w val="0.21853591763240809"/>
          <c:h val="0.54355658088832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0.72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9-D348-9E97-45912E57C6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RFC - Image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0.72</c:v>
                </c:pt>
                <c:pt idx="1">
                  <c:v>0.5</c:v>
                </c:pt>
                <c:pt idx="2">
                  <c:v>0.7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59-D348-9E97-45912E57C6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RFC - Multi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0.75</c:v>
                </c:pt>
                <c:pt idx="1">
                  <c:v>1</c:v>
                </c:pt>
                <c:pt idx="2">
                  <c:v>0.11</c:v>
                </c:pt>
                <c:pt idx="3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59-D348-9E97-45912E57C65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FNN - Image</c:v>
                </c:pt>
              </c:strCache>
            </c:strRef>
          </c:tx>
          <c:spPr>
            <a:solidFill>
              <a:srgbClr val="D15F2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0.65</c:v>
                </c:pt>
                <c:pt idx="1">
                  <c:v>0.3</c:v>
                </c:pt>
                <c:pt idx="2">
                  <c:v>0.25</c:v>
                </c:pt>
                <c:pt idx="3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59-D348-9E97-45912E57C65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FNN - Multi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0.77</c:v>
                </c:pt>
                <c:pt idx="1">
                  <c:v>0.59</c:v>
                </c:pt>
                <c:pt idx="2">
                  <c:v>0.61</c:v>
                </c:pt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59-D348-9E97-45912E57C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123183"/>
        <c:axId val="1259793439"/>
      </c:barChart>
      <c:catAx>
        <c:axId val="62612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59793439"/>
        <c:crosses val="autoZero"/>
        <c:auto val="1"/>
        <c:lblAlgn val="ctr"/>
        <c:lblOffset val="100"/>
        <c:noMultiLvlLbl val="0"/>
      </c:catAx>
      <c:valAx>
        <c:axId val="12597934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2612318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42578179207839"/>
          <c:y val="0.15530789865983194"/>
          <c:w val="0.21853591763240809"/>
          <c:h val="0.54355658088832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0.72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1-2141-956A-6BDB1D383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RFC - Image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0.65</c:v>
                </c:pt>
                <c:pt idx="1">
                  <c:v>0.48</c:v>
                </c:pt>
                <c:pt idx="2">
                  <c:v>0.32</c:v>
                </c:pt>
                <c:pt idx="3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91-2141-956A-6BDB1D383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RFC - Multi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</c:v>
                </c:pt>
                <c:pt idx="1">
                  <c:v>0.82</c:v>
                </c:pt>
                <c:pt idx="2">
                  <c:v>0.53</c:v>
                </c:pt>
                <c:pt idx="3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91-2141-956A-6BDB1D383D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FNN - Image</c:v>
                </c:pt>
              </c:strCache>
            </c:strRef>
          </c:tx>
          <c:spPr>
            <a:solidFill>
              <a:srgbClr val="D15F2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0.55000000000000004</c:v>
                </c:pt>
                <c:pt idx="1">
                  <c:v>0.32</c:v>
                </c:pt>
                <c:pt idx="2">
                  <c:v>0.35</c:v>
                </c:pt>
                <c:pt idx="3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91-2141-956A-6BDB1D383D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FNN - Multi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0.78</c:v>
                </c:pt>
                <c:pt idx="1">
                  <c:v>0.68</c:v>
                </c:pt>
                <c:pt idx="2">
                  <c:v>0.68</c:v>
                </c:pt>
                <c:pt idx="3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91-2141-956A-6BDB1D383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123183"/>
        <c:axId val="1259793439"/>
      </c:barChart>
      <c:catAx>
        <c:axId val="62612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59793439"/>
        <c:crosses val="autoZero"/>
        <c:auto val="1"/>
        <c:lblAlgn val="ctr"/>
        <c:lblOffset val="100"/>
        <c:noMultiLvlLbl val="0"/>
      </c:catAx>
      <c:valAx>
        <c:axId val="12597934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2612318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42578179207839"/>
          <c:y val="0.15530789865983194"/>
          <c:w val="0.21853591763240809"/>
          <c:h val="0.54355658088832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0.72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C-D547-8AF1-6514ED4F45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RFC - Image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0.64</c:v>
                </c:pt>
                <c:pt idx="1">
                  <c:v>0.52</c:v>
                </c:pt>
                <c:pt idx="2">
                  <c:v>0.38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C-D547-8AF1-6514ED4F45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RFC - Multi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0.78</c:v>
                </c:pt>
                <c:pt idx="1">
                  <c:v>0.78</c:v>
                </c:pt>
                <c:pt idx="2">
                  <c:v>0.56999999999999995</c:v>
                </c:pt>
                <c:pt idx="3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9C-D547-8AF1-6514ED4F45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FNN - Image</c:v>
                </c:pt>
              </c:strCache>
            </c:strRef>
          </c:tx>
          <c:spPr>
            <a:solidFill>
              <a:srgbClr val="D15F2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0.54</c:v>
                </c:pt>
                <c:pt idx="1">
                  <c:v>0.4</c:v>
                </c:pt>
                <c:pt idx="2">
                  <c:v>0.49</c:v>
                </c:pt>
                <c:pt idx="3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9C-D547-8AF1-6514ED4F45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FNN - Multi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0.66</c:v>
                </c:pt>
                <c:pt idx="1">
                  <c:v>0.57999999999999996</c:v>
                </c:pt>
                <c:pt idx="2">
                  <c:v>0.59</c:v>
                </c:pt>
                <c:pt idx="3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9C-D547-8AF1-6514ED4F4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123183"/>
        <c:axId val="1259793439"/>
      </c:barChart>
      <c:catAx>
        <c:axId val="62612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59793439"/>
        <c:crosses val="autoZero"/>
        <c:auto val="1"/>
        <c:lblAlgn val="ctr"/>
        <c:lblOffset val="100"/>
        <c:noMultiLvlLbl val="0"/>
      </c:catAx>
      <c:valAx>
        <c:axId val="12597934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2612318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42578179207839"/>
          <c:y val="0.15530789865983194"/>
          <c:w val="0.21853591763240809"/>
          <c:h val="0.54355658088832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789C-FD17-6846-BCB9-3BAAD722246C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494A-9E97-D046-94EF-B61FFE32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4113797A-43BC-2B5D-C710-D53CEBAD4B9E}"/>
              </a:ext>
            </a:extLst>
          </p:cNvPr>
          <p:cNvGrpSpPr/>
          <p:nvPr/>
        </p:nvGrpSpPr>
        <p:grpSpPr>
          <a:xfrm>
            <a:off x="1810619" y="2778622"/>
            <a:ext cx="4151161" cy="2965249"/>
            <a:chOff x="1810619" y="3546575"/>
            <a:chExt cx="4151161" cy="296524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1EFF17A-3C3F-0A90-7428-E3317D1EAB07}"/>
                </a:ext>
              </a:extLst>
            </p:cNvPr>
            <p:cNvSpPr/>
            <p:nvPr/>
          </p:nvSpPr>
          <p:spPr>
            <a:xfrm>
              <a:off x="2102286" y="3546575"/>
              <a:ext cx="974692" cy="250146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765" b="1" dirty="0">
                  <a:latin typeface="Arial" panose="020B0604020202020204" pitchFamily="34" charset="0"/>
                  <a:cs typeface="Arial" panose="020B0604020202020204" pitchFamily="34" charset="0"/>
                </a:rPr>
                <a:t>Raw Images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995E6F-C9BF-946F-C44B-3DBC37A31CBC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589632" y="3796721"/>
              <a:ext cx="0" cy="29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EA20574-B4FD-4621-5ED8-6D5EDBF4D126}"/>
                </a:ext>
              </a:extLst>
            </p:cNvPr>
            <p:cNvSpPr/>
            <p:nvPr/>
          </p:nvSpPr>
          <p:spPr>
            <a:xfrm>
              <a:off x="1814310" y="4096138"/>
              <a:ext cx="1550645" cy="344899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765" b="1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 and Preprocessing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8250E9-F828-86DE-7198-944CCD502BFA}"/>
                </a:ext>
              </a:extLst>
            </p:cNvPr>
            <p:cNvSpPr txBox="1"/>
            <p:nvPr/>
          </p:nvSpPr>
          <p:spPr>
            <a:xfrm>
              <a:off x="2102286" y="3793996"/>
              <a:ext cx="443762" cy="22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1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5C88E7-CBF7-7A4B-A406-255E634CD5AF}"/>
                </a:ext>
              </a:extLst>
            </p:cNvPr>
            <p:cNvSpPr txBox="1"/>
            <p:nvPr/>
          </p:nvSpPr>
          <p:spPr>
            <a:xfrm>
              <a:off x="1810619" y="4446722"/>
              <a:ext cx="608053" cy="22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1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2150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D41BF0-3919-9C4F-20DC-704D76A75702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2589631" y="4441037"/>
              <a:ext cx="1" cy="2985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416EC69-C7B6-FFCE-5EA6-6A0C064A5161}"/>
                </a:ext>
              </a:extLst>
            </p:cNvPr>
            <p:cNvSpPr/>
            <p:nvPr/>
          </p:nvSpPr>
          <p:spPr>
            <a:xfrm>
              <a:off x="2027198" y="4739563"/>
              <a:ext cx="1124868" cy="344899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765" b="1" dirty="0">
                  <a:latin typeface="Arial" panose="020B0604020202020204" pitchFamily="34" charset="0"/>
                  <a:cs typeface="Arial" panose="020B0604020202020204" pitchFamily="34" charset="0"/>
                </a:rPr>
                <a:t>Feature Selection using PCA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5F03C-CFF4-B752-A8F5-216CEB447A90}"/>
                </a:ext>
              </a:extLst>
            </p:cNvPr>
            <p:cNvSpPr txBox="1"/>
            <p:nvPr/>
          </p:nvSpPr>
          <p:spPr>
            <a:xfrm>
              <a:off x="2027196" y="5084461"/>
              <a:ext cx="553290" cy="22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1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150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054656D-5876-CC3D-BC1B-559419F09DF1}"/>
                </a:ext>
              </a:extLst>
            </p:cNvPr>
            <p:cNvSpPr/>
            <p:nvPr/>
          </p:nvSpPr>
          <p:spPr>
            <a:xfrm>
              <a:off x="4335864" y="4103891"/>
              <a:ext cx="1550644" cy="344899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sz="765" b="1" dirty="0">
                  <a:latin typeface="Arial" panose="020B0604020202020204" pitchFamily="34" charset="0"/>
                  <a:cs typeface="Arial" panose="020B0604020202020204" pitchFamily="34" charset="0"/>
                </a:rPr>
                <a:t>Demographic, Clinical, and Genetic Features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D3628F-5A47-C13F-D66C-10CDDA96EC3E}"/>
                </a:ext>
              </a:extLst>
            </p:cNvPr>
            <p:cNvSpPr/>
            <p:nvPr/>
          </p:nvSpPr>
          <p:spPr>
            <a:xfrm>
              <a:off x="4335864" y="4739563"/>
              <a:ext cx="1550645" cy="344899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sz="765" b="1" dirty="0">
                  <a:latin typeface="Arial" panose="020B0604020202020204" pitchFamily="34" charset="0"/>
                  <a:cs typeface="Arial" panose="020B0604020202020204" pitchFamily="34" charset="0"/>
                </a:rPr>
                <a:t>Feature Preprocessing using Integer Encoding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7089E1-0B0E-864E-2665-DE4A2C2D97C9}"/>
                </a:ext>
              </a:extLst>
            </p:cNvPr>
            <p:cNvSpPr txBox="1"/>
            <p:nvPr/>
          </p:nvSpPr>
          <p:spPr>
            <a:xfrm>
              <a:off x="5518018" y="4452756"/>
              <a:ext cx="443762" cy="2264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en-US" sz="701" b="1" dirty="0">
                  <a:latin typeface="Arial" panose="020B0604020202020204" pitchFamily="34" charset="0"/>
                  <a:cs typeface="Arial" panose="020B0604020202020204" pitchFamily="34" charset="0"/>
                </a:rPr>
                <a:t>N = 8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C2464D-3118-7102-C828-AFD5B68E80FE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5111186" y="4448790"/>
              <a:ext cx="1" cy="29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945B3B-CE44-2510-E19E-EE382748A4D4}"/>
                </a:ext>
              </a:extLst>
            </p:cNvPr>
            <p:cNvSpPr txBox="1"/>
            <p:nvPr/>
          </p:nvSpPr>
          <p:spPr>
            <a:xfrm>
              <a:off x="5518017" y="5084462"/>
              <a:ext cx="443762" cy="22647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en-US" sz="701" b="1" dirty="0">
                  <a:latin typeface="Arial" panose="020B0604020202020204" pitchFamily="34" charset="0"/>
                  <a:cs typeface="Arial" panose="020B0604020202020204" pitchFamily="34" charset="0"/>
                </a:rPr>
                <a:t>N = 8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C6AD87D-D301-1E1D-C887-1E7B21CABB4A}"/>
                </a:ext>
              </a:extLst>
            </p:cNvPr>
            <p:cNvSpPr/>
            <p:nvPr/>
          </p:nvSpPr>
          <p:spPr>
            <a:xfrm>
              <a:off x="3300212" y="5497299"/>
              <a:ext cx="974692" cy="250146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76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Concatenate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997BA57-2314-C276-E37B-1DCC072C6E76}"/>
                </a:ext>
              </a:extLst>
            </p:cNvPr>
            <p:cNvCxnSpPr>
              <a:cxnSpLocks/>
              <a:stCxn id="12" idx="2"/>
              <a:endCxn id="28" idx="1"/>
            </p:cNvCxnSpPr>
            <p:nvPr/>
          </p:nvCxnSpPr>
          <p:spPr>
            <a:xfrm>
              <a:off x="2589632" y="5084462"/>
              <a:ext cx="710580" cy="537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B3E8FC-CF69-0C28-ACF2-40E9074211F1}"/>
                </a:ext>
              </a:extLst>
            </p:cNvPr>
            <p:cNvCxnSpPr>
              <a:cxnSpLocks/>
              <a:stCxn id="16" idx="2"/>
              <a:endCxn id="28" idx="3"/>
            </p:cNvCxnSpPr>
            <p:nvPr/>
          </p:nvCxnSpPr>
          <p:spPr>
            <a:xfrm flipH="1">
              <a:off x="4274904" y="5084462"/>
              <a:ext cx="836283" cy="537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6835AF-3B9B-43D4-70CA-573D2EE0E317}"/>
                </a:ext>
              </a:extLst>
            </p:cNvPr>
            <p:cNvSpPr txBox="1"/>
            <p:nvPr/>
          </p:nvSpPr>
          <p:spPr>
            <a:xfrm>
              <a:off x="3796049" y="5747445"/>
              <a:ext cx="553290" cy="22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1" b="1" dirty="0">
                  <a:latin typeface="Arial" panose="020B0604020202020204" pitchFamily="34" charset="0"/>
                  <a:cs typeface="Arial" panose="020B0604020202020204" pitchFamily="34" charset="0"/>
                </a:rPr>
                <a:t>N = 158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ECE681A-46F3-75F5-9BFA-DC083DFCEBB9}"/>
                </a:ext>
              </a:extLst>
            </p:cNvPr>
            <p:cNvCxnSpPr>
              <a:cxnSpLocks/>
              <a:stCxn id="28" idx="2"/>
              <a:endCxn id="56" idx="0"/>
            </p:cNvCxnSpPr>
            <p:nvPr/>
          </p:nvCxnSpPr>
          <p:spPr>
            <a:xfrm>
              <a:off x="3787558" y="5747445"/>
              <a:ext cx="0" cy="2877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E78E4FA-7FA0-05D0-EC19-676D70B9664C}"/>
                </a:ext>
              </a:extLst>
            </p:cNvPr>
            <p:cNvSpPr/>
            <p:nvPr/>
          </p:nvSpPr>
          <p:spPr>
            <a:xfrm>
              <a:off x="3374906" y="6035208"/>
              <a:ext cx="825302" cy="250146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76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Scale Values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24D29F-0736-2437-A24A-4A7688BBBDC0}"/>
                </a:ext>
              </a:extLst>
            </p:cNvPr>
            <p:cNvSpPr txBox="1"/>
            <p:nvPr/>
          </p:nvSpPr>
          <p:spPr>
            <a:xfrm>
              <a:off x="3721354" y="6285354"/>
              <a:ext cx="553290" cy="22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1" b="1" dirty="0">
                  <a:latin typeface="Arial" panose="020B0604020202020204" pitchFamily="34" charset="0"/>
                  <a:cs typeface="Arial" panose="020B0604020202020204" pitchFamily="34" charset="0"/>
                </a:rPr>
                <a:t>N = 158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A13B9E73-B75F-57A9-40E3-BF1CF2C7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18331"/>
              </p:ext>
            </p:extLst>
          </p:nvPr>
        </p:nvGraphicFramePr>
        <p:xfrm>
          <a:off x="1019117" y="443076"/>
          <a:ext cx="5734166" cy="904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656">
                  <a:extLst>
                    <a:ext uri="{9D8B030D-6E8A-4147-A177-3AD203B41FA5}">
                      <a16:colId xmlns:a16="http://schemas.microsoft.com/office/drawing/2014/main" val="2969645063"/>
                    </a:ext>
                  </a:extLst>
                </a:gridCol>
                <a:gridCol w="4360510">
                  <a:extLst>
                    <a:ext uri="{9D8B030D-6E8A-4147-A177-3AD203B41FA5}">
                      <a16:colId xmlns:a16="http://schemas.microsoft.com/office/drawing/2014/main" val="1239387710"/>
                    </a:ext>
                  </a:extLst>
                </a:gridCol>
              </a:tblGrid>
              <a:tr h="236410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93" marR="58293" marT="29146" marB="2914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Selected Columns</a:t>
                      </a:r>
                    </a:p>
                  </a:txBody>
                  <a:tcPr marL="58293" marR="58293" marT="29146" marB="291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109034"/>
                  </a:ext>
                </a:extLst>
              </a:tr>
              <a:tr h="236410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Demographics</a:t>
                      </a:r>
                    </a:p>
                  </a:txBody>
                  <a:tcPr marL="58293" marR="58293" marT="29146" marB="2914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Age, Gender, Ethnicity, Race, Years of Education</a:t>
                      </a:r>
                    </a:p>
                  </a:txBody>
                  <a:tcPr marL="58293" marR="58293" marT="29146" marB="291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8263732"/>
                  </a:ext>
                </a:extLst>
              </a:tr>
              <a:tr h="236180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and Genetic</a:t>
                      </a:r>
                    </a:p>
                  </a:txBody>
                  <a:tcPr marL="58293" marR="58293" marT="29146" marB="2914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 Diagnosis, Mini Mental State Exam (MMSE) Score, APOE E4 Allele Count</a:t>
                      </a:r>
                    </a:p>
                  </a:txBody>
                  <a:tcPr marL="58293" marR="58293" marT="29146" marB="291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54571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Imaging</a:t>
                      </a:r>
                    </a:p>
                  </a:txBody>
                  <a:tcPr marL="58293" marR="58293" marT="29146" marB="2914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Cross-Sectional MRI Images</a:t>
                      </a:r>
                    </a:p>
                  </a:txBody>
                  <a:tcPr marL="58293" marR="58293" marT="29146" marB="291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74453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A01C8BC-F856-7BEF-0111-01FE560D8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61756"/>
              </p:ext>
            </p:extLst>
          </p:nvPr>
        </p:nvGraphicFramePr>
        <p:xfrm>
          <a:off x="1019117" y="1706459"/>
          <a:ext cx="2971800" cy="713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927">
                  <a:extLst>
                    <a:ext uri="{9D8B030D-6E8A-4147-A177-3AD203B41FA5}">
                      <a16:colId xmlns:a16="http://schemas.microsoft.com/office/drawing/2014/main" val="2969645063"/>
                    </a:ext>
                  </a:extLst>
                </a:gridCol>
                <a:gridCol w="1111367">
                  <a:extLst>
                    <a:ext uri="{9D8B030D-6E8A-4147-A177-3AD203B41FA5}">
                      <a16:colId xmlns:a16="http://schemas.microsoft.com/office/drawing/2014/main" val="1239387710"/>
                    </a:ext>
                  </a:extLst>
                </a:gridCol>
                <a:gridCol w="1074506">
                  <a:extLst>
                    <a:ext uri="{9D8B030D-6E8A-4147-A177-3AD203B41FA5}">
                      <a16:colId xmlns:a16="http://schemas.microsoft.com/office/drawing/2014/main" val="3940004747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93" marR="58293" marT="29146" marB="2914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Count</a:t>
                      </a:r>
                    </a:p>
                  </a:txBody>
                  <a:tcPr marL="58293" marR="58293" marT="29146" marB="291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</a:t>
                      </a:r>
                    </a:p>
                  </a:txBody>
                  <a:tcPr marL="58293" marR="58293" marT="29146" marB="291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109034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</a:t>
                      </a:r>
                    </a:p>
                  </a:txBody>
                  <a:tcPr marL="58293" marR="58293" marT="29146" marB="2914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58293" marR="58293" marT="29146" marB="291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38%</a:t>
                      </a:r>
                    </a:p>
                  </a:txBody>
                  <a:tcPr marL="58293" marR="58293" marT="29146" marB="291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8263732"/>
                  </a:ext>
                </a:extLst>
              </a:tr>
              <a:tr h="23759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LMCI</a:t>
                      </a:r>
                    </a:p>
                  </a:txBody>
                  <a:tcPr marL="58293" marR="58293" marT="29146" marB="2914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</a:t>
                      </a:r>
                    </a:p>
                  </a:txBody>
                  <a:tcPr marL="58293" marR="58293" marT="29146" marB="291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58293" marR="58293" marT="29146" marB="291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54571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7823BF6C-FADA-233C-78B2-D3A7016AF6B8}"/>
              </a:ext>
            </a:extLst>
          </p:cNvPr>
          <p:cNvSpPr txBox="1"/>
          <p:nvPr/>
        </p:nvSpPr>
        <p:spPr>
          <a:xfrm>
            <a:off x="439096" y="443076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237980-DC77-8AAE-1E56-C19D70A7509D}"/>
              </a:ext>
            </a:extLst>
          </p:cNvPr>
          <p:cNvSpPr txBox="1"/>
          <p:nvPr/>
        </p:nvSpPr>
        <p:spPr>
          <a:xfrm>
            <a:off x="402453" y="1706459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05AFAD-9430-DD71-5878-6AC23E94AF92}"/>
              </a:ext>
            </a:extLst>
          </p:cNvPr>
          <p:cNvSpPr txBox="1"/>
          <p:nvPr/>
        </p:nvSpPr>
        <p:spPr>
          <a:xfrm>
            <a:off x="432238" y="2780584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98201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F8257-9164-D08A-5807-692E93E1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11201"/>
              </p:ext>
            </p:extLst>
          </p:nvPr>
        </p:nvGraphicFramePr>
        <p:xfrm>
          <a:off x="879353" y="3119811"/>
          <a:ext cx="3701145" cy="1882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96964506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393877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985218424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5804206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9830185"/>
                    </a:ext>
                  </a:extLst>
                </a:gridCol>
              </a:tblGrid>
              <a:tr h="236410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93" marR="58293" marT="29146" marB="2914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58293" marR="58293" marT="29146" marB="291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109034"/>
                  </a:ext>
                </a:extLst>
              </a:tr>
              <a:tr h="236410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26373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5457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RFC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4453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4925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7157EE-F590-1E56-AD6C-F5157EF85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27392"/>
              </p:ext>
            </p:extLst>
          </p:nvPr>
        </p:nvGraphicFramePr>
        <p:xfrm>
          <a:off x="879353" y="532238"/>
          <a:ext cx="3701145" cy="1882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96964506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393877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985218424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5804206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9830185"/>
                    </a:ext>
                  </a:extLst>
                </a:gridCol>
              </a:tblGrid>
              <a:tr h="236410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93" marR="58293" marT="29146" marB="2914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58293" marR="58293" marT="29146" marB="291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109034"/>
                  </a:ext>
                </a:extLst>
              </a:tr>
              <a:tr h="236410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26373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5457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RFC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4453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4925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C49BC9-D534-ECD8-C9AC-989126395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01432"/>
              </p:ext>
            </p:extLst>
          </p:nvPr>
        </p:nvGraphicFramePr>
        <p:xfrm>
          <a:off x="879353" y="5707384"/>
          <a:ext cx="3701145" cy="1882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96964506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393877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985218424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5804206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9830185"/>
                    </a:ext>
                  </a:extLst>
                </a:gridCol>
              </a:tblGrid>
              <a:tr h="236410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93" marR="58293" marT="29146" marB="2914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58293" marR="58293" marT="29146" marB="291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109034"/>
                  </a:ext>
                </a:extLst>
              </a:tr>
              <a:tr h="236410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26373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5457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RFC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4453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4925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FEFE65-CC9C-B7CC-0A38-10FAC1A6CCB4}"/>
              </a:ext>
            </a:extLst>
          </p:cNvPr>
          <p:cNvSpPr txBox="1"/>
          <p:nvPr/>
        </p:nvSpPr>
        <p:spPr>
          <a:xfrm>
            <a:off x="416018" y="532238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A4D4D-36CD-61EC-E3E3-5D9F4895F2ED}"/>
              </a:ext>
            </a:extLst>
          </p:cNvPr>
          <p:cNvSpPr txBox="1"/>
          <p:nvPr/>
        </p:nvSpPr>
        <p:spPr>
          <a:xfrm>
            <a:off x="416018" y="311981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B76E2-9021-2A95-F5EC-8F5C7C8DD6DE}"/>
              </a:ext>
            </a:extLst>
          </p:cNvPr>
          <p:cNvSpPr txBox="1"/>
          <p:nvPr/>
        </p:nvSpPr>
        <p:spPr>
          <a:xfrm>
            <a:off x="419224" y="5707384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1C17F2E-B884-D0B9-C17D-3206449DDB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97188"/>
              </p:ext>
            </p:extLst>
          </p:nvPr>
        </p:nvGraphicFramePr>
        <p:xfrm>
          <a:off x="4791366" y="2990631"/>
          <a:ext cx="3925913" cy="260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E4846B6-8198-1CE9-A597-11A0800DC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400766"/>
              </p:ext>
            </p:extLst>
          </p:nvPr>
        </p:nvGraphicFramePr>
        <p:xfrm>
          <a:off x="4791366" y="394751"/>
          <a:ext cx="3925913" cy="260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3653FFC-384B-50C6-0B61-FC5799C69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397864"/>
              </p:ext>
            </p:extLst>
          </p:nvPr>
        </p:nvGraphicFramePr>
        <p:xfrm>
          <a:off x="4791366" y="5586511"/>
          <a:ext cx="3925913" cy="260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271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709BF-898F-1B99-B578-67565CB86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FBEB39-118D-012F-4C81-205851424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52767"/>
              </p:ext>
            </p:extLst>
          </p:nvPr>
        </p:nvGraphicFramePr>
        <p:xfrm>
          <a:off x="879353" y="3119811"/>
          <a:ext cx="3701145" cy="1412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96964506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393877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985218424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5804206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9830185"/>
                    </a:ext>
                  </a:extLst>
                </a:gridCol>
              </a:tblGrid>
              <a:tr h="236410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93" marR="58293" marT="29146" marB="2914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58293" marR="58293" marT="29146" marB="291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109034"/>
                  </a:ext>
                </a:extLst>
              </a:tr>
              <a:tr h="236410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26373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RFC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4453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FNN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4925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B1B3AD-5EE5-3372-515B-4746C581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39020"/>
              </p:ext>
            </p:extLst>
          </p:nvPr>
        </p:nvGraphicFramePr>
        <p:xfrm>
          <a:off x="879353" y="532238"/>
          <a:ext cx="3701145" cy="1412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96964506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393877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985218424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5804206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9830185"/>
                    </a:ext>
                  </a:extLst>
                </a:gridCol>
              </a:tblGrid>
              <a:tr h="236410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93" marR="58293" marT="29146" marB="2914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58293" marR="58293" marT="29146" marB="291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109034"/>
                  </a:ext>
                </a:extLst>
              </a:tr>
              <a:tr h="236410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26373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RFC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4453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FNN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4925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FE6FB8-BE66-CF18-7295-B9F10C35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60260"/>
              </p:ext>
            </p:extLst>
          </p:nvPr>
        </p:nvGraphicFramePr>
        <p:xfrm>
          <a:off x="879353" y="5707384"/>
          <a:ext cx="3701145" cy="1412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969645063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393877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985218424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25804206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9830185"/>
                    </a:ext>
                  </a:extLst>
                </a:gridCol>
              </a:tblGrid>
              <a:tr h="236410"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293" marR="58293" marT="29146" marB="2914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58293" marR="58293" marT="29146" marB="291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109034"/>
                  </a:ext>
                </a:extLst>
              </a:tr>
              <a:tr h="236410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26373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RFC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4453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FNN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Only</a:t>
                      </a:r>
                    </a:p>
                    <a:p>
                      <a:pPr algn="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58293" marR="58293" marT="29146" marB="291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58293" marR="58293" marT="29146" marB="291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58293" marR="58293" marT="29146" marB="291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4925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183B54-E1C2-B1CF-7BA4-C81654114DF7}"/>
              </a:ext>
            </a:extLst>
          </p:cNvPr>
          <p:cNvSpPr txBox="1"/>
          <p:nvPr/>
        </p:nvSpPr>
        <p:spPr>
          <a:xfrm>
            <a:off x="416018" y="532238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7A2DF-A0A4-E99B-AED6-63CB8677D0B4}"/>
              </a:ext>
            </a:extLst>
          </p:cNvPr>
          <p:cNvSpPr txBox="1"/>
          <p:nvPr/>
        </p:nvSpPr>
        <p:spPr>
          <a:xfrm>
            <a:off x="416018" y="311981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30F5-0A19-E0DB-0D65-DF586288EDDF}"/>
              </a:ext>
            </a:extLst>
          </p:cNvPr>
          <p:cNvSpPr txBox="1"/>
          <p:nvPr/>
        </p:nvSpPr>
        <p:spPr>
          <a:xfrm>
            <a:off x="419224" y="5707384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4D60B5B-66E0-E42E-3A0D-62DA95FED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49071"/>
              </p:ext>
            </p:extLst>
          </p:nvPr>
        </p:nvGraphicFramePr>
        <p:xfrm>
          <a:off x="4791366" y="394751"/>
          <a:ext cx="3925913" cy="260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B86D4F-3CFE-79E6-28F6-ED00D8376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356778"/>
              </p:ext>
            </p:extLst>
          </p:nvPr>
        </p:nvGraphicFramePr>
        <p:xfrm>
          <a:off x="4791365" y="3003335"/>
          <a:ext cx="3925913" cy="260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375454D-3D1C-E1CB-0352-0E584B3F9B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850829"/>
              </p:ext>
            </p:extLst>
          </p:nvPr>
        </p:nvGraphicFramePr>
        <p:xfrm>
          <a:off x="4788159" y="5571279"/>
          <a:ext cx="3925913" cy="260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8548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460B5-5DBF-10D6-725C-AACC627AE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39A8B544-B18B-A076-527B-4EF7380A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64" y="640080"/>
            <a:ext cx="5805973" cy="684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66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8403</TotalTime>
  <Words>346</Words>
  <Application>Microsoft Macintosh PowerPoint</Application>
  <PresentationFormat>Custom</PresentationFormat>
  <Paragraphs>317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Isabelle Amick</dc:creator>
  <cp:lastModifiedBy>Isabelle Amick</cp:lastModifiedBy>
  <cp:revision>20</cp:revision>
  <dcterms:created xsi:type="dcterms:W3CDTF">2024-02-03T18:50:38Z</dcterms:created>
  <dcterms:modified xsi:type="dcterms:W3CDTF">2024-02-17T17:19:23Z</dcterms:modified>
</cp:coreProperties>
</file>