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B8B8B7-CA18-46E2-AEC9-3D840008A10F}" type="datetimeFigureOut">
              <a:rPr lang="zh-CN" altLang="en-US" smtClean="0"/>
              <a:t>2017/11/4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41E64F-4EEC-4DFE-BC8D-F9737F382936}" type="slidenum">
              <a:rPr lang="zh-CN" altLang="en-US" smtClean="0"/>
              <a:t>‹#›</a:t>
            </a:fld>
            <a:endParaRPr lang="zh-CN" altLang="en-US"/>
          </a:p>
        </p:txBody>
      </p:sp>
    </p:spTree>
    <p:extLst>
      <p:ext uri="{BB962C8B-B14F-4D97-AF65-F5344CB8AC3E}">
        <p14:creationId xmlns:p14="http://schemas.microsoft.com/office/powerpoint/2010/main" val="2952050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41E64F-4EEC-4DFE-BC8D-F9737F382936}" type="slidenum">
              <a:rPr lang="zh-CN" altLang="en-US" smtClean="0"/>
              <a:t>8</a:t>
            </a:fld>
            <a:endParaRPr lang="zh-CN" altLang="en-US"/>
          </a:p>
        </p:txBody>
      </p:sp>
    </p:spTree>
    <p:extLst>
      <p:ext uri="{BB962C8B-B14F-4D97-AF65-F5344CB8AC3E}">
        <p14:creationId xmlns:p14="http://schemas.microsoft.com/office/powerpoint/2010/main" val="2633150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41E64F-4EEC-4DFE-BC8D-F9737F382936}" type="slidenum">
              <a:rPr lang="zh-CN" altLang="en-US" smtClean="0"/>
              <a:t>17</a:t>
            </a:fld>
            <a:endParaRPr lang="zh-CN" altLang="en-US"/>
          </a:p>
        </p:txBody>
      </p:sp>
    </p:spTree>
    <p:extLst>
      <p:ext uri="{BB962C8B-B14F-4D97-AF65-F5344CB8AC3E}">
        <p14:creationId xmlns:p14="http://schemas.microsoft.com/office/powerpoint/2010/main" val="3962339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26D27-5CA8-4924-AA49-D6B52424A8F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05E399F-3CDB-43A3-996B-B38DF6C106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993D4CF-F947-4C96-B94C-92964604BA5E}"/>
              </a:ext>
            </a:extLst>
          </p:cNvPr>
          <p:cNvSpPr>
            <a:spLocks noGrp="1"/>
          </p:cNvSpPr>
          <p:nvPr>
            <p:ph type="dt" sz="half" idx="10"/>
          </p:nvPr>
        </p:nvSpPr>
        <p:spPr/>
        <p:txBody>
          <a:bodyPr/>
          <a:lstStyle/>
          <a:p>
            <a:fld id="{5B4AEC56-3554-43EE-B01E-350BC1B6D6A6}" type="datetimeFigureOut">
              <a:rPr lang="zh-CN" altLang="en-US" smtClean="0"/>
              <a:t>2017/11/4</a:t>
            </a:fld>
            <a:endParaRPr lang="zh-CN" altLang="en-US"/>
          </a:p>
        </p:txBody>
      </p:sp>
      <p:sp>
        <p:nvSpPr>
          <p:cNvPr id="5" name="页脚占位符 4">
            <a:extLst>
              <a:ext uri="{FF2B5EF4-FFF2-40B4-BE49-F238E27FC236}">
                <a16:creationId xmlns:a16="http://schemas.microsoft.com/office/drawing/2014/main" id="{4D412B33-12C7-4B34-AA56-0B02E3FF4D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462319-056C-4F0E-959A-0BF7163B484A}"/>
              </a:ext>
            </a:extLst>
          </p:cNvPr>
          <p:cNvSpPr>
            <a:spLocks noGrp="1"/>
          </p:cNvSpPr>
          <p:nvPr>
            <p:ph type="sldNum" sz="quarter" idx="12"/>
          </p:nvPr>
        </p:nvSpPr>
        <p:spPr/>
        <p:txBody>
          <a:bodyPr/>
          <a:lstStyle/>
          <a:p>
            <a:fld id="{E159C84C-9139-48C6-A242-83605647A1B7}" type="slidenum">
              <a:rPr lang="zh-CN" altLang="en-US" smtClean="0"/>
              <a:t>‹#›</a:t>
            </a:fld>
            <a:endParaRPr lang="zh-CN" altLang="en-US"/>
          </a:p>
        </p:txBody>
      </p:sp>
    </p:spTree>
    <p:extLst>
      <p:ext uri="{BB962C8B-B14F-4D97-AF65-F5344CB8AC3E}">
        <p14:creationId xmlns:p14="http://schemas.microsoft.com/office/powerpoint/2010/main" val="983268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2CC39-47E8-4AC2-B840-E49ACB0C33F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968DF4A-083F-4CDD-9EB9-918323E0784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155318B-8FC6-4D91-B5A6-B888370883BB}"/>
              </a:ext>
            </a:extLst>
          </p:cNvPr>
          <p:cNvSpPr>
            <a:spLocks noGrp="1"/>
          </p:cNvSpPr>
          <p:nvPr>
            <p:ph type="dt" sz="half" idx="10"/>
          </p:nvPr>
        </p:nvSpPr>
        <p:spPr/>
        <p:txBody>
          <a:bodyPr/>
          <a:lstStyle/>
          <a:p>
            <a:fld id="{5B4AEC56-3554-43EE-B01E-350BC1B6D6A6}" type="datetimeFigureOut">
              <a:rPr lang="zh-CN" altLang="en-US" smtClean="0"/>
              <a:t>2017/11/4</a:t>
            </a:fld>
            <a:endParaRPr lang="zh-CN" altLang="en-US"/>
          </a:p>
        </p:txBody>
      </p:sp>
      <p:sp>
        <p:nvSpPr>
          <p:cNvPr id="5" name="页脚占位符 4">
            <a:extLst>
              <a:ext uri="{FF2B5EF4-FFF2-40B4-BE49-F238E27FC236}">
                <a16:creationId xmlns:a16="http://schemas.microsoft.com/office/drawing/2014/main" id="{71FF6846-C541-47B5-931B-5EB6069240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C0A832-E0C1-4EC4-896B-E2D38CA2454B}"/>
              </a:ext>
            </a:extLst>
          </p:cNvPr>
          <p:cNvSpPr>
            <a:spLocks noGrp="1"/>
          </p:cNvSpPr>
          <p:nvPr>
            <p:ph type="sldNum" sz="quarter" idx="12"/>
          </p:nvPr>
        </p:nvSpPr>
        <p:spPr/>
        <p:txBody>
          <a:bodyPr/>
          <a:lstStyle/>
          <a:p>
            <a:fld id="{E159C84C-9139-48C6-A242-83605647A1B7}" type="slidenum">
              <a:rPr lang="zh-CN" altLang="en-US" smtClean="0"/>
              <a:t>‹#›</a:t>
            </a:fld>
            <a:endParaRPr lang="zh-CN" altLang="en-US"/>
          </a:p>
        </p:txBody>
      </p:sp>
    </p:spTree>
    <p:extLst>
      <p:ext uri="{BB962C8B-B14F-4D97-AF65-F5344CB8AC3E}">
        <p14:creationId xmlns:p14="http://schemas.microsoft.com/office/powerpoint/2010/main" val="2179674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05611F4-0666-44CC-8F5F-B501CD06245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5FE700-B062-4D01-A9EB-C161B6FC4AD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65BE259-6A0F-497E-A1FB-BBC2F087B8DB}"/>
              </a:ext>
            </a:extLst>
          </p:cNvPr>
          <p:cNvSpPr>
            <a:spLocks noGrp="1"/>
          </p:cNvSpPr>
          <p:nvPr>
            <p:ph type="dt" sz="half" idx="10"/>
          </p:nvPr>
        </p:nvSpPr>
        <p:spPr/>
        <p:txBody>
          <a:bodyPr/>
          <a:lstStyle/>
          <a:p>
            <a:fld id="{5B4AEC56-3554-43EE-B01E-350BC1B6D6A6}" type="datetimeFigureOut">
              <a:rPr lang="zh-CN" altLang="en-US" smtClean="0"/>
              <a:t>2017/11/4</a:t>
            </a:fld>
            <a:endParaRPr lang="zh-CN" altLang="en-US"/>
          </a:p>
        </p:txBody>
      </p:sp>
      <p:sp>
        <p:nvSpPr>
          <p:cNvPr id="5" name="页脚占位符 4">
            <a:extLst>
              <a:ext uri="{FF2B5EF4-FFF2-40B4-BE49-F238E27FC236}">
                <a16:creationId xmlns:a16="http://schemas.microsoft.com/office/drawing/2014/main" id="{D8221CB2-C175-4D0B-9E4E-9883857D8C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8EABC6-5589-4D3A-81D2-72BFB39A0E37}"/>
              </a:ext>
            </a:extLst>
          </p:cNvPr>
          <p:cNvSpPr>
            <a:spLocks noGrp="1"/>
          </p:cNvSpPr>
          <p:nvPr>
            <p:ph type="sldNum" sz="quarter" idx="12"/>
          </p:nvPr>
        </p:nvSpPr>
        <p:spPr/>
        <p:txBody>
          <a:bodyPr/>
          <a:lstStyle/>
          <a:p>
            <a:fld id="{E159C84C-9139-48C6-A242-83605647A1B7}" type="slidenum">
              <a:rPr lang="zh-CN" altLang="en-US" smtClean="0"/>
              <a:t>‹#›</a:t>
            </a:fld>
            <a:endParaRPr lang="zh-CN" altLang="en-US"/>
          </a:p>
        </p:txBody>
      </p:sp>
    </p:spTree>
    <p:extLst>
      <p:ext uri="{BB962C8B-B14F-4D97-AF65-F5344CB8AC3E}">
        <p14:creationId xmlns:p14="http://schemas.microsoft.com/office/powerpoint/2010/main" val="223438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C393D8-B01D-4B77-9A50-1B497D8D31B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4784B9A-770B-41F0-888C-2BE6A66A079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8875334-CE11-499C-9262-342CBC012487}"/>
              </a:ext>
            </a:extLst>
          </p:cNvPr>
          <p:cNvSpPr>
            <a:spLocks noGrp="1"/>
          </p:cNvSpPr>
          <p:nvPr>
            <p:ph type="dt" sz="half" idx="10"/>
          </p:nvPr>
        </p:nvSpPr>
        <p:spPr/>
        <p:txBody>
          <a:bodyPr/>
          <a:lstStyle/>
          <a:p>
            <a:fld id="{5B4AEC56-3554-43EE-B01E-350BC1B6D6A6}" type="datetimeFigureOut">
              <a:rPr lang="zh-CN" altLang="en-US" smtClean="0"/>
              <a:t>2017/11/4</a:t>
            </a:fld>
            <a:endParaRPr lang="zh-CN" altLang="en-US"/>
          </a:p>
        </p:txBody>
      </p:sp>
      <p:sp>
        <p:nvSpPr>
          <p:cNvPr id="5" name="页脚占位符 4">
            <a:extLst>
              <a:ext uri="{FF2B5EF4-FFF2-40B4-BE49-F238E27FC236}">
                <a16:creationId xmlns:a16="http://schemas.microsoft.com/office/drawing/2014/main" id="{60AC6230-1C66-4686-8A02-5A5506AD8A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E0B0E9-0196-4A26-BE8C-783DD2C29897}"/>
              </a:ext>
            </a:extLst>
          </p:cNvPr>
          <p:cNvSpPr>
            <a:spLocks noGrp="1"/>
          </p:cNvSpPr>
          <p:nvPr>
            <p:ph type="sldNum" sz="quarter" idx="12"/>
          </p:nvPr>
        </p:nvSpPr>
        <p:spPr/>
        <p:txBody>
          <a:bodyPr/>
          <a:lstStyle/>
          <a:p>
            <a:fld id="{E159C84C-9139-48C6-A242-83605647A1B7}" type="slidenum">
              <a:rPr lang="zh-CN" altLang="en-US" smtClean="0"/>
              <a:t>‹#›</a:t>
            </a:fld>
            <a:endParaRPr lang="zh-CN" altLang="en-US"/>
          </a:p>
        </p:txBody>
      </p:sp>
    </p:spTree>
    <p:extLst>
      <p:ext uri="{BB962C8B-B14F-4D97-AF65-F5344CB8AC3E}">
        <p14:creationId xmlns:p14="http://schemas.microsoft.com/office/powerpoint/2010/main" val="3363445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82E35-C04D-471D-B205-8B3ACD8903A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A342D11-EB0F-4A61-B678-10FFE541D3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34E5A45-E2CB-4F89-AB62-B0CB3BEDEB9B}"/>
              </a:ext>
            </a:extLst>
          </p:cNvPr>
          <p:cNvSpPr>
            <a:spLocks noGrp="1"/>
          </p:cNvSpPr>
          <p:nvPr>
            <p:ph type="dt" sz="half" idx="10"/>
          </p:nvPr>
        </p:nvSpPr>
        <p:spPr/>
        <p:txBody>
          <a:bodyPr/>
          <a:lstStyle/>
          <a:p>
            <a:fld id="{5B4AEC56-3554-43EE-B01E-350BC1B6D6A6}" type="datetimeFigureOut">
              <a:rPr lang="zh-CN" altLang="en-US" smtClean="0"/>
              <a:t>2017/11/4</a:t>
            </a:fld>
            <a:endParaRPr lang="zh-CN" altLang="en-US"/>
          </a:p>
        </p:txBody>
      </p:sp>
      <p:sp>
        <p:nvSpPr>
          <p:cNvPr id="5" name="页脚占位符 4">
            <a:extLst>
              <a:ext uri="{FF2B5EF4-FFF2-40B4-BE49-F238E27FC236}">
                <a16:creationId xmlns:a16="http://schemas.microsoft.com/office/drawing/2014/main" id="{BEA64137-3F6A-46DD-9647-6159292BBF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89E258-A8C3-434A-9722-804A26463B09}"/>
              </a:ext>
            </a:extLst>
          </p:cNvPr>
          <p:cNvSpPr>
            <a:spLocks noGrp="1"/>
          </p:cNvSpPr>
          <p:nvPr>
            <p:ph type="sldNum" sz="quarter" idx="12"/>
          </p:nvPr>
        </p:nvSpPr>
        <p:spPr/>
        <p:txBody>
          <a:bodyPr/>
          <a:lstStyle/>
          <a:p>
            <a:fld id="{E159C84C-9139-48C6-A242-83605647A1B7}" type="slidenum">
              <a:rPr lang="zh-CN" altLang="en-US" smtClean="0"/>
              <a:t>‹#›</a:t>
            </a:fld>
            <a:endParaRPr lang="zh-CN" altLang="en-US"/>
          </a:p>
        </p:txBody>
      </p:sp>
    </p:spTree>
    <p:extLst>
      <p:ext uri="{BB962C8B-B14F-4D97-AF65-F5344CB8AC3E}">
        <p14:creationId xmlns:p14="http://schemas.microsoft.com/office/powerpoint/2010/main" val="4104466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32B924-55CA-4822-80EB-2F64DA62BF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A0A15CE-117D-4763-918D-EF614C283C7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D22CCCF-AE18-4980-9023-E87FE5D5998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18B8154-D34A-4687-81B0-3312973A127A}"/>
              </a:ext>
            </a:extLst>
          </p:cNvPr>
          <p:cNvSpPr>
            <a:spLocks noGrp="1"/>
          </p:cNvSpPr>
          <p:nvPr>
            <p:ph type="dt" sz="half" idx="10"/>
          </p:nvPr>
        </p:nvSpPr>
        <p:spPr/>
        <p:txBody>
          <a:bodyPr/>
          <a:lstStyle/>
          <a:p>
            <a:fld id="{5B4AEC56-3554-43EE-B01E-350BC1B6D6A6}" type="datetimeFigureOut">
              <a:rPr lang="zh-CN" altLang="en-US" smtClean="0"/>
              <a:t>2017/11/4</a:t>
            </a:fld>
            <a:endParaRPr lang="zh-CN" altLang="en-US"/>
          </a:p>
        </p:txBody>
      </p:sp>
      <p:sp>
        <p:nvSpPr>
          <p:cNvPr id="6" name="页脚占位符 5">
            <a:extLst>
              <a:ext uri="{FF2B5EF4-FFF2-40B4-BE49-F238E27FC236}">
                <a16:creationId xmlns:a16="http://schemas.microsoft.com/office/drawing/2014/main" id="{651500D7-6C77-42C1-9BD6-A9F29080B9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5BFEF1-5A06-4E29-A40E-27A6E01F2048}"/>
              </a:ext>
            </a:extLst>
          </p:cNvPr>
          <p:cNvSpPr>
            <a:spLocks noGrp="1"/>
          </p:cNvSpPr>
          <p:nvPr>
            <p:ph type="sldNum" sz="quarter" idx="12"/>
          </p:nvPr>
        </p:nvSpPr>
        <p:spPr/>
        <p:txBody>
          <a:bodyPr/>
          <a:lstStyle/>
          <a:p>
            <a:fld id="{E159C84C-9139-48C6-A242-83605647A1B7}" type="slidenum">
              <a:rPr lang="zh-CN" altLang="en-US" smtClean="0"/>
              <a:t>‹#›</a:t>
            </a:fld>
            <a:endParaRPr lang="zh-CN" altLang="en-US"/>
          </a:p>
        </p:txBody>
      </p:sp>
    </p:spTree>
    <p:extLst>
      <p:ext uri="{BB962C8B-B14F-4D97-AF65-F5344CB8AC3E}">
        <p14:creationId xmlns:p14="http://schemas.microsoft.com/office/powerpoint/2010/main" val="4123558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F8374-4B92-4460-B9FD-50E87BF1364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9AAE133-C1EB-449F-87CB-6DC3974CC8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FD89DE9-02C7-4708-A8CF-BD0AAE60DC4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08084EB-8C1D-4D7D-B50B-82FFE5F7A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4DF982B-4AF3-4AB0-83B0-8975BD23AB0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FFEC92C-6F5E-43B1-A877-BC1473EE957F}"/>
              </a:ext>
            </a:extLst>
          </p:cNvPr>
          <p:cNvSpPr>
            <a:spLocks noGrp="1"/>
          </p:cNvSpPr>
          <p:nvPr>
            <p:ph type="dt" sz="half" idx="10"/>
          </p:nvPr>
        </p:nvSpPr>
        <p:spPr/>
        <p:txBody>
          <a:bodyPr/>
          <a:lstStyle/>
          <a:p>
            <a:fld id="{5B4AEC56-3554-43EE-B01E-350BC1B6D6A6}" type="datetimeFigureOut">
              <a:rPr lang="zh-CN" altLang="en-US" smtClean="0"/>
              <a:t>2017/11/4</a:t>
            </a:fld>
            <a:endParaRPr lang="zh-CN" altLang="en-US"/>
          </a:p>
        </p:txBody>
      </p:sp>
      <p:sp>
        <p:nvSpPr>
          <p:cNvPr id="8" name="页脚占位符 7">
            <a:extLst>
              <a:ext uri="{FF2B5EF4-FFF2-40B4-BE49-F238E27FC236}">
                <a16:creationId xmlns:a16="http://schemas.microsoft.com/office/drawing/2014/main" id="{51572767-D332-408C-99B5-84357F36681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288D1DC-8E76-4E93-861E-9CF474385267}"/>
              </a:ext>
            </a:extLst>
          </p:cNvPr>
          <p:cNvSpPr>
            <a:spLocks noGrp="1"/>
          </p:cNvSpPr>
          <p:nvPr>
            <p:ph type="sldNum" sz="quarter" idx="12"/>
          </p:nvPr>
        </p:nvSpPr>
        <p:spPr/>
        <p:txBody>
          <a:bodyPr/>
          <a:lstStyle/>
          <a:p>
            <a:fld id="{E159C84C-9139-48C6-A242-83605647A1B7}" type="slidenum">
              <a:rPr lang="zh-CN" altLang="en-US" smtClean="0"/>
              <a:t>‹#›</a:t>
            </a:fld>
            <a:endParaRPr lang="zh-CN" altLang="en-US"/>
          </a:p>
        </p:txBody>
      </p:sp>
    </p:spTree>
    <p:extLst>
      <p:ext uri="{BB962C8B-B14F-4D97-AF65-F5344CB8AC3E}">
        <p14:creationId xmlns:p14="http://schemas.microsoft.com/office/powerpoint/2010/main" val="2572055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325A1-C786-4A64-8B66-AA7299E4B62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38B9A5D-32F6-45A0-B83E-5F3A8A142A3F}"/>
              </a:ext>
            </a:extLst>
          </p:cNvPr>
          <p:cNvSpPr>
            <a:spLocks noGrp="1"/>
          </p:cNvSpPr>
          <p:nvPr>
            <p:ph type="dt" sz="half" idx="10"/>
          </p:nvPr>
        </p:nvSpPr>
        <p:spPr/>
        <p:txBody>
          <a:bodyPr/>
          <a:lstStyle/>
          <a:p>
            <a:fld id="{5B4AEC56-3554-43EE-B01E-350BC1B6D6A6}" type="datetimeFigureOut">
              <a:rPr lang="zh-CN" altLang="en-US" smtClean="0"/>
              <a:t>2017/11/4</a:t>
            </a:fld>
            <a:endParaRPr lang="zh-CN" altLang="en-US"/>
          </a:p>
        </p:txBody>
      </p:sp>
      <p:sp>
        <p:nvSpPr>
          <p:cNvPr id="4" name="页脚占位符 3">
            <a:extLst>
              <a:ext uri="{FF2B5EF4-FFF2-40B4-BE49-F238E27FC236}">
                <a16:creationId xmlns:a16="http://schemas.microsoft.com/office/drawing/2014/main" id="{9B7994D9-EA54-4A35-9B0A-B78AD10C63B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E5897B-E9C1-4105-B15F-A6EE534D22A6}"/>
              </a:ext>
            </a:extLst>
          </p:cNvPr>
          <p:cNvSpPr>
            <a:spLocks noGrp="1"/>
          </p:cNvSpPr>
          <p:nvPr>
            <p:ph type="sldNum" sz="quarter" idx="12"/>
          </p:nvPr>
        </p:nvSpPr>
        <p:spPr/>
        <p:txBody>
          <a:bodyPr/>
          <a:lstStyle/>
          <a:p>
            <a:fld id="{E159C84C-9139-48C6-A242-83605647A1B7}" type="slidenum">
              <a:rPr lang="zh-CN" altLang="en-US" smtClean="0"/>
              <a:t>‹#›</a:t>
            </a:fld>
            <a:endParaRPr lang="zh-CN" altLang="en-US"/>
          </a:p>
        </p:txBody>
      </p:sp>
    </p:spTree>
    <p:extLst>
      <p:ext uri="{BB962C8B-B14F-4D97-AF65-F5344CB8AC3E}">
        <p14:creationId xmlns:p14="http://schemas.microsoft.com/office/powerpoint/2010/main" val="2308501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327360A-7571-48B6-9770-46DBD0668C10}"/>
              </a:ext>
            </a:extLst>
          </p:cNvPr>
          <p:cNvSpPr>
            <a:spLocks noGrp="1"/>
          </p:cNvSpPr>
          <p:nvPr>
            <p:ph type="dt" sz="half" idx="10"/>
          </p:nvPr>
        </p:nvSpPr>
        <p:spPr/>
        <p:txBody>
          <a:bodyPr/>
          <a:lstStyle/>
          <a:p>
            <a:fld id="{5B4AEC56-3554-43EE-B01E-350BC1B6D6A6}" type="datetimeFigureOut">
              <a:rPr lang="zh-CN" altLang="en-US" smtClean="0"/>
              <a:t>2017/11/4</a:t>
            </a:fld>
            <a:endParaRPr lang="zh-CN" altLang="en-US"/>
          </a:p>
        </p:txBody>
      </p:sp>
      <p:sp>
        <p:nvSpPr>
          <p:cNvPr id="3" name="页脚占位符 2">
            <a:extLst>
              <a:ext uri="{FF2B5EF4-FFF2-40B4-BE49-F238E27FC236}">
                <a16:creationId xmlns:a16="http://schemas.microsoft.com/office/drawing/2014/main" id="{976AE617-A79D-45C0-AF67-A73573731D1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12EAFEF-7C0F-40EE-8512-4D829AFDEE62}"/>
              </a:ext>
            </a:extLst>
          </p:cNvPr>
          <p:cNvSpPr>
            <a:spLocks noGrp="1"/>
          </p:cNvSpPr>
          <p:nvPr>
            <p:ph type="sldNum" sz="quarter" idx="12"/>
          </p:nvPr>
        </p:nvSpPr>
        <p:spPr/>
        <p:txBody>
          <a:bodyPr/>
          <a:lstStyle/>
          <a:p>
            <a:fld id="{E159C84C-9139-48C6-A242-83605647A1B7}" type="slidenum">
              <a:rPr lang="zh-CN" altLang="en-US" smtClean="0"/>
              <a:t>‹#›</a:t>
            </a:fld>
            <a:endParaRPr lang="zh-CN" altLang="en-US"/>
          </a:p>
        </p:txBody>
      </p:sp>
    </p:spTree>
    <p:extLst>
      <p:ext uri="{BB962C8B-B14F-4D97-AF65-F5344CB8AC3E}">
        <p14:creationId xmlns:p14="http://schemas.microsoft.com/office/powerpoint/2010/main" val="2710785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0003A9-B1EB-4498-815B-CCD02866303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74CB78A-6250-4E39-A0C5-022309BCE0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E7F9D91-AA58-42EC-967C-498438EBF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658B990-56A8-4116-814F-4939361F9FB5}"/>
              </a:ext>
            </a:extLst>
          </p:cNvPr>
          <p:cNvSpPr>
            <a:spLocks noGrp="1"/>
          </p:cNvSpPr>
          <p:nvPr>
            <p:ph type="dt" sz="half" idx="10"/>
          </p:nvPr>
        </p:nvSpPr>
        <p:spPr/>
        <p:txBody>
          <a:bodyPr/>
          <a:lstStyle/>
          <a:p>
            <a:fld id="{5B4AEC56-3554-43EE-B01E-350BC1B6D6A6}" type="datetimeFigureOut">
              <a:rPr lang="zh-CN" altLang="en-US" smtClean="0"/>
              <a:t>2017/11/4</a:t>
            </a:fld>
            <a:endParaRPr lang="zh-CN" altLang="en-US"/>
          </a:p>
        </p:txBody>
      </p:sp>
      <p:sp>
        <p:nvSpPr>
          <p:cNvPr id="6" name="页脚占位符 5">
            <a:extLst>
              <a:ext uri="{FF2B5EF4-FFF2-40B4-BE49-F238E27FC236}">
                <a16:creationId xmlns:a16="http://schemas.microsoft.com/office/drawing/2014/main" id="{487404A1-FCF0-4703-8796-BC120783CF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88C5E0-12BE-4895-9CE7-EB46B46E0EA5}"/>
              </a:ext>
            </a:extLst>
          </p:cNvPr>
          <p:cNvSpPr>
            <a:spLocks noGrp="1"/>
          </p:cNvSpPr>
          <p:nvPr>
            <p:ph type="sldNum" sz="quarter" idx="12"/>
          </p:nvPr>
        </p:nvSpPr>
        <p:spPr/>
        <p:txBody>
          <a:bodyPr/>
          <a:lstStyle/>
          <a:p>
            <a:fld id="{E159C84C-9139-48C6-A242-83605647A1B7}" type="slidenum">
              <a:rPr lang="zh-CN" altLang="en-US" smtClean="0"/>
              <a:t>‹#›</a:t>
            </a:fld>
            <a:endParaRPr lang="zh-CN" altLang="en-US"/>
          </a:p>
        </p:txBody>
      </p:sp>
    </p:spTree>
    <p:extLst>
      <p:ext uri="{BB962C8B-B14F-4D97-AF65-F5344CB8AC3E}">
        <p14:creationId xmlns:p14="http://schemas.microsoft.com/office/powerpoint/2010/main" val="477320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BEA9D-9D9D-497D-9010-2C4143773B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144F1FB-59EB-4026-A03F-801225CD91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B416045-F22A-4074-B545-2F86AA4A10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73B2843-FDCC-4AF1-A930-1ECC274D49BC}"/>
              </a:ext>
            </a:extLst>
          </p:cNvPr>
          <p:cNvSpPr>
            <a:spLocks noGrp="1"/>
          </p:cNvSpPr>
          <p:nvPr>
            <p:ph type="dt" sz="half" idx="10"/>
          </p:nvPr>
        </p:nvSpPr>
        <p:spPr/>
        <p:txBody>
          <a:bodyPr/>
          <a:lstStyle/>
          <a:p>
            <a:fld id="{5B4AEC56-3554-43EE-B01E-350BC1B6D6A6}" type="datetimeFigureOut">
              <a:rPr lang="zh-CN" altLang="en-US" smtClean="0"/>
              <a:t>2017/11/4</a:t>
            </a:fld>
            <a:endParaRPr lang="zh-CN" altLang="en-US"/>
          </a:p>
        </p:txBody>
      </p:sp>
      <p:sp>
        <p:nvSpPr>
          <p:cNvPr id="6" name="页脚占位符 5">
            <a:extLst>
              <a:ext uri="{FF2B5EF4-FFF2-40B4-BE49-F238E27FC236}">
                <a16:creationId xmlns:a16="http://schemas.microsoft.com/office/drawing/2014/main" id="{73FE261F-11AC-4810-A725-D45E1D7196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F6A521-1897-491C-AE0C-39F92C07D633}"/>
              </a:ext>
            </a:extLst>
          </p:cNvPr>
          <p:cNvSpPr>
            <a:spLocks noGrp="1"/>
          </p:cNvSpPr>
          <p:nvPr>
            <p:ph type="sldNum" sz="quarter" idx="12"/>
          </p:nvPr>
        </p:nvSpPr>
        <p:spPr/>
        <p:txBody>
          <a:bodyPr/>
          <a:lstStyle/>
          <a:p>
            <a:fld id="{E159C84C-9139-48C6-A242-83605647A1B7}" type="slidenum">
              <a:rPr lang="zh-CN" altLang="en-US" smtClean="0"/>
              <a:t>‹#›</a:t>
            </a:fld>
            <a:endParaRPr lang="zh-CN" altLang="en-US"/>
          </a:p>
        </p:txBody>
      </p:sp>
    </p:spTree>
    <p:extLst>
      <p:ext uri="{BB962C8B-B14F-4D97-AF65-F5344CB8AC3E}">
        <p14:creationId xmlns:p14="http://schemas.microsoft.com/office/powerpoint/2010/main" val="3612521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7FF2F7A-6AD5-47A6-A4BA-0F15B95288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A8E0B36-7365-45B9-BCD4-A63D586B10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6B1A481-852D-4ED8-9834-27A5FFC496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4AEC56-3554-43EE-B01E-350BC1B6D6A6}" type="datetimeFigureOut">
              <a:rPr lang="zh-CN" altLang="en-US" smtClean="0"/>
              <a:t>2017/11/4</a:t>
            </a:fld>
            <a:endParaRPr lang="zh-CN" altLang="en-US"/>
          </a:p>
        </p:txBody>
      </p:sp>
      <p:sp>
        <p:nvSpPr>
          <p:cNvPr id="5" name="页脚占位符 4">
            <a:extLst>
              <a:ext uri="{FF2B5EF4-FFF2-40B4-BE49-F238E27FC236}">
                <a16:creationId xmlns:a16="http://schemas.microsoft.com/office/drawing/2014/main" id="{37421AF6-05C1-4FAA-8FB4-8469064BF9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C9F7226-1781-4643-9ADF-D444987AEE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59C84C-9139-48C6-A242-83605647A1B7}" type="slidenum">
              <a:rPr lang="zh-CN" altLang="en-US" smtClean="0"/>
              <a:t>‹#›</a:t>
            </a:fld>
            <a:endParaRPr lang="zh-CN" altLang="en-US"/>
          </a:p>
        </p:txBody>
      </p:sp>
    </p:spTree>
    <p:extLst>
      <p:ext uri="{BB962C8B-B14F-4D97-AF65-F5344CB8AC3E}">
        <p14:creationId xmlns:p14="http://schemas.microsoft.com/office/powerpoint/2010/main" val="1950099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560E269-3613-408E-B295-860B35248154}"/>
              </a:ext>
            </a:extLst>
          </p:cNvPr>
          <p:cNvSpPr txBox="1"/>
          <p:nvPr/>
        </p:nvSpPr>
        <p:spPr>
          <a:xfrm>
            <a:off x="1330960" y="1478628"/>
            <a:ext cx="10395309" cy="523220"/>
          </a:xfrm>
          <a:prstGeom prst="rect">
            <a:avLst/>
          </a:prstGeom>
          <a:noFill/>
        </p:spPr>
        <p:txBody>
          <a:bodyPr wrap="square" rtlCol="0">
            <a:spAutoFit/>
          </a:bodyPr>
          <a:lstStyle/>
          <a:p>
            <a:pPr algn="ctr"/>
            <a:r>
              <a:rPr lang="en-US" altLang="zh-CN" sz="2800" dirty="0"/>
              <a:t>Intelligent Text Mining Based Financial Risk Early Warning System</a:t>
            </a:r>
            <a:endParaRPr lang="en-US" sz="5400" b="1" dirty="0">
              <a:cs typeface="+mn-ea"/>
              <a:sym typeface="+mn-lt"/>
            </a:endParaRPr>
          </a:p>
        </p:txBody>
      </p:sp>
      <p:sp>
        <p:nvSpPr>
          <p:cNvPr id="5" name="矩形 4"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id="{C727681B-A393-4315-B569-096A5A995A9B}"/>
              </a:ext>
            </a:extLst>
          </p:cNvPr>
          <p:cNvSpPr/>
          <p:nvPr/>
        </p:nvSpPr>
        <p:spPr>
          <a:xfrm>
            <a:off x="3637280" y="3346276"/>
            <a:ext cx="4930140" cy="923330"/>
          </a:xfrm>
          <a:prstGeom prst="rect">
            <a:avLst/>
          </a:prstGeom>
        </p:spPr>
        <p:txBody>
          <a:bodyPr wrap="square">
            <a:spAutoFit/>
          </a:bodyPr>
          <a:lstStyle/>
          <a:p>
            <a:pPr algn="ctr"/>
            <a:r>
              <a:rPr lang="en-US" altLang="zh-CN" dirty="0"/>
              <a:t>Author</a:t>
            </a:r>
            <a:r>
              <a:rPr lang="zh-CN" altLang="en-US" dirty="0"/>
              <a:t>：</a:t>
            </a:r>
            <a:endParaRPr lang="en-US" altLang="zh-CN" dirty="0"/>
          </a:p>
          <a:p>
            <a:pPr algn="ctr"/>
            <a:r>
              <a:rPr lang="en-US" altLang="zh-CN" dirty="0"/>
              <a:t>KQ Wang, QK Wu, HY Mao, MB Zhou,   K Jiang, XP Zhu, L Yang, T Wang, HQ Wang</a:t>
            </a:r>
            <a:endParaRPr lang="zh-CN" altLang="en-US" sz="1400" dirty="0">
              <a:solidFill>
                <a:schemeClr val="tx1">
                  <a:lumMod val="50000"/>
                  <a:lumOff val="50000"/>
                </a:schemeClr>
              </a:solidFill>
              <a:cs typeface="+mn-ea"/>
              <a:sym typeface="+mn-lt"/>
            </a:endParaRPr>
          </a:p>
        </p:txBody>
      </p:sp>
      <p:sp>
        <p:nvSpPr>
          <p:cNvPr id="6" name="文本框 5">
            <a:extLst>
              <a:ext uri="{FF2B5EF4-FFF2-40B4-BE49-F238E27FC236}">
                <a16:creationId xmlns:a16="http://schemas.microsoft.com/office/drawing/2014/main" id="{46BAD63C-2BFB-4C68-8AD6-234F7E853006}"/>
              </a:ext>
            </a:extLst>
          </p:cNvPr>
          <p:cNvSpPr txBox="1"/>
          <p:nvPr/>
        </p:nvSpPr>
        <p:spPr>
          <a:xfrm>
            <a:off x="8295640" y="5309235"/>
            <a:ext cx="3211830" cy="368300"/>
          </a:xfrm>
          <a:prstGeom prst="rect">
            <a:avLst/>
          </a:prstGeom>
          <a:noFill/>
        </p:spPr>
        <p:txBody>
          <a:bodyPr wrap="square" rtlCol="0">
            <a:spAutoFit/>
          </a:bodyPr>
          <a:lstStyle/>
          <a:p>
            <a:r>
              <a:rPr lang="en-US" altLang="zh-CN" dirty="0"/>
              <a:t>reported by Menghan Zhang</a:t>
            </a:r>
          </a:p>
        </p:txBody>
      </p:sp>
      <p:sp>
        <p:nvSpPr>
          <p:cNvPr id="7" name="文本框 6">
            <a:extLst>
              <a:ext uri="{FF2B5EF4-FFF2-40B4-BE49-F238E27FC236}">
                <a16:creationId xmlns:a16="http://schemas.microsoft.com/office/drawing/2014/main" id="{C93FADB7-810B-4B69-9407-2BC8B69B8261}"/>
              </a:ext>
            </a:extLst>
          </p:cNvPr>
          <p:cNvSpPr txBox="1"/>
          <p:nvPr/>
        </p:nvSpPr>
        <p:spPr>
          <a:xfrm>
            <a:off x="7037070" y="2232153"/>
            <a:ext cx="4470400" cy="369332"/>
          </a:xfrm>
          <a:prstGeom prst="rect">
            <a:avLst/>
          </a:prstGeom>
          <a:noFill/>
        </p:spPr>
        <p:txBody>
          <a:bodyPr wrap="square" rtlCol="0">
            <a:spAutoFit/>
          </a:bodyPr>
          <a:lstStyle/>
          <a:p>
            <a:r>
              <a:rPr lang="en-US" altLang="zh-CN" dirty="0"/>
              <a:t>---</a:t>
            </a:r>
            <a:r>
              <a:rPr lang="zh-CN" altLang="zh-CN" dirty="0"/>
              <a:t>基于智能文本挖掘的金融风险预警系统</a:t>
            </a:r>
            <a:endParaRPr lang="zh-CN" altLang="en-US" dirty="0"/>
          </a:p>
        </p:txBody>
      </p:sp>
    </p:spTree>
    <p:extLst>
      <p:ext uri="{BB962C8B-B14F-4D97-AF65-F5344CB8AC3E}">
        <p14:creationId xmlns:p14="http://schemas.microsoft.com/office/powerpoint/2010/main" val="3650285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92C2A64C-8465-4977-99CE-F345D972C3D8}"/>
              </a:ext>
            </a:extLst>
          </p:cNvPr>
          <p:cNvSpPr txBox="1">
            <a:spLocks noChangeArrowheads="1"/>
          </p:cNvSpPr>
          <p:nvPr/>
        </p:nvSpPr>
        <p:spPr bwMode="auto">
          <a:xfrm>
            <a:off x="508000" y="227276"/>
            <a:ext cx="2508379" cy="492443"/>
          </a:xfrm>
          <a:prstGeom prst="rect">
            <a:avLst/>
          </a:prstGeom>
          <a:noFill/>
          <a:ln w="9525">
            <a:noFill/>
            <a:miter lim="800000"/>
          </a:ln>
        </p:spPr>
        <p:txBody>
          <a:bodyPr wrap="none" lIns="60960" tIns="30480" rIns="60960" bIns="30480">
            <a:spAutoFit/>
          </a:bodyPr>
          <a:lstStyle/>
          <a:p>
            <a:pPr defTabSz="1450340"/>
            <a:r>
              <a:rPr lang="zh-CN" altLang="en-US" sz="2800" b="1" spc="300" dirty="0">
                <a:solidFill>
                  <a:schemeClr val="tx1">
                    <a:lumMod val="75000"/>
                    <a:lumOff val="25000"/>
                  </a:schemeClr>
                </a:solidFill>
                <a:cs typeface="+mn-ea"/>
                <a:sym typeface="+mn-lt"/>
              </a:rPr>
              <a:t>论文主要内容</a:t>
            </a:r>
          </a:p>
        </p:txBody>
      </p:sp>
      <p:sp>
        <p:nvSpPr>
          <p:cNvPr id="5" name="Text Box 7">
            <a:extLst>
              <a:ext uri="{FF2B5EF4-FFF2-40B4-BE49-F238E27FC236}">
                <a16:creationId xmlns:a16="http://schemas.microsoft.com/office/drawing/2014/main" id="{603EF336-AC7A-4FD4-921E-0E8AD6957AF1}"/>
              </a:ext>
            </a:extLst>
          </p:cNvPr>
          <p:cNvSpPr txBox="1">
            <a:spLocks noChangeArrowheads="1"/>
          </p:cNvSpPr>
          <p:nvPr/>
        </p:nvSpPr>
        <p:spPr bwMode="auto">
          <a:xfrm>
            <a:off x="508000" y="903332"/>
            <a:ext cx="2661920" cy="319575"/>
          </a:xfrm>
          <a:prstGeom prst="rect">
            <a:avLst/>
          </a:prstGeom>
          <a:noFill/>
          <a:ln w="9525">
            <a:noFill/>
            <a:miter lim="800000"/>
          </a:ln>
        </p:spPr>
        <p:txBody>
          <a:bodyPr wrap="square" lIns="60960" tIns="30480" rIns="60960" bIns="30480" anchor="ctr">
            <a:spAutoFit/>
          </a:bodyPr>
          <a:lstStyle/>
          <a:p>
            <a:pPr defTabSz="1450340">
              <a:lnSpc>
                <a:spcPct val="130000"/>
              </a:lnSpc>
            </a:pPr>
            <a:r>
              <a:rPr lang="en-US" altLang="zh-CN" sz="1400" dirty="0">
                <a:cs typeface="+mn-ea"/>
                <a:sym typeface="+mn-lt"/>
              </a:rPr>
              <a:t>Architectural development</a:t>
            </a:r>
          </a:p>
        </p:txBody>
      </p:sp>
      <p:sp>
        <p:nvSpPr>
          <p:cNvPr id="6" name="矩形 5">
            <a:extLst>
              <a:ext uri="{FF2B5EF4-FFF2-40B4-BE49-F238E27FC236}">
                <a16:creationId xmlns:a16="http://schemas.microsoft.com/office/drawing/2014/main" id="{319C35D4-9357-4941-B637-53FA8FE082DC}"/>
              </a:ext>
            </a:extLst>
          </p:cNvPr>
          <p:cNvSpPr/>
          <p:nvPr/>
        </p:nvSpPr>
        <p:spPr>
          <a:xfrm>
            <a:off x="-13335" y="227276"/>
            <a:ext cx="301658" cy="100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E74EE53C-2336-4FE2-AA99-94FC00107D21}"/>
              </a:ext>
            </a:extLst>
          </p:cNvPr>
          <p:cNvSpPr txBox="1"/>
          <p:nvPr/>
        </p:nvSpPr>
        <p:spPr>
          <a:xfrm>
            <a:off x="508000" y="1883160"/>
            <a:ext cx="9032240" cy="369332"/>
          </a:xfrm>
          <a:prstGeom prst="rect">
            <a:avLst/>
          </a:prstGeom>
          <a:noFill/>
        </p:spPr>
        <p:txBody>
          <a:bodyPr wrap="square" rtlCol="0">
            <a:spAutoFit/>
          </a:bodyPr>
          <a:lstStyle/>
          <a:p>
            <a:r>
              <a:rPr lang="en-US" altLang="zh-CN" dirty="0"/>
              <a:t>Reliability Analysis Agent(it is developed to decide whether the text is reliable or not):</a:t>
            </a:r>
            <a:endParaRPr lang="zh-CN" altLang="en-US" dirty="0"/>
          </a:p>
        </p:txBody>
      </p:sp>
      <p:pic>
        <p:nvPicPr>
          <p:cNvPr id="8" name="图片 7">
            <a:extLst>
              <a:ext uri="{FF2B5EF4-FFF2-40B4-BE49-F238E27FC236}">
                <a16:creationId xmlns:a16="http://schemas.microsoft.com/office/drawing/2014/main" id="{80588EAD-9EC6-49FA-B723-7F9EDE244CA7}"/>
              </a:ext>
            </a:extLst>
          </p:cNvPr>
          <p:cNvPicPr>
            <a:picLocks noChangeAspect="1"/>
          </p:cNvPicPr>
          <p:nvPr/>
        </p:nvPicPr>
        <p:blipFill>
          <a:blip r:embed="rId2"/>
          <a:stretch>
            <a:fillRect/>
          </a:stretch>
        </p:blipFill>
        <p:spPr>
          <a:xfrm>
            <a:off x="508000" y="2506662"/>
            <a:ext cx="5934075" cy="3876675"/>
          </a:xfrm>
          <a:prstGeom prst="rect">
            <a:avLst/>
          </a:prstGeom>
        </p:spPr>
      </p:pic>
      <p:cxnSp>
        <p:nvCxnSpPr>
          <p:cNvPr id="9" name="直接连接符 8">
            <a:extLst>
              <a:ext uri="{FF2B5EF4-FFF2-40B4-BE49-F238E27FC236}">
                <a16:creationId xmlns:a16="http://schemas.microsoft.com/office/drawing/2014/main" id="{FE48A561-46A7-4DBE-830D-D0F45154B2F0}"/>
              </a:ext>
            </a:extLst>
          </p:cNvPr>
          <p:cNvCxnSpPr>
            <a:cxnSpLocks/>
          </p:cNvCxnSpPr>
          <p:nvPr/>
        </p:nvCxnSpPr>
        <p:spPr>
          <a:xfrm>
            <a:off x="2804160" y="5161280"/>
            <a:ext cx="1239520" cy="12090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8A9ECC6A-A405-46CC-ACF1-DF8DDF18179A}"/>
              </a:ext>
            </a:extLst>
          </p:cNvPr>
          <p:cNvSpPr txBox="1"/>
          <p:nvPr/>
        </p:nvSpPr>
        <p:spPr>
          <a:xfrm>
            <a:off x="4043997" y="6329730"/>
            <a:ext cx="944563" cy="307777"/>
          </a:xfrm>
          <a:prstGeom prst="rect">
            <a:avLst/>
          </a:prstGeom>
          <a:noFill/>
        </p:spPr>
        <p:txBody>
          <a:bodyPr wrap="square" rtlCol="0">
            <a:spAutoFit/>
          </a:bodyPr>
          <a:lstStyle/>
          <a:p>
            <a:r>
              <a:rPr lang="zh-CN" altLang="en-US" sz="1400" dirty="0"/>
              <a:t>引用次数</a:t>
            </a:r>
          </a:p>
        </p:txBody>
      </p:sp>
    </p:spTree>
    <p:extLst>
      <p:ext uri="{BB962C8B-B14F-4D97-AF65-F5344CB8AC3E}">
        <p14:creationId xmlns:p14="http://schemas.microsoft.com/office/powerpoint/2010/main" val="3292825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FB373E92-DEF3-4952-B9DC-96D19DD98356}"/>
              </a:ext>
            </a:extLst>
          </p:cNvPr>
          <p:cNvSpPr txBox="1">
            <a:spLocks noChangeArrowheads="1"/>
          </p:cNvSpPr>
          <p:nvPr/>
        </p:nvSpPr>
        <p:spPr bwMode="auto">
          <a:xfrm>
            <a:off x="508000" y="227276"/>
            <a:ext cx="2508379" cy="492443"/>
          </a:xfrm>
          <a:prstGeom prst="rect">
            <a:avLst/>
          </a:prstGeom>
          <a:noFill/>
          <a:ln w="9525">
            <a:noFill/>
            <a:miter lim="800000"/>
          </a:ln>
        </p:spPr>
        <p:txBody>
          <a:bodyPr wrap="none" lIns="60960" tIns="30480" rIns="60960" bIns="30480">
            <a:spAutoFit/>
          </a:bodyPr>
          <a:lstStyle/>
          <a:p>
            <a:pPr defTabSz="1450340"/>
            <a:r>
              <a:rPr lang="zh-CN" altLang="en-US" sz="2800" b="1" spc="300" dirty="0">
                <a:solidFill>
                  <a:schemeClr val="tx1">
                    <a:lumMod val="75000"/>
                    <a:lumOff val="25000"/>
                  </a:schemeClr>
                </a:solidFill>
                <a:cs typeface="+mn-ea"/>
                <a:sym typeface="+mn-lt"/>
              </a:rPr>
              <a:t>论文主要内容</a:t>
            </a:r>
          </a:p>
        </p:txBody>
      </p:sp>
      <p:sp>
        <p:nvSpPr>
          <p:cNvPr id="5" name="Text Box 7">
            <a:extLst>
              <a:ext uri="{FF2B5EF4-FFF2-40B4-BE49-F238E27FC236}">
                <a16:creationId xmlns:a16="http://schemas.microsoft.com/office/drawing/2014/main" id="{4C2B90D8-C9AB-4F91-BEFE-22EFE3D2834C}"/>
              </a:ext>
            </a:extLst>
          </p:cNvPr>
          <p:cNvSpPr txBox="1">
            <a:spLocks noChangeArrowheads="1"/>
          </p:cNvSpPr>
          <p:nvPr/>
        </p:nvSpPr>
        <p:spPr bwMode="auto">
          <a:xfrm>
            <a:off x="508000" y="903332"/>
            <a:ext cx="2661920" cy="319575"/>
          </a:xfrm>
          <a:prstGeom prst="rect">
            <a:avLst/>
          </a:prstGeom>
          <a:noFill/>
          <a:ln w="9525">
            <a:noFill/>
            <a:miter lim="800000"/>
          </a:ln>
        </p:spPr>
        <p:txBody>
          <a:bodyPr wrap="square" lIns="60960" tIns="30480" rIns="60960" bIns="30480" anchor="ctr">
            <a:spAutoFit/>
          </a:bodyPr>
          <a:lstStyle/>
          <a:p>
            <a:pPr defTabSz="1450340">
              <a:lnSpc>
                <a:spcPct val="130000"/>
              </a:lnSpc>
            </a:pPr>
            <a:r>
              <a:rPr lang="en-US" altLang="zh-CN" sz="1400" dirty="0">
                <a:cs typeface="+mn-ea"/>
                <a:sym typeface="+mn-lt"/>
              </a:rPr>
              <a:t>Architectural development</a:t>
            </a:r>
          </a:p>
        </p:txBody>
      </p:sp>
      <p:sp>
        <p:nvSpPr>
          <p:cNvPr id="6" name="矩形 5">
            <a:extLst>
              <a:ext uri="{FF2B5EF4-FFF2-40B4-BE49-F238E27FC236}">
                <a16:creationId xmlns:a16="http://schemas.microsoft.com/office/drawing/2014/main" id="{B18906AF-4F4C-4EA4-BBCA-9DB36B57FEAE}"/>
              </a:ext>
            </a:extLst>
          </p:cNvPr>
          <p:cNvSpPr/>
          <p:nvPr/>
        </p:nvSpPr>
        <p:spPr>
          <a:xfrm>
            <a:off x="-13335" y="227276"/>
            <a:ext cx="301658" cy="100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a:extLst>
              <a:ext uri="{FF2B5EF4-FFF2-40B4-BE49-F238E27FC236}">
                <a16:creationId xmlns:a16="http://schemas.microsoft.com/office/drawing/2014/main" id="{7C7F801C-63D7-4424-B575-8FF00F36D7E9}"/>
              </a:ext>
            </a:extLst>
          </p:cNvPr>
          <p:cNvSpPr/>
          <p:nvPr/>
        </p:nvSpPr>
        <p:spPr>
          <a:xfrm>
            <a:off x="508000" y="1974334"/>
            <a:ext cx="10840720" cy="1388625"/>
          </a:xfrm>
          <a:prstGeom prst="rect">
            <a:avLst/>
          </a:prstGeom>
        </p:spPr>
        <p:txBody>
          <a:bodyPr wrap="square">
            <a:spAutoFit/>
          </a:bodyPr>
          <a:lstStyle/>
          <a:p>
            <a:pPr>
              <a:lnSpc>
                <a:spcPct val="150000"/>
              </a:lnSpc>
            </a:pPr>
            <a:r>
              <a:rPr lang="en-US" altLang="zh-CN" dirty="0"/>
              <a:t>User Interface Agent:</a:t>
            </a:r>
          </a:p>
          <a:p>
            <a:pPr>
              <a:lnSpc>
                <a:spcPct val="150000"/>
              </a:lnSpc>
            </a:pPr>
            <a:r>
              <a:rPr lang="en-US" altLang="zh-CN" dirty="0"/>
              <a:t>The outputs from the text mining agent, the relationship analysis agent and the reliability analysis agent will go to the user interface agent for final processing. These outputs are in</a:t>
            </a:r>
            <a:r>
              <a:rPr lang="zh-CN" altLang="en-US" dirty="0"/>
              <a:t> </a:t>
            </a:r>
            <a:r>
              <a:rPr lang="en-US" altLang="zh-CN" dirty="0"/>
              <a:t>the following three categories:</a:t>
            </a:r>
            <a:endParaRPr lang="zh-CN" altLang="en-US" dirty="0"/>
          </a:p>
        </p:txBody>
      </p:sp>
      <p:pic>
        <p:nvPicPr>
          <p:cNvPr id="9" name="图片 8">
            <a:extLst>
              <a:ext uri="{FF2B5EF4-FFF2-40B4-BE49-F238E27FC236}">
                <a16:creationId xmlns:a16="http://schemas.microsoft.com/office/drawing/2014/main" id="{149AC4EC-BD43-4395-BB6F-0134D529CF0B}"/>
              </a:ext>
            </a:extLst>
          </p:cNvPr>
          <p:cNvPicPr>
            <a:picLocks noChangeAspect="1"/>
          </p:cNvPicPr>
          <p:nvPr/>
        </p:nvPicPr>
        <p:blipFill>
          <a:blip r:embed="rId2"/>
          <a:stretch>
            <a:fillRect/>
          </a:stretch>
        </p:blipFill>
        <p:spPr>
          <a:xfrm>
            <a:off x="508000" y="3563302"/>
            <a:ext cx="5667375" cy="2352675"/>
          </a:xfrm>
          <a:prstGeom prst="rect">
            <a:avLst/>
          </a:prstGeom>
        </p:spPr>
      </p:pic>
      <p:sp>
        <p:nvSpPr>
          <p:cNvPr id="10" name="矩形 9">
            <a:extLst>
              <a:ext uri="{FF2B5EF4-FFF2-40B4-BE49-F238E27FC236}">
                <a16:creationId xmlns:a16="http://schemas.microsoft.com/office/drawing/2014/main" id="{1238E1FA-3E0D-49E2-9B29-AC4D5E438090}"/>
              </a:ext>
            </a:extLst>
          </p:cNvPr>
          <p:cNvSpPr/>
          <p:nvPr/>
        </p:nvSpPr>
        <p:spPr>
          <a:xfrm>
            <a:off x="6410960" y="3563302"/>
            <a:ext cx="4287520" cy="2125647"/>
          </a:xfrm>
          <a:prstGeom prst="rect">
            <a:avLst/>
          </a:prstGeom>
        </p:spPr>
        <p:txBody>
          <a:bodyPr wrap="square">
            <a:spAutoFit/>
          </a:bodyPr>
          <a:lstStyle/>
          <a:p>
            <a:pPr>
              <a:lnSpc>
                <a:spcPct val="150000"/>
              </a:lnSpc>
            </a:pPr>
            <a:r>
              <a:rPr lang="en-US" altLang="zh-CN" b="0" i="0" u="none" strike="noStrike" dirty="0">
                <a:solidFill>
                  <a:srgbClr val="222222"/>
                </a:solidFill>
                <a:effectLst/>
                <a:latin typeface="arial" panose="020B0604020202020204" pitchFamily="34" charset="0"/>
              </a:rPr>
              <a:t>•</a:t>
            </a:r>
            <a:r>
              <a:rPr lang="zh-CN" altLang="en-US" b="0" i="0" u="none" strike="noStrike" dirty="0">
                <a:solidFill>
                  <a:srgbClr val="222222"/>
                </a:solidFill>
                <a:effectLst/>
                <a:latin typeface="arial" panose="020B0604020202020204" pitchFamily="34" charset="0"/>
              </a:rPr>
              <a:t>文本挖掘代理的影响度量：文本的分数，即这个文本是否可以有重要的影响。</a:t>
            </a:r>
            <a:br>
              <a:rPr lang="zh-CN" altLang="en-US" dirty="0"/>
            </a:br>
            <a:r>
              <a:rPr lang="en-US" altLang="zh-CN" b="0" i="0" u="none" strike="noStrike" dirty="0">
                <a:solidFill>
                  <a:srgbClr val="222222"/>
                </a:solidFill>
                <a:effectLst/>
                <a:latin typeface="arial" panose="020B0604020202020204" pitchFamily="34" charset="0"/>
              </a:rPr>
              <a:t>•</a:t>
            </a:r>
            <a:r>
              <a:rPr lang="zh-CN" altLang="en-US" b="0" i="0" u="none" strike="noStrike" dirty="0">
                <a:solidFill>
                  <a:srgbClr val="222222"/>
                </a:solidFill>
                <a:effectLst/>
                <a:latin typeface="arial" panose="020B0604020202020204" pitchFamily="34" charset="0"/>
              </a:rPr>
              <a:t>关系代理人的关系测量：用于表示用户感兴趣的文本和对象之间的关系的分数。</a:t>
            </a:r>
            <a:br>
              <a:rPr lang="zh-CN" altLang="en-US" dirty="0"/>
            </a:br>
            <a:r>
              <a:rPr lang="en-US" altLang="zh-CN" b="0" i="0" u="none" strike="noStrike" dirty="0">
                <a:solidFill>
                  <a:srgbClr val="222222"/>
                </a:solidFill>
                <a:effectLst/>
                <a:latin typeface="arial" panose="020B0604020202020204" pitchFamily="34" charset="0"/>
              </a:rPr>
              <a:t>•</a:t>
            </a:r>
            <a:r>
              <a:rPr lang="zh-CN" altLang="en-US" b="0" i="0" u="none" strike="noStrike" dirty="0">
                <a:solidFill>
                  <a:srgbClr val="222222"/>
                </a:solidFill>
                <a:effectLst/>
                <a:latin typeface="arial" panose="020B0604020202020204" pitchFamily="34" charset="0"/>
              </a:rPr>
              <a:t>可靠性测量：文本可靠性的得分。</a:t>
            </a:r>
            <a:endParaRPr lang="zh-CN" altLang="en-US" dirty="0"/>
          </a:p>
        </p:txBody>
      </p:sp>
    </p:spTree>
    <p:extLst>
      <p:ext uri="{BB962C8B-B14F-4D97-AF65-F5344CB8AC3E}">
        <p14:creationId xmlns:p14="http://schemas.microsoft.com/office/powerpoint/2010/main" val="2462053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E3598537-4170-4EE4-AD96-EECF7411C45F}"/>
              </a:ext>
            </a:extLst>
          </p:cNvPr>
          <p:cNvSpPr txBox="1">
            <a:spLocks noChangeArrowheads="1"/>
          </p:cNvSpPr>
          <p:nvPr/>
        </p:nvSpPr>
        <p:spPr bwMode="auto">
          <a:xfrm>
            <a:off x="508000" y="227276"/>
            <a:ext cx="2508379" cy="492443"/>
          </a:xfrm>
          <a:prstGeom prst="rect">
            <a:avLst/>
          </a:prstGeom>
          <a:noFill/>
          <a:ln w="9525">
            <a:noFill/>
            <a:miter lim="800000"/>
          </a:ln>
        </p:spPr>
        <p:txBody>
          <a:bodyPr wrap="none" lIns="60960" tIns="30480" rIns="60960" bIns="30480">
            <a:spAutoFit/>
          </a:bodyPr>
          <a:lstStyle/>
          <a:p>
            <a:pPr defTabSz="1450340"/>
            <a:r>
              <a:rPr lang="zh-CN" altLang="en-US" sz="2800" b="1" spc="300" dirty="0">
                <a:solidFill>
                  <a:schemeClr val="tx1">
                    <a:lumMod val="75000"/>
                    <a:lumOff val="25000"/>
                  </a:schemeClr>
                </a:solidFill>
                <a:cs typeface="+mn-ea"/>
                <a:sym typeface="+mn-lt"/>
              </a:rPr>
              <a:t>论文主要内容</a:t>
            </a:r>
          </a:p>
        </p:txBody>
      </p:sp>
      <p:sp>
        <p:nvSpPr>
          <p:cNvPr id="5" name="Text Box 7">
            <a:extLst>
              <a:ext uri="{FF2B5EF4-FFF2-40B4-BE49-F238E27FC236}">
                <a16:creationId xmlns:a16="http://schemas.microsoft.com/office/drawing/2014/main" id="{77710C3F-A406-46AB-8B6F-F003800AA82A}"/>
              </a:ext>
            </a:extLst>
          </p:cNvPr>
          <p:cNvSpPr txBox="1">
            <a:spLocks noChangeArrowheads="1"/>
          </p:cNvSpPr>
          <p:nvPr/>
        </p:nvSpPr>
        <p:spPr bwMode="auto">
          <a:xfrm>
            <a:off x="508000" y="903332"/>
            <a:ext cx="2661920" cy="319575"/>
          </a:xfrm>
          <a:prstGeom prst="rect">
            <a:avLst/>
          </a:prstGeom>
          <a:noFill/>
          <a:ln w="9525">
            <a:noFill/>
            <a:miter lim="800000"/>
          </a:ln>
        </p:spPr>
        <p:txBody>
          <a:bodyPr wrap="square" lIns="60960" tIns="30480" rIns="60960" bIns="30480" anchor="ctr">
            <a:spAutoFit/>
          </a:bodyPr>
          <a:lstStyle/>
          <a:p>
            <a:pPr defTabSz="1450340">
              <a:lnSpc>
                <a:spcPct val="130000"/>
              </a:lnSpc>
            </a:pPr>
            <a:r>
              <a:rPr lang="en-US" altLang="zh-CN" sz="1400" dirty="0">
                <a:cs typeface="+mn-ea"/>
                <a:sym typeface="+mn-lt"/>
              </a:rPr>
              <a:t>Architectural development</a:t>
            </a:r>
          </a:p>
        </p:txBody>
      </p:sp>
      <p:sp>
        <p:nvSpPr>
          <p:cNvPr id="6" name="矩形 5">
            <a:extLst>
              <a:ext uri="{FF2B5EF4-FFF2-40B4-BE49-F238E27FC236}">
                <a16:creationId xmlns:a16="http://schemas.microsoft.com/office/drawing/2014/main" id="{1A6238FF-703D-4745-A178-8B5EDA6591BB}"/>
              </a:ext>
            </a:extLst>
          </p:cNvPr>
          <p:cNvSpPr/>
          <p:nvPr/>
        </p:nvSpPr>
        <p:spPr>
          <a:xfrm>
            <a:off x="-13335" y="227276"/>
            <a:ext cx="301658" cy="100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5A4FED99-DF2D-44FC-91EB-A701FE7F23B1}"/>
              </a:ext>
            </a:extLst>
          </p:cNvPr>
          <p:cNvSpPr txBox="1"/>
          <p:nvPr/>
        </p:nvSpPr>
        <p:spPr>
          <a:xfrm>
            <a:off x="508000" y="1883160"/>
            <a:ext cx="3627120" cy="369332"/>
          </a:xfrm>
          <a:prstGeom prst="rect">
            <a:avLst/>
          </a:prstGeom>
          <a:noFill/>
        </p:spPr>
        <p:txBody>
          <a:bodyPr wrap="square" rtlCol="0">
            <a:spAutoFit/>
          </a:bodyPr>
          <a:lstStyle/>
          <a:p>
            <a:r>
              <a:rPr lang="en-US" altLang="zh-CN" dirty="0"/>
              <a:t>System Operation:</a:t>
            </a:r>
            <a:endParaRPr lang="zh-CN" altLang="en-US" dirty="0"/>
          </a:p>
        </p:txBody>
      </p:sp>
      <p:pic>
        <p:nvPicPr>
          <p:cNvPr id="8" name="图片 7">
            <a:extLst>
              <a:ext uri="{FF2B5EF4-FFF2-40B4-BE49-F238E27FC236}">
                <a16:creationId xmlns:a16="http://schemas.microsoft.com/office/drawing/2014/main" id="{117C5FC1-F2A0-4372-85B8-FF9EAF39D17F}"/>
              </a:ext>
            </a:extLst>
          </p:cNvPr>
          <p:cNvPicPr>
            <a:picLocks noChangeAspect="1"/>
          </p:cNvPicPr>
          <p:nvPr/>
        </p:nvPicPr>
        <p:blipFill>
          <a:blip r:embed="rId2"/>
          <a:stretch>
            <a:fillRect/>
          </a:stretch>
        </p:blipFill>
        <p:spPr>
          <a:xfrm>
            <a:off x="5387974" y="1634118"/>
            <a:ext cx="6294201" cy="4847961"/>
          </a:xfrm>
          <a:prstGeom prst="rect">
            <a:avLst/>
          </a:prstGeom>
        </p:spPr>
      </p:pic>
      <p:sp>
        <p:nvSpPr>
          <p:cNvPr id="9" name="矩形 8">
            <a:extLst>
              <a:ext uri="{FF2B5EF4-FFF2-40B4-BE49-F238E27FC236}">
                <a16:creationId xmlns:a16="http://schemas.microsoft.com/office/drawing/2014/main" id="{4496E570-A504-4ED6-A6B1-EE8771C1D300}"/>
              </a:ext>
            </a:extLst>
          </p:cNvPr>
          <p:cNvSpPr/>
          <p:nvPr/>
        </p:nvSpPr>
        <p:spPr>
          <a:xfrm>
            <a:off x="6543040" y="1817732"/>
            <a:ext cx="1066800" cy="224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t>Text Collection Agent</a:t>
            </a:r>
            <a:endParaRPr lang="zh-CN" altLang="en-US" sz="800" dirty="0"/>
          </a:p>
        </p:txBody>
      </p:sp>
      <p:sp>
        <p:nvSpPr>
          <p:cNvPr id="10" name="矩形 9">
            <a:extLst>
              <a:ext uri="{FF2B5EF4-FFF2-40B4-BE49-F238E27FC236}">
                <a16:creationId xmlns:a16="http://schemas.microsoft.com/office/drawing/2014/main" id="{D1BA1247-E4D2-41DB-B52E-AD28FF5A4999}"/>
              </a:ext>
            </a:extLst>
          </p:cNvPr>
          <p:cNvSpPr/>
          <p:nvPr/>
        </p:nvSpPr>
        <p:spPr>
          <a:xfrm>
            <a:off x="508000" y="3419178"/>
            <a:ext cx="4257040" cy="2585323"/>
          </a:xfrm>
          <a:prstGeom prst="rect">
            <a:avLst/>
          </a:prstGeom>
        </p:spPr>
        <p:txBody>
          <a:bodyPr wrap="square">
            <a:spAutoFit/>
          </a:bodyPr>
          <a:lstStyle/>
          <a:p>
            <a:pPr>
              <a:lnSpc>
                <a:spcPct val="150000"/>
              </a:lnSpc>
            </a:pPr>
            <a:r>
              <a:rPr lang="zh-CN" altLang="zh-CN" dirty="0"/>
              <a:t>文本采集代理根据用户的规格从Internet收集数据，并将这些数据发送给文本挖掘代理，可靠性分析代理和关系分析代理以进行进一步处理。 在接收到这三个代理的分析结果后，用户界面代理将对其进行总结并向用户发送最终结果。</a:t>
            </a:r>
            <a:endParaRPr lang="zh-CN" altLang="en-US" dirty="0"/>
          </a:p>
        </p:txBody>
      </p:sp>
    </p:spTree>
    <p:extLst>
      <p:ext uri="{BB962C8B-B14F-4D97-AF65-F5344CB8AC3E}">
        <p14:creationId xmlns:p14="http://schemas.microsoft.com/office/powerpoint/2010/main" val="3115500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560E269-3613-408E-B295-860B35248154}"/>
              </a:ext>
            </a:extLst>
          </p:cNvPr>
          <p:cNvSpPr txBox="1"/>
          <p:nvPr/>
        </p:nvSpPr>
        <p:spPr>
          <a:xfrm>
            <a:off x="1020721" y="1010307"/>
            <a:ext cx="10395309" cy="954107"/>
          </a:xfrm>
          <a:prstGeom prst="rect">
            <a:avLst/>
          </a:prstGeom>
          <a:noFill/>
        </p:spPr>
        <p:txBody>
          <a:bodyPr wrap="square" rtlCol="0">
            <a:spAutoFit/>
          </a:bodyPr>
          <a:lstStyle/>
          <a:p>
            <a:pPr algn="ctr"/>
            <a:r>
              <a:rPr lang="en-US" altLang="zh-CN" sz="2800" dirty="0"/>
              <a:t>Using a fuzzy association rule mining approach to identify the financial data association</a:t>
            </a:r>
            <a:endParaRPr lang="en-US" sz="5400" b="1" dirty="0">
              <a:cs typeface="+mn-ea"/>
              <a:sym typeface="+mn-lt"/>
            </a:endParaRPr>
          </a:p>
        </p:txBody>
      </p:sp>
      <p:sp>
        <p:nvSpPr>
          <p:cNvPr id="5" name="矩形 4"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id="{C727681B-A393-4315-B569-096A5A995A9B}"/>
              </a:ext>
            </a:extLst>
          </p:cNvPr>
          <p:cNvSpPr/>
          <p:nvPr/>
        </p:nvSpPr>
        <p:spPr>
          <a:xfrm>
            <a:off x="3637280" y="3958424"/>
            <a:ext cx="4930140" cy="646331"/>
          </a:xfrm>
          <a:prstGeom prst="rect">
            <a:avLst/>
          </a:prstGeom>
        </p:spPr>
        <p:txBody>
          <a:bodyPr wrap="square">
            <a:spAutoFit/>
          </a:bodyPr>
          <a:lstStyle/>
          <a:p>
            <a:pPr algn="ctr"/>
            <a:r>
              <a:rPr lang="en-US" altLang="zh-CN" dirty="0"/>
              <a:t>Author</a:t>
            </a:r>
            <a:r>
              <a:rPr lang="zh-CN" altLang="en-US" dirty="0"/>
              <a:t>：</a:t>
            </a:r>
            <a:endParaRPr lang="en-US" altLang="zh-CN" dirty="0"/>
          </a:p>
          <a:p>
            <a:pPr algn="ctr"/>
            <a:r>
              <a:rPr lang="en-US" altLang="zh-CN" dirty="0"/>
              <a:t>G.T.S. Ho, W.H. </a:t>
            </a:r>
            <a:r>
              <a:rPr lang="en-US" altLang="zh-CN" dirty="0" err="1"/>
              <a:t>Ip</a:t>
            </a:r>
            <a:r>
              <a:rPr lang="en-US" altLang="zh-CN" dirty="0"/>
              <a:t>, C.H. </a:t>
            </a:r>
            <a:r>
              <a:rPr lang="en-US" altLang="zh-CN" dirty="0" err="1"/>
              <a:t>Wua</a:t>
            </a:r>
            <a:r>
              <a:rPr lang="en-US" altLang="zh-CN" dirty="0"/>
              <a:t>, Y.K. </a:t>
            </a:r>
            <a:r>
              <a:rPr lang="en-US" altLang="zh-CN" dirty="0" err="1"/>
              <a:t>Tse</a:t>
            </a:r>
            <a:endParaRPr lang="zh-CN" altLang="en-US" sz="1400" dirty="0">
              <a:solidFill>
                <a:schemeClr val="tx1">
                  <a:lumMod val="50000"/>
                  <a:lumOff val="50000"/>
                </a:schemeClr>
              </a:solidFill>
              <a:cs typeface="+mn-ea"/>
              <a:sym typeface="+mn-lt"/>
            </a:endParaRPr>
          </a:p>
        </p:txBody>
      </p:sp>
      <p:sp>
        <p:nvSpPr>
          <p:cNvPr id="6" name="文本框 5">
            <a:extLst>
              <a:ext uri="{FF2B5EF4-FFF2-40B4-BE49-F238E27FC236}">
                <a16:creationId xmlns:a16="http://schemas.microsoft.com/office/drawing/2014/main" id="{46BAD63C-2BFB-4C68-8AD6-234F7E853006}"/>
              </a:ext>
            </a:extLst>
          </p:cNvPr>
          <p:cNvSpPr txBox="1"/>
          <p:nvPr/>
        </p:nvSpPr>
        <p:spPr>
          <a:xfrm>
            <a:off x="8295640" y="5309235"/>
            <a:ext cx="3211830" cy="368300"/>
          </a:xfrm>
          <a:prstGeom prst="rect">
            <a:avLst/>
          </a:prstGeom>
          <a:noFill/>
        </p:spPr>
        <p:txBody>
          <a:bodyPr wrap="square" rtlCol="0">
            <a:spAutoFit/>
          </a:bodyPr>
          <a:lstStyle/>
          <a:p>
            <a:r>
              <a:rPr lang="en-US" altLang="zh-CN" dirty="0"/>
              <a:t>reported by Menghan Zhang</a:t>
            </a:r>
          </a:p>
        </p:txBody>
      </p:sp>
      <p:sp>
        <p:nvSpPr>
          <p:cNvPr id="7" name="文本框 6">
            <a:extLst>
              <a:ext uri="{FF2B5EF4-FFF2-40B4-BE49-F238E27FC236}">
                <a16:creationId xmlns:a16="http://schemas.microsoft.com/office/drawing/2014/main" id="{C93FADB7-810B-4B69-9407-2BC8B69B8261}"/>
              </a:ext>
            </a:extLst>
          </p:cNvPr>
          <p:cNvSpPr txBox="1"/>
          <p:nvPr/>
        </p:nvSpPr>
        <p:spPr>
          <a:xfrm>
            <a:off x="5826125" y="2369854"/>
            <a:ext cx="5482590" cy="369332"/>
          </a:xfrm>
          <a:prstGeom prst="rect">
            <a:avLst/>
          </a:prstGeom>
          <a:noFill/>
        </p:spPr>
        <p:txBody>
          <a:bodyPr wrap="square" rtlCol="0">
            <a:spAutoFit/>
          </a:bodyPr>
          <a:lstStyle/>
          <a:p>
            <a:r>
              <a:rPr lang="en-US" altLang="zh-CN" dirty="0"/>
              <a:t>---</a:t>
            </a:r>
            <a:r>
              <a:rPr lang="zh-CN" altLang="en-US" dirty="0"/>
              <a:t>使用模糊关联规则挖掘方法来识别财务数据关联</a:t>
            </a:r>
          </a:p>
        </p:txBody>
      </p:sp>
    </p:spTree>
    <p:extLst>
      <p:ext uri="{BB962C8B-B14F-4D97-AF65-F5344CB8AC3E}">
        <p14:creationId xmlns:p14="http://schemas.microsoft.com/office/powerpoint/2010/main" val="3214437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2AA335B-8879-49C1-A964-770AAB69F719}"/>
              </a:ext>
            </a:extLst>
          </p:cNvPr>
          <p:cNvSpPr/>
          <p:nvPr/>
        </p:nvSpPr>
        <p:spPr>
          <a:xfrm>
            <a:off x="0" y="2402954"/>
            <a:ext cx="12192000" cy="37258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a:extLst>
              <a:ext uri="{FF2B5EF4-FFF2-40B4-BE49-F238E27FC236}">
                <a16:creationId xmlns:a16="http://schemas.microsoft.com/office/drawing/2014/main" id="{4AFC26C4-D896-4E18-9A97-48CE626C2789}"/>
              </a:ext>
            </a:extLst>
          </p:cNvPr>
          <p:cNvGrpSpPr/>
          <p:nvPr/>
        </p:nvGrpSpPr>
        <p:grpSpPr>
          <a:xfrm>
            <a:off x="1078170" y="3183857"/>
            <a:ext cx="4254713" cy="721367"/>
            <a:chOff x="1310186" y="3183857"/>
            <a:chExt cx="4254713" cy="721367"/>
          </a:xfrm>
        </p:grpSpPr>
        <p:sp>
          <p:nvSpPr>
            <p:cNvPr id="6" name="圆角矩形 3">
              <a:extLst>
                <a:ext uri="{FF2B5EF4-FFF2-40B4-BE49-F238E27FC236}">
                  <a16:creationId xmlns:a16="http://schemas.microsoft.com/office/drawing/2014/main" id="{A82A288D-C4A1-401D-BB56-A87C62A44250}"/>
                </a:ext>
              </a:extLst>
            </p:cNvPr>
            <p:cNvSpPr/>
            <p:nvPr/>
          </p:nvSpPr>
          <p:spPr>
            <a:xfrm>
              <a:off x="1310186" y="3209189"/>
              <a:ext cx="696035" cy="696035"/>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01</a:t>
              </a:r>
              <a:endParaRPr lang="zh-CN" altLang="en-US" sz="2400" dirty="0">
                <a:solidFill>
                  <a:schemeClr val="bg1"/>
                </a:solidFill>
                <a:cs typeface="+mn-ea"/>
                <a:sym typeface="+mn-lt"/>
              </a:endParaRPr>
            </a:p>
          </p:txBody>
        </p:sp>
        <p:grpSp>
          <p:nvGrpSpPr>
            <p:cNvPr id="7" name="组合 6">
              <a:extLst>
                <a:ext uri="{FF2B5EF4-FFF2-40B4-BE49-F238E27FC236}">
                  <a16:creationId xmlns:a16="http://schemas.microsoft.com/office/drawing/2014/main" id="{2A9ECD08-6FA3-4DC2-BAA5-5D533D745E16}"/>
                </a:ext>
              </a:extLst>
            </p:cNvPr>
            <p:cNvGrpSpPr/>
            <p:nvPr/>
          </p:nvGrpSpPr>
          <p:grpSpPr>
            <a:xfrm>
              <a:off x="2123609" y="3183857"/>
              <a:ext cx="3441290" cy="706755"/>
              <a:chOff x="2123609" y="3183857"/>
              <a:chExt cx="3441290" cy="706755"/>
            </a:xfrm>
          </p:grpSpPr>
          <p:sp>
            <p:nvSpPr>
              <p:cNvPr id="8" name="文本框 7">
                <a:extLst>
                  <a:ext uri="{FF2B5EF4-FFF2-40B4-BE49-F238E27FC236}">
                    <a16:creationId xmlns:a16="http://schemas.microsoft.com/office/drawing/2014/main" id="{174E806A-F493-4C83-9A14-B4DEBAFFE6C8}"/>
                  </a:ext>
                </a:extLst>
              </p:cNvPr>
              <p:cNvSpPr txBox="1"/>
              <p:nvPr/>
            </p:nvSpPr>
            <p:spPr>
              <a:xfrm>
                <a:off x="2123609" y="3183857"/>
                <a:ext cx="309880" cy="706755"/>
              </a:xfrm>
              <a:prstGeom prst="rect">
                <a:avLst/>
              </a:prstGeom>
              <a:noFill/>
            </p:spPr>
            <p:txBody>
              <a:bodyPr wrap="none" rtlCol="0">
                <a:spAutoFit/>
              </a:bodyPr>
              <a:lstStyle/>
              <a:p>
                <a:endParaRPr lang="en-US" altLang="zh-CN" sz="2000" b="1" dirty="0">
                  <a:solidFill>
                    <a:schemeClr val="bg1"/>
                  </a:solidFill>
                  <a:cs typeface="+mn-ea"/>
                  <a:sym typeface="+mn-lt"/>
                </a:endParaRPr>
              </a:p>
              <a:p>
                <a:endParaRPr lang="en-US" altLang="zh-CN" sz="2000" b="1" dirty="0">
                  <a:solidFill>
                    <a:schemeClr val="bg1"/>
                  </a:solidFill>
                  <a:cs typeface="+mn-ea"/>
                  <a:sym typeface="+mn-lt"/>
                </a:endParaRPr>
              </a:p>
            </p:txBody>
          </p:sp>
          <p:sp>
            <p:nvSpPr>
              <p:cNvPr id="9" name="矩形 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id="{A584147A-BFD4-44F2-947C-8F91F5975A3B}"/>
                  </a:ext>
                </a:extLst>
              </p:cNvPr>
              <p:cNvSpPr/>
              <p:nvPr/>
            </p:nvSpPr>
            <p:spPr>
              <a:xfrm>
                <a:off x="2123609" y="3530445"/>
                <a:ext cx="3441290" cy="245110"/>
              </a:xfrm>
              <a:prstGeom prst="rect">
                <a:avLst/>
              </a:prstGeom>
            </p:spPr>
            <p:txBody>
              <a:bodyPr wrap="square">
                <a:spAutoFit/>
              </a:bodyPr>
              <a:lstStyle/>
              <a:p>
                <a:r>
                  <a:rPr lang="en-US" altLang="zh-CN" sz="1000" dirty="0">
                    <a:solidFill>
                      <a:schemeClr val="bg1"/>
                    </a:solidFill>
                    <a:cs typeface="+mn-ea"/>
                    <a:sym typeface="+mn-lt"/>
                  </a:rPr>
                  <a:t>The</a:t>
                </a:r>
                <a:r>
                  <a:rPr lang="zh-CN" altLang="en-US" sz="1000" dirty="0">
                    <a:solidFill>
                      <a:schemeClr val="bg1"/>
                    </a:solidFill>
                    <a:cs typeface="+mn-ea"/>
                    <a:sym typeface="+mn-lt"/>
                  </a:rPr>
                  <a:t> </a:t>
                </a:r>
                <a:r>
                  <a:rPr lang="en-US" altLang="zh-CN" sz="1000" dirty="0">
                    <a:solidFill>
                      <a:schemeClr val="bg1"/>
                    </a:solidFill>
                    <a:cs typeface="+mn-ea"/>
                    <a:sym typeface="+mn-lt"/>
                  </a:rPr>
                  <a:t>backgrounds of the paper</a:t>
                </a:r>
              </a:p>
            </p:txBody>
          </p:sp>
        </p:grpSp>
      </p:grpSp>
      <p:sp>
        <p:nvSpPr>
          <p:cNvPr id="10" name="文本框 9">
            <a:extLst>
              <a:ext uri="{FF2B5EF4-FFF2-40B4-BE49-F238E27FC236}">
                <a16:creationId xmlns:a16="http://schemas.microsoft.com/office/drawing/2014/main" id="{E97840B4-F77E-4CC5-A1FF-D4644281D1FB}"/>
              </a:ext>
            </a:extLst>
          </p:cNvPr>
          <p:cNvSpPr txBox="1"/>
          <p:nvPr/>
        </p:nvSpPr>
        <p:spPr>
          <a:xfrm>
            <a:off x="4846627" y="831327"/>
            <a:ext cx="2231124" cy="707886"/>
          </a:xfrm>
          <a:prstGeom prst="rect">
            <a:avLst/>
          </a:prstGeom>
          <a:noFill/>
        </p:spPr>
        <p:txBody>
          <a:bodyPr wrap="none" rtlCol="0">
            <a:spAutoFit/>
          </a:bodyPr>
          <a:lstStyle/>
          <a:p>
            <a:r>
              <a:rPr lang="en-US" altLang="zh-CN" sz="4000" b="1" dirty="0">
                <a:cs typeface="+mn-ea"/>
                <a:sym typeface="+mn-lt"/>
              </a:rPr>
              <a:t>CONTENT</a:t>
            </a:r>
            <a:endParaRPr lang="zh-CN" altLang="en-US" sz="4000" b="1" dirty="0">
              <a:cs typeface="+mn-ea"/>
              <a:sym typeface="+mn-lt"/>
            </a:endParaRPr>
          </a:p>
        </p:txBody>
      </p:sp>
      <p:cxnSp>
        <p:nvCxnSpPr>
          <p:cNvPr id="11" name="直接连接符 10">
            <a:extLst>
              <a:ext uri="{FF2B5EF4-FFF2-40B4-BE49-F238E27FC236}">
                <a16:creationId xmlns:a16="http://schemas.microsoft.com/office/drawing/2014/main" id="{15251ADB-F4B8-44EC-A6B9-F2DE5F8A7210}"/>
              </a:ext>
            </a:extLst>
          </p:cNvPr>
          <p:cNvCxnSpPr/>
          <p:nvPr/>
        </p:nvCxnSpPr>
        <p:spPr>
          <a:xfrm>
            <a:off x="5591032" y="844166"/>
            <a:ext cx="100993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矩形 11"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id="{838160E0-C3B4-4CD9-A3FC-F419C991F39F}"/>
              </a:ext>
            </a:extLst>
          </p:cNvPr>
          <p:cNvSpPr/>
          <p:nvPr/>
        </p:nvSpPr>
        <p:spPr>
          <a:xfrm>
            <a:off x="3320955" y="1564537"/>
            <a:ext cx="5550090" cy="307777"/>
          </a:xfrm>
          <a:prstGeom prst="rect">
            <a:avLst/>
          </a:prstGeom>
        </p:spPr>
        <p:txBody>
          <a:bodyPr wrap="square">
            <a:spAutoFit/>
          </a:bodyPr>
          <a:lstStyle/>
          <a:p>
            <a:pPr algn="ctr"/>
            <a:r>
              <a:rPr lang="en-US" altLang="zh-CN" sz="1400" dirty="0"/>
              <a:t>Intelligent Text Mining Based Financial Risk Early Warning System</a:t>
            </a:r>
            <a:endParaRPr lang="en-US" altLang="zh-CN" sz="3200" b="1" dirty="0">
              <a:cs typeface="+mn-ea"/>
              <a:sym typeface="+mn-lt"/>
            </a:endParaRPr>
          </a:p>
        </p:txBody>
      </p:sp>
      <p:grpSp>
        <p:nvGrpSpPr>
          <p:cNvPr id="13" name="组合 12">
            <a:extLst>
              <a:ext uri="{FF2B5EF4-FFF2-40B4-BE49-F238E27FC236}">
                <a16:creationId xmlns:a16="http://schemas.microsoft.com/office/drawing/2014/main" id="{5C95018A-B496-42CC-A2A5-AE313057BE58}"/>
              </a:ext>
            </a:extLst>
          </p:cNvPr>
          <p:cNvGrpSpPr/>
          <p:nvPr/>
        </p:nvGrpSpPr>
        <p:grpSpPr>
          <a:xfrm>
            <a:off x="1078170" y="4448564"/>
            <a:ext cx="4254713" cy="721367"/>
            <a:chOff x="1310186" y="4448564"/>
            <a:chExt cx="4254713" cy="721367"/>
          </a:xfrm>
        </p:grpSpPr>
        <p:sp>
          <p:nvSpPr>
            <p:cNvPr id="14" name="圆角矩形 13">
              <a:extLst>
                <a:ext uri="{FF2B5EF4-FFF2-40B4-BE49-F238E27FC236}">
                  <a16:creationId xmlns:a16="http://schemas.microsoft.com/office/drawing/2014/main" id="{10FF4526-9432-4C1D-A5BC-3423AD29B9DB}"/>
                </a:ext>
              </a:extLst>
            </p:cNvPr>
            <p:cNvSpPr/>
            <p:nvPr/>
          </p:nvSpPr>
          <p:spPr>
            <a:xfrm>
              <a:off x="1310186" y="4473896"/>
              <a:ext cx="696035" cy="696035"/>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03</a:t>
              </a:r>
              <a:endParaRPr lang="zh-CN" altLang="en-US" sz="2400" dirty="0">
                <a:solidFill>
                  <a:schemeClr val="bg1"/>
                </a:solidFill>
                <a:cs typeface="+mn-ea"/>
                <a:sym typeface="+mn-lt"/>
              </a:endParaRPr>
            </a:p>
          </p:txBody>
        </p:sp>
        <p:grpSp>
          <p:nvGrpSpPr>
            <p:cNvPr id="15" name="组合 14">
              <a:extLst>
                <a:ext uri="{FF2B5EF4-FFF2-40B4-BE49-F238E27FC236}">
                  <a16:creationId xmlns:a16="http://schemas.microsoft.com/office/drawing/2014/main" id="{EFFE870A-8F94-4096-A864-E1BE3FF49357}"/>
                </a:ext>
              </a:extLst>
            </p:cNvPr>
            <p:cNvGrpSpPr/>
            <p:nvPr/>
          </p:nvGrpSpPr>
          <p:grpSpPr>
            <a:xfrm>
              <a:off x="2123609" y="4448564"/>
              <a:ext cx="3441290" cy="591698"/>
              <a:chOff x="2123609" y="3183857"/>
              <a:chExt cx="3441290" cy="591698"/>
            </a:xfrm>
          </p:grpSpPr>
          <p:sp>
            <p:nvSpPr>
              <p:cNvPr id="16" name="文本框 15">
                <a:extLst>
                  <a:ext uri="{FF2B5EF4-FFF2-40B4-BE49-F238E27FC236}">
                    <a16:creationId xmlns:a16="http://schemas.microsoft.com/office/drawing/2014/main" id="{59FBCC49-EF85-4ED7-9395-5A9AB0B4EA95}"/>
                  </a:ext>
                </a:extLst>
              </p:cNvPr>
              <p:cNvSpPr txBox="1"/>
              <p:nvPr/>
            </p:nvSpPr>
            <p:spPr>
              <a:xfrm>
                <a:off x="2123609" y="3183857"/>
                <a:ext cx="1723549" cy="400110"/>
              </a:xfrm>
              <a:prstGeom prst="rect">
                <a:avLst/>
              </a:prstGeom>
              <a:noFill/>
            </p:spPr>
            <p:txBody>
              <a:bodyPr wrap="none" rtlCol="0">
                <a:spAutoFit/>
              </a:bodyPr>
              <a:lstStyle/>
              <a:p>
                <a:r>
                  <a:rPr lang="zh-CN" altLang="en-US" sz="2000" b="1" dirty="0">
                    <a:solidFill>
                      <a:schemeClr val="bg1"/>
                    </a:solidFill>
                    <a:cs typeface="+mn-ea"/>
                    <a:sym typeface="+mn-lt"/>
                  </a:rPr>
                  <a:t>论文主要内容</a:t>
                </a:r>
              </a:p>
            </p:txBody>
          </p:sp>
          <p:sp>
            <p:nvSpPr>
              <p:cNvPr id="17" name="矩形 16"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id="{977413D0-9544-4DCE-B5D0-02DE38BD7C8C}"/>
                  </a:ext>
                </a:extLst>
              </p:cNvPr>
              <p:cNvSpPr/>
              <p:nvPr/>
            </p:nvSpPr>
            <p:spPr>
              <a:xfrm>
                <a:off x="2123609" y="3530445"/>
                <a:ext cx="3441290" cy="245110"/>
              </a:xfrm>
              <a:prstGeom prst="rect">
                <a:avLst/>
              </a:prstGeom>
            </p:spPr>
            <p:txBody>
              <a:bodyPr wrap="square">
                <a:spAutoFit/>
              </a:bodyPr>
              <a:lstStyle/>
              <a:p>
                <a:r>
                  <a:rPr lang="en-US" altLang="zh-CN" sz="1000" dirty="0">
                    <a:solidFill>
                      <a:schemeClr val="bg1"/>
                    </a:solidFill>
                    <a:cs typeface="+mn-ea"/>
                    <a:sym typeface="+mn-lt"/>
                  </a:rPr>
                  <a:t>Architectural development</a:t>
                </a:r>
              </a:p>
            </p:txBody>
          </p:sp>
        </p:grpSp>
      </p:grpSp>
      <p:grpSp>
        <p:nvGrpSpPr>
          <p:cNvPr id="18" name="组合 17">
            <a:extLst>
              <a:ext uri="{FF2B5EF4-FFF2-40B4-BE49-F238E27FC236}">
                <a16:creationId xmlns:a16="http://schemas.microsoft.com/office/drawing/2014/main" id="{A3CF92F7-2930-448D-B615-4DDE72742A89}"/>
              </a:ext>
            </a:extLst>
          </p:cNvPr>
          <p:cNvGrpSpPr/>
          <p:nvPr/>
        </p:nvGrpSpPr>
        <p:grpSpPr>
          <a:xfrm>
            <a:off x="6965192" y="3183857"/>
            <a:ext cx="4254713" cy="721367"/>
            <a:chOff x="1310186" y="3183857"/>
            <a:chExt cx="4254713" cy="721367"/>
          </a:xfrm>
        </p:grpSpPr>
        <p:sp>
          <p:nvSpPr>
            <p:cNvPr id="19" name="圆角矩形 20">
              <a:extLst>
                <a:ext uri="{FF2B5EF4-FFF2-40B4-BE49-F238E27FC236}">
                  <a16:creationId xmlns:a16="http://schemas.microsoft.com/office/drawing/2014/main" id="{123B6C72-7512-4347-B468-8B88271360D2}"/>
                </a:ext>
              </a:extLst>
            </p:cNvPr>
            <p:cNvSpPr/>
            <p:nvPr/>
          </p:nvSpPr>
          <p:spPr>
            <a:xfrm>
              <a:off x="1310186" y="3209189"/>
              <a:ext cx="696035" cy="696035"/>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02</a:t>
              </a:r>
              <a:endParaRPr lang="zh-CN" altLang="en-US" sz="2400" dirty="0">
                <a:solidFill>
                  <a:schemeClr val="bg1"/>
                </a:solidFill>
                <a:cs typeface="+mn-ea"/>
                <a:sym typeface="+mn-lt"/>
              </a:endParaRPr>
            </a:p>
          </p:txBody>
        </p:sp>
        <p:grpSp>
          <p:nvGrpSpPr>
            <p:cNvPr id="20" name="组合 19">
              <a:extLst>
                <a:ext uri="{FF2B5EF4-FFF2-40B4-BE49-F238E27FC236}">
                  <a16:creationId xmlns:a16="http://schemas.microsoft.com/office/drawing/2014/main" id="{DF525672-163B-4E09-B0E2-94BD67F19BE5}"/>
                </a:ext>
              </a:extLst>
            </p:cNvPr>
            <p:cNvGrpSpPr/>
            <p:nvPr/>
          </p:nvGrpSpPr>
          <p:grpSpPr>
            <a:xfrm>
              <a:off x="2123609" y="3183857"/>
              <a:ext cx="3441290" cy="591698"/>
              <a:chOff x="2123609" y="3183857"/>
              <a:chExt cx="3441290" cy="591698"/>
            </a:xfrm>
          </p:grpSpPr>
          <p:sp>
            <p:nvSpPr>
              <p:cNvPr id="21" name="文本框 20">
                <a:extLst>
                  <a:ext uri="{FF2B5EF4-FFF2-40B4-BE49-F238E27FC236}">
                    <a16:creationId xmlns:a16="http://schemas.microsoft.com/office/drawing/2014/main" id="{CBEA1B93-4FD7-4A33-826D-96ABABCDB419}"/>
                  </a:ext>
                </a:extLst>
              </p:cNvPr>
              <p:cNvSpPr txBox="1"/>
              <p:nvPr/>
            </p:nvSpPr>
            <p:spPr>
              <a:xfrm>
                <a:off x="2123609" y="3183857"/>
                <a:ext cx="1210588" cy="400110"/>
              </a:xfrm>
              <a:prstGeom prst="rect">
                <a:avLst/>
              </a:prstGeom>
              <a:noFill/>
            </p:spPr>
            <p:txBody>
              <a:bodyPr wrap="none" rtlCol="0">
                <a:spAutoFit/>
              </a:bodyPr>
              <a:lstStyle/>
              <a:p>
                <a:r>
                  <a:rPr lang="zh-CN" altLang="en-US" sz="2000" b="1" dirty="0">
                    <a:solidFill>
                      <a:schemeClr val="bg1"/>
                    </a:solidFill>
                    <a:cs typeface="+mn-ea"/>
                    <a:sym typeface="+mn-lt"/>
                  </a:rPr>
                  <a:t>相关工作</a:t>
                </a:r>
              </a:p>
            </p:txBody>
          </p:sp>
          <p:sp>
            <p:nvSpPr>
              <p:cNvPr id="22" name="矩形 21"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id="{CC9711AF-8AC3-4876-B49A-F706DA8BA2C5}"/>
                  </a:ext>
                </a:extLst>
              </p:cNvPr>
              <p:cNvSpPr/>
              <p:nvPr/>
            </p:nvSpPr>
            <p:spPr>
              <a:xfrm>
                <a:off x="2123609" y="3530445"/>
                <a:ext cx="3441290" cy="245110"/>
              </a:xfrm>
              <a:prstGeom prst="rect">
                <a:avLst/>
              </a:prstGeom>
            </p:spPr>
            <p:txBody>
              <a:bodyPr wrap="square">
                <a:spAutoFit/>
              </a:bodyPr>
              <a:lstStyle/>
              <a:p>
                <a:r>
                  <a:rPr lang="en-US" altLang="zh-CN" sz="1000" dirty="0">
                    <a:solidFill>
                      <a:schemeClr val="bg1"/>
                    </a:solidFill>
                    <a:cs typeface="+mn-ea"/>
                    <a:sym typeface="+mn-lt"/>
                  </a:rPr>
                  <a:t>The related work</a:t>
                </a:r>
              </a:p>
            </p:txBody>
          </p:sp>
        </p:grpSp>
      </p:grpSp>
      <p:sp>
        <p:nvSpPr>
          <p:cNvPr id="23" name="文本框 22">
            <a:extLst>
              <a:ext uri="{FF2B5EF4-FFF2-40B4-BE49-F238E27FC236}">
                <a16:creationId xmlns:a16="http://schemas.microsoft.com/office/drawing/2014/main" id="{70C9D1A2-5ACD-4187-A756-1A73F7C785A2}"/>
              </a:ext>
            </a:extLst>
          </p:cNvPr>
          <p:cNvSpPr txBox="1"/>
          <p:nvPr/>
        </p:nvSpPr>
        <p:spPr>
          <a:xfrm>
            <a:off x="1891530" y="3183857"/>
            <a:ext cx="1210588" cy="400110"/>
          </a:xfrm>
          <a:prstGeom prst="rect">
            <a:avLst/>
          </a:prstGeom>
          <a:noFill/>
        </p:spPr>
        <p:txBody>
          <a:bodyPr wrap="none" rtlCol="0">
            <a:spAutoFit/>
          </a:bodyPr>
          <a:lstStyle/>
          <a:p>
            <a:r>
              <a:rPr lang="zh-CN" altLang="en-US" sz="2000" b="1" dirty="0">
                <a:solidFill>
                  <a:schemeClr val="bg1"/>
                </a:solidFill>
                <a:cs typeface="+mn-ea"/>
                <a:sym typeface="+mn-lt"/>
              </a:rPr>
              <a:t>文章背景</a:t>
            </a:r>
          </a:p>
        </p:txBody>
      </p:sp>
    </p:spTree>
    <p:extLst>
      <p:ext uri="{BB962C8B-B14F-4D97-AF65-F5344CB8AC3E}">
        <p14:creationId xmlns:p14="http://schemas.microsoft.com/office/powerpoint/2010/main" val="743466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70F9DBD3-C850-47B0-A0FD-7FBDF8F23007}"/>
              </a:ext>
            </a:extLst>
          </p:cNvPr>
          <p:cNvSpPr txBox="1">
            <a:spLocks noChangeArrowheads="1"/>
          </p:cNvSpPr>
          <p:nvPr/>
        </p:nvSpPr>
        <p:spPr bwMode="auto">
          <a:xfrm>
            <a:off x="508000" y="227276"/>
            <a:ext cx="1713290" cy="492443"/>
          </a:xfrm>
          <a:prstGeom prst="rect">
            <a:avLst/>
          </a:prstGeom>
          <a:noFill/>
          <a:ln w="9525">
            <a:noFill/>
            <a:miter lim="800000"/>
          </a:ln>
        </p:spPr>
        <p:txBody>
          <a:bodyPr wrap="none" lIns="60960" tIns="30480" rIns="60960" bIns="30480">
            <a:spAutoFit/>
          </a:bodyPr>
          <a:lstStyle/>
          <a:p>
            <a:pPr defTabSz="1450340"/>
            <a:r>
              <a:rPr lang="zh-CN" altLang="en-US" sz="2800" b="1" spc="300" dirty="0">
                <a:solidFill>
                  <a:schemeClr val="tx1">
                    <a:lumMod val="75000"/>
                    <a:lumOff val="25000"/>
                  </a:schemeClr>
                </a:solidFill>
                <a:cs typeface="+mn-ea"/>
                <a:sym typeface="+mn-lt"/>
              </a:rPr>
              <a:t>文章背景</a:t>
            </a:r>
          </a:p>
        </p:txBody>
      </p:sp>
      <p:sp>
        <p:nvSpPr>
          <p:cNvPr id="5" name="Text Box 7">
            <a:extLst>
              <a:ext uri="{FF2B5EF4-FFF2-40B4-BE49-F238E27FC236}">
                <a16:creationId xmlns:a16="http://schemas.microsoft.com/office/drawing/2014/main" id="{B65A20F0-ED73-469F-AC2E-C4AF6C24F4FC}"/>
              </a:ext>
            </a:extLst>
          </p:cNvPr>
          <p:cNvSpPr txBox="1">
            <a:spLocks noChangeArrowheads="1"/>
          </p:cNvSpPr>
          <p:nvPr/>
        </p:nvSpPr>
        <p:spPr bwMode="auto">
          <a:xfrm>
            <a:off x="508000" y="892304"/>
            <a:ext cx="2661920" cy="341632"/>
          </a:xfrm>
          <a:prstGeom prst="rect">
            <a:avLst/>
          </a:prstGeom>
          <a:noFill/>
          <a:ln w="9525">
            <a:noFill/>
            <a:miter lim="800000"/>
          </a:ln>
        </p:spPr>
        <p:txBody>
          <a:bodyPr wrap="square" lIns="60960" tIns="30480" rIns="60960" bIns="30480" anchor="ctr">
            <a:spAutoFit/>
          </a:bodyPr>
          <a:lstStyle/>
          <a:p>
            <a:pPr defTabSz="1450340">
              <a:lnSpc>
                <a:spcPct val="130000"/>
              </a:lnSpc>
            </a:pPr>
            <a:r>
              <a:rPr lang="en-US" altLang="zh-CN" sz="1400" dirty="0">
                <a:cs typeface="+mn-ea"/>
                <a:sym typeface="+mn-lt"/>
              </a:rPr>
              <a:t>The</a:t>
            </a:r>
            <a:r>
              <a:rPr lang="zh-CN" altLang="en-US" sz="1400" dirty="0">
                <a:cs typeface="+mn-ea"/>
                <a:sym typeface="+mn-lt"/>
              </a:rPr>
              <a:t> </a:t>
            </a:r>
            <a:r>
              <a:rPr lang="en-US" altLang="zh-CN" sz="1400" dirty="0">
                <a:cs typeface="+mn-ea"/>
                <a:sym typeface="+mn-lt"/>
              </a:rPr>
              <a:t>backgrounds of the paper</a:t>
            </a:r>
          </a:p>
        </p:txBody>
      </p:sp>
      <p:sp>
        <p:nvSpPr>
          <p:cNvPr id="6" name="矩形 5">
            <a:extLst>
              <a:ext uri="{FF2B5EF4-FFF2-40B4-BE49-F238E27FC236}">
                <a16:creationId xmlns:a16="http://schemas.microsoft.com/office/drawing/2014/main" id="{3CC4837C-D31F-4106-BA79-24CEAA5B3AFD}"/>
              </a:ext>
            </a:extLst>
          </p:cNvPr>
          <p:cNvSpPr/>
          <p:nvPr/>
        </p:nvSpPr>
        <p:spPr>
          <a:xfrm>
            <a:off x="-13335" y="227276"/>
            <a:ext cx="301658" cy="100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a:extLst>
              <a:ext uri="{FF2B5EF4-FFF2-40B4-BE49-F238E27FC236}">
                <a16:creationId xmlns:a16="http://schemas.microsoft.com/office/drawing/2014/main" id="{63EE79DB-AC0B-44CF-B821-BFC7BB503F51}"/>
              </a:ext>
            </a:extLst>
          </p:cNvPr>
          <p:cNvSpPr/>
          <p:nvPr/>
        </p:nvSpPr>
        <p:spPr>
          <a:xfrm>
            <a:off x="508000" y="1918176"/>
            <a:ext cx="10647680" cy="4247317"/>
          </a:xfrm>
          <a:prstGeom prst="rect">
            <a:avLst/>
          </a:prstGeom>
        </p:spPr>
        <p:txBody>
          <a:bodyPr wrap="square">
            <a:spAutoFit/>
          </a:bodyPr>
          <a:lstStyle/>
          <a:p>
            <a:pPr marL="342900" indent="-342900">
              <a:lnSpc>
                <a:spcPct val="150000"/>
              </a:lnSpc>
              <a:buFont typeface="+mj-lt"/>
              <a:buAutoNum type="arabicPeriod"/>
            </a:pPr>
            <a:r>
              <a:rPr lang="zh-CN" altLang="en-US" b="0" i="0" u="none" strike="noStrike" dirty="0">
                <a:solidFill>
                  <a:srgbClr val="222222"/>
                </a:solidFill>
                <a:effectLst/>
                <a:latin typeface="arial" panose="020B0604020202020204" pitchFamily="34" charset="0"/>
              </a:rPr>
              <a:t>股票市场已经成为世界很多地方的重要投资项目，香港证券交易所是截至二零一零年亚洲第二大证券市场。大多数投资者只是依靠过去的经验来判断自己的判断。由于缺乏专业见解，个人经常亏损</a:t>
            </a:r>
            <a:r>
              <a:rPr lang="zh-CN" altLang="en-US" dirty="0">
                <a:solidFill>
                  <a:srgbClr val="222222"/>
                </a:solidFill>
                <a:latin typeface="arial" panose="020B0604020202020204" pitchFamily="34" charset="0"/>
              </a:rPr>
              <a:t>；</a:t>
            </a:r>
            <a:endParaRPr lang="en-US" altLang="zh-CN" b="0" i="0" u="none" strike="noStrike" dirty="0">
              <a:solidFill>
                <a:srgbClr val="222222"/>
              </a:solidFill>
              <a:effectLst/>
              <a:latin typeface="arial" panose="020B0604020202020204" pitchFamily="34" charset="0"/>
            </a:endParaRPr>
          </a:p>
          <a:p>
            <a:pPr marL="342900" indent="-342900">
              <a:lnSpc>
                <a:spcPct val="150000"/>
              </a:lnSpc>
              <a:buFont typeface="+mj-lt"/>
              <a:buAutoNum type="arabicPeriod"/>
            </a:pPr>
            <a:r>
              <a:rPr lang="zh-CN" altLang="en-US" b="0" i="0" u="none" strike="noStrike" dirty="0">
                <a:solidFill>
                  <a:srgbClr val="222222"/>
                </a:solidFill>
                <a:effectLst/>
                <a:latin typeface="arial" panose="020B0604020202020204" pitchFamily="34" charset="0"/>
              </a:rPr>
              <a:t>一个可靠的股票价格预测方法，考虑到影响波动的环境因素，具有综合的推理能力，对投资者决策过程至关重要；</a:t>
            </a:r>
            <a:endParaRPr lang="en-US" altLang="zh-CN" b="0" i="0" u="none" strike="noStrike" dirty="0">
              <a:solidFill>
                <a:srgbClr val="222222"/>
              </a:solidFill>
              <a:effectLst/>
              <a:latin typeface="arial" panose="020B0604020202020204" pitchFamily="34" charset="0"/>
            </a:endParaRPr>
          </a:p>
          <a:p>
            <a:pPr marL="342900" indent="-342900">
              <a:lnSpc>
                <a:spcPct val="150000"/>
              </a:lnSpc>
              <a:buFont typeface="+mj-lt"/>
              <a:buAutoNum type="arabicPeriod"/>
            </a:pPr>
            <a:r>
              <a:rPr lang="zh-CN" altLang="en-US" b="0" i="0" u="none" strike="noStrike" dirty="0">
                <a:solidFill>
                  <a:srgbClr val="222222"/>
                </a:solidFill>
                <a:effectLst/>
                <a:latin typeface="arial" panose="020B0604020202020204" pitchFamily="34" charset="0"/>
              </a:rPr>
              <a:t>由于股票市场的高度不确定性，有很多研究试图预测股票价格；过去，传统的</a:t>
            </a:r>
            <a:r>
              <a:rPr lang="zh-CN" altLang="en-US" dirty="0"/>
              <a:t>自回归积分滑动平均模型</a:t>
            </a:r>
            <a:r>
              <a:rPr lang="zh-CN" altLang="en-US" b="0" i="0" u="none" strike="noStrike" dirty="0">
                <a:solidFill>
                  <a:srgbClr val="222222"/>
                </a:solidFill>
                <a:effectLst/>
                <a:latin typeface="arial" panose="020B0604020202020204" pitchFamily="34" charset="0"/>
              </a:rPr>
              <a:t>（</a:t>
            </a:r>
            <a:r>
              <a:rPr lang="en-US" altLang="zh-CN" b="0" i="0" u="none" strike="noStrike" dirty="0">
                <a:solidFill>
                  <a:srgbClr val="222222"/>
                </a:solidFill>
                <a:effectLst/>
                <a:latin typeface="arial" panose="020B0604020202020204" pitchFamily="34" charset="0"/>
              </a:rPr>
              <a:t>ARIMA</a:t>
            </a:r>
            <a:r>
              <a:rPr lang="zh-CN" altLang="en-US" b="0" i="0" u="none" strike="noStrike" dirty="0">
                <a:solidFill>
                  <a:srgbClr val="222222"/>
                </a:solidFill>
                <a:effectLst/>
                <a:latin typeface="arial" panose="020B0604020202020204" pitchFamily="34" charset="0"/>
              </a:rPr>
              <a:t>）被广泛应用；</a:t>
            </a:r>
            <a:endParaRPr lang="en-US" altLang="zh-CN" b="0" i="0" u="none" strike="noStrike" dirty="0">
              <a:solidFill>
                <a:srgbClr val="222222"/>
              </a:solidFill>
              <a:effectLst/>
              <a:latin typeface="arial" panose="020B0604020202020204" pitchFamily="34" charset="0"/>
            </a:endParaRPr>
          </a:p>
          <a:p>
            <a:pPr marL="342900" indent="-342900">
              <a:lnSpc>
                <a:spcPct val="150000"/>
              </a:lnSpc>
              <a:buFont typeface="+mj-lt"/>
              <a:buAutoNum type="arabicPeriod"/>
            </a:pPr>
            <a:r>
              <a:rPr lang="zh-CN" altLang="en-US" b="0" i="0" u="none" strike="noStrike" dirty="0">
                <a:solidFill>
                  <a:srgbClr val="222222"/>
                </a:solidFill>
                <a:effectLst/>
                <a:latin typeface="arial" panose="020B0604020202020204" pitchFamily="34" charset="0"/>
              </a:rPr>
              <a:t>由于股票市场的</a:t>
            </a:r>
            <a:r>
              <a:rPr lang="zh-CN" altLang="en-US" dirty="0"/>
              <a:t>动态，复杂和</a:t>
            </a:r>
            <a:r>
              <a:rPr lang="zh-CN" altLang="en-US" b="0" i="0" u="none" strike="noStrike" dirty="0">
                <a:solidFill>
                  <a:srgbClr val="222222"/>
                </a:solidFill>
                <a:effectLst/>
                <a:latin typeface="arial" panose="020B0604020202020204" pitchFamily="34" charset="0"/>
              </a:rPr>
              <a:t>嘈杂环境，证明这些传统的时间序列分析难以应用。除了传统的统计方法，近年来人工智能已经被提出用于预测；</a:t>
            </a:r>
            <a:endParaRPr lang="en-US" altLang="zh-CN" b="0" i="0" u="none" strike="noStrike" dirty="0">
              <a:solidFill>
                <a:srgbClr val="222222"/>
              </a:solidFill>
              <a:effectLst/>
              <a:latin typeface="arial" panose="020B0604020202020204" pitchFamily="34" charset="0"/>
            </a:endParaRPr>
          </a:p>
          <a:p>
            <a:pPr marL="342900" indent="-342900">
              <a:lnSpc>
                <a:spcPct val="150000"/>
              </a:lnSpc>
              <a:buFont typeface="+mj-lt"/>
              <a:buAutoNum type="arabicPeriod"/>
            </a:pPr>
            <a:r>
              <a:rPr lang="zh-CN" altLang="en-US" dirty="0"/>
              <a:t>过去</a:t>
            </a:r>
            <a:r>
              <a:rPr lang="zh-CN" altLang="zh-CN" dirty="0"/>
              <a:t>统计方法被用来对股票价格进行建模</a:t>
            </a:r>
            <a:r>
              <a:rPr lang="zh-CN" altLang="en-US" dirty="0"/>
              <a:t>，但是，在这样的动荡环境下，统计模型在提供准确的结果方面并不是很有用。</a:t>
            </a:r>
            <a:endParaRPr lang="en-US" altLang="zh-CN" b="0" i="0" u="none" strike="noStrike"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1488296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7">
            <a:extLst>
              <a:ext uri="{FF2B5EF4-FFF2-40B4-BE49-F238E27FC236}">
                <a16:creationId xmlns:a16="http://schemas.microsoft.com/office/drawing/2014/main" id="{7DD2DC38-10EA-4EC2-83A5-A6C20FA65033}"/>
              </a:ext>
            </a:extLst>
          </p:cNvPr>
          <p:cNvSpPr txBox="1">
            <a:spLocks noChangeArrowheads="1"/>
          </p:cNvSpPr>
          <p:nvPr/>
        </p:nvSpPr>
        <p:spPr bwMode="auto">
          <a:xfrm>
            <a:off x="508000" y="227276"/>
            <a:ext cx="1713290" cy="492443"/>
          </a:xfrm>
          <a:prstGeom prst="rect">
            <a:avLst/>
          </a:prstGeom>
          <a:noFill/>
          <a:ln w="9525">
            <a:noFill/>
            <a:miter lim="800000"/>
          </a:ln>
        </p:spPr>
        <p:txBody>
          <a:bodyPr wrap="none" lIns="60960" tIns="30480" rIns="60960" bIns="30480">
            <a:spAutoFit/>
          </a:bodyPr>
          <a:lstStyle/>
          <a:p>
            <a:pPr defTabSz="1450340"/>
            <a:r>
              <a:rPr lang="zh-CN" altLang="en-US" sz="2800" b="1" spc="300" dirty="0">
                <a:solidFill>
                  <a:schemeClr val="tx1">
                    <a:lumMod val="75000"/>
                    <a:lumOff val="25000"/>
                  </a:schemeClr>
                </a:solidFill>
                <a:cs typeface="+mn-ea"/>
                <a:sym typeface="+mn-lt"/>
              </a:rPr>
              <a:t>相关工作</a:t>
            </a:r>
          </a:p>
        </p:txBody>
      </p:sp>
      <p:sp>
        <p:nvSpPr>
          <p:cNvPr id="8" name="Text Box 7">
            <a:extLst>
              <a:ext uri="{FF2B5EF4-FFF2-40B4-BE49-F238E27FC236}">
                <a16:creationId xmlns:a16="http://schemas.microsoft.com/office/drawing/2014/main" id="{922969E6-DE64-4D6F-99A2-665BA1BC5BBA}"/>
              </a:ext>
            </a:extLst>
          </p:cNvPr>
          <p:cNvSpPr txBox="1">
            <a:spLocks noChangeArrowheads="1"/>
          </p:cNvSpPr>
          <p:nvPr/>
        </p:nvSpPr>
        <p:spPr bwMode="auto">
          <a:xfrm>
            <a:off x="508000" y="903332"/>
            <a:ext cx="2661920" cy="319575"/>
          </a:xfrm>
          <a:prstGeom prst="rect">
            <a:avLst/>
          </a:prstGeom>
          <a:noFill/>
          <a:ln w="9525">
            <a:noFill/>
            <a:miter lim="800000"/>
          </a:ln>
        </p:spPr>
        <p:txBody>
          <a:bodyPr wrap="square" lIns="60960" tIns="30480" rIns="60960" bIns="30480" anchor="ctr">
            <a:spAutoFit/>
          </a:bodyPr>
          <a:lstStyle/>
          <a:p>
            <a:pPr defTabSz="1450340">
              <a:lnSpc>
                <a:spcPct val="130000"/>
              </a:lnSpc>
            </a:pPr>
            <a:r>
              <a:rPr lang="en-US" altLang="zh-CN" sz="1400" dirty="0">
                <a:cs typeface="+mn-ea"/>
                <a:sym typeface="+mn-lt"/>
              </a:rPr>
              <a:t>The related work</a:t>
            </a:r>
          </a:p>
        </p:txBody>
      </p:sp>
      <p:sp>
        <p:nvSpPr>
          <p:cNvPr id="9" name="矩形 8">
            <a:extLst>
              <a:ext uri="{FF2B5EF4-FFF2-40B4-BE49-F238E27FC236}">
                <a16:creationId xmlns:a16="http://schemas.microsoft.com/office/drawing/2014/main" id="{872FBBC2-ED86-4B47-B5A2-A543606E7586}"/>
              </a:ext>
            </a:extLst>
          </p:cNvPr>
          <p:cNvSpPr/>
          <p:nvPr/>
        </p:nvSpPr>
        <p:spPr>
          <a:xfrm>
            <a:off x="-13335" y="227276"/>
            <a:ext cx="301658" cy="100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a:extLst>
              <a:ext uri="{FF2B5EF4-FFF2-40B4-BE49-F238E27FC236}">
                <a16:creationId xmlns:a16="http://schemas.microsoft.com/office/drawing/2014/main" id="{C516B59D-7506-4E78-8797-3B725947B620}"/>
              </a:ext>
            </a:extLst>
          </p:cNvPr>
          <p:cNvSpPr/>
          <p:nvPr/>
        </p:nvSpPr>
        <p:spPr>
          <a:xfrm>
            <a:off x="508000" y="2422774"/>
            <a:ext cx="10349186" cy="2169825"/>
          </a:xfrm>
          <a:prstGeom prst="rect">
            <a:avLst/>
          </a:prstGeom>
        </p:spPr>
        <p:txBody>
          <a:bodyPr wrap="square">
            <a:spAutoFit/>
          </a:bodyPr>
          <a:lstStyle/>
          <a:p>
            <a:pPr marL="342900" indent="-342900">
              <a:lnSpc>
                <a:spcPct val="150000"/>
              </a:lnSpc>
              <a:buFont typeface="+mj-lt"/>
              <a:buAutoNum type="arabicPeriod"/>
            </a:pPr>
            <a:r>
              <a:rPr lang="en-US" altLang="zh-CN" dirty="0"/>
              <a:t>Walczak (1999) attempted to use neural network to look for rules in the capital market;</a:t>
            </a:r>
          </a:p>
          <a:p>
            <a:pPr marL="342900" indent="-342900">
              <a:lnSpc>
                <a:spcPct val="150000"/>
              </a:lnSpc>
              <a:buFont typeface="+mj-lt"/>
              <a:buAutoNum type="arabicPeriod"/>
            </a:pPr>
            <a:r>
              <a:rPr lang="en-US" altLang="zh-CN" dirty="0"/>
              <a:t>Interesting research like text mining on news article (Huang, Liao, Yang, Chang, &amp; Luo, 2010) was carried out to discover the relationship between the social psyche(</a:t>
            </a:r>
            <a:r>
              <a:rPr lang="zh-CN" altLang="en-US" dirty="0"/>
              <a:t>社交心理</a:t>
            </a:r>
            <a:r>
              <a:rPr lang="en-US" altLang="zh-CN" dirty="0"/>
              <a:t>) and future stock prices;</a:t>
            </a:r>
          </a:p>
          <a:p>
            <a:pPr marL="342900" indent="-342900">
              <a:lnSpc>
                <a:spcPct val="150000"/>
              </a:lnSpc>
              <a:buFont typeface="+mj-lt"/>
              <a:buAutoNum type="arabicPeriod"/>
            </a:pPr>
            <a:r>
              <a:rPr lang="en-US" altLang="zh-CN" dirty="0"/>
              <a:t>Recent research (</a:t>
            </a:r>
            <a:r>
              <a:rPr lang="en-US" altLang="zh-CN" dirty="0" err="1"/>
              <a:t>Tavakkoli</a:t>
            </a:r>
            <a:r>
              <a:rPr lang="en-US" altLang="zh-CN" dirty="0"/>
              <a:t>, Jamali, &amp; Ebrahimi,2010) showed how fuzzy logic can help in evaluating the financial performance of stocks.</a:t>
            </a:r>
          </a:p>
        </p:txBody>
      </p:sp>
    </p:spTree>
    <p:extLst>
      <p:ext uri="{BB962C8B-B14F-4D97-AF65-F5344CB8AC3E}">
        <p14:creationId xmlns:p14="http://schemas.microsoft.com/office/powerpoint/2010/main" val="1265983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9A8B7059-F6B5-451F-ADEF-56F57E1F7282}"/>
              </a:ext>
            </a:extLst>
          </p:cNvPr>
          <p:cNvSpPr txBox="1">
            <a:spLocks noChangeArrowheads="1"/>
          </p:cNvSpPr>
          <p:nvPr/>
        </p:nvSpPr>
        <p:spPr bwMode="auto">
          <a:xfrm>
            <a:off x="508000" y="227276"/>
            <a:ext cx="1713290" cy="492443"/>
          </a:xfrm>
          <a:prstGeom prst="rect">
            <a:avLst/>
          </a:prstGeom>
          <a:noFill/>
          <a:ln w="9525">
            <a:noFill/>
            <a:miter lim="800000"/>
          </a:ln>
        </p:spPr>
        <p:txBody>
          <a:bodyPr wrap="none" lIns="60960" tIns="30480" rIns="60960" bIns="30480">
            <a:spAutoFit/>
          </a:bodyPr>
          <a:lstStyle/>
          <a:p>
            <a:pPr defTabSz="1450340"/>
            <a:r>
              <a:rPr lang="zh-CN" altLang="en-US" sz="2800" b="1" spc="300" dirty="0">
                <a:solidFill>
                  <a:schemeClr val="tx1">
                    <a:lumMod val="75000"/>
                    <a:lumOff val="25000"/>
                  </a:schemeClr>
                </a:solidFill>
                <a:cs typeface="+mn-ea"/>
                <a:sym typeface="+mn-lt"/>
              </a:rPr>
              <a:t>相关工作</a:t>
            </a:r>
          </a:p>
        </p:txBody>
      </p:sp>
      <p:sp>
        <p:nvSpPr>
          <p:cNvPr id="5" name="Text Box 7">
            <a:extLst>
              <a:ext uri="{FF2B5EF4-FFF2-40B4-BE49-F238E27FC236}">
                <a16:creationId xmlns:a16="http://schemas.microsoft.com/office/drawing/2014/main" id="{88C306E2-E31E-4084-A103-341F2B7E6EF9}"/>
              </a:ext>
            </a:extLst>
          </p:cNvPr>
          <p:cNvSpPr txBox="1">
            <a:spLocks noChangeArrowheads="1"/>
          </p:cNvSpPr>
          <p:nvPr/>
        </p:nvSpPr>
        <p:spPr bwMode="auto">
          <a:xfrm>
            <a:off x="508000" y="903332"/>
            <a:ext cx="2661920" cy="319575"/>
          </a:xfrm>
          <a:prstGeom prst="rect">
            <a:avLst/>
          </a:prstGeom>
          <a:noFill/>
          <a:ln w="9525">
            <a:noFill/>
            <a:miter lim="800000"/>
          </a:ln>
        </p:spPr>
        <p:txBody>
          <a:bodyPr wrap="square" lIns="60960" tIns="30480" rIns="60960" bIns="30480" anchor="ctr">
            <a:spAutoFit/>
          </a:bodyPr>
          <a:lstStyle/>
          <a:p>
            <a:pPr defTabSz="1450340">
              <a:lnSpc>
                <a:spcPct val="130000"/>
              </a:lnSpc>
            </a:pPr>
            <a:r>
              <a:rPr lang="en-US" altLang="zh-CN" sz="1400" dirty="0">
                <a:cs typeface="+mn-ea"/>
                <a:sym typeface="+mn-lt"/>
              </a:rPr>
              <a:t>The related work</a:t>
            </a:r>
          </a:p>
        </p:txBody>
      </p:sp>
      <p:sp>
        <p:nvSpPr>
          <p:cNvPr id="6" name="矩形 5">
            <a:extLst>
              <a:ext uri="{FF2B5EF4-FFF2-40B4-BE49-F238E27FC236}">
                <a16:creationId xmlns:a16="http://schemas.microsoft.com/office/drawing/2014/main" id="{4CCEBB97-16D2-4D4B-8962-B2082A1499EC}"/>
              </a:ext>
            </a:extLst>
          </p:cNvPr>
          <p:cNvSpPr/>
          <p:nvPr/>
        </p:nvSpPr>
        <p:spPr>
          <a:xfrm>
            <a:off x="-13335" y="227276"/>
            <a:ext cx="301658" cy="100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25D08A16-286F-4A3B-A110-F6DCD2AB600C}"/>
              </a:ext>
            </a:extLst>
          </p:cNvPr>
          <p:cNvSpPr txBox="1"/>
          <p:nvPr/>
        </p:nvSpPr>
        <p:spPr>
          <a:xfrm>
            <a:off x="508000" y="1469167"/>
            <a:ext cx="6681076" cy="369332"/>
          </a:xfrm>
          <a:prstGeom prst="rect">
            <a:avLst/>
          </a:prstGeom>
          <a:noFill/>
        </p:spPr>
        <p:txBody>
          <a:bodyPr wrap="square" rtlCol="0">
            <a:spAutoFit/>
          </a:bodyPr>
          <a:lstStyle/>
          <a:p>
            <a:r>
              <a:rPr lang="en-US" altLang="zh-CN" dirty="0"/>
              <a:t>Previous work in stock price prediction using artificial intelligence:</a:t>
            </a:r>
            <a:endParaRPr lang="zh-CN" altLang="en-US" dirty="0"/>
          </a:p>
        </p:txBody>
      </p:sp>
      <p:sp>
        <p:nvSpPr>
          <p:cNvPr id="8" name="矩形 7">
            <a:extLst>
              <a:ext uri="{FF2B5EF4-FFF2-40B4-BE49-F238E27FC236}">
                <a16:creationId xmlns:a16="http://schemas.microsoft.com/office/drawing/2014/main" id="{A8DDEAA9-695A-4DE3-B4C2-AFA76AC7E328}"/>
              </a:ext>
            </a:extLst>
          </p:cNvPr>
          <p:cNvSpPr/>
          <p:nvPr/>
        </p:nvSpPr>
        <p:spPr>
          <a:xfrm>
            <a:off x="508000" y="2262555"/>
            <a:ext cx="9966960" cy="4205126"/>
          </a:xfrm>
          <a:prstGeom prst="rect">
            <a:avLst/>
          </a:prstGeom>
        </p:spPr>
        <p:txBody>
          <a:bodyPr wrap="square">
            <a:spAutoFit/>
          </a:bodyPr>
          <a:lstStyle/>
          <a:p>
            <a:pPr>
              <a:lnSpc>
                <a:spcPct val="150000"/>
              </a:lnSpc>
            </a:pPr>
            <a:r>
              <a:rPr lang="en-US" altLang="zh-CN" dirty="0"/>
              <a:t>Artificial neural networks (ANNs)</a:t>
            </a:r>
            <a:r>
              <a:rPr lang="zh-CN" altLang="en-US" dirty="0"/>
              <a:t>：</a:t>
            </a:r>
            <a:endParaRPr lang="en-US" altLang="zh-CN" dirty="0"/>
          </a:p>
          <a:p>
            <a:pPr marL="342900" indent="-342900">
              <a:lnSpc>
                <a:spcPct val="150000"/>
              </a:lnSpc>
              <a:buFont typeface="+mj-lt"/>
              <a:buAutoNum type="arabicPeriod"/>
            </a:pPr>
            <a:r>
              <a:rPr lang="en-US" altLang="zh-CN" dirty="0"/>
              <a:t>Artificial neural networks (ANNs) are widely used in the stock price prediction systems;</a:t>
            </a:r>
          </a:p>
          <a:p>
            <a:pPr marL="342900" indent="-342900">
              <a:lnSpc>
                <a:spcPct val="150000"/>
              </a:lnSpc>
              <a:buFont typeface="+mj-lt"/>
              <a:buAutoNum type="arabicPeriod"/>
            </a:pPr>
            <a:r>
              <a:rPr lang="en-US" altLang="zh-CN" dirty="0"/>
              <a:t>Mostafa (2010) demonstrated using neural networks in forecasting stock moments in Kuwait in an empirical study(</a:t>
            </a:r>
            <a:r>
              <a:rPr lang="zh-CN" altLang="en-US" dirty="0"/>
              <a:t>实证研究</a:t>
            </a:r>
            <a:r>
              <a:rPr lang="en-US" altLang="zh-CN" dirty="0"/>
              <a:t>);</a:t>
            </a:r>
          </a:p>
          <a:p>
            <a:pPr marL="342900" indent="-342900">
              <a:lnSpc>
                <a:spcPct val="150000"/>
              </a:lnSpc>
              <a:buFont typeface="+mj-lt"/>
              <a:buAutoNum type="arabicPeriod"/>
            </a:pPr>
            <a:r>
              <a:rPr lang="en-US" altLang="zh-CN" dirty="0"/>
              <a:t>Although artificial neural networks can provide a robust performance in handling vast amounts of data, it is hard to provide a consistent and predictable performance for noisy data(Kim, 2006);</a:t>
            </a:r>
          </a:p>
          <a:p>
            <a:pPr marL="342900" indent="-342900">
              <a:lnSpc>
                <a:spcPct val="150000"/>
              </a:lnSpc>
              <a:buFont typeface="+mj-lt"/>
              <a:buAutoNum type="arabicPeriod"/>
            </a:pPr>
            <a:r>
              <a:rPr lang="en-US" altLang="zh-CN" dirty="0" err="1"/>
              <a:t>Yudong</a:t>
            </a:r>
            <a:r>
              <a:rPr lang="en-US" altLang="zh-CN" dirty="0"/>
              <a:t> and </a:t>
            </a:r>
            <a:r>
              <a:rPr lang="en-US" altLang="zh-CN" dirty="0" err="1"/>
              <a:t>Lenan</a:t>
            </a:r>
            <a:r>
              <a:rPr lang="en-US" altLang="zh-CN" dirty="0"/>
              <a:t> (2009) demonstrated the use of a back propagation neural network(</a:t>
            </a:r>
            <a:r>
              <a:rPr lang="zh-CN" altLang="en-US" dirty="0"/>
              <a:t>传播神经网络</a:t>
            </a:r>
            <a:r>
              <a:rPr lang="en-US" altLang="zh-CN" dirty="0"/>
              <a:t>) to predict stock prices. Chang, Liu, Lin, Fan, and Ng (2009) also used a back(</a:t>
            </a:r>
            <a:r>
              <a:rPr lang="zh-CN" altLang="en-US" dirty="0"/>
              <a:t>反向</a:t>
            </a:r>
            <a:r>
              <a:rPr lang="en-US" altLang="zh-CN" dirty="0"/>
              <a:t>) propagation neural network together with a case reasoning system(</a:t>
            </a:r>
            <a:r>
              <a:rPr lang="zh-CN" altLang="en-US" dirty="0"/>
              <a:t>案例推理系统</a:t>
            </a:r>
            <a:r>
              <a:rPr lang="en-US" altLang="zh-CN" dirty="0"/>
              <a:t>) for stock trading prediction;</a:t>
            </a:r>
            <a:endParaRPr lang="zh-CN" altLang="en-US" dirty="0"/>
          </a:p>
        </p:txBody>
      </p:sp>
    </p:spTree>
    <p:extLst>
      <p:ext uri="{BB962C8B-B14F-4D97-AF65-F5344CB8AC3E}">
        <p14:creationId xmlns:p14="http://schemas.microsoft.com/office/powerpoint/2010/main" val="3054081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75A7A508-E555-43FE-87B2-F05C3EC1447F}"/>
              </a:ext>
            </a:extLst>
          </p:cNvPr>
          <p:cNvSpPr txBox="1">
            <a:spLocks noChangeArrowheads="1"/>
          </p:cNvSpPr>
          <p:nvPr/>
        </p:nvSpPr>
        <p:spPr bwMode="auto">
          <a:xfrm>
            <a:off x="508000" y="227276"/>
            <a:ext cx="1713290" cy="492443"/>
          </a:xfrm>
          <a:prstGeom prst="rect">
            <a:avLst/>
          </a:prstGeom>
          <a:noFill/>
          <a:ln w="9525">
            <a:noFill/>
            <a:miter lim="800000"/>
          </a:ln>
        </p:spPr>
        <p:txBody>
          <a:bodyPr wrap="none" lIns="60960" tIns="30480" rIns="60960" bIns="30480">
            <a:spAutoFit/>
          </a:bodyPr>
          <a:lstStyle/>
          <a:p>
            <a:pPr defTabSz="1450340"/>
            <a:r>
              <a:rPr lang="zh-CN" altLang="en-US" sz="2800" b="1" spc="300" dirty="0">
                <a:solidFill>
                  <a:schemeClr val="tx1">
                    <a:lumMod val="75000"/>
                    <a:lumOff val="25000"/>
                  </a:schemeClr>
                </a:solidFill>
                <a:cs typeface="+mn-ea"/>
                <a:sym typeface="+mn-lt"/>
              </a:rPr>
              <a:t>相关工作</a:t>
            </a:r>
          </a:p>
        </p:txBody>
      </p:sp>
      <p:sp>
        <p:nvSpPr>
          <p:cNvPr id="5" name="Text Box 7">
            <a:extLst>
              <a:ext uri="{FF2B5EF4-FFF2-40B4-BE49-F238E27FC236}">
                <a16:creationId xmlns:a16="http://schemas.microsoft.com/office/drawing/2014/main" id="{5FF722F7-87C5-4AC7-9DB6-A07479770A9C}"/>
              </a:ext>
            </a:extLst>
          </p:cNvPr>
          <p:cNvSpPr txBox="1">
            <a:spLocks noChangeArrowheads="1"/>
          </p:cNvSpPr>
          <p:nvPr/>
        </p:nvSpPr>
        <p:spPr bwMode="auto">
          <a:xfrm>
            <a:off x="508000" y="903332"/>
            <a:ext cx="2661920" cy="319575"/>
          </a:xfrm>
          <a:prstGeom prst="rect">
            <a:avLst/>
          </a:prstGeom>
          <a:noFill/>
          <a:ln w="9525">
            <a:noFill/>
            <a:miter lim="800000"/>
          </a:ln>
        </p:spPr>
        <p:txBody>
          <a:bodyPr wrap="square" lIns="60960" tIns="30480" rIns="60960" bIns="30480" anchor="ctr">
            <a:spAutoFit/>
          </a:bodyPr>
          <a:lstStyle/>
          <a:p>
            <a:pPr defTabSz="1450340">
              <a:lnSpc>
                <a:spcPct val="130000"/>
              </a:lnSpc>
            </a:pPr>
            <a:r>
              <a:rPr lang="en-US" altLang="zh-CN" sz="1400" dirty="0">
                <a:cs typeface="+mn-ea"/>
                <a:sym typeface="+mn-lt"/>
              </a:rPr>
              <a:t>The related work</a:t>
            </a:r>
          </a:p>
        </p:txBody>
      </p:sp>
      <p:sp>
        <p:nvSpPr>
          <p:cNvPr id="6" name="矩形 5">
            <a:extLst>
              <a:ext uri="{FF2B5EF4-FFF2-40B4-BE49-F238E27FC236}">
                <a16:creationId xmlns:a16="http://schemas.microsoft.com/office/drawing/2014/main" id="{8F5CA160-68B7-455C-B482-5BB7054C447A}"/>
              </a:ext>
            </a:extLst>
          </p:cNvPr>
          <p:cNvSpPr/>
          <p:nvPr/>
        </p:nvSpPr>
        <p:spPr>
          <a:xfrm>
            <a:off x="-13335" y="227276"/>
            <a:ext cx="301658" cy="100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DA09D94F-83B7-491E-905A-A6282B226385}"/>
              </a:ext>
            </a:extLst>
          </p:cNvPr>
          <p:cNvSpPr txBox="1"/>
          <p:nvPr/>
        </p:nvSpPr>
        <p:spPr>
          <a:xfrm>
            <a:off x="508000" y="1469167"/>
            <a:ext cx="6681076" cy="369332"/>
          </a:xfrm>
          <a:prstGeom prst="rect">
            <a:avLst/>
          </a:prstGeom>
          <a:noFill/>
        </p:spPr>
        <p:txBody>
          <a:bodyPr wrap="square" rtlCol="0">
            <a:spAutoFit/>
          </a:bodyPr>
          <a:lstStyle/>
          <a:p>
            <a:r>
              <a:rPr lang="en-US" altLang="zh-CN" dirty="0"/>
              <a:t>Previous work in stock price prediction using artificial intelligence:</a:t>
            </a:r>
            <a:endParaRPr lang="zh-CN" altLang="en-US" dirty="0"/>
          </a:p>
        </p:txBody>
      </p:sp>
      <p:sp>
        <p:nvSpPr>
          <p:cNvPr id="9" name="矩形 8">
            <a:extLst>
              <a:ext uri="{FF2B5EF4-FFF2-40B4-BE49-F238E27FC236}">
                <a16:creationId xmlns:a16="http://schemas.microsoft.com/office/drawing/2014/main" id="{C51D65F4-B303-42E3-9284-C1A797046A54}"/>
              </a:ext>
            </a:extLst>
          </p:cNvPr>
          <p:cNvSpPr/>
          <p:nvPr/>
        </p:nvSpPr>
        <p:spPr>
          <a:xfrm>
            <a:off x="508000" y="2084759"/>
            <a:ext cx="10190480" cy="2169825"/>
          </a:xfrm>
          <a:prstGeom prst="rect">
            <a:avLst/>
          </a:prstGeom>
        </p:spPr>
        <p:txBody>
          <a:bodyPr wrap="square">
            <a:spAutoFit/>
          </a:bodyPr>
          <a:lstStyle/>
          <a:p>
            <a:pPr>
              <a:lnSpc>
                <a:spcPct val="150000"/>
              </a:lnSpc>
            </a:pPr>
            <a:r>
              <a:rPr lang="en-US" altLang="zh-CN" dirty="0"/>
              <a:t>Genetic Algorithm:</a:t>
            </a:r>
          </a:p>
          <a:p>
            <a:pPr marL="342900" indent="-342900">
              <a:lnSpc>
                <a:spcPct val="150000"/>
              </a:lnSpc>
              <a:buFont typeface="+mj-lt"/>
              <a:buAutoNum type="arabicPeriod"/>
            </a:pPr>
            <a:r>
              <a:rPr lang="en-US" altLang="zh-CN" dirty="0"/>
              <a:t>Hui (2003) summarized the way to apply a simple genetic programming model to the prediction of stock prices;</a:t>
            </a:r>
          </a:p>
          <a:p>
            <a:pPr marL="342900" indent="-342900">
              <a:lnSpc>
                <a:spcPct val="150000"/>
              </a:lnSpc>
              <a:buFont typeface="+mj-lt"/>
              <a:buAutoNum type="arabicPeriod"/>
            </a:pPr>
            <a:r>
              <a:rPr lang="en-US" altLang="zh-CN" dirty="0"/>
              <a:t>Jim, Min, and Lee (2006) also developed a portfolio(</a:t>
            </a:r>
            <a:r>
              <a:rPr lang="zh-CN" altLang="en-US" dirty="0"/>
              <a:t>组合</a:t>
            </a:r>
            <a:r>
              <a:rPr lang="en-US" altLang="zh-CN" dirty="0"/>
              <a:t>) management system based on genetic algorithms;</a:t>
            </a:r>
          </a:p>
        </p:txBody>
      </p:sp>
      <p:sp>
        <p:nvSpPr>
          <p:cNvPr id="16" name="矩形 15">
            <a:extLst>
              <a:ext uri="{FF2B5EF4-FFF2-40B4-BE49-F238E27FC236}">
                <a16:creationId xmlns:a16="http://schemas.microsoft.com/office/drawing/2014/main" id="{B78E1F7C-D632-48DD-AB7B-3EFF6496A899}"/>
              </a:ext>
            </a:extLst>
          </p:cNvPr>
          <p:cNvSpPr/>
          <p:nvPr/>
        </p:nvSpPr>
        <p:spPr>
          <a:xfrm>
            <a:off x="508000" y="4467227"/>
            <a:ext cx="10454640" cy="1338828"/>
          </a:xfrm>
          <a:prstGeom prst="rect">
            <a:avLst/>
          </a:prstGeom>
        </p:spPr>
        <p:txBody>
          <a:bodyPr wrap="square">
            <a:spAutoFit/>
          </a:bodyPr>
          <a:lstStyle/>
          <a:p>
            <a:pPr>
              <a:lnSpc>
                <a:spcPct val="150000"/>
              </a:lnSpc>
            </a:pPr>
            <a:r>
              <a:rPr lang="en-US" altLang="zh-CN" dirty="0"/>
              <a:t>The weakness of genetic programming is the difficulty in discovering the optimal constants(</a:t>
            </a:r>
            <a:r>
              <a:rPr lang="zh-CN" altLang="en-US" b="0" i="0" u="none" strike="noStrike" dirty="0">
                <a:solidFill>
                  <a:srgbClr val="222222"/>
                </a:solidFill>
                <a:effectLst/>
                <a:latin typeface="arial" panose="020B0604020202020204" pitchFamily="34" charset="0"/>
              </a:rPr>
              <a:t>最佳常量</a:t>
            </a:r>
            <a:r>
              <a:rPr lang="en-US" altLang="zh-CN" dirty="0"/>
              <a:t>) for terminal nodes(</a:t>
            </a:r>
            <a:r>
              <a:rPr lang="zh-CN" altLang="en-US" b="0" i="0" u="none" strike="noStrike" dirty="0">
                <a:solidFill>
                  <a:srgbClr val="222222"/>
                </a:solidFill>
                <a:effectLst/>
                <a:latin typeface="arial" panose="020B0604020202020204" pitchFamily="34" charset="0"/>
              </a:rPr>
              <a:t>终端节点</a:t>
            </a:r>
            <a:r>
              <a:rPr lang="en-US" altLang="zh-CN" dirty="0"/>
              <a:t>). The numbers are difficult to set by users who are not experts in artificial intelligence.</a:t>
            </a:r>
            <a:endParaRPr lang="zh-CN" altLang="en-US" dirty="0"/>
          </a:p>
        </p:txBody>
      </p:sp>
    </p:spTree>
    <p:extLst>
      <p:ext uri="{BB962C8B-B14F-4D97-AF65-F5344CB8AC3E}">
        <p14:creationId xmlns:p14="http://schemas.microsoft.com/office/powerpoint/2010/main" val="2611725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8FBB9E71-E6E6-4B3B-B37B-5FD3D1B5754B}"/>
              </a:ext>
            </a:extLst>
          </p:cNvPr>
          <p:cNvSpPr txBox="1">
            <a:spLocks noChangeArrowheads="1"/>
          </p:cNvSpPr>
          <p:nvPr/>
        </p:nvSpPr>
        <p:spPr bwMode="auto">
          <a:xfrm>
            <a:off x="508000" y="227276"/>
            <a:ext cx="1713290" cy="492443"/>
          </a:xfrm>
          <a:prstGeom prst="rect">
            <a:avLst/>
          </a:prstGeom>
          <a:noFill/>
          <a:ln w="9525">
            <a:noFill/>
            <a:miter lim="800000"/>
          </a:ln>
        </p:spPr>
        <p:txBody>
          <a:bodyPr wrap="none" lIns="60960" tIns="30480" rIns="60960" bIns="30480">
            <a:spAutoFit/>
          </a:bodyPr>
          <a:lstStyle/>
          <a:p>
            <a:pPr defTabSz="1450340"/>
            <a:r>
              <a:rPr lang="zh-CN" altLang="en-US" sz="2800" b="1" spc="300" dirty="0">
                <a:solidFill>
                  <a:schemeClr val="tx1">
                    <a:lumMod val="75000"/>
                    <a:lumOff val="25000"/>
                  </a:schemeClr>
                </a:solidFill>
                <a:cs typeface="+mn-ea"/>
                <a:sym typeface="+mn-lt"/>
              </a:rPr>
              <a:t>相关工作</a:t>
            </a:r>
          </a:p>
        </p:txBody>
      </p:sp>
      <p:sp>
        <p:nvSpPr>
          <p:cNvPr id="5" name="Text Box 7">
            <a:extLst>
              <a:ext uri="{FF2B5EF4-FFF2-40B4-BE49-F238E27FC236}">
                <a16:creationId xmlns:a16="http://schemas.microsoft.com/office/drawing/2014/main" id="{8F0C097D-D7B9-41E0-8E07-7EAC5EBA4712}"/>
              </a:ext>
            </a:extLst>
          </p:cNvPr>
          <p:cNvSpPr txBox="1">
            <a:spLocks noChangeArrowheads="1"/>
          </p:cNvSpPr>
          <p:nvPr/>
        </p:nvSpPr>
        <p:spPr bwMode="auto">
          <a:xfrm>
            <a:off x="508000" y="903332"/>
            <a:ext cx="2661920" cy="319575"/>
          </a:xfrm>
          <a:prstGeom prst="rect">
            <a:avLst/>
          </a:prstGeom>
          <a:noFill/>
          <a:ln w="9525">
            <a:noFill/>
            <a:miter lim="800000"/>
          </a:ln>
        </p:spPr>
        <p:txBody>
          <a:bodyPr wrap="square" lIns="60960" tIns="30480" rIns="60960" bIns="30480" anchor="ctr">
            <a:spAutoFit/>
          </a:bodyPr>
          <a:lstStyle/>
          <a:p>
            <a:pPr defTabSz="1450340">
              <a:lnSpc>
                <a:spcPct val="130000"/>
              </a:lnSpc>
            </a:pPr>
            <a:r>
              <a:rPr lang="en-US" altLang="zh-CN" sz="1400" dirty="0">
                <a:cs typeface="+mn-ea"/>
                <a:sym typeface="+mn-lt"/>
              </a:rPr>
              <a:t>The related work</a:t>
            </a:r>
          </a:p>
        </p:txBody>
      </p:sp>
      <p:sp>
        <p:nvSpPr>
          <p:cNvPr id="6" name="矩形 5">
            <a:extLst>
              <a:ext uri="{FF2B5EF4-FFF2-40B4-BE49-F238E27FC236}">
                <a16:creationId xmlns:a16="http://schemas.microsoft.com/office/drawing/2014/main" id="{72BC71D3-713F-4254-87D2-2998F50478DE}"/>
              </a:ext>
            </a:extLst>
          </p:cNvPr>
          <p:cNvSpPr/>
          <p:nvPr/>
        </p:nvSpPr>
        <p:spPr>
          <a:xfrm>
            <a:off x="-13335" y="227276"/>
            <a:ext cx="301658" cy="100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03349923-6D1F-4C35-AA3A-0D366DD2F20A}"/>
              </a:ext>
            </a:extLst>
          </p:cNvPr>
          <p:cNvSpPr txBox="1"/>
          <p:nvPr/>
        </p:nvSpPr>
        <p:spPr>
          <a:xfrm>
            <a:off x="508000" y="1469167"/>
            <a:ext cx="6681076" cy="369332"/>
          </a:xfrm>
          <a:prstGeom prst="rect">
            <a:avLst/>
          </a:prstGeom>
          <a:noFill/>
        </p:spPr>
        <p:txBody>
          <a:bodyPr wrap="square" rtlCol="0">
            <a:spAutoFit/>
          </a:bodyPr>
          <a:lstStyle/>
          <a:p>
            <a:r>
              <a:rPr lang="en-US" altLang="zh-CN" dirty="0"/>
              <a:t>Previous work in stock price prediction using artificial intelligence:</a:t>
            </a:r>
            <a:endParaRPr lang="zh-CN" altLang="en-US" dirty="0"/>
          </a:p>
        </p:txBody>
      </p:sp>
      <p:sp>
        <p:nvSpPr>
          <p:cNvPr id="9" name="矩形 8">
            <a:extLst>
              <a:ext uri="{FF2B5EF4-FFF2-40B4-BE49-F238E27FC236}">
                <a16:creationId xmlns:a16="http://schemas.microsoft.com/office/drawing/2014/main" id="{54CBAA16-E129-4856-A9A3-AB3BF0294575}"/>
              </a:ext>
            </a:extLst>
          </p:cNvPr>
          <p:cNvSpPr/>
          <p:nvPr/>
        </p:nvSpPr>
        <p:spPr>
          <a:xfrm>
            <a:off x="508000" y="2421374"/>
            <a:ext cx="10271760" cy="2543132"/>
          </a:xfrm>
          <a:prstGeom prst="rect">
            <a:avLst/>
          </a:prstGeom>
        </p:spPr>
        <p:txBody>
          <a:bodyPr wrap="square">
            <a:spAutoFit/>
          </a:bodyPr>
          <a:lstStyle/>
          <a:p>
            <a:pPr>
              <a:lnSpc>
                <a:spcPct val="150000"/>
              </a:lnSpc>
            </a:pPr>
            <a:r>
              <a:rPr lang="en-US" altLang="zh-CN" dirty="0"/>
              <a:t>Rule-Based Theory:</a:t>
            </a:r>
          </a:p>
          <a:p>
            <a:pPr marL="342900" indent="-342900">
              <a:lnSpc>
                <a:spcPct val="150000"/>
              </a:lnSpc>
              <a:buFont typeface="+mj-lt"/>
              <a:buAutoNum type="arabicPeriod"/>
            </a:pPr>
            <a:r>
              <a:rPr lang="en-US" altLang="zh-CN" dirty="0"/>
              <a:t>Liu (2009) presented an integrated(</a:t>
            </a:r>
            <a:r>
              <a:rPr lang="zh-CN" altLang="en-US" dirty="0"/>
              <a:t>集成</a:t>
            </a:r>
            <a:r>
              <a:rPr lang="en-US" altLang="zh-CN" dirty="0"/>
              <a:t>) fuzzy time series model for forecasting .He summarized different fuzzy time series(</a:t>
            </a:r>
            <a:r>
              <a:rPr lang="zh-CN" altLang="en-US" dirty="0"/>
              <a:t>序列</a:t>
            </a:r>
            <a:r>
              <a:rPr lang="en-US" altLang="zh-CN" dirty="0"/>
              <a:t>) models and built his own. The model can be used for predicting any time series data including stock prices;</a:t>
            </a:r>
          </a:p>
          <a:p>
            <a:pPr marL="342900" indent="-342900">
              <a:lnSpc>
                <a:spcPct val="150000"/>
              </a:lnSpc>
              <a:buFont typeface="+mj-lt"/>
              <a:buAutoNum type="arabicPeriod"/>
            </a:pPr>
            <a:r>
              <a:rPr lang="en-US" altLang="zh-CN" dirty="0" err="1"/>
              <a:t>Dymova</a:t>
            </a:r>
            <a:r>
              <a:rPr lang="en-US" altLang="zh-CN" dirty="0"/>
              <a:t>, </a:t>
            </a:r>
            <a:r>
              <a:rPr lang="en-US" altLang="zh-CN" dirty="0" err="1"/>
              <a:t>Sevastianov</a:t>
            </a:r>
            <a:r>
              <a:rPr lang="en-US" altLang="zh-CN" dirty="0"/>
              <a:t>, and </a:t>
            </a:r>
            <a:r>
              <a:rPr lang="en-US" altLang="zh-CN" dirty="0" err="1"/>
              <a:t>Bartosiewicz</a:t>
            </a:r>
            <a:r>
              <a:rPr lang="en-US" altLang="zh-CN" dirty="0"/>
              <a:t> (2010) demonstrated a new approach to set up a system using the Dempster–Shafer Set Theory.</a:t>
            </a:r>
            <a:endParaRPr lang="zh-CN" altLang="en-US" dirty="0"/>
          </a:p>
        </p:txBody>
      </p:sp>
    </p:spTree>
    <p:extLst>
      <p:ext uri="{BB962C8B-B14F-4D97-AF65-F5344CB8AC3E}">
        <p14:creationId xmlns:p14="http://schemas.microsoft.com/office/powerpoint/2010/main" val="394739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2AA335B-8879-49C1-A964-770AAB69F719}"/>
              </a:ext>
            </a:extLst>
          </p:cNvPr>
          <p:cNvSpPr/>
          <p:nvPr/>
        </p:nvSpPr>
        <p:spPr>
          <a:xfrm>
            <a:off x="0" y="2402954"/>
            <a:ext cx="12192000" cy="37258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a:extLst>
              <a:ext uri="{FF2B5EF4-FFF2-40B4-BE49-F238E27FC236}">
                <a16:creationId xmlns:a16="http://schemas.microsoft.com/office/drawing/2014/main" id="{4AFC26C4-D896-4E18-9A97-48CE626C2789}"/>
              </a:ext>
            </a:extLst>
          </p:cNvPr>
          <p:cNvGrpSpPr/>
          <p:nvPr/>
        </p:nvGrpSpPr>
        <p:grpSpPr>
          <a:xfrm>
            <a:off x="1078170" y="3183857"/>
            <a:ext cx="4254713" cy="721367"/>
            <a:chOff x="1310186" y="3183857"/>
            <a:chExt cx="4254713" cy="721367"/>
          </a:xfrm>
        </p:grpSpPr>
        <p:sp>
          <p:nvSpPr>
            <p:cNvPr id="6" name="圆角矩形 3">
              <a:extLst>
                <a:ext uri="{FF2B5EF4-FFF2-40B4-BE49-F238E27FC236}">
                  <a16:creationId xmlns:a16="http://schemas.microsoft.com/office/drawing/2014/main" id="{A82A288D-C4A1-401D-BB56-A87C62A44250}"/>
                </a:ext>
              </a:extLst>
            </p:cNvPr>
            <p:cNvSpPr/>
            <p:nvPr/>
          </p:nvSpPr>
          <p:spPr>
            <a:xfrm>
              <a:off x="1310186" y="3209189"/>
              <a:ext cx="696035" cy="696035"/>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01</a:t>
              </a:r>
              <a:endParaRPr lang="zh-CN" altLang="en-US" sz="2400" dirty="0">
                <a:solidFill>
                  <a:schemeClr val="bg1"/>
                </a:solidFill>
                <a:cs typeface="+mn-ea"/>
                <a:sym typeface="+mn-lt"/>
              </a:endParaRPr>
            </a:p>
          </p:txBody>
        </p:sp>
        <p:grpSp>
          <p:nvGrpSpPr>
            <p:cNvPr id="7" name="组合 6">
              <a:extLst>
                <a:ext uri="{FF2B5EF4-FFF2-40B4-BE49-F238E27FC236}">
                  <a16:creationId xmlns:a16="http://schemas.microsoft.com/office/drawing/2014/main" id="{2A9ECD08-6FA3-4DC2-BAA5-5D533D745E16}"/>
                </a:ext>
              </a:extLst>
            </p:cNvPr>
            <p:cNvGrpSpPr/>
            <p:nvPr/>
          </p:nvGrpSpPr>
          <p:grpSpPr>
            <a:xfrm>
              <a:off x="2123609" y="3183857"/>
              <a:ext cx="3441290" cy="706755"/>
              <a:chOff x="2123609" y="3183857"/>
              <a:chExt cx="3441290" cy="706755"/>
            </a:xfrm>
          </p:grpSpPr>
          <p:sp>
            <p:nvSpPr>
              <p:cNvPr id="8" name="文本框 7">
                <a:extLst>
                  <a:ext uri="{FF2B5EF4-FFF2-40B4-BE49-F238E27FC236}">
                    <a16:creationId xmlns:a16="http://schemas.microsoft.com/office/drawing/2014/main" id="{174E806A-F493-4C83-9A14-B4DEBAFFE6C8}"/>
                  </a:ext>
                </a:extLst>
              </p:cNvPr>
              <p:cNvSpPr txBox="1"/>
              <p:nvPr/>
            </p:nvSpPr>
            <p:spPr>
              <a:xfrm>
                <a:off x="2123609" y="3183857"/>
                <a:ext cx="309880" cy="706755"/>
              </a:xfrm>
              <a:prstGeom prst="rect">
                <a:avLst/>
              </a:prstGeom>
              <a:noFill/>
            </p:spPr>
            <p:txBody>
              <a:bodyPr wrap="none" rtlCol="0">
                <a:spAutoFit/>
              </a:bodyPr>
              <a:lstStyle/>
              <a:p>
                <a:endParaRPr lang="en-US" altLang="zh-CN" sz="2000" b="1" dirty="0">
                  <a:solidFill>
                    <a:schemeClr val="bg1"/>
                  </a:solidFill>
                  <a:cs typeface="+mn-ea"/>
                  <a:sym typeface="+mn-lt"/>
                </a:endParaRPr>
              </a:p>
              <a:p>
                <a:endParaRPr lang="en-US" altLang="zh-CN" sz="2000" b="1" dirty="0">
                  <a:solidFill>
                    <a:schemeClr val="bg1"/>
                  </a:solidFill>
                  <a:cs typeface="+mn-ea"/>
                  <a:sym typeface="+mn-lt"/>
                </a:endParaRPr>
              </a:p>
            </p:txBody>
          </p:sp>
          <p:sp>
            <p:nvSpPr>
              <p:cNvPr id="9" name="矩形 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id="{A584147A-BFD4-44F2-947C-8F91F5975A3B}"/>
                  </a:ext>
                </a:extLst>
              </p:cNvPr>
              <p:cNvSpPr/>
              <p:nvPr/>
            </p:nvSpPr>
            <p:spPr>
              <a:xfrm>
                <a:off x="2123609" y="3530445"/>
                <a:ext cx="3441290" cy="245110"/>
              </a:xfrm>
              <a:prstGeom prst="rect">
                <a:avLst/>
              </a:prstGeom>
            </p:spPr>
            <p:txBody>
              <a:bodyPr wrap="square">
                <a:spAutoFit/>
              </a:bodyPr>
              <a:lstStyle/>
              <a:p>
                <a:r>
                  <a:rPr lang="en-US" altLang="zh-CN" sz="1000" dirty="0">
                    <a:solidFill>
                      <a:schemeClr val="bg1"/>
                    </a:solidFill>
                    <a:cs typeface="+mn-ea"/>
                    <a:sym typeface="+mn-lt"/>
                  </a:rPr>
                  <a:t>The</a:t>
                </a:r>
                <a:r>
                  <a:rPr lang="zh-CN" altLang="en-US" sz="1000" dirty="0">
                    <a:solidFill>
                      <a:schemeClr val="bg1"/>
                    </a:solidFill>
                    <a:cs typeface="+mn-ea"/>
                    <a:sym typeface="+mn-lt"/>
                  </a:rPr>
                  <a:t> </a:t>
                </a:r>
                <a:r>
                  <a:rPr lang="en-US" altLang="zh-CN" sz="1000" dirty="0">
                    <a:solidFill>
                      <a:schemeClr val="bg1"/>
                    </a:solidFill>
                    <a:cs typeface="+mn-ea"/>
                    <a:sym typeface="+mn-lt"/>
                  </a:rPr>
                  <a:t>backgrounds of the paper</a:t>
                </a:r>
              </a:p>
            </p:txBody>
          </p:sp>
        </p:grpSp>
      </p:grpSp>
      <p:sp>
        <p:nvSpPr>
          <p:cNvPr id="10" name="文本框 9">
            <a:extLst>
              <a:ext uri="{FF2B5EF4-FFF2-40B4-BE49-F238E27FC236}">
                <a16:creationId xmlns:a16="http://schemas.microsoft.com/office/drawing/2014/main" id="{E97840B4-F77E-4CC5-A1FF-D4644281D1FB}"/>
              </a:ext>
            </a:extLst>
          </p:cNvPr>
          <p:cNvSpPr txBox="1"/>
          <p:nvPr/>
        </p:nvSpPr>
        <p:spPr>
          <a:xfrm>
            <a:off x="4846627" y="831327"/>
            <a:ext cx="2231124" cy="707886"/>
          </a:xfrm>
          <a:prstGeom prst="rect">
            <a:avLst/>
          </a:prstGeom>
          <a:noFill/>
        </p:spPr>
        <p:txBody>
          <a:bodyPr wrap="none" rtlCol="0">
            <a:spAutoFit/>
          </a:bodyPr>
          <a:lstStyle/>
          <a:p>
            <a:r>
              <a:rPr lang="en-US" altLang="zh-CN" sz="4000" b="1" dirty="0">
                <a:cs typeface="+mn-ea"/>
                <a:sym typeface="+mn-lt"/>
              </a:rPr>
              <a:t>CONTENT</a:t>
            </a:r>
            <a:endParaRPr lang="zh-CN" altLang="en-US" sz="4000" b="1" dirty="0">
              <a:cs typeface="+mn-ea"/>
              <a:sym typeface="+mn-lt"/>
            </a:endParaRPr>
          </a:p>
        </p:txBody>
      </p:sp>
      <p:cxnSp>
        <p:nvCxnSpPr>
          <p:cNvPr id="11" name="直接连接符 10">
            <a:extLst>
              <a:ext uri="{FF2B5EF4-FFF2-40B4-BE49-F238E27FC236}">
                <a16:creationId xmlns:a16="http://schemas.microsoft.com/office/drawing/2014/main" id="{15251ADB-F4B8-44EC-A6B9-F2DE5F8A7210}"/>
              </a:ext>
            </a:extLst>
          </p:cNvPr>
          <p:cNvCxnSpPr/>
          <p:nvPr/>
        </p:nvCxnSpPr>
        <p:spPr>
          <a:xfrm>
            <a:off x="5591032" y="844166"/>
            <a:ext cx="100993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矩形 11"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id="{838160E0-C3B4-4CD9-A3FC-F419C991F39F}"/>
              </a:ext>
            </a:extLst>
          </p:cNvPr>
          <p:cNvSpPr/>
          <p:nvPr/>
        </p:nvSpPr>
        <p:spPr>
          <a:xfrm>
            <a:off x="3320955" y="1564537"/>
            <a:ext cx="5550090" cy="307777"/>
          </a:xfrm>
          <a:prstGeom prst="rect">
            <a:avLst/>
          </a:prstGeom>
        </p:spPr>
        <p:txBody>
          <a:bodyPr wrap="square">
            <a:spAutoFit/>
          </a:bodyPr>
          <a:lstStyle/>
          <a:p>
            <a:pPr algn="ctr"/>
            <a:r>
              <a:rPr lang="en-US" altLang="zh-CN" sz="1400" dirty="0"/>
              <a:t>Intelligent Text Mining Based Financial Risk Early Warning System</a:t>
            </a:r>
            <a:endParaRPr lang="en-US" altLang="zh-CN" sz="3200" b="1" dirty="0">
              <a:cs typeface="+mn-ea"/>
              <a:sym typeface="+mn-lt"/>
            </a:endParaRPr>
          </a:p>
        </p:txBody>
      </p:sp>
      <p:grpSp>
        <p:nvGrpSpPr>
          <p:cNvPr id="13" name="组合 12">
            <a:extLst>
              <a:ext uri="{FF2B5EF4-FFF2-40B4-BE49-F238E27FC236}">
                <a16:creationId xmlns:a16="http://schemas.microsoft.com/office/drawing/2014/main" id="{5C95018A-B496-42CC-A2A5-AE313057BE58}"/>
              </a:ext>
            </a:extLst>
          </p:cNvPr>
          <p:cNvGrpSpPr/>
          <p:nvPr/>
        </p:nvGrpSpPr>
        <p:grpSpPr>
          <a:xfrm>
            <a:off x="1078170" y="4448564"/>
            <a:ext cx="4254713" cy="721367"/>
            <a:chOff x="1310186" y="4448564"/>
            <a:chExt cx="4254713" cy="721367"/>
          </a:xfrm>
        </p:grpSpPr>
        <p:sp>
          <p:nvSpPr>
            <p:cNvPr id="14" name="圆角矩形 13">
              <a:extLst>
                <a:ext uri="{FF2B5EF4-FFF2-40B4-BE49-F238E27FC236}">
                  <a16:creationId xmlns:a16="http://schemas.microsoft.com/office/drawing/2014/main" id="{10FF4526-9432-4C1D-A5BC-3423AD29B9DB}"/>
                </a:ext>
              </a:extLst>
            </p:cNvPr>
            <p:cNvSpPr/>
            <p:nvPr/>
          </p:nvSpPr>
          <p:spPr>
            <a:xfrm>
              <a:off x="1310186" y="4473896"/>
              <a:ext cx="696035" cy="696035"/>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03</a:t>
              </a:r>
              <a:endParaRPr lang="zh-CN" altLang="en-US" sz="2400" dirty="0">
                <a:solidFill>
                  <a:schemeClr val="bg1"/>
                </a:solidFill>
                <a:cs typeface="+mn-ea"/>
                <a:sym typeface="+mn-lt"/>
              </a:endParaRPr>
            </a:p>
          </p:txBody>
        </p:sp>
        <p:grpSp>
          <p:nvGrpSpPr>
            <p:cNvPr id="15" name="组合 14">
              <a:extLst>
                <a:ext uri="{FF2B5EF4-FFF2-40B4-BE49-F238E27FC236}">
                  <a16:creationId xmlns:a16="http://schemas.microsoft.com/office/drawing/2014/main" id="{EFFE870A-8F94-4096-A864-E1BE3FF49357}"/>
                </a:ext>
              </a:extLst>
            </p:cNvPr>
            <p:cNvGrpSpPr/>
            <p:nvPr/>
          </p:nvGrpSpPr>
          <p:grpSpPr>
            <a:xfrm>
              <a:off x="2123609" y="4448564"/>
              <a:ext cx="3441290" cy="591698"/>
              <a:chOff x="2123609" y="3183857"/>
              <a:chExt cx="3441290" cy="591698"/>
            </a:xfrm>
          </p:grpSpPr>
          <p:sp>
            <p:nvSpPr>
              <p:cNvPr id="16" name="文本框 15">
                <a:extLst>
                  <a:ext uri="{FF2B5EF4-FFF2-40B4-BE49-F238E27FC236}">
                    <a16:creationId xmlns:a16="http://schemas.microsoft.com/office/drawing/2014/main" id="{59FBCC49-EF85-4ED7-9395-5A9AB0B4EA95}"/>
                  </a:ext>
                </a:extLst>
              </p:cNvPr>
              <p:cNvSpPr txBox="1"/>
              <p:nvPr/>
            </p:nvSpPr>
            <p:spPr>
              <a:xfrm>
                <a:off x="2123609" y="3183857"/>
                <a:ext cx="1723549" cy="400110"/>
              </a:xfrm>
              <a:prstGeom prst="rect">
                <a:avLst/>
              </a:prstGeom>
              <a:noFill/>
            </p:spPr>
            <p:txBody>
              <a:bodyPr wrap="none" rtlCol="0">
                <a:spAutoFit/>
              </a:bodyPr>
              <a:lstStyle/>
              <a:p>
                <a:r>
                  <a:rPr lang="zh-CN" altLang="en-US" sz="2000" b="1" dirty="0">
                    <a:solidFill>
                      <a:schemeClr val="bg1"/>
                    </a:solidFill>
                    <a:cs typeface="+mn-ea"/>
                    <a:sym typeface="+mn-lt"/>
                  </a:rPr>
                  <a:t>论文主要内容</a:t>
                </a:r>
              </a:p>
            </p:txBody>
          </p:sp>
          <p:sp>
            <p:nvSpPr>
              <p:cNvPr id="17" name="矩形 16"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id="{977413D0-9544-4DCE-B5D0-02DE38BD7C8C}"/>
                  </a:ext>
                </a:extLst>
              </p:cNvPr>
              <p:cNvSpPr/>
              <p:nvPr/>
            </p:nvSpPr>
            <p:spPr>
              <a:xfrm>
                <a:off x="2123609" y="3530445"/>
                <a:ext cx="3441290" cy="245110"/>
              </a:xfrm>
              <a:prstGeom prst="rect">
                <a:avLst/>
              </a:prstGeom>
            </p:spPr>
            <p:txBody>
              <a:bodyPr wrap="square">
                <a:spAutoFit/>
              </a:bodyPr>
              <a:lstStyle/>
              <a:p>
                <a:r>
                  <a:rPr lang="en-US" altLang="zh-CN" sz="1000" dirty="0">
                    <a:solidFill>
                      <a:schemeClr val="bg1"/>
                    </a:solidFill>
                    <a:cs typeface="+mn-ea"/>
                    <a:sym typeface="+mn-lt"/>
                  </a:rPr>
                  <a:t>Architectural development</a:t>
                </a:r>
              </a:p>
            </p:txBody>
          </p:sp>
        </p:grpSp>
      </p:grpSp>
      <p:grpSp>
        <p:nvGrpSpPr>
          <p:cNvPr id="18" name="组合 17">
            <a:extLst>
              <a:ext uri="{FF2B5EF4-FFF2-40B4-BE49-F238E27FC236}">
                <a16:creationId xmlns:a16="http://schemas.microsoft.com/office/drawing/2014/main" id="{A3CF92F7-2930-448D-B615-4DDE72742A89}"/>
              </a:ext>
            </a:extLst>
          </p:cNvPr>
          <p:cNvGrpSpPr/>
          <p:nvPr/>
        </p:nvGrpSpPr>
        <p:grpSpPr>
          <a:xfrm>
            <a:off x="6965192" y="3183857"/>
            <a:ext cx="4254713" cy="721367"/>
            <a:chOff x="1310186" y="3183857"/>
            <a:chExt cx="4254713" cy="721367"/>
          </a:xfrm>
        </p:grpSpPr>
        <p:sp>
          <p:nvSpPr>
            <p:cNvPr id="19" name="圆角矩形 20">
              <a:extLst>
                <a:ext uri="{FF2B5EF4-FFF2-40B4-BE49-F238E27FC236}">
                  <a16:creationId xmlns:a16="http://schemas.microsoft.com/office/drawing/2014/main" id="{123B6C72-7512-4347-B468-8B88271360D2}"/>
                </a:ext>
              </a:extLst>
            </p:cNvPr>
            <p:cNvSpPr/>
            <p:nvPr/>
          </p:nvSpPr>
          <p:spPr>
            <a:xfrm>
              <a:off x="1310186" y="3209189"/>
              <a:ext cx="696035" cy="696035"/>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02</a:t>
              </a:r>
              <a:endParaRPr lang="zh-CN" altLang="en-US" sz="2400" dirty="0">
                <a:solidFill>
                  <a:schemeClr val="bg1"/>
                </a:solidFill>
                <a:cs typeface="+mn-ea"/>
                <a:sym typeface="+mn-lt"/>
              </a:endParaRPr>
            </a:p>
          </p:txBody>
        </p:sp>
        <p:grpSp>
          <p:nvGrpSpPr>
            <p:cNvPr id="20" name="组合 19">
              <a:extLst>
                <a:ext uri="{FF2B5EF4-FFF2-40B4-BE49-F238E27FC236}">
                  <a16:creationId xmlns:a16="http://schemas.microsoft.com/office/drawing/2014/main" id="{DF525672-163B-4E09-B0E2-94BD67F19BE5}"/>
                </a:ext>
              </a:extLst>
            </p:cNvPr>
            <p:cNvGrpSpPr/>
            <p:nvPr/>
          </p:nvGrpSpPr>
          <p:grpSpPr>
            <a:xfrm>
              <a:off x="2123609" y="3183857"/>
              <a:ext cx="3441290" cy="591698"/>
              <a:chOff x="2123609" y="3183857"/>
              <a:chExt cx="3441290" cy="591698"/>
            </a:xfrm>
          </p:grpSpPr>
          <p:sp>
            <p:nvSpPr>
              <p:cNvPr id="21" name="文本框 20">
                <a:extLst>
                  <a:ext uri="{FF2B5EF4-FFF2-40B4-BE49-F238E27FC236}">
                    <a16:creationId xmlns:a16="http://schemas.microsoft.com/office/drawing/2014/main" id="{CBEA1B93-4FD7-4A33-826D-96ABABCDB419}"/>
                  </a:ext>
                </a:extLst>
              </p:cNvPr>
              <p:cNvSpPr txBox="1"/>
              <p:nvPr/>
            </p:nvSpPr>
            <p:spPr>
              <a:xfrm>
                <a:off x="2123609" y="3183857"/>
                <a:ext cx="1210588" cy="400110"/>
              </a:xfrm>
              <a:prstGeom prst="rect">
                <a:avLst/>
              </a:prstGeom>
              <a:noFill/>
            </p:spPr>
            <p:txBody>
              <a:bodyPr wrap="none" rtlCol="0">
                <a:spAutoFit/>
              </a:bodyPr>
              <a:lstStyle/>
              <a:p>
                <a:r>
                  <a:rPr lang="zh-CN" altLang="en-US" sz="2000" b="1" dirty="0">
                    <a:solidFill>
                      <a:schemeClr val="bg1"/>
                    </a:solidFill>
                    <a:cs typeface="+mn-ea"/>
                    <a:sym typeface="+mn-lt"/>
                  </a:rPr>
                  <a:t>相关工作</a:t>
                </a:r>
              </a:p>
            </p:txBody>
          </p:sp>
          <p:sp>
            <p:nvSpPr>
              <p:cNvPr id="22" name="矩形 21"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id="{CC9711AF-8AC3-4876-B49A-F706DA8BA2C5}"/>
                  </a:ext>
                </a:extLst>
              </p:cNvPr>
              <p:cNvSpPr/>
              <p:nvPr/>
            </p:nvSpPr>
            <p:spPr>
              <a:xfrm>
                <a:off x="2123609" y="3530445"/>
                <a:ext cx="3441290" cy="245110"/>
              </a:xfrm>
              <a:prstGeom prst="rect">
                <a:avLst/>
              </a:prstGeom>
            </p:spPr>
            <p:txBody>
              <a:bodyPr wrap="square">
                <a:spAutoFit/>
              </a:bodyPr>
              <a:lstStyle/>
              <a:p>
                <a:r>
                  <a:rPr lang="en-US" altLang="zh-CN" sz="1000" dirty="0">
                    <a:solidFill>
                      <a:schemeClr val="bg1"/>
                    </a:solidFill>
                    <a:cs typeface="+mn-ea"/>
                    <a:sym typeface="+mn-lt"/>
                  </a:rPr>
                  <a:t>The related work</a:t>
                </a:r>
              </a:p>
            </p:txBody>
          </p:sp>
        </p:grpSp>
      </p:grpSp>
      <p:sp>
        <p:nvSpPr>
          <p:cNvPr id="23" name="文本框 22">
            <a:extLst>
              <a:ext uri="{FF2B5EF4-FFF2-40B4-BE49-F238E27FC236}">
                <a16:creationId xmlns:a16="http://schemas.microsoft.com/office/drawing/2014/main" id="{70C9D1A2-5ACD-4187-A756-1A73F7C785A2}"/>
              </a:ext>
            </a:extLst>
          </p:cNvPr>
          <p:cNvSpPr txBox="1"/>
          <p:nvPr/>
        </p:nvSpPr>
        <p:spPr>
          <a:xfrm>
            <a:off x="1891530" y="3183857"/>
            <a:ext cx="1210588" cy="400110"/>
          </a:xfrm>
          <a:prstGeom prst="rect">
            <a:avLst/>
          </a:prstGeom>
          <a:noFill/>
        </p:spPr>
        <p:txBody>
          <a:bodyPr wrap="none" rtlCol="0">
            <a:spAutoFit/>
          </a:bodyPr>
          <a:lstStyle/>
          <a:p>
            <a:r>
              <a:rPr lang="zh-CN" altLang="en-US" sz="2000" b="1" dirty="0">
                <a:solidFill>
                  <a:schemeClr val="bg1"/>
                </a:solidFill>
                <a:cs typeface="+mn-ea"/>
                <a:sym typeface="+mn-lt"/>
              </a:rPr>
              <a:t>文章背景</a:t>
            </a:r>
          </a:p>
        </p:txBody>
      </p:sp>
    </p:spTree>
    <p:extLst>
      <p:ext uri="{BB962C8B-B14F-4D97-AF65-F5344CB8AC3E}">
        <p14:creationId xmlns:p14="http://schemas.microsoft.com/office/powerpoint/2010/main" val="383155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AC113116-4865-41C4-BB13-867C7E7D49DD}"/>
              </a:ext>
            </a:extLst>
          </p:cNvPr>
          <p:cNvSpPr txBox="1">
            <a:spLocks noChangeArrowheads="1"/>
          </p:cNvSpPr>
          <p:nvPr/>
        </p:nvSpPr>
        <p:spPr bwMode="auto">
          <a:xfrm>
            <a:off x="508000" y="227276"/>
            <a:ext cx="1713290" cy="492443"/>
          </a:xfrm>
          <a:prstGeom prst="rect">
            <a:avLst/>
          </a:prstGeom>
          <a:noFill/>
          <a:ln w="9525">
            <a:noFill/>
            <a:miter lim="800000"/>
          </a:ln>
        </p:spPr>
        <p:txBody>
          <a:bodyPr wrap="none" lIns="60960" tIns="30480" rIns="60960" bIns="30480">
            <a:spAutoFit/>
          </a:bodyPr>
          <a:lstStyle/>
          <a:p>
            <a:pPr defTabSz="1450340"/>
            <a:r>
              <a:rPr lang="zh-CN" altLang="en-US" sz="2800" b="1" spc="300" dirty="0">
                <a:solidFill>
                  <a:schemeClr val="tx1">
                    <a:lumMod val="75000"/>
                    <a:lumOff val="25000"/>
                  </a:schemeClr>
                </a:solidFill>
                <a:cs typeface="+mn-ea"/>
                <a:sym typeface="+mn-lt"/>
              </a:rPr>
              <a:t>相关工作</a:t>
            </a:r>
          </a:p>
        </p:txBody>
      </p:sp>
      <p:sp>
        <p:nvSpPr>
          <p:cNvPr id="5" name="Text Box 7">
            <a:extLst>
              <a:ext uri="{FF2B5EF4-FFF2-40B4-BE49-F238E27FC236}">
                <a16:creationId xmlns:a16="http://schemas.microsoft.com/office/drawing/2014/main" id="{E700765A-98C6-4D87-8B16-E2710BFF03A9}"/>
              </a:ext>
            </a:extLst>
          </p:cNvPr>
          <p:cNvSpPr txBox="1">
            <a:spLocks noChangeArrowheads="1"/>
          </p:cNvSpPr>
          <p:nvPr/>
        </p:nvSpPr>
        <p:spPr bwMode="auto">
          <a:xfrm>
            <a:off x="508000" y="903332"/>
            <a:ext cx="2661920" cy="319575"/>
          </a:xfrm>
          <a:prstGeom prst="rect">
            <a:avLst/>
          </a:prstGeom>
          <a:noFill/>
          <a:ln w="9525">
            <a:noFill/>
            <a:miter lim="800000"/>
          </a:ln>
        </p:spPr>
        <p:txBody>
          <a:bodyPr wrap="square" lIns="60960" tIns="30480" rIns="60960" bIns="30480" anchor="ctr">
            <a:spAutoFit/>
          </a:bodyPr>
          <a:lstStyle/>
          <a:p>
            <a:pPr defTabSz="1450340">
              <a:lnSpc>
                <a:spcPct val="130000"/>
              </a:lnSpc>
            </a:pPr>
            <a:r>
              <a:rPr lang="en-US" altLang="zh-CN" sz="1400" dirty="0">
                <a:cs typeface="+mn-ea"/>
                <a:sym typeface="+mn-lt"/>
              </a:rPr>
              <a:t>The related work</a:t>
            </a:r>
          </a:p>
        </p:txBody>
      </p:sp>
      <p:sp>
        <p:nvSpPr>
          <p:cNvPr id="6" name="矩形 5">
            <a:extLst>
              <a:ext uri="{FF2B5EF4-FFF2-40B4-BE49-F238E27FC236}">
                <a16:creationId xmlns:a16="http://schemas.microsoft.com/office/drawing/2014/main" id="{6E0CC8A2-24B9-4C35-A45C-6A95BEF92F9D}"/>
              </a:ext>
            </a:extLst>
          </p:cNvPr>
          <p:cNvSpPr/>
          <p:nvPr/>
        </p:nvSpPr>
        <p:spPr>
          <a:xfrm>
            <a:off x="-13335" y="227276"/>
            <a:ext cx="301658" cy="100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4655B69C-99DC-43EC-A116-B3D1CD30D714}"/>
              </a:ext>
            </a:extLst>
          </p:cNvPr>
          <p:cNvSpPr txBox="1"/>
          <p:nvPr/>
        </p:nvSpPr>
        <p:spPr>
          <a:xfrm>
            <a:off x="508000" y="1469167"/>
            <a:ext cx="6681076" cy="369332"/>
          </a:xfrm>
          <a:prstGeom prst="rect">
            <a:avLst/>
          </a:prstGeom>
          <a:noFill/>
        </p:spPr>
        <p:txBody>
          <a:bodyPr wrap="square" rtlCol="0">
            <a:spAutoFit/>
          </a:bodyPr>
          <a:lstStyle/>
          <a:p>
            <a:r>
              <a:rPr lang="en-US" altLang="zh-CN" dirty="0"/>
              <a:t>Previous work in stock price prediction using artificial intelligence:</a:t>
            </a:r>
            <a:endParaRPr lang="zh-CN" altLang="en-US" dirty="0"/>
          </a:p>
        </p:txBody>
      </p:sp>
      <p:sp>
        <p:nvSpPr>
          <p:cNvPr id="8" name="文本框 7">
            <a:extLst>
              <a:ext uri="{FF2B5EF4-FFF2-40B4-BE49-F238E27FC236}">
                <a16:creationId xmlns:a16="http://schemas.microsoft.com/office/drawing/2014/main" id="{7DE3F786-27EE-456C-B501-DE026DD885A4}"/>
              </a:ext>
            </a:extLst>
          </p:cNvPr>
          <p:cNvSpPr txBox="1"/>
          <p:nvPr/>
        </p:nvSpPr>
        <p:spPr>
          <a:xfrm>
            <a:off x="599440" y="2316481"/>
            <a:ext cx="10637520" cy="3374129"/>
          </a:xfrm>
          <a:prstGeom prst="rect">
            <a:avLst/>
          </a:prstGeom>
          <a:noFill/>
        </p:spPr>
        <p:txBody>
          <a:bodyPr wrap="square" rtlCol="0">
            <a:spAutoFit/>
          </a:bodyPr>
          <a:lstStyle/>
          <a:p>
            <a:pPr>
              <a:lnSpc>
                <a:spcPct val="150000"/>
              </a:lnSpc>
            </a:pPr>
            <a:r>
              <a:rPr lang="en-US" altLang="zh-CN" dirty="0"/>
              <a:t>Hybrid Models(combining two or more artificial intelligence techniques to build an integrated model):</a:t>
            </a:r>
          </a:p>
          <a:p>
            <a:pPr marL="342900" indent="-342900">
              <a:lnSpc>
                <a:spcPct val="150000"/>
              </a:lnSpc>
              <a:buFont typeface="+mj-lt"/>
              <a:buAutoNum type="arabicPeriod"/>
            </a:pPr>
            <a:r>
              <a:rPr lang="en-US" altLang="zh-CN" dirty="0"/>
              <a:t>Kim and Han (2000) stated a genetic approach in using ANNs in stock price index prediction;</a:t>
            </a:r>
          </a:p>
          <a:p>
            <a:pPr marL="342900" indent="-342900">
              <a:lnSpc>
                <a:spcPct val="150000"/>
              </a:lnSpc>
              <a:buFont typeface="+mj-lt"/>
              <a:buAutoNum type="arabicPeriod"/>
            </a:pPr>
            <a:r>
              <a:rPr lang="en-US" altLang="zh-CN" dirty="0"/>
              <a:t>Ang and Quek (2006) investigated a method to predict stock price differences by using neuro-fuzzy systems;</a:t>
            </a:r>
          </a:p>
          <a:p>
            <a:pPr marL="342900" indent="-342900">
              <a:lnSpc>
                <a:spcPct val="150000"/>
              </a:lnSpc>
              <a:buFont typeface="+mj-lt"/>
              <a:buAutoNum type="arabicPeriod"/>
            </a:pPr>
            <a:r>
              <a:rPr lang="en-US" altLang="zh-CN" dirty="0"/>
              <a:t>Kim and Shin (2007) suggested an integrated(</a:t>
            </a:r>
            <a:r>
              <a:rPr lang="zh-CN" altLang="en-US" dirty="0"/>
              <a:t>集成</a:t>
            </a:r>
            <a:r>
              <a:rPr lang="en-US" altLang="zh-CN" dirty="0"/>
              <a:t>) approach based on neural networks and genetic algorithms to detect(</a:t>
            </a:r>
            <a:r>
              <a:rPr lang="zh-CN" altLang="en-US" dirty="0"/>
              <a:t>检测</a:t>
            </a:r>
            <a:r>
              <a:rPr lang="en-US" altLang="zh-CN" dirty="0"/>
              <a:t>) short-term patterns in stock markets;</a:t>
            </a:r>
          </a:p>
          <a:p>
            <a:pPr marL="342900" indent="-342900">
              <a:lnSpc>
                <a:spcPct val="150000"/>
              </a:lnSpc>
              <a:buFont typeface="+mj-lt"/>
              <a:buAutoNum type="arabicPeriod"/>
            </a:pPr>
            <a:r>
              <a:rPr lang="en-US" altLang="zh-CN" dirty="0" err="1"/>
              <a:t>Atsalakis</a:t>
            </a:r>
            <a:r>
              <a:rPr lang="en-US" altLang="zh-CN" dirty="0"/>
              <a:t> and </a:t>
            </a:r>
            <a:r>
              <a:rPr lang="en-US" altLang="zh-CN" dirty="0" err="1"/>
              <a:t>Valavanis</a:t>
            </a:r>
            <a:r>
              <a:rPr lang="en-US" altLang="zh-CN" dirty="0"/>
              <a:t> (2009) pointed out a </a:t>
            </a:r>
            <a:r>
              <a:rPr lang="en-US" altLang="zh-CN" dirty="0" err="1"/>
              <a:t>neurofuzzy</a:t>
            </a:r>
            <a:r>
              <a:rPr lang="en-US" altLang="zh-CN" dirty="0"/>
              <a:t> methodology(</a:t>
            </a:r>
            <a:r>
              <a:rPr lang="zh-CN" altLang="en-US" dirty="0"/>
              <a:t>神经模糊方法</a:t>
            </a:r>
            <a:r>
              <a:rPr lang="en-US" altLang="zh-CN" dirty="0"/>
              <a:t>) to forecast stock market short-term trends.</a:t>
            </a:r>
            <a:endParaRPr lang="zh-CN" altLang="en-US" dirty="0"/>
          </a:p>
        </p:txBody>
      </p:sp>
    </p:spTree>
    <p:extLst>
      <p:ext uri="{BB962C8B-B14F-4D97-AF65-F5344CB8AC3E}">
        <p14:creationId xmlns:p14="http://schemas.microsoft.com/office/powerpoint/2010/main" val="683356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AE3F92B3-7588-4EFE-86D3-E836351D8CE7}"/>
              </a:ext>
            </a:extLst>
          </p:cNvPr>
          <p:cNvSpPr txBox="1">
            <a:spLocks noChangeArrowheads="1"/>
          </p:cNvSpPr>
          <p:nvPr/>
        </p:nvSpPr>
        <p:spPr bwMode="auto">
          <a:xfrm>
            <a:off x="508000" y="227276"/>
            <a:ext cx="2508379" cy="492443"/>
          </a:xfrm>
          <a:prstGeom prst="rect">
            <a:avLst/>
          </a:prstGeom>
          <a:noFill/>
          <a:ln w="9525">
            <a:noFill/>
            <a:miter lim="800000"/>
          </a:ln>
        </p:spPr>
        <p:txBody>
          <a:bodyPr wrap="none" lIns="60960" tIns="30480" rIns="60960" bIns="30480">
            <a:spAutoFit/>
          </a:bodyPr>
          <a:lstStyle/>
          <a:p>
            <a:pPr defTabSz="1450340"/>
            <a:r>
              <a:rPr lang="zh-CN" altLang="en-US" sz="2800" b="1" spc="300" dirty="0">
                <a:solidFill>
                  <a:schemeClr val="tx1">
                    <a:lumMod val="75000"/>
                    <a:lumOff val="25000"/>
                  </a:schemeClr>
                </a:solidFill>
                <a:cs typeface="+mn-ea"/>
                <a:sym typeface="+mn-lt"/>
              </a:rPr>
              <a:t>论文主要内容</a:t>
            </a:r>
          </a:p>
        </p:txBody>
      </p:sp>
      <p:sp>
        <p:nvSpPr>
          <p:cNvPr id="5" name="Text Box 7">
            <a:extLst>
              <a:ext uri="{FF2B5EF4-FFF2-40B4-BE49-F238E27FC236}">
                <a16:creationId xmlns:a16="http://schemas.microsoft.com/office/drawing/2014/main" id="{DCBFE4DF-B8F0-4364-A5EA-E7D0672EDD38}"/>
              </a:ext>
            </a:extLst>
          </p:cNvPr>
          <p:cNvSpPr txBox="1">
            <a:spLocks noChangeArrowheads="1"/>
          </p:cNvSpPr>
          <p:nvPr/>
        </p:nvSpPr>
        <p:spPr bwMode="auto">
          <a:xfrm>
            <a:off x="508000" y="903332"/>
            <a:ext cx="2661920" cy="319575"/>
          </a:xfrm>
          <a:prstGeom prst="rect">
            <a:avLst/>
          </a:prstGeom>
          <a:noFill/>
          <a:ln w="9525">
            <a:noFill/>
            <a:miter lim="800000"/>
          </a:ln>
        </p:spPr>
        <p:txBody>
          <a:bodyPr wrap="square" lIns="60960" tIns="30480" rIns="60960" bIns="30480" anchor="ctr">
            <a:spAutoFit/>
          </a:bodyPr>
          <a:lstStyle/>
          <a:p>
            <a:pPr defTabSz="1450340">
              <a:lnSpc>
                <a:spcPct val="130000"/>
              </a:lnSpc>
            </a:pPr>
            <a:r>
              <a:rPr lang="en-US" altLang="zh-CN" sz="1400" dirty="0">
                <a:cs typeface="+mn-ea"/>
                <a:sym typeface="+mn-lt"/>
              </a:rPr>
              <a:t>Architectural development</a:t>
            </a:r>
          </a:p>
        </p:txBody>
      </p:sp>
      <p:sp>
        <p:nvSpPr>
          <p:cNvPr id="6" name="矩形 5">
            <a:extLst>
              <a:ext uri="{FF2B5EF4-FFF2-40B4-BE49-F238E27FC236}">
                <a16:creationId xmlns:a16="http://schemas.microsoft.com/office/drawing/2014/main" id="{12DD6E4D-A38F-46A3-883E-09F2619F91E7}"/>
              </a:ext>
            </a:extLst>
          </p:cNvPr>
          <p:cNvSpPr/>
          <p:nvPr/>
        </p:nvSpPr>
        <p:spPr>
          <a:xfrm>
            <a:off x="-13335" y="227276"/>
            <a:ext cx="301658" cy="100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F9407095-00DE-447E-8F3F-DD5EF73CD574}"/>
              </a:ext>
            </a:extLst>
          </p:cNvPr>
          <p:cNvSpPr txBox="1"/>
          <p:nvPr/>
        </p:nvSpPr>
        <p:spPr>
          <a:xfrm>
            <a:off x="508000" y="1849120"/>
            <a:ext cx="333248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The proposed decision support system based on a fuzzy association rule mining approach.</a:t>
            </a:r>
            <a:endParaRPr lang="zh-CN" altLang="en-US" dirty="0"/>
          </a:p>
        </p:txBody>
      </p:sp>
      <p:pic>
        <p:nvPicPr>
          <p:cNvPr id="8" name="图片 7">
            <a:extLst>
              <a:ext uri="{FF2B5EF4-FFF2-40B4-BE49-F238E27FC236}">
                <a16:creationId xmlns:a16="http://schemas.microsoft.com/office/drawing/2014/main" id="{490816DC-AB9A-487A-B770-8F4AD017E71B}"/>
              </a:ext>
            </a:extLst>
          </p:cNvPr>
          <p:cNvPicPr>
            <a:picLocks noChangeAspect="1"/>
          </p:cNvPicPr>
          <p:nvPr/>
        </p:nvPicPr>
        <p:blipFill>
          <a:blip r:embed="rId2"/>
          <a:stretch>
            <a:fillRect/>
          </a:stretch>
        </p:blipFill>
        <p:spPr>
          <a:xfrm>
            <a:off x="4400819" y="0"/>
            <a:ext cx="7791181" cy="6858000"/>
          </a:xfrm>
          <a:prstGeom prst="rect">
            <a:avLst/>
          </a:prstGeom>
        </p:spPr>
      </p:pic>
    </p:spTree>
    <p:extLst>
      <p:ext uri="{BB962C8B-B14F-4D97-AF65-F5344CB8AC3E}">
        <p14:creationId xmlns:p14="http://schemas.microsoft.com/office/powerpoint/2010/main" val="1849429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50BA5C89-AB6B-4ADA-BC06-8303396379D5}"/>
              </a:ext>
            </a:extLst>
          </p:cNvPr>
          <p:cNvSpPr txBox="1">
            <a:spLocks noChangeArrowheads="1"/>
          </p:cNvSpPr>
          <p:nvPr/>
        </p:nvSpPr>
        <p:spPr bwMode="auto">
          <a:xfrm>
            <a:off x="508000" y="227276"/>
            <a:ext cx="2508379" cy="492443"/>
          </a:xfrm>
          <a:prstGeom prst="rect">
            <a:avLst/>
          </a:prstGeom>
          <a:noFill/>
          <a:ln w="9525">
            <a:noFill/>
            <a:miter lim="800000"/>
          </a:ln>
        </p:spPr>
        <p:txBody>
          <a:bodyPr wrap="none" lIns="60960" tIns="30480" rIns="60960" bIns="30480">
            <a:spAutoFit/>
          </a:bodyPr>
          <a:lstStyle/>
          <a:p>
            <a:pPr defTabSz="1450340"/>
            <a:r>
              <a:rPr lang="zh-CN" altLang="en-US" sz="2800" b="1" spc="300" dirty="0">
                <a:solidFill>
                  <a:schemeClr val="tx1">
                    <a:lumMod val="75000"/>
                    <a:lumOff val="25000"/>
                  </a:schemeClr>
                </a:solidFill>
                <a:cs typeface="+mn-ea"/>
                <a:sym typeface="+mn-lt"/>
              </a:rPr>
              <a:t>论文主要内容</a:t>
            </a:r>
          </a:p>
        </p:txBody>
      </p:sp>
      <p:sp>
        <p:nvSpPr>
          <p:cNvPr id="5" name="Text Box 7">
            <a:extLst>
              <a:ext uri="{FF2B5EF4-FFF2-40B4-BE49-F238E27FC236}">
                <a16:creationId xmlns:a16="http://schemas.microsoft.com/office/drawing/2014/main" id="{64E1BB27-A904-4FC2-ABDE-32CF04BB3F9F}"/>
              </a:ext>
            </a:extLst>
          </p:cNvPr>
          <p:cNvSpPr txBox="1">
            <a:spLocks noChangeArrowheads="1"/>
          </p:cNvSpPr>
          <p:nvPr/>
        </p:nvSpPr>
        <p:spPr bwMode="auto">
          <a:xfrm>
            <a:off x="508000" y="903332"/>
            <a:ext cx="2661920" cy="319575"/>
          </a:xfrm>
          <a:prstGeom prst="rect">
            <a:avLst/>
          </a:prstGeom>
          <a:noFill/>
          <a:ln w="9525">
            <a:noFill/>
            <a:miter lim="800000"/>
          </a:ln>
        </p:spPr>
        <p:txBody>
          <a:bodyPr wrap="square" lIns="60960" tIns="30480" rIns="60960" bIns="30480" anchor="ctr">
            <a:spAutoFit/>
          </a:bodyPr>
          <a:lstStyle/>
          <a:p>
            <a:pPr defTabSz="1450340">
              <a:lnSpc>
                <a:spcPct val="130000"/>
              </a:lnSpc>
            </a:pPr>
            <a:r>
              <a:rPr lang="en-US" altLang="zh-CN" sz="1400" dirty="0">
                <a:cs typeface="+mn-ea"/>
                <a:sym typeface="+mn-lt"/>
              </a:rPr>
              <a:t>Architectural development</a:t>
            </a:r>
          </a:p>
        </p:txBody>
      </p:sp>
      <p:sp>
        <p:nvSpPr>
          <p:cNvPr id="6" name="矩形 5">
            <a:extLst>
              <a:ext uri="{FF2B5EF4-FFF2-40B4-BE49-F238E27FC236}">
                <a16:creationId xmlns:a16="http://schemas.microsoft.com/office/drawing/2014/main" id="{E580D896-789A-4F36-B119-D9EFDC1F7FD4}"/>
              </a:ext>
            </a:extLst>
          </p:cNvPr>
          <p:cNvSpPr/>
          <p:nvPr/>
        </p:nvSpPr>
        <p:spPr>
          <a:xfrm>
            <a:off x="-13335" y="227276"/>
            <a:ext cx="301658" cy="100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FBF1DB2F-981D-4D61-B4C5-D04390D3AE30}"/>
              </a:ext>
            </a:extLst>
          </p:cNvPr>
          <p:cNvSpPr txBox="1"/>
          <p:nvPr/>
        </p:nvSpPr>
        <p:spPr>
          <a:xfrm>
            <a:off x="508000" y="1645920"/>
            <a:ext cx="6400800" cy="369332"/>
          </a:xfrm>
          <a:prstGeom prst="rect">
            <a:avLst/>
          </a:prstGeom>
          <a:noFill/>
        </p:spPr>
        <p:txBody>
          <a:bodyPr wrap="square" rtlCol="0">
            <a:spAutoFit/>
          </a:bodyPr>
          <a:lstStyle/>
          <a:p>
            <a:r>
              <a:rPr lang="en-US" altLang="zh-CN" dirty="0"/>
              <a:t>1.Data collection and pre-processing(</a:t>
            </a:r>
            <a:r>
              <a:rPr lang="zh-CN" altLang="en-US" dirty="0"/>
              <a:t>数据收集和预处理</a:t>
            </a:r>
            <a:r>
              <a:rPr lang="en-US" altLang="zh-CN" dirty="0"/>
              <a:t>)</a:t>
            </a:r>
            <a:endParaRPr lang="zh-CN" altLang="en-US" dirty="0"/>
          </a:p>
        </p:txBody>
      </p:sp>
      <p:sp>
        <p:nvSpPr>
          <p:cNvPr id="10" name="矩形 9">
            <a:extLst>
              <a:ext uri="{FF2B5EF4-FFF2-40B4-BE49-F238E27FC236}">
                <a16:creationId xmlns:a16="http://schemas.microsoft.com/office/drawing/2014/main" id="{8A1DB8CD-557D-48E6-B2A2-E0614826AADA}"/>
              </a:ext>
            </a:extLst>
          </p:cNvPr>
          <p:cNvSpPr/>
          <p:nvPr/>
        </p:nvSpPr>
        <p:spPr>
          <a:xfrm>
            <a:off x="508000" y="2355643"/>
            <a:ext cx="9144000" cy="1754326"/>
          </a:xfrm>
          <a:prstGeom prst="rect">
            <a:avLst/>
          </a:prstGeom>
        </p:spPr>
        <p:txBody>
          <a:bodyPr wrap="square">
            <a:spAutoFit/>
          </a:bodyPr>
          <a:lstStyle/>
          <a:p>
            <a:pPr>
              <a:lnSpc>
                <a:spcPct val="150000"/>
              </a:lnSpc>
            </a:pPr>
            <a:r>
              <a:rPr lang="zh-CN" altLang="en-US" dirty="0"/>
              <a:t>经济指标的历史数据可以从网上收集， 例如香港政府统计处提供重要经济指标，包括每季的国内生产总值及消费物价指数； 可以从香港政府网站中获得</a:t>
            </a:r>
            <a:r>
              <a:rPr lang="en-US" altLang="zh-CN" dirty="0"/>
              <a:t>Excel</a:t>
            </a:r>
            <a:r>
              <a:rPr lang="zh-CN" altLang="en-US" dirty="0"/>
              <a:t>表格格式的这些数据；也应该被收集所选股票的历史价格数据；雅虎金融提供了上市股票的准确和详细的历史数据。 用户可以从雅虎收集历史数据。</a:t>
            </a:r>
          </a:p>
        </p:txBody>
      </p:sp>
    </p:spTree>
    <p:extLst>
      <p:ext uri="{BB962C8B-B14F-4D97-AF65-F5344CB8AC3E}">
        <p14:creationId xmlns:p14="http://schemas.microsoft.com/office/powerpoint/2010/main" val="2547674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9A2E1711-81C6-45EC-9B1F-C2B7EC5331C9}"/>
              </a:ext>
            </a:extLst>
          </p:cNvPr>
          <p:cNvSpPr txBox="1">
            <a:spLocks noChangeArrowheads="1"/>
          </p:cNvSpPr>
          <p:nvPr/>
        </p:nvSpPr>
        <p:spPr bwMode="auto">
          <a:xfrm>
            <a:off x="508000" y="227276"/>
            <a:ext cx="2508379" cy="492443"/>
          </a:xfrm>
          <a:prstGeom prst="rect">
            <a:avLst/>
          </a:prstGeom>
          <a:noFill/>
          <a:ln w="9525">
            <a:noFill/>
            <a:miter lim="800000"/>
          </a:ln>
        </p:spPr>
        <p:txBody>
          <a:bodyPr wrap="none" lIns="60960" tIns="30480" rIns="60960" bIns="30480">
            <a:spAutoFit/>
          </a:bodyPr>
          <a:lstStyle/>
          <a:p>
            <a:pPr defTabSz="1450340"/>
            <a:r>
              <a:rPr lang="zh-CN" altLang="en-US" sz="2800" b="1" spc="300" dirty="0">
                <a:solidFill>
                  <a:schemeClr val="tx1">
                    <a:lumMod val="75000"/>
                    <a:lumOff val="25000"/>
                  </a:schemeClr>
                </a:solidFill>
                <a:cs typeface="+mn-ea"/>
                <a:sym typeface="+mn-lt"/>
              </a:rPr>
              <a:t>论文主要内容</a:t>
            </a:r>
          </a:p>
        </p:txBody>
      </p:sp>
      <p:sp>
        <p:nvSpPr>
          <p:cNvPr id="5" name="Text Box 7">
            <a:extLst>
              <a:ext uri="{FF2B5EF4-FFF2-40B4-BE49-F238E27FC236}">
                <a16:creationId xmlns:a16="http://schemas.microsoft.com/office/drawing/2014/main" id="{09053621-857C-4EB2-AFB3-87925AE0247B}"/>
              </a:ext>
            </a:extLst>
          </p:cNvPr>
          <p:cNvSpPr txBox="1">
            <a:spLocks noChangeArrowheads="1"/>
          </p:cNvSpPr>
          <p:nvPr/>
        </p:nvSpPr>
        <p:spPr bwMode="auto">
          <a:xfrm>
            <a:off x="508000" y="903332"/>
            <a:ext cx="2661920" cy="319575"/>
          </a:xfrm>
          <a:prstGeom prst="rect">
            <a:avLst/>
          </a:prstGeom>
          <a:noFill/>
          <a:ln w="9525">
            <a:noFill/>
            <a:miter lim="800000"/>
          </a:ln>
        </p:spPr>
        <p:txBody>
          <a:bodyPr wrap="square" lIns="60960" tIns="30480" rIns="60960" bIns="30480" anchor="ctr">
            <a:spAutoFit/>
          </a:bodyPr>
          <a:lstStyle/>
          <a:p>
            <a:pPr defTabSz="1450340">
              <a:lnSpc>
                <a:spcPct val="130000"/>
              </a:lnSpc>
            </a:pPr>
            <a:r>
              <a:rPr lang="en-US" altLang="zh-CN" sz="1400" dirty="0">
                <a:cs typeface="+mn-ea"/>
                <a:sym typeface="+mn-lt"/>
              </a:rPr>
              <a:t>Architectural development</a:t>
            </a:r>
          </a:p>
        </p:txBody>
      </p:sp>
      <p:sp>
        <p:nvSpPr>
          <p:cNvPr id="6" name="矩形 5">
            <a:extLst>
              <a:ext uri="{FF2B5EF4-FFF2-40B4-BE49-F238E27FC236}">
                <a16:creationId xmlns:a16="http://schemas.microsoft.com/office/drawing/2014/main" id="{B39518E8-9DD3-4F81-A6FB-B10EE401D1D0}"/>
              </a:ext>
            </a:extLst>
          </p:cNvPr>
          <p:cNvSpPr/>
          <p:nvPr/>
        </p:nvSpPr>
        <p:spPr>
          <a:xfrm>
            <a:off x="-13335" y="227276"/>
            <a:ext cx="301658" cy="100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2F873906-E1F1-4BEC-A0BF-4296174ABDB7}"/>
              </a:ext>
            </a:extLst>
          </p:cNvPr>
          <p:cNvSpPr txBox="1"/>
          <p:nvPr/>
        </p:nvSpPr>
        <p:spPr>
          <a:xfrm>
            <a:off x="508000" y="1645920"/>
            <a:ext cx="6400800" cy="369332"/>
          </a:xfrm>
          <a:prstGeom prst="rect">
            <a:avLst/>
          </a:prstGeom>
          <a:noFill/>
        </p:spPr>
        <p:txBody>
          <a:bodyPr wrap="square" rtlCol="0">
            <a:spAutoFit/>
          </a:bodyPr>
          <a:lstStyle/>
          <a:p>
            <a:r>
              <a:rPr lang="en-US" altLang="zh-CN" dirty="0"/>
              <a:t>2.Data mining engine(</a:t>
            </a:r>
            <a:r>
              <a:rPr lang="zh-CN" altLang="en-US" dirty="0"/>
              <a:t>数据挖掘引擎</a:t>
            </a:r>
            <a:r>
              <a:rPr lang="en-US" altLang="zh-CN" dirty="0"/>
              <a:t>)</a:t>
            </a:r>
            <a:endParaRPr lang="zh-CN" altLang="en-US" dirty="0"/>
          </a:p>
        </p:txBody>
      </p:sp>
      <p:sp>
        <p:nvSpPr>
          <p:cNvPr id="8" name="矩形 7">
            <a:extLst>
              <a:ext uri="{FF2B5EF4-FFF2-40B4-BE49-F238E27FC236}">
                <a16:creationId xmlns:a16="http://schemas.microsoft.com/office/drawing/2014/main" id="{4DAA86F2-FE3D-44F9-98FE-5C0529566F2D}"/>
              </a:ext>
            </a:extLst>
          </p:cNvPr>
          <p:cNvSpPr/>
          <p:nvPr/>
        </p:nvSpPr>
        <p:spPr>
          <a:xfrm>
            <a:off x="508000" y="2327255"/>
            <a:ext cx="10515600" cy="1754326"/>
          </a:xfrm>
          <a:prstGeom prst="rect">
            <a:avLst/>
          </a:prstGeom>
        </p:spPr>
        <p:txBody>
          <a:bodyPr wrap="square">
            <a:spAutoFit/>
          </a:bodyPr>
          <a:lstStyle/>
          <a:p>
            <a:pPr>
              <a:lnSpc>
                <a:spcPct val="150000"/>
              </a:lnSpc>
            </a:pPr>
            <a:r>
              <a:rPr lang="zh-CN" altLang="en-US" dirty="0"/>
              <a:t>The objective</a:t>
            </a:r>
            <a:r>
              <a:rPr lang="en-US" altLang="zh-CN" dirty="0"/>
              <a:t>(</a:t>
            </a:r>
            <a:r>
              <a:rPr lang="zh-CN" altLang="en-US" dirty="0"/>
              <a:t>目标</a:t>
            </a:r>
            <a:r>
              <a:rPr lang="en-US" altLang="zh-CN" dirty="0"/>
              <a:t>)</a:t>
            </a:r>
            <a:r>
              <a:rPr lang="zh-CN" altLang="en-US" dirty="0"/>
              <a:t> of the data mining engine is to identify the hidden patterns between the economical attributes and the stock market prices.</a:t>
            </a:r>
            <a:endParaRPr lang="en-US" altLang="zh-CN" dirty="0"/>
          </a:p>
          <a:p>
            <a:pPr>
              <a:lnSpc>
                <a:spcPct val="150000"/>
              </a:lnSpc>
            </a:pPr>
            <a:r>
              <a:rPr lang="en-US" altLang="zh-CN" dirty="0"/>
              <a:t>As the values of the sets and thresholds(</a:t>
            </a:r>
            <a:r>
              <a:rPr lang="zh-CN" altLang="en-US" dirty="0"/>
              <a:t>阈值</a:t>
            </a:r>
            <a:r>
              <a:rPr lang="en-US" altLang="zh-CN" dirty="0"/>
              <a:t>) directly affect the accuracy of the system, it is essential to define proper values in a flexible way.</a:t>
            </a:r>
            <a:endParaRPr lang="zh-CN" altLang="en-US" dirty="0"/>
          </a:p>
        </p:txBody>
      </p:sp>
    </p:spTree>
    <p:extLst>
      <p:ext uri="{BB962C8B-B14F-4D97-AF65-F5344CB8AC3E}">
        <p14:creationId xmlns:p14="http://schemas.microsoft.com/office/powerpoint/2010/main" val="297167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00CAD013-A23D-4814-87C4-F104F07FF5FF}"/>
              </a:ext>
            </a:extLst>
          </p:cNvPr>
          <p:cNvSpPr txBox="1">
            <a:spLocks noChangeArrowheads="1"/>
          </p:cNvSpPr>
          <p:nvPr/>
        </p:nvSpPr>
        <p:spPr bwMode="auto">
          <a:xfrm>
            <a:off x="508000" y="227276"/>
            <a:ext cx="2508379" cy="492443"/>
          </a:xfrm>
          <a:prstGeom prst="rect">
            <a:avLst/>
          </a:prstGeom>
          <a:noFill/>
          <a:ln w="9525">
            <a:noFill/>
            <a:miter lim="800000"/>
          </a:ln>
        </p:spPr>
        <p:txBody>
          <a:bodyPr wrap="none" lIns="60960" tIns="30480" rIns="60960" bIns="30480">
            <a:spAutoFit/>
          </a:bodyPr>
          <a:lstStyle/>
          <a:p>
            <a:pPr defTabSz="1450340"/>
            <a:r>
              <a:rPr lang="zh-CN" altLang="en-US" sz="2800" b="1" spc="300" dirty="0">
                <a:solidFill>
                  <a:schemeClr val="tx1">
                    <a:lumMod val="75000"/>
                    <a:lumOff val="25000"/>
                  </a:schemeClr>
                </a:solidFill>
                <a:cs typeface="+mn-ea"/>
                <a:sym typeface="+mn-lt"/>
              </a:rPr>
              <a:t>论文主要内容</a:t>
            </a:r>
          </a:p>
        </p:txBody>
      </p:sp>
      <p:sp>
        <p:nvSpPr>
          <p:cNvPr id="5" name="Text Box 7">
            <a:extLst>
              <a:ext uri="{FF2B5EF4-FFF2-40B4-BE49-F238E27FC236}">
                <a16:creationId xmlns:a16="http://schemas.microsoft.com/office/drawing/2014/main" id="{B77E4D1F-4074-41CF-9898-D7FD3147C3FF}"/>
              </a:ext>
            </a:extLst>
          </p:cNvPr>
          <p:cNvSpPr txBox="1">
            <a:spLocks noChangeArrowheads="1"/>
          </p:cNvSpPr>
          <p:nvPr/>
        </p:nvSpPr>
        <p:spPr bwMode="auto">
          <a:xfrm>
            <a:off x="508000" y="903332"/>
            <a:ext cx="2661920" cy="319575"/>
          </a:xfrm>
          <a:prstGeom prst="rect">
            <a:avLst/>
          </a:prstGeom>
          <a:noFill/>
          <a:ln w="9525">
            <a:noFill/>
            <a:miter lim="800000"/>
          </a:ln>
        </p:spPr>
        <p:txBody>
          <a:bodyPr wrap="square" lIns="60960" tIns="30480" rIns="60960" bIns="30480" anchor="ctr">
            <a:spAutoFit/>
          </a:bodyPr>
          <a:lstStyle/>
          <a:p>
            <a:pPr defTabSz="1450340">
              <a:lnSpc>
                <a:spcPct val="130000"/>
              </a:lnSpc>
            </a:pPr>
            <a:r>
              <a:rPr lang="en-US" altLang="zh-CN" sz="1400" dirty="0">
                <a:cs typeface="+mn-ea"/>
                <a:sym typeface="+mn-lt"/>
              </a:rPr>
              <a:t>Architectural development</a:t>
            </a:r>
          </a:p>
        </p:txBody>
      </p:sp>
      <p:sp>
        <p:nvSpPr>
          <p:cNvPr id="6" name="矩形 5">
            <a:extLst>
              <a:ext uri="{FF2B5EF4-FFF2-40B4-BE49-F238E27FC236}">
                <a16:creationId xmlns:a16="http://schemas.microsoft.com/office/drawing/2014/main" id="{9FD0B49A-8B68-4868-86DD-0A31BB63B6E2}"/>
              </a:ext>
            </a:extLst>
          </p:cNvPr>
          <p:cNvSpPr/>
          <p:nvPr/>
        </p:nvSpPr>
        <p:spPr>
          <a:xfrm>
            <a:off x="-13335" y="227276"/>
            <a:ext cx="301658" cy="100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4DE2F4D8-DB5E-48E8-B173-C635A5955D58}"/>
              </a:ext>
            </a:extLst>
          </p:cNvPr>
          <p:cNvSpPr txBox="1"/>
          <p:nvPr/>
        </p:nvSpPr>
        <p:spPr>
          <a:xfrm>
            <a:off x="508000" y="1645920"/>
            <a:ext cx="6400800" cy="369332"/>
          </a:xfrm>
          <a:prstGeom prst="rect">
            <a:avLst/>
          </a:prstGeom>
          <a:noFill/>
        </p:spPr>
        <p:txBody>
          <a:bodyPr wrap="square" rtlCol="0">
            <a:spAutoFit/>
          </a:bodyPr>
          <a:lstStyle/>
          <a:p>
            <a:r>
              <a:rPr lang="en-US" altLang="zh-CN" dirty="0"/>
              <a:t>3. Decision supporting system</a:t>
            </a:r>
            <a:endParaRPr lang="zh-CN" altLang="en-US" dirty="0"/>
          </a:p>
        </p:txBody>
      </p:sp>
      <p:sp>
        <p:nvSpPr>
          <p:cNvPr id="12" name="矩形 11">
            <a:extLst>
              <a:ext uri="{FF2B5EF4-FFF2-40B4-BE49-F238E27FC236}">
                <a16:creationId xmlns:a16="http://schemas.microsoft.com/office/drawing/2014/main" id="{573A54DF-642E-48BD-AB1C-EAD490ADF060}"/>
              </a:ext>
            </a:extLst>
          </p:cNvPr>
          <p:cNvSpPr/>
          <p:nvPr/>
        </p:nvSpPr>
        <p:spPr>
          <a:xfrm>
            <a:off x="508000" y="2413338"/>
            <a:ext cx="9936480" cy="2169825"/>
          </a:xfrm>
          <a:prstGeom prst="rect">
            <a:avLst/>
          </a:prstGeom>
        </p:spPr>
        <p:txBody>
          <a:bodyPr wrap="square">
            <a:spAutoFit/>
          </a:bodyPr>
          <a:lstStyle/>
          <a:p>
            <a:pPr marL="342900" indent="-342900">
              <a:lnSpc>
                <a:spcPct val="150000"/>
              </a:lnSpc>
              <a:buFont typeface="+mj-ea"/>
              <a:buAutoNum type="circleNumDbPlain"/>
            </a:pPr>
            <a:r>
              <a:rPr lang="zh-CN" altLang="en-US" b="0" i="0" u="none" strike="noStrike" dirty="0">
                <a:solidFill>
                  <a:srgbClr val="222222"/>
                </a:solidFill>
                <a:effectLst/>
                <a:latin typeface="arial" panose="020B0604020202020204" pitchFamily="34" charset="0"/>
              </a:rPr>
              <a:t>该机制可以提取“如果 </a:t>
            </a:r>
            <a:r>
              <a:rPr lang="en-US" altLang="zh-CN" b="0" i="0" u="none" strike="noStrike" dirty="0">
                <a:solidFill>
                  <a:srgbClr val="222222"/>
                </a:solidFill>
                <a:effectLst/>
                <a:latin typeface="arial" panose="020B0604020202020204" pitchFamily="34" charset="0"/>
              </a:rPr>
              <a:t>- </a:t>
            </a:r>
            <a:r>
              <a:rPr lang="zh-CN" altLang="en-US" b="0" i="0" u="none" strike="noStrike" dirty="0">
                <a:solidFill>
                  <a:srgbClr val="222222"/>
                </a:solidFill>
                <a:effectLst/>
                <a:latin typeface="arial" panose="020B0604020202020204" pitchFamily="34" charset="0"/>
              </a:rPr>
              <a:t>然后”的规则。 挖掘的模糊关联规则将被转移到知识库。 公司中的用户可以访问知识库并检索关联规则</a:t>
            </a:r>
            <a:r>
              <a:rPr lang="zh-CN" altLang="en-US" dirty="0">
                <a:solidFill>
                  <a:srgbClr val="222222"/>
                </a:solidFill>
                <a:latin typeface="arial" panose="020B0604020202020204" pitchFamily="34" charset="0"/>
              </a:rPr>
              <a:t>；</a:t>
            </a:r>
            <a:endParaRPr lang="en-US" altLang="zh-CN" b="0" i="0" u="none" strike="noStrike" dirty="0">
              <a:solidFill>
                <a:srgbClr val="222222"/>
              </a:solidFill>
              <a:effectLst/>
              <a:latin typeface="arial" panose="020B0604020202020204" pitchFamily="34" charset="0"/>
            </a:endParaRPr>
          </a:p>
          <a:p>
            <a:pPr marL="342900" indent="-342900">
              <a:lnSpc>
                <a:spcPct val="150000"/>
              </a:lnSpc>
              <a:buFont typeface="+mj-ea"/>
              <a:buAutoNum type="circleNumDbPlain"/>
            </a:pPr>
            <a:r>
              <a:rPr lang="zh-CN" altLang="en-US" b="0" i="0" u="none" strike="noStrike" dirty="0">
                <a:solidFill>
                  <a:srgbClr val="222222"/>
                </a:solidFill>
                <a:effectLst/>
                <a:latin typeface="arial" panose="020B0604020202020204" pitchFamily="34" charset="0"/>
              </a:rPr>
              <a:t>关联规则为用户提供直接的决策支持。 例如，它可以显示经济属性与个别股票市场价格的水平或变化之间的关系。 因此用户可以根据证据做出决；</a:t>
            </a:r>
            <a:endParaRPr lang="en-US" altLang="zh-CN" b="0" i="0" u="none" strike="noStrike" dirty="0">
              <a:solidFill>
                <a:srgbClr val="222222"/>
              </a:solidFill>
              <a:effectLst/>
              <a:latin typeface="arial" panose="020B0604020202020204" pitchFamily="34" charset="0"/>
            </a:endParaRPr>
          </a:p>
          <a:p>
            <a:pPr marL="342900" indent="-342900">
              <a:lnSpc>
                <a:spcPct val="150000"/>
              </a:lnSpc>
              <a:buFont typeface="+mj-ea"/>
              <a:buAutoNum type="circleNumDbPlain"/>
            </a:pPr>
            <a:r>
              <a:rPr lang="zh-CN" altLang="en-US" b="0" i="0" u="none" strike="noStrike" dirty="0">
                <a:solidFill>
                  <a:srgbClr val="222222"/>
                </a:solidFill>
                <a:effectLst/>
                <a:latin typeface="arial" panose="020B0604020202020204" pitchFamily="34" charset="0"/>
              </a:rPr>
              <a:t> 知识库将通过更新数据和定期运行挖掘引擎来重复更新，以保持准确性和最新信息。</a:t>
            </a:r>
            <a:endParaRPr lang="zh-CN" altLang="en-US" dirty="0"/>
          </a:p>
        </p:txBody>
      </p:sp>
    </p:spTree>
    <p:extLst>
      <p:ext uri="{BB962C8B-B14F-4D97-AF65-F5344CB8AC3E}">
        <p14:creationId xmlns:p14="http://schemas.microsoft.com/office/powerpoint/2010/main" val="2929500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60F58F57-EAF0-4C60-8B1F-93D2AD711E53}"/>
              </a:ext>
            </a:extLst>
          </p:cNvPr>
          <p:cNvSpPr txBox="1">
            <a:spLocks noChangeArrowheads="1"/>
          </p:cNvSpPr>
          <p:nvPr/>
        </p:nvSpPr>
        <p:spPr bwMode="auto">
          <a:xfrm>
            <a:off x="508000" y="227276"/>
            <a:ext cx="2508379" cy="492443"/>
          </a:xfrm>
          <a:prstGeom prst="rect">
            <a:avLst/>
          </a:prstGeom>
          <a:noFill/>
          <a:ln w="9525">
            <a:noFill/>
            <a:miter lim="800000"/>
          </a:ln>
        </p:spPr>
        <p:txBody>
          <a:bodyPr wrap="none" lIns="60960" tIns="30480" rIns="60960" bIns="30480">
            <a:spAutoFit/>
          </a:bodyPr>
          <a:lstStyle/>
          <a:p>
            <a:pPr defTabSz="1450340"/>
            <a:r>
              <a:rPr lang="zh-CN" altLang="en-US" sz="2800" b="1" spc="300" dirty="0">
                <a:solidFill>
                  <a:schemeClr val="tx1">
                    <a:lumMod val="75000"/>
                    <a:lumOff val="25000"/>
                  </a:schemeClr>
                </a:solidFill>
                <a:cs typeface="+mn-ea"/>
                <a:sym typeface="+mn-lt"/>
              </a:rPr>
              <a:t>论文主要内容</a:t>
            </a:r>
          </a:p>
        </p:txBody>
      </p:sp>
      <p:sp>
        <p:nvSpPr>
          <p:cNvPr id="5" name="Text Box 7">
            <a:extLst>
              <a:ext uri="{FF2B5EF4-FFF2-40B4-BE49-F238E27FC236}">
                <a16:creationId xmlns:a16="http://schemas.microsoft.com/office/drawing/2014/main" id="{5DFBE7B7-D1E0-4392-90F2-3C7699296200}"/>
              </a:ext>
            </a:extLst>
          </p:cNvPr>
          <p:cNvSpPr txBox="1">
            <a:spLocks noChangeArrowheads="1"/>
          </p:cNvSpPr>
          <p:nvPr/>
        </p:nvSpPr>
        <p:spPr bwMode="auto">
          <a:xfrm>
            <a:off x="508000" y="903332"/>
            <a:ext cx="2661920" cy="319575"/>
          </a:xfrm>
          <a:prstGeom prst="rect">
            <a:avLst/>
          </a:prstGeom>
          <a:noFill/>
          <a:ln w="9525">
            <a:noFill/>
            <a:miter lim="800000"/>
          </a:ln>
        </p:spPr>
        <p:txBody>
          <a:bodyPr wrap="square" lIns="60960" tIns="30480" rIns="60960" bIns="30480" anchor="ctr">
            <a:spAutoFit/>
          </a:bodyPr>
          <a:lstStyle/>
          <a:p>
            <a:pPr defTabSz="1450340">
              <a:lnSpc>
                <a:spcPct val="130000"/>
              </a:lnSpc>
            </a:pPr>
            <a:r>
              <a:rPr lang="en-US" altLang="zh-CN" sz="1400" dirty="0">
                <a:cs typeface="+mn-ea"/>
                <a:sym typeface="+mn-lt"/>
              </a:rPr>
              <a:t>Architectural development</a:t>
            </a:r>
          </a:p>
        </p:txBody>
      </p:sp>
      <p:sp>
        <p:nvSpPr>
          <p:cNvPr id="6" name="矩形 5">
            <a:extLst>
              <a:ext uri="{FF2B5EF4-FFF2-40B4-BE49-F238E27FC236}">
                <a16:creationId xmlns:a16="http://schemas.microsoft.com/office/drawing/2014/main" id="{1152964D-F29E-4C57-B181-4B761D0B17FE}"/>
              </a:ext>
            </a:extLst>
          </p:cNvPr>
          <p:cNvSpPr/>
          <p:nvPr/>
        </p:nvSpPr>
        <p:spPr>
          <a:xfrm>
            <a:off x="-13335" y="227276"/>
            <a:ext cx="301658" cy="100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3EC0384E-F32E-4617-8DC2-EE8D5BE493D6}"/>
              </a:ext>
            </a:extLst>
          </p:cNvPr>
          <p:cNvSpPr txBox="1"/>
          <p:nvPr/>
        </p:nvSpPr>
        <p:spPr>
          <a:xfrm>
            <a:off x="508000" y="1645920"/>
            <a:ext cx="6400800" cy="369332"/>
          </a:xfrm>
          <a:prstGeom prst="rect">
            <a:avLst/>
          </a:prstGeom>
          <a:noFill/>
        </p:spPr>
        <p:txBody>
          <a:bodyPr wrap="square" rtlCol="0">
            <a:spAutoFit/>
          </a:bodyPr>
          <a:lstStyle/>
          <a:p>
            <a:r>
              <a:rPr lang="en-US" altLang="zh-CN" dirty="0"/>
              <a:t>4. Case Scenario(</a:t>
            </a:r>
            <a:r>
              <a:rPr lang="zh-CN" altLang="en-US" dirty="0"/>
              <a:t>案例情况</a:t>
            </a:r>
            <a:r>
              <a:rPr lang="en-US" altLang="zh-CN" dirty="0"/>
              <a:t>)</a:t>
            </a:r>
            <a:endParaRPr lang="zh-CN" altLang="en-US" dirty="0"/>
          </a:p>
        </p:txBody>
      </p:sp>
      <p:sp>
        <p:nvSpPr>
          <p:cNvPr id="8" name="矩形 7">
            <a:extLst>
              <a:ext uri="{FF2B5EF4-FFF2-40B4-BE49-F238E27FC236}">
                <a16:creationId xmlns:a16="http://schemas.microsoft.com/office/drawing/2014/main" id="{D8E5B3D2-CCF1-43F2-9518-404E5FBC1AF1}"/>
              </a:ext>
            </a:extLst>
          </p:cNvPr>
          <p:cNvSpPr/>
          <p:nvPr/>
        </p:nvSpPr>
        <p:spPr>
          <a:xfrm>
            <a:off x="508000" y="2280196"/>
            <a:ext cx="10891520" cy="881139"/>
          </a:xfrm>
          <a:prstGeom prst="rect">
            <a:avLst/>
          </a:prstGeom>
        </p:spPr>
        <p:txBody>
          <a:bodyPr wrap="square">
            <a:spAutoFit/>
          </a:bodyPr>
          <a:lstStyle/>
          <a:p>
            <a:pPr>
              <a:lnSpc>
                <a:spcPct val="150000"/>
              </a:lnSpc>
            </a:pPr>
            <a:r>
              <a:rPr lang="en-US" altLang="zh-CN" dirty="0"/>
              <a:t>A case scenario is given to illustrate(</a:t>
            </a:r>
            <a:r>
              <a:rPr lang="zh-CN" altLang="en-US" dirty="0"/>
              <a:t>评估</a:t>
            </a:r>
            <a:r>
              <a:rPr lang="en-US" altLang="zh-CN" dirty="0"/>
              <a:t>) the feasibility(</a:t>
            </a:r>
            <a:r>
              <a:rPr lang="zh-CN" altLang="en-US" dirty="0"/>
              <a:t>可行性</a:t>
            </a:r>
            <a:r>
              <a:rPr lang="en-US" altLang="zh-CN" dirty="0"/>
              <a:t>) of the proposed algorithm mining rules from quantitative process data(</a:t>
            </a:r>
            <a:r>
              <a:rPr lang="zh-CN" altLang="en-US" dirty="0"/>
              <a:t>定量过程数据</a:t>
            </a:r>
            <a:r>
              <a:rPr lang="en-US" altLang="zh-CN" dirty="0"/>
              <a:t>) in the historical economic data.</a:t>
            </a:r>
            <a:endParaRPr lang="zh-CN" altLang="en-US" dirty="0"/>
          </a:p>
        </p:txBody>
      </p:sp>
      <p:pic>
        <p:nvPicPr>
          <p:cNvPr id="9" name="图片 8">
            <a:extLst>
              <a:ext uri="{FF2B5EF4-FFF2-40B4-BE49-F238E27FC236}">
                <a16:creationId xmlns:a16="http://schemas.microsoft.com/office/drawing/2014/main" id="{A56D6ECA-E01D-4FAE-B38B-C23732755A3D}"/>
              </a:ext>
            </a:extLst>
          </p:cNvPr>
          <p:cNvPicPr>
            <a:picLocks noChangeAspect="1"/>
          </p:cNvPicPr>
          <p:nvPr/>
        </p:nvPicPr>
        <p:blipFill>
          <a:blip r:embed="rId2"/>
          <a:stretch>
            <a:fillRect/>
          </a:stretch>
        </p:blipFill>
        <p:spPr>
          <a:xfrm>
            <a:off x="508000" y="4225290"/>
            <a:ext cx="7886700" cy="2247900"/>
          </a:xfrm>
          <a:prstGeom prst="rect">
            <a:avLst/>
          </a:prstGeom>
        </p:spPr>
      </p:pic>
      <p:sp>
        <p:nvSpPr>
          <p:cNvPr id="10" name="矩形 9">
            <a:extLst>
              <a:ext uri="{FF2B5EF4-FFF2-40B4-BE49-F238E27FC236}">
                <a16:creationId xmlns:a16="http://schemas.microsoft.com/office/drawing/2014/main" id="{5DC61AF6-5984-44DC-ADD4-81E8A46BF930}"/>
              </a:ext>
            </a:extLst>
          </p:cNvPr>
          <p:cNvSpPr/>
          <p:nvPr/>
        </p:nvSpPr>
        <p:spPr>
          <a:xfrm>
            <a:off x="508000" y="3285582"/>
            <a:ext cx="10637520" cy="923330"/>
          </a:xfrm>
          <a:prstGeom prst="rect">
            <a:avLst/>
          </a:prstGeom>
        </p:spPr>
        <p:txBody>
          <a:bodyPr wrap="square">
            <a:spAutoFit/>
          </a:bodyPr>
          <a:lstStyle/>
          <a:p>
            <a:pPr>
              <a:lnSpc>
                <a:spcPct val="150000"/>
              </a:lnSpc>
            </a:pPr>
            <a:r>
              <a:rPr lang="zh-CN" altLang="en-US" dirty="0"/>
              <a:t> The data set</a:t>
            </a:r>
            <a:r>
              <a:rPr lang="en-US" altLang="zh-CN" dirty="0"/>
              <a:t>(</a:t>
            </a:r>
            <a:r>
              <a:rPr lang="zh-CN" altLang="en-US" dirty="0"/>
              <a:t>数据集</a:t>
            </a:r>
            <a:r>
              <a:rPr lang="en-US" altLang="zh-CN" dirty="0"/>
              <a:t>)</a:t>
            </a:r>
            <a:r>
              <a:rPr lang="zh-CN" altLang="en-US" dirty="0"/>
              <a:t>, including the historical Hong Kong market data was collected, with each record including different attributes as stated in Table 3. </a:t>
            </a:r>
          </a:p>
        </p:txBody>
      </p:sp>
    </p:spTree>
    <p:extLst>
      <p:ext uri="{BB962C8B-B14F-4D97-AF65-F5344CB8AC3E}">
        <p14:creationId xmlns:p14="http://schemas.microsoft.com/office/powerpoint/2010/main" val="1279949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B4B4AE45-6D76-4487-9920-71A686D14324}"/>
              </a:ext>
            </a:extLst>
          </p:cNvPr>
          <p:cNvSpPr txBox="1">
            <a:spLocks noChangeArrowheads="1"/>
          </p:cNvSpPr>
          <p:nvPr/>
        </p:nvSpPr>
        <p:spPr bwMode="auto">
          <a:xfrm>
            <a:off x="508000" y="227276"/>
            <a:ext cx="2508379" cy="492443"/>
          </a:xfrm>
          <a:prstGeom prst="rect">
            <a:avLst/>
          </a:prstGeom>
          <a:noFill/>
          <a:ln w="9525">
            <a:noFill/>
            <a:miter lim="800000"/>
          </a:ln>
        </p:spPr>
        <p:txBody>
          <a:bodyPr wrap="none" lIns="60960" tIns="30480" rIns="60960" bIns="30480">
            <a:spAutoFit/>
          </a:bodyPr>
          <a:lstStyle/>
          <a:p>
            <a:pPr defTabSz="1450340"/>
            <a:r>
              <a:rPr lang="zh-CN" altLang="en-US" sz="2800" b="1" spc="300" dirty="0">
                <a:solidFill>
                  <a:schemeClr val="tx1">
                    <a:lumMod val="75000"/>
                    <a:lumOff val="25000"/>
                  </a:schemeClr>
                </a:solidFill>
                <a:cs typeface="+mn-ea"/>
                <a:sym typeface="+mn-lt"/>
              </a:rPr>
              <a:t>论文主要内容</a:t>
            </a:r>
          </a:p>
        </p:txBody>
      </p:sp>
      <p:sp>
        <p:nvSpPr>
          <p:cNvPr id="5" name="Text Box 7">
            <a:extLst>
              <a:ext uri="{FF2B5EF4-FFF2-40B4-BE49-F238E27FC236}">
                <a16:creationId xmlns:a16="http://schemas.microsoft.com/office/drawing/2014/main" id="{C13F60D9-A782-48C8-8AE5-FD58C9A3F602}"/>
              </a:ext>
            </a:extLst>
          </p:cNvPr>
          <p:cNvSpPr txBox="1">
            <a:spLocks noChangeArrowheads="1"/>
          </p:cNvSpPr>
          <p:nvPr/>
        </p:nvSpPr>
        <p:spPr bwMode="auto">
          <a:xfrm>
            <a:off x="508000" y="903332"/>
            <a:ext cx="2661920" cy="319575"/>
          </a:xfrm>
          <a:prstGeom prst="rect">
            <a:avLst/>
          </a:prstGeom>
          <a:noFill/>
          <a:ln w="9525">
            <a:noFill/>
            <a:miter lim="800000"/>
          </a:ln>
        </p:spPr>
        <p:txBody>
          <a:bodyPr wrap="square" lIns="60960" tIns="30480" rIns="60960" bIns="30480" anchor="ctr">
            <a:spAutoFit/>
          </a:bodyPr>
          <a:lstStyle/>
          <a:p>
            <a:pPr defTabSz="1450340">
              <a:lnSpc>
                <a:spcPct val="130000"/>
              </a:lnSpc>
            </a:pPr>
            <a:r>
              <a:rPr lang="en-US" altLang="zh-CN" sz="1400" dirty="0">
                <a:cs typeface="+mn-ea"/>
                <a:sym typeface="+mn-lt"/>
              </a:rPr>
              <a:t>Architectural development</a:t>
            </a:r>
          </a:p>
        </p:txBody>
      </p:sp>
      <p:sp>
        <p:nvSpPr>
          <p:cNvPr id="6" name="矩形 5">
            <a:extLst>
              <a:ext uri="{FF2B5EF4-FFF2-40B4-BE49-F238E27FC236}">
                <a16:creationId xmlns:a16="http://schemas.microsoft.com/office/drawing/2014/main" id="{16CE5698-B7BB-459A-800A-BFFD1696930B}"/>
              </a:ext>
            </a:extLst>
          </p:cNvPr>
          <p:cNvSpPr/>
          <p:nvPr/>
        </p:nvSpPr>
        <p:spPr>
          <a:xfrm>
            <a:off x="-13335" y="227276"/>
            <a:ext cx="301658" cy="100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0A0715AA-AB25-4508-8EE9-7640498C491E}"/>
              </a:ext>
            </a:extLst>
          </p:cNvPr>
          <p:cNvSpPr txBox="1"/>
          <p:nvPr/>
        </p:nvSpPr>
        <p:spPr>
          <a:xfrm>
            <a:off x="508000" y="1645920"/>
            <a:ext cx="6400800" cy="369332"/>
          </a:xfrm>
          <a:prstGeom prst="rect">
            <a:avLst/>
          </a:prstGeom>
          <a:noFill/>
        </p:spPr>
        <p:txBody>
          <a:bodyPr wrap="square" rtlCol="0">
            <a:spAutoFit/>
          </a:bodyPr>
          <a:lstStyle/>
          <a:p>
            <a:r>
              <a:rPr lang="en-US" altLang="zh-CN" dirty="0"/>
              <a:t>5. Feasibility(</a:t>
            </a:r>
            <a:r>
              <a:rPr lang="zh-CN" altLang="en-US" dirty="0"/>
              <a:t>可行性</a:t>
            </a:r>
            <a:r>
              <a:rPr lang="en-US" altLang="zh-CN" dirty="0"/>
              <a:t>) Case Study</a:t>
            </a:r>
            <a:endParaRPr lang="zh-CN" altLang="en-US" dirty="0"/>
          </a:p>
        </p:txBody>
      </p:sp>
      <p:pic>
        <p:nvPicPr>
          <p:cNvPr id="8" name="图片 7">
            <a:extLst>
              <a:ext uri="{FF2B5EF4-FFF2-40B4-BE49-F238E27FC236}">
                <a16:creationId xmlns:a16="http://schemas.microsoft.com/office/drawing/2014/main" id="{7A66D4A6-A5F8-4F95-891B-F38A0BD094A1}"/>
              </a:ext>
            </a:extLst>
          </p:cNvPr>
          <p:cNvPicPr>
            <a:picLocks noChangeAspect="1"/>
          </p:cNvPicPr>
          <p:nvPr/>
        </p:nvPicPr>
        <p:blipFill>
          <a:blip r:embed="rId2"/>
          <a:stretch>
            <a:fillRect/>
          </a:stretch>
        </p:blipFill>
        <p:spPr>
          <a:xfrm>
            <a:off x="4562714" y="1222907"/>
            <a:ext cx="7527686" cy="5501323"/>
          </a:xfrm>
          <a:prstGeom prst="rect">
            <a:avLst/>
          </a:prstGeom>
        </p:spPr>
      </p:pic>
      <p:sp>
        <p:nvSpPr>
          <p:cNvPr id="9" name="矩形 8">
            <a:extLst>
              <a:ext uri="{FF2B5EF4-FFF2-40B4-BE49-F238E27FC236}">
                <a16:creationId xmlns:a16="http://schemas.microsoft.com/office/drawing/2014/main" id="{AAA6E619-83EE-482E-B3DA-C089D0B10B4E}"/>
              </a:ext>
            </a:extLst>
          </p:cNvPr>
          <p:cNvSpPr/>
          <p:nvPr/>
        </p:nvSpPr>
        <p:spPr>
          <a:xfrm>
            <a:off x="288323" y="2811574"/>
            <a:ext cx="3897597" cy="2958630"/>
          </a:xfrm>
          <a:prstGeom prst="rect">
            <a:avLst/>
          </a:prstGeom>
        </p:spPr>
        <p:txBody>
          <a:bodyPr wrap="square">
            <a:spAutoFit/>
          </a:bodyPr>
          <a:lstStyle/>
          <a:p>
            <a:pPr>
              <a:lnSpc>
                <a:spcPct val="150000"/>
              </a:lnSpc>
            </a:pPr>
            <a:r>
              <a:rPr lang="zh-CN" altLang="en-US" dirty="0"/>
              <a:t> </a:t>
            </a:r>
            <a:r>
              <a:rPr lang="en-US" altLang="zh-CN" dirty="0"/>
              <a:t>S</a:t>
            </a:r>
            <a:r>
              <a:rPr lang="zh-CN" altLang="en-US" dirty="0"/>
              <a:t>everal attributes like GDP and Hong Kong interest rate are selected, together with the historical records of the Hang Seng Index over 10 years.</a:t>
            </a:r>
            <a:r>
              <a:rPr lang="en-US" altLang="zh-CN" dirty="0"/>
              <a:t> The firm collects the data on different re-</a:t>
            </a:r>
            <a:r>
              <a:rPr lang="en-US" altLang="zh-CN" dirty="0" err="1"/>
              <a:t>lated</a:t>
            </a:r>
            <a:r>
              <a:rPr lang="en-US" altLang="zh-CN" dirty="0"/>
              <a:t> attributes and the historical stock price that is stored in a CSV file.</a:t>
            </a:r>
            <a:r>
              <a:rPr lang="zh-CN" altLang="en-US" dirty="0"/>
              <a:t> </a:t>
            </a:r>
          </a:p>
        </p:txBody>
      </p:sp>
    </p:spTree>
    <p:extLst>
      <p:ext uri="{BB962C8B-B14F-4D97-AF65-F5344CB8AC3E}">
        <p14:creationId xmlns:p14="http://schemas.microsoft.com/office/powerpoint/2010/main" val="3527675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0B2C0E5-1359-4B16-9932-9B46AF110640}"/>
              </a:ext>
            </a:extLst>
          </p:cNvPr>
          <p:cNvPicPr>
            <a:picLocks noChangeAspect="1"/>
          </p:cNvPicPr>
          <p:nvPr/>
        </p:nvPicPr>
        <p:blipFill>
          <a:blip r:embed="rId2"/>
          <a:stretch>
            <a:fillRect/>
          </a:stretch>
        </p:blipFill>
        <p:spPr>
          <a:xfrm>
            <a:off x="0" y="1948815"/>
            <a:ext cx="5441261" cy="4766945"/>
          </a:xfrm>
          <a:prstGeom prst="rect">
            <a:avLst/>
          </a:prstGeom>
        </p:spPr>
      </p:pic>
      <p:pic>
        <p:nvPicPr>
          <p:cNvPr id="5" name="图片 4">
            <a:extLst>
              <a:ext uri="{FF2B5EF4-FFF2-40B4-BE49-F238E27FC236}">
                <a16:creationId xmlns:a16="http://schemas.microsoft.com/office/drawing/2014/main" id="{96D6F8C6-2058-45F7-8F13-E0E04D5CA84D}"/>
              </a:ext>
            </a:extLst>
          </p:cNvPr>
          <p:cNvPicPr>
            <a:picLocks noChangeAspect="1"/>
          </p:cNvPicPr>
          <p:nvPr/>
        </p:nvPicPr>
        <p:blipFill>
          <a:blip r:embed="rId3"/>
          <a:stretch>
            <a:fillRect/>
          </a:stretch>
        </p:blipFill>
        <p:spPr>
          <a:xfrm>
            <a:off x="5339342" y="2008822"/>
            <a:ext cx="6764559" cy="4208145"/>
          </a:xfrm>
          <a:prstGeom prst="rect">
            <a:avLst/>
          </a:prstGeom>
        </p:spPr>
      </p:pic>
      <p:sp>
        <p:nvSpPr>
          <p:cNvPr id="6" name="Text Box 7">
            <a:extLst>
              <a:ext uri="{FF2B5EF4-FFF2-40B4-BE49-F238E27FC236}">
                <a16:creationId xmlns:a16="http://schemas.microsoft.com/office/drawing/2014/main" id="{AC40C465-DA5D-4492-BA1D-3717BFAE8CE5}"/>
              </a:ext>
            </a:extLst>
          </p:cNvPr>
          <p:cNvSpPr txBox="1">
            <a:spLocks noChangeArrowheads="1"/>
          </p:cNvSpPr>
          <p:nvPr/>
        </p:nvSpPr>
        <p:spPr bwMode="auto">
          <a:xfrm>
            <a:off x="508000" y="227276"/>
            <a:ext cx="2508379" cy="492443"/>
          </a:xfrm>
          <a:prstGeom prst="rect">
            <a:avLst/>
          </a:prstGeom>
          <a:noFill/>
          <a:ln w="9525">
            <a:noFill/>
            <a:miter lim="800000"/>
          </a:ln>
        </p:spPr>
        <p:txBody>
          <a:bodyPr wrap="none" lIns="60960" tIns="30480" rIns="60960" bIns="30480">
            <a:spAutoFit/>
          </a:bodyPr>
          <a:lstStyle/>
          <a:p>
            <a:pPr defTabSz="1450340"/>
            <a:r>
              <a:rPr lang="zh-CN" altLang="en-US" sz="2800" b="1" spc="300" dirty="0">
                <a:solidFill>
                  <a:schemeClr val="tx1">
                    <a:lumMod val="75000"/>
                    <a:lumOff val="25000"/>
                  </a:schemeClr>
                </a:solidFill>
                <a:cs typeface="+mn-ea"/>
                <a:sym typeface="+mn-lt"/>
              </a:rPr>
              <a:t>论文主要内容</a:t>
            </a:r>
          </a:p>
        </p:txBody>
      </p:sp>
      <p:sp>
        <p:nvSpPr>
          <p:cNvPr id="7" name="Text Box 7">
            <a:extLst>
              <a:ext uri="{FF2B5EF4-FFF2-40B4-BE49-F238E27FC236}">
                <a16:creationId xmlns:a16="http://schemas.microsoft.com/office/drawing/2014/main" id="{ED89BB89-C467-4597-BFC7-9DEFAD37E273}"/>
              </a:ext>
            </a:extLst>
          </p:cNvPr>
          <p:cNvSpPr txBox="1">
            <a:spLocks noChangeArrowheads="1"/>
          </p:cNvSpPr>
          <p:nvPr/>
        </p:nvSpPr>
        <p:spPr bwMode="auto">
          <a:xfrm>
            <a:off x="508000" y="903332"/>
            <a:ext cx="2661920" cy="319575"/>
          </a:xfrm>
          <a:prstGeom prst="rect">
            <a:avLst/>
          </a:prstGeom>
          <a:noFill/>
          <a:ln w="9525">
            <a:noFill/>
            <a:miter lim="800000"/>
          </a:ln>
        </p:spPr>
        <p:txBody>
          <a:bodyPr wrap="square" lIns="60960" tIns="30480" rIns="60960" bIns="30480" anchor="ctr">
            <a:spAutoFit/>
          </a:bodyPr>
          <a:lstStyle/>
          <a:p>
            <a:pPr defTabSz="1450340">
              <a:lnSpc>
                <a:spcPct val="130000"/>
              </a:lnSpc>
            </a:pPr>
            <a:r>
              <a:rPr lang="en-US" altLang="zh-CN" sz="1400" dirty="0">
                <a:cs typeface="+mn-ea"/>
                <a:sym typeface="+mn-lt"/>
              </a:rPr>
              <a:t>Architectural development</a:t>
            </a:r>
          </a:p>
        </p:txBody>
      </p:sp>
      <p:sp>
        <p:nvSpPr>
          <p:cNvPr id="8" name="矩形 7">
            <a:extLst>
              <a:ext uri="{FF2B5EF4-FFF2-40B4-BE49-F238E27FC236}">
                <a16:creationId xmlns:a16="http://schemas.microsoft.com/office/drawing/2014/main" id="{35533250-F7AE-462B-B6A5-30F5E1355FCF}"/>
              </a:ext>
            </a:extLst>
          </p:cNvPr>
          <p:cNvSpPr/>
          <p:nvPr/>
        </p:nvSpPr>
        <p:spPr>
          <a:xfrm>
            <a:off x="-13335" y="227276"/>
            <a:ext cx="301658" cy="100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823265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4060A61B-5E02-4AC8-A4CB-C9639C9D53D2}"/>
              </a:ext>
            </a:extLst>
          </p:cNvPr>
          <p:cNvSpPr txBox="1">
            <a:spLocks noChangeArrowheads="1"/>
          </p:cNvSpPr>
          <p:nvPr/>
        </p:nvSpPr>
        <p:spPr bwMode="auto">
          <a:xfrm>
            <a:off x="508000" y="227276"/>
            <a:ext cx="2508379" cy="492443"/>
          </a:xfrm>
          <a:prstGeom prst="rect">
            <a:avLst/>
          </a:prstGeom>
          <a:noFill/>
          <a:ln w="9525">
            <a:noFill/>
            <a:miter lim="800000"/>
          </a:ln>
        </p:spPr>
        <p:txBody>
          <a:bodyPr wrap="none" lIns="60960" tIns="30480" rIns="60960" bIns="30480">
            <a:spAutoFit/>
          </a:bodyPr>
          <a:lstStyle/>
          <a:p>
            <a:pPr defTabSz="1450340"/>
            <a:r>
              <a:rPr lang="zh-CN" altLang="en-US" sz="2800" b="1" spc="300" dirty="0">
                <a:solidFill>
                  <a:schemeClr val="tx1">
                    <a:lumMod val="75000"/>
                    <a:lumOff val="25000"/>
                  </a:schemeClr>
                </a:solidFill>
                <a:cs typeface="+mn-ea"/>
                <a:sym typeface="+mn-lt"/>
              </a:rPr>
              <a:t>论文主要内容</a:t>
            </a:r>
          </a:p>
        </p:txBody>
      </p:sp>
      <p:sp>
        <p:nvSpPr>
          <p:cNvPr id="5" name="Text Box 7">
            <a:extLst>
              <a:ext uri="{FF2B5EF4-FFF2-40B4-BE49-F238E27FC236}">
                <a16:creationId xmlns:a16="http://schemas.microsoft.com/office/drawing/2014/main" id="{2866A03A-4E8D-459E-BD09-2DD52D1C73A2}"/>
              </a:ext>
            </a:extLst>
          </p:cNvPr>
          <p:cNvSpPr txBox="1">
            <a:spLocks noChangeArrowheads="1"/>
          </p:cNvSpPr>
          <p:nvPr/>
        </p:nvSpPr>
        <p:spPr bwMode="auto">
          <a:xfrm>
            <a:off x="508000" y="903332"/>
            <a:ext cx="2661920" cy="319575"/>
          </a:xfrm>
          <a:prstGeom prst="rect">
            <a:avLst/>
          </a:prstGeom>
          <a:noFill/>
          <a:ln w="9525">
            <a:noFill/>
            <a:miter lim="800000"/>
          </a:ln>
        </p:spPr>
        <p:txBody>
          <a:bodyPr wrap="square" lIns="60960" tIns="30480" rIns="60960" bIns="30480" anchor="ctr">
            <a:spAutoFit/>
          </a:bodyPr>
          <a:lstStyle/>
          <a:p>
            <a:pPr defTabSz="1450340">
              <a:lnSpc>
                <a:spcPct val="130000"/>
              </a:lnSpc>
            </a:pPr>
            <a:r>
              <a:rPr lang="en-US" altLang="zh-CN" sz="1400" dirty="0">
                <a:cs typeface="+mn-ea"/>
                <a:sym typeface="+mn-lt"/>
              </a:rPr>
              <a:t>Architectural development</a:t>
            </a:r>
          </a:p>
        </p:txBody>
      </p:sp>
      <p:sp>
        <p:nvSpPr>
          <p:cNvPr id="6" name="矩形 5">
            <a:extLst>
              <a:ext uri="{FF2B5EF4-FFF2-40B4-BE49-F238E27FC236}">
                <a16:creationId xmlns:a16="http://schemas.microsoft.com/office/drawing/2014/main" id="{A90D029F-57DD-47DD-861F-8CD114C02167}"/>
              </a:ext>
            </a:extLst>
          </p:cNvPr>
          <p:cNvSpPr/>
          <p:nvPr/>
        </p:nvSpPr>
        <p:spPr>
          <a:xfrm>
            <a:off x="-13335" y="227276"/>
            <a:ext cx="301658" cy="100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559C99E9-470C-4964-9FFE-3F0BEBB16217}"/>
              </a:ext>
            </a:extLst>
          </p:cNvPr>
          <p:cNvSpPr txBox="1"/>
          <p:nvPr/>
        </p:nvSpPr>
        <p:spPr>
          <a:xfrm>
            <a:off x="508000" y="1645920"/>
            <a:ext cx="6400800" cy="369332"/>
          </a:xfrm>
          <a:prstGeom prst="rect">
            <a:avLst/>
          </a:prstGeom>
          <a:noFill/>
        </p:spPr>
        <p:txBody>
          <a:bodyPr wrap="square" rtlCol="0">
            <a:spAutoFit/>
          </a:bodyPr>
          <a:lstStyle/>
          <a:p>
            <a:r>
              <a:rPr lang="en-US" altLang="zh-CN" dirty="0"/>
              <a:t>6. Conclusive remarks and future work</a:t>
            </a:r>
            <a:endParaRPr lang="zh-CN" altLang="en-US" dirty="0"/>
          </a:p>
        </p:txBody>
      </p:sp>
      <p:sp>
        <p:nvSpPr>
          <p:cNvPr id="8" name="矩形 7">
            <a:extLst>
              <a:ext uri="{FF2B5EF4-FFF2-40B4-BE49-F238E27FC236}">
                <a16:creationId xmlns:a16="http://schemas.microsoft.com/office/drawing/2014/main" id="{6C811903-EB73-45D6-BE16-7B3DC783FB0E}"/>
              </a:ext>
            </a:extLst>
          </p:cNvPr>
          <p:cNvSpPr/>
          <p:nvPr/>
        </p:nvSpPr>
        <p:spPr>
          <a:xfrm>
            <a:off x="508000" y="2627759"/>
            <a:ext cx="10678160" cy="1338828"/>
          </a:xfrm>
          <a:prstGeom prst="rect">
            <a:avLst/>
          </a:prstGeom>
        </p:spPr>
        <p:txBody>
          <a:bodyPr wrap="square">
            <a:spAutoFit/>
          </a:bodyPr>
          <a:lstStyle/>
          <a:p>
            <a:pPr>
              <a:lnSpc>
                <a:spcPct val="150000"/>
              </a:lnSpc>
            </a:pPr>
            <a:r>
              <a:rPr lang="en-US" altLang="zh-CN" dirty="0"/>
              <a:t>Further work is suggested to refine the methodology of designing suitable fuzzy sets and threshold values to enhance the reliability. It is recommended that more research is undertaken on determining suitable sets and threshold values to improve the reliability and feasibility of the decision support system.</a:t>
            </a:r>
            <a:endParaRPr lang="zh-CN" altLang="en-US" dirty="0"/>
          </a:p>
        </p:txBody>
      </p:sp>
      <p:sp>
        <p:nvSpPr>
          <p:cNvPr id="9" name="矩形 8">
            <a:extLst>
              <a:ext uri="{FF2B5EF4-FFF2-40B4-BE49-F238E27FC236}">
                <a16:creationId xmlns:a16="http://schemas.microsoft.com/office/drawing/2014/main" id="{F135FDF2-3F60-4C37-BC18-D7263E1EF535}"/>
              </a:ext>
            </a:extLst>
          </p:cNvPr>
          <p:cNvSpPr/>
          <p:nvPr/>
        </p:nvSpPr>
        <p:spPr>
          <a:xfrm>
            <a:off x="548640" y="4471015"/>
            <a:ext cx="10088880" cy="879151"/>
          </a:xfrm>
          <a:prstGeom prst="rect">
            <a:avLst/>
          </a:prstGeom>
        </p:spPr>
        <p:txBody>
          <a:bodyPr wrap="square">
            <a:spAutoFit/>
          </a:bodyPr>
          <a:lstStyle/>
          <a:p>
            <a:pPr>
              <a:lnSpc>
                <a:spcPct val="150000"/>
              </a:lnSpc>
            </a:pPr>
            <a:r>
              <a:rPr lang="zh-CN" altLang="en-US" b="0" i="0" u="none" strike="noStrike" dirty="0">
                <a:solidFill>
                  <a:srgbClr val="222222"/>
                </a:solidFill>
                <a:effectLst/>
                <a:latin typeface="arial" panose="020B0604020202020204" pitchFamily="34" charset="0"/>
              </a:rPr>
              <a:t>进一步的工作是建议改进设计适当的模糊集和阈值的方法来提高可靠性。 建议进一步研究确定合适的集合和阈值，以提高决策支持系统的可靠性和可行性。</a:t>
            </a:r>
            <a:endParaRPr lang="zh-CN" altLang="en-US" b="0" i="0" u="none" strike="noStrike" dirty="0">
              <a:solidFill>
                <a:srgbClr val="777777"/>
              </a:solidFill>
              <a:effectLst/>
              <a:latin typeface="arial" panose="020B0604020202020204" pitchFamily="34" charset="0"/>
            </a:endParaRPr>
          </a:p>
        </p:txBody>
      </p:sp>
    </p:spTree>
    <p:extLst>
      <p:ext uri="{BB962C8B-B14F-4D97-AF65-F5344CB8AC3E}">
        <p14:creationId xmlns:p14="http://schemas.microsoft.com/office/powerpoint/2010/main" val="959160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7">
            <a:extLst>
              <a:ext uri="{FF2B5EF4-FFF2-40B4-BE49-F238E27FC236}">
                <a16:creationId xmlns:a16="http://schemas.microsoft.com/office/drawing/2014/main" id="{2C597E69-7F2C-40ED-9EB6-72C0E3513410}"/>
              </a:ext>
            </a:extLst>
          </p:cNvPr>
          <p:cNvSpPr txBox="1">
            <a:spLocks noChangeArrowheads="1"/>
          </p:cNvSpPr>
          <p:nvPr/>
        </p:nvSpPr>
        <p:spPr bwMode="auto">
          <a:xfrm>
            <a:off x="508000" y="227276"/>
            <a:ext cx="2508379" cy="492443"/>
          </a:xfrm>
          <a:prstGeom prst="rect">
            <a:avLst/>
          </a:prstGeom>
          <a:noFill/>
          <a:ln w="9525">
            <a:noFill/>
            <a:miter lim="800000"/>
          </a:ln>
        </p:spPr>
        <p:txBody>
          <a:bodyPr wrap="none" lIns="60960" tIns="30480" rIns="60960" bIns="30480">
            <a:spAutoFit/>
          </a:bodyPr>
          <a:lstStyle/>
          <a:p>
            <a:pPr defTabSz="1450340"/>
            <a:r>
              <a:rPr lang="zh-CN" altLang="en-US" sz="2800" b="1" spc="300" dirty="0">
                <a:solidFill>
                  <a:schemeClr val="tx1">
                    <a:lumMod val="75000"/>
                    <a:lumOff val="25000"/>
                  </a:schemeClr>
                </a:solidFill>
                <a:cs typeface="+mn-ea"/>
                <a:sym typeface="+mn-lt"/>
              </a:rPr>
              <a:t>论文主要内容</a:t>
            </a:r>
          </a:p>
        </p:txBody>
      </p:sp>
      <p:sp>
        <p:nvSpPr>
          <p:cNvPr id="8" name="Text Box 7">
            <a:extLst>
              <a:ext uri="{FF2B5EF4-FFF2-40B4-BE49-F238E27FC236}">
                <a16:creationId xmlns:a16="http://schemas.microsoft.com/office/drawing/2014/main" id="{E5E6889C-9EB5-4F0C-921B-5062DC270506}"/>
              </a:ext>
            </a:extLst>
          </p:cNvPr>
          <p:cNvSpPr txBox="1">
            <a:spLocks noChangeArrowheads="1"/>
          </p:cNvSpPr>
          <p:nvPr/>
        </p:nvSpPr>
        <p:spPr bwMode="auto">
          <a:xfrm>
            <a:off x="508000" y="903332"/>
            <a:ext cx="2661920" cy="319575"/>
          </a:xfrm>
          <a:prstGeom prst="rect">
            <a:avLst/>
          </a:prstGeom>
          <a:noFill/>
          <a:ln w="9525">
            <a:noFill/>
            <a:miter lim="800000"/>
          </a:ln>
        </p:spPr>
        <p:txBody>
          <a:bodyPr wrap="square" lIns="60960" tIns="30480" rIns="60960" bIns="30480" anchor="ctr">
            <a:spAutoFit/>
          </a:bodyPr>
          <a:lstStyle/>
          <a:p>
            <a:pPr defTabSz="1450340">
              <a:lnSpc>
                <a:spcPct val="130000"/>
              </a:lnSpc>
            </a:pPr>
            <a:r>
              <a:rPr lang="en-US" altLang="zh-CN" sz="1400" dirty="0">
                <a:cs typeface="+mn-ea"/>
                <a:sym typeface="+mn-lt"/>
              </a:rPr>
              <a:t>Architectural development</a:t>
            </a:r>
          </a:p>
        </p:txBody>
      </p:sp>
      <p:sp>
        <p:nvSpPr>
          <p:cNvPr id="9" name="矩形 8">
            <a:extLst>
              <a:ext uri="{FF2B5EF4-FFF2-40B4-BE49-F238E27FC236}">
                <a16:creationId xmlns:a16="http://schemas.microsoft.com/office/drawing/2014/main" id="{0B5AEA3F-B263-49B9-BA65-42E3FB230959}"/>
              </a:ext>
            </a:extLst>
          </p:cNvPr>
          <p:cNvSpPr/>
          <p:nvPr/>
        </p:nvSpPr>
        <p:spPr>
          <a:xfrm>
            <a:off x="-13335" y="227276"/>
            <a:ext cx="301658" cy="100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1" name="图片 10">
            <a:extLst>
              <a:ext uri="{FF2B5EF4-FFF2-40B4-BE49-F238E27FC236}">
                <a16:creationId xmlns:a16="http://schemas.microsoft.com/office/drawing/2014/main" id="{12158C92-B4C5-434B-B5D8-2304B8B7A482}"/>
              </a:ext>
            </a:extLst>
          </p:cNvPr>
          <p:cNvPicPr>
            <a:picLocks noChangeAspect="1"/>
          </p:cNvPicPr>
          <p:nvPr/>
        </p:nvPicPr>
        <p:blipFill>
          <a:blip r:embed="rId2"/>
          <a:stretch>
            <a:fillRect/>
          </a:stretch>
        </p:blipFill>
        <p:spPr>
          <a:xfrm>
            <a:off x="508001" y="1222907"/>
            <a:ext cx="5466080" cy="5586724"/>
          </a:xfrm>
          <a:prstGeom prst="rect">
            <a:avLst/>
          </a:prstGeom>
        </p:spPr>
      </p:pic>
      <p:pic>
        <p:nvPicPr>
          <p:cNvPr id="12" name="图片 11">
            <a:extLst>
              <a:ext uri="{FF2B5EF4-FFF2-40B4-BE49-F238E27FC236}">
                <a16:creationId xmlns:a16="http://schemas.microsoft.com/office/drawing/2014/main" id="{E35B6BA2-7DFA-4AB0-9DAB-8A4E97FFA109}"/>
              </a:ext>
            </a:extLst>
          </p:cNvPr>
          <p:cNvPicPr>
            <a:picLocks noChangeAspect="1"/>
          </p:cNvPicPr>
          <p:nvPr/>
        </p:nvPicPr>
        <p:blipFill>
          <a:blip r:embed="rId3"/>
          <a:stretch>
            <a:fillRect/>
          </a:stretch>
        </p:blipFill>
        <p:spPr>
          <a:xfrm>
            <a:off x="5974081" y="628541"/>
            <a:ext cx="5548066" cy="6097379"/>
          </a:xfrm>
          <a:prstGeom prst="rect">
            <a:avLst/>
          </a:prstGeom>
        </p:spPr>
      </p:pic>
    </p:spTree>
    <p:extLst>
      <p:ext uri="{BB962C8B-B14F-4D97-AF65-F5344CB8AC3E}">
        <p14:creationId xmlns:p14="http://schemas.microsoft.com/office/powerpoint/2010/main" val="4114010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0803BC00-A0D5-4362-849F-90593BBB21E1}"/>
              </a:ext>
            </a:extLst>
          </p:cNvPr>
          <p:cNvSpPr txBox="1">
            <a:spLocks noChangeArrowheads="1"/>
          </p:cNvSpPr>
          <p:nvPr/>
        </p:nvSpPr>
        <p:spPr bwMode="auto">
          <a:xfrm>
            <a:off x="508000" y="227276"/>
            <a:ext cx="1713290" cy="492443"/>
          </a:xfrm>
          <a:prstGeom prst="rect">
            <a:avLst/>
          </a:prstGeom>
          <a:noFill/>
          <a:ln w="9525">
            <a:noFill/>
            <a:miter lim="800000"/>
          </a:ln>
        </p:spPr>
        <p:txBody>
          <a:bodyPr wrap="none" lIns="60960" tIns="30480" rIns="60960" bIns="30480">
            <a:spAutoFit/>
          </a:bodyPr>
          <a:lstStyle/>
          <a:p>
            <a:pPr defTabSz="1450340"/>
            <a:r>
              <a:rPr lang="zh-CN" altLang="en-US" sz="2800" b="1" spc="300" dirty="0">
                <a:solidFill>
                  <a:schemeClr val="tx1">
                    <a:lumMod val="75000"/>
                    <a:lumOff val="25000"/>
                  </a:schemeClr>
                </a:solidFill>
                <a:cs typeface="+mn-ea"/>
                <a:sym typeface="+mn-lt"/>
              </a:rPr>
              <a:t>文章背景</a:t>
            </a:r>
          </a:p>
        </p:txBody>
      </p:sp>
      <p:sp>
        <p:nvSpPr>
          <p:cNvPr id="5" name="Text Box 7">
            <a:extLst>
              <a:ext uri="{FF2B5EF4-FFF2-40B4-BE49-F238E27FC236}">
                <a16:creationId xmlns:a16="http://schemas.microsoft.com/office/drawing/2014/main" id="{95A79A34-AFBE-4971-B80B-CA6A07472F56}"/>
              </a:ext>
            </a:extLst>
          </p:cNvPr>
          <p:cNvSpPr txBox="1">
            <a:spLocks noChangeArrowheads="1"/>
          </p:cNvSpPr>
          <p:nvPr/>
        </p:nvSpPr>
        <p:spPr bwMode="auto">
          <a:xfrm>
            <a:off x="508000" y="892304"/>
            <a:ext cx="2661920" cy="341632"/>
          </a:xfrm>
          <a:prstGeom prst="rect">
            <a:avLst/>
          </a:prstGeom>
          <a:noFill/>
          <a:ln w="9525">
            <a:noFill/>
            <a:miter lim="800000"/>
          </a:ln>
        </p:spPr>
        <p:txBody>
          <a:bodyPr wrap="square" lIns="60960" tIns="30480" rIns="60960" bIns="30480" anchor="ctr">
            <a:spAutoFit/>
          </a:bodyPr>
          <a:lstStyle/>
          <a:p>
            <a:pPr defTabSz="1450340">
              <a:lnSpc>
                <a:spcPct val="130000"/>
              </a:lnSpc>
            </a:pPr>
            <a:r>
              <a:rPr lang="en-US" altLang="zh-CN" sz="1400" dirty="0">
                <a:cs typeface="+mn-ea"/>
                <a:sym typeface="+mn-lt"/>
              </a:rPr>
              <a:t>The</a:t>
            </a:r>
            <a:r>
              <a:rPr lang="zh-CN" altLang="en-US" sz="1400" dirty="0">
                <a:cs typeface="+mn-ea"/>
                <a:sym typeface="+mn-lt"/>
              </a:rPr>
              <a:t> </a:t>
            </a:r>
            <a:r>
              <a:rPr lang="en-US" altLang="zh-CN" sz="1400" dirty="0">
                <a:cs typeface="+mn-ea"/>
                <a:sym typeface="+mn-lt"/>
              </a:rPr>
              <a:t>backgrounds of the paper</a:t>
            </a:r>
          </a:p>
        </p:txBody>
      </p:sp>
      <p:sp>
        <p:nvSpPr>
          <p:cNvPr id="6" name="矩形 5">
            <a:extLst>
              <a:ext uri="{FF2B5EF4-FFF2-40B4-BE49-F238E27FC236}">
                <a16:creationId xmlns:a16="http://schemas.microsoft.com/office/drawing/2014/main" id="{95CFA2AA-60F5-4548-99EB-126CE9785C20}"/>
              </a:ext>
            </a:extLst>
          </p:cNvPr>
          <p:cNvSpPr/>
          <p:nvPr/>
        </p:nvSpPr>
        <p:spPr>
          <a:xfrm>
            <a:off x="-13335" y="227276"/>
            <a:ext cx="301658" cy="100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505FA0D1-BA70-41A5-8C60-A60D7CEB3AE1}"/>
              </a:ext>
            </a:extLst>
          </p:cNvPr>
          <p:cNvSpPr txBox="1"/>
          <p:nvPr/>
        </p:nvSpPr>
        <p:spPr>
          <a:xfrm>
            <a:off x="508000" y="2113281"/>
            <a:ext cx="9123680" cy="2491195"/>
          </a:xfrm>
          <a:prstGeom prst="rect">
            <a:avLst/>
          </a:prstGeom>
          <a:noFill/>
        </p:spPr>
        <p:txBody>
          <a:bodyPr wrap="square" rtlCol="0">
            <a:spAutoFit/>
          </a:bodyPr>
          <a:lstStyle/>
          <a:p>
            <a:pPr marL="342900" indent="-342900">
              <a:lnSpc>
                <a:spcPct val="150000"/>
              </a:lnSpc>
              <a:buFont typeface="+mj-lt"/>
              <a:buAutoNum type="arabicPeriod"/>
            </a:pPr>
            <a:r>
              <a:rPr lang="zh-CN" altLang="en-US" dirty="0"/>
              <a:t>随着金融企业和市场面临越来越大的风险，文本挖掘正在发挥越来越重要的作用；</a:t>
            </a:r>
            <a:endParaRPr lang="en-US" altLang="zh-CN" dirty="0"/>
          </a:p>
          <a:p>
            <a:pPr marL="342900" indent="-342900">
              <a:lnSpc>
                <a:spcPct val="150000"/>
              </a:lnSpc>
              <a:buFont typeface="+mj-lt"/>
              <a:buAutoNum type="arabicPeriod"/>
            </a:pPr>
            <a:r>
              <a:rPr lang="zh-CN" altLang="en-US" dirty="0"/>
              <a:t>由于文本与文本所产生的结果之间的复杂性，导致传统的文本挖掘技术难以满足需求；</a:t>
            </a:r>
            <a:endParaRPr lang="en-US" altLang="zh-CN" dirty="0"/>
          </a:p>
          <a:p>
            <a:pPr marL="342900" indent="-342900">
              <a:lnSpc>
                <a:spcPct val="150000"/>
              </a:lnSpc>
              <a:buFont typeface="+mj-lt"/>
              <a:buAutoNum type="arabicPeriod"/>
            </a:pPr>
            <a:r>
              <a:rPr lang="zh-CN" altLang="en-US" dirty="0"/>
              <a:t>随着互联网的迅速发展，全球信息使金融市场不时变化，金融专家很难通过手工工作快速获得这些全球信息资源的有用信息；</a:t>
            </a:r>
            <a:endParaRPr lang="en-US" altLang="zh-CN" dirty="0"/>
          </a:p>
          <a:p>
            <a:pPr marL="342900" indent="-342900">
              <a:lnSpc>
                <a:spcPct val="150000"/>
              </a:lnSpc>
              <a:buFont typeface="+mj-lt"/>
              <a:buAutoNum type="arabicPeriod"/>
            </a:pPr>
            <a:r>
              <a:rPr lang="zh-CN" altLang="en-US" dirty="0"/>
              <a:t>现有的文本分析软件大部分无法识别重要文本和金融工具之间的关系。</a:t>
            </a:r>
            <a:endParaRPr lang="en-US" altLang="zh-CN" dirty="0"/>
          </a:p>
          <a:p>
            <a:pPr>
              <a:lnSpc>
                <a:spcPct val="125000"/>
              </a:lnSpc>
            </a:pPr>
            <a:endParaRPr lang="zh-CN" altLang="en-US" dirty="0"/>
          </a:p>
        </p:txBody>
      </p:sp>
    </p:spTree>
    <p:extLst>
      <p:ext uri="{BB962C8B-B14F-4D97-AF65-F5344CB8AC3E}">
        <p14:creationId xmlns:p14="http://schemas.microsoft.com/office/powerpoint/2010/main" val="1112578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492FF00-1014-475F-836F-FDF38F4ADF03}"/>
              </a:ext>
            </a:extLst>
          </p:cNvPr>
          <p:cNvSpPr/>
          <p:nvPr/>
        </p:nvSpPr>
        <p:spPr>
          <a:xfrm>
            <a:off x="4660356" y="2967335"/>
            <a:ext cx="2871299" cy="923330"/>
          </a:xfrm>
          <a:prstGeom prst="rect">
            <a:avLst/>
          </a:prstGeom>
          <a:noFill/>
        </p:spPr>
        <p:txBody>
          <a:bodyPr wrap="none" lIns="91440" tIns="45720" rIns="91440" bIns="45720">
            <a:spAutoFit/>
          </a:bodyPr>
          <a:lstStyle/>
          <a:p>
            <a:pPr algn="ctr"/>
            <a:r>
              <a:rPr lang="en-US" altLang="zh-CN"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THANKS</a:t>
            </a:r>
            <a:endParaRPr lang="zh-CN" alt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486345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93805DDF-3056-4F23-A640-D50F9BBCFC45}"/>
              </a:ext>
            </a:extLst>
          </p:cNvPr>
          <p:cNvSpPr txBox="1">
            <a:spLocks noChangeArrowheads="1"/>
          </p:cNvSpPr>
          <p:nvPr/>
        </p:nvSpPr>
        <p:spPr bwMode="auto">
          <a:xfrm>
            <a:off x="508000" y="227276"/>
            <a:ext cx="1713290" cy="492443"/>
          </a:xfrm>
          <a:prstGeom prst="rect">
            <a:avLst/>
          </a:prstGeom>
          <a:noFill/>
          <a:ln w="9525">
            <a:noFill/>
            <a:miter lim="800000"/>
          </a:ln>
        </p:spPr>
        <p:txBody>
          <a:bodyPr wrap="none" lIns="60960" tIns="30480" rIns="60960" bIns="30480">
            <a:spAutoFit/>
          </a:bodyPr>
          <a:lstStyle/>
          <a:p>
            <a:pPr defTabSz="1450340"/>
            <a:r>
              <a:rPr lang="zh-CN" altLang="en-US" sz="2800" b="1" spc="300" dirty="0">
                <a:solidFill>
                  <a:schemeClr val="tx1">
                    <a:lumMod val="75000"/>
                    <a:lumOff val="25000"/>
                  </a:schemeClr>
                </a:solidFill>
                <a:cs typeface="+mn-ea"/>
                <a:sym typeface="+mn-lt"/>
              </a:rPr>
              <a:t>相关工作</a:t>
            </a:r>
          </a:p>
        </p:txBody>
      </p:sp>
      <p:sp>
        <p:nvSpPr>
          <p:cNvPr id="5" name="Text Box 7">
            <a:extLst>
              <a:ext uri="{FF2B5EF4-FFF2-40B4-BE49-F238E27FC236}">
                <a16:creationId xmlns:a16="http://schemas.microsoft.com/office/drawing/2014/main" id="{7D13B3A3-867A-492C-A5AB-B43D76F4CF24}"/>
              </a:ext>
            </a:extLst>
          </p:cNvPr>
          <p:cNvSpPr txBox="1">
            <a:spLocks noChangeArrowheads="1"/>
          </p:cNvSpPr>
          <p:nvPr/>
        </p:nvSpPr>
        <p:spPr bwMode="auto">
          <a:xfrm>
            <a:off x="508000" y="903332"/>
            <a:ext cx="2661920" cy="319575"/>
          </a:xfrm>
          <a:prstGeom prst="rect">
            <a:avLst/>
          </a:prstGeom>
          <a:noFill/>
          <a:ln w="9525">
            <a:noFill/>
            <a:miter lim="800000"/>
          </a:ln>
        </p:spPr>
        <p:txBody>
          <a:bodyPr wrap="square" lIns="60960" tIns="30480" rIns="60960" bIns="30480" anchor="ctr">
            <a:spAutoFit/>
          </a:bodyPr>
          <a:lstStyle/>
          <a:p>
            <a:pPr defTabSz="1450340">
              <a:lnSpc>
                <a:spcPct val="130000"/>
              </a:lnSpc>
            </a:pPr>
            <a:r>
              <a:rPr lang="en-US" altLang="zh-CN" sz="1400" dirty="0">
                <a:cs typeface="+mn-ea"/>
                <a:sym typeface="+mn-lt"/>
              </a:rPr>
              <a:t>The related work</a:t>
            </a:r>
          </a:p>
        </p:txBody>
      </p:sp>
      <p:sp>
        <p:nvSpPr>
          <p:cNvPr id="6" name="矩形 5">
            <a:extLst>
              <a:ext uri="{FF2B5EF4-FFF2-40B4-BE49-F238E27FC236}">
                <a16:creationId xmlns:a16="http://schemas.microsoft.com/office/drawing/2014/main" id="{9F54FB94-A3EB-4A7E-A37F-3E4B753FCA14}"/>
              </a:ext>
            </a:extLst>
          </p:cNvPr>
          <p:cNvSpPr/>
          <p:nvPr/>
        </p:nvSpPr>
        <p:spPr>
          <a:xfrm>
            <a:off x="-13335" y="227276"/>
            <a:ext cx="301658" cy="100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1AAFB289-897E-4619-B501-EB85CAF07DBC}"/>
              </a:ext>
            </a:extLst>
          </p:cNvPr>
          <p:cNvSpPr txBox="1"/>
          <p:nvPr/>
        </p:nvSpPr>
        <p:spPr>
          <a:xfrm>
            <a:off x="508000" y="1572964"/>
            <a:ext cx="11328400" cy="881139"/>
          </a:xfrm>
          <a:prstGeom prst="rect">
            <a:avLst/>
          </a:prstGeom>
          <a:noFill/>
        </p:spPr>
        <p:txBody>
          <a:bodyPr wrap="square" rtlCol="0">
            <a:spAutoFit/>
          </a:bodyPr>
          <a:lstStyle/>
          <a:p>
            <a:pPr>
              <a:lnSpc>
                <a:spcPct val="150000"/>
              </a:lnSpc>
            </a:pPr>
            <a:r>
              <a:rPr lang="en-US" altLang="zh-CN" dirty="0"/>
              <a:t>Theoretical Foundation</a:t>
            </a:r>
            <a:r>
              <a:rPr lang="zh-CN" altLang="en-US" dirty="0"/>
              <a:t>（理论基础）</a:t>
            </a:r>
            <a:endParaRPr lang="en-US" altLang="zh-CN" dirty="0"/>
          </a:p>
          <a:p>
            <a:pPr>
              <a:lnSpc>
                <a:spcPct val="150000"/>
              </a:lnSpc>
            </a:pPr>
            <a:r>
              <a:rPr lang="en-US" altLang="zh-CN" dirty="0"/>
              <a:t>Nobel-prize winner professor H.A. Simon’s decision making process model</a:t>
            </a:r>
            <a:endParaRPr lang="zh-CN" altLang="en-US" dirty="0"/>
          </a:p>
        </p:txBody>
      </p:sp>
      <p:sp>
        <p:nvSpPr>
          <p:cNvPr id="8" name="文本框 7">
            <a:extLst>
              <a:ext uri="{FF2B5EF4-FFF2-40B4-BE49-F238E27FC236}">
                <a16:creationId xmlns:a16="http://schemas.microsoft.com/office/drawing/2014/main" id="{8AFFF9F2-B883-4C8A-A331-A68F4DAC7E9A}"/>
              </a:ext>
            </a:extLst>
          </p:cNvPr>
          <p:cNvSpPr txBox="1"/>
          <p:nvPr/>
        </p:nvSpPr>
        <p:spPr>
          <a:xfrm>
            <a:off x="508000" y="2747362"/>
            <a:ext cx="9316720" cy="2169825"/>
          </a:xfrm>
          <a:prstGeom prst="rect">
            <a:avLst/>
          </a:prstGeom>
          <a:noFill/>
        </p:spPr>
        <p:txBody>
          <a:bodyPr wrap="square" rtlCol="0">
            <a:spAutoFit/>
          </a:bodyPr>
          <a:lstStyle/>
          <a:p>
            <a:pPr>
              <a:lnSpc>
                <a:spcPct val="150000"/>
              </a:lnSpc>
            </a:pPr>
            <a:r>
              <a:rPr lang="zh-CN" altLang="en-US" dirty="0"/>
              <a:t>决策制定过程分为四个阶段：</a:t>
            </a:r>
            <a:endParaRPr lang="en-US" altLang="zh-CN" dirty="0"/>
          </a:p>
          <a:p>
            <a:pPr marL="342900" indent="-342900">
              <a:lnSpc>
                <a:spcPct val="150000"/>
              </a:lnSpc>
              <a:buAutoNum type="arabicPeriod"/>
            </a:pPr>
            <a:r>
              <a:rPr lang="en-US" altLang="zh-CN" dirty="0"/>
              <a:t>Intelligence: Collect and pre-process;</a:t>
            </a:r>
            <a:r>
              <a:rPr lang="zh-CN" altLang="en-US" dirty="0"/>
              <a:t>（情报：收集和预处理）</a:t>
            </a:r>
            <a:endParaRPr lang="en-US" altLang="zh-CN" dirty="0"/>
          </a:p>
          <a:p>
            <a:pPr marL="342900" indent="-342900">
              <a:lnSpc>
                <a:spcPct val="150000"/>
              </a:lnSpc>
              <a:buAutoNum type="arabicPeriod"/>
            </a:pPr>
            <a:r>
              <a:rPr lang="en-US" altLang="zh-CN" dirty="0"/>
              <a:t>Design: Analysis of information;</a:t>
            </a:r>
            <a:r>
              <a:rPr lang="zh-CN" altLang="en-US" dirty="0"/>
              <a:t>（设计：信息分析）</a:t>
            </a:r>
            <a:endParaRPr lang="en-US" altLang="zh-CN" dirty="0"/>
          </a:p>
          <a:p>
            <a:pPr marL="342900" indent="-342900">
              <a:lnSpc>
                <a:spcPct val="150000"/>
              </a:lnSpc>
              <a:buAutoNum type="arabicPeriod"/>
            </a:pPr>
            <a:r>
              <a:rPr lang="en-US" altLang="zh-CN" dirty="0"/>
              <a:t>Choice: Select the best scheme from all candidates;</a:t>
            </a:r>
            <a:r>
              <a:rPr lang="zh-CN" altLang="en-US" dirty="0"/>
              <a:t>（选择：从所有候选中选择最佳方案）</a:t>
            </a:r>
            <a:endParaRPr lang="en-US" altLang="zh-CN" dirty="0"/>
          </a:p>
          <a:p>
            <a:pPr marL="342900" indent="-342900">
              <a:lnSpc>
                <a:spcPct val="150000"/>
              </a:lnSpc>
              <a:buAutoNum type="arabicPeriod"/>
            </a:pPr>
            <a:r>
              <a:rPr lang="en-US" altLang="zh-CN" dirty="0"/>
              <a:t>Review: Evaluate solutions;</a:t>
            </a:r>
            <a:r>
              <a:rPr lang="zh-CN" altLang="en-US" dirty="0"/>
              <a:t>（评估：评估解决方案）</a:t>
            </a:r>
            <a:endParaRPr lang="en-US" altLang="zh-CN" dirty="0"/>
          </a:p>
        </p:txBody>
      </p:sp>
      <p:sp>
        <p:nvSpPr>
          <p:cNvPr id="10" name="矩形 9">
            <a:extLst>
              <a:ext uri="{FF2B5EF4-FFF2-40B4-BE49-F238E27FC236}">
                <a16:creationId xmlns:a16="http://schemas.microsoft.com/office/drawing/2014/main" id="{69C98F04-3A67-4ED2-83A4-2B9DF142C8EA}"/>
              </a:ext>
            </a:extLst>
          </p:cNvPr>
          <p:cNvSpPr/>
          <p:nvPr/>
        </p:nvSpPr>
        <p:spPr>
          <a:xfrm>
            <a:off x="508000" y="5078366"/>
            <a:ext cx="10647680" cy="1338828"/>
          </a:xfrm>
          <a:prstGeom prst="rect">
            <a:avLst/>
          </a:prstGeom>
        </p:spPr>
        <p:txBody>
          <a:bodyPr wrap="square">
            <a:spAutoFit/>
          </a:bodyPr>
          <a:lstStyle/>
          <a:p>
            <a:pPr>
              <a:lnSpc>
                <a:spcPct val="150000"/>
              </a:lnSpc>
            </a:pPr>
            <a:r>
              <a:rPr lang="en-US" altLang="zh-CN" dirty="0"/>
              <a:t>R</a:t>
            </a:r>
            <a:r>
              <a:rPr lang="zh-CN" altLang="en-US" dirty="0"/>
              <a:t>ational </a:t>
            </a:r>
            <a:r>
              <a:rPr lang="en-US" altLang="zh-CN" dirty="0"/>
              <a:t>decision:</a:t>
            </a:r>
            <a:r>
              <a:rPr lang="zh-CN" altLang="en-US" dirty="0"/>
              <a:t>（合理的决策）</a:t>
            </a:r>
            <a:r>
              <a:rPr lang="en-US" altLang="zh-CN" dirty="0"/>
              <a:t>based on decision maker’s </a:t>
            </a:r>
          </a:p>
          <a:p>
            <a:pPr>
              <a:lnSpc>
                <a:spcPct val="150000"/>
              </a:lnSpc>
            </a:pPr>
            <a:r>
              <a:rPr lang="en-US" altLang="zh-CN" dirty="0"/>
              <a:t>psychological limitation, the knowledge limitation, the motivation limitation and the interaction limitation.</a:t>
            </a:r>
          </a:p>
          <a:p>
            <a:pPr>
              <a:lnSpc>
                <a:spcPct val="150000"/>
              </a:lnSpc>
            </a:pPr>
            <a:r>
              <a:rPr lang="zh-CN" altLang="zh-CN" dirty="0"/>
              <a:t>心理限制，知识限制，动机限制</a:t>
            </a:r>
            <a:r>
              <a:rPr lang="zh-CN" altLang="en-US" dirty="0"/>
              <a:t>，</a:t>
            </a:r>
            <a:r>
              <a:rPr lang="zh-CN" altLang="zh-CN" dirty="0"/>
              <a:t>相互作用的限制</a:t>
            </a:r>
            <a:endParaRPr lang="zh-CN" altLang="en-US" dirty="0"/>
          </a:p>
        </p:txBody>
      </p:sp>
    </p:spTree>
    <p:extLst>
      <p:ext uri="{BB962C8B-B14F-4D97-AF65-F5344CB8AC3E}">
        <p14:creationId xmlns:p14="http://schemas.microsoft.com/office/powerpoint/2010/main" val="4167736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7174DE35-821B-4339-9A2B-DE41BE022BB8}"/>
              </a:ext>
            </a:extLst>
          </p:cNvPr>
          <p:cNvSpPr txBox="1">
            <a:spLocks noChangeArrowheads="1"/>
          </p:cNvSpPr>
          <p:nvPr/>
        </p:nvSpPr>
        <p:spPr bwMode="auto">
          <a:xfrm>
            <a:off x="508000" y="227276"/>
            <a:ext cx="2508379" cy="492443"/>
          </a:xfrm>
          <a:prstGeom prst="rect">
            <a:avLst/>
          </a:prstGeom>
          <a:noFill/>
          <a:ln w="9525">
            <a:noFill/>
            <a:miter lim="800000"/>
          </a:ln>
        </p:spPr>
        <p:txBody>
          <a:bodyPr wrap="none" lIns="60960" tIns="30480" rIns="60960" bIns="30480">
            <a:spAutoFit/>
          </a:bodyPr>
          <a:lstStyle/>
          <a:p>
            <a:pPr defTabSz="1450340"/>
            <a:r>
              <a:rPr lang="zh-CN" altLang="en-US" sz="2800" b="1" spc="300" dirty="0">
                <a:solidFill>
                  <a:schemeClr val="tx1">
                    <a:lumMod val="75000"/>
                    <a:lumOff val="25000"/>
                  </a:schemeClr>
                </a:solidFill>
                <a:cs typeface="+mn-ea"/>
                <a:sym typeface="+mn-lt"/>
              </a:rPr>
              <a:t>论文主要内容</a:t>
            </a:r>
          </a:p>
        </p:txBody>
      </p:sp>
      <p:sp>
        <p:nvSpPr>
          <p:cNvPr id="5" name="Text Box 7">
            <a:extLst>
              <a:ext uri="{FF2B5EF4-FFF2-40B4-BE49-F238E27FC236}">
                <a16:creationId xmlns:a16="http://schemas.microsoft.com/office/drawing/2014/main" id="{8E1732E8-8AA7-49FE-AC66-587AC58B354D}"/>
              </a:ext>
            </a:extLst>
          </p:cNvPr>
          <p:cNvSpPr txBox="1">
            <a:spLocks noChangeArrowheads="1"/>
          </p:cNvSpPr>
          <p:nvPr/>
        </p:nvSpPr>
        <p:spPr bwMode="auto">
          <a:xfrm>
            <a:off x="508000" y="903332"/>
            <a:ext cx="2661920" cy="319575"/>
          </a:xfrm>
          <a:prstGeom prst="rect">
            <a:avLst/>
          </a:prstGeom>
          <a:noFill/>
          <a:ln w="9525">
            <a:noFill/>
            <a:miter lim="800000"/>
          </a:ln>
        </p:spPr>
        <p:txBody>
          <a:bodyPr wrap="square" lIns="60960" tIns="30480" rIns="60960" bIns="30480" anchor="ctr">
            <a:spAutoFit/>
          </a:bodyPr>
          <a:lstStyle/>
          <a:p>
            <a:pPr defTabSz="1450340">
              <a:lnSpc>
                <a:spcPct val="130000"/>
              </a:lnSpc>
            </a:pPr>
            <a:r>
              <a:rPr lang="en-US" altLang="zh-CN" sz="1400" dirty="0">
                <a:cs typeface="+mn-ea"/>
                <a:sym typeface="+mn-lt"/>
              </a:rPr>
              <a:t>Architectural development</a:t>
            </a:r>
          </a:p>
        </p:txBody>
      </p:sp>
      <p:sp>
        <p:nvSpPr>
          <p:cNvPr id="6" name="矩形 5">
            <a:extLst>
              <a:ext uri="{FF2B5EF4-FFF2-40B4-BE49-F238E27FC236}">
                <a16:creationId xmlns:a16="http://schemas.microsoft.com/office/drawing/2014/main" id="{A5B77AED-131C-447D-B501-4D301A348952}"/>
              </a:ext>
            </a:extLst>
          </p:cNvPr>
          <p:cNvSpPr/>
          <p:nvPr/>
        </p:nvSpPr>
        <p:spPr>
          <a:xfrm>
            <a:off x="-13335" y="227276"/>
            <a:ext cx="301658" cy="100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9AA66C1D-DD59-4978-A626-61E1C266CB6E}"/>
              </a:ext>
            </a:extLst>
          </p:cNvPr>
          <p:cNvSpPr txBox="1"/>
          <p:nvPr/>
        </p:nvSpPr>
        <p:spPr>
          <a:xfrm>
            <a:off x="508000" y="1686560"/>
            <a:ext cx="10119360" cy="2543132"/>
          </a:xfrm>
          <a:prstGeom prst="rect">
            <a:avLst/>
          </a:prstGeom>
          <a:noFill/>
        </p:spPr>
        <p:txBody>
          <a:bodyPr wrap="square" rtlCol="0">
            <a:spAutoFit/>
          </a:bodyPr>
          <a:lstStyle/>
          <a:p>
            <a:pPr>
              <a:lnSpc>
                <a:spcPct val="150000"/>
              </a:lnSpc>
            </a:pPr>
            <a:r>
              <a:rPr lang="en-US" altLang="zh-CN" dirty="0"/>
              <a:t>The Multi-agent Framework  ------   </a:t>
            </a:r>
            <a:r>
              <a:rPr lang="zh-CN" altLang="en-US" dirty="0"/>
              <a:t>多代理框架</a:t>
            </a:r>
            <a:endParaRPr lang="en-US" altLang="zh-CN" dirty="0"/>
          </a:p>
          <a:p>
            <a:pPr marL="342900" indent="-342900">
              <a:lnSpc>
                <a:spcPct val="150000"/>
              </a:lnSpc>
              <a:buFont typeface="+mj-lt"/>
              <a:buAutoNum type="arabicPeriod"/>
            </a:pPr>
            <a:r>
              <a:rPr lang="en-US" altLang="zh-CN" dirty="0"/>
              <a:t>Text collection agent: Collect information from internet and preprocess them;</a:t>
            </a:r>
          </a:p>
          <a:p>
            <a:pPr marL="342900" indent="-342900">
              <a:lnSpc>
                <a:spcPct val="150000"/>
              </a:lnSpc>
              <a:buFont typeface="+mj-lt"/>
              <a:buAutoNum type="arabicPeriod"/>
            </a:pPr>
            <a:r>
              <a:rPr lang="en-US" altLang="zh-CN" dirty="0"/>
              <a:t>Text mining Agent: Text mining;</a:t>
            </a:r>
          </a:p>
          <a:p>
            <a:pPr marL="342900" indent="-342900">
              <a:lnSpc>
                <a:spcPct val="150000"/>
              </a:lnSpc>
              <a:buFont typeface="+mj-lt"/>
              <a:buAutoNum type="arabicPeriod"/>
            </a:pPr>
            <a:r>
              <a:rPr lang="en-US" altLang="zh-CN" dirty="0"/>
              <a:t>Relation analysis Agent: Analyze the relationship between the acquired text and objects;</a:t>
            </a:r>
          </a:p>
          <a:p>
            <a:pPr marL="342900" indent="-342900">
              <a:lnSpc>
                <a:spcPct val="150000"/>
              </a:lnSpc>
              <a:buFont typeface="+mj-lt"/>
              <a:buAutoNum type="arabicPeriod"/>
            </a:pPr>
            <a:r>
              <a:rPr lang="en-US" altLang="zh-CN" dirty="0"/>
              <a:t>Reliability analysis Agent: Analyze the reliability of the information acquired;</a:t>
            </a:r>
          </a:p>
          <a:p>
            <a:pPr marL="342900" indent="-342900">
              <a:lnSpc>
                <a:spcPct val="150000"/>
              </a:lnSpc>
              <a:buFont typeface="+mj-lt"/>
              <a:buAutoNum type="arabicPeriod"/>
            </a:pPr>
            <a:r>
              <a:rPr lang="en-US" altLang="zh-CN" dirty="0"/>
              <a:t>User Interface Agent: Give a final process to all the information and display them to users.</a:t>
            </a:r>
            <a:endParaRPr lang="zh-CN" altLang="en-US" dirty="0"/>
          </a:p>
        </p:txBody>
      </p:sp>
    </p:spTree>
    <p:extLst>
      <p:ext uri="{BB962C8B-B14F-4D97-AF65-F5344CB8AC3E}">
        <p14:creationId xmlns:p14="http://schemas.microsoft.com/office/powerpoint/2010/main" val="1381891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467E761C-7CD1-40F6-9A82-1411F0E4DAF1}"/>
              </a:ext>
            </a:extLst>
          </p:cNvPr>
          <p:cNvSpPr txBox="1">
            <a:spLocks noChangeArrowheads="1"/>
          </p:cNvSpPr>
          <p:nvPr/>
        </p:nvSpPr>
        <p:spPr bwMode="auto">
          <a:xfrm>
            <a:off x="508000" y="227276"/>
            <a:ext cx="2508379" cy="492443"/>
          </a:xfrm>
          <a:prstGeom prst="rect">
            <a:avLst/>
          </a:prstGeom>
          <a:noFill/>
          <a:ln w="9525">
            <a:noFill/>
            <a:miter lim="800000"/>
          </a:ln>
        </p:spPr>
        <p:txBody>
          <a:bodyPr wrap="none" lIns="60960" tIns="30480" rIns="60960" bIns="30480">
            <a:spAutoFit/>
          </a:bodyPr>
          <a:lstStyle/>
          <a:p>
            <a:pPr defTabSz="1450340"/>
            <a:r>
              <a:rPr lang="zh-CN" altLang="en-US" sz="2800" b="1" spc="300" dirty="0">
                <a:solidFill>
                  <a:schemeClr val="tx1">
                    <a:lumMod val="75000"/>
                    <a:lumOff val="25000"/>
                  </a:schemeClr>
                </a:solidFill>
                <a:cs typeface="+mn-ea"/>
                <a:sym typeface="+mn-lt"/>
              </a:rPr>
              <a:t>论文主要内容</a:t>
            </a:r>
          </a:p>
        </p:txBody>
      </p:sp>
      <p:sp>
        <p:nvSpPr>
          <p:cNvPr id="5" name="Text Box 7">
            <a:extLst>
              <a:ext uri="{FF2B5EF4-FFF2-40B4-BE49-F238E27FC236}">
                <a16:creationId xmlns:a16="http://schemas.microsoft.com/office/drawing/2014/main" id="{4095E9B9-A1C7-44C7-A91F-1B4AF3275316}"/>
              </a:ext>
            </a:extLst>
          </p:cNvPr>
          <p:cNvSpPr txBox="1">
            <a:spLocks noChangeArrowheads="1"/>
          </p:cNvSpPr>
          <p:nvPr/>
        </p:nvSpPr>
        <p:spPr bwMode="auto">
          <a:xfrm>
            <a:off x="508000" y="903332"/>
            <a:ext cx="2661920" cy="319575"/>
          </a:xfrm>
          <a:prstGeom prst="rect">
            <a:avLst/>
          </a:prstGeom>
          <a:noFill/>
          <a:ln w="9525">
            <a:noFill/>
            <a:miter lim="800000"/>
          </a:ln>
        </p:spPr>
        <p:txBody>
          <a:bodyPr wrap="square" lIns="60960" tIns="30480" rIns="60960" bIns="30480" anchor="ctr">
            <a:spAutoFit/>
          </a:bodyPr>
          <a:lstStyle/>
          <a:p>
            <a:pPr defTabSz="1450340">
              <a:lnSpc>
                <a:spcPct val="130000"/>
              </a:lnSpc>
            </a:pPr>
            <a:r>
              <a:rPr lang="en-US" altLang="zh-CN" sz="1400" dirty="0">
                <a:cs typeface="+mn-ea"/>
                <a:sym typeface="+mn-lt"/>
              </a:rPr>
              <a:t>Architectural development</a:t>
            </a:r>
          </a:p>
        </p:txBody>
      </p:sp>
      <p:sp>
        <p:nvSpPr>
          <p:cNvPr id="6" name="矩形 5">
            <a:extLst>
              <a:ext uri="{FF2B5EF4-FFF2-40B4-BE49-F238E27FC236}">
                <a16:creationId xmlns:a16="http://schemas.microsoft.com/office/drawing/2014/main" id="{BF73F9B5-5FF1-4FCD-A8F6-F4434FF92C7F}"/>
              </a:ext>
            </a:extLst>
          </p:cNvPr>
          <p:cNvSpPr/>
          <p:nvPr/>
        </p:nvSpPr>
        <p:spPr>
          <a:xfrm>
            <a:off x="-13335" y="227276"/>
            <a:ext cx="301658" cy="100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7" name="图片 6">
            <a:extLst>
              <a:ext uri="{FF2B5EF4-FFF2-40B4-BE49-F238E27FC236}">
                <a16:creationId xmlns:a16="http://schemas.microsoft.com/office/drawing/2014/main" id="{04E7C4E2-13CE-426D-AE5C-D7114A8ABCC1}"/>
              </a:ext>
            </a:extLst>
          </p:cNvPr>
          <p:cNvPicPr>
            <a:picLocks noChangeAspect="1"/>
          </p:cNvPicPr>
          <p:nvPr/>
        </p:nvPicPr>
        <p:blipFill>
          <a:blip r:embed="rId2"/>
          <a:stretch>
            <a:fillRect/>
          </a:stretch>
        </p:blipFill>
        <p:spPr>
          <a:xfrm>
            <a:off x="508000" y="1818640"/>
            <a:ext cx="5220540" cy="4531360"/>
          </a:xfrm>
          <a:prstGeom prst="rect">
            <a:avLst/>
          </a:prstGeom>
        </p:spPr>
      </p:pic>
      <p:pic>
        <p:nvPicPr>
          <p:cNvPr id="8" name="图片 7">
            <a:extLst>
              <a:ext uri="{FF2B5EF4-FFF2-40B4-BE49-F238E27FC236}">
                <a16:creationId xmlns:a16="http://schemas.microsoft.com/office/drawing/2014/main" id="{312BC706-4AA5-4FD8-BC93-D9D2423E997D}"/>
              </a:ext>
            </a:extLst>
          </p:cNvPr>
          <p:cNvPicPr>
            <a:picLocks noChangeAspect="1"/>
          </p:cNvPicPr>
          <p:nvPr/>
        </p:nvPicPr>
        <p:blipFill>
          <a:blip r:embed="rId3"/>
          <a:stretch>
            <a:fillRect/>
          </a:stretch>
        </p:blipFill>
        <p:spPr>
          <a:xfrm>
            <a:off x="5728540" y="1818640"/>
            <a:ext cx="4704734" cy="4531360"/>
          </a:xfrm>
          <a:prstGeom prst="rect">
            <a:avLst/>
          </a:prstGeom>
        </p:spPr>
      </p:pic>
      <p:sp>
        <p:nvSpPr>
          <p:cNvPr id="10" name="文本框 9">
            <a:extLst>
              <a:ext uri="{FF2B5EF4-FFF2-40B4-BE49-F238E27FC236}">
                <a16:creationId xmlns:a16="http://schemas.microsoft.com/office/drawing/2014/main" id="{CAD756D3-83C7-4225-A137-AAC78F342A61}"/>
              </a:ext>
            </a:extLst>
          </p:cNvPr>
          <p:cNvSpPr txBox="1"/>
          <p:nvPr/>
        </p:nvSpPr>
        <p:spPr>
          <a:xfrm>
            <a:off x="508000" y="1509360"/>
            <a:ext cx="4612640" cy="369332"/>
          </a:xfrm>
          <a:prstGeom prst="rect">
            <a:avLst/>
          </a:prstGeom>
          <a:noFill/>
        </p:spPr>
        <p:txBody>
          <a:bodyPr wrap="square" rtlCol="0">
            <a:spAutoFit/>
          </a:bodyPr>
          <a:lstStyle/>
          <a:p>
            <a:r>
              <a:rPr lang="en-US" altLang="zh-CN" dirty="0"/>
              <a:t>SOA</a:t>
            </a:r>
            <a:r>
              <a:rPr lang="zh-CN" altLang="en-US" dirty="0"/>
              <a:t>：面向服务架构的组件模型</a:t>
            </a:r>
          </a:p>
        </p:txBody>
      </p:sp>
      <p:sp>
        <p:nvSpPr>
          <p:cNvPr id="11" name="文本框 10">
            <a:extLst>
              <a:ext uri="{FF2B5EF4-FFF2-40B4-BE49-F238E27FC236}">
                <a16:creationId xmlns:a16="http://schemas.microsoft.com/office/drawing/2014/main" id="{102FB9DA-1A47-4B95-99FA-CD12625B1961}"/>
              </a:ext>
            </a:extLst>
          </p:cNvPr>
          <p:cNvSpPr txBox="1"/>
          <p:nvPr/>
        </p:nvSpPr>
        <p:spPr>
          <a:xfrm>
            <a:off x="6024880" y="1406520"/>
            <a:ext cx="3017520" cy="369332"/>
          </a:xfrm>
          <a:prstGeom prst="rect">
            <a:avLst/>
          </a:prstGeom>
          <a:noFill/>
        </p:spPr>
        <p:txBody>
          <a:bodyPr wrap="square" rtlCol="0">
            <a:spAutoFit/>
          </a:bodyPr>
          <a:lstStyle/>
          <a:p>
            <a:r>
              <a:rPr lang="en-US" altLang="zh-CN" dirty="0"/>
              <a:t>Data Flow Chart</a:t>
            </a:r>
            <a:endParaRPr lang="zh-CN" altLang="en-US" dirty="0"/>
          </a:p>
        </p:txBody>
      </p:sp>
    </p:spTree>
    <p:extLst>
      <p:ext uri="{BB962C8B-B14F-4D97-AF65-F5344CB8AC3E}">
        <p14:creationId xmlns:p14="http://schemas.microsoft.com/office/powerpoint/2010/main" val="2957030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CD4E5713-3102-4B45-8FDC-3B887A4451B7}"/>
              </a:ext>
            </a:extLst>
          </p:cNvPr>
          <p:cNvSpPr txBox="1">
            <a:spLocks noChangeArrowheads="1"/>
          </p:cNvSpPr>
          <p:nvPr/>
        </p:nvSpPr>
        <p:spPr bwMode="auto">
          <a:xfrm>
            <a:off x="508000" y="227276"/>
            <a:ext cx="2508379" cy="492443"/>
          </a:xfrm>
          <a:prstGeom prst="rect">
            <a:avLst/>
          </a:prstGeom>
          <a:noFill/>
          <a:ln w="9525">
            <a:noFill/>
            <a:miter lim="800000"/>
          </a:ln>
        </p:spPr>
        <p:txBody>
          <a:bodyPr wrap="none" lIns="60960" tIns="30480" rIns="60960" bIns="30480">
            <a:spAutoFit/>
          </a:bodyPr>
          <a:lstStyle/>
          <a:p>
            <a:pPr defTabSz="1450340"/>
            <a:r>
              <a:rPr lang="zh-CN" altLang="en-US" sz="2800" b="1" spc="300" dirty="0">
                <a:solidFill>
                  <a:schemeClr val="tx1">
                    <a:lumMod val="75000"/>
                    <a:lumOff val="25000"/>
                  </a:schemeClr>
                </a:solidFill>
                <a:cs typeface="+mn-ea"/>
                <a:sym typeface="+mn-lt"/>
              </a:rPr>
              <a:t>论文主要内容</a:t>
            </a:r>
          </a:p>
        </p:txBody>
      </p:sp>
      <p:sp>
        <p:nvSpPr>
          <p:cNvPr id="5" name="Text Box 7">
            <a:extLst>
              <a:ext uri="{FF2B5EF4-FFF2-40B4-BE49-F238E27FC236}">
                <a16:creationId xmlns:a16="http://schemas.microsoft.com/office/drawing/2014/main" id="{CE8FB3CF-CED0-4F5C-A8A1-7A28DCF0E662}"/>
              </a:ext>
            </a:extLst>
          </p:cNvPr>
          <p:cNvSpPr txBox="1">
            <a:spLocks noChangeArrowheads="1"/>
          </p:cNvSpPr>
          <p:nvPr/>
        </p:nvSpPr>
        <p:spPr bwMode="auto">
          <a:xfrm>
            <a:off x="508000" y="903332"/>
            <a:ext cx="2661920" cy="319575"/>
          </a:xfrm>
          <a:prstGeom prst="rect">
            <a:avLst/>
          </a:prstGeom>
          <a:noFill/>
          <a:ln w="9525">
            <a:noFill/>
            <a:miter lim="800000"/>
          </a:ln>
        </p:spPr>
        <p:txBody>
          <a:bodyPr wrap="square" lIns="60960" tIns="30480" rIns="60960" bIns="30480" anchor="ctr">
            <a:spAutoFit/>
          </a:bodyPr>
          <a:lstStyle/>
          <a:p>
            <a:pPr defTabSz="1450340">
              <a:lnSpc>
                <a:spcPct val="130000"/>
              </a:lnSpc>
            </a:pPr>
            <a:r>
              <a:rPr lang="en-US" altLang="zh-CN" sz="1400" dirty="0">
                <a:cs typeface="+mn-ea"/>
                <a:sym typeface="+mn-lt"/>
              </a:rPr>
              <a:t>Architectural development</a:t>
            </a:r>
          </a:p>
        </p:txBody>
      </p:sp>
      <p:sp>
        <p:nvSpPr>
          <p:cNvPr id="6" name="矩形 5">
            <a:extLst>
              <a:ext uri="{FF2B5EF4-FFF2-40B4-BE49-F238E27FC236}">
                <a16:creationId xmlns:a16="http://schemas.microsoft.com/office/drawing/2014/main" id="{1C8AB9B5-4C11-4740-9234-BEA308B0537E}"/>
              </a:ext>
            </a:extLst>
          </p:cNvPr>
          <p:cNvSpPr/>
          <p:nvPr/>
        </p:nvSpPr>
        <p:spPr>
          <a:xfrm>
            <a:off x="-13335" y="227276"/>
            <a:ext cx="301658" cy="100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94B3E764-36C6-4BC9-9A2F-463962AFC319}"/>
              </a:ext>
            </a:extLst>
          </p:cNvPr>
          <p:cNvSpPr txBox="1"/>
          <p:nvPr/>
        </p:nvSpPr>
        <p:spPr>
          <a:xfrm>
            <a:off x="508000" y="2043401"/>
            <a:ext cx="3627120" cy="369332"/>
          </a:xfrm>
          <a:prstGeom prst="rect">
            <a:avLst/>
          </a:prstGeom>
          <a:noFill/>
        </p:spPr>
        <p:txBody>
          <a:bodyPr wrap="square" rtlCol="0">
            <a:spAutoFit/>
          </a:bodyPr>
          <a:lstStyle/>
          <a:p>
            <a:r>
              <a:rPr lang="en-US" altLang="zh-CN" dirty="0"/>
              <a:t>Text Collection Agent:</a:t>
            </a:r>
            <a:endParaRPr lang="zh-CN" altLang="en-US" dirty="0"/>
          </a:p>
        </p:txBody>
      </p:sp>
      <p:sp>
        <p:nvSpPr>
          <p:cNvPr id="8" name="文本框 7">
            <a:extLst>
              <a:ext uri="{FF2B5EF4-FFF2-40B4-BE49-F238E27FC236}">
                <a16:creationId xmlns:a16="http://schemas.microsoft.com/office/drawing/2014/main" id="{256C6D7A-D87D-4E59-A1A6-07BA8E1E37BF}"/>
              </a:ext>
            </a:extLst>
          </p:cNvPr>
          <p:cNvSpPr txBox="1"/>
          <p:nvPr/>
        </p:nvSpPr>
        <p:spPr>
          <a:xfrm>
            <a:off x="508000" y="2915921"/>
            <a:ext cx="10993120" cy="1754326"/>
          </a:xfrm>
          <a:prstGeom prst="rect">
            <a:avLst/>
          </a:prstGeom>
          <a:noFill/>
        </p:spPr>
        <p:txBody>
          <a:bodyPr wrap="square" rtlCol="0">
            <a:spAutoFit/>
          </a:bodyPr>
          <a:lstStyle/>
          <a:p>
            <a:pPr>
              <a:lnSpc>
                <a:spcPct val="150000"/>
              </a:lnSpc>
            </a:pPr>
            <a:r>
              <a:rPr lang="en-US" altLang="zh-CN" dirty="0"/>
              <a:t>a Web spider is used in this agent to search related information set by users and </a:t>
            </a:r>
            <a:r>
              <a:rPr lang="en-US" altLang="zh-CN" dirty="0" err="1"/>
              <a:t>restorethem</a:t>
            </a:r>
            <a:r>
              <a:rPr lang="en-US" altLang="zh-CN" dirty="0"/>
              <a:t> from internet. Then a text filter is employed to filter repeated and useless text (which is judged by factors like time).</a:t>
            </a:r>
          </a:p>
          <a:p>
            <a:pPr>
              <a:lnSpc>
                <a:spcPct val="150000"/>
              </a:lnSpc>
            </a:pPr>
            <a:r>
              <a:rPr lang="zh-CN" altLang="en-US" dirty="0"/>
              <a:t>在这个代理中使用网络爬虫</a:t>
            </a:r>
            <a:r>
              <a:rPr lang="zh-CN" altLang="zh-CN" dirty="0"/>
              <a:t>来搜索用户设置的相关信息并</a:t>
            </a:r>
            <a:r>
              <a:rPr lang="zh-CN" altLang="en-US" dirty="0"/>
              <a:t>把这些信息恢复；</a:t>
            </a:r>
            <a:r>
              <a:rPr lang="zh-CN" altLang="zh-CN" dirty="0"/>
              <a:t> 然后使用文本过滤器来过滤重复和无用的文本（由时间因素来判断）。</a:t>
            </a:r>
            <a:endParaRPr lang="zh-CN" altLang="en-US" dirty="0"/>
          </a:p>
        </p:txBody>
      </p:sp>
    </p:spTree>
    <p:extLst>
      <p:ext uri="{BB962C8B-B14F-4D97-AF65-F5344CB8AC3E}">
        <p14:creationId xmlns:p14="http://schemas.microsoft.com/office/powerpoint/2010/main" val="3457302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D5F01024-5003-4EF5-95E8-F42F62B0DC39}"/>
              </a:ext>
            </a:extLst>
          </p:cNvPr>
          <p:cNvSpPr txBox="1">
            <a:spLocks noChangeArrowheads="1"/>
          </p:cNvSpPr>
          <p:nvPr/>
        </p:nvSpPr>
        <p:spPr bwMode="auto">
          <a:xfrm>
            <a:off x="508000" y="227276"/>
            <a:ext cx="2508379" cy="492443"/>
          </a:xfrm>
          <a:prstGeom prst="rect">
            <a:avLst/>
          </a:prstGeom>
          <a:noFill/>
          <a:ln w="9525">
            <a:noFill/>
            <a:miter lim="800000"/>
          </a:ln>
        </p:spPr>
        <p:txBody>
          <a:bodyPr wrap="none" lIns="60960" tIns="30480" rIns="60960" bIns="30480">
            <a:spAutoFit/>
          </a:bodyPr>
          <a:lstStyle/>
          <a:p>
            <a:pPr defTabSz="1450340"/>
            <a:r>
              <a:rPr lang="zh-CN" altLang="en-US" sz="2800" b="1" spc="300" dirty="0">
                <a:solidFill>
                  <a:schemeClr val="tx1">
                    <a:lumMod val="75000"/>
                    <a:lumOff val="25000"/>
                  </a:schemeClr>
                </a:solidFill>
                <a:cs typeface="+mn-ea"/>
                <a:sym typeface="+mn-lt"/>
              </a:rPr>
              <a:t>论文主要内容</a:t>
            </a:r>
          </a:p>
        </p:txBody>
      </p:sp>
      <p:sp>
        <p:nvSpPr>
          <p:cNvPr id="5" name="Text Box 7">
            <a:extLst>
              <a:ext uri="{FF2B5EF4-FFF2-40B4-BE49-F238E27FC236}">
                <a16:creationId xmlns:a16="http://schemas.microsoft.com/office/drawing/2014/main" id="{250A8AAF-BA8E-4986-992A-9C916D962033}"/>
              </a:ext>
            </a:extLst>
          </p:cNvPr>
          <p:cNvSpPr txBox="1">
            <a:spLocks noChangeArrowheads="1"/>
          </p:cNvSpPr>
          <p:nvPr/>
        </p:nvSpPr>
        <p:spPr bwMode="auto">
          <a:xfrm>
            <a:off x="508000" y="903332"/>
            <a:ext cx="2661920" cy="319575"/>
          </a:xfrm>
          <a:prstGeom prst="rect">
            <a:avLst/>
          </a:prstGeom>
          <a:noFill/>
          <a:ln w="9525">
            <a:noFill/>
            <a:miter lim="800000"/>
          </a:ln>
        </p:spPr>
        <p:txBody>
          <a:bodyPr wrap="square" lIns="60960" tIns="30480" rIns="60960" bIns="30480" anchor="ctr">
            <a:spAutoFit/>
          </a:bodyPr>
          <a:lstStyle/>
          <a:p>
            <a:pPr defTabSz="1450340">
              <a:lnSpc>
                <a:spcPct val="130000"/>
              </a:lnSpc>
            </a:pPr>
            <a:r>
              <a:rPr lang="en-US" altLang="zh-CN" sz="1400" dirty="0">
                <a:cs typeface="+mn-ea"/>
                <a:sym typeface="+mn-lt"/>
              </a:rPr>
              <a:t>Architectural development</a:t>
            </a:r>
          </a:p>
        </p:txBody>
      </p:sp>
      <p:sp>
        <p:nvSpPr>
          <p:cNvPr id="6" name="矩形 5">
            <a:extLst>
              <a:ext uri="{FF2B5EF4-FFF2-40B4-BE49-F238E27FC236}">
                <a16:creationId xmlns:a16="http://schemas.microsoft.com/office/drawing/2014/main" id="{83DA3C43-73D0-4200-B03F-3BD13DB6B490}"/>
              </a:ext>
            </a:extLst>
          </p:cNvPr>
          <p:cNvSpPr/>
          <p:nvPr/>
        </p:nvSpPr>
        <p:spPr>
          <a:xfrm>
            <a:off x="-13335" y="227276"/>
            <a:ext cx="301658" cy="100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D80EA76E-4724-4BDB-8F54-F57E5E142E10}"/>
              </a:ext>
            </a:extLst>
          </p:cNvPr>
          <p:cNvSpPr txBox="1"/>
          <p:nvPr/>
        </p:nvSpPr>
        <p:spPr>
          <a:xfrm>
            <a:off x="508000" y="1697961"/>
            <a:ext cx="3627120" cy="369332"/>
          </a:xfrm>
          <a:prstGeom prst="rect">
            <a:avLst/>
          </a:prstGeom>
          <a:noFill/>
        </p:spPr>
        <p:txBody>
          <a:bodyPr wrap="square" rtlCol="0">
            <a:spAutoFit/>
          </a:bodyPr>
          <a:lstStyle/>
          <a:p>
            <a:r>
              <a:rPr lang="en-US" altLang="zh-CN" dirty="0"/>
              <a:t>Text Mining Agent:</a:t>
            </a:r>
            <a:endParaRPr lang="zh-CN" altLang="en-US" dirty="0"/>
          </a:p>
        </p:txBody>
      </p:sp>
      <p:pic>
        <p:nvPicPr>
          <p:cNvPr id="8" name="图片 7">
            <a:extLst>
              <a:ext uri="{FF2B5EF4-FFF2-40B4-BE49-F238E27FC236}">
                <a16:creationId xmlns:a16="http://schemas.microsoft.com/office/drawing/2014/main" id="{93240176-E895-4C1C-852E-7F8575496C1E}"/>
              </a:ext>
            </a:extLst>
          </p:cNvPr>
          <p:cNvPicPr>
            <a:picLocks noChangeAspect="1"/>
          </p:cNvPicPr>
          <p:nvPr/>
        </p:nvPicPr>
        <p:blipFill>
          <a:blip r:embed="rId3"/>
          <a:stretch>
            <a:fillRect/>
          </a:stretch>
        </p:blipFill>
        <p:spPr>
          <a:xfrm>
            <a:off x="508000" y="2326005"/>
            <a:ext cx="5791200" cy="3790950"/>
          </a:xfrm>
          <a:prstGeom prst="rect">
            <a:avLst/>
          </a:prstGeom>
        </p:spPr>
      </p:pic>
      <p:sp>
        <p:nvSpPr>
          <p:cNvPr id="9" name="矩形 8">
            <a:extLst>
              <a:ext uri="{FF2B5EF4-FFF2-40B4-BE49-F238E27FC236}">
                <a16:creationId xmlns:a16="http://schemas.microsoft.com/office/drawing/2014/main" id="{50F40C61-7FCF-4077-9610-6785CE9A1D05}"/>
              </a:ext>
            </a:extLst>
          </p:cNvPr>
          <p:cNvSpPr/>
          <p:nvPr/>
        </p:nvSpPr>
        <p:spPr>
          <a:xfrm>
            <a:off x="6471920" y="4639627"/>
            <a:ext cx="5445760" cy="1477328"/>
          </a:xfrm>
          <a:prstGeom prst="rect">
            <a:avLst/>
          </a:prstGeom>
        </p:spPr>
        <p:txBody>
          <a:bodyPr wrap="square">
            <a:spAutoFit/>
          </a:bodyPr>
          <a:lstStyle/>
          <a:p>
            <a:r>
              <a:rPr lang="en-US" altLang="zh-CN" dirty="0">
                <a:latin typeface="TimesNewRoman"/>
              </a:rPr>
              <a:t>The main difference between our text mining agent and traditional text mining is that there is an inference module(</a:t>
            </a:r>
            <a:r>
              <a:rPr lang="zh-CN" altLang="en-US" dirty="0">
                <a:latin typeface="TimesNewRoman"/>
              </a:rPr>
              <a:t>推理模块</a:t>
            </a:r>
            <a:r>
              <a:rPr lang="en-US" altLang="zh-CN" dirty="0">
                <a:latin typeface="TimesNewRoman"/>
              </a:rPr>
              <a:t>) in our agent. By adding the inference capability, this agent is able to produce better outputs, comparing with traditional text mining technologies</a:t>
            </a:r>
            <a:endParaRPr lang="zh-CN" altLang="en-US" dirty="0"/>
          </a:p>
        </p:txBody>
      </p:sp>
    </p:spTree>
    <p:extLst>
      <p:ext uri="{BB962C8B-B14F-4D97-AF65-F5344CB8AC3E}">
        <p14:creationId xmlns:p14="http://schemas.microsoft.com/office/powerpoint/2010/main" val="1050048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DEC19F8A-4EFB-45B6-970B-B42BE216B3A2}"/>
              </a:ext>
            </a:extLst>
          </p:cNvPr>
          <p:cNvSpPr txBox="1">
            <a:spLocks noChangeArrowheads="1"/>
          </p:cNvSpPr>
          <p:nvPr/>
        </p:nvSpPr>
        <p:spPr bwMode="auto">
          <a:xfrm>
            <a:off x="508000" y="227276"/>
            <a:ext cx="2508379" cy="492443"/>
          </a:xfrm>
          <a:prstGeom prst="rect">
            <a:avLst/>
          </a:prstGeom>
          <a:noFill/>
          <a:ln w="9525">
            <a:noFill/>
            <a:miter lim="800000"/>
          </a:ln>
        </p:spPr>
        <p:txBody>
          <a:bodyPr wrap="none" lIns="60960" tIns="30480" rIns="60960" bIns="30480">
            <a:spAutoFit/>
          </a:bodyPr>
          <a:lstStyle/>
          <a:p>
            <a:pPr defTabSz="1450340"/>
            <a:r>
              <a:rPr lang="zh-CN" altLang="en-US" sz="2800" b="1" spc="300" dirty="0">
                <a:solidFill>
                  <a:schemeClr val="tx1">
                    <a:lumMod val="75000"/>
                    <a:lumOff val="25000"/>
                  </a:schemeClr>
                </a:solidFill>
                <a:cs typeface="+mn-ea"/>
                <a:sym typeface="+mn-lt"/>
              </a:rPr>
              <a:t>论文主要内容</a:t>
            </a:r>
          </a:p>
        </p:txBody>
      </p:sp>
      <p:sp>
        <p:nvSpPr>
          <p:cNvPr id="5" name="Text Box 7">
            <a:extLst>
              <a:ext uri="{FF2B5EF4-FFF2-40B4-BE49-F238E27FC236}">
                <a16:creationId xmlns:a16="http://schemas.microsoft.com/office/drawing/2014/main" id="{52229B8E-6BEA-4EE7-93F5-A3D13ECEE2AA}"/>
              </a:ext>
            </a:extLst>
          </p:cNvPr>
          <p:cNvSpPr txBox="1">
            <a:spLocks noChangeArrowheads="1"/>
          </p:cNvSpPr>
          <p:nvPr/>
        </p:nvSpPr>
        <p:spPr bwMode="auto">
          <a:xfrm>
            <a:off x="508000" y="903332"/>
            <a:ext cx="2661920" cy="319575"/>
          </a:xfrm>
          <a:prstGeom prst="rect">
            <a:avLst/>
          </a:prstGeom>
          <a:noFill/>
          <a:ln w="9525">
            <a:noFill/>
            <a:miter lim="800000"/>
          </a:ln>
        </p:spPr>
        <p:txBody>
          <a:bodyPr wrap="square" lIns="60960" tIns="30480" rIns="60960" bIns="30480" anchor="ctr">
            <a:spAutoFit/>
          </a:bodyPr>
          <a:lstStyle/>
          <a:p>
            <a:pPr defTabSz="1450340">
              <a:lnSpc>
                <a:spcPct val="130000"/>
              </a:lnSpc>
            </a:pPr>
            <a:r>
              <a:rPr lang="en-US" altLang="zh-CN" sz="1400" dirty="0">
                <a:cs typeface="+mn-ea"/>
                <a:sym typeface="+mn-lt"/>
              </a:rPr>
              <a:t>Architectural development</a:t>
            </a:r>
          </a:p>
        </p:txBody>
      </p:sp>
      <p:sp>
        <p:nvSpPr>
          <p:cNvPr id="6" name="矩形 5">
            <a:extLst>
              <a:ext uri="{FF2B5EF4-FFF2-40B4-BE49-F238E27FC236}">
                <a16:creationId xmlns:a16="http://schemas.microsoft.com/office/drawing/2014/main" id="{57934C8F-970E-46D1-871D-7E052E20FE00}"/>
              </a:ext>
            </a:extLst>
          </p:cNvPr>
          <p:cNvSpPr/>
          <p:nvPr/>
        </p:nvSpPr>
        <p:spPr>
          <a:xfrm>
            <a:off x="-13335" y="227276"/>
            <a:ext cx="301658" cy="100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7" name="图片 6">
            <a:extLst>
              <a:ext uri="{FF2B5EF4-FFF2-40B4-BE49-F238E27FC236}">
                <a16:creationId xmlns:a16="http://schemas.microsoft.com/office/drawing/2014/main" id="{68ADF781-FDAE-4096-BCA8-B30D8E7DCD78}"/>
              </a:ext>
            </a:extLst>
          </p:cNvPr>
          <p:cNvPicPr>
            <a:picLocks noChangeAspect="1"/>
          </p:cNvPicPr>
          <p:nvPr/>
        </p:nvPicPr>
        <p:blipFill>
          <a:blip r:embed="rId2"/>
          <a:stretch>
            <a:fillRect/>
          </a:stretch>
        </p:blipFill>
        <p:spPr>
          <a:xfrm>
            <a:off x="508000" y="2760345"/>
            <a:ext cx="6162675" cy="3409950"/>
          </a:xfrm>
          <a:prstGeom prst="rect">
            <a:avLst/>
          </a:prstGeom>
        </p:spPr>
      </p:pic>
      <p:sp>
        <p:nvSpPr>
          <p:cNvPr id="8" name="文本框 7">
            <a:extLst>
              <a:ext uri="{FF2B5EF4-FFF2-40B4-BE49-F238E27FC236}">
                <a16:creationId xmlns:a16="http://schemas.microsoft.com/office/drawing/2014/main" id="{8B063E99-806E-44DF-AB7C-01CD724E5633}"/>
              </a:ext>
            </a:extLst>
          </p:cNvPr>
          <p:cNvSpPr txBox="1"/>
          <p:nvPr/>
        </p:nvSpPr>
        <p:spPr>
          <a:xfrm>
            <a:off x="508000" y="1883160"/>
            <a:ext cx="3627120" cy="369332"/>
          </a:xfrm>
          <a:prstGeom prst="rect">
            <a:avLst/>
          </a:prstGeom>
          <a:noFill/>
        </p:spPr>
        <p:txBody>
          <a:bodyPr wrap="square" rtlCol="0">
            <a:spAutoFit/>
          </a:bodyPr>
          <a:lstStyle/>
          <a:p>
            <a:r>
              <a:rPr lang="en-US" altLang="zh-CN" dirty="0"/>
              <a:t>Relationship Analysis Agent:</a:t>
            </a:r>
            <a:endParaRPr lang="zh-CN" altLang="en-US" dirty="0"/>
          </a:p>
        </p:txBody>
      </p:sp>
      <p:sp>
        <p:nvSpPr>
          <p:cNvPr id="9" name="矩形 8">
            <a:extLst>
              <a:ext uri="{FF2B5EF4-FFF2-40B4-BE49-F238E27FC236}">
                <a16:creationId xmlns:a16="http://schemas.microsoft.com/office/drawing/2014/main" id="{65A922F6-951D-44AD-B4B6-6F4662294EDA}"/>
              </a:ext>
            </a:extLst>
          </p:cNvPr>
          <p:cNvSpPr/>
          <p:nvPr/>
        </p:nvSpPr>
        <p:spPr>
          <a:xfrm>
            <a:off x="6807200" y="3965257"/>
            <a:ext cx="4673600" cy="1754326"/>
          </a:xfrm>
          <a:prstGeom prst="rect">
            <a:avLst/>
          </a:prstGeom>
        </p:spPr>
        <p:txBody>
          <a:bodyPr wrap="square">
            <a:spAutoFit/>
          </a:bodyPr>
          <a:lstStyle/>
          <a:p>
            <a:r>
              <a:rPr lang="en-US" altLang="zh-CN" dirty="0">
                <a:latin typeface="TimesNewRoman"/>
              </a:rPr>
              <a:t>In order to perform the relationship analyzing tasks, this agent needs know the world, i.e. it should to have a huge intensive knowledge, including “common-sense knowledge”. This is one of the hardest problems that the artificial intelligence researchers face.</a:t>
            </a:r>
            <a:endParaRPr lang="zh-CN" altLang="en-US" dirty="0"/>
          </a:p>
        </p:txBody>
      </p:sp>
      <p:cxnSp>
        <p:nvCxnSpPr>
          <p:cNvPr id="11" name="直接连接符 10">
            <a:extLst>
              <a:ext uri="{FF2B5EF4-FFF2-40B4-BE49-F238E27FC236}">
                <a16:creationId xmlns:a16="http://schemas.microsoft.com/office/drawing/2014/main" id="{737ACD33-53BB-43A3-941C-E2B469E7E823}"/>
              </a:ext>
            </a:extLst>
          </p:cNvPr>
          <p:cNvCxnSpPr/>
          <p:nvPr/>
        </p:nvCxnSpPr>
        <p:spPr>
          <a:xfrm>
            <a:off x="4135120" y="4826000"/>
            <a:ext cx="1158240" cy="13442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57ED193B-10BD-4E1A-8570-02E6DFA3AC01}"/>
              </a:ext>
            </a:extLst>
          </p:cNvPr>
          <p:cNvSpPr txBox="1"/>
          <p:nvPr/>
        </p:nvSpPr>
        <p:spPr>
          <a:xfrm>
            <a:off x="5100320" y="6170295"/>
            <a:ext cx="1198880" cy="307777"/>
          </a:xfrm>
          <a:prstGeom prst="rect">
            <a:avLst/>
          </a:prstGeom>
          <a:noFill/>
        </p:spPr>
        <p:txBody>
          <a:bodyPr wrap="square" rtlCol="0">
            <a:spAutoFit/>
          </a:bodyPr>
          <a:lstStyle/>
          <a:p>
            <a:r>
              <a:rPr lang="zh-CN" altLang="en-US" sz="1400" dirty="0"/>
              <a:t>推理系统</a:t>
            </a:r>
          </a:p>
        </p:txBody>
      </p:sp>
      <p:cxnSp>
        <p:nvCxnSpPr>
          <p:cNvPr id="13" name="直接连接符 12">
            <a:extLst>
              <a:ext uri="{FF2B5EF4-FFF2-40B4-BE49-F238E27FC236}">
                <a16:creationId xmlns:a16="http://schemas.microsoft.com/office/drawing/2014/main" id="{AA5EC579-9939-44D4-8E20-D8BE2BA122BF}"/>
              </a:ext>
            </a:extLst>
          </p:cNvPr>
          <p:cNvCxnSpPr>
            <a:cxnSpLocks/>
          </p:cNvCxnSpPr>
          <p:nvPr/>
        </p:nvCxnSpPr>
        <p:spPr>
          <a:xfrm flipV="1">
            <a:off x="4795520" y="2252492"/>
            <a:ext cx="1016000" cy="10108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E2F1592F-CE62-47ED-9F1D-5A812107E7CA}"/>
              </a:ext>
            </a:extLst>
          </p:cNvPr>
          <p:cNvSpPr txBox="1"/>
          <p:nvPr/>
        </p:nvSpPr>
        <p:spPr>
          <a:xfrm>
            <a:off x="5811520" y="2083236"/>
            <a:ext cx="1630045" cy="307777"/>
          </a:xfrm>
          <a:prstGeom prst="rect">
            <a:avLst/>
          </a:prstGeom>
          <a:noFill/>
        </p:spPr>
        <p:txBody>
          <a:bodyPr wrap="square" rtlCol="0">
            <a:spAutoFit/>
          </a:bodyPr>
          <a:lstStyle/>
          <a:p>
            <a:r>
              <a:rPr lang="zh-CN" altLang="en-US" sz="1400" dirty="0"/>
              <a:t>专业领域知识</a:t>
            </a:r>
          </a:p>
        </p:txBody>
      </p:sp>
    </p:spTree>
    <p:extLst>
      <p:ext uri="{BB962C8B-B14F-4D97-AF65-F5344CB8AC3E}">
        <p14:creationId xmlns:p14="http://schemas.microsoft.com/office/powerpoint/2010/main" val="968259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2125</Words>
  <Application>Microsoft Office PowerPoint</Application>
  <PresentationFormat>宽屏</PresentationFormat>
  <Paragraphs>171</Paragraphs>
  <Slides>30</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TimesNewRoman</vt:lpstr>
      <vt:lpstr>等线</vt:lpstr>
      <vt:lpstr>等线 Light</vt:lpstr>
      <vt:lpstr>arial</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menghan zhang</dc:creator>
  <cp:lastModifiedBy>menghan zhang</cp:lastModifiedBy>
  <cp:revision>26</cp:revision>
  <dcterms:created xsi:type="dcterms:W3CDTF">2017-11-03T15:43:36Z</dcterms:created>
  <dcterms:modified xsi:type="dcterms:W3CDTF">2017-11-04T02:00:54Z</dcterms:modified>
</cp:coreProperties>
</file>